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9"/>
  </p:notesMasterIdLst>
  <p:handoutMasterIdLst>
    <p:handoutMasterId r:id="rId80"/>
  </p:handoutMasterIdLst>
  <p:sldIdLst>
    <p:sldId id="291" r:id="rId2"/>
    <p:sldId id="324" r:id="rId3"/>
    <p:sldId id="326" r:id="rId4"/>
    <p:sldId id="293" r:id="rId5"/>
    <p:sldId id="296" r:id="rId6"/>
    <p:sldId id="262" r:id="rId7"/>
    <p:sldId id="325" r:id="rId8"/>
    <p:sldId id="292" r:id="rId9"/>
    <p:sldId id="323" r:id="rId10"/>
    <p:sldId id="257" r:id="rId11"/>
    <p:sldId id="258" r:id="rId12"/>
    <p:sldId id="259" r:id="rId13"/>
    <p:sldId id="260" r:id="rId14"/>
    <p:sldId id="261" r:id="rId15"/>
    <p:sldId id="263" r:id="rId16"/>
    <p:sldId id="264" r:id="rId17"/>
    <p:sldId id="265" r:id="rId18"/>
    <p:sldId id="266" r:id="rId19"/>
    <p:sldId id="267" r:id="rId20"/>
    <p:sldId id="268" r:id="rId21"/>
    <p:sldId id="269" r:id="rId22"/>
    <p:sldId id="271" r:id="rId23"/>
    <p:sldId id="272" r:id="rId24"/>
    <p:sldId id="273" r:id="rId25"/>
    <p:sldId id="274" r:id="rId26"/>
    <p:sldId id="275" r:id="rId27"/>
    <p:sldId id="276" r:id="rId28"/>
    <p:sldId id="277" r:id="rId29"/>
    <p:sldId id="331" r:id="rId30"/>
    <p:sldId id="278" r:id="rId31"/>
    <p:sldId id="298" r:id="rId32"/>
    <p:sldId id="279" r:id="rId33"/>
    <p:sldId id="280" r:id="rId34"/>
    <p:sldId id="328" r:id="rId35"/>
    <p:sldId id="281" r:id="rId36"/>
    <p:sldId id="282" r:id="rId37"/>
    <p:sldId id="294" r:id="rId38"/>
    <p:sldId id="338" r:id="rId39"/>
    <p:sldId id="283" r:id="rId40"/>
    <p:sldId id="284" r:id="rId41"/>
    <p:sldId id="285" r:id="rId42"/>
    <p:sldId id="286" r:id="rId43"/>
    <p:sldId id="287" r:id="rId44"/>
    <p:sldId id="288" r:id="rId45"/>
    <p:sldId id="295" r:id="rId46"/>
    <p:sldId id="289" r:id="rId47"/>
    <p:sldId id="290" r:id="rId48"/>
    <p:sldId id="332" r:id="rId49"/>
    <p:sldId id="333" r:id="rId50"/>
    <p:sldId id="334" r:id="rId51"/>
    <p:sldId id="335" r:id="rId52"/>
    <p:sldId id="336" r:id="rId53"/>
    <p:sldId id="337" r:id="rId54"/>
    <p:sldId id="339" r:id="rId55"/>
    <p:sldId id="297" r:id="rId56"/>
    <p:sldId id="300" r:id="rId57"/>
    <p:sldId id="301" r:id="rId58"/>
    <p:sldId id="302" r:id="rId59"/>
    <p:sldId id="303" r:id="rId60"/>
    <p:sldId id="304" r:id="rId61"/>
    <p:sldId id="306" r:id="rId62"/>
    <p:sldId id="308" r:id="rId63"/>
    <p:sldId id="309" r:id="rId64"/>
    <p:sldId id="330" r:id="rId65"/>
    <p:sldId id="329" r:id="rId66"/>
    <p:sldId id="310" r:id="rId67"/>
    <p:sldId id="311" r:id="rId68"/>
    <p:sldId id="312" r:id="rId69"/>
    <p:sldId id="313" r:id="rId70"/>
    <p:sldId id="314" r:id="rId71"/>
    <p:sldId id="315" r:id="rId72"/>
    <p:sldId id="316" r:id="rId73"/>
    <p:sldId id="317" r:id="rId74"/>
    <p:sldId id="319" r:id="rId75"/>
    <p:sldId id="318" r:id="rId76"/>
    <p:sldId id="322" r:id="rId77"/>
    <p:sldId id="321"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seman,Rachel (DSHS)" initials="W(" lastIdx="1" clrIdx="0"/>
  <p:cmAuthor id="1" name="Lesley Brannan" initials="L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859" autoAdjust="0"/>
    <p:restoredTop sz="80218" autoAdjust="0"/>
  </p:normalViewPr>
  <p:slideViewPr>
    <p:cSldViewPr>
      <p:cViewPr varScale="1">
        <p:scale>
          <a:sx n="49" d="100"/>
          <a:sy n="49" d="100"/>
        </p:scale>
        <p:origin x="1450" y="43"/>
      </p:cViewPr>
      <p:guideLst>
        <p:guide orient="horz" pos="2160"/>
        <p:guide pos="2880"/>
      </p:guideLst>
    </p:cSldViewPr>
  </p:slideViewPr>
  <p:notesTextViewPr>
    <p:cViewPr>
      <p:scale>
        <a:sx n="1" d="1"/>
        <a:sy n="1" d="1"/>
      </p:scale>
      <p:origin x="0" y="0"/>
    </p:cViewPr>
  </p:notesTextViewPr>
  <p:sorterViewPr>
    <p:cViewPr>
      <p:scale>
        <a:sx n="100" d="100"/>
        <a:sy n="100" d="100"/>
      </p:scale>
      <p:origin x="0" y="9900"/>
    </p:cViewPr>
  </p:sorterViewPr>
  <p:notesViewPr>
    <p:cSldViewPr>
      <p:cViewPr varScale="1">
        <p:scale>
          <a:sx n="117" d="100"/>
          <a:sy n="117" d="100"/>
        </p:scale>
        <p:origin x="-158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6" rIns="93173" bIns="46586" rtlCol="0"/>
          <a:lstStyle>
            <a:lvl1pPr algn="r">
              <a:defRPr sz="1200"/>
            </a:lvl1pPr>
          </a:lstStyle>
          <a:p>
            <a:fld id="{0894F06D-AEFE-4F65-A6B2-CFB52915C2F5}" type="datetimeFigureOut">
              <a:rPr lang="en-US" smtClean="0"/>
              <a:t>2/16/2023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6" rIns="93173" bIns="46586" rtlCol="0" anchor="b"/>
          <a:lstStyle>
            <a:lvl1pPr algn="r">
              <a:defRPr sz="1200"/>
            </a:lvl1pPr>
          </a:lstStyle>
          <a:p>
            <a:fld id="{BF2CED80-FE36-4590-8647-10481AB17F72}" type="slidenum">
              <a:rPr lang="en-US" smtClean="0"/>
              <a:t>‹#›</a:t>
            </a:fld>
            <a:endParaRPr lang="en-US"/>
          </a:p>
        </p:txBody>
      </p:sp>
    </p:spTree>
    <p:extLst>
      <p:ext uri="{BB962C8B-B14F-4D97-AF65-F5344CB8AC3E}">
        <p14:creationId xmlns:p14="http://schemas.microsoft.com/office/powerpoint/2010/main" val="2526100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200"/>
            </a:lvl1pPr>
          </a:lstStyle>
          <a:p>
            <a:fld id="{8AFF7E8B-41EA-4192-8ABA-535E1B7FF1B3}" type="datetimeFigureOut">
              <a:rPr lang="en-US" smtClean="0"/>
              <a:t>2/16/2023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70FFB572-FCA2-4D56-82C7-7B04BDFA18AC}" type="slidenum">
              <a:rPr lang="en-US" smtClean="0"/>
              <a:t>‹#›</a:t>
            </a:fld>
            <a:endParaRPr lang="en-US"/>
          </a:p>
        </p:txBody>
      </p:sp>
    </p:spTree>
    <p:extLst>
      <p:ext uri="{BB962C8B-B14F-4D97-AF65-F5344CB8AC3E}">
        <p14:creationId xmlns:p14="http://schemas.microsoft.com/office/powerpoint/2010/main" val="34475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1</a:t>
            </a:fld>
            <a:endParaRPr lang="en-US"/>
          </a:p>
        </p:txBody>
      </p:sp>
    </p:spTree>
    <p:extLst>
      <p:ext uri="{BB962C8B-B14F-4D97-AF65-F5344CB8AC3E}">
        <p14:creationId xmlns:p14="http://schemas.microsoft.com/office/powerpoint/2010/main" val="159938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FB572-FCA2-4D56-82C7-7B04BDFA18AC}" type="slidenum">
              <a:rPr lang="en-US" smtClean="0"/>
              <a:t>46</a:t>
            </a:fld>
            <a:endParaRPr lang="en-US"/>
          </a:p>
        </p:txBody>
      </p:sp>
    </p:spTree>
    <p:extLst>
      <p:ext uri="{BB962C8B-B14F-4D97-AF65-F5344CB8AC3E}">
        <p14:creationId xmlns:p14="http://schemas.microsoft.com/office/powerpoint/2010/main" val="325440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56</a:t>
            </a:fld>
            <a:endParaRPr lang="en-US"/>
          </a:p>
        </p:txBody>
      </p:sp>
    </p:spTree>
    <p:extLst>
      <p:ext uri="{BB962C8B-B14F-4D97-AF65-F5344CB8AC3E}">
        <p14:creationId xmlns:p14="http://schemas.microsoft.com/office/powerpoint/2010/main" val="1564359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Unknown pathogen</a:t>
            </a:r>
            <a:r>
              <a:rPr lang="en-US" baseline="0" dirty="0"/>
              <a:t>, often suspect norovirus</a:t>
            </a:r>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57</a:t>
            </a:fld>
            <a:endParaRPr lang="en-US" dirty="0"/>
          </a:p>
        </p:txBody>
      </p:sp>
    </p:spTree>
    <p:extLst>
      <p:ext uri="{BB962C8B-B14F-4D97-AF65-F5344CB8AC3E}">
        <p14:creationId xmlns:p14="http://schemas.microsoft.com/office/powerpoint/2010/main" val="3474100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Plain raw stool is best for viral testing, but most specimens should also be subdivided into Cary-Blair transport media. This will greatly enhance the possibility of bacterial recovery should the viral tests  be negative. Generally, lab runs </a:t>
            </a:r>
            <a:r>
              <a:rPr lang="en-US" dirty="0" err="1"/>
              <a:t>Noro</a:t>
            </a:r>
            <a:r>
              <a:rPr lang="en-US" dirty="0"/>
              <a:t> PCR first and if negative sends it to </a:t>
            </a:r>
            <a:r>
              <a:rPr lang="en-US" dirty="0" err="1"/>
              <a:t>Bacti</a:t>
            </a:r>
            <a:r>
              <a:rPr lang="en-US" dirty="0"/>
              <a:t>.</a:t>
            </a:r>
          </a:p>
          <a:p>
            <a:endParaRPr lang="en-US" dirty="0"/>
          </a:p>
          <a:p>
            <a:endParaRPr lang="en-US" dirty="0"/>
          </a:p>
          <a:p>
            <a:pPr algn="l"/>
            <a:endParaRPr lang="en-US" dirty="0"/>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58</a:t>
            </a:fld>
            <a:endParaRPr lang="en-US" dirty="0"/>
          </a:p>
        </p:txBody>
      </p:sp>
    </p:spTree>
    <p:extLst>
      <p:ext uri="{BB962C8B-B14F-4D97-AF65-F5344CB8AC3E}">
        <p14:creationId xmlns:p14="http://schemas.microsoft.com/office/powerpoint/2010/main" val="144177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  -FBI KITS   ???</a:t>
            </a:r>
          </a:p>
          <a:p>
            <a:endParaRPr lang="en-US" dirty="0"/>
          </a:p>
          <a:p>
            <a:r>
              <a:rPr lang="en-US" dirty="0"/>
              <a:t>Suggest 5 kits on hand- maybe more for regions and larger LHDs  OR</a:t>
            </a:r>
          </a:p>
          <a:p>
            <a:endParaRPr lang="en-US" dirty="0"/>
          </a:p>
          <a:p>
            <a:r>
              <a:rPr lang="en-US" dirty="0"/>
              <a:t>Keep some Cary-Blair transport media on hand for bacterial culture  AND</a:t>
            </a:r>
          </a:p>
          <a:p>
            <a:r>
              <a:rPr lang="en-US" dirty="0"/>
              <a:t>O&amp; P collection kits recommended for most parasitic tests but can probably order as needed (which won’t be often)</a:t>
            </a:r>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59</a:t>
            </a:fld>
            <a:endParaRPr lang="en-US" dirty="0"/>
          </a:p>
        </p:txBody>
      </p:sp>
    </p:spTree>
    <p:extLst>
      <p:ext uri="{BB962C8B-B14F-4D97-AF65-F5344CB8AC3E}">
        <p14:creationId xmlns:p14="http://schemas.microsoft.com/office/powerpoint/2010/main" val="618476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60</a:t>
            </a:fld>
            <a:endParaRPr lang="en-US" dirty="0"/>
          </a:p>
        </p:txBody>
      </p:sp>
    </p:spTree>
    <p:extLst>
      <p:ext uri="{BB962C8B-B14F-4D97-AF65-F5344CB8AC3E}">
        <p14:creationId xmlns:p14="http://schemas.microsoft.com/office/powerpoint/2010/main" val="229531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goes according to plan, the patient will have given you a container containing a raw stool specimen in a biohazard bag</a:t>
            </a:r>
          </a:p>
          <a:p>
            <a:endParaRPr lang="en-US" dirty="0"/>
          </a:p>
          <a:p>
            <a:r>
              <a:rPr lang="en-US" dirty="0" err="1"/>
              <a:t>Noro</a:t>
            </a:r>
            <a:r>
              <a:rPr lang="en-US" baseline="0" dirty="0"/>
              <a:t> testing requires 100 </a:t>
            </a:r>
            <a:r>
              <a:rPr lang="en-US" baseline="0" dirty="0" err="1"/>
              <a:t>ul</a:t>
            </a:r>
            <a:r>
              <a:rPr lang="en-US" baseline="0" dirty="0"/>
              <a:t> but actual sample needs to be more b/c often dries up</a:t>
            </a:r>
            <a:endParaRPr lang="en-US" dirty="0"/>
          </a:p>
          <a:p>
            <a:endParaRPr lang="en-US" dirty="0"/>
          </a:p>
          <a:p>
            <a:r>
              <a:rPr lang="en-US" dirty="0" err="1"/>
              <a:t>Aliquoting</a:t>
            </a:r>
            <a:r>
              <a:rPr lang="en-US" baseline="0" dirty="0"/>
              <a:t> specimen: </a:t>
            </a:r>
            <a:endParaRPr lang="en-US" dirty="0"/>
          </a:p>
          <a:p>
            <a:r>
              <a:rPr lang="en-US" dirty="0"/>
              <a:t>-Just stick a swab into the stool and transfer a small amount to the Cary- Blair; </a:t>
            </a:r>
          </a:p>
          <a:p>
            <a:r>
              <a:rPr lang="en-US" dirty="0"/>
              <a:t>-Wear gloves and a mask and work in an area that can be sanitized when you are done; </a:t>
            </a:r>
          </a:p>
          <a:p>
            <a:r>
              <a:rPr lang="en-US" dirty="0"/>
              <a:t>-keep in mind that this stuff is potentially infectious!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61</a:t>
            </a:fld>
            <a:endParaRPr lang="en-US" dirty="0"/>
          </a:p>
        </p:txBody>
      </p:sp>
    </p:spTree>
    <p:extLst>
      <p:ext uri="{BB962C8B-B14F-4D97-AF65-F5344CB8AC3E}">
        <p14:creationId xmlns:p14="http://schemas.microsoft.com/office/powerpoint/2010/main" val="87524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Transport time:  as soon as possible because DNA may degrade over time</a:t>
            </a:r>
          </a:p>
          <a:p>
            <a:endParaRPr lang="en-US" dirty="0"/>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62</a:t>
            </a:fld>
            <a:endParaRPr lang="en-US" dirty="0"/>
          </a:p>
        </p:txBody>
      </p:sp>
    </p:spTree>
    <p:extLst>
      <p:ext uri="{BB962C8B-B14F-4D97-AF65-F5344CB8AC3E}">
        <p14:creationId xmlns:p14="http://schemas.microsoft.com/office/powerpoint/2010/main" val="223321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63</a:t>
            </a:fld>
            <a:endParaRPr lang="en-US" dirty="0"/>
          </a:p>
        </p:txBody>
      </p:sp>
    </p:spTree>
    <p:extLst>
      <p:ext uri="{BB962C8B-B14F-4D97-AF65-F5344CB8AC3E}">
        <p14:creationId xmlns:p14="http://schemas.microsoft.com/office/powerpoint/2010/main" val="28482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64</a:t>
            </a:fld>
            <a:endParaRPr lang="en-US"/>
          </a:p>
        </p:txBody>
      </p:sp>
    </p:spTree>
    <p:extLst>
      <p:ext uri="{BB962C8B-B14F-4D97-AF65-F5344CB8AC3E}">
        <p14:creationId xmlns:p14="http://schemas.microsoft.com/office/powerpoint/2010/main" val="21692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Isolates (pure cultures) or specimens from patients suspected of having an exotic, newly emerging or extremely rare pathogen may be classified as Category A agents. </a:t>
            </a:r>
          </a:p>
        </p:txBody>
      </p:sp>
      <p:sp>
        <p:nvSpPr>
          <p:cNvPr id="4" name="Slide Number Placeholder 3"/>
          <p:cNvSpPr>
            <a:spLocks noGrp="1"/>
          </p:cNvSpPr>
          <p:nvPr>
            <p:ph type="sldNum" sz="quarter" idx="10"/>
          </p:nvPr>
        </p:nvSpPr>
        <p:spPr/>
        <p:txBody>
          <a:bodyPr/>
          <a:lstStyle/>
          <a:p>
            <a:fld id="{70FFB572-FCA2-4D56-82C7-7B04BDFA18AC}" type="slidenum">
              <a:rPr lang="en-US" smtClean="0"/>
              <a:t>6</a:t>
            </a:fld>
            <a:endParaRPr lang="en-US"/>
          </a:p>
        </p:txBody>
      </p:sp>
    </p:spTree>
    <p:extLst>
      <p:ext uri="{BB962C8B-B14F-4D97-AF65-F5344CB8AC3E}">
        <p14:creationId xmlns:p14="http://schemas.microsoft.com/office/powerpoint/2010/main" val="280012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65</a:t>
            </a:fld>
            <a:endParaRPr lang="en-US"/>
          </a:p>
        </p:txBody>
      </p:sp>
    </p:spTree>
    <p:extLst>
      <p:ext uri="{BB962C8B-B14F-4D97-AF65-F5344CB8AC3E}">
        <p14:creationId xmlns:p14="http://schemas.microsoft.com/office/powerpoint/2010/main" val="2772532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66</a:t>
            </a:fld>
            <a:endParaRPr lang="en-US"/>
          </a:p>
        </p:txBody>
      </p:sp>
    </p:spTree>
    <p:extLst>
      <p:ext uri="{BB962C8B-B14F-4D97-AF65-F5344CB8AC3E}">
        <p14:creationId xmlns:p14="http://schemas.microsoft.com/office/powerpoint/2010/main" val="4149737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known pathogen in an outbreak, Can request hospital/clinic  labs to forward specimens to DSHS for confirmation</a:t>
            </a:r>
            <a:r>
              <a:rPr lang="en-US" baseline="0" dirty="0"/>
              <a:t> and molecular subtyping.</a:t>
            </a:r>
          </a:p>
          <a:p>
            <a:endParaRPr lang="en-US" baseline="0" dirty="0"/>
          </a:p>
          <a:p>
            <a:r>
              <a:rPr lang="en-US" baseline="0" dirty="0"/>
              <a:t>Molecular subtyping can be useful…</a:t>
            </a:r>
            <a:endParaRPr lang="en-US" dirty="0"/>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67</a:t>
            </a:fld>
            <a:endParaRPr lang="en-US" dirty="0"/>
          </a:p>
        </p:txBody>
      </p:sp>
    </p:spTree>
    <p:extLst>
      <p:ext uri="{BB962C8B-B14F-4D97-AF65-F5344CB8AC3E}">
        <p14:creationId xmlns:p14="http://schemas.microsoft.com/office/powerpoint/2010/main" val="89854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r>
              <a:rPr lang="en-US" baseline="0" dirty="0"/>
              <a:t> sure where to place</a:t>
            </a:r>
          </a:p>
          <a:p>
            <a:endParaRPr lang="en-US" baseline="0" dirty="0"/>
          </a:p>
          <a:p>
            <a:r>
              <a:rPr lang="en-US" baseline="0" dirty="0"/>
              <a:t>Why required?</a:t>
            </a:r>
          </a:p>
          <a:p>
            <a:r>
              <a:rPr lang="en-US" baseline="0" dirty="0"/>
              <a:t>Botulism b/c only state lab can confirm</a:t>
            </a:r>
          </a:p>
          <a:p>
            <a:r>
              <a:rPr lang="en-US" dirty="0"/>
              <a:t>DSHS Austin only</a:t>
            </a:r>
          </a:p>
          <a:p>
            <a:pPr lvl="1"/>
            <a:r>
              <a:rPr lang="en-US" dirty="0"/>
              <a:t>Botulism </a:t>
            </a:r>
          </a:p>
          <a:p>
            <a:pPr lvl="1"/>
            <a:r>
              <a:rPr lang="en-US" dirty="0"/>
              <a:t>DSHS laboratory is only laboratory in the state that can confirm botulism cases.</a:t>
            </a:r>
          </a:p>
          <a:p>
            <a:endParaRPr lang="en-US" baseline="0" dirty="0"/>
          </a:p>
          <a:p>
            <a:r>
              <a:rPr lang="en-US" baseline="0" dirty="0"/>
              <a:t>STEC, Listeria, and Vibrio-  for confirmation, and subtyping, e.g. PFGE-  outbreak detection, </a:t>
            </a:r>
            <a:r>
              <a:rPr lang="en-US" baseline="0" dirty="0" err="1"/>
              <a:t>PulseNET</a:t>
            </a:r>
            <a:endParaRPr lang="en-US" baseline="0" dirty="0"/>
          </a:p>
          <a:p>
            <a:endParaRPr lang="en-US" baseline="0" dirty="0"/>
          </a:p>
          <a:p>
            <a:r>
              <a:rPr lang="en-US" baseline="0" dirty="0"/>
              <a:t>Note:  Salmonella isolates </a:t>
            </a:r>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68</a:t>
            </a:fld>
            <a:endParaRPr lang="en-US" dirty="0"/>
          </a:p>
        </p:txBody>
      </p:sp>
    </p:spTree>
    <p:extLst>
      <p:ext uri="{BB962C8B-B14F-4D97-AF65-F5344CB8AC3E}">
        <p14:creationId xmlns:p14="http://schemas.microsoft.com/office/powerpoint/2010/main" val="36741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69</a:t>
            </a:fld>
            <a:endParaRPr lang="en-US"/>
          </a:p>
        </p:txBody>
      </p:sp>
    </p:spTree>
    <p:extLst>
      <p:ext uri="{BB962C8B-B14F-4D97-AF65-F5344CB8AC3E}">
        <p14:creationId xmlns:p14="http://schemas.microsoft.com/office/powerpoint/2010/main" val="128301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70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71</a:t>
            </a:fld>
            <a:endParaRPr lang="en-US" dirty="0"/>
          </a:p>
        </p:txBody>
      </p:sp>
    </p:spTree>
    <p:extLst>
      <p:ext uri="{BB962C8B-B14F-4D97-AF65-F5344CB8AC3E}">
        <p14:creationId xmlns:p14="http://schemas.microsoft.com/office/powerpoint/2010/main" val="676945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a:effectLst/>
              </a:rPr>
              <a:t>Food is tested only upon request from DSHS, local city county health departments, and hospitals. All food testing is done by standard methods following the Bacteriological Analytical Manual, FDA, 8th Edition.</a:t>
            </a:r>
          </a:p>
          <a:p>
            <a:endParaRPr lang="en-US" dirty="0">
              <a:effectLst/>
            </a:endParaRPr>
          </a:p>
          <a:p>
            <a:r>
              <a:rPr lang="en-US" dirty="0">
                <a:effectLst/>
              </a:rPr>
              <a:t>Methods:</a:t>
            </a:r>
          </a:p>
          <a:p>
            <a:r>
              <a:rPr lang="en-US" dirty="0" err="1">
                <a:effectLst/>
              </a:rPr>
              <a:t>Bax</a:t>
            </a:r>
            <a:r>
              <a:rPr lang="en-US" dirty="0">
                <a:effectLst/>
              </a:rPr>
              <a:t> system </a:t>
            </a:r>
          </a:p>
          <a:p>
            <a:r>
              <a:rPr lang="en-US" dirty="0">
                <a:effectLst/>
              </a:rPr>
              <a:t>Traditional Culture Methods (BAM) </a:t>
            </a:r>
          </a:p>
          <a:p>
            <a:r>
              <a:rPr lang="en-US" dirty="0">
                <a:effectLst/>
              </a:rPr>
              <a:t>mini-VIDAS </a:t>
            </a:r>
          </a:p>
          <a:p>
            <a:endParaRPr lang="en-US" dirty="0">
              <a:effectLst/>
            </a:endParaRPr>
          </a:p>
          <a:p>
            <a:pPr lvl="0"/>
            <a:r>
              <a:rPr lang="en-US" dirty="0"/>
              <a:t>E. coli O157:H7 testing</a:t>
            </a:r>
          </a:p>
          <a:p>
            <a:r>
              <a:rPr lang="en-US" dirty="0"/>
              <a:t>“Big 6” non-O157 testing (O26, O45, O103, O111, O121, O145).  But we can</a:t>
            </a:r>
          </a:p>
          <a:p>
            <a:r>
              <a:rPr lang="en-US" dirty="0"/>
              <a:t>For E. coli O157:H7 there are not limitations.  We can test anything only test raw ground beef for this test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72</a:t>
            </a:fld>
            <a:endParaRPr lang="en-US" dirty="0"/>
          </a:p>
        </p:txBody>
      </p:sp>
    </p:spTree>
    <p:extLst>
      <p:ext uri="{BB962C8B-B14F-4D97-AF65-F5344CB8AC3E}">
        <p14:creationId xmlns:p14="http://schemas.microsoft.com/office/powerpoint/2010/main" val="1134614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a:effectLst/>
              </a:rPr>
              <a:t>Food items should be refrigerated and maintained at 0</a:t>
            </a:r>
            <a:r>
              <a:rPr lang="en-US" baseline="30000" dirty="0">
                <a:effectLst/>
              </a:rPr>
              <a:t>o</a:t>
            </a:r>
            <a:r>
              <a:rPr lang="en-US" dirty="0">
                <a:effectLst/>
              </a:rPr>
              <a:t> to 4</a:t>
            </a:r>
            <a:r>
              <a:rPr lang="en-US" baseline="30000" dirty="0">
                <a:effectLst/>
              </a:rPr>
              <a:t>o</a:t>
            </a:r>
            <a:r>
              <a:rPr lang="en-US" dirty="0">
                <a:effectLst/>
              </a:rPr>
              <a:t> Celsius, until arrival at the laboratory. Whenever possible, submit samples to the laboratory in the original, unopened containers. If the original container is too large, transfer representative portions to sterile containers using </a:t>
            </a:r>
            <a:r>
              <a:rPr lang="en-US" dirty="0" err="1">
                <a:effectLst/>
              </a:rPr>
              <a:t>asceptic</a:t>
            </a:r>
            <a:r>
              <a:rPr lang="en-US" dirty="0">
                <a:effectLst/>
              </a:rPr>
              <a:t> technique. Dry or canned foods that are not perishable should be collected and shipped at ambient temperature. Frozen foods should be shipped frozen. Do not freeze refrigerated foods. Collect at least 100 grams of each sample unit. (100 grams = 3.53 ounces or 0.22 pounds)</a:t>
            </a:r>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73</a:t>
            </a:fld>
            <a:endParaRPr lang="en-US" dirty="0"/>
          </a:p>
        </p:txBody>
      </p:sp>
    </p:spTree>
    <p:extLst>
      <p:ext uri="{BB962C8B-B14F-4D97-AF65-F5344CB8AC3E}">
        <p14:creationId xmlns:p14="http://schemas.microsoft.com/office/powerpoint/2010/main" val="3530466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Quik</a:t>
            </a:r>
            <a:r>
              <a:rPr lang="en-US" sz="1200" kern="1200" dirty="0">
                <a:solidFill>
                  <a:schemeClr val="tx1"/>
                </a:solidFill>
                <a:effectLst/>
                <a:latin typeface="+mn-lt"/>
                <a:ea typeface="+mn-ea"/>
                <a:cs typeface="+mn-cs"/>
              </a:rPr>
              <a:t>-Swabs (3M) or </a:t>
            </a:r>
            <a:r>
              <a:rPr lang="en-US" sz="1200" kern="1200" dirty="0" err="1">
                <a:solidFill>
                  <a:schemeClr val="tx1"/>
                </a:solidFill>
                <a:effectLst/>
                <a:latin typeface="+mn-lt"/>
                <a:ea typeface="+mn-ea"/>
                <a:cs typeface="+mn-cs"/>
              </a:rPr>
              <a:t>Spongesicles</a:t>
            </a:r>
            <a:r>
              <a:rPr lang="en-US" sz="1200" kern="1200">
                <a:solidFill>
                  <a:schemeClr val="tx1"/>
                </a:solidFill>
                <a:effectLst/>
                <a:latin typeface="+mn-lt"/>
                <a:ea typeface="+mn-ea"/>
                <a:cs typeface="+mn-cs"/>
              </a:rPr>
              <a:t> (Various providers) </a:t>
            </a:r>
            <a:endParaRPr lang="en-US" dirty="0"/>
          </a:p>
          <a:p>
            <a:endParaRPr lang="en-US" dirty="0"/>
          </a:p>
          <a:p>
            <a:r>
              <a:rPr lang="en-US" dirty="0"/>
              <a:t>If Environmental Swabs are to be collected, we would need a head’s up on how many and they would have be collected by a registered sanitarian.</a:t>
            </a:r>
          </a:p>
          <a:p>
            <a:endParaRPr lang="en-US" dirty="0"/>
          </a:p>
          <a:p>
            <a:r>
              <a:rPr lang="en-US" dirty="0"/>
              <a:t>As far as the Consumer Microbiology Lab, we can only test </a:t>
            </a:r>
            <a:r>
              <a:rPr lang="en-US" i="1" dirty="0"/>
              <a:t>Salmonella</a:t>
            </a:r>
            <a:r>
              <a:rPr lang="en-US" dirty="0"/>
              <a:t> for the following matrices:</a:t>
            </a:r>
          </a:p>
          <a:p>
            <a:pPr lvl="0"/>
            <a:r>
              <a:rPr lang="en-US" dirty="0"/>
              <a:t>Food</a:t>
            </a:r>
          </a:p>
          <a:p>
            <a:r>
              <a:rPr lang="en-US" dirty="0"/>
              <a:t>Environmental Swabs</a:t>
            </a:r>
          </a:p>
          <a:p>
            <a:r>
              <a:rPr lang="en-US" dirty="0"/>
              <a:t>That is standard practice that all samples collected should be by registered sanitarian.  I understand this could be from opened packages from a case patient and that would be acceptable for investigational purposes.  But we need a clear chain of custody from the home to the lab.</a:t>
            </a:r>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74</a:t>
            </a:fld>
            <a:endParaRPr lang="en-US" dirty="0"/>
          </a:p>
        </p:txBody>
      </p:sp>
    </p:spTree>
    <p:extLst>
      <p:ext uri="{BB962C8B-B14F-4D97-AF65-F5344CB8AC3E}">
        <p14:creationId xmlns:p14="http://schemas.microsoft.com/office/powerpoint/2010/main" val="332758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collect specimens?</a:t>
            </a:r>
          </a:p>
          <a:p>
            <a:pPr lvl="1"/>
            <a:r>
              <a:rPr lang="en-US" dirty="0"/>
              <a:t>Characterize outbreak/Determine etiology</a:t>
            </a:r>
          </a:p>
          <a:p>
            <a:pPr lvl="1"/>
            <a:r>
              <a:rPr lang="en-US" dirty="0"/>
              <a:t>Prevention/control measures (e.g., need for vaccination or prophylaxis)</a:t>
            </a:r>
          </a:p>
          <a:p>
            <a:pPr lvl="1"/>
            <a:r>
              <a:rPr lang="en-US" dirty="0"/>
              <a:t>Identify repeated problems in facilities</a:t>
            </a:r>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t>11</a:t>
            </a:fld>
            <a:endParaRPr lang="en-US" dirty="0"/>
          </a:p>
        </p:txBody>
      </p:sp>
    </p:spTree>
    <p:extLst>
      <p:ext uri="{BB962C8B-B14F-4D97-AF65-F5344CB8AC3E}">
        <p14:creationId xmlns:p14="http://schemas.microsoft.com/office/powerpoint/2010/main" val="674672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75</a:t>
            </a:fld>
            <a:endParaRPr lang="en-US"/>
          </a:p>
        </p:txBody>
      </p:sp>
    </p:spTree>
    <p:extLst>
      <p:ext uri="{BB962C8B-B14F-4D97-AF65-F5344CB8AC3E}">
        <p14:creationId xmlns:p14="http://schemas.microsoft.com/office/powerpoint/2010/main" val="3188552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76</a:t>
            </a:fld>
            <a:endParaRPr lang="en-US"/>
          </a:p>
        </p:txBody>
      </p:sp>
    </p:spTree>
    <p:extLst>
      <p:ext uri="{BB962C8B-B14F-4D97-AF65-F5344CB8AC3E}">
        <p14:creationId xmlns:p14="http://schemas.microsoft.com/office/powerpoint/2010/main" val="3693899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77</a:t>
            </a:fld>
            <a:endParaRPr lang="en-US"/>
          </a:p>
        </p:txBody>
      </p:sp>
    </p:spTree>
    <p:extLst>
      <p:ext uri="{BB962C8B-B14F-4D97-AF65-F5344CB8AC3E}">
        <p14:creationId xmlns:p14="http://schemas.microsoft.com/office/powerpoint/2010/main" val="190872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t>13</a:t>
            </a:fld>
            <a:endParaRPr lang="en-US" dirty="0"/>
          </a:p>
        </p:txBody>
      </p:sp>
    </p:spTree>
    <p:extLst>
      <p:ext uri="{BB962C8B-B14F-4D97-AF65-F5344CB8AC3E}">
        <p14:creationId xmlns:p14="http://schemas.microsoft.com/office/powerpoint/2010/main" val="293285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General “fishing expedition” by viral culture – not available from DSHS</a:t>
            </a:r>
          </a:p>
          <a:p>
            <a:endParaRPr lang="en-US" dirty="0"/>
          </a:p>
        </p:txBody>
      </p:sp>
      <p:sp>
        <p:nvSpPr>
          <p:cNvPr id="4" name="Slide Number Placeholder 3"/>
          <p:cNvSpPr>
            <a:spLocks noGrp="1"/>
          </p:cNvSpPr>
          <p:nvPr>
            <p:ph type="sldNum" sz="quarter" idx="10"/>
          </p:nvPr>
        </p:nvSpPr>
        <p:spPr/>
        <p:txBody>
          <a:bodyPr/>
          <a:lstStyle/>
          <a:p>
            <a:fld id="{70FFB572-FCA2-4D56-82C7-7B04BDFA18AC}" type="slidenum">
              <a:rPr lang="en-US" smtClean="0"/>
              <a:t>16</a:t>
            </a:fld>
            <a:endParaRPr lang="en-US"/>
          </a:p>
        </p:txBody>
      </p:sp>
    </p:spTree>
    <p:extLst>
      <p:ext uri="{BB962C8B-B14F-4D97-AF65-F5344CB8AC3E}">
        <p14:creationId xmlns:p14="http://schemas.microsoft.com/office/powerpoint/2010/main" val="125958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t>18</a:t>
            </a:fld>
            <a:endParaRPr lang="en-US" dirty="0"/>
          </a:p>
        </p:txBody>
      </p:sp>
    </p:spTree>
    <p:extLst>
      <p:ext uri="{BB962C8B-B14F-4D97-AF65-F5344CB8AC3E}">
        <p14:creationId xmlns:p14="http://schemas.microsoft.com/office/powerpoint/2010/main" val="67467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t>20</a:t>
            </a:fld>
            <a:endParaRPr lang="en-US" dirty="0"/>
          </a:p>
        </p:txBody>
      </p:sp>
    </p:spTree>
    <p:extLst>
      <p:ext uri="{BB962C8B-B14F-4D97-AF65-F5344CB8AC3E}">
        <p14:creationId xmlns:p14="http://schemas.microsoft.com/office/powerpoint/2010/main" val="293285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DSHS lab can do varicella PCR as part of smallpox rule outs.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Our lab can do culture, the specimen shipping requirements are almost impossible</a:t>
            </a:r>
            <a:r>
              <a:rPr lang="en-US" baseline="0" dirty="0"/>
              <a:t> to meet. </a:t>
            </a:r>
            <a:endParaRPr lang="en-US" dirty="0"/>
          </a:p>
          <a:p>
            <a:endParaRPr lang="en-US" dirty="0"/>
          </a:p>
        </p:txBody>
      </p:sp>
      <p:sp>
        <p:nvSpPr>
          <p:cNvPr id="4" name="Slide Number Placeholder 3"/>
          <p:cNvSpPr>
            <a:spLocks noGrp="1"/>
          </p:cNvSpPr>
          <p:nvPr>
            <p:ph type="sldNum" sz="quarter" idx="10"/>
          </p:nvPr>
        </p:nvSpPr>
        <p:spPr/>
        <p:txBody>
          <a:bodyPr/>
          <a:lstStyle/>
          <a:p>
            <a:fld id="{70FFB572-FCA2-4D56-82C7-7B04BDFA18AC}" type="slidenum">
              <a:rPr lang="en-US" smtClean="0"/>
              <a:t>39</a:t>
            </a:fld>
            <a:endParaRPr lang="en-US"/>
          </a:p>
        </p:txBody>
      </p:sp>
    </p:spTree>
    <p:extLst>
      <p:ext uri="{BB962C8B-B14F-4D97-AF65-F5344CB8AC3E}">
        <p14:creationId xmlns:p14="http://schemas.microsoft.com/office/powerpoint/2010/main" val="386037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43</a:t>
            </a:fld>
            <a:endParaRPr lang="en-US"/>
          </a:p>
        </p:txBody>
      </p:sp>
    </p:spTree>
    <p:extLst>
      <p:ext uri="{BB962C8B-B14F-4D97-AF65-F5344CB8AC3E}">
        <p14:creationId xmlns:p14="http://schemas.microsoft.com/office/powerpoint/2010/main" val="147459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E3EB6A25-B936-4DA9-A6BC-800A7F430082}" type="datetime1">
              <a:rPr lang="en-US" smtClean="0"/>
              <a:t>2/16/2023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630D87B-605D-4782-B3A7-C045D85120AD}"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55901B-CE55-4855-9FF4-AD09DF93A6E7}"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D87B-605D-4782-B3A7-C045D8512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C7831A-7BCC-4A39-9419-9D235E5B6E5A}"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D87B-605D-4782-B3A7-C045D8512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493B4F-5EC6-4DBE-805B-FE31557F3546}"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D87B-605D-4782-B3A7-C045D8512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6FBA6BD-BCC7-4C38-8E5E-34C71D76112D}"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D87B-605D-4782-B3A7-C045D85120AD}"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B678E3-6946-4D3A-96A3-0A9C8F9FB90E}"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D87B-605D-4782-B3A7-C045D8512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F381CB-EF27-4D43-B313-FA0DB1BE4449}" type="datetime1">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0D87B-605D-4782-B3A7-C045D85120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E5C61BA0-DDBC-415F-9AD9-E02800661D12}" type="datetime1">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0D87B-605D-4782-B3A7-C045D8512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9AF39E6-A317-494D-97FB-5ABE0F108E44}" type="datetime1">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0D87B-605D-4782-B3A7-C045D85120AD}"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7728980-EEBA-4220-8F9C-609D1B8ABA61}"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D87B-605D-4782-B3A7-C045D85120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5013D7D4-FABC-4E2D-9759-06BCEFA07FDF}"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D87B-605D-4782-B3A7-C045D85120AD}"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B551CE9-F339-464B-85AF-23498AAEA3AB}" type="datetime1">
              <a:rPr lang="en-US" smtClean="0"/>
              <a:t>2/16/2023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30D87B-605D-4782-B3A7-C045D85120AD}"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flu/avianflu/h5n1/case-definition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cdc.gov/coronavirus/mers/case-def.html" TargetMode="External"/><Relationship Id="rId5" Type="http://schemas.openxmlformats.org/officeDocument/2006/relationships/hyperlink" Target="http://www.cdc.gov/flu/swineflu/case-definitions.htm" TargetMode="External"/><Relationship Id="rId4" Type="http://schemas.openxmlformats.org/officeDocument/2006/relationships/hyperlink" Target="http://www.cdc.gov/flu/avianflu/h7n9/case-definitions.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abinfo@dshs.state.tx.us" TargetMode="External"/><Relationship Id="rId2" Type="http://schemas.openxmlformats.org/officeDocument/2006/relationships/hyperlink" Target="http://www.dshs.state.tx.us/lab/mrs_forms.shtm#Microbiologic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flu/avianflu/h7n9/specimen-collection.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dc.gov/coronavirus/mers/guidelines-clinical-specimen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flutexas@dshs.state.tx.us" TargetMode="External"/><Relationship Id="rId2" Type="http://schemas.openxmlformats.org/officeDocument/2006/relationships/hyperlink" Target="http://www.dshs.state.tx.us/lab/mrs_forms.shtm#Microbiologica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dc.gov/chickenpox/lab-testing/collecting-specimen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cdc.gov/pertussis/clinical/downloads/diagnosis-pcr-bestpractices.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hawaii.gov/health/laboratories/bioterrorism/laboratories/pictures/gel1.jpe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dshs.state.tx.us/lab/mic-cm_collect.s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esults-web.dshs.state.tx.us:8443/index.js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Everything you might have known about laboratory testing but forgot</a:t>
            </a:r>
          </a:p>
        </p:txBody>
      </p:sp>
      <p:sp>
        <p:nvSpPr>
          <p:cNvPr id="5" name="Subtitle 4"/>
          <p:cNvSpPr>
            <a:spLocks noGrp="1"/>
          </p:cNvSpPr>
          <p:nvPr>
            <p:ph type="subTitle" idx="1"/>
          </p:nvPr>
        </p:nvSpPr>
        <p:spPr>
          <a:xfrm>
            <a:off x="1447800" y="2743200"/>
            <a:ext cx="7406640" cy="2971800"/>
          </a:xfrm>
        </p:spPr>
        <p:txBody>
          <a:bodyPr/>
          <a:lstStyle/>
          <a:p>
            <a:r>
              <a:rPr lang="en-US" dirty="0"/>
              <a:t>Lesley Brannan, MPH	Invasive/Respiratory</a:t>
            </a:r>
          </a:p>
          <a:p>
            <a:r>
              <a:rPr lang="en-US" dirty="0"/>
              <a:t>Rachel Wiseman, MPH	Vaccine Preventable</a:t>
            </a:r>
          </a:p>
          <a:p>
            <a:r>
              <a:rPr lang="en-US" dirty="0"/>
              <a:t>Venessa Cantu, MPH	Foodborne</a:t>
            </a:r>
          </a:p>
          <a:p>
            <a:endParaRPr lang="en-US" dirty="0"/>
          </a:p>
          <a:p>
            <a:endParaRPr lang="en-US" dirty="0"/>
          </a:p>
          <a:p>
            <a:pPr lvl="1" algn="r"/>
            <a:r>
              <a:rPr lang="en-US" dirty="0"/>
              <a:t>ELC Epidemiology Workshop 2014</a:t>
            </a:r>
          </a:p>
        </p:txBody>
      </p:sp>
      <p:sp>
        <p:nvSpPr>
          <p:cNvPr id="2" name="Slide Number Placeholder 1"/>
          <p:cNvSpPr>
            <a:spLocks noGrp="1"/>
          </p:cNvSpPr>
          <p:nvPr>
            <p:ph type="sldNum" sz="quarter" idx="12"/>
          </p:nvPr>
        </p:nvSpPr>
        <p:spPr/>
        <p:txBody>
          <a:bodyPr/>
          <a:lstStyle/>
          <a:p>
            <a:fld id="{E630D87B-605D-4782-B3A7-C045D85120AD}" type="slidenum">
              <a:rPr lang="en-US" smtClean="0"/>
              <a:t>1</a:t>
            </a:fld>
            <a:endParaRPr lang="en-US"/>
          </a:p>
        </p:txBody>
      </p:sp>
    </p:spTree>
    <p:extLst>
      <p:ext uri="{BB962C8B-B14F-4D97-AF65-F5344CB8AC3E}">
        <p14:creationId xmlns:p14="http://schemas.microsoft.com/office/powerpoint/2010/main" val="45937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Viral Respiratory Outbreaks</a:t>
            </a:r>
            <a:br>
              <a:rPr lang="en-US" dirty="0"/>
            </a:br>
            <a:r>
              <a:rPr lang="en-US" dirty="0"/>
              <a:t>(non-VPD)</a:t>
            </a:r>
          </a:p>
        </p:txBody>
      </p:sp>
      <p:sp>
        <p:nvSpPr>
          <p:cNvPr id="5" name="Text Placeholder 4"/>
          <p:cNvSpPr>
            <a:spLocks noGrp="1"/>
          </p:cNvSpPr>
          <p:nvPr>
            <p:ph type="body" idx="1"/>
          </p:nvPr>
        </p:nvSpPr>
        <p:spPr/>
        <p:txBody>
          <a:bodyPr/>
          <a:lstStyle/>
          <a:p>
            <a:r>
              <a:rPr lang="en-US" dirty="0"/>
              <a:t>Invasive/Respiratory Infectious Diseases</a:t>
            </a:r>
          </a:p>
        </p:txBody>
      </p:sp>
      <p:sp>
        <p:nvSpPr>
          <p:cNvPr id="2" name="Slide Number Placeholder 1"/>
          <p:cNvSpPr>
            <a:spLocks noGrp="1"/>
          </p:cNvSpPr>
          <p:nvPr>
            <p:ph type="sldNum" sz="quarter" idx="12"/>
          </p:nvPr>
        </p:nvSpPr>
        <p:spPr/>
        <p:txBody>
          <a:bodyPr/>
          <a:lstStyle/>
          <a:p>
            <a:fld id="{E630D87B-605D-4782-B3A7-C045D85120AD}" type="slidenum">
              <a:rPr lang="en-US" smtClean="0"/>
              <a:t>10</a:t>
            </a:fld>
            <a:endParaRPr lang="en-US"/>
          </a:p>
        </p:txBody>
      </p:sp>
    </p:spTree>
    <p:extLst>
      <p:ext uri="{BB962C8B-B14F-4D97-AF65-F5344CB8AC3E}">
        <p14:creationId xmlns:p14="http://schemas.microsoft.com/office/powerpoint/2010/main" val="63435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When to Collect Specimens</a:t>
            </a:r>
          </a:p>
        </p:txBody>
      </p:sp>
      <p:sp>
        <p:nvSpPr>
          <p:cNvPr id="5" name="Content Placeholder 4"/>
          <p:cNvSpPr>
            <a:spLocks noGrp="1"/>
          </p:cNvSpPr>
          <p:nvPr>
            <p:ph idx="1"/>
          </p:nvPr>
        </p:nvSpPr>
        <p:spPr/>
        <p:txBody>
          <a:bodyPr>
            <a:normAutofit fontScale="92500" lnSpcReduction="20000"/>
          </a:bodyPr>
          <a:lstStyle/>
          <a:p>
            <a:r>
              <a:rPr lang="en-US" dirty="0"/>
              <a:t>Collect outbreak specimens on:</a:t>
            </a:r>
          </a:p>
          <a:p>
            <a:pPr lvl="1"/>
            <a:r>
              <a:rPr lang="en-US" dirty="0"/>
              <a:t>Outbreaks/clusters in facilities (nursing homes, schools, jails, etc.)</a:t>
            </a:r>
          </a:p>
          <a:p>
            <a:pPr lvl="1"/>
            <a:r>
              <a:rPr lang="en-US" dirty="0"/>
              <a:t>Unknown etiology or etiology suspected but not confirmed</a:t>
            </a:r>
          </a:p>
          <a:p>
            <a:pPr lvl="2"/>
            <a:r>
              <a:rPr lang="en-US" dirty="0"/>
              <a:t>Flu outbreaks without subtyping results or only rapid test results</a:t>
            </a:r>
          </a:p>
          <a:p>
            <a:r>
              <a:rPr lang="en-US" dirty="0"/>
              <a:t>Pathogens under consideration</a:t>
            </a:r>
          </a:p>
          <a:p>
            <a:pPr lvl="1"/>
            <a:r>
              <a:rPr lang="en-US" dirty="0"/>
              <a:t>Bacterial – should be tested by private or hospital labs (or sometimes CDC)</a:t>
            </a:r>
          </a:p>
          <a:p>
            <a:pPr lvl="1"/>
            <a:r>
              <a:rPr lang="en-US" dirty="0"/>
              <a:t>Viral – common viral respiratory pathogen testing available at DSHS Austin</a:t>
            </a:r>
          </a:p>
        </p:txBody>
      </p:sp>
      <p:sp>
        <p:nvSpPr>
          <p:cNvPr id="2" name="Slide Number Placeholder 1"/>
          <p:cNvSpPr>
            <a:spLocks noGrp="1"/>
          </p:cNvSpPr>
          <p:nvPr>
            <p:ph type="sldNum" sz="quarter" idx="12"/>
          </p:nvPr>
        </p:nvSpPr>
        <p:spPr/>
        <p:txBody>
          <a:bodyPr/>
          <a:lstStyle/>
          <a:p>
            <a:fld id="{E630D87B-605D-4782-B3A7-C045D85120AD}" type="slidenum">
              <a:rPr lang="en-US" smtClean="0"/>
              <a:t>11</a:t>
            </a:fld>
            <a:endParaRPr lang="en-US"/>
          </a:p>
        </p:txBody>
      </p:sp>
    </p:spTree>
    <p:extLst>
      <p:ext uri="{BB962C8B-B14F-4D97-AF65-F5344CB8AC3E}">
        <p14:creationId xmlns:p14="http://schemas.microsoft.com/office/powerpoint/2010/main" val="105648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Specimen Collection Supplies</a:t>
            </a:r>
          </a:p>
        </p:txBody>
      </p:sp>
      <p:sp>
        <p:nvSpPr>
          <p:cNvPr id="3" name="Content Placeholder 2"/>
          <p:cNvSpPr>
            <a:spLocks noGrp="1"/>
          </p:cNvSpPr>
          <p:nvPr>
            <p:ph idx="1"/>
          </p:nvPr>
        </p:nvSpPr>
        <p:spPr/>
        <p:txBody>
          <a:bodyPr>
            <a:normAutofit fontScale="85000" lnSpcReduction="20000"/>
          </a:bodyPr>
          <a:lstStyle/>
          <a:p>
            <a:r>
              <a:rPr lang="en-US" dirty="0"/>
              <a:t>Have sufficient supplies on hand!</a:t>
            </a:r>
          </a:p>
          <a:p>
            <a:r>
              <a:rPr lang="en-US" dirty="0"/>
              <a:t>Supplies available:</a:t>
            </a:r>
          </a:p>
          <a:p>
            <a:pPr lvl="1"/>
            <a:r>
              <a:rPr lang="en-US" dirty="0"/>
              <a:t>Viral transport medium (VTM) for viruses</a:t>
            </a:r>
          </a:p>
          <a:p>
            <a:pPr lvl="2"/>
            <a:r>
              <a:rPr lang="en-US" dirty="0"/>
              <a:t>DSHS-prepared or commercially-prepared</a:t>
            </a:r>
          </a:p>
          <a:p>
            <a:pPr lvl="1"/>
            <a:r>
              <a:rPr lang="en-US" dirty="0"/>
              <a:t>Nasopharyngeal (NP) swabs</a:t>
            </a:r>
          </a:p>
          <a:p>
            <a:pPr lvl="1"/>
            <a:r>
              <a:rPr lang="en-US" dirty="0"/>
              <a:t>Secondary containers for packaging specimens</a:t>
            </a:r>
          </a:p>
          <a:p>
            <a:pPr lvl="1"/>
            <a:r>
              <a:rPr lang="en-US" dirty="0"/>
              <a:t>Labeled boxes and cold packs for shipping</a:t>
            </a:r>
          </a:p>
          <a:p>
            <a:pPr lvl="1"/>
            <a:r>
              <a:rPr lang="en-US" dirty="0"/>
              <a:t>FedEx waybills for prepaid shipping</a:t>
            </a:r>
          </a:p>
          <a:p>
            <a:r>
              <a:rPr lang="en-US" dirty="0"/>
              <a:t>Note: Dry ice &amp; dry ice labels are </a:t>
            </a:r>
            <a:r>
              <a:rPr lang="en-US" u="sng" dirty="0"/>
              <a:t>not</a:t>
            </a:r>
            <a:r>
              <a:rPr lang="en-US" dirty="0"/>
              <a:t> provided by DSHS</a:t>
            </a:r>
          </a:p>
          <a:p>
            <a:r>
              <a:rPr lang="en-US" dirty="0"/>
              <a:t>Supplies will arrive within 1-2 business days of request (if urgent)</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12</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9763" y="5562600"/>
            <a:ext cx="1655037" cy="117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VTM_rul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41335"/>
            <a:ext cx="457200" cy="1196207"/>
          </a:xfrm>
          <a:prstGeom prst="rect">
            <a:avLst/>
          </a:prstGeom>
          <a:noFill/>
          <a:ln>
            <a:noFill/>
          </a:ln>
        </p:spPr>
      </p:pic>
    </p:spTree>
    <p:extLst>
      <p:ext uri="{BB962C8B-B14F-4D97-AF65-F5344CB8AC3E}">
        <p14:creationId xmlns:p14="http://schemas.microsoft.com/office/powerpoint/2010/main" val="346005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Collection</a:t>
            </a:r>
          </a:p>
        </p:txBody>
      </p:sp>
      <p:sp>
        <p:nvSpPr>
          <p:cNvPr id="3" name="Content Placeholder 2"/>
          <p:cNvSpPr>
            <a:spLocks noGrp="1"/>
          </p:cNvSpPr>
          <p:nvPr>
            <p:ph idx="1"/>
          </p:nvPr>
        </p:nvSpPr>
        <p:spPr/>
        <p:txBody>
          <a:bodyPr>
            <a:normAutofit fontScale="85000" lnSpcReduction="10000"/>
          </a:bodyPr>
          <a:lstStyle/>
          <a:p>
            <a:r>
              <a:rPr lang="en-US" dirty="0"/>
              <a:t>Specimen types: </a:t>
            </a:r>
          </a:p>
          <a:p>
            <a:pPr lvl="1"/>
            <a:r>
              <a:rPr lang="en-US" dirty="0"/>
              <a:t>NP swab </a:t>
            </a:r>
            <a:r>
              <a:rPr lang="en-US" b="1" u="sng" dirty="0"/>
              <a:t>required</a:t>
            </a:r>
            <a:r>
              <a:rPr lang="en-US" dirty="0"/>
              <a:t> for viral respiratory PCR panel testing</a:t>
            </a:r>
          </a:p>
          <a:p>
            <a:pPr lvl="1"/>
            <a:r>
              <a:rPr lang="en-US" dirty="0"/>
              <a:t>Other specimen types (e.g., throat swab) will only get influenza PCR testing</a:t>
            </a:r>
          </a:p>
          <a:p>
            <a:r>
              <a:rPr lang="en-US" dirty="0"/>
              <a:t>Collect specimens within 4-5 days of onset</a:t>
            </a:r>
          </a:p>
          <a:p>
            <a:r>
              <a:rPr lang="en-US" dirty="0"/>
              <a:t>Try to submit 5-10 specimens per outbreak</a:t>
            </a:r>
          </a:p>
          <a:p>
            <a:r>
              <a:rPr lang="en-US" dirty="0"/>
              <a:t>Specimen submission rules:</a:t>
            </a:r>
          </a:p>
          <a:p>
            <a:pPr lvl="1"/>
            <a:r>
              <a:rPr lang="en-US" dirty="0"/>
              <a:t>If refrigerated and shipped on cold packs, lab must receive specimens within 72 hours of collection</a:t>
            </a:r>
          </a:p>
          <a:p>
            <a:pPr lvl="1"/>
            <a:r>
              <a:rPr lang="en-US" dirty="0"/>
              <a:t>If frozen and shipped on dry ice, no time restrictions from collection to submission</a:t>
            </a:r>
          </a:p>
          <a:p>
            <a:endParaRPr lang="en-US" dirty="0"/>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13</a:t>
            </a:fld>
            <a:endParaRPr lang="en-US"/>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773"/>
          <a:stretch/>
        </p:blipFill>
        <p:spPr bwMode="auto">
          <a:xfrm>
            <a:off x="6629400" y="152400"/>
            <a:ext cx="2175252" cy="163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48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Lab Submission Form</a:t>
            </a:r>
          </a:p>
        </p:txBody>
      </p:sp>
      <p:sp>
        <p:nvSpPr>
          <p:cNvPr id="3" name="Content Placeholder 2"/>
          <p:cNvSpPr>
            <a:spLocks noGrp="1"/>
          </p:cNvSpPr>
          <p:nvPr>
            <p:ph idx="1"/>
          </p:nvPr>
        </p:nvSpPr>
        <p:spPr>
          <a:xfrm>
            <a:off x="1435608" y="1447800"/>
            <a:ext cx="7498080" cy="5257800"/>
          </a:xfrm>
        </p:spPr>
        <p:txBody>
          <a:bodyPr>
            <a:normAutofit/>
          </a:bodyPr>
          <a:lstStyle/>
          <a:p>
            <a:r>
              <a:rPr lang="en-US" sz="2800" dirty="0"/>
              <a:t>Submission form: G-2V</a:t>
            </a:r>
          </a:p>
          <a:p>
            <a:pPr lvl="1"/>
            <a:r>
              <a:rPr lang="en-US" sz="2400" i="1" dirty="0"/>
              <a:t>In addition to submission form tips mentioned earlier in this presentation, do the following:</a:t>
            </a:r>
          </a:p>
          <a:p>
            <a:pPr lvl="1"/>
            <a:r>
              <a:rPr lang="en-US" sz="2400" dirty="0"/>
              <a:t>Virology (Section 4): </a:t>
            </a:r>
          </a:p>
          <a:p>
            <a:pPr lvl="2"/>
            <a:r>
              <a:rPr lang="en-US" sz="2000" dirty="0"/>
              <a:t>Check “Influenza surveillance {Influenza real-time RT-PCR}”, AND</a:t>
            </a:r>
          </a:p>
          <a:p>
            <a:pPr lvl="2"/>
            <a:r>
              <a:rPr lang="en-US" sz="2000" dirty="0"/>
              <a:t>Write “Outbreak investigation” in white space</a:t>
            </a:r>
          </a:p>
          <a:p>
            <a:pPr lvl="1"/>
            <a:endParaRPr lang="en-US" sz="2400" dirty="0"/>
          </a:p>
          <a:p>
            <a:pPr lvl="1"/>
            <a:endParaRPr lang="en-US" sz="2400" dirty="0"/>
          </a:p>
          <a:p>
            <a:pPr lvl="1"/>
            <a:endParaRPr lang="en-US" sz="2400" dirty="0"/>
          </a:p>
          <a:p>
            <a:pPr lvl="1"/>
            <a:r>
              <a:rPr lang="en-US" sz="2400" dirty="0" err="1"/>
              <a:t>Payor</a:t>
            </a:r>
            <a:r>
              <a:rPr lang="en-US" sz="2400" dirty="0"/>
              <a:t> source (section 6): </a:t>
            </a:r>
          </a:p>
          <a:p>
            <a:pPr lvl="2"/>
            <a:r>
              <a:rPr lang="en-US" sz="2000" dirty="0"/>
              <a:t>Check “IDEAS” to avoid bill for submitter</a:t>
            </a:r>
          </a:p>
        </p:txBody>
      </p:sp>
      <p:sp>
        <p:nvSpPr>
          <p:cNvPr id="4" name="Slide Number Placeholder 3"/>
          <p:cNvSpPr>
            <a:spLocks noGrp="1"/>
          </p:cNvSpPr>
          <p:nvPr>
            <p:ph type="sldNum" sz="quarter" idx="12"/>
          </p:nvPr>
        </p:nvSpPr>
        <p:spPr/>
        <p:txBody>
          <a:bodyPr/>
          <a:lstStyle/>
          <a:p>
            <a:fld id="{E630D87B-605D-4782-B3A7-C045D85120AD}" type="slidenum">
              <a:rPr lang="en-US" smtClean="0"/>
              <a:t>14</a:t>
            </a:fld>
            <a:endParaRPr lang="en-US"/>
          </a:p>
        </p:txBody>
      </p:sp>
      <p:pic>
        <p:nvPicPr>
          <p:cNvPr id="5" name="Picture 4"/>
          <p:cNvPicPr/>
          <p:nvPr/>
        </p:nvPicPr>
        <p:blipFill>
          <a:blip r:embed="rId2"/>
          <a:stretch>
            <a:fillRect/>
          </a:stretch>
        </p:blipFill>
        <p:spPr>
          <a:xfrm>
            <a:off x="2133600" y="4343400"/>
            <a:ext cx="5486400" cy="1203960"/>
          </a:xfrm>
          <a:prstGeom prst="rect">
            <a:avLst/>
          </a:prstGeom>
          <a:ln>
            <a:solidFill>
              <a:schemeClr val="tx1"/>
            </a:solidFill>
          </a:ln>
        </p:spPr>
      </p:pic>
      <p:sp>
        <p:nvSpPr>
          <p:cNvPr id="6" name="Rectangle 5"/>
          <p:cNvSpPr>
            <a:spLocks noChangeArrowheads="1"/>
          </p:cNvSpPr>
          <p:nvPr/>
        </p:nvSpPr>
        <p:spPr bwMode="auto">
          <a:xfrm>
            <a:off x="2114550" y="4953000"/>
            <a:ext cx="247650" cy="252095"/>
          </a:xfrm>
          <a:prstGeom prst="rect">
            <a:avLst/>
          </a:prstGeom>
          <a:solidFill>
            <a:schemeClr val="bg1">
              <a:lumMod val="100000"/>
              <a:lumOff val="0"/>
              <a:alpha val="0"/>
            </a:schemeClr>
          </a:solidFill>
          <a:ln>
            <a:noFill/>
          </a:ln>
          <a:extLst>
            <a:ext uri="{91240B29-F687-4F45-9708-019B960494DF}">
              <a14:hiddenLine xmlns:a14="http://schemas.microsoft.com/office/drawing/2010/main" w="0" cap="rnd">
                <a:solidFill>
                  <a:schemeClr val="bg1">
                    <a:lumMod val="100000"/>
                    <a:lumOff val="0"/>
                  </a:schemeClr>
                </a:solidFill>
                <a:prstDash val="sysDot"/>
                <a:miter lim="800000"/>
                <a:headEnd/>
                <a:tailEnd/>
              </a14:hiddenLine>
            </a:ext>
          </a:extLst>
        </p:spPr>
        <p:txBody>
          <a:bodyPr rot="0" vert="horz" wrap="square" lIns="91440" tIns="45720" rIns="91440" bIns="45720" anchor="t" anchorCtr="0" upright="1">
            <a:noAutofit/>
          </a:bodyPr>
          <a:lstStyle/>
          <a:p>
            <a:pPr marL="0" marR="0">
              <a:lnSpc>
                <a:spcPts val="1595"/>
              </a:lnSpc>
              <a:spcBef>
                <a:spcPts val="0"/>
              </a:spcBef>
              <a:spcAft>
                <a:spcPts val="0"/>
              </a:spcAft>
            </a:pPr>
            <a:r>
              <a:rPr lang="en-US" sz="1400" b="1" dirty="0">
                <a:solidFill>
                  <a:srgbClr val="4F81BD"/>
                </a:solidFill>
                <a:effectLst/>
                <a:latin typeface="Times New Roman"/>
                <a:ea typeface="Times New Roman"/>
                <a:sym typeface="Symbol"/>
              </a:rPr>
              <a:t></a:t>
            </a:r>
            <a:endParaRPr lang="en-US" sz="1400" dirty="0">
              <a:effectLst/>
              <a:latin typeface="Times New Roman"/>
              <a:ea typeface="Times New Roman"/>
            </a:endParaRPr>
          </a:p>
        </p:txBody>
      </p:sp>
      <p:sp>
        <p:nvSpPr>
          <p:cNvPr id="7" name="Rectangle 6"/>
          <p:cNvSpPr/>
          <p:nvPr/>
        </p:nvSpPr>
        <p:spPr>
          <a:xfrm>
            <a:off x="4648200" y="5201920"/>
            <a:ext cx="2057400" cy="28448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595"/>
              </a:lnSpc>
              <a:spcBef>
                <a:spcPts val="0"/>
              </a:spcBef>
              <a:spcAft>
                <a:spcPts val="0"/>
              </a:spcAft>
            </a:pPr>
            <a:r>
              <a:rPr lang="en-US" sz="1400" dirty="0">
                <a:solidFill>
                  <a:srgbClr val="4F81BD"/>
                </a:solidFill>
                <a:effectLst/>
                <a:latin typeface="Script MT Bold"/>
                <a:ea typeface="Times New Roman"/>
              </a:rPr>
              <a:t>Outbreak investigation</a:t>
            </a:r>
            <a:endParaRPr lang="en-US" sz="1600" dirty="0">
              <a:effectLst/>
              <a:latin typeface="Times New Roman"/>
              <a:ea typeface="Times New Roman"/>
            </a:endParaRPr>
          </a:p>
        </p:txBody>
      </p:sp>
    </p:spTree>
    <p:extLst>
      <p:ext uri="{BB962C8B-B14F-4D97-AF65-F5344CB8AC3E}">
        <p14:creationId xmlns:p14="http://schemas.microsoft.com/office/powerpoint/2010/main" val="63294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r>
              <a:rPr lang="en-US" dirty="0"/>
              <a:t>Who does it?</a:t>
            </a:r>
          </a:p>
          <a:p>
            <a:pPr lvl="1"/>
            <a:r>
              <a:rPr lang="en-US" dirty="0"/>
              <a:t>Flu PCR test: DSHS Austin, Laboratory Response Network (LRN) labs, private labs</a:t>
            </a:r>
          </a:p>
          <a:p>
            <a:pPr lvl="1"/>
            <a:r>
              <a:rPr lang="en-US" dirty="0"/>
              <a:t>Respiratory viral panel PCR test: DSHS Austin, private labs</a:t>
            </a:r>
          </a:p>
          <a:p>
            <a:pPr marL="402336" lvl="1" indent="0">
              <a:buNone/>
            </a:pPr>
            <a:endParaRPr lang="en-US" dirty="0"/>
          </a:p>
          <a:p>
            <a:r>
              <a:rPr lang="en-US" dirty="0"/>
              <a:t>Flu PCR test (public health labs)</a:t>
            </a:r>
          </a:p>
          <a:p>
            <a:pPr lvl="1"/>
            <a:r>
              <a:rPr lang="en-US" dirty="0"/>
              <a:t>Flu A H1, H3, 2009 H1; Flu B</a:t>
            </a:r>
          </a:p>
          <a:p>
            <a:pPr lvl="1"/>
            <a:r>
              <a:rPr lang="en-US" dirty="0"/>
              <a:t>Turnaround time: 2-5 days</a:t>
            </a:r>
          </a:p>
          <a:p>
            <a:pPr lvl="1"/>
            <a:r>
              <a:rPr lang="en-US" dirty="0"/>
              <a:t>Individual specimen results reported to submitter</a:t>
            </a:r>
          </a:p>
          <a:p>
            <a:pPr marL="402336" lvl="1" indent="0">
              <a:buNone/>
            </a:pPr>
            <a:endParaRPr lang="en-US" dirty="0"/>
          </a:p>
          <a:p>
            <a:r>
              <a:rPr lang="en-US" dirty="0"/>
              <a:t>Respiratory viral panel PCR test (DSHS Austin)</a:t>
            </a:r>
          </a:p>
          <a:p>
            <a:pPr lvl="1"/>
            <a:r>
              <a:rPr lang="en-US" dirty="0"/>
              <a:t>Rhinovirus, respiratory syncytial virus, human </a:t>
            </a:r>
            <a:r>
              <a:rPr lang="en-US" dirty="0" err="1"/>
              <a:t>metapneumovirus</a:t>
            </a:r>
            <a:r>
              <a:rPr lang="en-US" dirty="0"/>
              <a:t>, influenza, </a:t>
            </a:r>
            <a:r>
              <a:rPr lang="en-US" dirty="0" err="1"/>
              <a:t>parainfluenza</a:t>
            </a:r>
            <a:r>
              <a:rPr lang="en-US" dirty="0"/>
              <a:t> 1-3, adenovirus</a:t>
            </a:r>
          </a:p>
          <a:p>
            <a:pPr lvl="1"/>
            <a:r>
              <a:rPr lang="en-US" dirty="0"/>
              <a:t>Turnaround time: 1-4 weeks*</a:t>
            </a:r>
          </a:p>
          <a:p>
            <a:pPr lvl="1"/>
            <a:r>
              <a:rPr lang="en-US" dirty="0"/>
              <a:t>Results reported in aggregate to DSHS Austin EAIDB (public health use only)</a:t>
            </a:r>
          </a:p>
          <a:p>
            <a:pPr lvl="1"/>
            <a:r>
              <a:rPr lang="en-US" dirty="0">
                <a:solidFill>
                  <a:srgbClr val="FF0000"/>
                </a:solidFill>
              </a:rPr>
              <a:t>Note</a:t>
            </a:r>
            <a:r>
              <a:rPr lang="en-US" dirty="0"/>
              <a:t>: Prior epidemiology approval/notification required for testing</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15</a:t>
            </a:fld>
            <a:endParaRPr lang="en-US"/>
          </a:p>
        </p:txBody>
      </p:sp>
    </p:spTree>
    <p:extLst>
      <p:ext uri="{BB962C8B-B14F-4D97-AF65-F5344CB8AC3E}">
        <p14:creationId xmlns:p14="http://schemas.microsoft.com/office/powerpoint/2010/main" val="59904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Testing</a:t>
            </a:r>
          </a:p>
        </p:txBody>
      </p:sp>
      <p:sp>
        <p:nvSpPr>
          <p:cNvPr id="3" name="Content Placeholder 2"/>
          <p:cNvSpPr>
            <a:spLocks noGrp="1"/>
          </p:cNvSpPr>
          <p:nvPr>
            <p:ph idx="1"/>
          </p:nvPr>
        </p:nvSpPr>
        <p:spPr/>
        <p:txBody>
          <a:bodyPr>
            <a:normAutofit fontScale="62500" lnSpcReduction="20000"/>
          </a:bodyPr>
          <a:lstStyle/>
          <a:p>
            <a:r>
              <a:rPr lang="en-US" dirty="0"/>
              <a:t>Suspect </a:t>
            </a:r>
            <a:r>
              <a:rPr lang="en-US" dirty="0" err="1"/>
              <a:t>enterovirus</a:t>
            </a:r>
            <a:r>
              <a:rPr lang="en-US" dirty="0"/>
              <a:t>  - DSHS can culture</a:t>
            </a:r>
          </a:p>
          <a:p>
            <a:r>
              <a:rPr lang="en-US" dirty="0"/>
              <a:t>Mycoplasma – CDC tests</a:t>
            </a:r>
          </a:p>
          <a:p>
            <a:r>
              <a:rPr lang="en-US" dirty="0"/>
              <a:t>Bacterial testing, including Strep – usually performed at private labs or hospitals</a:t>
            </a:r>
          </a:p>
          <a:p>
            <a:r>
              <a:rPr lang="en-US" dirty="0"/>
              <a:t>Legionella</a:t>
            </a:r>
          </a:p>
          <a:p>
            <a:pPr lvl="1"/>
            <a:r>
              <a:rPr lang="en-US" dirty="0"/>
              <a:t>Urine antigen test for patient specimens at private labs (most common)</a:t>
            </a:r>
          </a:p>
          <a:p>
            <a:pPr lvl="1"/>
            <a:r>
              <a:rPr lang="en-US" dirty="0"/>
              <a:t>DSHS tests patient clinical specimens and pure cultures</a:t>
            </a:r>
          </a:p>
          <a:p>
            <a:pPr lvl="1"/>
            <a:r>
              <a:rPr lang="en-US" dirty="0"/>
              <a:t>DSHS tests environmental isolates </a:t>
            </a:r>
            <a:r>
              <a:rPr lang="en-US" u="sng" dirty="0"/>
              <a:t>only</a:t>
            </a:r>
            <a:r>
              <a:rPr lang="en-US" dirty="0"/>
              <a:t> if patient isolate(s) available for comparison</a:t>
            </a:r>
          </a:p>
          <a:p>
            <a:pPr lvl="1"/>
            <a:r>
              <a:rPr lang="en-US" dirty="0"/>
              <a:t>Legionella water testing available from ELITE certified labs</a:t>
            </a:r>
          </a:p>
          <a:p>
            <a:r>
              <a:rPr lang="en-US" dirty="0"/>
              <a:t>Pathology specimens – tested by CDC Pathology Lab upon request</a:t>
            </a:r>
          </a:p>
          <a:p>
            <a:r>
              <a:rPr lang="en-US" dirty="0"/>
              <a:t>Unknown etiology/severe</a:t>
            </a:r>
          </a:p>
          <a:p>
            <a:pPr lvl="1"/>
            <a:r>
              <a:rPr lang="en-US" dirty="0"/>
              <a:t>If death, CDC Pathology Lab can test</a:t>
            </a:r>
          </a:p>
          <a:p>
            <a:pPr lvl="1"/>
            <a:r>
              <a:rPr lang="en-US" dirty="0"/>
              <a:t>If outbreak, options may be available after consultation with CDC URDO (Unexplained Respiratory Disease Outbreaks) Group</a:t>
            </a:r>
          </a:p>
          <a:p>
            <a:pPr lvl="1"/>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16</a:t>
            </a:fld>
            <a:endParaRPr lang="en-US"/>
          </a:p>
        </p:txBody>
      </p:sp>
    </p:spTree>
    <p:extLst>
      <p:ext uri="{BB962C8B-B14F-4D97-AF65-F5344CB8AC3E}">
        <p14:creationId xmlns:p14="http://schemas.microsoft.com/office/powerpoint/2010/main" val="494621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Novel Influenza &amp; Novel Coronavirus</a:t>
            </a:r>
          </a:p>
        </p:txBody>
      </p:sp>
      <p:sp>
        <p:nvSpPr>
          <p:cNvPr id="3" name="Text Placeholder 2"/>
          <p:cNvSpPr>
            <a:spLocks noGrp="1"/>
          </p:cNvSpPr>
          <p:nvPr>
            <p:ph type="body" idx="1"/>
          </p:nvPr>
        </p:nvSpPr>
        <p:spPr/>
        <p:txBody>
          <a:bodyPr/>
          <a:lstStyle/>
          <a:p>
            <a:r>
              <a:rPr lang="en-US" dirty="0"/>
              <a:t>Invasive/Respiratory Infectious Diseases</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17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719084"/>
            <a:ext cx="2209800" cy="1657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20" y="4719084"/>
            <a:ext cx="2483560" cy="1650187"/>
          </a:xfrm>
          <a:prstGeom prst="rect">
            <a:avLst/>
          </a:prstGeom>
        </p:spPr>
      </p:pic>
    </p:spTree>
    <p:extLst>
      <p:ext uri="{BB962C8B-B14F-4D97-AF65-F5344CB8AC3E}">
        <p14:creationId xmlns:p14="http://schemas.microsoft.com/office/powerpoint/2010/main" val="380369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When to Collect Specimens</a:t>
            </a:r>
            <a:endParaRPr lang="en-US" dirty="0"/>
          </a:p>
        </p:txBody>
      </p:sp>
      <p:sp>
        <p:nvSpPr>
          <p:cNvPr id="5" name="Content Placeholder 4"/>
          <p:cNvSpPr>
            <a:spLocks noGrp="1"/>
          </p:cNvSpPr>
          <p:nvPr>
            <p:ph idx="1"/>
          </p:nvPr>
        </p:nvSpPr>
        <p:spPr/>
        <p:txBody>
          <a:bodyPr>
            <a:normAutofit fontScale="70000" lnSpcReduction="20000"/>
          </a:bodyPr>
          <a:lstStyle/>
          <a:p>
            <a:r>
              <a:rPr lang="en-US" dirty="0"/>
              <a:t>Collect specimens from patients who meet criteria for a “Patient Under Investigation” (novel coronavirus) or a “Case Under Investigation” (novel flu) </a:t>
            </a:r>
          </a:p>
          <a:p>
            <a:r>
              <a:rPr lang="en-US" dirty="0"/>
              <a:t>Usually involves:</a:t>
            </a:r>
          </a:p>
          <a:p>
            <a:pPr lvl="2"/>
            <a:r>
              <a:rPr lang="en-US" dirty="0"/>
              <a:t>Specific symptoms or diagnoses</a:t>
            </a:r>
          </a:p>
          <a:p>
            <a:pPr lvl="2"/>
            <a:r>
              <a:rPr lang="en-US" dirty="0"/>
              <a:t>Specific exposure (one or more of the following may be required):</a:t>
            </a:r>
          </a:p>
          <a:p>
            <a:pPr lvl="3"/>
            <a:r>
              <a:rPr lang="en-US" dirty="0"/>
              <a:t>Travel, within 10-14 days of onset, to a specified area where the novel pathogen has been detected, OR</a:t>
            </a:r>
          </a:p>
          <a:p>
            <a:pPr lvl="3"/>
            <a:r>
              <a:rPr lang="en-US" dirty="0"/>
              <a:t>Epi-linked to a confirmed case, OR</a:t>
            </a:r>
          </a:p>
          <a:p>
            <a:pPr lvl="3"/>
            <a:r>
              <a:rPr lang="en-US" dirty="0"/>
              <a:t>Unprotected laboratory exposure (novel flu), OR</a:t>
            </a:r>
          </a:p>
          <a:p>
            <a:pPr lvl="3"/>
            <a:r>
              <a:rPr lang="en-US" dirty="0"/>
              <a:t>Recent contact with swine or other animal populations (H3N2v), OR</a:t>
            </a:r>
          </a:p>
          <a:p>
            <a:pPr lvl="3"/>
            <a:r>
              <a:rPr lang="en-US" dirty="0"/>
              <a:t>Part of a severe illness cluster of unknown etiology (novel coronavirus)</a:t>
            </a:r>
          </a:p>
          <a:p>
            <a:pPr lvl="1"/>
            <a:endParaRPr lang="en-US" dirty="0"/>
          </a:p>
          <a:p>
            <a:pPr lvl="1"/>
            <a:r>
              <a:rPr lang="en-US" dirty="0"/>
              <a:t>See CDC’s website for most up-to-date case criteria: </a:t>
            </a:r>
          </a:p>
          <a:p>
            <a:pPr lvl="2"/>
            <a:r>
              <a:rPr lang="en-US" dirty="0"/>
              <a:t>Novel influenza </a:t>
            </a:r>
          </a:p>
          <a:p>
            <a:pPr lvl="3"/>
            <a:r>
              <a:rPr lang="en-US" dirty="0"/>
              <a:t>H5N1: </a:t>
            </a:r>
            <a:r>
              <a:rPr lang="en-US" dirty="0">
                <a:hlinkClick r:id="rId3"/>
              </a:rPr>
              <a:t>http://www.cdc.gov/flu/avianflu/h5n1/case-definitions.htm</a:t>
            </a:r>
            <a:r>
              <a:rPr lang="en-US" dirty="0"/>
              <a:t> (Revised Jan 2014)</a:t>
            </a:r>
          </a:p>
          <a:p>
            <a:pPr lvl="3"/>
            <a:r>
              <a:rPr lang="en-US" dirty="0"/>
              <a:t>H7N9: </a:t>
            </a:r>
            <a:r>
              <a:rPr lang="en-US" dirty="0">
                <a:hlinkClick r:id="rId4"/>
              </a:rPr>
              <a:t>http://www.cdc.gov/flu/avianflu/h7n9/case-definitions.htm</a:t>
            </a:r>
            <a:r>
              <a:rPr lang="en-US" dirty="0"/>
              <a:t> (Rev Jan 2014)</a:t>
            </a:r>
          </a:p>
          <a:p>
            <a:pPr lvl="3"/>
            <a:r>
              <a:rPr lang="en-US" dirty="0"/>
              <a:t>H3N2v: </a:t>
            </a:r>
            <a:r>
              <a:rPr lang="en-US" dirty="0">
                <a:hlinkClick r:id="rId5"/>
              </a:rPr>
              <a:t>http://www.cdc.gov/flu/swineflu/case-definitions.htm</a:t>
            </a:r>
            <a:r>
              <a:rPr lang="en-US" dirty="0"/>
              <a:t> </a:t>
            </a:r>
          </a:p>
          <a:p>
            <a:pPr lvl="2"/>
            <a:r>
              <a:rPr lang="en-US" dirty="0"/>
              <a:t>Novel coronavirus: </a:t>
            </a:r>
            <a:r>
              <a:rPr lang="en-US" dirty="0">
                <a:hlinkClick r:id="rId6"/>
              </a:rPr>
              <a:t>http://www.cdc.gov/coronavirus/mers/case-def.html</a:t>
            </a:r>
            <a:r>
              <a:rPr lang="en-US" dirty="0"/>
              <a:t> </a:t>
            </a:r>
          </a:p>
        </p:txBody>
      </p:sp>
      <p:sp>
        <p:nvSpPr>
          <p:cNvPr id="2" name="Slide Number Placeholder 1"/>
          <p:cNvSpPr>
            <a:spLocks noGrp="1"/>
          </p:cNvSpPr>
          <p:nvPr>
            <p:ph type="sldNum" sz="quarter" idx="12"/>
          </p:nvPr>
        </p:nvSpPr>
        <p:spPr/>
        <p:txBody>
          <a:bodyPr/>
          <a:lstStyle/>
          <a:p>
            <a:fld id="{E630D87B-605D-4782-B3A7-C045D85120AD}" type="slidenum">
              <a:rPr lang="en-US" smtClean="0"/>
              <a:t>18</a:t>
            </a:fld>
            <a:endParaRPr lang="en-US"/>
          </a:p>
        </p:txBody>
      </p:sp>
    </p:spTree>
    <p:extLst>
      <p:ext uri="{BB962C8B-B14F-4D97-AF65-F5344CB8AC3E}">
        <p14:creationId xmlns:p14="http://schemas.microsoft.com/office/powerpoint/2010/main" val="380664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Specimen Collection Supplies</a:t>
            </a:r>
          </a:p>
        </p:txBody>
      </p:sp>
      <p:sp>
        <p:nvSpPr>
          <p:cNvPr id="3" name="Content Placeholder 2"/>
          <p:cNvSpPr>
            <a:spLocks noGrp="1"/>
          </p:cNvSpPr>
          <p:nvPr>
            <p:ph idx="1"/>
          </p:nvPr>
        </p:nvSpPr>
        <p:spPr/>
        <p:txBody>
          <a:bodyPr>
            <a:normAutofit fontScale="77500" lnSpcReduction="20000"/>
          </a:bodyPr>
          <a:lstStyle/>
          <a:p>
            <a:r>
              <a:rPr lang="en-US" dirty="0"/>
              <a:t>For novel viruses, specimen collection should begin ASAP!</a:t>
            </a:r>
          </a:p>
          <a:p>
            <a:pPr lvl="1"/>
            <a:r>
              <a:rPr lang="en-US" b="0" dirty="0"/>
              <a:t>Hospitals/providers should be encouraged to use their own collection supplies, if available</a:t>
            </a:r>
          </a:p>
          <a:p>
            <a:pPr lvl="1"/>
            <a:r>
              <a:rPr lang="en-US" b="0" dirty="0"/>
              <a:t>Regions/locals should keep supplies on hand in case of need</a:t>
            </a:r>
          </a:p>
          <a:p>
            <a:endParaRPr lang="en-US" dirty="0"/>
          </a:p>
          <a:p>
            <a:r>
              <a:rPr lang="en-US" dirty="0"/>
              <a:t>If requested, supplies will arrive within 1-2 business days of request from DSHS Austin</a:t>
            </a:r>
          </a:p>
          <a:p>
            <a:endParaRPr lang="en-US" dirty="0"/>
          </a:p>
          <a:p>
            <a:r>
              <a:rPr lang="en-US" dirty="0"/>
              <a:t>Supplies available – same as for influenza surveillance and viral (non-VPD) respiratory outbreaks</a:t>
            </a:r>
          </a:p>
          <a:p>
            <a:pPr lvl="1"/>
            <a:r>
              <a:rPr lang="en-US" dirty="0"/>
              <a:t>Media, NP swabs, secondary containers, labeled boxes and cold packs, prepaid FedEx waybills</a:t>
            </a:r>
          </a:p>
        </p:txBody>
      </p:sp>
      <p:sp>
        <p:nvSpPr>
          <p:cNvPr id="4" name="Slide Number Placeholder 3"/>
          <p:cNvSpPr>
            <a:spLocks noGrp="1"/>
          </p:cNvSpPr>
          <p:nvPr>
            <p:ph type="sldNum" sz="quarter" idx="12"/>
          </p:nvPr>
        </p:nvSpPr>
        <p:spPr/>
        <p:txBody>
          <a:bodyPr/>
          <a:lstStyle/>
          <a:p>
            <a:fld id="{E630D87B-605D-4782-B3A7-C045D85120AD}" type="slidenum">
              <a:rPr lang="en-US" smtClean="0"/>
              <a:t>19</a:t>
            </a:fld>
            <a:endParaRPr lang="en-US"/>
          </a:p>
        </p:txBody>
      </p:sp>
    </p:spTree>
    <p:extLst>
      <p:ext uri="{BB962C8B-B14F-4D97-AF65-F5344CB8AC3E}">
        <p14:creationId xmlns:p14="http://schemas.microsoft.com/office/powerpoint/2010/main" val="116623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fontScale="90000"/>
          </a:bodyPr>
          <a:lstStyle/>
          <a:p>
            <a:r>
              <a:rPr lang="en-US" dirty="0"/>
              <a:t>How to Submit Specimens to the Lab</a:t>
            </a:r>
          </a:p>
        </p:txBody>
      </p:sp>
      <p:sp>
        <p:nvSpPr>
          <p:cNvPr id="3" name="Content Placeholder 2"/>
          <p:cNvSpPr>
            <a:spLocks noGrp="1"/>
          </p:cNvSpPr>
          <p:nvPr>
            <p:ph idx="1"/>
          </p:nvPr>
        </p:nvSpPr>
        <p:spPr>
          <a:xfrm>
            <a:off x="1435608" y="1447800"/>
            <a:ext cx="7498080" cy="5181600"/>
          </a:xfrm>
        </p:spPr>
        <p:txBody>
          <a:bodyPr>
            <a:normAutofit fontScale="92500" lnSpcReduction="10000"/>
          </a:bodyPr>
          <a:lstStyle/>
          <a:p>
            <a:r>
              <a:rPr lang="en-US" dirty="0"/>
              <a:t>Do you have a DSHS lab account?</a:t>
            </a:r>
          </a:p>
          <a:p>
            <a:pPr lvl="1"/>
            <a:r>
              <a:rPr lang="en-US" dirty="0"/>
              <a:t>Find your office’s lab submitter number OR get a submitter number</a:t>
            </a:r>
          </a:p>
          <a:p>
            <a:r>
              <a:rPr lang="en-US" dirty="0"/>
              <a:t>Is your HD’s contact information current?</a:t>
            </a:r>
          </a:p>
          <a:p>
            <a:r>
              <a:rPr lang="en-US" dirty="0"/>
              <a:t>Do you have current versions of all of the submitter forms? </a:t>
            </a:r>
          </a:p>
          <a:p>
            <a:pPr lvl="1"/>
            <a:r>
              <a:rPr lang="en-US" dirty="0"/>
              <a:t>G-2A, G-2B, G-2V, G-27A, G-???</a:t>
            </a:r>
          </a:p>
          <a:p>
            <a:pPr lvl="2"/>
            <a:r>
              <a:rPr lang="en-US" dirty="0">
                <a:hlinkClick r:id="rId2"/>
              </a:rPr>
              <a:t>http://www.dshs.state.tx.us/lab/mrs_forms.shtm#Microbiological</a:t>
            </a:r>
            <a:r>
              <a:rPr lang="en-US" dirty="0"/>
              <a:t> (Note: these are SAMPLE forms only and cannot be used for submission)</a:t>
            </a:r>
          </a:p>
          <a:p>
            <a:r>
              <a:rPr lang="en-US" dirty="0"/>
              <a:t>Email </a:t>
            </a:r>
            <a:r>
              <a:rPr lang="en-US" dirty="0">
                <a:hlinkClick r:id="rId3"/>
              </a:rPr>
              <a:t>Labinfo@dshs.state.tx.us</a:t>
            </a:r>
            <a:r>
              <a:rPr lang="en-US" dirty="0"/>
              <a:t> or contact Lab Reporting at 512-776-7578</a:t>
            </a:r>
          </a:p>
        </p:txBody>
      </p:sp>
      <p:sp>
        <p:nvSpPr>
          <p:cNvPr id="4" name="Slide Number Placeholder 3"/>
          <p:cNvSpPr>
            <a:spLocks noGrp="1"/>
          </p:cNvSpPr>
          <p:nvPr>
            <p:ph type="sldNum" sz="quarter" idx="12"/>
          </p:nvPr>
        </p:nvSpPr>
        <p:spPr/>
        <p:txBody>
          <a:bodyPr/>
          <a:lstStyle/>
          <a:p>
            <a:fld id="{E630D87B-605D-4782-B3A7-C045D85120AD}" type="slidenum">
              <a:rPr lang="en-US" smtClean="0"/>
              <a:t>2</a:t>
            </a:fld>
            <a:endParaRPr lang="en-US"/>
          </a:p>
        </p:txBody>
      </p:sp>
    </p:spTree>
    <p:extLst>
      <p:ext uri="{BB962C8B-B14F-4D97-AF65-F5344CB8AC3E}">
        <p14:creationId xmlns:p14="http://schemas.microsoft.com/office/powerpoint/2010/main" val="199771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Collection</a:t>
            </a:r>
          </a:p>
        </p:txBody>
      </p:sp>
      <p:sp>
        <p:nvSpPr>
          <p:cNvPr id="3" name="Content Placeholder 2"/>
          <p:cNvSpPr>
            <a:spLocks noGrp="1"/>
          </p:cNvSpPr>
          <p:nvPr>
            <p:ph idx="1"/>
          </p:nvPr>
        </p:nvSpPr>
        <p:spPr>
          <a:xfrm>
            <a:off x="1435608" y="1295400"/>
            <a:ext cx="7498080" cy="5257800"/>
          </a:xfrm>
        </p:spPr>
        <p:txBody>
          <a:bodyPr>
            <a:normAutofit fontScale="70000" lnSpcReduction="20000"/>
          </a:bodyPr>
          <a:lstStyle/>
          <a:p>
            <a:r>
              <a:rPr lang="en-US" dirty="0"/>
              <a:t>Specimen types: </a:t>
            </a:r>
          </a:p>
          <a:p>
            <a:pPr lvl="1"/>
            <a:r>
              <a:rPr lang="en-US" dirty="0"/>
              <a:t>Novel flu</a:t>
            </a:r>
          </a:p>
          <a:p>
            <a:pPr lvl="2"/>
            <a:r>
              <a:rPr lang="en-US" dirty="0"/>
              <a:t>Upper respiratory specimens preferred</a:t>
            </a:r>
          </a:p>
          <a:p>
            <a:pPr lvl="2"/>
            <a:r>
              <a:rPr lang="en-US" dirty="0"/>
              <a:t>Lower respiratory specimens may be requested</a:t>
            </a:r>
          </a:p>
          <a:p>
            <a:pPr lvl="1"/>
            <a:r>
              <a:rPr lang="en-US" dirty="0"/>
              <a:t>Novel coronavirus</a:t>
            </a:r>
          </a:p>
          <a:p>
            <a:pPr lvl="2"/>
            <a:r>
              <a:rPr lang="en-US" dirty="0"/>
              <a:t>Lower respiratory specimens most important for virus detection/recovery</a:t>
            </a:r>
          </a:p>
          <a:p>
            <a:pPr lvl="2"/>
            <a:r>
              <a:rPr lang="en-US" dirty="0"/>
              <a:t>Also requested: NP and OP swabs, sera (acute and convalescent), stool</a:t>
            </a:r>
          </a:p>
          <a:p>
            <a:pPr marL="658368" lvl="2" indent="0">
              <a:buNone/>
            </a:pPr>
            <a:endParaRPr lang="en-US" dirty="0"/>
          </a:p>
          <a:p>
            <a:r>
              <a:rPr lang="en-US" dirty="0"/>
              <a:t>Collect specimens as close to onset as possible</a:t>
            </a:r>
          </a:p>
          <a:p>
            <a:pPr lvl="1"/>
            <a:endParaRPr lang="en-US" dirty="0"/>
          </a:p>
          <a:p>
            <a:r>
              <a:rPr lang="en-US" dirty="0"/>
              <a:t>See CDC guidance for full recommendations:</a:t>
            </a:r>
          </a:p>
          <a:p>
            <a:pPr lvl="1"/>
            <a:r>
              <a:rPr lang="en-US" dirty="0"/>
              <a:t>Novel flu: </a:t>
            </a:r>
            <a:r>
              <a:rPr lang="en-US" dirty="0">
                <a:hlinkClick r:id="rId3"/>
              </a:rPr>
              <a:t>http://www.cdc.gov/flu/avianflu/h7n9/specimen-collection.htm</a:t>
            </a:r>
            <a:r>
              <a:rPr lang="en-US" dirty="0"/>
              <a:t> (H5N1, H7N9)</a:t>
            </a:r>
          </a:p>
          <a:p>
            <a:pPr lvl="1"/>
            <a:r>
              <a:rPr lang="en-US" dirty="0"/>
              <a:t>Novel coronavirus: </a:t>
            </a:r>
            <a:r>
              <a:rPr lang="en-US" dirty="0">
                <a:hlinkClick r:id="rId4"/>
              </a:rPr>
              <a:t>http://www.cdc.gov/coronavirus/mers/guidelines-clinical-specimens.html</a:t>
            </a:r>
            <a:r>
              <a:rPr lang="en-US" dirty="0"/>
              <a:t> </a:t>
            </a:r>
          </a:p>
        </p:txBody>
      </p:sp>
      <p:sp>
        <p:nvSpPr>
          <p:cNvPr id="4" name="Slide Number Placeholder 3"/>
          <p:cNvSpPr>
            <a:spLocks noGrp="1"/>
          </p:cNvSpPr>
          <p:nvPr>
            <p:ph type="sldNum" sz="quarter" idx="12"/>
          </p:nvPr>
        </p:nvSpPr>
        <p:spPr/>
        <p:txBody>
          <a:bodyPr/>
          <a:lstStyle/>
          <a:p>
            <a:fld id="{E630D87B-605D-4782-B3A7-C045D85120AD}" type="slidenum">
              <a:rPr lang="en-US" smtClean="0"/>
              <a:t>20</a:t>
            </a:fld>
            <a:endParaRPr lang="en-US"/>
          </a:p>
        </p:txBody>
      </p:sp>
    </p:spTree>
    <p:extLst>
      <p:ext uri="{BB962C8B-B14F-4D97-AF65-F5344CB8AC3E}">
        <p14:creationId xmlns:p14="http://schemas.microsoft.com/office/powerpoint/2010/main" val="3512594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Lab Submission Form</a:t>
            </a:r>
            <a:endParaRPr lang="en-US" dirty="0"/>
          </a:p>
        </p:txBody>
      </p:sp>
      <p:sp>
        <p:nvSpPr>
          <p:cNvPr id="3" name="Content Placeholder 2"/>
          <p:cNvSpPr>
            <a:spLocks noGrp="1"/>
          </p:cNvSpPr>
          <p:nvPr>
            <p:ph idx="1"/>
          </p:nvPr>
        </p:nvSpPr>
        <p:spPr/>
        <p:txBody>
          <a:bodyPr>
            <a:normAutofit fontScale="62500" lnSpcReduction="20000"/>
          </a:bodyPr>
          <a:lstStyle/>
          <a:p>
            <a:r>
              <a:rPr lang="en-US" dirty="0"/>
              <a:t>Submission Form: G-2V</a:t>
            </a:r>
          </a:p>
          <a:p>
            <a:endParaRPr lang="en-US" i="1" dirty="0"/>
          </a:p>
          <a:p>
            <a:r>
              <a:rPr lang="en-US" i="1" dirty="0"/>
              <a:t>In addition to submission form tips mentioned earlier in this presentation, do the following: </a:t>
            </a:r>
          </a:p>
          <a:p>
            <a:r>
              <a:rPr lang="en-US" dirty="0"/>
              <a:t>Novel Influenza</a:t>
            </a:r>
          </a:p>
          <a:p>
            <a:pPr lvl="1"/>
            <a:r>
              <a:rPr lang="en-US" dirty="0"/>
              <a:t>Virology (Section 4): </a:t>
            </a:r>
          </a:p>
          <a:p>
            <a:pPr lvl="2"/>
            <a:r>
              <a:rPr lang="en-US" dirty="0"/>
              <a:t>Check “Influenza surveillance {Influenza real-time RT-PCR}”, AND</a:t>
            </a:r>
          </a:p>
          <a:p>
            <a:pPr lvl="2"/>
            <a:r>
              <a:rPr lang="en-US" dirty="0"/>
              <a:t>Write “Suspect novel flu” in white space, AND</a:t>
            </a:r>
          </a:p>
          <a:p>
            <a:pPr lvl="2"/>
            <a:r>
              <a:rPr lang="en-US" dirty="0"/>
              <a:t>Note travel history and animal contact, if any</a:t>
            </a:r>
          </a:p>
          <a:p>
            <a:pPr lvl="1"/>
            <a:endParaRPr lang="en-US" dirty="0"/>
          </a:p>
          <a:p>
            <a:r>
              <a:rPr lang="en-US" dirty="0"/>
              <a:t>Novel Coronavirus</a:t>
            </a:r>
          </a:p>
          <a:p>
            <a:pPr lvl="1"/>
            <a:r>
              <a:rPr lang="en-US" dirty="0"/>
              <a:t>Virology (Section 4): </a:t>
            </a:r>
          </a:p>
          <a:p>
            <a:pPr lvl="2"/>
            <a:r>
              <a:rPr lang="en-US" dirty="0"/>
              <a:t>Check “Other:” and write in “MERS Coronavirus” on the adjacent line</a:t>
            </a:r>
          </a:p>
          <a:p>
            <a:pPr lvl="2"/>
            <a:endParaRPr lang="en-US" dirty="0"/>
          </a:p>
          <a:p>
            <a:r>
              <a:rPr lang="en-US" dirty="0"/>
              <a:t>General information for novel virus testing</a:t>
            </a:r>
          </a:p>
          <a:p>
            <a:pPr lvl="1"/>
            <a:r>
              <a:rPr lang="en-US" dirty="0" err="1"/>
              <a:t>Payor</a:t>
            </a:r>
            <a:r>
              <a:rPr lang="en-US" dirty="0"/>
              <a:t> source (Section 6): Check “IDEAS” to avoid bill for submitter</a:t>
            </a:r>
          </a:p>
          <a:p>
            <a:pPr lvl="1"/>
            <a:r>
              <a:rPr lang="en-US" dirty="0">
                <a:solidFill>
                  <a:srgbClr val="FF0000"/>
                </a:solidFill>
              </a:rPr>
              <a:t>Note</a:t>
            </a:r>
            <a:r>
              <a:rPr lang="en-US" dirty="0"/>
              <a:t>: Prior epidemiology approval/notification required for testing</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21</a:t>
            </a:fld>
            <a:endParaRPr lang="en-US"/>
          </a:p>
        </p:txBody>
      </p:sp>
    </p:spTree>
    <p:extLst>
      <p:ext uri="{BB962C8B-B14F-4D97-AF65-F5344CB8AC3E}">
        <p14:creationId xmlns:p14="http://schemas.microsoft.com/office/powerpoint/2010/main" val="112276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Content Placeholder 2"/>
          <p:cNvSpPr>
            <a:spLocks noGrp="1"/>
          </p:cNvSpPr>
          <p:nvPr>
            <p:ph idx="1"/>
          </p:nvPr>
        </p:nvSpPr>
        <p:spPr>
          <a:xfrm>
            <a:off x="1435608" y="1447800"/>
            <a:ext cx="7498080" cy="5105400"/>
          </a:xfrm>
        </p:spPr>
        <p:txBody>
          <a:bodyPr>
            <a:normAutofit fontScale="55000" lnSpcReduction="20000"/>
          </a:bodyPr>
          <a:lstStyle/>
          <a:p>
            <a:r>
              <a:rPr lang="en-US" dirty="0"/>
              <a:t>Who does it?</a:t>
            </a:r>
          </a:p>
          <a:p>
            <a:pPr lvl="1"/>
            <a:r>
              <a:rPr lang="en-US" dirty="0"/>
              <a:t>Novel flu: DSHS Austin, LRN labs, (private labs)</a:t>
            </a:r>
          </a:p>
          <a:p>
            <a:pPr lvl="1"/>
            <a:r>
              <a:rPr lang="en-US" dirty="0"/>
              <a:t>Novel coronavirus: DSHS Austin only</a:t>
            </a:r>
          </a:p>
          <a:p>
            <a:pPr marL="402336" lvl="1" indent="0">
              <a:buNone/>
            </a:pPr>
            <a:endParaRPr lang="en-US" dirty="0"/>
          </a:p>
          <a:p>
            <a:r>
              <a:rPr lang="en-US" dirty="0"/>
              <a:t>Novel Flu Testing</a:t>
            </a:r>
          </a:p>
          <a:p>
            <a:pPr lvl="1"/>
            <a:r>
              <a:rPr lang="en-US" dirty="0"/>
              <a:t>DSHS Austin and LRN labs can test for:</a:t>
            </a:r>
          </a:p>
          <a:p>
            <a:pPr lvl="2"/>
            <a:r>
              <a:rPr lang="en-US" dirty="0"/>
              <a:t>H5N1, H7N9, H3N2v</a:t>
            </a:r>
          </a:p>
          <a:p>
            <a:pPr lvl="2"/>
            <a:r>
              <a:rPr lang="en-US" dirty="0"/>
              <a:t>Other novel flu subtypes (</a:t>
            </a:r>
            <a:r>
              <a:rPr lang="en-US" dirty="0" err="1"/>
              <a:t>unsubtypeable</a:t>
            </a:r>
            <a:r>
              <a:rPr lang="en-US" dirty="0"/>
              <a:t> result)</a:t>
            </a:r>
          </a:p>
          <a:p>
            <a:pPr marL="658368" lvl="2" indent="0">
              <a:buNone/>
            </a:pPr>
            <a:endParaRPr lang="en-US" dirty="0"/>
          </a:p>
          <a:p>
            <a:r>
              <a:rPr lang="en-US" dirty="0"/>
              <a:t>Novel Coronavirus Testing</a:t>
            </a:r>
          </a:p>
          <a:p>
            <a:pPr lvl="1"/>
            <a:r>
              <a:rPr lang="en-US" dirty="0"/>
              <a:t>In Texas, testing only performed at DSHS Austin lab</a:t>
            </a:r>
          </a:p>
          <a:p>
            <a:pPr marL="402336" lvl="1" indent="0">
              <a:buNone/>
            </a:pPr>
            <a:endParaRPr lang="en-US" dirty="0"/>
          </a:p>
          <a:p>
            <a:r>
              <a:rPr lang="en-US" dirty="0"/>
              <a:t>General information for novel virus testing</a:t>
            </a:r>
          </a:p>
          <a:p>
            <a:pPr lvl="1"/>
            <a:r>
              <a:rPr lang="en-US" dirty="0">
                <a:solidFill>
                  <a:srgbClr val="FF0000"/>
                </a:solidFill>
              </a:rPr>
              <a:t>Prior epidemiology notification and approval required for testing</a:t>
            </a:r>
          </a:p>
          <a:p>
            <a:pPr lvl="1"/>
            <a:r>
              <a:rPr lang="en-US" dirty="0"/>
              <a:t>Turnaround time: generally within 24 hours of receipt</a:t>
            </a:r>
          </a:p>
          <a:p>
            <a:pPr lvl="1"/>
            <a:r>
              <a:rPr lang="en-US" dirty="0"/>
              <a:t>Individual specimen results reported to submitter as “presumptive positive”</a:t>
            </a:r>
          </a:p>
          <a:p>
            <a:pPr lvl="1"/>
            <a:r>
              <a:rPr lang="en-US" dirty="0"/>
              <a:t>Presumptive positive results sent to CDC for confirmation</a:t>
            </a:r>
          </a:p>
        </p:txBody>
      </p:sp>
      <p:sp>
        <p:nvSpPr>
          <p:cNvPr id="4" name="Slide Number Placeholder 3"/>
          <p:cNvSpPr>
            <a:spLocks noGrp="1"/>
          </p:cNvSpPr>
          <p:nvPr>
            <p:ph type="sldNum" sz="quarter" idx="12"/>
          </p:nvPr>
        </p:nvSpPr>
        <p:spPr/>
        <p:txBody>
          <a:bodyPr/>
          <a:lstStyle/>
          <a:p>
            <a:fld id="{E630D87B-605D-4782-B3A7-C045D85120AD}" type="slidenum">
              <a:rPr lang="en-US" smtClean="0"/>
              <a:t>22</a:t>
            </a:fld>
            <a:endParaRPr lang="en-US"/>
          </a:p>
        </p:txBody>
      </p:sp>
      <p:pic>
        <p:nvPicPr>
          <p:cNvPr id="5" name="Picture 4" descr="Picture 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524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766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Meningococcal disease, invasive</a:t>
            </a:r>
          </a:p>
        </p:txBody>
      </p:sp>
      <p:sp>
        <p:nvSpPr>
          <p:cNvPr id="3" name="Text Placeholder 2"/>
          <p:cNvSpPr>
            <a:spLocks noGrp="1"/>
          </p:cNvSpPr>
          <p:nvPr>
            <p:ph type="body" idx="1"/>
          </p:nvPr>
        </p:nvSpPr>
        <p:spPr/>
        <p:txBody>
          <a:bodyPr/>
          <a:lstStyle/>
          <a:p>
            <a:r>
              <a:rPr lang="en-US" dirty="0"/>
              <a:t>Invasive/Respiratory Infectious Diseases</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23</a:t>
            </a:fld>
            <a:endParaRPr lang="en-US"/>
          </a:p>
        </p:txBody>
      </p:sp>
    </p:spTree>
    <p:extLst>
      <p:ext uri="{BB962C8B-B14F-4D97-AF65-F5344CB8AC3E}">
        <p14:creationId xmlns:p14="http://schemas.microsoft.com/office/powerpoint/2010/main" val="344094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Specimen Submission Highlights</a:t>
            </a:r>
          </a:p>
        </p:txBody>
      </p:sp>
      <p:sp>
        <p:nvSpPr>
          <p:cNvPr id="5" name="Content Placeholder 4"/>
          <p:cNvSpPr>
            <a:spLocks noGrp="1"/>
          </p:cNvSpPr>
          <p:nvPr>
            <p:ph idx="1"/>
          </p:nvPr>
        </p:nvSpPr>
        <p:spPr/>
        <p:txBody>
          <a:bodyPr>
            <a:normAutofit fontScale="85000" lnSpcReduction="10000"/>
          </a:bodyPr>
          <a:lstStyle/>
          <a:p>
            <a:r>
              <a:rPr lang="en-US" dirty="0"/>
              <a:t>Submission of </a:t>
            </a:r>
            <a:r>
              <a:rPr lang="en-US" i="1" dirty="0"/>
              <a:t>Neisseria </a:t>
            </a:r>
            <a:r>
              <a:rPr lang="en-US" i="1" dirty="0" err="1"/>
              <a:t>meningitidis</a:t>
            </a:r>
            <a:r>
              <a:rPr lang="en-US" i="1" dirty="0"/>
              <a:t> </a:t>
            </a:r>
            <a:r>
              <a:rPr lang="en-US" dirty="0"/>
              <a:t>isolates from normally sterile sites or </a:t>
            </a:r>
            <a:r>
              <a:rPr lang="en-US" dirty="0" err="1"/>
              <a:t>purpuric</a:t>
            </a:r>
            <a:r>
              <a:rPr lang="en-US" dirty="0"/>
              <a:t> lesions required by law</a:t>
            </a:r>
          </a:p>
          <a:p>
            <a:pPr lvl="1"/>
            <a:r>
              <a:rPr lang="en-US" dirty="0"/>
              <a:t>Texas Administrative Code (Title 25, Part 1, Chapter 97, Subchapter A, Rule §97.5)</a:t>
            </a:r>
          </a:p>
          <a:p>
            <a:r>
              <a:rPr lang="en-US" dirty="0"/>
              <a:t>DSHS lab </a:t>
            </a:r>
            <a:r>
              <a:rPr lang="en-US" dirty="0" err="1"/>
              <a:t>serogroups</a:t>
            </a:r>
            <a:r>
              <a:rPr lang="en-US" dirty="0"/>
              <a:t> all </a:t>
            </a:r>
            <a:r>
              <a:rPr lang="en-US" i="1" dirty="0"/>
              <a:t>N. </a:t>
            </a:r>
            <a:r>
              <a:rPr lang="en-US" i="1" dirty="0" err="1"/>
              <a:t>meningitidis</a:t>
            </a:r>
            <a:r>
              <a:rPr lang="en-US" i="1" dirty="0"/>
              <a:t> </a:t>
            </a:r>
            <a:r>
              <a:rPr lang="en-US" dirty="0"/>
              <a:t>isolates</a:t>
            </a:r>
          </a:p>
          <a:p>
            <a:pPr lvl="1"/>
            <a:r>
              <a:rPr lang="en-US" dirty="0"/>
              <a:t>Currently licensed US vaccines only cover </a:t>
            </a:r>
            <a:r>
              <a:rPr lang="en-US" dirty="0" err="1"/>
              <a:t>serogroups</a:t>
            </a:r>
            <a:r>
              <a:rPr lang="en-US" dirty="0"/>
              <a:t> A, C, Y, &amp; W-135</a:t>
            </a:r>
          </a:p>
          <a:p>
            <a:pPr lvl="1"/>
            <a:r>
              <a:rPr lang="en-US" dirty="0"/>
              <a:t>Outbreaks of </a:t>
            </a:r>
            <a:r>
              <a:rPr lang="en-US" dirty="0" err="1"/>
              <a:t>serogroup</a:t>
            </a:r>
            <a:r>
              <a:rPr lang="en-US" dirty="0"/>
              <a:t> B recently on college campuses</a:t>
            </a:r>
          </a:p>
          <a:p>
            <a:r>
              <a:rPr lang="en-US" dirty="0"/>
              <a:t>DSHS lab performs PFGE analysis on all </a:t>
            </a:r>
            <a:r>
              <a:rPr lang="en-US" i="1" dirty="0"/>
              <a:t>N. </a:t>
            </a:r>
            <a:r>
              <a:rPr lang="en-US" i="1" dirty="0" err="1"/>
              <a:t>meningitidis</a:t>
            </a:r>
            <a:r>
              <a:rPr lang="en-US" dirty="0"/>
              <a:t> isolates to identify disease clusters</a:t>
            </a:r>
          </a:p>
        </p:txBody>
      </p:sp>
      <p:sp>
        <p:nvSpPr>
          <p:cNvPr id="2" name="Slide Number Placeholder 1"/>
          <p:cNvSpPr>
            <a:spLocks noGrp="1"/>
          </p:cNvSpPr>
          <p:nvPr>
            <p:ph type="sldNum" sz="quarter" idx="12"/>
          </p:nvPr>
        </p:nvSpPr>
        <p:spPr/>
        <p:txBody>
          <a:bodyPr/>
          <a:lstStyle/>
          <a:p>
            <a:fld id="{E630D87B-605D-4782-B3A7-C045D85120AD}" type="slidenum">
              <a:rPr lang="en-US" smtClean="0"/>
              <a:t>24</a:t>
            </a:fld>
            <a:endParaRPr lang="en-US"/>
          </a:p>
        </p:txBody>
      </p:sp>
    </p:spTree>
    <p:extLst>
      <p:ext uri="{BB962C8B-B14F-4D97-AF65-F5344CB8AC3E}">
        <p14:creationId xmlns:p14="http://schemas.microsoft.com/office/powerpoint/2010/main" val="3807419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IRID Team Contacts</a:t>
            </a:r>
          </a:p>
        </p:txBody>
      </p:sp>
      <p:sp>
        <p:nvSpPr>
          <p:cNvPr id="3" name="Content Placeholder 2"/>
          <p:cNvSpPr>
            <a:spLocks noGrp="1"/>
          </p:cNvSpPr>
          <p:nvPr>
            <p:ph idx="1"/>
          </p:nvPr>
        </p:nvSpPr>
        <p:spPr/>
        <p:txBody>
          <a:bodyPr>
            <a:normAutofit fontScale="55000" lnSpcReduction="20000"/>
          </a:bodyPr>
          <a:lstStyle/>
          <a:p>
            <a:pPr marL="82296" indent="0">
              <a:buNone/>
            </a:pPr>
            <a:r>
              <a:rPr lang="en-US" dirty="0"/>
              <a:t>Lesley Brannan – Team Leader, Epidemiologist</a:t>
            </a:r>
          </a:p>
          <a:p>
            <a:pPr lvl="1">
              <a:buFont typeface="Arial" panose="020B0604020202020204" pitchFamily="34" charset="0"/>
              <a:buChar char="•"/>
            </a:pPr>
            <a:r>
              <a:rPr lang="en-US" dirty="0"/>
              <a:t>Outbreaks, coronavirus, influenza, all diseases</a:t>
            </a:r>
          </a:p>
          <a:p>
            <a:pPr marL="402336" lvl="1" indent="0">
              <a:buNone/>
            </a:pPr>
            <a:endParaRPr lang="en-US" dirty="0"/>
          </a:p>
          <a:p>
            <a:pPr marL="82296" indent="0">
              <a:buNone/>
            </a:pPr>
            <a:r>
              <a:rPr lang="en-US" dirty="0"/>
              <a:t>(Vacant position) – Influenza Surveillance Coordinator, Epidemiologist</a:t>
            </a:r>
          </a:p>
          <a:p>
            <a:pPr lvl="1">
              <a:buFont typeface="Arial" panose="020B0604020202020204" pitchFamily="34" charset="0"/>
              <a:buChar char="•"/>
            </a:pPr>
            <a:r>
              <a:rPr lang="en-US" dirty="0"/>
              <a:t>Influenza, RSV</a:t>
            </a:r>
          </a:p>
          <a:p>
            <a:pPr marL="402336" lvl="1" indent="0">
              <a:buNone/>
            </a:pPr>
            <a:endParaRPr lang="en-US" dirty="0"/>
          </a:p>
          <a:p>
            <a:pPr marL="82296" indent="0">
              <a:buNone/>
            </a:pPr>
            <a:r>
              <a:rPr lang="en-US" dirty="0"/>
              <a:t>Michael Fischer – CJD Surveillance Coordinator, Epidemiologist</a:t>
            </a:r>
          </a:p>
          <a:p>
            <a:pPr lvl="1">
              <a:buFont typeface="Arial" panose="020B0604020202020204" pitchFamily="34" charset="0"/>
              <a:buChar char="•"/>
            </a:pPr>
            <a:r>
              <a:rPr lang="en-US" dirty="0"/>
              <a:t>Creutzfeldt-Jakob disease, amebic meningitis, coronavirus</a:t>
            </a:r>
          </a:p>
          <a:p>
            <a:pPr marL="402336" lvl="1" indent="0">
              <a:buNone/>
            </a:pPr>
            <a:endParaRPr lang="en-US" dirty="0"/>
          </a:p>
          <a:p>
            <a:pPr marL="82296" indent="0">
              <a:buNone/>
            </a:pPr>
            <a:r>
              <a:rPr lang="en-US" dirty="0"/>
              <a:t>Irina Cody – Public Health and Prevention Specialist</a:t>
            </a:r>
          </a:p>
          <a:p>
            <a:pPr lvl="1">
              <a:buFont typeface="Arial" panose="020B0604020202020204" pitchFamily="34" charset="0"/>
              <a:buChar char="•"/>
            </a:pPr>
            <a:r>
              <a:rPr lang="en-US" dirty="0"/>
              <a:t>Meningococcal disease, </a:t>
            </a:r>
            <a:r>
              <a:rPr lang="en-US" dirty="0" err="1"/>
              <a:t>legionellosis</a:t>
            </a:r>
            <a:endParaRPr lang="en-US" dirty="0"/>
          </a:p>
          <a:p>
            <a:pPr marL="402336" lvl="1" indent="0">
              <a:buNone/>
            </a:pPr>
            <a:endParaRPr lang="en-US" dirty="0"/>
          </a:p>
          <a:p>
            <a:pPr marL="82296" indent="0">
              <a:buNone/>
            </a:pPr>
            <a:r>
              <a:rPr lang="en-US" dirty="0"/>
              <a:t>Amy Littman – Public Health and Prevention Specialist</a:t>
            </a:r>
          </a:p>
          <a:p>
            <a:pPr lvl="1">
              <a:buFont typeface="Arial" panose="020B0604020202020204" pitchFamily="34" charset="0"/>
              <a:buChar char="•"/>
            </a:pPr>
            <a:r>
              <a:rPr lang="en-US" dirty="0"/>
              <a:t>Streptococcal diseases (GAS, GBS, Strep </a:t>
            </a:r>
            <a:r>
              <a:rPr lang="en-US" dirty="0" err="1"/>
              <a:t>pneumo</a:t>
            </a:r>
            <a:r>
              <a:rPr lang="en-US" dirty="0"/>
              <a:t>)</a:t>
            </a:r>
          </a:p>
          <a:p>
            <a:pPr marL="402336" lvl="1" indent="0">
              <a:buNone/>
            </a:pPr>
            <a:endParaRPr lang="en-US" dirty="0"/>
          </a:p>
          <a:p>
            <a:pPr marL="82296" indent="0">
              <a:buNone/>
            </a:pPr>
            <a:r>
              <a:rPr lang="en-US" dirty="0"/>
              <a:t>Robert Russin – </a:t>
            </a:r>
            <a:r>
              <a:rPr lang="en-US" dirty="0" err="1"/>
              <a:t>ILINet</a:t>
            </a:r>
            <a:r>
              <a:rPr lang="en-US" dirty="0"/>
              <a:t> Coordinator, Public Health and Prevention Specialist</a:t>
            </a:r>
          </a:p>
          <a:p>
            <a:pPr lvl="1">
              <a:buFont typeface="Arial" panose="020B0604020202020204" pitchFamily="34" charset="0"/>
              <a:buChar char="•"/>
            </a:pPr>
            <a:r>
              <a:rPr lang="en-US" dirty="0"/>
              <a:t>Influenza</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25</a:t>
            </a:fld>
            <a:endParaRPr lang="en-US"/>
          </a:p>
        </p:txBody>
      </p:sp>
    </p:spTree>
    <p:extLst>
      <p:ext uri="{BB962C8B-B14F-4D97-AF65-F5344CB8AC3E}">
        <p14:creationId xmlns:p14="http://schemas.microsoft.com/office/powerpoint/2010/main" val="29878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Measles, mumps, rubella testing</a:t>
            </a:r>
          </a:p>
        </p:txBody>
      </p:sp>
      <p:sp>
        <p:nvSpPr>
          <p:cNvPr id="3" name="Subtitle 2"/>
          <p:cNvSpPr>
            <a:spLocks noGrp="1"/>
          </p:cNvSpPr>
          <p:nvPr>
            <p:ph type="body" idx="1"/>
          </p:nvPr>
        </p:nvSpPr>
        <p:spPr/>
        <p:txBody>
          <a:bodyPr/>
          <a:lstStyle/>
          <a:p>
            <a:r>
              <a:rPr lang="en-US" dirty="0"/>
              <a:t>Vaccine Preventable Diseases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733800"/>
            <a:ext cx="4419600" cy="3078988"/>
          </a:xfrm>
          <a:prstGeom prst="rect">
            <a:avLst/>
          </a:prstGeom>
        </p:spPr>
      </p:pic>
      <p:sp>
        <p:nvSpPr>
          <p:cNvPr id="4" name="Slide Number Placeholder 3"/>
          <p:cNvSpPr>
            <a:spLocks noGrp="1"/>
          </p:cNvSpPr>
          <p:nvPr>
            <p:ph type="sldNum" sz="quarter" idx="12"/>
          </p:nvPr>
        </p:nvSpPr>
        <p:spPr/>
        <p:txBody>
          <a:bodyPr/>
          <a:lstStyle/>
          <a:p>
            <a:fld id="{E630D87B-605D-4782-B3A7-C045D85120AD}" type="slidenum">
              <a:rPr lang="en-US" smtClean="0"/>
              <a:t>26</a:t>
            </a:fld>
            <a:endParaRPr lang="en-US"/>
          </a:p>
        </p:txBody>
      </p:sp>
    </p:spTree>
    <p:extLst>
      <p:ext uri="{BB962C8B-B14F-4D97-AF65-F5344CB8AC3E}">
        <p14:creationId xmlns:p14="http://schemas.microsoft.com/office/powerpoint/2010/main" val="314527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Measles, Mumps, Rubella Overview</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a:t>Measles, mumps, rubella require lab testing to meet case definition</a:t>
            </a:r>
          </a:p>
          <a:p>
            <a:pPr>
              <a:buFont typeface="Arial" panose="020B0604020202020204" pitchFamily="34" charset="0"/>
              <a:buChar char="•"/>
            </a:pPr>
            <a:r>
              <a:rPr lang="en-US" dirty="0"/>
              <a:t>Testing for these is very similar</a:t>
            </a:r>
          </a:p>
          <a:p>
            <a:pPr>
              <a:buFont typeface="Arial" panose="020B0604020202020204" pitchFamily="34" charset="0"/>
              <a:buChar char="•"/>
            </a:pPr>
            <a:r>
              <a:rPr lang="en-US" dirty="0"/>
              <a:t>Preferred testing is PCR</a:t>
            </a:r>
          </a:p>
          <a:p>
            <a:pPr lvl="2"/>
            <a:r>
              <a:rPr lang="en-US" dirty="0"/>
              <a:t>Done off-site at MN DOH for measles, rubella</a:t>
            </a:r>
          </a:p>
          <a:p>
            <a:pPr lvl="2"/>
            <a:r>
              <a:rPr lang="en-US" dirty="0"/>
              <a:t>Mumps done at DSHS</a:t>
            </a:r>
          </a:p>
          <a:p>
            <a:pPr lvl="2"/>
            <a:r>
              <a:rPr lang="en-US" dirty="0"/>
              <a:t>Measles PCR is not available at commercial labs</a:t>
            </a:r>
          </a:p>
          <a:p>
            <a:pPr lvl="2"/>
            <a:r>
              <a:rPr lang="en-US" dirty="0"/>
              <a:t>Preferred site is throat for measles, rubella; cheek swab for mumps</a:t>
            </a:r>
          </a:p>
          <a:p>
            <a:pPr>
              <a:buFont typeface="Arial" panose="020B0604020202020204" pitchFamily="34" charset="0"/>
              <a:buChar char="•"/>
            </a:pPr>
            <a:r>
              <a:rPr lang="en-US" dirty="0"/>
              <a:t>Serology (IgM and IgG) is also useful</a:t>
            </a:r>
          </a:p>
          <a:p>
            <a:pPr lvl="2"/>
            <a:r>
              <a:rPr lang="en-US" dirty="0"/>
              <a:t>Done at DSHS</a:t>
            </a:r>
          </a:p>
          <a:p>
            <a:pPr lvl="3"/>
            <a:r>
              <a:rPr lang="en-US" dirty="0"/>
              <a:t>Can be tested at Minnesota or CDC, if indicated</a:t>
            </a:r>
          </a:p>
          <a:p>
            <a:pPr lvl="2"/>
            <a:r>
              <a:rPr lang="en-US" dirty="0"/>
              <a:t>Widely available commercially</a:t>
            </a:r>
          </a:p>
          <a:p>
            <a:pPr lvl="1"/>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27</a:t>
            </a:fld>
            <a:endParaRPr lang="en-US"/>
          </a:p>
        </p:txBody>
      </p:sp>
    </p:spTree>
    <p:extLst>
      <p:ext uri="{BB962C8B-B14F-4D97-AF65-F5344CB8AC3E}">
        <p14:creationId xmlns:p14="http://schemas.microsoft.com/office/powerpoint/2010/main" val="3264828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MMR: Supplies You Need</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G-2A for serology</a:t>
            </a:r>
          </a:p>
          <a:p>
            <a:pPr>
              <a:buFont typeface="Arial" panose="020B0604020202020204" pitchFamily="34" charset="0"/>
              <a:buChar char="•"/>
            </a:pPr>
            <a:r>
              <a:rPr lang="en-US" dirty="0"/>
              <a:t>G-2V for virology (includes PCR)</a:t>
            </a:r>
          </a:p>
          <a:p>
            <a:pPr>
              <a:buFont typeface="Arial" panose="020B0604020202020204" pitchFamily="34" charset="0"/>
              <a:buChar char="•"/>
            </a:pPr>
            <a:r>
              <a:rPr lang="en-US" dirty="0"/>
              <a:t>Viral transport media (e.g. </a:t>
            </a:r>
            <a:r>
              <a:rPr lang="en-US" dirty="0" err="1"/>
              <a:t>Remel</a:t>
            </a:r>
            <a:r>
              <a:rPr lang="en-US" dirty="0"/>
              <a:t>)</a:t>
            </a:r>
          </a:p>
          <a:p>
            <a:pPr>
              <a:buFont typeface="Arial" panose="020B0604020202020204" pitchFamily="34" charset="0"/>
              <a:buChar char="•"/>
            </a:pPr>
            <a:r>
              <a:rPr lang="en-US" dirty="0"/>
              <a:t>Pharyngeal (throat) swabs</a:t>
            </a:r>
          </a:p>
          <a:p>
            <a:pPr lvl="1">
              <a:buFont typeface="Arial" panose="020B0604020202020204" pitchFamily="34" charset="0"/>
              <a:buChar char="•"/>
            </a:pPr>
            <a:r>
              <a:rPr lang="en-US" dirty="0"/>
              <a:t>Synthetic with plastic/aluminum handle</a:t>
            </a:r>
          </a:p>
          <a:p>
            <a:pPr>
              <a:buFont typeface="Arial" panose="020B0604020202020204" pitchFamily="34" charset="0"/>
              <a:buChar char="•"/>
            </a:pPr>
            <a:r>
              <a:rPr lang="en-US" dirty="0"/>
              <a:t>Serum separator tubes or gold top tubes</a:t>
            </a:r>
          </a:p>
          <a:p>
            <a:pPr>
              <a:buFont typeface="Arial" panose="020B0604020202020204" pitchFamily="34" charset="0"/>
              <a:buChar char="•"/>
            </a:pPr>
            <a:r>
              <a:rPr lang="en-US" dirty="0"/>
              <a:t>Centrifuge</a:t>
            </a:r>
          </a:p>
          <a:p>
            <a:pPr>
              <a:buFont typeface="Arial" panose="020B0604020202020204" pitchFamily="34" charset="0"/>
              <a:buChar char="•"/>
            </a:pPr>
            <a:r>
              <a:rPr lang="en-US" dirty="0"/>
              <a:t>Cold packs or dry ice</a:t>
            </a:r>
          </a:p>
          <a:p>
            <a:pPr>
              <a:buFont typeface="Arial" panose="020B0604020202020204" pitchFamily="34" charset="0"/>
              <a:buChar char="•"/>
            </a:pPr>
            <a:r>
              <a:rPr lang="en-US" dirty="0"/>
              <a:t>Shipping materials</a:t>
            </a:r>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28</a:t>
            </a:fld>
            <a:endParaRPr lang="en-US"/>
          </a:p>
        </p:txBody>
      </p:sp>
    </p:spTree>
    <p:extLst>
      <p:ext uri="{BB962C8B-B14F-4D97-AF65-F5344CB8AC3E}">
        <p14:creationId xmlns:p14="http://schemas.microsoft.com/office/powerpoint/2010/main" val="297386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MMR: Getting Supplies</a:t>
            </a:r>
          </a:p>
        </p:txBody>
      </p:sp>
      <p:sp>
        <p:nvSpPr>
          <p:cNvPr id="3" name="Content Placeholder 2"/>
          <p:cNvSpPr>
            <a:spLocks noGrp="1"/>
          </p:cNvSpPr>
          <p:nvPr>
            <p:ph idx="1"/>
          </p:nvPr>
        </p:nvSpPr>
        <p:spPr>
          <a:xfrm>
            <a:off x="1295400" y="1447800"/>
            <a:ext cx="7638288" cy="4800600"/>
          </a:xfrm>
        </p:spPr>
        <p:txBody>
          <a:bodyPr>
            <a:normAutofit/>
          </a:bodyPr>
          <a:lstStyle/>
          <a:p>
            <a:r>
              <a:rPr lang="en-US" dirty="0"/>
              <a:t>You can purchase them</a:t>
            </a:r>
          </a:p>
          <a:p>
            <a:pPr lvl="1"/>
            <a:r>
              <a:rPr lang="en-US" dirty="0"/>
              <a:t>Any viral transport media will do</a:t>
            </a:r>
          </a:p>
          <a:p>
            <a:pPr lvl="1"/>
            <a:r>
              <a:rPr lang="en-US" dirty="0"/>
              <a:t>You should </a:t>
            </a:r>
            <a:r>
              <a:rPr lang="en-US"/>
              <a:t>be able to use PHEP funds</a:t>
            </a:r>
            <a:endParaRPr lang="en-US" dirty="0"/>
          </a:p>
          <a:p>
            <a:r>
              <a:rPr lang="en-US" dirty="0"/>
              <a:t>You can request them from DSHS</a:t>
            </a:r>
          </a:p>
          <a:p>
            <a:pPr lvl="1"/>
            <a:r>
              <a:rPr lang="en-US" dirty="0"/>
              <a:t>You can pre-order them in small quantities</a:t>
            </a:r>
          </a:p>
          <a:p>
            <a:pPr lvl="1"/>
            <a:r>
              <a:rPr lang="en-US" dirty="0"/>
              <a:t>If needed urgently, we can get them to you overnight (excluding weekends)</a:t>
            </a:r>
          </a:p>
          <a:p>
            <a:pPr lvl="1"/>
            <a:r>
              <a:rPr lang="en-US" dirty="0"/>
              <a:t>If requesting from DSHS, contact Rachel Wiseman first</a:t>
            </a:r>
          </a:p>
        </p:txBody>
      </p:sp>
      <p:sp>
        <p:nvSpPr>
          <p:cNvPr id="4" name="Slide Number Placeholder 3"/>
          <p:cNvSpPr>
            <a:spLocks noGrp="1"/>
          </p:cNvSpPr>
          <p:nvPr>
            <p:ph type="sldNum" sz="quarter" idx="12"/>
          </p:nvPr>
        </p:nvSpPr>
        <p:spPr/>
        <p:txBody>
          <a:bodyPr/>
          <a:lstStyle/>
          <a:p>
            <a:fld id="{E630D87B-605D-4782-B3A7-C045D85120AD}" type="slidenum">
              <a:rPr lang="en-US" smtClean="0"/>
              <a:t>29</a:t>
            </a:fld>
            <a:endParaRPr lang="en-US"/>
          </a:p>
        </p:txBody>
      </p:sp>
    </p:spTree>
    <p:extLst>
      <p:ext uri="{BB962C8B-B14F-4D97-AF65-F5344CB8AC3E}">
        <p14:creationId xmlns:p14="http://schemas.microsoft.com/office/powerpoint/2010/main" val="243064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Supplies</a:t>
            </a:r>
          </a:p>
        </p:txBody>
      </p:sp>
      <p:sp>
        <p:nvSpPr>
          <p:cNvPr id="3" name="Content Placeholder 2"/>
          <p:cNvSpPr>
            <a:spLocks noGrp="1"/>
          </p:cNvSpPr>
          <p:nvPr>
            <p:ph idx="1"/>
          </p:nvPr>
        </p:nvSpPr>
        <p:spPr/>
        <p:txBody>
          <a:bodyPr>
            <a:normAutofit fontScale="77500" lnSpcReduction="20000"/>
          </a:bodyPr>
          <a:lstStyle/>
          <a:p>
            <a:r>
              <a:rPr lang="en-US" dirty="0"/>
              <a:t>Foodborne and pertussis supplies</a:t>
            </a:r>
          </a:p>
          <a:p>
            <a:pPr lvl="1"/>
            <a:r>
              <a:rPr lang="en-US" dirty="0"/>
              <a:t>Order using G-6A form: </a:t>
            </a:r>
            <a:r>
              <a:rPr lang="en-US" dirty="0">
                <a:hlinkClick r:id="rId2"/>
              </a:rPr>
              <a:t>http://www.dshs.state.tx.us/lab/mrs_forms.shtm#Microbiological</a:t>
            </a:r>
            <a:endParaRPr lang="en-US" dirty="0"/>
          </a:p>
          <a:p>
            <a:pPr lvl="1"/>
            <a:r>
              <a:rPr lang="en-US" dirty="0"/>
              <a:t>Questions? Contact Lab Container Preparation Group at (512) 776-7661 </a:t>
            </a:r>
          </a:p>
          <a:p>
            <a:r>
              <a:rPr lang="en-US" dirty="0"/>
              <a:t>MMR and influenza-type supplies must be ordered through EAID</a:t>
            </a:r>
          </a:p>
          <a:p>
            <a:pPr lvl="1"/>
            <a:r>
              <a:rPr lang="en-US" dirty="0"/>
              <a:t>MMR</a:t>
            </a:r>
          </a:p>
          <a:p>
            <a:pPr lvl="2"/>
            <a:r>
              <a:rPr lang="en-US" dirty="0"/>
              <a:t>Contact Rachel Wiseman</a:t>
            </a:r>
          </a:p>
          <a:p>
            <a:pPr lvl="1"/>
            <a:r>
              <a:rPr lang="en-US" dirty="0"/>
              <a:t>Influenza/respiratory outbreaks (non-VPD)</a:t>
            </a:r>
          </a:p>
          <a:p>
            <a:pPr lvl="2"/>
            <a:r>
              <a:rPr lang="en-US" dirty="0"/>
              <a:t>Contact </a:t>
            </a:r>
            <a:r>
              <a:rPr lang="en-US" dirty="0">
                <a:hlinkClick r:id="rId3"/>
              </a:rPr>
              <a:t>flutexas@dshs.state.tx.us</a:t>
            </a:r>
            <a:r>
              <a:rPr lang="en-US" dirty="0"/>
              <a:t> </a:t>
            </a:r>
          </a:p>
          <a:p>
            <a:r>
              <a:rPr lang="en-US" dirty="0"/>
              <a:t>Have a sufficient number of supplies on hand in case of outbreaks!!!</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3</a:t>
            </a:fld>
            <a:endParaRPr lang="en-US"/>
          </a:p>
        </p:txBody>
      </p:sp>
    </p:spTree>
    <p:extLst>
      <p:ext uri="{BB962C8B-B14F-4D97-AF65-F5344CB8AC3E}">
        <p14:creationId xmlns:p14="http://schemas.microsoft.com/office/powerpoint/2010/main" val="3727216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MMR: Collection Time Frames</a:t>
            </a:r>
            <a:endParaRPr lang="en-US" dirty="0"/>
          </a:p>
        </p:txBody>
      </p:sp>
      <p:sp>
        <p:nvSpPr>
          <p:cNvPr id="3" name="Content Placeholder 2"/>
          <p:cNvSpPr>
            <a:spLocks noGrp="1"/>
          </p:cNvSpPr>
          <p:nvPr>
            <p:ph idx="1"/>
          </p:nvPr>
        </p:nvSpPr>
        <p:spPr/>
        <p:txBody>
          <a:bodyPr>
            <a:normAutofit fontScale="92500"/>
          </a:bodyPr>
          <a:lstStyle/>
          <a:p>
            <a:r>
              <a:rPr lang="en-US" dirty="0"/>
              <a:t>Viral swabs should be collected within 10 days of symptom onset.</a:t>
            </a:r>
          </a:p>
          <a:p>
            <a:pPr lvl="1"/>
            <a:r>
              <a:rPr lang="en-US" dirty="0"/>
              <a:t>The sooner, the better </a:t>
            </a:r>
          </a:p>
          <a:p>
            <a:r>
              <a:rPr lang="en-US" dirty="0"/>
              <a:t>Serology for IgM should be collected as soon as possible after symptom onset.</a:t>
            </a:r>
          </a:p>
          <a:p>
            <a:pPr lvl="1"/>
            <a:r>
              <a:rPr lang="en-US" dirty="0"/>
              <a:t>Small risk of false negative IgM if drawn before day 5 after onset, but don’t wait.</a:t>
            </a:r>
          </a:p>
          <a:p>
            <a:pPr lvl="1"/>
            <a:r>
              <a:rPr lang="en-US" dirty="0"/>
              <a:t>IgM can be collected up to 30 days after onset.</a:t>
            </a:r>
          </a:p>
          <a:p>
            <a:pPr lvl="1"/>
            <a:r>
              <a:rPr lang="en-US" dirty="0"/>
              <a:t>Paired IgG samples should be collected shortly after onset and 2 weeks after onset.</a:t>
            </a:r>
          </a:p>
          <a:p>
            <a:pPr lvl="1"/>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30</a:t>
            </a:fld>
            <a:endParaRPr lang="en-US"/>
          </a:p>
        </p:txBody>
      </p:sp>
    </p:spTree>
    <p:extLst>
      <p:ext uri="{BB962C8B-B14F-4D97-AF65-F5344CB8AC3E}">
        <p14:creationId xmlns:p14="http://schemas.microsoft.com/office/powerpoint/2010/main" val="369574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MMR: Shipping Time Frames</a:t>
            </a:r>
          </a:p>
        </p:txBody>
      </p:sp>
      <p:sp>
        <p:nvSpPr>
          <p:cNvPr id="3" name="Content Placeholder 2"/>
          <p:cNvSpPr>
            <a:spLocks noGrp="1"/>
          </p:cNvSpPr>
          <p:nvPr>
            <p:ph idx="1"/>
          </p:nvPr>
        </p:nvSpPr>
        <p:spPr/>
        <p:txBody>
          <a:bodyPr>
            <a:normAutofit/>
          </a:bodyPr>
          <a:lstStyle/>
          <a:p>
            <a:r>
              <a:rPr lang="en-US" dirty="0"/>
              <a:t>PCR specimens should arrive within 48 hours of collection</a:t>
            </a:r>
          </a:p>
          <a:p>
            <a:pPr lvl="1"/>
            <a:r>
              <a:rPr lang="en-US" dirty="0"/>
              <a:t>If longer than 48 hours, must be frozen (-70)</a:t>
            </a:r>
          </a:p>
          <a:p>
            <a:r>
              <a:rPr lang="en-US" dirty="0"/>
              <a:t>Serology specimens should arrive within 48 hours of collection.</a:t>
            </a:r>
          </a:p>
          <a:p>
            <a:pPr lvl="1"/>
            <a:r>
              <a:rPr lang="en-US" dirty="0"/>
              <a:t>If longer than 48 hours, must be frozen (-20)</a:t>
            </a:r>
          </a:p>
          <a:p>
            <a:pPr lvl="2"/>
            <a:r>
              <a:rPr lang="en-US" dirty="0"/>
              <a:t>If over 48 hours and not frozen, testing at CDC is a possibility</a:t>
            </a:r>
          </a:p>
          <a:p>
            <a:pPr lvl="1"/>
            <a:r>
              <a:rPr lang="en-US" dirty="0"/>
              <a:t>Do not ship frozen in serum separator tubes</a:t>
            </a:r>
          </a:p>
        </p:txBody>
      </p:sp>
      <p:sp>
        <p:nvSpPr>
          <p:cNvPr id="4" name="Slide Number Placeholder 3"/>
          <p:cNvSpPr>
            <a:spLocks noGrp="1"/>
          </p:cNvSpPr>
          <p:nvPr>
            <p:ph type="sldNum" sz="quarter" idx="12"/>
          </p:nvPr>
        </p:nvSpPr>
        <p:spPr/>
        <p:txBody>
          <a:bodyPr/>
          <a:lstStyle/>
          <a:p>
            <a:fld id="{E630D87B-605D-4782-B3A7-C045D85120AD}" type="slidenum">
              <a:rPr lang="en-US" smtClean="0"/>
              <a:t>31</a:t>
            </a:fld>
            <a:endParaRPr lang="en-US"/>
          </a:p>
        </p:txBody>
      </p:sp>
    </p:spTree>
    <p:extLst>
      <p:ext uri="{BB962C8B-B14F-4D97-AF65-F5344CB8AC3E}">
        <p14:creationId xmlns:p14="http://schemas.microsoft.com/office/powerpoint/2010/main" val="2515880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MMR: Important Serology Information</a:t>
            </a:r>
          </a:p>
        </p:txBody>
      </p:sp>
      <p:sp>
        <p:nvSpPr>
          <p:cNvPr id="3" name="Content Placeholder 2"/>
          <p:cNvSpPr>
            <a:spLocks noGrp="1"/>
          </p:cNvSpPr>
          <p:nvPr>
            <p:ph idx="1"/>
          </p:nvPr>
        </p:nvSpPr>
        <p:spPr>
          <a:xfrm>
            <a:off x="1371600" y="1600200"/>
            <a:ext cx="7315200" cy="4876800"/>
          </a:xfrm>
        </p:spPr>
        <p:txBody>
          <a:bodyPr>
            <a:normAutofit/>
          </a:bodyPr>
          <a:lstStyle/>
          <a:p>
            <a:r>
              <a:rPr lang="en-US" dirty="0"/>
              <a:t>Mumps </a:t>
            </a:r>
            <a:r>
              <a:rPr lang="en-US" dirty="0" err="1"/>
              <a:t>IgM</a:t>
            </a:r>
            <a:r>
              <a:rPr lang="en-US" dirty="0"/>
              <a:t> can be falsely negative or positive.</a:t>
            </a:r>
          </a:p>
          <a:p>
            <a:pPr lvl="1"/>
            <a:r>
              <a:rPr lang="en-US" dirty="0"/>
              <a:t>Do not use a negative IgM as a rule out in vaccinated individuals.</a:t>
            </a:r>
          </a:p>
          <a:p>
            <a:r>
              <a:rPr lang="en-US" dirty="0"/>
              <a:t>Rubella </a:t>
            </a:r>
            <a:r>
              <a:rPr lang="en-US" dirty="0" err="1"/>
              <a:t>IgM</a:t>
            </a:r>
            <a:r>
              <a:rPr lang="en-US" dirty="0"/>
              <a:t> is frequently falsely positive.</a:t>
            </a:r>
          </a:p>
          <a:p>
            <a:pPr lvl="1"/>
            <a:r>
              <a:rPr lang="en-US" dirty="0"/>
              <a:t>It is highly cross-reactive to measles, rheumatoid factor, Epstein-Barr, &amp; pregnancy.</a:t>
            </a:r>
          </a:p>
          <a:p>
            <a:r>
              <a:rPr lang="en-US" dirty="0"/>
              <a:t>Measles IgM can be falsely positive.</a:t>
            </a:r>
          </a:p>
          <a:p>
            <a:pPr lvl="1"/>
            <a:r>
              <a:rPr lang="en-US" dirty="0"/>
              <a:t>Send to DSHS lab for confirmatory testing.</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32</a:t>
            </a:fld>
            <a:endParaRPr lang="en-US"/>
          </a:p>
        </p:txBody>
      </p:sp>
    </p:spTree>
    <p:extLst>
      <p:ext uri="{BB962C8B-B14F-4D97-AF65-F5344CB8AC3E}">
        <p14:creationId xmlns:p14="http://schemas.microsoft.com/office/powerpoint/2010/main" val="1025994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MMR: Filling Out the G-2A</a:t>
            </a:r>
          </a:p>
        </p:txBody>
      </p:sp>
      <p:sp>
        <p:nvSpPr>
          <p:cNvPr id="3" name="Content Placeholder 2"/>
          <p:cNvSpPr>
            <a:spLocks noGrp="1"/>
          </p:cNvSpPr>
          <p:nvPr>
            <p:ph idx="1"/>
          </p:nvPr>
        </p:nvSpPr>
        <p:spPr>
          <a:xfrm>
            <a:off x="1219200" y="1600200"/>
            <a:ext cx="7467600" cy="4876800"/>
          </a:xfrm>
        </p:spPr>
        <p:txBody>
          <a:bodyPr>
            <a:normAutofit/>
          </a:bodyPr>
          <a:lstStyle/>
          <a:p>
            <a:r>
              <a:rPr lang="en-US" dirty="0"/>
              <a:t>Check IgM and IgG.</a:t>
            </a:r>
          </a:p>
          <a:p>
            <a:r>
              <a:rPr lang="en-US" dirty="0"/>
              <a:t>Make sure you pick correctly between rubella and </a:t>
            </a:r>
            <a:r>
              <a:rPr lang="en-US" dirty="0" err="1"/>
              <a:t>rubeola</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715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5751095" y="3352800"/>
            <a:ext cx="304800" cy="640080"/>
          </a:xfrm>
          <a:prstGeom prst="lef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b="1" dirty="0">
              <a:solidFill>
                <a:srgbClr val="FF0000"/>
              </a:solidFill>
            </a:endParaRPr>
          </a:p>
        </p:txBody>
      </p:sp>
      <p:sp>
        <p:nvSpPr>
          <p:cNvPr id="5" name="TextBox 4"/>
          <p:cNvSpPr txBox="1"/>
          <p:nvPr/>
        </p:nvSpPr>
        <p:spPr>
          <a:xfrm>
            <a:off x="5005137" y="3408105"/>
            <a:ext cx="914400" cy="584775"/>
          </a:xfrm>
          <a:prstGeom prst="rect">
            <a:avLst/>
          </a:prstGeom>
          <a:noFill/>
        </p:spPr>
        <p:txBody>
          <a:bodyPr wrap="square" rtlCol="0">
            <a:spAutoFit/>
          </a:bodyPr>
          <a:lstStyle/>
          <a:p>
            <a:r>
              <a:rPr lang="en-US" sz="1600" dirty="0">
                <a:solidFill>
                  <a:srgbClr val="FF0000"/>
                </a:solidFill>
              </a:rPr>
              <a:t>Choose Wisely</a:t>
            </a:r>
          </a:p>
        </p:txBody>
      </p:sp>
      <p:sp>
        <p:nvSpPr>
          <p:cNvPr id="6" name="Slide Number Placeholder 5"/>
          <p:cNvSpPr>
            <a:spLocks noGrp="1"/>
          </p:cNvSpPr>
          <p:nvPr>
            <p:ph type="sldNum" sz="quarter" idx="12"/>
          </p:nvPr>
        </p:nvSpPr>
        <p:spPr/>
        <p:txBody>
          <a:bodyPr/>
          <a:lstStyle/>
          <a:p>
            <a:fld id="{E630D87B-605D-4782-B3A7-C045D85120AD}" type="slidenum">
              <a:rPr lang="en-US" smtClean="0"/>
              <a:t>33</a:t>
            </a:fld>
            <a:endParaRPr lang="en-US"/>
          </a:p>
        </p:txBody>
      </p:sp>
    </p:spTree>
    <p:extLst>
      <p:ext uri="{BB962C8B-B14F-4D97-AF65-F5344CB8AC3E}">
        <p14:creationId xmlns:p14="http://schemas.microsoft.com/office/powerpoint/2010/main" val="3896551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MMR: Filling out the G-2V</a:t>
            </a:r>
          </a:p>
        </p:txBody>
      </p:sp>
      <p:pic>
        <p:nvPicPr>
          <p:cNvPr id="4" name="Content Placeholder 3"/>
          <p:cNvPicPr>
            <a:picLocks noGrp="1"/>
          </p:cNvPicPr>
          <p:nvPr>
            <p:ph idx="1"/>
          </p:nvPr>
        </p:nvPicPr>
        <p:blipFill>
          <a:blip r:embed="rId2"/>
          <a:stretch>
            <a:fillRect/>
          </a:stretch>
        </p:blipFill>
        <p:spPr>
          <a:xfrm>
            <a:off x="1066800" y="1524000"/>
            <a:ext cx="7620000" cy="3200400"/>
          </a:xfrm>
          <a:prstGeom prst="rect">
            <a:avLst/>
          </a:prstGeom>
          <a:ln>
            <a:solidFill>
              <a:schemeClr val="tx1"/>
            </a:solidFill>
          </a:ln>
        </p:spPr>
      </p:pic>
      <p:sp>
        <p:nvSpPr>
          <p:cNvPr id="5" name="TextBox 4"/>
          <p:cNvSpPr txBox="1"/>
          <p:nvPr/>
        </p:nvSpPr>
        <p:spPr>
          <a:xfrm>
            <a:off x="3962400" y="1828800"/>
            <a:ext cx="1295400" cy="369332"/>
          </a:xfrm>
          <a:prstGeom prst="rect">
            <a:avLst/>
          </a:prstGeom>
          <a:noFill/>
        </p:spPr>
        <p:txBody>
          <a:bodyPr wrap="square" rtlCol="0">
            <a:spAutoFit/>
          </a:bodyPr>
          <a:lstStyle/>
          <a:p>
            <a:r>
              <a:rPr lang="en-US" dirty="0">
                <a:solidFill>
                  <a:srgbClr val="FF0000"/>
                </a:solidFill>
              </a:rPr>
              <a:t>MUMPS</a:t>
            </a:r>
          </a:p>
        </p:txBody>
      </p:sp>
      <p:sp>
        <p:nvSpPr>
          <p:cNvPr id="6" name="TextBox 5"/>
          <p:cNvSpPr txBox="1"/>
          <p:nvPr/>
        </p:nvSpPr>
        <p:spPr>
          <a:xfrm>
            <a:off x="5410200" y="4038600"/>
            <a:ext cx="2819400" cy="369332"/>
          </a:xfrm>
          <a:prstGeom prst="rect">
            <a:avLst/>
          </a:prstGeom>
          <a:noFill/>
        </p:spPr>
        <p:txBody>
          <a:bodyPr wrap="square" rtlCol="0">
            <a:spAutoFit/>
          </a:bodyPr>
          <a:lstStyle/>
          <a:p>
            <a:r>
              <a:rPr lang="en-US" dirty="0">
                <a:solidFill>
                  <a:srgbClr val="FF0000"/>
                </a:solidFill>
              </a:rPr>
              <a:t>MEASLES OR RUBELLA</a:t>
            </a:r>
          </a:p>
        </p:txBody>
      </p:sp>
      <p:sp>
        <p:nvSpPr>
          <p:cNvPr id="7" name="Right Arrow 6"/>
          <p:cNvSpPr/>
          <p:nvPr/>
        </p:nvSpPr>
        <p:spPr>
          <a:xfrm>
            <a:off x="5029200" y="1848853"/>
            <a:ext cx="304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Up Arrow 7"/>
          <p:cNvSpPr/>
          <p:nvPr/>
        </p:nvSpPr>
        <p:spPr>
          <a:xfrm>
            <a:off x="6248400" y="3733800"/>
            <a:ext cx="4572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2818946"/>
            <a:ext cx="1676400" cy="923330"/>
          </a:xfrm>
          <a:prstGeom prst="rect">
            <a:avLst/>
          </a:prstGeom>
          <a:noFill/>
        </p:spPr>
        <p:txBody>
          <a:bodyPr wrap="square" rtlCol="0">
            <a:spAutoFit/>
          </a:bodyPr>
          <a:lstStyle/>
          <a:p>
            <a:r>
              <a:rPr lang="en-US" dirty="0">
                <a:solidFill>
                  <a:srgbClr val="FF0000"/>
                </a:solidFill>
              </a:rPr>
              <a:t>Measles PCR OR</a:t>
            </a:r>
          </a:p>
          <a:p>
            <a:r>
              <a:rPr lang="en-US" dirty="0">
                <a:solidFill>
                  <a:srgbClr val="FF0000"/>
                </a:solidFill>
              </a:rPr>
              <a:t>Rubella PCR</a:t>
            </a:r>
          </a:p>
        </p:txBody>
      </p:sp>
      <p:sp>
        <p:nvSpPr>
          <p:cNvPr id="10" name="Rectangle 9"/>
          <p:cNvSpPr/>
          <p:nvPr/>
        </p:nvSpPr>
        <p:spPr>
          <a:xfrm>
            <a:off x="1295400" y="5105400"/>
            <a:ext cx="6781800" cy="830997"/>
          </a:xfrm>
          <a:prstGeom prst="rect">
            <a:avLst/>
          </a:prstGeom>
        </p:spPr>
        <p:txBody>
          <a:bodyPr wrap="square">
            <a:spAutoFit/>
          </a:bodyPr>
          <a:lstStyle/>
          <a:p>
            <a:pPr marL="742950" lvl="1" indent="-285750">
              <a:buFont typeface="Arial" panose="020B0604020202020204" pitchFamily="34" charset="0"/>
              <a:buChar char="•"/>
            </a:pPr>
            <a:r>
              <a:rPr lang="en-US" sz="2400" dirty="0"/>
              <a:t>DSHS virology lab prefers not to do culture testing; don’t mark culture. (PCR is faster)</a:t>
            </a:r>
          </a:p>
        </p:txBody>
      </p:sp>
      <p:sp>
        <p:nvSpPr>
          <p:cNvPr id="3" name="Slide Number Placeholder 2"/>
          <p:cNvSpPr>
            <a:spLocks noGrp="1"/>
          </p:cNvSpPr>
          <p:nvPr>
            <p:ph type="sldNum" sz="quarter" idx="12"/>
          </p:nvPr>
        </p:nvSpPr>
        <p:spPr/>
        <p:txBody>
          <a:bodyPr/>
          <a:lstStyle/>
          <a:p>
            <a:fld id="{E630D87B-605D-4782-B3A7-C045D85120AD}" type="slidenum">
              <a:rPr lang="en-US" smtClean="0"/>
              <a:t>34</a:t>
            </a:fld>
            <a:endParaRPr lang="en-US"/>
          </a:p>
        </p:txBody>
      </p:sp>
    </p:spTree>
    <p:extLst>
      <p:ext uri="{BB962C8B-B14F-4D97-AF65-F5344CB8AC3E}">
        <p14:creationId xmlns:p14="http://schemas.microsoft.com/office/powerpoint/2010/main" val="2003312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MMR: If Requesting a Lab to Forward a Specimen</a:t>
            </a:r>
          </a:p>
        </p:txBody>
      </p:sp>
      <p:sp>
        <p:nvSpPr>
          <p:cNvPr id="3" name="Content Placeholder 2"/>
          <p:cNvSpPr>
            <a:spLocks noGrp="1"/>
          </p:cNvSpPr>
          <p:nvPr>
            <p:ph idx="1"/>
          </p:nvPr>
        </p:nvSpPr>
        <p:spPr>
          <a:xfrm>
            <a:off x="1435608" y="1676400"/>
            <a:ext cx="7498080" cy="4572000"/>
          </a:xfrm>
        </p:spPr>
        <p:txBody>
          <a:bodyPr>
            <a:normAutofit lnSpcReduction="10000"/>
          </a:bodyPr>
          <a:lstStyle/>
          <a:p>
            <a:r>
              <a:rPr lang="en-US" dirty="0"/>
              <a:t>Ensure they have a G-2A or G-2V.</a:t>
            </a:r>
          </a:p>
          <a:p>
            <a:r>
              <a:rPr lang="en-US" dirty="0"/>
              <a:t>Fill out the G-2A or G-2V for them. </a:t>
            </a:r>
          </a:p>
          <a:p>
            <a:r>
              <a:rPr lang="en-US" dirty="0"/>
              <a:t>Make sure they understand the temperature the specimen needs to be at.</a:t>
            </a:r>
          </a:p>
          <a:p>
            <a:pPr lvl="1"/>
            <a:r>
              <a:rPr lang="en-US" dirty="0"/>
              <a:t>Most of the time the answer is FROZEN.</a:t>
            </a:r>
          </a:p>
          <a:p>
            <a:r>
              <a:rPr lang="en-US" dirty="0"/>
              <a:t>Get the tracking number for their shipment.</a:t>
            </a:r>
          </a:p>
          <a:p>
            <a:r>
              <a:rPr lang="en-US" dirty="0"/>
              <a:t>Tell Central Office a specimen is coming. </a:t>
            </a:r>
          </a:p>
          <a:p>
            <a:r>
              <a:rPr lang="en-US" dirty="0"/>
              <a:t>OR Central Office can do all this for you. </a:t>
            </a:r>
          </a:p>
        </p:txBody>
      </p:sp>
      <p:sp>
        <p:nvSpPr>
          <p:cNvPr id="4" name="Slide Number Placeholder 3"/>
          <p:cNvSpPr>
            <a:spLocks noGrp="1"/>
          </p:cNvSpPr>
          <p:nvPr>
            <p:ph type="sldNum" sz="quarter" idx="12"/>
          </p:nvPr>
        </p:nvSpPr>
        <p:spPr/>
        <p:txBody>
          <a:bodyPr/>
          <a:lstStyle/>
          <a:p>
            <a:fld id="{E630D87B-605D-4782-B3A7-C045D85120AD}" type="slidenum">
              <a:rPr lang="en-US" smtClean="0"/>
              <a:t>35</a:t>
            </a:fld>
            <a:endParaRPr lang="en-US"/>
          </a:p>
        </p:txBody>
      </p:sp>
    </p:spTree>
    <p:extLst>
      <p:ext uri="{BB962C8B-B14F-4D97-AF65-F5344CB8AC3E}">
        <p14:creationId xmlns:p14="http://schemas.microsoft.com/office/powerpoint/2010/main" val="393814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MMR: Paying for Testing</a:t>
            </a:r>
          </a:p>
        </p:txBody>
      </p:sp>
      <p:sp>
        <p:nvSpPr>
          <p:cNvPr id="3" name="Content Placeholder 2"/>
          <p:cNvSpPr>
            <a:spLocks noGrp="1"/>
          </p:cNvSpPr>
          <p:nvPr>
            <p:ph idx="1"/>
          </p:nvPr>
        </p:nvSpPr>
        <p:spPr/>
        <p:txBody>
          <a:bodyPr/>
          <a:lstStyle/>
          <a:p>
            <a:r>
              <a:rPr lang="en-US" dirty="0"/>
              <a:t>Immunity testing is NOT covered by DSHS. </a:t>
            </a:r>
          </a:p>
          <a:p>
            <a:r>
              <a:rPr lang="en-US" dirty="0"/>
              <a:t>All other MMR testing will be paid for by DSHS.</a:t>
            </a:r>
          </a:p>
          <a:p>
            <a:r>
              <a:rPr lang="en-US" dirty="0"/>
              <a:t>Mark the Immunizations box in the </a:t>
            </a:r>
            <a:r>
              <a:rPr lang="en-US" dirty="0" err="1"/>
              <a:t>payor</a:t>
            </a:r>
            <a:r>
              <a:rPr lang="en-US" dirty="0"/>
              <a:t> section of the G-2 form(s).</a:t>
            </a:r>
          </a:p>
          <a:p>
            <a:pPr lvl="1"/>
            <a:r>
              <a:rPr lang="en-US" dirty="0"/>
              <a:t>Do not check other boxes in this section.</a:t>
            </a:r>
          </a:p>
          <a:p>
            <a:pPr lvl="1"/>
            <a:r>
              <a:rPr lang="en-US" dirty="0"/>
              <a:t>DSHS will not correct any billing problems if the form was not completed correctly.</a:t>
            </a:r>
          </a:p>
          <a:p>
            <a:pPr lvl="1"/>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36</a:t>
            </a:fld>
            <a:endParaRPr lang="en-US"/>
          </a:p>
        </p:txBody>
      </p:sp>
    </p:spTree>
    <p:extLst>
      <p:ext uri="{BB962C8B-B14F-4D97-AF65-F5344CB8AC3E}">
        <p14:creationId xmlns:p14="http://schemas.microsoft.com/office/powerpoint/2010/main" val="302750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Varicella</a:t>
            </a:r>
          </a:p>
        </p:txBody>
      </p:sp>
      <p:sp>
        <p:nvSpPr>
          <p:cNvPr id="5" name="Text Placeholder 4"/>
          <p:cNvSpPr>
            <a:spLocks noGrp="1"/>
          </p:cNvSpPr>
          <p:nvPr>
            <p:ph type="body" idx="1"/>
          </p:nvPr>
        </p:nvSpPr>
        <p:spPr/>
        <p:txBody>
          <a:bodyPr/>
          <a:lstStyle/>
          <a:p>
            <a:r>
              <a:rPr lang="en-US" dirty="0"/>
              <a:t>Vaccine Preventable Diseases </a:t>
            </a:r>
          </a:p>
        </p:txBody>
      </p:sp>
      <p:sp>
        <p:nvSpPr>
          <p:cNvPr id="2" name="Slide Number Placeholder 1"/>
          <p:cNvSpPr>
            <a:spLocks noGrp="1"/>
          </p:cNvSpPr>
          <p:nvPr>
            <p:ph type="sldNum" sz="quarter" idx="12"/>
          </p:nvPr>
        </p:nvSpPr>
        <p:spPr/>
        <p:txBody>
          <a:bodyPr/>
          <a:lstStyle/>
          <a:p>
            <a:fld id="{E630D87B-605D-4782-B3A7-C045D85120AD}" type="slidenum">
              <a:rPr lang="en-US" smtClean="0"/>
              <a:t>37</a:t>
            </a:fld>
            <a:endParaRPr lang="en-US"/>
          </a:p>
        </p:txBody>
      </p:sp>
    </p:spTree>
    <p:extLst>
      <p:ext uri="{BB962C8B-B14F-4D97-AF65-F5344CB8AC3E}">
        <p14:creationId xmlns:p14="http://schemas.microsoft.com/office/powerpoint/2010/main" val="3906305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Test for Varicella</a:t>
            </a:r>
          </a:p>
        </p:txBody>
      </p:sp>
      <p:sp>
        <p:nvSpPr>
          <p:cNvPr id="3" name="Content Placeholder 2"/>
          <p:cNvSpPr>
            <a:spLocks noGrp="1"/>
          </p:cNvSpPr>
          <p:nvPr>
            <p:ph idx="1"/>
          </p:nvPr>
        </p:nvSpPr>
        <p:spPr/>
        <p:txBody>
          <a:bodyPr/>
          <a:lstStyle/>
          <a:p>
            <a:r>
              <a:rPr lang="en-US" dirty="0"/>
              <a:t>Outbreaks</a:t>
            </a:r>
          </a:p>
          <a:p>
            <a:r>
              <a:rPr lang="en-US" dirty="0"/>
              <a:t>Distinguish between wild-type and vaccine strain disease</a:t>
            </a:r>
          </a:p>
          <a:p>
            <a:r>
              <a:rPr lang="en-US" dirty="0"/>
              <a:t>Breakthrough disease</a:t>
            </a:r>
          </a:p>
          <a:p>
            <a:pPr lvl="1"/>
            <a:r>
              <a:rPr lang="en-US" dirty="0"/>
              <a:t>May not look like varicella</a:t>
            </a:r>
          </a:p>
          <a:p>
            <a:pPr lvl="1"/>
            <a:r>
              <a:rPr lang="en-US" dirty="0"/>
              <a:t>Often misdiagnosed</a:t>
            </a:r>
          </a:p>
          <a:p>
            <a:pPr lvl="1"/>
            <a:r>
              <a:rPr lang="en-US" dirty="0"/>
              <a:t>Unfortunately, this can be hard to test</a:t>
            </a:r>
          </a:p>
        </p:txBody>
      </p:sp>
      <p:sp>
        <p:nvSpPr>
          <p:cNvPr id="4" name="Slide Number Placeholder 3"/>
          <p:cNvSpPr>
            <a:spLocks noGrp="1"/>
          </p:cNvSpPr>
          <p:nvPr>
            <p:ph type="sldNum" sz="quarter" idx="12"/>
          </p:nvPr>
        </p:nvSpPr>
        <p:spPr/>
        <p:txBody>
          <a:bodyPr/>
          <a:lstStyle/>
          <a:p>
            <a:fld id="{E630D87B-605D-4782-B3A7-C045D85120AD}" type="slidenum">
              <a:rPr lang="en-US" smtClean="0"/>
              <a:t>38</a:t>
            </a:fld>
            <a:endParaRPr lang="en-US"/>
          </a:p>
        </p:txBody>
      </p:sp>
    </p:spTree>
    <p:extLst>
      <p:ext uri="{BB962C8B-B14F-4D97-AF65-F5344CB8AC3E}">
        <p14:creationId xmlns:p14="http://schemas.microsoft.com/office/powerpoint/2010/main" val="2886838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Varicella</a:t>
            </a:r>
            <a:r>
              <a:rPr lang="en-US" dirty="0"/>
              <a:t> Testing</a:t>
            </a:r>
          </a:p>
        </p:txBody>
      </p:sp>
      <p:sp>
        <p:nvSpPr>
          <p:cNvPr id="3" name="Content Placeholder 2"/>
          <p:cNvSpPr>
            <a:spLocks noGrp="1"/>
          </p:cNvSpPr>
          <p:nvPr>
            <p:ph idx="1"/>
          </p:nvPr>
        </p:nvSpPr>
        <p:spPr>
          <a:xfrm>
            <a:off x="1143000" y="1828800"/>
            <a:ext cx="7848600" cy="4800600"/>
          </a:xfrm>
        </p:spPr>
        <p:txBody>
          <a:bodyPr>
            <a:normAutofit lnSpcReduction="10000"/>
          </a:bodyPr>
          <a:lstStyle/>
          <a:p>
            <a:r>
              <a:rPr lang="en-US" dirty="0"/>
              <a:t>Varicella serology is no longer performed at DSHS.</a:t>
            </a:r>
          </a:p>
          <a:p>
            <a:pPr lvl="1"/>
            <a:r>
              <a:rPr lang="en-US" dirty="0"/>
              <a:t>IgM not recommended for diagnosis.</a:t>
            </a:r>
          </a:p>
          <a:p>
            <a:r>
              <a:rPr lang="en-US" dirty="0" err="1"/>
              <a:t>Varicella</a:t>
            </a:r>
            <a:r>
              <a:rPr lang="en-US" dirty="0"/>
              <a:t> PCR testing is available.</a:t>
            </a:r>
          </a:p>
          <a:p>
            <a:pPr lvl="1"/>
            <a:r>
              <a:rPr lang="en-US" dirty="0"/>
              <a:t>DSHS sends specimens to MN DOH or CDC.</a:t>
            </a:r>
          </a:p>
          <a:p>
            <a:pPr lvl="1"/>
            <a:r>
              <a:rPr lang="en-US" dirty="0"/>
              <a:t>Providers can send directly to CDC. </a:t>
            </a:r>
          </a:p>
          <a:p>
            <a:r>
              <a:rPr lang="en-US" dirty="0"/>
              <a:t>Biopsies or CSF can be sent for PCR to CDC.</a:t>
            </a:r>
          </a:p>
          <a:p>
            <a:pPr lvl="1"/>
            <a:r>
              <a:rPr lang="en-US" dirty="0"/>
              <a:t>Severe cases/deaths</a:t>
            </a:r>
          </a:p>
          <a:p>
            <a:pPr lvl="1"/>
            <a:r>
              <a:rPr lang="en-US" dirty="0"/>
              <a:t>Should be shipped frozen</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39</a:t>
            </a:fld>
            <a:endParaRPr lang="en-US"/>
          </a:p>
        </p:txBody>
      </p:sp>
    </p:spTree>
    <p:extLst>
      <p:ext uri="{BB962C8B-B14F-4D97-AF65-F5344CB8AC3E}">
        <p14:creationId xmlns:p14="http://schemas.microsoft.com/office/powerpoint/2010/main" val="130600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Filling out the Forms</a:t>
            </a:r>
          </a:p>
        </p:txBody>
      </p:sp>
      <p:sp>
        <p:nvSpPr>
          <p:cNvPr id="3" name="Content Placeholder 2"/>
          <p:cNvSpPr>
            <a:spLocks noGrp="1"/>
          </p:cNvSpPr>
          <p:nvPr>
            <p:ph idx="1"/>
          </p:nvPr>
        </p:nvSpPr>
        <p:spPr/>
        <p:txBody>
          <a:bodyPr/>
          <a:lstStyle/>
          <a:p>
            <a:r>
              <a:rPr lang="en-US" dirty="0"/>
              <a:t>Each specimen needs a form</a:t>
            </a:r>
          </a:p>
          <a:p>
            <a:r>
              <a:rPr lang="en-US" dirty="0"/>
              <a:t>Form should be completely filled out</a:t>
            </a:r>
          </a:p>
          <a:p>
            <a:r>
              <a:rPr lang="en-US" dirty="0"/>
              <a:t>Information on form should match information on specimen (e.g. name, DOB)</a:t>
            </a:r>
          </a:p>
          <a:p>
            <a:r>
              <a:rPr lang="en-US" dirty="0"/>
              <a:t>Form(s) should be included in shipment with specimen(s)</a:t>
            </a:r>
          </a:p>
        </p:txBody>
      </p:sp>
      <p:sp>
        <p:nvSpPr>
          <p:cNvPr id="4" name="Slide Number Placeholder 3"/>
          <p:cNvSpPr>
            <a:spLocks noGrp="1"/>
          </p:cNvSpPr>
          <p:nvPr>
            <p:ph type="sldNum" sz="quarter" idx="12"/>
          </p:nvPr>
        </p:nvSpPr>
        <p:spPr/>
        <p:txBody>
          <a:bodyPr/>
          <a:lstStyle/>
          <a:p>
            <a:fld id="{E630D87B-605D-4782-B3A7-C045D85120AD}" type="slidenum">
              <a:rPr lang="en-US" smtClean="0"/>
              <a:t>4</a:t>
            </a:fld>
            <a:endParaRPr lang="en-US"/>
          </a:p>
        </p:txBody>
      </p:sp>
    </p:spTree>
    <p:extLst>
      <p:ext uri="{BB962C8B-B14F-4D97-AF65-F5344CB8AC3E}">
        <p14:creationId xmlns:p14="http://schemas.microsoft.com/office/powerpoint/2010/main" val="4157144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Supplies for </a:t>
            </a:r>
            <a:r>
              <a:rPr lang="en-US" dirty="0" err="1"/>
              <a:t>Varicella</a:t>
            </a:r>
            <a:r>
              <a:rPr lang="en-US" dirty="0"/>
              <a:t> PCR</a:t>
            </a:r>
          </a:p>
        </p:txBody>
      </p:sp>
      <p:sp>
        <p:nvSpPr>
          <p:cNvPr id="3" name="Content Placeholder 2"/>
          <p:cNvSpPr>
            <a:spLocks noGrp="1"/>
          </p:cNvSpPr>
          <p:nvPr>
            <p:ph idx="1"/>
          </p:nvPr>
        </p:nvSpPr>
        <p:spPr>
          <a:xfrm>
            <a:off x="1447800" y="1600200"/>
            <a:ext cx="7239000" cy="4800600"/>
          </a:xfrm>
        </p:spPr>
        <p:txBody>
          <a:bodyPr>
            <a:normAutofit lnSpcReduction="10000"/>
          </a:bodyPr>
          <a:lstStyle/>
          <a:p>
            <a:r>
              <a:rPr lang="en-US" dirty="0"/>
              <a:t>Synthetic swabs</a:t>
            </a:r>
          </a:p>
          <a:p>
            <a:r>
              <a:rPr lang="en-US" dirty="0"/>
              <a:t>Transport tubes, NO media</a:t>
            </a:r>
          </a:p>
          <a:p>
            <a:r>
              <a:rPr lang="en-US" dirty="0"/>
              <a:t>Needles</a:t>
            </a:r>
          </a:p>
          <a:p>
            <a:r>
              <a:rPr lang="en-US" dirty="0"/>
              <a:t>Glass slides</a:t>
            </a:r>
          </a:p>
          <a:p>
            <a:r>
              <a:rPr lang="en-US" dirty="0"/>
              <a:t>G-2V form</a:t>
            </a:r>
          </a:p>
          <a:p>
            <a:r>
              <a:rPr lang="en-US" dirty="0"/>
              <a:t>Shipping materials</a:t>
            </a:r>
          </a:p>
          <a:p>
            <a:r>
              <a:rPr lang="en-US" dirty="0"/>
              <a:t>Instructions:</a:t>
            </a:r>
          </a:p>
          <a:p>
            <a:pPr>
              <a:buNone/>
            </a:pPr>
            <a:r>
              <a:rPr lang="en-US" dirty="0">
                <a:hlinkClick r:id="rId2"/>
              </a:rPr>
              <a:t>http://www.cdc.gov/chickenpox/lab-testing/collecting-specimens.html</a:t>
            </a:r>
            <a:endParaRPr lang="en-US" dirty="0"/>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40</a:t>
            </a:fld>
            <a:endParaRPr lang="en-US"/>
          </a:p>
        </p:txBody>
      </p:sp>
    </p:spTree>
    <p:extLst>
      <p:ext uri="{BB962C8B-B14F-4D97-AF65-F5344CB8AC3E}">
        <p14:creationId xmlns:p14="http://schemas.microsoft.com/office/powerpoint/2010/main" val="2853031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Vesicular Specimens</a:t>
            </a:r>
          </a:p>
        </p:txBody>
      </p:sp>
      <p:sp>
        <p:nvSpPr>
          <p:cNvPr id="3" name="Content Placeholder 2"/>
          <p:cNvSpPr>
            <a:spLocks noGrp="1"/>
          </p:cNvSpPr>
          <p:nvPr>
            <p:ph idx="1"/>
          </p:nvPr>
        </p:nvSpPr>
        <p:spPr/>
        <p:txBody>
          <a:bodyPr>
            <a:normAutofit fontScale="92500" lnSpcReduction="10000"/>
          </a:bodyPr>
          <a:lstStyle/>
          <a:p>
            <a:r>
              <a:rPr lang="en-US" dirty="0" err="1"/>
              <a:t>Unroof</a:t>
            </a:r>
            <a:r>
              <a:rPr lang="en-US" dirty="0"/>
              <a:t> the vesicle (use a sterile needle or slide).</a:t>
            </a:r>
          </a:p>
          <a:p>
            <a:pPr lvl="1"/>
            <a:r>
              <a:rPr lang="en-US" dirty="0"/>
              <a:t>Put scab in sealed container for testing.</a:t>
            </a:r>
          </a:p>
          <a:p>
            <a:r>
              <a:rPr lang="en-US" dirty="0"/>
              <a:t>Rub synthetic swab in lesion—vigorously!</a:t>
            </a:r>
          </a:p>
          <a:p>
            <a:pPr lvl="1"/>
            <a:r>
              <a:rPr lang="en-US" dirty="0"/>
              <a:t>Get vesicular fluid.</a:t>
            </a:r>
          </a:p>
          <a:p>
            <a:pPr lvl="1"/>
            <a:r>
              <a:rPr lang="en-US" dirty="0"/>
              <a:t>Get skin cells from base of lesion.</a:t>
            </a:r>
          </a:p>
          <a:p>
            <a:pPr lvl="1"/>
            <a:r>
              <a:rPr lang="en-US" dirty="0"/>
              <a:t>Don’t make the patient bleed.</a:t>
            </a:r>
          </a:p>
          <a:p>
            <a:r>
              <a:rPr lang="en-US" dirty="0"/>
              <a:t>Place swab in EMPTY transport tubes.</a:t>
            </a:r>
          </a:p>
          <a:p>
            <a:r>
              <a:rPr lang="en-US" dirty="0"/>
              <a:t>Use a different swab for each lesion or scab.</a:t>
            </a:r>
          </a:p>
          <a:p>
            <a:pPr lvl="1"/>
            <a:r>
              <a:rPr lang="en-US" dirty="0"/>
              <a:t>One swab or scab per tube.</a:t>
            </a:r>
          </a:p>
        </p:txBody>
      </p:sp>
      <p:sp>
        <p:nvSpPr>
          <p:cNvPr id="4" name="Slide Number Placeholder 3"/>
          <p:cNvSpPr>
            <a:spLocks noGrp="1"/>
          </p:cNvSpPr>
          <p:nvPr>
            <p:ph type="sldNum" sz="quarter" idx="12"/>
          </p:nvPr>
        </p:nvSpPr>
        <p:spPr/>
        <p:txBody>
          <a:bodyPr/>
          <a:lstStyle/>
          <a:p>
            <a:fld id="{E630D87B-605D-4782-B3A7-C045D85120AD}" type="slidenum">
              <a:rPr lang="en-US" smtClean="0"/>
              <a:t>41</a:t>
            </a:fld>
            <a:endParaRPr lang="en-US"/>
          </a:p>
        </p:txBody>
      </p:sp>
    </p:spTree>
    <p:extLst>
      <p:ext uri="{BB962C8B-B14F-4D97-AF65-F5344CB8AC3E}">
        <p14:creationId xmlns:p14="http://schemas.microsoft.com/office/powerpoint/2010/main" val="2242182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Collecting </a:t>
            </a:r>
            <a:r>
              <a:rPr lang="en-US" dirty="0" err="1"/>
              <a:t>Maculopapular</a:t>
            </a:r>
            <a:r>
              <a:rPr lang="en-US" dirty="0"/>
              <a:t> Specimens</a:t>
            </a:r>
          </a:p>
        </p:txBody>
      </p:sp>
      <p:sp>
        <p:nvSpPr>
          <p:cNvPr id="3" name="Content Placeholder 2"/>
          <p:cNvSpPr>
            <a:spLocks noGrp="1"/>
          </p:cNvSpPr>
          <p:nvPr>
            <p:ph idx="1"/>
          </p:nvPr>
        </p:nvSpPr>
        <p:spPr/>
        <p:txBody>
          <a:bodyPr>
            <a:normAutofit/>
          </a:bodyPr>
          <a:lstStyle/>
          <a:p>
            <a:r>
              <a:rPr lang="en-US" dirty="0"/>
              <a:t>Rake edge of slide over lesion.</a:t>
            </a:r>
          </a:p>
          <a:p>
            <a:pPr lvl="1"/>
            <a:r>
              <a:rPr lang="en-US" dirty="0"/>
              <a:t>Make sure skin cells scrape off and onto slide.</a:t>
            </a:r>
          </a:p>
          <a:p>
            <a:r>
              <a:rPr lang="en-US" dirty="0"/>
              <a:t>Rub synthetic swab on scraped lesion.</a:t>
            </a:r>
          </a:p>
          <a:p>
            <a:r>
              <a:rPr lang="en-US" dirty="0"/>
              <a:t>Use same swab to collect skin cells from slide.</a:t>
            </a:r>
          </a:p>
          <a:p>
            <a:r>
              <a:rPr lang="en-US" dirty="0"/>
              <a:t>Use a different swab for each lesion.</a:t>
            </a:r>
          </a:p>
          <a:p>
            <a:r>
              <a:rPr lang="en-US" dirty="0"/>
              <a:t>Place swab in EMPTY transport tubes.</a:t>
            </a:r>
          </a:p>
          <a:p>
            <a:pPr lvl="1"/>
            <a:r>
              <a:rPr lang="en-US" dirty="0"/>
              <a:t>One swab per tube.</a:t>
            </a:r>
          </a:p>
        </p:txBody>
      </p:sp>
      <p:sp>
        <p:nvSpPr>
          <p:cNvPr id="4" name="Slide Number Placeholder 3"/>
          <p:cNvSpPr>
            <a:spLocks noGrp="1"/>
          </p:cNvSpPr>
          <p:nvPr>
            <p:ph type="sldNum" sz="quarter" idx="12"/>
          </p:nvPr>
        </p:nvSpPr>
        <p:spPr/>
        <p:txBody>
          <a:bodyPr/>
          <a:lstStyle/>
          <a:p>
            <a:fld id="{E630D87B-605D-4782-B3A7-C045D85120AD}" type="slidenum">
              <a:rPr lang="en-US" smtClean="0"/>
              <a:t>42</a:t>
            </a:fld>
            <a:endParaRPr lang="en-US"/>
          </a:p>
        </p:txBody>
      </p:sp>
    </p:spTree>
    <p:extLst>
      <p:ext uri="{BB962C8B-B14F-4D97-AF65-F5344CB8AC3E}">
        <p14:creationId xmlns:p14="http://schemas.microsoft.com/office/powerpoint/2010/main" val="104782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VZV Submission Forms</a:t>
            </a:r>
          </a:p>
        </p:txBody>
      </p:sp>
      <p:sp>
        <p:nvSpPr>
          <p:cNvPr id="3" name="Content Placeholder 2"/>
          <p:cNvSpPr>
            <a:spLocks noGrp="1"/>
          </p:cNvSpPr>
          <p:nvPr>
            <p:ph idx="1"/>
          </p:nvPr>
        </p:nvSpPr>
        <p:spPr/>
        <p:txBody>
          <a:bodyPr/>
          <a:lstStyle/>
          <a:p>
            <a:r>
              <a:rPr lang="en-US" dirty="0"/>
              <a:t>Use the G-2V.</a:t>
            </a:r>
          </a:p>
          <a:p>
            <a:r>
              <a:rPr lang="en-US" dirty="0"/>
              <a:t>Check “lesion” and write in the site (e.g. left arm) in Section 3, Specimen Source.</a:t>
            </a:r>
          </a:p>
          <a:p>
            <a:r>
              <a:rPr lang="en-US" dirty="0"/>
              <a:t>In Section 4, check “other” and write in VZV PCR.</a:t>
            </a:r>
          </a:p>
          <a:p>
            <a:r>
              <a:rPr lang="en-US" dirty="0"/>
              <a:t>Mark Immunizations as </a:t>
            </a:r>
            <a:r>
              <a:rPr lang="en-US" dirty="0" err="1"/>
              <a:t>payor</a:t>
            </a:r>
            <a:r>
              <a:rPr lang="en-US" dirty="0"/>
              <a:t> source in Section 6.</a:t>
            </a:r>
          </a:p>
          <a:p>
            <a:r>
              <a:rPr lang="en-US" dirty="0"/>
              <a:t>(If testing for smallpox, use the G-27A)</a:t>
            </a:r>
          </a:p>
        </p:txBody>
      </p:sp>
      <p:sp>
        <p:nvSpPr>
          <p:cNvPr id="4" name="Slide Number Placeholder 3"/>
          <p:cNvSpPr>
            <a:spLocks noGrp="1"/>
          </p:cNvSpPr>
          <p:nvPr>
            <p:ph type="sldNum" sz="quarter" idx="12"/>
          </p:nvPr>
        </p:nvSpPr>
        <p:spPr/>
        <p:txBody>
          <a:bodyPr/>
          <a:lstStyle/>
          <a:p>
            <a:fld id="{E630D87B-605D-4782-B3A7-C045D85120AD}" type="slidenum">
              <a:rPr lang="en-US" smtClean="0"/>
              <a:t>43</a:t>
            </a:fld>
            <a:endParaRPr lang="en-US"/>
          </a:p>
        </p:txBody>
      </p:sp>
    </p:spTree>
    <p:extLst>
      <p:ext uri="{BB962C8B-B14F-4D97-AF65-F5344CB8AC3E}">
        <p14:creationId xmlns:p14="http://schemas.microsoft.com/office/powerpoint/2010/main" val="3888712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VZV Collection and Shipping</a:t>
            </a:r>
          </a:p>
        </p:txBody>
      </p:sp>
      <p:sp>
        <p:nvSpPr>
          <p:cNvPr id="3" name="Content Placeholder 2"/>
          <p:cNvSpPr>
            <a:spLocks noGrp="1"/>
          </p:cNvSpPr>
          <p:nvPr>
            <p:ph idx="1"/>
          </p:nvPr>
        </p:nvSpPr>
        <p:spPr/>
        <p:txBody>
          <a:bodyPr>
            <a:normAutofit lnSpcReduction="10000"/>
          </a:bodyPr>
          <a:lstStyle/>
          <a:p>
            <a:r>
              <a:rPr lang="en-US" dirty="0"/>
              <a:t>Best to collect within 5 days of rash onset.</a:t>
            </a:r>
          </a:p>
          <a:p>
            <a:r>
              <a:rPr lang="en-US" dirty="0"/>
              <a:t>Collect from at least 2 lesions.</a:t>
            </a:r>
          </a:p>
          <a:p>
            <a:r>
              <a:rPr lang="en-US" dirty="0"/>
              <a:t>Vesicles and scabs are preferred.</a:t>
            </a:r>
          </a:p>
          <a:p>
            <a:pPr lvl="1"/>
            <a:r>
              <a:rPr lang="en-US" dirty="0"/>
              <a:t>A good “rub” is better than no test.</a:t>
            </a:r>
          </a:p>
          <a:p>
            <a:r>
              <a:rPr lang="en-US" dirty="0"/>
              <a:t>Ship at room temperature.</a:t>
            </a:r>
          </a:p>
          <a:p>
            <a:r>
              <a:rPr lang="en-US" dirty="0"/>
              <a:t>Can use regular mail.</a:t>
            </a:r>
          </a:p>
          <a:p>
            <a:r>
              <a:rPr lang="en-US" dirty="0"/>
              <a:t>Can ship whenever after collection (but don’t wait too long).</a:t>
            </a:r>
          </a:p>
          <a:p>
            <a:pPr lvl="1"/>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44</a:t>
            </a:fld>
            <a:endParaRPr lang="en-US"/>
          </a:p>
        </p:txBody>
      </p:sp>
    </p:spTree>
    <p:extLst>
      <p:ext uri="{BB962C8B-B14F-4D97-AF65-F5344CB8AC3E}">
        <p14:creationId xmlns:p14="http://schemas.microsoft.com/office/powerpoint/2010/main" val="1110286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pertussis</a:t>
            </a:r>
          </a:p>
        </p:txBody>
      </p:sp>
      <p:sp>
        <p:nvSpPr>
          <p:cNvPr id="5" name="Text Placeholder 4"/>
          <p:cNvSpPr>
            <a:spLocks noGrp="1"/>
          </p:cNvSpPr>
          <p:nvPr>
            <p:ph type="body" idx="1"/>
          </p:nvPr>
        </p:nvSpPr>
        <p:spPr/>
        <p:txBody>
          <a:bodyPr/>
          <a:lstStyle/>
          <a:p>
            <a:r>
              <a:rPr lang="en-US" dirty="0"/>
              <a:t>Vaccine Preventable Diseases</a:t>
            </a:r>
          </a:p>
        </p:txBody>
      </p:sp>
      <p:sp>
        <p:nvSpPr>
          <p:cNvPr id="2" name="Slide Number Placeholder 1"/>
          <p:cNvSpPr>
            <a:spLocks noGrp="1"/>
          </p:cNvSpPr>
          <p:nvPr>
            <p:ph type="sldNum" sz="quarter" idx="12"/>
          </p:nvPr>
        </p:nvSpPr>
        <p:spPr/>
        <p:txBody>
          <a:bodyPr/>
          <a:lstStyle/>
          <a:p>
            <a:fld id="{E630D87B-605D-4782-B3A7-C045D85120AD}" type="slidenum">
              <a:rPr lang="en-US" smtClean="0"/>
              <a:t>45</a:t>
            </a:fld>
            <a:endParaRPr lang="en-US"/>
          </a:p>
        </p:txBody>
      </p:sp>
    </p:spTree>
    <p:extLst>
      <p:ext uri="{BB962C8B-B14F-4D97-AF65-F5344CB8AC3E}">
        <p14:creationId xmlns:p14="http://schemas.microsoft.com/office/powerpoint/2010/main" val="543646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Pertussis Testing</a:t>
            </a:r>
          </a:p>
        </p:txBody>
      </p:sp>
      <p:sp>
        <p:nvSpPr>
          <p:cNvPr id="3" name="Content Placeholder 2"/>
          <p:cNvSpPr>
            <a:spLocks noGrp="1"/>
          </p:cNvSpPr>
          <p:nvPr>
            <p:ph idx="1"/>
          </p:nvPr>
        </p:nvSpPr>
        <p:spPr>
          <a:xfrm>
            <a:off x="1295400" y="1600200"/>
            <a:ext cx="7391400" cy="5029200"/>
          </a:xfrm>
        </p:spPr>
        <p:txBody>
          <a:bodyPr>
            <a:normAutofit fontScale="92500"/>
          </a:bodyPr>
          <a:lstStyle/>
          <a:p>
            <a:r>
              <a:rPr lang="en-US" dirty="0"/>
              <a:t>DSHS lab can do culture.</a:t>
            </a:r>
          </a:p>
          <a:p>
            <a:pPr lvl="1"/>
            <a:r>
              <a:rPr lang="en-US" dirty="0"/>
              <a:t>It requires special media for collection/transport that the submitter has to obtain.</a:t>
            </a:r>
          </a:p>
          <a:p>
            <a:pPr lvl="1"/>
            <a:r>
              <a:rPr lang="en-US" dirty="0"/>
              <a:t>It cannot be done on what is submitted for pertussis PCR.</a:t>
            </a:r>
          </a:p>
          <a:p>
            <a:r>
              <a:rPr lang="en-US" dirty="0"/>
              <a:t>Pertussis PCR is widely available.</a:t>
            </a:r>
          </a:p>
          <a:p>
            <a:pPr lvl="1"/>
            <a:r>
              <a:rPr lang="en-US" dirty="0"/>
              <a:t>Testing at DSHS lab should be paid for by the submitter. </a:t>
            </a:r>
          </a:p>
          <a:p>
            <a:pPr lvl="1"/>
            <a:r>
              <a:rPr lang="en-US" dirty="0"/>
              <a:t>DSHS only pays for outbreak specimens in certain circumstances. </a:t>
            </a:r>
            <a:r>
              <a:rPr lang="en-US" dirty="0">
                <a:solidFill>
                  <a:srgbClr val="FF0000"/>
                </a:solidFill>
              </a:rPr>
              <a:t>You must get permission first.</a:t>
            </a:r>
          </a:p>
        </p:txBody>
      </p:sp>
      <p:sp>
        <p:nvSpPr>
          <p:cNvPr id="4" name="Slide Number Placeholder 3"/>
          <p:cNvSpPr>
            <a:spLocks noGrp="1"/>
          </p:cNvSpPr>
          <p:nvPr>
            <p:ph type="sldNum" sz="quarter" idx="12"/>
          </p:nvPr>
        </p:nvSpPr>
        <p:spPr/>
        <p:txBody>
          <a:bodyPr/>
          <a:lstStyle/>
          <a:p>
            <a:fld id="{E630D87B-605D-4782-B3A7-C045D85120AD}" type="slidenum">
              <a:rPr lang="en-US" smtClean="0"/>
              <a:t>46</a:t>
            </a:fld>
            <a:endParaRPr lang="en-US"/>
          </a:p>
        </p:txBody>
      </p:sp>
    </p:spTree>
    <p:extLst>
      <p:ext uri="{BB962C8B-B14F-4D97-AF65-F5344CB8AC3E}">
        <p14:creationId xmlns:p14="http://schemas.microsoft.com/office/powerpoint/2010/main" val="1799784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Pertussis Testing Supplies</a:t>
            </a:r>
          </a:p>
        </p:txBody>
      </p:sp>
      <p:sp>
        <p:nvSpPr>
          <p:cNvPr id="3" name="Content Placeholder 2"/>
          <p:cNvSpPr>
            <a:spLocks noGrp="1"/>
          </p:cNvSpPr>
          <p:nvPr>
            <p:ph idx="1"/>
          </p:nvPr>
        </p:nvSpPr>
        <p:spPr/>
        <p:txBody>
          <a:bodyPr/>
          <a:lstStyle/>
          <a:p>
            <a:r>
              <a:rPr lang="en-US" dirty="0"/>
              <a:t>G-2B form</a:t>
            </a:r>
          </a:p>
          <a:p>
            <a:r>
              <a:rPr lang="en-US" dirty="0"/>
              <a:t>NP swab</a:t>
            </a:r>
          </a:p>
          <a:p>
            <a:pPr lvl="1"/>
            <a:r>
              <a:rPr lang="en-US" dirty="0"/>
              <a:t>Synthetic with plastic/aluminum handle</a:t>
            </a:r>
          </a:p>
          <a:p>
            <a:r>
              <a:rPr lang="en-US" dirty="0"/>
              <a:t>Transport tube, NO media</a:t>
            </a:r>
          </a:p>
          <a:p>
            <a:r>
              <a:rPr lang="en-US" dirty="0"/>
              <a:t>Cold packs</a:t>
            </a:r>
          </a:p>
          <a:p>
            <a:r>
              <a:rPr lang="en-US" dirty="0"/>
              <a:t>Shipping materials</a:t>
            </a:r>
          </a:p>
          <a:p>
            <a:pPr>
              <a:buNone/>
            </a:pPr>
            <a:r>
              <a:rPr lang="en-US" dirty="0">
                <a:hlinkClick r:id="rId2"/>
              </a:rPr>
              <a:t>http://www.cdc.gov/pertussis/clinical/downloads/diagnosis-pcr-bestpractices.pdf</a:t>
            </a:r>
            <a:endParaRPr lang="en-US" dirty="0"/>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47</a:t>
            </a:fld>
            <a:endParaRPr lang="en-US"/>
          </a:p>
        </p:txBody>
      </p:sp>
    </p:spTree>
    <p:extLst>
      <p:ext uri="{BB962C8B-B14F-4D97-AF65-F5344CB8AC3E}">
        <p14:creationId xmlns:p14="http://schemas.microsoft.com/office/powerpoint/2010/main" val="4049534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err="1"/>
              <a:t>vpds</a:t>
            </a:r>
            <a:endParaRPr lang="en-US" dirty="0"/>
          </a:p>
        </p:txBody>
      </p:sp>
      <p:sp>
        <p:nvSpPr>
          <p:cNvPr id="3" name="Text Placeholder 2"/>
          <p:cNvSpPr>
            <a:spLocks noGrp="1"/>
          </p:cNvSpPr>
          <p:nvPr>
            <p:ph type="body" idx="1"/>
          </p:nvPr>
        </p:nvSpPr>
        <p:spPr/>
        <p:txBody>
          <a:bodyPr/>
          <a:lstStyle/>
          <a:p>
            <a:r>
              <a:rPr lang="en-US" dirty="0"/>
              <a:t>Vaccine Preventable Diseases</a:t>
            </a:r>
          </a:p>
        </p:txBody>
      </p:sp>
      <p:sp>
        <p:nvSpPr>
          <p:cNvPr id="4" name="Slide Number Placeholder 3"/>
          <p:cNvSpPr>
            <a:spLocks noGrp="1"/>
          </p:cNvSpPr>
          <p:nvPr>
            <p:ph type="sldNum" sz="quarter" idx="12"/>
          </p:nvPr>
        </p:nvSpPr>
        <p:spPr/>
        <p:txBody>
          <a:bodyPr/>
          <a:lstStyle/>
          <a:p>
            <a:fld id="{E630D87B-605D-4782-B3A7-C045D85120AD}" type="slidenum">
              <a:rPr lang="en-US" smtClean="0"/>
              <a:t>48</a:t>
            </a:fld>
            <a:endParaRPr lang="en-US"/>
          </a:p>
        </p:txBody>
      </p:sp>
    </p:spTree>
    <p:extLst>
      <p:ext uri="{BB962C8B-B14F-4D97-AF65-F5344CB8AC3E}">
        <p14:creationId xmlns:p14="http://schemas.microsoft.com/office/powerpoint/2010/main" val="1823240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t>H. </a:t>
            </a:r>
            <a:r>
              <a:rPr lang="en-US" i="1" dirty="0" err="1"/>
              <a:t>influenzae</a:t>
            </a:r>
            <a:endParaRPr lang="en-US" i="1" dirty="0"/>
          </a:p>
        </p:txBody>
      </p:sp>
      <p:sp>
        <p:nvSpPr>
          <p:cNvPr id="6" name="Content Placeholder 5"/>
          <p:cNvSpPr>
            <a:spLocks noGrp="1"/>
          </p:cNvSpPr>
          <p:nvPr>
            <p:ph idx="1"/>
          </p:nvPr>
        </p:nvSpPr>
        <p:spPr/>
        <p:txBody>
          <a:bodyPr/>
          <a:lstStyle/>
          <a:p>
            <a:r>
              <a:rPr lang="en-US" dirty="0"/>
              <a:t>Labs can forward cultures/isolates to DSHS for ID and/or serotyping</a:t>
            </a:r>
          </a:p>
          <a:p>
            <a:pPr lvl="1"/>
            <a:r>
              <a:rPr lang="en-US" dirty="0"/>
              <a:t>Please request for all cases under five</a:t>
            </a:r>
          </a:p>
          <a:p>
            <a:r>
              <a:rPr lang="en-US" dirty="0"/>
              <a:t>Raw specimens can also be sent for culture, ID and serotyping</a:t>
            </a:r>
          </a:p>
          <a:p>
            <a:r>
              <a:rPr lang="en-US" dirty="0"/>
              <a:t>Sterile site specimens only</a:t>
            </a:r>
          </a:p>
          <a:p>
            <a:r>
              <a:rPr lang="en-US" dirty="0"/>
              <a:t>Use G2B</a:t>
            </a:r>
          </a:p>
          <a:p>
            <a:r>
              <a:rPr lang="en-US" dirty="0"/>
              <a:t>Results will be in NBS, regardless of type</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49</a:t>
            </a:fld>
            <a:endParaRPr lang="en-US"/>
          </a:p>
        </p:txBody>
      </p:sp>
    </p:spTree>
    <p:extLst>
      <p:ext uri="{BB962C8B-B14F-4D97-AF65-F5344CB8AC3E}">
        <p14:creationId xmlns:p14="http://schemas.microsoft.com/office/powerpoint/2010/main" val="153987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Submissions</a:t>
            </a:r>
          </a:p>
        </p:txBody>
      </p:sp>
      <p:sp>
        <p:nvSpPr>
          <p:cNvPr id="3" name="Content Placeholder 2"/>
          <p:cNvSpPr>
            <a:spLocks noGrp="1"/>
          </p:cNvSpPr>
          <p:nvPr>
            <p:ph idx="1"/>
          </p:nvPr>
        </p:nvSpPr>
        <p:spPr/>
        <p:txBody>
          <a:bodyPr/>
          <a:lstStyle/>
          <a:p>
            <a:r>
              <a:rPr lang="en-US" dirty="0"/>
              <a:t>CDC prefers specimens to be sent from state labs.</a:t>
            </a:r>
          </a:p>
          <a:p>
            <a:r>
              <a:rPr lang="en-US" dirty="0"/>
              <a:t>If testing at CDC is indicated, coordinate submitting specimens through DSHS Central Office/Laboratory, unless given different instructions.</a:t>
            </a:r>
          </a:p>
          <a:p>
            <a:pPr marL="82296" indent="0">
              <a:buNone/>
            </a:pPr>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5</a:t>
            </a:fld>
            <a:endParaRPr lang="en-US"/>
          </a:p>
        </p:txBody>
      </p:sp>
    </p:spTree>
    <p:extLst>
      <p:ext uri="{BB962C8B-B14F-4D97-AF65-F5344CB8AC3E}">
        <p14:creationId xmlns:p14="http://schemas.microsoft.com/office/powerpoint/2010/main" val="681096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A, B</a:t>
            </a:r>
          </a:p>
        </p:txBody>
      </p:sp>
      <p:sp>
        <p:nvSpPr>
          <p:cNvPr id="3" name="Content Placeholder 2"/>
          <p:cNvSpPr>
            <a:spLocks noGrp="1"/>
          </p:cNvSpPr>
          <p:nvPr>
            <p:ph idx="1"/>
          </p:nvPr>
        </p:nvSpPr>
        <p:spPr>
          <a:xfrm>
            <a:off x="1447800" y="1676400"/>
            <a:ext cx="7498080" cy="5029200"/>
          </a:xfrm>
        </p:spPr>
        <p:txBody>
          <a:bodyPr/>
          <a:lstStyle/>
          <a:p>
            <a:r>
              <a:rPr lang="en-US" dirty="0"/>
              <a:t>Serology available at DSHS</a:t>
            </a:r>
          </a:p>
          <a:p>
            <a:r>
              <a:rPr lang="en-US" dirty="0"/>
              <a:t>Serology widely available commercially</a:t>
            </a:r>
          </a:p>
          <a:p>
            <a:r>
              <a:rPr lang="en-US" dirty="0"/>
              <a:t>Apart from special studies, commercial labs should be used</a:t>
            </a:r>
          </a:p>
          <a:p>
            <a:pPr lvl="1"/>
            <a:r>
              <a:rPr lang="en-US" dirty="0"/>
              <a:t>We will contact you to request specimens</a:t>
            </a:r>
          </a:p>
          <a:p>
            <a:r>
              <a:rPr lang="en-US" dirty="0"/>
              <a:t>DSHS lab can be used for perinatal hepatitis B testing</a:t>
            </a:r>
          </a:p>
          <a:p>
            <a:pPr lvl="1"/>
            <a:r>
              <a:rPr lang="en-US" dirty="0"/>
              <a:t>Check Immunizations in </a:t>
            </a:r>
            <a:r>
              <a:rPr lang="en-US" dirty="0" err="1"/>
              <a:t>payor</a:t>
            </a:r>
            <a:r>
              <a:rPr lang="en-US" dirty="0"/>
              <a:t> box on G2A</a:t>
            </a:r>
          </a:p>
        </p:txBody>
      </p:sp>
      <p:sp>
        <p:nvSpPr>
          <p:cNvPr id="4" name="Slide Number Placeholder 3"/>
          <p:cNvSpPr>
            <a:spLocks noGrp="1"/>
          </p:cNvSpPr>
          <p:nvPr>
            <p:ph type="sldNum" sz="quarter" idx="12"/>
          </p:nvPr>
        </p:nvSpPr>
        <p:spPr/>
        <p:txBody>
          <a:bodyPr/>
          <a:lstStyle/>
          <a:p>
            <a:fld id="{E630D87B-605D-4782-B3A7-C045D85120AD}" type="slidenum">
              <a:rPr lang="en-US" smtClean="0"/>
              <a:t>50</a:t>
            </a:fld>
            <a:endParaRPr lang="en-US"/>
          </a:p>
        </p:txBody>
      </p:sp>
    </p:spTree>
    <p:extLst>
      <p:ext uri="{BB962C8B-B14F-4D97-AF65-F5344CB8AC3E}">
        <p14:creationId xmlns:p14="http://schemas.microsoft.com/office/powerpoint/2010/main" val="3776447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Tetanus</a:t>
            </a:r>
          </a:p>
        </p:txBody>
      </p:sp>
      <p:sp>
        <p:nvSpPr>
          <p:cNvPr id="3" name="Content Placeholder 2"/>
          <p:cNvSpPr>
            <a:spLocks noGrp="1"/>
          </p:cNvSpPr>
          <p:nvPr>
            <p:ph idx="1"/>
          </p:nvPr>
        </p:nvSpPr>
        <p:spPr/>
        <p:txBody>
          <a:bodyPr/>
          <a:lstStyle/>
          <a:p>
            <a:r>
              <a:rPr lang="en-US" dirty="0"/>
              <a:t>No testing recommended</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51</a:t>
            </a:fld>
            <a:endParaRPr lang="en-US"/>
          </a:p>
        </p:txBody>
      </p:sp>
    </p:spTree>
    <p:extLst>
      <p:ext uri="{BB962C8B-B14F-4D97-AF65-F5344CB8AC3E}">
        <p14:creationId xmlns:p14="http://schemas.microsoft.com/office/powerpoint/2010/main" val="3363644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Polio</a:t>
            </a:r>
          </a:p>
        </p:txBody>
      </p:sp>
      <p:sp>
        <p:nvSpPr>
          <p:cNvPr id="3" name="Content Placeholder 2"/>
          <p:cNvSpPr>
            <a:spLocks noGrp="1"/>
          </p:cNvSpPr>
          <p:nvPr>
            <p:ph idx="1"/>
          </p:nvPr>
        </p:nvSpPr>
        <p:spPr/>
        <p:txBody>
          <a:bodyPr>
            <a:normAutofit/>
          </a:bodyPr>
          <a:lstStyle/>
          <a:p>
            <a:r>
              <a:rPr lang="en-US" dirty="0"/>
              <a:t>CDC does testing for polio</a:t>
            </a:r>
          </a:p>
          <a:p>
            <a:r>
              <a:rPr lang="en-US" dirty="0"/>
              <a:t>Specimen types include</a:t>
            </a:r>
          </a:p>
          <a:p>
            <a:pPr lvl="1"/>
            <a:r>
              <a:rPr lang="en-US" dirty="0"/>
              <a:t>CSF 2-5mL</a:t>
            </a:r>
          </a:p>
          <a:p>
            <a:pPr lvl="1"/>
            <a:r>
              <a:rPr lang="en-US" dirty="0"/>
              <a:t>Stool 2-4 g on VTM</a:t>
            </a:r>
          </a:p>
          <a:p>
            <a:pPr lvl="1"/>
            <a:r>
              <a:rPr lang="en-US" dirty="0"/>
              <a:t>NP swab in VTM</a:t>
            </a:r>
          </a:p>
          <a:p>
            <a:pPr lvl="1"/>
            <a:r>
              <a:rPr lang="en-US" dirty="0"/>
              <a:t>Tissue in VTM</a:t>
            </a:r>
          </a:p>
          <a:p>
            <a:pPr lvl="1"/>
            <a:r>
              <a:rPr lang="en-US" dirty="0"/>
              <a:t>Blood (antibody testing)</a:t>
            </a:r>
          </a:p>
          <a:p>
            <a:r>
              <a:rPr lang="en-US" dirty="0"/>
              <a:t>Coordinate testing through DSHS lab</a:t>
            </a:r>
          </a:p>
          <a:p>
            <a:r>
              <a:rPr lang="en-US" dirty="0"/>
              <a:t>Use G2V to submit viral specimens </a:t>
            </a:r>
          </a:p>
        </p:txBody>
      </p:sp>
      <p:sp>
        <p:nvSpPr>
          <p:cNvPr id="4" name="Slide Number Placeholder 3"/>
          <p:cNvSpPr>
            <a:spLocks noGrp="1"/>
          </p:cNvSpPr>
          <p:nvPr>
            <p:ph type="sldNum" sz="quarter" idx="12"/>
          </p:nvPr>
        </p:nvSpPr>
        <p:spPr/>
        <p:txBody>
          <a:bodyPr/>
          <a:lstStyle/>
          <a:p>
            <a:fld id="{E630D87B-605D-4782-B3A7-C045D85120AD}" type="slidenum">
              <a:rPr lang="en-US" smtClean="0"/>
              <a:t>52</a:t>
            </a:fld>
            <a:endParaRPr lang="en-US"/>
          </a:p>
        </p:txBody>
      </p:sp>
    </p:spTree>
    <p:extLst>
      <p:ext uri="{BB962C8B-B14F-4D97-AF65-F5344CB8AC3E}">
        <p14:creationId xmlns:p14="http://schemas.microsoft.com/office/powerpoint/2010/main" val="1717297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Diphtheria Isolation and/or ID</a:t>
            </a:r>
          </a:p>
        </p:txBody>
      </p:sp>
      <p:sp>
        <p:nvSpPr>
          <p:cNvPr id="3" name="Content Placeholder 2"/>
          <p:cNvSpPr>
            <a:spLocks noGrp="1"/>
          </p:cNvSpPr>
          <p:nvPr>
            <p:ph idx="1"/>
          </p:nvPr>
        </p:nvSpPr>
        <p:spPr>
          <a:xfrm>
            <a:off x="1435608" y="1600200"/>
            <a:ext cx="7498080" cy="4648200"/>
          </a:xfrm>
        </p:spPr>
        <p:txBody>
          <a:bodyPr>
            <a:normAutofit lnSpcReduction="10000"/>
          </a:bodyPr>
          <a:lstStyle/>
          <a:p>
            <a:r>
              <a:rPr lang="en-US" dirty="0"/>
              <a:t>Use cotton or polyester swab</a:t>
            </a:r>
          </a:p>
          <a:p>
            <a:r>
              <a:rPr lang="en-US" dirty="0"/>
              <a:t>Suspects: swab below the membrane</a:t>
            </a:r>
          </a:p>
          <a:p>
            <a:pPr lvl="1"/>
            <a:r>
              <a:rPr lang="en-US" dirty="0"/>
              <a:t>Portion of membrane can be tested but does not yield </a:t>
            </a:r>
            <a:r>
              <a:rPr lang="en-US" i="1" dirty="0"/>
              <a:t>C. </a:t>
            </a:r>
            <a:r>
              <a:rPr lang="en-US" i="1" dirty="0" err="1"/>
              <a:t>diphtheriae</a:t>
            </a:r>
            <a:r>
              <a:rPr lang="en-US" i="1" dirty="0"/>
              <a:t> </a:t>
            </a:r>
            <a:r>
              <a:rPr lang="en-US" dirty="0"/>
              <a:t>well</a:t>
            </a:r>
          </a:p>
          <a:p>
            <a:r>
              <a:rPr lang="en-US" dirty="0"/>
              <a:t>Contacts: throat or NP swab</a:t>
            </a:r>
          </a:p>
          <a:p>
            <a:r>
              <a:rPr lang="en-US" dirty="0"/>
              <a:t>Ship on Amie’s or Stuarts or transfer to </a:t>
            </a:r>
            <a:r>
              <a:rPr lang="en-US" dirty="0" err="1"/>
              <a:t>Loeffler’s</a:t>
            </a:r>
            <a:r>
              <a:rPr lang="en-US" dirty="0"/>
              <a:t> slant</a:t>
            </a:r>
          </a:p>
          <a:p>
            <a:r>
              <a:rPr lang="en-US" dirty="0"/>
              <a:t>Use the G2B</a:t>
            </a:r>
          </a:p>
          <a:p>
            <a:r>
              <a:rPr lang="en-US" dirty="0"/>
              <a:t>Ship at 2-25 degrees within 48 hours</a:t>
            </a:r>
          </a:p>
        </p:txBody>
      </p:sp>
      <p:sp>
        <p:nvSpPr>
          <p:cNvPr id="4" name="Slide Number Placeholder 3"/>
          <p:cNvSpPr>
            <a:spLocks noGrp="1"/>
          </p:cNvSpPr>
          <p:nvPr>
            <p:ph type="sldNum" sz="quarter" idx="12"/>
          </p:nvPr>
        </p:nvSpPr>
        <p:spPr/>
        <p:txBody>
          <a:bodyPr/>
          <a:lstStyle/>
          <a:p>
            <a:fld id="{E630D87B-605D-4782-B3A7-C045D85120AD}" type="slidenum">
              <a:rPr lang="en-US" smtClean="0"/>
              <a:t>53</a:t>
            </a:fld>
            <a:endParaRPr lang="en-US"/>
          </a:p>
        </p:txBody>
      </p:sp>
    </p:spTree>
    <p:extLst>
      <p:ext uri="{BB962C8B-B14F-4D97-AF65-F5344CB8AC3E}">
        <p14:creationId xmlns:p14="http://schemas.microsoft.com/office/powerpoint/2010/main" val="722249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Always Notify VPD Team About Incoming Specimens</a:t>
            </a:r>
          </a:p>
        </p:txBody>
      </p:sp>
      <p:sp>
        <p:nvSpPr>
          <p:cNvPr id="3" name="Content Placeholder 2"/>
          <p:cNvSpPr>
            <a:spLocks noGrp="1"/>
          </p:cNvSpPr>
          <p:nvPr>
            <p:ph idx="1"/>
          </p:nvPr>
        </p:nvSpPr>
        <p:spPr>
          <a:xfrm>
            <a:off x="1435608" y="1600200"/>
            <a:ext cx="7498080" cy="4953000"/>
          </a:xfrm>
        </p:spPr>
        <p:txBody>
          <a:bodyPr>
            <a:normAutofit lnSpcReduction="10000"/>
          </a:bodyPr>
          <a:lstStyle/>
          <a:p>
            <a:r>
              <a:rPr lang="en-US" dirty="0"/>
              <a:t>Some reagents have to be set out ahead of time</a:t>
            </a:r>
          </a:p>
          <a:p>
            <a:r>
              <a:rPr lang="en-US" dirty="0"/>
              <a:t>Rare tests=lab staffing/resource issues</a:t>
            </a:r>
          </a:p>
          <a:p>
            <a:r>
              <a:rPr lang="en-US" dirty="0"/>
              <a:t>We can advocate with the lab on your behalf</a:t>
            </a:r>
          </a:p>
          <a:p>
            <a:r>
              <a:rPr lang="en-US" dirty="0"/>
              <a:t>We can fix your form</a:t>
            </a:r>
          </a:p>
          <a:p>
            <a:r>
              <a:rPr lang="en-US" dirty="0"/>
              <a:t>They are going to call me about any specimens they receive with issues.</a:t>
            </a:r>
          </a:p>
          <a:p>
            <a:r>
              <a:rPr lang="en-US" dirty="0"/>
              <a:t>Does not apply to pertussis, HIB or perinatal hepatitis testing</a:t>
            </a:r>
          </a:p>
        </p:txBody>
      </p:sp>
      <p:sp>
        <p:nvSpPr>
          <p:cNvPr id="4" name="Slide Number Placeholder 3"/>
          <p:cNvSpPr>
            <a:spLocks noGrp="1"/>
          </p:cNvSpPr>
          <p:nvPr>
            <p:ph type="sldNum" sz="quarter" idx="12"/>
          </p:nvPr>
        </p:nvSpPr>
        <p:spPr/>
        <p:txBody>
          <a:bodyPr/>
          <a:lstStyle/>
          <a:p>
            <a:fld id="{E630D87B-605D-4782-B3A7-C045D85120AD}" type="slidenum">
              <a:rPr lang="en-US" smtClean="0"/>
              <a:t>54</a:t>
            </a:fld>
            <a:endParaRPr lang="en-US"/>
          </a:p>
        </p:txBody>
      </p:sp>
    </p:spTree>
    <p:extLst>
      <p:ext uri="{BB962C8B-B14F-4D97-AF65-F5344CB8AC3E}">
        <p14:creationId xmlns:p14="http://schemas.microsoft.com/office/powerpoint/2010/main" val="2761715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VPD Team Contacts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Rachel Wiseman– Team Leader, Epidemiologist</a:t>
            </a:r>
          </a:p>
          <a:p>
            <a:pPr>
              <a:buFont typeface="Arial" panose="020B0604020202020204" pitchFamily="34" charset="0"/>
              <a:buChar char="•"/>
            </a:pPr>
            <a:r>
              <a:rPr lang="en-US" dirty="0"/>
              <a:t>Eric Garza– Program Specialist</a:t>
            </a:r>
          </a:p>
          <a:p>
            <a:pPr>
              <a:buFont typeface="Arial" panose="020B0604020202020204" pitchFamily="34" charset="0"/>
              <a:buChar char="•"/>
            </a:pPr>
            <a:r>
              <a:rPr lang="en-US" dirty="0"/>
              <a:t>Brandy Tidwell– Public Health and Prevention Specialist </a:t>
            </a:r>
          </a:p>
          <a:p>
            <a:pPr>
              <a:buFont typeface="Arial" panose="020B0604020202020204" pitchFamily="34" charset="0"/>
              <a:buChar char="•"/>
            </a:pPr>
            <a:r>
              <a:rPr lang="en-US" dirty="0"/>
              <a:t>Kayla Boykins– Public Health and Prevention Specialist</a:t>
            </a:r>
          </a:p>
        </p:txBody>
      </p:sp>
      <p:sp>
        <p:nvSpPr>
          <p:cNvPr id="4" name="Slide Number Placeholder 3"/>
          <p:cNvSpPr>
            <a:spLocks noGrp="1"/>
          </p:cNvSpPr>
          <p:nvPr>
            <p:ph type="sldNum" sz="quarter" idx="12"/>
          </p:nvPr>
        </p:nvSpPr>
        <p:spPr/>
        <p:txBody>
          <a:bodyPr/>
          <a:lstStyle/>
          <a:p>
            <a:fld id="{E630D87B-605D-4782-B3A7-C045D85120AD}" type="slidenum">
              <a:rPr lang="en-US" smtClean="0"/>
              <a:t>55</a:t>
            </a:fld>
            <a:endParaRPr lang="en-US"/>
          </a:p>
        </p:txBody>
      </p:sp>
    </p:spTree>
    <p:extLst>
      <p:ext uri="{BB962C8B-B14F-4D97-AF65-F5344CB8AC3E}">
        <p14:creationId xmlns:p14="http://schemas.microsoft.com/office/powerpoint/2010/main" val="2100033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 Outbreak- unknown pathogen</a:t>
            </a:r>
          </a:p>
        </p:txBody>
      </p:sp>
      <p:sp>
        <p:nvSpPr>
          <p:cNvPr id="3" name="Text Placeholder 2"/>
          <p:cNvSpPr>
            <a:spLocks noGrp="1"/>
          </p:cNvSpPr>
          <p:nvPr>
            <p:ph type="body" idx="1"/>
          </p:nvPr>
        </p:nvSpPr>
        <p:spPr/>
        <p:txBody>
          <a:bodyPr>
            <a:normAutofit/>
          </a:bodyPr>
          <a:lstStyle/>
          <a:p>
            <a:r>
              <a:rPr lang="en-US" sz="3200" dirty="0"/>
              <a:t>Foodborne</a:t>
            </a:r>
          </a:p>
        </p:txBody>
      </p:sp>
      <p:sp>
        <p:nvSpPr>
          <p:cNvPr id="4" name="Slide Number Placeholder 3"/>
          <p:cNvSpPr>
            <a:spLocks noGrp="1"/>
          </p:cNvSpPr>
          <p:nvPr>
            <p:ph type="sldNum" sz="quarter" idx="12"/>
          </p:nvPr>
        </p:nvSpPr>
        <p:spPr/>
        <p:txBody>
          <a:bodyPr/>
          <a:lstStyle/>
          <a:p>
            <a:fld id="{E630D87B-605D-4782-B3A7-C045D85120AD}" type="slidenum">
              <a:rPr lang="en-US" smtClean="0"/>
              <a:t>56</a:t>
            </a:fld>
            <a:endParaRPr lang="en-US"/>
          </a:p>
        </p:txBody>
      </p:sp>
    </p:spTree>
    <p:extLst>
      <p:ext uri="{BB962C8B-B14F-4D97-AF65-F5344CB8AC3E}">
        <p14:creationId xmlns:p14="http://schemas.microsoft.com/office/powerpoint/2010/main" val="3873269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74638"/>
            <a:ext cx="8077200" cy="1143000"/>
          </a:xfrm>
        </p:spPr>
        <p:txBody>
          <a:bodyPr>
            <a:normAutofit fontScale="90000"/>
          </a:bodyPr>
          <a:lstStyle/>
          <a:p>
            <a:br>
              <a:rPr lang="en-US" dirty="0"/>
            </a:br>
            <a:r>
              <a:rPr lang="en-US" dirty="0"/>
              <a:t>GI Outbreak - Unknown Pathogen </a:t>
            </a:r>
            <a:br>
              <a:rPr lang="en-US" dirty="0"/>
            </a:br>
            <a:endParaRPr lang="en-US" dirty="0"/>
          </a:p>
        </p:txBody>
      </p:sp>
      <p:sp>
        <p:nvSpPr>
          <p:cNvPr id="5" name="Content Placeholder 4"/>
          <p:cNvSpPr>
            <a:spLocks noGrp="1"/>
          </p:cNvSpPr>
          <p:nvPr>
            <p:ph idx="1"/>
          </p:nvPr>
        </p:nvSpPr>
        <p:spPr/>
        <p:txBody>
          <a:bodyPr>
            <a:normAutofit/>
          </a:bodyPr>
          <a:lstStyle/>
          <a:p>
            <a:r>
              <a:rPr lang="en-US" dirty="0"/>
              <a:t>Available Testing at DSHS laboratory</a:t>
            </a:r>
          </a:p>
          <a:p>
            <a:pPr lvl="1"/>
            <a:r>
              <a:rPr lang="en-US" dirty="0"/>
              <a:t>Viral</a:t>
            </a:r>
          </a:p>
          <a:p>
            <a:pPr lvl="2"/>
            <a:r>
              <a:rPr lang="en-US" dirty="0"/>
              <a:t>Real time RT-PCR:   Norovirus</a:t>
            </a:r>
          </a:p>
          <a:p>
            <a:pPr lvl="1"/>
            <a:r>
              <a:rPr lang="en-US" dirty="0"/>
              <a:t>Bacterial </a:t>
            </a:r>
          </a:p>
          <a:p>
            <a:pPr lvl="2"/>
            <a:r>
              <a:rPr lang="en-US" dirty="0"/>
              <a:t>Enteric pathogen isolation and ID</a:t>
            </a:r>
          </a:p>
          <a:p>
            <a:pPr lvl="2"/>
            <a:r>
              <a:rPr lang="en-US" dirty="0"/>
              <a:t>Shiga-toxin producing </a:t>
            </a:r>
            <a:r>
              <a:rPr lang="en-US" i="1" dirty="0"/>
              <a:t>E. coli</a:t>
            </a:r>
          </a:p>
          <a:p>
            <a:pPr lvl="3"/>
            <a:r>
              <a:rPr lang="en-US" dirty="0"/>
              <a:t>EHEC, </a:t>
            </a:r>
            <a:r>
              <a:rPr lang="en-US" dirty="0" err="1"/>
              <a:t>shiga</a:t>
            </a:r>
            <a:r>
              <a:rPr lang="en-US" dirty="0"/>
              <a:t>-like toxin assay</a:t>
            </a:r>
          </a:p>
          <a:p>
            <a:pPr lvl="3"/>
            <a:r>
              <a:rPr lang="en-US" dirty="0"/>
              <a:t>Real time RT-PCR:   STEC</a:t>
            </a:r>
          </a:p>
          <a:p>
            <a:pPr lvl="1"/>
            <a:r>
              <a:rPr lang="en-US" dirty="0"/>
              <a:t>Parasitic</a:t>
            </a:r>
          </a:p>
          <a:p>
            <a:pPr lvl="2"/>
            <a:r>
              <a:rPr lang="en-US" dirty="0"/>
              <a:t>Ova and Parasite detection and ID</a:t>
            </a:r>
          </a:p>
          <a:p>
            <a:endParaRPr lang="en-US" dirty="0"/>
          </a:p>
        </p:txBody>
      </p:sp>
      <p:grpSp>
        <p:nvGrpSpPr>
          <p:cNvPr id="6" name="Group 5"/>
          <p:cNvGrpSpPr/>
          <p:nvPr/>
        </p:nvGrpSpPr>
        <p:grpSpPr>
          <a:xfrm>
            <a:off x="6400800" y="2438400"/>
            <a:ext cx="2428528" cy="4038601"/>
            <a:chOff x="6400800" y="2514599"/>
            <a:chExt cx="2428528" cy="4038601"/>
          </a:xfrm>
        </p:grpSpPr>
        <p:pic>
          <p:nvPicPr>
            <p:cNvPr id="7" name="Picture 2" descr="http://www.lovelace.com/sites/default/files/norovirus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6281" y="2514599"/>
              <a:ext cx="1383047" cy="12494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veggiegrettie.files.wordpress.com/2011/04/salmonella-ifood-t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038600"/>
              <a:ext cx="1176563" cy="1140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extension.org/sites/default/files/w/0/03/Cyclospor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0128" y="5334000"/>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E630D87B-605D-4782-B3A7-C045D85120AD}" type="slidenum">
              <a:rPr lang="en-US" smtClean="0"/>
              <a:t>57</a:t>
            </a:fld>
            <a:endParaRPr lang="en-US"/>
          </a:p>
        </p:txBody>
      </p:sp>
    </p:spTree>
    <p:extLst>
      <p:ext uri="{BB962C8B-B14F-4D97-AF65-F5344CB8AC3E}">
        <p14:creationId xmlns:p14="http://schemas.microsoft.com/office/powerpoint/2010/main" val="3633364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Specimen Types: </a:t>
            </a:r>
            <a:br>
              <a:rPr lang="en-US" sz="3600" dirty="0"/>
            </a:br>
            <a:r>
              <a:rPr lang="en-US" sz="3600" dirty="0"/>
              <a:t>GI Outbreak - Unknown Pathogen </a:t>
            </a:r>
          </a:p>
        </p:txBody>
      </p:sp>
      <p:sp>
        <p:nvSpPr>
          <p:cNvPr id="3" name="Content Placeholder 2"/>
          <p:cNvSpPr>
            <a:spLocks noGrp="1"/>
          </p:cNvSpPr>
          <p:nvPr>
            <p:ph idx="1"/>
          </p:nvPr>
        </p:nvSpPr>
        <p:spPr>
          <a:xfrm>
            <a:off x="1435608" y="1447800"/>
            <a:ext cx="7784592" cy="4800600"/>
          </a:xfrm>
        </p:spPr>
        <p:txBody>
          <a:bodyPr>
            <a:normAutofit/>
          </a:bodyPr>
          <a:lstStyle/>
          <a:p>
            <a:r>
              <a:rPr lang="en-US" dirty="0"/>
              <a:t>Raw stool </a:t>
            </a:r>
          </a:p>
          <a:p>
            <a:pPr lvl="1"/>
            <a:r>
              <a:rPr lang="en-US" sz="2600" dirty="0"/>
              <a:t>Norovirus PCR testing </a:t>
            </a:r>
          </a:p>
          <a:p>
            <a:pPr lvl="1"/>
            <a:r>
              <a:rPr lang="en-US" sz="2600" dirty="0"/>
              <a:t>STEC PCR testing</a:t>
            </a:r>
          </a:p>
          <a:p>
            <a:pPr lvl="1"/>
            <a:r>
              <a:rPr lang="en-US" sz="2600" dirty="0"/>
              <a:t>Also acceptable for bacterial testing if received in lab &lt;= 24 </a:t>
            </a:r>
            <a:r>
              <a:rPr lang="en-US" sz="2600" dirty="0" err="1"/>
              <a:t>hrs</a:t>
            </a:r>
            <a:r>
              <a:rPr lang="en-US" sz="2600" dirty="0"/>
              <a:t> from time of collection</a:t>
            </a:r>
            <a:endParaRPr lang="en-US" dirty="0"/>
          </a:p>
          <a:p>
            <a:pPr lvl="1"/>
            <a:r>
              <a:rPr lang="en-US" dirty="0"/>
              <a:t>If raw stool &gt;= 24hrs</a:t>
            </a:r>
          </a:p>
          <a:p>
            <a:pPr lvl="2"/>
            <a:r>
              <a:rPr lang="en-US" sz="2800" dirty="0"/>
              <a:t>Transport media required for bacterial testing </a:t>
            </a:r>
          </a:p>
          <a:p>
            <a:pPr lvl="3"/>
            <a:r>
              <a:rPr lang="en-US" dirty="0"/>
              <a:t>E.g. Cary-</a:t>
            </a:r>
            <a:r>
              <a:rPr lang="en-US" dirty="0" err="1"/>
              <a:t>blair</a:t>
            </a:r>
            <a:endParaRPr lang="en-US" dirty="0"/>
          </a:p>
          <a:p>
            <a:pPr lvl="1"/>
            <a:r>
              <a:rPr lang="en-US" dirty="0"/>
              <a:t>Use O &amp; P collection vials for parasitic testing</a:t>
            </a:r>
          </a:p>
          <a:p>
            <a:pPr lvl="2"/>
            <a:r>
              <a:rPr lang="en-US" sz="2000" dirty="0"/>
              <a:t>10% formalin &amp; Z-PVA</a:t>
            </a:r>
            <a:endParaRPr lang="en-US" dirty="0"/>
          </a:p>
          <a:p>
            <a:pPr lvl="2"/>
            <a:endParaRPr lang="en-US" dirty="0">
              <a:solidFill>
                <a:srgbClr val="FF0000"/>
              </a:solidFill>
            </a:endParaRPr>
          </a:p>
          <a:p>
            <a:pPr lvl="1"/>
            <a:endParaRPr lang="en-US"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58</a:t>
            </a:fld>
            <a:endParaRPr lang="en-US"/>
          </a:p>
        </p:txBody>
      </p:sp>
    </p:spTree>
    <p:extLst>
      <p:ext uri="{BB962C8B-B14F-4D97-AF65-F5344CB8AC3E}">
        <p14:creationId xmlns:p14="http://schemas.microsoft.com/office/powerpoint/2010/main" val="1824655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Specimen Collection:</a:t>
            </a:r>
            <a:br>
              <a:rPr lang="en-US" dirty="0"/>
            </a:br>
            <a:r>
              <a:rPr lang="en-US" dirty="0"/>
              <a:t>Supply List</a:t>
            </a:r>
          </a:p>
        </p:txBody>
      </p:sp>
      <p:sp>
        <p:nvSpPr>
          <p:cNvPr id="5" name="Content Placeholder 4"/>
          <p:cNvSpPr>
            <a:spLocks noGrp="1"/>
          </p:cNvSpPr>
          <p:nvPr>
            <p:ph idx="1"/>
          </p:nvPr>
        </p:nvSpPr>
        <p:spPr>
          <a:xfrm>
            <a:off x="1219200" y="1676400"/>
            <a:ext cx="7239000" cy="4867584"/>
          </a:xfrm>
        </p:spPr>
        <p:txBody>
          <a:bodyPr>
            <a:normAutofit/>
          </a:bodyPr>
          <a:lstStyle/>
          <a:p>
            <a:r>
              <a:rPr lang="en-US" dirty="0"/>
              <a:t>Stool Collection Kits</a:t>
            </a:r>
          </a:p>
          <a:p>
            <a:pPr lvl="1"/>
            <a:r>
              <a:rPr lang="en-US" dirty="0"/>
              <a:t>Collection cup or container (urine cups)</a:t>
            </a:r>
          </a:p>
          <a:p>
            <a:pPr lvl="1"/>
            <a:r>
              <a:rPr lang="en-US" dirty="0"/>
              <a:t>Plastic specimen bag (Biohazard)</a:t>
            </a:r>
          </a:p>
          <a:p>
            <a:pPr lvl="1"/>
            <a:r>
              <a:rPr lang="en-US" dirty="0"/>
              <a:t>Cary-Blair transport media</a:t>
            </a:r>
          </a:p>
          <a:p>
            <a:pPr lvl="1"/>
            <a:r>
              <a:rPr lang="en-US" dirty="0"/>
              <a:t>Gloves</a:t>
            </a:r>
          </a:p>
          <a:p>
            <a:pPr lvl="1"/>
            <a:r>
              <a:rPr lang="en-US" dirty="0"/>
              <a:t>Mask</a:t>
            </a:r>
          </a:p>
          <a:p>
            <a:pPr lvl="1"/>
            <a:r>
              <a:rPr lang="en-US" dirty="0"/>
              <a:t>Absorbent pads (you work </a:t>
            </a:r>
            <a:r>
              <a:rPr lang="en-US"/>
              <a:t>on these to </a:t>
            </a:r>
            <a:r>
              <a:rPr lang="en-US" dirty="0"/>
              <a:t>facilitate clean-up)</a:t>
            </a:r>
          </a:p>
          <a:p>
            <a:r>
              <a:rPr lang="en-US" dirty="0"/>
              <a:t>G-2B forms</a:t>
            </a:r>
          </a:p>
          <a:p>
            <a:pPr marL="0" indent="0">
              <a:buNone/>
            </a:pPr>
            <a:endParaRPr lang="en-US" dirty="0"/>
          </a:p>
        </p:txBody>
      </p:sp>
      <p:sp>
        <p:nvSpPr>
          <p:cNvPr id="2" name="Slide Number Placeholder 1"/>
          <p:cNvSpPr>
            <a:spLocks noGrp="1"/>
          </p:cNvSpPr>
          <p:nvPr>
            <p:ph type="sldNum" sz="quarter" idx="12"/>
          </p:nvPr>
        </p:nvSpPr>
        <p:spPr/>
        <p:txBody>
          <a:bodyPr/>
          <a:lstStyle/>
          <a:p>
            <a:fld id="{E630D87B-605D-4782-B3A7-C045D85120AD}" type="slidenum">
              <a:rPr lang="en-US" smtClean="0"/>
              <a:t>59</a:t>
            </a:fld>
            <a:endParaRPr lang="en-US"/>
          </a:p>
        </p:txBody>
      </p:sp>
    </p:spTree>
    <p:extLst>
      <p:ext uri="{BB962C8B-B14F-4D97-AF65-F5344CB8AC3E}">
        <p14:creationId xmlns:p14="http://schemas.microsoft.com/office/powerpoint/2010/main" val="9374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Packaging/Shipping</a:t>
            </a:r>
          </a:p>
        </p:txBody>
      </p:sp>
      <p:sp>
        <p:nvSpPr>
          <p:cNvPr id="3" name="Content Placeholder 2"/>
          <p:cNvSpPr>
            <a:spLocks noGrp="1"/>
          </p:cNvSpPr>
          <p:nvPr>
            <p:ph idx="1"/>
          </p:nvPr>
        </p:nvSpPr>
        <p:spPr/>
        <p:txBody>
          <a:bodyPr>
            <a:normAutofit fontScale="77500" lnSpcReduction="20000"/>
          </a:bodyPr>
          <a:lstStyle/>
          <a:p>
            <a:r>
              <a:rPr lang="en-US" dirty="0"/>
              <a:t>Packaging</a:t>
            </a:r>
          </a:p>
          <a:p>
            <a:pPr lvl="1"/>
            <a:r>
              <a:rPr lang="en-US" dirty="0"/>
              <a:t>Triple-contained</a:t>
            </a:r>
          </a:p>
          <a:p>
            <a:pPr lvl="1"/>
            <a:r>
              <a:rPr lang="en-US" dirty="0"/>
              <a:t>Use appropriate labeling for boxes</a:t>
            </a:r>
          </a:p>
          <a:p>
            <a:pPr lvl="2"/>
            <a:r>
              <a:rPr lang="en-US" dirty="0"/>
              <a:t>Most specimens are “Biological substance category B”</a:t>
            </a:r>
          </a:p>
          <a:p>
            <a:pPr lvl="2"/>
            <a:r>
              <a:rPr lang="en-US" dirty="0"/>
              <a:t>For Category A agents, check with lab directly</a:t>
            </a:r>
          </a:p>
          <a:p>
            <a:pPr lvl="1"/>
            <a:r>
              <a:rPr lang="en-US" dirty="0"/>
              <a:t>Use enough ice packs/dry ice to maintain temperature (if applicable)</a:t>
            </a:r>
          </a:p>
          <a:p>
            <a:pPr lvl="1"/>
            <a:r>
              <a:rPr lang="en-US" dirty="0"/>
              <a:t>Include submission forms in shipment</a:t>
            </a:r>
          </a:p>
          <a:p>
            <a:r>
              <a:rPr lang="en-US" dirty="0"/>
              <a:t>Shipping</a:t>
            </a:r>
          </a:p>
          <a:p>
            <a:pPr lvl="1"/>
            <a:r>
              <a:rPr lang="en-US" dirty="0"/>
              <a:t>Send overnight mail</a:t>
            </a:r>
          </a:p>
          <a:p>
            <a:pPr lvl="1"/>
            <a:r>
              <a:rPr lang="en-US" dirty="0"/>
              <a:t>Use FedEx or courier of choice</a:t>
            </a:r>
          </a:p>
          <a:p>
            <a:pPr lvl="1"/>
            <a:r>
              <a:rPr lang="en-US" dirty="0"/>
              <a:t>Don’t ship on Friday or the day before a state holiday</a:t>
            </a:r>
          </a:p>
          <a:p>
            <a:pPr lvl="1"/>
            <a:r>
              <a:rPr lang="en-US" dirty="0"/>
              <a:t>Use physical address (1100 W 49</a:t>
            </a:r>
            <a:r>
              <a:rPr lang="en-US" baseline="30000" dirty="0"/>
              <a:t>th</a:t>
            </a:r>
            <a:r>
              <a:rPr lang="en-US" dirty="0"/>
              <a:t>, lab services) for FedEx, couriers</a:t>
            </a:r>
          </a:p>
          <a:p>
            <a:endParaRPr lang="en-US" dirty="0"/>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6</a:t>
            </a:fld>
            <a:endParaRPr lang="en-US"/>
          </a:p>
        </p:txBody>
      </p:sp>
    </p:spTree>
    <p:extLst>
      <p:ext uri="{BB962C8B-B14F-4D97-AF65-F5344CB8AC3E}">
        <p14:creationId xmlns:p14="http://schemas.microsoft.com/office/powerpoint/2010/main" val="3074990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4343400" cy="1143000"/>
          </a:xfrm>
        </p:spPr>
        <p:txBody>
          <a:bodyPr>
            <a:normAutofit fontScale="90000"/>
          </a:bodyPr>
          <a:lstStyle/>
          <a:p>
            <a:r>
              <a:rPr lang="en-US" sz="4000" dirty="0"/>
              <a:t>Available Supplies </a:t>
            </a:r>
            <a:br>
              <a:rPr lang="en-US" sz="4000" dirty="0"/>
            </a:br>
            <a:r>
              <a:rPr lang="en-US" sz="4000" dirty="0"/>
              <a:t>from DSHS</a:t>
            </a:r>
          </a:p>
        </p:txBody>
      </p:sp>
      <p:sp>
        <p:nvSpPr>
          <p:cNvPr id="3" name="Content Placeholder 2"/>
          <p:cNvSpPr>
            <a:spLocks noGrp="1"/>
          </p:cNvSpPr>
          <p:nvPr>
            <p:ph idx="1"/>
          </p:nvPr>
        </p:nvSpPr>
        <p:spPr>
          <a:xfrm>
            <a:off x="1295400" y="1600200"/>
            <a:ext cx="4038600" cy="5105400"/>
          </a:xfrm>
        </p:spPr>
        <p:txBody>
          <a:bodyPr>
            <a:normAutofit fontScale="77500" lnSpcReduction="20000"/>
          </a:bodyPr>
          <a:lstStyle/>
          <a:p>
            <a:r>
              <a:rPr lang="en-US" dirty="0"/>
              <a:t>Foodborne </a:t>
            </a:r>
          </a:p>
          <a:p>
            <a:pPr lvl="1"/>
            <a:r>
              <a:rPr lang="en-US" dirty="0">
                <a:solidFill>
                  <a:schemeClr val="tx1"/>
                </a:solidFill>
              </a:rPr>
              <a:t>Feces, Bacteriology kit</a:t>
            </a:r>
          </a:p>
          <a:p>
            <a:pPr lvl="2"/>
            <a:r>
              <a:rPr lang="en-US" sz="2600" dirty="0"/>
              <a:t>Cary-Blair transport media</a:t>
            </a:r>
          </a:p>
          <a:p>
            <a:pPr lvl="2"/>
            <a:r>
              <a:rPr lang="en-US" sz="2600" dirty="0"/>
              <a:t>Secondary Container</a:t>
            </a:r>
          </a:p>
          <a:p>
            <a:pPr lvl="1"/>
            <a:r>
              <a:rPr lang="en-US" dirty="0"/>
              <a:t>Feces, O&amp; P Kit*</a:t>
            </a:r>
          </a:p>
          <a:p>
            <a:pPr lvl="2"/>
            <a:r>
              <a:rPr lang="en-US" sz="2600" dirty="0"/>
              <a:t>10% Formalin &amp; Z-PVA vials</a:t>
            </a:r>
          </a:p>
          <a:p>
            <a:pPr lvl="2"/>
            <a:r>
              <a:rPr lang="en-US" sz="2600" dirty="0"/>
              <a:t>Secondary and Outer Container</a:t>
            </a:r>
          </a:p>
          <a:p>
            <a:r>
              <a:rPr lang="en-US" sz="3100" dirty="0"/>
              <a:t>Cary-</a:t>
            </a:r>
            <a:r>
              <a:rPr lang="en-US" sz="3100" dirty="0" err="1"/>
              <a:t>blair</a:t>
            </a:r>
            <a:r>
              <a:rPr lang="en-US" sz="3100" dirty="0"/>
              <a:t> and O &amp; P kits do have </a:t>
            </a:r>
            <a:r>
              <a:rPr lang="en-US" sz="3100" u="sng" dirty="0"/>
              <a:t>expiration dates</a:t>
            </a:r>
          </a:p>
          <a:p>
            <a:pPr indent="-342900"/>
            <a:r>
              <a:rPr lang="en-US" sz="3100" dirty="0"/>
              <a:t>Supply requests are received and filled by the Container Preparation Group at the DSHS lab</a:t>
            </a:r>
          </a:p>
          <a:p>
            <a:pPr lvl="2"/>
            <a:endParaRPr lang="en-US" dirty="0">
              <a:solidFill>
                <a:srgbClr val="FF0000"/>
              </a:solidFill>
            </a:endParaRP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350" y="304800"/>
            <a:ext cx="1657350" cy="2209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355" y="3886200"/>
            <a:ext cx="1643063" cy="26825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6036" y="1415796"/>
            <a:ext cx="1714500" cy="2286000"/>
          </a:xfrm>
          <a:prstGeom prst="rect">
            <a:avLst/>
          </a:prstGeom>
        </p:spPr>
      </p:pic>
      <p:sp>
        <p:nvSpPr>
          <p:cNvPr id="5" name="TextBox 4"/>
          <p:cNvSpPr txBox="1"/>
          <p:nvPr/>
        </p:nvSpPr>
        <p:spPr>
          <a:xfrm>
            <a:off x="7255418" y="5634335"/>
            <a:ext cx="1828800" cy="923330"/>
          </a:xfrm>
          <a:prstGeom prst="rect">
            <a:avLst/>
          </a:prstGeom>
          <a:noFill/>
        </p:spPr>
        <p:txBody>
          <a:bodyPr wrap="square" rtlCol="0">
            <a:spAutoFit/>
          </a:bodyPr>
          <a:lstStyle/>
          <a:p>
            <a:pPr marL="0" lvl="2"/>
            <a:r>
              <a:rPr lang="en-US" dirty="0"/>
              <a:t>*Available on as needed basis</a:t>
            </a:r>
          </a:p>
          <a:p>
            <a:endParaRPr lang="en-US" dirty="0"/>
          </a:p>
        </p:txBody>
      </p:sp>
      <p:sp>
        <p:nvSpPr>
          <p:cNvPr id="8" name="Slide Number Placeholder 7"/>
          <p:cNvSpPr>
            <a:spLocks noGrp="1"/>
          </p:cNvSpPr>
          <p:nvPr>
            <p:ph type="sldNum" sz="quarter" idx="12"/>
          </p:nvPr>
        </p:nvSpPr>
        <p:spPr/>
        <p:txBody>
          <a:bodyPr/>
          <a:lstStyle/>
          <a:p>
            <a:fld id="{E630D87B-605D-4782-B3A7-C045D85120AD}" type="slidenum">
              <a:rPr lang="en-US" smtClean="0"/>
              <a:t>60</a:t>
            </a:fld>
            <a:endParaRPr lang="en-US"/>
          </a:p>
        </p:txBody>
      </p:sp>
    </p:spTree>
    <p:extLst>
      <p:ext uri="{BB962C8B-B14F-4D97-AF65-F5344CB8AC3E}">
        <p14:creationId xmlns:p14="http://schemas.microsoft.com/office/powerpoint/2010/main" val="1220371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Specimen collection: </a:t>
            </a:r>
            <a:br>
              <a:rPr lang="en-US" dirty="0"/>
            </a:br>
            <a:r>
              <a:rPr lang="en-US" dirty="0"/>
              <a:t>The Process</a:t>
            </a:r>
          </a:p>
        </p:txBody>
      </p:sp>
      <p:sp>
        <p:nvSpPr>
          <p:cNvPr id="13" name="Content Placeholder 12"/>
          <p:cNvSpPr>
            <a:spLocks noGrp="1"/>
          </p:cNvSpPr>
          <p:nvPr>
            <p:ph idx="1"/>
          </p:nvPr>
        </p:nvSpPr>
        <p:spPr>
          <a:xfrm>
            <a:off x="1295400" y="1600200"/>
            <a:ext cx="7620000" cy="4800600"/>
          </a:xfrm>
        </p:spPr>
        <p:txBody>
          <a:bodyPr>
            <a:normAutofit fontScale="92500"/>
          </a:bodyPr>
          <a:lstStyle/>
          <a:p>
            <a:r>
              <a:rPr lang="en-US" dirty="0"/>
              <a:t>Collect raw stool from patient</a:t>
            </a:r>
          </a:p>
          <a:p>
            <a:pPr lvl="1"/>
            <a:r>
              <a:rPr lang="en-US" dirty="0"/>
              <a:t>Collection cup</a:t>
            </a:r>
          </a:p>
          <a:p>
            <a:pPr lvl="1"/>
            <a:r>
              <a:rPr lang="en-US" dirty="0"/>
              <a:t>Plastic specimen bag (biohazard)</a:t>
            </a:r>
          </a:p>
          <a:p>
            <a:endParaRPr lang="en-US" dirty="0">
              <a:solidFill>
                <a:srgbClr val="FF0000"/>
              </a:solidFill>
            </a:endParaRPr>
          </a:p>
          <a:p>
            <a:r>
              <a:rPr lang="en-US" dirty="0" err="1"/>
              <a:t>Aliquoting</a:t>
            </a:r>
            <a:r>
              <a:rPr lang="en-US" dirty="0"/>
              <a:t> specimen into Cary-Blair:</a:t>
            </a:r>
          </a:p>
          <a:p>
            <a:pPr lvl="1"/>
            <a:r>
              <a:rPr lang="en-US" dirty="0"/>
              <a:t>Stick a swab into the stool and transfer a small amount to the Cary- Blair</a:t>
            </a:r>
          </a:p>
          <a:p>
            <a:pPr lvl="1"/>
            <a:r>
              <a:rPr lang="en-US" dirty="0"/>
              <a:t>Wear gloves and a mask and work in an area that can be sanitized when you are done</a:t>
            </a:r>
          </a:p>
          <a:p>
            <a:pPr lvl="1"/>
            <a:r>
              <a:rPr lang="en-US" dirty="0"/>
              <a:t>Keep in mind that this stuff is potentially infectious</a:t>
            </a:r>
          </a:p>
          <a:p>
            <a:endParaRPr lang="en-US" dirty="0">
              <a:solidFill>
                <a:srgbClr val="FF0000"/>
              </a:solidFill>
            </a:endParaRPr>
          </a:p>
          <a:p>
            <a:endParaRPr lang="en-US" dirty="0"/>
          </a:p>
        </p:txBody>
      </p:sp>
      <p:sp>
        <p:nvSpPr>
          <p:cNvPr id="2" name="Slide Number Placeholder 1"/>
          <p:cNvSpPr>
            <a:spLocks noGrp="1"/>
          </p:cNvSpPr>
          <p:nvPr>
            <p:ph type="sldNum" sz="quarter" idx="12"/>
          </p:nvPr>
        </p:nvSpPr>
        <p:spPr/>
        <p:txBody>
          <a:bodyPr/>
          <a:lstStyle/>
          <a:p>
            <a:fld id="{E630D87B-605D-4782-B3A7-C045D85120AD}" type="slidenum">
              <a:rPr lang="en-US" smtClean="0"/>
              <a:t>61</a:t>
            </a:fld>
            <a:endParaRPr lang="en-US"/>
          </a:p>
        </p:txBody>
      </p:sp>
    </p:spTree>
    <p:extLst>
      <p:ext uri="{BB962C8B-B14F-4D97-AF65-F5344CB8AC3E}">
        <p14:creationId xmlns:p14="http://schemas.microsoft.com/office/powerpoint/2010/main" val="468405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normAutofit fontScale="90000"/>
          </a:bodyPr>
          <a:lstStyle/>
          <a:p>
            <a:br>
              <a:rPr lang="en-US" dirty="0"/>
            </a:br>
            <a:r>
              <a:rPr lang="en-US" sz="4400" dirty="0"/>
              <a:t>Shipping Considerations</a:t>
            </a:r>
          </a:p>
        </p:txBody>
      </p:sp>
      <p:sp>
        <p:nvSpPr>
          <p:cNvPr id="3" name="Slide Number Placeholder 2"/>
          <p:cNvSpPr>
            <a:spLocks noGrp="1"/>
          </p:cNvSpPr>
          <p:nvPr>
            <p:ph type="sldNum" sz="quarter" idx="12"/>
          </p:nvPr>
        </p:nvSpPr>
        <p:spPr/>
        <p:txBody>
          <a:bodyPr/>
          <a:lstStyle/>
          <a:p>
            <a:fld id="{E630D87B-605D-4782-B3A7-C045D85120AD}" type="slidenum">
              <a:rPr lang="en-US" smtClean="0"/>
              <a:t>62</a:t>
            </a:fld>
            <a:endParaRPr lang="en-US"/>
          </a:p>
        </p:txBody>
      </p:sp>
      <p:sp>
        <p:nvSpPr>
          <p:cNvPr id="6" name="Content Placeholder 5"/>
          <p:cNvSpPr>
            <a:spLocks noGrp="1"/>
          </p:cNvSpPr>
          <p:nvPr>
            <p:ph idx="1"/>
          </p:nvPr>
        </p:nvSpPr>
        <p:spPr>
          <a:xfrm>
            <a:off x="1219200" y="1676400"/>
            <a:ext cx="7498080" cy="4800600"/>
          </a:xfrm>
        </p:spPr>
        <p:txBody>
          <a:bodyPr/>
          <a:lstStyle/>
          <a:p>
            <a:endParaRPr lang="en-US" dirty="0"/>
          </a:p>
          <a:p>
            <a:r>
              <a:rPr lang="en-US" dirty="0"/>
              <a:t>Norovirus testing (only raw stool accepted)</a:t>
            </a:r>
          </a:p>
          <a:p>
            <a:pPr lvl="1">
              <a:buFont typeface="Arial" panose="020B0604020202020204" pitchFamily="34" charset="0"/>
              <a:buChar char="•"/>
            </a:pPr>
            <a:r>
              <a:rPr lang="en-US" dirty="0"/>
              <a:t>Transport temperature:  2-8ºC (ice pack)</a:t>
            </a:r>
            <a:r>
              <a:rPr lang="en-US" dirty="0">
                <a:latin typeface="Calibri"/>
              </a:rPr>
              <a:t>  </a:t>
            </a:r>
          </a:p>
          <a:p>
            <a:pPr lvl="1">
              <a:buFont typeface="Arial" panose="020B0604020202020204" pitchFamily="34" charset="0"/>
              <a:buChar char="•"/>
            </a:pPr>
            <a:r>
              <a:rPr lang="en-US" dirty="0"/>
              <a:t>Transport time:  as soon as possible</a:t>
            </a:r>
          </a:p>
        </p:txBody>
      </p:sp>
    </p:spTree>
    <p:extLst>
      <p:ext uri="{BB962C8B-B14F-4D97-AF65-F5344CB8AC3E}">
        <p14:creationId xmlns:p14="http://schemas.microsoft.com/office/powerpoint/2010/main" val="1460077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858000" cy="792162"/>
          </a:xfrm>
        </p:spPr>
        <p:txBody>
          <a:bodyPr>
            <a:normAutofit/>
          </a:bodyPr>
          <a:lstStyle/>
          <a:p>
            <a:r>
              <a:rPr lang="en-US" sz="4000" dirty="0"/>
              <a:t>Shipping Considerations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5685996"/>
              </p:ext>
            </p:extLst>
          </p:nvPr>
        </p:nvGraphicFramePr>
        <p:xfrm>
          <a:off x="1143000" y="1738046"/>
          <a:ext cx="7162799" cy="4874419"/>
        </p:xfrm>
        <a:graphic>
          <a:graphicData uri="http://schemas.openxmlformats.org/drawingml/2006/table">
            <a:tbl>
              <a:tblPr firstRow="1" firstCol="1" bandRow="1">
                <a:tableStyleId>{5C22544A-7EE6-4342-B048-85BDC9FD1C3A}</a:tableStyleId>
              </a:tblPr>
              <a:tblGrid>
                <a:gridCol w="2406672">
                  <a:extLst>
                    <a:ext uri="{9D8B030D-6E8A-4147-A177-3AD203B41FA5}">
                      <a16:colId xmlns:a16="http://schemas.microsoft.com/office/drawing/2014/main" val="20000"/>
                    </a:ext>
                  </a:extLst>
                </a:gridCol>
                <a:gridCol w="2117013">
                  <a:extLst>
                    <a:ext uri="{9D8B030D-6E8A-4147-A177-3AD203B41FA5}">
                      <a16:colId xmlns:a16="http://schemas.microsoft.com/office/drawing/2014/main" val="20001"/>
                    </a:ext>
                  </a:extLst>
                </a:gridCol>
                <a:gridCol w="2639114">
                  <a:extLst>
                    <a:ext uri="{9D8B030D-6E8A-4147-A177-3AD203B41FA5}">
                      <a16:colId xmlns:a16="http://schemas.microsoft.com/office/drawing/2014/main" val="20002"/>
                    </a:ext>
                  </a:extLst>
                </a:gridCol>
              </a:tblGrid>
              <a:tr h="777583">
                <a:tc>
                  <a:txBody>
                    <a:bodyPr/>
                    <a:lstStyle/>
                    <a:p>
                      <a:pPr marL="0" marR="0">
                        <a:spcBef>
                          <a:spcPts val="0"/>
                        </a:spcBef>
                        <a:spcAft>
                          <a:spcPts val="0"/>
                        </a:spcAft>
                      </a:pPr>
                      <a:r>
                        <a:rPr lang="en-US" sz="1800" b="0" dirty="0">
                          <a:solidFill>
                            <a:schemeClr val="tx1"/>
                          </a:solidFill>
                          <a:effectLst/>
                        </a:rPr>
                        <a:t>Specimen type</a:t>
                      </a:r>
                      <a:endParaRPr lang="en-US" sz="18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b="0" dirty="0">
                          <a:solidFill>
                            <a:schemeClr val="tx1"/>
                          </a:solidFill>
                          <a:effectLst/>
                        </a:rPr>
                        <a:t>Transport time to lab from time of collection</a:t>
                      </a:r>
                      <a:endParaRPr lang="en-US" sz="18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b="0" dirty="0">
                          <a:solidFill>
                            <a:schemeClr val="tx1"/>
                          </a:solidFill>
                          <a:effectLst/>
                        </a:rPr>
                        <a:t>Transport temperature</a:t>
                      </a:r>
                      <a:endParaRPr lang="en-US" sz="1800" b="0" dirty="0">
                        <a:solidFill>
                          <a:schemeClr val="tx1"/>
                        </a:solidFill>
                        <a:effectLst/>
                        <a:latin typeface="Calibri"/>
                        <a:ea typeface="Gulim"/>
                      </a:endParaRPr>
                    </a:p>
                  </a:txBody>
                  <a:tcPr marL="68580" marR="68580" marT="0" marB="0">
                    <a:solidFill>
                      <a:schemeClr val="accent6">
                        <a:lumMod val="40000"/>
                        <a:lumOff val="60000"/>
                      </a:schemeClr>
                    </a:solidFill>
                  </a:tcPr>
                </a:tc>
                <a:extLst>
                  <a:ext uri="{0D108BD9-81ED-4DB2-BD59-A6C34878D82A}">
                    <a16:rowId xmlns:a16="http://schemas.microsoft.com/office/drawing/2014/main" val="10000"/>
                  </a:ext>
                </a:extLst>
              </a:tr>
              <a:tr h="645700">
                <a:tc>
                  <a:txBody>
                    <a:bodyPr/>
                    <a:lstStyle/>
                    <a:p>
                      <a:pPr marL="0" marR="0">
                        <a:spcBef>
                          <a:spcPts val="0"/>
                        </a:spcBef>
                        <a:spcAft>
                          <a:spcPts val="0"/>
                        </a:spcAft>
                      </a:pPr>
                      <a:r>
                        <a:rPr lang="en-US" sz="1800" b="0" dirty="0">
                          <a:solidFill>
                            <a:schemeClr val="tx1"/>
                          </a:solidFill>
                          <a:effectLst/>
                        </a:rPr>
                        <a:t>Isolate</a:t>
                      </a:r>
                      <a:endParaRPr lang="en-US" sz="18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a:effectLst/>
                        </a:rPr>
                        <a:t>As soon as possible to ensure viability</a:t>
                      </a:r>
                      <a:endParaRPr lang="en-US" sz="1800">
                        <a:effectLst/>
                        <a:latin typeface="Calibri"/>
                        <a:ea typeface="Gulim"/>
                      </a:endParaRPr>
                    </a:p>
                  </a:txBody>
                  <a:tcPr marL="68580" marR="68580" marT="0" marB="0"/>
                </a:tc>
                <a:tc>
                  <a:txBody>
                    <a:bodyPr/>
                    <a:lstStyle/>
                    <a:p>
                      <a:pPr marL="0" marR="0">
                        <a:spcBef>
                          <a:spcPts val="0"/>
                        </a:spcBef>
                        <a:spcAft>
                          <a:spcPts val="0"/>
                        </a:spcAft>
                      </a:pPr>
                      <a:r>
                        <a:rPr lang="en-US" sz="1800" dirty="0">
                          <a:effectLst/>
                        </a:rPr>
                        <a:t>Ambient or 2-8ºC (ice pack)</a:t>
                      </a:r>
                      <a:endParaRPr lang="en-US" sz="1800" dirty="0">
                        <a:effectLst/>
                        <a:latin typeface="Calibri"/>
                        <a:ea typeface="Gulim"/>
                      </a:endParaRPr>
                    </a:p>
                  </a:txBody>
                  <a:tcPr marL="68580" marR="68580" marT="0" marB="0"/>
                </a:tc>
                <a:extLst>
                  <a:ext uri="{0D108BD9-81ED-4DB2-BD59-A6C34878D82A}">
                    <a16:rowId xmlns:a16="http://schemas.microsoft.com/office/drawing/2014/main" val="10001"/>
                  </a:ext>
                </a:extLst>
              </a:tr>
              <a:tr h="777583">
                <a:tc>
                  <a:txBody>
                    <a:bodyPr/>
                    <a:lstStyle/>
                    <a:p>
                      <a:pPr marL="0" marR="0">
                        <a:spcBef>
                          <a:spcPts val="0"/>
                        </a:spcBef>
                        <a:spcAft>
                          <a:spcPts val="0"/>
                        </a:spcAft>
                      </a:pPr>
                      <a:r>
                        <a:rPr lang="en-US" sz="1800" b="0" dirty="0">
                          <a:solidFill>
                            <a:schemeClr val="tx1"/>
                          </a:solidFill>
                          <a:effectLst/>
                        </a:rPr>
                        <a:t>Raw stool</a:t>
                      </a:r>
                    </a:p>
                    <a:p>
                      <a:pPr marL="0" marR="0">
                        <a:spcBef>
                          <a:spcPts val="0"/>
                        </a:spcBef>
                        <a:spcAft>
                          <a:spcPts val="0"/>
                        </a:spcAft>
                      </a:pPr>
                      <a:r>
                        <a:rPr lang="en-US" sz="1800" b="0" dirty="0">
                          <a:solidFill>
                            <a:schemeClr val="tx1"/>
                          </a:solidFill>
                          <a:effectLst/>
                        </a:rPr>
                        <a:t>[not preferred specimen]</a:t>
                      </a:r>
                      <a:endParaRPr lang="en-US" sz="18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a:effectLst/>
                        </a:rPr>
                        <a:t>≤24 hours</a:t>
                      </a:r>
                      <a:endParaRPr lang="en-US" sz="1800">
                        <a:effectLst/>
                        <a:latin typeface="Calibri"/>
                        <a:ea typeface="Gulim"/>
                      </a:endParaRPr>
                    </a:p>
                  </a:txBody>
                  <a:tcPr marL="68580" marR="68580" marT="0" marB="0"/>
                </a:tc>
                <a:tc>
                  <a:txBody>
                    <a:bodyPr/>
                    <a:lstStyle/>
                    <a:p>
                      <a:pPr marL="0" marR="0">
                        <a:spcBef>
                          <a:spcPts val="0"/>
                        </a:spcBef>
                        <a:spcAft>
                          <a:spcPts val="0"/>
                        </a:spcAft>
                      </a:pPr>
                      <a:r>
                        <a:rPr lang="en-US" sz="1800">
                          <a:effectLst/>
                        </a:rPr>
                        <a:t>2-8ºC (ice pack)</a:t>
                      </a:r>
                      <a:endParaRPr lang="en-US" sz="1800">
                        <a:effectLst/>
                        <a:latin typeface="Calibri"/>
                        <a:ea typeface="Gulim"/>
                      </a:endParaRPr>
                    </a:p>
                  </a:txBody>
                  <a:tcPr marL="68580" marR="68580" marT="0" marB="0"/>
                </a:tc>
                <a:extLst>
                  <a:ext uri="{0D108BD9-81ED-4DB2-BD59-A6C34878D82A}">
                    <a16:rowId xmlns:a16="http://schemas.microsoft.com/office/drawing/2014/main" val="10002"/>
                  </a:ext>
                </a:extLst>
              </a:tr>
              <a:tr h="860933">
                <a:tc>
                  <a:txBody>
                    <a:bodyPr/>
                    <a:lstStyle/>
                    <a:p>
                      <a:pPr marL="0" marR="0">
                        <a:spcBef>
                          <a:spcPts val="0"/>
                        </a:spcBef>
                        <a:spcAft>
                          <a:spcPts val="0"/>
                        </a:spcAft>
                      </a:pPr>
                      <a:r>
                        <a:rPr lang="en-US" sz="1800" b="0" dirty="0">
                          <a:solidFill>
                            <a:schemeClr val="tx1"/>
                          </a:solidFill>
                          <a:effectLst/>
                        </a:rPr>
                        <a:t>Stool in transport solution/medium</a:t>
                      </a:r>
                    </a:p>
                    <a:p>
                      <a:pPr marL="0" marR="0">
                        <a:spcBef>
                          <a:spcPts val="0"/>
                        </a:spcBef>
                        <a:spcAft>
                          <a:spcPts val="0"/>
                        </a:spcAft>
                      </a:pPr>
                      <a:r>
                        <a:rPr lang="en-US" sz="1800" b="0" dirty="0">
                          <a:solidFill>
                            <a:schemeClr val="tx1"/>
                          </a:solidFill>
                          <a:effectLst/>
                        </a:rPr>
                        <a:t>[preferred specimen]</a:t>
                      </a:r>
                      <a:endParaRPr lang="en-US" sz="18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a:effectLst/>
                        </a:rPr>
                        <a:t>≤24 hours</a:t>
                      </a:r>
                      <a:endParaRPr lang="en-US" sz="1800">
                        <a:effectLst/>
                        <a:latin typeface="Calibri"/>
                        <a:ea typeface="Gulim"/>
                      </a:endParaRPr>
                    </a:p>
                  </a:txBody>
                  <a:tcPr marL="68580" marR="68580" marT="0" marB="0"/>
                </a:tc>
                <a:tc>
                  <a:txBody>
                    <a:bodyPr/>
                    <a:lstStyle/>
                    <a:p>
                      <a:pPr marL="0" marR="0">
                        <a:spcBef>
                          <a:spcPts val="0"/>
                        </a:spcBef>
                        <a:spcAft>
                          <a:spcPts val="0"/>
                        </a:spcAft>
                      </a:pPr>
                      <a:r>
                        <a:rPr lang="en-US" sz="1800" dirty="0">
                          <a:effectLst/>
                        </a:rPr>
                        <a:t>Room Temp or 2-8ºC (ice pack)</a:t>
                      </a:r>
                      <a:endParaRPr lang="en-US" sz="1800" dirty="0">
                        <a:effectLst/>
                        <a:latin typeface="Calibri"/>
                        <a:ea typeface="Gulim"/>
                      </a:endParaRPr>
                    </a:p>
                  </a:txBody>
                  <a:tcPr marL="68580" marR="68580" marT="0" marB="0"/>
                </a:tc>
                <a:extLst>
                  <a:ext uri="{0D108BD9-81ED-4DB2-BD59-A6C34878D82A}">
                    <a16:rowId xmlns:a16="http://schemas.microsoft.com/office/drawing/2014/main" val="10003"/>
                  </a:ext>
                </a:extLst>
              </a:tr>
              <a:tr h="860933">
                <a:tc>
                  <a:txBody>
                    <a:bodyPr/>
                    <a:lstStyle/>
                    <a:p>
                      <a:pPr marL="0" marR="0">
                        <a:spcBef>
                          <a:spcPts val="0"/>
                        </a:spcBef>
                        <a:spcAft>
                          <a:spcPts val="0"/>
                        </a:spcAft>
                      </a:pPr>
                      <a:r>
                        <a:rPr lang="en-US" sz="1800" b="0" dirty="0">
                          <a:solidFill>
                            <a:schemeClr val="tx1"/>
                          </a:solidFill>
                          <a:effectLst/>
                        </a:rPr>
                        <a:t>Stool in transport solution/medium</a:t>
                      </a:r>
                    </a:p>
                    <a:p>
                      <a:pPr marL="0" marR="0">
                        <a:spcBef>
                          <a:spcPts val="0"/>
                        </a:spcBef>
                        <a:spcAft>
                          <a:spcPts val="0"/>
                        </a:spcAft>
                      </a:pPr>
                      <a:r>
                        <a:rPr lang="en-US" sz="1800" b="0" dirty="0">
                          <a:solidFill>
                            <a:schemeClr val="tx1"/>
                          </a:solidFill>
                          <a:effectLst/>
                        </a:rPr>
                        <a:t>[preferred specimen]</a:t>
                      </a:r>
                      <a:endParaRPr lang="en-US" sz="18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a:effectLst/>
                        </a:rPr>
                        <a:t>&gt;24 hours but ≤3 days</a:t>
                      </a:r>
                      <a:endParaRPr lang="en-US" sz="1800">
                        <a:effectLst/>
                        <a:latin typeface="Calibri"/>
                        <a:ea typeface="Gulim"/>
                      </a:endParaRPr>
                    </a:p>
                  </a:txBody>
                  <a:tcPr marL="68580" marR="68580" marT="0" marB="0"/>
                </a:tc>
                <a:tc>
                  <a:txBody>
                    <a:bodyPr/>
                    <a:lstStyle/>
                    <a:p>
                      <a:pPr marL="0" marR="0">
                        <a:spcBef>
                          <a:spcPts val="0"/>
                        </a:spcBef>
                        <a:spcAft>
                          <a:spcPts val="0"/>
                        </a:spcAft>
                      </a:pPr>
                      <a:r>
                        <a:rPr lang="en-US" sz="1800" dirty="0">
                          <a:effectLst/>
                        </a:rPr>
                        <a:t>2-8ºC (ice pack)</a:t>
                      </a:r>
                      <a:endParaRPr lang="en-US" sz="1800" dirty="0">
                        <a:effectLst/>
                        <a:latin typeface="Calibri"/>
                        <a:ea typeface="Gulim"/>
                      </a:endParaRPr>
                    </a:p>
                  </a:txBody>
                  <a:tcPr marL="68580" marR="68580" marT="0" marB="0"/>
                </a:tc>
                <a:extLst>
                  <a:ext uri="{0D108BD9-81ED-4DB2-BD59-A6C34878D82A}">
                    <a16:rowId xmlns:a16="http://schemas.microsoft.com/office/drawing/2014/main" val="10004"/>
                  </a:ext>
                </a:extLst>
              </a:tr>
              <a:tr h="860933">
                <a:tc>
                  <a:txBody>
                    <a:bodyPr/>
                    <a:lstStyle/>
                    <a:p>
                      <a:pPr marL="0" marR="0">
                        <a:spcBef>
                          <a:spcPts val="0"/>
                        </a:spcBef>
                        <a:spcAft>
                          <a:spcPts val="0"/>
                        </a:spcAft>
                      </a:pPr>
                      <a:r>
                        <a:rPr lang="en-US" sz="1800" b="0" dirty="0">
                          <a:solidFill>
                            <a:schemeClr val="tx1"/>
                          </a:solidFill>
                          <a:effectLst/>
                        </a:rPr>
                        <a:t>Stool in transport solution/medium</a:t>
                      </a:r>
                    </a:p>
                    <a:p>
                      <a:pPr marL="0" marR="0">
                        <a:spcBef>
                          <a:spcPts val="0"/>
                        </a:spcBef>
                        <a:spcAft>
                          <a:spcPts val="0"/>
                        </a:spcAft>
                      </a:pPr>
                      <a:r>
                        <a:rPr lang="en-US" sz="1800" b="0" dirty="0">
                          <a:solidFill>
                            <a:schemeClr val="tx1"/>
                          </a:solidFill>
                          <a:effectLst/>
                        </a:rPr>
                        <a:t>[preferred specimen]</a:t>
                      </a:r>
                      <a:endParaRPr lang="en-US" sz="18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a:effectLst/>
                        </a:rPr>
                        <a:t>&gt;3 days</a:t>
                      </a:r>
                      <a:endParaRPr lang="en-US" sz="1800">
                        <a:effectLst/>
                        <a:latin typeface="Calibri"/>
                        <a:ea typeface="Gulim"/>
                      </a:endParaRPr>
                    </a:p>
                  </a:txBody>
                  <a:tcPr marL="68580" marR="68580" marT="0" marB="0"/>
                </a:tc>
                <a:tc>
                  <a:txBody>
                    <a:bodyPr/>
                    <a:lstStyle/>
                    <a:p>
                      <a:pPr marL="0" marR="0">
                        <a:spcBef>
                          <a:spcPts val="0"/>
                        </a:spcBef>
                        <a:spcAft>
                          <a:spcPts val="0"/>
                        </a:spcAft>
                      </a:pPr>
                      <a:r>
                        <a:rPr lang="en-US" sz="1800" dirty="0">
                          <a:effectLst/>
                        </a:rPr>
                        <a:t>Freeze immediately at </a:t>
                      </a:r>
                    </a:p>
                    <a:p>
                      <a:pPr marL="0" marR="0">
                        <a:spcBef>
                          <a:spcPts val="0"/>
                        </a:spcBef>
                        <a:spcAft>
                          <a:spcPts val="0"/>
                        </a:spcAft>
                      </a:pPr>
                      <a:r>
                        <a:rPr lang="en-US" sz="1800" dirty="0">
                          <a:effectLst/>
                        </a:rPr>
                        <a:t>≤-70ºC.  Ship on dry ice. </a:t>
                      </a:r>
                      <a:endParaRPr lang="en-US" sz="1800" dirty="0">
                        <a:effectLst/>
                        <a:latin typeface="Calibri"/>
                        <a:ea typeface="Gulim"/>
                      </a:endParaRPr>
                    </a:p>
                  </a:txBody>
                  <a:tcPr marL="68580" marR="68580" marT="0" marB="0"/>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1371600" y="1219200"/>
            <a:ext cx="5046370" cy="78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9561" tIns="38088"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2800" b="1" i="0" u="none" strike="noStrike" cap="none" normalizeH="0" baseline="0" dirty="0">
                <a:ln>
                  <a:noFill/>
                </a:ln>
                <a:solidFill>
                  <a:schemeClr val="tx1"/>
                </a:solidFill>
                <a:effectLst/>
                <a:ea typeface="Gulim" charset="-127"/>
                <a:cs typeface="Times New Roman" pitchFamily="18" charset="0"/>
              </a:rPr>
              <a:t>Enteric pathogen isolation</a:t>
            </a:r>
            <a:endParaRPr kumimoji="0" lang="en-US" altLang="ko-KR" sz="2800" b="0" i="0" u="none" strike="noStrike" cap="none" normalizeH="0" baseline="0" dirty="0">
              <a:ln>
                <a:noFill/>
              </a:ln>
              <a:solidFill>
                <a:schemeClr val="tx1"/>
              </a:solidFill>
              <a:effectLst/>
              <a:ea typeface="Gulim"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800" b="0" i="0" u="none" strike="noStrike" cap="none" normalizeH="0" baseline="0" dirty="0">
              <a:ln>
                <a:noFill/>
              </a:ln>
              <a:solidFill>
                <a:schemeClr val="tx1"/>
              </a:solidFill>
              <a:effectLst/>
              <a:latin typeface="Arial" pitchFamily="34" charset="0"/>
            </a:endParaRPr>
          </a:p>
        </p:txBody>
      </p:sp>
      <p:sp>
        <p:nvSpPr>
          <p:cNvPr id="3" name="Slide Number Placeholder 2"/>
          <p:cNvSpPr>
            <a:spLocks noGrp="1"/>
          </p:cNvSpPr>
          <p:nvPr>
            <p:ph type="sldNum" sz="quarter" idx="12"/>
          </p:nvPr>
        </p:nvSpPr>
        <p:spPr/>
        <p:txBody>
          <a:bodyPr/>
          <a:lstStyle/>
          <a:p>
            <a:fld id="{E630D87B-605D-4782-B3A7-C045D85120AD}" type="slidenum">
              <a:rPr lang="en-US" smtClean="0"/>
              <a:t>63</a:t>
            </a:fld>
            <a:endParaRPr lang="en-US"/>
          </a:p>
        </p:txBody>
      </p:sp>
    </p:spTree>
    <p:extLst>
      <p:ext uri="{BB962C8B-B14F-4D97-AF65-F5344CB8AC3E}">
        <p14:creationId xmlns:p14="http://schemas.microsoft.com/office/powerpoint/2010/main" val="4098421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Shipping Considerations</a:t>
            </a:r>
            <a:endParaRPr lang="en-US" dirty="0"/>
          </a:p>
        </p:txBody>
      </p:sp>
      <p:sp>
        <p:nvSpPr>
          <p:cNvPr id="3" name="Content Placeholder 2"/>
          <p:cNvSpPr>
            <a:spLocks noGrp="1"/>
          </p:cNvSpPr>
          <p:nvPr>
            <p:ph idx="1"/>
          </p:nvPr>
        </p:nvSpPr>
        <p:spPr/>
        <p:txBody>
          <a:bodyPr/>
          <a:lstStyle/>
          <a:p>
            <a:r>
              <a:rPr lang="en-US" dirty="0"/>
              <a:t>Parasitic testing</a:t>
            </a:r>
          </a:p>
          <a:p>
            <a:pPr lvl="1"/>
            <a:r>
              <a:rPr lang="en-US" dirty="0"/>
              <a:t>Raw stool should be transferred within a few hours to </a:t>
            </a:r>
            <a:r>
              <a:rPr lang="en-US" sz="3200" dirty="0"/>
              <a:t>10% Formalin &amp; Z-PVA vials</a:t>
            </a:r>
          </a:p>
          <a:p>
            <a:pPr lvl="1"/>
            <a:r>
              <a:rPr lang="en-US" dirty="0"/>
              <a:t>Can be shipped at Room Temp or 2-8ºC (ice pack)</a:t>
            </a:r>
            <a:r>
              <a:rPr lang="en-US" dirty="0">
                <a:latin typeface="Calibri"/>
              </a:rPr>
              <a:t>  </a:t>
            </a:r>
          </a:p>
          <a:p>
            <a:pPr lvl="1"/>
            <a:r>
              <a:rPr lang="en-US" dirty="0"/>
              <a:t>Do Not Freeze</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64</a:t>
            </a:fld>
            <a:endParaRPr lang="en-US"/>
          </a:p>
        </p:txBody>
      </p:sp>
    </p:spTree>
    <p:extLst>
      <p:ext uri="{BB962C8B-B14F-4D97-AF65-F5344CB8AC3E}">
        <p14:creationId xmlns:p14="http://schemas.microsoft.com/office/powerpoint/2010/main" val="1016676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Lab Submission Form</a:t>
            </a:r>
          </a:p>
        </p:txBody>
      </p:sp>
      <p:sp>
        <p:nvSpPr>
          <p:cNvPr id="3" name="Content Placeholder 2"/>
          <p:cNvSpPr>
            <a:spLocks noGrp="1"/>
          </p:cNvSpPr>
          <p:nvPr>
            <p:ph idx="1"/>
          </p:nvPr>
        </p:nvSpPr>
        <p:spPr/>
        <p:txBody>
          <a:bodyPr>
            <a:normAutofit fontScale="85000" lnSpcReduction="20000"/>
          </a:bodyPr>
          <a:lstStyle/>
          <a:p>
            <a:r>
              <a:rPr lang="en-US" dirty="0"/>
              <a:t>Submitter form: G-2B</a:t>
            </a:r>
          </a:p>
          <a:p>
            <a:pPr marL="128016" indent="0">
              <a:buNone/>
            </a:pPr>
            <a:r>
              <a:rPr lang="en-US" sz="2800" i="1" dirty="0"/>
              <a:t>In addition to submission form tips mentioned earlier in this presentation, do the following:</a:t>
            </a:r>
          </a:p>
          <a:p>
            <a:pPr lvl="1"/>
            <a:r>
              <a:rPr lang="en-US" dirty="0"/>
              <a:t>Select appropriate test(s):</a:t>
            </a:r>
          </a:p>
          <a:p>
            <a:pPr lvl="2"/>
            <a:r>
              <a:rPr lang="en-US" dirty="0"/>
              <a:t>Molecular Studies (Section 6): </a:t>
            </a:r>
          </a:p>
          <a:p>
            <a:pPr lvl="3"/>
            <a:r>
              <a:rPr lang="en-US" dirty="0"/>
              <a:t>Check “PCR” and “Norovirus”</a:t>
            </a:r>
          </a:p>
          <a:p>
            <a:pPr lvl="2"/>
            <a:r>
              <a:rPr lang="en-US" dirty="0"/>
              <a:t>Bacteriology (Section 4)</a:t>
            </a:r>
          </a:p>
          <a:p>
            <a:pPr lvl="3"/>
            <a:r>
              <a:rPr lang="en-US" dirty="0"/>
              <a:t>Check “Culture, stool” under Clinical Specimen</a:t>
            </a:r>
          </a:p>
          <a:p>
            <a:pPr lvl="2"/>
            <a:r>
              <a:rPr lang="en-US" dirty="0"/>
              <a:t>Parasitology (Section 7) </a:t>
            </a:r>
          </a:p>
          <a:p>
            <a:pPr lvl="3"/>
            <a:r>
              <a:rPr lang="en-US" dirty="0"/>
              <a:t>Check “Fecal ova and parasite examination”</a:t>
            </a:r>
          </a:p>
          <a:p>
            <a:pPr marL="658368" lvl="2" indent="0">
              <a:buNone/>
            </a:pPr>
            <a:r>
              <a:rPr lang="en-US" sz="2800" dirty="0"/>
              <a:t>AND</a:t>
            </a:r>
          </a:p>
          <a:p>
            <a:pPr lvl="2"/>
            <a:r>
              <a:rPr lang="en-US" dirty="0"/>
              <a:t>Check “Outbreak association” and write in name of outbreak, (bottom of Section 2)</a:t>
            </a:r>
          </a:p>
          <a:p>
            <a:pPr lvl="1"/>
            <a:r>
              <a:rPr lang="en-US" dirty="0" err="1"/>
              <a:t>Payor</a:t>
            </a:r>
            <a:r>
              <a:rPr lang="en-US" dirty="0"/>
              <a:t> source (Section 6): </a:t>
            </a:r>
          </a:p>
          <a:p>
            <a:pPr lvl="2"/>
            <a:r>
              <a:rPr lang="en-US" dirty="0"/>
              <a:t>Check “IDEAS” to avoid bill for submitter</a:t>
            </a:r>
          </a:p>
        </p:txBody>
      </p:sp>
      <p:sp>
        <p:nvSpPr>
          <p:cNvPr id="4" name="Slide Number Placeholder 3"/>
          <p:cNvSpPr>
            <a:spLocks noGrp="1"/>
          </p:cNvSpPr>
          <p:nvPr>
            <p:ph type="sldNum" sz="quarter" idx="12"/>
          </p:nvPr>
        </p:nvSpPr>
        <p:spPr/>
        <p:txBody>
          <a:bodyPr/>
          <a:lstStyle/>
          <a:p>
            <a:fld id="{E630D87B-605D-4782-B3A7-C045D85120AD}" type="slidenum">
              <a:rPr lang="en-US" smtClean="0"/>
              <a:t>65</a:t>
            </a:fld>
            <a:endParaRPr lang="en-US"/>
          </a:p>
        </p:txBody>
      </p:sp>
    </p:spTree>
    <p:extLst>
      <p:ext uri="{BB962C8B-B14F-4D97-AF65-F5344CB8AC3E}">
        <p14:creationId xmlns:p14="http://schemas.microsoft.com/office/powerpoint/2010/main" val="3014211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Additional testing</a:t>
            </a:r>
          </a:p>
        </p:txBody>
      </p:sp>
      <p:sp>
        <p:nvSpPr>
          <p:cNvPr id="5" name="Text Placeholder 4"/>
          <p:cNvSpPr>
            <a:spLocks noGrp="1"/>
          </p:cNvSpPr>
          <p:nvPr>
            <p:ph type="body" idx="1"/>
          </p:nvPr>
        </p:nvSpPr>
        <p:spPr/>
        <p:txBody>
          <a:bodyPr>
            <a:normAutofit/>
          </a:bodyPr>
          <a:lstStyle/>
          <a:p>
            <a:r>
              <a:rPr lang="en-US" sz="3200" dirty="0"/>
              <a:t>Foodborne</a:t>
            </a:r>
          </a:p>
        </p:txBody>
      </p:sp>
      <p:sp>
        <p:nvSpPr>
          <p:cNvPr id="2" name="Slide Number Placeholder 1"/>
          <p:cNvSpPr>
            <a:spLocks noGrp="1"/>
          </p:cNvSpPr>
          <p:nvPr>
            <p:ph type="sldNum" sz="quarter" idx="12"/>
          </p:nvPr>
        </p:nvSpPr>
        <p:spPr/>
        <p:txBody>
          <a:bodyPr/>
          <a:lstStyle/>
          <a:p>
            <a:fld id="{E630D87B-605D-4782-B3A7-C045D85120AD}" type="slidenum">
              <a:rPr lang="en-US" smtClean="0"/>
              <a:t>66</a:t>
            </a:fld>
            <a:endParaRPr lang="en-US"/>
          </a:p>
        </p:txBody>
      </p:sp>
    </p:spTree>
    <p:extLst>
      <p:ext uri="{BB962C8B-B14F-4D97-AF65-F5344CB8AC3E}">
        <p14:creationId xmlns:p14="http://schemas.microsoft.com/office/powerpoint/2010/main" val="2408234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Testing at DSHS</a:t>
            </a:r>
          </a:p>
        </p:txBody>
      </p:sp>
      <p:sp>
        <p:nvSpPr>
          <p:cNvPr id="3" name="Content Placeholder 2"/>
          <p:cNvSpPr>
            <a:spLocks noGrp="1"/>
          </p:cNvSpPr>
          <p:nvPr>
            <p:ph idx="1"/>
          </p:nvPr>
        </p:nvSpPr>
        <p:spPr>
          <a:xfrm>
            <a:off x="1066800" y="1524000"/>
            <a:ext cx="7924800" cy="4739733"/>
          </a:xfrm>
        </p:spPr>
        <p:txBody>
          <a:bodyPr>
            <a:normAutofit fontScale="92500" lnSpcReduction="20000"/>
          </a:bodyPr>
          <a:lstStyle/>
          <a:p>
            <a:r>
              <a:rPr lang="en-US" dirty="0"/>
              <a:t>GI outbreak - known pathogen </a:t>
            </a:r>
          </a:p>
          <a:p>
            <a:pPr lvl="1"/>
            <a:r>
              <a:rPr lang="en-US" dirty="0"/>
              <a:t>Confirmation and molecular subtyping</a:t>
            </a:r>
          </a:p>
          <a:p>
            <a:pPr marL="402336" lvl="1" indent="0">
              <a:buNone/>
            </a:pPr>
            <a:endParaRPr lang="en-US" dirty="0"/>
          </a:p>
          <a:p>
            <a:r>
              <a:rPr lang="en-US" dirty="0"/>
              <a:t>PFGE available for:  </a:t>
            </a:r>
          </a:p>
          <a:p>
            <a:pPr lvl="1"/>
            <a:r>
              <a:rPr lang="en-US" i="1" dirty="0"/>
              <a:t>Salmonella</a:t>
            </a:r>
          </a:p>
          <a:p>
            <a:pPr lvl="1"/>
            <a:r>
              <a:rPr lang="en-US" i="1" dirty="0" err="1"/>
              <a:t>Shigella</a:t>
            </a:r>
            <a:endParaRPr lang="en-US" i="1" dirty="0"/>
          </a:p>
          <a:p>
            <a:pPr lvl="1"/>
            <a:r>
              <a:rPr lang="en-US" dirty="0"/>
              <a:t>Shiga toxin-producing </a:t>
            </a:r>
            <a:r>
              <a:rPr lang="en-US" i="1" dirty="0"/>
              <a:t>E. coli </a:t>
            </a:r>
            <a:r>
              <a:rPr lang="en-US" dirty="0"/>
              <a:t>(STEC)*</a:t>
            </a:r>
          </a:p>
          <a:p>
            <a:pPr lvl="1"/>
            <a:r>
              <a:rPr lang="en-US" i="1" dirty="0"/>
              <a:t>Campylobacter</a:t>
            </a:r>
          </a:p>
          <a:p>
            <a:pPr lvl="1"/>
            <a:r>
              <a:rPr lang="en-US" i="1" dirty="0"/>
              <a:t>Listeria</a:t>
            </a:r>
            <a:r>
              <a:rPr lang="en-US" dirty="0"/>
              <a:t>*</a:t>
            </a:r>
          </a:p>
          <a:p>
            <a:pPr lvl="1"/>
            <a:r>
              <a:rPr lang="en-US" i="1" dirty="0"/>
              <a:t>Vibrio</a:t>
            </a:r>
            <a:r>
              <a:rPr lang="en-US" dirty="0"/>
              <a:t>*  (</a:t>
            </a:r>
            <a:r>
              <a:rPr lang="en-US" i="1" dirty="0"/>
              <a:t>V. </a:t>
            </a:r>
            <a:r>
              <a:rPr lang="en-US" i="1" dirty="0" err="1"/>
              <a:t>cholerae</a:t>
            </a:r>
            <a:r>
              <a:rPr lang="en-US" i="1" dirty="0"/>
              <a:t> </a:t>
            </a:r>
            <a:r>
              <a:rPr lang="en-US" dirty="0"/>
              <a:t>non-O1 and</a:t>
            </a:r>
          </a:p>
          <a:p>
            <a:pPr lvl="1">
              <a:buNone/>
            </a:pPr>
            <a:r>
              <a:rPr lang="en-US" dirty="0"/>
              <a:t>                              </a:t>
            </a:r>
            <a:r>
              <a:rPr lang="en-US" i="1" dirty="0"/>
              <a:t>V. </a:t>
            </a:r>
            <a:r>
              <a:rPr lang="en-US" i="1" dirty="0" err="1"/>
              <a:t>parahaemolyticus</a:t>
            </a:r>
            <a:r>
              <a:rPr lang="en-US" dirty="0"/>
              <a:t>)</a:t>
            </a:r>
          </a:p>
          <a:p>
            <a:endParaRPr lang="en-US" dirty="0"/>
          </a:p>
          <a:p>
            <a:pPr lvl="8"/>
            <a:endParaRPr lang="en-US" dirty="0"/>
          </a:p>
          <a:p>
            <a:endParaRPr lang="en-US" dirty="0"/>
          </a:p>
          <a:p>
            <a:endParaRPr lang="en-US" dirty="0"/>
          </a:p>
        </p:txBody>
      </p:sp>
      <p:sp>
        <p:nvSpPr>
          <p:cNvPr id="5" name="TextBox 4"/>
          <p:cNvSpPr txBox="1"/>
          <p:nvPr/>
        </p:nvSpPr>
        <p:spPr>
          <a:xfrm>
            <a:off x="3657600" y="6263733"/>
            <a:ext cx="5105400" cy="369332"/>
          </a:xfrm>
          <a:prstGeom prst="rect">
            <a:avLst/>
          </a:prstGeom>
          <a:noFill/>
        </p:spPr>
        <p:txBody>
          <a:bodyPr wrap="square" rtlCol="0">
            <a:spAutoFit/>
          </a:bodyPr>
          <a:lstStyle/>
          <a:p>
            <a:r>
              <a:rPr lang="en-US" dirty="0"/>
              <a:t>* Isolate submission required per TAC</a:t>
            </a:r>
          </a:p>
        </p:txBody>
      </p:sp>
      <p:grpSp>
        <p:nvGrpSpPr>
          <p:cNvPr id="6" name="Group 5"/>
          <p:cNvGrpSpPr/>
          <p:nvPr/>
        </p:nvGrpSpPr>
        <p:grpSpPr>
          <a:xfrm>
            <a:off x="6234113" y="2987387"/>
            <a:ext cx="2667000" cy="2133600"/>
            <a:chOff x="5505450" y="3962400"/>
            <a:chExt cx="3048000" cy="2514600"/>
          </a:xfrm>
        </p:grpSpPr>
        <p:pic>
          <p:nvPicPr>
            <p:cNvPr id="7" name="Picture 6" descr="PFGE gel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572000"/>
              <a:ext cx="2381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slh.wisc.edu/home/images/pfge_gel_close_up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5450" y="3962400"/>
              <a:ext cx="13335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E630D87B-605D-4782-B3A7-C045D85120AD}" type="slidenum">
              <a:rPr lang="en-US" smtClean="0"/>
              <a:t>67</a:t>
            </a:fld>
            <a:endParaRPr lang="en-US"/>
          </a:p>
        </p:txBody>
      </p:sp>
    </p:spTree>
    <p:extLst>
      <p:ext uri="{BB962C8B-B14F-4D97-AF65-F5344CB8AC3E}">
        <p14:creationId xmlns:p14="http://schemas.microsoft.com/office/powerpoint/2010/main" val="19411606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Isolates </a:t>
            </a:r>
          </a:p>
        </p:txBody>
      </p:sp>
      <p:sp>
        <p:nvSpPr>
          <p:cNvPr id="3" name="Content Placeholder 2"/>
          <p:cNvSpPr>
            <a:spLocks noGrp="1"/>
          </p:cNvSpPr>
          <p:nvPr>
            <p:ph idx="1"/>
          </p:nvPr>
        </p:nvSpPr>
        <p:spPr/>
        <p:txBody>
          <a:bodyPr>
            <a:normAutofit fontScale="92500"/>
          </a:bodyPr>
          <a:lstStyle/>
          <a:p>
            <a:r>
              <a:rPr lang="en-US" dirty="0"/>
              <a:t>Diseases requiring submission of cultures*:</a:t>
            </a:r>
          </a:p>
          <a:p>
            <a:pPr lvl="1"/>
            <a:r>
              <a:rPr lang="en-US" dirty="0"/>
              <a:t>Botulism-adult and infant </a:t>
            </a:r>
            <a:r>
              <a:rPr lang="en-US" i="1" dirty="0"/>
              <a:t>(Clostridium botulinum)</a:t>
            </a:r>
          </a:p>
          <a:p>
            <a:pPr lvl="1"/>
            <a:r>
              <a:rPr lang="en-US" i="1" dirty="0" err="1"/>
              <a:t>E.coli</a:t>
            </a:r>
            <a:r>
              <a:rPr lang="en-US" i="1" dirty="0"/>
              <a:t> </a:t>
            </a:r>
            <a:r>
              <a:rPr lang="en-US" dirty="0"/>
              <a:t>0157:H7, isolates or specimens from cases where Shiga-toxin activity is demonstrated</a:t>
            </a:r>
          </a:p>
          <a:p>
            <a:pPr lvl="1"/>
            <a:r>
              <a:rPr lang="en-US" i="1" dirty="0"/>
              <a:t>Listeria </a:t>
            </a:r>
            <a:r>
              <a:rPr lang="en-US" i="1" dirty="0" err="1"/>
              <a:t>monocytogenes</a:t>
            </a:r>
            <a:endParaRPr lang="en-US" i="1" dirty="0"/>
          </a:p>
          <a:p>
            <a:pPr lvl="1"/>
            <a:r>
              <a:rPr lang="en-US" i="1" dirty="0"/>
              <a:t>Vibrio </a:t>
            </a:r>
            <a:r>
              <a:rPr lang="en-US" dirty="0"/>
              <a:t>species </a:t>
            </a:r>
          </a:p>
          <a:p>
            <a:pPr lvl="1"/>
            <a:endParaRPr lang="en-US" dirty="0"/>
          </a:p>
          <a:p>
            <a:r>
              <a:rPr lang="en-US" i="1" dirty="0"/>
              <a:t>Salmonella</a:t>
            </a:r>
            <a:r>
              <a:rPr lang="en-US" dirty="0"/>
              <a:t> isolates not required but strongly encouraged!!!</a:t>
            </a:r>
          </a:p>
        </p:txBody>
      </p:sp>
      <p:sp>
        <p:nvSpPr>
          <p:cNvPr id="4" name="TextBox 3"/>
          <p:cNvSpPr txBox="1"/>
          <p:nvPr/>
        </p:nvSpPr>
        <p:spPr>
          <a:xfrm>
            <a:off x="1143000" y="6189898"/>
            <a:ext cx="8382000" cy="646331"/>
          </a:xfrm>
          <a:prstGeom prst="rect">
            <a:avLst/>
          </a:prstGeom>
          <a:noFill/>
        </p:spPr>
        <p:txBody>
          <a:bodyPr wrap="square" rtlCol="0">
            <a:spAutoFit/>
          </a:bodyPr>
          <a:lstStyle/>
          <a:p>
            <a:pPr marL="0" lvl="1"/>
            <a:r>
              <a:rPr lang="en-US" dirty="0"/>
              <a:t>*Texas Administrative Code (Title 25, Part 1, Chapter 97, Subchapter A, Rule §97.5)</a:t>
            </a:r>
          </a:p>
          <a:p>
            <a:endParaRPr lang="en-US" dirty="0"/>
          </a:p>
        </p:txBody>
      </p:sp>
      <p:sp>
        <p:nvSpPr>
          <p:cNvPr id="5" name="Slide Number Placeholder 4"/>
          <p:cNvSpPr>
            <a:spLocks noGrp="1"/>
          </p:cNvSpPr>
          <p:nvPr>
            <p:ph type="sldNum" sz="quarter" idx="12"/>
          </p:nvPr>
        </p:nvSpPr>
        <p:spPr/>
        <p:txBody>
          <a:bodyPr/>
          <a:lstStyle/>
          <a:p>
            <a:fld id="{E630D87B-605D-4782-B3A7-C045D85120AD}" type="slidenum">
              <a:rPr lang="en-US" smtClean="0"/>
              <a:t>68</a:t>
            </a:fld>
            <a:endParaRPr lang="en-US"/>
          </a:p>
        </p:txBody>
      </p:sp>
    </p:spTree>
    <p:extLst>
      <p:ext uri="{BB962C8B-B14F-4D97-AF65-F5344CB8AC3E}">
        <p14:creationId xmlns:p14="http://schemas.microsoft.com/office/powerpoint/2010/main" val="3475861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858000" cy="1143000"/>
          </a:xfrm>
        </p:spPr>
        <p:txBody>
          <a:bodyPr>
            <a:normAutofit fontScale="90000"/>
          </a:bodyPr>
          <a:lstStyle/>
          <a:p>
            <a:pPr fontAlgn="base">
              <a:spcAft>
                <a:spcPct val="0"/>
              </a:spcAft>
            </a:pPr>
            <a:r>
              <a:rPr lang="en-US" sz="3600" dirty="0"/>
              <a:t>EHEC, </a:t>
            </a:r>
            <a:r>
              <a:rPr lang="en-US" sz="3600" dirty="0" err="1"/>
              <a:t>shiga</a:t>
            </a:r>
            <a:r>
              <a:rPr lang="en-US" sz="3600" dirty="0"/>
              <a:t>-like toxin assay:</a:t>
            </a:r>
            <a:br>
              <a:rPr lang="en-US" sz="3600" dirty="0"/>
            </a:br>
            <a:r>
              <a:rPr lang="en-US" altLang="ko-KR" sz="3600" dirty="0">
                <a:solidFill>
                  <a:schemeClr val="tx1"/>
                </a:solidFill>
                <a:ea typeface="Gulim" charset="-127"/>
                <a:cs typeface="Times New Roman" pitchFamily="18" charset="0"/>
              </a:rPr>
              <a:t> 			Time Considerations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1333988"/>
              </p:ext>
            </p:extLst>
          </p:nvPr>
        </p:nvGraphicFramePr>
        <p:xfrm>
          <a:off x="1143000" y="1450876"/>
          <a:ext cx="7153910" cy="4860548"/>
        </p:xfrm>
        <a:graphic>
          <a:graphicData uri="http://schemas.openxmlformats.org/drawingml/2006/table">
            <a:tbl>
              <a:tblPr firstRow="1" firstCol="1" bandRow="1">
                <a:tableStyleId>{5C22544A-7EE6-4342-B048-85BDC9FD1C3A}</a:tableStyleId>
              </a:tblPr>
              <a:tblGrid>
                <a:gridCol w="2403685">
                  <a:extLst>
                    <a:ext uri="{9D8B030D-6E8A-4147-A177-3AD203B41FA5}">
                      <a16:colId xmlns:a16="http://schemas.microsoft.com/office/drawing/2014/main" val="20000"/>
                    </a:ext>
                  </a:extLst>
                </a:gridCol>
                <a:gridCol w="2114386">
                  <a:extLst>
                    <a:ext uri="{9D8B030D-6E8A-4147-A177-3AD203B41FA5}">
                      <a16:colId xmlns:a16="http://schemas.microsoft.com/office/drawing/2014/main" val="20001"/>
                    </a:ext>
                  </a:extLst>
                </a:gridCol>
                <a:gridCol w="2635839">
                  <a:extLst>
                    <a:ext uri="{9D8B030D-6E8A-4147-A177-3AD203B41FA5}">
                      <a16:colId xmlns:a16="http://schemas.microsoft.com/office/drawing/2014/main" val="20002"/>
                    </a:ext>
                  </a:extLst>
                </a:gridCol>
              </a:tblGrid>
              <a:tr h="1190644">
                <a:tc>
                  <a:txBody>
                    <a:bodyPr/>
                    <a:lstStyle/>
                    <a:p>
                      <a:pPr marL="0" marR="0">
                        <a:spcBef>
                          <a:spcPts val="0"/>
                        </a:spcBef>
                        <a:spcAft>
                          <a:spcPts val="0"/>
                        </a:spcAft>
                      </a:pPr>
                      <a:r>
                        <a:rPr lang="en-US" sz="2000" b="0" dirty="0">
                          <a:solidFill>
                            <a:schemeClr val="tx1"/>
                          </a:solidFill>
                          <a:effectLst/>
                        </a:rPr>
                        <a:t>Specimen type</a:t>
                      </a:r>
                      <a:endParaRPr lang="en-US" sz="20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2000" b="0" dirty="0">
                          <a:solidFill>
                            <a:schemeClr val="tx1"/>
                          </a:solidFill>
                          <a:effectLst/>
                        </a:rPr>
                        <a:t>Transport time to lab from time of collection</a:t>
                      </a:r>
                      <a:endParaRPr lang="en-US" sz="20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2000" b="0" dirty="0">
                          <a:solidFill>
                            <a:schemeClr val="tx1"/>
                          </a:solidFill>
                          <a:effectLst/>
                        </a:rPr>
                        <a:t>Transport temperature</a:t>
                      </a:r>
                      <a:endParaRPr lang="en-US" sz="2000" b="0" dirty="0">
                        <a:solidFill>
                          <a:schemeClr val="tx1"/>
                        </a:solidFill>
                        <a:effectLst/>
                        <a:latin typeface="Calibri"/>
                        <a:ea typeface="Gulim"/>
                      </a:endParaRPr>
                    </a:p>
                  </a:txBody>
                  <a:tcPr marL="68580" marR="68580" marT="0" marB="0">
                    <a:solidFill>
                      <a:schemeClr val="accent6">
                        <a:lumMod val="40000"/>
                        <a:lumOff val="60000"/>
                      </a:schemeClr>
                    </a:solidFill>
                  </a:tcPr>
                </a:tc>
                <a:extLst>
                  <a:ext uri="{0D108BD9-81ED-4DB2-BD59-A6C34878D82A}">
                    <a16:rowId xmlns:a16="http://schemas.microsoft.com/office/drawing/2014/main" val="10000"/>
                  </a:ext>
                </a:extLst>
              </a:tr>
              <a:tr h="2411066">
                <a:tc>
                  <a:txBody>
                    <a:bodyPr/>
                    <a:lstStyle/>
                    <a:p>
                      <a:pPr marL="0" marR="0">
                        <a:spcBef>
                          <a:spcPts val="0"/>
                        </a:spcBef>
                        <a:spcAft>
                          <a:spcPts val="0"/>
                        </a:spcAft>
                      </a:pPr>
                      <a:r>
                        <a:rPr lang="en-US" sz="2000" b="0" dirty="0">
                          <a:solidFill>
                            <a:schemeClr val="tx1"/>
                          </a:solidFill>
                          <a:effectLst/>
                        </a:rPr>
                        <a:t>Isolate</a:t>
                      </a:r>
                      <a:endParaRPr lang="en-US" sz="20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2000" dirty="0">
                          <a:effectLst/>
                        </a:rPr>
                        <a:t>As soon as possible to ensure viability, however may lose toxin producing ability over time or with multiple transfers.</a:t>
                      </a:r>
                      <a:endParaRPr lang="en-US" sz="2000" dirty="0">
                        <a:effectLst/>
                        <a:latin typeface="Calibri"/>
                        <a:ea typeface="Gulim"/>
                      </a:endParaRPr>
                    </a:p>
                  </a:txBody>
                  <a:tcPr marL="68580" marR="68580" marT="0" marB="0"/>
                </a:tc>
                <a:tc>
                  <a:txBody>
                    <a:bodyPr/>
                    <a:lstStyle/>
                    <a:p>
                      <a:pPr marL="0" marR="0">
                        <a:spcBef>
                          <a:spcPts val="0"/>
                        </a:spcBef>
                        <a:spcAft>
                          <a:spcPts val="0"/>
                        </a:spcAft>
                      </a:pPr>
                      <a:r>
                        <a:rPr lang="en-US" sz="2000">
                          <a:effectLst/>
                        </a:rPr>
                        <a:t>Ambient or 2-8ºC (ice pack)</a:t>
                      </a:r>
                      <a:endParaRPr lang="en-US" sz="2000">
                        <a:effectLst/>
                        <a:latin typeface="Calibri"/>
                        <a:ea typeface="Gulim"/>
                      </a:endParaRPr>
                    </a:p>
                  </a:txBody>
                  <a:tcPr marL="68580" marR="68580" marT="0" marB="0"/>
                </a:tc>
                <a:extLst>
                  <a:ext uri="{0D108BD9-81ED-4DB2-BD59-A6C34878D82A}">
                    <a16:rowId xmlns:a16="http://schemas.microsoft.com/office/drawing/2014/main" val="10001"/>
                  </a:ext>
                </a:extLst>
              </a:tr>
              <a:tr h="344438">
                <a:tc>
                  <a:txBody>
                    <a:bodyPr/>
                    <a:lstStyle/>
                    <a:p>
                      <a:pPr marL="0" marR="0">
                        <a:spcBef>
                          <a:spcPts val="0"/>
                        </a:spcBef>
                        <a:spcAft>
                          <a:spcPts val="0"/>
                        </a:spcAft>
                      </a:pPr>
                      <a:r>
                        <a:rPr lang="en-US" sz="2000" b="0" dirty="0">
                          <a:solidFill>
                            <a:schemeClr val="tx1"/>
                          </a:solidFill>
                          <a:effectLst/>
                        </a:rPr>
                        <a:t>Stool or broth</a:t>
                      </a:r>
                      <a:endParaRPr lang="en-US" sz="20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2000" dirty="0">
                          <a:effectLst/>
                        </a:rPr>
                        <a:t>≤7 days</a:t>
                      </a:r>
                      <a:endParaRPr lang="en-US" sz="2000" dirty="0">
                        <a:effectLst/>
                        <a:latin typeface="Calibri"/>
                        <a:ea typeface="Gulim"/>
                      </a:endParaRPr>
                    </a:p>
                  </a:txBody>
                  <a:tcPr marL="68580" marR="68580" marT="0" marB="0"/>
                </a:tc>
                <a:tc>
                  <a:txBody>
                    <a:bodyPr/>
                    <a:lstStyle/>
                    <a:p>
                      <a:pPr marL="0" marR="0">
                        <a:spcBef>
                          <a:spcPts val="0"/>
                        </a:spcBef>
                        <a:spcAft>
                          <a:spcPts val="0"/>
                        </a:spcAft>
                      </a:pPr>
                      <a:r>
                        <a:rPr lang="en-US" sz="2000" dirty="0">
                          <a:effectLst/>
                        </a:rPr>
                        <a:t>2-8ºC (ice pack)</a:t>
                      </a:r>
                      <a:endParaRPr lang="en-US" sz="2000" dirty="0">
                        <a:effectLst/>
                        <a:latin typeface="Calibri"/>
                        <a:ea typeface="Gulim"/>
                      </a:endParaRPr>
                    </a:p>
                  </a:txBody>
                  <a:tcPr marL="68580" marR="68580" marT="0" marB="0"/>
                </a:tc>
                <a:extLst>
                  <a:ext uri="{0D108BD9-81ED-4DB2-BD59-A6C34878D82A}">
                    <a16:rowId xmlns:a16="http://schemas.microsoft.com/office/drawing/2014/main" val="10002"/>
                  </a:ext>
                </a:extLst>
              </a:tr>
              <a:tr h="688876">
                <a:tc>
                  <a:txBody>
                    <a:bodyPr/>
                    <a:lstStyle/>
                    <a:p>
                      <a:pPr marL="0" marR="0">
                        <a:spcBef>
                          <a:spcPts val="0"/>
                        </a:spcBef>
                        <a:spcAft>
                          <a:spcPts val="0"/>
                        </a:spcAft>
                      </a:pPr>
                      <a:r>
                        <a:rPr lang="en-US" sz="2000" b="0" dirty="0">
                          <a:solidFill>
                            <a:schemeClr val="tx1"/>
                          </a:solidFill>
                          <a:effectLst/>
                        </a:rPr>
                        <a:t>Stool or broth</a:t>
                      </a:r>
                      <a:endParaRPr lang="en-US" sz="2000" b="0" dirty="0">
                        <a:solidFill>
                          <a:schemeClr val="tx1"/>
                        </a:solidFill>
                        <a:effectLst/>
                        <a:latin typeface="Calibri"/>
                        <a:ea typeface="Gulim"/>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2000">
                          <a:effectLst/>
                        </a:rPr>
                        <a:t>≥7 days</a:t>
                      </a:r>
                      <a:endParaRPr lang="en-US" sz="2000">
                        <a:effectLst/>
                        <a:latin typeface="Calibri"/>
                        <a:ea typeface="Gulim"/>
                      </a:endParaRPr>
                    </a:p>
                  </a:txBody>
                  <a:tcPr marL="68580" marR="68580" marT="0" marB="0"/>
                </a:tc>
                <a:tc>
                  <a:txBody>
                    <a:bodyPr/>
                    <a:lstStyle/>
                    <a:p>
                      <a:pPr marL="0" marR="0">
                        <a:spcBef>
                          <a:spcPts val="0"/>
                        </a:spcBef>
                        <a:spcAft>
                          <a:spcPts val="0"/>
                        </a:spcAft>
                      </a:pPr>
                      <a:r>
                        <a:rPr lang="en-US" sz="2000" dirty="0">
                          <a:effectLst/>
                        </a:rPr>
                        <a:t>Freeze immediately at </a:t>
                      </a:r>
                    </a:p>
                    <a:p>
                      <a:pPr marL="0" marR="0">
                        <a:spcBef>
                          <a:spcPts val="0"/>
                        </a:spcBef>
                        <a:spcAft>
                          <a:spcPts val="0"/>
                        </a:spcAft>
                      </a:pPr>
                      <a:r>
                        <a:rPr lang="en-US" sz="2000" dirty="0">
                          <a:effectLst/>
                        </a:rPr>
                        <a:t>≤-70ºC.  Ship on dry ice.</a:t>
                      </a:r>
                      <a:endParaRPr lang="en-US" sz="2000" dirty="0">
                        <a:effectLst/>
                        <a:latin typeface="Calibri"/>
                        <a:ea typeface="Gulim"/>
                      </a:endParaRPr>
                    </a:p>
                  </a:txBody>
                  <a:tcPr marL="68580" marR="68580" marT="0" marB="0"/>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E630D87B-605D-4782-B3A7-C045D85120AD}" type="slidenum">
              <a:rPr lang="en-US" smtClean="0"/>
              <a:t>69</a:t>
            </a:fld>
            <a:endParaRPr lang="en-US"/>
          </a:p>
        </p:txBody>
      </p:sp>
    </p:spTree>
    <p:extLst>
      <p:ext uri="{BB962C8B-B14F-4D97-AF65-F5344CB8AC3E}">
        <p14:creationId xmlns:p14="http://schemas.microsoft.com/office/powerpoint/2010/main" val="154842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30D87B-605D-4782-B3A7-C045D85120AD}"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0" y="0"/>
            <a:ext cx="9018000" cy="6858000"/>
          </a:xfrm>
          <a:prstGeom prst="rect">
            <a:avLst/>
          </a:prstGeom>
        </p:spPr>
      </p:pic>
    </p:spTree>
    <p:extLst>
      <p:ext uri="{BB962C8B-B14F-4D97-AF65-F5344CB8AC3E}">
        <p14:creationId xmlns:p14="http://schemas.microsoft.com/office/powerpoint/2010/main" val="1347067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Botulism</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DSHS Austin laboratory is only laboratory in the state that can confirm botulism cases</a:t>
            </a:r>
          </a:p>
          <a:p>
            <a:pPr marL="82296" indent="0">
              <a:buNone/>
            </a:pPr>
            <a:endParaRPr lang="en-US" dirty="0"/>
          </a:p>
          <a:p>
            <a:pPr marL="82296" indent="0">
              <a:buNone/>
            </a:pPr>
            <a:r>
              <a:rPr lang="en-US" dirty="0"/>
              <a:t>Key point:</a:t>
            </a:r>
          </a:p>
          <a:p>
            <a:pPr>
              <a:buFont typeface="Arial" panose="020B0604020202020204" pitchFamily="34" charset="0"/>
              <a:buChar char="•"/>
            </a:pPr>
            <a:r>
              <a:rPr lang="en-US" dirty="0"/>
              <a:t>Please have physician consult with an EAIDB foodborne epidemiologist prior to sample collection and/or submission.</a:t>
            </a:r>
          </a:p>
          <a:p>
            <a:pPr lvl="1">
              <a:buFont typeface="Arial" panose="020B0604020202020204" pitchFamily="34" charset="0"/>
              <a:buChar char="•"/>
            </a:pPr>
            <a:r>
              <a:rPr lang="en-US" dirty="0"/>
              <a:t>After hours, please call (888) 963-7111</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70</a:t>
            </a:fld>
            <a:endParaRPr lang="en-US"/>
          </a:p>
        </p:txBody>
      </p:sp>
    </p:spTree>
    <p:extLst>
      <p:ext uri="{BB962C8B-B14F-4D97-AF65-F5344CB8AC3E}">
        <p14:creationId xmlns:p14="http://schemas.microsoft.com/office/powerpoint/2010/main" val="35993438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a:t>
            </a:r>
          </a:p>
        </p:txBody>
      </p:sp>
      <p:sp>
        <p:nvSpPr>
          <p:cNvPr id="3" name="Content Placeholder 2"/>
          <p:cNvSpPr>
            <a:spLocks noGrp="1"/>
          </p:cNvSpPr>
          <p:nvPr>
            <p:ph idx="1"/>
          </p:nvPr>
        </p:nvSpPr>
        <p:spPr>
          <a:xfrm>
            <a:off x="1079612" y="1600200"/>
            <a:ext cx="5334000" cy="4800600"/>
          </a:xfrm>
        </p:spPr>
        <p:txBody>
          <a:bodyPr>
            <a:normAutofit fontScale="70000" lnSpcReduction="20000"/>
          </a:bodyPr>
          <a:lstStyle/>
          <a:p>
            <a:r>
              <a:rPr lang="en-US" sz="3400" dirty="0"/>
              <a:t>Testing performed by Consumer Microbiology Team at DSHS lab</a:t>
            </a:r>
          </a:p>
          <a:p>
            <a:endParaRPr lang="en-US" dirty="0"/>
          </a:p>
          <a:p>
            <a:r>
              <a:rPr lang="en-US" sz="3400" dirty="0"/>
              <a:t>General policy</a:t>
            </a:r>
          </a:p>
          <a:p>
            <a:pPr lvl="1"/>
            <a:r>
              <a:rPr lang="en-US" sz="3100" dirty="0"/>
              <a:t>Test only food samples implicated in a suspected outbreak (not associated with single cases)</a:t>
            </a:r>
          </a:p>
          <a:p>
            <a:pPr lvl="1"/>
            <a:r>
              <a:rPr lang="en-US" sz="3100" dirty="0"/>
              <a:t>In outbreaks, will not test food unless a pathogen has been identified in a clinical specimen</a:t>
            </a:r>
          </a:p>
          <a:p>
            <a:pPr lvl="1"/>
            <a:r>
              <a:rPr lang="en-US" sz="3100" dirty="0"/>
              <a:t>Food samples must be collected by a registered sanitarian</a:t>
            </a:r>
          </a:p>
          <a:p>
            <a:pPr marL="114300" indent="0">
              <a:buNone/>
            </a:pPr>
            <a:endParaRPr lang="en-US" dirty="0"/>
          </a:p>
          <a:p>
            <a:r>
              <a:rPr lang="en-US" sz="3400" dirty="0"/>
              <a:t>Contact an EAIDB foodborne epidemiologist to discuss further</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0747" y="2362200"/>
            <a:ext cx="2419350" cy="302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E630D87B-605D-4782-B3A7-C045D85120AD}" type="slidenum">
              <a:rPr lang="en-US" smtClean="0"/>
              <a:t>71</a:t>
            </a:fld>
            <a:endParaRPr lang="en-US"/>
          </a:p>
        </p:txBody>
      </p:sp>
    </p:spTree>
    <p:extLst>
      <p:ext uri="{BB962C8B-B14F-4D97-AF65-F5344CB8AC3E}">
        <p14:creationId xmlns:p14="http://schemas.microsoft.com/office/powerpoint/2010/main" val="562364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Available Tests*</a:t>
            </a:r>
          </a:p>
        </p:txBody>
      </p:sp>
      <p:sp>
        <p:nvSpPr>
          <p:cNvPr id="3" name="Content Placeholder 2"/>
          <p:cNvSpPr>
            <a:spLocks noGrp="1"/>
          </p:cNvSpPr>
          <p:nvPr>
            <p:ph idx="1"/>
          </p:nvPr>
        </p:nvSpPr>
        <p:spPr>
          <a:xfrm>
            <a:off x="1447800" y="1283025"/>
            <a:ext cx="7498080" cy="5108377"/>
          </a:xfrm>
        </p:spPr>
        <p:txBody>
          <a:bodyPr>
            <a:normAutofit fontScale="25000" lnSpcReduction="20000"/>
          </a:bodyPr>
          <a:lstStyle/>
          <a:p>
            <a:r>
              <a:rPr lang="en-US" sz="7200" dirty="0"/>
              <a:t>Aerobic Plate Count </a:t>
            </a:r>
          </a:p>
          <a:p>
            <a:r>
              <a:rPr lang="en-US" sz="7200" i="1" dirty="0"/>
              <a:t>Bacillus cereus</a:t>
            </a:r>
            <a:r>
              <a:rPr lang="en-US" sz="7200" dirty="0"/>
              <a:t> Enumeration </a:t>
            </a:r>
          </a:p>
          <a:p>
            <a:r>
              <a:rPr lang="en-US" sz="7200" i="1" dirty="0"/>
              <a:t>Campylobacter spp.</a:t>
            </a:r>
            <a:r>
              <a:rPr lang="en-US" sz="7200" dirty="0"/>
              <a:t> </a:t>
            </a:r>
          </a:p>
          <a:p>
            <a:r>
              <a:rPr lang="en-US" sz="7200" i="1" dirty="0" err="1"/>
              <a:t>Cronobacter</a:t>
            </a:r>
            <a:r>
              <a:rPr lang="en-US" sz="7200" i="1" dirty="0"/>
              <a:t> </a:t>
            </a:r>
            <a:r>
              <a:rPr lang="en-US" sz="7200" i="1" dirty="0" err="1"/>
              <a:t>sakazakii</a:t>
            </a:r>
            <a:endParaRPr lang="en-US" sz="7200" i="1" dirty="0"/>
          </a:p>
          <a:p>
            <a:r>
              <a:rPr lang="en-US" sz="7200" i="1" dirty="0"/>
              <a:t>Clostridium </a:t>
            </a:r>
            <a:r>
              <a:rPr lang="en-US" sz="7200" i="1" dirty="0" err="1"/>
              <a:t>perfringens</a:t>
            </a:r>
            <a:r>
              <a:rPr lang="en-US" sz="7200" dirty="0"/>
              <a:t> Enumeration </a:t>
            </a:r>
          </a:p>
          <a:p>
            <a:r>
              <a:rPr lang="en-US" sz="7200" dirty="0"/>
              <a:t>Coliform Count </a:t>
            </a:r>
          </a:p>
          <a:p>
            <a:r>
              <a:rPr lang="en-US" sz="7200" i="1" dirty="0"/>
              <a:t>Escherichia coli </a:t>
            </a:r>
            <a:r>
              <a:rPr lang="en-US" sz="7200" dirty="0"/>
              <a:t>O157:H7 </a:t>
            </a:r>
          </a:p>
          <a:p>
            <a:r>
              <a:rPr lang="en-US" sz="7200" i="1" dirty="0"/>
              <a:t>Escherichia coli count</a:t>
            </a:r>
          </a:p>
          <a:p>
            <a:r>
              <a:rPr lang="en-US" sz="7200" dirty="0"/>
              <a:t>non-O157 STEC in Meat Products (O26; O45; O103; O111; O121; and O145) </a:t>
            </a:r>
          </a:p>
          <a:p>
            <a:r>
              <a:rPr lang="en-US" sz="7200" i="1" dirty="0"/>
              <a:t>Listeria </a:t>
            </a:r>
            <a:r>
              <a:rPr lang="en-US" sz="7200" i="1" dirty="0" err="1"/>
              <a:t>monocytogenes</a:t>
            </a:r>
            <a:r>
              <a:rPr lang="en-US" sz="7200" dirty="0"/>
              <a:t> </a:t>
            </a:r>
          </a:p>
          <a:p>
            <a:r>
              <a:rPr lang="en-US" sz="7200" i="1" dirty="0"/>
              <a:t>Salmonella spp.</a:t>
            </a:r>
            <a:r>
              <a:rPr lang="en-US" sz="7200" dirty="0"/>
              <a:t> </a:t>
            </a:r>
          </a:p>
          <a:p>
            <a:r>
              <a:rPr lang="en-US" sz="7200" i="1" dirty="0" err="1"/>
              <a:t>Shigella</a:t>
            </a:r>
            <a:r>
              <a:rPr lang="en-US" sz="7200" i="1" dirty="0"/>
              <a:t> spp.</a:t>
            </a:r>
            <a:r>
              <a:rPr lang="en-US" sz="7200" dirty="0"/>
              <a:t> </a:t>
            </a:r>
          </a:p>
          <a:p>
            <a:r>
              <a:rPr lang="en-US" sz="7200" i="1" dirty="0"/>
              <a:t>Staphylococcus </a:t>
            </a:r>
            <a:r>
              <a:rPr lang="en-US" sz="7200" i="1" dirty="0" err="1"/>
              <a:t>aureus</a:t>
            </a:r>
            <a:r>
              <a:rPr lang="en-US" sz="7200" dirty="0"/>
              <a:t> enterotoxin </a:t>
            </a:r>
          </a:p>
          <a:p>
            <a:r>
              <a:rPr lang="en-US" sz="7200" i="1" dirty="0"/>
              <a:t>Staphylococcus </a:t>
            </a:r>
            <a:r>
              <a:rPr lang="en-US" sz="7200" i="1" dirty="0" err="1"/>
              <a:t>aureus</a:t>
            </a:r>
            <a:r>
              <a:rPr lang="en-US" sz="7200" dirty="0"/>
              <a:t> Enumeration </a:t>
            </a:r>
          </a:p>
          <a:p>
            <a:r>
              <a:rPr lang="en-US" sz="7200" i="1" dirty="0"/>
              <a:t>Vibrio </a:t>
            </a:r>
            <a:r>
              <a:rPr lang="en-US" sz="7200" i="1" dirty="0" err="1"/>
              <a:t>cholerae</a:t>
            </a:r>
            <a:r>
              <a:rPr lang="en-US" sz="7200" i="1" dirty="0"/>
              <a:t>, Vibrio </a:t>
            </a:r>
            <a:r>
              <a:rPr lang="en-US" sz="7200" i="1" dirty="0" err="1"/>
              <a:t>parahaemolyticus</a:t>
            </a:r>
            <a:r>
              <a:rPr lang="en-US" sz="7200" i="1" dirty="0"/>
              <a:t>, Vibrio </a:t>
            </a:r>
            <a:r>
              <a:rPr lang="en-US" sz="7200" i="1" dirty="0" err="1"/>
              <a:t>vulnificus</a:t>
            </a:r>
            <a:r>
              <a:rPr lang="en-US" sz="7200" dirty="0"/>
              <a:t> </a:t>
            </a:r>
          </a:p>
          <a:p>
            <a:r>
              <a:rPr lang="en-US" sz="7200" dirty="0"/>
              <a:t>Yeast &amp; Mold Count </a:t>
            </a:r>
          </a:p>
          <a:p>
            <a:r>
              <a:rPr lang="en-US" sz="7200" i="1" dirty="0"/>
              <a:t>Yersinia </a:t>
            </a:r>
            <a:r>
              <a:rPr lang="en-US" sz="7200" i="1" dirty="0" err="1"/>
              <a:t>enterocolitica</a:t>
            </a:r>
            <a:r>
              <a:rPr lang="en-US" sz="7200" dirty="0"/>
              <a:t> </a:t>
            </a:r>
          </a:p>
          <a:p>
            <a:endParaRPr lang="en-US" dirty="0"/>
          </a:p>
        </p:txBody>
      </p:sp>
      <p:sp>
        <p:nvSpPr>
          <p:cNvPr id="4" name="TextBox 3"/>
          <p:cNvSpPr txBox="1"/>
          <p:nvPr/>
        </p:nvSpPr>
        <p:spPr>
          <a:xfrm>
            <a:off x="5562600" y="6248400"/>
            <a:ext cx="3561347" cy="307777"/>
          </a:xfrm>
          <a:prstGeom prst="rect">
            <a:avLst/>
          </a:prstGeom>
          <a:noFill/>
        </p:spPr>
        <p:txBody>
          <a:bodyPr wrap="square" rtlCol="0">
            <a:spAutoFit/>
          </a:bodyPr>
          <a:lstStyle/>
          <a:p>
            <a:r>
              <a:rPr lang="en-US" sz="1400" dirty="0"/>
              <a:t>*food is tested only upon prior approval</a:t>
            </a:r>
          </a:p>
        </p:txBody>
      </p:sp>
      <p:sp>
        <p:nvSpPr>
          <p:cNvPr id="5" name="Slide Number Placeholder 4"/>
          <p:cNvSpPr>
            <a:spLocks noGrp="1"/>
          </p:cNvSpPr>
          <p:nvPr>
            <p:ph type="sldNum" sz="quarter" idx="12"/>
          </p:nvPr>
        </p:nvSpPr>
        <p:spPr/>
        <p:txBody>
          <a:bodyPr/>
          <a:lstStyle/>
          <a:p>
            <a:fld id="{E630D87B-605D-4782-B3A7-C045D85120AD}" type="slidenum">
              <a:rPr lang="en-US" smtClean="0"/>
              <a:t>72</a:t>
            </a:fld>
            <a:endParaRPr lang="en-US"/>
          </a:p>
        </p:txBody>
      </p:sp>
    </p:spTree>
    <p:extLst>
      <p:ext uri="{BB962C8B-B14F-4D97-AF65-F5344CB8AC3E}">
        <p14:creationId xmlns:p14="http://schemas.microsoft.com/office/powerpoint/2010/main" val="1758368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Food:  Specimen Collection &amp; Handling</a:t>
            </a:r>
          </a:p>
        </p:txBody>
      </p:sp>
      <p:sp>
        <p:nvSpPr>
          <p:cNvPr id="3" name="Content Placeholder 2"/>
          <p:cNvSpPr>
            <a:spLocks noGrp="1"/>
          </p:cNvSpPr>
          <p:nvPr>
            <p:ph idx="1"/>
          </p:nvPr>
        </p:nvSpPr>
        <p:spPr/>
        <p:txBody>
          <a:bodyPr>
            <a:normAutofit fontScale="62500" lnSpcReduction="20000"/>
          </a:bodyPr>
          <a:lstStyle/>
          <a:p>
            <a:pPr lvl="0"/>
            <a:r>
              <a:rPr lang="en-US" sz="3400" dirty="0"/>
              <a:t>Food items should be refrigerated and maintained at 0</a:t>
            </a:r>
            <a:r>
              <a:rPr lang="en-US" sz="3400" baseline="30000" dirty="0"/>
              <a:t>o</a:t>
            </a:r>
            <a:r>
              <a:rPr lang="en-US" sz="3400" dirty="0"/>
              <a:t> to 4</a:t>
            </a:r>
            <a:r>
              <a:rPr lang="en-US" sz="3400" baseline="30000" dirty="0"/>
              <a:t>o</a:t>
            </a:r>
            <a:r>
              <a:rPr lang="en-US" sz="3400" dirty="0"/>
              <a:t> Celsius, until arrival at the laboratory. </a:t>
            </a:r>
          </a:p>
          <a:p>
            <a:pPr lvl="0"/>
            <a:r>
              <a:rPr lang="en-US" sz="3400" dirty="0"/>
              <a:t>Whenever possible, submit samples to the laboratory in the original, unopened containers. </a:t>
            </a:r>
          </a:p>
          <a:p>
            <a:pPr lvl="0"/>
            <a:r>
              <a:rPr lang="en-US" sz="3400" dirty="0"/>
              <a:t>If the original container is too large, transfer representative portions to sterile containers using aseptic technique.</a:t>
            </a:r>
          </a:p>
          <a:p>
            <a:pPr lvl="0"/>
            <a:r>
              <a:rPr lang="en-US" sz="3400" dirty="0"/>
              <a:t>Dry or canned foods that are not perishable should be collected and shipped at ambient temperature. Frozen foods should be shipped frozen.</a:t>
            </a:r>
          </a:p>
          <a:p>
            <a:pPr lvl="0"/>
            <a:r>
              <a:rPr lang="en-US" sz="3400" dirty="0"/>
              <a:t>Do not freeze refrigerated foods.</a:t>
            </a:r>
          </a:p>
          <a:p>
            <a:r>
              <a:rPr lang="en-US" sz="3400" dirty="0"/>
              <a:t>Collect at least 100 grams of each sample unit. (100 grams = 3.53 ounces or 0.22 pounds)</a:t>
            </a:r>
          </a:p>
          <a:p>
            <a:pPr lvl="0"/>
            <a:endParaRPr lang="en-US" dirty="0"/>
          </a:p>
          <a:p>
            <a:pPr marL="114300" lvl="0" indent="0">
              <a:buNone/>
            </a:pPr>
            <a:r>
              <a:rPr lang="en-US" dirty="0">
                <a:hlinkClick r:id="rId3"/>
              </a:rPr>
              <a:t>http://www.dshs.state.tx.us/lab/mic-cm_collect.shtm</a:t>
            </a:r>
            <a:endParaRPr lang="en-US" dirty="0"/>
          </a:p>
          <a:p>
            <a:pPr marL="114300" lvl="0" indent="0">
              <a:buNone/>
            </a:pPr>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73</a:t>
            </a:fld>
            <a:endParaRPr lang="en-US"/>
          </a:p>
        </p:txBody>
      </p:sp>
    </p:spTree>
    <p:extLst>
      <p:ext uri="{BB962C8B-B14F-4D97-AF65-F5344CB8AC3E}">
        <p14:creationId xmlns:p14="http://schemas.microsoft.com/office/powerpoint/2010/main" val="4227134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Swabs</a:t>
            </a:r>
          </a:p>
        </p:txBody>
      </p:sp>
      <p:sp>
        <p:nvSpPr>
          <p:cNvPr id="3" name="Content Placeholder 2"/>
          <p:cNvSpPr>
            <a:spLocks noGrp="1"/>
          </p:cNvSpPr>
          <p:nvPr>
            <p:ph idx="1"/>
          </p:nvPr>
        </p:nvSpPr>
        <p:spPr/>
        <p:txBody>
          <a:bodyPr>
            <a:normAutofit fontScale="77500" lnSpcReduction="20000"/>
          </a:bodyPr>
          <a:lstStyle/>
          <a:p>
            <a:r>
              <a:rPr lang="en-US" dirty="0"/>
              <a:t>Testing performed by Consumer Microbiology Team at DSHS lab</a:t>
            </a:r>
          </a:p>
          <a:p>
            <a:endParaRPr lang="en-US" dirty="0"/>
          </a:p>
          <a:p>
            <a:r>
              <a:rPr lang="en-US" dirty="0"/>
              <a:t>General policy</a:t>
            </a:r>
          </a:p>
          <a:p>
            <a:pPr lvl="1"/>
            <a:r>
              <a:rPr lang="en-US" dirty="0"/>
              <a:t>Test environmental swabs only from facilities implicated in a suspected outbreak (not associated with single cases)</a:t>
            </a:r>
          </a:p>
          <a:p>
            <a:pPr lvl="1"/>
            <a:r>
              <a:rPr lang="en-US" dirty="0"/>
              <a:t>In outbreaks, will not test environmental swabs unless a pathogen has been identified in a clinical specimen</a:t>
            </a:r>
          </a:p>
          <a:p>
            <a:pPr lvl="1"/>
            <a:r>
              <a:rPr lang="en-US" dirty="0"/>
              <a:t>Environmental swabs must be collected by a registered sanitarian</a:t>
            </a:r>
          </a:p>
          <a:p>
            <a:pPr marL="114300" indent="0">
              <a:buNone/>
            </a:pPr>
            <a:endParaRPr lang="en-US" dirty="0"/>
          </a:p>
          <a:p>
            <a:r>
              <a:rPr lang="en-US" dirty="0"/>
              <a:t>Contact an EAIDB foodborne epidemiologist to discuss further</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74</a:t>
            </a:fld>
            <a:endParaRPr lang="en-US"/>
          </a:p>
        </p:txBody>
      </p:sp>
    </p:spTree>
    <p:extLst>
      <p:ext uri="{BB962C8B-B14F-4D97-AF65-F5344CB8AC3E}">
        <p14:creationId xmlns:p14="http://schemas.microsoft.com/office/powerpoint/2010/main" val="1872160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787" y="304800"/>
            <a:ext cx="4679213" cy="590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5486400" y="380999"/>
            <a:ext cx="3657600" cy="3369177"/>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571500" indent="-571500">
              <a:buFont typeface="Arial" panose="020B0604020202020204" pitchFamily="34" charset="0"/>
              <a:buChar char="•"/>
            </a:pPr>
            <a:r>
              <a:rPr lang="en-US" sz="3600" dirty="0"/>
              <a:t>Complete the </a:t>
            </a:r>
            <a:r>
              <a:rPr lang="en-US" sz="3600" u="sng" dirty="0"/>
              <a:t>G-23 form </a:t>
            </a:r>
            <a:r>
              <a:rPr lang="en-US" sz="3600" dirty="0"/>
              <a:t>for each food sample or environmental swab submitted</a:t>
            </a:r>
          </a:p>
        </p:txBody>
      </p:sp>
      <p:sp>
        <p:nvSpPr>
          <p:cNvPr id="2" name="Slide Number Placeholder 1"/>
          <p:cNvSpPr>
            <a:spLocks noGrp="1"/>
          </p:cNvSpPr>
          <p:nvPr>
            <p:ph type="sldNum" sz="quarter" idx="12"/>
          </p:nvPr>
        </p:nvSpPr>
        <p:spPr/>
        <p:txBody>
          <a:bodyPr/>
          <a:lstStyle/>
          <a:p>
            <a:fld id="{E630D87B-605D-4782-B3A7-C045D85120AD}" type="slidenum">
              <a:rPr lang="en-US" smtClean="0"/>
              <a:t>75</a:t>
            </a:fld>
            <a:endParaRPr lang="en-US"/>
          </a:p>
        </p:txBody>
      </p:sp>
    </p:spTree>
    <p:extLst>
      <p:ext uri="{BB962C8B-B14F-4D97-AF65-F5344CB8AC3E}">
        <p14:creationId xmlns:p14="http://schemas.microsoft.com/office/powerpoint/2010/main" val="1804117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Team Contacts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Venessa Cantu– Team Leader, Epidemiologist</a:t>
            </a:r>
          </a:p>
          <a:p>
            <a:pPr>
              <a:buFont typeface="Arial" panose="020B0604020202020204" pitchFamily="34" charset="0"/>
              <a:buChar char="•"/>
            </a:pPr>
            <a:r>
              <a:rPr lang="en-US" sz="2800" dirty="0" err="1"/>
              <a:t>Inger</a:t>
            </a:r>
            <a:r>
              <a:rPr lang="en-US" sz="2800" dirty="0"/>
              <a:t> </a:t>
            </a:r>
            <a:r>
              <a:rPr lang="en-US" sz="2800" dirty="0" err="1"/>
              <a:t>Vilcins</a:t>
            </a:r>
            <a:r>
              <a:rPr lang="en-US" sz="2800" dirty="0"/>
              <a:t>– Epidemiologist</a:t>
            </a:r>
          </a:p>
          <a:p>
            <a:pPr>
              <a:buFont typeface="Arial" panose="020B0604020202020204" pitchFamily="34" charset="0"/>
              <a:buChar char="•"/>
            </a:pPr>
            <a:r>
              <a:rPr lang="en-US" sz="2800" dirty="0"/>
              <a:t>(vacant)– Epidemiologist</a:t>
            </a:r>
          </a:p>
          <a:p>
            <a:pPr>
              <a:buFont typeface="Arial" panose="020B0604020202020204" pitchFamily="34" charset="0"/>
              <a:buChar char="•"/>
            </a:pPr>
            <a:r>
              <a:rPr lang="en-US" sz="2800" dirty="0"/>
              <a:t>(vacant)– Epidemiologist</a:t>
            </a:r>
          </a:p>
          <a:p>
            <a:pPr>
              <a:buFont typeface="Arial" panose="020B0604020202020204" pitchFamily="34" charset="0"/>
              <a:buChar char="•"/>
            </a:pPr>
            <a:r>
              <a:rPr lang="en-US" sz="2800" dirty="0"/>
              <a:t>Greg Leos– Public Health and Prevention Specialist </a:t>
            </a:r>
          </a:p>
          <a:p>
            <a:pPr>
              <a:buFont typeface="Arial" panose="020B0604020202020204" pitchFamily="34" charset="0"/>
              <a:buChar char="•"/>
            </a:pPr>
            <a:r>
              <a:rPr lang="en-US" sz="2800" dirty="0"/>
              <a:t>Wendy Albers-Public Health and Prevention Specialist</a:t>
            </a:r>
          </a:p>
        </p:txBody>
      </p:sp>
      <p:sp>
        <p:nvSpPr>
          <p:cNvPr id="4" name="Slide Number Placeholder 3"/>
          <p:cNvSpPr>
            <a:spLocks noGrp="1"/>
          </p:cNvSpPr>
          <p:nvPr>
            <p:ph type="sldNum" sz="quarter" idx="12"/>
          </p:nvPr>
        </p:nvSpPr>
        <p:spPr/>
        <p:txBody>
          <a:bodyPr/>
          <a:lstStyle/>
          <a:p>
            <a:fld id="{E630D87B-605D-4782-B3A7-C045D85120AD}" type="slidenum">
              <a:rPr lang="en-US" smtClean="0"/>
              <a:t>76</a:t>
            </a:fld>
            <a:endParaRPr lang="en-US"/>
          </a:p>
        </p:txBody>
      </p:sp>
    </p:spTree>
    <p:extLst>
      <p:ext uri="{BB962C8B-B14F-4D97-AF65-F5344CB8AC3E}">
        <p14:creationId xmlns:p14="http://schemas.microsoft.com/office/powerpoint/2010/main" val="2313879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2" name="Slide Number Placeholder 1"/>
          <p:cNvSpPr>
            <a:spLocks noGrp="1"/>
          </p:cNvSpPr>
          <p:nvPr>
            <p:ph type="sldNum" sz="quarter" idx="12"/>
          </p:nvPr>
        </p:nvSpPr>
        <p:spPr/>
        <p:txBody>
          <a:bodyPr/>
          <a:lstStyle/>
          <a:p>
            <a:fld id="{E630D87B-605D-4782-B3A7-C045D85120AD}" type="slidenum">
              <a:rPr lang="en-US" smtClean="0"/>
              <a:t>77</a:t>
            </a:fld>
            <a:endParaRPr lang="en-US"/>
          </a:p>
        </p:txBody>
      </p:sp>
    </p:spTree>
    <p:extLst>
      <p:ext uri="{BB962C8B-B14F-4D97-AF65-F5344CB8AC3E}">
        <p14:creationId xmlns:p14="http://schemas.microsoft.com/office/powerpoint/2010/main" val="127394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Reasons for Rejection</a:t>
            </a:r>
          </a:p>
        </p:txBody>
      </p:sp>
      <p:sp>
        <p:nvSpPr>
          <p:cNvPr id="3" name="Content Placeholder 2"/>
          <p:cNvSpPr>
            <a:spLocks noGrp="1"/>
          </p:cNvSpPr>
          <p:nvPr>
            <p:ph idx="1"/>
          </p:nvPr>
        </p:nvSpPr>
        <p:spPr>
          <a:xfrm>
            <a:off x="1435608" y="1447800"/>
            <a:ext cx="7498080" cy="5181600"/>
          </a:xfrm>
        </p:spPr>
        <p:txBody>
          <a:bodyPr>
            <a:normAutofit fontScale="92500" lnSpcReduction="20000"/>
          </a:bodyPr>
          <a:lstStyle/>
          <a:p>
            <a:r>
              <a:rPr lang="en-US" dirty="0"/>
              <a:t>Specimen not received within appropriate timeframe after collection</a:t>
            </a:r>
          </a:p>
          <a:p>
            <a:r>
              <a:rPr lang="en-US" dirty="0"/>
              <a:t>No form or form incorrect</a:t>
            </a:r>
          </a:p>
          <a:p>
            <a:r>
              <a:rPr lang="en-US" dirty="0"/>
              <a:t>Information on specimen doesn’t match information on form</a:t>
            </a:r>
          </a:p>
          <a:p>
            <a:r>
              <a:rPr lang="en-US" dirty="0"/>
              <a:t>No information on specimen container</a:t>
            </a:r>
          </a:p>
          <a:p>
            <a:r>
              <a:rPr lang="en-US" dirty="0"/>
              <a:t>Submitted at wrong temperature</a:t>
            </a:r>
          </a:p>
          <a:p>
            <a:r>
              <a:rPr lang="en-US" dirty="0"/>
              <a:t>Expired media/supplies</a:t>
            </a:r>
          </a:p>
          <a:p>
            <a:r>
              <a:rPr lang="en-US" dirty="0"/>
              <a:t>Submitted on wrong media</a:t>
            </a:r>
          </a:p>
          <a:p>
            <a:r>
              <a:rPr lang="en-US" dirty="0"/>
              <a:t>Specimen tube leaking or broken</a:t>
            </a:r>
          </a:p>
          <a:p>
            <a:pPr marL="82296" indent="0">
              <a:buNone/>
            </a:pPr>
            <a:r>
              <a:rPr lang="en-US" i="1" dirty="0"/>
              <a:t>When in doubt, contact Central Office or the lab!</a:t>
            </a:r>
          </a:p>
        </p:txBody>
      </p:sp>
      <p:sp>
        <p:nvSpPr>
          <p:cNvPr id="4" name="Slide Number Placeholder 3"/>
          <p:cNvSpPr>
            <a:spLocks noGrp="1"/>
          </p:cNvSpPr>
          <p:nvPr>
            <p:ph type="sldNum" sz="quarter" idx="12"/>
          </p:nvPr>
        </p:nvSpPr>
        <p:spPr/>
        <p:txBody>
          <a:bodyPr/>
          <a:lstStyle/>
          <a:p>
            <a:fld id="{E630D87B-605D-4782-B3A7-C045D85120AD}" type="slidenum">
              <a:rPr lang="en-US" smtClean="0"/>
              <a:t>8</a:t>
            </a:fld>
            <a:endParaRPr lang="en-US"/>
          </a:p>
        </p:txBody>
      </p:sp>
    </p:spTree>
    <p:extLst>
      <p:ext uri="{BB962C8B-B14F-4D97-AF65-F5344CB8AC3E}">
        <p14:creationId xmlns:p14="http://schemas.microsoft.com/office/powerpoint/2010/main" val="426612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Results—</a:t>
            </a:r>
            <a:r>
              <a:rPr lang="en-US" dirty="0" err="1"/>
              <a:t>LabWare</a:t>
            </a:r>
            <a:endParaRPr lang="en-US" dirty="0"/>
          </a:p>
        </p:txBody>
      </p:sp>
      <p:sp>
        <p:nvSpPr>
          <p:cNvPr id="3" name="Content Placeholder 2"/>
          <p:cNvSpPr>
            <a:spLocks noGrp="1"/>
          </p:cNvSpPr>
          <p:nvPr>
            <p:ph idx="1"/>
          </p:nvPr>
        </p:nvSpPr>
        <p:spPr>
          <a:xfrm>
            <a:off x="1143000" y="1447800"/>
            <a:ext cx="7790688" cy="5105400"/>
          </a:xfrm>
        </p:spPr>
        <p:txBody>
          <a:bodyPr>
            <a:normAutofit lnSpcReduction="10000"/>
          </a:bodyPr>
          <a:lstStyle/>
          <a:p>
            <a:r>
              <a:rPr lang="en-US" dirty="0"/>
              <a:t>Get access to </a:t>
            </a:r>
            <a:r>
              <a:rPr lang="en-US" dirty="0" err="1"/>
              <a:t>LabWare</a:t>
            </a:r>
            <a:r>
              <a:rPr lang="en-US" dirty="0"/>
              <a:t>: </a:t>
            </a:r>
            <a:r>
              <a:rPr lang="en-US" dirty="0">
                <a:hlinkClick r:id="rId2"/>
              </a:rPr>
              <a:t>https://results-web.dshs.state.tx.us:8443/index.jsp</a:t>
            </a:r>
            <a:endParaRPr lang="en-US" dirty="0"/>
          </a:p>
          <a:p>
            <a:r>
              <a:rPr lang="en-US" dirty="0"/>
              <a:t>Click on EPI registration (very bottom right)</a:t>
            </a:r>
          </a:p>
          <a:p>
            <a:r>
              <a:rPr lang="en-US" dirty="0"/>
              <a:t>Fill out PHLIMS confidentiality form AND</a:t>
            </a:r>
          </a:p>
          <a:p>
            <a:r>
              <a:rPr lang="en-US" dirty="0"/>
              <a:t>Fill out the EPI account registration</a:t>
            </a:r>
          </a:p>
          <a:p>
            <a:r>
              <a:rPr lang="en-US" dirty="0"/>
              <a:t>Most DSHS results are in </a:t>
            </a:r>
            <a:r>
              <a:rPr lang="en-US" dirty="0" err="1"/>
              <a:t>LabWare</a:t>
            </a:r>
            <a:endParaRPr lang="en-US" dirty="0"/>
          </a:p>
          <a:p>
            <a:r>
              <a:rPr lang="en-US" dirty="0"/>
              <a:t>CDC results will need to be reported separately (usually via fax)</a:t>
            </a:r>
          </a:p>
          <a:p>
            <a:r>
              <a:rPr lang="en-US" dirty="0"/>
              <a:t>Many results will show up in NBS</a:t>
            </a:r>
          </a:p>
          <a:p>
            <a:endParaRPr lang="en-US" dirty="0"/>
          </a:p>
        </p:txBody>
      </p:sp>
      <p:sp>
        <p:nvSpPr>
          <p:cNvPr id="4" name="Slide Number Placeholder 3"/>
          <p:cNvSpPr>
            <a:spLocks noGrp="1"/>
          </p:cNvSpPr>
          <p:nvPr>
            <p:ph type="sldNum" sz="quarter" idx="12"/>
          </p:nvPr>
        </p:nvSpPr>
        <p:spPr/>
        <p:txBody>
          <a:bodyPr/>
          <a:lstStyle/>
          <a:p>
            <a:fld id="{E630D87B-605D-4782-B3A7-C045D85120AD}" type="slidenum">
              <a:rPr lang="en-US" smtClean="0"/>
              <a:t>9</a:t>
            </a:fld>
            <a:endParaRPr lang="en-US"/>
          </a:p>
        </p:txBody>
      </p:sp>
    </p:spTree>
    <p:extLst>
      <p:ext uri="{BB962C8B-B14F-4D97-AF65-F5344CB8AC3E}">
        <p14:creationId xmlns:p14="http://schemas.microsoft.com/office/powerpoint/2010/main" val="1942818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1185</TotalTime>
  <Words>5284</Words>
  <Application>Microsoft Office PowerPoint</Application>
  <PresentationFormat>On-screen Show (4:3)</PresentationFormat>
  <Paragraphs>813</Paragraphs>
  <Slides>77</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Gill Sans MT</vt:lpstr>
      <vt:lpstr>Script MT Bold</vt:lpstr>
      <vt:lpstr>Times New Roman</vt:lpstr>
      <vt:lpstr>Verdana</vt:lpstr>
      <vt:lpstr>Wingdings 2</vt:lpstr>
      <vt:lpstr>Solstice</vt:lpstr>
      <vt:lpstr>Everything you might have known about laboratory testing but forgot</vt:lpstr>
      <vt:lpstr>How to Submit Specimens to the Lab</vt:lpstr>
      <vt:lpstr>Ordering Supplies</vt:lpstr>
      <vt:lpstr>Filling out the Forms</vt:lpstr>
      <vt:lpstr>CDC Submissions</vt:lpstr>
      <vt:lpstr>Packaging/Shipping</vt:lpstr>
      <vt:lpstr>PowerPoint Presentation</vt:lpstr>
      <vt:lpstr>Common Reasons for Rejection</vt:lpstr>
      <vt:lpstr>Accessing Results—LabWare</vt:lpstr>
      <vt:lpstr>Viral Respiratory Outbreaks (non-VPD)</vt:lpstr>
      <vt:lpstr>When to Collect Specimens</vt:lpstr>
      <vt:lpstr>Specimen Collection Supplies</vt:lpstr>
      <vt:lpstr>Specimen Collection</vt:lpstr>
      <vt:lpstr>Lab Submission Form</vt:lpstr>
      <vt:lpstr>Testing</vt:lpstr>
      <vt:lpstr>Other Testing</vt:lpstr>
      <vt:lpstr>Novel Influenza &amp; Novel Coronavirus</vt:lpstr>
      <vt:lpstr>When to Collect Specimens</vt:lpstr>
      <vt:lpstr>Specimen Collection Supplies</vt:lpstr>
      <vt:lpstr>Specimen Collection</vt:lpstr>
      <vt:lpstr>Lab Submission Form</vt:lpstr>
      <vt:lpstr>Testing</vt:lpstr>
      <vt:lpstr>Meningococcal disease, invasive</vt:lpstr>
      <vt:lpstr>Specimen Submission Highlights</vt:lpstr>
      <vt:lpstr>IRID Team Contacts</vt:lpstr>
      <vt:lpstr>Measles, mumps, rubella testing</vt:lpstr>
      <vt:lpstr>Measles, Mumps, Rubella Overview</vt:lpstr>
      <vt:lpstr>MMR: Supplies You Need</vt:lpstr>
      <vt:lpstr>MMR: Getting Supplies</vt:lpstr>
      <vt:lpstr>MMR: Collection Time Frames</vt:lpstr>
      <vt:lpstr>MMR: Shipping Time Frames</vt:lpstr>
      <vt:lpstr>MMR: Important Serology Information</vt:lpstr>
      <vt:lpstr>MMR: Filling Out the G-2A</vt:lpstr>
      <vt:lpstr>MMR: Filling out the G-2V</vt:lpstr>
      <vt:lpstr>MMR: If Requesting a Lab to Forward a Specimen</vt:lpstr>
      <vt:lpstr>MMR: Paying for Testing</vt:lpstr>
      <vt:lpstr>Varicella</vt:lpstr>
      <vt:lpstr>When to Test for Varicella</vt:lpstr>
      <vt:lpstr>Varicella Testing</vt:lpstr>
      <vt:lpstr>Supplies for Varicella PCR</vt:lpstr>
      <vt:lpstr>Collecting Vesicular Specimens</vt:lpstr>
      <vt:lpstr>Collecting Maculopapular Specimens</vt:lpstr>
      <vt:lpstr>VZV Submission Forms</vt:lpstr>
      <vt:lpstr>VZV Collection and Shipping</vt:lpstr>
      <vt:lpstr>pertussis</vt:lpstr>
      <vt:lpstr>Pertussis Testing</vt:lpstr>
      <vt:lpstr>Pertussis Testing Supplies</vt:lpstr>
      <vt:lpstr>Other vpds</vt:lpstr>
      <vt:lpstr>H. influenzae</vt:lpstr>
      <vt:lpstr>Hepatitis A, B</vt:lpstr>
      <vt:lpstr>Tetanus</vt:lpstr>
      <vt:lpstr>Polio</vt:lpstr>
      <vt:lpstr>Diphtheria Isolation and/or ID</vt:lpstr>
      <vt:lpstr>Always Notify VPD Team About Incoming Specimens</vt:lpstr>
      <vt:lpstr>VPD Team Contacts</vt:lpstr>
      <vt:lpstr>GI Outbreak- unknown pathogen</vt:lpstr>
      <vt:lpstr> GI Outbreak - Unknown Pathogen  </vt:lpstr>
      <vt:lpstr>Specimen Types:  GI Outbreak - Unknown Pathogen </vt:lpstr>
      <vt:lpstr>Specimen Collection: Supply List</vt:lpstr>
      <vt:lpstr>Available Supplies  from DSHS</vt:lpstr>
      <vt:lpstr>Specimen collection:  The Process</vt:lpstr>
      <vt:lpstr> Shipping Considerations</vt:lpstr>
      <vt:lpstr>Shipping Considerations</vt:lpstr>
      <vt:lpstr>Shipping Considerations</vt:lpstr>
      <vt:lpstr>Lab Submission Form</vt:lpstr>
      <vt:lpstr>Additional testing</vt:lpstr>
      <vt:lpstr>Additional Testing at DSHS</vt:lpstr>
      <vt:lpstr>Required Isolates </vt:lpstr>
      <vt:lpstr>EHEC, shiga-like toxin assay:     Time Considerations</vt:lpstr>
      <vt:lpstr>Botulism</vt:lpstr>
      <vt:lpstr>Food</vt:lpstr>
      <vt:lpstr>Food:  Available Tests*</vt:lpstr>
      <vt:lpstr>Food:  Specimen Collection &amp; Handling</vt:lpstr>
      <vt:lpstr>Environmental Swabs</vt:lpstr>
      <vt:lpstr>PowerPoint Presentation</vt:lpstr>
      <vt:lpstr>Foodborne Team Contacts</vt:lpstr>
      <vt:lpstr>Questions?</vt:lpstr>
    </vt:vector>
  </TitlesOfParts>
  <Company>DSHS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Respiratory Outbreaks (non-VPD)</dc:title>
  <dc:creator>Lesley Brannan</dc:creator>
  <cp:lastModifiedBy>Pinter,Henry J (DSHS)</cp:lastModifiedBy>
  <cp:revision>156</cp:revision>
  <cp:lastPrinted>2014-02-28T18:44:09Z</cp:lastPrinted>
  <dcterms:created xsi:type="dcterms:W3CDTF">2014-02-13T17:39:13Z</dcterms:created>
  <dcterms:modified xsi:type="dcterms:W3CDTF">2023-02-16T18:14:22Z</dcterms:modified>
</cp:coreProperties>
</file>