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14" r:id="rId3"/>
    <p:sldId id="292" r:id="rId4"/>
    <p:sldId id="277" r:id="rId5"/>
    <p:sldId id="293" r:id="rId6"/>
    <p:sldId id="281" r:id="rId7"/>
    <p:sldId id="264" r:id="rId8"/>
    <p:sldId id="305" r:id="rId9"/>
    <p:sldId id="306" r:id="rId10"/>
    <p:sldId id="307" r:id="rId11"/>
    <p:sldId id="309" r:id="rId12"/>
    <p:sldId id="279" r:id="rId13"/>
    <p:sldId id="297" r:id="rId14"/>
    <p:sldId id="304" r:id="rId15"/>
    <p:sldId id="315" r:id="rId16"/>
    <p:sldId id="274" r:id="rId17"/>
    <p:sldId id="320" r:id="rId18"/>
    <p:sldId id="278" r:id="rId19"/>
    <p:sldId id="328" r:id="rId20"/>
    <p:sldId id="321" r:id="rId21"/>
    <p:sldId id="322" r:id="rId22"/>
    <p:sldId id="324" r:id="rId23"/>
    <p:sldId id="325" r:id="rId24"/>
    <p:sldId id="326" r:id="rId25"/>
    <p:sldId id="327" r:id="rId26"/>
    <p:sldId id="319" r:id="rId27"/>
    <p:sldId id="310" r:id="rId28"/>
    <p:sldId id="311" r:id="rId29"/>
    <p:sldId id="287" r:id="rId30"/>
    <p:sldId id="285" r:id="rId31"/>
    <p:sldId id="298" r:id="rId32"/>
    <p:sldId id="318" r:id="rId33"/>
    <p:sldId id="316" r:id="rId34"/>
    <p:sldId id="313" r:id="rId35"/>
    <p:sldId id="317" r:id="rId36"/>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5" d="100"/>
          <a:sy n="65" d="100"/>
        </p:scale>
        <p:origin x="1603" y="58"/>
      </p:cViewPr>
      <p:guideLst>
        <p:guide orient="horz" pos="2160"/>
        <p:guide pos="2880"/>
      </p:guideLst>
    </p:cSldViewPr>
  </p:slideViewPr>
  <p:notesTextViewPr>
    <p:cViewPr>
      <p:scale>
        <a:sx n="1" d="1"/>
        <a:sy n="1" d="1"/>
      </p:scale>
      <p:origin x="0" y="0"/>
    </p:cViewPr>
  </p:notesTextViewPr>
  <p:sorterViewPr>
    <p:cViewPr>
      <p:scale>
        <a:sx n="100" d="100"/>
        <a:sy n="100" d="100"/>
      </p:scale>
      <p:origin x="0" y="-17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atin typeface="Arial" panose="020B0604020202020204" pitchFamily="34" charset="0"/>
              </a:defRPr>
            </a:lvl1pPr>
          </a:lstStyle>
          <a:p>
            <a:fld id="{F6BD026A-0E8C-4145-B6B0-DD6B5809ADF4}" type="datetimeFigureOut">
              <a:rPr lang="en-US" smtClean="0"/>
              <a:pPr/>
              <a:t>2/16/2023</a:t>
            </a:fld>
            <a:endParaRPr lang="en-US" dirty="0"/>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a:defRPr sz="1200">
                <a:latin typeface="Arial" panose="020B0604020202020204" pitchFamily="34" charset="0"/>
              </a:defRPr>
            </a:lvl1pPr>
          </a:lstStyle>
          <a:p>
            <a:fld id="{1CE7D4AF-24BD-485B-81E6-F351094F17DA}" type="slidenum">
              <a:rPr lang="en-US" smtClean="0"/>
              <a:pPr/>
              <a:t>‹#›</a:t>
            </a:fld>
            <a:endParaRPr lang="en-US" dirty="0"/>
          </a:p>
        </p:txBody>
      </p:sp>
    </p:spTree>
    <p:extLst>
      <p:ext uri="{BB962C8B-B14F-4D97-AF65-F5344CB8AC3E}">
        <p14:creationId xmlns:p14="http://schemas.microsoft.com/office/powerpoint/2010/main" val="231253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E7D4AF-24BD-485B-81E6-F351094F17DA}" type="slidenum">
              <a:rPr lang="en-US" smtClean="0"/>
              <a:t>1</a:t>
            </a:fld>
            <a:endParaRPr lang="en-US" dirty="0"/>
          </a:p>
        </p:txBody>
      </p:sp>
    </p:spTree>
    <p:extLst>
      <p:ext uri="{BB962C8B-B14F-4D97-AF65-F5344CB8AC3E}">
        <p14:creationId xmlns:p14="http://schemas.microsoft.com/office/powerpoint/2010/main" val="296971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E7D4AF-24BD-485B-81E6-F351094F17DA}" type="slidenum">
              <a:rPr lang="en-US" smtClean="0"/>
              <a:t>4</a:t>
            </a:fld>
            <a:endParaRPr lang="en-US" dirty="0"/>
          </a:p>
        </p:txBody>
      </p:sp>
    </p:spTree>
    <p:extLst>
      <p:ext uri="{BB962C8B-B14F-4D97-AF65-F5344CB8AC3E}">
        <p14:creationId xmlns:p14="http://schemas.microsoft.com/office/powerpoint/2010/main" val="848541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Johnsen Ph.D., RS</a:t>
            </a:r>
          </a:p>
          <a:p>
            <a:r>
              <a:rPr lang="en-US" dirty="0"/>
              <a:t>Environmental Health Specialist</a:t>
            </a:r>
          </a:p>
          <a:p>
            <a:r>
              <a:rPr lang="en-US" dirty="0"/>
              <a:t>Medical Entomologist</a:t>
            </a:r>
          </a:p>
          <a:p>
            <a:r>
              <a:rPr lang="en-US" dirty="0"/>
              <a:t>Brazos County Health Department</a:t>
            </a:r>
          </a:p>
          <a:p>
            <a:r>
              <a:rPr lang="en-US" dirty="0"/>
              <a:t>201 N. Texas Ave</a:t>
            </a:r>
          </a:p>
          <a:p>
            <a:r>
              <a:rPr lang="en-US" dirty="0"/>
              <a:t>Bryan, Texas 77803</a:t>
            </a:r>
          </a:p>
          <a:p>
            <a:r>
              <a:rPr lang="en-US" dirty="0"/>
              <a:t>979-361-5757</a:t>
            </a:r>
          </a:p>
          <a:p>
            <a:r>
              <a:rPr lang="en-US" dirty="0"/>
              <a:t>mjohnsen@brazoscountytx.gov</a:t>
            </a:r>
          </a:p>
          <a:p>
            <a:endParaRPr lang="en-US" dirty="0"/>
          </a:p>
          <a:p>
            <a:r>
              <a:rPr lang="en-US" dirty="0"/>
              <a:t>Slides last updated 2010.   Data gathered</a:t>
            </a:r>
            <a:r>
              <a:rPr lang="en-US" baseline="0" dirty="0"/>
              <a:t> from </a:t>
            </a:r>
            <a:r>
              <a:rPr lang="en-US" baseline="0" dirty="0" err="1"/>
              <a:t>multisources</a:t>
            </a:r>
            <a:r>
              <a:rPr lang="en-US" baseline="0" dirty="0"/>
              <a:t>: literature (post WWII to present), trap data (eggs reared out to adults), and other sources such as DSHS Arbovirus Lab.  New update expected in MAR 2015.</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9149F2AE-DB50-4B5D-82FC-FEEC6AA12093}" type="slidenum">
              <a:rPr lang="en-US" smtClean="0"/>
              <a:t>9</a:t>
            </a:fld>
            <a:endParaRPr lang="en-US"/>
          </a:p>
        </p:txBody>
      </p:sp>
    </p:spTree>
    <p:extLst>
      <p:ext uri="{BB962C8B-B14F-4D97-AF65-F5344CB8AC3E}">
        <p14:creationId xmlns:p14="http://schemas.microsoft.com/office/powerpoint/2010/main" val="1858567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CHIKVs isolated</a:t>
            </a:r>
            <a:r>
              <a:rPr lang="en-US" baseline="0" dirty="0"/>
              <a:t> in Yap in 2013 are most closely related to the CHIKV from BVI, differing by only 16 – 19 nt.”  </a:t>
            </a:r>
            <a:endParaRPr lang="en-US" dirty="0"/>
          </a:p>
        </p:txBody>
      </p:sp>
      <p:sp>
        <p:nvSpPr>
          <p:cNvPr id="4" name="Slide Number Placeholder 3"/>
          <p:cNvSpPr>
            <a:spLocks noGrp="1"/>
          </p:cNvSpPr>
          <p:nvPr>
            <p:ph type="sldNum" sz="quarter" idx="10"/>
          </p:nvPr>
        </p:nvSpPr>
        <p:spPr/>
        <p:txBody>
          <a:bodyPr/>
          <a:lstStyle/>
          <a:p>
            <a:fld id="{1CE7D4AF-24BD-485B-81E6-F351094F17DA}" type="slidenum">
              <a:rPr lang="en-US" smtClean="0"/>
              <a:t>13</a:t>
            </a:fld>
            <a:endParaRPr lang="en-US" dirty="0"/>
          </a:p>
        </p:txBody>
      </p:sp>
    </p:spTree>
    <p:extLst>
      <p:ext uri="{BB962C8B-B14F-4D97-AF65-F5344CB8AC3E}">
        <p14:creationId xmlns:p14="http://schemas.microsoft.com/office/powerpoint/2010/main" val="3530281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BEFC7-D4E7-4A12-8807-AA35D4E25219}" type="slidenum">
              <a:rPr lang="en-US" smtClean="0"/>
              <a:t>23</a:t>
            </a:fld>
            <a:endParaRPr lang="en-US"/>
          </a:p>
        </p:txBody>
      </p:sp>
    </p:spTree>
    <p:extLst>
      <p:ext uri="{BB962C8B-B14F-4D97-AF65-F5344CB8AC3E}">
        <p14:creationId xmlns:p14="http://schemas.microsoft.com/office/powerpoint/2010/main" val="1229597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E7D4AF-24BD-485B-81E6-F351094F17DA}" type="slidenum">
              <a:rPr lang="en-US" smtClean="0"/>
              <a:t>35</a:t>
            </a:fld>
            <a:endParaRPr lang="en-US" dirty="0"/>
          </a:p>
        </p:txBody>
      </p:sp>
    </p:spTree>
    <p:extLst>
      <p:ext uri="{BB962C8B-B14F-4D97-AF65-F5344CB8AC3E}">
        <p14:creationId xmlns:p14="http://schemas.microsoft.com/office/powerpoint/2010/main" val="2969716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87AF8C-37B1-4F81-A3B6-068618D57580}" type="datetime1">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4FDA3-F26B-4A29-A36F-6E3530FBBA01}" type="slidenum">
              <a:rPr lang="en-US" smtClean="0"/>
              <a:t>‹#›</a:t>
            </a:fld>
            <a:endParaRPr lang="en-US" dirty="0"/>
          </a:p>
        </p:txBody>
      </p:sp>
    </p:spTree>
    <p:extLst>
      <p:ext uri="{BB962C8B-B14F-4D97-AF65-F5344CB8AC3E}">
        <p14:creationId xmlns:p14="http://schemas.microsoft.com/office/powerpoint/2010/main" val="2529538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3A5551-F176-471D-876F-AE3129A049F0}" type="datetime1">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4FDA3-F26B-4A29-A36F-6E3530FBBA01}" type="slidenum">
              <a:rPr lang="en-US" smtClean="0"/>
              <a:t>‹#›</a:t>
            </a:fld>
            <a:endParaRPr lang="en-US" dirty="0"/>
          </a:p>
        </p:txBody>
      </p:sp>
    </p:spTree>
    <p:extLst>
      <p:ext uri="{BB962C8B-B14F-4D97-AF65-F5344CB8AC3E}">
        <p14:creationId xmlns:p14="http://schemas.microsoft.com/office/powerpoint/2010/main" val="1676649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530E3-41A9-488D-AACE-EDCA7C064209}" type="datetime1">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4FDA3-F26B-4A29-A36F-6E3530FBBA01}" type="slidenum">
              <a:rPr lang="en-US" smtClean="0"/>
              <a:t>‹#›</a:t>
            </a:fld>
            <a:endParaRPr lang="en-US" dirty="0"/>
          </a:p>
        </p:txBody>
      </p:sp>
    </p:spTree>
    <p:extLst>
      <p:ext uri="{BB962C8B-B14F-4D97-AF65-F5344CB8AC3E}">
        <p14:creationId xmlns:p14="http://schemas.microsoft.com/office/powerpoint/2010/main" val="306762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0E9B97-5EBF-4AF0-A762-3A25A6ED7EC8}" type="datetime1">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4FDA3-F26B-4A29-A36F-6E3530FBBA01}" type="slidenum">
              <a:rPr lang="en-US" smtClean="0"/>
              <a:t>‹#›</a:t>
            </a:fld>
            <a:endParaRPr lang="en-US" dirty="0"/>
          </a:p>
        </p:txBody>
      </p:sp>
    </p:spTree>
    <p:extLst>
      <p:ext uri="{BB962C8B-B14F-4D97-AF65-F5344CB8AC3E}">
        <p14:creationId xmlns:p14="http://schemas.microsoft.com/office/powerpoint/2010/main" val="286598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73E958-D78A-4DD8-8278-A2C442C9CDD6}" type="datetime1">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D4FDA3-F26B-4A29-A36F-6E3530FBBA01}" type="slidenum">
              <a:rPr lang="en-US" smtClean="0"/>
              <a:t>‹#›</a:t>
            </a:fld>
            <a:endParaRPr lang="en-US" dirty="0"/>
          </a:p>
        </p:txBody>
      </p:sp>
    </p:spTree>
    <p:extLst>
      <p:ext uri="{BB962C8B-B14F-4D97-AF65-F5344CB8AC3E}">
        <p14:creationId xmlns:p14="http://schemas.microsoft.com/office/powerpoint/2010/main" val="179088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0DCBBA-C2D6-4D29-BF62-0A36FA8EF7C4}" type="datetime1">
              <a:rPr lang="en-US" smtClean="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D4FDA3-F26B-4A29-A36F-6E3530FBBA01}" type="slidenum">
              <a:rPr lang="en-US" smtClean="0"/>
              <a:t>‹#›</a:t>
            </a:fld>
            <a:endParaRPr lang="en-US" dirty="0"/>
          </a:p>
        </p:txBody>
      </p:sp>
    </p:spTree>
    <p:extLst>
      <p:ext uri="{BB962C8B-B14F-4D97-AF65-F5344CB8AC3E}">
        <p14:creationId xmlns:p14="http://schemas.microsoft.com/office/powerpoint/2010/main" val="4242571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FC7A08-4D6D-422D-99E4-17EDE336DFAF}" type="datetime1">
              <a:rPr lang="en-US" smtClean="0"/>
              <a:t>2/16/2023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D4FDA3-F26B-4A29-A36F-6E3530FBBA01}" type="slidenum">
              <a:rPr lang="en-US" smtClean="0"/>
              <a:t>‹#›</a:t>
            </a:fld>
            <a:endParaRPr lang="en-US" dirty="0"/>
          </a:p>
        </p:txBody>
      </p:sp>
    </p:spTree>
    <p:extLst>
      <p:ext uri="{BB962C8B-B14F-4D97-AF65-F5344CB8AC3E}">
        <p14:creationId xmlns:p14="http://schemas.microsoft.com/office/powerpoint/2010/main" val="854654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D18F66-ADA8-42F1-B9DD-9D19C12BF878}" type="datetime1">
              <a:rPr lang="en-US" smtClean="0"/>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D4FDA3-F26B-4A29-A36F-6E3530FBBA01}" type="slidenum">
              <a:rPr lang="en-US" smtClean="0"/>
              <a:t>‹#›</a:t>
            </a:fld>
            <a:endParaRPr lang="en-US" dirty="0"/>
          </a:p>
        </p:txBody>
      </p:sp>
    </p:spTree>
    <p:extLst>
      <p:ext uri="{BB962C8B-B14F-4D97-AF65-F5344CB8AC3E}">
        <p14:creationId xmlns:p14="http://schemas.microsoft.com/office/powerpoint/2010/main" val="283890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F15A9-3960-4AAA-B011-D2F137E02C10}" type="datetime1">
              <a:rPr lang="en-US" smtClean="0"/>
              <a:t>2/16/2023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BD4FDA3-F26B-4A29-A36F-6E3530FBBA01}" type="slidenum">
              <a:rPr lang="en-US" smtClean="0"/>
              <a:t>‹#›</a:t>
            </a:fld>
            <a:endParaRPr lang="en-US" dirty="0"/>
          </a:p>
        </p:txBody>
      </p:sp>
    </p:spTree>
    <p:extLst>
      <p:ext uri="{BB962C8B-B14F-4D97-AF65-F5344CB8AC3E}">
        <p14:creationId xmlns:p14="http://schemas.microsoft.com/office/powerpoint/2010/main" val="316059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061F95-6F9B-4704-B5F7-293D3817C7C0}" type="datetime1">
              <a:rPr lang="en-US" smtClean="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D4FDA3-F26B-4A29-A36F-6E3530FBBA01}" type="slidenum">
              <a:rPr lang="en-US" smtClean="0"/>
              <a:t>‹#›</a:t>
            </a:fld>
            <a:endParaRPr lang="en-US" dirty="0"/>
          </a:p>
        </p:txBody>
      </p:sp>
    </p:spTree>
    <p:extLst>
      <p:ext uri="{BB962C8B-B14F-4D97-AF65-F5344CB8AC3E}">
        <p14:creationId xmlns:p14="http://schemas.microsoft.com/office/powerpoint/2010/main" val="1297716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C264FC-F15C-4F8D-81F9-5DD80C92D319}" type="datetime1">
              <a:rPr lang="en-US" smtClean="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D4FDA3-F26B-4A29-A36F-6E3530FBBA01}" type="slidenum">
              <a:rPr lang="en-US" smtClean="0"/>
              <a:t>‹#›</a:t>
            </a:fld>
            <a:endParaRPr lang="en-US" dirty="0"/>
          </a:p>
        </p:txBody>
      </p:sp>
    </p:spTree>
    <p:extLst>
      <p:ext uri="{BB962C8B-B14F-4D97-AF65-F5344CB8AC3E}">
        <p14:creationId xmlns:p14="http://schemas.microsoft.com/office/powerpoint/2010/main" val="2765798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AF166D2-1485-4DBA-BCA7-12B50C1D9AE7}" type="datetime1">
              <a:rPr lang="en-US" smtClean="0"/>
              <a:pPr/>
              <a:t>2/16/2023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BD4FDA3-F26B-4A29-A36F-6E3530FBBA01}" type="slidenum">
              <a:rPr lang="en-US" smtClean="0"/>
              <a:pPr/>
              <a:t>‹#›</a:t>
            </a:fld>
            <a:endParaRPr lang="en-US" dirty="0"/>
          </a:p>
        </p:txBody>
      </p:sp>
    </p:spTree>
    <p:extLst>
      <p:ext uri="{BB962C8B-B14F-4D97-AF65-F5344CB8AC3E}">
        <p14:creationId xmlns:p14="http://schemas.microsoft.com/office/powerpoint/2010/main" val="4118790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920346"/>
          </a:xfrm>
        </p:spPr>
        <p:txBody>
          <a:bodyPr>
            <a:normAutofit/>
          </a:bodyPr>
          <a:lstStyle/>
          <a:p>
            <a:r>
              <a:rPr lang="en-US" sz="4000" b="1" dirty="0">
                <a:solidFill>
                  <a:srgbClr val="FFFF00"/>
                </a:solidFill>
              </a:rPr>
              <a:t>Chikungunya</a:t>
            </a:r>
          </a:p>
        </p:txBody>
      </p:sp>
      <p:sp>
        <p:nvSpPr>
          <p:cNvPr id="3" name="Subtitle 2"/>
          <p:cNvSpPr>
            <a:spLocks noGrp="1"/>
          </p:cNvSpPr>
          <p:nvPr>
            <p:ph type="subTitle" idx="1"/>
          </p:nvPr>
        </p:nvSpPr>
        <p:spPr>
          <a:xfrm>
            <a:off x="660862" y="3819672"/>
            <a:ext cx="7822276" cy="2667000"/>
          </a:xfrm>
        </p:spPr>
        <p:txBody>
          <a:bodyPr>
            <a:normAutofit/>
          </a:bodyPr>
          <a:lstStyle/>
          <a:p>
            <a:r>
              <a:rPr lang="en-US" altLang="en-US" b="1" dirty="0">
                <a:solidFill>
                  <a:srgbClr val="FFFF00"/>
                </a:solidFill>
                <a:latin typeface="Arial" panose="020B0604020202020204" pitchFamily="34" charset="0"/>
                <a:cs typeface="Arial" panose="020B0604020202020204" pitchFamily="34" charset="0"/>
              </a:rPr>
              <a:t>David Florin, MS, PhD</a:t>
            </a:r>
          </a:p>
          <a:p>
            <a:r>
              <a:rPr lang="en-US" altLang="en-US" b="1" dirty="0">
                <a:solidFill>
                  <a:srgbClr val="FFFF00"/>
                </a:solidFill>
                <a:latin typeface="Arial" panose="020B0604020202020204" pitchFamily="34" charset="0"/>
                <a:cs typeface="Arial" panose="020B0604020202020204" pitchFamily="34" charset="0"/>
              </a:rPr>
              <a:t>Laura E. Robinson, DVM, MS</a:t>
            </a:r>
            <a:br>
              <a:rPr lang="en-US" altLang="en-US" b="1" dirty="0">
                <a:solidFill>
                  <a:srgbClr val="FFFF00"/>
                </a:solidFill>
                <a:latin typeface="Arial" panose="020B0604020202020204" pitchFamily="34" charset="0"/>
                <a:cs typeface="Arial" panose="020B0604020202020204" pitchFamily="34" charset="0"/>
              </a:rPr>
            </a:br>
            <a:r>
              <a:rPr lang="en-US" altLang="en-US" b="1" dirty="0">
                <a:solidFill>
                  <a:srgbClr val="FFFF00"/>
                </a:solidFill>
                <a:latin typeface="Arial" panose="020B0604020202020204" pitchFamily="34" charset="0"/>
                <a:cs typeface="Arial" panose="020B0604020202020204" pitchFamily="34" charset="0"/>
              </a:rPr>
              <a:t>Zoonosis Control Branch</a:t>
            </a:r>
            <a:br>
              <a:rPr lang="en-US" altLang="en-US" b="1" dirty="0">
                <a:solidFill>
                  <a:srgbClr val="FFFF00"/>
                </a:solidFill>
                <a:latin typeface="Arial" panose="020B0604020202020204" pitchFamily="34" charset="0"/>
                <a:cs typeface="Arial" panose="020B0604020202020204" pitchFamily="34" charset="0"/>
              </a:rPr>
            </a:br>
            <a:r>
              <a:rPr lang="en-US" altLang="en-US" b="1" dirty="0">
                <a:solidFill>
                  <a:srgbClr val="FFFF00"/>
                </a:solidFill>
                <a:latin typeface="Arial" panose="020B0604020202020204" pitchFamily="34" charset="0"/>
                <a:cs typeface="Arial" panose="020B0604020202020204" pitchFamily="34" charset="0"/>
              </a:rPr>
              <a:t>Department of State Health Services</a:t>
            </a:r>
            <a:endParaRPr lang="en-US" dirty="0">
              <a:latin typeface="Arial" panose="020B0604020202020204" pitchFamily="34" charset="0"/>
              <a:cs typeface="Arial" panose="020B0604020202020204" pitchFamily="34" charset="0"/>
            </a:endParaRPr>
          </a:p>
        </p:txBody>
      </p:sp>
      <p:pic>
        <p:nvPicPr>
          <p:cNvPr id="4098" name="Picture 2" descr="C:\Users\dflorin756\AppData\Local\Microsoft\Windows\Temporary Internet Files\Content.IE5\UFVTXV8T\Color_DSHS_H.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0" y="282627"/>
            <a:ext cx="3276600" cy="127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489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030" y="-27596"/>
            <a:ext cx="7044046" cy="687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622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96334"/>
            <a:ext cx="9067800" cy="1117077"/>
          </a:xfrm>
        </p:spPr>
        <p:txBody>
          <a:bodyPr>
            <a:normAutofit fontScale="90000"/>
          </a:bodyPr>
          <a:lstStyle/>
          <a:p>
            <a:r>
              <a:rPr lang="en-US" dirty="0">
                <a:solidFill>
                  <a:srgbClr val="FFFF00"/>
                </a:solidFill>
              </a:rPr>
              <a:t>CHIKV: Extrinsic and Intrinsic Incubation</a:t>
            </a:r>
          </a:p>
        </p:txBody>
      </p:sp>
      <p:pic>
        <p:nvPicPr>
          <p:cNvPr id="5124" name="Picture 4" descr="C:\Users\dflorin756\Desktop\Images\viruses-06-04628-g002-10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1199"/>
            <a:ext cx="7521991" cy="330556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36" y="1779588"/>
            <a:ext cx="7626766" cy="35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45136" y="5336239"/>
            <a:ext cx="7613064" cy="276999"/>
          </a:xfrm>
          <a:prstGeom prst="rect">
            <a:avLst/>
          </a:prstGeom>
          <a:noFill/>
        </p:spPr>
        <p:txBody>
          <a:bodyPr wrap="square" rtlCol="0">
            <a:spAutoFit/>
          </a:bodyPr>
          <a:lstStyle/>
          <a:p>
            <a:r>
              <a:rPr lang="en-US" sz="1200" dirty="0">
                <a:solidFill>
                  <a:srgbClr val="FFFF00"/>
                </a:solidFill>
                <a:latin typeface="Arial" panose="020B0604020202020204" pitchFamily="34" charset="0"/>
              </a:rPr>
              <a:t>From:  Coffey et al. (2014) Viruses, 6(11), 4628-4663; doi:10.3390/v6114628 </a:t>
            </a:r>
          </a:p>
        </p:txBody>
      </p:sp>
      <p:sp>
        <p:nvSpPr>
          <p:cNvPr id="8" name="Oval 7"/>
          <p:cNvSpPr/>
          <p:nvPr/>
        </p:nvSpPr>
        <p:spPr>
          <a:xfrm>
            <a:off x="2209800" y="1524000"/>
            <a:ext cx="2743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Arial" panose="020B0604020202020204" pitchFamily="34" charset="0"/>
            </a:endParaRPr>
          </a:p>
        </p:txBody>
      </p:sp>
      <p:cxnSp>
        <p:nvCxnSpPr>
          <p:cNvPr id="11" name="Straight Arrow Connector 10"/>
          <p:cNvCxnSpPr>
            <a:stCxn id="8" idx="2"/>
          </p:cNvCxnSpPr>
          <p:nvPr/>
        </p:nvCxnSpPr>
        <p:spPr>
          <a:xfrm flipH="1" flipV="1">
            <a:off x="2057400" y="1588532"/>
            <a:ext cx="152400" cy="2402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0451" y="1219200"/>
            <a:ext cx="1566949" cy="369332"/>
          </a:xfrm>
          <a:prstGeom prst="rect">
            <a:avLst/>
          </a:prstGeom>
          <a:solidFill>
            <a:schemeClr val="bg1"/>
          </a:solidFill>
          <a:ln>
            <a:solidFill>
              <a:srgbClr val="FF0000"/>
            </a:solidFill>
          </a:ln>
        </p:spPr>
        <p:txBody>
          <a:bodyPr wrap="square" rtlCol="0">
            <a:spAutoFit/>
          </a:bodyPr>
          <a:lstStyle/>
          <a:p>
            <a:r>
              <a:rPr lang="en-US" dirty="0">
                <a:solidFill>
                  <a:prstClr val="black"/>
                </a:solidFill>
                <a:latin typeface="Arial" panose="020B0604020202020204" pitchFamily="34" charset="0"/>
              </a:rPr>
              <a:t>~5 – 7 days**</a:t>
            </a:r>
          </a:p>
        </p:txBody>
      </p:sp>
      <p:sp>
        <p:nvSpPr>
          <p:cNvPr id="18" name="Oval 17"/>
          <p:cNvSpPr/>
          <p:nvPr/>
        </p:nvSpPr>
        <p:spPr>
          <a:xfrm>
            <a:off x="4656300" y="3549080"/>
            <a:ext cx="2743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Arial" panose="020B0604020202020204" pitchFamily="34" charset="0"/>
            </a:endParaRPr>
          </a:p>
        </p:txBody>
      </p:sp>
      <p:cxnSp>
        <p:nvCxnSpPr>
          <p:cNvPr id="19" name="Straight Arrow Connector 18"/>
          <p:cNvCxnSpPr/>
          <p:nvPr/>
        </p:nvCxnSpPr>
        <p:spPr>
          <a:xfrm flipV="1">
            <a:off x="5943600" y="3124200"/>
            <a:ext cx="838200" cy="424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781800" y="1447375"/>
            <a:ext cx="2286000" cy="2031325"/>
          </a:xfrm>
          <a:prstGeom prst="rect">
            <a:avLst/>
          </a:prstGeom>
          <a:solidFill>
            <a:schemeClr val="bg1"/>
          </a:solidFill>
          <a:ln>
            <a:solidFill>
              <a:srgbClr val="FF0000"/>
            </a:solidFill>
          </a:ln>
        </p:spPr>
        <p:txBody>
          <a:bodyPr wrap="square" rtlCol="0">
            <a:spAutoFit/>
          </a:bodyPr>
          <a:lstStyle/>
          <a:p>
            <a:r>
              <a:rPr lang="en-US" dirty="0">
                <a:solidFill>
                  <a:prstClr val="black"/>
                </a:solidFill>
                <a:latin typeface="Arial" panose="020B0604020202020204" pitchFamily="34" charset="0"/>
              </a:rPr>
              <a:t>~2 to 12 days with a median incubation period of 3 days* for symptoms to appear; </a:t>
            </a:r>
            <a:r>
              <a:rPr lang="en-US" dirty="0" err="1">
                <a:solidFill>
                  <a:prstClr val="black"/>
                </a:solidFill>
                <a:latin typeface="Arial" panose="020B0604020202020204" pitchFamily="34" charset="0"/>
              </a:rPr>
              <a:t>viremic</a:t>
            </a:r>
            <a:r>
              <a:rPr lang="en-US" dirty="0">
                <a:solidFill>
                  <a:prstClr val="black"/>
                </a:solidFill>
                <a:latin typeface="Arial" panose="020B0604020202020204" pitchFamily="34" charset="0"/>
              </a:rPr>
              <a:t> for first ~7 days after onset of illness</a:t>
            </a:r>
            <a:endParaRPr lang="en-US" b="1" dirty="0">
              <a:solidFill>
                <a:prstClr val="black"/>
              </a:solidFill>
              <a:latin typeface="Arial" panose="020B0604020202020204" pitchFamily="34" charset="0"/>
            </a:endParaRPr>
          </a:p>
        </p:txBody>
      </p:sp>
      <p:sp>
        <p:nvSpPr>
          <p:cNvPr id="3" name="TextBox 2"/>
          <p:cNvSpPr txBox="1"/>
          <p:nvPr/>
        </p:nvSpPr>
        <p:spPr>
          <a:xfrm>
            <a:off x="845135" y="5728503"/>
            <a:ext cx="7591256" cy="1015663"/>
          </a:xfrm>
          <a:prstGeom prst="rect">
            <a:avLst/>
          </a:prstGeom>
          <a:noFill/>
        </p:spPr>
        <p:txBody>
          <a:bodyPr wrap="square" rtlCol="0">
            <a:spAutoFit/>
          </a:bodyPr>
          <a:lstStyle/>
          <a:p>
            <a:pPr marL="233363" indent="-233363">
              <a:tabLst>
                <a:tab pos="233363" algn="l"/>
              </a:tabLst>
            </a:pPr>
            <a:r>
              <a:rPr lang="en-US" sz="1200" dirty="0">
                <a:solidFill>
                  <a:srgbClr val="FFFF00"/>
                </a:solidFill>
                <a:latin typeface="Arial" panose="020B0604020202020204" pitchFamily="34" charset="0"/>
              </a:rPr>
              <a:t>*	Rudolph et al. (2014) Review Article: Incubation Periods of Mosquito-Borne Viral Infections: A Systematic Review.  Am J. Trop. Med. </a:t>
            </a:r>
            <a:r>
              <a:rPr lang="en-US" sz="1200" dirty="0" err="1">
                <a:solidFill>
                  <a:srgbClr val="FFFF00"/>
                </a:solidFill>
                <a:latin typeface="Arial" panose="020B0604020202020204" pitchFamily="34" charset="0"/>
              </a:rPr>
              <a:t>Hyg</a:t>
            </a:r>
            <a:r>
              <a:rPr lang="en-US" sz="1200" dirty="0">
                <a:solidFill>
                  <a:srgbClr val="FFFF00"/>
                </a:solidFill>
                <a:latin typeface="Arial" panose="020B0604020202020204" pitchFamily="34" charset="0"/>
              </a:rPr>
              <a:t>  90(5): 882 – 891</a:t>
            </a:r>
          </a:p>
          <a:p>
            <a:pPr marL="233363" indent="-233363">
              <a:tabLst>
                <a:tab pos="233363" algn="l"/>
              </a:tabLst>
            </a:pPr>
            <a:r>
              <a:rPr lang="en-US" sz="1200" dirty="0">
                <a:solidFill>
                  <a:srgbClr val="FFFF00"/>
                </a:solidFill>
                <a:latin typeface="Arial" panose="020B0604020202020204" pitchFamily="34" charset="0"/>
              </a:rPr>
              <a:t>**	</a:t>
            </a:r>
            <a:r>
              <a:rPr lang="en-US" sz="1200" dirty="0" err="1">
                <a:solidFill>
                  <a:srgbClr val="FFFF00"/>
                </a:solidFill>
                <a:latin typeface="Arial" panose="020B0604020202020204" pitchFamily="34" charset="0"/>
              </a:rPr>
              <a:t>Dupont-Rouzeyrol</a:t>
            </a:r>
            <a:r>
              <a:rPr lang="en-US" sz="1200" dirty="0">
                <a:solidFill>
                  <a:srgbClr val="FFFF00"/>
                </a:solidFill>
                <a:latin typeface="Arial" panose="020B0604020202020204" pitchFamily="34" charset="0"/>
              </a:rPr>
              <a:t> et al. (2012) </a:t>
            </a:r>
            <a:r>
              <a:rPr lang="en-US" sz="1200" dirty="0" err="1">
                <a:solidFill>
                  <a:srgbClr val="FFFF00"/>
                </a:solidFill>
                <a:latin typeface="Arial" panose="020B0604020202020204" pitchFamily="34" charset="0"/>
              </a:rPr>
              <a:t>Chikungunya</a:t>
            </a:r>
            <a:r>
              <a:rPr lang="en-US" sz="1200" dirty="0">
                <a:solidFill>
                  <a:srgbClr val="FFFF00"/>
                </a:solidFill>
                <a:latin typeface="Arial" panose="020B0604020202020204" pitchFamily="34" charset="0"/>
              </a:rPr>
              <a:t> Virus and the Mosquito Vector </a:t>
            </a:r>
            <a:r>
              <a:rPr lang="en-US" sz="1200" i="1" dirty="0" err="1">
                <a:solidFill>
                  <a:srgbClr val="FFFF00"/>
                </a:solidFill>
                <a:latin typeface="Arial" panose="020B0604020202020204" pitchFamily="34" charset="0"/>
              </a:rPr>
              <a:t>Aedes</a:t>
            </a:r>
            <a:r>
              <a:rPr lang="en-US" sz="1200" i="1" dirty="0">
                <a:solidFill>
                  <a:srgbClr val="FFFF00"/>
                </a:solidFill>
                <a:latin typeface="Arial" panose="020B0604020202020204" pitchFamily="34" charset="0"/>
              </a:rPr>
              <a:t> </a:t>
            </a:r>
            <a:r>
              <a:rPr lang="en-US" sz="1200" i="1" dirty="0" err="1">
                <a:solidFill>
                  <a:srgbClr val="FFFF00"/>
                </a:solidFill>
                <a:latin typeface="Arial" panose="020B0604020202020204" pitchFamily="34" charset="0"/>
              </a:rPr>
              <a:t>aegypti</a:t>
            </a:r>
            <a:r>
              <a:rPr lang="en-US" sz="1200" i="1" dirty="0">
                <a:solidFill>
                  <a:srgbClr val="FFFF00"/>
                </a:solidFill>
                <a:latin typeface="Arial" panose="020B0604020202020204" pitchFamily="34" charset="0"/>
              </a:rPr>
              <a:t> </a:t>
            </a:r>
            <a:r>
              <a:rPr lang="en-US" sz="1200" dirty="0">
                <a:solidFill>
                  <a:srgbClr val="FFFF00"/>
                </a:solidFill>
                <a:latin typeface="Arial" panose="020B0604020202020204" pitchFamily="34" charset="0"/>
              </a:rPr>
              <a:t>in New Caledonia (South Pacific Region). 12(12): 1036 – 1041</a:t>
            </a:r>
          </a:p>
          <a:p>
            <a:pPr marL="233363" indent="-233363">
              <a:tabLst>
                <a:tab pos="233363" algn="l"/>
              </a:tabLst>
            </a:pPr>
            <a:r>
              <a:rPr lang="en-US" sz="1200" dirty="0">
                <a:solidFill>
                  <a:srgbClr val="FFFF00"/>
                </a:solidFill>
                <a:latin typeface="Arial" panose="020B0604020202020204" pitchFamily="34" charset="0"/>
              </a:rPr>
              <a:t>**	Vega-</a:t>
            </a:r>
            <a:r>
              <a:rPr lang="en-US" sz="1200" dirty="0" err="1">
                <a:solidFill>
                  <a:srgbClr val="FFFF00"/>
                </a:solidFill>
                <a:latin typeface="Arial" panose="020B0604020202020204" pitchFamily="34" charset="0"/>
              </a:rPr>
              <a:t>Rua</a:t>
            </a:r>
            <a:r>
              <a:rPr lang="en-US" sz="1200" dirty="0">
                <a:solidFill>
                  <a:srgbClr val="FFFF00"/>
                </a:solidFill>
                <a:latin typeface="Arial" panose="020B0604020202020204" pitchFamily="34" charset="0"/>
              </a:rPr>
              <a:t> et al. (2014) High Level of Vector Competence…, Journal of Virology.  88(11): 6294 – 6306</a:t>
            </a:r>
          </a:p>
        </p:txBody>
      </p:sp>
    </p:spTree>
    <p:extLst>
      <p:ext uri="{BB962C8B-B14F-4D97-AF65-F5344CB8AC3E}">
        <p14:creationId xmlns:p14="http://schemas.microsoft.com/office/powerpoint/2010/main" val="95319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 y="946521"/>
            <a:ext cx="9144000" cy="496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4849" y="63788"/>
            <a:ext cx="5562600" cy="646331"/>
          </a:xfrm>
          <a:prstGeom prst="rect">
            <a:avLst/>
          </a:prstGeom>
          <a:noFill/>
        </p:spPr>
        <p:txBody>
          <a:bodyPr wrap="square" rtlCol="0">
            <a:spAutoFit/>
          </a:bodyPr>
          <a:lstStyle/>
          <a:p>
            <a:pPr algn="ctr"/>
            <a:r>
              <a:rPr lang="en-US" sz="3600" dirty="0">
                <a:solidFill>
                  <a:srgbClr val="FFFF00"/>
                </a:solidFill>
                <a:latin typeface="Arial" panose="020B0604020202020204" pitchFamily="34" charset="0"/>
              </a:rPr>
              <a:t>Chikungunya</a:t>
            </a:r>
          </a:p>
        </p:txBody>
      </p:sp>
      <p:sp>
        <p:nvSpPr>
          <p:cNvPr id="3" name="TextBox 2"/>
          <p:cNvSpPr txBox="1"/>
          <p:nvPr/>
        </p:nvSpPr>
        <p:spPr>
          <a:xfrm>
            <a:off x="6224" y="6087323"/>
            <a:ext cx="9139851" cy="646331"/>
          </a:xfrm>
          <a:prstGeom prst="rect">
            <a:avLst/>
          </a:prstGeom>
          <a:noFill/>
        </p:spPr>
        <p:txBody>
          <a:bodyPr wrap="square" rtlCol="0">
            <a:spAutoFit/>
          </a:bodyPr>
          <a:lstStyle/>
          <a:p>
            <a:r>
              <a:rPr lang="en-US" dirty="0">
                <a:solidFill>
                  <a:srgbClr val="FFFF00"/>
                </a:solidFill>
                <a:latin typeface="Arial" panose="020B0604020202020204" pitchFamily="34" charset="0"/>
              </a:rPr>
              <a:t>From:   Weaver, S.   2014.   Arrival of Chikungunya Virus in the New World: Prospects for Spread and Impact on Public Health.  PLOS Neglected Tropical Diseases.   8 (6).</a:t>
            </a:r>
          </a:p>
        </p:txBody>
      </p:sp>
    </p:spTree>
    <p:extLst>
      <p:ext uri="{BB962C8B-B14F-4D97-AF65-F5344CB8AC3E}">
        <p14:creationId xmlns:p14="http://schemas.microsoft.com/office/powerpoint/2010/main" val="3960704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649" y="1169060"/>
            <a:ext cx="685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72249" y="6280734"/>
            <a:ext cx="8686800" cy="523220"/>
          </a:xfrm>
          <a:prstGeom prst="rect">
            <a:avLst/>
          </a:prstGeom>
          <a:noFill/>
        </p:spPr>
        <p:txBody>
          <a:bodyPr wrap="square" rtlCol="0">
            <a:spAutoFit/>
          </a:bodyPr>
          <a:lstStyle/>
          <a:p>
            <a:r>
              <a:rPr lang="en-US" sz="1400" dirty="0">
                <a:solidFill>
                  <a:srgbClr val="FFFF00"/>
                </a:solidFill>
                <a:latin typeface="Arial" panose="020B0604020202020204" pitchFamily="34" charset="0"/>
              </a:rPr>
              <a:t>From: </a:t>
            </a:r>
            <a:r>
              <a:rPr lang="en-US" sz="1400" dirty="0" err="1">
                <a:solidFill>
                  <a:srgbClr val="FFFF00"/>
                </a:solidFill>
                <a:latin typeface="Arial" panose="020B0604020202020204" pitchFamily="34" charset="0"/>
              </a:rPr>
              <a:t>Lanciotti</a:t>
            </a:r>
            <a:r>
              <a:rPr lang="en-US" sz="1400" dirty="0">
                <a:solidFill>
                  <a:srgbClr val="FFFF00"/>
                </a:solidFill>
                <a:latin typeface="Arial" panose="020B0604020202020204" pitchFamily="34" charset="0"/>
              </a:rPr>
              <a:t> RS, </a:t>
            </a:r>
            <a:r>
              <a:rPr lang="en-US" sz="1400" dirty="0" err="1">
                <a:solidFill>
                  <a:srgbClr val="FFFF00"/>
                </a:solidFill>
                <a:latin typeface="Arial" panose="020B0604020202020204" pitchFamily="34" charset="0"/>
              </a:rPr>
              <a:t>Valadere</a:t>
            </a:r>
            <a:r>
              <a:rPr lang="en-US" sz="1400" dirty="0">
                <a:solidFill>
                  <a:srgbClr val="FFFF00"/>
                </a:solidFill>
                <a:latin typeface="Arial" panose="020B0604020202020204" pitchFamily="34" charset="0"/>
              </a:rPr>
              <a:t> AM. Transcontinental movement of Asian genotype chikungunya virus. EID. 2014 Aug. http://dx.doi.org/10.3201/eid2008.140268</a:t>
            </a:r>
          </a:p>
        </p:txBody>
      </p:sp>
      <p:sp>
        <p:nvSpPr>
          <p:cNvPr id="6" name="TextBox 5"/>
          <p:cNvSpPr txBox="1"/>
          <p:nvPr/>
        </p:nvSpPr>
        <p:spPr>
          <a:xfrm>
            <a:off x="166255" y="37905"/>
            <a:ext cx="8792794" cy="923330"/>
          </a:xfrm>
          <a:prstGeom prst="rect">
            <a:avLst/>
          </a:prstGeom>
          <a:noFill/>
        </p:spPr>
        <p:txBody>
          <a:bodyPr wrap="square" rtlCol="0">
            <a:spAutoFit/>
          </a:bodyPr>
          <a:lstStyle/>
          <a:p>
            <a:pPr algn="ctr"/>
            <a:r>
              <a:rPr lang="en-US" dirty="0">
                <a:solidFill>
                  <a:srgbClr val="FFFF00"/>
                </a:solidFill>
                <a:latin typeface="Arial" panose="020B0604020202020204" pitchFamily="34" charset="0"/>
              </a:rPr>
              <a:t>Phylogenetic tree derived by neighbor-joining methods (1,000 bootstrap replications) using complete genome sequences of </a:t>
            </a:r>
            <a:r>
              <a:rPr lang="en-US" dirty="0" err="1">
                <a:solidFill>
                  <a:srgbClr val="FFFF00"/>
                </a:solidFill>
                <a:latin typeface="Arial" panose="020B0604020202020204" pitchFamily="34" charset="0"/>
              </a:rPr>
              <a:t>chikungunya</a:t>
            </a:r>
            <a:r>
              <a:rPr lang="en-US" dirty="0">
                <a:solidFill>
                  <a:srgbClr val="FFFF00"/>
                </a:solidFill>
                <a:latin typeface="Arial" panose="020B0604020202020204" pitchFamily="34" charset="0"/>
              </a:rPr>
              <a:t> viruses obtained from </a:t>
            </a:r>
            <a:r>
              <a:rPr lang="en-US" dirty="0" err="1">
                <a:solidFill>
                  <a:srgbClr val="FFFF00"/>
                </a:solidFill>
                <a:latin typeface="Arial" panose="020B0604020202020204" pitchFamily="34" charset="0"/>
              </a:rPr>
              <a:t>GenBankScale</a:t>
            </a:r>
            <a:r>
              <a:rPr lang="en-US" dirty="0">
                <a:solidFill>
                  <a:srgbClr val="FFFF00"/>
                </a:solidFill>
                <a:latin typeface="Arial" panose="020B0604020202020204" pitchFamily="34" charset="0"/>
              </a:rPr>
              <a:t> bar represents the number of nucleotide substitutions per site </a:t>
            </a:r>
          </a:p>
        </p:txBody>
      </p:sp>
    </p:spTree>
    <p:extLst>
      <p:ext uri="{BB962C8B-B14F-4D97-AF65-F5344CB8AC3E}">
        <p14:creationId xmlns:p14="http://schemas.microsoft.com/office/powerpoint/2010/main" val="2397896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78"/>
            <a:ext cx="8229600" cy="880840"/>
          </a:xfrm>
        </p:spPr>
        <p:txBody>
          <a:bodyPr>
            <a:normAutofit/>
          </a:bodyPr>
          <a:lstStyle/>
          <a:p>
            <a:r>
              <a:rPr lang="en-US" dirty="0">
                <a:solidFill>
                  <a:srgbClr val="FFFF00"/>
                </a:solidFill>
              </a:rPr>
              <a:t>Previously in the Americas?</a:t>
            </a:r>
          </a:p>
        </p:txBody>
      </p:sp>
      <p:sp>
        <p:nvSpPr>
          <p:cNvPr id="3" name="Content Placeholder 2"/>
          <p:cNvSpPr>
            <a:spLocks noGrp="1"/>
          </p:cNvSpPr>
          <p:nvPr>
            <p:ph idx="1"/>
          </p:nvPr>
        </p:nvSpPr>
        <p:spPr>
          <a:xfrm>
            <a:off x="257695" y="1109734"/>
            <a:ext cx="8628611" cy="5623582"/>
          </a:xfrm>
        </p:spPr>
        <p:txBody>
          <a:bodyPr>
            <a:noAutofit/>
          </a:bodyPr>
          <a:lstStyle/>
          <a:p>
            <a:pPr marL="233363" indent="-233363">
              <a:spcBef>
                <a:spcPts val="0"/>
              </a:spcBef>
            </a:pPr>
            <a:r>
              <a:rPr lang="en-US" sz="2400" dirty="0">
                <a:solidFill>
                  <a:srgbClr val="FFFF00"/>
                </a:solidFill>
              </a:rPr>
              <a:t>Carey, D. (1971) Chikungunya and Dengue: A Case of Mistaken Identity. J </a:t>
            </a:r>
            <a:r>
              <a:rPr lang="en-US" sz="2400" dirty="0" err="1">
                <a:solidFill>
                  <a:srgbClr val="FFFF00"/>
                </a:solidFill>
              </a:rPr>
              <a:t>Hist</a:t>
            </a:r>
            <a:r>
              <a:rPr lang="en-US" sz="2400" dirty="0">
                <a:solidFill>
                  <a:srgbClr val="FFFF00"/>
                </a:solidFill>
              </a:rPr>
              <a:t> Med. 26: 243 – 262</a:t>
            </a:r>
          </a:p>
          <a:p>
            <a:pPr marL="457200" lvl="1" indent="-233363">
              <a:spcBef>
                <a:spcPts val="0"/>
              </a:spcBef>
            </a:pPr>
            <a:r>
              <a:rPr lang="en-US" sz="2400" dirty="0">
                <a:solidFill>
                  <a:srgbClr val="FFFF00"/>
                </a:solidFill>
              </a:rPr>
              <a:t>The Americas may have experienced chikungunya pandemics in the past (1828 and 1850) that were erroneously attributed to dengue</a:t>
            </a:r>
          </a:p>
          <a:p>
            <a:pPr marL="457200" lvl="1" indent="-233363">
              <a:spcBef>
                <a:spcPts val="0"/>
              </a:spcBef>
            </a:pPr>
            <a:r>
              <a:rPr lang="en-US" sz="2400" dirty="0">
                <a:solidFill>
                  <a:srgbClr val="FFFF00"/>
                </a:solidFill>
              </a:rPr>
              <a:t>“It is proposed, on the basis of the recorded accounts of acute illnesses characterized by fever, joint pains, rash, and persistent arthralgia, that all of these epidemics were associated with </a:t>
            </a:r>
            <a:r>
              <a:rPr lang="en-US" sz="2400" dirty="0" err="1">
                <a:solidFill>
                  <a:srgbClr val="FFFF00"/>
                </a:solidFill>
              </a:rPr>
              <a:t>chikungunya</a:t>
            </a:r>
            <a:r>
              <a:rPr lang="en-US" sz="2400" dirty="0">
                <a:solidFill>
                  <a:srgbClr val="FFFF00"/>
                </a:solidFill>
              </a:rPr>
              <a:t> or a closely related virus.”</a:t>
            </a:r>
          </a:p>
          <a:p>
            <a:pPr marL="233363" indent="-233363">
              <a:spcBef>
                <a:spcPts val="0"/>
              </a:spcBef>
            </a:pPr>
            <a:r>
              <a:rPr lang="en-US" sz="2400" dirty="0">
                <a:solidFill>
                  <a:srgbClr val="FFFF00"/>
                </a:solidFill>
              </a:rPr>
              <a:t>Halstead, SB. (2015) Reappearance of Chikungunya, Formerly Called Dengue, in the Americas. EID. 21(4): 557-61.</a:t>
            </a:r>
          </a:p>
          <a:p>
            <a:pPr marL="519113" lvl="1">
              <a:spcBef>
                <a:spcPts val="0"/>
              </a:spcBef>
            </a:pPr>
            <a:r>
              <a:rPr lang="en-US" sz="2400" dirty="0">
                <a:solidFill>
                  <a:srgbClr val="FFFF00"/>
                </a:solidFill>
              </a:rPr>
              <a:t>“In 1823, classical chikungunya, a viral </a:t>
            </a:r>
            <a:r>
              <a:rPr lang="en-US" sz="2400" dirty="0" err="1">
                <a:solidFill>
                  <a:srgbClr val="FFFF00"/>
                </a:solidFill>
              </a:rPr>
              <a:t>exanthem</a:t>
            </a:r>
            <a:r>
              <a:rPr lang="en-US" sz="2400" dirty="0">
                <a:solidFill>
                  <a:srgbClr val="FFFF00"/>
                </a:solidFill>
              </a:rPr>
              <a:t> in humans, occurred on Zanzibar, and in 1827, it arrived in the Caribbean and spread to North and South America.”</a:t>
            </a:r>
          </a:p>
        </p:txBody>
      </p:sp>
    </p:spTree>
    <p:extLst>
      <p:ext uri="{BB962C8B-B14F-4D97-AF65-F5344CB8AC3E}">
        <p14:creationId xmlns:p14="http://schemas.microsoft.com/office/powerpoint/2010/main" val="128628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a:solidFill>
                  <a:srgbClr val="FFFF00"/>
                </a:solidFill>
              </a:rPr>
              <a:t>Chikungunya in Texas</a:t>
            </a:r>
          </a:p>
        </p:txBody>
      </p:sp>
      <p:sp>
        <p:nvSpPr>
          <p:cNvPr id="3" name="Content Placeholder 2"/>
          <p:cNvSpPr>
            <a:spLocks noGrp="1"/>
          </p:cNvSpPr>
          <p:nvPr>
            <p:ph idx="1"/>
          </p:nvPr>
        </p:nvSpPr>
        <p:spPr>
          <a:xfrm>
            <a:off x="533400" y="1143000"/>
            <a:ext cx="8229600" cy="5562600"/>
          </a:xfrm>
        </p:spPr>
        <p:txBody>
          <a:bodyPr>
            <a:noAutofit/>
          </a:bodyPr>
          <a:lstStyle/>
          <a:p>
            <a:pPr defTabSz="865188"/>
            <a:r>
              <a:rPr lang="en-US" altLang="en-US" dirty="0">
                <a:solidFill>
                  <a:srgbClr val="FFFF00"/>
                </a:solidFill>
              </a:rPr>
              <a:t>2007: 2 human cases in North Texas – infected in India, became ill in Texas</a:t>
            </a:r>
          </a:p>
          <a:p>
            <a:pPr defTabSz="865188"/>
            <a:r>
              <a:rPr lang="en-US" altLang="en-US" dirty="0">
                <a:solidFill>
                  <a:srgbClr val="FFFF00"/>
                </a:solidFill>
              </a:rPr>
              <a:t>2009: 1 human case in North Texas – infected in India, became ill in Texas</a:t>
            </a:r>
          </a:p>
          <a:p>
            <a:pPr defTabSz="865188"/>
            <a:r>
              <a:rPr lang="en-US" altLang="en-US" dirty="0">
                <a:solidFill>
                  <a:srgbClr val="FFFF00"/>
                </a:solidFill>
              </a:rPr>
              <a:t>2010: 1 human case in Central Texas – infected in Indonesia, became ill in Texas</a:t>
            </a:r>
            <a:endParaRPr lang="en-US" dirty="0">
              <a:solidFill>
                <a:srgbClr val="FFFF00"/>
              </a:solidFill>
            </a:endParaRPr>
          </a:p>
          <a:p>
            <a:pPr marL="0" indent="0">
              <a:buNone/>
            </a:pPr>
            <a:endParaRPr lang="en-US" dirty="0">
              <a:solidFill>
                <a:srgbClr val="FFFF00"/>
              </a:solidFill>
            </a:endParaRPr>
          </a:p>
          <a:p>
            <a:pPr marL="0" indent="0">
              <a:buNone/>
            </a:pPr>
            <a:endParaRPr lang="en-US" dirty="0">
              <a:solidFill>
                <a:srgbClr val="FFFF00"/>
              </a:solidFill>
            </a:endParaRPr>
          </a:p>
        </p:txBody>
      </p:sp>
    </p:spTree>
    <p:extLst>
      <p:ext uri="{BB962C8B-B14F-4D97-AF65-F5344CB8AC3E}">
        <p14:creationId xmlns:p14="http://schemas.microsoft.com/office/powerpoint/2010/main" val="3139814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a:solidFill>
                  <a:srgbClr val="FFFF00"/>
                </a:solidFill>
              </a:rPr>
              <a:t>The Americas - 2013</a:t>
            </a:r>
          </a:p>
        </p:txBody>
      </p:sp>
      <p:sp>
        <p:nvSpPr>
          <p:cNvPr id="3" name="Content Placeholder 2"/>
          <p:cNvSpPr>
            <a:spLocks noGrp="1"/>
          </p:cNvSpPr>
          <p:nvPr>
            <p:ph idx="1"/>
          </p:nvPr>
        </p:nvSpPr>
        <p:spPr>
          <a:xfrm>
            <a:off x="381000" y="853443"/>
            <a:ext cx="4515196" cy="5954679"/>
          </a:xfrm>
        </p:spPr>
        <p:txBody>
          <a:bodyPr>
            <a:noAutofit/>
          </a:bodyPr>
          <a:lstStyle/>
          <a:p>
            <a:pPr>
              <a:spcBef>
                <a:spcPts val="0"/>
              </a:spcBef>
            </a:pPr>
            <a:r>
              <a:rPr lang="en-US" sz="2400" dirty="0">
                <a:solidFill>
                  <a:srgbClr val="FFFF00"/>
                </a:solidFill>
              </a:rPr>
              <a:t>December 2013: locally-acquired cases of chikungunya were reported from St. Martin, French territory in the Caribbean.</a:t>
            </a:r>
          </a:p>
          <a:p>
            <a:pPr>
              <a:spcBef>
                <a:spcPts val="0"/>
              </a:spcBef>
            </a:pPr>
            <a:r>
              <a:rPr lang="en-US" sz="2400" dirty="0">
                <a:solidFill>
                  <a:srgbClr val="FFFF00"/>
                </a:solidFill>
              </a:rPr>
              <a:t>December 13, 2013 CDC Health Advisory: Notice to Public Health Officials and Clinicians: Recognizing, Managing, and Reporting Chikungunya Virus Infections in Travelers Returning from the Caribbean </a:t>
            </a:r>
          </a:p>
          <a:p>
            <a:pPr>
              <a:spcBef>
                <a:spcPts val="0"/>
              </a:spcBef>
            </a:pPr>
            <a:r>
              <a:rPr lang="en-US" sz="2400" dirty="0">
                <a:solidFill>
                  <a:srgbClr val="FFFF00"/>
                </a:solidFill>
              </a:rPr>
              <a:t>February 2014: CDC Factsheet for the General Public published</a:t>
            </a:r>
          </a:p>
          <a:p>
            <a:pPr>
              <a:spcBef>
                <a:spcPts val="0"/>
              </a:spcBef>
            </a:pPr>
            <a:endParaRPr lang="en-US" sz="2400" dirty="0">
              <a:solidFill>
                <a:srgbClr val="FFFF00"/>
              </a:solidFill>
            </a:endParaRPr>
          </a:p>
          <a:p>
            <a:pPr marL="0" indent="0">
              <a:spcBef>
                <a:spcPts val="0"/>
              </a:spcBef>
              <a:buNone/>
            </a:pPr>
            <a:endParaRPr lang="en-US" sz="1600" dirty="0">
              <a:solidFill>
                <a:srgbClr val="FFFF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6467" y="919336"/>
            <a:ext cx="4029075"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490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a:solidFill>
                  <a:srgbClr val="FFFF00"/>
                </a:solidFill>
              </a:rPr>
              <a:t>Texas - 2014</a:t>
            </a:r>
          </a:p>
        </p:txBody>
      </p:sp>
      <p:sp>
        <p:nvSpPr>
          <p:cNvPr id="3" name="Content Placeholder 2"/>
          <p:cNvSpPr>
            <a:spLocks noGrp="1"/>
          </p:cNvSpPr>
          <p:nvPr>
            <p:ph idx="1"/>
          </p:nvPr>
        </p:nvSpPr>
        <p:spPr>
          <a:xfrm>
            <a:off x="472443" y="728748"/>
            <a:ext cx="8239298" cy="6129252"/>
          </a:xfrm>
        </p:spPr>
        <p:txBody>
          <a:bodyPr>
            <a:noAutofit/>
          </a:bodyPr>
          <a:lstStyle/>
          <a:p>
            <a:pPr marL="233363" indent="-233363">
              <a:spcBef>
                <a:spcPts val="0"/>
              </a:spcBef>
            </a:pPr>
            <a:r>
              <a:rPr lang="en-US" sz="2400" dirty="0">
                <a:solidFill>
                  <a:srgbClr val="FFFF00"/>
                </a:solidFill>
              </a:rPr>
              <a:t>DSHS News Release, July 7, 2014: Texas Confirms State’s First Chikungunya Case</a:t>
            </a:r>
          </a:p>
          <a:p>
            <a:pPr marL="233363" indent="-233363">
              <a:spcBef>
                <a:spcPts val="0"/>
              </a:spcBef>
            </a:pPr>
            <a:r>
              <a:rPr lang="en-US" sz="2400" dirty="0">
                <a:solidFill>
                  <a:srgbClr val="FFFF00"/>
                </a:solidFill>
              </a:rPr>
              <a:t>DSHS Zoonosis Control, July 9, 2014: Distribution to  Churches and Other Faith-Based Organizations Concerning Mosquito-Borne Disease Risk During Travel</a:t>
            </a:r>
          </a:p>
          <a:p>
            <a:pPr marL="233363" indent="-233363">
              <a:spcBef>
                <a:spcPts val="0"/>
              </a:spcBef>
            </a:pPr>
            <a:r>
              <a:rPr lang="en-US" sz="2400" dirty="0">
                <a:solidFill>
                  <a:srgbClr val="FFFF00"/>
                </a:solidFill>
              </a:rPr>
              <a:t>DSHS Zoonosis Control, July 14, 2014: Guidance Document on Environmental and Educational Response to Suspect Chikungunya Cases</a:t>
            </a:r>
          </a:p>
          <a:p>
            <a:pPr marL="233363" indent="-233363">
              <a:spcBef>
                <a:spcPts val="0"/>
              </a:spcBef>
            </a:pPr>
            <a:r>
              <a:rPr lang="en-US" sz="2400" dirty="0">
                <a:solidFill>
                  <a:srgbClr val="FFFF00"/>
                </a:solidFill>
              </a:rPr>
              <a:t>CDC guidance for State Health Departments distributed July 22, 2014: “If risk of viremia, assess and mitigate risk of local transmission</a:t>
            </a:r>
          </a:p>
          <a:p>
            <a:pPr marL="515938" lvl="1" indent="-290513">
              <a:buNone/>
              <a:tabLst>
                <a:tab pos="515938" algn="l"/>
              </a:tabLst>
            </a:pPr>
            <a:r>
              <a:rPr lang="en-US" sz="1800" dirty="0">
                <a:solidFill>
                  <a:srgbClr val="FFFF00"/>
                </a:solidFill>
              </a:rPr>
              <a:t>a.	Recommend the case-patient stay in air conditioned or screened accommodations during the first week of illness and reduce mosquito breeding sites in and around the patient’s home</a:t>
            </a:r>
          </a:p>
          <a:p>
            <a:pPr marL="515938" lvl="1" indent="-290513">
              <a:buNone/>
              <a:tabLst>
                <a:tab pos="515938" algn="l"/>
              </a:tabLst>
            </a:pPr>
            <a:r>
              <a:rPr lang="en-US" sz="1800" dirty="0">
                <a:solidFill>
                  <a:srgbClr val="FFFF00"/>
                </a:solidFill>
              </a:rPr>
              <a:t>c.	Consult with local health department, vector control agencies…to assess whether </a:t>
            </a:r>
            <a:r>
              <a:rPr lang="en-US" sz="1800" i="1" dirty="0">
                <a:solidFill>
                  <a:srgbClr val="FFFF00"/>
                </a:solidFill>
              </a:rPr>
              <a:t>Aedes aegypti</a:t>
            </a:r>
            <a:r>
              <a:rPr lang="en-US" sz="1800" dirty="0">
                <a:solidFill>
                  <a:srgbClr val="FFFF00"/>
                </a:solidFill>
              </a:rPr>
              <a:t> or </a:t>
            </a:r>
            <a:r>
              <a:rPr lang="en-US" sz="1800" i="1" dirty="0">
                <a:solidFill>
                  <a:srgbClr val="FFFF00"/>
                </a:solidFill>
              </a:rPr>
              <a:t>Ae. </a:t>
            </a:r>
            <a:r>
              <a:rPr lang="en-US" sz="1800" i="1" dirty="0" err="1">
                <a:solidFill>
                  <a:srgbClr val="FFFF00"/>
                </a:solidFill>
              </a:rPr>
              <a:t>albopictus</a:t>
            </a:r>
            <a:r>
              <a:rPr lang="en-US" sz="1800" dirty="0">
                <a:solidFill>
                  <a:srgbClr val="FFFF00"/>
                </a:solidFill>
              </a:rPr>
              <a:t> mosquitoes are likely present and active in the local area, and determine if vector control and mosquito trapping/testing should be considered in the area”</a:t>
            </a:r>
          </a:p>
          <a:p>
            <a:pPr marL="0" indent="0">
              <a:spcBef>
                <a:spcPts val="0"/>
              </a:spcBef>
              <a:buNone/>
            </a:pPr>
            <a:endParaRPr lang="en-US" sz="1600" dirty="0">
              <a:solidFill>
                <a:srgbClr val="FFFF00"/>
              </a:solidFill>
            </a:endParaRPr>
          </a:p>
        </p:txBody>
      </p:sp>
    </p:spTree>
    <p:extLst>
      <p:ext uri="{BB962C8B-B14F-4D97-AF65-F5344CB8AC3E}">
        <p14:creationId xmlns:p14="http://schemas.microsoft.com/office/powerpoint/2010/main" val="2082654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65136" y="673680"/>
            <a:ext cx="6696075" cy="6184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695" y="0"/>
            <a:ext cx="362902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8" y="40182"/>
            <a:ext cx="10953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68681" y="3463767"/>
            <a:ext cx="2068580" cy="1200329"/>
          </a:xfrm>
          <a:prstGeom prst="rect">
            <a:avLst/>
          </a:prstGeom>
          <a:noFill/>
        </p:spPr>
        <p:txBody>
          <a:bodyPr wrap="none" rtlCol="0">
            <a:spAutoFit/>
          </a:bodyPr>
          <a:lstStyle/>
          <a:p>
            <a:r>
              <a:rPr lang="en-US" u="sng" dirty="0"/>
              <a:t>Travel Associated</a:t>
            </a:r>
          </a:p>
          <a:p>
            <a:r>
              <a:rPr lang="en-US" dirty="0"/>
              <a:t>US Total – 234 cases</a:t>
            </a:r>
          </a:p>
          <a:p>
            <a:r>
              <a:rPr lang="en-US" dirty="0"/>
              <a:t>Florida – 73 cases</a:t>
            </a:r>
          </a:p>
          <a:p>
            <a:r>
              <a:rPr lang="en-US" dirty="0"/>
              <a:t>Texas – 4 cases</a:t>
            </a:r>
          </a:p>
        </p:txBody>
      </p:sp>
      <p:sp>
        <p:nvSpPr>
          <p:cNvPr id="11" name="TextBox 10"/>
          <p:cNvSpPr txBox="1"/>
          <p:nvPr/>
        </p:nvSpPr>
        <p:spPr>
          <a:xfrm>
            <a:off x="6768681" y="5394237"/>
            <a:ext cx="2392322" cy="923330"/>
          </a:xfrm>
          <a:prstGeom prst="rect">
            <a:avLst/>
          </a:prstGeom>
          <a:noFill/>
        </p:spPr>
        <p:txBody>
          <a:bodyPr wrap="none" rtlCol="0">
            <a:spAutoFit/>
          </a:bodyPr>
          <a:lstStyle/>
          <a:p>
            <a:r>
              <a:rPr lang="en-US" u="sng" dirty="0"/>
              <a:t>Locally Acquired</a:t>
            </a:r>
          </a:p>
          <a:p>
            <a:r>
              <a:rPr lang="en-US" dirty="0"/>
              <a:t>Puerto Rico – 121 cases</a:t>
            </a:r>
          </a:p>
          <a:p>
            <a:r>
              <a:rPr lang="en-US" dirty="0"/>
              <a:t>US Virgin Is. – 2 cases</a:t>
            </a:r>
          </a:p>
        </p:txBody>
      </p:sp>
    </p:spTree>
    <p:extLst>
      <p:ext uri="{BB962C8B-B14F-4D97-AF65-F5344CB8AC3E}">
        <p14:creationId xmlns:p14="http://schemas.microsoft.com/office/powerpoint/2010/main" val="3266405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a:solidFill>
                  <a:srgbClr val="FFFF00"/>
                </a:solidFill>
              </a:rPr>
              <a:t>Friday, August 29, 2014</a:t>
            </a:r>
          </a:p>
        </p:txBody>
      </p:sp>
      <p:sp>
        <p:nvSpPr>
          <p:cNvPr id="3" name="Content Placeholder 2"/>
          <p:cNvSpPr>
            <a:spLocks noGrp="1"/>
          </p:cNvSpPr>
          <p:nvPr>
            <p:ph idx="1"/>
          </p:nvPr>
        </p:nvSpPr>
        <p:spPr>
          <a:xfrm>
            <a:off x="373382" y="798022"/>
            <a:ext cx="8397237" cy="6059978"/>
          </a:xfrm>
        </p:spPr>
        <p:txBody>
          <a:bodyPr>
            <a:noAutofit/>
          </a:bodyPr>
          <a:lstStyle/>
          <a:p>
            <a:pPr marL="0" indent="0">
              <a:spcBef>
                <a:spcPts val="0"/>
              </a:spcBef>
              <a:buNone/>
            </a:pPr>
            <a:r>
              <a:rPr lang="en-US" sz="2800" u="sng" dirty="0">
                <a:solidFill>
                  <a:srgbClr val="FFFF00"/>
                </a:solidFill>
              </a:rPr>
              <a:t>9:50 am:</a:t>
            </a:r>
            <a:r>
              <a:rPr lang="en-US" sz="2800" dirty="0">
                <a:solidFill>
                  <a:srgbClr val="FFFF00"/>
                </a:solidFill>
              </a:rPr>
              <a:t> DSHS Zoonosis Control Branch (ZCB) notified by San Antonio Metropolitan Health District (SA Metro) and the Centers for Disease Control and Prevention (CDC) of a chikungunya case in Bexar County with possible local transmission</a:t>
            </a:r>
          </a:p>
          <a:p>
            <a:pPr marL="0" indent="0">
              <a:spcBef>
                <a:spcPts val="0"/>
              </a:spcBef>
              <a:buNone/>
            </a:pPr>
            <a:endParaRPr lang="en-US" sz="2800" dirty="0">
              <a:solidFill>
                <a:srgbClr val="FFFF00"/>
              </a:solidFill>
            </a:endParaRPr>
          </a:p>
          <a:p>
            <a:pPr marL="0" indent="0">
              <a:spcBef>
                <a:spcPts val="0"/>
              </a:spcBef>
              <a:buNone/>
            </a:pPr>
            <a:r>
              <a:rPr lang="en-US" sz="2800" dirty="0">
                <a:solidFill>
                  <a:srgbClr val="FFFF00"/>
                </a:solidFill>
              </a:rPr>
              <a:t>- Detailed email from medical provider in San Antonio included information about travel-associated case and possible secondary case</a:t>
            </a:r>
          </a:p>
          <a:p>
            <a:pPr marL="0" indent="0">
              <a:spcBef>
                <a:spcPts val="0"/>
              </a:spcBef>
              <a:buNone/>
            </a:pPr>
            <a:endParaRPr lang="en-US" sz="2800" dirty="0">
              <a:solidFill>
                <a:srgbClr val="FFFF00"/>
              </a:solidFill>
            </a:endParaRPr>
          </a:p>
          <a:p>
            <a:pPr marL="0" indent="0">
              <a:spcBef>
                <a:spcPts val="0"/>
              </a:spcBef>
              <a:buNone/>
            </a:pPr>
            <a:r>
              <a:rPr lang="en-US" sz="2800" dirty="0">
                <a:solidFill>
                  <a:srgbClr val="FFFF00"/>
                </a:solidFill>
              </a:rPr>
              <a:t>- ZCB notified Health Service Region 9/10 Zoonosis Control office and El Paso Department of Public Health</a:t>
            </a:r>
          </a:p>
        </p:txBody>
      </p:sp>
    </p:spTree>
    <p:extLst>
      <p:ext uri="{BB962C8B-B14F-4D97-AF65-F5344CB8AC3E}">
        <p14:creationId xmlns:p14="http://schemas.microsoft.com/office/powerpoint/2010/main" val="119694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454727"/>
          </a:xfrm>
        </p:spPr>
        <p:txBody>
          <a:bodyPr>
            <a:normAutofit/>
          </a:bodyPr>
          <a:lstStyle/>
          <a:p>
            <a:r>
              <a:rPr lang="en-US" dirty="0">
                <a:solidFill>
                  <a:srgbClr val="FFFF00"/>
                </a:solidFill>
              </a:rPr>
              <a:t>Chikungunya</a:t>
            </a:r>
            <a:br>
              <a:rPr lang="en-US" dirty="0">
                <a:solidFill>
                  <a:srgbClr val="FFFF00"/>
                </a:solidFill>
              </a:rPr>
            </a:br>
            <a:r>
              <a:rPr lang="en-US" sz="3600" dirty="0">
                <a:solidFill>
                  <a:srgbClr val="FFFF00"/>
                </a:solidFill>
              </a:rPr>
              <a:t>AKA “CHIK”</a:t>
            </a:r>
          </a:p>
        </p:txBody>
      </p:sp>
      <p:sp>
        <p:nvSpPr>
          <p:cNvPr id="3" name="Content Placeholder 2"/>
          <p:cNvSpPr>
            <a:spLocks noGrp="1"/>
          </p:cNvSpPr>
          <p:nvPr>
            <p:ph idx="1"/>
          </p:nvPr>
        </p:nvSpPr>
        <p:spPr>
          <a:xfrm>
            <a:off x="457200" y="1526796"/>
            <a:ext cx="8229600" cy="5206524"/>
          </a:xfrm>
        </p:spPr>
        <p:txBody>
          <a:bodyPr>
            <a:noAutofit/>
          </a:bodyPr>
          <a:lstStyle/>
          <a:p>
            <a:pPr>
              <a:spcBef>
                <a:spcPts val="0"/>
              </a:spcBef>
            </a:pPr>
            <a:r>
              <a:rPr lang="en-US" dirty="0">
                <a:solidFill>
                  <a:srgbClr val="FFFF00"/>
                </a:solidFill>
              </a:rPr>
              <a:t>First described during a 1952 outbreak in southern Tanzania, Africa</a:t>
            </a:r>
          </a:p>
          <a:p>
            <a:pPr>
              <a:spcBef>
                <a:spcPts val="0"/>
              </a:spcBef>
            </a:pPr>
            <a:r>
              <a:rPr lang="en-US" dirty="0">
                <a:solidFill>
                  <a:srgbClr val="FFFF00"/>
                </a:solidFill>
              </a:rPr>
              <a:t>Spread throughout Africa and Asia through human travel</a:t>
            </a:r>
          </a:p>
          <a:p>
            <a:pPr>
              <a:spcBef>
                <a:spcPts val="0"/>
              </a:spcBef>
            </a:pPr>
            <a:r>
              <a:rPr lang="en-US" dirty="0">
                <a:solidFill>
                  <a:srgbClr val="FFFF00"/>
                </a:solidFill>
              </a:rPr>
              <a:t>From 2006–2013 in US, average of 28 people per year with positive tests for recent chikungunya virus infection (range 5–65 per year). All travelers visiting or returning to the United States from affected areas, mostly in Asia</a:t>
            </a:r>
          </a:p>
        </p:txBody>
      </p:sp>
    </p:spTree>
    <p:extLst>
      <p:ext uri="{BB962C8B-B14F-4D97-AF65-F5344CB8AC3E}">
        <p14:creationId xmlns:p14="http://schemas.microsoft.com/office/powerpoint/2010/main" val="2474509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a:solidFill>
                  <a:srgbClr val="FFFF00"/>
                </a:solidFill>
              </a:rPr>
              <a:t>Texas – August-September 2014</a:t>
            </a:r>
          </a:p>
        </p:txBody>
      </p:sp>
      <p:sp>
        <p:nvSpPr>
          <p:cNvPr id="3" name="Content Placeholder 2"/>
          <p:cNvSpPr>
            <a:spLocks noGrp="1"/>
          </p:cNvSpPr>
          <p:nvPr>
            <p:ph idx="1"/>
          </p:nvPr>
        </p:nvSpPr>
        <p:spPr>
          <a:xfrm>
            <a:off x="356756" y="706578"/>
            <a:ext cx="8430488" cy="6151421"/>
          </a:xfrm>
        </p:spPr>
        <p:txBody>
          <a:bodyPr>
            <a:noAutofit/>
          </a:bodyPr>
          <a:lstStyle/>
          <a:p>
            <a:pPr marL="0" indent="0">
              <a:spcBef>
                <a:spcPts val="0"/>
              </a:spcBef>
              <a:buNone/>
            </a:pPr>
            <a:r>
              <a:rPr lang="en-US" sz="2000" dirty="0">
                <a:solidFill>
                  <a:srgbClr val="FFFF00"/>
                </a:solidFill>
              </a:rPr>
              <a:t>Patient zero and spouse traveled in Puerto Rico for 5 days and were bitten by mosquitoes there 3 days prior to symptom onset.</a:t>
            </a:r>
          </a:p>
          <a:p>
            <a:pPr marL="0" indent="0">
              <a:spcBef>
                <a:spcPts val="0"/>
              </a:spcBef>
              <a:buNone/>
            </a:pPr>
            <a:endParaRPr lang="en-US" sz="1600" dirty="0">
              <a:solidFill>
                <a:srgbClr val="FFFF00"/>
              </a:solidFill>
            </a:endParaRPr>
          </a:p>
          <a:p>
            <a:pPr marL="0" indent="0">
              <a:spcBef>
                <a:spcPts val="0"/>
              </a:spcBef>
              <a:buNone/>
            </a:pPr>
            <a:r>
              <a:rPr lang="en-US" sz="2000" u="sng" dirty="0">
                <a:solidFill>
                  <a:srgbClr val="FFFF00"/>
                </a:solidFill>
              </a:rPr>
              <a:t>Patient zero</a:t>
            </a:r>
            <a:endParaRPr lang="en-US" sz="2000" dirty="0">
              <a:solidFill>
                <a:srgbClr val="FFFF00"/>
              </a:solidFill>
            </a:endParaRPr>
          </a:p>
          <a:p>
            <a:pPr marL="457200" indent="-457200">
              <a:spcBef>
                <a:spcPts val="0"/>
              </a:spcBef>
              <a:buNone/>
            </a:pPr>
            <a:r>
              <a:rPr lang="en-US" sz="2000" dirty="0">
                <a:solidFill>
                  <a:srgbClr val="FFFF00"/>
                </a:solidFill>
              </a:rPr>
              <a:t>Aug. 6: Onset of subjective fever (100.3 </a:t>
            </a:r>
            <a:r>
              <a:rPr lang="en-US" sz="2000" dirty="0" err="1">
                <a:solidFill>
                  <a:srgbClr val="FFFF00"/>
                </a:solidFill>
              </a:rPr>
              <a:t>Tmax</a:t>
            </a:r>
            <a:r>
              <a:rPr lang="en-US" sz="2000" dirty="0">
                <a:solidFill>
                  <a:srgbClr val="FFFF00"/>
                </a:solidFill>
              </a:rPr>
              <a:t> during admission), diffuse </a:t>
            </a:r>
            <a:r>
              <a:rPr lang="en-US" sz="2000" dirty="0" err="1">
                <a:solidFill>
                  <a:srgbClr val="FFFF00"/>
                </a:solidFill>
              </a:rPr>
              <a:t>maculopapular</a:t>
            </a:r>
            <a:r>
              <a:rPr lang="en-US" sz="2000" dirty="0">
                <a:solidFill>
                  <a:srgbClr val="FFFF00"/>
                </a:solidFill>
              </a:rPr>
              <a:t> rash, and disabling </a:t>
            </a:r>
            <a:r>
              <a:rPr lang="en-US" sz="2000" dirty="0" err="1">
                <a:solidFill>
                  <a:srgbClr val="FFFF00"/>
                </a:solidFill>
              </a:rPr>
              <a:t>polyarthalgias</a:t>
            </a:r>
            <a:endParaRPr lang="en-US" sz="2000" dirty="0">
              <a:solidFill>
                <a:srgbClr val="FFFF00"/>
              </a:solidFill>
            </a:endParaRPr>
          </a:p>
          <a:p>
            <a:pPr marL="457200" indent="-457200">
              <a:spcBef>
                <a:spcPts val="0"/>
              </a:spcBef>
              <a:buNone/>
            </a:pPr>
            <a:r>
              <a:rPr lang="en-US" sz="2000" dirty="0">
                <a:solidFill>
                  <a:srgbClr val="FFFF00"/>
                </a:solidFill>
              </a:rPr>
              <a:t>Aug. 8: Admitted to hospital in Bexar County</a:t>
            </a:r>
          </a:p>
          <a:p>
            <a:pPr marL="457200" indent="-457200">
              <a:spcBef>
                <a:spcPts val="0"/>
              </a:spcBef>
              <a:buNone/>
            </a:pPr>
            <a:r>
              <a:rPr lang="en-US" sz="2000" dirty="0">
                <a:solidFill>
                  <a:srgbClr val="FFFF00"/>
                </a:solidFill>
              </a:rPr>
              <a:t>Aug. 9: Clinical diagnosis of chikungunya; samples drawn and submitted for PCR and serology (dengue testing subsequently negative).</a:t>
            </a:r>
          </a:p>
          <a:p>
            <a:pPr marL="457200" indent="-457200">
              <a:spcBef>
                <a:spcPts val="0"/>
              </a:spcBef>
              <a:buNone/>
            </a:pPr>
            <a:endParaRPr lang="en-US" sz="2000" dirty="0">
              <a:solidFill>
                <a:srgbClr val="FFFF00"/>
              </a:solidFill>
            </a:endParaRPr>
          </a:p>
          <a:p>
            <a:pPr marL="457200" indent="-457200">
              <a:spcBef>
                <a:spcPts val="0"/>
              </a:spcBef>
              <a:buNone/>
            </a:pPr>
            <a:r>
              <a:rPr lang="en-US" sz="2000" dirty="0">
                <a:solidFill>
                  <a:srgbClr val="FFFF00"/>
                </a:solidFill>
              </a:rPr>
              <a:t>Aug. 13: recheck at clinic. Spouse had minor complaints of diffuse arthralgias; samples collected and sent for PCR and serology. Two family members from El Paso were visiting at this time and accompanied the patient to the clinic visit. They did not accompany the patient to Puerto Rico and had not traveled overseas. All, including Patient zero, corroborated being bitten by mosquitoes inside the patient's home. They were counseled to present for care if they developed any symptoms of fever plus headache, arthralgias, rash, etc. Patient zero’s chikungunya positive PCR results reported to physician that day by laboratory.</a:t>
            </a:r>
          </a:p>
        </p:txBody>
      </p:sp>
    </p:spTree>
    <p:extLst>
      <p:ext uri="{BB962C8B-B14F-4D97-AF65-F5344CB8AC3E}">
        <p14:creationId xmlns:p14="http://schemas.microsoft.com/office/powerpoint/2010/main" val="500212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a:solidFill>
                  <a:srgbClr val="FFFF00"/>
                </a:solidFill>
              </a:rPr>
              <a:t>Texas – August-September 2014</a:t>
            </a:r>
          </a:p>
        </p:txBody>
      </p:sp>
      <p:sp>
        <p:nvSpPr>
          <p:cNvPr id="3" name="Content Placeholder 2"/>
          <p:cNvSpPr>
            <a:spLocks noGrp="1"/>
          </p:cNvSpPr>
          <p:nvPr>
            <p:ph idx="1"/>
          </p:nvPr>
        </p:nvSpPr>
        <p:spPr>
          <a:xfrm>
            <a:off x="289563" y="798022"/>
            <a:ext cx="8561474" cy="6059978"/>
          </a:xfrm>
        </p:spPr>
        <p:txBody>
          <a:bodyPr>
            <a:noAutofit/>
          </a:bodyPr>
          <a:lstStyle/>
          <a:p>
            <a:pPr marL="0" indent="0">
              <a:spcBef>
                <a:spcPts val="0"/>
              </a:spcBef>
              <a:buNone/>
            </a:pPr>
            <a:r>
              <a:rPr lang="en-US" sz="2400" u="sng" dirty="0">
                <a:solidFill>
                  <a:srgbClr val="FFFF00"/>
                </a:solidFill>
              </a:rPr>
              <a:t>Suspected local transmission case</a:t>
            </a:r>
            <a:r>
              <a:rPr lang="en-US" sz="2400" dirty="0">
                <a:solidFill>
                  <a:srgbClr val="FFFF00"/>
                </a:solidFill>
              </a:rPr>
              <a:t>: </a:t>
            </a:r>
          </a:p>
          <a:p>
            <a:pPr marL="0" indent="0">
              <a:spcBef>
                <a:spcPts val="0"/>
              </a:spcBef>
              <a:buNone/>
            </a:pPr>
            <a:r>
              <a:rPr lang="en-US" sz="2400" dirty="0">
                <a:solidFill>
                  <a:srgbClr val="FFFF00"/>
                </a:solidFill>
              </a:rPr>
              <a:t>August 18(?): The patient’s family members returned to El Paso County</a:t>
            </a:r>
          </a:p>
          <a:p>
            <a:pPr marL="0" indent="0">
              <a:spcBef>
                <a:spcPts val="0"/>
              </a:spcBef>
              <a:buNone/>
            </a:pPr>
            <a:endParaRPr lang="en-US" sz="2400" dirty="0">
              <a:solidFill>
                <a:srgbClr val="FFFF00"/>
              </a:solidFill>
            </a:endParaRPr>
          </a:p>
          <a:p>
            <a:pPr marL="0" indent="0">
              <a:spcBef>
                <a:spcPts val="0"/>
              </a:spcBef>
              <a:buNone/>
            </a:pPr>
            <a:r>
              <a:rPr lang="en-US" sz="2400" dirty="0">
                <a:solidFill>
                  <a:srgbClr val="FFFF00"/>
                </a:solidFill>
              </a:rPr>
              <a:t>Aug. 26: One family member seen by physician in El Paso after waking up with disabling diffuse arthralgias and fever. The physician presumptively diagnosed chikungunya but did not submit specimens for testing. This person had no travel history outside of the US per current information.</a:t>
            </a:r>
          </a:p>
          <a:p>
            <a:pPr marL="0" indent="0">
              <a:spcBef>
                <a:spcPts val="0"/>
              </a:spcBef>
              <a:buNone/>
            </a:pPr>
            <a:endParaRPr lang="en-US" sz="2400" dirty="0">
              <a:solidFill>
                <a:srgbClr val="FFFF00"/>
              </a:solidFill>
            </a:endParaRPr>
          </a:p>
          <a:p>
            <a:pPr marL="0" indent="0">
              <a:spcBef>
                <a:spcPts val="0"/>
              </a:spcBef>
              <a:buNone/>
            </a:pPr>
            <a:r>
              <a:rPr lang="en-US" sz="2400" dirty="0">
                <a:solidFill>
                  <a:srgbClr val="FFFF00"/>
                </a:solidFill>
              </a:rPr>
              <a:t>Aug. 28: ZCB notified by San Antonio Metro Health Department of Patient zero’s chikungunya positive PCR results</a:t>
            </a:r>
          </a:p>
          <a:p>
            <a:pPr marL="0" indent="0">
              <a:spcBef>
                <a:spcPts val="0"/>
              </a:spcBef>
              <a:buNone/>
            </a:pPr>
            <a:endParaRPr lang="en-US" sz="2400" dirty="0">
              <a:solidFill>
                <a:srgbClr val="FFFF00"/>
              </a:solidFill>
            </a:endParaRPr>
          </a:p>
          <a:p>
            <a:pPr marL="0" indent="0">
              <a:spcBef>
                <a:spcPts val="0"/>
              </a:spcBef>
              <a:buNone/>
            </a:pPr>
            <a:r>
              <a:rPr lang="en-US" sz="2400" dirty="0">
                <a:solidFill>
                  <a:srgbClr val="FFFF00"/>
                </a:solidFill>
              </a:rPr>
              <a:t>Aug. 29: ZCB notified by SA Metro and CDC of possible local transmission; ZCB notified HSR 10 ZC and El Paso DPH</a:t>
            </a:r>
          </a:p>
        </p:txBody>
      </p:sp>
    </p:spTree>
    <p:extLst>
      <p:ext uri="{BB962C8B-B14F-4D97-AF65-F5344CB8AC3E}">
        <p14:creationId xmlns:p14="http://schemas.microsoft.com/office/powerpoint/2010/main" val="842267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ity 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ctrTitle"/>
          </p:nvPr>
        </p:nvSpPr>
        <p:spPr>
          <a:xfrm>
            <a:off x="685800" y="2130425"/>
            <a:ext cx="7543800" cy="1470025"/>
          </a:xfrm>
        </p:spPr>
        <p:txBody>
          <a:bodyPr/>
          <a:lstStyle/>
          <a:p>
            <a:r>
              <a:rPr lang="en-US" dirty="0"/>
              <a:t>Suspected Locally-Acquired </a:t>
            </a:r>
            <a:r>
              <a:rPr lang="en-US" dirty="0" err="1"/>
              <a:t>Chikungunya</a:t>
            </a:r>
            <a:r>
              <a:rPr lang="en-US" dirty="0"/>
              <a:t> Case</a:t>
            </a:r>
          </a:p>
        </p:txBody>
      </p:sp>
      <p:sp>
        <p:nvSpPr>
          <p:cNvPr id="6" name="Subtitle 5"/>
          <p:cNvSpPr>
            <a:spLocks noGrp="1"/>
          </p:cNvSpPr>
          <p:nvPr>
            <p:ph type="subTitle" idx="1"/>
          </p:nvPr>
        </p:nvSpPr>
        <p:spPr>
          <a:xfrm>
            <a:off x="1295400" y="4343400"/>
            <a:ext cx="6400800" cy="1371600"/>
          </a:xfrm>
        </p:spPr>
        <p:txBody>
          <a:bodyPr>
            <a:normAutofit fontScale="92500"/>
          </a:bodyPr>
          <a:lstStyle/>
          <a:p>
            <a:r>
              <a:rPr lang="en-US" dirty="0"/>
              <a:t>Yvonne Vasquez, MPH</a:t>
            </a:r>
          </a:p>
          <a:p>
            <a:r>
              <a:rPr lang="en-US" dirty="0"/>
              <a:t>El Paso Department of Public Health</a:t>
            </a:r>
          </a:p>
        </p:txBody>
      </p:sp>
      <p:sp>
        <p:nvSpPr>
          <p:cNvPr id="2" name="Oval 1"/>
          <p:cNvSpPr/>
          <p:nvPr/>
        </p:nvSpPr>
        <p:spPr>
          <a:xfrm>
            <a:off x="4191000" y="3657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572000" y="3771900"/>
            <a:ext cx="32004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990600" y="3771900"/>
            <a:ext cx="3048000"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652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p:cNvSpPr txBox="1"/>
          <p:nvPr/>
        </p:nvSpPr>
        <p:spPr>
          <a:xfrm>
            <a:off x="2256558" y="2121144"/>
            <a:ext cx="979054" cy="230832"/>
          </a:xfrm>
          <a:prstGeom prst="rect">
            <a:avLst/>
          </a:prstGeom>
          <a:solidFill>
            <a:schemeClr val="tx2">
              <a:lumMod val="60000"/>
              <a:lumOff val="40000"/>
            </a:schemeClr>
          </a:solidFill>
        </p:spPr>
        <p:txBody>
          <a:bodyPr wrap="square" rtlCol="0">
            <a:spAutoFit/>
          </a:bodyPr>
          <a:lstStyle/>
          <a:p>
            <a:pPr algn="ctr"/>
            <a:r>
              <a:rPr lang="en-US" sz="900" dirty="0">
                <a:solidFill>
                  <a:schemeClr val="bg1"/>
                </a:solidFill>
              </a:rPr>
              <a:t>EP Family  Visit</a:t>
            </a:r>
          </a:p>
        </p:txBody>
      </p:sp>
      <p:sp>
        <p:nvSpPr>
          <p:cNvPr id="47" name="Rectangle 46"/>
          <p:cNvSpPr/>
          <p:nvPr/>
        </p:nvSpPr>
        <p:spPr>
          <a:xfrm>
            <a:off x="211855" y="2404368"/>
            <a:ext cx="3007011" cy="17044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San Antonio</a:t>
            </a:r>
          </a:p>
        </p:txBody>
      </p:sp>
      <p:sp>
        <p:nvSpPr>
          <p:cNvPr id="32" name="Rectangle 31"/>
          <p:cNvSpPr/>
          <p:nvPr/>
        </p:nvSpPr>
        <p:spPr>
          <a:xfrm>
            <a:off x="228599" y="5403074"/>
            <a:ext cx="3007011" cy="17044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San Antonio</a:t>
            </a:r>
          </a:p>
        </p:txBody>
      </p:sp>
      <p:sp>
        <p:nvSpPr>
          <p:cNvPr id="5" name="Title 4"/>
          <p:cNvSpPr>
            <a:spLocks noGrp="1"/>
          </p:cNvSpPr>
          <p:nvPr>
            <p:ph type="title"/>
          </p:nvPr>
        </p:nvSpPr>
        <p:spPr>
          <a:xfrm>
            <a:off x="457200" y="16164"/>
            <a:ext cx="8229600" cy="1143000"/>
          </a:xfrm>
        </p:spPr>
        <p:txBody>
          <a:bodyPr/>
          <a:lstStyle/>
          <a:p>
            <a:r>
              <a:rPr lang="en-US" dirty="0"/>
              <a:t>Timeline</a:t>
            </a:r>
          </a:p>
        </p:txBody>
      </p:sp>
      <p:sp>
        <p:nvSpPr>
          <p:cNvPr id="7" name="Rectangle 6"/>
          <p:cNvSpPr/>
          <p:nvPr/>
        </p:nvSpPr>
        <p:spPr>
          <a:xfrm>
            <a:off x="3235610" y="5404013"/>
            <a:ext cx="5553369" cy="16950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El Paso</a:t>
            </a:r>
          </a:p>
        </p:txBody>
      </p:sp>
      <p:cxnSp>
        <p:nvCxnSpPr>
          <p:cNvPr id="10" name="Straight Connector 9"/>
          <p:cNvCxnSpPr/>
          <p:nvPr/>
        </p:nvCxnSpPr>
        <p:spPr>
          <a:xfrm flipH="1">
            <a:off x="836751" y="1669314"/>
            <a:ext cx="4" cy="11160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8473" y="1378884"/>
            <a:ext cx="1493982" cy="246221"/>
          </a:xfrm>
          <a:prstGeom prst="rect">
            <a:avLst/>
          </a:prstGeom>
          <a:noFill/>
        </p:spPr>
        <p:txBody>
          <a:bodyPr wrap="square" rtlCol="0">
            <a:spAutoFit/>
          </a:bodyPr>
          <a:lstStyle/>
          <a:p>
            <a:pPr algn="ctr"/>
            <a:r>
              <a:rPr lang="en-US" sz="1000" dirty="0">
                <a:solidFill>
                  <a:schemeClr val="accent6">
                    <a:lumMod val="75000"/>
                  </a:schemeClr>
                </a:solidFill>
              </a:rPr>
              <a:t>Illness Onset</a:t>
            </a:r>
          </a:p>
        </p:txBody>
      </p:sp>
      <p:sp>
        <p:nvSpPr>
          <p:cNvPr id="13" name="TextBox 12"/>
          <p:cNvSpPr txBox="1"/>
          <p:nvPr/>
        </p:nvSpPr>
        <p:spPr>
          <a:xfrm>
            <a:off x="607000" y="2785368"/>
            <a:ext cx="459509" cy="246221"/>
          </a:xfrm>
          <a:prstGeom prst="rect">
            <a:avLst/>
          </a:prstGeom>
          <a:noFill/>
        </p:spPr>
        <p:txBody>
          <a:bodyPr wrap="square" rtlCol="0">
            <a:spAutoFit/>
          </a:bodyPr>
          <a:lstStyle/>
          <a:p>
            <a:pPr algn="ctr"/>
            <a:r>
              <a:rPr lang="en-US" sz="1000" dirty="0"/>
              <a:t>8/6</a:t>
            </a:r>
          </a:p>
        </p:txBody>
      </p:sp>
      <p:cxnSp>
        <p:nvCxnSpPr>
          <p:cNvPr id="14" name="Straight Connector 13"/>
          <p:cNvCxnSpPr/>
          <p:nvPr/>
        </p:nvCxnSpPr>
        <p:spPr>
          <a:xfrm>
            <a:off x="2257420" y="4470627"/>
            <a:ext cx="2" cy="12951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24" idx="0"/>
          </p:cNvCxnSpPr>
          <p:nvPr/>
        </p:nvCxnSpPr>
        <p:spPr>
          <a:xfrm>
            <a:off x="3235611" y="4459906"/>
            <a:ext cx="0" cy="1282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24021" y="3963709"/>
            <a:ext cx="1066800" cy="400110"/>
          </a:xfrm>
          <a:prstGeom prst="rect">
            <a:avLst/>
          </a:prstGeom>
          <a:noFill/>
        </p:spPr>
        <p:txBody>
          <a:bodyPr wrap="square" rtlCol="0">
            <a:spAutoFit/>
          </a:bodyPr>
          <a:lstStyle/>
          <a:p>
            <a:pPr algn="ctr"/>
            <a:r>
              <a:rPr lang="en-US" sz="1000" dirty="0"/>
              <a:t>Traveled  to </a:t>
            </a:r>
          </a:p>
          <a:p>
            <a:pPr algn="ctr"/>
            <a:r>
              <a:rPr lang="en-US" sz="1000" dirty="0"/>
              <a:t>San Antonio, TX</a:t>
            </a:r>
          </a:p>
        </p:txBody>
      </p:sp>
      <p:sp>
        <p:nvSpPr>
          <p:cNvPr id="23" name="TextBox 22"/>
          <p:cNvSpPr txBox="1"/>
          <p:nvPr/>
        </p:nvSpPr>
        <p:spPr>
          <a:xfrm>
            <a:off x="2027667" y="5765800"/>
            <a:ext cx="459509" cy="246221"/>
          </a:xfrm>
          <a:prstGeom prst="rect">
            <a:avLst/>
          </a:prstGeom>
          <a:noFill/>
        </p:spPr>
        <p:txBody>
          <a:bodyPr wrap="square" rtlCol="0">
            <a:spAutoFit/>
          </a:bodyPr>
          <a:lstStyle/>
          <a:p>
            <a:pPr algn="ctr"/>
            <a:r>
              <a:rPr lang="en-US" sz="1000" dirty="0"/>
              <a:t>8/12</a:t>
            </a:r>
          </a:p>
        </p:txBody>
      </p:sp>
      <p:sp>
        <p:nvSpPr>
          <p:cNvPr id="24" name="TextBox 23"/>
          <p:cNvSpPr txBox="1"/>
          <p:nvPr/>
        </p:nvSpPr>
        <p:spPr>
          <a:xfrm>
            <a:off x="3005856" y="5742330"/>
            <a:ext cx="459509" cy="246221"/>
          </a:xfrm>
          <a:prstGeom prst="rect">
            <a:avLst/>
          </a:prstGeom>
          <a:noFill/>
        </p:spPr>
        <p:txBody>
          <a:bodyPr wrap="square" rtlCol="0">
            <a:spAutoFit/>
          </a:bodyPr>
          <a:lstStyle/>
          <a:p>
            <a:pPr algn="ctr"/>
            <a:r>
              <a:rPr lang="en-US" sz="1000" dirty="0"/>
              <a:t>8/16</a:t>
            </a:r>
          </a:p>
        </p:txBody>
      </p:sp>
      <p:cxnSp>
        <p:nvCxnSpPr>
          <p:cNvPr id="31" name="Straight Connector 30"/>
          <p:cNvCxnSpPr>
            <a:endCxn id="25" idx="0"/>
          </p:cNvCxnSpPr>
          <p:nvPr/>
        </p:nvCxnSpPr>
        <p:spPr>
          <a:xfrm>
            <a:off x="3957200" y="4907274"/>
            <a:ext cx="1" cy="8118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242428" y="6498538"/>
            <a:ext cx="1447800" cy="246221"/>
          </a:xfrm>
          <a:prstGeom prst="rect">
            <a:avLst/>
          </a:prstGeom>
          <a:noFill/>
        </p:spPr>
        <p:txBody>
          <a:bodyPr wrap="square" rtlCol="0">
            <a:spAutoFit/>
          </a:bodyPr>
          <a:lstStyle/>
          <a:p>
            <a:r>
              <a:rPr lang="en-US" sz="1000" dirty="0"/>
              <a:t>Labor Day Weekend</a:t>
            </a:r>
          </a:p>
        </p:txBody>
      </p:sp>
      <p:sp>
        <p:nvSpPr>
          <p:cNvPr id="3" name="TextBox 2"/>
          <p:cNvSpPr txBox="1"/>
          <p:nvPr/>
        </p:nvSpPr>
        <p:spPr>
          <a:xfrm>
            <a:off x="3557150" y="4470627"/>
            <a:ext cx="800100" cy="400110"/>
          </a:xfrm>
          <a:prstGeom prst="rect">
            <a:avLst/>
          </a:prstGeom>
          <a:noFill/>
        </p:spPr>
        <p:txBody>
          <a:bodyPr wrap="square" rtlCol="0">
            <a:spAutoFit/>
          </a:bodyPr>
          <a:lstStyle/>
          <a:p>
            <a:pPr algn="ctr"/>
            <a:r>
              <a:rPr lang="en-US" sz="1000" dirty="0"/>
              <a:t>Illness</a:t>
            </a:r>
          </a:p>
          <a:p>
            <a:pPr algn="ctr"/>
            <a:r>
              <a:rPr lang="en-US" sz="1000" dirty="0"/>
              <a:t>Onset </a:t>
            </a:r>
          </a:p>
        </p:txBody>
      </p:sp>
      <p:sp>
        <p:nvSpPr>
          <p:cNvPr id="25" name="TextBox 24"/>
          <p:cNvSpPr txBox="1"/>
          <p:nvPr/>
        </p:nvSpPr>
        <p:spPr>
          <a:xfrm>
            <a:off x="3727446" y="5719149"/>
            <a:ext cx="459509" cy="246221"/>
          </a:xfrm>
          <a:prstGeom prst="rect">
            <a:avLst/>
          </a:prstGeom>
          <a:noFill/>
        </p:spPr>
        <p:txBody>
          <a:bodyPr wrap="square" rtlCol="0">
            <a:spAutoFit/>
          </a:bodyPr>
          <a:lstStyle/>
          <a:p>
            <a:pPr algn="ctr"/>
            <a:r>
              <a:rPr lang="en-US" sz="1000" dirty="0"/>
              <a:t>8/24</a:t>
            </a:r>
          </a:p>
        </p:txBody>
      </p:sp>
      <p:cxnSp>
        <p:nvCxnSpPr>
          <p:cNvPr id="34" name="Straight Connector 33"/>
          <p:cNvCxnSpPr/>
          <p:nvPr/>
        </p:nvCxnSpPr>
        <p:spPr>
          <a:xfrm>
            <a:off x="4660322" y="4907274"/>
            <a:ext cx="0" cy="8007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8558" y="4470627"/>
            <a:ext cx="552450" cy="400110"/>
          </a:xfrm>
          <a:prstGeom prst="rect">
            <a:avLst/>
          </a:prstGeom>
          <a:noFill/>
        </p:spPr>
        <p:txBody>
          <a:bodyPr wrap="square" rtlCol="0">
            <a:spAutoFit/>
          </a:bodyPr>
          <a:lstStyle/>
          <a:p>
            <a:pPr algn="ctr"/>
            <a:r>
              <a:rPr lang="en-US" sz="1000" dirty="0"/>
              <a:t>Visited PCP</a:t>
            </a:r>
          </a:p>
        </p:txBody>
      </p:sp>
      <p:sp>
        <p:nvSpPr>
          <p:cNvPr id="36" name="TextBox 35"/>
          <p:cNvSpPr txBox="1"/>
          <p:nvPr/>
        </p:nvSpPr>
        <p:spPr>
          <a:xfrm>
            <a:off x="4430567" y="5719243"/>
            <a:ext cx="459509" cy="246221"/>
          </a:xfrm>
          <a:prstGeom prst="rect">
            <a:avLst/>
          </a:prstGeom>
          <a:noFill/>
        </p:spPr>
        <p:txBody>
          <a:bodyPr wrap="square" rtlCol="0">
            <a:spAutoFit/>
          </a:bodyPr>
          <a:lstStyle/>
          <a:p>
            <a:pPr algn="ctr"/>
            <a:r>
              <a:rPr lang="en-US" sz="1000" dirty="0"/>
              <a:t>8/26</a:t>
            </a:r>
          </a:p>
        </p:txBody>
      </p:sp>
      <p:sp>
        <p:nvSpPr>
          <p:cNvPr id="37" name="TextBox 36"/>
          <p:cNvSpPr txBox="1"/>
          <p:nvPr/>
        </p:nvSpPr>
        <p:spPr>
          <a:xfrm>
            <a:off x="2702211" y="3956097"/>
            <a:ext cx="1066800" cy="400110"/>
          </a:xfrm>
          <a:prstGeom prst="rect">
            <a:avLst/>
          </a:prstGeom>
          <a:noFill/>
        </p:spPr>
        <p:txBody>
          <a:bodyPr wrap="square" rtlCol="0">
            <a:spAutoFit/>
          </a:bodyPr>
          <a:lstStyle/>
          <a:p>
            <a:pPr algn="ctr"/>
            <a:r>
              <a:rPr lang="en-US" sz="1000" dirty="0"/>
              <a:t>Returned  to </a:t>
            </a:r>
          </a:p>
          <a:p>
            <a:pPr algn="ctr"/>
            <a:r>
              <a:rPr lang="en-US" sz="1000" dirty="0"/>
              <a:t>El Paso, TX</a:t>
            </a:r>
          </a:p>
        </p:txBody>
      </p:sp>
      <p:cxnSp>
        <p:nvCxnSpPr>
          <p:cNvPr id="38" name="Straight Connector 37"/>
          <p:cNvCxnSpPr>
            <a:stCxn id="39" idx="2"/>
          </p:cNvCxnSpPr>
          <p:nvPr/>
        </p:nvCxnSpPr>
        <p:spPr>
          <a:xfrm>
            <a:off x="5365171" y="4343829"/>
            <a:ext cx="0" cy="13642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001921" y="3789831"/>
            <a:ext cx="726500" cy="553998"/>
          </a:xfrm>
          <a:prstGeom prst="rect">
            <a:avLst/>
          </a:prstGeom>
          <a:noFill/>
        </p:spPr>
        <p:txBody>
          <a:bodyPr wrap="square" rtlCol="0">
            <a:spAutoFit/>
          </a:bodyPr>
          <a:lstStyle/>
          <a:p>
            <a:pPr algn="ctr"/>
            <a:r>
              <a:rPr lang="en-US" sz="1000" dirty="0"/>
              <a:t>Suspected Case Reported</a:t>
            </a:r>
          </a:p>
        </p:txBody>
      </p:sp>
      <p:sp>
        <p:nvSpPr>
          <p:cNvPr id="40" name="TextBox 39"/>
          <p:cNvSpPr txBox="1"/>
          <p:nvPr/>
        </p:nvSpPr>
        <p:spPr>
          <a:xfrm>
            <a:off x="5135416" y="5719243"/>
            <a:ext cx="459509" cy="246221"/>
          </a:xfrm>
          <a:prstGeom prst="rect">
            <a:avLst/>
          </a:prstGeom>
          <a:noFill/>
        </p:spPr>
        <p:txBody>
          <a:bodyPr wrap="square" rtlCol="0">
            <a:spAutoFit/>
          </a:bodyPr>
          <a:lstStyle/>
          <a:p>
            <a:pPr algn="ctr"/>
            <a:r>
              <a:rPr lang="en-US" sz="1000" dirty="0"/>
              <a:t>8/29</a:t>
            </a:r>
          </a:p>
        </p:txBody>
      </p:sp>
      <p:cxnSp>
        <p:nvCxnSpPr>
          <p:cNvPr id="41" name="Straight Connector 40"/>
          <p:cNvCxnSpPr/>
          <p:nvPr/>
        </p:nvCxnSpPr>
        <p:spPr>
          <a:xfrm>
            <a:off x="5728419" y="4944391"/>
            <a:ext cx="1" cy="774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365171" y="4362105"/>
            <a:ext cx="726500" cy="553998"/>
          </a:xfrm>
          <a:prstGeom prst="rect">
            <a:avLst/>
          </a:prstGeom>
          <a:noFill/>
        </p:spPr>
        <p:txBody>
          <a:bodyPr wrap="square" rtlCol="0">
            <a:spAutoFit/>
          </a:bodyPr>
          <a:lstStyle/>
          <a:p>
            <a:pPr algn="ctr"/>
            <a:r>
              <a:rPr lang="en-US" sz="1000" dirty="0"/>
              <a:t>Vector Control Measures </a:t>
            </a:r>
          </a:p>
        </p:txBody>
      </p:sp>
      <p:sp>
        <p:nvSpPr>
          <p:cNvPr id="43" name="TextBox 42"/>
          <p:cNvSpPr txBox="1"/>
          <p:nvPr/>
        </p:nvSpPr>
        <p:spPr>
          <a:xfrm>
            <a:off x="5498665" y="5719243"/>
            <a:ext cx="459509" cy="246221"/>
          </a:xfrm>
          <a:prstGeom prst="rect">
            <a:avLst/>
          </a:prstGeom>
          <a:noFill/>
        </p:spPr>
        <p:txBody>
          <a:bodyPr wrap="square" rtlCol="0">
            <a:spAutoFit/>
          </a:bodyPr>
          <a:lstStyle/>
          <a:p>
            <a:pPr algn="ctr"/>
            <a:r>
              <a:rPr lang="en-US" sz="1000" dirty="0"/>
              <a:t>8/30</a:t>
            </a:r>
          </a:p>
        </p:txBody>
      </p:sp>
      <p:cxnSp>
        <p:nvCxnSpPr>
          <p:cNvPr id="44" name="Straight Connector 43"/>
          <p:cNvCxnSpPr>
            <a:stCxn id="45" idx="2"/>
          </p:cNvCxnSpPr>
          <p:nvPr/>
        </p:nvCxnSpPr>
        <p:spPr>
          <a:xfrm>
            <a:off x="6579395" y="4307202"/>
            <a:ext cx="0" cy="1435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105671" y="3445428"/>
            <a:ext cx="947447" cy="861774"/>
          </a:xfrm>
          <a:prstGeom prst="rect">
            <a:avLst/>
          </a:prstGeom>
          <a:noFill/>
        </p:spPr>
        <p:txBody>
          <a:bodyPr wrap="square" rtlCol="0">
            <a:spAutoFit/>
          </a:bodyPr>
          <a:lstStyle/>
          <a:p>
            <a:pPr algn="ctr"/>
            <a:r>
              <a:rPr lang="en-US" sz="1000" dirty="0"/>
              <a:t>Blood Sample Collected and Submitted to Austin for CHIKV testing</a:t>
            </a:r>
          </a:p>
        </p:txBody>
      </p:sp>
      <p:sp>
        <p:nvSpPr>
          <p:cNvPr id="46" name="TextBox 45"/>
          <p:cNvSpPr txBox="1"/>
          <p:nvPr/>
        </p:nvSpPr>
        <p:spPr>
          <a:xfrm>
            <a:off x="6349640" y="5754209"/>
            <a:ext cx="459509" cy="246221"/>
          </a:xfrm>
          <a:prstGeom prst="rect">
            <a:avLst/>
          </a:prstGeom>
          <a:noFill/>
        </p:spPr>
        <p:txBody>
          <a:bodyPr wrap="square" rtlCol="0">
            <a:spAutoFit/>
          </a:bodyPr>
          <a:lstStyle/>
          <a:p>
            <a:pPr algn="ctr"/>
            <a:r>
              <a:rPr lang="en-US" sz="1000" dirty="0"/>
              <a:t>9/2</a:t>
            </a:r>
          </a:p>
        </p:txBody>
      </p:sp>
      <p:sp>
        <p:nvSpPr>
          <p:cNvPr id="19" name="Right Brace 18"/>
          <p:cNvSpPr/>
          <p:nvPr/>
        </p:nvSpPr>
        <p:spPr>
          <a:xfrm rot="5400000">
            <a:off x="5779831" y="5593233"/>
            <a:ext cx="372995" cy="1226129"/>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a:off x="7305601" y="3813898"/>
            <a:ext cx="947447" cy="400110"/>
          </a:xfrm>
          <a:prstGeom prst="rect">
            <a:avLst/>
          </a:prstGeom>
          <a:noFill/>
        </p:spPr>
        <p:txBody>
          <a:bodyPr wrap="square" rtlCol="0">
            <a:spAutoFit/>
          </a:bodyPr>
          <a:lstStyle/>
          <a:p>
            <a:pPr algn="ctr"/>
            <a:r>
              <a:rPr lang="en-US" sz="1000" dirty="0"/>
              <a:t>2</a:t>
            </a:r>
            <a:r>
              <a:rPr lang="en-US" sz="1000" baseline="30000" dirty="0"/>
              <a:t>nd</a:t>
            </a:r>
            <a:r>
              <a:rPr lang="en-US" sz="1000" dirty="0"/>
              <a:t> Spray by Vector Control</a:t>
            </a:r>
          </a:p>
        </p:txBody>
      </p:sp>
      <p:cxnSp>
        <p:nvCxnSpPr>
          <p:cNvPr id="48" name="Straight Connector 47"/>
          <p:cNvCxnSpPr/>
          <p:nvPr/>
        </p:nvCxnSpPr>
        <p:spPr>
          <a:xfrm>
            <a:off x="2256557" y="2110509"/>
            <a:ext cx="863" cy="697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027666" y="2807947"/>
            <a:ext cx="459509" cy="246221"/>
          </a:xfrm>
          <a:prstGeom prst="rect">
            <a:avLst/>
          </a:prstGeom>
          <a:noFill/>
        </p:spPr>
        <p:txBody>
          <a:bodyPr wrap="square" rtlCol="0">
            <a:spAutoFit/>
          </a:bodyPr>
          <a:lstStyle/>
          <a:p>
            <a:pPr algn="ctr"/>
            <a:r>
              <a:rPr lang="en-US" sz="1000" dirty="0"/>
              <a:t>8/12</a:t>
            </a:r>
          </a:p>
        </p:txBody>
      </p:sp>
      <p:sp>
        <p:nvSpPr>
          <p:cNvPr id="8" name="TextBox 7"/>
          <p:cNvSpPr txBox="1"/>
          <p:nvPr/>
        </p:nvSpPr>
        <p:spPr>
          <a:xfrm>
            <a:off x="304800" y="849868"/>
            <a:ext cx="2020384" cy="369332"/>
          </a:xfrm>
          <a:prstGeom prst="rect">
            <a:avLst/>
          </a:prstGeom>
          <a:noFill/>
        </p:spPr>
        <p:txBody>
          <a:bodyPr wrap="square" rtlCol="0">
            <a:spAutoFit/>
          </a:bodyPr>
          <a:lstStyle/>
          <a:p>
            <a:r>
              <a:rPr lang="en-US" dirty="0"/>
              <a:t>San Antonio Case</a:t>
            </a:r>
          </a:p>
        </p:txBody>
      </p:sp>
      <p:sp>
        <p:nvSpPr>
          <p:cNvPr id="53" name="TextBox 52"/>
          <p:cNvSpPr txBox="1"/>
          <p:nvPr/>
        </p:nvSpPr>
        <p:spPr>
          <a:xfrm>
            <a:off x="250241" y="3445428"/>
            <a:ext cx="2020384" cy="369332"/>
          </a:xfrm>
          <a:prstGeom prst="rect">
            <a:avLst/>
          </a:prstGeom>
          <a:noFill/>
        </p:spPr>
        <p:txBody>
          <a:bodyPr wrap="square" rtlCol="0">
            <a:spAutoFit/>
          </a:bodyPr>
          <a:lstStyle/>
          <a:p>
            <a:r>
              <a:rPr lang="en-US" dirty="0"/>
              <a:t>El Paso Case</a:t>
            </a:r>
          </a:p>
        </p:txBody>
      </p:sp>
      <p:sp>
        <p:nvSpPr>
          <p:cNvPr id="12" name="Right Arrow 11"/>
          <p:cNvSpPr/>
          <p:nvPr/>
        </p:nvSpPr>
        <p:spPr>
          <a:xfrm>
            <a:off x="860125" y="1699156"/>
            <a:ext cx="1715369" cy="304800"/>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t>Viremic</a:t>
            </a:r>
            <a:endParaRPr lang="en-US" sz="1000" dirty="0"/>
          </a:p>
        </p:txBody>
      </p:sp>
      <p:cxnSp>
        <p:nvCxnSpPr>
          <p:cNvPr id="54" name="Straight Connector 53"/>
          <p:cNvCxnSpPr/>
          <p:nvPr/>
        </p:nvCxnSpPr>
        <p:spPr>
          <a:xfrm flipH="1">
            <a:off x="2598297" y="1678533"/>
            <a:ext cx="4" cy="11160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368546" y="2805885"/>
            <a:ext cx="459509" cy="246221"/>
          </a:xfrm>
          <a:prstGeom prst="rect">
            <a:avLst/>
          </a:prstGeom>
          <a:noFill/>
        </p:spPr>
        <p:txBody>
          <a:bodyPr wrap="square" rtlCol="0">
            <a:spAutoFit/>
          </a:bodyPr>
          <a:lstStyle/>
          <a:p>
            <a:pPr algn="ctr"/>
            <a:r>
              <a:rPr lang="en-US" sz="1000" dirty="0"/>
              <a:t>8/13</a:t>
            </a:r>
          </a:p>
        </p:txBody>
      </p:sp>
      <p:sp>
        <p:nvSpPr>
          <p:cNvPr id="58" name="TextBox 57"/>
          <p:cNvSpPr txBox="1"/>
          <p:nvPr/>
        </p:nvSpPr>
        <p:spPr>
          <a:xfrm>
            <a:off x="1851310" y="1278423"/>
            <a:ext cx="1493982" cy="400110"/>
          </a:xfrm>
          <a:prstGeom prst="rect">
            <a:avLst/>
          </a:prstGeom>
          <a:noFill/>
        </p:spPr>
        <p:txBody>
          <a:bodyPr wrap="square" rtlCol="0">
            <a:spAutoFit/>
          </a:bodyPr>
          <a:lstStyle/>
          <a:p>
            <a:pPr algn="ctr"/>
            <a:r>
              <a:rPr lang="en-US" sz="1000" dirty="0">
                <a:solidFill>
                  <a:schemeClr val="accent6">
                    <a:lumMod val="75000"/>
                  </a:schemeClr>
                </a:solidFill>
              </a:rPr>
              <a:t>PCR Confirmed </a:t>
            </a:r>
          </a:p>
          <a:p>
            <a:pPr algn="ctr"/>
            <a:r>
              <a:rPr lang="en-US" sz="1000" dirty="0">
                <a:solidFill>
                  <a:schemeClr val="accent6">
                    <a:lumMod val="75000"/>
                  </a:schemeClr>
                </a:solidFill>
              </a:rPr>
              <a:t>Travel-Associated CHIKV </a:t>
            </a:r>
          </a:p>
        </p:txBody>
      </p:sp>
      <p:cxnSp>
        <p:nvCxnSpPr>
          <p:cNvPr id="59" name="Straight Connector 58"/>
          <p:cNvCxnSpPr>
            <a:stCxn id="51" idx="2"/>
            <a:endCxn id="22" idx="0"/>
          </p:cNvCxnSpPr>
          <p:nvPr/>
        </p:nvCxnSpPr>
        <p:spPr>
          <a:xfrm>
            <a:off x="2257421" y="3054168"/>
            <a:ext cx="0" cy="909541"/>
          </a:xfrm>
          <a:prstGeom prst="line">
            <a:avLst/>
          </a:prstGeom>
          <a:ln w="19050">
            <a:solidFill>
              <a:schemeClr val="tx1"/>
            </a:solidFill>
            <a:prstDash val="dash"/>
            <a:headEnd type="stealth"/>
          </a:ln>
        </p:spPr>
        <p:style>
          <a:lnRef idx="1">
            <a:schemeClr val="accent1"/>
          </a:lnRef>
          <a:fillRef idx="0">
            <a:schemeClr val="accent1"/>
          </a:fillRef>
          <a:effectRef idx="0">
            <a:schemeClr val="accent1"/>
          </a:effectRef>
          <a:fontRef idx="minor">
            <a:schemeClr val="tx1"/>
          </a:fontRef>
        </p:style>
      </p:cxnSp>
      <p:cxnSp>
        <p:nvCxnSpPr>
          <p:cNvPr id="67" name="Elbow Connector 66"/>
          <p:cNvCxnSpPr/>
          <p:nvPr/>
        </p:nvCxnSpPr>
        <p:spPr>
          <a:xfrm flipV="1">
            <a:off x="6579393" y="4307202"/>
            <a:ext cx="1199932" cy="178828"/>
          </a:xfrm>
          <a:prstGeom prst="bentConnector3">
            <a:avLst>
              <a:gd name="adj1" fmla="val 100803"/>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8605979" y="4013953"/>
            <a:ext cx="4621" cy="1751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8376226" y="5766257"/>
            <a:ext cx="459509" cy="246221"/>
          </a:xfrm>
          <a:prstGeom prst="rect">
            <a:avLst/>
          </a:prstGeom>
          <a:noFill/>
        </p:spPr>
        <p:txBody>
          <a:bodyPr wrap="square" rtlCol="0">
            <a:spAutoFit/>
          </a:bodyPr>
          <a:lstStyle/>
          <a:p>
            <a:pPr algn="ctr"/>
            <a:r>
              <a:rPr lang="en-US" sz="1000" dirty="0"/>
              <a:t>9/24</a:t>
            </a:r>
          </a:p>
        </p:txBody>
      </p:sp>
      <p:sp>
        <p:nvSpPr>
          <p:cNvPr id="78" name="TextBox 77"/>
          <p:cNvSpPr txBox="1"/>
          <p:nvPr/>
        </p:nvSpPr>
        <p:spPr>
          <a:xfrm>
            <a:off x="8136876" y="3459955"/>
            <a:ext cx="947447" cy="553998"/>
          </a:xfrm>
          <a:prstGeom prst="rect">
            <a:avLst/>
          </a:prstGeom>
          <a:noFill/>
        </p:spPr>
        <p:txBody>
          <a:bodyPr wrap="square" rtlCol="0">
            <a:spAutoFit/>
          </a:bodyPr>
          <a:lstStyle/>
          <a:p>
            <a:pPr algn="ctr"/>
            <a:r>
              <a:rPr lang="en-US" sz="1000" dirty="0"/>
              <a:t>Test Results Negative for CHIKV</a:t>
            </a:r>
          </a:p>
        </p:txBody>
      </p:sp>
      <p:cxnSp>
        <p:nvCxnSpPr>
          <p:cNvPr id="6" name="Straight Arrow Connector 5"/>
          <p:cNvCxnSpPr>
            <a:endCxn id="37" idx="0"/>
          </p:cNvCxnSpPr>
          <p:nvPr/>
        </p:nvCxnSpPr>
        <p:spPr>
          <a:xfrm>
            <a:off x="3235610" y="2110509"/>
            <a:ext cx="1" cy="1845588"/>
          </a:xfrm>
          <a:prstGeom prst="straightConnector1">
            <a:avLst/>
          </a:prstGeom>
          <a:ln w="15875">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773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ity 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533400"/>
            <a:ext cx="8229600" cy="1143000"/>
          </a:xfrm>
        </p:spPr>
        <p:txBody>
          <a:bodyPr/>
          <a:lstStyle/>
          <a:p>
            <a:r>
              <a:rPr lang="en-US" dirty="0"/>
              <a:t>Public Health Response</a:t>
            </a:r>
          </a:p>
        </p:txBody>
      </p:sp>
      <p:sp>
        <p:nvSpPr>
          <p:cNvPr id="3" name="Content Placeholder 2"/>
          <p:cNvSpPr>
            <a:spLocks noGrp="1"/>
          </p:cNvSpPr>
          <p:nvPr>
            <p:ph idx="1"/>
          </p:nvPr>
        </p:nvSpPr>
        <p:spPr>
          <a:xfrm>
            <a:off x="381000" y="1600200"/>
            <a:ext cx="7848600" cy="4830763"/>
          </a:xfrm>
        </p:spPr>
        <p:txBody>
          <a:bodyPr>
            <a:normAutofit fontScale="70000" lnSpcReduction="20000"/>
          </a:bodyPr>
          <a:lstStyle/>
          <a:p>
            <a:r>
              <a:rPr lang="en-US" dirty="0"/>
              <a:t>Public Health – Patient Education</a:t>
            </a:r>
          </a:p>
          <a:p>
            <a:pPr lvl="1">
              <a:buSzPct val="75000"/>
              <a:buFont typeface="Wingdings" panose="05000000000000000000" pitchFamily="2" charset="2"/>
              <a:buChar char="Ø"/>
            </a:pPr>
            <a:r>
              <a:rPr lang="en-US" dirty="0"/>
              <a:t>During the first 7 days of illness:</a:t>
            </a:r>
          </a:p>
          <a:p>
            <a:pPr lvl="2">
              <a:buSzPct val="75000"/>
              <a:buFont typeface="Wingdings" panose="05000000000000000000" pitchFamily="2" charset="2"/>
              <a:buChar char="Ø"/>
            </a:pPr>
            <a:r>
              <a:rPr lang="en-US" dirty="0"/>
              <a:t>avoid mosquito exposure </a:t>
            </a:r>
          </a:p>
          <a:p>
            <a:pPr lvl="2">
              <a:buSzPct val="75000"/>
              <a:buFont typeface="Wingdings" panose="05000000000000000000" pitchFamily="2" charset="2"/>
              <a:buChar char="Ø"/>
            </a:pPr>
            <a:r>
              <a:rPr lang="en-US" dirty="0"/>
              <a:t>stay in air conditioned or screened accommodations  </a:t>
            </a:r>
          </a:p>
          <a:p>
            <a:pPr lvl="2">
              <a:buSzPct val="75000"/>
              <a:buFont typeface="Wingdings" panose="05000000000000000000" pitchFamily="2" charset="2"/>
              <a:buChar char="Ø"/>
            </a:pPr>
            <a:r>
              <a:rPr lang="en-US" dirty="0"/>
              <a:t>reduce mosquito breeding sites in and around their home</a:t>
            </a:r>
          </a:p>
          <a:p>
            <a:pPr lvl="2">
              <a:buSzPct val="75000"/>
              <a:buFont typeface="Wingdings" panose="05000000000000000000" pitchFamily="2" charset="2"/>
              <a:buChar char="Ø"/>
            </a:pPr>
            <a:r>
              <a:rPr lang="en-US" dirty="0"/>
              <a:t>minimize outdoor exposure, but when required utilize long sleeved shirts and pants and mosquito repellents</a:t>
            </a:r>
          </a:p>
          <a:p>
            <a:r>
              <a:rPr lang="en-US" dirty="0"/>
              <a:t>Environmental – Vector Control</a:t>
            </a:r>
          </a:p>
          <a:p>
            <a:pPr lvl="1"/>
            <a:r>
              <a:rPr lang="en-US" dirty="0" err="1"/>
              <a:t>Adulticide</a:t>
            </a:r>
            <a:r>
              <a:rPr lang="en-US" dirty="0"/>
              <a:t> applications using truck-mounted equipment during late evening in the 1</a:t>
            </a:r>
            <a:r>
              <a:rPr lang="en-US" baseline="30000" dirty="0"/>
              <a:t>st</a:t>
            </a:r>
            <a:r>
              <a:rPr lang="en-US" dirty="0"/>
              <a:t> application and early morning in 2</a:t>
            </a:r>
            <a:r>
              <a:rPr lang="en-US" baseline="30000" dirty="0"/>
              <a:t>nd</a:t>
            </a:r>
            <a:r>
              <a:rPr lang="en-US" dirty="0"/>
              <a:t> application</a:t>
            </a:r>
          </a:p>
          <a:p>
            <a:pPr lvl="1"/>
            <a:r>
              <a:rPr lang="en-US" dirty="0"/>
              <a:t>Biological </a:t>
            </a:r>
            <a:r>
              <a:rPr lang="en-US" dirty="0" err="1"/>
              <a:t>larvicide</a:t>
            </a:r>
            <a:r>
              <a:rPr lang="en-US" dirty="0"/>
              <a:t> operations at nearby reservoir and ponding area</a:t>
            </a:r>
          </a:p>
          <a:p>
            <a:pPr lvl="1"/>
            <a:r>
              <a:rPr lang="en-US" dirty="0"/>
              <a:t>Mosquito light trap used for surveillance located near property</a:t>
            </a:r>
          </a:p>
          <a:p>
            <a:pPr lvl="2"/>
            <a:r>
              <a:rPr lang="en-US" i="1" dirty="0" err="1"/>
              <a:t>Aedes</a:t>
            </a:r>
            <a:r>
              <a:rPr lang="en-US" i="1" dirty="0"/>
              <a:t> </a:t>
            </a:r>
            <a:r>
              <a:rPr lang="en-US" i="1" dirty="0" err="1"/>
              <a:t>aegypti</a:t>
            </a:r>
            <a:r>
              <a:rPr lang="en-US" i="1" dirty="0"/>
              <a:t> </a:t>
            </a:r>
            <a:r>
              <a:rPr lang="en-US" dirty="0"/>
              <a:t>normally collected </a:t>
            </a:r>
          </a:p>
          <a:p>
            <a:pPr marL="457200" lvl="1" indent="0">
              <a:buNone/>
            </a:pPr>
            <a:endParaRPr lang="en-US" dirty="0"/>
          </a:p>
        </p:txBody>
      </p:sp>
    </p:spTree>
    <p:extLst>
      <p:ext uri="{BB962C8B-B14F-4D97-AF65-F5344CB8AC3E}">
        <p14:creationId xmlns:p14="http://schemas.microsoft.com/office/powerpoint/2010/main" val="2640565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City 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yvonne.vasquez\Desktop\snapsho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03" y="1017026"/>
            <a:ext cx="7374578" cy="5410200"/>
          </a:xfrm>
          <a:prstGeom prst="flowChartDocumen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305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ormAutofit/>
          </a:bodyPr>
          <a:lstStyle/>
          <a:p>
            <a:r>
              <a:rPr lang="en-US" dirty="0">
                <a:solidFill>
                  <a:srgbClr val="FFFF00"/>
                </a:solidFill>
              </a:rPr>
              <a:t>Prevention of </a:t>
            </a:r>
            <a:r>
              <a:rPr lang="en-US" dirty="0" err="1">
                <a:solidFill>
                  <a:srgbClr val="FFFF00"/>
                </a:solidFill>
              </a:rPr>
              <a:t>Chikungunya</a:t>
            </a:r>
            <a:endParaRPr lang="en-US" dirty="0">
              <a:solidFill>
                <a:srgbClr val="FFFF00"/>
              </a:solidFill>
            </a:endParaRPr>
          </a:p>
        </p:txBody>
      </p:sp>
      <p:sp>
        <p:nvSpPr>
          <p:cNvPr id="4" name="Content Placeholder 3"/>
          <p:cNvSpPr>
            <a:spLocks noGrp="1"/>
          </p:cNvSpPr>
          <p:nvPr>
            <p:ph idx="1"/>
          </p:nvPr>
        </p:nvSpPr>
        <p:spPr>
          <a:xfrm>
            <a:off x="457200" y="1109747"/>
            <a:ext cx="8229600" cy="5656811"/>
          </a:xfrm>
        </p:spPr>
        <p:txBody>
          <a:bodyPr>
            <a:noAutofit/>
          </a:bodyPr>
          <a:lstStyle/>
          <a:p>
            <a:pPr marL="0" indent="0">
              <a:spcBef>
                <a:spcPts val="0"/>
              </a:spcBef>
              <a:buNone/>
            </a:pPr>
            <a:r>
              <a:rPr lang="en-US" sz="2600" u="sng" dirty="0">
                <a:solidFill>
                  <a:srgbClr val="FFFF00"/>
                </a:solidFill>
              </a:rPr>
              <a:t>Educate Travelers</a:t>
            </a:r>
          </a:p>
          <a:p>
            <a:pPr>
              <a:spcBef>
                <a:spcPts val="0"/>
              </a:spcBef>
            </a:pPr>
            <a:r>
              <a:rPr lang="en-US" sz="2600" dirty="0">
                <a:solidFill>
                  <a:srgbClr val="FFFF00"/>
                </a:solidFill>
              </a:rPr>
              <a:t>People traveling to areas with local transmission of CHIKV should take precautions to reduce mosquito exposure.</a:t>
            </a:r>
          </a:p>
          <a:p>
            <a:pPr>
              <a:spcBef>
                <a:spcPts val="0"/>
              </a:spcBef>
            </a:pPr>
            <a:r>
              <a:rPr lang="en-US" sz="2600" dirty="0">
                <a:solidFill>
                  <a:srgbClr val="FFFF00"/>
                </a:solidFill>
              </a:rPr>
              <a:t>Educational materials and guidance should be provided to groups such as church- or faith-based organizations which plan to travel to at risk areas.</a:t>
            </a:r>
          </a:p>
          <a:p>
            <a:pPr marL="0" indent="0">
              <a:spcBef>
                <a:spcPts val="0"/>
              </a:spcBef>
              <a:buNone/>
            </a:pPr>
            <a:endParaRPr lang="en-US" sz="2600" dirty="0">
              <a:solidFill>
                <a:srgbClr val="FFFF00"/>
              </a:solidFill>
            </a:endParaRPr>
          </a:p>
          <a:p>
            <a:pPr marL="0" indent="0">
              <a:spcBef>
                <a:spcPts val="0"/>
              </a:spcBef>
              <a:buNone/>
            </a:pPr>
            <a:r>
              <a:rPr lang="en-US" sz="2600" u="sng" dirty="0">
                <a:solidFill>
                  <a:srgbClr val="FFFF00"/>
                </a:solidFill>
              </a:rPr>
              <a:t>Educate Providers</a:t>
            </a:r>
          </a:p>
          <a:p>
            <a:pPr>
              <a:spcBef>
                <a:spcPts val="0"/>
              </a:spcBef>
            </a:pPr>
            <a:r>
              <a:rPr lang="en-US" sz="2600" dirty="0">
                <a:solidFill>
                  <a:srgbClr val="FFFF00"/>
                </a:solidFill>
              </a:rPr>
              <a:t>Recommended diagnostic testing methods based on the patient’s length of illness and travel history</a:t>
            </a:r>
          </a:p>
          <a:p>
            <a:pPr>
              <a:spcBef>
                <a:spcPts val="0"/>
              </a:spcBef>
            </a:pPr>
            <a:r>
              <a:rPr lang="en-US" sz="2600" dirty="0">
                <a:solidFill>
                  <a:srgbClr val="FFFF00"/>
                </a:solidFill>
              </a:rPr>
              <a:t>Important to counsel patients to avoid exposure to mosquitoes during the first 7 days after onset of illness.</a:t>
            </a:r>
          </a:p>
        </p:txBody>
      </p:sp>
      <p:sp>
        <p:nvSpPr>
          <p:cNvPr id="2" name="Slide Number Placeholder 1"/>
          <p:cNvSpPr>
            <a:spLocks noGrp="1"/>
          </p:cNvSpPr>
          <p:nvPr>
            <p:ph type="sldNum" sz="quarter" idx="12"/>
          </p:nvPr>
        </p:nvSpPr>
        <p:spPr/>
        <p:txBody>
          <a:bodyPr/>
          <a:lstStyle/>
          <a:p>
            <a:fld id="{DBD4FDA3-F26B-4A29-A36F-6E3530FBBA01}" type="slidenum">
              <a:rPr lang="en-US" smtClean="0"/>
              <a:t>26</a:t>
            </a:fld>
            <a:endParaRPr lang="en-US" dirty="0"/>
          </a:p>
        </p:txBody>
      </p:sp>
    </p:spTree>
    <p:extLst>
      <p:ext uri="{BB962C8B-B14F-4D97-AF65-F5344CB8AC3E}">
        <p14:creationId xmlns:p14="http://schemas.microsoft.com/office/powerpoint/2010/main" val="212809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ormAutofit/>
          </a:bodyPr>
          <a:lstStyle/>
          <a:p>
            <a:r>
              <a:rPr lang="en-US" dirty="0">
                <a:solidFill>
                  <a:srgbClr val="FFFF00"/>
                </a:solidFill>
              </a:rPr>
              <a:t>Prevention of </a:t>
            </a:r>
            <a:r>
              <a:rPr lang="en-US" dirty="0" err="1">
                <a:solidFill>
                  <a:srgbClr val="FFFF00"/>
                </a:solidFill>
              </a:rPr>
              <a:t>Chikungunya</a:t>
            </a:r>
            <a:endParaRPr lang="en-US" dirty="0">
              <a:solidFill>
                <a:srgbClr val="FFFF00"/>
              </a:solidFill>
            </a:endParaRPr>
          </a:p>
        </p:txBody>
      </p:sp>
      <p:sp>
        <p:nvSpPr>
          <p:cNvPr id="4" name="Content Placeholder 3"/>
          <p:cNvSpPr>
            <a:spLocks noGrp="1"/>
          </p:cNvSpPr>
          <p:nvPr>
            <p:ph idx="1"/>
          </p:nvPr>
        </p:nvSpPr>
        <p:spPr>
          <a:xfrm>
            <a:off x="457200" y="1143000"/>
            <a:ext cx="8229600" cy="5257800"/>
          </a:xfrm>
        </p:spPr>
        <p:txBody>
          <a:bodyPr>
            <a:noAutofit/>
          </a:bodyPr>
          <a:lstStyle/>
          <a:p>
            <a:pPr marL="0" indent="0">
              <a:spcBef>
                <a:spcPts val="0"/>
              </a:spcBef>
              <a:buNone/>
            </a:pPr>
            <a:r>
              <a:rPr lang="en-US" sz="2600" u="sng" dirty="0">
                <a:solidFill>
                  <a:srgbClr val="FFFF00"/>
                </a:solidFill>
              </a:rPr>
              <a:t>Reduce mosquito exposure</a:t>
            </a:r>
            <a:endParaRPr lang="en-US" sz="2600" dirty="0">
              <a:solidFill>
                <a:srgbClr val="FFFF00"/>
              </a:solidFill>
            </a:endParaRPr>
          </a:p>
          <a:p>
            <a:pPr lvl="0">
              <a:spcBef>
                <a:spcPts val="0"/>
              </a:spcBef>
            </a:pPr>
            <a:r>
              <a:rPr lang="en-US" sz="2600" dirty="0">
                <a:solidFill>
                  <a:srgbClr val="FFFF00"/>
                </a:solidFill>
              </a:rPr>
              <a:t>Wear long-sleeved shirts and pants when outside </a:t>
            </a:r>
          </a:p>
          <a:p>
            <a:pPr lvl="0">
              <a:spcBef>
                <a:spcPts val="0"/>
              </a:spcBef>
            </a:pPr>
            <a:r>
              <a:rPr lang="en-US" sz="2600" dirty="0">
                <a:solidFill>
                  <a:srgbClr val="FFFF00"/>
                </a:solidFill>
              </a:rPr>
              <a:t>Use an insect repellent that has DEET, </a:t>
            </a:r>
            <a:r>
              <a:rPr lang="en-US" sz="2600" dirty="0" err="1">
                <a:solidFill>
                  <a:srgbClr val="FFFF00"/>
                </a:solidFill>
              </a:rPr>
              <a:t>picaridin</a:t>
            </a:r>
            <a:r>
              <a:rPr lang="en-US" sz="2600" dirty="0">
                <a:solidFill>
                  <a:srgbClr val="FFFF00"/>
                </a:solidFill>
              </a:rPr>
              <a:t>, IR3535, oil of lemon eucalyptus, para-methane-</a:t>
            </a:r>
            <a:r>
              <a:rPr lang="en-US" sz="2600" dirty="0" err="1">
                <a:solidFill>
                  <a:srgbClr val="FFFF00"/>
                </a:solidFill>
              </a:rPr>
              <a:t>diol</a:t>
            </a:r>
            <a:r>
              <a:rPr lang="en-US" sz="2600" dirty="0">
                <a:solidFill>
                  <a:srgbClr val="FFFF00"/>
                </a:solidFill>
              </a:rPr>
              <a:t>, or other effective repellent</a:t>
            </a:r>
          </a:p>
          <a:p>
            <a:pPr lvl="0">
              <a:spcBef>
                <a:spcPts val="0"/>
              </a:spcBef>
            </a:pPr>
            <a:r>
              <a:rPr lang="en-US" sz="2600" dirty="0">
                <a:solidFill>
                  <a:srgbClr val="FFFF00"/>
                </a:solidFill>
              </a:rPr>
              <a:t>Repair or replace screens on windows and doors</a:t>
            </a:r>
          </a:p>
          <a:p>
            <a:pPr marL="0" lvl="0" indent="0">
              <a:spcBef>
                <a:spcPts val="0"/>
              </a:spcBef>
              <a:buNone/>
            </a:pPr>
            <a:endParaRPr lang="en-US" sz="2600" dirty="0">
              <a:solidFill>
                <a:srgbClr val="FFFF00"/>
              </a:solidFill>
            </a:endParaRPr>
          </a:p>
          <a:p>
            <a:pPr marL="0" indent="0">
              <a:spcBef>
                <a:spcPts val="0"/>
              </a:spcBef>
              <a:buNone/>
            </a:pPr>
            <a:r>
              <a:rPr lang="en-US" sz="2600" u="sng" dirty="0">
                <a:solidFill>
                  <a:srgbClr val="FFFF00"/>
                </a:solidFill>
              </a:rPr>
              <a:t>Reduce mosquito populations</a:t>
            </a:r>
          </a:p>
          <a:p>
            <a:pPr>
              <a:spcBef>
                <a:spcPts val="0"/>
              </a:spcBef>
            </a:pPr>
            <a:r>
              <a:rPr lang="en-US" sz="2600" dirty="0">
                <a:solidFill>
                  <a:srgbClr val="FFFF00"/>
                </a:solidFill>
              </a:rPr>
              <a:t>Eliminate containers and objects that hold water and could serve as breeding sites for </a:t>
            </a:r>
            <a:r>
              <a:rPr lang="en-US" sz="2600" i="1" dirty="0">
                <a:solidFill>
                  <a:srgbClr val="FFFF00"/>
                </a:solidFill>
              </a:rPr>
              <a:t>Aedes</a:t>
            </a:r>
            <a:r>
              <a:rPr lang="en-US" sz="2600" dirty="0">
                <a:solidFill>
                  <a:srgbClr val="FFFF00"/>
                </a:solidFill>
              </a:rPr>
              <a:t> species mosquitoes</a:t>
            </a:r>
            <a:endParaRPr lang="en-US" sz="2600" u="sng" dirty="0">
              <a:solidFill>
                <a:srgbClr val="FFFF00"/>
              </a:solidFill>
            </a:endParaRPr>
          </a:p>
          <a:p>
            <a:pPr>
              <a:spcBef>
                <a:spcPts val="0"/>
              </a:spcBef>
            </a:pPr>
            <a:r>
              <a:rPr lang="en-US" sz="2600" dirty="0">
                <a:solidFill>
                  <a:srgbClr val="FFFF00"/>
                </a:solidFill>
              </a:rPr>
              <a:t>Implement integrated mosquito management, including surveillance for vector species</a:t>
            </a:r>
          </a:p>
        </p:txBody>
      </p:sp>
    </p:spTree>
    <p:extLst>
      <p:ext uri="{BB962C8B-B14F-4D97-AF65-F5344CB8AC3E}">
        <p14:creationId xmlns:p14="http://schemas.microsoft.com/office/powerpoint/2010/main" val="3135818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FFFF00"/>
                </a:solidFill>
              </a:rPr>
              <a:t>Mosquito Surveillance</a:t>
            </a:r>
          </a:p>
        </p:txBody>
      </p:sp>
      <p:sp>
        <p:nvSpPr>
          <p:cNvPr id="4" name="Content Placeholder 3"/>
          <p:cNvSpPr>
            <a:spLocks noGrp="1"/>
          </p:cNvSpPr>
          <p:nvPr>
            <p:ph idx="1"/>
          </p:nvPr>
        </p:nvSpPr>
        <p:spPr>
          <a:xfrm>
            <a:off x="457200" y="1295400"/>
            <a:ext cx="8229600" cy="5105400"/>
          </a:xfrm>
        </p:spPr>
        <p:txBody>
          <a:bodyPr>
            <a:noAutofit/>
          </a:bodyPr>
          <a:lstStyle/>
          <a:p>
            <a:pPr>
              <a:spcBef>
                <a:spcPts val="0"/>
              </a:spcBef>
            </a:pPr>
            <a:r>
              <a:rPr lang="en-US" sz="2800" dirty="0">
                <a:solidFill>
                  <a:srgbClr val="FFFF00"/>
                </a:solidFill>
              </a:rPr>
              <a:t>Important to understand distribution and abundance of </a:t>
            </a:r>
            <a:r>
              <a:rPr lang="en-US" sz="2800" i="1" dirty="0">
                <a:solidFill>
                  <a:srgbClr val="FFFF00"/>
                </a:solidFill>
              </a:rPr>
              <a:t>Ae. aegypti </a:t>
            </a:r>
            <a:r>
              <a:rPr lang="en-US" sz="2800" dirty="0">
                <a:solidFill>
                  <a:srgbClr val="FFFF00"/>
                </a:solidFill>
              </a:rPr>
              <a:t>and</a:t>
            </a:r>
            <a:r>
              <a:rPr lang="en-US" sz="2800" i="1" dirty="0">
                <a:solidFill>
                  <a:srgbClr val="FFFF00"/>
                </a:solidFill>
              </a:rPr>
              <a:t> Ae. </a:t>
            </a:r>
            <a:r>
              <a:rPr lang="en-US" sz="2800" i="1" dirty="0" err="1">
                <a:solidFill>
                  <a:srgbClr val="FFFF00"/>
                </a:solidFill>
              </a:rPr>
              <a:t>albopictus</a:t>
            </a:r>
            <a:r>
              <a:rPr lang="en-US" sz="2800" dirty="0">
                <a:solidFill>
                  <a:srgbClr val="FFFF00"/>
                </a:solidFill>
              </a:rPr>
              <a:t> in Texas</a:t>
            </a:r>
          </a:p>
          <a:p>
            <a:pPr lvl="1">
              <a:spcBef>
                <a:spcPts val="0"/>
              </a:spcBef>
            </a:pPr>
            <a:r>
              <a:rPr lang="en-US" dirty="0">
                <a:solidFill>
                  <a:srgbClr val="FFFF00"/>
                </a:solidFill>
              </a:rPr>
              <a:t>What is the distribution and abundance of each species?</a:t>
            </a:r>
          </a:p>
          <a:p>
            <a:pPr lvl="1">
              <a:spcBef>
                <a:spcPts val="0"/>
              </a:spcBef>
            </a:pPr>
            <a:r>
              <a:rPr lang="en-US" dirty="0">
                <a:solidFill>
                  <a:srgbClr val="FFFF00"/>
                </a:solidFill>
              </a:rPr>
              <a:t>Identification of breeding sites for control measures</a:t>
            </a:r>
          </a:p>
          <a:p>
            <a:pPr lvl="1">
              <a:spcBef>
                <a:spcPts val="0"/>
              </a:spcBef>
            </a:pPr>
            <a:r>
              <a:rPr lang="en-US" dirty="0">
                <a:solidFill>
                  <a:srgbClr val="FFFF00"/>
                </a:solidFill>
              </a:rPr>
              <a:t>Delineation of risk zones</a:t>
            </a:r>
          </a:p>
          <a:p>
            <a:pPr>
              <a:spcBef>
                <a:spcPts val="0"/>
              </a:spcBef>
            </a:pPr>
            <a:r>
              <a:rPr lang="en-US" sz="2800" dirty="0">
                <a:solidFill>
                  <a:srgbClr val="FFFF00"/>
                </a:solidFill>
              </a:rPr>
              <a:t>Although CHIKV will be detected by cell culture methods used in the DSHS arbovirus testing program, it is not useful (or cost-effective) for prevention purposes</a:t>
            </a:r>
          </a:p>
        </p:txBody>
      </p:sp>
    </p:spTree>
    <p:extLst>
      <p:ext uri="{BB962C8B-B14F-4D97-AF65-F5344CB8AC3E}">
        <p14:creationId xmlns:p14="http://schemas.microsoft.com/office/powerpoint/2010/main" val="1499439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Surveillance for </a:t>
            </a:r>
            <a:r>
              <a:rPr lang="en-US" i="1" dirty="0">
                <a:solidFill>
                  <a:srgbClr val="FFFF00"/>
                </a:solidFill>
              </a:rPr>
              <a:t>Stegomyia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19200"/>
            <a:ext cx="2857500" cy="2323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19200"/>
            <a:ext cx="1743075" cy="2323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71800" y="3581690"/>
            <a:ext cx="4343400" cy="215444"/>
          </a:xfrm>
          <a:prstGeom prst="rect">
            <a:avLst/>
          </a:prstGeom>
          <a:noFill/>
        </p:spPr>
        <p:txBody>
          <a:bodyPr wrap="square" rtlCol="0">
            <a:spAutoFit/>
          </a:bodyPr>
          <a:lstStyle/>
          <a:p>
            <a:r>
              <a:rPr lang="en-US" sz="800" dirty="0">
                <a:solidFill>
                  <a:srgbClr val="FFFF00"/>
                </a:solidFill>
                <a:latin typeface="Arial" panose="020B0604020202020204" pitchFamily="34" charset="0"/>
              </a:rPr>
              <a:t> 3 above photos from:  http://johnwhock.com/products/other-entomological-traps/</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86200"/>
            <a:ext cx="1857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6324600"/>
            <a:ext cx="2590800" cy="338554"/>
          </a:xfrm>
          <a:prstGeom prst="rect">
            <a:avLst/>
          </a:prstGeom>
          <a:noFill/>
        </p:spPr>
        <p:txBody>
          <a:bodyPr wrap="square" rtlCol="0">
            <a:spAutoFit/>
          </a:bodyPr>
          <a:lstStyle/>
          <a:p>
            <a:r>
              <a:rPr lang="en-US" sz="800" dirty="0">
                <a:solidFill>
                  <a:srgbClr val="FFFF00"/>
                </a:solidFill>
                <a:latin typeface="Arial" panose="020B0604020202020204" pitchFamily="34" charset="0"/>
              </a:rPr>
              <a:t>http://www.bg-sentinel.com/downloads/BG-Sentinel_Manual.pdf</a:t>
            </a:r>
          </a:p>
        </p:txBody>
      </p:sp>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3810417"/>
            <a:ext cx="2859087"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95600" y="6519446"/>
            <a:ext cx="2859087" cy="338554"/>
          </a:xfrm>
          <a:prstGeom prst="rect">
            <a:avLst/>
          </a:prstGeom>
          <a:noFill/>
        </p:spPr>
        <p:txBody>
          <a:bodyPr wrap="square" rtlCol="0">
            <a:spAutoFit/>
          </a:bodyPr>
          <a:lstStyle/>
          <a:p>
            <a:pPr lvl="0"/>
            <a:r>
              <a:rPr lang="en-US" sz="800" dirty="0">
                <a:solidFill>
                  <a:srgbClr val="FFFF00"/>
                </a:solidFill>
                <a:latin typeface="Arial" panose="020B0604020202020204" pitchFamily="34" charset="0"/>
              </a:rPr>
              <a:t>http://www.amazon.com/Mosquito-Magnet-MM4100-Patriot-Trap/dp/B002RMBDIM</a:t>
            </a:r>
          </a:p>
        </p:txBody>
      </p:sp>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3886200"/>
            <a:ext cx="280416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019800" y="5989320"/>
            <a:ext cx="2895600" cy="338554"/>
          </a:xfrm>
          <a:prstGeom prst="rect">
            <a:avLst/>
          </a:prstGeom>
          <a:noFill/>
        </p:spPr>
        <p:txBody>
          <a:bodyPr wrap="square" rtlCol="0">
            <a:spAutoFit/>
          </a:bodyPr>
          <a:lstStyle/>
          <a:p>
            <a:r>
              <a:rPr lang="en-US" sz="800" dirty="0">
                <a:solidFill>
                  <a:srgbClr val="FFFF00"/>
                </a:solidFill>
                <a:latin typeface="Arial" panose="020B0604020202020204" pitchFamily="34" charset="0"/>
              </a:rPr>
              <a:t>http://al02.blogspot.com/2008/10/kemaman-port-kuantan.html</a:t>
            </a:r>
          </a:p>
        </p:txBody>
      </p:sp>
    </p:spTree>
    <p:extLst>
      <p:ext uri="{BB962C8B-B14F-4D97-AF65-F5344CB8AC3E}">
        <p14:creationId xmlns:p14="http://schemas.microsoft.com/office/powerpoint/2010/main" val="432096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florin756\AppData\Local\Microsoft\Windows\Temporary Internet Files\Content.IE5\GFTMWAJO\Emd-55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7" y="0"/>
            <a:ext cx="5867400" cy="5829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26727" y="304800"/>
            <a:ext cx="2964873" cy="5970865"/>
          </a:xfrm>
          <a:prstGeom prst="rect">
            <a:avLst/>
          </a:prstGeom>
          <a:noFill/>
        </p:spPr>
        <p:txBody>
          <a:bodyPr wrap="square" rtlCol="0">
            <a:spAutoFit/>
          </a:bodyPr>
          <a:lstStyle/>
          <a:p>
            <a:pPr algn="ctr"/>
            <a:r>
              <a:rPr lang="en-US" sz="2200" b="1" u="sng" dirty="0">
                <a:solidFill>
                  <a:srgbClr val="FFFF00"/>
                </a:solidFill>
                <a:latin typeface="Arial" panose="020B0604020202020204" pitchFamily="34" charset="0"/>
              </a:rPr>
              <a:t>Chikungunya Virus</a:t>
            </a:r>
            <a:endParaRPr lang="en-US" sz="2200" b="1" dirty="0">
              <a:solidFill>
                <a:srgbClr val="FFFF00"/>
              </a:solidFill>
              <a:latin typeface="Arial" panose="020B0604020202020204" pitchFamily="34" charset="0"/>
            </a:endParaRPr>
          </a:p>
          <a:p>
            <a:pPr algn="ctr"/>
            <a:r>
              <a:rPr lang="en-US" sz="2000" b="1" dirty="0">
                <a:solidFill>
                  <a:srgbClr val="FFFF00"/>
                </a:solidFill>
                <a:latin typeface="Arial" panose="020B0604020202020204" pitchFamily="34" charset="0"/>
              </a:rPr>
              <a:t>AKA “CHIKV”</a:t>
            </a:r>
          </a:p>
          <a:p>
            <a:endParaRPr lang="en-US" dirty="0">
              <a:solidFill>
                <a:srgbClr val="FFFF00"/>
              </a:solidFill>
              <a:latin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rPr>
              <a:t>Togaviridae</a:t>
            </a:r>
          </a:p>
          <a:p>
            <a:pPr marL="285750" indent="-285750">
              <a:buFont typeface="Arial" panose="020B0604020202020204" pitchFamily="34" charset="0"/>
              <a:buChar char="•"/>
            </a:pPr>
            <a:r>
              <a:rPr lang="en-US" dirty="0" err="1">
                <a:solidFill>
                  <a:srgbClr val="FFFF00"/>
                </a:solidFill>
                <a:latin typeface="Arial" panose="020B0604020202020204" pitchFamily="34" charset="0"/>
              </a:rPr>
              <a:t>Alphavirus</a:t>
            </a:r>
            <a:endParaRPr lang="en-US" dirty="0">
              <a:solidFill>
                <a:srgbClr val="FFFF00"/>
              </a:solidFill>
              <a:latin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rPr>
              <a:t>Positive sense single stranded RNA</a:t>
            </a:r>
          </a:p>
          <a:p>
            <a:pPr marL="285750" indent="-285750">
              <a:buFont typeface="Arial" panose="020B0604020202020204" pitchFamily="34" charset="0"/>
              <a:buChar char="•"/>
            </a:pPr>
            <a:r>
              <a:rPr lang="en-US" dirty="0">
                <a:solidFill>
                  <a:srgbClr val="FFFF00"/>
                </a:solidFill>
                <a:latin typeface="Arial" panose="020B0604020202020204" pitchFamily="34" charset="0"/>
              </a:rPr>
              <a:t>~11.8 kb</a:t>
            </a:r>
          </a:p>
          <a:p>
            <a:pPr marL="285750" indent="-285750">
              <a:buFont typeface="Arial" panose="020B0604020202020204" pitchFamily="34" charset="0"/>
              <a:buChar char="•"/>
            </a:pPr>
            <a:r>
              <a:rPr lang="en-US" dirty="0">
                <a:solidFill>
                  <a:srgbClr val="FFFF00"/>
                </a:solidFill>
                <a:latin typeface="Arial" panose="020B0604020202020204" pitchFamily="34" charset="0"/>
              </a:rPr>
              <a:t>Variation structured into 3 main clusters: West African, Asian, and the East Central South African cluster </a:t>
            </a:r>
          </a:p>
          <a:p>
            <a:pPr marL="285750" indent="-285750">
              <a:buFont typeface="Arial" panose="020B0604020202020204" pitchFamily="34" charset="0"/>
              <a:buChar char="•"/>
            </a:pPr>
            <a:r>
              <a:rPr lang="en-US" dirty="0">
                <a:solidFill>
                  <a:srgbClr val="FFFF00"/>
                </a:solidFill>
                <a:latin typeface="Arial" panose="020B0604020202020204" pitchFamily="34" charset="0"/>
              </a:rPr>
              <a:t>Bio-safety Level III required</a:t>
            </a:r>
          </a:p>
          <a:p>
            <a:pPr marL="285750" indent="-285750">
              <a:buFont typeface="Arial" panose="020B0604020202020204" pitchFamily="34" charset="0"/>
              <a:buChar char="•"/>
            </a:pPr>
            <a:r>
              <a:rPr lang="en-US" dirty="0">
                <a:solidFill>
                  <a:srgbClr val="FFFF00"/>
                </a:solidFill>
                <a:latin typeface="Arial" panose="020B0604020202020204" pitchFamily="34" charset="0"/>
              </a:rPr>
              <a:t>In host, replication occurs in fibroblasts, skeletal muscle progenitor cells, and </a:t>
            </a:r>
            <a:r>
              <a:rPr lang="en-US" dirty="0" err="1">
                <a:solidFill>
                  <a:srgbClr val="FFFF00"/>
                </a:solidFill>
                <a:latin typeface="Arial" panose="020B0604020202020204" pitchFamily="34" charset="0"/>
              </a:rPr>
              <a:t>myofibers</a:t>
            </a:r>
            <a:endParaRPr lang="en-US" dirty="0">
              <a:solidFill>
                <a:srgbClr val="FFFF00"/>
              </a:solidFill>
              <a:latin typeface="Arial" panose="020B0604020202020204" pitchFamily="34" charset="0"/>
            </a:endParaRPr>
          </a:p>
          <a:p>
            <a:endParaRPr lang="en-US" dirty="0">
              <a:solidFill>
                <a:srgbClr val="FFFF00"/>
              </a:solidFill>
              <a:latin typeface="Arial" panose="020B0604020202020204" pitchFamily="34" charset="0"/>
            </a:endParaRPr>
          </a:p>
        </p:txBody>
      </p:sp>
      <p:sp>
        <p:nvSpPr>
          <p:cNvPr id="6" name="TextBox 5"/>
          <p:cNvSpPr txBox="1"/>
          <p:nvPr/>
        </p:nvSpPr>
        <p:spPr>
          <a:xfrm>
            <a:off x="11137" y="5971894"/>
            <a:ext cx="6373036" cy="738664"/>
          </a:xfrm>
          <a:prstGeom prst="rect">
            <a:avLst/>
          </a:prstGeom>
          <a:noFill/>
        </p:spPr>
        <p:txBody>
          <a:bodyPr wrap="square" rtlCol="0">
            <a:spAutoFit/>
          </a:bodyPr>
          <a:lstStyle/>
          <a:p>
            <a:r>
              <a:rPr lang="en-US" sz="1400" dirty="0">
                <a:solidFill>
                  <a:srgbClr val="FFFF00"/>
                </a:solidFill>
                <a:latin typeface="Arial" panose="020B0604020202020204" pitchFamily="34" charset="0"/>
              </a:rPr>
              <a:t>Image source:  "Emd-5577" by A2-33 - Own work. Licensed under CC BY-SA 3.0 via Wikimedia Commons - http://commons.wikimedia.org/wiki/File:Emd-5577.jpg#mediaviewer/File:Emd-5577.jpg</a:t>
            </a:r>
          </a:p>
        </p:txBody>
      </p:sp>
    </p:spTree>
    <p:extLst>
      <p:ext uri="{BB962C8B-B14F-4D97-AF65-F5344CB8AC3E}">
        <p14:creationId xmlns:p14="http://schemas.microsoft.com/office/powerpoint/2010/main" val="2781882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BD4FDA3-F26B-4A29-A36F-6E3530FBBA01}" type="slidenum">
              <a:rPr lang="en-US" smtClean="0"/>
              <a:t>30</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8575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2268379"/>
            <a:ext cx="4267200" cy="246221"/>
          </a:xfrm>
          <a:prstGeom prst="rect">
            <a:avLst/>
          </a:prstGeom>
          <a:noFill/>
        </p:spPr>
        <p:txBody>
          <a:bodyPr wrap="square" rtlCol="0">
            <a:spAutoFit/>
          </a:bodyPr>
          <a:lstStyle/>
          <a:p>
            <a:r>
              <a:rPr lang="en-US" sz="1000" dirty="0">
                <a:solidFill>
                  <a:srgbClr val="FFFF00"/>
                </a:solidFill>
                <a:latin typeface="Arial" panose="020B0604020202020204" pitchFamily="34" charset="0"/>
              </a:rPr>
              <a:t>Photo: http://www.panama-guide.com/article.php/20110801171832343</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926" y="228600"/>
            <a:ext cx="4526280" cy="2544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350925" y="2772918"/>
            <a:ext cx="4526281" cy="400110"/>
          </a:xfrm>
          <a:prstGeom prst="rect">
            <a:avLst/>
          </a:prstGeom>
          <a:noFill/>
        </p:spPr>
        <p:txBody>
          <a:bodyPr wrap="square" rtlCol="0">
            <a:spAutoFit/>
          </a:bodyPr>
          <a:lstStyle/>
          <a:p>
            <a:r>
              <a:rPr lang="en-US" sz="1000" dirty="0">
                <a:solidFill>
                  <a:srgbClr val="FFFF00"/>
                </a:solidFill>
                <a:latin typeface="Arial" panose="020B0604020202020204" pitchFamily="34" charset="0"/>
              </a:rPr>
              <a:t>Photo: http://latino.foxnews.com/latino/health/2012/12/06/latest-weapon-against-dengue-genetically-engineered-mosquitos/</a:t>
            </a:r>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1120" y="3633135"/>
            <a:ext cx="3571875" cy="2680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948" y="3605022"/>
            <a:ext cx="2801303" cy="303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539" y="3664147"/>
            <a:ext cx="190500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02194" y="6099299"/>
            <a:ext cx="1862939" cy="553998"/>
          </a:xfrm>
          <a:prstGeom prst="rect">
            <a:avLst/>
          </a:prstGeom>
          <a:noFill/>
        </p:spPr>
        <p:txBody>
          <a:bodyPr wrap="square" rtlCol="0">
            <a:spAutoFit/>
          </a:bodyPr>
          <a:lstStyle/>
          <a:p>
            <a:r>
              <a:rPr lang="en-US" sz="1000" dirty="0">
                <a:solidFill>
                  <a:srgbClr val="FFFF00"/>
                </a:solidFill>
                <a:latin typeface="Arial" panose="020B0604020202020204" pitchFamily="34" charset="0"/>
              </a:rPr>
              <a:t>Photos: http://www.scmac.org/equipment.htm</a:t>
            </a:r>
          </a:p>
        </p:txBody>
      </p:sp>
    </p:spTree>
    <p:extLst>
      <p:ext uri="{BB962C8B-B14F-4D97-AF65-F5344CB8AC3E}">
        <p14:creationId xmlns:p14="http://schemas.microsoft.com/office/powerpoint/2010/main" val="2829873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65" y="0"/>
            <a:ext cx="8229600" cy="838200"/>
          </a:xfrm>
        </p:spPr>
        <p:txBody>
          <a:bodyPr>
            <a:normAutofit/>
          </a:bodyPr>
          <a:lstStyle/>
          <a:p>
            <a:r>
              <a:rPr lang="en-US" dirty="0">
                <a:solidFill>
                  <a:srgbClr val="FFFF00"/>
                </a:solidFill>
              </a:rPr>
              <a:t>Chikungunya in Texas: 2014</a:t>
            </a:r>
          </a:p>
        </p:txBody>
      </p:sp>
      <p:sp>
        <p:nvSpPr>
          <p:cNvPr id="3" name="Content Placeholder 2"/>
          <p:cNvSpPr>
            <a:spLocks noGrp="1"/>
          </p:cNvSpPr>
          <p:nvPr>
            <p:ph idx="1"/>
          </p:nvPr>
        </p:nvSpPr>
        <p:spPr>
          <a:xfrm>
            <a:off x="461356" y="864522"/>
            <a:ext cx="8437418" cy="1364469"/>
          </a:xfrm>
        </p:spPr>
        <p:txBody>
          <a:bodyPr>
            <a:noAutofit/>
          </a:bodyPr>
          <a:lstStyle/>
          <a:p>
            <a:pPr>
              <a:spcBef>
                <a:spcPts val="0"/>
              </a:spcBef>
            </a:pPr>
            <a:r>
              <a:rPr lang="en-US" sz="2800" dirty="0">
                <a:solidFill>
                  <a:srgbClr val="FFFF00"/>
                </a:solidFill>
              </a:rPr>
              <a:t>114 cases: 43 confirmed and 71 probable</a:t>
            </a:r>
          </a:p>
          <a:p>
            <a:pPr>
              <a:spcBef>
                <a:spcPts val="0"/>
              </a:spcBef>
            </a:pPr>
            <a:r>
              <a:rPr lang="en-US" sz="2800" dirty="0">
                <a:solidFill>
                  <a:srgbClr val="FFFF00"/>
                </a:solidFill>
              </a:rPr>
              <a:t>Of the 43 confirmed cases, 30 were PCR positive</a:t>
            </a:r>
          </a:p>
          <a:p>
            <a:pPr>
              <a:spcBef>
                <a:spcPts val="0"/>
              </a:spcBef>
            </a:pPr>
            <a:r>
              <a:rPr lang="en-US" sz="2800" dirty="0">
                <a:solidFill>
                  <a:srgbClr val="FFFF00"/>
                </a:solidFill>
              </a:rPr>
              <a:t>11.4% (13) were hospitalized </a:t>
            </a:r>
          </a:p>
        </p:txBody>
      </p:sp>
      <p:pic>
        <p:nvPicPr>
          <p:cNvPr id="5122" name="Chart 1" descr="image00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13163" y="2270556"/>
            <a:ext cx="6533804" cy="45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463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a:solidFill>
                  <a:srgbClr val="FFFF00"/>
                </a:solidFill>
              </a:rPr>
              <a:t>Chikungunya in the US: 2014</a:t>
            </a:r>
          </a:p>
        </p:txBody>
      </p:sp>
      <p:sp>
        <p:nvSpPr>
          <p:cNvPr id="3" name="Content Placeholder 2"/>
          <p:cNvSpPr>
            <a:spLocks noGrp="1"/>
          </p:cNvSpPr>
          <p:nvPr>
            <p:ph idx="1"/>
          </p:nvPr>
        </p:nvSpPr>
        <p:spPr>
          <a:xfrm>
            <a:off x="74815" y="906087"/>
            <a:ext cx="8969432" cy="5799513"/>
          </a:xfrm>
        </p:spPr>
        <p:txBody>
          <a:bodyPr>
            <a:noAutofit/>
          </a:bodyPr>
          <a:lstStyle/>
          <a:p>
            <a:pPr marL="0" indent="0" algn="ctr">
              <a:spcBef>
                <a:spcPts val="0"/>
              </a:spcBef>
              <a:buNone/>
            </a:pPr>
            <a:r>
              <a:rPr lang="en-US" sz="2800" dirty="0">
                <a:solidFill>
                  <a:srgbClr val="FFFF00"/>
                </a:solidFill>
              </a:rPr>
              <a:t>www.cdc.gov/chikungunya/geo/united-states-2014.html</a:t>
            </a:r>
          </a:p>
          <a:p>
            <a:pPr>
              <a:spcBef>
                <a:spcPts val="0"/>
              </a:spcBef>
            </a:pPr>
            <a:r>
              <a:rPr lang="en-US" sz="2800" dirty="0">
                <a:solidFill>
                  <a:srgbClr val="FFFF00"/>
                </a:solidFill>
              </a:rPr>
              <a:t>“As of February 10, 2015, a total of 2,492 chikungunya virus disease cases were reported to </a:t>
            </a:r>
            <a:r>
              <a:rPr lang="en-US" sz="2800" dirty="0" err="1">
                <a:solidFill>
                  <a:srgbClr val="FFFF00"/>
                </a:solidFill>
              </a:rPr>
              <a:t>ArboNET</a:t>
            </a:r>
            <a:r>
              <a:rPr lang="en-US" sz="2800" dirty="0">
                <a:solidFill>
                  <a:srgbClr val="FFFF00"/>
                </a:solidFill>
              </a:rPr>
              <a:t> from U.S. states for 2014. Eleven locally-transmitted cases were reported from Florida. All other cases occurred in travelers returning from affected areas.”</a:t>
            </a:r>
          </a:p>
          <a:p>
            <a:pPr>
              <a:spcBef>
                <a:spcPts val="0"/>
              </a:spcBef>
            </a:pPr>
            <a:r>
              <a:rPr lang="en-US" sz="2800" dirty="0">
                <a:solidFill>
                  <a:srgbClr val="FFFF00"/>
                </a:solidFill>
              </a:rPr>
              <a:t>“A total of 4,513 chikungunya virus disease cases were reported to </a:t>
            </a:r>
            <a:r>
              <a:rPr lang="en-US" sz="2800" dirty="0" err="1">
                <a:solidFill>
                  <a:srgbClr val="FFFF00"/>
                </a:solidFill>
              </a:rPr>
              <a:t>ArboNET</a:t>
            </a:r>
            <a:r>
              <a:rPr lang="en-US" sz="2800" dirty="0">
                <a:solidFill>
                  <a:srgbClr val="FFFF00"/>
                </a:solidFill>
              </a:rPr>
              <a:t> from U.S. territories for 2014. Of these, 4,467 were locally-transmitted cases reported from Puerto Rico and the U.S. Virgin Islands. The remaining 46 cases occurred in travelers returning from other affected areas.</a:t>
            </a:r>
            <a:r>
              <a:rPr lang="en-US" sz="1600" dirty="0">
                <a:solidFill>
                  <a:srgbClr val="FFFF00"/>
                </a:solidFill>
              </a:rPr>
              <a:t>”</a:t>
            </a:r>
            <a:endParaRPr lang="en-US" sz="2800" dirty="0">
              <a:solidFill>
                <a:srgbClr val="FFFF00"/>
              </a:solidFill>
            </a:endParaRPr>
          </a:p>
        </p:txBody>
      </p:sp>
    </p:spTree>
    <p:extLst>
      <p:ext uri="{BB962C8B-B14F-4D97-AF65-F5344CB8AC3E}">
        <p14:creationId xmlns:p14="http://schemas.microsoft.com/office/powerpoint/2010/main" val="791123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Users\lrobinson024\Pictures\Maps\Arboviruses\PAHO CHIKV Map 2013-Epi Week 16 20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0538" y="1"/>
            <a:ext cx="5621024" cy="68617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51913" y="748145"/>
            <a:ext cx="3050771" cy="2585323"/>
          </a:xfrm>
          <a:prstGeom prst="rect">
            <a:avLst/>
          </a:prstGeom>
          <a:noFill/>
        </p:spPr>
        <p:txBody>
          <a:bodyPr wrap="square" rtlCol="0">
            <a:spAutoFit/>
          </a:bodyPr>
          <a:lstStyle/>
          <a:p>
            <a:r>
              <a:rPr lang="en-US" dirty="0"/>
              <a:t>www.PAHO.org/chikungunya</a:t>
            </a:r>
          </a:p>
          <a:p>
            <a:endParaRPr lang="en-US" dirty="0"/>
          </a:p>
          <a:p>
            <a:r>
              <a:rPr lang="en-US" dirty="0"/>
              <a:t>From December 2013 through April 24, 2015 (Epi Week 16), more than 1.3 million suspected and confirmed cases have been reported from 50 countries and territories in the Americas.</a:t>
            </a:r>
          </a:p>
        </p:txBody>
      </p:sp>
    </p:spTree>
    <p:extLst>
      <p:ext uri="{BB962C8B-B14F-4D97-AF65-F5344CB8AC3E}">
        <p14:creationId xmlns:p14="http://schemas.microsoft.com/office/powerpoint/2010/main" val="976129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3742" y="6479796"/>
            <a:ext cx="7456517" cy="369332"/>
          </a:xfrm>
          <a:prstGeom prst="rect">
            <a:avLst/>
          </a:prstGeom>
          <a:noFill/>
        </p:spPr>
        <p:txBody>
          <a:bodyPr wrap="square" rtlCol="0">
            <a:spAutoFit/>
          </a:bodyPr>
          <a:lstStyle/>
          <a:p>
            <a:r>
              <a:rPr lang="en-US" dirty="0">
                <a:solidFill>
                  <a:srgbClr val="FFFF00"/>
                </a:solidFill>
                <a:latin typeface="Arial" panose="020B0604020202020204" pitchFamily="34" charset="0"/>
              </a:rPr>
              <a:t>Source:  http://www.cdc.gov/chikungunya/geo/united-states.html</a:t>
            </a:r>
          </a:p>
        </p:txBody>
      </p:sp>
      <p:sp>
        <p:nvSpPr>
          <p:cNvPr id="4" name="TextBox 3"/>
          <p:cNvSpPr txBox="1"/>
          <p:nvPr/>
        </p:nvSpPr>
        <p:spPr>
          <a:xfrm>
            <a:off x="1528809" y="0"/>
            <a:ext cx="6172200" cy="707886"/>
          </a:xfrm>
          <a:prstGeom prst="rect">
            <a:avLst/>
          </a:prstGeom>
          <a:noFill/>
        </p:spPr>
        <p:txBody>
          <a:bodyPr wrap="square" rtlCol="0">
            <a:spAutoFit/>
          </a:bodyPr>
          <a:lstStyle/>
          <a:p>
            <a:pPr algn="ctr"/>
            <a:r>
              <a:rPr lang="en-US" sz="4000" dirty="0">
                <a:solidFill>
                  <a:srgbClr val="FFFF00"/>
                </a:solidFill>
                <a:latin typeface="Arial" panose="020B0604020202020204" pitchFamily="34" charset="0"/>
              </a:rPr>
              <a:t>Chikungunya</a:t>
            </a:r>
          </a:p>
        </p:txBody>
      </p:sp>
      <p:sp>
        <p:nvSpPr>
          <p:cNvPr id="6" name="TextBox 5"/>
          <p:cNvSpPr txBox="1"/>
          <p:nvPr/>
        </p:nvSpPr>
        <p:spPr>
          <a:xfrm>
            <a:off x="2090651" y="663966"/>
            <a:ext cx="4962698" cy="369332"/>
          </a:xfrm>
          <a:prstGeom prst="rect">
            <a:avLst/>
          </a:prstGeom>
          <a:noFill/>
        </p:spPr>
        <p:txBody>
          <a:bodyPr wrap="square" rtlCol="0">
            <a:spAutoFit/>
          </a:bodyPr>
          <a:lstStyle/>
          <a:p>
            <a:pPr algn="ctr"/>
            <a:r>
              <a:rPr lang="en-US" dirty="0">
                <a:solidFill>
                  <a:srgbClr val="FFFF00"/>
                </a:solidFill>
                <a:latin typeface="Arial" panose="020B0604020202020204" pitchFamily="34" charset="0"/>
              </a:rPr>
              <a:t>World-wide distribution as of March 10, 2015</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5" y="1041465"/>
            <a:ext cx="9119305" cy="5471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381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862" y="1766385"/>
            <a:ext cx="7822276" cy="1309324"/>
          </a:xfrm>
        </p:spPr>
        <p:txBody>
          <a:bodyPr>
            <a:normAutofit/>
          </a:bodyPr>
          <a:lstStyle/>
          <a:p>
            <a:r>
              <a:rPr lang="en-US" altLang="en-US" b="1" dirty="0">
                <a:solidFill>
                  <a:srgbClr val="FFFF00"/>
                </a:solidFill>
                <a:cs typeface="Arial" panose="020B0604020202020204" pitchFamily="34" charset="0"/>
              </a:rPr>
              <a:t>Zoonosis Control Branch</a:t>
            </a:r>
            <a:endParaRPr lang="en-US" altLang="en-US" b="1" dirty="0">
              <a:solidFill>
                <a:srgbClr val="FFFF00"/>
              </a:solidFill>
              <a:latin typeface="Arial" panose="020B0604020202020204" pitchFamily="34" charset="0"/>
              <a:cs typeface="Arial" panose="020B0604020202020204" pitchFamily="34" charset="0"/>
            </a:endParaRPr>
          </a:p>
          <a:p>
            <a:r>
              <a:rPr lang="en-US" altLang="en-US" b="1" dirty="0">
                <a:solidFill>
                  <a:srgbClr val="FFFF00"/>
                </a:solidFill>
                <a:latin typeface="Arial" panose="020B0604020202020204" pitchFamily="34" charset="0"/>
                <a:cs typeface="Arial" panose="020B0604020202020204" pitchFamily="34" charset="0"/>
              </a:rPr>
              <a:t>www.TexasZoonosis.org</a:t>
            </a:r>
          </a:p>
        </p:txBody>
      </p:sp>
      <p:pic>
        <p:nvPicPr>
          <p:cNvPr id="4098" name="Picture 2" descr="C:\Users\dflorin756\AppData\Local\Microsoft\Windows\Temporary Internet Files\Content.IE5\UFVTXV8T\Color_DSHS_H.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0" y="174558"/>
            <a:ext cx="3276600" cy="12740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3408330"/>
            <a:ext cx="9144000" cy="3449670"/>
            <a:chOff x="0" y="3408330"/>
            <a:chExt cx="9144000" cy="3449670"/>
          </a:xfrm>
        </p:grpSpPr>
        <p:pic>
          <p:nvPicPr>
            <p:cNvPr id="5" name="Picture 4" descr="City PP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3408330"/>
              <a:ext cx="9144000" cy="34496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77885" y="4703475"/>
              <a:ext cx="5588231" cy="1815882"/>
            </a:xfrm>
            <a:prstGeom prst="rect">
              <a:avLst/>
            </a:prstGeom>
            <a:noFill/>
          </p:spPr>
          <p:txBody>
            <a:bodyPr wrap="square" rtlCol="0">
              <a:spAutoFit/>
            </a:bodyPr>
            <a:lstStyle/>
            <a:p>
              <a:pPr algn="ctr"/>
              <a:r>
                <a:rPr lang="en-US" sz="2800" b="1" dirty="0">
                  <a:solidFill>
                    <a:schemeClr val="bg1">
                      <a:lumMod val="50000"/>
                    </a:schemeClr>
                  </a:solidFill>
                </a:rPr>
                <a:t>Yvonne Vasquez, MPH</a:t>
              </a:r>
            </a:p>
            <a:p>
              <a:pPr algn="ctr"/>
              <a:r>
                <a:rPr lang="en-US" sz="2800" b="1" dirty="0">
                  <a:solidFill>
                    <a:schemeClr val="bg1">
                      <a:lumMod val="50000"/>
                    </a:schemeClr>
                  </a:solidFill>
                </a:rPr>
                <a:t>El Paso Department of Public Health</a:t>
              </a:r>
            </a:p>
            <a:p>
              <a:pPr algn="ctr"/>
              <a:r>
                <a:rPr lang="en-US" sz="2800" b="1" dirty="0">
                  <a:solidFill>
                    <a:schemeClr val="bg1">
                      <a:lumMod val="50000"/>
                    </a:schemeClr>
                  </a:solidFill>
                </a:rPr>
                <a:t>(915) 212-6519</a:t>
              </a:r>
            </a:p>
            <a:p>
              <a:pPr algn="ctr"/>
              <a:r>
                <a:rPr lang="en-US" sz="2800" b="1" dirty="0">
                  <a:solidFill>
                    <a:schemeClr val="bg1">
                      <a:lumMod val="50000"/>
                    </a:schemeClr>
                  </a:solidFill>
                </a:rPr>
                <a:t>yvonne.vasquez@elpasotexas.gov</a:t>
              </a:r>
            </a:p>
          </p:txBody>
        </p:sp>
      </p:grpSp>
    </p:spTree>
    <p:extLst>
      <p:ext uri="{BB962C8B-B14F-4D97-AF65-F5344CB8AC3E}">
        <p14:creationId xmlns:p14="http://schemas.microsoft.com/office/powerpoint/2010/main" val="1655271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8"/>
            <a:ext cx="8229600" cy="1143000"/>
          </a:xfrm>
        </p:spPr>
        <p:txBody>
          <a:bodyPr/>
          <a:lstStyle/>
          <a:p>
            <a:r>
              <a:rPr lang="en-US" dirty="0">
                <a:solidFill>
                  <a:srgbClr val="FFFF00"/>
                </a:solidFill>
              </a:rPr>
              <a:t>Chikungunya</a:t>
            </a:r>
          </a:p>
        </p:txBody>
      </p:sp>
      <p:sp>
        <p:nvSpPr>
          <p:cNvPr id="3" name="Content Placeholder 2"/>
          <p:cNvSpPr>
            <a:spLocks noGrp="1"/>
          </p:cNvSpPr>
          <p:nvPr>
            <p:ph idx="1"/>
          </p:nvPr>
        </p:nvSpPr>
        <p:spPr>
          <a:xfrm>
            <a:off x="338744" y="1044627"/>
            <a:ext cx="8466513" cy="5730246"/>
          </a:xfrm>
        </p:spPr>
        <p:txBody>
          <a:bodyPr>
            <a:noAutofit/>
          </a:bodyPr>
          <a:lstStyle/>
          <a:p>
            <a:pPr>
              <a:spcBef>
                <a:spcPts val="0"/>
              </a:spcBef>
            </a:pPr>
            <a:r>
              <a:rPr lang="en-US" sz="3000" dirty="0">
                <a:solidFill>
                  <a:srgbClr val="FFFF00"/>
                </a:solidFill>
              </a:rPr>
              <a:t>Typically, acute onset of fever and severe </a:t>
            </a:r>
            <a:r>
              <a:rPr lang="en-US" sz="3000" dirty="0" err="1">
                <a:solidFill>
                  <a:srgbClr val="FFFF00"/>
                </a:solidFill>
              </a:rPr>
              <a:t>polyarthralgias</a:t>
            </a:r>
            <a:r>
              <a:rPr lang="en-US" sz="3000" dirty="0">
                <a:solidFill>
                  <a:srgbClr val="FFFF00"/>
                </a:solidFill>
              </a:rPr>
              <a:t>; the disease that “bends up”</a:t>
            </a:r>
          </a:p>
          <a:p>
            <a:pPr>
              <a:spcBef>
                <a:spcPts val="0"/>
              </a:spcBef>
            </a:pPr>
            <a:r>
              <a:rPr lang="en-US" sz="3000" dirty="0">
                <a:solidFill>
                  <a:srgbClr val="FFFF00"/>
                </a:solidFill>
              </a:rPr>
              <a:t>After 1 year, at least 20% of patients have severe recurrent joint pains</a:t>
            </a:r>
          </a:p>
          <a:p>
            <a:pPr>
              <a:spcBef>
                <a:spcPts val="0"/>
              </a:spcBef>
            </a:pPr>
            <a:r>
              <a:rPr lang="en-US" sz="3000" dirty="0">
                <a:solidFill>
                  <a:srgbClr val="FFFF00"/>
                </a:solidFill>
              </a:rPr>
              <a:t>Supportive treatment; no vaccine available </a:t>
            </a:r>
          </a:p>
          <a:p>
            <a:pPr>
              <a:spcBef>
                <a:spcPts val="0"/>
              </a:spcBef>
            </a:pPr>
            <a:r>
              <a:rPr lang="en-US" sz="3000" dirty="0">
                <a:solidFill>
                  <a:srgbClr val="FFFF00"/>
                </a:solidFill>
              </a:rPr>
              <a:t>Extremely low rate of asymptomatic infections compared to dengue and West Nile virus</a:t>
            </a:r>
          </a:p>
          <a:p>
            <a:pPr>
              <a:spcBef>
                <a:spcPts val="0"/>
              </a:spcBef>
            </a:pPr>
            <a:r>
              <a:rPr lang="en-US" sz="3000" dirty="0">
                <a:solidFill>
                  <a:srgbClr val="FFFF00"/>
                </a:solidFill>
              </a:rPr>
              <a:t>Incubation in human is typically 3 – 7 days (range 2 – 12 days)</a:t>
            </a:r>
          </a:p>
          <a:p>
            <a:pPr>
              <a:spcBef>
                <a:spcPts val="0"/>
              </a:spcBef>
            </a:pPr>
            <a:r>
              <a:rPr lang="en-US" sz="3000" dirty="0">
                <a:solidFill>
                  <a:srgbClr val="FFFF00"/>
                </a:solidFill>
              </a:rPr>
              <a:t>The risk of a person transmitting the virus to a biting mosquito is highest when the patient is viremic during the first 7 days of illness</a:t>
            </a:r>
          </a:p>
          <a:p>
            <a:pPr marL="0" indent="0">
              <a:spcBef>
                <a:spcPts val="0"/>
              </a:spcBef>
              <a:buNone/>
            </a:pPr>
            <a:endParaRPr lang="en-US" sz="3000" dirty="0">
              <a:solidFill>
                <a:srgbClr val="FFFF00"/>
              </a:solidFill>
            </a:endParaRPr>
          </a:p>
        </p:txBody>
      </p:sp>
    </p:spTree>
    <p:extLst>
      <p:ext uri="{BB962C8B-B14F-4D97-AF65-F5344CB8AC3E}">
        <p14:creationId xmlns:p14="http://schemas.microsoft.com/office/powerpoint/2010/main" val="3989865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a:solidFill>
                  <a:srgbClr val="FFFF00"/>
                </a:solidFill>
              </a:rPr>
              <a:t>CHIKV in Africa</a:t>
            </a:r>
          </a:p>
        </p:txBody>
      </p:sp>
      <p:sp>
        <p:nvSpPr>
          <p:cNvPr id="4" name="Content Placeholder 3"/>
          <p:cNvSpPr>
            <a:spLocks noGrp="1"/>
          </p:cNvSpPr>
          <p:nvPr>
            <p:ph idx="1"/>
          </p:nvPr>
        </p:nvSpPr>
        <p:spPr>
          <a:xfrm>
            <a:off x="457200" y="1600201"/>
            <a:ext cx="8229600" cy="4419600"/>
          </a:xfrm>
        </p:spPr>
        <p:txBody>
          <a:bodyPr/>
          <a:lstStyle/>
          <a:p>
            <a:endParaRPr lang="en-US" dirty="0"/>
          </a:p>
        </p:txBody>
      </p:sp>
      <p:pic>
        <p:nvPicPr>
          <p:cNvPr id="4098" name="Picture 2" descr="C:\Users\dflorin756\AppData\Local\Microsoft\Windows\Temporary Internet Files\Content.IE5\UFVTXV8T\Figure_1.ti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14400"/>
            <a:ext cx="8305800" cy="5105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6161121"/>
            <a:ext cx="7924800" cy="553998"/>
          </a:xfrm>
          <a:prstGeom prst="rect">
            <a:avLst/>
          </a:prstGeom>
          <a:noFill/>
        </p:spPr>
        <p:txBody>
          <a:bodyPr wrap="square" rtlCol="0">
            <a:spAutoFit/>
          </a:bodyPr>
          <a:lstStyle/>
          <a:p>
            <a:r>
              <a:rPr lang="en-US" sz="1000" dirty="0">
                <a:solidFill>
                  <a:srgbClr val="FFFF00"/>
                </a:solidFill>
                <a:latin typeface="Arial" panose="020B0604020202020204" pitchFamily="34" charset="0"/>
              </a:rPr>
              <a:t>From:  MM </a:t>
            </a:r>
            <a:r>
              <a:rPr lang="en-US" sz="1000" dirty="0" err="1">
                <a:solidFill>
                  <a:srgbClr val="FFFF00"/>
                </a:solidFill>
                <a:latin typeface="Arial" panose="020B0604020202020204" pitchFamily="34" charset="0"/>
              </a:rPr>
              <a:t>Thiboutot</a:t>
            </a:r>
            <a:r>
              <a:rPr lang="en-US" sz="1000" dirty="0">
                <a:solidFill>
                  <a:srgbClr val="FFFF00"/>
                </a:solidFill>
                <a:latin typeface="Arial" panose="020B0604020202020204" pitchFamily="34" charset="0"/>
              </a:rPr>
              <a:t>, S Kannan, OU </a:t>
            </a:r>
            <a:r>
              <a:rPr lang="en-US" sz="1000" dirty="0" err="1">
                <a:solidFill>
                  <a:srgbClr val="FFFF00"/>
                </a:solidFill>
                <a:latin typeface="Arial" panose="020B0604020202020204" pitchFamily="34" charset="0"/>
              </a:rPr>
              <a:t>Kawalekar</a:t>
            </a:r>
            <a:r>
              <a:rPr lang="en-US" sz="1000" dirty="0">
                <a:solidFill>
                  <a:srgbClr val="FFFF00"/>
                </a:solidFill>
                <a:latin typeface="Arial" panose="020B0604020202020204" pitchFamily="34" charset="0"/>
              </a:rPr>
              <a:t>, et al. (2013): Life cycle of Chikungunya virus in Africa showing the interconnection between the sylvatic cycle on the left and the urban cycle on the right. Figure_1.tif. PLOS Neglected Tropical Diseases. 10.1371/journal.pntd.0000623.g001. </a:t>
            </a:r>
          </a:p>
        </p:txBody>
      </p:sp>
    </p:spTree>
    <p:extLst>
      <p:ext uri="{BB962C8B-B14F-4D97-AF65-F5344CB8AC3E}">
        <p14:creationId xmlns:p14="http://schemas.microsoft.com/office/powerpoint/2010/main" val="354470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ttp://4.bp.blogspot.com/-hZRbsZXgy8o/UdvAMW3aJ9I/AAAAAAAAJE4/UX0WwN0-0_w/s1600/Dengue+Life+Cycle+and+Facts+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480"/>
            <a:ext cx="7555556" cy="53714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5527333"/>
            <a:ext cx="8675716" cy="246221"/>
          </a:xfrm>
          <a:prstGeom prst="rect">
            <a:avLst/>
          </a:prstGeom>
          <a:noFill/>
        </p:spPr>
        <p:txBody>
          <a:bodyPr wrap="square" rtlCol="0">
            <a:spAutoFit/>
          </a:bodyPr>
          <a:lstStyle/>
          <a:p>
            <a:r>
              <a:rPr lang="en-US" sz="1000" dirty="0">
                <a:latin typeface="Arial" panose="020B0604020202020204" pitchFamily="34" charset="0"/>
              </a:rPr>
              <a:t>Taken from: http://4.bp.blogspot.com/-hZRbsZXgy8o/UdvAMW3aJ9I/AAAAAAAAJE4/UX0WwN0-0_w/s1600/Dengue+Life+Cycle+and+Facts+copy.png</a:t>
            </a:r>
          </a:p>
        </p:txBody>
      </p:sp>
      <p:sp>
        <p:nvSpPr>
          <p:cNvPr id="4" name="TextBox 3"/>
          <p:cNvSpPr txBox="1"/>
          <p:nvPr/>
        </p:nvSpPr>
        <p:spPr>
          <a:xfrm>
            <a:off x="789555" y="5935283"/>
            <a:ext cx="7564891" cy="646331"/>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rPr>
              <a:t>Cavity breeders; use artificial, water-holding containers for </a:t>
            </a:r>
            <a:r>
              <a:rPr lang="en-US" dirty="0" err="1">
                <a:latin typeface="Arial" panose="020B0604020202020204" pitchFamily="34" charset="0"/>
              </a:rPr>
              <a:t>oviposition</a:t>
            </a:r>
            <a:endParaRPr lang="en-US" dirty="0">
              <a:latin typeface="Arial" panose="020B0604020202020204" pitchFamily="34" charset="0"/>
            </a:endParaRPr>
          </a:p>
          <a:p>
            <a:pPr marL="285750" indent="-285750">
              <a:buFont typeface="Arial" panose="020B0604020202020204" pitchFamily="34" charset="0"/>
              <a:buChar char="•"/>
            </a:pPr>
            <a:r>
              <a:rPr lang="en-US" dirty="0" err="1">
                <a:latin typeface="Arial" panose="020B0604020202020204" pitchFamily="34" charset="0"/>
              </a:rPr>
              <a:t>Synathropophilic</a:t>
            </a:r>
            <a:r>
              <a:rPr lang="en-US" dirty="0">
                <a:latin typeface="Arial" panose="020B0604020202020204" pitchFamily="34" charset="0"/>
              </a:rPr>
              <a:t>: close association with humans</a:t>
            </a:r>
          </a:p>
        </p:txBody>
      </p:sp>
    </p:spTree>
    <p:extLst>
      <p:ext uri="{BB962C8B-B14F-4D97-AF65-F5344CB8AC3E}">
        <p14:creationId xmlns:p14="http://schemas.microsoft.com/office/powerpoint/2010/main" val="2705956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193" y="3952704"/>
            <a:ext cx="8819803"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FFFF00"/>
                </a:solidFill>
                <a:latin typeface="Arial" panose="020B0604020202020204" pitchFamily="34" charset="0"/>
              </a:rPr>
              <a:t>Subgenus </a:t>
            </a:r>
            <a:r>
              <a:rPr lang="en-US" sz="2000" i="1" dirty="0">
                <a:solidFill>
                  <a:srgbClr val="FFFF00"/>
                </a:solidFill>
                <a:latin typeface="Arial" panose="020B0604020202020204" pitchFamily="34" charset="0"/>
              </a:rPr>
              <a:t>Stegomyia</a:t>
            </a:r>
            <a:endParaRPr lang="en-US" sz="2000" dirty="0">
              <a:solidFill>
                <a:srgbClr val="FFFF00"/>
              </a:solidFill>
              <a:latin typeface="Arial" panose="020B0604020202020204" pitchFamily="34" charset="0"/>
            </a:endParaRPr>
          </a:p>
          <a:p>
            <a:pPr marL="285750" indent="-285750">
              <a:buFont typeface="Arial" panose="020B0604020202020204" pitchFamily="34" charset="0"/>
              <a:buChar char="•"/>
            </a:pPr>
            <a:r>
              <a:rPr lang="en-US" sz="2000" dirty="0">
                <a:solidFill>
                  <a:srgbClr val="FFFF00"/>
                </a:solidFill>
                <a:latin typeface="Arial" panose="020B0604020202020204" pitchFamily="34" charset="0"/>
              </a:rPr>
              <a:t>Both are invasive species that are firmly established in the Americas</a:t>
            </a:r>
          </a:p>
          <a:p>
            <a:pPr marL="285750" indent="-285750">
              <a:buFont typeface="Arial" panose="020B0604020202020204" pitchFamily="34" charset="0"/>
              <a:buChar char="•"/>
            </a:pPr>
            <a:r>
              <a:rPr lang="en-US" sz="2000" dirty="0">
                <a:solidFill>
                  <a:srgbClr val="FFFF00"/>
                </a:solidFill>
                <a:latin typeface="Arial" panose="020B0604020202020204" pitchFamily="34" charset="0"/>
              </a:rPr>
              <a:t>Optimal activity usually 2 hours after sunrise and several hours before sunset, but can be active (and taking blood meals) anytime during the daylight hours</a:t>
            </a:r>
          </a:p>
          <a:p>
            <a:pPr marL="285750" indent="-285750">
              <a:buFont typeface="Arial" panose="020B0604020202020204" pitchFamily="34" charset="0"/>
              <a:buChar char="•"/>
            </a:pPr>
            <a:r>
              <a:rPr lang="en-US" sz="2000" dirty="0">
                <a:solidFill>
                  <a:srgbClr val="FFFF00"/>
                </a:solidFill>
                <a:latin typeface="Arial" panose="020B0604020202020204" pitchFamily="34" charset="0"/>
              </a:rPr>
              <a:t>Flight range of both species is limited to ~200 meters from emergence</a:t>
            </a:r>
          </a:p>
          <a:p>
            <a:pPr marL="285750" indent="-285750">
              <a:buFont typeface="Arial" panose="020B0604020202020204" pitchFamily="34" charset="0"/>
              <a:buChar char="•"/>
            </a:pPr>
            <a:r>
              <a:rPr lang="en-US" sz="2000" i="1" dirty="0">
                <a:solidFill>
                  <a:srgbClr val="FFFF00"/>
                </a:solidFill>
                <a:latin typeface="Arial" panose="020B0604020202020204" pitchFamily="34" charset="0"/>
              </a:rPr>
              <a:t>Ae. aegypti </a:t>
            </a:r>
            <a:r>
              <a:rPr lang="en-US" sz="2000" dirty="0">
                <a:solidFill>
                  <a:srgbClr val="FFFF00"/>
                </a:solidFill>
                <a:latin typeface="Arial" panose="020B0604020202020204" pitchFamily="34" charset="0"/>
              </a:rPr>
              <a:t>females take blood meals from humans exclusively; </a:t>
            </a:r>
            <a:r>
              <a:rPr lang="en-US" sz="2000" i="1" dirty="0">
                <a:solidFill>
                  <a:srgbClr val="FFFF00"/>
                </a:solidFill>
                <a:latin typeface="Arial" panose="020B0604020202020204" pitchFamily="34" charset="0"/>
              </a:rPr>
              <a:t>Ae. albopictus </a:t>
            </a:r>
            <a:r>
              <a:rPr lang="en-US" sz="2000" dirty="0">
                <a:solidFill>
                  <a:srgbClr val="FFFF00"/>
                </a:solidFill>
                <a:latin typeface="Arial" panose="020B0604020202020204" pitchFamily="34" charset="0"/>
              </a:rPr>
              <a:t>may have broader host range</a:t>
            </a:r>
          </a:p>
          <a:p>
            <a:pPr marL="285750" indent="-285750">
              <a:buFont typeface="Arial" panose="020B0604020202020204" pitchFamily="34" charset="0"/>
              <a:buChar char="•"/>
            </a:pPr>
            <a:r>
              <a:rPr lang="en-US" sz="2000" dirty="0">
                <a:solidFill>
                  <a:srgbClr val="FFFF00"/>
                </a:solidFill>
                <a:latin typeface="Arial" panose="020B0604020202020204" pitchFamily="34" charset="0"/>
              </a:rPr>
              <a:t>Disease vector potential: multiple blood meals/</a:t>
            </a:r>
            <a:r>
              <a:rPr lang="en-US" sz="2000" dirty="0" err="1">
                <a:solidFill>
                  <a:srgbClr val="FFFF00"/>
                </a:solidFill>
                <a:latin typeface="Arial" panose="020B0604020202020204" pitchFamily="34" charset="0"/>
              </a:rPr>
              <a:t>gonotrophic</a:t>
            </a:r>
            <a:r>
              <a:rPr lang="en-US" sz="2000" dirty="0">
                <a:solidFill>
                  <a:srgbClr val="FFFF00"/>
                </a:solidFill>
                <a:latin typeface="Arial" panose="020B0604020202020204" pitchFamily="34" charset="0"/>
              </a:rPr>
              <a:t> cycle</a:t>
            </a:r>
          </a:p>
        </p:txBody>
      </p:sp>
      <p:sp>
        <p:nvSpPr>
          <p:cNvPr id="4" name="TextBox 3"/>
          <p:cNvSpPr txBox="1"/>
          <p:nvPr/>
        </p:nvSpPr>
        <p:spPr>
          <a:xfrm>
            <a:off x="4754880" y="121159"/>
            <a:ext cx="4170137" cy="369332"/>
          </a:xfrm>
          <a:prstGeom prst="rect">
            <a:avLst/>
          </a:prstGeom>
          <a:noFill/>
        </p:spPr>
        <p:txBody>
          <a:bodyPr wrap="square" rtlCol="0">
            <a:spAutoFit/>
          </a:bodyPr>
          <a:lstStyle/>
          <a:p>
            <a:r>
              <a:rPr lang="en-US" dirty="0">
                <a:solidFill>
                  <a:srgbClr val="FFFF00"/>
                </a:solidFill>
                <a:latin typeface="Arial" panose="020B0604020202020204" pitchFamily="34" charset="0"/>
              </a:rPr>
              <a:t>Asian tiger mosquito </a:t>
            </a:r>
            <a:r>
              <a:rPr lang="en-US" i="1" dirty="0">
                <a:solidFill>
                  <a:srgbClr val="FFFF00"/>
                </a:solidFill>
                <a:latin typeface="Arial" panose="020B0604020202020204" pitchFamily="34" charset="0"/>
              </a:rPr>
              <a:t>Aedes albopictus</a:t>
            </a:r>
          </a:p>
        </p:txBody>
      </p:sp>
      <p:sp>
        <p:nvSpPr>
          <p:cNvPr id="5" name="TextBox 4"/>
          <p:cNvSpPr txBox="1"/>
          <p:nvPr/>
        </p:nvSpPr>
        <p:spPr>
          <a:xfrm>
            <a:off x="74815" y="121159"/>
            <a:ext cx="4371326" cy="369332"/>
          </a:xfrm>
          <a:prstGeom prst="rect">
            <a:avLst/>
          </a:prstGeom>
          <a:noFill/>
        </p:spPr>
        <p:txBody>
          <a:bodyPr wrap="square" rtlCol="0">
            <a:spAutoFit/>
          </a:bodyPr>
          <a:lstStyle/>
          <a:p>
            <a:pPr algn="ctr"/>
            <a:r>
              <a:rPr lang="en-US" dirty="0">
                <a:solidFill>
                  <a:srgbClr val="FFFF00"/>
                </a:solidFill>
                <a:latin typeface="Arial" panose="020B0604020202020204" pitchFamily="34" charset="0"/>
              </a:rPr>
              <a:t>Yellow fever mosquito </a:t>
            </a:r>
            <a:r>
              <a:rPr lang="en-US" i="1" dirty="0">
                <a:solidFill>
                  <a:srgbClr val="FFFF00"/>
                </a:solidFill>
                <a:latin typeface="Arial" panose="020B0604020202020204" pitchFamily="34" charset="0"/>
              </a:rPr>
              <a:t>Aedes aegypti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90491"/>
            <a:ext cx="5810250" cy="335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846329" y="3848816"/>
            <a:ext cx="3389111" cy="246221"/>
          </a:xfrm>
          <a:prstGeom prst="rect">
            <a:avLst/>
          </a:prstGeom>
          <a:noFill/>
        </p:spPr>
        <p:txBody>
          <a:bodyPr wrap="square" rtlCol="0">
            <a:spAutoFit/>
          </a:bodyPr>
          <a:lstStyle/>
          <a:p>
            <a:r>
              <a:rPr lang="en-US" sz="1000" dirty="0">
                <a:solidFill>
                  <a:srgbClr val="FFFF00"/>
                </a:solidFill>
                <a:latin typeface="Arial" panose="020B0604020202020204" pitchFamily="34" charset="0"/>
              </a:rPr>
              <a:t>Photo from: http://fmel.ifas.ufl.edu/research/exotic.shtml</a:t>
            </a:r>
          </a:p>
        </p:txBody>
      </p:sp>
    </p:spTree>
    <p:extLst>
      <p:ext uri="{BB962C8B-B14F-4D97-AF65-F5344CB8AC3E}">
        <p14:creationId xmlns:p14="http://schemas.microsoft.com/office/powerpoint/2010/main" val="1851770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5" y="0"/>
            <a:ext cx="89787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892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24218"/>
            <a:ext cx="7086600" cy="679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006026"/>
      </p:ext>
    </p:extLst>
  </p:cSld>
  <p:clrMapOvr>
    <a:masterClrMapping/>
  </p:clrMapOvr>
</p:sld>
</file>

<file path=ppt/theme/theme1.xml><?xml version="1.0" encoding="utf-8"?>
<a:theme xmlns:a="http://schemas.openxmlformats.org/drawingml/2006/main" name="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4196</TotalTime>
  <Words>2498</Words>
  <Application>Microsoft Office PowerPoint</Application>
  <PresentationFormat>On-screen Show (4:3)</PresentationFormat>
  <Paragraphs>223</Paragraphs>
  <Slides>35</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Wingdings</vt:lpstr>
      <vt:lpstr>Office Theme</vt:lpstr>
      <vt:lpstr>Chikungunya</vt:lpstr>
      <vt:lpstr>Chikungunya AKA “CHIK”</vt:lpstr>
      <vt:lpstr>PowerPoint Presentation</vt:lpstr>
      <vt:lpstr>Chikungunya</vt:lpstr>
      <vt:lpstr>CHIKV in Africa</vt:lpstr>
      <vt:lpstr>PowerPoint Presentation</vt:lpstr>
      <vt:lpstr>PowerPoint Presentation</vt:lpstr>
      <vt:lpstr>PowerPoint Presentation</vt:lpstr>
      <vt:lpstr>PowerPoint Presentation</vt:lpstr>
      <vt:lpstr>PowerPoint Presentation</vt:lpstr>
      <vt:lpstr>CHIKV: Extrinsic and Intrinsic Incubation</vt:lpstr>
      <vt:lpstr>PowerPoint Presentation</vt:lpstr>
      <vt:lpstr>PowerPoint Presentation</vt:lpstr>
      <vt:lpstr>Previously in the Americas?</vt:lpstr>
      <vt:lpstr>Chikungunya in Texas</vt:lpstr>
      <vt:lpstr>The Americas - 2013</vt:lpstr>
      <vt:lpstr>Texas - 2014</vt:lpstr>
      <vt:lpstr>PowerPoint Presentation</vt:lpstr>
      <vt:lpstr>Friday, August 29, 2014</vt:lpstr>
      <vt:lpstr>Texas – August-September 2014</vt:lpstr>
      <vt:lpstr>Texas – August-September 2014</vt:lpstr>
      <vt:lpstr>Suspected Locally-Acquired Chikungunya Case</vt:lpstr>
      <vt:lpstr>Timeline</vt:lpstr>
      <vt:lpstr>Public Health Response</vt:lpstr>
      <vt:lpstr>PowerPoint Presentation</vt:lpstr>
      <vt:lpstr>Prevention of Chikungunya</vt:lpstr>
      <vt:lpstr>Prevention of Chikungunya</vt:lpstr>
      <vt:lpstr>Mosquito Surveillance</vt:lpstr>
      <vt:lpstr>Surveillance for Stegomyia</vt:lpstr>
      <vt:lpstr>PowerPoint Presentation</vt:lpstr>
      <vt:lpstr>Chikungunya in Texas: 2014</vt:lpstr>
      <vt:lpstr>Chikungunya in the US: 2014</vt:lpstr>
      <vt:lpstr>PowerPoint Presentation</vt:lpstr>
      <vt:lpstr>PowerPoint Presentation</vt:lpstr>
      <vt:lpstr>PowerPoint Presentation</vt:lpstr>
    </vt:vector>
  </TitlesOfParts>
  <Company>Texas Department of State Health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Chikungunya, Dengue, West Nile, and Texas</dc:title>
  <dc:creator>Florin,David (DSHS)</dc:creator>
  <cp:lastModifiedBy>Pinter,Henry J (DSHS)</cp:lastModifiedBy>
  <cp:revision>229</cp:revision>
  <cp:lastPrinted>2015-03-30T15:30:15Z</cp:lastPrinted>
  <dcterms:created xsi:type="dcterms:W3CDTF">2014-07-14T21:21:17Z</dcterms:created>
  <dcterms:modified xsi:type="dcterms:W3CDTF">2023-02-16T20:32:58Z</dcterms:modified>
</cp:coreProperties>
</file>