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347" r:id="rId1"/>
  </p:sldMasterIdLst>
  <p:notesMasterIdLst>
    <p:notesMasterId r:id="rId29"/>
  </p:notesMasterIdLst>
  <p:handoutMasterIdLst>
    <p:handoutMasterId r:id="rId30"/>
  </p:handoutMasterIdLst>
  <p:sldIdLst>
    <p:sldId id="257" r:id="rId2"/>
    <p:sldId id="259" r:id="rId3"/>
    <p:sldId id="260" r:id="rId4"/>
    <p:sldId id="261" r:id="rId5"/>
    <p:sldId id="284" r:id="rId6"/>
    <p:sldId id="285" r:id="rId7"/>
    <p:sldId id="262" r:id="rId8"/>
    <p:sldId id="283" r:id="rId9"/>
    <p:sldId id="263" r:id="rId10"/>
    <p:sldId id="269" r:id="rId11"/>
    <p:sldId id="266" r:id="rId12"/>
    <p:sldId id="267" r:id="rId13"/>
    <p:sldId id="271" r:id="rId14"/>
    <p:sldId id="264" r:id="rId15"/>
    <p:sldId id="265" r:id="rId16"/>
    <p:sldId id="273" r:id="rId17"/>
    <p:sldId id="275" r:id="rId18"/>
    <p:sldId id="274" r:id="rId19"/>
    <p:sldId id="272" r:id="rId20"/>
    <p:sldId id="276" r:id="rId21"/>
    <p:sldId id="277" r:id="rId22"/>
    <p:sldId id="278" r:id="rId23"/>
    <p:sldId id="279" r:id="rId24"/>
    <p:sldId id="280" r:id="rId25"/>
    <p:sldId id="270" r:id="rId26"/>
    <p:sldId id="281" r:id="rId27"/>
    <p:sldId id="282" r:id="rId28"/>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06" autoAdjust="0"/>
    <p:restoredTop sz="85548" autoAdjust="0"/>
  </p:normalViewPr>
  <p:slideViewPr>
    <p:cSldViewPr>
      <p:cViewPr varScale="1">
        <p:scale>
          <a:sx n="55" d="100"/>
          <a:sy n="55" d="100"/>
        </p:scale>
        <p:origin x="1930" y="5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2F1AF958-AE8A-48E0-8D9B-F808AB6444DB}" type="datetimeFigureOut">
              <a:rPr lang="en-US" smtClean="0"/>
              <a:t>2/16/2023</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EB60C0EF-7201-4ED3-AE94-C53F56E3382F}" type="slidenum">
              <a:rPr lang="en-US" smtClean="0"/>
              <a:t>‹#›</a:t>
            </a:fld>
            <a:endParaRPr lang="en-US" dirty="0"/>
          </a:p>
        </p:txBody>
      </p:sp>
    </p:spTree>
    <p:extLst>
      <p:ext uri="{BB962C8B-B14F-4D97-AF65-F5344CB8AC3E}">
        <p14:creationId xmlns:p14="http://schemas.microsoft.com/office/powerpoint/2010/main" val="16438989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9EE7F5ED-2197-4E9E-9EE2-94411B1D78C6}" type="datetimeFigureOut">
              <a:rPr lang="en-US" smtClean="0"/>
              <a:t>2/16/2023</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5D120EF9-139D-4CAA-8B44-D0177BD9A1C6}" type="slidenum">
              <a:rPr lang="en-US" smtClean="0"/>
              <a:t>‹#›</a:t>
            </a:fld>
            <a:endParaRPr lang="en-US" dirty="0"/>
          </a:p>
        </p:txBody>
      </p:sp>
    </p:spTree>
    <p:extLst>
      <p:ext uri="{BB962C8B-B14F-4D97-AF65-F5344CB8AC3E}">
        <p14:creationId xmlns:p14="http://schemas.microsoft.com/office/powerpoint/2010/main" val="3779692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7C9176-FC80-4563-BC21-855034FC96C4}" type="slidenum">
              <a:rPr lang="en-US" smtClean="0"/>
              <a:t>1</a:t>
            </a:fld>
            <a:endParaRPr lang="en-US" dirty="0"/>
          </a:p>
        </p:txBody>
      </p:sp>
    </p:spTree>
    <p:extLst>
      <p:ext uri="{BB962C8B-B14F-4D97-AF65-F5344CB8AC3E}">
        <p14:creationId xmlns:p14="http://schemas.microsoft.com/office/powerpoint/2010/main" val="4065116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120EF9-139D-4CAA-8B44-D0177BD9A1C6}" type="slidenum">
              <a:rPr lang="en-US" smtClean="0"/>
              <a:t>22</a:t>
            </a:fld>
            <a:endParaRPr lang="en-US" dirty="0"/>
          </a:p>
        </p:txBody>
      </p:sp>
    </p:spTree>
    <p:extLst>
      <p:ext uri="{BB962C8B-B14F-4D97-AF65-F5344CB8AC3E}">
        <p14:creationId xmlns:p14="http://schemas.microsoft.com/office/powerpoint/2010/main" val="252686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120EF9-139D-4CAA-8B44-D0177BD9A1C6}" type="slidenum">
              <a:rPr lang="en-US" smtClean="0"/>
              <a:t>24</a:t>
            </a:fld>
            <a:endParaRPr lang="en-US" dirty="0"/>
          </a:p>
        </p:txBody>
      </p:sp>
    </p:spTree>
    <p:extLst>
      <p:ext uri="{BB962C8B-B14F-4D97-AF65-F5344CB8AC3E}">
        <p14:creationId xmlns:p14="http://schemas.microsoft.com/office/powerpoint/2010/main" val="1400025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a:t>
            </a:r>
            <a:r>
              <a:rPr lang="en-US" baseline="0" dirty="0"/>
              <a:t> information includes: serial numbers of the each instrument (id number), were the instruments part of a set and did they remain together as a set or potential mixing of instruments was allowed.</a:t>
            </a:r>
          </a:p>
          <a:p>
            <a:r>
              <a:rPr lang="en-US" baseline="0" dirty="0"/>
              <a:t>Number of sterilizations and the exact procedure of sterilization including autoclave temperatures and cycling times are important in determining current infectivity of the equipment and risk of infection to others. As normal sterilization processes do deactivate some of the prions each time the process if performed. Thus for each round performed there is an expected reduction in activated prion protein.</a:t>
            </a:r>
          </a:p>
          <a:p>
            <a:r>
              <a:rPr lang="en-US" baseline="0" dirty="0"/>
              <a:t>What was the tissue that was the initial exposure and was it the same for the 2</a:t>
            </a:r>
            <a:r>
              <a:rPr lang="en-US" baseline="30000" dirty="0"/>
              <a:t>nd</a:t>
            </a:r>
            <a:r>
              <a:rPr lang="en-US" baseline="0" dirty="0"/>
              <a:t> </a:t>
            </a:r>
            <a:r>
              <a:rPr lang="en-US" baseline="0" dirty="0" err="1"/>
              <a:t>ary</a:t>
            </a:r>
            <a:r>
              <a:rPr lang="en-US" baseline="0" dirty="0"/>
              <a:t> exposures.</a:t>
            </a:r>
          </a:p>
          <a:p>
            <a:endParaRPr lang="en-US" baseline="0" dirty="0"/>
          </a:p>
          <a:p>
            <a:r>
              <a:rPr lang="en-US" baseline="0" dirty="0"/>
              <a:t>These are just some of the information needed, but will allow me to </a:t>
            </a:r>
            <a:r>
              <a:rPr lang="en-US" baseline="0" dirty="0" err="1"/>
              <a:t>knowlegeably</a:t>
            </a:r>
            <a:r>
              <a:rPr lang="en-US" baseline="0" dirty="0"/>
              <a:t> discuss with the medical officer at the CDC, more information is good information.</a:t>
            </a:r>
            <a:endParaRPr lang="en-US" dirty="0"/>
          </a:p>
        </p:txBody>
      </p:sp>
      <p:sp>
        <p:nvSpPr>
          <p:cNvPr id="4" name="Slide Number Placeholder 3"/>
          <p:cNvSpPr>
            <a:spLocks noGrp="1"/>
          </p:cNvSpPr>
          <p:nvPr>
            <p:ph type="sldNum" sz="quarter" idx="10"/>
          </p:nvPr>
        </p:nvSpPr>
        <p:spPr/>
        <p:txBody>
          <a:bodyPr/>
          <a:lstStyle/>
          <a:p>
            <a:fld id="{5D120EF9-139D-4CAA-8B44-D0177BD9A1C6}" type="slidenum">
              <a:rPr lang="en-US" smtClean="0"/>
              <a:t>25</a:t>
            </a:fld>
            <a:endParaRPr lang="en-US" dirty="0"/>
          </a:p>
        </p:txBody>
      </p:sp>
    </p:spTree>
    <p:extLst>
      <p:ext uri="{BB962C8B-B14F-4D97-AF65-F5344CB8AC3E}">
        <p14:creationId xmlns:p14="http://schemas.microsoft.com/office/powerpoint/2010/main" val="2405098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happy to assist in any</a:t>
            </a:r>
            <a:r>
              <a:rPr lang="en-US" baseline="0" dirty="0"/>
              <a:t> investigation, if a local or regional  wants to investigate a CJD case, I just ask that I am informed about the case as soon as it is known of, because of this time sensitivity of providing autopsy services to the family, they deserve the chance to get an accurate diagnosis. There is less than 72 hour window from death to sample collection. Less in the hot summer. There are only 2 places that perform autopsies for Texas at this time, one in Houston and the other in Albuquerque New Mexico. Coordination of events, getting family to sign appropriate documents and get them to the prion center, and for them to organize these events takes time and autopsies are Not done on weekends. The Friday scramble is not uncommon.</a:t>
            </a:r>
            <a:endParaRPr lang="en-US" dirty="0"/>
          </a:p>
        </p:txBody>
      </p:sp>
      <p:sp>
        <p:nvSpPr>
          <p:cNvPr id="4" name="Slide Number Placeholder 3"/>
          <p:cNvSpPr>
            <a:spLocks noGrp="1"/>
          </p:cNvSpPr>
          <p:nvPr>
            <p:ph type="sldNum" sz="quarter" idx="10"/>
          </p:nvPr>
        </p:nvSpPr>
        <p:spPr/>
        <p:txBody>
          <a:bodyPr/>
          <a:lstStyle/>
          <a:p>
            <a:fld id="{5D120EF9-139D-4CAA-8B44-D0177BD9A1C6}" type="slidenum">
              <a:rPr lang="en-US" smtClean="0"/>
              <a:t>26</a:t>
            </a:fld>
            <a:endParaRPr lang="en-US" dirty="0"/>
          </a:p>
        </p:txBody>
      </p:sp>
    </p:spTree>
    <p:extLst>
      <p:ext uri="{BB962C8B-B14F-4D97-AF65-F5344CB8AC3E}">
        <p14:creationId xmlns:p14="http://schemas.microsoft.com/office/powerpoint/2010/main" val="1609413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120EF9-139D-4CAA-8B44-D0177BD9A1C6}" type="slidenum">
              <a:rPr lang="en-US" smtClean="0"/>
              <a:t>27</a:t>
            </a:fld>
            <a:endParaRPr lang="en-US" dirty="0"/>
          </a:p>
        </p:txBody>
      </p:sp>
    </p:spTree>
    <p:extLst>
      <p:ext uri="{BB962C8B-B14F-4D97-AF65-F5344CB8AC3E}">
        <p14:creationId xmlns:p14="http://schemas.microsoft.com/office/powerpoint/2010/main" val="1863042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7C9176-FC80-4563-BC21-855034FC96C4}" type="slidenum">
              <a:rPr lang="en-US" smtClean="0"/>
              <a:t>4</a:t>
            </a:fld>
            <a:endParaRPr lang="en-US" dirty="0"/>
          </a:p>
        </p:txBody>
      </p:sp>
    </p:spTree>
    <p:extLst>
      <p:ext uri="{BB962C8B-B14F-4D97-AF65-F5344CB8AC3E}">
        <p14:creationId xmlns:p14="http://schemas.microsoft.com/office/powerpoint/2010/main" val="812186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Prion diseases are also referred to as transmissible spongiform encephalopathies (TSEs). They occur in humans and animals, primarily affecting the central nervous system. They can be sporadic (spontaneous), familial (genetic/inherited), or acquired (transmitted by infection). The hallmark of these diseases is the presence of microscopic vacuolization of the brain tissue, called spongiform degeneration (meaning that the tissue deteriorates, developing a spongy texture), and an abnormal protein, called scrapie prion protein (PrP</a:t>
            </a:r>
            <a:r>
              <a:rPr lang="en-US" baseline="30000" dirty="0"/>
              <a:t>Sc</a:t>
            </a:r>
            <a:r>
              <a:rPr lang="en-US" dirty="0"/>
              <a:t>), prion, or abnormal prion protein. The PrP</a:t>
            </a:r>
            <a:r>
              <a:rPr lang="en-US" baseline="30000" dirty="0"/>
              <a:t>Sc</a:t>
            </a:r>
            <a:r>
              <a:rPr lang="en-US" dirty="0"/>
              <a:t>, unlike other known infectious diseases, is believed to result from a change in the conformation or shape of a normal protein called cellular prion protein (PrP</a:t>
            </a:r>
            <a:r>
              <a:rPr lang="en-US" sz="1200" baseline="30000" dirty="0"/>
              <a:t>C</a:t>
            </a:r>
            <a:r>
              <a:rPr lang="en-US" dirty="0"/>
              <a:t>), which is present in large amounts in the brain as well as in other tissues. Since the abnormal prion protein cannot be broken down through the body's normal process, it aggregates mostly in the brain causing degeneration and disease. The abnormal prion protein is often infectious and, under certain conditions, can transmit the disease. Currently, there are no cures for prion diseases. The average worldwide occurrence of prion diseases is approximately one case per million people per year. (for details, see Caughey B. British Medical Bulletin 2003; 66: 109)</a:t>
            </a:r>
          </a:p>
          <a:p>
            <a:r>
              <a:rPr lang="en-US" dirty="0"/>
              <a:t>Once symptoms begin to appear, the disease is progressive, symptoms get worse, never better.</a:t>
            </a:r>
          </a:p>
          <a:p>
            <a:r>
              <a:rPr lang="en-US" dirty="0"/>
              <a:t>Glial scar formation (</a:t>
            </a:r>
            <a:r>
              <a:rPr lang="en-US" b="1" dirty="0"/>
              <a:t>gliosis</a:t>
            </a:r>
            <a:r>
              <a:rPr lang="en-US" dirty="0"/>
              <a:t>) is a </a:t>
            </a:r>
            <a:r>
              <a:rPr lang="en-US" b="1" dirty="0"/>
              <a:t>reactive</a:t>
            </a:r>
            <a:r>
              <a:rPr lang="en-US" dirty="0"/>
              <a:t> cellular process involving </a:t>
            </a:r>
            <a:r>
              <a:rPr lang="en-US" dirty="0" err="1"/>
              <a:t>astrogliosis</a:t>
            </a:r>
            <a:r>
              <a:rPr lang="en-US" dirty="0"/>
              <a:t> that occurs after injury to the Central Nervous System.</a:t>
            </a:r>
          </a:p>
          <a:p>
            <a:endParaRPr lang="en-US" dirty="0"/>
          </a:p>
          <a:p>
            <a:r>
              <a:rPr lang="en-US" dirty="0"/>
              <a:t>The</a:t>
            </a:r>
            <a:r>
              <a:rPr lang="en-US" baseline="0" dirty="0"/>
              <a:t> differential in diagnosis can be difficult to say the least, Next I have a slide with some of the more common </a:t>
            </a:r>
            <a:r>
              <a:rPr lang="en-US" baseline="0" dirty="0" err="1"/>
              <a:t>disesases</a:t>
            </a:r>
            <a:r>
              <a:rPr lang="en-US" baseline="0" dirty="0"/>
              <a:t> that are being investigated along with CJD. There is a lot to rule out before coming to a suspicion or diagnosis of CJD.</a:t>
            </a:r>
            <a:endParaRPr lang="en-US" dirty="0"/>
          </a:p>
        </p:txBody>
      </p:sp>
      <p:sp>
        <p:nvSpPr>
          <p:cNvPr id="4" name="Slide Number Placeholder 3"/>
          <p:cNvSpPr>
            <a:spLocks noGrp="1"/>
          </p:cNvSpPr>
          <p:nvPr>
            <p:ph type="sldNum" sz="quarter" idx="10"/>
          </p:nvPr>
        </p:nvSpPr>
        <p:spPr/>
        <p:txBody>
          <a:bodyPr/>
          <a:lstStyle/>
          <a:p>
            <a:fld id="{587C9176-FC80-4563-BC21-855034FC96C4}" type="slidenum">
              <a:rPr lang="en-US" smtClean="0"/>
              <a:t>7</a:t>
            </a:fld>
            <a:endParaRPr lang="en-US" dirty="0"/>
          </a:p>
        </p:txBody>
      </p:sp>
    </p:spTree>
    <p:extLst>
      <p:ext uri="{BB962C8B-B14F-4D97-AF65-F5344CB8AC3E}">
        <p14:creationId xmlns:p14="http://schemas.microsoft.com/office/powerpoint/2010/main" val="2748944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1950s, a district medical officer working in the highlands of New Guinea observed a fatal disease among the people of the Fore (FOR-ay) tribe. The Fore people called this sickness kuru, which means "trembling in fear." After initially becoming unable to walk, victims of kuru lost the ability to swallow or chew. Drastic weight loss would inevitably lead to death. Today we know that kuru is one of several diseases in humans and animals caused by prion (PREE-on) proteins Women &amp; children – prepared body and meat;</a:t>
            </a:r>
            <a:r>
              <a:rPr lang="en-US" baseline="0" dirty="0"/>
              <a:t> ate brain and organ tissue while men ate the muscle.</a:t>
            </a:r>
            <a:endParaRPr lang="en-US" dirty="0"/>
          </a:p>
        </p:txBody>
      </p:sp>
      <p:sp>
        <p:nvSpPr>
          <p:cNvPr id="4" name="Slide Number Placeholder 3"/>
          <p:cNvSpPr>
            <a:spLocks noGrp="1"/>
          </p:cNvSpPr>
          <p:nvPr>
            <p:ph type="sldNum" sz="quarter" idx="10"/>
          </p:nvPr>
        </p:nvSpPr>
        <p:spPr/>
        <p:txBody>
          <a:bodyPr/>
          <a:lstStyle/>
          <a:p>
            <a:fld id="{587C9176-FC80-4563-BC21-855034FC96C4}" type="slidenum">
              <a:rPr lang="en-US" smtClean="0"/>
              <a:t>9</a:t>
            </a:fld>
            <a:endParaRPr lang="en-US" dirty="0"/>
          </a:p>
        </p:txBody>
      </p:sp>
    </p:spTree>
    <p:extLst>
      <p:ext uri="{BB962C8B-B14F-4D97-AF65-F5344CB8AC3E}">
        <p14:creationId xmlns:p14="http://schemas.microsoft.com/office/powerpoint/2010/main" val="191883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120EF9-139D-4CAA-8B44-D0177BD9A1C6}" type="slidenum">
              <a:rPr lang="en-US" smtClean="0"/>
              <a:t>10</a:t>
            </a:fld>
            <a:endParaRPr lang="en-US" dirty="0"/>
          </a:p>
        </p:txBody>
      </p:sp>
    </p:spTree>
    <p:extLst>
      <p:ext uri="{BB962C8B-B14F-4D97-AF65-F5344CB8AC3E}">
        <p14:creationId xmlns:p14="http://schemas.microsoft.com/office/powerpoint/2010/main" val="1003728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at the tail end as I will show you in a few slides.</a:t>
            </a:r>
            <a:r>
              <a:rPr lang="en-US" baseline="0" dirty="0"/>
              <a:t> The </a:t>
            </a:r>
            <a:r>
              <a:rPr lang="en-US" baseline="0" dirty="0" err="1"/>
              <a:t>U.S.had</a:t>
            </a:r>
            <a:r>
              <a:rPr lang="en-US" baseline="0" dirty="0"/>
              <a:t> its last case in 2006.  Interestingly all of the cases confirmed by autopsy or biopsy of the 175 cases reported in the U.K. also tested positive for a methionine / methionine at the 129 codon. This site is tested on all patients if consent for genetic testing is given. Other combinations are methionine / </a:t>
            </a:r>
            <a:r>
              <a:rPr lang="en-US" baseline="0" dirty="0" err="1"/>
              <a:t>valine</a:t>
            </a:r>
            <a:r>
              <a:rPr lang="en-US" baseline="0" dirty="0"/>
              <a:t> and </a:t>
            </a:r>
            <a:r>
              <a:rPr lang="en-US" baseline="0" dirty="0" err="1"/>
              <a:t>valine</a:t>
            </a:r>
            <a:r>
              <a:rPr lang="en-US" baseline="0" dirty="0"/>
              <a:t> / </a:t>
            </a:r>
            <a:r>
              <a:rPr lang="en-US" baseline="0" dirty="0" err="1"/>
              <a:t>valine</a:t>
            </a:r>
            <a:r>
              <a:rPr lang="en-US" baseline="0" dirty="0"/>
              <a:t>.  All have been shown in  lab to be susceptible to infection. So the question is…. will those individuals with methionine/</a:t>
            </a:r>
            <a:r>
              <a:rPr lang="en-US" baseline="0" dirty="0" err="1"/>
              <a:t>valine</a:t>
            </a:r>
            <a:r>
              <a:rPr lang="en-US" baseline="0" dirty="0"/>
              <a:t> or </a:t>
            </a:r>
            <a:r>
              <a:rPr lang="en-US" baseline="0" dirty="0" err="1"/>
              <a:t>valine</a:t>
            </a:r>
            <a:r>
              <a:rPr lang="en-US" baseline="0" dirty="0"/>
              <a:t>/</a:t>
            </a:r>
            <a:r>
              <a:rPr lang="en-US" baseline="0" dirty="0" err="1"/>
              <a:t>valine</a:t>
            </a:r>
            <a:r>
              <a:rPr lang="en-US" baseline="0" dirty="0"/>
              <a:t> become symptomatic at a much later age (incubation time 20 or 30 years versus 8-10)??</a:t>
            </a:r>
            <a:endParaRPr lang="en-US" dirty="0"/>
          </a:p>
        </p:txBody>
      </p:sp>
      <p:sp>
        <p:nvSpPr>
          <p:cNvPr id="4" name="Slide Number Placeholder 3"/>
          <p:cNvSpPr>
            <a:spLocks noGrp="1"/>
          </p:cNvSpPr>
          <p:nvPr>
            <p:ph type="sldNum" sz="quarter" idx="10"/>
          </p:nvPr>
        </p:nvSpPr>
        <p:spPr/>
        <p:txBody>
          <a:bodyPr/>
          <a:lstStyle/>
          <a:p>
            <a:fld id="{5D120EF9-139D-4CAA-8B44-D0177BD9A1C6}" type="slidenum">
              <a:rPr lang="en-US" smtClean="0"/>
              <a:t>11</a:t>
            </a:fld>
            <a:endParaRPr lang="en-US" dirty="0"/>
          </a:p>
        </p:txBody>
      </p:sp>
    </p:spTree>
    <p:extLst>
      <p:ext uri="{BB962C8B-B14F-4D97-AF65-F5344CB8AC3E}">
        <p14:creationId xmlns:p14="http://schemas.microsoft.com/office/powerpoint/2010/main" val="1520641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0593">
              <a:defRPr/>
            </a:pPr>
            <a:r>
              <a:rPr lang="en-US" dirty="0"/>
              <a:t>Arrows -(not a second wave resulting from codon 129 genotype differences). </a:t>
            </a:r>
          </a:p>
          <a:p>
            <a:pPr defTabSz="900593">
              <a:defRPr/>
            </a:pPr>
            <a:endParaRPr lang="en-US" dirty="0"/>
          </a:p>
          <a:p>
            <a:pPr defTabSz="900593">
              <a:defRPr/>
            </a:pPr>
            <a:r>
              <a:rPr lang="en-US" dirty="0"/>
              <a:t>Two patients are excluded: 1 presymptomatic patient from the United States who received human growth hormone and died of an intercurrent illness and 1 dura mater recipient from the United Kingdom with disease onset in 1978.</a:t>
            </a:r>
          </a:p>
          <a:p>
            <a:endParaRPr lang="en-US" dirty="0"/>
          </a:p>
        </p:txBody>
      </p:sp>
      <p:sp>
        <p:nvSpPr>
          <p:cNvPr id="4" name="Slide Number Placeholder 3"/>
          <p:cNvSpPr>
            <a:spLocks noGrp="1"/>
          </p:cNvSpPr>
          <p:nvPr>
            <p:ph type="sldNum" sz="quarter" idx="10"/>
          </p:nvPr>
        </p:nvSpPr>
        <p:spPr/>
        <p:txBody>
          <a:bodyPr/>
          <a:lstStyle/>
          <a:p>
            <a:fld id="{587C9176-FC80-4563-BC21-855034FC96C4}" type="slidenum">
              <a:rPr lang="en-US" smtClean="0"/>
              <a:t>14</a:t>
            </a:fld>
            <a:endParaRPr lang="en-US" dirty="0"/>
          </a:p>
        </p:txBody>
      </p:sp>
    </p:spTree>
    <p:extLst>
      <p:ext uri="{BB962C8B-B14F-4D97-AF65-F5344CB8AC3E}">
        <p14:creationId xmlns:p14="http://schemas.microsoft.com/office/powerpoint/2010/main" val="192965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Dura mater grafts and growth</a:t>
            </a:r>
            <a:r>
              <a:rPr lang="en-US" baseline="0" dirty="0"/>
              <a:t> hormone cases are the major out breaks as you can see. Dura mater grafts are highly resistant to sodium hydroxide and can survive a stringent chemical treatment –this was used to prevent further incidents until other tissue grafts were found adequate and safe and finally synthetic grafts developed and now are used. </a:t>
            </a:r>
          </a:p>
          <a:p>
            <a:r>
              <a:rPr lang="en-US" baseline="0" dirty="0"/>
              <a:t>Human growth hormone derived from human cadaver pituitary glands has now been replaced with synthetic growth hormone produced by recombinant technology.</a:t>
            </a:r>
            <a:endParaRPr lang="en-US" dirty="0"/>
          </a:p>
        </p:txBody>
      </p:sp>
      <p:sp>
        <p:nvSpPr>
          <p:cNvPr id="4" name="Slide Number Placeholder 3"/>
          <p:cNvSpPr>
            <a:spLocks noGrp="1"/>
          </p:cNvSpPr>
          <p:nvPr>
            <p:ph type="sldNum" sz="quarter" idx="10"/>
          </p:nvPr>
        </p:nvSpPr>
        <p:spPr/>
        <p:txBody>
          <a:bodyPr/>
          <a:lstStyle/>
          <a:p>
            <a:fld id="{5D120EF9-139D-4CAA-8B44-D0177BD9A1C6}" type="slidenum">
              <a:rPr lang="en-US" smtClean="0"/>
              <a:t>15</a:t>
            </a:fld>
            <a:endParaRPr lang="en-US" dirty="0"/>
          </a:p>
        </p:txBody>
      </p:sp>
    </p:spTree>
    <p:extLst>
      <p:ext uri="{BB962C8B-B14F-4D97-AF65-F5344CB8AC3E}">
        <p14:creationId xmlns:p14="http://schemas.microsoft.com/office/powerpoint/2010/main" val="939908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120EF9-139D-4CAA-8B44-D0177BD9A1C6}" type="slidenum">
              <a:rPr lang="en-US" smtClean="0"/>
              <a:t>18</a:t>
            </a:fld>
            <a:endParaRPr lang="en-US" dirty="0"/>
          </a:p>
        </p:txBody>
      </p:sp>
    </p:spTree>
    <p:extLst>
      <p:ext uri="{BB962C8B-B14F-4D97-AF65-F5344CB8AC3E}">
        <p14:creationId xmlns:p14="http://schemas.microsoft.com/office/powerpoint/2010/main" val="18080219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BED9FA09-B363-47D5-9EF4-CFCEE69CF752}" type="datetimeFigureOut">
              <a:rPr lang="en-US" smtClean="0"/>
              <a:t>2/16/2023</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0868D9A-8B6E-4D41-989A-7737B9CC22B3}" type="slidenum">
              <a:rPr lang="en-US" smtClean="0"/>
              <a:t>‹#›</a:t>
            </a:fld>
            <a:endParaRPr lang="en-US" dirty="0"/>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D9FA09-B363-47D5-9EF4-CFCEE69CF752}" type="datetimeFigureOut">
              <a:rPr lang="en-US" smtClean="0"/>
              <a:t>2/16/2023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868D9A-8B6E-4D41-989A-7737B9CC22B3}" type="slidenum">
              <a:rPr lang="en-US" smtClean="0"/>
              <a:t>‹#›</a:t>
            </a:fld>
            <a:endParaRPr lang="en-US" dirty="0"/>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D9FA09-B363-47D5-9EF4-CFCEE69CF752}" type="datetimeFigureOut">
              <a:rPr lang="en-US" smtClean="0"/>
              <a:t>2/16/2023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868D9A-8B6E-4D41-989A-7737B9CC22B3}" type="slidenum">
              <a:rPr lang="en-US" smtClean="0"/>
              <a:t>‹#›</a:t>
            </a:fld>
            <a:endParaRPr lang="en-US" dirty="0"/>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23D75AA-5FE0-4CD9-887B-836BD695E870}" type="slidenum">
              <a:rPr lang="en-US"/>
              <a:pPr>
                <a:defRPr/>
              </a:pPr>
              <a:t>‹#›</a:t>
            </a:fld>
            <a:endParaRPr lang="en-US" dirty="0"/>
          </a:p>
        </p:txBody>
      </p:sp>
    </p:spTree>
    <p:extLst>
      <p:ext uri="{BB962C8B-B14F-4D97-AF65-F5344CB8AC3E}">
        <p14:creationId xmlns:p14="http://schemas.microsoft.com/office/powerpoint/2010/main" val="670203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D9FA09-B363-47D5-9EF4-CFCEE69CF752}" type="datetimeFigureOut">
              <a:rPr lang="en-US" smtClean="0"/>
              <a:t>2/16/2023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868D9A-8B6E-4D41-989A-7737B9CC22B3}" type="slidenum">
              <a:rPr lang="en-US" smtClean="0"/>
              <a:t>‹#›</a:t>
            </a:fld>
            <a:endParaRPr lang="en-US" dirty="0"/>
          </a:p>
        </p:txBody>
      </p:sp>
      <p:sp>
        <p:nvSpPr>
          <p:cNvPr id="11" name="Title 10"/>
          <p:cNvSpPr>
            <a:spLocks noGrp="1"/>
          </p:cNvSpPr>
          <p:nvPr>
            <p:ph type="title"/>
          </p:nvPr>
        </p:nvSpPr>
        <p:spPr/>
        <p:txBody>
          <a:bodyPr/>
          <a:lstStyle/>
          <a:p>
            <a:r>
              <a:rPr lang="en-US"/>
              <a:t>Click to edit Master title style</a:t>
            </a:r>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D9FA09-B363-47D5-9EF4-CFCEE69CF752}" type="datetimeFigureOut">
              <a:rPr lang="en-US" smtClean="0"/>
              <a:t>2/16/2023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868D9A-8B6E-4D41-989A-7737B9CC22B3}"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ED9FA09-B363-47D5-9EF4-CFCEE69CF752}" type="datetimeFigureOut">
              <a:rPr lang="en-US" smtClean="0"/>
              <a:t>2/16/2023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868D9A-8B6E-4D41-989A-7737B9CC22B3}" type="slidenum">
              <a:rPr lang="en-US" smtClean="0"/>
              <a:t>‹#›</a:t>
            </a:fld>
            <a:endParaRPr lang="en-US" dirty="0"/>
          </a:p>
        </p:txBody>
      </p:sp>
      <p:sp>
        <p:nvSpPr>
          <p:cNvPr id="12" name="Title 1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4"/>
          </p:nvPr>
        </p:nvSpPr>
        <p:spPr>
          <a:xfrm>
            <a:off x="4645151"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D9FA09-B363-47D5-9EF4-CFCEE69CF752}" type="datetimeFigureOut">
              <a:rPr lang="en-US" smtClean="0"/>
              <a:t>2/16/2023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0868D9A-8B6E-4D41-989A-7737B9CC22B3}" type="slidenum">
              <a:rPr lang="en-US" smtClean="0"/>
              <a:t>‹#›</a:t>
            </a:fld>
            <a:endParaRPr lang="en-US" dirty="0"/>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ED9FA09-B363-47D5-9EF4-CFCEE69CF752}" type="datetimeFigureOut">
              <a:rPr lang="en-US" smtClean="0"/>
              <a:t>2/16/2023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0868D9A-8B6E-4D41-989A-7737B9CC22B3}" type="slidenum">
              <a:rPr lang="en-US" smtClean="0"/>
              <a:t>‹#›</a:t>
            </a:fld>
            <a:endParaRPr lang="en-US" dirty="0"/>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D9FA09-B363-47D5-9EF4-CFCEE69CF752}" type="datetimeFigureOut">
              <a:rPr lang="en-US" smtClean="0"/>
              <a:t>2/16/2023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0868D9A-8B6E-4D41-989A-7737B9CC22B3}"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a:t>Click to edit Master title style</a:t>
            </a:r>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D9FA09-B363-47D5-9EF4-CFCEE69CF752}" type="datetimeFigureOut">
              <a:rPr lang="en-US" smtClean="0"/>
              <a:t>2/16/2023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868D9A-8B6E-4D41-989A-7737B9CC22B3}"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a:t>Click to edit Master title style</a:t>
            </a:r>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D9FA09-B363-47D5-9EF4-CFCEE69CF752}" type="datetimeFigureOut">
              <a:rPr lang="en-US" smtClean="0"/>
              <a:t>2/16/2023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868D9A-8B6E-4D41-989A-7737B9CC22B3}"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BED9FA09-B363-47D5-9EF4-CFCEE69CF752}" type="datetimeFigureOut">
              <a:rPr lang="en-US" smtClean="0"/>
              <a:t>2/16/2023</a:t>
            </a:fld>
            <a:endParaRPr lang="en-US" dirty="0"/>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60868D9A-8B6E-4D41-989A-7737B9CC22B3}"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5348" r:id="rId1"/>
    <p:sldLayoutId id="2147485349" r:id="rId2"/>
    <p:sldLayoutId id="2147485350" r:id="rId3"/>
    <p:sldLayoutId id="2147485351" r:id="rId4"/>
    <p:sldLayoutId id="2147485352" r:id="rId5"/>
    <p:sldLayoutId id="2147485353" r:id="rId6"/>
    <p:sldLayoutId id="2147485354" r:id="rId7"/>
    <p:sldLayoutId id="2147485355" r:id="rId8"/>
    <p:sldLayoutId id="2147485356" r:id="rId9"/>
    <p:sldLayoutId id="2147485357" r:id="rId10"/>
    <p:sldLayoutId id="2147485358" r:id="rId11"/>
    <p:sldLayoutId id="2147485359" r:id="rId12"/>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04800"/>
            <a:ext cx="8686800" cy="1752600"/>
          </a:xfrm>
        </p:spPr>
        <p:txBody>
          <a:bodyPr>
            <a:normAutofit/>
          </a:bodyPr>
          <a:lstStyle/>
          <a:p>
            <a:pPr>
              <a:lnSpc>
                <a:spcPts val="6500"/>
              </a:lnSpc>
              <a:spcBef>
                <a:spcPts val="0"/>
              </a:spcBef>
            </a:pPr>
            <a:r>
              <a:rPr lang="en-US" sz="5400" dirty="0">
                <a:solidFill>
                  <a:schemeClr val="accent1"/>
                </a:solidFill>
              </a:rPr>
              <a:t>Creutzfeldt-Jakob Disease</a:t>
            </a:r>
            <a:br>
              <a:rPr lang="en-US" sz="5400" dirty="0">
                <a:solidFill>
                  <a:schemeClr val="accent1"/>
                </a:solidFill>
              </a:rPr>
            </a:br>
            <a:r>
              <a:rPr lang="en-US" sz="5400" dirty="0">
                <a:solidFill>
                  <a:schemeClr val="accent1"/>
                </a:solidFill>
              </a:rPr>
              <a:t>and other Prion Diseases</a:t>
            </a:r>
          </a:p>
        </p:txBody>
      </p:sp>
      <p:sp>
        <p:nvSpPr>
          <p:cNvPr id="11" name="Subtitle 10"/>
          <p:cNvSpPr>
            <a:spLocks noGrp="1"/>
          </p:cNvSpPr>
          <p:nvPr>
            <p:ph type="subTitle" idx="1"/>
          </p:nvPr>
        </p:nvSpPr>
        <p:spPr>
          <a:xfrm>
            <a:off x="1352550" y="4724400"/>
            <a:ext cx="6438900" cy="1787856"/>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spcBef>
                <a:spcPts val="600"/>
              </a:spcBef>
            </a:pPr>
            <a:r>
              <a:rPr lang="en-US"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Bodoni MT" pitchFamily="18" charset="0"/>
              </a:rPr>
              <a:t>Emerging and Acute Infectious Disease Branch</a:t>
            </a:r>
          </a:p>
          <a:p>
            <a:pPr>
              <a:spcBef>
                <a:spcPts val="600"/>
              </a:spcBef>
            </a:pPr>
            <a:r>
              <a:rPr lang="en-US"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Bodoni MT" pitchFamily="18" charset="0"/>
              </a:rPr>
              <a:t>Texas Department of State Health Services</a:t>
            </a:r>
          </a:p>
          <a:p>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4" name="TextBox 3"/>
          <p:cNvSpPr txBox="1"/>
          <p:nvPr/>
        </p:nvSpPr>
        <p:spPr>
          <a:xfrm>
            <a:off x="762000" y="2362200"/>
            <a:ext cx="7620000" cy="1773499"/>
          </a:xfrm>
          <a:prstGeom prst="rect">
            <a:avLst/>
          </a:prstGeom>
          <a:noFill/>
        </p:spPr>
        <p:txBody>
          <a:bodyPr wrap="square" rtlCol="0">
            <a:spAutoFit/>
          </a:bodyPr>
          <a:lstStyle/>
          <a:p>
            <a:pPr algn="ctr">
              <a:lnSpc>
                <a:spcPct val="200000"/>
              </a:lnSpc>
            </a:pPr>
            <a:r>
              <a:rPr lang="en-US" sz="2800" b="1" dirty="0">
                <a:effectLst>
                  <a:outerShdw blurRad="38100" dist="38100" dir="2700000" algn="tl">
                    <a:srgbClr val="000000">
                      <a:alpha val="43137"/>
                    </a:srgbClr>
                  </a:outerShdw>
                </a:effectLst>
              </a:rPr>
              <a:t>Michael Fischer, MD, MPH &amp; TM</a:t>
            </a:r>
          </a:p>
          <a:p>
            <a:pPr algn="ctr">
              <a:lnSpc>
                <a:spcPct val="200000"/>
              </a:lnSpc>
              <a:spcBef>
                <a:spcPts val="600"/>
              </a:spcBef>
            </a:pPr>
            <a:r>
              <a:rPr lang="en-US" sz="2800" b="1" dirty="0">
                <a:effectLst>
                  <a:outerShdw blurRad="38100" dist="38100" dir="2700000" algn="tl">
                    <a:srgbClr val="000000">
                      <a:alpha val="43137"/>
                    </a:srgbClr>
                  </a:outerShdw>
                </a:effectLst>
              </a:rPr>
              <a:t>Epidemiologist – Creutzfeldt-Jakob Disease</a:t>
            </a:r>
          </a:p>
        </p:txBody>
      </p:sp>
    </p:spTree>
    <p:extLst>
      <p:ext uri="{BB962C8B-B14F-4D97-AF65-F5344CB8AC3E}">
        <p14:creationId xmlns:p14="http://schemas.microsoft.com/office/powerpoint/2010/main" val="1321618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0"/>
            <a:ext cx="8534400" cy="1463675"/>
          </a:xfrm>
        </p:spPr>
        <p:txBody>
          <a:bodyPr>
            <a:noAutofit/>
          </a:bodyPr>
          <a:lstStyle/>
          <a:p>
            <a:pPr marL="0" indent="0"/>
            <a:r>
              <a:rPr lang="en-US" sz="4000" kern="0" dirty="0">
                <a:solidFill>
                  <a:schemeClr val="accent1"/>
                </a:solidFill>
                <a:effectLst>
                  <a:outerShdw blurRad="38100" dist="38100" dir="2700000" algn="tl">
                    <a:srgbClr val="000000">
                      <a:alpha val="43137"/>
                    </a:srgbClr>
                  </a:outerShdw>
                </a:effectLst>
              </a:rPr>
              <a:t>Bovine Spongiform Encephalopathy (BSE) in the United States:</a:t>
            </a:r>
          </a:p>
        </p:txBody>
      </p:sp>
      <p:sp>
        <p:nvSpPr>
          <p:cNvPr id="4" name="Rectangle 3"/>
          <p:cNvSpPr txBox="1">
            <a:spLocks noChangeArrowheads="1"/>
          </p:cNvSpPr>
          <p:nvPr/>
        </p:nvSpPr>
        <p:spPr>
          <a:xfrm>
            <a:off x="609600" y="1828800"/>
            <a:ext cx="8229600" cy="4648200"/>
          </a:xfrm>
          <a:prstGeom prst="rect">
            <a:avLst/>
          </a:prstGeom>
        </p:spPr>
        <p:txBody>
          <a:bodyPr>
            <a:normAutofit/>
          </a:bodyPr>
          <a:lst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pPr marL="0" indent="0">
              <a:buNone/>
            </a:pPr>
            <a:r>
              <a:rPr lang="en-US" dirty="0">
                <a:solidFill>
                  <a:schemeClr val="tx1"/>
                </a:solidFill>
              </a:rPr>
              <a:t>There have been four cases of BSE in cattle identified in the United States.</a:t>
            </a:r>
          </a:p>
          <a:p>
            <a:pPr marL="457200" indent="-457200">
              <a:spcBef>
                <a:spcPts val="1200"/>
              </a:spcBef>
              <a:buClr>
                <a:schemeClr val="tx1"/>
              </a:buClr>
              <a:buSzPct val="100000"/>
              <a:buFont typeface="+mj-lt"/>
              <a:buAutoNum type="arabicPeriod"/>
            </a:pPr>
            <a:r>
              <a:rPr lang="en-US" sz="2000" dirty="0">
                <a:solidFill>
                  <a:schemeClr val="tx1"/>
                </a:solidFill>
              </a:rPr>
              <a:t>The first case of BSE was identified in Washington State (2002) and the cow was found to have been imported from Canada.</a:t>
            </a:r>
          </a:p>
          <a:p>
            <a:pPr marL="457200" indent="-457200">
              <a:spcBef>
                <a:spcPts val="1200"/>
              </a:spcBef>
              <a:buClr>
                <a:schemeClr val="tx1"/>
              </a:buClr>
              <a:buSzPct val="100000"/>
              <a:buFont typeface="+mj-lt"/>
              <a:buAutoNum type="arabicPeriod"/>
            </a:pPr>
            <a:r>
              <a:rPr lang="en-US" sz="2000" dirty="0">
                <a:solidFill>
                  <a:schemeClr val="tx1"/>
                </a:solidFill>
              </a:rPr>
              <a:t>In 2004 BSE was identified in a </a:t>
            </a:r>
            <a:r>
              <a:rPr lang="en-US" sz="2000" b="1" u="sng" dirty="0">
                <a:solidFill>
                  <a:schemeClr val="tx1"/>
                </a:solidFill>
              </a:rPr>
              <a:t>Texas-born cow</a:t>
            </a:r>
            <a:r>
              <a:rPr lang="en-US" sz="2000" dirty="0">
                <a:solidFill>
                  <a:schemeClr val="tx1"/>
                </a:solidFill>
              </a:rPr>
              <a:t> representing the first native case in the United States. </a:t>
            </a:r>
          </a:p>
          <a:p>
            <a:pPr marL="457200" indent="-457200">
              <a:spcBef>
                <a:spcPts val="1200"/>
              </a:spcBef>
              <a:buClr>
                <a:schemeClr val="tx1"/>
              </a:buClr>
              <a:buSzPct val="100000"/>
              <a:buFont typeface="+mj-lt"/>
              <a:buAutoNum type="arabicPeriod"/>
            </a:pPr>
            <a:r>
              <a:rPr lang="en-US" sz="2000" dirty="0">
                <a:solidFill>
                  <a:schemeClr val="tx1"/>
                </a:solidFill>
              </a:rPr>
              <a:t>A second native case was reported in Alabama during 2006.</a:t>
            </a:r>
          </a:p>
          <a:p>
            <a:pPr marL="457200" indent="-457200">
              <a:spcBef>
                <a:spcPts val="1200"/>
              </a:spcBef>
              <a:buClr>
                <a:schemeClr val="tx1"/>
              </a:buClr>
              <a:buSzPct val="100000"/>
              <a:buFont typeface="+mj-lt"/>
              <a:buAutoNum type="arabicPeriod"/>
            </a:pPr>
            <a:r>
              <a:rPr lang="en-US" sz="2000" dirty="0">
                <a:solidFill>
                  <a:schemeClr val="tx1"/>
                </a:solidFill>
              </a:rPr>
              <a:t>A third native case was reported in </a:t>
            </a:r>
            <a:r>
              <a:rPr lang="en-US" sz="2000" u="sng" dirty="0">
                <a:solidFill>
                  <a:schemeClr val="tx1"/>
                </a:solidFill>
              </a:rPr>
              <a:t>California this past year (2012); </a:t>
            </a:r>
          </a:p>
          <a:p>
            <a:pPr lvl="1">
              <a:buClr>
                <a:schemeClr val="tx1"/>
              </a:buClr>
              <a:buSzPct val="100000"/>
            </a:pPr>
            <a:r>
              <a:rPr lang="en-US" dirty="0">
                <a:solidFill>
                  <a:schemeClr val="tx1"/>
                </a:solidFill>
              </a:rPr>
              <a:t>A dairy cow, not intended for slaughter, </a:t>
            </a:r>
          </a:p>
          <a:p>
            <a:pPr lvl="1">
              <a:buClr>
                <a:schemeClr val="tx1"/>
              </a:buClr>
              <a:buSzPct val="100000"/>
            </a:pPr>
            <a:r>
              <a:rPr lang="en-US" dirty="0">
                <a:solidFill>
                  <a:schemeClr val="tx1"/>
                </a:solidFill>
              </a:rPr>
              <a:t>Neuropathology analysis was performed</a:t>
            </a:r>
          </a:p>
          <a:p>
            <a:pPr lvl="1">
              <a:buClr>
                <a:schemeClr val="tx1"/>
              </a:buClr>
              <a:buSzPct val="100000"/>
            </a:pPr>
            <a:r>
              <a:rPr lang="en-US" dirty="0">
                <a:solidFill>
                  <a:schemeClr val="tx1"/>
                </a:solidFill>
              </a:rPr>
              <a:t>Case was confirmed as a sporadic case of BSE</a:t>
            </a:r>
          </a:p>
          <a:p>
            <a:endParaRPr lang="en-US" sz="2000" dirty="0"/>
          </a:p>
          <a:p>
            <a:endParaRPr lang="en-US" sz="2000" dirty="0"/>
          </a:p>
          <a:p>
            <a:pPr lvl="1"/>
            <a:endParaRPr lang="en-US" sz="1800" dirty="0"/>
          </a:p>
          <a:p>
            <a:endParaRPr lang="en-US" sz="2000" dirty="0"/>
          </a:p>
        </p:txBody>
      </p:sp>
    </p:spTree>
    <p:extLst>
      <p:ext uri="{BB962C8B-B14F-4D97-AF65-F5344CB8AC3E}">
        <p14:creationId xmlns:p14="http://schemas.microsoft.com/office/powerpoint/2010/main" val="3595379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447800"/>
            <a:ext cx="8229600" cy="5105400"/>
          </a:xfrm>
        </p:spPr>
        <p:txBody>
          <a:bodyPr>
            <a:noAutofit/>
          </a:bodyPr>
          <a:lstStyle/>
          <a:p>
            <a:pPr marL="0" indent="0">
              <a:spcBef>
                <a:spcPts val="0"/>
              </a:spcBef>
              <a:spcAft>
                <a:spcPts val="1800"/>
              </a:spcAft>
              <a:buNone/>
            </a:pPr>
            <a:r>
              <a:rPr lang="en-US" sz="1800" dirty="0"/>
              <a:t>From October 1996 to March 2011 (WHO website)</a:t>
            </a:r>
          </a:p>
          <a:p>
            <a:pPr lvl="1">
              <a:buFont typeface="Wingdings" pitchFamily="2" charset="2"/>
              <a:buChar char="Ø"/>
            </a:pPr>
            <a:r>
              <a:rPr lang="en-US" sz="1800" dirty="0"/>
              <a:t>175 cases of vCJD have been reported in the United Kingdom (3 are secondary cases of vCJD related to blood transfusion)</a:t>
            </a:r>
          </a:p>
          <a:p>
            <a:pPr lvl="1">
              <a:buFont typeface="Wingdings" pitchFamily="2" charset="2"/>
              <a:buChar char="Ø"/>
            </a:pPr>
            <a:r>
              <a:rPr lang="en-US" sz="1800" dirty="0"/>
              <a:t>25 in France</a:t>
            </a:r>
          </a:p>
          <a:p>
            <a:pPr lvl="1">
              <a:buFont typeface="Wingdings" pitchFamily="2" charset="2"/>
              <a:buChar char="Ø"/>
            </a:pPr>
            <a:r>
              <a:rPr lang="en-US" sz="1800" dirty="0"/>
              <a:t>5 in Spain</a:t>
            </a:r>
          </a:p>
          <a:p>
            <a:pPr lvl="1">
              <a:buFont typeface="Wingdings" pitchFamily="2" charset="2"/>
              <a:buChar char="Ø"/>
            </a:pPr>
            <a:r>
              <a:rPr lang="en-US" sz="1800" dirty="0"/>
              <a:t>4 in Ireland</a:t>
            </a:r>
          </a:p>
          <a:p>
            <a:pPr lvl="1">
              <a:buFont typeface="Wingdings" pitchFamily="2" charset="2"/>
              <a:buChar char="Ø"/>
            </a:pPr>
            <a:r>
              <a:rPr lang="en-US" sz="1800" dirty="0"/>
              <a:t>3 in the Netherlands</a:t>
            </a:r>
          </a:p>
          <a:p>
            <a:pPr lvl="1">
              <a:buFont typeface="Wingdings" pitchFamily="2" charset="2"/>
              <a:buChar char="Ø"/>
            </a:pPr>
            <a:r>
              <a:rPr lang="en-US" sz="1800" b="1" u="sng" dirty="0"/>
              <a:t>3 in the United States of America (USA)</a:t>
            </a:r>
          </a:p>
          <a:p>
            <a:pPr lvl="1">
              <a:buFont typeface="Wingdings" pitchFamily="2" charset="2"/>
              <a:buChar char="Ø"/>
            </a:pPr>
            <a:r>
              <a:rPr lang="en-US" sz="1800" dirty="0"/>
              <a:t>2 each in Canada, Italy and Portugal</a:t>
            </a:r>
          </a:p>
          <a:p>
            <a:pPr lvl="1">
              <a:buFont typeface="Wingdings" pitchFamily="2" charset="2"/>
              <a:buChar char="Ø"/>
            </a:pPr>
            <a:r>
              <a:rPr lang="en-US" sz="1800" dirty="0"/>
              <a:t>1 each in Japan, Saudi Arabia and Taiwan. </a:t>
            </a:r>
          </a:p>
          <a:p>
            <a:pPr marL="0" indent="0">
              <a:buNone/>
            </a:pPr>
            <a:endParaRPr lang="en-US" sz="1800" dirty="0"/>
          </a:p>
          <a:p>
            <a:pPr marL="0" indent="0">
              <a:buNone/>
            </a:pPr>
            <a:r>
              <a:rPr lang="en-US" sz="1800" dirty="0"/>
              <a:t>The number of cases of vCJD in the United Kingdom peaked in 2000 with 28 deaths. It has since declined to about 2 diagnosed cases and 2 deaths per year in 2008.</a:t>
            </a:r>
          </a:p>
        </p:txBody>
      </p:sp>
      <p:sp>
        <p:nvSpPr>
          <p:cNvPr id="2" name="Title 1"/>
          <p:cNvSpPr>
            <a:spLocks noGrp="1"/>
          </p:cNvSpPr>
          <p:nvPr>
            <p:ph type="title"/>
          </p:nvPr>
        </p:nvSpPr>
        <p:spPr>
          <a:xfrm>
            <a:off x="688490" y="152400"/>
            <a:ext cx="7756263" cy="1054250"/>
          </a:xfrm>
        </p:spPr>
        <p:txBody>
          <a:bodyPr/>
          <a:lstStyle/>
          <a:p>
            <a:r>
              <a:rPr lang="en-US" dirty="0">
                <a:solidFill>
                  <a:schemeClr val="accent1"/>
                </a:solidFill>
                <a:effectLst>
                  <a:outerShdw blurRad="38100" dist="38100" dir="2700000" algn="tl">
                    <a:srgbClr val="000000">
                      <a:alpha val="43137"/>
                    </a:srgbClr>
                  </a:outerShdw>
                </a:effectLst>
              </a:rPr>
              <a:t>vCJD  World-Wide</a:t>
            </a:r>
          </a:p>
        </p:txBody>
      </p:sp>
    </p:spTree>
    <p:extLst>
      <p:ext uri="{BB962C8B-B14F-4D97-AF65-F5344CB8AC3E}">
        <p14:creationId xmlns:p14="http://schemas.microsoft.com/office/powerpoint/2010/main" val="452227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447801"/>
            <a:ext cx="8839200" cy="5486399"/>
          </a:xfrm>
        </p:spPr>
        <p:txBody>
          <a:bodyPr>
            <a:noAutofit/>
          </a:bodyPr>
          <a:lstStyle/>
          <a:p>
            <a:pPr marL="0" indent="0">
              <a:buNone/>
            </a:pPr>
            <a:r>
              <a:rPr lang="en-US" sz="2400" dirty="0"/>
              <a:t>There have been three cases </a:t>
            </a:r>
          </a:p>
          <a:p>
            <a:pPr lvl="1">
              <a:spcBef>
                <a:spcPts val="1800"/>
              </a:spcBef>
              <a:buFont typeface="Wingdings" pitchFamily="2" charset="2"/>
              <a:buChar char="Ø"/>
            </a:pPr>
            <a:r>
              <a:rPr lang="en-US" sz="1800" dirty="0"/>
              <a:t>The first case-patient was born in the </a:t>
            </a:r>
            <a:r>
              <a:rPr lang="en-US" sz="1800" b="1" dirty="0"/>
              <a:t>United Kingdom </a:t>
            </a:r>
            <a:r>
              <a:rPr lang="en-US" sz="1800" dirty="0"/>
              <a:t>in the late 1970s and lived there until </a:t>
            </a:r>
            <a:r>
              <a:rPr lang="en-US" sz="1800" b="1" dirty="0"/>
              <a:t>relocating to Florida in 1995</a:t>
            </a:r>
            <a:r>
              <a:rPr lang="en-US" sz="1800" dirty="0"/>
              <a:t>. Onset of </a:t>
            </a:r>
            <a:r>
              <a:rPr lang="en-US" sz="1800" u="sng" dirty="0"/>
              <a:t>symptoms began in 2001 and the patient died in 2004</a:t>
            </a:r>
            <a:r>
              <a:rPr lang="en-US" sz="1800" dirty="0"/>
              <a:t>.</a:t>
            </a:r>
          </a:p>
          <a:p>
            <a:pPr lvl="1">
              <a:spcBef>
                <a:spcPts val="1800"/>
              </a:spcBef>
              <a:buFont typeface="Wingdings" pitchFamily="2" charset="2"/>
              <a:buChar char="Ø"/>
            </a:pPr>
            <a:r>
              <a:rPr lang="en-US" sz="1800" dirty="0"/>
              <a:t>The second case–patient was born and raised in England before moving to </a:t>
            </a:r>
            <a:r>
              <a:rPr lang="en-US" sz="2000" b="1" dirty="0">
                <a:effectLst>
                  <a:outerShdw blurRad="38100" dist="38100" dir="2700000" algn="tl">
                    <a:srgbClr val="000000">
                      <a:alpha val="43137"/>
                    </a:srgbClr>
                  </a:outerShdw>
                </a:effectLst>
              </a:rPr>
              <a:t>Texas in 2001</a:t>
            </a:r>
            <a:r>
              <a:rPr lang="en-US" sz="1800" dirty="0"/>
              <a:t>. </a:t>
            </a:r>
            <a:r>
              <a:rPr lang="en-US" sz="1800" u="sng" dirty="0"/>
              <a:t>Symptoms began in 2005 </a:t>
            </a:r>
            <a:r>
              <a:rPr lang="en-US" sz="1800" dirty="0"/>
              <a:t>and were </a:t>
            </a:r>
            <a:r>
              <a:rPr lang="en-US" sz="1800" u="sng" dirty="0"/>
              <a:t>confirmed neuropathologically (by autopsy) in 2006</a:t>
            </a:r>
            <a:r>
              <a:rPr lang="en-US" sz="1800" dirty="0"/>
              <a:t> by experts in the United Kingdom. Both the first and second case-patients are believed to have been exposed to the BSE agent while residing in the United Kingdom during the defined period of risk (1980–1996).</a:t>
            </a:r>
          </a:p>
          <a:p>
            <a:pPr lvl="1">
              <a:spcBef>
                <a:spcPts val="1800"/>
              </a:spcBef>
              <a:buFont typeface="Wingdings" pitchFamily="2" charset="2"/>
              <a:buChar char="Ø"/>
            </a:pPr>
            <a:r>
              <a:rPr lang="en-US" sz="1800" dirty="0"/>
              <a:t>The third case–patient was born and raised in Saudi Arabia and resided in the United States since 2005. Variant CJD was neuropathologically </a:t>
            </a:r>
            <a:r>
              <a:rPr lang="en-US" sz="1800" u="sng" dirty="0"/>
              <a:t>confirmed by biopsy in 2006</a:t>
            </a:r>
            <a:r>
              <a:rPr lang="en-US" sz="1800" dirty="0"/>
              <a:t>. Investigators believe that exposure most likely occurred from </a:t>
            </a:r>
            <a:r>
              <a:rPr lang="en-US" sz="1800" u="sng" dirty="0"/>
              <a:t>consumption of contaminated cattle while residing in Saudi Arabia as a child</a:t>
            </a:r>
            <a:r>
              <a:rPr lang="en-US" sz="1800" dirty="0"/>
              <a:t>.</a:t>
            </a:r>
          </a:p>
          <a:p>
            <a:endParaRPr lang="en-US" sz="2400" dirty="0"/>
          </a:p>
        </p:txBody>
      </p:sp>
      <p:sp>
        <p:nvSpPr>
          <p:cNvPr id="2" name="Title 1"/>
          <p:cNvSpPr>
            <a:spLocks noGrp="1"/>
          </p:cNvSpPr>
          <p:nvPr>
            <p:ph type="title"/>
          </p:nvPr>
        </p:nvSpPr>
        <p:spPr>
          <a:xfrm>
            <a:off x="457200" y="304800"/>
            <a:ext cx="8229600" cy="838200"/>
          </a:xfrm>
        </p:spPr>
        <p:txBody>
          <a:bodyPr>
            <a:noAutofit/>
          </a:bodyPr>
          <a:lstStyle/>
          <a:p>
            <a:r>
              <a:rPr lang="en-US" dirty="0">
                <a:solidFill>
                  <a:schemeClr val="accent1"/>
                </a:solidFill>
                <a:effectLst>
                  <a:outerShdw blurRad="38100" dist="38100" dir="2700000" algn="tl">
                    <a:srgbClr val="000000">
                      <a:alpha val="43137"/>
                    </a:srgbClr>
                  </a:outerShdw>
                </a:effectLst>
              </a:rPr>
              <a:t>vCJD In the United States:</a:t>
            </a:r>
          </a:p>
        </p:txBody>
      </p:sp>
    </p:spTree>
    <p:extLst>
      <p:ext uri="{BB962C8B-B14F-4D97-AF65-F5344CB8AC3E}">
        <p14:creationId xmlns:p14="http://schemas.microsoft.com/office/powerpoint/2010/main" val="587002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04800"/>
            <a:ext cx="8382000" cy="2743199"/>
          </a:xfrm>
        </p:spPr>
        <p:txBody>
          <a:bodyPr>
            <a:noAutofit/>
          </a:bodyPr>
          <a:lstStyle/>
          <a:p>
            <a:r>
              <a:rPr lang="en-US" kern="0" spc="-150" dirty="0">
                <a:solidFill>
                  <a:schemeClr val="accent1"/>
                </a:solidFill>
                <a:effectLst>
                  <a:outerShdw blurRad="38100" dist="38100" dir="2700000" algn="tl">
                    <a:srgbClr val="000000">
                      <a:alpha val="43137"/>
                    </a:srgbClr>
                  </a:outerShdw>
                </a:effectLst>
              </a:rPr>
              <a:t>Journal of </a:t>
            </a:r>
            <a:br>
              <a:rPr lang="en-US" kern="0" spc="-150" dirty="0">
                <a:solidFill>
                  <a:schemeClr val="accent1"/>
                </a:solidFill>
                <a:effectLst>
                  <a:outerShdw blurRad="38100" dist="38100" dir="2700000" algn="tl">
                    <a:srgbClr val="000000">
                      <a:alpha val="43137"/>
                    </a:srgbClr>
                  </a:outerShdw>
                </a:effectLst>
              </a:rPr>
            </a:br>
            <a:r>
              <a:rPr lang="en-US" kern="0" spc="-150" dirty="0">
                <a:solidFill>
                  <a:schemeClr val="accent1"/>
                </a:solidFill>
                <a:effectLst>
                  <a:outerShdw blurRad="38100" dist="38100" dir="2700000" algn="tl">
                    <a:srgbClr val="000000">
                      <a:alpha val="43137"/>
                    </a:srgbClr>
                  </a:outerShdw>
                </a:effectLst>
              </a:rPr>
              <a:t>Emerging Infectious Disease</a:t>
            </a:r>
            <a:br>
              <a:rPr lang="en-US" sz="4400" kern="0" spc="-150" dirty="0">
                <a:solidFill>
                  <a:schemeClr val="accent1"/>
                </a:solidFill>
                <a:effectLst>
                  <a:outerShdw blurRad="38100" dist="38100" dir="2700000" algn="tl">
                    <a:srgbClr val="000000">
                      <a:alpha val="43137"/>
                    </a:srgbClr>
                  </a:outerShdw>
                </a:effectLst>
              </a:rPr>
            </a:br>
            <a:r>
              <a:rPr lang="en-US" sz="3200" kern="0" spc="-120" dirty="0">
                <a:solidFill>
                  <a:schemeClr val="accent1"/>
                </a:solidFill>
                <a:effectLst>
                  <a:outerShdw blurRad="38100" dist="38100" dir="2700000" algn="tl">
                    <a:srgbClr val="000000">
                      <a:alpha val="43137"/>
                    </a:srgbClr>
                  </a:outerShdw>
                </a:effectLst>
              </a:rPr>
              <a:t>Iatrogenic Creutzfeldt-Jakob disease, final assessment.</a:t>
            </a:r>
          </a:p>
        </p:txBody>
      </p:sp>
      <p:sp>
        <p:nvSpPr>
          <p:cNvPr id="3" name="Subtitle 2"/>
          <p:cNvSpPr>
            <a:spLocks noGrp="1"/>
          </p:cNvSpPr>
          <p:nvPr>
            <p:ph type="subTitle" idx="1"/>
          </p:nvPr>
        </p:nvSpPr>
        <p:spPr>
          <a:xfrm>
            <a:off x="457200" y="3886200"/>
            <a:ext cx="8229600" cy="1752600"/>
          </a:xfrm>
        </p:spPr>
        <p:txBody>
          <a:bodyPr>
            <a:normAutofit/>
          </a:bodyPr>
          <a:lstStyle/>
          <a:p>
            <a:pPr algn="l"/>
            <a:r>
              <a:rPr lang="en-US" dirty="0">
                <a:solidFill>
                  <a:schemeClr val="tx1">
                    <a:lumMod val="85000"/>
                    <a:lumOff val="15000"/>
                  </a:schemeClr>
                </a:solidFill>
                <a:effectLst/>
              </a:rPr>
              <a:t>Brown P, Brandel J-P, Sato T, Nakamura Y, MacKenzie J, Will RG, et al. Iatrogenic Creutzfeldt-Jakob disease, final assessment. Emerg Infect Dis [serial on the Internet]. 2012 Jun [</a:t>
            </a:r>
            <a:r>
              <a:rPr lang="en-US" i="1" dirty="0">
                <a:solidFill>
                  <a:schemeClr val="tx1">
                    <a:lumMod val="85000"/>
                    <a:lumOff val="15000"/>
                  </a:schemeClr>
                </a:solidFill>
                <a:effectLst/>
              </a:rPr>
              <a:t>date cited</a:t>
            </a:r>
            <a:r>
              <a:rPr lang="en-US" dirty="0">
                <a:solidFill>
                  <a:schemeClr val="tx1">
                    <a:lumMod val="85000"/>
                    <a:lumOff val="15000"/>
                  </a:schemeClr>
                </a:solidFill>
                <a:effectLst/>
              </a:rPr>
              <a:t>]. http://dx.doi.org/10.3201/eid1806.120116</a:t>
            </a:r>
          </a:p>
        </p:txBody>
      </p:sp>
    </p:spTree>
    <p:extLst>
      <p:ext uri="{BB962C8B-B14F-4D97-AF65-F5344CB8AC3E}">
        <p14:creationId xmlns:p14="http://schemas.microsoft.com/office/powerpoint/2010/main" val="9620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582"/>
            <a:ext cx="9144000" cy="939018"/>
          </a:xfrm>
        </p:spPr>
        <p:txBody>
          <a:bodyPr>
            <a:noAutofit/>
          </a:bodyPr>
          <a:lstStyle/>
          <a:p>
            <a:r>
              <a:rPr lang="en-US" sz="3200" dirty="0">
                <a:solidFill>
                  <a:schemeClr val="accent1"/>
                </a:solidFill>
                <a:effectLst>
                  <a:outerShdw blurRad="38100" dist="38100" dir="2700000" algn="tl">
                    <a:srgbClr val="000000">
                      <a:alpha val="43137"/>
                    </a:srgbClr>
                  </a:outerShdw>
                </a:effectLst>
              </a:rPr>
              <a:t>Annual incidence of variant Creutzfeldt-Jakob disease (vCJD) caused by (1982–2011)</a:t>
            </a:r>
          </a:p>
        </p:txBody>
      </p:sp>
      <p:pic>
        <p:nvPicPr>
          <p:cNvPr id="19459" name="Picture 3"/>
          <p:cNvPicPr>
            <a:picLocks noGrp="1" noChangeAspect="1" noChangeArrowheads="1"/>
          </p:cNvPicPr>
          <p:nvPr>
            <p:ph type="tbl" idx="4294967295"/>
          </p:nvPr>
        </p:nvPicPr>
        <p:blipFill>
          <a:blip r:embed="rId3">
            <a:extLst>
              <a:ext uri="{28A0092B-C50C-407E-A947-70E740481C1C}">
                <a14:useLocalDpi xmlns:a14="http://schemas.microsoft.com/office/drawing/2010/main" val="0"/>
              </a:ext>
            </a:extLst>
          </a:blip>
          <a:srcRect/>
          <a:stretch>
            <a:fillRect/>
          </a:stretch>
        </p:blipFill>
        <p:spPr bwMode="auto">
          <a:xfrm>
            <a:off x="0" y="1213704"/>
            <a:ext cx="5791200" cy="5582383"/>
          </a:xfrm>
          <a:prstGeom prst="rect">
            <a:avLst/>
          </a:prstGeom>
          <a:ln>
            <a:noFill/>
          </a:ln>
          <a:effectLst>
            <a:softEdge rad="112500"/>
          </a:effectLst>
        </p:spPr>
        <p:style>
          <a:lnRef idx="2">
            <a:schemeClr val="dk1"/>
          </a:lnRef>
          <a:fillRef idx="1">
            <a:schemeClr val="lt1"/>
          </a:fillRef>
          <a:effectRef idx="0">
            <a:schemeClr val="dk1"/>
          </a:effectRef>
          <a:fontRef idx="minor">
            <a:schemeClr val="dk1"/>
          </a:fontRef>
        </p:style>
      </p:pic>
      <p:sp>
        <p:nvSpPr>
          <p:cNvPr id="5" name="TextBox 4"/>
          <p:cNvSpPr txBox="1"/>
          <p:nvPr/>
        </p:nvSpPr>
        <p:spPr>
          <a:xfrm>
            <a:off x="5791200" y="2133600"/>
            <a:ext cx="3352800" cy="1323439"/>
          </a:xfrm>
          <a:prstGeom prst="rect">
            <a:avLst/>
          </a:prstGeom>
          <a:noFill/>
        </p:spPr>
        <p:txBody>
          <a:bodyPr wrap="square" rtlCol="0">
            <a:spAutoFit/>
          </a:bodyPr>
          <a:lstStyle/>
          <a:p>
            <a:r>
              <a:rPr lang="en-US" sz="1600" kern="0" spc="-120" dirty="0"/>
              <a:t>Annual incidence of variant Creutzfeldt-Jakob disease (vCJD) caused by ingestion of meat products contaminated with bovine spongiform encephalopathy agent </a:t>
            </a:r>
          </a:p>
        </p:txBody>
      </p:sp>
      <p:sp>
        <p:nvSpPr>
          <p:cNvPr id="6" name="TextBox 5"/>
          <p:cNvSpPr txBox="1"/>
          <p:nvPr/>
        </p:nvSpPr>
        <p:spPr>
          <a:xfrm>
            <a:off x="6096000" y="1066800"/>
            <a:ext cx="2895600" cy="1015663"/>
          </a:xfrm>
          <a:prstGeom prst="rect">
            <a:avLst/>
          </a:prstGeom>
          <a:noFill/>
          <a:ln>
            <a:solidFill>
              <a:schemeClr val="accent1"/>
            </a:solidFill>
          </a:ln>
        </p:spPr>
        <p:txBody>
          <a:bodyPr wrap="square" rtlCol="0">
            <a:spAutoFit/>
          </a:bodyPr>
          <a:lstStyle/>
          <a:p>
            <a:r>
              <a:rPr lang="en-US" sz="1200" dirty="0"/>
              <a:t>Cases from outside the United Kingdom, which were delayed in parallel with the later appearance of bovine spongiform encephalopathy outside the United Kingdom</a:t>
            </a:r>
          </a:p>
        </p:txBody>
      </p:sp>
      <p:cxnSp>
        <p:nvCxnSpPr>
          <p:cNvPr id="8" name="Straight Arrow Connector 7"/>
          <p:cNvCxnSpPr>
            <a:stCxn id="6" idx="1"/>
          </p:cNvCxnSpPr>
          <p:nvPr/>
        </p:nvCxnSpPr>
        <p:spPr>
          <a:xfrm flipH="1">
            <a:off x="3962400" y="1574632"/>
            <a:ext cx="2133600" cy="4308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6" idx="1"/>
          </p:cNvCxnSpPr>
          <p:nvPr/>
        </p:nvCxnSpPr>
        <p:spPr>
          <a:xfrm flipH="1">
            <a:off x="4419600" y="1574632"/>
            <a:ext cx="1676400" cy="5589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6" idx="1"/>
          </p:cNvCxnSpPr>
          <p:nvPr/>
        </p:nvCxnSpPr>
        <p:spPr>
          <a:xfrm flipH="1">
            <a:off x="4648200" y="1574632"/>
            <a:ext cx="1447800" cy="8637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772150" y="5824210"/>
            <a:ext cx="3200400" cy="584775"/>
          </a:xfrm>
          <a:prstGeom prst="rect">
            <a:avLst/>
          </a:prstGeom>
          <a:noFill/>
        </p:spPr>
        <p:txBody>
          <a:bodyPr wrap="square" rtlCol="0">
            <a:spAutoFit/>
          </a:bodyPr>
          <a:lstStyle/>
          <a:p>
            <a:r>
              <a:rPr lang="en-US" sz="1600" dirty="0"/>
              <a:t>Iatrogenic CJD caused by contaminated dura mater </a:t>
            </a:r>
          </a:p>
        </p:txBody>
      </p:sp>
      <p:sp>
        <p:nvSpPr>
          <p:cNvPr id="17" name="Rectangle 16"/>
          <p:cNvSpPr/>
          <p:nvPr/>
        </p:nvSpPr>
        <p:spPr>
          <a:xfrm>
            <a:off x="5791200" y="4233446"/>
            <a:ext cx="3352800" cy="584775"/>
          </a:xfrm>
          <a:prstGeom prst="rect">
            <a:avLst/>
          </a:prstGeom>
        </p:spPr>
        <p:txBody>
          <a:bodyPr wrap="square">
            <a:spAutoFit/>
          </a:bodyPr>
          <a:lstStyle/>
          <a:p>
            <a:r>
              <a:rPr lang="en-US" sz="1600" dirty="0"/>
              <a:t>Cadaveric human growth hormone </a:t>
            </a:r>
          </a:p>
        </p:txBody>
      </p:sp>
    </p:spTree>
    <p:extLst>
      <p:ext uri="{BB962C8B-B14F-4D97-AF65-F5344CB8AC3E}">
        <p14:creationId xmlns:p14="http://schemas.microsoft.com/office/powerpoint/2010/main" val="775401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6"/>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chor="ctr">
            <a:noAutofit/>
          </a:bodyPr>
          <a:lstStyle/>
          <a:p>
            <a:r>
              <a:rPr lang="en-US" sz="2400" dirty="0">
                <a:solidFill>
                  <a:schemeClr val="accent1"/>
                </a:solidFill>
                <a:effectLst>
                  <a:outerShdw blurRad="38100" dist="38100" dir="2700000" algn="tl">
                    <a:srgbClr val="000000">
                      <a:alpha val="43137"/>
                    </a:srgbClr>
                  </a:outerShdw>
                </a:effectLst>
              </a:rPr>
              <a:t>Incubation periods and clinical presentations of iatrogenic Creutzfeldt-Jakob disease, according to source of infection</a:t>
            </a:r>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969744301"/>
              </p:ext>
            </p:extLst>
          </p:nvPr>
        </p:nvGraphicFramePr>
        <p:xfrm>
          <a:off x="76199" y="990600"/>
          <a:ext cx="8991606" cy="4120467"/>
        </p:xfrm>
        <a:graphic>
          <a:graphicData uri="http://schemas.openxmlformats.org/drawingml/2006/table">
            <a:tbl>
              <a:tblPr firstRow="1" firstCol="1"/>
              <a:tblGrid>
                <a:gridCol w="2819401">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gridCol w="2590805">
                  <a:extLst>
                    <a:ext uri="{9D8B030D-6E8A-4147-A177-3AD203B41FA5}">
                      <a16:colId xmlns:a16="http://schemas.microsoft.com/office/drawing/2014/main" val="20003"/>
                    </a:ext>
                  </a:extLst>
                </a:gridCol>
              </a:tblGrid>
              <a:tr h="542975">
                <a:tc>
                  <a:txBody>
                    <a:bodyPr/>
                    <a:lstStyle/>
                    <a:p>
                      <a:pPr algn="ctr">
                        <a:spcAft>
                          <a:spcPts val="0"/>
                        </a:spcAft>
                      </a:pPr>
                      <a:r>
                        <a:rPr lang="en-US" sz="1800" b="1" u="none" dirty="0">
                          <a:solidFill>
                            <a:schemeClr val="tx1"/>
                          </a:solidFill>
                          <a:effectLst/>
                          <a:latin typeface="Arial"/>
                          <a:ea typeface="Times New Roman"/>
                          <a:cs typeface="Times New Roman"/>
                        </a:rPr>
                        <a:t>Source of Infection</a:t>
                      </a:r>
                      <a:endParaRPr lang="en-US" sz="1800" b="1" u="none" dirty="0">
                        <a:solidFill>
                          <a:schemeClr val="tx1"/>
                        </a:solidFill>
                        <a:effectLst/>
                        <a:latin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u="none" dirty="0">
                          <a:solidFill>
                            <a:schemeClr val="tx1"/>
                          </a:solidFill>
                          <a:effectLst/>
                          <a:latin typeface="Arial"/>
                          <a:ea typeface="Times New Roman"/>
                          <a:cs typeface="Times New Roman"/>
                        </a:rPr>
                        <a:t>No. cases</a:t>
                      </a:r>
                      <a:endParaRPr lang="en-US" sz="1800" b="1" u="none" dirty="0">
                        <a:solidFill>
                          <a:schemeClr val="tx1"/>
                        </a:solidFill>
                        <a:effectLst/>
                        <a:latin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u="none" spc="130" baseline="0" dirty="0">
                          <a:solidFill>
                            <a:schemeClr val="tx1"/>
                          </a:solidFill>
                          <a:effectLst/>
                          <a:latin typeface="Arial"/>
                          <a:ea typeface="Times New Roman"/>
                          <a:cs typeface="Times New Roman"/>
                        </a:rPr>
                        <a:t>Mean incubation period, y (range)</a:t>
                      </a:r>
                      <a:endParaRPr lang="en-US" sz="1800" b="1" u="none" spc="130" baseline="0" dirty="0">
                        <a:solidFill>
                          <a:schemeClr val="tx1"/>
                        </a:solidFill>
                        <a:effectLst/>
                        <a:latin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u="none" dirty="0">
                          <a:solidFill>
                            <a:schemeClr val="tx1"/>
                          </a:solidFill>
                          <a:effectLst/>
                          <a:latin typeface="Arial"/>
                          <a:ea typeface="Times New Roman"/>
                          <a:cs typeface="Times New Roman"/>
                        </a:rPr>
                        <a:t>Clinical signs†</a:t>
                      </a:r>
                      <a:endParaRPr lang="en-US" sz="1800" b="1" u="none" dirty="0">
                        <a:solidFill>
                          <a:schemeClr val="tx1"/>
                        </a:solidFill>
                        <a:effectLst/>
                        <a:latin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63046">
                <a:tc>
                  <a:txBody>
                    <a:bodyPr/>
                    <a:lstStyle/>
                    <a:p>
                      <a:pPr>
                        <a:spcAft>
                          <a:spcPts val="0"/>
                        </a:spcAft>
                      </a:pPr>
                      <a:r>
                        <a:rPr lang="en-US" sz="1800" b="1" dirty="0">
                          <a:solidFill>
                            <a:schemeClr val="tx1"/>
                          </a:solidFill>
                          <a:effectLst/>
                          <a:latin typeface="Arial"/>
                          <a:ea typeface="Times New Roman"/>
                          <a:cs typeface="Times New Roman"/>
                        </a:rPr>
                        <a:t>Dura mater graft</a:t>
                      </a:r>
                      <a:endParaRPr lang="en-US" sz="3600" b="1" dirty="0">
                        <a:solidFill>
                          <a:schemeClr val="tx1"/>
                        </a:solidFill>
                        <a:effectLst/>
                        <a:latin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800" b="0" dirty="0">
                          <a:solidFill>
                            <a:schemeClr val="tx1"/>
                          </a:solidFill>
                          <a:effectLst/>
                          <a:latin typeface="Arial"/>
                          <a:ea typeface="Times New Roman"/>
                          <a:cs typeface="Times New Roman"/>
                        </a:rPr>
                        <a:t>228</a:t>
                      </a:r>
                      <a:endParaRPr lang="en-US" sz="3600" b="0" dirty="0">
                        <a:solidFill>
                          <a:schemeClr val="tx1"/>
                        </a:solidFill>
                        <a:effectLst/>
                        <a:latin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800" b="0" dirty="0">
                          <a:solidFill>
                            <a:schemeClr val="tx1"/>
                          </a:solidFill>
                          <a:effectLst/>
                          <a:latin typeface="Arial"/>
                          <a:ea typeface="Times New Roman"/>
                          <a:cs typeface="Times New Roman"/>
                        </a:rPr>
                        <a:t>12 (1.3–30)</a:t>
                      </a:r>
                      <a:endParaRPr lang="en-US" sz="3600" b="0" dirty="0">
                        <a:solidFill>
                          <a:schemeClr val="tx1"/>
                        </a:solidFill>
                        <a:effectLst/>
                        <a:latin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800" b="0" dirty="0">
                          <a:solidFill>
                            <a:schemeClr val="tx1"/>
                          </a:solidFill>
                          <a:effectLst/>
                          <a:latin typeface="Arial"/>
                          <a:ea typeface="Times New Roman"/>
                          <a:cs typeface="Times New Roman"/>
                        </a:rPr>
                        <a:t>Cerebellar, visual, dementia</a:t>
                      </a:r>
                      <a:endParaRPr lang="en-US" sz="3600" b="0" dirty="0">
                        <a:solidFill>
                          <a:schemeClr val="tx1"/>
                        </a:solidFill>
                        <a:effectLst/>
                        <a:latin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563046">
                <a:tc>
                  <a:txBody>
                    <a:bodyPr/>
                    <a:lstStyle/>
                    <a:p>
                      <a:pPr>
                        <a:spcAft>
                          <a:spcPts val="0"/>
                        </a:spcAft>
                      </a:pPr>
                      <a:r>
                        <a:rPr lang="en-US" sz="1800" b="1" dirty="0">
                          <a:solidFill>
                            <a:schemeClr val="tx1"/>
                          </a:solidFill>
                          <a:effectLst/>
                          <a:latin typeface="Arial"/>
                          <a:ea typeface="Times New Roman"/>
                          <a:cs typeface="Times New Roman"/>
                        </a:rPr>
                        <a:t>Neurosurgical instruments</a:t>
                      </a:r>
                      <a:endParaRPr lang="en-US" sz="3600" b="1" dirty="0">
                        <a:solidFill>
                          <a:schemeClr val="tx1"/>
                        </a:solidFill>
                        <a:effectLst/>
                        <a:latin typeface="Calibri"/>
                        <a:cs typeface="Times New Roman"/>
                      </a:endParaRPr>
                    </a:p>
                  </a:txBody>
                  <a:tcPr marL="68580" marR="68580" marT="0" marB="0" anchor="ctr">
                    <a:lnL>
                      <a:noFill/>
                    </a:lnL>
                    <a:lnR>
                      <a:noFill/>
                    </a:lnR>
                    <a:lnT>
                      <a:noFill/>
                    </a:lnT>
                    <a:lnB>
                      <a:noFill/>
                    </a:lnB>
                  </a:tcPr>
                </a:tc>
                <a:tc>
                  <a:txBody>
                    <a:bodyPr/>
                    <a:lstStyle/>
                    <a:p>
                      <a:pPr algn="ctr">
                        <a:spcAft>
                          <a:spcPts val="0"/>
                        </a:spcAft>
                      </a:pPr>
                      <a:r>
                        <a:rPr lang="en-US" sz="1800" b="0" dirty="0">
                          <a:solidFill>
                            <a:schemeClr val="tx1"/>
                          </a:solidFill>
                          <a:effectLst/>
                          <a:latin typeface="Arial"/>
                          <a:ea typeface="Times New Roman"/>
                          <a:cs typeface="Times New Roman"/>
                        </a:rPr>
                        <a:t>4</a:t>
                      </a:r>
                      <a:endParaRPr lang="en-US" sz="3600" b="0" dirty="0">
                        <a:solidFill>
                          <a:schemeClr val="tx1"/>
                        </a:solidFill>
                        <a:effectLst/>
                        <a:latin typeface="Calibri"/>
                        <a:cs typeface="Times New Roman"/>
                      </a:endParaRPr>
                    </a:p>
                  </a:txBody>
                  <a:tcPr marL="68580" marR="68580" marT="0" marB="0" anchor="ctr">
                    <a:lnL>
                      <a:noFill/>
                    </a:lnL>
                    <a:lnR>
                      <a:noFill/>
                    </a:lnR>
                    <a:lnT>
                      <a:noFill/>
                    </a:lnT>
                    <a:lnB>
                      <a:noFill/>
                    </a:lnB>
                  </a:tcPr>
                </a:tc>
                <a:tc>
                  <a:txBody>
                    <a:bodyPr/>
                    <a:lstStyle/>
                    <a:p>
                      <a:pPr algn="ctr">
                        <a:spcAft>
                          <a:spcPts val="0"/>
                        </a:spcAft>
                      </a:pPr>
                      <a:r>
                        <a:rPr lang="en-US" sz="1800" b="0" dirty="0">
                          <a:solidFill>
                            <a:schemeClr val="tx1"/>
                          </a:solidFill>
                          <a:effectLst/>
                          <a:latin typeface="Arial"/>
                          <a:ea typeface="Times New Roman"/>
                          <a:cs typeface="Times New Roman"/>
                        </a:rPr>
                        <a:t>1.4 (1–2.3)</a:t>
                      </a:r>
                      <a:endParaRPr lang="en-US" sz="3600" b="0" dirty="0">
                        <a:solidFill>
                          <a:schemeClr val="tx1"/>
                        </a:solidFill>
                        <a:effectLst/>
                        <a:latin typeface="Calibri"/>
                        <a:cs typeface="Times New Roman"/>
                      </a:endParaRPr>
                    </a:p>
                  </a:txBody>
                  <a:tcPr marL="68580" marR="68580" marT="0" marB="0" anchor="ctr">
                    <a:lnL>
                      <a:noFill/>
                    </a:lnL>
                    <a:lnR>
                      <a:noFill/>
                    </a:lnR>
                    <a:lnT>
                      <a:noFill/>
                    </a:lnT>
                    <a:lnB>
                      <a:noFill/>
                    </a:lnB>
                  </a:tcPr>
                </a:tc>
                <a:tc>
                  <a:txBody>
                    <a:bodyPr/>
                    <a:lstStyle/>
                    <a:p>
                      <a:pPr algn="ctr">
                        <a:spcAft>
                          <a:spcPts val="0"/>
                        </a:spcAft>
                      </a:pPr>
                      <a:r>
                        <a:rPr lang="en-US" sz="1800" b="0" dirty="0">
                          <a:solidFill>
                            <a:schemeClr val="tx1"/>
                          </a:solidFill>
                          <a:effectLst/>
                          <a:latin typeface="Arial"/>
                          <a:ea typeface="Times New Roman"/>
                          <a:cs typeface="Times New Roman"/>
                        </a:rPr>
                        <a:t>Visual, dementia, cerebellar</a:t>
                      </a:r>
                      <a:endParaRPr lang="en-US" sz="3600" b="0" dirty="0">
                        <a:solidFill>
                          <a:schemeClr val="tx1"/>
                        </a:solidFill>
                        <a:effectLst/>
                        <a:latin typeface="Calibri"/>
                        <a:cs typeface="Times New Roman"/>
                      </a:endParaRPr>
                    </a:p>
                  </a:txBody>
                  <a:tcPr marL="68580" marR="68580" marT="0" marB="0" anchor="ctr">
                    <a:lnL>
                      <a:noFill/>
                    </a:lnL>
                    <a:lnR>
                      <a:noFill/>
                    </a:lnR>
                    <a:lnT>
                      <a:noFill/>
                    </a:lnT>
                    <a:lnB>
                      <a:noFill/>
                    </a:lnB>
                  </a:tcPr>
                </a:tc>
                <a:extLst>
                  <a:ext uri="{0D108BD9-81ED-4DB2-BD59-A6C34878D82A}">
                    <a16:rowId xmlns:a16="http://schemas.microsoft.com/office/drawing/2014/main" val="10002"/>
                  </a:ext>
                </a:extLst>
              </a:tr>
              <a:tr h="563046">
                <a:tc>
                  <a:txBody>
                    <a:bodyPr/>
                    <a:lstStyle/>
                    <a:p>
                      <a:pPr>
                        <a:spcAft>
                          <a:spcPts val="0"/>
                        </a:spcAft>
                      </a:pPr>
                      <a:r>
                        <a:rPr lang="en-US" sz="1800" b="1" dirty="0">
                          <a:solidFill>
                            <a:schemeClr val="tx1"/>
                          </a:solidFill>
                          <a:effectLst/>
                          <a:latin typeface="Arial"/>
                          <a:ea typeface="Times New Roman"/>
                          <a:cs typeface="Times New Roman"/>
                        </a:rPr>
                        <a:t>Stereotactic EEG</a:t>
                      </a:r>
                      <a:r>
                        <a:rPr lang="en-US" sz="1800" baseline="30000" dirty="0">
                          <a:solidFill>
                            <a:schemeClr val="tx1"/>
                          </a:solidFill>
                          <a:effectLst>
                            <a:outerShdw blurRad="38100" dist="38100" dir="2700000" algn="tl">
                              <a:srgbClr val="000000">
                                <a:alpha val="43137"/>
                              </a:srgbClr>
                            </a:outerShdw>
                          </a:effectLst>
                        </a:rPr>
                        <a:t>*</a:t>
                      </a:r>
                      <a:r>
                        <a:rPr lang="en-US" sz="1800" b="1" baseline="30000" dirty="0">
                          <a:solidFill>
                            <a:schemeClr val="tx1"/>
                          </a:solidFill>
                          <a:effectLst/>
                          <a:latin typeface="Arial"/>
                          <a:ea typeface="Times New Roman"/>
                          <a:cs typeface="Times New Roman"/>
                        </a:rPr>
                        <a:t> </a:t>
                      </a:r>
                      <a:r>
                        <a:rPr lang="en-US" sz="1800" b="1" dirty="0">
                          <a:solidFill>
                            <a:schemeClr val="tx1"/>
                          </a:solidFill>
                          <a:effectLst/>
                          <a:latin typeface="Arial"/>
                          <a:ea typeface="Times New Roman"/>
                          <a:cs typeface="Times New Roman"/>
                        </a:rPr>
                        <a:t>needles</a:t>
                      </a:r>
                      <a:endParaRPr lang="en-US" sz="3600" b="1" dirty="0">
                        <a:solidFill>
                          <a:schemeClr val="tx1"/>
                        </a:solidFill>
                        <a:effectLst/>
                        <a:latin typeface="Calibri"/>
                        <a:cs typeface="Times New Roman"/>
                      </a:endParaRPr>
                    </a:p>
                  </a:txBody>
                  <a:tcPr marL="68580" marR="68580" marT="0" marB="0" anchor="ctr">
                    <a:lnL>
                      <a:noFill/>
                    </a:lnL>
                    <a:lnR>
                      <a:noFill/>
                    </a:lnR>
                    <a:lnT>
                      <a:noFill/>
                    </a:lnT>
                    <a:lnB>
                      <a:noFill/>
                    </a:lnB>
                  </a:tcPr>
                </a:tc>
                <a:tc>
                  <a:txBody>
                    <a:bodyPr/>
                    <a:lstStyle/>
                    <a:p>
                      <a:pPr algn="ctr">
                        <a:spcAft>
                          <a:spcPts val="0"/>
                        </a:spcAft>
                      </a:pPr>
                      <a:r>
                        <a:rPr lang="en-US" sz="1800" b="0" dirty="0">
                          <a:solidFill>
                            <a:schemeClr val="tx1"/>
                          </a:solidFill>
                          <a:effectLst/>
                          <a:latin typeface="Arial"/>
                          <a:ea typeface="Times New Roman"/>
                          <a:cs typeface="Times New Roman"/>
                        </a:rPr>
                        <a:t>2</a:t>
                      </a:r>
                      <a:endParaRPr lang="en-US" sz="3600" b="0" dirty="0">
                        <a:solidFill>
                          <a:schemeClr val="tx1"/>
                        </a:solidFill>
                        <a:effectLst/>
                        <a:latin typeface="Calibri"/>
                        <a:cs typeface="Times New Roman"/>
                      </a:endParaRPr>
                    </a:p>
                  </a:txBody>
                  <a:tcPr marL="68580" marR="68580" marT="0" marB="0" anchor="ctr">
                    <a:lnL>
                      <a:noFill/>
                    </a:lnL>
                    <a:lnR>
                      <a:noFill/>
                    </a:lnR>
                    <a:lnT>
                      <a:noFill/>
                    </a:lnT>
                    <a:lnB>
                      <a:noFill/>
                    </a:lnB>
                  </a:tcPr>
                </a:tc>
                <a:tc>
                  <a:txBody>
                    <a:bodyPr/>
                    <a:lstStyle/>
                    <a:p>
                      <a:pPr algn="ctr">
                        <a:spcAft>
                          <a:spcPts val="0"/>
                        </a:spcAft>
                      </a:pPr>
                      <a:r>
                        <a:rPr lang="en-US" sz="1800" b="0" dirty="0">
                          <a:solidFill>
                            <a:schemeClr val="tx1"/>
                          </a:solidFill>
                          <a:effectLst/>
                          <a:latin typeface="Arial"/>
                          <a:ea typeface="Times New Roman"/>
                          <a:cs typeface="Times New Roman"/>
                        </a:rPr>
                        <a:t>1.3, 1.7</a:t>
                      </a:r>
                      <a:endParaRPr lang="en-US" sz="3600" b="0" dirty="0">
                        <a:solidFill>
                          <a:schemeClr val="tx1"/>
                        </a:solidFill>
                        <a:effectLst/>
                        <a:latin typeface="Calibri"/>
                        <a:cs typeface="Times New Roman"/>
                      </a:endParaRPr>
                    </a:p>
                  </a:txBody>
                  <a:tcPr marL="68580" marR="68580" marT="0" marB="0" anchor="ctr">
                    <a:lnL>
                      <a:noFill/>
                    </a:lnL>
                    <a:lnR>
                      <a:noFill/>
                    </a:lnR>
                    <a:lnT>
                      <a:noFill/>
                    </a:lnT>
                    <a:lnB>
                      <a:noFill/>
                    </a:lnB>
                  </a:tcPr>
                </a:tc>
                <a:tc>
                  <a:txBody>
                    <a:bodyPr/>
                    <a:lstStyle/>
                    <a:p>
                      <a:pPr algn="ctr">
                        <a:spcAft>
                          <a:spcPts val="0"/>
                        </a:spcAft>
                      </a:pPr>
                      <a:r>
                        <a:rPr lang="en-US" sz="1800" b="0" dirty="0">
                          <a:solidFill>
                            <a:schemeClr val="tx1"/>
                          </a:solidFill>
                          <a:effectLst/>
                          <a:latin typeface="Arial"/>
                          <a:ea typeface="Times New Roman"/>
                          <a:cs typeface="Times New Roman"/>
                        </a:rPr>
                        <a:t>Dementia, cerebellar</a:t>
                      </a:r>
                      <a:endParaRPr lang="en-US" sz="3600" b="0" dirty="0">
                        <a:solidFill>
                          <a:schemeClr val="tx1"/>
                        </a:solidFill>
                        <a:effectLst/>
                        <a:latin typeface="Calibri"/>
                        <a:cs typeface="Times New Roman"/>
                      </a:endParaRPr>
                    </a:p>
                  </a:txBody>
                  <a:tcPr marL="68580" marR="68580" marT="0" marB="0" anchor="ctr">
                    <a:lnL>
                      <a:noFill/>
                    </a:lnL>
                    <a:lnR>
                      <a:noFill/>
                    </a:lnR>
                    <a:lnT>
                      <a:noFill/>
                    </a:lnT>
                    <a:lnB>
                      <a:noFill/>
                    </a:lnB>
                  </a:tcPr>
                </a:tc>
                <a:extLst>
                  <a:ext uri="{0D108BD9-81ED-4DB2-BD59-A6C34878D82A}">
                    <a16:rowId xmlns:a16="http://schemas.microsoft.com/office/drawing/2014/main" val="10003"/>
                  </a:ext>
                </a:extLst>
              </a:tr>
              <a:tr h="439881">
                <a:tc>
                  <a:txBody>
                    <a:bodyPr/>
                    <a:lstStyle/>
                    <a:p>
                      <a:pPr>
                        <a:spcAft>
                          <a:spcPts val="0"/>
                        </a:spcAft>
                      </a:pPr>
                      <a:r>
                        <a:rPr lang="en-US" sz="1800" b="1" dirty="0">
                          <a:solidFill>
                            <a:schemeClr val="tx1"/>
                          </a:solidFill>
                          <a:effectLst/>
                          <a:latin typeface="Arial"/>
                          <a:ea typeface="Times New Roman"/>
                          <a:cs typeface="Times New Roman"/>
                        </a:rPr>
                        <a:t>Corneal transplant</a:t>
                      </a:r>
                      <a:endParaRPr lang="en-US" sz="3600" b="1" dirty="0">
                        <a:solidFill>
                          <a:schemeClr val="tx1"/>
                        </a:solidFill>
                        <a:effectLst/>
                        <a:latin typeface="Calibri"/>
                        <a:cs typeface="Times New Roman"/>
                      </a:endParaRPr>
                    </a:p>
                  </a:txBody>
                  <a:tcPr marL="68580" marR="68580" marT="0" marB="0" anchor="ctr">
                    <a:lnL>
                      <a:noFill/>
                    </a:lnL>
                    <a:lnR>
                      <a:noFill/>
                    </a:lnR>
                    <a:lnT>
                      <a:noFill/>
                    </a:lnT>
                    <a:lnB>
                      <a:noFill/>
                    </a:lnB>
                  </a:tcPr>
                </a:tc>
                <a:tc>
                  <a:txBody>
                    <a:bodyPr/>
                    <a:lstStyle/>
                    <a:p>
                      <a:pPr algn="ctr">
                        <a:spcAft>
                          <a:spcPts val="0"/>
                        </a:spcAft>
                      </a:pPr>
                      <a:r>
                        <a:rPr lang="en-US" sz="1800" b="0" dirty="0">
                          <a:solidFill>
                            <a:schemeClr val="tx1"/>
                          </a:solidFill>
                          <a:effectLst/>
                          <a:latin typeface="Arial"/>
                          <a:ea typeface="Times New Roman"/>
                          <a:cs typeface="Times New Roman"/>
                        </a:rPr>
                        <a:t>2</a:t>
                      </a:r>
                      <a:endParaRPr lang="en-US" sz="3600" b="0" dirty="0">
                        <a:solidFill>
                          <a:schemeClr val="tx1"/>
                        </a:solidFill>
                        <a:effectLst/>
                        <a:latin typeface="Calibri"/>
                        <a:cs typeface="Times New Roman"/>
                      </a:endParaRPr>
                    </a:p>
                  </a:txBody>
                  <a:tcPr marL="68580" marR="68580" marT="0" marB="0" anchor="ctr">
                    <a:lnL>
                      <a:noFill/>
                    </a:lnL>
                    <a:lnR>
                      <a:noFill/>
                    </a:lnR>
                    <a:lnT>
                      <a:noFill/>
                    </a:lnT>
                    <a:lnB>
                      <a:noFill/>
                    </a:lnB>
                  </a:tcPr>
                </a:tc>
                <a:tc>
                  <a:txBody>
                    <a:bodyPr/>
                    <a:lstStyle/>
                    <a:p>
                      <a:pPr algn="ctr">
                        <a:spcAft>
                          <a:spcPts val="0"/>
                        </a:spcAft>
                      </a:pPr>
                      <a:r>
                        <a:rPr lang="en-US" sz="1800" b="0" dirty="0">
                          <a:solidFill>
                            <a:schemeClr val="tx1"/>
                          </a:solidFill>
                          <a:effectLst/>
                          <a:latin typeface="Arial"/>
                          <a:ea typeface="Times New Roman"/>
                          <a:cs typeface="Times New Roman"/>
                        </a:rPr>
                        <a:t>1.5, 27</a:t>
                      </a:r>
                      <a:endParaRPr lang="en-US" sz="3600" b="0" dirty="0">
                        <a:solidFill>
                          <a:schemeClr val="tx1"/>
                        </a:solidFill>
                        <a:effectLst/>
                        <a:latin typeface="Calibri"/>
                        <a:cs typeface="Times New Roman"/>
                      </a:endParaRPr>
                    </a:p>
                  </a:txBody>
                  <a:tcPr marL="68580" marR="68580" marT="0" marB="0" anchor="ctr">
                    <a:lnL>
                      <a:noFill/>
                    </a:lnL>
                    <a:lnR>
                      <a:noFill/>
                    </a:lnR>
                    <a:lnT>
                      <a:noFill/>
                    </a:lnT>
                    <a:lnB>
                      <a:noFill/>
                    </a:lnB>
                  </a:tcPr>
                </a:tc>
                <a:tc>
                  <a:txBody>
                    <a:bodyPr/>
                    <a:lstStyle/>
                    <a:p>
                      <a:pPr algn="ctr">
                        <a:spcAft>
                          <a:spcPts val="0"/>
                        </a:spcAft>
                      </a:pPr>
                      <a:r>
                        <a:rPr lang="en-US" sz="1800" b="0" dirty="0">
                          <a:solidFill>
                            <a:schemeClr val="tx1"/>
                          </a:solidFill>
                          <a:effectLst/>
                          <a:latin typeface="Arial"/>
                          <a:ea typeface="Times New Roman"/>
                          <a:cs typeface="Times New Roman"/>
                        </a:rPr>
                        <a:t>Dementia, cerebellar</a:t>
                      </a:r>
                      <a:endParaRPr lang="en-US" sz="3600" b="0" dirty="0">
                        <a:solidFill>
                          <a:schemeClr val="tx1"/>
                        </a:solidFill>
                        <a:effectLst/>
                        <a:latin typeface="Calibri"/>
                        <a:cs typeface="Times New Roman"/>
                      </a:endParaRPr>
                    </a:p>
                  </a:txBody>
                  <a:tcPr marL="68580" marR="68580" marT="0" marB="0" anchor="ctr">
                    <a:lnL>
                      <a:noFill/>
                    </a:lnL>
                    <a:lnR>
                      <a:noFill/>
                    </a:lnR>
                    <a:lnT>
                      <a:noFill/>
                    </a:lnT>
                    <a:lnB>
                      <a:noFill/>
                    </a:lnB>
                  </a:tcPr>
                </a:tc>
                <a:extLst>
                  <a:ext uri="{0D108BD9-81ED-4DB2-BD59-A6C34878D82A}">
                    <a16:rowId xmlns:a16="http://schemas.microsoft.com/office/drawing/2014/main" val="10004"/>
                  </a:ext>
                </a:extLst>
              </a:tr>
              <a:tr h="439881">
                <a:tc>
                  <a:txBody>
                    <a:bodyPr/>
                    <a:lstStyle/>
                    <a:p>
                      <a:pPr>
                        <a:spcAft>
                          <a:spcPts val="0"/>
                        </a:spcAft>
                      </a:pPr>
                      <a:r>
                        <a:rPr lang="en-US" sz="1800" b="1" dirty="0">
                          <a:solidFill>
                            <a:schemeClr val="tx1"/>
                          </a:solidFill>
                          <a:effectLst/>
                          <a:latin typeface="Arial"/>
                          <a:ea typeface="Times New Roman"/>
                          <a:cs typeface="Times New Roman"/>
                        </a:rPr>
                        <a:t>Growth hormone</a:t>
                      </a:r>
                      <a:endParaRPr lang="en-US" sz="3600" b="1" dirty="0">
                        <a:solidFill>
                          <a:schemeClr val="tx1"/>
                        </a:solidFill>
                        <a:effectLst/>
                        <a:latin typeface="Calibri"/>
                        <a:cs typeface="Times New Roman"/>
                      </a:endParaRPr>
                    </a:p>
                  </a:txBody>
                  <a:tcPr marL="68580" marR="68580" marT="0" marB="0" anchor="ctr">
                    <a:lnL>
                      <a:noFill/>
                    </a:lnL>
                    <a:lnR>
                      <a:noFill/>
                    </a:lnR>
                    <a:lnT>
                      <a:noFill/>
                    </a:lnT>
                    <a:lnB>
                      <a:noFill/>
                    </a:lnB>
                  </a:tcPr>
                </a:tc>
                <a:tc>
                  <a:txBody>
                    <a:bodyPr/>
                    <a:lstStyle/>
                    <a:p>
                      <a:pPr algn="ctr">
                        <a:spcAft>
                          <a:spcPts val="0"/>
                        </a:spcAft>
                      </a:pPr>
                      <a:r>
                        <a:rPr lang="en-US" sz="1800" b="0" dirty="0">
                          <a:solidFill>
                            <a:schemeClr val="tx1"/>
                          </a:solidFill>
                          <a:effectLst/>
                          <a:latin typeface="Arial"/>
                          <a:ea typeface="Times New Roman"/>
                          <a:cs typeface="Times New Roman"/>
                        </a:rPr>
                        <a:t>226</a:t>
                      </a:r>
                      <a:endParaRPr lang="en-US" sz="3600" b="0" dirty="0">
                        <a:solidFill>
                          <a:schemeClr val="tx1"/>
                        </a:solidFill>
                        <a:effectLst/>
                        <a:latin typeface="Calibri"/>
                        <a:cs typeface="Times New Roman"/>
                      </a:endParaRPr>
                    </a:p>
                  </a:txBody>
                  <a:tcPr marL="68580" marR="68580" marT="0" marB="0" anchor="ctr">
                    <a:lnL>
                      <a:noFill/>
                    </a:lnL>
                    <a:lnR>
                      <a:noFill/>
                    </a:lnR>
                    <a:lnT>
                      <a:noFill/>
                    </a:lnT>
                    <a:lnB>
                      <a:noFill/>
                    </a:lnB>
                  </a:tcPr>
                </a:tc>
                <a:tc>
                  <a:txBody>
                    <a:bodyPr/>
                    <a:lstStyle/>
                    <a:p>
                      <a:pPr algn="ctr">
                        <a:spcAft>
                          <a:spcPts val="0"/>
                        </a:spcAft>
                      </a:pPr>
                      <a:r>
                        <a:rPr lang="en-US" sz="1800" b="0" dirty="0">
                          <a:solidFill>
                            <a:schemeClr val="tx1"/>
                          </a:solidFill>
                          <a:effectLst/>
                          <a:latin typeface="Arial"/>
                          <a:ea typeface="Times New Roman"/>
                          <a:cs typeface="Times New Roman"/>
                        </a:rPr>
                        <a:t>17 (5–42)‡</a:t>
                      </a:r>
                      <a:endParaRPr lang="en-US" sz="3600" b="0" dirty="0">
                        <a:solidFill>
                          <a:schemeClr val="tx1"/>
                        </a:solidFill>
                        <a:effectLst/>
                        <a:latin typeface="Calibri"/>
                        <a:cs typeface="Times New Roman"/>
                      </a:endParaRPr>
                    </a:p>
                  </a:txBody>
                  <a:tcPr marL="68580" marR="68580" marT="0" marB="0" anchor="ctr">
                    <a:lnL>
                      <a:noFill/>
                    </a:lnL>
                    <a:lnR>
                      <a:noFill/>
                    </a:lnR>
                    <a:lnT>
                      <a:noFill/>
                    </a:lnT>
                    <a:lnB>
                      <a:noFill/>
                    </a:lnB>
                  </a:tcPr>
                </a:tc>
                <a:tc>
                  <a:txBody>
                    <a:bodyPr/>
                    <a:lstStyle/>
                    <a:p>
                      <a:pPr algn="ctr">
                        <a:spcAft>
                          <a:spcPts val="0"/>
                        </a:spcAft>
                      </a:pPr>
                      <a:r>
                        <a:rPr lang="en-US" sz="1800" b="0" dirty="0">
                          <a:solidFill>
                            <a:schemeClr val="tx1"/>
                          </a:solidFill>
                          <a:effectLst/>
                          <a:latin typeface="Arial"/>
                          <a:ea typeface="Times New Roman"/>
                          <a:cs typeface="Times New Roman"/>
                        </a:rPr>
                        <a:t>Cerebellar</a:t>
                      </a:r>
                      <a:endParaRPr lang="en-US" sz="3600" b="0" dirty="0">
                        <a:solidFill>
                          <a:schemeClr val="tx1"/>
                        </a:solidFill>
                        <a:effectLst/>
                        <a:latin typeface="Calibri"/>
                        <a:cs typeface="Times New Roman"/>
                      </a:endParaRPr>
                    </a:p>
                  </a:txBody>
                  <a:tcPr marL="68580" marR="68580" marT="0" marB="0" anchor="ctr">
                    <a:lnL>
                      <a:noFill/>
                    </a:lnL>
                    <a:lnR>
                      <a:noFill/>
                    </a:lnR>
                    <a:lnT>
                      <a:noFill/>
                    </a:lnT>
                    <a:lnB>
                      <a:noFill/>
                    </a:lnB>
                  </a:tcPr>
                </a:tc>
                <a:extLst>
                  <a:ext uri="{0D108BD9-81ED-4DB2-BD59-A6C34878D82A}">
                    <a16:rowId xmlns:a16="http://schemas.microsoft.com/office/drawing/2014/main" val="10005"/>
                  </a:ext>
                </a:extLst>
              </a:tr>
              <a:tr h="439881">
                <a:tc>
                  <a:txBody>
                    <a:bodyPr/>
                    <a:lstStyle/>
                    <a:p>
                      <a:pPr>
                        <a:spcAft>
                          <a:spcPts val="0"/>
                        </a:spcAft>
                      </a:pPr>
                      <a:r>
                        <a:rPr lang="en-US" sz="1800" b="1" dirty="0">
                          <a:solidFill>
                            <a:schemeClr val="tx1"/>
                          </a:solidFill>
                          <a:effectLst/>
                          <a:latin typeface="Arial"/>
                          <a:ea typeface="Times New Roman"/>
                          <a:cs typeface="Times New Roman"/>
                        </a:rPr>
                        <a:t>Gonadotropin</a:t>
                      </a:r>
                      <a:endParaRPr lang="en-US" sz="3600" b="1" dirty="0">
                        <a:solidFill>
                          <a:schemeClr val="tx1"/>
                        </a:solidFill>
                        <a:effectLst/>
                        <a:latin typeface="Calibri"/>
                        <a:cs typeface="Times New Roman"/>
                      </a:endParaRPr>
                    </a:p>
                  </a:txBody>
                  <a:tcPr marL="68580" marR="68580" marT="0" marB="0" anchor="ctr">
                    <a:lnL>
                      <a:noFill/>
                    </a:lnL>
                    <a:lnR>
                      <a:noFill/>
                    </a:lnR>
                    <a:lnT>
                      <a:noFill/>
                    </a:lnT>
                    <a:lnB>
                      <a:noFill/>
                    </a:lnB>
                  </a:tcPr>
                </a:tc>
                <a:tc>
                  <a:txBody>
                    <a:bodyPr/>
                    <a:lstStyle/>
                    <a:p>
                      <a:pPr algn="ctr">
                        <a:spcAft>
                          <a:spcPts val="0"/>
                        </a:spcAft>
                      </a:pPr>
                      <a:r>
                        <a:rPr lang="en-US" sz="1800" b="0" dirty="0">
                          <a:solidFill>
                            <a:schemeClr val="tx1"/>
                          </a:solidFill>
                          <a:effectLst/>
                          <a:latin typeface="Arial"/>
                          <a:ea typeface="Times New Roman"/>
                          <a:cs typeface="Times New Roman"/>
                        </a:rPr>
                        <a:t>4</a:t>
                      </a:r>
                      <a:endParaRPr lang="en-US" sz="3600" b="0" dirty="0">
                        <a:solidFill>
                          <a:schemeClr val="tx1"/>
                        </a:solidFill>
                        <a:effectLst/>
                        <a:latin typeface="Calibri"/>
                        <a:cs typeface="Times New Roman"/>
                      </a:endParaRPr>
                    </a:p>
                  </a:txBody>
                  <a:tcPr marL="68580" marR="68580" marT="0" marB="0" anchor="ctr">
                    <a:lnL>
                      <a:noFill/>
                    </a:lnL>
                    <a:lnR>
                      <a:noFill/>
                    </a:lnR>
                    <a:lnT>
                      <a:noFill/>
                    </a:lnT>
                    <a:lnB>
                      <a:noFill/>
                    </a:lnB>
                  </a:tcPr>
                </a:tc>
                <a:tc>
                  <a:txBody>
                    <a:bodyPr/>
                    <a:lstStyle/>
                    <a:p>
                      <a:pPr algn="ctr">
                        <a:spcAft>
                          <a:spcPts val="0"/>
                        </a:spcAft>
                      </a:pPr>
                      <a:r>
                        <a:rPr lang="en-US" sz="1800" b="0" dirty="0">
                          <a:solidFill>
                            <a:schemeClr val="tx1"/>
                          </a:solidFill>
                          <a:effectLst/>
                          <a:latin typeface="Arial"/>
                          <a:ea typeface="Times New Roman"/>
                          <a:cs typeface="Times New Roman"/>
                        </a:rPr>
                        <a:t>13.5 (12–16)</a:t>
                      </a:r>
                      <a:endParaRPr lang="en-US" sz="3600" b="0" dirty="0">
                        <a:solidFill>
                          <a:schemeClr val="tx1"/>
                        </a:solidFill>
                        <a:effectLst/>
                        <a:latin typeface="Calibri"/>
                        <a:cs typeface="Times New Roman"/>
                      </a:endParaRPr>
                    </a:p>
                  </a:txBody>
                  <a:tcPr marL="68580" marR="68580" marT="0" marB="0" anchor="ctr">
                    <a:lnL>
                      <a:noFill/>
                    </a:lnL>
                    <a:lnR>
                      <a:noFill/>
                    </a:lnR>
                    <a:lnT>
                      <a:noFill/>
                    </a:lnT>
                    <a:lnB>
                      <a:noFill/>
                    </a:lnB>
                  </a:tcPr>
                </a:tc>
                <a:tc>
                  <a:txBody>
                    <a:bodyPr/>
                    <a:lstStyle/>
                    <a:p>
                      <a:pPr algn="ctr">
                        <a:spcAft>
                          <a:spcPts val="0"/>
                        </a:spcAft>
                      </a:pPr>
                      <a:r>
                        <a:rPr lang="en-US" sz="1800" b="0" dirty="0">
                          <a:solidFill>
                            <a:schemeClr val="tx1"/>
                          </a:solidFill>
                          <a:effectLst/>
                          <a:latin typeface="Arial"/>
                          <a:ea typeface="Times New Roman"/>
                          <a:cs typeface="Times New Roman"/>
                        </a:rPr>
                        <a:t>Cerebellar</a:t>
                      </a:r>
                      <a:endParaRPr lang="en-US" sz="3600" b="0" dirty="0">
                        <a:solidFill>
                          <a:schemeClr val="tx1"/>
                        </a:solidFill>
                        <a:effectLst/>
                        <a:latin typeface="Calibri"/>
                        <a:cs typeface="Times New Roman"/>
                      </a:endParaRPr>
                    </a:p>
                  </a:txBody>
                  <a:tcPr marL="68580" marR="68580" marT="0" marB="0" anchor="ctr">
                    <a:lnL>
                      <a:noFill/>
                    </a:lnL>
                    <a:lnR>
                      <a:noFill/>
                    </a:lnR>
                    <a:lnT>
                      <a:noFill/>
                    </a:lnT>
                    <a:lnB>
                      <a:noFill/>
                    </a:lnB>
                  </a:tcPr>
                </a:tc>
                <a:extLst>
                  <a:ext uri="{0D108BD9-81ED-4DB2-BD59-A6C34878D82A}">
                    <a16:rowId xmlns:a16="http://schemas.microsoft.com/office/drawing/2014/main" val="10006"/>
                  </a:ext>
                </a:extLst>
              </a:tr>
              <a:tr h="563046">
                <a:tc>
                  <a:txBody>
                    <a:bodyPr/>
                    <a:lstStyle/>
                    <a:p>
                      <a:pPr>
                        <a:spcAft>
                          <a:spcPts val="0"/>
                        </a:spcAft>
                      </a:pPr>
                      <a:r>
                        <a:rPr lang="en-US" sz="1800" b="1" dirty="0">
                          <a:solidFill>
                            <a:schemeClr val="tx1"/>
                          </a:solidFill>
                          <a:effectLst/>
                          <a:latin typeface="Arial"/>
                          <a:ea typeface="Times New Roman"/>
                          <a:cs typeface="Times New Roman"/>
                        </a:rPr>
                        <a:t>Packed red blood cells§</a:t>
                      </a:r>
                      <a:endParaRPr lang="en-US" sz="3600" b="1" dirty="0">
                        <a:solidFill>
                          <a:schemeClr val="tx1"/>
                        </a:solidFill>
                        <a:effectLst/>
                        <a:latin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0" dirty="0">
                          <a:solidFill>
                            <a:schemeClr val="tx1"/>
                          </a:solidFill>
                          <a:effectLst/>
                          <a:latin typeface="Arial"/>
                          <a:ea typeface="Times New Roman"/>
                          <a:cs typeface="Times New Roman"/>
                        </a:rPr>
                        <a:t>3</a:t>
                      </a:r>
                      <a:endParaRPr lang="en-US" sz="3600" b="0" dirty="0">
                        <a:solidFill>
                          <a:schemeClr val="tx1"/>
                        </a:solidFill>
                        <a:effectLst/>
                        <a:latin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0" dirty="0">
                          <a:solidFill>
                            <a:schemeClr val="tx1"/>
                          </a:solidFill>
                          <a:effectLst/>
                          <a:latin typeface="Arial"/>
                          <a:ea typeface="Times New Roman"/>
                          <a:cs typeface="Times New Roman"/>
                        </a:rPr>
                        <a:t>6.5, 7.8, 8.3</a:t>
                      </a:r>
                      <a:endParaRPr lang="en-US" sz="3600" b="0" dirty="0">
                        <a:solidFill>
                          <a:schemeClr val="tx1"/>
                        </a:solidFill>
                        <a:effectLst/>
                        <a:latin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0" dirty="0">
                          <a:solidFill>
                            <a:schemeClr val="tx1"/>
                          </a:solidFill>
                          <a:effectLst/>
                          <a:latin typeface="Arial"/>
                          <a:ea typeface="Times New Roman"/>
                          <a:cs typeface="Times New Roman"/>
                        </a:rPr>
                        <a:t>Psychiatric, sensory, dementia, cerebellar</a:t>
                      </a:r>
                      <a:endParaRPr lang="en-US" sz="3600" b="0" dirty="0">
                        <a:solidFill>
                          <a:schemeClr val="tx1"/>
                        </a:solidFill>
                        <a:effectLst/>
                        <a:latin typeface="Calibri"/>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6" name="Rectangle 5"/>
          <p:cNvSpPr/>
          <p:nvPr/>
        </p:nvSpPr>
        <p:spPr>
          <a:xfrm>
            <a:off x="152400" y="5105400"/>
            <a:ext cx="8763000" cy="1600438"/>
          </a:xfrm>
          <a:prstGeom prst="rect">
            <a:avLst/>
          </a:prstGeom>
        </p:spPr>
        <p:txBody>
          <a:bodyPr wrap="square">
            <a:spAutoFit/>
          </a:bodyPr>
          <a:lstStyle/>
          <a:p>
            <a:r>
              <a:rPr lang="en-US" sz="1400" dirty="0"/>
              <a:t>*EEG, electroencephalogram.</a:t>
            </a:r>
            <a:br>
              <a:rPr lang="en-US" sz="1400" dirty="0"/>
            </a:br>
            <a:r>
              <a:rPr lang="en-US" sz="1400" dirty="0"/>
              <a:t>†In order of decreasing frequency.</a:t>
            </a:r>
            <a:br>
              <a:rPr lang="en-US" sz="1400" dirty="0"/>
            </a:br>
            <a:r>
              <a:rPr lang="en-US" sz="1400" dirty="0"/>
              <a:t>‡Averages and ranges were 13 (5–24) y in France; 20 (7–39) y in the United Kingdom; and 22 (10–42) y in the United States.</a:t>
            </a:r>
            <a:br>
              <a:rPr lang="en-US" sz="1400" dirty="0"/>
            </a:br>
            <a:r>
              <a:rPr lang="en-US" sz="1400" dirty="0"/>
              <a:t>§An additional asymptomatic but infected red-cell recipient died of an unrelated illness; another asymptomatic infected hemophilia patient who had been exposed to potentially contaminated factor VIII also died of an unrelated illness (neither is included in the table).</a:t>
            </a:r>
          </a:p>
        </p:txBody>
      </p:sp>
    </p:spTree>
    <p:extLst>
      <p:ext uri="{BB962C8B-B14F-4D97-AF65-F5344CB8AC3E}">
        <p14:creationId xmlns:p14="http://schemas.microsoft.com/office/powerpoint/2010/main" val="1900715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76200"/>
            <a:ext cx="8839200" cy="1341438"/>
          </a:xfrm>
        </p:spPr>
        <p:txBody>
          <a:bodyPr>
            <a:noAutofit/>
          </a:bodyPr>
          <a:lstStyle/>
          <a:p>
            <a:r>
              <a:rPr lang="en-US" sz="3600" dirty="0">
                <a:solidFill>
                  <a:schemeClr val="accent1"/>
                </a:solidFill>
                <a:effectLst>
                  <a:outerShdw blurRad="38100" dist="38100" dir="2700000" algn="tl">
                    <a:srgbClr val="000000">
                      <a:alpha val="43137"/>
                    </a:srgbClr>
                  </a:outerShdw>
                </a:effectLst>
              </a:rPr>
              <a:t>Possible, Probable and Confirmed Cases of CJD by Year</a:t>
            </a:r>
          </a:p>
        </p:txBody>
      </p:sp>
      <p:pic>
        <p:nvPicPr>
          <p:cNvPr id="14" name="Picture 13"/>
          <p:cNvPicPr/>
          <p:nvPr/>
        </p:nvPicPr>
        <p:blipFill>
          <a:blip r:embed="rId2" cstate="print">
            <a:lum contrast="20000"/>
            <a:extLst>
              <a:ext uri="{28A0092B-C50C-407E-A947-70E740481C1C}">
                <a14:useLocalDpi xmlns:a14="http://schemas.microsoft.com/office/drawing/2010/main" val="0"/>
              </a:ext>
            </a:extLst>
          </a:blip>
          <a:srcRect/>
          <a:stretch>
            <a:fillRect/>
          </a:stretch>
        </p:blipFill>
        <p:spPr bwMode="auto">
          <a:xfrm>
            <a:off x="76200" y="1598631"/>
            <a:ext cx="8991600" cy="5106969"/>
          </a:xfrm>
          <a:prstGeom prst="rect">
            <a:avLst/>
          </a:prstGeom>
          <a:noFill/>
          <a:ln>
            <a:noFill/>
          </a:ln>
        </p:spPr>
      </p:pic>
    </p:spTree>
    <p:extLst>
      <p:ext uri="{BB962C8B-B14F-4D97-AF65-F5344CB8AC3E}">
        <p14:creationId xmlns:p14="http://schemas.microsoft.com/office/powerpoint/2010/main" val="434707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4" y="152400"/>
            <a:ext cx="9067800" cy="1417638"/>
          </a:xfrm>
        </p:spPr>
        <p:txBody>
          <a:bodyPr>
            <a:noAutofit/>
          </a:bodyPr>
          <a:lstStyle/>
          <a:p>
            <a:r>
              <a:rPr lang="en-US" sz="3200" dirty="0">
                <a:solidFill>
                  <a:schemeClr val="accent1"/>
                </a:solidFill>
                <a:effectLst>
                  <a:outerShdw blurRad="38100" dist="38100" dir="2700000" algn="tl">
                    <a:srgbClr val="000000">
                      <a:alpha val="43137"/>
                    </a:srgbClr>
                  </a:outerShdw>
                </a:effectLst>
              </a:rPr>
              <a:t>Percent of confirmed by biopsy/autopsy over all possible, probable, and confirmed cases by year - 2002 - 2011</a:t>
            </a:r>
          </a:p>
        </p:txBody>
      </p:sp>
      <p:pic>
        <p:nvPicPr>
          <p:cNvPr id="4098" name="Picture 2"/>
          <p:cNvPicPr>
            <a:picLocks noGrp="1" noChangeAspect="1" noChangeArrowheads="1"/>
          </p:cNvPicPr>
          <p:nvPr>
            <p:ph type="tbl" idx="1"/>
          </p:nvPr>
        </p:nvPicPr>
        <p:blipFill>
          <a:blip r:embed="rId2">
            <a:extLst>
              <a:ext uri="{28A0092B-C50C-407E-A947-70E740481C1C}">
                <a14:useLocalDpi xmlns:a14="http://schemas.microsoft.com/office/drawing/2010/main" val="0"/>
              </a:ext>
            </a:extLst>
          </a:blip>
          <a:stretch>
            <a:fillRect/>
          </a:stretch>
        </p:blipFill>
        <p:spPr bwMode="auto">
          <a:xfrm>
            <a:off x="19709" y="1828799"/>
            <a:ext cx="9104582" cy="4999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5251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228600"/>
            <a:ext cx="8839200" cy="1600200"/>
          </a:xfrm>
        </p:spPr>
        <p:txBody>
          <a:bodyPr>
            <a:noAutofit/>
          </a:bodyPr>
          <a:lstStyle/>
          <a:p>
            <a:r>
              <a:rPr lang="en-US" sz="4400" dirty="0">
                <a:solidFill>
                  <a:schemeClr val="accent1"/>
                </a:solidFill>
                <a:effectLst>
                  <a:outerShdw blurRad="38100" dist="38100" dir="2700000" algn="tl">
                    <a:srgbClr val="000000">
                      <a:alpha val="43137"/>
                    </a:srgbClr>
                  </a:outerShdw>
                </a:effectLst>
              </a:rPr>
              <a:t>Possible, Probable and Confirmed Cases of CJD by Year</a:t>
            </a:r>
          </a:p>
        </p:txBody>
      </p:sp>
      <p:pic>
        <p:nvPicPr>
          <p:cNvPr id="6" name="Table Placeholder 5"/>
          <p:cNvPicPr>
            <a:picLocks noGrp="1"/>
          </p:cNvPicPr>
          <p:nvPr>
            <p:ph type="tbl" idx="1"/>
          </p:nvPr>
        </p:nvPicPr>
        <p:blipFill>
          <a:blip r:embed="rId3" cstate="print">
            <a:duotone>
              <a:prstClr val="black"/>
              <a:schemeClr val="tx1">
                <a:lumMod val="50000"/>
                <a:tint val="45000"/>
                <a:satMod val="400000"/>
              </a:schemeClr>
            </a:duotone>
            <a:extLst>
              <a:ext uri="{28A0092B-C50C-407E-A947-70E740481C1C}">
                <a14:useLocalDpi xmlns:a14="http://schemas.microsoft.com/office/drawing/2010/main" val="0"/>
              </a:ext>
            </a:extLst>
          </a:blip>
          <a:stretch>
            <a:fillRect/>
          </a:stretch>
        </p:blipFill>
        <p:spPr bwMode="auto">
          <a:xfrm>
            <a:off x="119064" y="2195529"/>
            <a:ext cx="8915400" cy="3733799"/>
          </a:xfrm>
          <a:prstGeom prst="rect">
            <a:avLst/>
          </a:prstGeom>
          <a:noFill/>
          <a:ln>
            <a:noFill/>
          </a:ln>
        </p:spPr>
      </p:pic>
    </p:spTree>
    <p:extLst>
      <p:ext uri="{BB962C8B-B14F-4D97-AF65-F5344CB8AC3E}">
        <p14:creationId xmlns:p14="http://schemas.microsoft.com/office/powerpoint/2010/main" val="743744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219200"/>
            <a:ext cx="8534400" cy="5486400"/>
          </a:xfrm>
        </p:spPr>
        <p:txBody>
          <a:bodyPr>
            <a:normAutofit/>
          </a:bodyPr>
          <a:lstStyle/>
          <a:p>
            <a:pPr marL="0" indent="0">
              <a:spcBef>
                <a:spcPts val="0"/>
              </a:spcBef>
              <a:spcAft>
                <a:spcPts val="2400"/>
              </a:spcAft>
              <a:buNone/>
            </a:pPr>
            <a:r>
              <a:rPr lang="en-US" b="1" dirty="0">
                <a:solidFill>
                  <a:schemeClr val="tx1"/>
                </a:solidFill>
              </a:rPr>
              <a:t>23 -</a:t>
            </a:r>
            <a:r>
              <a:rPr lang="en-US" dirty="0">
                <a:solidFill>
                  <a:schemeClr val="tx1"/>
                </a:solidFill>
              </a:rPr>
              <a:t> possible, probable, confirmed cases</a:t>
            </a:r>
          </a:p>
          <a:p>
            <a:pPr marL="0" indent="0">
              <a:buNone/>
            </a:pPr>
            <a:r>
              <a:rPr lang="en-US" b="1" dirty="0">
                <a:solidFill>
                  <a:schemeClr val="tx1"/>
                </a:solidFill>
              </a:rPr>
              <a:t>3 - </a:t>
            </a:r>
            <a:r>
              <a:rPr lang="en-US" dirty="0">
                <a:solidFill>
                  <a:schemeClr val="tx1"/>
                </a:solidFill>
              </a:rPr>
              <a:t>cases were out of state residents (2 were confirmed</a:t>
            </a:r>
          </a:p>
          <a:p>
            <a:pPr marL="0" indent="0">
              <a:buNone/>
            </a:pPr>
            <a:r>
              <a:rPr lang="en-US" dirty="0">
                <a:solidFill>
                  <a:schemeClr val="tx1"/>
                </a:solidFill>
              </a:rPr>
              <a:t>          sCJD by autopsy the other remained probable)</a:t>
            </a:r>
          </a:p>
          <a:p>
            <a:pPr marL="0" indent="0">
              <a:spcBef>
                <a:spcPts val="1200"/>
              </a:spcBef>
              <a:spcAft>
                <a:spcPts val="1200"/>
              </a:spcAft>
              <a:buNone/>
            </a:pPr>
            <a:r>
              <a:rPr lang="en-US" b="1" dirty="0">
                <a:solidFill>
                  <a:schemeClr val="tx1"/>
                </a:solidFill>
              </a:rPr>
              <a:t>11 - </a:t>
            </a:r>
            <a:r>
              <a:rPr lang="en-US" dirty="0">
                <a:solidFill>
                  <a:schemeClr val="tx1"/>
                </a:solidFill>
              </a:rPr>
              <a:t>Confirmed cases </a:t>
            </a:r>
          </a:p>
          <a:p>
            <a:pPr marL="1062990" lvl="3" indent="-285750">
              <a:buFont typeface="Wingdings" pitchFamily="2" charset="2"/>
              <a:buChar char="§"/>
            </a:pPr>
            <a:r>
              <a:rPr lang="en-US" b="1" dirty="0">
                <a:solidFill>
                  <a:schemeClr val="tx1"/>
                </a:solidFill>
              </a:rPr>
              <a:t>9</a:t>
            </a:r>
            <a:r>
              <a:rPr lang="en-US" dirty="0">
                <a:solidFill>
                  <a:schemeClr val="tx1"/>
                </a:solidFill>
              </a:rPr>
              <a:t> -  sCJD</a:t>
            </a:r>
          </a:p>
          <a:p>
            <a:pPr marL="1062990" lvl="3" indent="-285750">
              <a:buFont typeface="Wingdings" pitchFamily="2" charset="2"/>
              <a:buChar char="§"/>
            </a:pPr>
            <a:r>
              <a:rPr lang="en-US" b="1" dirty="0">
                <a:solidFill>
                  <a:schemeClr val="tx1"/>
                </a:solidFill>
              </a:rPr>
              <a:t>1</a:t>
            </a:r>
            <a:r>
              <a:rPr lang="en-US" dirty="0">
                <a:solidFill>
                  <a:schemeClr val="tx1"/>
                </a:solidFill>
              </a:rPr>
              <a:t> -  VPSPR (variably protease sensitive prionopathy) a sporadic </a:t>
            </a:r>
          </a:p>
          <a:p>
            <a:pPr marL="1463040" lvl="6" indent="0">
              <a:buNone/>
            </a:pPr>
            <a:r>
              <a:rPr lang="en-US" sz="1900" dirty="0"/>
              <a:t>form (still counted as sCJD)</a:t>
            </a:r>
          </a:p>
          <a:p>
            <a:pPr marL="1062990" lvl="3" indent="-285750">
              <a:buFont typeface="Wingdings" pitchFamily="2" charset="2"/>
              <a:buChar char="§"/>
            </a:pPr>
            <a:r>
              <a:rPr lang="en-US" b="1" dirty="0">
                <a:solidFill>
                  <a:schemeClr val="tx1"/>
                </a:solidFill>
              </a:rPr>
              <a:t>1</a:t>
            </a:r>
            <a:r>
              <a:rPr lang="en-US" dirty="0">
                <a:solidFill>
                  <a:schemeClr val="tx1"/>
                </a:solidFill>
              </a:rPr>
              <a:t> -  Familial case (identified in 2004)</a:t>
            </a:r>
          </a:p>
          <a:p>
            <a:pPr marL="0" indent="0">
              <a:buNone/>
            </a:pPr>
            <a:r>
              <a:rPr lang="en-US" b="1" dirty="0">
                <a:solidFill>
                  <a:schemeClr val="tx1"/>
                </a:solidFill>
              </a:rPr>
              <a:t>9 - </a:t>
            </a:r>
            <a:r>
              <a:rPr lang="en-US" dirty="0">
                <a:solidFill>
                  <a:schemeClr val="tx1"/>
                </a:solidFill>
              </a:rPr>
              <a:t>Probable sCJD cases</a:t>
            </a:r>
          </a:p>
          <a:p>
            <a:pPr marL="0" indent="0">
              <a:spcBef>
                <a:spcPts val="3000"/>
              </a:spcBef>
              <a:buNone/>
            </a:pPr>
            <a:r>
              <a:rPr lang="en-US" dirty="0">
                <a:solidFill>
                  <a:schemeClr val="tx1"/>
                </a:solidFill>
              </a:rPr>
              <a:t>55% confirmed by neurohistochemical pathological analysis</a:t>
            </a:r>
          </a:p>
        </p:txBody>
      </p:sp>
      <p:sp>
        <p:nvSpPr>
          <p:cNvPr id="2" name="Title 1"/>
          <p:cNvSpPr>
            <a:spLocks noGrp="1"/>
          </p:cNvSpPr>
          <p:nvPr>
            <p:ph type="title"/>
          </p:nvPr>
        </p:nvSpPr>
        <p:spPr>
          <a:xfrm>
            <a:off x="688490" y="76200"/>
            <a:ext cx="7756263" cy="1066800"/>
          </a:xfrm>
        </p:spPr>
        <p:txBody>
          <a:bodyPr/>
          <a:lstStyle/>
          <a:p>
            <a:r>
              <a:rPr lang="en-US" sz="7200" dirty="0">
                <a:solidFill>
                  <a:schemeClr val="accent1"/>
                </a:solidFill>
                <a:effectLst>
                  <a:outerShdw blurRad="38100" dist="38100" dir="2700000" algn="tl">
                    <a:srgbClr val="000000">
                      <a:alpha val="43137"/>
                    </a:srgbClr>
                  </a:outerShdw>
                </a:effectLst>
              </a:rPr>
              <a:t>Texas 2012</a:t>
            </a:r>
          </a:p>
        </p:txBody>
      </p:sp>
    </p:spTree>
    <p:extLst>
      <p:ext uri="{BB962C8B-B14F-4D97-AF65-F5344CB8AC3E}">
        <p14:creationId xmlns:p14="http://schemas.microsoft.com/office/powerpoint/2010/main" val="1515493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8600" y="990600"/>
            <a:ext cx="8686800" cy="5791200"/>
          </a:xfrm>
        </p:spPr>
        <p:txBody>
          <a:bodyPr>
            <a:noAutofit/>
          </a:bodyPr>
          <a:lstStyle/>
          <a:p>
            <a:pPr>
              <a:lnSpc>
                <a:spcPts val="2700"/>
              </a:lnSpc>
              <a:buFont typeface="Wingdings" pitchFamily="2" charset="2"/>
              <a:buChar char="Ø"/>
            </a:pPr>
            <a:r>
              <a:rPr lang="en-US" sz="2000" dirty="0"/>
              <a:t>Discuss terminology and abbreviations</a:t>
            </a:r>
          </a:p>
          <a:p>
            <a:pPr>
              <a:lnSpc>
                <a:spcPts val="2700"/>
              </a:lnSpc>
              <a:buFont typeface="Wingdings" pitchFamily="2" charset="2"/>
              <a:buChar char="Ø"/>
            </a:pPr>
            <a:r>
              <a:rPr lang="en-US" sz="2000" dirty="0"/>
              <a:t>The prion, prion theory, and transmissible spongiform encephalopathies</a:t>
            </a:r>
          </a:p>
          <a:p>
            <a:pPr>
              <a:lnSpc>
                <a:spcPts val="2700"/>
              </a:lnSpc>
              <a:buFont typeface="Wingdings" pitchFamily="2" charset="2"/>
              <a:buChar char="Ø"/>
            </a:pPr>
            <a:r>
              <a:rPr lang="en-US" sz="2000" dirty="0"/>
              <a:t>History of transmissible spongiform encephalopathies</a:t>
            </a:r>
          </a:p>
          <a:p>
            <a:pPr>
              <a:lnSpc>
                <a:spcPts val="2700"/>
              </a:lnSpc>
              <a:buFont typeface="Wingdings" pitchFamily="2" charset="2"/>
              <a:buChar char="Ø"/>
            </a:pPr>
            <a:r>
              <a:rPr lang="en-US" sz="2000" dirty="0"/>
              <a:t>Bovine spongiform encephalopathy and variant Creutzfeldt-Jakob Disease (United States focus)</a:t>
            </a:r>
          </a:p>
          <a:p>
            <a:pPr>
              <a:lnSpc>
                <a:spcPts val="2700"/>
              </a:lnSpc>
              <a:buFont typeface="Wingdings" pitchFamily="2" charset="2"/>
              <a:buChar char="Ø"/>
            </a:pPr>
            <a:r>
              <a:rPr lang="en-US" sz="2000" dirty="0"/>
              <a:t>Discuss the Journal of Emerging Infectious Diseases: Iatrogenic Creutzfeldt-Jakob Disease, Final Assessment</a:t>
            </a:r>
          </a:p>
          <a:p>
            <a:pPr>
              <a:lnSpc>
                <a:spcPts val="2700"/>
              </a:lnSpc>
              <a:buFont typeface="Wingdings" pitchFamily="2" charset="2"/>
              <a:buChar char="Ø"/>
            </a:pPr>
            <a:r>
              <a:rPr lang="en-US" sz="2000" dirty="0"/>
              <a:t>The State of Texas and CJD,  case counts, local and regional health departments, vital statistics, and NPDPSC</a:t>
            </a:r>
          </a:p>
          <a:p>
            <a:pPr>
              <a:lnSpc>
                <a:spcPts val="2700"/>
              </a:lnSpc>
              <a:buFont typeface="Wingdings" pitchFamily="2" charset="2"/>
              <a:buChar char="Ø"/>
            </a:pPr>
            <a:r>
              <a:rPr lang="en-US" sz="2000" dirty="0"/>
              <a:t>Areas where regional and local health departments can play an important role</a:t>
            </a:r>
          </a:p>
          <a:p>
            <a:pPr>
              <a:lnSpc>
                <a:spcPts val="2700"/>
              </a:lnSpc>
              <a:buFont typeface="Wingdings" pitchFamily="2" charset="2"/>
              <a:buChar char="Ø"/>
            </a:pPr>
            <a:r>
              <a:rPr lang="en-US" sz="2000" dirty="0"/>
              <a:t>Steps to keep in mind for investigation of iatrogenic CJD due to surgical instrument contamination</a:t>
            </a:r>
          </a:p>
          <a:p>
            <a:pPr>
              <a:lnSpc>
                <a:spcPts val="2700"/>
              </a:lnSpc>
              <a:buFont typeface="Wingdings" pitchFamily="2" charset="2"/>
              <a:buChar char="Ø"/>
            </a:pPr>
            <a:r>
              <a:rPr lang="en-US" sz="2000" dirty="0"/>
              <a:t>Resources on CJD that are nice to keep on hand</a:t>
            </a:r>
          </a:p>
          <a:p>
            <a:pPr>
              <a:lnSpc>
                <a:spcPts val="2700"/>
              </a:lnSpc>
              <a:buFont typeface="Wingdings" pitchFamily="2" charset="2"/>
              <a:buChar char="Ø"/>
            </a:pPr>
            <a:endParaRPr lang="en-US" sz="2000" dirty="0"/>
          </a:p>
          <a:p>
            <a:pPr>
              <a:lnSpc>
                <a:spcPts val="2700"/>
              </a:lnSpc>
              <a:buFont typeface="Wingdings" pitchFamily="2" charset="2"/>
              <a:buChar char="Ø"/>
            </a:pPr>
            <a:endParaRPr lang="en-US" sz="2000" dirty="0"/>
          </a:p>
          <a:p>
            <a:pPr>
              <a:lnSpc>
                <a:spcPts val="2700"/>
              </a:lnSpc>
              <a:buFont typeface="Wingdings" pitchFamily="2" charset="2"/>
              <a:buChar char="Ø"/>
            </a:pPr>
            <a:endParaRPr lang="en-US" sz="2000" dirty="0"/>
          </a:p>
          <a:p>
            <a:pPr>
              <a:lnSpc>
                <a:spcPts val="2700"/>
              </a:lnSpc>
              <a:buFont typeface="Wingdings" pitchFamily="2" charset="2"/>
              <a:buChar char="Ø"/>
            </a:pPr>
            <a:endParaRPr lang="en-US" sz="2000" dirty="0"/>
          </a:p>
        </p:txBody>
      </p:sp>
      <p:sp>
        <p:nvSpPr>
          <p:cNvPr id="2" name="Title 1"/>
          <p:cNvSpPr>
            <a:spLocks noGrp="1"/>
          </p:cNvSpPr>
          <p:nvPr>
            <p:ph type="title" idx="4294967295"/>
          </p:nvPr>
        </p:nvSpPr>
        <p:spPr>
          <a:xfrm>
            <a:off x="457200" y="152400"/>
            <a:ext cx="8229600" cy="863600"/>
          </a:xfrm>
        </p:spPr>
        <p:txBody>
          <a:bodyPr>
            <a:noAutofit/>
          </a:bodyPr>
          <a:lstStyle/>
          <a:p>
            <a:r>
              <a:rPr lang="en-US" sz="6000" dirty="0">
                <a:solidFill>
                  <a:schemeClr val="accent1"/>
                </a:solidFill>
                <a:effectLst>
                  <a:outerShdw blurRad="38100" dist="38100" dir="2700000" algn="tl">
                    <a:srgbClr val="000000">
                      <a:alpha val="43137"/>
                    </a:srgbClr>
                  </a:outerShdw>
                </a:effectLst>
              </a:rPr>
              <a:t>Outline:</a:t>
            </a:r>
          </a:p>
        </p:txBody>
      </p:sp>
    </p:spTree>
    <p:extLst>
      <p:ext uri="{BB962C8B-B14F-4D97-AF65-F5344CB8AC3E}">
        <p14:creationId xmlns:p14="http://schemas.microsoft.com/office/powerpoint/2010/main" val="2346220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48347"/>
            <a:ext cx="8686799" cy="4381053"/>
          </a:xfrm>
        </p:spPr>
        <p:txBody>
          <a:bodyPr>
            <a:normAutofit lnSpcReduction="10000"/>
          </a:bodyPr>
          <a:lstStyle/>
          <a:p>
            <a:pPr marL="0" indent="0">
              <a:buNone/>
            </a:pPr>
            <a:r>
              <a:rPr lang="en-US" dirty="0">
                <a:solidFill>
                  <a:schemeClr val="tx1"/>
                </a:solidFill>
              </a:rPr>
              <a:t>Of the 11 confirmed cases</a:t>
            </a:r>
          </a:p>
          <a:p>
            <a:pPr lvl="1">
              <a:buFont typeface="Wingdings" pitchFamily="2" charset="2"/>
              <a:buChar char="Ø"/>
            </a:pPr>
            <a:r>
              <a:rPr lang="en-US" dirty="0">
                <a:solidFill>
                  <a:schemeClr val="tx1"/>
                </a:solidFill>
              </a:rPr>
              <a:t>1 case reported by a local health department</a:t>
            </a:r>
          </a:p>
          <a:p>
            <a:pPr lvl="1">
              <a:buFont typeface="Wingdings" pitchFamily="2" charset="2"/>
              <a:buChar char="Ø"/>
            </a:pPr>
            <a:r>
              <a:rPr lang="en-US" dirty="0">
                <a:solidFill>
                  <a:schemeClr val="tx1"/>
                </a:solidFill>
              </a:rPr>
              <a:t>1  case was known of since 2004 (genetic testing)</a:t>
            </a:r>
          </a:p>
          <a:p>
            <a:pPr lvl="1">
              <a:buFont typeface="Wingdings" pitchFamily="2" charset="2"/>
              <a:buChar char="Ø"/>
            </a:pPr>
            <a:r>
              <a:rPr lang="en-US" dirty="0">
                <a:solidFill>
                  <a:schemeClr val="tx1"/>
                </a:solidFill>
              </a:rPr>
              <a:t>1 reported by a family member</a:t>
            </a:r>
          </a:p>
          <a:p>
            <a:pPr lvl="1">
              <a:buFont typeface="Wingdings" pitchFamily="2" charset="2"/>
              <a:buChar char="Ø"/>
            </a:pPr>
            <a:r>
              <a:rPr lang="en-US" dirty="0">
                <a:solidFill>
                  <a:schemeClr val="tx1"/>
                </a:solidFill>
              </a:rPr>
              <a:t>2 initial notifications by autopsy report from the NPDPSC</a:t>
            </a:r>
          </a:p>
          <a:p>
            <a:pPr lvl="1">
              <a:buFont typeface="Wingdings" pitchFamily="2" charset="2"/>
              <a:buChar char="Ø"/>
            </a:pPr>
            <a:r>
              <a:rPr lang="en-US" dirty="0">
                <a:solidFill>
                  <a:schemeClr val="tx1"/>
                </a:solidFill>
              </a:rPr>
              <a:t>6 initial notifications via NPDPSC lab reports</a:t>
            </a:r>
          </a:p>
          <a:p>
            <a:pPr lvl="1">
              <a:buFont typeface="Wingdings" pitchFamily="2" charset="2"/>
              <a:buChar char="Ø"/>
            </a:pPr>
            <a:endParaRPr lang="en-US" dirty="0">
              <a:solidFill>
                <a:schemeClr val="tx1"/>
              </a:solidFill>
            </a:endParaRPr>
          </a:p>
          <a:p>
            <a:pPr marL="0" lvl="0" indent="0">
              <a:buNone/>
            </a:pPr>
            <a:r>
              <a:rPr lang="en-US" dirty="0">
                <a:solidFill>
                  <a:schemeClr val="tx1"/>
                </a:solidFill>
              </a:rPr>
              <a:t>Of the 9 probable cases</a:t>
            </a:r>
          </a:p>
          <a:p>
            <a:pPr lvl="1">
              <a:buFont typeface="Wingdings" pitchFamily="2" charset="2"/>
              <a:buChar char="Ø"/>
            </a:pPr>
            <a:r>
              <a:rPr lang="en-US" dirty="0">
                <a:solidFill>
                  <a:schemeClr val="tx1"/>
                </a:solidFill>
              </a:rPr>
              <a:t>2 were initiated by local health departments4</a:t>
            </a:r>
          </a:p>
          <a:p>
            <a:pPr lvl="1">
              <a:buFont typeface="Wingdings" pitchFamily="2" charset="2"/>
              <a:buChar char="Ø"/>
            </a:pPr>
            <a:r>
              <a:rPr lang="en-US" dirty="0">
                <a:solidFill>
                  <a:schemeClr val="tx1"/>
                </a:solidFill>
              </a:rPr>
              <a:t>3 initial notifications were by death certificates</a:t>
            </a:r>
          </a:p>
          <a:p>
            <a:pPr lvl="1">
              <a:buFont typeface="Wingdings" pitchFamily="2" charset="2"/>
              <a:buChar char="Ø"/>
            </a:pPr>
            <a:r>
              <a:rPr lang="en-US" dirty="0">
                <a:solidFill>
                  <a:schemeClr val="tx1"/>
                </a:solidFill>
              </a:rPr>
              <a:t>4 initial notifications via NPDPSC lab reports</a:t>
            </a:r>
          </a:p>
        </p:txBody>
      </p:sp>
      <p:sp>
        <p:nvSpPr>
          <p:cNvPr id="2" name="Title 1"/>
          <p:cNvSpPr>
            <a:spLocks noGrp="1"/>
          </p:cNvSpPr>
          <p:nvPr>
            <p:ph type="title"/>
          </p:nvPr>
        </p:nvSpPr>
        <p:spPr>
          <a:xfrm>
            <a:off x="0" y="76200"/>
            <a:ext cx="9144000" cy="1752600"/>
          </a:xfrm>
        </p:spPr>
        <p:txBody>
          <a:bodyPr>
            <a:normAutofit/>
          </a:bodyPr>
          <a:lstStyle/>
          <a:p>
            <a:r>
              <a:rPr lang="en-US" sz="4800" dirty="0">
                <a:solidFill>
                  <a:schemeClr val="accent1"/>
                </a:solidFill>
                <a:effectLst>
                  <a:outerShdw blurRad="38100" dist="38100" dir="2700000" algn="tl">
                    <a:srgbClr val="000000">
                      <a:alpha val="43137"/>
                    </a:srgbClr>
                  </a:outerShdw>
                </a:effectLst>
              </a:rPr>
              <a:t>Review of 2012 data (so far) shows:</a:t>
            </a:r>
          </a:p>
        </p:txBody>
      </p:sp>
    </p:spTree>
    <p:extLst>
      <p:ext uri="{BB962C8B-B14F-4D97-AF65-F5344CB8AC3E}">
        <p14:creationId xmlns:p14="http://schemas.microsoft.com/office/powerpoint/2010/main" val="3221166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dirty="0"/>
          </a:p>
          <a:p>
            <a:endParaRPr lang="en-US" dirty="0"/>
          </a:p>
        </p:txBody>
      </p:sp>
      <p:sp>
        <p:nvSpPr>
          <p:cNvPr id="2" name="Title 1"/>
          <p:cNvSpPr>
            <a:spLocks noGrp="1"/>
          </p:cNvSpPr>
          <p:nvPr>
            <p:ph type="title"/>
          </p:nvPr>
        </p:nvSpPr>
        <p:spPr>
          <a:xfrm>
            <a:off x="502024" y="76200"/>
            <a:ext cx="8139953" cy="1548206"/>
          </a:xfrm>
        </p:spPr>
        <p:txBody>
          <a:bodyPr>
            <a:normAutofit fontScale="90000"/>
          </a:bodyPr>
          <a:lstStyle/>
          <a:p>
            <a:r>
              <a:rPr lang="en-US" kern="0" dirty="0">
                <a:solidFill>
                  <a:schemeClr val="accent1"/>
                </a:solidFill>
                <a:effectLst>
                  <a:outerShdw blurRad="38100" dist="38100" dir="2700000" algn="tl">
                    <a:srgbClr val="000000">
                      <a:alpha val="43137"/>
                    </a:srgbClr>
                  </a:outerShdw>
                </a:effectLst>
              </a:rPr>
              <a:t>Review of 2012 data (so far) shows:</a:t>
            </a:r>
          </a:p>
        </p:txBody>
      </p:sp>
      <p:sp>
        <p:nvSpPr>
          <p:cNvPr id="4" name="TextBox 3"/>
          <p:cNvSpPr txBox="1"/>
          <p:nvPr/>
        </p:nvSpPr>
        <p:spPr>
          <a:xfrm>
            <a:off x="495300" y="2367439"/>
            <a:ext cx="8153400" cy="4185761"/>
          </a:xfrm>
          <a:prstGeom prst="rect">
            <a:avLst/>
          </a:prstGeom>
          <a:noFill/>
        </p:spPr>
        <p:txBody>
          <a:bodyPr wrap="square" rtlCol="0">
            <a:spAutoFit/>
          </a:bodyPr>
          <a:lstStyle/>
          <a:p>
            <a:pPr lvl="0">
              <a:buClr>
                <a:schemeClr val="accent1"/>
              </a:buClr>
              <a:buSzPct val="70000"/>
            </a:pPr>
            <a:r>
              <a:rPr lang="en-US" sz="3200" dirty="0"/>
              <a:t>Of the 6 cases classified “Not a Case”</a:t>
            </a:r>
          </a:p>
          <a:p>
            <a:pPr marL="914400" lvl="1" indent="-457200">
              <a:spcBef>
                <a:spcPts val="1200"/>
              </a:spcBef>
              <a:buClr>
                <a:schemeClr val="accent1"/>
              </a:buClr>
              <a:buSzPct val="70000"/>
              <a:buFont typeface="Wingdings" pitchFamily="2" charset="2"/>
              <a:buChar char="Ø"/>
            </a:pPr>
            <a:r>
              <a:rPr lang="en-US" sz="3200" dirty="0"/>
              <a:t>1 initiated by a regional health department</a:t>
            </a:r>
          </a:p>
          <a:p>
            <a:pPr marL="914400" lvl="1" indent="-457200">
              <a:spcBef>
                <a:spcPts val="1200"/>
              </a:spcBef>
              <a:buClr>
                <a:schemeClr val="accent1"/>
              </a:buClr>
              <a:buSzPct val="70000"/>
              <a:buFont typeface="Wingdings" pitchFamily="2" charset="2"/>
              <a:buChar char="Ø"/>
            </a:pPr>
            <a:r>
              <a:rPr lang="en-US" sz="3200" dirty="0"/>
              <a:t>4 initiated by a local health department</a:t>
            </a:r>
          </a:p>
          <a:p>
            <a:pPr lvl="3">
              <a:spcBef>
                <a:spcPts val="1200"/>
              </a:spcBef>
              <a:buClr>
                <a:schemeClr val="accent1"/>
              </a:buClr>
              <a:buSzPct val="70000"/>
            </a:pPr>
            <a:r>
              <a:rPr lang="en-US" sz="2400" dirty="0"/>
              <a:t>Of which 1 was initiated via the vital statistics of the local health department</a:t>
            </a:r>
          </a:p>
          <a:p>
            <a:pPr marL="914400" lvl="1" indent="-457200">
              <a:spcBef>
                <a:spcPts val="1200"/>
              </a:spcBef>
              <a:buClr>
                <a:schemeClr val="accent1"/>
              </a:buClr>
              <a:buSzPct val="70000"/>
              <a:buFont typeface="Wingdings" pitchFamily="2" charset="2"/>
              <a:buChar char="Ø"/>
            </a:pPr>
            <a:r>
              <a:rPr lang="en-US" sz="3200" dirty="0"/>
              <a:t>1 initiated by a call from a physician</a:t>
            </a:r>
          </a:p>
          <a:p>
            <a:endParaRPr lang="en-US" dirty="0"/>
          </a:p>
        </p:txBody>
      </p:sp>
    </p:spTree>
    <p:extLst>
      <p:ext uri="{BB962C8B-B14F-4D97-AF65-F5344CB8AC3E}">
        <p14:creationId xmlns:p14="http://schemas.microsoft.com/office/powerpoint/2010/main" val="2925582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99247" y="2362200"/>
            <a:ext cx="7745505" cy="3763962"/>
          </a:xfrm>
        </p:spPr>
        <p:txBody>
          <a:bodyPr>
            <a:normAutofit/>
          </a:bodyPr>
          <a:lstStyle/>
          <a:p>
            <a:pPr marL="0" indent="0">
              <a:buNone/>
            </a:pPr>
            <a:r>
              <a:rPr lang="en-US" dirty="0"/>
              <a:t>Local and regional health departments work closer with the vital statistics office and can be of great help in identifying</a:t>
            </a:r>
          </a:p>
          <a:p>
            <a:pPr lvl="1">
              <a:spcBef>
                <a:spcPts val="1800"/>
              </a:spcBef>
              <a:buFont typeface="Wingdings" pitchFamily="2" charset="2"/>
              <a:buChar char="Ø"/>
            </a:pPr>
            <a:r>
              <a:rPr lang="en-US" dirty="0"/>
              <a:t>Cases that were missed in life, </a:t>
            </a:r>
          </a:p>
          <a:p>
            <a:pPr lvl="1">
              <a:spcBef>
                <a:spcPts val="1800"/>
              </a:spcBef>
              <a:buFont typeface="Wingdings" pitchFamily="2" charset="2"/>
              <a:buChar char="Ø"/>
            </a:pPr>
            <a:r>
              <a:rPr lang="en-US" dirty="0"/>
              <a:t>Cases that were confirmed by alternate means – hospital pathologist via biopsy or  medical examiner…</a:t>
            </a:r>
          </a:p>
          <a:p>
            <a:pPr lvl="1">
              <a:spcBef>
                <a:spcPts val="1800"/>
              </a:spcBef>
              <a:buFont typeface="Wingdings" pitchFamily="2" charset="2"/>
              <a:buChar char="Ø"/>
            </a:pPr>
            <a:r>
              <a:rPr lang="en-US" dirty="0"/>
              <a:t>Cases misdiagnosed or improper diagnosis given</a:t>
            </a:r>
          </a:p>
        </p:txBody>
      </p:sp>
      <p:sp>
        <p:nvSpPr>
          <p:cNvPr id="2" name="Title 1"/>
          <p:cNvSpPr>
            <a:spLocks noGrp="1"/>
          </p:cNvSpPr>
          <p:nvPr>
            <p:ph type="title"/>
          </p:nvPr>
        </p:nvSpPr>
        <p:spPr>
          <a:xfrm>
            <a:off x="693869" y="228600"/>
            <a:ext cx="7756263" cy="1395806"/>
          </a:xfrm>
        </p:spPr>
        <p:txBody>
          <a:bodyPr>
            <a:normAutofit/>
          </a:bodyPr>
          <a:lstStyle/>
          <a:p>
            <a:r>
              <a:rPr lang="en-US" dirty="0">
                <a:solidFill>
                  <a:schemeClr val="accent1"/>
                </a:solidFill>
                <a:effectLst>
                  <a:outerShdw blurRad="38100" dist="38100" dir="2700000" algn="tl">
                    <a:srgbClr val="000000">
                      <a:alpha val="43137"/>
                    </a:srgbClr>
                  </a:outerShdw>
                </a:effectLst>
              </a:rPr>
              <a:t>In summary …</a:t>
            </a:r>
          </a:p>
        </p:txBody>
      </p:sp>
    </p:spTree>
    <p:extLst>
      <p:ext uri="{BB962C8B-B14F-4D97-AF65-F5344CB8AC3E}">
        <p14:creationId xmlns:p14="http://schemas.microsoft.com/office/powerpoint/2010/main" val="1722549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a:p>
            <a:pPr>
              <a:buFont typeface="Wingdings" pitchFamily="2" charset="2"/>
              <a:buChar char="Ø"/>
            </a:pPr>
            <a:r>
              <a:rPr lang="en-US" dirty="0"/>
              <a:t>Regional and local health departments are a significant source of catching probable and possible cases for CJD</a:t>
            </a:r>
          </a:p>
          <a:p>
            <a:pPr marL="0" indent="0">
              <a:buNone/>
            </a:pPr>
            <a:endParaRPr lang="en-US" dirty="0"/>
          </a:p>
          <a:p>
            <a:pPr>
              <a:buFont typeface="Wingdings" pitchFamily="2" charset="2"/>
              <a:buChar char="Ø"/>
            </a:pPr>
            <a:r>
              <a:rPr lang="en-US" dirty="0"/>
              <a:t>With CJD, possible (suspect) cases are important</a:t>
            </a:r>
          </a:p>
          <a:p>
            <a:pPr marL="0" indent="0">
              <a:buNone/>
            </a:pPr>
            <a:endParaRPr lang="en-US" dirty="0"/>
          </a:p>
        </p:txBody>
      </p:sp>
      <p:sp>
        <p:nvSpPr>
          <p:cNvPr id="2" name="Title 1"/>
          <p:cNvSpPr>
            <a:spLocks noGrp="1"/>
          </p:cNvSpPr>
          <p:nvPr>
            <p:ph type="title"/>
          </p:nvPr>
        </p:nvSpPr>
        <p:spPr/>
        <p:txBody>
          <a:bodyPr>
            <a:normAutofit/>
          </a:bodyPr>
          <a:lstStyle/>
          <a:p>
            <a:r>
              <a:rPr lang="en-US" dirty="0"/>
              <a:t>In summary …</a:t>
            </a:r>
          </a:p>
        </p:txBody>
      </p:sp>
    </p:spTree>
    <p:extLst>
      <p:ext uri="{BB962C8B-B14F-4D97-AF65-F5344CB8AC3E}">
        <p14:creationId xmlns:p14="http://schemas.microsoft.com/office/powerpoint/2010/main" val="22408148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Wingdings" pitchFamily="2" charset="2"/>
              <a:buChar char="Ø"/>
            </a:pPr>
            <a:r>
              <a:rPr lang="en-US" dirty="0"/>
              <a:t>Public inquiry into a CJD case calling it “mad cow” disease</a:t>
            </a:r>
          </a:p>
          <a:p>
            <a:pPr>
              <a:buFont typeface="Wingdings" pitchFamily="2" charset="2"/>
              <a:buChar char="Ø"/>
            </a:pPr>
            <a:r>
              <a:rPr lang="en-US" dirty="0"/>
              <a:t>Inquiries into clustering of CJD cases</a:t>
            </a:r>
          </a:p>
          <a:p>
            <a:pPr lvl="1">
              <a:buFont typeface="Wingdings" pitchFamily="2" charset="2"/>
              <a:buChar char="Ø"/>
            </a:pPr>
            <a:r>
              <a:rPr lang="en-US" dirty="0"/>
              <a:t>2012 – inquiry of a cluster at a hospice</a:t>
            </a:r>
          </a:p>
          <a:p>
            <a:pPr>
              <a:buFont typeface="Wingdings" pitchFamily="2" charset="2"/>
              <a:buChar char="Ø"/>
            </a:pPr>
            <a:r>
              <a:rPr lang="en-US" dirty="0"/>
              <a:t>Recent neurologic procedures on a suspected CJD case – an investigation has to be done quickly, methodically, and accurately before risk assessment can be done.</a:t>
            </a:r>
          </a:p>
        </p:txBody>
      </p:sp>
      <p:sp>
        <p:nvSpPr>
          <p:cNvPr id="2" name="Title 1"/>
          <p:cNvSpPr>
            <a:spLocks noGrp="1"/>
          </p:cNvSpPr>
          <p:nvPr>
            <p:ph type="title"/>
          </p:nvPr>
        </p:nvSpPr>
        <p:spPr/>
        <p:txBody>
          <a:bodyPr>
            <a:noAutofit/>
          </a:bodyPr>
          <a:lstStyle/>
          <a:p>
            <a:r>
              <a:rPr lang="en-US" sz="2400" dirty="0">
                <a:solidFill>
                  <a:schemeClr val="accent1"/>
                </a:solidFill>
                <a:effectLst>
                  <a:outerShdw blurRad="38100" dist="38100" dir="2700000" algn="tl">
                    <a:srgbClr val="000000">
                      <a:alpha val="43137"/>
                    </a:srgbClr>
                  </a:outerShdw>
                </a:effectLst>
              </a:rPr>
              <a:t>Quickly a few cases where local and regional health departments are involved in prion disease investigations</a:t>
            </a:r>
          </a:p>
        </p:txBody>
      </p:sp>
    </p:spTree>
    <p:extLst>
      <p:ext uri="{BB962C8B-B14F-4D97-AF65-F5344CB8AC3E}">
        <p14:creationId xmlns:p14="http://schemas.microsoft.com/office/powerpoint/2010/main" val="27617564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642" y="0"/>
            <a:ext cx="8839200" cy="1676400"/>
          </a:xfrm>
        </p:spPr>
        <p:txBody>
          <a:bodyPr>
            <a:noAutofit/>
          </a:bodyPr>
          <a:lstStyle/>
          <a:p>
            <a:r>
              <a:rPr lang="en-US" sz="2800" dirty="0">
                <a:solidFill>
                  <a:schemeClr val="accent1"/>
                </a:solidFill>
                <a:effectLst>
                  <a:outerShdw blurRad="38100" dist="38100" dir="2700000" algn="tl">
                    <a:srgbClr val="000000">
                      <a:alpha val="43137"/>
                    </a:srgbClr>
                  </a:outerShdw>
                </a:effectLst>
              </a:rPr>
              <a:t>Recommended Steps for Investigation of Possible Iatrogenic Creutzfeldt‐Jakob Disease Transmission via Contaminated Surgical Instruments</a:t>
            </a:r>
          </a:p>
        </p:txBody>
      </p:sp>
      <p:graphicFrame>
        <p:nvGraphicFramePr>
          <p:cNvPr id="7" name="Table 6"/>
          <p:cNvGraphicFramePr>
            <a:graphicFrameLocks noGrp="1"/>
          </p:cNvGraphicFramePr>
          <p:nvPr>
            <p:extLst>
              <p:ext uri="{D42A27DB-BD31-4B8C-83A1-F6EECF244321}">
                <p14:modId xmlns:p14="http://schemas.microsoft.com/office/powerpoint/2010/main" val="4021853461"/>
              </p:ext>
            </p:extLst>
          </p:nvPr>
        </p:nvGraphicFramePr>
        <p:xfrm>
          <a:off x="152400" y="1587091"/>
          <a:ext cx="8382000" cy="3888891"/>
        </p:xfrm>
        <a:graphic>
          <a:graphicData uri="http://schemas.openxmlformats.org/drawingml/2006/table">
            <a:tbl>
              <a:tblPr/>
              <a:tblGrid>
                <a:gridCol w="8382000">
                  <a:extLst>
                    <a:ext uri="{9D8B030D-6E8A-4147-A177-3AD203B41FA5}">
                      <a16:colId xmlns:a16="http://schemas.microsoft.com/office/drawing/2014/main" val="20000"/>
                    </a:ext>
                  </a:extLst>
                </a:gridCol>
              </a:tblGrid>
              <a:tr h="408791">
                <a:tc>
                  <a:txBody>
                    <a:bodyPr/>
                    <a:lstStyle/>
                    <a:p>
                      <a:pPr marL="342900" indent="-342900" algn="l">
                        <a:buClr>
                          <a:schemeClr val="accent5"/>
                        </a:buClr>
                        <a:buFont typeface="Wingdings" pitchFamily="2" charset="2"/>
                        <a:buChar char="Ø"/>
                      </a:pPr>
                      <a:r>
                        <a:rPr lang="en-US" sz="2000" dirty="0"/>
                        <a:t>Request and</a:t>
                      </a:r>
                      <a:r>
                        <a:rPr lang="en-US" sz="2000" baseline="0" dirty="0"/>
                        <a:t> </a:t>
                      </a:r>
                      <a:r>
                        <a:rPr lang="en-US" sz="2000" dirty="0"/>
                        <a:t>Review medical records of case patient</a:t>
                      </a:r>
                    </a:p>
                  </a:txBody>
                  <a:tcPr anchor="b">
                    <a:lnL>
                      <a:noFill/>
                    </a:lnL>
                    <a:lnR>
                      <a:noFill/>
                    </a:lnR>
                    <a:lnT>
                      <a:noFill/>
                    </a:lnT>
                    <a:lnB>
                      <a:noFill/>
                    </a:lnB>
                  </a:tcPr>
                </a:tc>
                <a:extLst>
                  <a:ext uri="{0D108BD9-81ED-4DB2-BD59-A6C34878D82A}">
                    <a16:rowId xmlns:a16="http://schemas.microsoft.com/office/drawing/2014/main" val="10000"/>
                  </a:ext>
                </a:extLst>
              </a:tr>
              <a:tr h="442856">
                <a:tc>
                  <a:txBody>
                    <a:bodyPr/>
                    <a:lstStyle/>
                    <a:p>
                      <a:pPr marL="342900" indent="-342900" algn="l">
                        <a:buClr>
                          <a:schemeClr val="accent5"/>
                        </a:buClr>
                        <a:buFont typeface="Wingdings" pitchFamily="2" charset="2"/>
                        <a:buChar char="Ø"/>
                      </a:pPr>
                      <a:r>
                        <a:rPr lang="en-US" sz="2000" dirty="0"/>
                        <a:t>Interview family</a:t>
                      </a:r>
                    </a:p>
                  </a:txBody>
                  <a:tcPr anchor="b">
                    <a:lnL>
                      <a:noFill/>
                    </a:lnL>
                    <a:lnR>
                      <a:noFill/>
                    </a:lnR>
                    <a:lnT>
                      <a:noFill/>
                    </a:lnT>
                    <a:lnB>
                      <a:noFill/>
                    </a:lnB>
                  </a:tcPr>
                </a:tc>
                <a:extLst>
                  <a:ext uri="{0D108BD9-81ED-4DB2-BD59-A6C34878D82A}">
                    <a16:rowId xmlns:a16="http://schemas.microsoft.com/office/drawing/2014/main" val="10001"/>
                  </a:ext>
                </a:extLst>
              </a:tr>
              <a:tr h="408791">
                <a:tc>
                  <a:txBody>
                    <a:bodyPr/>
                    <a:lstStyle/>
                    <a:p>
                      <a:pPr marL="342900" indent="-342900" algn="l">
                        <a:buClr>
                          <a:schemeClr val="accent5"/>
                        </a:buClr>
                        <a:buFont typeface="Wingdings" pitchFamily="2" charset="2"/>
                        <a:buChar char="Ø"/>
                      </a:pPr>
                      <a:r>
                        <a:rPr lang="en-US" sz="2000" dirty="0"/>
                        <a:t>Request and</a:t>
                      </a:r>
                      <a:r>
                        <a:rPr lang="en-US" sz="2000" baseline="0" dirty="0"/>
                        <a:t> </a:t>
                      </a:r>
                      <a:r>
                        <a:rPr lang="en-US" sz="2000" dirty="0"/>
                        <a:t>Review surgical log</a:t>
                      </a:r>
                    </a:p>
                  </a:txBody>
                  <a:tcPr anchor="b">
                    <a:lnL>
                      <a:noFill/>
                    </a:lnL>
                    <a:lnR>
                      <a:noFill/>
                    </a:lnR>
                    <a:lnT>
                      <a:noFill/>
                    </a:lnT>
                    <a:lnB>
                      <a:noFill/>
                    </a:lnB>
                  </a:tcPr>
                </a:tc>
                <a:extLst>
                  <a:ext uri="{0D108BD9-81ED-4DB2-BD59-A6C34878D82A}">
                    <a16:rowId xmlns:a16="http://schemas.microsoft.com/office/drawing/2014/main" val="10002"/>
                  </a:ext>
                </a:extLst>
              </a:tr>
              <a:tr h="408791">
                <a:tc>
                  <a:txBody>
                    <a:bodyPr/>
                    <a:lstStyle/>
                    <a:p>
                      <a:pPr marL="342900" indent="-342900" algn="l">
                        <a:buClr>
                          <a:schemeClr val="accent5"/>
                        </a:buClr>
                        <a:buFont typeface="Wingdings" pitchFamily="2" charset="2"/>
                        <a:buChar char="Ø"/>
                      </a:pPr>
                      <a:r>
                        <a:rPr lang="en-US" sz="2000" dirty="0"/>
                        <a:t>Request and</a:t>
                      </a:r>
                      <a:r>
                        <a:rPr lang="en-US" sz="2000" baseline="0" dirty="0"/>
                        <a:t> </a:t>
                      </a:r>
                      <a:r>
                        <a:rPr lang="en-US" sz="2000" dirty="0"/>
                        <a:t>Review pathology log</a:t>
                      </a:r>
                    </a:p>
                  </a:txBody>
                  <a:tcPr anchor="b">
                    <a:lnL>
                      <a:noFill/>
                    </a:lnL>
                    <a:lnR>
                      <a:noFill/>
                    </a:lnR>
                    <a:lnT>
                      <a:noFill/>
                    </a:lnT>
                    <a:lnB>
                      <a:noFill/>
                    </a:lnB>
                  </a:tcPr>
                </a:tc>
                <a:extLst>
                  <a:ext uri="{0D108BD9-81ED-4DB2-BD59-A6C34878D82A}">
                    <a16:rowId xmlns:a16="http://schemas.microsoft.com/office/drawing/2014/main" val="10003"/>
                  </a:ext>
                </a:extLst>
              </a:tr>
              <a:tr h="408791">
                <a:tc>
                  <a:txBody>
                    <a:bodyPr/>
                    <a:lstStyle/>
                    <a:p>
                      <a:pPr marL="342900" indent="-342900" algn="l">
                        <a:buClr>
                          <a:schemeClr val="accent5"/>
                        </a:buClr>
                        <a:buFont typeface="Wingdings" pitchFamily="2" charset="2"/>
                        <a:buChar char="Ø"/>
                      </a:pPr>
                      <a:r>
                        <a:rPr lang="en-US" sz="2000" dirty="0"/>
                        <a:t>Request and</a:t>
                      </a:r>
                      <a:r>
                        <a:rPr lang="en-US" sz="2000" baseline="0" dirty="0"/>
                        <a:t> </a:t>
                      </a:r>
                      <a:r>
                        <a:rPr lang="en-US" sz="2000" dirty="0"/>
                        <a:t>Review hospitalization database</a:t>
                      </a:r>
                    </a:p>
                  </a:txBody>
                  <a:tcPr anchor="b">
                    <a:lnL>
                      <a:noFill/>
                    </a:lnL>
                    <a:lnR>
                      <a:noFill/>
                    </a:lnR>
                    <a:lnT>
                      <a:noFill/>
                    </a:lnT>
                    <a:lnB>
                      <a:noFill/>
                    </a:lnB>
                  </a:tcPr>
                </a:tc>
                <a:extLst>
                  <a:ext uri="{0D108BD9-81ED-4DB2-BD59-A6C34878D82A}">
                    <a16:rowId xmlns:a16="http://schemas.microsoft.com/office/drawing/2014/main" val="10004"/>
                  </a:ext>
                </a:extLst>
              </a:tr>
              <a:tr h="408791">
                <a:tc>
                  <a:txBody>
                    <a:bodyPr/>
                    <a:lstStyle/>
                    <a:p>
                      <a:pPr marL="342900" indent="-342900" algn="l">
                        <a:buClr>
                          <a:schemeClr val="accent5"/>
                        </a:buClr>
                        <a:buFont typeface="Wingdings" pitchFamily="2" charset="2"/>
                        <a:buChar char="Ø"/>
                      </a:pPr>
                      <a:r>
                        <a:rPr lang="en-US" sz="2000" dirty="0"/>
                        <a:t>Request and</a:t>
                      </a:r>
                      <a:r>
                        <a:rPr lang="en-US" sz="2000" baseline="0" dirty="0"/>
                        <a:t> </a:t>
                      </a:r>
                      <a:r>
                        <a:rPr lang="en-US" sz="2000" dirty="0"/>
                        <a:t>Review of procedures for instrument handling in the operating room</a:t>
                      </a:r>
                    </a:p>
                  </a:txBody>
                  <a:tcPr anchor="b">
                    <a:lnL>
                      <a:noFill/>
                    </a:lnL>
                    <a:lnR>
                      <a:noFill/>
                    </a:lnR>
                    <a:lnT>
                      <a:noFill/>
                    </a:lnT>
                    <a:lnB>
                      <a:noFill/>
                    </a:lnB>
                  </a:tcPr>
                </a:tc>
                <a:extLst>
                  <a:ext uri="{0D108BD9-81ED-4DB2-BD59-A6C34878D82A}">
                    <a16:rowId xmlns:a16="http://schemas.microsoft.com/office/drawing/2014/main" val="10005"/>
                  </a:ext>
                </a:extLst>
              </a:tr>
              <a:tr h="408791">
                <a:tc>
                  <a:txBody>
                    <a:bodyPr/>
                    <a:lstStyle/>
                    <a:p>
                      <a:pPr marL="342900" indent="-342900" algn="l">
                        <a:buClr>
                          <a:schemeClr val="accent5"/>
                        </a:buClr>
                        <a:buFont typeface="Wingdings" pitchFamily="2" charset="2"/>
                        <a:buChar char="Ø"/>
                      </a:pPr>
                      <a:r>
                        <a:rPr lang="en-US" sz="2000" dirty="0"/>
                        <a:t>Determine number of autoclave</a:t>
                      </a:r>
                      <a:r>
                        <a:rPr lang="en-US" sz="2000" baseline="0" dirty="0"/>
                        <a:t> cycles and/or other sterilization cycles</a:t>
                      </a:r>
                      <a:endParaRPr lang="en-US" sz="2000" dirty="0"/>
                    </a:p>
                  </a:txBody>
                  <a:tcPr anchor="b">
                    <a:lnL>
                      <a:noFill/>
                    </a:lnL>
                    <a:lnR>
                      <a:noFill/>
                    </a:lnR>
                    <a:lnT>
                      <a:noFill/>
                    </a:lnT>
                    <a:lnB>
                      <a:noFill/>
                    </a:lnB>
                  </a:tcPr>
                </a:tc>
                <a:extLst>
                  <a:ext uri="{0D108BD9-81ED-4DB2-BD59-A6C34878D82A}">
                    <a16:rowId xmlns:a16="http://schemas.microsoft.com/office/drawing/2014/main" val="10006"/>
                  </a:ext>
                </a:extLst>
              </a:tr>
              <a:tr h="408791">
                <a:tc>
                  <a:txBody>
                    <a:bodyPr/>
                    <a:lstStyle/>
                    <a:p>
                      <a:pPr marL="342900" indent="-342900" algn="l">
                        <a:buClr>
                          <a:schemeClr val="accent5"/>
                        </a:buClr>
                        <a:buFont typeface="Wingdings" pitchFamily="2" charset="2"/>
                        <a:buChar char="Ø"/>
                      </a:pPr>
                      <a:r>
                        <a:rPr lang="en-US" sz="2000" dirty="0"/>
                        <a:t>Search vital statistics database</a:t>
                      </a:r>
                    </a:p>
                  </a:txBody>
                  <a:tcPr anchor="b">
                    <a:lnL>
                      <a:noFill/>
                    </a:lnL>
                    <a:lnR>
                      <a:noFill/>
                    </a:lnR>
                    <a:lnT>
                      <a:noFill/>
                    </a:lnT>
                    <a:lnB>
                      <a:noFill/>
                    </a:lnB>
                  </a:tcPr>
                </a:tc>
                <a:extLst>
                  <a:ext uri="{0D108BD9-81ED-4DB2-BD59-A6C34878D82A}">
                    <a16:rowId xmlns:a16="http://schemas.microsoft.com/office/drawing/2014/main" val="10007"/>
                  </a:ext>
                </a:extLst>
              </a:tr>
            </a:tbl>
          </a:graphicData>
        </a:graphic>
      </p:graphicFrame>
      <p:sp>
        <p:nvSpPr>
          <p:cNvPr id="8" name="Rectangle 7"/>
          <p:cNvSpPr/>
          <p:nvPr/>
        </p:nvSpPr>
        <p:spPr>
          <a:xfrm>
            <a:off x="152400" y="5628382"/>
            <a:ext cx="8839200" cy="1077218"/>
          </a:xfrm>
          <a:prstGeom prst="rect">
            <a:avLst/>
          </a:prstGeom>
        </p:spPr>
        <p:txBody>
          <a:bodyPr wrap="square">
            <a:spAutoFit/>
          </a:bodyPr>
          <a:lstStyle/>
          <a:p>
            <a:r>
              <a:rPr lang="en-US" sz="1600" dirty="0"/>
              <a:t>Natalie Keeler , DVM, Lawrence B. Schonberger , MD, Ermias D. Belay , MD, Lynne Sehulster , PhD, George Turabelidze , MD and James J. Sejvar , MD;  Investigation of a Possible Iatrogenic Case of Creutzfeldt‐Jakob Disease After a Neurosurgical Procedure • </a:t>
            </a:r>
            <a:r>
              <a:rPr lang="en-US" sz="1600" i="1" dirty="0"/>
              <a:t>Infection Control and Hospital Epidemiology</a:t>
            </a:r>
            <a:r>
              <a:rPr lang="en-US" sz="1600" dirty="0"/>
              <a:t> , Vol. 27, No. 12 (December 2006), pp. 1352-1357 </a:t>
            </a:r>
          </a:p>
        </p:txBody>
      </p:sp>
    </p:spTree>
    <p:extLst>
      <p:ext uri="{BB962C8B-B14F-4D97-AF65-F5344CB8AC3E}">
        <p14:creationId xmlns:p14="http://schemas.microsoft.com/office/powerpoint/2010/main" val="13872901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81000" y="2248347"/>
            <a:ext cx="8458199" cy="4457253"/>
          </a:xfrm>
        </p:spPr>
        <p:txBody>
          <a:bodyPr>
            <a:normAutofit fontScale="77500" lnSpcReduction="20000"/>
          </a:bodyPr>
          <a:lstStyle/>
          <a:p>
            <a:pPr>
              <a:spcBef>
                <a:spcPts val="0"/>
              </a:spcBef>
              <a:spcAft>
                <a:spcPts val="1200"/>
              </a:spcAft>
              <a:buFont typeface="Wingdings" pitchFamily="2" charset="2"/>
              <a:buChar char="Ø"/>
            </a:pPr>
            <a:r>
              <a:rPr lang="en-US" sz="2900" dirty="0"/>
              <a:t>And remember, the initial reporting of a disease can be very time sensitive</a:t>
            </a:r>
          </a:p>
          <a:p>
            <a:pPr lvl="1">
              <a:spcBef>
                <a:spcPts val="0"/>
              </a:spcBef>
              <a:buFont typeface="Wingdings" pitchFamily="2" charset="2"/>
              <a:buChar char="Ø"/>
            </a:pPr>
            <a:r>
              <a:rPr lang="en-US" sz="2600" dirty="0"/>
              <a:t>It can take months of clinical investigation before CJD come into the differential diagnosis of a patient</a:t>
            </a:r>
          </a:p>
          <a:p>
            <a:pPr lvl="1">
              <a:buFont typeface="Wingdings" pitchFamily="2" charset="2"/>
              <a:buChar char="Ø"/>
            </a:pPr>
            <a:r>
              <a:rPr lang="en-US" sz="2600" dirty="0"/>
              <a:t>And with a 6 month mean duration from onset of symptoms to death (4 month median) …</a:t>
            </a:r>
          </a:p>
          <a:p>
            <a:pPr>
              <a:spcBef>
                <a:spcPts val="2400"/>
              </a:spcBef>
              <a:buFont typeface="Wingdings" pitchFamily="2" charset="2"/>
              <a:buChar char="Ø"/>
            </a:pPr>
            <a:r>
              <a:rPr lang="en-US" sz="2900" dirty="0"/>
              <a:t>Time is essential</a:t>
            </a:r>
          </a:p>
          <a:p>
            <a:pPr marL="0" indent="0">
              <a:buNone/>
            </a:pPr>
            <a:endParaRPr lang="en-US" dirty="0"/>
          </a:p>
          <a:p>
            <a:pPr marL="0" indent="0" algn="ctr">
              <a:buNone/>
            </a:pPr>
            <a:r>
              <a:rPr lang="en-US" dirty="0"/>
              <a:t>My number is </a:t>
            </a:r>
            <a:r>
              <a:rPr lang="en-US" sz="2800" b="1" dirty="0"/>
              <a:t>512- 776 – 6338</a:t>
            </a:r>
          </a:p>
          <a:p>
            <a:pPr marL="0" indent="0">
              <a:buNone/>
            </a:pPr>
            <a:endParaRPr lang="en-US" dirty="0"/>
          </a:p>
          <a:p>
            <a:pPr marL="0" indent="0">
              <a:buNone/>
            </a:pPr>
            <a:r>
              <a:rPr lang="en-US" b="1" dirty="0"/>
              <a:t>Michael Fischer MD, MPH-TM</a:t>
            </a:r>
          </a:p>
          <a:p>
            <a:pPr marL="0" indent="0">
              <a:buNone/>
            </a:pPr>
            <a:r>
              <a:rPr lang="en-US" dirty="0"/>
              <a:t>Emerging and Acute Infectious Diseases Branch</a:t>
            </a:r>
          </a:p>
          <a:p>
            <a:pPr marL="0" indent="0">
              <a:buNone/>
            </a:pPr>
            <a:r>
              <a:rPr lang="en-US" dirty="0"/>
              <a:t>Texas Department of State Health Services</a:t>
            </a:r>
          </a:p>
        </p:txBody>
      </p:sp>
      <p:sp>
        <p:nvSpPr>
          <p:cNvPr id="2" name="Title 1"/>
          <p:cNvSpPr>
            <a:spLocks noGrp="1"/>
          </p:cNvSpPr>
          <p:nvPr>
            <p:ph type="title"/>
          </p:nvPr>
        </p:nvSpPr>
        <p:spPr/>
        <p:txBody>
          <a:bodyPr>
            <a:normAutofit fontScale="90000"/>
          </a:bodyPr>
          <a:lstStyle/>
          <a:p>
            <a:r>
              <a:rPr lang="en-US" dirty="0">
                <a:solidFill>
                  <a:schemeClr val="accent1"/>
                </a:solidFill>
                <a:effectLst>
                  <a:outerShdw blurRad="38100" dist="38100" dir="2700000" algn="tl">
                    <a:srgbClr val="000000">
                      <a:alpha val="43137"/>
                    </a:srgbClr>
                  </a:outerShdw>
                </a:effectLst>
              </a:rPr>
              <a:t>Thank-you, for your time</a:t>
            </a:r>
          </a:p>
        </p:txBody>
      </p:sp>
    </p:spTree>
    <p:extLst>
      <p:ext uri="{BB962C8B-B14F-4D97-AF65-F5344CB8AC3E}">
        <p14:creationId xmlns:p14="http://schemas.microsoft.com/office/powerpoint/2010/main" val="3124132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490" y="152400"/>
            <a:ext cx="7756263" cy="762000"/>
          </a:xfrm>
        </p:spPr>
        <p:txBody>
          <a:bodyPr/>
          <a:lstStyle/>
          <a:p>
            <a:r>
              <a:rPr lang="en-US" dirty="0">
                <a:solidFill>
                  <a:schemeClr val="accent5"/>
                </a:solidFill>
                <a:effectLst>
                  <a:outerShdw blurRad="38100" dist="38100" dir="2700000" algn="tl">
                    <a:srgbClr val="000000">
                      <a:alpha val="43137"/>
                    </a:srgbClr>
                  </a:outerShdw>
                </a:effectLst>
              </a:rPr>
              <a:t>Resources</a:t>
            </a:r>
          </a:p>
        </p:txBody>
      </p:sp>
      <p:sp>
        <p:nvSpPr>
          <p:cNvPr id="4" name="Content Placeholder 3"/>
          <p:cNvSpPr>
            <a:spLocks noGrp="1"/>
          </p:cNvSpPr>
          <p:nvPr>
            <p:ph sz="half" idx="2"/>
          </p:nvPr>
        </p:nvSpPr>
        <p:spPr>
          <a:xfrm>
            <a:off x="-1" y="838200"/>
            <a:ext cx="7413915" cy="6019800"/>
          </a:xfrm>
        </p:spPr>
        <p:txBody>
          <a:bodyPr>
            <a:noAutofit/>
          </a:bodyPr>
          <a:lstStyle/>
          <a:p>
            <a:pPr marL="0" indent="0">
              <a:lnSpc>
                <a:spcPts val="3200"/>
              </a:lnSpc>
              <a:buClr>
                <a:srgbClr val="990000"/>
              </a:buClr>
              <a:buNone/>
            </a:pPr>
            <a:r>
              <a:rPr lang="en-US" sz="2800" b="1" dirty="0">
                <a:solidFill>
                  <a:schemeClr val="tx1"/>
                </a:solidFill>
              </a:rPr>
              <a:t>National Prion Disease Pathology Surveillance Center (NPDPSC)</a:t>
            </a:r>
          </a:p>
          <a:p>
            <a:pPr marL="548640" lvl="1">
              <a:buClr>
                <a:srgbClr val="990000"/>
              </a:buClr>
              <a:buFont typeface="Wingdings" pitchFamily="2" charset="2"/>
              <a:buChar char="Ø"/>
            </a:pPr>
            <a:r>
              <a:rPr lang="en-US" sz="2200" dirty="0">
                <a:solidFill>
                  <a:schemeClr val="tx1"/>
                </a:solidFill>
              </a:rPr>
              <a:t>Free autopsy and transportation and will coordinate the events  (can save family money, get them an accurate diagnosis, and take care of arranging the autopsy)</a:t>
            </a:r>
          </a:p>
          <a:p>
            <a:pPr marL="0" indent="0">
              <a:lnSpc>
                <a:spcPts val="3200"/>
              </a:lnSpc>
              <a:buClr>
                <a:srgbClr val="990000"/>
              </a:buClr>
              <a:buNone/>
            </a:pPr>
            <a:r>
              <a:rPr lang="en-US" sz="2800" b="1" dirty="0">
                <a:solidFill>
                  <a:schemeClr val="tx1"/>
                </a:solidFill>
              </a:rPr>
              <a:t>CJD Foundation </a:t>
            </a:r>
          </a:p>
          <a:p>
            <a:pPr marL="548640" lvl="1">
              <a:buClr>
                <a:srgbClr val="990000"/>
              </a:buClr>
              <a:buFont typeface="Wingdings" pitchFamily="2" charset="2"/>
              <a:buChar char="Ø"/>
            </a:pPr>
            <a:r>
              <a:rPr lang="en-US" sz="2400" dirty="0">
                <a:solidFill>
                  <a:schemeClr val="tx1"/>
                </a:solidFill>
              </a:rPr>
              <a:t>Family/Patient support, Family conference, </a:t>
            </a:r>
            <a:r>
              <a:rPr lang="en-US" sz="2400" u="sng" dirty="0">
                <a:solidFill>
                  <a:schemeClr val="tx1"/>
                </a:solidFill>
              </a:rPr>
              <a:t>7 day a week “hotline”</a:t>
            </a:r>
          </a:p>
          <a:p>
            <a:pPr marL="0" indent="0">
              <a:lnSpc>
                <a:spcPts val="3200"/>
              </a:lnSpc>
              <a:buClr>
                <a:srgbClr val="990000"/>
              </a:buClr>
              <a:buNone/>
            </a:pPr>
            <a:r>
              <a:rPr lang="en-US" b="1" dirty="0">
                <a:solidFill>
                  <a:schemeClr val="tx1"/>
                </a:solidFill>
              </a:rPr>
              <a:t>Centers for Disease Control and Prevention (CDC)</a:t>
            </a:r>
          </a:p>
          <a:p>
            <a:pPr marL="548640" lvl="1">
              <a:spcBef>
                <a:spcPts val="600"/>
              </a:spcBef>
              <a:spcAft>
                <a:spcPts val="600"/>
              </a:spcAft>
              <a:buClr>
                <a:srgbClr val="990000"/>
              </a:buClr>
              <a:buFont typeface="Wingdings" pitchFamily="2" charset="2"/>
              <a:buChar char="Ø"/>
            </a:pPr>
            <a:r>
              <a:rPr lang="en-US" sz="2400" dirty="0">
                <a:solidFill>
                  <a:schemeClr val="tx1"/>
                </a:solidFill>
              </a:rPr>
              <a:t>Quarterly conference calls</a:t>
            </a:r>
          </a:p>
          <a:p>
            <a:pPr marL="0" indent="0">
              <a:lnSpc>
                <a:spcPts val="3200"/>
              </a:lnSpc>
              <a:spcBef>
                <a:spcPts val="0"/>
              </a:spcBef>
              <a:buClr>
                <a:srgbClr val="990000"/>
              </a:buClr>
              <a:buNone/>
            </a:pPr>
            <a:r>
              <a:rPr lang="en-US" sz="2800" b="1" dirty="0">
                <a:solidFill>
                  <a:schemeClr val="tx1"/>
                </a:solidFill>
              </a:rPr>
              <a:t>World Health Organization (WHO)</a:t>
            </a:r>
          </a:p>
          <a:p>
            <a:pPr marL="548640">
              <a:lnSpc>
                <a:spcPts val="3200"/>
              </a:lnSpc>
              <a:spcBef>
                <a:spcPts val="0"/>
              </a:spcBef>
              <a:buClr>
                <a:srgbClr val="990000"/>
              </a:buClr>
              <a:buFont typeface="Wingdings" pitchFamily="2" charset="2"/>
              <a:buChar char="Ø"/>
            </a:pPr>
            <a:r>
              <a:rPr lang="en-US" sz="2200" dirty="0"/>
              <a:t>Guidelines for diagnosis, infection control, and surveillance</a:t>
            </a:r>
            <a:endParaRPr lang="en-US" sz="2200" b="1" dirty="0">
              <a:solidFill>
                <a:schemeClr val="tx1"/>
              </a:solidFill>
            </a:endParaRPr>
          </a:p>
        </p:txBody>
      </p:sp>
      <p:pic>
        <p:nvPicPr>
          <p:cNvPr id="1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5555" y="2513577"/>
            <a:ext cx="1633392" cy="1274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6" descr="logo-bo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1524000"/>
            <a:ext cx="20574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8" descr="cdc_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46962" y="3952875"/>
            <a:ext cx="1336675"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0" descr="who_ne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13914" y="5238918"/>
            <a:ext cx="1336675" cy="136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6972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3"/>
          <p:cNvSpPr>
            <a:spLocks noGrp="1" noChangeArrowheads="1"/>
          </p:cNvSpPr>
          <p:nvPr>
            <p:ph idx="4294967295"/>
          </p:nvPr>
        </p:nvSpPr>
        <p:spPr>
          <a:xfrm>
            <a:off x="76200" y="1219200"/>
            <a:ext cx="9067800" cy="5486400"/>
          </a:xfrm>
        </p:spPr>
        <p:txBody>
          <a:bodyPr>
            <a:noAutofit/>
          </a:bodyPr>
          <a:lstStyle/>
          <a:p>
            <a:pPr>
              <a:lnSpc>
                <a:spcPts val="3000"/>
              </a:lnSpc>
              <a:buFont typeface="Wingdings" pitchFamily="2" charset="2"/>
              <a:buChar char="Ø"/>
            </a:pPr>
            <a:r>
              <a:rPr lang="en-US" sz="2800" dirty="0">
                <a:cs typeface="Times New Roman" pitchFamily="18" charset="0"/>
              </a:rPr>
              <a:t>TSE – Transmissible Spongiform Encephalopathy (prion disease)</a:t>
            </a:r>
          </a:p>
          <a:p>
            <a:pPr>
              <a:lnSpc>
                <a:spcPts val="3000"/>
              </a:lnSpc>
              <a:buFont typeface="Wingdings" pitchFamily="2" charset="2"/>
              <a:buChar char="Ø"/>
            </a:pPr>
            <a:r>
              <a:rPr lang="en-US" sz="2800" dirty="0">
                <a:cs typeface="Times New Roman" pitchFamily="18" charset="0"/>
              </a:rPr>
              <a:t>CJD – Creutzfeldt-Jakob Disease</a:t>
            </a:r>
          </a:p>
          <a:p>
            <a:pPr>
              <a:lnSpc>
                <a:spcPts val="3000"/>
              </a:lnSpc>
              <a:buFont typeface="Wingdings" pitchFamily="2" charset="2"/>
              <a:buChar char="Ø"/>
            </a:pPr>
            <a:r>
              <a:rPr lang="en-US" sz="2800" dirty="0">
                <a:cs typeface="Times New Roman" pitchFamily="18" charset="0"/>
              </a:rPr>
              <a:t>sCJD – sporadic CJD (1/million per year) (85%ofCJD)</a:t>
            </a:r>
          </a:p>
          <a:p>
            <a:pPr>
              <a:lnSpc>
                <a:spcPts val="3000"/>
              </a:lnSpc>
              <a:buFont typeface="Wingdings" pitchFamily="2" charset="2"/>
              <a:buChar char="Ø"/>
            </a:pPr>
            <a:r>
              <a:rPr lang="en-US" sz="2800" dirty="0">
                <a:cs typeface="Times New Roman" pitchFamily="18" charset="0"/>
              </a:rPr>
              <a:t>fCJD – familial CJD 			(10-15%)</a:t>
            </a:r>
          </a:p>
          <a:p>
            <a:pPr>
              <a:lnSpc>
                <a:spcPts val="3000"/>
              </a:lnSpc>
              <a:buFont typeface="Wingdings" pitchFamily="2" charset="2"/>
              <a:buChar char="Ø"/>
            </a:pPr>
            <a:r>
              <a:rPr lang="en-US" sz="2800" dirty="0">
                <a:cs typeface="Times New Roman" pitchFamily="18" charset="0"/>
              </a:rPr>
              <a:t>iCJD – iatrogenic CJD		(&lt;1%)</a:t>
            </a:r>
          </a:p>
          <a:p>
            <a:pPr>
              <a:lnSpc>
                <a:spcPts val="3000"/>
              </a:lnSpc>
              <a:buFont typeface="Wingdings" pitchFamily="2" charset="2"/>
              <a:buChar char="Ø"/>
            </a:pPr>
            <a:r>
              <a:rPr lang="en-US" sz="2800" dirty="0">
                <a:cs typeface="Times New Roman" pitchFamily="18" charset="0"/>
              </a:rPr>
              <a:t>sFI – sporadic Fatal Insomnia</a:t>
            </a:r>
          </a:p>
          <a:p>
            <a:pPr>
              <a:lnSpc>
                <a:spcPts val="3000"/>
              </a:lnSpc>
              <a:buFont typeface="Wingdings" pitchFamily="2" charset="2"/>
              <a:buChar char="Ø"/>
            </a:pPr>
            <a:r>
              <a:rPr lang="en-US" sz="2800" dirty="0">
                <a:cs typeface="Times New Roman" pitchFamily="18" charset="0"/>
              </a:rPr>
              <a:t>FFI – Familial Fatal  Insomnia</a:t>
            </a:r>
          </a:p>
          <a:p>
            <a:pPr>
              <a:lnSpc>
                <a:spcPts val="3000"/>
              </a:lnSpc>
              <a:buFont typeface="Wingdings" pitchFamily="2" charset="2"/>
              <a:buChar char="Ø"/>
            </a:pPr>
            <a:r>
              <a:rPr lang="en-US" sz="2800" dirty="0">
                <a:cs typeface="Times New Roman" pitchFamily="18" charset="0"/>
              </a:rPr>
              <a:t>vCJD – variant Creutzfeldt-Jakob Disease</a:t>
            </a:r>
          </a:p>
          <a:p>
            <a:pPr>
              <a:lnSpc>
                <a:spcPts val="3000"/>
              </a:lnSpc>
              <a:buFont typeface="Wingdings" pitchFamily="2" charset="2"/>
              <a:buChar char="Ø"/>
            </a:pPr>
            <a:r>
              <a:rPr lang="en-US" sz="2800" dirty="0">
                <a:cs typeface="Times New Roman" pitchFamily="18" charset="0"/>
              </a:rPr>
              <a:t>BSE – Bovine Spongiform Encephalopathy (“mad cow” disease)</a:t>
            </a:r>
          </a:p>
          <a:p>
            <a:pPr>
              <a:lnSpc>
                <a:spcPts val="3000"/>
              </a:lnSpc>
              <a:buFont typeface="Wingdings" pitchFamily="2" charset="2"/>
              <a:buChar char="Ø"/>
            </a:pPr>
            <a:r>
              <a:rPr lang="en-US" sz="2800" dirty="0">
                <a:cs typeface="Times New Roman" pitchFamily="18" charset="0"/>
              </a:rPr>
              <a:t>CWD – Chronic Wasting Disease</a:t>
            </a:r>
          </a:p>
          <a:p>
            <a:pPr>
              <a:lnSpc>
                <a:spcPts val="3000"/>
              </a:lnSpc>
              <a:buFont typeface="Wingdings" pitchFamily="2" charset="2"/>
              <a:buChar char="Ø"/>
            </a:pPr>
            <a:endParaRPr lang="en-US" sz="2000" dirty="0"/>
          </a:p>
        </p:txBody>
      </p:sp>
      <p:sp>
        <p:nvSpPr>
          <p:cNvPr id="113666" name="Rectangle 2"/>
          <p:cNvSpPr>
            <a:spLocks noGrp="1" noChangeArrowheads="1"/>
          </p:cNvSpPr>
          <p:nvPr>
            <p:ph type="title" idx="4294967295"/>
          </p:nvPr>
        </p:nvSpPr>
        <p:spPr>
          <a:xfrm>
            <a:off x="1866900" y="228600"/>
            <a:ext cx="5410200" cy="990600"/>
          </a:xfrm>
        </p:spPr>
        <p:txBody>
          <a:bodyPr>
            <a:normAutofit/>
          </a:bodyPr>
          <a:lstStyle/>
          <a:p>
            <a:r>
              <a:rPr lang="en-US" sz="5400" dirty="0">
                <a:solidFill>
                  <a:schemeClr val="accent1"/>
                </a:solidFill>
                <a:effectLst>
                  <a:outerShdw blurRad="38100" dist="38100" dir="2700000" algn="tl">
                    <a:srgbClr val="000000">
                      <a:alpha val="43137"/>
                    </a:srgbClr>
                  </a:outerShdw>
                </a:effectLst>
              </a:rPr>
              <a:t>Abbreviations</a:t>
            </a:r>
          </a:p>
        </p:txBody>
      </p:sp>
    </p:spTree>
    <p:extLst>
      <p:ext uri="{BB962C8B-B14F-4D97-AF65-F5344CB8AC3E}">
        <p14:creationId xmlns:p14="http://schemas.microsoft.com/office/powerpoint/2010/main" val="3304061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0"/>
            <a:ext cx="1143000" cy="685800"/>
          </a:xfrm>
        </p:spPr>
        <p:txBody>
          <a:bodyPr>
            <a:normAutofit/>
          </a:bodyPr>
          <a:lstStyle/>
          <a:p>
            <a:pPr marL="0" indent="0">
              <a:buNone/>
            </a:pPr>
            <a:r>
              <a:rPr lang="en-US" sz="2800" u="sng" dirty="0">
                <a:latin typeface="Arial" pitchFamily="34" charset="0"/>
                <a:cs typeface="Arial" pitchFamily="34" charset="0"/>
              </a:rPr>
              <a:t>Prion:</a:t>
            </a:r>
          </a:p>
          <a:p>
            <a:endParaRPr lang="en-US" dirty="0">
              <a:latin typeface="Arial" pitchFamily="34" charset="0"/>
              <a:cs typeface="Arial" pitchFamily="34" charset="0"/>
            </a:endParaRPr>
          </a:p>
        </p:txBody>
      </p:sp>
      <p:sp>
        <p:nvSpPr>
          <p:cNvPr id="2" name="Title 1"/>
          <p:cNvSpPr>
            <a:spLocks noGrp="1"/>
          </p:cNvSpPr>
          <p:nvPr>
            <p:ph type="title"/>
          </p:nvPr>
        </p:nvSpPr>
        <p:spPr>
          <a:xfrm>
            <a:off x="688490" y="304800"/>
            <a:ext cx="7756263" cy="1054250"/>
          </a:xfrm>
        </p:spPr>
        <p:txBody>
          <a:bodyPr>
            <a:normAutofit/>
          </a:bodyPr>
          <a:lstStyle/>
          <a:p>
            <a:r>
              <a:rPr lang="en-US" sz="5400" dirty="0">
                <a:solidFill>
                  <a:schemeClr val="accent1"/>
                </a:solidFill>
                <a:effectLst>
                  <a:outerShdw blurRad="38100" dist="38100" dir="2700000" algn="tl">
                    <a:srgbClr val="000000">
                      <a:alpha val="43137"/>
                    </a:srgbClr>
                  </a:outerShdw>
                </a:effectLst>
              </a:rPr>
              <a:t>Prion and Prion Theory</a:t>
            </a:r>
          </a:p>
        </p:txBody>
      </p:sp>
      <p:sp>
        <p:nvSpPr>
          <p:cNvPr id="4" name="Content Placeholder 2"/>
          <p:cNvSpPr txBox="1">
            <a:spLocks/>
          </p:cNvSpPr>
          <p:nvPr/>
        </p:nvSpPr>
        <p:spPr>
          <a:xfrm>
            <a:off x="263856" y="3533776"/>
            <a:ext cx="7889544" cy="309562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pPr>
              <a:spcBef>
                <a:spcPts val="600"/>
              </a:spcBef>
              <a:spcAft>
                <a:spcPts val="600"/>
              </a:spcAft>
              <a:buFont typeface="Wingdings" pitchFamily="2" charset="2"/>
              <a:buChar char="Ø"/>
            </a:pPr>
            <a:r>
              <a:rPr lang="en-US" sz="2200" dirty="0">
                <a:solidFill>
                  <a:schemeClr val="tx1"/>
                </a:solidFill>
                <a:latin typeface="Arial" pitchFamily="34" charset="0"/>
                <a:cs typeface="Arial" pitchFamily="34" charset="0"/>
              </a:rPr>
              <a:t>Prions propagate by transmitting a </a:t>
            </a:r>
            <a:r>
              <a:rPr lang="en-US" sz="2200" dirty="0" err="1">
                <a:solidFill>
                  <a:schemeClr val="tx1"/>
                </a:solidFill>
                <a:latin typeface="Arial" pitchFamily="34" charset="0"/>
                <a:cs typeface="Arial" pitchFamily="34" charset="0"/>
              </a:rPr>
              <a:t>misfolded</a:t>
            </a:r>
            <a:r>
              <a:rPr lang="en-US" sz="2200" dirty="0">
                <a:solidFill>
                  <a:schemeClr val="tx1"/>
                </a:solidFill>
                <a:latin typeface="Arial" pitchFamily="34" charset="0"/>
                <a:cs typeface="Arial" pitchFamily="34" charset="0"/>
              </a:rPr>
              <a:t> protein state. </a:t>
            </a:r>
          </a:p>
          <a:p>
            <a:pPr>
              <a:spcBef>
                <a:spcPts val="600"/>
              </a:spcBef>
              <a:spcAft>
                <a:spcPts val="600"/>
              </a:spcAft>
              <a:buFont typeface="Wingdings" pitchFamily="2" charset="2"/>
              <a:buChar char="Ø"/>
            </a:pPr>
            <a:r>
              <a:rPr lang="en-US" sz="2200" dirty="0">
                <a:solidFill>
                  <a:schemeClr val="tx1"/>
                </a:solidFill>
                <a:latin typeface="Arial" pitchFamily="34" charset="0"/>
                <a:cs typeface="Arial" pitchFamily="34" charset="0"/>
              </a:rPr>
              <a:t>It induces existing, properly folded proteins to convert into the disease-associated, prion form; the prion acts as a template to guide the miss-folding of more proteins into prion form. </a:t>
            </a:r>
          </a:p>
          <a:p>
            <a:pPr>
              <a:spcBef>
                <a:spcPts val="600"/>
              </a:spcBef>
              <a:spcAft>
                <a:spcPts val="600"/>
              </a:spcAft>
              <a:buFont typeface="Wingdings" pitchFamily="2" charset="2"/>
              <a:buChar char="Ø"/>
            </a:pPr>
            <a:r>
              <a:rPr lang="en-US" sz="2200" dirty="0">
                <a:solidFill>
                  <a:schemeClr val="tx1"/>
                </a:solidFill>
                <a:latin typeface="Arial" pitchFamily="34" charset="0"/>
                <a:cs typeface="Arial" pitchFamily="34" charset="0"/>
              </a:rPr>
              <a:t>The newly formed prions can then go on to convert more proteins themselves; this triggers a chain reaction that produces large amounts of the prion form.</a:t>
            </a:r>
          </a:p>
        </p:txBody>
      </p:sp>
      <p:sp>
        <p:nvSpPr>
          <p:cNvPr id="6" name="Content Placeholder 2"/>
          <p:cNvSpPr txBox="1">
            <a:spLocks/>
          </p:cNvSpPr>
          <p:nvPr/>
        </p:nvSpPr>
        <p:spPr>
          <a:xfrm>
            <a:off x="304800" y="2057400"/>
            <a:ext cx="7848600" cy="838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pPr>
              <a:buFont typeface="Wingdings" pitchFamily="2" charset="2"/>
              <a:buChar char="Ø"/>
            </a:pPr>
            <a:r>
              <a:rPr lang="en-US" dirty="0">
                <a:solidFill>
                  <a:schemeClr val="tx1"/>
                </a:solidFill>
                <a:latin typeface="Arial" pitchFamily="34" charset="0"/>
                <a:cs typeface="Arial" pitchFamily="34" charset="0"/>
              </a:rPr>
              <a:t>A “proteinaceous infectious particle” resistant to procedures that modify nucleic acid”</a:t>
            </a:r>
          </a:p>
        </p:txBody>
      </p:sp>
      <p:sp>
        <p:nvSpPr>
          <p:cNvPr id="7" name="Content Placeholder 2"/>
          <p:cNvSpPr txBox="1">
            <a:spLocks/>
          </p:cNvSpPr>
          <p:nvPr/>
        </p:nvSpPr>
        <p:spPr>
          <a:xfrm>
            <a:off x="228600" y="2985448"/>
            <a:ext cx="8534400" cy="5959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pPr marL="0" indent="0">
              <a:spcBef>
                <a:spcPts val="0"/>
              </a:spcBef>
              <a:buFont typeface="Wingdings" pitchFamily="2" charset="2"/>
              <a:buNone/>
            </a:pPr>
            <a:r>
              <a:rPr lang="en-US" sz="2800" u="sng" kern="0" dirty="0">
                <a:solidFill>
                  <a:schemeClr val="tx1"/>
                </a:solidFill>
                <a:latin typeface="Arial" pitchFamily="34" charset="0"/>
                <a:cs typeface="Arial" pitchFamily="34" charset="0"/>
              </a:rPr>
              <a:t>Prion theory</a:t>
            </a:r>
            <a:r>
              <a:rPr lang="en-US" sz="2800" kern="0" spc="-20" dirty="0">
                <a:solidFill>
                  <a:schemeClr val="tx1"/>
                </a:solidFill>
                <a:latin typeface="Arial" pitchFamily="34" charset="0"/>
                <a:cs typeface="Arial" pitchFamily="34" charset="0"/>
              </a:rPr>
              <a:t>:</a:t>
            </a:r>
            <a:endParaRPr lang="en-US" spc="-2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841674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609600" y="228600"/>
            <a:ext cx="7772400" cy="1143000"/>
          </a:xfrm>
        </p:spPr>
        <p:txBody>
          <a:bodyPr/>
          <a:lstStyle/>
          <a:p>
            <a:r>
              <a:rPr lang="en-US" sz="4000" b="1" dirty="0" err="1">
                <a:solidFill>
                  <a:schemeClr val="accent5"/>
                </a:solidFill>
                <a:effectLst>
                  <a:outerShdw blurRad="38100" dist="38100" dir="2700000" algn="tl">
                    <a:srgbClr val="000000">
                      <a:alpha val="43137"/>
                    </a:srgbClr>
                  </a:outerShdw>
                </a:effectLst>
              </a:rPr>
              <a:t>PrPc</a:t>
            </a:r>
            <a:r>
              <a:rPr lang="en-US" sz="4000" b="1" dirty="0">
                <a:solidFill>
                  <a:schemeClr val="accent5"/>
                </a:solidFill>
                <a:effectLst>
                  <a:outerShdw blurRad="38100" dist="38100" dir="2700000" algn="tl">
                    <a:srgbClr val="000000">
                      <a:alpha val="43137"/>
                    </a:srgbClr>
                  </a:outerShdw>
                </a:effectLst>
              </a:rPr>
              <a:t> and </a:t>
            </a:r>
            <a:r>
              <a:rPr lang="en-US" sz="4000" b="1" dirty="0" err="1">
                <a:solidFill>
                  <a:schemeClr val="accent5"/>
                </a:solidFill>
                <a:effectLst>
                  <a:outerShdw blurRad="38100" dist="38100" dir="2700000" algn="tl">
                    <a:srgbClr val="000000">
                      <a:alpha val="43137"/>
                    </a:srgbClr>
                  </a:outerShdw>
                </a:effectLst>
              </a:rPr>
              <a:t>PrPsc</a:t>
            </a:r>
            <a:endParaRPr lang="en-US" sz="4000" b="1" dirty="0">
              <a:solidFill>
                <a:schemeClr val="accent5"/>
              </a:solidFill>
              <a:effectLst>
                <a:outerShdw blurRad="38100" dist="38100" dir="2700000" algn="tl">
                  <a:srgbClr val="000000">
                    <a:alpha val="43137"/>
                  </a:srgbClr>
                </a:outerShdw>
              </a:effectLst>
            </a:endParaRPr>
          </a:p>
        </p:txBody>
      </p:sp>
      <p:pic>
        <p:nvPicPr>
          <p:cNvPr id="200707" name="Picture 3" descr="02_05_00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181894" y="1295400"/>
            <a:ext cx="6780213" cy="52169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21202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sz="4000" b="1" dirty="0" err="1">
                <a:solidFill>
                  <a:schemeClr val="accent5"/>
                </a:solidFill>
                <a:effectLst>
                  <a:outerShdw blurRad="38100" dist="38100" dir="2700000" algn="tl">
                    <a:srgbClr val="000000">
                      <a:alpha val="43137"/>
                    </a:srgbClr>
                  </a:outerShdw>
                </a:effectLst>
              </a:rPr>
              <a:t>PrPc</a:t>
            </a:r>
            <a:r>
              <a:rPr lang="en-US" sz="4000" b="1" dirty="0">
                <a:solidFill>
                  <a:schemeClr val="accent5"/>
                </a:solidFill>
                <a:effectLst>
                  <a:outerShdw blurRad="38100" dist="38100" dir="2700000" algn="tl">
                    <a:srgbClr val="000000">
                      <a:alpha val="43137"/>
                    </a:srgbClr>
                  </a:outerShdw>
                </a:effectLst>
              </a:rPr>
              <a:t> – </a:t>
            </a:r>
            <a:r>
              <a:rPr lang="en-US" sz="4000" b="1" dirty="0" err="1">
                <a:solidFill>
                  <a:schemeClr val="accent5"/>
                </a:solidFill>
                <a:effectLst>
                  <a:outerShdw blurRad="38100" dist="38100" dir="2700000" algn="tl">
                    <a:srgbClr val="000000">
                      <a:alpha val="43137"/>
                    </a:srgbClr>
                  </a:outerShdw>
                </a:effectLst>
              </a:rPr>
              <a:t>PrPsc</a:t>
            </a:r>
            <a:r>
              <a:rPr lang="en-US" sz="4000" b="1" dirty="0">
                <a:solidFill>
                  <a:schemeClr val="accent5"/>
                </a:solidFill>
                <a:effectLst>
                  <a:outerShdw blurRad="38100" dist="38100" dir="2700000" algn="tl">
                    <a:srgbClr val="000000">
                      <a:alpha val="43137"/>
                    </a:srgbClr>
                  </a:outerShdw>
                </a:effectLst>
              </a:rPr>
              <a:t> “Conversion”</a:t>
            </a:r>
          </a:p>
        </p:txBody>
      </p:sp>
      <p:pic>
        <p:nvPicPr>
          <p:cNvPr id="115715" name="Picture 3" descr="Feb03#0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r="2142" b="50595"/>
          <a:stretch>
            <a:fillRect/>
          </a:stretch>
        </p:blipFill>
        <p:spPr>
          <a:xfrm>
            <a:off x="148211" y="2465388"/>
            <a:ext cx="8847578" cy="3097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5718" name="Picture 6" descr="cdclogo_solid_pms28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200" y="6164263"/>
            <a:ext cx="838200" cy="485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3653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845" y="152400"/>
            <a:ext cx="7998310" cy="1472006"/>
          </a:xfrm>
        </p:spPr>
        <p:txBody>
          <a:bodyPr>
            <a:noAutofit/>
          </a:bodyPr>
          <a:lstStyle/>
          <a:p>
            <a:r>
              <a:rPr lang="en-US" sz="3600" dirty="0">
                <a:solidFill>
                  <a:schemeClr val="accent1"/>
                </a:solidFill>
              </a:rPr>
              <a:t>Characteristics Transmissible Spongiform Encephalopathies (TSEs):</a:t>
            </a:r>
          </a:p>
        </p:txBody>
      </p:sp>
      <p:sp>
        <p:nvSpPr>
          <p:cNvPr id="5" name="Rectangle 4"/>
          <p:cNvSpPr/>
          <p:nvPr/>
        </p:nvSpPr>
        <p:spPr>
          <a:xfrm>
            <a:off x="228600" y="2057400"/>
            <a:ext cx="8610600" cy="4413516"/>
          </a:xfrm>
          <a:prstGeom prst="rect">
            <a:avLst/>
          </a:prstGeom>
        </p:spPr>
        <p:txBody>
          <a:bodyPr wrap="square">
            <a:spAutoFit/>
          </a:bodyPr>
          <a:lstStyle/>
          <a:p>
            <a:pPr marL="457200" lvl="0" indent="-457200">
              <a:lnSpc>
                <a:spcPts val="3400"/>
              </a:lnSpc>
              <a:buClr>
                <a:schemeClr val="accent1"/>
              </a:buClr>
              <a:buSzPct val="75000"/>
              <a:buFont typeface="Wingdings" pitchFamily="2" charset="2"/>
              <a:buChar char="Ø"/>
            </a:pPr>
            <a:r>
              <a:rPr lang="en-US" sz="2800" dirty="0">
                <a:latin typeface="Arial"/>
              </a:rPr>
              <a:t>Neurodegenerative diseases</a:t>
            </a:r>
          </a:p>
          <a:p>
            <a:pPr marL="457200" lvl="0" indent="-457200">
              <a:lnSpc>
                <a:spcPts val="3400"/>
              </a:lnSpc>
              <a:buClr>
                <a:schemeClr val="accent1"/>
              </a:buClr>
              <a:buSzPct val="75000"/>
              <a:buFont typeface="Wingdings" pitchFamily="2" charset="2"/>
              <a:buChar char="Ø"/>
            </a:pPr>
            <a:r>
              <a:rPr lang="en-US" sz="2800" dirty="0">
                <a:latin typeface="Arial"/>
              </a:rPr>
              <a:t>Rapidly progressive, always fatal</a:t>
            </a:r>
          </a:p>
          <a:p>
            <a:pPr marL="457200" lvl="0" indent="-457200">
              <a:lnSpc>
                <a:spcPts val="3400"/>
              </a:lnSpc>
              <a:buClr>
                <a:schemeClr val="accent1"/>
              </a:buClr>
              <a:buSzPct val="75000"/>
              <a:buFont typeface="Wingdings" pitchFamily="2" charset="2"/>
              <a:buChar char="Ø"/>
            </a:pPr>
            <a:r>
              <a:rPr lang="en-US" sz="2800" dirty="0">
                <a:latin typeface="Arial"/>
              </a:rPr>
              <a:t>Long incubation periods</a:t>
            </a:r>
          </a:p>
          <a:p>
            <a:pPr marL="457200" lvl="0" indent="-457200">
              <a:lnSpc>
                <a:spcPts val="3400"/>
              </a:lnSpc>
              <a:buClr>
                <a:schemeClr val="accent1"/>
              </a:buClr>
              <a:buSzPct val="75000"/>
              <a:buFont typeface="Wingdings" pitchFamily="2" charset="2"/>
              <a:buChar char="Ø"/>
            </a:pPr>
            <a:r>
              <a:rPr lang="en-US" sz="2800" dirty="0">
                <a:latin typeface="Arial"/>
              </a:rPr>
              <a:t>Brain, spinal cord, and adjacent tissues are considered infectious</a:t>
            </a:r>
          </a:p>
          <a:p>
            <a:pPr marL="457200" lvl="0" indent="-457200">
              <a:lnSpc>
                <a:spcPts val="3400"/>
              </a:lnSpc>
              <a:buClr>
                <a:schemeClr val="accent1"/>
              </a:buClr>
              <a:buSzPct val="75000"/>
              <a:buFont typeface="Wingdings" pitchFamily="2" charset="2"/>
              <a:buChar char="Ø"/>
            </a:pPr>
            <a:r>
              <a:rPr lang="en-US" sz="2800" dirty="0">
                <a:latin typeface="Arial"/>
              </a:rPr>
              <a:t>Absence of Immune response</a:t>
            </a:r>
          </a:p>
          <a:p>
            <a:pPr marL="457200" lvl="0" indent="-457200">
              <a:lnSpc>
                <a:spcPts val="3400"/>
              </a:lnSpc>
              <a:buClr>
                <a:schemeClr val="accent1"/>
              </a:buClr>
              <a:buSzPct val="75000"/>
              <a:buFont typeface="Wingdings" pitchFamily="2" charset="2"/>
              <a:buChar char="Ø"/>
            </a:pPr>
            <a:r>
              <a:rPr lang="en-US" sz="2800" dirty="0">
                <a:latin typeface="Arial"/>
              </a:rPr>
              <a:t>Neuropathology – amyloid plaques, no inflammatory reactions, and reactive gliosis; neuronal loss &amp; spongiform changes</a:t>
            </a:r>
          </a:p>
          <a:p>
            <a:pPr marL="457200" lvl="0" indent="-457200">
              <a:lnSpc>
                <a:spcPts val="3400"/>
              </a:lnSpc>
              <a:buClr>
                <a:schemeClr val="accent1"/>
              </a:buClr>
              <a:buSzPct val="75000"/>
              <a:buFont typeface="Wingdings" pitchFamily="2" charset="2"/>
              <a:buChar char="Ø"/>
            </a:pPr>
            <a:r>
              <a:rPr lang="en-US" sz="2800" dirty="0">
                <a:latin typeface="Arial"/>
              </a:rPr>
              <a:t>Affect humans and animals</a:t>
            </a:r>
          </a:p>
        </p:txBody>
      </p:sp>
    </p:spTree>
    <p:extLst>
      <p:ext uri="{BB962C8B-B14F-4D97-AF65-F5344CB8AC3E}">
        <p14:creationId xmlns:p14="http://schemas.microsoft.com/office/powerpoint/2010/main" val="3970521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r>
              <a:rPr lang="en-US" dirty="0"/>
              <a:t>Alzheimer and vascular dementia</a:t>
            </a:r>
          </a:p>
          <a:p>
            <a:pPr>
              <a:buFont typeface="Wingdings" pitchFamily="2" charset="2"/>
              <a:buChar char="Ø"/>
            </a:pPr>
            <a:r>
              <a:rPr lang="en-US" dirty="0"/>
              <a:t>Herpes encephalitis</a:t>
            </a:r>
          </a:p>
          <a:p>
            <a:pPr>
              <a:buFont typeface="Wingdings" pitchFamily="2" charset="2"/>
              <a:buChar char="Ø"/>
            </a:pPr>
            <a:r>
              <a:rPr lang="en-US" dirty="0"/>
              <a:t>Multiple sclerosis</a:t>
            </a:r>
          </a:p>
          <a:p>
            <a:pPr>
              <a:buFont typeface="Wingdings" pitchFamily="2" charset="2"/>
              <a:buChar char="Ø"/>
            </a:pPr>
            <a:r>
              <a:rPr lang="en-US" dirty="0"/>
              <a:t>Hashimoto encephalitis</a:t>
            </a:r>
          </a:p>
          <a:p>
            <a:pPr>
              <a:buFont typeface="Wingdings" pitchFamily="2" charset="2"/>
              <a:buChar char="Ø"/>
            </a:pPr>
            <a:r>
              <a:rPr lang="en-US" dirty="0"/>
              <a:t>Alzheimer's disease (AD)</a:t>
            </a:r>
          </a:p>
          <a:p>
            <a:pPr>
              <a:buFont typeface="Wingdings" pitchFamily="2" charset="2"/>
              <a:buChar char="Ø"/>
            </a:pPr>
            <a:r>
              <a:rPr lang="en-US" dirty="0"/>
              <a:t>Dementia with </a:t>
            </a:r>
            <a:r>
              <a:rPr lang="en-US" dirty="0" err="1"/>
              <a:t>Lewy</a:t>
            </a:r>
            <a:r>
              <a:rPr lang="en-US" dirty="0"/>
              <a:t> bodies (DLB)</a:t>
            </a:r>
          </a:p>
          <a:p>
            <a:pPr>
              <a:buFont typeface="Wingdings" pitchFamily="2" charset="2"/>
              <a:buChar char="Ø"/>
            </a:pPr>
            <a:r>
              <a:rPr lang="en-US" dirty="0"/>
              <a:t>Vascular dementia (VD)</a:t>
            </a:r>
          </a:p>
          <a:p>
            <a:pPr>
              <a:buFont typeface="Wingdings" pitchFamily="2" charset="2"/>
              <a:buChar char="Ø"/>
            </a:pPr>
            <a:r>
              <a:rPr lang="en-US" dirty="0"/>
              <a:t>Chronic inflammatory disorders – Hashimoto’s thyroiditis leading to Hashimoto encephalitis, </a:t>
            </a:r>
          </a:p>
          <a:p>
            <a:pPr>
              <a:buFont typeface="Wingdings" pitchFamily="2" charset="2"/>
              <a:buChar char="Ø"/>
            </a:pPr>
            <a:r>
              <a:rPr lang="en-US" dirty="0"/>
              <a:t>Infectious or granulomatous processes (</a:t>
            </a:r>
            <a:r>
              <a:rPr lang="en-US" dirty="0" err="1"/>
              <a:t>eg</a:t>
            </a:r>
            <a:r>
              <a:rPr lang="en-US" dirty="0"/>
              <a:t>, </a:t>
            </a:r>
            <a:r>
              <a:rPr lang="en-US" dirty="0" err="1"/>
              <a:t>neurosyphilis</a:t>
            </a:r>
            <a:r>
              <a:rPr lang="en-US" dirty="0"/>
              <a:t>, CNS fungal disease, </a:t>
            </a:r>
            <a:r>
              <a:rPr lang="en-US" dirty="0" err="1"/>
              <a:t>sarcoid</a:t>
            </a:r>
            <a:r>
              <a:rPr lang="en-US" dirty="0"/>
              <a:t>, HIV-1-related diseases, Lyme disease), tumors, and </a:t>
            </a:r>
            <a:r>
              <a:rPr lang="en-US" dirty="0" err="1"/>
              <a:t>vasculitis</a:t>
            </a:r>
            <a:endParaRPr lang="en-US" dirty="0"/>
          </a:p>
          <a:p>
            <a:pPr>
              <a:buFont typeface="Wingdings" pitchFamily="2" charset="2"/>
              <a:buChar char="Ø"/>
            </a:pPr>
            <a:r>
              <a:rPr lang="en-US" dirty="0"/>
              <a:t>Toxins (especially inorganic mercury)</a:t>
            </a:r>
          </a:p>
          <a:p>
            <a:pPr>
              <a:buFont typeface="Wingdings" pitchFamily="2" charset="2"/>
              <a:buChar char="Ø"/>
            </a:pPr>
            <a:r>
              <a:rPr lang="en-US" dirty="0"/>
              <a:t>A primary central nervous system </a:t>
            </a:r>
            <a:r>
              <a:rPr lang="en-US" dirty="0" err="1"/>
              <a:t>vasculitis</a:t>
            </a:r>
            <a:r>
              <a:rPr lang="en-US" dirty="0"/>
              <a:t> with little or no laboratory evidence of systemic  inflammation</a:t>
            </a:r>
          </a:p>
          <a:p>
            <a:pPr>
              <a:buFont typeface="Wingdings" pitchFamily="2" charset="2"/>
              <a:buChar char="Ø"/>
            </a:pPr>
            <a:r>
              <a:rPr lang="en-US" dirty="0"/>
              <a:t>Hashimoto thyroiditis</a:t>
            </a:r>
          </a:p>
          <a:p>
            <a:pPr>
              <a:buFont typeface="Wingdings" pitchFamily="2" charset="2"/>
              <a:buChar char="Ø"/>
            </a:pPr>
            <a:r>
              <a:rPr lang="en-US" dirty="0" err="1"/>
              <a:t>Paraneoplastic</a:t>
            </a:r>
            <a:r>
              <a:rPr lang="en-US" dirty="0"/>
              <a:t> syndromes (</a:t>
            </a:r>
            <a:r>
              <a:rPr lang="en-US" dirty="0" err="1"/>
              <a:t>eg</a:t>
            </a:r>
            <a:r>
              <a:rPr lang="en-US" dirty="0"/>
              <a:t>, cerebellar degeneration or limbic encephalitis)</a:t>
            </a:r>
          </a:p>
          <a:p>
            <a:pPr>
              <a:buFont typeface="Wingdings" pitchFamily="2" charset="2"/>
              <a:buChar char="Ø"/>
            </a:pPr>
            <a:r>
              <a:rPr lang="en-US" dirty="0"/>
              <a:t>"Mixed" degenerative processes (</a:t>
            </a:r>
            <a:r>
              <a:rPr lang="en-US" dirty="0" err="1"/>
              <a:t>eg</a:t>
            </a:r>
            <a:r>
              <a:rPr lang="en-US" dirty="0"/>
              <a:t>, </a:t>
            </a:r>
            <a:r>
              <a:rPr lang="en-US" dirty="0" err="1"/>
              <a:t>Lewy</a:t>
            </a:r>
            <a:r>
              <a:rPr lang="en-US" dirty="0"/>
              <a:t> body dementia, </a:t>
            </a:r>
            <a:r>
              <a:rPr lang="en-US" dirty="0" err="1"/>
              <a:t>frontotemporal</a:t>
            </a:r>
            <a:r>
              <a:rPr lang="en-US" dirty="0"/>
              <a:t> </a:t>
            </a:r>
            <a:r>
              <a:rPr lang="en-US" dirty="0" err="1"/>
              <a:t>dementia,Parkinson</a:t>
            </a:r>
            <a:r>
              <a:rPr lang="en-US" dirty="0"/>
              <a:t> disease with dementia</a:t>
            </a:r>
          </a:p>
          <a:p>
            <a:pPr>
              <a:buFont typeface="Wingdings" pitchFamily="2" charset="2"/>
              <a:buChar char="Ø"/>
            </a:pPr>
            <a:r>
              <a:rPr lang="en-US" dirty="0"/>
              <a:t>Amyotrophic lateral sclerosis with dementia</a:t>
            </a:r>
          </a:p>
          <a:p>
            <a:endParaRPr lang="en-US" dirty="0"/>
          </a:p>
        </p:txBody>
      </p:sp>
      <p:sp>
        <p:nvSpPr>
          <p:cNvPr id="3" name="Title 2"/>
          <p:cNvSpPr>
            <a:spLocks noGrp="1"/>
          </p:cNvSpPr>
          <p:nvPr>
            <p:ph type="title"/>
          </p:nvPr>
        </p:nvSpPr>
        <p:spPr/>
        <p:txBody>
          <a:bodyPr/>
          <a:lstStyle/>
          <a:p>
            <a:r>
              <a:rPr lang="en-US" sz="2400" dirty="0"/>
              <a:t>Some of the common diseases that will be in a differential diagnosis and need to be ruled out before a diagnosis of CJD is made</a:t>
            </a:r>
          </a:p>
        </p:txBody>
      </p:sp>
    </p:spTree>
    <p:extLst>
      <p:ext uri="{BB962C8B-B14F-4D97-AF65-F5344CB8AC3E}">
        <p14:creationId xmlns:p14="http://schemas.microsoft.com/office/powerpoint/2010/main" val="3851293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9144000" cy="5943600"/>
          </a:xfrm>
        </p:spPr>
        <p:txBody>
          <a:bodyPr>
            <a:noAutofit/>
          </a:bodyPr>
          <a:lstStyle/>
          <a:p>
            <a:pPr marL="274320" indent="-274320">
              <a:spcBef>
                <a:spcPts val="0"/>
              </a:spcBef>
              <a:spcAft>
                <a:spcPts val="600"/>
              </a:spcAft>
              <a:buFont typeface="Wingdings" pitchFamily="2" charset="2"/>
              <a:buChar char="Ø"/>
            </a:pPr>
            <a:r>
              <a:rPr lang="en-US" sz="2000" b="1" kern="0" spc="-120" dirty="0">
                <a:solidFill>
                  <a:schemeClr val="tx1"/>
                </a:solidFill>
              </a:rPr>
              <a:t>1730s:</a:t>
            </a:r>
            <a:r>
              <a:rPr lang="en-US" sz="2000" kern="0" spc="-120" dirty="0">
                <a:solidFill>
                  <a:schemeClr val="tx1"/>
                </a:solidFill>
              </a:rPr>
              <a:t> A written record on Scrapie in English sheep, the disease is seen all throughout Europe.</a:t>
            </a:r>
          </a:p>
          <a:p>
            <a:pPr marL="274320" indent="-274320">
              <a:spcBef>
                <a:spcPts val="0"/>
              </a:spcBef>
              <a:spcAft>
                <a:spcPts val="600"/>
              </a:spcAft>
              <a:buFont typeface="Wingdings" pitchFamily="2" charset="2"/>
              <a:buChar char="Ø"/>
            </a:pPr>
            <a:r>
              <a:rPr lang="en-US" sz="2000" b="1" kern="0" spc="-120" dirty="0">
                <a:solidFill>
                  <a:schemeClr val="tx1"/>
                </a:solidFill>
              </a:rPr>
              <a:t>1920s: </a:t>
            </a:r>
            <a:r>
              <a:rPr lang="en-US" sz="2000" kern="0" spc="-120" dirty="0">
                <a:solidFill>
                  <a:schemeClr val="tx1"/>
                </a:solidFill>
              </a:rPr>
              <a:t>CJD first described</a:t>
            </a:r>
            <a:endParaRPr lang="en-US" sz="2000" b="1" kern="0" spc="-120" dirty="0">
              <a:solidFill>
                <a:schemeClr val="tx1"/>
              </a:solidFill>
            </a:endParaRPr>
          </a:p>
          <a:p>
            <a:pPr marL="274320" indent="-274320">
              <a:spcBef>
                <a:spcPts val="0"/>
              </a:spcBef>
              <a:spcAft>
                <a:spcPts val="600"/>
              </a:spcAft>
              <a:buFont typeface="Wingdings" pitchFamily="2" charset="2"/>
              <a:buChar char="Ø"/>
            </a:pPr>
            <a:r>
              <a:rPr lang="en-US" sz="2000" b="1" kern="0" spc="-120" dirty="0">
                <a:solidFill>
                  <a:schemeClr val="tx1"/>
                </a:solidFill>
              </a:rPr>
              <a:t>1950’s:</a:t>
            </a:r>
            <a:r>
              <a:rPr lang="en-US" sz="2000" kern="0" spc="-120" dirty="0">
                <a:solidFill>
                  <a:schemeClr val="tx1"/>
                </a:solidFill>
              </a:rPr>
              <a:t> Symptoms similar to Scrapie were found in a tribe of natives that practiced ritualistic cannibalism of their dead in</a:t>
            </a:r>
            <a:r>
              <a:rPr lang="en-US" sz="2000" b="1" kern="0" spc="-120" dirty="0">
                <a:solidFill>
                  <a:schemeClr val="tx1"/>
                </a:solidFill>
              </a:rPr>
              <a:t> Papua New Guinea </a:t>
            </a:r>
            <a:r>
              <a:rPr lang="en-US" sz="2000" kern="0" spc="-120" dirty="0">
                <a:solidFill>
                  <a:schemeClr val="tx1"/>
                </a:solidFill>
              </a:rPr>
              <a:t>. The tribe named the disease “ Kuru”</a:t>
            </a:r>
          </a:p>
          <a:p>
            <a:pPr marL="274320" indent="-274320">
              <a:spcBef>
                <a:spcPts val="0"/>
              </a:spcBef>
              <a:spcAft>
                <a:spcPts val="600"/>
              </a:spcAft>
              <a:buFont typeface="Wingdings" pitchFamily="2" charset="2"/>
              <a:buChar char="Ø"/>
            </a:pPr>
            <a:r>
              <a:rPr lang="en-US" sz="2000" b="1" kern="0" spc="-120" dirty="0">
                <a:solidFill>
                  <a:schemeClr val="tx1"/>
                </a:solidFill>
              </a:rPr>
              <a:t>1960s:</a:t>
            </a:r>
            <a:r>
              <a:rPr lang="en-US" sz="2000" kern="0" spc="-120" dirty="0">
                <a:solidFill>
                  <a:schemeClr val="tx1"/>
                </a:solidFill>
              </a:rPr>
              <a:t> Scientists experimentally transmit Kuru and CJD to chimpanzees, leading the conclusion that is </a:t>
            </a:r>
            <a:r>
              <a:rPr lang="en-US" sz="2000" b="1" kern="0" spc="-120" dirty="0">
                <a:solidFill>
                  <a:schemeClr val="tx1"/>
                </a:solidFill>
              </a:rPr>
              <a:t>transmissible</a:t>
            </a:r>
            <a:r>
              <a:rPr lang="en-US" sz="2000" kern="0" spc="-120" dirty="0">
                <a:solidFill>
                  <a:schemeClr val="tx1"/>
                </a:solidFill>
              </a:rPr>
              <a:t>!</a:t>
            </a:r>
          </a:p>
          <a:p>
            <a:pPr marL="274320" indent="-274320">
              <a:spcBef>
                <a:spcPts val="0"/>
              </a:spcBef>
              <a:spcAft>
                <a:spcPts val="600"/>
              </a:spcAft>
              <a:buFont typeface="Wingdings" pitchFamily="2" charset="2"/>
              <a:buChar char="Ø"/>
            </a:pPr>
            <a:r>
              <a:rPr lang="en-US" sz="2000" b="1" kern="0" spc="-120" dirty="0">
                <a:solidFill>
                  <a:schemeClr val="tx1"/>
                </a:solidFill>
              </a:rPr>
              <a:t>1970’s:</a:t>
            </a:r>
            <a:r>
              <a:rPr lang="en-US" sz="2000" kern="0" spc="-120" dirty="0">
                <a:solidFill>
                  <a:schemeClr val="tx1"/>
                </a:solidFill>
              </a:rPr>
              <a:t> Iatrogenic CJD cases identified – corneal transplants, silver electrodes</a:t>
            </a:r>
          </a:p>
          <a:p>
            <a:pPr marL="274320" indent="-274320">
              <a:spcBef>
                <a:spcPts val="0"/>
              </a:spcBef>
              <a:spcAft>
                <a:spcPts val="600"/>
              </a:spcAft>
              <a:buFont typeface="Wingdings" pitchFamily="2" charset="2"/>
              <a:buChar char="Ø"/>
            </a:pPr>
            <a:r>
              <a:rPr lang="en-US" sz="2000" b="1" kern="0" spc="-120" dirty="0">
                <a:solidFill>
                  <a:schemeClr val="tx1"/>
                </a:solidFill>
              </a:rPr>
              <a:t>1982:</a:t>
            </a:r>
            <a:r>
              <a:rPr lang="en-US" sz="2000" kern="0" spc="-120" dirty="0">
                <a:solidFill>
                  <a:schemeClr val="tx1"/>
                </a:solidFill>
              </a:rPr>
              <a:t> Stanley Prusiner coins the term “prion “ (Proteinaceous infectious Particle) </a:t>
            </a:r>
            <a:r>
              <a:rPr lang="en-US" sz="1800" kern="0" spc="-120" dirty="0">
                <a:solidFill>
                  <a:schemeClr val="tx1"/>
                </a:solidFill>
              </a:rPr>
              <a:t>Highly purified PrP-res is shown to be infectious.</a:t>
            </a:r>
          </a:p>
          <a:p>
            <a:pPr marL="274320" indent="-274320">
              <a:spcBef>
                <a:spcPts val="0"/>
              </a:spcBef>
              <a:spcAft>
                <a:spcPts val="600"/>
              </a:spcAft>
              <a:buFont typeface="Wingdings" pitchFamily="2" charset="2"/>
              <a:buChar char="Ø"/>
            </a:pPr>
            <a:r>
              <a:rPr lang="en-US" sz="2000" b="1" kern="0" spc="-120" dirty="0">
                <a:solidFill>
                  <a:schemeClr val="tx1"/>
                </a:solidFill>
              </a:rPr>
              <a:t>1985:</a:t>
            </a:r>
            <a:r>
              <a:rPr lang="en-US" sz="2000" kern="0" spc="-120" dirty="0">
                <a:solidFill>
                  <a:schemeClr val="tx1"/>
                </a:solidFill>
              </a:rPr>
              <a:t> Iatrogenic CJD associated with human growth hormones</a:t>
            </a:r>
          </a:p>
          <a:p>
            <a:pPr marL="274320" indent="-274320">
              <a:spcBef>
                <a:spcPts val="0"/>
              </a:spcBef>
              <a:spcAft>
                <a:spcPts val="600"/>
              </a:spcAft>
              <a:buFont typeface="Wingdings" pitchFamily="2" charset="2"/>
              <a:buChar char="Ø"/>
            </a:pPr>
            <a:r>
              <a:rPr lang="en-US" sz="2000" b="1" kern="0" spc="-120" dirty="0">
                <a:solidFill>
                  <a:schemeClr val="tx1"/>
                </a:solidFill>
              </a:rPr>
              <a:t>1987: Dura mater grafts implicated as cause of iatrogenic CJD</a:t>
            </a:r>
          </a:p>
          <a:p>
            <a:pPr marL="274320" indent="-274320">
              <a:spcBef>
                <a:spcPts val="0"/>
              </a:spcBef>
              <a:spcAft>
                <a:spcPts val="600"/>
              </a:spcAft>
              <a:buFont typeface="Wingdings" pitchFamily="2" charset="2"/>
              <a:buChar char="Ø"/>
            </a:pPr>
            <a:r>
              <a:rPr lang="en-US" sz="2000" b="1" kern="0" spc="-120" dirty="0">
                <a:solidFill>
                  <a:schemeClr val="tx1"/>
                </a:solidFill>
              </a:rPr>
              <a:t>1997:</a:t>
            </a:r>
            <a:r>
              <a:rPr lang="en-US" sz="2000" kern="0" spc="-120" dirty="0">
                <a:solidFill>
                  <a:schemeClr val="tx1"/>
                </a:solidFill>
              </a:rPr>
              <a:t> Stanley Prusiner won the Nobel Prize in Physiology and Medicine</a:t>
            </a:r>
          </a:p>
          <a:p>
            <a:pPr marL="274320" indent="-274320">
              <a:spcBef>
                <a:spcPts val="0"/>
              </a:spcBef>
              <a:spcAft>
                <a:spcPts val="600"/>
              </a:spcAft>
              <a:buFont typeface="Wingdings" pitchFamily="2" charset="2"/>
              <a:buChar char="Ø"/>
            </a:pPr>
            <a:r>
              <a:rPr lang="en-US" sz="2000" b="1" kern="0" spc="-120" dirty="0">
                <a:solidFill>
                  <a:schemeClr val="tx1"/>
                </a:solidFill>
              </a:rPr>
              <a:t>2000:</a:t>
            </a:r>
            <a:r>
              <a:rPr lang="en-US" sz="2000" kern="0" spc="-120" dirty="0">
                <a:solidFill>
                  <a:schemeClr val="tx1"/>
                </a:solidFill>
              </a:rPr>
              <a:t> ”Mad Cow” Disease outbreak- </a:t>
            </a:r>
            <a:r>
              <a:rPr lang="en-US" sz="2000" b="1" kern="0" spc="-120" dirty="0">
                <a:solidFill>
                  <a:schemeClr val="tx1"/>
                </a:solidFill>
              </a:rPr>
              <a:t>180,000 cattle </a:t>
            </a:r>
            <a:r>
              <a:rPr lang="en-US" sz="2000" kern="0" spc="-120" dirty="0">
                <a:solidFill>
                  <a:schemeClr val="tx1"/>
                </a:solidFill>
              </a:rPr>
              <a:t>has been estimated to be infected.</a:t>
            </a:r>
          </a:p>
          <a:p>
            <a:pPr marL="274320" indent="-274320">
              <a:spcBef>
                <a:spcPts val="0"/>
              </a:spcBef>
              <a:spcAft>
                <a:spcPts val="600"/>
              </a:spcAft>
              <a:buFont typeface="Wingdings" pitchFamily="2" charset="2"/>
              <a:buChar char="Ø"/>
            </a:pPr>
            <a:r>
              <a:rPr lang="en-US" sz="2000" b="1" kern="0" spc="-120" dirty="0">
                <a:solidFill>
                  <a:schemeClr val="tx1"/>
                </a:solidFill>
              </a:rPr>
              <a:t>2005:</a:t>
            </a:r>
            <a:r>
              <a:rPr lang="en-US" sz="2000" kern="0" spc="-120" dirty="0">
                <a:solidFill>
                  <a:schemeClr val="tx1"/>
                </a:solidFill>
              </a:rPr>
              <a:t> vCJD is </a:t>
            </a:r>
            <a:r>
              <a:rPr lang="en-US" sz="2000" b="1" kern="0" spc="-120" dirty="0">
                <a:solidFill>
                  <a:schemeClr val="tx1"/>
                </a:solidFill>
              </a:rPr>
              <a:t>linked to exposure </a:t>
            </a:r>
            <a:r>
              <a:rPr lang="en-US" sz="2000" kern="0" spc="-120" dirty="0">
                <a:solidFill>
                  <a:schemeClr val="tx1"/>
                </a:solidFill>
              </a:rPr>
              <a:t>to BSE from British beef causing 155 deaths in the U.K.</a:t>
            </a:r>
          </a:p>
        </p:txBody>
      </p:sp>
      <p:sp>
        <p:nvSpPr>
          <p:cNvPr id="2" name="Title 1"/>
          <p:cNvSpPr>
            <a:spLocks noGrp="1"/>
          </p:cNvSpPr>
          <p:nvPr>
            <p:ph type="title"/>
          </p:nvPr>
        </p:nvSpPr>
        <p:spPr>
          <a:xfrm>
            <a:off x="457200" y="152400"/>
            <a:ext cx="8229600" cy="737064"/>
          </a:xfrm>
        </p:spPr>
        <p:txBody>
          <a:bodyPr>
            <a:noAutofit/>
          </a:bodyPr>
          <a:lstStyle/>
          <a:p>
            <a:r>
              <a:rPr lang="en-US" sz="4800" dirty="0">
                <a:solidFill>
                  <a:schemeClr val="accent1"/>
                </a:solidFill>
                <a:effectLst>
                  <a:outerShdw blurRad="38100" dist="38100" dir="2700000" algn="tl">
                    <a:srgbClr val="000000">
                      <a:alpha val="43137"/>
                    </a:srgbClr>
                  </a:outerShdw>
                </a:effectLst>
              </a:rPr>
              <a:t>A Quick History Lesson:</a:t>
            </a:r>
          </a:p>
        </p:txBody>
      </p:sp>
    </p:spTree>
    <p:extLst>
      <p:ext uri="{BB962C8B-B14F-4D97-AF65-F5344CB8AC3E}">
        <p14:creationId xmlns:p14="http://schemas.microsoft.com/office/powerpoint/2010/main" val="197735559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1133</TotalTime>
  <Words>3169</Words>
  <Application>Microsoft Office PowerPoint</Application>
  <PresentationFormat>On-screen Show (4:3)</PresentationFormat>
  <Paragraphs>251</Paragraphs>
  <Slides>27</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Bodoni MT</vt:lpstr>
      <vt:lpstr>Book Antiqua</vt:lpstr>
      <vt:lpstr>Calibri</vt:lpstr>
      <vt:lpstr>Courier New</vt:lpstr>
      <vt:lpstr>Wingdings</vt:lpstr>
      <vt:lpstr>Hardcover</vt:lpstr>
      <vt:lpstr>Creutzfeldt-Jakob Disease and other Prion Diseases</vt:lpstr>
      <vt:lpstr>Outline:</vt:lpstr>
      <vt:lpstr>Abbreviations</vt:lpstr>
      <vt:lpstr>Prion and Prion Theory</vt:lpstr>
      <vt:lpstr>PrPc and PrPsc</vt:lpstr>
      <vt:lpstr>PrPc – PrPsc “Conversion”</vt:lpstr>
      <vt:lpstr>Characteristics Transmissible Spongiform Encephalopathies (TSEs):</vt:lpstr>
      <vt:lpstr>Some of the common diseases that will be in a differential diagnosis and need to be ruled out before a diagnosis of CJD is made</vt:lpstr>
      <vt:lpstr>A Quick History Lesson:</vt:lpstr>
      <vt:lpstr>Bovine Spongiform Encephalopathy (BSE) in the United States:</vt:lpstr>
      <vt:lpstr>vCJD  World-Wide</vt:lpstr>
      <vt:lpstr>vCJD In the United States:</vt:lpstr>
      <vt:lpstr>Journal of  Emerging Infectious Disease Iatrogenic Creutzfeldt-Jakob disease, final assessment.</vt:lpstr>
      <vt:lpstr>Annual incidence of variant Creutzfeldt-Jakob disease (vCJD) caused by (1982–2011)</vt:lpstr>
      <vt:lpstr>Incubation periods and clinical presentations of iatrogenic Creutzfeldt-Jakob disease, according to source of infection</vt:lpstr>
      <vt:lpstr>Possible, Probable and Confirmed Cases of CJD by Year</vt:lpstr>
      <vt:lpstr>Percent of confirmed by biopsy/autopsy over all possible, probable, and confirmed cases by year - 2002 - 2011</vt:lpstr>
      <vt:lpstr>Possible, Probable and Confirmed Cases of CJD by Year</vt:lpstr>
      <vt:lpstr>Texas 2012</vt:lpstr>
      <vt:lpstr>Review of 2012 data (so far) shows:</vt:lpstr>
      <vt:lpstr>Review of 2012 data (so far) shows:</vt:lpstr>
      <vt:lpstr>In summary …</vt:lpstr>
      <vt:lpstr>In summary …</vt:lpstr>
      <vt:lpstr>Quickly a few cases where local and regional health departments are involved in prion disease investigations</vt:lpstr>
      <vt:lpstr>Recommended Steps for Investigation of Possible Iatrogenic Creutzfeldt‐Jakob Disease Transmission via Contaminated Surgical Instruments</vt:lpstr>
      <vt:lpstr>Thank-you, for your time</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Creutzfeldt-Jakob Disease and other Prion Diseases</dc:title>
  <dc:creator>Michael P. Fischer</dc:creator>
  <cp:lastModifiedBy>Pinter,Henry J (DSHS)</cp:lastModifiedBy>
  <cp:revision>63</cp:revision>
  <cp:lastPrinted>2013-02-27T05:32:35Z</cp:lastPrinted>
  <dcterms:created xsi:type="dcterms:W3CDTF">2013-02-26T05:20:37Z</dcterms:created>
  <dcterms:modified xsi:type="dcterms:W3CDTF">2023-02-16T20:22:29Z</dcterms:modified>
</cp:coreProperties>
</file>