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675" r:id="rId6"/>
  </p:sldMasterIdLst>
  <p:notesMasterIdLst>
    <p:notesMasterId r:id="rId37"/>
  </p:notesMasterIdLst>
  <p:sldIdLst>
    <p:sldId id="272" r:id="rId7"/>
    <p:sldId id="260" r:id="rId8"/>
    <p:sldId id="277" r:id="rId9"/>
    <p:sldId id="288" r:id="rId10"/>
    <p:sldId id="289" r:id="rId11"/>
    <p:sldId id="295" r:id="rId12"/>
    <p:sldId id="290" r:id="rId13"/>
    <p:sldId id="291" r:id="rId14"/>
    <p:sldId id="292" r:id="rId15"/>
    <p:sldId id="294" r:id="rId16"/>
    <p:sldId id="296" r:id="rId17"/>
    <p:sldId id="297" r:id="rId18"/>
    <p:sldId id="298" r:id="rId19"/>
    <p:sldId id="299" r:id="rId20"/>
    <p:sldId id="300" r:id="rId21"/>
    <p:sldId id="301" r:id="rId22"/>
    <p:sldId id="302" r:id="rId23"/>
    <p:sldId id="303" r:id="rId24"/>
    <p:sldId id="304" r:id="rId25"/>
    <p:sldId id="305" r:id="rId26"/>
    <p:sldId id="306" r:id="rId27"/>
    <p:sldId id="309" r:id="rId28"/>
    <p:sldId id="310" r:id="rId29"/>
    <p:sldId id="311" r:id="rId30"/>
    <p:sldId id="312" r:id="rId31"/>
    <p:sldId id="313" r:id="rId32"/>
    <p:sldId id="314" r:id="rId33"/>
    <p:sldId id="315" r:id="rId34"/>
    <p:sldId id="316" r:id="rId35"/>
    <p:sldId id="307"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72"/>
            <p14:sldId id="260"/>
            <p14:sldId id="277"/>
            <p14:sldId id="288"/>
            <p14:sldId id="289"/>
            <p14:sldId id="295"/>
            <p14:sldId id="290"/>
            <p14:sldId id="291"/>
            <p14:sldId id="292"/>
            <p14:sldId id="294"/>
            <p14:sldId id="296"/>
            <p14:sldId id="297"/>
            <p14:sldId id="298"/>
            <p14:sldId id="299"/>
            <p14:sldId id="300"/>
            <p14:sldId id="301"/>
            <p14:sldId id="302"/>
            <p14:sldId id="303"/>
            <p14:sldId id="304"/>
            <p14:sldId id="305"/>
            <p14:sldId id="306"/>
            <p14:sldId id="309"/>
            <p14:sldId id="310"/>
            <p14:sldId id="311"/>
            <p14:sldId id="312"/>
            <p14:sldId id="313"/>
            <p14:sldId id="314"/>
            <p14:sldId id="315"/>
            <p14:sldId id="316"/>
            <p14:sldId id="30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50F41F-0B29-E9D4-1B0E-CEEC9152F4C6}" name="Fung,Adrienne (DSHS)" initials="F(" userId="S::adrienne.fung@dshs.texas.gov::60a9319d-6472-4a03-a33d-6057791085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56A7E"/>
    <a:srgbClr val="005CB9"/>
    <a:srgbClr val="1F4E79"/>
    <a:srgbClr val="264780"/>
    <a:srgbClr val="0058A3"/>
    <a:srgbClr val="FFC600"/>
    <a:srgbClr val="003087"/>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3C06BC-E904-8561-75E6-B2CCEBECB792}" v="92" dt="2023-01-20T18:57:20.931"/>
    <p1510:client id="{EAECB2E0-D492-4531-9CCC-D1D5CC767B27}" v="19" dt="2023-01-20T18:59:42.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C6E93-FA54-4E1D-9589-454B9C315E28}"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F678FE9B-678C-4896-B699-09A2019570CE}">
      <dgm:prSet custT="1"/>
      <dgm:spPr/>
      <dgm:t>
        <a:bodyPr/>
        <a:lstStyle/>
        <a:p>
          <a:r>
            <a:rPr lang="en-US" sz="1100" b="1"/>
            <a:t>Prior Positive</a:t>
          </a:r>
        </a:p>
      </dgm:t>
    </dgm:pt>
    <dgm:pt modelId="{11147183-C9A1-4359-8B9D-EC2CE97DB806}" type="parTrans" cxnId="{A2479791-0787-4677-892D-FCC2E65DB072}">
      <dgm:prSet/>
      <dgm:spPr/>
      <dgm:t>
        <a:bodyPr/>
        <a:lstStyle/>
        <a:p>
          <a:endParaRPr lang="en-US"/>
        </a:p>
      </dgm:t>
    </dgm:pt>
    <dgm:pt modelId="{FDAC471D-EF3A-490F-8995-7A196E6A4429}" type="sibTrans" cxnId="{A2479791-0787-4677-892D-FCC2E65DB072}">
      <dgm:prSet/>
      <dgm:spPr/>
      <dgm:t>
        <a:bodyPr/>
        <a:lstStyle/>
        <a:p>
          <a:endParaRPr lang="en-US"/>
        </a:p>
      </dgm:t>
    </dgm:pt>
    <dgm:pt modelId="{450F06AD-D357-440A-8A50-11584207E9FD}">
      <dgm:prSet custT="1"/>
      <dgm:spPr/>
      <dgm:t>
        <a:bodyPr/>
        <a:lstStyle/>
        <a:p>
          <a:r>
            <a:rPr lang="en-US" sz="1000" b="1" u="none"/>
            <a:t> </a:t>
          </a:r>
          <a:r>
            <a:rPr lang="en-US" sz="1000" b="1" u="sng"/>
            <a:t>Written documented history </a:t>
          </a:r>
          <a:r>
            <a:rPr lang="en-US" sz="1000"/>
            <a:t>of a previous positive TST written in millimeters or an IGRA</a:t>
          </a:r>
        </a:p>
      </dgm:t>
    </dgm:pt>
    <dgm:pt modelId="{B8499852-3CDA-42A9-A02F-E08423E372C7}" type="parTrans" cxnId="{3CF5590B-47DF-4DF1-9FBC-0020FF45BCE4}">
      <dgm:prSet/>
      <dgm:spPr/>
      <dgm:t>
        <a:bodyPr/>
        <a:lstStyle/>
        <a:p>
          <a:endParaRPr lang="en-US"/>
        </a:p>
      </dgm:t>
    </dgm:pt>
    <dgm:pt modelId="{D83889EE-AB36-4BB1-8300-20A3A7763DA3}" type="sibTrans" cxnId="{3CF5590B-47DF-4DF1-9FBC-0020FF45BCE4}">
      <dgm:prSet/>
      <dgm:spPr/>
      <dgm:t>
        <a:bodyPr/>
        <a:lstStyle/>
        <a:p>
          <a:endParaRPr lang="en-US"/>
        </a:p>
      </dgm:t>
    </dgm:pt>
    <dgm:pt modelId="{D9400EE4-9170-400F-A0F0-1F42CE3119FB}">
      <dgm:prSet custT="1"/>
      <dgm:spPr/>
      <dgm:t>
        <a:bodyPr/>
        <a:lstStyle/>
        <a:p>
          <a:r>
            <a:rPr lang="en-US" sz="1050" b="1"/>
            <a:t>TB Disease </a:t>
          </a:r>
        </a:p>
      </dgm:t>
    </dgm:pt>
    <dgm:pt modelId="{47CC0E3D-0C31-4FEE-933D-9D618A1F2349}" type="parTrans" cxnId="{5653942A-4C35-44F0-BB28-AEB902F3BBD3}">
      <dgm:prSet/>
      <dgm:spPr/>
      <dgm:t>
        <a:bodyPr/>
        <a:lstStyle/>
        <a:p>
          <a:endParaRPr lang="en-US"/>
        </a:p>
      </dgm:t>
    </dgm:pt>
    <dgm:pt modelId="{DA78373C-F1E3-46A3-9844-DC6700409052}" type="sibTrans" cxnId="{5653942A-4C35-44F0-BB28-AEB902F3BBD3}">
      <dgm:prSet/>
      <dgm:spPr/>
      <dgm:t>
        <a:bodyPr/>
        <a:lstStyle/>
        <a:p>
          <a:endParaRPr lang="en-US"/>
        </a:p>
      </dgm:t>
    </dgm:pt>
    <dgm:pt modelId="{BA0D2A07-F0ED-4E79-ABAF-847845F1750B}">
      <dgm:prSet custT="1"/>
      <dgm:spPr/>
      <dgm:t>
        <a:bodyPr/>
        <a:lstStyle/>
        <a:p>
          <a:r>
            <a:rPr lang="en-US" sz="1000"/>
            <a:t>Active TB disease is diagnosed by medical history, physical evaluation, chest </a:t>
          </a:r>
          <a:r>
            <a:rPr lang="en-US" sz="1000" err="1"/>
            <a:t>xray</a:t>
          </a:r>
          <a:r>
            <a:rPr lang="en-US" sz="1000"/>
            <a:t>, and other laboratory tests (i.e., isolation of M. tuberculosis complex from a clinical specimen). </a:t>
          </a:r>
        </a:p>
      </dgm:t>
    </dgm:pt>
    <dgm:pt modelId="{B48A05DC-A099-4CB8-A96D-B0CC8B1B6C97}" type="parTrans" cxnId="{57953816-F533-4355-A9F4-BCB69531DC0B}">
      <dgm:prSet/>
      <dgm:spPr/>
      <dgm:t>
        <a:bodyPr/>
        <a:lstStyle/>
        <a:p>
          <a:endParaRPr lang="en-US"/>
        </a:p>
      </dgm:t>
    </dgm:pt>
    <dgm:pt modelId="{B5762061-72FD-4D04-A750-073EFCFB1D31}" type="sibTrans" cxnId="{57953816-F533-4355-A9F4-BCB69531DC0B}">
      <dgm:prSet/>
      <dgm:spPr/>
      <dgm:t>
        <a:bodyPr/>
        <a:lstStyle/>
        <a:p>
          <a:endParaRPr lang="en-US"/>
        </a:p>
      </dgm:t>
    </dgm:pt>
    <dgm:pt modelId="{198280E2-3AF4-4883-97CF-8EF1E02D72ED}">
      <dgm:prSet custT="1"/>
      <dgm:spPr/>
      <dgm:t>
        <a:bodyPr/>
        <a:lstStyle/>
        <a:p>
          <a:r>
            <a:rPr lang="en-US" sz="1050" b="1"/>
            <a:t>Suspected with TB Disease</a:t>
          </a:r>
        </a:p>
      </dgm:t>
    </dgm:pt>
    <dgm:pt modelId="{E3DD8951-B5DD-4D5F-8608-9557D3C105F1}" type="parTrans" cxnId="{CDECB69A-DA13-4760-BC61-DE03B7EDEB4D}">
      <dgm:prSet/>
      <dgm:spPr/>
      <dgm:t>
        <a:bodyPr/>
        <a:lstStyle/>
        <a:p>
          <a:endParaRPr lang="en-US"/>
        </a:p>
      </dgm:t>
    </dgm:pt>
    <dgm:pt modelId="{7204F94D-C88B-4037-A5CF-12666B3F37B7}" type="sibTrans" cxnId="{CDECB69A-DA13-4760-BC61-DE03B7EDEB4D}">
      <dgm:prSet/>
      <dgm:spPr/>
      <dgm:t>
        <a:bodyPr/>
        <a:lstStyle/>
        <a:p>
          <a:endParaRPr lang="en-US"/>
        </a:p>
      </dgm:t>
    </dgm:pt>
    <dgm:pt modelId="{83EA200D-A231-4CC9-AE72-6219B4BD15F9}">
      <dgm:prSet custT="1"/>
      <dgm:spPr/>
      <dgm:t>
        <a:bodyPr/>
        <a:lstStyle/>
        <a:p>
          <a:r>
            <a:rPr lang="en-US" sz="1050"/>
            <a:t> </a:t>
          </a:r>
        </a:p>
      </dgm:t>
    </dgm:pt>
    <dgm:pt modelId="{F7D50940-368E-4793-BDFB-F066673EDC7D}" type="parTrans" cxnId="{E1F98DDA-DAD6-4E6D-95EF-7277FB42F3E9}">
      <dgm:prSet/>
      <dgm:spPr/>
      <dgm:t>
        <a:bodyPr/>
        <a:lstStyle/>
        <a:p>
          <a:endParaRPr lang="en-US"/>
        </a:p>
      </dgm:t>
    </dgm:pt>
    <dgm:pt modelId="{3C5F5D6D-0043-4089-91C7-6F9074A8E8C1}" type="sibTrans" cxnId="{E1F98DDA-DAD6-4E6D-95EF-7277FB42F3E9}">
      <dgm:prSet/>
      <dgm:spPr/>
      <dgm:t>
        <a:bodyPr/>
        <a:lstStyle/>
        <a:p>
          <a:endParaRPr lang="en-US"/>
        </a:p>
      </dgm:t>
    </dgm:pt>
    <dgm:pt modelId="{5CD267DE-FFFB-47B1-ACB7-1ED7AC89A19C}">
      <dgm:prSet custT="1"/>
      <dgm:spPr/>
      <dgm:t>
        <a:bodyPr/>
        <a:lstStyle/>
        <a:p>
          <a:r>
            <a:rPr lang="en-US" sz="1000" b="1"/>
            <a:t>Positive Reactor </a:t>
          </a:r>
        </a:p>
      </dgm:t>
    </dgm:pt>
    <dgm:pt modelId="{FD0274FF-268A-43B6-9F33-F5EF40A07C56}" type="parTrans" cxnId="{C2ACFAFC-ED61-418F-8D91-B04A028B3440}">
      <dgm:prSet/>
      <dgm:spPr/>
      <dgm:t>
        <a:bodyPr/>
        <a:lstStyle/>
        <a:p>
          <a:endParaRPr lang="en-US"/>
        </a:p>
      </dgm:t>
    </dgm:pt>
    <dgm:pt modelId="{EAA66380-1397-42A0-9F5F-9F5795CFCA0E}" type="sibTrans" cxnId="{C2ACFAFC-ED61-418F-8D91-B04A028B3440}">
      <dgm:prSet/>
      <dgm:spPr/>
      <dgm:t>
        <a:bodyPr/>
        <a:lstStyle/>
        <a:p>
          <a:endParaRPr lang="en-US"/>
        </a:p>
      </dgm:t>
    </dgm:pt>
    <dgm:pt modelId="{3E3E4746-1772-4C0A-ABCE-05EAB62A910B}">
      <dgm:prSet custT="1"/>
      <dgm:spPr/>
      <dgm:t>
        <a:bodyPr/>
        <a:lstStyle/>
        <a:p>
          <a:r>
            <a:rPr lang="en-US" sz="1000"/>
            <a:t> An induration of 10 or more millimeters; or</a:t>
          </a:r>
        </a:p>
      </dgm:t>
    </dgm:pt>
    <dgm:pt modelId="{94C33EE0-AE28-4CC1-866B-E1A0C707DC3D}" type="parTrans" cxnId="{499EEDD0-368E-4F52-95FE-CCBA70375586}">
      <dgm:prSet/>
      <dgm:spPr/>
      <dgm:t>
        <a:bodyPr/>
        <a:lstStyle/>
        <a:p>
          <a:endParaRPr lang="en-US"/>
        </a:p>
      </dgm:t>
    </dgm:pt>
    <dgm:pt modelId="{CFE506C5-F4F1-4A3B-B2A6-300EBDB7234D}" type="sibTrans" cxnId="{499EEDD0-368E-4F52-95FE-CCBA70375586}">
      <dgm:prSet/>
      <dgm:spPr/>
      <dgm:t>
        <a:bodyPr/>
        <a:lstStyle/>
        <a:p>
          <a:endParaRPr lang="en-US"/>
        </a:p>
      </dgm:t>
    </dgm:pt>
    <dgm:pt modelId="{F00B5B8A-2FD2-4251-AD14-5A092A9AB815}">
      <dgm:prSet custT="1"/>
      <dgm:spPr/>
      <dgm:t>
        <a:bodyPr/>
        <a:lstStyle/>
        <a:p>
          <a:r>
            <a:rPr lang="en-US" sz="1000"/>
            <a:t> An induration of 5 or more millimeter for:</a:t>
          </a:r>
        </a:p>
      </dgm:t>
    </dgm:pt>
    <dgm:pt modelId="{17486AFE-A9CB-440A-B812-A7FC85DA64B1}" type="parTrans" cxnId="{C7716A32-E2BA-4775-B867-3A0DE96F04B0}">
      <dgm:prSet/>
      <dgm:spPr/>
      <dgm:t>
        <a:bodyPr/>
        <a:lstStyle/>
        <a:p>
          <a:endParaRPr lang="en-US"/>
        </a:p>
      </dgm:t>
    </dgm:pt>
    <dgm:pt modelId="{114A09D0-9EA2-4B80-B7DC-E639BB4163E3}" type="sibTrans" cxnId="{C7716A32-E2BA-4775-B867-3A0DE96F04B0}">
      <dgm:prSet/>
      <dgm:spPr/>
      <dgm:t>
        <a:bodyPr/>
        <a:lstStyle/>
        <a:p>
          <a:endParaRPr lang="en-US"/>
        </a:p>
      </dgm:t>
    </dgm:pt>
    <dgm:pt modelId="{0F2F512F-D3C1-4521-AFE2-B0DCF8CD66E4}">
      <dgm:prSet custT="1"/>
      <dgm:spPr/>
      <dgm:t>
        <a:bodyPr/>
        <a:lstStyle/>
        <a:p>
          <a:pPr>
            <a:buFont typeface="Courier New" panose="02070309020205020404" pitchFamily="49" charset="0"/>
            <a:buChar char="o"/>
          </a:pPr>
          <a:r>
            <a:rPr lang="en-US" sz="1000"/>
            <a:t> People who are infected with human immunodeficiency virus (HIV); or</a:t>
          </a:r>
        </a:p>
      </dgm:t>
    </dgm:pt>
    <dgm:pt modelId="{A5550417-BD8C-44C1-827B-C980E7C949E8}" type="parTrans" cxnId="{2BD3D4A2-77F0-43C5-9209-D0F1E77E598D}">
      <dgm:prSet/>
      <dgm:spPr/>
      <dgm:t>
        <a:bodyPr/>
        <a:lstStyle/>
        <a:p>
          <a:endParaRPr lang="en-US"/>
        </a:p>
      </dgm:t>
    </dgm:pt>
    <dgm:pt modelId="{F6315D75-D1EC-440D-B11A-4901C4BC8BFD}" type="sibTrans" cxnId="{2BD3D4A2-77F0-43C5-9209-D0F1E77E598D}">
      <dgm:prSet/>
      <dgm:spPr/>
      <dgm:t>
        <a:bodyPr/>
        <a:lstStyle/>
        <a:p>
          <a:endParaRPr lang="en-US"/>
        </a:p>
      </dgm:t>
    </dgm:pt>
    <dgm:pt modelId="{14FB0C3E-BD9D-484D-A3C3-9E527787BEB1}">
      <dgm:prSet custT="1"/>
      <dgm:spPr/>
      <dgm:t>
        <a:bodyPr/>
        <a:lstStyle/>
        <a:p>
          <a:r>
            <a:rPr lang="en-US" sz="1050" b="1"/>
            <a:t>TB Infection</a:t>
          </a:r>
        </a:p>
      </dgm:t>
    </dgm:pt>
    <dgm:pt modelId="{1B7385B9-46B2-43B7-8B4D-19CD2BBD3CA7}" type="parTrans" cxnId="{9CB8BA8F-002F-4A4D-8FE5-A212CB2AD107}">
      <dgm:prSet/>
      <dgm:spPr/>
      <dgm:t>
        <a:bodyPr/>
        <a:lstStyle/>
        <a:p>
          <a:endParaRPr lang="en-US"/>
        </a:p>
      </dgm:t>
    </dgm:pt>
    <dgm:pt modelId="{9ADB3E3B-1E15-436C-B5FA-B47EE8A091DD}" type="sibTrans" cxnId="{9CB8BA8F-002F-4A4D-8FE5-A212CB2AD107}">
      <dgm:prSet/>
      <dgm:spPr/>
      <dgm:t>
        <a:bodyPr/>
        <a:lstStyle/>
        <a:p>
          <a:endParaRPr lang="en-US"/>
        </a:p>
      </dgm:t>
    </dgm:pt>
    <dgm:pt modelId="{6A5DA441-9F92-4934-BBCB-F769D0AC22B1}">
      <dgm:prSet custT="1"/>
      <dgm:spPr/>
      <dgm:t>
        <a:bodyPr/>
        <a:lstStyle/>
        <a:p>
          <a:r>
            <a:rPr lang="en-US" sz="1000"/>
            <a:t>Determined by a positive result from an FDA-approved </a:t>
          </a:r>
          <a:r>
            <a:rPr lang="en-US" sz="1000" err="1"/>
            <a:t>InterferonGamma</a:t>
          </a:r>
          <a:r>
            <a:rPr lang="en-US" sz="1000"/>
            <a:t> Release Assay (IGRA) test such as T-Spot TB or QuantiFERON - TB GOLD In-Tube Test or a tuberculin skin test, and a normal chest radiograph with no presenting symptoms of TB disease. A clinician’s diagnosis must always be obtained to determine TB infection.</a:t>
          </a:r>
        </a:p>
      </dgm:t>
    </dgm:pt>
    <dgm:pt modelId="{C51B900A-53FD-4C53-9078-0BB302EEF730}" type="parTrans" cxnId="{A5DC74A7-9E85-4875-8EAE-2524587851FA}">
      <dgm:prSet/>
      <dgm:spPr/>
      <dgm:t>
        <a:bodyPr/>
        <a:lstStyle/>
        <a:p>
          <a:endParaRPr lang="en-US"/>
        </a:p>
      </dgm:t>
    </dgm:pt>
    <dgm:pt modelId="{8F792F53-4EE7-4A49-A48C-793DBEA2A471}" type="sibTrans" cxnId="{A5DC74A7-9E85-4875-8EAE-2524587851FA}">
      <dgm:prSet/>
      <dgm:spPr/>
      <dgm:t>
        <a:bodyPr/>
        <a:lstStyle/>
        <a:p>
          <a:endParaRPr lang="en-US"/>
        </a:p>
      </dgm:t>
    </dgm:pt>
    <dgm:pt modelId="{5B597315-08EC-4909-B92D-BE304DA236F9}">
      <dgm:prSet custT="1"/>
      <dgm:spPr/>
      <dgm:t>
        <a:bodyPr/>
        <a:lstStyle/>
        <a:p>
          <a:pPr>
            <a:buFont typeface="Courier New" panose="02070309020205020404" pitchFamily="49" charset="0"/>
            <a:buChar char="o"/>
          </a:pPr>
          <a:r>
            <a:rPr lang="en-US" sz="1000"/>
            <a:t> Recent contacts to TB Cases; or</a:t>
          </a:r>
        </a:p>
      </dgm:t>
    </dgm:pt>
    <dgm:pt modelId="{7322913F-7BBA-4E55-AC4D-9BCB59462938}" type="sibTrans" cxnId="{63B49707-6991-4E0A-9BED-FDB85AB9D5CA}">
      <dgm:prSet/>
      <dgm:spPr/>
      <dgm:t>
        <a:bodyPr/>
        <a:lstStyle/>
        <a:p>
          <a:endParaRPr lang="en-US"/>
        </a:p>
      </dgm:t>
    </dgm:pt>
    <dgm:pt modelId="{5950BC98-6046-402C-A96C-6C7C748305CA}" type="parTrans" cxnId="{63B49707-6991-4E0A-9BED-FDB85AB9D5CA}">
      <dgm:prSet/>
      <dgm:spPr/>
      <dgm:t>
        <a:bodyPr/>
        <a:lstStyle/>
        <a:p>
          <a:endParaRPr lang="en-US"/>
        </a:p>
      </dgm:t>
    </dgm:pt>
    <dgm:pt modelId="{C6878FE1-0B8C-49F1-A97C-209C5F2CE9B7}">
      <dgm:prSet custT="1"/>
      <dgm:spPr/>
      <dgm:t>
        <a:bodyPr/>
        <a:lstStyle/>
        <a:p>
          <a:pPr>
            <a:buFont typeface="Courier New" panose="02070309020205020404" pitchFamily="49" charset="0"/>
            <a:buChar char="o"/>
          </a:pPr>
          <a:r>
            <a:rPr lang="en-US" sz="1000"/>
            <a:t> People with chest x-ray findings suggestive of previous TB disease; or</a:t>
          </a:r>
        </a:p>
      </dgm:t>
    </dgm:pt>
    <dgm:pt modelId="{15B4EC6F-D1BD-4755-9D13-096603FD63FB}" type="sibTrans" cxnId="{65D144CC-A5F7-41AB-B743-287BE42FCD86}">
      <dgm:prSet/>
      <dgm:spPr/>
      <dgm:t>
        <a:bodyPr/>
        <a:lstStyle/>
        <a:p>
          <a:endParaRPr lang="en-US"/>
        </a:p>
      </dgm:t>
    </dgm:pt>
    <dgm:pt modelId="{503F1080-D2D4-4718-9CA2-5EE44FA116CF}" type="parTrans" cxnId="{65D144CC-A5F7-41AB-B743-287BE42FCD86}">
      <dgm:prSet/>
      <dgm:spPr/>
      <dgm:t>
        <a:bodyPr/>
        <a:lstStyle/>
        <a:p>
          <a:endParaRPr lang="en-US"/>
        </a:p>
      </dgm:t>
    </dgm:pt>
    <dgm:pt modelId="{DE64961D-1B94-448B-8BDB-5E377B736CB6}">
      <dgm:prSet custT="1"/>
      <dgm:spPr/>
      <dgm:t>
        <a:bodyPr/>
        <a:lstStyle/>
        <a:p>
          <a:pPr>
            <a:buFont typeface="Courier New" panose="02070309020205020404" pitchFamily="49" charset="0"/>
            <a:buChar char="o"/>
          </a:pPr>
          <a:r>
            <a:rPr lang="en-US" sz="1000"/>
            <a:t> People with organ transplants; or</a:t>
          </a:r>
        </a:p>
      </dgm:t>
    </dgm:pt>
    <dgm:pt modelId="{00F03443-D7A4-437A-9674-4AA572ABE4F5}" type="sibTrans" cxnId="{3F25DFE0-2431-4FD1-B1ED-664F04111795}">
      <dgm:prSet/>
      <dgm:spPr/>
      <dgm:t>
        <a:bodyPr/>
        <a:lstStyle/>
        <a:p>
          <a:endParaRPr lang="en-US"/>
        </a:p>
      </dgm:t>
    </dgm:pt>
    <dgm:pt modelId="{D7C8AE15-8D73-4374-955A-184FB4CA4E45}" type="parTrans" cxnId="{3F25DFE0-2431-4FD1-B1ED-664F04111795}">
      <dgm:prSet/>
      <dgm:spPr/>
      <dgm:t>
        <a:bodyPr/>
        <a:lstStyle/>
        <a:p>
          <a:endParaRPr lang="en-US"/>
        </a:p>
      </dgm:t>
    </dgm:pt>
    <dgm:pt modelId="{5D9CA1E1-2EDD-4EF9-B579-E061A41FD559}">
      <dgm:prSet custT="1"/>
      <dgm:spPr/>
      <dgm:t>
        <a:bodyPr/>
        <a:lstStyle/>
        <a:p>
          <a:pPr>
            <a:buFont typeface="Courier New" panose="02070309020205020404" pitchFamily="49" charset="0"/>
            <a:buChar char="o"/>
          </a:pPr>
          <a:r>
            <a:rPr lang="en-US" sz="1000"/>
            <a:t> Other immunocompromised persons receiving the equivalent of 15 mg/d or greater of</a:t>
          </a:r>
        </a:p>
      </dgm:t>
    </dgm:pt>
    <dgm:pt modelId="{BEF72D6A-99C2-48AC-A31B-FA616B48A12B}" type="sibTrans" cxnId="{C4482517-D667-486E-8381-CDE1E359E8F9}">
      <dgm:prSet/>
      <dgm:spPr/>
      <dgm:t>
        <a:bodyPr/>
        <a:lstStyle/>
        <a:p>
          <a:endParaRPr lang="en-US"/>
        </a:p>
      </dgm:t>
    </dgm:pt>
    <dgm:pt modelId="{96D2AAB4-ECD3-4974-AD99-FC8A5AFDC652}" type="parTrans" cxnId="{C4482517-D667-486E-8381-CDE1E359E8F9}">
      <dgm:prSet/>
      <dgm:spPr/>
      <dgm:t>
        <a:bodyPr/>
        <a:lstStyle/>
        <a:p>
          <a:endParaRPr lang="en-US"/>
        </a:p>
      </dgm:t>
    </dgm:pt>
    <dgm:pt modelId="{8E21EC19-0FE8-4696-AD3E-CB7041EF7FA9}">
      <dgm:prSet custT="1"/>
      <dgm:spPr/>
      <dgm:t>
        <a:bodyPr/>
        <a:lstStyle/>
        <a:p>
          <a:pPr>
            <a:buFont typeface="Courier New" panose="02070309020205020404" pitchFamily="49" charset="0"/>
            <a:buNone/>
          </a:pPr>
          <a:r>
            <a:rPr lang="en-US" sz="1000"/>
            <a:t>    prednisone for one month or more</a:t>
          </a:r>
        </a:p>
      </dgm:t>
    </dgm:pt>
    <dgm:pt modelId="{79E4939E-7894-45AC-A0DC-FD95BA610A0A}" type="parTrans" cxnId="{0FAA5A82-8987-4526-AD31-AFCC178C010A}">
      <dgm:prSet/>
      <dgm:spPr/>
      <dgm:t>
        <a:bodyPr/>
        <a:lstStyle/>
        <a:p>
          <a:endParaRPr lang="en-US"/>
        </a:p>
      </dgm:t>
    </dgm:pt>
    <dgm:pt modelId="{6E92E9D9-604A-4EAB-B16C-FFAD4D4F6CDA}" type="sibTrans" cxnId="{0FAA5A82-8987-4526-AD31-AFCC178C010A}">
      <dgm:prSet/>
      <dgm:spPr/>
      <dgm:t>
        <a:bodyPr/>
        <a:lstStyle/>
        <a:p>
          <a:endParaRPr lang="en-US"/>
        </a:p>
      </dgm:t>
    </dgm:pt>
    <dgm:pt modelId="{FB7F44BF-9114-45D4-AA49-73C5C6E07CF0}">
      <dgm:prSet custT="1"/>
      <dgm:spPr/>
      <dgm:t>
        <a:bodyPr/>
        <a:lstStyle/>
        <a:p>
          <a:pPr>
            <a:buFont typeface="Courier New" panose="02070309020205020404" pitchFamily="49" charset="0"/>
            <a:buNone/>
          </a:pPr>
          <a:r>
            <a:rPr lang="en-US" sz="1000" b="1"/>
            <a:t>Conversion for a Chapter 89-Designated Facility</a:t>
          </a:r>
        </a:p>
      </dgm:t>
    </dgm:pt>
    <dgm:pt modelId="{DD03C441-387C-447F-965D-AD33A8DA9214}" type="parTrans" cxnId="{C5C3BE4A-4CF5-431D-97A0-16F4C584541C}">
      <dgm:prSet/>
      <dgm:spPr/>
      <dgm:t>
        <a:bodyPr/>
        <a:lstStyle/>
        <a:p>
          <a:endParaRPr lang="en-US"/>
        </a:p>
      </dgm:t>
    </dgm:pt>
    <dgm:pt modelId="{D51E35B4-4007-43A3-9579-1B4FA6828784}" type="sibTrans" cxnId="{C5C3BE4A-4CF5-431D-97A0-16F4C584541C}">
      <dgm:prSet/>
      <dgm:spPr/>
      <dgm:t>
        <a:bodyPr/>
        <a:lstStyle/>
        <a:p>
          <a:endParaRPr lang="en-US"/>
        </a:p>
      </dgm:t>
    </dgm:pt>
    <dgm:pt modelId="{BBB59B0C-6A00-48C6-B196-987C460DDB1D}">
      <dgm:prSet custT="1"/>
      <dgm:spPr/>
      <dgm:t>
        <a:bodyPr/>
        <a:lstStyle/>
        <a:p>
          <a:pPr>
            <a:buFont typeface="Courier New" panose="02070309020205020404" pitchFamily="49" charset="0"/>
            <a:buNone/>
          </a:pPr>
          <a:r>
            <a:rPr lang="en-US" sz="1000"/>
            <a:t>A change from a documented negative TST or IGRA to a positive TST or IGRA during the time of residence in the facility</a:t>
          </a:r>
        </a:p>
      </dgm:t>
    </dgm:pt>
    <dgm:pt modelId="{CB5E7D56-E18B-495F-A523-CC6806F1A76C}" type="parTrans" cxnId="{A30E9049-A9F0-4CE0-9ADF-46F403F7C843}">
      <dgm:prSet/>
      <dgm:spPr/>
      <dgm:t>
        <a:bodyPr/>
        <a:lstStyle/>
        <a:p>
          <a:endParaRPr lang="en-US"/>
        </a:p>
      </dgm:t>
    </dgm:pt>
    <dgm:pt modelId="{7B99C323-C586-411F-916D-3B3E6FD8D36D}" type="sibTrans" cxnId="{A30E9049-A9F0-4CE0-9ADF-46F403F7C843}">
      <dgm:prSet/>
      <dgm:spPr/>
      <dgm:t>
        <a:bodyPr/>
        <a:lstStyle/>
        <a:p>
          <a:endParaRPr lang="en-US"/>
        </a:p>
      </dgm:t>
    </dgm:pt>
    <dgm:pt modelId="{EBDE9911-1FCF-49F9-97DC-AF4EADB3A305}" type="pres">
      <dgm:prSet presAssocID="{B53C6E93-FA54-4E1D-9589-454B9C315E28}" presName="linear" presStyleCnt="0">
        <dgm:presLayoutVars>
          <dgm:dir/>
          <dgm:animLvl val="lvl"/>
          <dgm:resizeHandles val="exact"/>
        </dgm:presLayoutVars>
      </dgm:prSet>
      <dgm:spPr/>
    </dgm:pt>
    <dgm:pt modelId="{8E11E04D-F447-44F5-ACF1-48455F327DE8}" type="pres">
      <dgm:prSet presAssocID="{F678FE9B-678C-4896-B699-09A2019570CE}" presName="parentLin" presStyleCnt="0"/>
      <dgm:spPr/>
    </dgm:pt>
    <dgm:pt modelId="{8BAF84A2-151E-411F-AF80-C3FD3DF6FB64}" type="pres">
      <dgm:prSet presAssocID="{F678FE9B-678C-4896-B699-09A2019570CE}" presName="parentLeftMargin" presStyleLbl="node1" presStyleIdx="0" presStyleCnt="6"/>
      <dgm:spPr/>
    </dgm:pt>
    <dgm:pt modelId="{DC9D7766-BDB1-40D8-B52A-F6E70081548D}" type="pres">
      <dgm:prSet presAssocID="{F678FE9B-678C-4896-B699-09A2019570CE}" presName="parentText" presStyleLbl="node1" presStyleIdx="0" presStyleCnt="6" custScaleX="153362" custLinFactNeighborX="2609" custLinFactNeighborY="7494">
        <dgm:presLayoutVars>
          <dgm:chMax val="0"/>
          <dgm:bulletEnabled val="1"/>
        </dgm:presLayoutVars>
      </dgm:prSet>
      <dgm:spPr/>
    </dgm:pt>
    <dgm:pt modelId="{3F877222-1A02-40B0-8571-316E50E60994}" type="pres">
      <dgm:prSet presAssocID="{F678FE9B-678C-4896-B699-09A2019570CE}" presName="negativeSpace" presStyleCnt="0"/>
      <dgm:spPr/>
    </dgm:pt>
    <dgm:pt modelId="{F95AC03D-54D9-4F4C-A58C-453B3994DD52}" type="pres">
      <dgm:prSet presAssocID="{F678FE9B-678C-4896-B699-09A2019570CE}" presName="childText" presStyleLbl="conFgAcc1" presStyleIdx="0" presStyleCnt="6" custLinFactNeighborX="-39988">
        <dgm:presLayoutVars>
          <dgm:bulletEnabled val="1"/>
        </dgm:presLayoutVars>
      </dgm:prSet>
      <dgm:spPr/>
    </dgm:pt>
    <dgm:pt modelId="{02F3D225-6313-4D4C-98B4-005D554A68DE}" type="pres">
      <dgm:prSet presAssocID="{FDAC471D-EF3A-490F-8995-7A196E6A4429}" presName="spaceBetweenRectangles" presStyleCnt="0"/>
      <dgm:spPr/>
    </dgm:pt>
    <dgm:pt modelId="{8AAA066C-E65F-4B23-858C-AFD01F8300E5}" type="pres">
      <dgm:prSet presAssocID="{14FB0C3E-BD9D-484D-A3C3-9E527787BEB1}" presName="parentLin" presStyleCnt="0"/>
      <dgm:spPr/>
    </dgm:pt>
    <dgm:pt modelId="{45D3A301-BDB1-4F65-87BF-F601D1AF78EB}" type="pres">
      <dgm:prSet presAssocID="{14FB0C3E-BD9D-484D-A3C3-9E527787BEB1}" presName="parentLeftMargin" presStyleLbl="node1" presStyleIdx="0" presStyleCnt="6"/>
      <dgm:spPr/>
    </dgm:pt>
    <dgm:pt modelId="{7A54BBF9-5F61-4E3C-B45F-D591328F8C0F}" type="pres">
      <dgm:prSet presAssocID="{14FB0C3E-BD9D-484D-A3C3-9E527787BEB1}" presName="parentText" presStyleLbl="node1" presStyleIdx="1" presStyleCnt="6" custScaleX="142857">
        <dgm:presLayoutVars>
          <dgm:chMax val="0"/>
          <dgm:bulletEnabled val="1"/>
        </dgm:presLayoutVars>
      </dgm:prSet>
      <dgm:spPr/>
    </dgm:pt>
    <dgm:pt modelId="{08126DF4-E957-48BF-BF19-7E2EDC3335DB}" type="pres">
      <dgm:prSet presAssocID="{14FB0C3E-BD9D-484D-A3C3-9E527787BEB1}" presName="negativeSpace" presStyleCnt="0"/>
      <dgm:spPr/>
    </dgm:pt>
    <dgm:pt modelId="{E70F89C2-1AE2-4D13-8DCE-7B597A58D171}" type="pres">
      <dgm:prSet presAssocID="{14FB0C3E-BD9D-484D-A3C3-9E527787BEB1}" presName="childText" presStyleLbl="conFgAcc1" presStyleIdx="1" presStyleCnt="6">
        <dgm:presLayoutVars>
          <dgm:bulletEnabled val="1"/>
        </dgm:presLayoutVars>
      </dgm:prSet>
      <dgm:spPr/>
    </dgm:pt>
    <dgm:pt modelId="{1A00AE03-9CE6-4501-9386-1BE4B0675555}" type="pres">
      <dgm:prSet presAssocID="{9ADB3E3B-1E15-436C-B5FA-B47EE8A091DD}" presName="spaceBetweenRectangles" presStyleCnt="0"/>
      <dgm:spPr/>
    </dgm:pt>
    <dgm:pt modelId="{CDCB5A66-4F21-45FB-A261-7F568EDDA39F}" type="pres">
      <dgm:prSet presAssocID="{D9400EE4-9170-400F-A0F0-1F42CE3119FB}" presName="parentLin" presStyleCnt="0"/>
      <dgm:spPr/>
    </dgm:pt>
    <dgm:pt modelId="{78459A51-6CF0-44E9-A843-A7740AFDFBC7}" type="pres">
      <dgm:prSet presAssocID="{D9400EE4-9170-400F-A0F0-1F42CE3119FB}" presName="parentLeftMargin" presStyleLbl="node1" presStyleIdx="1" presStyleCnt="6"/>
      <dgm:spPr/>
    </dgm:pt>
    <dgm:pt modelId="{C0BAC4D7-F008-4C31-A51B-71A8E5AA70ED}" type="pres">
      <dgm:prSet presAssocID="{D9400EE4-9170-400F-A0F0-1F42CE3119FB}" presName="parentText" presStyleLbl="node1" presStyleIdx="2" presStyleCnt="6" custScaleX="144876" custLinFactNeighborX="3465" custLinFactNeighborY="-1006">
        <dgm:presLayoutVars>
          <dgm:chMax val="0"/>
          <dgm:bulletEnabled val="1"/>
        </dgm:presLayoutVars>
      </dgm:prSet>
      <dgm:spPr/>
    </dgm:pt>
    <dgm:pt modelId="{569586FF-3D3C-40B5-A74A-3D77CA627CB9}" type="pres">
      <dgm:prSet presAssocID="{D9400EE4-9170-400F-A0F0-1F42CE3119FB}" presName="negativeSpace" presStyleCnt="0"/>
      <dgm:spPr/>
    </dgm:pt>
    <dgm:pt modelId="{1F935F6D-48F6-4C83-A080-BEBB7FDFE8E8}" type="pres">
      <dgm:prSet presAssocID="{D9400EE4-9170-400F-A0F0-1F42CE3119FB}" presName="childText" presStyleLbl="conFgAcc1" presStyleIdx="2" presStyleCnt="6">
        <dgm:presLayoutVars>
          <dgm:bulletEnabled val="1"/>
        </dgm:presLayoutVars>
      </dgm:prSet>
      <dgm:spPr/>
    </dgm:pt>
    <dgm:pt modelId="{95014222-8434-47A3-B7F9-806301FA3832}" type="pres">
      <dgm:prSet presAssocID="{DA78373C-F1E3-46A3-9844-DC6700409052}" presName="spaceBetweenRectangles" presStyleCnt="0"/>
      <dgm:spPr/>
    </dgm:pt>
    <dgm:pt modelId="{1E19CD94-1465-4E0F-B662-4D72047C6B44}" type="pres">
      <dgm:prSet presAssocID="{198280E2-3AF4-4883-97CF-8EF1E02D72ED}" presName="parentLin" presStyleCnt="0"/>
      <dgm:spPr/>
    </dgm:pt>
    <dgm:pt modelId="{C3E3DE6F-807F-4A6A-9580-6CE552D068D6}" type="pres">
      <dgm:prSet presAssocID="{198280E2-3AF4-4883-97CF-8EF1E02D72ED}" presName="parentLeftMargin" presStyleLbl="node1" presStyleIdx="2" presStyleCnt="6"/>
      <dgm:spPr/>
    </dgm:pt>
    <dgm:pt modelId="{7D4AC525-5F55-4F35-997E-9A855F802413}" type="pres">
      <dgm:prSet presAssocID="{198280E2-3AF4-4883-97CF-8EF1E02D72ED}" presName="parentText" presStyleLbl="node1" presStyleIdx="3" presStyleCnt="6" custScaleX="142857" custLinFactNeighborX="515" custLinFactNeighborY="-26856">
        <dgm:presLayoutVars>
          <dgm:chMax val="0"/>
          <dgm:bulletEnabled val="1"/>
        </dgm:presLayoutVars>
      </dgm:prSet>
      <dgm:spPr/>
    </dgm:pt>
    <dgm:pt modelId="{07C5D5F6-C3BB-46B0-AAFD-D65D982234C2}" type="pres">
      <dgm:prSet presAssocID="{198280E2-3AF4-4883-97CF-8EF1E02D72ED}" presName="negativeSpace" presStyleCnt="0"/>
      <dgm:spPr/>
    </dgm:pt>
    <dgm:pt modelId="{08055792-6F59-41CF-9DDD-FB5F96B7BFD6}" type="pres">
      <dgm:prSet presAssocID="{198280E2-3AF4-4883-97CF-8EF1E02D72ED}" presName="childText" presStyleLbl="conFgAcc1" presStyleIdx="3" presStyleCnt="6">
        <dgm:presLayoutVars>
          <dgm:bulletEnabled val="1"/>
        </dgm:presLayoutVars>
      </dgm:prSet>
      <dgm:spPr/>
    </dgm:pt>
    <dgm:pt modelId="{298D44D4-D1FE-4A02-9FCC-B830DAFC97F5}" type="pres">
      <dgm:prSet presAssocID="{7204F94D-C88B-4037-A5CF-12666B3F37B7}" presName="spaceBetweenRectangles" presStyleCnt="0"/>
      <dgm:spPr/>
    </dgm:pt>
    <dgm:pt modelId="{CC926A0C-6756-4F6A-9524-C49A653EE7BE}" type="pres">
      <dgm:prSet presAssocID="{5CD267DE-FFFB-47B1-ACB7-1ED7AC89A19C}" presName="parentLin" presStyleCnt="0"/>
      <dgm:spPr/>
    </dgm:pt>
    <dgm:pt modelId="{D96C2B7A-24D2-4B23-AA9A-34F02E43D1FF}" type="pres">
      <dgm:prSet presAssocID="{5CD267DE-FFFB-47B1-ACB7-1ED7AC89A19C}" presName="parentLeftMargin" presStyleLbl="node1" presStyleIdx="3" presStyleCnt="6"/>
      <dgm:spPr/>
    </dgm:pt>
    <dgm:pt modelId="{8BCF63D3-F632-458A-8C28-95714A725B69}" type="pres">
      <dgm:prSet presAssocID="{5CD267DE-FFFB-47B1-ACB7-1ED7AC89A19C}" presName="parentText" presStyleLbl="node1" presStyleIdx="4" presStyleCnt="6" custScaleX="142857" custLinFactNeighborX="14930" custLinFactNeighborY="-10681">
        <dgm:presLayoutVars>
          <dgm:chMax val="0"/>
          <dgm:bulletEnabled val="1"/>
        </dgm:presLayoutVars>
      </dgm:prSet>
      <dgm:spPr/>
    </dgm:pt>
    <dgm:pt modelId="{F69218C0-CC70-4915-9905-3869A10F8DFB}" type="pres">
      <dgm:prSet presAssocID="{5CD267DE-FFFB-47B1-ACB7-1ED7AC89A19C}" presName="negativeSpace" presStyleCnt="0"/>
      <dgm:spPr/>
    </dgm:pt>
    <dgm:pt modelId="{1E672832-B34E-4937-9213-C9BDA2732E90}" type="pres">
      <dgm:prSet presAssocID="{5CD267DE-FFFB-47B1-ACB7-1ED7AC89A19C}" presName="childText" presStyleLbl="conFgAcc1" presStyleIdx="4" presStyleCnt="6">
        <dgm:presLayoutVars>
          <dgm:bulletEnabled val="1"/>
        </dgm:presLayoutVars>
      </dgm:prSet>
      <dgm:spPr/>
    </dgm:pt>
    <dgm:pt modelId="{8E4354F8-9957-430D-A571-F3D13C29EBE6}" type="pres">
      <dgm:prSet presAssocID="{EAA66380-1397-42A0-9F5F-9F5795CFCA0E}" presName="spaceBetweenRectangles" presStyleCnt="0"/>
      <dgm:spPr/>
    </dgm:pt>
    <dgm:pt modelId="{B3E8E686-9DC1-4E1F-83A9-903E88CDEC7B}" type="pres">
      <dgm:prSet presAssocID="{FB7F44BF-9114-45D4-AA49-73C5C6E07CF0}" presName="parentLin" presStyleCnt="0"/>
      <dgm:spPr/>
    </dgm:pt>
    <dgm:pt modelId="{DCB77C67-1AEE-4F9C-8F66-8B37D844AB6D}" type="pres">
      <dgm:prSet presAssocID="{FB7F44BF-9114-45D4-AA49-73C5C6E07CF0}" presName="parentLeftMargin" presStyleLbl="node1" presStyleIdx="4" presStyleCnt="6"/>
      <dgm:spPr/>
    </dgm:pt>
    <dgm:pt modelId="{D0A32EBE-E128-4734-A428-00E7640832B6}" type="pres">
      <dgm:prSet presAssocID="{FB7F44BF-9114-45D4-AA49-73C5C6E07CF0}" presName="parentText" presStyleLbl="node1" presStyleIdx="5" presStyleCnt="6">
        <dgm:presLayoutVars>
          <dgm:chMax val="0"/>
          <dgm:bulletEnabled val="1"/>
        </dgm:presLayoutVars>
      </dgm:prSet>
      <dgm:spPr/>
    </dgm:pt>
    <dgm:pt modelId="{72518337-7A63-4E52-9022-03FE6B37AD7C}" type="pres">
      <dgm:prSet presAssocID="{FB7F44BF-9114-45D4-AA49-73C5C6E07CF0}" presName="negativeSpace" presStyleCnt="0"/>
      <dgm:spPr/>
    </dgm:pt>
    <dgm:pt modelId="{052C0BC4-4E2A-4C77-B0D5-B24943AE069D}" type="pres">
      <dgm:prSet presAssocID="{FB7F44BF-9114-45D4-AA49-73C5C6E07CF0}" presName="childText" presStyleLbl="conFgAcc1" presStyleIdx="5" presStyleCnt="6">
        <dgm:presLayoutVars>
          <dgm:bulletEnabled val="1"/>
        </dgm:presLayoutVars>
      </dgm:prSet>
      <dgm:spPr/>
    </dgm:pt>
  </dgm:ptLst>
  <dgm:cxnLst>
    <dgm:cxn modelId="{63B49707-6991-4E0A-9BED-FDB85AB9D5CA}" srcId="{F00B5B8A-2FD2-4251-AD14-5A092A9AB815}" destId="{5B597315-08EC-4909-B92D-BE304DA236F9}" srcOrd="1" destOrd="0" parTransId="{5950BC98-6046-402C-A96C-6C7C748305CA}" sibTransId="{7322913F-7BBA-4E55-AC4D-9BCB59462938}"/>
    <dgm:cxn modelId="{3CF5590B-47DF-4DF1-9FBC-0020FF45BCE4}" srcId="{F678FE9B-678C-4896-B699-09A2019570CE}" destId="{450F06AD-D357-440A-8A50-11584207E9FD}" srcOrd="0" destOrd="0" parTransId="{B8499852-3CDA-42A9-A02F-E08423E372C7}" sibTransId="{D83889EE-AB36-4BB1-8300-20A3A7763DA3}"/>
    <dgm:cxn modelId="{E5EF6911-6D98-4248-A0CA-0818DB915956}" type="presOf" srcId="{3E3E4746-1772-4C0A-ABCE-05EAB62A910B}" destId="{1E672832-B34E-4937-9213-C9BDA2732E90}" srcOrd="0" destOrd="0" presId="urn:microsoft.com/office/officeart/2005/8/layout/list1"/>
    <dgm:cxn modelId="{57953816-F533-4355-A9F4-BCB69531DC0B}" srcId="{D9400EE4-9170-400F-A0F0-1F42CE3119FB}" destId="{BA0D2A07-F0ED-4E79-ABAF-847845F1750B}" srcOrd="0" destOrd="0" parTransId="{B48A05DC-A099-4CB8-A96D-B0CC8B1B6C97}" sibTransId="{B5762061-72FD-4D04-A750-073EFCFB1D31}"/>
    <dgm:cxn modelId="{C4482517-D667-486E-8381-CDE1E359E8F9}" srcId="{F00B5B8A-2FD2-4251-AD14-5A092A9AB815}" destId="{5D9CA1E1-2EDD-4EF9-B579-E061A41FD559}" srcOrd="4" destOrd="0" parTransId="{96D2AAB4-ECD3-4974-AD99-FC8A5AFDC652}" sibTransId="{BEF72D6A-99C2-48AC-A31B-FA616B48A12B}"/>
    <dgm:cxn modelId="{A4940C1C-92BC-4BDD-B9B2-52B21BCFD7FF}" type="presOf" srcId="{450F06AD-D357-440A-8A50-11584207E9FD}" destId="{F95AC03D-54D9-4F4C-A58C-453B3994DD52}" srcOrd="0" destOrd="0" presId="urn:microsoft.com/office/officeart/2005/8/layout/list1"/>
    <dgm:cxn modelId="{21D01623-2A53-40D6-BF3B-50E171166748}" type="presOf" srcId="{FB7F44BF-9114-45D4-AA49-73C5C6E07CF0}" destId="{DCB77C67-1AEE-4F9C-8F66-8B37D844AB6D}" srcOrd="0" destOrd="0" presId="urn:microsoft.com/office/officeart/2005/8/layout/list1"/>
    <dgm:cxn modelId="{B651EB28-3D2B-4436-85DB-D2957BE5C2FC}" type="presOf" srcId="{6A5DA441-9F92-4934-BBCB-F769D0AC22B1}" destId="{E70F89C2-1AE2-4D13-8DCE-7B597A58D171}" srcOrd="0" destOrd="0" presId="urn:microsoft.com/office/officeart/2005/8/layout/list1"/>
    <dgm:cxn modelId="{FD071F29-FC08-4B65-BA20-AF08130989CE}" type="presOf" srcId="{14FB0C3E-BD9D-484D-A3C3-9E527787BEB1}" destId="{45D3A301-BDB1-4F65-87BF-F601D1AF78EB}" srcOrd="0" destOrd="0" presId="urn:microsoft.com/office/officeart/2005/8/layout/list1"/>
    <dgm:cxn modelId="{5653942A-4C35-44F0-BB28-AEB902F3BBD3}" srcId="{B53C6E93-FA54-4E1D-9589-454B9C315E28}" destId="{D9400EE4-9170-400F-A0F0-1F42CE3119FB}" srcOrd="2" destOrd="0" parTransId="{47CC0E3D-0C31-4FEE-933D-9D618A1F2349}" sibTransId="{DA78373C-F1E3-46A3-9844-DC6700409052}"/>
    <dgm:cxn modelId="{DC8D8A2E-5F7A-48A5-9B90-5E3764AEFE77}" type="presOf" srcId="{BBB59B0C-6A00-48C6-B196-987C460DDB1D}" destId="{052C0BC4-4E2A-4C77-B0D5-B24943AE069D}" srcOrd="0" destOrd="0" presId="urn:microsoft.com/office/officeart/2005/8/layout/list1"/>
    <dgm:cxn modelId="{C7716A32-E2BA-4775-B867-3A0DE96F04B0}" srcId="{5CD267DE-FFFB-47B1-ACB7-1ED7AC89A19C}" destId="{F00B5B8A-2FD2-4251-AD14-5A092A9AB815}" srcOrd="1" destOrd="0" parTransId="{17486AFE-A9CB-440A-B812-A7FC85DA64B1}" sibTransId="{114A09D0-9EA2-4B80-B7DC-E639BB4163E3}"/>
    <dgm:cxn modelId="{8664433A-C75B-4200-B9DD-E49814926CAB}" type="presOf" srcId="{0F2F512F-D3C1-4521-AFE2-B0DCF8CD66E4}" destId="{1E672832-B34E-4937-9213-C9BDA2732E90}" srcOrd="0" destOrd="2" presId="urn:microsoft.com/office/officeart/2005/8/layout/list1"/>
    <dgm:cxn modelId="{E2AF793D-035D-4E25-B4C8-EE0144F10E75}" type="presOf" srcId="{14FB0C3E-BD9D-484D-A3C3-9E527787BEB1}" destId="{7A54BBF9-5F61-4E3C-B45F-D591328F8C0F}" srcOrd="1" destOrd="0" presId="urn:microsoft.com/office/officeart/2005/8/layout/list1"/>
    <dgm:cxn modelId="{AE988261-1936-427E-8D06-262D19D948DC}" type="presOf" srcId="{8E21EC19-0FE8-4696-AD3E-CB7041EF7FA9}" destId="{1E672832-B34E-4937-9213-C9BDA2732E90}" srcOrd="0" destOrd="7" presId="urn:microsoft.com/office/officeart/2005/8/layout/list1"/>
    <dgm:cxn modelId="{57BFF764-DFE4-400F-A05E-6020E34C1AB8}" type="presOf" srcId="{D9400EE4-9170-400F-A0F0-1F42CE3119FB}" destId="{78459A51-6CF0-44E9-A843-A7740AFDFBC7}" srcOrd="0" destOrd="0" presId="urn:microsoft.com/office/officeart/2005/8/layout/list1"/>
    <dgm:cxn modelId="{77AA3369-710B-4A98-A51D-D98E6A07B56B}" type="presOf" srcId="{5B597315-08EC-4909-B92D-BE304DA236F9}" destId="{1E672832-B34E-4937-9213-C9BDA2732E90}" srcOrd="0" destOrd="3" presId="urn:microsoft.com/office/officeart/2005/8/layout/list1"/>
    <dgm:cxn modelId="{A30E9049-A9F0-4CE0-9ADF-46F403F7C843}" srcId="{FB7F44BF-9114-45D4-AA49-73C5C6E07CF0}" destId="{BBB59B0C-6A00-48C6-B196-987C460DDB1D}" srcOrd="0" destOrd="0" parTransId="{CB5E7D56-E18B-495F-A523-CC6806F1A76C}" sibTransId="{7B99C323-C586-411F-916D-3B3E6FD8D36D}"/>
    <dgm:cxn modelId="{C5C3BE4A-4CF5-431D-97A0-16F4C584541C}" srcId="{B53C6E93-FA54-4E1D-9589-454B9C315E28}" destId="{FB7F44BF-9114-45D4-AA49-73C5C6E07CF0}" srcOrd="5" destOrd="0" parTransId="{DD03C441-387C-447F-965D-AD33A8DA9214}" sibTransId="{D51E35B4-4007-43A3-9579-1B4FA6828784}"/>
    <dgm:cxn modelId="{DB3E726C-DF11-4AAE-9BEA-DF59614263F2}" type="presOf" srcId="{5CD267DE-FFFB-47B1-ACB7-1ED7AC89A19C}" destId="{D96C2B7A-24D2-4B23-AA9A-34F02E43D1FF}" srcOrd="0" destOrd="0" presId="urn:microsoft.com/office/officeart/2005/8/layout/list1"/>
    <dgm:cxn modelId="{683C8377-ACFD-4060-BC6D-F457487053DD}" type="presOf" srcId="{198280E2-3AF4-4883-97CF-8EF1E02D72ED}" destId="{C3E3DE6F-807F-4A6A-9580-6CE552D068D6}" srcOrd="0" destOrd="0" presId="urn:microsoft.com/office/officeart/2005/8/layout/list1"/>
    <dgm:cxn modelId="{4D178658-7207-411E-A3B2-0BA3ED83522F}" type="presOf" srcId="{5D9CA1E1-2EDD-4EF9-B579-E061A41FD559}" destId="{1E672832-B34E-4937-9213-C9BDA2732E90}" srcOrd="0" destOrd="6" presId="urn:microsoft.com/office/officeart/2005/8/layout/list1"/>
    <dgm:cxn modelId="{A8CDE37A-F0F7-4B6A-B4AB-0815EF425885}" type="presOf" srcId="{83EA200D-A231-4CC9-AE72-6219B4BD15F9}" destId="{08055792-6F59-41CF-9DDD-FB5F96B7BFD6}" srcOrd="0" destOrd="0" presId="urn:microsoft.com/office/officeart/2005/8/layout/list1"/>
    <dgm:cxn modelId="{B082F17F-66D4-40FC-ABC6-CA3B59F5AF77}" type="presOf" srcId="{C6878FE1-0B8C-49F1-A97C-209C5F2CE9B7}" destId="{1E672832-B34E-4937-9213-C9BDA2732E90}" srcOrd="0" destOrd="4" presId="urn:microsoft.com/office/officeart/2005/8/layout/list1"/>
    <dgm:cxn modelId="{0FAA5A82-8987-4526-AD31-AFCC178C010A}" srcId="{5CD267DE-FFFB-47B1-ACB7-1ED7AC89A19C}" destId="{8E21EC19-0FE8-4696-AD3E-CB7041EF7FA9}" srcOrd="2" destOrd="0" parTransId="{79E4939E-7894-45AC-A0DC-FD95BA610A0A}" sibTransId="{6E92E9D9-604A-4EAB-B16C-FFAD4D4F6CDA}"/>
    <dgm:cxn modelId="{38D97587-4CD5-4631-A6B5-345905F518BA}" type="presOf" srcId="{B53C6E93-FA54-4E1D-9589-454B9C315E28}" destId="{EBDE9911-1FCF-49F9-97DC-AF4EADB3A305}" srcOrd="0" destOrd="0" presId="urn:microsoft.com/office/officeart/2005/8/layout/list1"/>
    <dgm:cxn modelId="{9CB8BA8F-002F-4A4D-8FE5-A212CB2AD107}" srcId="{B53C6E93-FA54-4E1D-9589-454B9C315E28}" destId="{14FB0C3E-BD9D-484D-A3C3-9E527787BEB1}" srcOrd="1" destOrd="0" parTransId="{1B7385B9-46B2-43B7-8B4D-19CD2BBD3CA7}" sibTransId="{9ADB3E3B-1E15-436C-B5FA-B47EE8A091DD}"/>
    <dgm:cxn modelId="{A2479791-0787-4677-892D-FCC2E65DB072}" srcId="{B53C6E93-FA54-4E1D-9589-454B9C315E28}" destId="{F678FE9B-678C-4896-B699-09A2019570CE}" srcOrd="0" destOrd="0" parTransId="{11147183-C9A1-4359-8B9D-EC2CE97DB806}" sibTransId="{FDAC471D-EF3A-490F-8995-7A196E6A4429}"/>
    <dgm:cxn modelId="{CDECB69A-DA13-4760-BC61-DE03B7EDEB4D}" srcId="{B53C6E93-FA54-4E1D-9589-454B9C315E28}" destId="{198280E2-3AF4-4883-97CF-8EF1E02D72ED}" srcOrd="3" destOrd="0" parTransId="{E3DD8951-B5DD-4D5F-8608-9557D3C105F1}" sibTransId="{7204F94D-C88B-4037-A5CF-12666B3F37B7}"/>
    <dgm:cxn modelId="{2BD3D4A2-77F0-43C5-9209-D0F1E77E598D}" srcId="{F00B5B8A-2FD2-4251-AD14-5A092A9AB815}" destId="{0F2F512F-D3C1-4521-AFE2-B0DCF8CD66E4}" srcOrd="0" destOrd="0" parTransId="{A5550417-BD8C-44C1-827B-C980E7C949E8}" sibTransId="{F6315D75-D1EC-440D-B11A-4901C4BC8BFD}"/>
    <dgm:cxn modelId="{0F35E4A6-B622-43DB-A7F1-122F6D3C9BA5}" type="presOf" srcId="{BA0D2A07-F0ED-4E79-ABAF-847845F1750B}" destId="{1F935F6D-48F6-4C83-A080-BEBB7FDFE8E8}" srcOrd="0" destOrd="0" presId="urn:microsoft.com/office/officeart/2005/8/layout/list1"/>
    <dgm:cxn modelId="{A5DC74A7-9E85-4875-8EAE-2524587851FA}" srcId="{14FB0C3E-BD9D-484D-A3C3-9E527787BEB1}" destId="{6A5DA441-9F92-4934-BBCB-F769D0AC22B1}" srcOrd="0" destOrd="0" parTransId="{C51B900A-53FD-4C53-9078-0BB302EEF730}" sibTransId="{8F792F53-4EE7-4A49-A48C-793DBEA2A471}"/>
    <dgm:cxn modelId="{FB2996B0-959F-4D9F-9F7F-0930B2AF57E1}" type="presOf" srcId="{DE64961D-1B94-448B-8BDB-5E377B736CB6}" destId="{1E672832-B34E-4937-9213-C9BDA2732E90}" srcOrd="0" destOrd="5" presId="urn:microsoft.com/office/officeart/2005/8/layout/list1"/>
    <dgm:cxn modelId="{7FF881BA-6213-48E5-880A-27BF7BA4939A}" type="presOf" srcId="{198280E2-3AF4-4883-97CF-8EF1E02D72ED}" destId="{7D4AC525-5F55-4F35-997E-9A855F802413}" srcOrd="1" destOrd="0" presId="urn:microsoft.com/office/officeart/2005/8/layout/list1"/>
    <dgm:cxn modelId="{5C5E9AC2-D153-472F-AB82-F15F6F754B2A}" type="presOf" srcId="{FB7F44BF-9114-45D4-AA49-73C5C6E07CF0}" destId="{D0A32EBE-E128-4734-A428-00E7640832B6}" srcOrd="1" destOrd="0" presId="urn:microsoft.com/office/officeart/2005/8/layout/list1"/>
    <dgm:cxn modelId="{65D144CC-A5F7-41AB-B743-287BE42FCD86}" srcId="{F00B5B8A-2FD2-4251-AD14-5A092A9AB815}" destId="{C6878FE1-0B8C-49F1-A97C-209C5F2CE9B7}" srcOrd="2" destOrd="0" parTransId="{503F1080-D2D4-4718-9CA2-5EE44FA116CF}" sibTransId="{15B4EC6F-D1BD-4755-9D13-096603FD63FB}"/>
    <dgm:cxn modelId="{967D41CF-9DA3-49A8-BA4A-5697AF7D0784}" type="presOf" srcId="{D9400EE4-9170-400F-A0F0-1F42CE3119FB}" destId="{C0BAC4D7-F008-4C31-A51B-71A8E5AA70ED}" srcOrd="1" destOrd="0" presId="urn:microsoft.com/office/officeart/2005/8/layout/list1"/>
    <dgm:cxn modelId="{499EEDD0-368E-4F52-95FE-CCBA70375586}" srcId="{5CD267DE-FFFB-47B1-ACB7-1ED7AC89A19C}" destId="{3E3E4746-1772-4C0A-ABCE-05EAB62A910B}" srcOrd="0" destOrd="0" parTransId="{94C33EE0-AE28-4CC1-866B-E1A0C707DC3D}" sibTransId="{CFE506C5-F4F1-4A3B-B2A6-300EBDB7234D}"/>
    <dgm:cxn modelId="{E8CEACD6-791A-4107-A7FF-7085A61358BA}" type="presOf" srcId="{F678FE9B-678C-4896-B699-09A2019570CE}" destId="{DC9D7766-BDB1-40D8-B52A-F6E70081548D}" srcOrd="1" destOrd="0" presId="urn:microsoft.com/office/officeart/2005/8/layout/list1"/>
    <dgm:cxn modelId="{E1F98DDA-DAD6-4E6D-95EF-7277FB42F3E9}" srcId="{198280E2-3AF4-4883-97CF-8EF1E02D72ED}" destId="{83EA200D-A231-4CC9-AE72-6219B4BD15F9}" srcOrd="0" destOrd="0" parTransId="{F7D50940-368E-4793-BDFB-F066673EDC7D}" sibTransId="{3C5F5D6D-0043-4089-91C7-6F9074A8E8C1}"/>
    <dgm:cxn modelId="{3F25DFE0-2431-4FD1-B1ED-664F04111795}" srcId="{F00B5B8A-2FD2-4251-AD14-5A092A9AB815}" destId="{DE64961D-1B94-448B-8BDB-5E377B736CB6}" srcOrd="3" destOrd="0" parTransId="{D7C8AE15-8D73-4374-955A-184FB4CA4E45}" sibTransId="{00F03443-D7A4-437A-9674-4AA572ABE4F5}"/>
    <dgm:cxn modelId="{326669ED-5CBA-40CF-BE35-A62A8D283DA6}" type="presOf" srcId="{5CD267DE-FFFB-47B1-ACB7-1ED7AC89A19C}" destId="{8BCF63D3-F632-458A-8C28-95714A725B69}" srcOrd="1" destOrd="0" presId="urn:microsoft.com/office/officeart/2005/8/layout/list1"/>
    <dgm:cxn modelId="{666068F5-C926-4393-9DC5-8FC4517CD041}" type="presOf" srcId="{F678FE9B-678C-4896-B699-09A2019570CE}" destId="{8BAF84A2-151E-411F-AF80-C3FD3DF6FB64}" srcOrd="0" destOrd="0" presId="urn:microsoft.com/office/officeart/2005/8/layout/list1"/>
    <dgm:cxn modelId="{F0849FF9-FE14-4596-BD80-5AC9B2379C63}" type="presOf" srcId="{F00B5B8A-2FD2-4251-AD14-5A092A9AB815}" destId="{1E672832-B34E-4937-9213-C9BDA2732E90}" srcOrd="0" destOrd="1" presId="urn:microsoft.com/office/officeart/2005/8/layout/list1"/>
    <dgm:cxn modelId="{C2ACFAFC-ED61-418F-8D91-B04A028B3440}" srcId="{B53C6E93-FA54-4E1D-9589-454B9C315E28}" destId="{5CD267DE-FFFB-47B1-ACB7-1ED7AC89A19C}" srcOrd="4" destOrd="0" parTransId="{FD0274FF-268A-43B6-9F33-F5EF40A07C56}" sibTransId="{EAA66380-1397-42A0-9F5F-9F5795CFCA0E}"/>
    <dgm:cxn modelId="{6175D7CC-43AB-45FD-BF6A-A17AB7882705}" type="presParOf" srcId="{EBDE9911-1FCF-49F9-97DC-AF4EADB3A305}" destId="{8E11E04D-F447-44F5-ACF1-48455F327DE8}" srcOrd="0" destOrd="0" presId="urn:microsoft.com/office/officeart/2005/8/layout/list1"/>
    <dgm:cxn modelId="{DD668614-45A1-49FB-8763-D4E276418E46}" type="presParOf" srcId="{8E11E04D-F447-44F5-ACF1-48455F327DE8}" destId="{8BAF84A2-151E-411F-AF80-C3FD3DF6FB64}" srcOrd="0" destOrd="0" presId="urn:microsoft.com/office/officeart/2005/8/layout/list1"/>
    <dgm:cxn modelId="{D19C6769-F960-4A92-885A-D0F7F36B75A6}" type="presParOf" srcId="{8E11E04D-F447-44F5-ACF1-48455F327DE8}" destId="{DC9D7766-BDB1-40D8-B52A-F6E70081548D}" srcOrd="1" destOrd="0" presId="urn:microsoft.com/office/officeart/2005/8/layout/list1"/>
    <dgm:cxn modelId="{A843E957-779A-4FE4-9671-5AD69262D895}" type="presParOf" srcId="{EBDE9911-1FCF-49F9-97DC-AF4EADB3A305}" destId="{3F877222-1A02-40B0-8571-316E50E60994}" srcOrd="1" destOrd="0" presId="urn:microsoft.com/office/officeart/2005/8/layout/list1"/>
    <dgm:cxn modelId="{52015B99-2EFD-40C7-BEDC-BBC78F538420}" type="presParOf" srcId="{EBDE9911-1FCF-49F9-97DC-AF4EADB3A305}" destId="{F95AC03D-54D9-4F4C-A58C-453B3994DD52}" srcOrd="2" destOrd="0" presId="urn:microsoft.com/office/officeart/2005/8/layout/list1"/>
    <dgm:cxn modelId="{5A1525BE-FCBB-47A1-BD26-57C116CD55B1}" type="presParOf" srcId="{EBDE9911-1FCF-49F9-97DC-AF4EADB3A305}" destId="{02F3D225-6313-4D4C-98B4-005D554A68DE}" srcOrd="3" destOrd="0" presId="urn:microsoft.com/office/officeart/2005/8/layout/list1"/>
    <dgm:cxn modelId="{62D0A2C5-0EA6-4C6D-975E-BFA15748DF52}" type="presParOf" srcId="{EBDE9911-1FCF-49F9-97DC-AF4EADB3A305}" destId="{8AAA066C-E65F-4B23-858C-AFD01F8300E5}" srcOrd="4" destOrd="0" presId="urn:microsoft.com/office/officeart/2005/8/layout/list1"/>
    <dgm:cxn modelId="{8CAF920B-BCB7-4B38-AC7A-55F230CB3776}" type="presParOf" srcId="{8AAA066C-E65F-4B23-858C-AFD01F8300E5}" destId="{45D3A301-BDB1-4F65-87BF-F601D1AF78EB}" srcOrd="0" destOrd="0" presId="urn:microsoft.com/office/officeart/2005/8/layout/list1"/>
    <dgm:cxn modelId="{40096CC2-2B84-4DC6-BDA8-ED113CCAEC90}" type="presParOf" srcId="{8AAA066C-E65F-4B23-858C-AFD01F8300E5}" destId="{7A54BBF9-5F61-4E3C-B45F-D591328F8C0F}" srcOrd="1" destOrd="0" presId="urn:microsoft.com/office/officeart/2005/8/layout/list1"/>
    <dgm:cxn modelId="{20A9D26A-5F23-44C2-BE0C-E45B098A06C2}" type="presParOf" srcId="{EBDE9911-1FCF-49F9-97DC-AF4EADB3A305}" destId="{08126DF4-E957-48BF-BF19-7E2EDC3335DB}" srcOrd="5" destOrd="0" presId="urn:microsoft.com/office/officeart/2005/8/layout/list1"/>
    <dgm:cxn modelId="{5D5C9C25-C150-4647-914F-350A89C013CE}" type="presParOf" srcId="{EBDE9911-1FCF-49F9-97DC-AF4EADB3A305}" destId="{E70F89C2-1AE2-4D13-8DCE-7B597A58D171}" srcOrd="6" destOrd="0" presId="urn:microsoft.com/office/officeart/2005/8/layout/list1"/>
    <dgm:cxn modelId="{87EE217B-A791-4F1F-8C0A-94ABBD017922}" type="presParOf" srcId="{EBDE9911-1FCF-49F9-97DC-AF4EADB3A305}" destId="{1A00AE03-9CE6-4501-9386-1BE4B0675555}" srcOrd="7" destOrd="0" presId="urn:microsoft.com/office/officeart/2005/8/layout/list1"/>
    <dgm:cxn modelId="{5927F5A5-9281-4F52-9304-244F67AFCB64}" type="presParOf" srcId="{EBDE9911-1FCF-49F9-97DC-AF4EADB3A305}" destId="{CDCB5A66-4F21-45FB-A261-7F568EDDA39F}" srcOrd="8" destOrd="0" presId="urn:microsoft.com/office/officeart/2005/8/layout/list1"/>
    <dgm:cxn modelId="{7BB77B98-6B64-4BCB-8D24-9F7F16AC258B}" type="presParOf" srcId="{CDCB5A66-4F21-45FB-A261-7F568EDDA39F}" destId="{78459A51-6CF0-44E9-A843-A7740AFDFBC7}" srcOrd="0" destOrd="0" presId="urn:microsoft.com/office/officeart/2005/8/layout/list1"/>
    <dgm:cxn modelId="{3938D413-C7EA-440D-875B-7FB38102CF94}" type="presParOf" srcId="{CDCB5A66-4F21-45FB-A261-7F568EDDA39F}" destId="{C0BAC4D7-F008-4C31-A51B-71A8E5AA70ED}" srcOrd="1" destOrd="0" presId="urn:microsoft.com/office/officeart/2005/8/layout/list1"/>
    <dgm:cxn modelId="{2CF59F69-F598-465D-9827-73106049ADB9}" type="presParOf" srcId="{EBDE9911-1FCF-49F9-97DC-AF4EADB3A305}" destId="{569586FF-3D3C-40B5-A74A-3D77CA627CB9}" srcOrd="9" destOrd="0" presId="urn:microsoft.com/office/officeart/2005/8/layout/list1"/>
    <dgm:cxn modelId="{81D9FBDF-AB2E-471B-85F4-DAFB5F00B0EC}" type="presParOf" srcId="{EBDE9911-1FCF-49F9-97DC-AF4EADB3A305}" destId="{1F935F6D-48F6-4C83-A080-BEBB7FDFE8E8}" srcOrd="10" destOrd="0" presId="urn:microsoft.com/office/officeart/2005/8/layout/list1"/>
    <dgm:cxn modelId="{8953B9C4-D149-4926-9745-047029C6602F}" type="presParOf" srcId="{EBDE9911-1FCF-49F9-97DC-AF4EADB3A305}" destId="{95014222-8434-47A3-B7F9-806301FA3832}" srcOrd="11" destOrd="0" presId="urn:microsoft.com/office/officeart/2005/8/layout/list1"/>
    <dgm:cxn modelId="{E15FFC87-A8A0-4AE6-850D-BA388C7BEB29}" type="presParOf" srcId="{EBDE9911-1FCF-49F9-97DC-AF4EADB3A305}" destId="{1E19CD94-1465-4E0F-B662-4D72047C6B44}" srcOrd="12" destOrd="0" presId="urn:microsoft.com/office/officeart/2005/8/layout/list1"/>
    <dgm:cxn modelId="{5E4E9BE5-C8FA-4C08-B64E-66B0253F4CE7}" type="presParOf" srcId="{1E19CD94-1465-4E0F-B662-4D72047C6B44}" destId="{C3E3DE6F-807F-4A6A-9580-6CE552D068D6}" srcOrd="0" destOrd="0" presId="urn:microsoft.com/office/officeart/2005/8/layout/list1"/>
    <dgm:cxn modelId="{5CD7C8A2-E9B5-4CD5-8A53-0EB89D10C46F}" type="presParOf" srcId="{1E19CD94-1465-4E0F-B662-4D72047C6B44}" destId="{7D4AC525-5F55-4F35-997E-9A855F802413}" srcOrd="1" destOrd="0" presId="urn:microsoft.com/office/officeart/2005/8/layout/list1"/>
    <dgm:cxn modelId="{1B130A6F-7BB8-4703-9B17-1252B7E417C7}" type="presParOf" srcId="{EBDE9911-1FCF-49F9-97DC-AF4EADB3A305}" destId="{07C5D5F6-C3BB-46B0-AAFD-D65D982234C2}" srcOrd="13" destOrd="0" presId="urn:microsoft.com/office/officeart/2005/8/layout/list1"/>
    <dgm:cxn modelId="{8EA05085-3A0A-48DE-9836-C7E2B13ABBB7}" type="presParOf" srcId="{EBDE9911-1FCF-49F9-97DC-AF4EADB3A305}" destId="{08055792-6F59-41CF-9DDD-FB5F96B7BFD6}" srcOrd="14" destOrd="0" presId="urn:microsoft.com/office/officeart/2005/8/layout/list1"/>
    <dgm:cxn modelId="{377EB3CB-5B8A-467C-A5A0-FE4589E715BD}" type="presParOf" srcId="{EBDE9911-1FCF-49F9-97DC-AF4EADB3A305}" destId="{298D44D4-D1FE-4A02-9FCC-B830DAFC97F5}" srcOrd="15" destOrd="0" presId="urn:microsoft.com/office/officeart/2005/8/layout/list1"/>
    <dgm:cxn modelId="{DF365916-6155-4C8C-8C67-20E05F571E5D}" type="presParOf" srcId="{EBDE9911-1FCF-49F9-97DC-AF4EADB3A305}" destId="{CC926A0C-6756-4F6A-9524-C49A653EE7BE}" srcOrd="16" destOrd="0" presId="urn:microsoft.com/office/officeart/2005/8/layout/list1"/>
    <dgm:cxn modelId="{58F586B7-B36F-4060-8EB0-1AB3FDDCB675}" type="presParOf" srcId="{CC926A0C-6756-4F6A-9524-C49A653EE7BE}" destId="{D96C2B7A-24D2-4B23-AA9A-34F02E43D1FF}" srcOrd="0" destOrd="0" presId="urn:microsoft.com/office/officeart/2005/8/layout/list1"/>
    <dgm:cxn modelId="{36756A10-1EAA-444A-8D26-BF848D97D197}" type="presParOf" srcId="{CC926A0C-6756-4F6A-9524-C49A653EE7BE}" destId="{8BCF63D3-F632-458A-8C28-95714A725B69}" srcOrd="1" destOrd="0" presId="urn:microsoft.com/office/officeart/2005/8/layout/list1"/>
    <dgm:cxn modelId="{F6B67EDE-848E-412E-9B20-D7C2B1179A89}" type="presParOf" srcId="{EBDE9911-1FCF-49F9-97DC-AF4EADB3A305}" destId="{F69218C0-CC70-4915-9905-3869A10F8DFB}" srcOrd="17" destOrd="0" presId="urn:microsoft.com/office/officeart/2005/8/layout/list1"/>
    <dgm:cxn modelId="{CD259897-07C6-42BF-9568-CCE1675909F0}" type="presParOf" srcId="{EBDE9911-1FCF-49F9-97DC-AF4EADB3A305}" destId="{1E672832-B34E-4937-9213-C9BDA2732E90}" srcOrd="18" destOrd="0" presId="urn:microsoft.com/office/officeart/2005/8/layout/list1"/>
    <dgm:cxn modelId="{631A4D60-28BC-4F9A-9040-BD5B1FF0417A}" type="presParOf" srcId="{EBDE9911-1FCF-49F9-97DC-AF4EADB3A305}" destId="{8E4354F8-9957-430D-A571-F3D13C29EBE6}" srcOrd="19" destOrd="0" presId="urn:microsoft.com/office/officeart/2005/8/layout/list1"/>
    <dgm:cxn modelId="{9D67BE83-83EB-452E-8772-2B52D600F725}" type="presParOf" srcId="{EBDE9911-1FCF-49F9-97DC-AF4EADB3A305}" destId="{B3E8E686-9DC1-4E1F-83A9-903E88CDEC7B}" srcOrd="20" destOrd="0" presId="urn:microsoft.com/office/officeart/2005/8/layout/list1"/>
    <dgm:cxn modelId="{AA8001AB-9C3B-408C-A09F-D062CB20792A}" type="presParOf" srcId="{B3E8E686-9DC1-4E1F-83A9-903E88CDEC7B}" destId="{DCB77C67-1AEE-4F9C-8F66-8B37D844AB6D}" srcOrd="0" destOrd="0" presId="urn:microsoft.com/office/officeart/2005/8/layout/list1"/>
    <dgm:cxn modelId="{F6A63374-75FD-4F5F-8836-46016CCB2EFD}" type="presParOf" srcId="{B3E8E686-9DC1-4E1F-83A9-903E88CDEC7B}" destId="{D0A32EBE-E128-4734-A428-00E7640832B6}" srcOrd="1" destOrd="0" presId="urn:microsoft.com/office/officeart/2005/8/layout/list1"/>
    <dgm:cxn modelId="{16E4A682-ED1E-4960-B571-B88F88413050}" type="presParOf" srcId="{EBDE9911-1FCF-49F9-97DC-AF4EADB3A305}" destId="{72518337-7A63-4E52-9022-03FE6B37AD7C}" srcOrd="21" destOrd="0" presId="urn:microsoft.com/office/officeart/2005/8/layout/list1"/>
    <dgm:cxn modelId="{B9B13D68-F658-4DDD-90D2-20E9028258C7}" type="presParOf" srcId="{EBDE9911-1FCF-49F9-97DC-AF4EADB3A305}" destId="{052C0BC4-4E2A-4C77-B0D5-B24943AE069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7DE6FE-2FEF-448F-9203-0EA5524EC44F}"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n-US"/>
        </a:p>
      </dgm:t>
    </dgm:pt>
    <dgm:pt modelId="{727AAF18-8F9E-4B04-BA27-597A90ABAA1A}">
      <dgm:prSet phldrT="[Text]"/>
      <dgm:spPr/>
      <dgm:t>
        <a:bodyPr/>
        <a:lstStyle/>
        <a:p>
          <a:r>
            <a:rPr lang="en-US"/>
            <a:t>Individuals with TB infection diagnosed at facility, transferred in, transferred out that has not been previously reported, or released that has not been previously reported</a:t>
          </a:r>
        </a:p>
      </dgm:t>
    </dgm:pt>
    <dgm:pt modelId="{0EEE2004-1357-46C3-B547-5C896872EE80}" type="parTrans" cxnId="{02F40C1C-05E1-4F5D-B0C6-65F7E79D5F40}">
      <dgm:prSet/>
      <dgm:spPr/>
      <dgm:t>
        <a:bodyPr/>
        <a:lstStyle/>
        <a:p>
          <a:endParaRPr lang="en-US"/>
        </a:p>
      </dgm:t>
    </dgm:pt>
    <dgm:pt modelId="{AED4108D-148E-427C-A86E-C7230D4A52A6}" type="sibTrans" cxnId="{02F40C1C-05E1-4F5D-B0C6-65F7E79D5F40}">
      <dgm:prSet/>
      <dgm:spPr/>
      <dgm:t>
        <a:bodyPr/>
        <a:lstStyle/>
        <a:p>
          <a:endParaRPr lang="en-US"/>
        </a:p>
      </dgm:t>
    </dgm:pt>
    <dgm:pt modelId="{F75049E3-B0F0-40AC-92DE-AF7C205EEFC1}">
      <dgm:prSet/>
      <dgm:spPr/>
      <dgm:t>
        <a:bodyPr/>
        <a:lstStyle/>
        <a:p>
          <a:r>
            <a:rPr lang="en-US"/>
            <a:t>Suspected or confirmed TB disease, diagnosed at facility, transferred in, transferred out that has not been previously reported, or released that has not been previously reported</a:t>
          </a:r>
        </a:p>
      </dgm:t>
    </dgm:pt>
    <dgm:pt modelId="{CD18CA18-39D9-4C2F-B267-35BD41E4497F}" type="parTrans" cxnId="{61E32A50-74E9-44AB-8A47-64F7D0DF7393}">
      <dgm:prSet/>
      <dgm:spPr/>
      <dgm:t>
        <a:bodyPr/>
        <a:lstStyle/>
        <a:p>
          <a:endParaRPr lang="en-US"/>
        </a:p>
      </dgm:t>
    </dgm:pt>
    <dgm:pt modelId="{B3ACC654-D7A5-4B62-85E9-CAD2367241F1}" type="sibTrans" cxnId="{61E32A50-74E9-44AB-8A47-64F7D0DF7393}">
      <dgm:prSet/>
      <dgm:spPr/>
      <dgm:t>
        <a:bodyPr/>
        <a:lstStyle/>
        <a:p>
          <a:endParaRPr lang="en-US"/>
        </a:p>
      </dgm:t>
    </dgm:pt>
    <dgm:pt modelId="{BF41B551-4457-4013-B872-20CE804F4503}">
      <dgm:prSet/>
      <dgm:spPr/>
      <dgm:t>
        <a:bodyPr/>
        <a:lstStyle/>
        <a:p>
          <a:r>
            <a:rPr lang="en-US"/>
            <a:t>Inmates started on treatment for TB infection or TB disease</a:t>
          </a:r>
        </a:p>
      </dgm:t>
    </dgm:pt>
    <dgm:pt modelId="{9AFAF4FC-35CA-4224-90EA-58F235F90DB5}" type="parTrans" cxnId="{61949E76-9EBA-4D17-B959-4500136F5298}">
      <dgm:prSet/>
      <dgm:spPr/>
      <dgm:t>
        <a:bodyPr/>
        <a:lstStyle/>
        <a:p>
          <a:endParaRPr lang="en-US"/>
        </a:p>
      </dgm:t>
    </dgm:pt>
    <dgm:pt modelId="{783CDC6C-CB05-4AEE-A032-EBE9D25157B6}" type="sibTrans" cxnId="{61949E76-9EBA-4D17-B959-4500136F5298}">
      <dgm:prSet/>
      <dgm:spPr/>
      <dgm:t>
        <a:bodyPr/>
        <a:lstStyle/>
        <a:p>
          <a:endParaRPr lang="en-US"/>
        </a:p>
      </dgm:t>
    </dgm:pt>
    <dgm:pt modelId="{93D026B6-E349-44C9-B309-EAEBF0DC2B51}" type="pres">
      <dgm:prSet presAssocID="{707DE6FE-2FEF-448F-9203-0EA5524EC44F}" presName="diagram" presStyleCnt="0">
        <dgm:presLayoutVars>
          <dgm:dir/>
          <dgm:resizeHandles val="exact"/>
        </dgm:presLayoutVars>
      </dgm:prSet>
      <dgm:spPr/>
    </dgm:pt>
    <dgm:pt modelId="{C1B26FFB-0F6D-4092-B0D1-51290D13B75B}" type="pres">
      <dgm:prSet presAssocID="{727AAF18-8F9E-4B04-BA27-597A90ABAA1A}" presName="node" presStyleLbl="node1" presStyleIdx="0" presStyleCnt="3">
        <dgm:presLayoutVars>
          <dgm:bulletEnabled val="1"/>
        </dgm:presLayoutVars>
      </dgm:prSet>
      <dgm:spPr/>
    </dgm:pt>
    <dgm:pt modelId="{BA360963-C744-40C7-8A75-4DCAC009F418}" type="pres">
      <dgm:prSet presAssocID="{AED4108D-148E-427C-A86E-C7230D4A52A6}" presName="sibTrans" presStyleCnt="0"/>
      <dgm:spPr/>
    </dgm:pt>
    <dgm:pt modelId="{AC172BAB-31C0-4AE2-9370-A1419A99865C}" type="pres">
      <dgm:prSet presAssocID="{F75049E3-B0F0-40AC-92DE-AF7C205EEFC1}" presName="node" presStyleLbl="node1" presStyleIdx="1" presStyleCnt="3">
        <dgm:presLayoutVars>
          <dgm:bulletEnabled val="1"/>
        </dgm:presLayoutVars>
      </dgm:prSet>
      <dgm:spPr/>
    </dgm:pt>
    <dgm:pt modelId="{A8160AAA-1392-480B-98FC-8A4F8E099829}" type="pres">
      <dgm:prSet presAssocID="{B3ACC654-D7A5-4B62-85E9-CAD2367241F1}" presName="sibTrans" presStyleCnt="0"/>
      <dgm:spPr/>
    </dgm:pt>
    <dgm:pt modelId="{60DC5E54-E82F-49CB-B02F-2613904EB166}" type="pres">
      <dgm:prSet presAssocID="{BF41B551-4457-4013-B872-20CE804F4503}" presName="node" presStyleLbl="node1" presStyleIdx="2" presStyleCnt="3">
        <dgm:presLayoutVars>
          <dgm:bulletEnabled val="1"/>
        </dgm:presLayoutVars>
      </dgm:prSet>
      <dgm:spPr/>
    </dgm:pt>
  </dgm:ptLst>
  <dgm:cxnLst>
    <dgm:cxn modelId="{02F40C1C-05E1-4F5D-B0C6-65F7E79D5F40}" srcId="{707DE6FE-2FEF-448F-9203-0EA5524EC44F}" destId="{727AAF18-8F9E-4B04-BA27-597A90ABAA1A}" srcOrd="0" destOrd="0" parTransId="{0EEE2004-1357-46C3-B547-5C896872EE80}" sibTransId="{AED4108D-148E-427C-A86E-C7230D4A52A6}"/>
    <dgm:cxn modelId="{61E32A50-74E9-44AB-8A47-64F7D0DF7393}" srcId="{707DE6FE-2FEF-448F-9203-0EA5524EC44F}" destId="{F75049E3-B0F0-40AC-92DE-AF7C205EEFC1}" srcOrd="1" destOrd="0" parTransId="{CD18CA18-39D9-4C2F-B267-35BD41E4497F}" sibTransId="{B3ACC654-D7A5-4B62-85E9-CAD2367241F1}"/>
    <dgm:cxn modelId="{61949E76-9EBA-4D17-B959-4500136F5298}" srcId="{707DE6FE-2FEF-448F-9203-0EA5524EC44F}" destId="{BF41B551-4457-4013-B872-20CE804F4503}" srcOrd="2" destOrd="0" parTransId="{9AFAF4FC-35CA-4224-90EA-58F235F90DB5}" sibTransId="{783CDC6C-CB05-4AEE-A032-EBE9D25157B6}"/>
    <dgm:cxn modelId="{E88FE498-D95B-45FD-89B3-671FE8250C84}" type="presOf" srcId="{F75049E3-B0F0-40AC-92DE-AF7C205EEFC1}" destId="{AC172BAB-31C0-4AE2-9370-A1419A99865C}" srcOrd="0" destOrd="0" presId="urn:microsoft.com/office/officeart/2005/8/layout/default"/>
    <dgm:cxn modelId="{1FACC7B9-77CD-4985-A565-647AF7DDBE51}" type="presOf" srcId="{707DE6FE-2FEF-448F-9203-0EA5524EC44F}" destId="{93D026B6-E349-44C9-B309-EAEBF0DC2B51}" srcOrd="0" destOrd="0" presId="urn:microsoft.com/office/officeart/2005/8/layout/default"/>
    <dgm:cxn modelId="{15F8E6BE-9194-42B5-955C-D8FE41B5F39B}" type="presOf" srcId="{BF41B551-4457-4013-B872-20CE804F4503}" destId="{60DC5E54-E82F-49CB-B02F-2613904EB166}" srcOrd="0" destOrd="0" presId="urn:microsoft.com/office/officeart/2005/8/layout/default"/>
    <dgm:cxn modelId="{8D3EB2D0-5853-45D4-8F21-0609AA0B31AB}" type="presOf" srcId="{727AAF18-8F9E-4B04-BA27-597A90ABAA1A}" destId="{C1B26FFB-0F6D-4092-B0D1-51290D13B75B}" srcOrd="0" destOrd="0" presId="urn:microsoft.com/office/officeart/2005/8/layout/default"/>
    <dgm:cxn modelId="{E8638FE2-E0E9-4DB1-9837-C3156AA94ABB}" type="presParOf" srcId="{93D026B6-E349-44C9-B309-EAEBF0DC2B51}" destId="{C1B26FFB-0F6D-4092-B0D1-51290D13B75B}" srcOrd="0" destOrd="0" presId="urn:microsoft.com/office/officeart/2005/8/layout/default"/>
    <dgm:cxn modelId="{3733F9BE-4FCB-4200-927B-DD3C664A002D}" type="presParOf" srcId="{93D026B6-E349-44C9-B309-EAEBF0DC2B51}" destId="{BA360963-C744-40C7-8A75-4DCAC009F418}" srcOrd="1" destOrd="0" presId="urn:microsoft.com/office/officeart/2005/8/layout/default"/>
    <dgm:cxn modelId="{4DA2CB9A-CB1A-4974-87F0-52BA9B5E5BA0}" type="presParOf" srcId="{93D026B6-E349-44C9-B309-EAEBF0DC2B51}" destId="{AC172BAB-31C0-4AE2-9370-A1419A99865C}" srcOrd="2" destOrd="0" presId="urn:microsoft.com/office/officeart/2005/8/layout/default"/>
    <dgm:cxn modelId="{668B6CA4-FDEE-4DA2-A875-4ECA1E415E80}" type="presParOf" srcId="{93D026B6-E349-44C9-B309-EAEBF0DC2B51}" destId="{A8160AAA-1392-480B-98FC-8A4F8E099829}" srcOrd="3" destOrd="0" presId="urn:microsoft.com/office/officeart/2005/8/layout/default"/>
    <dgm:cxn modelId="{6328CF2B-2DA9-4B0F-893A-95AC59A9205D}" type="presParOf" srcId="{93D026B6-E349-44C9-B309-EAEBF0DC2B51}" destId="{60DC5E54-E82F-49CB-B02F-2613904EB16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AC03D-54D9-4F4C-A58C-453B3994DD52}">
      <dsp:nvSpPr>
        <dsp:cNvPr id="0" name=""/>
        <dsp:cNvSpPr/>
      </dsp:nvSpPr>
      <dsp:spPr>
        <a:xfrm>
          <a:off x="0" y="166451"/>
          <a:ext cx="10775731" cy="4252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316" tIns="208280" rIns="836316" bIns="71120" numCol="1" spcCol="1270" anchor="t" anchorCtr="0">
          <a:noAutofit/>
        </a:bodyPr>
        <a:lstStyle/>
        <a:p>
          <a:pPr marL="57150" lvl="1" indent="-57150" algn="l" defTabSz="444500">
            <a:lnSpc>
              <a:spcPct val="90000"/>
            </a:lnSpc>
            <a:spcBef>
              <a:spcPct val="0"/>
            </a:spcBef>
            <a:spcAft>
              <a:spcPct val="15000"/>
            </a:spcAft>
            <a:buChar char="•"/>
          </a:pPr>
          <a:r>
            <a:rPr lang="en-US" sz="1000" b="1" u="none" kern="1200"/>
            <a:t> </a:t>
          </a:r>
          <a:r>
            <a:rPr lang="en-US" sz="1000" b="1" u="sng" kern="1200"/>
            <a:t>Written documented history </a:t>
          </a:r>
          <a:r>
            <a:rPr lang="en-US" sz="1000" kern="1200"/>
            <a:t>of a previous positive TST written in millimeters or an IGRA</a:t>
          </a:r>
        </a:p>
      </dsp:txBody>
      <dsp:txXfrm>
        <a:off x="0" y="166451"/>
        <a:ext cx="10775731" cy="425250"/>
      </dsp:txXfrm>
    </dsp:sp>
    <dsp:sp modelId="{DC9D7766-BDB1-40D8-B52A-F6E70081548D}">
      <dsp:nvSpPr>
        <dsp:cNvPr id="0" name=""/>
        <dsp:cNvSpPr/>
      </dsp:nvSpPr>
      <dsp:spPr>
        <a:xfrm>
          <a:off x="484176" y="40973"/>
          <a:ext cx="10291554" cy="29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08" tIns="0" rIns="285108" bIns="0" numCol="1" spcCol="1270" anchor="ctr" anchorCtr="0">
          <a:noAutofit/>
        </a:bodyPr>
        <a:lstStyle/>
        <a:p>
          <a:pPr marL="0" lvl="0" indent="0" algn="l" defTabSz="488950">
            <a:lnSpc>
              <a:spcPct val="90000"/>
            </a:lnSpc>
            <a:spcBef>
              <a:spcPct val="0"/>
            </a:spcBef>
            <a:spcAft>
              <a:spcPct val="35000"/>
            </a:spcAft>
            <a:buNone/>
          </a:pPr>
          <a:r>
            <a:rPr lang="en-US" sz="1100" b="1" kern="1200"/>
            <a:t>Prior Positive</a:t>
          </a:r>
        </a:p>
      </dsp:txBody>
      <dsp:txXfrm>
        <a:off x="498586" y="55383"/>
        <a:ext cx="10262734" cy="266380"/>
      </dsp:txXfrm>
    </dsp:sp>
    <dsp:sp modelId="{E70F89C2-1AE2-4D13-8DCE-7B597A58D171}">
      <dsp:nvSpPr>
        <dsp:cNvPr id="0" name=""/>
        <dsp:cNvSpPr/>
      </dsp:nvSpPr>
      <dsp:spPr>
        <a:xfrm>
          <a:off x="0" y="793301"/>
          <a:ext cx="10775731" cy="567000"/>
        </a:xfrm>
        <a:prstGeom prst="rect">
          <a:avLst/>
        </a:prstGeom>
        <a:solidFill>
          <a:schemeClr val="lt1">
            <a:alpha val="90000"/>
            <a:hueOff val="0"/>
            <a:satOff val="0"/>
            <a:lumOff val="0"/>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316" tIns="208280" rIns="836316"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Determined by a positive result from an FDA-approved </a:t>
          </a:r>
          <a:r>
            <a:rPr lang="en-US" sz="1000" kern="1200" err="1"/>
            <a:t>InterferonGamma</a:t>
          </a:r>
          <a:r>
            <a:rPr lang="en-US" sz="1000" kern="1200"/>
            <a:t> Release Assay (IGRA) test such as T-Spot TB or QuantiFERON - TB GOLD In-Tube Test or a tuberculin skin test, and a normal chest radiograph with no presenting symptoms of TB disease. A clinician’s diagnosis must always be obtained to determine TB infection.</a:t>
          </a:r>
        </a:p>
      </dsp:txBody>
      <dsp:txXfrm>
        <a:off x="0" y="793301"/>
        <a:ext cx="10775731" cy="567000"/>
      </dsp:txXfrm>
    </dsp:sp>
    <dsp:sp modelId="{7A54BBF9-5F61-4E3C-B45F-D591328F8C0F}">
      <dsp:nvSpPr>
        <dsp:cNvPr id="0" name=""/>
        <dsp:cNvSpPr/>
      </dsp:nvSpPr>
      <dsp:spPr>
        <a:xfrm>
          <a:off x="513004" y="645701"/>
          <a:ext cx="10260085" cy="29520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08" tIns="0" rIns="285108" bIns="0" numCol="1" spcCol="1270" anchor="ctr" anchorCtr="0">
          <a:noAutofit/>
        </a:bodyPr>
        <a:lstStyle/>
        <a:p>
          <a:pPr marL="0" lvl="0" indent="0" algn="l" defTabSz="466725">
            <a:lnSpc>
              <a:spcPct val="90000"/>
            </a:lnSpc>
            <a:spcBef>
              <a:spcPct val="0"/>
            </a:spcBef>
            <a:spcAft>
              <a:spcPct val="35000"/>
            </a:spcAft>
            <a:buNone/>
          </a:pPr>
          <a:r>
            <a:rPr lang="en-US" sz="1050" b="1" kern="1200"/>
            <a:t>TB Infection</a:t>
          </a:r>
        </a:p>
      </dsp:txBody>
      <dsp:txXfrm>
        <a:off x="527414" y="660111"/>
        <a:ext cx="10231265" cy="266380"/>
      </dsp:txXfrm>
    </dsp:sp>
    <dsp:sp modelId="{1F935F6D-48F6-4C83-A080-BEBB7FDFE8E8}">
      <dsp:nvSpPr>
        <dsp:cNvPr id="0" name=""/>
        <dsp:cNvSpPr/>
      </dsp:nvSpPr>
      <dsp:spPr>
        <a:xfrm>
          <a:off x="0" y="1561901"/>
          <a:ext cx="10775731" cy="567000"/>
        </a:xfrm>
        <a:prstGeom prst="rect">
          <a:avLst/>
        </a:prstGeom>
        <a:solidFill>
          <a:schemeClr val="lt1">
            <a:alpha val="90000"/>
            <a:hueOff val="0"/>
            <a:satOff val="0"/>
            <a:lumOff val="0"/>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316" tIns="208280" rIns="836316"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Active TB disease is diagnosed by medical history, physical evaluation, chest </a:t>
          </a:r>
          <a:r>
            <a:rPr lang="en-US" sz="1000" kern="1200" err="1"/>
            <a:t>xray</a:t>
          </a:r>
          <a:r>
            <a:rPr lang="en-US" sz="1000" kern="1200"/>
            <a:t>, and other laboratory tests (i.e., isolation of M. tuberculosis complex from a clinical specimen). </a:t>
          </a:r>
        </a:p>
      </dsp:txBody>
      <dsp:txXfrm>
        <a:off x="0" y="1561901"/>
        <a:ext cx="10775731" cy="567000"/>
      </dsp:txXfrm>
    </dsp:sp>
    <dsp:sp modelId="{C0BAC4D7-F008-4C31-A51B-71A8E5AA70ED}">
      <dsp:nvSpPr>
        <dsp:cNvPr id="0" name=""/>
        <dsp:cNvSpPr/>
      </dsp:nvSpPr>
      <dsp:spPr>
        <a:xfrm>
          <a:off x="509374" y="1411331"/>
          <a:ext cx="10266356" cy="29520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08" tIns="0" rIns="285108" bIns="0" numCol="1" spcCol="1270" anchor="ctr" anchorCtr="0">
          <a:noAutofit/>
        </a:bodyPr>
        <a:lstStyle/>
        <a:p>
          <a:pPr marL="0" lvl="0" indent="0" algn="l" defTabSz="466725">
            <a:lnSpc>
              <a:spcPct val="90000"/>
            </a:lnSpc>
            <a:spcBef>
              <a:spcPct val="0"/>
            </a:spcBef>
            <a:spcAft>
              <a:spcPct val="35000"/>
            </a:spcAft>
            <a:buNone/>
          </a:pPr>
          <a:r>
            <a:rPr lang="en-US" sz="1050" b="1" kern="1200"/>
            <a:t>TB Disease </a:t>
          </a:r>
        </a:p>
      </dsp:txBody>
      <dsp:txXfrm>
        <a:off x="523784" y="1425741"/>
        <a:ext cx="10237536" cy="266380"/>
      </dsp:txXfrm>
    </dsp:sp>
    <dsp:sp modelId="{08055792-6F59-41CF-9DDD-FB5F96B7BFD6}">
      <dsp:nvSpPr>
        <dsp:cNvPr id="0" name=""/>
        <dsp:cNvSpPr/>
      </dsp:nvSpPr>
      <dsp:spPr>
        <a:xfrm>
          <a:off x="0" y="2330501"/>
          <a:ext cx="10775731" cy="433125"/>
        </a:xfrm>
        <a:prstGeom prst="rect">
          <a:avLst/>
        </a:prstGeom>
        <a:solidFill>
          <a:schemeClr val="lt1">
            <a:alpha val="90000"/>
            <a:hueOff val="0"/>
            <a:satOff val="0"/>
            <a:lumOff val="0"/>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316" tIns="208280" rIns="836316" bIns="78232" numCol="1" spcCol="1270" anchor="t" anchorCtr="0">
          <a:noAutofit/>
        </a:bodyPr>
        <a:lstStyle/>
        <a:p>
          <a:pPr marL="57150" lvl="1" indent="-57150" algn="l" defTabSz="466725">
            <a:lnSpc>
              <a:spcPct val="90000"/>
            </a:lnSpc>
            <a:spcBef>
              <a:spcPct val="0"/>
            </a:spcBef>
            <a:spcAft>
              <a:spcPct val="15000"/>
            </a:spcAft>
            <a:buChar char="•"/>
          </a:pPr>
          <a:r>
            <a:rPr lang="en-US" sz="1050" kern="1200"/>
            <a:t> </a:t>
          </a:r>
        </a:p>
      </dsp:txBody>
      <dsp:txXfrm>
        <a:off x="0" y="2330501"/>
        <a:ext cx="10775731" cy="433125"/>
      </dsp:txXfrm>
    </dsp:sp>
    <dsp:sp modelId="{7D4AC525-5F55-4F35-997E-9A855F802413}">
      <dsp:nvSpPr>
        <dsp:cNvPr id="0" name=""/>
        <dsp:cNvSpPr/>
      </dsp:nvSpPr>
      <dsp:spPr>
        <a:xfrm>
          <a:off x="515645" y="2103622"/>
          <a:ext cx="10260085" cy="29520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08" tIns="0" rIns="285108" bIns="0" numCol="1" spcCol="1270" anchor="ctr" anchorCtr="0">
          <a:noAutofit/>
        </a:bodyPr>
        <a:lstStyle/>
        <a:p>
          <a:pPr marL="0" lvl="0" indent="0" algn="l" defTabSz="466725">
            <a:lnSpc>
              <a:spcPct val="90000"/>
            </a:lnSpc>
            <a:spcBef>
              <a:spcPct val="0"/>
            </a:spcBef>
            <a:spcAft>
              <a:spcPct val="35000"/>
            </a:spcAft>
            <a:buNone/>
          </a:pPr>
          <a:r>
            <a:rPr lang="en-US" sz="1050" b="1" kern="1200"/>
            <a:t>Suspected with TB Disease</a:t>
          </a:r>
        </a:p>
      </dsp:txBody>
      <dsp:txXfrm>
        <a:off x="530055" y="2118032"/>
        <a:ext cx="10231265" cy="266380"/>
      </dsp:txXfrm>
    </dsp:sp>
    <dsp:sp modelId="{1E672832-B34E-4937-9213-C9BDA2732E90}">
      <dsp:nvSpPr>
        <dsp:cNvPr id="0" name=""/>
        <dsp:cNvSpPr/>
      </dsp:nvSpPr>
      <dsp:spPr>
        <a:xfrm>
          <a:off x="0" y="2965226"/>
          <a:ext cx="10775731" cy="1575000"/>
        </a:xfrm>
        <a:prstGeom prst="rect">
          <a:avLst/>
        </a:prstGeom>
        <a:solidFill>
          <a:schemeClr val="lt1">
            <a:alpha val="90000"/>
            <a:hueOff val="0"/>
            <a:satOff val="0"/>
            <a:lumOff val="0"/>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316" tIns="208280" rIns="836316"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 An induration of 10 or more millimeters; or</a:t>
          </a:r>
        </a:p>
        <a:p>
          <a:pPr marL="57150" lvl="1" indent="-57150" algn="l" defTabSz="444500">
            <a:lnSpc>
              <a:spcPct val="90000"/>
            </a:lnSpc>
            <a:spcBef>
              <a:spcPct val="0"/>
            </a:spcBef>
            <a:spcAft>
              <a:spcPct val="15000"/>
            </a:spcAft>
            <a:buChar char="•"/>
          </a:pPr>
          <a:r>
            <a:rPr lang="en-US" sz="1000" kern="1200"/>
            <a:t> An induration of 5 or more millimeter for:</a:t>
          </a:r>
        </a:p>
        <a:p>
          <a:pPr marL="114300" lvl="2" indent="-57150" algn="l" defTabSz="444500">
            <a:lnSpc>
              <a:spcPct val="90000"/>
            </a:lnSpc>
            <a:spcBef>
              <a:spcPct val="0"/>
            </a:spcBef>
            <a:spcAft>
              <a:spcPct val="15000"/>
            </a:spcAft>
            <a:buFont typeface="Courier New" panose="02070309020205020404" pitchFamily="49" charset="0"/>
            <a:buChar char="o"/>
          </a:pPr>
          <a:r>
            <a:rPr lang="en-US" sz="1000" kern="1200"/>
            <a:t> People who are infected with human immunodeficiency virus (HIV); or</a:t>
          </a:r>
        </a:p>
        <a:p>
          <a:pPr marL="114300" lvl="2" indent="-57150" algn="l" defTabSz="444500">
            <a:lnSpc>
              <a:spcPct val="90000"/>
            </a:lnSpc>
            <a:spcBef>
              <a:spcPct val="0"/>
            </a:spcBef>
            <a:spcAft>
              <a:spcPct val="15000"/>
            </a:spcAft>
            <a:buFont typeface="Courier New" panose="02070309020205020404" pitchFamily="49" charset="0"/>
            <a:buChar char="o"/>
          </a:pPr>
          <a:r>
            <a:rPr lang="en-US" sz="1000" kern="1200"/>
            <a:t> Recent contacts to TB Cases; or</a:t>
          </a:r>
        </a:p>
        <a:p>
          <a:pPr marL="114300" lvl="2" indent="-57150" algn="l" defTabSz="444500">
            <a:lnSpc>
              <a:spcPct val="90000"/>
            </a:lnSpc>
            <a:spcBef>
              <a:spcPct val="0"/>
            </a:spcBef>
            <a:spcAft>
              <a:spcPct val="15000"/>
            </a:spcAft>
            <a:buFont typeface="Courier New" panose="02070309020205020404" pitchFamily="49" charset="0"/>
            <a:buChar char="o"/>
          </a:pPr>
          <a:r>
            <a:rPr lang="en-US" sz="1000" kern="1200"/>
            <a:t> People with chest x-ray findings suggestive of previous TB disease; or</a:t>
          </a:r>
        </a:p>
        <a:p>
          <a:pPr marL="114300" lvl="2" indent="-57150" algn="l" defTabSz="444500">
            <a:lnSpc>
              <a:spcPct val="90000"/>
            </a:lnSpc>
            <a:spcBef>
              <a:spcPct val="0"/>
            </a:spcBef>
            <a:spcAft>
              <a:spcPct val="15000"/>
            </a:spcAft>
            <a:buFont typeface="Courier New" panose="02070309020205020404" pitchFamily="49" charset="0"/>
            <a:buChar char="o"/>
          </a:pPr>
          <a:r>
            <a:rPr lang="en-US" sz="1000" kern="1200"/>
            <a:t> People with organ transplants; or</a:t>
          </a:r>
        </a:p>
        <a:p>
          <a:pPr marL="114300" lvl="2" indent="-57150" algn="l" defTabSz="444500">
            <a:lnSpc>
              <a:spcPct val="90000"/>
            </a:lnSpc>
            <a:spcBef>
              <a:spcPct val="0"/>
            </a:spcBef>
            <a:spcAft>
              <a:spcPct val="15000"/>
            </a:spcAft>
            <a:buFont typeface="Courier New" panose="02070309020205020404" pitchFamily="49" charset="0"/>
            <a:buChar char="o"/>
          </a:pPr>
          <a:r>
            <a:rPr lang="en-US" sz="1000" kern="1200"/>
            <a:t> Other immunocompromised persons receiving the equivalent of 15 mg/d or greater of</a:t>
          </a:r>
        </a:p>
        <a:p>
          <a:pPr marL="57150" lvl="1" indent="-57150" algn="l" defTabSz="444500">
            <a:lnSpc>
              <a:spcPct val="90000"/>
            </a:lnSpc>
            <a:spcBef>
              <a:spcPct val="0"/>
            </a:spcBef>
            <a:spcAft>
              <a:spcPct val="15000"/>
            </a:spcAft>
            <a:buFont typeface="Courier New" panose="02070309020205020404" pitchFamily="49" charset="0"/>
            <a:buNone/>
          </a:pPr>
          <a:r>
            <a:rPr lang="en-US" sz="1000" kern="1200"/>
            <a:t>    prednisone for one month or more</a:t>
          </a:r>
        </a:p>
      </dsp:txBody>
      <dsp:txXfrm>
        <a:off x="0" y="2965226"/>
        <a:ext cx="10775731" cy="1575000"/>
      </dsp:txXfrm>
    </dsp:sp>
    <dsp:sp modelId="{8BCF63D3-F632-458A-8C28-95714A725B69}">
      <dsp:nvSpPr>
        <dsp:cNvPr id="0" name=""/>
        <dsp:cNvSpPr/>
      </dsp:nvSpPr>
      <dsp:spPr>
        <a:xfrm>
          <a:off x="515645" y="2786096"/>
          <a:ext cx="10260085" cy="29520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08" tIns="0" rIns="285108" bIns="0" numCol="1" spcCol="1270" anchor="ctr" anchorCtr="0">
          <a:noAutofit/>
        </a:bodyPr>
        <a:lstStyle/>
        <a:p>
          <a:pPr marL="0" lvl="0" indent="0" algn="l" defTabSz="444500">
            <a:lnSpc>
              <a:spcPct val="90000"/>
            </a:lnSpc>
            <a:spcBef>
              <a:spcPct val="0"/>
            </a:spcBef>
            <a:spcAft>
              <a:spcPct val="35000"/>
            </a:spcAft>
            <a:buNone/>
          </a:pPr>
          <a:r>
            <a:rPr lang="en-US" sz="1000" b="1" kern="1200"/>
            <a:t>Positive Reactor </a:t>
          </a:r>
        </a:p>
      </dsp:txBody>
      <dsp:txXfrm>
        <a:off x="530055" y="2800506"/>
        <a:ext cx="10231265" cy="266380"/>
      </dsp:txXfrm>
    </dsp:sp>
    <dsp:sp modelId="{052C0BC4-4E2A-4C77-B0D5-B24943AE069D}">
      <dsp:nvSpPr>
        <dsp:cNvPr id="0" name=""/>
        <dsp:cNvSpPr/>
      </dsp:nvSpPr>
      <dsp:spPr>
        <a:xfrm>
          <a:off x="0" y="4741826"/>
          <a:ext cx="10775731" cy="42525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6316" tIns="208280" rIns="836316" bIns="71120" numCol="1" spcCol="1270" anchor="t" anchorCtr="0">
          <a:noAutofit/>
        </a:bodyPr>
        <a:lstStyle/>
        <a:p>
          <a:pPr marL="57150" lvl="1" indent="-57150" algn="l" defTabSz="444500">
            <a:lnSpc>
              <a:spcPct val="90000"/>
            </a:lnSpc>
            <a:spcBef>
              <a:spcPct val="0"/>
            </a:spcBef>
            <a:spcAft>
              <a:spcPct val="15000"/>
            </a:spcAft>
            <a:buFont typeface="Courier New" panose="02070309020205020404" pitchFamily="49" charset="0"/>
            <a:buNone/>
          </a:pPr>
          <a:r>
            <a:rPr lang="en-US" sz="1000" kern="1200"/>
            <a:t>A change from a documented negative TST or IGRA to a positive TST or IGRA during the time of residence in the facility</a:t>
          </a:r>
        </a:p>
      </dsp:txBody>
      <dsp:txXfrm>
        <a:off x="0" y="4741826"/>
        <a:ext cx="10775731" cy="425250"/>
      </dsp:txXfrm>
    </dsp:sp>
    <dsp:sp modelId="{D0A32EBE-E128-4734-A428-00E7640832B6}">
      <dsp:nvSpPr>
        <dsp:cNvPr id="0" name=""/>
        <dsp:cNvSpPr/>
      </dsp:nvSpPr>
      <dsp:spPr>
        <a:xfrm>
          <a:off x="538786" y="4594226"/>
          <a:ext cx="7543011" cy="2952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108" tIns="0" rIns="285108" bIns="0" numCol="1" spcCol="1270" anchor="ctr" anchorCtr="0">
          <a:noAutofit/>
        </a:bodyPr>
        <a:lstStyle/>
        <a:p>
          <a:pPr marL="0" lvl="0" indent="0" algn="l" defTabSz="444500">
            <a:lnSpc>
              <a:spcPct val="90000"/>
            </a:lnSpc>
            <a:spcBef>
              <a:spcPct val="0"/>
            </a:spcBef>
            <a:spcAft>
              <a:spcPct val="35000"/>
            </a:spcAft>
            <a:buFont typeface="Courier New" panose="02070309020205020404" pitchFamily="49" charset="0"/>
            <a:buNone/>
          </a:pPr>
          <a:r>
            <a:rPr lang="en-US" sz="1000" b="1" kern="1200"/>
            <a:t>Conversion for a Chapter 89-Designated Facility</a:t>
          </a:r>
        </a:p>
      </dsp:txBody>
      <dsp:txXfrm>
        <a:off x="553196" y="4608636"/>
        <a:ext cx="7514191"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26FFB-0F6D-4092-B0D1-51290D13B75B}">
      <dsp:nvSpPr>
        <dsp:cNvPr id="0" name=""/>
        <dsp:cNvSpPr/>
      </dsp:nvSpPr>
      <dsp:spPr>
        <a:xfrm>
          <a:off x="770" y="378902"/>
          <a:ext cx="3006482" cy="180388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Individuals with TB infection diagnosed at facility, transferred in, transferred out that has not been previously reported, or released that has not been previously reported</a:t>
          </a:r>
        </a:p>
      </dsp:txBody>
      <dsp:txXfrm>
        <a:off x="770" y="378902"/>
        <a:ext cx="3006482" cy="1803889"/>
      </dsp:txXfrm>
    </dsp:sp>
    <dsp:sp modelId="{AC172BAB-31C0-4AE2-9370-A1419A99865C}">
      <dsp:nvSpPr>
        <dsp:cNvPr id="0" name=""/>
        <dsp:cNvSpPr/>
      </dsp:nvSpPr>
      <dsp:spPr>
        <a:xfrm>
          <a:off x="3307902" y="378902"/>
          <a:ext cx="3006482" cy="180388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Suspected or confirmed TB disease, diagnosed at facility, transferred in, transferred out that has not been previously reported, or released that has not been previously reported</a:t>
          </a:r>
        </a:p>
      </dsp:txBody>
      <dsp:txXfrm>
        <a:off x="3307902" y="378902"/>
        <a:ext cx="3006482" cy="1803889"/>
      </dsp:txXfrm>
    </dsp:sp>
    <dsp:sp modelId="{60DC5E54-E82F-49CB-B02F-2613904EB166}">
      <dsp:nvSpPr>
        <dsp:cNvPr id="0" name=""/>
        <dsp:cNvSpPr/>
      </dsp:nvSpPr>
      <dsp:spPr>
        <a:xfrm>
          <a:off x="1654336" y="2483440"/>
          <a:ext cx="3006482" cy="1803889"/>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Inmates started on treatment for TB infection or TB disease</a:t>
          </a:r>
        </a:p>
      </dsp:txBody>
      <dsp:txXfrm>
        <a:off x="1654336" y="2483440"/>
        <a:ext cx="3006482" cy="18038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2A7B9D07-84FE-441C-8CB1-63C39AEA142B}" type="datetimeFigureOut">
              <a:rPr lang="en-US" smtClean="0"/>
              <a:t>1/20/2023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527E4DD4-56AB-4337-8A53-BDBC230EDA2C}" type="slidenum">
              <a:rPr lang="en-US" smtClean="0"/>
              <a:t>‹#›</a:t>
            </a:fld>
            <a:endParaRPr lang="en-US"/>
          </a:p>
        </p:txBody>
      </p:sp>
    </p:spTree>
    <p:extLst>
      <p:ext uri="{BB962C8B-B14F-4D97-AF65-F5344CB8AC3E}">
        <p14:creationId xmlns:p14="http://schemas.microsoft.com/office/powerpoint/2010/main" val="414470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1</a:t>
            </a:fld>
            <a:endParaRPr lang="en-US"/>
          </a:p>
        </p:txBody>
      </p:sp>
    </p:spTree>
    <p:extLst>
      <p:ext uri="{BB962C8B-B14F-4D97-AF65-F5344CB8AC3E}">
        <p14:creationId xmlns:p14="http://schemas.microsoft.com/office/powerpoint/2010/main" val="113257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Verdana"/>
                <a:cs typeface="Calibri"/>
              </a:rPr>
              <a:t>A4. Number of IGRA Test Results Received</a:t>
            </a:r>
            <a:r>
              <a:rPr lang="en-US" sz="1200" dirty="0">
                <a:latin typeface="+mn-lt"/>
                <a:ea typeface="Verdana"/>
                <a:cs typeface="Calibri"/>
              </a:rPr>
              <a:t>: Provide the total number of IGRA tests analyzed by a laboratory and for which documented results were received for inmates, employees, and volunteers. Please do not draw IGRAs as confirmatory testing in the presence of a positive TST.</a:t>
            </a:r>
            <a:r>
              <a:rPr lang="en-US" dirty="0">
                <a:ea typeface="Verdana"/>
                <a:cs typeface="Calibri"/>
              </a:rPr>
              <a:t> </a:t>
            </a:r>
            <a:r>
              <a:rPr lang="en-US" sz="1200" dirty="0">
                <a:latin typeface="+mn-lt"/>
                <a:ea typeface="Verdana"/>
                <a:cs typeface="Calibri"/>
              </a:rPr>
              <a:t> Please do not leave any</a:t>
            </a:r>
            <a:r>
              <a:rPr lang="en-US" dirty="0">
                <a:ea typeface="Verdana"/>
                <a:cs typeface="Calibri"/>
              </a:rPr>
              <a:t> </a:t>
            </a:r>
            <a:r>
              <a:rPr lang="en-US" sz="1200" spc="-216" dirty="0">
                <a:latin typeface="+mn-lt"/>
                <a:ea typeface="Verdana"/>
                <a:cs typeface="Calibri"/>
              </a:rPr>
              <a:t> </a:t>
            </a:r>
            <a:r>
              <a:rPr lang="en-US" sz="1200" dirty="0">
                <a:latin typeface="+mn-lt"/>
                <a:ea typeface="Verdana"/>
                <a:cs typeface="Calibri"/>
              </a:rPr>
              <a:t>fields blank, indicate 0 if</a:t>
            </a:r>
            <a:r>
              <a:rPr lang="en-US" sz="1200" spc="-37" dirty="0">
                <a:latin typeface="+mn-lt"/>
                <a:ea typeface="Verdana"/>
                <a:cs typeface="Calibri"/>
              </a:rPr>
              <a:t> </a:t>
            </a:r>
            <a:r>
              <a:rPr lang="en-US" sz="1200" dirty="0">
                <a:latin typeface="+mn-lt"/>
                <a:ea typeface="Verdana"/>
                <a:cs typeface="Calibri"/>
              </a:rPr>
              <a:t>applicable.</a:t>
            </a:r>
          </a:p>
          <a:p>
            <a:r>
              <a:rPr lang="en-US" sz="1200" b="1" dirty="0">
                <a:latin typeface="+mn-lt"/>
                <a:ea typeface="Verdana"/>
                <a:cs typeface="Calibri"/>
              </a:rPr>
              <a:t> </a:t>
            </a:r>
            <a:endParaRPr lang="en-US" sz="1200" dirty="0">
              <a:latin typeface="+mn-lt"/>
              <a:ea typeface="Verdana"/>
              <a:cs typeface="Calibri"/>
            </a:endParaRPr>
          </a:p>
          <a:p>
            <a:r>
              <a:rPr lang="en-US" sz="1200" b="1" dirty="0">
                <a:latin typeface="+mn-lt"/>
                <a:ea typeface="Verdana"/>
                <a:cs typeface="Calibri"/>
              </a:rPr>
              <a:t>A5.</a:t>
            </a:r>
            <a:r>
              <a:rPr lang="en-US" b="1" dirty="0">
                <a:ea typeface="Verdana"/>
                <a:cs typeface="Calibri"/>
              </a:rPr>
              <a:t> </a:t>
            </a:r>
            <a:r>
              <a:rPr lang="en-US" sz="1200" b="1" dirty="0">
                <a:latin typeface="+mn-lt"/>
                <a:ea typeface="Verdana"/>
                <a:cs typeface="Calibri"/>
              </a:rPr>
              <a:t> Number of Prior Positives (</a:t>
            </a:r>
            <a:r>
              <a:rPr lang="en-US" sz="1200" b="1" dirty="0">
                <a:solidFill>
                  <a:srgbClr val="FF0000"/>
                </a:solidFill>
                <a:latin typeface="+mn-lt"/>
                <a:ea typeface="Verdana"/>
                <a:cs typeface="Calibri"/>
              </a:rPr>
              <a:t>written</a:t>
            </a:r>
            <a:r>
              <a:rPr lang="en-US" sz="1200" b="1" dirty="0">
                <a:latin typeface="+mn-lt"/>
                <a:ea typeface="Verdana"/>
                <a:cs typeface="Calibri"/>
              </a:rPr>
              <a:t> documented history of (+) tuberculin skin test TST or IGRA): </a:t>
            </a:r>
            <a:r>
              <a:rPr lang="en-US" sz="1200" dirty="0">
                <a:latin typeface="+mn-lt"/>
                <a:ea typeface="Verdana"/>
                <a:cs typeface="Calibri"/>
              </a:rPr>
              <a:t>Provide the total number of people with a </a:t>
            </a:r>
            <a:r>
              <a:rPr lang="en-US" sz="1200" b="1" dirty="0">
                <a:solidFill>
                  <a:srgbClr val="FF0000"/>
                </a:solidFill>
                <a:latin typeface="+mn-lt"/>
                <a:ea typeface="Verdana"/>
                <a:cs typeface="Calibri"/>
              </a:rPr>
              <a:t>written</a:t>
            </a:r>
            <a:r>
              <a:rPr lang="en-US" sz="1200" dirty="0">
                <a:latin typeface="+mn-lt"/>
                <a:ea typeface="Verdana"/>
                <a:cs typeface="Calibri"/>
              </a:rPr>
              <a:t> documented history of a positive skin test or IGRA result. Please do not leave any fields blank, indicate 0 if applicable. </a:t>
            </a:r>
            <a:r>
              <a:rPr lang="en-US" sz="1200" dirty="0">
                <a:solidFill>
                  <a:srgbClr val="FF0000"/>
                </a:solidFill>
                <a:latin typeface="+mn-lt"/>
                <a:ea typeface="Verdana"/>
                <a:cs typeface="Calibri"/>
              </a:rPr>
              <a:t>Self-reported prior positives should not be reported as prior positives on the 12-11462 form. </a:t>
            </a:r>
            <a:r>
              <a:rPr lang="en-US" sz="1200" dirty="0">
                <a:latin typeface="+mn-lt"/>
                <a:ea typeface="Verdana"/>
                <a:cs typeface="Calibri"/>
              </a:rPr>
              <a:t>If</a:t>
            </a:r>
            <a:r>
              <a:rPr lang="en-US" dirty="0">
                <a:ea typeface="Verdana"/>
                <a:cs typeface="Calibri"/>
              </a:rPr>
              <a:t> </a:t>
            </a:r>
            <a:r>
              <a:rPr lang="en-US" sz="1200" spc="-222" dirty="0">
                <a:latin typeface="+mn-lt"/>
                <a:ea typeface="Verdana"/>
                <a:cs typeface="Calibri"/>
              </a:rPr>
              <a:t> </a:t>
            </a:r>
            <a:r>
              <a:rPr lang="en-US" sz="1200" dirty="0">
                <a:latin typeface="+mn-lt"/>
                <a:ea typeface="Verdana"/>
                <a:cs typeface="Calibri"/>
              </a:rPr>
              <a:t>documentation of a prior positive is not present/the prior positive is self-reported, then a TST should be placed, and if positive, the information should be captured appropriately on the 12-11461 and 12-11462 forms.</a:t>
            </a:r>
          </a:p>
          <a:p>
            <a:pPr marL="361950" indent="-361950">
              <a:buFont typeface="Wingdings" panose="05000000000000000000" pitchFamily="2" charset="2"/>
              <a:buChar char=""/>
            </a:pPr>
            <a:r>
              <a:rPr lang="en-US" sz="1200" dirty="0">
                <a:latin typeface="+mn-lt"/>
                <a:ea typeface="Verdana"/>
                <a:cs typeface="Calibri"/>
              </a:rPr>
              <a:t>List the name of the prior positive if they have been identified with TB infection and/or diagnosed with suspected or confirmed TB disease on the 12-11461 form (Report of TB Conditions).</a:t>
            </a:r>
            <a:r>
              <a:rPr lang="en-US" dirty="0">
                <a:ea typeface="Verdana"/>
                <a:cs typeface="Calibri"/>
              </a:rPr>
              <a:t> </a:t>
            </a:r>
            <a:endParaRPr lang="en-US" sz="1200" dirty="0">
              <a:latin typeface="+mn-lt"/>
              <a:ea typeface="Verdana" panose="020B0604030504040204" pitchFamily="34" charset="0"/>
              <a:cs typeface="Calibri"/>
            </a:endParaRPr>
          </a:p>
          <a:p>
            <a:r>
              <a:rPr lang="en-US" sz="1200" b="1" dirty="0">
                <a:latin typeface="+mn-lt"/>
                <a:ea typeface="Verdana"/>
                <a:cs typeface="Calibri"/>
              </a:rPr>
              <a:t> </a:t>
            </a:r>
            <a:endParaRPr lang="en-US" sz="1200" dirty="0">
              <a:latin typeface="+mn-lt"/>
              <a:ea typeface="Verdana"/>
              <a:cs typeface="Calibri"/>
            </a:endParaRPr>
          </a:p>
          <a:p>
            <a:r>
              <a:rPr lang="en-US" sz="1200" b="1" dirty="0">
                <a:latin typeface="+mn-lt"/>
                <a:ea typeface="Verdana"/>
                <a:cs typeface="Calibri"/>
              </a:rPr>
              <a:t>A6. Total Number Chest X-rays Performed: </a:t>
            </a:r>
            <a:r>
              <a:rPr lang="en-US" sz="1200" dirty="0">
                <a:latin typeface="+mn-lt"/>
                <a:ea typeface="Verdana"/>
                <a:cs typeface="Calibri"/>
              </a:rPr>
              <a:t>Provide the total number of CXRs performed in the reporting month. Include in your count any individual exhibiting signs and symptoms of TB disease that did not receive a TST or IGRA but received a CXR. Include radiology done outside of the facility. Do not include CXRs done in lieu of a TST or IGRA. Please do not leave any fields blank, indicate 0 if applicable. If inmates refuse a CXR, please write “(#) inmates refused skin test” in the Comments section of A6.</a:t>
            </a:r>
            <a:r>
              <a:rPr lang="en-US" dirty="0">
                <a:ea typeface="Verdana"/>
                <a:cs typeface="Calibri"/>
              </a:rPr>
              <a:t> </a:t>
            </a:r>
            <a:endParaRPr lang="en-US" sz="1200" dirty="0">
              <a:latin typeface="+mn-lt"/>
              <a:ea typeface="Verdana" panose="020B0604030504040204" pitchFamily="34" charset="0"/>
              <a:cs typeface="Calibri"/>
            </a:endParaRPr>
          </a:p>
          <a:p>
            <a:pPr marL="361950" indent="-361950">
              <a:buFont typeface="Wingdings" panose="05000000000000000000" pitchFamily="2" charset="2"/>
              <a:buChar char=""/>
            </a:pPr>
            <a:r>
              <a:rPr lang="en-US" sz="1200" dirty="0">
                <a:latin typeface="+mn-lt"/>
                <a:ea typeface="Verdana"/>
                <a:cs typeface="Calibri"/>
              </a:rPr>
              <a:t>List the name of the individual(s) with an abnormal CXR if they have been identified with TB infection and/or diagnosed with suspected or confirmed TB disease on the 12-11461 form (Report of TB Conditions).</a:t>
            </a:r>
            <a:r>
              <a:rPr lang="en-US" dirty="0">
                <a:ea typeface="Verdana"/>
                <a:cs typeface="Calibri"/>
              </a:rPr>
              <a:t> </a:t>
            </a:r>
            <a:endParaRPr lang="en-US" sz="1200" dirty="0">
              <a:latin typeface="+mn-lt"/>
              <a:ea typeface="Verdana" panose="020B0604030504040204" pitchFamily="34" charset="0"/>
              <a:cs typeface="Calibri"/>
            </a:endParaRPr>
          </a:p>
          <a:p>
            <a:r>
              <a:rPr lang="en-US" sz="1200" dirty="0">
                <a:latin typeface="+mn-lt"/>
                <a:ea typeface="Verdana"/>
                <a:cs typeface="Calibri"/>
              </a:rPr>
              <a:t>NOTE: Individuals with symptoms suggestive of TB should receive a CXR, regardless of an IGRA or TST result. A CXR shall always be done within 72 hours of a positive TB skin test reading. A CXR and sputum smear and culture shall always be done within 72 hours of identification of symptoms of TB.</a:t>
            </a:r>
          </a:p>
          <a:p>
            <a:pPr marL="241300"/>
            <a:r>
              <a:rPr lang="en-US" sz="1200" b="1" dirty="0">
                <a:latin typeface="+mn-lt"/>
                <a:ea typeface="Verdana"/>
                <a:cs typeface="Calibri"/>
              </a:rPr>
              <a:t> </a:t>
            </a:r>
            <a:endParaRPr lang="en-US" sz="1200" dirty="0">
              <a:latin typeface="+mn-lt"/>
              <a:ea typeface="Verdana"/>
              <a:cs typeface="Calibri"/>
            </a:endParaRP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10</a:t>
            </a:fld>
            <a:endParaRPr lang="en-US"/>
          </a:p>
        </p:txBody>
      </p:sp>
    </p:spTree>
    <p:extLst>
      <p:ext uri="{BB962C8B-B14F-4D97-AF65-F5344CB8AC3E}">
        <p14:creationId xmlns:p14="http://schemas.microsoft.com/office/powerpoint/2010/main" val="137897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ea typeface="Verdana" panose="020B0604030504040204" pitchFamily="34" charset="0"/>
                <a:cs typeface="Verdana" panose="020B0604030504040204" pitchFamily="34" charset="0"/>
              </a:rPr>
              <a:t>B1.</a:t>
            </a:r>
            <a:r>
              <a:rPr lang="en-US" sz="1200">
                <a:latin typeface="+mn-lt"/>
                <a:ea typeface="Verdana" panose="020B0604030504040204" pitchFamily="34" charset="0"/>
                <a:cs typeface="Verdana" panose="020B0604030504040204" pitchFamily="34" charset="0"/>
              </a:rPr>
              <a:t> </a:t>
            </a:r>
            <a:r>
              <a:rPr lang="en-US" sz="1200" b="1">
                <a:latin typeface="+mn-lt"/>
                <a:ea typeface="Verdana" panose="020B0604030504040204" pitchFamily="34" charset="0"/>
                <a:cs typeface="Verdana" panose="020B0604030504040204" pitchFamily="34" charset="0"/>
              </a:rPr>
              <a:t>Number of Immunocompromised/ HIV (+)/ Recent Contact Individuals with an Induration Measured at 5 mm or Greater:</a:t>
            </a:r>
            <a:r>
              <a:rPr lang="en-US" sz="1200">
                <a:latin typeface="+mn-lt"/>
                <a:ea typeface="Verdana" panose="020B0604030504040204" pitchFamily="34" charset="0"/>
                <a:cs typeface="Verdana" panose="020B0604030504040204" pitchFamily="34" charset="0"/>
              </a:rPr>
              <a:t> Provide total number of skin tests that were positive during the reporting month for immunocompromised/HIV (+)/recent contacts, or individuals with pre-existing conditions (an induration of 5 mm or greater). Please do not leave any fields blank, indicate 0 if applicable. List the name of the positive reactors if they have been identified with TB infection and/or diagnosed with suspected or confirmed TB disease on the 12- 11461 form (Report of TB Conditions).</a:t>
            </a:r>
          </a:p>
          <a:p>
            <a:r>
              <a:rPr lang="en-US" sz="1200" b="1">
                <a:latin typeface="+mn-lt"/>
                <a:ea typeface="Verdana" panose="020B0604030504040204" pitchFamily="34" charset="0"/>
                <a:cs typeface="Verdana" panose="020B0604030504040204" pitchFamily="34" charset="0"/>
              </a:rPr>
              <a:t> </a:t>
            </a:r>
            <a:endParaRPr lang="en-US" sz="1200">
              <a:latin typeface="+mn-lt"/>
              <a:ea typeface="Verdana" panose="020B0604030504040204" pitchFamily="34" charset="0"/>
              <a:cs typeface="Verdana" panose="020B0604030504040204" pitchFamily="34" charset="0"/>
            </a:endParaRPr>
          </a:p>
          <a:p>
            <a:r>
              <a:rPr lang="en-US" sz="1200" b="1">
                <a:latin typeface="+mn-lt"/>
                <a:ea typeface="Verdana" panose="020B0604030504040204" pitchFamily="34" charset="0"/>
                <a:cs typeface="Verdana" panose="020B0604030504040204" pitchFamily="34" charset="0"/>
              </a:rPr>
              <a:t>B2. Number of TB Skin Tests with an Induration Measured at 10 mm or Greater:</a:t>
            </a:r>
            <a:r>
              <a:rPr lang="en-US" sz="1200">
                <a:latin typeface="+mn-lt"/>
                <a:ea typeface="Verdana" panose="020B0604030504040204" pitchFamily="34" charset="0"/>
                <a:cs typeface="Verdana" panose="020B0604030504040204" pitchFamily="34" charset="0"/>
              </a:rPr>
              <a:t> </a:t>
            </a:r>
            <a:r>
              <a:rPr lang="en-US" sz="1200"/>
              <a:t>: Provide the total number of TB skin tests where the indurations have a millimeter (mm) reading of 10 or above during the reporting month. Indurations measuring 10 mm or greater is considered positive. Individuals who are immunocompromised/HIV (+)/recent contacts, or individuals with pre-existing conditions with an induration of 5mm or more should </a:t>
            </a:r>
            <a:r>
              <a:rPr lang="en-US" sz="1200" b="1"/>
              <a:t>not</a:t>
            </a:r>
            <a:r>
              <a:rPr lang="en-US" sz="1200"/>
              <a:t> be included in this count. Please do not leave any fields blank, indicate 0 if 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the positive reactors if they have been identified with TB infection and/or diagnosed with suspected or confirmed TB disease on</a:t>
            </a:r>
            <a:r>
              <a:rPr lang="en-US" sz="1200" spc="-106">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the 12-11461 form (Report of TB Conditions).</a:t>
            </a:r>
          </a:p>
          <a:p>
            <a:r>
              <a:rPr lang="en-US" sz="1200">
                <a:latin typeface="+mn-lt"/>
                <a:ea typeface="Verdana" panose="020B0604030504040204" pitchFamily="34" charset="0"/>
                <a:cs typeface="Verdana" panose="020B0604030504040204" pitchFamily="34" charset="0"/>
              </a:rPr>
              <a:t> </a:t>
            </a:r>
          </a:p>
          <a:p>
            <a:r>
              <a:rPr lang="en-US" sz="1200" b="1">
                <a:latin typeface="+mn-lt"/>
                <a:ea typeface="Verdana" panose="020B0604030504040204" pitchFamily="34" charset="0"/>
                <a:cs typeface="Verdana" panose="020B0604030504040204" pitchFamily="34" charset="0"/>
              </a:rPr>
              <a:t>B3. Number of Positive IGRA Tests Results:</a:t>
            </a:r>
            <a:r>
              <a:rPr lang="en-US" sz="1200">
                <a:latin typeface="+mn-lt"/>
                <a:ea typeface="Verdana" panose="020B0604030504040204" pitchFamily="34" charset="0"/>
                <a:cs typeface="Verdana" panose="020B0604030504040204" pitchFamily="34" charset="0"/>
              </a:rPr>
              <a:t> For inmates, employees, and volunteers who had an IGRA test drawn and resulted, provide the total number of inmates, employees, and volunteers who had a positive laboratory test result. Please do not count confirmatory test results. Please</a:t>
            </a:r>
            <a:r>
              <a:rPr lang="en-US" sz="1200" spc="-85">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do not leave any fields blank, indicate 0 if applicable.</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the positive reactors if they have been identified with TB infection and/or diagnosed with suspected or confirmed TB disease on</a:t>
            </a:r>
            <a:r>
              <a:rPr lang="en-US" sz="1200" spc="-106">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the 12-11461 form (Report of TB Conditions).</a:t>
            </a:r>
          </a:p>
          <a:p>
            <a:r>
              <a:rPr lang="en-US" sz="1200">
                <a:latin typeface="+mn-lt"/>
                <a:ea typeface="Verdana" panose="020B0604030504040204" pitchFamily="34" charset="0"/>
                <a:cs typeface="Verdana" panose="020B0604030504040204" pitchFamily="34" charset="0"/>
              </a:rPr>
              <a:t> </a:t>
            </a:r>
          </a:p>
          <a:p>
            <a:r>
              <a:rPr lang="en-US" sz="1200" b="1">
                <a:latin typeface="+mn-lt"/>
                <a:ea typeface="Verdana" panose="020B0604030504040204" pitchFamily="34" charset="0"/>
                <a:cs typeface="Verdana" panose="020B0604030504040204" pitchFamily="34" charset="0"/>
              </a:rPr>
              <a:t>B4. Number of Documented Converted TB Skin Test or IGRA Test Results: </a:t>
            </a:r>
            <a:r>
              <a:rPr lang="en-US" sz="1200">
                <a:latin typeface="+mn-lt"/>
                <a:ea typeface="Verdana" panose="020B0604030504040204" pitchFamily="34" charset="0"/>
                <a:cs typeface="Verdana" panose="020B0604030504040204" pitchFamily="34" charset="0"/>
              </a:rPr>
              <a:t>Provide the total number of inmates, employees, and volunteers that converted from a documented negative baseline IGRA or skin test result to a positive IGRA or skin test result. Please do not leave</a:t>
            </a:r>
            <a:r>
              <a:rPr lang="en-US" sz="1200" spc="-249">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any fields blank, indicate 0 if 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the positive reactor conversion if they have been identified with TB infection and/or diagnosed with suspected or confirmed TB disease on</a:t>
            </a:r>
            <a:r>
              <a:rPr lang="en-US" sz="1200" spc="-106">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the</a:t>
            </a:r>
            <a:r>
              <a:rPr lang="en-US" sz="1200" b="1">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12-11461 form (Report of TB Conditions).</a:t>
            </a:r>
          </a:p>
          <a:p>
            <a:pPr marL="745052"/>
            <a:r>
              <a:rPr lang="en-US" sz="1200">
                <a:latin typeface="+mn-lt"/>
                <a:ea typeface="Verdana" panose="020B0604030504040204" pitchFamily="34" charset="0"/>
                <a:cs typeface="Verdana" panose="020B0604030504040204" pitchFamily="34" charset="0"/>
              </a:rPr>
              <a:t> </a:t>
            </a:r>
          </a:p>
          <a:p>
            <a:r>
              <a:rPr lang="en-US" sz="1200" b="1">
                <a:latin typeface="+mn-lt"/>
                <a:ea typeface="Verdana" panose="020B0604030504040204" pitchFamily="34" charset="0"/>
                <a:cs typeface="Verdana" panose="020B0604030504040204" pitchFamily="34" charset="0"/>
              </a:rPr>
              <a:t>Converter: </a:t>
            </a:r>
            <a:r>
              <a:rPr lang="en-US" sz="1200">
                <a:latin typeface="+mn-lt"/>
                <a:ea typeface="Verdana" panose="020B0604030504040204" pitchFamily="34" charset="0"/>
                <a:cs typeface="Verdana" panose="020B0604030504040204" pitchFamily="34" charset="0"/>
              </a:rPr>
              <a:t>a change from a documented negative TST or IGRA to a positive TST or IGRA during the time of residence in the facility.</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11</a:t>
            </a:fld>
            <a:endParaRPr lang="en-US"/>
          </a:p>
        </p:txBody>
      </p:sp>
    </p:spTree>
    <p:extLst>
      <p:ext uri="{BB962C8B-B14F-4D97-AF65-F5344CB8AC3E}">
        <p14:creationId xmlns:p14="http://schemas.microsoft.com/office/powerpoint/2010/main" val="50253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Verdana"/>
                <a:cs typeface="Calibri"/>
              </a:rPr>
              <a:t>B5. Number of Individuals Newly Identified with TB Infection at Facility: </a:t>
            </a:r>
            <a:r>
              <a:rPr lang="en-US" sz="1200" dirty="0">
                <a:latin typeface="+mn-lt"/>
                <a:ea typeface="Verdana"/>
                <a:cs typeface="Calibri"/>
              </a:rPr>
              <a:t>Provide the total number of inmates and employees with newly identified TB infection (meets case definition) during the reporting month. Please do not leave any fields</a:t>
            </a:r>
            <a:r>
              <a:rPr lang="en-US" sz="1200" spc="-90" dirty="0">
                <a:latin typeface="+mn-lt"/>
                <a:ea typeface="Verdana"/>
                <a:cs typeface="Calibri"/>
              </a:rPr>
              <a:t> </a:t>
            </a:r>
            <a:r>
              <a:rPr lang="en-US" sz="1200" dirty="0">
                <a:latin typeface="+mn-lt"/>
                <a:ea typeface="Verdana"/>
                <a:cs typeface="Calibri"/>
              </a:rPr>
              <a:t>blank, indicate 0 if</a:t>
            </a:r>
            <a:r>
              <a:rPr lang="en-US" sz="1200" spc="37" dirty="0">
                <a:latin typeface="+mn-lt"/>
                <a:ea typeface="Verdana"/>
                <a:cs typeface="Calibri"/>
              </a:rPr>
              <a:t> </a:t>
            </a:r>
            <a:r>
              <a:rPr lang="en-US" sz="1200" dirty="0">
                <a:latin typeface="+mn-lt"/>
                <a:ea typeface="Verdana"/>
                <a:cs typeface="Calibri"/>
              </a:rPr>
              <a:t>applicable.</a:t>
            </a:r>
            <a:r>
              <a:rPr lang="en-US" dirty="0">
                <a:ea typeface="Verdana"/>
                <a:cs typeface="Calibri"/>
              </a:rPr>
              <a:t> </a:t>
            </a:r>
            <a:endParaRPr lang="en-US" sz="1200">
              <a:latin typeface="+mn-lt"/>
              <a:ea typeface="Verdana" panose="020B0604030504040204" pitchFamily="34" charset="0"/>
              <a:cs typeface="Verdana" panose="020B0604030504040204" pitchFamily="34" charset="0"/>
            </a:endParaRPr>
          </a:p>
          <a:p>
            <a:pPr marL="361950" indent="-361950">
              <a:buFont typeface="Wingdings" panose="05000000000000000000" pitchFamily="2" charset="2"/>
              <a:buChar char=""/>
            </a:pPr>
            <a:r>
              <a:rPr lang="en-US" sz="1200" dirty="0">
                <a:latin typeface="+mn-lt"/>
                <a:ea typeface="Verdana"/>
                <a:cs typeface="Calibri"/>
              </a:rPr>
              <a:t>List the name of the individuals with newly identified TB infection on the 12-11461 form (Report of TB Conditions).</a:t>
            </a:r>
          </a:p>
          <a:p>
            <a:endParaRPr lang="en-US" sz="1200" b="1">
              <a:latin typeface="+mn-lt"/>
              <a:ea typeface="Verdana" panose="020B0604030504040204" pitchFamily="34" charset="0"/>
              <a:cs typeface="Verdana" panose="020B0604030504040204" pitchFamily="34" charset="0"/>
            </a:endParaRPr>
          </a:p>
          <a:p>
            <a:r>
              <a:rPr lang="en-US" sz="1200" b="1" dirty="0">
                <a:latin typeface="+mn-lt"/>
                <a:ea typeface="Verdana"/>
                <a:cs typeface="Calibri"/>
              </a:rPr>
              <a:t>TB Infection: </a:t>
            </a:r>
            <a:r>
              <a:rPr lang="en-US"/>
              <a:t>TB infection is determined by a positive result from an FDA-approved </a:t>
            </a:r>
            <a:r>
              <a:rPr lang="en-US" dirty="0"/>
              <a:t>Interferon Gamma </a:t>
            </a:r>
            <a:r>
              <a:rPr lang="en-US"/>
              <a:t>Release Assay (IGRA) test such as T-Spot TB or QuantiFERON - TB GOLD In-Tube Test or a tuberculin skin test, and a normal chest radiograph with no presenting symptoms of TB disease. A clinician’s diagnosis must always be obtained to determine TB infection.</a:t>
            </a:r>
            <a:r>
              <a:rPr lang="en-US" dirty="0"/>
              <a:t> </a:t>
            </a:r>
            <a:endParaRPr lang="en-US" dirty="0">
              <a:cs typeface="Calibri"/>
            </a:endParaRPr>
          </a:p>
          <a:p>
            <a:endParaRPr lang="en-US" sz="1200" b="1">
              <a:latin typeface="+mn-lt"/>
              <a:ea typeface="Verdana" panose="020B0604030504040204" pitchFamily="34" charset="0"/>
              <a:cs typeface="Verdana" panose="020B0604030504040204" pitchFamily="34" charset="0"/>
            </a:endParaRPr>
          </a:p>
          <a:p>
            <a:r>
              <a:rPr lang="en-US" sz="1200" b="1" dirty="0">
                <a:latin typeface="+mn-lt"/>
                <a:ea typeface="Verdana"/>
                <a:cs typeface="Calibri"/>
              </a:rPr>
              <a:t>B6. Number of Individuals Newly Identified with Suspected TB Disease at Facility: </a:t>
            </a:r>
            <a:r>
              <a:rPr lang="en-US" sz="1200" dirty="0">
                <a:latin typeface="+mn-lt"/>
                <a:ea typeface="Verdana"/>
                <a:cs typeface="Calibri"/>
              </a:rPr>
              <a:t>Provide the total number of newly identified inmates, employees, and volunteers who had an abnormal CXRs, signs and symptoms of TB, sputum collected for TB, or were started on four anti-TB medications during the reporting month. Please do not leave any fields blank, indicate 0 if applicable. Inmates with symptoms of TB or CXR results suggestive of TB should be placed in an isolation room with negative air pressure.</a:t>
            </a:r>
            <a:r>
              <a:rPr lang="en-US" dirty="0">
                <a:ea typeface="Verdana"/>
                <a:cs typeface="Calibri"/>
              </a:rPr>
              <a:t> </a:t>
            </a:r>
            <a:endParaRPr lang="en-US" sz="1200">
              <a:latin typeface="+mn-lt"/>
              <a:ea typeface="Verdana" panose="020B0604030504040204" pitchFamily="34" charset="0"/>
              <a:cs typeface="Calibri"/>
            </a:endParaRPr>
          </a:p>
          <a:p>
            <a:pPr marL="361950" indent="-361950">
              <a:buFont typeface="Wingdings" panose="05000000000000000000" pitchFamily="2" charset="2"/>
              <a:buChar char=""/>
            </a:pPr>
            <a:r>
              <a:rPr lang="en-US" sz="1200" dirty="0">
                <a:latin typeface="+mn-lt"/>
                <a:ea typeface="Verdana"/>
                <a:cs typeface="Calibri"/>
              </a:rPr>
              <a:t>List the name of the individuals newly identified with suspected of TB disease on the 12-11461 form (Report of TB </a:t>
            </a:r>
            <a:r>
              <a:rPr lang="en-US" sz="1200" b="0" dirty="0">
                <a:latin typeface="+mn-lt"/>
                <a:ea typeface="Verdana"/>
                <a:cs typeface="Calibri"/>
              </a:rPr>
              <a:t>Conditions) </a:t>
            </a:r>
            <a:r>
              <a:rPr lang="en-US" sz="1200" b="0" dirty="0">
                <a:solidFill>
                  <a:srgbClr val="FF0000"/>
                </a:solidFill>
                <a:latin typeface="+mn-lt"/>
                <a:ea typeface="Verdana"/>
                <a:cs typeface="Calibri"/>
              </a:rPr>
              <a:t>and</a:t>
            </a:r>
            <a:r>
              <a:rPr lang="en-US" sz="1200" b="0" dirty="0">
                <a:latin typeface="+mn-lt"/>
                <a:ea typeface="Verdana"/>
                <a:cs typeface="Calibri"/>
              </a:rPr>
              <a:t> </a:t>
            </a:r>
            <a:r>
              <a:rPr lang="en-US" sz="1200" dirty="0">
                <a:latin typeface="+mn-lt"/>
                <a:ea typeface="Verdana"/>
                <a:cs typeface="Calibri"/>
              </a:rPr>
              <a:t>attach a copy of their TB-400 to the monthly</a:t>
            </a:r>
            <a:r>
              <a:rPr lang="en-US" sz="1200" spc="-196" dirty="0">
                <a:latin typeface="+mn-lt"/>
                <a:ea typeface="Verdana"/>
                <a:cs typeface="Calibri"/>
              </a:rPr>
              <a:t> </a:t>
            </a:r>
            <a:r>
              <a:rPr lang="en-US" sz="1200" dirty="0">
                <a:latin typeface="+mn-lt"/>
                <a:ea typeface="Verdana"/>
                <a:cs typeface="Calibri"/>
              </a:rPr>
              <a:t>report.</a:t>
            </a:r>
          </a:p>
          <a:p>
            <a:r>
              <a:rPr lang="en-US" sz="1200" b="1" dirty="0">
                <a:latin typeface="+mn-lt"/>
                <a:ea typeface="Verdana"/>
                <a:cs typeface="Calibri"/>
              </a:rPr>
              <a:t> </a:t>
            </a:r>
            <a:endParaRPr lang="en-US" sz="1200">
              <a:latin typeface="+mn-lt"/>
              <a:ea typeface="Verdana"/>
              <a:cs typeface="Calibri"/>
            </a:endParaRPr>
          </a:p>
          <a:p>
            <a:r>
              <a:rPr lang="en-US" sz="1200" b="1" dirty="0">
                <a:latin typeface="+mn-lt"/>
                <a:ea typeface="Verdana"/>
                <a:cs typeface="Calibri"/>
              </a:rPr>
              <a:t>B7. Number of Individuals Newly Identified with TB Disease at Facility:</a:t>
            </a:r>
            <a:r>
              <a:rPr lang="en-US" sz="1200" dirty="0">
                <a:latin typeface="+mn-lt"/>
                <a:ea typeface="Verdana"/>
                <a:cs typeface="Calibri"/>
              </a:rPr>
              <a:t> Provide the total number of inmates and employees newly identified with active TB disease during the reporting month. Please do not leave any fields blank, indicate 0 if applicable. Diagnosis should be confirmed by a positive culture for M. Tuberculosis or by a physician.</a:t>
            </a:r>
            <a:r>
              <a:rPr lang="en-US" dirty="0">
                <a:ea typeface="Verdana"/>
                <a:cs typeface="Calibri"/>
              </a:rPr>
              <a:t> </a:t>
            </a:r>
            <a:endParaRPr lang="en-US" sz="1200" dirty="0">
              <a:latin typeface="+mn-lt"/>
              <a:ea typeface="Verdana" panose="020B0604030504040204" pitchFamily="34" charset="0"/>
              <a:cs typeface="Calibri"/>
            </a:endParaRPr>
          </a:p>
          <a:p>
            <a:pPr marL="361950" indent="-361950">
              <a:buFont typeface="Wingdings" panose="05000000000000000000" pitchFamily="2" charset="2"/>
              <a:buChar char=""/>
            </a:pPr>
            <a:r>
              <a:rPr lang="en-US" sz="1200" dirty="0">
                <a:latin typeface="+mn-lt"/>
                <a:ea typeface="Verdana"/>
                <a:cs typeface="Calibri"/>
              </a:rPr>
              <a:t>List the name of the individual with TB disease on the 12-11461 form (Report of TB Conditions) and attach a copy of their TB-400 to the monthly report.</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12</a:t>
            </a:fld>
            <a:endParaRPr lang="en-US"/>
          </a:p>
        </p:txBody>
      </p:sp>
    </p:spTree>
    <p:extLst>
      <p:ext uri="{BB962C8B-B14F-4D97-AF65-F5344CB8AC3E}">
        <p14:creationId xmlns:p14="http://schemas.microsoft.com/office/powerpoint/2010/main" val="191690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ea typeface="Verdana" panose="020B0604030504040204" pitchFamily="34" charset="0"/>
                <a:cs typeface="Verdana" panose="020B0604030504040204" pitchFamily="34" charset="0"/>
              </a:rPr>
              <a:t>C1. Number of Inmates Started on Treatment for TB Infection: </a:t>
            </a:r>
            <a:r>
              <a:rPr lang="en-US" sz="1200">
                <a:latin typeface="+mn-lt"/>
                <a:ea typeface="Verdana" panose="020B0604030504040204" pitchFamily="34" charset="0"/>
                <a:cs typeface="Verdana" panose="020B0604030504040204" pitchFamily="34" charset="0"/>
              </a:rPr>
              <a:t>Provide the total number of inmates who were started on drug therapy for TB infection </a:t>
            </a:r>
            <a:r>
              <a:rPr lang="en-US" sz="1200" i="1">
                <a:latin typeface="+mn-lt"/>
                <a:ea typeface="Verdana" panose="020B0604030504040204" pitchFamily="34" charset="0"/>
                <a:cs typeface="Verdana" panose="020B0604030504040204" pitchFamily="34" charset="0"/>
              </a:rPr>
              <a:t>while at the facility</a:t>
            </a:r>
            <a:r>
              <a:rPr lang="en-US" sz="1200">
                <a:latin typeface="+mn-lt"/>
                <a:ea typeface="Verdana" panose="020B0604030504040204" pitchFamily="34" charset="0"/>
                <a:cs typeface="Verdana" panose="020B0604030504040204" pitchFamily="34" charset="0"/>
              </a:rPr>
              <a:t> during the reporting month. Please do not leave any fields blank, indicate 0 if 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individuals started on</a:t>
            </a:r>
            <a:r>
              <a:rPr lang="en-US" sz="1200" spc="-85">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treatment on the 12-11461 form (Report of TB Conditions) </a:t>
            </a:r>
            <a:r>
              <a:rPr lang="en-US" sz="1200" b="0">
                <a:solidFill>
                  <a:srgbClr val="FF0000"/>
                </a:solidFill>
                <a:latin typeface="+mn-lt"/>
                <a:ea typeface="Verdana" panose="020B0604030504040204" pitchFamily="34" charset="0"/>
                <a:cs typeface="Verdana" panose="020B0604030504040204" pitchFamily="34" charset="0"/>
              </a:rPr>
              <a:t>and</a:t>
            </a:r>
            <a:r>
              <a:rPr lang="en-US" sz="1200">
                <a:latin typeface="+mn-lt"/>
                <a:ea typeface="Verdana" panose="020B0604030504040204" pitchFamily="34" charset="0"/>
                <a:cs typeface="Verdana" panose="020B0604030504040204" pitchFamily="34" charset="0"/>
              </a:rPr>
              <a:t> attach a copy of their TB-400 to the monthly</a:t>
            </a:r>
            <a:r>
              <a:rPr lang="en-US" sz="1200" spc="-37">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report.</a:t>
            </a:r>
          </a:p>
          <a:p>
            <a:r>
              <a:rPr lang="en-US" sz="1200" b="1">
                <a:latin typeface="+mn-lt"/>
                <a:ea typeface="Verdana" panose="020B0604030504040204" pitchFamily="34" charset="0"/>
                <a:cs typeface="Verdana" panose="020B0604030504040204" pitchFamily="34" charset="0"/>
              </a:rPr>
              <a:t>  </a:t>
            </a:r>
            <a:endParaRPr lang="en-US" sz="1200">
              <a:latin typeface="+mn-lt"/>
              <a:ea typeface="Verdana" panose="020B0604030504040204" pitchFamily="34" charset="0"/>
              <a:cs typeface="Verdana" panose="020B0604030504040204" pitchFamily="34" charset="0"/>
            </a:endParaRPr>
          </a:p>
          <a:p>
            <a:r>
              <a:rPr lang="en-US" sz="1200" b="1">
                <a:latin typeface="+mn-lt"/>
                <a:ea typeface="Verdana" panose="020B0604030504040204" pitchFamily="34" charset="0"/>
                <a:cs typeface="Verdana" panose="020B0604030504040204" pitchFamily="34" charset="0"/>
              </a:rPr>
              <a:t>C2. Number of Inmates who </a:t>
            </a:r>
            <a:r>
              <a:rPr lang="en-US" sz="1200" b="1" spc="-196">
                <a:latin typeface="+mn-lt"/>
                <a:ea typeface="Verdana" panose="020B0604030504040204" pitchFamily="34" charset="0"/>
                <a:cs typeface="Verdana" panose="020B0604030504040204" pitchFamily="34" charset="0"/>
              </a:rPr>
              <a:t> </a:t>
            </a:r>
            <a:r>
              <a:rPr lang="en-US" sz="1200" b="1">
                <a:latin typeface="+mn-lt"/>
                <a:ea typeface="Verdana" panose="020B0604030504040204" pitchFamily="34" charset="0"/>
                <a:cs typeface="Verdana" panose="020B0604030504040204" pitchFamily="34" charset="0"/>
              </a:rPr>
              <a:t>Completed Treatment for TB Infection: </a:t>
            </a:r>
            <a:r>
              <a:rPr lang="en-US" sz="1200">
                <a:latin typeface="+mn-lt"/>
                <a:ea typeface="Verdana" panose="020B0604030504040204" pitchFamily="34" charset="0"/>
                <a:cs typeface="Verdana" panose="020B0604030504040204" pitchFamily="34" charset="0"/>
              </a:rPr>
              <a:t>Provide</a:t>
            </a:r>
            <a:r>
              <a:rPr lang="en-US" sz="1200" spc="-227">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the total number of inmates who completed treatment for TB infection </a:t>
            </a:r>
            <a:r>
              <a:rPr lang="en-US" sz="1200" i="1">
                <a:latin typeface="+mn-lt"/>
                <a:ea typeface="Verdana" panose="020B0604030504040204" pitchFamily="34" charset="0"/>
                <a:cs typeface="Verdana" panose="020B0604030504040204" pitchFamily="34" charset="0"/>
              </a:rPr>
              <a:t>while at the facility</a:t>
            </a:r>
            <a:r>
              <a:rPr lang="en-US" sz="1200">
                <a:latin typeface="+mn-lt"/>
                <a:ea typeface="Verdana" panose="020B0604030504040204" pitchFamily="34" charset="0"/>
                <a:cs typeface="Verdana" panose="020B0604030504040204" pitchFamily="34" charset="0"/>
              </a:rPr>
              <a:t> during the reporting month. Include those that were</a:t>
            </a:r>
            <a:r>
              <a:rPr lang="en-US" sz="1200" spc="-90">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transferred in on treatment for TB Infection. Please do not leave any fields blank, indicate 0 if applicable.</a:t>
            </a:r>
          </a:p>
          <a:p>
            <a:r>
              <a:rPr lang="en-US" sz="1200" b="1">
                <a:latin typeface="+mn-lt"/>
                <a:ea typeface="Verdana" panose="020B0604030504040204" pitchFamily="34" charset="0"/>
                <a:cs typeface="Verdana" panose="020B0604030504040204" pitchFamily="34" charset="0"/>
              </a:rPr>
              <a:t> </a:t>
            </a:r>
            <a:endParaRPr lang="en-US" sz="1200">
              <a:latin typeface="+mn-lt"/>
              <a:ea typeface="Verdana" panose="020B0604030504040204" pitchFamily="34" charset="0"/>
              <a:cs typeface="Verdana" panose="020B0604030504040204" pitchFamily="34" charset="0"/>
            </a:endParaRPr>
          </a:p>
          <a:p>
            <a:r>
              <a:rPr lang="en-US" sz="1200" b="1">
                <a:latin typeface="+mn-lt"/>
                <a:ea typeface="Verdana" panose="020B0604030504040204" pitchFamily="34" charset="0"/>
                <a:cs typeface="Verdana" panose="020B0604030504040204" pitchFamily="34" charset="0"/>
              </a:rPr>
              <a:t>C3. Number of Inmates Started on Treatment for Confirmed/Suspected TB Disease: </a:t>
            </a:r>
            <a:r>
              <a:rPr lang="en-US" sz="1200">
                <a:latin typeface="+mn-lt"/>
                <a:ea typeface="Verdana" panose="020B0604030504040204" pitchFamily="34" charset="0"/>
                <a:cs typeface="Verdana" panose="020B0604030504040204" pitchFamily="34" charset="0"/>
              </a:rPr>
              <a:t>Provide the total number of inmates who were given their first dose of treatment for active or suspected TB disease </a:t>
            </a:r>
            <a:r>
              <a:rPr lang="en-US" sz="1200" i="1">
                <a:latin typeface="+mn-lt"/>
                <a:ea typeface="Verdana" panose="020B0604030504040204" pitchFamily="34" charset="0"/>
                <a:cs typeface="Verdana" panose="020B0604030504040204" pitchFamily="34" charset="0"/>
              </a:rPr>
              <a:t>while at the facility</a:t>
            </a:r>
            <a:r>
              <a:rPr lang="en-US" sz="1200">
                <a:latin typeface="+mn-lt"/>
                <a:ea typeface="Verdana" panose="020B0604030504040204" pitchFamily="34" charset="0"/>
                <a:cs typeface="Verdana" panose="020B0604030504040204" pitchFamily="34" charset="0"/>
              </a:rPr>
              <a:t> during the reporting month. Please do not include transfers who have already started treatment. Please do not leave any fields blank, indicate 0 if 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individuals started on treatment on the 12-11461 form (Report of TB Conditions) and attach a copy of their TB-400 to the monthly</a:t>
            </a:r>
            <a:r>
              <a:rPr lang="en-US" sz="1200" spc="-48">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report.</a:t>
            </a:r>
          </a:p>
          <a:p>
            <a:r>
              <a:rPr lang="en-US" sz="1200" b="1">
                <a:latin typeface="+mn-lt"/>
                <a:ea typeface="Verdana" panose="020B0604030504040204" pitchFamily="34" charset="0"/>
                <a:cs typeface="Verdana" panose="020B0604030504040204" pitchFamily="34" charset="0"/>
              </a:rPr>
              <a:t> </a:t>
            </a:r>
            <a:endParaRPr lang="en-US" sz="1200">
              <a:latin typeface="+mn-lt"/>
              <a:ea typeface="Verdana" panose="020B0604030504040204" pitchFamily="34" charset="0"/>
              <a:cs typeface="Verdana" panose="020B0604030504040204" pitchFamily="34" charset="0"/>
            </a:endParaRPr>
          </a:p>
          <a:p>
            <a:r>
              <a:rPr lang="en-US" sz="1200" b="1">
                <a:latin typeface="+mn-lt"/>
                <a:ea typeface="Verdana" panose="020B0604030504040204" pitchFamily="34" charset="0"/>
                <a:cs typeface="Verdana" panose="020B0604030504040204" pitchFamily="34" charset="0"/>
              </a:rPr>
              <a:t>C4. Number of Inmates who Completed Treatment for Confirmed TB Disease: </a:t>
            </a:r>
            <a:r>
              <a:rPr lang="en-US" sz="1200">
                <a:latin typeface="+mn-lt"/>
                <a:ea typeface="Verdana" panose="020B0604030504040204" pitchFamily="34" charset="0"/>
                <a:cs typeface="Verdana" panose="020B0604030504040204" pitchFamily="34" charset="0"/>
              </a:rPr>
              <a:t>Provide the total number of inmates confirmed with active TB disease that completed treatment for TB </a:t>
            </a:r>
            <a:r>
              <a:rPr lang="en-US" sz="1200" i="1">
                <a:latin typeface="+mn-lt"/>
                <a:ea typeface="Verdana" panose="020B0604030504040204" pitchFamily="34" charset="0"/>
                <a:cs typeface="Verdana" panose="020B0604030504040204" pitchFamily="34" charset="0"/>
              </a:rPr>
              <a:t>while at the facility</a:t>
            </a:r>
            <a:r>
              <a:rPr lang="en-US" sz="1200">
                <a:latin typeface="+mn-lt"/>
                <a:ea typeface="Verdana" panose="020B0604030504040204" pitchFamily="34" charset="0"/>
                <a:cs typeface="Verdana" panose="020B0604030504040204" pitchFamily="34" charset="0"/>
              </a:rPr>
              <a:t> during the reporting month. Include those that were</a:t>
            </a:r>
            <a:r>
              <a:rPr lang="en-US" sz="1200" spc="-90">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transferred in on treatment for TB. Do not leave fields blank, indicate 0 if</a:t>
            </a:r>
            <a:r>
              <a:rPr lang="en-US" sz="1200" spc="-158">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applicable.</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13</a:t>
            </a:fld>
            <a:endParaRPr lang="en-US"/>
          </a:p>
        </p:txBody>
      </p:sp>
    </p:spTree>
    <p:extLst>
      <p:ext uri="{BB962C8B-B14F-4D97-AF65-F5344CB8AC3E}">
        <p14:creationId xmlns:p14="http://schemas.microsoft.com/office/powerpoint/2010/main" val="139166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ea typeface="Verdana" panose="020B0604030504040204" pitchFamily="34" charset="0"/>
                <a:cs typeface="Verdana" panose="020B0604030504040204" pitchFamily="34" charset="0"/>
              </a:rPr>
              <a:t>D1. Number of Inmates with TB Infection Released to the Community</a:t>
            </a:r>
            <a:r>
              <a:rPr lang="en-US" sz="1200">
                <a:latin typeface="+mn-lt"/>
                <a:ea typeface="Verdana" panose="020B0604030504040204" pitchFamily="34" charset="0"/>
                <a:cs typeface="Verdana" panose="020B0604030504040204" pitchFamily="34" charset="0"/>
              </a:rPr>
              <a:t>: Provide the total number of inmates with recorded evidence of TB infection that were released</a:t>
            </a:r>
            <a:r>
              <a:rPr lang="en-US" sz="1200" spc="-74">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to the community. This includes inmates who were sent home and will receive follow up care by the local health department or the Department of State Health Services regional office.</a:t>
            </a:r>
            <a:r>
              <a:rPr lang="en-US" sz="1200"/>
              <a:t> Please notify the local health department or the DSHS regional office of the inmates’ release.</a:t>
            </a:r>
            <a:r>
              <a:rPr lang="en-US" sz="1200">
                <a:latin typeface="+mn-lt"/>
                <a:ea typeface="Verdana" panose="020B0604030504040204" pitchFamily="34" charset="0"/>
                <a:cs typeface="Verdana" panose="020B0604030504040204" pitchFamily="34" charset="0"/>
              </a:rPr>
              <a:t> Please do not leave any fields blank, indicate 0 if</a:t>
            </a:r>
            <a:r>
              <a:rPr lang="en-US" sz="1200" spc="-37">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the individuals with TB infection released to the community during the reporting month </a:t>
            </a:r>
            <a:r>
              <a:rPr lang="en-US" sz="1200" spc="16">
                <a:latin typeface="+mn-lt"/>
                <a:ea typeface="Verdana" panose="020B0604030504040204" pitchFamily="34" charset="0"/>
                <a:cs typeface="Verdana" panose="020B0604030504040204" pitchFamily="34" charset="0"/>
              </a:rPr>
              <a:t>on </a:t>
            </a:r>
            <a:r>
              <a:rPr lang="en-US" sz="1200">
                <a:latin typeface="+mn-lt"/>
                <a:ea typeface="Verdana" panose="020B0604030504040204" pitchFamily="34" charset="0"/>
                <a:cs typeface="Verdana" panose="020B0604030504040204" pitchFamily="34" charset="0"/>
              </a:rPr>
              <a:t>the 12-11461 form (Report of TB Conditions).</a:t>
            </a:r>
          </a:p>
          <a:p>
            <a:r>
              <a:rPr lang="en-US" sz="1200">
                <a:latin typeface="+mn-lt"/>
                <a:ea typeface="Verdana" panose="020B0604030504040204" pitchFamily="34" charset="0"/>
                <a:cs typeface="Verdana" panose="020B0604030504040204" pitchFamily="34" charset="0"/>
              </a:rPr>
              <a:t> </a:t>
            </a:r>
          </a:p>
          <a:p>
            <a:r>
              <a:rPr lang="en-US" sz="1200" b="1">
                <a:latin typeface="+mn-lt"/>
                <a:ea typeface="Verdana" panose="020B0604030504040204" pitchFamily="34" charset="0"/>
                <a:cs typeface="Verdana" panose="020B0604030504040204" pitchFamily="34" charset="0"/>
              </a:rPr>
              <a:t>D2. Number of Inmates with Suspected TB Disease Released to the Community: </a:t>
            </a:r>
            <a:r>
              <a:rPr lang="en-US" sz="1200">
                <a:latin typeface="+mn-lt"/>
                <a:ea typeface="Verdana" panose="020B0604030504040204" pitchFamily="34" charset="0"/>
                <a:cs typeface="Verdana" panose="020B0604030504040204" pitchFamily="34" charset="0"/>
              </a:rPr>
              <a:t>Provide the total number of inmates suspected of TB disease released to the community. This includes inmates who were sent home and will receive follow up care by the local health department or the Department of State Health Services regional office. </a:t>
            </a:r>
            <a:r>
              <a:rPr lang="en-US" sz="1200"/>
              <a:t>Please notify the local health department or the DSHS regional office of the inmates’ release.</a:t>
            </a:r>
            <a:r>
              <a:rPr lang="en-US" sz="1200">
                <a:latin typeface="+mn-lt"/>
                <a:ea typeface="Verdana" panose="020B0604030504040204" pitchFamily="34" charset="0"/>
                <a:cs typeface="Verdana" panose="020B0604030504040204" pitchFamily="34" charset="0"/>
              </a:rPr>
              <a:t> Please do not leave any fields blank, indicate 0 if 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the inmates suspected of TB disease on the 12-11461 form (Report of TB Conditions) and attach a copy of their TB400 to the monthly</a:t>
            </a:r>
            <a:r>
              <a:rPr lang="en-US" sz="1200" spc="-10">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report.</a:t>
            </a:r>
          </a:p>
          <a:p>
            <a:r>
              <a:rPr lang="en-US" sz="1200">
                <a:latin typeface="+mn-lt"/>
                <a:ea typeface="Verdana" panose="020B0604030504040204" pitchFamily="34" charset="0"/>
                <a:cs typeface="Verdana" panose="020B0604030504040204" pitchFamily="34" charset="0"/>
              </a:rPr>
              <a:t> </a:t>
            </a:r>
          </a:p>
          <a:p>
            <a:r>
              <a:rPr lang="en-US" sz="1200" b="1">
                <a:latin typeface="+mn-lt"/>
                <a:ea typeface="Verdana" panose="020B0604030504040204" pitchFamily="34" charset="0"/>
                <a:cs typeface="Verdana" panose="020B0604030504040204" pitchFamily="34" charset="0"/>
              </a:rPr>
              <a:t>D3. Number of Inmates with TB Disease Released to the Community: </a:t>
            </a:r>
            <a:r>
              <a:rPr lang="en-US" sz="1200">
                <a:latin typeface="+mn-lt"/>
                <a:ea typeface="Verdana" panose="020B0604030504040204" pitchFamily="34" charset="0"/>
                <a:cs typeface="Verdana" panose="020B0604030504040204" pitchFamily="34" charset="0"/>
              </a:rPr>
              <a:t>Provide the total number of inmates with confirmed TB disease released to the community. This includes inmates who were sent home and will receive follow up care by the local health department or the Department of State Health Services regional office </a:t>
            </a:r>
            <a:r>
              <a:rPr lang="en-US" sz="1200">
                <a:solidFill>
                  <a:srgbClr val="FF0000"/>
                </a:solidFill>
                <a:latin typeface="+mn-lt"/>
                <a:ea typeface="Verdana" panose="020B0604030504040204" pitchFamily="34" charset="0"/>
                <a:cs typeface="Verdana" panose="020B0604030504040204" pitchFamily="34" charset="0"/>
              </a:rPr>
              <a:t>Please notify the local health department or the DSHS regional office of</a:t>
            </a:r>
            <a:r>
              <a:rPr lang="en-US" sz="1200" spc="-80">
                <a:solidFill>
                  <a:srgbClr val="FF0000"/>
                </a:solidFill>
                <a:latin typeface="+mn-lt"/>
                <a:ea typeface="Verdana" panose="020B0604030504040204" pitchFamily="34" charset="0"/>
                <a:cs typeface="Verdana" panose="020B0604030504040204" pitchFamily="34" charset="0"/>
              </a:rPr>
              <a:t> </a:t>
            </a:r>
            <a:r>
              <a:rPr lang="en-US" sz="1200">
                <a:solidFill>
                  <a:srgbClr val="FF0000"/>
                </a:solidFill>
                <a:latin typeface="+mn-lt"/>
                <a:ea typeface="Verdana" panose="020B0604030504040204" pitchFamily="34" charset="0"/>
                <a:cs typeface="Verdana" panose="020B0604030504040204" pitchFamily="34" charset="0"/>
              </a:rPr>
              <a:t>the inmates’ release. </a:t>
            </a:r>
            <a:r>
              <a:rPr lang="en-US" sz="1200">
                <a:latin typeface="+mn-lt"/>
                <a:ea typeface="Verdana" panose="020B0604030504040204" pitchFamily="34" charset="0"/>
                <a:cs typeface="Verdana" panose="020B0604030504040204" pitchFamily="34" charset="0"/>
              </a:rPr>
              <a:t>Please do not leave any fields blank, indicate 0 if 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the inmates with confirmed TB disease on the 12-11461 form (Report of TB Conditions) and attach a copy of their TB400 to the monthly</a:t>
            </a:r>
            <a:r>
              <a:rPr lang="en-US" sz="1200" spc="-27">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report.</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14</a:t>
            </a:fld>
            <a:endParaRPr lang="en-US"/>
          </a:p>
        </p:txBody>
      </p:sp>
    </p:spTree>
    <p:extLst>
      <p:ext uri="{BB962C8B-B14F-4D97-AF65-F5344CB8AC3E}">
        <p14:creationId xmlns:p14="http://schemas.microsoft.com/office/powerpoint/2010/main" val="516011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ea typeface="Verdana"/>
                <a:cs typeface="Calibri"/>
              </a:rPr>
              <a:t>E1. Number of Inmates with TB Infection Transferred In:</a:t>
            </a:r>
            <a:r>
              <a:rPr lang="en-US" sz="1200" dirty="0">
                <a:latin typeface="+mn-lt"/>
                <a:ea typeface="Verdana"/>
                <a:cs typeface="Calibri"/>
              </a:rPr>
              <a:t> Provide the total number of inmates with TB infection who were transferred into the facility during the reporting month. Please do not leave any fields blank, indicate 0 if applicable.</a:t>
            </a:r>
            <a:r>
              <a:rPr lang="en-US" dirty="0">
                <a:ea typeface="Verdana"/>
                <a:cs typeface="Calibri"/>
              </a:rPr>
              <a:t> </a:t>
            </a:r>
            <a:endParaRPr lang="en-US" sz="1200">
              <a:latin typeface="+mn-lt"/>
              <a:ea typeface="Verdana" panose="020B0604030504040204" pitchFamily="34" charset="0"/>
              <a:cs typeface="Verdana" panose="020B0604030504040204" pitchFamily="34" charset="0"/>
            </a:endParaRPr>
          </a:p>
          <a:p>
            <a:pPr marL="361950" indent="-361950">
              <a:buFont typeface="Wingdings" panose="05000000000000000000" pitchFamily="2" charset="2"/>
              <a:buChar char=""/>
            </a:pPr>
            <a:r>
              <a:rPr lang="en-US" sz="1200" dirty="0">
                <a:latin typeface="+mn-lt"/>
                <a:ea typeface="Verdana"/>
                <a:cs typeface="Calibri"/>
              </a:rPr>
              <a:t>List the name of the individuals with TB infection on the 12-11461 form (Report of TB Conditions).</a:t>
            </a:r>
          </a:p>
          <a:p>
            <a:r>
              <a:rPr lang="en-US" sz="1200" b="1" dirty="0">
                <a:latin typeface="+mn-lt"/>
                <a:ea typeface="Verdana"/>
                <a:cs typeface="Calibri"/>
              </a:rPr>
              <a:t> </a:t>
            </a:r>
            <a:endParaRPr lang="en-US" sz="1200" dirty="0">
              <a:latin typeface="+mn-lt"/>
              <a:ea typeface="Verdana"/>
              <a:cs typeface="Calibri"/>
            </a:endParaRPr>
          </a:p>
          <a:p>
            <a:r>
              <a:rPr lang="en-US" sz="1200" b="1" dirty="0">
                <a:latin typeface="+mn-lt"/>
                <a:ea typeface="Verdana"/>
                <a:cs typeface="Calibri"/>
              </a:rPr>
              <a:t>E2. Number of Inmates with Suspected TB Disease Transferred In:</a:t>
            </a:r>
            <a:r>
              <a:rPr lang="en-US" sz="1200" dirty="0">
                <a:latin typeface="+mn-lt"/>
                <a:ea typeface="Verdana"/>
                <a:cs typeface="Calibri"/>
              </a:rPr>
              <a:t> Provide the total number of inmates with a record of an abnormal CXR indicative of TB, signs and symptoms of TB, sputum collection for TB, initiation of four anti-TB medications transferred into the facility during the reporting month. Please do not leave any fields blank, indicate 0 if applicable. Inmates with symptoms of TB or CXR results suggestive of TB should be placed in an isolation room with negative air pressure.</a:t>
            </a:r>
            <a:r>
              <a:rPr lang="en-US" dirty="0">
                <a:ea typeface="Verdana"/>
                <a:cs typeface="Calibri"/>
              </a:rPr>
              <a:t> </a:t>
            </a:r>
            <a:endParaRPr lang="en-US" sz="1200" dirty="0">
              <a:latin typeface="+mn-lt"/>
              <a:ea typeface="Verdana" panose="020B0604030504040204" pitchFamily="34" charset="0"/>
              <a:cs typeface="Calibri"/>
            </a:endParaRPr>
          </a:p>
          <a:p>
            <a:r>
              <a:rPr lang="en-US" sz="1200" dirty="0">
                <a:latin typeface="+mn-lt"/>
                <a:ea typeface="Verdana"/>
                <a:cs typeface="Calibri"/>
              </a:rPr>
              <a:t> </a:t>
            </a:r>
            <a:endParaRPr lang="en-US" dirty="0">
              <a:ea typeface="Verdana"/>
              <a:cs typeface="Calibri"/>
            </a:endParaRPr>
          </a:p>
          <a:p>
            <a:pPr marL="361950" indent="-361950">
              <a:buFont typeface="Wingdings" panose="05000000000000000000" pitchFamily="2" charset="2"/>
              <a:buChar char=""/>
            </a:pPr>
            <a:r>
              <a:rPr lang="en-US" sz="1200" dirty="0">
                <a:latin typeface="+mn-lt"/>
                <a:ea typeface="Verdana"/>
                <a:cs typeface="Calibri"/>
              </a:rPr>
              <a:t>List the name of the individuals suspected of TB disease on the 12-11461 form (Report of TB Conditions) and attach a copy of their TB-400 to the monthly report.</a:t>
            </a:r>
            <a:endParaRPr lang="en-US" dirty="0"/>
          </a:p>
          <a:p>
            <a:r>
              <a:rPr lang="en-US" sz="1200" dirty="0">
                <a:latin typeface="+mn-lt"/>
                <a:ea typeface="Verdana"/>
                <a:cs typeface="Calibri"/>
              </a:rPr>
              <a:t> </a:t>
            </a:r>
          </a:p>
          <a:p>
            <a:r>
              <a:rPr lang="en-US" sz="1200" b="1" dirty="0">
                <a:latin typeface="+mn-lt"/>
                <a:ea typeface="Verdana"/>
                <a:cs typeface="Calibri"/>
              </a:rPr>
              <a:t>E3. Number of Inmates with TB Disease Transferred In:</a:t>
            </a:r>
            <a:r>
              <a:rPr lang="en-US" sz="1200" dirty="0">
                <a:latin typeface="+mn-lt"/>
                <a:ea typeface="Verdana"/>
                <a:cs typeface="Calibri"/>
              </a:rPr>
              <a:t> Provide the total number of inmates diagnosed with confirmed active TB disease transferred into the facility during the reporting month. Please do not leave any fields blank, indicate 0 if applicable. Diagnosis should be confirmed by a positive culture for M. Tuberculosis or by a physician.</a:t>
            </a:r>
            <a:r>
              <a:rPr lang="en-US" dirty="0">
                <a:ea typeface="Verdana"/>
                <a:cs typeface="Calibri"/>
              </a:rPr>
              <a:t> </a:t>
            </a:r>
            <a:endParaRPr lang="en-US" sz="1200" dirty="0">
              <a:latin typeface="+mn-lt"/>
              <a:ea typeface="Verdana" panose="020B0604030504040204" pitchFamily="34" charset="0"/>
              <a:cs typeface="Calibri"/>
            </a:endParaRPr>
          </a:p>
          <a:p>
            <a:pPr marL="361950" indent="-361950">
              <a:buFont typeface="Wingdings" panose="05000000000000000000" pitchFamily="2" charset="2"/>
              <a:buChar char=""/>
            </a:pPr>
            <a:r>
              <a:rPr lang="en-US" sz="1200" dirty="0">
                <a:latin typeface="+mn-lt"/>
                <a:ea typeface="Verdana"/>
                <a:cs typeface="Calibri"/>
              </a:rPr>
              <a:t>List the name of the individuals with confirmed TB disease on the 12-11461 form (Report of TB Conditions) and attach a copy of their TB-400 to the monthly report.</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15</a:t>
            </a:fld>
            <a:endParaRPr lang="en-US"/>
          </a:p>
        </p:txBody>
      </p:sp>
    </p:spTree>
    <p:extLst>
      <p:ext uri="{BB962C8B-B14F-4D97-AF65-F5344CB8AC3E}">
        <p14:creationId xmlns:p14="http://schemas.microsoft.com/office/powerpoint/2010/main" val="2209276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ea typeface="Verdana" panose="020B0604030504040204" pitchFamily="34" charset="0"/>
                <a:cs typeface="Verdana" panose="020B0604030504040204" pitchFamily="34" charset="0"/>
              </a:rPr>
              <a:t>E4. Number of Inmates with TB Infection Transferred</a:t>
            </a:r>
            <a:r>
              <a:rPr lang="en-US" sz="1200" b="1" spc="-85">
                <a:latin typeface="+mn-lt"/>
                <a:ea typeface="Verdana" panose="020B0604030504040204" pitchFamily="34" charset="0"/>
                <a:cs typeface="Verdana" panose="020B0604030504040204" pitchFamily="34" charset="0"/>
              </a:rPr>
              <a:t> </a:t>
            </a:r>
            <a:r>
              <a:rPr lang="en-US" sz="1200" b="1">
                <a:latin typeface="+mn-lt"/>
                <a:ea typeface="Verdana" panose="020B0604030504040204" pitchFamily="34" charset="0"/>
                <a:cs typeface="Verdana" panose="020B0604030504040204" pitchFamily="34" charset="0"/>
              </a:rPr>
              <a:t>Out:</a:t>
            </a:r>
            <a:r>
              <a:rPr lang="en-US" sz="1200" b="1" spc="-95">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Provide</a:t>
            </a:r>
            <a:r>
              <a:rPr lang="en-US" sz="1200" spc="-106">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the</a:t>
            </a:r>
            <a:r>
              <a:rPr lang="en-US" sz="1200" spc="-90">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total</a:t>
            </a:r>
            <a:r>
              <a:rPr lang="en-US" sz="1200" spc="-58">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number</a:t>
            </a:r>
            <a:r>
              <a:rPr lang="en-US" sz="1200" spc="-85">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of inmates with recorded evidence of TB infection who were transferred to another facility during the reporting month. Please</a:t>
            </a:r>
            <a:r>
              <a:rPr lang="en-US" sz="1200" spc="-206">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notify the local health department or DSHS regional office of the transfer. Please do not leave any fields blank, indicate 0 if 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the individuals with TB infection transferred out during the reporting month </a:t>
            </a:r>
            <a:r>
              <a:rPr lang="en-US" sz="1200" spc="16">
                <a:latin typeface="+mn-lt"/>
                <a:ea typeface="Verdana" panose="020B0604030504040204" pitchFamily="34" charset="0"/>
                <a:cs typeface="Verdana" panose="020B0604030504040204" pitchFamily="34" charset="0"/>
              </a:rPr>
              <a:t>on </a:t>
            </a:r>
            <a:r>
              <a:rPr lang="en-US" sz="1200">
                <a:latin typeface="+mn-lt"/>
                <a:ea typeface="Verdana" panose="020B0604030504040204" pitchFamily="34" charset="0"/>
                <a:cs typeface="Verdana" panose="020B0604030504040204" pitchFamily="34" charset="0"/>
              </a:rPr>
              <a:t>the 12-11461 form (Report of TB Conditions).</a:t>
            </a:r>
          </a:p>
          <a:p>
            <a:r>
              <a:rPr lang="en-US" sz="1200">
                <a:latin typeface="+mn-lt"/>
                <a:ea typeface="Verdana" panose="020B0604030504040204" pitchFamily="34" charset="0"/>
                <a:cs typeface="Verdana" panose="020B0604030504040204" pitchFamily="34" charset="0"/>
              </a:rPr>
              <a:t> </a:t>
            </a:r>
          </a:p>
          <a:p>
            <a:r>
              <a:rPr lang="en-US" sz="1200" b="1">
                <a:latin typeface="+mn-lt"/>
                <a:ea typeface="Verdana" panose="020B0604030504040204" pitchFamily="34" charset="0"/>
                <a:cs typeface="Verdana" panose="020B0604030504040204" pitchFamily="34" charset="0"/>
              </a:rPr>
              <a:t>E5. Number of Inmates with Suspected TB Disease Transferred Out: </a:t>
            </a:r>
            <a:r>
              <a:rPr lang="en-US" sz="1200">
                <a:latin typeface="+mn-lt"/>
                <a:ea typeface="Verdana" panose="020B0604030504040204" pitchFamily="34" charset="0"/>
                <a:cs typeface="Verdana" panose="020B0604030504040204" pitchFamily="34" charset="0"/>
              </a:rPr>
              <a:t>Provide the total number of </a:t>
            </a:r>
            <a:r>
              <a:rPr lang="en-US" sz="1200" spc="10">
                <a:latin typeface="+mn-lt"/>
                <a:ea typeface="Verdana" panose="020B0604030504040204" pitchFamily="34" charset="0"/>
                <a:cs typeface="Verdana" panose="020B0604030504040204" pitchFamily="34" charset="0"/>
              </a:rPr>
              <a:t>inmates </a:t>
            </a:r>
            <a:r>
              <a:rPr lang="en-US" sz="1200">
                <a:latin typeface="+mn-lt"/>
                <a:ea typeface="Verdana" panose="020B0604030504040204" pitchFamily="34" charset="0"/>
                <a:cs typeface="Verdana" panose="020B0604030504040204" pitchFamily="34" charset="0"/>
              </a:rPr>
              <a:t>suspected of TB disease who were transferred to another facility during the reporting month. Please notify the local health department or DSHS regional office of the transfer. Please do not leave any fields</a:t>
            </a:r>
            <a:r>
              <a:rPr lang="en-US" sz="1200" spc="-126">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blank, indicate 0 if 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the individuals suspected of TB disease on </a:t>
            </a:r>
            <a:r>
              <a:rPr lang="en-US" sz="1200" spc="-16">
                <a:latin typeface="+mn-lt"/>
                <a:ea typeface="Verdana" panose="020B0604030504040204" pitchFamily="34" charset="0"/>
                <a:cs typeface="Verdana" panose="020B0604030504040204" pitchFamily="34" charset="0"/>
              </a:rPr>
              <a:t>the </a:t>
            </a:r>
            <a:r>
              <a:rPr lang="en-US" sz="1200">
                <a:latin typeface="+mn-lt"/>
                <a:ea typeface="Verdana" panose="020B0604030504040204" pitchFamily="34" charset="0"/>
                <a:cs typeface="Verdana" panose="020B0604030504040204" pitchFamily="34" charset="0"/>
              </a:rPr>
              <a:t>12-11461 form (Report of TB Conditions</a:t>
            </a:r>
            <a:r>
              <a:rPr lang="en-US" sz="1200" b="0">
                <a:latin typeface="+mn-lt"/>
                <a:ea typeface="Verdana" panose="020B0604030504040204" pitchFamily="34" charset="0"/>
                <a:cs typeface="Verdana" panose="020B0604030504040204" pitchFamily="34" charset="0"/>
              </a:rPr>
              <a:t>) </a:t>
            </a:r>
            <a:r>
              <a:rPr lang="en-US" sz="1200" b="0">
                <a:solidFill>
                  <a:srgbClr val="FF0000"/>
                </a:solidFill>
                <a:latin typeface="+mn-lt"/>
                <a:ea typeface="Verdana" panose="020B0604030504040204" pitchFamily="34" charset="0"/>
                <a:cs typeface="Verdana" panose="020B0604030504040204" pitchFamily="34" charset="0"/>
              </a:rPr>
              <a:t>and</a:t>
            </a:r>
            <a:r>
              <a:rPr lang="en-US" sz="1200" b="0">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attach a</a:t>
            </a:r>
            <a:r>
              <a:rPr lang="en-US" sz="1200" spc="-53">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copy</a:t>
            </a:r>
            <a:r>
              <a:rPr lang="en-US" sz="1200" spc="-53">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of</a:t>
            </a:r>
            <a:r>
              <a:rPr lang="en-US" sz="1200" spc="-63">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their</a:t>
            </a:r>
            <a:r>
              <a:rPr lang="en-US" sz="1200" spc="-42">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TB400</a:t>
            </a:r>
            <a:r>
              <a:rPr lang="en-US" sz="1200" spc="-10">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to</a:t>
            </a:r>
            <a:r>
              <a:rPr lang="en-US" sz="1200" spc="-10">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the</a:t>
            </a:r>
            <a:r>
              <a:rPr lang="en-US" sz="1200" spc="-10">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monthly</a:t>
            </a:r>
            <a:r>
              <a:rPr lang="en-US" sz="1200" spc="-42">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report.</a:t>
            </a:r>
          </a:p>
          <a:p>
            <a:r>
              <a:rPr lang="en-US" sz="1200">
                <a:latin typeface="+mn-lt"/>
                <a:ea typeface="Verdana" panose="020B0604030504040204" pitchFamily="34" charset="0"/>
                <a:cs typeface="Verdana" panose="020B0604030504040204" pitchFamily="34" charset="0"/>
              </a:rPr>
              <a:t> </a:t>
            </a:r>
          </a:p>
          <a:p>
            <a:r>
              <a:rPr lang="en-US" sz="1200" b="1">
                <a:latin typeface="+mn-lt"/>
                <a:ea typeface="Verdana" panose="020B0604030504040204" pitchFamily="34" charset="0"/>
                <a:cs typeface="Verdana" panose="020B0604030504040204" pitchFamily="34" charset="0"/>
              </a:rPr>
              <a:t>E6. Number of Inmates with TB Disease Transferred Out: </a:t>
            </a:r>
            <a:r>
              <a:rPr lang="en-US" sz="1200">
                <a:latin typeface="+mn-lt"/>
                <a:ea typeface="Verdana" panose="020B0604030504040204" pitchFamily="34" charset="0"/>
                <a:cs typeface="Verdana" panose="020B0604030504040204" pitchFamily="34" charset="0"/>
              </a:rPr>
              <a:t>Provide the total number of inmates diagnosed with confirmed TB disease who were transferred to another correctional facility during the reporting month. Please notify the local health department or DSHS regional office of the transfer. Please do not leave any fields</a:t>
            </a:r>
            <a:r>
              <a:rPr lang="en-US" sz="1200" spc="-126">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blank, indicate 0 if applicable. </a:t>
            </a:r>
          </a:p>
          <a:p>
            <a:pPr marL="362458" indent="-362458">
              <a:buFont typeface="Wingdings" panose="05000000000000000000" pitchFamily="2" charset="2"/>
              <a:buChar char=""/>
            </a:pPr>
            <a:r>
              <a:rPr lang="en-US" sz="1200">
                <a:latin typeface="+mn-lt"/>
                <a:ea typeface="Verdana" panose="020B0604030504040204" pitchFamily="34" charset="0"/>
                <a:cs typeface="Verdana" panose="020B0604030504040204" pitchFamily="34" charset="0"/>
              </a:rPr>
              <a:t>List the name of the individuals with confirmed TB disease on the 12- 11461 form (Report of TB Conditions) and attach a copy of their TB400 to the monthly</a:t>
            </a:r>
            <a:r>
              <a:rPr lang="en-US" sz="1200" spc="5">
                <a:latin typeface="+mn-lt"/>
                <a:ea typeface="Verdana" panose="020B0604030504040204" pitchFamily="34" charset="0"/>
                <a:cs typeface="Verdana" panose="020B0604030504040204" pitchFamily="34" charset="0"/>
              </a:rPr>
              <a:t> </a:t>
            </a:r>
            <a:r>
              <a:rPr lang="en-US" sz="1200">
                <a:latin typeface="+mn-lt"/>
                <a:ea typeface="Verdana" panose="020B0604030504040204" pitchFamily="34" charset="0"/>
                <a:cs typeface="Verdana" panose="020B0604030504040204" pitchFamily="34" charset="0"/>
              </a:rPr>
              <a:t>report.</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16</a:t>
            </a:fld>
            <a:endParaRPr lang="en-US"/>
          </a:p>
        </p:txBody>
      </p:sp>
    </p:spTree>
    <p:extLst>
      <p:ext uri="{BB962C8B-B14F-4D97-AF65-F5344CB8AC3E}">
        <p14:creationId xmlns:p14="http://schemas.microsoft.com/office/powerpoint/2010/main" val="2143884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sz="1200">
                <a:latin typeface="+mn-lt"/>
                <a:ea typeface="Verdana" panose="020B0604030504040204" pitchFamily="34" charset="0"/>
                <a:cs typeface="Verdana" panose="020B0604030504040204" pitchFamily="34" charset="0"/>
              </a:rPr>
              <a:t>Include any additional information or possible discrepancies in the comment section. If there is a comment in a previous section that is too large to place in that section’s comment cells, please place the comment in this section.</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17</a:t>
            </a:fld>
            <a:endParaRPr lang="en-US"/>
          </a:p>
        </p:txBody>
      </p:sp>
    </p:spTree>
    <p:extLst>
      <p:ext uri="{BB962C8B-B14F-4D97-AF65-F5344CB8AC3E}">
        <p14:creationId xmlns:p14="http://schemas.microsoft.com/office/powerpoint/2010/main" val="2717175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reminders at the end of the form.</a:t>
            </a:r>
          </a:p>
        </p:txBody>
      </p:sp>
      <p:sp>
        <p:nvSpPr>
          <p:cNvPr id="4" name="Slide Number Placeholder 3"/>
          <p:cNvSpPr>
            <a:spLocks noGrp="1"/>
          </p:cNvSpPr>
          <p:nvPr>
            <p:ph type="sldNum" sz="quarter" idx="5"/>
          </p:nvPr>
        </p:nvSpPr>
        <p:spPr/>
        <p:txBody>
          <a:bodyPr/>
          <a:lstStyle/>
          <a:p>
            <a:fld id="{527E4DD4-56AB-4337-8A53-BDBC230EDA2C}" type="slidenum">
              <a:rPr lang="en-US" smtClean="0"/>
              <a:t>18</a:t>
            </a:fld>
            <a:endParaRPr lang="en-US"/>
          </a:p>
        </p:txBody>
      </p:sp>
    </p:spTree>
    <p:extLst>
      <p:ext uri="{BB962C8B-B14F-4D97-AF65-F5344CB8AC3E}">
        <p14:creationId xmlns:p14="http://schemas.microsoft.com/office/powerpoint/2010/main" val="356811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now review the </a:t>
            </a:r>
            <a:r>
              <a:rPr lang="en-US" dirty="0"/>
              <a:t>new</a:t>
            </a:r>
            <a:r>
              <a:rPr lang="en-US"/>
              <a:t> report of TB conditions and the instructions. Previously known as the positive reactors/suspects/cases form. </a:t>
            </a:r>
          </a:p>
        </p:txBody>
      </p:sp>
      <p:sp>
        <p:nvSpPr>
          <p:cNvPr id="4" name="Slide Number Placeholder 3"/>
          <p:cNvSpPr>
            <a:spLocks noGrp="1"/>
          </p:cNvSpPr>
          <p:nvPr>
            <p:ph type="sldNum" sz="quarter" idx="5"/>
          </p:nvPr>
        </p:nvSpPr>
        <p:spPr/>
        <p:txBody>
          <a:bodyPr/>
          <a:lstStyle/>
          <a:p>
            <a:fld id="{527E4DD4-56AB-4337-8A53-BDBC230EDA2C}" type="slidenum">
              <a:rPr lang="en-US" smtClean="0"/>
              <a:t>19</a:t>
            </a:fld>
            <a:endParaRPr lang="en-US"/>
          </a:p>
        </p:txBody>
      </p:sp>
    </p:spTree>
    <p:extLst>
      <p:ext uri="{BB962C8B-B14F-4D97-AF65-F5344CB8AC3E}">
        <p14:creationId xmlns:p14="http://schemas.microsoft.com/office/powerpoint/2010/main" val="177078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objectives for this presentation are to:</a:t>
            </a:r>
          </a:p>
          <a:p>
            <a:pPr marL="171450" indent="-171450">
              <a:buFont typeface="Arial"/>
              <a:buChar char="•"/>
            </a:pPr>
            <a:r>
              <a:rPr lang="en-US">
                <a:cs typeface="Calibri" panose="020F0502020204030204"/>
              </a:rPr>
              <a:t>Provide common terminology</a:t>
            </a:r>
          </a:p>
          <a:p>
            <a:pPr marL="171450" indent="-171450">
              <a:buFont typeface="Arial"/>
              <a:buChar char="•"/>
            </a:pPr>
            <a:r>
              <a:rPr lang="en-US">
                <a:cs typeface="Calibri" panose="020F0502020204030204"/>
              </a:rPr>
              <a:t>Review</a:t>
            </a:r>
            <a:r>
              <a:rPr lang="en-US"/>
              <a:t> the revised monthly correctional TB report and the instructions </a:t>
            </a:r>
          </a:p>
          <a:p>
            <a:pPr marL="171450" indent="-171450">
              <a:buFont typeface="Arial"/>
              <a:buChar char="•"/>
            </a:pPr>
            <a:r>
              <a:rPr lang="en-US"/>
              <a:t>Review the new Report of TB Conditions form and the instructions </a:t>
            </a:r>
            <a:endParaRPr lang="en-US">
              <a:cs typeface="Calibri"/>
            </a:endParaRPr>
          </a:p>
          <a:p>
            <a:pPr marL="171450" indent="-171450">
              <a:buFont typeface="Arial"/>
              <a:buChar char="•"/>
            </a:pPr>
            <a:r>
              <a:rPr lang="en-US"/>
              <a:t>Link Useful Resources for Monthly Reports</a:t>
            </a:r>
            <a:endParaRPr lang="en-US">
              <a:cs typeface="Calibri"/>
            </a:endParaRPr>
          </a:p>
          <a:p>
            <a:pPr marL="302047" indent="-302047" defTabSz="966554">
              <a:buFont typeface="Arial" panose="020B0604020202020204" pitchFamily="34" charset="0"/>
              <a:buChar char="•"/>
              <a:defRPr/>
            </a:pPr>
            <a:endParaRPr lang="en-US"/>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2</a:t>
            </a:fld>
            <a:endParaRPr lang="en-US"/>
          </a:p>
        </p:txBody>
      </p:sp>
    </p:spTree>
    <p:extLst>
      <p:ext uri="{BB962C8B-B14F-4D97-AF65-F5344CB8AC3E}">
        <p14:creationId xmlns:p14="http://schemas.microsoft.com/office/powerpoint/2010/main" val="3311957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what has changed from the previous form.</a:t>
            </a:r>
          </a:p>
        </p:txBody>
      </p:sp>
      <p:sp>
        <p:nvSpPr>
          <p:cNvPr id="4" name="Slide Number Placeholder 3"/>
          <p:cNvSpPr>
            <a:spLocks noGrp="1"/>
          </p:cNvSpPr>
          <p:nvPr>
            <p:ph type="sldNum" sz="quarter" idx="5"/>
          </p:nvPr>
        </p:nvSpPr>
        <p:spPr/>
        <p:txBody>
          <a:bodyPr/>
          <a:lstStyle/>
          <a:p>
            <a:fld id="{527E4DD4-56AB-4337-8A53-BDBC230EDA2C}" type="slidenum">
              <a:rPr lang="en-US" smtClean="0"/>
              <a:t>20</a:t>
            </a:fld>
            <a:endParaRPr lang="en-US"/>
          </a:p>
        </p:txBody>
      </p:sp>
    </p:spTree>
    <p:extLst>
      <p:ext uri="{BB962C8B-B14F-4D97-AF65-F5344CB8AC3E}">
        <p14:creationId xmlns:p14="http://schemas.microsoft.com/office/powerpoint/2010/main" val="4158911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27E4DD4-56AB-4337-8A53-BDBC230EDA2C}" type="slidenum">
              <a:rPr lang="en-US" smtClean="0"/>
              <a:t>21</a:t>
            </a:fld>
            <a:endParaRPr lang="en-US"/>
          </a:p>
        </p:txBody>
      </p:sp>
    </p:spTree>
    <p:extLst>
      <p:ext uri="{BB962C8B-B14F-4D97-AF65-F5344CB8AC3E}">
        <p14:creationId xmlns:p14="http://schemas.microsoft.com/office/powerpoint/2010/main" val="1858300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Name of Facility:</a:t>
            </a:r>
            <a:r>
              <a:rPr lang="en-US"/>
              <a:t> Provide the legal name of the correctional facility reporting TB screening activities. Please do not abbreviate.</a:t>
            </a:r>
          </a:p>
          <a:p>
            <a:r>
              <a:rPr lang="en-US" b="1"/>
              <a:t>Person Completing Form</a:t>
            </a:r>
            <a:r>
              <a:rPr lang="en-US"/>
              <a:t>: Provide the name of the person responsible for completing the monthly report and/or the person who can be contacted to clarify information submitted on this report. Include titles such as RN or LVN.</a:t>
            </a:r>
            <a:endParaRPr lang="en-US" dirty="0">
              <a:cs typeface="Calibri"/>
            </a:endParaRPr>
          </a:p>
          <a:p>
            <a:r>
              <a:rPr lang="en-US" b="1"/>
              <a:t>Reporting Month and Year</a:t>
            </a:r>
            <a:r>
              <a:rPr lang="en-US"/>
              <a:t>: Provide the month and year of the reporting period.</a:t>
            </a:r>
            <a:endParaRPr lang="en-US" dirty="0">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27E4DD4-56AB-4337-8A53-BDBC230EDA2C}" type="slidenum">
              <a:rPr lang="en-US" smtClean="0"/>
              <a:t>22</a:t>
            </a:fld>
            <a:endParaRPr lang="en-US"/>
          </a:p>
        </p:txBody>
      </p:sp>
    </p:spTree>
    <p:extLst>
      <p:ext uri="{BB962C8B-B14F-4D97-AF65-F5344CB8AC3E}">
        <p14:creationId xmlns:p14="http://schemas.microsoft.com/office/powerpoint/2010/main" val="2770483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Book-In Date or Date Hired</a:t>
            </a:r>
            <a:r>
              <a:rPr lang="en-US"/>
              <a:t>: For all inmates, provide the book-in date (intake date) of the TB infection, suspected case, or confirmed case being reported. For employees and volunteers, include the date they were hired. (Format: mm/dd/</a:t>
            </a:r>
            <a:r>
              <a:rPr lang="en-US" dirty="0" err="1"/>
              <a:t>yy</a:t>
            </a:r>
            <a:r>
              <a:rPr lang="en-US"/>
              <a:t>)</a:t>
            </a:r>
          </a:p>
          <a:p>
            <a:r>
              <a:rPr lang="en-US" b="1"/>
              <a:t>Name:</a:t>
            </a:r>
            <a:r>
              <a:rPr lang="en-US"/>
              <a:t> Provide the individual's full name. (Format: Last, First)</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27E4DD4-56AB-4337-8A53-BDBC230EDA2C}" type="slidenum">
              <a:rPr lang="en-US" smtClean="0"/>
              <a:t>23</a:t>
            </a:fld>
            <a:endParaRPr lang="en-US"/>
          </a:p>
        </p:txBody>
      </p:sp>
    </p:spTree>
    <p:extLst>
      <p:ext uri="{BB962C8B-B14F-4D97-AF65-F5344CB8AC3E}">
        <p14:creationId xmlns:p14="http://schemas.microsoft.com/office/powerpoint/2010/main" val="244297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Patient Type (PT):</a:t>
            </a:r>
            <a:r>
              <a:rPr lang="en-US"/>
              <a:t> Provide the individual’s patient type. (Format: 1 if the individual is an inmate, 2 if the individual is an employee, and 3 if the individual is a volunteer)</a:t>
            </a:r>
          </a:p>
          <a:p>
            <a:endParaRPr lang="en-US"/>
          </a:p>
          <a:p>
            <a:r>
              <a:rPr lang="en-US" b="1"/>
              <a:t>Date of Birth (DOB):</a:t>
            </a:r>
            <a:r>
              <a:rPr lang="en-US"/>
              <a:t> Provide individual's date of birth. (Format: mm/dd/</a:t>
            </a:r>
            <a:r>
              <a:rPr lang="en-US" dirty="0" err="1"/>
              <a:t>yy</a:t>
            </a:r>
            <a:r>
              <a:rPr lang="en-US"/>
              <a:t>)</a:t>
            </a:r>
            <a:endParaRPr lang="en-US" dirty="0">
              <a:cs typeface="Calibri"/>
            </a:endParaRPr>
          </a:p>
          <a:p>
            <a:endParaRPr lang="en-US"/>
          </a:p>
          <a:p>
            <a:r>
              <a:rPr lang="en-US" b="1"/>
              <a:t>Sex:</a:t>
            </a:r>
            <a:r>
              <a:rPr lang="en-US"/>
              <a:t> Provide the individual's given sex; male, female, or unknown/other. (Format: M for male, F for female, O for unknown/other)</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27E4DD4-56AB-4337-8A53-BDBC230EDA2C}" type="slidenum">
              <a:rPr lang="en-US" smtClean="0"/>
              <a:t>24</a:t>
            </a:fld>
            <a:endParaRPr lang="en-US"/>
          </a:p>
        </p:txBody>
      </p:sp>
    </p:spTree>
    <p:extLst>
      <p:ext uri="{BB962C8B-B14F-4D97-AF65-F5344CB8AC3E}">
        <p14:creationId xmlns:p14="http://schemas.microsoft.com/office/powerpoint/2010/main" val="42152211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Date Placed or Drawn:</a:t>
            </a:r>
            <a:r>
              <a:rPr lang="en-US"/>
              <a:t> Provide the date the individual was administered their TB test or the date the IGRA was drawn. (Format: MM/DD/YY). TSTs or IGRAs should be for the </a:t>
            </a:r>
            <a:r>
              <a:rPr lang="en-US" b="1"/>
              <a:t>reporting</a:t>
            </a:r>
            <a:r>
              <a:rPr lang="en-US"/>
              <a:t> month unless the following conditions apply: a) individual is a prior positive, or b) individual received a diagnostic evaluation the month following the positive TST or IGRA. Please do not leave this field blank. NOTE: For inmates with a written documented history of a being a prior positive, write the documented date the TST was applied. This serves as the baseline for individuals who were previously positive. </a:t>
            </a:r>
          </a:p>
          <a:p>
            <a:endParaRPr lang="en-US"/>
          </a:p>
          <a:p>
            <a:r>
              <a:rPr lang="en-US" b="1"/>
              <a:t>Date Read:</a:t>
            </a:r>
            <a:r>
              <a:rPr lang="en-US"/>
              <a:t> Provide the date the individual’s TST or IGRA was read. Include the  written documentation of prior positive dates. Please do not leave this field blank. NOTE: For inmates with a written documented history of a being a prior positive, write the documented date the TST was read (Format: MM/DD/YY). </a:t>
            </a:r>
          </a:p>
          <a:p>
            <a:endParaRPr lang="en-US"/>
          </a:p>
          <a:p>
            <a:r>
              <a:rPr lang="en-US" b="1"/>
              <a:t>Results mm and IGRA:</a:t>
            </a:r>
            <a:r>
              <a:rPr lang="en-US"/>
              <a:t> Provide the results of the individual’s TST or IGRA. If reporting a TST result, provide the mm of induration. If reporting an IGRA test result, please indicate negative, positive, or indeterminate. Please do not leave this column blank. NOTE: For inmates with a written documented history of being a prior positive, write the baseline result. </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27E4DD4-56AB-4337-8A53-BDBC230EDA2C}" type="slidenum">
              <a:rPr lang="en-US" smtClean="0"/>
              <a:t>25</a:t>
            </a:fld>
            <a:endParaRPr lang="en-US"/>
          </a:p>
        </p:txBody>
      </p:sp>
    </p:spTree>
    <p:extLst>
      <p:ext uri="{BB962C8B-B14F-4D97-AF65-F5344CB8AC3E}">
        <p14:creationId xmlns:p14="http://schemas.microsoft.com/office/powerpoint/2010/main" val="3540642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Converter Y or N; If Y, Date:</a:t>
            </a:r>
            <a:r>
              <a:rPr lang="en-US"/>
              <a:t> Indicate if the inmate is a converter or not. (Format: Y for yes, N for no). If yes, please provide the date their last negative TST was placed or IGRA was drawn.</a:t>
            </a:r>
          </a:p>
          <a:p>
            <a:pPr marL="181229" indent="-181229">
              <a:buFont typeface="Wingdings"/>
              <a:buChar char="Ø"/>
            </a:pPr>
            <a:r>
              <a:rPr lang="en-US" b="1"/>
              <a:t>Converter: </a:t>
            </a:r>
            <a:r>
              <a:rPr lang="en-US"/>
              <a:t>a change from a documented negative TST or IGRA to a positive TST or IGRA during the time of residence in the facility.</a:t>
            </a:r>
            <a:endParaRPr lang="en-US">
              <a:cs typeface="Calibri" panose="020F0502020204030204"/>
            </a:endParaRPr>
          </a:p>
          <a:p>
            <a:endParaRPr lang="en-US"/>
          </a:p>
          <a:p>
            <a:r>
              <a:rPr lang="en-US" b="1"/>
              <a:t>Chest X-Ray (CXR) Date</a:t>
            </a:r>
            <a:r>
              <a:rPr lang="en-US"/>
              <a:t>: Provide the date when the CXR was done for inmates, employees, and volunteers. (Format: MM/DD/YY) NOTE: This section </a:t>
            </a:r>
            <a:r>
              <a:rPr lang="en-US" b="1"/>
              <a:t>only</a:t>
            </a:r>
            <a:r>
              <a:rPr lang="en-US"/>
              <a:t> applies to CXRs for individuals identified as TB infections, suspected disease, or active disease. Do not include CXRs that were performed in lieu of a TST or IGRA (ex: testing refusals). However, all CXRs performed in the reporting month should be included on the 12-11462 (Monthly Correctional TB Report). </a:t>
            </a:r>
          </a:p>
          <a:p>
            <a:endParaRPr lang="en-US" b="1"/>
          </a:p>
          <a:p>
            <a:r>
              <a:rPr lang="en-US" b="1"/>
              <a:t>CXR Result:</a:t>
            </a:r>
            <a:r>
              <a:rPr lang="en-US"/>
              <a:t> Provide the recorded interpretation of the chest radiograph. (Format: Abnormal (A), Normal (N)</a:t>
            </a:r>
            <a:endParaRPr lang="en-US">
              <a:cs typeface="Calibri"/>
            </a:endParaRPr>
          </a:p>
        </p:txBody>
      </p:sp>
      <p:sp>
        <p:nvSpPr>
          <p:cNvPr id="4" name="Slide Number Placeholder 3"/>
          <p:cNvSpPr>
            <a:spLocks noGrp="1"/>
          </p:cNvSpPr>
          <p:nvPr>
            <p:ph type="sldNum" sz="quarter" idx="5"/>
          </p:nvPr>
        </p:nvSpPr>
        <p:spPr/>
        <p:txBody>
          <a:bodyPr/>
          <a:lstStyle/>
          <a:p>
            <a:fld id="{527E4DD4-56AB-4337-8A53-BDBC230EDA2C}" type="slidenum">
              <a:rPr lang="en-US" smtClean="0"/>
              <a:t>26</a:t>
            </a:fld>
            <a:endParaRPr lang="en-US"/>
          </a:p>
        </p:txBody>
      </p:sp>
    </p:spTree>
    <p:extLst>
      <p:ext uri="{BB962C8B-B14F-4D97-AF65-F5344CB8AC3E}">
        <p14:creationId xmlns:p14="http://schemas.microsoft.com/office/powerpoint/2010/main" val="736951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Symptom Screening:</a:t>
            </a:r>
            <a:r>
              <a:rPr lang="en-US"/>
              <a:t> Provide whether the individual was symptomatic (S) or asymptomatic (A). If symptom screening was not performed, they should be marked Not Completed (NC).</a:t>
            </a:r>
          </a:p>
          <a:p>
            <a:endParaRPr lang="en-US">
              <a:cs typeface="Calibri"/>
            </a:endParaRPr>
          </a:p>
          <a:p>
            <a:r>
              <a:rPr lang="en-US" b="1"/>
              <a:t>TB Infection, Case, or Suspect</a:t>
            </a:r>
            <a:r>
              <a:rPr lang="en-US"/>
              <a:t>: Provide whether the individual is a case (C), a suspect (S), or TB infection (I). NOTE: If the individual meets the case definition for TB infection</a:t>
            </a:r>
            <a:r>
              <a:rPr lang="en-US" dirty="0"/>
              <a:t> and has physician diagnosis</a:t>
            </a:r>
            <a:r>
              <a:rPr lang="en-US"/>
              <a:t>, report this as TB infection.</a:t>
            </a:r>
            <a:r>
              <a:rPr lang="en-US" dirty="0"/>
              <a:t> </a:t>
            </a:r>
            <a:endParaRPr lang="en-US" b="1"/>
          </a:p>
          <a:p>
            <a:endParaRPr lang="en-US" b="1"/>
          </a:p>
          <a:p>
            <a:r>
              <a:rPr lang="en-US" b="1"/>
              <a:t>Treatment Start Date: </a:t>
            </a:r>
            <a:r>
              <a:rPr lang="en-US"/>
              <a:t>Include the date when the individual was given their first dose of treatment for TB infection or active/suspected TB disease while at the facility during the reporting month. Please do not include transfers who have already started treatment. (Format: MM/DD/YY)</a:t>
            </a:r>
            <a:r>
              <a:rPr lang="en-US" dirty="0"/>
              <a:t> </a:t>
            </a:r>
            <a:endParaRPr lang="en-US"/>
          </a:p>
          <a:p>
            <a:endParaRPr lang="en-US">
              <a:cs typeface="Calibri" panose="020F0502020204030204"/>
            </a:endParaRPr>
          </a:p>
          <a:p>
            <a:r>
              <a:rPr lang="en-US" b="1"/>
              <a:t>Released, Transferred, Both, None:</a:t>
            </a:r>
            <a:r>
              <a:rPr lang="en-US"/>
              <a:t> Indicate if the individual was released to the</a:t>
            </a:r>
            <a:r>
              <a:rPr lang="en-US" dirty="0"/>
              <a:t> </a:t>
            </a:r>
            <a:r>
              <a:rPr lang="en-US"/>
              <a:t> community, transferred into the facility, if they were transferred out to another facility or both (Inmate was transferred in and released). Please also include the date they were released or transferred. (Format: MM/DD/YY) (Format: TI-Transferred In; TO-Transferred Out; REL-Released; B-Both (released and transferred in); N-None)</a:t>
            </a:r>
            <a:r>
              <a:rPr lang="en-US" dirty="0"/>
              <a:t> </a:t>
            </a:r>
            <a:endParaRPr lang="en-US">
              <a:cs typeface="Calibri"/>
            </a:endParaRPr>
          </a:p>
        </p:txBody>
      </p:sp>
      <p:sp>
        <p:nvSpPr>
          <p:cNvPr id="4" name="Slide Number Placeholder 3"/>
          <p:cNvSpPr>
            <a:spLocks noGrp="1"/>
          </p:cNvSpPr>
          <p:nvPr>
            <p:ph type="sldNum" sz="quarter" idx="5"/>
          </p:nvPr>
        </p:nvSpPr>
        <p:spPr/>
        <p:txBody>
          <a:bodyPr/>
          <a:lstStyle/>
          <a:p>
            <a:fld id="{527E4DD4-56AB-4337-8A53-BDBC230EDA2C}" type="slidenum">
              <a:rPr lang="en-US" smtClean="0"/>
              <a:t>27</a:t>
            </a:fld>
            <a:endParaRPr lang="en-US"/>
          </a:p>
        </p:txBody>
      </p:sp>
    </p:spTree>
    <p:extLst>
      <p:ext uri="{BB962C8B-B14F-4D97-AF65-F5344CB8AC3E}">
        <p14:creationId xmlns:p14="http://schemas.microsoft.com/office/powerpoint/2010/main" val="3180866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a:t>We will now review the revised monthly correctional TB report and the instructions</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28</a:t>
            </a:fld>
            <a:endParaRPr lang="en-US"/>
          </a:p>
        </p:txBody>
      </p:sp>
    </p:spTree>
    <p:extLst>
      <p:ext uri="{BB962C8B-B14F-4D97-AF65-F5344CB8AC3E}">
        <p14:creationId xmlns:p14="http://schemas.microsoft.com/office/powerpoint/2010/main" val="3788573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the useful resources to use when filling out the monthly correctional TB reports. There is a link to the Epi case criteria for TB with useful definitions. As well, linked is where you can find the following TB forms:</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29</a:t>
            </a:fld>
            <a:endParaRPr lang="en-US"/>
          </a:p>
        </p:txBody>
      </p:sp>
    </p:spTree>
    <p:extLst>
      <p:ext uri="{BB962C8B-B14F-4D97-AF65-F5344CB8AC3E}">
        <p14:creationId xmlns:p14="http://schemas.microsoft.com/office/powerpoint/2010/main" val="131055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a:t>We will now review common terminology used on the monthly correctional TB reports and the positive reactors/suspects/cases form. </a:t>
            </a:r>
          </a:p>
          <a:p>
            <a:pPr marL="285750" indent="-285750">
              <a:buFont typeface="Arial" panose="020B0604020202020204" pitchFamily="34" charset="0"/>
              <a:buChar char="•"/>
            </a:pPr>
            <a:r>
              <a:rPr lang="en-US" b="1"/>
              <a:t>Prior positive </a:t>
            </a:r>
            <a:r>
              <a:rPr lang="en-US" b="0"/>
              <a:t>is defined as an individual who has a written documented history of a previous positive TST (in mm) or and IGRA</a:t>
            </a:r>
          </a:p>
          <a:p>
            <a:pPr marL="285750" indent="-285750">
              <a:buFont typeface="Arial" panose="020B0604020202020204" pitchFamily="34" charset="0"/>
              <a:buChar char="•"/>
            </a:pPr>
            <a:r>
              <a:rPr lang="en-US" b="1"/>
              <a:t>TB Infection </a:t>
            </a:r>
            <a:r>
              <a:rPr lang="en-US"/>
              <a:t>is determined by a positive result from an FDA-approved Interferon Gamma Release Assay (IGRA) test such as T-Spot TB or QuantiFERON - TB GOLD In-Tube Test or a tuberculin skin test, and a normal chest radiograph with no presenting symptoms of TB disease. A clinician’s diagnosis must always be obtained to determine TB infection.</a:t>
            </a:r>
          </a:p>
          <a:p>
            <a:pPr marL="285750" indent="-285750">
              <a:buFont typeface="Arial" panose="020B0604020202020204" pitchFamily="34" charset="0"/>
              <a:buChar char="•"/>
            </a:pPr>
            <a:r>
              <a:rPr lang="en-US" b="1"/>
              <a:t>TB Disease</a:t>
            </a:r>
            <a:r>
              <a:rPr lang="en-US"/>
              <a:t>: Active TB disease is diagnosed by medical history, physical evaluation, chest x ray, and other laboratory tests (i.e., isolation of M. tuberculosis complex from a clinical specimen). </a:t>
            </a:r>
          </a:p>
          <a:p>
            <a:pPr marL="285750" indent="-285750">
              <a:buFont typeface="Arial" panose="020B0604020202020204" pitchFamily="34" charset="0"/>
              <a:buChar char="•"/>
            </a:pPr>
            <a:r>
              <a:rPr lang="en-US" b="1"/>
              <a:t>Suspected TB</a:t>
            </a:r>
            <a:r>
              <a:rPr lang="en-US"/>
              <a:t>: Clinical suspicion of active TB is based on signs and symptoms and/or abnormalities on chest x-ray AND the clinician intends for the client to be placed in isolation OR placed on 4-drug therapy. If TB is suspected, a complete evaluation must be performed while waiting for final laboratory results.</a:t>
            </a:r>
          </a:p>
          <a:p>
            <a:pPr marL="285750" indent="-285750">
              <a:buFont typeface="Arial" panose="020B0604020202020204" pitchFamily="34" charset="0"/>
              <a:buChar char="•"/>
            </a:pPr>
            <a:r>
              <a:rPr lang="en-US" b="1"/>
              <a:t>Positive reactor: </a:t>
            </a:r>
            <a:r>
              <a:rPr lang="en-US"/>
              <a:t>An individual with a positive IGRA or TST with induration of 10 mm or more is considered positive for all people in a correctional facility except the following: HIV-infected people, recent contacts to TB disease, people with fibrotic changes on CXR consistent with prior tuberculosis, organ transplant recipients, and other immunosuppressed people (those on TNF alpha inhibitors, or people taking a prolonged course of oral or intravenous corticosteroids such as prednisone). For these inmates, an induration of 5 mm or more is considered positive.</a:t>
            </a:r>
          </a:p>
          <a:p>
            <a:pPr marL="285750" indent="-285750">
              <a:buFont typeface="Arial" panose="020B0604020202020204" pitchFamily="34" charset="0"/>
              <a:buChar char="•"/>
            </a:pPr>
            <a:r>
              <a:rPr lang="en-US" sz="1200" kern="1200">
                <a:solidFill>
                  <a:schemeClr val="tx1"/>
                </a:solidFill>
                <a:effectLst/>
                <a:latin typeface="+mn-lt"/>
                <a:ea typeface="+mn-ea"/>
                <a:cs typeface="+mn-cs"/>
              </a:rPr>
              <a:t>A </a:t>
            </a:r>
            <a:r>
              <a:rPr lang="en-US" sz="1200" b="1" kern="1200">
                <a:solidFill>
                  <a:schemeClr val="tx1"/>
                </a:solidFill>
                <a:effectLst/>
                <a:latin typeface="+mn-lt"/>
                <a:ea typeface="+mn-ea"/>
                <a:cs typeface="+mn-cs"/>
              </a:rPr>
              <a:t>conversion for a Chapter 89-Designated facility </a:t>
            </a:r>
            <a:r>
              <a:rPr lang="en-US" sz="1200" kern="1200">
                <a:solidFill>
                  <a:schemeClr val="tx1"/>
                </a:solidFill>
                <a:effectLst/>
                <a:latin typeface="+mn-lt"/>
                <a:ea typeface="+mn-ea"/>
                <a:cs typeface="+mn-cs"/>
              </a:rPr>
              <a:t>is defined as a</a:t>
            </a:r>
            <a:r>
              <a:rPr lang="en-US"/>
              <a:t> change from a documented negative TST or IGRA to a positive TST or IGRA during the time of residence in the facility</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3</a:t>
            </a:fld>
            <a:endParaRPr lang="en-US"/>
          </a:p>
        </p:txBody>
      </p:sp>
    </p:spTree>
    <p:extLst>
      <p:ext uri="{BB962C8B-B14F-4D97-AF65-F5344CB8AC3E}">
        <p14:creationId xmlns:p14="http://schemas.microsoft.com/office/powerpoint/2010/main" val="1432162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3522" indent="-473522">
              <a:buFont typeface="+mj-lt"/>
              <a:buAutoNum type="arabicPeriod"/>
            </a:pPr>
            <a:r>
              <a:rPr lang="en-US"/>
              <a:t>TB infection and TB disease (known/suspected) are notifiable conditions and are required to be reported in a timely manner.</a:t>
            </a:r>
          </a:p>
          <a:p>
            <a:pPr marL="473522" indent="-473522">
              <a:buFont typeface="+mj-lt"/>
              <a:buAutoNum type="arabicPeriod"/>
            </a:pPr>
            <a:r>
              <a:rPr lang="en-US"/>
              <a:t>The monthly correctional TB report and the Report of TB Conditions form must be submitted to the local or regional health department by the 5</a:t>
            </a:r>
            <a:r>
              <a:rPr lang="en-US" baseline="30000"/>
              <a:t>th </a:t>
            </a:r>
            <a:r>
              <a:rPr lang="en-US"/>
              <a:t>day of the month. </a:t>
            </a:r>
            <a:endParaRPr lang="en-US">
              <a:cs typeface="Calibri"/>
            </a:endParaRPr>
          </a:p>
          <a:p>
            <a:pPr marL="473522" indent="-473522">
              <a:buFont typeface="+mj-lt"/>
              <a:buAutoNum type="arabicPeriod"/>
            </a:pPr>
            <a:r>
              <a:rPr lang="en-US"/>
              <a:t>Screening should be a holistic process.</a:t>
            </a:r>
            <a:endParaRPr lang="en-US">
              <a:cs typeface="Calibri"/>
            </a:endParaRPr>
          </a:p>
          <a:p>
            <a:pPr marL="473522" indent="-473522">
              <a:buFont typeface="+mj-lt"/>
              <a:buAutoNum type="arabicPeriod"/>
            </a:pPr>
            <a:r>
              <a:rPr lang="en-US"/>
              <a:t>Reports should be accurate and complete. </a:t>
            </a:r>
          </a:p>
          <a:p>
            <a:pPr marL="473522" indent="-473522">
              <a:buFont typeface="+mj-lt"/>
              <a:buAutoNum type="arabicPeriod"/>
            </a:pPr>
            <a:r>
              <a:rPr lang="en-US"/>
              <a:t>Reach out to your correctional liaison for questions regarding reporting and completion.</a:t>
            </a:r>
            <a:endParaRPr lang="en-US">
              <a:cs typeface="Calibri"/>
            </a:endParaRPr>
          </a:p>
          <a:p>
            <a:pPr marL="473522" indent="-473522">
              <a:buFont typeface="+mj-lt"/>
              <a:buAutoNum type="arabicPeriod"/>
            </a:pPr>
            <a:r>
              <a:rPr lang="en-US"/>
              <a:t>Your correctional liaison may reach out for clarification and/or revisions prior to submission to the TB Unit for review.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30</a:t>
            </a:fld>
            <a:endParaRPr lang="en-US"/>
          </a:p>
        </p:txBody>
      </p:sp>
    </p:spTree>
    <p:extLst>
      <p:ext uri="{BB962C8B-B14F-4D97-AF65-F5344CB8AC3E}">
        <p14:creationId xmlns:p14="http://schemas.microsoft.com/office/powerpoint/2010/main" val="55099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a:t>We will now review the revised monthly correctional TB report and the instructions</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4</a:t>
            </a:fld>
            <a:endParaRPr lang="en-US"/>
          </a:p>
        </p:txBody>
      </p:sp>
    </p:spTree>
    <p:extLst>
      <p:ext uri="{BB962C8B-B14F-4D97-AF65-F5344CB8AC3E}">
        <p14:creationId xmlns:p14="http://schemas.microsoft.com/office/powerpoint/2010/main" val="156665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a:t>The monthly correctional TB report has seven main sections that requests information on the reporting facility, screening of inmates, employees, and volunteers, screening results for inmates, employees, treatment of inmates, inmates who are released to the community, and inmates who are transferred out. Additionally, there is a section for comments that you can utilize to note any additional information. </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5</a:t>
            </a:fld>
            <a:endParaRPr lang="en-US"/>
          </a:p>
        </p:txBody>
      </p:sp>
    </p:spTree>
    <p:extLst>
      <p:ext uri="{BB962C8B-B14F-4D97-AF65-F5344CB8AC3E}">
        <p14:creationId xmlns:p14="http://schemas.microsoft.com/office/powerpoint/2010/main" val="2305386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Listed above are all the changes made from the previous form.</a:t>
            </a:r>
          </a:p>
        </p:txBody>
      </p:sp>
      <p:sp>
        <p:nvSpPr>
          <p:cNvPr id="4" name="Slide Number Placeholder 3"/>
          <p:cNvSpPr>
            <a:spLocks noGrp="1"/>
          </p:cNvSpPr>
          <p:nvPr>
            <p:ph type="sldNum" sz="quarter" idx="5"/>
          </p:nvPr>
        </p:nvSpPr>
        <p:spPr/>
        <p:txBody>
          <a:bodyPr/>
          <a:lstStyle/>
          <a:p>
            <a:fld id="{527E4DD4-56AB-4337-8A53-BDBC230EDA2C}" type="slidenum">
              <a:rPr lang="en-US" smtClean="0"/>
              <a:t>6</a:t>
            </a:fld>
            <a:endParaRPr lang="en-US"/>
          </a:p>
        </p:txBody>
      </p:sp>
    </p:spTree>
    <p:extLst>
      <p:ext uri="{BB962C8B-B14F-4D97-AF65-F5344CB8AC3E}">
        <p14:creationId xmlns:p14="http://schemas.microsoft.com/office/powerpoint/2010/main" val="1721691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When listing the </a:t>
            </a:r>
            <a:r>
              <a:rPr lang="en-US" sz="1200" b="0"/>
              <a:t>facility name</a:t>
            </a:r>
            <a:r>
              <a:rPr lang="en-US" sz="1200"/>
              <a:t>, please provide the legal name of the correctional facility (as stated on the screening plan) reporting TB screening activities. Please do not abbreviate. For example, if on the screening plan, the facility name is listed as Texas County Sheriff’s Office, the monthly correctional TB report should also state Texas County Sheriff’s Office and not Texas County Jail. </a:t>
            </a:r>
          </a:p>
          <a:p>
            <a:endParaRPr lang="en-US" sz="1200"/>
          </a:p>
          <a:p>
            <a:r>
              <a:rPr lang="en-US" sz="1200"/>
              <a:t>Please provide the month and year when TB screening activities occurred. The report will be the information from the previous month. </a:t>
            </a:r>
          </a:p>
          <a:p>
            <a:endParaRPr lang="en-US" sz="1200"/>
          </a:p>
          <a:p>
            <a:pPr defTabSz="966554">
              <a:defRPr/>
            </a:pPr>
            <a:r>
              <a:rPr lang="en-US" sz="1200"/>
              <a:t>Provide the name of the person responsible for completing the monthly report and/or the person who can be contacted to clarify information submitted on this report. Include titles such as RN or LVN. </a:t>
            </a:r>
          </a:p>
          <a:p>
            <a:endParaRPr lang="en-US" sz="1200"/>
          </a:p>
          <a:p>
            <a:pPr defTabSz="966554">
              <a:defRPr/>
            </a:pPr>
            <a:r>
              <a:rPr lang="en-US" sz="1200"/>
              <a:t>Please provide the email address of the person completing the form. </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7</a:t>
            </a:fld>
            <a:endParaRPr lang="en-US"/>
          </a:p>
        </p:txBody>
      </p:sp>
    </p:spTree>
    <p:extLst>
      <p:ext uri="{BB962C8B-B14F-4D97-AF65-F5344CB8AC3E}">
        <p14:creationId xmlns:p14="http://schemas.microsoft.com/office/powerpoint/2010/main" val="610807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4">
              <a:defRPr/>
            </a:pPr>
            <a:r>
              <a:rPr lang="en-US" sz="1200"/>
              <a:t>Please provide the phone number of the person completing the form. If it is a main number, please provide the extension. </a:t>
            </a:r>
          </a:p>
          <a:p>
            <a:pPr defTabSz="966554">
              <a:defRPr/>
            </a:pPr>
            <a:endParaRPr lang="en-US" sz="1200"/>
          </a:p>
          <a:p>
            <a:pPr defTabSz="966554">
              <a:defRPr/>
            </a:pPr>
            <a:r>
              <a:rPr lang="en-US" sz="1200"/>
              <a:t>Please provide the fax number of the person completing the form including the area code. </a:t>
            </a:r>
          </a:p>
          <a:p>
            <a:pPr defTabSz="966554">
              <a:defRPr/>
            </a:pPr>
            <a:endParaRPr lang="en-US" sz="1200"/>
          </a:p>
          <a:p>
            <a:r>
              <a:rPr lang="en-US" sz="1200"/>
              <a:t>Please provide the local health department or public health region name that you submit the reports to. </a:t>
            </a:r>
          </a:p>
          <a:p>
            <a:endParaRPr lang="en-US" sz="1200"/>
          </a:p>
          <a:p>
            <a:r>
              <a:rPr lang="en-US" sz="1200"/>
              <a:t>Please provide the email address of the correctional liaison at your public health regional or local health department. </a:t>
            </a:r>
          </a:p>
          <a:p>
            <a:endParaRPr lang="en-US"/>
          </a:p>
        </p:txBody>
      </p:sp>
      <p:sp>
        <p:nvSpPr>
          <p:cNvPr id="4" name="Slide Number Placeholder 3"/>
          <p:cNvSpPr>
            <a:spLocks noGrp="1"/>
          </p:cNvSpPr>
          <p:nvPr>
            <p:ph type="sldNum" sz="quarter" idx="5"/>
          </p:nvPr>
        </p:nvSpPr>
        <p:spPr/>
        <p:txBody>
          <a:bodyPr/>
          <a:lstStyle/>
          <a:p>
            <a:fld id="{527E4DD4-56AB-4337-8A53-BDBC230EDA2C}" type="slidenum">
              <a:rPr lang="en-US" smtClean="0"/>
              <a:t>8</a:t>
            </a:fld>
            <a:endParaRPr lang="en-US"/>
          </a:p>
        </p:txBody>
      </p:sp>
    </p:spTree>
    <p:extLst>
      <p:ext uri="{BB962C8B-B14F-4D97-AF65-F5344CB8AC3E}">
        <p14:creationId xmlns:p14="http://schemas.microsoft.com/office/powerpoint/2010/main" val="181703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ea typeface="Verdana" panose="020B0604030504040204" pitchFamily="34" charset="0"/>
                <a:cs typeface="Verdana" panose="020B0604030504040204" pitchFamily="34" charset="0"/>
              </a:rPr>
              <a:t>A1. Number of TB Skin Tests Administered: </a:t>
            </a:r>
            <a:r>
              <a:rPr lang="en-US" sz="1200">
                <a:latin typeface="+mn-lt"/>
                <a:ea typeface="Verdana" panose="020B0604030504040204" pitchFamily="34" charset="0"/>
                <a:cs typeface="Verdana" panose="020B0604030504040204" pitchFamily="34" charset="0"/>
              </a:rPr>
              <a:t>Provide the total number of inmates, employees and volunteers who received a TB skin test during the reporting month. Please do not leave any fields blank, indicate 0 if applicable. If inmates refuse the TB skin test, please write “(#) inmates refused skin test” in the Comments section of A1.</a:t>
            </a:r>
          </a:p>
          <a:p>
            <a:endParaRPr lang="en-US" sz="1200">
              <a:latin typeface="+mn-lt"/>
              <a:ea typeface="Verdana" panose="020B0604030504040204" pitchFamily="34" charset="0"/>
              <a:cs typeface="Verdana" panose="020B0604030504040204" pitchFamily="34" charset="0"/>
            </a:endParaRPr>
          </a:p>
          <a:p>
            <a:r>
              <a:rPr lang="en-US" sz="1200" b="1">
                <a:latin typeface="+mn-lt"/>
                <a:ea typeface="Verdana" panose="020B0604030504040204" pitchFamily="34" charset="0"/>
                <a:cs typeface="Verdana" panose="020B0604030504040204" pitchFamily="34" charset="0"/>
              </a:rPr>
              <a:t>A2. Number of TB Skin Tests Read: </a:t>
            </a:r>
            <a:r>
              <a:rPr lang="en-US" sz="1200">
                <a:latin typeface="+mn-lt"/>
                <a:ea typeface="Verdana" panose="020B0604030504040204" pitchFamily="34" charset="0"/>
                <a:cs typeface="Verdana" panose="020B0604030504040204" pitchFamily="34" charset="0"/>
              </a:rPr>
              <a:t>Provide the total number of TB skin tests read for inmates, employees, and volunteers during the reporting month. TB skin tests must be read within 48-72 hours of placement. Please read TB skin tests even if they were not placed at the facility such as inmates who were transferred in. Please do not leave any fields blank, indicate 0 if applicable.</a:t>
            </a:r>
          </a:p>
          <a:p>
            <a:endParaRPr lang="en-US" sz="1200">
              <a:latin typeface="+mn-lt"/>
              <a:ea typeface="Verdana" panose="020B0604030504040204" pitchFamily="34" charset="0"/>
              <a:cs typeface="Verdana" panose="020B0604030504040204" pitchFamily="34" charset="0"/>
            </a:endParaRPr>
          </a:p>
          <a:p>
            <a:r>
              <a:rPr lang="en-US" sz="1200" b="1">
                <a:latin typeface="+mn-lt"/>
                <a:ea typeface="Verdana" panose="020B0604030504040204" pitchFamily="34" charset="0"/>
                <a:cs typeface="Verdana" panose="020B0604030504040204" pitchFamily="34" charset="0"/>
              </a:rPr>
              <a:t>A3. Number of IGRA (Interferon Gamma Release Assay) Tests Drawn: </a:t>
            </a:r>
            <a:r>
              <a:rPr lang="en-US" sz="1200">
                <a:latin typeface="+mn-lt"/>
                <a:ea typeface="Verdana" panose="020B0604030504040204" pitchFamily="34" charset="0"/>
                <a:cs typeface="Verdana" panose="020B0604030504040204" pitchFamily="34" charset="0"/>
              </a:rPr>
              <a:t>Provide the total number of inmates, employees, and volunteers who had an IGRA test drawn during the reporting month. Please do not draw IGRAs as confirmatory testing in the presence of a positive TST. Please do not leave any fields blank, indicate 0 if applicable. There are two types of IGRA tests approved by the U.S. Food and Drug Administration. They are QuantiFERON-TB Gold Plus (QFT®-Plus)/TSPOT®.</a:t>
            </a:r>
            <a:r>
              <a:rPr lang="en-US" sz="1200" err="1">
                <a:latin typeface="+mn-lt"/>
                <a:ea typeface="Verdana" panose="020B0604030504040204" pitchFamily="34" charset="0"/>
                <a:cs typeface="Verdana" panose="020B0604030504040204" pitchFamily="34" charset="0"/>
              </a:rPr>
              <a:t>TB.Test</a:t>
            </a:r>
            <a:r>
              <a:rPr lang="en-US" sz="1200">
                <a:latin typeface="+mn-lt"/>
                <a:ea typeface="Verdana" panose="020B0604030504040204" pitchFamily="34" charset="0"/>
                <a:cs typeface="Verdana" panose="020B0604030504040204" pitchFamily="34" charset="0"/>
              </a:rPr>
              <a:t>. </a:t>
            </a:r>
            <a:endParaRPr lang="en-US" sz="1200" b="0">
              <a:latin typeface="+mn-lt"/>
            </a:endParaRPr>
          </a:p>
        </p:txBody>
      </p:sp>
      <p:sp>
        <p:nvSpPr>
          <p:cNvPr id="4" name="Slide Number Placeholder 3"/>
          <p:cNvSpPr>
            <a:spLocks noGrp="1"/>
          </p:cNvSpPr>
          <p:nvPr>
            <p:ph type="sldNum" sz="quarter" idx="5"/>
          </p:nvPr>
        </p:nvSpPr>
        <p:spPr/>
        <p:txBody>
          <a:bodyPr/>
          <a:lstStyle/>
          <a:p>
            <a:fld id="{527E4DD4-56AB-4337-8A53-BDBC230EDA2C}" type="slidenum">
              <a:rPr lang="en-US" smtClean="0"/>
              <a:t>9</a:t>
            </a:fld>
            <a:endParaRPr lang="en-US"/>
          </a:p>
        </p:txBody>
      </p:sp>
    </p:spTree>
    <p:extLst>
      <p:ext uri="{BB962C8B-B14F-4D97-AF65-F5344CB8AC3E}">
        <p14:creationId xmlns:p14="http://schemas.microsoft.com/office/powerpoint/2010/main" val="2684073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1/20/2023</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1/20/2023</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a:t>Presentation Title</a:t>
            </a:r>
          </a:p>
        </p:txBody>
      </p:sp>
    </p:spTree>
    <p:extLst>
      <p:ext uri="{BB962C8B-B14F-4D97-AF65-F5344CB8AC3E}">
        <p14:creationId xmlns:p14="http://schemas.microsoft.com/office/powerpoint/2010/main" val="2317870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1/20/2023</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14926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1/20/2023</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1/20/2023</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1/20/2023</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1/20/2023</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62" r:id="rId3"/>
    <p:sldLayoutId id="2147483652" r:id="rId4"/>
    <p:sldLayoutId id="2147483672" r:id="rId5"/>
    <p:sldLayoutId id="2147483673" r:id="rId6"/>
    <p:sldLayoutId id="2147483653" r:id="rId7"/>
    <p:sldLayoutId id="2147483697" r:id="rId8"/>
    <p:sldLayoutId id="2147483674" r:id="rId9"/>
    <p:sldLayoutId id="2147483702" r:id="rId10"/>
    <p:sldLayoutId id="2147483655" r:id="rId11"/>
    <p:sldLayoutId id="2147483658" r:id="rId12"/>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 id="2147483704" r:id="rId10"/>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1/20/2023</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hyperlink" Target="https://www.dshs.texas.gov/sites/default/files/IDCU/disease/tb/policies/EpiCaseCriteriaforTB.pdf"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s://www.dshs.texas.gov/tuberculosis-tb/texas-dshs-tb-program-tb-forms-resource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lstStyle/>
          <a:p>
            <a:r>
              <a:rPr lang="en-US"/>
              <a:t>Revised Monthly Correctional TB Report Forms</a:t>
            </a:r>
          </a:p>
        </p:txBody>
      </p:sp>
      <p:sp>
        <p:nvSpPr>
          <p:cNvPr id="6" name="Text Placeholder 5">
            <a:extLst>
              <a:ext uri="{FF2B5EF4-FFF2-40B4-BE49-F238E27FC236}">
                <a16:creationId xmlns:a16="http://schemas.microsoft.com/office/drawing/2014/main" id="{CE859607-03DF-48D6-964A-723701735DE3}"/>
              </a:ext>
            </a:extLst>
          </p:cNvPr>
          <p:cNvSpPr>
            <a:spLocks noGrp="1"/>
          </p:cNvSpPr>
          <p:nvPr>
            <p:ph type="body" idx="1"/>
          </p:nvPr>
        </p:nvSpPr>
        <p:spPr/>
        <p:txBody>
          <a:bodyPr/>
          <a:lstStyle/>
          <a:p>
            <a:r>
              <a:rPr lang="en-US"/>
              <a:t>Continuing Quality Improvement (CQI) Group</a:t>
            </a:r>
          </a:p>
        </p:txBody>
      </p:sp>
      <p:sp>
        <p:nvSpPr>
          <p:cNvPr id="7" name="Text Placeholder 6">
            <a:extLst>
              <a:ext uri="{FF2B5EF4-FFF2-40B4-BE49-F238E27FC236}">
                <a16:creationId xmlns:a16="http://schemas.microsoft.com/office/drawing/2014/main" id="{3DB586A0-F78E-4AF7-8975-40A913C93340}"/>
              </a:ext>
            </a:extLst>
          </p:cNvPr>
          <p:cNvSpPr>
            <a:spLocks noGrp="1"/>
          </p:cNvSpPr>
          <p:nvPr>
            <p:ph type="body" sz="quarter" idx="10"/>
          </p:nvPr>
        </p:nvSpPr>
        <p:spPr/>
        <p:txBody>
          <a:bodyPr/>
          <a:lstStyle/>
          <a:p>
            <a:r>
              <a:rPr lang="en-US"/>
              <a:t>Tuberculosis and Hansen’s Disease Unit</a:t>
            </a:r>
          </a:p>
        </p:txBody>
      </p:sp>
    </p:spTree>
    <p:extLst>
      <p:ext uri="{BB962C8B-B14F-4D97-AF65-F5344CB8AC3E}">
        <p14:creationId xmlns:p14="http://schemas.microsoft.com/office/powerpoint/2010/main" val="29075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AB9D1-24CD-4E06-A63E-AC2465FDC8BA}"/>
              </a:ext>
            </a:extLst>
          </p:cNvPr>
          <p:cNvSpPr>
            <a:spLocks noGrp="1"/>
          </p:cNvSpPr>
          <p:nvPr>
            <p:ph type="title"/>
          </p:nvPr>
        </p:nvSpPr>
        <p:spPr/>
        <p:txBody>
          <a:bodyPr/>
          <a:lstStyle/>
          <a:p>
            <a:r>
              <a:rPr lang="en-US" sz="4400"/>
              <a:t>Section A. Screening (cont.)</a:t>
            </a:r>
            <a:endParaRPr lang="en-US"/>
          </a:p>
        </p:txBody>
      </p:sp>
      <p:sp>
        <p:nvSpPr>
          <p:cNvPr id="8" name="TextBox 7">
            <a:extLst>
              <a:ext uri="{FF2B5EF4-FFF2-40B4-BE49-F238E27FC236}">
                <a16:creationId xmlns:a16="http://schemas.microsoft.com/office/drawing/2014/main" id="{B3B74DD7-6A23-4961-867B-DE11B5B6DE6F}"/>
              </a:ext>
            </a:extLst>
          </p:cNvPr>
          <p:cNvSpPr txBox="1"/>
          <p:nvPr/>
        </p:nvSpPr>
        <p:spPr>
          <a:xfrm>
            <a:off x="2707017" y="2228671"/>
            <a:ext cx="362407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Provide the total number of IGRA tests</a:t>
            </a:r>
          </a:p>
          <a:p>
            <a:r>
              <a:rPr lang="en-US" sz="1200"/>
              <a:t>analyzed by a laboratory and for which documented results were received for inmates, employees, and volunteers. Please do not draw IGRAs as confirmatory testing in the presence of a positive TST.  Please do not leave any fields blank, indicate 0 if applicable.</a:t>
            </a:r>
          </a:p>
        </p:txBody>
      </p:sp>
      <p:sp>
        <p:nvSpPr>
          <p:cNvPr id="16" name="TextBox 15">
            <a:extLst>
              <a:ext uri="{FF2B5EF4-FFF2-40B4-BE49-F238E27FC236}">
                <a16:creationId xmlns:a16="http://schemas.microsoft.com/office/drawing/2014/main" id="{B2EEEE4D-A708-45CB-8B1C-99D61813D0E9}"/>
              </a:ext>
            </a:extLst>
          </p:cNvPr>
          <p:cNvSpPr txBox="1"/>
          <p:nvPr/>
        </p:nvSpPr>
        <p:spPr>
          <a:xfrm>
            <a:off x="2213563" y="5177127"/>
            <a:ext cx="4588681"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Provide the total number of people with a </a:t>
            </a:r>
            <a:r>
              <a:rPr lang="en-US" sz="1200">
                <a:solidFill>
                  <a:srgbClr val="FF0000"/>
                </a:solidFill>
              </a:rPr>
              <a:t>written</a:t>
            </a:r>
            <a:r>
              <a:rPr lang="en-US" sz="1200"/>
              <a:t> documented history of a positive skin test or IGRA result. Please do not leave any fields blank, indicate 0 if applicable. </a:t>
            </a:r>
            <a:r>
              <a:rPr lang="en-US" sz="1200">
                <a:solidFill>
                  <a:srgbClr val="FF0000"/>
                </a:solidFill>
              </a:rPr>
              <a:t>Self-reported prior positives should not be reported as prior positives on the 12-11462 form. </a:t>
            </a:r>
            <a:r>
              <a:rPr lang="en-US" sz="1200"/>
              <a:t>If documentation of a prior positive is not present/the prior positive is self-reported, then a TST should be placed, and if positive, the information should be captured appropriately on the 12-11461 and 12-11462 forms.</a:t>
            </a:r>
            <a:endParaRPr lang="en-US" sz="1200">
              <a:solidFill>
                <a:srgbClr val="FF0000"/>
              </a:solidFill>
            </a:endParaRPr>
          </a:p>
        </p:txBody>
      </p:sp>
      <p:sp>
        <p:nvSpPr>
          <p:cNvPr id="18" name="TextBox 17">
            <a:extLst>
              <a:ext uri="{FF2B5EF4-FFF2-40B4-BE49-F238E27FC236}">
                <a16:creationId xmlns:a16="http://schemas.microsoft.com/office/drawing/2014/main" id="{996E8DBF-B087-4D15-B940-45CBF0C57608}"/>
              </a:ext>
            </a:extLst>
          </p:cNvPr>
          <p:cNvSpPr txBox="1"/>
          <p:nvPr/>
        </p:nvSpPr>
        <p:spPr>
          <a:xfrm>
            <a:off x="7147932" y="5080611"/>
            <a:ext cx="469466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Provide the total number of CXRs performed in the reporting month. Include in your count any individual exhibiting signs and symptoms of TB disease that did not receive a TST or IGRA but received a CXR. Include radiology done outside of the facility. Do not include CXRs done in lieu of a TST or IGRA. Please do not leave any fields blank, indicate 0 if applicable. If inmates refuse a CXR, please write “(#) inmates refused skin test” in the Comments section of A6. </a:t>
            </a:r>
            <a:endParaRPr lang="en-US" sz="1200">
              <a:solidFill>
                <a:srgbClr val="FF0000"/>
              </a:solidFill>
            </a:endParaRPr>
          </a:p>
        </p:txBody>
      </p:sp>
      <p:pic>
        <p:nvPicPr>
          <p:cNvPr id="11" name="Picture 10">
            <a:extLst>
              <a:ext uri="{FF2B5EF4-FFF2-40B4-BE49-F238E27FC236}">
                <a16:creationId xmlns:a16="http://schemas.microsoft.com/office/drawing/2014/main" id="{74C64E8D-8514-4CB2-825F-7B42C89C9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041" y="3792416"/>
            <a:ext cx="9267554" cy="1048215"/>
          </a:xfrm>
          <a:prstGeom prst="rect">
            <a:avLst/>
          </a:prstGeom>
        </p:spPr>
      </p:pic>
      <p:sp>
        <p:nvSpPr>
          <p:cNvPr id="10" name="Arrow: Bent 9">
            <a:extLst>
              <a:ext uri="{FF2B5EF4-FFF2-40B4-BE49-F238E27FC236}">
                <a16:creationId xmlns:a16="http://schemas.microsoft.com/office/drawing/2014/main" id="{59CB520A-EF98-46EB-8044-F666A1A7C278}"/>
              </a:ext>
            </a:extLst>
          </p:cNvPr>
          <p:cNvSpPr/>
          <p:nvPr/>
        </p:nvSpPr>
        <p:spPr>
          <a:xfrm flipH="1">
            <a:off x="6259552" y="3145334"/>
            <a:ext cx="384691" cy="821649"/>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Up 14">
            <a:extLst>
              <a:ext uri="{FF2B5EF4-FFF2-40B4-BE49-F238E27FC236}">
                <a16:creationId xmlns:a16="http://schemas.microsoft.com/office/drawing/2014/main" id="{82671EA4-DBD0-4120-AE49-2DDBE5AD2CF1}"/>
              </a:ext>
            </a:extLst>
          </p:cNvPr>
          <p:cNvSpPr/>
          <p:nvPr/>
        </p:nvSpPr>
        <p:spPr>
          <a:xfrm flipH="1" flipV="1">
            <a:off x="2213563" y="4248611"/>
            <a:ext cx="493454" cy="95543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D015D858-D5DC-4A4B-9AF4-7EEDCA97A77D}"/>
              </a:ext>
            </a:extLst>
          </p:cNvPr>
          <p:cNvSpPr/>
          <p:nvPr/>
        </p:nvSpPr>
        <p:spPr>
          <a:xfrm flipV="1">
            <a:off x="6451897" y="4632561"/>
            <a:ext cx="2319454" cy="50216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45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7C3A7-2B41-4D12-8651-5C3DCAFB8A43}"/>
              </a:ext>
            </a:extLst>
          </p:cNvPr>
          <p:cNvSpPr>
            <a:spLocks noGrp="1"/>
          </p:cNvSpPr>
          <p:nvPr>
            <p:ph type="title"/>
          </p:nvPr>
        </p:nvSpPr>
        <p:spPr/>
        <p:txBody>
          <a:bodyPr/>
          <a:lstStyle/>
          <a:p>
            <a:r>
              <a:rPr lang="en-US"/>
              <a:t>Section B. Screening Results</a:t>
            </a:r>
          </a:p>
        </p:txBody>
      </p:sp>
      <p:pic>
        <p:nvPicPr>
          <p:cNvPr id="6" name="Picture 5" descr="Table&#10;&#10;Description automatically generated">
            <a:extLst>
              <a:ext uri="{FF2B5EF4-FFF2-40B4-BE49-F238E27FC236}">
                <a16:creationId xmlns:a16="http://schemas.microsoft.com/office/drawing/2014/main" id="{93A0B404-94CC-4C0A-84B4-0EBE4A45A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283" y="3201832"/>
            <a:ext cx="8947935" cy="1685262"/>
          </a:xfrm>
          <a:prstGeom prst="rect">
            <a:avLst/>
          </a:prstGeom>
        </p:spPr>
      </p:pic>
      <p:sp>
        <p:nvSpPr>
          <p:cNvPr id="8" name="Arrow: Bent 7">
            <a:extLst>
              <a:ext uri="{FF2B5EF4-FFF2-40B4-BE49-F238E27FC236}">
                <a16:creationId xmlns:a16="http://schemas.microsoft.com/office/drawing/2014/main" id="{E4968BB5-FD16-479A-954C-0976E08067CE}"/>
              </a:ext>
            </a:extLst>
          </p:cNvPr>
          <p:cNvSpPr/>
          <p:nvPr/>
        </p:nvSpPr>
        <p:spPr>
          <a:xfrm flipH="1">
            <a:off x="6162906" y="2698595"/>
            <a:ext cx="293649" cy="1064788"/>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87492DC1-C404-48B6-BE5E-927DFA07350B}"/>
              </a:ext>
            </a:extLst>
          </p:cNvPr>
          <p:cNvSpPr txBox="1"/>
          <p:nvPr/>
        </p:nvSpPr>
        <p:spPr>
          <a:xfrm>
            <a:off x="2219092" y="1846095"/>
            <a:ext cx="3943813" cy="12234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total number of skin tests that were positive during the reporting month for immunocompromised/HIV (+)/recent contacts, or individuals with pre-existing conditions (an induration of 5mm or greater). Please do not leave any fields blank, indicate 0 if applicable. List the name of the positive reactors if they have been identified with TB infection and/or diagnosed with suspected or confirmed TB disease on the 12- 11461 form (Report of TB Conditions).</a:t>
            </a:r>
          </a:p>
        </p:txBody>
      </p:sp>
      <p:sp>
        <p:nvSpPr>
          <p:cNvPr id="13" name="Minus Sign 12">
            <a:extLst>
              <a:ext uri="{FF2B5EF4-FFF2-40B4-BE49-F238E27FC236}">
                <a16:creationId xmlns:a16="http://schemas.microsoft.com/office/drawing/2014/main" id="{936498E1-81D8-4861-A788-E8EB44E1CEB7}"/>
              </a:ext>
            </a:extLst>
          </p:cNvPr>
          <p:cNvSpPr/>
          <p:nvPr/>
        </p:nvSpPr>
        <p:spPr>
          <a:xfrm>
            <a:off x="6162905" y="3844172"/>
            <a:ext cx="2077846" cy="43832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7F35EFC-2907-456A-847F-F3DB5BF41C8A}"/>
              </a:ext>
            </a:extLst>
          </p:cNvPr>
          <p:cNvSpPr txBox="1"/>
          <p:nvPr/>
        </p:nvSpPr>
        <p:spPr>
          <a:xfrm>
            <a:off x="7058250" y="1718980"/>
            <a:ext cx="3943813" cy="12234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TB skin tests where the indurations have a millimeter (mm) reading of 10 or above during the reporting month. Indurations measuring 10 mm or greater is considered positive. Individuals who are immunocompromised/HIV (+)/recent contacts, or individuals with pre-existing conditions with an induration of 5mm or more should </a:t>
            </a:r>
            <a:r>
              <a:rPr lang="en-US" sz="1050" b="1"/>
              <a:t>not</a:t>
            </a:r>
            <a:r>
              <a:rPr lang="en-US" sz="1050"/>
              <a:t> be included in this count. Please do not leave any fields blank, indicate 0 if applicable. </a:t>
            </a:r>
          </a:p>
        </p:txBody>
      </p:sp>
      <p:sp>
        <p:nvSpPr>
          <p:cNvPr id="14" name="Arrow: Up 13">
            <a:extLst>
              <a:ext uri="{FF2B5EF4-FFF2-40B4-BE49-F238E27FC236}">
                <a16:creationId xmlns:a16="http://schemas.microsoft.com/office/drawing/2014/main" id="{907919DC-ACC5-49B0-9FD7-EC606EAC34E7}"/>
              </a:ext>
            </a:extLst>
          </p:cNvPr>
          <p:cNvSpPr/>
          <p:nvPr/>
        </p:nvSpPr>
        <p:spPr>
          <a:xfrm>
            <a:off x="7819330" y="2867856"/>
            <a:ext cx="196073" cy="123778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041B508-537D-42EA-B66A-626D8C8CD108}"/>
              </a:ext>
            </a:extLst>
          </p:cNvPr>
          <p:cNvSpPr txBox="1"/>
          <p:nvPr/>
        </p:nvSpPr>
        <p:spPr>
          <a:xfrm>
            <a:off x="2219092" y="5363166"/>
            <a:ext cx="3943813" cy="9002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For inmates, employees, and volunteers who had an IGRA test drawn and resulted, provide the total number of inmates, employees, and volunteers who had a positive laboratory test result. Please do not count confirmatory test results. Please do not leave any fields blank, indicate 0 if applicable.</a:t>
            </a:r>
          </a:p>
        </p:txBody>
      </p:sp>
      <p:sp>
        <p:nvSpPr>
          <p:cNvPr id="17" name="Arrow: Bent-Up 16">
            <a:extLst>
              <a:ext uri="{FF2B5EF4-FFF2-40B4-BE49-F238E27FC236}">
                <a16:creationId xmlns:a16="http://schemas.microsoft.com/office/drawing/2014/main" id="{21E6A5D3-11EB-4A06-8E13-119657E6220A}"/>
              </a:ext>
            </a:extLst>
          </p:cNvPr>
          <p:cNvSpPr/>
          <p:nvPr/>
        </p:nvSpPr>
        <p:spPr>
          <a:xfrm flipH="1" flipV="1">
            <a:off x="2219091" y="4282499"/>
            <a:ext cx="433499" cy="1107832"/>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D58DAA6-0C62-417C-980C-47EC7B62FF7C}"/>
              </a:ext>
            </a:extLst>
          </p:cNvPr>
          <p:cNvSpPr txBox="1"/>
          <p:nvPr/>
        </p:nvSpPr>
        <p:spPr>
          <a:xfrm>
            <a:off x="7058250" y="5122356"/>
            <a:ext cx="429554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employees, and volunteers that converted from a documented negative baseline IGRA or skin test result to a positive IGRA or skin test result. Please do not leave any fields blank, indicate 0 if applicable. </a:t>
            </a:r>
          </a:p>
        </p:txBody>
      </p:sp>
      <p:sp>
        <p:nvSpPr>
          <p:cNvPr id="19" name="Arrow: Bent-Up 18">
            <a:extLst>
              <a:ext uri="{FF2B5EF4-FFF2-40B4-BE49-F238E27FC236}">
                <a16:creationId xmlns:a16="http://schemas.microsoft.com/office/drawing/2014/main" id="{00BDCA29-2FEE-4AC6-A660-330185A5DDA6}"/>
              </a:ext>
            </a:extLst>
          </p:cNvPr>
          <p:cNvSpPr/>
          <p:nvPr/>
        </p:nvSpPr>
        <p:spPr>
          <a:xfrm flipV="1">
            <a:off x="6456555" y="4636009"/>
            <a:ext cx="2319454" cy="50216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327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7C3A7-2B41-4D12-8651-5C3DCAFB8A43}"/>
              </a:ext>
            </a:extLst>
          </p:cNvPr>
          <p:cNvSpPr>
            <a:spLocks noGrp="1"/>
          </p:cNvSpPr>
          <p:nvPr>
            <p:ph type="title"/>
          </p:nvPr>
        </p:nvSpPr>
        <p:spPr/>
        <p:txBody>
          <a:bodyPr/>
          <a:lstStyle/>
          <a:p>
            <a:r>
              <a:rPr lang="en-US"/>
              <a:t>Section B. Screening Results (cont.)</a:t>
            </a:r>
          </a:p>
        </p:txBody>
      </p:sp>
      <p:sp>
        <p:nvSpPr>
          <p:cNvPr id="9" name="TextBox 8">
            <a:extLst>
              <a:ext uri="{FF2B5EF4-FFF2-40B4-BE49-F238E27FC236}">
                <a16:creationId xmlns:a16="http://schemas.microsoft.com/office/drawing/2014/main" id="{87492DC1-C404-48B6-BE5E-927DFA07350B}"/>
              </a:ext>
            </a:extLst>
          </p:cNvPr>
          <p:cNvSpPr txBox="1"/>
          <p:nvPr/>
        </p:nvSpPr>
        <p:spPr>
          <a:xfrm>
            <a:off x="2460699" y="2135938"/>
            <a:ext cx="370220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and employees with newly identified TB infection (meets case definition) during the reporting month. Please do not leave any fields blank, indicate 0 if applicable. </a:t>
            </a:r>
          </a:p>
        </p:txBody>
      </p:sp>
      <p:sp>
        <p:nvSpPr>
          <p:cNvPr id="13" name="Minus Sign 12">
            <a:extLst>
              <a:ext uri="{FF2B5EF4-FFF2-40B4-BE49-F238E27FC236}">
                <a16:creationId xmlns:a16="http://schemas.microsoft.com/office/drawing/2014/main" id="{936498E1-81D8-4861-A788-E8EB44E1CEB7}"/>
              </a:ext>
            </a:extLst>
          </p:cNvPr>
          <p:cNvSpPr/>
          <p:nvPr/>
        </p:nvSpPr>
        <p:spPr>
          <a:xfrm>
            <a:off x="6162905" y="3844172"/>
            <a:ext cx="2077846" cy="43832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041B508-537D-42EA-B66A-626D8C8CD108}"/>
              </a:ext>
            </a:extLst>
          </p:cNvPr>
          <p:cNvSpPr txBox="1"/>
          <p:nvPr/>
        </p:nvSpPr>
        <p:spPr>
          <a:xfrm>
            <a:off x="2219091" y="4695308"/>
            <a:ext cx="3943813" cy="12234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newly identified inmates, employees, and volunteers who had an abnormal CXRs, signs and symptoms of TB, sputum collected for TB, or were started on four anti-TB medications during the reporting month. Please do not leave any fields blank, indicate 0 if applicable. Inmates with symptoms of TB or CXR results suggestive of TB should be placed in an isolation room with negative air pressure. </a:t>
            </a:r>
          </a:p>
        </p:txBody>
      </p:sp>
      <p:sp>
        <p:nvSpPr>
          <p:cNvPr id="20" name="TextBox 19">
            <a:extLst>
              <a:ext uri="{FF2B5EF4-FFF2-40B4-BE49-F238E27FC236}">
                <a16:creationId xmlns:a16="http://schemas.microsoft.com/office/drawing/2014/main" id="{DD58DAA6-0C62-417C-980C-47EC7B62FF7C}"/>
              </a:ext>
            </a:extLst>
          </p:cNvPr>
          <p:cNvSpPr txBox="1"/>
          <p:nvPr/>
        </p:nvSpPr>
        <p:spPr>
          <a:xfrm>
            <a:off x="7058250" y="4674943"/>
            <a:ext cx="429554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and employees newly identified with active TB disease during the reporting month. Please do not leave any fields blank, indicate 0 if applicable. Diagnosis should be confirmed by a positive culture for M. Tuberculosis or by a physician. </a:t>
            </a:r>
          </a:p>
        </p:txBody>
      </p:sp>
      <p:pic>
        <p:nvPicPr>
          <p:cNvPr id="3" name="Picture 2">
            <a:extLst>
              <a:ext uri="{FF2B5EF4-FFF2-40B4-BE49-F238E27FC236}">
                <a16:creationId xmlns:a16="http://schemas.microsoft.com/office/drawing/2014/main" id="{D06B2E44-D546-4CCA-80FD-7246A44CC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730" y="3342071"/>
            <a:ext cx="8986167" cy="1064788"/>
          </a:xfrm>
          <a:prstGeom prst="rect">
            <a:avLst/>
          </a:prstGeom>
        </p:spPr>
      </p:pic>
      <p:sp>
        <p:nvSpPr>
          <p:cNvPr id="8" name="Arrow: Bent 7">
            <a:extLst>
              <a:ext uri="{FF2B5EF4-FFF2-40B4-BE49-F238E27FC236}">
                <a16:creationId xmlns:a16="http://schemas.microsoft.com/office/drawing/2014/main" id="{E4968BB5-FD16-479A-954C-0976E08067CE}"/>
              </a:ext>
            </a:extLst>
          </p:cNvPr>
          <p:cNvSpPr/>
          <p:nvPr/>
        </p:nvSpPr>
        <p:spPr>
          <a:xfrm flipH="1">
            <a:off x="6115046" y="2631110"/>
            <a:ext cx="293649" cy="92461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Up 16">
            <a:extLst>
              <a:ext uri="{FF2B5EF4-FFF2-40B4-BE49-F238E27FC236}">
                <a16:creationId xmlns:a16="http://schemas.microsoft.com/office/drawing/2014/main" id="{21E6A5D3-11EB-4A06-8E13-119657E6220A}"/>
              </a:ext>
            </a:extLst>
          </p:cNvPr>
          <p:cNvSpPr/>
          <p:nvPr/>
        </p:nvSpPr>
        <p:spPr>
          <a:xfrm flipH="1" flipV="1">
            <a:off x="2219091" y="3842705"/>
            <a:ext cx="297362" cy="90024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Up 18">
            <a:extLst>
              <a:ext uri="{FF2B5EF4-FFF2-40B4-BE49-F238E27FC236}">
                <a16:creationId xmlns:a16="http://schemas.microsoft.com/office/drawing/2014/main" id="{00BDCA29-2FEE-4AC6-A660-330185A5DDA6}"/>
              </a:ext>
            </a:extLst>
          </p:cNvPr>
          <p:cNvSpPr/>
          <p:nvPr/>
        </p:nvSpPr>
        <p:spPr>
          <a:xfrm flipV="1">
            <a:off x="6361143" y="4193139"/>
            <a:ext cx="2319454" cy="50216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29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7C3A7-2B41-4D12-8651-5C3DCAFB8A43}"/>
              </a:ext>
            </a:extLst>
          </p:cNvPr>
          <p:cNvSpPr>
            <a:spLocks noGrp="1"/>
          </p:cNvSpPr>
          <p:nvPr>
            <p:ph type="title"/>
          </p:nvPr>
        </p:nvSpPr>
        <p:spPr/>
        <p:txBody>
          <a:bodyPr/>
          <a:lstStyle/>
          <a:p>
            <a:r>
              <a:rPr lang="en-US"/>
              <a:t>Section C. Treatment</a:t>
            </a:r>
          </a:p>
        </p:txBody>
      </p:sp>
      <p:sp>
        <p:nvSpPr>
          <p:cNvPr id="9" name="TextBox 8">
            <a:extLst>
              <a:ext uri="{FF2B5EF4-FFF2-40B4-BE49-F238E27FC236}">
                <a16:creationId xmlns:a16="http://schemas.microsoft.com/office/drawing/2014/main" id="{87492DC1-C404-48B6-BE5E-927DFA07350B}"/>
              </a:ext>
            </a:extLst>
          </p:cNvPr>
          <p:cNvSpPr txBox="1"/>
          <p:nvPr/>
        </p:nvSpPr>
        <p:spPr>
          <a:xfrm>
            <a:off x="2460699" y="2135938"/>
            <a:ext cx="370220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who were started on drug therapy for TB infection </a:t>
            </a:r>
            <a:r>
              <a:rPr lang="en-US" sz="1050" i="1">
                <a:solidFill>
                  <a:srgbClr val="FF0000"/>
                </a:solidFill>
              </a:rPr>
              <a:t>while at the facility </a:t>
            </a:r>
            <a:r>
              <a:rPr lang="en-US" sz="1050"/>
              <a:t>during the reporting month. Please do not leave any fields blank, indicate 0 if applicable.</a:t>
            </a:r>
          </a:p>
        </p:txBody>
      </p:sp>
      <p:sp>
        <p:nvSpPr>
          <p:cNvPr id="18" name="TextBox 17">
            <a:extLst>
              <a:ext uri="{FF2B5EF4-FFF2-40B4-BE49-F238E27FC236}">
                <a16:creationId xmlns:a16="http://schemas.microsoft.com/office/drawing/2014/main" id="{F041B508-537D-42EA-B66A-626D8C8CD108}"/>
              </a:ext>
            </a:extLst>
          </p:cNvPr>
          <p:cNvSpPr txBox="1"/>
          <p:nvPr/>
        </p:nvSpPr>
        <p:spPr>
          <a:xfrm>
            <a:off x="2219091" y="4758132"/>
            <a:ext cx="3943813" cy="9002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who were given their 1st dose of treatment for active or suspected TB disease </a:t>
            </a:r>
            <a:r>
              <a:rPr lang="en-US" sz="1050" i="1">
                <a:solidFill>
                  <a:srgbClr val="FF0000"/>
                </a:solidFill>
              </a:rPr>
              <a:t>while at the facility </a:t>
            </a:r>
            <a:r>
              <a:rPr lang="en-US" sz="1050"/>
              <a:t>during the reporting month. Please do not include transfers who have already started treatment. Please do not leave any fields blank, indicate 0 if applicable. </a:t>
            </a:r>
          </a:p>
        </p:txBody>
      </p:sp>
      <p:sp>
        <p:nvSpPr>
          <p:cNvPr id="20" name="TextBox 19">
            <a:extLst>
              <a:ext uri="{FF2B5EF4-FFF2-40B4-BE49-F238E27FC236}">
                <a16:creationId xmlns:a16="http://schemas.microsoft.com/office/drawing/2014/main" id="{DD58DAA6-0C62-417C-980C-47EC7B62FF7C}"/>
              </a:ext>
            </a:extLst>
          </p:cNvPr>
          <p:cNvSpPr txBox="1"/>
          <p:nvPr/>
        </p:nvSpPr>
        <p:spPr>
          <a:xfrm>
            <a:off x="7058250" y="4758132"/>
            <a:ext cx="429554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confirmed with active TB disease that completed treatment for TB </a:t>
            </a:r>
            <a:r>
              <a:rPr lang="en-US" sz="1050" i="1">
                <a:solidFill>
                  <a:srgbClr val="FF0000"/>
                </a:solidFill>
              </a:rPr>
              <a:t>while at the facility </a:t>
            </a:r>
            <a:r>
              <a:rPr lang="en-US" sz="1050"/>
              <a:t>during the reporting month. Include those that were transferred in on treatment for TB. Do not leave fields blank, indicate 0 if applicable.</a:t>
            </a:r>
          </a:p>
        </p:txBody>
      </p:sp>
      <p:pic>
        <p:nvPicPr>
          <p:cNvPr id="5" name="Picture 4" descr="Table&#10;&#10;Description automatically generated">
            <a:extLst>
              <a:ext uri="{FF2B5EF4-FFF2-40B4-BE49-F238E27FC236}">
                <a16:creationId xmlns:a16="http://schemas.microsoft.com/office/drawing/2014/main" id="{70C3079C-26C0-4FAE-96DA-2189379C3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480" y="2928409"/>
            <a:ext cx="8493540" cy="1580194"/>
          </a:xfrm>
          <a:prstGeom prst="rect">
            <a:avLst/>
          </a:prstGeom>
        </p:spPr>
      </p:pic>
      <p:sp>
        <p:nvSpPr>
          <p:cNvPr id="8" name="Arrow: Bent 7">
            <a:extLst>
              <a:ext uri="{FF2B5EF4-FFF2-40B4-BE49-F238E27FC236}">
                <a16:creationId xmlns:a16="http://schemas.microsoft.com/office/drawing/2014/main" id="{E4968BB5-FD16-479A-954C-0976E08067CE}"/>
              </a:ext>
            </a:extLst>
          </p:cNvPr>
          <p:cNvSpPr/>
          <p:nvPr/>
        </p:nvSpPr>
        <p:spPr>
          <a:xfrm flipH="1">
            <a:off x="6162904" y="2493111"/>
            <a:ext cx="293649" cy="92461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Up 16">
            <a:extLst>
              <a:ext uri="{FF2B5EF4-FFF2-40B4-BE49-F238E27FC236}">
                <a16:creationId xmlns:a16="http://schemas.microsoft.com/office/drawing/2014/main" id="{21E6A5D3-11EB-4A06-8E13-119657E6220A}"/>
              </a:ext>
            </a:extLst>
          </p:cNvPr>
          <p:cNvSpPr/>
          <p:nvPr/>
        </p:nvSpPr>
        <p:spPr>
          <a:xfrm flipH="1" flipV="1">
            <a:off x="2550041" y="3890310"/>
            <a:ext cx="297362" cy="90024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Up 18">
            <a:extLst>
              <a:ext uri="{FF2B5EF4-FFF2-40B4-BE49-F238E27FC236}">
                <a16:creationId xmlns:a16="http://schemas.microsoft.com/office/drawing/2014/main" id="{00BDCA29-2FEE-4AC6-A660-330185A5DDA6}"/>
              </a:ext>
            </a:extLst>
          </p:cNvPr>
          <p:cNvSpPr/>
          <p:nvPr/>
        </p:nvSpPr>
        <p:spPr>
          <a:xfrm flipV="1">
            <a:off x="6309728" y="4296109"/>
            <a:ext cx="2319454" cy="50216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Sign 13">
            <a:extLst>
              <a:ext uri="{FF2B5EF4-FFF2-40B4-BE49-F238E27FC236}">
                <a16:creationId xmlns:a16="http://schemas.microsoft.com/office/drawing/2014/main" id="{19837295-24C0-4ED5-8D3C-8E5ECEDDF3C1}"/>
              </a:ext>
            </a:extLst>
          </p:cNvPr>
          <p:cNvSpPr/>
          <p:nvPr/>
        </p:nvSpPr>
        <p:spPr>
          <a:xfrm>
            <a:off x="6309728" y="3393096"/>
            <a:ext cx="2077846" cy="43832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FBC0EA8-CE6E-472C-8AD8-16DC1D75663F}"/>
              </a:ext>
            </a:extLst>
          </p:cNvPr>
          <p:cNvSpPr txBox="1"/>
          <p:nvPr/>
        </p:nvSpPr>
        <p:spPr>
          <a:xfrm>
            <a:off x="7058250" y="1940216"/>
            <a:ext cx="393685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who completed treatment for TB infection </a:t>
            </a:r>
            <a:r>
              <a:rPr lang="en-US" sz="1050" i="1">
                <a:solidFill>
                  <a:srgbClr val="FF0000"/>
                </a:solidFill>
              </a:rPr>
              <a:t>while at the facility </a:t>
            </a:r>
            <a:r>
              <a:rPr lang="en-US" sz="1050"/>
              <a:t>during the reporting month. Include those that were transferred in on treatment for TB Infection. Please do not leave any fields blank, indicate 0 if applicable.</a:t>
            </a:r>
          </a:p>
        </p:txBody>
      </p:sp>
      <p:sp>
        <p:nvSpPr>
          <p:cNvPr id="15" name="Arrow: Up 14">
            <a:extLst>
              <a:ext uri="{FF2B5EF4-FFF2-40B4-BE49-F238E27FC236}">
                <a16:creationId xmlns:a16="http://schemas.microsoft.com/office/drawing/2014/main" id="{7542F50F-1C73-49DD-A030-684DF292210B}"/>
              </a:ext>
            </a:extLst>
          </p:cNvPr>
          <p:cNvSpPr/>
          <p:nvPr/>
        </p:nvSpPr>
        <p:spPr>
          <a:xfrm>
            <a:off x="7953144" y="2627583"/>
            <a:ext cx="209548" cy="104204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013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7C3A7-2B41-4D12-8651-5C3DCAFB8A43}"/>
              </a:ext>
            </a:extLst>
          </p:cNvPr>
          <p:cNvSpPr>
            <a:spLocks noGrp="1"/>
          </p:cNvSpPr>
          <p:nvPr>
            <p:ph type="title"/>
          </p:nvPr>
        </p:nvSpPr>
        <p:spPr/>
        <p:txBody>
          <a:bodyPr/>
          <a:lstStyle/>
          <a:p>
            <a:r>
              <a:rPr lang="en-US"/>
              <a:t>Section D. Released to Community</a:t>
            </a:r>
          </a:p>
        </p:txBody>
      </p:sp>
      <p:sp>
        <p:nvSpPr>
          <p:cNvPr id="9" name="TextBox 8">
            <a:extLst>
              <a:ext uri="{FF2B5EF4-FFF2-40B4-BE49-F238E27FC236}">
                <a16:creationId xmlns:a16="http://schemas.microsoft.com/office/drawing/2014/main" id="{87492DC1-C404-48B6-BE5E-927DFA07350B}"/>
              </a:ext>
            </a:extLst>
          </p:cNvPr>
          <p:cNvSpPr txBox="1"/>
          <p:nvPr/>
        </p:nvSpPr>
        <p:spPr>
          <a:xfrm>
            <a:off x="2219091" y="1690412"/>
            <a:ext cx="3943814" cy="12234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with recorded evidence of TB infection that were released to the community. This includes inmates who were sent home and will receive follow up care by the local health department or the Department of State Health Services regional office. </a:t>
            </a:r>
            <a:r>
              <a:rPr lang="en-US" sz="1050">
                <a:solidFill>
                  <a:srgbClr val="FF0000"/>
                </a:solidFill>
              </a:rPr>
              <a:t>Please notify the local health department or the DSHS regional office of the inmates’ release. </a:t>
            </a:r>
            <a:r>
              <a:rPr lang="en-US" sz="1050"/>
              <a:t>Please do not leave any fields blank, indicate 0 if applicable. </a:t>
            </a:r>
          </a:p>
        </p:txBody>
      </p:sp>
      <p:sp>
        <p:nvSpPr>
          <p:cNvPr id="13" name="Minus Sign 12">
            <a:extLst>
              <a:ext uri="{FF2B5EF4-FFF2-40B4-BE49-F238E27FC236}">
                <a16:creationId xmlns:a16="http://schemas.microsoft.com/office/drawing/2014/main" id="{936498E1-81D8-4861-A788-E8EB44E1CEB7}"/>
              </a:ext>
            </a:extLst>
          </p:cNvPr>
          <p:cNvSpPr/>
          <p:nvPr/>
        </p:nvSpPr>
        <p:spPr>
          <a:xfrm>
            <a:off x="6162905" y="3844172"/>
            <a:ext cx="2077846" cy="438327"/>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041B508-537D-42EA-B66A-626D8C8CD108}"/>
              </a:ext>
            </a:extLst>
          </p:cNvPr>
          <p:cNvSpPr txBox="1"/>
          <p:nvPr/>
        </p:nvSpPr>
        <p:spPr>
          <a:xfrm>
            <a:off x="2219091" y="4659137"/>
            <a:ext cx="3943813" cy="12234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suspected of TB disease released to the community. This includes inmates who were sent home and will receive follow up care by the local health department or the Department of State Health Services regional office. </a:t>
            </a:r>
            <a:r>
              <a:rPr lang="en-US" sz="1050">
                <a:solidFill>
                  <a:srgbClr val="FF0000"/>
                </a:solidFill>
              </a:rPr>
              <a:t>Please notify the local health department or the DSHS regional office of the inmates’ release</a:t>
            </a:r>
            <a:r>
              <a:rPr lang="en-US" sz="1050"/>
              <a:t>. Please do not leave any fields blank, indicate 0 if applicable. </a:t>
            </a:r>
          </a:p>
        </p:txBody>
      </p:sp>
      <p:sp>
        <p:nvSpPr>
          <p:cNvPr id="20" name="TextBox 19">
            <a:extLst>
              <a:ext uri="{FF2B5EF4-FFF2-40B4-BE49-F238E27FC236}">
                <a16:creationId xmlns:a16="http://schemas.microsoft.com/office/drawing/2014/main" id="{DD58DAA6-0C62-417C-980C-47EC7B62FF7C}"/>
              </a:ext>
            </a:extLst>
          </p:cNvPr>
          <p:cNvSpPr txBox="1"/>
          <p:nvPr/>
        </p:nvSpPr>
        <p:spPr>
          <a:xfrm>
            <a:off x="7058250" y="4642199"/>
            <a:ext cx="4295549" cy="10618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with confirmed TB disease released to the community. This includes inmates who were sent home and will receive follow up care by the local health department or the Department of State Health Services regional office </a:t>
            </a:r>
            <a:r>
              <a:rPr lang="en-US" sz="1050">
                <a:solidFill>
                  <a:srgbClr val="FF0000"/>
                </a:solidFill>
              </a:rPr>
              <a:t>Please notify the local health department or the DSHS regional office of the inmates’ release</a:t>
            </a:r>
            <a:r>
              <a:rPr lang="en-US" sz="1050"/>
              <a:t>. Please do not leave any fields blank, indicate 0 if applicable. </a:t>
            </a:r>
          </a:p>
        </p:txBody>
      </p:sp>
      <p:pic>
        <p:nvPicPr>
          <p:cNvPr id="5" name="Picture 4" descr="Table&#10;&#10;Description automatically generated">
            <a:extLst>
              <a:ext uri="{FF2B5EF4-FFF2-40B4-BE49-F238E27FC236}">
                <a16:creationId xmlns:a16="http://schemas.microsoft.com/office/drawing/2014/main" id="{C4396405-44B4-46E0-9F06-6A59AE973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453" y="2907099"/>
            <a:ext cx="8586856" cy="1450430"/>
          </a:xfrm>
          <a:prstGeom prst="rect">
            <a:avLst/>
          </a:prstGeom>
        </p:spPr>
      </p:pic>
      <p:sp>
        <p:nvSpPr>
          <p:cNvPr id="8" name="Arrow: Bent 7">
            <a:extLst>
              <a:ext uri="{FF2B5EF4-FFF2-40B4-BE49-F238E27FC236}">
                <a16:creationId xmlns:a16="http://schemas.microsoft.com/office/drawing/2014/main" id="{E4968BB5-FD16-479A-954C-0976E08067CE}"/>
              </a:ext>
            </a:extLst>
          </p:cNvPr>
          <p:cNvSpPr/>
          <p:nvPr/>
        </p:nvSpPr>
        <p:spPr>
          <a:xfrm flipH="1">
            <a:off x="6003077" y="2493257"/>
            <a:ext cx="293649" cy="92461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Up 16">
            <a:extLst>
              <a:ext uri="{FF2B5EF4-FFF2-40B4-BE49-F238E27FC236}">
                <a16:creationId xmlns:a16="http://schemas.microsoft.com/office/drawing/2014/main" id="{21E6A5D3-11EB-4A06-8E13-119657E6220A}"/>
              </a:ext>
            </a:extLst>
          </p:cNvPr>
          <p:cNvSpPr/>
          <p:nvPr/>
        </p:nvSpPr>
        <p:spPr>
          <a:xfrm flipH="1" flipV="1">
            <a:off x="2257183" y="3774697"/>
            <a:ext cx="297362" cy="90024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Up 18">
            <a:extLst>
              <a:ext uri="{FF2B5EF4-FFF2-40B4-BE49-F238E27FC236}">
                <a16:creationId xmlns:a16="http://schemas.microsoft.com/office/drawing/2014/main" id="{00BDCA29-2FEE-4AC6-A660-330185A5DDA6}"/>
              </a:ext>
            </a:extLst>
          </p:cNvPr>
          <p:cNvSpPr/>
          <p:nvPr/>
        </p:nvSpPr>
        <p:spPr>
          <a:xfrm flipV="1">
            <a:off x="6162904" y="4143960"/>
            <a:ext cx="2319454" cy="50216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103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7C3A7-2B41-4D12-8651-5C3DCAFB8A43}"/>
              </a:ext>
            </a:extLst>
          </p:cNvPr>
          <p:cNvSpPr>
            <a:spLocks noGrp="1"/>
          </p:cNvSpPr>
          <p:nvPr>
            <p:ph type="title"/>
          </p:nvPr>
        </p:nvSpPr>
        <p:spPr/>
        <p:txBody>
          <a:bodyPr/>
          <a:lstStyle/>
          <a:p>
            <a:r>
              <a:rPr lang="en-US"/>
              <a:t>Section E. Transfers</a:t>
            </a:r>
          </a:p>
        </p:txBody>
      </p:sp>
      <p:sp>
        <p:nvSpPr>
          <p:cNvPr id="9" name="TextBox 8">
            <a:extLst>
              <a:ext uri="{FF2B5EF4-FFF2-40B4-BE49-F238E27FC236}">
                <a16:creationId xmlns:a16="http://schemas.microsoft.com/office/drawing/2014/main" id="{87492DC1-C404-48B6-BE5E-927DFA07350B}"/>
              </a:ext>
            </a:extLst>
          </p:cNvPr>
          <p:cNvSpPr txBox="1"/>
          <p:nvPr/>
        </p:nvSpPr>
        <p:spPr>
          <a:xfrm>
            <a:off x="2441635" y="2231425"/>
            <a:ext cx="3757040" cy="57708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with TB infection who were transferred into the facility during the reporting month. Please do not leave any fields blank, indicate 0 if applicable. </a:t>
            </a:r>
          </a:p>
        </p:txBody>
      </p:sp>
      <p:sp>
        <p:nvSpPr>
          <p:cNvPr id="18" name="TextBox 17">
            <a:extLst>
              <a:ext uri="{FF2B5EF4-FFF2-40B4-BE49-F238E27FC236}">
                <a16:creationId xmlns:a16="http://schemas.microsoft.com/office/drawing/2014/main" id="{F041B508-537D-42EA-B66A-626D8C8CD108}"/>
              </a:ext>
            </a:extLst>
          </p:cNvPr>
          <p:cNvSpPr txBox="1"/>
          <p:nvPr/>
        </p:nvSpPr>
        <p:spPr>
          <a:xfrm>
            <a:off x="2219090" y="4561407"/>
            <a:ext cx="3943813" cy="122341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with a record of an abnormal CXR indicative of TB, signs and symptoms of TB, sputum collection for TB, initiation of four anti-TB medications transferred into the facility during the reporting month. Please do not leave any fields blank, indicate 0 if applicable. Inmates with symptoms of TB or CXR results suggestive of TB should be placed in an isolation room with negative air pressure. </a:t>
            </a:r>
          </a:p>
        </p:txBody>
      </p:sp>
      <p:sp>
        <p:nvSpPr>
          <p:cNvPr id="20" name="TextBox 19">
            <a:extLst>
              <a:ext uri="{FF2B5EF4-FFF2-40B4-BE49-F238E27FC236}">
                <a16:creationId xmlns:a16="http://schemas.microsoft.com/office/drawing/2014/main" id="{DD58DAA6-0C62-417C-980C-47EC7B62FF7C}"/>
              </a:ext>
            </a:extLst>
          </p:cNvPr>
          <p:cNvSpPr txBox="1"/>
          <p:nvPr/>
        </p:nvSpPr>
        <p:spPr>
          <a:xfrm>
            <a:off x="7058249" y="4337962"/>
            <a:ext cx="429554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diagnosed with confirmed active TB disease transferred into the facility during the reporting month. Please do not leave any fields blank, indicate 0 if applicable. Diagnosis should be confirmed by a positive culture for M. Tuberculosis or by a physician. </a:t>
            </a:r>
          </a:p>
        </p:txBody>
      </p:sp>
      <p:pic>
        <p:nvPicPr>
          <p:cNvPr id="3" name="Picture 2">
            <a:extLst>
              <a:ext uri="{FF2B5EF4-FFF2-40B4-BE49-F238E27FC236}">
                <a16:creationId xmlns:a16="http://schemas.microsoft.com/office/drawing/2014/main" id="{9ACA5E4C-8D4C-4015-B8D1-8ED62C039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635" y="3107377"/>
            <a:ext cx="9233229" cy="954018"/>
          </a:xfrm>
          <a:prstGeom prst="rect">
            <a:avLst/>
          </a:prstGeom>
        </p:spPr>
      </p:pic>
      <p:sp>
        <p:nvSpPr>
          <p:cNvPr id="8" name="Arrow: Bent 7">
            <a:extLst>
              <a:ext uri="{FF2B5EF4-FFF2-40B4-BE49-F238E27FC236}">
                <a16:creationId xmlns:a16="http://schemas.microsoft.com/office/drawing/2014/main" id="{E4968BB5-FD16-479A-954C-0976E08067CE}"/>
              </a:ext>
            </a:extLst>
          </p:cNvPr>
          <p:cNvSpPr/>
          <p:nvPr/>
        </p:nvSpPr>
        <p:spPr>
          <a:xfrm flipH="1">
            <a:off x="6016079" y="2636602"/>
            <a:ext cx="293649" cy="92461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Arrow: Bent-Up 16">
            <a:extLst>
              <a:ext uri="{FF2B5EF4-FFF2-40B4-BE49-F238E27FC236}">
                <a16:creationId xmlns:a16="http://schemas.microsoft.com/office/drawing/2014/main" id="{21E6A5D3-11EB-4A06-8E13-119657E6220A}"/>
              </a:ext>
            </a:extLst>
          </p:cNvPr>
          <p:cNvSpPr/>
          <p:nvPr/>
        </p:nvSpPr>
        <p:spPr>
          <a:xfrm flipH="1" flipV="1">
            <a:off x="2208381" y="3741953"/>
            <a:ext cx="233254" cy="90024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Bent-Up 18">
            <a:extLst>
              <a:ext uri="{FF2B5EF4-FFF2-40B4-BE49-F238E27FC236}">
                <a16:creationId xmlns:a16="http://schemas.microsoft.com/office/drawing/2014/main" id="{00BDCA29-2FEE-4AC6-A660-330185A5DDA6}"/>
              </a:ext>
            </a:extLst>
          </p:cNvPr>
          <p:cNvSpPr/>
          <p:nvPr/>
        </p:nvSpPr>
        <p:spPr>
          <a:xfrm flipV="1">
            <a:off x="6441685" y="3902926"/>
            <a:ext cx="2278569" cy="45733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010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7C3A7-2B41-4D12-8651-5C3DCAFB8A43}"/>
              </a:ext>
            </a:extLst>
          </p:cNvPr>
          <p:cNvSpPr>
            <a:spLocks noGrp="1"/>
          </p:cNvSpPr>
          <p:nvPr>
            <p:ph type="title"/>
          </p:nvPr>
        </p:nvSpPr>
        <p:spPr/>
        <p:txBody>
          <a:bodyPr/>
          <a:lstStyle/>
          <a:p>
            <a:r>
              <a:rPr lang="en-US"/>
              <a:t>Section E. Transfers (cont.)</a:t>
            </a:r>
          </a:p>
        </p:txBody>
      </p:sp>
      <p:sp>
        <p:nvSpPr>
          <p:cNvPr id="9" name="TextBox 8">
            <a:extLst>
              <a:ext uri="{FF2B5EF4-FFF2-40B4-BE49-F238E27FC236}">
                <a16:creationId xmlns:a16="http://schemas.microsoft.com/office/drawing/2014/main" id="{87492DC1-C404-48B6-BE5E-927DFA07350B}"/>
              </a:ext>
            </a:extLst>
          </p:cNvPr>
          <p:cNvSpPr txBox="1"/>
          <p:nvPr/>
        </p:nvSpPr>
        <p:spPr>
          <a:xfrm>
            <a:off x="2441635" y="2085459"/>
            <a:ext cx="3757040" cy="9002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with recorded evidence of TB infection who were transferred to another facility during the reporting month. Please notify the local health department or DSHS regional office of the transfer. Please do not leave any fields blank, indicate 0 if applicable.</a:t>
            </a:r>
          </a:p>
        </p:txBody>
      </p:sp>
      <p:sp>
        <p:nvSpPr>
          <p:cNvPr id="18" name="TextBox 17">
            <a:extLst>
              <a:ext uri="{FF2B5EF4-FFF2-40B4-BE49-F238E27FC236}">
                <a16:creationId xmlns:a16="http://schemas.microsoft.com/office/drawing/2014/main" id="{F041B508-537D-42EA-B66A-626D8C8CD108}"/>
              </a:ext>
            </a:extLst>
          </p:cNvPr>
          <p:cNvSpPr txBox="1"/>
          <p:nvPr/>
        </p:nvSpPr>
        <p:spPr>
          <a:xfrm>
            <a:off x="2241392" y="4561407"/>
            <a:ext cx="3943813" cy="9002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suspected of TB disease who were transferred to another facility during the reporting month. Please notify the local health department or DSHS regional office of the transfer. Please do not leave any fields blank, indicate 0 if applicable. </a:t>
            </a:r>
          </a:p>
        </p:txBody>
      </p:sp>
      <p:sp>
        <p:nvSpPr>
          <p:cNvPr id="20" name="TextBox 19">
            <a:extLst>
              <a:ext uri="{FF2B5EF4-FFF2-40B4-BE49-F238E27FC236}">
                <a16:creationId xmlns:a16="http://schemas.microsoft.com/office/drawing/2014/main" id="{DD58DAA6-0C62-417C-980C-47EC7B62FF7C}"/>
              </a:ext>
            </a:extLst>
          </p:cNvPr>
          <p:cNvSpPr txBox="1"/>
          <p:nvPr/>
        </p:nvSpPr>
        <p:spPr>
          <a:xfrm>
            <a:off x="7058249" y="4360264"/>
            <a:ext cx="4295549"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Provide the total number of inmates diagnosed with confirmed TB disease who were transferred to another correctional facility during the reporting month. Please notify the local health department or DSHS regional office of the transfer. Please do not leave any fields blank, indicate 0 if applicable. </a:t>
            </a:r>
          </a:p>
        </p:txBody>
      </p:sp>
      <p:pic>
        <p:nvPicPr>
          <p:cNvPr id="5" name="Picture 4">
            <a:extLst>
              <a:ext uri="{FF2B5EF4-FFF2-40B4-BE49-F238E27FC236}">
                <a16:creationId xmlns:a16="http://schemas.microsoft.com/office/drawing/2014/main" id="{4D5D2730-A012-4A0F-8F1E-F673B5F08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635" y="3380477"/>
            <a:ext cx="9131366" cy="771203"/>
          </a:xfrm>
          <a:prstGeom prst="rect">
            <a:avLst/>
          </a:prstGeom>
        </p:spPr>
      </p:pic>
      <p:sp>
        <p:nvSpPr>
          <p:cNvPr id="8" name="Arrow: Bent 7">
            <a:extLst>
              <a:ext uri="{FF2B5EF4-FFF2-40B4-BE49-F238E27FC236}">
                <a16:creationId xmlns:a16="http://schemas.microsoft.com/office/drawing/2014/main" id="{E4968BB5-FD16-479A-954C-0976E08067CE}"/>
              </a:ext>
            </a:extLst>
          </p:cNvPr>
          <p:cNvSpPr/>
          <p:nvPr/>
        </p:nvSpPr>
        <p:spPr>
          <a:xfrm flipH="1">
            <a:off x="6016077" y="2808506"/>
            <a:ext cx="306664" cy="752709"/>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Bent-Up 18">
            <a:extLst>
              <a:ext uri="{FF2B5EF4-FFF2-40B4-BE49-F238E27FC236}">
                <a16:creationId xmlns:a16="http://schemas.microsoft.com/office/drawing/2014/main" id="{00BDCA29-2FEE-4AC6-A660-330185A5DDA6}"/>
              </a:ext>
            </a:extLst>
          </p:cNvPr>
          <p:cNvSpPr/>
          <p:nvPr/>
        </p:nvSpPr>
        <p:spPr>
          <a:xfrm flipV="1">
            <a:off x="6497442" y="3938093"/>
            <a:ext cx="2278569" cy="45733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21E6A5D3-11EB-4A06-8E13-119657E6220A}"/>
              </a:ext>
            </a:extLst>
          </p:cNvPr>
          <p:cNvSpPr/>
          <p:nvPr/>
        </p:nvSpPr>
        <p:spPr>
          <a:xfrm flipH="1" flipV="1">
            <a:off x="2230683" y="3741953"/>
            <a:ext cx="233254" cy="90024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94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1F8A67-ED8C-44F5-90B4-639DBA5F3FBF}"/>
              </a:ext>
            </a:extLst>
          </p:cNvPr>
          <p:cNvSpPr>
            <a:spLocks noGrp="1"/>
          </p:cNvSpPr>
          <p:nvPr>
            <p:ph type="title"/>
          </p:nvPr>
        </p:nvSpPr>
        <p:spPr/>
        <p:txBody>
          <a:bodyPr/>
          <a:lstStyle/>
          <a:p>
            <a:r>
              <a:rPr lang="en-US"/>
              <a:t>F. Comments</a:t>
            </a:r>
          </a:p>
        </p:txBody>
      </p:sp>
      <p:pic>
        <p:nvPicPr>
          <p:cNvPr id="6" name="Picture 5" descr="Text, letter&#10;&#10;Description automatically generated">
            <a:extLst>
              <a:ext uri="{FF2B5EF4-FFF2-40B4-BE49-F238E27FC236}">
                <a16:creationId xmlns:a16="http://schemas.microsoft.com/office/drawing/2014/main" id="{D909C4CA-5D01-48A0-BFC9-F5B6A800C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360" y="2515544"/>
            <a:ext cx="8658942" cy="2948553"/>
          </a:xfrm>
          <a:prstGeom prst="rect">
            <a:avLst/>
          </a:prstGeom>
        </p:spPr>
      </p:pic>
      <p:sp>
        <p:nvSpPr>
          <p:cNvPr id="7" name="TextBox 6">
            <a:extLst>
              <a:ext uri="{FF2B5EF4-FFF2-40B4-BE49-F238E27FC236}">
                <a16:creationId xmlns:a16="http://schemas.microsoft.com/office/drawing/2014/main" id="{0CAE60E9-98B8-4D80-85EA-3077325A329C}"/>
              </a:ext>
            </a:extLst>
          </p:cNvPr>
          <p:cNvSpPr txBox="1"/>
          <p:nvPr/>
        </p:nvSpPr>
        <p:spPr>
          <a:xfrm>
            <a:off x="4907924" y="5592629"/>
            <a:ext cx="3943813"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050"/>
              <a:t>Include any additional information or possible discrepancies in the comment section. If there is a comment in a previous section that is too large to place in that section’s comment cells, please place the comment in this section.</a:t>
            </a:r>
          </a:p>
        </p:txBody>
      </p:sp>
    </p:spTree>
    <p:extLst>
      <p:ext uri="{BB962C8B-B14F-4D97-AF65-F5344CB8AC3E}">
        <p14:creationId xmlns:p14="http://schemas.microsoft.com/office/powerpoint/2010/main" val="185162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1DE6B-7937-4124-9696-CC41083957A6}"/>
              </a:ext>
            </a:extLst>
          </p:cNvPr>
          <p:cNvSpPr>
            <a:spLocks noGrp="1"/>
          </p:cNvSpPr>
          <p:nvPr>
            <p:ph type="title"/>
          </p:nvPr>
        </p:nvSpPr>
        <p:spPr/>
        <p:txBody>
          <a:bodyPr/>
          <a:lstStyle/>
          <a:p>
            <a:r>
              <a:rPr lang="en-US"/>
              <a:t>Reminders</a:t>
            </a:r>
          </a:p>
        </p:txBody>
      </p:sp>
      <p:pic>
        <p:nvPicPr>
          <p:cNvPr id="8" name="Picture 7" descr="Text&#10;&#10;Description automatically generated">
            <a:extLst>
              <a:ext uri="{FF2B5EF4-FFF2-40B4-BE49-F238E27FC236}">
                <a16:creationId xmlns:a16="http://schemas.microsoft.com/office/drawing/2014/main" id="{B407C9F7-938B-4335-AC5E-34FAB062F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998" y="2495502"/>
            <a:ext cx="8766809" cy="2388732"/>
          </a:xfrm>
          <a:prstGeom prst="rect">
            <a:avLst/>
          </a:prstGeom>
        </p:spPr>
      </p:pic>
    </p:spTree>
    <p:extLst>
      <p:ext uri="{BB962C8B-B14F-4D97-AF65-F5344CB8AC3E}">
        <p14:creationId xmlns:p14="http://schemas.microsoft.com/office/powerpoint/2010/main" val="3573528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5BD5-E4E9-4942-8315-22A7C50CF3FF}"/>
              </a:ext>
            </a:extLst>
          </p:cNvPr>
          <p:cNvSpPr>
            <a:spLocks noGrp="1"/>
          </p:cNvSpPr>
          <p:nvPr>
            <p:ph type="title"/>
          </p:nvPr>
        </p:nvSpPr>
        <p:spPr/>
        <p:txBody>
          <a:bodyPr/>
          <a:lstStyle/>
          <a:p>
            <a:r>
              <a:rPr lang="en-US" dirty="0"/>
              <a:t>NEW! Report</a:t>
            </a:r>
            <a:r>
              <a:rPr lang="en-US" sz="6000"/>
              <a:t> of TB Conditions (12-11461)</a:t>
            </a:r>
            <a:endParaRPr lang="en-US"/>
          </a:p>
        </p:txBody>
      </p:sp>
      <p:sp>
        <p:nvSpPr>
          <p:cNvPr id="3" name="Text Placeholder 2">
            <a:extLst>
              <a:ext uri="{FF2B5EF4-FFF2-40B4-BE49-F238E27FC236}">
                <a16:creationId xmlns:a16="http://schemas.microsoft.com/office/drawing/2014/main" id="{5533AE3B-9044-424B-95E9-248873829238}"/>
              </a:ext>
            </a:extLst>
          </p:cNvPr>
          <p:cNvSpPr>
            <a:spLocks noGrp="1"/>
          </p:cNvSpPr>
          <p:nvPr>
            <p:ph type="body" idx="1"/>
          </p:nvPr>
        </p:nvSpPr>
        <p:spPr/>
        <p:txBody>
          <a:bodyPr vert="horz" lIns="91440" tIns="45720" rIns="91440" bIns="45720" rtlCol="0" anchor="t">
            <a:normAutofit/>
          </a:bodyPr>
          <a:lstStyle/>
          <a:p>
            <a:r>
              <a:rPr lang="en-US"/>
              <a:t>Revised: </a:t>
            </a:r>
            <a:r>
              <a:rPr lang="en-US" dirty="0"/>
              <a:t>January 2023</a:t>
            </a:r>
            <a:endParaRPr lang="en-US"/>
          </a:p>
        </p:txBody>
      </p:sp>
    </p:spTree>
    <p:extLst>
      <p:ext uri="{BB962C8B-B14F-4D97-AF65-F5344CB8AC3E}">
        <p14:creationId xmlns:p14="http://schemas.microsoft.com/office/powerpoint/2010/main" val="118609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31623D-D2DE-4050-AD21-6910961B8C2B}"/>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B45967E1-D374-4663-A450-3D9CD484EA31}"/>
              </a:ext>
            </a:extLst>
          </p:cNvPr>
          <p:cNvSpPr>
            <a:spLocks noGrp="1"/>
          </p:cNvSpPr>
          <p:nvPr>
            <p:ph idx="1"/>
          </p:nvPr>
        </p:nvSpPr>
        <p:spPr>
          <a:xfrm>
            <a:off x="838200" y="1825624"/>
            <a:ext cx="10515600" cy="4575175"/>
          </a:xfrm>
        </p:spPr>
        <p:txBody>
          <a:bodyPr vert="horz" lIns="91440" tIns="45720" rIns="91440" bIns="45720" rtlCol="0" anchor="t">
            <a:normAutofit/>
          </a:bodyPr>
          <a:lstStyle/>
          <a:p>
            <a:pPr>
              <a:buFont typeface="Wingdings" panose="05000000000000000000" pitchFamily="2" charset="2"/>
              <a:buChar char="q"/>
            </a:pPr>
            <a:r>
              <a:rPr lang="en-US">
                <a:cs typeface="Calibri"/>
              </a:rPr>
              <a:t>Provide common terminology</a:t>
            </a:r>
            <a:endParaRPr lang="en-US"/>
          </a:p>
          <a:p>
            <a:pPr>
              <a:buFont typeface="Wingdings" panose="05000000000000000000" pitchFamily="2" charset="2"/>
              <a:buChar char="q"/>
            </a:pPr>
            <a:r>
              <a:rPr lang="en-US"/>
              <a:t>Review the revised Monthly Correctional TB Report</a:t>
            </a:r>
            <a:endParaRPr lang="en-US">
              <a:cs typeface="Calibri" panose="020F0502020204030204"/>
            </a:endParaRPr>
          </a:p>
          <a:p>
            <a:pPr>
              <a:buFont typeface="Wingdings" panose="05000000000000000000" pitchFamily="2" charset="2"/>
              <a:buChar char="q"/>
            </a:pPr>
            <a:r>
              <a:rPr lang="en-US"/>
              <a:t>Review the new Report of TB Conditions form</a:t>
            </a:r>
            <a:endParaRPr lang="en-US">
              <a:cs typeface="Calibri"/>
            </a:endParaRPr>
          </a:p>
          <a:p>
            <a:pPr>
              <a:buFont typeface="Wingdings" panose="05000000000000000000" pitchFamily="2" charset="2"/>
              <a:buChar char="q"/>
            </a:pPr>
            <a:r>
              <a:rPr lang="en-US"/>
              <a:t>Link useful resources for monthly reports</a:t>
            </a:r>
          </a:p>
          <a:p>
            <a:pPr>
              <a:buFont typeface="Wingdings" panose="05000000000000000000" pitchFamily="2" charset="2"/>
              <a:buChar char="q"/>
            </a:pPr>
            <a:endParaRPr lang="en-US" sz="1600"/>
          </a:p>
          <a:p>
            <a:endParaRPr lang="en-US"/>
          </a:p>
        </p:txBody>
      </p:sp>
    </p:spTree>
    <p:extLst>
      <p:ext uri="{BB962C8B-B14F-4D97-AF65-F5344CB8AC3E}">
        <p14:creationId xmlns:p14="http://schemas.microsoft.com/office/powerpoint/2010/main" val="180659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57B16F-D122-431B-B87A-DE7660C61731}"/>
              </a:ext>
            </a:extLst>
          </p:cNvPr>
          <p:cNvSpPr>
            <a:spLocks noGrp="1"/>
          </p:cNvSpPr>
          <p:nvPr>
            <p:ph type="title"/>
          </p:nvPr>
        </p:nvSpPr>
        <p:spPr>
          <a:xfrm>
            <a:off x="412595" y="100361"/>
            <a:ext cx="8798312" cy="1325563"/>
          </a:xfrm>
        </p:spPr>
        <p:txBody>
          <a:bodyPr>
            <a:normAutofit/>
          </a:bodyPr>
          <a:lstStyle/>
          <a:p>
            <a:r>
              <a:rPr lang="en-US"/>
              <a:t>Changes in the Report of TB Conditions</a:t>
            </a:r>
            <a:br>
              <a:rPr lang="en-US"/>
            </a:br>
            <a:r>
              <a:rPr lang="en-US"/>
              <a:t> (12-11461)</a:t>
            </a:r>
          </a:p>
        </p:txBody>
      </p:sp>
      <p:sp>
        <p:nvSpPr>
          <p:cNvPr id="2" name="Text Placeholder 1">
            <a:extLst>
              <a:ext uri="{FF2B5EF4-FFF2-40B4-BE49-F238E27FC236}">
                <a16:creationId xmlns:a16="http://schemas.microsoft.com/office/drawing/2014/main" id="{0690E41F-8A34-4855-ACC8-C6264A050FB3}"/>
              </a:ext>
            </a:extLst>
          </p:cNvPr>
          <p:cNvSpPr>
            <a:spLocks noGrp="1"/>
          </p:cNvSpPr>
          <p:nvPr>
            <p:ph type="body" sz="half" idx="2"/>
          </p:nvPr>
        </p:nvSpPr>
        <p:spPr>
          <a:xfrm>
            <a:off x="211873" y="1537273"/>
            <a:ext cx="5884127" cy="5127931"/>
          </a:xfrm>
        </p:spPr>
        <p:txBody>
          <a:bodyPr vert="horz" lIns="91440" tIns="45720" rIns="91440" bIns="45720" rtlCol="0" anchor="t">
            <a:normAutofit lnSpcReduction="10000"/>
          </a:bodyPr>
          <a:lstStyle/>
          <a:p>
            <a:r>
              <a:rPr lang="en-US" sz="1500" b="1"/>
              <a:t>RENAMED </a:t>
            </a:r>
            <a:r>
              <a:rPr lang="en-US" sz="1500"/>
              <a:t>the form from Positive Reactors/Suspects/Cases Form to Report of TB Conditions</a:t>
            </a:r>
          </a:p>
          <a:p>
            <a:r>
              <a:rPr lang="en-US" sz="1500" b="1">
                <a:cs typeface="Calibri"/>
              </a:rPr>
              <a:t>CHANGED</a:t>
            </a:r>
          </a:p>
          <a:p>
            <a:pPr marL="742950" lvl="1" indent="-285750">
              <a:buFont typeface="Arial" panose="020B0604020202020204" pitchFamily="34" charset="0"/>
              <a:buChar char="•"/>
            </a:pPr>
            <a:r>
              <a:rPr lang="en-US" sz="1500" b="1"/>
              <a:t>Purpose to “document all individuals with a </a:t>
            </a:r>
            <a:r>
              <a:rPr lang="en-US" sz="1500" b="1">
                <a:solidFill>
                  <a:srgbClr val="FF0000"/>
                </a:solidFill>
              </a:rPr>
              <a:t>notifiable</a:t>
            </a:r>
            <a:r>
              <a:rPr lang="en-US" sz="1500" b="1"/>
              <a:t> Tuberculosis condition reported to health departments”</a:t>
            </a:r>
            <a:endParaRPr lang="en-US" sz="1500" b="1">
              <a:cs typeface="Calibri"/>
            </a:endParaRPr>
          </a:p>
          <a:p>
            <a:pPr marL="742950" lvl="1" indent="-285750">
              <a:buFont typeface="Arial" panose="020B0604020202020204" pitchFamily="34" charset="0"/>
              <a:buChar char="•"/>
            </a:pPr>
            <a:r>
              <a:rPr lang="en-US" sz="1500"/>
              <a:t>Date Placed column to Date Placed or Drawn</a:t>
            </a:r>
            <a:endParaRPr lang="en-US" sz="1500">
              <a:cs typeface="Calibri"/>
            </a:endParaRPr>
          </a:p>
          <a:p>
            <a:pPr marL="742950" lvl="1" indent="-285750">
              <a:buFont typeface="Arial" panose="020B0604020202020204" pitchFamily="34" charset="0"/>
              <a:buChar char="•"/>
            </a:pPr>
            <a:r>
              <a:rPr lang="en-US" sz="1500"/>
              <a:t>Result MM column to Result MM and IGRA</a:t>
            </a:r>
            <a:endParaRPr lang="en-US" sz="1500">
              <a:cs typeface="Calibri"/>
            </a:endParaRPr>
          </a:p>
          <a:p>
            <a:pPr marL="742950" lvl="1" indent="-285750">
              <a:buFont typeface="Arial" panose="020B0604020202020204" pitchFamily="34" charset="0"/>
              <a:buChar char="•"/>
            </a:pPr>
            <a:r>
              <a:rPr lang="en-US" sz="1500"/>
              <a:t>CXR Normal/Abnormal column to CXR Result</a:t>
            </a:r>
            <a:endParaRPr lang="en-US" sz="1500">
              <a:cs typeface="Calibri"/>
            </a:endParaRPr>
          </a:p>
          <a:p>
            <a:pPr marL="742950" lvl="1" indent="-285750">
              <a:buFont typeface="Arial" panose="020B0604020202020204" pitchFamily="34" charset="0"/>
              <a:buChar char="•"/>
            </a:pPr>
            <a:r>
              <a:rPr lang="en-US" sz="1500"/>
              <a:t>Rx Start Date column to Treatment Start Date</a:t>
            </a:r>
            <a:endParaRPr lang="en-US" sz="1500">
              <a:cs typeface="Calibri"/>
            </a:endParaRPr>
          </a:p>
          <a:p>
            <a:pPr marL="742950" lvl="1" indent="-285750">
              <a:buFont typeface="Arial" panose="020B0604020202020204" pitchFamily="34" charset="0"/>
              <a:buChar char="•"/>
            </a:pPr>
            <a:r>
              <a:rPr lang="en-US" sz="1500"/>
              <a:t>Released to Community or Transferred to Released, Transferred, Both, None</a:t>
            </a:r>
            <a:endParaRPr lang="en-US" sz="1500">
              <a:cs typeface="Calibri"/>
            </a:endParaRPr>
          </a:p>
          <a:p>
            <a:r>
              <a:rPr lang="en-US" sz="1500" b="1">
                <a:cs typeface="Calibri"/>
              </a:rPr>
              <a:t>REMOVED</a:t>
            </a:r>
          </a:p>
          <a:p>
            <a:pPr marL="742950" lvl="1" indent="-285750">
              <a:buFont typeface="Arial" panose="020B0604020202020204" pitchFamily="34" charset="0"/>
              <a:buChar char="•"/>
            </a:pPr>
            <a:r>
              <a:rPr lang="en-US" sz="1500"/>
              <a:t>Numbering</a:t>
            </a:r>
            <a:endParaRPr lang="en-US" sz="1500">
              <a:cs typeface="Calibri"/>
            </a:endParaRPr>
          </a:p>
          <a:p>
            <a:pPr marL="742950" lvl="1" indent="-285750">
              <a:buFont typeface="Arial" panose="020B0604020202020204" pitchFamily="34" charset="0"/>
              <a:buChar char="•"/>
            </a:pPr>
            <a:r>
              <a:rPr lang="en-US" sz="1500"/>
              <a:t>Initial or Annual Screening column</a:t>
            </a:r>
            <a:endParaRPr lang="en-US" sz="1500">
              <a:cs typeface="Calibri"/>
            </a:endParaRPr>
          </a:p>
          <a:p>
            <a:pPr marL="742950" lvl="1" indent="-285750">
              <a:buFont typeface="Arial" panose="020B0604020202020204" pitchFamily="34" charset="0"/>
              <a:buChar char="•"/>
            </a:pPr>
            <a:r>
              <a:rPr lang="en-US" sz="1500"/>
              <a:t>Inmate Number column</a:t>
            </a:r>
            <a:endParaRPr lang="en-US" sz="1500">
              <a:cs typeface="Calibri"/>
            </a:endParaRPr>
          </a:p>
          <a:p>
            <a:pPr marL="742950" lvl="1" indent="-285750">
              <a:buFont typeface="Arial" panose="020B0604020202020204" pitchFamily="34" charset="0"/>
              <a:buChar char="•"/>
            </a:pPr>
            <a:r>
              <a:rPr lang="en-US" sz="1500"/>
              <a:t>Positive Reactor Y or N column</a:t>
            </a:r>
            <a:endParaRPr lang="en-US" sz="1500">
              <a:cs typeface="Calibri"/>
            </a:endParaRPr>
          </a:p>
          <a:p>
            <a:pPr marL="742950" lvl="1" indent="-285750">
              <a:buFont typeface="Arial" panose="020B0604020202020204" pitchFamily="34" charset="0"/>
              <a:buChar char="•"/>
            </a:pPr>
            <a:r>
              <a:rPr lang="en-US" sz="1500" err="1"/>
              <a:t>Immuno</a:t>
            </a:r>
            <a:r>
              <a:rPr lang="en-US" sz="1500"/>
              <a:t>/HIV/Recent Contact column</a:t>
            </a:r>
            <a:endParaRPr lang="en-US" sz="1500">
              <a:cs typeface="Calibri"/>
            </a:endParaRPr>
          </a:p>
          <a:p>
            <a:pPr marL="742950" lvl="1" indent="-285750">
              <a:buFont typeface="Arial" panose="020B0604020202020204" pitchFamily="34" charset="0"/>
              <a:buChar char="•"/>
            </a:pPr>
            <a:r>
              <a:rPr lang="en-US" sz="1500"/>
              <a:t>Documented Prior Positive column</a:t>
            </a:r>
            <a:endParaRPr lang="en-US" sz="1500">
              <a:cs typeface="Calibri"/>
            </a:endParaRPr>
          </a:p>
          <a:p>
            <a:pPr marL="742950" lvl="1" indent="-285750">
              <a:buFont typeface="Arial" panose="020B0604020202020204" pitchFamily="34" charset="0"/>
              <a:buChar char="•"/>
            </a:pPr>
            <a:r>
              <a:rPr lang="en-US" sz="1500"/>
              <a:t>Date LHD/PHR was notified of Suspect/Case/TB Infection column</a:t>
            </a:r>
            <a:endParaRPr lang="en-US" sz="1500">
              <a:cs typeface="Calibri"/>
            </a:endParaRPr>
          </a:p>
          <a:p>
            <a:pPr marL="742950" lvl="1" indent="-285750">
              <a:buFont typeface="Arial" panose="020B0604020202020204" pitchFamily="34" charset="0"/>
              <a:buChar char="•"/>
            </a:pPr>
            <a:r>
              <a:rPr lang="en-US" sz="1500"/>
              <a:t>Comments column</a:t>
            </a:r>
            <a:endParaRPr lang="en-US" sz="1500">
              <a:cs typeface="Calibri"/>
            </a:endParaRPr>
          </a:p>
          <a:p>
            <a:pPr marL="742950" lvl="1" indent="-285750">
              <a:buFont typeface="Arial" panose="020B0604020202020204" pitchFamily="34" charset="0"/>
              <a:buChar char="•"/>
            </a:pPr>
            <a:endParaRPr lang="en-US" b="1"/>
          </a:p>
          <a:p>
            <a:pPr marL="742950" lvl="1" indent="-285750">
              <a:buFont typeface="Arial" panose="020B0604020202020204" pitchFamily="34" charset="0"/>
              <a:buChar char="•"/>
            </a:pPr>
            <a:endParaRPr lang="en-US" b="1"/>
          </a:p>
          <a:p>
            <a:pPr marL="742950" lvl="1" indent="-285750">
              <a:buFont typeface="Arial" panose="020B0604020202020204" pitchFamily="34" charset="0"/>
              <a:buChar char="•"/>
            </a:pPr>
            <a:endParaRPr lang="en-US" b="1"/>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6" name="Text Placeholder 1">
            <a:extLst>
              <a:ext uri="{FF2B5EF4-FFF2-40B4-BE49-F238E27FC236}">
                <a16:creationId xmlns:a16="http://schemas.microsoft.com/office/drawing/2014/main" id="{D5471245-E885-4CDE-8137-A32D58FC48D2}"/>
              </a:ext>
            </a:extLst>
          </p:cNvPr>
          <p:cNvSpPr txBox="1">
            <a:spLocks/>
          </p:cNvSpPr>
          <p:nvPr/>
        </p:nvSpPr>
        <p:spPr>
          <a:xfrm>
            <a:off x="6096000" y="1621010"/>
            <a:ext cx="5884127" cy="48635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400" b="1"/>
              <a:t>ADDED</a:t>
            </a:r>
          </a:p>
          <a:p>
            <a:pPr marL="742950" lvl="1" indent="-285750">
              <a:buFont typeface="Arial" panose="020B0604020202020204" pitchFamily="34" charset="0"/>
              <a:buChar char="•"/>
            </a:pPr>
            <a:r>
              <a:rPr lang="en-US"/>
              <a:t>Results of prior positives to footnotes</a:t>
            </a:r>
            <a:endParaRPr lang="en-US">
              <a:cs typeface="Calibri"/>
            </a:endParaRPr>
          </a:p>
          <a:p>
            <a:pPr marL="742950" lvl="1" indent="-285750">
              <a:buFont typeface="Arial" panose="020B0604020202020204" pitchFamily="34" charset="0"/>
              <a:buChar char="•"/>
            </a:pPr>
            <a:r>
              <a:rPr lang="en-US"/>
              <a:t>If Y, include dates placed/drawn of last negative test to footnotes</a:t>
            </a:r>
          </a:p>
          <a:p>
            <a:pPr marL="742950" lvl="1" indent="-285750">
              <a:buFont typeface="Arial" panose="020B0604020202020204" pitchFamily="34" charset="0"/>
              <a:buChar char="•"/>
            </a:pPr>
            <a:r>
              <a:rPr lang="en-US"/>
              <a:t>Format: A-Abnormal; N-Normal</a:t>
            </a:r>
            <a:endParaRPr lang="en-US">
              <a:cs typeface="Calibri"/>
            </a:endParaRPr>
          </a:p>
          <a:p>
            <a:pPr marL="742950" lvl="1" indent="-285750">
              <a:buFont typeface="Arial" panose="020B0604020202020204" pitchFamily="34" charset="0"/>
              <a:buChar char="•"/>
            </a:pPr>
            <a:r>
              <a:rPr lang="en-US"/>
              <a:t>C- Case; S- Suspect; I- TB Infection to footnotes</a:t>
            </a:r>
            <a:endParaRPr lang="en-US">
              <a:cs typeface="Calibri"/>
            </a:endParaRPr>
          </a:p>
          <a:p>
            <a:pPr marL="742950" lvl="1" indent="-285750">
              <a:buFont typeface="Arial" panose="020B0604020202020204" pitchFamily="34" charset="0"/>
              <a:buChar char="•"/>
            </a:pPr>
            <a:r>
              <a:rPr lang="en-US"/>
              <a:t>Format: Transferred In; Transferred Out; Released; Both (released and transferred in); None to footnotes</a:t>
            </a:r>
            <a:endParaRPr lang="en-US">
              <a:cs typeface="Calibri"/>
            </a:endParaRPr>
          </a:p>
          <a:p>
            <a:pPr marL="742950" lvl="1" indent="-285750">
              <a:buFont typeface="Arial" panose="020B0604020202020204" pitchFamily="34" charset="0"/>
              <a:buChar char="•"/>
            </a:pPr>
            <a:r>
              <a:rPr lang="en-US"/>
              <a:t>Provide the dates of transfers or release to footnotes</a:t>
            </a:r>
            <a:endParaRPr lang="en-US">
              <a:cs typeface="Calibri"/>
            </a:endParaRPr>
          </a:p>
          <a:p>
            <a:pPr lvl="1"/>
            <a:endParaRPr lang="en-US"/>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164044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26858-FB1B-4453-BD9C-36AA3DC20646}"/>
              </a:ext>
            </a:extLst>
          </p:cNvPr>
          <p:cNvSpPr>
            <a:spLocks noGrp="1"/>
          </p:cNvSpPr>
          <p:nvPr>
            <p:ph type="title"/>
          </p:nvPr>
        </p:nvSpPr>
        <p:spPr/>
        <p:txBody>
          <a:bodyPr/>
          <a:lstStyle/>
          <a:p>
            <a:r>
              <a:rPr lang="en-US"/>
              <a:t>Who Should be Included on the Report of TB Conditions Form?</a:t>
            </a:r>
          </a:p>
        </p:txBody>
      </p:sp>
      <p:graphicFrame>
        <p:nvGraphicFramePr>
          <p:cNvPr id="5" name="Content Placeholder 6">
            <a:extLst>
              <a:ext uri="{FF2B5EF4-FFF2-40B4-BE49-F238E27FC236}">
                <a16:creationId xmlns:a16="http://schemas.microsoft.com/office/drawing/2014/main" id="{78253DDC-C83C-4543-ADCF-86F5A79068D2}"/>
              </a:ext>
            </a:extLst>
          </p:cNvPr>
          <p:cNvGraphicFramePr>
            <a:graphicFrameLocks noGrp="1"/>
          </p:cNvGraphicFramePr>
          <p:nvPr>
            <p:ph sz="half" idx="1"/>
            <p:extLst>
              <p:ext uri="{D42A27DB-BD31-4B8C-83A1-F6EECF244321}">
                <p14:modId xmlns:p14="http://schemas.microsoft.com/office/powerpoint/2010/main" val="1762938964"/>
              </p:ext>
            </p:extLst>
          </p:nvPr>
        </p:nvGraphicFramePr>
        <p:xfrm>
          <a:off x="3477995" y="1925150"/>
          <a:ext cx="6315156" cy="466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12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9F3C0-4D37-C42B-443C-813C79FC6417}"/>
              </a:ext>
            </a:extLst>
          </p:cNvPr>
          <p:cNvSpPr>
            <a:spLocks noGrp="1"/>
          </p:cNvSpPr>
          <p:nvPr>
            <p:ph type="title"/>
          </p:nvPr>
        </p:nvSpPr>
        <p:spPr/>
        <p:txBody>
          <a:bodyPr/>
          <a:lstStyle/>
          <a:p>
            <a:r>
              <a:rPr lang="en-US">
                <a:cs typeface="Calibri"/>
              </a:rPr>
              <a:t>Report of TB Conditions </a:t>
            </a:r>
            <a:br>
              <a:rPr lang="en-US">
                <a:cs typeface="Calibri"/>
              </a:rPr>
            </a:br>
            <a:r>
              <a:rPr lang="en-US">
                <a:cs typeface="Calibri"/>
              </a:rPr>
              <a:t>(Form 12-11461)</a:t>
            </a:r>
            <a:endParaRPr lang="en-US"/>
          </a:p>
        </p:txBody>
      </p:sp>
      <p:sp>
        <p:nvSpPr>
          <p:cNvPr id="5" name="TextBox 4">
            <a:extLst>
              <a:ext uri="{FF2B5EF4-FFF2-40B4-BE49-F238E27FC236}">
                <a16:creationId xmlns:a16="http://schemas.microsoft.com/office/drawing/2014/main" id="{7E3C5FE6-41D6-CA36-F11F-C6BF26B318CE}"/>
              </a:ext>
            </a:extLst>
          </p:cNvPr>
          <p:cNvSpPr txBox="1"/>
          <p:nvPr/>
        </p:nvSpPr>
        <p:spPr>
          <a:xfrm>
            <a:off x="2452076" y="4640384"/>
            <a:ext cx="2237153" cy="1169551"/>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latin typeface="Calibri"/>
                <a:ea typeface="Verdana"/>
                <a:cs typeface="Verdana"/>
              </a:rPr>
              <a:t>Provide the legal name of the correctional facility reporting TB screening activities. Please do not abbreviate.</a:t>
            </a:r>
            <a:endParaRPr lang="en-US" sz="1400">
              <a:latin typeface="Calibri"/>
              <a:cs typeface="Calibri"/>
            </a:endParaRPr>
          </a:p>
        </p:txBody>
      </p:sp>
      <p:sp>
        <p:nvSpPr>
          <p:cNvPr id="7" name="Arrow: Up 6">
            <a:extLst>
              <a:ext uri="{FF2B5EF4-FFF2-40B4-BE49-F238E27FC236}">
                <a16:creationId xmlns:a16="http://schemas.microsoft.com/office/drawing/2014/main" id="{FF91B7B5-D3BA-8C21-E7F9-7D92CE8C9C94}"/>
              </a:ext>
            </a:extLst>
          </p:cNvPr>
          <p:cNvSpPr/>
          <p:nvPr/>
        </p:nvSpPr>
        <p:spPr>
          <a:xfrm rot="10800000">
            <a:off x="2934533" y="3895162"/>
            <a:ext cx="284357" cy="6778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21B9DCF-4CD9-5CB2-6940-89D1BCB1A1A0}"/>
              </a:ext>
            </a:extLst>
          </p:cNvPr>
          <p:cNvSpPr txBox="1"/>
          <p:nvPr/>
        </p:nvSpPr>
        <p:spPr>
          <a:xfrm>
            <a:off x="5612421" y="4640384"/>
            <a:ext cx="2527916" cy="1600438"/>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Provide the name of the person responsible for completing the monthly report and/or the person who can be contacted to clarify information submitted on this report. Include titles such as RN or LVN.</a:t>
            </a:r>
            <a:endParaRPr lang="en-US" sz="1400"/>
          </a:p>
        </p:txBody>
      </p:sp>
      <p:sp>
        <p:nvSpPr>
          <p:cNvPr id="9" name="Arrow: Up 8">
            <a:extLst>
              <a:ext uri="{FF2B5EF4-FFF2-40B4-BE49-F238E27FC236}">
                <a16:creationId xmlns:a16="http://schemas.microsoft.com/office/drawing/2014/main" id="{6D2BF96D-39F2-C8FC-52A3-A7629A39ABFF}"/>
              </a:ext>
            </a:extLst>
          </p:cNvPr>
          <p:cNvSpPr/>
          <p:nvPr/>
        </p:nvSpPr>
        <p:spPr>
          <a:xfrm rot="10800000">
            <a:off x="6597994" y="3885393"/>
            <a:ext cx="284357" cy="6778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C8EE2AD-7FA1-BB99-7D83-66DA863964A9}"/>
              </a:ext>
            </a:extLst>
          </p:cNvPr>
          <p:cNvSpPr txBox="1"/>
          <p:nvPr/>
        </p:nvSpPr>
        <p:spPr>
          <a:xfrm>
            <a:off x="8958383" y="4640384"/>
            <a:ext cx="2237153" cy="52322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Provide the month and year of the reporting period.</a:t>
            </a:r>
            <a:endParaRPr lang="en-US" sz="1400"/>
          </a:p>
        </p:txBody>
      </p:sp>
      <p:sp>
        <p:nvSpPr>
          <p:cNvPr id="11" name="Arrow: Up 10">
            <a:extLst>
              <a:ext uri="{FF2B5EF4-FFF2-40B4-BE49-F238E27FC236}">
                <a16:creationId xmlns:a16="http://schemas.microsoft.com/office/drawing/2014/main" id="{988764DB-39AD-E6A2-30D2-ED9F629874BC}"/>
              </a:ext>
            </a:extLst>
          </p:cNvPr>
          <p:cNvSpPr/>
          <p:nvPr/>
        </p:nvSpPr>
        <p:spPr>
          <a:xfrm rot="10800000">
            <a:off x="10026993" y="3885393"/>
            <a:ext cx="284357" cy="6778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Graphical user interface, text&#10;&#10;Description automatically generated">
            <a:extLst>
              <a:ext uri="{FF2B5EF4-FFF2-40B4-BE49-F238E27FC236}">
                <a16:creationId xmlns:a16="http://schemas.microsoft.com/office/drawing/2014/main" id="{2CF02C6D-627F-4244-0C72-1BA5B6CB277C}"/>
              </a:ext>
            </a:extLst>
          </p:cNvPr>
          <p:cNvPicPr>
            <a:picLocks noChangeAspect="1"/>
          </p:cNvPicPr>
          <p:nvPr/>
        </p:nvPicPr>
        <p:blipFill>
          <a:blip r:embed="rId3"/>
          <a:stretch>
            <a:fillRect/>
          </a:stretch>
        </p:blipFill>
        <p:spPr>
          <a:xfrm>
            <a:off x="2370015" y="2562901"/>
            <a:ext cx="9337430" cy="1321893"/>
          </a:xfrm>
          <a:prstGeom prst="rect">
            <a:avLst/>
          </a:prstGeom>
        </p:spPr>
      </p:pic>
    </p:spTree>
    <p:extLst>
      <p:ext uri="{BB962C8B-B14F-4D97-AF65-F5344CB8AC3E}">
        <p14:creationId xmlns:p14="http://schemas.microsoft.com/office/powerpoint/2010/main" val="569422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able&#10;&#10;Description automatically generated">
            <a:extLst>
              <a:ext uri="{FF2B5EF4-FFF2-40B4-BE49-F238E27FC236}">
                <a16:creationId xmlns:a16="http://schemas.microsoft.com/office/drawing/2014/main" id="{39678C93-268F-A0FA-F608-7D26AA5CA5A1}"/>
              </a:ext>
            </a:extLst>
          </p:cNvPr>
          <p:cNvPicPr>
            <a:picLocks noChangeAspect="1"/>
          </p:cNvPicPr>
          <p:nvPr/>
        </p:nvPicPr>
        <p:blipFill>
          <a:blip r:embed="rId3"/>
          <a:stretch>
            <a:fillRect/>
          </a:stretch>
        </p:blipFill>
        <p:spPr>
          <a:xfrm>
            <a:off x="4548555" y="2839810"/>
            <a:ext cx="4599353" cy="2428842"/>
          </a:xfrm>
          <a:prstGeom prst="rect">
            <a:avLst/>
          </a:prstGeom>
        </p:spPr>
      </p:pic>
      <p:sp>
        <p:nvSpPr>
          <p:cNvPr id="2" name="Title 1">
            <a:extLst>
              <a:ext uri="{FF2B5EF4-FFF2-40B4-BE49-F238E27FC236}">
                <a16:creationId xmlns:a16="http://schemas.microsoft.com/office/drawing/2014/main" id="{87936272-098E-6BCB-E512-9A961A170184}"/>
              </a:ext>
            </a:extLst>
          </p:cNvPr>
          <p:cNvSpPr>
            <a:spLocks noGrp="1"/>
          </p:cNvSpPr>
          <p:nvPr>
            <p:ph type="title"/>
          </p:nvPr>
        </p:nvSpPr>
        <p:spPr/>
        <p:txBody>
          <a:bodyPr/>
          <a:lstStyle/>
          <a:p>
            <a:r>
              <a:rPr lang="en-US">
                <a:ea typeface="+mn-lt"/>
                <a:cs typeface="+mn-lt"/>
              </a:rPr>
              <a:t>Report of TB Conditions </a:t>
            </a:r>
            <a:br>
              <a:rPr lang="en-US">
                <a:ea typeface="+mn-lt"/>
                <a:cs typeface="+mn-lt"/>
              </a:rPr>
            </a:br>
            <a:r>
              <a:rPr lang="en-US">
                <a:ea typeface="+mn-lt"/>
                <a:cs typeface="+mn-lt"/>
              </a:rPr>
              <a:t>(Form 12-11461)</a:t>
            </a:r>
            <a:endParaRPr lang="en-US"/>
          </a:p>
        </p:txBody>
      </p:sp>
      <p:sp>
        <p:nvSpPr>
          <p:cNvPr id="10" name="TextBox 9">
            <a:extLst>
              <a:ext uri="{FF2B5EF4-FFF2-40B4-BE49-F238E27FC236}">
                <a16:creationId xmlns:a16="http://schemas.microsoft.com/office/drawing/2014/main" id="{EA165690-E60F-4B58-FE97-7BD5F8BCE896}"/>
              </a:ext>
            </a:extLst>
          </p:cNvPr>
          <p:cNvSpPr txBox="1"/>
          <p:nvPr/>
        </p:nvSpPr>
        <p:spPr>
          <a:xfrm>
            <a:off x="3085789" y="5322173"/>
            <a:ext cx="3219731" cy="138499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For all inmates, provide the book-in date (intake date) of the TB infection, suspected case, or confirmed case being reported. For employees and volunteers, include the date they were hired. (Format: MM/DD/YY)</a:t>
            </a:r>
          </a:p>
        </p:txBody>
      </p:sp>
      <p:sp>
        <p:nvSpPr>
          <p:cNvPr id="12" name="TextBox 11">
            <a:extLst>
              <a:ext uri="{FF2B5EF4-FFF2-40B4-BE49-F238E27FC236}">
                <a16:creationId xmlns:a16="http://schemas.microsoft.com/office/drawing/2014/main" id="{8588348C-8F31-BC7F-511D-244FB25C52AB}"/>
              </a:ext>
            </a:extLst>
          </p:cNvPr>
          <p:cNvSpPr txBox="1"/>
          <p:nvPr/>
        </p:nvSpPr>
        <p:spPr>
          <a:xfrm>
            <a:off x="6171529" y="2101361"/>
            <a:ext cx="2237153" cy="52322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Provide the individual's full name. (Format: Last, First)</a:t>
            </a:r>
            <a:endParaRPr lang="en-US" sz="1400"/>
          </a:p>
        </p:txBody>
      </p:sp>
      <p:sp>
        <p:nvSpPr>
          <p:cNvPr id="6" name="Arrow: Bent 5">
            <a:extLst>
              <a:ext uri="{FF2B5EF4-FFF2-40B4-BE49-F238E27FC236}">
                <a16:creationId xmlns:a16="http://schemas.microsoft.com/office/drawing/2014/main" id="{F2BBDF1A-BCBE-4561-259D-75540255D0A2}"/>
              </a:ext>
            </a:extLst>
          </p:cNvPr>
          <p:cNvSpPr/>
          <p:nvPr/>
        </p:nvSpPr>
        <p:spPr>
          <a:xfrm flipH="1">
            <a:off x="8487952" y="2311390"/>
            <a:ext cx="474122" cy="1054955"/>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Bent-Up 7">
            <a:extLst>
              <a:ext uri="{FF2B5EF4-FFF2-40B4-BE49-F238E27FC236}">
                <a16:creationId xmlns:a16="http://schemas.microsoft.com/office/drawing/2014/main" id="{8DC8F22D-F6A9-EDBC-BBF4-7AF8BF1F0593}"/>
              </a:ext>
            </a:extLst>
          </p:cNvPr>
          <p:cNvSpPr/>
          <p:nvPr/>
        </p:nvSpPr>
        <p:spPr>
          <a:xfrm flipH="1" flipV="1">
            <a:off x="4018301" y="4168081"/>
            <a:ext cx="621224" cy="1098152"/>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806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Table&#10;&#10;Description automatically generated">
            <a:extLst>
              <a:ext uri="{FF2B5EF4-FFF2-40B4-BE49-F238E27FC236}">
                <a16:creationId xmlns:a16="http://schemas.microsoft.com/office/drawing/2014/main" id="{974A96DE-8ABF-973B-A333-812947E90104}"/>
              </a:ext>
            </a:extLst>
          </p:cNvPr>
          <p:cNvPicPr>
            <a:picLocks noChangeAspect="1"/>
          </p:cNvPicPr>
          <p:nvPr/>
        </p:nvPicPr>
        <p:blipFill>
          <a:blip r:embed="rId3"/>
          <a:stretch>
            <a:fillRect/>
          </a:stretch>
        </p:blipFill>
        <p:spPr>
          <a:xfrm>
            <a:off x="5164017" y="3209882"/>
            <a:ext cx="3446583" cy="2548390"/>
          </a:xfrm>
          <a:prstGeom prst="rect">
            <a:avLst/>
          </a:prstGeom>
        </p:spPr>
      </p:pic>
      <p:sp>
        <p:nvSpPr>
          <p:cNvPr id="2" name="Title 1">
            <a:extLst>
              <a:ext uri="{FF2B5EF4-FFF2-40B4-BE49-F238E27FC236}">
                <a16:creationId xmlns:a16="http://schemas.microsoft.com/office/drawing/2014/main" id="{FB95F43E-1120-733C-5BDB-838F83097058}"/>
              </a:ext>
            </a:extLst>
          </p:cNvPr>
          <p:cNvSpPr>
            <a:spLocks noGrp="1"/>
          </p:cNvSpPr>
          <p:nvPr>
            <p:ph type="title"/>
          </p:nvPr>
        </p:nvSpPr>
        <p:spPr/>
        <p:txBody>
          <a:bodyPr/>
          <a:lstStyle/>
          <a:p>
            <a:r>
              <a:rPr lang="en-US">
                <a:cs typeface="Calibri"/>
              </a:rPr>
              <a:t>Report of TB Conditions </a:t>
            </a:r>
            <a:br>
              <a:rPr lang="en-US">
                <a:cs typeface="Calibri"/>
              </a:rPr>
            </a:br>
            <a:r>
              <a:rPr lang="en-US">
                <a:cs typeface="Calibri"/>
              </a:rPr>
              <a:t>(Form 12-11461)</a:t>
            </a:r>
            <a:endParaRPr lang="en-US"/>
          </a:p>
        </p:txBody>
      </p:sp>
      <p:sp>
        <p:nvSpPr>
          <p:cNvPr id="5" name="Arrow: Bent-Up 4">
            <a:extLst>
              <a:ext uri="{FF2B5EF4-FFF2-40B4-BE49-F238E27FC236}">
                <a16:creationId xmlns:a16="http://schemas.microsoft.com/office/drawing/2014/main" id="{A125930C-7980-49A7-AFC7-C24C5226B749}"/>
              </a:ext>
            </a:extLst>
          </p:cNvPr>
          <p:cNvSpPr/>
          <p:nvPr/>
        </p:nvSpPr>
        <p:spPr>
          <a:xfrm flipV="1">
            <a:off x="8268431" y="3772986"/>
            <a:ext cx="1166428" cy="602432"/>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Bent 7">
            <a:extLst>
              <a:ext uri="{FF2B5EF4-FFF2-40B4-BE49-F238E27FC236}">
                <a16:creationId xmlns:a16="http://schemas.microsoft.com/office/drawing/2014/main" id="{A87C0F3C-C5F2-17B2-5041-2A4779A5AAAA}"/>
              </a:ext>
            </a:extLst>
          </p:cNvPr>
          <p:cNvSpPr/>
          <p:nvPr/>
        </p:nvSpPr>
        <p:spPr>
          <a:xfrm flipH="1">
            <a:off x="7129514" y="2378232"/>
            <a:ext cx="474122" cy="1054955"/>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Bent-Up 9">
            <a:extLst>
              <a:ext uri="{FF2B5EF4-FFF2-40B4-BE49-F238E27FC236}">
                <a16:creationId xmlns:a16="http://schemas.microsoft.com/office/drawing/2014/main" id="{F2C9D05D-2F81-8588-F2AE-DA5BDD9EF25E}"/>
              </a:ext>
            </a:extLst>
          </p:cNvPr>
          <p:cNvSpPr/>
          <p:nvPr/>
        </p:nvSpPr>
        <p:spPr>
          <a:xfrm flipH="1" flipV="1">
            <a:off x="4138617" y="4158569"/>
            <a:ext cx="1235401" cy="64696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7D5A7A3-6984-16B4-760D-B248B2005C71}"/>
              </a:ext>
            </a:extLst>
          </p:cNvPr>
          <p:cNvSpPr txBox="1"/>
          <p:nvPr/>
        </p:nvSpPr>
        <p:spPr>
          <a:xfrm>
            <a:off x="2524315" y="4921120"/>
            <a:ext cx="2237153" cy="181588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Provide the individual’s patient type. </a:t>
            </a:r>
            <a:endParaRPr lang="en-US"/>
          </a:p>
          <a:p>
            <a:r>
              <a:rPr lang="en-US" sz="1400">
                <a:ea typeface="+mn-lt"/>
                <a:cs typeface="+mn-lt"/>
              </a:rPr>
              <a:t>Select 1 if the individual is an inmate.</a:t>
            </a:r>
            <a:endParaRPr lang="en-US">
              <a:ea typeface="+mn-lt"/>
              <a:cs typeface="+mn-lt"/>
            </a:endParaRPr>
          </a:p>
          <a:p>
            <a:r>
              <a:rPr lang="en-US" sz="1400">
                <a:ea typeface="+mn-lt"/>
                <a:cs typeface="+mn-lt"/>
              </a:rPr>
              <a:t>Select 2 if the individual is an employee.</a:t>
            </a:r>
            <a:endParaRPr lang="en-US">
              <a:cs typeface="Calibri"/>
            </a:endParaRPr>
          </a:p>
          <a:p>
            <a:r>
              <a:rPr lang="en-US" sz="1400">
                <a:ea typeface="+mn-lt"/>
                <a:cs typeface="+mn-lt"/>
              </a:rPr>
              <a:t>Select 3 if the individual is a volunteer.</a:t>
            </a:r>
            <a:endParaRPr lang="en-US" sz="1400">
              <a:cs typeface="Calibri"/>
            </a:endParaRPr>
          </a:p>
        </p:txBody>
      </p:sp>
      <p:sp>
        <p:nvSpPr>
          <p:cNvPr id="14" name="TextBox 13">
            <a:extLst>
              <a:ext uri="{FF2B5EF4-FFF2-40B4-BE49-F238E27FC236}">
                <a16:creationId xmlns:a16="http://schemas.microsoft.com/office/drawing/2014/main" id="{7DDB4C38-218D-A8FD-9ABD-30B1D224C695}"/>
              </a:ext>
            </a:extLst>
          </p:cNvPr>
          <p:cNvSpPr txBox="1"/>
          <p:nvPr/>
        </p:nvSpPr>
        <p:spPr>
          <a:xfrm>
            <a:off x="9001315" y="4439857"/>
            <a:ext cx="2578047" cy="1169551"/>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Provide the individual's given sex; male, female, or unknown/other. </a:t>
            </a:r>
            <a:endParaRPr lang="en-US">
              <a:ea typeface="+mn-lt"/>
              <a:cs typeface="+mn-lt"/>
            </a:endParaRPr>
          </a:p>
          <a:p>
            <a:r>
              <a:rPr lang="en-US" sz="1400">
                <a:ea typeface="+mn-lt"/>
                <a:cs typeface="+mn-lt"/>
              </a:rPr>
              <a:t>(Format: M for male, F for female, O for unknown/other)</a:t>
            </a:r>
            <a:endParaRPr lang="en-US">
              <a:cs typeface="Calibri"/>
            </a:endParaRPr>
          </a:p>
        </p:txBody>
      </p:sp>
      <p:sp>
        <p:nvSpPr>
          <p:cNvPr id="16" name="TextBox 15">
            <a:extLst>
              <a:ext uri="{FF2B5EF4-FFF2-40B4-BE49-F238E27FC236}">
                <a16:creationId xmlns:a16="http://schemas.microsoft.com/office/drawing/2014/main" id="{8CF92AF4-25A1-0C29-DAF3-13176C8329AD}"/>
              </a:ext>
            </a:extLst>
          </p:cNvPr>
          <p:cNvSpPr txBox="1"/>
          <p:nvPr/>
        </p:nvSpPr>
        <p:spPr>
          <a:xfrm>
            <a:off x="3526949" y="2228546"/>
            <a:ext cx="3530546" cy="52322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Provide individual's date of birth. </a:t>
            </a:r>
            <a:endParaRPr lang="en-US">
              <a:ea typeface="+mn-lt"/>
              <a:cs typeface="+mn-lt"/>
            </a:endParaRPr>
          </a:p>
          <a:p>
            <a:r>
              <a:rPr lang="en-US" sz="1400">
                <a:ea typeface="+mn-lt"/>
                <a:cs typeface="+mn-lt"/>
              </a:rPr>
              <a:t>(Format: MM/DD/YY)</a:t>
            </a:r>
            <a:endParaRPr lang="en-US">
              <a:cs typeface="Calibri"/>
            </a:endParaRPr>
          </a:p>
        </p:txBody>
      </p:sp>
    </p:spTree>
    <p:extLst>
      <p:ext uri="{BB962C8B-B14F-4D97-AF65-F5344CB8AC3E}">
        <p14:creationId xmlns:p14="http://schemas.microsoft.com/office/powerpoint/2010/main" val="125258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Table&#10;&#10;Description automatically generated">
            <a:extLst>
              <a:ext uri="{FF2B5EF4-FFF2-40B4-BE49-F238E27FC236}">
                <a16:creationId xmlns:a16="http://schemas.microsoft.com/office/drawing/2014/main" id="{48E36C2A-439C-3962-738E-B2B291F097F6}"/>
              </a:ext>
            </a:extLst>
          </p:cNvPr>
          <p:cNvPicPr>
            <a:picLocks noChangeAspect="1"/>
          </p:cNvPicPr>
          <p:nvPr/>
        </p:nvPicPr>
        <p:blipFill>
          <a:blip r:embed="rId3"/>
          <a:stretch>
            <a:fillRect/>
          </a:stretch>
        </p:blipFill>
        <p:spPr>
          <a:xfrm>
            <a:off x="5291016" y="3864479"/>
            <a:ext cx="3905738" cy="2059811"/>
          </a:xfrm>
          <a:prstGeom prst="rect">
            <a:avLst/>
          </a:prstGeom>
        </p:spPr>
      </p:pic>
      <p:sp>
        <p:nvSpPr>
          <p:cNvPr id="2" name="Title 1">
            <a:extLst>
              <a:ext uri="{FF2B5EF4-FFF2-40B4-BE49-F238E27FC236}">
                <a16:creationId xmlns:a16="http://schemas.microsoft.com/office/drawing/2014/main" id="{CEA5DD3E-DEF1-7E6E-5656-E16F5B455420}"/>
              </a:ext>
            </a:extLst>
          </p:cNvPr>
          <p:cNvSpPr>
            <a:spLocks noGrp="1"/>
          </p:cNvSpPr>
          <p:nvPr>
            <p:ph type="title"/>
          </p:nvPr>
        </p:nvSpPr>
        <p:spPr/>
        <p:txBody>
          <a:bodyPr/>
          <a:lstStyle/>
          <a:p>
            <a:r>
              <a:rPr lang="en-US">
                <a:cs typeface="Calibri"/>
              </a:rPr>
              <a:t>Report of TB Conditions </a:t>
            </a:r>
            <a:br>
              <a:rPr lang="en-US">
                <a:cs typeface="Calibri"/>
              </a:rPr>
            </a:br>
            <a:r>
              <a:rPr lang="en-US">
                <a:cs typeface="Calibri"/>
              </a:rPr>
              <a:t>(Form 12-11461)</a:t>
            </a:r>
            <a:endParaRPr lang="en-US"/>
          </a:p>
        </p:txBody>
      </p:sp>
      <p:sp>
        <p:nvSpPr>
          <p:cNvPr id="5" name="TextBox 4">
            <a:extLst>
              <a:ext uri="{FF2B5EF4-FFF2-40B4-BE49-F238E27FC236}">
                <a16:creationId xmlns:a16="http://schemas.microsoft.com/office/drawing/2014/main" id="{7F1E50A5-C6C6-2F16-CF17-E5F5B7DFF858}"/>
              </a:ext>
            </a:extLst>
          </p:cNvPr>
          <p:cNvSpPr txBox="1"/>
          <p:nvPr/>
        </p:nvSpPr>
        <p:spPr>
          <a:xfrm>
            <a:off x="2323790" y="3758068"/>
            <a:ext cx="2728441" cy="3046988"/>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Provide the date the individual was administered their TB test or the date the IGRA was drawn. (Format: MM/DD/YY). TSTs or IGRAs should be for the reporting month unless the following conditions apply: a) individual is a prior positive, or b) individual received a diagnostic evaluation the month following the positive TST or IGRA. Please do not leave this field blank. </a:t>
            </a:r>
            <a:endParaRPr lang="en-US">
              <a:cs typeface="Calibri"/>
            </a:endParaRPr>
          </a:p>
          <a:p>
            <a:r>
              <a:rPr lang="en-US" sz="1200">
                <a:cs typeface="Calibri"/>
              </a:rPr>
              <a:t>NOTE: For inmates with a written documented history of a being a prior positive, write the documented date the TST was applied. This serves as the baseline for individuals who were previously positive.</a:t>
            </a:r>
            <a:endParaRPr lang="en-US">
              <a:cs typeface="Calibri"/>
            </a:endParaRPr>
          </a:p>
        </p:txBody>
      </p:sp>
      <p:sp>
        <p:nvSpPr>
          <p:cNvPr id="7" name="TextBox 6">
            <a:extLst>
              <a:ext uri="{FF2B5EF4-FFF2-40B4-BE49-F238E27FC236}">
                <a16:creationId xmlns:a16="http://schemas.microsoft.com/office/drawing/2014/main" id="{B04CDE61-C6A0-2949-91A0-F073A82DE6EA}"/>
              </a:ext>
            </a:extLst>
          </p:cNvPr>
          <p:cNvSpPr txBox="1"/>
          <p:nvPr/>
        </p:nvSpPr>
        <p:spPr>
          <a:xfrm>
            <a:off x="3523671" y="1880484"/>
            <a:ext cx="3530546" cy="138499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Provide the date the individual’s TST or IGRA was read. Include the written documentation of prior positive dates. Please do not leave this field blank. </a:t>
            </a:r>
          </a:p>
          <a:p>
            <a:endParaRPr lang="en-US" sz="1200">
              <a:cs typeface="Calibri"/>
            </a:endParaRPr>
          </a:p>
          <a:p>
            <a:r>
              <a:rPr lang="en-US" sz="1200">
                <a:cs typeface="Calibri"/>
              </a:rPr>
              <a:t>NOTE: For inmates with a written documented history of a being a prior positive, write the documented date the TST was read (Format: MM/DD/YY).</a:t>
            </a:r>
            <a:endParaRPr lang="en-US">
              <a:cs typeface="Calibri"/>
            </a:endParaRPr>
          </a:p>
        </p:txBody>
      </p:sp>
      <p:sp>
        <p:nvSpPr>
          <p:cNvPr id="9" name="TextBox 8">
            <a:extLst>
              <a:ext uri="{FF2B5EF4-FFF2-40B4-BE49-F238E27FC236}">
                <a16:creationId xmlns:a16="http://schemas.microsoft.com/office/drawing/2014/main" id="{50926387-ACF7-0815-119D-3FA6C9EA62AB}"/>
              </a:ext>
            </a:extLst>
          </p:cNvPr>
          <p:cNvSpPr txBox="1"/>
          <p:nvPr/>
        </p:nvSpPr>
        <p:spPr>
          <a:xfrm>
            <a:off x="9190772" y="2666479"/>
            <a:ext cx="2788599" cy="1938992"/>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Provide the results of the individual’s TST or IGRA. If reporting a TST result, provide the mm of induration. If reporting an IGRA test result, please indicate negative, positive, or indeterminate. Please do not leave this column blank. </a:t>
            </a:r>
            <a:endParaRPr lang="en-US">
              <a:ea typeface="+mn-lt"/>
              <a:cs typeface="+mn-lt"/>
            </a:endParaRPr>
          </a:p>
          <a:p>
            <a:endParaRPr lang="en-US" sz="1200">
              <a:ea typeface="+mn-lt"/>
              <a:cs typeface="+mn-lt"/>
            </a:endParaRPr>
          </a:p>
          <a:p>
            <a:r>
              <a:rPr lang="en-US" sz="1200">
                <a:ea typeface="+mn-lt"/>
                <a:cs typeface="+mn-lt"/>
              </a:rPr>
              <a:t>NOTE: For inmates with a written documented history of being a prior positive, write the baseline result. </a:t>
            </a:r>
            <a:endParaRPr lang="en-US">
              <a:cs typeface="Calibri"/>
            </a:endParaRPr>
          </a:p>
        </p:txBody>
      </p:sp>
      <p:sp>
        <p:nvSpPr>
          <p:cNvPr id="14" name="Arrow: Bent 13">
            <a:extLst>
              <a:ext uri="{FF2B5EF4-FFF2-40B4-BE49-F238E27FC236}">
                <a16:creationId xmlns:a16="http://schemas.microsoft.com/office/drawing/2014/main" id="{083F39EC-E6BD-CF7D-3DF4-B7E51755E94D}"/>
              </a:ext>
            </a:extLst>
          </p:cNvPr>
          <p:cNvSpPr/>
          <p:nvPr/>
        </p:nvSpPr>
        <p:spPr>
          <a:xfrm flipH="1">
            <a:off x="6997429" y="2948446"/>
            <a:ext cx="474122" cy="1054955"/>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Up 14">
            <a:extLst>
              <a:ext uri="{FF2B5EF4-FFF2-40B4-BE49-F238E27FC236}">
                <a16:creationId xmlns:a16="http://schemas.microsoft.com/office/drawing/2014/main" id="{492B9DEA-0356-11C7-B576-621F9596D1D9}"/>
              </a:ext>
            </a:extLst>
          </p:cNvPr>
          <p:cNvSpPr/>
          <p:nvPr/>
        </p:nvSpPr>
        <p:spPr>
          <a:xfrm>
            <a:off x="8863262" y="4612105"/>
            <a:ext cx="1694447" cy="621631"/>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F087C7EB-D741-4089-87D2-00F4F06A0428}"/>
              </a:ext>
            </a:extLst>
          </p:cNvPr>
          <p:cNvSpPr/>
          <p:nvPr/>
        </p:nvSpPr>
        <p:spPr>
          <a:xfrm rot="16200000">
            <a:off x="5141752" y="4696395"/>
            <a:ext cx="294384" cy="98870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120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Table&#10;&#10;Description automatically generated">
            <a:extLst>
              <a:ext uri="{FF2B5EF4-FFF2-40B4-BE49-F238E27FC236}">
                <a16:creationId xmlns:a16="http://schemas.microsoft.com/office/drawing/2014/main" id="{F8B98240-5206-638B-B83C-3BF74BC771A6}"/>
              </a:ext>
            </a:extLst>
          </p:cNvPr>
          <p:cNvPicPr>
            <a:picLocks noChangeAspect="1"/>
          </p:cNvPicPr>
          <p:nvPr/>
        </p:nvPicPr>
        <p:blipFill>
          <a:blip r:embed="rId3"/>
          <a:stretch>
            <a:fillRect/>
          </a:stretch>
        </p:blipFill>
        <p:spPr>
          <a:xfrm>
            <a:off x="4822092" y="2402128"/>
            <a:ext cx="3964353" cy="2258899"/>
          </a:xfrm>
          <a:prstGeom prst="rect">
            <a:avLst/>
          </a:prstGeom>
        </p:spPr>
      </p:pic>
      <p:sp>
        <p:nvSpPr>
          <p:cNvPr id="2" name="Title 1">
            <a:extLst>
              <a:ext uri="{FF2B5EF4-FFF2-40B4-BE49-F238E27FC236}">
                <a16:creationId xmlns:a16="http://schemas.microsoft.com/office/drawing/2014/main" id="{1D146E54-D927-0E4C-E2D5-91BA3EEC960D}"/>
              </a:ext>
            </a:extLst>
          </p:cNvPr>
          <p:cNvSpPr>
            <a:spLocks noGrp="1"/>
          </p:cNvSpPr>
          <p:nvPr>
            <p:ph type="title"/>
          </p:nvPr>
        </p:nvSpPr>
        <p:spPr/>
        <p:txBody>
          <a:bodyPr/>
          <a:lstStyle/>
          <a:p>
            <a:r>
              <a:rPr lang="en-US">
                <a:cs typeface="Calibri"/>
              </a:rPr>
              <a:t>Report of TB Conditions </a:t>
            </a:r>
            <a:br>
              <a:rPr lang="en-US">
                <a:cs typeface="Calibri"/>
              </a:rPr>
            </a:br>
            <a:r>
              <a:rPr lang="en-US">
                <a:cs typeface="Calibri"/>
              </a:rPr>
              <a:t>(Form 12-11461)</a:t>
            </a:r>
            <a:endParaRPr lang="en-US"/>
          </a:p>
        </p:txBody>
      </p:sp>
      <p:sp>
        <p:nvSpPr>
          <p:cNvPr id="5" name="TextBox 4">
            <a:extLst>
              <a:ext uri="{FF2B5EF4-FFF2-40B4-BE49-F238E27FC236}">
                <a16:creationId xmlns:a16="http://schemas.microsoft.com/office/drawing/2014/main" id="{2AB33391-8E9B-5D20-1B6B-8DEF20AB69F7}"/>
              </a:ext>
            </a:extLst>
          </p:cNvPr>
          <p:cNvSpPr txBox="1"/>
          <p:nvPr/>
        </p:nvSpPr>
        <p:spPr>
          <a:xfrm>
            <a:off x="2314199" y="1939899"/>
            <a:ext cx="2224041" cy="1600438"/>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Indicate if the inmate is a converter or not. (Format: Y for yes, N for no). If yes, please provide the date their last negative TST was placed or IGRA was drawn. (Format: MM/DD/YY)</a:t>
            </a:r>
            <a:endParaRPr lang="en-US"/>
          </a:p>
        </p:txBody>
      </p:sp>
      <p:sp>
        <p:nvSpPr>
          <p:cNvPr id="7" name="TextBox 6">
            <a:extLst>
              <a:ext uri="{FF2B5EF4-FFF2-40B4-BE49-F238E27FC236}">
                <a16:creationId xmlns:a16="http://schemas.microsoft.com/office/drawing/2014/main" id="{D5FF6E12-9B03-A451-9174-F013D2A05744}"/>
              </a:ext>
            </a:extLst>
          </p:cNvPr>
          <p:cNvSpPr txBox="1"/>
          <p:nvPr/>
        </p:nvSpPr>
        <p:spPr>
          <a:xfrm>
            <a:off x="3498872" y="4973256"/>
            <a:ext cx="6367994" cy="1384995"/>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ea typeface="+mn-lt"/>
                <a:cs typeface="+mn-lt"/>
              </a:rPr>
              <a:t>Provide the date when the CXR was done for inmates, employees, and volunteers. </a:t>
            </a:r>
          </a:p>
          <a:p>
            <a:r>
              <a:rPr lang="en-US" sz="1400">
                <a:ea typeface="+mn-lt"/>
                <a:cs typeface="+mn-lt"/>
              </a:rPr>
              <a:t>(Format: MM/DD/YY). </a:t>
            </a:r>
          </a:p>
          <a:p>
            <a:r>
              <a:rPr lang="en-US" sz="1400">
                <a:ea typeface="+mn-lt"/>
                <a:cs typeface="+mn-lt"/>
              </a:rPr>
              <a:t>NOTE: This section </a:t>
            </a:r>
            <a:r>
              <a:rPr lang="en-US" sz="1400" b="1">
                <a:ea typeface="+mn-lt"/>
                <a:cs typeface="+mn-lt"/>
              </a:rPr>
              <a:t>only</a:t>
            </a:r>
            <a:r>
              <a:rPr lang="en-US" sz="1400">
                <a:ea typeface="+mn-lt"/>
                <a:cs typeface="+mn-lt"/>
              </a:rPr>
              <a:t> applies to CXRs for individuals identified as TB infections, suspected disease, or active disease. </a:t>
            </a:r>
            <a:r>
              <a:rPr lang="en-US" sz="1400" b="1">
                <a:ea typeface="+mn-lt"/>
                <a:cs typeface="+mn-lt"/>
              </a:rPr>
              <a:t>Do not</a:t>
            </a:r>
            <a:r>
              <a:rPr lang="en-US" sz="1400">
                <a:ea typeface="+mn-lt"/>
                <a:cs typeface="+mn-lt"/>
              </a:rPr>
              <a:t> include CXRs that were performed in lieu of a TST or IGRA (ex: testing refusals). However, all CXRs performed in the reporting month should be included on the 12-11462 (Monthly Correctional TB Report). </a:t>
            </a:r>
            <a:endParaRPr lang="en-US" sz="1400">
              <a:cs typeface="Calibri"/>
            </a:endParaRPr>
          </a:p>
        </p:txBody>
      </p:sp>
      <p:sp>
        <p:nvSpPr>
          <p:cNvPr id="9" name="TextBox 8">
            <a:extLst>
              <a:ext uri="{FF2B5EF4-FFF2-40B4-BE49-F238E27FC236}">
                <a16:creationId xmlns:a16="http://schemas.microsoft.com/office/drawing/2014/main" id="{851549BF-4D53-EF89-0663-925738EBE377}"/>
              </a:ext>
            </a:extLst>
          </p:cNvPr>
          <p:cNvSpPr txBox="1"/>
          <p:nvPr/>
        </p:nvSpPr>
        <p:spPr>
          <a:xfrm>
            <a:off x="9112786" y="2263530"/>
            <a:ext cx="2237153" cy="1169551"/>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Provide the recorded interpretation of the chest radiograph. </a:t>
            </a:r>
            <a:endParaRPr lang="en-US">
              <a:cs typeface="Calibri"/>
            </a:endParaRPr>
          </a:p>
          <a:p>
            <a:r>
              <a:rPr lang="en-US" sz="1400">
                <a:cs typeface="Calibri"/>
              </a:rPr>
              <a:t>(Format: Abnormal (A), Normal (N) )</a:t>
            </a:r>
          </a:p>
        </p:txBody>
      </p:sp>
      <p:sp>
        <p:nvSpPr>
          <p:cNvPr id="15" name="Arrow: Up 14">
            <a:extLst>
              <a:ext uri="{FF2B5EF4-FFF2-40B4-BE49-F238E27FC236}">
                <a16:creationId xmlns:a16="http://schemas.microsoft.com/office/drawing/2014/main" id="{45362B1C-F6A3-4ED0-2A3E-915B82B2EF6B}"/>
              </a:ext>
            </a:extLst>
          </p:cNvPr>
          <p:cNvSpPr/>
          <p:nvPr/>
        </p:nvSpPr>
        <p:spPr>
          <a:xfrm rot="10800000">
            <a:off x="7353052" y="3855056"/>
            <a:ext cx="334488" cy="115915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40759005-DF90-3C02-B0A4-F2DE09FA07A8}"/>
              </a:ext>
            </a:extLst>
          </p:cNvPr>
          <p:cNvSpPr/>
          <p:nvPr/>
        </p:nvSpPr>
        <p:spPr>
          <a:xfrm>
            <a:off x="8462209" y="3469362"/>
            <a:ext cx="1654600" cy="512627"/>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Bent-Up 5">
            <a:extLst>
              <a:ext uri="{FF2B5EF4-FFF2-40B4-BE49-F238E27FC236}">
                <a16:creationId xmlns:a16="http://schemas.microsoft.com/office/drawing/2014/main" id="{D348A8D8-1131-75E1-83AC-6504690EFF5C}"/>
              </a:ext>
            </a:extLst>
          </p:cNvPr>
          <p:cNvSpPr/>
          <p:nvPr/>
        </p:nvSpPr>
        <p:spPr>
          <a:xfrm flipH="1">
            <a:off x="3372827" y="3526692"/>
            <a:ext cx="1553307" cy="459153"/>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637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able&#10;&#10;Description automatically generated">
            <a:extLst>
              <a:ext uri="{FF2B5EF4-FFF2-40B4-BE49-F238E27FC236}">
                <a16:creationId xmlns:a16="http://schemas.microsoft.com/office/drawing/2014/main" id="{ECEE3F62-FB52-2571-4122-6FAA840D2223}"/>
              </a:ext>
            </a:extLst>
          </p:cNvPr>
          <p:cNvPicPr>
            <a:picLocks noChangeAspect="1"/>
          </p:cNvPicPr>
          <p:nvPr/>
        </p:nvPicPr>
        <p:blipFill>
          <a:blip r:embed="rId3"/>
          <a:stretch>
            <a:fillRect/>
          </a:stretch>
        </p:blipFill>
        <p:spPr>
          <a:xfrm>
            <a:off x="4333631" y="3491820"/>
            <a:ext cx="5097583" cy="1740283"/>
          </a:xfrm>
          <a:prstGeom prst="rect">
            <a:avLst/>
          </a:prstGeom>
        </p:spPr>
      </p:pic>
      <p:sp>
        <p:nvSpPr>
          <p:cNvPr id="2" name="Title 1">
            <a:extLst>
              <a:ext uri="{FF2B5EF4-FFF2-40B4-BE49-F238E27FC236}">
                <a16:creationId xmlns:a16="http://schemas.microsoft.com/office/drawing/2014/main" id="{00BCB865-CFC6-7AC9-E920-79B4757F56E2}"/>
              </a:ext>
            </a:extLst>
          </p:cNvPr>
          <p:cNvSpPr>
            <a:spLocks noGrp="1"/>
          </p:cNvSpPr>
          <p:nvPr>
            <p:ph type="title"/>
          </p:nvPr>
        </p:nvSpPr>
        <p:spPr/>
        <p:txBody>
          <a:bodyPr/>
          <a:lstStyle/>
          <a:p>
            <a:r>
              <a:rPr lang="en-US">
                <a:cs typeface="Calibri"/>
              </a:rPr>
              <a:t>Report of TB Conditions </a:t>
            </a:r>
            <a:br>
              <a:rPr lang="en-US">
                <a:cs typeface="Calibri"/>
              </a:rPr>
            </a:br>
            <a:r>
              <a:rPr lang="en-US">
                <a:cs typeface="Calibri"/>
              </a:rPr>
              <a:t>(Form 12-11461)</a:t>
            </a:r>
            <a:endParaRPr lang="en-US"/>
          </a:p>
        </p:txBody>
      </p:sp>
      <p:sp>
        <p:nvSpPr>
          <p:cNvPr id="5" name="TextBox 4">
            <a:extLst>
              <a:ext uri="{FF2B5EF4-FFF2-40B4-BE49-F238E27FC236}">
                <a16:creationId xmlns:a16="http://schemas.microsoft.com/office/drawing/2014/main" id="{9FCDA5F7-354D-24B4-93A7-D71A5DF4086B}"/>
              </a:ext>
            </a:extLst>
          </p:cNvPr>
          <p:cNvSpPr txBox="1"/>
          <p:nvPr/>
        </p:nvSpPr>
        <p:spPr>
          <a:xfrm>
            <a:off x="6291381" y="2073905"/>
            <a:ext cx="3318195" cy="830997"/>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Provide whether the individual is a case (C), a suspect (S), or TB infection (I). NOTE: If the individual meets the case definition </a:t>
            </a:r>
            <a:r>
              <a:rPr lang="en-US" sz="1200" dirty="0">
                <a:ea typeface="+mn-lt"/>
                <a:cs typeface="+mn-lt"/>
              </a:rPr>
              <a:t>and has physician diagnosis</a:t>
            </a:r>
            <a:r>
              <a:rPr lang="en-US" sz="1200">
                <a:ea typeface="+mn-lt"/>
                <a:cs typeface="+mn-lt"/>
              </a:rPr>
              <a:t>, report this as TB infection.</a:t>
            </a:r>
            <a:endParaRPr lang="en-US"/>
          </a:p>
        </p:txBody>
      </p:sp>
      <p:sp>
        <p:nvSpPr>
          <p:cNvPr id="7" name="TextBox 6">
            <a:extLst>
              <a:ext uri="{FF2B5EF4-FFF2-40B4-BE49-F238E27FC236}">
                <a16:creationId xmlns:a16="http://schemas.microsoft.com/office/drawing/2014/main" id="{5D7C7FA9-6829-8729-1043-A37AE73D32A4}"/>
              </a:ext>
            </a:extLst>
          </p:cNvPr>
          <p:cNvSpPr txBox="1"/>
          <p:nvPr/>
        </p:nvSpPr>
        <p:spPr>
          <a:xfrm>
            <a:off x="9970474" y="3134843"/>
            <a:ext cx="2106811" cy="3046988"/>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Indicate if the individual was released to the </a:t>
            </a:r>
          </a:p>
          <a:p>
            <a:r>
              <a:rPr lang="en-US" sz="1200">
                <a:ea typeface="+mn-lt"/>
                <a:cs typeface="+mn-lt"/>
              </a:rPr>
              <a:t>community, transferred into the facility, if they were transferred out to another facility or both (Inmate was transferred in and released). Please also include the date they were released or transferred. (Format: MM/DD/YY) (Format: TI-Transferred In; TO-Transferred Out; REL-Released; B-Both (released </a:t>
            </a:r>
            <a:r>
              <a:rPr lang="en-US" sz="1200" b="1">
                <a:ea typeface="+mn-lt"/>
                <a:cs typeface="+mn-lt"/>
              </a:rPr>
              <a:t>and </a:t>
            </a:r>
            <a:r>
              <a:rPr lang="en-US" sz="1200">
                <a:ea typeface="+mn-lt"/>
                <a:cs typeface="+mn-lt"/>
              </a:rPr>
              <a:t>transferred in); N-None)</a:t>
            </a:r>
          </a:p>
          <a:p>
            <a:endParaRPr lang="en-US" sz="1200">
              <a:cs typeface="Calibri"/>
            </a:endParaRPr>
          </a:p>
        </p:txBody>
      </p:sp>
      <p:sp>
        <p:nvSpPr>
          <p:cNvPr id="9" name="TextBox 8">
            <a:extLst>
              <a:ext uri="{FF2B5EF4-FFF2-40B4-BE49-F238E27FC236}">
                <a16:creationId xmlns:a16="http://schemas.microsoft.com/office/drawing/2014/main" id="{BD22E8B0-3871-9CDF-785A-20C5FB00C04E}"/>
              </a:ext>
            </a:extLst>
          </p:cNvPr>
          <p:cNvSpPr txBox="1"/>
          <p:nvPr/>
        </p:nvSpPr>
        <p:spPr>
          <a:xfrm>
            <a:off x="4661875" y="5543935"/>
            <a:ext cx="4187656" cy="1015663"/>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Include the date when the individual was given their first dose of treatment for TB infection or active/suspected TB disease while at the facility during the reporting month. Please do not include transfers who have already started treatment. (Format: MM/DD/YY)</a:t>
            </a:r>
            <a:endParaRPr lang="en-US"/>
          </a:p>
        </p:txBody>
      </p:sp>
      <p:sp>
        <p:nvSpPr>
          <p:cNvPr id="11" name="TextBox 10">
            <a:extLst>
              <a:ext uri="{FF2B5EF4-FFF2-40B4-BE49-F238E27FC236}">
                <a16:creationId xmlns:a16="http://schemas.microsoft.com/office/drawing/2014/main" id="{E3E3090B-D43B-BA6D-8A4C-F26C860B0765}"/>
              </a:ext>
            </a:extLst>
          </p:cNvPr>
          <p:cNvSpPr txBox="1"/>
          <p:nvPr/>
        </p:nvSpPr>
        <p:spPr>
          <a:xfrm>
            <a:off x="2225429" y="2716718"/>
            <a:ext cx="1882119" cy="1569660"/>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mn-lt"/>
                <a:cs typeface="+mn-lt"/>
              </a:rPr>
              <a:t>Provide whether the individual was symptomatic (S) or asymptomatic (A). If symptom screening was not performed, they should be marked Not Completed (NC).</a:t>
            </a:r>
            <a:endParaRPr lang="en-US"/>
          </a:p>
        </p:txBody>
      </p:sp>
      <p:sp>
        <p:nvSpPr>
          <p:cNvPr id="13" name="Arrow: Up 12">
            <a:extLst>
              <a:ext uri="{FF2B5EF4-FFF2-40B4-BE49-F238E27FC236}">
                <a16:creationId xmlns:a16="http://schemas.microsoft.com/office/drawing/2014/main" id="{F8A00012-1D72-D32B-9E83-A5B82B28A4E4}"/>
              </a:ext>
            </a:extLst>
          </p:cNvPr>
          <p:cNvSpPr/>
          <p:nvPr/>
        </p:nvSpPr>
        <p:spPr>
          <a:xfrm rot="5400000">
            <a:off x="9280933" y="4020619"/>
            <a:ext cx="294384" cy="98870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961B6370-D41A-CF56-E186-452AE629B079}"/>
              </a:ext>
            </a:extLst>
          </p:cNvPr>
          <p:cNvSpPr/>
          <p:nvPr/>
        </p:nvSpPr>
        <p:spPr>
          <a:xfrm rot="10800000">
            <a:off x="7659240" y="4509081"/>
            <a:ext cx="294384" cy="98870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Bent-Up 16">
            <a:extLst>
              <a:ext uri="{FF2B5EF4-FFF2-40B4-BE49-F238E27FC236}">
                <a16:creationId xmlns:a16="http://schemas.microsoft.com/office/drawing/2014/main" id="{66A860EF-7D78-8C09-5BD8-188BC837E6D4}"/>
              </a:ext>
            </a:extLst>
          </p:cNvPr>
          <p:cNvSpPr/>
          <p:nvPr/>
        </p:nvSpPr>
        <p:spPr>
          <a:xfrm flipH="1">
            <a:off x="3719503" y="4106676"/>
            <a:ext cx="941447" cy="522398"/>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Bent 17">
            <a:extLst>
              <a:ext uri="{FF2B5EF4-FFF2-40B4-BE49-F238E27FC236}">
                <a16:creationId xmlns:a16="http://schemas.microsoft.com/office/drawing/2014/main" id="{A156B9B8-C6A1-19E7-BDBD-ED78EBCF1FE2}"/>
              </a:ext>
            </a:extLst>
          </p:cNvPr>
          <p:cNvSpPr/>
          <p:nvPr/>
        </p:nvSpPr>
        <p:spPr>
          <a:xfrm>
            <a:off x="5724770" y="2491153"/>
            <a:ext cx="478691" cy="1074614"/>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8739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46AB-A306-4BDD-A41D-69ECCA55E50B}"/>
              </a:ext>
            </a:extLst>
          </p:cNvPr>
          <p:cNvSpPr>
            <a:spLocks noGrp="1"/>
          </p:cNvSpPr>
          <p:nvPr>
            <p:ph type="title"/>
          </p:nvPr>
        </p:nvSpPr>
        <p:spPr/>
        <p:txBody>
          <a:bodyPr/>
          <a:lstStyle/>
          <a:p>
            <a:r>
              <a:rPr lang="en-US" sz="6000"/>
              <a:t>Resources</a:t>
            </a:r>
            <a:endParaRPr lang="en-US"/>
          </a:p>
        </p:txBody>
      </p:sp>
    </p:spTree>
    <p:extLst>
      <p:ext uri="{BB962C8B-B14F-4D97-AF65-F5344CB8AC3E}">
        <p14:creationId xmlns:p14="http://schemas.microsoft.com/office/powerpoint/2010/main" val="2283733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8FCD0B-0C63-44E4-AD79-CED0B701AE8A}"/>
              </a:ext>
            </a:extLst>
          </p:cNvPr>
          <p:cNvSpPr>
            <a:spLocks noGrp="1"/>
          </p:cNvSpPr>
          <p:nvPr>
            <p:ph idx="1"/>
          </p:nvPr>
        </p:nvSpPr>
        <p:spPr/>
        <p:txBody>
          <a:bodyPr vert="horz" lIns="91440" tIns="45720" rIns="91440" bIns="45720" rtlCol="0" anchor="t">
            <a:normAutofit/>
          </a:bodyPr>
          <a:lstStyle/>
          <a:p>
            <a:r>
              <a:rPr lang="en-US">
                <a:hlinkClick r:id="rId3"/>
              </a:rPr>
              <a:t>Epi Case Criteria for TB (texas.gov)</a:t>
            </a:r>
            <a:endParaRPr lang="en-US"/>
          </a:p>
          <a:p>
            <a:r>
              <a:rPr lang="en-US">
                <a:hlinkClick r:id="rId4"/>
              </a:rPr>
              <a:t>TB Forms</a:t>
            </a:r>
            <a:endParaRPr lang="en-US"/>
          </a:p>
          <a:p>
            <a:pPr lvl="1"/>
            <a:r>
              <a:rPr lang="en-US"/>
              <a:t>Fact Sheets</a:t>
            </a:r>
            <a:r>
              <a:rPr lang="en-US" dirty="0"/>
              <a:t> (PDF)</a:t>
            </a:r>
          </a:p>
          <a:p>
            <a:pPr lvl="1"/>
            <a:r>
              <a:rPr lang="en-US"/>
              <a:t>Correctional TB Reporting FAQ</a:t>
            </a:r>
            <a:r>
              <a:rPr lang="en-US" dirty="0"/>
              <a:t> (PDF)</a:t>
            </a:r>
            <a:endParaRPr lang="en-US" dirty="0">
              <a:cs typeface="Calibri"/>
            </a:endParaRPr>
          </a:p>
          <a:p>
            <a:pPr lvl="1"/>
            <a:r>
              <a:rPr lang="en-US"/>
              <a:t>Algorithms for Incarcerated Individuals and Employees/Volunteers</a:t>
            </a:r>
            <a:endParaRPr lang="en-US" dirty="0">
              <a:cs typeface="Calibri"/>
            </a:endParaRPr>
          </a:p>
          <a:p>
            <a:pPr lvl="1"/>
            <a:r>
              <a:rPr lang="en-US"/>
              <a:t>Monthly Correctional TB Form (PDF) and Instructions</a:t>
            </a:r>
            <a:r>
              <a:rPr lang="en-US" dirty="0"/>
              <a:t> (PDF)</a:t>
            </a:r>
            <a:endParaRPr lang="en-US" dirty="0">
              <a:cs typeface="Calibri"/>
            </a:endParaRPr>
          </a:p>
          <a:p>
            <a:pPr lvl="1"/>
            <a:r>
              <a:rPr lang="en-US"/>
              <a:t>Report of TB Conditions Form (PDF and Excel) and Instructions</a:t>
            </a:r>
            <a:endParaRPr lang="en-US" dirty="0">
              <a:cs typeface="Calibri"/>
            </a:endParaRPr>
          </a:p>
        </p:txBody>
      </p:sp>
      <p:sp>
        <p:nvSpPr>
          <p:cNvPr id="3" name="Title 2">
            <a:extLst>
              <a:ext uri="{FF2B5EF4-FFF2-40B4-BE49-F238E27FC236}">
                <a16:creationId xmlns:a16="http://schemas.microsoft.com/office/drawing/2014/main" id="{B9AF990D-4EF0-4357-B9AA-816E6EA8A55A}"/>
              </a:ext>
            </a:extLst>
          </p:cNvPr>
          <p:cNvSpPr>
            <a:spLocks noGrp="1"/>
          </p:cNvSpPr>
          <p:nvPr>
            <p:ph type="title"/>
          </p:nvPr>
        </p:nvSpPr>
        <p:spPr/>
        <p:txBody>
          <a:bodyPr/>
          <a:lstStyle/>
          <a:p>
            <a:r>
              <a:rPr lang="en-US"/>
              <a:t>Resources</a:t>
            </a:r>
          </a:p>
        </p:txBody>
      </p:sp>
    </p:spTree>
    <p:extLst>
      <p:ext uri="{BB962C8B-B14F-4D97-AF65-F5344CB8AC3E}">
        <p14:creationId xmlns:p14="http://schemas.microsoft.com/office/powerpoint/2010/main" val="150628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p:txBody>
          <a:bodyPr/>
          <a:lstStyle/>
          <a:p>
            <a:r>
              <a:rPr lang="en-US" sz="4400"/>
              <a:t>Common Terminology</a:t>
            </a:r>
            <a:endParaRPr lang="en-US"/>
          </a:p>
        </p:txBody>
      </p:sp>
      <p:graphicFrame>
        <p:nvGraphicFramePr>
          <p:cNvPr id="4" name="Content Placeholder 2">
            <a:extLst>
              <a:ext uri="{FF2B5EF4-FFF2-40B4-BE49-F238E27FC236}">
                <a16:creationId xmlns:a16="http://schemas.microsoft.com/office/drawing/2014/main" id="{6460A268-044D-4DF4-AD95-696424AA4D0A}"/>
              </a:ext>
            </a:extLst>
          </p:cNvPr>
          <p:cNvGraphicFramePr>
            <a:graphicFrameLocks/>
          </p:cNvGraphicFramePr>
          <p:nvPr>
            <p:extLst>
              <p:ext uri="{D42A27DB-BD31-4B8C-83A1-F6EECF244321}">
                <p14:modId xmlns:p14="http://schemas.microsoft.com/office/powerpoint/2010/main" val="3891574989"/>
              </p:ext>
            </p:extLst>
          </p:nvPr>
        </p:nvGraphicFramePr>
        <p:xfrm>
          <a:off x="578069" y="1460937"/>
          <a:ext cx="10775731" cy="518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870D61B-70E4-4B50-9316-13BF8236679D}"/>
              </a:ext>
            </a:extLst>
          </p:cNvPr>
          <p:cNvSpPr txBox="1"/>
          <p:nvPr/>
        </p:nvSpPr>
        <p:spPr>
          <a:xfrm>
            <a:off x="1399822" y="3847133"/>
            <a:ext cx="9797345" cy="692497"/>
          </a:xfrm>
          <a:prstGeom prst="rect">
            <a:avLst/>
          </a:prstGeom>
          <a:noFill/>
        </p:spPr>
        <p:txBody>
          <a:bodyPr wrap="square" rtlCol="0">
            <a:spAutoFit/>
          </a:bodyPr>
          <a:lstStyle/>
          <a:p>
            <a:r>
              <a:rPr lang="en-US" sz="1000"/>
              <a:t>Clinical suspicion of active TB is based on signs and symptoms and/or abnormalities on chest x-ray AND the clinician intends for the client to be placed in isolation OR placed on 4-drug therapy. If TB is suspected, a complete evaluation must be performed while waiting for final laboratory results.</a:t>
            </a:r>
          </a:p>
          <a:p>
            <a:endParaRPr lang="en-US"/>
          </a:p>
        </p:txBody>
      </p:sp>
    </p:spTree>
    <p:extLst>
      <p:ext uri="{BB962C8B-B14F-4D97-AF65-F5344CB8AC3E}">
        <p14:creationId xmlns:p14="http://schemas.microsoft.com/office/powerpoint/2010/main" val="3391988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3879-22AA-40EB-B90F-D4B9367F456A}"/>
              </a:ext>
            </a:extLst>
          </p:cNvPr>
          <p:cNvSpPr>
            <a:spLocks noGrp="1"/>
          </p:cNvSpPr>
          <p:nvPr>
            <p:ph type="title"/>
          </p:nvPr>
        </p:nvSpPr>
        <p:spPr/>
        <p:txBody>
          <a:bodyPr/>
          <a:lstStyle/>
          <a:p>
            <a:r>
              <a:rPr lang="en-US"/>
              <a:t>High Level Summary</a:t>
            </a:r>
          </a:p>
        </p:txBody>
      </p:sp>
      <p:sp>
        <p:nvSpPr>
          <p:cNvPr id="5" name="Text Placeholder 9">
            <a:extLst>
              <a:ext uri="{FF2B5EF4-FFF2-40B4-BE49-F238E27FC236}">
                <a16:creationId xmlns:a16="http://schemas.microsoft.com/office/drawing/2014/main" id="{CEF1D142-57ED-416B-825D-9F720DDCAFDE}"/>
              </a:ext>
            </a:extLst>
          </p:cNvPr>
          <p:cNvSpPr txBox="1">
            <a:spLocks/>
          </p:cNvSpPr>
          <p:nvPr/>
        </p:nvSpPr>
        <p:spPr>
          <a:xfrm>
            <a:off x="121185" y="1586429"/>
            <a:ext cx="11754997" cy="481437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mj-lt"/>
              <a:buAutoNum type="arabicPeriod"/>
            </a:pPr>
            <a:r>
              <a:rPr lang="en-US" sz="2400"/>
              <a:t>TB infection and TB disease (known/suspected) are notifiable conditions and are required to be reported in a timely manner.</a:t>
            </a:r>
          </a:p>
          <a:p>
            <a:pPr marL="457200" indent="-457200">
              <a:buFont typeface="+mj-lt"/>
              <a:buAutoNum type="arabicPeriod"/>
            </a:pPr>
            <a:r>
              <a:rPr lang="en-US" sz="2400"/>
              <a:t>The monthly correctional TB report and the Report of TB Conditions form must be submitted to the local or regional health department by the 5</a:t>
            </a:r>
            <a:r>
              <a:rPr lang="en-US" sz="2400" baseline="30000"/>
              <a:t>th </a:t>
            </a:r>
            <a:r>
              <a:rPr lang="en-US" sz="2400"/>
              <a:t>day of the month. </a:t>
            </a:r>
            <a:endParaRPr lang="en-US" sz="2400">
              <a:cs typeface="Calibri"/>
            </a:endParaRPr>
          </a:p>
          <a:p>
            <a:pPr marL="457200" indent="-457200">
              <a:buFont typeface="+mj-lt"/>
              <a:buAutoNum type="arabicPeriod"/>
            </a:pPr>
            <a:r>
              <a:rPr lang="en-US" sz="2400"/>
              <a:t>Screening should be a holistic process.</a:t>
            </a:r>
            <a:endParaRPr lang="en-US" sz="2400">
              <a:cs typeface="Calibri"/>
            </a:endParaRPr>
          </a:p>
          <a:p>
            <a:pPr marL="457200" indent="-457200">
              <a:buFont typeface="+mj-lt"/>
              <a:buAutoNum type="arabicPeriod"/>
            </a:pPr>
            <a:r>
              <a:rPr lang="en-US" sz="2400"/>
              <a:t>Reports should be accurate and complete. </a:t>
            </a:r>
          </a:p>
          <a:p>
            <a:pPr marL="457200" indent="-457200">
              <a:buFont typeface="+mj-lt"/>
              <a:buAutoNum type="arabicPeriod"/>
            </a:pPr>
            <a:r>
              <a:rPr lang="en-US" sz="2400"/>
              <a:t>Reach out to your correctional liaison for questions regarding reporting and completion.</a:t>
            </a:r>
            <a:endParaRPr lang="en-US" sz="2400">
              <a:cs typeface="Calibri"/>
            </a:endParaRPr>
          </a:p>
          <a:p>
            <a:pPr marL="457200" indent="-457200">
              <a:buFont typeface="+mj-lt"/>
              <a:buAutoNum type="arabicPeriod"/>
            </a:pPr>
            <a:r>
              <a:rPr lang="en-US" sz="2400"/>
              <a:t>Your correctional liaison may reach out for clarification and/or revisions prior to submission to the TB Unit for review. </a:t>
            </a:r>
            <a:endParaRPr lang="en-US" sz="2400">
              <a:cs typeface="Calibri"/>
            </a:endParaRPr>
          </a:p>
          <a:p>
            <a:endParaRPr lang="en-US" sz="2000"/>
          </a:p>
        </p:txBody>
      </p:sp>
    </p:spTree>
    <p:extLst>
      <p:ext uri="{BB962C8B-B14F-4D97-AF65-F5344CB8AC3E}">
        <p14:creationId xmlns:p14="http://schemas.microsoft.com/office/powerpoint/2010/main" val="97809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46AB-A306-4BDD-A41D-69ECCA55E50B}"/>
              </a:ext>
            </a:extLst>
          </p:cNvPr>
          <p:cNvSpPr>
            <a:spLocks noGrp="1"/>
          </p:cNvSpPr>
          <p:nvPr>
            <p:ph type="title"/>
          </p:nvPr>
        </p:nvSpPr>
        <p:spPr/>
        <p:txBody>
          <a:bodyPr/>
          <a:lstStyle/>
          <a:p>
            <a:r>
              <a:rPr lang="en-US" sz="6000"/>
              <a:t>Revised Monthly Correctional TB Report (12-11462)</a:t>
            </a:r>
            <a:endParaRPr lang="en-US"/>
          </a:p>
        </p:txBody>
      </p:sp>
      <p:sp>
        <p:nvSpPr>
          <p:cNvPr id="3" name="Text Placeholder 2">
            <a:extLst>
              <a:ext uri="{FF2B5EF4-FFF2-40B4-BE49-F238E27FC236}">
                <a16:creationId xmlns:a16="http://schemas.microsoft.com/office/drawing/2014/main" id="{06AC0668-B971-468F-8877-7A2913B41319}"/>
              </a:ext>
            </a:extLst>
          </p:cNvPr>
          <p:cNvSpPr>
            <a:spLocks noGrp="1"/>
          </p:cNvSpPr>
          <p:nvPr>
            <p:ph type="body" idx="1"/>
          </p:nvPr>
        </p:nvSpPr>
        <p:spPr/>
        <p:txBody>
          <a:bodyPr vert="horz" lIns="91440" tIns="45720" rIns="91440" bIns="45720" rtlCol="0" anchor="t">
            <a:normAutofit/>
          </a:bodyPr>
          <a:lstStyle/>
          <a:p>
            <a:r>
              <a:rPr lang="en-US"/>
              <a:t>Revised January 2023</a:t>
            </a:r>
          </a:p>
        </p:txBody>
      </p:sp>
    </p:spTree>
    <p:extLst>
      <p:ext uri="{BB962C8B-B14F-4D97-AF65-F5344CB8AC3E}">
        <p14:creationId xmlns:p14="http://schemas.microsoft.com/office/powerpoint/2010/main" val="29853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71D8-1BE7-4B08-9455-C762709F2F0A}"/>
              </a:ext>
            </a:extLst>
          </p:cNvPr>
          <p:cNvSpPr>
            <a:spLocks noGrp="1"/>
          </p:cNvSpPr>
          <p:nvPr>
            <p:ph type="title"/>
          </p:nvPr>
        </p:nvSpPr>
        <p:spPr>
          <a:xfrm>
            <a:off x="210239" y="420555"/>
            <a:ext cx="7810041" cy="890454"/>
          </a:xfrm>
        </p:spPr>
        <p:txBody>
          <a:bodyPr anchor="ctr">
            <a:normAutofit fontScale="90000"/>
          </a:bodyPr>
          <a:lstStyle/>
          <a:p>
            <a:r>
              <a:rPr lang="en-US"/>
              <a:t>Sections of the Monthly Correctional TB Report (12-11462) </a:t>
            </a:r>
          </a:p>
        </p:txBody>
      </p:sp>
      <p:sp>
        <p:nvSpPr>
          <p:cNvPr id="3" name="Text Placeholder 2">
            <a:extLst>
              <a:ext uri="{FF2B5EF4-FFF2-40B4-BE49-F238E27FC236}">
                <a16:creationId xmlns:a16="http://schemas.microsoft.com/office/drawing/2014/main" id="{2DDE0E2C-D77A-4A58-B145-89F9A52F1DDB}"/>
              </a:ext>
            </a:extLst>
          </p:cNvPr>
          <p:cNvSpPr>
            <a:spLocks noGrp="1"/>
          </p:cNvSpPr>
          <p:nvPr>
            <p:ph sz="half" idx="1"/>
          </p:nvPr>
        </p:nvSpPr>
        <p:spPr>
          <a:xfrm>
            <a:off x="838200" y="1825625"/>
            <a:ext cx="5181600" cy="4351338"/>
          </a:xfrm>
        </p:spPr>
        <p:txBody>
          <a:bodyPr>
            <a:normAutofit/>
          </a:bodyPr>
          <a:lstStyle/>
          <a:p>
            <a:r>
              <a:rPr lang="en-US"/>
              <a:t>Reporting Facility</a:t>
            </a:r>
          </a:p>
          <a:p>
            <a:r>
              <a:rPr lang="en-US"/>
              <a:t>Section A. Screening </a:t>
            </a:r>
          </a:p>
          <a:p>
            <a:r>
              <a:rPr lang="en-US"/>
              <a:t>Section B. Screening Results</a:t>
            </a:r>
          </a:p>
          <a:p>
            <a:r>
              <a:rPr lang="en-US"/>
              <a:t>Section C. Treatment </a:t>
            </a:r>
          </a:p>
          <a:p>
            <a:r>
              <a:rPr lang="en-US"/>
              <a:t>Section D. Released to Community</a:t>
            </a:r>
          </a:p>
          <a:p>
            <a:r>
              <a:rPr lang="en-US"/>
              <a:t>Section E. Transfers</a:t>
            </a:r>
          </a:p>
          <a:p>
            <a:r>
              <a:rPr lang="en-US"/>
              <a:t>Section F.  Comments</a:t>
            </a:r>
          </a:p>
          <a:p>
            <a:endParaRPr lang="en-US"/>
          </a:p>
        </p:txBody>
      </p:sp>
      <p:pic>
        <p:nvPicPr>
          <p:cNvPr id="7" name="Picture 6">
            <a:extLst>
              <a:ext uri="{FF2B5EF4-FFF2-40B4-BE49-F238E27FC236}">
                <a16:creationId xmlns:a16="http://schemas.microsoft.com/office/drawing/2014/main" id="{54CB95B2-5A85-4A80-9E40-8F84380F6BA0}"/>
              </a:ext>
            </a:extLst>
          </p:cNvPr>
          <p:cNvPicPr>
            <a:picLocks noChangeAspect="1"/>
          </p:cNvPicPr>
          <p:nvPr/>
        </p:nvPicPr>
        <p:blipFill>
          <a:blip r:embed="rId3"/>
          <a:stretch>
            <a:fillRect/>
          </a:stretch>
        </p:blipFill>
        <p:spPr>
          <a:xfrm>
            <a:off x="6740473" y="1413769"/>
            <a:ext cx="4181792" cy="5163567"/>
          </a:xfrm>
          <a:prstGeom prst="rect">
            <a:avLst/>
          </a:prstGeom>
        </p:spPr>
      </p:pic>
    </p:spTree>
    <p:extLst>
      <p:ext uri="{BB962C8B-B14F-4D97-AF65-F5344CB8AC3E}">
        <p14:creationId xmlns:p14="http://schemas.microsoft.com/office/powerpoint/2010/main" val="618861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57B16F-D122-431B-B87A-DE7660C61731}"/>
              </a:ext>
            </a:extLst>
          </p:cNvPr>
          <p:cNvSpPr>
            <a:spLocks noGrp="1"/>
          </p:cNvSpPr>
          <p:nvPr>
            <p:ph type="title"/>
          </p:nvPr>
        </p:nvSpPr>
        <p:spPr>
          <a:xfrm>
            <a:off x="412595" y="100361"/>
            <a:ext cx="8798312" cy="1325563"/>
          </a:xfrm>
        </p:spPr>
        <p:txBody>
          <a:bodyPr>
            <a:normAutofit/>
          </a:bodyPr>
          <a:lstStyle/>
          <a:p>
            <a:r>
              <a:rPr lang="en-US"/>
              <a:t>Changes in the Monthly Correctional TB Report (12-11462)</a:t>
            </a:r>
          </a:p>
        </p:txBody>
      </p:sp>
      <p:sp>
        <p:nvSpPr>
          <p:cNvPr id="2" name="Text Placeholder 1">
            <a:extLst>
              <a:ext uri="{FF2B5EF4-FFF2-40B4-BE49-F238E27FC236}">
                <a16:creationId xmlns:a16="http://schemas.microsoft.com/office/drawing/2014/main" id="{0690E41F-8A34-4855-ACC8-C6264A050FB3}"/>
              </a:ext>
            </a:extLst>
          </p:cNvPr>
          <p:cNvSpPr>
            <a:spLocks noGrp="1"/>
          </p:cNvSpPr>
          <p:nvPr>
            <p:ph type="body" sz="half" idx="2"/>
          </p:nvPr>
        </p:nvSpPr>
        <p:spPr>
          <a:xfrm>
            <a:off x="211873" y="1537274"/>
            <a:ext cx="5884127" cy="4863526"/>
          </a:xfrm>
        </p:spPr>
        <p:txBody>
          <a:bodyPr>
            <a:normAutofit/>
          </a:bodyPr>
          <a:lstStyle/>
          <a:p>
            <a:r>
              <a:rPr lang="en-US" b="1"/>
              <a:t>MOVED</a:t>
            </a:r>
          </a:p>
          <a:p>
            <a:pPr marL="742950" lvl="1" indent="-285750">
              <a:buFont typeface="Arial" panose="020B0604020202020204" pitchFamily="34" charset="0"/>
              <a:buChar char="•"/>
            </a:pPr>
            <a:r>
              <a:rPr lang="en-US"/>
              <a:t>Number of Immunocompromised/ HIV (+)/ Recent Contact Individuals with an Induration Measured at 5mm or Greater row to B1</a:t>
            </a:r>
          </a:p>
          <a:p>
            <a:pPr marL="742950" lvl="1" indent="-285750">
              <a:buFont typeface="Arial" panose="020B0604020202020204" pitchFamily="34" charset="0"/>
              <a:buChar char="•"/>
            </a:pPr>
            <a:r>
              <a:rPr lang="en-US"/>
              <a:t>Number of TB Skin Tests with an Induration Measured at 10 mm or Greater row to B2</a:t>
            </a:r>
          </a:p>
          <a:p>
            <a:pPr marL="742950" lvl="1" indent="-285750">
              <a:buFont typeface="Arial" panose="020B0604020202020204" pitchFamily="34" charset="0"/>
              <a:buChar char="•"/>
            </a:pPr>
            <a:r>
              <a:rPr lang="en-US"/>
              <a:t>Number of Individuals with TB Infection Transferred In row to E1</a:t>
            </a:r>
          </a:p>
          <a:p>
            <a:pPr marL="742950" lvl="1" indent="-285750">
              <a:buFont typeface="Arial" panose="020B0604020202020204" pitchFamily="34" charset="0"/>
              <a:buChar char="•"/>
            </a:pPr>
            <a:r>
              <a:rPr lang="en-US"/>
              <a:t>Number of Individuals with Suspected TB Disease Transferred In row to E2</a:t>
            </a:r>
          </a:p>
          <a:p>
            <a:pPr marL="742950" lvl="1" indent="-285750">
              <a:buFont typeface="Arial" panose="020B0604020202020204" pitchFamily="34" charset="0"/>
              <a:buChar char="•"/>
            </a:pPr>
            <a:r>
              <a:rPr lang="en-US"/>
              <a:t>Number of Individuals with TB Disease Transferred In row to E3</a:t>
            </a:r>
          </a:p>
          <a:p>
            <a:r>
              <a:rPr lang="en-US" b="1"/>
              <a:t>REMOVED</a:t>
            </a:r>
          </a:p>
          <a:p>
            <a:pPr marL="742950" lvl="1" indent="-285750">
              <a:buFont typeface="Arial" panose="020B0604020202020204" pitchFamily="34" charset="0"/>
              <a:buChar char="•"/>
            </a:pPr>
            <a:r>
              <a:rPr lang="en-US"/>
              <a:t>Number of Chest X-rays Performed on Prior Positives row</a:t>
            </a:r>
          </a:p>
          <a:p>
            <a:pPr marL="742950" lvl="1" indent="-285750">
              <a:buFont typeface="Arial" panose="020B0604020202020204" pitchFamily="34" charset="0"/>
              <a:buChar char="•"/>
            </a:pPr>
            <a:r>
              <a:rPr lang="en-US"/>
              <a:t>Number of Chest X-rays Performed on Positive Reactors row</a:t>
            </a:r>
          </a:p>
          <a:p>
            <a:pPr marL="742950" lvl="1" indent="-285750">
              <a:buFont typeface="Arial" panose="020B0604020202020204" pitchFamily="34" charset="0"/>
              <a:buChar char="•"/>
            </a:pPr>
            <a:r>
              <a:rPr lang="en-US"/>
              <a:t>Number of Chest X-rays Performed on Individuals who Refused a TST or IGRA row</a:t>
            </a:r>
          </a:p>
          <a:p>
            <a:pPr marL="742950" lvl="1" indent="-285750">
              <a:buFont typeface="Arial" panose="020B0604020202020204" pitchFamily="34" charset="0"/>
              <a:buChar char="•"/>
            </a:pPr>
            <a:r>
              <a:rPr lang="en-US"/>
              <a:t>Total Number of Annual or Initial Screenings row</a:t>
            </a:r>
          </a:p>
          <a:p>
            <a:pPr marL="742950" lvl="1" indent="-285750">
              <a:buFont typeface="Arial" panose="020B0604020202020204" pitchFamily="34" charset="0"/>
              <a:buChar char="•"/>
            </a:pPr>
            <a:r>
              <a:rPr lang="en-US"/>
              <a:t>Number of Abnormal Chest X-rays row</a:t>
            </a:r>
          </a:p>
          <a:p>
            <a:pPr marL="742950" lvl="1" indent="-285750">
              <a:buFont typeface="Arial" panose="020B0604020202020204" pitchFamily="34" charset="0"/>
              <a:buChar char="•"/>
            </a:pPr>
            <a:r>
              <a:rPr lang="en-US"/>
              <a:t>Number of Symptomatic Individuals row</a:t>
            </a:r>
          </a:p>
          <a:p>
            <a:pPr marL="742950" lvl="1" indent="-285750">
              <a:buFont typeface="Arial" panose="020B0604020202020204" pitchFamily="34" charset="0"/>
              <a:buChar char="•"/>
            </a:pPr>
            <a:r>
              <a:rPr lang="en-US"/>
              <a:t>Number of Individuals who are Prior Positives Transferred In row</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
        <p:nvSpPr>
          <p:cNvPr id="6" name="Text Placeholder 1">
            <a:extLst>
              <a:ext uri="{FF2B5EF4-FFF2-40B4-BE49-F238E27FC236}">
                <a16:creationId xmlns:a16="http://schemas.microsoft.com/office/drawing/2014/main" id="{D5471245-E885-4CDE-8137-A32D58FC48D2}"/>
              </a:ext>
            </a:extLst>
          </p:cNvPr>
          <p:cNvSpPr txBox="1">
            <a:spLocks/>
          </p:cNvSpPr>
          <p:nvPr/>
        </p:nvSpPr>
        <p:spPr>
          <a:xfrm>
            <a:off x="6096000" y="1621010"/>
            <a:ext cx="5884127" cy="4863526"/>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a:t>ADDED</a:t>
            </a:r>
          </a:p>
          <a:p>
            <a:pPr marL="742950" lvl="1" indent="-285750">
              <a:buFont typeface="Arial" panose="020B0604020202020204" pitchFamily="34" charset="0"/>
              <a:buChar char="•"/>
            </a:pPr>
            <a:r>
              <a:rPr lang="en-US"/>
              <a:t>“Add # of refusals in comments” to Number of TB Skin Tests Administered</a:t>
            </a:r>
            <a:endParaRPr lang="en-US" dirty="0">
              <a:cs typeface="Calibri"/>
            </a:endParaRPr>
          </a:p>
          <a:p>
            <a:pPr marL="742950" lvl="1" indent="-285750">
              <a:buFont typeface="Arial" panose="020B0604020202020204" pitchFamily="34" charset="0"/>
              <a:buChar char="•"/>
            </a:pPr>
            <a:r>
              <a:rPr lang="en-US"/>
              <a:t>“Add # of refusals in comments” to Total Number of Chest X-rays Performed</a:t>
            </a:r>
            <a:endParaRPr lang="en-US" dirty="0">
              <a:cs typeface="Calibri"/>
            </a:endParaRPr>
          </a:p>
          <a:p>
            <a:pPr marL="742950" lvl="1" indent="-285750">
              <a:buFont typeface="Arial" panose="020B0604020202020204" pitchFamily="34" charset="0"/>
              <a:buChar char="•"/>
            </a:pPr>
            <a:r>
              <a:rPr lang="en-US"/>
              <a:t>“Newly Identified” to Number of Individuals with TB Infection Diagnosed at Facility row</a:t>
            </a:r>
            <a:endParaRPr lang="en-US" dirty="0">
              <a:cs typeface="Calibri"/>
            </a:endParaRPr>
          </a:p>
          <a:p>
            <a:pPr marL="742950" lvl="1" indent="-285750">
              <a:buFont typeface="Arial" panose="020B0604020202020204" pitchFamily="34" charset="0"/>
              <a:buChar char="•"/>
            </a:pPr>
            <a:r>
              <a:rPr lang="en-US"/>
              <a:t>“Newly Identified” to Number of Individuals with Suspected TB Disease Diagnosed at Facility row</a:t>
            </a:r>
            <a:endParaRPr lang="en-US" dirty="0">
              <a:cs typeface="Calibri"/>
            </a:endParaRPr>
          </a:p>
          <a:p>
            <a:pPr marL="742950" lvl="1" indent="-285750">
              <a:buFont typeface="Arial" panose="020B0604020202020204" pitchFamily="34" charset="0"/>
              <a:buChar char="•"/>
            </a:pPr>
            <a:r>
              <a:rPr lang="en-US"/>
              <a:t>“Newly Identified” to Number of Individuals with TB Disease Diagnosed at Facility row</a:t>
            </a:r>
            <a:endParaRPr lang="en-US" dirty="0">
              <a:cs typeface="Calibri"/>
            </a:endParaRPr>
          </a:p>
          <a:p>
            <a:pPr marL="742950" lvl="1" indent="-285750">
              <a:buFont typeface="Arial" panose="020B0604020202020204" pitchFamily="34" charset="0"/>
              <a:buChar char="•"/>
            </a:pPr>
            <a:r>
              <a:rPr lang="en-US"/>
              <a:t>“</a:t>
            </a:r>
            <a:r>
              <a:rPr lang="en-US" dirty="0"/>
              <a:t>Confirmed</a:t>
            </a:r>
            <a:r>
              <a:rPr lang="en-US"/>
              <a:t>/Suspected” to Number of Inmates Started on Treatment for TB Disease row</a:t>
            </a:r>
            <a:endParaRPr lang="en-US" dirty="0">
              <a:cs typeface="Calibri"/>
            </a:endParaRPr>
          </a:p>
          <a:p>
            <a:pPr marL="742950" lvl="1" indent="-285750">
              <a:buFont typeface="Arial" panose="020B0604020202020204" pitchFamily="34" charset="0"/>
              <a:buChar char="•"/>
            </a:pPr>
            <a:r>
              <a:rPr lang="en-US"/>
              <a:t>“</a:t>
            </a:r>
            <a:r>
              <a:rPr lang="en-US" dirty="0"/>
              <a:t>Confirmed</a:t>
            </a:r>
            <a:r>
              <a:rPr lang="en-US"/>
              <a:t>” to Number of Inmates who Completed Treatment for TB Disease row</a:t>
            </a:r>
            <a:endParaRPr lang="en-US" dirty="0">
              <a:cs typeface="Calibri"/>
            </a:endParaRPr>
          </a:p>
          <a:p>
            <a:pPr marL="742950" lvl="1" indent="-285750">
              <a:buFont typeface="Arial" panose="020B0604020202020204" pitchFamily="34" charset="0"/>
              <a:buChar char="•"/>
            </a:pPr>
            <a:r>
              <a:rPr lang="en-US"/>
              <a:t>“Confirmed” to Number of Inmates with TB Disease Released to the Community row</a:t>
            </a:r>
            <a:endParaRPr lang="en-US" dirty="0">
              <a:cs typeface="Calibri"/>
            </a:endParaRPr>
          </a:p>
          <a:p>
            <a:pPr marL="742950" lvl="1" indent="-285750">
              <a:buFont typeface="Arial" panose="020B0604020202020204" pitchFamily="34" charset="0"/>
              <a:buChar char="•"/>
            </a:pPr>
            <a:r>
              <a:rPr lang="en-US"/>
              <a:t>More rows in the Comments section</a:t>
            </a:r>
            <a:endParaRPr lang="en-US" dirty="0">
              <a:cs typeface="Calibri"/>
            </a:endParaRPr>
          </a:p>
          <a:p>
            <a:pPr marL="742950" lvl="1" indent="-285750">
              <a:buFont typeface="Arial" panose="020B0604020202020204" pitchFamily="34" charset="0"/>
              <a:buChar char="•"/>
            </a:pPr>
            <a:r>
              <a:rPr lang="en-US"/>
              <a:t>“Self-reported prior positives need to have a TST placed if documentation is not present” to Reminders</a:t>
            </a:r>
            <a:endParaRPr lang="en-US" dirty="0">
              <a:cs typeface="Calibri"/>
            </a:endParaRPr>
          </a:p>
          <a:p>
            <a:pPr marL="742950" lvl="1" indent="-285750">
              <a:buFont typeface="Arial" panose="020B0604020202020204" pitchFamily="34" charset="0"/>
              <a:buChar char="•"/>
            </a:pPr>
            <a:r>
              <a:rPr lang="en-US"/>
              <a:t>“Include the Report of TB Conditions when submitting the Monthly Correctional TB Report to your PHR or LHD. If there are no TB infections, suspected, and confirmed disease to report, please write “NONE”.” to Reminders</a:t>
            </a:r>
            <a:endParaRPr lang="en-US" dirty="0">
              <a:cs typeface="Calibri"/>
            </a:endParaRPr>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04320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66853A-92D5-4201-9B07-59F08B8035E4}"/>
              </a:ext>
            </a:extLst>
          </p:cNvPr>
          <p:cNvSpPr>
            <a:spLocks noGrp="1"/>
          </p:cNvSpPr>
          <p:nvPr>
            <p:ph type="title"/>
          </p:nvPr>
        </p:nvSpPr>
        <p:spPr/>
        <p:txBody>
          <a:bodyPr/>
          <a:lstStyle/>
          <a:p>
            <a:r>
              <a:rPr lang="en-US" sz="4400"/>
              <a:t>Reporting Facility</a:t>
            </a:r>
            <a:endParaRPr lang="en-US"/>
          </a:p>
        </p:txBody>
      </p:sp>
      <p:pic>
        <p:nvPicPr>
          <p:cNvPr id="6" name="Picture 5">
            <a:extLst>
              <a:ext uri="{FF2B5EF4-FFF2-40B4-BE49-F238E27FC236}">
                <a16:creationId xmlns:a16="http://schemas.microsoft.com/office/drawing/2014/main" id="{F2CEF84F-E211-4800-8F7E-077BC04A0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264" y="3323064"/>
            <a:ext cx="8272168" cy="890278"/>
          </a:xfrm>
          <a:prstGeom prst="rect">
            <a:avLst/>
          </a:prstGeom>
        </p:spPr>
      </p:pic>
      <p:sp>
        <p:nvSpPr>
          <p:cNvPr id="7" name="TextBox 6">
            <a:extLst>
              <a:ext uri="{FF2B5EF4-FFF2-40B4-BE49-F238E27FC236}">
                <a16:creationId xmlns:a16="http://schemas.microsoft.com/office/drawing/2014/main" id="{0456C5B9-BF90-4671-87EC-B32259FBC26B}"/>
              </a:ext>
            </a:extLst>
          </p:cNvPr>
          <p:cNvSpPr txBox="1"/>
          <p:nvPr/>
        </p:nvSpPr>
        <p:spPr>
          <a:xfrm>
            <a:off x="2745264" y="2015503"/>
            <a:ext cx="3231883" cy="9827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Provide the legal name of the correctional facility (as stated on the screening plan) reporting TB screening activities.</a:t>
            </a:r>
            <a:r>
              <a:rPr lang="en-US" sz="1400">
                <a:solidFill>
                  <a:srgbClr val="FF0000"/>
                </a:solidFill>
              </a:rPr>
              <a:t> Please do not abbreviate.</a:t>
            </a:r>
          </a:p>
        </p:txBody>
      </p:sp>
      <p:sp>
        <p:nvSpPr>
          <p:cNvPr id="8" name="TextBox 7">
            <a:extLst>
              <a:ext uri="{FF2B5EF4-FFF2-40B4-BE49-F238E27FC236}">
                <a16:creationId xmlns:a16="http://schemas.microsoft.com/office/drawing/2014/main" id="{D3D63C36-052E-4CEF-B0E4-D8DAF1BB9383}"/>
              </a:ext>
            </a:extLst>
          </p:cNvPr>
          <p:cNvSpPr txBox="1"/>
          <p:nvPr/>
        </p:nvSpPr>
        <p:spPr>
          <a:xfrm>
            <a:off x="7693546" y="2235903"/>
            <a:ext cx="2358216"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Provide the month and year when TB screening activities occurred. </a:t>
            </a:r>
          </a:p>
        </p:txBody>
      </p:sp>
      <p:sp>
        <p:nvSpPr>
          <p:cNvPr id="9" name="TextBox 8">
            <a:extLst>
              <a:ext uri="{FF2B5EF4-FFF2-40B4-BE49-F238E27FC236}">
                <a16:creationId xmlns:a16="http://schemas.microsoft.com/office/drawing/2014/main" id="{2201ACEB-31E6-4C6E-B79E-BC37FF10BE76}"/>
              </a:ext>
            </a:extLst>
          </p:cNvPr>
          <p:cNvSpPr txBox="1"/>
          <p:nvPr/>
        </p:nvSpPr>
        <p:spPr>
          <a:xfrm>
            <a:off x="2665038" y="4630625"/>
            <a:ext cx="3430962"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Provide the name of the person responsible for completing the monthly report and/or the person who can be contacted to clarify information submitted on this report. Include titles such as RN or LVN.</a:t>
            </a:r>
          </a:p>
        </p:txBody>
      </p:sp>
      <p:sp>
        <p:nvSpPr>
          <p:cNvPr id="10" name="TextBox 9">
            <a:extLst>
              <a:ext uri="{FF2B5EF4-FFF2-40B4-BE49-F238E27FC236}">
                <a16:creationId xmlns:a16="http://schemas.microsoft.com/office/drawing/2014/main" id="{F9BBC949-96B8-4AE7-821D-9625F76F828E}"/>
              </a:ext>
            </a:extLst>
          </p:cNvPr>
          <p:cNvSpPr txBox="1"/>
          <p:nvPr/>
        </p:nvSpPr>
        <p:spPr>
          <a:xfrm>
            <a:off x="7719021" y="4630625"/>
            <a:ext cx="2307265"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Provide the email address of the person completing the form from the facility.</a:t>
            </a:r>
          </a:p>
        </p:txBody>
      </p:sp>
      <p:sp>
        <p:nvSpPr>
          <p:cNvPr id="11" name="Arrow: Up 10">
            <a:extLst>
              <a:ext uri="{FF2B5EF4-FFF2-40B4-BE49-F238E27FC236}">
                <a16:creationId xmlns:a16="http://schemas.microsoft.com/office/drawing/2014/main" id="{DC12FABA-02E4-4DB4-BA94-FFBE961D3B03}"/>
              </a:ext>
            </a:extLst>
          </p:cNvPr>
          <p:cNvSpPr/>
          <p:nvPr/>
        </p:nvSpPr>
        <p:spPr>
          <a:xfrm>
            <a:off x="3774687" y="3035469"/>
            <a:ext cx="284357" cy="6778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24679691-5638-4DED-BA50-E6ED7E6042EA}"/>
              </a:ext>
            </a:extLst>
          </p:cNvPr>
          <p:cNvSpPr/>
          <p:nvPr/>
        </p:nvSpPr>
        <p:spPr>
          <a:xfrm>
            <a:off x="8588297" y="2974567"/>
            <a:ext cx="284357" cy="6778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A5FC2B7-F7A5-4ABF-82F7-E7F45D7BF6C7}"/>
              </a:ext>
            </a:extLst>
          </p:cNvPr>
          <p:cNvSpPr/>
          <p:nvPr/>
        </p:nvSpPr>
        <p:spPr>
          <a:xfrm>
            <a:off x="4361205" y="4000951"/>
            <a:ext cx="288854" cy="62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E046DBFC-3140-4381-B639-DA846ACD6105}"/>
              </a:ext>
            </a:extLst>
          </p:cNvPr>
          <p:cNvSpPr/>
          <p:nvPr/>
        </p:nvSpPr>
        <p:spPr>
          <a:xfrm>
            <a:off x="8284575" y="4000951"/>
            <a:ext cx="288854" cy="62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41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F5723-1101-458B-9F92-0908AB524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263" y="3485079"/>
            <a:ext cx="8228713" cy="738664"/>
          </a:xfrm>
          <a:prstGeom prst="rect">
            <a:avLst/>
          </a:prstGeom>
        </p:spPr>
      </p:pic>
      <p:sp>
        <p:nvSpPr>
          <p:cNvPr id="4" name="Title 3">
            <a:extLst>
              <a:ext uri="{FF2B5EF4-FFF2-40B4-BE49-F238E27FC236}">
                <a16:creationId xmlns:a16="http://schemas.microsoft.com/office/drawing/2014/main" id="{C266853A-92D5-4201-9B07-59F08B8035E4}"/>
              </a:ext>
            </a:extLst>
          </p:cNvPr>
          <p:cNvSpPr>
            <a:spLocks noGrp="1"/>
          </p:cNvSpPr>
          <p:nvPr>
            <p:ph type="title"/>
          </p:nvPr>
        </p:nvSpPr>
        <p:spPr/>
        <p:txBody>
          <a:bodyPr/>
          <a:lstStyle/>
          <a:p>
            <a:r>
              <a:rPr lang="en-US" sz="4400"/>
              <a:t>Reporting Facility (cont.)</a:t>
            </a:r>
            <a:endParaRPr lang="en-US"/>
          </a:p>
        </p:txBody>
      </p:sp>
      <p:sp>
        <p:nvSpPr>
          <p:cNvPr id="7" name="TextBox 6">
            <a:extLst>
              <a:ext uri="{FF2B5EF4-FFF2-40B4-BE49-F238E27FC236}">
                <a16:creationId xmlns:a16="http://schemas.microsoft.com/office/drawing/2014/main" id="{0456C5B9-BF90-4671-87EC-B32259FBC26B}"/>
              </a:ext>
            </a:extLst>
          </p:cNvPr>
          <p:cNvSpPr txBox="1"/>
          <p:nvPr/>
        </p:nvSpPr>
        <p:spPr>
          <a:xfrm>
            <a:off x="2745263" y="2298885"/>
            <a:ext cx="3231883"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Provide the person completing the form’s phone number. Please include the area code and, if applicable, an extension.</a:t>
            </a:r>
            <a:endParaRPr lang="en-US" sz="1400">
              <a:solidFill>
                <a:srgbClr val="FF0000"/>
              </a:solidFill>
            </a:endParaRPr>
          </a:p>
        </p:txBody>
      </p:sp>
      <p:sp>
        <p:nvSpPr>
          <p:cNvPr id="8" name="TextBox 7">
            <a:extLst>
              <a:ext uri="{FF2B5EF4-FFF2-40B4-BE49-F238E27FC236}">
                <a16:creationId xmlns:a16="http://schemas.microsoft.com/office/drawing/2014/main" id="{D3D63C36-052E-4CEF-B0E4-D8DAF1BB9383}"/>
              </a:ext>
            </a:extLst>
          </p:cNvPr>
          <p:cNvSpPr txBox="1"/>
          <p:nvPr/>
        </p:nvSpPr>
        <p:spPr>
          <a:xfrm>
            <a:off x="7693546" y="2235903"/>
            <a:ext cx="2643634"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Provide the person completing the form's fax number. Please include the area code.</a:t>
            </a:r>
          </a:p>
        </p:txBody>
      </p:sp>
      <p:sp>
        <p:nvSpPr>
          <p:cNvPr id="9" name="TextBox 8">
            <a:extLst>
              <a:ext uri="{FF2B5EF4-FFF2-40B4-BE49-F238E27FC236}">
                <a16:creationId xmlns:a16="http://schemas.microsoft.com/office/drawing/2014/main" id="{2201ACEB-31E6-4C6E-B79E-BC37FF10BE76}"/>
              </a:ext>
            </a:extLst>
          </p:cNvPr>
          <p:cNvSpPr txBox="1"/>
          <p:nvPr/>
        </p:nvSpPr>
        <p:spPr>
          <a:xfrm>
            <a:off x="2665038" y="4630625"/>
            <a:ext cx="3430962"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Provide the facility's LHD or PHR that receives the Monthly Correctional TB Report.</a:t>
            </a:r>
          </a:p>
        </p:txBody>
      </p:sp>
      <p:sp>
        <p:nvSpPr>
          <p:cNvPr id="10" name="TextBox 9">
            <a:extLst>
              <a:ext uri="{FF2B5EF4-FFF2-40B4-BE49-F238E27FC236}">
                <a16:creationId xmlns:a16="http://schemas.microsoft.com/office/drawing/2014/main" id="{F9BBC949-96B8-4AE7-821D-9625F76F828E}"/>
              </a:ext>
            </a:extLst>
          </p:cNvPr>
          <p:cNvSpPr txBox="1"/>
          <p:nvPr/>
        </p:nvSpPr>
        <p:spPr>
          <a:xfrm>
            <a:off x="7576842" y="4674142"/>
            <a:ext cx="230726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a:t>Provide the LHD or PHR's correctional liaison’s email.</a:t>
            </a:r>
          </a:p>
        </p:txBody>
      </p:sp>
      <p:sp>
        <p:nvSpPr>
          <p:cNvPr id="11" name="Arrow: Up 10">
            <a:extLst>
              <a:ext uri="{FF2B5EF4-FFF2-40B4-BE49-F238E27FC236}">
                <a16:creationId xmlns:a16="http://schemas.microsoft.com/office/drawing/2014/main" id="{DC12FABA-02E4-4DB4-BA94-FFBE961D3B03}"/>
              </a:ext>
            </a:extLst>
          </p:cNvPr>
          <p:cNvSpPr/>
          <p:nvPr/>
        </p:nvSpPr>
        <p:spPr>
          <a:xfrm>
            <a:off x="3774687" y="3035469"/>
            <a:ext cx="284357" cy="6778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24679691-5638-4DED-BA50-E6ED7E6042EA}"/>
              </a:ext>
            </a:extLst>
          </p:cNvPr>
          <p:cNvSpPr/>
          <p:nvPr/>
        </p:nvSpPr>
        <p:spPr>
          <a:xfrm>
            <a:off x="8588297" y="2974567"/>
            <a:ext cx="284357" cy="67788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A5FC2B7-F7A5-4ABF-82F7-E7F45D7BF6C7}"/>
              </a:ext>
            </a:extLst>
          </p:cNvPr>
          <p:cNvSpPr/>
          <p:nvPr/>
        </p:nvSpPr>
        <p:spPr>
          <a:xfrm>
            <a:off x="4361205" y="4000951"/>
            <a:ext cx="288854" cy="62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E046DBFC-3140-4381-B639-DA846ACD6105}"/>
              </a:ext>
            </a:extLst>
          </p:cNvPr>
          <p:cNvSpPr/>
          <p:nvPr/>
        </p:nvSpPr>
        <p:spPr>
          <a:xfrm>
            <a:off x="8284575" y="4000951"/>
            <a:ext cx="288854" cy="6296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2AB9D1-24CD-4E06-A63E-AC2465FDC8BA}"/>
              </a:ext>
            </a:extLst>
          </p:cNvPr>
          <p:cNvSpPr>
            <a:spLocks noGrp="1"/>
          </p:cNvSpPr>
          <p:nvPr>
            <p:ph type="title"/>
          </p:nvPr>
        </p:nvSpPr>
        <p:spPr/>
        <p:txBody>
          <a:bodyPr/>
          <a:lstStyle/>
          <a:p>
            <a:r>
              <a:rPr lang="en-US" sz="4400"/>
              <a:t>Section A. Screening</a:t>
            </a:r>
            <a:endParaRPr lang="en-US"/>
          </a:p>
        </p:txBody>
      </p:sp>
      <p:pic>
        <p:nvPicPr>
          <p:cNvPr id="6" name="Picture 5" descr="Calendar&#10;&#10;Description automatically generated">
            <a:extLst>
              <a:ext uri="{FF2B5EF4-FFF2-40B4-BE49-F238E27FC236}">
                <a16:creationId xmlns:a16="http://schemas.microsoft.com/office/drawing/2014/main" id="{1F7F7DEB-764C-49A4-A704-2D7522D69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363" y="3684788"/>
            <a:ext cx="9045426" cy="1345466"/>
          </a:xfrm>
          <a:prstGeom prst="rect">
            <a:avLst/>
          </a:prstGeom>
        </p:spPr>
      </p:pic>
      <p:sp>
        <p:nvSpPr>
          <p:cNvPr id="8" name="TextBox 7">
            <a:extLst>
              <a:ext uri="{FF2B5EF4-FFF2-40B4-BE49-F238E27FC236}">
                <a16:creationId xmlns:a16="http://schemas.microsoft.com/office/drawing/2014/main" id="{B3B74DD7-6A23-4961-867B-DE11B5B6DE6F}"/>
              </a:ext>
            </a:extLst>
          </p:cNvPr>
          <p:cNvSpPr txBox="1"/>
          <p:nvPr/>
        </p:nvSpPr>
        <p:spPr>
          <a:xfrm>
            <a:off x="2707017" y="2228671"/>
            <a:ext cx="362407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Provide the total number of inmates, employees and volunteers who received a TB skin test during the reporting month. Please do not leave any fields blank, indicate 0 if applicable. If inmates refuse the TB skin test, please write “(#) inmates refused skin test” in the Comments section of A1.</a:t>
            </a:r>
            <a:endParaRPr lang="en-US" sz="1200">
              <a:solidFill>
                <a:srgbClr val="FF0000"/>
              </a:solidFill>
            </a:endParaRPr>
          </a:p>
        </p:txBody>
      </p:sp>
      <p:sp>
        <p:nvSpPr>
          <p:cNvPr id="10" name="Arrow: Bent 9">
            <a:extLst>
              <a:ext uri="{FF2B5EF4-FFF2-40B4-BE49-F238E27FC236}">
                <a16:creationId xmlns:a16="http://schemas.microsoft.com/office/drawing/2014/main" id="{59CB520A-EF98-46EB-8044-F666A1A7C278}"/>
              </a:ext>
            </a:extLst>
          </p:cNvPr>
          <p:cNvSpPr/>
          <p:nvPr/>
        </p:nvSpPr>
        <p:spPr>
          <a:xfrm flipH="1">
            <a:off x="6259553" y="3145334"/>
            <a:ext cx="379141" cy="1048215"/>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B2EEEE4D-A708-45CB-8B1C-99D61813D0E9}"/>
              </a:ext>
            </a:extLst>
          </p:cNvPr>
          <p:cNvSpPr txBox="1"/>
          <p:nvPr/>
        </p:nvSpPr>
        <p:spPr>
          <a:xfrm>
            <a:off x="2213563" y="5286042"/>
            <a:ext cx="443068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Provide the total number of TB skin tests read for inmates, employees, and volunteers during the reporting month. TB skin tests must be read within 48-72 hours of placement. Please read TB skin tests even if they were not placed at the facility such as inmates who were transferred in. Please do not leave any fields blank, indicate 0 if applicable.</a:t>
            </a:r>
            <a:endParaRPr lang="en-US" sz="1200">
              <a:solidFill>
                <a:srgbClr val="FF0000"/>
              </a:solidFill>
            </a:endParaRPr>
          </a:p>
        </p:txBody>
      </p:sp>
      <p:sp>
        <p:nvSpPr>
          <p:cNvPr id="15" name="Arrow: Bent-Up 14">
            <a:extLst>
              <a:ext uri="{FF2B5EF4-FFF2-40B4-BE49-F238E27FC236}">
                <a16:creationId xmlns:a16="http://schemas.microsoft.com/office/drawing/2014/main" id="{82671EA4-DBD0-4120-AE49-2DDBE5AD2CF1}"/>
              </a:ext>
            </a:extLst>
          </p:cNvPr>
          <p:cNvSpPr/>
          <p:nvPr/>
        </p:nvSpPr>
        <p:spPr>
          <a:xfrm flipH="1" flipV="1">
            <a:off x="2213563" y="4449332"/>
            <a:ext cx="493454" cy="847495"/>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96E8DBF-B087-4D15-B940-45CBF0C57608}"/>
              </a:ext>
            </a:extLst>
          </p:cNvPr>
          <p:cNvSpPr txBox="1"/>
          <p:nvPr/>
        </p:nvSpPr>
        <p:spPr>
          <a:xfrm>
            <a:off x="7147932" y="5245044"/>
            <a:ext cx="469466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a:t>Provide the total number of inmates, employees, and volunteers who had an IGRA test drawn during the reporting month. Please do not draw IGRAs as confirmatory testing in the presence of a positive TST. Please do not leave any fields blank, indicate 0 if applicable. There are two types of IGRA tests approved by the U.S. Food and Drug Administration. They are QuantiFERON-TB Gold Plus (QFT®-Plus) /TSPOT®.</a:t>
            </a:r>
            <a:r>
              <a:rPr lang="en-US" sz="1200" err="1"/>
              <a:t>TB.Test</a:t>
            </a:r>
            <a:r>
              <a:rPr lang="en-US" sz="1200"/>
              <a:t>. </a:t>
            </a:r>
            <a:endParaRPr lang="en-US" sz="1200">
              <a:solidFill>
                <a:srgbClr val="FF0000"/>
              </a:solidFill>
            </a:endParaRPr>
          </a:p>
        </p:txBody>
      </p:sp>
      <p:sp>
        <p:nvSpPr>
          <p:cNvPr id="17" name="Arrow: Bent-Up 16">
            <a:extLst>
              <a:ext uri="{FF2B5EF4-FFF2-40B4-BE49-F238E27FC236}">
                <a16:creationId xmlns:a16="http://schemas.microsoft.com/office/drawing/2014/main" id="{D015D858-D5DC-4A4B-9AF4-7EEDCA97A77D}"/>
              </a:ext>
            </a:extLst>
          </p:cNvPr>
          <p:cNvSpPr/>
          <p:nvPr/>
        </p:nvSpPr>
        <p:spPr>
          <a:xfrm flipV="1">
            <a:off x="6331093" y="4783873"/>
            <a:ext cx="2319454" cy="50216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996056"/>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D2C7B0A457B4C8A8EDA7CD9F14EDC" ma:contentTypeVersion="9" ma:contentTypeDescription="Create a new document." ma:contentTypeScope="" ma:versionID="caa9a3d749b0db42394fee0897c04bd4">
  <xsd:schema xmlns:xsd="http://www.w3.org/2001/XMLSchema" xmlns:xs="http://www.w3.org/2001/XMLSchema" xmlns:p="http://schemas.microsoft.com/office/2006/metadata/properties" xmlns:ns2="358fb872-8412-46af-a397-27fd207d819b" xmlns:ns3="176e34c4-b485-4a84-be38-49c7e7842e08" targetNamespace="http://schemas.microsoft.com/office/2006/metadata/properties" ma:root="true" ma:fieldsID="bdcae30e9928759ad3774e66b20f7728" ns2:_="" ns3:_="">
    <xsd:import namespace="358fb872-8412-46af-a397-27fd207d819b"/>
    <xsd:import namespace="176e34c4-b485-4a84-be38-49c7e7842e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fb872-8412-46af-a397-27fd207d8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6e34c4-b485-4a84-be38-49c7e7842e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76e34c4-b485-4a84-be38-49c7e7842e08">
      <UserInfo>
        <DisplayName>Fung,Adrienne (DSHS)</DisplayName>
        <AccountId>11</AccountId>
        <AccountType/>
      </UserInfo>
      <UserInfo>
        <DisplayName>Sanchez,Audilis (DSHS)</DisplayName>
        <AccountId>35</AccountId>
        <AccountType/>
      </UserInfo>
      <UserInfo>
        <DisplayName>Snook,Mariah (DSHS)</DisplayName>
        <AccountId>17</AccountId>
        <AccountType/>
      </UserInfo>
    </SharedWithUsers>
  </documentManagement>
</p:properties>
</file>

<file path=customXml/itemProps1.xml><?xml version="1.0" encoding="utf-8"?>
<ds:datastoreItem xmlns:ds="http://schemas.openxmlformats.org/officeDocument/2006/customXml" ds:itemID="{7646A5E1-F587-4856-BC4C-F7647DBEB05E}">
  <ds:schemaRefs>
    <ds:schemaRef ds:uri="176e34c4-b485-4a84-be38-49c7e7842e08"/>
    <ds:schemaRef ds:uri="358fb872-8412-46af-a397-27fd207d81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058E83-20FC-42EA-82D7-14F62465BC76}">
  <ds:schemaRefs>
    <ds:schemaRef ds:uri="http://schemas.microsoft.com/sharepoint/v3/contenttype/forms"/>
  </ds:schemaRefs>
</ds:datastoreItem>
</file>

<file path=customXml/itemProps3.xml><?xml version="1.0" encoding="utf-8"?>
<ds:datastoreItem xmlns:ds="http://schemas.openxmlformats.org/officeDocument/2006/customXml" ds:itemID="{882B58E3-89A9-46F5-8157-5128CC7101FF}">
  <ds:schemaRefs>
    <ds:schemaRef ds:uri="176e34c4-b485-4a84-be38-49c7e7842e08"/>
    <ds:schemaRef ds:uri="358fb872-8412-46af-a397-27fd207d81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DSHS-Powerpoint-Template</Template>
  <TotalTime>0</TotalTime>
  <Words>8407</Words>
  <Application>Microsoft Office PowerPoint</Application>
  <PresentationFormat>Widescreen</PresentationFormat>
  <Paragraphs>372</Paragraphs>
  <Slides>30</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Arial</vt:lpstr>
      <vt:lpstr>Calibri</vt:lpstr>
      <vt:lpstr>Calibri Light</vt:lpstr>
      <vt:lpstr>Courier New</vt:lpstr>
      <vt:lpstr>Wingdings</vt:lpstr>
      <vt:lpstr>DSHS Slide Theme</vt:lpstr>
      <vt:lpstr>DSHS Slide Layout 2</vt:lpstr>
      <vt:lpstr>DSHS Slide Layout 3</vt:lpstr>
      <vt:lpstr>Revised Monthly Correctional TB Report Forms</vt:lpstr>
      <vt:lpstr>Objectives</vt:lpstr>
      <vt:lpstr>Common Terminology</vt:lpstr>
      <vt:lpstr>Revised Monthly Correctional TB Report (12-11462)</vt:lpstr>
      <vt:lpstr>Sections of the Monthly Correctional TB Report (12-11462) </vt:lpstr>
      <vt:lpstr>Changes in the Monthly Correctional TB Report (12-11462)</vt:lpstr>
      <vt:lpstr>Reporting Facility</vt:lpstr>
      <vt:lpstr>Reporting Facility (cont.)</vt:lpstr>
      <vt:lpstr>Section A. Screening</vt:lpstr>
      <vt:lpstr>Section A. Screening (cont.)</vt:lpstr>
      <vt:lpstr>Section B. Screening Results</vt:lpstr>
      <vt:lpstr>Section B. Screening Results (cont.)</vt:lpstr>
      <vt:lpstr>Section C. Treatment</vt:lpstr>
      <vt:lpstr>Section D. Released to Community</vt:lpstr>
      <vt:lpstr>Section E. Transfers</vt:lpstr>
      <vt:lpstr>Section E. Transfers (cont.)</vt:lpstr>
      <vt:lpstr>F. Comments</vt:lpstr>
      <vt:lpstr>Reminders</vt:lpstr>
      <vt:lpstr>NEW! Report of TB Conditions (12-11461)</vt:lpstr>
      <vt:lpstr>Changes in the Report of TB Conditions  (12-11461)</vt:lpstr>
      <vt:lpstr>Who Should be Included on the Report of TB Conditions Form?</vt:lpstr>
      <vt:lpstr>Report of TB Conditions  (Form 12-11461)</vt:lpstr>
      <vt:lpstr>Report of TB Conditions  (Form 12-11461)</vt:lpstr>
      <vt:lpstr>Report of TB Conditions  (Form 12-11461)</vt:lpstr>
      <vt:lpstr>Report of TB Conditions  (Form 12-11461)</vt:lpstr>
      <vt:lpstr>Report of TB Conditions  (Form 12-11461)</vt:lpstr>
      <vt:lpstr>Report of TB Conditions  (Form 12-11461)</vt:lpstr>
      <vt:lpstr>Resources</vt:lpstr>
      <vt:lpstr>Resources</vt:lpstr>
      <vt:lpstr>High Level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Snook,Mariah (DSHS)</cp:lastModifiedBy>
  <cp:revision>1</cp:revision>
  <cp:lastPrinted>2023-01-09T16:01:39Z</cp:lastPrinted>
  <dcterms:created xsi:type="dcterms:W3CDTF">2018-12-06T15:25:41Z</dcterms:created>
  <dcterms:modified xsi:type="dcterms:W3CDTF">2023-01-20T19:00:56Z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0x0101003AAD2C7B0A457B4C8A8EDA7CD9F14EDC</vt:lpwstr>
  </property>
</Properties>
</file>