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 id="2147483683" r:id="rId2"/>
  </p:sldMasterIdLst>
  <p:notesMasterIdLst>
    <p:notesMasterId r:id="rId20"/>
  </p:notesMasterIdLst>
  <p:sldIdLst>
    <p:sldId id="256" r:id="rId3"/>
    <p:sldId id="276" r:id="rId4"/>
    <p:sldId id="258" r:id="rId5"/>
    <p:sldId id="264" r:id="rId6"/>
    <p:sldId id="268" r:id="rId7"/>
    <p:sldId id="277" r:id="rId8"/>
    <p:sldId id="269" r:id="rId9"/>
    <p:sldId id="270" r:id="rId10"/>
    <p:sldId id="271" r:id="rId11"/>
    <p:sldId id="272" r:id="rId12"/>
    <p:sldId id="274" r:id="rId13"/>
    <p:sldId id="280" r:id="rId14"/>
    <p:sldId id="281" r:id="rId15"/>
    <p:sldId id="282" r:id="rId16"/>
    <p:sldId id="283" r:id="rId17"/>
    <p:sldId id="267" r:id="rId18"/>
    <p:sldId id="262" r:id="rId19"/>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BECF429-4060-406C-9F10-501B84DCD63F}">
          <p14:sldIdLst>
            <p14:sldId id="256"/>
          </p14:sldIdLst>
        </p14:section>
        <p14:section name="Section heading here" id="{10209E7B-763F-4045-8D49-2E42B082EE46}">
          <p14:sldIdLst>
            <p14:sldId id="276"/>
            <p14:sldId id="258"/>
          </p14:sldIdLst>
        </p14:section>
        <p14:section name="Section heading here" id="{4230DD8D-A306-47B5-8F1C-5685E62BC2F9}">
          <p14:sldIdLst>
            <p14:sldId id="264"/>
            <p14:sldId id="268"/>
            <p14:sldId id="277"/>
            <p14:sldId id="269"/>
            <p14:sldId id="270"/>
            <p14:sldId id="271"/>
            <p14:sldId id="272"/>
            <p14:sldId id="274"/>
            <p14:sldId id="280"/>
            <p14:sldId id="281"/>
            <p14:sldId id="282"/>
            <p14:sldId id="283"/>
            <p14:sldId id="267"/>
            <p14:sldId id="2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C79"/>
    <a:srgbClr val="1E3C78"/>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1" autoAdjust="0"/>
    <p:restoredTop sz="94660"/>
  </p:normalViewPr>
  <p:slideViewPr>
    <p:cSldViewPr snapToGrid="0">
      <p:cViewPr varScale="1">
        <p:scale>
          <a:sx n="111" d="100"/>
          <a:sy n="111" d="100"/>
        </p:scale>
        <p:origin x="420" y="108"/>
      </p:cViewPr>
      <p:guideLst/>
    </p:cSldViewPr>
  </p:slideViewPr>
  <p:notesTextViewPr>
    <p:cViewPr>
      <p:scale>
        <a:sx n="1" d="1"/>
        <a:sy n="1" d="1"/>
      </p:scale>
      <p:origin x="0" y="0"/>
    </p:cViewPr>
  </p:notesTextViewPr>
  <p:notesViewPr>
    <p:cSldViewPr snapToGrid="0">
      <p:cViewPr varScale="1">
        <p:scale>
          <a:sx n="53" d="100"/>
          <a:sy n="53" d="100"/>
        </p:scale>
        <p:origin x="1642"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B7A04413-4EC4-4435-9D26-A959D72CBD26}" type="datetimeFigureOut">
              <a:rPr lang="en-US" smtClean="0"/>
              <a:t>10/9/2020</a:t>
            </a:fld>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8656873-B2E2-48BF-9A24-BF2F9089EE63}" type="slidenum">
              <a:rPr lang="en-US" smtClean="0"/>
              <a:t>‹#›</a:t>
            </a:fld>
            <a:endParaRPr lang="en-US"/>
          </a:p>
        </p:txBody>
      </p:sp>
      <p:sp>
        <p:nvSpPr>
          <p:cNvPr id="20" name="Slide Image Placeholder 3"/>
          <p:cNvSpPr>
            <a:spLocks noGrp="1" noRot="1" noChangeAspect="1"/>
          </p:cNvSpPr>
          <p:nvPr>
            <p:ph type="sldImg" idx="2"/>
          </p:nvPr>
        </p:nvSpPr>
        <p:spPr>
          <a:xfrm>
            <a:off x="912586" y="691563"/>
            <a:ext cx="2670628" cy="2002529"/>
          </a:xfrm>
          <a:prstGeom prst="rect">
            <a:avLst/>
          </a:prstGeom>
          <a:noFill/>
          <a:ln w="12700">
            <a:solidFill>
              <a:prstClr val="black"/>
            </a:solidFill>
          </a:ln>
        </p:spPr>
        <p:txBody>
          <a:bodyPr vert="horz" lIns="91440" tIns="45720" rIns="91440" bIns="45720" rtlCol="0" anchor="ctr"/>
          <a:lstStyle/>
          <a:p>
            <a:endParaRPr lang="en-US"/>
          </a:p>
        </p:txBody>
      </p:sp>
      <p:sp>
        <p:nvSpPr>
          <p:cNvPr id="21" name="Notes Placeholder 4"/>
          <p:cNvSpPr>
            <a:spLocks noGrp="1"/>
          </p:cNvSpPr>
          <p:nvPr>
            <p:ph type="body" sz="quarter" idx="3"/>
          </p:nvPr>
        </p:nvSpPr>
        <p:spPr>
          <a:xfrm>
            <a:off x="4565905" y="691563"/>
            <a:ext cx="4142666" cy="5473380"/>
          </a:xfrm>
          <a:prstGeom prst="rect">
            <a:avLst/>
          </a:prstGeom>
        </p:spPr>
        <p:txBody>
          <a:bodyPr vert="horz" lIns="91440" tIns="45720" rIns="91440" bIns="45720" rtlCol="0"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2" name="Straight Connector 21"/>
          <p:cNvCxnSpPr/>
          <p:nvPr/>
        </p:nvCxnSpPr>
        <p:spPr>
          <a:xfrm>
            <a:off x="533400" y="4458208"/>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33400" y="47933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33400" y="51408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33400" y="41075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33400" y="54791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33400" y="37692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3400" y="3087190"/>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33400" y="34217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33400" y="5826615"/>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33400" y="6164943"/>
            <a:ext cx="3429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1746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7867" y="2980945"/>
            <a:ext cx="9144000" cy="2023411"/>
          </a:xfrm>
        </p:spPr>
        <p:txBody>
          <a:bodyPr anchor="b">
            <a:noAutofit/>
          </a:bodyPr>
          <a:lstStyle>
            <a:lvl1pPr algn="ctr">
              <a:defRPr sz="7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57867" y="5068960"/>
            <a:ext cx="9144000" cy="1095311"/>
          </a:xfrm>
        </p:spPr>
        <p:txBody>
          <a:bodyPr anchor="t"/>
          <a:lstStyle>
            <a:lvl1pPr marL="0" indent="0" algn="ctr">
              <a:buNone/>
              <a:defRPr sz="3600" b="1">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3147" y="6356353"/>
            <a:ext cx="1571413" cy="365125"/>
          </a:xfrm>
        </p:spPr>
        <p:txBody>
          <a:bodyPr/>
          <a:lstStyle>
            <a:lvl1pPr algn="l">
              <a:defRPr/>
            </a:lvl1pPr>
          </a:lstStyle>
          <a:p>
            <a:r>
              <a:rPr lang="en-US"/>
              <a:t>10/9/2020</a:t>
            </a:r>
          </a:p>
        </p:txBody>
      </p:sp>
      <p:sp>
        <p:nvSpPr>
          <p:cNvPr id="5" name="Footer Placeholder 4"/>
          <p:cNvSpPr>
            <a:spLocks noGrp="1"/>
          </p:cNvSpPr>
          <p:nvPr>
            <p:ph type="ftr" sz="quarter" idx="11"/>
          </p:nvPr>
        </p:nvSpPr>
        <p:spPr>
          <a:xfrm>
            <a:off x="2567940" y="6356353"/>
            <a:ext cx="7025640" cy="365125"/>
          </a:xfrm>
        </p:spPr>
        <p:txBody>
          <a:bodyPr/>
          <a:lstStyle/>
          <a:p>
            <a:endParaRPr lang="en-US"/>
          </a:p>
        </p:txBody>
      </p:sp>
      <p:sp>
        <p:nvSpPr>
          <p:cNvPr id="6" name="Slide Number Placeholder 5"/>
          <p:cNvSpPr>
            <a:spLocks noGrp="1"/>
          </p:cNvSpPr>
          <p:nvPr>
            <p:ph type="sldNum" sz="quarter" idx="12"/>
          </p:nvPr>
        </p:nvSpPr>
        <p:spPr>
          <a:xfrm>
            <a:off x="9966960" y="6356354"/>
            <a:ext cx="1600200" cy="365125"/>
          </a:xfrm>
        </p:spPr>
        <p:txBody>
          <a:bodyPr/>
          <a:lstStyle/>
          <a:p>
            <a:fld id="{3264D530-B60B-4A5A-91C0-C766C58A4783}" type="slidenum">
              <a:rPr lang="en-US" smtClean="0"/>
              <a:t>‹#›</a:t>
            </a:fld>
            <a:endParaRPr lang="en-US"/>
          </a:p>
        </p:txBody>
      </p:sp>
      <p:cxnSp>
        <p:nvCxnSpPr>
          <p:cNvPr id="14" name="Rule 13"/>
          <p:cNvCxnSpPr/>
          <p:nvPr userDrawn="1"/>
        </p:nvCxnSpPr>
        <p:spPr>
          <a:xfrm>
            <a:off x="1557867" y="5035538"/>
            <a:ext cx="9144000" cy="2238"/>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6711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2" name="Picture Placeholder 14"/>
          <p:cNvSpPr>
            <a:spLocks noGrp="1"/>
          </p:cNvSpPr>
          <p:nvPr>
            <p:ph type="pic" sz="quarter" idx="13"/>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a:t>Click icon to add picture</a:t>
            </a:r>
            <a:endParaRPr lang="en-US" dirty="0"/>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1"/>
                </a:solidFill>
              </a:defRPr>
            </a:lvl1pPr>
          </a:lstStyle>
          <a:p>
            <a:pPr lvl="0"/>
            <a:r>
              <a:rPr lang="en-US" dirty="0"/>
              <a:t>Questions?</a:t>
            </a:r>
          </a:p>
        </p:txBody>
      </p:sp>
      <p:sp>
        <p:nvSpPr>
          <p:cNvPr id="4" name="Date Placeholder 3"/>
          <p:cNvSpPr>
            <a:spLocks noGrp="1"/>
          </p:cNvSpPr>
          <p:nvPr>
            <p:ph type="dt" sz="half" idx="10"/>
          </p:nvPr>
        </p:nvSpPr>
        <p:spPr/>
        <p:txBody>
          <a:bodyPr/>
          <a:lstStyle/>
          <a:p>
            <a:r>
              <a:rPr lang="en-US"/>
              <a:t>10/9/2020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849972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bg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bg1"/>
                </a:solidFill>
              </a:defRPr>
            </a:lvl1pPr>
          </a:lstStyle>
          <a:p>
            <a:pPr lvl="0"/>
            <a:r>
              <a:rPr lang="en-US"/>
              <a:t>Edit Master text styles</a:t>
            </a:r>
          </a:p>
        </p:txBody>
      </p:sp>
      <p:sp>
        <p:nvSpPr>
          <p:cNvPr id="3" name="Date Placeholder 2"/>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9529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4610" y="2980943"/>
            <a:ext cx="10102777" cy="2023411"/>
          </a:xfrm>
        </p:spPr>
        <p:txBody>
          <a:bodyPr anchor="b">
            <a:noAutofit/>
          </a:bodyPr>
          <a:lstStyle>
            <a:lvl1pPr algn="ctr">
              <a:defRPr sz="70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610" y="5068960"/>
            <a:ext cx="10102777" cy="1095311"/>
          </a:xfrm>
        </p:spPr>
        <p:txBody>
          <a:bodyPr anchor="t"/>
          <a:lstStyle>
            <a:lvl1pPr marL="0" indent="0" algn="ctr">
              <a:buNone/>
              <a:defRPr sz="3600" b="1">
                <a:solidFill>
                  <a:schemeClr val="tx2"/>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4" name="Rule 13"/>
          <p:cNvCxnSpPr/>
          <p:nvPr userDrawn="1"/>
        </p:nvCxnSpPr>
        <p:spPr>
          <a:xfrm flipV="1">
            <a:off x="1044610" y="5032829"/>
            <a:ext cx="10102777" cy="3629"/>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00416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9" name="Picture Placeholder 14"/>
          <p:cNvSpPr>
            <a:spLocks noGrp="1"/>
          </p:cNvSpPr>
          <p:nvPr>
            <p:ph type="pic" sz="quarter" idx="13" hasCustomPrompt="1"/>
          </p:nvPr>
        </p:nvSpPr>
        <p:spPr>
          <a:xfrm>
            <a:off x="8977584" y="2111000"/>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                                                                          </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09127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2305" y="428340"/>
            <a:ext cx="9168026" cy="798296"/>
          </a:xfrm>
        </p:spPr>
        <p:txBody>
          <a:bodyPr anchor="b">
            <a:noAutofit/>
          </a:bodyPr>
          <a:lstStyle>
            <a:lvl1pPr>
              <a:defRPr sz="5000" b="1"/>
            </a:lvl1pPr>
          </a:lstStyle>
          <a:p>
            <a:r>
              <a:rPr lang="en-US" dirty="0"/>
              <a:t>Click to edit Master title style</a:t>
            </a:r>
          </a:p>
        </p:txBody>
      </p:sp>
      <p:sp>
        <p:nvSpPr>
          <p:cNvPr id="3" name="Text Placeholder 2"/>
          <p:cNvSpPr>
            <a:spLocks noGrp="1"/>
          </p:cNvSpPr>
          <p:nvPr>
            <p:ph type="body" idx="1"/>
          </p:nvPr>
        </p:nvSpPr>
        <p:spPr>
          <a:xfrm>
            <a:off x="2432305" y="1726403"/>
            <a:ext cx="9167030" cy="485079"/>
          </a:xfrm>
        </p:spPr>
        <p:txBody>
          <a:bodyPr>
            <a:normAutofit/>
          </a:bodyPr>
          <a:lstStyle>
            <a:lvl1pPr marL="0" indent="0">
              <a:buNone/>
              <a:defRPr sz="3200" b="1">
                <a:solidFill>
                  <a:schemeClr val="accent5"/>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4" name="Text Placeholder 2"/>
          <p:cNvSpPr>
            <a:spLocks noGrp="1"/>
          </p:cNvSpPr>
          <p:nvPr>
            <p:ph type="body" idx="13"/>
          </p:nvPr>
        </p:nvSpPr>
        <p:spPr>
          <a:xfrm>
            <a:off x="2432305" y="2422621"/>
            <a:ext cx="9167030" cy="801044"/>
          </a:xfrm>
        </p:spPr>
        <p:txBody>
          <a:bodyPr>
            <a:normAutofit/>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18" name="Picture Placeholder 17"/>
          <p:cNvSpPr>
            <a:spLocks noGrp="1"/>
          </p:cNvSpPr>
          <p:nvPr>
            <p:ph type="pic" sz="quarter" idx="14"/>
          </p:nvPr>
        </p:nvSpPr>
        <p:spPr>
          <a:xfrm>
            <a:off x="2432304" y="3429001"/>
            <a:ext cx="9167029" cy="2231135"/>
          </a:xfrm>
          <a:solidFill>
            <a:schemeClr val="accent4">
              <a:lumMod val="60000"/>
              <a:lumOff val="40000"/>
            </a:schemeClr>
          </a:solidFill>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cxnSp>
        <p:nvCxnSpPr>
          <p:cNvPr id="15" name="Rule 14"/>
          <p:cNvCxnSpPr/>
          <p:nvPr userDrawn="1"/>
        </p:nvCxnSpPr>
        <p:spPr>
          <a:xfrm>
            <a:off x="2432304" y="1449092"/>
            <a:ext cx="9167029" cy="0"/>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20846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2" y="692968"/>
            <a:ext cx="8388457"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730652"/>
            <a:ext cx="8389751" cy="4351338"/>
          </a:xfrm>
        </p:spPr>
        <p:txBody>
          <a:bodyPr>
            <a:normAutofit/>
          </a:bodyPr>
          <a:lstStyle>
            <a:lvl1pPr marL="346075" indent="-346075">
              <a:buFont typeface="+mj-lt"/>
              <a:buAutoNum type="arabicPeriod"/>
              <a:defRPr sz="2400"/>
            </a:lvl1pPr>
            <a:lvl2pPr marL="690563" indent="-346075">
              <a:buFont typeface="+mj-lt"/>
              <a:buAutoNum type="alphaLcPeriod"/>
              <a:defRPr sz="2400"/>
            </a:lvl2pPr>
            <a:lvl3pPr marL="1087438" indent="-344488">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cxnSp>
        <p:nvCxnSpPr>
          <p:cNvPr id="11" name="Rule 10"/>
          <p:cNvCxnSpPr/>
          <p:nvPr userDrawn="1"/>
        </p:nvCxnSpPr>
        <p:spPr>
          <a:xfrm flipV="1">
            <a:off x="2437021" y="1450814"/>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0081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tx2"/>
                </a:solidFill>
              </a:defRPr>
            </a:lvl1pPr>
            <a:lvl2pPr>
              <a:defRPr sz="2400">
                <a:solidFill>
                  <a:schemeClr val="tx2"/>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a:p>
            <a:pPr lvl="1"/>
            <a:r>
              <a:rPr lang="en-US" dirty="0"/>
              <a:t>Second level</a:t>
            </a:r>
          </a:p>
        </p:txBody>
      </p:sp>
      <p:sp>
        <p:nvSpPr>
          <p:cNvPr id="10"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3345844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dirty="0"/>
              <a:t>Click to edit Master title style</a:t>
            </a:r>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dirty="0"/>
              <a:t>Click to edit Master text styles</a:t>
            </a:r>
          </a:p>
          <a:p>
            <a:pPr lvl="1"/>
            <a:r>
              <a:rPr lang="en-US" dirty="0"/>
              <a:t>Second level</a:t>
            </a:r>
          </a:p>
          <a:p>
            <a:pPr lvl="2"/>
            <a:r>
              <a:rPr lang="en-US" dirty="0"/>
              <a:t>Third level</a:t>
            </a:r>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69918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chemeClr val="bg1"/>
                </a:solidFill>
              </a:defRPr>
            </a:lvl1pPr>
          </a:lstStyle>
          <a:p>
            <a:r>
              <a:rPr lang="en-US" dirty="0"/>
              <a:t>Click to edit Master title style</a:t>
            </a:r>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180581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10922000"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178883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bg1"/>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a:t>Edit Master text styles</a:t>
            </a:r>
          </a:p>
        </p:txBody>
      </p:sp>
      <p:sp>
        <p:nvSpPr>
          <p:cNvPr id="15"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836908" y="6356353"/>
            <a:ext cx="1591332" cy="365125"/>
          </a:xfrm>
        </p:spPr>
        <p:txBody>
          <a:bodyPr/>
          <a:lstStyle>
            <a:lvl1pPr algn="l">
              <a:defRPr/>
            </a:lvl1pPr>
          </a:lstStyle>
          <a:p>
            <a:r>
              <a:rPr lang="en-US"/>
              <a:t>10/9/2020</a:t>
            </a:r>
          </a:p>
        </p:txBody>
      </p:sp>
      <p:sp>
        <p:nvSpPr>
          <p:cNvPr id="5" name="Footer Placeholder 4"/>
          <p:cNvSpPr>
            <a:spLocks noGrp="1"/>
          </p:cNvSpPr>
          <p:nvPr>
            <p:ph type="ftr" sz="quarter" idx="11"/>
          </p:nvPr>
        </p:nvSpPr>
        <p:spPr>
          <a:xfrm>
            <a:off x="2773680" y="6356353"/>
            <a:ext cx="6929120" cy="365125"/>
          </a:xfrm>
        </p:spPr>
        <p:txBody>
          <a:bodyPr/>
          <a:lstStyle/>
          <a:p>
            <a:endParaRPr lang="en-US" dirty="0"/>
          </a:p>
        </p:txBody>
      </p:sp>
      <p:sp>
        <p:nvSpPr>
          <p:cNvPr id="6" name="Slide Number Placeholder 5"/>
          <p:cNvSpPr>
            <a:spLocks noGrp="1"/>
          </p:cNvSpPr>
          <p:nvPr>
            <p:ph type="sldNum" sz="quarter" idx="12"/>
          </p:nvPr>
        </p:nvSpPr>
        <p:spPr>
          <a:xfrm>
            <a:off x="10048240" y="6356353"/>
            <a:ext cx="1522364"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6431266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dirty="0"/>
              <a:t>Click to edit Master title style</a:t>
            </a:r>
          </a:p>
        </p:txBody>
      </p:sp>
      <p:sp>
        <p:nvSpPr>
          <p:cNvPr id="7" name="Content Placeholder 6"/>
          <p:cNvSpPr>
            <a:spLocks noGrp="1"/>
          </p:cNvSpPr>
          <p:nvPr>
            <p:ph sz="quarter" idx="13"/>
          </p:nvPr>
        </p:nvSpPr>
        <p:spPr>
          <a:xfrm>
            <a:off x="600075" y="1768475"/>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6"/>
          <p:cNvSpPr>
            <a:spLocks noGrp="1"/>
          </p:cNvSpPr>
          <p:nvPr>
            <p:ph sz="quarter" idx="14"/>
          </p:nvPr>
        </p:nvSpPr>
        <p:spPr>
          <a:xfrm>
            <a:off x="6269355" y="1768474"/>
            <a:ext cx="5292725" cy="44291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793617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mmary for Q&amp;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dirty="0"/>
              <a:t>Click to edit Master title style</a:t>
            </a:r>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800">
                <a:solidFill>
                  <a:schemeClr val="tx2"/>
                </a:solidFill>
              </a:defRPr>
            </a:lvl1pPr>
            <a:lvl2pPr marL="457189" indent="0">
              <a:buNone/>
              <a:defRPr sz="2400">
                <a:solidFill>
                  <a:schemeClr val="tx1"/>
                </a:solidFill>
              </a:defRPr>
            </a:lvl2pPr>
            <a:lvl3pPr>
              <a:defRPr sz="2400">
                <a:solidFill>
                  <a:schemeClr val="tx2"/>
                </a:solidFill>
              </a:defRPr>
            </a:lvl3pPr>
            <a:lvl4pPr>
              <a:defRPr sz="2400">
                <a:solidFill>
                  <a:schemeClr val="tx2"/>
                </a:solidFill>
              </a:defRPr>
            </a:lvl4pPr>
            <a:lvl5pPr>
              <a:defRPr sz="2400">
                <a:solidFill>
                  <a:schemeClr val="tx2"/>
                </a:solidFill>
              </a:defRPr>
            </a:lvl5pPr>
          </a:lstStyle>
          <a:p>
            <a:pPr lvl="0"/>
            <a:r>
              <a:rPr lang="en-US" dirty="0"/>
              <a:t>Click to edit Master text styles</a:t>
            </a:r>
          </a:p>
        </p:txBody>
      </p:sp>
      <p:sp>
        <p:nvSpPr>
          <p:cNvPr id="10" name="Picture Placeholder 14"/>
          <p:cNvSpPr>
            <a:spLocks noGrp="1"/>
          </p:cNvSpPr>
          <p:nvPr>
            <p:ph type="pic" sz="quarter" idx="16"/>
          </p:nvPr>
        </p:nvSpPr>
        <p:spPr>
          <a:xfrm>
            <a:off x="8908204" y="1752473"/>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dirty="0"/>
              <a:t>Click icon to add picture</a:t>
            </a:r>
          </a:p>
        </p:txBody>
      </p:sp>
      <p:sp>
        <p:nvSpPr>
          <p:cNvPr id="7" name="Text Placeholder 6"/>
          <p:cNvSpPr>
            <a:spLocks noGrp="1"/>
          </p:cNvSpPr>
          <p:nvPr>
            <p:ph type="body" sz="quarter" idx="15" hasCustomPrompt="1"/>
          </p:nvPr>
        </p:nvSpPr>
        <p:spPr>
          <a:xfrm>
            <a:off x="8829039" y="5486857"/>
            <a:ext cx="2703715" cy="503238"/>
          </a:xfrm>
        </p:spPr>
        <p:txBody>
          <a:bodyPr>
            <a:normAutofit/>
          </a:bodyPr>
          <a:lstStyle>
            <a:lvl1pPr marL="0" indent="0" algn="r">
              <a:buNone/>
              <a:defRPr sz="2800" b="1">
                <a:solidFill>
                  <a:schemeClr val="accent4">
                    <a:lumMod val="50000"/>
                  </a:schemeClr>
                </a:solidFill>
              </a:defRPr>
            </a:lvl1pPr>
          </a:lstStyle>
          <a:p>
            <a:pPr lvl="0"/>
            <a:r>
              <a:rPr lang="en-US" dirty="0"/>
              <a:t>Questions?</a:t>
            </a:r>
          </a:p>
        </p:txBody>
      </p:sp>
      <p:sp>
        <p:nvSpPr>
          <p:cNvPr id="5" name="Footer Placeholder 4"/>
          <p:cNvSpPr>
            <a:spLocks noGrp="1"/>
          </p:cNvSpPr>
          <p:nvPr>
            <p:ph type="ftr" sz="quarter" idx="11"/>
          </p:nvPr>
        </p:nvSpPr>
        <p:spPr>
          <a:xfrm>
            <a:off x="1940560" y="6356353"/>
            <a:ext cx="7772400" cy="365125"/>
          </a:xfrm>
        </p:spPr>
        <p:txBody>
          <a:bodyPr/>
          <a:lstStyle/>
          <a:p>
            <a:endParaRPr lang="en-US" dirty="0"/>
          </a:p>
        </p:txBody>
      </p:sp>
      <p:sp>
        <p:nvSpPr>
          <p:cNvPr id="6" name="Slide Number Placeholder 5"/>
          <p:cNvSpPr>
            <a:spLocks noGrp="1"/>
          </p:cNvSpPr>
          <p:nvPr>
            <p:ph type="sldNum" sz="quarter" idx="12"/>
          </p:nvPr>
        </p:nvSpPr>
        <p:spPr>
          <a:xfrm>
            <a:off x="10095114" y="6356353"/>
            <a:ext cx="143764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72214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838199" y="3553231"/>
            <a:ext cx="10515600" cy="1114960"/>
          </a:xfrm>
        </p:spPr>
        <p:txBody>
          <a:bodyPr>
            <a:normAutofit/>
          </a:bodyPr>
          <a:lstStyle>
            <a:lvl1pPr algn="ctr">
              <a:defRPr sz="7000" b="1" baseline="0">
                <a:solidFill>
                  <a:schemeClr val="tx1"/>
                </a:solidFill>
              </a:defRPr>
            </a:lvl1pPr>
          </a:lstStyle>
          <a:p>
            <a:r>
              <a:rPr lang="en-US" dirty="0"/>
              <a:t>Thank you</a:t>
            </a:r>
          </a:p>
        </p:txBody>
      </p:sp>
      <p:sp>
        <p:nvSpPr>
          <p:cNvPr id="14" name="Text Placeholder 6"/>
          <p:cNvSpPr>
            <a:spLocks noGrp="1"/>
          </p:cNvSpPr>
          <p:nvPr>
            <p:ph type="body" sz="quarter" idx="13"/>
          </p:nvPr>
        </p:nvSpPr>
        <p:spPr>
          <a:xfrm>
            <a:off x="2230967" y="5009721"/>
            <a:ext cx="7884117" cy="914400"/>
          </a:xfrm>
        </p:spPr>
        <p:txBody>
          <a:bodyPr>
            <a:normAutofit/>
          </a:bodyPr>
          <a:lstStyle>
            <a:lvl1pPr marL="0" indent="0" algn="ctr">
              <a:buNone/>
              <a:defRPr sz="2400" b="1">
                <a:solidFill>
                  <a:schemeClr val="tx1"/>
                </a:solidFill>
              </a:defRPr>
            </a:lvl1pPr>
          </a:lstStyle>
          <a:p>
            <a:pPr lvl="0"/>
            <a:r>
              <a:rPr lang="en-US" dirty="0"/>
              <a:t>Click to edit Master text styles</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64D530-B60B-4A5A-91C0-C766C58A4783}" type="slidenum">
              <a:rPr lang="en-US" smtClean="0"/>
              <a:t>‹#›</a:t>
            </a:fld>
            <a:endParaRPr lang="en-US"/>
          </a:p>
        </p:txBody>
      </p:sp>
      <p:cxnSp>
        <p:nvCxnSpPr>
          <p:cNvPr id="12" name="Rule 11"/>
          <p:cNvCxnSpPr/>
          <p:nvPr userDrawn="1"/>
        </p:nvCxnSpPr>
        <p:spPr>
          <a:xfrm flipV="1">
            <a:off x="1675900" y="4813075"/>
            <a:ext cx="8840197"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02797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60012" y="489303"/>
            <a:ext cx="8841193" cy="798296"/>
          </a:xfrm>
        </p:spPr>
        <p:txBody>
          <a:bodyPr anchor="b">
            <a:noAutofit/>
          </a:bodyPr>
          <a:lstStyle>
            <a:lvl1pPr>
              <a:defRPr sz="5000" b="1"/>
            </a:lvl1pPr>
          </a:lstStyle>
          <a:p>
            <a:r>
              <a:rPr lang="en-US"/>
              <a:t>Click to edit Master title style</a:t>
            </a:r>
            <a:endParaRPr lang="en-US" dirty="0"/>
          </a:p>
        </p:txBody>
      </p:sp>
      <p:sp>
        <p:nvSpPr>
          <p:cNvPr id="3" name="Text Placeholder 2"/>
          <p:cNvSpPr>
            <a:spLocks noGrp="1"/>
          </p:cNvSpPr>
          <p:nvPr>
            <p:ph type="body" idx="1"/>
          </p:nvPr>
        </p:nvSpPr>
        <p:spPr>
          <a:xfrm>
            <a:off x="2454932" y="1656560"/>
            <a:ext cx="8841193" cy="549117"/>
          </a:xfrm>
        </p:spPr>
        <p:txBody>
          <a:bodyPr>
            <a:normAutofit/>
          </a:bodyPr>
          <a:lstStyle>
            <a:lvl1pPr marL="0" indent="0">
              <a:buNone/>
              <a:defRPr sz="3200" b="1">
                <a:solidFill>
                  <a:schemeClr val="accent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4" name="Text Placeholder 2"/>
          <p:cNvSpPr>
            <a:spLocks noGrp="1"/>
          </p:cNvSpPr>
          <p:nvPr>
            <p:ph type="body" idx="13"/>
          </p:nvPr>
        </p:nvSpPr>
        <p:spPr>
          <a:xfrm>
            <a:off x="2460012" y="2442990"/>
            <a:ext cx="8841193" cy="801044"/>
          </a:xfrm>
        </p:spPr>
        <p:txBody>
          <a:bodyPr>
            <a:normAutofit/>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18" name="Picture Placeholder 17"/>
          <p:cNvSpPr>
            <a:spLocks noGrp="1"/>
          </p:cNvSpPr>
          <p:nvPr>
            <p:ph type="pic" sz="quarter" idx="14"/>
          </p:nvPr>
        </p:nvSpPr>
        <p:spPr>
          <a:xfrm>
            <a:off x="2426445" y="3447976"/>
            <a:ext cx="8839200" cy="2231135"/>
          </a:xfrm>
          <a:solidFill>
            <a:schemeClr val="accent4">
              <a:lumMod val="60000"/>
              <a:lumOff val="40000"/>
            </a:schemeClr>
          </a:solidFill>
          <a:effectLst>
            <a:outerShdw blurRad="50800" dist="63500" dir="2700000" algn="tl" rotWithShape="0">
              <a:prstClr val="black">
                <a:alpha val="17000"/>
              </a:prstClr>
            </a:outerShdw>
          </a:effectLst>
        </p:spPr>
        <p:txBody>
          <a:bodyPr anchor="ctr"/>
          <a:lstStyle>
            <a:lvl1pPr algn="ctr">
              <a:defRPr>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2426445" y="6362707"/>
            <a:ext cx="1424195" cy="365125"/>
          </a:xfrm>
        </p:spPr>
        <p:txBody>
          <a:bodyPr/>
          <a:lstStyle>
            <a:lvl1pPr algn="l">
              <a:defRPr/>
            </a:lvl1pPr>
          </a:lstStyle>
          <a:p>
            <a:r>
              <a:rPr lang="en-US"/>
              <a:t>10/9/2020</a:t>
            </a:r>
          </a:p>
        </p:txBody>
      </p:sp>
      <p:sp>
        <p:nvSpPr>
          <p:cNvPr id="5" name="Footer Placeholder 4"/>
          <p:cNvSpPr>
            <a:spLocks noGrp="1"/>
          </p:cNvSpPr>
          <p:nvPr>
            <p:ph type="ftr" sz="quarter" idx="11"/>
          </p:nvPr>
        </p:nvSpPr>
        <p:spPr>
          <a:xfrm>
            <a:off x="4148191" y="6362708"/>
            <a:ext cx="5612655" cy="365125"/>
          </a:xfrm>
        </p:spPr>
        <p:txBody>
          <a:bodyPr/>
          <a:lstStyle/>
          <a:p>
            <a:endParaRPr lang="en-US"/>
          </a:p>
        </p:txBody>
      </p:sp>
      <p:sp>
        <p:nvSpPr>
          <p:cNvPr id="6" name="Slide Number Placeholder 5"/>
          <p:cNvSpPr>
            <a:spLocks noGrp="1"/>
          </p:cNvSpPr>
          <p:nvPr>
            <p:ph type="sldNum" sz="quarter" idx="12"/>
          </p:nvPr>
        </p:nvSpPr>
        <p:spPr>
          <a:xfrm>
            <a:off x="10058399" y="6362708"/>
            <a:ext cx="1540933" cy="365125"/>
          </a:xfrm>
        </p:spPr>
        <p:txBody>
          <a:bodyPr/>
          <a:lstStyle/>
          <a:p>
            <a:fld id="{3264D530-B60B-4A5A-91C0-C766C58A4783}" type="slidenum">
              <a:rPr lang="en-US" smtClean="0"/>
              <a:t>‹#›</a:t>
            </a:fld>
            <a:endParaRPr lang="en-US"/>
          </a:p>
        </p:txBody>
      </p:sp>
      <p:cxnSp>
        <p:nvCxnSpPr>
          <p:cNvPr id="15" name="Rule 14"/>
          <p:cNvCxnSpPr/>
          <p:nvPr userDrawn="1"/>
        </p:nvCxnSpPr>
        <p:spPr>
          <a:xfrm flipV="1">
            <a:off x="2426445" y="1449092"/>
            <a:ext cx="9172888" cy="2132"/>
          </a:xfrm>
          <a:prstGeom prst="line">
            <a:avLst/>
          </a:prstGeom>
          <a:ln w="57150">
            <a:solidFill>
              <a:schemeClr val="accent1"/>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3320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634868"/>
            <a:ext cx="8388457" cy="743000"/>
          </a:xfrm>
          <a:effectLst/>
        </p:spPr>
        <p:txBody>
          <a:bodyPr>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45887" y="1691442"/>
            <a:ext cx="8389751" cy="4351338"/>
          </a:xfrm>
        </p:spPr>
        <p:txBody>
          <a:bodyPr>
            <a:normAutofit/>
          </a:bodyPr>
          <a:lstStyle>
            <a:lvl1pPr marL="457200" indent="-457200">
              <a:buFont typeface="+mj-lt"/>
              <a:buAutoNum type="arabicPeriod"/>
              <a:defRPr sz="2400"/>
            </a:lvl1pPr>
            <a:lvl2pPr marL="914389" indent="-457200">
              <a:buFont typeface="+mj-lt"/>
              <a:buAutoNum type="alphaLcPeriod"/>
              <a:defRPr sz="2400"/>
            </a:lvl2pPr>
            <a:lvl3pPr marL="1371577" indent="-4572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2445886" y="6356354"/>
            <a:ext cx="1557154" cy="365125"/>
          </a:xfrm>
        </p:spPr>
        <p:txBody>
          <a:bodyPr/>
          <a:lstStyle/>
          <a:p>
            <a:pPr algn="l"/>
            <a:r>
              <a:rPr lang="en-US"/>
              <a:t>10/9/2020</a:t>
            </a:r>
            <a:endParaRPr lang="en-US" dirty="0"/>
          </a:p>
        </p:txBody>
      </p:sp>
      <p:sp>
        <p:nvSpPr>
          <p:cNvPr id="6" name="Footer Placeholder 5"/>
          <p:cNvSpPr>
            <a:spLocks noGrp="1"/>
          </p:cNvSpPr>
          <p:nvPr>
            <p:ph type="ftr" sz="quarter" idx="11"/>
          </p:nvPr>
        </p:nvSpPr>
        <p:spPr>
          <a:xfrm>
            <a:off x="4267200" y="6356353"/>
            <a:ext cx="5486400" cy="365125"/>
          </a:xfrm>
        </p:spPr>
        <p:txBody>
          <a:bodyPr/>
          <a:lstStyle/>
          <a:p>
            <a:endParaRPr lang="en-US" dirty="0"/>
          </a:p>
        </p:txBody>
      </p:sp>
      <p:sp>
        <p:nvSpPr>
          <p:cNvPr id="7" name="Slide Number Placeholder 6"/>
          <p:cNvSpPr>
            <a:spLocks noGrp="1"/>
          </p:cNvSpPr>
          <p:nvPr>
            <p:ph type="sldNum" sz="quarter" idx="12"/>
          </p:nvPr>
        </p:nvSpPr>
        <p:spPr>
          <a:xfrm>
            <a:off x="10119360" y="6356354"/>
            <a:ext cx="1447800" cy="365125"/>
          </a:xfrm>
        </p:spPr>
        <p:txBody>
          <a:bodyPr/>
          <a:lstStyle/>
          <a:p>
            <a:fld id="{3264D530-B60B-4A5A-91C0-C766C58A4783}" type="slidenum">
              <a:rPr lang="en-US" smtClean="0"/>
              <a:t>‹#›</a:t>
            </a:fld>
            <a:endParaRPr lang="en-US"/>
          </a:p>
        </p:txBody>
      </p:sp>
      <p:cxnSp>
        <p:nvCxnSpPr>
          <p:cNvPr id="11" name="Rule 10"/>
          <p:cNvCxnSpPr/>
          <p:nvPr userDrawn="1"/>
        </p:nvCxnSpPr>
        <p:spPr>
          <a:xfrm flipV="1">
            <a:off x="2447181" y="1385290"/>
            <a:ext cx="8388457" cy="5475"/>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871961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Bulle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1" y="365129"/>
            <a:ext cx="7827015"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27" name="Text Placeholder 26"/>
          <p:cNvSpPr>
            <a:spLocks noGrp="1"/>
          </p:cNvSpPr>
          <p:nvPr>
            <p:ph type="body" sz="quarter" idx="14"/>
          </p:nvPr>
        </p:nvSpPr>
        <p:spPr>
          <a:xfrm>
            <a:off x="836908" y="1752473"/>
            <a:ext cx="7821480" cy="4237623"/>
          </a:xfrm>
        </p:spPr>
        <p:txBody>
          <a:bodyPr>
            <a:normAutofit/>
          </a:bodyPr>
          <a:lstStyle>
            <a:lvl1pPr>
              <a:defRPr sz="2400">
                <a:solidFill>
                  <a:schemeClr val="bg1"/>
                </a:solidFill>
              </a:defRPr>
            </a:lvl1pPr>
            <a:lvl2pPr>
              <a:defRPr sz="2400">
                <a:solidFill>
                  <a:schemeClr val="bg1"/>
                </a:solidFill>
              </a:defRPr>
            </a:lvl2pPr>
            <a:lvl3pPr marL="914377" indent="0">
              <a:buNone/>
              <a:defRPr sz="2400">
                <a:solidFill>
                  <a:schemeClr val="bg1"/>
                </a:solidFill>
              </a:defRPr>
            </a:lvl3pPr>
            <a:lvl4pPr marL="1371566" indent="0">
              <a:buNone/>
              <a:defRPr sz="2400" b="0">
                <a:solidFill>
                  <a:schemeClr val="bg1"/>
                </a:solidFill>
              </a:defRPr>
            </a:lvl4pPr>
            <a:lvl5pPr marL="1828755" indent="0">
              <a:buNone/>
              <a:defRPr sz="2400">
                <a:solidFill>
                  <a:schemeClr val="bg1"/>
                </a:solidFill>
              </a:defRPr>
            </a:lvl5pPr>
          </a:lstStyle>
          <a:p>
            <a:pPr lvl="0"/>
            <a:r>
              <a:rPr lang="en-US"/>
              <a:t>Edit Master text styles</a:t>
            </a:r>
          </a:p>
          <a:p>
            <a:pPr lvl="1"/>
            <a:r>
              <a:rPr lang="en-US"/>
              <a:t>Second level</a:t>
            </a:r>
          </a:p>
        </p:txBody>
      </p:sp>
      <p:sp>
        <p:nvSpPr>
          <p:cNvPr id="11" name="Picture Placeholder 14"/>
          <p:cNvSpPr>
            <a:spLocks noGrp="1"/>
          </p:cNvSpPr>
          <p:nvPr>
            <p:ph type="pic" sz="quarter" idx="13"/>
          </p:nvPr>
        </p:nvSpPr>
        <p:spPr>
          <a:xfrm>
            <a:off x="8946053" y="2158872"/>
            <a:ext cx="2624551" cy="3520568"/>
          </a:xfrm>
          <a:solidFill>
            <a:schemeClr val="accent4">
              <a:lumMod val="60000"/>
              <a:lumOff val="40000"/>
            </a:schemeClr>
          </a:solidFill>
          <a:ln>
            <a:noFill/>
          </a:ln>
          <a:effectLst>
            <a:outerShdw blurRad="50800" dist="63500" dir="2700000" algn="tl" rotWithShape="0">
              <a:prstClr val="black">
                <a:alpha val="17000"/>
              </a:prstClr>
            </a:outerShdw>
          </a:effectLst>
        </p:spPr>
        <p:txBody>
          <a:bodyPr anchor="ctr"/>
          <a:lstStyle>
            <a:lvl1pPr algn="ctr">
              <a:defRPr b="0">
                <a:solidFill>
                  <a:schemeClr val="tx1"/>
                </a:solidFill>
              </a:defRPr>
            </a:lvl1pPr>
          </a:lstStyle>
          <a:p>
            <a:r>
              <a:rPr lang="en-US"/>
              <a:t>Click icon to add picture</a:t>
            </a:r>
            <a:endParaRPr lang="en-US" dirty="0"/>
          </a:p>
        </p:txBody>
      </p:sp>
      <p:sp>
        <p:nvSpPr>
          <p:cNvPr id="4" name="Date Placeholder 3"/>
          <p:cNvSpPr>
            <a:spLocks noGrp="1"/>
          </p:cNvSpPr>
          <p:nvPr>
            <p:ph type="dt" sz="half" idx="10"/>
          </p:nvPr>
        </p:nvSpPr>
        <p:spPr>
          <a:xfrm>
            <a:off x="836908" y="6356354"/>
            <a:ext cx="1296692" cy="365125"/>
          </a:xfrm>
        </p:spPr>
        <p:txBody>
          <a:bodyPr/>
          <a:lstStyle>
            <a:lvl1pPr algn="l">
              <a:defRPr/>
            </a:lvl1pPr>
          </a:lstStyle>
          <a:p>
            <a:r>
              <a:rPr lang="en-US"/>
              <a:t>10/9/2020</a:t>
            </a:r>
          </a:p>
        </p:txBody>
      </p:sp>
      <p:sp>
        <p:nvSpPr>
          <p:cNvPr id="5" name="Footer Placeholder 4"/>
          <p:cNvSpPr>
            <a:spLocks noGrp="1"/>
          </p:cNvSpPr>
          <p:nvPr>
            <p:ph type="ftr" sz="quarter" idx="11"/>
          </p:nvPr>
        </p:nvSpPr>
        <p:spPr>
          <a:xfrm>
            <a:off x="2672080" y="6356354"/>
            <a:ext cx="6776720" cy="365125"/>
          </a:xfrm>
        </p:spPr>
        <p:txBody>
          <a:bodyPr/>
          <a:lstStyle/>
          <a:p>
            <a:endParaRPr lang="en-US" dirty="0"/>
          </a:p>
        </p:txBody>
      </p:sp>
      <p:sp>
        <p:nvSpPr>
          <p:cNvPr id="6" name="Slide Number Placeholder 5"/>
          <p:cNvSpPr>
            <a:spLocks noGrp="1"/>
          </p:cNvSpPr>
          <p:nvPr>
            <p:ph type="sldNum" sz="quarter" idx="12"/>
          </p:nvPr>
        </p:nvSpPr>
        <p:spPr>
          <a:xfrm>
            <a:off x="9987280" y="6356354"/>
            <a:ext cx="1366520" cy="365125"/>
          </a:xfrm>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40382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7021" y="520370"/>
            <a:ext cx="9145379" cy="743000"/>
          </a:xfrm>
          <a:effectLst/>
        </p:spPr>
        <p:txBody>
          <a:bodyPr>
            <a:noAutofit/>
          </a:bodyPr>
          <a:lstStyle>
            <a:lvl1pPr>
              <a:defRPr sz="5000" b="1"/>
            </a:lvl1pPr>
          </a:lstStyle>
          <a:p>
            <a:r>
              <a:rPr lang="en-US"/>
              <a:t>Click to edit Master title style</a:t>
            </a:r>
            <a:endParaRPr lang="en-US" dirty="0"/>
          </a:p>
        </p:txBody>
      </p:sp>
      <p:sp>
        <p:nvSpPr>
          <p:cNvPr id="3" name="Content Placeholder 2"/>
          <p:cNvSpPr>
            <a:spLocks noGrp="1"/>
          </p:cNvSpPr>
          <p:nvPr>
            <p:ph sz="half" idx="1"/>
          </p:nvPr>
        </p:nvSpPr>
        <p:spPr>
          <a:xfrm>
            <a:off x="2437021" y="1520196"/>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13" name="Content Placeholder 2"/>
          <p:cNvSpPr>
            <a:spLocks noGrp="1"/>
          </p:cNvSpPr>
          <p:nvPr>
            <p:ph sz="half" idx="13"/>
          </p:nvPr>
        </p:nvSpPr>
        <p:spPr>
          <a:xfrm>
            <a:off x="7171581" y="1520195"/>
            <a:ext cx="4410819" cy="4667243"/>
          </a:xfrm>
        </p:spPr>
        <p:txBody>
          <a:bodyPr>
            <a:normAutofit/>
          </a:bodyPr>
          <a:lstStyle>
            <a:lvl1pPr marL="396875" indent="-396875">
              <a:buFont typeface="+mj-lt"/>
              <a:buAutoNum type="arabicPeriod"/>
              <a:tabLst/>
              <a:defRPr sz="2400"/>
            </a:lvl1pPr>
            <a:lvl2pPr marL="803275" indent="-395288">
              <a:buFont typeface="+mj-lt"/>
              <a:buAutoNum type="alphaLcPeriod"/>
              <a:defRPr sz="2400"/>
            </a:lvl2pPr>
            <a:lvl3pPr marL="1198563" indent="-406400">
              <a:buFont typeface="+mj-lt"/>
              <a:buAutoNum type="romanLcPeriod"/>
              <a:defRPr sz="2400"/>
            </a:lvl3pPr>
            <a:lvl4pPr marL="1828766" indent="-457200">
              <a:buFont typeface="+mj-lt"/>
              <a:buAutoNum type="arabicPeriod"/>
              <a:defRPr sz="2400"/>
            </a:lvl4pPr>
            <a:lvl5pPr marL="2285955" indent="-457200">
              <a:buFont typeface="+mj-lt"/>
              <a:buAutoNum type="arabicPeriod"/>
              <a:defRPr sz="2400"/>
            </a:lvl5p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a:xfrm>
            <a:off x="2437021" y="6352546"/>
            <a:ext cx="1505059" cy="371477"/>
          </a:xfrm>
        </p:spPr>
        <p:txBody>
          <a:bodyPr/>
          <a:lstStyle/>
          <a:p>
            <a:pPr algn="l"/>
            <a:r>
              <a:rPr lang="en-US"/>
              <a:t>10/9/2020</a:t>
            </a:r>
            <a:endParaRPr lang="en-US" dirty="0"/>
          </a:p>
        </p:txBody>
      </p:sp>
      <p:sp>
        <p:nvSpPr>
          <p:cNvPr id="6" name="Footer Placeholder 5"/>
          <p:cNvSpPr>
            <a:spLocks noGrp="1"/>
          </p:cNvSpPr>
          <p:nvPr>
            <p:ph type="ftr" sz="quarter" idx="11"/>
          </p:nvPr>
        </p:nvSpPr>
        <p:spPr>
          <a:xfrm>
            <a:off x="4287520" y="6352545"/>
            <a:ext cx="5455920" cy="365125"/>
          </a:xfrm>
        </p:spPr>
        <p:txBody>
          <a:bodyPr/>
          <a:lstStyle/>
          <a:p>
            <a:endParaRPr lang="en-US" dirty="0"/>
          </a:p>
        </p:txBody>
      </p:sp>
      <p:sp>
        <p:nvSpPr>
          <p:cNvPr id="7" name="Slide Number Placeholder 6"/>
          <p:cNvSpPr>
            <a:spLocks noGrp="1"/>
          </p:cNvSpPr>
          <p:nvPr>
            <p:ph type="sldNum" sz="quarter" idx="12"/>
          </p:nvPr>
        </p:nvSpPr>
        <p:spPr>
          <a:xfrm>
            <a:off x="10078720" y="6352546"/>
            <a:ext cx="1503680" cy="365125"/>
          </a:xfrm>
        </p:spPr>
        <p:txBody>
          <a:bodyPr/>
          <a:lstStyle/>
          <a:p>
            <a:fld id="{3264D530-B60B-4A5A-91C0-C766C58A4783}" type="slidenum">
              <a:rPr lang="en-US" smtClean="0"/>
              <a:t>‹#›</a:t>
            </a:fld>
            <a:endParaRPr lang="en-US"/>
          </a:p>
        </p:txBody>
      </p:sp>
      <p:cxnSp>
        <p:nvCxnSpPr>
          <p:cNvPr id="11" name="Rule 10"/>
          <p:cNvCxnSpPr/>
          <p:nvPr userDrawn="1"/>
        </p:nvCxnSpPr>
        <p:spPr>
          <a:xfrm>
            <a:off x="2437021" y="1351280"/>
            <a:ext cx="9145379" cy="0"/>
          </a:xfrm>
          <a:prstGeom prst="line">
            <a:avLst/>
          </a:prstGeom>
          <a:ln w="57150">
            <a:solidFill>
              <a:schemeClr val="accent1"/>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2800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82601" y="54461"/>
            <a:ext cx="8388457" cy="743000"/>
          </a:xfrm>
          <a:effectLst/>
        </p:spPr>
        <p:txBody>
          <a:bodyPr>
            <a:noAutofit/>
          </a:bodyPr>
          <a:lstStyle>
            <a:lvl1pPr>
              <a:defRPr sz="5000" b="1">
                <a:solidFill>
                  <a:srgbClr val="1E3C79"/>
                </a:solidFill>
              </a:defRPr>
            </a:lvl1pPr>
          </a:lstStyle>
          <a:p>
            <a:r>
              <a:rPr lang="en-US"/>
              <a:t>Click to edit Master title style</a:t>
            </a:r>
            <a:endParaRPr lang="en-US" dirty="0"/>
          </a:p>
        </p:txBody>
      </p:sp>
      <p:sp>
        <p:nvSpPr>
          <p:cNvPr id="9" name="Chart Placeholder 8"/>
          <p:cNvSpPr>
            <a:spLocks noGrp="1"/>
          </p:cNvSpPr>
          <p:nvPr>
            <p:ph type="chart" sz="quarter" idx="13"/>
          </p:nvPr>
        </p:nvSpPr>
        <p:spPr>
          <a:xfrm>
            <a:off x="2589530" y="375557"/>
            <a:ext cx="8388349" cy="5738701"/>
          </a:xfrm>
        </p:spPr>
        <p:txBody>
          <a:bodyPr anchor="ctr"/>
          <a:lstStyle>
            <a:lvl1pPr algn="ctr">
              <a:defRPr/>
            </a:lvl1pPr>
          </a:lstStyle>
          <a:p>
            <a:r>
              <a:rPr lang="en-US"/>
              <a:t>Click icon to add chart</a:t>
            </a:r>
            <a:endParaRPr lang="en-US" dirty="0"/>
          </a:p>
        </p:txBody>
      </p:sp>
      <p:sp>
        <p:nvSpPr>
          <p:cNvPr id="5" name="Date Placeholder 4"/>
          <p:cNvSpPr>
            <a:spLocks noGrp="1"/>
          </p:cNvSpPr>
          <p:nvPr>
            <p:ph type="dt" sz="half" idx="10"/>
          </p:nvPr>
        </p:nvSpPr>
        <p:spPr/>
        <p:txBody>
          <a:bodyPr/>
          <a:lstStyle/>
          <a:p>
            <a:r>
              <a:rPr lang="en-US"/>
              <a:t>10/9/2020</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426493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de 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10922000"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2406268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9441" y="365129"/>
            <a:ext cx="8065776" cy="906747"/>
          </a:xfrm>
        </p:spPr>
        <p:txBody>
          <a:bodyPr>
            <a:noAutofit/>
          </a:bodyPr>
          <a:lstStyle>
            <a:lvl1pPr>
              <a:defRPr sz="5000" b="1">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600075" y="1768475"/>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6"/>
          <p:cNvSpPr>
            <a:spLocks noGrp="1"/>
          </p:cNvSpPr>
          <p:nvPr>
            <p:ph sz="quarter" idx="14"/>
          </p:nvPr>
        </p:nvSpPr>
        <p:spPr>
          <a:xfrm>
            <a:off x="6269355" y="1768474"/>
            <a:ext cx="5292725" cy="4429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10/9/2020</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64D530-B60B-4A5A-91C0-C766C58A4783}" type="slidenum">
              <a:rPr lang="en-US" smtClean="0"/>
              <a:t>‹#›</a:t>
            </a:fld>
            <a:endParaRPr lang="en-US"/>
          </a:p>
        </p:txBody>
      </p:sp>
    </p:spTree>
    <p:extLst>
      <p:ext uri="{BB962C8B-B14F-4D97-AF65-F5344CB8AC3E}">
        <p14:creationId xmlns:p14="http://schemas.microsoft.com/office/powerpoint/2010/main" val="303358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17577" y="6356354"/>
            <a:ext cx="1663822"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r>
              <a:rPr lang="en-US"/>
              <a:t>10/9/2020</a:t>
            </a:r>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lumMod val="40000"/>
                    <a:lumOff val="60000"/>
                  </a:schemeClr>
                </a:solidFill>
              </a:defRPr>
            </a:lvl1pPr>
          </a:lstStyle>
          <a:p>
            <a:fld id="{3264D530-B60B-4A5A-91C0-C766C58A4783}" type="slidenum">
              <a:rPr lang="en-US" smtClean="0"/>
              <a:pPr/>
              <a:t>‹#›</a:t>
            </a:fld>
            <a:endParaRPr lang="en-US" dirty="0"/>
          </a:p>
        </p:txBody>
      </p:sp>
    </p:spTree>
    <p:extLst>
      <p:ext uri="{BB962C8B-B14F-4D97-AF65-F5344CB8AC3E}">
        <p14:creationId xmlns:p14="http://schemas.microsoft.com/office/powerpoint/2010/main" val="287616015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6" r:id="rId4"/>
    <p:sldLayoutId id="2147483695" r:id="rId5"/>
    <p:sldLayoutId id="2147483703" r:id="rId6"/>
    <p:sldLayoutId id="2147483699" r:id="rId7"/>
    <p:sldLayoutId id="2147483701" r:id="rId8"/>
    <p:sldLayoutId id="2147483702" r:id="rId9"/>
    <p:sldLayoutId id="2147483697" r:id="rId10"/>
    <p:sldLayoutId id="2147483698" r:id="rId11"/>
  </p:sldLayoutIdLst>
  <p:hf hdr="0"/>
  <p:txStyles>
    <p:titleStyle>
      <a:lvl1pPr algn="l" defTabSz="914377" rtl="0" eaLnBrk="1" latinLnBrk="0" hangingPunct="1">
        <a:lnSpc>
          <a:spcPct val="90000"/>
        </a:lnSpc>
        <a:spcBef>
          <a:spcPct val="0"/>
        </a:spcBef>
        <a:buNone/>
        <a:defRPr sz="5000" b="1" kern="1200">
          <a:solidFill>
            <a:schemeClr val="bg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669662" y="6356353"/>
            <a:ext cx="7058538"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en-US" dirty="0"/>
          </a:p>
        </p:txBody>
      </p:sp>
      <p:sp>
        <p:nvSpPr>
          <p:cNvPr id="6" name="Slide Number Placeholder 5"/>
          <p:cNvSpPr>
            <a:spLocks noGrp="1"/>
          </p:cNvSpPr>
          <p:nvPr>
            <p:ph type="sldNum" sz="quarter" idx="4"/>
          </p:nvPr>
        </p:nvSpPr>
        <p:spPr>
          <a:xfrm>
            <a:off x="9895840" y="6356354"/>
            <a:ext cx="145796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3264D530-B60B-4A5A-91C0-C766C58A4783}" type="slidenum">
              <a:rPr lang="en-US" smtClean="0"/>
              <a:pPr/>
              <a:t>‹#›</a:t>
            </a:fld>
            <a:endParaRPr lang="en-US" dirty="0"/>
          </a:p>
        </p:txBody>
      </p:sp>
      <p:sp>
        <p:nvSpPr>
          <p:cNvPr id="7" name="Date Placeholder 3"/>
          <p:cNvSpPr txBox="1">
            <a:spLocks/>
          </p:cNvSpPr>
          <p:nvPr userDrawn="1"/>
        </p:nvSpPr>
        <p:spPr>
          <a:xfrm>
            <a:off x="838200" y="6356353"/>
            <a:ext cx="166382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523972C8-722D-45F6-B4D9-99B5D0CE429E}" type="datetimeFigureOut">
              <a:rPr lang="en-US" smtClean="0">
                <a:solidFill>
                  <a:schemeClr val="accent4">
                    <a:lumMod val="50000"/>
                  </a:schemeClr>
                </a:solidFill>
              </a:rPr>
              <a:pPr algn="l"/>
              <a:t>10/9/2020</a:t>
            </a:fld>
            <a:endParaRPr lang="en-US" dirty="0">
              <a:solidFill>
                <a:schemeClr val="accent4">
                  <a:lumMod val="50000"/>
                </a:schemeClr>
              </a:solidFill>
            </a:endParaRPr>
          </a:p>
        </p:txBody>
      </p:sp>
    </p:spTree>
    <p:extLst>
      <p:ext uri="{BB962C8B-B14F-4D97-AF65-F5344CB8AC3E}">
        <p14:creationId xmlns:p14="http://schemas.microsoft.com/office/powerpoint/2010/main" val="386780080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7" r:id="rId3"/>
    <p:sldLayoutId id="2147483689" r:id="rId4"/>
    <p:sldLayoutId id="2147483688" r:id="rId5"/>
    <p:sldLayoutId id="2147483704" r:id="rId6"/>
    <p:sldLayoutId id="2147483707" r:id="rId7"/>
    <p:sldLayoutId id="2147483706" r:id="rId8"/>
    <p:sldLayoutId id="2147483705" r:id="rId9"/>
    <p:sldLayoutId id="2147483686" r:id="rId10"/>
    <p:sldLayoutId id="2147483690" r:id="rId11"/>
  </p:sldLayoutIdLst>
  <p:hf hdr="0"/>
  <p:txStyles>
    <p:titleStyle>
      <a:lvl1pPr algn="l" defTabSz="914377" rtl="0" eaLnBrk="1" latinLnBrk="0" hangingPunct="1">
        <a:lnSpc>
          <a:spcPct val="90000"/>
        </a:lnSpc>
        <a:spcBef>
          <a:spcPct val="0"/>
        </a:spcBef>
        <a:buNone/>
        <a:defRPr sz="50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4572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6905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3pPr>
      <a:lvl4pPr marL="914400"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4pPr>
      <a:lvl5pPr marL="1147763" indent="-227013" algn="l" defTabSz="914377"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02841"/>
            <a:ext cx="9144000" cy="2023411"/>
          </a:xfrm>
        </p:spPr>
        <p:txBody>
          <a:bodyPr/>
          <a:lstStyle/>
          <a:p>
            <a:r>
              <a:rPr lang="en-US" sz="4000" dirty="0"/>
              <a:t>Legislative Appropriations Request for </a:t>
            </a:r>
            <a:br>
              <a:rPr lang="en-US" sz="4000" dirty="0"/>
            </a:br>
            <a:r>
              <a:rPr lang="en-US" sz="4000" dirty="0"/>
              <a:t>FY 2022 &amp; 2023</a:t>
            </a:r>
          </a:p>
        </p:txBody>
      </p:sp>
      <p:sp>
        <p:nvSpPr>
          <p:cNvPr id="3" name="Subtitle 2"/>
          <p:cNvSpPr>
            <a:spLocks noGrp="1"/>
          </p:cNvSpPr>
          <p:nvPr>
            <p:ph type="subTitle" idx="1"/>
          </p:nvPr>
        </p:nvSpPr>
        <p:spPr/>
        <p:txBody>
          <a:bodyPr/>
          <a:lstStyle/>
          <a:p>
            <a:r>
              <a:rPr lang="en-US" dirty="0"/>
              <a:t>Chief Financial Officer</a:t>
            </a:r>
          </a:p>
        </p:txBody>
      </p:sp>
    </p:spTree>
    <p:extLst>
      <p:ext uri="{BB962C8B-B14F-4D97-AF65-F5344CB8AC3E}">
        <p14:creationId xmlns:p14="http://schemas.microsoft.com/office/powerpoint/2010/main" val="131816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500" dirty="0"/>
              <a:t>Partial Reductions (cont.)</a:t>
            </a:r>
          </a:p>
        </p:txBody>
      </p:sp>
      <p:sp>
        <p:nvSpPr>
          <p:cNvPr id="8" name="Text Placeholder 7"/>
          <p:cNvSpPr>
            <a:spLocks noGrp="1"/>
          </p:cNvSpPr>
          <p:nvPr>
            <p:ph type="body" sz="quarter" idx="14"/>
          </p:nvPr>
        </p:nvSpPr>
        <p:spPr>
          <a:xfrm>
            <a:off x="836908" y="1752473"/>
            <a:ext cx="10664810" cy="4237623"/>
          </a:xfrm>
        </p:spPr>
        <p:txBody>
          <a:bodyPr/>
          <a:lstStyle/>
          <a:p>
            <a:pPr marL="457200" indent="-227013">
              <a:spcAft>
                <a:spcPts val="1200"/>
              </a:spcAft>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10</a:t>
            </a:fld>
            <a:endParaRPr lang="en-US"/>
          </a:p>
        </p:txBody>
      </p:sp>
      <p:graphicFrame>
        <p:nvGraphicFramePr>
          <p:cNvPr id="3" name="Table 2">
            <a:extLst>
              <a:ext uri="{FF2B5EF4-FFF2-40B4-BE49-F238E27FC236}">
                <a16:creationId xmlns:a16="http://schemas.microsoft.com/office/drawing/2014/main" id="{F2BCD3CE-C978-4EED-88E5-008131B9E177}"/>
              </a:ext>
            </a:extLst>
          </p:cNvPr>
          <p:cNvGraphicFramePr>
            <a:graphicFrameLocks noGrp="1"/>
          </p:cNvGraphicFramePr>
          <p:nvPr>
            <p:extLst>
              <p:ext uri="{D42A27DB-BD31-4B8C-83A1-F6EECF244321}">
                <p14:modId xmlns:p14="http://schemas.microsoft.com/office/powerpoint/2010/main" val="1947399085"/>
              </p:ext>
            </p:extLst>
          </p:nvPr>
        </p:nvGraphicFramePr>
        <p:xfrm>
          <a:off x="836907" y="1709578"/>
          <a:ext cx="10664809" cy="4624237"/>
        </p:xfrm>
        <a:graphic>
          <a:graphicData uri="http://schemas.openxmlformats.org/drawingml/2006/table">
            <a:tbl>
              <a:tblPr>
                <a:tableStyleId>{5C22544A-7EE6-4342-B048-85BDC9FD1C3A}</a:tableStyleId>
              </a:tblPr>
              <a:tblGrid>
                <a:gridCol w="6136783">
                  <a:extLst>
                    <a:ext uri="{9D8B030D-6E8A-4147-A177-3AD203B41FA5}">
                      <a16:colId xmlns:a16="http://schemas.microsoft.com/office/drawing/2014/main" val="3698607363"/>
                    </a:ext>
                  </a:extLst>
                </a:gridCol>
                <a:gridCol w="1280731">
                  <a:extLst>
                    <a:ext uri="{9D8B030D-6E8A-4147-A177-3AD203B41FA5}">
                      <a16:colId xmlns:a16="http://schemas.microsoft.com/office/drawing/2014/main" val="3761424260"/>
                    </a:ext>
                  </a:extLst>
                </a:gridCol>
                <a:gridCol w="1416079">
                  <a:extLst>
                    <a:ext uri="{9D8B030D-6E8A-4147-A177-3AD203B41FA5}">
                      <a16:colId xmlns:a16="http://schemas.microsoft.com/office/drawing/2014/main" val="311869951"/>
                    </a:ext>
                  </a:extLst>
                </a:gridCol>
                <a:gridCol w="1290870">
                  <a:extLst>
                    <a:ext uri="{9D8B030D-6E8A-4147-A177-3AD203B41FA5}">
                      <a16:colId xmlns:a16="http://schemas.microsoft.com/office/drawing/2014/main" val="3885935824"/>
                    </a:ext>
                  </a:extLst>
                </a:gridCol>
                <a:gridCol w="540346">
                  <a:extLst>
                    <a:ext uri="{9D8B030D-6E8A-4147-A177-3AD203B41FA5}">
                      <a16:colId xmlns:a16="http://schemas.microsoft.com/office/drawing/2014/main" val="2043203495"/>
                    </a:ext>
                  </a:extLst>
                </a:gridCol>
              </a:tblGrid>
              <a:tr h="271275">
                <a:tc>
                  <a:txBody>
                    <a:bodyPr/>
                    <a:lstStyle/>
                    <a:p>
                      <a:pPr algn="l" fontAlgn="t"/>
                      <a:r>
                        <a:rPr lang="en-US" sz="1500" b="1" u="none" strike="noStrike" dirty="0">
                          <a:effectLst/>
                        </a:rPr>
                        <a:t> Activity </a:t>
                      </a:r>
                      <a:endParaRPr lang="en-US" sz="1500" b="1" i="0" u="none" strike="noStrike" dirty="0">
                        <a:solidFill>
                          <a:srgbClr val="000000"/>
                        </a:solidFill>
                        <a:effectLst/>
                        <a:latin typeface="Verdana" panose="020B0604030504040204" pitchFamily="34" charset="0"/>
                      </a:endParaRPr>
                    </a:p>
                  </a:txBody>
                  <a:tcPr marL="8352" marR="8352" marT="8352" marB="0" anchor="ctr"/>
                </a:tc>
                <a:tc>
                  <a:txBody>
                    <a:bodyPr/>
                    <a:lstStyle/>
                    <a:p>
                      <a:pPr algn="r" fontAlgn="t"/>
                      <a:r>
                        <a:rPr lang="en-US" sz="1500" b="1" u="none" strike="noStrike" dirty="0">
                          <a:effectLst/>
                        </a:rPr>
                        <a:t> FY2022 </a:t>
                      </a:r>
                      <a:endParaRPr lang="en-US" sz="1500" b="1" i="0" u="none" strike="noStrike" dirty="0">
                        <a:solidFill>
                          <a:srgbClr val="000000"/>
                        </a:solidFill>
                        <a:effectLst/>
                        <a:latin typeface="Verdana" panose="020B0604030504040204" pitchFamily="34" charset="0"/>
                      </a:endParaRPr>
                    </a:p>
                  </a:txBody>
                  <a:tcPr marL="8352" marR="8352" marT="8352" marB="0" anchor="ctr"/>
                </a:tc>
                <a:tc>
                  <a:txBody>
                    <a:bodyPr/>
                    <a:lstStyle/>
                    <a:p>
                      <a:pPr algn="r" fontAlgn="t"/>
                      <a:r>
                        <a:rPr lang="en-US" sz="1500" b="1" u="none" strike="noStrike" dirty="0">
                          <a:effectLst/>
                        </a:rPr>
                        <a:t> FY2023 </a:t>
                      </a:r>
                      <a:endParaRPr lang="en-US" sz="1500" b="1" i="0" u="none" strike="noStrike" dirty="0">
                        <a:solidFill>
                          <a:srgbClr val="000000"/>
                        </a:solidFill>
                        <a:effectLst/>
                        <a:latin typeface="Verdana" panose="020B0604030504040204" pitchFamily="34" charset="0"/>
                      </a:endParaRPr>
                    </a:p>
                  </a:txBody>
                  <a:tcPr marL="8352" marR="8352" marT="8352" marB="0" anchor="ctr"/>
                </a:tc>
                <a:tc>
                  <a:txBody>
                    <a:bodyPr/>
                    <a:lstStyle/>
                    <a:p>
                      <a:pPr algn="r" fontAlgn="t"/>
                      <a:r>
                        <a:rPr lang="en-US" sz="1500" b="1" u="none" strike="noStrike" dirty="0">
                          <a:effectLst/>
                        </a:rPr>
                        <a:t> Total </a:t>
                      </a:r>
                      <a:endParaRPr lang="en-US" sz="1500" b="1" i="0" u="none" strike="noStrike" dirty="0">
                        <a:solidFill>
                          <a:srgbClr val="000000"/>
                        </a:solidFill>
                        <a:effectLst/>
                        <a:latin typeface="Verdana" panose="020B0604030504040204" pitchFamily="34" charset="0"/>
                      </a:endParaRPr>
                    </a:p>
                  </a:txBody>
                  <a:tcPr marL="8352" marR="8352" marT="8352" marB="0" anchor="ctr"/>
                </a:tc>
                <a:tc>
                  <a:txBody>
                    <a:bodyPr/>
                    <a:lstStyle/>
                    <a:p>
                      <a:pPr algn="r" fontAlgn="t"/>
                      <a:r>
                        <a:rPr lang="en-US" sz="1500" b="1" u="none" strike="noStrike" kern="1200" dirty="0">
                          <a:solidFill>
                            <a:schemeClr val="dk1"/>
                          </a:solidFill>
                          <a:effectLst/>
                          <a:latin typeface="+mn-lt"/>
                          <a:ea typeface="+mn-ea"/>
                          <a:cs typeface="+mn-cs"/>
                        </a:rPr>
                        <a:t>FTE</a:t>
                      </a:r>
                    </a:p>
                  </a:txBody>
                  <a:tcPr marL="8352" marR="8352" marT="8352" marB="0" anchor="ctr"/>
                </a:tc>
                <a:extLst>
                  <a:ext uri="{0D108BD9-81ED-4DB2-BD59-A6C34878D82A}">
                    <a16:rowId xmlns:a16="http://schemas.microsoft.com/office/drawing/2014/main" val="3873180687"/>
                  </a:ext>
                </a:extLst>
              </a:tr>
              <a:tr h="235822">
                <a:tc>
                  <a:txBody>
                    <a:bodyPr/>
                    <a:lstStyle/>
                    <a:p>
                      <a:pPr algn="l" fontAlgn="t"/>
                      <a:r>
                        <a:rPr lang="en-US" sz="1500" u="none" strike="noStrike" dirty="0">
                          <a:effectLst/>
                          <a:latin typeface="+mn-lt"/>
                        </a:rPr>
                        <a:t>Prevent and Control the Spread of TB and Hansen’s Disease</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60,000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60,000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120,000 </a:t>
                      </a:r>
                      <a:endParaRPr lang="en-US" sz="1500" b="0" i="0" u="none" strike="noStrike" dirty="0">
                        <a:solidFill>
                          <a:srgbClr val="000000"/>
                        </a:solidFill>
                        <a:effectLst/>
                        <a:latin typeface="+mn-lt"/>
                      </a:endParaRPr>
                    </a:p>
                  </a:txBody>
                  <a:tcPr marL="9046" marR="9046" marT="9046" marB="0" anchor="b"/>
                </a:tc>
                <a:tc>
                  <a:txBody>
                    <a:bodyPr/>
                    <a:lstStyle/>
                    <a:p>
                      <a:pPr algn="r" fontAlgn="t"/>
                      <a:endParaRPr lang="en-US" sz="1500" b="0" i="0" u="none" strike="noStrike" dirty="0">
                        <a:solidFill>
                          <a:srgbClr val="000000"/>
                        </a:solidFill>
                        <a:effectLst/>
                        <a:latin typeface="+mn-lt"/>
                      </a:endParaRPr>
                    </a:p>
                  </a:txBody>
                  <a:tcPr marL="9046" marR="9046" marT="9046" marB="0" anchor="b"/>
                </a:tc>
                <a:extLst>
                  <a:ext uri="{0D108BD9-81ED-4DB2-BD59-A6C34878D82A}">
                    <a16:rowId xmlns:a16="http://schemas.microsoft.com/office/drawing/2014/main" val="1871420519"/>
                  </a:ext>
                </a:extLst>
              </a:tr>
              <a:tr h="235822">
                <a:tc>
                  <a:txBody>
                    <a:bodyPr/>
                    <a:lstStyle/>
                    <a:p>
                      <a:pPr algn="l" fontAlgn="t"/>
                      <a:r>
                        <a:rPr lang="en-US" sz="1500" u="none" strike="noStrike" dirty="0">
                          <a:effectLst/>
                          <a:latin typeface="+mn-lt"/>
                        </a:rPr>
                        <a:t>Oral Rabies Vaccination Program</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46,614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46,614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93,228 </a:t>
                      </a:r>
                      <a:endParaRPr lang="en-US" sz="1500" b="0" i="0" u="none" strike="noStrike" dirty="0">
                        <a:solidFill>
                          <a:srgbClr val="000000"/>
                        </a:solidFill>
                        <a:effectLst/>
                        <a:latin typeface="+mn-lt"/>
                      </a:endParaRPr>
                    </a:p>
                  </a:txBody>
                  <a:tcPr marL="9046" marR="9046" marT="9046" marB="0" anchor="b"/>
                </a:tc>
                <a:tc>
                  <a:txBody>
                    <a:bodyPr/>
                    <a:lstStyle/>
                    <a:p>
                      <a:pPr algn="r" fontAlgn="t"/>
                      <a:endParaRPr lang="en-US" sz="1500" b="0" i="0" u="none" strike="noStrike" dirty="0">
                        <a:solidFill>
                          <a:srgbClr val="000000"/>
                        </a:solidFill>
                        <a:effectLst/>
                        <a:latin typeface="+mn-lt"/>
                      </a:endParaRPr>
                    </a:p>
                  </a:txBody>
                  <a:tcPr marL="9046" marR="9046" marT="9046" marB="0" anchor="b"/>
                </a:tc>
                <a:extLst>
                  <a:ext uri="{0D108BD9-81ED-4DB2-BD59-A6C34878D82A}">
                    <a16:rowId xmlns:a16="http://schemas.microsoft.com/office/drawing/2014/main" val="144077744"/>
                  </a:ext>
                </a:extLst>
              </a:tr>
              <a:tr h="461979">
                <a:tc>
                  <a:txBody>
                    <a:bodyPr/>
                    <a:lstStyle/>
                    <a:p>
                      <a:pPr algn="l" fontAlgn="t"/>
                      <a:r>
                        <a:rPr lang="en-US" sz="1500" u="none" strike="noStrike" dirty="0">
                          <a:effectLst/>
                          <a:latin typeface="+mn-lt"/>
                        </a:rPr>
                        <a:t>Animal Friendly Grants for Low to No-Cost Dog and Cat Sterilization</a:t>
                      </a:r>
                      <a:endParaRPr lang="en-US" sz="1500" b="0" i="0" u="none" strike="noStrike" dirty="0">
                        <a:solidFill>
                          <a:srgbClr val="000000"/>
                        </a:solidFill>
                        <a:effectLst/>
                        <a:latin typeface="+mn-lt"/>
                      </a:endParaRPr>
                    </a:p>
                  </a:txBody>
                  <a:tcPr marL="8352" marR="8352" marT="8352"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2,597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2,596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5,193 </a:t>
                      </a:r>
                    </a:p>
                  </a:txBody>
                  <a:tcPr marL="9525" marR="9525" marT="9525" marB="0" anchor="b"/>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098721070"/>
                  </a:ext>
                </a:extLst>
              </a:tr>
              <a:tr h="236297">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Laboratory Testing</a:t>
                      </a:r>
                    </a:p>
                  </a:txBody>
                  <a:tcPr marL="8352" marR="8352" marT="8352"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29,739</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29,737</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59,476</a:t>
                      </a:r>
                    </a:p>
                  </a:txBody>
                  <a:tcPr marL="9525" marR="9525" marT="9525" marB="0" anchor="b"/>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3391741544"/>
                  </a:ext>
                </a:extLst>
              </a:tr>
              <a:tr h="461979">
                <a:tc>
                  <a:txBody>
                    <a:bodyPr/>
                    <a:lstStyle/>
                    <a:p>
                      <a:pPr algn="l" fontAlgn="t"/>
                      <a:r>
                        <a:rPr lang="en-US" sz="1500" u="none" strike="noStrike" dirty="0">
                          <a:effectLst/>
                          <a:latin typeface="+mn-lt"/>
                        </a:rPr>
                        <a:t>Conduct Surveillance; Investigate and Control Infectious Diseases</a:t>
                      </a:r>
                      <a:endParaRPr lang="en-US" sz="1500" b="0" i="0" u="none" strike="noStrike" dirty="0">
                        <a:solidFill>
                          <a:srgbClr val="000000"/>
                        </a:solidFill>
                        <a:effectLst/>
                        <a:latin typeface="+mn-lt"/>
                      </a:endParaRPr>
                    </a:p>
                  </a:txBody>
                  <a:tcPr marL="8352" marR="8352" marT="8352"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2,745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2,744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5,489 </a:t>
                      </a:r>
                    </a:p>
                  </a:txBody>
                  <a:tcPr marL="9525" marR="9525" marT="9525" marB="0" anchor="b"/>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2904855356"/>
                  </a:ext>
                </a:extLst>
              </a:tr>
              <a:tr h="461979">
                <a:tc>
                  <a:txBody>
                    <a:bodyPr/>
                    <a:lstStyle/>
                    <a:p>
                      <a:pPr algn="l" fontAlgn="t"/>
                      <a:r>
                        <a:rPr lang="en-US" sz="1500" u="none" strike="noStrike" dirty="0">
                          <a:effectLst/>
                          <a:latin typeface="+mn-lt"/>
                        </a:rPr>
                        <a:t>Report Health Care-Associated Infections and Preventable Adverse Events</a:t>
                      </a:r>
                      <a:endParaRPr lang="en-US" sz="1500" b="0" i="0" u="none" strike="noStrike" dirty="0">
                        <a:solidFill>
                          <a:srgbClr val="000000"/>
                        </a:solidFill>
                        <a:effectLst/>
                        <a:latin typeface="+mn-lt"/>
                      </a:endParaRPr>
                    </a:p>
                  </a:txBody>
                  <a:tcPr marL="8352" marR="8352" marT="8352"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2,773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2,772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5,545 </a:t>
                      </a:r>
                    </a:p>
                  </a:txBody>
                  <a:tcPr marL="9525" marR="9525" marT="9525" marB="0" anchor="b"/>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947276283"/>
                  </a:ext>
                </a:extLst>
              </a:tr>
              <a:tr h="689513">
                <a:tc>
                  <a:txBody>
                    <a:bodyPr/>
                    <a:lstStyle/>
                    <a:p>
                      <a:pPr algn="l" fontAlgn="t"/>
                      <a:r>
                        <a:rPr lang="en-US" sz="1500" u="none" strike="noStrike" dirty="0">
                          <a:effectLst/>
                          <a:latin typeface="+mn-lt"/>
                        </a:rPr>
                        <a:t>Texas-Mexico Binational Health Councils; United States-Mexico Border Health Commission (BHC); Community-based Border Health Activities</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61,046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61,046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122,092 </a:t>
                      </a:r>
                      <a:endParaRPr lang="en-US" sz="1500" b="0" i="0" u="none" strike="noStrike" dirty="0">
                        <a:solidFill>
                          <a:srgbClr val="000000"/>
                        </a:solidFill>
                        <a:effectLst/>
                        <a:latin typeface="+mn-lt"/>
                      </a:endParaRPr>
                    </a:p>
                  </a:txBody>
                  <a:tcPr marL="9046" marR="9046" marT="9046" marB="0" anchor="b"/>
                </a:tc>
                <a:tc>
                  <a:txBody>
                    <a:bodyPr/>
                    <a:lstStyle/>
                    <a:p>
                      <a:pPr algn="r" fontAlgn="t"/>
                      <a:endParaRPr lang="en-US" sz="1500" b="0" i="0" u="none" strike="noStrike" dirty="0">
                        <a:solidFill>
                          <a:srgbClr val="000000"/>
                        </a:solidFill>
                        <a:effectLst/>
                        <a:latin typeface="+mn-lt"/>
                      </a:endParaRPr>
                    </a:p>
                  </a:txBody>
                  <a:tcPr marL="9046" marR="9046" marT="9046" marB="0" anchor="b"/>
                </a:tc>
                <a:extLst>
                  <a:ext uri="{0D108BD9-81ED-4DB2-BD59-A6C34878D82A}">
                    <a16:rowId xmlns:a16="http://schemas.microsoft.com/office/drawing/2014/main" val="4215165939"/>
                  </a:ext>
                </a:extLst>
              </a:tr>
              <a:tr h="462667">
                <a:tc>
                  <a:txBody>
                    <a:bodyPr/>
                    <a:lstStyle/>
                    <a:p>
                      <a:pPr algn="l" fontAlgn="t"/>
                      <a:r>
                        <a:rPr lang="en-US" sz="1500" u="none" strike="noStrike" dirty="0">
                          <a:effectLst/>
                          <a:latin typeface="+mn-lt"/>
                        </a:rPr>
                        <a:t>Inpatient Treatment of Tuberculosis (TB) Disease; Outpatient Treatment of Hansen's Disease</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615,541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615,541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1,231,082 </a:t>
                      </a:r>
                      <a:endParaRPr lang="en-US" sz="1500" b="0" i="0" u="none" strike="noStrike" dirty="0">
                        <a:solidFill>
                          <a:srgbClr val="000000"/>
                        </a:solidFill>
                        <a:effectLst/>
                        <a:latin typeface="+mn-lt"/>
                      </a:endParaRPr>
                    </a:p>
                  </a:txBody>
                  <a:tcPr marL="9046" marR="9046" marT="9046" marB="0" anchor="b"/>
                </a:tc>
                <a:tc>
                  <a:txBody>
                    <a:bodyPr/>
                    <a:lstStyle/>
                    <a:p>
                      <a:pPr algn="r" fontAlgn="t"/>
                      <a:endParaRPr lang="en-US" sz="1500" b="0" i="0" u="none" strike="noStrike" dirty="0">
                        <a:solidFill>
                          <a:srgbClr val="000000"/>
                        </a:solidFill>
                        <a:effectLst/>
                        <a:latin typeface="+mn-lt"/>
                      </a:endParaRPr>
                    </a:p>
                  </a:txBody>
                  <a:tcPr marL="9046" marR="9046" marT="9046" marB="0" anchor="b"/>
                </a:tc>
                <a:extLst>
                  <a:ext uri="{0D108BD9-81ED-4DB2-BD59-A6C34878D82A}">
                    <a16:rowId xmlns:a16="http://schemas.microsoft.com/office/drawing/2014/main" val="3522632971"/>
                  </a:ext>
                </a:extLst>
              </a:tr>
              <a:tr h="235822">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Texas Primary Care Office (TPCO) Fund 0524 Reduction</a:t>
                      </a:r>
                    </a:p>
                  </a:txBody>
                  <a:tcPr marL="9046" marR="9046" marT="9046"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782,562 </a:t>
                      </a:r>
                    </a:p>
                  </a:txBody>
                  <a:tcPr marL="9046" marR="9046" marT="9046"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782,562 </a:t>
                      </a:r>
                    </a:p>
                  </a:txBody>
                  <a:tcPr marL="9046" marR="9046" marT="9046"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1,565,124 </a:t>
                      </a:r>
                    </a:p>
                  </a:txBody>
                  <a:tcPr marL="9046" marR="9046" marT="9046" marB="0" anchor="b"/>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046" marR="9046" marT="9046" marB="0" anchor="b"/>
                </a:tc>
                <a:extLst>
                  <a:ext uri="{0D108BD9-81ED-4DB2-BD59-A6C34878D82A}">
                    <a16:rowId xmlns:a16="http://schemas.microsoft.com/office/drawing/2014/main" val="1941145198"/>
                  </a:ext>
                </a:extLst>
              </a:tr>
              <a:tr h="461979">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Administrative Reductions - Health and Human Services (HHS</a:t>
                      </a:r>
                      <a:r>
                        <a:rPr lang="en-US" sz="1500" u="none" strike="noStrike" kern="1200">
                          <a:solidFill>
                            <a:schemeClr val="dk1"/>
                          </a:solidFill>
                          <a:effectLst/>
                          <a:latin typeface="+mn-lt"/>
                          <a:ea typeface="+mn-ea"/>
                          <a:cs typeface="+mn-cs"/>
                        </a:rPr>
                        <a:t>) Shared </a:t>
                      </a:r>
                      <a:r>
                        <a:rPr lang="en-US" sz="1500" u="none" strike="noStrike" kern="1200" dirty="0">
                          <a:solidFill>
                            <a:schemeClr val="dk1"/>
                          </a:solidFill>
                          <a:effectLst/>
                          <a:latin typeface="+mn-lt"/>
                          <a:ea typeface="+mn-ea"/>
                          <a:cs typeface="+mn-cs"/>
                        </a:rPr>
                        <a:t>and DSHS</a:t>
                      </a:r>
                    </a:p>
                  </a:txBody>
                  <a:tcPr marL="8352" marR="8352" marT="8352"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2,292,525</a:t>
                      </a:r>
                    </a:p>
                  </a:txBody>
                  <a:tcPr marL="8352" marR="8352" marT="8352"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2,292,521</a:t>
                      </a:r>
                    </a:p>
                  </a:txBody>
                  <a:tcPr marL="8352" marR="8352" marT="8352"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4,585,046</a:t>
                      </a:r>
                    </a:p>
                  </a:txBody>
                  <a:tcPr marL="8352" marR="8352" marT="8352" marB="0" anchor="b"/>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8352" marR="8352" marT="8352" marB="0" anchor="b"/>
                </a:tc>
                <a:extLst>
                  <a:ext uri="{0D108BD9-81ED-4DB2-BD59-A6C34878D82A}">
                    <a16:rowId xmlns:a16="http://schemas.microsoft.com/office/drawing/2014/main" val="1540147306"/>
                  </a:ext>
                </a:extLst>
              </a:tr>
              <a:tr h="378599">
                <a:tc>
                  <a:txBody>
                    <a:bodyPr/>
                    <a:lstStyle/>
                    <a:p>
                      <a:pPr marL="0" algn="l" defTabSz="914377" rtl="0" eaLnBrk="1" fontAlgn="t" latinLnBrk="0" hangingPunct="1"/>
                      <a:r>
                        <a:rPr lang="en-US" sz="1500" b="1" u="none" strike="noStrike" kern="1200" dirty="0">
                          <a:solidFill>
                            <a:schemeClr val="dk1"/>
                          </a:solidFill>
                          <a:effectLst/>
                          <a:latin typeface="+mn-lt"/>
                          <a:ea typeface="+mn-ea"/>
                          <a:cs typeface="+mn-cs"/>
                        </a:rPr>
                        <a:t>Agency Total</a:t>
                      </a:r>
                    </a:p>
                  </a:txBody>
                  <a:tcPr marL="9046" marR="9046" marT="9046" marB="0" anchor="b"/>
                </a:tc>
                <a:tc>
                  <a:txBody>
                    <a:bodyPr/>
                    <a:lstStyle/>
                    <a:p>
                      <a:pPr marL="0" algn="r" defTabSz="914377" rtl="0" eaLnBrk="1" fontAlgn="t" latinLnBrk="0" hangingPunct="1"/>
                      <a:r>
                        <a:rPr lang="en-US" sz="1500" u="sng" strike="noStrike" kern="1200" dirty="0">
                          <a:solidFill>
                            <a:schemeClr val="dk1"/>
                          </a:solidFill>
                          <a:effectLst/>
                          <a:latin typeface="+mn-lt"/>
                          <a:ea typeface="+mn-ea"/>
                          <a:cs typeface="+mn-cs"/>
                        </a:rPr>
                        <a:t>$16,464,932</a:t>
                      </a:r>
                    </a:p>
                  </a:txBody>
                  <a:tcPr marL="9046" marR="9046" marT="9046" marB="0" anchor="b"/>
                </a:tc>
                <a:tc>
                  <a:txBody>
                    <a:bodyPr/>
                    <a:lstStyle/>
                    <a:p>
                      <a:pPr marL="0" algn="r" defTabSz="914377" rtl="0" eaLnBrk="1" fontAlgn="t" latinLnBrk="0" hangingPunct="1"/>
                      <a:r>
                        <a:rPr lang="en-US" sz="1500" u="sng" strike="noStrike" kern="1200" dirty="0">
                          <a:solidFill>
                            <a:schemeClr val="dk1"/>
                          </a:solidFill>
                          <a:effectLst/>
                          <a:latin typeface="+mn-lt"/>
                          <a:ea typeface="+mn-ea"/>
                          <a:cs typeface="+mn-cs"/>
                        </a:rPr>
                        <a:t>$16,464,909</a:t>
                      </a:r>
                    </a:p>
                  </a:txBody>
                  <a:tcPr marL="9046" marR="9046" marT="9046" marB="0" anchor="b"/>
                </a:tc>
                <a:tc>
                  <a:txBody>
                    <a:bodyPr/>
                    <a:lstStyle/>
                    <a:p>
                      <a:pPr marL="0" algn="r" defTabSz="914377" rtl="0" eaLnBrk="1" fontAlgn="t" latinLnBrk="0" hangingPunct="1"/>
                      <a:r>
                        <a:rPr lang="en-US" sz="1500" u="sng" strike="noStrike" kern="1200" dirty="0">
                          <a:solidFill>
                            <a:schemeClr val="dk1"/>
                          </a:solidFill>
                          <a:effectLst/>
                          <a:latin typeface="+mn-lt"/>
                          <a:ea typeface="+mn-ea"/>
                          <a:cs typeface="+mn-cs"/>
                        </a:rPr>
                        <a:t>$32,929,840</a:t>
                      </a:r>
                    </a:p>
                  </a:txBody>
                  <a:tcPr marL="9046" marR="9046" marT="9046" marB="0" anchor="b"/>
                </a:tc>
                <a:tc>
                  <a:txBody>
                    <a:bodyPr/>
                    <a:lstStyle/>
                    <a:p>
                      <a:pPr marL="0" algn="r" defTabSz="914377" rtl="0" eaLnBrk="1" fontAlgn="t" latinLnBrk="0" hangingPunct="1"/>
                      <a:r>
                        <a:rPr lang="en-US" sz="1500" u="sng" strike="noStrike" kern="1200" dirty="0">
                          <a:solidFill>
                            <a:schemeClr val="dk1"/>
                          </a:solidFill>
                          <a:effectLst/>
                          <a:latin typeface="+mn-lt"/>
                          <a:ea typeface="+mn-ea"/>
                          <a:cs typeface="+mn-cs"/>
                        </a:rPr>
                        <a:t>33.0</a:t>
                      </a:r>
                    </a:p>
                  </a:txBody>
                  <a:tcPr marL="9046" marR="9046" marT="9046" marB="0" anchor="b"/>
                </a:tc>
                <a:extLst>
                  <a:ext uri="{0D108BD9-81ED-4DB2-BD59-A6C34878D82A}">
                    <a16:rowId xmlns:a16="http://schemas.microsoft.com/office/drawing/2014/main" val="2245644795"/>
                  </a:ext>
                </a:extLst>
              </a:tr>
            </a:tbl>
          </a:graphicData>
        </a:graphic>
      </p:graphicFrame>
    </p:spTree>
    <p:extLst>
      <p:ext uri="{BB962C8B-B14F-4D97-AF65-F5344CB8AC3E}">
        <p14:creationId xmlns:p14="http://schemas.microsoft.com/office/powerpoint/2010/main" val="1791971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Exceptional Items</a:t>
            </a:r>
          </a:p>
        </p:txBody>
      </p:sp>
      <p:sp>
        <p:nvSpPr>
          <p:cNvPr id="8" name="Text Placeholder 7"/>
          <p:cNvSpPr>
            <a:spLocks noGrp="1"/>
          </p:cNvSpPr>
          <p:nvPr>
            <p:ph type="body" sz="quarter" idx="14"/>
          </p:nvPr>
        </p:nvSpPr>
        <p:spPr>
          <a:xfrm>
            <a:off x="836908" y="1752473"/>
            <a:ext cx="10664810" cy="4237623"/>
          </a:xfrm>
        </p:spPr>
        <p:txBody>
          <a:bodyPr/>
          <a:lstStyle/>
          <a:p>
            <a:pPr marL="0" indent="0">
              <a:spcAft>
                <a:spcPts val="1200"/>
              </a:spcAft>
              <a:buNone/>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11</a:t>
            </a:fld>
            <a:endParaRPr lang="en-US"/>
          </a:p>
        </p:txBody>
      </p:sp>
      <p:graphicFrame>
        <p:nvGraphicFramePr>
          <p:cNvPr id="10" name="Table 9">
            <a:extLst>
              <a:ext uri="{FF2B5EF4-FFF2-40B4-BE49-F238E27FC236}">
                <a16:creationId xmlns:a16="http://schemas.microsoft.com/office/drawing/2014/main" id="{20F42F2C-D9E1-4F1F-A7A2-A21AAC4BE635}"/>
              </a:ext>
            </a:extLst>
          </p:cNvPr>
          <p:cNvGraphicFramePr>
            <a:graphicFrameLocks noGrp="1"/>
          </p:cNvGraphicFramePr>
          <p:nvPr>
            <p:extLst>
              <p:ext uri="{D42A27DB-BD31-4B8C-83A1-F6EECF244321}">
                <p14:modId xmlns:p14="http://schemas.microsoft.com/office/powerpoint/2010/main" val="3665145329"/>
              </p:ext>
            </p:extLst>
          </p:nvPr>
        </p:nvGraphicFramePr>
        <p:xfrm>
          <a:off x="836908" y="1638134"/>
          <a:ext cx="10664811" cy="4823443"/>
        </p:xfrm>
        <a:graphic>
          <a:graphicData uri="http://schemas.openxmlformats.org/drawingml/2006/table">
            <a:tbl>
              <a:tblPr/>
              <a:tblGrid>
                <a:gridCol w="442419">
                  <a:extLst>
                    <a:ext uri="{9D8B030D-6E8A-4147-A177-3AD203B41FA5}">
                      <a16:colId xmlns:a16="http://schemas.microsoft.com/office/drawing/2014/main" val="1872442892"/>
                    </a:ext>
                  </a:extLst>
                </a:gridCol>
                <a:gridCol w="3424250">
                  <a:extLst>
                    <a:ext uri="{9D8B030D-6E8A-4147-A177-3AD203B41FA5}">
                      <a16:colId xmlns:a16="http://schemas.microsoft.com/office/drawing/2014/main" val="3908124704"/>
                    </a:ext>
                  </a:extLst>
                </a:gridCol>
                <a:gridCol w="1532279">
                  <a:extLst>
                    <a:ext uri="{9D8B030D-6E8A-4147-A177-3AD203B41FA5}">
                      <a16:colId xmlns:a16="http://schemas.microsoft.com/office/drawing/2014/main" val="204419013"/>
                    </a:ext>
                  </a:extLst>
                </a:gridCol>
                <a:gridCol w="1057490">
                  <a:extLst>
                    <a:ext uri="{9D8B030D-6E8A-4147-A177-3AD203B41FA5}">
                      <a16:colId xmlns:a16="http://schemas.microsoft.com/office/drawing/2014/main" val="333124764"/>
                    </a:ext>
                  </a:extLst>
                </a:gridCol>
                <a:gridCol w="1694141">
                  <a:extLst>
                    <a:ext uri="{9D8B030D-6E8A-4147-A177-3AD203B41FA5}">
                      <a16:colId xmlns:a16="http://schemas.microsoft.com/office/drawing/2014/main" val="2261034609"/>
                    </a:ext>
                  </a:extLst>
                </a:gridCol>
                <a:gridCol w="1176186">
                  <a:extLst>
                    <a:ext uri="{9D8B030D-6E8A-4147-A177-3AD203B41FA5}">
                      <a16:colId xmlns:a16="http://schemas.microsoft.com/office/drawing/2014/main" val="383144685"/>
                    </a:ext>
                  </a:extLst>
                </a:gridCol>
                <a:gridCol w="1338046">
                  <a:extLst>
                    <a:ext uri="{9D8B030D-6E8A-4147-A177-3AD203B41FA5}">
                      <a16:colId xmlns:a16="http://schemas.microsoft.com/office/drawing/2014/main" val="364188063"/>
                    </a:ext>
                  </a:extLst>
                </a:gridCol>
              </a:tblGrid>
              <a:tr h="248449">
                <a:tc gridSpan="7">
                  <a:txBody>
                    <a:bodyPr/>
                    <a:lstStyle/>
                    <a:p>
                      <a:pPr algn="ctr" fontAlgn="t"/>
                      <a:r>
                        <a:rPr lang="en-US" sz="1600" b="1" i="0" u="none" strike="noStrike" dirty="0">
                          <a:solidFill>
                            <a:srgbClr val="000000"/>
                          </a:solidFill>
                          <a:effectLst/>
                          <a:latin typeface="Arial" panose="020B0604020202020204" pitchFamily="34" charset="0"/>
                        </a:rPr>
                        <a:t> Department of State Health Services:  Exceptional Items for FY2022-2023 - LAR -- DRAFT </a:t>
                      </a: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164384"/>
                  </a:ext>
                </a:extLst>
              </a:tr>
              <a:tr h="215153">
                <a:tc>
                  <a:txBody>
                    <a:bodyPr/>
                    <a:lstStyle/>
                    <a:p>
                      <a:pPr algn="l" fontAlgn="b"/>
                      <a:r>
                        <a:rPr lang="en-US" sz="1200" b="1" i="0" u="none" strike="noStrike">
                          <a:solidFill>
                            <a:srgbClr val="0000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D9D9"/>
                    </a:solidFill>
                  </a:tcPr>
                </a:tc>
                <a:tc>
                  <a:txBody>
                    <a:bodyPr/>
                    <a:lstStyle/>
                    <a:p>
                      <a:pPr algn="l" fontAlgn="b"/>
                      <a:r>
                        <a:rPr lang="en-US" sz="1400" b="1" i="0" u="none" strike="noStrike" dirty="0">
                          <a:solidFill>
                            <a:srgbClr val="0000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D9D9D9"/>
                    </a:solidFill>
                  </a:tcPr>
                </a:tc>
                <a:tc gridSpan="3">
                  <a:txBody>
                    <a:bodyPr/>
                    <a:lstStyle/>
                    <a:p>
                      <a:pPr algn="ctr" fontAlgn="b"/>
                      <a:r>
                        <a:rPr lang="en-US" sz="1400" b="1" i="0" u="none" strike="noStrike" dirty="0">
                          <a:solidFill>
                            <a:srgbClr val="000000"/>
                          </a:solidFill>
                          <a:effectLst/>
                          <a:latin typeface="Arial" panose="020B0604020202020204" pitchFamily="34" charset="0"/>
                        </a:rPr>
                        <a:t> BIENNIAL TOTAL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D9D9D9"/>
                    </a:solidFill>
                  </a:tcPr>
                </a:tc>
                <a:tc hMerge="1">
                  <a:txBody>
                    <a:bodyPr/>
                    <a:lstStyle/>
                    <a:p>
                      <a:endParaRPr lang="en-US"/>
                    </a:p>
                  </a:txBody>
                  <a:tcPr/>
                </a:tc>
                <a:tc hMerge="1">
                  <a:txBody>
                    <a:bodyPr/>
                    <a:lstStyle/>
                    <a:p>
                      <a:endParaRPr lang="en-US"/>
                    </a:p>
                  </a:txBody>
                  <a:tcPr/>
                </a:tc>
                <a:tc>
                  <a:txBody>
                    <a:bodyPr/>
                    <a:lstStyle/>
                    <a:p>
                      <a:pPr algn="ctr" fontAlgn="b"/>
                      <a:r>
                        <a:rPr lang="en-US" sz="1400" b="1" i="0" u="none" strike="noStrike" dirty="0">
                          <a:solidFill>
                            <a:srgbClr val="000000"/>
                          </a:solidFill>
                          <a:effectLst/>
                          <a:latin typeface="Arial" panose="020B0604020202020204" pitchFamily="34" charset="0"/>
                        </a:rPr>
                        <a:t>FY 22</a:t>
                      </a:r>
                    </a:p>
                  </a:txBody>
                  <a:tcPr marL="0" marR="0" marT="0" marB="0" anchor="b">
                    <a:lnL>
                      <a:noFill/>
                    </a:lnL>
                    <a:lnR>
                      <a:noFill/>
                    </a:lnR>
                    <a:lnT>
                      <a:noFill/>
                    </a:lnT>
                    <a:lnB>
                      <a:noFill/>
                    </a:lnB>
                    <a:solidFill>
                      <a:srgbClr val="D9D9D9"/>
                    </a:solidFill>
                  </a:tcPr>
                </a:tc>
                <a:tc>
                  <a:txBody>
                    <a:bodyPr/>
                    <a:lstStyle/>
                    <a:p>
                      <a:pPr algn="ctr" fontAlgn="b"/>
                      <a:r>
                        <a:rPr lang="en-US" sz="1400" b="1" i="0" u="none" strike="noStrike" dirty="0">
                          <a:solidFill>
                            <a:srgbClr val="000000"/>
                          </a:solidFill>
                          <a:effectLst/>
                          <a:latin typeface="Arial" panose="020B0604020202020204" pitchFamily="34" charset="0"/>
                        </a:rPr>
                        <a:t>FY 23</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42085181"/>
                  </a:ext>
                </a:extLst>
              </a:tr>
              <a:tr h="209570">
                <a:tc>
                  <a:txBody>
                    <a:bodyPr/>
                    <a:lstStyle/>
                    <a:p>
                      <a:pPr algn="l" fontAlgn="b"/>
                      <a:r>
                        <a:rPr lang="en-US" sz="1200" b="1" i="0" u="none" strike="noStrike">
                          <a:solidFill>
                            <a:srgbClr val="0000FF"/>
                          </a:solidFill>
                          <a:effectLst/>
                          <a:latin typeface="Arial" panose="020B060402020202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400" b="1" i="0" u="none" strike="noStrike">
                          <a:solidFill>
                            <a:srgbClr val="0000FF"/>
                          </a:solidFill>
                          <a:effectLst/>
                          <a:latin typeface="Arial" panose="020B060402020202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Arial" panose="020B0604020202020204" pitchFamily="34" charset="0"/>
                        </a:rPr>
                        <a:t>GR</a:t>
                      </a:r>
                    </a:p>
                  </a:txBody>
                  <a:tcPr marL="0" marR="0" marT="0"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Arial" panose="020B0604020202020204" pitchFamily="34" charset="0"/>
                        </a:rPr>
                        <a:t>GRD/Other</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Arial" panose="020B0604020202020204" pitchFamily="34" charset="0"/>
                        </a:rPr>
                        <a:t> All Funds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Arial" panose="020B0604020202020204" pitchFamily="34" charset="0"/>
                        </a:rPr>
                        <a:t>FTEs</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400" b="1" i="0" u="none" strike="noStrike">
                          <a:solidFill>
                            <a:srgbClr val="000000"/>
                          </a:solidFill>
                          <a:effectLst/>
                          <a:latin typeface="Arial" panose="020B0604020202020204" pitchFamily="34" charset="0"/>
                        </a:rPr>
                        <a:t>FTEs</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74207242"/>
                  </a:ext>
                </a:extLst>
              </a:tr>
              <a:tr h="209570">
                <a:tc>
                  <a:txBody>
                    <a:bodyPr/>
                    <a:lstStyle/>
                    <a:p>
                      <a:pPr algn="l" fontAlgn="ctr"/>
                      <a:r>
                        <a:rPr lang="en-US" sz="1200" b="1" i="0" u="none" strike="noStrike">
                          <a:solidFill>
                            <a:srgbClr val="000000"/>
                          </a:solidFill>
                          <a:effectLst/>
                          <a:latin typeface="Arial" panose="020B0604020202020204" pitchFamily="34" charset="0"/>
                        </a:rPr>
                        <a:t>1</a:t>
                      </a:r>
                    </a:p>
                  </a:txBody>
                  <a:tcPr marL="109117"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a:solidFill>
                            <a:srgbClr val="000000"/>
                          </a:solidFill>
                          <a:effectLst/>
                          <a:latin typeface="Arial" panose="020B0604020202020204" pitchFamily="34" charset="0"/>
                        </a:rPr>
                        <a:t>Infectious Disease/Laboratory</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            30,481,076 </a:t>
                      </a:r>
                    </a:p>
                  </a:txBody>
                  <a:tcPr marL="0" marR="0" marT="0" marB="0" anchor="ctr">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    2,157,127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32,638,203</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Arial" panose="020B0604020202020204" pitchFamily="34" charset="0"/>
                        </a:rPr>
                        <a:t>                29.0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102.0</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933182687"/>
                  </a:ext>
                </a:extLst>
              </a:tr>
              <a:tr h="209570">
                <a:tc>
                  <a:txBody>
                    <a:bodyPr/>
                    <a:lstStyle/>
                    <a:p>
                      <a:pPr algn="l" fontAlgn="ctr"/>
                      <a:endParaRPr lang="en-US" sz="1200" b="0" i="1" u="none" strike="noStrike" dirty="0">
                        <a:solidFill>
                          <a:srgbClr val="0000FF"/>
                        </a:solidFill>
                        <a:effectLst/>
                        <a:latin typeface="Arial" panose="020B0604020202020204" pitchFamily="34" charset="0"/>
                      </a:endParaRPr>
                    </a:p>
                  </a:txBody>
                  <a:tcPr marL="109117"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Infectious Disease Response</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21,675,587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21,675,587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15.0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88.0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55466083"/>
                  </a:ext>
                </a:extLst>
              </a:tr>
              <a:tr h="209570">
                <a:tc>
                  <a:txBody>
                    <a:bodyPr/>
                    <a:lstStyle/>
                    <a:p>
                      <a:pPr algn="l" fontAlgn="ctr"/>
                      <a:r>
                        <a:rPr lang="en-US" sz="1200" b="0" i="1" u="none" strike="noStrike" dirty="0">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Spinal Muscular Atrophy (SMA)</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2,065,151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2,157,127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4,222,278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14.0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14.0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424144681"/>
                  </a:ext>
                </a:extLst>
              </a:tr>
              <a:tr h="209570">
                <a:tc>
                  <a:txBody>
                    <a:bodyPr/>
                    <a:lstStyle/>
                    <a:p>
                      <a:pPr algn="l" fontAlgn="ctr"/>
                      <a:r>
                        <a:rPr lang="en-US" sz="1200" b="0" i="1" u="none" strike="noStrike">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TCID Shortfall</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a:solidFill>
                            <a:schemeClr val="bg1"/>
                          </a:solidFill>
                          <a:effectLst/>
                          <a:latin typeface="Arial" panose="020B0604020202020204" pitchFamily="34" charset="0"/>
                        </a:rPr>
                        <a:t>              6,740,338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6,740,338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2698443"/>
                  </a:ext>
                </a:extLst>
              </a:tr>
              <a:tr h="419140">
                <a:tc>
                  <a:txBody>
                    <a:bodyPr/>
                    <a:lstStyle/>
                    <a:p>
                      <a:pPr algn="l" fontAlgn="ctr"/>
                      <a:r>
                        <a:rPr lang="en-US" sz="1200" b="1" i="0" u="none" strike="noStrike">
                          <a:solidFill>
                            <a:srgbClr val="000000"/>
                          </a:solidFill>
                          <a:effectLst/>
                          <a:latin typeface="Arial" panose="020B0604020202020204" pitchFamily="34" charset="0"/>
                        </a:rPr>
                        <a:t>2</a:t>
                      </a:r>
                    </a:p>
                  </a:txBody>
                  <a:tcPr marL="109117"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a:solidFill>
                            <a:srgbClr val="000000"/>
                          </a:solidFill>
                          <a:effectLst/>
                          <a:latin typeface="Arial" panose="020B0604020202020204" pitchFamily="34" charset="0"/>
                        </a:rPr>
                        <a:t>Rural and Frontier Public Health Services</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            18,736,451 </a:t>
                      </a:r>
                    </a:p>
                  </a:txBody>
                  <a:tcPr marL="0" marR="0" marT="0" marB="0" anchor="ctr">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                18,736,451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Arial" panose="020B0604020202020204" pitchFamily="34" charset="0"/>
                        </a:rPr>
                        <a:t>                39.0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en-US" sz="1400" b="1" i="0" u="none" strike="noStrike">
                          <a:solidFill>
                            <a:srgbClr val="000000"/>
                          </a:solidFill>
                          <a:effectLst/>
                          <a:latin typeface="Arial" panose="020B0604020202020204" pitchFamily="34" charset="0"/>
                        </a:rPr>
                        <a:t>                    39.0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940566087"/>
                  </a:ext>
                </a:extLst>
              </a:tr>
              <a:tr h="419140">
                <a:tc>
                  <a:txBody>
                    <a:bodyPr/>
                    <a:lstStyle/>
                    <a:p>
                      <a:pPr algn="l" fontAlgn="ctr"/>
                      <a:r>
                        <a:rPr lang="en-US" sz="1200" b="0" i="1" u="none" strike="noStrike">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Rural &amp; Frontier Mobile and Clinic Services</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13, 331,862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13,331,862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36.0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36.0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82464953"/>
                  </a:ext>
                </a:extLst>
              </a:tr>
              <a:tr h="209570">
                <a:tc>
                  <a:txBody>
                    <a:bodyPr/>
                    <a:lstStyle/>
                    <a:p>
                      <a:pPr algn="l" fontAlgn="ctr"/>
                      <a:r>
                        <a:rPr lang="en-US" sz="1200" b="0" i="1" u="none" strike="noStrike">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Electronic Health Records</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5,404,589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5,404,589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1" i="1" u="none" strike="noStrike">
                          <a:solidFill>
                            <a:schemeClr val="bg1"/>
                          </a:solidFill>
                          <a:effectLst/>
                          <a:latin typeface="Arial" panose="020B0604020202020204" pitchFamily="34" charset="0"/>
                        </a:rPr>
                        <a:t>                  3.0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3.0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1110861"/>
                  </a:ext>
                </a:extLst>
              </a:tr>
              <a:tr h="209570">
                <a:tc>
                  <a:txBody>
                    <a:bodyPr/>
                    <a:lstStyle/>
                    <a:p>
                      <a:pPr algn="l" fontAlgn="ctr"/>
                      <a:r>
                        <a:rPr lang="en-US" sz="1200" b="1" i="0" u="none" strike="noStrike">
                          <a:solidFill>
                            <a:srgbClr val="000000"/>
                          </a:solidFill>
                          <a:effectLst/>
                          <a:latin typeface="Arial" panose="020B0604020202020204" pitchFamily="34" charset="0"/>
                        </a:rPr>
                        <a:t>3</a:t>
                      </a:r>
                    </a:p>
                  </a:txBody>
                  <a:tcPr marL="109117"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Arial" panose="020B0604020202020204" pitchFamily="34" charset="0"/>
                        </a:rPr>
                        <a:t>Consumer Protection and Product Safety</a:t>
                      </a: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               2,222,114 </a:t>
                      </a:r>
                    </a:p>
                  </a:txBody>
                  <a:tcPr marL="0" marR="0" marT="0" marB="0" anchor="ctr">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5,442,635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7,664,749</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Arial" panose="020B0604020202020204" pitchFamily="34" charset="0"/>
                        </a:rPr>
                        <a:t>                29.4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Arial" panose="020B0604020202020204" pitchFamily="34" charset="0"/>
                        </a:rPr>
                        <a:t>                    28.4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1151782538"/>
                  </a:ext>
                </a:extLst>
              </a:tr>
              <a:tr h="209570">
                <a:tc>
                  <a:txBody>
                    <a:bodyPr/>
                    <a:lstStyle/>
                    <a:p>
                      <a:pPr algn="l" fontAlgn="ctr"/>
                      <a:r>
                        <a:rPr lang="en-US" sz="1200" b="0" i="1" u="none" strike="noStrike">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Food Safety FTEs</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1,324,217 </a:t>
                      </a:r>
                    </a:p>
                  </a:txBody>
                  <a:tcPr marL="0" marR="0" marT="0" marB="0" anchor="ctr">
                    <a:lnL>
                      <a:noFill/>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4,569,034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5,893,251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a:solidFill>
                            <a:schemeClr val="bg1"/>
                          </a:solidFill>
                          <a:effectLst/>
                          <a:latin typeface="Arial" panose="020B0604020202020204" pitchFamily="34" charset="0"/>
                        </a:rPr>
                        <a:t>                25.0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a:solidFill>
                            <a:schemeClr val="bg1"/>
                          </a:solidFill>
                          <a:effectLst/>
                          <a:latin typeface="Arial" panose="020B0604020202020204" pitchFamily="34" charset="0"/>
                        </a:rPr>
                        <a:t>                   25.0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534259462"/>
                  </a:ext>
                </a:extLst>
              </a:tr>
              <a:tr h="209570">
                <a:tc>
                  <a:txBody>
                    <a:bodyPr/>
                    <a:lstStyle/>
                    <a:p>
                      <a:pPr algn="l" fontAlgn="ctr"/>
                      <a:r>
                        <a:rPr lang="en-US" sz="1200" b="0" i="1" u="none" strike="noStrike">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Hemp Program</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590,470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a:solidFill>
                            <a:schemeClr val="bg1"/>
                          </a:solidFill>
                          <a:effectLst/>
                          <a:latin typeface="Arial" panose="020B0604020202020204" pitchFamily="34" charset="0"/>
                        </a:rPr>
                        <a:t>                     590,470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a:solidFill>
                            <a:schemeClr val="bg1"/>
                          </a:solidFill>
                          <a:effectLst/>
                          <a:latin typeface="Arial" panose="020B0604020202020204" pitchFamily="34" charset="0"/>
                        </a:rPr>
                        <a:t>                  3.4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a:solidFill>
                            <a:schemeClr val="bg1"/>
                          </a:solidFill>
                          <a:effectLst/>
                          <a:latin typeface="Arial" panose="020B0604020202020204" pitchFamily="34" charset="0"/>
                        </a:rPr>
                        <a:t>                      3.4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54419481"/>
                  </a:ext>
                </a:extLst>
              </a:tr>
              <a:tr h="209570">
                <a:tc>
                  <a:txBody>
                    <a:bodyPr/>
                    <a:lstStyle/>
                    <a:p>
                      <a:pPr algn="l" fontAlgn="ctr"/>
                      <a:r>
                        <a:rPr lang="en-US" sz="1200" b="0" i="1" u="none" strike="noStrike">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Customer Service Efficiency</a:t>
                      </a:r>
                    </a:p>
                  </a:txBody>
                  <a:tcPr marL="0" marR="0" marT="0" marB="0" anchor="ctr">
                    <a:lnL>
                      <a:noFill/>
                    </a:lnL>
                    <a:lnR>
                      <a:noFill/>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307,427</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873,601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1,181,028</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1.0</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798860"/>
                  </a:ext>
                </a:extLst>
              </a:tr>
              <a:tr h="209570">
                <a:tc>
                  <a:txBody>
                    <a:bodyPr/>
                    <a:lstStyle/>
                    <a:p>
                      <a:pPr algn="l" fontAlgn="ctr"/>
                      <a:r>
                        <a:rPr lang="en-US" sz="1200" b="1" i="0" u="none" strike="noStrike">
                          <a:solidFill>
                            <a:srgbClr val="000000"/>
                          </a:solidFill>
                          <a:effectLst/>
                          <a:latin typeface="Arial" panose="020B0604020202020204" pitchFamily="34" charset="0"/>
                        </a:rPr>
                        <a:t>4</a:t>
                      </a:r>
                    </a:p>
                  </a:txBody>
                  <a:tcPr marL="109117"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Arial" panose="020B0604020202020204" pitchFamily="34" charset="0"/>
                        </a:rPr>
                        <a:t>Effective Business Operations</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            29,733,199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                    -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r" fontAlgn="ctr"/>
                      <a:r>
                        <a:rPr lang="en-US" sz="1400" b="1" i="0" u="none" strike="noStrike" dirty="0">
                          <a:solidFill>
                            <a:srgbClr val="000000"/>
                          </a:solidFill>
                          <a:effectLst/>
                          <a:latin typeface="Arial" panose="020B0604020202020204" pitchFamily="34" charset="0"/>
                        </a:rPr>
                        <a:t>                29,733,199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en-US" sz="1400" b="1" i="0" u="none" strike="noStrike">
                          <a:solidFill>
                            <a:srgbClr val="000000"/>
                          </a:solidFill>
                          <a:effectLst/>
                          <a:latin typeface="Arial" panose="020B0604020202020204" pitchFamily="34" charset="0"/>
                        </a:rPr>
                        <a:t>                26.0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tc>
                  <a:txBody>
                    <a:bodyPr/>
                    <a:lstStyle/>
                    <a:p>
                      <a:pPr algn="l" fontAlgn="ctr"/>
                      <a:r>
                        <a:rPr lang="en-US" sz="1400" b="1" i="0" u="none" strike="noStrike" dirty="0">
                          <a:solidFill>
                            <a:srgbClr val="000000"/>
                          </a:solidFill>
                          <a:effectLst/>
                          <a:latin typeface="Arial" panose="020B0604020202020204" pitchFamily="34" charset="0"/>
                        </a:rPr>
                        <a:t>                    26.0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FFFF00"/>
                    </a:solidFill>
                  </a:tcPr>
                </a:tc>
                <a:extLst>
                  <a:ext uri="{0D108BD9-81ED-4DB2-BD59-A6C34878D82A}">
                    <a16:rowId xmlns:a16="http://schemas.microsoft.com/office/drawing/2014/main" val="3605847847"/>
                  </a:ext>
                </a:extLst>
              </a:tr>
              <a:tr h="209570">
                <a:tc>
                  <a:txBody>
                    <a:bodyPr/>
                    <a:lstStyle/>
                    <a:p>
                      <a:pPr algn="l" fontAlgn="ctr"/>
                      <a:r>
                        <a:rPr lang="en-US" sz="1200" b="0" i="1" u="none" strike="noStrike">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Fiscal Management FTEs</a:t>
                      </a:r>
                    </a:p>
                  </a:txBody>
                  <a:tcPr marL="0" marR="0" marT="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7,558,278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7,558,278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25.0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a:solidFill>
                            <a:schemeClr val="bg1"/>
                          </a:solidFill>
                          <a:effectLst/>
                          <a:latin typeface="Arial" panose="020B0604020202020204" pitchFamily="34" charset="0"/>
                        </a:rPr>
                        <a:t>                   25.0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8410034"/>
                  </a:ext>
                </a:extLst>
              </a:tr>
              <a:tr h="209570">
                <a:tc>
                  <a:txBody>
                    <a:bodyPr/>
                    <a:lstStyle/>
                    <a:p>
                      <a:pPr algn="l" fontAlgn="ctr"/>
                      <a:r>
                        <a:rPr lang="en-US" sz="1200" b="0" i="1" u="none" strike="noStrike">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Data Center Services</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16,812,782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16,812,782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en-US" sz="1400" b="1" i="1" u="none" strike="noStrike">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03937892"/>
                  </a:ext>
                </a:extLst>
              </a:tr>
              <a:tr h="209570">
                <a:tc>
                  <a:txBody>
                    <a:bodyPr/>
                    <a:lstStyle/>
                    <a:p>
                      <a:pPr algn="l" fontAlgn="ctr"/>
                      <a:r>
                        <a:rPr lang="en-US" sz="1200" b="0" i="1" u="none" strike="noStrike">
                          <a:solidFill>
                            <a:srgbClr val="0000FF"/>
                          </a:solidFill>
                          <a:effectLst/>
                          <a:latin typeface="Arial" panose="020B0604020202020204" pitchFamily="34" charset="0"/>
                        </a:rPr>
                        <a:t> </a:t>
                      </a:r>
                    </a:p>
                  </a:txBody>
                  <a:tcPr marL="109117" marR="0" marT="0"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1400" b="1" i="1" u="none" strike="noStrike">
                          <a:solidFill>
                            <a:schemeClr val="bg1"/>
                          </a:solidFill>
                          <a:effectLst/>
                          <a:latin typeface="Arial" panose="020B0604020202020204" pitchFamily="34" charset="0"/>
                        </a:rPr>
                        <a:t>Health Registries</a:t>
                      </a:r>
                    </a:p>
                  </a:txBody>
                  <a:tcPr marL="0" marR="0" marT="0" marB="0" anchor="ctr">
                    <a:lnL>
                      <a:noFill/>
                    </a:lnL>
                    <a:lnR>
                      <a:noFill/>
                    </a:lnR>
                    <a:lnT w="6350" cap="flat" cmpd="sng" algn="ctr">
                      <a:solidFill>
                        <a:srgbClr val="000000"/>
                      </a:solidFill>
                      <a:prstDash val="dot"/>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5,362,139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US" sz="1400" b="1" i="1" u="none" strike="noStrike" dirty="0">
                          <a:solidFill>
                            <a:schemeClr val="bg1"/>
                          </a:solidFill>
                          <a:effectLst/>
                          <a:latin typeface="Arial" panose="020B0604020202020204" pitchFamily="34" charset="0"/>
                        </a:rPr>
                        <a:t>                  5,362,139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1.0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400" b="1" i="1" u="none" strike="noStrike" dirty="0">
                          <a:solidFill>
                            <a:schemeClr val="bg1"/>
                          </a:solidFill>
                          <a:effectLst/>
                          <a:latin typeface="Arial" panose="020B0604020202020204" pitchFamily="34" charset="0"/>
                        </a:rPr>
                        <a:t>                      1.0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649859"/>
                  </a:ext>
                </a:extLst>
              </a:tr>
              <a:tr h="306001">
                <a:tc gridSpan="2">
                  <a:txBody>
                    <a:bodyPr/>
                    <a:lstStyle/>
                    <a:p>
                      <a:pPr algn="l" fontAlgn="ctr"/>
                      <a:r>
                        <a:rPr lang="en-US" sz="1400" b="1" i="0" u="none" strike="noStrike" dirty="0">
                          <a:solidFill>
                            <a:srgbClr val="000000"/>
                          </a:solidFill>
                          <a:effectLst/>
                          <a:latin typeface="Arial" panose="020B0604020202020204" pitchFamily="34" charset="0"/>
                        </a:rPr>
                        <a:t>Total Exceptional Requests</a:t>
                      </a:r>
                    </a:p>
                  </a:txBody>
                  <a:tcPr marL="109117"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hMerge="1">
                  <a:txBody>
                    <a:bodyPr/>
                    <a:lstStyle/>
                    <a:p>
                      <a:endParaRPr lang="en-US"/>
                    </a:p>
                  </a:txBody>
                  <a:tcPr/>
                </a:tc>
                <a:tc>
                  <a:txBody>
                    <a:bodyPr/>
                    <a:lstStyle/>
                    <a:p>
                      <a:pPr algn="r" fontAlgn="ctr"/>
                      <a:r>
                        <a:rPr lang="en-US" sz="1400" b="1" i="0" u="none" strike="noStrike" dirty="0">
                          <a:solidFill>
                            <a:srgbClr val="000000"/>
                          </a:solidFill>
                          <a:effectLst/>
                          <a:latin typeface="Arial" panose="020B0604020202020204" pitchFamily="34" charset="0"/>
                        </a:rPr>
                        <a:t>$81,172,840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sz="14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r" fontAlgn="ctr"/>
                      <a:r>
                        <a:rPr lang="en-US" sz="1400" b="1" i="0" u="none" strike="noStrike" dirty="0">
                          <a:solidFill>
                            <a:srgbClr val="000000"/>
                          </a:solidFill>
                          <a:effectLst/>
                          <a:latin typeface="Arial" panose="020B0604020202020204" pitchFamily="34" charset="0"/>
                        </a:rPr>
                        <a:t>$88,772,602 </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1400" b="1" i="0" u="none" strike="noStrike" dirty="0">
                          <a:solidFill>
                            <a:srgbClr val="000000"/>
                          </a:solidFill>
                          <a:effectLst/>
                          <a:latin typeface="Arial" panose="020B0604020202020204" pitchFamily="34" charset="0"/>
                        </a:rPr>
                        <a:t>              123.4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tc>
                  <a:txBody>
                    <a:bodyPr/>
                    <a:lstStyle/>
                    <a:p>
                      <a:pPr algn="l" fontAlgn="ctr"/>
                      <a:r>
                        <a:rPr lang="en-US" sz="1400" b="1" i="0" u="none" strike="noStrike" dirty="0">
                          <a:solidFill>
                            <a:srgbClr val="000000"/>
                          </a:solidFill>
                          <a:effectLst/>
                          <a:latin typeface="Arial" panose="020B0604020202020204" pitchFamily="34" charset="0"/>
                        </a:rPr>
                        <a:t>                  195.4</a:t>
                      </a:r>
                    </a:p>
                  </a:txBody>
                  <a:tcPr marL="0" marR="0" marT="0" marB="0" anchor="ctr">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2482402715"/>
                  </a:ext>
                </a:extLst>
              </a:tr>
            </a:tbl>
          </a:graphicData>
        </a:graphic>
      </p:graphicFrame>
    </p:spTree>
    <p:extLst>
      <p:ext uri="{BB962C8B-B14F-4D97-AF65-F5344CB8AC3E}">
        <p14:creationId xmlns:p14="http://schemas.microsoft.com/office/powerpoint/2010/main" val="3461444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730DA44-3774-4829-A60F-EB02A7BC2BEC}"/>
              </a:ext>
            </a:extLst>
          </p:cNvPr>
          <p:cNvSpPr>
            <a:spLocks noGrp="1"/>
          </p:cNvSpPr>
          <p:nvPr>
            <p:ph type="title"/>
          </p:nvPr>
        </p:nvSpPr>
        <p:spPr/>
        <p:txBody>
          <a:bodyPr/>
          <a:lstStyle/>
          <a:p>
            <a:r>
              <a:rPr lang="en-US" sz="3600" dirty="0">
                <a:latin typeface="Rockwell" panose="02060603020205020403" pitchFamily="18" charset="0"/>
                <a:ea typeface="Calibri" panose="020F0502020204030204" pitchFamily="34" charset="0"/>
                <a:cs typeface="Times New Roman" panose="02020603050405020304" pitchFamily="18" charset="0"/>
              </a:rPr>
              <a:t>EI 1: Infectious Disease Response and Laboratory Capabilities </a:t>
            </a:r>
            <a:endParaRPr lang="en-US" sz="3600" dirty="0"/>
          </a:p>
        </p:txBody>
      </p:sp>
      <p:sp>
        <p:nvSpPr>
          <p:cNvPr id="11" name="Content Placeholder 10">
            <a:extLst>
              <a:ext uri="{FF2B5EF4-FFF2-40B4-BE49-F238E27FC236}">
                <a16:creationId xmlns:a16="http://schemas.microsoft.com/office/drawing/2014/main" id="{E837FE86-242E-48E2-92FC-8F94252121C1}"/>
              </a:ext>
            </a:extLst>
          </p:cNvPr>
          <p:cNvSpPr>
            <a:spLocks noGrp="1"/>
          </p:cNvSpPr>
          <p:nvPr>
            <p:ph sz="quarter" idx="13"/>
          </p:nvPr>
        </p:nvSpPr>
        <p:spPr/>
        <p:txBody>
          <a:bodyPr>
            <a:normAutofit fontScale="92500" lnSpcReduction="10000"/>
          </a:bodyPr>
          <a:lstStyle/>
          <a:p>
            <a:pPr marL="0" lvl="0" indent="0">
              <a:lnSpc>
                <a:spcPct val="170000"/>
              </a:lnSpc>
              <a:buNone/>
            </a:pPr>
            <a:r>
              <a:rPr lang="en-US" sz="1600" b="1" dirty="0"/>
              <a:t>Infectious Disease Infrastructure (Coronavirus Response): </a:t>
            </a:r>
            <a:r>
              <a:rPr lang="en-US" sz="1600" dirty="0"/>
              <a:t>$21.7 Million in General Revenue funds and 88 FTEs over the biennium (15 FTEs in FY2022 and 88 FTEs in FY2023) </a:t>
            </a:r>
          </a:p>
          <a:p>
            <a:pPr lvl="1">
              <a:lnSpc>
                <a:spcPct val="170000"/>
              </a:lnSpc>
            </a:pPr>
            <a:r>
              <a:rPr lang="en-US" sz="1600" dirty="0"/>
              <a:t>Support critical infrastructure needed to maintain </a:t>
            </a:r>
          </a:p>
          <a:p>
            <a:pPr lvl="2">
              <a:lnSpc>
                <a:spcPct val="170000"/>
              </a:lnSpc>
            </a:pPr>
            <a:r>
              <a:rPr lang="en-US" sz="1600" dirty="0"/>
              <a:t>Public health testing – including reagents and staff</a:t>
            </a:r>
          </a:p>
          <a:p>
            <a:pPr lvl="2">
              <a:lnSpc>
                <a:spcPct val="170000"/>
              </a:lnSpc>
            </a:pPr>
            <a:r>
              <a:rPr lang="en-US" sz="1600" dirty="0"/>
              <a:t>Infectious disease surveillance</a:t>
            </a:r>
          </a:p>
          <a:p>
            <a:pPr lvl="2">
              <a:lnSpc>
                <a:spcPct val="170000"/>
              </a:lnSpc>
            </a:pPr>
            <a:r>
              <a:rPr lang="en-US" sz="1600" dirty="0"/>
              <a:t>Local Health Department support </a:t>
            </a:r>
          </a:p>
          <a:p>
            <a:pPr marL="1581" indent="0">
              <a:lnSpc>
                <a:spcPct val="170000"/>
              </a:lnSpc>
              <a:buNone/>
            </a:pPr>
            <a:r>
              <a:rPr lang="en-US" sz="1600" b="1" dirty="0"/>
              <a:t>Lab Capacity </a:t>
            </a:r>
            <a:r>
              <a:rPr lang="en-US" sz="1600" i="1" dirty="0"/>
              <a:t>- </a:t>
            </a:r>
            <a:r>
              <a:rPr lang="en-US" sz="1600" b="1" dirty="0"/>
              <a:t>Spinal Muscular Atrophy (SMA): </a:t>
            </a:r>
            <a:r>
              <a:rPr lang="en-US" sz="1600" dirty="0"/>
              <a:t>$2.1 Million in GR ($4.2 Million All Funds) and 14.0 FTEs </a:t>
            </a:r>
          </a:p>
          <a:p>
            <a:pPr lvl="2">
              <a:lnSpc>
                <a:spcPct val="170000"/>
              </a:lnSpc>
            </a:pPr>
            <a:r>
              <a:rPr lang="en-US" sz="1600" dirty="0"/>
              <a:t>Support the full implementation of testing Texas newborns for SMA. </a:t>
            </a:r>
          </a:p>
          <a:p>
            <a:pPr marL="0" lvl="0" indent="0">
              <a:lnSpc>
                <a:spcPct val="170000"/>
              </a:lnSpc>
              <a:buNone/>
            </a:pPr>
            <a:r>
              <a:rPr lang="en-US" sz="1600" b="1" dirty="0"/>
              <a:t>Texas Center for Infectious Disease Hospital (TCID) Shortfall</a:t>
            </a:r>
            <a:r>
              <a:rPr lang="en-US" sz="1600" i="1" dirty="0"/>
              <a:t>: </a:t>
            </a:r>
            <a:r>
              <a:rPr lang="en-US" sz="1600" dirty="0"/>
              <a:t>$6.7 Million over the biennium </a:t>
            </a:r>
          </a:p>
          <a:p>
            <a:pPr lvl="1">
              <a:lnSpc>
                <a:spcPct val="170000"/>
              </a:lnSpc>
            </a:pPr>
            <a:r>
              <a:rPr lang="en-US" sz="1600" dirty="0"/>
              <a:t>Support the operation of TCID following the depletion of DSRIP revenue and medical inflation.  </a:t>
            </a:r>
            <a:endParaRPr lang="en-US" sz="1200" dirty="0"/>
          </a:p>
        </p:txBody>
      </p:sp>
      <p:sp>
        <p:nvSpPr>
          <p:cNvPr id="5" name="Date Placeholder 4">
            <a:extLst>
              <a:ext uri="{FF2B5EF4-FFF2-40B4-BE49-F238E27FC236}">
                <a16:creationId xmlns:a16="http://schemas.microsoft.com/office/drawing/2014/main" id="{A9ACAAE0-9E1B-460C-A415-2DB24BA4FAA0}"/>
              </a:ext>
            </a:extLst>
          </p:cNvPr>
          <p:cNvSpPr>
            <a:spLocks noGrp="1"/>
          </p:cNvSpPr>
          <p:nvPr>
            <p:ph type="dt" sz="half" idx="10"/>
          </p:nvPr>
        </p:nvSpPr>
        <p:spPr/>
        <p:txBody>
          <a:bodyPr/>
          <a:lstStyle/>
          <a:p>
            <a:r>
              <a:rPr lang="en-US"/>
              <a:t>10/9/2020</a:t>
            </a:r>
          </a:p>
        </p:txBody>
      </p:sp>
      <p:sp>
        <p:nvSpPr>
          <p:cNvPr id="6" name="Footer Placeholder 5">
            <a:extLst>
              <a:ext uri="{FF2B5EF4-FFF2-40B4-BE49-F238E27FC236}">
                <a16:creationId xmlns:a16="http://schemas.microsoft.com/office/drawing/2014/main" id="{9CCA1F31-1A19-48C2-B178-268E97B55DC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A4A1640-EA0B-44B9-8DA3-155C5DB6F544}"/>
              </a:ext>
            </a:extLst>
          </p:cNvPr>
          <p:cNvSpPr>
            <a:spLocks noGrp="1"/>
          </p:cNvSpPr>
          <p:nvPr>
            <p:ph type="sldNum" sz="quarter" idx="12"/>
          </p:nvPr>
        </p:nvSpPr>
        <p:spPr/>
        <p:txBody>
          <a:bodyPr/>
          <a:lstStyle/>
          <a:p>
            <a:fld id="{3264D530-B60B-4A5A-91C0-C766C58A4783}" type="slidenum">
              <a:rPr lang="en-US" smtClean="0"/>
              <a:t>12</a:t>
            </a:fld>
            <a:endParaRPr lang="en-US"/>
          </a:p>
        </p:txBody>
      </p:sp>
    </p:spTree>
    <p:extLst>
      <p:ext uri="{BB962C8B-B14F-4D97-AF65-F5344CB8AC3E}">
        <p14:creationId xmlns:p14="http://schemas.microsoft.com/office/powerpoint/2010/main" val="1608579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42158-3679-4F45-9317-9AA5DD7A09C9}"/>
              </a:ext>
            </a:extLst>
          </p:cNvPr>
          <p:cNvSpPr>
            <a:spLocks noGrp="1"/>
          </p:cNvSpPr>
          <p:nvPr>
            <p:ph type="title"/>
          </p:nvPr>
        </p:nvSpPr>
        <p:spPr/>
        <p:txBody>
          <a:bodyPr/>
          <a:lstStyle/>
          <a:p>
            <a:r>
              <a:rPr lang="en-US" sz="4000" dirty="0"/>
              <a:t>EI 2:  Rural and Frontier Public Health Services</a:t>
            </a:r>
          </a:p>
        </p:txBody>
      </p:sp>
      <p:sp>
        <p:nvSpPr>
          <p:cNvPr id="3" name="Content Placeholder 2">
            <a:extLst>
              <a:ext uri="{FF2B5EF4-FFF2-40B4-BE49-F238E27FC236}">
                <a16:creationId xmlns:a16="http://schemas.microsoft.com/office/drawing/2014/main" id="{699A2A99-E61B-4BD2-A968-94BDEDB9666E}"/>
              </a:ext>
            </a:extLst>
          </p:cNvPr>
          <p:cNvSpPr>
            <a:spLocks noGrp="1"/>
          </p:cNvSpPr>
          <p:nvPr>
            <p:ph sz="quarter" idx="13"/>
          </p:nvPr>
        </p:nvSpPr>
        <p:spPr>
          <a:xfrm>
            <a:off x="600075" y="1768475"/>
            <a:ext cx="10922000" cy="4320353"/>
          </a:xfrm>
        </p:spPr>
        <p:txBody>
          <a:bodyPr>
            <a:normAutofit fontScale="62500" lnSpcReduction="20000"/>
          </a:bodyPr>
          <a:lstStyle/>
          <a:p>
            <a:pPr marL="0" lvl="0" indent="0">
              <a:lnSpc>
                <a:spcPct val="170000"/>
              </a:lnSpc>
              <a:buNone/>
            </a:pPr>
            <a:r>
              <a:rPr lang="en-US" sz="2600" b="1" dirty="0"/>
              <a:t>Rural and Frontier Clinic Services: </a:t>
            </a:r>
            <a:r>
              <a:rPr lang="en-US" sz="2600" dirty="0"/>
              <a:t>$13.3 Million in GR and 36 FTEs over the biennium to provide a mix of leased office space and mobile clinics to provide essential public health services to underserved rural communities. </a:t>
            </a:r>
          </a:p>
          <a:p>
            <a:pPr lvl="1">
              <a:lnSpc>
                <a:spcPct val="170000"/>
              </a:lnSpc>
            </a:pPr>
            <a:r>
              <a:rPr lang="en-US" sz="2600" dirty="0"/>
              <a:t>Fifteen additional rural and frontier satellite field offices, serving approximately 600,000 Texans with core public health functions including surveillance, treatment, and prevention of infectious diseases.  </a:t>
            </a:r>
          </a:p>
          <a:p>
            <a:pPr lvl="1">
              <a:lnSpc>
                <a:spcPct val="170000"/>
              </a:lnSpc>
            </a:pPr>
            <a:r>
              <a:rPr lang="en-US" sz="2600" dirty="0"/>
              <a:t>Three Mobile Clinic vehicles and support staff to serve harder-to-reach areas as a pilot program.</a:t>
            </a:r>
          </a:p>
          <a:p>
            <a:pPr marL="0" lvl="0" indent="0">
              <a:lnSpc>
                <a:spcPct val="120000"/>
              </a:lnSpc>
              <a:buNone/>
            </a:pPr>
            <a:r>
              <a:rPr lang="en-US" sz="2600" b="1" dirty="0"/>
              <a:t>Electronic Health Records (EHR) for Regional Offices: </a:t>
            </a:r>
            <a:r>
              <a:rPr lang="en-US" sz="2600" dirty="0"/>
              <a:t>$5.4 Million and 3 FTEs over the biennium </a:t>
            </a:r>
          </a:p>
          <a:p>
            <a:pPr lvl="1">
              <a:lnSpc>
                <a:spcPct val="170000"/>
              </a:lnSpc>
            </a:pPr>
            <a:r>
              <a:rPr lang="en-US" sz="2600" dirty="0"/>
              <a:t>Establish and maintain an electronic health record system to enhance care for 60,000 patients served annually by DSHS public health regional offices. </a:t>
            </a:r>
          </a:p>
        </p:txBody>
      </p:sp>
      <p:sp>
        <p:nvSpPr>
          <p:cNvPr id="4" name="Date Placeholder 3">
            <a:extLst>
              <a:ext uri="{FF2B5EF4-FFF2-40B4-BE49-F238E27FC236}">
                <a16:creationId xmlns:a16="http://schemas.microsoft.com/office/drawing/2014/main" id="{33768900-1593-4120-B660-C33B97A06683}"/>
              </a:ext>
            </a:extLst>
          </p:cNvPr>
          <p:cNvSpPr>
            <a:spLocks noGrp="1"/>
          </p:cNvSpPr>
          <p:nvPr>
            <p:ph type="dt" sz="half" idx="10"/>
          </p:nvPr>
        </p:nvSpPr>
        <p:spPr/>
        <p:txBody>
          <a:bodyPr/>
          <a:lstStyle/>
          <a:p>
            <a:r>
              <a:rPr lang="en-US"/>
              <a:t>10/9/2020</a:t>
            </a:r>
          </a:p>
        </p:txBody>
      </p:sp>
      <p:sp>
        <p:nvSpPr>
          <p:cNvPr id="5" name="Footer Placeholder 4">
            <a:extLst>
              <a:ext uri="{FF2B5EF4-FFF2-40B4-BE49-F238E27FC236}">
                <a16:creationId xmlns:a16="http://schemas.microsoft.com/office/drawing/2014/main" id="{DD647DC1-4F41-4AB4-8506-29FFDDF8B6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D352C1-5B50-4A22-A20F-C25CC1405508}"/>
              </a:ext>
            </a:extLst>
          </p:cNvPr>
          <p:cNvSpPr>
            <a:spLocks noGrp="1"/>
          </p:cNvSpPr>
          <p:nvPr>
            <p:ph type="sldNum" sz="quarter" idx="12"/>
          </p:nvPr>
        </p:nvSpPr>
        <p:spPr/>
        <p:txBody>
          <a:bodyPr/>
          <a:lstStyle/>
          <a:p>
            <a:fld id="{3264D530-B60B-4A5A-91C0-C766C58A4783}" type="slidenum">
              <a:rPr lang="en-US" smtClean="0"/>
              <a:t>13</a:t>
            </a:fld>
            <a:endParaRPr lang="en-US"/>
          </a:p>
        </p:txBody>
      </p:sp>
    </p:spTree>
    <p:extLst>
      <p:ext uri="{BB962C8B-B14F-4D97-AF65-F5344CB8AC3E}">
        <p14:creationId xmlns:p14="http://schemas.microsoft.com/office/powerpoint/2010/main" val="29120973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DC1C-33F9-4376-A373-4BF0A3FEAEAD}"/>
              </a:ext>
            </a:extLst>
          </p:cNvPr>
          <p:cNvSpPr>
            <a:spLocks noGrp="1"/>
          </p:cNvSpPr>
          <p:nvPr>
            <p:ph type="title"/>
          </p:nvPr>
        </p:nvSpPr>
        <p:spPr/>
        <p:txBody>
          <a:bodyPr/>
          <a:lstStyle/>
          <a:p>
            <a:r>
              <a:rPr lang="en-US" sz="4000" dirty="0"/>
              <a:t>EI 3: Consumer Protection and Product Safety </a:t>
            </a:r>
          </a:p>
        </p:txBody>
      </p:sp>
      <p:sp>
        <p:nvSpPr>
          <p:cNvPr id="3" name="Content Placeholder 2">
            <a:extLst>
              <a:ext uri="{FF2B5EF4-FFF2-40B4-BE49-F238E27FC236}">
                <a16:creationId xmlns:a16="http://schemas.microsoft.com/office/drawing/2014/main" id="{E7774FC1-3024-42C1-884A-C63048EA89EC}"/>
              </a:ext>
            </a:extLst>
          </p:cNvPr>
          <p:cNvSpPr>
            <a:spLocks noGrp="1"/>
          </p:cNvSpPr>
          <p:nvPr>
            <p:ph sz="quarter" idx="13"/>
          </p:nvPr>
        </p:nvSpPr>
        <p:spPr/>
        <p:txBody>
          <a:bodyPr>
            <a:normAutofit fontScale="47500" lnSpcReduction="20000"/>
          </a:bodyPr>
          <a:lstStyle/>
          <a:p>
            <a:pPr marL="0" lvl="0" indent="0">
              <a:lnSpc>
                <a:spcPct val="170000"/>
              </a:lnSpc>
              <a:buNone/>
            </a:pPr>
            <a:r>
              <a:rPr lang="en-US" sz="2900" b="1" dirty="0"/>
              <a:t>Food Safety FTEs:</a:t>
            </a:r>
            <a:r>
              <a:rPr lang="en-US" sz="2900" dirty="0"/>
              <a:t> $1.3 Million in GR ($5.9 Million All Funds) and 25 FTEs</a:t>
            </a:r>
          </a:p>
          <a:p>
            <a:pPr lvl="1">
              <a:lnSpc>
                <a:spcPct val="170000"/>
              </a:lnSpc>
            </a:pPr>
            <a:r>
              <a:rPr lang="en-US" sz="2900" dirty="0"/>
              <a:t>Increase the number of public health retail and manufactured food inspectors in DSHS regions in response to SAO audit findings and provide targeted equity adjustments for existing food inspectors staff to prevent costly turnovers.</a:t>
            </a:r>
          </a:p>
          <a:p>
            <a:pPr marL="0" lvl="0" indent="0">
              <a:lnSpc>
                <a:spcPct val="170000"/>
              </a:lnSpc>
              <a:buNone/>
            </a:pPr>
            <a:r>
              <a:rPr lang="en-US" sz="2900" b="1" dirty="0"/>
              <a:t>Consumable Hemp Program: </a:t>
            </a:r>
            <a:r>
              <a:rPr lang="en-US" sz="2900" dirty="0"/>
              <a:t>$0.6 Million in GR and 3.4 FTEs </a:t>
            </a:r>
          </a:p>
          <a:p>
            <a:pPr lvl="1">
              <a:lnSpc>
                <a:spcPct val="170000"/>
              </a:lnSpc>
            </a:pPr>
            <a:r>
              <a:rPr lang="en-US" sz="2900" dirty="0"/>
              <a:t>Better right size the program based on anticipated license and registrations, as well as product testing and enforcement activities required by statute. </a:t>
            </a:r>
          </a:p>
          <a:p>
            <a:pPr lvl="1">
              <a:lnSpc>
                <a:spcPct val="170000"/>
              </a:lnSpc>
            </a:pPr>
            <a:r>
              <a:rPr lang="en-US" sz="2900" dirty="0"/>
              <a:t>The revenue generated by the license and registration fees are expected to cover the cost of the additional FTEs. </a:t>
            </a:r>
          </a:p>
          <a:p>
            <a:pPr marL="0" lvl="0" indent="0">
              <a:lnSpc>
                <a:spcPct val="170000"/>
              </a:lnSpc>
              <a:buNone/>
            </a:pPr>
            <a:r>
              <a:rPr lang="en-US" sz="2900" b="1" dirty="0"/>
              <a:t>Customer Service Efficiency: </a:t>
            </a:r>
            <a:r>
              <a:rPr lang="en-US" sz="2900" dirty="0"/>
              <a:t>$0.3 Million in GR ($1.2 Million All Funds) and 1 FTE</a:t>
            </a:r>
          </a:p>
          <a:p>
            <a:pPr lvl="1">
              <a:lnSpc>
                <a:spcPct val="170000"/>
              </a:lnSpc>
            </a:pPr>
            <a:r>
              <a:rPr lang="en-US" sz="2900" dirty="0"/>
              <a:t>Increase the functionality of the existing online licensure and registration system to streamline licensure and renewal processes, increase security, and improve inspection processes.  </a:t>
            </a:r>
          </a:p>
        </p:txBody>
      </p:sp>
      <p:sp>
        <p:nvSpPr>
          <p:cNvPr id="4" name="Date Placeholder 3">
            <a:extLst>
              <a:ext uri="{FF2B5EF4-FFF2-40B4-BE49-F238E27FC236}">
                <a16:creationId xmlns:a16="http://schemas.microsoft.com/office/drawing/2014/main" id="{0EAD782A-7297-4416-8993-9C1276046FC2}"/>
              </a:ext>
            </a:extLst>
          </p:cNvPr>
          <p:cNvSpPr>
            <a:spLocks noGrp="1"/>
          </p:cNvSpPr>
          <p:nvPr>
            <p:ph type="dt" sz="half" idx="10"/>
          </p:nvPr>
        </p:nvSpPr>
        <p:spPr/>
        <p:txBody>
          <a:bodyPr/>
          <a:lstStyle/>
          <a:p>
            <a:r>
              <a:rPr lang="en-US"/>
              <a:t>10/9/2020</a:t>
            </a:r>
          </a:p>
        </p:txBody>
      </p:sp>
      <p:sp>
        <p:nvSpPr>
          <p:cNvPr id="5" name="Footer Placeholder 4">
            <a:extLst>
              <a:ext uri="{FF2B5EF4-FFF2-40B4-BE49-F238E27FC236}">
                <a16:creationId xmlns:a16="http://schemas.microsoft.com/office/drawing/2014/main" id="{F741BE83-91B3-4BCC-BDAE-D11FE24125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602D8A-4ABC-4F31-BEFB-7EB816B78213}"/>
              </a:ext>
            </a:extLst>
          </p:cNvPr>
          <p:cNvSpPr>
            <a:spLocks noGrp="1"/>
          </p:cNvSpPr>
          <p:nvPr>
            <p:ph type="sldNum" sz="quarter" idx="12"/>
          </p:nvPr>
        </p:nvSpPr>
        <p:spPr/>
        <p:txBody>
          <a:bodyPr/>
          <a:lstStyle/>
          <a:p>
            <a:fld id="{3264D530-B60B-4A5A-91C0-C766C58A4783}" type="slidenum">
              <a:rPr lang="en-US" smtClean="0"/>
              <a:t>14</a:t>
            </a:fld>
            <a:endParaRPr lang="en-US"/>
          </a:p>
        </p:txBody>
      </p:sp>
    </p:spTree>
    <p:extLst>
      <p:ext uri="{BB962C8B-B14F-4D97-AF65-F5344CB8AC3E}">
        <p14:creationId xmlns:p14="http://schemas.microsoft.com/office/powerpoint/2010/main" val="2728767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B6C29-0BC7-43A3-B5B6-BBFA1C294A69}"/>
              </a:ext>
            </a:extLst>
          </p:cNvPr>
          <p:cNvSpPr>
            <a:spLocks noGrp="1"/>
          </p:cNvSpPr>
          <p:nvPr>
            <p:ph type="title"/>
          </p:nvPr>
        </p:nvSpPr>
        <p:spPr/>
        <p:txBody>
          <a:bodyPr/>
          <a:lstStyle/>
          <a:p>
            <a:r>
              <a:rPr lang="en-US" sz="4000" dirty="0"/>
              <a:t>EI 4: Effective Business Operations and IT Security </a:t>
            </a:r>
          </a:p>
        </p:txBody>
      </p:sp>
      <p:sp>
        <p:nvSpPr>
          <p:cNvPr id="3" name="Content Placeholder 2">
            <a:extLst>
              <a:ext uri="{FF2B5EF4-FFF2-40B4-BE49-F238E27FC236}">
                <a16:creationId xmlns:a16="http://schemas.microsoft.com/office/drawing/2014/main" id="{1E4F963B-6976-424C-BC83-AEEA8EB865FA}"/>
              </a:ext>
            </a:extLst>
          </p:cNvPr>
          <p:cNvSpPr>
            <a:spLocks noGrp="1"/>
          </p:cNvSpPr>
          <p:nvPr>
            <p:ph sz="quarter" idx="13"/>
          </p:nvPr>
        </p:nvSpPr>
        <p:spPr/>
        <p:txBody>
          <a:bodyPr>
            <a:normAutofit fontScale="62500" lnSpcReduction="20000"/>
          </a:bodyPr>
          <a:lstStyle/>
          <a:p>
            <a:pPr marL="0" lvl="0" indent="0">
              <a:lnSpc>
                <a:spcPct val="170000"/>
              </a:lnSpc>
              <a:buNone/>
            </a:pPr>
            <a:r>
              <a:rPr lang="en-US" sz="2900" b="1" dirty="0"/>
              <a:t>Business Infrastructure: </a:t>
            </a:r>
            <a:r>
              <a:rPr lang="en-US" sz="2900" dirty="0"/>
              <a:t>$24.4 Million in GR and 25 FTEs </a:t>
            </a:r>
          </a:p>
          <a:p>
            <a:pPr lvl="1">
              <a:lnSpc>
                <a:spcPct val="170000"/>
              </a:lnSpc>
            </a:pPr>
            <a:r>
              <a:rPr lang="en-US" sz="2900" dirty="0"/>
              <a:t>Increase the number of fiscal management FTEs in response to State Auditor Office findings, provide targeted equity adjustments to prevent costly turnovers. </a:t>
            </a:r>
          </a:p>
          <a:p>
            <a:pPr lvl="1">
              <a:lnSpc>
                <a:spcPct val="170000"/>
              </a:lnSpc>
            </a:pPr>
            <a:r>
              <a:rPr lang="en-US" sz="2900" dirty="0"/>
              <a:t>Cover increasing Data Center Services costs.</a:t>
            </a:r>
          </a:p>
          <a:p>
            <a:pPr marL="1581" indent="0">
              <a:lnSpc>
                <a:spcPct val="170000"/>
              </a:lnSpc>
              <a:buNone/>
            </a:pPr>
            <a:r>
              <a:rPr lang="en-US" sz="2900" b="1" dirty="0"/>
              <a:t>Registry System Viability Assessment: </a:t>
            </a:r>
            <a:r>
              <a:rPr lang="en-US" sz="2900" dirty="0"/>
              <a:t>$5.4 Million in GR and 1 FTE </a:t>
            </a:r>
          </a:p>
          <a:p>
            <a:pPr lvl="1">
              <a:lnSpc>
                <a:spcPct val="170000"/>
              </a:lnSpc>
            </a:pPr>
            <a:r>
              <a:rPr lang="en-US" sz="2900"/>
              <a:t>Obtain a third-party vendor to conduct an assessment of long-term IT needs of critical public health registries: EMS, Trauma, Birth Defects, Blood Lead, and THISIS registries.</a:t>
            </a:r>
            <a:endParaRPr lang="en-US" sz="2900" dirty="0"/>
          </a:p>
        </p:txBody>
      </p:sp>
      <p:sp>
        <p:nvSpPr>
          <p:cNvPr id="4" name="Date Placeholder 3">
            <a:extLst>
              <a:ext uri="{FF2B5EF4-FFF2-40B4-BE49-F238E27FC236}">
                <a16:creationId xmlns:a16="http://schemas.microsoft.com/office/drawing/2014/main" id="{6BA1DFC3-A364-46EC-9395-14608DEA8810}"/>
              </a:ext>
            </a:extLst>
          </p:cNvPr>
          <p:cNvSpPr>
            <a:spLocks noGrp="1"/>
          </p:cNvSpPr>
          <p:nvPr>
            <p:ph type="dt" sz="half" idx="10"/>
          </p:nvPr>
        </p:nvSpPr>
        <p:spPr/>
        <p:txBody>
          <a:bodyPr/>
          <a:lstStyle/>
          <a:p>
            <a:r>
              <a:rPr lang="en-US"/>
              <a:t>10/9/2020</a:t>
            </a:r>
          </a:p>
        </p:txBody>
      </p:sp>
      <p:sp>
        <p:nvSpPr>
          <p:cNvPr id="5" name="Footer Placeholder 4">
            <a:extLst>
              <a:ext uri="{FF2B5EF4-FFF2-40B4-BE49-F238E27FC236}">
                <a16:creationId xmlns:a16="http://schemas.microsoft.com/office/drawing/2014/main" id="{29A540D2-F3AD-49D1-937D-E663DC75441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D29E90-8A32-4430-BB47-406FBD9F68D8}"/>
              </a:ext>
            </a:extLst>
          </p:cNvPr>
          <p:cNvSpPr>
            <a:spLocks noGrp="1"/>
          </p:cNvSpPr>
          <p:nvPr>
            <p:ph type="sldNum" sz="quarter" idx="12"/>
          </p:nvPr>
        </p:nvSpPr>
        <p:spPr/>
        <p:txBody>
          <a:bodyPr/>
          <a:lstStyle/>
          <a:p>
            <a:fld id="{3264D530-B60B-4A5A-91C0-C766C58A4783}" type="slidenum">
              <a:rPr lang="en-US" smtClean="0"/>
              <a:t>15</a:t>
            </a:fld>
            <a:endParaRPr lang="en-US"/>
          </a:p>
        </p:txBody>
      </p:sp>
    </p:spTree>
    <p:extLst>
      <p:ext uri="{BB962C8B-B14F-4D97-AF65-F5344CB8AC3E}">
        <p14:creationId xmlns:p14="http://schemas.microsoft.com/office/powerpoint/2010/main" val="1881715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Text Placeholder 2"/>
          <p:cNvSpPr>
            <a:spLocks noGrp="1"/>
          </p:cNvSpPr>
          <p:nvPr>
            <p:ph type="body" sz="quarter" idx="15"/>
          </p:nvPr>
        </p:nvSpPr>
        <p:spPr>
          <a:xfrm>
            <a:off x="407023" y="1978129"/>
            <a:ext cx="8396015" cy="2901742"/>
          </a:xfrm>
        </p:spPr>
        <p:txBody>
          <a:bodyPr>
            <a:normAutofit/>
          </a:bodyPr>
          <a:lstStyle/>
          <a:p>
            <a:pPr algn="ctr"/>
            <a:r>
              <a:rPr lang="en-US" sz="5000" dirty="0"/>
              <a:t>Questions?</a:t>
            </a:r>
          </a:p>
        </p:txBody>
      </p:sp>
      <p:sp>
        <p:nvSpPr>
          <p:cNvPr id="4" name="Date Placeholder 3"/>
          <p:cNvSpPr>
            <a:spLocks noGrp="1"/>
          </p:cNvSpPr>
          <p:nvPr>
            <p:ph type="dt" sz="half" idx="10"/>
          </p:nvPr>
        </p:nvSpPr>
        <p:spPr/>
        <p:txBody>
          <a:bodyPr/>
          <a:lstStyle/>
          <a:p>
            <a:r>
              <a:rPr lang="en-US"/>
              <a:t>10/9/2020</a:t>
            </a:r>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64D530-B60B-4A5A-91C0-C766C58A4783}" type="slidenum">
              <a:rPr lang="en-US" smtClean="0"/>
              <a:t>16</a:t>
            </a:fld>
            <a:endParaRPr lang="en-US"/>
          </a:p>
        </p:txBody>
      </p:sp>
    </p:spTree>
    <p:extLst>
      <p:ext uri="{BB962C8B-B14F-4D97-AF65-F5344CB8AC3E}">
        <p14:creationId xmlns:p14="http://schemas.microsoft.com/office/powerpoint/2010/main" val="1911408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Thank you</a:t>
            </a:r>
          </a:p>
        </p:txBody>
      </p:sp>
      <p:sp>
        <p:nvSpPr>
          <p:cNvPr id="7" name="Text Placeholder 6"/>
          <p:cNvSpPr>
            <a:spLocks noGrp="1"/>
          </p:cNvSpPr>
          <p:nvPr>
            <p:ph type="body" sz="quarter" idx="13"/>
          </p:nvPr>
        </p:nvSpPr>
        <p:spPr/>
        <p:txBody>
          <a:bodyPr/>
          <a:lstStyle/>
          <a:p>
            <a:r>
              <a:rPr lang="en-US" dirty="0"/>
              <a:t>Donna Sheppard</a:t>
            </a:r>
          </a:p>
        </p:txBody>
      </p:sp>
      <p:sp>
        <p:nvSpPr>
          <p:cNvPr id="2" name="Date Placeholder 1"/>
          <p:cNvSpPr>
            <a:spLocks noGrp="1"/>
          </p:cNvSpPr>
          <p:nvPr>
            <p:ph type="dt" sz="half" idx="10"/>
          </p:nvPr>
        </p:nvSpPr>
        <p:spPr/>
        <p:txBody>
          <a:bodyPr/>
          <a:lstStyle/>
          <a:p>
            <a:r>
              <a:rPr lang="en-US"/>
              <a:t>10/9/2020</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64D530-B60B-4A5A-91C0-C766C58A4783}" type="slidenum">
              <a:rPr lang="en-US" smtClean="0"/>
              <a:t>17</a:t>
            </a:fld>
            <a:endParaRPr lang="en-US"/>
          </a:p>
        </p:txBody>
      </p:sp>
    </p:spTree>
    <p:extLst>
      <p:ext uri="{BB962C8B-B14F-4D97-AF65-F5344CB8AC3E}">
        <p14:creationId xmlns:p14="http://schemas.microsoft.com/office/powerpoint/2010/main" val="279426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a:t>Overview</a:t>
            </a:r>
          </a:p>
        </p:txBody>
      </p:sp>
      <p:sp>
        <p:nvSpPr>
          <p:cNvPr id="8" name="Text Placeholder 7"/>
          <p:cNvSpPr>
            <a:spLocks noGrp="1"/>
          </p:cNvSpPr>
          <p:nvPr>
            <p:ph type="body" sz="quarter" idx="14"/>
          </p:nvPr>
        </p:nvSpPr>
        <p:spPr>
          <a:xfrm>
            <a:off x="836908" y="1752473"/>
            <a:ext cx="10715012" cy="4237623"/>
          </a:xfrm>
        </p:spPr>
        <p:txBody>
          <a:bodyPr>
            <a:normAutofit/>
          </a:bodyPr>
          <a:lstStyle/>
          <a:p>
            <a:pPr>
              <a:spcAft>
                <a:spcPts val="1200"/>
              </a:spcAft>
            </a:pPr>
            <a:r>
              <a:rPr lang="en-US" dirty="0"/>
              <a:t>Legislative Appropriation Request Background</a:t>
            </a:r>
          </a:p>
          <a:p>
            <a:pPr>
              <a:spcAft>
                <a:spcPts val="1200"/>
              </a:spcAft>
            </a:pPr>
            <a:r>
              <a:rPr lang="en-US" dirty="0"/>
              <a:t>5% Reduction in FY22-23</a:t>
            </a:r>
          </a:p>
          <a:p>
            <a:pPr lvl="1">
              <a:spcAft>
                <a:spcPts val="1200"/>
              </a:spcAft>
              <a:buFont typeface="Courier New" panose="02070309020205020404" pitchFamily="49" charset="0"/>
              <a:buChar char="o"/>
            </a:pPr>
            <a:r>
              <a:rPr lang="en-US" dirty="0"/>
              <a:t>Decision-making process</a:t>
            </a:r>
          </a:p>
          <a:p>
            <a:pPr lvl="1">
              <a:spcAft>
                <a:spcPts val="1200"/>
              </a:spcAft>
              <a:buFont typeface="Courier New" panose="02070309020205020404" pitchFamily="49" charset="0"/>
              <a:buChar char="o"/>
            </a:pPr>
            <a:r>
              <a:rPr lang="en-US" dirty="0"/>
              <a:t>What was reduced and impact to DSHS and staff</a:t>
            </a:r>
          </a:p>
          <a:p>
            <a:pPr>
              <a:spcAft>
                <a:spcPts val="1200"/>
              </a:spcAft>
            </a:pPr>
            <a:r>
              <a:rPr lang="en-US" dirty="0"/>
              <a:t>Exceptional Items (EI)</a:t>
            </a:r>
          </a:p>
          <a:p>
            <a:pPr>
              <a:spcAft>
                <a:spcPts val="1200"/>
              </a:spcAft>
            </a:pPr>
            <a:r>
              <a:rPr lang="en-US" dirty="0"/>
              <a:t>Next Steps &amp; Timing</a:t>
            </a:r>
          </a:p>
          <a:p>
            <a:pPr lvl="1">
              <a:spcAft>
                <a:spcPts val="1200"/>
              </a:spcAft>
            </a:pPr>
            <a:endParaRPr lang="en-US" dirty="0"/>
          </a:p>
          <a:p>
            <a:pPr lvl="1">
              <a:spcAft>
                <a:spcPts val="1200"/>
              </a:spcAft>
            </a:pPr>
            <a:endParaRPr lang="en-US" dirty="0"/>
          </a:p>
          <a:p>
            <a:pPr lvl="1">
              <a:spcAft>
                <a:spcPts val="1200"/>
              </a:spcAft>
            </a:pPr>
            <a:endParaRPr lang="en-US" dirty="0"/>
          </a:p>
          <a:p>
            <a:pPr>
              <a:spcAft>
                <a:spcPts val="1200"/>
              </a:spcAft>
            </a:pPr>
            <a:endParaRPr lang="en-US" dirty="0"/>
          </a:p>
          <a:p>
            <a:pPr>
              <a:spcAft>
                <a:spcPts val="1200"/>
              </a:spcAft>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2</a:t>
            </a:fld>
            <a:endParaRPr lang="en-US"/>
          </a:p>
        </p:txBody>
      </p:sp>
    </p:spTree>
    <p:extLst>
      <p:ext uri="{BB962C8B-B14F-4D97-AF65-F5344CB8AC3E}">
        <p14:creationId xmlns:p14="http://schemas.microsoft.com/office/powerpoint/2010/main" val="12239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a:t>Background</a:t>
            </a:r>
          </a:p>
        </p:txBody>
      </p:sp>
      <p:sp>
        <p:nvSpPr>
          <p:cNvPr id="8" name="Text Placeholder 7"/>
          <p:cNvSpPr>
            <a:spLocks noGrp="1"/>
          </p:cNvSpPr>
          <p:nvPr>
            <p:ph type="body" sz="quarter" idx="14"/>
          </p:nvPr>
        </p:nvSpPr>
        <p:spPr>
          <a:xfrm>
            <a:off x="836908" y="1752473"/>
            <a:ext cx="10715012" cy="4603881"/>
          </a:xfrm>
        </p:spPr>
        <p:txBody>
          <a:bodyPr>
            <a:normAutofit/>
          </a:bodyPr>
          <a:lstStyle/>
          <a:p>
            <a:pPr>
              <a:spcAft>
                <a:spcPts val="1200"/>
              </a:spcAft>
            </a:pPr>
            <a:r>
              <a:rPr lang="en-US" dirty="0"/>
              <a:t>The Legislative Appropriations Request (LAR) was turned in by the deadline, October 9, 2020. </a:t>
            </a:r>
          </a:p>
          <a:p>
            <a:pPr>
              <a:spcAft>
                <a:spcPts val="1200"/>
              </a:spcAft>
            </a:pPr>
            <a:r>
              <a:rPr lang="en-US" dirty="0"/>
              <a:t>This timeline was extremely delayed and the entire process condensed, due to direction from the legislature and uncertainty of the revenue outlook.</a:t>
            </a:r>
          </a:p>
          <a:p>
            <a:pPr>
              <a:spcAft>
                <a:spcPts val="1200"/>
              </a:spcAft>
            </a:pPr>
            <a:r>
              <a:rPr lang="en-US" dirty="0"/>
              <a:t>The request is for FY22 and FY23. During the legislative session, the legislators will continue to make changes to our request. The request is not the final product by any means.</a:t>
            </a:r>
          </a:p>
          <a:p>
            <a:pPr>
              <a:spcAft>
                <a:spcPts val="1200"/>
              </a:spcAft>
            </a:pPr>
            <a:r>
              <a:rPr lang="en-US" dirty="0"/>
              <a:t>In May 2021, we will know the final budget for FY22 and 23. </a:t>
            </a:r>
          </a:p>
          <a:p>
            <a:pPr lvl="1">
              <a:spcAft>
                <a:spcPts val="1200"/>
              </a:spcAft>
            </a:pPr>
            <a:endParaRPr lang="en-US" dirty="0"/>
          </a:p>
          <a:p>
            <a:pPr>
              <a:spcAft>
                <a:spcPts val="1200"/>
              </a:spcAft>
            </a:pPr>
            <a:endParaRPr lang="en-US" dirty="0"/>
          </a:p>
          <a:p>
            <a:pPr>
              <a:spcAft>
                <a:spcPts val="1200"/>
              </a:spcAft>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3</a:t>
            </a:fld>
            <a:endParaRPr lang="en-US"/>
          </a:p>
        </p:txBody>
      </p:sp>
    </p:spTree>
    <p:extLst>
      <p:ext uri="{BB962C8B-B14F-4D97-AF65-F5344CB8AC3E}">
        <p14:creationId xmlns:p14="http://schemas.microsoft.com/office/powerpoint/2010/main" val="185520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pPr>
              <a:spcAft>
                <a:spcPts val="1200"/>
              </a:spcAft>
            </a:pPr>
            <a:r>
              <a:rPr lang="en-US" sz="5400" dirty="0"/>
              <a:t>5% Reduction in FY22-23</a:t>
            </a:r>
          </a:p>
        </p:txBody>
      </p:sp>
      <p:sp>
        <p:nvSpPr>
          <p:cNvPr id="8" name="Text Placeholder 7"/>
          <p:cNvSpPr>
            <a:spLocks noGrp="1"/>
          </p:cNvSpPr>
          <p:nvPr>
            <p:ph type="body" sz="quarter" idx="14"/>
          </p:nvPr>
        </p:nvSpPr>
        <p:spPr>
          <a:xfrm>
            <a:off x="836908" y="1752473"/>
            <a:ext cx="10664810" cy="4237623"/>
          </a:xfrm>
        </p:spPr>
        <p:txBody>
          <a:bodyPr>
            <a:normAutofit/>
          </a:bodyPr>
          <a:lstStyle/>
          <a:p>
            <a:pPr>
              <a:spcAft>
                <a:spcPts val="1200"/>
              </a:spcAft>
            </a:pPr>
            <a:r>
              <a:rPr lang="en-US" dirty="0"/>
              <a:t>In FY 2020 and FY2021, most agencies had to take a 5% reduction and implement hiring freezes. DSHS was exempt. </a:t>
            </a:r>
          </a:p>
          <a:p>
            <a:pPr>
              <a:spcAft>
                <a:spcPts val="1200"/>
              </a:spcAft>
            </a:pPr>
            <a:r>
              <a:rPr lang="en-US" dirty="0"/>
              <a:t>In FY2022 and FY2023, DSHS is not exempt from the 5% reduction. The target is: $32,929,840.</a:t>
            </a:r>
          </a:p>
          <a:p>
            <a:pPr>
              <a:spcAft>
                <a:spcPts val="1200"/>
              </a:spcAft>
            </a:pPr>
            <a:r>
              <a:rPr lang="en-US" dirty="0"/>
              <a:t>The target was calculated by looking at state funds – General Revenue (GR) and General Revenue- Dedicated funds. Funds used for maintenance of effort or federal match were NOT exempt. </a:t>
            </a:r>
          </a:p>
          <a:p>
            <a:pPr>
              <a:spcAft>
                <a:spcPts val="1200"/>
              </a:spcAft>
            </a:pPr>
            <a:r>
              <a:rPr lang="en-US" dirty="0"/>
              <a:t>If the legislature adopts these cuts, it will go into effect on 9/1/2021, for FY 2022.</a:t>
            </a:r>
          </a:p>
          <a:p>
            <a:pPr>
              <a:spcAft>
                <a:spcPts val="1200"/>
              </a:spcAft>
            </a:pPr>
            <a:endParaRPr lang="en-US" dirty="0"/>
          </a:p>
          <a:p>
            <a:pPr>
              <a:spcAft>
                <a:spcPts val="1200"/>
              </a:spcAft>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4</a:t>
            </a:fld>
            <a:endParaRPr lang="en-US"/>
          </a:p>
        </p:txBody>
      </p:sp>
    </p:spTree>
    <p:extLst>
      <p:ext uri="{BB962C8B-B14F-4D97-AF65-F5344CB8AC3E}">
        <p14:creationId xmlns:p14="http://schemas.microsoft.com/office/powerpoint/2010/main" val="1595340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5400" dirty="0"/>
              <a:t>Decision Making</a:t>
            </a:r>
          </a:p>
        </p:txBody>
      </p:sp>
      <p:sp>
        <p:nvSpPr>
          <p:cNvPr id="8" name="Text Placeholder 7"/>
          <p:cNvSpPr>
            <a:spLocks noGrp="1"/>
          </p:cNvSpPr>
          <p:nvPr>
            <p:ph type="body" sz="quarter" idx="14"/>
          </p:nvPr>
        </p:nvSpPr>
        <p:spPr>
          <a:xfrm>
            <a:off x="836908" y="1752473"/>
            <a:ext cx="10664810" cy="4237623"/>
          </a:xfrm>
        </p:spPr>
        <p:txBody>
          <a:bodyPr>
            <a:normAutofit/>
          </a:bodyPr>
          <a:lstStyle/>
          <a:p>
            <a:pPr>
              <a:spcAft>
                <a:spcPts val="1200"/>
              </a:spcAft>
            </a:pPr>
            <a:r>
              <a:rPr lang="en-US" dirty="0"/>
              <a:t>With this large a target, DSHS could not hold any area of the agency harmless. </a:t>
            </a:r>
          </a:p>
          <a:p>
            <a:pPr>
              <a:spcAft>
                <a:spcPts val="1200"/>
              </a:spcAft>
            </a:pPr>
            <a:r>
              <a:rPr lang="en-US" dirty="0"/>
              <a:t>Goals were to: </a:t>
            </a:r>
          </a:p>
          <a:p>
            <a:pPr lvl="1">
              <a:spcAft>
                <a:spcPts val="1200"/>
              </a:spcAft>
            </a:pPr>
            <a:r>
              <a:rPr lang="en-US" dirty="0"/>
              <a:t>Protect core public health programs. </a:t>
            </a:r>
          </a:p>
          <a:p>
            <a:pPr lvl="1">
              <a:spcAft>
                <a:spcPts val="1200"/>
              </a:spcAft>
            </a:pPr>
            <a:r>
              <a:rPr lang="en-US" dirty="0"/>
              <a:t>Protect programs that serve large groups of people. </a:t>
            </a:r>
          </a:p>
          <a:p>
            <a:pPr lvl="1">
              <a:spcAft>
                <a:spcPts val="1200"/>
              </a:spcAft>
            </a:pPr>
            <a:r>
              <a:rPr lang="en-US" dirty="0"/>
              <a:t>Reduce programs when the outcomes could be achieved through other means. </a:t>
            </a:r>
          </a:p>
          <a:p>
            <a:pPr>
              <a:spcAft>
                <a:spcPts val="1200"/>
              </a:spcAft>
            </a:pPr>
            <a:r>
              <a:rPr lang="en-US" dirty="0"/>
              <a:t>These were very difficult decisions.</a:t>
            </a:r>
          </a:p>
          <a:p>
            <a:pPr>
              <a:spcAft>
                <a:spcPts val="1200"/>
              </a:spcAft>
            </a:pPr>
            <a:endParaRPr lang="en-US" dirty="0"/>
          </a:p>
          <a:p>
            <a:pPr>
              <a:spcAft>
                <a:spcPts val="1200"/>
              </a:spcAft>
            </a:pPr>
            <a:endParaRPr lang="en-US" dirty="0"/>
          </a:p>
          <a:p>
            <a:pPr marL="0" indent="0">
              <a:spcAft>
                <a:spcPts val="1200"/>
              </a:spcAft>
              <a:buNone/>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5</a:t>
            </a:fld>
            <a:endParaRPr lang="en-US"/>
          </a:p>
        </p:txBody>
      </p:sp>
    </p:spTree>
    <p:extLst>
      <p:ext uri="{BB962C8B-B14F-4D97-AF65-F5344CB8AC3E}">
        <p14:creationId xmlns:p14="http://schemas.microsoft.com/office/powerpoint/2010/main" val="3320954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Full Time Employee (FTE) Reductions</a:t>
            </a:r>
          </a:p>
        </p:txBody>
      </p:sp>
      <p:sp>
        <p:nvSpPr>
          <p:cNvPr id="8" name="Text Placeholder 7"/>
          <p:cNvSpPr>
            <a:spLocks noGrp="1"/>
          </p:cNvSpPr>
          <p:nvPr>
            <p:ph type="body" sz="quarter" idx="14"/>
          </p:nvPr>
        </p:nvSpPr>
        <p:spPr>
          <a:xfrm>
            <a:off x="836908" y="1752473"/>
            <a:ext cx="10664810" cy="4237623"/>
          </a:xfrm>
        </p:spPr>
        <p:txBody>
          <a:bodyPr>
            <a:normAutofit/>
          </a:bodyPr>
          <a:lstStyle/>
          <a:p>
            <a:pPr>
              <a:spcAft>
                <a:spcPts val="1200"/>
              </a:spcAft>
            </a:pPr>
            <a:r>
              <a:rPr lang="en-US" dirty="0"/>
              <a:t>Our staff are the most important resource to DSHS. We did not make these decisions lightly, and we looked at ways to have the least impact on FTEs. </a:t>
            </a:r>
          </a:p>
          <a:p>
            <a:pPr>
              <a:spcAft>
                <a:spcPts val="1200"/>
              </a:spcAft>
            </a:pPr>
            <a:r>
              <a:rPr lang="en-US" dirty="0"/>
              <a:t>FTE Reductions were based on if the function was reduced or eliminated and if the position is funded by General Revenue.</a:t>
            </a:r>
          </a:p>
          <a:p>
            <a:pPr>
              <a:spcAft>
                <a:spcPts val="1200"/>
              </a:spcAft>
            </a:pPr>
            <a:r>
              <a:rPr lang="en-US" dirty="0"/>
              <a:t>We will make every effort to absorb the FTE reductions through attrition. </a:t>
            </a:r>
          </a:p>
          <a:p>
            <a:pPr marL="0" indent="0">
              <a:spcAft>
                <a:spcPts val="1200"/>
              </a:spcAft>
              <a:buNone/>
            </a:pPr>
            <a:endParaRPr lang="en-US" dirty="0"/>
          </a:p>
          <a:p>
            <a:pPr>
              <a:spcAft>
                <a:spcPts val="1200"/>
              </a:spcAft>
            </a:pPr>
            <a:endParaRPr lang="en-US" dirty="0"/>
          </a:p>
          <a:p>
            <a:pPr marL="0" indent="0">
              <a:spcAft>
                <a:spcPts val="1200"/>
              </a:spcAft>
              <a:buNone/>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6</a:t>
            </a:fld>
            <a:endParaRPr lang="en-US"/>
          </a:p>
        </p:txBody>
      </p:sp>
    </p:spTree>
    <p:extLst>
      <p:ext uri="{BB962C8B-B14F-4D97-AF65-F5344CB8AC3E}">
        <p14:creationId xmlns:p14="http://schemas.microsoft.com/office/powerpoint/2010/main" val="241744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Full Reductions</a:t>
            </a:r>
          </a:p>
        </p:txBody>
      </p:sp>
      <p:sp>
        <p:nvSpPr>
          <p:cNvPr id="8" name="Text Placeholder 7"/>
          <p:cNvSpPr>
            <a:spLocks noGrp="1"/>
          </p:cNvSpPr>
          <p:nvPr>
            <p:ph type="body" sz="quarter" idx="14"/>
          </p:nvPr>
        </p:nvSpPr>
        <p:spPr>
          <a:xfrm>
            <a:off x="836908" y="1752473"/>
            <a:ext cx="10664810" cy="4237623"/>
          </a:xfrm>
        </p:spPr>
        <p:txBody>
          <a:bodyPr/>
          <a:lstStyle/>
          <a:p>
            <a:pPr marL="0" indent="0">
              <a:spcAft>
                <a:spcPts val="1200"/>
              </a:spcAft>
              <a:buNone/>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7</a:t>
            </a:fld>
            <a:endParaRPr lang="en-US"/>
          </a:p>
        </p:txBody>
      </p:sp>
      <p:graphicFrame>
        <p:nvGraphicFramePr>
          <p:cNvPr id="3" name="Table 2">
            <a:extLst>
              <a:ext uri="{FF2B5EF4-FFF2-40B4-BE49-F238E27FC236}">
                <a16:creationId xmlns:a16="http://schemas.microsoft.com/office/drawing/2014/main" id="{F6A4D34F-2E0B-488A-957D-6999C986054F}"/>
              </a:ext>
            </a:extLst>
          </p:cNvPr>
          <p:cNvGraphicFramePr>
            <a:graphicFrameLocks noGrp="1"/>
          </p:cNvGraphicFramePr>
          <p:nvPr>
            <p:extLst>
              <p:ext uri="{D42A27DB-BD31-4B8C-83A1-F6EECF244321}">
                <p14:modId xmlns:p14="http://schemas.microsoft.com/office/powerpoint/2010/main" val="4169680113"/>
              </p:ext>
            </p:extLst>
          </p:nvPr>
        </p:nvGraphicFramePr>
        <p:xfrm>
          <a:off x="836908" y="1752476"/>
          <a:ext cx="10664810" cy="2156216"/>
        </p:xfrm>
        <a:graphic>
          <a:graphicData uri="http://schemas.openxmlformats.org/drawingml/2006/table">
            <a:tbl>
              <a:tblPr>
                <a:tableStyleId>{5C22544A-7EE6-4342-B048-85BDC9FD1C3A}</a:tableStyleId>
              </a:tblPr>
              <a:tblGrid>
                <a:gridCol w="6370716">
                  <a:extLst>
                    <a:ext uri="{9D8B030D-6E8A-4147-A177-3AD203B41FA5}">
                      <a16:colId xmlns:a16="http://schemas.microsoft.com/office/drawing/2014/main" val="1331006109"/>
                    </a:ext>
                  </a:extLst>
                </a:gridCol>
                <a:gridCol w="1140310">
                  <a:extLst>
                    <a:ext uri="{9D8B030D-6E8A-4147-A177-3AD203B41FA5}">
                      <a16:colId xmlns:a16="http://schemas.microsoft.com/office/drawing/2014/main" val="603761695"/>
                    </a:ext>
                  </a:extLst>
                </a:gridCol>
                <a:gridCol w="1280160">
                  <a:extLst>
                    <a:ext uri="{9D8B030D-6E8A-4147-A177-3AD203B41FA5}">
                      <a16:colId xmlns:a16="http://schemas.microsoft.com/office/drawing/2014/main" val="3971593833"/>
                    </a:ext>
                  </a:extLst>
                </a:gridCol>
                <a:gridCol w="1194099">
                  <a:extLst>
                    <a:ext uri="{9D8B030D-6E8A-4147-A177-3AD203B41FA5}">
                      <a16:colId xmlns:a16="http://schemas.microsoft.com/office/drawing/2014/main" val="2835548788"/>
                    </a:ext>
                  </a:extLst>
                </a:gridCol>
                <a:gridCol w="679525">
                  <a:extLst>
                    <a:ext uri="{9D8B030D-6E8A-4147-A177-3AD203B41FA5}">
                      <a16:colId xmlns:a16="http://schemas.microsoft.com/office/drawing/2014/main" val="458665158"/>
                    </a:ext>
                  </a:extLst>
                </a:gridCol>
              </a:tblGrid>
              <a:tr h="234978">
                <a:tc>
                  <a:txBody>
                    <a:bodyPr/>
                    <a:lstStyle/>
                    <a:p>
                      <a:pPr algn="l" fontAlgn="t"/>
                      <a:r>
                        <a:rPr lang="en-US" sz="1500" b="1" u="none" strike="noStrike" dirty="0">
                          <a:effectLst/>
                        </a:rPr>
                        <a:t>Activity </a:t>
                      </a:r>
                      <a:endParaRPr lang="en-US" sz="1500" b="1" i="0" u="none" strike="noStrike" dirty="0">
                        <a:solidFill>
                          <a:srgbClr val="000000"/>
                        </a:solidFill>
                        <a:effectLst/>
                        <a:latin typeface="Verdana" panose="020B0604030504040204" pitchFamily="34" charset="0"/>
                      </a:endParaRPr>
                    </a:p>
                  </a:txBody>
                  <a:tcPr marL="9525" marR="9525" marT="9525" marB="0" anchor="b"/>
                </a:tc>
                <a:tc>
                  <a:txBody>
                    <a:bodyPr/>
                    <a:lstStyle/>
                    <a:p>
                      <a:pPr algn="r" fontAlgn="t"/>
                      <a:r>
                        <a:rPr lang="en-US" sz="1500" b="1" u="none" strike="noStrike" dirty="0">
                          <a:effectLst/>
                        </a:rPr>
                        <a:t> FY2022 </a:t>
                      </a:r>
                      <a:endParaRPr lang="en-US" sz="1500" b="1" i="0" u="none" strike="noStrike" dirty="0">
                        <a:solidFill>
                          <a:srgbClr val="000000"/>
                        </a:solidFill>
                        <a:effectLst/>
                        <a:latin typeface="Verdana" panose="020B0604030504040204" pitchFamily="34" charset="0"/>
                      </a:endParaRPr>
                    </a:p>
                  </a:txBody>
                  <a:tcPr marL="9525" marR="9525" marT="9525" marB="0" anchor="b"/>
                </a:tc>
                <a:tc>
                  <a:txBody>
                    <a:bodyPr/>
                    <a:lstStyle/>
                    <a:p>
                      <a:pPr algn="r" fontAlgn="t"/>
                      <a:r>
                        <a:rPr lang="en-US" sz="1500" b="1" u="none" strike="noStrike" dirty="0">
                          <a:effectLst/>
                        </a:rPr>
                        <a:t> FY2023 </a:t>
                      </a:r>
                      <a:endParaRPr lang="en-US" sz="1500" b="1" i="0" u="none" strike="noStrike" dirty="0">
                        <a:solidFill>
                          <a:srgbClr val="000000"/>
                        </a:solidFill>
                        <a:effectLst/>
                        <a:latin typeface="Verdana" panose="020B0604030504040204" pitchFamily="34" charset="0"/>
                      </a:endParaRPr>
                    </a:p>
                  </a:txBody>
                  <a:tcPr marL="9525" marR="9525" marT="9525" marB="0" anchor="b"/>
                </a:tc>
                <a:tc>
                  <a:txBody>
                    <a:bodyPr/>
                    <a:lstStyle/>
                    <a:p>
                      <a:pPr algn="r" fontAlgn="t"/>
                      <a:r>
                        <a:rPr lang="en-US" sz="1500" b="1" u="none" strike="noStrike" dirty="0">
                          <a:effectLst/>
                        </a:rPr>
                        <a:t> Total </a:t>
                      </a:r>
                      <a:endParaRPr lang="en-US" sz="1500" b="1" i="0" u="none" strike="noStrike" dirty="0">
                        <a:solidFill>
                          <a:srgbClr val="000000"/>
                        </a:solidFill>
                        <a:effectLst/>
                        <a:latin typeface="Verdana" panose="020B0604030504040204" pitchFamily="34" charset="0"/>
                      </a:endParaRPr>
                    </a:p>
                  </a:txBody>
                  <a:tcPr marL="9525" marR="9525" marT="9525" marB="0" anchor="b"/>
                </a:tc>
                <a:tc>
                  <a:txBody>
                    <a:bodyPr/>
                    <a:lstStyle/>
                    <a:p>
                      <a:pPr algn="r" fontAlgn="t"/>
                      <a:r>
                        <a:rPr lang="en-US" sz="1500" b="1" u="none" strike="noStrike" dirty="0">
                          <a:effectLst/>
                        </a:rPr>
                        <a:t> FTE </a:t>
                      </a:r>
                      <a:endParaRPr lang="en-US" sz="1500" b="1" i="0" u="none" strike="noStrike" dirty="0">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895861143"/>
                  </a:ext>
                </a:extLst>
              </a:tr>
              <a:tr h="234978">
                <a:tc>
                  <a:txBody>
                    <a:bodyPr/>
                    <a:lstStyle/>
                    <a:p>
                      <a:pPr algn="l" fontAlgn="t"/>
                      <a:r>
                        <a:rPr lang="en-US" sz="1500" u="none" strike="noStrike" dirty="0">
                          <a:effectLst/>
                          <a:latin typeface="+mn-lt"/>
                        </a:rPr>
                        <a:t>Audiovisual Library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17,251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17,250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34,501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1.0 </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3863217439"/>
                  </a:ext>
                </a:extLst>
              </a:tr>
              <a:tr h="234978">
                <a:tc>
                  <a:txBody>
                    <a:bodyPr/>
                    <a:lstStyle/>
                    <a:p>
                      <a:pPr algn="l" fontAlgn="t"/>
                      <a:r>
                        <a:rPr lang="en-US" sz="1500" u="none" strike="noStrike" dirty="0">
                          <a:effectLst/>
                          <a:latin typeface="+mn-lt"/>
                        </a:rPr>
                        <a:t>Health Providers Resource Center</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201,373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201,373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402,746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5.0</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26981971"/>
                  </a:ext>
                </a:extLst>
              </a:tr>
              <a:tr h="234978">
                <a:tc>
                  <a:txBody>
                    <a:bodyPr/>
                    <a:lstStyle/>
                    <a:p>
                      <a:pPr algn="l" fontAlgn="t"/>
                      <a:r>
                        <a:rPr lang="en-US" sz="1500" u="none" strike="noStrike" dirty="0">
                          <a:effectLst/>
                          <a:latin typeface="+mn-lt"/>
                        </a:rPr>
                        <a:t>Alzheimer’s Disease Activities</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500,000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500,000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1,000,000 </a:t>
                      </a:r>
                      <a:endParaRPr lang="en-US" sz="1500" b="0" i="0" u="none" strike="noStrike" dirty="0">
                        <a:solidFill>
                          <a:srgbClr val="000000"/>
                        </a:solidFill>
                        <a:effectLst/>
                        <a:latin typeface="+mn-lt"/>
                      </a:endParaRPr>
                    </a:p>
                  </a:txBody>
                  <a:tcPr marL="9525" marR="9525" marT="9525" marB="0" anchor="b"/>
                </a:tc>
                <a:tc>
                  <a:txBody>
                    <a:bodyPr/>
                    <a:lstStyle/>
                    <a:p>
                      <a:pPr algn="r" fontAlgn="t"/>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2594253243"/>
                  </a:ext>
                </a:extLst>
              </a:tr>
              <a:tr h="234978">
                <a:tc>
                  <a:txBody>
                    <a:bodyPr/>
                    <a:lstStyle/>
                    <a:p>
                      <a:pPr algn="l" fontAlgn="t"/>
                      <a:r>
                        <a:rPr lang="en-US" sz="1500" u="none" strike="noStrike" dirty="0">
                          <a:effectLst/>
                          <a:latin typeface="+mn-lt"/>
                        </a:rPr>
                        <a:t>Tobacco Enforcement</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424,993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424,993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849,986 </a:t>
                      </a:r>
                      <a:endParaRPr lang="en-US" sz="1500" b="0" i="0" u="none" strike="noStrike" dirty="0">
                        <a:solidFill>
                          <a:srgbClr val="000000"/>
                        </a:solidFill>
                        <a:effectLst/>
                        <a:latin typeface="+mn-lt"/>
                      </a:endParaRPr>
                    </a:p>
                  </a:txBody>
                  <a:tcPr marL="9525" marR="9525" marT="9525" marB="0" anchor="b"/>
                </a:tc>
                <a:tc>
                  <a:txBody>
                    <a:bodyPr/>
                    <a:lstStyle/>
                    <a:p>
                      <a:pPr algn="r" fontAlgn="t"/>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948127513"/>
                  </a:ext>
                </a:extLst>
              </a:tr>
              <a:tr h="234978">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Fluoridation Program</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19,197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19,197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38,394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1.8</a:t>
                      </a:r>
                    </a:p>
                  </a:txBody>
                  <a:tcPr marL="9525" marR="9525" marT="9525" marB="0" anchor="b"/>
                </a:tc>
                <a:extLst>
                  <a:ext uri="{0D108BD9-81ED-4DB2-BD59-A6C34878D82A}">
                    <a16:rowId xmlns:a16="http://schemas.microsoft.com/office/drawing/2014/main" val="2589581636"/>
                  </a:ext>
                </a:extLst>
              </a:tr>
              <a:tr h="234978">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Medical Child Abuse Resource Education Systems (</a:t>
                      </a:r>
                      <a:r>
                        <a:rPr lang="en-US" sz="1500" u="none" strike="noStrike" kern="1200" dirty="0" err="1">
                          <a:solidFill>
                            <a:schemeClr val="dk1"/>
                          </a:solidFill>
                          <a:effectLst/>
                          <a:latin typeface="+mn-lt"/>
                          <a:ea typeface="+mn-ea"/>
                          <a:cs typeface="+mn-cs"/>
                        </a:rPr>
                        <a:t>MedCARES</a:t>
                      </a:r>
                      <a:r>
                        <a:rPr lang="en-US" sz="1500" u="none" strike="noStrike" kern="1200" dirty="0">
                          <a:solidFill>
                            <a:schemeClr val="dk1"/>
                          </a:solidFill>
                          <a:effectLst/>
                          <a:latin typeface="+mn-lt"/>
                          <a:ea typeface="+mn-ea"/>
                          <a:cs typeface="+mn-cs"/>
                        </a:rPr>
                        <a:t>)</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2,980,803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2,980,803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5,961,606 </a:t>
                      </a:r>
                    </a:p>
                  </a:txBody>
                  <a:tcPr marL="9525" marR="9525" marT="9525" marB="0" anchor="b"/>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602658168"/>
                  </a:ext>
                </a:extLst>
              </a:tr>
              <a:tr h="234978">
                <a:tc>
                  <a:txBody>
                    <a:bodyPr/>
                    <a:lstStyle/>
                    <a:p>
                      <a:pPr algn="l" fontAlgn="t"/>
                      <a:r>
                        <a:rPr lang="en-US" sz="1500" u="none" strike="noStrike" dirty="0">
                          <a:effectLst/>
                          <a:latin typeface="+mn-lt"/>
                        </a:rPr>
                        <a:t>Animal Control Officer Training and Training Course Approval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35,808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35,807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71,615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1.0 </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472243657"/>
                  </a:ext>
                </a:extLst>
              </a:tr>
              <a:tr h="251216">
                <a:tc>
                  <a:txBody>
                    <a:bodyPr/>
                    <a:lstStyle/>
                    <a:p>
                      <a:pPr algn="l" fontAlgn="t"/>
                      <a:r>
                        <a:rPr lang="en-US" sz="1500" u="none" strike="noStrike" dirty="0">
                          <a:effectLst/>
                          <a:latin typeface="+mn-lt"/>
                        </a:rPr>
                        <a:t>Animal Euthanasia Technician Training Course Approval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35,808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35,807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71,615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1.0 </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81020885"/>
                  </a:ext>
                </a:extLst>
              </a:tr>
            </a:tbl>
          </a:graphicData>
        </a:graphic>
      </p:graphicFrame>
    </p:spTree>
    <p:extLst>
      <p:ext uri="{BB962C8B-B14F-4D97-AF65-F5344CB8AC3E}">
        <p14:creationId xmlns:p14="http://schemas.microsoft.com/office/powerpoint/2010/main" val="334052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a:t>Partial Reductions with FTEs</a:t>
            </a:r>
          </a:p>
        </p:txBody>
      </p:sp>
      <p:sp>
        <p:nvSpPr>
          <p:cNvPr id="8" name="Text Placeholder 7"/>
          <p:cNvSpPr>
            <a:spLocks noGrp="1"/>
          </p:cNvSpPr>
          <p:nvPr>
            <p:ph type="body" sz="quarter" idx="14"/>
          </p:nvPr>
        </p:nvSpPr>
        <p:spPr>
          <a:xfrm>
            <a:off x="836908" y="1752473"/>
            <a:ext cx="10664810" cy="4237623"/>
          </a:xfrm>
        </p:spPr>
        <p:txBody>
          <a:bodyPr/>
          <a:lstStyle/>
          <a:p>
            <a:pPr marL="0" indent="0">
              <a:spcAft>
                <a:spcPts val="1200"/>
              </a:spcAft>
              <a:buNone/>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8</a:t>
            </a:fld>
            <a:endParaRPr lang="en-US"/>
          </a:p>
        </p:txBody>
      </p:sp>
      <p:graphicFrame>
        <p:nvGraphicFramePr>
          <p:cNvPr id="3" name="Table 2">
            <a:extLst>
              <a:ext uri="{FF2B5EF4-FFF2-40B4-BE49-F238E27FC236}">
                <a16:creationId xmlns:a16="http://schemas.microsoft.com/office/drawing/2014/main" id="{D1A55D4F-61AE-4FAB-88F3-06826A745D6F}"/>
              </a:ext>
            </a:extLst>
          </p:cNvPr>
          <p:cNvGraphicFramePr>
            <a:graphicFrameLocks noGrp="1"/>
          </p:cNvGraphicFramePr>
          <p:nvPr>
            <p:extLst>
              <p:ext uri="{D42A27DB-BD31-4B8C-83A1-F6EECF244321}">
                <p14:modId xmlns:p14="http://schemas.microsoft.com/office/powerpoint/2010/main" val="3806518940"/>
              </p:ext>
            </p:extLst>
          </p:nvPr>
        </p:nvGraphicFramePr>
        <p:xfrm>
          <a:off x="836906" y="1752477"/>
          <a:ext cx="10664809" cy="3076575"/>
        </p:xfrm>
        <a:graphic>
          <a:graphicData uri="http://schemas.openxmlformats.org/drawingml/2006/table">
            <a:tbl>
              <a:tblPr>
                <a:tableStyleId>{5C22544A-7EE6-4342-B048-85BDC9FD1C3A}</a:tableStyleId>
              </a:tblPr>
              <a:tblGrid>
                <a:gridCol w="6338445">
                  <a:extLst>
                    <a:ext uri="{9D8B030D-6E8A-4147-A177-3AD203B41FA5}">
                      <a16:colId xmlns:a16="http://schemas.microsoft.com/office/drawing/2014/main" val="2208209761"/>
                    </a:ext>
                  </a:extLst>
                </a:gridCol>
                <a:gridCol w="1226371">
                  <a:extLst>
                    <a:ext uri="{9D8B030D-6E8A-4147-A177-3AD203B41FA5}">
                      <a16:colId xmlns:a16="http://schemas.microsoft.com/office/drawing/2014/main" val="3081794482"/>
                    </a:ext>
                  </a:extLst>
                </a:gridCol>
                <a:gridCol w="1194099">
                  <a:extLst>
                    <a:ext uri="{9D8B030D-6E8A-4147-A177-3AD203B41FA5}">
                      <a16:colId xmlns:a16="http://schemas.microsoft.com/office/drawing/2014/main" val="98571161"/>
                    </a:ext>
                  </a:extLst>
                </a:gridCol>
                <a:gridCol w="1215614">
                  <a:extLst>
                    <a:ext uri="{9D8B030D-6E8A-4147-A177-3AD203B41FA5}">
                      <a16:colId xmlns:a16="http://schemas.microsoft.com/office/drawing/2014/main" val="632421347"/>
                    </a:ext>
                  </a:extLst>
                </a:gridCol>
                <a:gridCol w="690280">
                  <a:extLst>
                    <a:ext uri="{9D8B030D-6E8A-4147-A177-3AD203B41FA5}">
                      <a16:colId xmlns:a16="http://schemas.microsoft.com/office/drawing/2014/main" val="3502527050"/>
                    </a:ext>
                  </a:extLst>
                </a:gridCol>
              </a:tblGrid>
              <a:tr h="214066">
                <a:tc>
                  <a:txBody>
                    <a:bodyPr/>
                    <a:lstStyle/>
                    <a:p>
                      <a:pPr algn="l" fontAlgn="t"/>
                      <a:r>
                        <a:rPr lang="en-US" sz="1500" b="1" u="none" strike="noStrike" dirty="0">
                          <a:effectLst/>
                        </a:rPr>
                        <a:t> Activity </a:t>
                      </a:r>
                      <a:endParaRPr lang="en-US" sz="1500" b="1" i="0" u="none" strike="noStrike" dirty="0">
                        <a:solidFill>
                          <a:srgbClr val="000000"/>
                        </a:solidFill>
                        <a:effectLst/>
                        <a:latin typeface="Verdana" panose="020B0604030504040204" pitchFamily="34" charset="0"/>
                      </a:endParaRPr>
                    </a:p>
                  </a:txBody>
                  <a:tcPr marL="9525" marR="9525" marT="9525" marB="0" anchor="b"/>
                </a:tc>
                <a:tc>
                  <a:txBody>
                    <a:bodyPr/>
                    <a:lstStyle/>
                    <a:p>
                      <a:pPr algn="r" fontAlgn="t"/>
                      <a:r>
                        <a:rPr lang="en-US" sz="1500" b="1" u="none" strike="noStrike" dirty="0">
                          <a:effectLst/>
                        </a:rPr>
                        <a:t> FY2022 </a:t>
                      </a:r>
                      <a:endParaRPr lang="en-US" sz="1500" b="1" i="0" u="none" strike="noStrike" dirty="0">
                        <a:solidFill>
                          <a:srgbClr val="000000"/>
                        </a:solidFill>
                        <a:effectLst/>
                        <a:latin typeface="Verdana" panose="020B0604030504040204" pitchFamily="34" charset="0"/>
                      </a:endParaRPr>
                    </a:p>
                  </a:txBody>
                  <a:tcPr marL="9525" marR="9525" marT="9525" marB="0" anchor="b"/>
                </a:tc>
                <a:tc>
                  <a:txBody>
                    <a:bodyPr/>
                    <a:lstStyle/>
                    <a:p>
                      <a:pPr algn="r" fontAlgn="t"/>
                      <a:r>
                        <a:rPr lang="en-US" sz="1500" b="1" u="none" strike="noStrike" dirty="0">
                          <a:effectLst/>
                        </a:rPr>
                        <a:t> FY2023 </a:t>
                      </a:r>
                      <a:endParaRPr lang="en-US" sz="1500" b="1" i="0" u="none" strike="noStrike" dirty="0">
                        <a:solidFill>
                          <a:srgbClr val="000000"/>
                        </a:solidFill>
                        <a:effectLst/>
                        <a:latin typeface="Verdana" panose="020B0604030504040204" pitchFamily="34" charset="0"/>
                      </a:endParaRPr>
                    </a:p>
                  </a:txBody>
                  <a:tcPr marL="9525" marR="9525" marT="9525" marB="0" anchor="b"/>
                </a:tc>
                <a:tc>
                  <a:txBody>
                    <a:bodyPr/>
                    <a:lstStyle/>
                    <a:p>
                      <a:pPr algn="r" fontAlgn="t"/>
                      <a:r>
                        <a:rPr lang="en-US" sz="1500" b="1" u="none" strike="noStrike" dirty="0">
                          <a:effectLst/>
                        </a:rPr>
                        <a:t> Total </a:t>
                      </a:r>
                      <a:endParaRPr lang="en-US" sz="1500" b="1" i="0" u="none" strike="noStrike" dirty="0">
                        <a:solidFill>
                          <a:srgbClr val="000000"/>
                        </a:solidFill>
                        <a:effectLst/>
                        <a:latin typeface="Verdana" panose="020B0604030504040204" pitchFamily="34" charset="0"/>
                      </a:endParaRPr>
                    </a:p>
                  </a:txBody>
                  <a:tcPr marL="9525" marR="9525" marT="9525" marB="0" anchor="b"/>
                </a:tc>
                <a:tc>
                  <a:txBody>
                    <a:bodyPr/>
                    <a:lstStyle/>
                    <a:p>
                      <a:pPr algn="r" fontAlgn="t"/>
                      <a:r>
                        <a:rPr lang="en-US" sz="1500" b="1" u="none" strike="noStrike" dirty="0">
                          <a:effectLst/>
                        </a:rPr>
                        <a:t> FTE </a:t>
                      </a:r>
                      <a:endParaRPr lang="en-US" sz="1500" b="1" i="0" u="none" strike="noStrike" dirty="0">
                        <a:solidFill>
                          <a:srgbClr val="000000"/>
                        </a:solidFill>
                        <a:effectLst/>
                        <a:latin typeface="Verdana" panose="020B0604030504040204" pitchFamily="34" charset="0"/>
                      </a:endParaRPr>
                    </a:p>
                  </a:txBody>
                  <a:tcPr marL="9525" marR="9525" marT="9525" marB="0" anchor="b"/>
                </a:tc>
                <a:extLst>
                  <a:ext uri="{0D108BD9-81ED-4DB2-BD59-A6C34878D82A}">
                    <a16:rowId xmlns:a16="http://schemas.microsoft.com/office/drawing/2014/main" val="766148701"/>
                  </a:ext>
                </a:extLst>
              </a:tr>
              <a:tr h="214066">
                <a:tc>
                  <a:txBody>
                    <a:bodyPr/>
                    <a:lstStyle/>
                    <a:p>
                      <a:pPr algn="l" fontAlgn="t"/>
                      <a:r>
                        <a:rPr lang="en-US" sz="1500" u="none" strike="noStrike" dirty="0">
                          <a:effectLst/>
                          <a:latin typeface="+mn-lt"/>
                        </a:rPr>
                        <a:t>Texas Primary Care Office (TPCO) - Strategy Reduction</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14,753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14,752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29,505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1.0</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446272647"/>
                  </a:ext>
                </a:extLst>
              </a:tr>
              <a:tr h="214066">
                <a:tc>
                  <a:txBody>
                    <a:bodyPr/>
                    <a:lstStyle/>
                    <a:p>
                      <a:pPr algn="l" fontAlgn="t"/>
                      <a:r>
                        <a:rPr lang="en-US" sz="1500" u="none" strike="noStrike" dirty="0">
                          <a:effectLst/>
                          <a:latin typeface="+mn-lt"/>
                        </a:rPr>
                        <a:t>Diabetes Prevention and Control</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112,497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112,497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224,994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1.0</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683561287"/>
                  </a:ext>
                </a:extLst>
              </a:tr>
              <a:tr h="214066">
                <a:tc>
                  <a:txBody>
                    <a:bodyPr/>
                    <a:lstStyle/>
                    <a:p>
                      <a:pPr algn="l" fontAlgn="t"/>
                      <a:r>
                        <a:rPr lang="en-US" sz="1500" u="none" strike="noStrike" dirty="0">
                          <a:effectLst/>
                          <a:latin typeface="+mn-lt"/>
                        </a:rPr>
                        <a:t>Heart Attack and Stroke Data Collection activities</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160,919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160,919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321,838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2.0 </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20608710"/>
                  </a:ext>
                </a:extLst>
              </a:tr>
              <a:tr h="214066">
                <a:tc>
                  <a:txBody>
                    <a:bodyPr/>
                    <a:lstStyle/>
                    <a:p>
                      <a:pPr algn="l" fontAlgn="t"/>
                      <a:r>
                        <a:rPr lang="en-US" sz="1500" u="none" strike="noStrike" dirty="0">
                          <a:effectLst/>
                          <a:latin typeface="+mn-lt"/>
                        </a:rPr>
                        <a:t>Heart Disease and Stroke Activities</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136,856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136,856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273,712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2.5 </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863467201"/>
                  </a:ext>
                </a:extLst>
              </a:tr>
              <a:tr h="214066">
                <a:tc>
                  <a:txBody>
                    <a:bodyPr/>
                    <a:lstStyle/>
                    <a:p>
                      <a:pPr algn="l" fontAlgn="t"/>
                      <a:r>
                        <a:rPr lang="en-US" sz="1500" u="none" strike="noStrike" dirty="0">
                          <a:effectLst/>
                          <a:latin typeface="+mn-lt"/>
                        </a:rPr>
                        <a:t>Tattoo &amp; Body Piercing</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34,012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34,012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68,024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1.0</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478838261"/>
                  </a:ext>
                </a:extLst>
              </a:tr>
              <a:tr h="214066">
                <a:tc>
                  <a:txBody>
                    <a:bodyPr/>
                    <a:lstStyle/>
                    <a:p>
                      <a:pPr algn="l" fontAlgn="t"/>
                      <a:r>
                        <a:rPr lang="en-US" sz="1500" u="none" strike="noStrike" dirty="0">
                          <a:effectLst/>
                          <a:latin typeface="+mn-lt"/>
                        </a:rPr>
                        <a:t>Community Sanitation</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34,232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34,231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68,463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1.0</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621245092"/>
                  </a:ext>
                </a:extLst>
              </a:tr>
              <a:tr h="419570">
                <a:tc>
                  <a:txBody>
                    <a:bodyPr/>
                    <a:lstStyle/>
                    <a:p>
                      <a:pPr algn="l" fontAlgn="t"/>
                      <a:r>
                        <a:rPr lang="en-US" sz="1500" u="none" strike="noStrike" dirty="0">
                          <a:effectLst/>
                          <a:latin typeface="+mn-lt"/>
                        </a:rPr>
                        <a:t>EMS and Trauma System Development, Implementation, and Evaluation</a:t>
                      </a:r>
                      <a:endParaRPr lang="en-US" sz="1500" b="0" i="0" u="none" strike="noStrike" dirty="0">
                        <a:solidFill>
                          <a:srgbClr val="000000"/>
                        </a:solidFill>
                        <a:effectLst/>
                        <a:latin typeface="+mn-lt"/>
                      </a:endParaRP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 1,032,953 </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1,032,953</a:t>
                      </a:r>
                    </a:p>
                  </a:txBody>
                  <a:tcPr marL="9525" marR="9525" marT="9525"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2,065,906</a:t>
                      </a:r>
                    </a:p>
                  </a:txBody>
                  <a:tcPr marL="9525" marR="9525" marT="9525" marB="0" anchor="b"/>
                </a:tc>
                <a:tc>
                  <a:txBody>
                    <a:bodyPr/>
                    <a:lstStyle/>
                    <a:p>
                      <a:pPr algn="r" fontAlgn="t"/>
                      <a:r>
                        <a:rPr lang="en-US" sz="1500" u="none" strike="noStrike" dirty="0">
                          <a:effectLst/>
                          <a:latin typeface="+mn-lt"/>
                        </a:rPr>
                        <a:t>1.7</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933268551"/>
                  </a:ext>
                </a:extLst>
              </a:tr>
              <a:tr h="214066">
                <a:tc>
                  <a:txBody>
                    <a:bodyPr/>
                    <a:lstStyle/>
                    <a:p>
                      <a:pPr algn="l" fontAlgn="t"/>
                      <a:r>
                        <a:rPr lang="en-US" sz="1500" u="none" strike="noStrike" dirty="0">
                          <a:effectLst/>
                          <a:latin typeface="+mn-lt"/>
                        </a:rPr>
                        <a:t>Food Service Establishments</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83,619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83,618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167,237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2.0</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751964860"/>
                  </a:ext>
                </a:extLst>
              </a:tr>
              <a:tr h="214066">
                <a:tc>
                  <a:txBody>
                    <a:bodyPr/>
                    <a:lstStyle/>
                    <a:p>
                      <a:pPr algn="l" fontAlgn="t"/>
                      <a:r>
                        <a:rPr lang="en-US" sz="1500" u="none" strike="noStrike" dirty="0">
                          <a:effectLst/>
                          <a:latin typeface="+mn-lt"/>
                        </a:rPr>
                        <a:t>Radiation Control - Strategy Reduction</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218,499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218,499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 436,998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5.0</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43238669"/>
                  </a:ext>
                </a:extLst>
              </a:tr>
              <a:tr h="419570">
                <a:tc>
                  <a:txBody>
                    <a:bodyPr/>
                    <a:lstStyle/>
                    <a:p>
                      <a:pPr algn="l" fontAlgn="t"/>
                      <a:r>
                        <a:rPr lang="en-US" sz="1500" u="none" strike="noStrike" dirty="0">
                          <a:effectLst/>
                          <a:latin typeface="+mn-lt"/>
                        </a:rPr>
                        <a:t>Public Health Preparedness and Coordinated Services - Strategy Reduction</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369,388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369,388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738,776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5.0</a:t>
                      </a:r>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553124127"/>
                  </a:ext>
                </a:extLst>
              </a:tr>
            </a:tbl>
          </a:graphicData>
        </a:graphic>
      </p:graphicFrame>
    </p:spTree>
    <p:extLst>
      <p:ext uri="{BB962C8B-B14F-4D97-AF65-F5344CB8AC3E}">
        <p14:creationId xmlns:p14="http://schemas.microsoft.com/office/powerpoint/2010/main" val="274128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500" dirty="0"/>
              <a:t>Partial Reductions</a:t>
            </a:r>
          </a:p>
        </p:txBody>
      </p:sp>
      <p:sp>
        <p:nvSpPr>
          <p:cNvPr id="8" name="Text Placeholder 7"/>
          <p:cNvSpPr>
            <a:spLocks noGrp="1"/>
          </p:cNvSpPr>
          <p:nvPr>
            <p:ph type="body" sz="quarter" idx="14"/>
          </p:nvPr>
        </p:nvSpPr>
        <p:spPr>
          <a:xfrm>
            <a:off x="836908" y="1752473"/>
            <a:ext cx="10664810" cy="4237623"/>
          </a:xfrm>
        </p:spPr>
        <p:txBody>
          <a:bodyPr/>
          <a:lstStyle/>
          <a:p>
            <a:pPr marL="0" indent="0">
              <a:spcAft>
                <a:spcPts val="1200"/>
              </a:spcAft>
              <a:buNone/>
            </a:pPr>
            <a:endParaRPr lang="en-US" dirty="0"/>
          </a:p>
        </p:txBody>
      </p:sp>
      <p:sp>
        <p:nvSpPr>
          <p:cNvPr id="2" name="Date Placeholder 1"/>
          <p:cNvSpPr>
            <a:spLocks noGrp="1"/>
          </p:cNvSpPr>
          <p:nvPr>
            <p:ph type="dt" sz="half" idx="10"/>
          </p:nvPr>
        </p:nvSpPr>
        <p:spPr/>
        <p:txBody>
          <a:bodyPr/>
          <a:lstStyle/>
          <a:p>
            <a:r>
              <a:rPr lang="en-US"/>
              <a:t>10/9/2020</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64D530-B60B-4A5A-91C0-C766C58A4783}" type="slidenum">
              <a:rPr lang="en-US" smtClean="0"/>
              <a:t>9</a:t>
            </a:fld>
            <a:endParaRPr lang="en-US"/>
          </a:p>
        </p:txBody>
      </p:sp>
      <p:graphicFrame>
        <p:nvGraphicFramePr>
          <p:cNvPr id="3" name="Table 2">
            <a:extLst>
              <a:ext uri="{FF2B5EF4-FFF2-40B4-BE49-F238E27FC236}">
                <a16:creationId xmlns:a16="http://schemas.microsoft.com/office/drawing/2014/main" id="{65D91B8D-A9DC-4578-B00E-B83575B6AE7F}"/>
              </a:ext>
            </a:extLst>
          </p:cNvPr>
          <p:cNvGraphicFramePr>
            <a:graphicFrameLocks noGrp="1"/>
          </p:cNvGraphicFramePr>
          <p:nvPr>
            <p:extLst>
              <p:ext uri="{D42A27DB-BD31-4B8C-83A1-F6EECF244321}">
                <p14:modId xmlns:p14="http://schemas.microsoft.com/office/powerpoint/2010/main" val="2650421378"/>
              </p:ext>
            </p:extLst>
          </p:nvPr>
        </p:nvGraphicFramePr>
        <p:xfrm>
          <a:off x="836908" y="1772965"/>
          <a:ext cx="10664810" cy="4280709"/>
        </p:xfrm>
        <a:graphic>
          <a:graphicData uri="http://schemas.openxmlformats.org/drawingml/2006/table">
            <a:tbl>
              <a:tblPr>
                <a:tableStyleId>{5C22544A-7EE6-4342-B048-85BDC9FD1C3A}</a:tableStyleId>
              </a:tblPr>
              <a:tblGrid>
                <a:gridCol w="6478292">
                  <a:extLst>
                    <a:ext uri="{9D8B030D-6E8A-4147-A177-3AD203B41FA5}">
                      <a16:colId xmlns:a16="http://schemas.microsoft.com/office/drawing/2014/main" val="896112085"/>
                    </a:ext>
                  </a:extLst>
                </a:gridCol>
                <a:gridCol w="1043492">
                  <a:extLst>
                    <a:ext uri="{9D8B030D-6E8A-4147-A177-3AD203B41FA5}">
                      <a16:colId xmlns:a16="http://schemas.microsoft.com/office/drawing/2014/main" val="2426892252"/>
                    </a:ext>
                  </a:extLst>
                </a:gridCol>
                <a:gridCol w="1247887">
                  <a:extLst>
                    <a:ext uri="{9D8B030D-6E8A-4147-A177-3AD203B41FA5}">
                      <a16:colId xmlns:a16="http://schemas.microsoft.com/office/drawing/2014/main" val="2667501325"/>
                    </a:ext>
                  </a:extLst>
                </a:gridCol>
                <a:gridCol w="1237129">
                  <a:extLst>
                    <a:ext uri="{9D8B030D-6E8A-4147-A177-3AD203B41FA5}">
                      <a16:colId xmlns:a16="http://schemas.microsoft.com/office/drawing/2014/main" val="3628148111"/>
                    </a:ext>
                  </a:extLst>
                </a:gridCol>
                <a:gridCol w="658010">
                  <a:extLst>
                    <a:ext uri="{9D8B030D-6E8A-4147-A177-3AD203B41FA5}">
                      <a16:colId xmlns:a16="http://schemas.microsoft.com/office/drawing/2014/main" val="2457349371"/>
                    </a:ext>
                  </a:extLst>
                </a:gridCol>
              </a:tblGrid>
              <a:tr h="252971">
                <a:tc>
                  <a:txBody>
                    <a:bodyPr/>
                    <a:lstStyle/>
                    <a:p>
                      <a:pPr algn="l" fontAlgn="t"/>
                      <a:r>
                        <a:rPr lang="en-US" sz="1500" u="none" strike="noStrike" dirty="0">
                          <a:effectLst/>
                          <a:latin typeface="+mn-lt"/>
                        </a:rPr>
                        <a:t> </a:t>
                      </a:r>
                      <a:r>
                        <a:rPr lang="en-US" sz="1500" b="1" u="none" strike="noStrike" dirty="0">
                          <a:effectLst/>
                          <a:latin typeface="+mn-lt"/>
                        </a:rPr>
                        <a:t>Activity </a:t>
                      </a:r>
                      <a:endParaRPr lang="en-US" sz="1500" b="1" i="0" u="none" strike="noStrike" dirty="0">
                        <a:solidFill>
                          <a:srgbClr val="000000"/>
                        </a:solidFill>
                        <a:effectLst/>
                        <a:latin typeface="+mn-lt"/>
                      </a:endParaRPr>
                    </a:p>
                  </a:txBody>
                  <a:tcPr marL="9046" marR="9046" marT="9046" marB="0"/>
                </a:tc>
                <a:tc>
                  <a:txBody>
                    <a:bodyPr/>
                    <a:lstStyle/>
                    <a:p>
                      <a:pPr algn="r" fontAlgn="t"/>
                      <a:r>
                        <a:rPr lang="en-US" sz="1500" b="1" u="none" strike="noStrike" dirty="0">
                          <a:effectLst/>
                          <a:latin typeface="+mn-lt"/>
                        </a:rPr>
                        <a:t> FY2022 </a:t>
                      </a:r>
                      <a:endParaRPr lang="en-US" sz="1500" b="1" i="0" u="none" strike="noStrike" dirty="0">
                        <a:solidFill>
                          <a:srgbClr val="000000"/>
                        </a:solidFill>
                        <a:effectLst/>
                        <a:latin typeface="+mn-lt"/>
                      </a:endParaRPr>
                    </a:p>
                  </a:txBody>
                  <a:tcPr marL="9046" marR="9046" marT="9046" marB="0"/>
                </a:tc>
                <a:tc>
                  <a:txBody>
                    <a:bodyPr/>
                    <a:lstStyle/>
                    <a:p>
                      <a:pPr algn="r" fontAlgn="t"/>
                      <a:r>
                        <a:rPr lang="en-US" sz="1500" b="1" u="none" strike="noStrike" dirty="0">
                          <a:effectLst/>
                          <a:latin typeface="+mn-lt"/>
                        </a:rPr>
                        <a:t> FY2023 </a:t>
                      </a:r>
                      <a:endParaRPr lang="en-US" sz="1500" b="1" i="0" u="none" strike="noStrike" dirty="0">
                        <a:solidFill>
                          <a:srgbClr val="000000"/>
                        </a:solidFill>
                        <a:effectLst/>
                        <a:latin typeface="+mn-lt"/>
                      </a:endParaRPr>
                    </a:p>
                  </a:txBody>
                  <a:tcPr marL="9046" marR="9046" marT="9046" marB="0"/>
                </a:tc>
                <a:tc>
                  <a:txBody>
                    <a:bodyPr/>
                    <a:lstStyle/>
                    <a:p>
                      <a:pPr algn="r" fontAlgn="t"/>
                      <a:r>
                        <a:rPr lang="en-US" sz="1500" b="1" u="none" strike="noStrike" dirty="0">
                          <a:effectLst/>
                          <a:latin typeface="+mn-lt"/>
                        </a:rPr>
                        <a:t> Total </a:t>
                      </a:r>
                      <a:endParaRPr lang="en-US" sz="1500" b="1" i="0" u="none" strike="noStrike" dirty="0">
                        <a:solidFill>
                          <a:srgbClr val="000000"/>
                        </a:solidFill>
                        <a:effectLst/>
                        <a:latin typeface="+mn-lt"/>
                      </a:endParaRPr>
                    </a:p>
                  </a:txBody>
                  <a:tcPr marL="9046" marR="9046" marT="9046" marB="0"/>
                </a:tc>
                <a:tc>
                  <a:txBody>
                    <a:bodyPr/>
                    <a:lstStyle/>
                    <a:p>
                      <a:pPr algn="r" fontAlgn="t"/>
                      <a:r>
                        <a:rPr lang="en-US" sz="1500" b="1" u="none" strike="noStrike" kern="1200" dirty="0">
                          <a:solidFill>
                            <a:schemeClr val="dk1"/>
                          </a:solidFill>
                          <a:effectLst/>
                          <a:latin typeface="+mn-lt"/>
                          <a:ea typeface="+mn-ea"/>
                          <a:cs typeface="+mn-cs"/>
                        </a:rPr>
                        <a:t>FTE</a:t>
                      </a:r>
                    </a:p>
                  </a:txBody>
                  <a:tcPr marL="9046" marR="9046" marT="9046" marB="0"/>
                </a:tc>
                <a:extLst>
                  <a:ext uri="{0D108BD9-81ED-4DB2-BD59-A6C34878D82A}">
                    <a16:rowId xmlns:a16="http://schemas.microsoft.com/office/drawing/2014/main" val="2880812390"/>
                  </a:ext>
                </a:extLst>
              </a:tr>
              <a:tr h="263068">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Data Analytics – Health Improvement</a:t>
                      </a:r>
                    </a:p>
                  </a:txBody>
                  <a:tcPr marL="9525" marR="9525" marT="9525" marB="0" anchor="b"/>
                </a:tc>
                <a:tc>
                  <a:txBody>
                    <a:bodyPr/>
                    <a:lstStyle/>
                    <a:p>
                      <a:pPr algn="r" fontAlgn="t"/>
                      <a:r>
                        <a:rPr lang="en-US" sz="1500" u="none" strike="noStrike" kern="1200" dirty="0">
                          <a:solidFill>
                            <a:schemeClr val="dk1"/>
                          </a:solidFill>
                          <a:effectLst/>
                          <a:latin typeface="+mn-lt"/>
                          <a:ea typeface="+mn-ea"/>
                          <a:cs typeface="+mn-cs"/>
                        </a:rPr>
                        <a:t>64,274</a:t>
                      </a:r>
                    </a:p>
                  </a:txBody>
                  <a:tcPr marL="9525" marR="9525" marT="9525" marB="0" anchor="b"/>
                </a:tc>
                <a:tc>
                  <a:txBody>
                    <a:bodyPr/>
                    <a:lstStyle/>
                    <a:p>
                      <a:pPr algn="r" fontAlgn="t"/>
                      <a:r>
                        <a:rPr lang="en-US" sz="1500" u="none" strike="noStrike" kern="1200" dirty="0">
                          <a:solidFill>
                            <a:schemeClr val="dk1"/>
                          </a:solidFill>
                          <a:effectLst/>
                          <a:latin typeface="+mn-lt"/>
                          <a:ea typeface="+mn-ea"/>
                          <a:cs typeface="+mn-cs"/>
                        </a:rPr>
                        <a:t>64,272</a:t>
                      </a:r>
                    </a:p>
                  </a:txBody>
                  <a:tcPr marL="9525" marR="9525" marT="9525" marB="0" anchor="b"/>
                </a:tc>
                <a:tc>
                  <a:txBody>
                    <a:bodyPr/>
                    <a:lstStyle/>
                    <a:p>
                      <a:pPr algn="r" fontAlgn="t"/>
                      <a:r>
                        <a:rPr lang="en-US" sz="1500" u="none" strike="noStrike" kern="1200" dirty="0">
                          <a:solidFill>
                            <a:schemeClr val="dk1"/>
                          </a:solidFill>
                          <a:effectLst/>
                          <a:latin typeface="+mn-lt"/>
                          <a:ea typeface="+mn-ea"/>
                          <a:cs typeface="+mn-cs"/>
                        </a:rPr>
                        <a:t>128,546</a:t>
                      </a:r>
                    </a:p>
                  </a:txBody>
                  <a:tcPr marL="9525" marR="9525" marT="9525" marB="0" anchor="b"/>
                </a:tc>
                <a:tc>
                  <a:txBody>
                    <a:bodyPr/>
                    <a:lstStyle/>
                    <a:p>
                      <a:pPr algn="r" fontAlgn="t"/>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305470568"/>
                  </a:ext>
                </a:extLst>
              </a:tr>
              <a:tr h="263068">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Workforce Training</a:t>
                      </a:r>
                    </a:p>
                  </a:txBody>
                  <a:tcPr marL="9046" marR="9046" marT="9046"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14,396</a:t>
                      </a:r>
                    </a:p>
                  </a:txBody>
                  <a:tcPr marL="9046" marR="9046" marT="9046"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14,396</a:t>
                      </a:r>
                    </a:p>
                  </a:txBody>
                  <a:tcPr marL="9046" marR="9046" marT="9046" marB="0" anchor="b"/>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28,792</a:t>
                      </a:r>
                    </a:p>
                  </a:txBody>
                  <a:tcPr marL="9046" marR="9046" marT="9046" marB="0" anchor="b"/>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046" marR="9046" marT="9046" marB="0" anchor="b"/>
                </a:tc>
                <a:extLst>
                  <a:ext uri="{0D108BD9-81ED-4DB2-BD59-A6C34878D82A}">
                    <a16:rowId xmlns:a16="http://schemas.microsoft.com/office/drawing/2014/main" val="139438843"/>
                  </a:ext>
                </a:extLst>
              </a:tr>
              <a:tr h="269354">
                <a:tc>
                  <a:txBody>
                    <a:bodyPr/>
                    <a:lstStyle/>
                    <a:p>
                      <a:pPr algn="l" fontAlgn="t"/>
                      <a:r>
                        <a:rPr lang="en-US" sz="1500" u="none" strike="noStrike" kern="1200" dirty="0">
                          <a:solidFill>
                            <a:schemeClr val="dk1"/>
                          </a:solidFill>
                          <a:effectLst/>
                          <a:latin typeface="+mn-lt"/>
                          <a:ea typeface="+mn-ea"/>
                          <a:cs typeface="+mn-cs"/>
                        </a:rPr>
                        <a:t>School-Based Health Centers and Advisory</a:t>
                      </a:r>
                    </a:p>
                  </a:txBody>
                  <a:tcPr marL="9525" marR="9525" marT="9525" marB="0"/>
                </a:tc>
                <a:tc>
                  <a:txBody>
                    <a:bodyPr/>
                    <a:lstStyle/>
                    <a:p>
                      <a:pPr algn="r" fontAlgn="t"/>
                      <a:r>
                        <a:rPr lang="en-US" sz="1500" u="none" strike="noStrike" kern="1200" dirty="0">
                          <a:solidFill>
                            <a:schemeClr val="dk1"/>
                          </a:solidFill>
                          <a:effectLst/>
                          <a:latin typeface="+mn-lt"/>
                          <a:ea typeface="+mn-ea"/>
                          <a:cs typeface="+mn-cs"/>
                        </a:rPr>
                        <a:t>500,000</a:t>
                      </a:r>
                    </a:p>
                  </a:txBody>
                  <a:tcPr marL="9525" marR="9525" marT="9525" marB="0"/>
                </a:tc>
                <a:tc>
                  <a:txBody>
                    <a:bodyPr/>
                    <a:lstStyle/>
                    <a:p>
                      <a:pPr algn="r" fontAlgn="t"/>
                      <a:r>
                        <a:rPr lang="en-US" sz="1500" u="none" strike="noStrike" kern="1200" dirty="0">
                          <a:solidFill>
                            <a:schemeClr val="dk1"/>
                          </a:solidFill>
                          <a:effectLst/>
                          <a:latin typeface="+mn-lt"/>
                          <a:ea typeface="+mn-ea"/>
                          <a:cs typeface="+mn-cs"/>
                        </a:rPr>
                        <a:t>500,000</a:t>
                      </a:r>
                    </a:p>
                  </a:txBody>
                  <a:tcPr marL="9525" marR="9525" marT="9525" marB="0"/>
                </a:tc>
                <a:tc>
                  <a:txBody>
                    <a:bodyPr/>
                    <a:lstStyle/>
                    <a:p>
                      <a:pPr algn="r" fontAlgn="t"/>
                      <a:r>
                        <a:rPr lang="en-US" sz="1500" u="none" strike="noStrike" kern="1200" dirty="0">
                          <a:solidFill>
                            <a:schemeClr val="dk1"/>
                          </a:solidFill>
                          <a:effectLst/>
                          <a:latin typeface="+mn-lt"/>
                          <a:ea typeface="+mn-ea"/>
                          <a:cs typeface="+mn-cs"/>
                        </a:rPr>
                        <a:t>1,000,000</a:t>
                      </a:r>
                    </a:p>
                  </a:txBody>
                  <a:tcPr marL="9525" marR="9525" marT="9525" marB="0"/>
                </a:tc>
                <a:tc>
                  <a:txBody>
                    <a:bodyPr/>
                    <a:lstStyle/>
                    <a:p>
                      <a:pPr algn="r" fontAlgn="t"/>
                      <a:endParaRPr lang="en-US" sz="1500" u="none" strike="noStrike" kern="1200" dirty="0">
                        <a:solidFill>
                          <a:schemeClr val="dk1"/>
                        </a:solidFill>
                        <a:effectLst/>
                        <a:latin typeface="+mn-lt"/>
                        <a:ea typeface="+mn-ea"/>
                        <a:cs typeface="+mn-cs"/>
                      </a:endParaRPr>
                    </a:p>
                  </a:txBody>
                  <a:tcPr marL="9525" marR="9525" marT="9525" marB="0"/>
                </a:tc>
                <a:extLst>
                  <a:ext uri="{0D108BD9-81ED-4DB2-BD59-A6C34878D82A}">
                    <a16:rowId xmlns:a16="http://schemas.microsoft.com/office/drawing/2014/main" val="1373564868"/>
                  </a:ext>
                </a:extLst>
              </a:tr>
              <a:tr h="269354">
                <a:tc>
                  <a:txBody>
                    <a:bodyPr/>
                    <a:lstStyle/>
                    <a:p>
                      <a:pPr algn="l" fontAlgn="t"/>
                      <a:r>
                        <a:rPr lang="en-US" sz="1500" u="none" strike="noStrike" dirty="0">
                          <a:effectLst/>
                          <a:latin typeface="+mn-lt"/>
                        </a:rPr>
                        <a:t>Community Assessment Activities</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120,038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120,038 </a:t>
                      </a:r>
                      <a:endParaRPr lang="en-US" sz="1500" b="0" i="0" u="none" strike="noStrike" dirty="0">
                        <a:solidFill>
                          <a:srgbClr val="000000"/>
                        </a:solidFill>
                        <a:effectLst/>
                        <a:latin typeface="+mn-lt"/>
                      </a:endParaRPr>
                    </a:p>
                  </a:txBody>
                  <a:tcPr marL="9525" marR="9525" marT="9525" marB="0" anchor="b"/>
                </a:tc>
                <a:tc>
                  <a:txBody>
                    <a:bodyPr/>
                    <a:lstStyle/>
                    <a:p>
                      <a:pPr algn="r" fontAlgn="t"/>
                      <a:r>
                        <a:rPr lang="en-US" sz="1500" u="none" strike="noStrike" dirty="0">
                          <a:effectLst/>
                          <a:latin typeface="+mn-lt"/>
                        </a:rPr>
                        <a:t>240,076 </a:t>
                      </a:r>
                      <a:endParaRPr lang="en-US" sz="1500" b="0" i="0" u="none" strike="noStrike" dirty="0">
                        <a:solidFill>
                          <a:srgbClr val="000000"/>
                        </a:solidFill>
                        <a:effectLst/>
                        <a:latin typeface="+mn-lt"/>
                      </a:endParaRPr>
                    </a:p>
                  </a:txBody>
                  <a:tcPr marL="9525" marR="9525" marT="9525" marB="0" anchor="b"/>
                </a:tc>
                <a:tc>
                  <a:txBody>
                    <a:bodyPr/>
                    <a:lstStyle/>
                    <a:p>
                      <a:pPr algn="r" fontAlgn="t"/>
                      <a:endParaRPr lang="en-US" sz="15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728366413"/>
                  </a:ext>
                </a:extLst>
              </a:tr>
              <a:tr h="269354">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Tobacco prevention</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95,983 </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95,982 </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191,965 </a:t>
                      </a:r>
                    </a:p>
                  </a:txBody>
                  <a:tcPr marL="9046" marR="9046" marT="9046" marB="0"/>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046" marR="9046" marT="9046" marB="0"/>
                </a:tc>
                <a:extLst>
                  <a:ext uri="{0D108BD9-81ED-4DB2-BD59-A6C34878D82A}">
                    <a16:rowId xmlns:a16="http://schemas.microsoft.com/office/drawing/2014/main" val="710255092"/>
                  </a:ext>
                </a:extLst>
              </a:tr>
              <a:tr h="269354">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Vital Statistics - Strategy Reduction</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308,751 </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308,751 </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617,502 </a:t>
                      </a:r>
                    </a:p>
                  </a:txBody>
                  <a:tcPr marL="9046" marR="9046" marT="9046" marB="0"/>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046" marR="9046" marT="9046" marB="0"/>
                </a:tc>
                <a:extLst>
                  <a:ext uri="{0D108BD9-81ED-4DB2-BD59-A6C34878D82A}">
                    <a16:rowId xmlns:a16="http://schemas.microsoft.com/office/drawing/2014/main" val="4055661836"/>
                  </a:ext>
                </a:extLst>
              </a:tr>
              <a:tr h="269354">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Health Registries - Strategy Reduction</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221,988 </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221,988 </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443,975 </a:t>
                      </a:r>
                    </a:p>
                  </a:txBody>
                  <a:tcPr marL="9046" marR="9046" marT="9046" marB="0"/>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046" marR="9046" marT="9046" marB="0"/>
                </a:tc>
                <a:extLst>
                  <a:ext uri="{0D108BD9-81ED-4DB2-BD59-A6C34878D82A}">
                    <a16:rowId xmlns:a16="http://schemas.microsoft.com/office/drawing/2014/main" val="724714641"/>
                  </a:ext>
                </a:extLst>
              </a:tr>
              <a:tr h="269354">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Texas.GOV</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37,394 </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37,393 </a:t>
                      </a:r>
                    </a:p>
                  </a:txBody>
                  <a:tcPr marL="9046" marR="9046" marT="9046"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74,787 </a:t>
                      </a:r>
                    </a:p>
                  </a:txBody>
                  <a:tcPr marL="9046" marR="9046" marT="9046" marB="0"/>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046" marR="9046" marT="9046" marB="0"/>
                </a:tc>
                <a:extLst>
                  <a:ext uri="{0D108BD9-81ED-4DB2-BD59-A6C34878D82A}">
                    <a16:rowId xmlns:a16="http://schemas.microsoft.com/office/drawing/2014/main" val="4182020443"/>
                  </a:ext>
                </a:extLst>
              </a:tr>
              <a:tr h="269354">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Consumable Hemp Products</a:t>
                      </a:r>
                    </a:p>
                  </a:txBody>
                  <a:tcPr marL="8352" marR="8352" marT="8352"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9,751 </a:t>
                      </a:r>
                    </a:p>
                  </a:txBody>
                  <a:tcPr marL="9525" marR="9525" marT="9525"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9,750 </a:t>
                      </a:r>
                    </a:p>
                  </a:txBody>
                  <a:tcPr marL="9525" marR="9525" marT="9525"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19,501 </a:t>
                      </a:r>
                    </a:p>
                  </a:txBody>
                  <a:tcPr marL="9525" marR="9525" marT="9525" marB="0"/>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525" marR="9525" marT="9525" marB="0"/>
                </a:tc>
                <a:extLst>
                  <a:ext uri="{0D108BD9-81ED-4DB2-BD59-A6C34878D82A}">
                    <a16:rowId xmlns:a16="http://schemas.microsoft.com/office/drawing/2014/main" val="2261052247"/>
                  </a:ext>
                </a:extLst>
              </a:tr>
              <a:tr h="269354">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Meat Safety</a:t>
                      </a:r>
                    </a:p>
                  </a:txBody>
                  <a:tcPr marL="8352" marR="8352" marT="8352"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97,531 </a:t>
                      </a:r>
                    </a:p>
                  </a:txBody>
                  <a:tcPr marL="9525" marR="9525" marT="9525"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97,530 </a:t>
                      </a:r>
                    </a:p>
                  </a:txBody>
                  <a:tcPr marL="9525" marR="9525" marT="9525"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195,061 </a:t>
                      </a:r>
                    </a:p>
                  </a:txBody>
                  <a:tcPr marL="9525" marR="9525" marT="9525" marB="0"/>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525" marR="9525" marT="9525" marB="0"/>
                </a:tc>
                <a:extLst>
                  <a:ext uri="{0D108BD9-81ED-4DB2-BD59-A6C34878D82A}">
                    <a16:rowId xmlns:a16="http://schemas.microsoft.com/office/drawing/2014/main" val="2002192321"/>
                  </a:ext>
                </a:extLst>
              </a:tr>
              <a:tr h="269354">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Youth Camps</a:t>
                      </a:r>
                    </a:p>
                  </a:txBody>
                  <a:tcPr marL="8352" marR="8352" marT="8352"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3,711 </a:t>
                      </a:r>
                    </a:p>
                  </a:txBody>
                  <a:tcPr marL="9525" marR="9525" marT="9525"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3,710 </a:t>
                      </a:r>
                    </a:p>
                  </a:txBody>
                  <a:tcPr marL="9525" marR="9525" marT="9525"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7,421 </a:t>
                      </a:r>
                    </a:p>
                  </a:txBody>
                  <a:tcPr marL="9525" marR="9525" marT="9525" marB="0"/>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525" marR="9525" marT="9525" marB="0"/>
                </a:tc>
                <a:extLst>
                  <a:ext uri="{0D108BD9-81ED-4DB2-BD59-A6C34878D82A}">
                    <a16:rowId xmlns:a16="http://schemas.microsoft.com/office/drawing/2014/main" val="1600320663"/>
                  </a:ext>
                </a:extLst>
              </a:tr>
              <a:tr h="269354">
                <a:tc>
                  <a:txBody>
                    <a:bodyPr/>
                    <a:lstStyle/>
                    <a:p>
                      <a:pPr marL="0" algn="l" defTabSz="914377" rtl="0" eaLnBrk="1" fontAlgn="t" latinLnBrk="0" hangingPunct="1"/>
                      <a:r>
                        <a:rPr lang="en-US" sz="1500" u="none" strike="noStrike" kern="1200" dirty="0">
                          <a:solidFill>
                            <a:schemeClr val="dk1"/>
                          </a:solidFill>
                          <a:effectLst/>
                          <a:latin typeface="+mn-lt"/>
                          <a:ea typeface="+mn-ea"/>
                          <a:cs typeface="+mn-cs"/>
                        </a:rPr>
                        <a:t>School Cafeteria Inspections</a:t>
                      </a:r>
                    </a:p>
                  </a:txBody>
                  <a:tcPr marL="9525" marR="9525" marT="9525"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10,009 </a:t>
                      </a:r>
                    </a:p>
                  </a:txBody>
                  <a:tcPr marL="9525" marR="9525" marT="9525"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10,009 </a:t>
                      </a:r>
                    </a:p>
                  </a:txBody>
                  <a:tcPr marL="9525" marR="9525" marT="9525" marB="0"/>
                </a:tc>
                <a:tc>
                  <a:txBody>
                    <a:bodyPr/>
                    <a:lstStyle/>
                    <a:p>
                      <a:pPr marL="0" algn="r" defTabSz="914377" rtl="0" eaLnBrk="1" fontAlgn="t" latinLnBrk="0" hangingPunct="1"/>
                      <a:r>
                        <a:rPr lang="en-US" sz="1500" u="none" strike="noStrike" kern="1200" dirty="0">
                          <a:solidFill>
                            <a:schemeClr val="dk1"/>
                          </a:solidFill>
                          <a:effectLst/>
                          <a:latin typeface="+mn-lt"/>
                          <a:ea typeface="+mn-ea"/>
                          <a:cs typeface="+mn-cs"/>
                        </a:rPr>
                        <a:t>20,018 </a:t>
                      </a:r>
                    </a:p>
                  </a:txBody>
                  <a:tcPr marL="9525" marR="9525" marT="9525" marB="0"/>
                </a:tc>
                <a:tc>
                  <a:txBody>
                    <a:bodyPr/>
                    <a:lstStyle/>
                    <a:p>
                      <a:pPr marL="0" algn="r" defTabSz="914377" rtl="0" eaLnBrk="1" fontAlgn="t" latinLnBrk="0" hangingPunct="1"/>
                      <a:endParaRPr lang="en-US" sz="1500" u="none" strike="noStrike" kern="1200" dirty="0">
                        <a:solidFill>
                          <a:schemeClr val="dk1"/>
                        </a:solidFill>
                        <a:effectLst/>
                        <a:latin typeface="+mn-lt"/>
                        <a:ea typeface="+mn-ea"/>
                        <a:cs typeface="+mn-cs"/>
                      </a:endParaRPr>
                    </a:p>
                  </a:txBody>
                  <a:tcPr marL="9525" marR="9525" marT="9525" marB="0"/>
                </a:tc>
                <a:extLst>
                  <a:ext uri="{0D108BD9-81ED-4DB2-BD59-A6C34878D82A}">
                    <a16:rowId xmlns:a16="http://schemas.microsoft.com/office/drawing/2014/main" val="2790329010"/>
                  </a:ext>
                </a:extLst>
              </a:tr>
              <a:tr h="269354">
                <a:tc>
                  <a:txBody>
                    <a:bodyPr/>
                    <a:lstStyle/>
                    <a:p>
                      <a:pPr algn="l" fontAlgn="t"/>
                      <a:r>
                        <a:rPr lang="en-US" sz="1500" u="none" strike="noStrike" dirty="0">
                          <a:effectLst/>
                          <a:latin typeface="+mn-lt"/>
                        </a:rPr>
                        <a:t>HIV Reduction</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2,485,539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2,485,539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4,971,078 </a:t>
                      </a:r>
                      <a:endParaRPr lang="en-US" sz="1500" b="0" i="0" u="none" strike="noStrike" dirty="0">
                        <a:solidFill>
                          <a:srgbClr val="000000"/>
                        </a:solidFill>
                        <a:effectLst/>
                        <a:latin typeface="+mn-lt"/>
                      </a:endParaRPr>
                    </a:p>
                  </a:txBody>
                  <a:tcPr marL="9046" marR="9046" marT="9046" marB="0" anchor="b"/>
                </a:tc>
                <a:tc>
                  <a:txBody>
                    <a:bodyPr/>
                    <a:lstStyle/>
                    <a:p>
                      <a:pPr algn="r" fontAlgn="t"/>
                      <a:endParaRPr lang="en-US" sz="1500" b="0" i="0" u="none" strike="noStrike" dirty="0">
                        <a:solidFill>
                          <a:srgbClr val="000000"/>
                        </a:solidFill>
                        <a:effectLst/>
                        <a:latin typeface="+mn-lt"/>
                      </a:endParaRPr>
                    </a:p>
                  </a:txBody>
                  <a:tcPr marL="9046" marR="9046" marT="9046" marB="0" anchor="b"/>
                </a:tc>
                <a:extLst>
                  <a:ext uri="{0D108BD9-81ED-4DB2-BD59-A6C34878D82A}">
                    <a16:rowId xmlns:a16="http://schemas.microsoft.com/office/drawing/2014/main" val="3652679174"/>
                  </a:ext>
                </a:extLst>
              </a:tr>
              <a:tr h="269354">
                <a:tc>
                  <a:txBody>
                    <a:bodyPr/>
                    <a:lstStyle/>
                    <a:p>
                      <a:pPr algn="l" fontAlgn="t"/>
                      <a:r>
                        <a:rPr lang="en-US" sz="1500" u="none" strike="noStrike" dirty="0">
                          <a:effectLst/>
                          <a:latin typeface="+mn-lt"/>
                        </a:rPr>
                        <a:t>Adult Safety Net Program</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2,000,000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2,000,000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4,000,000 </a:t>
                      </a:r>
                      <a:endParaRPr lang="en-US" sz="1500" b="0" i="0" u="none" strike="noStrike" dirty="0">
                        <a:solidFill>
                          <a:srgbClr val="000000"/>
                        </a:solidFill>
                        <a:effectLst/>
                        <a:latin typeface="+mn-lt"/>
                      </a:endParaRPr>
                    </a:p>
                  </a:txBody>
                  <a:tcPr marL="9046" marR="9046" marT="9046" marB="0" anchor="b"/>
                </a:tc>
                <a:tc>
                  <a:txBody>
                    <a:bodyPr/>
                    <a:lstStyle/>
                    <a:p>
                      <a:pPr algn="r" fontAlgn="t"/>
                      <a:endParaRPr lang="en-US" sz="1500" b="0" i="0" u="none" strike="noStrike" dirty="0">
                        <a:solidFill>
                          <a:srgbClr val="000000"/>
                        </a:solidFill>
                        <a:effectLst/>
                        <a:latin typeface="+mn-lt"/>
                      </a:endParaRPr>
                    </a:p>
                  </a:txBody>
                  <a:tcPr marL="9046" marR="9046" marT="9046" marB="0" anchor="b"/>
                </a:tc>
                <a:extLst>
                  <a:ext uri="{0D108BD9-81ED-4DB2-BD59-A6C34878D82A}">
                    <a16:rowId xmlns:a16="http://schemas.microsoft.com/office/drawing/2014/main" val="3141968232"/>
                  </a:ext>
                </a:extLst>
              </a:tr>
              <a:tr h="269354">
                <a:tc>
                  <a:txBody>
                    <a:bodyPr/>
                    <a:lstStyle/>
                    <a:p>
                      <a:pPr algn="l" fontAlgn="t"/>
                      <a:r>
                        <a:rPr lang="en-US" sz="1500" u="none" strike="noStrike" dirty="0">
                          <a:effectLst/>
                          <a:latin typeface="+mn-lt"/>
                        </a:rPr>
                        <a:t>Rabies Biologicals Distribution</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186,464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186,463 </a:t>
                      </a:r>
                      <a:endParaRPr lang="en-US" sz="1500" b="0" i="0" u="none" strike="noStrike" dirty="0">
                        <a:solidFill>
                          <a:srgbClr val="000000"/>
                        </a:solidFill>
                        <a:effectLst/>
                        <a:latin typeface="+mn-lt"/>
                      </a:endParaRPr>
                    </a:p>
                  </a:txBody>
                  <a:tcPr marL="9046" marR="9046" marT="9046" marB="0" anchor="b"/>
                </a:tc>
                <a:tc>
                  <a:txBody>
                    <a:bodyPr/>
                    <a:lstStyle/>
                    <a:p>
                      <a:pPr algn="r" fontAlgn="t"/>
                      <a:r>
                        <a:rPr lang="en-US" sz="1500" u="none" strike="noStrike" dirty="0">
                          <a:effectLst/>
                          <a:latin typeface="+mn-lt"/>
                        </a:rPr>
                        <a:t>372,927 </a:t>
                      </a:r>
                      <a:endParaRPr lang="en-US" sz="1500" b="0" i="0" u="none" strike="noStrike" dirty="0">
                        <a:solidFill>
                          <a:srgbClr val="000000"/>
                        </a:solidFill>
                        <a:effectLst/>
                        <a:latin typeface="+mn-lt"/>
                      </a:endParaRPr>
                    </a:p>
                  </a:txBody>
                  <a:tcPr marL="9046" marR="9046" marT="9046" marB="0" anchor="b"/>
                </a:tc>
                <a:tc>
                  <a:txBody>
                    <a:bodyPr/>
                    <a:lstStyle/>
                    <a:p>
                      <a:pPr algn="r" fontAlgn="t"/>
                      <a:endParaRPr lang="en-US" sz="1500" b="0" i="0" u="none" strike="noStrike" dirty="0">
                        <a:solidFill>
                          <a:srgbClr val="000000"/>
                        </a:solidFill>
                        <a:effectLst/>
                        <a:latin typeface="+mn-lt"/>
                      </a:endParaRPr>
                    </a:p>
                  </a:txBody>
                  <a:tcPr marL="9046" marR="9046" marT="9046" marB="0" anchor="b"/>
                </a:tc>
                <a:extLst>
                  <a:ext uri="{0D108BD9-81ED-4DB2-BD59-A6C34878D82A}">
                    <a16:rowId xmlns:a16="http://schemas.microsoft.com/office/drawing/2014/main" val="451919990"/>
                  </a:ext>
                </a:extLst>
              </a:tr>
            </a:tbl>
          </a:graphicData>
        </a:graphic>
      </p:graphicFrame>
    </p:spTree>
    <p:extLst>
      <p:ext uri="{BB962C8B-B14F-4D97-AF65-F5344CB8AC3E}">
        <p14:creationId xmlns:p14="http://schemas.microsoft.com/office/powerpoint/2010/main" val="3983181790"/>
      </p:ext>
    </p:extLst>
  </p:cSld>
  <p:clrMapOvr>
    <a:masterClrMapping/>
  </p:clrMapOvr>
</p:sld>
</file>

<file path=ppt/theme/theme1.xml><?xml version="1.0" encoding="utf-8"?>
<a:theme xmlns:a="http://schemas.openxmlformats.org/drawingml/2006/main" name="Dark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Internal-Presentation-16x9" id="{CA3894C4-2D7D-41EF-A5D2-9476A21EFA96}" vid="{C4A40D03-F049-40C7-861D-043A2E02BD91}"/>
    </a:ext>
  </a:extLst>
</a:theme>
</file>

<file path=ppt/theme/theme2.xml><?xml version="1.0" encoding="utf-8"?>
<a:theme xmlns:a="http://schemas.openxmlformats.org/drawingml/2006/main" name="Bright Room">
  <a:themeElements>
    <a:clrScheme name="HHS Internal">
      <a:dk1>
        <a:srgbClr val="1E3C78"/>
      </a:dk1>
      <a:lt1>
        <a:srgbClr val="FFFFFF"/>
      </a:lt1>
      <a:dk2>
        <a:srgbClr val="000000"/>
      </a:dk2>
      <a:lt2>
        <a:srgbClr val="D1D3D3"/>
      </a:lt2>
      <a:accent1>
        <a:srgbClr val="FFC409"/>
      </a:accent1>
      <a:accent2>
        <a:srgbClr val="AB2328"/>
      </a:accent2>
      <a:accent3>
        <a:srgbClr val="6CC04A"/>
      </a:accent3>
      <a:accent4>
        <a:srgbClr val="6DABE4"/>
      </a:accent4>
      <a:accent5>
        <a:srgbClr val="B18124"/>
      </a:accent5>
      <a:accent6>
        <a:srgbClr val="FF8300"/>
      </a:accent6>
      <a:hlink>
        <a:srgbClr val="00B3E3"/>
      </a:hlink>
      <a:folHlink>
        <a:srgbClr val="7D868C"/>
      </a:folHlink>
    </a:clrScheme>
    <a:fontScheme name="Rockwell+Verdana">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HS-Internal-Presentation-16x9" id="{CA3894C4-2D7D-41EF-A5D2-9476A21EFA96}" vid="{805F733A-4B21-44FB-947D-BB4E3703FBD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dshs-internal-presentation-16x9</Template>
  <TotalTime>1311</TotalTime>
  <Words>1632</Words>
  <Application>Microsoft Office PowerPoint</Application>
  <PresentationFormat>Widescreen</PresentationFormat>
  <Paragraphs>441</Paragraphs>
  <Slides>17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Arial</vt:lpstr>
      <vt:lpstr>Calibri</vt:lpstr>
      <vt:lpstr>Courier New</vt:lpstr>
      <vt:lpstr>Rockwell</vt:lpstr>
      <vt:lpstr>Times New Roman</vt:lpstr>
      <vt:lpstr>Verdana</vt:lpstr>
      <vt:lpstr>Dark Room</vt:lpstr>
      <vt:lpstr>Bright Room</vt:lpstr>
      <vt:lpstr>Legislative Appropriations Request for  FY 2022 &amp; 2023</vt:lpstr>
      <vt:lpstr>Overview</vt:lpstr>
      <vt:lpstr>Background</vt:lpstr>
      <vt:lpstr>5% Reduction in FY22-23</vt:lpstr>
      <vt:lpstr>Decision Making</vt:lpstr>
      <vt:lpstr>Full Time Employee (FTE) Reductions</vt:lpstr>
      <vt:lpstr>Full Reductions</vt:lpstr>
      <vt:lpstr>Partial Reductions with FTEs</vt:lpstr>
      <vt:lpstr>Partial Reductions</vt:lpstr>
      <vt:lpstr>Partial Reductions (cont.)</vt:lpstr>
      <vt:lpstr>Exceptional Items</vt:lpstr>
      <vt:lpstr>EI 1: Infectious Disease Response and Laboratory Capabilities </vt:lpstr>
      <vt:lpstr>EI 2:  Rural and Frontier Public Health Services</vt:lpstr>
      <vt:lpstr>EI 3: Consumer Protection and Product Safety </vt:lpstr>
      <vt:lpstr>EI 4: Effective Business Operations and IT Security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Van Gilder,Jennifer (DSHS)</dc:creator>
  <cp:lastModifiedBy>Sheppard,Donna (DSHS)</cp:lastModifiedBy>
  <cp:revision>94</cp:revision>
  <dcterms:created xsi:type="dcterms:W3CDTF">2019-06-26T19:11:03Z</dcterms:created>
  <dcterms:modified xsi:type="dcterms:W3CDTF">2020-10-09T21:02:09Z</dcterms:modified>
</cp:coreProperties>
</file>