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75" r:id="rId3"/>
  </p:sldMasterIdLst>
  <p:notesMasterIdLst>
    <p:notesMasterId r:id="rId27"/>
  </p:notesMasterIdLst>
  <p:sldIdLst>
    <p:sldId id="256" r:id="rId4"/>
    <p:sldId id="276" r:id="rId5"/>
    <p:sldId id="427" r:id="rId6"/>
    <p:sldId id="381" r:id="rId7"/>
    <p:sldId id="306" r:id="rId8"/>
    <p:sldId id="398" r:id="rId9"/>
    <p:sldId id="423" r:id="rId10"/>
    <p:sldId id="390" r:id="rId11"/>
    <p:sldId id="391" r:id="rId12"/>
    <p:sldId id="424" r:id="rId13"/>
    <p:sldId id="396" r:id="rId14"/>
    <p:sldId id="397" r:id="rId15"/>
    <p:sldId id="425" r:id="rId16"/>
    <p:sldId id="393" r:id="rId17"/>
    <p:sldId id="333" r:id="rId18"/>
    <p:sldId id="332" r:id="rId19"/>
    <p:sldId id="376" r:id="rId20"/>
    <p:sldId id="426" r:id="rId21"/>
    <p:sldId id="422" r:id="rId22"/>
    <p:sldId id="412" r:id="rId23"/>
    <p:sldId id="382" r:id="rId24"/>
    <p:sldId id="420" r:id="rId25"/>
    <p:sldId id="3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256"/>
            <p14:sldId id="276"/>
            <p14:sldId id="427"/>
            <p14:sldId id="381"/>
            <p14:sldId id="306"/>
            <p14:sldId id="398"/>
            <p14:sldId id="423"/>
            <p14:sldId id="390"/>
            <p14:sldId id="391"/>
            <p14:sldId id="424"/>
            <p14:sldId id="396"/>
            <p14:sldId id="397"/>
            <p14:sldId id="425"/>
            <p14:sldId id="393"/>
            <p14:sldId id="333"/>
            <p14:sldId id="332"/>
            <p14:sldId id="376"/>
            <p14:sldId id="426"/>
            <p14:sldId id="422"/>
            <p14:sldId id="412"/>
            <p14:sldId id="382"/>
            <p14:sldId id="420"/>
            <p14:sldId id="38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Yiyao (DSHS)" initials="L(" lastIdx="1" clrIdx="0">
    <p:extLst>
      <p:ext uri="{19B8F6BF-5375-455C-9EA6-DF929625EA0E}">
        <p15:presenceInfo xmlns:p15="http://schemas.microsoft.com/office/powerpoint/2012/main" userId="S-1-5-21-3727447518-2974781413-518096871-2152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56A7E"/>
    <a:srgbClr val="005CB9"/>
    <a:srgbClr val="1F4E79"/>
    <a:srgbClr val="264780"/>
    <a:srgbClr val="0058A3"/>
    <a:srgbClr val="FFC600"/>
    <a:srgbClr val="003087"/>
    <a:srgbClr val="F2F2F2"/>
    <a:srgbClr val="3F5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71144" autoAdjust="0"/>
  </p:normalViewPr>
  <p:slideViewPr>
    <p:cSldViewPr snapToGrid="0">
      <p:cViewPr varScale="1">
        <p:scale>
          <a:sx n="85" d="100"/>
          <a:sy n="85" d="100"/>
        </p:scale>
        <p:origin x="17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18T09:10:34.142" idx="1">
    <p:pos x="10" y="10"/>
    <p:text/>
    <p:extLst>
      <p:ext uri="{C676402C-5697-4E1C-873F-D02D1690AC5C}">
        <p15:threadingInfo xmlns:p15="http://schemas.microsoft.com/office/powerpoint/2012/main" timeZoneBias="3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9.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639CC-DAF0-4182-92BF-C590C8B24077}" type="datetimeFigureOut">
              <a:rPr lang="en-US" smtClean="0"/>
              <a:t>12/22/2020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F9E99-C22F-4041-A539-A34FCC8A1634}" type="slidenum">
              <a:rPr lang="en-US" smtClean="0"/>
              <a:t>‹#›</a:t>
            </a:fld>
            <a:endParaRPr lang="en-US"/>
          </a:p>
        </p:txBody>
      </p:sp>
    </p:spTree>
    <p:extLst>
      <p:ext uri="{BB962C8B-B14F-4D97-AF65-F5344CB8AC3E}">
        <p14:creationId xmlns:p14="http://schemas.microsoft.com/office/powerpoint/2010/main" val="1513168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6D52A767-6AB0-4BE7-8FFE-133C262B2326}" type="slidenum">
              <a:rPr kumimoji="0" lang="en-US" altLang="en-US" smtClean="0">
                <a:latin typeface="Times New Roman" pitchFamily="18" charset="0"/>
              </a:rPr>
              <a:pPr eaLnBrk="1" hangingPunct="1">
                <a:spcBef>
                  <a:spcPct val="0"/>
                </a:spcBef>
              </a:pPr>
              <a:t>2</a:t>
            </a:fld>
            <a:endParaRPr kumimoji="0" lang="en-US" altLang="en-US">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altLang="en-US">
              <a:latin typeface="Arial" pitchFamily="34" charset="0"/>
            </a:endParaRPr>
          </a:p>
        </p:txBody>
      </p:sp>
    </p:spTree>
    <p:extLst>
      <p:ext uri="{BB962C8B-B14F-4D97-AF65-F5344CB8AC3E}">
        <p14:creationId xmlns:p14="http://schemas.microsoft.com/office/powerpoint/2010/main" val="175718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FFEAEB92-5224-416B-9392-59BDEDCFD891}" type="slidenum">
              <a:rPr kumimoji="0" lang="en-US" altLang="en-US" smtClean="0">
                <a:latin typeface="Times New Roman" pitchFamily="18" charset="0"/>
              </a:rPr>
              <a:pPr eaLnBrk="1" hangingPunct="1">
                <a:spcBef>
                  <a:spcPct val="0"/>
                </a:spcBef>
              </a:pPr>
              <a:t>12</a:t>
            </a:fld>
            <a:endParaRPr kumimoji="0" lang="en-US" altLang="en-US">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altLang="en-US" dirty="0">
                <a:latin typeface="Arial" pitchFamily="34" charset="0"/>
              </a:rPr>
              <a:t>*In accordance with the </a:t>
            </a:r>
            <a:r>
              <a:rPr lang="en-US" dirty="0">
                <a:effectLst/>
              </a:rPr>
              <a:t>La Paz Agreement of 1986, the 32 Texas border counties are as follows: Brewster, Brooks, Cameron Crockett, Culberson, Dimmit, Duval, Edwards, El Paso, Frio, Hidalgo, Hudspeth, Jeff Davis, Jim Hogg, Kennedy, Kinney, La Salle, Maverick, McMullen, Pecos, Presidio, Real, Reeves, Starr, Sutton, Terrell, and Uvalde.</a:t>
            </a:r>
          </a:p>
          <a:p>
            <a:endParaRPr lang="en-US" altLang="en-US" dirty="0">
              <a:effectLst/>
              <a:latin typeface="Arial" pitchFamily="34" charset="0"/>
            </a:endParaRPr>
          </a:p>
          <a:p>
            <a:r>
              <a:rPr lang="en-US" altLang="en-US" dirty="0">
                <a:effectLst/>
                <a:latin typeface="Arial" pitchFamily="34" charset="0"/>
              </a:rPr>
              <a:t>*Overall, although TB incidence rates are higher among border areas compared to those among non-border areas, steady declines in TB incidence rates occurred from 2010-2019 for both border and non-border areas. </a:t>
            </a:r>
            <a:endParaRPr lang="en-US" altLang="en-US" dirty="0">
              <a:latin typeface="Arial" pitchFamily="34" charset="0"/>
            </a:endParaRPr>
          </a:p>
        </p:txBody>
      </p:sp>
    </p:spTree>
    <p:extLst>
      <p:ext uri="{BB962C8B-B14F-4D97-AF65-F5344CB8AC3E}">
        <p14:creationId xmlns:p14="http://schemas.microsoft.com/office/powerpoint/2010/main" val="176135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0917828-8DB2-4E29-A42C-7B718D004B34}" type="slidenum">
              <a:rPr kumimoji="0" lang="en-US" altLang="en-US" smtClean="0">
                <a:latin typeface="Times New Roman" pitchFamily="18" charset="0"/>
              </a:rPr>
              <a:pPr eaLnBrk="1" hangingPunct="1">
                <a:spcBef>
                  <a:spcPct val="0"/>
                </a:spcBef>
              </a:pPr>
              <a:t>13</a:t>
            </a:fld>
            <a:endParaRPr kumimoji="0" lang="en-US" alt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a:latin typeface="Arial" pitchFamily="34" charset="0"/>
            </a:endParaRPr>
          </a:p>
        </p:txBody>
      </p:sp>
    </p:spTree>
    <p:extLst>
      <p:ext uri="{BB962C8B-B14F-4D97-AF65-F5344CB8AC3E}">
        <p14:creationId xmlns:p14="http://schemas.microsoft.com/office/powerpoint/2010/main" val="2836465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4726975F-FCEE-4C03-B838-9CD644CA8800}" type="slidenum">
              <a:rPr kumimoji="0" lang="en-US" altLang="en-US" smtClean="0">
                <a:latin typeface="Times New Roman" pitchFamily="18" charset="0"/>
              </a:rPr>
              <a:pPr eaLnBrk="1" hangingPunct="1">
                <a:spcBef>
                  <a:spcPct val="0"/>
                </a:spcBef>
              </a:pPr>
              <a:t>14</a:t>
            </a:fld>
            <a:endParaRPr kumimoji="0" lang="en-US" altLang="en-US">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lIns="91673" tIns="45837" rIns="91673" bIns="45837"/>
          <a:lstStyle/>
          <a:p>
            <a:r>
              <a:rPr lang="en-US" altLang="en-US" dirty="0">
                <a:latin typeface="Arial" pitchFamily="34" charset="0"/>
              </a:rPr>
              <a:t>*The highest proportion of reported TB cases occurred among the Hispanic subpopulation (53%), followed by the Asian subpopulation with the second highest proportion of reported TB cases (21%), and thereafter followed by the Non-Hispanic Black subpopulation with the third highest proportion of TB cases (16%).</a:t>
            </a:r>
          </a:p>
          <a:p>
            <a:endParaRPr lang="en-US" altLang="en-US" dirty="0">
              <a:latin typeface="Arial" pitchFamily="34" charset="0"/>
            </a:endParaRPr>
          </a:p>
          <a:p>
            <a:r>
              <a:rPr lang="en-US" altLang="en-US" dirty="0">
                <a:latin typeface="Arial" pitchFamily="34" charset="0"/>
              </a:rPr>
              <a:t>*No TB cases were reported among other races in 2019 (American Indian, Alaskan Native, and Pacific Islander). </a:t>
            </a:r>
          </a:p>
        </p:txBody>
      </p:sp>
    </p:spTree>
    <p:extLst>
      <p:ext uri="{BB962C8B-B14F-4D97-AF65-F5344CB8AC3E}">
        <p14:creationId xmlns:p14="http://schemas.microsoft.com/office/powerpoint/2010/main" val="1259874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7ECDE128-967A-48CB-8674-7E6F89D525AF}" type="slidenum">
              <a:rPr kumimoji="0" lang="en-US" altLang="en-US" smtClean="0">
                <a:latin typeface="Times New Roman" pitchFamily="18" charset="0"/>
              </a:rPr>
              <a:pPr eaLnBrk="1" hangingPunct="1">
                <a:spcBef>
                  <a:spcPct val="0"/>
                </a:spcBef>
              </a:pPr>
              <a:t>15</a:t>
            </a:fld>
            <a:endParaRPr kumimoji="0" lang="en-US" altLang="en-US">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r>
              <a:rPr lang="en-US" altLang="en-US" dirty="0">
                <a:latin typeface="Arial" pitchFamily="34" charset="0"/>
              </a:rPr>
              <a:t>*Overall, the highest reported incidence rates of TB occurred among Asian/Pacific Islanders, while similar incidence rates of TB were reported among both Non-Hispanic Blacks and Hispanics.</a:t>
            </a:r>
          </a:p>
          <a:p>
            <a:endParaRPr lang="en-US" altLang="en-US" dirty="0">
              <a:latin typeface="Arial" pitchFamily="34" charset="0"/>
            </a:endParaRPr>
          </a:p>
          <a:p>
            <a:r>
              <a:rPr lang="en-US" altLang="en-US" dirty="0">
                <a:latin typeface="Arial" pitchFamily="34" charset="0"/>
              </a:rPr>
              <a:t>*Generally speaking, incidence rates of TB declined from 2010-2013, increased from 2014-2015, and steadily declined from 2016-2017, but have slightly risen again from 2018-2019 for the majority of racial/ethnic subpopulations. </a:t>
            </a:r>
          </a:p>
          <a:p>
            <a:r>
              <a:rPr lang="en-US" altLang="en-US" dirty="0">
                <a:latin typeface="Arial" pitchFamily="34" charset="0"/>
              </a:rPr>
              <a:t> </a:t>
            </a:r>
          </a:p>
        </p:txBody>
      </p:sp>
    </p:spTree>
    <p:extLst>
      <p:ext uri="{BB962C8B-B14F-4D97-AF65-F5344CB8AC3E}">
        <p14:creationId xmlns:p14="http://schemas.microsoft.com/office/powerpoint/2010/main" val="3313578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7FEB39F0-A3FF-4AAB-9AAD-E0C601BB79F5}" type="slidenum">
              <a:rPr kumimoji="0" lang="en-US" altLang="en-US" smtClean="0">
                <a:latin typeface="Times New Roman" pitchFamily="18" charset="0"/>
              </a:rPr>
              <a:pPr eaLnBrk="1" hangingPunct="1">
                <a:spcBef>
                  <a:spcPct val="0"/>
                </a:spcBef>
              </a:pPr>
              <a:t>16</a:t>
            </a:fld>
            <a:endParaRPr kumimoji="0" lang="en-US" altLang="en-US">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r>
              <a:rPr lang="en-US" altLang="en-US" dirty="0">
                <a:latin typeface="Arial" pitchFamily="34" charset="0"/>
              </a:rPr>
              <a:t>*The highest reported TB incidence rate occurred among individuals who are 55 years or older (6.1), while the lowest reported TB incidence rate occurred among individuals who are 12 years old or younger (1.1). </a:t>
            </a:r>
          </a:p>
        </p:txBody>
      </p:sp>
    </p:spTree>
    <p:extLst>
      <p:ext uri="{BB962C8B-B14F-4D97-AF65-F5344CB8AC3E}">
        <p14:creationId xmlns:p14="http://schemas.microsoft.com/office/powerpoint/2010/main" val="3474039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DD771FC2-17A4-4EF6-B123-9A005F59111C}" type="slidenum">
              <a:rPr kumimoji="0" lang="en-US" altLang="en-US" smtClean="0">
                <a:latin typeface="Times New Roman" pitchFamily="18" charset="0"/>
              </a:rPr>
              <a:pPr eaLnBrk="1" hangingPunct="1">
                <a:spcBef>
                  <a:spcPct val="0"/>
                </a:spcBef>
              </a:pPr>
              <a:t>17</a:t>
            </a:fld>
            <a:endParaRPr kumimoji="0" lang="en-US" altLang="en-US">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r>
              <a:rPr lang="en-US" altLang="en-US" dirty="0">
                <a:latin typeface="Arial" pitchFamily="34" charset="0"/>
              </a:rPr>
              <a:t>*Overall, incidence rates of reported TB were highest among males across all age groups in comparison to those among females across the same age groups.</a:t>
            </a:r>
          </a:p>
          <a:p>
            <a:endParaRPr lang="en-US" altLang="en-US" dirty="0">
              <a:latin typeface="Arial" pitchFamily="34" charset="0"/>
            </a:endParaRPr>
          </a:p>
          <a:p>
            <a:r>
              <a:rPr lang="en-US" altLang="en-US" dirty="0">
                <a:latin typeface="Arial" pitchFamily="34" charset="0"/>
              </a:rPr>
              <a:t>*Among males, the highest reported TB incidence rate occurred among individuals who are at least 55 years old (9.2), while the lowest reported TB incidence rate occurred among individuals who are 12 years old or younger (1.0).</a:t>
            </a:r>
          </a:p>
          <a:p>
            <a:endParaRPr lang="en-US" altLang="en-US" dirty="0">
              <a:latin typeface="Arial" pitchFamily="34" charset="0"/>
            </a:endParaRPr>
          </a:p>
          <a:p>
            <a:r>
              <a:rPr lang="en-US" altLang="en-US" dirty="0">
                <a:latin typeface="Arial" pitchFamily="34" charset="0"/>
              </a:rPr>
              <a:t>*Contrarily, among females, the highest reported TB incidence rate occurred among individuals who are between 25-34 years old (3.9), while the lowest reported TB incidence rate occurred among individuals who are 12 years old or younger (1.1).</a:t>
            </a:r>
          </a:p>
        </p:txBody>
      </p:sp>
    </p:spTree>
    <p:extLst>
      <p:ext uri="{BB962C8B-B14F-4D97-AF65-F5344CB8AC3E}">
        <p14:creationId xmlns:p14="http://schemas.microsoft.com/office/powerpoint/2010/main" val="3755461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0917828-8DB2-4E29-A42C-7B718D004B34}" type="slidenum">
              <a:rPr kumimoji="0" lang="en-US" altLang="en-US" smtClean="0">
                <a:latin typeface="Times New Roman" pitchFamily="18" charset="0"/>
              </a:rPr>
              <a:pPr eaLnBrk="1" hangingPunct="1">
                <a:spcBef>
                  <a:spcPct val="0"/>
                </a:spcBef>
              </a:pPr>
              <a:t>18</a:t>
            </a:fld>
            <a:endParaRPr kumimoji="0" lang="en-US" alt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a:latin typeface="Arial" pitchFamily="34" charset="0"/>
            </a:endParaRPr>
          </a:p>
        </p:txBody>
      </p:sp>
    </p:spTree>
    <p:extLst>
      <p:ext uri="{BB962C8B-B14F-4D97-AF65-F5344CB8AC3E}">
        <p14:creationId xmlns:p14="http://schemas.microsoft.com/office/powerpoint/2010/main" val="13764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73D8091D-68FB-400C-A45F-175DD982CCC5}" type="slidenum">
              <a:rPr kumimoji="0" lang="en-US" altLang="en-US" smtClean="0">
                <a:latin typeface="Times New Roman" pitchFamily="18" charset="0"/>
              </a:rPr>
              <a:pPr eaLnBrk="1" hangingPunct="1">
                <a:spcBef>
                  <a:spcPct val="0"/>
                </a:spcBef>
              </a:pPr>
              <a:t>19</a:t>
            </a:fld>
            <a:endParaRPr kumimoji="0" lang="en-US" altLang="en-US">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r>
              <a:rPr lang="en-US" altLang="en-US" dirty="0">
                <a:latin typeface="Arial" pitchFamily="34" charset="0"/>
              </a:rPr>
              <a:t>*Overall, among the individuals who have contracted TB, 22% are diabetic and 10% are residents who were diagnosed at correctional facilities. Likewise, an identical percentage (10%) engage in alcohol abuse. However, only 1% of the TB population engage in injection drug usage. </a:t>
            </a:r>
          </a:p>
        </p:txBody>
      </p:sp>
    </p:spTree>
    <p:extLst>
      <p:ext uri="{BB962C8B-B14F-4D97-AF65-F5344CB8AC3E}">
        <p14:creationId xmlns:p14="http://schemas.microsoft.com/office/powerpoint/2010/main" val="883125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3677BF02-B100-4933-A378-36D8DE8F4268}" type="slidenum">
              <a:rPr kumimoji="0" lang="en-US" altLang="en-US" smtClean="0">
                <a:latin typeface="Times New Roman" pitchFamily="18" charset="0"/>
              </a:rPr>
              <a:pPr eaLnBrk="1" hangingPunct="1">
                <a:spcBef>
                  <a:spcPct val="0"/>
                </a:spcBef>
              </a:pPr>
              <a:t>20</a:t>
            </a:fld>
            <a:endParaRPr kumimoji="0" lang="en-US" altLang="en-US">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en-US" altLang="en-US" u="none" dirty="0">
                <a:latin typeface="Arial" pitchFamily="34" charset="0"/>
              </a:rPr>
              <a:t>*Among those who are U.S.-born, proportions of TB cases have primarily remained steady from 2010-2012 but declined from 2013-2014 followed by a slight increase from 2015-2016 and thereafter reduced again in 2017 but remained steady from 2018-2019. </a:t>
            </a:r>
          </a:p>
          <a:p>
            <a:endParaRPr lang="en-US" altLang="en-US" u="none" dirty="0">
              <a:latin typeface="Arial" pitchFamily="34" charset="0"/>
            </a:endParaRPr>
          </a:p>
          <a:p>
            <a:endParaRPr lang="en-US" altLang="en-US" u="none" dirty="0">
              <a:latin typeface="Arial" pitchFamily="34" charset="0"/>
            </a:endParaRPr>
          </a:p>
        </p:txBody>
      </p:sp>
    </p:spTree>
    <p:extLst>
      <p:ext uri="{BB962C8B-B14F-4D97-AF65-F5344CB8AC3E}">
        <p14:creationId xmlns:p14="http://schemas.microsoft.com/office/powerpoint/2010/main" val="850930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EFB69BD2-C5DC-49B6-88E5-C401314A32FE}" type="slidenum">
              <a:rPr kumimoji="0" lang="en-US" altLang="en-US" smtClean="0">
                <a:latin typeface="Times New Roman" pitchFamily="18" charset="0"/>
              </a:rPr>
              <a:pPr eaLnBrk="1" hangingPunct="1">
                <a:spcBef>
                  <a:spcPct val="0"/>
                </a:spcBef>
              </a:pPr>
              <a:t>21</a:t>
            </a:fld>
            <a:endParaRPr kumimoji="0" lang="en-US" altLang="en-US">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r>
              <a:rPr lang="en-US" altLang="en-US" dirty="0">
                <a:latin typeface="Arial" pitchFamily="34" charset="0"/>
              </a:rPr>
              <a:t>*Overall, reported cases of TB increased from 2010-2011 but have rapidly declined from 2011-2012 with a subsequent slight decline from 2012-2013. However, TB cases were reported as having increased steadily again since 2013 (2013-2017). Thereafter, another temporary decline of TB cases was reported from 2017-2018 followed by a subsequent slight surge of reported TB cases from 2018-2019. </a:t>
            </a:r>
          </a:p>
          <a:p>
            <a:endParaRPr lang="en-US" altLang="en-US" dirty="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rPr>
              <a:t>*Likewise, proportions of multi-drug resistant TB cases have increased from 2010-2011 but have rapidly declined from 2011-2012 with a subsequent slight decline from 2012-2013. Nevertheless, proportions of MDR TB cases were reported as having increased steadily again since 2013 (2013-2017). Thereafter, another temporary decline in the proportions of MDR TB cases was reported from 2017-2018 followed by a subsequent slight surge in the proportions of reported MDR TB cases from 2018-2019.</a:t>
            </a:r>
          </a:p>
        </p:txBody>
      </p:sp>
    </p:spTree>
    <p:extLst>
      <p:ext uri="{BB962C8B-B14F-4D97-AF65-F5344CB8AC3E}">
        <p14:creationId xmlns:p14="http://schemas.microsoft.com/office/powerpoint/2010/main" val="157393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E685151E-14CD-4C42-A547-005163FA0B83}" type="slidenum">
              <a:rPr kumimoji="0" lang="en-US" altLang="en-US" smtClean="0">
                <a:latin typeface="Times New Roman" pitchFamily="18" charset="0"/>
              </a:rPr>
              <a:pPr eaLnBrk="1" hangingPunct="1">
                <a:spcBef>
                  <a:spcPct val="0"/>
                </a:spcBef>
              </a:pPr>
              <a:t>4</a:t>
            </a:fld>
            <a:endParaRPr kumimoji="0" lang="en-US" altLang="en-US">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r>
              <a:rPr lang="en-US" altLang="en-US" dirty="0">
                <a:latin typeface="Arial" pitchFamily="34" charset="0"/>
              </a:rPr>
              <a:t>*In the past 10 years, both TB cases and rates in the past 10 years have been steadily decreasing.</a:t>
            </a:r>
          </a:p>
        </p:txBody>
      </p:sp>
    </p:spTree>
    <p:extLst>
      <p:ext uri="{BB962C8B-B14F-4D97-AF65-F5344CB8AC3E}">
        <p14:creationId xmlns:p14="http://schemas.microsoft.com/office/powerpoint/2010/main" val="4214023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58DD36B4-B0B9-4E4C-BFC9-31E899006256}" type="slidenum">
              <a:rPr kumimoji="0" lang="en-US" altLang="en-US" smtClean="0">
                <a:latin typeface="Times New Roman" pitchFamily="18" charset="0"/>
              </a:rPr>
              <a:pPr eaLnBrk="1" hangingPunct="1">
                <a:spcBef>
                  <a:spcPct val="0"/>
                </a:spcBef>
              </a:pPr>
              <a:t>22</a:t>
            </a:fld>
            <a:endParaRPr kumimoji="0" lang="en-US" altLang="en-US">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r>
              <a:rPr lang="en-US" altLang="en-US" dirty="0">
                <a:latin typeface="Arial" pitchFamily="34" charset="0"/>
              </a:rPr>
              <a:t>*Overall, reported cases of TB have slightly decreased from 2010-2011 but have remained steady from 2011-2012 followed by a slight decline from 2012-2013. Thereafter, TB cases have increased once again in 2014 but have decreased slightly again in 2015. However, reported TB cases have surged rapidly in 2016 with a subsequent rapid decline by 2017 followed by yet another wave of increased TB cases since 2017 (2017-2019).</a:t>
            </a:r>
          </a:p>
          <a:p>
            <a:endParaRPr lang="en-US" altLang="en-US" dirty="0">
              <a:latin typeface="Arial" pitchFamily="34" charset="0"/>
            </a:endParaRPr>
          </a:p>
          <a:p>
            <a:r>
              <a:rPr lang="en-US" altLang="en-US" dirty="0">
                <a:latin typeface="Arial" pitchFamily="34" charset="0"/>
              </a:rPr>
              <a:t>*Likewise, proportions of TB cases have slightly decreased from 2010-2011 but have remained steady from 2011-2012 followed by a slight decline from 2012-2013. Thereafter, proportions of INH/RIF-resistant TB cases have increased once again in 2014 but have decreased slightly again in 2015. However, proportions of TB cases have surged rapidly in 2016 with a subsequent rapid decline by 2017 followed by yet another wave of increasing proportions of reported INH/RIF-resistant TB cases since 2017 (2017-2019).</a:t>
            </a:r>
          </a:p>
          <a:p>
            <a:endParaRPr lang="en-US" altLang="en-US" dirty="0">
              <a:latin typeface="Arial" pitchFamily="34" charset="0"/>
            </a:endParaRPr>
          </a:p>
          <a:p>
            <a:endParaRPr lang="en-US" altLang="en-US" dirty="0">
              <a:latin typeface="Arial" pitchFamily="34" charset="0"/>
            </a:endParaRPr>
          </a:p>
        </p:txBody>
      </p:sp>
    </p:spTree>
    <p:extLst>
      <p:ext uri="{BB962C8B-B14F-4D97-AF65-F5344CB8AC3E}">
        <p14:creationId xmlns:p14="http://schemas.microsoft.com/office/powerpoint/2010/main" val="264799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2FE2276B-D7B3-4C37-980A-4892E6F02DE4}" type="slidenum">
              <a:rPr kumimoji="0" lang="en-US" altLang="en-US" smtClean="0">
                <a:latin typeface="Times New Roman" pitchFamily="18" charset="0"/>
              </a:rPr>
              <a:pPr eaLnBrk="1" hangingPunct="1">
                <a:spcBef>
                  <a:spcPct val="0"/>
                </a:spcBef>
              </a:pPr>
              <a:t>23</a:t>
            </a:fld>
            <a:endParaRPr kumimoji="0" lang="en-US" altLang="en-US">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149854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0917828-8DB2-4E29-A42C-7B718D004B34}" type="slidenum">
              <a:rPr kumimoji="0" lang="en-US" altLang="en-US" smtClean="0">
                <a:latin typeface="Times New Roman" pitchFamily="18" charset="0"/>
              </a:rPr>
              <a:pPr eaLnBrk="1" hangingPunct="1">
                <a:spcBef>
                  <a:spcPct val="0"/>
                </a:spcBef>
              </a:pPr>
              <a:t>5</a:t>
            </a:fld>
            <a:endParaRPr kumimoji="0" lang="en-US" alt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a:latin typeface="Arial" pitchFamily="34" charset="0"/>
            </a:endParaRPr>
          </a:p>
        </p:txBody>
      </p:sp>
    </p:spTree>
    <p:extLst>
      <p:ext uri="{BB962C8B-B14F-4D97-AF65-F5344CB8AC3E}">
        <p14:creationId xmlns:p14="http://schemas.microsoft.com/office/powerpoint/2010/main" val="219306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B75FF8E2-6FAB-4231-8E69-88707B2AC793}" type="slidenum">
              <a:rPr kumimoji="0" lang="en-US" altLang="en-US" smtClean="0">
                <a:latin typeface="Times New Roman" pitchFamily="18" charset="0"/>
              </a:rPr>
              <a:pPr eaLnBrk="1" hangingPunct="1">
                <a:spcBef>
                  <a:spcPct val="0"/>
                </a:spcBef>
              </a:pPr>
              <a:t>6</a:t>
            </a:fld>
            <a:endParaRPr kumimoji="0" lang="en-US" altLang="en-US">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en-US" altLang="en-US" dirty="0">
                <a:latin typeface="Arial" pitchFamily="34" charset="0"/>
              </a:rPr>
              <a:t>*Among the border areas, Hidalgo County reported the highest number of TB cases (71), followed by Cameron County with the second highest number of TB cases (49), and thereafter followed by Public Health Region 8 with the third highest number of TB cases (37).</a:t>
            </a:r>
          </a:p>
          <a:p>
            <a:endParaRPr lang="en-US" altLang="en-US" dirty="0">
              <a:latin typeface="Arial" pitchFamily="34" charset="0"/>
            </a:endParaRPr>
          </a:p>
          <a:p>
            <a:r>
              <a:rPr lang="en-US" altLang="en-US" dirty="0">
                <a:latin typeface="Arial" pitchFamily="34" charset="0"/>
              </a:rPr>
              <a:t>*Among the metro areas, Houston reported the highest number of TB cases (152), followed by Dallas County with the second highest number of TB cases (136), and thereafter followed by Harris County with the third highest number of reported TB cases (113).</a:t>
            </a:r>
          </a:p>
          <a:p>
            <a:endParaRPr lang="en-US" altLang="en-US" dirty="0">
              <a:latin typeface="Arial" pitchFamily="34" charset="0"/>
            </a:endParaRPr>
          </a:p>
          <a:p>
            <a:r>
              <a:rPr lang="en-US" altLang="en-US" dirty="0">
                <a:latin typeface="Arial" pitchFamily="34" charset="0"/>
              </a:rPr>
              <a:t>* Among the non-metro areas, Fort Bend County reported the highest number of TB cases (37), followed by Public Health Region 6/5S with the second highest number of TB cases (33), and thereafter followed by Public Health Region 4/5N with the third highest number of TB cases (32).</a:t>
            </a:r>
          </a:p>
          <a:p>
            <a:endParaRPr lang="en-US" altLang="en-US" dirty="0">
              <a:latin typeface="Arial" pitchFamily="34" charset="0"/>
            </a:endParaRPr>
          </a:p>
          <a:p>
            <a:r>
              <a:rPr lang="en-US" altLang="en-US" dirty="0">
                <a:latin typeface="Arial" pitchFamily="34" charset="0"/>
              </a:rPr>
              <a:t>*Overall, Houston reported the most number of TB cases (152), followed by Dallas County with the second most number of TB cases (136), and thereafter followed by Harris County with the third most reported TB cases (113).</a:t>
            </a:r>
          </a:p>
        </p:txBody>
      </p:sp>
    </p:spTree>
    <p:extLst>
      <p:ext uri="{BB962C8B-B14F-4D97-AF65-F5344CB8AC3E}">
        <p14:creationId xmlns:p14="http://schemas.microsoft.com/office/powerpoint/2010/main" val="211864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B75FF8E2-6FAB-4231-8E69-88707B2AC793}" type="slidenum">
              <a:rPr kumimoji="0" lang="en-US" altLang="en-US" smtClean="0">
                <a:latin typeface="Times New Roman" pitchFamily="18" charset="0"/>
              </a:rPr>
              <a:pPr eaLnBrk="1" hangingPunct="1">
                <a:spcBef>
                  <a:spcPct val="0"/>
                </a:spcBef>
              </a:pPr>
              <a:t>7</a:t>
            </a:fld>
            <a:endParaRPr kumimoji="0" lang="en-US" altLang="en-US">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en-US" altLang="en-US" dirty="0">
                <a:latin typeface="Arial" pitchFamily="34" charset="0"/>
              </a:rPr>
              <a:t>*Among the border areas, Hidalgo County reported the highest number of TB cases (71), followed by Cameron County with the second highest number of TB cases (49), and thereafter followed by Public Health Region 8 with the third highest number of TB cases (37).</a:t>
            </a:r>
          </a:p>
          <a:p>
            <a:endParaRPr lang="en-US" altLang="en-US" dirty="0">
              <a:latin typeface="Arial" pitchFamily="34" charset="0"/>
            </a:endParaRPr>
          </a:p>
          <a:p>
            <a:r>
              <a:rPr lang="en-US" altLang="en-US" dirty="0">
                <a:latin typeface="Arial" pitchFamily="34" charset="0"/>
              </a:rPr>
              <a:t>*Among the metro areas, Houston reported the highest number of TB cases (152), followed by Dallas County with the second highest number of TB cases (136), and thereafter followed by Harris County with the third highest number of reported TB cases (113).</a:t>
            </a:r>
          </a:p>
          <a:p>
            <a:endParaRPr lang="en-US" altLang="en-US" dirty="0">
              <a:latin typeface="Arial" pitchFamily="34" charset="0"/>
            </a:endParaRPr>
          </a:p>
          <a:p>
            <a:r>
              <a:rPr lang="en-US" altLang="en-US" dirty="0">
                <a:latin typeface="Arial" pitchFamily="34" charset="0"/>
              </a:rPr>
              <a:t>* Among the non-metro areas, Fort Bend County reported the highest number of TB cases (37), followed by Public Health Region 6/5S with the second highest number of TB cases (33), and thereafter followed by Public Health Region 4/5N with the third highest number of TB cases (32).</a:t>
            </a:r>
          </a:p>
          <a:p>
            <a:endParaRPr lang="en-US" altLang="en-US" dirty="0">
              <a:latin typeface="Arial" pitchFamily="34" charset="0"/>
            </a:endParaRPr>
          </a:p>
          <a:p>
            <a:r>
              <a:rPr lang="en-US" altLang="en-US" dirty="0">
                <a:latin typeface="Arial" pitchFamily="34" charset="0"/>
              </a:rPr>
              <a:t>*Overall, Houston reported the most number of TB cases (152), followed by Dallas County with the second most number of TB cases (136), and thereafter followed by Harris County with the third most reported TB cases (113).</a:t>
            </a:r>
          </a:p>
        </p:txBody>
      </p:sp>
    </p:spTree>
    <p:extLst>
      <p:ext uri="{BB962C8B-B14F-4D97-AF65-F5344CB8AC3E}">
        <p14:creationId xmlns:p14="http://schemas.microsoft.com/office/powerpoint/2010/main" val="355354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E394CFA-4B41-4668-9BFF-00EEE016BD9B}" type="slidenum">
              <a:rPr kumimoji="0" lang="en-US" altLang="en-US" smtClean="0">
                <a:latin typeface="Times New Roman" pitchFamily="18" charset="0"/>
              </a:rPr>
              <a:pPr eaLnBrk="1" hangingPunct="1">
                <a:spcBef>
                  <a:spcPct val="0"/>
                </a:spcBef>
              </a:pPr>
              <a:t>8</a:t>
            </a:fld>
            <a:endParaRPr kumimoji="0" lang="en-US" altLang="en-US">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r>
              <a:rPr lang="en-US" altLang="en-US" dirty="0">
                <a:latin typeface="Arial" pitchFamily="34" charset="0"/>
              </a:rPr>
              <a:t>*The top three jurisdictions with the highest numbers of reported TB cases in 2019 were: Houston (152), Dallas County (136), and Harris County (113).  </a:t>
            </a:r>
          </a:p>
          <a:p>
            <a:endParaRPr lang="en-US" altLang="en-US" dirty="0">
              <a:latin typeface="Arial" pitchFamily="34" charset="0"/>
            </a:endParaRPr>
          </a:p>
          <a:p>
            <a:r>
              <a:rPr lang="en-US" altLang="en-US" dirty="0">
                <a:latin typeface="Arial" pitchFamily="34" charset="0"/>
              </a:rPr>
              <a:t>*Contrarily, the bottom three jurisdictions with the lowest numbers of reported TB cases in 2019 were: Austin-Travis County (44), Fort Bend County (37), and Laredo Health Department (34). </a:t>
            </a:r>
          </a:p>
        </p:txBody>
      </p:sp>
    </p:spTree>
    <p:extLst>
      <p:ext uri="{BB962C8B-B14F-4D97-AF65-F5344CB8AC3E}">
        <p14:creationId xmlns:p14="http://schemas.microsoft.com/office/powerpoint/2010/main" val="418927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02953D74-E2F9-43D3-874F-AE3E2D68924B}" type="slidenum">
              <a:rPr kumimoji="0" lang="en-US" altLang="en-US" smtClean="0">
                <a:latin typeface="Times New Roman" pitchFamily="18" charset="0"/>
              </a:rPr>
              <a:pPr eaLnBrk="1" hangingPunct="1">
                <a:spcBef>
                  <a:spcPct val="0"/>
                </a:spcBef>
              </a:pPr>
              <a:t>9</a:t>
            </a:fld>
            <a:endParaRPr kumimoji="0" lang="en-US" altLang="en-US">
              <a:latin typeface="Times New Roman" pitchFamily="18" charset="0"/>
            </a:endParaRPr>
          </a:p>
        </p:txBody>
      </p:sp>
      <p:sp>
        <p:nvSpPr>
          <p:cNvPr id="54275" name="Rectangle 2"/>
          <p:cNvSpPr>
            <a:spLocks noGrp="1" noRot="1" noChangeAspect="1" noChangeArrowheads="1" noTextEdit="1"/>
          </p:cNvSpPr>
          <p:nvPr>
            <p:ph type="sldImg"/>
          </p:nvPr>
        </p:nvSpPr>
        <p:spPr>
          <a:xfrm>
            <a:off x="411163" y="700088"/>
            <a:ext cx="6197600" cy="3486150"/>
          </a:xfrm>
          <a:ln w="12700" cap="flat"/>
        </p:spPr>
      </p:sp>
      <p:sp>
        <p:nvSpPr>
          <p:cNvPr id="54276" name="Rectangle 3"/>
          <p:cNvSpPr>
            <a:spLocks noGrp="1" noChangeArrowheads="1"/>
          </p:cNvSpPr>
          <p:nvPr>
            <p:ph type="body" idx="1"/>
          </p:nvPr>
        </p:nvSpPr>
        <p:spPr>
          <a:noFill/>
        </p:spPr>
        <p:txBody>
          <a:bodyPr lIns="92316" tIns="46968" rIns="92316" bIns="46968"/>
          <a:lstStyle/>
          <a:p>
            <a:r>
              <a:rPr lang="en-US" altLang="en-US" dirty="0">
                <a:latin typeface="Arial" pitchFamily="34" charset="0"/>
              </a:rPr>
              <a:t>*The majority/highest proportion of TB cases was reported in metro areas (52%). </a:t>
            </a:r>
          </a:p>
          <a:p>
            <a:endParaRPr lang="en-US" altLang="en-US" dirty="0">
              <a:latin typeface="Arial" pitchFamily="34" charset="0"/>
            </a:endParaRPr>
          </a:p>
          <a:p>
            <a:r>
              <a:rPr lang="en-US" altLang="en-US" dirty="0">
                <a:latin typeface="Arial" pitchFamily="34" charset="0"/>
              </a:rPr>
              <a:t>*A slightly higher proportion of TB cases was reported in non-metro areas (28%) in comparison to border areas (20%).</a:t>
            </a:r>
          </a:p>
        </p:txBody>
      </p:sp>
    </p:spTree>
    <p:extLst>
      <p:ext uri="{BB962C8B-B14F-4D97-AF65-F5344CB8AC3E}">
        <p14:creationId xmlns:p14="http://schemas.microsoft.com/office/powerpoint/2010/main" val="3132869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02953D74-E2F9-43D3-874F-AE3E2D68924B}" type="slidenum">
              <a:rPr kumimoji="0" lang="en-US" altLang="en-US" smtClean="0">
                <a:latin typeface="Times New Roman" pitchFamily="18" charset="0"/>
              </a:rPr>
              <a:pPr eaLnBrk="1" hangingPunct="1">
                <a:spcBef>
                  <a:spcPct val="0"/>
                </a:spcBef>
              </a:pPr>
              <a:t>10</a:t>
            </a:fld>
            <a:endParaRPr kumimoji="0" lang="en-US" altLang="en-US">
              <a:latin typeface="Times New Roman" pitchFamily="18" charset="0"/>
            </a:endParaRPr>
          </a:p>
        </p:txBody>
      </p:sp>
      <p:sp>
        <p:nvSpPr>
          <p:cNvPr id="54275" name="Rectangle 2"/>
          <p:cNvSpPr>
            <a:spLocks noGrp="1" noRot="1" noChangeAspect="1" noChangeArrowheads="1" noTextEdit="1"/>
          </p:cNvSpPr>
          <p:nvPr>
            <p:ph type="sldImg"/>
          </p:nvPr>
        </p:nvSpPr>
        <p:spPr>
          <a:xfrm>
            <a:off x="411163" y="700088"/>
            <a:ext cx="6197600" cy="3486150"/>
          </a:xfrm>
          <a:ln w="12700" cap="flat"/>
        </p:spPr>
      </p:sp>
      <p:sp>
        <p:nvSpPr>
          <p:cNvPr id="54276" name="Rectangle 3"/>
          <p:cNvSpPr>
            <a:spLocks noGrp="1" noChangeArrowheads="1"/>
          </p:cNvSpPr>
          <p:nvPr>
            <p:ph type="body" idx="1"/>
          </p:nvPr>
        </p:nvSpPr>
        <p:spPr>
          <a:noFill/>
        </p:spPr>
        <p:txBody>
          <a:bodyPr lIns="92316" tIns="46968" rIns="92316" bIns="46968"/>
          <a:lstStyle/>
          <a:p>
            <a:r>
              <a:rPr lang="en-US" altLang="en-US" dirty="0">
                <a:latin typeface="Arial" pitchFamily="34" charset="0"/>
              </a:rPr>
              <a:t>*The highest proportion of TB cases was reported in Harris County (44%), followed by Dallas County with the second highest proportion of TB cases (22%), and thereafter followed by Bexar County with the third highest proportion of TB cases (15%).  </a:t>
            </a:r>
          </a:p>
          <a:p>
            <a:endParaRPr lang="en-US" altLang="en-US" dirty="0">
              <a:latin typeface="Arial" pitchFamily="34" charset="0"/>
            </a:endParaRPr>
          </a:p>
          <a:p>
            <a:r>
              <a:rPr lang="en-US" altLang="en-US" dirty="0">
                <a:latin typeface="Arial" pitchFamily="34" charset="0"/>
              </a:rPr>
              <a:t>*Conversely, the lowest proportion of TB cases was reported in Travis County (7%). </a:t>
            </a:r>
          </a:p>
        </p:txBody>
      </p:sp>
    </p:spTree>
    <p:extLst>
      <p:ext uri="{BB962C8B-B14F-4D97-AF65-F5344CB8AC3E}">
        <p14:creationId xmlns:p14="http://schemas.microsoft.com/office/powerpoint/2010/main" val="149616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B1B46237-F999-48FE-A813-5D443A8C3A78}" type="slidenum">
              <a:rPr kumimoji="0" lang="en-US" altLang="en-US" smtClean="0">
                <a:latin typeface="Times New Roman" pitchFamily="18" charset="0"/>
              </a:rPr>
              <a:pPr eaLnBrk="1" hangingPunct="1">
                <a:spcBef>
                  <a:spcPct val="0"/>
                </a:spcBef>
              </a:pPr>
              <a:t>11</a:t>
            </a:fld>
            <a:endParaRPr kumimoji="0" lang="en-US" altLang="en-US">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en-US" altLang="en-US" dirty="0">
                <a:latin typeface="Arial" pitchFamily="34" charset="0"/>
              </a:rPr>
              <a:t>*The highest incidence rate of reported TB cases occurred in border areas (8.3), while the lowest reported incidence rate of TB cases occurred in Tarrant County (3.4). </a:t>
            </a:r>
          </a:p>
        </p:txBody>
      </p:sp>
    </p:spTree>
    <p:extLst>
      <p:ext uri="{BB962C8B-B14F-4D97-AF65-F5344CB8AC3E}">
        <p14:creationId xmlns:p14="http://schemas.microsoft.com/office/powerpoint/2010/main" val="68701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12/22/2020</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70058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12/22/2020</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164E6-53E6-4C17-9505-A6FCA3E39D5E}"/>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D921B36-5531-46A3-9266-BEDDE1FDCD3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949DB9-FD7D-49A5-B740-1A4B935CFAF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B45C27B-A01C-4F3D-82B1-EDABC83888A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A692A38-C809-478B-B00A-C78F66C42364}"/>
              </a:ext>
            </a:extLst>
          </p:cNvPr>
          <p:cNvSpPr>
            <a:spLocks noGrp="1"/>
          </p:cNvSpPr>
          <p:nvPr>
            <p:ph type="sldNum" sz="quarter" idx="12"/>
          </p:nvPr>
        </p:nvSpPr>
        <p:spPr/>
        <p:txBody>
          <a:bodyPr/>
          <a:lstStyle/>
          <a:p>
            <a:pPr>
              <a:defRPr/>
            </a:pPr>
            <a:fld id="{3AD5BB4C-A2C6-4BD7-AFFA-192554E05E3C}" type="slidenum">
              <a:rPr lang="en-US" smtClean="0"/>
              <a:pPr>
                <a:defRPr/>
              </a:pPr>
              <a:t>‹#›</a:t>
            </a:fld>
            <a:endParaRPr lang="en-US"/>
          </a:p>
        </p:txBody>
      </p:sp>
      <p:grpSp>
        <p:nvGrpSpPr>
          <p:cNvPr id="7" name="Group 2">
            <a:extLst>
              <a:ext uri="{FF2B5EF4-FFF2-40B4-BE49-F238E27FC236}">
                <a16:creationId xmlns:a16="http://schemas.microsoft.com/office/drawing/2014/main" id="{A403A65D-1B5D-483B-A8D9-65B8A207FDA3}"/>
              </a:ext>
            </a:extLst>
          </p:cNvPr>
          <p:cNvGrpSpPr>
            <a:grpSpLocks/>
          </p:cNvGrpSpPr>
          <p:nvPr userDrawn="1"/>
        </p:nvGrpSpPr>
        <p:grpSpPr bwMode="auto">
          <a:xfrm>
            <a:off x="0" y="0"/>
            <a:ext cx="12192000" cy="6858000"/>
            <a:chOff x="-6" y="-13"/>
            <a:chExt cx="5766" cy="4333"/>
          </a:xfrm>
        </p:grpSpPr>
        <p:sp>
          <p:nvSpPr>
            <p:cNvPr id="8" name="Rectangle 3">
              <a:extLst>
                <a:ext uri="{FF2B5EF4-FFF2-40B4-BE49-F238E27FC236}">
                  <a16:creationId xmlns:a16="http://schemas.microsoft.com/office/drawing/2014/main" id="{A5EAC1B9-FFDC-48D3-9291-81087D21FE1E}"/>
                </a:ext>
              </a:extLst>
            </p:cNvPr>
            <p:cNvSpPr>
              <a:spLocks noChangeArrowheads="1"/>
            </p:cNvSpPr>
            <p:nvPr userDrawn="1"/>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sz="1800"/>
            </a:p>
          </p:txBody>
        </p:sp>
        <p:sp>
          <p:nvSpPr>
            <p:cNvPr id="9" name="Freeform 4">
              <a:extLst>
                <a:ext uri="{FF2B5EF4-FFF2-40B4-BE49-F238E27FC236}">
                  <a16:creationId xmlns:a16="http://schemas.microsoft.com/office/drawing/2014/main" id="{B6ADC837-5C26-44C0-B073-8A53FF67D299}"/>
                </a:ext>
              </a:extLst>
            </p:cNvPr>
            <p:cNvSpPr>
              <a:spLocks/>
            </p:cNvSpPr>
            <p:nvPr userDrawn="1"/>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a:p>
          </p:txBody>
        </p:sp>
        <p:sp>
          <p:nvSpPr>
            <p:cNvPr id="10" name="Freeform 5">
              <a:extLst>
                <a:ext uri="{FF2B5EF4-FFF2-40B4-BE49-F238E27FC236}">
                  <a16:creationId xmlns:a16="http://schemas.microsoft.com/office/drawing/2014/main" id="{F74D759C-404F-4AC0-9D66-B9342A18CE72}"/>
                </a:ext>
              </a:extLst>
            </p:cNvPr>
            <p:cNvSpPr>
              <a:spLocks/>
            </p:cNvSpPr>
            <p:nvPr userDrawn="1"/>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 name="Freeform 6">
              <a:extLst>
                <a:ext uri="{FF2B5EF4-FFF2-40B4-BE49-F238E27FC236}">
                  <a16:creationId xmlns:a16="http://schemas.microsoft.com/office/drawing/2014/main" id="{A5A3A662-185F-41B6-876C-97DB2EB70B5F}"/>
                </a:ext>
              </a:extLst>
            </p:cNvPr>
            <p:cNvSpPr>
              <a:spLocks/>
            </p:cNvSpPr>
            <p:nvPr userDrawn="1"/>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2" name="Freeform 7">
              <a:extLst>
                <a:ext uri="{FF2B5EF4-FFF2-40B4-BE49-F238E27FC236}">
                  <a16:creationId xmlns:a16="http://schemas.microsoft.com/office/drawing/2014/main" id="{691CABAF-E454-44CD-96B3-EB75D40BF96C}"/>
                </a:ext>
              </a:extLst>
            </p:cNvPr>
            <p:cNvSpPr>
              <a:spLocks/>
            </p:cNvSpPr>
            <p:nvPr userDrawn="1"/>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 name="Freeform 8">
              <a:extLst>
                <a:ext uri="{FF2B5EF4-FFF2-40B4-BE49-F238E27FC236}">
                  <a16:creationId xmlns:a16="http://schemas.microsoft.com/office/drawing/2014/main" id="{A85E0B4C-6757-46F7-83BF-846BD5CAE575}"/>
                </a:ext>
              </a:extLst>
            </p:cNvPr>
            <p:cNvSpPr>
              <a:spLocks/>
            </p:cNvSpPr>
            <p:nvPr userDrawn="1"/>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 name="Freeform 9">
              <a:extLst>
                <a:ext uri="{FF2B5EF4-FFF2-40B4-BE49-F238E27FC236}">
                  <a16:creationId xmlns:a16="http://schemas.microsoft.com/office/drawing/2014/main" id="{C9729522-E79B-4B1B-9D2C-AD750C625F33}"/>
                </a:ext>
              </a:extLst>
            </p:cNvPr>
            <p:cNvSpPr>
              <a:spLocks/>
            </p:cNvSpPr>
            <p:nvPr userDrawn="1"/>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 name="Freeform 10">
              <a:extLst>
                <a:ext uri="{FF2B5EF4-FFF2-40B4-BE49-F238E27FC236}">
                  <a16:creationId xmlns:a16="http://schemas.microsoft.com/office/drawing/2014/main" id="{9FB11280-CAE7-41E4-853F-D4D02779B40A}"/>
                </a:ext>
              </a:extLst>
            </p:cNvPr>
            <p:cNvSpPr>
              <a:spLocks/>
            </p:cNvSpPr>
            <p:nvPr userDrawn="1"/>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6" name="Freeform 11">
              <a:extLst>
                <a:ext uri="{FF2B5EF4-FFF2-40B4-BE49-F238E27FC236}">
                  <a16:creationId xmlns:a16="http://schemas.microsoft.com/office/drawing/2014/main" id="{4A693BBA-F4F8-48DF-8E41-1CE517D27E63}"/>
                </a:ext>
              </a:extLst>
            </p:cNvPr>
            <p:cNvSpPr>
              <a:spLocks/>
            </p:cNvSpPr>
            <p:nvPr userDrawn="1"/>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spTree>
    <p:extLst>
      <p:ext uri="{BB962C8B-B14F-4D97-AF65-F5344CB8AC3E}">
        <p14:creationId xmlns:p14="http://schemas.microsoft.com/office/powerpoint/2010/main" val="2379649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5344" y="613102"/>
            <a:ext cx="8388457"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961341" y="1677881"/>
            <a:ext cx="8423456"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882067" y="6356353"/>
            <a:ext cx="1699333" cy="365125"/>
          </a:xfrm>
        </p:spPr>
        <p:txBody>
          <a:bodyPr/>
          <a:lstStyle/>
          <a:p>
            <a:pPr>
              <a:defRPr/>
            </a:pPr>
            <a:endParaRPr lang="en-US"/>
          </a:p>
        </p:txBody>
      </p:sp>
      <p:sp>
        <p:nvSpPr>
          <p:cNvPr id="6" name="Footer Placeholder 5"/>
          <p:cNvSpPr>
            <a:spLocks noGrp="1"/>
          </p:cNvSpPr>
          <p:nvPr>
            <p:ph type="ftr" sz="quarter" idx="11"/>
          </p:nvPr>
        </p:nvSpPr>
        <p:spPr>
          <a:xfrm>
            <a:off x="3879912" y="6356353"/>
            <a:ext cx="5125373" cy="365125"/>
          </a:xfrm>
        </p:spPr>
        <p:txBody>
          <a:bodyPr/>
          <a:lstStyle/>
          <a:p>
            <a:pPr>
              <a:defRPr/>
            </a:pPr>
            <a:endParaRPr lang="en-US"/>
          </a:p>
        </p:txBody>
      </p:sp>
      <p:sp>
        <p:nvSpPr>
          <p:cNvPr id="7" name="Slide Number Placeholder 6"/>
          <p:cNvSpPr>
            <a:spLocks noGrp="1"/>
          </p:cNvSpPr>
          <p:nvPr>
            <p:ph type="sldNum" sz="quarter" idx="12"/>
          </p:nvPr>
        </p:nvSpPr>
        <p:spPr>
          <a:xfrm>
            <a:off x="9303798" y="6356353"/>
            <a:ext cx="2050001" cy="365125"/>
          </a:xfrm>
        </p:spPr>
        <p:txBody>
          <a:bodyPr/>
          <a:lstStyle/>
          <a:p>
            <a:pPr>
              <a:defRPr/>
            </a:pPr>
            <a:fld id="{C88924D6-8F6D-4AAF-A7A7-EE6FED87B2E5}" type="slidenum">
              <a:rPr lang="en-US" smtClean="0"/>
              <a:pPr>
                <a:defRPr/>
              </a:pPr>
              <a:t>‹#›</a:t>
            </a:fld>
            <a:endParaRPr lang="en-US"/>
          </a:p>
        </p:txBody>
      </p:sp>
      <p:cxnSp>
        <p:nvCxnSpPr>
          <p:cNvPr id="10" name="Line 9"/>
          <p:cNvCxnSpPr/>
          <p:nvPr/>
        </p:nvCxnSpPr>
        <p:spPr>
          <a:xfrm flipV="1">
            <a:off x="2961340" y="1407912"/>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4559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8140" y="509003"/>
            <a:ext cx="8841193"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758141" y="1551074"/>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758140" y="2223450"/>
            <a:ext cx="8841193"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758139" y="6352779"/>
            <a:ext cx="1711171" cy="365125"/>
          </a:xfrm>
        </p:spPr>
        <p:txBody>
          <a:bodyPr/>
          <a:lstStyle/>
          <a:p>
            <a:pPr>
              <a:defRPr/>
            </a:pPr>
            <a:endParaRPr lang="en-US"/>
          </a:p>
        </p:txBody>
      </p:sp>
      <p:sp>
        <p:nvSpPr>
          <p:cNvPr id="5" name="Footer Placeholder 4"/>
          <p:cNvSpPr>
            <a:spLocks noGrp="1"/>
          </p:cNvSpPr>
          <p:nvPr>
            <p:ph type="ftr" sz="quarter" idx="11"/>
          </p:nvPr>
        </p:nvSpPr>
        <p:spPr>
          <a:xfrm>
            <a:off x="4768860" y="6352779"/>
            <a:ext cx="4791721" cy="365125"/>
          </a:xfrm>
        </p:spPr>
        <p:txBody>
          <a:bodyPr/>
          <a:lstStyle/>
          <a:p>
            <a:pPr>
              <a:defRPr/>
            </a:pPr>
            <a:endParaRPr lang="en-US"/>
          </a:p>
        </p:txBody>
      </p:sp>
      <p:sp>
        <p:nvSpPr>
          <p:cNvPr id="6" name="Slide Number Placeholder 5"/>
          <p:cNvSpPr>
            <a:spLocks noGrp="1"/>
          </p:cNvSpPr>
          <p:nvPr>
            <p:ph type="sldNum" sz="quarter" idx="12"/>
          </p:nvPr>
        </p:nvSpPr>
        <p:spPr>
          <a:xfrm>
            <a:off x="9860131" y="6356353"/>
            <a:ext cx="1493668" cy="365125"/>
          </a:xfrm>
        </p:spPr>
        <p:txBody>
          <a:body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204562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680837" y="43999"/>
            <a:ext cx="9672963"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680838" y="478971"/>
            <a:ext cx="9672961" cy="5747207"/>
          </a:xfrm>
        </p:spPr>
        <p:txBody>
          <a:bodyPr anchor="ctr"/>
          <a:lstStyle>
            <a:lvl1pPr algn="ctr">
              <a:defRPr/>
            </a:lvl1pPr>
          </a:lstStyle>
          <a:p>
            <a:r>
              <a:rPr lang="en-US"/>
              <a:t>Click icon to add chart</a:t>
            </a:r>
            <a:endParaRPr lang="en-US" dirty="0"/>
          </a:p>
        </p:txBody>
      </p:sp>
      <p:sp>
        <p:nvSpPr>
          <p:cNvPr id="3" name="Date Placeholder 2"/>
          <p:cNvSpPr>
            <a:spLocks noGrp="1"/>
          </p:cNvSpPr>
          <p:nvPr>
            <p:ph type="dt" sz="half" idx="10"/>
          </p:nvPr>
        </p:nvSpPr>
        <p:spPr>
          <a:xfrm>
            <a:off x="1207363" y="6356353"/>
            <a:ext cx="1692676" cy="365125"/>
          </a:xfrm>
        </p:spPr>
        <p:txBody>
          <a:bodyPr/>
          <a:lstStyle/>
          <a:p>
            <a:pPr>
              <a:defRPr/>
            </a:pPr>
            <a:endParaRPr lang="en-US"/>
          </a:p>
        </p:txBody>
      </p:sp>
      <p:sp>
        <p:nvSpPr>
          <p:cNvPr id="4" name="Footer Placeholder 3"/>
          <p:cNvSpPr>
            <a:spLocks noGrp="1"/>
          </p:cNvSpPr>
          <p:nvPr>
            <p:ph type="ftr" sz="quarter" idx="11"/>
          </p:nvPr>
        </p:nvSpPr>
        <p:spPr>
          <a:xfrm>
            <a:off x="3184124" y="6356353"/>
            <a:ext cx="6285389" cy="365125"/>
          </a:xfrm>
        </p:spPr>
        <p:txBody>
          <a:bodyPr/>
          <a:lstStyle/>
          <a:p>
            <a:pPr>
              <a:defRPr/>
            </a:pPr>
            <a:endParaRPr lang="en-US"/>
          </a:p>
        </p:txBody>
      </p:sp>
      <p:sp>
        <p:nvSpPr>
          <p:cNvPr id="5" name="Slide Number Placeholder 4"/>
          <p:cNvSpPr>
            <a:spLocks noGrp="1"/>
          </p:cNvSpPr>
          <p:nvPr>
            <p:ph type="sldNum" sz="quarter" idx="12"/>
          </p:nvPr>
        </p:nvSpPr>
        <p:spPr>
          <a:xfrm>
            <a:off x="9753600" y="6356353"/>
            <a:ext cx="1600200" cy="365125"/>
          </a:xfrm>
        </p:spPr>
        <p:txBody>
          <a:body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253148967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197506"/>
            <a:ext cx="105156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2098083" y="4580176"/>
            <a:ext cx="7884117" cy="1527661"/>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229678521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endParaRPr lang="en-US" dirty="0"/>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614926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5205D06A-407B-46FA-A0EC-F072866C22BF}" type="datetimeFigureOut">
              <a:rPr lang="en-US" smtClean="0"/>
              <a:t>12/22/2020</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12/22/2020</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12/22/2020</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12/22/2020</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34626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8.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pn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12/22/2020</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62" r:id="rId3"/>
    <p:sldLayoutId id="2147483652" r:id="rId4"/>
    <p:sldLayoutId id="2147483672" r:id="rId5"/>
    <p:sldLayoutId id="2147483673" r:id="rId6"/>
    <p:sldLayoutId id="2147483653" r:id="rId7"/>
    <p:sldLayoutId id="2147483697" r:id="rId8"/>
    <p:sldLayoutId id="2147483674" r:id="rId9"/>
    <p:sldLayoutId id="2147483702" r:id="rId10"/>
    <p:sldLayoutId id="2147483655" r:id="rId11"/>
    <p:sldLayoutId id="2147483658" r:id="rId12"/>
    <p:sldLayoutId id="2147483704" r:id="rId13"/>
    <p:sldLayoutId id="2147483705" r:id="rId14"/>
    <p:sldLayoutId id="2147483706" r:id="rId15"/>
    <p:sldLayoutId id="2147483707" r:id="rId16"/>
    <p:sldLayoutId id="2147483708" r:id="rId17"/>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12/22/2020</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emf"/><Relationship Id="rId2" Type="http://schemas.openxmlformats.org/officeDocument/2006/relationships/slideLayout" Target="../slideLayouts/slideLayout21.xml"/><Relationship Id="rId1" Type="http://schemas.openxmlformats.org/officeDocument/2006/relationships/vmlDrawing" Target="../drawings/vmlDrawing10.vml"/><Relationship Id="rId6" Type="http://schemas.openxmlformats.org/officeDocument/2006/relationships/oleObject" Target="file:///C:\Users\yli087\Desktop\TB%20Slide%20Set%20Tables%20&amp;%20Figures.xlsx!Sheet2!%5bTB%20Slide%20Set%20Tables%20&amp;%20Figures.xlsx%5dSheet2%20Chart%203" TargetMode="Externa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emf"/><Relationship Id="rId2" Type="http://schemas.openxmlformats.org/officeDocument/2006/relationships/slideLayout" Target="../slideLayouts/slideLayout21.xml"/><Relationship Id="rId1" Type="http://schemas.openxmlformats.org/officeDocument/2006/relationships/vmlDrawing" Target="../drawings/vmlDrawing11.vml"/><Relationship Id="rId6" Type="http://schemas.openxmlformats.org/officeDocument/2006/relationships/oleObject" Target="file:///C:\Users\yli087\Desktop\TB%20Slide%20Set%20Tables%20&amp;%20Figures.xlsx!Sheet3!%5bTB%20Slide%20Set%20Tables%20&amp;%20Figures.xlsx%5dSheet3%20Chart%202" TargetMode="Externa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emf"/><Relationship Id="rId2" Type="http://schemas.openxmlformats.org/officeDocument/2006/relationships/slideLayout" Target="../slideLayouts/slideLayout21.xml"/><Relationship Id="rId1" Type="http://schemas.openxmlformats.org/officeDocument/2006/relationships/vmlDrawing" Target="../drawings/vmlDrawing12.vml"/><Relationship Id="rId6" Type="http://schemas.openxmlformats.org/officeDocument/2006/relationships/oleObject" Target="file:///C:\Users\yli087\Desktop\TB%20Slide%20Set%20Tables%20&amp;%20Figures.xlsx!Sheet4!%5bTB%20Slide%20Set%20Tables%20&amp;%20Figures.xlsx%5dSheet4%20Chart%201" TargetMode="Externa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emf"/><Relationship Id="rId2" Type="http://schemas.openxmlformats.org/officeDocument/2006/relationships/slideLayout" Target="../slideLayouts/slideLayout21.xml"/><Relationship Id="rId1" Type="http://schemas.openxmlformats.org/officeDocument/2006/relationships/vmlDrawing" Target="../drawings/vmlDrawing14.vml"/><Relationship Id="rId6" Type="http://schemas.openxmlformats.org/officeDocument/2006/relationships/oleObject" Target="file:///\\dshs4dvhivfe01\hiv3share$\datashare\Data_Analysis\Analysis%20Group%20Reports%20Code\TB%20Slideset\2019\TB%20Slide%20Set%20Tables%20&amp;%20Figures.xlsx!Sheet5!%5bTB%20Slide%20Set%20Tables%20&amp;%20Figures.xlsx%5dSheet5%20Chart%201" TargetMode="Externa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9.emf"/><Relationship Id="rId2" Type="http://schemas.openxmlformats.org/officeDocument/2006/relationships/slideLayout" Target="../slideLayouts/slideLayout21.xml"/><Relationship Id="rId1" Type="http://schemas.openxmlformats.org/officeDocument/2006/relationships/vmlDrawing" Target="../drawings/vmlDrawing15.vml"/><Relationship Id="rId6" Type="http://schemas.openxmlformats.org/officeDocument/2006/relationships/oleObject" Target="file:///\\dshs4dvhivfe01\hiv3share$\datashare\Data_Analysis\Analysis%20Group%20Reports%20Code\TB%20Slideset\2019\TB%20Slide%20Set%20Tables%20&amp;%20Figures.xlsx!Sheet6!%5bTB%20Slide%20Set%20Tables%20&amp;%20Figures.xlsx%5dSheet6%20Chart%201" TargetMode="Externa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0.emf"/><Relationship Id="rId2" Type="http://schemas.openxmlformats.org/officeDocument/2006/relationships/slideLayout" Target="../slideLayouts/slideLayout21.xml"/><Relationship Id="rId1" Type="http://schemas.openxmlformats.org/officeDocument/2006/relationships/vmlDrawing" Target="../drawings/vmlDrawing16.vml"/><Relationship Id="rId6" Type="http://schemas.openxmlformats.org/officeDocument/2006/relationships/oleObject" Target="file:///\\dshs4dvhivfe01\hiv3share$\datashare\Data_Analysis\Analysis%20Group%20Reports%20Code\TB%20Slideset\2019\TB%20Slide%20Set%20Tables%20&amp;%20Figures_20201203.xlsx!Sheet7!%5bTB%20Slide%20Set%20Tables%20&amp;%20Figures_20201203.xlsx%5dSheet7%20Chart%201" TargetMode="Externa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1.emf"/><Relationship Id="rId2" Type="http://schemas.openxmlformats.org/officeDocument/2006/relationships/slideLayout" Target="../slideLayouts/slideLayout18.xml"/><Relationship Id="rId1" Type="http://schemas.openxmlformats.org/officeDocument/2006/relationships/vmlDrawing" Target="../drawings/vmlDrawing17.vml"/><Relationship Id="rId6" Type="http://schemas.openxmlformats.org/officeDocument/2006/relationships/oleObject" Target="file:///\\dshs4dvhivfe01\hiv3share$\datashare\Data_Analysis\Analysis%20Group%20Reports%20Code\TB%20Slideset\2019\TB%20Slide%20Set%20Tables%20&amp;%20Figures_20201203.xlsx!Sheet8!%5bTB%20Slide%20Set%20Tables%20&amp;%20Figures_20201203.xlsx%5dSheet8%20Chart%201" TargetMode="Externa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2.emf"/><Relationship Id="rId2" Type="http://schemas.openxmlformats.org/officeDocument/2006/relationships/slideLayout" Target="../slideLayouts/slideLayout21.xml"/><Relationship Id="rId1" Type="http://schemas.openxmlformats.org/officeDocument/2006/relationships/vmlDrawing" Target="../drawings/vmlDrawing19.vml"/><Relationship Id="rId6" Type="http://schemas.openxmlformats.org/officeDocument/2006/relationships/oleObject" Target="file:///\\dshs4dvhivfe01\hiv3share$\datashare\Data_Analysis\Analysis%20Group%20Reports%20Code\TB%20Slideset\2019\TB%20Slide%20Set%20Tables%20&amp;%20Figures_20201203.xlsx!Sheet9!%5bTB%20Slide%20Set%20Tables%20&amp;%20Figures_20201203.xlsx%5dSheet9%20Chart%201" TargetMode="External"/><Relationship Id="rId5" Type="http://schemas.openxmlformats.org/officeDocument/2006/relationships/image" Target="../media/image9.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3.emf"/><Relationship Id="rId2" Type="http://schemas.openxmlformats.org/officeDocument/2006/relationships/slideLayout" Target="../slideLayouts/slideLayout21.xml"/><Relationship Id="rId1" Type="http://schemas.openxmlformats.org/officeDocument/2006/relationships/vmlDrawing" Target="../drawings/vmlDrawing20.vml"/><Relationship Id="rId6" Type="http://schemas.openxmlformats.org/officeDocument/2006/relationships/oleObject" Target="file:///C:\Users\yli087\Desktop\TB%20Slide%20Set%20Tables%20&amp;%20Figures.xlsx!Sheet10!%5bTB%20Slide%20Set%20Tables%20&amp;%20Figures.xlsx%5dSheet10%20Chart%202" TargetMode="External"/><Relationship Id="rId5" Type="http://schemas.openxmlformats.org/officeDocument/2006/relationships/image" Target="../media/image9.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4.emf"/><Relationship Id="rId2" Type="http://schemas.openxmlformats.org/officeDocument/2006/relationships/slideLayout" Target="../slideLayouts/slideLayout21.xml"/><Relationship Id="rId1" Type="http://schemas.openxmlformats.org/officeDocument/2006/relationships/vmlDrawing" Target="../drawings/vmlDrawing21.vml"/><Relationship Id="rId6" Type="http://schemas.openxmlformats.org/officeDocument/2006/relationships/oleObject" Target="file:///\\dshs4dvhivfe01\hiv3share$\datashare\Data_Analysis\Analysis%20Group%20Reports%20Code\TB%20Slideset\2019\TB%20Slide%20Set%20Tables%20&amp;%20Figures.xlsx!Sheet11!%5bTB%20Slide%20Set%20Tables%20&amp;%20Figures.xlsx%5dSheet11%20Chart%202" TargetMode="External"/><Relationship Id="rId5" Type="http://schemas.openxmlformats.org/officeDocument/2006/relationships/image" Target="../media/image9.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20.xml"/><Relationship Id="rId7" Type="http://schemas.openxmlformats.org/officeDocument/2006/relationships/image" Target="../media/image25.emf"/><Relationship Id="rId2" Type="http://schemas.openxmlformats.org/officeDocument/2006/relationships/slideLayout" Target="../slideLayouts/slideLayout21.xml"/><Relationship Id="rId1" Type="http://schemas.openxmlformats.org/officeDocument/2006/relationships/vmlDrawing" Target="../drawings/vmlDrawing22.vml"/><Relationship Id="rId6" Type="http://schemas.openxmlformats.org/officeDocument/2006/relationships/oleObject" Target="file:///\\dshs4dvhivfe01\hiv3share$\datashare\Data_Analysis\Analysis%20Group%20Reports%20Code\TB%20Slideset\2019\TB%20Slide%20Set%20Tables%20&amp;%20Figures.xlsx!Sheet12!%5bTB%20Slide%20Set%20Tables%20&amp;%20Figures.xlsx%5dSheet12%20Chart%202" TargetMode="External"/><Relationship Id="rId5" Type="http://schemas.openxmlformats.org/officeDocument/2006/relationships/image" Target="../media/image9.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23.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emf"/><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file:///C:\Users\yli087\Desktop\TB%20Slide%20Set%20Tables%20&amp;%20Figures.xlsx!Sheet1!%5bTB%20Slide%20Set%20Tables%20&amp;%20Figures.xlsx%5dSheet1%20Chart%201" TargetMode="External"/><Relationship Id="rId5" Type="http://schemas.openxmlformats.org/officeDocument/2006/relationships/image" Target="../media/image9.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file:///C:\Users\yli087\Desktop\TB%20Slide%20Set%20Tables%20&amp;%20Figures.xlsx!Sheet13!R2C2:R20C6"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file:///\\dshs4dvhivfe01\hiv3share$\datashare\Data_Analysis\Analysis%20Group%20Reports%20Code\TB%20Slideset\2019\TB%20Slide%20Set%20Tables%20&amp;%20Figures_20201203.xlsx!Sheet14!R2C2:R21C6"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emf"/><Relationship Id="rId2" Type="http://schemas.openxmlformats.org/officeDocument/2006/relationships/slideLayout" Target="../slideLayouts/slideLayout21.xml"/><Relationship Id="rId1" Type="http://schemas.openxmlformats.org/officeDocument/2006/relationships/vmlDrawing" Target="../drawings/vmlDrawing8.vml"/><Relationship Id="rId6" Type="http://schemas.openxmlformats.org/officeDocument/2006/relationships/oleObject" Target="file:///\\dshs4dvhivfe01\hiv3share$\datashare\Data_Analysis\Analysis%20Group%20Reports%20Code\TB%20Slideset\2019\TB%20Slide%20Set%20Tables%20&amp;%20Figures_20201203.xlsx!Sheet15!R2C2:R13C3" TargetMode="External"/><Relationship Id="rId5" Type="http://schemas.openxmlformats.org/officeDocument/2006/relationships/image" Target="../media/image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emf"/><Relationship Id="rId2" Type="http://schemas.openxmlformats.org/officeDocument/2006/relationships/slideLayout" Target="../slideLayouts/slideLayout18.xml"/><Relationship Id="rId1" Type="http://schemas.openxmlformats.org/officeDocument/2006/relationships/vmlDrawing" Target="../drawings/vmlDrawing9.vml"/><Relationship Id="rId6" Type="http://schemas.openxmlformats.org/officeDocument/2006/relationships/oleObject" Target="file:///C:\Users\yli087\Desktop\TB%20Slide%20Set%20Tables%20&amp;%20Figures.xlsx!Sheet2!%5bTB%20Slide%20Set%20Tables%20&amp;%20Figures.xlsx%5dSheet2%20Chart%202" TargetMode="External"/><Relationship Id="rId5" Type="http://schemas.openxmlformats.org/officeDocument/2006/relationships/image" Target="../media/image9.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6E504CBE-C084-44F8-856B-696C0825A26B}"/>
              </a:ext>
            </a:extLst>
          </p:cNvPr>
          <p:cNvGraphicFramePr>
            <a:graphicFrameLocks noChangeAspect="1"/>
          </p:cNvGraphicFramePr>
          <p:nvPr>
            <p:extLst>
              <p:ext uri="{D42A27DB-BD31-4B8C-83A1-F6EECF244321}">
                <p14:modId xmlns:p14="http://schemas.microsoft.com/office/powerpoint/2010/main" val="3048652523"/>
              </p:ext>
            </p:extLst>
          </p:nvPr>
        </p:nvGraphicFramePr>
        <p:xfrm>
          <a:off x="10789753" y="6242049"/>
          <a:ext cx="1219200" cy="476250"/>
        </p:xfrm>
        <a:graphic>
          <a:graphicData uri="http://schemas.openxmlformats.org/presentationml/2006/ole">
            <mc:AlternateContent xmlns:mc="http://schemas.openxmlformats.org/markup-compatibility/2006">
              <mc:Choice xmlns:v="urn:schemas-microsoft-com:vml" Requires="v">
                <p:oleObj spid="_x0000_s22631" name="Image Document" r:id="rId3" imgW="5665509" imgH="2281287" progId="Imaging.Document">
                  <p:embed/>
                </p:oleObj>
              </mc:Choice>
              <mc:Fallback>
                <p:oleObj name="Image Document" r:id="rId3" imgW="5665509" imgH="2281287" progId="Imaging.Document">
                  <p:embed/>
                  <p:pic>
                    <p:nvPicPr>
                      <p:cNvPr id="5" name="Object 3">
                        <a:extLst>
                          <a:ext uri="{FF2B5EF4-FFF2-40B4-BE49-F238E27FC236}">
                            <a16:creationId xmlns:a16="http://schemas.microsoft.com/office/drawing/2014/main" id="{090834E6-7B43-4908-9C0F-656ED923E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9753" y="6242049"/>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819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223B4381-5AA0-4622-9A4C-1B830B32038A}" type="slidenum">
              <a:rPr lang="en-US" altLang="en-US" sz="1400">
                <a:latin typeface="Times New Roman" pitchFamily="18" charset="0"/>
              </a:rPr>
              <a:pPr eaLnBrk="1" hangingPunct="1">
                <a:spcBef>
                  <a:spcPct val="0"/>
                </a:spcBef>
                <a:buFontTx/>
                <a:buNone/>
              </a:pPr>
              <a:t>10</a:t>
            </a:fld>
            <a:endParaRPr lang="en-US" altLang="en-US" sz="1400">
              <a:latin typeface="Times New Roman" pitchFamily="18" charset="0"/>
            </a:endParaRPr>
          </a:p>
        </p:txBody>
      </p:sp>
      <p:sp>
        <p:nvSpPr>
          <p:cNvPr id="13315" name="Rectangle 2"/>
          <p:cNvSpPr>
            <a:spLocks noGrp="1" noChangeArrowheads="1"/>
          </p:cNvSpPr>
          <p:nvPr>
            <p:ph type="title"/>
          </p:nvPr>
        </p:nvSpPr>
        <p:spPr>
          <a:noFill/>
        </p:spPr>
        <p:txBody>
          <a:bodyPr vert="horz" lIns="92075" tIns="46038" rIns="92075" bIns="46038" rtlCol="0" anchor="ctr">
            <a:normAutofit/>
          </a:bodyPr>
          <a:lstStyle/>
          <a:p>
            <a:pPr algn="ctr" eaLnBrk="1" hangingPunct="1"/>
            <a:r>
              <a:rPr lang="en-US" altLang="en-US" sz="3000" dirty="0">
                <a:solidFill>
                  <a:schemeClr val="tx1"/>
                </a:solidFill>
                <a:latin typeface="Rockwell" panose="02060603020205020403" pitchFamily="18" charset="0"/>
              </a:rPr>
              <a:t>Geographic Distribution of </a:t>
            </a:r>
            <a:br>
              <a:rPr lang="en-US" altLang="en-US" sz="3000" dirty="0">
                <a:solidFill>
                  <a:schemeClr val="tx1"/>
                </a:solidFill>
                <a:latin typeface="Rockwell" panose="02060603020205020403" pitchFamily="18" charset="0"/>
              </a:rPr>
            </a:br>
            <a:r>
              <a:rPr lang="en-US" altLang="en-US" sz="3000" dirty="0">
                <a:solidFill>
                  <a:schemeClr val="tx1"/>
                </a:solidFill>
                <a:latin typeface="Rockwell" panose="02060603020205020403" pitchFamily="18" charset="0"/>
              </a:rPr>
              <a:t>TB Cases in Texas by County, 2019</a:t>
            </a:r>
          </a:p>
        </p:txBody>
      </p:sp>
      <p:graphicFrame>
        <p:nvGraphicFramePr>
          <p:cNvPr id="5" name="Object 3">
            <a:extLst>
              <a:ext uri="{FF2B5EF4-FFF2-40B4-BE49-F238E27FC236}">
                <a16:creationId xmlns:a16="http://schemas.microsoft.com/office/drawing/2014/main" id="{0119D060-F835-41B5-8BDF-4981134CCC00}"/>
              </a:ext>
            </a:extLst>
          </p:cNvPr>
          <p:cNvGraphicFramePr>
            <a:graphicFrameLocks noChangeAspect="1"/>
          </p:cNvGraphicFramePr>
          <p:nvPr>
            <p:extLst>
              <p:ext uri="{D42A27DB-BD31-4B8C-83A1-F6EECF244321}">
                <p14:modId xmlns:p14="http://schemas.microsoft.com/office/powerpoint/2010/main" val="2446313789"/>
              </p:ext>
            </p:extLst>
          </p:nvPr>
        </p:nvGraphicFramePr>
        <p:xfrm>
          <a:off x="9788769" y="6300787"/>
          <a:ext cx="1219200" cy="476250"/>
        </p:xfrm>
        <a:graphic>
          <a:graphicData uri="http://schemas.openxmlformats.org/presentationml/2006/ole">
            <mc:AlternateContent xmlns:mc="http://schemas.openxmlformats.org/markup-compatibility/2006">
              <mc:Choice xmlns:v="urn:schemas-microsoft-com:vml" Requires="v">
                <p:oleObj spid="_x0000_s21707" name="Image Document" r:id="rId4" imgW="5665509" imgH="2281287" progId="Imaging.Document">
                  <p:embed/>
                </p:oleObj>
              </mc:Choice>
              <mc:Fallback>
                <p:oleObj name="Image Document" r:id="rId4" imgW="5665509" imgH="2281287" progId="Imaging.Document">
                  <p:embed/>
                  <p:pic>
                    <p:nvPicPr>
                      <p:cNvPr id="1024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8769" y="6300787"/>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7851D764-B0C8-4269-A8EB-30283437A9EC}"/>
              </a:ext>
            </a:extLst>
          </p:cNvPr>
          <p:cNvGraphicFramePr>
            <a:graphicFrameLocks noChangeAspect="1"/>
          </p:cNvGraphicFramePr>
          <p:nvPr>
            <p:extLst>
              <p:ext uri="{D42A27DB-BD31-4B8C-83A1-F6EECF244321}">
                <p14:modId xmlns:p14="http://schemas.microsoft.com/office/powerpoint/2010/main" val="2964190749"/>
              </p:ext>
            </p:extLst>
          </p:nvPr>
        </p:nvGraphicFramePr>
        <p:xfrm>
          <a:off x="3266032" y="1908667"/>
          <a:ext cx="7227597" cy="4336558"/>
        </p:xfrm>
        <a:graphic>
          <a:graphicData uri="http://schemas.openxmlformats.org/presentationml/2006/ole">
            <mc:AlternateContent xmlns:mc="http://schemas.openxmlformats.org/markup-compatibility/2006">
              <mc:Choice xmlns:v="urn:schemas-microsoft-com:vml" Requires="v">
                <p:oleObj spid="_x0000_s21708" name="Worksheet" r:id="rId6" imgW="4572000" imgH="2743341" progId="Excel.Sheet.12">
                  <p:link updateAutomatic="1"/>
                </p:oleObj>
              </mc:Choice>
              <mc:Fallback>
                <p:oleObj name="Worksheet" r:id="rId6" imgW="4572000" imgH="2743341" progId="Excel.Sheet.12">
                  <p:link updateAutomatic="1"/>
                  <p:pic>
                    <p:nvPicPr>
                      <p:cNvPr id="0" name=""/>
                      <p:cNvPicPr/>
                      <p:nvPr/>
                    </p:nvPicPr>
                    <p:blipFill>
                      <a:blip r:embed="rId7"/>
                      <a:stretch>
                        <a:fillRect/>
                      </a:stretch>
                    </p:blipFill>
                    <p:spPr>
                      <a:xfrm>
                        <a:off x="3266032" y="1908667"/>
                        <a:ext cx="7227597" cy="433655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4061BD38-4E7B-4B06-A904-8322FA343765}"/>
              </a:ext>
            </a:extLst>
          </p:cNvPr>
          <p:cNvSpPr txBox="1"/>
          <p:nvPr/>
        </p:nvSpPr>
        <p:spPr>
          <a:xfrm>
            <a:off x="2715904" y="6492875"/>
            <a:ext cx="4722126" cy="276999"/>
          </a:xfrm>
          <a:prstGeom prst="rect">
            <a:avLst/>
          </a:prstGeom>
          <a:noFill/>
        </p:spPr>
        <p:txBody>
          <a:bodyPr wrap="square" rtlCol="0">
            <a:spAutoFit/>
          </a:bodyPr>
          <a:lstStyle/>
          <a:p>
            <a:r>
              <a:rPr lang="en-US" sz="1200" dirty="0"/>
              <a:t>*Harris County cases include those reported out of the city of Houston</a:t>
            </a:r>
          </a:p>
        </p:txBody>
      </p:sp>
      <p:sp>
        <p:nvSpPr>
          <p:cNvPr id="4" name="TextBox 3">
            <a:extLst>
              <a:ext uri="{FF2B5EF4-FFF2-40B4-BE49-F238E27FC236}">
                <a16:creationId xmlns:a16="http://schemas.microsoft.com/office/drawing/2014/main" id="{F284ED10-6E57-4136-B70D-19CAB938546C}"/>
              </a:ext>
            </a:extLst>
          </p:cNvPr>
          <p:cNvSpPr txBox="1"/>
          <p:nvPr/>
        </p:nvSpPr>
        <p:spPr>
          <a:xfrm>
            <a:off x="6367731" y="5186149"/>
            <a:ext cx="456150" cy="369332"/>
          </a:xfrm>
          <a:prstGeom prst="rect">
            <a:avLst/>
          </a:prstGeom>
          <a:noFill/>
        </p:spPr>
        <p:txBody>
          <a:bodyPr wrap="square" rtlCol="0">
            <a:spAutoFit/>
          </a:bodyPr>
          <a:lstStyle/>
          <a:p>
            <a:r>
              <a:rPr lang="en-US" dirty="0">
                <a:solidFill>
                  <a:schemeClr val="bg1"/>
                </a:solidFill>
              </a:rPr>
              <a:t>*</a:t>
            </a:r>
          </a:p>
        </p:txBody>
      </p:sp>
    </p:spTree>
    <p:extLst>
      <p:ext uri="{BB962C8B-B14F-4D97-AF65-F5344CB8AC3E}">
        <p14:creationId xmlns:p14="http://schemas.microsoft.com/office/powerpoint/2010/main" val="384265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CD592E2A-223D-476F-8D56-23687091867C}" type="slidenum">
              <a:rPr lang="en-US" altLang="en-US" sz="1400">
                <a:latin typeface="Times New Roman" pitchFamily="18" charset="0"/>
              </a:rPr>
              <a:pPr eaLnBrk="1" hangingPunct="1">
                <a:spcBef>
                  <a:spcPct val="0"/>
                </a:spcBef>
                <a:buFontTx/>
                <a:buNone/>
              </a:pPr>
              <a:t>11</a:t>
            </a:fld>
            <a:endParaRPr lang="en-US" altLang="en-US" sz="1400">
              <a:latin typeface="Times New Roman" pitchFamily="18" charset="0"/>
            </a:endParaRPr>
          </a:p>
        </p:txBody>
      </p:sp>
      <p:sp>
        <p:nvSpPr>
          <p:cNvPr id="14339" name="Rectangle 2"/>
          <p:cNvSpPr>
            <a:spLocks noGrp="1" noChangeArrowheads="1"/>
          </p:cNvSpPr>
          <p:nvPr>
            <p:ph type="title"/>
          </p:nvPr>
        </p:nvSpPr>
        <p:spPr/>
        <p:txBody>
          <a:bodyPr>
            <a:normAutofit/>
          </a:bodyPr>
          <a:lstStyle/>
          <a:p>
            <a:pPr algn="ctr" eaLnBrk="1" hangingPunct="1"/>
            <a:r>
              <a:rPr lang="en-US" altLang="en-US" sz="3000" dirty="0">
                <a:solidFill>
                  <a:schemeClr val="tx1"/>
                </a:solidFill>
                <a:latin typeface="Rockwell" panose="02060603020205020403" pitchFamily="18" charset="0"/>
              </a:rPr>
              <a:t>TB Incidence Rates for </a:t>
            </a:r>
            <a:br>
              <a:rPr lang="en-US" altLang="en-US" sz="3000" dirty="0">
                <a:solidFill>
                  <a:schemeClr val="tx1"/>
                </a:solidFill>
                <a:latin typeface="Rockwell" panose="02060603020205020403" pitchFamily="18" charset="0"/>
              </a:rPr>
            </a:br>
            <a:r>
              <a:rPr lang="en-US" altLang="en-US" sz="3000" dirty="0">
                <a:solidFill>
                  <a:schemeClr val="tx1"/>
                </a:solidFill>
                <a:latin typeface="Rockwell" panose="02060603020205020403" pitchFamily="18" charset="0"/>
              </a:rPr>
              <a:t>Selected Geographic Areas, 2019</a:t>
            </a:r>
          </a:p>
        </p:txBody>
      </p:sp>
      <p:sp>
        <p:nvSpPr>
          <p:cNvPr id="14342" name="Text Box 6"/>
          <p:cNvSpPr txBox="1">
            <a:spLocks noChangeArrowheads="1"/>
          </p:cNvSpPr>
          <p:nvPr/>
        </p:nvSpPr>
        <p:spPr bwMode="auto">
          <a:xfrm>
            <a:off x="3367135" y="6125368"/>
            <a:ext cx="68722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r>
              <a:rPr lang="en-US" altLang="en-US" sz="1200" dirty="0">
                <a:latin typeface="Arial" pitchFamily="34" charset="0"/>
              </a:rPr>
              <a:t>Cases per 100,000 population. Population estimates from the U.S. Census Bureau, Population Estimates and Projections Program and are current as of October 14, 2020.</a:t>
            </a:r>
          </a:p>
        </p:txBody>
      </p:sp>
      <p:graphicFrame>
        <p:nvGraphicFramePr>
          <p:cNvPr id="6" name="Object 3">
            <a:extLst>
              <a:ext uri="{FF2B5EF4-FFF2-40B4-BE49-F238E27FC236}">
                <a16:creationId xmlns:a16="http://schemas.microsoft.com/office/drawing/2014/main" id="{1ECFCEF3-F898-40C6-A5F1-437E8F232FFD}"/>
              </a:ext>
            </a:extLst>
          </p:cNvPr>
          <p:cNvGraphicFramePr>
            <a:graphicFrameLocks noChangeAspect="1"/>
          </p:cNvGraphicFramePr>
          <p:nvPr>
            <p:extLst>
              <p:ext uri="{D42A27DB-BD31-4B8C-83A1-F6EECF244321}">
                <p14:modId xmlns:p14="http://schemas.microsoft.com/office/powerpoint/2010/main" val="2407941370"/>
              </p:ext>
            </p:extLst>
          </p:nvPr>
        </p:nvGraphicFramePr>
        <p:xfrm>
          <a:off x="9720662" y="6300787"/>
          <a:ext cx="1219200" cy="476250"/>
        </p:xfrm>
        <a:graphic>
          <a:graphicData uri="http://schemas.openxmlformats.org/presentationml/2006/ole">
            <mc:AlternateContent xmlns:mc="http://schemas.openxmlformats.org/markup-compatibility/2006">
              <mc:Choice xmlns:v="urn:schemas-microsoft-com:vml" Requires="v">
                <p:oleObj spid="_x0000_s6367" name="Image Document" r:id="rId4" imgW="5665509" imgH="2281287" progId="Imaging.Document">
                  <p:embed/>
                </p:oleObj>
              </mc:Choice>
              <mc:Fallback>
                <p:oleObj name="Image Document" r:id="rId4" imgW="5665509" imgH="2281287" progId="Imaging.Document">
                  <p:embed/>
                  <p:pic>
                    <p:nvPicPr>
                      <p:cNvPr id="1024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0662" y="6300787"/>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79121E6C-BAD1-46AF-9D79-E7FB16D23192}"/>
              </a:ext>
            </a:extLst>
          </p:cNvPr>
          <p:cNvGraphicFramePr>
            <a:graphicFrameLocks noChangeAspect="1"/>
          </p:cNvGraphicFramePr>
          <p:nvPr>
            <p:extLst>
              <p:ext uri="{D42A27DB-BD31-4B8C-83A1-F6EECF244321}">
                <p14:modId xmlns:p14="http://schemas.microsoft.com/office/powerpoint/2010/main" val="3245579540"/>
              </p:ext>
            </p:extLst>
          </p:nvPr>
        </p:nvGraphicFramePr>
        <p:xfrm>
          <a:off x="3443687" y="1956012"/>
          <a:ext cx="6872287" cy="4113794"/>
        </p:xfrm>
        <a:graphic>
          <a:graphicData uri="http://schemas.openxmlformats.org/presentationml/2006/ole">
            <mc:AlternateContent xmlns:mc="http://schemas.openxmlformats.org/markup-compatibility/2006">
              <mc:Choice xmlns:v="urn:schemas-microsoft-com:vml" Requires="v">
                <p:oleObj spid="_x0000_s6368" name="Worksheet" r:id="rId6" imgW="4556689" imgH="2728070" progId="Excel.Sheet.12">
                  <p:link updateAutomatic="1"/>
                </p:oleObj>
              </mc:Choice>
              <mc:Fallback>
                <p:oleObj name="Worksheet" r:id="rId6" imgW="4556689" imgH="2728070" progId="Excel.Sheet.12">
                  <p:link updateAutomatic="1"/>
                  <p:pic>
                    <p:nvPicPr>
                      <p:cNvPr id="0" name=""/>
                      <p:cNvPicPr/>
                      <p:nvPr/>
                    </p:nvPicPr>
                    <p:blipFill>
                      <a:blip r:embed="rId7"/>
                      <a:stretch>
                        <a:fillRect/>
                      </a:stretch>
                    </p:blipFill>
                    <p:spPr>
                      <a:xfrm>
                        <a:off x="3443687" y="1956012"/>
                        <a:ext cx="6872287" cy="4113794"/>
                      </a:xfrm>
                      <a:prstGeom prst="rect">
                        <a:avLst/>
                      </a:prstGeom>
                    </p:spPr>
                  </p:pic>
                </p:oleObj>
              </mc:Fallback>
            </mc:AlternateContent>
          </a:graphicData>
        </a:graphic>
      </p:graphicFrame>
    </p:spTree>
    <p:extLst>
      <p:ext uri="{BB962C8B-B14F-4D97-AF65-F5344CB8AC3E}">
        <p14:creationId xmlns:p14="http://schemas.microsoft.com/office/powerpoint/2010/main" val="231736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B2136DCF-E317-4DD6-B006-B56EE56F0ED8}" type="slidenum">
              <a:rPr lang="en-US" altLang="en-US" sz="1400">
                <a:latin typeface="Times New Roman" pitchFamily="18" charset="0"/>
              </a:rPr>
              <a:pPr eaLnBrk="1" hangingPunct="1">
                <a:spcBef>
                  <a:spcPct val="0"/>
                </a:spcBef>
                <a:buFontTx/>
                <a:buNone/>
              </a:pPr>
              <a:t>12</a:t>
            </a:fld>
            <a:endParaRPr lang="en-US" altLang="en-US" sz="1400">
              <a:latin typeface="Times New Roman" pitchFamily="18" charset="0"/>
            </a:endParaRPr>
          </a:p>
        </p:txBody>
      </p:sp>
      <p:sp>
        <p:nvSpPr>
          <p:cNvPr id="15363" name="Rectangle 1026"/>
          <p:cNvSpPr>
            <a:spLocks noChangeArrowheads="1"/>
          </p:cNvSpPr>
          <p:nvPr/>
        </p:nvSpPr>
        <p:spPr bwMode="auto">
          <a:xfrm>
            <a:off x="2875849" y="460948"/>
            <a:ext cx="7367189" cy="93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lgn="ctr" eaLnBrk="1" hangingPunct="1">
              <a:spcBef>
                <a:spcPct val="0"/>
              </a:spcBef>
              <a:buFontTx/>
              <a:buNone/>
            </a:pPr>
            <a:r>
              <a:rPr lang="en-US" altLang="en-US" sz="3000" b="1" dirty="0">
                <a:latin typeface="Rockwell" panose="02060603020205020403" pitchFamily="18" charset="0"/>
              </a:rPr>
              <a:t>TB Incidence Rates Texas, 2010-2019</a:t>
            </a:r>
          </a:p>
        </p:txBody>
      </p:sp>
      <p:graphicFrame>
        <p:nvGraphicFramePr>
          <p:cNvPr id="6" name="Object 3">
            <a:extLst>
              <a:ext uri="{FF2B5EF4-FFF2-40B4-BE49-F238E27FC236}">
                <a16:creationId xmlns:a16="http://schemas.microsoft.com/office/drawing/2014/main" id="{C45B1C12-E85A-438F-A6AD-109ADAD42477}"/>
              </a:ext>
            </a:extLst>
          </p:cNvPr>
          <p:cNvGraphicFramePr>
            <a:graphicFrameLocks noChangeAspect="1"/>
          </p:cNvGraphicFramePr>
          <p:nvPr>
            <p:extLst>
              <p:ext uri="{D42A27DB-BD31-4B8C-83A1-F6EECF244321}">
                <p14:modId xmlns:p14="http://schemas.microsoft.com/office/powerpoint/2010/main" val="1300752343"/>
              </p:ext>
            </p:extLst>
          </p:nvPr>
        </p:nvGraphicFramePr>
        <p:xfrm>
          <a:off x="9633438" y="6300787"/>
          <a:ext cx="1219200" cy="476250"/>
        </p:xfrm>
        <a:graphic>
          <a:graphicData uri="http://schemas.openxmlformats.org/presentationml/2006/ole">
            <mc:AlternateContent xmlns:mc="http://schemas.openxmlformats.org/markup-compatibility/2006">
              <mc:Choice xmlns:v="urn:schemas-microsoft-com:vml" Requires="v">
                <p:oleObj spid="_x0000_s7387" name="Image Document" r:id="rId4" imgW="5665509" imgH="2281287" progId="Imaging.Document">
                  <p:embed/>
                </p:oleObj>
              </mc:Choice>
              <mc:Fallback>
                <p:oleObj name="Image Document" r:id="rId4" imgW="5665509" imgH="2281287" progId="Imaging.Document">
                  <p:embed/>
                  <p:pic>
                    <p:nvPicPr>
                      <p:cNvPr id="5" name="Object 3">
                        <a:extLst>
                          <a:ext uri="{FF2B5EF4-FFF2-40B4-BE49-F238E27FC236}">
                            <a16:creationId xmlns:a16="http://schemas.microsoft.com/office/drawing/2014/main" id="{0119D060-F835-41B5-8BDF-4981134CC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3438" y="6300787"/>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4C77247D-B41C-47DA-9405-9652698A7E30}"/>
              </a:ext>
            </a:extLst>
          </p:cNvPr>
          <p:cNvGraphicFramePr>
            <a:graphicFrameLocks noChangeAspect="1"/>
          </p:cNvGraphicFramePr>
          <p:nvPr>
            <p:extLst>
              <p:ext uri="{D42A27DB-BD31-4B8C-83A1-F6EECF244321}">
                <p14:modId xmlns:p14="http://schemas.microsoft.com/office/powerpoint/2010/main" val="2016836447"/>
              </p:ext>
            </p:extLst>
          </p:nvPr>
        </p:nvGraphicFramePr>
        <p:xfrm>
          <a:off x="3087413" y="1877136"/>
          <a:ext cx="7155625" cy="4293375"/>
        </p:xfrm>
        <a:graphic>
          <a:graphicData uri="http://schemas.openxmlformats.org/presentationml/2006/ole">
            <mc:AlternateContent xmlns:mc="http://schemas.openxmlformats.org/markup-compatibility/2006">
              <mc:Choice xmlns:v="urn:schemas-microsoft-com:vml" Requires="v">
                <p:oleObj spid="_x0000_s7388" name="Worksheet" r:id="rId6" imgW="4572000" imgH="2743341" progId="Excel.Sheet.12">
                  <p:link updateAutomatic="1"/>
                </p:oleObj>
              </mc:Choice>
              <mc:Fallback>
                <p:oleObj name="Worksheet" r:id="rId6" imgW="4572000" imgH="2743341" progId="Excel.Sheet.12">
                  <p:link updateAutomatic="1"/>
                  <p:pic>
                    <p:nvPicPr>
                      <p:cNvPr id="0" name=""/>
                      <p:cNvPicPr/>
                      <p:nvPr/>
                    </p:nvPicPr>
                    <p:blipFill>
                      <a:blip r:embed="rId7"/>
                      <a:stretch>
                        <a:fillRect/>
                      </a:stretch>
                    </p:blipFill>
                    <p:spPr>
                      <a:xfrm>
                        <a:off x="3087413" y="1877136"/>
                        <a:ext cx="7155625" cy="4293375"/>
                      </a:xfrm>
                      <a:prstGeom prst="rect">
                        <a:avLst/>
                      </a:prstGeom>
                    </p:spPr>
                  </p:pic>
                </p:oleObj>
              </mc:Fallback>
            </mc:AlternateContent>
          </a:graphicData>
        </a:graphic>
      </p:graphicFrame>
    </p:spTree>
    <p:extLst>
      <p:ext uri="{BB962C8B-B14F-4D97-AF65-F5344CB8AC3E}">
        <p14:creationId xmlns:p14="http://schemas.microsoft.com/office/powerpoint/2010/main" val="327066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US" altLang="en-US" sz="5000" dirty="0">
                <a:latin typeface="Rockwell" panose="02060603020205020403" pitchFamily="18" charset="0"/>
              </a:rPr>
              <a:t>Demographics-related Characteristics</a:t>
            </a:r>
          </a:p>
        </p:txBody>
      </p:sp>
      <p:sp>
        <p:nvSpPr>
          <p:cNvPr id="10242" name="Slide Number Placeholder 4"/>
          <p:cNvSpPr>
            <a:spLocks noGrp="1"/>
          </p:cNvSpPr>
          <p:nvPr>
            <p:ph type="sldNum" sz="quarter" idx="4294967295"/>
          </p:nvPr>
        </p:nvSpPr>
        <p:spPr>
          <a:xfrm>
            <a:off x="9448800" y="63563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FD981269-6D97-400A-BF6F-A5212AB80EA9}" type="slidenum">
              <a:rPr lang="en-US" altLang="en-US" sz="1400">
                <a:latin typeface="Times New Roman" pitchFamily="18" charset="0"/>
              </a:rPr>
              <a:pPr eaLnBrk="1" hangingPunct="1">
                <a:spcBef>
                  <a:spcPct val="0"/>
                </a:spcBef>
                <a:buFontTx/>
                <a:buNone/>
              </a:pPr>
              <a:t>13</a:t>
            </a:fld>
            <a:endParaRPr lang="en-US" altLang="en-US" sz="1400">
              <a:latin typeface="Times New Roman" pitchFamily="18" charset="0"/>
            </a:endParaRPr>
          </a:p>
        </p:txBody>
      </p:sp>
      <p:graphicFrame>
        <p:nvGraphicFramePr>
          <p:cNvPr id="10244" name="Object 3"/>
          <p:cNvGraphicFramePr>
            <a:graphicFrameLocks noChangeAspect="1"/>
          </p:cNvGraphicFramePr>
          <p:nvPr>
            <p:extLst>
              <p:ext uri="{D42A27DB-BD31-4B8C-83A1-F6EECF244321}">
                <p14:modId xmlns:p14="http://schemas.microsoft.com/office/powerpoint/2010/main" val="1889253131"/>
              </p:ext>
            </p:extLst>
          </p:nvPr>
        </p:nvGraphicFramePr>
        <p:xfrm>
          <a:off x="10210800" y="6245225"/>
          <a:ext cx="1219200" cy="476250"/>
        </p:xfrm>
        <a:graphic>
          <a:graphicData uri="http://schemas.openxmlformats.org/presentationml/2006/ole">
            <mc:AlternateContent xmlns:mc="http://schemas.openxmlformats.org/markup-compatibility/2006">
              <mc:Choice xmlns:v="urn:schemas-microsoft-com:vml" Requires="v">
                <p:oleObj spid="_x0000_s8301" name="Image Document" r:id="rId4" imgW="5665509" imgH="2281287" progId="Imaging.Document">
                  <p:embed/>
                </p:oleObj>
              </mc:Choice>
              <mc:Fallback>
                <p:oleObj name="Image Document" r:id="rId4" imgW="5665509" imgH="2281287" progId="Imaging.Document">
                  <p:embed/>
                  <p:pic>
                    <p:nvPicPr>
                      <p:cNvPr id="1024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0800" y="6245225"/>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65579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86A07D5B-E1D8-4145-9F97-1077A7D5D227}" type="slidenum">
              <a:rPr lang="en-US" altLang="en-US" sz="1400">
                <a:latin typeface="Times New Roman" pitchFamily="18" charset="0"/>
              </a:rPr>
              <a:pPr eaLnBrk="1" hangingPunct="1">
                <a:spcBef>
                  <a:spcPct val="0"/>
                </a:spcBef>
                <a:buFontTx/>
                <a:buNone/>
              </a:pPr>
              <a:t>14</a:t>
            </a:fld>
            <a:endParaRPr lang="en-US" altLang="en-US" sz="1400">
              <a:latin typeface="Times New Roman" pitchFamily="18" charset="0"/>
            </a:endParaRPr>
          </a:p>
        </p:txBody>
      </p:sp>
      <p:sp>
        <p:nvSpPr>
          <p:cNvPr id="17411" name="Rectangle 2"/>
          <p:cNvSpPr>
            <a:spLocks noGrp="1" noChangeArrowheads="1"/>
          </p:cNvSpPr>
          <p:nvPr>
            <p:ph type="title"/>
          </p:nvPr>
        </p:nvSpPr>
        <p:spPr/>
        <p:txBody>
          <a:bodyPr>
            <a:normAutofit/>
          </a:bodyPr>
          <a:lstStyle/>
          <a:p>
            <a:pPr algn="ctr" eaLnBrk="1" hangingPunct="1"/>
            <a:r>
              <a:rPr lang="en-US" altLang="en-US" sz="3000" dirty="0">
                <a:solidFill>
                  <a:schemeClr val="tx1"/>
                </a:solidFill>
                <a:latin typeface="Rockwell" panose="02060603020205020403" pitchFamily="18" charset="0"/>
              </a:rPr>
              <a:t>TB Cases by Race/Ethnicity</a:t>
            </a:r>
            <a:br>
              <a:rPr lang="en-US" altLang="en-US" sz="3000" dirty="0">
                <a:solidFill>
                  <a:schemeClr val="tx1"/>
                </a:solidFill>
                <a:latin typeface="Rockwell" panose="02060603020205020403" pitchFamily="18" charset="0"/>
              </a:rPr>
            </a:br>
            <a:r>
              <a:rPr lang="en-US" altLang="en-US" sz="3000" dirty="0">
                <a:solidFill>
                  <a:schemeClr val="tx1"/>
                </a:solidFill>
                <a:latin typeface="Rockwell" panose="02060603020205020403" pitchFamily="18" charset="0"/>
              </a:rPr>
              <a:t>Texas, 2019*</a:t>
            </a:r>
          </a:p>
        </p:txBody>
      </p:sp>
      <p:sp>
        <p:nvSpPr>
          <p:cNvPr id="17414" name="Text Box 8"/>
          <p:cNvSpPr txBox="1">
            <a:spLocks noChangeArrowheads="1"/>
          </p:cNvSpPr>
          <p:nvPr/>
        </p:nvSpPr>
        <p:spPr bwMode="auto">
          <a:xfrm>
            <a:off x="3405441" y="6397788"/>
            <a:ext cx="5546148" cy="28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50000"/>
              </a:spcBef>
              <a:buFontTx/>
              <a:buNone/>
            </a:pPr>
            <a:r>
              <a:rPr lang="en-US" altLang="en-US" sz="1200" dirty="0">
                <a:latin typeface="Times New Roman" pitchFamily="18" charset="0"/>
              </a:rPr>
              <a:t>*</a:t>
            </a:r>
            <a:r>
              <a:rPr lang="en-US" altLang="en-US" sz="1200" dirty="0">
                <a:latin typeface="Arial" pitchFamily="34" charset="0"/>
              </a:rPr>
              <a:t>Includes American Indian, Alaskan Native and Pacific Islander.</a:t>
            </a:r>
          </a:p>
        </p:txBody>
      </p:sp>
      <p:graphicFrame>
        <p:nvGraphicFramePr>
          <p:cNvPr id="7" name="Object 3">
            <a:extLst>
              <a:ext uri="{FF2B5EF4-FFF2-40B4-BE49-F238E27FC236}">
                <a16:creationId xmlns:a16="http://schemas.microsoft.com/office/drawing/2014/main" id="{49207789-8D13-469E-A645-07FADF97C571}"/>
              </a:ext>
            </a:extLst>
          </p:cNvPr>
          <p:cNvGraphicFramePr>
            <a:graphicFrameLocks noChangeAspect="1"/>
          </p:cNvGraphicFramePr>
          <p:nvPr>
            <p:extLst>
              <p:ext uri="{D42A27DB-BD31-4B8C-83A1-F6EECF244321}">
                <p14:modId xmlns:p14="http://schemas.microsoft.com/office/powerpoint/2010/main" val="2213863560"/>
              </p:ext>
            </p:extLst>
          </p:nvPr>
        </p:nvGraphicFramePr>
        <p:xfrm>
          <a:off x="9710148" y="6341913"/>
          <a:ext cx="1219200" cy="476250"/>
        </p:xfrm>
        <a:graphic>
          <a:graphicData uri="http://schemas.openxmlformats.org/presentationml/2006/ole">
            <mc:AlternateContent xmlns:mc="http://schemas.openxmlformats.org/markup-compatibility/2006">
              <mc:Choice xmlns:v="urn:schemas-microsoft-com:vml" Requires="v">
                <p:oleObj spid="_x0000_s9440" name="Image Document" r:id="rId4" imgW="5665509" imgH="2281287" progId="Imaging.Document">
                  <p:embed/>
                </p:oleObj>
              </mc:Choice>
              <mc:Fallback>
                <p:oleObj name="Image Document" r:id="rId4" imgW="5665509" imgH="2281287" progId="Imaging.Document">
                  <p:embed/>
                  <p:pic>
                    <p:nvPicPr>
                      <p:cNvPr id="5" name="Object 3">
                        <a:extLst>
                          <a:ext uri="{FF2B5EF4-FFF2-40B4-BE49-F238E27FC236}">
                            <a16:creationId xmlns:a16="http://schemas.microsoft.com/office/drawing/2014/main" id="{0119D060-F835-41B5-8BDF-4981134CC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0148" y="6341913"/>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a:extLst>
              <a:ext uri="{FF2B5EF4-FFF2-40B4-BE49-F238E27FC236}">
                <a16:creationId xmlns:a16="http://schemas.microsoft.com/office/drawing/2014/main" id="{75F219B0-122A-44AA-BAEF-93AE87E2D913}"/>
              </a:ext>
            </a:extLst>
          </p:cNvPr>
          <p:cNvGraphicFramePr>
            <a:graphicFrameLocks noChangeAspect="1"/>
          </p:cNvGraphicFramePr>
          <p:nvPr>
            <p:extLst>
              <p:ext uri="{D42A27DB-BD31-4B8C-83A1-F6EECF244321}">
                <p14:modId xmlns:p14="http://schemas.microsoft.com/office/powerpoint/2010/main" val="1753808765"/>
              </p:ext>
            </p:extLst>
          </p:nvPr>
        </p:nvGraphicFramePr>
        <p:xfrm>
          <a:off x="3204368" y="1974096"/>
          <a:ext cx="7358857" cy="4271129"/>
        </p:xfrm>
        <a:graphic>
          <a:graphicData uri="http://schemas.openxmlformats.org/presentationml/2006/ole">
            <mc:AlternateContent xmlns:mc="http://schemas.openxmlformats.org/markup-compatibility/2006">
              <mc:Choice xmlns:v="urn:schemas-microsoft-com:vml" Requires="v">
                <p:oleObj spid="_x0000_s9441" name="Worksheet" r:id="rId6" imgW="6012074" imgH="3489944" progId="Excel.Sheet.12">
                  <p:link updateAutomatic="1"/>
                </p:oleObj>
              </mc:Choice>
              <mc:Fallback>
                <p:oleObj name="Worksheet" r:id="rId6" imgW="6012074" imgH="3489944" progId="Excel.Sheet.12">
                  <p:link updateAutomatic="1"/>
                  <p:pic>
                    <p:nvPicPr>
                      <p:cNvPr id="0" name=""/>
                      <p:cNvPicPr/>
                      <p:nvPr/>
                    </p:nvPicPr>
                    <p:blipFill>
                      <a:blip r:embed="rId7"/>
                      <a:stretch>
                        <a:fillRect/>
                      </a:stretch>
                    </p:blipFill>
                    <p:spPr>
                      <a:xfrm>
                        <a:off x="3204368" y="1974096"/>
                        <a:ext cx="7358857" cy="4271129"/>
                      </a:xfrm>
                      <a:prstGeom prst="rect">
                        <a:avLst/>
                      </a:prstGeom>
                    </p:spPr>
                  </p:pic>
                </p:oleObj>
              </mc:Fallback>
            </mc:AlternateContent>
          </a:graphicData>
        </a:graphic>
      </p:graphicFrame>
    </p:spTree>
    <p:extLst>
      <p:ext uri="{BB962C8B-B14F-4D97-AF65-F5344CB8AC3E}">
        <p14:creationId xmlns:p14="http://schemas.microsoft.com/office/powerpoint/2010/main" val="638441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47012618-2E22-4C8E-9132-EB374B6D4C6A}" type="slidenum">
              <a:rPr lang="en-US" altLang="en-US" sz="1400">
                <a:latin typeface="Times New Roman" pitchFamily="18" charset="0"/>
              </a:rPr>
              <a:pPr eaLnBrk="1" hangingPunct="1">
                <a:spcBef>
                  <a:spcPct val="0"/>
                </a:spcBef>
                <a:buFontTx/>
                <a:buNone/>
              </a:pPr>
              <a:t>15</a:t>
            </a:fld>
            <a:endParaRPr lang="en-US" altLang="en-US" sz="1400">
              <a:latin typeface="Times New Roman" pitchFamily="18" charset="0"/>
            </a:endParaRPr>
          </a:p>
        </p:txBody>
      </p:sp>
      <p:sp>
        <p:nvSpPr>
          <p:cNvPr id="18435" name="Rectangle 2"/>
          <p:cNvSpPr>
            <a:spLocks noGrp="1" noChangeArrowheads="1"/>
          </p:cNvSpPr>
          <p:nvPr>
            <p:ph type="title"/>
          </p:nvPr>
        </p:nvSpPr>
        <p:spPr>
          <a:xfrm>
            <a:off x="2405864" y="365125"/>
            <a:ext cx="8947935" cy="1325563"/>
          </a:xfrm>
        </p:spPr>
        <p:txBody>
          <a:bodyPr>
            <a:normAutofit/>
          </a:bodyPr>
          <a:lstStyle/>
          <a:p>
            <a:pPr algn="ctr" eaLnBrk="1" hangingPunct="1"/>
            <a:r>
              <a:rPr lang="en-US" altLang="en-US" sz="3000" dirty="0">
                <a:solidFill>
                  <a:schemeClr val="tx1"/>
                </a:solidFill>
                <a:latin typeface="Rockwell" panose="02060603020205020403" pitchFamily="18" charset="0"/>
              </a:rPr>
              <a:t>TB Incidence Rates by Race/Ethnicity,</a:t>
            </a:r>
            <a:br>
              <a:rPr lang="en-US" altLang="en-US" sz="3000" dirty="0">
                <a:solidFill>
                  <a:schemeClr val="tx1"/>
                </a:solidFill>
                <a:latin typeface="Rockwell" panose="02060603020205020403" pitchFamily="18" charset="0"/>
              </a:rPr>
            </a:br>
            <a:r>
              <a:rPr lang="en-US" altLang="en-US" sz="3000" dirty="0">
                <a:solidFill>
                  <a:schemeClr val="tx1"/>
                </a:solidFill>
                <a:latin typeface="Rockwell" panose="02060603020205020403" pitchFamily="18" charset="0"/>
              </a:rPr>
              <a:t>Texas, 2010-2019</a:t>
            </a:r>
          </a:p>
        </p:txBody>
      </p:sp>
      <p:graphicFrame>
        <p:nvGraphicFramePr>
          <p:cNvPr id="5" name="Object 3">
            <a:extLst>
              <a:ext uri="{FF2B5EF4-FFF2-40B4-BE49-F238E27FC236}">
                <a16:creationId xmlns:a16="http://schemas.microsoft.com/office/drawing/2014/main" id="{090834E6-7B43-4908-9C0F-656ED923E76A}"/>
              </a:ext>
            </a:extLst>
          </p:cNvPr>
          <p:cNvGraphicFramePr>
            <a:graphicFrameLocks noChangeAspect="1"/>
          </p:cNvGraphicFramePr>
          <p:nvPr>
            <p:extLst>
              <p:ext uri="{D42A27DB-BD31-4B8C-83A1-F6EECF244321}">
                <p14:modId xmlns:p14="http://schemas.microsoft.com/office/powerpoint/2010/main" val="2491721930"/>
              </p:ext>
            </p:extLst>
          </p:nvPr>
        </p:nvGraphicFramePr>
        <p:xfrm>
          <a:off x="9743469" y="6321180"/>
          <a:ext cx="1219200" cy="476250"/>
        </p:xfrm>
        <a:graphic>
          <a:graphicData uri="http://schemas.openxmlformats.org/presentationml/2006/ole">
            <mc:AlternateContent xmlns:mc="http://schemas.openxmlformats.org/markup-compatibility/2006">
              <mc:Choice xmlns:v="urn:schemas-microsoft-com:vml" Requires="v">
                <p:oleObj spid="_x0000_s10456" name="Image Document" r:id="rId4" imgW="5665509" imgH="2281287" progId="Imaging.Document">
                  <p:embed/>
                </p:oleObj>
              </mc:Choice>
              <mc:Fallback>
                <p:oleObj name="Image Document" r:id="rId4" imgW="5665509" imgH="2281287" progId="Imaging.Document">
                  <p:embed/>
                  <p:pic>
                    <p:nvPicPr>
                      <p:cNvPr id="5" name="Object 3">
                        <a:extLst>
                          <a:ext uri="{FF2B5EF4-FFF2-40B4-BE49-F238E27FC236}">
                            <a16:creationId xmlns:a16="http://schemas.microsoft.com/office/drawing/2014/main" id="{0119D060-F835-41B5-8BDF-4981134CC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469" y="6321180"/>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a:extLst>
              <a:ext uri="{FF2B5EF4-FFF2-40B4-BE49-F238E27FC236}">
                <a16:creationId xmlns:a16="http://schemas.microsoft.com/office/drawing/2014/main" id="{8151960F-92A8-405B-BA1D-3C9DE2B62E5D}"/>
              </a:ext>
            </a:extLst>
          </p:cNvPr>
          <p:cNvGraphicFramePr>
            <a:graphicFrameLocks noChangeAspect="1"/>
          </p:cNvGraphicFramePr>
          <p:nvPr>
            <p:extLst>
              <p:ext uri="{D42A27DB-BD31-4B8C-83A1-F6EECF244321}">
                <p14:modId xmlns:p14="http://schemas.microsoft.com/office/powerpoint/2010/main" val="2544605932"/>
              </p:ext>
            </p:extLst>
          </p:nvPr>
        </p:nvGraphicFramePr>
        <p:xfrm>
          <a:off x="2936931" y="1908173"/>
          <a:ext cx="7888724" cy="4337052"/>
        </p:xfrm>
        <a:graphic>
          <a:graphicData uri="http://schemas.openxmlformats.org/presentationml/2006/ole">
            <mc:AlternateContent xmlns:mc="http://schemas.openxmlformats.org/markup-compatibility/2006">
              <mc:Choice xmlns:v="urn:schemas-microsoft-com:vml" Requires="v">
                <p:oleObj spid="_x0000_s10457" name="Worksheet" r:id="rId6" imgW="6758905" imgH="3649870" progId="Excel.Sheet.12">
                  <p:link updateAutomatic="1"/>
                </p:oleObj>
              </mc:Choice>
              <mc:Fallback>
                <p:oleObj name="Worksheet" r:id="rId6" imgW="6758905" imgH="3649870" progId="Excel.Sheet.12">
                  <p:link updateAutomatic="1"/>
                  <p:pic>
                    <p:nvPicPr>
                      <p:cNvPr id="0" name=""/>
                      <p:cNvPicPr/>
                      <p:nvPr/>
                    </p:nvPicPr>
                    <p:blipFill>
                      <a:blip r:embed="rId7"/>
                      <a:stretch>
                        <a:fillRect/>
                      </a:stretch>
                    </p:blipFill>
                    <p:spPr>
                      <a:xfrm>
                        <a:off x="2936931" y="1908173"/>
                        <a:ext cx="7888724" cy="4337052"/>
                      </a:xfrm>
                      <a:prstGeom prst="rect">
                        <a:avLst/>
                      </a:prstGeom>
                    </p:spPr>
                  </p:pic>
                </p:oleObj>
              </mc:Fallback>
            </mc:AlternateContent>
          </a:graphicData>
        </a:graphic>
      </p:graphicFrame>
    </p:spTree>
    <p:extLst>
      <p:ext uri="{BB962C8B-B14F-4D97-AF65-F5344CB8AC3E}">
        <p14:creationId xmlns:p14="http://schemas.microsoft.com/office/powerpoint/2010/main" val="327145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xfrm>
            <a:off x="8610600" y="63563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83A6657B-9073-4E57-B91B-5D796AFC14D5}" type="slidenum">
              <a:rPr lang="en-US" altLang="en-US" sz="1400">
                <a:latin typeface="Times New Roman" pitchFamily="18" charset="0"/>
              </a:rPr>
              <a:pPr eaLnBrk="1" hangingPunct="1">
                <a:spcBef>
                  <a:spcPct val="0"/>
                </a:spcBef>
                <a:buFontTx/>
                <a:buNone/>
              </a:pPr>
              <a:t>16</a:t>
            </a:fld>
            <a:endParaRPr lang="en-US" altLang="en-US" sz="1400">
              <a:latin typeface="Times New Roman" pitchFamily="18" charset="0"/>
            </a:endParaRPr>
          </a:p>
        </p:txBody>
      </p:sp>
      <p:sp>
        <p:nvSpPr>
          <p:cNvPr id="19459" name="Rectangle 2"/>
          <p:cNvSpPr>
            <a:spLocks noGrp="1" noChangeArrowheads="1"/>
          </p:cNvSpPr>
          <p:nvPr>
            <p:ph type="title"/>
          </p:nvPr>
        </p:nvSpPr>
        <p:spPr/>
        <p:txBody>
          <a:bodyPr>
            <a:normAutofit/>
          </a:bodyPr>
          <a:lstStyle/>
          <a:p>
            <a:pPr algn="ctr" eaLnBrk="1" hangingPunct="1"/>
            <a:r>
              <a:rPr lang="en-US" altLang="en-US" sz="3000" dirty="0">
                <a:solidFill>
                  <a:schemeClr val="tx1"/>
                </a:solidFill>
                <a:latin typeface="Rockwell" panose="02060603020205020403" pitchFamily="18" charset="0"/>
              </a:rPr>
              <a:t>TB Incidence Rates by Age Group, 2019</a:t>
            </a:r>
          </a:p>
        </p:txBody>
      </p:sp>
      <p:graphicFrame>
        <p:nvGraphicFramePr>
          <p:cNvPr id="5" name="Object 3">
            <a:extLst>
              <a:ext uri="{FF2B5EF4-FFF2-40B4-BE49-F238E27FC236}">
                <a16:creationId xmlns:a16="http://schemas.microsoft.com/office/drawing/2014/main" id="{90721185-66C5-4E16-9A40-EA07F6F75D2A}"/>
              </a:ext>
            </a:extLst>
          </p:cNvPr>
          <p:cNvGraphicFramePr>
            <a:graphicFrameLocks noChangeAspect="1"/>
          </p:cNvGraphicFramePr>
          <p:nvPr>
            <p:extLst>
              <p:ext uri="{D42A27DB-BD31-4B8C-83A1-F6EECF244321}">
                <p14:modId xmlns:p14="http://schemas.microsoft.com/office/powerpoint/2010/main" val="1082978571"/>
              </p:ext>
            </p:extLst>
          </p:nvPr>
        </p:nvGraphicFramePr>
        <p:xfrm>
          <a:off x="9743469" y="6321180"/>
          <a:ext cx="1219200" cy="476250"/>
        </p:xfrm>
        <a:graphic>
          <a:graphicData uri="http://schemas.openxmlformats.org/presentationml/2006/ole">
            <mc:AlternateContent xmlns:mc="http://schemas.openxmlformats.org/markup-compatibility/2006">
              <mc:Choice xmlns:v="urn:schemas-microsoft-com:vml" Requires="v">
                <p:oleObj spid="_x0000_s11478" name="Image Document" r:id="rId4" imgW="5665509" imgH="2281287" progId="Imaging.Document">
                  <p:embed/>
                </p:oleObj>
              </mc:Choice>
              <mc:Fallback>
                <p:oleObj name="Image Document" r:id="rId4" imgW="5665509" imgH="2281287" progId="Imaging.Document">
                  <p:embed/>
                  <p:pic>
                    <p:nvPicPr>
                      <p:cNvPr id="5" name="Object 3">
                        <a:extLst>
                          <a:ext uri="{FF2B5EF4-FFF2-40B4-BE49-F238E27FC236}">
                            <a16:creationId xmlns:a16="http://schemas.microsoft.com/office/drawing/2014/main" id="{090834E6-7B43-4908-9C0F-656ED923E7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469" y="6321180"/>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9FB6F883-EDFB-4C90-816C-229075E56227}"/>
              </a:ext>
            </a:extLst>
          </p:cNvPr>
          <p:cNvGraphicFramePr>
            <a:graphicFrameLocks noChangeAspect="1"/>
          </p:cNvGraphicFramePr>
          <p:nvPr>
            <p:extLst>
              <p:ext uri="{D42A27DB-BD31-4B8C-83A1-F6EECF244321}">
                <p14:modId xmlns:p14="http://schemas.microsoft.com/office/powerpoint/2010/main" val="1665020926"/>
              </p:ext>
            </p:extLst>
          </p:nvPr>
        </p:nvGraphicFramePr>
        <p:xfrm>
          <a:off x="3194201" y="1880839"/>
          <a:ext cx="7371259" cy="4422756"/>
        </p:xfrm>
        <a:graphic>
          <a:graphicData uri="http://schemas.openxmlformats.org/presentationml/2006/ole">
            <mc:AlternateContent xmlns:mc="http://schemas.openxmlformats.org/markup-compatibility/2006">
              <mc:Choice xmlns:v="urn:schemas-microsoft-com:vml" Requires="v">
                <p:oleObj spid="_x0000_s11479" name="Worksheet" r:id="rId6" imgW="4572000" imgH="2743341" progId="Excel.Sheet.12">
                  <p:link updateAutomatic="1"/>
                </p:oleObj>
              </mc:Choice>
              <mc:Fallback>
                <p:oleObj name="Worksheet" r:id="rId6" imgW="4572000" imgH="2743341" progId="Excel.Sheet.12">
                  <p:link updateAutomatic="1"/>
                  <p:pic>
                    <p:nvPicPr>
                      <p:cNvPr id="0" name=""/>
                      <p:cNvPicPr/>
                      <p:nvPr/>
                    </p:nvPicPr>
                    <p:blipFill>
                      <a:blip r:embed="rId7"/>
                      <a:stretch>
                        <a:fillRect/>
                      </a:stretch>
                    </p:blipFill>
                    <p:spPr>
                      <a:xfrm>
                        <a:off x="3194201" y="1880839"/>
                        <a:ext cx="7371259" cy="4422756"/>
                      </a:xfrm>
                      <a:prstGeom prst="rect">
                        <a:avLst/>
                      </a:prstGeom>
                    </p:spPr>
                  </p:pic>
                </p:oleObj>
              </mc:Fallback>
            </mc:AlternateContent>
          </a:graphicData>
        </a:graphic>
      </p:graphicFrame>
    </p:spTree>
    <p:extLst>
      <p:ext uri="{BB962C8B-B14F-4D97-AF65-F5344CB8AC3E}">
        <p14:creationId xmlns:p14="http://schemas.microsoft.com/office/powerpoint/2010/main" val="412315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EB430C39-82BC-4B5F-AEE5-AEEE15EE50BF}" type="slidenum">
              <a:rPr lang="en-US" altLang="en-US" sz="1400">
                <a:latin typeface="Times New Roman" pitchFamily="18" charset="0"/>
              </a:rPr>
              <a:pPr eaLnBrk="1" hangingPunct="1">
                <a:spcBef>
                  <a:spcPct val="0"/>
                </a:spcBef>
                <a:buFontTx/>
                <a:buNone/>
              </a:pPr>
              <a:t>17</a:t>
            </a:fld>
            <a:endParaRPr lang="en-US" altLang="en-US" sz="1400">
              <a:latin typeface="Times New Roman" pitchFamily="18" charset="0"/>
            </a:endParaRPr>
          </a:p>
        </p:txBody>
      </p:sp>
      <p:sp>
        <p:nvSpPr>
          <p:cNvPr id="20483" name="Rectangle 2"/>
          <p:cNvSpPr>
            <a:spLocks noGrp="1" noChangeArrowheads="1"/>
          </p:cNvSpPr>
          <p:nvPr>
            <p:ph type="title"/>
          </p:nvPr>
        </p:nvSpPr>
        <p:spPr>
          <a:xfrm>
            <a:off x="2405864" y="365125"/>
            <a:ext cx="8947935" cy="1325563"/>
          </a:xfrm>
        </p:spPr>
        <p:txBody>
          <a:bodyPr>
            <a:normAutofit/>
          </a:bodyPr>
          <a:lstStyle/>
          <a:p>
            <a:pPr algn="ctr" eaLnBrk="1" hangingPunct="1"/>
            <a:r>
              <a:rPr lang="en-US" altLang="en-US" sz="3000" dirty="0">
                <a:solidFill>
                  <a:schemeClr val="tx1"/>
                </a:solidFill>
                <a:latin typeface="Rockwell" panose="02060603020205020403" pitchFamily="18" charset="0"/>
              </a:rPr>
              <a:t>TB Incidence Rates by Age and Sex, 2019</a:t>
            </a:r>
          </a:p>
        </p:txBody>
      </p:sp>
      <p:graphicFrame>
        <p:nvGraphicFramePr>
          <p:cNvPr id="6" name="Object 3">
            <a:extLst>
              <a:ext uri="{FF2B5EF4-FFF2-40B4-BE49-F238E27FC236}">
                <a16:creationId xmlns:a16="http://schemas.microsoft.com/office/drawing/2014/main" id="{C7FF0297-1741-44AE-8576-54A79A53C607}"/>
              </a:ext>
            </a:extLst>
          </p:cNvPr>
          <p:cNvGraphicFramePr>
            <a:graphicFrameLocks noChangeAspect="1"/>
          </p:cNvGraphicFramePr>
          <p:nvPr>
            <p:extLst>
              <p:ext uri="{D42A27DB-BD31-4B8C-83A1-F6EECF244321}">
                <p14:modId xmlns:p14="http://schemas.microsoft.com/office/powerpoint/2010/main" val="1082978571"/>
              </p:ext>
            </p:extLst>
          </p:nvPr>
        </p:nvGraphicFramePr>
        <p:xfrm>
          <a:off x="9743469" y="6321180"/>
          <a:ext cx="1219200" cy="476250"/>
        </p:xfrm>
        <a:graphic>
          <a:graphicData uri="http://schemas.openxmlformats.org/presentationml/2006/ole">
            <mc:AlternateContent xmlns:mc="http://schemas.openxmlformats.org/markup-compatibility/2006">
              <mc:Choice xmlns:v="urn:schemas-microsoft-com:vml" Requires="v">
                <p:oleObj spid="_x0000_s12502" name="Image Document" r:id="rId4" imgW="5665509" imgH="2281287" progId="Imaging.Document">
                  <p:embed/>
                </p:oleObj>
              </mc:Choice>
              <mc:Fallback>
                <p:oleObj name="Image Document" r:id="rId4" imgW="5665509" imgH="2281287" progId="Imaging.Document">
                  <p:embed/>
                  <p:pic>
                    <p:nvPicPr>
                      <p:cNvPr id="5" name="Object 3">
                        <a:extLst>
                          <a:ext uri="{FF2B5EF4-FFF2-40B4-BE49-F238E27FC236}">
                            <a16:creationId xmlns:a16="http://schemas.microsoft.com/office/drawing/2014/main" id="{090834E6-7B43-4908-9C0F-656ED923E7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469" y="6321180"/>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1F8A8761-7E44-4D88-91E8-03AC924BCC16}"/>
              </a:ext>
            </a:extLst>
          </p:cNvPr>
          <p:cNvGraphicFramePr>
            <a:graphicFrameLocks noChangeAspect="1"/>
          </p:cNvGraphicFramePr>
          <p:nvPr>
            <p:extLst>
              <p:ext uri="{D42A27DB-BD31-4B8C-83A1-F6EECF244321}">
                <p14:modId xmlns:p14="http://schemas.microsoft.com/office/powerpoint/2010/main" val="3408603460"/>
              </p:ext>
            </p:extLst>
          </p:nvPr>
        </p:nvGraphicFramePr>
        <p:xfrm>
          <a:off x="3159600" y="1892073"/>
          <a:ext cx="7440461" cy="4464277"/>
        </p:xfrm>
        <a:graphic>
          <a:graphicData uri="http://schemas.openxmlformats.org/presentationml/2006/ole">
            <mc:AlternateContent xmlns:mc="http://schemas.openxmlformats.org/markup-compatibility/2006">
              <mc:Choice xmlns:v="urn:schemas-microsoft-com:vml" Requires="v">
                <p:oleObj spid="_x0000_s12503" name="Worksheet" r:id="rId6" imgW="4572000" imgH="2743341" progId="Excel.Sheet.12">
                  <p:link updateAutomatic="1"/>
                </p:oleObj>
              </mc:Choice>
              <mc:Fallback>
                <p:oleObj name="Worksheet" r:id="rId6" imgW="4572000" imgH="2743341" progId="Excel.Sheet.12">
                  <p:link updateAutomatic="1"/>
                  <p:pic>
                    <p:nvPicPr>
                      <p:cNvPr id="0" name=""/>
                      <p:cNvPicPr/>
                      <p:nvPr/>
                    </p:nvPicPr>
                    <p:blipFill>
                      <a:blip r:embed="rId7"/>
                      <a:stretch>
                        <a:fillRect/>
                      </a:stretch>
                    </p:blipFill>
                    <p:spPr>
                      <a:xfrm>
                        <a:off x="3159600" y="1892073"/>
                        <a:ext cx="7440461" cy="4464277"/>
                      </a:xfrm>
                      <a:prstGeom prst="rect">
                        <a:avLst/>
                      </a:prstGeom>
                    </p:spPr>
                  </p:pic>
                </p:oleObj>
              </mc:Fallback>
            </mc:AlternateContent>
          </a:graphicData>
        </a:graphic>
      </p:graphicFrame>
    </p:spTree>
    <p:extLst>
      <p:ext uri="{BB962C8B-B14F-4D97-AF65-F5344CB8AC3E}">
        <p14:creationId xmlns:p14="http://schemas.microsoft.com/office/powerpoint/2010/main" val="1583880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Autofit/>
          </a:bodyPr>
          <a:lstStyle/>
          <a:p>
            <a:pPr eaLnBrk="1" hangingPunct="1"/>
            <a:r>
              <a:rPr lang="en-US" altLang="en-US" sz="5000" b="1" dirty="0">
                <a:latin typeface="Rockwell" panose="02060603020205020403" pitchFamily="18" charset="0"/>
              </a:rPr>
              <a:t>Risk Factors</a:t>
            </a:r>
          </a:p>
        </p:txBody>
      </p:sp>
      <p:sp>
        <p:nvSpPr>
          <p:cNvPr id="10242" name="Slide Number Placeholder 4"/>
          <p:cNvSpPr>
            <a:spLocks noGrp="1"/>
          </p:cNvSpPr>
          <p:nvPr>
            <p:ph type="sldNum" sz="quarter" idx="4294967295"/>
          </p:nvPr>
        </p:nvSpPr>
        <p:spPr>
          <a:xfrm>
            <a:off x="9293470" y="63563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FD981269-6D97-400A-BF6F-A5212AB80EA9}" type="slidenum">
              <a:rPr lang="en-US" altLang="en-US" sz="1400">
                <a:latin typeface="Times New Roman" pitchFamily="18" charset="0"/>
              </a:rPr>
              <a:pPr eaLnBrk="1" hangingPunct="1">
                <a:spcBef>
                  <a:spcPct val="0"/>
                </a:spcBef>
                <a:buFontTx/>
                <a:buNone/>
              </a:pPr>
              <a:t>18</a:t>
            </a:fld>
            <a:endParaRPr lang="en-US" altLang="en-US" sz="1400">
              <a:latin typeface="Times New Roman" pitchFamily="18" charset="0"/>
            </a:endParaRPr>
          </a:p>
        </p:txBody>
      </p:sp>
      <p:graphicFrame>
        <p:nvGraphicFramePr>
          <p:cNvPr id="10244" name="Object 3"/>
          <p:cNvGraphicFramePr>
            <a:graphicFrameLocks noChangeAspect="1"/>
          </p:cNvGraphicFramePr>
          <p:nvPr>
            <p:extLst>
              <p:ext uri="{D42A27DB-BD31-4B8C-83A1-F6EECF244321}">
                <p14:modId xmlns:p14="http://schemas.microsoft.com/office/powerpoint/2010/main" val="2247535307"/>
              </p:ext>
            </p:extLst>
          </p:nvPr>
        </p:nvGraphicFramePr>
        <p:xfrm>
          <a:off x="10055470" y="6245225"/>
          <a:ext cx="1219200" cy="476250"/>
        </p:xfrm>
        <a:graphic>
          <a:graphicData uri="http://schemas.openxmlformats.org/presentationml/2006/ole">
            <mc:AlternateContent xmlns:mc="http://schemas.openxmlformats.org/markup-compatibility/2006">
              <mc:Choice xmlns:v="urn:schemas-microsoft-com:vml" Requires="v">
                <p:oleObj spid="_x0000_s13421" name="Image Document" r:id="rId4" imgW="5665509" imgH="2281287" progId="Imaging.Document">
                  <p:embed/>
                </p:oleObj>
              </mc:Choice>
              <mc:Fallback>
                <p:oleObj name="Image Document" r:id="rId4" imgW="5665509" imgH="2281287" progId="Imaging.Document">
                  <p:embed/>
                  <p:pic>
                    <p:nvPicPr>
                      <p:cNvPr id="1024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5470" y="6245225"/>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1489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a:bodyPr>
          <a:lstStyle/>
          <a:p>
            <a:pPr algn="ctr" eaLnBrk="1" hangingPunct="1"/>
            <a:r>
              <a:rPr lang="en-US" altLang="en-US" sz="3000" dirty="0">
                <a:solidFill>
                  <a:schemeClr val="tx1"/>
                </a:solidFill>
                <a:latin typeface="Rockwell" panose="02060603020205020403" pitchFamily="18" charset="0"/>
              </a:rPr>
              <a:t>Risk Factors Among TB Cases, 2019</a:t>
            </a:r>
          </a:p>
        </p:txBody>
      </p:sp>
      <p:graphicFrame>
        <p:nvGraphicFramePr>
          <p:cNvPr id="22556" name="Object 34"/>
          <p:cNvGraphicFramePr>
            <a:graphicFrameLocks noChangeAspect="1"/>
          </p:cNvGraphicFramePr>
          <p:nvPr>
            <p:extLst>
              <p:ext uri="{D42A27DB-BD31-4B8C-83A1-F6EECF244321}">
                <p14:modId xmlns:p14="http://schemas.microsoft.com/office/powerpoint/2010/main" val="446176202"/>
              </p:ext>
            </p:extLst>
          </p:nvPr>
        </p:nvGraphicFramePr>
        <p:xfrm>
          <a:off x="10483361" y="6043500"/>
          <a:ext cx="1219200" cy="476250"/>
        </p:xfrm>
        <a:graphic>
          <a:graphicData uri="http://schemas.openxmlformats.org/presentationml/2006/ole">
            <mc:AlternateContent xmlns:mc="http://schemas.openxmlformats.org/markup-compatibility/2006">
              <mc:Choice xmlns:v="urn:schemas-microsoft-com:vml" Requires="v">
                <p:oleObj spid="_x0000_s14558" name="Image Document" r:id="rId4" imgW="5665509" imgH="2281287" progId="Imaging.Document">
                  <p:embed/>
                </p:oleObj>
              </mc:Choice>
              <mc:Fallback>
                <p:oleObj name="Image Document" r:id="rId4" imgW="5665509" imgH="2281287" progId="Imaging.Document">
                  <p:embed/>
                  <p:pic>
                    <p:nvPicPr>
                      <p:cNvPr id="22556"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3361" y="6043500"/>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3">
            <a:extLst>
              <a:ext uri="{FF2B5EF4-FFF2-40B4-BE49-F238E27FC236}">
                <a16:creationId xmlns:a16="http://schemas.microsoft.com/office/drawing/2014/main" id="{C7293978-3522-49B6-A22E-EF6E317FD4D7}"/>
              </a:ext>
            </a:extLst>
          </p:cNvPr>
          <p:cNvSpPr txBox="1"/>
          <p:nvPr/>
        </p:nvSpPr>
        <p:spPr>
          <a:xfrm>
            <a:off x="3465310" y="6268290"/>
            <a:ext cx="2202180" cy="251460"/>
          </a:xfrm>
          <a:prstGeom prst="rect">
            <a:avLst/>
          </a:prstGeom>
          <a:solidFill>
            <a:srgbClr val="00206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bg1"/>
                </a:solidFill>
              </a:rPr>
              <a:t>*PLWH</a:t>
            </a:r>
            <a:r>
              <a:rPr lang="en-US" sz="1200" b="1" baseline="0" dirty="0">
                <a:solidFill>
                  <a:schemeClr val="bg1"/>
                </a:solidFill>
              </a:rPr>
              <a:t> - People Living With HIV</a:t>
            </a:r>
            <a:endParaRPr lang="en-US" sz="1200" b="1" dirty="0">
              <a:solidFill>
                <a:schemeClr val="bg1"/>
              </a:solidFill>
            </a:endParaRPr>
          </a:p>
        </p:txBody>
      </p:sp>
      <p:graphicFrame>
        <p:nvGraphicFramePr>
          <p:cNvPr id="4" name="Object 3">
            <a:extLst>
              <a:ext uri="{FF2B5EF4-FFF2-40B4-BE49-F238E27FC236}">
                <a16:creationId xmlns:a16="http://schemas.microsoft.com/office/drawing/2014/main" id="{D2341EAA-5379-4433-8AF1-5225E647A2A5}"/>
              </a:ext>
            </a:extLst>
          </p:cNvPr>
          <p:cNvGraphicFramePr>
            <a:graphicFrameLocks noChangeAspect="1"/>
          </p:cNvGraphicFramePr>
          <p:nvPr>
            <p:extLst>
              <p:ext uri="{D42A27DB-BD31-4B8C-83A1-F6EECF244321}">
                <p14:modId xmlns:p14="http://schemas.microsoft.com/office/powerpoint/2010/main" val="2390526913"/>
              </p:ext>
            </p:extLst>
          </p:nvPr>
        </p:nvGraphicFramePr>
        <p:xfrm>
          <a:off x="3367732" y="1918959"/>
          <a:ext cx="7024198" cy="4121060"/>
        </p:xfrm>
        <a:graphic>
          <a:graphicData uri="http://schemas.openxmlformats.org/presentationml/2006/ole">
            <mc:AlternateContent xmlns:mc="http://schemas.openxmlformats.org/markup-compatibility/2006">
              <mc:Choice xmlns:v="urn:schemas-microsoft-com:vml" Requires="v">
                <p:oleObj spid="_x0000_s14559" name="Worksheet" r:id="rId6" imgW="5272898" imgH="3093736" progId="Excel.Sheet.12">
                  <p:link updateAutomatic="1"/>
                </p:oleObj>
              </mc:Choice>
              <mc:Fallback>
                <p:oleObj name="Worksheet" r:id="rId6" imgW="5272898" imgH="3093736" progId="Excel.Sheet.12">
                  <p:link updateAutomatic="1"/>
                  <p:pic>
                    <p:nvPicPr>
                      <p:cNvPr id="0" name=""/>
                      <p:cNvPicPr/>
                      <p:nvPr/>
                    </p:nvPicPr>
                    <p:blipFill>
                      <a:blip r:embed="rId7"/>
                      <a:stretch>
                        <a:fillRect/>
                      </a:stretch>
                    </p:blipFill>
                    <p:spPr>
                      <a:xfrm>
                        <a:off x="3367732" y="1918959"/>
                        <a:ext cx="7024198" cy="4121060"/>
                      </a:xfrm>
                      <a:prstGeom prst="rect">
                        <a:avLst/>
                      </a:prstGeom>
                    </p:spPr>
                  </p:pic>
                </p:oleObj>
              </mc:Fallback>
            </mc:AlternateContent>
          </a:graphicData>
        </a:graphic>
      </p:graphicFrame>
    </p:spTree>
    <p:extLst>
      <p:ext uri="{BB962C8B-B14F-4D97-AF65-F5344CB8AC3E}">
        <p14:creationId xmlns:p14="http://schemas.microsoft.com/office/powerpoint/2010/main" val="148299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Autofit/>
          </a:bodyPr>
          <a:lstStyle/>
          <a:p>
            <a:pPr algn="ctr" eaLnBrk="1" hangingPunct="1"/>
            <a:r>
              <a:rPr lang="en-US" altLang="en-US" sz="6000" dirty="0">
                <a:latin typeface="Rockwell" panose="02060603020205020403" pitchFamily="18" charset="0"/>
              </a:rPr>
              <a:t>Tuberculosis in Texas</a:t>
            </a:r>
            <a:br>
              <a:rPr lang="en-US" altLang="en-US" sz="6000" dirty="0">
                <a:latin typeface="Rockwell" panose="02060603020205020403" pitchFamily="18" charset="0"/>
              </a:rPr>
            </a:br>
            <a:r>
              <a:rPr lang="en-US" altLang="en-US" sz="6000" dirty="0">
                <a:latin typeface="Rockwell" panose="02060603020205020403" pitchFamily="18" charset="0"/>
              </a:rPr>
              <a:t> 2019</a:t>
            </a:r>
          </a:p>
        </p:txBody>
      </p:sp>
      <p:sp>
        <p:nvSpPr>
          <p:cNvPr id="2" name="Text Placeholder 1">
            <a:extLst>
              <a:ext uri="{FF2B5EF4-FFF2-40B4-BE49-F238E27FC236}">
                <a16:creationId xmlns:a16="http://schemas.microsoft.com/office/drawing/2014/main" id="{972F24D0-76F7-4D6A-A1FC-C2D6607917B2}"/>
              </a:ext>
            </a:extLst>
          </p:cNvPr>
          <p:cNvSpPr>
            <a:spLocks noGrp="1"/>
          </p:cNvSpPr>
          <p:nvPr>
            <p:ph type="body" sz="quarter" idx="10"/>
          </p:nvPr>
        </p:nvSpPr>
        <p:spPr>
          <a:xfrm>
            <a:off x="4838700" y="4587460"/>
            <a:ext cx="2514600" cy="341923"/>
          </a:xfrm>
        </p:spPr>
        <p:txBody>
          <a:bodyPr/>
          <a:lstStyle/>
          <a:p>
            <a:endParaRPr lang="en-US" dirty="0"/>
          </a:p>
        </p:txBody>
      </p:sp>
      <p:sp>
        <p:nvSpPr>
          <p:cNvPr id="3074" name="Rectangle 16"/>
          <p:cNvSpPr>
            <a:spLocks noGrp="1" noChangeArrowheads="1"/>
          </p:cNvSpPr>
          <p:nvPr>
            <p:ph type="sldNum" sz="quarter" idx="4294967295"/>
          </p:nvPr>
        </p:nvSpPr>
        <p:spPr>
          <a:xfrm>
            <a:off x="9352085" y="6320692"/>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532FDB8E-0F28-47DD-B562-57381506F1E7}" type="slidenum">
              <a:rPr lang="en-US" altLang="en-US" sz="1400">
                <a:solidFill>
                  <a:schemeClr val="bg1"/>
                </a:solidFill>
                <a:latin typeface="Times New Roman" pitchFamily="18" charset="0"/>
              </a:rPr>
              <a:pPr eaLnBrk="1" hangingPunct="1">
                <a:spcBef>
                  <a:spcPct val="0"/>
                </a:spcBef>
                <a:buFontTx/>
                <a:buNone/>
              </a:pPr>
              <a:t>2</a:t>
            </a:fld>
            <a:endParaRPr lang="en-US" altLang="en-US" sz="1400" dirty="0">
              <a:solidFill>
                <a:schemeClr val="bg1"/>
              </a:solidFill>
              <a:latin typeface="Times New Roman" pitchFamily="18" charset="0"/>
            </a:endParaRPr>
          </a:p>
        </p:txBody>
      </p:sp>
      <p:sp>
        <p:nvSpPr>
          <p:cNvPr id="3078" name="Rectangle 6"/>
          <p:cNvSpPr>
            <a:spLocks noChangeArrowheads="1"/>
          </p:cNvSpPr>
          <p:nvPr/>
        </p:nvSpPr>
        <p:spPr bwMode="auto">
          <a:xfrm>
            <a:off x="2608263" y="3621089"/>
            <a:ext cx="73152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lgn="ctr" eaLnBrk="1" hangingPunct="1">
              <a:buFontTx/>
              <a:buNone/>
            </a:pPr>
            <a:endParaRPr lang="en-US" altLang="en-US" sz="2500"/>
          </a:p>
        </p:txBody>
      </p:sp>
      <p:graphicFrame>
        <p:nvGraphicFramePr>
          <p:cNvPr id="6" name="Object 3">
            <a:extLst>
              <a:ext uri="{FF2B5EF4-FFF2-40B4-BE49-F238E27FC236}">
                <a16:creationId xmlns:a16="http://schemas.microsoft.com/office/drawing/2014/main" id="{59DF5121-9E7E-4E15-B1C4-695CF97D74F1}"/>
              </a:ext>
            </a:extLst>
          </p:cNvPr>
          <p:cNvGraphicFramePr>
            <a:graphicFrameLocks noChangeAspect="1"/>
          </p:cNvGraphicFramePr>
          <p:nvPr>
            <p:extLst>
              <p:ext uri="{D42A27DB-BD31-4B8C-83A1-F6EECF244321}">
                <p14:modId xmlns:p14="http://schemas.microsoft.com/office/powerpoint/2010/main" val="2171324562"/>
              </p:ext>
            </p:extLst>
          </p:nvPr>
        </p:nvGraphicFramePr>
        <p:xfrm>
          <a:off x="10552361" y="6118225"/>
          <a:ext cx="1219200" cy="476250"/>
        </p:xfrm>
        <a:graphic>
          <a:graphicData uri="http://schemas.openxmlformats.org/presentationml/2006/ole">
            <mc:AlternateContent xmlns:mc="http://schemas.openxmlformats.org/markup-compatibility/2006">
              <mc:Choice xmlns:v="urn:schemas-microsoft-com:vml" Requires="v">
                <p:oleObj spid="_x0000_s23655" name="Image Document" r:id="rId4" imgW="5665509" imgH="2281287" progId="Imaging.Document">
                  <p:embed/>
                </p:oleObj>
              </mc:Choice>
              <mc:Fallback>
                <p:oleObj name="Image Document" r:id="rId4" imgW="5665509" imgH="2281287" progId="Imaging.Document">
                  <p:embed/>
                  <p:pic>
                    <p:nvPicPr>
                      <p:cNvPr id="5" name="Object 3">
                        <a:extLst>
                          <a:ext uri="{FF2B5EF4-FFF2-40B4-BE49-F238E27FC236}">
                            <a16:creationId xmlns:a16="http://schemas.microsoft.com/office/drawing/2014/main" id="{090834E6-7B43-4908-9C0F-656ED923E7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2361" y="6118225"/>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3240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D88C56CA-7C36-40EE-B0ED-5C162E0A1419}" type="slidenum">
              <a:rPr lang="en-US" altLang="en-US" sz="1400">
                <a:latin typeface="Times New Roman" pitchFamily="18" charset="0"/>
              </a:rPr>
              <a:pPr eaLnBrk="1" hangingPunct="1">
                <a:spcBef>
                  <a:spcPct val="0"/>
                </a:spcBef>
                <a:buFontTx/>
                <a:buNone/>
              </a:pPr>
              <a:t>20</a:t>
            </a:fld>
            <a:endParaRPr lang="en-US" altLang="en-US" sz="1400">
              <a:latin typeface="Times New Roman" pitchFamily="18" charset="0"/>
            </a:endParaRPr>
          </a:p>
        </p:txBody>
      </p:sp>
      <p:sp>
        <p:nvSpPr>
          <p:cNvPr id="23555" name="Rectangle 2"/>
          <p:cNvSpPr>
            <a:spLocks noChangeArrowheads="1"/>
          </p:cNvSpPr>
          <p:nvPr/>
        </p:nvSpPr>
        <p:spPr bwMode="auto">
          <a:xfrm>
            <a:off x="3072021" y="255419"/>
            <a:ext cx="696733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lgn="ctr" eaLnBrk="1" hangingPunct="1">
              <a:spcBef>
                <a:spcPct val="0"/>
              </a:spcBef>
              <a:buFontTx/>
              <a:buNone/>
            </a:pPr>
            <a:r>
              <a:rPr lang="en-US" altLang="en-US" sz="3000" b="1" dirty="0">
                <a:latin typeface="Rockwell" panose="02060603020205020403" pitchFamily="18" charset="0"/>
              </a:rPr>
              <a:t>Percent of U.S. Born TB Cases </a:t>
            </a:r>
            <a:br>
              <a:rPr lang="en-US" altLang="en-US" sz="3000" b="1" dirty="0">
                <a:latin typeface="Rockwell" panose="02060603020205020403" pitchFamily="18" charset="0"/>
              </a:rPr>
            </a:br>
            <a:r>
              <a:rPr lang="en-US" altLang="en-US" sz="3000" b="1" dirty="0">
                <a:latin typeface="Rockwell" panose="02060603020205020403" pitchFamily="18" charset="0"/>
              </a:rPr>
              <a:t> Texas, 2010-2019</a:t>
            </a:r>
          </a:p>
        </p:txBody>
      </p:sp>
      <p:sp>
        <p:nvSpPr>
          <p:cNvPr id="23557" name="Text Box 5"/>
          <p:cNvSpPr txBox="1">
            <a:spLocks noChangeArrowheads="1"/>
          </p:cNvSpPr>
          <p:nvPr/>
        </p:nvSpPr>
        <p:spPr bwMode="auto">
          <a:xfrm>
            <a:off x="2978426" y="6326843"/>
            <a:ext cx="64703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r>
              <a:rPr lang="en-US" altLang="en-US" sz="1400" dirty="0">
                <a:latin typeface="Arial" pitchFamily="34" charset="0"/>
              </a:rPr>
              <a:t>Most frequent origin of foreign born TB cases in Texas include Mexico, Vietnam, Honduras, India, and the Philippines. </a:t>
            </a:r>
          </a:p>
        </p:txBody>
      </p:sp>
      <p:graphicFrame>
        <p:nvGraphicFramePr>
          <p:cNvPr id="23558" name="Object 5"/>
          <p:cNvGraphicFramePr>
            <a:graphicFrameLocks noChangeAspect="1"/>
          </p:cNvGraphicFramePr>
          <p:nvPr>
            <p:extLst>
              <p:ext uri="{D42A27DB-BD31-4B8C-83A1-F6EECF244321}">
                <p14:modId xmlns:p14="http://schemas.microsoft.com/office/powerpoint/2010/main" val="261558810"/>
              </p:ext>
            </p:extLst>
          </p:nvPr>
        </p:nvGraphicFramePr>
        <p:xfrm>
          <a:off x="9791700" y="6326843"/>
          <a:ext cx="1219200" cy="476250"/>
        </p:xfrm>
        <a:graphic>
          <a:graphicData uri="http://schemas.openxmlformats.org/presentationml/2006/ole">
            <mc:AlternateContent xmlns:mc="http://schemas.openxmlformats.org/markup-compatibility/2006">
              <mc:Choice xmlns:v="urn:schemas-microsoft-com:vml" Requires="v">
                <p:oleObj spid="_x0000_s15580" name="Image Document" r:id="rId4" imgW="5665509" imgH="2281287" progId="Imaging.Document">
                  <p:embed/>
                </p:oleObj>
              </mc:Choice>
              <mc:Fallback>
                <p:oleObj name="Image Document" r:id="rId4" imgW="5665509" imgH="2281287" progId="Imaging.Document">
                  <p:embed/>
                  <p:pic>
                    <p:nvPicPr>
                      <p:cNvPr id="2355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1700" y="6326843"/>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a:extLst>
              <a:ext uri="{FF2B5EF4-FFF2-40B4-BE49-F238E27FC236}">
                <a16:creationId xmlns:a16="http://schemas.microsoft.com/office/drawing/2014/main" id="{AF9591A7-3020-41DB-953D-E4A608B797A7}"/>
              </a:ext>
            </a:extLst>
          </p:cNvPr>
          <p:cNvGraphicFramePr>
            <a:graphicFrameLocks noChangeAspect="1"/>
          </p:cNvGraphicFramePr>
          <p:nvPr>
            <p:extLst>
              <p:ext uri="{D42A27DB-BD31-4B8C-83A1-F6EECF244321}">
                <p14:modId xmlns:p14="http://schemas.microsoft.com/office/powerpoint/2010/main" val="3684875113"/>
              </p:ext>
            </p:extLst>
          </p:nvPr>
        </p:nvGraphicFramePr>
        <p:xfrm>
          <a:off x="3072020" y="1910692"/>
          <a:ext cx="7291179" cy="4374707"/>
        </p:xfrm>
        <a:graphic>
          <a:graphicData uri="http://schemas.openxmlformats.org/presentationml/2006/ole">
            <mc:AlternateContent xmlns:mc="http://schemas.openxmlformats.org/markup-compatibility/2006">
              <mc:Choice xmlns:v="urn:schemas-microsoft-com:vml" Requires="v">
                <p:oleObj spid="_x0000_s15581" name="Worksheet" r:id="rId6" imgW="4572000" imgH="2743341" progId="Excel.Sheet.12">
                  <p:link updateAutomatic="1"/>
                </p:oleObj>
              </mc:Choice>
              <mc:Fallback>
                <p:oleObj name="Worksheet" r:id="rId6" imgW="4572000" imgH="2743341" progId="Excel.Sheet.12">
                  <p:link updateAutomatic="1"/>
                  <p:pic>
                    <p:nvPicPr>
                      <p:cNvPr id="0" name=""/>
                      <p:cNvPicPr/>
                      <p:nvPr/>
                    </p:nvPicPr>
                    <p:blipFill>
                      <a:blip r:embed="rId7"/>
                      <a:stretch>
                        <a:fillRect/>
                      </a:stretch>
                    </p:blipFill>
                    <p:spPr>
                      <a:xfrm>
                        <a:off x="3072020" y="1910692"/>
                        <a:ext cx="7291179" cy="4374707"/>
                      </a:xfrm>
                      <a:prstGeom prst="rect">
                        <a:avLst/>
                      </a:prstGeom>
                    </p:spPr>
                  </p:pic>
                </p:oleObj>
              </mc:Fallback>
            </mc:AlternateContent>
          </a:graphicData>
        </a:graphic>
      </p:graphicFrame>
    </p:spTree>
    <p:extLst>
      <p:ext uri="{BB962C8B-B14F-4D97-AF65-F5344CB8AC3E}">
        <p14:creationId xmlns:p14="http://schemas.microsoft.com/office/powerpoint/2010/main" val="181195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C0D44EF3-EB5C-469E-A733-7BEDA6035410}" type="slidenum">
              <a:rPr lang="en-US" altLang="en-US" sz="1400">
                <a:latin typeface="Times New Roman" pitchFamily="18" charset="0"/>
              </a:rPr>
              <a:pPr eaLnBrk="1" hangingPunct="1">
                <a:spcBef>
                  <a:spcPct val="0"/>
                </a:spcBef>
                <a:buFontTx/>
                <a:buNone/>
              </a:pPr>
              <a:t>21</a:t>
            </a:fld>
            <a:endParaRPr lang="en-US" altLang="en-US" sz="1400">
              <a:latin typeface="Times New Roman" pitchFamily="18" charset="0"/>
            </a:endParaRPr>
          </a:p>
        </p:txBody>
      </p:sp>
      <p:sp>
        <p:nvSpPr>
          <p:cNvPr id="25603" name="Rectangle 2"/>
          <p:cNvSpPr>
            <a:spLocks noGrp="1" noChangeArrowheads="1"/>
          </p:cNvSpPr>
          <p:nvPr>
            <p:ph type="title"/>
          </p:nvPr>
        </p:nvSpPr>
        <p:spPr>
          <a:xfrm>
            <a:off x="2405865" y="250825"/>
            <a:ext cx="8947935" cy="1325563"/>
          </a:xfrm>
        </p:spPr>
        <p:txBody>
          <a:bodyPr>
            <a:noAutofit/>
          </a:bodyPr>
          <a:lstStyle/>
          <a:p>
            <a:pPr algn="ctr"/>
            <a:r>
              <a:rPr lang="en-US" altLang="en-US" sz="3000" dirty="0">
                <a:solidFill>
                  <a:schemeClr val="tx1"/>
                </a:solidFill>
                <a:latin typeface="Rockwell" panose="02060603020205020403" pitchFamily="18" charset="0"/>
              </a:rPr>
              <a:t>TB Cases and Proportions of</a:t>
            </a:r>
            <a:br>
              <a:rPr lang="en-US" altLang="en-US" sz="3000" dirty="0">
                <a:solidFill>
                  <a:schemeClr val="tx1"/>
                </a:solidFill>
                <a:latin typeface="Rockwell" panose="02060603020205020403" pitchFamily="18" charset="0"/>
              </a:rPr>
            </a:br>
            <a:r>
              <a:rPr lang="en-US" altLang="en-US" sz="3000" dirty="0">
                <a:solidFill>
                  <a:schemeClr val="tx1"/>
                </a:solidFill>
                <a:latin typeface="Rockwell" panose="02060603020205020403" pitchFamily="18" charset="0"/>
              </a:rPr>
              <a:t> Multi-Drug Resistant TB, </a:t>
            </a:r>
            <a:br>
              <a:rPr lang="en-US" altLang="en-US" sz="3000" dirty="0">
                <a:solidFill>
                  <a:schemeClr val="tx1"/>
                </a:solidFill>
                <a:latin typeface="Rockwell" panose="02060603020205020403" pitchFamily="18" charset="0"/>
              </a:rPr>
            </a:br>
            <a:r>
              <a:rPr lang="en-US" altLang="en-US" sz="3000" dirty="0">
                <a:solidFill>
                  <a:schemeClr val="tx1"/>
                </a:solidFill>
                <a:latin typeface="Rockwell" panose="02060603020205020403" pitchFamily="18" charset="0"/>
              </a:rPr>
              <a:t>Texas 2010-2019</a:t>
            </a:r>
            <a:endParaRPr lang="en-US" altLang="en-US" sz="3000" dirty="0">
              <a:solidFill>
                <a:schemeClr val="tx1"/>
              </a:solidFill>
            </a:endParaRPr>
          </a:p>
        </p:txBody>
      </p:sp>
      <p:graphicFrame>
        <p:nvGraphicFramePr>
          <p:cNvPr id="25604" name="Object 3"/>
          <p:cNvGraphicFramePr>
            <a:graphicFrameLocks noChangeAspect="1"/>
          </p:cNvGraphicFramePr>
          <p:nvPr>
            <p:extLst>
              <p:ext uri="{D42A27DB-BD31-4B8C-83A1-F6EECF244321}">
                <p14:modId xmlns:p14="http://schemas.microsoft.com/office/powerpoint/2010/main" val="2722706315"/>
              </p:ext>
            </p:extLst>
          </p:nvPr>
        </p:nvGraphicFramePr>
        <p:xfrm>
          <a:off x="9872164" y="6329485"/>
          <a:ext cx="1219200" cy="476250"/>
        </p:xfrm>
        <a:graphic>
          <a:graphicData uri="http://schemas.openxmlformats.org/presentationml/2006/ole">
            <mc:AlternateContent xmlns:mc="http://schemas.openxmlformats.org/markup-compatibility/2006">
              <mc:Choice xmlns:v="urn:schemas-microsoft-com:vml" Requires="v">
                <p:oleObj spid="_x0000_s16606" name="Image Document" r:id="rId4" imgW="5665509" imgH="2281287" progId="Imaging.Document">
                  <p:embed/>
                </p:oleObj>
              </mc:Choice>
              <mc:Fallback>
                <p:oleObj name="Image Document" r:id="rId4" imgW="5665509" imgH="2281287" progId="Imaging.Document">
                  <p:embed/>
                  <p:pic>
                    <p:nvPicPr>
                      <p:cNvPr id="2560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2164" y="6329485"/>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a:extLst>
              <a:ext uri="{FF2B5EF4-FFF2-40B4-BE49-F238E27FC236}">
                <a16:creationId xmlns:a16="http://schemas.microsoft.com/office/drawing/2014/main" id="{1A56639E-2DD5-495A-90A4-5778342CDD49}"/>
              </a:ext>
            </a:extLst>
          </p:cNvPr>
          <p:cNvGraphicFramePr>
            <a:graphicFrameLocks noChangeAspect="1"/>
          </p:cNvGraphicFramePr>
          <p:nvPr>
            <p:extLst>
              <p:ext uri="{D42A27DB-BD31-4B8C-83A1-F6EECF244321}">
                <p14:modId xmlns:p14="http://schemas.microsoft.com/office/powerpoint/2010/main" val="1503024885"/>
              </p:ext>
            </p:extLst>
          </p:nvPr>
        </p:nvGraphicFramePr>
        <p:xfrm>
          <a:off x="3309439" y="1955818"/>
          <a:ext cx="7149011" cy="4289407"/>
        </p:xfrm>
        <a:graphic>
          <a:graphicData uri="http://schemas.openxmlformats.org/presentationml/2006/ole">
            <mc:AlternateContent xmlns:mc="http://schemas.openxmlformats.org/markup-compatibility/2006">
              <mc:Choice xmlns:v="urn:schemas-microsoft-com:vml" Requires="v">
                <p:oleObj spid="_x0000_s16607" name="Worksheet" r:id="rId6" imgW="4572000" imgH="2743341" progId="Excel.Sheet.12">
                  <p:link updateAutomatic="1"/>
                </p:oleObj>
              </mc:Choice>
              <mc:Fallback>
                <p:oleObj name="Worksheet" r:id="rId6" imgW="4572000" imgH="2743341" progId="Excel.Sheet.12">
                  <p:link updateAutomatic="1"/>
                  <p:pic>
                    <p:nvPicPr>
                      <p:cNvPr id="0" name=""/>
                      <p:cNvPicPr/>
                      <p:nvPr/>
                    </p:nvPicPr>
                    <p:blipFill>
                      <a:blip r:embed="rId7"/>
                      <a:stretch>
                        <a:fillRect/>
                      </a:stretch>
                    </p:blipFill>
                    <p:spPr>
                      <a:xfrm>
                        <a:off x="3309439" y="1955818"/>
                        <a:ext cx="7149011" cy="4289407"/>
                      </a:xfrm>
                      <a:prstGeom prst="rect">
                        <a:avLst/>
                      </a:prstGeom>
                    </p:spPr>
                  </p:pic>
                </p:oleObj>
              </mc:Fallback>
            </mc:AlternateContent>
          </a:graphicData>
        </a:graphic>
      </p:graphicFrame>
    </p:spTree>
    <p:extLst>
      <p:ext uri="{BB962C8B-B14F-4D97-AF65-F5344CB8AC3E}">
        <p14:creationId xmlns:p14="http://schemas.microsoft.com/office/powerpoint/2010/main" val="358984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4FCC334E-C7AE-40CD-AE1F-CB2BB9BE09B6}" type="slidenum">
              <a:rPr lang="en-US" altLang="en-US" sz="1400">
                <a:latin typeface="Times New Roman" pitchFamily="18" charset="0"/>
              </a:rPr>
              <a:pPr eaLnBrk="1" hangingPunct="1">
                <a:spcBef>
                  <a:spcPct val="0"/>
                </a:spcBef>
                <a:buFontTx/>
                <a:buNone/>
              </a:pPr>
              <a:t>22</a:t>
            </a:fld>
            <a:endParaRPr lang="en-US" altLang="en-US" sz="1400">
              <a:latin typeface="Times New Roman" pitchFamily="18" charset="0"/>
            </a:endParaRPr>
          </a:p>
        </p:txBody>
      </p:sp>
      <p:sp>
        <p:nvSpPr>
          <p:cNvPr id="29699" name="Rectangle 2"/>
          <p:cNvSpPr>
            <a:spLocks noGrp="1" noChangeArrowheads="1"/>
          </p:cNvSpPr>
          <p:nvPr>
            <p:ph type="title"/>
          </p:nvPr>
        </p:nvSpPr>
        <p:spPr/>
        <p:txBody>
          <a:bodyPr>
            <a:normAutofit/>
          </a:bodyPr>
          <a:lstStyle/>
          <a:p>
            <a:pPr algn="ctr" eaLnBrk="1" hangingPunct="1"/>
            <a:r>
              <a:rPr lang="en-US" altLang="en-US" sz="3000" b="1" dirty="0">
                <a:solidFill>
                  <a:schemeClr val="tx1"/>
                </a:solidFill>
                <a:latin typeface="Rockwell" panose="02060603020205020403" pitchFamily="18" charset="0"/>
              </a:rPr>
              <a:t>TB Cases and Proportions Resistant to</a:t>
            </a:r>
            <a:br>
              <a:rPr lang="en-US" altLang="en-US" sz="3000" b="1" dirty="0">
                <a:solidFill>
                  <a:schemeClr val="tx1"/>
                </a:solidFill>
                <a:latin typeface="Rockwell" panose="02060603020205020403" pitchFamily="18" charset="0"/>
              </a:rPr>
            </a:br>
            <a:r>
              <a:rPr lang="en-US" altLang="en-US" sz="3000" b="1" dirty="0">
                <a:solidFill>
                  <a:schemeClr val="tx1"/>
                </a:solidFill>
                <a:latin typeface="Rockwell" panose="02060603020205020403" pitchFamily="18" charset="0"/>
              </a:rPr>
              <a:t> </a:t>
            </a:r>
            <a:r>
              <a:rPr lang="en-US" altLang="en-US" sz="3000" b="1" dirty="0" err="1">
                <a:solidFill>
                  <a:schemeClr val="tx1"/>
                </a:solidFill>
                <a:latin typeface="Rockwell" panose="02060603020205020403" pitchFamily="18" charset="0"/>
              </a:rPr>
              <a:t>INH</a:t>
            </a:r>
            <a:r>
              <a:rPr lang="en-US" altLang="en-US" sz="3000" b="1" baseline="30000" dirty="0" err="1">
                <a:solidFill>
                  <a:schemeClr val="tx1"/>
                </a:solidFill>
                <a:latin typeface="Rockwell" panose="02060603020205020403" pitchFamily="18" charset="0"/>
              </a:rPr>
              <a:t>a</a:t>
            </a:r>
            <a:r>
              <a:rPr lang="en-US" altLang="en-US" sz="3000" b="1" dirty="0">
                <a:solidFill>
                  <a:schemeClr val="tx1"/>
                </a:solidFill>
                <a:latin typeface="Rockwell" panose="02060603020205020403" pitchFamily="18" charset="0"/>
              </a:rPr>
              <a:t> </a:t>
            </a:r>
            <a:r>
              <a:rPr lang="en-US" altLang="en-US" sz="3000" dirty="0">
                <a:solidFill>
                  <a:schemeClr val="tx1"/>
                </a:solidFill>
                <a:latin typeface="Rockwell" panose="02060603020205020403" pitchFamily="18" charset="0"/>
              </a:rPr>
              <a:t>and</a:t>
            </a:r>
            <a:r>
              <a:rPr lang="en-US" altLang="en-US" sz="3000" b="1" dirty="0">
                <a:solidFill>
                  <a:schemeClr val="tx1"/>
                </a:solidFill>
                <a:latin typeface="Rockwell" panose="02060603020205020403" pitchFamily="18" charset="0"/>
              </a:rPr>
              <a:t> </a:t>
            </a:r>
            <a:r>
              <a:rPr lang="en-US" altLang="en-US" sz="3000" b="1" dirty="0" err="1">
                <a:solidFill>
                  <a:schemeClr val="tx1"/>
                </a:solidFill>
                <a:latin typeface="Rockwell" panose="02060603020205020403" pitchFamily="18" charset="0"/>
              </a:rPr>
              <a:t>RIF</a:t>
            </a:r>
            <a:r>
              <a:rPr lang="en-US" altLang="en-US" sz="3000" b="1" baseline="30000" dirty="0" err="1">
                <a:solidFill>
                  <a:schemeClr val="tx1"/>
                </a:solidFill>
                <a:latin typeface="Rockwell" panose="02060603020205020403" pitchFamily="18" charset="0"/>
              </a:rPr>
              <a:t>b</a:t>
            </a:r>
            <a:r>
              <a:rPr lang="en-US" altLang="en-US" sz="3000" b="1" dirty="0">
                <a:solidFill>
                  <a:schemeClr val="tx1"/>
                </a:solidFill>
                <a:latin typeface="Rockwell" panose="02060603020205020403" pitchFamily="18" charset="0"/>
              </a:rPr>
              <a:t>, Texas 2010-2019</a:t>
            </a:r>
            <a:endParaRPr lang="en-US" altLang="en-US" sz="3000" dirty="0">
              <a:solidFill>
                <a:schemeClr val="tx1"/>
              </a:solidFill>
              <a:latin typeface="Rockwell" panose="02060603020205020403" pitchFamily="18" charset="0"/>
            </a:endParaRPr>
          </a:p>
        </p:txBody>
      </p:sp>
      <p:graphicFrame>
        <p:nvGraphicFramePr>
          <p:cNvPr id="29701" name="Object 4"/>
          <p:cNvGraphicFramePr>
            <a:graphicFrameLocks noChangeAspect="1"/>
          </p:cNvGraphicFramePr>
          <p:nvPr>
            <p:extLst>
              <p:ext uri="{D42A27DB-BD31-4B8C-83A1-F6EECF244321}">
                <p14:modId xmlns:p14="http://schemas.microsoft.com/office/powerpoint/2010/main" val="4147540842"/>
              </p:ext>
            </p:extLst>
          </p:nvPr>
        </p:nvGraphicFramePr>
        <p:xfrm>
          <a:off x="9812499" y="6356349"/>
          <a:ext cx="1219200" cy="476250"/>
        </p:xfrm>
        <a:graphic>
          <a:graphicData uri="http://schemas.openxmlformats.org/presentationml/2006/ole">
            <mc:AlternateContent xmlns:mc="http://schemas.openxmlformats.org/markup-compatibility/2006">
              <mc:Choice xmlns:v="urn:schemas-microsoft-com:vml" Requires="v">
                <p:oleObj spid="_x0000_s17629" name="Image Document" r:id="rId4" imgW="5665509" imgH="2281287" progId="Imaging.Document">
                  <p:embed/>
                </p:oleObj>
              </mc:Choice>
              <mc:Fallback>
                <p:oleObj name="Image Document" r:id="rId4" imgW="5665509" imgH="2281287" progId="Imaging.Document">
                  <p:embed/>
                  <p:pic>
                    <p:nvPicPr>
                      <p:cNvPr id="2970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2499" y="6356349"/>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CF49AE27-AF23-40A6-88A1-A5722308B399}"/>
              </a:ext>
            </a:extLst>
          </p:cNvPr>
          <p:cNvSpPr txBox="1"/>
          <p:nvPr/>
        </p:nvSpPr>
        <p:spPr>
          <a:xfrm>
            <a:off x="3263462" y="6245226"/>
            <a:ext cx="6458607" cy="461665"/>
          </a:xfrm>
          <a:prstGeom prst="rect">
            <a:avLst/>
          </a:prstGeom>
          <a:noFill/>
        </p:spPr>
        <p:txBody>
          <a:bodyPr wrap="square" rtlCol="0">
            <a:spAutoFit/>
          </a:bodyPr>
          <a:lstStyle/>
          <a:p>
            <a:r>
              <a:rPr lang="en-US" sz="1200" baseline="30000" dirty="0" err="1"/>
              <a:t>a</a:t>
            </a:r>
            <a:r>
              <a:rPr lang="en-US" sz="1200" dirty="0" err="1"/>
              <a:t>Isonaizid</a:t>
            </a:r>
            <a:r>
              <a:rPr lang="en-US" sz="1200" dirty="0"/>
              <a:t> monoresistance</a:t>
            </a:r>
            <a:endParaRPr lang="en-US" sz="1200" baseline="30000" dirty="0"/>
          </a:p>
          <a:p>
            <a:r>
              <a:rPr lang="en-US" sz="1200" baseline="30000" dirty="0" err="1"/>
              <a:t>b</a:t>
            </a:r>
            <a:r>
              <a:rPr lang="en-US" sz="1200" dirty="0" err="1"/>
              <a:t>Rifampin</a:t>
            </a:r>
            <a:r>
              <a:rPr lang="en-US" sz="1200" dirty="0"/>
              <a:t> monoresistance</a:t>
            </a:r>
            <a:endParaRPr lang="en-US" sz="1200" baseline="30000" dirty="0"/>
          </a:p>
        </p:txBody>
      </p:sp>
      <p:graphicFrame>
        <p:nvGraphicFramePr>
          <p:cNvPr id="2" name="Object 1">
            <a:extLst>
              <a:ext uri="{FF2B5EF4-FFF2-40B4-BE49-F238E27FC236}">
                <a16:creationId xmlns:a16="http://schemas.microsoft.com/office/drawing/2014/main" id="{385250D7-6583-46F6-8BE6-DDEBF46EEAB2}"/>
              </a:ext>
            </a:extLst>
          </p:cNvPr>
          <p:cNvGraphicFramePr>
            <a:graphicFrameLocks noChangeAspect="1"/>
          </p:cNvGraphicFramePr>
          <p:nvPr>
            <p:extLst>
              <p:ext uri="{D42A27DB-BD31-4B8C-83A1-F6EECF244321}">
                <p14:modId xmlns:p14="http://schemas.microsoft.com/office/powerpoint/2010/main" val="2370818152"/>
              </p:ext>
            </p:extLst>
          </p:nvPr>
        </p:nvGraphicFramePr>
        <p:xfrm>
          <a:off x="3255657" y="1906575"/>
          <a:ext cx="7206780" cy="4324067"/>
        </p:xfrm>
        <a:graphic>
          <a:graphicData uri="http://schemas.openxmlformats.org/presentationml/2006/ole">
            <mc:AlternateContent xmlns:mc="http://schemas.openxmlformats.org/markup-compatibility/2006">
              <mc:Choice xmlns:v="urn:schemas-microsoft-com:vml" Requires="v">
                <p:oleObj spid="_x0000_s17630" name="Worksheet" r:id="rId6" imgW="4572000" imgH="2743341" progId="Excel.Sheet.12">
                  <p:link updateAutomatic="1"/>
                </p:oleObj>
              </mc:Choice>
              <mc:Fallback>
                <p:oleObj name="Worksheet" r:id="rId6" imgW="4572000" imgH="2743341" progId="Excel.Sheet.12">
                  <p:link updateAutomatic="1"/>
                  <p:pic>
                    <p:nvPicPr>
                      <p:cNvPr id="0" name=""/>
                      <p:cNvPicPr/>
                      <p:nvPr/>
                    </p:nvPicPr>
                    <p:blipFill>
                      <a:blip r:embed="rId7"/>
                      <a:stretch>
                        <a:fillRect/>
                      </a:stretch>
                    </p:blipFill>
                    <p:spPr>
                      <a:xfrm>
                        <a:off x="3255657" y="1906575"/>
                        <a:ext cx="7206780" cy="4324067"/>
                      </a:xfrm>
                      <a:prstGeom prst="rect">
                        <a:avLst/>
                      </a:prstGeom>
                    </p:spPr>
                  </p:pic>
                </p:oleObj>
              </mc:Fallback>
            </mc:AlternateContent>
          </a:graphicData>
        </a:graphic>
      </p:graphicFrame>
    </p:spTree>
    <p:extLst>
      <p:ext uri="{BB962C8B-B14F-4D97-AF65-F5344CB8AC3E}">
        <p14:creationId xmlns:p14="http://schemas.microsoft.com/office/powerpoint/2010/main" val="223896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a:bodyPr>
          <a:lstStyle/>
          <a:p>
            <a:pPr eaLnBrk="1" hangingPunct="1"/>
            <a:r>
              <a:rPr lang="en-US" altLang="en-US" sz="5000" dirty="0">
                <a:latin typeface="Rockwell" panose="02060603020205020403" pitchFamily="18" charset="0"/>
              </a:rPr>
              <a:t>Thank you!</a:t>
            </a:r>
          </a:p>
        </p:txBody>
      </p:sp>
      <p:sp>
        <p:nvSpPr>
          <p:cNvPr id="2" name="Text Placeholder 1"/>
          <p:cNvSpPr>
            <a:spLocks noGrp="1"/>
          </p:cNvSpPr>
          <p:nvPr>
            <p:ph type="body" idx="1"/>
          </p:nvPr>
        </p:nvSpPr>
        <p:spPr/>
        <p:txBody>
          <a:bodyPr>
            <a:normAutofit fontScale="47500" lnSpcReduction="20000"/>
          </a:bodyPr>
          <a:lstStyle/>
          <a:p>
            <a:r>
              <a:rPr lang="en-US" sz="3000" dirty="0">
                <a:latin typeface="Rockwell" panose="02060603020205020403" pitchFamily="18" charset="0"/>
              </a:rPr>
              <a:t>For More Information:</a:t>
            </a:r>
          </a:p>
          <a:p>
            <a:r>
              <a:rPr lang="en-US" sz="3000" dirty="0">
                <a:latin typeface="Rockwell" panose="02060603020205020403" pitchFamily="18" charset="0"/>
              </a:rPr>
              <a:t> TBHIVSTDData@dshs.texas.gov</a:t>
            </a:r>
          </a:p>
        </p:txBody>
      </p:sp>
      <p:sp>
        <p:nvSpPr>
          <p:cNvPr id="4" name="Text Placeholder 3">
            <a:extLst>
              <a:ext uri="{FF2B5EF4-FFF2-40B4-BE49-F238E27FC236}">
                <a16:creationId xmlns:a16="http://schemas.microsoft.com/office/drawing/2014/main" id="{592A0947-BF04-4628-A501-ECCD259D9FD2}"/>
              </a:ext>
            </a:extLst>
          </p:cNvPr>
          <p:cNvSpPr>
            <a:spLocks noGrp="1"/>
          </p:cNvSpPr>
          <p:nvPr>
            <p:ph type="body" sz="quarter" idx="10"/>
          </p:nvPr>
        </p:nvSpPr>
        <p:spPr>
          <a:xfrm>
            <a:off x="838200" y="4432301"/>
            <a:ext cx="10509250" cy="365126"/>
          </a:xfrm>
        </p:spPr>
        <p:txBody>
          <a:bodyPr/>
          <a:lstStyle/>
          <a:p>
            <a:endParaRPr lang="en-US" dirty="0"/>
          </a:p>
        </p:txBody>
      </p:sp>
      <p:sp>
        <p:nvSpPr>
          <p:cNvPr id="37890" name="Slide Number Placeholder 5"/>
          <p:cNvSpPr>
            <a:spLocks noGrp="1"/>
          </p:cNvSpPr>
          <p:nvPr>
            <p:ph type="sldNum" sz="quarter" idx="4294967295"/>
          </p:nvPr>
        </p:nvSpPr>
        <p:spPr>
          <a:xfrm>
            <a:off x="9352084" y="6173787"/>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866D363F-94BA-40F6-9A44-DBED2A3A1121}" type="slidenum">
              <a:rPr lang="en-US" altLang="en-US" sz="1400">
                <a:solidFill>
                  <a:schemeClr val="bg1"/>
                </a:solidFill>
                <a:latin typeface="Times New Roman" pitchFamily="18" charset="0"/>
              </a:rPr>
              <a:pPr eaLnBrk="1" hangingPunct="1">
                <a:spcBef>
                  <a:spcPct val="0"/>
                </a:spcBef>
                <a:buFontTx/>
                <a:buNone/>
              </a:pPr>
              <a:t>23</a:t>
            </a:fld>
            <a:endParaRPr lang="en-US" altLang="en-US" sz="1400">
              <a:solidFill>
                <a:schemeClr val="bg1"/>
              </a:solidFill>
              <a:latin typeface="Times New Roman" pitchFamily="18" charset="0"/>
            </a:endParaRPr>
          </a:p>
        </p:txBody>
      </p:sp>
      <p:graphicFrame>
        <p:nvGraphicFramePr>
          <p:cNvPr id="37892" name="Object 3"/>
          <p:cNvGraphicFramePr>
            <a:graphicFrameLocks noChangeAspect="1"/>
          </p:cNvGraphicFramePr>
          <p:nvPr>
            <p:extLst>
              <p:ext uri="{D42A27DB-BD31-4B8C-83A1-F6EECF244321}">
                <p14:modId xmlns:p14="http://schemas.microsoft.com/office/powerpoint/2010/main" val="2268969164"/>
              </p:ext>
            </p:extLst>
          </p:nvPr>
        </p:nvGraphicFramePr>
        <p:xfrm>
          <a:off x="10503877" y="6062662"/>
          <a:ext cx="1219200" cy="476250"/>
        </p:xfrm>
        <a:graphic>
          <a:graphicData uri="http://schemas.openxmlformats.org/presentationml/2006/ole">
            <mc:AlternateContent xmlns:mc="http://schemas.openxmlformats.org/markup-compatibility/2006">
              <mc:Choice xmlns:v="urn:schemas-microsoft-com:vml" Requires="v">
                <p:oleObj spid="_x0000_s18541" name="Image Document" r:id="rId4" imgW="5665509" imgH="2281287" progId="Imaging.Document">
                  <p:embed/>
                </p:oleObj>
              </mc:Choice>
              <mc:Fallback>
                <p:oleObj name="Image Document" r:id="rId4" imgW="5665509" imgH="2281287" progId="Imaging.Document">
                  <p:embed/>
                  <p:pic>
                    <p:nvPicPr>
                      <p:cNvPr id="3789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3877" y="6062662"/>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3559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031C-4EF1-48FB-935D-DCFA8B68AAAF}"/>
              </a:ext>
            </a:extLst>
          </p:cNvPr>
          <p:cNvSpPr>
            <a:spLocks noGrp="1"/>
          </p:cNvSpPr>
          <p:nvPr>
            <p:ph type="title"/>
          </p:nvPr>
        </p:nvSpPr>
        <p:spPr>
          <a:xfrm>
            <a:off x="831850" y="2844799"/>
            <a:ext cx="10515600" cy="889001"/>
          </a:xfrm>
        </p:spPr>
        <p:txBody>
          <a:bodyPr>
            <a:normAutofit/>
          </a:bodyPr>
          <a:lstStyle/>
          <a:p>
            <a:r>
              <a:rPr lang="en-US" altLang="en-US" sz="5000" dirty="0">
                <a:latin typeface="Rockwell" panose="02060603020205020403" pitchFamily="18" charset="0"/>
              </a:rPr>
              <a:t>TB Cases and Incidence Rates</a:t>
            </a:r>
            <a:endParaRPr lang="en-US" sz="5000" dirty="0">
              <a:latin typeface="Rockwell" panose="02060603020205020403" pitchFamily="18" charset="0"/>
            </a:endParaRPr>
          </a:p>
        </p:txBody>
      </p:sp>
      <p:sp>
        <p:nvSpPr>
          <p:cNvPr id="3" name="Text Placeholder 2">
            <a:extLst>
              <a:ext uri="{FF2B5EF4-FFF2-40B4-BE49-F238E27FC236}">
                <a16:creationId xmlns:a16="http://schemas.microsoft.com/office/drawing/2014/main" id="{D6E780B6-F9F0-4D99-B49D-0A5E3501A41B}"/>
              </a:ext>
            </a:extLst>
          </p:cNvPr>
          <p:cNvSpPr>
            <a:spLocks noGrp="1"/>
          </p:cNvSpPr>
          <p:nvPr>
            <p:ph type="body" idx="1"/>
          </p:nvPr>
        </p:nvSpPr>
        <p:spPr>
          <a:xfrm>
            <a:off x="838200" y="3887608"/>
            <a:ext cx="10515600" cy="548925"/>
          </a:xfrm>
        </p:spPr>
        <p:txBody>
          <a:bodyPr>
            <a:normAutofit lnSpcReduction="10000"/>
          </a:bodyPr>
          <a:lstStyle/>
          <a:p>
            <a:r>
              <a:rPr lang="en-US" altLang="en-US" sz="3500" b="1" dirty="0">
                <a:latin typeface="Rockwell" panose="02060603020205020403" pitchFamily="18" charset="0"/>
              </a:rPr>
              <a:t>Texas, 2010-2019</a:t>
            </a:r>
            <a:endParaRPr lang="en-US" sz="3500" b="1" dirty="0">
              <a:latin typeface="Rockwell" panose="02060603020205020403" pitchFamily="18" charset="0"/>
            </a:endParaRPr>
          </a:p>
        </p:txBody>
      </p:sp>
      <p:sp>
        <p:nvSpPr>
          <p:cNvPr id="5" name="Slide Number Placeholder 4">
            <a:extLst>
              <a:ext uri="{FF2B5EF4-FFF2-40B4-BE49-F238E27FC236}">
                <a16:creationId xmlns:a16="http://schemas.microsoft.com/office/drawing/2014/main" id="{1CE912C4-EEB9-45B9-AF4B-B0F3002850A1}"/>
              </a:ext>
            </a:extLst>
          </p:cNvPr>
          <p:cNvSpPr txBox="1">
            <a:spLocks/>
          </p:cNvSpPr>
          <p:nvPr/>
        </p:nvSpPr>
        <p:spPr>
          <a:xfrm>
            <a:off x="9448800" y="6356350"/>
            <a:ext cx="27432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Tahoma" pitchFamily="34"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Tahoma" pitchFamily="34"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Tahoma" pitchFamily="34"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Tahoma" pitchFamily="34"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9pPr>
          </a:lstStyle>
          <a:p>
            <a:pPr eaLnBrk="1" hangingPunct="1">
              <a:spcBef>
                <a:spcPct val="0"/>
              </a:spcBef>
              <a:buFontTx/>
              <a:buNone/>
            </a:pPr>
            <a:fld id="{FD981269-6D97-400A-BF6F-A5212AB80EA9}" type="slidenum">
              <a:rPr lang="en-US" altLang="en-US" sz="1400" smtClean="0">
                <a:latin typeface="Times New Roman" pitchFamily="18" charset="0"/>
              </a:rPr>
              <a:pPr eaLnBrk="1" hangingPunct="1">
                <a:spcBef>
                  <a:spcPct val="0"/>
                </a:spcBef>
                <a:buFontTx/>
                <a:buNone/>
              </a:pPr>
              <a:t>3</a:t>
            </a:fld>
            <a:endParaRPr lang="en-US" altLang="en-US" sz="1400" dirty="0">
              <a:latin typeface="Times New Roman" pitchFamily="18" charset="0"/>
            </a:endParaRPr>
          </a:p>
        </p:txBody>
      </p:sp>
      <p:graphicFrame>
        <p:nvGraphicFramePr>
          <p:cNvPr id="6" name="Object 3">
            <a:extLst>
              <a:ext uri="{FF2B5EF4-FFF2-40B4-BE49-F238E27FC236}">
                <a16:creationId xmlns:a16="http://schemas.microsoft.com/office/drawing/2014/main" id="{70E20FBD-54DA-4B44-ADD5-1D3E46F6DD4E}"/>
              </a:ext>
            </a:extLst>
          </p:cNvPr>
          <p:cNvGraphicFramePr>
            <a:graphicFrameLocks noChangeAspect="1"/>
          </p:cNvGraphicFramePr>
          <p:nvPr>
            <p:extLst>
              <p:ext uri="{D42A27DB-BD31-4B8C-83A1-F6EECF244321}">
                <p14:modId xmlns:p14="http://schemas.microsoft.com/office/powerpoint/2010/main" val="932356114"/>
              </p:ext>
            </p:extLst>
          </p:nvPr>
        </p:nvGraphicFramePr>
        <p:xfrm>
          <a:off x="10653347" y="6300787"/>
          <a:ext cx="1219200" cy="476250"/>
        </p:xfrm>
        <a:graphic>
          <a:graphicData uri="http://schemas.openxmlformats.org/presentationml/2006/ole">
            <mc:AlternateContent xmlns:mc="http://schemas.openxmlformats.org/markup-compatibility/2006">
              <mc:Choice xmlns:v="urn:schemas-microsoft-com:vml" Requires="v">
                <p:oleObj spid="_x0000_s19560" name="Image Document" r:id="rId3" imgW="5665509" imgH="2281287" progId="Imaging.Document">
                  <p:embed/>
                </p:oleObj>
              </mc:Choice>
              <mc:Fallback>
                <p:oleObj name="Image Document" r:id="rId3" imgW="5665509" imgH="2281287" progId="Imaging.Document">
                  <p:embed/>
                  <p:pic>
                    <p:nvPicPr>
                      <p:cNvPr id="1024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3347" y="6300787"/>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8079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EC189D6E-706F-4DC2-8009-4161053FEFD8}" type="slidenum">
              <a:rPr lang="en-US" altLang="en-US" sz="1400">
                <a:latin typeface="Times New Roman" pitchFamily="18" charset="0"/>
              </a:rPr>
              <a:pPr eaLnBrk="1" hangingPunct="1">
                <a:spcBef>
                  <a:spcPct val="0"/>
                </a:spcBef>
                <a:buFontTx/>
                <a:buNone/>
              </a:pPr>
              <a:t>4</a:t>
            </a:fld>
            <a:endParaRPr lang="en-US" altLang="en-US" sz="1400">
              <a:latin typeface="Times New Roman" pitchFamily="18" charset="0"/>
            </a:endParaRPr>
          </a:p>
        </p:txBody>
      </p:sp>
      <p:sp>
        <p:nvSpPr>
          <p:cNvPr id="9219" name="Rectangle 2"/>
          <p:cNvSpPr>
            <a:spLocks noGrp="1" noChangeArrowheads="1"/>
          </p:cNvSpPr>
          <p:nvPr>
            <p:ph type="title"/>
          </p:nvPr>
        </p:nvSpPr>
        <p:spPr>
          <a:xfrm>
            <a:off x="2530555" y="202631"/>
            <a:ext cx="8947935" cy="1325563"/>
          </a:xfrm>
        </p:spPr>
        <p:txBody>
          <a:bodyPr>
            <a:noAutofit/>
          </a:bodyPr>
          <a:lstStyle/>
          <a:p>
            <a:pPr algn="ctr" eaLnBrk="1" hangingPunct="1"/>
            <a:r>
              <a:rPr lang="en-US" altLang="en-US" sz="3000" dirty="0">
                <a:solidFill>
                  <a:schemeClr val="tx1"/>
                </a:solidFill>
                <a:latin typeface="Rockwell" panose="02060603020205020403" pitchFamily="18" charset="0"/>
              </a:rPr>
              <a:t>TB Cases and Incidence Rates* </a:t>
            </a:r>
            <a:br>
              <a:rPr lang="en-US" altLang="en-US" sz="3000" dirty="0">
                <a:solidFill>
                  <a:schemeClr val="tx1"/>
                </a:solidFill>
                <a:latin typeface="Rockwell" panose="02060603020205020403" pitchFamily="18" charset="0"/>
              </a:rPr>
            </a:br>
            <a:r>
              <a:rPr lang="en-US" altLang="en-US" sz="3000" dirty="0">
                <a:solidFill>
                  <a:schemeClr val="tx1"/>
                </a:solidFill>
                <a:latin typeface="Rockwell" panose="02060603020205020403" pitchFamily="18" charset="0"/>
              </a:rPr>
              <a:t>Texas, 2010-2019</a:t>
            </a:r>
          </a:p>
        </p:txBody>
      </p:sp>
      <p:sp>
        <p:nvSpPr>
          <p:cNvPr id="9222" name="Text Box 5"/>
          <p:cNvSpPr txBox="1">
            <a:spLocks noChangeArrowheads="1"/>
          </p:cNvSpPr>
          <p:nvPr/>
        </p:nvSpPr>
        <p:spPr bwMode="auto">
          <a:xfrm>
            <a:off x="3644425" y="6162926"/>
            <a:ext cx="633184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50000"/>
              </a:spcBef>
              <a:buFontTx/>
              <a:buNone/>
            </a:pPr>
            <a:r>
              <a:rPr lang="en-US" altLang="en-US" sz="1400" dirty="0">
                <a:latin typeface="Arial" pitchFamily="34" charset="0"/>
              </a:rPr>
              <a:t>*</a:t>
            </a:r>
            <a:r>
              <a:rPr lang="en-US" altLang="en-US" sz="1200" dirty="0">
                <a:latin typeface="Arial" pitchFamily="34" charset="0"/>
              </a:rPr>
              <a:t>Cases per 100,000 population. Population estimates from the U.S. Census Bureau, Population Estimates and Projections Program and are current as of October 14, 2020</a:t>
            </a:r>
          </a:p>
        </p:txBody>
      </p:sp>
      <p:graphicFrame>
        <p:nvGraphicFramePr>
          <p:cNvPr id="7" name="Object 3">
            <a:extLst>
              <a:ext uri="{FF2B5EF4-FFF2-40B4-BE49-F238E27FC236}">
                <a16:creationId xmlns:a16="http://schemas.microsoft.com/office/drawing/2014/main" id="{307D5117-B472-4EBC-AF86-E0F59131AFD3}"/>
              </a:ext>
            </a:extLst>
          </p:cNvPr>
          <p:cNvGraphicFramePr>
            <a:graphicFrameLocks noChangeAspect="1"/>
          </p:cNvGraphicFramePr>
          <p:nvPr>
            <p:extLst>
              <p:ext uri="{D42A27DB-BD31-4B8C-83A1-F6EECF244321}">
                <p14:modId xmlns:p14="http://schemas.microsoft.com/office/powerpoint/2010/main" val="495087575"/>
              </p:ext>
            </p:extLst>
          </p:nvPr>
        </p:nvGraphicFramePr>
        <p:xfrm>
          <a:off x="9841523" y="6306283"/>
          <a:ext cx="1219200" cy="476250"/>
        </p:xfrm>
        <a:graphic>
          <a:graphicData uri="http://schemas.openxmlformats.org/presentationml/2006/ole">
            <mc:AlternateContent xmlns:mc="http://schemas.openxmlformats.org/markup-compatibility/2006">
              <mc:Choice xmlns:v="urn:schemas-microsoft-com:vml" Requires="v">
                <p:oleObj spid="_x0000_s1246" name="Image Document" r:id="rId4" imgW="5665509" imgH="2281287" progId="Imaging.Document">
                  <p:embed/>
                </p:oleObj>
              </mc:Choice>
              <mc:Fallback>
                <p:oleObj name="Image Document" r:id="rId4" imgW="5665509" imgH="2281287" progId="Imaging.Document">
                  <p:embed/>
                  <p:pic>
                    <p:nvPicPr>
                      <p:cNvPr id="1024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1523" y="6306283"/>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ED4274F2-B6BD-4513-AF00-71E43DE7D650}"/>
              </a:ext>
            </a:extLst>
          </p:cNvPr>
          <p:cNvGraphicFramePr>
            <a:graphicFrameLocks noChangeAspect="1"/>
          </p:cNvGraphicFramePr>
          <p:nvPr>
            <p:extLst>
              <p:ext uri="{D42A27DB-BD31-4B8C-83A1-F6EECF244321}">
                <p14:modId xmlns:p14="http://schemas.microsoft.com/office/powerpoint/2010/main" val="3343659614"/>
              </p:ext>
            </p:extLst>
          </p:nvPr>
        </p:nvGraphicFramePr>
        <p:xfrm>
          <a:off x="3519488" y="1908175"/>
          <a:ext cx="6972300" cy="4184650"/>
        </p:xfrm>
        <a:graphic>
          <a:graphicData uri="http://schemas.openxmlformats.org/presentationml/2006/ole">
            <mc:AlternateContent xmlns:mc="http://schemas.openxmlformats.org/markup-compatibility/2006">
              <mc:Choice xmlns:v="urn:schemas-microsoft-com:vml" Requires="v">
                <p:oleObj spid="_x0000_s1247" name="Worksheet" r:id="rId6" imgW="4572000" imgH="2743341" progId="Excel.Sheet.12">
                  <p:link updateAutomatic="1"/>
                </p:oleObj>
              </mc:Choice>
              <mc:Fallback>
                <p:oleObj name="Worksheet" r:id="rId6" imgW="4572000" imgH="2743341" progId="Excel.Sheet.12">
                  <p:link updateAutomatic="1"/>
                  <p:pic>
                    <p:nvPicPr>
                      <p:cNvPr id="0" name=""/>
                      <p:cNvPicPr/>
                      <p:nvPr/>
                    </p:nvPicPr>
                    <p:blipFill>
                      <a:blip r:embed="rId7"/>
                      <a:stretch>
                        <a:fillRect/>
                      </a:stretch>
                    </p:blipFill>
                    <p:spPr>
                      <a:xfrm>
                        <a:off x="3519488" y="1908175"/>
                        <a:ext cx="6972300" cy="4184650"/>
                      </a:xfrm>
                      <a:prstGeom prst="rect">
                        <a:avLst/>
                      </a:prstGeom>
                    </p:spPr>
                  </p:pic>
                </p:oleObj>
              </mc:Fallback>
            </mc:AlternateContent>
          </a:graphicData>
        </a:graphic>
      </p:graphicFrame>
    </p:spTree>
    <p:extLst>
      <p:ext uri="{BB962C8B-B14F-4D97-AF65-F5344CB8AC3E}">
        <p14:creationId xmlns:p14="http://schemas.microsoft.com/office/powerpoint/2010/main" val="102004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US" altLang="en-US" sz="5000" b="1" dirty="0">
                <a:latin typeface="Rockwell" panose="02060603020205020403" pitchFamily="18" charset="0"/>
              </a:rPr>
              <a:t>Geographic Distribution</a:t>
            </a:r>
          </a:p>
        </p:txBody>
      </p:sp>
      <p:sp>
        <p:nvSpPr>
          <p:cNvPr id="10242" name="Slide Number Placeholder 4"/>
          <p:cNvSpPr>
            <a:spLocks noGrp="1"/>
          </p:cNvSpPr>
          <p:nvPr>
            <p:ph type="sldNum" sz="quarter" idx="4294967295"/>
          </p:nvPr>
        </p:nvSpPr>
        <p:spPr>
          <a:xfrm>
            <a:off x="9448800" y="63563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FD981269-6D97-400A-BF6F-A5212AB80EA9}" type="slidenum">
              <a:rPr lang="en-US" altLang="en-US" sz="1400">
                <a:latin typeface="Times New Roman" pitchFamily="18" charset="0"/>
              </a:rPr>
              <a:pPr eaLnBrk="1" hangingPunct="1">
                <a:spcBef>
                  <a:spcPct val="0"/>
                </a:spcBef>
                <a:buFontTx/>
                <a:buNone/>
              </a:pPr>
              <a:t>5</a:t>
            </a:fld>
            <a:endParaRPr lang="en-US" altLang="en-US" sz="1400" dirty="0">
              <a:latin typeface="Times New Roman" pitchFamily="18" charset="0"/>
            </a:endParaRPr>
          </a:p>
        </p:txBody>
      </p:sp>
      <p:graphicFrame>
        <p:nvGraphicFramePr>
          <p:cNvPr id="10244" name="Object 3"/>
          <p:cNvGraphicFramePr>
            <a:graphicFrameLocks noChangeAspect="1"/>
          </p:cNvGraphicFramePr>
          <p:nvPr>
            <p:extLst>
              <p:ext uri="{D42A27DB-BD31-4B8C-83A1-F6EECF244321}">
                <p14:modId xmlns:p14="http://schemas.microsoft.com/office/powerpoint/2010/main" val="463793997"/>
              </p:ext>
            </p:extLst>
          </p:nvPr>
        </p:nvGraphicFramePr>
        <p:xfrm>
          <a:off x="10468708" y="6300787"/>
          <a:ext cx="1219200" cy="476250"/>
        </p:xfrm>
        <a:graphic>
          <a:graphicData uri="http://schemas.openxmlformats.org/presentationml/2006/ole">
            <mc:AlternateContent xmlns:mc="http://schemas.openxmlformats.org/markup-compatibility/2006">
              <mc:Choice xmlns:v="urn:schemas-microsoft-com:vml" Requires="v">
                <p:oleObj spid="_x0000_s2157" name="Image Document" r:id="rId4" imgW="5665509" imgH="2281287" progId="Imaging.Document">
                  <p:embed/>
                </p:oleObj>
              </mc:Choice>
              <mc:Fallback>
                <p:oleObj name="Image Document" r:id="rId4" imgW="5665509" imgH="2281287" progId="Imaging.Document">
                  <p:embed/>
                  <p:pic>
                    <p:nvPicPr>
                      <p:cNvPr id="1024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8708" y="6300787"/>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5072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B0192123-DA3A-4F7E-866D-EF14F85945A9}" type="slidenum">
              <a:rPr lang="en-US" altLang="en-US" sz="1400">
                <a:latin typeface="Times New Roman" pitchFamily="18" charset="0"/>
              </a:rPr>
              <a:pPr eaLnBrk="1" hangingPunct="1">
                <a:spcBef>
                  <a:spcPct val="0"/>
                </a:spcBef>
                <a:buFontTx/>
                <a:buNone/>
              </a:pPr>
              <a:t>6</a:t>
            </a:fld>
            <a:endParaRPr lang="en-US" altLang="en-US" sz="1400">
              <a:latin typeface="Times New Roman" pitchFamily="18" charset="0"/>
            </a:endParaRPr>
          </a:p>
        </p:txBody>
      </p:sp>
      <p:sp>
        <p:nvSpPr>
          <p:cNvPr id="12291" name="Rectangle 2"/>
          <p:cNvSpPr>
            <a:spLocks noGrp="1" noChangeArrowheads="1"/>
          </p:cNvSpPr>
          <p:nvPr>
            <p:ph type="title"/>
          </p:nvPr>
        </p:nvSpPr>
        <p:spPr>
          <a:xfrm>
            <a:off x="2258719" y="261336"/>
            <a:ext cx="9712563" cy="1325563"/>
          </a:xfrm>
        </p:spPr>
        <p:txBody>
          <a:bodyPr>
            <a:noAutofit/>
          </a:bodyPr>
          <a:lstStyle/>
          <a:p>
            <a:pPr algn="ctr"/>
            <a:r>
              <a:rPr lang="en-US" altLang="en-US" sz="3000" dirty="0">
                <a:solidFill>
                  <a:schemeClr val="tx1"/>
                </a:solidFill>
                <a:latin typeface="Rockwell" panose="02060603020205020403" pitchFamily="18" charset="0"/>
              </a:rPr>
              <a:t>TB Cases Among Texas</a:t>
            </a:r>
            <a:br>
              <a:rPr lang="en-US" altLang="en-US" sz="3000" dirty="0">
                <a:solidFill>
                  <a:schemeClr val="tx1"/>
                </a:solidFill>
                <a:latin typeface="Rockwell" panose="02060603020205020403" pitchFamily="18" charset="0"/>
              </a:rPr>
            </a:br>
            <a:r>
              <a:rPr lang="en-US" altLang="en-US" sz="3000" dirty="0">
                <a:solidFill>
                  <a:schemeClr val="tx1"/>
                </a:solidFill>
                <a:latin typeface="Rockwell" panose="02060603020205020403" pitchFamily="18" charset="0"/>
              </a:rPr>
              <a:t> Jurisdictions by Border &amp; Non-Border Areas, 2019</a:t>
            </a:r>
          </a:p>
        </p:txBody>
      </p:sp>
      <p:graphicFrame>
        <p:nvGraphicFramePr>
          <p:cNvPr id="7" name="Object 6">
            <a:extLst>
              <a:ext uri="{FF2B5EF4-FFF2-40B4-BE49-F238E27FC236}">
                <a16:creationId xmlns:a16="http://schemas.microsoft.com/office/drawing/2014/main" id="{51065113-E0E3-4763-8E43-AEAFFB5B6AFA}"/>
              </a:ext>
            </a:extLst>
          </p:cNvPr>
          <p:cNvGraphicFramePr>
            <a:graphicFrameLocks noChangeAspect="1"/>
          </p:cNvGraphicFramePr>
          <p:nvPr>
            <p:extLst>
              <p:ext uri="{D42A27DB-BD31-4B8C-83A1-F6EECF244321}">
                <p14:modId xmlns:p14="http://schemas.microsoft.com/office/powerpoint/2010/main" val="240151437"/>
              </p:ext>
            </p:extLst>
          </p:nvPr>
        </p:nvGraphicFramePr>
        <p:xfrm>
          <a:off x="3268215" y="1858963"/>
          <a:ext cx="7693569" cy="4737701"/>
        </p:xfrm>
        <a:graphic>
          <a:graphicData uri="http://schemas.openxmlformats.org/presentationml/2006/ole">
            <mc:AlternateContent xmlns:mc="http://schemas.openxmlformats.org/markup-compatibility/2006">
              <mc:Choice xmlns:v="urn:schemas-microsoft-com:vml" Requires="v">
                <p:oleObj spid="_x0000_s3236" name="Worksheet" r:id="rId4" imgW="11277742" imgH="6941710" progId="Excel.Sheet.12">
                  <p:link updateAutomatic="1"/>
                </p:oleObj>
              </mc:Choice>
              <mc:Fallback>
                <p:oleObj name="Worksheet" r:id="rId4" imgW="11277742" imgH="6941710" progId="Excel.Sheet.12">
                  <p:link updateAutomatic="1"/>
                  <p:pic>
                    <p:nvPicPr>
                      <p:cNvPr id="0" name=""/>
                      <p:cNvPicPr/>
                      <p:nvPr/>
                    </p:nvPicPr>
                    <p:blipFill>
                      <a:blip r:embed="rId5"/>
                      <a:stretch>
                        <a:fillRect/>
                      </a:stretch>
                    </p:blipFill>
                    <p:spPr>
                      <a:xfrm>
                        <a:off x="3268215" y="1858963"/>
                        <a:ext cx="7693569" cy="4737701"/>
                      </a:xfrm>
                      <a:prstGeom prst="rect">
                        <a:avLst/>
                      </a:prstGeom>
                    </p:spPr>
                  </p:pic>
                </p:oleObj>
              </mc:Fallback>
            </mc:AlternateContent>
          </a:graphicData>
        </a:graphic>
      </p:graphicFrame>
    </p:spTree>
    <p:extLst>
      <p:ext uri="{BB962C8B-B14F-4D97-AF65-F5344CB8AC3E}">
        <p14:creationId xmlns:p14="http://schemas.microsoft.com/office/powerpoint/2010/main" val="219948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B0192123-DA3A-4F7E-866D-EF14F85945A9}" type="slidenum">
              <a:rPr lang="en-US" altLang="en-US" sz="1400">
                <a:latin typeface="Times New Roman" pitchFamily="18" charset="0"/>
              </a:rPr>
              <a:pPr eaLnBrk="1" hangingPunct="1">
                <a:spcBef>
                  <a:spcPct val="0"/>
                </a:spcBef>
                <a:buFontTx/>
                <a:buNone/>
              </a:pPr>
              <a:t>7</a:t>
            </a:fld>
            <a:endParaRPr lang="en-US" altLang="en-US" sz="1400">
              <a:latin typeface="Times New Roman" pitchFamily="18" charset="0"/>
            </a:endParaRPr>
          </a:p>
        </p:txBody>
      </p:sp>
      <p:sp>
        <p:nvSpPr>
          <p:cNvPr id="12291" name="Rectangle 2"/>
          <p:cNvSpPr>
            <a:spLocks noGrp="1" noChangeArrowheads="1"/>
          </p:cNvSpPr>
          <p:nvPr>
            <p:ph type="title"/>
          </p:nvPr>
        </p:nvSpPr>
        <p:spPr>
          <a:xfrm>
            <a:off x="2248208" y="239001"/>
            <a:ext cx="9670522" cy="1325563"/>
          </a:xfrm>
        </p:spPr>
        <p:txBody>
          <a:bodyPr>
            <a:noAutofit/>
          </a:bodyPr>
          <a:lstStyle/>
          <a:p>
            <a:pPr algn="ctr"/>
            <a:r>
              <a:rPr lang="en-US" altLang="en-US" sz="3000" dirty="0">
                <a:solidFill>
                  <a:schemeClr val="tx1"/>
                </a:solidFill>
                <a:latin typeface="Rockwell" panose="02060603020205020403" pitchFamily="18" charset="0"/>
              </a:rPr>
              <a:t>TB Cases Among Texas</a:t>
            </a:r>
            <a:br>
              <a:rPr lang="en-US" altLang="en-US" sz="3000" dirty="0">
                <a:solidFill>
                  <a:schemeClr val="tx1"/>
                </a:solidFill>
                <a:latin typeface="Rockwell" panose="02060603020205020403" pitchFamily="18" charset="0"/>
              </a:rPr>
            </a:br>
            <a:r>
              <a:rPr lang="en-US" altLang="en-US" sz="3000" dirty="0">
                <a:solidFill>
                  <a:schemeClr val="tx1"/>
                </a:solidFill>
                <a:latin typeface="Rockwell" panose="02060603020205020403" pitchFamily="18" charset="0"/>
              </a:rPr>
              <a:t> Jurisdictions by Border &amp; Non-Border Areas, 2019 (Cont’d)</a:t>
            </a:r>
          </a:p>
        </p:txBody>
      </p:sp>
      <p:graphicFrame>
        <p:nvGraphicFramePr>
          <p:cNvPr id="3" name="Object 2">
            <a:extLst>
              <a:ext uri="{FF2B5EF4-FFF2-40B4-BE49-F238E27FC236}">
                <a16:creationId xmlns:a16="http://schemas.microsoft.com/office/drawing/2014/main" id="{47336E51-4CD2-45DC-8CB0-55688BBEA02A}"/>
              </a:ext>
            </a:extLst>
          </p:cNvPr>
          <p:cNvGraphicFramePr>
            <a:graphicFrameLocks noChangeAspect="1"/>
          </p:cNvGraphicFramePr>
          <p:nvPr>
            <p:extLst>
              <p:ext uri="{D42A27DB-BD31-4B8C-83A1-F6EECF244321}">
                <p14:modId xmlns:p14="http://schemas.microsoft.com/office/powerpoint/2010/main" val="3587322647"/>
              </p:ext>
            </p:extLst>
          </p:nvPr>
        </p:nvGraphicFramePr>
        <p:xfrm>
          <a:off x="4210493" y="1949352"/>
          <a:ext cx="5752804" cy="4567002"/>
        </p:xfrm>
        <a:graphic>
          <a:graphicData uri="http://schemas.openxmlformats.org/presentationml/2006/ole">
            <mc:AlternateContent xmlns:mc="http://schemas.openxmlformats.org/markup-compatibility/2006">
              <mc:Choice xmlns:v="urn:schemas-microsoft-com:vml" Requires="v">
                <p:oleObj spid="_x0000_s4260" name="Worksheet" r:id="rId4" imgW="9197163" imgH="7300164" progId="Excel.Sheet.12">
                  <p:link updateAutomatic="1"/>
                </p:oleObj>
              </mc:Choice>
              <mc:Fallback>
                <p:oleObj name="Worksheet" r:id="rId4" imgW="9197163" imgH="7300164" progId="Excel.Sheet.12">
                  <p:link updateAutomatic="1"/>
                  <p:pic>
                    <p:nvPicPr>
                      <p:cNvPr id="0" name=""/>
                      <p:cNvPicPr/>
                      <p:nvPr/>
                    </p:nvPicPr>
                    <p:blipFill>
                      <a:blip r:embed="rId5"/>
                      <a:stretch>
                        <a:fillRect/>
                      </a:stretch>
                    </p:blipFill>
                    <p:spPr>
                      <a:xfrm>
                        <a:off x="4210493" y="1949352"/>
                        <a:ext cx="5752804" cy="4567002"/>
                      </a:xfrm>
                      <a:prstGeom prst="rect">
                        <a:avLst/>
                      </a:prstGeom>
                    </p:spPr>
                  </p:pic>
                </p:oleObj>
              </mc:Fallback>
            </mc:AlternateContent>
          </a:graphicData>
        </a:graphic>
      </p:graphicFrame>
    </p:spTree>
    <p:extLst>
      <p:ext uri="{BB962C8B-B14F-4D97-AF65-F5344CB8AC3E}">
        <p14:creationId xmlns:p14="http://schemas.microsoft.com/office/powerpoint/2010/main" val="166173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24E49DF9-2A23-4BD0-A72E-C27A74D86AF4}" type="slidenum">
              <a:rPr lang="en-US" altLang="en-US" sz="1400">
                <a:latin typeface="Times New Roman" pitchFamily="18" charset="0"/>
              </a:rPr>
              <a:pPr eaLnBrk="1" hangingPunct="1">
                <a:spcBef>
                  <a:spcPct val="0"/>
                </a:spcBef>
                <a:buFontTx/>
                <a:buNone/>
              </a:pPr>
              <a:t>8</a:t>
            </a:fld>
            <a:endParaRPr lang="en-US" altLang="en-US" sz="1400">
              <a:latin typeface="Times New Roman" pitchFamily="18" charset="0"/>
            </a:endParaRPr>
          </a:p>
        </p:txBody>
      </p:sp>
      <p:sp>
        <p:nvSpPr>
          <p:cNvPr id="11267" name="Rectangle 2"/>
          <p:cNvSpPr>
            <a:spLocks noGrp="1" noChangeArrowheads="1"/>
          </p:cNvSpPr>
          <p:nvPr>
            <p:ph type="title"/>
          </p:nvPr>
        </p:nvSpPr>
        <p:spPr/>
        <p:txBody>
          <a:bodyPr>
            <a:noAutofit/>
          </a:bodyPr>
          <a:lstStyle/>
          <a:p>
            <a:pPr algn="ctr" eaLnBrk="1" hangingPunct="1"/>
            <a:r>
              <a:rPr lang="en-US" altLang="en-US" sz="3000" dirty="0">
                <a:solidFill>
                  <a:schemeClr val="tx1"/>
                </a:solidFill>
                <a:latin typeface="Rockwell" panose="02060603020205020403" pitchFamily="18" charset="0"/>
              </a:rPr>
              <a:t>Texas Jurisdictions</a:t>
            </a:r>
            <a:br>
              <a:rPr lang="en-US" altLang="en-US" sz="3000" dirty="0">
                <a:solidFill>
                  <a:schemeClr val="tx1"/>
                </a:solidFill>
                <a:latin typeface="Rockwell" panose="02060603020205020403" pitchFamily="18" charset="0"/>
              </a:rPr>
            </a:br>
            <a:r>
              <a:rPr lang="en-US" altLang="en-US" sz="3000" dirty="0">
                <a:solidFill>
                  <a:schemeClr val="tx1"/>
                </a:solidFill>
                <a:latin typeface="Rockwell" panose="02060603020205020403" pitchFamily="18" charset="0"/>
              </a:rPr>
              <a:t>Most Reported TB Cases, 2019</a:t>
            </a:r>
          </a:p>
        </p:txBody>
      </p:sp>
      <p:graphicFrame>
        <p:nvGraphicFramePr>
          <p:cNvPr id="6" name="Object 3">
            <a:extLst>
              <a:ext uri="{FF2B5EF4-FFF2-40B4-BE49-F238E27FC236}">
                <a16:creationId xmlns:a16="http://schemas.microsoft.com/office/drawing/2014/main" id="{CB98493E-3BC4-4660-94A0-0A433CEFB93D}"/>
              </a:ext>
            </a:extLst>
          </p:cNvPr>
          <p:cNvGraphicFramePr>
            <a:graphicFrameLocks noChangeAspect="1"/>
          </p:cNvGraphicFramePr>
          <p:nvPr>
            <p:extLst>
              <p:ext uri="{D42A27DB-BD31-4B8C-83A1-F6EECF244321}">
                <p14:modId xmlns:p14="http://schemas.microsoft.com/office/powerpoint/2010/main" val="3940322940"/>
              </p:ext>
            </p:extLst>
          </p:nvPr>
        </p:nvGraphicFramePr>
        <p:xfrm>
          <a:off x="9815146" y="6300787"/>
          <a:ext cx="1219200" cy="476250"/>
        </p:xfrm>
        <a:graphic>
          <a:graphicData uri="http://schemas.openxmlformats.org/presentationml/2006/ole">
            <mc:AlternateContent xmlns:mc="http://schemas.openxmlformats.org/markup-compatibility/2006">
              <mc:Choice xmlns:v="urn:schemas-microsoft-com:vml" Requires="v">
                <p:oleObj spid="_x0000_s5335" name="Image Document" r:id="rId4" imgW="5665509" imgH="2281287" progId="Imaging.Document">
                  <p:embed/>
                </p:oleObj>
              </mc:Choice>
              <mc:Fallback>
                <p:oleObj name="Image Document" r:id="rId4" imgW="5665509" imgH="2281287" progId="Imaging.Document">
                  <p:embed/>
                  <p:pic>
                    <p:nvPicPr>
                      <p:cNvPr id="1024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5146" y="6300787"/>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1B15275C-A81A-4636-BC1B-9AD19EB380ED}"/>
              </a:ext>
            </a:extLst>
          </p:cNvPr>
          <p:cNvGraphicFramePr>
            <a:graphicFrameLocks noChangeAspect="1"/>
          </p:cNvGraphicFramePr>
          <p:nvPr>
            <p:extLst>
              <p:ext uri="{D42A27DB-BD31-4B8C-83A1-F6EECF244321}">
                <p14:modId xmlns:p14="http://schemas.microsoft.com/office/powerpoint/2010/main" val="4150317091"/>
              </p:ext>
            </p:extLst>
          </p:nvPr>
        </p:nvGraphicFramePr>
        <p:xfrm>
          <a:off x="3497263" y="2132013"/>
          <a:ext cx="7064046" cy="3783012"/>
        </p:xfrm>
        <a:graphic>
          <a:graphicData uri="http://schemas.openxmlformats.org/presentationml/2006/ole">
            <mc:AlternateContent xmlns:mc="http://schemas.openxmlformats.org/markup-compatibility/2006">
              <mc:Choice xmlns:v="urn:schemas-microsoft-com:vml" Requires="v">
                <p:oleObj spid="_x0000_s5336" name="Worksheet" r:id="rId6" imgW="4625163" imgH="2476516" progId="Excel.Sheet.12">
                  <p:link updateAutomatic="1"/>
                </p:oleObj>
              </mc:Choice>
              <mc:Fallback>
                <p:oleObj name="Worksheet" r:id="rId6" imgW="4625163" imgH="2476516" progId="Excel.Sheet.12">
                  <p:link updateAutomatic="1"/>
                  <p:pic>
                    <p:nvPicPr>
                      <p:cNvPr id="0" name=""/>
                      <p:cNvPicPr/>
                      <p:nvPr/>
                    </p:nvPicPr>
                    <p:blipFill>
                      <a:blip r:embed="rId7"/>
                      <a:stretch>
                        <a:fillRect/>
                      </a:stretch>
                    </p:blipFill>
                    <p:spPr>
                      <a:xfrm>
                        <a:off x="3497263" y="2132013"/>
                        <a:ext cx="7064046" cy="3783012"/>
                      </a:xfrm>
                      <a:prstGeom prst="rect">
                        <a:avLst/>
                      </a:prstGeom>
                    </p:spPr>
                  </p:pic>
                </p:oleObj>
              </mc:Fallback>
            </mc:AlternateContent>
          </a:graphicData>
        </a:graphic>
      </p:graphicFrame>
    </p:spTree>
    <p:extLst>
      <p:ext uri="{BB962C8B-B14F-4D97-AF65-F5344CB8AC3E}">
        <p14:creationId xmlns:p14="http://schemas.microsoft.com/office/powerpoint/2010/main" val="414107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223B4381-5AA0-4622-9A4C-1B830B32038A}" type="slidenum">
              <a:rPr lang="en-US" altLang="en-US" sz="1400">
                <a:latin typeface="Times New Roman" pitchFamily="18" charset="0"/>
              </a:rPr>
              <a:pPr eaLnBrk="1" hangingPunct="1">
                <a:spcBef>
                  <a:spcPct val="0"/>
                </a:spcBef>
                <a:buFontTx/>
                <a:buNone/>
              </a:pPr>
              <a:t>9</a:t>
            </a:fld>
            <a:endParaRPr lang="en-US" altLang="en-US" sz="1400">
              <a:latin typeface="Times New Roman" pitchFamily="18" charset="0"/>
            </a:endParaRPr>
          </a:p>
        </p:txBody>
      </p:sp>
      <p:sp>
        <p:nvSpPr>
          <p:cNvPr id="13315" name="Rectangle 2"/>
          <p:cNvSpPr>
            <a:spLocks noGrp="1" noChangeArrowheads="1"/>
          </p:cNvSpPr>
          <p:nvPr>
            <p:ph type="title"/>
          </p:nvPr>
        </p:nvSpPr>
        <p:spPr>
          <a:xfrm>
            <a:off x="2498332" y="370681"/>
            <a:ext cx="8947935" cy="971021"/>
          </a:xfrm>
          <a:noFill/>
        </p:spPr>
        <p:txBody>
          <a:bodyPr vert="horz" lIns="92075" tIns="46038" rIns="92075" bIns="46038" rtlCol="0" anchor="b">
            <a:normAutofit/>
          </a:bodyPr>
          <a:lstStyle/>
          <a:p>
            <a:pPr algn="ctr" eaLnBrk="1" hangingPunct="1"/>
            <a:r>
              <a:rPr lang="en-US" altLang="en-US" sz="3000" dirty="0">
                <a:solidFill>
                  <a:schemeClr val="tx1"/>
                </a:solidFill>
                <a:latin typeface="Rockwell" panose="02060603020205020403" pitchFamily="18" charset="0"/>
              </a:rPr>
              <a:t>Geographic Distribution of</a:t>
            </a:r>
            <a:br>
              <a:rPr lang="en-US" altLang="en-US" sz="3000" dirty="0">
                <a:solidFill>
                  <a:schemeClr val="tx1"/>
                </a:solidFill>
                <a:latin typeface="Rockwell" panose="02060603020205020403" pitchFamily="18" charset="0"/>
              </a:rPr>
            </a:br>
            <a:r>
              <a:rPr lang="en-US" altLang="en-US" sz="3000" dirty="0">
                <a:solidFill>
                  <a:schemeClr val="tx1"/>
                </a:solidFill>
                <a:latin typeface="Rockwell" panose="02060603020205020403" pitchFamily="18" charset="0"/>
              </a:rPr>
              <a:t> TB Cases in Texas by Area, 2019</a:t>
            </a:r>
          </a:p>
        </p:txBody>
      </p:sp>
      <p:graphicFrame>
        <p:nvGraphicFramePr>
          <p:cNvPr id="6" name="Object 3">
            <a:extLst>
              <a:ext uri="{FF2B5EF4-FFF2-40B4-BE49-F238E27FC236}">
                <a16:creationId xmlns:a16="http://schemas.microsoft.com/office/drawing/2014/main" id="{710C506F-2C35-41FB-9034-4A12130F4448}"/>
              </a:ext>
            </a:extLst>
          </p:cNvPr>
          <p:cNvGraphicFramePr>
            <a:graphicFrameLocks noChangeAspect="1"/>
          </p:cNvGraphicFramePr>
          <p:nvPr>
            <p:extLst>
              <p:ext uri="{D42A27DB-BD31-4B8C-83A1-F6EECF244321}">
                <p14:modId xmlns:p14="http://schemas.microsoft.com/office/powerpoint/2010/main" val="2050927869"/>
              </p:ext>
            </p:extLst>
          </p:nvPr>
        </p:nvGraphicFramePr>
        <p:xfrm>
          <a:off x="9762392" y="6300787"/>
          <a:ext cx="1219200" cy="476250"/>
        </p:xfrm>
        <a:graphic>
          <a:graphicData uri="http://schemas.openxmlformats.org/presentationml/2006/ole">
            <mc:AlternateContent xmlns:mc="http://schemas.openxmlformats.org/markup-compatibility/2006">
              <mc:Choice xmlns:v="urn:schemas-microsoft-com:vml" Requires="v">
                <p:oleObj spid="_x0000_s20686" name="Image Document" r:id="rId4" imgW="5665509" imgH="2281287" progId="Imaging.Document">
                  <p:embed/>
                </p:oleObj>
              </mc:Choice>
              <mc:Fallback>
                <p:oleObj name="Image Document" r:id="rId4" imgW="5665509" imgH="2281287" progId="Imaging.Document">
                  <p:embed/>
                  <p:pic>
                    <p:nvPicPr>
                      <p:cNvPr id="1024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2392" y="6300787"/>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45DEEA7A-0B60-49A6-843D-E527AD114C90}"/>
              </a:ext>
            </a:extLst>
          </p:cNvPr>
          <p:cNvGraphicFramePr>
            <a:graphicFrameLocks noChangeAspect="1"/>
          </p:cNvGraphicFramePr>
          <p:nvPr>
            <p:extLst>
              <p:ext uri="{D42A27DB-BD31-4B8C-83A1-F6EECF244321}">
                <p14:modId xmlns:p14="http://schemas.microsoft.com/office/powerpoint/2010/main" val="3229031332"/>
              </p:ext>
            </p:extLst>
          </p:nvPr>
        </p:nvGraphicFramePr>
        <p:xfrm>
          <a:off x="3439062" y="1929688"/>
          <a:ext cx="6978889" cy="4187334"/>
        </p:xfrm>
        <a:graphic>
          <a:graphicData uri="http://schemas.openxmlformats.org/presentationml/2006/ole">
            <mc:AlternateContent xmlns:mc="http://schemas.openxmlformats.org/markup-compatibility/2006">
              <mc:Choice xmlns:v="urn:schemas-microsoft-com:vml" Requires="v">
                <p:oleObj spid="_x0000_s20687" name="Worksheet" r:id="rId6" imgW="4572000" imgH="2743341" progId="Excel.Sheet.12">
                  <p:link updateAutomatic="1"/>
                </p:oleObj>
              </mc:Choice>
              <mc:Fallback>
                <p:oleObj name="Worksheet" r:id="rId6" imgW="4572000" imgH="2743341" progId="Excel.Sheet.12">
                  <p:link updateAutomatic="1"/>
                  <p:pic>
                    <p:nvPicPr>
                      <p:cNvPr id="0" name=""/>
                      <p:cNvPicPr/>
                      <p:nvPr/>
                    </p:nvPicPr>
                    <p:blipFill>
                      <a:blip r:embed="rId7"/>
                      <a:stretch>
                        <a:fillRect/>
                      </a:stretch>
                    </p:blipFill>
                    <p:spPr>
                      <a:xfrm>
                        <a:off x="3439062" y="1929688"/>
                        <a:ext cx="6978889" cy="4187334"/>
                      </a:xfrm>
                      <a:prstGeom prst="rect">
                        <a:avLst/>
                      </a:prstGeom>
                    </p:spPr>
                  </p:pic>
                </p:oleObj>
              </mc:Fallback>
            </mc:AlternateContent>
          </a:graphicData>
        </a:graphic>
      </p:graphicFrame>
    </p:spTree>
    <p:extLst>
      <p:ext uri="{BB962C8B-B14F-4D97-AF65-F5344CB8AC3E}">
        <p14:creationId xmlns:p14="http://schemas.microsoft.com/office/powerpoint/2010/main" val="1921649518"/>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DSHS-Powerpoint-Template</Template>
  <TotalTime>931</TotalTime>
  <Words>1734</Words>
  <Application>Microsoft Office PowerPoint</Application>
  <PresentationFormat>Widescreen</PresentationFormat>
  <Paragraphs>125</Paragraphs>
  <Slides>23</Slides>
  <Notes>21</Notes>
  <HiddenSlides>0</HiddenSlides>
  <MMClips>0</MMClips>
  <ScaleCrop>false</ScaleCrop>
  <HeadingPairs>
    <vt:vector size="10" baseType="variant">
      <vt:variant>
        <vt:lpstr>Fonts Used</vt:lpstr>
      </vt:variant>
      <vt:variant>
        <vt:i4>6</vt:i4>
      </vt:variant>
      <vt:variant>
        <vt:lpstr>Theme</vt:lpstr>
      </vt:variant>
      <vt:variant>
        <vt:i4>3</vt:i4>
      </vt:variant>
      <vt:variant>
        <vt:lpstr>Links</vt:lpstr>
      </vt:variant>
      <vt:variant>
        <vt:i4>16</vt:i4>
      </vt:variant>
      <vt:variant>
        <vt:lpstr>Embedded OLE Servers</vt:lpstr>
      </vt:variant>
      <vt:variant>
        <vt:i4>1</vt:i4>
      </vt:variant>
      <vt:variant>
        <vt:lpstr>Slide Titles</vt:lpstr>
      </vt:variant>
      <vt:variant>
        <vt:i4>23</vt:i4>
      </vt:variant>
    </vt:vector>
  </HeadingPairs>
  <TitlesOfParts>
    <vt:vector size="49" baseType="lpstr">
      <vt:lpstr>Arial</vt:lpstr>
      <vt:lpstr>Calibri</vt:lpstr>
      <vt:lpstr>Calibri Light</vt:lpstr>
      <vt:lpstr>Rockwell</vt:lpstr>
      <vt:lpstr>Tahoma</vt:lpstr>
      <vt:lpstr>Times New Roman</vt:lpstr>
      <vt:lpstr>DSHS Slide Theme</vt:lpstr>
      <vt:lpstr>DSHS Slide Layout 2</vt:lpstr>
      <vt:lpstr>DSHS Slide Layout 3</vt:lpstr>
      <vt:lpstr>file:///C:\Users\yli087\Desktop\TB%20Slide%20Set%20Tables%20&amp;%20Figures.xlsx!Sheet1!%5bTB%20Slide%20Set%20Tables%20&amp;%20Figures.xlsx%5dSheet1%20Chart%201</vt:lpstr>
      <vt:lpstr>file:///C:\Users\yli087\Desktop\TB%20Slide%20Set%20Tables%20&amp;%20Figures.xlsx!Sheet13!R2C2:R20C6</vt:lpstr>
      <vt:lpstr>file:///\\dshs4dvhivfe01\hiv3share$\datashare\Data_Analysis\Analysis%20Group%20Reports%20Code\TB%20Slideset\2019\TB%20Slide%20Set%20Tables%20&amp;%20Figures_20201203.xlsx!Sheet14!R2C2:R21C6</vt:lpstr>
      <vt:lpstr>file:///\\dshs4dvhivfe01\hiv3share$\datashare\Data_Analysis\Analysis%20Group%20Reports%20Code\TB%20Slideset\2019\TB%20Slide%20Set%20Tables%20&amp;%20Figures_20201203.xlsx!Sheet15!R2C2:R13C3</vt:lpstr>
      <vt:lpstr>file:///C:\Users\yli087\Desktop\TB%20Slide%20Set%20Tables%20&amp;%20Figures.xlsx!Sheet2!%5bTB%20Slide%20Set%20Tables%20&amp;%20Figures.xlsx%5dSheet2%20Chart%202</vt:lpstr>
      <vt:lpstr>file:///C:\Users\yli087\Desktop\TB%20Slide%20Set%20Tables%20&amp;%20Figures.xlsx!Sheet2!%5bTB%20Slide%20Set%20Tables%20&amp;%20Figures.xlsx%5dSheet2%20Chart%203</vt:lpstr>
      <vt:lpstr>file:///C:\Users\yli087\Desktop\TB%20Slide%20Set%20Tables%20&amp;%20Figures.xlsx!Sheet3!%5bTB%20Slide%20Set%20Tables%20&amp;%20Figures.xlsx%5dSheet3%20Chart%202</vt:lpstr>
      <vt:lpstr>file:///C:\Users\yli087\Desktop\TB%20Slide%20Set%20Tables%20&amp;%20Figures.xlsx!Sheet4!%5bTB%20Slide%20Set%20Tables%20&amp;%20Figures.xlsx%5dSheet4%20Chart%201</vt:lpstr>
      <vt:lpstr>file:///\\dshs4dvhivfe01\hiv3share$\datashare\Data_Analysis\Analysis%20Group%20Reports%20Code\TB%20Slideset\2019\TB%20Slide%20Set%20Tables%20&amp;%20Figures.xlsx!Sheet5!%5bTB%20Slide%20Set%20Tables%20&amp;%20Figures.xlsx%5dSheet5%20Chart%201</vt:lpstr>
      <vt:lpstr>file:///\\dshs4dvhivfe01\hiv3share$\datashare\Data_Analysis\Analysis%20Group%20Reports%20Code\TB%20Slideset\2019\TB%20Slide%20Set%20Tables%20&amp;%20Figures.xlsx!Sheet6!%5bTB%20Slide%20Set%20Tables%20&amp;%20Figures.xlsx%5dSheet6%20Chart%201</vt:lpstr>
      <vt:lpstr>file:///\\dshs4dvhivfe01\hiv3share$\datashare\Data_Analysis\Analysis%20Group%20Reports%20Code\TB%20Slideset\2019\TB%20Slide%20Set%20Tables%20&amp;%20Figures_20201203.xlsx!Sheet7!%5bTB%20Slide%20Set%20Tables%20&amp;%20Figures_20201203.xlsx%5dSheet7%20Chart%201</vt:lpstr>
      <vt:lpstr>file:///\\dshs4dvhivfe01\hiv3share$\datashare\Data_Analysis\Analysis%20Group%20Reports%20Code\TB%20Slideset\2019\TB%20Slide%20Set%20Tables%20&amp;%20Figures_20201203.xlsx!Sheet8!%5bTB%20Slide%20Set%20Tables%20&amp;%20Figures_20201203.xlsx%5dSheet8%20Chart%201</vt:lpstr>
      <vt:lpstr>file:///\\dshs4dvhivfe01\hiv3share$\datashare\Data_Analysis\Analysis%20Group%20Reports%20Code\TB%20Slideset\2019\TB%20Slide%20Set%20Tables%20&amp;%20Figures_20201203.xlsx!Sheet9!%5bTB%20Slide%20Set%20Tables%20&amp;%20Figures_20201203.xlsx%5dSheet9%20Chart%201</vt:lpstr>
      <vt:lpstr>file:///C:\Users\yli087\Desktop\TB%20Slide%20Set%20Tables%20&amp;%20Figures.xlsx!Sheet10!%5bTB%20Slide%20Set%20Tables%20&amp;%20Figures.xlsx%5dSheet10%20Chart%202</vt:lpstr>
      <vt:lpstr>file:///\\dshs4dvhivfe01\hiv3share$\datashare\Data_Analysis\Analysis%20Group%20Reports%20Code\TB%20Slideset\2019\TB%20Slide%20Set%20Tables%20&amp;%20Figures.xlsx!Sheet11!%5bTB%20Slide%20Set%20Tables%20&amp;%20Figures.xlsx%5dSheet11%20Chart%202</vt:lpstr>
      <vt:lpstr>file:///\\dshs4dvhivfe01\hiv3share$\datashare\Data_Analysis\Analysis%20Group%20Reports%20Code\TB%20Slideset\2019\TB%20Slide%20Set%20Tables%20&amp;%20Figures.xlsx!Sheet12!%5bTB%20Slide%20Set%20Tables%20&amp;%20Figures.xlsx%5dSheet12%20Chart%202</vt:lpstr>
      <vt:lpstr>Image Document</vt:lpstr>
      <vt:lpstr>PowerPoint Presentation</vt:lpstr>
      <vt:lpstr>Tuberculosis in Texas  2019</vt:lpstr>
      <vt:lpstr>TB Cases and Incidence Rates</vt:lpstr>
      <vt:lpstr>TB Cases and Incidence Rates*  Texas, 2010-2019</vt:lpstr>
      <vt:lpstr>Geographic Distribution</vt:lpstr>
      <vt:lpstr>TB Cases Among Texas  Jurisdictions by Border &amp; Non-Border Areas, 2019</vt:lpstr>
      <vt:lpstr>TB Cases Among Texas  Jurisdictions by Border &amp; Non-Border Areas, 2019 (Cont’d)</vt:lpstr>
      <vt:lpstr>Texas Jurisdictions Most Reported TB Cases, 2019</vt:lpstr>
      <vt:lpstr>Geographic Distribution of  TB Cases in Texas by Area, 2019</vt:lpstr>
      <vt:lpstr>Geographic Distribution of  TB Cases in Texas by County, 2019</vt:lpstr>
      <vt:lpstr>TB Incidence Rates for  Selected Geographic Areas, 2019</vt:lpstr>
      <vt:lpstr>PowerPoint Presentation</vt:lpstr>
      <vt:lpstr>Demographics-related Characteristics</vt:lpstr>
      <vt:lpstr>TB Cases by Race/Ethnicity Texas, 2019*</vt:lpstr>
      <vt:lpstr>TB Incidence Rates by Race/Ethnicity, Texas, 2010-2019</vt:lpstr>
      <vt:lpstr>TB Incidence Rates by Age Group, 2019</vt:lpstr>
      <vt:lpstr>TB Incidence Rates by Age and Sex, 2019</vt:lpstr>
      <vt:lpstr>Risk Factors</vt:lpstr>
      <vt:lpstr>Risk Factors Among TB Cases, 2019</vt:lpstr>
      <vt:lpstr>PowerPoint Presentation</vt:lpstr>
      <vt:lpstr>TB Cases and Proportions of  Multi-Drug Resistant TB,  Texas 2010-2019</vt:lpstr>
      <vt:lpstr>TB Cases and Proportions Resistant to  INHa and RIFb, Texas 2010-2019</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in Texas 2019</dc:title>
  <dc:creator>Texas Department of State Health Services</dc:creator>
  <cp:lastModifiedBy>Warr,Dan (DSHS)</cp:lastModifiedBy>
  <cp:revision>100</cp:revision>
  <dcterms:created xsi:type="dcterms:W3CDTF">2018-12-06T15:25:41Z</dcterms:created>
  <dcterms:modified xsi:type="dcterms:W3CDTF">2020-12-22T21:59:05Z</dcterms:modified>
</cp:coreProperties>
</file>