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92"/>
  </p:notesMasterIdLst>
  <p:handoutMasterIdLst>
    <p:handoutMasterId r:id="rId93"/>
  </p:handoutMasterIdLst>
  <p:sldIdLst>
    <p:sldId id="285" r:id="rId3"/>
    <p:sldId id="327" r:id="rId4"/>
    <p:sldId id="369" r:id="rId5"/>
    <p:sldId id="280" r:id="rId6"/>
    <p:sldId id="363" r:id="rId7"/>
    <p:sldId id="364" r:id="rId8"/>
    <p:sldId id="273" r:id="rId9"/>
    <p:sldId id="276" r:id="rId10"/>
    <p:sldId id="277" r:id="rId11"/>
    <p:sldId id="299" r:id="rId12"/>
    <p:sldId id="359" r:id="rId13"/>
    <p:sldId id="365" r:id="rId14"/>
    <p:sldId id="374" r:id="rId15"/>
    <p:sldId id="373" r:id="rId16"/>
    <p:sldId id="300" r:id="rId17"/>
    <p:sldId id="301" r:id="rId18"/>
    <p:sldId id="302" r:id="rId19"/>
    <p:sldId id="303" r:id="rId20"/>
    <p:sldId id="305" r:id="rId21"/>
    <p:sldId id="304" r:id="rId22"/>
    <p:sldId id="306" r:id="rId23"/>
    <p:sldId id="309" r:id="rId24"/>
    <p:sldId id="310" r:id="rId25"/>
    <p:sldId id="314" r:id="rId26"/>
    <p:sldId id="366" r:id="rId27"/>
    <p:sldId id="312" r:id="rId28"/>
    <p:sldId id="313" r:id="rId29"/>
    <p:sldId id="357" r:id="rId30"/>
    <p:sldId id="370" r:id="rId31"/>
    <p:sldId id="269" r:id="rId32"/>
    <p:sldId id="315" r:id="rId33"/>
    <p:sldId id="278" r:id="rId34"/>
    <p:sldId id="321" r:id="rId35"/>
    <p:sldId id="350" r:id="rId36"/>
    <p:sldId id="322" r:id="rId37"/>
    <p:sldId id="351" r:id="rId38"/>
    <p:sldId id="279" r:id="rId39"/>
    <p:sldId id="293" r:id="rId40"/>
    <p:sldId id="296" r:id="rId41"/>
    <p:sldId id="294" r:id="rId42"/>
    <p:sldId id="292" r:id="rId43"/>
    <p:sldId id="286" r:id="rId44"/>
    <p:sldId id="287" r:id="rId45"/>
    <p:sldId id="288" r:id="rId46"/>
    <p:sldId id="272" r:id="rId47"/>
    <p:sldId id="377" r:id="rId48"/>
    <p:sldId id="375" r:id="rId49"/>
    <p:sldId id="318" r:id="rId50"/>
    <p:sldId id="378" r:id="rId51"/>
    <p:sldId id="319" r:id="rId52"/>
    <p:sldId id="317" r:id="rId53"/>
    <p:sldId id="295" r:id="rId54"/>
    <p:sldId id="282" r:id="rId55"/>
    <p:sldId id="297" r:id="rId56"/>
    <p:sldId id="376" r:id="rId57"/>
    <p:sldId id="283" r:id="rId58"/>
    <p:sldId id="320" r:id="rId59"/>
    <p:sldId id="352" r:id="rId60"/>
    <p:sldId id="353" r:id="rId61"/>
    <p:sldId id="326" r:id="rId62"/>
    <p:sldId id="323" r:id="rId63"/>
    <p:sldId id="368" r:id="rId64"/>
    <p:sldId id="362" r:id="rId65"/>
    <p:sldId id="328" r:id="rId66"/>
    <p:sldId id="371" r:id="rId67"/>
    <p:sldId id="367" r:id="rId68"/>
    <p:sldId id="330" r:id="rId69"/>
    <p:sldId id="379" r:id="rId70"/>
    <p:sldId id="331" r:id="rId71"/>
    <p:sldId id="372" r:id="rId72"/>
    <p:sldId id="334" r:id="rId73"/>
    <p:sldId id="329" r:id="rId74"/>
    <p:sldId id="340" r:id="rId75"/>
    <p:sldId id="342" r:id="rId76"/>
    <p:sldId id="343" r:id="rId77"/>
    <p:sldId id="339" r:id="rId78"/>
    <p:sldId id="344" r:id="rId79"/>
    <p:sldId id="338" r:id="rId80"/>
    <p:sldId id="324" r:id="rId81"/>
    <p:sldId id="325" r:id="rId82"/>
    <p:sldId id="346" r:id="rId83"/>
    <p:sldId id="347" r:id="rId84"/>
    <p:sldId id="335" r:id="rId85"/>
    <p:sldId id="337" r:id="rId86"/>
    <p:sldId id="336" r:id="rId87"/>
    <p:sldId id="348" r:id="rId88"/>
    <p:sldId id="349" r:id="rId89"/>
    <p:sldId id="354" r:id="rId90"/>
    <p:sldId id="355"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s, Erika K"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FF"/>
    <a:srgbClr val="F9EAA9"/>
    <a:srgbClr val="51DEED"/>
    <a:srgbClr val="2D1DFF"/>
    <a:srgbClr val="A7BEFF"/>
    <a:srgbClr val="157FFF"/>
    <a:srgbClr val="D68B1C"/>
    <a:srgbClr val="0E00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78341" autoAdjust="0"/>
  </p:normalViewPr>
  <p:slideViewPr>
    <p:cSldViewPr>
      <p:cViewPr>
        <p:scale>
          <a:sx n="80" d="100"/>
          <a:sy n="80" d="100"/>
        </p:scale>
        <p:origin x="-786" y="-210"/>
      </p:cViewPr>
      <p:guideLst>
        <p:guide orient="horz" pos="2160"/>
        <p:guide pos="2880"/>
      </p:guideLst>
    </p:cSldViewPr>
  </p:slideViewPr>
  <p:notesTextViewPr>
    <p:cViewPr>
      <p:scale>
        <a:sx n="1" d="1"/>
        <a:sy n="1" d="1"/>
      </p:scale>
      <p:origin x="0" y="0"/>
    </p:cViewPr>
  </p:notesTextViewPr>
  <p:sorterViewPr>
    <p:cViewPr>
      <p:scale>
        <a:sx n="100" d="100"/>
        <a:sy n="100" d="100"/>
      </p:scale>
      <p:origin x="0" y="10512"/>
    </p:cViewPr>
  </p:sorterViewPr>
  <p:gridSpacing cx="156370338" cy="15637033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6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43665D2A-8D21-406A-BCC0-9A95CDD8A9D2}" type="datetimeFigureOut">
              <a:rPr lang="en-US"/>
              <a:pPr>
                <a:defRPr/>
              </a:pPr>
              <a:t>9/22/2014</a:t>
            </a:fld>
            <a:endParaRPr lang="en-US" dirty="0"/>
          </a:p>
        </p:txBody>
      </p:sp>
      <p:sp>
        <p:nvSpPr>
          <p:cNvPr id="186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6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4790C5-0C0C-460A-ACD2-C9643082739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0CFADE3-8E22-454F-AA20-9FEAE3B3DC2D}" type="datetimeFigureOut">
              <a:rPr lang="en-US"/>
              <a:pPr>
                <a:defRPr/>
              </a:pPr>
              <a:t>9/22/2014</a:t>
            </a:fld>
            <a:endParaRPr lang="en-US"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F72A282-B93F-4A14-B490-6BCC1DDDE0F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US" smtClean="0"/>
              <a:t>Welcome to Session 3 of today’s conference, in which we will cover a significant number of topics under Infection Prevention and Control, and Outbreaks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r>
              <a:rPr lang="en-US" smtClean="0"/>
              <a:t>MDROs and C. difficile are bacteria, just like Staph aureus, Pseudomonas, etc.  Utilizing bundles and checklists is an example of horizontal infection prevention.  Best practice when it comes to invasive devices and procedures in the healthcare setting has the effect of preventing infections with whatever pathogens might be in the area – including CRE, and C. difficile. [Speaker, highlight content of slide]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r>
              <a:rPr lang="en-US" smtClean="0"/>
              <a:t>[Speaker, highlight content of slide]</a:t>
            </a:r>
          </a:p>
          <a:p>
            <a:endParaRPr lang="en-US" smtClean="0"/>
          </a:p>
          <a:p>
            <a:r>
              <a:rPr lang="en-US" smtClean="0"/>
              <a:t>CAUTI:  Catheter-Associated Urinary Tract Infection</a:t>
            </a:r>
          </a:p>
          <a:p>
            <a:r>
              <a:rPr lang="en-US" smtClean="0"/>
              <a:t>CLABSI: Central Line-Associated Bloodstream Infection</a:t>
            </a:r>
          </a:p>
          <a:p>
            <a:r>
              <a:rPr lang="en-US" smtClean="0"/>
              <a:t>SSI: Surgical Site Infections</a:t>
            </a:r>
          </a:p>
          <a:p>
            <a:r>
              <a:rPr lang="en-US" smtClean="0"/>
              <a:t>VAP/VAE:  Ventilator-Associated Pneumonia / Ventilator-Associated Event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r>
              <a:rPr lang="en-US" smtClean="0"/>
              <a:t>Let’s talk about CAUTI first.  CAUTIs are quite common in healthcare settings, both in acute and long term care. [Read statistics]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r>
              <a:rPr lang="en-US" smtClean="0"/>
              <a:t>Unfortunately, we do not monitor indwelling catheters as well as we should – catheters ought to be discontinued as soon as clinically appropriate, but resistance from nursing staff, patients, and family members, and lack of prioritization among physicians still exists.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r>
              <a:rPr lang="en-US" smtClean="0"/>
              <a:t>Sources of infection can be meatal, rectal, or vaginal and endogenous in nature, or they can be from contaminated hands and, thus, exogenous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r>
              <a:rPr lang="en-US" smtClean="0"/>
              <a:t>This figure shows a scanning electron micrograph of S aureus on the luminal surface of an indwelling catheter with biofilm.   Bacteria within biofilms can be resistant to antimicrobials and host defenses and have, thus, become targets for prevention strategies.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r>
              <a:rPr lang="en-US" smtClean="0"/>
              <a:t>Standard prevention strategies in CAUTI include [Speaker, highlight content of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r>
              <a:rPr lang="en-US" smtClean="0"/>
              <a:t>This table shows the HICPAC guideline’s appropriate indications for continuing catheter use. [speaker, highlight content of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r>
              <a:rPr lang="en-US" smtClean="0"/>
              <a:t>Now let’s talk a bit about CLABSIs.  Central Line Associated Blood Stream Infections occur in at least 40,000 patients every year in the United States.  Most bloodstream infections are associated with common devices such as [read list]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r>
              <a:rPr lang="en-US" smtClean="0"/>
              <a:t>Prevention, Control, and Outbreaks are all part of the same discussion, but we are first going to discuss preventing incidence of cases, then we are going to talk about transmission and how information might be used for controlling infection (minimizing cases), and finally, literature about outbreaks in acute care and long term care settings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r>
              <a:rPr lang="en-US" smtClean="0"/>
              <a:t>[Speaker, highlight content of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r>
              <a:rPr lang="en-US" smtClean="0"/>
              <a:t>CLABSIs are identified when [speaker, highlight content of slide]</a:t>
            </a:r>
          </a:p>
          <a:p>
            <a:endParaRPr lang="en-US" smtClean="0"/>
          </a:p>
          <a:p>
            <a:r>
              <a:rPr lang="en-US" smtClean="0"/>
              <a:t>LCBI – laboratory-confirmed primary bloodstream infection</a:t>
            </a:r>
          </a:p>
          <a:p>
            <a:r>
              <a:rPr lang="en-US" smtClean="0"/>
              <a:t>CL – central line</a:t>
            </a:r>
          </a:p>
          <a:p>
            <a:r>
              <a:rPr lang="en-US" smtClean="0"/>
              <a:t>UC – umbilical catheter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r>
              <a:rPr lang="en-US" smtClean="0"/>
              <a:t>Many initiatives have sought to reduce incidence of CLABSIs over the last several years.  Clinical approaches to prevention include: [Speaker, highlight content of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r>
              <a:rPr lang="en-US" smtClean="0"/>
              <a:t>Shift to shift communication may also contribute to a reduction in CLABSIs.  Some examples of points of discussion during shift change include: [read list]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r>
              <a:rPr lang="en-US" smtClean="0"/>
              <a:t>These recommendations are from the CLABSI prevention checklist based on CDC guidelines, but it doesn’t have to be a central line to require this kind of care!!!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r>
              <a:rPr lang="en-US" smtClean="0"/>
              <a:t>Since pneumonia is a serious complication in the ICU, and MDROs may be the pathogen, we would be remiss not to mention the ventilator bundle. However, per the CDC Epicenter project “Wake up and Breathe”, Spontaneous Awakening Trial (SAT) with Spontaneous Breathing Trial (SBT) are the only measures that significantly improve ICU morbidity and mortality.    Girard, Lancet 2008;371:126</a:t>
            </a:r>
          </a:p>
          <a:p>
            <a:endParaRPr lang="en-US" smtClean="0"/>
          </a:p>
        </p:txBody>
      </p:sp>
      <p:sp>
        <p:nvSpPr>
          <p:cNvPr id="83971" name="Slide Number Placeholder 3"/>
          <p:cNvSpPr>
            <a:spLocks noGrp="1"/>
          </p:cNvSpPr>
          <p:nvPr>
            <p:ph type="sldNum" sz="quarter" idx="5"/>
          </p:nvPr>
        </p:nvSpPr>
        <p:spPr>
          <a:noFill/>
        </p:spPr>
        <p:txBody>
          <a:bodyPr/>
          <a:lstStyle/>
          <a:p>
            <a:fld id="{89C0CBC1-C148-4F15-BE60-046C1C84F020}" type="slidenum">
              <a:rPr lang="en-US" smtClean="0"/>
              <a:pPr/>
              <a:t>29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r>
              <a:rPr lang="en-US" smtClean="0"/>
              <a:t>Now let’s discuss Controlling the Spread of MDROs.  We are going to present information on the following topics in this section [read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r>
              <a:rPr lang="en-US" smtClean="0"/>
              <a:t>But first, time for a quiz:  What movie is this scene from? [Answer: Caddyshack!]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r>
              <a:rPr lang="en-US" smtClean="0"/>
              <a:t>[Speaker, highlight content of slide] Siegel et al. reviewed the literature and published several papers from 2006 to 2007, including guidelines for prevention and control of MDROs.  They noted that nearly all studies have employed roughly 7 to 8 different interventions either concurrently or sequentially in order to achieve success. This means that there is no one ‘magic bullet’ for control.  It is difficult for us to standardize approaches as studies differ greatly in the way they define and measure outcomes.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smtClean="0"/>
              <a:t>The primary objectives of this session: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r>
              <a:rPr lang="en-US" b="1" smtClean="0"/>
              <a:t>Study details will be provided in speaker notes throughout presentation in order for speakers to become familiar with studies and more thoroughly prepare for the presentation.</a:t>
            </a:r>
          </a:p>
          <a:p>
            <a:endParaRPr lang="en-US" smtClean="0"/>
          </a:p>
          <a:p>
            <a:r>
              <a:rPr lang="en-US" smtClean="0"/>
              <a:t>Huskins et al. developed an intervention whereby they </a:t>
            </a:r>
            <a:r>
              <a:rPr lang="en-US" smtClean="0">
                <a:solidFill>
                  <a:srgbClr val="F9EAA9"/>
                </a:solidFill>
              </a:rPr>
              <a:t>sought to evaluate the effects of surveillance for MRSA and VRE colonization and of expanded use of barrier precautions in the ICU</a:t>
            </a:r>
            <a:r>
              <a:rPr lang="en-US" smtClean="0"/>
              <a:t>.  </a:t>
            </a:r>
          </a:p>
          <a:p>
            <a:endParaRPr lang="en-US" smtClean="0"/>
          </a:p>
          <a:p>
            <a:pPr eaLnBrk="1" hangingPunct="1"/>
            <a:r>
              <a:rPr lang="en-US" sz="2000" smtClean="0">
                <a:solidFill>
                  <a:srgbClr val="F9EAA9"/>
                </a:solidFill>
              </a:rPr>
              <a:t>Intervention Group:</a:t>
            </a:r>
          </a:p>
          <a:p>
            <a:pPr lvl="1" eaLnBrk="1" hangingPunct="1"/>
            <a:r>
              <a:rPr lang="en-US" sz="1800" smtClean="0">
                <a:solidFill>
                  <a:srgbClr val="F9EAA9"/>
                </a:solidFill>
              </a:rPr>
              <a:t>-Within 2 days of ICU admission, weekly thereafter, &amp; within 2 days before or after ICU discharge, the following were obtained:</a:t>
            </a:r>
          </a:p>
          <a:p>
            <a:pPr lvl="2" eaLnBrk="1" hangingPunct="1"/>
            <a:r>
              <a:rPr lang="en-US" sz="1600" smtClean="0">
                <a:solidFill>
                  <a:srgbClr val="F9EAA9"/>
                </a:solidFill>
              </a:rPr>
              <a:t>Nasal swabs for MRSA surveillance cultures</a:t>
            </a:r>
          </a:p>
          <a:p>
            <a:pPr lvl="2" eaLnBrk="1" hangingPunct="1"/>
            <a:r>
              <a:rPr lang="en-US" sz="1600" smtClean="0">
                <a:solidFill>
                  <a:srgbClr val="F9EAA9"/>
                </a:solidFill>
              </a:rPr>
              <a:t>Stool or perianal swabs for VRE surveillance cultures</a:t>
            </a:r>
          </a:p>
          <a:p>
            <a:pPr lvl="1" eaLnBrk="1" hangingPunct="1"/>
            <a:r>
              <a:rPr lang="en-US" sz="1800" smtClean="0">
                <a:solidFill>
                  <a:srgbClr val="F9EAA9"/>
                </a:solidFill>
              </a:rPr>
              <a:t>-Assignment of patients to contact precautions were made at the time of admission if a patient was infected or colonized with MRSA or VRE during the previous year and at any time during ICU stay if clinical or surveillance cultures positive for MRSA or VRE</a:t>
            </a:r>
          </a:p>
          <a:p>
            <a:pPr lvl="1" eaLnBrk="1" hangingPunct="1"/>
            <a:r>
              <a:rPr lang="en-US" sz="1800" smtClean="0">
                <a:solidFill>
                  <a:srgbClr val="F9EAA9"/>
                </a:solidFill>
              </a:rPr>
              <a:t>-Contact precautions, once initiated, were maintained throughout ICU stay</a:t>
            </a:r>
          </a:p>
          <a:p>
            <a:pPr lvl="1" eaLnBrk="1" hangingPunct="1"/>
            <a:r>
              <a:rPr lang="en-US" sz="1800" smtClean="0">
                <a:solidFill>
                  <a:srgbClr val="F9EAA9"/>
                </a:solidFill>
              </a:rPr>
              <a:t>-All other patients received universal gloving from the time of admission until discharge, or until results returned negative.  When results were negative, these patients received standard precautions</a:t>
            </a:r>
          </a:p>
          <a:p>
            <a:endParaRPr lang="en-US" smtClean="0"/>
          </a:p>
          <a:p>
            <a:endParaRPr lang="en-US" smtClean="0"/>
          </a:p>
          <a:p>
            <a:r>
              <a:rPr lang="en-US" smtClean="0"/>
              <a:t>The control group basically continued on with the policies they had in place and were considered “usual care.”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en-US" smtClean="0"/>
              <a:t>Patients are assigned to three groups: contact precautions, universal gloving, and standard precautions</a:t>
            </a:r>
          </a:p>
          <a:p>
            <a:endParaRPr lang="en-US" smtClean="0"/>
          </a:p>
          <a:p>
            <a:r>
              <a:rPr lang="en-US" smtClean="0"/>
              <a:t>With contact precautions, hand hygiene, gloves, and gowns are required with all contacts.  </a:t>
            </a:r>
          </a:p>
          <a:p>
            <a:endParaRPr lang="en-US" smtClean="0"/>
          </a:p>
          <a:p>
            <a:r>
              <a:rPr lang="en-US" u="sng" smtClean="0"/>
              <a:t>Sterile contacts </a:t>
            </a:r>
            <a:r>
              <a:rPr lang="en-US" smtClean="0"/>
              <a:t>involved performing a sterile procedure</a:t>
            </a:r>
          </a:p>
          <a:p>
            <a:r>
              <a:rPr lang="en-US" u="sng" smtClean="0"/>
              <a:t>Contaminated contacts </a:t>
            </a:r>
            <a:r>
              <a:rPr lang="en-US" smtClean="0"/>
              <a:t>involved potential contact with secretions, excretions, mucous membranes, non-intact skin, or items or surfaces that are likely to be contaminated with body secretions or excretions</a:t>
            </a:r>
          </a:p>
          <a:p>
            <a:r>
              <a:rPr lang="en-US" u="sng" smtClean="0"/>
              <a:t>Blood or body-fluid contacts </a:t>
            </a:r>
            <a:r>
              <a:rPr lang="en-US" smtClean="0"/>
              <a:t>involved potential contact with blood or body fluids capable of transmitting bloodborne viruses</a:t>
            </a:r>
          </a:p>
          <a:p>
            <a:r>
              <a:rPr lang="en-US" u="sng" smtClean="0"/>
              <a:t>Invasive-device contacts </a:t>
            </a:r>
            <a:r>
              <a:rPr lang="en-US" smtClean="0"/>
              <a:t>involved opening or accessing an invasive device that entered a sterile body site directly</a:t>
            </a:r>
          </a:p>
          <a:p>
            <a:r>
              <a:rPr lang="en-US" u="sng" smtClean="0"/>
              <a:t>Other patient contact </a:t>
            </a:r>
            <a:r>
              <a:rPr lang="en-US" smtClean="0"/>
              <a:t>involved contacts not included in the previously described categories</a:t>
            </a:r>
          </a:p>
          <a:p>
            <a:r>
              <a:rPr lang="en-US" u="sng" smtClean="0"/>
              <a:t>Environment-only contacts </a:t>
            </a:r>
            <a:r>
              <a:rPr lang="en-US" smtClean="0"/>
              <a:t>involved touching items or surfaces in the patient’s immediate environment only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p:spPr>
        <p:txBody>
          <a:bodyPr/>
          <a:lstStyle/>
          <a:p>
            <a:r>
              <a:rPr lang="en-US" smtClean="0"/>
              <a:t>There were some interesting results from this study.  Not surprisingly, more patients were assigned to barrier precautions in the intervention group than in the control group.  </a:t>
            </a:r>
          </a:p>
          <a:p>
            <a:endParaRPr lang="en-US" smtClean="0"/>
          </a:p>
          <a:p>
            <a:r>
              <a:rPr lang="en-US" smtClean="0"/>
              <a:t>However, for contacts with patients assigned to contact precautions, providers in intervention ICUs used clean gloves and a gown and performed hand hygiene after contact less frequently than required,</a:t>
            </a:r>
          </a:p>
          <a:p>
            <a:r>
              <a:rPr lang="en-US" smtClean="0"/>
              <a:t>but more frequently than did providers in control ICUs. Clean gloves were used for a median of 82% of contacts in intervention ICUs, as compared with 72% in control ICUs.</a:t>
            </a:r>
          </a:p>
          <a:p>
            <a:r>
              <a:rPr lang="en-US" smtClean="0"/>
              <a:t>Gowns, for 77% of contacts in intervention ICUs vs. 59% in control ICUs.</a:t>
            </a:r>
          </a:p>
          <a:p>
            <a:r>
              <a:rPr lang="en-US" smtClean="0"/>
              <a:t>Hand hygiene after contact, for 69% of contacts in intervention ICUs, as compared with 59% in control ICUs.</a:t>
            </a:r>
          </a:p>
          <a:p>
            <a:endParaRPr lang="en-US" smtClean="0"/>
          </a:p>
          <a:p>
            <a:r>
              <a:rPr lang="en-US" smtClean="0"/>
              <a:t>For contacts with patients assigned to universal gloving in intervention ICUs, providers used clean gloves and performed hand hygiene after contact less frequently than required and less frequently than for contacts with patients assigned to contact precautions.  Clean gloves were used for a median of 72% of contacts and hygiene after contact for 62% of contacts.</a:t>
            </a:r>
          </a:p>
          <a:p>
            <a:endParaRPr lang="en-US" smtClean="0"/>
          </a:p>
          <a:p>
            <a:r>
              <a:rPr lang="en-US" smtClean="0"/>
              <a:t>The mean ICU-level incidence of events of colonization or infection with MRSA or VRE per 1000 patient-days at risk did not differ significantly between the intervention and control ICUs.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r>
              <a:rPr lang="en-US" smtClean="0"/>
              <a:t>[speaker, highlight content of slide] – The bottom line: just putting out a sign on the door does not guarantee compliance.  We will talk later about an outbreak at the NIH hospital where they actually put “guards” or compliance monitors outside the doors of the rooms to ensure compliance.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ln/>
        </p:spPr>
      </p:sp>
      <p:sp>
        <p:nvSpPr>
          <p:cNvPr id="100354" name="Rectangle 3"/>
          <p:cNvSpPr>
            <a:spLocks noGrp="1" noChangeArrowheads="1"/>
          </p:cNvSpPr>
          <p:nvPr>
            <p:ph type="body" idx="1"/>
          </p:nvPr>
        </p:nvSpPr>
        <p:spPr>
          <a:noFill/>
          <a:ln/>
        </p:spPr>
        <p:txBody>
          <a:bodyPr/>
          <a:lstStyle/>
          <a:p>
            <a:r>
              <a:rPr lang="en-US" smtClean="0"/>
              <a:t>As mentioned previously, there is no standard list of control measures for all MDRO transmission.  Depending on the organism and the environment, a combination of any of the following may be needed.  In all cases, improvement in communication between and within healthcare facilities is greatly needed in most communities.  We’ll talk more about this last item later today.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r>
              <a:rPr lang="en-US" smtClean="0"/>
              <a:t>Now let’s move on to </a:t>
            </a:r>
            <a:r>
              <a:rPr lang="en-US" i="1" smtClean="0"/>
              <a:t>C. difficile.  </a:t>
            </a:r>
            <a:r>
              <a:rPr lang="en-US" smtClean="0"/>
              <a:t>Contamination is an issue in acute care as well as long term care. </a:t>
            </a:r>
            <a:r>
              <a:rPr lang="en-US" i="1" smtClean="0"/>
              <a:t> </a:t>
            </a:r>
            <a:r>
              <a:rPr lang="en-US" smtClean="0"/>
              <a:t>Here are some important facts about contamination</a:t>
            </a:r>
            <a:r>
              <a:rPr lang="en-US" i="1" smtClean="0"/>
              <a:t>  </a:t>
            </a:r>
            <a:r>
              <a:rPr lang="en-US" smtClean="0"/>
              <a:t>[speaker, highlight content of slide]</a:t>
            </a:r>
            <a:endParaRPr lang="en-US" i="1" smtClean="0"/>
          </a:p>
        </p:txBody>
      </p:sp>
      <p:sp>
        <p:nvSpPr>
          <p:cNvPr id="103427" name="Slide Number Placeholder 3"/>
          <p:cNvSpPr>
            <a:spLocks noGrp="1"/>
          </p:cNvSpPr>
          <p:nvPr>
            <p:ph type="sldNum" sz="quarter" idx="5"/>
          </p:nvPr>
        </p:nvSpPr>
        <p:spPr>
          <a:noFill/>
        </p:spPr>
        <p:txBody>
          <a:bodyPr/>
          <a:lstStyle/>
          <a:p>
            <a:fld id="{EA59B82D-080D-4E67-9201-26280C01D90B}" type="slidenum">
              <a:rPr lang="en-US" smtClean="0"/>
              <a:pPr/>
              <a:t>39</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p:spPr>
        <p:txBody>
          <a:bodyPr/>
          <a:lstStyle/>
          <a:p>
            <a:r>
              <a:rPr lang="en-US" smtClean="0"/>
              <a:t>A study by Thurlow et al. looked at KPC-producing </a:t>
            </a:r>
            <a:r>
              <a:rPr lang="en-US" i="1" smtClean="0"/>
              <a:t>Enterobacteriaceae</a:t>
            </a:r>
            <a:r>
              <a:rPr lang="en-US" smtClean="0"/>
              <a:t> at long-term acute care hospitals.  The researchers conducted a cross-sectional microbiologic and medical</a:t>
            </a:r>
          </a:p>
          <a:p>
            <a:r>
              <a:rPr lang="en-US" smtClean="0"/>
              <a:t>record survey at 6 LTACHs in metropolitan Chicago over a 4-month period in 2011.  Each LTACH was visited only once. </a:t>
            </a:r>
            <a:r>
              <a:rPr lang="en-US" smtClean="0">
                <a:solidFill>
                  <a:srgbClr val="F9EAA9"/>
                </a:solidFill>
              </a:rPr>
              <a:t>Swab samples of anatomic sites and inanimate surfaces in patient rooms and common areas were cultured.</a:t>
            </a:r>
          </a:p>
          <a:p>
            <a:endParaRPr lang="en-US" smtClean="0">
              <a:solidFill>
                <a:srgbClr val="F9EAA9"/>
              </a:solidFill>
            </a:endParaRPr>
          </a:p>
          <a:p>
            <a:r>
              <a:rPr lang="en-US" smtClean="0"/>
              <a:t>24 patients had at least 1 anatomic site that grew a KPC-positive isolate, and 23 (96%) patients had more than 1 positive anatomic site. The single most sensitive anatomic site was rectal Colonization of intact skin by KPC-producing Enterobacteriaceae was common. Of the 24 patients who were colonized at any anatomic site, 23 patients (96%) had KPC-producing Enterobacteriaceae detected at 1 or more skin sites. </a:t>
            </a:r>
          </a:p>
          <a:p>
            <a:endParaRPr lang="en-US" smtClean="0"/>
          </a:p>
          <a:p>
            <a:r>
              <a:rPr lang="en-US" smtClean="0"/>
              <a:t>A total of 371 environmental sites were cultured. Of these, 2 sites (bed rails and call button) were positive for KPC-producing Enterobacteriaceae.</a:t>
            </a:r>
            <a:endParaRPr lang="en-US" smtClean="0">
              <a:solidFill>
                <a:srgbClr val="F9EAA9"/>
              </a:solidFill>
            </a:endParaRPr>
          </a:p>
          <a:p>
            <a:endParaRPr lang="en-US" smtClean="0"/>
          </a:p>
        </p:txBody>
      </p:sp>
      <p:sp>
        <p:nvSpPr>
          <p:cNvPr id="106499" name="Slide Number Placeholder 3"/>
          <p:cNvSpPr>
            <a:spLocks noGrp="1"/>
          </p:cNvSpPr>
          <p:nvPr>
            <p:ph type="sldNum" sz="quarter" idx="5"/>
          </p:nvPr>
        </p:nvSpPr>
        <p:spPr>
          <a:noFill/>
        </p:spPr>
        <p:txBody>
          <a:bodyPr/>
          <a:lstStyle/>
          <a:p>
            <a:fld id="{347D79AF-77F5-4AE7-B72C-241A9D69B17D}" type="slidenum">
              <a:rPr lang="en-US" smtClean="0"/>
              <a:pPr/>
              <a:t>41</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p:spPr>
        <p:txBody>
          <a:bodyPr/>
          <a:lstStyle/>
          <a:p>
            <a:r>
              <a:rPr lang="en-US" smtClean="0"/>
              <a:t>Asymptomatic fecal carriage of </a:t>
            </a:r>
            <a:r>
              <a:rPr lang="en-US" i="1" smtClean="0"/>
              <a:t>Clostridium difficile </a:t>
            </a:r>
            <a:r>
              <a:rPr lang="en-US" smtClean="0"/>
              <a:t>is common in patients staying in health care facilities, but the importance of asymptomatic carriers with regard to disease transmission is unclear.</a:t>
            </a:r>
          </a:p>
          <a:p>
            <a:endParaRPr lang="en-US" smtClean="0"/>
          </a:p>
          <a:p>
            <a:r>
              <a:rPr lang="en-US" smtClean="0"/>
              <a:t>The authors of this study prospectively examined the prevalence of asymptomatic carriage of epidemic North American pulsed-field gel electrophoresis type 1 and nonepidemic toxigenic </a:t>
            </a:r>
            <a:r>
              <a:rPr lang="en-US" i="1" smtClean="0"/>
              <a:t>C. difficile</a:t>
            </a:r>
            <a:r>
              <a:rPr lang="en-US" smtClean="0"/>
              <a:t> strains among long-term care patients in the context of an outbreak of </a:t>
            </a:r>
            <a:r>
              <a:rPr lang="en-US" i="1" smtClean="0"/>
              <a:t>C. difficile</a:t>
            </a:r>
            <a:r>
              <a:rPr lang="en-US" smtClean="0"/>
              <a:t>-associated disease and evaluated the frequency of skin and environmental contamination. </a:t>
            </a:r>
          </a:p>
        </p:txBody>
      </p:sp>
      <p:sp>
        <p:nvSpPr>
          <p:cNvPr id="108547" name="Slide Number Placeholder 3"/>
          <p:cNvSpPr>
            <a:spLocks noGrp="1"/>
          </p:cNvSpPr>
          <p:nvPr>
            <p:ph type="sldNum" sz="quarter" idx="5"/>
          </p:nvPr>
        </p:nvSpPr>
        <p:spPr>
          <a:noFill/>
        </p:spPr>
        <p:txBody>
          <a:bodyPr/>
          <a:lstStyle/>
          <a:p>
            <a:fld id="{F0582B00-4C18-4A0B-AA6C-8A98FE98B061}" type="slidenum">
              <a:rPr lang="en-US" smtClean="0"/>
              <a:pPr/>
              <a:t>42</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r>
              <a:rPr lang="en-US" smtClean="0"/>
              <a:t>51% (35/68) of asymptomatic patients were carriers of toxigenic </a:t>
            </a:r>
            <a:r>
              <a:rPr lang="en-US" i="1" smtClean="0"/>
              <a:t>C. difficile</a:t>
            </a:r>
            <a:r>
              <a:rPr lang="en-US" smtClean="0"/>
              <a:t>, and 37% (n=13) of these patients carried epidemic strains. </a:t>
            </a:r>
          </a:p>
          <a:p>
            <a:endParaRPr lang="en-US" smtClean="0"/>
          </a:p>
          <a:p>
            <a:r>
              <a:rPr lang="en-US" smtClean="0"/>
              <a:t>Compared with noncarriers, asymptomatic carriers had significantly higher percentages of skin (asymptomatic carrier – 61% vs. non-carrier 19%)</a:t>
            </a:r>
          </a:p>
          <a:p>
            <a:r>
              <a:rPr lang="en-US" smtClean="0"/>
              <a:t>     87% of isolates found in skin samples were identical to concurrent isolates found in stool samples.</a:t>
            </a:r>
          </a:p>
          <a:p>
            <a:r>
              <a:rPr lang="en-US" smtClean="0"/>
              <a:t>     Spores on the skin of asymptomatic patients were easily transferred to investigators' hands. </a:t>
            </a:r>
          </a:p>
          <a:p>
            <a:r>
              <a:rPr lang="en-US" smtClean="0"/>
              <a:t> </a:t>
            </a:r>
          </a:p>
          <a:p>
            <a:r>
              <a:rPr lang="en-US" smtClean="0"/>
              <a:t>Compared with noncarriers, asymptomatic carriers had significantly more environmental contamination (asymptomatic carrier – 59% vs. non-carrier 24%)</a:t>
            </a:r>
          </a:p>
          <a:p>
            <a:r>
              <a:rPr lang="en-US" smtClean="0"/>
              <a:t>      58% of isolates found in environmental samples were identical to concurrent isolates found in stool samples.</a:t>
            </a:r>
          </a:p>
          <a:p>
            <a:endParaRPr lang="en-US" smtClean="0"/>
          </a:p>
          <a:p>
            <a:r>
              <a:rPr lang="en-US" smtClean="0"/>
              <a:t>Previous C. difficile-associated disease and previous antibiotic use </a:t>
            </a:r>
            <a:r>
              <a:rPr lang="en-US" i="1" smtClean="0"/>
              <a:t>were significantly associated </a:t>
            </a:r>
            <a:r>
              <a:rPr lang="en-US" smtClean="0"/>
              <a:t>with asymptomatic carriage, and the combination of these 2 variables </a:t>
            </a:r>
            <a:r>
              <a:rPr lang="en-US" i="1" smtClean="0"/>
              <a:t>was predictive </a:t>
            </a:r>
            <a:r>
              <a:rPr lang="en-US" smtClean="0"/>
              <a:t>of asymptomatic carriage.</a:t>
            </a:r>
          </a:p>
        </p:txBody>
      </p:sp>
      <p:sp>
        <p:nvSpPr>
          <p:cNvPr id="110595" name="Slide Number Placeholder 3"/>
          <p:cNvSpPr>
            <a:spLocks noGrp="1"/>
          </p:cNvSpPr>
          <p:nvPr>
            <p:ph type="sldNum" sz="quarter" idx="5"/>
          </p:nvPr>
        </p:nvSpPr>
        <p:spPr>
          <a:noFill/>
        </p:spPr>
        <p:txBody>
          <a:bodyPr/>
          <a:lstStyle/>
          <a:p>
            <a:fld id="{90B6BCB3-DF43-4674-9466-9A23E467820F}" type="slidenum">
              <a:rPr lang="en-US" smtClean="0"/>
              <a:pPr/>
              <a:t>43</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p:spPr>
        <p:txBody>
          <a:bodyPr/>
          <a:lstStyle/>
          <a:p>
            <a:r>
              <a:rPr lang="en-US" smtClean="0"/>
              <a:t>This study evaluated the effectiveness of daily chlorhexidine gluconate (CHG) bathing (as a component of a KPC control bundle) in decreasing skin carriage of </a:t>
            </a:r>
            <a:r>
              <a:rPr lang="en-US" i="1" smtClean="0"/>
              <a:t>Klebsiella pneumoniae</a:t>
            </a:r>
            <a:r>
              <a:rPr lang="en-US" smtClean="0"/>
              <a:t> carbapenemase–producing Enterobacteriaceae (KPC) among long-term acute care hospital patients. Patients were evaluated before and after their daily CHG bath to determine rates of skin colonization with KPC.</a:t>
            </a:r>
          </a:p>
          <a:p>
            <a:endParaRPr lang="en-US" smtClean="0"/>
          </a:p>
          <a:p>
            <a:r>
              <a:rPr lang="en-US" smtClean="0"/>
              <a:t>Swab samples from 5 intact skin sites at risk for KPC colonization were obtained.  There were: inguinal, upper back, antecubital, axilla, and neck. Specimens for CHG concentration determination were tested using a semiquantitative colorimetric assay, and culture specimens were obtained from adjacent skin.</a:t>
            </a:r>
          </a:p>
          <a:p>
            <a:endParaRPr lang="en-US" smtClean="0"/>
          </a:p>
          <a:p>
            <a:r>
              <a:rPr lang="en-US" smtClean="0"/>
              <a:t>62 patients participated in this study; 43% were male. The median length of stay was 29 days, with a range of 5 to 589 days.  The median age was 63 years.  The majority of patients had a tracheostomy (73%) and gastrostomy (90%); 43% had diarrhea.</a:t>
            </a:r>
          </a:p>
          <a:p>
            <a:endParaRPr lang="en-US" smtClean="0"/>
          </a:p>
          <a:p>
            <a:r>
              <a:rPr lang="en-US" smtClean="0"/>
              <a:t>Although all study patients received routine CHG bathing before study enrollment, skin contamination with KPC was common. 56% (n=35) of patients had at least 1 skin site positive for KPC immediately before bathing, versus 32% (n=20) of patients after bathing (</a:t>
            </a:r>
            <a:r>
              <a:rPr lang="en-US" i="1" smtClean="0"/>
              <a:t>P</a:t>
            </a:r>
            <a:r>
              <a:rPr lang="en-US" smtClean="0"/>
              <a:t> = .01).   </a:t>
            </a:r>
          </a:p>
          <a:p>
            <a:endParaRPr lang="en-US" smtClean="0"/>
          </a:p>
        </p:txBody>
      </p:sp>
      <p:sp>
        <p:nvSpPr>
          <p:cNvPr id="113667" name="Slide Number Placeholder 3"/>
          <p:cNvSpPr>
            <a:spLocks noGrp="1"/>
          </p:cNvSpPr>
          <p:nvPr>
            <p:ph type="sldNum" sz="quarter" idx="5"/>
          </p:nvPr>
        </p:nvSpPr>
        <p:spPr>
          <a:noFill/>
        </p:spPr>
        <p:txBody>
          <a:bodyPr/>
          <a:lstStyle/>
          <a:p>
            <a:fld id="{364376AC-CA2D-40C6-BCCA-2C935F2C7FDA}" type="slidenum">
              <a:rPr lang="en-US" smtClean="0"/>
              <a:pPr/>
              <a:t>45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r>
              <a:rPr lang="en-US" smtClean="0"/>
              <a:t>Prevention has many components, most of which we should be familiar with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p:spPr>
        <p:txBody>
          <a:bodyPr/>
          <a:lstStyle/>
          <a:p>
            <a:r>
              <a:rPr lang="en-US" smtClean="0"/>
              <a:t>This study evaluated the effectiveness of daily chlorhexidine gluconate (CHG) bathing (as a component of a KPC control bundle) in decreasing skin carriage of </a:t>
            </a:r>
            <a:r>
              <a:rPr lang="en-US" i="1" smtClean="0"/>
              <a:t>Klebsiella pneumoniae</a:t>
            </a:r>
            <a:r>
              <a:rPr lang="en-US" smtClean="0"/>
              <a:t> carbapenemase–producing Enterobacteriaceae (KPC) among long-term acute care hospital patients. Patients were evaluated before and after their daily CHG bath to determine rates of skin colonization with KPC.</a:t>
            </a:r>
          </a:p>
          <a:p>
            <a:endParaRPr lang="en-US" smtClean="0"/>
          </a:p>
          <a:p>
            <a:r>
              <a:rPr lang="en-US" smtClean="0"/>
              <a:t>Swab samples from 5 intact skin sites at risk for KPC colonization were obtained.  There were: inguinal, upper back, antecubital, axilla, and neck. Specimens for CHG concentration determination were tested using a semiquantitative colorimetric assay, and culture specimens were obtained from adjacent skin.</a:t>
            </a:r>
          </a:p>
          <a:p>
            <a:endParaRPr lang="en-US" smtClean="0"/>
          </a:p>
          <a:p>
            <a:r>
              <a:rPr lang="en-US" smtClean="0"/>
              <a:t>62 patients participated in this study; 43% were male. The median length of stay was 29 days, with a range of 5 to 589 days.  The median age was 63 years.  The majority of patients had a tracheostomy (73%) and gastrostomy (90%); 43% had diarrhea.</a:t>
            </a:r>
          </a:p>
          <a:p>
            <a:endParaRPr lang="en-US" smtClean="0"/>
          </a:p>
          <a:p>
            <a:r>
              <a:rPr lang="en-US" smtClean="0"/>
              <a:t>Although all study patients received routine CHG bathing before study enrollment, skin contamination with KPC was common. 56% (n=35) of patients had at least 1 skin site positive for KPC immediately before bathing, versus 32% (n=20) of patients after bathing (</a:t>
            </a:r>
            <a:r>
              <a:rPr lang="en-US" i="1" smtClean="0"/>
              <a:t>P</a:t>
            </a:r>
            <a:r>
              <a:rPr lang="en-US" smtClean="0"/>
              <a:t> = .01).   </a:t>
            </a:r>
          </a:p>
          <a:p>
            <a:endParaRPr lang="en-US" smtClean="0"/>
          </a:p>
        </p:txBody>
      </p:sp>
      <p:sp>
        <p:nvSpPr>
          <p:cNvPr id="1157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9FF939D-3F75-4C9E-856E-B6F39852AD8A}" type="slidenum">
              <a:rPr lang="en-US" sz="1200">
                <a:latin typeface="Calibri" pitchFamily="34" charset="0"/>
              </a:rPr>
              <a:pPr algn="r"/>
              <a:t>46</a:t>
            </a:fld>
            <a:endParaRPr lang="en-US"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p:spPr>
        <p:txBody>
          <a:bodyPr/>
          <a:lstStyle/>
          <a:p>
            <a:r>
              <a:rPr lang="en-US" smtClean="0"/>
              <a:t>Colonization rates before bathing significantly differed across skin sites (</a:t>
            </a:r>
            <a:r>
              <a:rPr lang="en-US" i="1" smtClean="0"/>
              <a:t>P</a:t>
            </a:r>
            <a:r>
              <a:rPr lang="en-US" smtClean="0"/>
              <a:t> &lt; .001), with 39% of axillary and 37% of inguinal sites colonized with KPC. Post-bath KPC colonization rates were 10% overall and homogeneous across skin sites, representing a 51% decrease from rates before bathing (</a:t>
            </a:r>
            <a:r>
              <a:rPr lang="en-US" i="1" smtClean="0"/>
              <a:t>P</a:t>
            </a:r>
            <a:r>
              <a:rPr lang="en-US" smtClean="0"/>
              <a:t> &lt; .001). Notably, the neck colonization rate was before and after bathing was not statically significantly different (</a:t>
            </a:r>
            <a:r>
              <a:rPr lang="en-US" i="1" smtClean="0"/>
              <a:t>P</a:t>
            </a:r>
            <a:r>
              <a:rPr lang="en-US" smtClean="0"/>
              <a:t> = .40).</a:t>
            </a:r>
          </a:p>
          <a:p>
            <a:endParaRPr lang="en-US" smtClean="0"/>
          </a:p>
          <a:p>
            <a:r>
              <a:rPr lang="en-US" smtClean="0"/>
              <a:t>The median concentration of CHG on skin was higher overall among patients after bathing compared with before bathing (312.5 vs 78.1 μg/mL; </a:t>
            </a:r>
            <a:r>
              <a:rPr lang="en-US" i="1" smtClean="0"/>
              <a:t>P</a:t>
            </a:r>
            <a:r>
              <a:rPr lang="en-US" smtClean="0"/>
              <a:t> &lt; .001), but differed across body sites (</a:t>
            </a:r>
            <a:r>
              <a:rPr lang="en-US" i="1" smtClean="0"/>
              <a:t>P</a:t>
            </a:r>
            <a:r>
              <a:rPr lang="en-US" smtClean="0"/>
              <a:t> &lt; .001); inguinal and axillary skin sites had the highest median CHG values. The proportion of skin sites with CHG concentrations of at least 128 μg/mL was higher among patients after bathing than before bathing (74% vs 40%; </a:t>
            </a:r>
            <a:r>
              <a:rPr lang="en-US" i="1" smtClean="0"/>
              <a:t>P</a:t>
            </a:r>
            <a:r>
              <a:rPr lang="en-US" smtClean="0"/>
              <a:t> &lt; .001), although skin site–specific differences were present for both before- and after-bathing groups (</a:t>
            </a:r>
            <a:r>
              <a:rPr lang="en-US" i="1" smtClean="0"/>
              <a:t>P</a:t>
            </a:r>
            <a:r>
              <a:rPr lang="en-US" smtClean="0"/>
              <a:t> &lt; .001). </a:t>
            </a:r>
          </a:p>
        </p:txBody>
      </p:sp>
      <p:sp>
        <p:nvSpPr>
          <p:cNvPr id="117763" name="Slide Number Placeholder 3"/>
          <p:cNvSpPr>
            <a:spLocks noGrp="1"/>
          </p:cNvSpPr>
          <p:nvPr>
            <p:ph type="sldNum" sz="quarter" idx="5"/>
          </p:nvPr>
        </p:nvSpPr>
        <p:spPr>
          <a:noFill/>
        </p:spPr>
        <p:txBody>
          <a:bodyPr/>
          <a:lstStyle/>
          <a:p>
            <a:fld id="{2150664E-EA47-4324-B731-2AFAEC01D3E8}" type="slidenum">
              <a:rPr lang="en-US" smtClean="0"/>
              <a:pPr/>
              <a:t>47</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p:spPr>
        <p:txBody>
          <a:bodyPr/>
          <a:lstStyle/>
          <a:p>
            <a:r>
              <a:rPr lang="en-US" smtClean="0"/>
              <a:t>This study published in April 2014 sought to investigate </a:t>
            </a:r>
            <a:r>
              <a:rPr lang="en-US" i="1" smtClean="0"/>
              <a:t>Acinetobacter baumannii</a:t>
            </a:r>
            <a:r>
              <a:rPr lang="en-US" smtClean="0"/>
              <a:t> infection, colonization, and transmission related to a long-term care facility.</a:t>
            </a:r>
          </a:p>
          <a:p>
            <a:endParaRPr lang="en-US" smtClean="0"/>
          </a:p>
          <a:p>
            <a:r>
              <a:rPr lang="en-US" smtClean="0"/>
              <a:t>During February 2010, the California Department of Public Health was notified of clusters of patients with multidrug-resistant </a:t>
            </a:r>
            <a:r>
              <a:rPr lang="en-US" i="1" smtClean="0"/>
              <a:t>Acinetobacter baumannii</a:t>
            </a:r>
            <a:r>
              <a:rPr lang="en-US" smtClean="0"/>
              <a:t> infections at 2 local hospitals; all patients appeared to be admitted predominantly from one particular long-term care facility providing both subacute (i.e., ventilatory support, intensive rehabilitation, complex wound care, and postsurgical recovery) and skilled nursing care. The LTCF implicated in this investigation had 77 subacute care and 82 skilled nursing beds. Residents in the subacute section are ventilator dependent or require suctioning, air mist, or supplemental oxygen through tracheostomies, whereas those residing in the skilled nursing section do not require ventilatory assistance. The objectives this investigation were to determine and describe the extent of </a:t>
            </a:r>
            <a:r>
              <a:rPr lang="en-US" i="1" smtClean="0"/>
              <a:t>A. baumannii</a:t>
            </a:r>
            <a:r>
              <a:rPr lang="en-US" smtClean="0"/>
              <a:t> infection and colonization associated with the facility, identify risk factors for colonization with </a:t>
            </a:r>
            <a:r>
              <a:rPr lang="en-US" i="1" smtClean="0"/>
              <a:t>A. baumannii</a:t>
            </a:r>
            <a:r>
              <a:rPr lang="en-US" smtClean="0"/>
              <a:t> at the facility, and determine the extent of spread within and beyond the facility.</a:t>
            </a:r>
          </a:p>
          <a:p>
            <a:endParaRPr lang="en-US" smtClean="0"/>
          </a:p>
        </p:txBody>
      </p:sp>
      <p:sp>
        <p:nvSpPr>
          <p:cNvPr id="119811" name="Slide Number Placeholder 3"/>
          <p:cNvSpPr>
            <a:spLocks noGrp="1"/>
          </p:cNvSpPr>
          <p:nvPr>
            <p:ph type="sldNum" sz="quarter" idx="5"/>
          </p:nvPr>
        </p:nvSpPr>
        <p:spPr>
          <a:noFill/>
        </p:spPr>
        <p:txBody>
          <a:bodyPr/>
          <a:lstStyle/>
          <a:p>
            <a:fld id="{B47BA4FF-230C-4915-9280-C7388AE4ABB9}" type="slidenum">
              <a:rPr lang="en-US" smtClean="0"/>
              <a:pPr/>
              <a:t>48</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p:spPr>
        <p:txBody>
          <a:bodyPr/>
          <a:lstStyle/>
          <a:p>
            <a:r>
              <a:rPr lang="en-US" smtClean="0"/>
              <a:t>Of 70 sputum specimens collected from the facility’s residents (55 from subacute care and 15 from skilled nursing beds), 20% (n=14) were positive for </a:t>
            </a:r>
            <a:r>
              <a:rPr lang="en-US" i="1" smtClean="0"/>
              <a:t>A. baumannii</a:t>
            </a:r>
            <a:r>
              <a:rPr lang="en-US" smtClean="0"/>
              <a:t>, and 86% (N=12) of those were MDR </a:t>
            </a:r>
            <a:r>
              <a:rPr lang="en-US" i="1" smtClean="0"/>
              <a:t>A. baumannii</a:t>
            </a:r>
            <a:r>
              <a:rPr lang="en-US" smtClean="0"/>
              <a:t>. </a:t>
            </a:r>
          </a:p>
          <a:p>
            <a:r>
              <a:rPr lang="en-US" smtClean="0"/>
              <a:t>Colonization was significantly associated with receiving antibiotics and ventilatory support at the time of the survey. </a:t>
            </a:r>
          </a:p>
          <a:p>
            <a:endParaRPr lang="en-US" smtClean="0"/>
          </a:p>
          <a:p>
            <a:r>
              <a:rPr lang="en-US" smtClean="0"/>
              <a:t>PFGE (pulsed-field gel electrophoresis) analysis of 31 of 36 </a:t>
            </a:r>
            <a:r>
              <a:rPr lang="en-US" i="1" smtClean="0"/>
              <a:t>A. baumannii</a:t>
            </a:r>
            <a:r>
              <a:rPr lang="en-US" smtClean="0"/>
              <a:t> isolates from the facility revealed 4 groups of PFGE strains – all 4 strain groups were identified in facility residents.</a:t>
            </a:r>
          </a:p>
          <a:p>
            <a:endParaRPr lang="en-US" smtClean="0"/>
          </a:p>
          <a:p>
            <a:r>
              <a:rPr lang="en-US" smtClean="0"/>
              <a:t>Additionally, these researchers found that 5 (4%) of 133 </a:t>
            </a:r>
            <a:r>
              <a:rPr lang="en-US" i="1" smtClean="0"/>
              <a:t>A. baumannii</a:t>
            </a:r>
            <a:r>
              <a:rPr lang="en-US" smtClean="0"/>
              <a:t>–positive hospitalized patients who had not previously resided of the facility were eventually transferred there, which showed the bidirectional flow of such patients. </a:t>
            </a:r>
          </a:p>
        </p:txBody>
      </p:sp>
      <p:sp>
        <p:nvSpPr>
          <p:cNvPr id="12185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977DDBB-50A0-4629-A754-89990D435CB7}" type="slidenum">
              <a:rPr lang="en-US" sz="1200">
                <a:latin typeface="Calibri" pitchFamily="34" charset="0"/>
              </a:rPr>
              <a:pPr algn="r"/>
              <a:t>49</a:t>
            </a:fld>
            <a:endParaRPr lang="en-US"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p:spPr>
      </p:sp>
      <p:sp>
        <p:nvSpPr>
          <p:cNvPr id="123906" name="Notes Placeholder 2"/>
          <p:cNvSpPr>
            <a:spLocks noGrp="1"/>
          </p:cNvSpPr>
          <p:nvPr>
            <p:ph type="body" idx="1"/>
          </p:nvPr>
        </p:nvSpPr>
        <p:spPr>
          <a:noFill/>
          <a:ln/>
        </p:spPr>
        <p:txBody>
          <a:bodyPr/>
          <a:lstStyle/>
          <a:p>
            <a:r>
              <a:rPr lang="en-US" smtClean="0"/>
              <a:t>In conclusion, MDR </a:t>
            </a:r>
            <a:r>
              <a:rPr lang="en-US" i="1" smtClean="0"/>
              <a:t>A. baumannii</a:t>
            </a:r>
            <a:r>
              <a:rPr lang="en-US" smtClean="0"/>
              <a:t> was prevalent in this LTCF that provided subacute care, with subsequent adverse impacts on residents and the hospitals to which they are often transferred. </a:t>
            </a:r>
          </a:p>
          <a:p>
            <a:endParaRPr lang="en-US" smtClean="0"/>
          </a:p>
          <a:p>
            <a:r>
              <a:rPr lang="en-US" smtClean="0"/>
              <a:t>These researchers recommended that hospitals that receive residents from high-risk LTCFs should consider screening patients on the basis of risk factors for colonization and consider isolating colonized patients.  LTCFs that receive patients from hospitals with high rates of MDROs should also consider screening patients at admission. </a:t>
            </a:r>
          </a:p>
          <a:p>
            <a:endParaRPr lang="en-US" smtClean="0"/>
          </a:p>
          <a:p>
            <a:r>
              <a:rPr lang="en-US" smtClean="0"/>
              <a:t>Healthcare settings with the greatest potential for amplification of resistance, the subacute LTCFs and LTACHs, typically have the fewest resources for infection prevention and antimicrobial stewardship. To address this threat, Mortensen et al. stressed that regional collaborations should be developed among healthcare facilities across the continuum of care, supported by public health programs.</a:t>
            </a:r>
          </a:p>
        </p:txBody>
      </p:sp>
      <p:sp>
        <p:nvSpPr>
          <p:cNvPr id="123907" name="Slide Number Placeholder 3"/>
          <p:cNvSpPr>
            <a:spLocks noGrp="1"/>
          </p:cNvSpPr>
          <p:nvPr>
            <p:ph type="sldNum" sz="quarter" idx="5"/>
          </p:nvPr>
        </p:nvSpPr>
        <p:spPr>
          <a:noFill/>
        </p:spPr>
        <p:txBody>
          <a:bodyPr/>
          <a:lstStyle/>
          <a:p>
            <a:fld id="{9EE8A793-8714-4D89-97D3-0D6DDDB9E738}" type="slidenum">
              <a:rPr lang="en-US" smtClean="0"/>
              <a:pPr/>
              <a:t>50</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p:spPr>
        <p:txBody>
          <a:bodyPr/>
          <a:lstStyle/>
          <a:p>
            <a:r>
              <a:rPr lang="en-US" smtClean="0"/>
              <a:t>In July 2012, EIN members were invited to complete a report form describing their experiences with treating CRE infections.</a:t>
            </a:r>
          </a:p>
          <a:p>
            <a:endParaRPr lang="en-US" smtClean="0"/>
          </a:p>
          <a:p>
            <a:r>
              <a:rPr lang="en-US" smtClean="0"/>
              <a:t>54 members provided information regarding 85 source patients. Hospital settings represented by respondents included university (24), nonuniversity teaching (13), community (8), Veterans Administration/Department of Defense (5), and city/county (4) facilities. </a:t>
            </a:r>
          </a:p>
          <a:p>
            <a:endParaRPr lang="en-US" smtClean="0"/>
          </a:p>
          <a:p>
            <a:r>
              <a:rPr lang="en-US" smtClean="0"/>
              <a:t>Infections were reported from 22 states, with the most reports from California (20), Pennsylvania (19), and Ohio (8). An additional 213 respondents indicated that CRE infections were not encountered in their practice.</a:t>
            </a:r>
          </a:p>
          <a:p>
            <a:endParaRPr lang="en-US" smtClean="0"/>
          </a:p>
          <a:p>
            <a:r>
              <a:rPr lang="en-US" smtClean="0"/>
              <a:t>Reported pathogens included 68 </a:t>
            </a:r>
            <a:r>
              <a:rPr lang="en-US" i="1" smtClean="0"/>
              <a:t>Klebsiella</a:t>
            </a:r>
            <a:r>
              <a:rPr lang="en-US" smtClean="0"/>
              <a:t> species; 12 </a:t>
            </a:r>
            <a:r>
              <a:rPr lang="en-US" i="1" smtClean="0"/>
              <a:t>Enterobacter</a:t>
            </a:r>
            <a:r>
              <a:rPr lang="en-US" smtClean="0"/>
              <a:t> species; 12 </a:t>
            </a:r>
            <a:r>
              <a:rPr lang="en-US" i="1" smtClean="0"/>
              <a:t>Escherichia coli</a:t>
            </a:r>
            <a:r>
              <a:rPr lang="en-US" smtClean="0"/>
              <a:t>; 2 </a:t>
            </a:r>
            <a:r>
              <a:rPr lang="en-US" i="1" smtClean="0"/>
              <a:t>Citrobacter</a:t>
            </a:r>
            <a:r>
              <a:rPr lang="en-US" smtClean="0"/>
              <a:t> species; and 1 each of </a:t>
            </a:r>
            <a:r>
              <a:rPr lang="en-US" i="1" smtClean="0"/>
              <a:t>Proteus</a:t>
            </a:r>
            <a:r>
              <a:rPr lang="en-US" smtClean="0"/>
              <a:t>, </a:t>
            </a:r>
            <a:r>
              <a:rPr lang="en-US" i="1" smtClean="0"/>
              <a:t>Pseudomonas</a:t>
            </a:r>
            <a:r>
              <a:rPr lang="en-US" smtClean="0"/>
              <a:t> (though not an Enterobacteriaceae), </a:t>
            </a:r>
            <a:r>
              <a:rPr lang="en-US" i="1" smtClean="0"/>
              <a:t>Salmonella</a:t>
            </a:r>
            <a:r>
              <a:rPr lang="en-US" smtClean="0"/>
              <a:t>, and </a:t>
            </a:r>
            <a:r>
              <a:rPr lang="en-US" i="1" smtClean="0"/>
              <a:t>Serratia</a:t>
            </a:r>
            <a:r>
              <a:rPr lang="en-US" smtClean="0"/>
              <a:t> species. Antimicrobial resistance was prevalent.</a:t>
            </a:r>
          </a:p>
        </p:txBody>
      </p:sp>
      <p:sp>
        <p:nvSpPr>
          <p:cNvPr id="128003" name="Slide Number Placeholder 3"/>
          <p:cNvSpPr>
            <a:spLocks noGrp="1"/>
          </p:cNvSpPr>
          <p:nvPr>
            <p:ph type="sldNum" sz="quarter" idx="5"/>
          </p:nvPr>
        </p:nvSpPr>
        <p:spPr>
          <a:noFill/>
        </p:spPr>
        <p:txBody>
          <a:bodyPr/>
          <a:lstStyle/>
          <a:p>
            <a:fld id="{86621491-65A9-48C8-B1FA-1407C52C629B}" type="slidenum">
              <a:rPr lang="en-US" smtClean="0"/>
              <a:pPr/>
              <a:t>53</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a:ln/>
        </p:spPr>
      </p:sp>
      <p:sp>
        <p:nvSpPr>
          <p:cNvPr id="130050" name="Notes Placeholder 2"/>
          <p:cNvSpPr>
            <a:spLocks noGrp="1"/>
          </p:cNvSpPr>
          <p:nvPr>
            <p:ph type="body" idx="1"/>
          </p:nvPr>
        </p:nvSpPr>
        <p:spPr>
          <a:noFill/>
          <a:ln/>
        </p:spPr>
        <p:txBody>
          <a:bodyPr/>
          <a:lstStyle/>
          <a:p>
            <a:r>
              <a:rPr lang="en-US" smtClean="0"/>
              <a:t>Carbapenem-resistant Enterobacteriaceae (CRE) are an emerging healthcare threat given the limited therapeutic options and high mortality associated with these organisms, with reports of attributable mortality up to 50% in patients with bacteremia. Because clinical cultures identify only a fraction of patients with CRE, the Centers for Disease Control and Prevention (CDC) recommends active surveillance to identify CRE-colonized patients in an institution once an infection with CRE has been documented.</a:t>
            </a:r>
            <a:endParaRPr lang="en-US" baseline="30000" smtClean="0"/>
          </a:p>
          <a:p>
            <a:endParaRPr lang="en-US" baseline="30000" smtClean="0"/>
          </a:p>
          <a:p>
            <a:r>
              <a:rPr lang="en-US" smtClean="0"/>
              <a:t>Rectal surveillance cultures (SC) were performed as part of an investigation of an outbreak of NDM-producing CRE that occurred at a 437-bed tertiary care university teaching hospital in the Denver metropolitan area. Seven rounds of point prevalence screening were performed from August 27 to November 5, 2012, in units that housed affected patients. These units included the burn intensive care unit (ICU), the surgical ICU, the neurosurgical ICU, the cardiology unit, and the rehabilitation unit. One additional round of point prevalence screening was performed on the medical ICU, neurology, and transplant floors on November 12, 2012, given an overlap of patients in these units with the affected units. Beginning in December 2012, screening was broadened to include any patient who had been housed in affected units from May 27 to September 26, 2012, the time period during which transmission was known to have occurred. Patients identified for screening were flagged in the electronic record and, if readmitted, were placed under preemptive contact precautions until SC results were available. CRE rectal SC was performed following the CDC-developed laboratory protocol.</a:t>
            </a:r>
          </a:p>
          <a:p>
            <a:endParaRPr lang="en-US" smtClean="0"/>
          </a:p>
          <a:p>
            <a:r>
              <a:rPr lang="en-US" smtClean="0"/>
              <a:t>560 CRE screens from 440 patients were performed from August 27, 2012, to July 15, 2013. Fifteen patients without previous clinical isolates of CRE were found to have rectal carriage of Enterobacteriaceae that were nonsusceptible to ERT. Five of these 15 were positive for NDM by PCR testing. </a:t>
            </a:r>
          </a:p>
          <a:p>
            <a:endParaRPr lang="en-US" smtClean="0"/>
          </a:p>
          <a:p>
            <a:r>
              <a:rPr lang="en-US" smtClean="0"/>
              <a:t>Screening cultures grew 161 different gram-negative isolates, of which 135 (84%) were Enterobacteriaceae that were ERT susceptible. None of the patients found to be asymptomatically colonized with ERT-nonsusceptible organisms developed a clinical infection with CRE. Cultures took 72 hours to confirm no growth. </a:t>
            </a:r>
          </a:p>
          <a:p>
            <a:endParaRPr lang="en-US" smtClean="0"/>
          </a:p>
          <a:p>
            <a:r>
              <a:rPr lang="en-US" smtClean="0"/>
              <a:t>Conservatively, 90 hours and $4,904.55 of additional technologist time and costs were required to work up growth of Enterobacteriaceae that were ERT susceptible. </a:t>
            </a:r>
          </a:p>
          <a:p>
            <a:endParaRPr lang="en-US" smtClean="0"/>
          </a:p>
          <a:p>
            <a:endParaRPr lang="en-US" smtClean="0"/>
          </a:p>
        </p:txBody>
      </p:sp>
      <p:sp>
        <p:nvSpPr>
          <p:cNvPr id="130051" name="Slide Number Placeholder 3"/>
          <p:cNvSpPr>
            <a:spLocks noGrp="1"/>
          </p:cNvSpPr>
          <p:nvPr>
            <p:ph type="sldNum" sz="quarter" idx="5"/>
          </p:nvPr>
        </p:nvSpPr>
        <p:spPr>
          <a:noFill/>
        </p:spPr>
        <p:txBody>
          <a:bodyPr/>
          <a:lstStyle/>
          <a:p>
            <a:fld id="{FE97313C-342B-4563-BFE0-8EE6542E6D94}" type="slidenum">
              <a:rPr lang="en-US" smtClean="0"/>
              <a:pPr/>
              <a:t>54</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a:ln/>
        </p:spPr>
      </p:sp>
      <p:sp>
        <p:nvSpPr>
          <p:cNvPr id="132098" name="Notes Placeholder 2"/>
          <p:cNvSpPr>
            <a:spLocks noGrp="1"/>
          </p:cNvSpPr>
          <p:nvPr>
            <p:ph type="body" idx="1"/>
          </p:nvPr>
        </p:nvSpPr>
        <p:spPr>
          <a:noFill/>
          <a:ln/>
        </p:spPr>
        <p:txBody>
          <a:bodyPr/>
          <a:lstStyle/>
          <a:p>
            <a:r>
              <a:rPr lang="en-US" smtClean="0"/>
              <a:t>Carbapenem-resistant Enterobacteriaceae (CRE) are an emerging healthcare threat given the limited therapeutic options and high mortality associated with these organisms, with reports of attributable mortality up to 50% in patients with bacteremia. Because clinical cultures identify only a fraction of patients with CRE, the Centers for Disease Control and Prevention (CDC) recommends active surveillance to identify CRE-colonized patients in an institution once an infection with CRE has been documented.</a:t>
            </a:r>
            <a:endParaRPr lang="en-US" baseline="30000" smtClean="0"/>
          </a:p>
          <a:p>
            <a:endParaRPr lang="en-US" baseline="30000" smtClean="0"/>
          </a:p>
          <a:p>
            <a:r>
              <a:rPr lang="en-US" smtClean="0"/>
              <a:t>Rectal surveillance cultures (SC) were performed as part of an investigation of an outbreak of NDM-producing CRE that occurred at a 437-bed tertiary care university teaching hospital in the Denver metropolitan area. Seven rounds of point prevalence screening were performed from August 27 to November 5, 2012, in units that housed affected patients. These units included the burn intensive care unit (ICU), the surgical ICU, the neurosurgical ICU, the cardiology unit, and the rehabilitation unit. One additional round of point prevalence screening was performed on the medical ICU, neurology, and transplant floors on November 12, 2012, given an overlap of patients in these units with the affected units. Beginning in December 2012, screening was broadened to include any patient who had been housed in affected units from May 27 to September 26, 2012, the time period during which transmission was known to have occurred. Patients identified for screening were flagged in the electronic record and, if readmitted, were placed under preemptive contact precautions until SC results were available. CRE rectal SC was performed following the CDC-developed laboratory protocol.</a:t>
            </a:r>
          </a:p>
          <a:p>
            <a:endParaRPr lang="en-US" smtClean="0"/>
          </a:p>
          <a:p>
            <a:r>
              <a:rPr lang="en-US" smtClean="0"/>
              <a:t>560 CRE screens from 440 patients were performed from August 27, 2012, to July 15, 2013. Fifteen patients without previous clinical isolates of CRE were found to have rectal carriage of Enterobacteriaceae that were nonsusceptible to ERT. Five of these 15 were positive for NDM by PCR testing. </a:t>
            </a:r>
          </a:p>
          <a:p>
            <a:endParaRPr lang="en-US" smtClean="0"/>
          </a:p>
          <a:p>
            <a:r>
              <a:rPr lang="en-US" smtClean="0"/>
              <a:t>Screening cultures grew 161 different gram-negative isolates, of which 135 (84%) were Enterobacteriaceae that were ERT susceptible. None of the patients found to be asymptomatically colonized with ERT-nonsusceptible organisms developed a clinical infection with CRE. Cultures took 72 hours to confirm no growth. </a:t>
            </a:r>
          </a:p>
          <a:p>
            <a:endParaRPr lang="en-US" smtClean="0"/>
          </a:p>
          <a:p>
            <a:r>
              <a:rPr lang="en-US" smtClean="0"/>
              <a:t>Conservatively, 90 hours and $4,904.55 of additional technologist time and costs were required to work up growth of Enterobacteriaceae that were ERT susceptible. </a:t>
            </a:r>
          </a:p>
          <a:p>
            <a:endParaRPr lang="en-US" smtClean="0"/>
          </a:p>
          <a:p>
            <a:endParaRPr lang="en-US" smtClean="0"/>
          </a:p>
        </p:txBody>
      </p:sp>
      <p:sp>
        <p:nvSpPr>
          <p:cNvPr id="132099" name="Slide Number Placeholder 3"/>
          <p:cNvSpPr>
            <a:spLocks noGrp="1"/>
          </p:cNvSpPr>
          <p:nvPr>
            <p:ph type="sldNum" sz="quarter" idx="5"/>
          </p:nvPr>
        </p:nvSpPr>
        <p:spPr>
          <a:noFill/>
        </p:spPr>
        <p:txBody>
          <a:bodyPr/>
          <a:lstStyle/>
          <a:p>
            <a:fld id="{AF772F0D-1F5A-4424-8713-F6A29F79A191}" type="slidenum">
              <a:rPr lang="en-US" smtClean="0"/>
              <a:pPr/>
              <a:t>55</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a:ln/>
        </p:spPr>
      </p:sp>
      <p:sp>
        <p:nvSpPr>
          <p:cNvPr id="134146" name="Notes Placeholder 2"/>
          <p:cNvSpPr>
            <a:spLocks noGrp="1"/>
          </p:cNvSpPr>
          <p:nvPr>
            <p:ph type="body" idx="1"/>
          </p:nvPr>
        </p:nvSpPr>
        <p:spPr>
          <a:noFill/>
          <a:ln/>
        </p:spPr>
        <p:txBody>
          <a:bodyPr/>
          <a:lstStyle/>
          <a:p>
            <a:r>
              <a:rPr lang="en-US" smtClean="0"/>
              <a:t>The authors said that in their experience, the manual method for CRE screening was useful for detecting patients with asymptomatic CRE carriage during an outbreak of NDM. </a:t>
            </a:r>
          </a:p>
          <a:p>
            <a:endParaRPr lang="en-US" smtClean="0"/>
          </a:p>
          <a:p>
            <a:r>
              <a:rPr lang="en-US" smtClean="0"/>
              <a:t>The clinical laboratory was required to rapidly implement a CRE screening procedure to support infection control efforts in response to the outbreak. The CDC-recommended procedure utilizes readily available supplies, and the protocol was validated in 5 days. This method was time-consuming and costly, in large part due to the workup of ERT-susceptible Enterobacteriaceae. The lack of specificity of this method required that cultures with growth of any Enterobacteriaceae require additional testing to confirm carbapenem resistance. To minimize disruptions in laboratory workflow, they chose to perform a standard gram-negative disk diffusion susceptibility panel first, and only ERT-nonsusceptible organisms underwent expanded disk diffusion testing. Personnel should be aware that confirmatory testing results in reporting delays for both positive and negative results; these authors suggested that confirmatory testing could be consolidated to expanded disk diffusion testing only to save time.</a:t>
            </a:r>
          </a:p>
          <a:p>
            <a:endParaRPr lang="en-US" smtClean="0"/>
          </a:p>
          <a:p>
            <a:r>
              <a:rPr lang="en-US" smtClean="0"/>
              <a:t>Given the high mortality and economic costs associated with treating CRE infections as well as the costs associated with control of a CRE outbreak, further studies are warranted to determine the most efficient and cost-effective method to screen for CRE.</a:t>
            </a:r>
          </a:p>
        </p:txBody>
      </p:sp>
      <p:sp>
        <p:nvSpPr>
          <p:cNvPr id="134147" name="Slide Number Placeholder 3"/>
          <p:cNvSpPr>
            <a:spLocks noGrp="1"/>
          </p:cNvSpPr>
          <p:nvPr>
            <p:ph type="sldNum" sz="quarter" idx="5"/>
          </p:nvPr>
        </p:nvSpPr>
        <p:spPr>
          <a:noFill/>
        </p:spPr>
        <p:txBody>
          <a:bodyPr/>
          <a:lstStyle/>
          <a:p>
            <a:fld id="{27367ED6-A08A-4451-AAC5-2CBF69D3CAFC}" type="slidenum">
              <a:rPr lang="en-US" smtClean="0"/>
              <a:pPr/>
              <a:t>56</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a:ln/>
        </p:spPr>
      </p:sp>
      <p:sp>
        <p:nvSpPr>
          <p:cNvPr id="136194" name="Notes Placeholder 2"/>
          <p:cNvSpPr>
            <a:spLocks noGrp="1"/>
          </p:cNvSpPr>
          <p:nvPr>
            <p:ph type="body" idx="1"/>
          </p:nvPr>
        </p:nvSpPr>
        <p:spPr>
          <a:noFill/>
          <a:ln/>
        </p:spPr>
        <p:txBody>
          <a:bodyPr/>
          <a:lstStyle/>
          <a:p>
            <a:r>
              <a:rPr lang="en-US" smtClean="0"/>
              <a:t>The objective of Epson et al. was to investigate an outbreak of New Delhi metallo-β-lactamase (NDM)–producing carbapenem-resistant Enterobacteriaceae (CRE) and determine interventions to interrupt transmission.</a:t>
            </a:r>
          </a:p>
          <a:p>
            <a:endParaRPr lang="en-US" smtClean="0"/>
          </a:p>
          <a:p>
            <a:r>
              <a:rPr lang="en-US" smtClean="0"/>
              <a:t>Two patients were initially identified with NDM-producing CRE during July–August 2012.  CRKP were isolated from respiratory specimens. </a:t>
            </a:r>
          </a:p>
          <a:p>
            <a:endParaRPr lang="en-US" smtClean="0"/>
          </a:p>
          <a:p>
            <a:r>
              <a:rPr lang="en-US" smtClean="0"/>
              <a:t>A third case patient, admitted in May 2012, was identified through microbiology records review. </a:t>
            </a:r>
          </a:p>
          <a:p>
            <a:endParaRPr lang="en-US" smtClean="0"/>
          </a:p>
          <a:p>
            <a:r>
              <a:rPr lang="en-US" smtClean="0"/>
              <a:t>Screening cultures identified 5 additional case patients. </a:t>
            </a:r>
          </a:p>
          <a:p>
            <a:endParaRPr lang="en-US" smtClean="0"/>
          </a:p>
          <a:p>
            <a:r>
              <a:rPr lang="en-US" smtClean="0"/>
              <a:t>Patients had resided in 11 different units before identification. 4 units were identified as likely transmission sites (BICU, SICU, and cardiology and rehabilitation units). </a:t>
            </a:r>
          </a:p>
          <a:p>
            <a:endParaRPr lang="en-US" smtClean="0"/>
          </a:p>
          <a:p>
            <a:r>
              <a:rPr lang="en-US" smtClean="0"/>
              <a:t>NDM-producing CRE positivity in certain patients was not explained by direct epidemiologic overlap, which suggests that undetected colonized patients were involved in transmission.</a:t>
            </a:r>
          </a:p>
          <a:p>
            <a:endParaRPr lang="en-US" smtClean="0"/>
          </a:p>
          <a:p>
            <a:r>
              <a:rPr lang="en-US" smtClean="0"/>
              <a:t>Conclusions.  A 4-month outbreak of NDM-producing CRE occurred at a single hospital, highlighting the risk for spread of these organisms. Timely SC, combined with targeted IC measures, were likely responsible for controlling transmission.</a:t>
            </a:r>
          </a:p>
          <a:p>
            <a:endParaRPr lang="en-US" smtClean="0"/>
          </a:p>
        </p:txBody>
      </p:sp>
      <p:sp>
        <p:nvSpPr>
          <p:cNvPr id="136195" name="Slide Number Placeholder 3"/>
          <p:cNvSpPr>
            <a:spLocks noGrp="1"/>
          </p:cNvSpPr>
          <p:nvPr>
            <p:ph type="sldNum" sz="quarter" idx="5"/>
          </p:nvPr>
        </p:nvSpPr>
        <p:spPr>
          <a:noFill/>
        </p:spPr>
        <p:txBody>
          <a:bodyPr/>
          <a:lstStyle/>
          <a:p>
            <a:fld id="{CC8A9469-6025-4D89-BCA5-81F3A90D0932}" type="slidenum">
              <a:rPr lang="en-US" smtClean="0"/>
              <a:pPr/>
              <a:t>57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r>
              <a:rPr lang="en-US" smtClean="0"/>
              <a:t>The CDC started the Campaign to Reduce Antimicrobial Resistance in Healthcare Settings Program, which has four parallel strategies (read each).  Materials and tools can be found on the CDC web page.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a:ln/>
        </p:spPr>
      </p:sp>
      <p:sp>
        <p:nvSpPr>
          <p:cNvPr id="138242" name="Notes Placeholder 2"/>
          <p:cNvSpPr>
            <a:spLocks noGrp="1"/>
          </p:cNvSpPr>
          <p:nvPr>
            <p:ph type="body" idx="1"/>
          </p:nvPr>
        </p:nvSpPr>
        <p:spPr>
          <a:noFill/>
          <a:ln/>
        </p:spPr>
        <p:txBody>
          <a:bodyPr/>
          <a:lstStyle/>
          <a:p>
            <a:r>
              <a:rPr lang="en-US" smtClean="0"/>
              <a:t>This slide details the infection prevention assessment that went along with this outbreak.</a:t>
            </a:r>
          </a:p>
        </p:txBody>
      </p:sp>
      <p:sp>
        <p:nvSpPr>
          <p:cNvPr id="138243" name="Slide Number Placeholder 3"/>
          <p:cNvSpPr>
            <a:spLocks noGrp="1"/>
          </p:cNvSpPr>
          <p:nvPr>
            <p:ph type="sldNum" sz="quarter" idx="5"/>
          </p:nvPr>
        </p:nvSpPr>
        <p:spPr>
          <a:noFill/>
        </p:spPr>
        <p:txBody>
          <a:bodyPr/>
          <a:lstStyle/>
          <a:p>
            <a:fld id="{69D88554-A9F4-4124-AD5A-E31F61D67405}" type="slidenum">
              <a:rPr lang="en-US" smtClean="0"/>
              <a:pPr/>
              <a:t>58</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a:ln/>
        </p:spPr>
      </p:sp>
      <p:sp>
        <p:nvSpPr>
          <p:cNvPr id="140290" name="Notes Placeholder 2"/>
          <p:cNvSpPr>
            <a:spLocks noGrp="1"/>
          </p:cNvSpPr>
          <p:nvPr>
            <p:ph type="body" idx="1"/>
          </p:nvPr>
        </p:nvSpPr>
        <p:spPr>
          <a:noFill/>
          <a:ln/>
        </p:spPr>
        <p:txBody>
          <a:bodyPr/>
          <a:lstStyle/>
          <a:p>
            <a:r>
              <a:rPr lang="en-US" smtClean="0"/>
              <a:t>Observations identified lapses in hand hygiene and adherence to CP among physicians, nurses, and visitors in perioperative areas. </a:t>
            </a:r>
          </a:p>
          <a:p>
            <a:endParaRPr lang="en-US" smtClean="0"/>
          </a:p>
          <a:p>
            <a:pPr eaLnBrk="1" hangingPunct="1"/>
            <a:r>
              <a:rPr lang="en-US" smtClean="0">
                <a:solidFill>
                  <a:srgbClr val="F9EAA9"/>
                </a:solidFill>
              </a:rPr>
              <a:t>Of 102 opportunities for hand hygiene, 28 (27%) were missed by physicians, nurses, nursing assistants, and visitors</a:t>
            </a:r>
          </a:p>
          <a:p>
            <a:pPr eaLnBrk="1" hangingPunct="1"/>
            <a:endParaRPr lang="en-US" smtClean="0">
              <a:solidFill>
                <a:srgbClr val="F9EAA9"/>
              </a:solidFill>
            </a:endParaRPr>
          </a:p>
          <a:p>
            <a:pPr eaLnBrk="1" hangingPunct="1"/>
            <a:r>
              <a:rPr lang="en-US" smtClean="0">
                <a:solidFill>
                  <a:srgbClr val="F9EAA9"/>
                </a:solidFill>
              </a:rPr>
              <a:t>Lack of documentation of cleaning and disinfection of portable medical equipment between patients was noted</a:t>
            </a:r>
          </a:p>
          <a:p>
            <a:pPr eaLnBrk="1" hangingPunct="1"/>
            <a:endParaRPr lang="en-US" smtClean="0">
              <a:solidFill>
                <a:srgbClr val="F9EAA9"/>
              </a:solidFill>
            </a:endParaRPr>
          </a:p>
          <a:p>
            <a:pPr eaLnBrk="1" hangingPunct="1"/>
            <a:r>
              <a:rPr lang="en-US" smtClean="0">
                <a:solidFill>
                  <a:srgbClr val="F9EAA9"/>
                </a:solidFill>
              </a:rPr>
              <a:t>Infrequent cleaning of certain patient care access areas (e.g., radiology rooms and a rehabilitation gym) were also noted</a:t>
            </a:r>
          </a:p>
          <a:p>
            <a:endParaRPr lang="en-US" smtClean="0"/>
          </a:p>
        </p:txBody>
      </p:sp>
      <p:sp>
        <p:nvSpPr>
          <p:cNvPr id="140291" name="Slide Number Placeholder 3"/>
          <p:cNvSpPr>
            <a:spLocks noGrp="1"/>
          </p:cNvSpPr>
          <p:nvPr>
            <p:ph type="sldNum" sz="quarter" idx="5"/>
          </p:nvPr>
        </p:nvSpPr>
        <p:spPr>
          <a:noFill/>
        </p:spPr>
        <p:txBody>
          <a:bodyPr/>
          <a:lstStyle/>
          <a:p>
            <a:fld id="{557265C1-1C65-4A9A-9301-D59DCC1AD21B}" type="slidenum">
              <a:rPr lang="en-US" smtClean="0"/>
              <a:pPr/>
              <a:t>59</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ln/>
        </p:spPr>
      </p:sp>
      <p:sp>
        <p:nvSpPr>
          <p:cNvPr id="143362" name="Notes Placeholder 2"/>
          <p:cNvSpPr>
            <a:spLocks noGrp="1"/>
          </p:cNvSpPr>
          <p:nvPr>
            <p:ph type="body" idx="1"/>
          </p:nvPr>
        </p:nvSpPr>
        <p:spPr>
          <a:noFill/>
          <a:ln/>
        </p:spPr>
        <p:txBody>
          <a:bodyPr/>
          <a:lstStyle/>
          <a:p>
            <a:r>
              <a:rPr lang="en-US" smtClean="0"/>
              <a:t>[speaker, highlight content of slide]</a:t>
            </a:r>
          </a:p>
          <a:p>
            <a:r>
              <a:rPr lang="en-US" b="1" smtClean="0"/>
              <a:t>OBJECTIVE: </a:t>
            </a:r>
          </a:p>
          <a:p>
            <a:r>
              <a:rPr lang="en-US" smtClean="0"/>
              <a:t>To determine the effect of a bundle of infection control interventions on the horizontal transmission of Klebsiella pneumoniae carbapenemase (KPC)-producing K. pneumoniae during an outbreak.</a:t>
            </a:r>
          </a:p>
          <a:p>
            <a:r>
              <a:rPr lang="en-US" b="1" smtClean="0"/>
              <a:t>DESIGN: </a:t>
            </a:r>
          </a:p>
          <a:p>
            <a:r>
              <a:rPr lang="en-US" smtClean="0"/>
              <a:t>Quasi-experimental study. Setting. Long-term acute care hospital. Intervention. On July 23, 2008, a bundled intervention was implemented: daily 2% chlorhexidine gluconate baths for patients, enhanced environmental cleaning, surveillance cultures at admission, serial point prevalence surveillance (PPS), isolation precautions, and training of personnel. Baseline PPS was performed before the intervention was implemented. Any gram-negative rod isolate suspected of KPC production underwent a modified Hodge test and, if results were positive, confirmatory polymerase chain reaction testing. Clinical cases were defined to occur for patients whose samples yielded KPC-positive gram-negative rods in clinical cultures.</a:t>
            </a:r>
          </a:p>
          <a:p>
            <a:endParaRPr lang="en-US" smtClean="0"/>
          </a:p>
          <a:p>
            <a:r>
              <a:rPr lang="en-US" smtClean="0"/>
              <a:t>Two cleaning personnel were identified as the only staff in charge of cleaning the facility on a daily basis. They were both observed while cleaning 4 rooms (2 each), including 2 postdischarge “terminal” cleanings. Several surfaces were observed not to be cleaned at all, including bed rails, intravenous pumps and poles, respiratory tubing systems, oxygen valves (attached to the walls), and call buttons. It was later discovered that a previous directive by the administration had placed registered nurses in charge of cleaning surfaces deemed to be close to patients (eg, bed</a:t>
            </a:r>
          </a:p>
          <a:p>
            <a:r>
              <a:rPr lang="en-US" smtClean="0"/>
              <a:t>rails and intravenous pumps and poles) in order to prevent accidental patient injury. Follow-up interviews with nurses revealed that nurses did not follow this rule. On the basis of our observations, we continued to direct that cleaning be performed with use of quaternary ammonium products according to existing institutional policy. However, buckets were eliminated from all cleaning carts to lessen the possible risk of environmental cross-contamination between patient rooms, and use of spray bottles was instituted. Furthermore, cleaning personnel were authorized and</a:t>
            </a:r>
          </a:p>
          <a:p>
            <a:r>
              <a:rPr lang="en-US" smtClean="0"/>
              <a:t>expected to clean all surfaces, including bed rails and intravenous pumps and poles in close proximity to patients. Rooms of patients who were colonized with KPC-producing gram-negative rods were cleaned at the end of the day. The relevance of meticulous cleaning was emphasized on a one-on-one basis with both cleaning staff members during the initial visit and during 2 subsequent follow-up visits. Respiratory therapists were assigned nightly cleaning of all mechanical ventilator surfaces and wall-mounted oxygen valves. Nursing aides were instructed to disinfect, with use</a:t>
            </a:r>
          </a:p>
          <a:p>
            <a:r>
              <a:rPr lang="en-US" smtClean="0"/>
              <a:t>of quaternary ammonium wipes (Sani Cloth HB; Nice-Pak Products), all objects shared among patients (eg, blood pressure machines and glucometers) after each use. Finally, because all bedside curtains (used for patient privacy) were found to be soiled, new curtains were installed on July 22, 2008.</a:t>
            </a:r>
          </a:p>
          <a:p>
            <a:endParaRPr lang="en-US" smtClean="0">
              <a:solidFill>
                <a:srgbClr val="F9EAA9"/>
              </a:solidFill>
            </a:endParaRPr>
          </a:p>
        </p:txBody>
      </p:sp>
      <p:sp>
        <p:nvSpPr>
          <p:cNvPr id="143363" name="Slide Number Placeholder 3"/>
          <p:cNvSpPr>
            <a:spLocks noGrp="1"/>
          </p:cNvSpPr>
          <p:nvPr>
            <p:ph type="sldNum" sz="quarter" idx="5"/>
          </p:nvPr>
        </p:nvSpPr>
        <p:spPr>
          <a:noFill/>
        </p:spPr>
        <p:txBody>
          <a:bodyPr/>
          <a:lstStyle/>
          <a:p>
            <a:fld id="{613D23CC-115D-4D87-9CA7-AF8441EF7C1E}" type="slidenum">
              <a:rPr lang="en-US" smtClean="0"/>
              <a:pPr/>
              <a:t>61</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p:spPr>
        <p:txBody>
          <a:bodyPr/>
          <a:lstStyle/>
          <a:p>
            <a:r>
              <a:rPr lang="en-US" smtClean="0"/>
              <a:t>[Speaker, highlight content of slide]</a:t>
            </a:r>
          </a:p>
          <a:p>
            <a:r>
              <a:rPr lang="en-US" smtClean="0"/>
              <a:t>According to existing institutional policy, surveillance culture samples from the rectum, nares, wounds, central vascular catheter insertion sites, and gastrostomy tube sites were collected within 24 hours from all newly admitted patients; however, as part of the bundled intervention, all ertapenem- or imipenem-nonsusceptible gram-negative rods identified in surveillance cultures were also evaluated for KPC production as described above.</a:t>
            </a:r>
          </a:p>
          <a:p>
            <a:r>
              <a:rPr lang="en-US" i="1" smtClean="0"/>
              <a:t>PPS. </a:t>
            </a:r>
            <a:r>
              <a:rPr lang="en-US" smtClean="0"/>
              <a:t>We performed baseline PPS before the bundled intervention and follow-up PPS on 5 occasions. On PPS days, surveillance rectal swab culture samples were obtained from  ll patients in the institution (including patients who had been previously identified as carriers of KPC-producing strains) and evaluated for KPC-producing gram-negative rods.</a:t>
            </a:r>
          </a:p>
          <a:p>
            <a:r>
              <a:rPr lang="en-US" i="1" smtClean="0"/>
              <a:t>Isolation and contact precautions. </a:t>
            </a:r>
            <a:r>
              <a:rPr lang="en-US" smtClean="0"/>
              <a:t>At admission, all patients considered to have high risk (ie, those patients on hemodialysis, with a tracheostomy, or with a history of colonization or infection with a multidrug-resistant organism, including a KPC-producing gram-negative rod) were placed</a:t>
            </a:r>
          </a:p>
          <a:p>
            <a:r>
              <a:rPr lang="en-US" smtClean="0"/>
              <a:t>under contact precautions (ie, use of gown and gloves by healthcare workers). Each isolation room for patients under contact precautions was supplied with its own disposable stethoscope, blood pressure cuff, and thermometer. Isolation and contact precautions were in place for high-risk patients until the results of all admission surveillance cultures were available. If culture results were negative, high-risk patients were kept under contact precautions but cohorted in doubleoccupancy rooms with other KPC-negative patients, unless the occupancy rate permitted a move to single-bed rooms. KPC-positive patients were also cohorted in double-occupancy rooms, if necessary on the basis of the institution’s occupancy rate, and maintained under contact precautions. Patients considered not to be at high risk for colonization or infection with KPC-producing strains were not placed under contact precautions or isolation at admission, but they did participate in admission surveillance culture sampling.</a:t>
            </a:r>
          </a:p>
          <a:p>
            <a:r>
              <a:rPr lang="en-US" smtClean="0"/>
              <a:t>Patients newly identified as carriers of KPC-producing strains during PPS, or at any time during their hospital stay, were placed under contact precautions in private rooms or were cohorted in double-occupancy rooms.</a:t>
            </a:r>
          </a:p>
          <a:p>
            <a:r>
              <a:rPr lang="en-US" i="1" smtClean="0"/>
              <a:t>Personnel education. </a:t>
            </a:r>
            <a:r>
              <a:rPr lang="en-US" smtClean="0"/>
              <a:t>Physicians, staff nurses, nursing aides, respiratory therapists, and hemodialysis nurses all received training on the relevance of KPC-producing gram-negative rods and their routes of transmission. Educational pamphlets were placed in high-traffic areas of the institution, including nursing stations, bathrooms, and staff lounges. Because several patients who were positive for KPC-producing strains required either mechanical ventilation or hemodialysis, special emphasis was placed on training respiratory therapists and hemodialysis nurses. In coordination with managers, we made sure that hemodialysis nurses’ personal objects (eg, cell phones, pagers, clipboards, pens, food, books, and supply boxes) were not present during in-room dialysis, and the use of contact precautions was enforced during all dialysis treatments at the institution regardless of patient colonization status. Hemodialysis nurses were also trained to perform surface disinfection of their machines after every dialysis treatment at the institution.</a:t>
            </a:r>
          </a:p>
          <a:p>
            <a:r>
              <a:rPr lang="fr-FR" i="1" smtClean="0"/>
              <a:t>Environmental cultures. </a:t>
            </a:r>
            <a:r>
              <a:rPr lang="fr-FR" smtClean="0"/>
              <a:t>Environmental cultures of 3 patient </a:t>
            </a:r>
            <a:r>
              <a:rPr lang="en-US" smtClean="0"/>
              <a:t>rooms, 2 of which were occupied by patients who were colonized or infected with a KPC-producing strain, were performed 1 week after implementation of the bundled intervention, which, as previously described, included coaching of leaning personnel. Surfaces cultured included bed rails, mechanical ventilators, tubing systems, intravenous medication pumps and poles, hemodialysis machines, and bedside tables. Specimens were obtained before the scheduled daily cleaning.</a:t>
            </a:r>
          </a:p>
        </p:txBody>
      </p:sp>
      <p:sp>
        <p:nvSpPr>
          <p:cNvPr id="1454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A3B6825-7151-45FE-B337-D1C6AFDD59F0}" type="slidenum">
              <a:rPr lang="en-US" sz="1200">
                <a:latin typeface="Calibri" pitchFamily="34" charset="0"/>
              </a:rPr>
              <a:pPr algn="r"/>
              <a:t>62</a:t>
            </a:fld>
            <a:endParaRPr lang="en-US" sz="120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a:ln/>
        </p:spPr>
      </p:sp>
      <p:sp>
        <p:nvSpPr>
          <p:cNvPr id="147458" name="Notes Placeholder 2"/>
          <p:cNvSpPr>
            <a:spLocks noGrp="1"/>
          </p:cNvSpPr>
          <p:nvPr>
            <p:ph type="body" idx="1"/>
          </p:nvPr>
        </p:nvSpPr>
        <p:spPr>
          <a:noFill/>
          <a:ln/>
        </p:spPr>
        <p:txBody>
          <a:bodyPr/>
          <a:lstStyle/>
          <a:p>
            <a:r>
              <a:rPr lang="en-US" smtClean="0"/>
              <a:t>Results of point prevalence surveillance that was performed before and after the implementation of the bundle. On selected dates, rectal swab culture samples were obtained from all patients at the institution to determine carriage of </a:t>
            </a:r>
            <a:r>
              <a:rPr lang="en-US" i="1" smtClean="0"/>
              <a:t>Klebsiella pneumoniae</a:t>
            </a:r>
            <a:r>
              <a:rPr lang="en-US" smtClean="0"/>
              <a:t> carbapenemase (KPC)–producing gram‐negative rods.</a:t>
            </a:r>
          </a:p>
          <a:p>
            <a:r>
              <a:rPr lang="en-US" b="1" smtClean="0"/>
              <a:t>RESULTS: </a:t>
            </a:r>
          </a:p>
          <a:p>
            <a:r>
              <a:rPr lang="en-US" smtClean="0"/>
              <a:t>Baseline PPS performed on June 17, 2008, showed a prevalence of colonization with KPC-producing isolates of 21% (8 of 39 patients screened). After implementation of the intervention, monthly PPS was performed 5 times, which showed prevalences of colonization with KPC-producing isolates of 12%, 6%, 3%, 0%, and 0% (P &lt; .001). From January 1, 2008, until the intervention, 8 KPC-positive clinical cases--suspected to be due to horizontal transmission--were detected. From implementation of the intervention through December 31, 2008, only 2 KPC-positive clinical cases, both in August 2008, were detected. From January 1 through December 31, 2008, 8 patients were detected as carriers of KPC-producing isolates at admission to the institution, 4 patients before and 4 patients after the intervention.</a:t>
            </a:r>
          </a:p>
          <a:p>
            <a:r>
              <a:rPr lang="en-US" b="1" smtClean="0"/>
              <a:t>CONCLUSION: </a:t>
            </a:r>
          </a:p>
          <a:p>
            <a:r>
              <a:rPr lang="en-US" smtClean="0"/>
              <a:t>A bundled intervention was successful in preventing horizontal spread of KPC-producing gram-negative rods in a long-term acute care hospital, despite ongoing admission of patients colonized with KPC producers.</a:t>
            </a:r>
            <a:endParaRPr lang="en-US" smtClean="0">
              <a:solidFill>
                <a:srgbClr val="F9EAA9"/>
              </a:solidFill>
            </a:endParaRPr>
          </a:p>
          <a:p>
            <a:endParaRPr lang="en-US" smtClean="0"/>
          </a:p>
        </p:txBody>
      </p:sp>
      <p:sp>
        <p:nvSpPr>
          <p:cNvPr id="147459" name="Slide Number Placeholder 3"/>
          <p:cNvSpPr>
            <a:spLocks noGrp="1"/>
          </p:cNvSpPr>
          <p:nvPr>
            <p:ph type="sldNum" sz="quarter" idx="5"/>
          </p:nvPr>
        </p:nvSpPr>
        <p:spPr>
          <a:noFill/>
        </p:spPr>
        <p:txBody>
          <a:bodyPr/>
          <a:lstStyle/>
          <a:p>
            <a:fld id="{FB574858-DE82-433C-871F-13E2D0B998E6}" type="slidenum">
              <a:rPr lang="en-US" smtClean="0"/>
              <a:pPr/>
              <a:t>63</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xfrm>
            <a:off x="1130300" y="674688"/>
            <a:ext cx="4598988" cy="3448050"/>
          </a:xfrm>
          <a:ln/>
        </p:spPr>
      </p:sp>
      <p:sp>
        <p:nvSpPr>
          <p:cNvPr id="150530" name="Rectangle 3"/>
          <p:cNvSpPr>
            <a:spLocks noGrp="1" noChangeArrowheads="1"/>
          </p:cNvSpPr>
          <p:nvPr>
            <p:ph type="body" idx="1"/>
          </p:nvPr>
        </p:nvSpPr>
        <p:spPr>
          <a:xfrm>
            <a:off x="914400" y="4346575"/>
            <a:ext cx="5334000" cy="4122738"/>
          </a:xfrm>
          <a:noFill/>
          <a:ln/>
        </p:spPr>
        <p:txBody>
          <a:bodyPr/>
          <a:lstStyle/>
          <a:p>
            <a:pPr>
              <a:buFontTx/>
              <a:buChar char="•"/>
            </a:pPr>
            <a:r>
              <a:rPr lang="en-US" sz="1800" smtClean="0"/>
              <a:t> </a:t>
            </a:r>
            <a:endParaRPr lang="en-US" sz="16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r>
              <a:rPr lang="en-US" smtClean="0"/>
              <a:t>[speaker, highlight content of  slide]</a:t>
            </a:r>
          </a:p>
        </p:txBody>
      </p:sp>
      <p:sp>
        <p:nvSpPr>
          <p:cNvPr id="1525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7453186-A31A-44BD-B175-F1E363D87711}" type="slidenum">
              <a:rPr lang="en-US" sz="1200">
                <a:latin typeface="Calibri" pitchFamily="34" charset="0"/>
              </a:rPr>
              <a:pPr algn="r"/>
              <a:t>66</a:t>
            </a:fld>
            <a:endParaRPr lang="en-US" sz="120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a:ln/>
        </p:spPr>
      </p:sp>
      <p:sp>
        <p:nvSpPr>
          <p:cNvPr id="154626" name="Notes Placeholder 2"/>
          <p:cNvSpPr>
            <a:spLocks noGrp="1"/>
          </p:cNvSpPr>
          <p:nvPr>
            <p:ph type="body" idx="1"/>
          </p:nvPr>
        </p:nvSpPr>
        <p:spPr>
          <a:noFill/>
          <a:ln/>
        </p:spPr>
        <p:txBody>
          <a:bodyPr/>
          <a:lstStyle/>
          <a:p>
            <a:r>
              <a:rPr lang="en-US" smtClean="0"/>
              <a:t>[Speaker, highlight content of slide]</a:t>
            </a:r>
          </a:p>
        </p:txBody>
      </p:sp>
      <p:sp>
        <p:nvSpPr>
          <p:cNvPr id="154627" name="Slide Number Placeholder 3"/>
          <p:cNvSpPr>
            <a:spLocks noGrp="1"/>
          </p:cNvSpPr>
          <p:nvPr>
            <p:ph type="sldNum" sz="quarter" idx="5"/>
          </p:nvPr>
        </p:nvSpPr>
        <p:spPr>
          <a:noFill/>
        </p:spPr>
        <p:txBody>
          <a:bodyPr/>
          <a:lstStyle/>
          <a:p>
            <a:fld id="{39F38960-B74C-4FE0-9A37-8A22C1F4D50D}" type="slidenum">
              <a:rPr lang="en-US" smtClean="0"/>
              <a:pPr/>
              <a:t>67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a:ln/>
        </p:spPr>
      </p:sp>
      <p:sp>
        <p:nvSpPr>
          <p:cNvPr id="156674" name="Notes Placeholder 2"/>
          <p:cNvSpPr>
            <a:spLocks noGrp="1"/>
          </p:cNvSpPr>
          <p:nvPr>
            <p:ph type="body" idx="1"/>
          </p:nvPr>
        </p:nvSpPr>
        <p:spPr>
          <a:noFill/>
          <a:ln/>
        </p:spPr>
        <p:txBody>
          <a:bodyPr/>
          <a:lstStyle/>
          <a:p>
            <a:r>
              <a:rPr lang="en-US" smtClean="0"/>
              <a:t>[Speaker, highlight content of slide]</a:t>
            </a:r>
          </a:p>
        </p:txBody>
      </p:sp>
      <p:sp>
        <p:nvSpPr>
          <p:cNvPr id="1566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231AF0B-5378-4188-A8DE-7A11B61ED6ED}" type="slidenum">
              <a:rPr lang="en-US" sz="1200">
                <a:latin typeface="Calibri" pitchFamily="34" charset="0"/>
              </a:rPr>
              <a:pPr algn="r"/>
              <a:t>68</a:t>
            </a:fld>
            <a:endParaRPr lang="en-US" sz="120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p:spPr>
        <p:txBody>
          <a:bodyPr/>
          <a:lstStyle/>
          <a:p>
            <a:r>
              <a:rPr lang="en-US" smtClean="0"/>
              <a:t>[speaker, highlight content of slide]</a:t>
            </a:r>
          </a:p>
        </p:txBody>
      </p:sp>
      <p:sp>
        <p:nvSpPr>
          <p:cNvPr id="158723" name="Slide Number Placeholder 3"/>
          <p:cNvSpPr>
            <a:spLocks noGrp="1"/>
          </p:cNvSpPr>
          <p:nvPr>
            <p:ph type="sldNum" sz="quarter" idx="5"/>
          </p:nvPr>
        </p:nvSpPr>
        <p:spPr>
          <a:noFill/>
        </p:spPr>
        <p:txBody>
          <a:bodyPr/>
          <a:lstStyle/>
          <a:p>
            <a:fld id="{232E4511-9ABC-424F-A4CF-BDB40D4BC6B3}" type="slidenum">
              <a:rPr lang="en-US" smtClean="0"/>
              <a:pPr/>
              <a:t>69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smtClean="0"/>
              <a:t>A good deal of information on antimicrobial stewardship and Implementation resources can be found on the website. We’ll talk more about antimicrobial stewardship later today.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p:spPr>
        <p:txBody>
          <a:bodyPr/>
          <a:lstStyle/>
          <a:p>
            <a:r>
              <a:rPr lang="en-US" smtClean="0"/>
              <a:t>[speaker, highlight content of slide]</a:t>
            </a:r>
          </a:p>
        </p:txBody>
      </p:sp>
      <p:sp>
        <p:nvSpPr>
          <p:cNvPr id="1607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3341B10-61A1-412F-8EEB-F1144CBDA3D7}" type="slidenum">
              <a:rPr lang="en-US" sz="1200">
                <a:latin typeface="Calibri" pitchFamily="34" charset="0"/>
              </a:rPr>
              <a:pPr algn="r"/>
              <a:t>70</a:t>
            </a:fld>
            <a:endParaRPr lang="en-US" sz="120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a:ln/>
        </p:spPr>
      </p:sp>
      <p:sp>
        <p:nvSpPr>
          <p:cNvPr id="163842" name="Notes Placeholder 2"/>
          <p:cNvSpPr>
            <a:spLocks noGrp="1"/>
          </p:cNvSpPr>
          <p:nvPr>
            <p:ph type="body" idx="1"/>
          </p:nvPr>
        </p:nvSpPr>
        <p:spPr>
          <a:noFill/>
          <a:ln/>
        </p:spPr>
        <p:txBody>
          <a:bodyPr/>
          <a:lstStyle/>
          <a:p>
            <a:r>
              <a:rPr lang="en-US" smtClean="0"/>
              <a:t>[speaker, highlight content of slide]</a:t>
            </a:r>
          </a:p>
        </p:txBody>
      </p:sp>
      <p:sp>
        <p:nvSpPr>
          <p:cNvPr id="163843" name="Slide Number Placeholder 3"/>
          <p:cNvSpPr>
            <a:spLocks noGrp="1"/>
          </p:cNvSpPr>
          <p:nvPr>
            <p:ph type="sldNum" sz="quarter" idx="5"/>
          </p:nvPr>
        </p:nvSpPr>
        <p:spPr>
          <a:noFill/>
        </p:spPr>
        <p:txBody>
          <a:bodyPr/>
          <a:lstStyle/>
          <a:p>
            <a:fld id="{D17B0959-5184-4F99-9170-02491ED2807D}" type="slidenum">
              <a:rPr lang="en-US" smtClean="0"/>
              <a:pPr/>
              <a:t>72</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a:ln/>
        </p:spPr>
      </p:sp>
      <p:sp>
        <p:nvSpPr>
          <p:cNvPr id="165890" name="Notes Placeholder 2"/>
          <p:cNvSpPr>
            <a:spLocks noGrp="1"/>
          </p:cNvSpPr>
          <p:nvPr>
            <p:ph type="body" idx="1"/>
          </p:nvPr>
        </p:nvSpPr>
        <p:spPr>
          <a:noFill/>
          <a:ln/>
        </p:spPr>
        <p:txBody>
          <a:bodyPr/>
          <a:lstStyle/>
          <a:p>
            <a:r>
              <a:rPr lang="en-US" smtClean="0"/>
              <a:t>Beginning in 2002, this institution has experienced a significant outbreak of C. difficile-associated disease (CDAD).  Despite control measures including contact precautions for patients with documented and confirmed CDAD and environmental disinfection of CDAD patients' rooms with 10% bleach, they continued to experience high rates of infection (~15 CDAD cases/1,000 patient discharges).   So in this study the researchers wanted to address the adequacy of cleaning practices in rooms of patients with </a:t>
            </a:r>
            <a:r>
              <a:rPr lang="en-US" i="1" smtClean="0"/>
              <a:t>Clostridium difficile</a:t>
            </a:r>
            <a:r>
              <a:rPr lang="en-US" smtClean="0"/>
              <a:t>-associated diarrhea (CDAD) and vancomycin-resistant </a:t>
            </a:r>
            <a:r>
              <a:rPr lang="en-US" i="1" smtClean="0"/>
              <a:t>Enterococcus</a:t>
            </a:r>
            <a:r>
              <a:rPr lang="en-US" smtClean="0"/>
              <a:t> (VRE) colonization or infection and examine whether an intervention would result in improved decontamination of surfaces.</a:t>
            </a:r>
          </a:p>
          <a:p>
            <a:endParaRPr lang="en-US" smtClean="0"/>
          </a:p>
          <a:p>
            <a:r>
              <a:rPr lang="en-US" smtClean="0"/>
              <a:t>The Cleveland Veterans Affairs Medical Center is a 368-bed acute care medical facility. Patients with CDAD are placed in contact precautions until diarrhea has resolved.  Housekeeping staff use 10% bleach solution (Sunstorm) for terminal disinfection of CDAD patients' rooms. Terminal disinfection is performed using a clean cloth or mop soaked in 10% bleach, and it is stressed that frequently touched objects such as bed rails, bedside tables, and call buttons need to be disinfected.</a:t>
            </a:r>
          </a:p>
          <a:p>
            <a:endParaRPr lang="en-US" smtClean="0"/>
          </a:p>
          <a:p>
            <a:r>
              <a:rPr lang="en-US" smtClean="0"/>
              <a:t>Patients with VRE colonization or infection were included as a comparison group because they are currently managed with standard precautions and routine terminal cleaning is performed. According to the housekeeping</a:t>
            </a:r>
          </a:p>
          <a:p>
            <a:r>
              <a:rPr lang="en-US" smtClean="0"/>
              <a:t>staff, routine terminal disinfection included bed rails and bedside tables, but telephones, call buttons, and door handles were not cleaned unless they were obviously soiled. The disinfectant used for routine decontamination</a:t>
            </a:r>
          </a:p>
          <a:p>
            <a:r>
              <a:rPr lang="en-US" smtClean="0"/>
              <a:t>of patient rooms was Super HDQ Neutral, which is a quaternary ammonium compound.</a:t>
            </a:r>
          </a:p>
          <a:p>
            <a:endParaRPr lang="en-US" smtClean="0"/>
          </a:p>
          <a:p>
            <a:endParaRPr lang="en-US" smtClean="0"/>
          </a:p>
        </p:txBody>
      </p:sp>
      <p:sp>
        <p:nvSpPr>
          <p:cNvPr id="165891" name="Slide Number Placeholder 3"/>
          <p:cNvSpPr>
            <a:spLocks noGrp="1"/>
          </p:cNvSpPr>
          <p:nvPr>
            <p:ph type="sldNum" sz="quarter" idx="5"/>
          </p:nvPr>
        </p:nvSpPr>
        <p:spPr>
          <a:noFill/>
        </p:spPr>
        <p:txBody>
          <a:bodyPr/>
          <a:lstStyle/>
          <a:p>
            <a:fld id="{BB784425-E7D9-4480-9ED5-E61F3B769D96}" type="slidenum">
              <a:rPr lang="en-US" smtClean="0"/>
              <a:pPr/>
              <a:t>73</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a:ln/>
        </p:spPr>
      </p:sp>
      <p:sp>
        <p:nvSpPr>
          <p:cNvPr id="167938" name="Notes Placeholder 2"/>
          <p:cNvSpPr>
            <a:spLocks noGrp="1"/>
          </p:cNvSpPr>
          <p:nvPr>
            <p:ph type="body" idx="1"/>
          </p:nvPr>
        </p:nvSpPr>
        <p:spPr>
          <a:noFill/>
          <a:ln/>
        </p:spPr>
        <p:txBody>
          <a:bodyPr/>
          <a:lstStyle/>
          <a:p>
            <a:r>
              <a:rPr lang="en-US" smtClean="0"/>
              <a:t>A prospective 6-week before-after study was performed.  Baseline cultures of environmental surfaces were obtained within 3 days of patient discharge from the room for patients with CDAD and VRE colonization or infection, before and after housekeeping cleaning.  Surfaces were re-cultured a third time after disinfection with 10% bleach performed by the research staff. Six sites were cultured in each room, including the bedrail, telephone, call button, door knob, toilet seat, and bedside table. </a:t>
            </a:r>
          </a:p>
          <a:p>
            <a:endParaRPr lang="en-US" smtClean="0"/>
          </a:p>
          <a:p>
            <a:r>
              <a:rPr lang="en-US" smtClean="0"/>
              <a:t>After completion of the initial assessment of adequacy of housekeeping cleaning, the research team presented their findings to the housekeeping staff. Education was provided regarding the importance of environmental cleaning as a means to reduce transmission of pathogens. The importance of cleaning and disinfecting frequently touched surfaces was emphasized. In addition, the housekeeping staff was encouraged to provide input regarding measures that might improve their ability to perform adequate terminal cleaning.</a:t>
            </a:r>
          </a:p>
          <a:p>
            <a:endParaRPr lang="en-US" smtClean="0"/>
          </a:p>
          <a:p>
            <a:r>
              <a:rPr lang="en-US" smtClean="0"/>
              <a:t>To assess the effect of the intervention, additional cultures were obtained before and after the housekeeping staff performed terminal cleaning of rooms of several patients with CDAD or VRE colonization or infection during a 10-week period after the intervention. Prior to the intervention, they studied 17 patients with VRE colonization and 9 patients with CDAD. </a:t>
            </a:r>
          </a:p>
          <a:p>
            <a:endParaRPr lang="en-US" smtClean="0"/>
          </a:p>
          <a:p>
            <a:r>
              <a:rPr lang="en-US" smtClean="0"/>
              <a:t>Of the 17 rooms of patients with VRE colonization or infection on at least one of the surfaces surveyed, 16 (94%) had one or more positive environmental cultures before cleaning versus 12 (71%) after housekeeping cleaning (p = 0.125), whereas none had positive cultures after bleach disinfection by the research staff (p &lt; 0.001).  Housekeeping staff were effective in disinfecting bedrails (p=0.002) but not substantially so for other surfaces. </a:t>
            </a:r>
          </a:p>
          <a:p>
            <a:endParaRPr lang="en-US" smtClean="0"/>
          </a:p>
          <a:p>
            <a:r>
              <a:rPr lang="en-US" smtClean="0"/>
              <a:t>Of the 9 rooms of patients with CDAD, 100% had one or more positive cultures prior to cleaning versus 7 (78%) after housekeeping cleaning (p = 0.50), whereas only 1 (11%) had a single positive culture from a toilet after research bleach disinfection (p =0.031). </a:t>
            </a:r>
          </a:p>
        </p:txBody>
      </p:sp>
      <p:sp>
        <p:nvSpPr>
          <p:cNvPr id="167939" name="Slide Number Placeholder 3"/>
          <p:cNvSpPr>
            <a:spLocks noGrp="1"/>
          </p:cNvSpPr>
          <p:nvPr>
            <p:ph type="sldNum" sz="quarter" idx="5"/>
          </p:nvPr>
        </p:nvSpPr>
        <p:spPr>
          <a:noFill/>
        </p:spPr>
        <p:txBody>
          <a:bodyPr/>
          <a:lstStyle/>
          <a:p>
            <a:fld id="{122D0589-1C06-43EA-B6B0-56489C787897}" type="slidenum">
              <a:rPr lang="en-US" smtClean="0"/>
              <a:pPr/>
              <a:t>74</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p:spPr>
        <p:txBody>
          <a:bodyPr/>
          <a:lstStyle/>
          <a:p>
            <a:r>
              <a:rPr lang="en-US" smtClean="0"/>
              <a:t>After the intervention, the housekeeping staff agreed to apply 10% bleach solution to disinfect frequently touched surfaces toilet seats, door handles in rooms of CDAD patients using a spray bottle. The surfaces were then allowed to air-dry. In addition, without prompting from the research team, the housekeeping staff elected to incorporate this method of bleach disinfection of commonly touched objects into their terminal cleaning practices for all patient rooms in our facility. The hospital administration agreed to allow the housekeeping staff additional time for terminal cleaning (30 minutes/room) and the nursing staff was asked to provide more rapid notification of when rooms were ready for cleaning.</a:t>
            </a:r>
          </a:p>
          <a:p>
            <a:endParaRPr lang="en-US" smtClean="0"/>
          </a:p>
          <a:p>
            <a:r>
              <a:rPr lang="en-US" smtClean="0"/>
              <a:t>To assess the effect of the intervention, environmental cultures were performed before and after housekeeping cleaning in rooms of 10 patients with VRE colonization or infection and 10 patients with CDAD after the intervention. Eight (80%) rooms of patients with VRE colonization or infection had one or more positive environmental cultures before cleaning versus 0 (0%) after housekeeping cleaning (p &lt; 0.001). Nine (90%) of rooms of patients with CDAD had one or more positive cultures prior to cleaning versus 2 (20%) after housekeeping cleaning (p &lt; 0.01). </a:t>
            </a:r>
          </a:p>
          <a:p>
            <a:endParaRPr lang="en-US" smtClean="0"/>
          </a:p>
          <a:p>
            <a:r>
              <a:rPr lang="en-US" smtClean="0"/>
              <a:t>The Infection Control Department meets monthly with the housekeeping staff to provide feedback regarding culture results and to maintain awareness of the importance of environmental cleaning.</a:t>
            </a:r>
          </a:p>
        </p:txBody>
      </p:sp>
      <p:sp>
        <p:nvSpPr>
          <p:cNvPr id="169987" name="Slide Number Placeholder 3"/>
          <p:cNvSpPr>
            <a:spLocks noGrp="1"/>
          </p:cNvSpPr>
          <p:nvPr>
            <p:ph type="sldNum" sz="quarter" idx="5"/>
          </p:nvPr>
        </p:nvSpPr>
        <p:spPr>
          <a:noFill/>
        </p:spPr>
        <p:txBody>
          <a:bodyPr/>
          <a:lstStyle/>
          <a:p>
            <a:fld id="{A22B3E12-5F3C-4C6D-971B-33A3D79EE750}" type="slidenum">
              <a:rPr lang="en-US" smtClean="0"/>
              <a:pPr/>
              <a:t>75</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a:ln/>
        </p:spPr>
      </p:sp>
      <p:sp>
        <p:nvSpPr>
          <p:cNvPr id="172034" name="Notes Placeholder 2"/>
          <p:cNvSpPr>
            <a:spLocks noGrp="1"/>
          </p:cNvSpPr>
          <p:nvPr>
            <p:ph type="body" idx="1"/>
          </p:nvPr>
        </p:nvSpPr>
        <p:spPr>
          <a:noFill/>
          <a:ln/>
        </p:spPr>
        <p:txBody>
          <a:bodyPr/>
          <a:lstStyle/>
          <a:p>
            <a:r>
              <a:rPr lang="en-US" smtClean="0"/>
              <a:t>The UTMB policy provides instructions for cleaning:</a:t>
            </a:r>
          </a:p>
          <a:p>
            <a:r>
              <a:rPr lang="en-US" smtClean="0"/>
              <a:t>Medical/surgical nursing unit rooms</a:t>
            </a:r>
          </a:p>
          <a:p>
            <a:r>
              <a:rPr lang="en-US" smtClean="0"/>
              <a:t>ICUs</a:t>
            </a:r>
          </a:p>
          <a:p>
            <a:r>
              <a:rPr lang="en-US" smtClean="0"/>
              <a:t>Patient rooms and procedure rooms (e.g., bronchoscopy suite) after performance of high risk aerosolization procedures</a:t>
            </a:r>
          </a:p>
          <a:p>
            <a:r>
              <a:rPr lang="en-US" smtClean="0"/>
              <a:t>Negative pressure zones in the ED</a:t>
            </a:r>
          </a:p>
        </p:txBody>
      </p:sp>
      <p:sp>
        <p:nvSpPr>
          <p:cNvPr id="172035" name="Slide Number Placeholder 3"/>
          <p:cNvSpPr>
            <a:spLocks noGrp="1"/>
          </p:cNvSpPr>
          <p:nvPr>
            <p:ph type="sldNum" sz="quarter" idx="5"/>
          </p:nvPr>
        </p:nvSpPr>
        <p:spPr>
          <a:noFill/>
        </p:spPr>
        <p:txBody>
          <a:bodyPr/>
          <a:lstStyle/>
          <a:p>
            <a:fld id="{C3F970DD-96FB-4EF3-B44E-4AE1313B410F}" type="slidenum">
              <a:rPr lang="en-US" smtClean="0"/>
              <a:pPr/>
              <a:t>76</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a:ln/>
        </p:spPr>
      </p:sp>
      <p:sp>
        <p:nvSpPr>
          <p:cNvPr id="174082" name="Notes Placeholder 2"/>
          <p:cNvSpPr>
            <a:spLocks noGrp="1"/>
          </p:cNvSpPr>
          <p:nvPr>
            <p:ph type="body" idx="1"/>
          </p:nvPr>
        </p:nvSpPr>
        <p:spPr>
          <a:noFill/>
          <a:ln/>
        </p:spPr>
        <p:txBody>
          <a:bodyPr/>
          <a:lstStyle/>
          <a:p>
            <a:r>
              <a:rPr lang="en-US" smtClean="0"/>
              <a:t>Here is an example of a cleaning checklist</a:t>
            </a:r>
          </a:p>
        </p:txBody>
      </p:sp>
      <p:sp>
        <p:nvSpPr>
          <p:cNvPr id="174083" name="Slide Number Placeholder 3"/>
          <p:cNvSpPr>
            <a:spLocks noGrp="1"/>
          </p:cNvSpPr>
          <p:nvPr>
            <p:ph type="sldNum" sz="quarter" idx="5"/>
          </p:nvPr>
        </p:nvSpPr>
        <p:spPr>
          <a:noFill/>
        </p:spPr>
        <p:txBody>
          <a:bodyPr/>
          <a:lstStyle/>
          <a:p>
            <a:fld id="{F17D7E34-9B90-4499-ADE5-08DBD9DEC526}" type="slidenum">
              <a:rPr lang="en-US" smtClean="0"/>
              <a:pPr/>
              <a:t>77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p:spPr>
        <p:txBody>
          <a:bodyPr/>
          <a:lstStyle/>
          <a:p>
            <a:r>
              <a:rPr lang="en-US" smtClean="0"/>
              <a:t>[read slide]</a:t>
            </a:r>
          </a:p>
        </p:txBody>
      </p:sp>
      <p:sp>
        <p:nvSpPr>
          <p:cNvPr id="177155" name="Slide Number Placeholder 3"/>
          <p:cNvSpPr>
            <a:spLocks noGrp="1"/>
          </p:cNvSpPr>
          <p:nvPr>
            <p:ph type="sldNum" sz="quarter" idx="5"/>
          </p:nvPr>
        </p:nvSpPr>
        <p:spPr>
          <a:noFill/>
        </p:spPr>
        <p:txBody>
          <a:bodyPr/>
          <a:lstStyle/>
          <a:p>
            <a:fld id="{619C8005-9DA8-4F6D-9459-1F21BD0B5BB9}" type="slidenum">
              <a:rPr lang="en-US" smtClean="0"/>
              <a:pPr/>
              <a:t>79</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a:ln/>
        </p:spPr>
      </p:sp>
      <p:sp>
        <p:nvSpPr>
          <p:cNvPr id="180226" name="Notes Placeholder 2"/>
          <p:cNvSpPr>
            <a:spLocks noGrp="1"/>
          </p:cNvSpPr>
          <p:nvPr>
            <p:ph type="body" idx="1"/>
          </p:nvPr>
        </p:nvSpPr>
        <p:spPr>
          <a:noFill/>
          <a:ln/>
        </p:spPr>
        <p:txBody>
          <a:bodyPr/>
          <a:lstStyle/>
          <a:p>
            <a:r>
              <a:rPr lang="en-US" smtClean="0"/>
              <a:t>This slide presents a study of the implementation of ultraviolet environmental disinfection (UVD) following discharge cleaning of contact precautions rooms and other high-risk areas at Westchester Medical Center, a 643-bed tertiary care academic medical center near NYC. The period before UVD was 30 months (January 2009-June 2011), and the UVD period was 22 months (July 2011-April 2013). </a:t>
            </a:r>
          </a:p>
          <a:p>
            <a:endParaRPr lang="en-US" smtClean="0"/>
          </a:p>
          <a:p>
            <a:r>
              <a:rPr lang="en-US" smtClean="0"/>
              <a:t>Bleach-based (sodium hypochlorite 0.55%) disinfectants are used daily and at discharge for all rooms occupied by adults. Pediatric rooms are disinfected daily using a quaternary ammonium compound; a sodium hypochlorite 0.55% disinfectant is used daily for contact precautions rooms and for all discharge cleaning. Patients with MDROs or CD receive care in a private room, are placed in a semiprivate room with the other bed blocked from occupancy, or are cohorted with another patient who harbors the same organism.</a:t>
            </a:r>
          </a:p>
          <a:p>
            <a:endParaRPr lang="en-US" smtClean="0"/>
          </a:p>
          <a:p>
            <a:r>
              <a:rPr lang="en-US" smtClean="0"/>
              <a:t>UVD added an average of 51 minutes per discharge. This included approximately 31 minutes for arrival including setup of machine and setup of blackout curtains in areas that had open bays or glass windows and walls. </a:t>
            </a:r>
          </a:p>
          <a:p>
            <a:endParaRPr lang="en-US" smtClean="0"/>
          </a:p>
          <a:p>
            <a:r>
              <a:rPr lang="en-US" smtClean="0"/>
              <a:t>During the time period UVD was in use, there was a significant decrease in overall hospital-acquired MDRO plus CD in spite of missing 24% of opportunities to disinfect contact precautions rooms.</a:t>
            </a:r>
          </a:p>
        </p:txBody>
      </p:sp>
      <p:sp>
        <p:nvSpPr>
          <p:cNvPr id="180227" name="Slide Number Placeholder 3"/>
          <p:cNvSpPr>
            <a:spLocks noGrp="1"/>
          </p:cNvSpPr>
          <p:nvPr>
            <p:ph type="sldNum" sz="quarter" idx="5"/>
          </p:nvPr>
        </p:nvSpPr>
        <p:spPr>
          <a:noFill/>
        </p:spPr>
        <p:txBody>
          <a:bodyPr/>
          <a:lstStyle/>
          <a:p>
            <a:fld id="{2ECB8B2B-46D1-48DA-9DF5-EC705F766D18}" type="slidenum">
              <a:rPr lang="en-US" smtClean="0"/>
              <a:pPr/>
              <a:t>81</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p:spPr>
        <p:txBody>
          <a:bodyPr/>
          <a:lstStyle/>
          <a:p>
            <a:r>
              <a:rPr lang="en-US" smtClean="0"/>
              <a:t>This study evaluated the environmental and clinical impact of hydrogen peroxide vapor (HPV) room disinfection. This was a 30-month prospective cohort intervention study on 6 high-risk units at Johns Hopkins Hospital, a 994-bed tertiary referral center. Following a 12-month preintervention phase, HPV was implemented on 3 units to decontaminate the rooms of patients known to be infected or colonized with epidemiologically important MDROs, following their discharge. Monthly environmental samples for MDROs were collected on all study units for 3 preintervention and 6 intervention months. The risk of MDRO acquisition in patients admitted to rooms decontaminated using HPV was compared with rooms disinfected using standard methods.</a:t>
            </a:r>
          </a:p>
          <a:p>
            <a:endParaRPr lang="en-US" smtClean="0"/>
          </a:p>
          <a:p>
            <a:r>
              <a:rPr lang="en-US" smtClean="0"/>
              <a:t>HPV decontamination was performed after routine cleaning and disinfection when possible in 2 single-occupancy intensive care units and a high-risk 30-bed surgical unit during the intervention phase. Standard cleaning and disinfection processes continued on the other 3 “standard cleaning” units (16-bed medical, 18-bed cardiothoracic surgery, and 20-bed surgical oncology ICUs) throughout all study periods. No other cleaning interventions occurred during the study. </a:t>
            </a:r>
          </a:p>
          <a:p>
            <a:endParaRPr lang="en-US" smtClean="0"/>
          </a:p>
          <a:p>
            <a:r>
              <a:rPr lang="en-US" smtClean="0"/>
              <a:t>In standard cleaning, floors and surfaces were cleaned/disinfected daily and after discharge using a quaternary ammonium compound (QAC).  QAC was applied using WetTask wipes for surfaces, where the cleaner/disinfectant is poured into the WetTask bucket to impregnate disposable wipes, and a mop and bucket for floors. A hydrogen peroxide–containing liquid cleaner/disinfectant (Oxivir) was used to clean the rooms of patients with </a:t>
            </a:r>
            <a:r>
              <a:rPr lang="en-US" i="1" smtClean="0"/>
              <a:t>C. difficile</a:t>
            </a:r>
            <a:r>
              <a:rPr lang="en-US" smtClean="0"/>
              <a:t>. </a:t>
            </a:r>
          </a:p>
        </p:txBody>
      </p:sp>
      <p:sp>
        <p:nvSpPr>
          <p:cNvPr id="185347" name="Slide Number Placeholder 3"/>
          <p:cNvSpPr>
            <a:spLocks noGrp="1"/>
          </p:cNvSpPr>
          <p:nvPr>
            <p:ph type="sldNum" sz="quarter" idx="5"/>
          </p:nvPr>
        </p:nvSpPr>
        <p:spPr>
          <a:noFill/>
        </p:spPr>
        <p:txBody>
          <a:bodyPr/>
          <a:lstStyle/>
          <a:p>
            <a:fld id="{72A70C5C-CD98-4910-A6A0-36E268D4CD09}" type="slidenum">
              <a:rPr lang="en-US" smtClean="0"/>
              <a:pPr/>
              <a:t>85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r>
              <a:rPr lang="en-US" smtClean="0"/>
              <a:t>With all the focus on specific organisms or infections, the simple act of good hand hygiene is still a difficult thing to achieve with 100% certainty every time it is required.  We could spend the day on just strategies to increase compliance with hand hygiene, but we will have to leave that to you to pursue.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a:ln/>
        </p:spPr>
      </p:sp>
      <p:sp>
        <p:nvSpPr>
          <p:cNvPr id="187394" name="Notes Placeholder 2"/>
          <p:cNvSpPr>
            <a:spLocks noGrp="1"/>
          </p:cNvSpPr>
          <p:nvPr>
            <p:ph type="body" idx="1"/>
          </p:nvPr>
        </p:nvSpPr>
        <p:spPr>
          <a:noFill/>
          <a:ln/>
        </p:spPr>
        <p:txBody>
          <a:bodyPr/>
          <a:lstStyle/>
          <a:p>
            <a:r>
              <a:rPr lang="en-US" smtClean="0"/>
              <a:t>Overall, 6350 room occupations by 5378 patients were at risk of nosocomial MDRO acquisition and were included in the study. </a:t>
            </a:r>
          </a:p>
          <a:p>
            <a:endParaRPr lang="en-US" b="1" smtClean="0"/>
          </a:p>
          <a:p>
            <a:r>
              <a:rPr lang="en-US" smtClean="0"/>
              <a:t>The prior room occupant was known to be infected or colonized with an MDRO in 22% of 6350 admissions. </a:t>
            </a:r>
          </a:p>
          <a:p>
            <a:r>
              <a:rPr lang="en-US" smtClean="0"/>
              <a:t>Patients admitted to rooms decontaminated using HPV were 64% less likely to acquire any MDRO (</a:t>
            </a:r>
            <a:r>
              <a:rPr lang="en-US" i="1" smtClean="0"/>
              <a:t>P</a:t>
            </a:r>
            <a:r>
              <a:rPr lang="en-US" smtClean="0"/>
              <a:t> &lt; .001) and 80% less likely to acquire VRE (</a:t>
            </a:r>
            <a:r>
              <a:rPr lang="en-US" i="1" smtClean="0"/>
              <a:t>P</a:t>
            </a:r>
            <a:r>
              <a:rPr lang="en-US" smtClean="0"/>
              <a:t> &lt; .001). </a:t>
            </a:r>
          </a:p>
          <a:p>
            <a:r>
              <a:rPr lang="en-US" smtClean="0"/>
              <a:t>The risk of acquiring </a:t>
            </a:r>
            <a:r>
              <a:rPr lang="en-US" i="1" smtClean="0"/>
              <a:t>Clostridium difficile</a:t>
            </a:r>
            <a:r>
              <a:rPr lang="en-US" smtClean="0"/>
              <a:t>, methicillin-resistant </a:t>
            </a:r>
            <a:r>
              <a:rPr lang="en-US" i="1" smtClean="0"/>
              <a:t>Staphylococcus aureus</a:t>
            </a:r>
            <a:r>
              <a:rPr lang="en-US" smtClean="0"/>
              <a:t>, and multidrug-resistant gram-negative rods individually was reduced, but not significantly. </a:t>
            </a:r>
          </a:p>
          <a:p>
            <a:r>
              <a:rPr lang="en-US" smtClean="0"/>
              <a:t>The proportion of rooms environmentally contaminated with MDROs was reduced significantly on the HPV units, but not on non-HPV units. </a:t>
            </a:r>
          </a:p>
          <a:p>
            <a:endParaRPr lang="en-US" smtClean="0"/>
          </a:p>
          <a:p>
            <a:r>
              <a:rPr lang="en-US" smtClean="0">
                <a:solidFill>
                  <a:srgbClr val="F9EAA9"/>
                </a:solidFill>
              </a:rPr>
              <a:t>HPV decontamination reduced environmental contamination and the risk of acquiring MDROs compared with standard cleaning protocols.</a:t>
            </a:r>
            <a:endParaRPr lang="en-US" u="sng" smtClean="0">
              <a:solidFill>
                <a:srgbClr val="F9EAA9"/>
              </a:solidFill>
            </a:endParaRPr>
          </a:p>
        </p:txBody>
      </p:sp>
      <p:sp>
        <p:nvSpPr>
          <p:cNvPr id="187395" name="Slide Number Placeholder 3"/>
          <p:cNvSpPr>
            <a:spLocks noGrp="1"/>
          </p:cNvSpPr>
          <p:nvPr>
            <p:ph type="sldNum" sz="quarter" idx="5"/>
          </p:nvPr>
        </p:nvSpPr>
        <p:spPr>
          <a:noFill/>
        </p:spPr>
        <p:txBody>
          <a:bodyPr/>
          <a:lstStyle/>
          <a:p>
            <a:fld id="{B7664CED-793D-4168-BA19-99ED450DF5DB}" type="slidenum">
              <a:rPr lang="en-US" smtClean="0"/>
              <a:pPr/>
              <a:t>86</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a:ln/>
        </p:spPr>
      </p:sp>
      <p:sp>
        <p:nvSpPr>
          <p:cNvPr id="189442" name="Notes Placeholder 2"/>
          <p:cNvSpPr>
            <a:spLocks noGrp="1"/>
          </p:cNvSpPr>
          <p:nvPr>
            <p:ph type="body" idx="1"/>
          </p:nvPr>
        </p:nvSpPr>
        <p:spPr>
          <a:noFill/>
          <a:ln/>
        </p:spPr>
        <p:txBody>
          <a:bodyPr/>
          <a:lstStyle/>
          <a:p>
            <a:r>
              <a:rPr lang="en-US" smtClean="0"/>
              <a:t>The objective of this study was to examine the frequency of isolation of Acinetobacter baumannii complex (ABC) and methicillin-resistant Staphylococcus aureus (MRSA) from surfaces of rooms newly vacated by patients with multidrug-resistant (MDR) ABC following various rounds of routine terminal cleaning and disinfection (C/D) with bleach or 1 round of C/D followed by hydrogen peroxide vapor (HPV) treatment. (St. John’s in St. Louis)</a:t>
            </a:r>
          </a:p>
          <a:p>
            <a:endParaRPr lang="en-US" smtClean="0"/>
          </a:p>
          <a:p>
            <a:r>
              <a:rPr lang="en-US" smtClean="0"/>
              <a:t>Routine terminal C/D of rooms newly vacated by MDRABC-positive patients included wiping of visibly soiled surfaces with a quaternary ammonium compound followed by disinfection with 10% bleach. Briefly, a dedicated cart with buckets was set up outside of the room, with separate buckets used for disinfection of the floor. Multiple wiping cotton cloths were used to avoid double dipping of clean cloths into the buckets containing bleach. Soiled curtains were replaced. Total C/D time commonly ranged between 30 and 60 minutes per room. The importance of meticulous C/D was stressed to the environmental service staff upon hire, daily during infection control ward rounds, and through weekly meetings of the infection control with the environmental service staff. While occupied by MDRABC-positive patients, such hospital rooms also underwent daily C/D with bleach (twice daily in the burn unit).  Persistently ABC-positive rooms underwent 4 rounds of C/D.</a:t>
            </a:r>
          </a:p>
          <a:p>
            <a:endParaRPr lang="en-US" smtClean="0"/>
          </a:p>
          <a:p>
            <a:r>
              <a:rPr lang="en-US" smtClean="0"/>
              <a:t>Hydrogen Peroxide Vapor (HPV) Treatment – HPV (Bioquell) rooms underwent 1 round of C/D with bleach followed by HPV treatment. The entire process usually took 3–4 hours/room.</a:t>
            </a:r>
          </a:p>
          <a:p>
            <a:endParaRPr lang="en-US" smtClean="0"/>
          </a:p>
          <a:p>
            <a:endParaRPr lang="en-US" smtClean="0"/>
          </a:p>
          <a:p>
            <a:endParaRPr lang="en-US" smtClean="0"/>
          </a:p>
        </p:txBody>
      </p:sp>
      <p:sp>
        <p:nvSpPr>
          <p:cNvPr id="189443" name="Slide Number Placeholder 3"/>
          <p:cNvSpPr>
            <a:spLocks noGrp="1"/>
          </p:cNvSpPr>
          <p:nvPr>
            <p:ph type="sldNum" sz="quarter" idx="5"/>
          </p:nvPr>
        </p:nvSpPr>
        <p:spPr>
          <a:noFill/>
        </p:spPr>
        <p:txBody>
          <a:bodyPr/>
          <a:lstStyle/>
          <a:p>
            <a:fld id="{44F40ADC-C50A-4E65-A24F-0242C8B33579}" type="slidenum">
              <a:rPr lang="en-US" smtClean="0"/>
              <a:pPr/>
              <a:t>87</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a:ln/>
        </p:spPr>
      </p:sp>
      <p:sp>
        <p:nvSpPr>
          <p:cNvPr id="191490" name="Notes Placeholder 2"/>
          <p:cNvSpPr>
            <a:spLocks noGrp="1"/>
          </p:cNvSpPr>
          <p:nvPr>
            <p:ph type="body" idx="1"/>
          </p:nvPr>
        </p:nvSpPr>
        <p:spPr>
          <a:noFill/>
          <a:ln/>
        </p:spPr>
        <p:txBody>
          <a:bodyPr/>
          <a:lstStyle/>
          <a:p>
            <a:r>
              <a:rPr lang="en-US" smtClean="0"/>
              <a:t>Following 4 rounds of C/D, 83 (26.6%) rooms had 1 or more culture-positive sites; 102 (1.8%) sites in 51 (16.4%) rooms grew ABC, and 108 (1.9%) sites in 44 (14.1%) rooms grew MRSA. The addition of HPV treatment to 1 round of C/D resulted in a significant drop in ABC- and MRSA-positive room .  Following 1 round of C/D and HPV treatment, 6 (4.5%) rooms were culture-positive for ABC, MRSA, or both.</a:t>
            </a:r>
          </a:p>
        </p:txBody>
      </p:sp>
      <p:sp>
        <p:nvSpPr>
          <p:cNvPr id="191491" name="Slide Number Placeholder 3"/>
          <p:cNvSpPr>
            <a:spLocks noGrp="1"/>
          </p:cNvSpPr>
          <p:nvPr>
            <p:ph type="sldNum" sz="quarter" idx="5"/>
          </p:nvPr>
        </p:nvSpPr>
        <p:spPr>
          <a:noFill/>
        </p:spPr>
        <p:txBody>
          <a:bodyPr/>
          <a:lstStyle/>
          <a:p>
            <a:fld id="{A2F9C684-C24D-47C1-ABD3-660B5030FF4D}" type="slidenum">
              <a:rPr lang="en-US" smtClean="0"/>
              <a:pPr/>
              <a:t>88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r>
              <a:rPr lang="en-US" smtClean="0"/>
              <a:t>Observation has shown that over-use of gloves can add to transmission.  Just think about how many times you have seen someone wearing gloves touching all kinds of things before moving to the patient or the patient’s environment.  We must discourage the unnecessary use of gloves as much as encouraging the necessary use.  [Review bottom of pyramid and discuss]</a:t>
            </a:r>
          </a:p>
        </p:txBody>
      </p:sp>
      <p:sp>
        <p:nvSpPr>
          <p:cNvPr id="47107" name="Slide Number Placeholder 3"/>
          <p:cNvSpPr>
            <a:spLocks noGrp="1"/>
          </p:cNvSpPr>
          <p:nvPr>
            <p:ph type="sldNum" sz="quarter" idx="5"/>
          </p:nvPr>
        </p:nvSpPr>
        <p:spPr>
          <a:noFill/>
        </p:spPr>
        <p:txBody>
          <a:bodyPr/>
          <a:lstStyle/>
          <a:p>
            <a:fld id="{502DA42D-2740-4A2E-82A2-B3FA38632630}"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1425" y="5566870"/>
            <a:ext cx="6413610" cy="763525"/>
          </a:xfrm>
          <a:noFill/>
          <a:effectLst>
            <a:outerShdw blurRad="88900" dist="38100" dir="5400000" algn="ctr" rotWithShape="0">
              <a:schemeClr val="tx1">
                <a:alpha val="83000"/>
              </a:schemeClr>
            </a:outerShdw>
          </a:effectLst>
        </p:spPr>
        <p:txBody>
          <a:bodyPr>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92245" y="3887115"/>
            <a:ext cx="5802789" cy="1221639"/>
          </a:xfrm>
        </p:spPr>
        <p:txBody>
          <a:bodyPr>
            <a:normAutofit/>
          </a:bodyPr>
          <a:lstStyle>
            <a:lvl1pPr marL="0" indent="0" algn="r">
              <a:buNone/>
              <a:defRPr sz="2600">
                <a:solidFill>
                  <a:srgbClr val="A7BE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C900C70-9CDB-46B9-8BA1-4B49EE060A3F}" type="datetime1">
              <a:rPr lang="en-US"/>
              <a:pPr>
                <a:defRPr/>
              </a:pPr>
              <a:t>9/22/2014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Session 3</a:t>
            </a:r>
          </a:p>
        </p:txBody>
      </p:sp>
      <p:sp>
        <p:nvSpPr>
          <p:cNvPr id="6" name="Slide Number Placeholder 5"/>
          <p:cNvSpPr>
            <a:spLocks noGrp="1"/>
          </p:cNvSpPr>
          <p:nvPr>
            <p:ph type="sldNum" sz="quarter" idx="12"/>
          </p:nvPr>
        </p:nvSpPr>
        <p:spPr/>
        <p:txBody>
          <a:bodyPr/>
          <a:lstStyle>
            <a:lvl1pPr>
              <a:defRPr/>
            </a:lvl1pPr>
          </a:lstStyle>
          <a:p>
            <a:pPr>
              <a:defRPr/>
            </a:pPr>
            <a:fld id="{CCDC5122-2C6E-43D8-86FE-410AF7DC6B6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6DCEDC-0404-43E9-9046-61F6FB727735}" type="datetime1">
              <a:rPr lang="en-US"/>
              <a:pPr>
                <a:defRPr/>
              </a:pPr>
              <a:t>9/22/2014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Session 3</a:t>
            </a:r>
          </a:p>
        </p:txBody>
      </p:sp>
      <p:sp>
        <p:nvSpPr>
          <p:cNvPr id="7" name="Slide Number Placeholder 5"/>
          <p:cNvSpPr>
            <a:spLocks noGrp="1"/>
          </p:cNvSpPr>
          <p:nvPr>
            <p:ph type="sldNum" sz="quarter" idx="12"/>
          </p:nvPr>
        </p:nvSpPr>
        <p:spPr/>
        <p:txBody>
          <a:bodyPr/>
          <a:lstStyle>
            <a:lvl1pPr>
              <a:defRPr/>
            </a:lvl1pPr>
          </a:lstStyle>
          <a:p>
            <a:pPr>
              <a:defRPr/>
            </a:pPr>
            <a:fld id="{0659B885-2566-4463-8774-74EB992D442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5F774A-D5A0-4F20-A1FB-672CF1AD7205}" type="datetime1">
              <a:rPr lang="en-US"/>
              <a:pPr>
                <a:defRPr/>
              </a:pPr>
              <a:t>9/22/2014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Session 3</a:t>
            </a:r>
          </a:p>
        </p:txBody>
      </p:sp>
      <p:sp>
        <p:nvSpPr>
          <p:cNvPr id="6" name="Slide Number Placeholder 5"/>
          <p:cNvSpPr>
            <a:spLocks noGrp="1"/>
          </p:cNvSpPr>
          <p:nvPr>
            <p:ph type="sldNum" sz="quarter" idx="12"/>
          </p:nvPr>
        </p:nvSpPr>
        <p:spPr/>
        <p:txBody>
          <a:bodyPr/>
          <a:lstStyle>
            <a:lvl1pPr>
              <a:defRPr/>
            </a:lvl1pPr>
          </a:lstStyle>
          <a:p>
            <a:pPr>
              <a:defRPr/>
            </a:pPr>
            <a:fld id="{F6B3EBA7-B18A-431D-9FCF-074C8A2A798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37E858-44FC-49F8-9D30-5EB1C49BF8C9}" type="datetime1">
              <a:rPr lang="en-US"/>
              <a:pPr>
                <a:defRPr/>
              </a:pPr>
              <a:t>9/22/2014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Session 3</a:t>
            </a:r>
          </a:p>
        </p:txBody>
      </p:sp>
      <p:sp>
        <p:nvSpPr>
          <p:cNvPr id="6" name="Slide Number Placeholder 5"/>
          <p:cNvSpPr>
            <a:spLocks noGrp="1"/>
          </p:cNvSpPr>
          <p:nvPr>
            <p:ph type="sldNum" sz="quarter" idx="12"/>
          </p:nvPr>
        </p:nvSpPr>
        <p:spPr/>
        <p:txBody>
          <a:bodyPr/>
          <a:lstStyle>
            <a:lvl1pPr>
              <a:defRPr/>
            </a:lvl1pPr>
          </a:lstStyle>
          <a:p>
            <a:pPr>
              <a:defRPr/>
            </a:pPr>
            <a:fld id="{37183F9B-A192-4F53-B6F8-49FF26C91F9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9EBFCBC-E2BE-4672-A4D8-B5709EBEDFBA}" type="datetime1">
              <a:rPr lang="en-US"/>
              <a:pPr>
                <a:defRPr/>
              </a:pPr>
              <a:t>9/22/2014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6" name="Rectangle 6"/>
          <p:cNvSpPr>
            <a:spLocks noGrp="1" noChangeArrowheads="1"/>
          </p:cNvSpPr>
          <p:nvPr>
            <p:ph type="sldNum" sz="quarter" idx="12"/>
          </p:nvPr>
        </p:nvSpPr>
        <p:spPr>
          <a:ln/>
        </p:spPr>
        <p:txBody>
          <a:bodyPr/>
          <a:lstStyle>
            <a:lvl1pPr>
              <a:defRPr/>
            </a:lvl1pPr>
          </a:lstStyle>
          <a:p>
            <a:pPr>
              <a:defRPr/>
            </a:pPr>
            <a:fld id="{2F5EFB3C-61AE-4964-A29A-428F9F815AB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182FD47-E8D6-499F-8246-ABAA2E70FC44}" type="datetime1">
              <a:rPr lang="en-US"/>
              <a:pPr>
                <a:defRPr/>
              </a:pPr>
              <a:t>9/22/2014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6" name="Rectangle 6"/>
          <p:cNvSpPr>
            <a:spLocks noGrp="1" noChangeArrowheads="1"/>
          </p:cNvSpPr>
          <p:nvPr>
            <p:ph type="sldNum" sz="quarter" idx="12"/>
          </p:nvPr>
        </p:nvSpPr>
        <p:spPr>
          <a:ln/>
        </p:spPr>
        <p:txBody>
          <a:bodyPr/>
          <a:lstStyle>
            <a:lvl1pPr>
              <a:defRPr/>
            </a:lvl1pPr>
          </a:lstStyle>
          <a:p>
            <a:pPr>
              <a:defRPr/>
            </a:pPr>
            <a:fld id="{2B27C6F1-FE09-44EA-AEF0-4C74109BAA8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3E58886-9B13-46C8-9B13-7775C377F550}" type="datetime1">
              <a:rPr lang="en-US"/>
              <a:pPr>
                <a:defRPr/>
              </a:pPr>
              <a:t>9/22/2014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6" name="Rectangle 6"/>
          <p:cNvSpPr>
            <a:spLocks noGrp="1" noChangeArrowheads="1"/>
          </p:cNvSpPr>
          <p:nvPr>
            <p:ph type="sldNum" sz="quarter" idx="12"/>
          </p:nvPr>
        </p:nvSpPr>
        <p:spPr>
          <a:ln/>
        </p:spPr>
        <p:txBody>
          <a:bodyPr/>
          <a:lstStyle>
            <a:lvl1pPr>
              <a:defRPr/>
            </a:lvl1pPr>
          </a:lstStyle>
          <a:p>
            <a:pPr>
              <a:defRPr/>
            </a:pPr>
            <a:fld id="{BCB0B03D-B679-4407-84AE-18D66B627BF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3864ED7-EAA9-454D-82FB-C917367F578E}" type="datetime1">
              <a:rPr lang="en-US"/>
              <a:pPr>
                <a:defRPr/>
              </a:pPr>
              <a:t>9/22/2014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7" name="Rectangle 6"/>
          <p:cNvSpPr>
            <a:spLocks noGrp="1" noChangeArrowheads="1"/>
          </p:cNvSpPr>
          <p:nvPr>
            <p:ph type="sldNum" sz="quarter" idx="12"/>
          </p:nvPr>
        </p:nvSpPr>
        <p:spPr>
          <a:ln/>
        </p:spPr>
        <p:txBody>
          <a:bodyPr/>
          <a:lstStyle>
            <a:lvl1pPr>
              <a:defRPr/>
            </a:lvl1pPr>
          </a:lstStyle>
          <a:p>
            <a:pPr>
              <a:defRPr/>
            </a:pPr>
            <a:fld id="{96553387-A644-4D49-BF39-C81825D65F3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8C75082-0BDD-4B6C-AA91-64F1D709B634}" type="datetime1">
              <a:rPr lang="en-US"/>
              <a:pPr>
                <a:defRPr/>
              </a:pPr>
              <a:t>9/22/2014</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9" name="Rectangle 6"/>
          <p:cNvSpPr>
            <a:spLocks noGrp="1" noChangeArrowheads="1"/>
          </p:cNvSpPr>
          <p:nvPr>
            <p:ph type="sldNum" sz="quarter" idx="12"/>
          </p:nvPr>
        </p:nvSpPr>
        <p:spPr>
          <a:ln/>
        </p:spPr>
        <p:txBody>
          <a:bodyPr/>
          <a:lstStyle>
            <a:lvl1pPr>
              <a:defRPr/>
            </a:lvl1pPr>
          </a:lstStyle>
          <a:p>
            <a:pPr>
              <a:defRPr/>
            </a:pPr>
            <a:fld id="{AB243E68-9CA8-474E-BD52-350F69FA62C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D6E82AD-F2D6-43B7-BB0B-19D7C24F077B}" type="datetime1">
              <a:rPr lang="en-US"/>
              <a:pPr>
                <a:defRPr/>
              </a:pPr>
              <a:t>9/22/2014</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5" name="Rectangle 6"/>
          <p:cNvSpPr>
            <a:spLocks noGrp="1" noChangeArrowheads="1"/>
          </p:cNvSpPr>
          <p:nvPr>
            <p:ph type="sldNum" sz="quarter" idx="12"/>
          </p:nvPr>
        </p:nvSpPr>
        <p:spPr>
          <a:ln/>
        </p:spPr>
        <p:txBody>
          <a:bodyPr/>
          <a:lstStyle>
            <a:lvl1pPr>
              <a:defRPr/>
            </a:lvl1pPr>
          </a:lstStyle>
          <a:p>
            <a:pPr>
              <a:defRPr/>
            </a:pPr>
            <a:fld id="{7940AAC3-2139-4446-BC41-9433C5AEC71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9F17780-95F5-4341-B808-30AE46762C42}" type="datetime1">
              <a:rPr lang="en-US"/>
              <a:pPr>
                <a:defRPr/>
              </a:pPr>
              <a:t>9/22/2014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4" name="Rectangle 6"/>
          <p:cNvSpPr>
            <a:spLocks noGrp="1" noChangeArrowheads="1"/>
          </p:cNvSpPr>
          <p:nvPr>
            <p:ph type="sldNum" sz="quarter" idx="12"/>
          </p:nvPr>
        </p:nvSpPr>
        <p:spPr>
          <a:ln/>
        </p:spPr>
        <p:txBody>
          <a:bodyPr/>
          <a:lstStyle>
            <a:lvl1pPr>
              <a:defRPr/>
            </a:lvl1pPr>
          </a:lstStyle>
          <a:p>
            <a:pPr>
              <a:defRPr/>
            </a:pPr>
            <a:fld id="{8027B013-BC5A-4C01-B8F7-D96DC5F07D8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1291130"/>
            <a:ext cx="8246070" cy="458115"/>
          </a:xfrm>
        </p:spPr>
        <p:txBody>
          <a:bodyPr>
            <a:normAutofit/>
          </a:bodyPr>
          <a:lstStyle>
            <a:lvl1pPr algn="l">
              <a:defRPr sz="3600">
                <a:solidFill>
                  <a:srgbClr val="A7BE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1901950"/>
            <a:ext cx="8246070" cy="442844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41AF95-E6D5-4261-A2BC-44ACF25E8D49}" type="datetime1">
              <a:rPr lang="en-US"/>
              <a:pPr>
                <a:defRPr/>
              </a:pPr>
              <a:t>9/22/2014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Session 3</a:t>
            </a:r>
          </a:p>
        </p:txBody>
      </p:sp>
      <p:sp>
        <p:nvSpPr>
          <p:cNvPr id="6" name="Slide Number Placeholder 5"/>
          <p:cNvSpPr>
            <a:spLocks noGrp="1"/>
          </p:cNvSpPr>
          <p:nvPr>
            <p:ph type="sldNum" sz="quarter" idx="12"/>
          </p:nvPr>
        </p:nvSpPr>
        <p:spPr/>
        <p:txBody>
          <a:bodyPr/>
          <a:lstStyle>
            <a:lvl1pPr>
              <a:defRPr/>
            </a:lvl1pPr>
          </a:lstStyle>
          <a:p>
            <a:pPr>
              <a:defRPr/>
            </a:pPr>
            <a:fld id="{3CE01C28-7E61-45A6-8CAB-FC605FAE926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971D85-7061-43EF-90DD-EBE015D3A5CF}" type="datetime1">
              <a:rPr lang="en-US"/>
              <a:pPr>
                <a:defRPr/>
              </a:pPr>
              <a:t>9/22/2014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7" name="Rectangle 6"/>
          <p:cNvSpPr>
            <a:spLocks noGrp="1" noChangeArrowheads="1"/>
          </p:cNvSpPr>
          <p:nvPr>
            <p:ph type="sldNum" sz="quarter" idx="12"/>
          </p:nvPr>
        </p:nvSpPr>
        <p:spPr>
          <a:ln/>
        </p:spPr>
        <p:txBody>
          <a:bodyPr/>
          <a:lstStyle>
            <a:lvl1pPr>
              <a:defRPr/>
            </a:lvl1pPr>
          </a:lstStyle>
          <a:p>
            <a:pPr>
              <a:defRPr/>
            </a:pPr>
            <a:fld id="{D6D4C9FC-7CAE-4266-A5B0-1535E2495BB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4F9C46-7DF1-452A-B903-A170D6DBE736}" type="datetime1">
              <a:rPr lang="en-US"/>
              <a:pPr>
                <a:defRPr/>
              </a:pPr>
              <a:t>9/22/2014</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7" name="Rectangle 6"/>
          <p:cNvSpPr>
            <a:spLocks noGrp="1" noChangeArrowheads="1"/>
          </p:cNvSpPr>
          <p:nvPr>
            <p:ph type="sldNum" sz="quarter" idx="12"/>
          </p:nvPr>
        </p:nvSpPr>
        <p:spPr>
          <a:ln/>
        </p:spPr>
        <p:txBody>
          <a:bodyPr/>
          <a:lstStyle>
            <a:lvl1pPr>
              <a:defRPr/>
            </a:lvl1pPr>
          </a:lstStyle>
          <a:p>
            <a:pPr>
              <a:defRPr/>
            </a:pPr>
            <a:fld id="{7731A48D-75A0-4C35-B490-7D1B710C706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D69E79-4B0A-431E-BD25-BECCB214AC5C}" type="datetime1">
              <a:rPr lang="en-US"/>
              <a:pPr>
                <a:defRPr/>
              </a:pPr>
              <a:t>9/22/2014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6" name="Rectangle 6"/>
          <p:cNvSpPr>
            <a:spLocks noGrp="1" noChangeArrowheads="1"/>
          </p:cNvSpPr>
          <p:nvPr>
            <p:ph type="sldNum" sz="quarter" idx="12"/>
          </p:nvPr>
        </p:nvSpPr>
        <p:spPr>
          <a:ln/>
        </p:spPr>
        <p:txBody>
          <a:bodyPr/>
          <a:lstStyle>
            <a:lvl1pPr>
              <a:defRPr/>
            </a:lvl1pPr>
          </a:lstStyle>
          <a:p>
            <a:pPr>
              <a:defRPr/>
            </a:pPr>
            <a:fld id="{69E46992-3CD1-47A3-8C99-A07D249E3BC4}"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2F469C-F436-4003-BCDB-456D7CDCFAD6}" type="datetime1">
              <a:rPr lang="en-US"/>
              <a:pPr>
                <a:defRPr/>
              </a:pPr>
              <a:t>9/22/2014</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Session 3</a:t>
            </a:r>
          </a:p>
        </p:txBody>
      </p:sp>
      <p:sp>
        <p:nvSpPr>
          <p:cNvPr id="6" name="Rectangle 6"/>
          <p:cNvSpPr>
            <a:spLocks noGrp="1" noChangeArrowheads="1"/>
          </p:cNvSpPr>
          <p:nvPr>
            <p:ph type="sldNum" sz="quarter" idx="12"/>
          </p:nvPr>
        </p:nvSpPr>
        <p:spPr>
          <a:ln/>
        </p:spPr>
        <p:txBody>
          <a:bodyPr/>
          <a:lstStyle>
            <a:lvl1pPr>
              <a:defRPr/>
            </a:lvl1pPr>
          </a:lstStyle>
          <a:p>
            <a:pPr>
              <a:defRPr/>
            </a:pPr>
            <a:fld id="{E566449E-FC90-4A94-9D70-390F2982624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24430" cy="684885"/>
          </a:xfrm>
        </p:spPr>
        <p:txBody>
          <a:bodyPr>
            <a:normAutofit/>
          </a:bodyPr>
          <a:lstStyle>
            <a:lvl1pPr algn="l">
              <a:defRPr sz="3600">
                <a:solidFill>
                  <a:srgbClr val="A7BE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0136D41-A0FD-4104-93FC-351C256F3D6F}" type="datetime1">
              <a:rPr lang="en-US"/>
              <a:pPr>
                <a:defRPr/>
              </a:pPr>
              <a:t>9/22/2014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Session 3</a:t>
            </a:r>
          </a:p>
        </p:txBody>
      </p:sp>
      <p:sp>
        <p:nvSpPr>
          <p:cNvPr id="6" name="Slide Number Placeholder 5"/>
          <p:cNvSpPr>
            <a:spLocks noGrp="1"/>
          </p:cNvSpPr>
          <p:nvPr>
            <p:ph type="sldNum" sz="quarter" idx="12"/>
          </p:nvPr>
        </p:nvSpPr>
        <p:spPr/>
        <p:txBody>
          <a:bodyPr/>
          <a:lstStyle>
            <a:lvl1pPr>
              <a:defRPr/>
            </a:lvl1pPr>
          </a:lstStyle>
          <a:p>
            <a:pPr>
              <a:defRPr/>
            </a:pPr>
            <a:fld id="{F13DFFF9-F200-4576-99DB-12D9884BA8C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A50B15-0C1D-4067-9F2B-6374D8C921D8}" type="datetime1">
              <a:rPr lang="en-US"/>
              <a:pPr>
                <a:defRPr/>
              </a:pPr>
              <a:t>9/22/2014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Session 3</a:t>
            </a:r>
          </a:p>
        </p:txBody>
      </p:sp>
      <p:sp>
        <p:nvSpPr>
          <p:cNvPr id="6" name="Slide Number Placeholder 5"/>
          <p:cNvSpPr>
            <a:spLocks noGrp="1"/>
          </p:cNvSpPr>
          <p:nvPr>
            <p:ph type="sldNum" sz="quarter" idx="12"/>
          </p:nvPr>
        </p:nvSpPr>
        <p:spPr/>
        <p:txBody>
          <a:bodyPr/>
          <a:lstStyle>
            <a:lvl1pPr>
              <a:defRPr/>
            </a:lvl1pPr>
          </a:lstStyle>
          <a:p>
            <a:pPr>
              <a:defRPr/>
            </a:pPr>
            <a:fld id="{702F6E75-5AAD-4C96-B1FC-12D18F3DD7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993AEB-6E62-483B-8B52-2E2E0E5436D3}" type="datetime1">
              <a:rPr lang="en-US"/>
              <a:pPr>
                <a:defRPr/>
              </a:pPr>
              <a:t>9/22/2014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Session 3</a:t>
            </a:r>
          </a:p>
        </p:txBody>
      </p:sp>
      <p:sp>
        <p:nvSpPr>
          <p:cNvPr id="7" name="Slide Number Placeholder 5"/>
          <p:cNvSpPr>
            <a:spLocks noGrp="1"/>
          </p:cNvSpPr>
          <p:nvPr>
            <p:ph type="sldNum" sz="quarter" idx="12"/>
          </p:nvPr>
        </p:nvSpPr>
        <p:spPr/>
        <p:txBody>
          <a:bodyPr/>
          <a:lstStyle>
            <a:lvl1pPr>
              <a:defRPr/>
            </a:lvl1pPr>
          </a:lstStyle>
          <a:p>
            <a:pPr>
              <a:defRPr/>
            </a:pPr>
            <a:fld id="{6A8A0B45-4F7D-40DC-8CBB-BEA78646797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382305" cy="532180"/>
          </a:xfrm>
        </p:spPr>
        <p:txBody>
          <a:bodyPr>
            <a:normAutofit/>
          </a:bodyPr>
          <a:lstStyle>
            <a:lvl1pPr algn="l">
              <a:defRPr sz="3600">
                <a:solidFill>
                  <a:srgbClr val="A7BE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901950"/>
            <a:ext cx="4275740" cy="620719"/>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1"/>
            <a:ext cx="4275740"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4" y="1901950"/>
            <a:ext cx="4123035" cy="620719"/>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4" y="2512771"/>
            <a:ext cx="4123035"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515BE43-8ADF-4CBA-8B1A-8BA51D40248E}" type="datetime1">
              <a:rPr lang="en-US"/>
              <a:pPr>
                <a:defRPr/>
              </a:pPr>
              <a:t>9/22/2014</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Session 3</a:t>
            </a:r>
          </a:p>
        </p:txBody>
      </p:sp>
      <p:sp>
        <p:nvSpPr>
          <p:cNvPr id="9" name="Slide Number Placeholder 5"/>
          <p:cNvSpPr>
            <a:spLocks noGrp="1"/>
          </p:cNvSpPr>
          <p:nvPr>
            <p:ph type="sldNum" sz="quarter" idx="12"/>
          </p:nvPr>
        </p:nvSpPr>
        <p:spPr/>
        <p:txBody>
          <a:bodyPr/>
          <a:lstStyle>
            <a:lvl1pPr>
              <a:defRPr/>
            </a:lvl1pPr>
          </a:lstStyle>
          <a:p>
            <a:pPr>
              <a:defRPr/>
            </a:pPr>
            <a:fld id="{2BBC8D28-C69B-401E-9017-00AE8690ACB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258421-FEE5-48DC-8A88-9B99606BF02D}" type="datetime1">
              <a:rPr lang="en-US"/>
              <a:pPr>
                <a:defRPr/>
              </a:pPr>
              <a:t>9/22/2014</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Session 3</a:t>
            </a:r>
          </a:p>
        </p:txBody>
      </p:sp>
      <p:sp>
        <p:nvSpPr>
          <p:cNvPr id="5" name="Slide Number Placeholder 5"/>
          <p:cNvSpPr>
            <a:spLocks noGrp="1"/>
          </p:cNvSpPr>
          <p:nvPr>
            <p:ph type="sldNum" sz="quarter" idx="12"/>
          </p:nvPr>
        </p:nvSpPr>
        <p:spPr/>
        <p:txBody>
          <a:bodyPr/>
          <a:lstStyle>
            <a:lvl1pPr>
              <a:defRPr/>
            </a:lvl1pPr>
          </a:lstStyle>
          <a:p>
            <a:pPr>
              <a:defRPr/>
            </a:pPr>
            <a:fld id="{D6A29AF0-0C3F-4F5C-AD44-A26FE9F60CB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E591BE-AD65-4F33-879F-67FA2640AC34}" type="datetime1">
              <a:rPr lang="en-US"/>
              <a:pPr>
                <a:defRPr/>
              </a:pPr>
              <a:t>9/22/2014</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Session 3</a:t>
            </a:r>
          </a:p>
        </p:txBody>
      </p:sp>
      <p:sp>
        <p:nvSpPr>
          <p:cNvPr id="4" name="Slide Number Placeholder 5"/>
          <p:cNvSpPr>
            <a:spLocks noGrp="1"/>
          </p:cNvSpPr>
          <p:nvPr>
            <p:ph type="sldNum" sz="quarter" idx="12"/>
          </p:nvPr>
        </p:nvSpPr>
        <p:spPr/>
        <p:txBody>
          <a:bodyPr/>
          <a:lstStyle>
            <a:lvl1pPr>
              <a:defRPr/>
            </a:lvl1pPr>
          </a:lstStyle>
          <a:p>
            <a:pPr>
              <a:defRPr/>
            </a:pPr>
            <a:fld id="{FEDAF0BB-61AE-42C5-98F5-C14BA57DA0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231D69-4517-401B-A2A1-4DAA262076C1}" type="datetime1">
              <a:rPr lang="en-US"/>
              <a:pPr>
                <a:defRPr/>
              </a:pPr>
              <a:t>9/22/2014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Session 3</a:t>
            </a:r>
          </a:p>
        </p:txBody>
      </p:sp>
      <p:sp>
        <p:nvSpPr>
          <p:cNvPr id="7" name="Slide Number Placeholder 5"/>
          <p:cNvSpPr>
            <a:spLocks noGrp="1"/>
          </p:cNvSpPr>
          <p:nvPr>
            <p:ph type="sldNum" sz="quarter" idx="12"/>
          </p:nvPr>
        </p:nvSpPr>
        <p:spPr/>
        <p:txBody>
          <a:bodyPr/>
          <a:lstStyle>
            <a:lvl1pPr>
              <a:defRPr/>
            </a:lvl1pPr>
          </a:lstStyle>
          <a:p>
            <a:pPr>
              <a:defRPr/>
            </a:pPr>
            <a:fld id="{66578433-063E-43D5-B9FC-66A47AC0EB8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C8AF3E-E439-4E8A-BB65-6BD86F75A2D5}" type="datetime1">
              <a:rPr lang="en-US"/>
              <a:pPr>
                <a:defRPr/>
              </a:pPr>
              <a:t>9/22/2014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a:t>Session 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4260F-97FB-4C25-AF07-BEAF6AEAB502}" type="slidenum">
              <a:rPr lang="en-US"/>
              <a:pPr>
                <a:defRPr/>
              </a:pPr>
              <a:t>‹#›</a:t>
            </a:fld>
            <a:endParaRPr lang="en-US" dirty="0"/>
          </a:p>
        </p:txBody>
      </p:sp>
      <p:sp>
        <p:nvSpPr>
          <p:cNvPr id="1031" name="Rectangle 7"/>
          <p:cNvSpPr>
            <a:spLocks noChangeArrowheads="1"/>
          </p:cNvSpPr>
          <p:nvPr userDrawn="1"/>
        </p:nvSpPr>
        <p:spPr bwMode="auto">
          <a:xfrm>
            <a:off x="0" y="0"/>
            <a:ext cx="9305925" cy="6858000"/>
          </a:xfrm>
          <a:prstGeom prst="rect">
            <a:avLst/>
          </a:prstGeom>
          <a:solidFill>
            <a:srgbClr val="0E00C8">
              <a:alpha val="38000"/>
            </a:srgbClr>
          </a:solidFill>
          <a:ln w="9525">
            <a:solidFill>
              <a:schemeClr val="tx1"/>
            </a:solidFill>
            <a:miter lim="800000"/>
            <a:headEnd/>
            <a:tailEnd/>
          </a:ln>
          <a:effectLst/>
        </p:spPr>
        <p:txBody>
          <a:bodyPr wrap="none" anchor="ctr"/>
          <a:lstStyle/>
          <a:p>
            <a:pPr algn="ctr">
              <a:defRPr/>
            </a:pPr>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330D3DF-5C32-46AA-A5F7-5E6132CB324B}" type="datetime1">
              <a:rPr lang="en-US"/>
              <a:pPr>
                <a:defRPr/>
              </a:pPr>
              <a:t>9/22/2014</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Session 3</a:t>
            </a:r>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FE9A38E-C375-45F5-B1C8-CF94715AC9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28674" name="Title 3"/>
          <p:cNvSpPr>
            <a:spLocks noGrp="1"/>
          </p:cNvSpPr>
          <p:nvPr>
            <p:ph type="body" idx="1"/>
          </p:nvPr>
        </p:nvSpPr>
        <p:spPr>
          <a:xfrm>
            <a:off x="449263" y="2665413"/>
            <a:ext cx="8237537" cy="763587"/>
          </a:xfrm>
          <a:ln w="38100">
            <a:solidFill>
              <a:srgbClr val="FFFF00"/>
            </a:solidFill>
          </a:ln>
        </p:spPr>
        <p:txBody>
          <a:bodyPr/>
          <a:lstStyle/>
          <a:p>
            <a:pPr algn="ctr" eaLnBrk="1" hangingPunct="1">
              <a:buFont typeface="Arial" charset="0"/>
              <a:buNone/>
            </a:pPr>
            <a:r>
              <a:rPr lang="en-US" sz="3200" smtClean="0"/>
              <a:t>Session 3: Infection Prevention and Control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4"/>
          <a:srcRect/>
          <a:stretch>
            <a:fillRect/>
          </a:stretch>
        </p:blipFill>
        <p:spPr bwMode="auto">
          <a:xfrm>
            <a:off x="6403975" y="2513013"/>
            <a:ext cx="2009775" cy="2219325"/>
          </a:xfrm>
          <a:prstGeom prst="rect">
            <a:avLst/>
          </a:prstGeom>
          <a:noFill/>
          <a:ln w="9525">
            <a:noFill/>
            <a:miter lim="800000"/>
            <a:headEnd/>
            <a:tailEnd/>
          </a:ln>
        </p:spPr>
      </p:pic>
      <p:sp>
        <p:nvSpPr>
          <p:cNvPr id="44035"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52D821C-012C-44B0-829E-6C30DE0FE879}" type="slidenum">
              <a:rPr lang="en-US" sz="1200">
                <a:solidFill>
                  <a:schemeClr val="tx1">
                    <a:tint val="75000"/>
                  </a:schemeClr>
                </a:solidFill>
                <a:latin typeface="+mn-lt"/>
                <a:cs typeface="+mn-cs"/>
              </a:rPr>
              <a:pPr algn="r" fontAlgn="auto">
                <a:spcBef>
                  <a:spcPts val="0"/>
                </a:spcBef>
                <a:spcAft>
                  <a:spcPts val="0"/>
                </a:spcAft>
                <a:defRPr/>
              </a:pPr>
              <a:t>10</a:t>
            </a:fld>
            <a:endParaRPr lang="en-US" sz="1200" dirty="0">
              <a:solidFill>
                <a:schemeClr val="tx1">
                  <a:tint val="75000"/>
                </a:schemeClr>
              </a:solidFill>
              <a:latin typeface="+mn-lt"/>
              <a:cs typeface="+mn-cs"/>
            </a:endParaRPr>
          </a:p>
        </p:txBody>
      </p:sp>
      <p:sp>
        <p:nvSpPr>
          <p:cNvPr id="44037" name="Title 3"/>
          <p:cNvSpPr>
            <a:spLocks noGrp="1"/>
          </p:cNvSpPr>
          <p:nvPr>
            <p:ph type="title" idx="4294967295"/>
          </p:nvPr>
        </p:nvSpPr>
        <p:spPr>
          <a:xfrm>
            <a:off x="1212850" y="222250"/>
            <a:ext cx="7329488" cy="990600"/>
          </a:xfrm>
          <a:ln w="38100">
            <a:solidFill>
              <a:srgbClr val="FFFF00"/>
            </a:solidFill>
          </a:ln>
        </p:spPr>
        <p:txBody>
          <a:bodyPr/>
          <a:lstStyle/>
          <a:p>
            <a:pPr algn="l" eaLnBrk="1" hangingPunct="1"/>
            <a:r>
              <a:rPr lang="en-US" sz="3600" smtClean="0">
                <a:solidFill>
                  <a:schemeClr val="bg1"/>
                </a:solidFill>
              </a:rPr>
              <a:t>Hand Hygiene</a:t>
            </a:r>
          </a:p>
        </p:txBody>
      </p:sp>
      <p:sp>
        <p:nvSpPr>
          <p:cNvPr id="44038" name="Content Placeholder 4"/>
          <p:cNvSpPr>
            <a:spLocks noGrp="1"/>
          </p:cNvSpPr>
          <p:nvPr>
            <p:ph idx="4294967295"/>
          </p:nvPr>
        </p:nvSpPr>
        <p:spPr>
          <a:xfrm>
            <a:off x="1212850" y="1443038"/>
            <a:ext cx="7329488" cy="5192712"/>
          </a:xfrm>
        </p:spPr>
        <p:txBody>
          <a:bodyPr/>
          <a:lstStyle/>
          <a:p>
            <a:pPr eaLnBrk="1" hangingPunct="1"/>
            <a:r>
              <a:rPr lang="en-US" sz="2000" smtClean="0">
                <a:solidFill>
                  <a:srgbClr val="F9EAA9"/>
                </a:solidFill>
              </a:rPr>
              <a:t>Without hand hygiene, most other measures to reduce the transmission of bacteria and viruses are likely to fail </a:t>
            </a:r>
          </a:p>
          <a:p>
            <a:pPr eaLnBrk="1" hangingPunct="1"/>
            <a:r>
              <a:rPr lang="en-US" sz="2000" smtClean="0">
                <a:solidFill>
                  <a:srgbClr val="F9EAA9"/>
                </a:solidFill>
              </a:rPr>
              <a:t>Very difficult to guarantee</a:t>
            </a:r>
          </a:p>
          <a:p>
            <a:pPr eaLnBrk="1" hangingPunct="1"/>
            <a:r>
              <a:rPr lang="en-US" sz="2000" smtClean="0">
                <a:solidFill>
                  <a:srgbClr val="F9EAA9"/>
                </a:solidFill>
              </a:rPr>
              <a:t>Compliance still not close to 100% </a:t>
            </a:r>
          </a:p>
          <a:p>
            <a:pPr eaLnBrk="1" hangingPunct="1"/>
            <a:r>
              <a:rPr lang="en-US" sz="2000" smtClean="0">
                <a:solidFill>
                  <a:srgbClr val="F9EAA9"/>
                </a:solidFill>
              </a:rPr>
              <a:t>Is a common theme in all bundles and                                             tool-kits related to prevention of infections</a:t>
            </a:r>
          </a:p>
          <a:p>
            <a:pPr eaLnBrk="1" hangingPunct="1"/>
            <a:r>
              <a:rPr lang="en-US" sz="2000" smtClean="0">
                <a:solidFill>
                  <a:srgbClr val="F9EAA9"/>
                </a:solidFill>
              </a:rPr>
              <a:t>Many strategies for increasing hand hygiene                        compliance exist and all facilities should                                        persist in working to increase compliance</a:t>
            </a:r>
          </a:p>
          <a:p>
            <a:pPr lvl="1" eaLnBrk="1" hangingPunct="1">
              <a:buFont typeface="Arial" charset="0"/>
              <a:buNone/>
            </a:pPr>
            <a:endParaRPr lang="en-US" sz="2000" smtClean="0">
              <a:solidFill>
                <a:srgbClr val="F9EAA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2" name="Slide Number Placeholder 1"/>
          <p:cNvSpPr>
            <a:spLocks noGrp="1"/>
          </p:cNvSpPr>
          <p:nvPr>
            <p:ph type="sldNum" sz="quarter" idx="12"/>
          </p:nvPr>
        </p:nvSpPr>
        <p:spPr/>
        <p:txBody>
          <a:bodyPr/>
          <a:lstStyle/>
          <a:p>
            <a:pPr>
              <a:defRPr/>
            </a:pPr>
            <a:fld id="{20EA2C01-B9E8-4D84-AFCF-056ECAE63AD2}" type="slidenum">
              <a:rPr lang="en-US" smtClean="0"/>
              <a:pPr>
                <a:defRPr/>
              </a:pPr>
              <a:t>11</a:t>
            </a:fld>
            <a:endParaRPr lang="en-US" dirty="0"/>
          </a:p>
        </p:txBody>
      </p:sp>
      <p:sp>
        <p:nvSpPr>
          <p:cNvPr id="46083" name="TextBox 2"/>
          <p:cNvSpPr txBox="1">
            <a:spLocks noChangeArrowheads="1"/>
          </p:cNvSpPr>
          <p:nvPr/>
        </p:nvSpPr>
        <p:spPr bwMode="auto">
          <a:xfrm>
            <a:off x="1212850" y="6483350"/>
            <a:ext cx="7329488" cy="260350"/>
          </a:xfrm>
          <a:prstGeom prst="rect">
            <a:avLst/>
          </a:prstGeom>
          <a:noFill/>
          <a:ln w="9525">
            <a:noFill/>
            <a:miter lim="800000"/>
            <a:headEnd/>
            <a:tailEnd/>
          </a:ln>
        </p:spPr>
        <p:txBody>
          <a:bodyPr>
            <a:spAutoFit/>
          </a:bodyPr>
          <a:lstStyle/>
          <a:p>
            <a:r>
              <a:rPr lang="en-US" sz="1100">
                <a:solidFill>
                  <a:schemeClr val="bg1"/>
                </a:solidFill>
              </a:rPr>
              <a:t>http://www.who.int/gpsc/tools/Infsheet6.pdf?ua=1</a:t>
            </a:r>
          </a:p>
        </p:txBody>
      </p:sp>
      <p:sp>
        <p:nvSpPr>
          <p:cNvPr id="46084" name="TextBox 3"/>
          <p:cNvSpPr txBox="1">
            <a:spLocks noChangeArrowheads="1"/>
          </p:cNvSpPr>
          <p:nvPr/>
        </p:nvSpPr>
        <p:spPr bwMode="auto">
          <a:xfrm>
            <a:off x="0" y="222250"/>
            <a:ext cx="9459913" cy="519113"/>
          </a:xfrm>
          <a:prstGeom prst="rect">
            <a:avLst/>
          </a:prstGeom>
          <a:noFill/>
          <a:ln w="9525">
            <a:noFill/>
            <a:miter lim="800000"/>
            <a:headEnd/>
            <a:tailEnd/>
          </a:ln>
        </p:spPr>
        <p:txBody>
          <a:bodyPr>
            <a:spAutoFit/>
          </a:bodyPr>
          <a:lstStyle/>
          <a:p>
            <a:pPr algn="ctr"/>
            <a:r>
              <a:rPr lang="en-US" sz="2800">
                <a:solidFill>
                  <a:schemeClr val="bg1"/>
                </a:solidFill>
              </a:rPr>
              <a:t>World Health Organization’s Glove Use Pyramid</a:t>
            </a:r>
          </a:p>
        </p:txBody>
      </p:sp>
      <p:pic>
        <p:nvPicPr>
          <p:cNvPr id="46085" name="Picture 7"/>
          <p:cNvPicPr>
            <a:picLocks noChangeAspect="1" noChangeArrowheads="1"/>
          </p:cNvPicPr>
          <p:nvPr/>
        </p:nvPicPr>
        <p:blipFill>
          <a:blip r:embed="rId3"/>
          <a:srcRect/>
          <a:stretch>
            <a:fillRect/>
          </a:stretch>
        </p:blipFill>
        <p:spPr bwMode="auto">
          <a:xfrm>
            <a:off x="754063" y="681038"/>
            <a:ext cx="7788275" cy="5649912"/>
          </a:xfrm>
          <a:prstGeom prst="rect">
            <a:avLst/>
          </a:prstGeom>
          <a:noFill/>
          <a:ln w="9525">
            <a:noFill/>
            <a:miter lim="800000"/>
            <a:headEnd/>
            <a:tailEnd/>
          </a:ln>
        </p:spPr>
      </p:pic>
      <p:sp>
        <p:nvSpPr>
          <p:cNvPr id="46086" name="TextBox 2"/>
          <p:cNvSpPr txBox="1">
            <a:spLocks noChangeArrowheads="1"/>
          </p:cNvSpPr>
          <p:nvPr/>
        </p:nvSpPr>
        <p:spPr bwMode="auto">
          <a:xfrm>
            <a:off x="906463" y="1138238"/>
            <a:ext cx="2138362" cy="1754187"/>
          </a:xfrm>
          <a:prstGeom prst="rect">
            <a:avLst/>
          </a:prstGeom>
          <a:noFill/>
          <a:ln w="9525">
            <a:noFill/>
            <a:miter lim="800000"/>
            <a:headEnd/>
            <a:tailEnd/>
          </a:ln>
        </p:spPr>
        <p:txBody>
          <a:bodyPr>
            <a:spAutoFit/>
          </a:bodyPr>
          <a:lstStyle/>
          <a:p>
            <a:r>
              <a:rPr lang="en-US"/>
              <a:t>The WHO provides good criteria for glove use.  We’ll take a closer look at when gloves are not indicated.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E5F99AB-E191-4B0F-9240-90636B3C9543}" type="slidenum">
              <a:rPr lang="en-US" sz="1200">
                <a:solidFill>
                  <a:schemeClr val="tx1">
                    <a:tint val="75000"/>
                  </a:schemeClr>
                </a:solidFill>
                <a:latin typeface="+mn-lt"/>
                <a:cs typeface="+mn-cs"/>
              </a:rPr>
              <a:pPr algn="r" fontAlgn="auto">
                <a:spcBef>
                  <a:spcPts val="0"/>
                </a:spcBef>
                <a:spcAft>
                  <a:spcPts val="0"/>
                </a:spcAft>
                <a:defRPr/>
              </a:pPr>
              <a:t>12</a:t>
            </a:fld>
            <a:endParaRPr lang="en-US" sz="1200" dirty="0">
              <a:solidFill>
                <a:schemeClr val="tx1">
                  <a:tint val="75000"/>
                </a:schemeClr>
              </a:solidFill>
              <a:latin typeface="+mn-lt"/>
              <a:cs typeface="+mn-cs"/>
            </a:endParaRPr>
          </a:p>
        </p:txBody>
      </p:sp>
      <p:sp>
        <p:nvSpPr>
          <p:cNvPr id="48132" name="Title 3"/>
          <p:cNvSpPr>
            <a:spLocks noGrp="1"/>
          </p:cNvSpPr>
          <p:nvPr>
            <p:ph type="title" idx="4294967295"/>
          </p:nvPr>
        </p:nvSpPr>
        <p:spPr>
          <a:xfrm>
            <a:off x="1212850" y="222250"/>
            <a:ext cx="7329488" cy="990600"/>
          </a:xfrm>
          <a:ln w="38100">
            <a:solidFill>
              <a:srgbClr val="FFFF00"/>
            </a:solidFill>
          </a:ln>
        </p:spPr>
        <p:txBody>
          <a:bodyPr/>
          <a:lstStyle/>
          <a:p>
            <a:pPr algn="l" eaLnBrk="1" hangingPunct="1"/>
            <a:r>
              <a:rPr lang="en-US" sz="3600" smtClean="0">
                <a:solidFill>
                  <a:schemeClr val="bg1"/>
                </a:solidFill>
              </a:rPr>
              <a:t>Gloves NOT Indicated</a:t>
            </a:r>
            <a:endParaRPr lang="en-US" sz="3600" i="1" smtClean="0">
              <a:solidFill>
                <a:schemeClr val="bg1"/>
              </a:solidFill>
            </a:endParaRPr>
          </a:p>
        </p:txBody>
      </p:sp>
      <p:sp>
        <p:nvSpPr>
          <p:cNvPr id="48133" name="Content Placeholder 4"/>
          <p:cNvSpPr>
            <a:spLocks noGrp="1"/>
          </p:cNvSpPr>
          <p:nvPr>
            <p:ph idx="4294967295"/>
          </p:nvPr>
        </p:nvSpPr>
        <p:spPr>
          <a:xfrm>
            <a:off x="1212850" y="1443038"/>
            <a:ext cx="7329488" cy="5192712"/>
          </a:xfrm>
        </p:spPr>
        <p:txBody>
          <a:bodyPr/>
          <a:lstStyle/>
          <a:p>
            <a:pPr eaLnBrk="1" hangingPunct="1"/>
            <a:r>
              <a:rPr lang="en-US" sz="2000" smtClean="0">
                <a:solidFill>
                  <a:srgbClr val="F9EAA9"/>
                </a:solidFill>
              </a:rPr>
              <a:t>The over-use of gloves can </a:t>
            </a:r>
            <a:r>
              <a:rPr lang="en-US" sz="2000" b="1" smtClean="0">
                <a:solidFill>
                  <a:srgbClr val="F9EAA9"/>
                </a:solidFill>
              </a:rPr>
              <a:t>add to </a:t>
            </a:r>
            <a:r>
              <a:rPr lang="en-US" sz="2000" smtClean="0">
                <a:solidFill>
                  <a:srgbClr val="F9EAA9"/>
                </a:solidFill>
              </a:rPr>
              <a:t>transmission.  Just think about how many times you have seen someone wearing gloves touching all kinds of things before moving to the patient or the patient’s environment.  </a:t>
            </a:r>
          </a:p>
          <a:p>
            <a:pPr eaLnBrk="1" hangingPunct="1"/>
            <a:r>
              <a:rPr lang="en-US" sz="2000" smtClean="0">
                <a:solidFill>
                  <a:srgbClr val="F9EAA9"/>
                </a:solidFill>
              </a:rPr>
              <a:t>We must discourage the unnecessary use of gloves as much as encouraging the necessary use.  </a:t>
            </a:r>
          </a:p>
          <a:p>
            <a:pPr lvl="1" eaLnBrk="1" hangingPunct="1"/>
            <a:endParaRPr lang="en-US" sz="2000" smtClean="0">
              <a:solidFill>
                <a:srgbClr val="F9EAA9"/>
              </a:solidFill>
            </a:endParaRPr>
          </a:p>
        </p:txBody>
      </p:sp>
      <p:sp>
        <p:nvSpPr>
          <p:cNvPr id="48134" name="Text Box 5"/>
          <p:cNvSpPr txBox="1">
            <a:spLocks noChangeArrowheads="1"/>
          </p:cNvSpPr>
          <p:nvPr/>
        </p:nvSpPr>
        <p:spPr bwMode="auto">
          <a:xfrm>
            <a:off x="1212850" y="6024563"/>
            <a:ext cx="6261100" cy="434975"/>
          </a:xfrm>
          <a:prstGeom prst="rect">
            <a:avLst/>
          </a:prstGeom>
          <a:noFill/>
          <a:ln w="9525">
            <a:noFill/>
            <a:miter lim="800000"/>
            <a:headEnd/>
            <a:tailEnd/>
          </a:ln>
        </p:spPr>
        <p:txBody>
          <a:bodyPr>
            <a:spAutoFit/>
          </a:bodyPr>
          <a:lstStyle/>
          <a:p>
            <a:pPr>
              <a:lnSpc>
                <a:spcPct val="75000"/>
              </a:lnSpc>
            </a:pPr>
            <a:r>
              <a:rPr lang="en-US" sz="1000">
                <a:solidFill>
                  <a:schemeClr val="bg1"/>
                </a:solidFill>
              </a:rPr>
              <a:t>Siegel JD, Rhinehart E, Jackson M, Chiarello L. Management of Multidrug-Resistant Organisms In Healthcare Settings. The Healthcare Infection Control Practices Advisory Committee. http://www.cdc.gov/hicpac/pdf/MDRO/MDROGuideline 2006.pdf. Accessed June 20, 2014</a:t>
            </a:r>
          </a:p>
        </p:txBody>
      </p:sp>
      <p:pic>
        <p:nvPicPr>
          <p:cNvPr id="48135" name="Picture 2"/>
          <p:cNvPicPr>
            <a:picLocks noChangeAspect="1" noChangeArrowheads="1"/>
          </p:cNvPicPr>
          <p:nvPr/>
        </p:nvPicPr>
        <p:blipFill>
          <a:blip r:embed="rId4"/>
          <a:srcRect/>
          <a:stretch>
            <a:fillRect/>
          </a:stretch>
        </p:blipFill>
        <p:spPr bwMode="auto">
          <a:xfrm>
            <a:off x="3044825" y="3429000"/>
            <a:ext cx="5008563" cy="192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90EBDA6-AEE6-4C42-A857-0725C29918B0}" type="slidenum">
              <a:rPr lang="en-US" sz="1200">
                <a:solidFill>
                  <a:schemeClr val="tx1">
                    <a:tint val="75000"/>
                  </a:schemeClr>
                </a:solidFill>
                <a:latin typeface="+mn-lt"/>
                <a:cs typeface="+mn-cs"/>
              </a:rPr>
              <a:pPr algn="r" fontAlgn="auto">
                <a:spcBef>
                  <a:spcPts val="0"/>
                </a:spcBef>
                <a:spcAft>
                  <a:spcPts val="0"/>
                </a:spcAft>
                <a:defRPr/>
              </a:pPr>
              <a:t>13</a:t>
            </a:fld>
            <a:endParaRPr lang="en-US" sz="1200" dirty="0">
              <a:solidFill>
                <a:schemeClr val="tx1">
                  <a:tint val="75000"/>
                </a:schemeClr>
              </a:solidFill>
              <a:latin typeface="+mn-lt"/>
              <a:cs typeface="+mn-cs"/>
            </a:endParaRPr>
          </a:p>
        </p:txBody>
      </p:sp>
      <p:sp>
        <p:nvSpPr>
          <p:cNvPr id="50180" name="Title 3"/>
          <p:cNvSpPr>
            <a:spLocks noGrp="1"/>
          </p:cNvSpPr>
          <p:nvPr>
            <p:ph type="title" idx="4294967295"/>
          </p:nvPr>
        </p:nvSpPr>
        <p:spPr>
          <a:xfrm>
            <a:off x="1212850" y="222250"/>
            <a:ext cx="7329488" cy="990600"/>
          </a:xfrm>
          <a:ln w="38100">
            <a:solidFill>
              <a:srgbClr val="FFFF00"/>
            </a:solidFill>
          </a:ln>
        </p:spPr>
        <p:txBody>
          <a:bodyPr/>
          <a:lstStyle/>
          <a:p>
            <a:pPr algn="l" eaLnBrk="1" hangingPunct="1"/>
            <a:r>
              <a:rPr lang="en-US" sz="3200" smtClean="0">
                <a:solidFill>
                  <a:schemeClr val="bg1"/>
                </a:solidFill>
              </a:rPr>
              <a:t>Gloves NOT Indicated – WHO Guidelines</a:t>
            </a:r>
            <a:endParaRPr lang="en-US" sz="3200" i="1" smtClean="0">
              <a:solidFill>
                <a:schemeClr val="bg1"/>
              </a:solidFill>
            </a:endParaRPr>
          </a:p>
        </p:txBody>
      </p:sp>
      <p:sp>
        <p:nvSpPr>
          <p:cNvPr id="50181" name="Content Placeholder 4"/>
          <p:cNvSpPr>
            <a:spLocks noGrp="1"/>
          </p:cNvSpPr>
          <p:nvPr>
            <p:ph idx="4294967295"/>
          </p:nvPr>
        </p:nvSpPr>
        <p:spPr>
          <a:xfrm>
            <a:off x="1212850" y="1443038"/>
            <a:ext cx="7329488" cy="5192712"/>
          </a:xfrm>
        </p:spPr>
        <p:txBody>
          <a:bodyPr/>
          <a:lstStyle/>
          <a:p>
            <a:pPr eaLnBrk="1" hangingPunct="1"/>
            <a:r>
              <a:rPr lang="en-US" sz="2000" smtClean="0">
                <a:solidFill>
                  <a:srgbClr val="F9EAA9"/>
                </a:solidFill>
              </a:rPr>
              <a:t>Gloves Not Indicated (except for contact precautions)</a:t>
            </a:r>
          </a:p>
          <a:p>
            <a:pPr eaLnBrk="1" hangingPunct="1"/>
            <a:r>
              <a:rPr lang="en-US" sz="2000" smtClean="0">
                <a:solidFill>
                  <a:srgbClr val="F9EAA9"/>
                </a:solidFill>
              </a:rPr>
              <a:t>No exposure to blood or body fluids, or contaminated environment</a:t>
            </a:r>
          </a:p>
          <a:p>
            <a:pPr eaLnBrk="1" hangingPunct="1"/>
            <a:r>
              <a:rPr lang="en-US" sz="2000" smtClean="0">
                <a:solidFill>
                  <a:srgbClr val="F9EAA9"/>
                </a:solidFill>
              </a:rPr>
              <a:t>DIRECT PATIENT EXPOSURE: blood pressure, temperature and pulse, IM or SC injections, bathing, dressing, transporting, caring for eyes and ears (without secretions), vascular line manipulation (without the presence of blood)</a:t>
            </a:r>
          </a:p>
          <a:p>
            <a:pPr eaLnBrk="1" hangingPunct="1"/>
            <a:r>
              <a:rPr lang="en-US" sz="2000" smtClean="0">
                <a:solidFill>
                  <a:srgbClr val="F9EAA9"/>
                </a:solidFill>
              </a:rPr>
              <a:t>INDIRECT PATIENT EXPOSURE: using telephone, writing on patient chart, giving oral medication, delivering or collecting meal trays, changing patient bed, moving furniture, placing non-invasive ventilation equipment and oxygen cannula</a:t>
            </a:r>
          </a:p>
          <a:p>
            <a:pPr eaLnBrk="1" hangingPunct="1"/>
            <a:endParaRPr lang="en-US" sz="2000" smtClean="0">
              <a:solidFill>
                <a:srgbClr val="F9EAA9"/>
              </a:solidFill>
            </a:endParaRPr>
          </a:p>
          <a:p>
            <a:pPr lvl="1" eaLnBrk="1" hangingPunct="1"/>
            <a:endParaRPr lang="en-US" sz="2000" smtClean="0">
              <a:solidFill>
                <a:srgbClr val="F9EAA9"/>
              </a:solidFill>
            </a:endParaRPr>
          </a:p>
        </p:txBody>
      </p:sp>
      <p:sp>
        <p:nvSpPr>
          <p:cNvPr id="50182" name="Text Box 5"/>
          <p:cNvSpPr txBox="1">
            <a:spLocks noChangeArrowheads="1"/>
          </p:cNvSpPr>
          <p:nvPr/>
        </p:nvSpPr>
        <p:spPr bwMode="auto">
          <a:xfrm>
            <a:off x="1212850" y="6024563"/>
            <a:ext cx="6261100" cy="434975"/>
          </a:xfrm>
          <a:prstGeom prst="rect">
            <a:avLst/>
          </a:prstGeom>
          <a:noFill/>
          <a:ln w="9525">
            <a:noFill/>
            <a:miter lim="800000"/>
            <a:headEnd/>
            <a:tailEnd/>
          </a:ln>
        </p:spPr>
        <p:txBody>
          <a:bodyPr>
            <a:spAutoFit/>
          </a:bodyPr>
          <a:lstStyle/>
          <a:p>
            <a:pPr>
              <a:lnSpc>
                <a:spcPct val="75000"/>
              </a:lnSpc>
            </a:pPr>
            <a:r>
              <a:rPr lang="en-US" sz="1000">
                <a:solidFill>
                  <a:schemeClr val="bg1"/>
                </a:solidFill>
              </a:rPr>
              <a:t>Siegel JD, Rhinehart E, Jackson M, Chiarello L. Management of Multidrug-Resistant Organisms In Healthcare Settings. The Healthcare Infection Control Practices Advisory Committee. http://www.cdc.gov/hicpac/pdf/MDRO/MDROGuideline 2006.pdf. Accessed June 20, 2014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D71E7E4-627A-4D7A-8DE3-D84E611AB966}" type="slidenum">
              <a:rPr lang="en-US" sz="1200">
                <a:solidFill>
                  <a:schemeClr val="tx1">
                    <a:tint val="75000"/>
                  </a:schemeClr>
                </a:solidFill>
                <a:latin typeface="+mn-lt"/>
                <a:cs typeface="+mn-cs"/>
              </a:rPr>
              <a:pPr algn="r" fontAlgn="auto">
                <a:spcBef>
                  <a:spcPts val="0"/>
                </a:spcBef>
                <a:spcAft>
                  <a:spcPts val="0"/>
                </a:spcAft>
                <a:defRPr/>
              </a:pPr>
              <a:t>14</a:t>
            </a:fld>
            <a:endParaRPr lang="en-US" sz="1200" dirty="0">
              <a:solidFill>
                <a:schemeClr val="tx1">
                  <a:tint val="75000"/>
                </a:schemeClr>
              </a:solidFill>
              <a:latin typeface="+mn-lt"/>
              <a:cs typeface="+mn-cs"/>
            </a:endParaRPr>
          </a:p>
        </p:txBody>
      </p:sp>
      <p:sp>
        <p:nvSpPr>
          <p:cNvPr id="52228" name="Title 3"/>
          <p:cNvSpPr>
            <a:spLocks noGrp="1"/>
          </p:cNvSpPr>
          <p:nvPr>
            <p:ph type="title" idx="4294967295"/>
          </p:nvPr>
        </p:nvSpPr>
        <p:spPr>
          <a:xfrm>
            <a:off x="1212850" y="222250"/>
            <a:ext cx="7329488" cy="990600"/>
          </a:xfrm>
          <a:ln w="38100">
            <a:solidFill>
              <a:srgbClr val="FFFF00"/>
            </a:solidFill>
          </a:ln>
        </p:spPr>
        <p:txBody>
          <a:bodyPr/>
          <a:lstStyle/>
          <a:p>
            <a:pPr algn="l" eaLnBrk="1" hangingPunct="1"/>
            <a:r>
              <a:rPr lang="en-US" sz="3600" smtClean="0">
                <a:solidFill>
                  <a:schemeClr val="bg1"/>
                </a:solidFill>
              </a:rPr>
              <a:t>Bundles and Checklists</a:t>
            </a:r>
            <a:endParaRPr lang="en-US" sz="3600" i="1" smtClean="0">
              <a:solidFill>
                <a:schemeClr val="bg1"/>
              </a:solidFill>
            </a:endParaRPr>
          </a:p>
        </p:txBody>
      </p:sp>
      <p:sp>
        <p:nvSpPr>
          <p:cNvPr id="52229" name="Content Placeholder 4"/>
          <p:cNvSpPr>
            <a:spLocks noGrp="1"/>
          </p:cNvSpPr>
          <p:nvPr>
            <p:ph idx="4294967295"/>
          </p:nvPr>
        </p:nvSpPr>
        <p:spPr>
          <a:xfrm>
            <a:off x="1212850" y="1443038"/>
            <a:ext cx="7329488" cy="5192712"/>
          </a:xfrm>
        </p:spPr>
        <p:txBody>
          <a:bodyPr/>
          <a:lstStyle/>
          <a:p>
            <a:pPr eaLnBrk="1" hangingPunct="1"/>
            <a:r>
              <a:rPr lang="en-US" sz="2000" smtClean="0">
                <a:solidFill>
                  <a:srgbClr val="F9EAA9"/>
                </a:solidFill>
              </a:rPr>
              <a:t>To reduce rates of device-associated healthcare infections, a number of bundled evidence-based clinical practices have been identified</a:t>
            </a:r>
          </a:p>
          <a:p>
            <a:pPr lvl="1" eaLnBrk="1" hangingPunct="1"/>
            <a:r>
              <a:rPr lang="en-US" sz="2000" smtClean="0">
                <a:solidFill>
                  <a:srgbClr val="F9EAA9"/>
                </a:solidFill>
              </a:rPr>
              <a:t>No studies have </a:t>
            </a:r>
            <a:r>
              <a:rPr lang="en-US" sz="2000" i="1" smtClean="0">
                <a:solidFill>
                  <a:srgbClr val="F9EAA9"/>
                </a:solidFill>
              </a:rPr>
              <a:t>specifically</a:t>
            </a:r>
            <a:r>
              <a:rPr lang="en-US" sz="2000" smtClean="0">
                <a:solidFill>
                  <a:srgbClr val="F9EAA9"/>
                </a:solidFill>
              </a:rPr>
              <a:t> demonstrated a subsequent reduction in MDRO infection and colonization rates, but there is an assumption that decreasing device-associated infections will in turn decrease antibiotic use and decrease opportunities for emergence and transmission of resistant organisms</a:t>
            </a:r>
          </a:p>
          <a:p>
            <a:pPr lvl="1" eaLnBrk="1" hangingPunct="1"/>
            <a:endParaRPr lang="en-US" sz="2000" smtClean="0">
              <a:solidFill>
                <a:srgbClr val="F9EAA9"/>
              </a:solidFill>
            </a:endParaRPr>
          </a:p>
        </p:txBody>
      </p:sp>
      <p:sp>
        <p:nvSpPr>
          <p:cNvPr id="52230" name="Text Box 5"/>
          <p:cNvSpPr txBox="1">
            <a:spLocks noChangeArrowheads="1"/>
          </p:cNvSpPr>
          <p:nvPr/>
        </p:nvSpPr>
        <p:spPr bwMode="auto">
          <a:xfrm>
            <a:off x="1212850" y="6024563"/>
            <a:ext cx="6261100" cy="434975"/>
          </a:xfrm>
          <a:prstGeom prst="rect">
            <a:avLst/>
          </a:prstGeom>
          <a:noFill/>
          <a:ln w="9525">
            <a:noFill/>
            <a:miter lim="800000"/>
            <a:headEnd/>
            <a:tailEnd/>
          </a:ln>
        </p:spPr>
        <p:txBody>
          <a:bodyPr>
            <a:spAutoFit/>
          </a:bodyPr>
          <a:lstStyle/>
          <a:p>
            <a:pPr>
              <a:lnSpc>
                <a:spcPct val="75000"/>
              </a:lnSpc>
            </a:pPr>
            <a:r>
              <a:rPr lang="en-US" sz="1000">
                <a:solidFill>
                  <a:schemeClr val="bg1"/>
                </a:solidFill>
              </a:rPr>
              <a:t>Siegel JD, Rhinehart E, Jackson M, Chiarello L. Management of Multidrug-Resistant Organisms In Healthcare Settings. The Healthcare Infection Control Practices Advisory Committee. http://www.cdc.gov/hicpac/pdf/MDRO/MDROGuideline 2006.pdf. Accessed June 20, 2014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174FBFA-9BE8-4B46-A213-40452B7FECFB}" type="slidenum">
              <a:rPr lang="en-US" sz="1200">
                <a:solidFill>
                  <a:schemeClr val="tx1">
                    <a:tint val="75000"/>
                  </a:schemeClr>
                </a:solidFill>
                <a:latin typeface="+mn-lt"/>
                <a:cs typeface="+mn-cs"/>
              </a:rPr>
              <a:pPr algn="r" fontAlgn="auto">
                <a:spcBef>
                  <a:spcPts val="0"/>
                </a:spcBef>
                <a:spcAft>
                  <a:spcPts val="0"/>
                </a:spcAft>
                <a:defRPr/>
              </a:pPr>
              <a:t>15</a:t>
            </a:fld>
            <a:endParaRPr lang="en-US" sz="1200" dirty="0">
              <a:solidFill>
                <a:schemeClr val="tx1">
                  <a:tint val="75000"/>
                </a:schemeClr>
              </a:solidFill>
              <a:latin typeface="+mn-lt"/>
              <a:cs typeface="+mn-cs"/>
            </a:endParaRPr>
          </a:p>
        </p:txBody>
      </p:sp>
      <p:sp>
        <p:nvSpPr>
          <p:cNvPr id="54276" name="Content Placeholder 4"/>
          <p:cNvSpPr>
            <a:spLocks noGrp="1"/>
          </p:cNvSpPr>
          <p:nvPr>
            <p:ph idx="4294967295"/>
          </p:nvPr>
        </p:nvSpPr>
        <p:spPr>
          <a:xfrm>
            <a:off x="1212850" y="1443038"/>
            <a:ext cx="7626350" cy="5192712"/>
          </a:xfrm>
        </p:spPr>
        <p:txBody>
          <a:bodyPr/>
          <a:lstStyle/>
          <a:p>
            <a:pPr marL="284163" indent="-284163" eaLnBrk="1" hangingPunct="1"/>
            <a:r>
              <a:rPr lang="en-US" sz="2000" smtClean="0">
                <a:solidFill>
                  <a:srgbClr val="F9EAA9"/>
                </a:solidFill>
              </a:rPr>
              <a:t>Clinical care bundles and checklists to prevent HAIs have existed for many years</a:t>
            </a:r>
          </a:p>
          <a:p>
            <a:pPr marL="284163" indent="-284163" eaLnBrk="1" hangingPunct="1"/>
            <a:r>
              <a:rPr lang="en-US" sz="2000" smtClean="0">
                <a:solidFill>
                  <a:srgbClr val="F9EAA9"/>
                </a:solidFill>
              </a:rPr>
              <a:t>These include, but are not limited to, bundles for prevention of</a:t>
            </a:r>
          </a:p>
          <a:p>
            <a:pPr marL="741363" lvl="1" indent="-342900" eaLnBrk="1" hangingPunct="1"/>
            <a:r>
              <a:rPr lang="en-US" sz="1800" smtClean="0">
                <a:solidFill>
                  <a:srgbClr val="F9EAA9"/>
                </a:solidFill>
              </a:rPr>
              <a:t>CAUTI</a:t>
            </a:r>
          </a:p>
          <a:p>
            <a:pPr marL="741363" lvl="1" indent="-342900" eaLnBrk="1" hangingPunct="1"/>
            <a:r>
              <a:rPr lang="en-US" sz="1800" smtClean="0">
                <a:solidFill>
                  <a:srgbClr val="F9EAA9"/>
                </a:solidFill>
              </a:rPr>
              <a:t>CLABSI</a:t>
            </a:r>
          </a:p>
          <a:p>
            <a:pPr marL="741363" lvl="1" indent="-342900" eaLnBrk="1" hangingPunct="1"/>
            <a:r>
              <a:rPr lang="en-US" sz="1800" smtClean="0">
                <a:solidFill>
                  <a:srgbClr val="F9EAA9"/>
                </a:solidFill>
              </a:rPr>
              <a:t>SSI</a:t>
            </a:r>
          </a:p>
          <a:p>
            <a:pPr marL="741363" lvl="1" indent="-342900" eaLnBrk="1" hangingPunct="1"/>
            <a:r>
              <a:rPr lang="en-US" sz="1800" smtClean="0">
                <a:solidFill>
                  <a:srgbClr val="F9EAA9"/>
                </a:solidFill>
              </a:rPr>
              <a:t>VAP/VAE</a:t>
            </a:r>
          </a:p>
          <a:p>
            <a:pPr marL="741363" lvl="1" indent="-342900" eaLnBrk="1" hangingPunct="1"/>
            <a:endParaRPr lang="en-US" sz="1800" smtClean="0">
              <a:solidFill>
                <a:srgbClr val="F9EAA9"/>
              </a:solidFill>
            </a:endParaRPr>
          </a:p>
          <a:p>
            <a:pPr marL="284163" indent="-284163" eaLnBrk="1" hangingPunct="1"/>
            <a:r>
              <a:rPr lang="en-US" sz="2000" smtClean="0">
                <a:solidFill>
                  <a:srgbClr val="F9EAA9"/>
                </a:solidFill>
              </a:rPr>
              <a:t>We will focus mainly on CAUTI and CLABSI in today’s presentation</a:t>
            </a:r>
          </a:p>
          <a:p>
            <a:pPr marL="741363" lvl="1" indent="-342900" eaLnBrk="1" hangingPunct="1"/>
            <a:endParaRPr lang="en-US" sz="1800" smtClean="0">
              <a:solidFill>
                <a:srgbClr val="F9EAA9"/>
              </a:solidFill>
            </a:endParaRPr>
          </a:p>
          <a:p>
            <a:pPr marL="284163" indent="-284163" eaLnBrk="1" hangingPunct="1">
              <a:buFont typeface="Arial" charset="0"/>
              <a:buNone/>
            </a:pPr>
            <a:endParaRPr lang="en-US" sz="2000" smtClean="0">
              <a:solidFill>
                <a:srgbClr val="F9EAA9"/>
              </a:solidFill>
            </a:endParaRPr>
          </a:p>
        </p:txBody>
      </p:sp>
      <p:sp>
        <p:nvSpPr>
          <p:cNvPr id="54277"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Bundles and Checklists</a:t>
            </a:r>
            <a:endParaRPr lang="en-US" sz="3600" i="1">
              <a:solidFill>
                <a:schemeClr val="bg1"/>
              </a:solidFill>
              <a:latin typeface="Calibri" pitchFamily="34" charset="0"/>
            </a:endParaRPr>
          </a:p>
        </p:txBody>
      </p:sp>
      <p:pic>
        <p:nvPicPr>
          <p:cNvPr id="54278" name="Picture 2"/>
          <p:cNvPicPr>
            <a:picLocks noChangeAspect="1" noChangeArrowheads="1"/>
          </p:cNvPicPr>
          <p:nvPr/>
        </p:nvPicPr>
        <p:blipFill>
          <a:blip r:embed="rId4"/>
          <a:srcRect/>
          <a:stretch>
            <a:fillRect/>
          </a:stretch>
        </p:blipFill>
        <p:spPr bwMode="auto">
          <a:xfrm>
            <a:off x="5867400" y="2695575"/>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96A056A-46A5-47A7-BCDD-DC8D8BCCAB52}" type="slidenum">
              <a:rPr lang="en-US" sz="1200">
                <a:solidFill>
                  <a:schemeClr val="tx1">
                    <a:tint val="75000"/>
                  </a:schemeClr>
                </a:solidFill>
                <a:latin typeface="+mn-lt"/>
                <a:cs typeface="+mn-cs"/>
              </a:rPr>
              <a:pPr algn="r" fontAlgn="auto">
                <a:spcBef>
                  <a:spcPts val="0"/>
                </a:spcBef>
                <a:spcAft>
                  <a:spcPts val="0"/>
                </a:spcAft>
                <a:defRPr/>
              </a:pPr>
              <a:t>16</a:t>
            </a:fld>
            <a:endParaRPr lang="en-US" sz="1200" dirty="0">
              <a:solidFill>
                <a:schemeClr val="tx1">
                  <a:tint val="75000"/>
                </a:schemeClr>
              </a:solidFill>
              <a:latin typeface="+mn-lt"/>
              <a:cs typeface="+mn-cs"/>
            </a:endParaRPr>
          </a:p>
        </p:txBody>
      </p:sp>
      <p:sp>
        <p:nvSpPr>
          <p:cNvPr id="56324" name="Content Placeholder 4"/>
          <p:cNvSpPr>
            <a:spLocks noGrp="1"/>
          </p:cNvSpPr>
          <p:nvPr>
            <p:ph idx="4294967295"/>
          </p:nvPr>
        </p:nvSpPr>
        <p:spPr>
          <a:xfrm>
            <a:off x="1212850" y="1443038"/>
            <a:ext cx="7626350" cy="5192712"/>
          </a:xfrm>
        </p:spPr>
        <p:txBody>
          <a:bodyPr/>
          <a:lstStyle/>
          <a:p>
            <a:pPr marL="741363" lvl="1" indent="-342900" eaLnBrk="1" hangingPunct="1"/>
            <a:endParaRPr lang="en-US" sz="1800" smtClean="0">
              <a:solidFill>
                <a:srgbClr val="F9EAA9"/>
              </a:solidFill>
            </a:endParaRPr>
          </a:p>
          <a:p>
            <a:pPr marL="284163" indent="-284163" eaLnBrk="1" hangingPunct="1">
              <a:buFont typeface="Arial" charset="0"/>
              <a:buNone/>
            </a:pPr>
            <a:endParaRPr lang="en-US" sz="2000" smtClean="0">
              <a:solidFill>
                <a:srgbClr val="F9EAA9"/>
              </a:solidFill>
            </a:endParaRPr>
          </a:p>
        </p:txBody>
      </p:sp>
      <p:sp>
        <p:nvSpPr>
          <p:cNvPr id="56325"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Catheter Associated Urinary Tract Infection (CAUTI)</a:t>
            </a:r>
            <a:endParaRPr lang="en-US" sz="3600" i="1">
              <a:solidFill>
                <a:schemeClr val="bg1"/>
              </a:solidFill>
              <a:latin typeface="Calibri" pitchFamily="34" charset="0"/>
            </a:endParaRPr>
          </a:p>
        </p:txBody>
      </p:sp>
      <p:sp>
        <p:nvSpPr>
          <p:cNvPr id="52230" name="Rectangle 3"/>
          <p:cNvSpPr>
            <a:spLocks noChangeArrowheads="1"/>
          </p:cNvSpPr>
          <p:nvPr/>
        </p:nvSpPr>
        <p:spPr bwMode="auto">
          <a:xfrm>
            <a:off x="1212850" y="1290638"/>
            <a:ext cx="7162800" cy="4733925"/>
          </a:xfrm>
          <a:prstGeom prst="rect">
            <a:avLst/>
          </a:prstGeom>
          <a:noFill/>
          <a:ln w="9525">
            <a:noFill/>
            <a:miter lim="800000"/>
            <a:headEnd/>
            <a:tailEnd/>
          </a:ln>
        </p:spPr>
        <p:txBody>
          <a:bodyPr/>
          <a:lstStyle/>
          <a:p>
            <a:pPr marL="342900" indent="-342900">
              <a:lnSpc>
                <a:spcPct val="70000"/>
              </a:lnSpc>
              <a:spcBef>
                <a:spcPct val="20000"/>
              </a:spcBef>
              <a:defRPr/>
            </a:pPr>
            <a:endParaRPr lang="en-US" sz="2000" dirty="0">
              <a:latin typeface="Calibri" pitchFamily="34" charset="0"/>
            </a:endParaRPr>
          </a:p>
          <a:p>
            <a:pPr marL="342900" indent="-342900">
              <a:spcBef>
                <a:spcPct val="20000"/>
              </a:spcBef>
              <a:buFont typeface="Arial" charset="0"/>
              <a:buChar char="•"/>
              <a:defRPr/>
            </a:pPr>
            <a:r>
              <a:rPr lang="en-US" sz="2000" dirty="0">
                <a:solidFill>
                  <a:srgbClr val="F9EAA9"/>
                </a:solidFill>
                <a:latin typeface="Calibri" pitchFamily="34" charset="0"/>
              </a:rPr>
              <a:t>CAUTI is a common type of healthcare-associated infection</a:t>
            </a:r>
          </a:p>
          <a:p>
            <a:pPr marL="742950" lvl="1" indent="-285750">
              <a:spcBef>
                <a:spcPct val="20000"/>
              </a:spcBef>
              <a:buFont typeface="Arial" charset="0"/>
              <a:buChar char="–"/>
              <a:defRPr/>
            </a:pPr>
            <a:r>
              <a:rPr lang="en-US" sz="2000" dirty="0">
                <a:solidFill>
                  <a:srgbClr val="F9EAA9"/>
                </a:solidFill>
                <a:latin typeface="Calibri" pitchFamily="34" charset="0"/>
              </a:rPr>
              <a:t>It represents &gt; 15% of HAIs reported to CDC’s National Healthcare Safety Network</a:t>
            </a:r>
          </a:p>
          <a:p>
            <a:pPr marL="742950" lvl="1" indent="-285750">
              <a:spcBef>
                <a:spcPct val="20000"/>
              </a:spcBef>
              <a:buFont typeface="Arial" charset="0"/>
              <a:buChar char="–"/>
              <a:defRPr/>
            </a:pPr>
            <a:r>
              <a:rPr lang="en-US" sz="2000" dirty="0">
                <a:solidFill>
                  <a:srgbClr val="F9EAA9"/>
                </a:solidFill>
                <a:latin typeface="Calibri" pitchFamily="34" charset="0"/>
              </a:rPr>
              <a:t>There are an estimated &gt; 560,000 nosocomial UTIs annually</a:t>
            </a:r>
          </a:p>
          <a:p>
            <a:pPr marL="342900" indent="-342900">
              <a:spcBef>
                <a:spcPct val="20000"/>
              </a:spcBef>
              <a:buFont typeface="Arial" charset="0"/>
              <a:buChar char="•"/>
              <a:defRPr/>
            </a:pPr>
            <a:r>
              <a:rPr lang="en-US" sz="2000" dirty="0">
                <a:solidFill>
                  <a:srgbClr val="F9EAA9"/>
                </a:solidFill>
                <a:latin typeface="Calibri" pitchFamily="34" charset="0"/>
              </a:rPr>
              <a:t>Increased morbidity &amp; mortality</a:t>
            </a:r>
          </a:p>
          <a:p>
            <a:pPr marL="742950" lvl="1" indent="-285750">
              <a:spcBef>
                <a:spcPct val="20000"/>
              </a:spcBef>
              <a:buFont typeface="Arial" charset="0"/>
              <a:buChar char="–"/>
              <a:defRPr/>
            </a:pPr>
            <a:r>
              <a:rPr lang="en-US" sz="2000" dirty="0">
                <a:solidFill>
                  <a:srgbClr val="F9EAA9"/>
                </a:solidFill>
                <a:latin typeface="Calibri" pitchFamily="34" charset="0"/>
              </a:rPr>
              <a:t>There are an estimated 13,000 attributable deaths annually</a:t>
            </a:r>
          </a:p>
          <a:p>
            <a:pPr marL="742950" lvl="1" indent="-285750">
              <a:spcBef>
                <a:spcPct val="20000"/>
              </a:spcBef>
              <a:buFont typeface="Arial" charset="0"/>
              <a:buChar char="–"/>
              <a:defRPr/>
            </a:pPr>
            <a:r>
              <a:rPr lang="en-US" sz="2000" dirty="0">
                <a:solidFill>
                  <a:srgbClr val="F9EAA9"/>
                </a:solidFill>
                <a:latin typeface="Calibri" pitchFamily="34" charset="0"/>
              </a:rPr>
              <a:t>CAUTI is the leading cause of secondary blood stream infection with ~10% mortality</a:t>
            </a:r>
          </a:p>
          <a:p>
            <a:pPr marL="342900" indent="-342900">
              <a:spcBef>
                <a:spcPct val="20000"/>
              </a:spcBef>
              <a:buFont typeface="Arial" charset="0"/>
              <a:buChar char="•"/>
              <a:defRPr/>
            </a:pPr>
            <a:r>
              <a:rPr lang="en-US" sz="2000" dirty="0">
                <a:solidFill>
                  <a:srgbClr val="F9EAA9"/>
                </a:solidFill>
                <a:latin typeface="Calibri" pitchFamily="34" charset="0"/>
              </a:rPr>
              <a:t>CAUTI is associated with</a:t>
            </a:r>
          </a:p>
          <a:p>
            <a:pPr marL="742950" lvl="1" indent="-285750">
              <a:spcBef>
                <a:spcPct val="20000"/>
              </a:spcBef>
              <a:buFont typeface="Arial" charset="0"/>
              <a:buChar char="–"/>
              <a:defRPr/>
            </a:pPr>
            <a:r>
              <a:rPr lang="en-US" sz="2000" dirty="0">
                <a:solidFill>
                  <a:srgbClr val="F9EAA9"/>
                </a:solidFill>
                <a:latin typeface="Calibri" pitchFamily="34" charset="0"/>
              </a:rPr>
              <a:t>Excess length of stay – 2 to 4 days</a:t>
            </a:r>
          </a:p>
          <a:p>
            <a:pPr marL="742950" lvl="1" indent="-285750">
              <a:spcBef>
                <a:spcPct val="20000"/>
              </a:spcBef>
              <a:buFont typeface="Arial" charset="0"/>
              <a:buChar char="–"/>
              <a:defRPr/>
            </a:pPr>
            <a:r>
              <a:rPr lang="en-US" sz="2000" dirty="0">
                <a:solidFill>
                  <a:srgbClr val="F9EAA9"/>
                </a:solidFill>
                <a:latin typeface="Calibri" pitchFamily="34" charset="0"/>
              </a:rPr>
              <a:t>Increased cost -- $0.4 to 0.5 billion per year nationally</a:t>
            </a:r>
          </a:p>
          <a:p>
            <a:pPr marL="742950" lvl="1" indent="-285750">
              <a:spcBef>
                <a:spcPct val="20000"/>
              </a:spcBef>
              <a:buFont typeface="Arial" charset="0"/>
              <a:buChar char="–"/>
              <a:defRPr/>
            </a:pPr>
            <a:r>
              <a:rPr lang="en-US" sz="2000" dirty="0">
                <a:solidFill>
                  <a:srgbClr val="F9EAA9"/>
                </a:solidFill>
                <a:latin typeface="Calibri" pitchFamily="34" charset="0"/>
              </a:rPr>
              <a:t>Unnecessary antimicrobial use</a:t>
            </a:r>
          </a:p>
          <a:p>
            <a:pPr>
              <a:lnSpc>
                <a:spcPct val="70000"/>
              </a:lnSpc>
              <a:spcBef>
                <a:spcPct val="20000"/>
              </a:spcBef>
              <a:defRPr/>
            </a:pPr>
            <a:endParaRPr lang="en-US" sz="2000"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30FA37F-8CD6-482B-8096-2403C6E6B847}" type="slidenum">
              <a:rPr lang="en-US" sz="1200">
                <a:solidFill>
                  <a:schemeClr val="tx1">
                    <a:tint val="75000"/>
                  </a:schemeClr>
                </a:solidFill>
                <a:latin typeface="+mn-lt"/>
                <a:cs typeface="+mn-cs"/>
              </a:rPr>
              <a:pPr algn="r" fontAlgn="auto">
                <a:spcBef>
                  <a:spcPts val="0"/>
                </a:spcBef>
                <a:spcAft>
                  <a:spcPts val="0"/>
                </a:spcAft>
                <a:defRPr/>
              </a:pPr>
              <a:t>17</a:t>
            </a:fld>
            <a:endParaRPr lang="en-US" sz="1200" dirty="0">
              <a:solidFill>
                <a:schemeClr val="tx1">
                  <a:tint val="75000"/>
                </a:schemeClr>
              </a:solidFill>
              <a:latin typeface="+mn-lt"/>
              <a:cs typeface="+mn-cs"/>
            </a:endParaRPr>
          </a:p>
        </p:txBody>
      </p:sp>
      <p:sp>
        <p:nvSpPr>
          <p:cNvPr id="58372" name="Content Placeholder 4"/>
          <p:cNvSpPr>
            <a:spLocks noGrp="1"/>
          </p:cNvSpPr>
          <p:nvPr>
            <p:ph idx="4294967295"/>
          </p:nvPr>
        </p:nvSpPr>
        <p:spPr>
          <a:xfrm>
            <a:off x="1212850" y="1443038"/>
            <a:ext cx="7626350" cy="5192712"/>
          </a:xfrm>
        </p:spPr>
        <p:txBody>
          <a:bodyPr/>
          <a:lstStyle/>
          <a:p>
            <a:pPr marL="741363" lvl="1" indent="-342900" eaLnBrk="1" hangingPunct="1"/>
            <a:endParaRPr lang="en-US" sz="1800" smtClean="0">
              <a:solidFill>
                <a:srgbClr val="F9EAA9"/>
              </a:solidFill>
            </a:endParaRPr>
          </a:p>
          <a:p>
            <a:pPr marL="284163" indent="-284163" eaLnBrk="1" hangingPunct="1">
              <a:buFont typeface="Arial" charset="0"/>
              <a:buNone/>
            </a:pPr>
            <a:endParaRPr lang="en-US" sz="2000" smtClean="0">
              <a:solidFill>
                <a:srgbClr val="F9EAA9"/>
              </a:solidFill>
            </a:endParaRPr>
          </a:p>
        </p:txBody>
      </p:sp>
      <p:sp>
        <p:nvSpPr>
          <p:cNvPr id="58373"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CAUTI</a:t>
            </a:r>
            <a:endParaRPr lang="en-US" sz="3600" i="1">
              <a:solidFill>
                <a:schemeClr val="bg1"/>
              </a:solidFill>
              <a:latin typeface="Calibri" pitchFamily="34" charset="0"/>
            </a:endParaRPr>
          </a:p>
        </p:txBody>
      </p:sp>
      <p:sp>
        <p:nvSpPr>
          <p:cNvPr id="54278" name="Rectangle 3"/>
          <p:cNvSpPr>
            <a:spLocks noChangeArrowheads="1"/>
          </p:cNvSpPr>
          <p:nvPr/>
        </p:nvSpPr>
        <p:spPr bwMode="auto">
          <a:xfrm>
            <a:off x="1212850" y="1290638"/>
            <a:ext cx="7162800" cy="4419600"/>
          </a:xfrm>
          <a:prstGeom prst="rect">
            <a:avLst/>
          </a:prstGeom>
          <a:noFill/>
          <a:ln w="9525">
            <a:noFill/>
            <a:miter lim="800000"/>
            <a:headEnd/>
            <a:tailEnd/>
          </a:ln>
        </p:spPr>
        <p:txBody>
          <a:bodyPr/>
          <a:lstStyle/>
          <a:p>
            <a:pPr marL="342900" indent="-342900">
              <a:lnSpc>
                <a:spcPct val="70000"/>
              </a:lnSpc>
              <a:spcBef>
                <a:spcPct val="20000"/>
              </a:spcBef>
              <a:defRPr/>
            </a:pPr>
            <a:endParaRPr lang="en-US" sz="2600" dirty="0">
              <a:latin typeface="Calibri" pitchFamily="34" charset="0"/>
            </a:endParaRPr>
          </a:p>
          <a:p>
            <a:pPr>
              <a:spcBef>
                <a:spcPct val="20000"/>
              </a:spcBef>
              <a:defRPr/>
            </a:pPr>
            <a:r>
              <a:rPr lang="en-US" sz="2000" b="1" dirty="0">
                <a:solidFill>
                  <a:srgbClr val="F9EAA9"/>
                </a:solidFill>
                <a:latin typeface="Calibri" pitchFamily="34" charset="0"/>
              </a:rPr>
              <a:t>Unfortunately, we do not monitor indwelling catheters as well as we should.</a:t>
            </a:r>
          </a:p>
          <a:p>
            <a:pPr marL="342900" indent="-342900">
              <a:spcBef>
                <a:spcPct val="20000"/>
              </a:spcBef>
              <a:buFont typeface="Arial" charset="0"/>
              <a:buChar char="•"/>
              <a:defRPr/>
            </a:pPr>
            <a:r>
              <a:rPr lang="en-US" sz="2000" dirty="0">
                <a:solidFill>
                  <a:srgbClr val="F9EAA9"/>
                </a:solidFill>
                <a:latin typeface="Calibri" pitchFamily="34" charset="0"/>
              </a:rPr>
              <a:t>Catheters are </a:t>
            </a:r>
          </a:p>
          <a:p>
            <a:pPr marL="742950" lvl="1" indent="-285750">
              <a:spcBef>
                <a:spcPct val="20000"/>
              </a:spcBef>
              <a:buFont typeface="Arial" charset="0"/>
              <a:buChar char="–"/>
              <a:defRPr/>
            </a:pPr>
            <a:r>
              <a:rPr lang="en-US" sz="2000" dirty="0">
                <a:solidFill>
                  <a:srgbClr val="F9EAA9"/>
                </a:solidFill>
                <a:latin typeface="Calibri" pitchFamily="34" charset="0"/>
              </a:rPr>
              <a:t>Often placed for inappropriate indications</a:t>
            </a:r>
          </a:p>
          <a:p>
            <a:pPr marL="742950" lvl="1" indent="-285750">
              <a:spcBef>
                <a:spcPct val="20000"/>
              </a:spcBef>
              <a:buFont typeface="Arial" charset="0"/>
              <a:buChar char="–"/>
              <a:defRPr/>
            </a:pPr>
            <a:r>
              <a:rPr lang="en-US" sz="2000" dirty="0">
                <a:solidFill>
                  <a:srgbClr val="F9EAA9"/>
                </a:solidFill>
                <a:latin typeface="Calibri" pitchFamily="34" charset="0"/>
              </a:rPr>
              <a:t>Physicians are frequently unaware that catheter is still in place and should be discontinued</a:t>
            </a:r>
          </a:p>
          <a:p>
            <a:pPr marL="742950" lvl="1" indent="-285750">
              <a:spcBef>
                <a:spcPct val="20000"/>
              </a:spcBef>
              <a:buFont typeface="Arial" charset="0"/>
              <a:buNone/>
              <a:defRPr/>
            </a:pPr>
            <a:endParaRPr lang="en-US" sz="2000" dirty="0">
              <a:solidFill>
                <a:srgbClr val="F9EAA9"/>
              </a:solidFill>
              <a:latin typeface="Calibri" pitchFamily="34" charset="0"/>
            </a:endParaRPr>
          </a:p>
          <a:p>
            <a:pPr marL="342900" indent="-342900">
              <a:spcBef>
                <a:spcPct val="20000"/>
              </a:spcBef>
              <a:buFont typeface="Arial" charset="0"/>
              <a:buChar char="•"/>
              <a:defRPr/>
            </a:pPr>
            <a:r>
              <a:rPr lang="en-US" sz="2000" dirty="0">
                <a:solidFill>
                  <a:srgbClr val="F9EAA9"/>
                </a:solidFill>
                <a:latin typeface="Calibri" pitchFamily="34" charset="0"/>
              </a:rPr>
              <a:t>In a recent survey of U.S. hospitals:</a:t>
            </a:r>
          </a:p>
          <a:p>
            <a:pPr marL="742950" lvl="1" indent="-285750">
              <a:spcBef>
                <a:spcPct val="20000"/>
              </a:spcBef>
              <a:buFont typeface="Arial" charset="0"/>
              <a:buChar char="–"/>
              <a:defRPr/>
            </a:pPr>
            <a:r>
              <a:rPr lang="en-US" sz="2000" dirty="0">
                <a:solidFill>
                  <a:srgbClr val="F9EAA9"/>
                </a:solidFill>
                <a:latin typeface="Calibri" pitchFamily="34" charset="0"/>
              </a:rPr>
              <a:t>&gt; 50% did not monitor which patients were catheterized</a:t>
            </a:r>
          </a:p>
          <a:p>
            <a:pPr marL="742950" lvl="1" indent="-285750">
              <a:spcBef>
                <a:spcPct val="20000"/>
              </a:spcBef>
              <a:buFont typeface="Arial" charset="0"/>
              <a:buChar char="–"/>
              <a:defRPr/>
            </a:pPr>
            <a:r>
              <a:rPr lang="en-US" sz="2000" dirty="0">
                <a:solidFill>
                  <a:srgbClr val="F9EAA9"/>
                </a:solidFill>
                <a:latin typeface="Calibri" pitchFamily="34" charset="0"/>
              </a:rPr>
              <a:t>75%  did not monitor duration and/or discontinuation</a:t>
            </a:r>
          </a:p>
          <a:p>
            <a:pPr marL="342900" indent="-342900">
              <a:lnSpc>
                <a:spcPct val="70000"/>
              </a:lnSpc>
              <a:spcBef>
                <a:spcPct val="20000"/>
              </a:spcBef>
              <a:buFont typeface="Arial" charset="0"/>
              <a:buNone/>
              <a:defRPr/>
            </a:pPr>
            <a:endParaRPr lang="en-US" sz="2000"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7960928-CC06-4BBC-AB56-BEE85E011735}" type="slidenum">
              <a:rPr lang="en-US" sz="1200">
                <a:solidFill>
                  <a:schemeClr val="tx1">
                    <a:tint val="75000"/>
                  </a:schemeClr>
                </a:solidFill>
                <a:latin typeface="+mn-lt"/>
                <a:cs typeface="+mn-cs"/>
              </a:rPr>
              <a:pPr algn="r" fontAlgn="auto">
                <a:spcBef>
                  <a:spcPts val="0"/>
                </a:spcBef>
                <a:spcAft>
                  <a:spcPts val="0"/>
                </a:spcAft>
                <a:defRPr/>
              </a:pPr>
              <a:t>18</a:t>
            </a:fld>
            <a:endParaRPr lang="en-US" sz="1200" dirty="0">
              <a:solidFill>
                <a:schemeClr val="tx1">
                  <a:tint val="75000"/>
                </a:schemeClr>
              </a:solidFill>
              <a:latin typeface="+mn-lt"/>
              <a:cs typeface="+mn-cs"/>
            </a:endParaRPr>
          </a:p>
        </p:txBody>
      </p:sp>
      <p:sp>
        <p:nvSpPr>
          <p:cNvPr id="60420" name="Content Placeholder 4"/>
          <p:cNvSpPr>
            <a:spLocks noGrp="1"/>
          </p:cNvSpPr>
          <p:nvPr>
            <p:ph idx="4294967295"/>
          </p:nvPr>
        </p:nvSpPr>
        <p:spPr>
          <a:xfrm>
            <a:off x="1212850" y="1443038"/>
            <a:ext cx="7626350" cy="5192712"/>
          </a:xfrm>
        </p:spPr>
        <p:txBody>
          <a:bodyPr/>
          <a:lstStyle/>
          <a:p>
            <a:pPr marL="741363" lvl="1" indent="-342900" eaLnBrk="1" hangingPunct="1"/>
            <a:endParaRPr lang="en-US" sz="1800" smtClean="0">
              <a:solidFill>
                <a:srgbClr val="F9EAA9"/>
              </a:solidFill>
            </a:endParaRPr>
          </a:p>
          <a:p>
            <a:pPr marL="284163" indent="-284163" eaLnBrk="1" hangingPunct="1">
              <a:buFont typeface="Arial" charset="0"/>
              <a:buNone/>
            </a:pPr>
            <a:endParaRPr lang="en-US" sz="2000" smtClean="0">
              <a:solidFill>
                <a:srgbClr val="F9EAA9"/>
              </a:solidFill>
            </a:endParaRPr>
          </a:p>
        </p:txBody>
      </p:sp>
      <p:sp>
        <p:nvSpPr>
          <p:cNvPr id="60421"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CAUTI</a:t>
            </a:r>
            <a:endParaRPr lang="en-US" sz="3600" i="1">
              <a:solidFill>
                <a:schemeClr val="bg1"/>
              </a:solidFill>
              <a:latin typeface="Calibri" pitchFamily="34" charset="0"/>
            </a:endParaRPr>
          </a:p>
        </p:txBody>
      </p:sp>
      <p:sp>
        <p:nvSpPr>
          <p:cNvPr id="60422" name="Rectangle 3"/>
          <p:cNvSpPr>
            <a:spLocks noChangeArrowheads="1"/>
          </p:cNvSpPr>
          <p:nvPr/>
        </p:nvSpPr>
        <p:spPr bwMode="auto">
          <a:xfrm>
            <a:off x="5487988" y="1290638"/>
            <a:ext cx="3206750" cy="4419600"/>
          </a:xfrm>
          <a:prstGeom prst="rect">
            <a:avLst/>
          </a:prstGeom>
          <a:noFill/>
          <a:ln w="9525">
            <a:noFill/>
            <a:miter lim="800000"/>
            <a:headEnd/>
            <a:tailEnd/>
          </a:ln>
        </p:spPr>
        <p:txBody>
          <a:bodyPr/>
          <a:lstStyle/>
          <a:p>
            <a:pPr marL="342900" indent="-342900">
              <a:lnSpc>
                <a:spcPct val="70000"/>
              </a:lnSpc>
              <a:spcBef>
                <a:spcPct val="20000"/>
              </a:spcBef>
            </a:pPr>
            <a:endParaRPr lang="en-US" sz="2600">
              <a:latin typeface="Calibri" pitchFamily="34" charset="0"/>
            </a:endParaRPr>
          </a:p>
          <a:p>
            <a:pPr marL="342900" indent="-342900">
              <a:spcBef>
                <a:spcPct val="20000"/>
              </a:spcBef>
              <a:buFont typeface="Arial" charset="0"/>
              <a:buChar char="•"/>
            </a:pPr>
            <a:r>
              <a:rPr lang="en-US">
                <a:solidFill>
                  <a:srgbClr val="F9EAA9"/>
                </a:solidFill>
                <a:latin typeface="Calibri" pitchFamily="34" charset="0"/>
              </a:rPr>
              <a:t>Source of microorganisms may be </a:t>
            </a:r>
            <a:r>
              <a:rPr lang="en-US" u="sng">
                <a:solidFill>
                  <a:srgbClr val="F9EAA9"/>
                </a:solidFill>
                <a:latin typeface="Calibri" pitchFamily="34" charset="0"/>
              </a:rPr>
              <a:t>endogenous</a:t>
            </a:r>
            <a:r>
              <a:rPr lang="en-US" b="1">
                <a:solidFill>
                  <a:srgbClr val="F9EAA9"/>
                </a:solidFill>
                <a:latin typeface="Calibri" pitchFamily="34" charset="0"/>
              </a:rPr>
              <a:t> </a:t>
            </a:r>
            <a:r>
              <a:rPr lang="en-US">
                <a:solidFill>
                  <a:srgbClr val="F9EAA9"/>
                </a:solidFill>
                <a:latin typeface="Calibri" pitchFamily="34" charset="0"/>
              </a:rPr>
              <a:t>(meatal, rectal, or vaginal colonization) or </a:t>
            </a:r>
            <a:r>
              <a:rPr lang="en-US" u="sng">
                <a:solidFill>
                  <a:srgbClr val="F9EAA9"/>
                </a:solidFill>
                <a:latin typeface="Calibri" pitchFamily="34" charset="0"/>
              </a:rPr>
              <a:t>exogenous</a:t>
            </a:r>
            <a:r>
              <a:rPr lang="en-US">
                <a:solidFill>
                  <a:srgbClr val="F9EAA9"/>
                </a:solidFill>
                <a:latin typeface="Calibri" pitchFamily="34" charset="0"/>
              </a:rPr>
              <a:t>, usually via </a:t>
            </a:r>
            <a:r>
              <a:rPr lang="en-US" b="1">
                <a:solidFill>
                  <a:srgbClr val="F9EAA9"/>
                </a:solidFill>
                <a:latin typeface="Calibri" pitchFamily="34" charset="0"/>
              </a:rPr>
              <a:t>contaminated hands of healthcare personnel </a:t>
            </a:r>
            <a:r>
              <a:rPr lang="en-US">
                <a:solidFill>
                  <a:srgbClr val="F9EAA9"/>
                </a:solidFill>
                <a:latin typeface="Calibri" pitchFamily="34" charset="0"/>
              </a:rPr>
              <a:t>during catheter insertion or manipulation of         the collecting system</a:t>
            </a:r>
          </a:p>
          <a:p>
            <a:pPr marL="342900" indent="-342900">
              <a:spcBef>
                <a:spcPct val="20000"/>
              </a:spcBef>
              <a:buFont typeface="Arial" charset="0"/>
              <a:buChar char="•"/>
            </a:pPr>
            <a:endParaRPr lang="en-US">
              <a:solidFill>
                <a:schemeClr val="bg2"/>
              </a:solidFill>
              <a:latin typeface="Calibri" pitchFamily="34" charset="0"/>
            </a:endParaRPr>
          </a:p>
          <a:p>
            <a:pPr marL="342900" indent="-342900">
              <a:lnSpc>
                <a:spcPct val="70000"/>
              </a:lnSpc>
              <a:spcBef>
                <a:spcPct val="20000"/>
              </a:spcBef>
              <a:buFont typeface="Arial" charset="0"/>
              <a:buNone/>
            </a:pPr>
            <a:endParaRPr lang="en-US">
              <a:solidFill>
                <a:schemeClr val="bg2"/>
              </a:solidFill>
              <a:latin typeface="Calibri" pitchFamily="34" charset="0"/>
            </a:endParaRPr>
          </a:p>
        </p:txBody>
      </p:sp>
      <p:sp>
        <p:nvSpPr>
          <p:cNvPr id="60423" name="Rectangle 13"/>
          <p:cNvSpPr>
            <a:spLocks noChangeArrowheads="1"/>
          </p:cNvSpPr>
          <p:nvPr/>
        </p:nvSpPr>
        <p:spPr bwMode="auto">
          <a:xfrm>
            <a:off x="5715000" y="1676400"/>
            <a:ext cx="3429000" cy="4038600"/>
          </a:xfrm>
          <a:prstGeom prst="rect">
            <a:avLst/>
          </a:prstGeom>
          <a:noFill/>
          <a:ln w="9525">
            <a:noFill/>
            <a:miter lim="800000"/>
            <a:headEnd/>
            <a:tailEnd/>
          </a:ln>
        </p:spPr>
        <p:txBody>
          <a:bodyPr/>
          <a:lstStyle/>
          <a:p>
            <a:pPr>
              <a:lnSpc>
                <a:spcPct val="80000"/>
              </a:lnSpc>
              <a:spcBef>
                <a:spcPct val="20000"/>
              </a:spcBef>
              <a:buFont typeface="Arial" charset="0"/>
              <a:buChar char="•"/>
            </a:pPr>
            <a:endParaRPr lang="en-US" sz="3300">
              <a:latin typeface="Calibri" pitchFamily="34" charset="0"/>
            </a:endParaRPr>
          </a:p>
        </p:txBody>
      </p:sp>
      <p:pic>
        <p:nvPicPr>
          <p:cNvPr id="60424" name="Picture 15" descr="Figure l. Routes of entry of uropathogens to catheterized urinary tract."/>
          <p:cNvPicPr>
            <a:picLocks noChangeAspect="1" noChangeArrowheads="1"/>
          </p:cNvPicPr>
          <p:nvPr/>
        </p:nvPicPr>
        <p:blipFill>
          <a:blip r:embed="rId4"/>
          <a:srcRect/>
          <a:stretch>
            <a:fillRect/>
          </a:stretch>
        </p:blipFill>
        <p:spPr bwMode="auto">
          <a:xfrm>
            <a:off x="1212850" y="1600200"/>
            <a:ext cx="4275138" cy="3543300"/>
          </a:xfrm>
          <a:prstGeom prst="rect">
            <a:avLst/>
          </a:prstGeom>
          <a:noFill/>
          <a:ln w="9525">
            <a:noFill/>
            <a:miter lim="800000"/>
            <a:headEnd/>
            <a:tailEnd/>
          </a:ln>
        </p:spPr>
      </p:pic>
      <p:sp>
        <p:nvSpPr>
          <p:cNvPr id="60425" name="Text Box 4"/>
          <p:cNvSpPr txBox="1">
            <a:spLocks noChangeArrowheads="1"/>
          </p:cNvSpPr>
          <p:nvPr/>
        </p:nvSpPr>
        <p:spPr bwMode="auto">
          <a:xfrm>
            <a:off x="1365250" y="5567363"/>
            <a:ext cx="7010400" cy="274637"/>
          </a:xfrm>
          <a:prstGeom prst="rect">
            <a:avLst/>
          </a:prstGeom>
          <a:noFill/>
          <a:ln w="9525">
            <a:noFill/>
            <a:miter lim="800000"/>
            <a:headEnd/>
            <a:tailEnd/>
          </a:ln>
        </p:spPr>
        <p:txBody>
          <a:bodyPr>
            <a:spAutoFit/>
          </a:bodyPr>
          <a:lstStyle/>
          <a:p>
            <a:pPr marL="342900" indent="-342900"/>
            <a:r>
              <a:rPr lang="en-US" sz="1200">
                <a:solidFill>
                  <a:schemeClr val="bg2"/>
                </a:solidFill>
                <a:latin typeface="Calibri" pitchFamily="34" charset="0"/>
              </a:rPr>
              <a:t>Figure from: Maki DG, Tambyah PA. Emerge Infect Dis 2001;7:1-6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075F9C0-BFA9-4719-B41B-541BC3D65235}" type="slidenum">
              <a:rPr lang="en-US" sz="1200">
                <a:solidFill>
                  <a:schemeClr val="tx1">
                    <a:tint val="75000"/>
                  </a:schemeClr>
                </a:solidFill>
                <a:latin typeface="+mn-lt"/>
                <a:cs typeface="+mn-cs"/>
              </a:rPr>
              <a:pPr algn="r" fontAlgn="auto">
                <a:spcBef>
                  <a:spcPts val="0"/>
                </a:spcBef>
                <a:spcAft>
                  <a:spcPts val="0"/>
                </a:spcAft>
                <a:defRPr/>
              </a:pPr>
              <a:t>19</a:t>
            </a:fld>
            <a:endParaRPr lang="en-US" sz="1200" dirty="0">
              <a:solidFill>
                <a:schemeClr val="tx1">
                  <a:tint val="75000"/>
                </a:schemeClr>
              </a:solidFill>
              <a:latin typeface="+mn-lt"/>
              <a:cs typeface="+mn-cs"/>
            </a:endParaRPr>
          </a:p>
        </p:txBody>
      </p:sp>
      <p:sp>
        <p:nvSpPr>
          <p:cNvPr id="62468" name="Content Placeholder 4"/>
          <p:cNvSpPr>
            <a:spLocks noGrp="1"/>
          </p:cNvSpPr>
          <p:nvPr>
            <p:ph idx="4294967295"/>
          </p:nvPr>
        </p:nvSpPr>
        <p:spPr>
          <a:xfrm>
            <a:off x="1212850" y="1443038"/>
            <a:ext cx="7626350" cy="5192712"/>
          </a:xfrm>
        </p:spPr>
        <p:txBody>
          <a:bodyPr/>
          <a:lstStyle/>
          <a:p>
            <a:pPr marL="741363" lvl="1" indent="-342900" eaLnBrk="1" hangingPunct="1"/>
            <a:endParaRPr lang="en-US" sz="1800" smtClean="0">
              <a:solidFill>
                <a:srgbClr val="F9EAA9"/>
              </a:solidFill>
            </a:endParaRPr>
          </a:p>
          <a:p>
            <a:pPr marL="284163" indent="-284163" eaLnBrk="1" hangingPunct="1">
              <a:buFont typeface="Arial" charset="0"/>
              <a:buNone/>
            </a:pPr>
            <a:endParaRPr lang="en-US" sz="2000" smtClean="0">
              <a:solidFill>
                <a:srgbClr val="F9EAA9"/>
              </a:solidFill>
            </a:endParaRPr>
          </a:p>
        </p:txBody>
      </p:sp>
      <p:sp>
        <p:nvSpPr>
          <p:cNvPr id="62469"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CAUTI</a:t>
            </a:r>
            <a:endParaRPr lang="en-US" sz="3600" i="1">
              <a:solidFill>
                <a:schemeClr val="bg1"/>
              </a:solidFill>
              <a:latin typeface="Calibri" pitchFamily="34" charset="0"/>
            </a:endParaRPr>
          </a:p>
        </p:txBody>
      </p:sp>
      <p:sp>
        <p:nvSpPr>
          <p:cNvPr id="62470" name="Rectangle 3"/>
          <p:cNvSpPr>
            <a:spLocks noChangeArrowheads="1"/>
          </p:cNvSpPr>
          <p:nvPr/>
        </p:nvSpPr>
        <p:spPr bwMode="auto">
          <a:xfrm>
            <a:off x="5487988" y="1290638"/>
            <a:ext cx="3206750" cy="4419600"/>
          </a:xfrm>
          <a:prstGeom prst="rect">
            <a:avLst/>
          </a:prstGeom>
          <a:noFill/>
          <a:ln w="9525">
            <a:noFill/>
            <a:miter lim="800000"/>
            <a:headEnd/>
            <a:tailEnd/>
          </a:ln>
        </p:spPr>
        <p:txBody>
          <a:bodyPr/>
          <a:lstStyle/>
          <a:p>
            <a:pPr marL="342900" indent="-342900">
              <a:lnSpc>
                <a:spcPct val="70000"/>
              </a:lnSpc>
              <a:spcBef>
                <a:spcPct val="20000"/>
              </a:spcBef>
            </a:pPr>
            <a:endParaRPr lang="en-US" sz="2600">
              <a:latin typeface="Calibri" pitchFamily="34" charset="0"/>
            </a:endParaRPr>
          </a:p>
          <a:p>
            <a:pPr marL="342900" indent="-342900">
              <a:spcBef>
                <a:spcPct val="20000"/>
              </a:spcBef>
              <a:buFont typeface="Arial" charset="0"/>
              <a:buChar char="•"/>
            </a:pPr>
            <a:r>
              <a:rPr lang="en-US">
                <a:solidFill>
                  <a:srgbClr val="F9EAA9"/>
                </a:solidFill>
                <a:latin typeface="Calibri" pitchFamily="34" charset="0"/>
              </a:rPr>
              <a:t>Bacteria within biofilms can be resistant to antimicrobials and host defenses</a:t>
            </a:r>
          </a:p>
          <a:p>
            <a:pPr marL="342900" indent="-342900">
              <a:spcBef>
                <a:spcPct val="20000"/>
              </a:spcBef>
              <a:buFont typeface="Arial" charset="0"/>
              <a:buChar char="•"/>
            </a:pPr>
            <a:endParaRPr lang="en-US">
              <a:solidFill>
                <a:srgbClr val="F9EAA9"/>
              </a:solidFill>
              <a:latin typeface="Calibri" pitchFamily="34" charset="0"/>
            </a:endParaRPr>
          </a:p>
          <a:p>
            <a:pPr marL="342900" indent="-342900">
              <a:spcBef>
                <a:spcPct val="20000"/>
              </a:spcBef>
              <a:buFont typeface="Arial" charset="0"/>
              <a:buChar char="•"/>
            </a:pPr>
            <a:r>
              <a:rPr lang="en-US">
                <a:solidFill>
                  <a:srgbClr val="F9EAA9"/>
                </a:solidFill>
                <a:latin typeface="Calibri" pitchFamily="34" charset="0"/>
              </a:rPr>
              <a:t>Some novel strategies in CAUTI prevention have targeted biofilms</a:t>
            </a:r>
          </a:p>
          <a:p>
            <a:pPr marL="342900" indent="-342900">
              <a:lnSpc>
                <a:spcPct val="70000"/>
              </a:lnSpc>
              <a:spcBef>
                <a:spcPct val="20000"/>
              </a:spcBef>
              <a:buFont typeface="Arial" charset="0"/>
              <a:buNone/>
            </a:pPr>
            <a:endParaRPr lang="en-US">
              <a:solidFill>
                <a:schemeClr val="bg2"/>
              </a:solidFill>
              <a:latin typeface="Calibri" pitchFamily="34" charset="0"/>
            </a:endParaRPr>
          </a:p>
        </p:txBody>
      </p:sp>
      <p:sp>
        <p:nvSpPr>
          <p:cNvPr id="62471" name="Rectangle 13"/>
          <p:cNvSpPr>
            <a:spLocks noChangeArrowheads="1"/>
          </p:cNvSpPr>
          <p:nvPr/>
        </p:nvSpPr>
        <p:spPr bwMode="auto">
          <a:xfrm>
            <a:off x="5715000" y="1676400"/>
            <a:ext cx="3429000" cy="4038600"/>
          </a:xfrm>
          <a:prstGeom prst="rect">
            <a:avLst/>
          </a:prstGeom>
          <a:noFill/>
          <a:ln w="9525">
            <a:noFill/>
            <a:miter lim="800000"/>
            <a:headEnd/>
            <a:tailEnd/>
          </a:ln>
        </p:spPr>
        <p:txBody>
          <a:bodyPr/>
          <a:lstStyle/>
          <a:p>
            <a:pPr>
              <a:lnSpc>
                <a:spcPct val="80000"/>
              </a:lnSpc>
              <a:spcBef>
                <a:spcPct val="20000"/>
              </a:spcBef>
              <a:buFont typeface="Arial" charset="0"/>
              <a:buChar char="•"/>
            </a:pPr>
            <a:endParaRPr lang="en-US" sz="3300">
              <a:latin typeface="Calibri" pitchFamily="34" charset="0"/>
            </a:endParaRPr>
          </a:p>
        </p:txBody>
      </p:sp>
      <p:pic>
        <p:nvPicPr>
          <p:cNvPr id="62472" name="Picture 6" descr="PHIL Image 7488"/>
          <p:cNvPicPr>
            <a:picLocks noChangeAspect="1" noChangeArrowheads="1"/>
          </p:cNvPicPr>
          <p:nvPr/>
        </p:nvPicPr>
        <p:blipFill>
          <a:blip r:embed="rId4"/>
          <a:srcRect/>
          <a:stretch>
            <a:fillRect/>
          </a:stretch>
        </p:blipFill>
        <p:spPr bwMode="auto">
          <a:xfrm>
            <a:off x="1212850" y="1597025"/>
            <a:ext cx="4191000" cy="3054350"/>
          </a:xfrm>
          <a:prstGeom prst="rect">
            <a:avLst/>
          </a:prstGeom>
          <a:noFill/>
          <a:ln w="9525">
            <a:noFill/>
            <a:miter lim="800000"/>
            <a:headEnd/>
            <a:tailEnd/>
          </a:ln>
        </p:spPr>
      </p:pic>
      <p:sp>
        <p:nvSpPr>
          <p:cNvPr id="62473" name="Text Box 7"/>
          <p:cNvSpPr txBox="1">
            <a:spLocks noChangeArrowheads="1"/>
          </p:cNvSpPr>
          <p:nvPr/>
        </p:nvSpPr>
        <p:spPr bwMode="auto">
          <a:xfrm>
            <a:off x="1212850" y="4803775"/>
            <a:ext cx="4275138" cy="1169988"/>
          </a:xfrm>
          <a:prstGeom prst="rect">
            <a:avLst/>
          </a:prstGeom>
          <a:noFill/>
          <a:ln w="9525" algn="ctr">
            <a:noFill/>
            <a:miter lim="800000"/>
            <a:headEnd/>
            <a:tailEnd/>
          </a:ln>
        </p:spPr>
        <p:txBody>
          <a:bodyPr>
            <a:spAutoFit/>
          </a:bodyPr>
          <a:lstStyle/>
          <a:p>
            <a:r>
              <a:rPr lang="en-US" sz="1400">
                <a:solidFill>
                  <a:srgbClr val="F9EAA9"/>
                </a:solidFill>
                <a:latin typeface="Verdana" pitchFamily="34" charset="0"/>
              </a:rPr>
              <a:t>Scanning electron micrograph of </a:t>
            </a:r>
            <a:r>
              <a:rPr lang="en-US" sz="1400" i="1">
                <a:solidFill>
                  <a:srgbClr val="F9EAA9"/>
                </a:solidFill>
                <a:latin typeface="Verdana" pitchFamily="34" charset="0"/>
              </a:rPr>
              <a:t>S. aureus </a:t>
            </a:r>
            <a:r>
              <a:rPr lang="en-US" sz="1400">
                <a:solidFill>
                  <a:srgbClr val="F9EAA9"/>
                </a:solidFill>
                <a:latin typeface="Verdana" pitchFamily="34" charset="0"/>
              </a:rPr>
              <a:t>bacteria on the luminal surface of an indwelling catheter with an interwoven complex matrix of extracellular polymeric substances known as a </a:t>
            </a:r>
            <a:r>
              <a:rPr lang="en-US" sz="1400" b="1">
                <a:solidFill>
                  <a:srgbClr val="F9EAA9"/>
                </a:solidFill>
                <a:latin typeface="Verdana" pitchFamily="34" charset="0"/>
              </a:rPr>
              <a:t>biofilm</a:t>
            </a:r>
            <a:r>
              <a:rPr lang="en-US" sz="1400">
                <a:solidFill>
                  <a:srgbClr val="F9EAA9"/>
                </a:solidFill>
                <a:latin typeface="Verdana"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30722" name="Title 3"/>
          <p:cNvSpPr>
            <a:spLocks noGrp="1"/>
          </p:cNvSpPr>
          <p:nvPr>
            <p:ph type="body" idx="4294967295"/>
          </p:nvPr>
        </p:nvSpPr>
        <p:spPr>
          <a:xfrm>
            <a:off x="449263" y="1901825"/>
            <a:ext cx="8237537" cy="2901950"/>
          </a:xfrm>
          <a:ln w="38100">
            <a:solidFill>
              <a:srgbClr val="FFFF00"/>
            </a:solidFill>
          </a:ln>
        </p:spPr>
        <p:txBody>
          <a:bodyPr/>
          <a:lstStyle/>
          <a:p>
            <a:pPr marL="533400" indent="-533400" eaLnBrk="1" hangingPunct="1">
              <a:lnSpc>
                <a:spcPct val="80000"/>
              </a:lnSpc>
              <a:buFont typeface="Arial" charset="0"/>
              <a:buNone/>
            </a:pPr>
            <a:r>
              <a:rPr lang="en-US" sz="2800" smtClean="0">
                <a:solidFill>
                  <a:srgbClr val="F9EAA9"/>
                </a:solidFill>
              </a:rPr>
              <a:t>This session has three sections</a:t>
            </a:r>
          </a:p>
          <a:p>
            <a:pPr marL="533400" indent="-533400" eaLnBrk="1" hangingPunct="1">
              <a:lnSpc>
                <a:spcPct val="80000"/>
              </a:lnSpc>
              <a:buFont typeface="Arial" charset="0"/>
              <a:buNone/>
            </a:pPr>
            <a:endParaRPr lang="en-US" sz="2000" smtClean="0">
              <a:solidFill>
                <a:srgbClr val="F9EAA9"/>
              </a:solidFill>
            </a:endParaRPr>
          </a:p>
          <a:p>
            <a:pPr marL="533400" indent="-533400" eaLnBrk="1" hangingPunct="1">
              <a:lnSpc>
                <a:spcPct val="80000"/>
              </a:lnSpc>
              <a:buFont typeface="Arial" charset="0"/>
              <a:buAutoNum type="alphaLcPeriod"/>
            </a:pPr>
            <a:r>
              <a:rPr lang="en-US" sz="2000" smtClean="0">
                <a:solidFill>
                  <a:srgbClr val="F9EAA9"/>
                </a:solidFill>
              </a:rPr>
              <a:t>Prevention, including Clinical Bundles and Checklists</a:t>
            </a:r>
          </a:p>
          <a:p>
            <a:pPr marL="533400" indent="-533400" eaLnBrk="1" hangingPunct="1">
              <a:lnSpc>
                <a:spcPct val="80000"/>
              </a:lnSpc>
              <a:buFont typeface="Arial" charset="0"/>
              <a:buAutoNum type="alphaLcPeriod"/>
            </a:pPr>
            <a:endParaRPr lang="en-US" sz="2000" smtClean="0">
              <a:solidFill>
                <a:srgbClr val="F9EAA9"/>
              </a:solidFill>
            </a:endParaRPr>
          </a:p>
          <a:p>
            <a:pPr marL="533400" indent="-533400" eaLnBrk="1" hangingPunct="1">
              <a:lnSpc>
                <a:spcPct val="80000"/>
              </a:lnSpc>
              <a:buFont typeface="Arial" charset="0"/>
              <a:buAutoNum type="alphaLcPeriod"/>
            </a:pPr>
            <a:r>
              <a:rPr lang="en-US" sz="2000" smtClean="0">
                <a:solidFill>
                  <a:srgbClr val="F9EAA9"/>
                </a:solidFill>
              </a:rPr>
              <a:t>Control, including precautions, environmental cleaning and disinfection</a:t>
            </a:r>
          </a:p>
          <a:p>
            <a:pPr marL="533400" indent="-533400" eaLnBrk="1" hangingPunct="1">
              <a:lnSpc>
                <a:spcPct val="80000"/>
              </a:lnSpc>
              <a:buFont typeface="Arial" charset="0"/>
              <a:buAutoNum type="alphaLcPeriod"/>
            </a:pPr>
            <a:endParaRPr lang="en-US" sz="2000" smtClean="0">
              <a:solidFill>
                <a:srgbClr val="F9EAA9"/>
              </a:solidFill>
            </a:endParaRPr>
          </a:p>
          <a:p>
            <a:pPr marL="533400" indent="-533400" eaLnBrk="1" hangingPunct="1">
              <a:lnSpc>
                <a:spcPct val="80000"/>
              </a:lnSpc>
              <a:buFont typeface="Arial" charset="0"/>
              <a:buAutoNum type="alphaLcPeriod"/>
            </a:pPr>
            <a:r>
              <a:rPr lang="en-US" sz="2000" smtClean="0">
                <a:solidFill>
                  <a:srgbClr val="F9EAA9"/>
                </a:solidFill>
              </a:rPr>
              <a:t>Dealing with an Outbreak, in Acute and Long Term Care Settings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451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58CA03C-C02F-4CE2-B93B-5B9A6664C81B}" type="slidenum">
              <a:rPr lang="en-US" sz="1200">
                <a:solidFill>
                  <a:schemeClr val="tx1">
                    <a:tint val="75000"/>
                  </a:schemeClr>
                </a:solidFill>
                <a:latin typeface="+mn-lt"/>
                <a:cs typeface="+mn-cs"/>
              </a:rPr>
              <a:pPr algn="r" fontAlgn="auto">
                <a:spcBef>
                  <a:spcPts val="0"/>
                </a:spcBef>
                <a:spcAft>
                  <a:spcPts val="0"/>
                </a:spcAft>
                <a:defRPr/>
              </a:pPr>
              <a:t>20</a:t>
            </a:fld>
            <a:endParaRPr lang="en-US" sz="1200" dirty="0">
              <a:solidFill>
                <a:schemeClr val="tx1">
                  <a:tint val="75000"/>
                </a:schemeClr>
              </a:solidFill>
              <a:latin typeface="+mn-lt"/>
              <a:cs typeface="+mn-cs"/>
            </a:endParaRPr>
          </a:p>
        </p:txBody>
      </p:sp>
      <p:sp>
        <p:nvSpPr>
          <p:cNvPr id="64516" name="Content Placeholder 4"/>
          <p:cNvSpPr>
            <a:spLocks noGrp="1"/>
          </p:cNvSpPr>
          <p:nvPr>
            <p:ph idx="4294967295"/>
          </p:nvPr>
        </p:nvSpPr>
        <p:spPr>
          <a:xfrm>
            <a:off x="1212850" y="1443038"/>
            <a:ext cx="7626350" cy="5192712"/>
          </a:xfrm>
        </p:spPr>
        <p:txBody>
          <a:bodyPr/>
          <a:lstStyle/>
          <a:p>
            <a:pPr marL="741363" lvl="1" indent="-342900" eaLnBrk="1" hangingPunct="1"/>
            <a:endParaRPr lang="en-US" sz="1800" smtClean="0">
              <a:solidFill>
                <a:srgbClr val="F9EAA9"/>
              </a:solidFill>
            </a:endParaRPr>
          </a:p>
          <a:p>
            <a:pPr marL="284163" indent="-284163" eaLnBrk="1" hangingPunct="1">
              <a:buFont typeface="Arial" charset="0"/>
              <a:buNone/>
            </a:pPr>
            <a:endParaRPr lang="en-US" sz="2000" smtClean="0">
              <a:solidFill>
                <a:srgbClr val="F9EAA9"/>
              </a:solidFill>
            </a:endParaRPr>
          </a:p>
        </p:txBody>
      </p:sp>
      <p:sp>
        <p:nvSpPr>
          <p:cNvPr id="64517"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Core Prevention Strategies for CAUTI</a:t>
            </a:r>
            <a:endParaRPr lang="en-US" sz="3600" i="1">
              <a:solidFill>
                <a:schemeClr val="bg1"/>
              </a:solidFill>
              <a:latin typeface="Calibri" pitchFamily="34" charset="0"/>
            </a:endParaRPr>
          </a:p>
        </p:txBody>
      </p:sp>
      <p:sp>
        <p:nvSpPr>
          <p:cNvPr id="64518" name="Rectangle 3"/>
          <p:cNvSpPr>
            <a:spLocks noChangeArrowheads="1"/>
          </p:cNvSpPr>
          <p:nvPr/>
        </p:nvSpPr>
        <p:spPr bwMode="auto">
          <a:xfrm>
            <a:off x="1365250" y="1290638"/>
            <a:ext cx="7329488" cy="4419600"/>
          </a:xfrm>
          <a:prstGeom prst="rect">
            <a:avLst/>
          </a:prstGeom>
          <a:noFill/>
          <a:ln w="9525">
            <a:noFill/>
            <a:miter lim="800000"/>
            <a:headEnd/>
            <a:tailEnd/>
          </a:ln>
        </p:spPr>
        <p:txBody>
          <a:bodyPr/>
          <a:lstStyle/>
          <a:p>
            <a:pPr marL="342900" indent="-342900">
              <a:lnSpc>
                <a:spcPct val="70000"/>
              </a:lnSpc>
              <a:spcBef>
                <a:spcPct val="20000"/>
              </a:spcBef>
            </a:pPr>
            <a:endParaRPr lang="en-US" sz="2000">
              <a:solidFill>
                <a:srgbClr val="F9EAA9"/>
              </a:solidFill>
              <a:latin typeface="Calibri" pitchFamily="34" charset="0"/>
            </a:endParaRPr>
          </a:p>
          <a:p>
            <a:pPr marL="342900" indent="-342900">
              <a:spcBef>
                <a:spcPct val="20000"/>
              </a:spcBef>
              <a:buFont typeface="Arial" charset="0"/>
              <a:buChar char="•"/>
            </a:pPr>
            <a:r>
              <a:rPr lang="en-US" sz="2000">
                <a:solidFill>
                  <a:srgbClr val="F9EAA9"/>
                </a:solidFill>
                <a:latin typeface="Calibri" pitchFamily="34" charset="0"/>
              </a:rPr>
              <a:t>Insert catheters only for appropriate indications</a:t>
            </a:r>
          </a:p>
          <a:p>
            <a:pPr marL="342900" indent="-342900">
              <a:spcBef>
                <a:spcPct val="20000"/>
              </a:spcBef>
              <a:buFont typeface="Arial" charset="0"/>
              <a:buChar char="•"/>
            </a:pPr>
            <a:r>
              <a:rPr lang="en-US" sz="2000">
                <a:solidFill>
                  <a:srgbClr val="F9EAA9"/>
                </a:solidFill>
                <a:latin typeface="Calibri" pitchFamily="34" charset="0"/>
              </a:rPr>
              <a:t>Leave catheters in place only as long as needed</a:t>
            </a:r>
          </a:p>
          <a:p>
            <a:pPr marL="342900" indent="-342900">
              <a:spcBef>
                <a:spcPct val="20000"/>
              </a:spcBef>
              <a:buFont typeface="Arial" charset="0"/>
              <a:buChar char="•"/>
            </a:pPr>
            <a:r>
              <a:rPr lang="en-US" sz="2000">
                <a:solidFill>
                  <a:srgbClr val="F9EAA9"/>
                </a:solidFill>
                <a:latin typeface="Calibri" pitchFamily="34" charset="0"/>
              </a:rPr>
              <a:t>Ensure that only properly trained persons insert and maintain catheters</a:t>
            </a:r>
          </a:p>
          <a:p>
            <a:pPr marL="342900" indent="-342900">
              <a:spcBef>
                <a:spcPct val="20000"/>
              </a:spcBef>
              <a:buFont typeface="Arial" charset="0"/>
              <a:buChar char="•"/>
            </a:pPr>
            <a:r>
              <a:rPr lang="en-US" sz="2000">
                <a:solidFill>
                  <a:srgbClr val="F9EAA9"/>
                </a:solidFill>
                <a:latin typeface="Calibri" pitchFamily="34" charset="0"/>
              </a:rPr>
              <a:t>Insert catheters using aseptic technique and sterile equipment (acute care setting)</a:t>
            </a:r>
          </a:p>
          <a:p>
            <a:pPr marL="342900" indent="-342900">
              <a:spcBef>
                <a:spcPct val="20000"/>
              </a:spcBef>
              <a:buFont typeface="Arial" charset="0"/>
              <a:buChar char="•"/>
            </a:pPr>
            <a:r>
              <a:rPr lang="en-US" sz="2000">
                <a:solidFill>
                  <a:srgbClr val="F9EAA9"/>
                </a:solidFill>
                <a:latin typeface="Calibri" pitchFamily="34" charset="0"/>
              </a:rPr>
              <a:t>Following aseptic insertion, maintain a closed drainage system</a:t>
            </a:r>
          </a:p>
          <a:p>
            <a:pPr marL="342900" indent="-342900">
              <a:spcBef>
                <a:spcPct val="20000"/>
              </a:spcBef>
              <a:buFont typeface="Arial" charset="0"/>
              <a:buChar char="•"/>
            </a:pPr>
            <a:r>
              <a:rPr lang="en-US" sz="2000">
                <a:solidFill>
                  <a:srgbClr val="F9EAA9"/>
                </a:solidFill>
                <a:latin typeface="Calibri" pitchFamily="34" charset="0"/>
              </a:rPr>
              <a:t>Maintain unobstructed urine flow</a:t>
            </a:r>
          </a:p>
          <a:p>
            <a:pPr marL="342900" indent="-342900">
              <a:spcBef>
                <a:spcPct val="20000"/>
              </a:spcBef>
              <a:buFont typeface="Arial" charset="0"/>
              <a:buChar char="•"/>
            </a:pPr>
            <a:r>
              <a:rPr lang="en-US" sz="2000">
                <a:solidFill>
                  <a:srgbClr val="F9EAA9"/>
                </a:solidFill>
                <a:latin typeface="Calibri" pitchFamily="34" charset="0"/>
              </a:rPr>
              <a:t>Hand hygiene and Standard (or appropriate isolation) Precautions</a:t>
            </a:r>
          </a:p>
        </p:txBody>
      </p:sp>
      <p:sp>
        <p:nvSpPr>
          <p:cNvPr id="64519" name="Rectangle 13"/>
          <p:cNvSpPr>
            <a:spLocks noChangeArrowheads="1"/>
          </p:cNvSpPr>
          <p:nvPr/>
        </p:nvSpPr>
        <p:spPr bwMode="auto">
          <a:xfrm>
            <a:off x="5715000" y="1676400"/>
            <a:ext cx="3429000" cy="4038600"/>
          </a:xfrm>
          <a:prstGeom prst="rect">
            <a:avLst/>
          </a:prstGeom>
          <a:noFill/>
          <a:ln w="9525">
            <a:noFill/>
            <a:miter lim="800000"/>
            <a:headEnd/>
            <a:tailEnd/>
          </a:ln>
        </p:spPr>
        <p:txBody>
          <a:bodyPr/>
          <a:lstStyle/>
          <a:p>
            <a:pPr>
              <a:lnSpc>
                <a:spcPct val="80000"/>
              </a:lnSpc>
              <a:spcBef>
                <a:spcPct val="20000"/>
              </a:spcBef>
              <a:buFont typeface="Arial" charset="0"/>
              <a:buChar char="•"/>
            </a:pPr>
            <a:endParaRPr lang="en-US" sz="3300">
              <a:latin typeface="Calibri" pitchFamily="34" charset="0"/>
            </a:endParaRPr>
          </a:p>
        </p:txBody>
      </p:sp>
      <p:sp>
        <p:nvSpPr>
          <p:cNvPr id="64520" name="Text Box 4"/>
          <p:cNvSpPr txBox="1">
            <a:spLocks noChangeArrowheads="1"/>
          </p:cNvSpPr>
          <p:nvPr/>
        </p:nvSpPr>
        <p:spPr bwMode="auto">
          <a:xfrm>
            <a:off x="1365250" y="5719763"/>
            <a:ext cx="5345113" cy="274637"/>
          </a:xfrm>
          <a:prstGeom prst="rect">
            <a:avLst/>
          </a:prstGeom>
          <a:noFill/>
          <a:ln w="9525" algn="ctr">
            <a:noFill/>
            <a:miter lim="800000"/>
            <a:headEnd/>
            <a:tailEnd/>
          </a:ln>
        </p:spPr>
        <p:txBody>
          <a:bodyPr>
            <a:spAutoFit/>
          </a:bodyPr>
          <a:lstStyle/>
          <a:p>
            <a:pPr eaLnBrk="0" hangingPunct="0"/>
            <a:r>
              <a:rPr lang="en-US" sz="1200">
                <a:solidFill>
                  <a:schemeClr val="bg2"/>
                </a:solidFill>
                <a:latin typeface="Calibri" pitchFamily="34" charset="0"/>
              </a:rPr>
              <a:t>Source: http://www.cdc.gov/hicpac/cauti/001_cauti.html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C0A68A3-3FC4-4A30-8ECC-0A7C6CEFC43C}" type="slidenum">
              <a:rPr lang="en-US" sz="1200">
                <a:solidFill>
                  <a:schemeClr val="tx1">
                    <a:tint val="75000"/>
                  </a:schemeClr>
                </a:solidFill>
                <a:latin typeface="+mn-lt"/>
                <a:cs typeface="+mn-cs"/>
              </a:rPr>
              <a:pPr algn="r" fontAlgn="auto">
                <a:spcBef>
                  <a:spcPts val="0"/>
                </a:spcBef>
                <a:spcAft>
                  <a:spcPts val="0"/>
                </a:spcAft>
                <a:defRPr/>
              </a:pPr>
              <a:t>21</a:t>
            </a:fld>
            <a:endParaRPr lang="en-US" sz="1200" dirty="0">
              <a:solidFill>
                <a:schemeClr val="tx1">
                  <a:tint val="75000"/>
                </a:schemeClr>
              </a:solidFill>
              <a:latin typeface="+mn-lt"/>
              <a:cs typeface="+mn-cs"/>
            </a:endParaRPr>
          </a:p>
        </p:txBody>
      </p:sp>
      <p:sp>
        <p:nvSpPr>
          <p:cNvPr id="66564" name="Content Placeholder 4"/>
          <p:cNvSpPr>
            <a:spLocks noGrp="1"/>
          </p:cNvSpPr>
          <p:nvPr>
            <p:ph idx="4294967295"/>
          </p:nvPr>
        </p:nvSpPr>
        <p:spPr>
          <a:xfrm>
            <a:off x="1212850" y="1443038"/>
            <a:ext cx="7626350" cy="5192712"/>
          </a:xfrm>
        </p:spPr>
        <p:txBody>
          <a:bodyPr/>
          <a:lstStyle/>
          <a:p>
            <a:pPr marL="741363" lvl="1" indent="-342900" eaLnBrk="1" hangingPunct="1"/>
            <a:endParaRPr lang="en-US" sz="1800" smtClean="0">
              <a:solidFill>
                <a:srgbClr val="F9EAA9"/>
              </a:solidFill>
            </a:endParaRPr>
          </a:p>
        </p:txBody>
      </p:sp>
      <p:sp>
        <p:nvSpPr>
          <p:cNvPr id="66565"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Core Prevention Strategies for CAUTI</a:t>
            </a:r>
            <a:endParaRPr lang="en-US" sz="3600" i="1">
              <a:solidFill>
                <a:schemeClr val="bg1"/>
              </a:solidFill>
              <a:latin typeface="Calibri" pitchFamily="34" charset="0"/>
            </a:endParaRPr>
          </a:p>
        </p:txBody>
      </p:sp>
      <p:sp>
        <p:nvSpPr>
          <p:cNvPr id="62470" name="Rectangle 3"/>
          <p:cNvSpPr>
            <a:spLocks noChangeArrowheads="1"/>
          </p:cNvSpPr>
          <p:nvPr/>
        </p:nvSpPr>
        <p:spPr bwMode="auto">
          <a:xfrm>
            <a:off x="1365250" y="1290638"/>
            <a:ext cx="7329488" cy="4419600"/>
          </a:xfrm>
          <a:prstGeom prst="rect">
            <a:avLst/>
          </a:prstGeom>
          <a:noFill/>
          <a:ln w="9525">
            <a:noFill/>
            <a:miter lim="800000"/>
            <a:headEnd/>
            <a:tailEnd/>
          </a:ln>
        </p:spPr>
        <p:txBody>
          <a:bodyPr/>
          <a:lstStyle/>
          <a:p>
            <a:pPr marL="342900" indent="-342900">
              <a:lnSpc>
                <a:spcPct val="70000"/>
              </a:lnSpc>
              <a:spcBef>
                <a:spcPct val="20000"/>
              </a:spcBef>
              <a:defRPr/>
            </a:pPr>
            <a:endParaRPr lang="en-US" sz="2600" dirty="0">
              <a:latin typeface="Calibri" pitchFamily="34" charset="0"/>
            </a:endParaRPr>
          </a:p>
          <a:p>
            <a:pPr>
              <a:spcBef>
                <a:spcPct val="20000"/>
              </a:spcBef>
              <a:defRPr/>
            </a:pPr>
            <a:r>
              <a:rPr lang="en-US" b="1" dirty="0">
                <a:solidFill>
                  <a:srgbClr val="F9EAA9"/>
                </a:solidFill>
                <a:latin typeface="Calibri" pitchFamily="34" charset="0"/>
              </a:rPr>
              <a:t>Insert catheters only for appropriate indications (HICPAC guidelines)</a:t>
            </a:r>
          </a:p>
        </p:txBody>
      </p:sp>
      <p:sp>
        <p:nvSpPr>
          <p:cNvPr id="66567" name="Rectangle 13"/>
          <p:cNvSpPr>
            <a:spLocks noChangeArrowheads="1"/>
          </p:cNvSpPr>
          <p:nvPr/>
        </p:nvSpPr>
        <p:spPr bwMode="auto">
          <a:xfrm>
            <a:off x="5715000" y="1676400"/>
            <a:ext cx="3429000" cy="4038600"/>
          </a:xfrm>
          <a:prstGeom prst="rect">
            <a:avLst/>
          </a:prstGeom>
          <a:noFill/>
          <a:ln w="9525">
            <a:noFill/>
            <a:miter lim="800000"/>
            <a:headEnd/>
            <a:tailEnd/>
          </a:ln>
        </p:spPr>
        <p:txBody>
          <a:bodyPr/>
          <a:lstStyle/>
          <a:p>
            <a:pPr>
              <a:lnSpc>
                <a:spcPct val="80000"/>
              </a:lnSpc>
              <a:spcBef>
                <a:spcPct val="20000"/>
              </a:spcBef>
              <a:buFont typeface="Arial" charset="0"/>
              <a:buChar char="•"/>
            </a:pPr>
            <a:endParaRPr lang="en-US" sz="3300">
              <a:latin typeface="Calibri" pitchFamily="34" charset="0"/>
            </a:endParaRPr>
          </a:p>
        </p:txBody>
      </p:sp>
      <p:sp>
        <p:nvSpPr>
          <p:cNvPr id="66568" name="Text Box 4"/>
          <p:cNvSpPr txBox="1">
            <a:spLocks noChangeArrowheads="1"/>
          </p:cNvSpPr>
          <p:nvPr/>
        </p:nvSpPr>
        <p:spPr bwMode="auto">
          <a:xfrm>
            <a:off x="1365250" y="5719763"/>
            <a:ext cx="5345113" cy="274637"/>
          </a:xfrm>
          <a:prstGeom prst="rect">
            <a:avLst/>
          </a:prstGeom>
          <a:noFill/>
          <a:ln w="9525" algn="ctr">
            <a:noFill/>
            <a:miter lim="800000"/>
            <a:headEnd/>
            <a:tailEnd/>
          </a:ln>
        </p:spPr>
        <p:txBody>
          <a:bodyPr>
            <a:spAutoFit/>
          </a:bodyPr>
          <a:lstStyle/>
          <a:p>
            <a:pPr eaLnBrk="0" hangingPunct="0"/>
            <a:r>
              <a:rPr lang="en-US" sz="1200">
                <a:solidFill>
                  <a:schemeClr val="bg2"/>
                </a:solidFill>
                <a:latin typeface="Calibri" pitchFamily="34" charset="0"/>
              </a:rPr>
              <a:t>Source: http://www.cdc.gov/hicpac/cauti/001_cauti.html </a:t>
            </a:r>
          </a:p>
        </p:txBody>
      </p:sp>
      <p:pic>
        <p:nvPicPr>
          <p:cNvPr id="66569" name="Picture 4"/>
          <p:cNvPicPr>
            <a:picLocks noChangeAspect="1" noChangeArrowheads="1"/>
          </p:cNvPicPr>
          <p:nvPr/>
        </p:nvPicPr>
        <p:blipFill>
          <a:blip r:embed="rId4"/>
          <a:srcRect l="24219" t="28125" r="25000" b="28789"/>
          <a:stretch>
            <a:fillRect/>
          </a:stretch>
        </p:blipFill>
        <p:spPr bwMode="auto">
          <a:xfrm>
            <a:off x="1517650" y="2054225"/>
            <a:ext cx="6553200" cy="39846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F3002AD-BC8C-432C-BB38-F8FD88866756}" type="slidenum">
              <a:rPr lang="en-US" sz="1200">
                <a:solidFill>
                  <a:schemeClr val="tx1">
                    <a:tint val="75000"/>
                  </a:schemeClr>
                </a:solidFill>
                <a:latin typeface="+mn-lt"/>
                <a:cs typeface="+mn-cs"/>
              </a:rPr>
              <a:pPr algn="r" fontAlgn="auto">
                <a:spcBef>
                  <a:spcPts val="0"/>
                </a:spcBef>
                <a:spcAft>
                  <a:spcPts val="0"/>
                </a:spcAft>
                <a:defRPr/>
              </a:pPr>
              <a:t>22</a:t>
            </a:fld>
            <a:endParaRPr lang="en-US" sz="1200" dirty="0">
              <a:solidFill>
                <a:schemeClr val="tx1">
                  <a:tint val="75000"/>
                </a:schemeClr>
              </a:solidFill>
              <a:latin typeface="+mn-lt"/>
              <a:cs typeface="+mn-cs"/>
            </a:endParaRPr>
          </a:p>
        </p:txBody>
      </p:sp>
      <p:sp>
        <p:nvSpPr>
          <p:cNvPr id="68612" name="Content Placeholder 4"/>
          <p:cNvSpPr>
            <a:spLocks noGrp="1"/>
          </p:cNvSpPr>
          <p:nvPr>
            <p:ph idx="4294967295"/>
          </p:nvPr>
        </p:nvSpPr>
        <p:spPr>
          <a:xfrm>
            <a:off x="1212850" y="1443038"/>
            <a:ext cx="7626350" cy="5192712"/>
          </a:xfrm>
        </p:spPr>
        <p:txBody>
          <a:bodyPr/>
          <a:lstStyle/>
          <a:p>
            <a:pPr marL="741363" lvl="1" indent="-342900" eaLnBrk="1" hangingPunct="1"/>
            <a:endParaRPr lang="en-US" sz="1800" smtClean="0">
              <a:solidFill>
                <a:srgbClr val="F9EAA9"/>
              </a:solidFill>
            </a:endParaRPr>
          </a:p>
          <a:p>
            <a:pPr marL="284163" indent="-284163" eaLnBrk="1" hangingPunct="1">
              <a:buFont typeface="Arial" charset="0"/>
              <a:buNone/>
            </a:pPr>
            <a:endParaRPr lang="en-US" sz="2000" smtClean="0">
              <a:solidFill>
                <a:srgbClr val="F9EAA9"/>
              </a:solidFill>
            </a:endParaRPr>
          </a:p>
        </p:txBody>
      </p:sp>
      <p:sp>
        <p:nvSpPr>
          <p:cNvPr id="64517"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pPr>
              <a:defRPr/>
            </a:pPr>
            <a:r>
              <a:rPr lang="en-US" sz="3600" dirty="0">
                <a:solidFill>
                  <a:schemeClr val="bg1"/>
                </a:solidFill>
                <a:latin typeface="+mn-lt"/>
              </a:rPr>
              <a:t>Central Line Associated Blood Stream Infections (CLABSI)</a:t>
            </a:r>
          </a:p>
        </p:txBody>
      </p:sp>
      <p:sp>
        <p:nvSpPr>
          <p:cNvPr id="68614" name="Rectangle 3"/>
          <p:cNvSpPr>
            <a:spLocks noChangeArrowheads="1"/>
          </p:cNvSpPr>
          <p:nvPr/>
        </p:nvSpPr>
        <p:spPr bwMode="auto">
          <a:xfrm>
            <a:off x="1365250" y="1290638"/>
            <a:ext cx="7329488" cy="4419600"/>
          </a:xfrm>
          <a:prstGeom prst="rect">
            <a:avLst/>
          </a:prstGeom>
          <a:noFill/>
          <a:ln w="9525">
            <a:noFill/>
            <a:miter lim="800000"/>
            <a:headEnd/>
            <a:tailEnd/>
          </a:ln>
        </p:spPr>
        <p:txBody>
          <a:bodyPr/>
          <a:lstStyle/>
          <a:p>
            <a:pPr marL="342900" indent="-342900">
              <a:lnSpc>
                <a:spcPct val="70000"/>
              </a:lnSpc>
              <a:spcBef>
                <a:spcPct val="20000"/>
              </a:spcBef>
            </a:pPr>
            <a:endParaRPr lang="en-US" sz="2600">
              <a:latin typeface="Calibri" pitchFamily="34" charset="0"/>
            </a:endParaRPr>
          </a:p>
          <a:p>
            <a:pPr marL="342900" indent="-342900">
              <a:spcBef>
                <a:spcPct val="20000"/>
              </a:spcBef>
              <a:buFont typeface="Arial" charset="0"/>
              <a:buChar char="•"/>
            </a:pPr>
            <a:r>
              <a:rPr lang="en-US">
                <a:solidFill>
                  <a:srgbClr val="F9EAA9"/>
                </a:solidFill>
                <a:latin typeface="Calibri" pitchFamily="34" charset="0"/>
              </a:rPr>
              <a:t>It is estimated that 41,000 CLABSIs occur in U.S. hospitalized patients each year </a:t>
            </a:r>
          </a:p>
          <a:p>
            <a:pPr marL="342900" indent="-342900">
              <a:spcBef>
                <a:spcPct val="20000"/>
              </a:spcBef>
              <a:buFont typeface="Arial" charset="0"/>
              <a:buChar char="•"/>
            </a:pPr>
            <a:r>
              <a:rPr lang="en-US">
                <a:solidFill>
                  <a:srgbClr val="F9EAA9"/>
                </a:solidFill>
                <a:latin typeface="Calibri" pitchFamily="34" charset="0"/>
              </a:rPr>
              <a:t>Most bloodstream infections are associated with the presence of a central line or umbilical catheter (in neonates) at the time of or before the onset of the infection </a:t>
            </a:r>
          </a:p>
          <a:p>
            <a:pPr marL="342900" indent="-342900">
              <a:spcBef>
                <a:spcPct val="20000"/>
              </a:spcBef>
              <a:buFont typeface="Arial" charset="0"/>
              <a:buChar char="•"/>
            </a:pPr>
            <a:r>
              <a:rPr lang="en-US">
                <a:solidFill>
                  <a:srgbClr val="F9EAA9"/>
                </a:solidFill>
                <a:latin typeface="Calibri" pitchFamily="34" charset="0"/>
              </a:rPr>
              <a:t>Common devices associated with blood stream infections (not all are central lines):  </a:t>
            </a:r>
          </a:p>
          <a:p>
            <a:pPr marL="742950" lvl="1" indent="-285750">
              <a:spcBef>
                <a:spcPct val="20000"/>
              </a:spcBef>
              <a:buFont typeface="Arial" charset="0"/>
              <a:buChar char="•"/>
            </a:pPr>
            <a:r>
              <a:rPr lang="en-US">
                <a:solidFill>
                  <a:srgbClr val="F9EAA9"/>
                </a:solidFill>
                <a:latin typeface="Calibri" pitchFamily="34" charset="0"/>
              </a:rPr>
              <a:t>Central venous catheters (CVCs)</a:t>
            </a:r>
          </a:p>
          <a:p>
            <a:pPr marL="742950" lvl="1" indent="-285750">
              <a:spcBef>
                <a:spcPct val="20000"/>
              </a:spcBef>
              <a:buFont typeface="Arial" charset="0"/>
              <a:buChar char="•"/>
            </a:pPr>
            <a:r>
              <a:rPr lang="en-US">
                <a:solidFill>
                  <a:srgbClr val="F9EAA9"/>
                </a:solidFill>
                <a:latin typeface="Calibri" pitchFamily="34" charset="0"/>
              </a:rPr>
              <a:t>Arterial catheters</a:t>
            </a:r>
          </a:p>
          <a:p>
            <a:pPr marL="742950" lvl="1" indent="-285750">
              <a:spcBef>
                <a:spcPct val="20000"/>
              </a:spcBef>
              <a:buFont typeface="Arial" charset="0"/>
              <a:buChar char="•"/>
            </a:pPr>
            <a:r>
              <a:rPr lang="en-US">
                <a:solidFill>
                  <a:srgbClr val="F9EAA9"/>
                </a:solidFill>
                <a:latin typeface="Calibri" pitchFamily="34" charset="0"/>
              </a:rPr>
              <a:t>Peripherally inserted central catheters (PICCs)</a:t>
            </a:r>
          </a:p>
          <a:p>
            <a:pPr marL="742950" lvl="1" indent="-285750">
              <a:spcBef>
                <a:spcPct val="20000"/>
              </a:spcBef>
              <a:buFont typeface="Arial" charset="0"/>
              <a:buChar char="•"/>
            </a:pPr>
            <a:r>
              <a:rPr lang="en-US">
                <a:solidFill>
                  <a:srgbClr val="F9EAA9"/>
                </a:solidFill>
                <a:latin typeface="Calibri" pitchFamily="34" charset="0"/>
              </a:rPr>
              <a:t>Dialysis catheters and ports</a:t>
            </a:r>
          </a:p>
          <a:p>
            <a:pPr marL="742950" lvl="1" indent="-285750">
              <a:spcBef>
                <a:spcPct val="20000"/>
              </a:spcBef>
              <a:buFont typeface="Arial" charset="0"/>
              <a:buChar char="•"/>
            </a:pPr>
            <a:r>
              <a:rPr lang="en-US">
                <a:solidFill>
                  <a:srgbClr val="F9EAA9"/>
                </a:solidFill>
                <a:latin typeface="Calibri" pitchFamily="34" charset="0"/>
              </a:rPr>
              <a:t>Peritoneal dialysis catheters</a:t>
            </a:r>
          </a:p>
          <a:p>
            <a:pPr marL="742950" lvl="1" indent="-285750">
              <a:spcBef>
                <a:spcPct val="20000"/>
              </a:spcBef>
              <a:buFont typeface="Arial" charset="0"/>
              <a:buChar char="•"/>
            </a:pPr>
            <a:r>
              <a:rPr lang="en-US">
                <a:solidFill>
                  <a:srgbClr val="F9EAA9"/>
                </a:solidFill>
                <a:latin typeface="Calibri" pitchFamily="34" charset="0"/>
              </a:rPr>
              <a:t>Epidural catheters</a:t>
            </a:r>
          </a:p>
          <a:p>
            <a:pPr marL="742950" lvl="1" indent="-285750">
              <a:spcBef>
                <a:spcPct val="20000"/>
              </a:spcBef>
              <a:buFont typeface="Arial" charset="0"/>
              <a:buChar char="•"/>
            </a:pPr>
            <a:r>
              <a:rPr lang="en-US">
                <a:solidFill>
                  <a:srgbClr val="F9EAA9"/>
                </a:solidFill>
                <a:latin typeface="Calibri" pitchFamily="34" charset="0"/>
              </a:rPr>
              <a:t>External fixator pins</a:t>
            </a:r>
          </a:p>
        </p:txBody>
      </p:sp>
      <p:sp>
        <p:nvSpPr>
          <p:cNvPr id="68615" name="TextBox 1"/>
          <p:cNvSpPr txBox="1">
            <a:spLocks noChangeArrowheads="1"/>
          </p:cNvSpPr>
          <p:nvPr/>
        </p:nvSpPr>
        <p:spPr bwMode="auto">
          <a:xfrm>
            <a:off x="1670050" y="6262688"/>
            <a:ext cx="7331075" cy="431800"/>
          </a:xfrm>
          <a:prstGeom prst="rect">
            <a:avLst/>
          </a:prstGeom>
          <a:noFill/>
          <a:ln w="9525">
            <a:noFill/>
            <a:miter lim="800000"/>
            <a:headEnd/>
            <a:tailEnd/>
          </a:ln>
        </p:spPr>
        <p:txBody>
          <a:bodyPr>
            <a:spAutoFit/>
          </a:bodyPr>
          <a:lstStyle/>
          <a:p>
            <a:r>
              <a:rPr lang="en-US" altLang="en-US" sz="1100">
                <a:solidFill>
                  <a:srgbClr val="F9EAA9"/>
                </a:solidFill>
              </a:rPr>
              <a:t>Richards M, Edwards J, Culver D, Gaynes R. Nosocomial infections in medical intensive care units in the United States. National Nosocomial Infections Surveillance System. </a:t>
            </a:r>
            <a:r>
              <a:rPr lang="en-US" altLang="en-US" sz="1100" i="1">
                <a:solidFill>
                  <a:srgbClr val="F9EAA9"/>
                </a:solidFill>
              </a:rPr>
              <a:t>Critical Care Medicine</a:t>
            </a:r>
            <a:r>
              <a:rPr lang="en-US" altLang="en-US" sz="1100">
                <a:solidFill>
                  <a:srgbClr val="F9EAA9"/>
                </a:solidFill>
              </a:rPr>
              <a:t>.  1999;27:853-854</a:t>
            </a:r>
            <a:endParaRPr lang="en-US" sz="1100">
              <a:solidFill>
                <a:srgbClr val="F9EAA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065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553FB25-C74F-4F01-A3FF-43BEB76EF175}" type="slidenum">
              <a:rPr lang="en-US" sz="1200">
                <a:solidFill>
                  <a:schemeClr val="tx1">
                    <a:tint val="75000"/>
                  </a:schemeClr>
                </a:solidFill>
                <a:latin typeface="+mn-lt"/>
                <a:cs typeface="+mn-cs"/>
              </a:rPr>
              <a:pPr algn="r" fontAlgn="auto">
                <a:spcBef>
                  <a:spcPts val="0"/>
                </a:spcBef>
                <a:spcAft>
                  <a:spcPts val="0"/>
                </a:spcAft>
                <a:defRPr/>
              </a:pPr>
              <a:t>23</a:t>
            </a:fld>
            <a:endParaRPr lang="en-US" sz="1200" dirty="0">
              <a:solidFill>
                <a:schemeClr val="tx1">
                  <a:tint val="75000"/>
                </a:schemeClr>
              </a:solidFill>
              <a:latin typeface="+mn-lt"/>
              <a:cs typeface="+mn-cs"/>
            </a:endParaRPr>
          </a:p>
        </p:txBody>
      </p:sp>
      <p:sp>
        <p:nvSpPr>
          <p:cNvPr id="70660" name="Content Placeholder 4"/>
          <p:cNvSpPr>
            <a:spLocks noGrp="1"/>
          </p:cNvSpPr>
          <p:nvPr>
            <p:ph idx="4294967295"/>
          </p:nvPr>
        </p:nvSpPr>
        <p:spPr>
          <a:xfrm>
            <a:off x="449263" y="1290638"/>
            <a:ext cx="8389937" cy="5192712"/>
          </a:xfrm>
        </p:spPr>
        <p:txBody>
          <a:bodyPr/>
          <a:lstStyle/>
          <a:p>
            <a:pPr marL="284163" indent="-284163" eaLnBrk="1" hangingPunct="1">
              <a:lnSpc>
                <a:spcPct val="90000"/>
              </a:lnSpc>
            </a:pPr>
            <a:r>
              <a:rPr lang="en-US" sz="2000" smtClean="0">
                <a:solidFill>
                  <a:srgbClr val="F9EAA9"/>
                </a:solidFill>
              </a:rPr>
              <a:t>A central line is</a:t>
            </a:r>
          </a:p>
          <a:p>
            <a:pPr marL="741363" lvl="1" indent="-342900" eaLnBrk="1" hangingPunct="1">
              <a:lnSpc>
                <a:spcPct val="90000"/>
              </a:lnSpc>
            </a:pPr>
            <a:r>
              <a:rPr lang="en-US" sz="2000" smtClean="0">
                <a:solidFill>
                  <a:srgbClr val="F9EAA9"/>
                </a:solidFill>
              </a:rPr>
              <a:t>An intravascular catheter that terminates at or close to the heart or in one of the great vessels which is used for infusion, withdrawal of blood, or hemodynamic monitoring</a:t>
            </a:r>
          </a:p>
          <a:p>
            <a:pPr marL="741363" lvl="1" indent="-342900" eaLnBrk="1" hangingPunct="1">
              <a:lnSpc>
                <a:spcPct val="90000"/>
              </a:lnSpc>
            </a:pPr>
            <a:endParaRPr lang="en-US" sz="2000" smtClean="0">
              <a:solidFill>
                <a:srgbClr val="F9EAA9"/>
              </a:solidFill>
            </a:endParaRPr>
          </a:p>
          <a:p>
            <a:pPr marL="284163" indent="-284163" eaLnBrk="1" hangingPunct="1">
              <a:lnSpc>
                <a:spcPct val="90000"/>
              </a:lnSpc>
            </a:pPr>
            <a:r>
              <a:rPr lang="en-US" sz="2000" smtClean="0">
                <a:solidFill>
                  <a:srgbClr val="F9EAA9"/>
                </a:solidFill>
              </a:rPr>
              <a:t>Examples of Great Vessels include:</a:t>
            </a:r>
          </a:p>
          <a:p>
            <a:pPr marL="741363" lvl="1" indent="-342900" eaLnBrk="1" hangingPunct="1">
              <a:lnSpc>
                <a:spcPct val="90000"/>
              </a:lnSpc>
            </a:pPr>
            <a:r>
              <a:rPr lang="en-US" sz="2000" smtClean="0">
                <a:solidFill>
                  <a:srgbClr val="F9EAA9"/>
                </a:solidFill>
              </a:rPr>
              <a:t>Aorta</a:t>
            </a:r>
          </a:p>
          <a:p>
            <a:pPr marL="741363" lvl="1" indent="-342900" eaLnBrk="1" hangingPunct="1">
              <a:lnSpc>
                <a:spcPct val="90000"/>
              </a:lnSpc>
            </a:pPr>
            <a:r>
              <a:rPr lang="en-US" sz="2000" smtClean="0">
                <a:solidFill>
                  <a:srgbClr val="F9EAA9"/>
                </a:solidFill>
              </a:rPr>
              <a:t>Pulmonary artery </a:t>
            </a:r>
          </a:p>
          <a:p>
            <a:pPr marL="741363" lvl="1" indent="-342900" eaLnBrk="1" hangingPunct="1">
              <a:lnSpc>
                <a:spcPct val="90000"/>
              </a:lnSpc>
            </a:pPr>
            <a:r>
              <a:rPr lang="en-US" sz="2000" smtClean="0">
                <a:solidFill>
                  <a:srgbClr val="F9EAA9"/>
                </a:solidFill>
              </a:rPr>
              <a:t>Superior vena cava  </a:t>
            </a:r>
          </a:p>
          <a:p>
            <a:pPr marL="741363" lvl="1" indent="-342900" eaLnBrk="1" hangingPunct="1">
              <a:lnSpc>
                <a:spcPct val="90000"/>
              </a:lnSpc>
            </a:pPr>
            <a:r>
              <a:rPr lang="en-US" sz="2000" smtClean="0">
                <a:solidFill>
                  <a:srgbClr val="F9EAA9"/>
                </a:solidFill>
              </a:rPr>
              <a:t>Inferior vena cava </a:t>
            </a:r>
          </a:p>
          <a:p>
            <a:pPr marL="741363" lvl="1" indent="-342900" eaLnBrk="1" hangingPunct="1">
              <a:lnSpc>
                <a:spcPct val="90000"/>
              </a:lnSpc>
            </a:pPr>
            <a:r>
              <a:rPr lang="en-US" sz="2000" smtClean="0">
                <a:solidFill>
                  <a:srgbClr val="F9EAA9"/>
                </a:solidFill>
              </a:rPr>
              <a:t>Brachiocephalic veins </a:t>
            </a:r>
          </a:p>
          <a:p>
            <a:pPr marL="741363" lvl="1" indent="-342900" eaLnBrk="1" hangingPunct="1">
              <a:lnSpc>
                <a:spcPct val="90000"/>
              </a:lnSpc>
            </a:pPr>
            <a:r>
              <a:rPr lang="en-US" sz="2000" smtClean="0">
                <a:solidFill>
                  <a:srgbClr val="F9EAA9"/>
                </a:solidFill>
              </a:rPr>
              <a:t>Internal jugular veins </a:t>
            </a:r>
          </a:p>
          <a:p>
            <a:pPr marL="741363" lvl="1" indent="-342900" eaLnBrk="1" hangingPunct="1">
              <a:lnSpc>
                <a:spcPct val="90000"/>
              </a:lnSpc>
            </a:pPr>
            <a:r>
              <a:rPr lang="en-US" sz="2000" smtClean="0">
                <a:solidFill>
                  <a:srgbClr val="F9EAA9"/>
                </a:solidFill>
              </a:rPr>
              <a:t>Subclavian veins </a:t>
            </a:r>
          </a:p>
          <a:p>
            <a:pPr marL="741363" lvl="1" indent="-342900" eaLnBrk="1" hangingPunct="1">
              <a:lnSpc>
                <a:spcPct val="90000"/>
              </a:lnSpc>
            </a:pPr>
            <a:r>
              <a:rPr lang="en-US" sz="2000" smtClean="0">
                <a:solidFill>
                  <a:srgbClr val="F9EAA9"/>
                </a:solidFill>
              </a:rPr>
              <a:t>External iliac veins </a:t>
            </a:r>
          </a:p>
          <a:p>
            <a:pPr marL="741363" lvl="1" indent="-342900" eaLnBrk="1" hangingPunct="1">
              <a:lnSpc>
                <a:spcPct val="90000"/>
              </a:lnSpc>
            </a:pPr>
            <a:r>
              <a:rPr lang="en-US" sz="2000" smtClean="0">
                <a:solidFill>
                  <a:srgbClr val="F9EAA9"/>
                </a:solidFill>
              </a:rPr>
              <a:t>Common iliac veins </a:t>
            </a:r>
          </a:p>
          <a:p>
            <a:pPr marL="741363" lvl="1" indent="-342900" eaLnBrk="1" hangingPunct="1">
              <a:lnSpc>
                <a:spcPct val="90000"/>
              </a:lnSpc>
            </a:pPr>
            <a:r>
              <a:rPr lang="en-US" sz="2000" smtClean="0">
                <a:solidFill>
                  <a:srgbClr val="F9EAA9"/>
                </a:solidFill>
              </a:rPr>
              <a:t>Femoral veins  </a:t>
            </a:r>
          </a:p>
          <a:p>
            <a:pPr marL="741363" lvl="1" indent="-342900" eaLnBrk="1" hangingPunct="1">
              <a:lnSpc>
                <a:spcPct val="90000"/>
              </a:lnSpc>
            </a:pPr>
            <a:r>
              <a:rPr lang="en-US" sz="2000" smtClean="0">
                <a:solidFill>
                  <a:srgbClr val="F9EAA9"/>
                </a:solidFill>
              </a:rPr>
              <a:t>In neonates, the umbilical artery/vein </a:t>
            </a:r>
          </a:p>
        </p:txBody>
      </p:sp>
      <p:sp>
        <p:nvSpPr>
          <p:cNvPr id="66565"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pPr>
              <a:defRPr/>
            </a:pPr>
            <a:r>
              <a:rPr lang="en-US" sz="3600" dirty="0">
                <a:solidFill>
                  <a:schemeClr val="bg1"/>
                </a:solidFill>
                <a:latin typeface="+mj-lt"/>
              </a:rPr>
              <a:t>CLABSI</a:t>
            </a:r>
          </a:p>
        </p:txBody>
      </p:sp>
      <p:sp>
        <p:nvSpPr>
          <p:cNvPr id="70662" name="Rectangle 3"/>
          <p:cNvSpPr>
            <a:spLocks noChangeArrowheads="1"/>
          </p:cNvSpPr>
          <p:nvPr/>
        </p:nvSpPr>
        <p:spPr bwMode="auto">
          <a:xfrm>
            <a:off x="1365250" y="1290638"/>
            <a:ext cx="7329488" cy="4419600"/>
          </a:xfrm>
          <a:prstGeom prst="rect">
            <a:avLst/>
          </a:prstGeom>
          <a:noFill/>
          <a:ln w="9525">
            <a:noFill/>
            <a:miter lim="800000"/>
            <a:headEnd/>
            <a:tailEnd/>
          </a:ln>
        </p:spPr>
        <p:txBody>
          <a:bodyPr/>
          <a:lstStyle/>
          <a:p>
            <a:pPr marL="342900" indent="-342900">
              <a:lnSpc>
                <a:spcPct val="70000"/>
              </a:lnSpc>
              <a:spcBef>
                <a:spcPct val="20000"/>
              </a:spcBef>
            </a:pPr>
            <a:endParaRPr lang="en-US" sz="2600">
              <a:latin typeface="Calibri" pitchFamily="34" charset="0"/>
            </a:endParaRPr>
          </a:p>
        </p:txBody>
      </p:sp>
      <p:pic>
        <p:nvPicPr>
          <p:cNvPr id="70663" name="Picture 2" descr="G:\share\Infection Control\Bug pictures\cvc.JPG"/>
          <p:cNvPicPr>
            <a:picLocks noChangeAspect="1" noChangeArrowheads="1"/>
          </p:cNvPicPr>
          <p:nvPr/>
        </p:nvPicPr>
        <p:blipFill>
          <a:blip r:embed="rId4"/>
          <a:srcRect/>
          <a:stretch>
            <a:fillRect/>
          </a:stretch>
        </p:blipFill>
        <p:spPr bwMode="auto">
          <a:xfrm>
            <a:off x="6557963" y="2665413"/>
            <a:ext cx="2132012" cy="259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26F79C5-6EC3-468B-BEA8-ED054A5AB8D6}" type="slidenum">
              <a:rPr lang="en-US" sz="1200">
                <a:solidFill>
                  <a:schemeClr val="tx1">
                    <a:tint val="75000"/>
                  </a:schemeClr>
                </a:solidFill>
                <a:latin typeface="+mn-lt"/>
                <a:cs typeface="+mn-cs"/>
              </a:rPr>
              <a:pPr algn="r" fontAlgn="auto">
                <a:spcBef>
                  <a:spcPts val="0"/>
                </a:spcBef>
                <a:spcAft>
                  <a:spcPts val="0"/>
                </a:spcAft>
                <a:defRPr/>
              </a:pPr>
              <a:t>24</a:t>
            </a:fld>
            <a:endParaRPr lang="en-US" sz="1200" dirty="0">
              <a:solidFill>
                <a:schemeClr val="tx1">
                  <a:tint val="75000"/>
                </a:schemeClr>
              </a:solidFill>
              <a:latin typeface="+mn-lt"/>
              <a:cs typeface="+mn-cs"/>
            </a:endParaRPr>
          </a:p>
        </p:txBody>
      </p:sp>
      <p:sp>
        <p:nvSpPr>
          <p:cNvPr id="72708" name="Content Placeholder 4"/>
          <p:cNvSpPr>
            <a:spLocks noGrp="1"/>
          </p:cNvSpPr>
          <p:nvPr>
            <p:ph idx="4294967295"/>
          </p:nvPr>
        </p:nvSpPr>
        <p:spPr>
          <a:xfrm>
            <a:off x="1212850" y="1443038"/>
            <a:ext cx="7626350" cy="5192712"/>
          </a:xfrm>
        </p:spPr>
        <p:txBody>
          <a:bodyPr/>
          <a:lstStyle/>
          <a:p>
            <a:pPr marL="284163" indent="-284163" eaLnBrk="1" hangingPunct="1">
              <a:buFont typeface="Arial" charset="0"/>
              <a:buNone/>
            </a:pPr>
            <a:r>
              <a:rPr lang="en-US" sz="2000" smtClean="0">
                <a:solidFill>
                  <a:srgbClr val="F9EAA9"/>
                </a:solidFill>
              </a:rPr>
              <a:t>A central line-associated bloodstream infection (CLABSI) is a laboratory-confirmed primary bloodstream infection (LCBI) where: </a:t>
            </a:r>
          </a:p>
          <a:p>
            <a:pPr marL="284163" indent="-284163" eaLnBrk="1" hangingPunct="1"/>
            <a:endParaRPr lang="en-US" sz="2000" smtClean="0">
              <a:solidFill>
                <a:srgbClr val="F9EAA9"/>
              </a:solidFill>
            </a:endParaRPr>
          </a:p>
          <a:p>
            <a:pPr marL="284163" indent="-284163" eaLnBrk="1" hangingPunct="1"/>
            <a:r>
              <a:rPr lang="en-US" sz="2000" smtClean="0">
                <a:solidFill>
                  <a:srgbClr val="F9EAA9"/>
                </a:solidFill>
              </a:rPr>
              <a:t>Central line (CL) or umbilical catheter (UC) was in place for &gt;2 calendar days when all elements of the LCBI criterion were first present together, with day of device placement being Day 1</a:t>
            </a:r>
          </a:p>
          <a:p>
            <a:pPr marL="284163" indent="-284163" eaLnBrk="1" hangingPunct="1">
              <a:buFont typeface="Arial" charset="0"/>
              <a:buNone/>
            </a:pPr>
            <a:r>
              <a:rPr lang="en-US" sz="2000" b="1" smtClean="0">
                <a:solidFill>
                  <a:srgbClr val="F9EAA9"/>
                </a:solidFill>
              </a:rPr>
              <a:t>AND </a:t>
            </a:r>
          </a:p>
          <a:p>
            <a:pPr marL="284163" indent="-284163" eaLnBrk="1" hangingPunct="1"/>
            <a:r>
              <a:rPr lang="en-US" sz="2000" smtClean="0">
                <a:solidFill>
                  <a:srgbClr val="F9EAA9"/>
                </a:solidFill>
              </a:rPr>
              <a:t>A CL or UC was in place on the date of event or the day before</a:t>
            </a:r>
          </a:p>
          <a:p>
            <a:pPr marL="284163" indent="-284163" eaLnBrk="1" hangingPunct="1"/>
            <a:endParaRPr lang="en-US" sz="2000" smtClean="0">
              <a:solidFill>
                <a:srgbClr val="F9EAA9"/>
              </a:solidFill>
            </a:endParaRPr>
          </a:p>
          <a:p>
            <a:pPr marL="284163" indent="-284163" eaLnBrk="1" hangingPunct="1"/>
            <a:r>
              <a:rPr lang="en-US" sz="2000" smtClean="0">
                <a:solidFill>
                  <a:srgbClr val="F9EAA9"/>
                </a:solidFill>
              </a:rPr>
              <a:t>If a CL or UC was in place for &gt;2 calendar days and then removed, the LCBI criteria must be fully met on the day of device discontinuation or the next day. If the patient is admitted or transferred into a facility with a central line in place (e.g., tunneled or implanted central line), day of first access is considered Day 1. </a:t>
            </a:r>
          </a:p>
        </p:txBody>
      </p:sp>
      <p:sp>
        <p:nvSpPr>
          <p:cNvPr id="72709"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CLABSI – NHSN Definition</a:t>
            </a:r>
          </a:p>
        </p:txBody>
      </p:sp>
      <p:sp>
        <p:nvSpPr>
          <p:cNvPr id="72710" name="Rectangle 3"/>
          <p:cNvSpPr>
            <a:spLocks noChangeArrowheads="1"/>
          </p:cNvSpPr>
          <p:nvPr/>
        </p:nvSpPr>
        <p:spPr bwMode="auto">
          <a:xfrm>
            <a:off x="1365250" y="1290638"/>
            <a:ext cx="7329488" cy="4419600"/>
          </a:xfrm>
          <a:prstGeom prst="rect">
            <a:avLst/>
          </a:prstGeom>
          <a:noFill/>
          <a:ln w="9525">
            <a:noFill/>
            <a:miter lim="800000"/>
            <a:headEnd/>
            <a:tailEnd/>
          </a:ln>
        </p:spPr>
        <p:txBody>
          <a:bodyPr/>
          <a:lstStyle/>
          <a:p>
            <a:pPr marL="342900" indent="-342900">
              <a:lnSpc>
                <a:spcPct val="70000"/>
              </a:lnSpc>
              <a:spcBef>
                <a:spcPct val="20000"/>
              </a:spcBef>
            </a:pPr>
            <a:endParaRPr lang="en-US" sz="260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2180428-3B08-43B9-BA35-43D9F08974CE}" type="slidenum">
              <a:rPr lang="en-US" sz="1200">
                <a:solidFill>
                  <a:schemeClr val="tx1">
                    <a:tint val="75000"/>
                  </a:schemeClr>
                </a:solidFill>
                <a:latin typeface="+mn-lt"/>
                <a:cs typeface="+mn-cs"/>
              </a:rPr>
              <a:pPr algn="r" fontAlgn="auto">
                <a:spcBef>
                  <a:spcPts val="0"/>
                </a:spcBef>
                <a:spcAft>
                  <a:spcPts val="0"/>
                </a:spcAft>
                <a:defRPr/>
              </a:pPr>
              <a:t>25</a:t>
            </a:fld>
            <a:endParaRPr lang="en-US" sz="1200" dirty="0">
              <a:solidFill>
                <a:schemeClr val="tx1">
                  <a:tint val="75000"/>
                </a:schemeClr>
              </a:solidFill>
              <a:latin typeface="+mn-lt"/>
              <a:cs typeface="+mn-cs"/>
            </a:endParaRPr>
          </a:p>
        </p:txBody>
      </p:sp>
      <p:sp>
        <p:nvSpPr>
          <p:cNvPr id="74756" name="Content Placeholder 4"/>
          <p:cNvSpPr>
            <a:spLocks noGrp="1"/>
          </p:cNvSpPr>
          <p:nvPr>
            <p:ph idx="4294967295"/>
          </p:nvPr>
        </p:nvSpPr>
        <p:spPr>
          <a:xfrm>
            <a:off x="1212850" y="1443038"/>
            <a:ext cx="7626350" cy="5192712"/>
          </a:xfrm>
        </p:spPr>
        <p:txBody>
          <a:bodyPr/>
          <a:lstStyle/>
          <a:p>
            <a:pPr marL="284163" indent="-284163"/>
            <a:r>
              <a:rPr lang="en-US" sz="2000" b="1" smtClean="0">
                <a:solidFill>
                  <a:srgbClr val="F9EAA9"/>
                </a:solidFill>
              </a:rPr>
              <a:t>It is important to follow proper insertion practices </a:t>
            </a:r>
          </a:p>
          <a:p>
            <a:pPr lvl="1"/>
            <a:r>
              <a:rPr lang="en-US" sz="2000" smtClean="0">
                <a:solidFill>
                  <a:srgbClr val="F9EAA9"/>
                </a:solidFill>
              </a:rPr>
              <a:t>Perform hand hygiene before insertion </a:t>
            </a:r>
          </a:p>
          <a:p>
            <a:pPr lvl="1"/>
            <a:r>
              <a:rPr lang="en-US" sz="2000" smtClean="0">
                <a:solidFill>
                  <a:srgbClr val="F9EAA9"/>
                </a:solidFill>
              </a:rPr>
              <a:t>Adhere to aseptic technique </a:t>
            </a:r>
          </a:p>
          <a:p>
            <a:pPr lvl="1"/>
            <a:r>
              <a:rPr lang="en-US" sz="2000" smtClean="0">
                <a:solidFill>
                  <a:srgbClr val="F9EAA9"/>
                </a:solidFill>
              </a:rPr>
              <a:t>Use maximal sterile barrier precautions (i.e., mask, cap, gown, sterile gloves, and sterile full­body drape) </a:t>
            </a:r>
          </a:p>
          <a:p>
            <a:pPr lvl="1"/>
            <a:r>
              <a:rPr lang="en-US" sz="2000" smtClean="0">
                <a:solidFill>
                  <a:srgbClr val="F9EAA9"/>
                </a:solidFill>
              </a:rPr>
              <a:t>Perform skin antisepsis with &gt;0.5% chlorhexidine with alcohol </a:t>
            </a:r>
          </a:p>
          <a:p>
            <a:pPr lvl="1"/>
            <a:r>
              <a:rPr lang="en-US" sz="2000" smtClean="0">
                <a:solidFill>
                  <a:srgbClr val="F9EAA9"/>
                </a:solidFill>
              </a:rPr>
              <a:t>Choose the best site to minimize infections and mechanical complications </a:t>
            </a:r>
          </a:p>
          <a:p>
            <a:pPr lvl="2"/>
            <a:r>
              <a:rPr lang="en-US" sz="2000" smtClean="0">
                <a:solidFill>
                  <a:srgbClr val="F9EAA9"/>
                </a:solidFill>
              </a:rPr>
              <a:t>Avoid femoral site in adult patients </a:t>
            </a:r>
          </a:p>
          <a:p>
            <a:pPr lvl="1"/>
            <a:r>
              <a:rPr lang="en-US" sz="2000" smtClean="0">
                <a:solidFill>
                  <a:srgbClr val="F9EAA9"/>
                </a:solidFill>
              </a:rPr>
              <a:t>Cover the site with sterile gauze or sterile, transparent, semipermeable dressings</a:t>
            </a:r>
          </a:p>
        </p:txBody>
      </p:sp>
      <p:sp>
        <p:nvSpPr>
          <p:cNvPr id="74757"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Central Venous Line Insertion Bundle</a:t>
            </a:r>
            <a:r>
              <a:rPr lang="en-US" sz="2800">
                <a:solidFill>
                  <a:schemeClr val="bg1"/>
                </a:solidFill>
                <a:latin typeface="Calibri" pitchFamily="34" charset="0"/>
              </a:rPr>
              <a:t> </a:t>
            </a:r>
          </a:p>
        </p:txBody>
      </p:sp>
      <p:sp>
        <p:nvSpPr>
          <p:cNvPr id="74758" name="Rectangle 3"/>
          <p:cNvSpPr>
            <a:spLocks noChangeArrowheads="1"/>
          </p:cNvSpPr>
          <p:nvPr/>
        </p:nvSpPr>
        <p:spPr bwMode="auto">
          <a:xfrm>
            <a:off x="1365250" y="1290638"/>
            <a:ext cx="7329488" cy="4419600"/>
          </a:xfrm>
          <a:prstGeom prst="rect">
            <a:avLst/>
          </a:prstGeom>
          <a:noFill/>
          <a:ln w="9525">
            <a:noFill/>
            <a:miter lim="800000"/>
            <a:headEnd/>
            <a:tailEnd/>
          </a:ln>
        </p:spPr>
        <p:txBody>
          <a:bodyPr/>
          <a:lstStyle/>
          <a:p>
            <a:pPr marL="342900" indent="-342900">
              <a:lnSpc>
                <a:spcPct val="70000"/>
              </a:lnSpc>
              <a:spcBef>
                <a:spcPct val="20000"/>
              </a:spcBef>
            </a:pPr>
            <a:endParaRPr lang="en-US" sz="2600">
              <a:latin typeface="Calibri" pitchFamily="34" charset="0"/>
            </a:endParaRPr>
          </a:p>
        </p:txBody>
      </p:sp>
      <p:sp>
        <p:nvSpPr>
          <p:cNvPr id="74759" name="Rectangle 7"/>
          <p:cNvSpPr>
            <a:spLocks noChangeArrowheads="1"/>
          </p:cNvSpPr>
          <p:nvPr/>
        </p:nvSpPr>
        <p:spPr bwMode="auto">
          <a:xfrm>
            <a:off x="1824038" y="5719763"/>
            <a:ext cx="5802312" cy="639762"/>
          </a:xfrm>
          <a:prstGeom prst="rect">
            <a:avLst/>
          </a:prstGeom>
          <a:noFill/>
          <a:ln w="9525">
            <a:noFill/>
            <a:miter lim="800000"/>
            <a:headEnd/>
            <a:tailEnd/>
          </a:ln>
        </p:spPr>
        <p:txBody>
          <a:bodyPr>
            <a:spAutoFit/>
          </a:bodyPr>
          <a:lstStyle/>
          <a:p>
            <a:r>
              <a:rPr lang="en-US" sz="1200">
                <a:solidFill>
                  <a:schemeClr val="bg1"/>
                </a:solidFill>
              </a:rPr>
              <a:t>Based on 2011 CDC guideline for prevention of intravascular catheter-associated bloodstream infections: </a:t>
            </a:r>
          </a:p>
          <a:p>
            <a:r>
              <a:rPr lang="en-US" sz="1200">
                <a:solidFill>
                  <a:schemeClr val="bg1"/>
                </a:solidFill>
              </a:rPr>
              <a:t>http://www.cdc.gov/hicpac/pdf/guidelines/bsi-guidelines-2011.pdf</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A0FE7B9-DAEA-47E0-BCB1-409E7337B81B}" type="slidenum">
              <a:rPr lang="en-US" sz="1200">
                <a:solidFill>
                  <a:schemeClr val="tx1">
                    <a:tint val="75000"/>
                  </a:schemeClr>
                </a:solidFill>
                <a:latin typeface="+mn-lt"/>
                <a:cs typeface="+mn-cs"/>
              </a:rPr>
              <a:pPr algn="r" fontAlgn="auto">
                <a:spcBef>
                  <a:spcPts val="0"/>
                </a:spcBef>
                <a:spcAft>
                  <a:spcPts val="0"/>
                </a:spcAft>
                <a:defRPr/>
              </a:pPr>
              <a:t>26</a:t>
            </a:fld>
            <a:endParaRPr lang="en-US" sz="1200" dirty="0">
              <a:solidFill>
                <a:schemeClr val="tx1">
                  <a:tint val="75000"/>
                </a:schemeClr>
              </a:solidFill>
              <a:latin typeface="+mn-lt"/>
              <a:cs typeface="+mn-cs"/>
            </a:endParaRPr>
          </a:p>
        </p:txBody>
      </p:sp>
      <p:sp>
        <p:nvSpPr>
          <p:cNvPr id="76804" name="Content Placeholder 4"/>
          <p:cNvSpPr>
            <a:spLocks noGrp="1"/>
          </p:cNvSpPr>
          <p:nvPr>
            <p:ph idx="4294967295"/>
          </p:nvPr>
        </p:nvSpPr>
        <p:spPr>
          <a:xfrm>
            <a:off x="1212850" y="1443038"/>
            <a:ext cx="7626350" cy="5192712"/>
          </a:xfrm>
        </p:spPr>
        <p:txBody>
          <a:bodyPr/>
          <a:lstStyle/>
          <a:p>
            <a:pPr marL="230188" indent="-230188" eaLnBrk="1" hangingPunct="1">
              <a:buFont typeface="Arial" charset="0"/>
              <a:buNone/>
            </a:pPr>
            <a:r>
              <a:rPr lang="en-US" sz="2000" b="1" smtClean="0">
                <a:solidFill>
                  <a:srgbClr val="F9EAA9"/>
                </a:solidFill>
              </a:rPr>
              <a:t>What we can do to prevent CLABSIs?</a:t>
            </a:r>
          </a:p>
          <a:p>
            <a:pPr marL="230188" indent="-230188" eaLnBrk="1" hangingPunct="1"/>
            <a:r>
              <a:rPr lang="en-US" altLang="en-US" sz="1800" smtClean="0">
                <a:solidFill>
                  <a:schemeClr val="bg2"/>
                </a:solidFill>
              </a:rPr>
              <a:t>Site checks every shift </a:t>
            </a:r>
          </a:p>
          <a:p>
            <a:pPr marL="914400" lvl="1" indent="-190500" eaLnBrk="1" hangingPunct="1"/>
            <a:r>
              <a:rPr lang="en-US" altLang="en-US" sz="1600" smtClean="0">
                <a:solidFill>
                  <a:schemeClr val="bg2"/>
                </a:solidFill>
              </a:rPr>
              <a:t>Visual inspection of the CVC insertion site, CVC dressing, and the CVC itself at the start of each shift can help prevent future complications</a:t>
            </a:r>
          </a:p>
          <a:p>
            <a:pPr marL="230188" indent="-230188" eaLnBrk="1" hangingPunct="1">
              <a:buFont typeface="Wingdings" pitchFamily="2" charset="2"/>
              <a:buNone/>
            </a:pPr>
            <a:endParaRPr lang="en-US" sz="1800" smtClean="0">
              <a:solidFill>
                <a:schemeClr val="bg2"/>
              </a:solidFill>
            </a:endParaRPr>
          </a:p>
          <a:p>
            <a:pPr marL="230188" indent="-230188" eaLnBrk="1" hangingPunct="1">
              <a:buFont typeface="Wingdings" pitchFamily="2" charset="2"/>
              <a:buNone/>
            </a:pPr>
            <a:endParaRPr lang="en-US" sz="1800" smtClean="0">
              <a:solidFill>
                <a:schemeClr val="bg2"/>
              </a:solidFill>
            </a:endParaRPr>
          </a:p>
          <a:p>
            <a:pPr marL="230188" indent="-230188" eaLnBrk="1" hangingPunct="1">
              <a:buFont typeface="Wingdings" pitchFamily="2" charset="2"/>
              <a:buNone/>
            </a:pPr>
            <a:endParaRPr lang="en-US" sz="1800" smtClean="0">
              <a:solidFill>
                <a:schemeClr val="bg2"/>
              </a:solidFill>
            </a:endParaRPr>
          </a:p>
          <a:p>
            <a:pPr marL="230188" indent="-230188" eaLnBrk="1" hangingPunct="1">
              <a:buFont typeface="Arial" charset="0"/>
              <a:buNone/>
            </a:pPr>
            <a:r>
              <a:rPr lang="en-US" sz="2000" b="1" smtClean="0">
                <a:solidFill>
                  <a:srgbClr val="F9EAA9"/>
                </a:solidFill>
              </a:rPr>
              <a:t>What to look for:</a:t>
            </a:r>
          </a:p>
          <a:p>
            <a:pPr marL="230188" indent="-230188" eaLnBrk="1" hangingPunct="1">
              <a:buFont typeface="Arial" charset="0"/>
              <a:buAutoNum type="arabicPeriod"/>
            </a:pPr>
            <a:r>
              <a:rPr lang="en-US" sz="1800" smtClean="0">
                <a:solidFill>
                  <a:schemeClr val="bg2"/>
                </a:solidFill>
              </a:rPr>
              <a:t>Is the dressing clean, dry, intact, &amp; dated?</a:t>
            </a:r>
          </a:p>
          <a:p>
            <a:pPr marL="230188" indent="-230188" eaLnBrk="1" hangingPunct="1">
              <a:buFont typeface="Arial" charset="0"/>
              <a:buAutoNum type="arabicPeriod"/>
            </a:pPr>
            <a:r>
              <a:rPr lang="en-US" sz="1800" smtClean="0">
                <a:solidFill>
                  <a:schemeClr val="bg2"/>
                </a:solidFill>
              </a:rPr>
              <a:t>Is the dressing due to be changed?</a:t>
            </a:r>
          </a:p>
          <a:p>
            <a:pPr marL="230188" indent="-230188" eaLnBrk="1" hangingPunct="1">
              <a:buFont typeface="Arial" charset="0"/>
              <a:buAutoNum type="arabicPeriod"/>
            </a:pPr>
            <a:r>
              <a:rPr lang="en-US" sz="1800" smtClean="0">
                <a:solidFill>
                  <a:schemeClr val="bg2"/>
                </a:solidFill>
              </a:rPr>
              <a:t>How does the skin integrity under &amp; around the dressing look?</a:t>
            </a:r>
          </a:p>
          <a:p>
            <a:pPr marL="230188" indent="-230188" eaLnBrk="1" hangingPunct="1">
              <a:buFont typeface="Arial" charset="0"/>
              <a:buAutoNum type="arabicPeriod"/>
            </a:pPr>
            <a:r>
              <a:rPr lang="en-US" sz="1800" smtClean="0">
                <a:solidFill>
                  <a:schemeClr val="bg2"/>
                </a:solidFill>
              </a:rPr>
              <a:t>Is the catheter in the same position as documented at time of insertion?</a:t>
            </a:r>
          </a:p>
          <a:p>
            <a:pPr marL="230188" indent="-230188" eaLnBrk="1" hangingPunct="1">
              <a:buFont typeface="Arial" charset="0"/>
              <a:buAutoNum type="arabicPeriod"/>
            </a:pPr>
            <a:r>
              <a:rPr lang="en-US" sz="1800" smtClean="0">
                <a:solidFill>
                  <a:schemeClr val="bg2"/>
                </a:solidFill>
              </a:rPr>
              <a:t>Are all ports of the CVC in working order? Do they flush easily and draw briskly?</a:t>
            </a:r>
          </a:p>
          <a:p>
            <a:pPr marL="230188" indent="-230188" eaLnBrk="1" hangingPunct="1"/>
            <a:endParaRPr lang="en-US" sz="1800" smtClean="0">
              <a:solidFill>
                <a:schemeClr val="bg2"/>
              </a:solidFill>
            </a:endParaRPr>
          </a:p>
        </p:txBody>
      </p:sp>
      <p:sp>
        <p:nvSpPr>
          <p:cNvPr id="76805"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Prevention of CLABSI</a:t>
            </a:r>
          </a:p>
        </p:txBody>
      </p:sp>
      <p:sp>
        <p:nvSpPr>
          <p:cNvPr id="76806" name="Rectangle 3"/>
          <p:cNvSpPr>
            <a:spLocks noChangeArrowheads="1"/>
          </p:cNvSpPr>
          <p:nvPr/>
        </p:nvSpPr>
        <p:spPr bwMode="auto">
          <a:xfrm>
            <a:off x="1365250" y="1290638"/>
            <a:ext cx="7329488" cy="4419600"/>
          </a:xfrm>
          <a:prstGeom prst="rect">
            <a:avLst/>
          </a:prstGeom>
          <a:noFill/>
          <a:ln w="9525">
            <a:noFill/>
            <a:miter lim="800000"/>
            <a:headEnd/>
            <a:tailEnd/>
          </a:ln>
        </p:spPr>
        <p:txBody>
          <a:bodyPr/>
          <a:lstStyle/>
          <a:p>
            <a:pPr marL="342900" indent="-342900">
              <a:lnSpc>
                <a:spcPct val="70000"/>
              </a:lnSpc>
              <a:spcBef>
                <a:spcPct val="20000"/>
              </a:spcBef>
            </a:pPr>
            <a:endParaRPr lang="en-US" sz="2600">
              <a:latin typeface="Calibri" pitchFamily="34" charset="0"/>
            </a:endParaRPr>
          </a:p>
        </p:txBody>
      </p:sp>
      <p:pic>
        <p:nvPicPr>
          <p:cNvPr id="76807" name="Picture 5" descr="MCj02899610000[1]"/>
          <p:cNvPicPr>
            <a:picLocks noChangeAspect="1" noChangeArrowheads="1"/>
          </p:cNvPicPr>
          <p:nvPr/>
        </p:nvPicPr>
        <p:blipFill>
          <a:blip r:embed="rId4"/>
          <a:srcRect/>
          <a:stretch>
            <a:fillRect/>
          </a:stretch>
        </p:blipFill>
        <p:spPr bwMode="auto">
          <a:xfrm>
            <a:off x="5640388" y="2665413"/>
            <a:ext cx="1974850" cy="168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85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9489FD6-481C-43D4-A3C5-F7A98DF03F13}" type="slidenum">
              <a:rPr lang="en-US" sz="1200">
                <a:solidFill>
                  <a:schemeClr val="tx1">
                    <a:tint val="75000"/>
                  </a:schemeClr>
                </a:solidFill>
                <a:latin typeface="+mn-lt"/>
                <a:cs typeface="+mn-cs"/>
              </a:rPr>
              <a:pPr algn="r" fontAlgn="auto">
                <a:spcBef>
                  <a:spcPts val="0"/>
                </a:spcBef>
                <a:spcAft>
                  <a:spcPts val="0"/>
                </a:spcAft>
                <a:defRPr/>
              </a:pPr>
              <a:t>27</a:t>
            </a:fld>
            <a:endParaRPr lang="en-US" sz="1200" dirty="0">
              <a:solidFill>
                <a:schemeClr val="tx1">
                  <a:tint val="75000"/>
                </a:schemeClr>
              </a:solidFill>
              <a:latin typeface="+mn-lt"/>
              <a:cs typeface="+mn-cs"/>
            </a:endParaRPr>
          </a:p>
        </p:txBody>
      </p:sp>
      <p:sp>
        <p:nvSpPr>
          <p:cNvPr id="78852" name="Content Placeholder 4"/>
          <p:cNvSpPr>
            <a:spLocks noGrp="1"/>
          </p:cNvSpPr>
          <p:nvPr>
            <p:ph idx="4294967295"/>
          </p:nvPr>
        </p:nvSpPr>
        <p:spPr>
          <a:xfrm>
            <a:off x="1212850" y="1443038"/>
            <a:ext cx="7626350" cy="5192712"/>
          </a:xfrm>
        </p:spPr>
        <p:txBody>
          <a:bodyPr/>
          <a:lstStyle/>
          <a:p>
            <a:pPr marL="230188" indent="-230188" eaLnBrk="1" hangingPunct="1">
              <a:buFont typeface="Arial" charset="0"/>
              <a:buNone/>
            </a:pPr>
            <a:r>
              <a:rPr lang="en-US" sz="2000" b="1" smtClean="0">
                <a:solidFill>
                  <a:srgbClr val="F9EAA9"/>
                </a:solidFill>
              </a:rPr>
              <a:t>What can we do to prevent CLABSIs?</a:t>
            </a:r>
          </a:p>
          <a:p>
            <a:pPr marL="230188" indent="-230188" eaLnBrk="1" hangingPunct="1"/>
            <a:r>
              <a:rPr lang="en-US" altLang="en-US" sz="1800" smtClean="0">
                <a:solidFill>
                  <a:schemeClr val="bg2"/>
                </a:solidFill>
              </a:rPr>
              <a:t>Good shift-to-shift communication is important </a:t>
            </a:r>
          </a:p>
          <a:p>
            <a:pPr marL="684213" lvl="1" indent="-222250" eaLnBrk="1" hangingPunct="1">
              <a:buFont typeface="Arial" charset="0"/>
              <a:buAutoNum type="arabicPeriod"/>
            </a:pPr>
            <a:r>
              <a:rPr lang="en-US" altLang="en-US" sz="1600" smtClean="0">
                <a:solidFill>
                  <a:schemeClr val="bg2"/>
                </a:solidFill>
              </a:rPr>
              <a:t>Your site check observations</a:t>
            </a:r>
          </a:p>
          <a:p>
            <a:pPr marL="684213" lvl="1" indent="-222250" eaLnBrk="1" hangingPunct="1">
              <a:buFont typeface="Arial" charset="0"/>
              <a:buAutoNum type="arabicPeriod"/>
            </a:pPr>
            <a:r>
              <a:rPr lang="en-US" altLang="en-US" sz="1600" smtClean="0">
                <a:solidFill>
                  <a:schemeClr val="bg2"/>
                </a:solidFill>
              </a:rPr>
              <a:t>Dressing, tubing, or cap changes you may have performed</a:t>
            </a:r>
          </a:p>
          <a:p>
            <a:pPr marL="684213" lvl="1" indent="-222250" eaLnBrk="1" hangingPunct="1">
              <a:buFont typeface="Arial" charset="0"/>
              <a:buAutoNum type="arabicPeriod"/>
            </a:pPr>
            <a:r>
              <a:rPr lang="en-US" altLang="en-US" sz="1600" smtClean="0">
                <a:solidFill>
                  <a:schemeClr val="bg2"/>
                </a:solidFill>
              </a:rPr>
              <a:t>Any patient complaints, questions, or concerns</a:t>
            </a:r>
          </a:p>
          <a:p>
            <a:pPr marL="684213" lvl="1" indent="-222250" eaLnBrk="1" hangingPunct="1">
              <a:buFont typeface="Arial" charset="0"/>
              <a:buAutoNum type="arabicPeriod"/>
            </a:pPr>
            <a:r>
              <a:rPr lang="en-US" altLang="en-US" sz="1600" smtClean="0">
                <a:solidFill>
                  <a:schemeClr val="bg2"/>
                </a:solidFill>
              </a:rPr>
              <a:t>Any tests or procedures</a:t>
            </a:r>
          </a:p>
          <a:p>
            <a:pPr marL="684213" lvl="1" indent="-222250" eaLnBrk="1" hangingPunct="1">
              <a:buFont typeface="Arial" charset="0"/>
              <a:buAutoNum type="arabicPeriod"/>
            </a:pPr>
            <a:r>
              <a:rPr lang="en-US" altLang="en-US" sz="1600" smtClean="0">
                <a:solidFill>
                  <a:schemeClr val="bg2"/>
                </a:solidFill>
              </a:rPr>
              <a:t>Any interventions you may have performed, such as a line de-clot</a:t>
            </a:r>
          </a:p>
          <a:p>
            <a:pPr marL="230188" indent="-230188" eaLnBrk="1" hangingPunct="1">
              <a:buFont typeface="Wingdings" pitchFamily="2" charset="2"/>
              <a:buNone/>
            </a:pPr>
            <a:endParaRPr lang="en-US" sz="1800" smtClean="0">
              <a:solidFill>
                <a:schemeClr val="bg2"/>
              </a:solidFill>
            </a:endParaRPr>
          </a:p>
        </p:txBody>
      </p:sp>
      <p:sp>
        <p:nvSpPr>
          <p:cNvPr id="78853"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rPr>
              <a:t>Prevention of CLABSI</a:t>
            </a:r>
          </a:p>
        </p:txBody>
      </p:sp>
      <p:sp>
        <p:nvSpPr>
          <p:cNvPr id="78854" name="Rectangle 3"/>
          <p:cNvSpPr>
            <a:spLocks noChangeArrowheads="1"/>
          </p:cNvSpPr>
          <p:nvPr/>
        </p:nvSpPr>
        <p:spPr bwMode="auto">
          <a:xfrm>
            <a:off x="1365250" y="1290638"/>
            <a:ext cx="7329488" cy="4419600"/>
          </a:xfrm>
          <a:prstGeom prst="rect">
            <a:avLst/>
          </a:prstGeom>
          <a:noFill/>
          <a:ln w="9525">
            <a:noFill/>
            <a:miter lim="800000"/>
            <a:headEnd/>
            <a:tailEnd/>
          </a:ln>
        </p:spPr>
        <p:txBody>
          <a:bodyPr/>
          <a:lstStyle/>
          <a:p>
            <a:pPr marL="342900" indent="-342900">
              <a:lnSpc>
                <a:spcPct val="70000"/>
              </a:lnSpc>
              <a:spcBef>
                <a:spcPct val="20000"/>
              </a:spcBef>
            </a:pPr>
            <a:endParaRPr lang="en-US" sz="2600">
              <a:latin typeface="Calibri" pitchFamily="34" charset="0"/>
            </a:endParaRPr>
          </a:p>
        </p:txBody>
      </p:sp>
      <p:pic>
        <p:nvPicPr>
          <p:cNvPr id="78855" name="Picture 8" descr="professional nursing end of shift report"/>
          <p:cNvPicPr>
            <a:picLocks noChangeAspect="1" noChangeArrowheads="1"/>
          </p:cNvPicPr>
          <p:nvPr/>
        </p:nvPicPr>
        <p:blipFill>
          <a:blip r:embed="rId4"/>
          <a:srcRect/>
          <a:stretch>
            <a:fillRect/>
          </a:stretch>
        </p:blipFill>
        <p:spPr bwMode="auto">
          <a:xfrm>
            <a:off x="1824038" y="37338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5E96D52-A957-4718-8A15-896454D53AF0}" type="slidenum">
              <a:rPr lang="en-US" sz="1200">
                <a:solidFill>
                  <a:schemeClr val="tx1">
                    <a:tint val="75000"/>
                  </a:schemeClr>
                </a:solidFill>
                <a:latin typeface="+mn-lt"/>
                <a:cs typeface="+mn-cs"/>
              </a:rPr>
              <a:pPr algn="r" fontAlgn="auto">
                <a:spcBef>
                  <a:spcPts val="0"/>
                </a:spcBef>
                <a:spcAft>
                  <a:spcPts val="0"/>
                </a:spcAft>
                <a:defRPr/>
              </a:pPr>
              <a:t>28</a:t>
            </a:fld>
            <a:endParaRPr lang="en-US" sz="1200" dirty="0">
              <a:solidFill>
                <a:schemeClr val="tx1">
                  <a:tint val="75000"/>
                </a:schemeClr>
              </a:solidFill>
              <a:latin typeface="+mn-lt"/>
              <a:cs typeface="+mn-cs"/>
            </a:endParaRPr>
          </a:p>
        </p:txBody>
      </p:sp>
      <p:sp>
        <p:nvSpPr>
          <p:cNvPr id="80899" name="Content Placeholder 4"/>
          <p:cNvSpPr>
            <a:spLocks noGrp="1"/>
          </p:cNvSpPr>
          <p:nvPr>
            <p:ph idx="4294967295"/>
          </p:nvPr>
        </p:nvSpPr>
        <p:spPr>
          <a:xfrm>
            <a:off x="1212850" y="1443038"/>
            <a:ext cx="7626350" cy="5192712"/>
          </a:xfrm>
        </p:spPr>
        <p:txBody>
          <a:bodyPr/>
          <a:lstStyle/>
          <a:p>
            <a:pPr marL="230188" indent="-230188" eaLnBrk="1" hangingPunct="1">
              <a:buFont typeface="Arial" charset="0"/>
              <a:buNone/>
            </a:pPr>
            <a:r>
              <a:rPr lang="en-US" sz="2000" smtClean="0">
                <a:solidFill>
                  <a:srgbClr val="F9EAA9"/>
                </a:solidFill>
              </a:rPr>
              <a:t>CLABSI prevention checklist based on CDC guidelines</a:t>
            </a:r>
          </a:p>
          <a:p>
            <a:pPr marL="630238" lvl="1" indent="-230188" eaLnBrk="1" hangingPunct="1"/>
            <a:r>
              <a:rPr lang="en-US" altLang="en-US" sz="2000" smtClean="0">
                <a:solidFill>
                  <a:schemeClr val="bg2"/>
                </a:solidFill>
              </a:rPr>
              <a:t>Following recommended practices for all vascular access devices</a:t>
            </a:r>
          </a:p>
          <a:p>
            <a:pPr marL="630238" lvl="1" indent="-230188" eaLnBrk="1" hangingPunct="1"/>
            <a:r>
              <a:rPr lang="en-US" altLang="en-US" sz="2000" smtClean="0">
                <a:solidFill>
                  <a:schemeClr val="bg2"/>
                </a:solidFill>
              </a:rPr>
              <a:t>Comply with hand hygiene requirements </a:t>
            </a:r>
          </a:p>
          <a:p>
            <a:pPr marL="630238" lvl="1" indent="-230188" eaLnBrk="1" hangingPunct="1"/>
            <a:r>
              <a:rPr lang="en-US" altLang="en-US" sz="2000" smtClean="0">
                <a:solidFill>
                  <a:schemeClr val="bg2"/>
                </a:solidFill>
              </a:rPr>
              <a:t>Scrub the access port or hub immediately prior to each use with an appropriate antiseptic (e.g., chlorhexidine, povidone iodine, an iodophor, or 70% alcohol) </a:t>
            </a:r>
          </a:p>
          <a:p>
            <a:pPr marL="630238" lvl="1" indent="-230188" eaLnBrk="1" hangingPunct="1"/>
            <a:r>
              <a:rPr lang="en-US" altLang="en-US" sz="2000" smtClean="0">
                <a:solidFill>
                  <a:schemeClr val="bg2"/>
                </a:solidFill>
              </a:rPr>
              <a:t>Access catheters only with sterile devices </a:t>
            </a:r>
          </a:p>
          <a:p>
            <a:pPr marL="630238" lvl="1" indent="-230188" eaLnBrk="1" hangingPunct="1"/>
            <a:r>
              <a:rPr lang="en-US" altLang="en-US" sz="2000" smtClean="0">
                <a:solidFill>
                  <a:schemeClr val="bg2"/>
                </a:solidFill>
              </a:rPr>
              <a:t>Replace dressings that are wet, soiled, or dislodged</a:t>
            </a:r>
          </a:p>
          <a:p>
            <a:pPr marL="230188" indent="-230188" eaLnBrk="1" hangingPunct="1">
              <a:buFont typeface="Arial" charset="0"/>
              <a:buNone/>
            </a:pPr>
            <a:endParaRPr lang="en-US" sz="2000" smtClean="0">
              <a:solidFill>
                <a:srgbClr val="F9EAA9"/>
              </a:solidFill>
            </a:endParaRPr>
          </a:p>
          <a:p>
            <a:pPr marL="230188" indent="-230188" eaLnBrk="1" hangingPunct="1">
              <a:buFont typeface="Arial" charset="0"/>
              <a:buNone/>
            </a:pPr>
            <a:r>
              <a:rPr lang="en-US" sz="2800" smtClean="0">
                <a:solidFill>
                  <a:srgbClr val="F9EAA9"/>
                </a:solidFill>
              </a:rPr>
              <a:t>There doesn’t have to be a central line, however, to require this type of care.  Peripheral lines are even more pervasive invasive devices!</a:t>
            </a:r>
          </a:p>
          <a:p>
            <a:pPr marL="230188" indent="-230188" eaLnBrk="1" hangingPunct="1">
              <a:buFont typeface="Wingdings" pitchFamily="2" charset="2"/>
              <a:buNone/>
            </a:pPr>
            <a:endParaRPr lang="en-US" sz="1800" smtClean="0">
              <a:solidFill>
                <a:schemeClr val="bg2"/>
              </a:solidFill>
            </a:endParaRPr>
          </a:p>
        </p:txBody>
      </p:sp>
      <p:sp>
        <p:nvSpPr>
          <p:cNvPr id="80900"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600">
                <a:solidFill>
                  <a:schemeClr val="bg1"/>
                </a:solidFill>
                <a:latin typeface="Calibri" pitchFamily="34" charset="0"/>
              </a:rPr>
              <a:t>CLABSI is not the only bloodstream infection</a:t>
            </a:r>
          </a:p>
        </p:txBody>
      </p:sp>
      <p:sp>
        <p:nvSpPr>
          <p:cNvPr id="80901" name="Rectangle 3"/>
          <p:cNvSpPr>
            <a:spLocks noChangeArrowheads="1"/>
          </p:cNvSpPr>
          <p:nvPr/>
        </p:nvSpPr>
        <p:spPr bwMode="auto">
          <a:xfrm>
            <a:off x="3349625" y="1290638"/>
            <a:ext cx="7329488" cy="4419600"/>
          </a:xfrm>
          <a:prstGeom prst="rect">
            <a:avLst/>
          </a:prstGeom>
          <a:noFill/>
          <a:ln w="9525">
            <a:noFill/>
            <a:miter lim="800000"/>
            <a:headEnd/>
            <a:tailEnd/>
          </a:ln>
        </p:spPr>
        <p:txBody>
          <a:bodyPr/>
          <a:lstStyle/>
          <a:p>
            <a:pPr marL="342900" indent="-342900">
              <a:lnSpc>
                <a:spcPct val="70000"/>
              </a:lnSpc>
              <a:spcBef>
                <a:spcPct val="20000"/>
              </a:spcBef>
            </a:pPr>
            <a:endParaRPr lang="en-US" sz="260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1824038" y="527050"/>
            <a:ext cx="7023100" cy="685800"/>
          </a:xfrm>
          <a:ln w="38100">
            <a:solidFill>
              <a:srgbClr val="FFFF00"/>
            </a:solidFill>
          </a:ln>
        </p:spPr>
        <p:txBody>
          <a:bodyPr/>
          <a:lstStyle/>
          <a:p>
            <a:r>
              <a:rPr lang="en-US" smtClean="0">
                <a:solidFill>
                  <a:schemeClr val="bg1"/>
                </a:solidFill>
              </a:rPr>
              <a:t>Ventilator Bundle</a:t>
            </a:r>
          </a:p>
        </p:txBody>
      </p:sp>
      <p:sp>
        <p:nvSpPr>
          <p:cNvPr id="78850" name="Content Placeholder 2"/>
          <p:cNvSpPr>
            <a:spLocks noGrp="1"/>
          </p:cNvSpPr>
          <p:nvPr>
            <p:ph idx="1"/>
          </p:nvPr>
        </p:nvSpPr>
        <p:spPr>
          <a:xfrm>
            <a:off x="1824038" y="1443038"/>
            <a:ext cx="7015162" cy="4275137"/>
          </a:xfrm>
        </p:spPr>
        <p:txBody>
          <a:bodyPr/>
          <a:lstStyle/>
          <a:p>
            <a:pPr>
              <a:defRPr/>
            </a:pPr>
            <a:r>
              <a:rPr lang="en-US" sz="2000" dirty="0" smtClean="0">
                <a:solidFill>
                  <a:srgbClr val="F9EAA9"/>
                </a:solidFill>
              </a:rPr>
              <a:t>Pneumonia is a serious complication in the ICU, and MDROs may be the pathogens. </a:t>
            </a:r>
          </a:p>
          <a:p>
            <a:pPr marL="0" indent="0">
              <a:buFont typeface="Arial" charset="0"/>
              <a:buNone/>
              <a:defRPr/>
            </a:pPr>
            <a:r>
              <a:rPr lang="en-US" sz="2000" dirty="0" smtClean="0">
                <a:solidFill>
                  <a:srgbClr val="F9EAA9"/>
                </a:solidFill>
              </a:rPr>
              <a:t> </a:t>
            </a:r>
          </a:p>
          <a:p>
            <a:pPr>
              <a:defRPr/>
            </a:pPr>
            <a:r>
              <a:rPr lang="en-US" sz="2000" u="sng" dirty="0" smtClean="0">
                <a:solidFill>
                  <a:srgbClr val="F9EAA9"/>
                </a:solidFill>
              </a:rPr>
              <a:t>Ventilator bundle</a:t>
            </a:r>
          </a:p>
          <a:p>
            <a:pPr lvl="1">
              <a:defRPr/>
            </a:pPr>
            <a:r>
              <a:rPr lang="en-US" sz="1800" dirty="0" smtClean="0">
                <a:solidFill>
                  <a:srgbClr val="F9EAA9"/>
                </a:solidFill>
              </a:rPr>
              <a:t>Elevation of the head of the bed</a:t>
            </a:r>
          </a:p>
          <a:p>
            <a:pPr lvl="1">
              <a:defRPr/>
            </a:pPr>
            <a:r>
              <a:rPr lang="en-US" sz="1800" dirty="0" smtClean="0">
                <a:solidFill>
                  <a:srgbClr val="F9EAA9"/>
                </a:solidFill>
              </a:rPr>
              <a:t>Daily “sedation vacations" and                                            assessment of readiness to                                                        extubate</a:t>
            </a:r>
          </a:p>
          <a:p>
            <a:pPr lvl="1">
              <a:defRPr/>
            </a:pPr>
            <a:r>
              <a:rPr lang="en-US" sz="1800" dirty="0" smtClean="0">
                <a:solidFill>
                  <a:srgbClr val="F9EAA9"/>
                </a:solidFill>
              </a:rPr>
              <a:t>Peptic ulcer disease prophylaxis</a:t>
            </a:r>
          </a:p>
          <a:p>
            <a:pPr lvl="1">
              <a:defRPr/>
            </a:pPr>
            <a:r>
              <a:rPr lang="en-US" sz="1800" dirty="0" smtClean="0">
                <a:solidFill>
                  <a:srgbClr val="F9EAA9"/>
                </a:solidFill>
              </a:rPr>
              <a:t>Deep venous thrombosis                                                     prophylaxis</a:t>
            </a:r>
          </a:p>
          <a:p>
            <a:pPr lvl="1">
              <a:defRPr/>
            </a:pPr>
            <a:r>
              <a:rPr lang="en-US" sz="1800" dirty="0" smtClean="0">
                <a:solidFill>
                  <a:srgbClr val="F9EAA9"/>
                </a:solidFill>
              </a:rPr>
              <a:t>Daily oral care with chlorhexidine</a:t>
            </a:r>
          </a:p>
          <a:p>
            <a:pPr>
              <a:defRPr/>
            </a:pPr>
            <a:endParaRPr lang="en-US" sz="2400" dirty="0" smtClean="0">
              <a:solidFill>
                <a:schemeClr val="bg2"/>
              </a:solidFill>
            </a:endParaRPr>
          </a:p>
        </p:txBody>
      </p:sp>
      <p:sp>
        <p:nvSpPr>
          <p:cNvPr id="82947" name="Footer Placeholder 3"/>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4"/>
          <p:cNvSpPr>
            <a:spLocks noGrp="1"/>
          </p:cNvSpPr>
          <p:nvPr>
            <p:ph type="sldNum" sz="quarter" idx="12"/>
          </p:nvPr>
        </p:nvSpPr>
        <p:spPr/>
        <p:txBody>
          <a:bodyPr/>
          <a:lstStyle/>
          <a:p>
            <a:pPr>
              <a:defRPr/>
            </a:pPr>
            <a:fld id="{8BFF5DE2-9A8A-4E8D-A3C0-1BFDE129027B}" type="slidenum">
              <a:rPr lang="en-US" smtClean="0"/>
              <a:pPr>
                <a:defRPr/>
              </a:pPr>
              <a:t>29</a:t>
            </a:fld>
            <a:endParaRPr lang="en-US" dirty="0"/>
          </a:p>
        </p:txBody>
      </p:sp>
      <p:sp>
        <p:nvSpPr>
          <p:cNvPr id="6" name="5-Point Star 5"/>
          <p:cNvSpPr/>
          <p:nvPr/>
        </p:nvSpPr>
        <p:spPr>
          <a:xfrm>
            <a:off x="1212850" y="2513013"/>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2950" name="Picture 2"/>
          <p:cNvPicPr>
            <a:picLocks noChangeAspect="1" noChangeArrowheads="1"/>
          </p:cNvPicPr>
          <p:nvPr/>
        </p:nvPicPr>
        <p:blipFill>
          <a:blip r:embed="rId3"/>
          <a:srcRect/>
          <a:stretch>
            <a:fillRect/>
          </a:stretch>
        </p:blipFill>
        <p:spPr bwMode="auto">
          <a:xfrm>
            <a:off x="5946775" y="2068513"/>
            <a:ext cx="3028950" cy="28257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32770" name="Title 3"/>
          <p:cNvSpPr>
            <a:spLocks noGrp="1"/>
          </p:cNvSpPr>
          <p:nvPr>
            <p:ph type="body" idx="4294967295"/>
          </p:nvPr>
        </p:nvSpPr>
        <p:spPr>
          <a:xfrm>
            <a:off x="449263" y="1901825"/>
            <a:ext cx="8237537" cy="2901950"/>
          </a:xfrm>
          <a:ln w="38100">
            <a:solidFill>
              <a:srgbClr val="FFFF00"/>
            </a:solidFill>
          </a:ln>
        </p:spPr>
        <p:txBody>
          <a:bodyPr/>
          <a:lstStyle/>
          <a:p>
            <a:pPr marL="609600" indent="-609600" eaLnBrk="1" hangingPunct="1">
              <a:lnSpc>
                <a:spcPct val="80000"/>
              </a:lnSpc>
              <a:buFont typeface="Arial" charset="0"/>
              <a:buNone/>
            </a:pPr>
            <a:r>
              <a:rPr lang="en-US" sz="2800" smtClean="0">
                <a:solidFill>
                  <a:srgbClr val="F9EAA9"/>
                </a:solidFill>
              </a:rPr>
              <a:t>The primary objectives of Session 3 are as follows:</a:t>
            </a:r>
          </a:p>
          <a:p>
            <a:pPr marL="609600" indent="-609600" eaLnBrk="1" hangingPunct="1">
              <a:lnSpc>
                <a:spcPct val="80000"/>
              </a:lnSpc>
              <a:buFont typeface="Arial" charset="0"/>
              <a:buNone/>
            </a:pPr>
            <a:endParaRPr lang="en-US" sz="2000" smtClean="0">
              <a:solidFill>
                <a:srgbClr val="F9EAA9"/>
              </a:solidFill>
            </a:endParaRPr>
          </a:p>
          <a:p>
            <a:pPr marL="609600" indent="-609600" eaLnBrk="1" hangingPunct="1">
              <a:lnSpc>
                <a:spcPct val="80000"/>
              </a:lnSpc>
              <a:buFont typeface="Arial" charset="0"/>
              <a:buNone/>
            </a:pPr>
            <a:endParaRPr lang="en-US" sz="2000" smtClean="0">
              <a:solidFill>
                <a:srgbClr val="F9EAA9"/>
              </a:solidFill>
            </a:endParaRPr>
          </a:p>
          <a:p>
            <a:pPr marL="609600" indent="-609600" eaLnBrk="1" hangingPunct="1">
              <a:lnSpc>
                <a:spcPct val="80000"/>
              </a:lnSpc>
              <a:buFont typeface="Arial" charset="0"/>
              <a:buAutoNum type="arabicPeriod"/>
            </a:pPr>
            <a:r>
              <a:rPr lang="en-US" sz="2000" smtClean="0">
                <a:solidFill>
                  <a:srgbClr val="F9EAA9"/>
                </a:solidFill>
              </a:rPr>
              <a:t>Describe the Campaign to Reduce Antimicrobial Resistance In Healthcare Settings</a:t>
            </a:r>
          </a:p>
          <a:p>
            <a:pPr marL="609600" indent="-609600" eaLnBrk="1" hangingPunct="1">
              <a:lnSpc>
                <a:spcPct val="80000"/>
              </a:lnSpc>
              <a:buFont typeface="Arial" charset="0"/>
              <a:buAutoNum type="arabicPeriod"/>
            </a:pPr>
            <a:r>
              <a:rPr lang="en-US" sz="2000" smtClean="0">
                <a:solidFill>
                  <a:srgbClr val="F9EAA9"/>
                </a:solidFill>
              </a:rPr>
              <a:t>Understand the literature on transmission control</a:t>
            </a:r>
          </a:p>
          <a:p>
            <a:pPr marL="609600" indent="-609600" eaLnBrk="1" hangingPunct="1">
              <a:lnSpc>
                <a:spcPct val="80000"/>
              </a:lnSpc>
              <a:buFont typeface="Arial" charset="0"/>
              <a:buAutoNum type="arabicPeriod"/>
            </a:pPr>
            <a:r>
              <a:rPr lang="en-US" sz="2000" smtClean="0">
                <a:solidFill>
                  <a:srgbClr val="F9EAA9"/>
                </a:solidFill>
              </a:rPr>
              <a:t>Describe isolation and other transmission precautions</a:t>
            </a:r>
          </a:p>
          <a:p>
            <a:pPr marL="609600" indent="-609600" eaLnBrk="1" hangingPunct="1">
              <a:lnSpc>
                <a:spcPct val="80000"/>
              </a:lnSpc>
              <a:buFont typeface="Arial" charset="0"/>
              <a:buAutoNum type="arabicPeriod"/>
            </a:pPr>
            <a:r>
              <a:rPr lang="en-US" sz="2000" smtClean="0">
                <a:solidFill>
                  <a:srgbClr val="F9EAA9"/>
                </a:solidFill>
              </a:rPr>
              <a:t>Describe cleaning and disinfection procedures and policies</a:t>
            </a:r>
          </a:p>
          <a:p>
            <a:pPr marL="609600" indent="-609600" eaLnBrk="1" hangingPunct="1">
              <a:lnSpc>
                <a:spcPct val="80000"/>
              </a:lnSpc>
              <a:buFont typeface="Arial" charset="0"/>
              <a:buNone/>
            </a:pPr>
            <a:endParaRPr lang="en-US" sz="2000" smtClean="0">
              <a:solidFill>
                <a:schemeClr val="bg1"/>
              </a:solidFill>
            </a:endParaRPr>
          </a:p>
          <a:p>
            <a:pPr marL="609600" indent="-609600" eaLnBrk="1" hangingPunct="1">
              <a:lnSpc>
                <a:spcPct val="80000"/>
              </a:lnSpc>
              <a:buFont typeface="Arial" charset="0"/>
              <a:buAutoNum type="arabicPeriod"/>
            </a:pPr>
            <a:endParaRPr lang="en-US" sz="2000"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499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a:spLocks noGrp="1"/>
          </p:cNvSpPr>
          <p:nvPr>
            <p:ph type="sldNum" sz="quarter" idx="12"/>
          </p:nvPr>
        </p:nvSpPr>
        <p:spPr/>
        <p:txBody>
          <a:bodyPr/>
          <a:lstStyle/>
          <a:p>
            <a:pPr>
              <a:defRPr/>
            </a:pPr>
            <a:fld id="{28751733-3479-42F1-B788-BA095BDF428A}" type="slidenum">
              <a:rPr lang="en-US"/>
              <a:pPr>
                <a:defRPr/>
              </a:pPr>
              <a:t>30</a:t>
            </a:fld>
            <a:endParaRPr lang="en-US" dirty="0"/>
          </a:p>
        </p:txBody>
      </p:sp>
      <p:sp>
        <p:nvSpPr>
          <p:cNvPr id="84996" name="Content Placeholder 4"/>
          <p:cNvSpPr>
            <a:spLocks noGrp="1"/>
          </p:cNvSpPr>
          <p:nvPr>
            <p:ph idx="4294967295"/>
          </p:nvPr>
        </p:nvSpPr>
        <p:spPr>
          <a:xfrm>
            <a:off x="1212850" y="1443038"/>
            <a:ext cx="7788275" cy="5192712"/>
          </a:xfrm>
        </p:spPr>
        <p:txBody>
          <a:bodyPr/>
          <a:lstStyle/>
          <a:p>
            <a:pPr eaLnBrk="1" hangingPunct="1">
              <a:buFont typeface="Arial" charset="0"/>
              <a:buNone/>
            </a:pPr>
            <a:r>
              <a:rPr lang="en-US" sz="2400" u="sng" smtClean="0">
                <a:solidFill>
                  <a:srgbClr val="F9EAA9"/>
                </a:solidFill>
              </a:rPr>
              <a:t>In this section, we are going to discuss</a:t>
            </a:r>
          </a:p>
          <a:p>
            <a:pPr eaLnBrk="1" hangingPunct="1"/>
            <a:r>
              <a:rPr lang="en-US" sz="2000" smtClean="0">
                <a:solidFill>
                  <a:srgbClr val="F9EAA9"/>
                </a:solidFill>
              </a:rPr>
              <a:t>Literature on transmission control</a:t>
            </a:r>
          </a:p>
          <a:p>
            <a:pPr eaLnBrk="1" hangingPunct="1"/>
            <a:r>
              <a:rPr lang="en-US" sz="2000" smtClean="0">
                <a:solidFill>
                  <a:srgbClr val="F9EAA9"/>
                </a:solidFill>
              </a:rPr>
              <a:t>Isolation precautions</a:t>
            </a:r>
          </a:p>
          <a:p>
            <a:pPr eaLnBrk="1" hangingPunct="1"/>
            <a:r>
              <a:rPr lang="en-US" sz="2000" smtClean="0">
                <a:solidFill>
                  <a:srgbClr val="F9EAA9"/>
                </a:solidFill>
              </a:rPr>
              <a:t>Cleaning and disinfection</a:t>
            </a:r>
          </a:p>
          <a:p>
            <a:pPr lvl="1" eaLnBrk="1" hangingPunct="1"/>
            <a:r>
              <a:rPr lang="en-US" sz="2000" smtClean="0">
                <a:solidFill>
                  <a:srgbClr val="F9EAA9"/>
                </a:solidFill>
              </a:rPr>
              <a:t>Environmental cleaning</a:t>
            </a:r>
          </a:p>
          <a:p>
            <a:pPr lvl="2" eaLnBrk="1" hangingPunct="1"/>
            <a:r>
              <a:rPr lang="en-US" sz="2000" smtClean="0">
                <a:solidFill>
                  <a:srgbClr val="F9EAA9"/>
                </a:solidFill>
              </a:rPr>
              <a:t>EPA approved disinfectants</a:t>
            </a:r>
          </a:p>
          <a:p>
            <a:pPr lvl="2" eaLnBrk="1" hangingPunct="1"/>
            <a:r>
              <a:rPr lang="en-US" sz="2000" smtClean="0">
                <a:solidFill>
                  <a:srgbClr val="F9EAA9"/>
                </a:solidFill>
              </a:rPr>
              <a:t>Advances in environmental cleaning</a:t>
            </a:r>
          </a:p>
          <a:p>
            <a:pPr lvl="2" eaLnBrk="1" hangingPunct="1"/>
            <a:r>
              <a:rPr lang="en-US" sz="2000" smtClean="0">
                <a:solidFill>
                  <a:srgbClr val="F9EAA9"/>
                </a:solidFill>
              </a:rPr>
              <a:t>Assessing cleaning &amp; disinfectant quality</a:t>
            </a:r>
          </a:p>
          <a:p>
            <a:pPr eaLnBrk="1" hangingPunct="1"/>
            <a:r>
              <a:rPr lang="en-US" sz="2000" smtClean="0">
                <a:solidFill>
                  <a:srgbClr val="F9EAA9"/>
                </a:solidFill>
              </a:rPr>
              <a:t>Case studies and examples </a:t>
            </a:r>
          </a:p>
          <a:p>
            <a:pPr lvl="1" eaLnBrk="1" hangingPunct="1"/>
            <a:endParaRPr lang="en-US" sz="1800" smtClean="0">
              <a:solidFill>
                <a:srgbClr val="F9EAA9"/>
              </a:solidFill>
            </a:endParaRPr>
          </a:p>
          <a:p>
            <a:pPr eaLnBrk="1" hangingPunct="1">
              <a:buFont typeface="Arial" charset="0"/>
              <a:buNone/>
            </a:pPr>
            <a:endParaRPr lang="en-US" sz="2000" u="sng" smtClean="0">
              <a:solidFill>
                <a:srgbClr val="F9EAA9"/>
              </a:solidFill>
            </a:endParaRPr>
          </a:p>
        </p:txBody>
      </p:sp>
      <p:sp>
        <p:nvSpPr>
          <p:cNvPr id="84997" name="Title 3"/>
          <p:cNvSpPr>
            <a:spLocks/>
          </p:cNvSpPr>
          <p:nvPr/>
        </p:nvSpPr>
        <p:spPr bwMode="auto">
          <a:xfrm>
            <a:off x="1212850" y="222250"/>
            <a:ext cx="7634288" cy="990600"/>
          </a:xfrm>
          <a:prstGeom prst="rect">
            <a:avLst/>
          </a:prstGeom>
          <a:noFill/>
          <a:ln w="28575">
            <a:solidFill>
              <a:srgbClr val="FFFF00"/>
            </a:solidFill>
            <a:miter lim="800000"/>
            <a:headEnd/>
            <a:tailEnd/>
          </a:ln>
        </p:spPr>
        <p:txBody>
          <a:bodyPr anchor="ctr"/>
          <a:lstStyle/>
          <a:p>
            <a:r>
              <a:rPr lang="en-US" sz="3600">
                <a:solidFill>
                  <a:schemeClr val="bg1"/>
                </a:solidFill>
                <a:latin typeface="Calibri" pitchFamily="34" charset="0"/>
              </a:rPr>
              <a:t>Section B: Controlling MDROs</a:t>
            </a:r>
            <a:endParaRPr lang="en-US" sz="3600" i="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04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F0571C3-3F91-42CA-80F1-2F67C5A1BD01}" type="slidenum">
              <a:rPr lang="en-US" sz="1200">
                <a:solidFill>
                  <a:schemeClr val="tx1">
                    <a:tint val="75000"/>
                  </a:schemeClr>
                </a:solidFill>
                <a:latin typeface="+mn-lt"/>
                <a:cs typeface="+mn-cs"/>
              </a:rPr>
              <a:pPr algn="r" fontAlgn="auto">
                <a:spcBef>
                  <a:spcPts val="0"/>
                </a:spcBef>
                <a:spcAft>
                  <a:spcPts val="0"/>
                </a:spcAft>
                <a:defRPr/>
              </a:pPr>
              <a:t>31</a:t>
            </a:fld>
            <a:endParaRPr lang="en-US" sz="1200" dirty="0">
              <a:solidFill>
                <a:schemeClr val="tx1">
                  <a:tint val="75000"/>
                </a:schemeClr>
              </a:solidFill>
              <a:latin typeface="+mn-lt"/>
              <a:cs typeface="+mn-cs"/>
            </a:endParaRPr>
          </a:p>
        </p:txBody>
      </p:sp>
      <p:sp>
        <p:nvSpPr>
          <p:cNvPr id="87044" name="Content Placeholder 4"/>
          <p:cNvSpPr>
            <a:spLocks noGrp="1"/>
          </p:cNvSpPr>
          <p:nvPr>
            <p:ph idx="4294967295"/>
          </p:nvPr>
        </p:nvSpPr>
        <p:spPr>
          <a:xfrm>
            <a:off x="1212850" y="1443038"/>
            <a:ext cx="7788275" cy="5192712"/>
          </a:xfrm>
        </p:spPr>
        <p:txBody>
          <a:bodyPr/>
          <a:lstStyle/>
          <a:p>
            <a:pPr eaLnBrk="1" hangingPunct="1">
              <a:buFont typeface="Arial" charset="0"/>
              <a:buNone/>
            </a:pPr>
            <a:r>
              <a:rPr lang="en-US" sz="2000" u="sng" smtClean="0">
                <a:solidFill>
                  <a:srgbClr val="F9EAA9"/>
                </a:solidFill>
              </a:rPr>
              <a:t>Movie Quiz:</a:t>
            </a:r>
          </a:p>
          <a:p>
            <a:pPr eaLnBrk="1" hangingPunct="1">
              <a:buFont typeface="Arial" charset="0"/>
              <a:buNone/>
            </a:pPr>
            <a:endParaRPr lang="en-US" sz="2000" smtClean="0">
              <a:solidFill>
                <a:srgbClr val="F9EAA9"/>
              </a:solidFill>
            </a:endParaRPr>
          </a:p>
          <a:p>
            <a:pPr eaLnBrk="1" hangingPunct="1">
              <a:buFont typeface="Arial" charset="0"/>
              <a:buNone/>
            </a:pPr>
            <a:endParaRPr lang="en-US" sz="2000" u="sng" smtClean="0">
              <a:solidFill>
                <a:srgbClr val="F9EAA9"/>
              </a:solidFill>
            </a:endParaRPr>
          </a:p>
        </p:txBody>
      </p:sp>
      <p:sp>
        <p:nvSpPr>
          <p:cNvPr id="87045" name="Title 3"/>
          <p:cNvSpPr>
            <a:spLocks/>
          </p:cNvSpPr>
          <p:nvPr/>
        </p:nvSpPr>
        <p:spPr bwMode="auto">
          <a:xfrm>
            <a:off x="1212850" y="222250"/>
            <a:ext cx="76342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Controlling MDROs</a:t>
            </a:r>
            <a:endParaRPr lang="en-US" sz="3200" i="1">
              <a:solidFill>
                <a:schemeClr val="bg1"/>
              </a:solidFill>
              <a:latin typeface="Calibri" pitchFamily="34" charset="0"/>
            </a:endParaRPr>
          </a:p>
        </p:txBody>
      </p:sp>
      <p:sp>
        <p:nvSpPr>
          <p:cNvPr id="87046" name="AutoShape 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87047" name="AutoShape 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87048" name="AutoShape 1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87049" name="AutoShape 12"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87050" name="Picture 13" descr="Movie1"/>
          <p:cNvPicPr>
            <a:picLocks noChangeAspect="1" noChangeArrowheads="1"/>
          </p:cNvPicPr>
          <p:nvPr/>
        </p:nvPicPr>
        <p:blipFill>
          <a:blip r:embed="rId4"/>
          <a:srcRect/>
          <a:stretch>
            <a:fillRect/>
          </a:stretch>
        </p:blipFill>
        <p:spPr bwMode="auto">
          <a:xfrm>
            <a:off x="1060450" y="1901825"/>
            <a:ext cx="7329488"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909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2DFDFF3-93F7-4451-9395-07D22797A268}" type="slidenum">
              <a:rPr lang="en-US" sz="1200">
                <a:solidFill>
                  <a:schemeClr val="tx1">
                    <a:tint val="75000"/>
                  </a:schemeClr>
                </a:solidFill>
                <a:latin typeface="+mn-lt"/>
                <a:cs typeface="+mn-cs"/>
              </a:rPr>
              <a:pPr algn="r" fontAlgn="auto">
                <a:spcBef>
                  <a:spcPts val="0"/>
                </a:spcBef>
                <a:spcAft>
                  <a:spcPts val="0"/>
                </a:spcAft>
                <a:defRPr/>
              </a:pPr>
              <a:t>32</a:t>
            </a:fld>
            <a:endParaRPr lang="en-US" sz="1200" dirty="0">
              <a:solidFill>
                <a:schemeClr val="tx1">
                  <a:tint val="75000"/>
                </a:schemeClr>
              </a:solidFill>
              <a:latin typeface="+mn-lt"/>
              <a:cs typeface="+mn-cs"/>
            </a:endParaRPr>
          </a:p>
        </p:txBody>
      </p:sp>
      <p:sp>
        <p:nvSpPr>
          <p:cNvPr id="89092" name="Content Placeholder 4"/>
          <p:cNvSpPr>
            <a:spLocks noGrp="1"/>
          </p:cNvSpPr>
          <p:nvPr>
            <p:ph idx="4294967295"/>
          </p:nvPr>
        </p:nvSpPr>
        <p:spPr>
          <a:xfrm>
            <a:off x="1212850" y="1443038"/>
            <a:ext cx="7788275" cy="5192712"/>
          </a:xfrm>
        </p:spPr>
        <p:txBody>
          <a:bodyPr/>
          <a:lstStyle/>
          <a:p>
            <a:pPr eaLnBrk="1" hangingPunct="1">
              <a:buFont typeface="Arial" charset="0"/>
              <a:buNone/>
            </a:pPr>
            <a:r>
              <a:rPr lang="en-US" sz="2000" b="1" smtClean="0">
                <a:solidFill>
                  <a:srgbClr val="F9EAA9"/>
                </a:solidFill>
              </a:rPr>
              <a:t>Researchers reviewed the literature and published several papers from 2006 to 2007, including guidelines for prevention and control of MDROs.</a:t>
            </a:r>
          </a:p>
          <a:p>
            <a:pPr lvl="1" eaLnBrk="1" hangingPunct="1"/>
            <a:r>
              <a:rPr lang="en-US" sz="2000" smtClean="0">
                <a:solidFill>
                  <a:srgbClr val="F9EAA9"/>
                </a:solidFill>
              </a:rPr>
              <a:t>Nearly all studies that have reported successful MDRO control employed a median of </a:t>
            </a:r>
            <a:r>
              <a:rPr lang="en-US" sz="2000" b="1" smtClean="0">
                <a:solidFill>
                  <a:srgbClr val="F9EAA9"/>
                </a:solidFill>
              </a:rPr>
              <a:t>7 to 8 different interventions </a:t>
            </a:r>
            <a:r>
              <a:rPr lang="en-US" sz="2000" smtClean="0">
                <a:solidFill>
                  <a:srgbClr val="F9EAA9"/>
                </a:solidFill>
              </a:rPr>
              <a:t>concurrently or sequentially</a:t>
            </a:r>
          </a:p>
          <a:p>
            <a:pPr lvl="1" eaLnBrk="1" hangingPunct="1"/>
            <a:r>
              <a:rPr lang="en-US" sz="2000" smtClean="0">
                <a:solidFill>
                  <a:srgbClr val="F9EAA9"/>
                </a:solidFill>
              </a:rPr>
              <a:t>The variations in definitions, outcomes measured, study design, and periods of follow up make it difficult for us to clearly understand  the best comprehensive approach for controlling MDROs</a:t>
            </a:r>
          </a:p>
          <a:p>
            <a:pPr lvl="1" eaLnBrk="1" hangingPunct="1"/>
            <a:endParaRPr lang="en-US" sz="2000" u="sng" smtClean="0">
              <a:solidFill>
                <a:srgbClr val="F9EAA9"/>
              </a:solidFill>
            </a:endParaRPr>
          </a:p>
        </p:txBody>
      </p:sp>
      <p:sp>
        <p:nvSpPr>
          <p:cNvPr id="89093" name="Title 3"/>
          <p:cNvSpPr>
            <a:spLocks/>
          </p:cNvSpPr>
          <p:nvPr/>
        </p:nvSpPr>
        <p:spPr bwMode="auto">
          <a:xfrm>
            <a:off x="1212850" y="222250"/>
            <a:ext cx="76342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Controlling MDROs</a:t>
            </a:r>
            <a:endParaRPr lang="en-US" sz="3200" i="1">
              <a:solidFill>
                <a:schemeClr val="bg1"/>
              </a:solidFill>
              <a:latin typeface="Calibri" pitchFamily="34" charset="0"/>
            </a:endParaRPr>
          </a:p>
        </p:txBody>
      </p:sp>
      <p:sp>
        <p:nvSpPr>
          <p:cNvPr id="89094" name="Text Box 5"/>
          <p:cNvSpPr txBox="1">
            <a:spLocks noChangeArrowheads="1"/>
          </p:cNvSpPr>
          <p:nvPr/>
        </p:nvSpPr>
        <p:spPr bwMode="auto">
          <a:xfrm>
            <a:off x="1212850" y="6024563"/>
            <a:ext cx="6261100" cy="434975"/>
          </a:xfrm>
          <a:prstGeom prst="rect">
            <a:avLst/>
          </a:prstGeom>
          <a:noFill/>
          <a:ln w="9525">
            <a:noFill/>
            <a:miter lim="800000"/>
            <a:headEnd/>
            <a:tailEnd/>
          </a:ln>
        </p:spPr>
        <p:txBody>
          <a:bodyPr>
            <a:spAutoFit/>
          </a:bodyPr>
          <a:lstStyle/>
          <a:p>
            <a:pPr>
              <a:lnSpc>
                <a:spcPct val="75000"/>
              </a:lnSpc>
            </a:pPr>
            <a:r>
              <a:rPr lang="en-US" sz="1000">
                <a:solidFill>
                  <a:schemeClr val="bg1"/>
                </a:solidFill>
              </a:rPr>
              <a:t>Siegel JD, Rhinehart E, Jackson M, Chiarello L. Management of Multidrug-Resistant Organisms In Healthcare Settings. The Healthcare Infection Control Practices Advisory Committee. http://www.cdc.gov/hicpac/pdf/MDRO/MDROGuideline 2006.pdf. Accessed June 20, 2014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8B5AD5C-389B-4F2B-9967-041155A2B7D3}" type="slidenum">
              <a:rPr lang="en-US" sz="1200">
                <a:solidFill>
                  <a:schemeClr val="tx1">
                    <a:tint val="75000"/>
                  </a:schemeClr>
                </a:solidFill>
                <a:latin typeface="+mn-lt"/>
                <a:cs typeface="+mn-cs"/>
              </a:rPr>
              <a:pPr algn="r" fontAlgn="auto">
                <a:spcBef>
                  <a:spcPts val="0"/>
                </a:spcBef>
                <a:spcAft>
                  <a:spcPts val="0"/>
                </a:spcAft>
                <a:defRPr/>
              </a:pPr>
              <a:t>33</a:t>
            </a:fld>
            <a:endParaRPr lang="en-US" sz="1200" dirty="0">
              <a:solidFill>
                <a:schemeClr val="tx1">
                  <a:tint val="75000"/>
                </a:schemeClr>
              </a:solidFill>
              <a:latin typeface="+mn-lt"/>
              <a:cs typeface="+mn-cs"/>
            </a:endParaRPr>
          </a:p>
        </p:txBody>
      </p:sp>
      <p:sp>
        <p:nvSpPr>
          <p:cNvPr id="91140" name="Content Placeholder 4"/>
          <p:cNvSpPr>
            <a:spLocks noGrp="1"/>
          </p:cNvSpPr>
          <p:nvPr>
            <p:ph idx="4294967295"/>
          </p:nvPr>
        </p:nvSpPr>
        <p:spPr>
          <a:xfrm>
            <a:off x="1212850" y="1443038"/>
            <a:ext cx="7788275" cy="5192712"/>
          </a:xfrm>
        </p:spPr>
        <p:txBody>
          <a:bodyPr/>
          <a:lstStyle/>
          <a:p>
            <a:pPr eaLnBrk="1" hangingPunct="1"/>
            <a:r>
              <a:rPr lang="en-US" sz="2000" smtClean="0">
                <a:solidFill>
                  <a:srgbClr val="F9EAA9"/>
                </a:solidFill>
              </a:rPr>
              <a:t>Huskins sought to evaluate the effects of </a:t>
            </a:r>
            <a:r>
              <a:rPr lang="en-US" sz="2000" b="1" smtClean="0">
                <a:solidFill>
                  <a:srgbClr val="F9EAA9"/>
                </a:solidFill>
              </a:rPr>
              <a:t>surveillance for MRSA and VRE colonization </a:t>
            </a:r>
            <a:r>
              <a:rPr lang="en-US" sz="2000" smtClean="0">
                <a:solidFill>
                  <a:srgbClr val="F9EAA9"/>
                </a:solidFill>
              </a:rPr>
              <a:t>and of </a:t>
            </a:r>
            <a:r>
              <a:rPr lang="en-US" sz="2000" b="1" smtClean="0">
                <a:solidFill>
                  <a:srgbClr val="F9EAA9"/>
                </a:solidFill>
              </a:rPr>
              <a:t>expanded use of barrier precautions </a:t>
            </a:r>
            <a:r>
              <a:rPr lang="en-US" sz="2000" smtClean="0">
                <a:solidFill>
                  <a:srgbClr val="F9EAA9"/>
                </a:solidFill>
              </a:rPr>
              <a:t>in the ICU</a:t>
            </a:r>
          </a:p>
          <a:p>
            <a:pPr eaLnBrk="1" hangingPunct="1"/>
            <a:r>
              <a:rPr lang="en-US" sz="2000" smtClean="0">
                <a:solidFill>
                  <a:srgbClr val="F9EAA9"/>
                </a:solidFill>
              </a:rPr>
              <a:t>The </a:t>
            </a:r>
            <a:r>
              <a:rPr lang="en-US" sz="2000" b="1" smtClean="0">
                <a:solidFill>
                  <a:srgbClr val="F9EAA9"/>
                </a:solidFill>
              </a:rPr>
              <a:t>group of patients receiving the intervention</a:t>
            </a:r>
            <a:r>
              <a:rPr lang="en-US" sz="2000" smtClean="0">
                <a:solidFill>
                  <a:srgbClr val="F9EAA9"/>
                </a:solidFill>
              </a:rPr>
              <a:t> underwent the following:</a:t>
            </a:r>
          </a:p>
          <a:p>
            <a:pPr lvl="1" eaLnBrk="1" hangingPunct="1"/>
            <a:r>
              <a:rPr lang="en-US" sz="2000" smtClean="0">
                <a:solidFill>
                  <a:srgbClr val="F9EAA9"/>
                </a:solidFill>
              </a:rPr>
              <a:t>Swabs for MRSA and VRE surveillance cultures</a:t>
            </a:r>
          </a:p>
          <a:p>
            <a:pPr lvl="1" eaLnBrk="1" hangingPunct="1"/>
            <a:r>
              <a:rPr lang="en-US" sz="1800" u="sng" smtClean="0">
                <a:solidFill>
                  <a:srgbClr val="F9EAA9"/>
                </a:solidFill>
              </a:rPr>
              <a:t>Contact precautions </a:t>
            </a:r>
            <a:r>
              <a:rPr lang="en-US" sz="1800" smtClean="0">
                <a:solidFill>
                  <a:srgbClr val="F9EAA9"/>
                </a:solidFill>
              </a:rPr>
              <a:t>were assigned and maintained throughout the stay if patients had been infected or colonized with MRSA or VRE during the previous year or swab results were positive</a:t>
            </a:r>
          </a:p>
          <a:p>
            <a:pPr lvl="1" eaLnBrk="1" hangingPunct="1"/>
            <a:r>
              <a:rPr lang="en-US" sz="1800" smtClean="0">
                <a:solidFill>
                  <a:srgbClr val="F9EAA9"/>
                </a:solidFill>
              </a:rPr>
              <a:t>All other patients received </a:t>
            </a:r>
            <a:r>
              <a:rPr lang="en-US" sz="1800" u="sng" smtClean="0">
                <a:solidFill>
                  <a:srgbClr val="F9EAA9"/>
                </a:solidFill>
              </a:rPr>
              <a:t>universal gloving </a:t>
            </a:r>
            <a:r>
              <a:rPr lang="en-US" sz="1800" smtClean="0">
                <a:solidFill>
                  <a:srgbClr val="F9EAA9"/>
                </a:solidFill>
              </a:rPr>
              <a:t>from the time of admission until discharge, or until results returned negative</a:t>
            </a:r>
          </a:p>
          <a:p>
            <a:pPr lvl="1" eaLnBrk="1" hangingPunct="1"/>
            <a:r>
              <a:rPr lang="en-US" sz="1800" smtClean="0">
                <a:solidFill>
                  <a:srgbClr val="F9EAA9"/>
                </a:solidFill>
              </a:rPr>
              <a:t>When swab results were negative, these patients received </a:t>
            </a:r>
            <a:r>
              <a:rPr lang="en-US" sz="1800" u="sng" smtClean="0">
                <a:solidFill>
                  <a:srgbClr val="F9EAA9"/>
                </a:solidFill>
              </a:rPr>
              <a:t>standard precautions</a:t>
            </a:r>
          </a:p>
          <a:p>
            <a:pPr eaLnBrk="1" hangingPunct="1"/>
            <a:r>
              <a:rPr lang="en-US" sz="2000" smtClean="0">
                <a:solidFill>
                  <a:srgbClr val="F9EAA9"/>
                </a:solidFill>
              </a:rPr>
              <a:t>Patients in the </a:t>
            </a:r>
            <a:r>
              <a:rPr lang="en-US" sz="2000" b="1" smtClean="0">
                <a:solidFill>
                  <a:srgbClr val="F9EAA9"/>
                </a:solidFill>
              </a:rPr>
              <a:t>control group </a:t>
            </a:r>
            <a:r>
              <a:rPr lang="en-US" sz="2000" smtClean="0">
                <a:solidFill>
                  <a:srgbClr val="F9EAA9"/>
                </a:solidFill>
              </a:rPr>
              <a:t>continued on with current policies that were considered “usual care”</a:t>
            </a:r>
          </a:p>
          <a:p>
            <a:pPr lvl="1" eaLnBrk="1" hangingPunct="1">
              <a:buFont typeface="Arial" charset="0"/>
              <a:buNone/>
            </a:pPr>
            <a:endParaRPr lang="en-US" sz="2000" u="sng" smtClean="0">
              <a:solidFill>
                <a:srgbClr val="F9EAA9"/>
              </a:solidFill>
            </a:endParaRPr>
          </a:p>
        </p:txBody>
      </p:sp>
      <p:sp>
        <p:nvSpPr>
          <p:cNvPr id="91141" name="Title 3"/>
          <p:cNvSpPr>
            <a:spLocks/>
          </p:cNvSpPr>
          <p:nvPr/>
        </p:nvSpPr>
        <p:spPr bwMode="auto">
          <a:xfrm>
            <a:off x="1212850" y="222250"/>
            <a:ext cx="7634288" cy="990600"/>
          </a:xfrm>
          <a:prstGeom prst="rect">
            <a:avLst/>
          </a:prstGeom>
          <a:noFill/>
          <a:ln w="28575">
            <a:solidFill>
              <a:srgbClr val="FFFF00"/>
            </a:solidFill>
            <a:miter lim="800000"/>
            <a:headEnd/>
            <a:tailEnd/>
          </a:ln>
        </p:spPr>
        <p:txBody>
          <a:bodyPr anchor="ctr"/>
          <a:lstStyle/>
          <a:p>
            <a:r>
              <a:rPr lang="en-US" sz="2800">
                <a:solidFill>
                  <a:schemeClr val="bg1"/>
                </a:solidFill>
                <a:latin typeface="Calibri" pitchFamily="34" charset="0"/>
              </a:rPr>
              <a:t>Intervention to Reduce Transmission of Resistant Bacteria in Intensive Care   </a:t>
            </a:r>
            <a:r>
              <a:rPr lang="en-US" sz="2000">
                <a:solidFill>
                  <a:schemeClr val="bg1"/>
                </a:solidFill>
                <a:latin typeface="Calibri" pitchFamily="34" charset="0"/>
              </a:rPr>
              <a:t>(Huskins et al., 2011)</a:t>
            </a:r>
            <a:endParaRPr lang="en-US" sz="2000" i="1">
              <a:solidFill>
                <a:schemeClr val="bg1"/>
              </a:solidFill>
              <a:latin typeface="Calibri" pitchFamily="34" charset="0"/>
            </a:endParaRPr>
          </a:p>
        </p:txBody>
      </p:sp>
      <p:sp>
        <p:nvSpPr>
          <p:cNvPr id="91142" name="Text Box 5"/>
          <p:cNvSpPr txBox="1">
            <a:spLocks noChangeArrowheads="1"/>
          </p:cNvSpPr>
          <p:nvPr/>
        </p:nvSpPr>
        <p:spPr bwMode="auto">
          <a:xfrm>
            <a:off x="296863" y="6330950"/>
            <a:ext cx="1984375" cy="320675"/>
          </a:xfrm>
          <a:prstGeom prst="rect">
            <a:avLst/>
          </a:prstGeom>
          <a:noFill/>
          <a:ln w="9525">
            <a:noFill/>
            <a:miter lim="800000"/>
            <a:headEnd/>
            <a:tailEnd/>
          </a:ln>
        </p:spPr>
        <p:txBody>
          <a:bodyPr>
            <a:spAutoFit/>
          </a:bodyPr>
          <a:lstStyle/>
          <a:p>
            <a:pPr>
              <a:lnSpc>
                <a:spcPct val="75000"/>
              </a:lnSpc>
            </a:pPr>
            <a:r>
              <a:rPr lang="en-US" sz="1000">
                <a:solidFill>
                  <a:schemeClr val="bg1"/>
                </a:solidFill>
              </a:rPr>
              <a:t>Huskins et al. NEJM 2011;364:1407-1418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3428D67-ADD7-47B9-A210-18E2D8BBAB6D}" type="slidenum">
              <a:rPr lang="en-US" sz="1200">
                <a:solidFill>
                  <a:schemeClr val="tx1">
                    <a:tint val="75000"/>
                  </a:schemeClr>
                </a:solidFill>
                <a:latin typeface="+mn-lt"/>
                <a:cs typeface="+mn-cs"/>
              </a:rPr>
              <a:pPr algn="r" fontAlgn="auto">
                <a:spcBef>
                  <a:spcPts val="0"/>
                </a:spcBef>
                <a:spcAft>
                  <a:spcPts val="0"/>
                </a:spcAft>
                <a:defRPr/>
              </a:pPr>
              <a:t>34</a:t>
            </a:fld>
            <a:endParaRPr lang="en-US" sz="1200" dirty="0">
              <a:solidFill>
                <a:schemeClr val="tx1">
                  <a:tint val="75000"/>
                </a:schemeClr>
              </a:solidFill>
              <a:latin typeface="+mn-lt"/>
              <a:cs typeface="+mn-cs"/>
            </a:endParaRPr>
          </a:p>
        </p:txBody>
      </p:sp>
      <p:sp>
        <p:nvSpPr>
          <p:cNvPr id="93188" name="Content Placeholder 4"/>
          <p:cNvSpPr>
            <a:spLocks noGrp="1"/>
          </p:cNvSpPr>
          <p:nvPr>
            <p:ph idx="4294967295"/>
          </p:nvPr>
        </p:nvSpPr>
        <p:spPr>
          <a:xfrm>
            <a:off x="592138" y="1290638"/>
            <a:ext cx="8551862" cy="5192712"/>
          </a:xfrm>
        </p:spPr>
        <p:txBody>
          <a:bodyPr/>
          <a:lstStyle/>
          <a:p>
            <a:pPr marL="0" indent="0" eaLnBrk="1" hangingPunct="1">
              <a:buFont typeface="Arial" charset="0"/>
              <a:buNone/>
            </a:pPr>
            <a:r>
              <a:rPr lang="en-US" sz="2000" b="1" smtClean="0">
                <a:solidFill>
                  <a:srgbClr val="F9EAA9"/>
                </a:solidFill>
              </a:rPr>
              <a:t>Let’s review the levels of precautions in this study</a:t>
            </a:r>
          </a:p>
          <a:p>
            <a:pPr marL="0" indent="0" eaLnBrk="1" hangingPunct="1"/>
            <a:r>
              <a:rPr lang="en-US" sz="2000" b="1" smtClean="0">
                <a:solidFill>
                  <a:srgbClr val="F9EAA9"/>
                </a:solidFill>
              </a:rPr>
              <a:t>Contact Precautions</a:t>
            </a:r>
          </a:p>
          <a:p>
            <a:pPr lvl="1" eaLnBrk="1" hangingPunct="1"/>
            <a:r>
              <a:rPr lang="en-US" sz="2000" u="sng" smtClean="0">
                <a:solidFill>
                  <a:schemeClr val="bg1"/>
                </a:solidFill>
              </a:rPr>
              <a:t>Hand hygiene</a:t>
            </a:r>
            <a:r>
              <a:rPr lang="en-US" sz="2000" smtClean="0">
                <a:solidFill>
                  <a:schemeClr val="bg1"/>
                </a:solidFill>
              </a:rPr>
              <a:t>, </a:t>
            </a:r>
            <a:r>
              <a:rPr lang="en-US" sz="2000" u="sng" smtClean="0">
                <a:solidFill>
                  <a:schemeClr val="bg1"/>
                </a:solidFill>
              </a:rPr>
              <a:t>gloves</a:t>
            </a:r>
            <a:r>
              <a:rPr lang="en-US" sz="2000" smtClean="0">
                <a:solidFill>
                  <a:schemeClr val="bg1"/>
                </a:solidFill>
              </a:rPr>
              <a:t>, and </a:t>
            </a:r>
            <a:r>
              <a:rPr lang="en-US" sz="2000" u="sng" smtClean="0">
                <a:solidFill>
                  <a:schemeClr val="bg1"/>
                </a:solidFill>
              </a:rPr>
              <a:t>gowns</a:t>
            </a:r>
            <a:r>
              <a:rPr lang="en-US" sz="2000" smtClean="0">
                <a:solidFill>
                  <a:schemeClr val="bg1"/>
                </a:solidFill>
              </a:rPr>
              <a:t> for all contacts</a:t>
            </a:r>
          </a:p>
          <a:p>
            <a:pPr lvl="1" eaLnBrk="1" hangingPunct="1"/>
            <a:endParaRPr lang="en-US" sz="2000" smtClean="0">
              <a:solidFill>
                <a:srgbClr val="F9EAA9"/>
              </a:solidFill>
            </a:endParaRPr>
          </a:p>
          <a:p>
            <a:pPr marL="0" indent="0" eaLnBrk="1" hangingPunct="1"/>
            <a:r>
              <a:rPr lang="en-US" sz="2000" b="1" smtClean="0">
                <a:solidFill>
                  <a:srgbClr val="F9EAA9"/>
                </a:solidFill>
              </a:rPr>
              <a:t>Universal Gloving</a:t>
            </a:r>
          </a:p>
          <a:p>
            <a:pPr lvl="1" eaLnBrk="1" hangingPunct="1"/>
            <a:r>
              <a:rPr lang="en-US" sz="2000" u="sng" smtClean="0">
                <a:solidFill>
                  <a:schemeClr val="bg1"/>
                </a:solidFill>
              </a:rPr>
              <a:t>Hand hygiene</a:t>
            </a:r>
            <a:r>
              <a:rPr lang="en-US" sz="2000" smtClean="0">
                <a:solidFill>
                  <a:schemeClr val="bg1"/>
                </a:solidFill>
              </a:rPr>
              <a:t> and </a:t>
            </a:r>
            <a:r>
              <a:rPr lang="en-US" sz="2000" u="sng" smtClean="0">
                <a:solidFill>
                  <a:schemeClr val="bg1"/>
                </a:solidFill>
              </a:rPr>
              <a:t>gloves</a:t>
            </a:r>
            <a:r>
              <a:rPr lang="en-US" sz="2000" smtClean="0">
                <a:solidFill>
                  <a:schemeClr val="bg1"/>
                </a:solidFill>
              </a:rPr>
              <a:t> for all contacts</a:t>
            </a:r>
          </a:p>
          <a:p>
            <a:pPr lvl="1" eaLnBrk="1" hangingPunct="1"/>
            <a:r>
              <a:rPr lang="en-US" sz="2000" u="sng" smtClean="0">
                <a:solidFill>
                  <a:schemeClr val="bg1"/>
                </a:solidFill>
              </a:rPr>
              <a:t>Gown</a:t>
            </a:r>
            <a:r>
              <a:rPr lang="en-US" sz="2000" smtClean="0">
                <a:solidFill>
                  <a:schemeClr val="bg1"/>
                </a:solidFill>
              </a:rPr>
              <a:t> only for sterile contacts</a:t>
            </a:r>
          </a:p>
          <a:p>
            <a:pPr lvl="1" eaLnBrk="1" hangingPunct="1"/>
            <a:endParaRPr lang="en-US" sz="2000" smtClean="0">
              <a:solidFill>
                <a:srgbClr val="F9EAA9"/>
              </a:solidFill>
            </a:endParaRPr>
          </a:p>
          <a:p>
            <a:pPr marL="0" indent="0" eaLnBrk="1" hangingPunct="1"/>
            <a:r>
              <a:rPr lang="en-US" sz="2000" b="1" smtClean="0">
                <a:solidFill>
                  <a:srgbClr val="F9EAA9"/>
                </a:solidFill>
              </a:rPr>
              <a:t>Standard Precautions</a:t>
            </a:r>
          </a:p>
          <a:p>
            <a:pPr lvl="1" eaLnBrk="1" hangingPunct="1"/>
            <a:r>
              <a:rPr lang="en-US" sz="2000" u="sng" smtClean="0">
                <a:solidFill>
                  <a:schemeClr val="bg1"/>
                </a:solidFill>
              </a:rPr>
              <a:t>Hand hygiene</a:t>
            </a:r>
            <a:r>
              <a:rPr lang="en-US" sz="2000" smtClean="0">
                <a:solidFill>
                  <a:schemeClr val="bg1"/>
                </a:solidFill>
              </a:rPr>
              <a:t> for all contacts</a:t>
            </a:r>
          </a:p>
          <a:p>
            <a:pPr lvl="1" eaLnBrk="1" hangingPunct="1"/>
            <a:r>
              <a:rPr lang="en-US" sz="2000" u="sng" smtClean="0">
                <a:solidFill>
                  <a:schemeClr val="bg1"/>
                </a:solidFill>
              </a:rPr>
              <a:t>Gloves</a:t>
            </a:r>
            <a:r>
              <a:rPr lang="en-US" sz="2000" smtClean="0">
                <a:solidFill>
                  <a:schemeClr val="bg1"/>
                </a:solidFill>
              </a:rPr>
              <a:t> for sterile, contaminated, or blood/body fluid contacts</a:t>
            </a:r>
          </a:p>
          <a:p>
            <a:pPr lvl="1" eaLnBrk="1" hangingPunct="1"/>
            <a:r>
              <a:rPr lang="en-US" sz="2000" u="sng" smtClean="0">
                <a:solidFill>
                  <a:schemeClr val="bg1"/>
                </a:solidFill>
              </a:rPr>
              <a:t>Gown</a:t>
            </a:r>
            <a:r>
              <a:rPr lang="en-US" sz="2000" smtClean="0">
                <a:solidFill>
                  <a:schemeClr val="bg1"/>
                </a:solidFill>
              </a:rPr>
              <a:t> only for sterile contacts</a:t>
            </a:r>
          </a:p>
          <a:p>
            <a:pPr lvl="2" eaLnBrk="1" hangingPunct="1">
              <a:buFont typeface="Arial" charset="0"/>
              <a:buNone/>
            </a:pPr>
            <a:endParaRPr lang="en-US" sz="2000" smtClean="0">
              <a:solidFill>
                <a:srgbClr val="F9EAA9"/>
              </a:solidFill>
            </a:endParaRPr>
          </a:p>
        </p:txBody>
      </p:sp>
      <p:sp>
        <p:nvSpPr>
          <p:cNvPr id="93189" name="Title 3"/>
          <p:cNvSpPr>
            <a:spLocks/>
          </p:cNvSpPr>
          <p:nvPr/>
        </p:nvSpPr>
        <p:spPr bwMode="auto">
          <a:xfrm>
            <a:off x="1212850" y="222250"/>
            <a:ext cx="7634288" cy="990600"/>
          </a:xfrm>
          <a:prstGeom prst="rect">
            <a:avLst/>
          </a:prstGeom>
          <a:noFill/>
          <a:ln w="28575">
            <a:solidFill>
              <a:srgbClr val="FFFF00"/>
            </a:solidFill>
            <a:miter lim="800000"/>
            <a:headEnd/>
            <a:tailEnd/>
          </a:ln>
        </p:spPr>
        <p:txBody>
          <a:bodyPr anchor="ctr"/>
          <a:lstStyle/>
          <a:p>
            <a:r>
              <a:rPr lang="en-US" sz="2800">
                <a:solidFill>
                  <a:schemeClr val="bg1"/>
                </a:solidFill>
                <a:latin typeface="Calibri" pitchFamily="34" charset="0"/>
              </a:rPr>
              <a:t>Intervention to Reduce Transmission of Resistant Bacteria in Intensive Care   </a:t>
            </a:r>
            <a:r>
              <a:rPr lang="en-US" sz="2000">
                <a:solidFill>
                  <a:schemeClr val="bg1"/>
                </a:solidFill>
                <a:latin typeface="Calibri" pitchFamily="34" charset="0"/>
              </a:rPr>
              <a:t>(Huskins et al., 2011)</a:t>
            </a:r>
            <a:endParaRPr lang="en-US" sz="2000" i="1">
              <a:solidFill>
                <a:schemeClr val="bg1"/>
              </a:solidFill>
              <a:latin typeface="Calibri" pitchFamily="34" charset="0"/>
            </a:endParaRPr>
          </a:p>
        </p:txBody>
      </p:sp>
      <p:sp>
        <p:nvSpPr>
          <p:cNvPr id="93190" name="Text Box 5"/>
          <p:cNvSpPr txBox="1">
            <a:spLocks noChangeArrowheads="1"/>
          </p:cNvSpPr>
          <p:nvPr/>
        </p:nvSpPr>
        <p:spPr bwMode="auto">
          <a:xfrm>
            <a:off x="5326063" y="6651625"/>
            <a:ext cx="3817937"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Huskins et al. NEJM 2011;364:1407-1418</a:t>
            </a:r>
          </a:p>
        </p:txBody>
      </p:sp>
      <p:pic>
        <p:nvPicPr>
          <p:cNvPr id="93191" name="Picture 2"/>
          <p:cNvPicPr>
            <a:picLocks noChangeAspect="1" noChangeArrowheads="1"/>
          </p:cNvPicPr>
          <p:nvPr/>
        </p:nvPicPr>
        <p:blipFill>
          <a:blip r:embed="rId4"/>
          <a:srcRect/>
          <a:stretch>
            <a:fillRect/>
          </a:stretch>
        </p:blipFill>
        <p:spPr bwMode="auto">
          <a:xfrm>
            <a:off x="6251575" y="1597025"/>
            <a:ext cx="2208213" cy="253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4335B09-D77A-4E9F-B93B-E9230EC36FC0}" type="slidenum">
              <a:rPr lang="en-US" sz="1200">
                <a:solidFill>
                  <a:schemeClr val="tx1">
                    <a:tint val="75000"/>
                  </a:schemeClr>
                </a:solidFill>
                <a:latin typeface="+mn-lt"/>
                <a:cs typeface="+mn-cs"/>
              </a:rPr>
              <a:pPr algn="r" fontAlgn="auto">
                <a:spcBef>
                  <a:spcPts val="0"/>
                </a:spcBef>
                <a:spcAft>
                  <a:spcPts val="0"/>
                </a:spcAft>
                <a:defRPr/>
              </a:pPr>
              <a:t>35</a:t>
            </a:fld>
            <a:endParaRPr lang="en-US" sz="1200" dirty="0">
              <a:solidFill>
                <a:schemeClr val="tx1">
                  <a:tint val="75000"/>
                </a:schemeClr>
              </a:solidFill>
              <a:latin typeface="+mn-lt"/>
              <a:cs typeface="+mn-cs"/>
            </a:endParaRPr>
          </a:p>
        </p:txBody>
      </p:sp>
      <p:sp>
        <p:nvSpPr>
          <p:cNvPr id="95236" name="Content Placeholder 4"/>
          <p:cNvSpPr>
            <a:spLocks noGrp="1"/>
          </p:cNvSpPr>
          <p:nvPr>
            <p:ph idx="4294967295"/>
          </p:nvPr>
        </p:nvSpPr>
        <p:spPr>
          <a:xfrm>
            <a:off x="754063" y="1443038"/>
            <a:ext cx="8247062" cy="5192712"/>
          </a:xfrm>
        </p:spPr>
        <p:txBody>
          <a:bodyPr/>
          <a:lstStyle/>
          <a:p>
            <a:pPr eaLnBrk="1" hangingPunct="1">
              <a:buFont typeface="Arial" charset="0"/>
              <a:buNone/>
            </a:pPr>
            <a:r>
              <a:rPr lang="en-US" sz="2000" u="sng" smtClean="0">
                <a:solidFill>
                  <a:srgbClr val="F9EAA9"/>
                </a:solidFill>
              </a:rPr>
              <a:t>Results</a:t>
            </a:r>
          </a:p>
          <a:p>
            <a:pPr eaLnBrk="1" hangingPunct="1"/>
            <a:r>
              <a:rPr lang="en-US" sz="2000" smtClean="0">
                <a:solidFill>
                  <a:srgbClr val="F9EAA9"/>
                </a:solidFill>
              </a:rPr>
              <a:t>Colonized/infected patients were assigned to precautions more often in intervention ICUs</a:t>
            </a:r>
          </a:p>
          <a:p>
            <a:pPr eaLnBrk="1" hangingPunct="1"/>
            <a:endParaRPr lang="en-US" sz="2000" smtClean="0">
              <a:solidFill>
                <a:srgbClr val="F9EAA9"/>
              </a:solidFill>
            </a:endParaRPr>
          </a:p>
          <a:p>
            <a:pPr eaLnBrk="1" hangingPunct="1"/>
            <a:r>
              <a:rPr lang="en-US" sz="2000" b="1" smtClean="0">
                <a:solidFill>
                  <a:srgbClr val="F9EAA9"/>
                </a:solidFill>
              </a:rPr>
              <a:t>Intervention ICU providers used clean gloves, gowns, and hand hygiene less frequently than required, but more frequently than providers in control ICUs</a:t>
            </a:r>
          </a:p>
          <a:p>
            <a:pPr lvl="1" eaLnBrk="1" hangingPunct="1"/>
            <a:r>
              <a:rPr lang="en-US" sz="1800" smtClean="0">
                <a:solidFill>
                  <a:srgbClr val="F9EAA9"/>
                </a:solidFill>
              </a:rPr>
              <a:t>Gloves: 82% (intervention) vs. 72% (control)</a:t>
            </a:r>
          </a:p>
          <a:p>
            <a:pPr lvl="1" eaLnBrk="1" hangingPunct="1"/>
            <a:r>
              <a:rPr lang="en-US" sz="1800" smtClean="0">
                <a:solidFill>
                  <a:srgbClr val="F9EAA9"/>
                </a:solidFill>
              </a:rPr>
              <a:t>Gowns: 77% vs. 59%</a:t>
            </a:r>
          </a:p>
          <a:p>
            <a:pPr lvl="1" eaLnBrk="1" hangingPunct="1"/>
            <a:r>
              <a:rPr lang="en-US" sz="1800" smtClean="0">
                <a:solidFill>
                  <a:srgbClr val="F9EAA9"/>
                </a:solidFill>
              </a:rPr>
              <a:t>Hand hygiene: 69% vs. 59%</a:t>
            </a:r>
          </a:p>
          <a:p>
            <a:pPr lvl="1" eaLnBrk="1" hangingPunct="1"/>
            <a:endParaRPr lang="en-US" sz="1800" smtClean="0">
              <a:solidFill>
                <a:srgbClr val="F9EAA9"/>
              </a:solidFill>
            </a:endParaRPr>
          </a:p>
          <a:p>
            <a:pPr eaLnBrk="1" hangingPunct="1"/>
            <a:r>
              <a:rPr lang="en-US" sz="2000" smtClean="0">
                <a:solidFill>
                  <a:srgbClr val="F9EAA9"/>
                </a:solidFill>
              </a:rPr>
              <a:t>There was </a:t>
            </a:r>
            <a:r>
              <a:rPr lang="en-US" sz="2000" u="sng" smtClean="0">
                <a:solidFill>
                  <a:srgbClr val="F9EAA9"/>
                </a:solidFill>
              </a:rPr>
              <a:t>no significant difference</a:t>
            </a:r>
            <a:r>
              <a:rPr lang="en-US" sz="2000" smtClean="0">
                <a:solidFill>
                  <a:srgbClr val="F9EAA9"/>
                </a:solidFill>
              </a:rPr>
              <a:t> between intervention and control groups in MRSA/VRE infection or colonization</a:t>
            </a:r>
          </a:p>
          <a:p>
            <a:pPr lvl="1" eaLnBrk="1" hangingPunct="1">
              <a:buFont typeface="Arial" charset="0"/>
              <a:buNone/>
            </a:pPr>
            <a:endParaRPr lang="en-US" sz="2000" u="sng" smtClean="0">
              <a:solidFill>
                <a:srgbClr val="F9EAA9"/>
              </a:solidFill>
            </a:endParaRPr>
          </a:p>
        </p:txBody>
      </p:sp>
      <p:sp>
        <p:nvSpPr>
          <p:cNvPr id="95237" name="Title 3"/>
          <p:cNvSpPr>
            <a:spLocks/>
          </p:cNvSpPr>
          <p:nvPr/>
        </p:nvSpPr>
        <p:spPr bwMode="auto">
          <a:xfrm>
            <a:off x="1212850" y="222250"/>
            <a:ext cx="7634288" cy="990600"/>
          </a:xfrm>
          <a:prstGeom prst="rect">
            <a:avLst/>
          </a:prstGeom>
          <a:noFill/>
          <a:ln w="28575">
            <a:solidFill>
              <a:srgbClr val="FFFF00"/>
            </a:solidFill>
            <a:miter lim="800000"/>
            <a:headEnd/>
            <a:tailEnd/>
          </a:ln>
        </p:spPr>
        <p:txBody>
          <a:bodyPr anchor="ctr"/>
          <a:lstStyle/>
          <a:p>
            <a:r>
              <a:rPr lang="en-US" sz="2800">
                <a:solidFill>
                  <a:schemeClr val="bg1"/>
                </a:solidFill>
                <a:latin typeface="Calibri" pitchFamily="34" charset="0"/>
              </a:rPr>
              <a:t>Intervention to Reduce Transmission of Resistant Bacteria in Intensive Care   </a:t>
            </a:r>
            <a:r>
              <a:rPr lang="en-US" sz="2000">
                <a:solidFill>
                  <a:schemeClr val="bg1"/>
                </a:solidFill>
                <a:latin typeface="Calibri" pitchFamily="34" charset="0"/>
              </a:rPr>
              <a:t>(Huskins et al.)</a:t>
            </a:r>
            <a:endParaRPr lang="en-US" sz="2800" i="1">
              <a:solidFill>
                <a:schemeClr val="bg1"/>
              </a:solidFill>
              <a:latin typeface="Calibri" pitchFamily="34" charset="0"/>
            </a:endParaRPr>
          </a:p>
        </p:txBody>
      </p:sp>
      <p:sp>
        <p:nvSpPr>
          <p:cNvPr id="95238" name="Text Box 5"/>
          <p:cNvSpPr txBox="1">
            <a:spLocks noChangeArrowheads="1"/>
          </p:cNvSpPr>
          <p:nvPr/>
        </p:nvSpPr>
        <p:spPr bwMode="auto">
          <a:xfrm>
            <a:off x="1365250" y="63309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Huskins et al. NEJM 2011;364:1407-1418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728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C842675-C900-49F4-AC0E-C0D830D02A07}" type="slidenum">
              <a:rPr lang="en-US" sz="1200">
                <a:solidFill>
                  <a:schemeClr val="tx1">
                    <a:tint val="75000"/>
                  </a:schemeClr>
                </a:solidFill>
                <a:latin typeface="+mn-lt"/>
                <a:cs typeface="+mn-cs"/>
              </a:rPr>
              <a:pPr algn="r" fontAlgn="auto">
                <a:spcBef>
                  <a:spcPts val="0"/>
                </a:spcBef>
                <a:spcAft>
                  <a:spcPts val="0"/>
                </a:spcAft>
                <a:defRPr/>
              </a:pPr>
              <a:t>36</a:t>
            </a:fld>
            <a:endParaRPr lang="en-US" sz="1200" dirty="0">
              <a:solidFill>
                <a:schemeClr val="tx1">
                  <a:tint val="75000"/>
                </a:schemeClr>
              </a:solidFill>
              <a:latin typeface="+mn-lt"/>
              <a:cs typeface="+mn-cs"/>
            </a:endParaRPr>
          </a:p>
        </p:txBody>
      </p:sp>
      <p:sp>
        <p:nvSpPr>
          <p:cNvPr id="97284" name="Content Placeholder 4"/>
          <p:cNvSpPr>
            <a:spLocks noGrp="1"/>
          </p:cNvSpPr>
          <p:nvPr>
            <p:ph idx="4294967295"/>
          </p:nvPr>
        </p:nvSpPr>
        <p:spPr>
          <a:xfrm>
            <a:off x="1212850" y="1443038"/>
            <a:ext cx="7788275" cy="5192712"/>
          </a:xfrm>
        </p:spPr>
        <p:txBody>
          <a:bodyPr/>
          <a:lstStyle/>
          <a:p>
            <a:pPr marL="0" indent="0" eaLnBrk="1" hangingPunct="1">
              <a:buFont typeface="Arial" charset="0"/>
              <a:buNone/>
            </a:pPr>
            <a:r>
              <a:rPr lang="en-US" sz="2000" smtClean="0">
                <a:solidFill>
                  <a:srgbClr val="F9EAA9"/>
                </a:solidFill>
              </a:rPr>
              <a:t>The authors concluded:</a:t>
            </a:r>
          </a:p>
          <a:p>
            <a:pPr marL="0" indent="0" eaLnBrk="1" hangingPunct="1">
              <a:buFont typeface="Arial" charset="0"/>
              <a:buNone/>
            </a:pPr>
            <a:endParaRPr lang="en-US" sz="2000" smtClean="0">
              <a:solidFill>
                <a:srgbClr val="F9EAA9"/>
              </a:solidFill>
            </a:endParaRPr>
          </a:p>
          <a:p>
            <a:pPr lvl="1" eaLnBrk="1" hangingPunct="1">
              <a:buFont typeface="Arial" charset="0"/>
              <a:buNone/>
            </a:pPr>
            <a:endParaRPr lang="en-US" sz="1600" u="sng" smtClean="0">
              <a:solidFill>
                <a:srgbClr val="F9EAA9"/>
              </a:solidFill>
            </a:endParaRPr>
          </a:p>
          <a:p>
            <a:pPr lvl="1" eaLnBrk="1" hangingPunct="1">
              <a:buFont typeface="Arial" charset="0"/>
              <a:buNone/>
            </a:pPr>
            <a:endParaRPr lang="en-US" sz="1600" u="sng" smtClean="0">
              <a:solidFill>
                <a:srgbClr val="F9EAA9"/>
              </a:solidFill>
            </a:endParaRPr>
          </a:p>
          <a:p>
            <a:pPr lvl="1" eaLnBrk="1" hangingPunct="1">
              <a:buFont typeface="Arial" charset="0"/>
              <a:buNone/>
            </a:pPr>
            <a:endParaRPr lang="en-US" sz="1600" u="sng" smtClean="0">
              <a:solidFill>
                <a:srgbClr val="F9EAA9"/>
              </a:solidFill>
            </a:endParaRPr>
          </a:p>
          <a:p>
            <a:pPr lvl="1" eaLnBrk="1" hangingPunct="1">
              <a:buFont typeface="Arial" charset="0"/>
              <a:buNone/>
            </a:pPr>
            <a:endParaRPr lang="en-US" sz="1600" u="sng" smtClean="0">
              <a:solidFill>
                <a:srgbClr val="F9EAA9"/>
              </a:solidFill>
            </a:endParaRPr>
          </a:p>
          <a:p>
            <a:pPr lvl="1" eaLnBrk="1" hangingPunct="1">
              <a:buFont typeface="Arial" charset="0"/>
              <a:buNone/>
            </a:pPr>
            <a:endParaRPr lang="en-US" sz="1600" u="sng" smtClean="0">
              <a:solidFill>
                <a:srgbClr val="F9EAA9"/>
              </a:solidFill>
            </a:endParaRPr>
          </a:p>
          <a:p>
            <a:pPr lvl="1" eaLnBrk="1" hangingPunct="1">
              <a:buFont typeface="Arial" charset="0"/>
              <a:buNone/>
            </a:pPr>
            <a:endParaRPr lang="en-US" sz="1600" u="sng" smtClean="0">
              <a:solidFill>
                <a:srgbClr val="F9EAA9"/>
              </a:solidFill>
            </a:endParaRPr>
          </a:p>
          <a:p>
            <a:pPr lvl="1" eaLnBrk="1" hangingPunct="1">
              <a:buFont typeface="Arial" charset="0"/>
              <a:buNone/>
            </a:pPr>
            <a:endParaRPr lang="en-US" sz="1600" u="sng" smtClean="0">
              <a:solidFill>
                <a:srgbClr val="F9EAA9"/>
              </a:solidFill>
            </a:endParaRPr>
          </a:p>
          <a:p>
            <a:pPr lvl="1" eaLnBrk="1" hangingPunct="1">
              <a:buFont typeface="Arial" charset="0"/>
              <a:buNone/>
            </a:pPr>
            <a:endParaRPr lang="en-US" sz="1600" u="sng" smtClean="0">
              <a:solidFill>
                <a:srgbClr val="F9EAA9"/>
              </a:solidFill>
            </a:endParaRPr>
          </a:p>
          <a:p>
            <a:pPr lvl="1" eaLnBrk="1" hangingPunct="1">
              <a:buFont typeface="Arial" charset="0"/>
              <a:buNone/>
            </a:pPr>
            <a:r>
              <a:rPr lang="en-US" smtClean="0">
                <a:solidFill>
                  <a:srgbClr val="F9EAA9"/>
                </a:solidFill>
              </a:rPr>
              <a:t>More must be done to improve compliance.</a:t>
            </a:r>
          </a:p>
        </p:txBody>
      </p:sp>
      <p:sp>
        <p:nvSpPr>
          <p:cNvPr id="97285" name="Title 3"/>
          <p:cNvSpPr>
            <a:spLocks/>
          </p:cNvSpPr>
          <p:nvPr/>
        </p:nvSpPr>
        <p:spPr bwMode="auto">
          <a:xfrm>
            <a:off x="1212850" y="222250"/>
            <a:ext cx="7634288" cy="990600"/>
          </a:xfrm>
          <a:prstGeom prst="rect">
            <a:avLst/>
          </a:prstGeom>
          <a:noFill/>
          <a:ln w="28575">
            <a:solidFill>
              <a:srgbClr val="FFFF00"/>
            </a:solidFill>
            <a:miter lim="800000"/>
            <a:headEnd/>
            <a:tailEnd/>
          </a:ln>
        </p:spPr>
        <p:txBody>
          <a:bodyPr anchor="ctr"/>
          <a:lstStyle/>
          <a:p>
            <a:r>
              <a:rPr lang="en-US" sz="2800">
                <a:solidFill>
                  <a:schemeClr val="bg1"/>
                </a:solidFill>
                <a:latin typeface="Calibri" pitchFamily="34" charset="0"/>
              </a:rPr>
              <a:t>Intervention to Reduce Transmission of Resistant Bacteria in Intensive Care   </a:t>
            </a:r>
            <a:r>
              <a:rPr lang="en-US" sz="2000">
                <a:solidFill>
                  <a:schemeClr val="bg1"/>
                </a:solidFill>
                <a:latin typeface="Calibri" pitchFamily="34" charset="0"/>
              </a:rPr>
              <a:t>(Huskins et al.)</a:t>
            </a:r>
            <a:endParaRPr lang="en-US" sz="2800" i="1">
              <a:solidFill>
                <a:schemeClr val="bg1"/>
              </a:solidFill>
              <a:latin typeface="Calibri" pitchFamily="34" charset="0"/>
            </a:endParaRPr>
          </a:p>
        </p:txBody>
      </p:sp>
      <p:sp>
        <p:nvSpPr>
          <p:cNvPr id="97286" name="Text Box 5"/>
          <p:cNvSpPr txBox="1">
            <a:spLocks noChangeArrowheads="1"/>
          </p:cNvSpPr>
          <p:nvPr/>
        </p:nvSpPr>
        <p:spPr bwMode="auto">
          <a:xfrm>
            <a:off x="1350963" y="63309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Huskins et al. NEJM 2011;364:1407-1418</a:t>
            </a:r>
          </a:p>
        </p:txBody>
      </p:sp>
      <p:sp>
        <p:nvSpPr>
          <p:cNvPr id="4" name="Oval Callout 3"/>
          <p:cNvSpPr/>
          <p:nvPr/>
        </p:nvSpPr>
        <p:spPr>
          <a:xfrm>
            <a:off x="1976438" y="1901825"/>
            <a:ext cx="6261100" cy="22907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r>
              <a:rPr lang="en-US" dirty="0">
                <a:solidFill>
                  <a:schemeClr val="bg1"/>
                </a:solidFill>
              </a:rPr>
              <a:t>“The results of this trial indicate that merely improving the identification of colonized patients and expanding the use of barrier precautions, at least as achieved during this trial, are measures that are not likely to be broadly effective.”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E9D0BA5-6EC1-450E-8042-4F3B2AC2DC53}" type="slidenum">
              <a:rPr lang="en-US" sz="1200">
                <a:solidFill>
                  <a:schemeClr val="tx1">
                    <a:tint val="75000"/>
                  </a:schemeClr>
                </a:solidFill>
                <a:latin typeface="+mn-lt"/>
                <a:cs typeface="+mn-cs"/>
              </a:rPr>
              <a:pPr algn="r" fontAlgn="auto">
                <a:spcBef>
                  <a:spcPts val="0"/>
                </a:spcBef>
                <a:spcAft>
                  <a:spcPts val="0"/>
                </a:spcAft>
                <a:defRPr/>
              </a:pPr>
              <a:t>37</a:t>
            </a:fld>
            <a:endParaRPr lang="en-US" sz="1200" dirty="0">
              <a:solidFill>
                <a:schemeClr val="tx1">
                  <a:tint val="75000"/>
                </a:schemeClr>
              </a:solidFill>
              <a:latin typeface="+mn-lt"/>
              <a:cs typeface="+mn-cs"/>
            </a:endParaRPr>
          </a:p>
        </p:txBody>
      </p:sp>
      <p:sp>
        <p:nvSpPr>
          <p:cNvPr id="99332" name="Content Placeholder 4"/>
          <p:cNvSpPr>
            <a:spLocks noGrp="1"/>
          </p:cNvSpPr>
          <p:nvPr>
            <p:ph idx="4294967295"/>
          </p:nvPr>
        </p:nvSpPr>
        <p:spPr>
          <a:xfrm>
            <a:off x="1212850" y="1443038"/>
            <a:ext cx="7788275" cy="5192712"/>
          </a:xfrm>
        </p:spPr>
        <p:txBody>
          <a:bodyPr/>
          <a:lstStyle/>
          <a:p>
            <a:pPr eaLnBrk="1" hangingPunct="1">
              <a:buFont typeface="Arial" charset="0"/>
              <a:buNone/>
            </a:pPr>
            <a:r>
              <a:rPr lang="en-US" sz="2000" b="1" smtClean="0">
                <a:solidFill>
                  <a:srgbClr val="F9EAA9"/>
                </a:solidFill>
              </a:rPr>
              <a:t>There is no standard list of control measures for MDRO transmission</a:t>
            </a:r>
          </a:p>
          <a:p>
            <a:pPr eaLnBrk="1" hangingPunct="1"/>
            <a:r>
              <a:rPr lang="en-US" sz="2000" smtClean="0">
                <a:solidFill>
                  <a:srgbClr val="F9EAA9"/>
                </a:solidFill>
              </a:rPr>
              <a:t>A combination of interventions may be necessary</a:t>
            </a:r>
          </a:p>
          <a:p>
            <a:pPr lvl="1" eaLnBrk="1" hangingPunct="1"/>
            <a:r>
              <a:rPr lang="en-US" sz="1800" smtClean="0">
                <a:solidFill>
                  <a:schemeClr val="bg1"/>
                </a:solidFill>
              </a:rPr>
              <a:t>Hand hygiene</a:t>
            </a:r>
          </a:p>
          <a:p>
            <a:pPr lvl="1" eaLnBrk="1" hangingPunct="1"/>
            <a:r>
              <a:rPr lang="en-US" sz="1800" smtClean="0">
                <a:solidFill>
                  <a:schemeClr val="bg1"/>
                </a:solidFill>
              </a:rPr>
              <a:t>Use of Contact Precautions until patients are culture-negative for a target MDRO</a:t>
            </a:r>
          </a:p>
          <a:p>
            <a:pPr lvl="1" eaLnBrk="1" hangingPunct="1"/>
            <a:r>
              <a:rPr lang="en-US" sz="1800" smtClean="0">
                <a:solidFill>
                  <a:schemeClr val="bg1"/>
                </a:solidFill>
              </a:rPr>
              <a:t>Active surveillance cultures (ASC)</a:t>
            </a:r>
          </a:p>
          <a:p>
            <a:pPr lvl="1" eaLnBrk="1" hangingPunct="1"/>
            <a:r>
              <a:rPr lang="en-US" sz="1800" smtClean="0">
                <a:solidFill>
                  <a:schemeClr val="bg1"/>
                </a:solidFill>
              </a:rPr>
              <a:t>Education</a:t>
            </a:r>
          </a:p>
          <a:p>
            <a:pPr lvl="1" eaLnBrk="1" hangingPunct="1"/>
            <a:r>
              <a:rPr lang="en-US" sz="1800" smtClean="0">
                <a:solidFill>
                  <a:schemeClr val="bg1"/>
                </a:solidFill>
              </a:rPr>
              <a:t>Enhanced environmental cleaning</a:t>
            </a:r>
          </a:p>
          <a:p>
            <a:pPr lvl="1" eaLnBrk="1" hangingPunct="1"/>
            <a:r>
              <a:rPr lang="en-US" sz="1800" b="1" smtClean="0">
                <a:solidFill>
                  <a:schemeClr val="bg1"/>
                </a:solidFill>
              </a:rPr>
              <a:t>Improvement in communication </a:t>
            </a:r>
            <a:r>
              <a:rPr lang="en-US" sz="1800" smtClean="0">
                <a:solidFill>
                  <a:schemeClr val="bg1"/>
                </a:solidFill>
              </a:rPr>
              <a:t>about patients with MDROs within and between healthcare facilities</a:t>
            </a:r>
          </a:p>
          <a:p>
            <a:pPr lvl="1" eaLnBrk="1" hangingPunct="1">
              <a:buFont typeface="Arial" charset="0"/>
              <a:buNone/>
            </a:pPr>
            <a:endParaRPr lang="en-US" sz="1800" smtClean="0">
              <a:solidFill>
                <a:srgbClr val="F9EAA9"/>
              </a:solidFill>
            </a:endParaRPr>
          </a:p>
          <a:p>
            <a:pPr eaLnBrk="1" hangingPunct="1">
              <a:buFont typeface="Arial" charset="0"/>
              <a:buNone/>
            </a:pPr>
            <a:endParaRPr lang="en-US" sz="2000" u="sng" smtClean="0">
              <a:solidFill>
                <a:srgbClr val="F9EAA9"/>
              </a:solidFill>
            </a:endParaRPr>
          </a:p>
        </p:txBody>
      </p:sp>
      <p:sp>
        <p:nvSpPr>
          <p:cNvPr id="99333" name="Title 3"/>
          <p:cNvSpPr>
            <a:spLocks/>
          </p:cNvSpPr>
          <p:nvPr/>
        </p:nvSpPr>
        <p:spPr bwMode="auto">
          <a:xfrm>
            <a:off x="1212850" y="222250"/>
            <a:ext cx="7634288" cy="990600"/>
          </a:xfrm>
          <a:prstGeom prst="rect">
            <a:avLst/>
          </a:prstGeom>
          <a:noFill/>
          <a:ln w="28575">
            <a:solidFill>
              <a:srgbClr val="FFFF00"/>
            </a:solidFill>
            <a:miter lim="800000"/>
            <a:headEnd/>
            <a:tailEnd/>
          </a:ln>
        </p:spPr>
        <p:txBody>
          <a:bodyPr anchor="ctr"/>
          <a:lstStyle/>
          <a:p>
            <a:r>
              <a:rPr lang="en-US" sz="3600">
                <a:solidFill>
                  <a:schemeClr val="bg1"/>
                </a:solidFill>
                <a:latin typeface="Calibri" pitchFamily="34" charset="0"/>
              </a:rPr>
              <a:t>Controlling MDROs</a:t>
            </a:r>
            <a:endParaRPr lang="en-US" sz="3600" i="1">
              <a:solidFill>
                <a:schemeClr val="bg1"/>
              </a:solidFill>
              <a:latin typeface="Calibri" pitchFamily="34" charset="0"/>
            </a:endParaRPr>
          </a:p>
        </p:txBody>
      </p:sp>
      <p:sp>
        <p:nvSpPr>
          <p:cNvPr id="99334" name="Text Box 5"/>
          <p:cNvSpPr txBox="1">
            <a:spLocks noChangeArrowheads="1"/>
          </p:cNvSpPr>
          <p:nvPr/>
        </p:nvSpPr>
        <p:spPr bwMode="auto">
          <a:xfrm>
            <a:off x="1212850" y="6024563"/>
            <a:ext cx="6261100" cy="434975"/>
          </a:xfrm>
          <a:prstGeom prst="rect">
            <a:avLst/>
          </a:prstGeom>
          <a:noFill/>
          <a:ln w="9525">
            <a:noFill/>
            <a:miter lim="800000"/>
            <a:headEnd/>
            <a:tailEnd/>
          </a:ln>
        </p:spPr>
        <p:txBody>
          <a:bodyPr>
            <a:spAutoFit/>
          </a:bodyPr>
          <a:lstStyle/>
          <a:p>
            <a:pPr>
              <a:lnSpc>
                <a:spcPct val="75000"/>
              </a:lnSpc>
            </a:pPr>
            <a:r>
              <a:rPr lang="en-US" sz="1000">
                <a:solidFill>
                  <a:schemeClr val="bg1"/>
                </a:solidFill>
              </a:rPr>
              <a:t>Siegel JD, Rhinehart E, Jackson M, Chiarello L. Management of Multidrug-Resistant Organisms In Healthcare Settings. The Healthcare Infection Control Practices Advisory Committee. http://www.cdc.gov/hicpac/pdf/MDRO/MDROGuideline 2006.pdf. Accessed June 20, 2014</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101378" name="Rectangle 2"/>
          <p:cNvSpPr>
            <a:spLocks noGrp="1"/>
          </p:cNvSpPr>
          <p:nvPr>
            <p:ph type="title"/>
          </p:nvPr>
        </p:nvSpPr>
        <p:spPr>
          <a:xfrm>
            <a:off x="449263" y="3124200"/>
            <a:ext cx="8229600" cy="1143000"/>
          </a:xfrm>
          <a:ln w="38100">
            <a:solidFill>
              <a:srgbClr val="FFFF00"/>
            </a:solidFill>
          </a:ln>
        </p:spPr>
        <p:txBody>
          <a:bodyPr/>
          <a:lstStyle/>
          <a:p>
            <a:pPr algn="ctr"/>
            <a:r>
              <a:rPr lang="en-US" sz="4400" smtClean="0">
                <a:solidFill>
                  <a:schemeClr val="bg2"/>
                </a:solidFill>
              </a:rPr>
              <a:t>Contamination in Acute Care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0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0BEC584-D599-47E5-A67F-ABEF5E370565}" type="slidenum">
              <a:rPr lang="en-US" sz="1200">
                <a:solidFill>
                  <a:schemeClr val="tx1">
                    <a:tint val="75000"/>
                  </a:schemeClr>
                </a:solidFill>
                <a:latin typeface="+mn-lt"/>
                <a:cs typeface="+mn-cs"/>
              </a:rPr>
              <a:pPr algn="r" fontAlgn="auto">
                <a:spcBef>
                  <a:spcPts val="0"/>
                </a:spcBef>
                <a:spcAft>
                  <a:spcPts val="0"/>
                </a:spcAft>
                <a:defRPr/>
              </a:pPr>
              <a:t>39</a:t>
            </a:fld>
            <a:endParaRPr lang="en-US" sz="1200" dirty="0">
              <a:solidFill>
                <a:schemeClr val="tx1">
                  <a:tint val="75000"/>
                </a:schemeClr>
              </a:solidFill>
              <a:latin typeface="+mn-lt"/>
              <a:cs typeface="+mn-cs"/>
            </a:endParaRPr>
          </a:p>
        </p:txBody>
      </p:sp>
      <p:sp>
        <p:nvSpPr>
          <p:cNvPr id="104452" name="Content Placeholder 4"/>
          <p:cNvSpPr>
            <a:spLocks noGrp="1"/>
          </p:cNvSpPr>
          <p:nvPr>
            <p:ph idx="4294967295"/>
          </p:nvPr>
        </p:nvSpPr>
        <p:spPr>
          <a:xfrm>
            <a:off x="1212850" y="1443038"/>
            <a:ext cx="7634288" cy="5192712"/>
          </a:xfrm>
        </p:spPr>
        <p:txBody>
          <a:bodyPr/>
          <a:lstStyle/>
          <a:p>
            <a:pPr marL="0" indent="0" eaLnBrk="1" hangingPunct="1">
              <a:buFont typeface="Arial" charset="0"/>
              <a:buNone/>
            </a:pPr>
            <a:r>
              <a:rPr lang="en-US" sz="2400" smtClean="0">
                <a:solidFill>
                  <a:srgbClr val="F9EAA9"/>
                </a:solidFill>
              </a:rPr>
              <a:t>C. Diff contamination is an issue in both acute and long-term care.  Important facts include:</a:t>
            </a:r>
          </a:p>
          <a:p>
            <a:pPr marL="0" indent="0" eaLnBrk="1" hangingPunct="1"/>
            <a:r>
              <a:rPr lang="en-US" sz="2000" smtClean="0">
                <a:solidFill>
                  <a:srgbClr val="F9EAA9"/>
                </a:solidFill>
              </a:rPr>
              <a:t>Widespread environmental contamination is difficult to eradicate using conventional methods</a:t>
            </a:r>
          </a:p>
          <a:p>
            <a:pPr marL="0" indent="0" eaLnBrk="1" hangingPunct="1"/>
            <a:endParaRPr lang="en-US" sz="2000" baseline="30000" smtClean="0">
              <a:solidFill>
                <a:srgbClr val="F9EAA9"/>
              </a:solidFill>
            </a:endParaRPr>
          </a:p>
          <a:p>
            <a:pPr marL="0" indent="0" eaLnBrk="1" hangingPunct="1"/>
            <a:endParaRPr lang="en-US" sz="2000" smtClean="0">
              <a:solidFill>
                <a:srgbClr val="F9EAA9"/>
              </a:solidFill>
            </a:endParaRPr>
          </a:p>
          <a:p>
            <a:pPr marL="0" indent="0" eaLnBrk="1" hangingPunct="1"/>
            <a:r>
              <a:rPr lang="en-US" sz="2000" smtClean="0">
                <a:solidFill>
                  <a:srgbClr val="F9EAA9"/>
                </a:solidFill>
              </a:rPr>
              <a:t>One study showed that 29% of hospital rooms housing asymptomatic patients have contamination </a:t>
            </a:r>
            <a:r>
              <a:rPr lang="en-US" sz="2000" baseline="30000" smtClean="0">
                <a:solidFill>
                  <a:srgbClr val="F9EAA9"/>
                </a:solidFill>
              </a:rPr>
              <a:t>1</a:t>
            </a:r>
          </a:p>
          <a:p>
            <a:pPr marL="0" indent="0" eaLnBrk="1" hangingPunct="1"/>
            <a:r>
              <a:rPr lang="en-US" sz="2000" smtClean="0">
                <a:solidFill>
                  <a:srgbClr val="F9EAA9"/>
                </a:solidFill>
              </a:rPr>
              <a:t>As many as 60% of CDI patients with resolution of diarrhea still have skin contamination </a:t>
            </a:r>
            <a:r>
              <a:rPr lang="en-US" sz="2000" baseline="30000" smtClean="0">
                <a:solidFill>
                  <a:srgbClr val="F9EAA9"/>
                </a:solidFill>
              </a:rPr>
              <a:t>2</a:t>
            </a:r>
          </a:p>
          <a:p>
            <a:pPr marL="0" indent="0" eaLnBrk="1" hangingPunct="1"/>
            <a:r>
              <a:rPr lang="en-US" sz="2000" smtClean="0">
                <a:solidFill>
                  <a:srgbClr val="F9EAA9"/>
                </a:solidFill>
              </a:rPr>
              <a:t>Almost 40% of CDI patients with resolution may continue to shed spores in their stool </a:t>
            </a:r>
            <a:r>
              <a:rPr lang="en-US" sz="2000" baseline="30000" smtClean="0">
                <a:solidFill>
                  <a:srgbClr val="F9EAA9"/>
                </a:solidFill>
              </a:rPr>
              <a:t>2</a:t>
            </a:r>
          </a:p>
          <a:p>
            <a:pPr marL="0" indent="0" eaLnBrk="1" hangingPunct="1">
              <a:buFont typeface="Arial" charset="0"/>
              <a:buNone/>
            </a:pPr>
            <a:endParaRPr lang="en-US" sz="2000" smtClean="0">
              <a:solidFill>
                <a:srgbClr val="F9EAA9"/>
              </a:solidFill>
            </a:endParaRPr>
          </a:p>
        </p:txBody>
      </p:sp>
      <p:sp>
        <p:nvSpPr>
          <p:cNvPr id="102405" name="Title 3"/>
          <p:cNvSpPr>
            <a:spLocks/>
          </p:cNvSpPr>
          <p:nvPr/>
        </p:nvSpPr>
        <p:spPr bwMode="auto">
          <a:xfrm>
            <a:off x="1212850" y="222250"/>
            <a:ext cx="7634288" cy="990600"/>
          </a:xfrm>
          <a:prstGeom prst="rect">
            <a:avLst/>
          </a:prstGeom>
          <a:noFill/>
          <a:ln w="28575">
            <a:solidFill>
              <a:srgbClr val="FFFF00"/>
            </a:solidFill>
            <a:miter lim="800000"/>
            <a:headEnd/>
            <a:tailEnd/>
          </a:ln>
        </p:spPr>
        <p:txBody>
          <a:bodyPr anchor="ctr"/>
          <a:lstStyle/>
          <a:p>
            <a:r>
              <a:rPr lang="en-US" sz="3200" i="1">
                <a:solidFill>
                  <a:schemeClr val="bg1"/>
                </a:solidFill>
                <a:latin typeface="Calibri" pitchFamily="34" charset="0"/>
              </a:rPr>
              <a:t>C. difficile</a:t>
            </a:r>
            <a:r>
              <a:rPr lang="en-US" sz="3200">
                <a:solidFill>
                  <a:schemeClr val="bg1"/>
                </a:solidFill>
                <a:latin typeface="Calibri" pitchFamily="34" charset="0"/>
              </a:rPr>
              <a:t> Contamination</a:t>
            </a:r>
            <a:endParaRPr lang="en-US" sz="3200" i="1">
              <a:solidFill>
                <a:schemeClr val="bg1"/>
              </a:solidFill>
              <a:latin typeface="Calibri" pitchFamily="34" charset="0"/>
            </a:endParaRPr>
          </a:p>
        </p:txBody>
      </p:sp>
      <p:sp>
        <p:nvSpPr>
          <p:cNvPr id="102406" name="Text Box 5"/>
          <p:cNvSpPr txBox="1">
            <a:spLocks noChangeArrowheads="1"/>
          </p:cNvSpPr>
          <p:nvPr/>
        </p:nvSpPr>
        <p:spPr bwMode="auto">
          <a:xfrm>
            <a:off x="1365250" y="6330950"/>
            <a:ext cx="6261100" cy="365125"/>
          </a:xfrm>
          <a:prstGeom prst="rect">
            <a:avLst/>
          </a:prstGeom>
          <a:noFill/>
          <a:ln w="9525">
            <a:noFill/>
            <a:miter lim="800000"/>
            <a:headEnd/>
            <a:tailEnd/>
          </a:ln>
        </p:spPr>
        <p:txBody>
          <a:bodyPr>
            <a:spAutoFit/>
          </a:bodyPr>
          <a:lstStyle/>
          <a:p>
            <a:pPr>
              <a:lnSpc>
                <a:spcPct val="75000"/>
              </a:lnSpc>
            </a:pPr>
            <a:r>
              <a:rPr lang="en-US" sz="1200">
                <a:solidFill>
                  <a:schemeClr val="bg1"/>
                </a:solidFill>
                <a:latin typeface="Calibri" pitchFamily="34" charset="0"/>
              </a:rPr>
              <a:t>1 McFarland LV et al. N Engl J Med 1989; 320:204-210</a:t>
            </a:r>
          </a:p>
          <a:p>
            <a:pPr>
              <a:lnSpc>
                <a:spcPct val="75000"/>
              </a:lnSpc>
            </a:pPr>
            <a:r>
              <a:rPr lang="en-US" sz="1200">
                <a:solidFill>
                  <a:schemeClr val="bg1"/>
                </a:solidFill>
                <a:latin typeface="Calibri" pitchFamily="34" charset="0"/>
              </a:rPr>
              <a:t>2 Sethi A et al. Infect Control Hosp Epidemiol 2010; 31:21-27</a:t>
            </a:r>
          </a:p>
        </p:txBody>
      </p:sp>
      <p:sp>
        <p:nvSpPr>
          <p:cNvPr id="102408" name="Rectangle 8"/>
          <p:cNvSpPr>
            <a:spLocks noChangeArrowheads="1"/>
          </p:cNvSpPr>
          <p:nvPr/>
        </p:nvSpPr>
        <p:spPr bwMode="auto">
          <a:xfrm>
            <a:off x="1212850" y="3429000"/>
            <a:ext cx="7634288" cy="2443163"/>
          </a:xfrm>
          <a:prstGeom prst="rect">
            <a:avLst/>
          </a:prstGeom>
          <a:noFill/>
          <a:ln w="38100">
            <a:solidFill>
              <a:srgbClr val="FFFF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F98C333-806E-4DD0-BE11-9D46E5FB57AA}" type="slidenum">
              <a:rPr lang="en-US" sz="1200">
                <a:solidFill>
                  <a:schemeClr val="tx1">
                    <a:tint val="75000"/>
                  </a:schemeClr>
                </a:solidFill>
                <a:latin typeface="+mn-lt"/>
                <a:cs typeface="+mn-cs"/>
              </a:rPr>
              <a:pPr algn="r" fontAlgn="auto">
                <a:spcBef>
                  <a:spcPts val="0"/>
                </a:spcBef>
                <a:spcAft>
                  <a:spcPts val="0"/>
                </a:spcAft>
                <a:defRPr/>
              </a:pPr>
              <a:t>4</a:t>
            </a:fld>
            <a:endParaRPr lang="en-US" sz="1200" dirty="0">
              <a:solidFill>
                <a:schemeClr val="tx1">
                  <a:tint val="75000"/>
                </a:schemeClr>
              </a:solidFill>
              <a:latin typeface="+mn-lt"/>
              <a:cs typeface="+mn-cs"/>
            </a:endParaRPr>
          </a:p>
        </p:txBody>
      </p:sp>
      <p:sp>
        <p:nvSpPr>
          <p:cNvPr id="34820" name="Title 3"/>
          <p:cNvSpPr>
            <a:spLocks noGrp="1"/>
          </p:cNvSpPr>
          <p:nvPr>
            <p:ph type="title" idx="4294967295"/>
          </p:nvPr>
        </p:nvSpPr>
        <p:spPr>
          <a:xfrm>
            <a:off x="296863" y="222250"/>
            <a:ext cx="8551862" cy="990600"/>
          </a:xfrm>
          <a:ln w="38100">
            <a:solidFill>
              <a:srgbClr val="FFFF00"/>
            </a:solidFill>
          </a:ln>
        </p:spPr>
        <p:txBody>
          <a:bodyPr/>
          <a:lstStyle/>
          <a:p>
            <a:pPr eaLnBrk="1" hangingPunct="1"/>
            <a:r>
              <a:rPr lang="en-US" sz="3600" smtClean="0">
                <a:solidFill>
                  <a:schemeClr val="bg1"/>
                </a:solidFill>
              </a:rPr>
              <a:t>Section A:</a:t>
            </a:r>
            <a:r>
              <a:rPr lang="en-US" sz="3600" i="1" smtClean="0">
                <a:solidFill>
                  <a:schemeClr val="bg1"/>
                </a:solidFill>
              </a:rPr>
              <a:t> C. difficile</a:t>
            </a:r>
            <a:r>
              <a:rPr lang="en-US" sz="3600" smtClean="0">
                <a:solidFill>
                  <a:schemeClr val="bg1"/>
                </a:solidFill>
              </a:rPr>
              <a:t> and MDROs: Prevention</a:t>
            </a:r>
            <a:endParaRPr lang="en-US" sz="3600" i="1" smtClean="0">
              <a:solidFill>
                <a:schemeClr val="bg1"/>
              </a:solidFill>
            </a:endParaRPr>
          </a:p>
        </p:txBody>
      </p:sp>
      <p:sp>
        <p:nvSpPr>
          <p:cNvPr id="34821" name="Content Placeholder 4"/>
          <p:cNvSpPr>
            <a:spLocks noGrp="1"/>
          </p:cNvSpPr>
          <p:nvPr>
            <p:ph idx="4294967295"/>
          </p:nvPr>
        </p:nvSpPr>
        <p:spPr>
          <a:xfrm>
            <a:off x="1212850" y="1443038"/>
            <a:ext cx="7626350" cy="5192712"/>
          </a:xfrm>
        </p:spPr>
        <p:txBody>
          <a:bodyPr/>
          <a:lstStyle/>
          <a:p>
            <a:pPr marL="284163" indent="-284163" eaLnBrk="1" hangingPunct="1">
              <a:buFont typeface="Arial" charset="0"/>
              <a:buNone/>
            </a:pPr>
            <a:r>
              <a:rPr lang="en-US" sz="2000" u="sng" smtClean="0">
                <a:solidFill>
                  <a:srgbClr val="F9EAA9"/>
                </a:solidFill>
              </a:rPr>
              <a:t>In this section, we are going to discuss</a:t>
            </a:r>
          </a:p>
          <a:p>
            <a:pPr marL="284163" indent="-284163" eaLnBrk="1" hangingPunct="1"/>
            <a:r>
              <a:rPr lang="en-US" sz="2000" smtClean="0">
                <a:solidFill>
                  <a:srgbClr val="F9EAA9"/>
                </a:solidFill>
              </a:rPr>
              <a:t>Surveillance and prevention strategies</a:t>
            </a:r>
          </a:p>
          <a:p>
            <a:pPr marL="284163" indent="-284163" eaLnBrk="1" hangingPunct="1"/>
            <a:r>
              <a:rPr lang="en-US" sz="2000" smtClean="0">
                <a:solidFill>
                  <a:srgbClr val="F9EAA9"/>
                </a:solidFill>
              </a:rPr>
              <a:t>Bundles and checklists</a:t>
            </a:r>
          </a:p>
          <a:p>
            <a:pPr marL="284163" indent="-284163" eaLnBrk="1" hangingPunct="1">
              <a:buFont typeface="Arial" charset="0"/>
              <a:buNone/>
            </a:pPr>
            <a:endParaRPr lang="en-US" sz="2000" smtClean="0">
              <a:solidFill>
                <a:srgbClr val="FF00FF"/>
              </a:solidFill>
            </a:endParaRPr>
          </a:p>
        </p:txBody>
      </p:sp>
      <p:pic>
        <p:nvPicPr>
          <p:cNvPr id="34822" name="Picture 2"/>
          <p:cNvPicPr>
            <a:picLocks noChangeAspect="1" noChangeArrowheads="1"/>
          </p:cNvPicPr>
          <p:nvPr/>
        </p:nvPicPr>
        <p:blipFill>
          <a:blip r:embed="rId3"/>
          <a:srcRect/>
          <a:stretch>
            <a:fillRect/>
          </a:stretch>
        </p:blipFill>
        <p:spPr bwMode="auto">
          <a:xfrm>
            <a:off x="1365250" y="3124200"/>
            <a:ext cx="2619375" cy="1743075"/>
          </a:xfrm>
          <a:prstGeom prst="rect">
            <a:avLst/>
          </a:prstGeom>
          <a:noFill/>
          <a:ln w="9525">
            <a:noFill/>
            <a:miter lim="800000"/>
            <a:headEnd/>
            <a:tailEnd/>
          </a:ln>
        </p:spPr>
      </p:pic>
      <p:pic>
        <p:nvPicPr>
          <p:cNvPr id="34823" name="Picture 3"/>
          <p:cNvPicPr>
            <a:picLocks noChangeAspect="1" noChangeArrowheads="1"/>
          </p:cNvPicPr>
          <p:nvPr/>
        </p:nvPicPr>
        <p:blipFill>
          <a:blip r:embed="rId4"/>
          <a:srcRect/>
          <a:stretch>
            <a:fillRect/>
          </a:stretch>
        </p:blipFill>
        <p:spPr bwMode="auto">
          <a:xfrm>
            <a:off x="5030788" y="2513013"/>
            <a:ext cx="27432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104450" name="Rectangle 2"/>
          <p:cNvSpPr>
            <a:spLocks noGrp="1"/>
          </p:cNvSpPr>
          <p:nvPr>
            <p:ph type="title"/>
          </p:nvPr>
        </p:nvSpPr>
        <p:spPr>
          <a:xfrm>
            <a:off x="449263" y="1749425"/>
            <a:ext cx="8229600" cy="1143000"/>
          </a:xfrm>
          <a:ln w="38100">
            <a:solidFill>
              <a:srgbClr val="FFFF00"/>
            </a:solidFill>
          </a:ln>
        </p:spPr>
        <p:txBody>
          <a:bodyPr/>
          <a:lstStyle/>
          <a:p>
            <a:pPr algn="ctr"/>
            <a:r>
              <a:rPr lang="en-US" sz="4400" smtClean="0">
                <a:solidFill>
                  <a:schemeClr val="bg2"/>
                </a:solidFill>
              </a:rPr>
              <a:t>Contamination in Long Term Care</a:t>
            </a:r>
          </a:p>
        </p:txBody>
      </p:sp>
      <p:sp>
        <p:nvSpPr>
          <p:cNvPr id="104451" name="TextBox 2"/>
          <p:cNvSpPr txBox="1">
            <a:spLocks noChangeArrowheads="1"/>
          </p:cNvSpPr>
          <p:nvPr/>
        </p:nvSpPr>
        <p:spPr bwMode="auto">
          <a:xfrm>
            <a:off x="601663" y="3581400"/>
            <a:ext cx="8323262" cy="369888"/>
          </a:xfrm>
          <a:prstGeom prst="rect">
            <a:avLst/>
          </a:prstGeom>
          <a:noFill/>
          <a:ln w="9525">
            <a:noFill/>
            <a:miter lim="800000"/>
            <a:headEnd/>
            <a:tailEnd/>
          </a:ln>
        </p:spPr>
        <p:txBody>
          <a:bodyPr wrap="none">
            <a:spAutoFit/>
          </a:bodyPr>
          <a:lstStyle/>
          <a:p>
            <a:r>
              <a:rPr lang="en-US">
                <a:solidFill>
                  <a:srgbClr val="F9EAA9"/>
                </a:solidFill>
              </a:rPr>
              <a:t>Let’s review studies looking at bacterial contamination in long term care settings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547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8223D0-25BC-4096-80C1-B9E34BB1A66D}" type="slidenum">
              <a:rPr lang="en-US" sz="1200">
                <a:solidFill>
                  <a:schemeClr val="tx1">
                    <a:tint val="75000"/>
                  </a:schemeClr>
                </a:solidFill>
                <a:latin typeface="+mn-lt"/>
                <a:cs typeface="+mn-cs"/>
              </a:rPr>
              <a:pPr algn="r" fontAlgn="auto">
                <a:spcBef>
                  <a:spcPts val="0"/>
                </a:spcBef>
                <a:spcAft>
                  <a:spcPts val="0"/>
                </a:spcAft>
                <a:defRPr/>
              </a:pPr>
              <a:t>41</a:t>
            </a:fld>
            <a:endParaRPr lang="en-US" sz="1200" dirty="0">
              <a:solidFill>
                <a:schemeClr val="tx1">
                  <a:tint val="75000"/>
                </a:schemeClr>
              </a:solidFill>
              <a:latin typeface="+mn-lt"/>
              <a:cs typeface="+mn-cs"/>
            </a:endParaRPr>
          </a:p>
        </p:txBody>
      </p:sp>
      <p:sp>
        <p:nvSpPr>
          <p:cNvPr id="105476" name="Content Placeholder 4"/>
          <p:cNvSpPr>
            <a:spLocks noGrp="1"/>
          </p:cNvSpPr>
          <p:nvPr>
            <p:ph idx="4294967295"/>
          </p:nvPr>
        </p:nvSpPr>
        <p:spPr>
          <a:xfrm>
            <a:off x="754063" y="1443038"/>
            <a:ext cx="7788275" cy="5192712"/>
          </a:xfrm>
        </p:spPr>
        <p:txBody>
          <a:bodyPr/>
          <a:lstStyle/>
          <a:p>
            <a:pPr eaLnBrk="1" hangingPunct="1"/>
            <a:r>
              <a:rPr lang="en-US" sz="2400" smtClean="0">
                <a:solidFill>
                  <a:srgbClr val="F9EAA9"/>
                </a:solidFill>
              </a:rPr>
              <a:t>6 long-term acute care hospitals in Chicago were involved in this study</a:t>
            </a:r>
          </a:p>
          <a:p>
            <a:pPr eaLnBrk="1" hangingPunct="1"/>
            <a:r>
              <a:rPr lang="en-US" sz="2400" u="sng" smtClean="0">
                <a:solidFill>
                  <a:srgbClr val="F9EAA9"/>
                </a:solidFill>
              </a:rPr>
              <a:t>The researchers found that:</a:t>
            </a:r>
          </a:p>
          <a:p>
            <a:pPr lvl="1" eaLnBrk="1" hangingPunct="1"/>
            <a:r>
              <a:rPr lang="en-US" sz="2400" smtClean="0">
                <a:solidFill>
                  <a:srgbClr val="F9EAA9"/>
                </a:solidFill>
              </a:rPr>
              <a:t>Environmental contamination was rare</a:t>
            </a:r>
          </a:p>
          <a:p>
            <a:pPr lvl="1" eaLnBrk="1" hangingPunct="1">
              <a:buFont typeface="Arial" charset="0"/>
              <a:buNone/>
            </a:pPr>
            <a:endParaRPr lang="en-US" sz="2400" smtClean="0">
              <a:solidFill>
                <a:srgbClr val="F9EAA9"/>
              </a:solidFill>
            </a:endParaRPr>
          </a:p>
          <a:p>
            <a:pPr eaLnBrk="1" hangingPunct="1"/>
            <a:endParaRPr lang="en-US" sz="2000" smtClean="0">
              <a:solidFill>
                <a:srgbClr val="F9EAA9"/>
              </a:solidFill>
            </a:endParaRPr>
          </a:p>
          <a:p>
            <a:pPr eaLnBrk="1" hangingPunct="1"/>
            <a:endParaRPr lang="en-US" sz="2000" smtClean="0">
              <a:solidFill>
                <a:srgbClr val="F9EAA9"/>
              </a:solidFill>
            </a:endParaRPr>
          </a:p>
        </p:txBody>
      </p:sp>
      <p:sp>
        <p:nvSpPr>
          <p:cNvPr id="105477" name="Title 3"/>
          <p:cNvSpPr>
            <a:spLocks/>
          </p:cNvSpPr>
          <p:nvPr/>
        </p:nvSpPr>
        <p:spPr bwMode="auto">
          <a:xfrm>
            <a:off x="296863" y="222250"/>
            <a:ext cx="8550275"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Anatomic sites of patient colonization and environmental contamination with </a:t>
            </a:r>
            <a:r>
              <a:rPr lang="en-US" sz="2000" i="1">
                <a:solidFill>
                  <a:schemeClr val="bg1"/>
                </a:solidFill>
                <a:latin typeface="Calibri" pitchFamily="34" charset="0"/>
              </a:rPr>
              <a:t>Klebsiella pneumoniae</a:t>
            </a:r>
            <a:r>
              <a:rPr lang="en-US" sz="2000">
                <a:solidFill>
                  <a:schemeClr val="bg1"/>
                </a:solidFill>
                <a:latin typeface="Calibri" pitchFamily="34" charset="0"/>
              </a:rPr>
              <a:t> carbapenemase-producing Enterobacteriaceae at long-term acute care hospitals</a:t>
            </a:r>
            <a:r>
              <a:rPr lang="en-US">
                <a:solidFill>
                  <a:schemeClr val="bg1"/>
                </a:solidFill>
                <a:latin typeface="Calibri" pitchFamily="34" charset="0"/>
              </a:rPr>
              <a:t>   (Thurlow et al., 2013)</a:t>
            </a:r>
            <a:endParaRPr lang="en-US" sz="2000" i="1">
              <a:solidFill>
                <a:schemeClr val="bg1"/>
              </a:solidFill>
              <a:latin typeface="Calibri" pitchFamily="34" charset="0"/>
            </a:endParaRPr>
          </a:p>
        </p:txBody>
      </p:sp>
      <p:sp>
        <p:nvSpPr>
          <p:cNvPr id="105478" name="Text Box 5"/>
          <p:cNvSpPr txBox="1">
            <a:spLocks noChangeArrowheads="1"/>
          </p:cNvSpPr>
          <p:nvPr/>
        </p:nvSpPr>
        <p:spPr bwMode="auto">
          <a:xfrm>
            <a:off x="13652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Thurlow CJ et al. ICHE 2013;34(1):56-61</a:t>
            </a:r>
          </a:p>
        </p:txBody>
      </p:sp>
      <p:pic>
        <p:nvPicPr>
          <p:cNvPr id="105479" name="Picture 7" descr="A nurse helps an Alzheimer's patient walk. "/>
          <p:cNvPicPr>
            <a:picLocks noChangeAspect="1" noChangeArrowheads="1"/>
          </p:cNvPicPr>
          <p:nvPr/>
        </p:nvPicPr>
        <p:blipFill>
          <a:blip r:embed="rId4"/>
          <a:srcRect/>
          <a:stretch>
            <a:fillRect/>
          </a:stretch>
        </p:blipFill>
        <p:spPr bwMode="auto">
          <a:xfrm>
            <a:off x="5335588" y="3887788"/>
            <a:ext cx="2290762" cy="190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752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66AA2E3-0577-4F6B-AC79-230FA3BE8D3D}" type="slidenum">
              <a:rPr lang="en-US" sz="1200">
                <a:solidFill>
                  <a:schemeClr val="tx1">
                    <a:tint val="75000"/>
                  </a:schemeClr>
                </a:solidFill>
                <a:latin typeface="+mn-lt"/>
                <a:cs typeface="+mn-cs"/>
              </a:rPr>
              <a:pPr algn="r" fontAlgn="auto">
                <a:spcBef>
                  <a:spcPts val="0"/>
                </a:spcBef>
                <a:spcAft>
                  <a:spcPts val="0"/>
                </a:spcAft>
                <a:defRPr/>
              </a:pPr>
              <a:t>42</a:t>
            </a:fld>
            <a:endParaRPr lang="en-US" sz="1200" dirty="0">
              <a:solidFill>
                <a:schemeClr val="tx1">
                  <a:tint val="75000"/>
                </a:schemeClr>
              </a:solidFill>
              <a:latin typeface="+mn-lt"/>
              <a:cs typeface="+mn-cs"/>
            </a:endParaRPr>
          </a:p>
        </p:txBody>
      </p:sp>
      <p:sp>
        <p:nvSpPr>
          <p:cNvPr id="107524" name="Content Placeholder 4"/>
          <p:cNvSpPr>
            <a:spLocks noGrp="1"/>
          </p:cNvSpPr>
          <p:nvPr>
            <p:ph idx="4294967295"/>
          </p:nvPr>
        </p:nvSpPr>
        <p:spPr>
          <a:xfrm>
            <a:off x="1365250" y="1443038"/>
            <a:ext cx="7329488" cy="3971925"/>
          </a:xfrm>
        </p:spPr>
        <p:txBody>
          <a:bodyPr/>
          <a:lstStyle/>
          <a:p>
            <a:pPr eaLnBrk="1" hangingPunct="1">
              <a:buFont typeface="Arial" charset="0"/>
              <a:buNone/>
            </a:pPr>
            <a:r>
              <a:rPr lang="en-US" sz="2000" u="sng" smtClean="0">
                <a:solidFill>
                  <a:srgbClr val="F9EAA9"/>
                </a:solidFill>
              </a:rPr>
              <a:t>Background</a:t>
            </a:r>
          </a:p>
          <a:p>
            <a:pPr eaLnBrk="1" hangingPunct="1"/>
            <a:r>
              <a:rPr lang="en-US" sz="2000" smtClean="0">
                <a:solidFill>
                  <a:srgbClr val="F9EAA9"/>
                </a:solidFill>
              </a:rPr>
              <a:t>The authors of this study wanted to assess the impact of asymptomatic fecal carriage of </a:t>
            </a:r>
            <a:r>
              <a:rPr lang="en-US" sz="2000" i="1" smtClean="0">
                <a:solidFill>
                  <a:srgbClr val="F9EAA9"/>
                </a:solidFill>
              </a:rPr>
              <a:t>C. diff</a:t>
            </a:r>
            <a:r>
              <a:rPr lang="en-US" sz="2000" smtClean="0">
                <a:solidFill>
                  <a:srgbClr val="F9EAA9"/>
                </a:solidFill>
              </a:rPr>
              <a:t> on transmission</a:t>
            </a:r>
          </a:p>
          <a:p>
            <a:pPr eaLnBrk="1" hangingPunct="1"/>
            <a:r>
              <a:rPr lang="en-US" sz="2000" smtClean="0">
                <a:solidFill>
                  <a:srgbClr val="F9EAA9"/>
                </a:solidFill>
              </a:rPr>
              <a:t>They evaluated the frequency of skin and environmental contamination</a:t>
            </a:r>
          </a:p>
          <a:p>
            <a:pPr eaLnBrk="1" hangingPunct="1"/>
            <a:endParaRPr lang="en-US" sz="2000" smtClean="0">
              <a:solidFill>
                <a:srgbClr val="F9EAA9"/>
              </a:solidFill>
            </a:endParaRPr>
          </a:p>
        </p:txBody>
      </p:sp>
      <p:sp>
        <p:nvSpPr>
          <p:cNvPr id="107525"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Asymptomatic Carriers are a Potential Source for Transmission of Epidemic and Nonepidemic </a:t>
            </a:r>
            <a:r>
              <a:rPr lang="en-US" sz="2000" i="1">
                <a:solidFill>
                  <a:schemeClr val="bg1"/>
                </a:solidFill>
                <a:latin typeface="Calibri" pitchFamily="34" charset="0"/>
              </a:rPr>
              <a:t>Clostridium difficile</a:t>
            </a:r>
            <a:r>
              <a:rPr lang="en-US" sz="2000">
                <a:solidFill>
                  <a:schemeClr val="bg1"/>
                </a:solidFill>
                <a:latin typeface="Calibri" pitchFamily="34" charset="0"/>
              </a:rPr>
              <a:t> Strains among Long-Term Care Facility Residents  </a:t>
            </a:r>
            <a:r>
              <a:rPr lang="en-US">
                <a:solidFill>
                  <a:schemeClr val="bg1"/>
                </a:solidFill>
                <a:latin typeface="Calibri" pitchFamily="34" charset="0"/>
              </a:rPr>
              <a:t>(Riggs et al., 2007)</a:t>
            </a:r>
            <a:endParaRPr lang="en-US" sz="2000" i="1">
              <a:solidFill>
                <a:schemeClr val="bg1"/>
              </a:solidFill>
              <a:latin typeface="Calibri" pitchFamily="34" charset="0"/>
            </a:endParaRPr>
          </a:p>
        </p:txBody>
      </p:sp>
      <p:sp>
        <p:nvSpPr>
          <p:cNvPr id="107526" name="Text Box 5"/>
          <p:cNvSpPr txBox="1">
            <a:spLocks noChangeArrowheads="1"/>
          </p:cNvSpPr>
          <p:nvPr/>
        </p:nvSpPr>
        <p:spPr bwMode="auto">
          <a:xfrm>
            <a:off x="1517650" y="5719763"/>
            <a:ext cx="4113213" cy="320675"/>
          </a:xfrm>
          <a:prstGeom prst="rect">
            <a:avLst/>
          </a:prstGeom>
          <a:noFill/>
          <a:ln w="9525">
            <a:noFill/>
            <a:miter lim="800000"/>
            <a:headEnd/>
            <a:tailEnd/>
          </a:ln>
        </p:spPr>
        <p:txBody>
          <a:bodyPr>
            <a:spAutoFit/>
          </a:bodyPr>
          <a:lstStyle/>
          <a:p>
            <a:pPr>
              <a:lnSpc>
                <a:spcPct val="75000"/>
              </a:lnSpc>
            </a:pPr>
            <a:r>
              <a:rPr lang="en-US" sz="1000">
                <a:solidFill>
                  <a:schemeClr val="bg1"/>
                </a:solidFill>
              </a:rPr>
              <a:t>Riggs MM et al. Clinical Infectious Diseases 2007;45:992-998</a:t>
            </a:r>
          </a:p>
          <a:p>
            <a:pPr>
              <a:lnSpc>
                <a:spcPct val="75000"/>
              </a:lnSpc>
            </a:pPr>
            <a:endParaRPr lang="en-US" sz="1000">
              <a:solidFill>
                <a:schemeClr val="bg1"/>
              </a:solidFill>
            </a:endParaRPr>
          </a:p>
        </p:txBody>
      </p:sp>
      <p:pic>
        <p:nvPicPr>
          <p:cNvPr id="107527" name="Picture 2"/>
          <p:cNvPicPr>
            <a:picLocks noChangeAspect="1" noChangeArrowheads="1"/>
          </p:cNvPicPr>
          <p:nvPr/>
        </p:nvPicPr>
        <p:blipFill>
          <a:blip r:embed="rId4"/>
          <a:srcRect/>
          <a:stretch>
            <a:fillRect/>
          </a:stretch>
        </p:blipFill>
        <p:spPr bwMode="auto">
          <a:xfrm>
            <a:off x="4572000" y="2817813"/>
            <a:ext cx="2879725" cy="233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957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0427082-50AE-414E-873D-6E666EAAD8AD}" type="slidenum">
              <a:rPr lang="en-US" sz="1200">
                <a:solidFill>
                  <a:schemeClr val="tx1">
                    <a:tint val="75000"/>
                  </a:schemeClr>
                </a:solidFill>
                <a:latin typeface="+mn-lt"/>
                <a:cs typeface="+mn-cs"/>
              </a:rPr>
              <a:pPr algn="r" fontAlgn="auto">
                <a:spcBef>
                  <a:spcPts val="0"/>
                </a:spcBef>
                <a:spcAft>
                  <a:spcPts val="0"/>
                </a:spcAft>
                <a:defRPr/>
              </a:pPr>
              <a:t>43</a:t>
            </a:fld>
            <a:endParaRPr lang="en-US" sz="1200" dirty="0">
              <a:solidFill>
                <a:schemeClr val="tx1">
                  <a:tint val="75000"/>
                </a:schemeClr>
              </a:solidFill>
              <a:latin typeface="+mn-lt"/>
              <a:cs typeface="+mn-cs"/>
            </a:endParaRPr>
          </a:p>
        </p:txBody>
      </p:sp>
      <p:sp>
        <p:nvSpPr>
          <p:cNvPr id="109572" name="Content Placeholder 4"/>
          <p:cNvSpPr>
            <a:spLocks noGrp="1"/>
          </p:cNvSpPr>
          <p:nvPr>
            <p:ph idx="4294967295"/>
          </p:nvPr>
        </p:nvSpPr>
        <p:spPr>
          <a:xfrm>
            <a:off x="1365250" y="1443038"/>
            <a:ext cx="7329488" cy="5414962"/>
          </a:xfrm>
        </p:spPr>
        <p:txBody>
          <a:bodyPr/>
          <a:lstStyle/>
          <a:p>
            <a:pPr eaLnBrk="1" hangingPunct="1">
              <a:buFont typeface="Arial" charset="0"/>
              <a:buNone/>
            </a:pPr>
            <a:r>
              <a:rPr lang="en-US" sz="2000" u="sng" smtClean="0">
                <a:solidFill>
                  <a:srgbClr val="F9EAA9"/>
                </a:solidFill>
              </a:rPr>
              <a:t>Results</a:t>
            </a:r>
          </a:p>
          <a:p>
            <a:pPr eaLnBrk="1" hangingPunct="1"/>
            <a:r>
              <a:rPr lang="en-US" sz="2000" smtClean="0">
                <a:solidFill>
                  <a:srgbClr val="F9EAA9"/>
                </a:solidFill>
              </a:rPr>
              <a:t>51% of asymptomatic patients were carriers of toxigenic </a:t>
            </a:r>
            <a:r>
              <a:rPr lang="en-US" sz="2000" i="1" smtClean="0">
                <a:solidFill>
                  <a:srgbClr val="F9EAA9"/>
                </a:solidFill>
              </a:rPr>
              <a:t>C. difficile,</a:t>
            </a:r>
            <a:r>
              <a:rPr lang="en-US" sz="2000" smtClean="0">
                <a:solidFill>
                  <a:srgbClr val="F9EAA9"/>
                </a:solidFill>
              </a:rPr>
              <a:t> and 37% of these carried epidemic strains</a:t>
            </a:r>
          </a:p>
          <a:p>
            <a:pPr eaLnBrk="1" hangingPunct="1"/>
            <a:endParaRPr lang="en-US" sz="2000" smtClean="0">
              <a:solidFill>
                <a:srgbClr val="F9EAA9"/>
              </a:solidFill>
            </a:endParaRPr>
          </a:p>
          <a:p>
            <a:pPr eaLnBrk="1" hangingPunct="1"/>
            <a:r>
              <a:rPr lang="en-US" sz="2000" smtClean="0">
                <a:solidFill>
                  <a:srgbClr val="F9EAA9"/>
                </a:solidFill>
              </a:rPr>
              <a:t>Compared to non-carriers, asymptomatic carriers had </a:t>
            </a:r>
          </a:p>
          <a:p>
            <a:pPr lvl="1" eaLnBrk="1" hangingPunct="1"/>
            <a:r>
              <a:rPr lang="en-US" sz="1800" smtClean="0">
                <a:solidFill>
                  <a:srgbClr val="F9EAA9"/>
                </a:solidFill>
              </a:rPr>
              <a:t>Significantly more skin contamination (19% vs. 61%)</a:t>
            </a:r>
          </a:p>
          <a:p>
            <a:pPr lvl="1" eaLnBrk="1" hangingPunct="1"/>
            <a:r>
              <a:rPr lang="en-US" sz="1800" smtClean="0">
                <a:solidFill>
                  <a:srgbClr val="F9EAA9"/>
                </a:solidFill>
              </a:rPr>
              <a:t>Significantly more environmental contamination (24% vs 59%)</a:t>
            </a:r>
          </a:p>
          <a:p>
            <a:pPr lvl="1" eaLnBrk="1" hangingPunct="1"/>
            <a:endParaRPr lang="en-US" sz="1800" smtClean="0">
              <a:solidFill>
                <a:srgbClr val="F9EAA9"/>
              </a:solidFill>
            </a:endParaRPr>
          </a:p>
          <a:p>
            <a:pPr eaLnBrk="1" hangingPunct="1"/>
            <a:r>
              <a:rPr lang="en-US" sz="2000" smtClean="0">
                <a:solidFill>
                  <a:srgbClr val="F9EAA9"/>
                </a:solidFill>
              </a:rPr>
              <a:t>Previous </a:t>
            </a:r>
            <a:r>
              <a:rPr lang="en-US" sz="2000" i="1" smtClean="0">
                <a:solidFill>
                  <a:srgbClr val="F9EAA9"/>
                </a:solidFill>
              </a:rPr>
              <a:t>C. diff</a:t>
            </a:r>
            <a:r>
              <a:rPr lang="en-US" sz="2000" smtClean="0">
                <a:solidFill>
                  <a:srgbClr val="F9EAA9"/>
                </a:solidFill>
              </a:rPr>
              <a:t>-associated disease and previous antibiotic use were significantly associated with asymptomatic carriage</a:t>
            </a:r>
          </a:p>
          <a:p>
            <a:pPr eaLnBrk="1" hangingPunct="1"/>
            <a:endParaRPr lang="en-US" sz="2000" smtClean="0">
              <a:solidFill>
                <a:srgbClr val="F9EAA9"/>
              </a:solidFill>
            </a:endParaRPr>
          </a:p>
          <a:p>
            <a:pPr eaLnBrk="1" hangingPunct="1"/>
            <a:endParaRPr lang="en-US" sz="2000" smtClean="0">
              <a:solidFill>
                <a:srgbClr val="F9EAA9"/>
              </a:solidFill>
            </a:endParaRPr>
          </a:p>
        </p:txBody>
      </p:sp>
      <p:sp>
        <p:nvSpPr>
          <p:cNvPr id="109573"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Asymptomatic Carriers are a Potential Source for Transmission of Epidemic and Nonepidemic </a:t>
            </a:r>
            <a:r>
              <a:rPr lang="en-US" sz="2000" i="1">
                <a:solidFill>
                  <a:schemeClr val="bg1"/>
                </a:solidFill>
                <a:latin typeface="Calibri" pitchFamily="34" charset="0"/>
              </a:rPr>
              <a:t>Clostridium difficile</a:t>
            </a:r>
            <a:r>
              <a:rPr lang="en-US" sz="2000">
                <a:solidFill>
                  <a:schemeClr val="bg1"/>
                </a:solidFill>
                <a:latin typeface="Calibri" pitchFamily="34" charset="0"/>
              </a:rPr>
              <a:t> Strains among Long-Term Care Facility Residents</a:t>
            </a:r>
            <a:r>
              <a:rPr lang="en-US">
                <a:solidFill>
                  <a:schemeClr val="bg1"/>
                </a:solidFill>
                <a:latin typeface="Calibri" pitchFamily="34" charset="0"/>
              </a:rPr>
              <a:t>  (Riggs et al., 2007)</a:t>
            </a:r>
            <a:endParaRPr lang="en-US" sz="2000" i="1">
              <a:solidFill>
                <a:schemeClr val="bg1"/>
              </a:solidFill>
              <a:latin typeface="Calibri" pitchFamily="34" charset="0"/>
            </a:endParaRPr>
          </a:p>
        </p:txBody>
      </p:sp>
      <p:sp>
        <p:nvSpPr>
          <p:cNvPr id="109574" name="Text Box 5"/>
          <p:cNvSpPr txBox="1">
            <a:spLocks noChangeArrowheads="1"/>
          </p:cNvSpPr>
          <p:nvPr/>
        </p:nvSpPr>
        <p:spPr bwMode="auto">
          <a:xfrm>
            <a:off x="1060450" y="6400800"/>
            <a:ext cx="4113213" cy="320675"/>
          </a:xfrm>
          <a:prstGeom prst="rect">
            <a:avLst/>
          </a:prstGeom>
          <a:noFill/>
          <a:ln w="9525">
            <a:noFill/>
            <a:miter lim="800000"/>
            <a:headEnd/>
            <a:tailEnd/>
          </a:ln>
        </p:spPr>
        <p:txBody>
          <a:bodyPr>
            <a:spAutoFit/>
          </a:bodyPr>
          <a:lstStyle/>
          <a:p>
            <a:pPr>
              <a:lnSpc>
                <a:spcPct val="75000"/>
              </a:lnSpc>
            </a:pPr>
            <a:r>
              <a:rPr lang="en-US" sz="1000">
                <a:solidFill>
                  <a:schemeClr val="bg1"/>
                </a:solidFill>
              </a:rPr>
              <a:t>Riggs MM et al. Clinical Infectious Diseases 2007;45:992-998</a:t>
            </a:r>
          </a:p>
          <a:p>
            <a:pPr>
              <a:lnSpc>
                <a:spcPct val="75000"/>
              </a:lnSpc>
            </a:pPr>
            <a:endParaRPr lang="en-US" sz="100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4CEC125-6B45-4427-BFB9-397B77542938}" type="slidenum">
              <a:rPr lang="en-US" sz="1200">
                <a:solidFill>
                  <a:schemeClr val="tx1">
                    <a:tint val="75000"/>
                  </a:schemeClr>
                </a:solidFill>
                <a:latin typeface="+mn-lt"/>
                <a:cs typeface="+mn-cs"/>
              </a:rPr>
              <a:pPr algn="r" fontAlgn="auto">
                <a:spcBef>
                  <a:spcPts val="0"/>
                </a:spcBef>
                <a:spcAft>
                  <a:spcPts val="0"/>
                </a:spcAft>
                <a:defRPr/>
              </a:pPr>
              <a:t>44</a:t>
            </a:fld>
            <a:endParaRPr lang="en-US" sz="1200" dirty="0">
              <a:solidFill>
                <a:schemeClr val="tx1">
                  <a:tint val="75000"/>
                </a:schemeClr>
              </a:solidFill>
              <a:latin typeface="+mn-lt"/>
              <a:cs typeface="+mn-cs"/>
            </a:endParaRPr>
          </a:p>
        </p:txBody>
      </p:sp>
      <p:sp>
        <p:nvSpPr>
          <p:cNvPr id="111620" name="Content Placeholder 4"/>
          <p:cNvSpPr>
            <a:spLocks noGrp="1"/>
          </p:cNvSpPr>
          <p:nvPr>
            <p:ph idx="4294967295"/>
          </p:nvPr>
        </p:nvSpPr>
        <p:spPr>
          <a:xfrm>
            <a:off x="1365250" y="1443038"/>
            <a:ext cx="7329488" cy="4429125"/>
          </a:xfrm>
        </p:spPr>
        <p:txBody>
          <a:bodyPr/>
          <a:lstStyle/>
          <a:p>
            <a:pPr eaLnBrk="1" hangingPunct="1"/>
            <a:r>
              <a:rPr lang="en-US" sz="2000" smtClean="0">
                <a:solidFill>
                  <a:srgbClr val="F9EAA9"/>
                </a:solidFill>
              </a:rPr>
              <a:t>Researchers concluded that asymptomatic carriers of epidemic and non epidemic </a:t>
            </a:r>
            <a:r>
              <a:rPr lang="en-US" sz="2000" i="1" smtClean="0">
                <a:solidFill>
                  <a:srgbClr val="F9EAA9"/>
                </a:solidFill>
              </a:rPr>
              <a:t>C. diff</a:t>
            </a:r>
            <a:r>
              <a:rPr lang="en-US" sz="2000" smtClean="0">
                <a:solidFill>
                  <a:srgbClr val="F9EAA9"/>
                </a:solidFill>
              </a:rPr>
              <a:t> strains may contribute significantly to transmission in long term care facilities</a:t>
            </a:r>
          </a:p>
          <a:p>
            <a:pPr eaLnBrk="1" hangingPunct="1"/>
            <a:endParaRPr lang="en-US" sz="2000" smtClean="0">
              <a:solidFill>
                <a:srgbClr val="F9EAA9"/>
              </a:solidFill>
            </a:endParaRPr>
          </a:p>
          <a:p>
            <a:pPr eaLnBrk="1" hangingPunct="1"/>
            <a:endParaRPr lang="en-US" sz="2000" smtClean="0">
              <a:solidFill>
                <a:srgbClr val="F9EAA9"/>
              </a:solidFill>
            </a:endParaRPr>
          </a:p>
        </p:txBody>
      </p:sp>
      <p:sp>
        <p:nvSpPr>
          <p:cNvPr id="111621" name="Title 3"/>
          <p:cNvSpPr>
            <a:spLocks/>
          </p:cNvSpPr>
          <p:nvPr/>
        </p:nvSpPr>
        <p:spPr bwMode="auto">
          <a:xfrm>
            <a:off x="296863" y="222250"/>
            <a:ext cx="8550275"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Asymptomatic Carriers are a Potential Source for Transmission of Epidemic and Nonepidemic </a:t>
            </a:r>
            <a:r>
              <a:rPr lang="en-US" sz="2000" i="1">
                <a:solidFill>
                  <a:schemeClr val="bg1"/>
                </a:solidFill>
                <a:latin typeface="Calibri" pitchFamily="34" charset="0"/>
              </a:rPr>
              <a:t>Clostridium difficile</a:t>
            </a:r>
            <a:r>
              <a:rPr lang="en-US" sz="2000">
                <a:solidFill>
                  <a:schemeClr val="bg1"/>
                </a:solidFill>
                <a:latin typeface="Calibri" pitchFamily="34" charset="0"/>
              </a:rPr>
              <a:t> Strains among Long-Term Care Facility Residents</a:t>
            </a:r>
            <a:r>
              <a:rPr lang="en-US">
                <a:solidFill>
                  <a:schemeClr val="bg1"/>
                </a:solidFill>
                <a:latin typeface="Calibri" pitchFamily="34" charset="0"/>
              </a:rPr>
              <a:t>  (Riggs et al., 2007)</a:t>
            </a:r>
            <a:endParaRPr lang="en-US" sz="2000" i="1">
              <a:solidFill>
                <a:schemeClr val="bg1"/>
              </a:solidFill>
              <a:latin typeface="Calibri" pitchFamily="34" charset="0"/>
            </a:endParaRPr>
          </a:p>
        </p:txBody>
      </p:sp>
      <p:sp>
        <p:nvSpPr>
          <p:cNvPr id="111622" name="Text Box 5"/>
          <p:cNvSpPr txBox="1">
            <a:spLocks noChangeArrowheads="1"/>
          </p:cNvSpPr>
          <p:nvPr/>
        </p:nvSpPr>
        <p:spPr bwMode="auto">
          <a:xfrm>
            <a:off x="1212850" y="6024563"/>
            <a:ext cx="4113213" cy="320675"/>
          </a:xfrm>
          <a:prstGeom prst="rect">
            <a:avLst/>
          </a:prstGeom>
          <a:noFill/>
          <a:ln w="9525">
            <a:noFill/>
            <a:miter lim="800000"/>
            <a:headEnd/>
            <a:tailEnd/>
          </a:ln>
        </p:spPr>
        <p:txBody>
          <a:bodyPr>
            <a:spAutoFit/>
          </a:bodyPr>
          <a:lstStyle/>
          <a:p>
            <a:pPr>
              <a:lnSpc>
                <a:spcPct val="75000"/>
              </a:lnSpc>
            </a:pPr>
            <a:r>
              <a:rPr lang="en-US" sz="1000">
                <a:solidFill>
                  <a:schemeClr val="bg1"/>
                </a:solidFill>
              </a:rPr>
              <a:t>Riggs MM et al. Clinical Infectious Diseases 2007;45:992-998</a:t>
            </a:r>
          </a:p>
          <a:p>
            <a:pPr>
              <a:lnSpc>
                <a:spcPct val="75000"/>
              </a:lnSpc>
            </a:pPr>
            <a:endParaRPr lang="en-US" sz="1000">
              <a:solidFill>
                <a:schemeClr val="bg1"/>
              </a:solidFill>
            </a:endParaRPr>
          </a:p>
        </p:txBody>
      </p:sp>
      <p:pic>
        <p:nvPicPr>
          <p:cNvPr id="111623" name="Picture 7" descr="Investigating-crimes-in-long-term-care-facilities"/>
          <p:cNvPicPr>
            <a:picLocks noChangeAspect="1" noChangeArrowheads="1"/>
          </p:cNvPicPr>
          <p:nvPr/>
        </p:nvPicPr>
        <p:blipFill>
          <a:blip r:embed="rId3"/>
          <a:srcRect/>
          <a:stretch>
            <a:fillRect/>
          </a:stretch>
        </p:blipFill>
        <p:spPr bwMode="auto">
          <a:xfrm>
            <a:off x="2586038" y="2513013"/>
            <a:ext cx="3933825" cy="320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4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B688C8B-EC52-4286-9BE8-D30731A00DFC}" type="slidenum">
              <a:rPr lang="en-US" sz="1200">
                <a:solidFill>
                  <a:schemeClr val="tx1">
                    <a:tint val="75000"/>
                  </a:schemeClr>
                </a:solidFill>
                <a:latin typeface="+mn-lt"/>
                <a:cs typeface="+mn-cs"/>
              </a:rPr>
              <a:pPr algn="r" fontAlgn="auto">
                <a:spcBef>
                  <a:spcPts val="0"/>
                </a:spcBef>
                <a:spcAft>
                  <a:spcPts val="0"/>
                </a:spcAft>
                <a:defRPr/>
              </a:pPr>
              <a:t>45</a:t>
            </a:fld>
            <a:endParaRPr lang="en-US" sz="1200" dirty="0">
              <a:solidFill>
                <a:schemeClr val="tx1">
                  <a:tint val="75000"/>
                </a:schemeClr>
              </a:solidFill>
              <a:latin typeface="+mn-lt"/>
              <a:cs typeface="+mn-cs"/>
            </a:endParaRPr>
          </a:p>
        </p:txBody>
      </p:sp>
      <p:sp>
        <p:nvSpPr>
          <p:cNvPr id="112644" name="Title 3"/>
          <p:cNvSpPr>
            <a:spLocks noGrp="1"/>
          </p:cNvSpPr>
          <p:nvPr>
            <p:ph type="title" idx="4294967295"/>
          </p:nvPr>
        </p:nvSpPr>
        <p:spPr>
          <a:xfrm>
            <a:off x="1060450" y="222250"/>
            <a:ext cx="7481888" cy="1374775"/>
          </a:xfrm>
          <a:ln w="38100">
            <a:solidFill>
              <a:srgbClr val="FFFF00"/>
            </a:solidFill>
          </a:ln>
        </p:spPr>
        <p:txBody>
          <a:bodyPr/>
          <a:lstStyle/>
          <a:p>
            <a:pPr algn="l" eaLnBrk="1" hangingPunct="1"/>
            <a:r>
              <a:rPr lang="en-US" sz="2000" smtClean="0">
                <a:solidFill>
                  <a:schemeClr val="bg1"/>
                </a:solidFill>
              </a:rPr>
              <a:t>Effectiveness of Routine Daily Chlorhexidine Gluconate Bathing in Reducing </a:t>
            </a:r>
            <a:r>
              <a:rPr lang="en-US" sz="2000" i="1" smtClean="0">
                <a:solidFill>
                  <a:schemeClr val="bg1"/>
                </a:solidFill>
              </a:rPr>
              <a:t>Klebsiella pneumoniae</a:t>
            </a:r>
            <a:r>
              <a:rPr lang="en-US" sz="2000" smtClean="0">
                <a:solidFill>
                  <a:schemeClr val="bg1"/>
                </a:solidFill>
              </a:rPr>
              <a:t> Carbapenemase-Producing Enterobacteriaceae Skin Burden among Long-Term Acute Care Hospital Patients  </a:t>
            </a:r>
            <a:r>
              <a:rPr lang="en-US" sz="1800" smtClean="0">
                <a:solidFill>
                  <a:schemeClr val="bg1"/>
                </a:solidFill>
              </a:rPr>
              <a:t>(Lin et al., 2014)</a:t>
            </a:r>
            <a:endParaRPr lang="en-US" sz="2000" i="1" smtClean="0">
              <a:solidFill>
                <a:schemeClr val="bg1"/>
              </a:solidFill>
            </a:endParaRPr>
          </a:p>
        </p:txBody>
      </p:sp>
      <p:sp>
        <p:nvSpPr>
          <p:cNvPr id="112645" name="Content Placeholder 4"/>
          <p:cNvSpPr>
            <a:spLocks noGrp="1"/>
          </p:cNvSpPr>
          <p:nvPr>
            <p:ph idx="4294967295"/>
          </p:nvPr>
        </p:nvSpPr>
        <p:spPr>
          <a:xfrm>
            <a:off x="1212850" y="1749425"/>
            <a:ext cx="7329488" cy="3665538"/>
          </a:xfrm>
        </p:spPr>
        <p:txBody>
          <a:bodyPr/>
          <a:lstStyle/>
          <a:p>
            <a:pPr eaLnBrk="1" hangingPunct="1"/>
            <a:r>
              <a:rPr lang="en-US" sz="2400" smtClean="0">
                <a:solidFill>
                  <a:srgbClr val="F9EAA9"/>
                </a:solidFill>
              </a:rPr>
              <a:t>This study evaluated patients before and after their daily CHG baths to determine rates of skin colonization with KPC</a:t>
            </a:r>
          </a:p>
          <a:p>
            <a:pPr eaLnBrk="1" hangingPunct="1"/>
            <a:r>
              <a:rPr lang="en-US" sz="2400" smtClean="0">
                <a:solidFill>
                  <a:srgbClr val="F9EAA9"/>
                </a:solidFill>
              </a:rPr>
              <a:t>Tested skin sites included</a:t>
            </a:r>
          </a:p>
          <a:p>
            <a:pPr lvl="1" eaLnBrk="1" hangingPunct="1"/>
            <a:r>
              <a:rPr lang="en-US" sz="2400" smtClean="0">
                <a:solidFill>
                  <a:srgbClr val="F9EAA9"/>
                </a:solidFill>
              </a:rPr>
              <a:t>Inguinal</a:t>
            </a:r>
          </a:p>
          <a:p>
            <a:pPr lvl="1" eaLnBrk="1" hangingPunct="1"/>
            <a:r>
              <a:rPr lang="en-US" sz="2400" smtClean="0">
                <a:solidFill>
                  <a:srgbClr val="F9EAA9"/>
                </a:solidFill>
              </a:rPr>
              <a:t>Upper back</a:t>
            </a:r>
          </a:p>
          <a:p>
            <a:pPr lvl="1" eaLnBrk="1" hangingPunct="1"/>
            <a:r>
              <a:rPr lang="en-US" sz="2400" smtClean="0">
                <a:solidFill>
                  <a:srgbClr val="F9EAA9"/>
                </a:solidFill>
              </a:rPr>
              <a:t>Antecubital</a:t>
            </a:r>
          </a:p>
          <a:p>
            <a:pPr lvl="1" eaLnBrk="1" hangingPunct="1"/>
            <a:r>
              <a:rPr lang="en-US" sz="2400" smtClean="0">
                <a:solidFill>
                  <a:srgbClr val="F9EAA9"/>
                </a:solidFill>
              </a:rPr>
              <a:t>Axilla</a:t>
            </a:r>
          </a:p>
          <a:p>
            <a:pPr lvl="1" eaLnBrk="1" hangingPunct="1"/>
            <a:r>
              <a:rPr lang="en-US" sz="2400" smtClean="0">
                <a:solidFill>
                  <a:srgbClr val="F9EAA9"/>
                </a:solidFill>
              </a:rPr>
              <a:t>Neck</a:t>
            </a:r>
          </a:p>
          <a:p>
            <a:pPr eaLnBrk="1" hangingPunct="1">
              <a:buFont typeface="Arial" charset="0"/>
              <a:buNone/>
            </a:pPr>
            <a:endParaRPr lang="en-US" sz="2400" smtClean="0">
              <a:solidFill>
                <a:srgbClr val="F9EAA9"/>
              </a:solidFill>
            </a:endParaRPr>
          </a:p>
        </p:txBody>
      </p:sp>
      <p:sp>
        <p:nvSpPr>
          <p:cNvPr id="112646" name="Text Box 5"/>
          <p:cNvSpPr txBox="1">
            <a:spLocks noChangeArrowheads="1"/>
          </p:cNvSpPr>
          <p:nvPr/>
        </p:nvSpPr>
        <p:spPr bwMode="auto">
          <a:xfrm>
            <a:off x="12128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Lin MY et al. ICHE 2014;35(4):440-442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rPr>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BCEC761-A3BB-4EC4-B646-6B366CB9031E}" type="slidenum">
              <a:rPr lang="en-US" sz="1200">
                <a:solidFill>
                  <a:schemeClr val="tx1">
                    <a:tint val="75000"/>
                  </a:schemeClr>
                </a:solidFill>
                <a:latin typeface="+mn-lt"/>
                <a:cs typeface="+mn-cs"/>
              </a:rPr>
              <a:pPr algn="r" fontAlgn="auto">
                <a:spcBef>
                  <a:spcPts val="0"/>
                </a:spcBef>
                <a:spcAft>
                  <a:spcPts val="0"/>
                </a:spcAft>
                <a:defRPr/>
              </a:pPr>
              <a:t>46</a:t>
            </a:fld>
            <a:endParaRPr lang="en-US" sz="1200" dirty="0">
              <a:solidFill>
                <a:schemeClr val="tx1">
                  <a:tint val="75000"/>
                </a:schemeClr>
              </a:solidFill>
              <a:latin typeface="+mn-lt"/>
              <a:cs typeface="+mn-cs"/>
            </a:endParaRPr>
          </a:p>
        </p:txBody>
      </p:sp>
      <p:sp>
        <p:nvSpPr>
          <p:cNvPr id="114692" name="Title 3"/>
          <p:cNvSpPr>
            <a:spLocks noGrp="1"/>
          </p:cNvSpPr>
          <p:nvPr>
            <p:ph type="title" idx="4294967295"/>
          </p:nvPr>
        </p:nvSpPr>
        <p:spPr>
          <a:xfrm>
            <a:off x="1060450" y="222250"/>
            <a:ext cx="7481888" cy="1374775"/>
          </a:xfrm>
          <a:ln w="38100">
            <a:solidFill>
              <a:srgbClr val="FFFF00"/>
            </a:solidFill>
          </a:ln>
        </p:spPr>
        <p:txBody>
          <a:bodyPr/>
          <a:lstStyle/>
          <a:p>
            <a:pPr algn="l" eaLnBrk="1" hangingPunct="1"/>
            <a:r>
              <a:rPr lang="en-US" sz="2000" smtClean="0">
                <a:solidFill>
                  <a:schemeClr val="bg1"/>
                </a:solidFill>
              </a:rPr>
              <a:t>Effectiveness of Routine Daily Chlorhexidine Gluconate Bathing in Reducing </a:t>
            </a:r>
            <a:r>
              <a:rPr lang="en-US" sz="2000" i="1" smtClean="0">
                <a:solidFill>
                  <a:schemeClr val="bg1"/>
                </a:solidFill>
              </a:rPr>
              <a:t>Klebsiella pneumoniae</a:t>
            </a:r>
            <a:r>
              <a:rPr lang="en-US" sz="2000" smtClean="0">
                <a:solidFill>
                  <a:schemeClr val="bg1"/>
                </a:solidFill>
              </a:rPr>
              <a:t> Carbapenemase-Producing Enterobacteriaceae Skin Burden among Long-Term Acute Care Hospital Patients  </a:t>
            </a:r>
            <a:r>
              <a:rPr lang="en-US" sz="1800" smtClean="0">
                <a:solidFill>
                  <a:schemeClr val="bg1"/>
                </a:solidFill>
              </a:rPr>
              <a:t>(Lin et al., 2014)</a:t>
            </a:r>
            <a:endParaRPr lang="en-US" sz="2000" i="1" smtClean="0">
              <a:solidFill>
                <a:schemeClr val="bg1"/>
              </a:solidFill>
            </a:endParaRPr>
          </a:p>
        </p:txBody>
      </p:sp>
      <p:sp>
        <p:nvSpPr>
          <p:cNvPr id="114693" name="Content Placeholder 4"/>
          <p:cNvSpPr>
            <a:spLocks noGrp="1"/>
          </p:cNvSpPr>
          <p:nvPr>
            <p:ph idx="4294967295"/>
          </p:nvPr>
        </p:nvSpPr>
        <p:spPr>
          <a:xfrm>
            <a:off x="1212850" y="1749425"/>
            <a:ext cx="7329488" cy="3665538"/>
          </a:xfrm>
        </p:spPr>
        <p:txBody>
          <a:bodyPr/>
          <a:lstStyle/>
          <a:p>
            <a:pPr eaLnBrk="1" hangingPunct="1">
              <a:buFont typeface="Arial" charset="0"/>
              <a:buNone/>
            </a:pPr>
            <a:r>
              <a:rPr lang="en-US" sz="2400" u="sng" smtClean="0">
                <a:solidFill>
                  <a:srgbClr val="F9EAA9"/>
                </a:solidFill>
              </a:rPr>
              <a:t>Results</a:t>
            </a:r>
          </a:p>
          <a:p>
            <a:pPr eaLnBrk="1" hangingPunct="1"/>
            <a:r>
              <a:rPr lang="en-US" sz="2400" smtClean="0">
                <a:solidFill>
                  <a:srgbClr val="F9EAA9"/>
                </a:solidFill>
              </a:rPr>
              <a:t>56% of patients had at least one skin site positive for KPC immediately before bathing</a:t>
            </a:r>
          </a:p>
          <a:p>
            <a:pPr eaLnBrk="1" hangingPunct="1"/>
            <a:r>
              <a:rPr lang="en-US" sz="2400" smtClean="0">
                <a:solidFill>
                  <a:srgbClr val="F9EAA9"/>
                </a:solidFill>
              </a:rPr>
              <a:t>32% of patients had at least one skin site positive for KPC after bathing</a:t>
            </a:r>
          </a:p>
        </p:txBody>
      </p:sp>
      <p:sp>
        <p:nvSpPr>
          <p:cNvPr id="114694" name="Text Box 5"/>
          <p:cNvSpPr txBox="1">
            <a:spLocks noChangeArrowheads="1"/>
          </p:cNvSpPr>
          <p:nvPr/>
        </p:nvSpPr>
        <p:spPr bwMode="auto">
          <a:xfrm>
            <a:off x="12128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Lin MY et al. ICHE 2014;35(4):440-442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673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5D43A0E-7B21-4035-8CEA-3B8D1AB412E0}" type="slidenum">
              <a:rPr lang="en-US" sz="1200">
                <a:solidFill>
                  <a:schemeClr val="tx1">
                    <a:tint val="75000"/>
                  </a:schemeClr>
                </a:solidFill>
                <a:latin typeface="+mn-lt"/>
                <a:cs typeface="+mn-cs"/>
              </a:rPr>
              <a:pPr algn="r" fontAlgn="auto">
                <a:spcBef>
                  <a:spcPts val="0"/>
                </a:spcBef>
                <a:spcAft>
                  <a:spcPts val="0"/>
                </a:spcAft>
                <a:defRPr/>
              </a:pPr>
              <a:t>47</a:t>
            </a:fld>
            <a:endParaRPr lang="en-US" sz="1200" dirty="0">
              <a:solidFill>
                <a:schemeClr val="tx1">
                  <a:tint val="75000"/>
                </a:schemeClr>
              </a:solidFill>
              <a:latin typeface="+mn-lt"/>
              <a:cs typeface="+mn-cs"/>
            </a:endParaRPr>
          </a:p>
        </p:txBody>
      </p:sp>
      <p:sp>
        <p:nvSpPr>
          <p:cNvPr id="116740" name="Title 3"/>
          <p:cNvSpPr>
            <a:spLocks noGrp="1"/>
          </p:cNvSpPr>
          <p:nvPr>
            <p:ph type="title" idx="4294967295"/>
          </p:nvPr>
        </p:nvSpPr>
        <p:spPr>
          <a:xfrm>
            <a:off x="1060450" y="222250"/>
            <a:ext cx="7481888" cy="1374775"/>
          </a:xfrm>
          <a:ln w="38100">
            <a:solidFill>
              <a:srgbClr val="FFFF00"/>
            </a:solidFill>
          </a:ln>
        </p:spPr>
        <p:txBody>
          <a:bodyPr/>
          <a:lstStyle/>
          <a:p>
            <a:pPr algn="l" eaLnBrk="1" hangingPunct="1"/>
            <a:r>
              <a:rPr lang="en-US" sz="2000" smtClean="0">
                <a:solidFill>
                  <a:schemeClr val="bg1"/>
                </a:solidFill>
              </a:rPr>
              <a:t>Effectiveness of Routine Daily Chlorhexidine Gluconate Bathing in Reducing </a:t>
            </a:r>
            <a:r>
              <a:rPr lang="en-US" sz="2000" i="1" smtClean="0">
                <a:solidFill>
                  <a:schemeClr val="bg1"/>
                </a:solidFill>
              </a:rPr>
              <a:t>Klebsiella pneumoniae</a:t>
            </a:r>
            <a:r>
              <a:rPr lang="en-US" sz="2000" smtClean="0">
                <a:solidFill>
                  <a:schemeClr val="bg1"/>
                </a:solidFill>
              </a:rPr>
              <a:t> Carbapenemase-Producing Enterobacteriaceae Skin Burden among Long-Term Acute Care Hospital Patients  </a:t>
            </a:r>
            <a:r>
              <a:rPr lang="en-US" sz="1800" smtClean="0">
                <a:solidFill>
                  <a:schemeClr val="bg1"/>
                </a:solidFill>
              </a:rPr>
              <a:t>(Lin et al., 2014)</a:t>
            </a:r>
            <a:endParaRPr lang="en-US" sz="2000" i="1" smtClean="0">
              <a:solidFill>
                <a:schemeClr val="bg1"/>
              </a:solidFill>
            </a:endParaRPr>
          </a:p>
        </p:txBody>
      </p:sp>
      <p:sp>
        <p:nvSpPr>
          <p:cNvPr id="116741" name="Content Placeholder 4"/>
          <p:cNvSpPr>
            <a:spLocks noGrp="1"/>
          </p:cNvSpPr>
          <p:nvPr>
            <p:ph idx="4294967295"/>
          </p:nvPr>
        </p:nvSpPr>
        <p:spPr>
          <a:xfrm>
            <a:off x="1212850" y="1749425"/>
            <a:ext cx="7329488" cy="3665538"/>
          </a:xfrm>
        </p:spPr>
        <p:txBody>
          <a:bodyPr/>
          <a:lstStyle/>
          <a:p>
            <a:pPr marL="0" indent="0" eaLnBrk="1" hangingPunct="1">
              <a:buFont typeface="Arial" charset="0"/>
              <a:buNone/>
            </a:pPr>
            <a:r>
              <a:rPr lang="en-US" sz="2400" u="sng" smtClean="0">
                <a:solidFill>
                  <a:srgbClr val="F9EAA9"/>
                </a:solidFill>
              </a:rPr>
              <a:t>Results</a:t>
            </a:r>
          </a:p>
          <a:p>
            <a:pPr marL="0" indent="0" eaLnBrk="1" hangingPunct="1"/>
            <a:r>
              <a:rPr lang="en-US" sz="2400" smtClean="0">
                <a:solidFill>
                  <a:srgbClr val="F9EAA9"/>
                </a:solidFill>
              </a:rPr>
              <a:t>Notable colonization rates occurred at axillary (39%) and inguinal (37%) sites before bathing</a:t>
            </a:r>
          </a:p>
          <a:p>
            <a:pPr marL="0" indent="0" eaLnBrk="1" hangingPunct="1"/>
            <a:r>
              <a:rPr lang="en-US" sz="2400" smtClean="0">
                <a:solidFill>
                  <a:srgbClr val="F9EAA9"/>
                </a:solidFill>
              </a:rPr>
              <a:t>After bathing, colonization rates were 10% overall, representing a 51% decrease from rates before bathing.</a:t>
            </a:r>
          </a:p>
        </p:txBody>
      </p:sp>
      <p:sp>
        <p:nvSpPr>
          <p:cNvPr id="116742" name="Text Box 5"/>
          <p:cNvSpPr txBox="1">
            <a:spLocks noChangeArrowheads="1"/>
          </p:cNvSpPr>
          <p:nvPr/>
        </p:nvSpPr>
        <p:spPr bwMode="auto">
          <a:xfrm>
            <a:off x="12128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Lin MY et al. ICHE 2014;35(4):440-442</a:t>
            </a:r>
          </a:p>
        </p:txBody>
      </p:sp>
      <p:pic>
        <p:nvPicPr>
          <p:cNvPr id="116743" name="Picture 2"/>
          <p:cNvPicPr>
            <a:picLocks noChangeAspect="1" noChangeArrowheads="1"/>
          </p:cNvPicPr>
          <p:nvPr/>
        </p:nvPicPr>
        <p:blipFill>
          <a:blip r:embed="rId4"/>
          <a:srcRect/>
          <a:stretch>
            <a:fillRect/>
          </a:stretch>
        </p:blipFill>
        <p:spPr bwMode="auto">
          <a:xfrm>
            <a:off x="754063" y="3887788"/>
            <a:ext cx="7932737" cy="228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878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EDAEECC-C457-4AA2-BCDB-3B284757F5AC}" type="slidenum">
              <a:rPr lang="en-US" sz="1200">
                <a:solidFill>
                  <a:schemeClr val="tx1">
                    <a:tint val="75000"/>
                  </a:schemeClr>
                </a:solidFill>
                <a:latin typeface="+mn-lt"/>
                <a:cs typeface="+mn-cs"/>
              </a:rPr>
              <a:pPr algn="r" fontAlgn="auto">
                <a:spcBef>
                  <a:spcPts val="0"/>
                </a:spcBef>
                <a:spcAft>
                  <a:spcPts val="0"/>
                </a:spcAft>
                <a:defRPr/>
              </a:pPr>
              <a:t>48</a:t>
            </a:fld>
            <a:endParaRPr lang="en-US" sz="1200" dirty="0">
              <a:solidFill>
                <a:schemeClr val="tx1">
                  <a:tint val="75000"/>
                </a:schemeClr>
              </a:solidFill>
              <a:latin typeface="+mn-lt"/>
              <a:cs typeface="+mn-cs"/>
            </a:endParaRPr>
          </a:p>
        </p:txBody>
      </p:sp>
      <p:sp>
        <p:nvSpPr>
          <p:cNvPr id="118788" name="Title 3"/>
          <p:cNvSpPr>
            <a:spLocks noGrp="1"/>
          </p:cNvSpPr>
          <p:nvPr>
            <p:ph type="title" idx="4294967295"/>
          </p:nvPr>
        </p:nvSpPr>
        <p:spPr>
          <a:xfrm>
            <a:off x="1060450" y="222250"/>
            <a:ext cx="7481888" cy="1374775"/>
          </a:xfrm>
          <a:ln w="38100">
            <a:solidFill>
              <a:srgbClr val="FFFF00"/>
            </a:solidFill>
          </a:ln>
        </p:spPr>
        <p:txBody>
          <a:bodyPr/>
          <a:lstStyle/>
          <a:p>
            <a:pPr algn="l" eaLnBrk="1" hangingPunct="1"/>
            <a:r>
              <a:rPr lang="en-US" sz="2400" smtClean="0">
                <a:solidFill>
                  <a:schemeClr val="bg1"/>
                </a:solidFill>
              </a:rPr>
              <a:t>Multidrug resistant </a:t>
            </a:r>
            <a:r>
              <a:rPr lang="en-US" sz="2400" i="1" smtClean="0">
                <a:solidFill>
                  <a:schemeClr val="bg1"/>
                </a:solidFill>
              </a:rPr>
              <a:t>Acinetobacter baumannii</a:t>
            </a:r>
            <a:r>
              <a:rPr lang="en-US" sz="2400" smtClean="0">
                <a:solidFill>
                  <a:schemeClr val="bg1"/>
                </a:solidFill>
              </a:rPr>
              <a:t> infection, colonization, and transmission related to a long-term care facility providing subacute care</a:t>
            </a:r>
            <a:r>
              <a:rPr lang="en-US" sz="1800" smtClean="0">
                <a:solidFill>
                  <a:schemeClr val="bg1"/>
                </a:solidFill>
              </a:rPr>
              <a:t>  (Mortensen et al., 2014)</a:t>
            </a:r>
            <a:endParaRPr lang="en-US" sz="2400" i="1" smtClean="0">
              <a:solidFill>
                <a:schemeClr val="bg1"/>
              </a:solidFill>
            </a:endParaRPr>
          </a:p>
        </p:txBody>
      </p:sp>
      <p:sp>
        <p:nvSpPr>
          <p:cNvPr id="118789" name="Content Placeholder 4"/>
          <p:cNvSpPr>
            <a:spLocks noGrp="1"/>
          </p:cNvSpPr>
          <p:nvPr>
            <p:ph idx="4294967295"/>
          </p:nvPr>
        </p:nvSpPr>
        <p:spPr>
          <a:xfrm>
            <a:off x="1212850" y="1749425"/>
            <a:ext cx="7329488" cy="3665538"/>
          </a:xfrm>
        </p:spPr>
        <p:txBody>
          <a:bodyPr/>
          <a:lstStyle/>
          <a:p>
            <a:pPr eaLnBrk="1" hangingPunct="1"/>
            <a:r>
              <a:rPr lang="en-US" sz="2400" smtClean="0">
                <a:solidFill>
                  <a:srgbClr val="F9EAA9"/>
                </a:solidFill>
              </a:rPr>
              <a:t>The purpose of this study was to investigate </a:t>
            </a:r>
            <a:r>
              <a:rPr lang="en-US" sz="2400" i="1" smtClean="0">
                <a:solidFill>
                  <a:srgbClr val="F9EAA9"/>
                </a:solidFill>
              </a:rPr>
              <a:t>A. baumannii</a:t>
            </a:r>
            <a:r>
              <a:rPr lang="en-US" sz="2400" smtClean="0">
                <a:solidFill>
                  <a:srgbClr val="F9EAA9"/>
                </a:solidFill>
              </a:rPr>
              <a:t> infection, colonization, and transmission within and beyond a LTC facility</a:t>
            </a:r>
          </a:p>
          <a:p>
            <a:pPr eaLnBrk="1" hangingPunct="1"/>
            <a:r>
              <a:rPr lang="en-US" sz="2400" smtClean="0">
                <a:solidFill>
                  <a:srgbClr val="F9EAA9"/>
                </a:solidFill>
              </a:rPr>
              <a:t>The California Department of Public Health had noticed clusters of patients being admitted to 2 local hospitals with MDR </a:t>
            </a:r>
            <a:r>
              <a:rPr lang="en-US" sz="2400" i="1" smtClean="0">
                <a:solidFill>
                  <a:srgbClr val="F9EAA9"/>
                </a:solidFill>
              </a:rPr>
              <a:t>A.  baumannii</a:t>
            </a:r>
            <a:r>
              <a:rPr lang="en-US" sz="2400" smtClean="0">
                <a:solidFill>
                  <a:srgbClr val="F9EAA9"/>
                </a:solidFill>
              </a:rPr>
              <a:t> infections – patients were predominantly coming from 1 particular LTCF</a:t>
            </a:r>
          </a:p>
        </p:txBody>
      </p:sp>
      <p:sp>
        <p:nvSpPr>
          <p:cNvPr id="118790" name="Text Box 5"/>
          <p:cNvSpPr txBox="1">
            <a:spLocks noChangeArrowheads="1"/>
          </p:cNvSpPr>
          <p:nvPr/>
        </p:nvSpPr>
        <p:spPr bwMode="auto">
          <a:xfrm>
            <a:off x="12128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Mortensen E et al. ICHE 2014;35(4):406-411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0834"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rPr>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05E7F80-7801-462A-B094-138EE9F667EF}" type="slidenum">
              <a:rPr lang="en-US" sz="1200">
                <a:solidFill>
                  <a:schemeClr val="tx1">
                    <a:tint val="75000"/>
                  </a:schemeClr>
                </a:solidFill>
                <a:latin typeface="+mn-lt"/>
                <a:cs typeface="+mn-cs"/>
              </a:rPr>
              <a:pPr algn="r" fontAlgn="auto">
                <a:spcBef>
                  <a:spcPts val="0"/>
                </a:spcBef>
                <a:spcAft>
                  <a:spcPts val="0"/>
                </a:spcAft>
                <a:defRPr/>
              </a:pPr>
              <a:t>49</a:t>
            </a:fld>
            <a:endParaRPr lang="en-US" sz="1200" dirty="0">
              <a:solidFill>
                <a:schemeClr val="tx1">
                  <a:tint val="75000"/>
                </a:schemeClr>
              </a:solidFill>
              <a:latin typeface="+mn-lt"/>
              <a:cs typeface="+mn-cs"/>
            </a:endParaRPr>
          </a:p>
        </p:txBody>
      </p:sp>
      <p:sp>
        <p:nvSpPr>
          <p:cNvPr id="120836" name="Title 3"/>
          <p:cNvSpPr>
            <a:spLocks noGrp="1"/>
          </p:cNvSpPr>
          <p:nvPr>
            <p:ph type="title" idx="4294967295"/>
          </p:nvPr>
        </p:nvSpPr>
        <p:spPr>
          <a:xfrm>
            <a:off x="1060450" y="222250"/>
            <a:ext cx="7481888" cy="1374775"/>
          </a:xfrm>
          <a:ln w="38100">
            <a:solidFill>
              <a:srgbClr val="FFFF00"/>
            </a:solidFill>
          </a:ln>
        </p:spPr>
        <p:txBody>
          <a:bodyPr/>
          <a:lstStyle/>
          <a:p>
            <a:pPr algn="l" eaLnBrk="1" hangingPunct="1"/>
            <a:r>
              <a:rPr lang="en-US" sz="2400" smtClean="0">
                <a:solidFill>
                  <a:schemeClr val="bg1"/>
                </a:solidFill>
              </a:rPr>
              <a:t>Multidrug resistant </a:t>
            </a:r>
            <a:r>
              <a:rPr lang="en-US" sz="2400" i="1" smtClean="0">
                <a:solidFill>
                  <a:schemeClr val="bg1"/>
                </a:solidFill>
              </a:rPr>
              <a:t>Acinetobacter baumannii</a:t>
            </a:r>
            <a:r>
              <a:rPr lang="en-US" sz="2400" smtClean="0">
                <a:solidFill>
                  <a:schemeClr val="bg1"/>
                </a:solidFill>
              </a:rPr>
              <a:t> infection, colonization, and transmission related to a long-term care facility providing subacute care</a:t>
            </a:r>
            <a:r>
              <a:rPr lang="en-US" sz="1800" smtClean="0">
                <a:solidFill>
                  <a:schemeClr val="bg1"/>
                </a:solidFill>
              </a:rPr>
              <a:t>  (Mortensen et al., 2014)</a:t>
            </a:r>
            <a:endParaRPr lang="en-US" sz="2400" i="1" smtClean="0">
              <a:solidFill>
                <a:schemeClr val="bg1"/>
              </a:solidFill>
            </a:endParaRPr>
          </a:p>
        </p:txBody>
      </p:sp>
      <p:sp>
        <p:nvSpPr>
          <p:cNvPr id="120837" name="Content Placeholder 4"/>
          <p:cNvSpPr>
            <a:spLocks noGrp="1"/>
          </p:cNvSpPr>
          <p:nvPr>
            <p:ph idx="4294967295"/>
          </p:nvPr>
        </p:nvSpPr>
        <p:spPr>
          <a:xfrm>
            <a:off x="1212850" y="1749425"/>
            <a:ext cx="7329488" cy="3665538"/>
          </a:xfrm>
        </p:spPr>
        <p:txBody>
          <a:bodyPr/>
          <a:lstStyle/>
          <a:p>
            <a:pPr eaLnBrk="1" hangingPunct="1">
              <a:buFont typeface="Arial" charset="0"/>
              <a:buNone/>
            </a:pPr>
            <a:r>
              <a:rPr lang="en-US" sz="2400" u="sng" smtClean="0">
                <a:solidFill>
                  <a:srgbClr val="F9EAA9"/>
                </a:solidFill>
              </a:rPr>
              <a:t>Results</a:t>
            </a:r>
          </a:p>
          <a:p>
            <a:pPr eaLnBrk="1" hangingPunct="1"/>
            <a:r>
              <a:rPr lang="en-US" sz="2400" smtClean="0">
                <a:solidFill>
                  <a:srgbClr val="F9EAA9"/>
                </a:solidFill>
              </a:rPr>
              <a:t>20% of sputum specimens collected from facility residents were positive for </a:t>
            </a:r>
            <a:r>
              <a:rPr lang="en-US" sz="2400" i="1" smtClean="0">
                <a:solidFill>
                  <a:srgbClr val="F9EAA9"/>
                </a:solidFill>
              </a:rPr>
              <a:t>A. baumannii</a:t>
            </a:r>
          </a:p>
          <a:p>
            <a:pPr lvl="1" eaLnBrk="1" hangingPunct="1"/>
            <a:r>
              <a:rPr lang="en-US" sz="2400" smtClean="0">
                <a:solidFill>
                  <a:srgbClr val="F9EAA9"/>
                </a:solidFill>
              </a:rPr>
              <a:t>86% of those were positive for multidrug resistant </a:t>
            </a:r>
            <a:r>
              <a:rPr lang="en-US" sz="2400" i="1" smtClean="0">
                <a:solidFill>
                  <a:srgbClr val="F9EAA9"/>
                </a:solidFill>
              </a:rPr>
              <a:t>A. baumannii</a:t>
            </a:r>
            <a:endParaRPr lang="en-US" sz="2400" smtClean="0">
              <a:solidFill>
                <a:srgbClr val="F9EAA9"/>
              </a:solidFill>
            </a:endParaRPr>
          </a:p>
          <a:p>
            <a:pPr eaLnBrk="1" hangingPunct="1"/>
            <a:r>
              <a:rPr lang="en-US" sz="2400" smtClean="0">
                <a:solidFill>
                  <a:srgbClr val="F9EAA9"/>
                </a:solidFill>
              </a:rPr>
              <a:t>Colonization was significantly associated with </a:t>
            </a:r>
            <a:r>
              <a:rPr lang="en-US" sz="2400" u="sng" smtClean="0">
                <a:solidFill>
                  <a:srgbClr val="F9EAA9"/>
                </a:solidFill>
              </a:rPr>
              <a:t>receiving antibiotics</a:t>
            </a:r>
            <a:r>
              <a:rPr lang="en-US" sz="2400" smtClean="0">
                <a:solidFill>
                  <a:srgbClr val="F9EAA9"/>
                </a:solidFill>
              </a:rPr>
              <a:t> and </a:t>
            </a:r>
            <a:r>
              <a:rPr lang="en-US" sz="2400" u="sng" smtClean="0">
                <a:solidFill>
                  <a:srgbClr val="F9EAA9"/>
                </a:solidFill>
              </a:rPr>
              <a:t>ventilatory support</a:t>
            </a:r>
          </a:p>
          <a:p>
            <a:pPr eaLnBrk="1" hangingPunct="1"/>
            <a:r>
              <a:rPr lang="en-US" sz="2400" smtClean="0">
                <a:solidFill>
                  <a:srgbClr val="F9EAA9"/>
                </a:solidFill>
              </a:rPr>
              <a:t>Additionally, 4% of </a:t>
            </a:r>
            <a:r>
              <a:rPr lang="en-US" sz="2400" i="1" smtClean="0">
                <a:solidFill>
                  <a:srgbClr val="F9EAA9"/>
                </a:solidFill>
              </a:rPr>
              <a:t>A. baumannii</a:t>
            </a:r>
            <a:r>
              <a:rPr lang="en-US" sz="2400" smtClean="0">
                <a:solidFill>
                  <a:srgbClr val="F9EAA9"/>
                </a:solidFill>
              </a:rPr>
              <a:t> positive hospitalized non-residents were eventually transferred to the LTCF, indicating a bidirectional flow (</a:t>
            </a:r>
            <a:r>
              <a:rPr lang="en-US" sz="2400" i="1" smtClean="0">
                <a:solidFill>
                  <a:srgbClr val="F9EAA9"/>
                </a:solidFill>
              </a:rPr>
              <a:t>A. baumannii</a:t>
            </a:r>
            <a:r>
              <a:rPr lang="en-US" sz="2400" smtClean="0">
                <a:solidFill>
                  <a:srgbClr val="F9EAA9"/>
                </a:solidFill>
              </a:rPr>
              <a:t> was coming into the facility as well as going out) </a:t>
            </a:r>
          </a:p>
        </p:txBody>
      </p:sp>
      <p:sp>
        <p:nvSpPr>
          <p:cNvPr id="120838" name="Text Box 5"/>
          <p:cNvSpPr txBox="1">
            <a:spLocks noChangeArrowheads="1"/>
          </p:cNvSpPr>
          <p:nvPr/>
        </p:nvSpPr>
        <p:spPr bwMode="auto">
          <a:xfrm>
            <a:off x="12128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Mortensen E et al. ICHE 2014;35(4):406-411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35842" name="Title 1"/>
          <p:cNvSpPr>
            <a:spLocks noGrp="1"/>
          </p:cNvSpPr>
          <p:nvPr>
            <p:ph type="title"/>
          </p:nvPr>
        </p:nvSpPr>
        <p:spPr>
          <a:xfrm>
            <a:off x="601663" y="527050"/>
            <a:ext cx="8245475" cy="763588"/>
          </a:xfrm>
          <a:ln w="38100">
            <a:solidFill>
              <a:srgbClr val="FFFF00"/>
            </a:solidFill>
          </a:ln>
        </p:spPr>
        <p:txBody>
          <a:bodyPr/>
          <a:lstStyle/>
          <a:p>
            <a:r>
              <a:rPr lang="en-US" smtClean="0">
                <a:solidFill>
                  <a:schemeClr val="bg1"/>
                </a:solidFill>
              </a:rPr>
              <a:t>Surveillance and Risk Assessment</a:t>
            </a:r>
          </a:p>
        </p:txBody>
      </p:sp>
      <p:sp>
        <p:nvSpPr>
          <p:cNvPr id="35843" name="Content Placeholder 2"/>
          <p:cNvSpPr>
            <a:spLocks noGrp="1"/>
          </p:cNvSpPr>
          <p:nvPr>
            <p:ph idx="1"/>
          </p:nvPr>
        </p:nvSpPr>
        <p:spPr>
          <a:xfrm>
            <a:off x="601663" y="1901825"/>
            <a:ext cx="8245475" cy="4429125"/>
          </a:xfrm>
        </p:spPr>
        <p:txBody>
          <a:bodyPr/>
          <a:lstStyle/>
          <a:p>
            <a:pPr>
              <a:lnSpc>
                <a:spcPct val="90000"/>
              </a:lnSpc>
            </a:pPr>
            <a:r>
              <a:rPr lang="en-US" sz="2000" smtClean="0">
                <a:solidFill>
                  <a:srgbClr val="F9EAA9"/>
                </a:solidFill>
              </a:rPr>
              <a:t>Surveillance is a keystone of Infection Prevention</a:t>
            </a:r>
          </a:p>
          <a:p>
            <a:pPr lvl="1">
              <a:lnSpc>
                <a:spcPct val="90000"/>
              </a:lnSpc>
            </a:pPr>
            <a:r>
              <a:rPr lang="en-US" sz="2000" smtClean="0">
                <a:solidFill>
                  <a:srgbClr val="F9EAA9"/>
                </a:solidFill>
              </a:rPr>
              <a:t>You don’t know what your problems are if you aren’t looking for them</a:t>
            </a:r>
          </a:p>
          <a:p>
            <a:pPr>
              <a:lnSpc>
                <a:spcPct val="90000"/>
              </a:lnSpc>
            </a:pPr>
            <a:r>
              <a:rPr lang="en-US" sz="2400" b="1" smtClean="0">
                <a:solidFill>
                  <a:srgbClr val="F9EAA9"/>
                </a:solidFill>
              </a:rPr>
              <a:t>Once you know what you have, you can define your risk and plan your actions accordingly</a:t>
            </a:r>
          </a:p>
          <a:p>
            <a:pPr>
              <a:lnSpc>
                <a:spcPct val="90000"/>
              </a:lnSpc>
            </a:pPr>
            <a:r>
              <a:rPr lang="en-US" sz="2000" smtClean="0">
                <a:solidFill>
                  <a:srgbClr val="F9EAA9"/>
                </a:solidFill>
              </a:rPr>
              <a:t>From CDC’s 2012 CRE Toolkit:</a:t>
            </a:r>
          </a:p>
          <a:p>
            <a:pPr lvl="1">
              <a:lnSpc>
                <a:spcPct val="90000"/>
              </a:lnSpc>
            </a:pPr>
            <a:r>
              <a:rPr lang="en-US" sz="2000" smtClean="0">
                <a:solidFill>
                  <a:srgbClr val="F9EAA9"/>
                </a:solidFill>
              </a:rPr>
              <a:t>“Inpatient facilities should have an awareness of whether or not Carbapenem-resistant Enterobacteriaceae (CRE -- at least </a:t>
            </a:r>
            <a:r>
              <a:rPr lang="en-US" sz="2000" i="1" smtClean="0">
                <a:solidFill>
                  <a:srgbClr val="F9EAA9"/>
                </a:solidFill>
              </a:rPr>
              <a:t>E. coli and Klebsiella</a:t>
            </a:r>
            <a:r>
              <a:rPr lang="en-US" sz="2000" smtClean="0">
                <a:solidFill>
                  <a:srgbClr val="F9EAA9"/>
                </a:solidFill>
              </a:rPr>
              <a:t> spp.) have ever been cultured from patients admitted to their facility and, if so, whether these positive cultures were collected within 48 hours of admission.”</a:t>
            </a:r>
          </a:p>
        </p:txBody>
      </p:sp>
      <p:sp>
        <p:nvSpPr>
          <p:cNvPr id="4" name="Slide Number Placeholder 3"/>
          <p:cNvSpPr>
            <a:spLocks noGrp="1"/>
          </p:cNvSpPr>
          <p:nvPr>
            <p:ph type="sldNum" sz="quarter" idx="12"/>
          </p:nvPr>
        </p:nvSpPr>
        <p:spPr/>
        <p:txBody>
          <a:bodyPr/>
          <a:lstStyle/>
          <a:p>
            <a:pPr>
              <a:defRPr/>
            </a:pPr>
            <a:fld id="{B036F73B-7022-44FB-965C-510A12FE61E2}" type="slidenum">
              <a:rPr lang="en-US" smtClean="0"/>
              <a:pPr>
                <a:defRPr/>
              </a:pPr>
              <a:t>5</a:t>
            </a:fld>
            <a:endParaRPr lang="en-US" dirty="0"/>
          </a:p>
        </p:txBody>
      </p:sp>
      <p:sp>
        <p:nvSpPr>
          <p:cNvPr id="35845" name="Rectangle 4"/>
          <p:cNvSpPr>
            <a:spLocks noChangeArrowheads="1"/>
          </p:cNvSpPr>
          <p:nvPr/>
        </p:nvSpPr>
        <p:spPr bwMode="auto">
          <a:xfrm>
            <a:off x="296863" y="6484938"/>
            <a:ext cx="8093075" cy="307975"/>
          </a:xfrm>
          <a:prstGeom prst="rect">
            <a:avLst/>
          </a:prstGeom>
          <a:noFill/>
          <a:ln w="9525">
            <a:noFill/>
            <a:miter lim="800000"/>
            <a:headEnd/>
            <a:tailEnd/>
          </a:ln>
        </p:spPr>
        <p:txBody>
          <a:bodyPr>
            <a:spAutoFit/>
          </a:bodyPr>
          <a:lstStyle/>
          <a:p>
            <a:pPr marL="0" lvl="2" algn="r"/>
            <a:r>
              <a:rPr lang="en-US" sz="1400">
                <a:solidFill>
                  <a:schemeClr val="bg1"/>
                </a:solidFill>
              </a:rPr>
              <a:t>CDC: 2012 CRE Toolkit - Guidance for Control of Carbapenem-resistant Enterobacteriaceae (CRE)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88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6321FCC-35E3-46FB-898D-F820020FB3B8}" type="slidenum">
              <a:rPr lang="en-US" sz="1200">
                <a:solidFill>
                  <a:schemeClr val="tx1">
                    <a:tint val="75000"/>
                  </a:schemeClr>
                </a:solidFill>
                <a:latin typeface="+mn-lt"/>
                <a:cs typeface="+mn-cs"/>
              </a:rPr>
              <a:pPr algn="r" fontAlgn="auto">
                <a:spcBef>
                  <a:spcPts val="0"/>
                </a:spcBef>
                <a:spcAft>
                  <a:spcPts val="0"/>
                </a:spcAft>
                <a:defRPr/>
              </a:pPr>
              <a:t>50</a:t>
            </a:fld>
            <a:endParaRPr lang="en-US" sz="1200" dirty="0">
              <a:solidFill>
                <a:schemeClr val="tx1">
                  <a:tint val="75000"/>
                </a:schemeClr>
              </a:solidFill>
              <a:latin typeface="+mn-lt"/>
              <a:cs typeface="+mn-cs"/>
            </a:endParaRPr>
          </a:p>
        </p:txBody>
      </p:sp>
      <p:sp>
        <p:nvSpPr>
          <p:cNvPr id="122884" name="Title 3"/>
          <p:cNvSpPr>
            <a:spLocks noGrp="1"/>
          </p:cNvSpPr>
          <p:nvPr>
            <p:ph type="title" idx="4294967295"/>
          </p:nvPr>
        </p:nvSpPr>
        <p:spPr>
          <a:xfrm>
            <a:off x="1060450" y="222250"/>
            <a:ext cx="7481888" cy="1374775"/>
          </a:xfrm>
          <a:ln w="38100">
            <a:solidFill>
              <a:srgbClr val="FFFF00"/>
            </a:solidFill>
          </a:ln>
        </p:spPr>
        <p:txBody>
          <a:bodyPr/>
          <a:lstStyle/>
          <a:p>
            <a:pPr algn="l" eaLnBrk="1" hangingPunct="1"/>
            <a:r>
              <a:rPr lang="en-US" sz="2400" smtClean="0">
                <a:solidFill>
                  <a:schemeClr val="bg1"/>
                </a:solidFill>
              </a:rPr>
              <a:t>Multidrug resistant </a:t>
            </a:r>
            <a:r>
              <a:rPr lang="en-US" sz="2400" i="1" smtClean="0">
                <a:solidFill>
                  <a:schemeClr val="bg1"/>
                </a:solidFill>
              </a:rPr>
              <a:t>Acinetobacter baumannii</a:t>
            </a:r>
            <a:r>
              <a:rPr lang="en-US" sz="2400" smtClean="0">
                <a:solidFill>
                  <a:schemeClr val="bg1"/>
                </a:solidFill>
              </a:rPr>
              <a:t> infection, colonization, and transmission related to a long-term care facility providing subacute care </a:t>
            </a:r>
            <a:r>
              <a:rPr lang="en-US" sz="1800" smtClean="0">
                <a:solidFill>
                  <a:schemeClr val="bg1"/>
                </a:solidFill>
              </a:rPr>
              <a:t> (Mortensen et al., 2014)</a:t>
            </a:r>
            <a:endParaRPr lang="en-US" sz="1800" i="1" smtClean="0">
              <a:solidFill>
                <a:schemeClr val="bg1"/>
              </a:solidFill>
            </a:endParaRPr>
          </a:p>
        </p:txBody>
      </p:sp>
      <p:sp>
        <p:nvSpPr>
          <p:cNvPr id="122885" name="Content Placeholder 4"/>
          <p:cNvSpPr>
            <a:spLocks noGrp="1"/>
          </p:cNvSpPr>
          <p:nvPr>
            <p:ph idx="4294967295"/>
          </p:nvPr>
        </p:nvSpPr>
        <p:spPr>
          <a:xfrm>
            <a:off x="1212850" y="1749425"/>
            <a:ext cx="7329488" cy="3665538"/>
          </a:xfrm>
        </p:spPr>
        <p:txBody>
          <a:bodyPr/>
          <a:lstStyle/>
          <a:p>
            <a:pPr eaLnBrk="1" hangingPunct="1"/>
            <a:r>
              <a:rPr lang="en-US" sz="2400" smtClean="0">
                <a:solidFill>
                  <a:srgbClr val="F9EAA9"/>
                </a:solidFill>
              </a:rPr>
              <a:t>The researchers recommended</a:t>
            </a:r>
          </a:p>
          <a:p>
            <a:pPr lvl="1" eaLnBrk="1" hangingPunct="1"/>
            <a:r>
              <a:rPr lang="en-US" sz="2400" smtClean="0">
                <a:solidFill>
                  <a:srgbClr val="F9EAA9"/>
                </a:solidFill>
              </a:rPr>
              <a:t>Hospitals that receive residents from high-risk LTCFs should consider screening patients on the basis of risk factors for colonization</a:t>
            </a:r>
          </a:p>
          <a:p>
            <a:pPr lvl="2" eaLnBrk="1" hangingPunct="1"/>
            <a:r>
              <a:rPr lang="en-US" smtClean="0">
                <a:solidFill>
                  <a:srgbClr val="F9EAA9"/>
                </a:solidFill>
              </a:rPr>
              <a:t>Should consider isolating colonized patients</a:t>
            </a:r>
          </a:p>
          <a:p>
            <a:pPr lvl="1" eaLnBrk="1" hangingPunct="1"/>
            <a:r>
              <a:rPr lang="en-US" sz="2400" smtClean="0">
                <a:solidFill>
                  <a:srgbClr val="F9EAA9"/>
                </a:solidFill>
              </a:rPr>
              <a:t>LTCFs receiving patients from hospitals with high rates of MDROs should consider screening patients</a:t>
            </a:r>
          </a:p>
          <a:p>
            <a:pPr lvl="1" eaLnBrk="1" hangingPunct="1"/>
            <a:r>
              <a:rPr lang="en-US" sz="2400" smtClean="0">
                <a:solidFill>
                  <a:srgbClr val="F9EAA9"/>
                </a:solidFill>
              </a:rPr>
              <a:t>“Regional collaborations must be developed among healthcare facilities across the continuum of care, supported by public health programs.”</a:t>
            </a:r>
          </a:p>
        </p:txBody>
      </p:sp>
      <p:sp>
        <p:nvSpPr>
          <p:cNvPr id="122886" name="Text Box 5"/>
          <p:cNvSpPr txBox="1">
            <a:spLocks noChangeArrowheads="1"/>
          </p:cNvSpPr>
          <p:nvPr/>
        </p:nvSpPr>
        <p:spPr bwMode="auto">
          <a:xfrm>
            <a:off x="12128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Mortensen E et al. ICHE 2014;35(4):406-411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85B8860-EB74-48C7-807B-BF7FF8A58D9F}" type="slidenum">
              <a:rPr lang="en-US" sz="1200">
                <a:solidFill>
                  <a:schemeClr val="tx1">
                    <a:tint val="75000"/>
                  </a:schemeClr>
                </a:solidFill>
                <a:latin typeface="+mn-lt"/>
                <a:cs typeface="+mn-cs"/>
              </a:rPr>
              <a:pPr algn="r" fontAlgn="auto">
                <a:spcBef>
                  <a:spcPts val="0"/>
                </a:spcBef>
                <a:spcAft>
                  <a:spcPts val="0"/>
                </a:spcAft>
                <a:defRPr/>
              </a:pPr>
              <a:t>51</a:t>
            </a:fld>
            <a:endParaRPr lang="en-US" sz="1200" dirty="0">
              <a:solidFill>
                <a:schemeClr val="tx1">
                  <a:tint val="75000"/>
                </a:schemeClr>
              </a:solidFill>
              <a:latin typeface="+mn-lt"/>
              <a:cs typeface="+mn-cs"/>
            </a:endParaRPr>
          </a:p>
        </p:txBody>
      </p:sp>
      <p:sp>
        <p:nvSpPr>
          <p:cNvPr id="124932" name="Content Placeholder 4"/>
          <p:cNvSpPr>
            <a:spLocks noGrp="1"/>
          </p:cNvSpPr>
          <p:nvPr>
            <p:ph idx="4294967295"/>
          </p:nvPr>
        </p:nvSpPr>
        <p:spPr>
          <a:xfrm>
            <a:off x="1212850" y="1443038"/>
            <a:ext cx="7788275" cy="5192712"/>
          </a:xfrm>
        </p:spPr>
        <p:txBody>
          <a:bodyPr/>
          <a:lstStyle/>
          <a:p>
            <a:pPr eaLnBrk="1" hangingPunct="1">
              <a:buFont typeface="Arial" charset="0"/>
              <a:buNone/>
            </a:pPr>
            <a:r>
              <a:rPr lang="en-US" sz="2000" smtClean="0">
                <a:solidFill>
                  <a:schemeClr val="bg2"/>
                </a:solidFill>
              </a:rPr>
              <a:t>In this section, we are going to discuss:</a:t>
            </a:r>
          </a:p>
          <a:p>
            <a:pPr eaLnBrk="1" hangingPunct="1"/>
            <a:r>
              <a:rPr lang="en-US" sz="2000" smtClean="0">
                <a:solidFill>
                  <a:schemeClr val="bg2"/>
                </a:solidFill>
              </a:rPr>
              <a:t>Acute care interventions</a:t>
            </a:r>
          </a:p>
          <a:p>
            <a:pPr eaLnBrk="1" hangingPunct="1"/>
            <a:r>
              <a:rPr lang="en-US" sz="2000" smtClean="0">
                <a:solidFill>
                  <a:schemeClr val="bg2"/>
                </a:solidFill>
              </a:rPr>
              <a:t>Long term care interventions</a:t>
            </a:r>
          </a:p>
          <a:p>
            <a:pPr lvl="1" eaLnBrk="1" hangingPunct="1">
              <a:buFont typeface="Arial" charset="0"/>
              <a:buNone/>
            </a:pPr>
            <a:endParaRPr lang="en-US" sz="1800" smtClean="0">
              <a:solidFill>
                <a:schemeClr val="bg2"/>
              </a:solidFill>
            </a:endParaRPr>
          </a:p>
          <a:p>
            <a:pPr eaLnBrk="1" hangingPunct="1">
              <a:buFont typeface="Arial" charset="0"/>
              <a:buNone/>
            </a:pPr>
            <a:endParaRPr lang="en-US" sz="2000" u="sng" smtClean="0">
              <a:solidFill>
                <a:srgbClr val="F9EAA9"/>
              </a:solidFill>
            </a:endParaRPr>
          </a:p>
        </p:txBody>
      </p:sp>
      <p:sp>
        <p:nvSpPr>
          <p:cNvPr id="124933" name="Title 3"/>
          <p:cNvSpPr>
            <a:spLocks/>
          </p:cNvSpPr>
          <p:nvPr/>
        </p:nvSpPr>
        <p:spPr bwMode="auto">
          <a:xfrm>
            <a:off x="1212850" y="222250"/>
            <a:ext cx="76342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Section C. Dealing with an Outbreak</a:t>
            </a:r>
            <a:endParaRPr lang="en-US" sz="3200" i="1">
              <a:solidFill>
                <a:schemeClr val="bg1"/>
              </a:solidFill>
              <a:latin typeface="Calibri" pitchFamily="34" charset="0"/>
            </a:endParaRPr>
          </a:p>
        </p:txBody>
      </p:sp>
      <p:pic>
        <p:nvPicPr>
          <p:cNvPr id="124934" name="Picture 2"/>
          <p:cNvPicPr>
            <a:picLocks noChangeAspect="1" noChangeArrowheads="1"/>
          </p:cNvPicPr>
          <p:nvPr/>
        </p:nvPicPr>
        <p:blipFill>
          <a:blip r:embed="rId3"/>
          <a:srcRect/>
          <a:stretch>
            <a:fillRect/>
          </a:stretch>
        </p:blipFill>
        <p:spPr bwMode="auto">
          <a:xfrm>
            <a:off x="5183188" y="1901825"/>
            <a:ext cx="3154362" cy="254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93185" name="Rectangle 2"/>
          <p:cNvSpPr>
            <a:spLocks noGrp="1"/>
          </p:cNvSpPr>
          <p:nvPr>
            <p:ph type="title"/>
          </p:nvPr>
        </p:nvSpPr>
        <p:spPr>
          <a:xfrm>
            <a:off x="449263" y="3124200"/>
            <a:ext cx="8229600" cy="1143000"/>
          </a:xfrm>
          <a:ln w="38100">
            <a:solidFill>
              <a:srgbClr val="FFFF00"/>
            </a:solidFill>
          </a:ln>
        </p:spPr>
        <p:txBody>
          <a:bodyPr>
            <a:normAutofit fontScale="90000"/>
          </a:bodyPr>
          <a:lstStyle/>
          <a:p>
            <a:pPr algn="ctr">
              <a:defRPr/>
            </a:pPr>
            <a:r>
              <a:rPr lang="en-US" sz="4000" dirty="0" smtClean="0">
                <a:solidFill>
                  <a:schemeClr val="bg2"/>
                </a:solidFill>
              </a:rPr>
              <a:t>Responding to Outbreaks in Acute Care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697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DC95C06-A344-4DDA-9EBA-73D6E6B49418}" type="slidenum">
              <a:rPr lang="en-US" sz="1200">
                <a:solidFill>
                  <a:schemeClr val="tx1">
                    <a:tint val="75000"/>
                  </a:schemeClr>
                </a:solidFill>
                <a:latin typeface="+mn-lt"/>
                <a:cs typeface="+mn-cs"/>
              </a:rPr>
              <a:pPr algn="r" fontAlgn="auto">
                <a:spcBef>
                  <a:spcPts val="0"/>
                </a:spcBef>
                <a:spcAft>
                  <a:spcPts val="0"/>
                </a:spcAft>
                <a:defRPr/>
              </a:pPr>
              <a:t>53</a:t>
            </a:fld>
            <a:endParaRPr lang="en-US" sz="1200" dirty="0">
              <a:solidFill>
                <a:schemeClr val="tx1">
                  <a:tint val="75000"/>
                </a:schemeClr>
              </a:solidFill>
              <a:latin typeface="+mn-lt"/>
              <a:cs typeface="+mn-cs"/>
            </a:endParaRPr>
          </a:p>
        </p:txBody>
      </p:sp>
      <p:sp>
        <p:nvSpPr>
          <p:cNvPr id="126980" name="Content Placeholder 4"/>
          <p:cNvSpPr>
            <a:spLocks noGrp="1"/>
          </p:cNvSpPr>
          <p:nvPr>
            <p:ph idx="4294967295"/>
          </p:nvPr>
        </p:nvSpPr>
        <p:spPr>
          <a:xfrm>
            <a:off x="1365250" y="1443038"/>
            <a:ext cx="7481888" cy="5192712"/>
          </a:xfrm>
        </p:spPr>
        <p:txBody>
          <a:bodyPr/>
          <a:lstStyle/>
          <a:p>
            <a:pPr eaLnBrk="1" hangingPunct="1"/>
            <a:r>
              <a:rPr lang="en-US" sz="2000" smtClean="0">
                <a:solidFill>
                  <a:srgbClr val="F9EAA9"/>
                </a:solidFill>
              </a:rPr>
              <a:t>In 2012 the Emerging Infection Network (EIN) conducted a survey of members in 22 states regarding experiences treating CRE infections</a:t>
            </a:r>
          </a:p>
          <a:p>
            <a:pPr eaLnBrk="1" hangingPunct="1"/>
            <a:endParaRPr lang="en-US" sz="2000" smtClean="0">
              <a:solidFill>
                <a:srgbClr val="F9EAA9"/>
              </a:solidFill>
            </a:endParaRPr>
          </a:p>
          <a:p>
            <a:pPr eaLnBrk="1" hangingPunct="1"/>
            <a:r>
              <a:rPr lang="en-US" sz="2000" smtClean="0">
                <a:solidFill>
                  <a:srgbClr val="F9EAA9"/>
                </a:solidFill>
              </a:rPr>
              <a:t>The conclusion: there are few antimicrobials to treat CRE and all have substantial limitations</a:t>
            </a:r>
          </a:p>
        </p:txBody>
      </p:sp>
      <p:sp>
        <p:nvSpPr>
          <p:cNvPr id="126981"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400">
                <a:solidFill>
                  <a:schemeClr val="bg1"/>
                </a:solidFill>
                <a:latin typeface="Calibri" pitchFamily="34" charset="0"/>
              </a:rPr>
              <a:t>Challenges in the Management of Infections due to Carbapenem-Resistant Enterobacteriaceae  </a:t>
            </a:r>
            <a:r>
              <a:rPr lang="en-US">
                <a:solidFill>
                  <a:schemeClr val="bg1"/>
                </a:solidFill>
                <a:latin typeface="Calibri" pitchFamily="34" charset="0"/>
              </a:rPr>
              <a:t>(Drekonja et al., 2014)</a:t>
            </a:r>
            <a:endParaRPr lang="en-US" i="1">
              <a:solidFill>
                <a:schemeClr val="bg1"/>
              </a:solidFill>
              <a:latin typeface="Calibri" pitchFamily="34" charset="0"/>
            </a:endParaRPr>
          </a:p>
        </p:txBody>
      </p:sp>
      <p:sp>
        <p:nvSpPr>
          <p:cNvPr id="126982" name="Text Box 5"/>
          <p:cNvSpPr txBox="1">
            <a:spLocks noChangeArrowheads="1"/>
          </p:cNvSpPr>
          <p:nvPr/>
        </p:nvSpPr>
        <p:spPr bwMode="auto">
          <a:xfrm>
            <a:off x="13652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Drekonja DM et al.  Infection Control and Hospital Epidemiology 2014;35(4):437-439</a:t>
            </a:r>
          </a:p>
        </p:txBody>
      </p:sp>
      <p:pic>
        <p:nvPicPr>
          <p:cNvPr id="126983" name="Picture 7" descr="sisyphus"/>
          <p:cNvPicPr>
            <a:picLocks noChangeAspect="1" noChangeArrowheads="1"/>
          </p:cNvPicPr>
          <p:nvPr/>
        </p:nvPicPr>
        <p:blipFill>
          <a:blip r:embed="rId4"/>
          <a:srcRect/>
          <a:stretch>
            <a:fillRect/>
          </a:stretch>
        </p:blipFill>
        <p:spPr bwMode="auto">
          <a:xfrm>
            <a:off x="5640388" y="3429000"/>
            <a:ext cx="2476500"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902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BDA3B82-2454-41E1-A9E4-5FD97852F171}" type="slidenum">
              <a:rPr lang="en-US" sz="1200">
                <a:solidFill>
                  <a:schemeClr val="tx1">
                    <a:tint val="75000"/>
                  </a:schemeClr>
                </a:solidFill>
                <a:latin typeface="+mn-lt"/>
                <a:cs typeface="+mn-cs"/>
              </a:rPr>
              <a:pPr algn="r" fontAlgn="auto">
                <a:spcBef>
                  <a:spcPts val="0"/>
                </a:spcBef>
                <a:spcAft>
                  <a:spcPts val="0"/>
                </a:spcAft>
                <a:defRPr/>
              </a:pPr>
              <a:t>54</a:t>
            </a:fld>
            <a:endParaRPr lang="en-US" sz="1200" dirty="0">
              <a:solidFill>
                <a:schemeClr val="tx1">
                  <a:tint val="75000"/>
                </a:schemeClr>
              </a:solidFill>
              <a:latin typeface="+mn-lt"/>
              <a:cs typeface="+mn-cs"/>
            </a:endParaRPr>
          </a:p>
        </p:txBody>
      </p:sp>
      <p:sp>
        <p:nvSpPr>
          <p:cNvPr id="129028" name="Content Placeholder 4"/>
          <p:cNvSpPr>
            <a:spLocks noGrp="1"/>
          </p:cNvSpPr>
          <p:nvPr>
            <p:ph idx="4294967295"/>
          </p:nvPr>
        </p:nvSpPr>
        <p:spPr>
          <a:xfrm>
            <a:off x="906463" y="1443038"/>
            <a:ext cx="7940675" cy="5192712"/>
          </a:xfrm>
        </p:spPr>
        <p:txBody>
          <a:bodyPr/>
          <a:lstStyle/>
          <a:p>
            <a:pPr eaLnBrk="1" hangingPunct="1"/>
            <a:r>
              <a:rPr lang="en-US" sz="2400" smtClean="0">
                <a:solidFill>
                  <a:srgbClr val="F9EAA9"/>
                </a:solidFill>
              </a:rPr>
              <a:t>CRE infections have high mortality rates and are associated with high costs to treat and control following an outbreak</a:t>
            </a:r>
          </a:p>
          <a:p>
            <a:pPr eaLnBrk="1" hangingPunct="1">
              <a:buFont typeface="Arial" charset="0"/>
              <a:buNone/>
            </a:pPr>
            <a:endParaRPr lang="en-US" sz="2400" smtClean="0">
              <a:solidFill>
                <a:srgbClr val="F9EAA9"/>
              </a:solidFill>
            </a:endParaRPr>
          </a:p>
          <a:p>
            <a:pPr eaLnBrk="1" hangingPunct="1"/>
            <a:r>
              <a:rPr lang="en-US" sz="2400" smtClean="0">
                <a:solidFill>
                  <a:srgbClr val="F9EAA9"/>
                </a:solidFill>
              </a:rPr>
              <a:t>The goal of this study was to investigate an outbreak of New Delhi metallo-beta-lactamase producing CRE </a:t>
            </a:r>
          </a:p>
          <a:p>
            <a:pPr eaLnBrk="1" hangingPunct="1">
              <a:buFont typeface="Arial" charset="0"/>
              <a:buNone/>
            </a:pPr>
            <a:endParaRPr lang="en-US" sz="2400" smtClean="0">
              <a:solidFill>
                <a:srgbClr val="F9EAA9"/>
              </a:solidFill>
            </a:endParaRPr>
          </a:p>
          <a:p>
            <a:pPr eaLnBrk="1" hangingPunct="1"/>
            <a:r>
              <a:rPr lang="en-US" sz="2400" smtClean="0">
                <a:solidFill>
                  <a:srgbClr val="F9EAA9"/>
                </a:solidFill>
              </a:rPr>
              <a:t>CRE rectal SC was performed following a manual CDC-developed laboratory protocol</a:t>
            </a:r>
          </a:p>
          <a:p>
            <a:pPr eaLnBrk="1" hangingPunct="1">
              <a:buFont typeface="Arial" charset="0"/>
              <a:buNone/>
            </a:pPr>
            <a:r>
              <a:rPr lang="en-US" sz="2000" smtClean="0">
                <a:solidFill>
                  <a:srgbClr val="F9EAA9"/>
                </a:solidFill>
              </a:rPr>
              <a:t>        </a:t>
            </a:r>
            <a:endParaRPr lang="en-US" sz="1800" smtClean="0">
              <a:solidFill>
                <a:srgbClr val="F9EAA9"/>
              </a:solidFill>
            </a:endParaRPr>
          </a:p>
        </p:txBody>
      </p:sp>
      <p:sp>
        <p:nvSpPr>
          <p:cNvPr id="129029" name="Title 3"/>
          <p:cNvSpPr>
            <a:spLocks/>
          </p:cNvSpPr>
          <p:nvPr/>
        </p:nvSpPr>
        <p:spPr bwMode="auto">
          <a:xfrm>
            <a:off x="296863" y="222250"/>
            <a:ext cx="8550275"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Carbapenem-Resistant Enterobacteriaceae Rectal Screening during an Outbreak of New Delhi Metallo-Beta-Lactamase-Producing </a:t>
            </a:r>
            <a:r>
              <a:rPr lang="en-US" sz="2000" i="1">
                <a:solidFill>
                  <a:schemeClr val="bg1"/>
                </a:solidFill>
                <a:latin typeface="Calibri" pitchFamily="34" charset="0"/>
              </a:rPr>
              <a:t>Klebsiella pneumoniae</a:t>
            </a:r>
            <a:r>
              <a:rPr lang="en-US" sz="2000">
                <a:solidFill>
                  <a:schemeClr val="bg1"/>
                </a:solidFill>
                <a:latin typeface="Calibri" pitchFamily="34" charset="0"/>
              </a:rPr>
              <a:t> at an Acute Care Hospital</a:t>
            </a:r>
            <a:r>
              <a:rPr lang="en-US">
                <a:solidFill>
                  <a:schemeClr val="bg1"/>
                </a:solidFill>
                <a:latin typeface="Calibri" pitchFamily="34" charset="0"/>
              </a:rPr>
              <a:t>  (Pisney et al., 2014)</a:t>
            </a:r>
            <a:endParaRPr lang="en-US" sz="2000" i="1">
              <a:solidFill>
                <a:schemeClr val="bg1"/>
              </a:solidFill>
              <a:latin typeface="Calibri" pitchFamily="34" charset="0"/>
            </a:endParaRPr>
          </a:p>
        </p:txBody>
      </p:sp>
      <p:sp>
        <p:nvSpPr>
          <p:cNvPr id="129030" name="Text Box 5"/>
          <p:cNvSpPr txBox="1">
            <a:spLocks noChangeArrowheads="1"/>
          </p:cNvSpPr>
          <p:nvPr/>
        </p:nvSpPr>
        <p:spPr bwMode="auto">
          <a:xfrm>
            <a:off x="13652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Pisney LM et al. Infection Control and Hospital Epidemiology 2014;35(4):434-436</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107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7CA5BFD-634E-45D4-9530-9C4990ED0DE3}" type="slidenum">
              <a:rPr lang="en-US" sz="1200">
                <a:solidFill>
                  <a:schemeClr val="tx1">
                    <a:tint val="75000"/>
                  </a:schemeClr>
                </a:solidFill>
                <a:latin typeface="+mn-lt"/>
                <a:cs typeface="+mn-cs"/>
              </a:rPr>
              <a:pPr algn="r" fontAlgn="auto">
                <a:spcBef>
                  <a:spcPts val="0"/>
                </a:spcBef>
                <a:spcAft>
                  <a:spcPts val="0"/>
                </a:spcAft>
                <a:defRPr/>
              </a:pPr>
              <a:t>55</a:t>
            </a:fld>
            <a:endParaRPr lang="en-US" sz="1200" dirty="0">
              <a:solidFill>
                <a:schemeClr val="tx1">
                  <a:tint val="75000"/>
                </a:schemeClr>
              </a:solidFill>
              <a:latin typeface="+mn-lt"/>
              <a:cs typeface="+mn-cs"/>
            </a:endParaRPr>
          </a:p>
        </p:txBody>
      </p:sp>
      <p:sp>
        <p:nvSpPr>
          <p:cNvPr id="131076" name="Content Placeholder 4"/>
          <p:cNvSpPr>
            <a:spLocks noGrp="1"/>
          </p:cNvSpPr>
          <p:nvPr>
            <p:ph idx="4294967295"/>
          </p:nvPr>
        </p:nvSpPr>
        <p:spPr>
          <a:xfrm>
            <a:off x="296863" y="1443038"/>
            <a:ext cx="8550275" cy="5192712"/>
          </a:xfrm>
        </p:spPr>
        <p:txBody>
          <a:bodyPr/>
          <a:lstStyle/>
          <a:p>
            <a:pPr eaLnBrk="1" hangingPunct="1">
              <a:buFont typeface="Arial" charset="0"/>
              <a:buNone/>
            </a:pPr>
            <a:r>
              <a:rPr lang="en-US" sz="2400" u="sng" smtClean="0">
                <a:solidFill>
                  <a:srgbClr val="F9EAA9"/>
                </a:solidFill>
              </a:rPr>
              <a:t>Results</a:t>
            </a:r>
          </a:p>
          <a:p>
            <a:pPr eaLnBrk="1" hangingPunct="1"/>
            <a:r>
              <a:rPr lang="en-US" sz="2800" smtClean="0">
                <a:solidFill>
                  <a:srgbClr val="F9EAA9"/>
                </a:solidFill>
              </a:rPr>
              <a:t>15 patients without previous clinical isolates of CRE were found to have rectal carriage of </a:t>
            </a:r>
            <a:r>
              <a:rPr lang="en-US" sz="2800" i="1" smtClean="0">
                <a:solidFill>
                  <a:srgbClr val="F9EAA9"/>
                </a:solidFill>
              </a:rPr>
              <a:t>Enterobacteriaceae</a:t>
            </a:r>
            <a:r>
              <a:rPr lang="en-US" sz="2800" smtClean="0">
                <a:solidFill>
                  <a:srgbClr val="F9EAA9"/>
                </a:solidFill>
              </a:rPr>
              <a:t> that were nonsusceptible to ERT</a:t>
            </a:r>
          </a:p>
          <a:p>
            <a:pPr lvl="2" eaLnBrk="1" hangingPunct="1"/>
            <a:r>
              <a:rPr lang="en-US" smtClean="0">
                <a:solidFill>
                  <a:srgbClr val="F9EAA9"/>
                </a:solidFill>
              </a:rPr>
              <a:t>Five were positive for NDM </a:t>
            </a:r>
          </a:p>
          <a:p>
            <a:pPr lvl="1" eaLnBrk="1" hangingPunct="1"/>
            <a:r>
              <a:rPr lang="en-US" sz="2400" smtClean="0">
                <a:solidFill>
                  <a:srgbClr val="F9EAA9"/>
                </a:solidFill>
              </a:rPr>
              <a:t>None of the patients found to be asymptomatically colonized with ERT nonsusceptible organisms developed a clinical infection with CRE</a:t>
            </a:r>
          </a:p>
          <a:p>
            <a:pPr lvl="1" eaLnBrk="1" hangingPunct="1"/>
            <a:r>
              <a:rPr lang="en-US" sz="2400" smtClean="0">
                <a:solidFill>
                  <a:srgbClr val="F9EAA9"/>
                </a:solidFill>
              </a:rPr>
              <a:t>90 hours and $4,904.55 additional technologist time and costs were required to work up growth of </a:t>
            </a:r>
            <a:r>
              <a:rPr lang="en-US" sz="2400" i="1" smtClean="0">
                <a:solidFill>
                  <a:srgbClr val="F9EAA9"/>
                </a:solidFill>
              </a:rPr>
              <a:t>Enterobacteriaceae</a:t>
            </a:r>
            <a:r>
              <a:rPr lang="en-US" sz="2400" smtClean="0">
                <a:solidFill>
                  <a:srgbClr val="F9EAA9"/>
                </a:solidFill>
              </a:rPr>
              <a:t> that were ERT susceptible</a:t>
            </a:r>
          </a:p>
        </p:txBody>
      </p:sp>
      <p:sp>
        <p:nvSpPr>
          <p:cNvPr id="131077" name="Title 3"/>
          <p:cNvSpPr>
            <a:spLocks/>
          </p:cNvSpPr>
          <p:nvPr/>
        </p:nvSpPr>
        <p:spPr bwMode="auto">
          <a:xfrm>
            <a:off x="296863" y="222250"/>
            <a:ext cx="8550275"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Carbapenem-Resistant Enterobacteriaceae Rectal Screening during an Outbreak of New Delhi Metallo-Beta-Lactamase-Producing </a:t>
            </a:r>
            <a:r>
              <a:rPr lang="en-US" sz="2000" i="1">
                <a:solidFill>
                  <a:schemeClr val="bg1"/>
                </a:solidFill>
                <a:latin typeface="Calibri" pitchFamily="34" charset="0"/>
              </a:rPr>
              <a:t>Klebsiella pneumoniae</a:t>
            </a:r>
            <a:r>
              <a:rPr lang="en-US" sz="2000">
                <a:solidFill>
                  <a:schemeClr val="bg1"/>
                </a:solidFill>
                <a:latin typeface="Calibri" pitchFamily="34" charset="0"/>
              </a:rPr>
              <a:t> at an Acute Care Hospital</a:t>
            </a:r>
            <a:r>
              <a:rPr lang="en-US">
                <a:solidFill>
                  <a:schemeClr val="bg1"/>
                </a:solidFill>
                <a:latin typeface="Calibri" pitchFamily="34" charset="0"/>
              </a:rPr>
              <a:t>  (Pisney et al., 2014)</a:t>
            </a:r>
            <a:endParaRPr lang="en-US" sz="2000" i="1">
              <a:solidFill>
                <a:schemeClr val="bg1"/>
              </a:solidFill>
              <a:latin typeface="Calibri" pitchFamily="34" charset="0"/>
            </a:endParaRPr>
          </a:p>
        </p:txBody>
      </p:sp>
      <p:sp>
        <p:nvSpPr>
          <p:cNvPr id="131078" name="Text Box 5"/>
          <p:cNvSpPr txBox="1">
            <a:spLocks noChangeArrowheads="1"/>
          </p:cNvSpPr>
          <p:nvPr/>
        </p:nvSpPr>
        <p:spPr bwMode="auto">
          <a:xfrm>
            <a:off x="13652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Pisney LM et al. Infection Control and Hospital Epidemiology 2014;35(4):434-436</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2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41EE39C-4303-4FA1-A7C8-450357308BDB}" type="slidenum">
              <a:rPr lang="en-US" sz="1200">
                <a:solidFill>
                  <a:schemeClr val="tx1">
                    <a:tint val="75000"/>
                  </a:schemeClr>
                </a:solidFill>
                <a:latin typeface="+mn-lt"/>
                <a:cs typeface="+mn-cs"/>
              </a:rPr>
              <a:pPr algn="r" fontAlgn="auto">
                <a:spcBef>
                  <a:spcPts val="0"/>
                </a:spcBef>
                <a:spcAft>
                  <a:spcPts val="0"/>
                </a:spcAft>
                <a:defRPr/>
              </a:pPr>
              <a:t>56</a:t>
            </a:fld>
            <a:endParaRPr lang="en-US" sz="1200" dirty="0">
              <a:solidFill>
                <a:schemeClr val="tx1">
                  <a:tint val="75000"/>
                </a:schemeClr>
              </a:solidFill>
              <a:latin typeface="+mn-lt"/>
              <a:cs typeface="+mn-cs"/>
            </a:endParaRPr>
          </a:p>
        </p:txBody>
      </p:sp>
      <p:sp>
        <p:nvSpPr>
          <p:cNvPr id="133124" name="Content Placeholder 4"/>
          <p:cNvSpPr>
            <a:spLocks noGrp="1"/>
          </p:cNvSpPr>
          <p:nvPr>
            <p:ph idx="4294967295"/>
          </p:nvPr>
        </p:nvSpPr>
        <p:spPr>
          <a:xfrm>
            <a:off x="1365250" y="1443038"/>
            <a:ext cx="7481888" cy="5192712"/>
          </a:xfrm>
        </p:spPr>
        <p:txBody>
          <a:bodyPr/>
          <a:lstStyle/>
          <a:p>
            <a:pPr eaLnBrk="1" hangingPunct="1">
              <a:buFont typeface="Arial" charset="0"/>
              <a:buNone/>
            </a:pPr>
            <a:r>
              <a:rPr lang="en-US" sz="2400" smtClean="0">
                <a:solidFill>
                  <a:srgbClr val="F9EAA9"/>
                </a:solidFill>
              </a:rPr>
              <a:t>The researchers concluded that</a:t>
            </a:r>
          </a:p>
          <a:p>
            <a:pPr eaLnBrk="1" hangingPunct="1"/>
            <a:r>
              <a:rPr lang="en-US" sz="2800" smtClean="0">
                <a:solidFill>
                  <a:srgbClr val="F9EAA9"/>
                </a:solidFill>
              </a:rPr>
              <a:t>The manual method for CRE screening was </a:t>
            </a:r>
            <a:r>
              <a:rPr lang="en-US" sz="2800" u="sng" smtClean="0">
                <a:solidFill>
                  <a:srgbClr val="F9EAA9"/>
                </a:solidFill>
              </a:rPr>
              <a:t>useful</a:t>
            </a:r>
            <a:r>
              <a:rPr lang="en-US" sz="2800" smtClean="0">
                <a:solidFill>
                  <a:srgbClr val="F9EAA9"/>
                </a:solidFill>
              </a:rPr>
              <a:t> for detecting patients with asymptomatic CRE carriage during an outbreak of NDM</a:t>
            </a:r>
          </a:p>
          <a:p>
            <a:pPr lvl="1" eaLnBrk="1" hangingPunct="1"/>
            <a:r>
              <a:rPr lang="en-US" sz="2400" u="sng" smtClean="0">
                <a:solidFill>
                  <a:srgbClr val="F9EAA9"/>
                </a:solidFill>
              </a:rPr>
              <a:t>time-consuming</a:t>
            </a:r>
            <a:r>
              <a:rPr lang="en-US" sz="2400" smtClean="0">
                <a:solidFill>
                  <a:srgbClr val="F9EAA9"/>
                </a:solidFill>
              </a:rPr>
              <a:t> and </a:t>
            </a:r>
            <a:r>
              <a:rPr lang="en-US" sz="2400" u="sng" smtClean="0">
                <a:solidFill>
                  <a:srgbClr val="F9EAA9"/>
                </a:solidFill>
              </a:rPr>
              <a:t>costly, </a:t>
            </a:r>
            <a:r>
              <a:rPr lang="en-US" sz="2400" smtClean="0">
                <a:solidFill>
                  <a:srgbClr val="F9EAA9"/>
                </a:solidFill>
              </a:rPr>
              <a:t>largely because of the workup of ERT susceptible Enterobacteriaceae</a:t>
            </a:r>
          </a:p>
          <a:p>
            <a:pPr eaLnBrk="1" hangingPunct="1"/>
            <a:r>
              <a:rPr lang="en-US" sz="2800" smtClean="0">
                <a:solidFill>
                  <a:srgbClr val="F9EAA9"/>
                </a:solidFill>
              </a:rPr>
              <a:t>Lack of specificity required additional testing</a:t>
            </a:r>
          </a:p>
          <a:p>
            <a:pPr eaLnBrk="1" hangingPunct="1"/>
            <a:r>
              <a:rPr lang="en-US" sz="2800" smtClean="0">
                <a:solidFill>
                  <a:srgbClr val="F9EAA9"/>
                </a:solidFill>
              </a:rPr>
              <a:t>Further studies are needed to determine the most efficient and cost-effective method to screen for CRE</a:t>
            </a:r>
          </a:p>
        </p:txBody>
      </p:sp>
      <p:sp>
        <p:nvSpPr>
          <p:cNvPr id="133125"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Carbapenem-Resistant Enterobacteriaceae Rectal Screening during an Outbreak of New Delhi Metallo-Beta-Lactamase-Producing </a:t>
            </a:r>
            <a:r>
              <a:rPr lang="en-US" sz="2000" i="1">
                <a:solidFill>
                  <a:schemeClr val="bg1"/>
                </a:solidFill>
                <a:latin typeface="Calibri" pitchFamily="34" charset="0"/>
              </a:rPr>
              <a:t>Klebsiella pneumoniae</a:t>
            </a:r>
            <a:r>
              <a:rPr lang="en-US" sz="2000">
                <a:solidFill>
                  <a:schemeClr val="bg1"/>
                </a:solidFill>
                <a:latin typeface="Calibri" pitchFamily="34" charset="0"/>
              </a:rPr>
              <a:t> at an Acute Care Hospital  </a:t>
            </a:r>
            <a:r>
              <a:rPr lang="en-US">
                <a:solidFill>
                  <a:schemeClr val="bg1"/>
                </a:solidFill>
                <a:latin typeface="Calibri" pitchFamily="34" charset="0"/>
              </a:rPr>
              <a:t>(Pisney et al., 2014)</a:t>
            </a:r>
            <a:endParaRPr lang="en-US" i="1">
              <a:solidFill>
                <a:schemeClr val="bg1"/>
              </a:solidFill>
              <a:latin typeface="Calibri" pitchFamily="34" charset="0"/>
            </a:endParaRPr>
          </a:p>
        </p:txBody>
      </p:sp>
      <p:sp>
        <p:nvSpPr>
          <p:cNvPr id="133126" name="Text Box 5"/>
          <p:cNvSpPr txBox="1">
            <a:spLocks noChangeArrowheads="1"/>
          </p:cNvSpPr>
          <p:nvPr/>
        </p:nvSpPr>
        <p:spPr bwMode="auto">
          <a:xfrm>
            <a:off x="13652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Pisney LM et al. Infection Control and Hospital Epidemiology 2014;35(4):434-436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517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FA0A370-1B2B-4FAD-9238-019295BFE00D}" type="slidenum">
              <a:rPr lang="en-US" sz="1200">
                <a:solidFill>
                  <a:schemeClr val="tx1">
                    <a:tint val="75000"/>
                  </a:schemeClr>
                </a:solidFill>
                <a:latin typeface="+mn-lt"/>
                <a:cs typeface="+mn-cs"/>
              </a:rPr>
              <a:pPr algn="r" fontAlgn="auto">
                <a:spcBef>
                  <a:spcPts val="0"/>
                </a:spcBef>
                <a:spcAft>
                  <a:spcPts val="0"/>
                </a:spcAft>
                <a:defRPr/>
              </a:pPr>
              <a:t>57</a:t>
            </a:fld>
            <a:endParaRPr lang="en-US" sz="1200" dirty="0">
              <a:solidFill>
                <a:schemeClr val="tx1">
                  <a:tint val="75000"/>
                </a:schemeClr>
              </a:solidFill>
              <a:latin typeface="+mn-lt"/>
              <a:cs typeface="+mn-cs"/>
            </a:endParaRPr>
          </a:p>
        </p:txBody>
      </p:sp>
      <p:sp>
        <p:nvSpPr>
          <p:cNvPr id="135172" name="Content Placeholder 4"/>
          <p:cNvSpPr>
            <a:spLocks noGrp="1"/>
          </p:cNvSpPr>
          <p:nvPr>
            <p:ph idx="4294967295"/>
          </p:nvPr>
        </p:nvSpPr>
        <p:spPr>
          <a:xfrm>
            <a:off x="1365250" y="1443038"/>
            <a:ext cx="7481888" cy="5192712"/>
          </a:xfrm>
        </p:spPr>
        <p:txBody>
          <a:bodyPr/>
          <a:lstStyle/>
          <a:p>
            <a:pPr eaLnBrk="1" hangingPunct="1">
              <a:buFont typeface="Arial" charset="0"/>
              <a:buNone/>
            </a:pPr>
            <a:r>
              <a:rPr lang="en-US" sz="2400" smtClean="0">
                <a:solidFill>
                  <a:srgbClr val="F9EAA9"/>
                </a:solidFill>
              </a:rPr>
              <a:t>This study sought to investigate an outbreak of NDM CRE and determine interventions to interrupt transmission</a:t>
            </a:r>
          </a:p>
          <a:p>
            <a:pPr eaLnBrk="1" hangingPunct="1">
              <a:buFont typeface="Arial" charset="0"/>
              <a:buNone/>
            </a:pPr>
            <a:endParaRPr lang="en-US" sz="2400" u="sng" smtClean="0">
              <a:solidFill>
                <a:srgbClr val="F9EAA9"/>
              </a:solidFill>
            </a:endParaRPr>
          </a:p>
          <a:p>
            <a:pPr eaLnBrk="1" hangingPunct="1">
              <a:buFont typeface="Arial" charset="0"/>
              <a:buNone/>
            </a:pPr>
            <a:r>
              <a:rPr lang="en-US" sz="2400" u="sng" smtClean="0">
                <a:solidFill>
                  <a:srgbClr val="F9EAA9"/>
                </a:solidFill>
              </a:rPr>
              <a:t>Conclusion</a:t>
            </a:r>
          </a:p>
          <a:p>
            <a:pPr eaLnBrk="1" hangingPunct="1"/>
            <a:r>
              <a:rPr lang="en-US" sz="2400" smtClean="0">
                <a:solidFill>
                  <a:srgbClr val="F9EAA9"/>
                </a:solidFill>
              </a:rPr>
              <a:t>The use of surveillance cultures to identify colonized patients led to interrupting transmission</a:t>
            </a:r>
          </a:p>
          <a:p>
            <a:pPr eaLnBrk="1" hangingPunct="1">
              <a:buFont typeface="Arial" charset="0"/>
              <a:buNone/>
            </a:pPr>
            <a:endParaRPr lang="en-US" sz="2400" smtClean="0">
              <a:solidFill>
                <a:srgbClr val="F9EAA9"/>
              </a:solidFill>
            </a:endParaRPr>
          </a:p>
          <a:p>
            <a:pPr eaLnBrk="1" hangingPunct="1"/>
            <a:endParaRPr lang="en-US" sz="2000" smtClean="0">
              <a:solidFill>
                <a:srgbClr val="F9EAA9"/>
              </a:solidFill>
            </a:endParaRPr>
          </a:p>
        </p:txBody>
      </p:sp>
      <p:sp>
        <p:nvSpPr>
          <p:cNvPr id="135173"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Carbapenem-Resistant </a:t>
            </a:r>
            <a:r>
              <a:rPr lang="en-US" sz="2000" i="1">
                <a:solidFill>
                  <a:schemeClr val="bg1"/>
                </a:solidFill>
                <a:latin typeface="Calibri" pitchFamily="34" charset="0"/>
              </a:rPr>
              <a:t>Klebsiella pneumoniae</a:t>
            </a:r>
            <a:r>
              <a:rPr lang="en-US" sz="2000">
                <a:solidFill>
                  <a:schemeClr val="bg1"/>
                </a:solidFill>
                <a:latin typeface="Calibri" pitchFamily="34" charset="0"/>
              </a:rPr>
              <a:t> Producing New Delhi Metallo-Beta-Lactamase at an Acute Care Hospital, Colorado 2012 </a:t>
            </a:r>
            <a:r>
              <a:rPr lang="en-US">
                <a:solidFill>
                  <a:schemeClr val="bg1"/>
                </a:solidFill>
                <a:latin typeface="Calibri" pitchFamily="34" charset="0"/>
              </a:rPr>
              <a:t>(Epson et al., 2014)</a:t>
            </a:r>
          </a:p>
        </p:txBody>
      </p:sp>
      <p:sp>
        <p:nvSpPr>
          <p:cNvPr id="135174" name="Text Box 5"/>
          <p:cNvSpPr txBox="1">
            <a:spLocks noChangeArrowheads="1"/>
          </p:cNvSpPr>
          <p:nvPr/>
        </p:nvSpPr>
        <p:spPr bwMode="auto">
          <a:xfrm>
            <a:off x="13652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Epson et al. Infection Control and Hospital Epidemiology 2014;35(4):390-397</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721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40E79CD-3882-4F05-B192-7CFAE32BA916}" type="slidenum">
              <a:rPr lang="en-US" sz="1200">
                <a:solidFill>
                  <a:schemeClr val="tx1">
                    <a:tint val="75000"/>
                  </a:schemeClr>
                </a:solidFill>
                <a:latin typeface="+mn-lt"/>
                <a:cs typeface="+mn-cs"/>
              </a:rPr>
              <a:pPr algn="r" fontAlgn="auto">
                <a:spcBef>
                  <a:spcPts val="0"/>
                </a:spcBef>
                <a:spcAft>
                  <a:spcPts val="0"/>
                </a:spcAft>
                <a:defRPr/>
              </a:pPr>
              <a:t>58</a:t>
            </a:fld>
            <a:endParaRPr lang="en-US" sz="1200" dirty="0">
              <a:solidFill>
                <a:schemeClr val="tx1">
                  <a:tint val="75000"/>
                </a:schemeClr>
              </a:solidFill>
              <a:latin typeface="+mn-lt"/>
              <a:cs typeface="+mn-cs"/>
            </a:endParaRPr>
          </a:p>
        </p:txBody>
      </p:sp>
      <p:sp>
        <p:nvSpPr>
          <p:cNvPr id="137220" name="Content Placeholder 4"/>
          <p:cNvSpPr>
            <a:spLocks noGrp="1"/>
          </p:cNvSpPr>
          <p:nvPr>
            <p:ph idx="4294967295"/>
          </p:nvPr>
        </p:nvSpPr>
        <p:spPr>
          <a:xfrm>
            <a:off x="601663" y="1443038"/>
            <a:ext cx="8245475" cy="5192712"/>
          </a:xfrm>
        </p:spPr>
        <p:txBody>
          <a:bodyPr/>
          <a:lstStyle/>
          <a:p>
            <a:pPr eaLnBrk="1" hangingPunct="1">
              <a:buFont typeface="Arial" charset="0"/>
              <a:buNone/>
            </a:pPr>
            <a:r>
              <a:rPr lang="en-US" sz="2000" b="1" smtClean="0">
                <a:solidFill>
                  <a:srgbClr val="F9EAA9"/>
                </a:solidFill>
              </a:rPr>
              <a:t>Let’s look at the Infection Prevention Assessment that went along with this outbreak</a:t>
            </a:r>
          </a:p>
          <a:p>
            <a:pPr eaLnBrk="1" hangingPunct="1">
              <a:buFont typeface="Arial" charset="0"/>
              <a:buNone/>
            </a:pPr>
            <a:endParaRPr lang="en-US" sz="2000" u="sng" smtClean="0">
              <a:solidFill>
                <a:srgbClr val="F9EAA9"/>
              </a:solidFill>
            </a:endParaRPr>
          </a:p>
          <a:p>
            <a:pPr eaLnBrk="1" hangingPunct="1"/>
            <a:r>
              <a:rPr lang="en-US" sz="2000" smtClean="0">
                <a:solidFill>
                  <a:srgbClr val="F9EAA9"/>
                </a:solidFill>
              </a:rPr>
              <a:t>Upon recognition of the outbreak in August</a:t>
            </a:r>
          </a:p>
          <a:p>
            <a:pPr lvl="1" eaLnBrk="1" hangingPunct="1"/>
            <a:r>
              <a:rPr lang="en-US" sz="2000" smtClean="0">
                <a:solidFill>
                  <a:srgbClr val="F9EAA9"/>
                </a:solidFill>
              </a:rPr>
              <a:t>Patients with NDM-producing CRE were maintained on </a:t>
            </a:r>
            <a:r>
              <a:rPr lang="en-US" sz="2000" u="sng" smtClean="0">
                <a:solidFill>
                  <a:srgbClr val="F9EAA9"/>
                </a:solidFill>
              </a:rPr>
              <a:t>contact precautions </a:t>
            </a:r>
            <a:r>
              <a:rPr lang="en-US" sz="2000" smtClean="0">
                <a:solidFill>
                  <a:srgbClr val="F9EAA9"/>
                </a:solidFill>
              </a:rPr>
              <a:t>with a 1∶1 nursing ratio</a:t>
            </a:r>
          </a:p>
          <a:p>
            <a:pPr lvl="1" eaLnBrk="1" hangingPunct="1"/>
            <a:r>
              <a:rPr lang="en-US" sz="2000" smtClean="0">
                <a:solidFill>
                  <a:srgbClr val="F9EAA9"/>
                </a:solidFill>
              </a:rPr>
              <a:t>When additional case patients were identified through screening cultures, all case patients who remained in the hospital were </a:t>
            </a:r>
            <a:r>
              <a:rPr lang="en-US" sz="2000" u="sng" smtClean="0">
                <a:solidFill>
                  <a:srgbClr val="F9EAA9"/>
                </a:solidFill>
              </a:rPr>
              <a:t>cohorted on the same hospital unit</a:t>
            </a:r>
            <a:r>
              <a:rPr lang="en-US" sz="2000" smtClean="0">
                <a:solidFill>
                  <a:srgbClr val="F9EAA9"/>
                </a:solidFill>
              </a:rPr>
              <a:t> and assigned dedicated nursing staff and medical equipment</a:t>
            </a:r>
          </a:p>
          <a:p>
            <a:pPr lvl="1" eaLnBrk="1" hangingPunct="1"/>
            <a:r>
              <a:rPr lang="en-US" sz="2000" smtClean="0">
                <a:solidFill>
                  <a:srgbClr val="F9EAA9"/>
                </a:solidFill>
              </a:rPr>
              <a:t>A visitor policy restricting young children and limiting visitors to 2 at a time was implemented. </a:t>
            </a:r>
          </a:p>
          <a:p>
            <a:pPr lvl="1" eaLnBrk="1" hangingPunct="1"/>
            <a:r>
              <a:rPr lang="en-US" sz="2000" smtClean="0">
                <a:solidFill>
                  <a:srgbClr val="F9EAA9"/>
                </a:solidFill>
              </a:rPr>
              <a:t>Hospital IC staff performed targeted education about CRE and the importance of hand hygiene and CP adherence among staff on units where case patients were residing.</a:t>
            </a:r>
          </a:p>
          <a:p>
            <a:pPr eaLnBrk="1" hangingPunct="1">
              <a:buFont typeface="Arial" charset="0"/>
              <a:buNone/>
            </a:pPr>
            <a:endParaRPr lang="en-US" sz="2000" smtClean="0">
              <a:solidFill>
                <a:srgbClr val="F9EAA9"/>
              </a:solidFill>
            </a:endParaRPr>
          </a:p>
          <a:p>
            <a:pPr eaLnBrk="1" hangingPunct="1"/>
            <a:endParaRPr lang="en-US" sz="2000" smtClean="0">
              <a:solidFill>
                <a:srgbClr val="F9EAA9"/>
              </a:solidFill>
            </a:endParaRPr>
          </a:p>
        </p:txBody>
      </p:sp>
      <p:sp>
        <p:nvSpPr>
          <p:cNvPr id="137221"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Carbapenem-Resistant </a:t>
            </a:r>
            <a:r>
              <a:rPr lang="en-US" sz="2000" i="1">
                <a:solidFill>
                  <a:schemeClr val="bg1"/>
                </a:solidFill>
                <a:latin typeface="Calibri" pitchFamily="34" charset="0"/>
              </a:rPr>
              <a:t>Klebsiella pneumoniae</a:t>
            </a:r>
            <a:r>
              <a:rPr lang="en-US" sz="2000">
                <a:solidFill>
                  <a:schemeClr val="bg1"/>
                </a:solidFill>
                <a:latin typeface="Calibri" pitchFamily="34" charset="0"/>
              </a:rPr>
              <a:t> Producing New Delhi Metallo-Beta-Lactamase at an Acute Care Hospital, Colorado 2012 </a:t>
            </a:r>
            <a:r>
              <a:rPr lang="en-US">
                <a:solidFill>
                  <a:schemeClr val="bg1"/>
                </a:solidFill>
                <a:latin typeface="Calibri" pitchFamily="34" charset="0"/>
              </a:rPr>
              <a:t>(Epson et al., 2014)</a:t>
            </a:r>
          </a:p>
        </p:txBody>
      </p:sp>
      <p:sp>
        <p:nvSpPr>
          <p:cNvPr id="137222" name="Text Box 5"/>
          <p:cNvSpPr txBox="1">
            <a:spLocks noChangeArrowheads="1"/>
          </p:cNvSpPr>
          <p:nvPr/>
        </p:nvSpPr>
        <p:spPr bwMode="auto">
          <a:xfrm>
            <a:off x="1365250" y="6483350"/>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Epson et al. Infection Control and Hospital Epidemiology 2014;35(4):390-397</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926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1D26E40-0283-4AEB-BC36-F74A2CA1ADE3}" type="slidenum">
              <a:rPr lang="en-US" sz="1200">
                <a:solidFill>
                  <a:schemeClr val="tx1">
                    <a:tint val="75000"/>
                  </a:schemeClr>
                </a:solidFill>
                <a:latin typeface="+mn-lt"/>
                <a:cs typeface="+mn-cs"/>
              </a:rPr>
              <a:pPr algn="r" fontAlgn="auto">
                <a:spcBef>
                  <a:spcPts val="0"/>
                </a:spcBef>
                <a:spcAft>
                  <a:spcPts val="0"/>
                </a:spcAft>
                <a:defRPr/>
              </a:pPr>
              <a:t>59</a:t>
            </a:fld>
            <a:endParaRPr lang="en-US" sz="1200" dirty="0">
              <a:solidFill>
                <a:schemeClr val="tx1">
                  <a:tint val="75000"/>
                </a:schemeClr>
              </a:solidFill>
              <a:latin typeface="+mn-lt"/>
              <a:cs typeface="+mn-cs"/>
            </a:endParaRPr>
          </a:p>
        </p:txBody>
      </p:sp>
      <p:sp>
        <p:nvSpPr>
          <p:cNvPr id="139268" name="Content Placeholder 4"/>
          <p:cNvSpPr>
            <a:spLocks noGrp="1"/>
          </p:cNvSpPr>
          <p:nvPr>
            <p:ph idx="4294967295"/>
          </p:nvPr>
        </p:nvSpPr>
        <p:spPr>
          <a:xfrm>
            <a:off x="1365250" y="1443038"/>
            <a:ext cx="7481888" cy="5192712"/>
          </a:xfrm>
        </p:spPr>
        <p:txBody>
          <a:bodyPr/>
          <a:lstStyle/>
          <a:p>
            <a:pPr marL="0" indent="0">
              <a:buFont typeface="Arial" charset="0"/>
              <a:buNone/>
              <a:defRPr/>
            </a:pPr>
            <a:r>
              <a:rPr lang="en-US" sz="2000" b="1" dirty="0" smtClean="0">
                <a:solidFill>
                  <a:srgbClr val="F9EAA9"/>
                </a:solidFill>
              </a:rPr>
              <a:t>There were lapses </a:t>
            </a:r>
            <a:r>
              <a:rPr lang="en-US" sz="2000" b="1" dirty="0">
                <a:solidFill>
                  <a:srgbClr val="F9EAA9"/>
                </a:solidFill>
              </a:rPr>
              <a:t>in hand hygiene and adherence to </a:t>
            </a:r>
            <a:r>
              <a:rPr lang="en-US" sz="2000" b="1" dirty="0" smtClean="0">
                <a:solidFill>
                  <a:srgbClr val="F9EAA9"/>
                </a:solidFill>
              </a:rPr>
              <a:t>contact precautions </a:t>
            </a:r>
            <a:r>
              <a:rPr lang="en-US" sz="2000" b="1" dirty="0">
                <a:solidFill>
                  <a:srgbClr val="F9EAA9"/>
                </a:solidFill>
              </a:rPr>
              <a:t>among physicians, nurses, and </a:t>
            </a:r>
            <a:r>
              <a:rPr lang="en-US" sz="2000" b="1" dirty="0" smtClean="0">
                <a:solidFill>
                  <a:srgbClr val="F9EAA9"/>
                </a:solidFill>
              </a:rPr>
              <a:t>visitors</a:t>
            </a:r>
            <a:endParaRPr lang="en-US" sz="2000" b="1" dirty="0">
              <a:solidFill>
                <a:srgbClr val="F9EAA9"/>
              </a:solidFill>
            </a:endParaRPr>
          </a:p>
          <a:p>
            <a:pPr eaLnBrk="1" hangingPunct="1">
              <a:buFont typeface="Arial" charset="0"/>
              <a:buNone/>
              <a:defRPr/>
            </a:pPr>
            <a:endParaRPr lang="en-US" sz="2000" u="sng" dirty="0" smtClean="0">
              <a:solidFill>
                <a:srgbClr val="F9EAA9"/>
              </a:solidFill>
            </a:endParaRPr>
          </a:p>
          <a:p>
            <a:pPr eaLnBrk="1" hangingPunct="1">
              <a:defRPr/>
            </a:pPr>
            <a:r>
              <a:rPr lang="en-US" sz="2000" dirty="0" smtClean="0">
                <a:solidFill>
                  <a:srgbClr val="F9EAA9"/>
                </a:solidFill>
              </a:rPr>
              <a:t>Of all the opportunities for hand hygiene, 27% were missed by physicians, nurses, nursing assistants, and visitors</a:t>
            </a:r>
          </a:p>
          <a:p>
            <a:pPr eaLnBrk="1" hangingPunct="1">
              <a:defRPr/>
            </a:pPr>
            <a:endParaRPr lang="en-US" sz="2000" dirty="0" smtClean="0">
              <a:solidFill>
                <a:srgbClr val="F9EAA9"/>
              </a:solidFill>
            </a:endParaRPr>
          </a:p>
          <a:p>
            <a:pPr eaLnBrk="1" hangingPunct="1">
              <a:defRPr/>
            </a:pPr>
            <a:r>
              <a:rPr lang="en-US" sz="2000" dirty="0" smtClean="0">
                <a:solidFill>
                  <a:srgbClr val="F9EAA9"/>
                </a:solidFill>
              </a:rPr>
              <a:t>Lack of documentation of cleaning and disinfection of portable medical equipment between patients was noted</a:t>
            </a:r>
          </a:p>
          <a:p>
            <a:pPr eaLnBrk="1" hangingPunct="1">
              <a:defRPr/>
            </a:pPr>
            <a:endParaRPr lang="en-US" sz="2000" dirty="0" smtClean="0">
              <a:solidFill>
                <a:srgbClr val="F9EAA9"/>
              </a:solidFill>
            </a:endParaRPr>
          </a:p>
          <a:p>
            <a:pPr eaLnBrk="1" hangingPunct="1">
              <a:defRPr/>
            </a:pPr>
            <a:r>
              <a:rPr lang="en-US" sz="2000" dirty="0" smtClean="0">
                <a:solidFill>
                  <a:srgbClr val="F9EAA9"/>
                </a:solidFill>
              </a:rPr>
              <a:t>Infrequent cleaning of certain patient care access areas (e.g., radiology rooms and a rehabilitation gym) were also noted</a:t>
            </a:r>
          </a:p>
          <a:p>
            <a:pPr eaLnBrk="1" hangingPunct="1">
              <a:defRPr/>
            </a:pPr>
            <a:endParaRPr lang="en-US" sz="2000" dirty="0" smtClean="0">
              <a:solidFill>
                <a:srgbClr val="F9EAA9"/>
              </a:solidFill>
            </a:endParaRPr>
          </a:p>
        </p:txBody>
      </p:sp>
      <p:sp>
        <p:nvSpPr>
          <p:cNvPr id="139269"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Carbapenem-Resistant </a:t>
            </a:r>
            <a:r>
              <a:rPr lang="en-US" sz="2000" i="1">
                <a:solidFill>
                  <a:schemeClr val="bg1"/>
                </a:solidFill>
                <a:latin typeface="Calibri" pitchFamily="34" charset="0"/>
              </a:rPr>
              <a:t>Klebsiella pneumoniae</a:t>
            </a:r>
            <a:r>
              <a:rPr lang="en-US" sz="2000">
                <a:solidFill>
                  <a:schemeClr val="bg1"/>
                </a:solidFill>
                <a:latin typeface="Calibri" pitchFamily="34" charset="0"/>
              </a:rPr>
              <a:t> Producing New Delhi Metallo-Beta-Lactamase at an Acute Care Hospital, Colorado 2012 </a:t>
            </a:r>
            <a:r>
              <a:rPr lang="en-US">
                <a:solidFill>
                  <a:schemeClr val="bg1"/>
                </a:solidFill>
                <a:latin typeface="Calibri" pitchFamily="34" charset="0"/>
              </a:rPr>
              <a:t>(Epson et al., 2014)</a:t>
            </a:r>
          </a:p>
        </p:txBody>
      </p:sp>
      <p:sp>
        <p:nvSpPr>
          <p:cNvPr id="139270" name="Text Box 5"/>
          <p:cNvSpPr txBox="1">
            <a:spLocks noChangeArrowheads="1"/>
          </p:cNvSpPr>
          <p:nvPr/>
        </p:nvSpPr>
        <p:spPr bwMode="auto">
          <a:xfrm>
            <a:off x="1365250" y="6126163"/>
            <a:ext cx="6261100" cy="206375"/>
          </a:xfrm>
          <a:prstGeom prst="rect">
            <a:avLst/>
          </a:prstGeom>
          <a:noFill/>
          <a:ln w="9525">
            <a:noFill/>
            <a:miter lim="800000"/>
            <a:headEnd/>
            <a:tailEnd/>
          </a:ln>
        </p:spPr>
        <p:txBody>
          <a:bodyPr>
            <a:spAutoFit/>
          </a:bodyPr>
          <a:lstStyle/>
          <a:p>
            <a:pPr>
              <a:lnSpc>
                <a:spcPct val="75000"/>
              </a:lnSpc>
            </a:pPr>
            <a:r>
              <a:rPr lang="en-US" sz="1000">
                <a:solidFill>
                  <a:schemeClr val="bg1"/>
                </a:solidFill>
              </a:rPr>
              <a:t>Epson et al. Infection Control and Hospital Epidemiology 2014;35(4):390-397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36866" name="Title 1"/>
          <p:cNvSpPr>
            <a:spLocks noGrp="1"/>
          </p:cNvSpPr>
          <p:nvPr>
            <p:ph type="title"/>
          </p:nvPr>
        </p:nvSpPr>
        <p:spPr>
          <a:xfrm>
            <a:off x="601663" y="833438"/>
            <a:ext cx="8245475" cy="763587"/>
          </a:xfrm>
          <a:ln w="38100">
            <a:solidFill>
              <a:srgbClr val="FFFF00"/>
            </a:solidFill>
          </a:ln>
        </p:spPr>
        <p:txBody>
          <a:bodyPr/>
          <a:lstStyle/>
          <a:p>
            <a:r>
              <a:rPr lang="en-US" smtClean="0">
                <a:solidFill>
                  <a:schemeClr val="bg1"/>
                </a:solidFill>
              </a:rPr>
              <a:t>Surveillance</a:t>
            </a:r>
          </a:p>
        </p:txBody>
      </p:sp>
      <p:sp>
        <p:nvSpPr>
          <p:cNvPr id="36867" name="Content Placeholder 2"/>
          <p:cNvSpPr>
            <a:spLocks noGrp="1"/>
          </p:cNvSpPr>
          <p:nvPr>
            <p:ph idx="1"/>
          </p:nvPr>
        </p:nvSpPr>
        <p:spPr>
          <a:xfrm>
            <a:off x="601663" y="1749425"/>
            <a:ext cx="8245475" cy="4427538"/>
          </a:xfrm>
        </p:spPr>
        <p:txBody>
          <a:bodyPr/>
          <a:lstStyle/>
          <a:p>
            <a:r>
              <a:rPr lang="en-US" sz="2000" b="1" smtClean="0">
                <a:solidFill>
                  <a:srgbClr val="F9EAA9"/>
                </a:solidFill>
              </a:rPr>
              <a:t>If CRE have been present, determine</a:t>
            </a:r>
          </a:p>
          <a:p>
            <a:pPr lvl="1"/>
            <a:r>
              <a:rPr lang="en-US" sz="2000" smtClean="0">
                <a:solidFill>
                  <a:srgbClr val="F9EAA9"/>
                </a:solidFill>
              </a:rPr>
              <a:t>Is there evidence of intra-facility transmission?</a:t>
            </a:r>
          </a:p>
          <a:p>
            <a:pPr lvl="1"/>
            <a:r>
              <a:rPr lang="en-US" sz="2000" smtClean="0">
                <a:solidFill>
                  <a:srgbClr val="F9EAA9"/>
                </a:solidFill>
              </a:rPr>
              <a:t>Which wards/units are most affected?</a:t>
            </a:r>
          </a:p>
          <a:p>
            <a:r>
              <a:rPr lang="en-US" sz="2000" b="1" smtClean="0">
                <a:solidFill>
                  <a:srgbClr val="F9EAA9"/>
                </a:solidFill>
              </a:rPr>
              <a:t>If facilities don’t have this information</a:t>
            </a:r>
          </a:p>
          <a:p>
            <a:pPr lvl="1"/>
            <a:r>
              <a:rPr lang="en-US" sz="2000" smtClean="0">
                <a:solidFill>
                  <a:srgbClr val="F9EAA9"/>
                </a:solidFill>
              </a:rPr>
              <a:t>Consider evaluation to quantify incidence</a:t>
            </a:r>
          </a:p>
          <a:p>
            <a:pPr lvl="2"/>
            <a:r>
              <a:rPr lang="en-US" sz="2000" smtClean="0">
                <a:solidFill>
                  <a:srgbClr val="F9EAA9"/>
                </a:solidFill>
              </a:rPr>
              <a:t>Review archived lab results to determine number and/or proportion of Enterobacteriaceae that are CRE over a specified time period</a:t>
            </a:r>
          </a:p>
          <a:p>
            <a:pPr lvl="2"/>
            <a:r>
              <a:rPr lang="en-US" sz="2000" smtClean="0">
                <a:solidFill>
                  <a:srgbClr val="F9EAA9"/>
                </a:solidFill>
              </a:rPr>
              <a:t>Collect patient level information to help with epidemiology of disease</a:t>
            </a:r>
          </a:p>
          <a:p>
            <a:pPr lvl="2">
              <a:buFont typeface="Arial" charset="0"/>
              <a:buNone/>
            </a:pPr>
            <a:endParaRPr lang="en-US" sz="2000" smtClean="0">
              <a:solidFill>
                <a:schemeClr val="bg2"/>
              </a:solidFill>
            </a:endParaRPr>
          </a:p>
        </p:txBody>
      </p:sp>
      <p:sp>
        <p:nvSpPr>
          <p:cNvPr id="4" name="Slide Number Placeholder 3"/>
          <p:cNvSpPr>
            <a:spLocks noGrp="1"/>
          </p:cNvSpPr>
          <p:nvPr>
            <p:ph type="sldNum" sz="quarter" idx="12"/>
          </p:nvPr>
        </p:nvSpPr>
        <p:spPr>
          <a:xfrm>
            <a:off x="296863" y="6492875"/>
            <a:ext cx="8389937" cy="365125"/>
          </a:xfrm>
        </p:spPr>
        <p:txBody>
          <a:bodyPr/>
          <a:lstStyle/>
          <a:p>
            <a:pPr marL="0" lvl="2" algn="r" fontAlgn="auto">
              <a:spcBef>
                <a:spcPts val="0"/>
              </a:spcBef>
              <a:spcAft>
                <a:spcPts val="0"/>
              </a:spcAft>
              <a:defRPr/>
            </a:pPr>
            <a:r>
              <a:rPr lang="en-US" sz="1400" dirty="0">
                <a:solidFill>
                  <a:schemeClr val="bg1"/>
                </a:solidFill>
              </a:rPr>
              <a:t>CDC: 2012 CRE Toolkit - Guidance for Control of Carbapenem-resistant Enterobacteriaceae (CRE)</a:t>
            </a:r>
          </a:p>
          <a:p>
            <a:pPr>
              <a:defRPr/>
            </a:pPr>
            <a:fld id="{5CBF6AEC-25BE-4532-B6D8-F370D266EBB9}"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141314" name="Rectangle 2"/>
          <p:cNvSpPr>
            <a:spLocks noGrp="1"/>
          </p:cNvSpPr>
          <p:nvPr>
            <p:ph type="title" idx="4294967295"/>
          </p:nvPr>
        </p:nvSpPr>
        <p:spPr>
          <a:xfrm>
            <a:off x="449263" y="3124200"/>
            <a:ext cx="8229600" cy="1143000"/>
          </a:xfrm>
          <a:ln w="38100">
            <a:solidFill>
              <a:srgbClr val="FFFF00"/>
            </a:solidFill>
          </a:ln>
        </p:spPr>
        <p:txBody>
          <a:bodyPr/>
          <a:lstStyle/>
          <a:p>
            <a:r>
              <a:rPr lang="en-US" sz="4000" smtClean="0">
                <a:solidFill>
                  <a:schemeClr val="bg1"/>
                </a:solidFill>
              </a:rPr>
              <a:t>Responding to Outbreaks in </a:t>
            </a:r>
            <a:br>
              <a:rPr lang="en-US" sz="4000" smtClean="0">
                <a:solidFill>
                  <a:schemeClr val="bg1"/>
                </a:solidFill>
              </a:rPr>
            </a:br>
            <a:r>
              <a:rPr lang="en-US" sz="4000" smtClean="0">
                <a:solidFill>
                  <a:schemeClr val="bg1"/>
                </a:solidFill>
              </a:rPr>
              <a:t>Long Term Care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233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29BCDC6-FFF5-4B27-A1B7-7CBBEA0AF3A7}" type="slidenum">
              <a:rPr lang="en-US" sz="1200">
                <a:solidFill>
                  <a:schemeClr val="tx1">
                    <a:tint val="75000"/>
                  </a:schemeClr>
                </a:solidFill>
                <a:latin typeface="+mn-lt"/>
                <a:cs typeface="+mn-cs"/>
              </a:rPr>
              <a:pPr algn="r" fontAlgn="auto">
                <a:spcBef>
                  <a:spcPts val="0"/>
                </a:spcBef>
                <a:spcAft>
                  <a:spcPts val="0"/>
                </a:spcAft>
                <a:defRPr/>
              </a:pPr>
              <a:t>61</a:t>
            </a:fld>
            <a:endParaRPr lang="en-US" sz="1200" dirty="0">
              <a:solidFill>
                <a:schemeClr val="tx1">
                  <a:tint val="75000"/>
                </a:schemeClr>
              </a:solidFill>
              <a:latin typeface="+mn-lt"/>
              <a:cs typeface="+mn-cs"/>
            </a:endParaRPr>
          </a:p>
        </p:txBody>
      </p:sp>
      <p:sp>
        <p:nvSpPr>
          <p:cNvPr id="142340" name="Content Placeholder 4"/>
          <p:cNvSpPr>
            <a:spLocks noGrp="1"/>
          </p:cNvSpPr>
          <p:nvPr>
            <p:ph idx="4294967295"/>
          </p:nvPr>
        </p:nvSpPr>
        <p:spPr>
          <a:xfrm>
            <a:off x="1365250" y="1901825"/>
            <a:ext cx="7177088" cy="4733925"/>
          </a:xfrm>
        </p:spPr>
        <p:txBody>
          <a:bodyPr/>
          <a:lstStyle/>
          <a:p>
            <a:r>
              <a:rPr lang="en-US" sz="2400" smtClean="0">
                <a:solidFill>
                  <a:srgbClr val="F9EAA9"/>
                </a:solidFill>
              </a:rPr>
              <a:t>A 2008 outbreak of KPC-producing </a:t>
            </a:r>
            <a:r>
              <a:rPr lang="en-US" sz="2400" i="1" smtClean="0">
                <a:solidFill>
                  <a:srgbClr val="F9EAA9"/>
                </a:solidFill>
              </a:rPr>
              <a:t>K. pneumoniae</a:t>
            </a:r>
            <a:r>
              <a:rPr lang="en-US" sz="2400" smtClean="0">
                <a:solidFill>
                  <a:srgbClr val="F9EAA9"/>
                </a:solidFill>
              </a:rPr>
              <a:t> in the Greater Chicago area was traced to one LTACH </a:t>
            </a:r>
          </a:p>
          <a:p>
            <a:r>
              <a:rPr lang="en-US" sz="2400" smtClean="0">
                <a:solidFill>
                  <a:srgbClr val="F9EAA9"/>
                </a:solidFill>
              </a:rPr>
              <a:t>The objective of this study was to determine the effect of a bundle of infection control interventions on transmission</a:t>
            </a:r>
          </a:p>
          <a:p>
            <a:r>
              <a:rPr lang="en-US" sz="2400" u="sng" smtClean="0">
                <a:solidFill>
                  <a:srgbClr val="F9EAA9"/>
                </a:solidFill>
              </a:rPr>
              <a:t>Bundled Intervention</a:t>
            </a:r>
          </a:p>
          <a:p>
            <a:pPr lvl="1"/>
            <a:r>
              <a:rPr lang="en-US" sz="2400" smtClean="0">
                <a:solidFill>
                  <a:srgbClr val="F9EAA9"/>
                </a:solidFill>
              </a:rPr>
              <a:t>Daily chlorhexidine baths for all infected and colonized cases</a:t>
            </a:r>
          </a:p>
          <a:p>
            <a:pPr lvl="1"/>
            <a:r>
              <a:rPr lang="en-US" sz="2400" smtClean="0">
                <a:solidFill>
                  <a:srgbClr val="F9EAA9"/>
                </a:solidFill>
              </a:rPr>
              <a:t>Environmental Cleaning</a:t>
            </a:r>
          </a:p>
        </p:txBody>
      </p:sp>
      <p:sp>
        <p:nvSpPr>
          <p:cNvPr id="142341" name="Title 3"/>
          <p:cNvSpPr>
            <a:spLocks/>
          </p:cNvSpPr>
          <p:nvPr/>
        </p:nvSpPr>
        <p:spPr bwMode="auto">
          <a:xfrm>
            <a:off x="601663" y="222250"/>
            <a:ext cx="8245475" cy="1374775"/>
          </a:xfrm>
          <a:prstGeom prst="rect">
            <a:avLst/>
          </a:prstGeom>
          <a:noFill/>
          <a:ln w="28575">
            <a:solidFill>
              <a:srgbClr val="FFFF00"/>
            </a:solidFill>
            <a:miter lim="800000"/>
            <a:headEnd/>
            <a:tailEnd/>
          </a:ln>
        </p:spPr>
        <p:txBody>
          <a:bodyPr anchor="ctr"/>
          <a:lstStyle/>
          <a:p>
            <a:r>
              <a:rPr lang="en-US" sz="2800">
                <a:solidFill>
                  <a:schemeClr val="bg1"/>
                </a:solidFill>
                <a:latin typeface="Calibri" pitchFamily="34" charset="0"/>
              </a:rPr>
              <a:t>Successful Control of an Outbreak of </a:t>
            </a:r>
            <a:r>
              <a:rPr lang="en-US" sz="2800" i="1">
                <a:solidFill>
                  <a:schemeClr val="bg1"/>
                </a:solidFill>
                <a:latin typeface="Calibri" pitchFamily="34" charset="0"/>
              </a:rPr>
              <a:t>Klebsiella pneumoniae</a:t>
            </a:r>
            <a:r>
              <a:rPr lang="en-US" sz="2800">
                <a:solidFill>
                  <a:schemeClr val="bg1"/>
                </a:solidFill>
                <a:latin typeface="Calibri" pitchFamily="34" charset="0"/>
              </a:rPr>
              <a:t> Carbapenemase-Producing </a:t>
            </a:r>
            <a:r>
              <a:rPr lang="en-US" sz="2800" i="1">
                <a:solidFill>
                  <a:schemeClr val="bg1"/>
                </a:solidFill>
                <a:latin typeface="Calibri" pitchFamily="34" charset="0"/>
              </a:rPr>
              <a:t>K. pneumoniae</a:t>
            </a:r>
            <a:r>
              <a:rPr lang="en-US" sz="2800">
                <a:solidFill>
                  <a:schemeClr val="bg1"/>
                </a:solidFill>
                <a:latin typeface="Calibri" pitchFamily="34" charset="0"/>
              </a:rPr>
              <a:t> at a Long-Term Acute Care Hospital</a:t>
            </a:r>
            <a:r>
              <a:rPr lang="en-US" sz="2000">
                <a:solidFill>
                  <a:schemeClr val="bg1"/>
                </a:solidFill>
                <a:latin typeface="Calibri" pitchFamily="34" charset="0"/>
              </a:rPr>
              <a:t>  </a:t>
            </a:r>
            <a:r>
              <a:rPr lang="en-US">
                <a:solidFill>
                  <a:schemeClr val="bg1"/>
                </a:solidFill>
                <a:latin typeface="Calibri" pitchFamily="34" charset="0"/>
              </a:rPr>
              <a:t>(Munoz-Price et al., 2010)</a:t>
            </a:r>
          </a:p>
        </p:txBody>
      </p:sp>
      <p:sp>
        <p:nvSpPr>
          <p:cNvPr id="142342" name="Text Box 5"/>
          <p:cNvSpPr txBox="1">
            <a:spLocks noChangeArrowheads="1"/>
          </p:cNvSpPr>
          <p:nvPr/>
        </p:nvSpPr>
        <p:spPr bwMode="auto">
          <a:xfrm>
            <a:off x="3503613" y="6330950"/>
            <a:ext cx="4122737" cy="274638"/>
          </a:xfrm>
          <a:prstGeom prst="rect">
            <a:avLst/>
          </a:prstGeom>
          <a:noFill/>
          <a:ln w="9525">
            <a:noFill/>
            <a:miter lim="800000"/>
            <a:headEnd/>
            <a:tailEnd/>
          </a:ln>
        </p:spPr>
        <p:txBody>
          <a:bodyPr>
            <a:spAutoFit/>
          </a:bodyPr>
          <a:lstStyle/>
          <a:p>
            <a:pPr algn="r">
              <a:spcBef>
                <a:spcPct val="50000"/>
              </a:spcBef>
            </a:pPr>
            <a:r>
              <a:rPr lang="en-US" sz="1200">
                <a:solidFill>
                  <a:schemeClr val="bg1"/>
                </a:solidFill>
                <a:latin typeface="Calibri" pitchFamily="34" charset="0"/>
              </a:rPr>
              <a:t>Infect Control Hosp Epidemiol 2010; 31:341-347</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438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E84EF0-9E2F-4B3F-9D37-B8CCDF2F99DB}" type="slidenum">
              <a:rPr lang="en-US" sz="1200">
                <a:solidFill>
                  <a:schemeClr val="tx1">
                    <a:tint val="75000"/>
                  </a:schemeClr>
                </a:solidFill>
                <a:latin typeface="+mn-lt"/>
                <a:cs typeface="+mn-cs"/>
              </a:rPr>
              <a:pPr algn="r" fontAlgn="auto">
                <a:spcBef>
                  <a:spcPts val="0"/>
                </a:spcBef>
                <a:spcAft>
                  <a:spcPts val="0"/>
                </a:spcAft>
                <a:defRPr/>
              </a:pPr>
              <a:t>62</a:t>
            </a:fld>
            <a:endParaRPr lang="en-US" sz="1200" dirty="0">
              <a:solidFill>
                <a:schemeClr val="tx1">
                  <a:tint val="75000"/>
                </a:schemeClr>
              </a:solidFill>
              <a:latin typeface="+mn-lt"/>
              <a:cs typeface="+mn-cs"/>
            </a:endParaRPr>
          </a:p>
        </p:txBody>
      </p:sp>
      <p:sp>
        <p:nvSpPr>
          <p:cNvPr id="144388" name="Content Placeholder 4"/>
          <p:cNvSpPr>
            <a:spLocks noGrp="1"/>
          </p:cNvSpPr>
          <p:nvPr>
            <p:ph idx="4294967295"/>
          </p:nvPr>
        </p:nvSpPr>
        <p:spPr>
          <a:xfrm>
            <a:off x="1365250" y="1901825"/>
            <a:ext cx="7177088" cy="4733925"/>
          </a:xfrm>
        </p:spPr>
        <p:txBody>
          <a:bodyPr/>
          <a:lstStyle/>
          <a:p>
            <a:r>
              <a:rPr lang="en-US" sz="2400" u="sng" smtClean="0">
                <a:solidFill>
                  <a:srgbClr val="F9EAA9"/>
                </a:solidFill>
              </a:rPr>
              <a:t>Bundled Intervention also included:</a:t>
            </a:r>
          </a:p>
          <a:p>
            <a:endParaRPr lang="en-US" sz="2400" u="sng" smtClean="0">
              <a:solidFill>
                <a:srgbClr val="F9EAA9"/>
              </a:solidFill>
            </a:endParaRPr>
          </a:p>
          <a:p>
            <a:pPr lvl="1">
              <a:lnSpc>
                <a:spcPct val="80000"/>
              </a:lnSpc>
            </a:pPr>
            <a:r>
              <a:rPr lang="en-US" sz="2400" smtClean="0">
                <a:solidFill>
                  <a:srgbClr val="F9EAA9"/>
                </a:solidFill>
              </a:rPr>
              <a:t>Surveillance cultures for all patients</a:t>
            </a:r>
          </a:p>
          <a:p>
            <a:pPr lvl="1">
              <a:lnSpc>
                <a:spcPct val="80000"/>
              </a:lnSpc>
            </a:pPr>
            <a:r>
              <a:rPr lang="en-US" sz="2400" smtClean="0">
                <a:solidFill>
                  <a:srgbClr val="F9EAA9"/>
                </a:solidFill>
              </a:rPr>
              <a:t>Contact Precautions for all high risk patients</a:t>
            </a:r>
          </a:p>
          <a:p>
            <a:pPr lvl="2">
              <a:lnSpc>
                <a:spcPct val="80000"/>
              </a:lnSpc>
            </a:pPr>
            <a:r>
              <a:rPr lang="en-US" smtClean="0">
                <a:solidFill>
                  <a:srgbClr val="F9EAA9"/>
                </a:solidFill>
              </a:rPr>
              <a:t>Negative cultures allowed high risk to be cohorted with other negative high risk, but they stayed in isolation</a:t>
            </a:r>
          </a:p>
          <a:p>
            <a:pPr lvl="1">
              <a:lnSpc>
                <a:spcPct val="80000"/>
              </a:lnSpc>
            </a:pPr>
            <a:r>
              <a:rPr lang="en-US" sz="2400" smtClean="0">
                <a:solidFill>
                  <a:srgbClr val="F9EAA9"/>
                </a:solidFill>
              </a:rPr>
              <a:t>Personnel education</a:t>
            </a:r>
          </a:p>
          <a:p>
            <a:pPr lvl="1">
              <a:lnSpc>
                <a:spcPct val="80000"/>
              </a:lnSpc>
            </a:pPr>
            <a:r>
              <a:rPr lang="en-US" sz="2400" smtClean="0">
                <a:solidFill>
                  <a:srgbClr val="F9EAA9"/>
                </a:solidFill>
              </a:rPr>
              <a:t>Environmental cultures</a:t>
            </a:r>
          </a:p>
        </p:txBody>
      </p:sp>
      <p:sp>
        <p:nvSpPr>
          <p:cNvPr id="144389" name="Title 3"/>
          <p:cNvSpPr>
            <a:spLocks/>
          </p:cNvSpPr>
          <p:nvPr/>
        </p:nvSpPr>
        <p:spPr bwMode="auto">
          <a:xfrm>
            <a:off x="1060450" y="222250"/>
            <a:ext cx="7786688" cy="1374775"/>
          </a:xfrm>
          <a:prstGeom prst="rect">
            <a:avLst/>
          </a:prstGeom>
          <a:noFill/>
          <a:ln w="28575">
            <a:solidFill>
              <a:srgbClr val="FFFF00"/>
            </a:solidFill>
            <a:miter lim="800000"/>
            <a:headEnd/>
            <a:tailEnd/>
          </a:ln>
        </p:spPr>
        <p:txBody>
          <a:bodyPr anchor="ctr"/>
          <a:lstStyle/>
          <a:p>
            <a:r>
              <a:rPr lang="en-US" sz="2600">
                <a:solidFill>
                  <a:schemeClr val="bg1"/>
                </a:solidFill>
                <a:latin typeface="Calibri" pitchFamily="34" charset="0"/>
              </a:rPr>
              <a:t>Successful Control of an Outbreak of </a:t>
            </a:r>
            <a:r>
              <a:rPr lang="en-US" sz="2600" i="1">
                <a:solidFill>
                  <a:schemeClr val="bg1"/>
                </a:solidFill>
                <a:latin typeface="Calibri" pitchFamily="34" charset="0"/>
              </a:rPr>
              <a:t>Klebsiella pneumoniae</a:t>
            </a:r>
            <a:r>
              <a:rPr lang="en-US" sz="2600">
                <a:solidFill>
                  <a:schemeClr val="bg1"/>
                </a:solidFill>
                <a:latin typeface="Calibri" pitchFamily="34" charset="0"/>
              </a:rPr>
              <a:t> Carbapenemase-Producing </a:t>
            </a:r>
            <a:r>
              <a:rPr lang="en-US" sz="2600" i="1">
                <a:solidFill>
                  <a:schemeClr val="bg1"/>
                </a:solidFill>
                <a:latin typeface="Calibri" pitchFamily="34" charset="0"/>
              </a:rPr>
              <a:t>K. pneumoniae</a:t>
            </a:r>
            <a:r>
              <a:rPr lang="en-US" sz="2600">
                <a:solidFill>
                  <a:schemeClr val="bg1"/>
                </a:solidFill>
                <a:latin typeface="Calibri" pitchFamily="34" charset="0"/>
              </a:rPr>
              <a:t> at a Long-Term Acute Care Hospital  </a:t>
            </a:r>
            <a:r>
              <a:rPr lang="en-US">
                <a:solidFill>
                  <a:schemeClr val="bg1"/>
                </a:solidFill>
                <a:latin typeface="Calibri" pitchFamily="34" charset="0"/>
              </a:rPr>
              <a:t>(Munoz-Price et al., 2010)</a:t>
            </a:r>
            <a:endParaRPr lang="en-US" sz="2600">
              <a:solidFill>
                <a:schemeClr val="bg1"/>
              </a:solidFill>
              <a:latin typeface="Calibri" pitchFamily="34" charset="0"/>
            </a:endParaRPr>
          </a:p>
        </p:txBody>
      </p:sp>
      <p:sp>
        <p:nvSpPr>
          <p:cNvPr id="144390" name="Text Box 5"/>
          <p:cNvSpPr txBox="1">
            <a:spLocks noChangeArrowheads="1"/>
          </p:cNvSpPr>
          <p:nvPr/>
        </p:nvSpPr>
        <p:spPr bwMode="auto">
          <a:xfrm>
            <a:off x="1976438" y="6330950"/>
            <a:ext cx="5802312" cy="549275"/>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Infect Control Hosp Epidemiol 2010; 31:341-347</a:t>
            </a:r>
          </a:p>
          <a:p>
            <a:pPr>
              <a:spcBef>
                <a:spcPct val="50000"/>
              </a:spcBef>
            </a:pPr>
            <a:endParaRPr lang="en-US" sz="12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2" name="Slide Number Placeholder 1"/>
          <p:cNvSpPr>
            <a:spLocks noGrp="1"/>
          </p:cNvSpPr>
          <p:nvPr>
            <p:ph type="sldNum" sz="quarter" idx="12"/>
          </p:nvPr>
        </p:nvSpPr>
        <p:spPr/>
        <p:txBody>
          <a:bodyPr/>
          <a:lstStyle/>
          <a:p>
            <a:pPr>
              <a:defRPr/>
            </a:pPr>
            <a:fld id="{0027C30A-BCF7-423C-ADF6-9B000F5E7EDC}" type="slidenum">
              <a:rPr lang="en-US" smtClean="0"/>
              <a:pPr>
                <a:defRPr/>
              </a:pPr>
              <a:t>63</a:t>
            </a:fld>
            <a:endParaRPr lang="en-US" dirty="0"/>
          </a:p>
        </p:txBody>
      </p:sp>
      <p:pic>
        <p:nvPicPr>
          <p:cNvPr id="146435" name="Picture 4" descr="http://www.jstor.org/literatum/publisher/jstor/journals/content/infeconthospepid/2010/649825/651097/production/images/large/fg2.jpeg"/>
          <p:cNvPicPr>
            <a:picLocks noChangeAspect="1" noChangeArrowheads="1"/>
          </p:cNvPicPr>
          <p:nvPr/>
        </p:nvPicPr>
        <p:blipFill>
          <a:blip r:embed="rId3"/>
          <a:srcRect/>
          <a:stretch>
            <a:fillRect/>
          </a:stretch>
        </p:blipFill>
        <p:spPr bwMode="auto">
          <a:xfrm>
            <a:off x="234950" y="222250"/>
            <a:ext cx="8728075" cy="5703888"/>
          </a:xfrm>
          <a:prstGeom prst="rect">
            <a:avLst/>
          </a:prstGeom>
          <a:noFill/>
          <a:ln w="9525">
            <a:noFill/>
            <a:miter lim="800000"/>
            <a:headEnd/>
            <a:tailEnd/>
          </a:ln>
        </p:spPr>
      </p:pic>
      <p:sp>
        <p:nvSpPr>
          <p:cNvPr id="146436" name="Rectangle 2"/>
          <p:cNvSpPr>
            <a:spLocks noChangeArrowheads="1"/>
          </p:cNvSpPr>
          <p:nvPr/>
        </p:nvSpPr>
        <p:spPr bwMode="auto">
          <a:xfrm>
            <a:off x="441325" y="6024563"/>
            <a:ext cx="8245475" cy="600075"/>
          </a:xfrm>
          <a:prstGeom prst="rect">
            <a:avLst/>
          </a:prstGeom>
          <a:noFill/>
          <a:ln w="9525">
            <a:noFill/>
            <a:miter lim="800000"/>
            <a:headEnd/>
            <a:tailEnd/>
          </a:ln>
        </p:spPr>
        <p:txBody>
          <a:bodyPr>
            <a:spAutoFit/>
          </a:bodyPr>
          <a:lstStyle/>
          <a:p>
            <a:r>
              <a:rPr lang="en-US" sz="1100">
                <a:solidFill>
                  <a:schemeClr val="bg1"/>
                </a:solidFill>
              </a:rPr>
              <a:t>Successful Control of an Outbreak of </a:t>
            </a:r>
            <a:r>
              <a:rPr lang="en-US" sz="1100" i="1">
                <a:solidFill>
                  <a:schemeClr val="bg1"/>
                </a:solidFill>
              </a:rPr>
              <a:t>Klebsiella pneumoniae</a:t>
            </a:r>
            <a:r>
              <a:rPr lang="en-US" sz="1100">
                <a:solidFill>
                  <a:schemeClr val="bg1"/>
                </a:solidFill>
              </a:rPr>
              <a:t> Carbapenemase–Producing </a:t>
            </a:r>
            <a:r>
              <a:rPr lang="en-US" sz="1100" i="1">
                <a:solidFill>
                  <a:schemeClr val="bg1"/>
                </a:solidFill>
              </a:rPr>
              <a:t>K. pneumoniae</a:t>
            </a:r>
            <a:r>
              <a:rPr lang="en-US" sz="1100">
                <a:solidFill>
                  <a:schemeClr val="bg1"/>
                </a:solidFill>
              </a:rPr>
              <a:t> at a Long‐Term Acute Care Hospital • L. Silvia Munoz‐Price, MD, et al, </a:t>
            </a:r>
            <a:r>
              <a:rPr lang="en-US" sz="1100" i="1">
                <a:solidFill>
                  <a:schemeClr val="bg1"/>
                </a:solidFill>
              </a:rPr>
              <a:t>Infection Control and Hospital Epidemiology</a:t>
            </a:r>
            <a:r>
              <a:rPr lang="en-US" sz="1100">
                <a:solidFill>
                  <a:schemeClr val="bg1"/>
                </a:solidFill>
              </a:rPr>
              <a:t>, Vol. 31, No. 4 (April 2010), pp. 341-347 </a:t>
            </a:r>
          </a:p>
        </p:txBody>
      </p:sp>
      <p:sp>
        <p:nvSpPr>
          <p:cNvPr id="4" name="Rectangle 3"/>
          <p:cNvSpPr/>
          <p:nvPr/>
        </p:nvSpPr>
        <p:spPr>
          <a:xfrm>
            <a:off x="5030788" y="833438"/>
            <a:ext cx="3511550" cy="1373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F9EAA9"/>
                </a:solidFill>
              </a:rPr>
              <a:t>After bundle implementation, prevalence of colonization decreased to 12%, then to 6%, 3%, and 0%.</a:t>
            </a:r>
          </a:p>
        </p:txBody>
      </p:sp>
      <p:sp>
        <p:nvSpPr>
          <p:cNvPr id="5" name="Rectangle 4"/>
          <p:cNvSpPr/>
          <p:nvPr/>
        </p:nvSpPr>
        <p:spPr>
          <a:xfrm>
            <a:off x="5030788" y="2665413"/>
            <a:ext cx="3511550" cy="1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F9EAA9"/>
                </a:solidFill>
              </a:rPr>
              <a:t>The bundled intervention successfully prevented bacteria spread, despite ongoing admissions of patients colonized with KPC producers.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148482" name="Rectangle 2"/>
          <p:cNvSpPr>
            <a:spLocks noGrp="1"/>
          </p:cNvSpPr>
          <p:nvPr>
            <p:ph type="title" idx="4294967295"/>
          </p:nvPr>
        </p:nvSpPr>
        <p:spPr>
          <a:xfrm>
            <a:off x="449263" y="3124200"/>
            <a:ext cx="8229600" cy="1143000"/>
          </a:xfrm>
          <a:ln w="38100">
            <a:solidFill>
              <a:srgbClr val="FFFF00"/>
            </a:solidFill>
          </a:ln>
        </p:spPr>
        <p:txBody>
          <a:bodyPr/>
          <a:lstStyle/>
          <a:p>
            <a:r>
              <a:rPr lang="en-US" smtClean="0">
                <a:solidFill>
                  <a:schemeClr val="bg2"/>
                </a:solidFill>
              </a:rPr>
              <a:t>Cleaning and Disinfecting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Picture2"/>
          <p:cNvPicPr>
            <a:picLocks noChangeAspect="1" noChangeArrowheads="1"/>
          </p:cNvPicPr>
          <p:nvPr/>
        </p:nvPicPr>
        <p:blipFill>
          <a:blip r:embed="rId3"/>
          <a:srcRect/>
          <a:stretch>
            <a:fillRect/>
          </a:stretch>
        </p:blipFill>
        <p:spPr bwMode="auto">
          <a:xfrm>
            <a:off x="747713" y="533400"/>
            <a:ext cx="7659687" cy="5773738"/>
          </a:xfrm>
          <a:prstGeom prst="rect">
            <a:avLst/>
          </a:prstGeom>
          <a:noFill/>
          <a:ln w="9525">
            <a:noFill/>
            <a:miter lim="800000"/>
            <a:headEnd/>
            <a:tailEnd/>
          </a:ln>
        </p:spPr>
      </p:pic>
      <p:sp>
        <p:nvSpPr>
          <p:cNvPr id="149506" name="Rectangle 3"/>
          <p:cNvSpPr>
            <a:spLocks noChangeArrowheads="1"/>
          </p:cNvSpPr>
          <p:nvPr/>
        </p:nvSpPr>
        <p:spPr bwMode="auto">
          <a:xfrm>
            <a:off x="914400" y="0"/>
            <a:ext cx="7680325" cy="1082675"/>
          </a:xfrm>
          <a:prstGeom prst="rect">
            <a:avLst/>
          </a:prstGeom>
          <a:solidFill>
            <a:srgbClr val="2D1DFF"/>
          </a:solidFill>
          <a:ln w="38100">
            <a:solidFill>
              <a:srgbClr val="FFFF00"/>
            </a:solidFill>
            <a:miter lim="800000"/>
            <a:headEnd/>
            <a:tailEnd/>
          </a:ln>
        </p:spPr>
        <p:txBody>
          <a:bodyPr anchor="ctr"/>
          <a:lstStyle/>
          <a:p>
            <a:pPr algn="ctr"/>
            <a:r>
              <a:rPr lang="en-US" sz="2000" b="1" i="1">
                <a:solidFill>
                  <a:schemeClr val="bg1"/>
                </a:solidFill>
              </a:rPr>
              <a:t>The Inanimate Environment Can Facilitate Transmission</a:t>
            </a:r>
          </a:p>
        </p:txBody>
      </p:sp>
      <p:sp>
        <p:nvSpPr>
          <p:cNvPr id="149507" name="Rectangle 4"/>
          <p:cNvSpPr>
            <a:spLocks noChangeArrowheads="1"/>
          </p:cNvSpPr>
          <p:nvPr/>
        </p:nvSpPr>
        <p:spPr bwMode="auto">
          <a:xfrm>
            <a:off x="533400" y="5867400"/>
            <a:ext cx="8305800" cy="990600"/>
          </a:xfrm>
          <a:prstGeom prst="rect">
            <a:avLst/>
          </a:prstGeom>
          <a:solidFill>
            <a:srgbClr val="CCFFFF"/>
          </a:solidFill>
          <a:ln w="9525">
            <a:noFill/>
            <a:miter lim="800000"/>
            <a:headEnd/>
            <a:tailEnd/>
          </a:ln>
        </p:spPr>
        <p:txBody>
          <a:bodyPr/>
          <a:lstStyle/>
          <a:p>
            <a:pPr algn="ctr">
              <a:spcBef>
                <a:spcPct val="20000"/>
              </a:spcBef>
            </a:pPr>
            <a:r>
              <a:rPr lang="en-US" sz="2400"/>
              <a:t>~ </a:t>
            </a:r>
            <a:r>
              <a:rPr lang="en-US" sz="1600"/>
              <a:t>Contaminated surfaces increase cross-transmission ~</a:t>
            </a:r>
          </a:p>
          <a:p>
            <a:pPr>
              <a:spcBef>
                <a:spcPct val="20000"/>
              </a:spcBef>
            </a:pPr>
            <a:r>
              <a:rPr lang="en-US" sz="1600"/>
              <a:t>Abstract: The Risk of Hand and Glove Contamination after Contact with a VRE (+) Patient Environment.  Hayden M, ICAAC, 2001, Chicago, IL.</a:t>
            </a:r>
          </a:p>
        </p:txBody>
      </p:sp>
      <p:sp>
        <p:nvSpPr>
          <p:cNvPr id="149508" name="Text Box 5"/>
          <p:cNvSpPr txBox="1">
            <a:spLocks noChangeArrowheads="1"/>
          </p:cNvSpPr>
          <p:nvPr/>
        </p:nvSpPr>
        <p:spPr bwMode="auto">
          <a:xfrm>
            <a:off x="3597275" y="1371600"/>
            <a:ext cx="5546725" cy="455613"/>
          </a:xfrm>
          <a:prstGeom prst="rect">
            <a:avLst/>
          </a:prstGeom>
          <a:solidFill>
            <a:schemeClr val="bg1"/>
          </a:solidFill>
          <a:ln w="9525">
            <a:noFill/>
            <a:miter lim="800000"/>
            <a:headEnd/>
            <a:tailEnd/>
          </a:ln>
        </p:spPr>
        <p:txBody>
          <a:bodyPr>
            <a:spAutoFit/>
          </a:bodyPr>
          <a:lstStyle/>
          <a:p>
            <a:pPr algn="ctr">
              <a:lnSpc>
                <a:spcPct val="85000"/>
              </a:lnSpc>
            </a:pPr>
            <a:r>
              <a:rPr lang="en-US" sz="2800" b="1">
                <a:solidFill>
                  <a:srgbClr val="00FF00"/>
                </a:solidFill>
                <a:latin typeface="Arial Unicode MS"/>
              </a:rPr>
              <a:t>X</a:t>
            </a:r>
            <a:r>
              <a:rPr lang="en-US" sz="2800" b="1">
                <a:solidFill>
                  <a:schemeClr val="bg1"/>
                </a:solidFill>
                <a:latin typeface="Arial Unicode MS"/>
              </a:rPr>
              <a:t> </a:t>
            </a:r>
            <a:r>
              <a:rPr lang="en-US" sz="2200" b="1"/>
              <a:t>represents VRE culture positive sites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155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FF5E1C8-3199-4B80-94B9-A7257C3D9CF0}" type="slidenum">
              <a:rPr lang="en-US" sz="1200">
                <a:solidFill>
                  <a:schemeClr val="tx1">
                    <a:tint val="75000"/>
                  </a:schemeClr>
                </a:solidFill>
                <a:latin typeface="+mn-lt"/>
                <a:cs typeface="+mn-cs"/>
              </a:rPr>
              <a:pPr algn="r" fontAlgn="auto">
                <a:spcBef>
                  <a:spcPts val="0"/>
                </a:spcBef>
                <a:spcAft>
                  <a:spcPts val="0"/>
                </a:spcAft>
                <a:defRPr/>
              </a:pPr>
              <a:t>66</a:t>
            </a:fld>
            <a:endParaRPr lang="en-US" sz="1200" dirty="0">
              <a:solidFill>
                <a:schemeClr val="tx1">
                  <a:tint val="75000"/>
                </a:schemeClr>
              </a:solidFill>
              <a:latin typeface="+mn-lt"/>
              <a:cs typeface="+mn-cs"/>
            </a:endParaRPr>
          </a:p>
        </p:txBody>
      </p:sp>
      <p:sp>
        <p:nvSpPr>
          <p:cNvPr id="151556" name="Content Placeholder 4"/>
          <p:cNvSpPr>
            <a:spLocks noGrp="1"/>
          </p:cNvSpPr>
          <p:nvPr>
            <p:ph idx="4294967295"/>
          </p:nvPr>
        </p:nvSpPr>
        <p:spPr>
          <a:xfrm>
            <a:off x="449263" y="1443038"/>
            <a:ext cx="8694737" cy="5192712"/>
          </a:xfrm>
        </p:spPr>
        <p:txBody>
          <a:bodyPr/>
          <a:lstStyle/>
          <a:p>
            <a:pPr>
              <a:buFont typeface="Arial" charset="0"/>
              <a:buNone/>
            </a:pPr>
            <a:r>
              <a:rPr lang="en-US" sz="2400" u="sng" smtClean="0">
                <a:solidFill>
                  <a:schemeClr val="bg2"/>
                </a:solidFill>
              </a:rPr>
              <a:t>CDC, FDA, and EPA classify disinfectants differently </a:t>
            </a:r>
          </a:p>
          <a:p>
            <a:r>
              <a:rPr lang="en-US" sz="2400" smtClean="0">
                <a:solidFill>
                  <a:schemeClr val="bg2"/>
                </a:solidFill>
              </a:rPr>
              <a:t>CDC and FDA use same basic terminology and classification scheme </a:t>
            </a:r>
          </a:p>
          <a:p>
            <a:pPr lvl="1"/>
            <a:r>
              <a:rPr lang="en-US" sz="2400" smtClean="0">
                <a:solidFill>
                  <a:schemeClr val="bg2"/>
                </a:solidFill>
              </a:rPr>
              <a:t>to categorize medical devices </a:t>
            </a:r>
          </a:p>
          <a:p>
            <a:pPr lvl="2"/>
            <a:r>
              <a:rPr lang="en-US" smtClean="0">
                <a:solidFill>
                  <a:schemeClr val="bg2"/>
                </a:solidFill>
              </a:rPr>
              <a:t>critical, semi-critical, and noncritical</a:t>
            </a:r>
          </a:p>
          <a:p>
            <a:pPr lvl="1"/>
            <a:r>
              <a:rPr lang="en-US" sz="2400" smtClean="0">
                <a:solidFill>
                  <a:schemeClr val="bg2"/>
                </a:solidFill>
              </a:rPr>
              <a:t>to define antimicrobial potency for processing surfaces </a:t>
            </a:r>
          </a:p>
          <a:p>
            <a:pPr lvl="2"/>
            <a:r>
              <a:rPr lang="en-US" smtClean="0">
                <a:solidFill>
                  <a:schemeClr val="bg2"/>
                </a:solidFill>
              </a:rPr>
              <a:t>sterilization, and high-, intermediate- and low-level disinfection</a:t>
            </a:r>
          </a:p>
          <a:p>
            <a:r>
              <a:rPr lang="en-US" sz="2400" smtClean="0">
                <a:solidFill>
                  <a:schemeClr val="bg2"/>
                </a:solidFill>
              </a:rPr>
              <a:t>EPA registers environmental surface disinfectants based on the manufacturer's microbiological activity claims when registering its disinfectant. </a:t>
            </a:r>
          </a:p>
          <a:p>
            <a:pPr lvl="1"/>
            <a:r>
              <a:rPr lang="en-US" sz="2400" smtClean="0">
                <a:solidFill>
                  <a:schemeClr val="bg2"/>
                </a:solidFill>
              </a:rPr>
              <a:t>Doesn’t use the terms intermediate- and low-level disinfectants as used in CDC guidelines</a:t>
            </a:r>
          </a:p>
          <a:p>
            <a:pPr>
              <a:buFont typeface="Arial" charset="0"/>
              <a:buNone/>
            </a:pPr>
            <a:endParaRPr lang="en-US" sz="2400" smtClean="0">
              <a:solidFill>
                <a:schemeClr val="bg2"/>
              </a:solidFill>
            </a:endParaRPr>
          </a:p>
        </p:txBody>
      </p:sp>
      <p:sp>
        <p:nvSpPr>
          <p:cNvPr id="151557" name="Title 3"/>
          <p:cNvSpPr>
            <a:spLocks/>
          </p:cNvSpPr>
          <p:nvPr/>
        </p:nvSpPr>
        <p:spPr bwMode="auto">
          <a:xfrm>
            <a:off x="296863" y="222250"/>
            <a:ext cx="7634287" cy="763588"/>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Environmental Cleaning Standards </a:t>
            </a:r>
          </a:p>
        </p:txBody>
      </p:sp>
      <p:sp>
        <p:nvSpPr>
          <p:cNvPr id="151558" name="Text Box 5"/>
          <p:cNvSpPr txBox="1">
            <a:spLocks noChangeArrowheads="1"/>
          </p:cNvSpPr>
          <p:nvPr/>
        </p:nvSpPr>
        <p:spPr bwMode="auto">
          <a:xfrm>
            <a:off x="601663" y="985838"/>
            <a:ext cx="5802312"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CDC. Regulatory Framework for Disinfectants and Sterilants. MMWR 2003; 52(RR17);62-64. http://www.cdc.gov/mmwr/preview/mmwrhtml/rr5217a2.htm. Accessed July 4, 2014</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0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14CEED6-4E0C-4BE0-ADA7-B550D585347B}" type="slidenum">
              <a:rPr lang="en-US" sz="1200">
                <a:solidFill>
                  <a:schemeClr val="tx1">
                    <a:tint val="75000"/>
                  </a:schemeClr>
                </a:solidFill>
                <a:latin typeface="+mn-lt"/>
                <a:cs typeface="+mn-cs"/>
              </a:rPr>
              <a:pPr algn="r" fontAlgn="auto">
                <a:spcBef>
                  <a:spcPts val="0"/>
                </a:spcBef>
                <a:spcAft>
                  <a:spcPts val="0"/>
                </a:spcAft>
                <a:defRPr/>
              </a:pPr>
              <a:t>67</a:t>
            </a:fld>
            <a:endParaRPr lang="en-US" sz="1200" dirty="0">
              <a:solidFill>
                <a:schemeClr val="tx1">
                  <a:tint val="75000"/>
                </a:schemeClr>
              </a:solidFill>
              <a:latin typeface="+mn-lt"/>
              <a:cs typeface="+mn-cs"/>
            </a:endParaRPr>
          </a:p>
        </p:txBody>
      </p:sp>
      <p:sp>
        <p:nvSpPr>
          <p:cNvPr id="153604" name="Content Placeholder 4"/>
          <p:cNvSpPr>
            <a:spLocks noGrp="1"/>
          </p:cNvSpPr>
          <p:nvPr>
            <p:ph idx="4294967295"/>
          </p:nvPr>
        </p:nvSpPr>
        <p:spPr>
          <a:xfrm>
            <a:off x="1365250" y="1443038"/>
            <a:ext cx="7481888" cy="5192712"/>
          </a:xfrm>
        </p:spPr>
        <p:txBody>
          <a:bodyPr/>
          <a:lstStyle/>
          <a:p>
            <a:r>
              <a:rPr lang="en-US" sz="2400" smtClean="0">
                <a:solidFill>
                  <a:schemeClr val="bg2"/>
                </a:solidFill>
              </a:rPr>
              <a:t>CDC designates any EPA-registered hospital disinfectant </a:t>
            </a:r>
          </a:p>
          <a:p>
            <a:pPr lvl="1"/>
            <a:r>
              <a:rPr lang="en-US" sz="2400" smtClean="0">
                <a:solidFill>
                  <a:schemeClr val="bg2"/>
                </a:solidFill>
              </a:rPr>
              <a:t>without a tuberculocidal claim as a </a:t>
            </a:r>
            <a:r>
              <a:rPr lang="en-US" sz="2400" b="1" smtClean="0">
                <a:solidFill>
                  <a:schemeClr val="bg2"/>
                </a:solidFill>
              </a:rPr>
              <a:t>low-level disinfectant </a:t>
            </a:r>
          </a:p>
          <a:p>
            <a:pPr lvl="1"/>
            <a:r>
              <a:rPr lang="en-US" sz="2400" smtClean="0">
                <a:solidFill>
                  <a:schemeClr val="bg2"/>
                </a:solidFill>
              </a:rPr>
              <a:t>with a tuberculocidal claim as an </a:t>
            </a:r>
            <a:r>
              <a:rPr lang="en-US" sz="2400" b="1" smtClean="0">
                <a:solidFill>
                  <a:schemeClr val="bg2"/>
                </a:solidFill>
              </a:rPr>
              <a:t>intermediate-level disinfectant</a:t>
            </a:r>
          </a:p>
          <a:p>
            <a:pPr lvl="1"/>
            <a:endParaRPr lang="en-US" sz="2400" smtClean="0">
              <a:solidFill>
                <a:schemeClr val="bg2"/>
              </a:solidFill>
            </a:endParaRPr>
          </a:p>
          <a:p>
            <a:endParaRPr lang="en-US" sz="1800" smtClean="0">
              <a:solidFill>
                <a:schemeClr val="bg2"/>
              </a:solidFill>
            </a:endParaRPr>
          </a:p>
        </p:txBody>
      </p:sp>
      <p:sp>
        <p:nvSpPr>
          <p:cNvPr id="153605"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Disinfectants </a:t>
            </a:r>
          </a:p>
        </p:txBody>
      </p:sp>
      <p:sp>
        <p:nvSpPr>
          <p:cNvPr id="153606" name="Text Box 5"/>
          <p:cNvSpPr txBox="1">
            <a:spLocks noChangeArrowheads="1"/>
          </p:cNvSpPr>
          <p:nvPr/>
        </p:nvSpPr>
        <p:spPr bwMode="auto">
          <a:xfrm>
            <a:off x="1976438" y="6330950"/>
            <a:ext cx="5802312"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CDC. Regulatory Framework for Disinfectants and Sterilants. MMWR 2003; 52(RR17);62-64. http://www.cdc.gov/mmwr/preview/mmwrhtml/rr5217a2.htm. Accessed July 4, 2014</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5650"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rPr>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7337B5D-D88C-4789-9492-5FDA2B8D5766}" type="slidenum">
              <a:rPr lang="en-US" sz="1200">
                <a:solidFill>
                  <a:schemeClr val="tx1">
                    <a:tint val="75000"/>
                  </a:schemeClr>
                </a:solidFill>
                <a:latin typeface="+mn-lt"/>
                <a:cs typeface="+mn-cs"/>
              </a:rPr>
              <a:pPr algn="r" fontAlgn="auto">
                <a:spcBef>
                  <a:spcPts val="0"/>
                </a:spcBef>
                <a:spcAft>
                  <a:spcPts val="0"/>
                </a:spcAft>
                <a:defRPr/>
              </a:pPr>
              <a:t>68</a:t>
            </a:fld>
            <a:endParaRPr lang="en-US" sz="1200" dirty="0">
              <a:solidFill>
                <a:schemeClr val="tx1">
                  <a:tint val="75000"/>
                </a:schemeClr>
              </a:solidFill>
              <a:latin typeface="+mn-lt"/>
              <a:cs typeface="+mn-cs"/>
            </a:endParaRPr>
          </a:p>
        </p:txBody>
      </p:sp>
      <p:sp>
        <p:nvSpPr>
          <p:cNvPr id="155652" name="Content Placeholder 4"/>
          <p:cNvSpPr>
            <a:spLocks noGrp="1"/>
          </p:cNvSpPr>
          <p:nvPr>
            <p:ph idx="4294967295"/>
          </p:nvPr>
        </p:nvSpPr>
        <p:spPr>
          <a:xfrm>
            <a:off x="601663" y="1443038"/>
            <a:ext cx="8542337" cy="5192712"/>
          </a:xfrm>
        </p:spPr>
        <p:txBody>
          <a:bodyPr/>
          <a:lstStyle/>
          <a:p>
            <a:r>
              <a:rPr lang="en-US" sz="2000" smtClean="0">
                <a:solidFill>
                  <a:schemeClr val="bg2"/>
                </a:solidFill>
              </a:rPr>
              <a:t>EPA registration of disinfectants</a:t>
            </a:r>
          </a:p>
          <a:p>
            <a:pPr lvl="1"/>
            <a:r>
              <a:rPr lang="en-US" sz="2000" smtClean="0">
                <a:solidFill>
                  <a:schemeClr val="bg2"/>
                </a:solidFill>
              </a:rPr>
              <a:t>To be labeled as an EPA hospital disinfectant, the product must pass Association of Official Analytical Chemists (AOAC) effectiveness tests against three target organisms: </a:t>
            </a:r>
          </a:p>
          <a:p>
            <a:pPr lvl="2"/>
            <a:r>
              <a:rPr lang="en-US" sz="2000" smtClean="0">
                <a:solidFill>
                  <a:schemeClr val="bg2"/>
                </a:solidFill>
              </a:rPr>
              <a:t>Salmonella choleraesuis for effectiveness against gram-negative bacteria;</a:t>
            </a:r>
          </a:p>
          <a:p>
            <a:pPr lvl="2"/>
            <a:r>
              <a:rPr lang="en-US" sz="2000" smtClean="0">
                <a:solidFill>
                  <a:schemeClr val="bg2"/>
                </a:solidFill>
              </a:rPr>
              <a:t>Staphylococcus aureus for effectiveness against gram-positive bacteria; and </a:t>
            </a:r>
          </a:p>
          <a:p>
            <a:pPr lvl="2"/>
            <a:r>
              <a:rPr lang="en-US" sz="2000" smtClean="0">
                <a:solidFill>
                  <a:schemeClr val="bg2"/>
                </a:solidFill>
              </a:rPr>
              <a:t>Pseudomonas aeruginosa for effectiveness against a primarily nosocomial pathogen</a:t>
            </a:r>
          </a:p>
          <a:p>
            <a:pPr lvl="1"/>
            <a:r>
              <a:rPr lang="en-US" sz="2000" smtClean="0">
                <a:solidFill>
                  <a:schemeClr val="bg2"/>
                </a:solidFill>
              </a:rPr>
              <a:t>Substantiated label claims of effectiveness of a disinfectant against specific microorganisms other than the test microorganisms are permitted, but not required</a:t>
            </a:r>
          </a:p>
          <a:p>
            <a:pPr lvl="2"/>
            <a:r>
              <a:rPr lang="en-US" sz="2000" smtClean="0">
                <a:solidFill>
                  <a:schemeClr val="bg2"/>
                </a:solidFill>
              </a:rPr>
              <a:t>provided that the test microorganisms are likely to be present in or on the recommended use areas and surfaces </a:t>
            </a:r>
          </a:p>
        </p:txBody>
      </p:sp>
      <p:sp>
        <p:nvSpPr>
          <p:cNvPr id="155653" name="Title 3"/>
          <p:cNvSpPr>
            <a:spLocks/>
          </p:cNvSpPr>
          <p:nvPr/>
        </p:nvSpPr>
        <p:spPr bwMode="auto">
          <a:xfrm>
            <a:off x="754063" y="222250"/>
            <a:ext cx="7481887"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Disinfectants </a:t>
            </a:r>
          </a:p>
        </p:txBody>
      </p:sp>
      <p:sp>
        <p:nvSpPr>
          <p:cNvPr id="155654" name="Text Box 5"/>
          <p:cNvSpPr txBox="1">
            <a:spLocks noChangeArrowheads="1"/>
          </p:cNvSpPr>
          <p:nvPr/>
        </p:nvSpPr>
        <p:spPr bwMode="auto">
          <a:xfrm>
            <a:off x="1976438" y="6330950"/>
            <a:ext cx="5802312"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CDC. Regulatory Framework for Disinfectants and Sterilants. MMWR 2003; 52(RR17);62-64. http://www.cdc.gov/mmwr/preview/mmwrhtml/rr5217a2.htm. Accessed July 4, 2014</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769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8E0A845-A008-4FD6-A632-385BA67A6B09}" type="slidenum">
              <a:rPr lang="en-US" sz="1200">
                <a:solidFill>
                  <a:schemeClr val="tx1">
                    <a:tint val="75000"/>
                  </a:schemeClr>
                </a:solidFill>
                <a:latin typeface="+mn-lt"/>
                <a:cs typeface="+mn-cs"/>
              </a:rPr>
              <a:pPr algn="r" fontAlgn="auto">
                <a:spcBef>
                  <a:spcPts val="0"/>
                </a:spcBef>
                <a:spcAft>
                  <a:spcPts val="0"/>
                </a:spcAft>
                <a:defRPr/>
              </a:pPr>
              <a:t>69</a:t>
            </a:fld>
            <a:endParaRPr lang="en-US" sz="1200" dirty="0">
              <a:solidFill>
                <a:schemeClr val="tx1">
                  <a:tint val="75000"/>
                </a:schemeClr>
              </a:solidFill>
              <a:latin typeface="+mn-lt"/>
              <a:cs typeface="+mn-cs"/>
            </a:endParaRPr>
          </a:p>
        </p:txBody>
      </p:sp>
      <p:sp>
        <p:nvSpPr>
          <p:cNvPr id="157700" name="Content Placeholder 4"/>
          <p:cNvSpPr>
            <a:spLocks noGrp="1"/>
          </p:cNvSpPr>
          <p:nvPr>
            <p:ph idx="4294967295"/>
          </p:nvPr>
        </p:nvSpPr>
        <p:spPr>
          <a:xfrm>
            <a:off x="1365250" y="1443038"/>
            <a:ext cx="7481888" cy="5192712"/>
          </a:xfrm>
        </p:spPr>
        <p:txBody>
          <a:bodyPr/>
          <a:lstStyle/>
          <a:p>
            <a:r>
              <a:rPr lang="en-US" sz="2400" smtClean="0">
                <a:solidFill>
                  <a:schemeClr val="bg2"/>
                </a:solidFill>
              </a:rPr>
              <a:t>EPA registration of disinfectants</a:t>
            </a:r>
          </a:p>
          <a:p>
            <a:pPr lvl="1"/>
            <a:r>
              <a:rPr lang="en-US" sz="2400" smtClean="0">
                <a:solidFill>
                  <a:schemeClr val="bg2"/>
                </a:solidFill>
              </a:rPr>
              <a:t>Potency against Mycobacterium tuberculosis recognized as a substantial benchmark </a:t>
            </a:r>
          </a:p>
          <a:p>
            <a:pPr lvl="1"/>
            <a:r>
              <a:rPr lang="en-US" sz="2400" smtClean="0">
                <a:solidFill>
                  <a:schemeClr val="bg2"/>
                </a:solidFill>
              </a:rPr>
              <a:t>However, the tuberculocidal claim is used only as a benchmark to measure germicidal potency</a:t>
            </a:r>
          </a:p>
          <a:p>
            <a:pPr lvl="2"/>
            <a:r>
              <a:rPr lang="en-US" smtClean="0">
                <a:solidFill>
                  <a:schemeClr val="bg2"/>
                </a:solidFill>
              </a:rPr>
              <a:t>Tuberculosis is not transmitted via environmental surfaces but by the airborne route </a:t>
            </a:r>
          </a:p>
          <a:p>
            <a:pPr lvl="3"/>
            <a:r>
              <a:rPr lang="en-US" sz="2400" smtClean="0">
                <a:solidFill>
                  <a:schemeClr val="bg2"/>
                </a:solidFill>
              </a:rPr>
              <a:t>Thus, use of products on environmental surfaces plays no role in preventing the spread of tuberculosis</a:t>
            </a:r>
          </a:p>
          <a:p>
            <a:pPr>
              <a:buFont typeface="Arial" charset="0"/>
              <a:buNone/>
            </a:pPr>
            <a:endParaRPr lang="en-US" sz="2400" smtClean="0">
              <a:solidFill>
                <a:schemeClr val="bg2"/>
              </a:solidFill>
            </a:endParaRPr>
          </a:p>
        </p:txBody>
      </p:sp>
      <p:sp>
        <p:nvSpPr>
          <p:cNvPr id="157701"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Disinfectants</a:t>
            </a:r>
          </a:p>
        </p:txBody>
      </p:sp>
      <p:sp>
        <p:nvSpPr>
          <p:cNvPr id="157702" name="Text Box 5"/>
          <p:cNvSpPr txBox="1">
            <a:spLocks noChangeArrowheads="1"/>
          </p:cNvSpPr>
          <p:nvPr/>
        </p:nvSpPr>
        <p:spPr bwMode="auto">
          <a:xfrm>
            <a:off x="1976438" y="6330950"/>
            <a:ext cx="5802312"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CDC. Regulatory Framework for Disinfectants and Sterilants. MMWR 2003; 52(RR17);62-64. http://www.cdc.gov/mmwr/preview/mmwrhtml/rr5217a2.htm. Accessed July 4, 2014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6D87010-A995-44C1-9105-5C5472BE2827}" type="slidenum">
              <a:rPr lang="en-US" sz="1200">
                <a:solidFill>
                  <a:schemeClr val="tx1">
                    <a:tint val="75000"/>
                  </a:schemeClr>
                </a:solidFill>
                <a:latin typeface="+mn-lt"/>
                <a:cs typeface="+mn-cs"/>
              </a:rPr>
              <a:pPr algn="r" fontAlgn="auto">
                <a:spcBef>
                  <a:spcPts val="0"/>
                </a:spcBef>
                <a:spcAft>
                  <a:spcPts val="0"/>
                </a:spcAft>
                <a:defRPr/>
              </a:pPr>
              <a:t>7</a:t>
            </a:fld>
            <a:endParaRPr lang="en-US" sz="1200" dirty="0">
              <a:solidFill>
                <a:schemeClr val="tx1">
                  <a:tint val="75000"/>
                </a:schemeClr>
              </a:solidFill>
              <a:latin typeface="+mn-lt"/>
              <a:cs typeface="+mn-cs"/>
            </a:endParaRPr>
          </a:p>
        </p:txBody>
      </p:sp>
      <p:sp>
        <p:nvSpPr>
          <p:cNvPr id="37892" name="Content Placeholder 4"/>
          <p:cNvSpPr>
            <a:spLocks noGrp="1"/>
          </p:cNvSpPr>
          <p:nvPr>
            <p:ph idx="4294967295"/>
          </p:nvPr>
        </p:nvSpPr>
        <p:spPr>
          <a:xfrm>
            <a:off x="1212850" y="1443038"/>
            <a:ext cx="7626350" cy="5192712"/>
          </a:xfrm>
        </p:spPr>
        <p:txBody>
          <a:bodyPr/>
          <a:lstStyle/>
          <a:p>
            <a:pPr marL="284163" indent="-284163" eaLnBrk="1" hangingPunct="1"/>
            <a:r>
              <a:rPr lang="en-US" sz="2000" smtClean="0">
                <a:solidFill>
                  <a:srgbClr val="F9EAA9"/>
                </a:solidFill>
              </a:rPr>
              <a:t>Preventing infections reduces the burden of MDROs/</a:t>
            </a:r>
            <a:r>
              <a:rPr lang="en-US" sz="2000" i="1" smtClean="0">
                <a:solidFill>
                  <a:srgbClr val="F9EAA9"/>
                </a:solidFill>
              </a:rPr>
              <a:t>C. diff</a:t>
            </a:r>
            <a:r>
              <a:rPr lang="en-US" sz="2000" smtClean="0">
                <a:solidFill>
                  <a:srgbClr val="F9EAA9"/>
                </a:solidFill>
              </a:rPr>
              <a:t> </a:t>
            </a:r>
          </a:p>
          <a:p>
            <a:pPr marL="284163" indent="-284163" eaLnBrk="1" hangingPunct="1"/>
            <a:r>
              <a:rPr lang="en-US" sz="2000" smtClean="0">
                <a:solidFill>
                  <a:srgbClr val="F9EAA9"/>
                </a:solidFill>
              </a:rPr>
              <a:t>Prevention of antimicrobial resistance depends on appropriate clinical practices in</a:t>
            </a:r>
            <a:r>
              <a:rPr lang="en-US" sz="2000" b="1" smtClean="0">
                <a:solidFill>
                  <a:srgbClr val="F9EAA9"/>
                </a:solidFill>
              </a:rPr>
              <a:t> ALL </a:t>
            </a:r>
            <a:r>
              <a:rPr lang="en-US" sz="2000" smtClean="0">
                <a:solidFill>
                  <a:srgbClr val="F9EAA9"/>
                </a:solidFill>
              </a:rPr>
              <a:t>routine patient care</a:t>
            </a:r>
          </a:p>
          <a:p>
            <a:pPr marL="741363" lvl="1" indent="-342900" eaLnBrk="1" hangingPunct="1"/>
            <a:r>
              <a:rPr lang="en-US" sz="2000" smtClean="0">
                <a:solidFill>
                  <a:srgbClr val="F9EAA9"/>
                </a:solidFill>
              </a:rPr>
              <a:t>Management of </a:t>
            </a:r>
            <a:r>
              <a:rPr lang="en-US" sz="2000" b="1" smtClean="0">
                <a:solidFill>
                  <a:srgbClr val="F9EAA9"/>
                </a:solidFill>
              </a:rPr>
              <a:t>vascular and urinary catheters</a:t>
            </a:r>
          </a:p>
          <a:p>
            <a:pPr marL="741363" lvl="1" indent="-342900" eaLnBrk="1" hangingPunct="1"/>
            <a:r>
              <a:rPr lang="en-US" sz="2000" smtClean="0">
                <a:solidFill>
                  <a:srgbClr val="F9EAA9"/>
                </a:solidFill>
              </a:rPr>
              <a:t>Prevention of lower respiratory tract infections in </a:t>
            </a:r>
            <a:r>
              <a:rPr lang="en-US" sz="2000" b="1" smtClean="0">
                <a:solidFill>
                  <a:srgbClr val="F9EAA9"/>
                </a:solidFill>
              </a:rPr>
              <a:t>ventilated patients</a:t>
            </a:r>
          </a:p>
          <a:p>
            <a:pPr marL="741363" lvl="1" indent="-342900" eaLnBrk="1" hangingPunct="1"/>
            <a:r>
              <a:rPr lang="en-US" sz="2000" smtClean="0">
                <a:solidFill>
                  <a:srgbClr val="F9EAA9"/>
                </a:solidFill>
              </a:rPr>
              <a:t>Accurate infectious etiology </a:t>
            </a:r>
            <a:r>
              <a:rPr lang="en-US" sz="2000" b="1" smtClean="0">
                <a:solidFill>
                  <a:srgbClr val="F9EAA9"/>
                </a:solidFill>
              </a:rPr>
              <a:t>diagnosis</a:t>
            </a:r>
          </a:p>
          <a:p>
            <a:pPr marL="741363" lvl="1" indent="-342900" eaLnBrk="1" hangingPunct="1"/>
            <a:r>
              <a:rPr lang="en-US" sz="2000" smtClean="0">
                <a:solidFill>
                  <a:srgbClr val="F9EAA9"/>
                </a:solidFill>
              </a:rPr>
              <a:t>Judicious </a:t>
            </a:r>
            <a:r>
              <a:rPr lang="en-US" sz="2000" b="1" smtClean="0">
                <a:solidFill>
                  <a:srgbClr val="F9EAA9"/>
                </a:solidFill>
              </a:rPr>
              <a:t>antimicrobial selection </a:t>
            </a:r>
            <a:r>
              <a:rPr lang="en-US" sz="2000" smtClean="0">
                <a:solidFill>
                  <a:srgbClr val="F9EAA9"/>
                </a:solidFill>
              </a:rPr>
              <a:t>and utilization</a:t>
            </a:r>
          </a:p>
          <a:p>
            <a:pPr marL="284163" indent="-284163" eaLnBrk="1" hangingPunct="1">
              <a:buFont typeface="Arial" charset="0"/>
              <a:buNone/>
            </a:pPr>
            <a:endParaRPr lang="en-US" sz="2000" smtClean="0">
              <a:solidFill>
                <a:srgbClr val="F9EAA9"/>
              </a:solidFill>
            </a:endParaRPr>
          </a:p>
        </p:txBody>
      </p:sp>
      <p:sp>
        <p:nvSpPr>
          <p:cNvPr id="37893"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Prevention Strategies</a:t>
            </a:r>
            <a:endParaRPr lang="en-US" sz="3200" i="1">
              <a:solidFill>
                <a:schemeClr val="bg1"/>
              </a:solidFill>
              <a:latin typeface="Calibri" pitchFamily="34" charset="0"/>
            </a:endParaRPr>
          </a:p>
        </p:txBody>
      </p:sp>
      <p:sp>
        <p:nvSpPr>
          <p:cNvPr id="37894" name="Text Box 5"/>
          <p:cNvSpPr txBox="1">
            <a:spLocks noChangeArrowheads="1"/>
          </p:cNvSpPr>
          <p:nvPr/>
        </p:nvSpPr>
        <p:spPr bwMode="auto">
          <a:xfrm>
            <a:off x="1212850" y="5567363"/>
            <a:ext cx="6407150" cy="438150"/>
          </a:xfrm>
          <a:prstGeom prst="rect">
            <a:avLst/>
          </a:prstGeom>
          <a:noFill/>
          <a:ln w="9525">
            <a:noFill/>
            <a:miter lim="800000"/>
            <a:headEnd/>
            <a:tailEnd/>
          </a:ln>
        </p:spPr>
        <p:txBody>
          <a:bodyPr>
            <a:spAutoFit/>
          </a:bodyPr>
          <a:lstStyle/>
          <a:p>
            <a:pPr>
              <a:lnSpc>
                <a:spcPct val="75000"/>
              </a:lnSpc>
            </a:pPr>
            <a:r>
              <a:rPr lang="en-US" sz="1000">
                <a:solidFill>
                  <a:schemeClr val="bg1"/>
                </a:solidFill>
              </a:rPr>
              <a:t>Siegel JD, Rhinehart E, Jackson M, Chiarello L. Management of Multidrug-Resistant Organisms In Healthcare Settings. The Healthcare Infection Control Practices Advisory Committee. http://www.cdc.gov/hicpac/pdf/MDRO/MDROGuideline 2006.pdf. Accessed June 20, 2014</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9746" name="Footer Placeholder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rPr>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39565B7-B71A-4BC2-A3A1-D81E7F2A51CC}" type="slidenum">
              <a:rPr lang="en-US" sz="1200">
                <a:solidFill>
                  <a:schemeClr val="tx1">
                    <a:tint val="75000"/>
                  </a:schemeClr>
                </a:solidFill>
                <a:latin typeface="+mn-lt"/>
                <a:cs typeface="+mn-cs"/>
              </a:rPr>
              <a:pPr algn="r" fontAlgn="auto">
                <a:spcBef>
                  <a:spcPts val="0"/>
                </a:spcBef>
                <a:spcAft>
                  <a:spcPts val="0"/>
                </a:spcAft>
                <a:defRPr/>
              </a:pPr>
              <a:t>70</a:t>
            </a:fld>
            <a:endParaRPr lang="en-US" sz="1200" dirty="0">
              <a:solidFill>
                <a:schemeClr val="tx1">
                  <a:tint val="75000"/>
                </a:schemeClr>
              </a:solidFill>
              <a:latin typeface="+mn-lt"/>
              <a:cs typeface="+mn-cs"/>
            </a:endParaRPr>
          </a:p>
        </p:txBody>
      </p:sp>
      <p:sp>
        <p:nvSpPr>
          <p:cNvPr id="159748" name="Content Placeholder 4"/>
          <p:cNvSpPr>
            <a:spLocks noGrp="1"/>
          </p:cNvSpPr>
          <p:nvPr>
            <p:ph idx="4294967295"/>
          </p:nvPr>
        </p:nvSpPr>
        <p:spPr>
          <a:xfrm>
            <a:off x="449263" y="1443038"/>
            <a:ext cx="8397875" cy="5192712"/>
          </a:xfrm>
        </p:spPr>
        <p:txBody>
          <a:bodyPr/>
          <a:lstStyle/>
          <a:p>
            <a:r>
              <a:rPr lang="en-US" sz="2400" smtClean="0">
                <a:solidFill>
                  <a:schemeClr val="bg2"/>
                </a:solidFill>
              </a:rPr>
              <a:t>EPA registration of disinfectants</a:t>
            </a:r>
          </a:p>
          <a:p>
            <a:pPr lvl="2"/>
            <a:r>
              <a:rPr lang="en-US" smtClean="0">
                <a:solidFill>
                  <a:schemeClr val="bg2"/>
                </a:solidFill>
              </a:rPr>
              <a:t>Because mycobacteria have among the highest intrinsic levels of resistance among the vegetative bacteria, viruses, and fungi, any germicide with a tuberculocidal claim on the label is considered capable of inactivating a broad spectrum of pathogens, including such less-resistant organisms as blood-borne pathogens (e.g., HBV, HCV, and HIV)</a:t>
            </a:r>
          </a:p>
          <a:p>
            <a:pPr lvl="3"/>
            <a:r>
              <a:rPr lang="en-US" sz="2400" smtClean="0">
                <a:solidFill>
                  <a:schemeClr val="bg2"/>
                </a:solidFill>
              </a:rPr>
              <a:t>It is this broad-spectrum capability, rather than the product's specific potency against mycobacteria, that is the basis for protocols and regulations dictating use of tuberculocidal chemicals for surface disinfection</a:t>
            </a:r>
          </a:p>
          <a:p>
            <a:pPr>
              <a:buFont typeface="Arial" charset="0"/>
              <a:buNone/>
            </a:pPr>
            <a:endParaRPr lang="en-US" sz="2400" smtClean="0">
              <a:solidFill>
                <a:schemeClr val="bg2"/>
              </a:solidFill>
            </a:endParaRPr>
          </a:p>
        </p:txBody>
      </p:sp>
      <p:sp>
        <p:nvSpPr>
          <p:cNvPr id="159749"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Disinfectants</a:t>
            </a:r>
          </a:p>
        </p:txBody>
      </p:sp>
      <p:sp>
        <p:nvSpPr>
          <p:cNvPr id="159750" name="Text Box 5"/>
          <p:cNvSpPr txBox="1">
            <a:spLocks noChangeArrowheads="1"/>
          </p:cNvSpPr>
          <p:nvPr/>
        </p:nvSpPr>
        <p:spPr bwMode="auto">
          <a:xfrm>
            <a:off x="1976438" y="6330950"/>
            <a:ext cx="5802312"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CDC. Regulatory Framework for Disinfectants and Sterilants. MMWR 2003; 52(RR17);62-64. http://www.cdc.gov/mmwr/preview/mmwrhtml/rr5217a2.htm. Accessed July 4, 2014</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179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6C13870-0B90-4708-A843-EFFD1B86A3CA}" type="slidenum">
              <a:rPr lang="en-US" sz="1200">
                <a:solidFill>
                  <a:schemeClr val="tx1">
                    <a:tint val="75000"/>
                  </a:schemeClr>
                </a:solidFill>
                <a:latin typeface="+mn-lt"/>
                <a:cs typeface="+mn-cs"/>
              </a:rPr>
              <a:pPr algn="r" fontAlgn="auto">
                <a:spcBef>
                  <a:spcPts val="0"/>
                </a:spcBef>
                <a:spcAft>
                  <a:spcPts val="0"/>
                </a:spcAft>
                <a:defRPr/>
              </a:pPr>
              <a:t>71</a:t>
            </a:fld>
            <a:endParaRPr lang="en-US" sz="1200" dirty="0">
              <a:solidFill>
                <a:schemeClr val="tx1">
                  <a:tint val="75000"/>
                </a:schemeClr>
              </a:solidFill>
              <a:latin typeface="+mn-lt"/>
              <a:cs typeface="+mn-cs"/>
            </a:endParaRPr>
          </a:p>
        </p:txBody>
      </p:sp>
      <p:sp>
        <p:nvSpPr>
          <p:cNvPr id="161796" name="Content Placeholder 4"/>
          <p:cNvSpPr>
            <a:spLocks noGrp="1"/>
          </p:cNvSpPr>
          <p:nvPr>
            <p:ph idx="4294967295"/>
          </p:nvPr>
        </p:nvSpPr>
        <p:spPr>
          <a:xfrm>
            <a:off x="1365250" y="1443038"/>
            <a:ext cx="7481888" cy="5192712"/>
          </a:xfrm>
        </p:spPr>
        <p:txBody>
          <a:bodyPr/>
          <a:lstStyle/>
          <a:p>
            <a:r>
              <a:rPr lang="en-US" sz="1800" smtClean="0">
                <a:solidFill>
                  <a:schemeClr val="bg2"/>
                </a:solidFill>
              </a:rPr>
              <a:t>Antimicrobial products registered by the EPA for healthcare use are effective against the most common emerging pathogens.  Lists are updated and can be found on www.epa.gov</a:t>
            </a:r>
          </a:p>
        </p:txBody>
      </p:sp>
      <p:sp>
        <p:nvSpPr>
          <p:cNvPr id="161797"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Disinfectants and Sterilizers </a:t>
            </a:r>
          </a:p>
        </p:txBody>
      </p:sp>
      <p:sp>
        <p:nvSpPr>
          <p:cNvPr id="161798" name="Rectangle 8"/>
          <p:cNvSpPr>
            <a:spLocks noChangeArrowheads="1"/>
          </p:cNvSpPr>
          <p:nvPr/>
        </p:nvSpPr>
        <p:spPr bwMode="auto">
          <a:xfrm>
            <a:off x="754063" y="2665413"/>
            <a:ext cx="8093075" cy="3921125"/>
          </a:xfrm>
          <a:prstGeom prst="rect">
            <a:avLst/>
          </a:prstGeom>
          <a:solidFill>
            <a:schemeClr val="bg1"/>
          </a:solidFill>
          <a:ln w="9525">
            <a:noFill/>
            <a:miter lim="800000"/>
            <a:headEnd/>
            <a:tailEnd/>
          </a:ln>
        </p:spPr>
        <p:txBody>
          <a:bodyPr anchor="ctr">
            <a:spAutoFit/>
          </a:bodyPr>
          <a:lstStyle/>
          <a:p>
            <a:pPr marL="225425" indent="-225425">
              <a:buFontTx/>
              <a:buChar char="•"/>
            </a:pPr>
            <a:r>
              <a:rPr lang="en-US" sz="1400">
                <a:latin typeface="Calibri" pitchFamily="34" charset="0"/>
              </a:rPr>
              <a:t>List A: EPA’s Registered Antimicrobial Products as Sterilizers (PDF) (5 pp, 127k, About PDF)</a:t>
            </a:r>
          </a:p>
          <a:p>
            <a:pPr marL="225425" indent="-225425">
              <a:buFontTx/>
              <a:buChar char="•"/>
            </a:pPr>
            <a:r>
              <a:rPr lang="en-US" sz="1400">
                <a:latin typeface="Calibri" pitchFamily="34" charset="0"/>
              </a:rPr>
              <a:t>List B: EPA Registered Tuberculocide Products Effective Against Mycobacterium tuberculosis (PDF) (12 pp, 218k, About PDF)</a:t>
            </a:r>
          </a:p>
          <a:p>
            <a:pPr marL="225425" indent="-225425">
              <a:buFontTx/>
              <a:buChar char="•"/>
            </a:pPr>
            <a:r>
              <a:rPr lang="en-US" sz="1400">
                <a:latin typeface="Calibri" pitchFamily="34" charset="0"/>
              </a:rPr>
              <a:t>List C: EPA’s Registered Antimicrobial Products Effective Against Human HIV-1 Virus (PDF) (66 pp, 483k, About PDF)</a:t>
            </a:r>
          </a:p>
          <a:p>
            <a:pPr marL="225425" indent="-225425">
              <a:buFontTx/>
              <a:buChar char="•"/>
            </a:pPr>
            <a:r>
              <a:rPr lang="en-US" sz="1400">
                <a:latin typeface="Calibri" pitchFamily="34" charset="0"/>
              </a:rPr>
              <a:t>List D: EPA’s Registered Antimicrobial Products Effective Against Human HIV-1 and Hepatitis B Virus (PDF) (30 pp, 128k, About PDF)</a:t>
            </a:r>
          </a:p>
          <a:p>
            <a:pPr marL="225425" indent="-225425">
              <a:buFontTx/>
              <a:buChar char="•"/>
            </a:pPr>
            <a:r>
              <a:rPr lang="en-US" sz="1400">
                <a:latin typeface="Calibri" pitchFamily="34" charset="0"/>
              </a:rPr>
              <a:t>List E: EPA’s Registered Antimicrobial Products Effective Against Mycobacterium tuberculosis Human HIV-1 and Hepatitis B Virus (PDF) (8 pp, 53k, About PDF)</a:t>
            </a:r>
          </a:p>
          <a:p>
            <a:pPr marL="225425" indent="-225425">
              <a:buFontTx/>
              <a:buChar char="•"/>
            </a:pPr>
            <a:r>
              <a:rPr lang="en-US" sz="1400">
                <a:latin typeface="Calibri" pitchFamily="34" charset="0"/>
              </a:rPr>
              <a:t>List F: EPA’s Registered Antimicrobial Products Effective Against Hepatitis C Virus (PDF) (22 pp, 94k, About PDF)</a:t>
            </a:r>
          </a:p>
          <a:p>
            <a:pPr marL="225425" indent="-225425">
              <a:buFontTx/>
              <a:buChar char="•"/>
            </a:pPr>
            <a:r>
              <a:rPr lang="en-US" sz="1400">
                <a:latin typeface="Calibri" pitchFamily="34" charset="0"/>
              </a:rPr>
              <a:t>List G: EPA’s Registered Antimicrobial Products Effective Against Norovirus (PDF) (7 pp, 51k, About PDF)</a:t>
            </a:r>
          </a:p>
          <a:p>
            <a:pPr marL="225425" indent="-225425">
              <a:buFontTx/>
              <a:buChar char="•"/>
            </a:pPr>
            <a:r>
              <a:rPr lang="en-US" sz="1400">
                <a:latin typeface="Calibri" pitchFamily="34" charset="0"/>
              </a:rPr>
              <a:t>List H: EPA’s Registered Antimicrobial Products Effective Against Methicillin Resistant Staphylococcus aureus (MRSA) and Vancomycin Resistant Enterococcus faecalis or faecium (VRE) (PDF) (40 pp, 566k, About PDF)</a:t>
            </a:r>
          </a:p>
          <a:p>
            <a:pPr marL="225425" indent="-225425">
              <a:buFontTx/>
              <a:buChar char="•"/>
            </a:pPr>
            <a:r>
              <a:rPr lang="en-US" sz="1400">
                <a:latin typeface="Calibri" pitchFamily="34" charset="0"/>
              </a:rPr>
              <a:t>List J: EPA’s Registered Antimicrobial Products for Medical Waste Treatment (PDF) (5 pp, 70k, About PDF)</a:t>
            </a:r>
          </a:p>
          <a:p>
            <a:pPr marL="225425" indent="-225425">
              <a:buFontTx/>
              <a:buChar char="•"/>
            </a:pPr>
            <a:r>
              <a:rPr lang="en-US" sz="1400">
                <a:latin typeface="Calibri" pitchFamily="34" charset="0"/>
              </a:rPr>
              <a:t>List K: EPA’s Registered Antimicrobial Products Effective Against Clostridium difficile Spores (PDF) (2 pp, 56k, About PDF)</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281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6549D4A-5586-41E4-BCAA-1BF6A4814FF3}" type="slidenum">
              <a:rPr lang="en-US" sz="1200">
                <a:solidFill>
                  <a:schemeClr val="tx1">
                    <a:tint val="75000"/>
                  </a:schemeClr>
                </a:solidFill>
                <a:latin typeface="+mn-lt"/>
                <a:cs typeface="+mn-cs"/>
              </a:rPr>
              <a:pPr algn="r" fontAlgn="auto">
                <a:spcBef>
                  <a:spcPts val="0"/>
                </a:spcBef>
                <a:spcAft>
                  <a:spcPts val="0"/>
                </a:spcAft>
                <a:defRPr/>
              </a:pPr>
              <a:t>72</a:t>
            </a:fld>
            <a:endParaRPr lang="en-US" sz="1200" dirty="0">
              <a:solidFill>
                <a:schemeClr val="tx1">
                  <a:tint val="75000"/>
                </a:schemeClr>
              </a:solidFill>
              <a:latin typeface="+mn-lt"/>
              <a:cs typeface="+mn-cs"/>
            </a:endParaRPr>
          </a:p>
        </p:txBody>
      </p:sp>
      <p:sp>
        <p:nvSpPr>
          <p:cNvPr id="162820" name="Content Placeholder 4"/>
          <p:cNvSpPr>
            <a:spLocks noGrp="1"/>
          </p:cNvSpPr>
          <p:nvPr>
            <p:ph idx="4294967295"/>
          </p:nvPr>
        </p:nvSpPr>
        <p:spPr>
          <a:xfrm>
            <a:off x="1365250" y="1443038"/>
            <a:ext cx="7481888" cy="5095875"/>
          </a:xfrm>
        </p:spPr>
        <p:txBody>
          <a:bodyPr/>
          <a:lstStyle/>
          <a:p>
            <a:r>
              <a:rPr lang="en-US" sz="2000" smtClean="0">
                <a:solidFill>
                  <a:schemeClr val="bg2"/>
                </a:solidFill>
              </a:rPr>
              <a:t>Studies have shown that admitting a patient into a room previously occupied by a patient with environmentally-associated pathogens increases the risk of acquisition to the new patient</a:t>
            </a:r>
          </a:p>
          <a:p>
            <a:pPr lvl="1"/>
            <a:r>
              <a:rPr lang="en-US" sz="2000" smtClean="0">
                <a:solidFill>
                  <a:schemeClr val="bg2"/>
                </a:solidFill>
              </a:rPr>
              <a:t>Presumably due to residual contamination</a:t>
            </a:r>
          </a:p>
          <a:p>
            <a:pPr lvl="1"/>
            <a:r>
              <a:rPr lang="en-US" sz="2000" smtClean="0">
                <a:solidFill>
                  <a:schemeClr val="bg2"/>
                </a:solidFill>
              </a:rPr>
              <a:t>While there are some studies that indicate improved cleaning/disinfecting does NOT reduce transmission risk, there are many more studies that indicate contaminated surfaces to contribute to transmission, and many have conducted comparative effectiveness studies on various agents and procedures</a:t>
            </a:r>
          </a:p>
          <a:p>
            <a:endParaRPr lang="en-US" sz="2000" smtClean="0">
              <a:solidFill>
                <a:schemeClr val="bg2"/>
              </a:solidFill>
            </a:endParaRPr>
          </a:p>
          <a:p>
            <a:r>
              <a:rPr lang="en-US" sz="2000" smtClean="0">
                <a:solidFill>
                  <a:schemeClr val="bg2"/>
                </a:solidFill>
              </a:rPr>
              <a:t>Most hospitals employ a manual process of disinfecting and sterilizing</a:t>
            </a:r>
          </a:p>
          <a:p>
            <a:pPr lvl="1"/>
            <a:r>
              <a:rPr lang="en-US" sz="2000" smtClean="0">
                <a:solidFill>
                  <a:schemeClr val="bg2"/>
                </a:solidFill>
              </a:rPr>
              <a:t>However studies also show that continual staff education and training is needed as decontamination efforts are frequently inadequate</a:t>
            </a:r>
          </a:p>
        </p:txBody>
      </p:sp>
      <p:sp>
        <p:nvSpPr>
          <p:cNvPr id="162821"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Hospital Policies and Procedures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486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D703F80-4A24-4012-90E6-5631732CDDF4}" type="slidenum">
              <a:rPr lang="en-US" sz="1200">
                <a:solidFill>
                  <a:schemeClr val="tx1">
                    <a:tint val="75000"/>
                  </a:schemeClr>
                </a:solidFill>
                <a:latin typeface="+mn-lt"/>
                <a:cs typeface="+mn-cs"/>
              </a:rPr>
              <a:pPr algn="r" fontAlgn="auto">
                <a:spcBef>
                  <a:spcPts val="0"/>
                </a:spcBef>
                <a:spcAft>
                  <a:spcPts val="0"/>
                </a:spcAft>
                <a:defRPr/>
              </a:pPr>
              <a:t>73</a:t>
            </a:fld>
            <a:endParaRPr lang="en-US" sz="1200" dirty="0">
              <a:solidFill>
                <a:schemeClr val="tx1">
                  <a:tint val="75000"/>
                </a:schemeClr>
              </a:solidFill>
              <a:latin typeface="+mn-lt"/>
              <a:cs typeface="+mn-cs"/>
            </a:endParaRPr>
          </a:p>
        </p:txBody>
      </p:sp>
      <p:sp>
        <p:nvSpPr>
          <p:cNvPr id="164868" name="Content Placeholder 4"/>
          <p:cNvSpPr>
            <a:spLocks noGrp="1"/>
          </p:cNvSpPr>
          <p:nvPr>
            <p:ph idx="4294967295"/>
          </p:nvPr>
        </p:nvSpPr>
        <p:spPr>
          <a:xfrm>
            <a:off x="1365250" y="1443038"/>
            <a:ext cx="7481888" cy="4124325"/>
          </a:xfrm>
        </p:spPr>
        <p:txBody>
          <a:bodyPr/>
          <a:lstStyle/>
          <a:p>
            <a:r>
              <a:rPr lang="en-US" sz="1800" smtClean="0">
                <a:solidFill>
                  <a:schemeClr val="bg2"/>
                </a:solidFill>
              </a:rPr>
              <a:t>This study at the Cleveland Veteran Affairs Medical Center sought to assess and improve decontamination efforts after a </a:t>
            </a:r>
            <a:r>
              <a:rPr lang="en-US" sz="1800" i="1" smtClean="0">
                <a:solidFill>
                  <a:schemeClr val="bg2"/>
                </a:solidFill>
              </a:rPr>
              <a:t>C. diff</a:t>
            </a:r>
            <a:r>
              <a:rPr lang="en-US" sz="1800" smtClean="0">
                <a:solidFill>
                  <a:schemeClr val="bg2"/>
                </a:solidFill>
              </a:rPr>
              <a:t> outbreak </a:t>
            </a:r>
          </a:p>
          <a:p>
            <a:endParaRPr lang="en-US" sz="1800" smtClean="0">
              <a:solidFill>
                <a:schemeClr val="bg2"/>
              </a:solidFill>
            </a:endParaRPr>
          </a:p>
        </p:txBody>
      </p:sp>
      <p:sp>
        <p:nvSpPr>
          <p:cNvPr id="164869"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Reduction of </a:t>
            </a:r>
            <a:r>
              <a:rPr lang="en-US" sz="2000" i="1">
                <a:solidFill>
                  <a:schemeClr val="bg1"/>
                </a:solidFill>
                <a:latin typeface="Calibri" pitchFamily="34" charset="0"/>
              </a:rPr>
              <a:t>Clostridium difficile</a:t>
            </a:r>
            <a:r>
              <a:rPr lang="en-US" sz="2000">
                <a:solidFill>
                  <a:schemeClr val="bg1"/>
                </a:solidFill>
                <a:latin typeface="Calibri" pitchFamily="34" charset="0"/>
              </a:rPr>
              <a:t> and vancomycin-resistant </a:t>
            </a:r>
            <a:r>
              <a:rPr lang="en-US" sz="2000" i="1">
                <a:solidFill>
                  <a:schemeClr val="bg1"/>
                </a:solidFill>
                <a:latin typeface="Calibri" pitchFamily="34" charset="0"/>
              </a:rPr>
              <a:t>Enterococcus</a:t>
            </a:r>
            <a:r>
              <a:rPr lang="en-US" sz="2000">
                <a:solidFill>
                  <a:schemeClr val="bg1"/>
                </a:solidFill>
                <a:latin typeface="Calibri" pitchFamily="34" charset="0"/>
              </a:rPr>
              <a:t> contamination of environmental surfaces after an intervention to improve cleaning methods </a:t>
            </a:r>
            <a:r>
              <a:rPr lang="en-US">
                <a:solidFill>
                  <a:schemeClr val="bg1"/>
                </a:solidFill>
                <a:latin typeface="Calibri" pitchFamily="34" charset="0"/>
              </a:rPr>
              <a:t> (Eckstein et al., 2007)</a:t>
            </a:r>
            <a:endParaRPr lang="en-US" sz="2000">
              <a:solidFill>
                <a:schemeClr val="bg1"/>
              </a:solidFill>
              <a:latin typeface="Calibri" pitchFamily="34" charset="0"/>
            </a:endParaRPr>
          </a:p>
        </p:txBody>
      </p:sp>
      <p:sp>
        <p:nvSpPr>
          <p:cNvPr id="164870" name="Text Box 5"/>
          <p:cNvSpPr txBox="1">
            <a:spLocks noChangeArrowheads="1"/>
          </p:cNvSpPr>
          <p:nvPr/>
        </p:nvSpPr>
        <p:spPr bwMode="auto">
          <a:xfrm>
            <a:off x="1670050" y="6176963"/>
            <a:ext cx="4887913" cy="274637"/>
          </a:xfrm>
          <a:prstGeom prst="rect">
            <a:avLst/>
          </a:prstGeom>
          <a:noFill/>
          <a:ln w="9525">
            <a:noFill/>
            <a:miter lim="800000"/>
            <a:headEnd/>
            <a:tailEnd/>
          </a:ln>
        </p:spPr>
        <p:txBody>
          <a:bodyPr>
            <a:spAutoFit/>
          </a:bodyPr>
          <a:lstStyle/>
          <a:p>
            <a:pPr>
              <a:spcBef>
                <a:spcPct val="50000"/>
              </a:spcBef>
            </a:pPr>
            <a:r>
              <a:rPr lang="en-US" sz="1200">
                <a:solidFill>
                  <a:schemeClr val="bg2"/>
                </a:solidFill>
                <a:latin typeface="Calibri" pitchFamily="34" charset="0"/>
              </a:rPr>
              <a:t>Eckstein BC et al. BMC Infectious Diseases 2007;7:61</a:t>
            </a:r>
          </a:p>
        </p:txBody>
      </p:sp>
      <p:pic>
        <p:nvPicPr>
          <p:cNvPr id="164871" name="Picture 9" descr="thca8jlq8d11"/>
          <p:cNvPicPr>
            <a:picLocks noChangeAspect="1" noChangeArrowheads="1"/>
          </p:cNvPicPr>
          <p:nvPr/>
        </p:nvPicPr>
        <p:blipFill>
          <a:blip r:embed="rId4"/>
          <a:srcRect/>
          <a:stretch>
            <a:fillRect/>
          </a:stretch>
        </p:blipFill>
        <p:spPr bwMode="auto">
          <a:xfrm>
            <a:off x="2433638" y="2665413"/>
            <a:ext cx="4581525" cy="2595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691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4C56C9D-FC7F-4C67-9226-0C1CD9996C2A}" type="slidenum">
              <a:rPr lang="en-US" sz="1200">
                <a:solidFill>
                  <a:schemeClr val="tx1">
                    <a:tint val="75000"/>
                  </a:schemeClr>
                </a:solidFill>
                <a:latin typeface="+mn-lt"/>
                <a:cs typeface="+mn-cs"/>
              </a:rPr>
              <a:pPr algn="r" fontAlgn="auto">
                <a:spcBef>
                  <a:spcPts val="0"/>
                </a:spcBef>
                <a:spcAft>
                  <a:spcPts val="0"/>
                </a:spcAft>
                <a:defRPr/>
              </a:pPr>
              <a:t>74</a:t>
            </a:fld>
            <a:endParaRPr lang="en-US" sz="1200" dirty="0">
              <a:solidFill>
                <a:schemeClr val="tx1">
                  <a:tint val="75000"/>
                </a:schemeClr>
              </a:solidFill>
              <a:latin typeface="+mn-lt"/>
              <a:cs typeface="+mn-cs"/>
            </a:endParaRPr>
          </a:p>
        </p:txBody>
      </p:sp>
      <p:sp>
        <p:nvSpPr>
          <p:cNvPr id="166916" name="Content Placeholder 4"/>
          <p:cNvSpPr>
            <a:spLocks noGrp="1"/>
          </p:cNvSpPr>
          <p:nvPr>
            <p:ph idx="4294967295"/>
          </p:nvPr>
        </p:nvSpPr>
        <p:spPr>
          <a:xfrm>
            <a:off x="1365250" y="1443038"/>
            <a:ext cx="7481888" cy="4124325"/>
          </a:xfrm>
        </p:spPr>
        <p:txBody>
          <a:bodyPr/>
          <a:lstStyle/>
          <a:p>
            <a:pPr>
              <a:buFont typeface="Arial" charset="0"/>
              <a:buNone/>
            </a:pPr>
            <a:r>
              <a:rPr lang="en-US" sz="2000" u="sng" smtClean="0">
                <a:solidFill>
                  <a:schemeClr val="bg2"/>
                </a:solidFill>
              </a:rPr>
              <a:t>CDAD Results</a:t>
            </a:r>
          </a:p>
          <a:p>
            <a:r>
              <a:rPr lang="en-US" sz="2000" smtClean="0">
                <a:solidFill>
                  <a:schemeClr val="bg2"/>
                </a:solidFill>
              </a:rPr>
              <a:t>100% of CDAD patient rooms had one or more positive culture of the surfaces surveyed </a:t>
            </a:r>
            <a:r>
              <a:rPr lang="en-US" sz="2000" b="1" smtClean="0">
                <a:solidFill>
                  <a:schemeClr val="bg2"/>
                </a:solidFill>
              </a:rPr>
              <a:t>before</a:t>
            </a:r>
            <a:r>
              <a:rPr lang="en-US" sz="2000" smtClean="0">
                <a:solidFill>
                  <a:schemeClr val="bg2"/>
                </a:solidFill>
              </a:rPr>
              <a:t> housekeeping cleaning</a:t>
            </a:r>
          </a:p>
          <a:p>
            <a:r>
              <a:rPr lang="en-US" sz="2000" smtClean="0">
                <a:solidFill>
                  <a:schemeClr val="bg2"/>
                </a:solidFill>
              </a:rPr>
              <a:t>78% had positive culture </a:t>
            </a:r>
            <a:r>
              <a:rPr lang="en-US" sz="2000" b="1" smtClean="0">
                <a:solidFill>
                  <a:schemeClr val="bg2"/>
                </a:solidFill>
              </a:rPr>
              <a:t>after</a:t>
            </a:r>
            <a:r>
              <a:rPr lang="en-US" sz="2000" smtClean="0">
                <a:solidFill>
                  <a:schemeClr val="bg2"/>
                </a:solidFill>
              </a:rPr>
              <a:t> housekeeping cleaning</a:t>
            </a:r>
          </a:p>
          <a:p>
            <a:pPr>
              <a:buFont typeface="Arial" charset="0"/>
              <a:buNone/>
            </a:pPr>
            <a:endParaRPr lang="en-US" sz="2000" u="sng" smtClean="0">
              <a:solidFill>
                <a:schemeClr val="bg2"/>
              </a:solidFill>
            </a:endParaRPr>
          </a:p>
          <a:p>
            <a:pPr>
              <a:buFont typeface="Arial" charset="0"/>
              <a:buNone/>
            </a:pPr>
            <a:r>
              <a:rPr lang="en-US" sz="2000" u="sng" smtClean="0">
                <a:solidFill>
                  <a:schemeClr val="bg2"/>
                </a:solidFill>
              </a:rPr>
              <a:t>VRE Results</a:t>
            </a:r>
          </a:p>
          <a:p>
            <a:r>
              <a:rPr lang="en-US" sz="2000" smtClean="0">
                <a:solidFill>
                  <a:schemeClr val="bg2"/>
                </a:solidFill>
              </a:rPr>
              <a:t>94% of VRE patient rooms had one or more positive culture of the surfaces surveyed </a:t>
            </a:r>
            <a:r>
              <a:rPr lang="en-US" sz="2000" b="1" smtClean="0">
                <a:solidFill>
                  <a:schemeClr val="bg2"/>
                </a:solidFill>
              </a:rPr>
              <a:t>before</a:t>
            </a:r>
            <a:r>
              <a:rPr lang="en-US" sz="2000" smtClean="0">
                <a:solidFill>
                  <a:schemeClr val="bg2"/>
                </a:solidFill>
              </a:rPr>
              <a:t> housekeeping cleaning</a:t>
            </a:r>
          </a:p>
          <a:p>
            <a:r>
              <a:rPr lang="en-US" sz="2000" smtClean="0">
                <a:solidFill>
                  <a:schemeClr val="bg2"/>
                </a:solidFill>
              </a:rPr>
              <a:t>71% had positive culture </a:t>
            </a:r>
            <a:r>
              <a:rPr lang="en-US" sz="2000" b="1" smtClean="0">
                <a:solidFill>
                  <a:schemeClr val="bg2"/>
                </a:solidFill>
              </a:rPr>
              <a:t>after</a:t>
            </a:r>
            <a:r>
              <a:rPr lang="en-US" sz="2000" smtClean="0">
                <a:solidFill>
                  <a:schemeClr val="bg2"/>
                </a:solidFill>
              </a:rPr>
              <a:t> housekeeping cleaning</a:t>
            </a:r>
          </a:p>
          <a:p>
            <a:r>
              <a:rPr lang="en-US" sz="2000" smtClean="0">
                <a:solidFill>
                  <a:schemeClr val="bg2"/>
                </a:solidFill>
              </a:rPr>
              <a:t>Housekeeping cleaning was effective in disinfecting bedrails but not in other surfaces</a:t>
            </a:r>
          </a:p>
          <a:p>
            <a:pPr lvl="1"/>
            <a:endParaRPr lang="en-US" sz="2000" smtClean="0">
              <a:solidFill>
                <a:schemeClr val="bg2"/>
              </a:solidFill>
            </a:endParaRPr>
          </a:p>
          <a:p>
            <a:endParaRPr lang="en-US" sz="1800" smtClean="0">
              <a:solidFill>
                <a:schemeClr val="bg2"/>
              </a:solidFill>
            </a:endParaRPr>
          </a:p>
          <a:p>
            <a:endParaRPr lang="en-US" sz="1800" smtClean="0">
              <a:solidFill>
                <a:schemeClr val="bg2"/>
              </a:solidFill>
            </a:endParaRPr>
          </a:p>
        </p:txBody>
      </p:sp>
      <p:sp>
        <p:nvSpPr>
          <p:cNvPr id="166917"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Reduction of </a:t>
            </a:r>
            <a:r>
              <a:rPr lang="en-US" sz="2000" i="1">
                <a:solidFill>
                  <a:schemeClr val="bg1"/>
                </a:solidFill>
                <a:latin typeface="Calibri" pitchFamily="34" charset="0"/>
              </a:rPr>
              <a:t>Clostridium difficile</a:t>
            </a:r>
            <a:r>
              <a:rPr lang="en-US" sz="2000">
                <a:solidFill>
                  <a:schemeClr val="bg1"/>
                </a:solidFill>
                <a:latin typeface="Calibri" pitchFamily="34" charset="0"/>
              </a:rPr>
              <a:t> and vancomycin-resistant </a:t>
            </a:r>
            <a:r>
              <a:rPr lang="en-US" sz="2000" i="1">
                <a:solidFill>
                  <a:schemeClr val="bg1"/>
                </a:solidFill>
                <a:latin typeface="Calibri" pitchFamily="34" charset="0"/>
              </a:rPr>
              <a:t>Enterococcus</a:t>
            </a:r>
            <a:r>
              <a:rPr lang="en-US" sz="2000">
                <a:solidFill>
                  <a:schemeClr val="bg1"/>
                </a:solidFill>
                <a:latin typeface="Calibri" pitchFamily="34" charset="0"/>
              </a:rPr>
              <a:t> contamination of environmental surfaces after an intervention to improve cleaning methods  </a:t>
            </a:r>
            <a:r>
              <a:rPr lang="en-US">
                <a:solidFill>
                  <a:schemeClr val="bg1"/>
                </a:solidFill>
                <a:latin typeface="Calibri" pitchFamily="34" charset="0"/>
              </a:rPr>
              <a:t>(Eckstein et al., 2007)</a:t>
            </a:r>
          </a:p>
        </p:txBody>
      </p:sp>
      <p:sp>
        <p:nvSpPr>
          <p:cNvPr id="166918" name="Text Box 5"/>
          <p:cNvSpPr txBox="1">
            <a:spLocks noChangeArrowheads="1"/>
          </p:cNvSpPr>
          <p:nvPr/>
        </p:nvSpPr>
        <p:spPr bwMode="auto">
          <a:xfrm>
            <a:off x="1670050" y="6176963"/>
            <a:ext cx="4887913" cy="274637"/>
          </a:xfrm>
          <a:prstGeom prst="rect">
            <a:avLst/>
          </a:prstGeom>
          <a:noFill/>
          <a:ln w="9525">
            <a:noFill/>
            <a:miter lim="800000"/>
            <a:headEnd/>
            <a:tailEnd/>
          </a:ln>
        </p:spPr>
        <p:txBody>
          <a:bodyPr>
            <a:spAutoFit/>
          </a:bodyPr>
          <a:lstStyle/>
          <a:p>
            <a:pPr>
              <a:spcBef>
                <a:spcPct val="50000"/>
              </a:spcBef>
            </a:pPr>
            <a:r>
              <a:rPr lang="en-US" sz="1200">
                <a:solidFill>
                  <a:schemeClr val="bg2"/>
                </a:solidFill>
                <a:latin typeface="Calibri" pitchFamily="34" charset="0"/>
              </a:rPr>
              <a:t>Eckstein BC et al. BMC Infectious Diseases 2007;7:61</a:t>
            </a:r>
          </a:p>
        </p:txBody>
      </p:sp>
      <p:sp>
        <p:nvSpPr>
          <p:cNvPr id="166919"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896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40A7958-9FD4-4775-B1FD-1D962F3FBF54}" type="slidenum">
              <a:rPr lang="en-US" sz="1200">
                <a:solidFill>
                  <a:schemeClr val="tx1">
                    <a:tint val="75000"/>
                  </a:schemeClr>
                </a:solidFill>
                <a:latin typeface="+mn-lt"/>
                <a:cs typeface="+mn-cs"/>
              </a:rPr>
              <a:pPr algn="r" fontAlgn="auto">
                <a:spcBef>
                  <a:spcPts val="0"/>
                </a:spcBef>
                <a:spcAft>
                  <a:spcPts val="0"/>
                </a:spcAft>
                <a:defRPr/>
              </a:pPr>
              <a:t>75</a:t>
            </a:fld>
            <a:endParaRPr lang="en-US" sz="1200" dirty="0">
              <a:solidFill>
                <a:schemeClr val="tx1">
                  <a:tint val="75000"/>
                </a:schemeClr>
              </a:solidFill>
              <a:latin typeface="+mn-lt"/>
              <a:cs typeface="+mn-cs"/>
            </a:endParaRPr>
          </a:p>
        </p:txBody>
      </p:sp>
      <p:sp>
        <p:nvSpPr>
          <p:cNvPr id="167940" name="Content Placeholder 4"/>
          <p:cNvSpPr>
            <a:spLocks noGrp="1"/>
          </p:cNvSpPr>
          <p:nvPr>
            <p:ph idx="4294967295"/>
          </p:nvPr>
        </p:nvSpPr>
        <p:spPr>
          <a:xfrm>
            <a:off x="1365250" y="1443038"/>
            <a:ext cx="7481888" cy="4124325"/>
          </a:xfrm>
        </p:spPr>
        <p:txBody>
          <a:bodyPr/>
          <a:lstStyle/>
          <a:p>
            <a:pPr>
              <a:buFont typeface="Arial" charset="0"/>
              <a:buNone/>
              <a:defRPr/>
            </a:pPr>
            <a:r>
              <a:rPr lang="en-US" sz="1800" u="sng" dirty="0" smtClean="0">
                <a:solidFill>
                  <a:schemeClr val="bg2"/>
                </a:solidFill>
              </a:rPr>
              <a:t>Other Results</a:t>
            </a:r>
          </a:p>
          <a:p>
            <a:pPr>
              <a:defRPr/>
            </a:pPr>
            <a:r>
              <a:rPr lang="en-US" sz="1800" dirty="0" smtClean="0">
                <a:solidFill>
                  <a:schemeClr val="bg2"/>
                </a:solidFill>
              </a:rPr>
              <a:t>Cleaning staff opted to use spray bottles with 10% bleach solution and were allowed more time to clean a room and notification that a room needed to be cleaned sooner</a:t>
            </a:r>
          </a:p>
          <a:p>
            <a:pPr marL="0" indent="0">
              <a:buFont typeface="Arial" charset="0"/>
              <a:buNone/>
              <a:defRPr/>
            </a:pPr>
            <a:endParaRPr lang="en-US" sz="1800" dirty="0" smtClean="0">
              <a:solidFill>
                <a:schemeClr val="bg2"/>
              </a:solidFill>
            </a:endParaRPr>
          </a:p>
          <a:p>
            <a:pPr>
              <a:defRPr/>
            </a:pPr>
            <a:r>
              <a:rPr lang="en-US" sz="1800" dirty="0" smtClean="0">
                <a:solidFill>
                  <a:schemeClr val="bg2"/>
                </a:solidFill>
              </a:rPr>
              <a:t>In the 10 weeks following the intervention</a:t>
            </a:r>
          </a:p>
          <a:p>
            <a:pPr lvl="1">
              <a:defRPr/>
            </a:pPr>
            <a:r>
              <a:rPr lang="en-US" sz="1600" dirty="0">
                <a:solidFill>
                  <a:schemeClr val="bg2"/>
                </a:solidFill>
              </a:rPr>
              <a:t>90% of rooms with </a:t>
            </a:r>
            <a:r>
              <a:rPr lang="en-US" sz="1600" u="sng" dirty="0">
                <a:solidFill>
                  <a:schemeClr val="bg2"/>
                </a:solidFill>
              </a:rPr>
              <a:t>CDAD</a:t>
            </a:r>
            <a:r>
              <a:rPr lang="en-US" sz="1600" dirty="0">
                <a:solidFill>
                  <a:schemeClr val="bg2"/>
                </a:solidFill>
              </a:rPr>
              <a:t> patients were positive before cleaning, while </a:t>
            </a:r>
            <a:r>
              <a:rPr lang="en-US" sz="1600" b="1" dirty="0">
                <a:solidFill>
                  <a:schemeClr val="bg2"/>
                </a:solidFill>
              </a:rPr>
              <a:t>20% were positive after </a:t>
            </a:r>
            <a:r>
              <a:rPr lang="en-US" sz="1600" b="1" dirty="0" smtClean="0">
                <a:solidFill>
                  <a:schemeClr val="bg2"/>
                </a:solidFill>
              </a:rPr>
              <a:t>cleaning</a:t>
            </a:r>
            <a:endParaRPr lang="en-US" sz="1600" b="1" dirty="0">
              <a:solidFill>
                <a:schemeClr val="bg2"/>
              </a:solidFill>
            </a:endParaRPr>
          </a:p>
          <a:p>
            <a:pPr lvl="1">
              <a:defRPr/>
            </a:pPr>
            <a:r>
              <a:rPr lang="en-US" sz="1600" dirty="0" smtClean="0">
                <a:solidFill>
                  <a:schemeClr val="bg2"/>
                </a:solidFill>
              </a:rPr>
              <a:t>80% of rooms with </a:t>
            </a:r>
            <a:r>
              <a:rPr lang="en-US" sz="1600" u="sng" dirty="0" smtClean="0">
                <a:solidFill>
                  <a:schemeClr val="bg2"/>
                </a:solidFill>
              </a:rPr>
              <a:t>VRE</a:t>
            </a:r>
            <a:r>
              <a:rPr lang="en-US" sz="1600" dirty="0" smtClean="0">
                <a:solidFill>
                  <a:schemeClr val="bg2"/>
                </a:solidFill>
              </a:rPr>
              <a:t> patients had </a:t>
            </a:r>
            <a:r>
              <a:rPr lang="en-US" sz="1600" u="sng" dirty="0" smtClean="0">
                <a:solidFill>
                  <a:schemeClr val="bg2"/>
                </a:solidFill>
              </a:rPr>
              <a:t>&gt;</a:t>
            </a:r>
            <a:r>
              <a:rPr lang="en-US" sz="1600" dirty="0" smtClean="0">
                <a:solidFill>
                  <a:schemeClr val="bg2"/>
                </a:solidFill>
              </a:rPr>
              <a:t>1 positive environmental culture before cleaning, </a:t>
            </a:r>
            <a:r>
              <a:rPr lang="en-US" sz="1600" b="1" dirty="0" smtClean="0">
                <a:solidFill>
                  <a:schemeClr val="bg2"/>
                </a:solidFill>
              </a:rPr>
              <a:t>and 0% had positive cultures after cleaning</a:t>
            </a:r>
          </a:p>
          <a:p>
            <a:pPr>
              <a:defRPr/>
            </a:pPr>
            <a:endParaRPr lang="en-US" sz="1800" dirty="0" smtClean="0">
              <a:solidFill>
                <a:schemeClr val="bg2"/>
              </a:solidFill>
            </a:endParaRPr>
          </a:p>
          <a:p>
            <a:pPr>
              <a:defRPr/>
            </a:pPr>
            <a:r>
              <a:rPr lang="en-US" sz="1800" dirty="0" smtClean="0">
                <a:solidFill>
                  <a:schemeClr val="bg2"/>
                </a:solidFill>
              </a:rPr>
              <a:t>The research team noted that monthly meetings between Infection Control and housekeeping are needed to maintain awareness and adequate cleaning</a:t>
            </a:r>
          </a:p>
          <a:p>
            <a:pPr>
              <a:defRPr/>
            </a:pPr>
            <a:endParaRPr lang="en-US" sz="1800" dirty="0" smtClean="0">
              <a:solidFill>
                <a:schemeClr val="bg2"/>
              </a:solidFill>
            </a:endParaRPr>
          </a:p>
          <a:p>
            <a:pPr>
              <a:defRPr/>
            </a:pPr>
            <a:endParaRPr lang="en-US" sz="1800" dirty="0" smtClean="0">
              <a:solidFill>
                <a:schemeClr val="bg2"/>
              </a:solidFill>
            </a:endParaRPr>
          </a:p>
        </p:txBody>
      </p:sp>
      <p:sp>
        <p:nvSpPr>
          <p:cNvPr id="168965"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Reduction of </a:t>
            </a:r>
            <a:r>
              <a:rPr lang="en-US" sz="2000" i="1">
                <a:solidFill>
                  <a:schemeClr val="bg1"/>
                </a:solidFill>
                <a:latin typeface="Calibri" pitchFamily="34" charset="0"/>
              </a:rPr>
              <a:t>Clostridium difficile</a:t>
            </a:r>
            <a:r>
              <a:rPr lang="en-US" sz="2000">
                <a:solidFill>
                  <a:schemeClr val="bg1"/>
                </a:solidFill>
                <a:latin typeface="Calibri" pitchFamily="34" charset="0"/>
              </a:rPr>
              <a:t> and vancomycin-resistant </a:t>
            </a:r>
            <a:r>
              <a:rPr lang="en-US" sz="2000" i="1">
                <a:solidFill>
                  <a:schemeClr val="bg1"/>
                </a:solidFill>
                <a:latin typeface="Calibri" pitchFamily="34" charset="0"/>
              </a:rPr>
              <a:t>Enterococcus</a:t>
            </a:r>
            <a:r>
              <a:rPr lang="en-US" sz="2000">
                <a:solidFill>
                  <a:schemeClr val="bg1"/>
                </a:solidFill>
                <a:latin typeface="Calibri" pitchFamily="34" charset="0"/>
              </a:rPr>
              <a:t> contamination of environmental surfaces after an intervention to improve cleaning methods</a:t>
            </a:r>
            <a:r>
              <a:rPr lang="en-US">
                <a:solidFill>
                  <a:schemeClr val="bg1"/>
                </a:solidFill>
                <a:latin typeface="Calibri" pitchFamily="34" charset="0"/>
              </a:rPr>
              <a:t>  (Eckstein et al., 2007)</a:t>
            </a:r>
            <a:endParaRPr lang="en-US" sz="2000">
              <a:solidFill>
                <a:schemeClr val="bg1"/>
              </a:solidFill>
              <a:latin typeface="Calibri" pitchFamily="34" charset="0"/>
            </a:endParaRPr>
          </a:p>
        </p:txBody>
      </p:sp>
      <p:sp>
        <p:nvSpPr>
          <p:cNvPr id="168966" name="Text Box 5"/>
          <p:cNvSpPr txBox="1">
            <a:spLocks noChangeArrowheads="1"/>
          </p:cNvSpPr>
          <p:nvPr/>
        </p:nvSpPr>
        <p:spPr bwMode="auto">
          <a:xfrm>
            <a:off x="1670050" y="6176963"/>
            <a:ext cx="4887913" cy="274637"/>
          </a:xfrm>
          <a:prstGeom prst="rect">
            <a:avLst/>
          </a:prstGeom>
          <a:noFill/>
          <a:ln w="9525">
            <a:noFill/>
            <a:miter lim="800000"/>
            <a:headEnd/>
            <a:tailEnd/>
          </a:ln>
        </p:spPr>
        <p:txBody>
          <a:bodyPr>
            <a:spAutoFit/>
          </a:bodyPr>
          <a:lstStyle/>
          <a:p>
            <a:pPr>
              <a:spcBef>
                <a:spcPct val="50000"/>
              </a:spcBef>
            </a:pPr>
            <a:r>
              <a:rPr lang="en-US" sz="1200">
                <a:solidFill>
                  <a:schemeClr val="bg2"/>
                </a:solidFill>
                <a:latin typeface="Calibri" pitchFamily="34" charset="0"/>
              </a:rPr>
              <a:t>Eckstein BC et al. BMC Infectious Diseases 2007;7:61</a:t>
            </a:r>
          </a:p>
        </p:txBody>
      </p:sp>
      <p:sp>
        <p:nvSpPr>
          <p:cNvPr id="168967"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101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DE315EB-2984-4F2E-B9E7-540E0B0E410A}" type="slidenum">
              <a:rPr lang="en-US" sz="1200">
                <a:solidFill>
                  <a:schemeClr val="tx1">
                    <a:tint val="75000"/>
                  </a:schemeClr>
                </a:solidFill>
                <a:latin typeface="+mn-lt"/>
                <a:cs typeface="+mn-cs"/>
              </a:rPr>
              <a:pPr algn="r" fontAlgn="auto">
                <a:spcBef>
                  <a:spcPts val="0"/>
                </a:spcBef>
                <a:spcAft>
                  <a:spcPts val="0"/>
                </a:spcAft>
                <a:defRPr/>
              </a:pPr>
              <a:t>76</a:t>
            </a:fld>
            <a:endParaRPr lang="en-US" sz="1200" dirty="0">
              <a:solidFill>
                <a:schemeClr val="tx1">
                  <a:tint val="75000"/>
                </a:schemeClr>
              </a:solidFill>
              <a:latin typeface="+mn-lt"/>
              <a:cs typeface="+mn-cs"/>
            </a:endParaRPr>
          </a:p>
        </p:txBody>
      </p:sp>
      <p:sp>
        <p:nvSpPr>
          <p:cNvPr id="171012" name="Content Placeholder 4"/>
          <p:cNvSpPr>
            <a:spLocks noGrp="1"/>
          </p:cNvSpPr>
          <p:nvPr>
            <p:ph idx="4294967295"/>
          </p:nvPr>
        </p:nvSpPr>
        <p:spPr>
          <a:xfrm>
            <a:off x="1365250" y="1443038"/>
            <a:ext cx="7481888" cy="5192712"/>
          </a:xfrm>
        </p:spPr>
        <p:txBody>
          <a:bodyPr/>
          <a:lstStyle/>
          <a:p>
            <a:r>
              <a:rPr lang="en-US" sz="1800" smtClean="0">
                <a:solidFill>
                  <a:schemeClr val="bg2"/>
                </a:solidFill>
              </a:rPr>
              <a:t>UTMB provides online documentation of their environmental cleaning and disinfecting policies and procedures (revised 11.5.13)</a:t>
            </a:r>
          </a:p>
          <a:p>
            <a:r>
              <a:rPr lang="en-US" sz="1800" smtClean="0">
                <a:solidFill>
                  <a:schemeClr val="bg2"/>
                </a:solidFill>
              </a:rPr>
              <a:t>In their policy, they provide step-by-step instruction for environmental and equipment decontamination, including procedures for cleaning rooms </a:t>
            </a:r>
          </a:p>
          <a:p>
            <a:pPr lvl="1"/>
            <a:r>
              <a:rPr lang="en-US" sz="1800" smtClean="0">
                <a:solidFill>
                  <a:schemeClr val="bg2"/>
                </a:solidFill>
              </a:rPr>
              <a:t>Medical/surgical nursing unit rooms</a:t>
            </a:r>
          </a:p>
          <a:p>
            <a:pPr lvl="1"/>
            <a:r>
              <a:rPr lang="en-US" sz="1800" smtClean="0">
                <a:solidFill>
                  <a:schemeClr val="bg2"/>
                </a:solidFill>
              </a:rPr>
              <a:t>ICUs </a:t>
            </a:r>
          </a:p>
          <a:p>
            <a:pPr lvl="1"/>
            <a:r>
              <a:rPr lang="en-US" sz="1800" smtClean="0">
                <a:solidFill>
                  <a:schemeClr val="bg2"/>
                </a:solidFill>
              </a:rPr>
              <a:t>Patient rooms and procedure rooms after performance of high risk aerosolization procedures</a:t>
            </a:r>
          </a:p>
          <a:p>
            <a:pPr lvl="1"/>
            <a:r>
              <a:rPr lang="en-US" sz="1800" smtClean="0">
                <a:solidFill>
                  <a:schemeClr val="bg2"/>
                </a:solidFill>
              </a:rPr>
              <a:t>Negative Pressure Zones in the ED</a:t>
            </a:r>
          </a:p>
          <a:p>
            <a:r>
              <a:rPr lang="en-US" sz="1800" smtClean="0">
                <a:solidFill>
                  <a:schemeClr val="bg2"/>
                </a:solidFill>
              </a:rPr>
              <a:t>Forms must be checked by personnel and approved and signed by the supervisor</a:t>
            </a:r>
          </a:p>
          <a:p>
            <a:endParaRPr lang="en-US" sz="1800" smtClean="0">
              <a:solidFill>
                <a:schemeClr val="bg2"/>
              </a:solidFill>
            </a:endParaRPr>
          </a:p>
          <a:p>
            <a:endParaRPr lang="en-US" sz="1800" smtClean="0">
              <a:solidFill>
                <a:schemeClr val="bg2"/>
              </a:solidFill>
            </a:endParaRPr>
          </a:p>
        </p:txBody>
      </p:sp>
      <p:sp>
        <p:nvSpPr>
          <p:cNvPr id="171013"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Hospital Cleaning Protocols</a:t>
            </a:r>
          </a:p>
        </p:txBody>
      </p:sp>
      <p:sp>
        <p:nvSpPr>
          <p:cNvPr id="171014" name="Rectangle 6"/>
          <p:cNvSpPr>
            <a:spLocks noChangeArrowheads="1"/>
          </p:cNvSpPr>
          <p:nvPr/>
        </p:nvSpPr>
        <p:spPr bwMode="auto">
          <a:xfrm>
            <a:off x="1517650" y="5260975"/>
            <a:ext cx="6872288" cy="639763"/>
          </a:xfrm>
          <a:prstGeom prst="rect">
            <a:avLst/>
          </a:prstGeom>
          <a:noFill/>
          <a:ln w="9525">
            <a:noFill/>
            <a:miter lim="800000"/>
            <a:headEnd/>
            <a:tailEnd/>
          </a:ln>
        </p:spPr>
        <p:txBody>
          <a:bodyPr>
            <a:spAutoFit/>
          </a:bodyPr>
          <a:lstStyle/>
          <a:p>
            <a:r>
              <a:rPr lang="en-US" sz="1200">
                <a:solidFill>
                  <a:schemeClr val="bg2"/>
                </a:solidFill>
                <a:latin typeface="Calibri" pitchFamily="34" charset="0"/>
              </a:rPr>
              <a:t>http://www.utmb.edu/policies_and_procedures/Non-IHOP/Healthcare_Epidemiology/03.12%20-Environmental%20and%20Equipment%20Cleaning%20and%20Disinfection%20in%20Rooms%20with%20Patients%20with%20an%20Emerging%20Infectious%20Disease%20%28EID%29.pdf</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305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7F0B7B-9EA2-449C-BAFD-E6D6042D2741}" type="slidenum">
              <a:rPr lang="en-US" sz="1200">
                <a:solidFill>
                  <a:schemeClr val="tx1">
                    <a:tint val="75000"/>
                  </a:schemeClr>
                </a:solidFill>
                <a:latin typeface="+mn-lt"/>
                <a:cs typeface="+mn-cs"/>
              </a:rPr>
              <a:pPr algn="r" fontAlgn="auto">
                <a:spcBef>
                  <a:spcPts val="0"/>
                </a:spcBef>
                <a:spcAft>
                  <a:spcPts val="0"/>
                </a:spcAft>
                <a:defRPr/>
              </a:pPr>
              <a:t>77</a:t>
            </a:fld>
            <a:endParaRPr lang="en-US" sz="1200" dirty="0">
              <a:solidFill>
                <a:schemeClr val="tx1">
                  <a:tint val="75000"/>
                </a:schemeClr>
              </a:solidFill>
              <a:latin typeface="+mn-lt"/>
              <a:cs typeface="+mn-cs"/>
            </a:endParaRPr>
          </a:p>
        </p:txBody>
      </p:sp>
      <p:sp>
        <p:nvSpPr>
          <p:cNvPr id="173060" name="Title 3"/>
          <p:cNvSpPr>
            <a:spLocks/>
          </p:cNvSpPr>
          <p:nvPr/>
        </p:nvSpPr>
        <p:spPr bwMode="auto">
          <a:xfrm>
            <a:off x="2586038" y="222250"/>
            <a:ext cx="6108700" cy="611188"/>
          </a:xfrm>
          <a:prstGeom prst="rect">
            <a:avLst/>
          </a:prstGeom>
          <a:noFill/>
          <a:ln w="28575">
            <a:solidFill>
              <a:srgbClr val="FFFF00"/>
            </a:solidFill>
            <a:miter lim="800000"/>
            <a:headEnd/>
            <a:tailEnd/>
          </a:ln>
        </p:spPr>
        <p:txBody>
          <a:bodyPr anchor="ctr"/>
          <a:lstStyle/>
          <a:p>
            <a:r>
              <a:rPr lang="en-US" sz="2400">
                <a:solidFill>
                  <a:schemeClr val="bg1"/>
                </a:solidFill>
                <a:latin typeface="Calibri" pitchFamily="34" charset="0"/>
              </a:rPr>
              <a:t>UTMB Sample Checklist</a:t>
            </a:r>
          </a:p>
        </p:txBody>
      </p:sp>
      <p:sp>
        <p:nvSpPr>
          <p:cNvPr id="173061" name="Rectangle 5"/>
          <p:cNvSpPr>
            <a:spLocks noChangeArrowheads="1"/>
          </p:cNvSpPr>
          <p:nvPr/>
        </p:nvSpPr>
        <p:spPr bwMode="auto">
          <a:xfrm>
            <a:off x="142875" y="4497388"/>
            <a:ext cx="2290763" cy="1463675"/>
          </a:xfrm>
          <a:prstGeom prst="rect">
            <a:avLst/>
          </a:prstGeom>
          <a:noFill/>
          <a:ln w="9525">
            <a:noFill/>
            <a:miter lim="800000"/>
            <a:headEnd/>
            <a:tailEnd/>
          </a:ln>
        </p:spPr>
        <p:txBody>
          <a:bodyPr>
            <a:spAutoFit/>
          </a:bodyPr>
          <a:lstStyle/>
          <a:p>
            <a:r>
              <a:rPr lang="en-US" sz="1000">
                <a:solidFill>
                  <a:schemeClr val="bg2"/>
                </a:solidFill>
                <a:latin typeface="Calibri" pitchFamily="34" charset="0"/>
              </a:rPr>
              <a:t>http://www.utmb.edu/policies_and_procedures/Non-IHOP/Healthcare_Epidemiology/03.12%20-Environmental%20and%20Equipment%20Cleaning%20and%20Disinfection%20in%20Rooms%20with%20Patients%20with%20an%20Emerging%20Infectious%20Disease%20%28EID%29.pdf</a:t>
            </a:r>
          </a:p>
        </p:txBody>
      </p:sp>
      <p:pic>
        <p:nvPicPr>
          <p:cNvPr id="173062" name="Picture 6"/>
          <p:cNvPicPr>
            <a:picLocks noChangeAspect="1" noChangeArrowheads="1"/>
          </p:cNvPicPr>
          <p:nvPr/>
        </p:nvPicPr>
        <p:blipFill>
          <a:blip r:embed="rId4"/>
          <a:srcRect/>
          <a:stretch>
            <a:fillRect/>
          </a:stretch>
        </p:blipFill>
        <p:spPr bwMode="auto">
          <a:xfrm>
            <a:off x="2740025" y="985838"/>
            <a:ext cx="5497513" cy="5872162"/>
          </a:xfrm>
          <a:prstGeom prst="rect">
            <a:avLst/>
          </a:prstGeom>
          <a:noFill/>
          <a:ln w="9525">
            <a:noFill/>
            <a:miter lim="800000"/>
            <a:headEnd/>
            <a:tailEnd/>
          </a:ln>
        </p:spPr>
      </p:pic>
      <p:sp>
        <p:nvSpPr>
          <p:cNvPr id="2" name="Rectangle 1"/>
          <p:cNvSpPr/>
          <p:nvPr/>
        </p:nvSpPr>
        <p:spPr>
          <a:xfrm>
            <a:off x="7167563" y="2513013"/>
            <a:ext cx="1833562" cy="15271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b="1" dirty="0"/>
              <a:t>Example of a cleaning checklist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510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5ADA1FA-46B2-4B89-907A-98AF67E65DF9}" type="slidenum">
              <a:rPr lang="en-US" sz="1200">
                <a:solidFill>
                  <a:schemeClr val="tx1">
                    <a:tint val="75000"/>
                  </a:schemeClr>
                </a:solidFill>
                <a:latin typeface="+mn-lt"/>
                <a:cs typeface="+mn-cs"/>
              </a:rPr>
              <a:pPr algn="r" fontAlgn="auto">
                <a:spcBef>
                  <a:spcPts val="0"/>
                </a:spcBef>
                <a:spcAft>
                  <a:spcPts val="0"/>
                </a:spcAft>
                <a:defRPr/>
              </a:pPr>
              <a:t>78</a:t>
            </a:fld>
            <a:endParaRPr lang="en-US" sz="1200" dirty="0">
              <a:solidFill>
                <a:schemeClr val="tx1">
                  <a:tint val="75000"/>
                </a:schemeClr>
              </a:solidFill>
              <a:latin typeface="+mn-lt"/>
              <a:cs typeface="+mn-cs"/>
            </a:endParaRPr>
          </a:p>
        </p:txBody>
      </p:sp>
      <p:sp>
        <p:nvSpPr>
          <p:cNvPr id="175108" name="Content Placeholder 4"/>
          <p:cNvSpPr>
            <a:spLocks noGrp="1"/>
          </p:cNvSpPr>
          <p:nvPr>
            <p:ph idx="4294967295"/>
          </p:nvPr>
        </p:nvSpPr>
        <p:spPr>
          <a:xfrm>
            <a:off x="1365250" y="1443038"/>
            <a:ext cx="7481888" cy="5192712"/>
          </a:xfrm>
        </p:spPr>
        <p:txBody>
          <a:bodyPr/>
          <a:lstStyle/>
          <a:p>
            <a:r>
              <a:rPr lang="en-US" sz="1800" smtClean="0">
                <a:solidFill>
                  <a:schemeClr val="bg2"/>
                </a:solidFill>
              </a:rPr>
              <a:t>As discussed, routine terminal cleaning with cloths, wipes and mops may be inadequate and frequently requires on-going staff education </a:t>
            </a:r>
          </a:p>
          <a:p>
            <a:endParaRPr lang="en-US" sz="1800" smtClean="0">
              <a:solidFill>
                <a:schemeClr val="bg2"/>
              </a:solidFill>
            </a:endParaRPr>
          </a:p>
          <a:p>
            <a:r>
              <a:rPr lang="en-US" sz="1800" smtClean="0">
                <a:solidFill>
                  <a:schemeClr val="bg2"/>
                </a:solidFill>
              </a:rPr>
              <a:t>Increasingly supplemental methods of cleaning are being instituted in hospitals</a:t>
            </a:r>
          </a:p>
          <a:p>
            <a:pPr lvl="1"/>
            <a:r>
              <a:rPr lang="en-US" sz="1800" smtClean="0">
                <a:solidFill>
                  <a:schemeClr val="bg2"/>
                </a:solidFill>
              </a:rPr>
              <a:t>Ultraviolet environmental disinfection</a:t>
            </a:r>
          </a:p>
          <a:p>
            <a:pPr lvl="1"/>
            <a:r>
              <a:rPr lang="en-US" sz="1800" smtClean="0">
                <a:solidFill>
                  <a:schemeClr val="bg2"/>
                </a:solidFill>
              </a:rPr>
              <a:t>Hydrogen Peroxide Vapor disinfection</a:t>
            </a:r>
          </a:p>
        </p:txBody>
      </p:sp>
      <p:sp>
        <p:nvSpPr>
          <p:cNvPr id="175109"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Advances in Environmental Cleaning: Robotics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613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4605884-F00A-4244-BD45-A12B9AA01DB7}" type="slidenum">
              <a:rPr lang="en-US" sz="1200">
                <a:solidFill>
                  <a:schemeClr val="tx1">
                    <a:tint val="75000"/>
                  </a:schemeClr>
                </a:solidFill>
                <a:latin typeface="+mn-lt"/>
                <a:cs typeface="+mn-cs"/>
              </a:rPr>
              <a:pPr algn="r" fontAlgn="auto">
                <a:spcBef>
                  <a:spcPts val="0"/>
                </a:spcBef>
                <a:spcAft>
                  <a:spcPts val="0"/>
                </a:spcAft>
                <a:defRPr/>
              </a:pPr>
              <a:t>79</a:t>
            </a:fld>
            <a:endParaRPr lang="en-US" sz="1200" dirty="0">
              <a:solidFill>
                <a:schemeClr val="tx1">
                  <a:tint val="75000"/>
                </a:schemeClr>
              </a:solidFill>
              <a:latin typeface="+mn-lt"/>
              <a:cs typeface="+mn-cs"/>
            </a:endParaRPr>
          </a:p>
        </p:txBody>
      </p:sp>
      <p:sp>
        <p:nvSpPr>
          <p:cNvPr id="176132" name="Content Placeholder 4"/>
          <p:cNvSpPr>
            <a:spLocks noGrp="1"/>
          </p:cNvSpPr>
          <p:nvPr>
            <p:ph idx="4294967295"/>
          </p:nvPr>
        </p:nvSpPr>
        <p:spPr>
          <a:xfrm>
            <a:off x="1365250" y="1443038"/>
            <a:ext cx="7481888" cy="5192712"/>
          </a:xfrm>
        </p:spPr>
        <p:txBody>
          <a:bodyPr/>
          <a:lstStyle/>
          <a:p>
            <a:pPr>
              <a:buFont typeface="Arial" charset="0"/>
              <a:buNone/>
            </a:pPr>
            <a:r>
              <a:rPr lang="en-US" sz="2400" smtClean="0">
                <a:solidFill>
                  <a:schemeClr val="bg2"/>
                </a:solidFill>
              </a:rPr>
              <a:t>A patented pulse xenon UV disinfection system is a pesticidal device used for the advanced environmental cleaning of healthcare facilities</a:t>
            </a:r>
            <a:endParaRPr lang="en-US" sz="2400" baseline="30000" smtClean="0">
              <a:solidFill>
                <a:schemeClr val="bg2"/>
              </a:solidFill>
            </a:endParaRPr>
          </a:p>
          <a:p>
            <a:r>
              <a:rPr lang="en-US" sz="2400" smtClean="0">
                <a:solidFill>
                  <a:schemeClr val="bg2"/>
                </a:solidFill>
              </a:rPr>
              <a:t>Pulsed-Xenon UV Lamp</a:t>
            </a:r>
          </a:p>
          <a:p>
            <a:pPr lvl="1"/>
            <a:r>
              <a:rPr lang="en-US" sz="2400" smtClean="0">
                <a:solidFill>
                  <a:schemeClr val="bg2"/>
                </a:solidFill>
              </a:rPr>
              <a:t>Using a Xenon bulb, a powerful, non-mercury form of UV light, combined with a pulse technology that generates high intensity pulses, which makes Xenex the most powerful form of UV-C</a:t>
            </a:r>
          </a:p>
          <a:p>
            <a:r>
              <a:rPr lang="en-US" sz="2400" smtClean="0">
                <a:solidFill>
                  <a:schemeClr val="bg2"/>
                </a:solidFill>
              </a:rPr>
              <a:t>Uses reflectors and movement to focus UV light towards "high touch" surfaces</a:t>
            </a:r>
          </a:p>
        </p:txBody>
      </p:sp>
      <p:sp>
        <p:nvSpPr>
          <p:cNvPr id="176133"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Advances in Environmental Cleaning: </a:t>
            </a:r>
          </a:p>
          <a:p>
            <a:r>
              <a:rPr lang="en-US" sz="3200">
                <a:solidFill>
                  <a:schemeClr val="bg1"/>
                </a:solidFill>
                <a:latin typeface="Calibri" pitchFamily="34" charset="0"/>
              </a:rPr>
              <a:t>Ultraviolet Light</a:t>
            </a:r>
          </a:p>
        </p:txBody>
      </p:sp>
      <p:sp>
        <p:nvSpPr>
          <p:cNvPr id="176134" name="Rectangle 5"/>
          <p:cNvSpPr>
            <a:spLocks noChangeArrowheads="1"/>
          </p:cNvSpPr>
          <p:nvPr/>
        </p:nvSpPr>
        <p:spPr bwMode="auto">
          <a:xfrm>
            <a:off x="746125" y="5699125"/>
            <a:ext cx="8397875" cy="244475"/>
          </a:xfrm>
          <a:prstGeom prst="rect">
            <a:avLst/>
          </a:prstGeom>
          <a:noFill/>
          <a:ln w="9525">
            <a:noFill/>
            <a:miter lim="800000"/>
            <a:headEnd/>
            <a:tailEnd/>
          </a:ln>
        </p:spPr>
        <p:txBody>
          <a:bodyPr>
            <a:spAutoFit/>
          </a:bodyPr>
          <a:lstStyle/>
          <a:p>
            <a:pPr marL="342900" indent="-342900"/>
            <a:r>
              <a:rPr lang="en-US" sz="1000">
                <a:solidFill>
                  <a:schemeClr val="bg2"/>
                </a:solidFill>
                <a:latin typeface="Calibri" pitchFamily="34" charset="0"/>
              </a:rPr>
              <a:t>http://www.xenex.com/xenex-robot. Accessed July 6, 2014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4C8FAF4-9E11-4FB5-8943-9FE0A2E77E87}" type="slidenum">
              <a:rPr lang="en-US" sz="1200">
                <a:solidFill>
                  <a:schemeClr val="tx1">
                    <a:tint val="75000"/>
                  </a:schemeClr>
                </a:solidFill>
                <a:latin typeface="+mn-lt"/>
                <a:cs typeface="+mn-cs"/>
              </a:rPr>
              <a:pPr algn="r" fontAlgn="auto">
                <a:spcBef>
                  <a:spcPts val="0"/>
                </a:spcBef>
                <a:spcAft>
                  <a:spcPts val="0"/>
                </a:spcAft>
                <a:defRPr/>
              </a:pPr>
              <a:t>8</a:t>
            </a:fld>
            <a:endParaRPr lang="en-US" sz="1200" dirty="0">
              <a:solidFill>
                <a:schemeClr val="tx1">
                  <a:tint val="75000"/>
                </a:schemeClr>
              </a:solidFill>
              <a:latin typeface="+mn-lt"/>
              <a:cs typeface="+mn-cs"/>
            </a:endParaRPr>
          </a:p>
        </p:txBody>
      </p:sp>
      <p:sp>
        <p:nvSpPr>
          <p:cNvPr id="39940" name="Content Placeholder 4"/>
          <p:cNvSpPr>
            <a:spLocks noGrp="1"/>
          </p:cNvSpPr>
          <p:nvPr>
            <p:ph idx="4294967295"/>
          </p:nvPr>
        </p:nvSpPr>
        <p:spPr>
          <a:xfrm>
            <a:off x="1212850" y="1443038"/>
            <a:ext cx="7626350" cy="5192712"/>
          </a:xfrm>
        </p:spPr>
        <p:txBody>
          <a:bodyPr/>
          <a:lstStyle/>
          <a:p>
            <a:pPr marL="284163" indent="-284163" eaLnBrk="1" hangingPunct="1"/>
            <a:r>
              <a:rPr lang="en-US" sz="2000" smtClean="0">
                <a:solidFill>
                  <a:srgbClr val="F9EAA9"/>
                </a:solidFill>
              </a:rPr>
              <a:t>The Campaign to Reduce Antimicrobial Resistance in Healthcare Settings is a multifaceted, evidence-based approach with four parallel strategies</a:t>
            </a:r>
          </a:p>
          <a:p>
            <a:pPr marL="284163" indent="-284163" eaLnBrk="1" hangingPunct="1"/>
            <a:endParaRPr lang="en-US" sz="2000" smtClean="0">
              <a:solidFill>
                <a:srgbClr val="F9EAA9"/>
              </a:solidFill>
            </a:endParaRPr>
          </a:p>
          <a:p>
            <a:pPr marL="741363" lvl="1" indent="-342900" eaLnBrk="1" hangingPunct="1"/>
            <a:r>
              <a:rPr lang="en-US" sz="1800" b="1" smtClean="0">
                <a:solidFill>
                  <a:srgbClr val="F9EAA9"/>
                </a:solidFill>
              </a:rPr>
              <a:t>Infection Prevention</a:t>
            </a:r>
          </a:p>
          <a:p>
            <a:pPr marL="741363" lvl="1" indent="-342900" eaLnBrk="1" hangingPunct="1"/>
            <a:r>
              <a:rPr lang="en-US" sz="1800" b="1" smtClean="0">
                <a:solidFill>
                  <a:srgbClr val="F9EAA9"/>
                </a:solidFill>
              </a:rPr>
              <a:t>Accurate and prompt diagnosis and treatment</a:t>
            </a:r>
          </a:p>
          <a:p>
            <a:pPr marL="741363" lvl="1" indent="-342900" eaLnBrk="1" hangingPunct="1"/>
            <a:r>
              <a:rPr lang="en-US" sz="1800" b="1" smtClean="0">
                <a:solidFill>
                  <a:srgbClr val="F9EAA9"/>
                </a:solidFill>
              </a:rPr>
              <a:t>Prudent use of antimicrobials</a:t>
            </a:r>
          </a:p>
          <a:p>
            <a:pPr marL="741363" lvl="1" indent="-342900" eaLnBrk="1" hangingPunct="1"/>
            <a:r>
              <a:rPr lang="en-US" sz="1800" b="1" smtClean="0">
                <a:solidFill>
                  <a:srgbClr val="F9EAA9"/>
                </a:solidFill>
              </a:rPr>
              <a:t>Prevention of transmission</a:t>
            </a:r>
          </a:p>
          <a:p>
            <a:pPr marL="284163" indent="-284163" eaLnBrk="1" hangingPunct="1"/>
            <a:endParaRPr lang="en-US" sz="2000" smtClean="0">
              <a:solidFill>
                <a:srgbClr val="F9EAA9"/>
              </a:solidFill>
            </a:endParaRPr>
          </a:p>
          <a:p>
            <a:pPr marL="284163" indent="-284163" eaLnBrk="1" hangingPunct="1"/>
            <a:r>
              <a:rPr lang="en-US" sz="2000" smtClean="0">
                <a:solidFill>
                  <a:srgbClr val="F9EAA9"/>
                </a:solidFill>
              </a:rPr>
              <a:t>Campaign materials are available for acute care hospital, surgical settings, dialysis units, LTCFs, and pediatric care units</a:t>
            </a:r>
          </a:p>
          <a:p>
            <a:pPr marL="284163" indent="-284163" eaLnBrk="1" hangingPunct="1"/>
            <a:r>
              <a:rPr lang="en-US" sz="2000" smtClean="0">
                <a:solidFill>
                  <a:srgbClr val="F9EAA9"/>
                </a:solidFill>
              </a:rPr>
              <a:t>www.cdc.gov/drugresistance/healthcare/default.htm</a:t>
            </a:r>
          </a:p>
          <a:p>
            <a:pPr marL="284163" indent="-284163" eaLnBrk="1" hangingPunct="1"/>
            <a:endParaRPr lang="en-US" sz="2000" smtClean="0">
              <a:solidFill>
                <a:srgbClr val="F9EAA9"/>
              </a:solidFill>
            </a:endParaRPr>
          </a:p>
        </p:txBody>
      </p:sp>
      <p:sp>
        <p:nvSpPr>
          <p:cNvPr id="39941"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Prevention Strategies – CDC efforts</a:t>
            </a:r>
            <a:endParaRPr lang="en-US" sz="3200" i="1">
              <a:solidFill>
                <a:schemeClr val="bg1"/>
              </a:solidFill>
              <a:latin typeface="Calibri" pitchFamily="34" charset="0"/>
            </a:endParaRPr>
          </a:p>
        </p:txBody>
      </p:sp>
      <p:cxnSp>
        <p:nvCxnSpPr>
          <p:cNvPr id="3" name="Straight Connector 2"/>
          <p:cNvCxnSpPr/>
          <p:nvPr/>
        </p:nvCxnSpPr>
        <p:spPr>
          <a:xfrm>
            <a:off x="1365250" y="2665413"/>
            <a:ext cx="5345113" cy="0"/>
          </a:xfrm>
          <a:prstGeom prst="line">
            <a:avLst/>
          </a:prstGeom>
          <a:ln w="76200">
            <a:solidFill>
              <a:srgbClr val="51DEED"/>
            </a:solidFill>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6710363" y="2665413"/>
            <a:ext cx="0" cy="1539875"/>
          </a:xfrm>
          <a:prstGeom prst="line">
            <a:avLst/>
          </a:prstGeom>
          <a:ln w="76200">
            <a:solidFill>
              <a:srgbClr val="51DEED"/>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1365250" y="2678113"/>
            <a:ext cx="0" cy="1527175"/>
          </a:xfrm>
          <a:prstGeom prst="line">
            <a:avLst/>
          </a:prstGeom>
          <a:ln w="76200">
            <a:solidFill>
              <a:srgbClr val="51DEED"/>
            </a:solidFill>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1365250" y="4205288"/>
            <a:ext cx="5345113" cy="0"/>
          </a:xfrm>
          <a:prstGeom prst="line">
            <a:avLst/>
          </a:prstGeom>
          <a:ln w="76200">
            <a:solidFill>
              <a:srgbClr val="51DEED"/>
            </a:soli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817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7EB0FF8-4BA2-47DD-83C9-3454CB864508}" type="slidenum">
              <a:rPr lang="en-US" sz="1200">
                <a:solidFill>
                  <a:schemeClr val="tx1">
                    <a:tint val="75000"/>
                  </a:schemeClr>
                </a:solidFill>
                <a:latin typeface="+mn-lt"/>
                <a:cs typeface="+mn-cs"/>
              </a:rPr>
              <a:pPr algn="r" fontAlgn="auto">
                <a:spcBef>
                  <a:spcPts val="0"/>
                </a:spcBef>
                <a:spcAft>
                  <a:spcPts val="0"/>
                </a:spcAft>
                <a:defRPr/>
              </a:pPr>
              <a:t>80</a:t>
            </a:fld>
            <a:endParaRPr lang="en-US" sz="1200" dirty="0">
              <a:solidFill>
                <a:schemeClr val="tx1">
                  <a:tint val="75000"/>
                </a:schemeClr>
              </a:solidFill>
              <a:latin typeface="+mn-lt"/>
              <a:cs typeface="+mn-cs"/>
            </a:endParaRPr>
          </a:p>
        </p:txBody>
      </p:sp>
      <p:sp>
        <p:nvSpPr>
          <p:cNvPr id="178180" name="Content Placeholder 4"/>
          <p:cNvSpPr>
            <a:spLocks noGrp="1"/>
          </p:cNvSpPr>
          <p:nvPr>
            <p:ph idx="4294967295"/>
          </p:nvPr>
        </p:nvSpPr>
        <p:spPr>
          <a:xfrm>
            <a:off x="1365250" y="1443038"/>
            <a:ext cx="7481888" cy="5192712"/>
          </a:xfrm>
        </p:spPr>
        <p:txBody>
          <a:bodyPr/>
          <a:lstStyle/>
          <a:p>
            <a:pPr>
              <a:buFont typeface="Arial" charset="0"/>
              <a:buNone/>
            </a:pPr>
            <a:r>
              <a:rPr lang="en-US" sz="2000" b="1" smtClean="0">
                <a:solidFill>
                  <a:schemeClr val="bg2"/>
                </a:solidFill>
              </a:rPr>
              <a:t>Does the device give off radiation?</a:t>
            </a:r>
            <a:endParaRPr lang="en-US" sz="2000" smtClean="0">
              <a:solidFill>
                <a:schemeClr val="bg2"/>
              </a:solidFill>
            </a:endParaRPr>
          </a:p>
          <a:p>
            <a:r>
              <a:rPr lang="en-US" sz="2000" smtClean="0">
                <a:solidFill>
                  <a:schemeClr val="bg2"/>
                </a:solidFill>
              </a:rPr>
              <a:t>All light is technically “radiation.” What is emitted by the device is just like light – when it is “on” you see it and when it is “off” you don’t. If it is “off” you can immediately enter the room.</a:t>
            </a:r>
            <a:br>
              <a:rPr lang="en-US" sz="2000" smtClean="0">
                <a:solidFill>
                  <a:schemeClr val="bg2"/>
                </a:solidFill>
              </a:rPr>
            </a:br>
            <a:r>
              <a:rPr lang="en-US" sz="1800" smtClean="0">
                <a:solidFill>
                  <a:schemeClr val="bg2"/>
                </a:solidFill>
              </a:rPr>
              <a:t/>
            </a:r>
            <a:br>
              <a:rPr lang="en-US" sz="1800" smtClean="0">
                <a:solidFill>
                  <a:schemeClr val="bg2"/>
                </a:solidFill>
              </a:rPr>
            </a:br>
            <a:endParaRPr lang="en-US" sz="1800" smtClean="0">
              <a:solidFill>
                <a:schemeClr val="bg2"/>
              </a:solidFill>
            </a:endParaRPr>
          </a:p>
        </p:txBody>
      </p:sp>
      <p:sp>
        <p:nvSpPr>
          <p:cNvPr id="178181"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Advances in Environmental Cleaning: </a:t>
            </a:r>
          </a:p>
          <a:p>
            <a:r>
              <a:rPr lang="en-US" sz="3200">
                <a:solidFill>
                  <a:schemeClr val="bg1"/>
                </a:solidFill>
                <a:latin typeface="Calibri" pitchFamily="34" charset="0"/>
              </a:rPr>
              <a:t>Ultraviolet Light</a:t>
            </a:r>
          </a:p>
        </p:txBody>
      </p:sp>
      <p:pic>
        <p:nvPicPr>
          <p:cNvPr id="178182" name="Picture 2"/>
          <p:cNvPicPr>
            <a:picLocks noChangeAspect="1" noChangeArrowheads="1"/>
          </p:cNvPicPr>
          <p:nvPr/>
        </p:nvPicPr>
        <p:blipFill>
          <a:blip r:embed="rId3"/>
          <a:srcRect l="29880" t="43753" r="14064" b="19533"/>
          <a:stretch>
            <a:fillRect/>
          </a:stretch>
        </p:blipFill>
        <p:spPr bwMode="auto">
          <a:xfrm>
            <a:off x="4419600" y="3733800"/>
            <a:ext cx="3360738" cy="259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920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E5879A6-7626-46BD-A37C-52B091C46CA1}" type="slidenum">
              <a:rPr lang="en-US" sz="1200">
                <a:solidFill>
                  <a:schemeClr val="tx1">
                    <a:tint val="75000"/>
                  </a:schemeClr>
                </a:solidFill>
                <a:latin typeface="+mn-lt"/>
                <a:cs typeface="+mn-cs"/>
              </a:rPr>
              <a:pPr algn="r" fontAlgn="auto">
                <a:spcBef>
                  <a:spcPts val="0"/>
                </a:spcBef>
                <a:spcAft>
                  <a:spcPts val="0"/>
                </a:spcAft>
                <a:defRPr/>
              </a:pPr>
              <a:t>81</a:t>
            </a:fld>
            <a:endParaRPr lang="en-US" sz="1200" dirty="0">
              <a:solidFill>
                <a:schemeClr val="tx1">
                  <a:tint val="75000"/>
                </a:schemeClr>
              </a:solidFill>
              <a:latin typeface="+mn-lt"/>
              <a:cs typeface="+mn-cs"/>
            </a:endParaRPr>
          </a:p>
        </p:txBody>
      </p:sp>
      <p:sp>
        <p:nvSpPr>
          <p:cNvPr id="179204" name="Content Placeholder 4"/>
          <p:cNvSpPr>
            <a:spLocks noGrp="1"/>
          </p:cNvSpPr>
          <p:nvPr>
            <p:ph idx="4294967295"/>
          </p:nvPr>
        </p:nvSpPr>
        <p:spPr>
          <a:xfrm>
            <a:off x="601663" y="1443038"/>
            <a:ext cx="8399462" cy="5192712"/>
          </a:xfrm>
        </p:spPr>
        <p:txBody>
          <a:bodyPr/>
          <a:lstStyle/>
          <a:p>
            <a:r>
              <a:rPr lang="en-US" sz="2400" smtClean="0">
                <a:solidFill>
                  <a:schemeClr val="bg2"/>
                </a:solidFill>
              </a:rPr>
              <a:t>This study assessed effectiveness of UVD in an academic medical center to reduce hospital acquired MDROs and </a:t>
            </a:r>
            <a:r>
              <a:rPr lang="en-US" sz="2400" i="1" smtClean="0">
                <a:solidFill>
                  <a:schemeClr val="bg2"/>
                </a:solidFill>
              </a:rPr>
              <a:t>C. diff</a:t>
            </a:r>
          </a:p>
          <a:p>
            <a:r>
              <a:rPr lang="en-US" sz="2400" smtClean="0">
                <a:solidFill>
                  <a:schemeClr val="bg2"/>
                </a:solidFill>
              </a:rPr>
              <a:t>A period before UVD use was compared to a period after UVD was implemented</a:t>
            </a:r>
          </a:p>
          <a:p>
            <a:pPr>
              <a:buFont typeface="Arial" charset="0"/>
              <a:buNone/>
            </a:pPr>
            <a:r>
              <a:rPr lang="en-US" sz="2400" u="sng" smtClean="0">
                <a:solidFill>
                  <a:schemeClr val="bg2"/>
                </a:solidFill>
              </a:rPr>
              <a:t>Results</a:t>
            </a:r>
          </a:p>
          <a:p>
            <a:r>
              <a:rPr lang="en-US" sz="2400" smtClean="0">
                <a:solidFill>
                  <a:schemeClr val="bg2"/>
                </a:solidFill>
              </a:rPr>
              <a:t>UVD added 51 minutes per discharge (31 minutes arrival including set up)</a:t>
            </a:r>
          </a:p>
          <a:p>
            <a:pPr lvl="1"/>
            <a:r>
              <a:rPr lang="en-US" sz="2400" smtClean="0">
                <a:solidFill>
                  <a:schemeClr val="bg2"/>
                </a:solidFill>
              </a:rPr>
              <a:t>Not used 24% of the time at discharge in rooms of patients with contact precautions – missed opportunity</a:t>
            </a:r>
          </a:p>
          <a:p>
            <a:r>
              <a:rPr lang="en-US" sz="2400" smtClean="0">
                <a:solidFill>
                  <a:schemeClr val="bg2"/>
                </a:solidFill>
              </a:rPr>
              <a:t>The rate of MDRO + </a:t>
            </a:r>
            <a:r>
              <a:rPr lang="en-US" sz="2400" i="1" smtClean="0">
                <a:solidFill>
                  <a:schemeClr val="bg2"/>
                </a:solidFill>
              </a:rPr>
              <a:t>C. diff</a:t>
            </a:r>
            <a:r>
              <a:rPr lang="en-US" sz="2400" smtClean="0">
                <a:solidFill>
                  <a:schemeClr val="bg2"/>
                </a:solidFill>
              </a:rPr>
              <a:t>  was significantly lower with UVD than without</a:t>
            </a:r>
            <a:endParaRPr lang="en-US" sz="1800" smtClean="0">
              <a:solidFill>
                <a:schemeClr val="bg2"/>
              </a:solidFill>
            </a:endParaRPr>
          </a:p>
          <a:p>
            <a:endParaRPr lang="en-US" sz="1800" i="1" smtClean="0">
              <a:solidFill>
                <a:schemeClr val="bg2"/>
              </a:solidFill>
            </a:endParaRPr>
          </a:p>
        </p:txBody>
      </p:sp>
      <p:sp>
        <p:nvSpPr>
          <p:cNvPr id="179205"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400">
                <a:solidFill>
                  <a:schemeClr val="bg1"/>
                </a:solidFill>
                <a:latin typeface="Calibri" pitchFamily="34" charset="0"/>
              </a:rPr>
              <a:t>Implementation and impact of ultraviolet environmental disinfection in an acute care setting  </a:t>
            </a:r>
            <a:r>
              <a:rPr lang="en-US">
                <a:solidFill>
                  <a:schemeClr val="bg1"/>
                </a:solidFill>
                <a:latin typeface="Calibri" pitchFamily="34" charset="0"/>
              </a:rPr>
              <a:t>(Hass et al., 2014)</a:t>
            </a:r>
          </a:p>
        </p:txBody>
      </p:sp>
      <p:sp>
        <p:nvSpPr>
          <p:cNvPr id="179206" name="Text Box 6"/>
          <p:cNvSpPr txBox="1">
            <a:spLocks noChangeArrowheads="1"/>
          </p:cNvSpPr>
          <p:nvPr/>
        </p:nvSpPr>
        <p:spPr bwMode="auto">
          <a:xfrm>
            <a:off x="1517650" y="6176963"/>
            <a:ext cx="6565900" cy="274637"/>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Haas JP et al. AJIC 2014;42:586-590</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125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1071E66-8E53-442B-95A2-DE12B07C4CD5}" type="slidenum">
              <a:rPr lang="en-US" sz="1200">
                <a:solidFill>
                  <a:schemeClr val="tx1">
                    <a:tint val="75000"/>
                  </a:schemeClr>
                </a:solidFill>
                <a:latin typeface="+mn-lt"/>
                <a:cs typeface="+mn-cs"/>
              </a:rPr>
              <a:pPr algn="r" fontAlgn="auto">
                <a:spcBef>
                  <a:spcPts val="0"/>
                </a:spcBef>
                <a:spcAft>
                  <a:spcPts val="0"/>
                </a:spcAft>
                <a:defRPr/>
              </a:pPr>
              <a:t>82</a:t>
            </a:fld>
            <a:endParaRPr lang="en-US" sz="1200" dirty="0">
              <a:solidFill>
                <a:schemeClr val="tx1">
                  <a:tint val="75000"/>
                </a:schemeClr>
              </a:solidFill>
              <a:latin typeface="+mn-lt"/>
              <a:cs typeface="+mn-cs"/>
            </a:endParaRPr>
          </a:p>
        </p:txBody>
      </p:sp>
      <p:sp>
        <p:nvSpPr>
          <p:cNvPr id="181252" name="Content Placeholder 4"/>
          <p:cNvSpPr>
            <a:spLocks noGrp="1"/>
          </p:cNvSpPr>
          <p:nvPr>
            <p:ph idx="4294967295"/>
          </p:nvPr>
        </p:nvSpPr>
        <p:spPr>
          <a:xfrm>
            <a:off x="1365250" y="1443038"/>
            <a:ext cx="7481888" cy="5192712"/>
          </a:xfrm>
        </p:spPr>
        <p:txBody>
          <a:bodyPr/>
          <a:lstStyle/>
          <a:p>
            <a:endParaRPr lang="en-US" sz="1800" smtClean="0">
              <a:solidFill>
                <a:schemeClr val="bg2"/>
              </a:solidFill>
            </a:endParaRPr>
          </a:p>
          <a:p>
            <a:pPr>
              <a:buFont typeface="Arial" charset="0"/>
              <a:buNone/>
            </a:pPr>
            <a:endParaRPr lang="en-US" sz="1800" smtClean="0">
              <a:solidFill>
                <a:schemeClr val="bg2"/>
              </a:solidFill>
            </a:endParaRPr>
          </a:p>
          <a:p>
            <a:endParaRPr lang="en-US" sz="1800" i="1" smtClean="0">
              <a:solidFill>
                <a:schemeClr val="bg2"/>
              </a:solidFill>
            </a:endParaRPr>
          </a:p>
        </p:txBody>
      </p:sp>
      <p:sp>
        <p:nvSpPr>
          <p:cNvPr id="181253"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2400">
                <a:solidFill>
                  <a:schemeClr val="bg1"/>
                </a:solidFill>
                <a:latin typeface="Calibri" pitchFamily="34" charset="0"/>
              </a:rPr>
              <a:t>Implementation and impact of ultraviolet environmental disinfection in an acute care setting</a:t>
            </a:r>
            <a:r>
              <a:rPr lang="en-US">
                <a:solidFill>
                  <a:schemeClr val="bg1"/>
                </a:solidFill>
                <a:latin typeface="Calibri" pitchFamily="34" charset="0"/>
              </a:rPr>
              <a:t>  (Haas et al.)</a:t>
            </a:r>
            <a:endParaRPr lang="en-US" sz="2400">
              <a:solidFill>
                <a:schemeClr val="bg1"/>
              </a:solidFill>
              <a:latin typeface="Calibri" pitchFamily="34" charset="0"/>
            </a:endParaRPr>
          </a:p>
        </p:txBody>
      </p:sp>
      <p:pic>
        <p:nvPicPr>
          <p:cNvPr id="181254" name="Picture 5"/>
          <p:cNvPicPr>
            <a:picLocks noChangeAspect="1" noChangeArrowheads="1"/>
          </p:cNvPicPr>
          <p:nvPr/>
        </p:nvPicPr>
        <p:blipFill>
          <a:blip r:embed="rId3"/>
          <a:srcRect/>
          <a:stretch>
            <a:fillRect/>
          </a:stretch>
        </p:blipFill>
        <p:spPr bwMode="auto">
          <a:xfrm>
            <a:off x="1365250" y="2206625"/>
            <a:ext cx="6872288" cy="3817938"/>
          </a:xfrm>
          <a:prstGeom prst="rect">
            <a:avLst/>
          </a:prstGeom>
          <a:noFill/>
          <a:ln w="9525">
            <a:noFill/>
            <a:miter lim="800000"/>
            <a:headEnd/>
            <a:tailEnd/>
          </a:ln>
        </p:spPr>
      </p:pic>
      <p:sp>
        <p:nvSpPr>
          <p:cNvPr id="181255" name="Rectangle 6"/>
          <p:cNvSpPr>
            <a:spLocks noChangeArrowheads="1"/>
          </p:cNvSpPr>
          <p:nvPr/>
        </p:nvSpPr>
        <p:spPr bwMode="auto">
          <a:xfrm>
            <a:off x="1824038" y="1443038"/>
            <a:ext cx="6413500" cy="641350"/>
          </a:xfrm>
          <a:prstGeom prst="rect">
            <a:avLst/>
          </a:prstGeom>
          <a:noFill/>
          <a:ln w="9525">
            <a:noFill/>
            <a:miter lim="800000"/>
            <a:headEnd/>
            <a:tailEnd/>
          </a:ln>
        </p:spPr>
        <p:txBody>
          <a:bodyPr>
            <a:spAutoFit/>
          </a:bodyPr>
          <a:lstStyle/>
          <a:p>
            <a:r>
              <a:rPr lang="en-US">
                <a:solidFill>
                  <a:schemeClr val="bg1"/>
                </a:solidFill>
                <a:latin typeface="Calibri" pitchFamily="34" charset="0"/>
              </a:rPr>
              <a:t>Incidence of hospital-acquired multiple drug resistant organisms plus </a:t>
            </a:r>
            <a:r>
              <a:rPr lang="en-US" i="1">
                <a:solidFill>
                  <a:schemeClr val="bg1"/>
                </a:solidFill>
                <a:latin typeface="Calibri" pitchFamily="34" charset="0"/>
              </a:rPr>
              <a:t>Clostridium difficile</a:t>
            </a:r>
            <a:r>
              <a:rPr lang="en-US">
                <a:solidFill>
                  <a:schemeClr val="bg1"/>
                </a:solidFill>
                <a:latin typeface="Calibri" pitchFamily="34" charset="0"/>
              </a:rPr>
              <a:t> from January 2009 until April 2013</a:t>
            </a:r>
          </a:p>
        </p:txBody>
      </p:sp>
      <p:sp>
        <p:nvSpPr>
          <p:cNvPr id="181256" name="Text Box 7"/>
          <p:cNvSpPr txBox="1">
            <a:spLocks noChangeArrowheads="1"/>
          </p:cNvSpPr>
          <p:nvPr/>
        </p:nvSpPr>
        <p:spPr bwMode="auto">
          <a:xfrm>
            <a:off x="1517650" y="6330950"/>
            <a:ext cx="6565900" cy="274638"/>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Haas JP et al. AJIC 2014;42:586-590</a:t>
            </a:r>
          </a:p>
        </p:txBody>
      </p:sp>
      <p:cxnSp>
        <p:nvCxnSpPr>
          <p:cNvPr id="3" name="Straight Connector 2"/>
          <p:cNvCxnSpPr/>
          <p:nvPr/>
        </p:nvCxnSpPr>
        <p:spPr>
          <a:xfrm>
            <a:off x="5335588" y="2360613"/>
            <a:ext cx="0" cy="21367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1258" name="TextBox 3"/>
          <p:cNvSpPr txBox="1">
            <a:spLocks noChangeArrowheads="1"/>
          </p:cNvSpPr>
          <p:nvPr/>
        </p:nvSpPr>
        <p:spPr bwMode="auto">
          <a:xfrm>
            <a:off x="3656013" y="3592513"/>
            <a:ext cx="1679575" cy="523875"/>
          </a:xfrm>
          <a:prstGeom prst="rect">
            <a:avLst/>
          </a:prstGeom>
          <a:noFill/>
          <a:ln w="9525">
            <a:noFill/>
            <a:miter lim="800000"/>
            <a:headEnd/>
            <a:tailEnd/>
          </a:ln>
        </p:spPr>
        <p:txBody>
          <a:bodyPr>
            <a:spAutoFit/>
          </a:bodyPr>
          <a:lstStyle/>
          <a:p>
            <a:pPr algn="ctr"/>
            <a:r>
              <a:rPr lang="en-US" sz="1400"/>
              <a:t>UVD implementation</a:t>
            </a:r>
          </a:p>
        </p:txBody>
      </p:sp>
      <p:cxnSp>
        <p:nvCxnSpPr>
          <p:cNvPr id="8" name="Straight Arrow Connector 7"/>
          <p:cNvCxnSpPr/>
          <p:nvPr/>
        </p:nvCxnSpPr>
        <p:spPr>
          <a:xfrm flipV="1">
            <a:off x="4800600" y="3592513"/>
            <a:ext cx="382588" cy="1412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2274"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AC61382-1E81-44CA-B44B-50A300EB3C67}" type="slidenum">
              <a:rPr lang="en-US" sz="1200">
                <a:solidFill>
                  <a:schemeClr val="tx1">
                    <a:tint val="75000"/>
                  </a:schemeClr>
                </a:solidFill>
                <a:latin typeface="+mn-lt"/>
                <a:cs typeface="+mn-cs"/>
              </a:rPr>
              <a:pPr algn="r" fontAlgn="auto">
                <a:spcBef>
                  <a:spcPts val="0"/>
                </a:spcBef>
                <a:spcAft>
                  <a:spcPts val="0"/>
                </a:spcAft>
                <a:defRPr/>
              </a:pPr>
              <a:t>83</a:t>
            </a:fld>
            <a:endParaRPr lang="en-US" sz="1200" dirty="0">
              <a:solidFill>
                <a:schemeClr val="tx1">
                  <a:tint val="75000"/>
                </a:schemeClr>
              </a:solidFill>
              <a:latin typeface="+mn-lt"/>
              <a:cs typeface="+mn-cs"/>
            </a:endParaRPr>
          </a:p>
        </p:txBody>
      </p:sp>
      <p:sp>
        <p:nvSpPr>
          <p:cNvPr id="182276" name="Content Placeholder 4"/>
          <p:cNvSpPr>
            <a:spLocks noGrp="1"/>
          </p:cNvSpPr>
          <p:nvPr>
            <p:ph idx="4294967295"/>
          </p:nvPr>
        </p:nvSpPr>
        <p:spPr>
          <a:xfrm>
            <a:off x="601663" y="1443038"/>
            <a:ext cx="8245475" cy="5192712"/>
          </a:xfrm>
        </p:spPr>
        <p:txBody>
          <a:bodyPr/>
          <a:lstStyle/>
          <a:p>
            <a:r>
              <a:rPr lang="en-US" sz="2400" smtClean="0">
                <a:solidFill>
                  <a:schemeClr val="bg2"/>
                </a:solidFill>
              </a:rPr>
              <a:t>The H2O2 system is a robotic vapor-dispersing device for decontamination</a:t>
            </a:r>
          </a:p>
          <a:p>
            <a:pPr lvl="1"/>
            <a:r>
              <a:rPr lang="en-US" sz="2400" smtClean="0">
                <a:solidFill>
                  <a:schemeClr val="bg2"/>
                </a:solidFill>
              </a:rPr>
              <a:t>It consists of automated devices that disperse an EPA registered sterilant (i.e., a bleaching agent of hydrogen peroxide) into the air and onto surfaces, and then convert the sterilant to a harmless state (i.e., converting the sterilant to water and oxygen)</a:t>
            </a:r>
          </a:p>
          <a:p>
            <a:r>
              <a:rPr lang="en-US" sz="2400" smtClean="0">
                <a:solidFill>
                  <a:schemeClr val="bg2"/>
                </a:solidFill>
              </a:rPr>
              <a:t>Researchers at Johns Hopkins assessed the device, in comparison with traditional hand-cleaning and mopping with bleaching agents</a:t>
            </a:r>
          </a:p>
          <a:p>
            <a:r>
              <a:rPr lang="en-US" sz="2400" smtClean="0">
                <a:solidFill>
                  <a:schemeClr val="bg2"/>
                </a:solidFill>
              </a:rPr>
              <a:t>Johns Hopkins reported in 2012 that the two devices cost more than $40,000 </a:t>
            </a:r>
          </a:p>
        </p:txBody>
      </p:sp>
      <p:sp>
        <p:nvSpPr>
          <p:cNvPr id="182277"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Advances in Environmental Cleaning: </a:t>
            </a:r>
          </a:p>
          <a:p>
            <a:r>
              <a:rPr lang="en-US" sz="3200">
                <a:solidFill>
                  <a:schemeClr val="bg1"/>
                </a:solidFill>
                <a:latin typeface="Calibri" pitchFamily="34" charset="0"/>
              </a:rPr>
              <a:t>Hydrogen Peroxide Vapor</a:t>
            </a:r>
          </a:p>
        </p:txBody>
      </p:sp>
      <p:sp>
        <p:nvSpPr>
          <p:cNvPr id="182278" name="Text Box 5"/>
          <p:cNvSpPr txBox="1">
            <a:spLocks noChangeArrowheads="1"/>
          </p:cNvSpPr>
          <p:nvPr/>
        </p:nvSpPr>
        <p:spPr bwMode="auto">
          <a:xfrm>
            <a:off x="1670050" y="6024563"/>
            <a:ext cx="5192713" cy="274637"/>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www.bioquellus.com. Accessed July 4, 2014</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329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4B019D7-C622-4197-98D1-F7FE415F678A}" type="slidenum">
              <a:rPr lang="en-US" sz="1200">
                <a:solidFill>
                  <a:schemeClr val="tx1">
                    <a:tint val="75000"/>
                  </a:schemeClr>
                </a:solidFill>
                <a:latin typeface="+mn-lt"/>
                <a:cs typeface="+mn-cs"/>
              </a:rPr>
              <a:pPr algn="r" fontAlgn="auto">
                <a:spcBef>
                  <a:spcPts val="0"/>
                </a:spcBef>
                <a:spcAft>
                  <a:spcPts val="0"/>
                </a:spcAft>
                <a:defRPr/>
              </a:pPr>
              <a:t>84</a:t>
            </a:fld>
            <a:endParaRPr lang="en-US" sz="1200" dirty="0">
              <a:solidFill>
                <a:schemeClr val="tx1">
                  <a:tint val="75000"/>
                </a:schemeClr>
              </a:solidFill>
              <a:latin typeface="+mn-lt"/>
              <a:cs typeface="+mn-cs"/>
            </a:endParaRPr>
          </a:p>
        </p:txBody>
      </p:sp>
      <p:sp>
        <p:nvSpPr>
          <p:cNvPr id="183300" name="Title 3"/>
          <p:cNvSpPr>
            <a:spLocks/>
          </p:cNvSpPr>
          <p:nvPr/>
        </p:nvSpPr>
        <p:spPr bwMode="auto">
          <a:xfrm>
            <a:off x="1365250" y="222250"/>
            <a:ext cx="7481888" cy="990600"/>
          </a:xfrm>
          <a:prstGeom prst="rect">
            <a:avLst/>
          </a:prstGeom>
          <a:noFill/>
          <a:ln w="28575">
            <a:solidFill>
              <a:srgbClr val="FFFF00"/>
            </a:solidFill>
            <a:miter lim="800000"/>
            <a:headEnd/>
            <a:tailEnd/>
          </a:ln>
        </p:spPr>
        <p:txBody>
          <a:bodyPr anchor="ctr"/>
          <a:lstStyle/>
          <a:p>
            <a:r>
              <a:rPr lang="en-US" sz="3200">
                <a:solidFill>
                  <a:schemeClr val="bg1"/>
                </a:solidFill>
                <a:latin typeface="Calibri" pitchFamily="34" charset="0"/>
              </a:rPr>
              <a:t>Advances in Environmental Cleaning: </a:t>
            </a:r>
          </a:p>
          <a:p>
            <a:r>
              <a:rPr lang="en-US" sz="3200">
                <a:solidFill>
                  <a:schemeClr val="bg1"/>
                </a:solidFill>
                <a:latin typeface="Calibri" pitchFamily="34" charset="0"/>
              </a:rPr>
              <a:t>Hydrogen Peroxide Vapor</a:t>
            </a:r>
          </a:p>
        </p:txBody>
      </p:sp>
      <p:sp>
        <p:nvSpPr>
          <p:cNvPr id="183301" name="Text Box 5"/>
          <p:cNvSpPr txBox="1">
            <a:spLocks noChangeArrowheads="1"/>
          </p:cNvSpPr>
          <p:nvPr/>
        </p:nvSpPr>
        <p:spPr bwMode="auto">
          <a:xfrm>
            <a:off x="1670050" y="6024563"/>
            <a:ext cx="5192713" cy="274637"/>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www.bioquellus.com. Accessed July 4, 2014</a:t>
            </a:r>
          </a:p>
        </p:txBody>
      </p:sp>
      <p:pic>
        <p:nvPicPr>
          <p:cNvPr id="183302" name="Picture 7" descr="Bioquell Q-10"/>
          <p:cNvPicPr>
            <a:picLocks noChangeAspect="1" noChangeArrowheads="1"/>
          </p:cNvPicPr>
          <p:nvPr/>
        </p:nvPicPr>
        <p:blipFill>
          <a:blip r:embed="rId3"/>
          <a:srcRect/>
          <a:stretch>
            <a:fillRect/>
          </a:stretch>
        </p:blipFill>
        <p:spPr bwMode="auto">
          <a:xfrm>
            <a:off x="1365250" y="1597025"/>
            <a:ext cx="3419475" cy="3511550"/>
          </a:xfrm>
          <a:prstGeom prst="rect">
            <a:avLst/>
          </a:prstGeom>
          <a:noFill/>
          <a:ln w="9525">
            <a:noFill/>
            <a:miter lim="800000"/>
            <a:headEnd/>
            <a:tailEnd/>
          </a:ln>
        </p:spPr>
      </p:pic>
      <p:sp>
        <p:nvSpPr>
          <p:cNvPr id="183303" name="Content Placeholder 4"/>
          <p:cNvSpPr>
            <a:spLocks/>
          </p:cNvSpPr>
          <p:nvPr/>
        </p:nvSpPr>
        <p:spPr bwMode="auto">
          <a:xfrm>
            <a:off x="5030788" y="1749425"/>
            <a:ext cx="3816350" cy="24431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a:solidFill>
                  <a:schemeClr val="bg1"/>
                </a:solidFill>
                <a:latin typeface="Calibri" pitchFamily="34" charset="0"/>
              </a:rPr>
              <a:t>The hydrogen peroxide vapor (HPV) bio-decontamination system can be used to bio-decontaminate rooms, laboratories and hospital wards/units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22"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8425DA4-E649-4FE2-BD02-BBA6BE87D73F}" type="slidenum">
              <a:rPr lang="en-US" sz="1200">
                <a:solidFill>
                  <a:schemeClr val="tx1">
                    <a:tint val="75000"/>
                  </a:schemeClr>
                </a:solidFill>
                <a:latin typeface="+mn-lt"/>
                <a:cs typeface="+mn-cs"/>
              </a:rPr>
              <a:pPr algn="r" fontAlgn="auto">
                <a:spcBef>
                  <a:spcPts val="0"/>
                </a:spcBef>
                <a:spcAft>
                  <a:spcPts val="0"/>
                </a:spcAft>
                <a:defRPr/>
              </a:pPr>
              <a:t>85</a:t>
            </a:fld>
            <a:endParaRPr lang="en-US" sz="1200" dirty="0">
              <a:solidFill>
                <a:schemeClr val="tx1">
                  <a:tint val="75000"/>
                </a:schemeClr>
              </a:solidFill>
              <a:latin typeface="+mn-lt"/>
              <a:cs typeface="+mn-cs"/>
            </a:endParaRPr>
          </a:p>
        </p:txBody>
      </p:sp>
      <p:sp>
        <p:nvSpPr>
          <p:cNvPr id="184324" name="Content Placeholder 4"/>
          <p:cNvSpPr>
            <a:spLocks noGrp="1"/>
          </p:cNvSpPr>
          <p:nvPr>
            <p:ph idx="4294967295"/>
          </p:nvPr>
        </p:nvSpPr>
        <p:spPr>
          <a:xfrm>
            <a:off x="1365250" y="1665288"/>
            <a:ext cx="7481888" cy="5192712"/>
          </a:xfrm>
        </p:spPr>
        <p:txBody>
          <a:bodyPr/>
          <a:lstStyle/>
          <a:p>
            <a:r>
              <a:rPr lang="en-US" sz="2400" smtClean="0">
                <a:solidFill>
                  <a:schemeClr val="bg2"/>
                </a:solidFill>
              </a:rPr>
              <a:t>This study assessed decontamination efficacy of standard techniques vs the hydrogen peroxide vapor (HPV) system at Johns Hopkins Hospital</a:t>
            </a:r>
          </a:p>
          <a:p>
            <a:endParaRPr lang="en-US" sz="2400" smtClean="0">
              <a:solidFill>
                <a:schemeClr val="bg2"/>
              </a:solidFill>
            </a:endParaRPr>
          </a:p>
          <a:p>
            <a:endParaRPr lang="en-US" sz="1800" smtClean="0">
              <a:solidFill>
                <a:schemeClr val="bg2"/>
              </a:solidFill>
            </a:endParaRPr>
          </a:p>
          <a:p>
            <a:pPr lvl="1"/>
            <a:endParaRPr lang="en-US" sz="1600" smtClean="0">
              <a:solidFill>
                <a:schemeClr val="bg2"/>
              </a:solidFill>
            </a:endParaRPr>
          </a:p>
          <a:p>
            <a:endParaRPr lang="en-US" sz="1800" smtClean="0">
              <a:solidFill>
                <a:schemeClr val="bg2"/>
              </a:solidFill>
            </a:endParaRPr>
          </a:p>
        </p:txBody>
      </p:sp>
      <p:sp>
        <p:nvSpPr>
          <p:cNvPr id="184325" name="Title 3"/>
          <p:cNvSpPr>
            <a:spLocks/>
          </p:cNvSpPr>
          <p:nvPr/>
        </p:nvSpPr>
        <p:spPr bwMode="auto">
          <a:xfrm>
            <a:off x="1212850" y="222250"/>
            <a:ext cx="7634288" cy="1220788"/>
          </a:xfrm>
          <a:prstGeom prst="rect">
            <a:avLst/>
          </a:prstGeom>
          <a:noFill/>
          <a:ln w="28575">
            <a:solidFill>
              <a:srgbClr val="FFFF00"/>
            </a:solidFill>
            <a:miter lim="800000"/>
            <a:headEnd/>
            <a:tailEnd/>
          </a:ln>
        </p:spPr>
        <p:txBody>
          <a:bodyPr anchor="ctr"/>
          <a:lstStyle/>
          <a:p>
            <a:r>
              <a:rPr lang="en-US" sz="2200">
                <a:solidFill>
                  <a:schemeClr val="bg1"/>
                </a:solidFill>
                <a:latin typeface="Calibri" pitchFamily="34" charset="0"/>
              </a:rPr>
              <a:t>An Evaluation of Environmental Decontamination with Hydrogen Peroxide Vapor for Reducing the risk of Patient Acquisition of Multidrug-Resistant Organisms  </a:t>
            </a:r>
            <a:r>
              <a:rPr lang="en-US">
                <a:solidFill>
                  <a:schemeClr val="bg1"/>
                </a:solidFill>
                <a:latin typeface="Calibri" pitchFamily="34" charset="0"/>
              </a:rPr>
              <a:t>(Passaretti et al., 2013)</a:t>
            </a:r>
            <a:endParaRPr lang="en-US" sz="2400">
              <a:solidFill>
                <a:schemeClr val="bg1"/>
              </a:solidFill>
              <a:latin typeface="Calibri" pitchFamily="34" charset="0"/>
            </a:endParaRPr>
          </a:p>
        </p:txBody>
      </p:sp>
      <p:sp>
        <p:nvSpPr>
          <p:cNvPr id="184326" name="Text Box 5"/>
          <p:cNvSpPr txBox="1">
            <a:spLocks noChangeArrowheads="1"/>
          </p:cNvSpPr>
          <p:nvPr/>
        </p:nvSpPr>
        <p:spPr bwMode="auto">
          <a:xfrm>
            <a:off x="1670050" y="6024563"/>
            <a:ext cx="5192713" cy="274637"/>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Passaretti CL et al. Clin Infectious Diseases 2013;56(1):27-35</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6370"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35F266B-F1AA-4EFF-A358-4BF8807DF7AC}" type="slidenum">
              <a:rPr lang="en-US" sz="1200">
                <a:solidFill>
                  <a:schemeClr val="tx1">
                    <a:tint val="75000"/>
                  </a:schemeClr>
                </a:solidFill>
                <a:latin typeface="+mn-lt"/>
                <a:cs typeface="+mn-cs"/>
              </a:rPr>
              <a:pPr algn="r" fontAlgn="auto">
                <a:spcBef>
                  <a:spcPts val="0"/>
                </a:spcBef>
                <a:spcAft>
                  <a:spcPts val="0"/>
                </a:spcAft>
                <a:defRPr/>
              </a:pPr>
              <a:t>86</a:t>
            </a:fld>
            <a:endParaRPr lang="en-US" sz="1200" dirty="0">
              <a:solidFill>
                <a:schemeClr val="tx1">
                  <a:tint val="75000"/>
                </a:schemeClr>
              </a:solidFill>
              <a:latin typeface="+mn-lt"/>
              <a:cs typeface="+mn-cs"/>
            </a:endParaRPr>
          </a:p>
        </p:txBody>
      </p:sp>
      <p:sp>
        <p:nvSpPr>
          <p:cNvPr id="186372" name="Content Placeholder 4"/>
          <p:cNvSpPr>
            <a:spLocks noGrp="1"/>
          </p:cNvSpPr>
          <p:nvPr>
            <p:ph idx="4294967295"/>
          </p:nvPr>
        </p:nvSpPr>
        <p:spPr>
          <a:xfrm>
            <a:off x="296863" y="1665288"/>
            <a:ext cx="8550275" cy="5192712"/>
          </a:xfrm>
        </p:spPr>
        <p:txBody>
          <a:bodyPr/>
          <a:lstStyle/>
          <a:p>
            <a:pPr>
              <a:buFont typeface="Arial" charset="0"/>
              <a:buNone/>
            </a:pPr>
            <a:r>
              <a:rPr lang="en-US" sz="2000" u="sng" smtClean="0">
                <a:solidFill>
                  <a:srgbClr val="F9EAA9"/>
                </a:solidFill>
              </a:rPr>
              <a:t>Results</a:t>
            </a:r>
          </a:p>
          <a:p>
            <a:r>
              <a:rPr lang="en-US" sz="2000" smtClean="0">
                <a:solidFill>
                  <a:srgbClr val="F9EAA9"/>
                </a:solidFill>
              </a:rPr>
              <a:t>Patients admitted to rooms disinfected using HPV were </a:t>
            </a:r>
            <a:r>
              <a:rPr lang="en-US" sz="2000" b="1" smtClean="0">
                <a:solidFill>
                  <a:srgbClr val="F9EAA9"/>
                </a:solidFill>
              </a:rPr>
              <a:t>64% less likely to acquire an MDRA</a:t>
            </a:r>
            <a:r>
              <a:rPr lang="en-US" sz="2000" smtClean="0">
                <a:solidFill>
                  <a:srgbClr val="F9EAA9"/>
                </a:solidFill>
              </a:rPr>
              <a:t> and </a:t>
            </a:r>
            <a:r>
              <a:rPr lang="en-US" sz="2000" b="1" smtClean="0">
                <a:solidFill>
                  <a:srgbClr val="F9EAA9"/>
                </a:solidFill>
              </a:rPr>
              <a:t>80% less likely to acquire VRE</a:t>
            </a:r>
            <a:endParaRPr lang="en-US" sz="2000" smtClean="0">
              <a:solidFill>
                <a:srgbClr val="F9EAA9"/>
              </a:solidFill>
            </a:endParaRPr>
          </a:p>
          <a:p>
            <a:r>
              <a:rPr lang="en-US" sz="2000" smtClean="0">
                <a:solidFill>
                  <a:srgbClr val="F9EAA9"/>
                </a:solidFill>
              </a:rPr>
              <a:t>Risk of acquiring </a:t>
            </a:r>
            <a:r>
              <a:rPr lang="en-US" sz="2000" i="1" smtClean="0">
                <a:solidFill>
                  <a:srgbClr val="F9EAA9"/>
                </a:solidFill>
              </a:rPr>
              <a:t>C. diff</a:t>
            </a:r>
            <a:r>
              <a:rPr lang="en-US" sz="2000" smtClean="0">
                <a:solidFill>
                  <a:srgbClr val="F9EAA9"/>
                </a:solidFill>
              </a:rPr>
              <a:t>, MRSA,</a:t>
            </a:r>
            <a:r>
              <a:rPr lang="en-US" sz="2000" i="1" smtClean="0">
                <a:solidFill>
                  <a:srgbClr val="F9EAA9"/>
                </a:solidFill>
              </a:rPr>
              <a:t> </a:t>
            </a:r>
            <a:r>
              <a:rPr lang="en-US" sz="2000" smtClean="0">
                <a:solidFill>
                  <a:srgbClr val="F9EAA9"/>
                </a:solidFill>
              </a:rPr>
              <a:t>and</a:t>
            </a:r>
            <a:r>
              <a:rPr lang="en-US" sz="2000" i="1" smtClean="0">
                <a:solidFill>
                  <a:srgbClr val="F9EAA9"/>
                </a:solidFill>
              </a:rPr>
              <a:t> </a:t>
            </a:r>
            <a:r>
              <a:rPr lang="en-US" sz="2000" smtClean="0">
                <a:solidFill>
                  <a:srgbClr val="F9EAA9"/>
                </a:solidFill>
              </a:rPr>
              <a:t>MDR gram-negative rods was reduced, but not significantly </a:t>
            </a:r>
          </a:p>
          <a:p>
            <a:r>
              <a:rPr lang="en-US" sz="2000" smtClean="0">
                <a:solidFill>
                  <a:srgbClr val="F9EAA9"/>
                </a:solidFill>
              </a:rPr>
              <a:t>Proportion of rooms environmentally contaminated with MDROs was reduced significantly on the HPV units, but not on non-HPV units</a:t>
            </a:r>
          </a:p>
          <a:p>
            <a:pPr>
              <a:buFont typeface="Arial" charset="0"/>
              <a:buNone/>
            </a:pPr>
            <a:endParaRPr lang="en-US" sz="2000" u="sng" smtClean="0">
              <a:solidFill>
                <a:srgbClr val="F9EAA9"/>
              </a:solidFill>
            </a:endParaRPr>
          </a:p>
          <a:p>
            <a:pPr>
              <a:buFont typeface="Arial" charset="0"/>
              <a:buNone/>
            </a:pPr>
            <a:r>
              <a:rPr lang="en-US" sz="2000" u="sng" smtClean="0">
                <a:solidFill>
                  <a:srgbClr val="F9EAA9"/>
                </a:solidFill>
              </a:rPr>
              <a:t>Conclusion</a:t>
            </a:r>
          </a:p>
          <a:p>
            <a:r>
              <a:rPr lang="en-US" sz="2000" smtClean="0">
                <a:solidFill>
                  <a:srgbClr val="F9EAA9"/>
                </a:solidFill>
              </a:rPr>
              <a:t>HPV decontamination reduced environmental contamination and the risk of acquiring MDROs compared with standard cleaning protocols</a:t>
            </a:r>
            <a:endParaRPr lang="en-US" sz="2000" u="sng" smtClean="0">
              <a:solidFill>
                <a:srgbClr val="F9EAA9"/>
              </a:solidFill>
            </a:endParaRPr>
          </a:p>
          <a:p>
            <a:pPr lvl="1"/>
            <a:endParaRPr lang="en-US" sz="2000" smtClean="0">
              <a:solidFill>
                <a:schemeClr val="bg2"/>
              </a:solidFill>
            </a:endParaRPr>
          </a:p>
          <a:p>
            <a:endParaRPr lang="en-US" sz="1800" smtClean="0">
              <a:solidFill>
                <a:schemeClr val="bg2"/>
              </a:solidFill>
            </a:endParaRPr>
          </a:p>
        </p:txBody>
      </p:sp>
      <p:sp>
        <p:nvSpPr>
          <p:cNvPr id="186373" name="Title 3"/>
          <p:cNvSpPr>
            <a:spLocks/>
          </p:cNvSpPr>
          <p:nvPr/>
        </p:nvSpPr>
        <p:spPr bwMode="auto">
          <a:xfrm>
            <a:off x="601663" y="222250"/>
            <a:ext cx="7634287" cy="1220788"/>
          </a:xfrm>
          <a:prstGeom prst="rect">
            <a:avLst/>
          </a:prstGeom>
          <a:noFill/>
          <a:ln w="28575">
            <a:solidFill>
              <a:srgbClr val="FFFF00"/>
            </a:solidFill>
            <a:miter lim="800000"/>
            <a:headEnd/>
            <a:tailEnd/>
          </a:ln>
        </p:spPr>
        <p:txBody>
          <a:bodyPr anchor="ctr"/>
          <a:lstStyle/>
          <a:p>
            <a:r>
              <a:rPr lang="en-US" sz="2200">
                <a:solidFill>
                  <a:schemeClr val="bg1"/>
                </a:solidFill>
                <a:latin typeface="Calibri" pitchFamily="34" charset="0"/>
              </a:rPr>
              <a:t>An Evaluation of Environmental Decontamination with Hydrogen Peroxide Vapor for Reducing the Risk of Patient Acquisition of Multidrug-Resistant Organisms </a:t>
            </a:r>
            <a:r>
              <a:rPr lang="en-US">
                <a:solidFill>
                  <a:schemeClr val="bg1"/>
                </a:solidFill>
                <a:latin typeface="Calibri" pitchFamily="34" charset="0"/>
              </a:rPr>
              <a:t>(Passaretti et al., 2013)</a:t>
            </a:r>
          </a:p>
        </p:txBody>
      </p:sp>
      <p:sp>
        <p:nvSpPr>
          <p:cNvPr id="186374" name="Text Box 5"/>
          <p:cNvSpPr txBox="1">
            <a:spLocks noChangeArrowheads="1"/>
          </p:cNvSpPr>
          <p:nvPr/>
        </p:nvSpPr>
        <p:spPr bwMode="auto">
          <a:xfrm>
            <a:off x="1670050" y="6024563"/>
            <a:ext cx="5192713" cy="274637"/>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Passaretti CL et al. Clin Infectious Diseases 2013;56(1):27-35</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8418"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A49478C-F8A1-4F96-94E3-E89F39B70E8D}" type="slidenum">
              <a:rPr lang="en-US" sz="1200">
                <a:solidFill>
                  <a:schemeClr val="tx1">
                    <a:tint val="75000"/>
                  </a:schemeClr>
                </a:solidFill>
                <a:latin typeface="+mn-lt"/>
                <a:cs typeface="+mn-cs"/>
              </a:rPr>
              <a:pPr algn="r" fontAlgn="auto">
                <a:spcBef>
                  <a:spcPts val="0"/>
                </a:spcBef>
                <a:spcAft>
                  <a:spcPts val="0"/>
                </a:spcAft>
                <a:defRPr/>
              </a:pPr>
              <a:t>87</a:t>
            </a:fld>
            <a:endParaRPr lang="en-US" sz="1200" dirty="0">
              <a:solidFill>
                <a:schemeClr val="tx1">
                  <a:tint val="75000"/>
                </a:schemeClr>
              </a:solidFill>
              <a:latin typeface="+mn-lt"/>
              <a:cs typeface="+mn-cs"/>
            </a:endParaRPr>
          </a:p>
        </p:txBody>
      </p:sp>
      <p:sp>
        <p:nvSpPr>
          <p:cNvPr id="188420" name="Content Placeholder 4"/>
          <p:cNvSpPr>
            <a:spLocks noGrp="1"/>
          </p:cNvSpPr>
          <p:nvPr>
            <p:ph idx="4294967295"/>
          </p:nvPr>
        </p:nvSpPr>
        <p:spPr>
          <a:xfrm>
            <a:off x="601663" y="1665288"/>
            <a:ext cx="8245475" cy="5192712"/>
          </a:xfrm>
        </p:spPr>
        <p:txBody>
          <a:bodyPr/>
          <a:lstStyle/>
          <a:p>
            <a:pPr>
              <a:buFont typeface="Arial" charset="0"/>
              <a:buNone/>
            </a:pPr>
            <a:r>
              <a:rPr lang="en-US" sz="2400" smtClean="0">
                <a:solidFill>
                  <a:srgbClr val="F9EAA9"/>
                </a:solidFill>
              </a:rPr>
              <a:t>This study examined the frequency of isolation of </a:t>
            </a:r>
            <a:r>
              <a:rPr lang="en-US" sz="2400" i="1" smtClean="0">
                <a:solidFill>
                  <a:srgbClr val="F9EAA9"/>
                </a:solidFill>
              </a:rPr>
              <a:t>A. baumannii </a:t>
            </a:r>
            <a:r>
              <a:rPr lang="en-US" sz="2400" smtClean="0">
                <a:solidFill>
                  <a:srgbClr val="F9EAA9"/>
                </a:solidFill>
              </a:rPr>
              <a:t>complex (ABC) and MRSA from room surfaces after routine cleaning vs HPV treatment</a:t>
            </a:r>
          </a:p>
          <a:p>
            <a:pPr>
              <a:buFont typeface="Arial" charset="0"/>
              <a:buNone/>
            </a:pPr>
            <a:r>
              <a:rPr lang="en-US" sz="2400" u="sng" smtClean="0">
                <a:solidFill>
                  <a:srgbClr val="F9EAA9"/>
                </a:solidFill>
              </a:rPr>
              <a:t>Methods</a:t>
            </a:r>
          </a:p>
          <a:p>
            <a:r>
              <a:rPr lang="en-US" sz="2400" smtClean="0">
                <a:solidFill>
                  <a:srgbClr val="F9EAA9"/>
                </a:solidFill>
              </a:rPr>
              <a:t>Routine cleaning</a:t>
            </a:r>
          </a:p>
          <a:p>
            <a:pPr lvl="1"/>
            <a:r>
              <a:rPr lang="en-US" sz="2400" smtClean="0">
                <a:solidFill>
                  <a:srgbClr val="F9EAA9"/>
                </a:solidFill>
              </a:rPr>
              <a:t>Wiping of visibly soiled surfaces with a QAC, followed by 10% bleach</a:t>
            </a:r>
          </a:p>
          <a:p>
            <a:pPr lvl="1"/>
            <a:r>
              <a:rPr lang="en-US" sz="2400" smtClean="0">
                <a:solidFill>
                  <a:srgbClr val="F9EAA9"/>
                </a:solidFill>
              </a:rPr>
              <a:t>30-60 minutes</a:t>
            </a:r>
          </a:p>
          <a:p>
            <a:pPr lvl="1"/>
            <a:r>
              <a:rPr lang="en-US" sz="2400" smtClean="0">
                <a:solidFill>
                  <a:srgbClr val="F9EAA9"/>
                </a:solidFill>
              </a:rPr>
              <a:t>Meticulous cleaning was stressed</a:t>
            </a:r>
          </a:p>
          <a:p>
            <a:r>
              <a:rPr lang="en-US" sz="2400" smtClean="0">
                <a:solidFill>
                  <a:srgbClr val="F9EAA9"/>
                </a:solidFill>
              </a:rPr>
              <a:t>HPV cleaning</a:t>
            </a:r>
          </a:p>
          <a:p>
            <a:pPr lvl="1"/>
            <a:r>
              <a:rPr lang="en-US" sz="2400" smtClean="0">
                <a:solidFill>
                  <a:srgbClr val="F9EAA9"/>
                </a:solidFill>
              </a:rPr>
              <a:t>Routine cleaning + HPV</a:t>
            </a:r>
          </a:p>
          <a:p>
            <a:pPr lvl="1"/>
            <a:r>
              <a:rPr lang="en-US" sz="2400" smtClean="0">
                <a:solidFill>
                  <a:srgbClr val="F9EAA9"/>
                </a:solidFill>
              </a:rPr>
              <a:t>3-4 hours</a:t>
            </a:r>
          </a:p>
          <a:p>
            <a:endParaRPr lang="en-US" sz="2400" u="sng" smtClean="0">
              <a:solidFill>
                <a:schemeClr val="bg2"/>
              </a:solidFill>
            </a:endParaRPr>
          </a:p>
          <a:p>
            <a:pPr lvl="1"/>
            <a:endParaRPr lang="en-US" sz="1600" smtClean="0">
              <a:solidFill>
                <a:schemeClr val="bg2"/>
              </a:solidFill>
            </a:endParaRPr>
          </a:p>
          <a:p>
            <a:endParaRPr lang="en-US" sz="1800" smtClean="0">
              <a:solidFill>
                <a:schemeClr val="bg2"/>
              </a:solidFill>
            </a:endParaRPr>
          </a:p>
        </p:txBody>
      </p:sp>
      <p:sp>
        <p:nvSpPr>
          <p:cNvPr id="188421" name="Title 3"/>
          <p:cNvSpPr>
            <a:spLocks/>
          </p:cNvSpPr>
          <p:nvPr/>
        </p:nvSpPr>
        <p:spPr bwMode="auto">
          <a:xfrm>
            <a:off x="1212850" y="222250"/>
            <a:ext cx="7634288" cy="1220788"/>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Isolation of </a:t>
            </a:r>
            <a:r>
              <a:rPr lang="en-US" sz="2000" i="1">
                <a:solidFill>
                  <a:schemeClr val="bg1"/>
                </a:solidFill>
                <a:latin typeface="Calibri" pitchFamily="34" charset="0"/>
              </a:rPr>
              <a:t>Acinetobacter baumannii</a:t>
            </a:r>
            <a:r>
              <a:rPr lang="en-US" sz="2000">
                <a:solidFill>
                  <a:schemeClr val="bg1"/>
                </a:solidFill>
                <a:latin typeface="Calibri" pitchFamily="34" charset="0"/>
              </a:rPr>
              <a:t> complex and methicillin-resistant </a:t>
            </a:r>
            <a:r>
              <a:rPr lang="en-US" sz="2000" i="1">
                <a:solidFill>
                  <a:schemeClr val="bg1"/>
                </a:solidFill>
                <a:latin typeface="Calibri" pitchFamily="34" charset="0"/>
              </a:rPr>
              <a:t>Staphylococcus aureus</a:t>
            </a:r>
            <a:r>
              <a:rPr lang="en-US" sz="2000">
                <a:solidFill>
                  <a:schemeClr val="bg1"/>
                </a:solidFill>
                <a:latin typeface="Calibri" pitchFamily="34" charset="0"/>
              </a:rPr>
              <a:t> from hospital rooms following terminal cleaning and disinfection: Can we do better?</a:t>
            </a:r>
            <a:r>
              <a:rPr lang="en-US">
                <a:solidFill>
                  <a:schemeClr val="bg1"/>
                </a:solidFill>
                <a:latin typeface="Calibri" pitchFamily="34" charset="0"/>
              </a:rPr>
              <a:t>  (Manian et al., 2011)</a:t>
            </a:r>
            <a:endParaRPr lang="en-US" sz="2000">
              <a:solidFill>
                <a:schemeClr val="bg1"/>
              </a:solidFill>
              <a:latin typeface="Calibri" pitchFamily="34" charset="0"/>
            </a:endParaRPr>
          </a:p>
        </p:txBody>
      </p:sp>
      <p:sp>
        <p:nvSpPr>
          <p:cNvPr id="188422" name="Text Box 5"/>
          <p:cNvSpPr txBox="1">
            <a:spLocks noChangeArrowheads="1"/>
          </p:cNvSpPr>
          <p:nvPr/>
        </p:nvSpPr>
        <p:spPr bwMode="auto">
          <a:xfrm>
            <a:off x="5335588" y="5872163"/>
            <a:ext cx="3665537" cy="274637"/>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Manian FA et al. ICHE 2011;32(7):667-672</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046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37004DB-DC6F-46A7-9560-F718C18E3C06}" type="slidenum">
              <a:rPr lang="en-US" sz="1200">
                <a:solidFill>
                  <a:schemeClr val="tx1">
                    <a:tint val="75000"/>
                  </a:schemeClr>
                </a:solidFill>
                <a:latin typeface="+mn-lt"/>
                <a:cs typeface="+mn-cs"/>
              </a:rPr>
              <a:pPr algn="r" fontAlgn="auto">
                <a:spcBef>
                  <a:spcPts val="0"/>
                </a:spcBef>
                <a:spcAft>
                  <a:spcPts val="0"/>
                </a:spcAft>
                <a:defRPr/>
              </a:pPr>
              <a:t>88</a:t>
            </a:fld>
            <a:endParaRPr lang="en-US" sz="1200" dirty="0">
              <a:solidFill>
                <a:schemeClr val="tx1">
                  <a:tint val="75000"/>
                </a:schemeClr>
              </a:solidFill>
              <a:latin typeface="+mn-lt"/>
              <a:cs typeface="+mn-cs"/>
            </a:endParaRPr>
          </a:p>
        </p:txBody>
      </p:sp>
      <p:sp>
        <p:nvSpPr>
          <p:cNvPr id="190468" name="Content Placeholder 4"/>
          <p:cNvSpPr>
            <a:spLocks noGrp="1"/>
          </p:cNvSpPr>
          <p:nvPr>
            <p:ph idx="4294967295"/>
          </p:nvPr>
        </p:nvSpPr>
        <p:spPr>
          <a:xfrm>
            <a:off x="754063" y="1665288"/>
            <a:ext cx="8093075" cy="5192712"/>
          </a:xfrm>
        </p:spPr>
        <p:txBody>
          <a:bodyPr/>
          <a:lstStyle/>
          <a:p>
            <a:pPr marL="0" indent="0">
              <a:buFont typeface="Arial" charset="0"/>
              <a:buNone/>
            </a:pPr>
            <a:r>
              <a:rPr lang="en-US" sz="2000" u="sng" smtClean="0">
                <a:solidFill>
                  <a:srgbClr val="F9EAA9"/>
                </a:solidFill>
              </a:rPr>
              <a:t>Results</a:t>
            </a:r>
          </a:p>
          <a:p>
            <a:pPr marL="0" indent="0"/>
            <a:r>
              <a:rPr lang="en-US" sz="2000" smtClean="0">
                <a:solidFill>
                  <a:srgbClr val="F9EAA9"/>
                </a:solidFill>
              </a:rPr>
              <a:t>After 4 rounds of routine C/D, </a:t>
            </a:r>
            <a:r>
              <a:rPr lang="en-US" sz="2000" b="1" smtClean="0">
                <a:solidFill>
                  <a:srgbClr val="F9EAA9"/>
                </a:solidFill>
              </a:rPr>
              <a:t>26.6%</a:t>
            </a:r>
            <a:r>
              <a:rPr lang="en-US" sz="2000" smtClean="0">
                <a:solidFill>
                  <a:srgbClr val="F9EAA9"/>
                </a:solidFill>
              </a:rPr>
              <a:t> of rooms had </a:t>
            </a:r>
            <a:r>
              <a:rPr lang="en-US" sz="2000" u="sng" smtClean="0">
                <a:solidFill>
                  <a:srgbClr val="F9EAA9"/>
                </a:solidFill>
              </a:rPr>
              <a:t>&gt;</a:t>
            </a:r>
            <a:r>
              <a:rPr lang="en-US" sz="2000" smtClean="0">
                <a:solidFill>
                  <a:srgbClr val="F9EAA9"/>
                </a:solidFill>
              </a:rPr>
              <a:t>1 culture-positive site for </a:t>
            </a:r>
            <a:r>
              <a:rPr lang="en-US" sz="2000" i="1" smtClean="0">
                <a:solidFill>
                  <a:srgbClr val="F9EAA9"/>
                </a:solidFill>
              </a:rPr>
              <a:t>A. baumannii </a:t>
            </a:r>
            <a:r>
              <a:rPr lang="en-US" sz="2000" smtClean="0">
                <a:solidFill>
                  <a:srgbClr val="F9EAA9"/>
                </a:solidFill>
              </a:rPr>
              <a:t>complex (ABC) and MRSA</a:t>
            </a:r>
          </a:p>
          <a:p>
            <a:pPr marL="0" indent="0"/>
            <a:r>
              <a:rPr lang="en-US" sz="2000" smtClean="0">
                <a:solidFill>
                  <a:srgbClr val="F9EAA9"/>
                </a:solidFill>
              </a:rPr>
              <a:t>After 1 round of routine C/D + HPV treatment, </a:t>
            </a:r>
            <a:r>
              <a:rPr lang="en-US" sz="2000" b="1" smtClean="0">
                <a:solidFill>
                  <a:srgbClr val="F9EAA9"/>
                </a:solidFill>
              </a:rPr>
              <a:t>4.5%</a:t>
            </a:r>
            <a:r>
              <a:rPr lang="en-US" sz="2000" smtClean="0">
                <a:solidFill>
                  <a:srgbClr val="F9EAA9"/>
                </a:solidFill>
              </a:rPr>
              <a:t> of rooms were culture-positive for ABC,MRSA, or both</a:t>
            </a:r>
          </a:p>
          <a:p>
            <a:pPr marL="0" indent="0">
              <a:buFont typeface="Arial" charset="0"/>
              <a:buNone/>
            </a:pPr>
            <a:endParaRPr lang="en-US" sz="2000" u="sng" smtClean="0">
              <a:solidFill>
                <a:schemeClr val="bg2"/>
              </a:solidFill>
            </a:endParaRPr>
          </a:p>
          <a:p>
            <a:pPr marL="0" indent="0">
              <a:buFont typeface="Arial" charset="0"/>
              <a:buNone/>
            </a:pPr>
            <a:r>
              <a:rPr lang="en-US" sz="2000" smtClean="0">
                <a:solidFill>
                  <a:srgbClr val="F9EAA9"/>
                </a:solidFill>
              </a:rPr>
              <a:t>“Routine terminal C/D of hospital rooms vacated by MDRABC-positive patients may be associated with a significant number of ABC- or MRSA-positive room surfaces even when up to 4 rounds of C/D are performed. The addition of HPV treatment to 1 round of C/D appears effective in reducing the number of persistently contaminated room sites in this setting.”</a:t>
            </a:r>
            <a:endParaRPr lang="en-US" sz="2000" u="sng" smtClean="0">
              <a:solidFill>
                <a:srgbClr val="F9EAA9"/>
              </a:solidFill>
            </a:endParaRPr>
          </a:p>
          <a:p>
            <a:pPr lvl="1"/>
            <a:endParaRPr lang="en-US" sz="2000" smtClean="0">
              <a:solidFill>
                <a:schemeClr val="bg2"/>
              </a:solidFill>
            </a:endParaRPr>
          </a:p>
          <a:p>
            <a:pPr marL="0" indent="0"/>
            <a:endParaRPr lang="en-US" sz="1800" smtClean="0">
              <a:solidFill>
                <a:schemeClr val="bg2"/>
              </a:solidFill>
            </a:endParaRPr>
          </a:p>
        </p:txBody>
      </p:sp>
      <p:sp>
        <p:nvSpPr>
          <p:cNvPr id="190469" name="Title 3"/>
          <p:cNvSpPr>
            <a:spLocks/>
          </p:cNvSpPr>
          <p:nvPr/>
        </p:nvSpPr>
        <p:spPr bwMode="auto">
          <a:xfrm>
            <a:off x="1212850" y="222250"/>
            <a:ext cx="7634288" cy="1220788"/>
          </a:xfrm>
          <a:prstGeom prst="rect">
            <a:avLst/>
          </a:prstGeom>
          <a:noFill/>
          <a:ln w="28575">
            <a:solidFill>
              <a:srgbClr val="FFFF00"/>
            </a:solidFill>
            <a:miter lim="800000"/>
            <a:headEnd/>
            <a:tailEnd/>
          </a:ln>
        </p:spPr>
        <p:txBody>
          <a:bodyPr anchor="ctr"/>
          <a:lstStyle/>
          <a:p>
            <a:r>
              <a:rPr lang="en-US" sz="2000">
                <a:solidFill>
                  <a:schemeClr val="bg1"/>
                </a:solidFill>
                <a:latin typeface="Calibri" pitchFamily="34" charset="0"/>
              </a:rPr>
              <a:t>Isolation of </a:t>
            </a:r>
            <a:r>
              <a:rPr lang="en-US" sz="2000" i="1">
                <a:solidFill>
                  <a:schemeClr val="bg1"/>
                </a:solidFill>
                <a:latin typeface="Calibri" pitchFamily="34" charset="0"/>
              </a:rPr>
              <a:t>Acinetobacter baumannii</a:t>
            </a:r>
            <a:r>
              <a:rPr lang="en-US" sz="2000">
                <a:solidFill>
                  <a:schemeClr val="bg1"/>
                </a:solidFill>
                <a:latin typeface="Calibri" pitchFamily="34" charset="0"/>
              </a:rPr>
              <a:t> complex and methicillin-resistant </a:t>
            </a:r>
            <a:r>
              <a:rPr lang="en-US" sz="2000" i="1">
                <a:solidFill>
                  <a:schemeClr val="bg1"/>
                </a:solidFill>
                <a:latin typeface="Calibri" pitchFamily="34" charset="0"/>
              </a:rPr>
              <a:t>Staphylococcus aureus</a:t>
            </a:r>
            <a:r>
              <a:rPr lang="en-US" sz="2000">
                <a:solidFill>
                  <a:schemeClr val="bg1"/>
                </a:solidFill>
                <a:latin typeface="Calibri" pitchFamily="34" charset="0"/>
              </a:rPr>
              <a:t> from hospital rooms following terminal cleaning and disinfection: Can we do better?</a:t>
            </a:r>
            <a:r>
              <a:rPr lang="en-US">
                <a:solidFill>
                  <a:schemeClr val="bg1"/>
                </a:solidFill>
                <a:latin typeface="Calibri" pitchFamily="34" charset="0"/>
              </a:rPr>
              <a:t>  (Manian et al., 2011)</a:t>
            </a:r>
            <a:endParaRPr lang="en-US" sz="2000">
              <a:solidFill>
                <a:schemeClr val="bg1"/>
              </a:solidFill>
              <a:latin typeface="Calibri" pitchFamily="34" charset="0"/>
            </a:endParaRPr>
          </a:p>
        </p:txBody>
      </p:sp>
      <p:sp>
        <p:nvSpPr>
          <p:cNvPr id="190470" name="Text Box 5"/>
          <p:cNvSpPr txBox="1">
            <a:spLocks noChangeArrowheads="1"/>
          </p:cNvSpPr>
          <p:nvPr/>
        </p:nvSpPr>
        <p:spPr bwMode="auto">
          <a:xfrm>
            <a:off x="1517650" y="6024563"/>
            <a:ext cx="5192713" cy="274637"/>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alibri" pitchFamily="34" charset="0"/>
              </a:rPr>
              <a:t>Manian FA et al. ICHE 2011;32(7):667-672</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192514" name="Rectangle 2"/>
          <p:cNvSpPr>
            <a:spLocks noGrp="1"/>
          </p:cNvSpPr>
          <p:nvPr>
            <p:ph type="title"/>
          </p:nvPr>
        </p:nvSpPr>
        <p:spPr>
          <a:xfrm>
            <a:off x="296863" y="2817813"/>
            <a:ext cx="8229600" cy="1143000"/>
          </a:xfrm>
        </p:spPr>
        <p:txBody>
          <a:bodyPr/>
          <a:lstStyle/>
          <a:p>
            <a:pPr algn="ctr"/>
            <a:r>
              <a:rPr lang="en-US" sz="4400" smtClean="0">
                <a:solidFill>
                  <a:schemeClr val="bg1"/>
                </a:solidFill>
              </a:rPr>
              <a:t>Questions and Discussion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bwMode="auto">
          <a:noFill/>
          <a:ln>
            <a:miter lim="800000"/>
            <a:headEnd/>
            <a:tailEnd/>
          </a:ln>
        </p:spPr>
        <p:txBody>
          <a:bodyPr/>
          <a:lstStyle/>
          <a:p>
            <a:r>
              <a:rPr lang="en-US" smtClean="0"/>
              <a:t>Session 3</a:t>
            </a: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04B11C4-CA20-4044-8D54-B6B35C6CFC3D}" type="slidenum">
              <a:rPr lang="en-US" sz="1200">
                <a:solidFill>
                  <a:schemeClr val="tx1">
                    <a:tint val="75000"/>
                  </a:schemeClr>
                </a:solidFill>
                <a:latin typeface="+mn-lt"/>
                <a:cs typeface="+mn-cs"/>
              </a:rPr>
              <a:pPr algn="r" fontAlgn="auto">
                <a:spcBef>
                  <a:spcPts val="0"/>
                </a:spcBef>
                <a:spcAft>
                  <a:spcPts val="0"/>
                </a:spcAft>
                <a:defRPr/>
              </a:pPr>
              <a:t>9</a:t>
            </a:fld>
            <a:endParaRPr lang="en-US" sz="1200" dirty="0">
              <a:solidFill>
                <a:schemeClr val="tx1">
                  <a:tint val="75000"/>
                </a:schemeClr>
              </a:solidFill>
              <a:latin typeface="+mn-lt"/>
              <a:cs typeface="+mn-cs"/>
            </a:endParaRPr>
          </a:p>
        </p:txBody>
      </p:sp>
      <p:sp>
        <p:nvSpPr>
          <p:cNvPr id="41988" name="Title 3"/>
          <p:cNvSpPr>
            <a:spLocks/>
          </p:cNvSpPr>
          <p:nvPr/>
        </p:nvSpPr>
        <p:spPr bwMode="auto">
          <a:xfrm>
            <a:off x="1212850" y="222250"/>
            <a:ext cx="7329488" cy="990600"/>
          </a:xfrm>
          <a:prstGeom prst="rect">
            <a:avLst/>
          </a:prstGeom>
          <a:noFill/>
          <a:ln w="38100">
            <a:solidFill>
              <a:srgbClr val="FFFF00"/>
            </a:solidFill>
            <a:miter lim="800000"/>
            <a:headEnd/>
            <a:tailEnd/>
          </a:ln>
        </p:spPr>
        <p:txBody>
          <a:bodyPr anchor="ctr"/>
          <a:lstStyle/>
          <a:p>
            <a:r>
              <a:rPr lang="en-US" sz="3200">
                <a:solidFill>
                  <a:schemeClr val="bg1"/>
                </a:solidFill>
                <a:latin typeface="Calibri" pitchFamily="34" charset="0"/>
              </a:rPr>
              <a:t>Prevention Strategies – CDC efforts</a:t>
            </a:r>
            <a:endParaRPr lang="en-US" sz="3200" i="1">
              <a:solidFill>
                <a:schemeClr val="bg1"/>
              </a:solidFill>
              <a:latin typeface="Calibri" pitchFamily="34" charset="0"/>
            </a:endParaRPr>
          </a:p>
        </p:txBody>
      </p:sp>
      <p:pic>
        <p:nvPicPr>
          <p:cNvPr id="41989" name="Picture 5" descr="Get Smart CDC"/>
          <p:cNvPicPr>
            <a:picLocks noGrp="1" noChangeAspect="1" noChangeArrowheads="1"/>
          </p:cNvPicPr>
          <p:nvPr>
            <p:ph idx="4294967295"/>
          </p:nvPr>
        </p:nvPicPr>
        <p:blipFill>
          <a:blip r:embed="rId4"/>
          <a:srcRect/>
          <a:stretch>
            <a:fillRect/>
          </a:stretch>
        </p:blipFill>
        <p:spPr>
          <a:xfrm>
            <a:off x="1212850" y="2360613"/>
            <a:ext cx="7473950" cy="4497387"/>
          </a:xfrm>
        </p:spPr>
      </p:pic>
      <p:sp>
        <p:nvSpPr>
          <p:cNvPr id="41990" name="Rectangle 1"/>
          <p:cNvSpPr>
            <a:spLocks noChangeArrowheads="1"/>
          </p:cNvSpPr>
          <p:nvPr/>
        </p:nvSpPr>
        <p:spPr bwMode="auto">
          <a:xfrm>
            <a:off x="1365250" y="1444625"/>
            <a:ext cx="7024688" cy="646113"/>
          </a:xfrm>
          <a:prstGeom prst="rect">
            <a:avLst/>
          </a:prstGeom>
          <a:noFill/>
          <a:ln w="9525">
            <a:noFill/>
            <a:miter lim="800000"/>
            <a:headEnd/>
            <a:tailEnd/>
          </a:ln>
        </p:spPr>
        <p:txBody>
          <a:bodyPr>
            <a:spAutoFit/>
          </a:bodyPr>
          <a:lstStyle/>
          <a:p>
            <a:r>
              <a:rPr lang="en-US">
                <a:solidFill>
                  <a:srgbClr val="F9EAA9"/>
                </a:solidFill>
              </a:rPr>
              <a:t>A good deal of information on antimicrobial stewardship and implementation resources can be found on the website.</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8751</TotalTime>
  <Words>13103</Words>
  <Application>Microsoft Office PowerPoint</Application>
  <PresentationFormat>On-screen Show (4:3)</PresentationFormat>
  <Paragraphs>1080</Paragraphs>
  <Slides>89</Slides>
  <Notes>72</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89</vt:i4>
      </vt:variant>
    </vt:vector>
  </HeadingPairs>
  <TitlesOfParts>
    <vt:vector size="96" baseType="lpstr">
      <vt:lpstr>Arial</vt:lpstr>
      <vt:lpstr>Calibri</vt:lpstr>
      <vt:lpstr>Verdana</vt:lpstr>
      <vt:lpstr>Wingdings</vt:lpstr>
      <vt:lpstr>Arial Unicode MS</vt:lpstr>
      <vt:lpstr>Office Theme</vt:lpstr>
      <vt:lpstr>Custom Design</vt:lpstr>
      <vt:lpstr>Slide 1</vt:lpstr>
      <vt:lpstr>Slide 2</vt:lpstr>
      <vt:lpstr>Slide 3</vt:lpstr>
      <vt:lpstr>Section A: C. difficile and MDROs: Prevention</vt:lpstr>
      <vt:lpstr>Surveillance and Risk Assessment</vt:lpstr>
      <vt:lpstr>Surveillance</vt:lpstr>
      <vt:lpstr>Slide 7</vt:lpstr>
      <vt:lpstr>Slide 8</vt:lpstr>
      <vt:lpstr>Slide 9</vt:lpstr>
      <vt:lpstr>Hand Hygiene</vt:lpstr>
      <vt:lpstr>Slide 11</vt:lpstr>
      <vt:lpstr>Gloves NOT Indicated</vt:lpstr>
      <vt:lpstr>Gloves NOT Indicated – WHO Guidelines</vt:lpstr>
      <vt:lpstr>Bundles and Checklists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Ventilator Bundle</vt:lpstr>
      <vt:lpstr>Slide 30</vt:lpstr>
      <vt:lpstr>Slide 31</vt:lpstr>
      <vt:lpstr>Slide 32</vt:lpstr>
      <vt:lpstr>Slide 33</vt:lpstr>
      <vt:lpstr>Slide 34</vt:lpstr>
      <vt:lpstr>Slide 35</vt:lpstr>
      <vt:lpstr>Slide 36</vt:lpstr>
      <vt:lpstr>Slide 37</vt:lpstr>
      <vt:lpstr>Contamination in Acute Care</vt:lpstr>
      <vt:lpstr>Slide 39</vt:lpstr>
      <vt:lpstr>Contamination in Long Term Care</vt:lpstr>
      <vt:lpstr>Slide 41</vt:lpstr>
      <vt:lpstr>Slide 42</vt:lpstr>
      <vt:lpstr>Slide 43</vt:lpstr>
      <vt:lpstr>Slide 44</vt:lpstr>
      <vt:lpstr>Effectiveness of Routine Daily Chlorhexidine Gluconate Bathing in Reducing Klebsiella pneumoniae Carbapenemase-Producing Enterobacteriaceae Skin Burden among Long-Term Acute Care Hospital Patients  (Lin et al., 2014)</vt:lpstr>
      <vt:lpstr>Effectiveness of Routine Daily Chlorhexidine Gluconate Bathing in Reducing Klebsiella pneumoniae Carbapenemase-Producing Enterobacteriaceae Skin Burden among Long-Term Acute Care Hospital Patients  (Lin et al., 2014)</vt:lpstr>
      <vt:lpstr>Effectiveness of Routine Daily Chlorhexidine Gluconate Bathing in Reducing Klebsiella pneumoniae Carbapenemase-Producing Enterobacteriaceae Skin Burden among Long-Term Acute Care Hospital Patients  (Lin et al., 2014)</vt:lpstr>
      <vt:lpstr>Multidrug resistant Acinetobacter baumannii infection, colonization, and transmission related to a long-term care facility providing subacute care  (Mortensen et al., 2014)</vt:lpstr>
      <vt:lpstr>Multidrug resistant Acinetobacter baumannii infection, colonization, and transmission related to a long-term care facility providing subacute care  (Mortensen et al., 2014)</vt:lpstr>
      <vt:lpstr>Multidrug resistant Acinetobacter baumannii infection, colonization, and transmission related to a long-term care facility providing subacute care  (Mortensen et al., 2014)</vt:lpstr>
      <vt:lpstr>Slide 51</vt:lpstr>
      <vt:lpstr>Responding to Outbreaks in Acute Care</vt:lpstr>
      <vt:lpstr>Slide 53</vt:lpstr>
      <vt:lpstr>Slide 54</vt:lpstr>
      <vt:lpstr>Slide 55</vt:lpstr>
      <vt:lpstr>Slide 56</vt:lpstr>
      <vt:lpstr>Slide 57</vt:lpstr>
      <vt:lpstr>Slide 58</vt:lpstr>
      <vt:lpstr>Slide 59</vt:lpstr>
      <vt:lpstr>Responding to Outbreaks in  Long Term Care</vt:lpstr>
      <vt:lpstr>Slide 61</vt:lpstr>
      <vt:lpstr>Slide 62</vt:lpstr>
      <vt:lpstr>Slide 63</vt:lpstr>
      <vt:lpstr>Cleaning and Disinfecting</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Questions and Discussion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tconner</cp:lastModifiedBy>
  <cp:revision>208</cp:revision>
  <dcterms:created xsi:type="dcterms:W3CDTF">2013-08-21T19:17:07Z</dcterms:created>
  <dcterms:modified xsi:type="dcterms:W3CDTF">2014-09-22T22:42:41Z</dcterms:modified>
</cp:coreProperties>
</file>