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6" r:id="rId2"/>
    <p:sldId id="259" r:id="rId3"/>
    <p:sldId id="341" r:id="rId4"/>
    <p:sldId id="345" r:id="rId5"/>
    <p:sldId id="344" r:id="rId6"/>
    <p:sldId id="273" r:id="rId7"/>
    <p:sldId id="334" r:id="rId8"/>
    <p:sldId id="278" r:id="rId9"/>
    <p:sldId id="338" r:id="rId10"/>
    <p:sldId id="335" r:id="rId11"/>
    <p:sldId id="339" r:id="rId12"/>
    <p:sldId id="337" r:id="rId13"/>
    <p:sldId id="336" r:id="rId14"/>
    <p:sldId id="340" r:id="rId15"/>
    <p:sldId id="272" r:id="rId16"/>
    <p:sldId id="279" r:id="rId17"/>
    <p:sldId id="261" r:id="rId18"/>
    <p:sldId id="262" r:id="rId19"/>
    <p:sldId id="282" r:id="rId20"/>
    <p:sldId id="332" r:id="rId21"/>
    <p:sldId id="331" r:id="rId22"/>
    <p:sldId id="333" r:id="rId23"/>
    <p:sldId id="280" r:id="rId24"/>
    <p:sldId id="34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9EAA9"/>
    <a:srgbClr val="A7BEFF"/>
    <a:srgbClr val="157FFF"/>
    <a:srgbClr val="D68B1C"/>
    <a:srgbClr val="2D1DFF"/>
    <a:srgbClr val="0E00C8"/>
    <a:srgbClr val="0A0AB2"/>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76941" autoAdjust="0"/>
  </p:normalViewPr>
  <p:slideViewPr>
    <p:cSldViewPr>
      <p:cViewPr>
        <p:scale>
          <a:sx n="70" d="100"/>
          <a:sy n="70" d="100"/>
        </p:scale>
        <p:origin x="-1074" y="-396"/>
      </p:cViewPr>
      <p:guideLst>
        <p:guide orient="horz" pos="2160"/>
        <p:guide pos="2880"/>
      </p:guideLst>
    </p:cSldViewPr>
  </p:slideViewPr>
  <p:notesTextViewPr>
    <p:cViewPr>
      <p:scale>
        <a:sx n="1" d="1"/>
        <a:sy n="1" d="1"/>
      </p:scale>
      <p:origin x="0" y="0"/>
    </p:cViewPr>
  </p:notesTextViewPr>
  <p:sorterViewPr>
    <p:cViewPr>
      <p:scale>
        <a:sx n="100" d="100"/>
        <a:sy n="100" d="100"/>
      </p:scale>
      <p:origin x="0" y="7782"/>
    </p:cViewPr>
  </p:sorter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EFD6A8F-2DCF-4423-85A5-E481D6A9C9C5}" type="datetimeFigureOut">
              <a:rPr lang="en-US"/>
              <a:pPr>
                <a:defRPr/>
              </a:pPr>
              <a:t>9/22/2014</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64F4160-3FC6-41F6-A3AD-719B5BFA9FB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rchinte.jamanetwork.com/journal.aspx"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cdc.gov/nhs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smtClean="0"/>
              <a:t>In this session, we are going to give a basic overview of multi-drug resistant organisms, using MRSA and VRE as examples that you are probably very familiar with.  The concepts of MDROs are similar, just the details are different for different organisms.  </a:t>
            </a:r>
          </a:p>
        </p:txBody>
      </p:sp>
      <p:sp>
        <p:nvSpPr>
          <p:cNvPr id="17411" name="Slide Number Placeholder 3"/>
          <p:cNvSpPr>
            <a:spLocks noGrp="1"/>
          </p:cNvSpPr>
          <p:nvPr>
            <p:ph type="sldNum" sz="quarter" idx="5"/>
          </p:nvPr>
        </p:nvSpPr>
        <p:spPr>
          <a:noFill/>
        </p:spPr>
        <p:txBody>
          <a:bodyPr/>
          <a:lstStyle/>
          <a:p>
            <a:fld id="{D10DB7E8-88D6-43B2-A606-173D95A1B741}"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smtClean="0"/>
              <a:t>MRSA can cause a minor infection site to become an abscess -- a painful lump under the skin that’s filled with pus. Treatment may require surgical drainage and antibiotics.</a:t>
            </a:r>
          </a:p>
          <a:p>
            <a:endParaRPr lang="en-US" smtClean="0"/>
          </a:p>
          <a:p>
            <a:r>
              <a:rPr lang="en-US" smtClean="0"/>
              <a:t>MRSA can also lead to cellulitis, an infection of the deeper layers of skin and the tissues beneath them. Cellulitis can spread quickly over a few hours. The skin looks pink or red, like a sunburn, and may be warm, tender, and swollen.</a:t>
            </a:r>
          </a:p>
          <a:p>
            <a:endParaRPr lang="en-US" smtClean="0"/>
          </a:p>
          <a:p>
            <a:endParaRPr lang="en-US" smtClean="0"/>
          </a:p>
        </p:txBody>
      </p:sp>
      <p:sp>
        <p:nvSpPr>
          <p:cNvPr id="3584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D24F50F-3C8D-484A-B1C1-B8FA504666BF}" type="slidenum">
              <a:rPr lang="en-US" sz="1200">
                <a:latin typeface="Calibri" pitchFamily="34" charset="0"/>
              </a:rPr>
              <a:pPr algn="r"/>
              <a:t>11</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r>
              <a:rPr lang="en-US" smtClean="0"/>
              <a:t>Now, enterococci are usually present in the human body, and don’t always cause infection.   Those bacteria that have become resistant to vancomycin and other drugs are called VRE</a:t>
            </a:r>
          </a:p>
        </p:txBody>
      </p:sp>
      <p:sp>
        <p:nvSpPr>
          <p:cNvPr id="378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C331210-0214-4E3C-863B-1A8319220D04}" type="slidenum">
              <a:rPr lang="en-US" sz="1200">
                <a:latin typeface="Calibri" pitchFamily="34" charset="0"/>
              </a:rPr>
              <a:pPr algn="r"/>
              <a:t>12</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t>VRE is passed most often by contaminated hands – it is not airborne.  It can also live on a surface for about two months</a:t>
            </a:r>
          </a:p>
        </p:txBody>
      </p:sp>
      <p:sp>
        <p:nvSpPr>
          <p:cNvPr id="399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46AFFE9-E31F-43F9-AE68-E9BA0A0D2908}" type="slidenum">
              <a:rPr lang="en-US" sz="1200">
                <a:latin typeface="Calibri" pitchFamily="34" charset="0"/>
              </a:rPr>
              <a:pPr algn="r"/>
              <a:t>13</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US" smtClean="0"/>
              <a:t>Risk factors associated with VRE infection include previous treatment with vancomycin or other antibiotics for long periods of time, extended periods of hospitalization, weakened immune systems such as patients in intensive care units, or in cancer or transplant wards, surgical procedures such as abdominal or chest surgery and indwelling medical devices such as urinary catheters or central intravenous (IV) catheters. </a:t>
            </a:r>
          </a:p>
        </p:txBody>
      </p:sp>
      <p:sp>
        <p:nvSpPr>
          <p:cNvPr id="419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1F931E4-DD4C-405F-8F84-01A1C05CFB52}" type="slidenum">
              <a:rPr lang="en-US" sz="1200">
                <a:latin typeface="Calibri" pitchFamily="34" charset="0"/>
              </a:rPr>
              <a:pPr algn="r"/>
              <a:t>14</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US" smtClean="0"/>
              <a:t>Other surfaces besides hands can transmit VRE.  Examples include hospital carts, bed rails, and tables.  It almost goes without saying that touching an oozing sore will contaminate the hand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r>
              <a:rPr lang="en-US" smtClean="0"/>
              <a:t>There are certain risk factors for MDRO but they are beginning to occur in patients of all ages and health status.  Patients whose health is deteriorating, who have used antibiotics for extended periods, have invasive devices, or have previously had MDRO (colonization or infection) are at risk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r>
              <a:rPr lang="en-US" smtClean="0"/>
              <a:t>MDROs really can show up anywhere, and are increasingly difficult to treat.  We’ll talk more about antibiotic therapy and antimicrobial stewardship later today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n-US" smtClean="0"/>
              <a:t>“First line antimicrobial therapy resistant” means that the antibiotic that has “always worked before” no longer works.  MDROs are a potential threat for everyone.  They cause significant healthcare costs.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r>
              <a:rPr lang="en-US" smtClean="0"/>
              <a:t>They also lead to death and are easily spread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r>
              <a:rPr lang="en-US" smtClean="0"/>
              <a:t>MDROs are frequently found on our food.  In a recent case study, surveillance researchers in Canada sampled seafood in a local supermarket.  While the squid they sampled did not indicate country of origin, it appeared that the squid originated in South Korea.  The researchers found </a:t>
            </a:r>
            <a:r>
              <a:rPr lang="en-US" i="1" smtClean="0"/>
              <a:t>pseudomonas fluorescens</a:t>
            </a:r>
            <a:r>
              <a:rPr lang="en-US" smtClean="0"/>
              <a:t> on the squid, and it was resistant to all beta-lactam antibiotics tested.  The study concluded that expanded surveillance efforts in food was required.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t>In this session, we are going to achieve the following objectives.</a:t>
            </a:r>
          </a:p>
        </p:txBody>
      </p:sp>
      <p:sp>
        <p:nvSpPr>
          <p:cNvPr id="194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0A7D36B-DE3B-41F4-993E-35F098CFF6C3}"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r>
              <a:rPr lang="en-US" smtClean="0"/>
              <a:t>Similarly, a study in Switzerland took 35 hospital kitchen food samples and 30 local supermarket food samples, and found that 86% of raw chicken in the hospitals was positive for ESBLs, as were 100% of supermarket samples.  The researchers noted that cooked chicken did not pose a threat.  However, this study highlights the potential health hazards associated with our food sources.  By the way, is this a Swiss chicken or a French chicken?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US" smtClean="0"/>
              <a:t>Okay – Here is a popular TV show with two of the show’s physicians possibly enjoying some hospital prepared chicken and salad.  Who can tell me the name of the show? (scrubs)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r>
              <a:rPr lang="en-US" smtClean="0">
                <a:solidFill>
                  <a:srgbClr val="F9EAA9"/>
                </a:solidFill>
              </a:rPr>
              <a:t>Universally, MDRO has less chance of spreading with antimicrobial stewardship, appropriate hand hygiene, contact precautions, and family and patient education.  We will talk more about each of these later today as well</a:t>
            </a:r>
          </a:p>
          <a:p>
            <a:endParaRPr lang="en-US" smtClean="0"/>
          </a:p>
        </p:txBody>
      </p:sp>
      <p:sp>
        <p:nvSpPr>
          <p:cNvPr id="60419" name="Slide Number Placeholder 3"/>
          <p:cNvSpPr>
            <a:spLocks noGrp="1"/>
          </p:cNvSpPr>
          <p:nvPr>
            <p:ph type="sldNum" sz="quarter" idx="5"/>
          </p:nvPr>
        </p:nvSpPr>
        <p:spPr>
          <a:noFill/>
        </p:spPr>
        <p:txBody>
          <a:bodyPr/>
          <a:lstStyle/>
          <a:p>
            <a:fld id="{C0F97C0A-8902-43ED-A4CD-D7E90135A44D}"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r>
              <a:rPr lang="en-US" smtClean="0"/>
              <a:t>Before we move into Session 2, are there any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t>This timeline illustrates just how adaptive bacteria are.  Medical scientists have been predicting a return to a “pre-antibiotic” era, and with fewer antibiotics being developed, it is easy to see why.  This is why public health specialists at the CDC and TxDSHS are working so hard to get ahead of the newer MDROs.</a:t>
            </a:r>
          </a:p>
        </p:txBody>
      </p:sp>
      <p:sp>
        <p:nvSpPr>
          <p:cNvPr id="21507" name="Slide Number Placeholder 3"/>
          <p:cNvSpPr>
            <a:spLocks noGrp="1"/>
          </p:cNvSpPr>
          <p:nvPr>
            <p:ph type="sldNum" sz="quarter" idx="5"/>
          </p:nvPr>
        </p:nvSpPr>
        <p:spPr>
          <a:noFill/>
        </p:spPr>
        <p:txBody>
          <a:bodyPr/>
          <a:lstStyle/>
          <a:p>
            <a:fld id="{4DD3B7D6-109C-437A-A526-7BA1E65B06A3}"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a:spLocks noGrp="1"/>
          </p:cNvSpPr>
          <p:nvPr>
            <p:ph type="sldNum" sz="quarter" idx="5"/>
          </p:nvPr>
        </p:nvSpPr>
        <p:spPr>
          <a:noFill/>
        </p:spPr>
        <p:txBody>
          <a:bodyPr/>
          <a:lstStyle/>
          <a:p>
            <a:fld id="{F2B251EB-681C-47A3-B901-DC4FBADFEBB0}"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smtClean="0"/>
              <a:t>MDRO covers a lot of organisms, but mostly bacteria</a:t>
            </a:r>
          </a:p>
          <a:p>
            <a:r>
              <a:rPr lang="en-US" smtClean="0"/>
              <a:t>HIV and influenza are viruses that are MDR</a:t>
            </a:r>
          </a:p>
          <a:p>
            <a:r>
              <a:rPr lang="en-US" smtClean="0"/>
              <a:t>Malaria can be resistant to antiparasitic drugs</a:t>
            </a:r>
          </a:p>
          <a:p>
            <a:r>
              <a:rPr lang="en-US" smtClean="0"/>
              <a:t>Candida yeasts can be resistant to antifungals</a:t>
            </a:r>
          </a:p>
          <a:p>
            <a:endParaRPr lang="en-US" smtClean="0"/>
          </a:p>
          <a:p>
            <a:r>
              <a:rPr lang="en-US" smtClean="0"/>
              <a:t>While the names of MDROs can sound like they are resistant to only one drug agent, they are frequently resistant to multiple drugs.  Examples include MRSA and VRE</a:t>
            </a:r>
          </a:p>
        </p:txBody>
      </p:sp>
      <p:sp>
        <p:nvSpPr>
          <p:cNvPr id="25603" name="Slide Number Placeholder 3"/>
          <p:cNvSpPr>
            <a:spLocks noGrp="1"/>
          </p:cNvSpPr>
          <p:nvPr>
            <p:ph type="sldNum" sz="quarter" idx="5"/>
          </p:nvPr>
        </p:nvSpPr>
        <p:spPr>
          <a:noFill/>
        </p:spPr>
        <p:txBody>
          <a:bodyPr/>
          <a:lstStyle/>
          <a:p>
            <a:fld id="{38535E30-7E6C-47ED-847C-B61FB57B26CE}"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smtClean="0"/>
              <a:t>Currently, we have some particular MDROs that challenge us in healthcare.  These are MRSA, VRE, ESBLs, CRE and MDR-A.  We will discuss ESBLs and CREs in more detail later, but we will touch upon MRSA and VRE here</a:t>
            </a:r>
          </a:p>
        </p:txBody>
      </p:sp>
      <p:sp>
        <p:nvSpPr>
          <p:cNvPr id="276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240A0F-2258-4C8B-BA1F-DF54DCB2CC5E}"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US" smtClean="0"/>
              <a:t>It should be noted that these are NOT new problems.  MRSA has been around for many decades.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t>Although MRSA is still a major patient threat, a CDC </a:t>
            </a:r>
            <a:r>
              <a:rPr lang="en-US" u="sng" smtClean="0">
                <a:hlinkClick r:id="rId3"/>
              </a:rPr>
              <a:t>study</a:t>
            </a:r>
            <a:r>
              <a:rPr lang="en-US" smtClean="0"/>
              <a:t> published in the Journal of the American Medical Association Internal Medicine showed that invasive (life-threatening) MRSA infections in healthcare settings are declining. Invasive MRSA infections that began in hospitals </a:t>
            </a:r>
            <a:r>
              <a:rPr lang="en-US" b="1" smtClean="0"/>
              <a:t>declined 54% between 2005 and 2011, with 30,800 fewer severe MRSA infections</a:t>
            </a:r>
            <a:r>
              <a:rPr lang="en-US" smtClean="0"/>
              <a:t>. In addition, the study showed </a:t>
            </a:r>
            <a:r>
              <a:rPr lang="en-US" b="1" smtClean="0"/>
              <a:t>9,000 fewer deaths in hospital patients in 2011 versus 2005. </a:t>
            </a:r>
            <a:r>
              <a:rPr lang="en-US" smtClean="0"/>
              <a:t>This study (or report) complements data from the </a:t>
            </a:r>
            <a:r>
              <a:rPr lang="en-US" u="sng" smtClean="0">
                <a:hlinkClick r:id="rId4"/>
              </a:rPr>
              <a:t>National Healthcare Safety Network (NHSN)</a:t>
            </a:r>
            <a:r>
              <a:rPr lang="en-US" smtClean="0"/>
              <a:t>that found </a:t>
            </a:r>
            <a:r>
              <a:rPr lang="en-US" b="1" smtClean="0"/>
              <a:t>rates of MRSA bloodstream infections occurring in hospitalized patients fell nearly 50% from 1997 to 2007.</a:t>
            </a:r>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6EEFE8E-5FCD-439B-AF4B-059C6BE10C31}"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smtClean="0"/>
              <a:t>Most MRSA start off as skin infections and can be mistaken for a spider bite.  They are often red, swollen, painful and have drainage/pus.  They can occur at skin trauma sites or areas covered by hair such as the groin or a beard or armpit</a:t>
            </a:r>
          </a:p>
        </p:txBody>
      </p:sp>
      <p:sp>
        <p:nvSpPr>
          <p:cNvPr id="337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51FEFD8-A30A-4CB2-8114-99D7B95F500E}"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1425" y="5566870"/>
            <a:ext cx="6413610" cy="763525"/>
          </a:xfrm>
          <a:noFill/>
          <a:effectLst>
            <a:outerShdw blurRad="88900" dist="38100" dir="5400000" algn="ctr" rotWithShape="0">
              <a:schemeClr val="tx1">
                <a:alpha val="83000"/>
              </a:schemeClr>
            </a:outerShdw>
          </a:effectLst>
        </p:spPr>
        <p:txBody>
          <a:bodyPr>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92245" y="3887115"/>
            <a:ext cx="5802789" cy="1221639"/>
          </a:xfrm>
        </p:spPr>
        <p:txBody>
          <a:bodyPr>
            <a:normAutofit/>
          </a:bodyPr>
          <a:lstStyle>
            <a:lvl1pPr marL="0" indent="0" algn="r">
              <a:buNone/>
              <a:defRPr sz="2600">
                <a:solidFill>
                  <a:srgbClr val="A7BE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B030867-6F31-47DD-A9BA-42F803063143}"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A454D-ADDF-4DDA-857A-182E9EF7CB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E5A0D8-DB44-4344-A8D4-B78CF789BF4C}" type="datetime1">
              <a:rPr lang="en-US"/>
              <a:pPr>
                <a:defRPr/>
              </a:pPr>
              <a:t>9/22/2014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69100-9D7B-4A7A-BE73-198DA6FD03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2F5C54-AEBE-42EE-8D29-B7CB834DC0A9}"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C6EB4D-93CD-4651-9FDA-8B6F44608D4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7BA6F2-3E90-473E-96FE-598256924B4F}"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2AC667-0B95-4B13-8FF3-706FA76368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291130"/>
            <a:ext cx="8246070" cy="458115"/>
          </a:xfrm>
        </p:spPr>
        <p:txBody>
          <a:bodyPr>
            <a:normAutofit/>
          </a:bodyPr>
          <a:lstStyle>
            <a:lvl1pPr algn="l">
              <a:defRPr sz="3600">
                <a:solidFill>
                  <a:srgbClr val="A7BE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1901950"/>
            <a:ext cx="8246070" cy="442844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BA21A38-C49A-4C4F-BF87-B3EE151EE7DA}"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56D0BA-C54C-4A66-948A-8C644722C2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24430" cy="684885"/>
          </a:xfrm>
        </p:spPr>
        <p:txBody>
          <a:bodyPr>
            <a:normAutofit/>
          </a:bodyPr>
          <a:lstStyle>
            <a:lvl1pPr algn="l">
              <a:defRPr sz="3600">
                <a:solidFill>
                  <a:srgbClr val="A7BE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5BD607-0445-4F20-A8BA-BB9B57DF9D0B}"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A90D8B-97BB-4E8A-889B-8FB45E80DD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965C54-31BA-4CD4-9A5F-746EEF0D0827}"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676959-86CE-49D9-AEA0-D5C404679A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F9D323-A4B1-45B2-B851-738D8A707575}" type="datetime1">
              <a:rPr lang="en-US"/>
              <a:pPr>
                <a:defRPr/>
              </a:pPr>
              <a:t>9/22/2014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2E53BB-1414-41B9-B412-FB47A177B4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382305" cy="532180"/>
          </a:xfrm>
        </p:spPr>
        <p:txBody>
          <a:bodyPr>
            <a:normAutofit/>
          </a:bodyPr>
          <a:lstStyle>
            <a:lvl1pPr algn="l">
              <a:defRPr sz="3600">
                <a:solidFill>
                  <a:srgbClr val="A7BE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901950"/>
            <a:ext cx="4275740" cy="620719"/>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1"/>
            <a:ext cx="4275740"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4" y="1901950"/>
            <a:ext cx="4123035" cy="620719"/>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4" y="2512771"/>
            <a:ext cx="4123035"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E8943B4-1AEE-4045-830D-1CD3846A86D6}" type="datetime1">
              <a:rPr lang="en-US"/>
              <a:pPr>
                <a:defRPr/>
              </a:pPr>
              <a:t>9/22/2014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6FB0F73-4EA3-4455-9424-7B073A9443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E8769A-F8C6-442F-AC26-82A5C07646F8}" type="datetime1">
              <a:rPr lang="en-US"/>
              <a:pPr>
                <a:defRPr/>
              </a:pPr>
              <a:t>9/22/2014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2D9B88-ED5D-4442-A31C-06F95B416C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0A9E9D-9461-4148-AF27-7B4551D1B025}" type="datetime1">
              <a:rPr lang="en-US"/>
              <a:pPr>
                <a:defRPr/>
              </a:pPr>
              <a:t>9/22/2014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0071553-320E-447E-95A6-182243C163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B30B2F-0F9F-40C0-99B5-EC5ABA27E65E}" type="datetime1">
              <a:rPr lang="en-US"/>
              <a:pPr>
                <a:defRPr/>
              </a:pPr>
              <a:t>9/22/2014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877ED1-28FA-4D67-B7A0-F1886A5F0A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4C05FA-2995-4186-A602-188874CC821E}" type="datetime1">
              <a:rPr lang="en-US"/>
              <a:pPr>
                <a:defRPr/>
              </a:pPr>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14AE74-3598-4F03-9AE4-7AF4DF4733AD}" type="slidenum">
              <a:rPr lang="en-US"/>
              <a:pPr>
                <a:defRPr/>
              </a:pPr>
              <a:t>‹#›</a:t>
            </a:fld>
            <a:endParaRPr lang="en-US"/>
          </a:p>
        </p:txBody>
      </p:sp>
      <p:sp>
        <p:nvSpPr>
          <p:cNvPr id="1031" name="Rectangle 7"/>
          <p:cNvSpPr>
            <a:spLocks noChangeArrowheads="1"/>
          </p:cNvSpPr>
          <p:nvPr userDrawn="1"/>
        </p:nvSpPr>
        <p:spPr bwMode="auto">
          <a:xfrm>
            <a:off x="0" y="0"/>
            <a:ext cx="9305925" cy="6858000"/>
          </a:xfrm>
          <a:prstGeom prst="rect">
            <a:avLst/>
          </a:prstGeom>
          <a:solidFill>
            <a:srgbClr val="0E00C8">
              <a:alpha val="38000"/>
            </a:srgbClr>
          </a:solidFill>
          <a:ln w="9525">
            <a:solidFill>
              <a:schemeClr val="tx1"/>
            </a:solidFill>
            <a:miter lim="800000"/>
            <a:headEnd/>
            <a:tailEnd/>
          </a:ln>
          <a:effectLst/>
        </p:spPr>
        <p:txBody>
          <a:bodyPr wrap="none" anchor="ctr"/>
          <a:lstStyle/>
          <a:p>
            <a:pPr algn="ctr">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263" y="2970213"/>
            <a:ext cx="8397875" cy="1985962"/>
          </a:xfrm>
        </p:spPr>
        <p:txBody>
          <a:bodyPr/>
          <a:lstStyle/>
          <a:p>
            <a:pPr algn="ctr">
              <a:defRPr/>
            </a:pPr>
            <a:r>
              <a:rPr lang="en-US" sz="4000" smtClean="0"/>
              <a:t>Session 1: Introduction to MDROs</a:t>
            </a:r>
            <a:br>
              <a:rPr lang="en-US" sz="4000" smtClean="0"/>
            </a:br>
            <a:endParaRPr lang="en-US" sz="4000" i="1" smtClean="0"/>
          </a:p>
        </p:txBody>
      </p:sp>
      <p:sp>
        <p:nvSpPr>
          <p:cNvPr id="4" name="Slide Number Placeholder 3"/>
          <p:cNvSpPr>
            <a:spLocks noGrp="1"/>
          </p:cNvSpPr>
          <p:nvPr>
            <p:ph type="sldNum" sz="quarter" idx="12"/>
          </p:nvPr>
        </p:nvSpPr>
        <p:spPr/>
        <p:txBody>
          <a:bodyPr/>
          <a:lstStyle/>
          <a:p>
            <a:pPr>
              <a:defRPr/>
            </a:pPr>
            <a:fld id="{E83E5949-CAAD-4C6C-8134-A3E8F05202B4}"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277EF27-E6EA-478E-AF53-BACDB09C15BE}" type="slidenum">
              <a:rPr lang="en-US" sz="1200">
                <a:solidFill>
                  <a:schemeClr val="tx1">
                    <a:tint val="75000"/>
                  </a:schemeClr>
                </a:solidFill>
                <a:latin typeface="+mn-lt"/>
                <a:cs typeface="+mn-cs"/>
              </a:rPr>
              <a:pPr algn="r" fontAlgn="auto">
                <a:spcBef>
                  <a:spcPts val="0"/>
                </a:spcBef>
                <a:spcAft>
                  <a:spcPts val="0"/>
                </a:spcAft>
                <a:defRPr/>
              </a:pPr>
              <a:t>10</a:t>
            </a:fld>
            <a:endParaRPr lang="en-US" sz="1200">
              <a:solidFill>
                <a:schemeClr val="tx1">
                  <a:tint val="75000"/>
                </a:schemeClr>
              </a:solidFill>
              <a:latin typeface="+mn-lt"/>
              <a:cs typeface="+mn-cs"/>
            </a:endParaRPr>
          </a:p>
        </p:txBody>
      </p:sp>
      <p:sp>
        <p:nvSpPr>
          <p:cNvPr id="32771" name="Content Placeholder 4"/>
          <p:cNvSpPr>
            <a:spLocks noGrp="1"/>
          </p:cNvSpPr>
          <p:nvPr>
            <p:ph idx="4294967295"/>
          </p:nvPr>
        </p:nvSpPr>
        <p:spPr>
          <a:xfrm>
            <a:off x="1212850" y="1443038"/>
            <a:ext cx="7329488" cy="3817937"/>
          </a:xfrm>
        </p:spPr>
        <p:txBody>
          <a:bodyPr/>
          <a:lstStyle/>
          <a:p>
            <a:pPr marL="284163" indent="-284163" eaLnBrk="1" hangingPunct="1"/>
            <a:r>
              <a:rPr lang="en-US" sz="2000" smtClean="0">
                <a:solidFill>
                  <a:srgbClr val="F9EAA9"/>
                </a:solidFill>
              </a:rPr>
              <a:t>Most MRSA infections are skin infections that appear as pustules or boils which are often red, swollen, painful, or have pus or other drainage</a:t>
            </a:r>
          </a:p>
          <a:p>
            <a:pPr marL="284163" indent="-284163" eaLnBrk="1" hangingPunct="1"/>
            <a:r>
              <a:rPr lang="en-US" sz="2000" smtClean="0">
                <a:solidFill>
                  <a:srgbClr val="F9EAA9"/>
                </a:solidFill>
              </a:rPr>
              <a:t>They can look like spider bites</a:t>
            </a:r>
          </a:p>
          <a:p>
            <a:pPr marL="284163" indent="-284163" eaLnBrk="1" hangingPunct="1"/>
            <a:r>
              <a:rPr lang="en-US" sz="2000" smtClean="0">
                <a:solidFill>
                  <a:srgbClr val="F9EAA9"/>
                </a:solidFill>
              </a:rPr>
              <a:t>They commonly occur at sites of visible skin trauma, such as cuts and abrasions, and areas covered by hair, such as the back of the neck, groin, or beard</a:t>
            </a:r>
          </a:p>
          <a:p>
            <a:pPr marL="741363" lvl="1" indent="-342900" eaLnBrk="1" hangingPunct="1">
              <a:buFont typeface="Arial" charset="0"/>
              <a:buNone/>
            </a:pPr>
            <a:endParaRPr lang="en-US" sz="2000" smtClean="0">
              <a:solidFill>
                <a:schemeClr val="bg1"/>
              </a:solidFill>
            </a:endParaRPr>
          </a:p>
        </p:txBody>
      </p:sp>
      <p:sp>
        <p:nvSpPr>
          <p:cNvPr id="32772"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Clinical Manifestations of MRSA</a:t>
            </a:r>
            <a:endParaRPr lang="en-US" sz="3200" i="1">
              <a:solidFill>
                <a:schemeClr val="bg1"/>
              </a:solidFill>
              <a:latin typeface="Calibri" pitchFamily="34" charset="0"/>
            </a:endParaRPr>
          </a:p>
        </p:txBody>
      </p:sp>
      <p:pic>
        <p:nvPicPr>
          <p:cNvPr id="32773" name="Picture 6" descr="Spider Bite vs MRSA"/>
          <p:cNvPicPr>
            <a:picLocks noChangeAspect="1" noChangeArrowheads="1"/>
          </p:cNvPicPr>
          <p:nvPr/>
        </p:nvPicPr>
        <p:blipFill>
          <a:blip r:embed="rId4"/>
          <a:srcRect/>
          <a:stretch>
            <a:fillRect/>
          </a:stretch>
        </p:blipFill>
        <p:spPr bwMode="auto">
          <a:xfrm>
            <a:off x="3960813" y="3581400"/>
            <a:ext cx="4695825" cy="3190875"/>
          </a:xfrm>
          <a:prstGeom prst="rect">
            <a:avLst/>
          </a:prstGeom>
          <a:noFill/>
          <a:ln w="9525">
            <a:noFill/>
            <a:miter lim="800000"/>
            <a:headEnd/>
            <a:tailEnd/>
          </a:ln>
        </p:spPr>
      </p:pic>
      <p:sp>
        <p:nvSpPr>
          <p:cNvPr id="32774" name="Text Box 7"/>
          <p:cNvSpPr txBox="1">
            <a:spLocks noChangeArrowheads="1"/>
          </p:cNvSpPr>
          <p:nvPr/>
        </p:nvSpPr>
        <p:spPr bwMode="auto">
          <a:xfrm>
            <a:off x="1365250" y="5414963"/>
            <a:ext cx="2443163" cy="1004887"/>
          </a:xfrm>
          <a:prstGeom prst="rect">
            <a:avLst/>
          </a:prstGeom>
          <a:noFill/>
          <a:ln w="9525">
            <a:noFill/>
            <a:miter lim="800000"/>
            <a:headEnd/>
            <a:tailEnd/>
          </a:ln>
        </p:spPr>
        <p:txBody>
          <a:bodyPr>
            <a:spAutoFit/>
          </a:bodyPr>
          <a:lstStyle/>
          <a:p>
            <a:pPr>
              <a:spcBef>
                <a:spcPct val="50000"/>
              </a:spcBef>
            </a:pPr>
            <a:r>
              <a:rPr lang="en-US" sz="1200">
                <a:solidFill>
                  <a:schemeClr val="bg2"/>
                </a:solidFill>
                <a:latin typeface="Calibri" pitchFamily="34" charset="0"/>
              </a:rPr>
              <a:t>Source: http://www.webmd.com/skin-problems-and-treatments/ss/slideshow-closer-look-at-mrsa. Accessed July 3, 2014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0770CF0-DC67-4372-9053-C25BC8A9346B}" type="slidenum">
              <a:rPr lang="en-US" sz="1200">
                <a:solidFill>
                  <a:schemeClr val="tx1">
                    <a:tint val="75000"/>
                  </a:schemeClr>
                </a:solidFill>
                <a:latin typeface="+mn-lt"/>
                <a:cs typeface="+mn-cs"/>
              </a:rPr>
              <a:pPr algn="r" fontAlgn="auto">
                <a:spcBef>
                  <a:spcPts val="0"/>
                </a:spcBef>
                <a:spcAft>
                  <a:spcPts val="0"/>
                </a:spcAft>
                <a:defRPr/>
              </a:pPr>
              <a:t>11</a:t>
            </a:fld>
            <a:endParaRPr lang="en-US" sz="1200">
              <a:solidFill>
                <a:schemeClr val="tx1">
                  <a:tint val="75000"/>
                </a:schemeClr>
              </a:solidFill>
              <a:latin typeface="+mn-lt"/>
              <a:cs typeface="+mn-cs"/>
            </a:endParaRPr>
          </a:p>
        </p:txBody>
      </p:sp>
      <p:sp>
        <p:nvSpPr>
          <p:cNvPr id="34819" name="Content Placeholder 4"/>
          <p:cNvSpPr>
            <a:spLocks noGrp="1"/>
          </p:cNvSpPr>
          <p:nvPr>
            <p:ph idx="4294967295"/>
          </p:nvPr>
        </p:nvSpPr>
        <p:spPr>
          <a:xfrm>
            <a:off x="1212850" y="1443038"/>
            <a:ext cx="7329488" cy="3817937"/>
          </a:xfrm>
        </p:spPr>
        <p:txBody>
          <a:bodyPr/>
          <a:lstStyle/>
          <a:p>
            <a:pPr marL="284163" indent="-284163" eaLnBrk="1" hangingPunct="1"/>
            <a:endParaRPr lang="en-US" sz="2000" smtClean="0">
              <a:solidFill>
                <a:schemeClr val="bg1"/>
              </a:solidFill>
            </a:endParaRPr>
          </a:p>
          <a:p>
            <a:pPr marL="284163" indent="-284163" eaLnBrk="1" hangingPunct="1"/>
            <a:r>
              <a:rPr lang="en-US" sz="2000" smtClean="0">
                <a:solidFill>
                  <a:schemeClr val="bg1"/>
                </a:solidFill>
              </a:rPr>
              <a:t>MRSA skin infections can lead to:</a:t>
            </a:r>
          </a:p>
          <a:p>
            <a:pPr marL="684213" lvl="1" indent="-284163" eaLnBrk="1" hangingPunct="1"/>
            <a:endParaRPr lang="en-US" sz="1600" smtClean="0">
              <a:solidFill>
                <a:schemeClr val="bg1"/>
              </a:solidFill>
            </a:endParaRPr>
          </a:p>
          <a:p>
            <a:pPr marL="684213" lvl="1" indent="-284163" eaLnBrk="1" hangingPunct="1"/>
            <a:r>
              <a:rPr lang="en-US" sz="2000" smtClean="0">
                <a:solidFill>
                  <a:schemeClr val="bg1"/>
                </a:solidFill>
              </a:rPr>
              <a:t>Abscesses</a:t>
            </a:r>
          </a:p>
          <a:p>
            <a:pPr marL="684213" lvl="1" indent="-284163" eaLnBrk="1" hangingPunct="1"/>
            <a:endParaRPr lang="en-US" sz="2000" smtClean="0">
              <a:solidFill>
                <a:schemeClr val="bg1"/>
              </a:solidFill>
            </a:endParaRPr>
          </a:p>
          <a:p>
            <a:pPr marL="684213" lvl="1" indent="-284163" eaLnBrk="1" hangingPunct="1"/>
            <a:r>
              <a:rPr lang="en-US" sz="2000" smtClean="0">
                <a:solidFill>
                  <a:schemeClr val="bg1"/>
                </a:solidFill>
              </a:rPr>
              <a:t>Cellulitis </a:t>
            </a:r>
          </a:p>
          <a:p>
            <a:pPr marL="284163" indent="-284163" eaLnBrk="1" hangingPunct="1"/>
            <a:endParaRPr lang="en-US" sz="2000" smtClean="0">
              <a:solidFill>
                <a:srgbClr val="F9EAA9"/>
              </a:solidFill>
            </a:endParaRPr>
          </a:p>
          <a:p>
            <a:pPr marL="684213" lvl="1" indent="-284163" eaLnBrk="1" hangingPunct="1">
              <a:buFont typeface="Arial" charset="0"/>
              <a:buNone/>
            </a:pPr>
            <a:endParaRPr lang="en-US" sz="2000" smtClean="0">
              <a:solidFill>
                <a:schemeClr val="bg1"/>
              </a:solidFill>
            </a:endParaRPr>
          </a:p>
        </p:txBody>
      </p:sp>
      <p:sp>
        <p:nvSpPr>
          <p:cNvPr id="34820"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Clinical Manifestations of MRSA</a:t>
            </a:r>
            <a:endParaRPr lang="en-US" sz="3200" i="1">
              <a:solidFill>
                <a:schemeClr val="bg1"/>
              </a:solidFill>
              <a:latin typeface="Calibri" pitchFamily="34" charset="0"/>
            </a:endParaRPr>
          </a:p>
        </p:txBody>
      </p:sp>
      <p:sp>
        <p:nvSpPr>
          <p:cNvPr id="34821" name="Text Box 7"/>
          <p:cNvSpPr txBox="1">
            <a:spLocks noChangeArrowheads="1"/>
          </p:cNvSpPr>
          <p:nvPr/>
        </p:nvSpPr>
        <p:spPr bwMode="auto">
          <a:xfrm>
            <a:off x="1365250" y="5414963"/>
            <a:ext cx="2443163" cy="830262"/>
          </a:xfrm>
          <a:prstGeom prst="rect">
            <a:avLst/>
          </a:prstGeom>
          <a:noFill/>
          <a:ln w="9525">
            <a:noFill/>
            <a:miter lim="800000"/>
            <a:headEnd/>
            <a:tailEnd/>
          </a:ln>
        </p:spPr>
        <p:txBody>
          <a:bodyPr>
            <a:spAutoFit/>
          </a:bodyPr>
          <a:lstStyle/>
          <a:p>
            <a:pPr>
              <a:spcBef>
                <a:spcPct val="50000"/>
              </a:spcBef>
            </a:pPr>
            <a:r>
              <a:rPr lang="en-US" sz="1200">
                <a:solidFill>
                  <a:schemeClr val="bg2"/>
                </a:solidFill>
                <a:latin typeface="Calibri" pitchFamily="34" charset="0"/>
              </a:rPr>
              <a:t>Source: </a:t>
            </a:r>
            <a:r>
              <a:rPr lang="en-US" sz="1200">
                <a:solidFill>
                  <a:schemeClr val="bg1"/>
                </a:solidFill>
                <a:latin typeface="Calibri" pitchFamily="34" charset="0"/>
              </a:rPr>
              <a:t>http://www.mayoclinic.org/diseasesconditions/cellulitis/basics/causes/con-20023471  </a:t>
            </a:r>
            <a:r>
              <a:rPr lang="en-US" sz="1200">
                <a:solidFill>
                  <a:schemeClr val="bg2"/>
                </a:solidFill>
                <a:latin typeface="Calibri" pitchFamily="34" charset="0"/>
              </a:rPr>
              <a:t>Accessed July 6, 2014</a:t>
            </a:r>
          </a:p>
        </p:txBody>
      </p:sp>
      <p:pic>
        <p:nvPicPr>
          <p:cNvPr id="34822" name="Picture 3"/>
          <p:cNvPicPr>
            <a:picLocks noChangeAspect="1" noChangeArrowheads="1"/>
          </p:cNvPicPr>
          <p:nvPr/>
        </p:nvPicPr>
        <p:blipFill>
          <a:blip r:embed="rId4"/>
          <a:srcRect/>
          <a:stretch>
            <a:fillRect/>
          </a:stretch>
        </p:blipFill>
        <p:spPr bwMode="auto">
          <a:xfrm>
            <a:off x="3960813" y="2513013"/>
            <a:ext cx="3921125"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D799ECA-9AEC-4C3B-9F2E-489B7A3694B6}" type="slidenum">
              <a:rPr lang="en-US" sz="1200">
                <a:solidFill>
                  <a:schemeClr val="tx1">
                    <a:tint val="75000"/>
                  </a:schemeClr>
                </a:solidFill>
                <a:latin typeface="+mn-lt"/>
                <a:cs typeface="+mn-cs"/>
              </a:rPr>
              <a:pPr algn="r" fontAlgn="auto">
                <a:spcBef>
                  <a:spcPts val="0"/>
                </a:spcBef>
                <a:spcAft>
                  <a:spcPts val="0"/>
                </a:spcAft>
                <a:defRPr/>
              </a:pPr>
              <a:t>12</a:t>
            </a:fld>
            <a:endParaRPr lang="en-US" sz="1200">
              <a:solidFill>
                <a:schemeClr val="tx1">
                  <a:tint val="75000"/>
                </a:schemeClr>
              </a:solidFill>
              <a:latin typeface="+mn-lt"/>
              <a:cs typeface="+mn-cs"/>
            </a:endParaRPr>
          </a:p>
        </p:txBody>
      </p:sp>
      <p:sp>
        <p:nvSpPr>
          <p:cNvPr id="36867" name="Content Placeholder 4"/>
          <p:cNvSpPr>
            <a:spLocks noGrp="1"/>
          </p:cNvSpPr>
          <p:nvPr>
            <p:ph idx="4294967295"/>
          </p:nvPr>
        </p:nvSpPr>
        <p:spPr>
          <a:xfrm>
            <a:off x="1212850" y="1443038"/>
            <a:ext cx="7626350" cy="3817937"/>
          </a:xfrm>
        </p:spPr>
        <p:txBody>
          <a:bodyPr/>
          <a:lstStyle/>
          <a:p>
            <a:pPr marL="284163" indent="-284163" eaLnBrk="1" hangingPunct="1"/>
            <a:r>
              <a:rPr lang="en-US" sz="2000" smtClean="0">
                <a:solidFill>
                  <a:srgbClr val="F9EAA9"/>
                </a:solidFill>
              </a:rPr>
              <a:t>Enterococci are bacteria that are normally present in the human intestine (gut flora), the female genital tract and the environment, but they can also cause infection</a:t>
            </a:r>
          </a:p>
          <a:p>
            <a:pPr marL="284163" indent="-284163" eaLnBrk="1" hangingPunct="1"/>
            <a:r>
              <a:rPr lang="en-US" sz="2000" smtClean="0">
                <a:solidFill>
                  <a:srgbClr val="F9EAA9"/>
                </a:solidFill>
              </a:rPr>
              <a:t>Vancomycin is an antibiotic that is used to treat some drug-resistant infections caused by enterococci</a:t>
            </a:r>
          </a:p>
          <a:p>
            <a:pPr marL="284163" indent="-284163" eaLnBrk="1" hangingPunct="1"/>
            <a:r>
              <a:rPr lang="en-US" sz="2000" smtClean="0">
                <a:solidFill>
                  <a:srgbClr val="F9EAA9"/>
                </a:solidFill>
              </a:rPr>
              <a:t>Enterococci that have become resistant = VRE</a:t>
            </a:r>
          </a:p>
          <a:p>
            <a:pPr marL="741363" lvl="1" indent="-342900" eaLnBrk="1" hangingPunct="1">
              <a:buFont typeface="Arial" charset="0"/>
              <a:buNone/>
            </a:pPr>
            <a:endParaRPr lang="en-US" sz="2000" smtClean="0">
              <a:solidFill>
                <a:schemeClr val="bg1"/>
              </a:solidFill>
            </a:endParaRPr>
          </a:p>
        </p:txBody>
      </p:sp>
      <p:sp>
        <p:nvSpPr>
          <p:cNvPr id="36868"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What is Vancomycin-Resistant Enterococci (VRE)?</a:t>
            </a:r>
            <a:endParaRPr lang="en-US" sz="3200" i="1">
              <a:solidFill>
                <a:schemeClr val="bg1"/>
              </a:solidFill>
              <a:latin typeface="Calibri" pitchFamily="34" charset="0"/>
            </a:endParaRPr>
          </a:p>
        </p:txBody>
      </p:sp>
      <p:pic>
        <p:nvPicPr>
          <p:cNvPr id="36869" name="Picture 6" descr="Vre_Infection-1"/>
          <p:cNvPicPr>
            <a:picLocks noChangeAspect="1" noChangeArrowheads="1"/>
          </p:cNvPicPr>
          <p:nvPr/>
        </p:nvPicPr>
        <p:blipFill>
          <a:blip r:embed="rId4"/>
          <a:srcRect/>
          <a:stretch>
            <a:fillRect/>
          </a:stretch>
        </p:blipFill>
        <p:spPr bwMode="auto">
          <a:xfrm>
            <a:off x="4572000" y="3733800"/>
            <a:ext cx="3663950" cy="2881313"/>
          </a:xfrm>
          <a:prstGeom prst="rect">
            <a:avLst/>
          </a:prstGeom>
          <a:noFill/>
          <a:ln w="9525">
            <a:noFill/>
            <a:miter lim="800000"/>
            <a:headEnd/>
            <a:tailEnd/>
          </a:ln>
        </p:spPr>
      </p:pic>
      <p:sp>
        <p:nvSpPr>
          <p:cNvPr id="36870" name="Text Box 7"/>
          <p:cNvSpPr txBox="1">
            <a:spLocks noChangeArrowheads="1"/>
          </p:cNvSpPr>
          <p:nvPr/>
        </p:nvSpPr>
        <p:spPr bwMode="auto">
          <a:xfrm>
            <a:off x="1365250" y="5414963"/>
            <a:ext cx="2443163" cy="1004887"/>
          </a:xfrm>
          <a:prstGeom prst="rect">
            <a:avLst/>
          </a:prstGeom>
          <a:noFill/>
          <a:ln w="9525">
            <a:noFill/>
            <a:miter lim="800000"/>
            <a:headEnd/>
            <a:tailEnd/>
          </a:ln>
        </p:spPr>
        <p:txBody>
          <a:bodyPr>
            <a:spAutoFit/>
          </a:bodyPr>
          <a:lstStyle/>
          <a:p>
            <a:pPr>
              <a:spcBef>
                <a:spcPct val="50000"/>
              </a:spcBef>
            </a:pPr>
            <a:r>
              <a:rPr lang="en-US" sz="1200">
                <a:solidFill>
                  <a:schemeClr val="bg2"/>
                </a:solidFill>
                <a:latin typeface="Calibri" pitchFamily="34" charset="0"/>
              </a:rPr>
              <a:t>Source: http://trialx.com/curetalk/wp-content/blogs.dir/7/files/2011/05/diseases/Vre_Infection-1.jpg. Accessed July 3, 2014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3CD93D-1013-46BF-9B79-767A5E79D697}" type="slidenum">
              <a:rPr lang="en-US" sz="1200">
                <a:solidFill>
                  <a:schemeClr val="tx1">
                    <a:tint val="75000"/>
                  </a:schemeClr>
                </a:solidFill>
                <a:latin typeface="+mn-lt"/>
                <a:cs typeface="+mn-cs"/>
              </a:rPr>
              <a:pPr algn="r" fontAlgn="auto">
                <a:spcBef>
                  <a:spcPts val="0"/>
                </a:spcBef>
                <a:spcAft>
                  <a:spcPts val="0"/>
                </a:spcAft>
                <a:defRPr/>
              </a:pPr>
              <a:t>13</a:t>
            </a:fld>
            <a:endParaRPr lang="en-US" sz="1200">
              <a:solidFill>
                <a:schemeClr val="tx1">
                  <a:tint val="75000"/>
                </a:schemeClr>
              </a:solidFill>
              <a:latin typeface="+mn-lt"/>
              <a:cs typeface="+mn-cs"/>
            </a:endParaRPr>
          </a:p>
        </p:txBody>
      </p:sp>
      <p:sp>
        <p:nvSpPr>
          <p:cNvPr id="38915" name="Content Placeholder 4"/>
          <p:cNvSpPr>
            <a:spLocks noGrp="1"/>
          </p:cNvSpPr>
          <p:nvPr>
            <p:ph idx="4294967295"/>
          </p:nvPr>
        </p:nvSpPr>
        <p:spPr>
          <a:xfrm>
            <a:off x="1212850" y="1597025"/>
            <a:ext cx="7481888" cy="3817938"/>
          </a:xfrm>
        </p:spPr>
        <p:txBody>
          <a:bodyPr/>
          <a:lstStyle/>
          <a:p>
            <a:pPr marL="284163" indent="-284163" eaLnBrk="1" hangingPunct="1"/>
            <a:r>
              <a:rPr lang="en-US" sz="2000" smtClean="0">
                <a:solidFill>
                  <a:srgbClr val="F9EAA9"/>
                </a:solidFill>
              </a:rPr>
              <a:t>VRE can live in humans without causing disease (colonization) and can be found in feces</a:t>
            </a:r>
          </a:p>
          <a:p>
            <a:pPr marL="284163" indent="-284163" eaLnBrk="1" hangingPunct="1"/>
            <a:r>
              <a:rPr lang="en-US" sz="2000" smtClean="0">
                <a:solidFill>
                  <a:srgbClr val="F9EAA9"/>
                </a:solidFill>
              </a:rPr>
              <a:t>Sometimes it causes infections of the urinary tract, the bloodstream, in wounds, and is often associated with catheters or surgical procedures</a:t>
            </a:r>
          </a:p>
          <a:p>
            <a:pPr marL="284163" indent="-284163" eaLnBrk="1" hangingPunct="1"/>
            <a:r>
              <a:rPr lang="en-US" sz="2000" smtClean="0">
                <a:solidFill>
                  <a:srgbClr val="F9EAA9"/>
                </a:solidFill>
              </a:rPr>
              <a:t>VRE is passed from person to person by contaminated hands</a:t>
            </a:r>
          </a:p>
          <a:p>
            <a:pPr marL="284163" indent="-284163" eaLnBrk="1" hangingPunct="1"/>
            <a:r>
              <a:rPr lang="en-US" sz="2000" smtClean="0">
                <a:solidFill>
                  <a:srgbClr val="F9EAA9"/>
                </a:solidFill>
              </a:rPr>
              <a:t>It can live on a surface for up to 58 days</a:t>
            </a:r>
          </a:p>
          <a:p>
            <a:pPr marL="284163" indent="-284163" eaLnBrk="1" hangingPunct="1"/>
            <a:r>
              <a:rPr lang="en-US" sz="2000" smtClean="0">
                <a:solidFill>
                  <a:srgbClr val="F9EAA9"/>
                </a:solidFill>
              </a:rPr>
              <a:t>It is NOT spread in the air by coughing or sneezing</a:t>
            </a:r>
          </a:p>
          <a:p>
            <a:pPr marL="741363" lvl="1" indent="-342900" eaLnBrk="1" hangingPunct="1">
              <a:buFont typeface="Arial" charset="0"/>
              <a:buNone/>
            </a:pPr>
            <a:endParaRPr lang="en-US" sz="2000" smtClean="0">
              <a:solidFill>
                <a:schemeClr val="bg1"/>
              </a:solidFill>
            </a:endParaRPr>
          </a:p>
        </p:txBody>
      </p:sp>
      <p:sp>
        <p:nvSpPr>
          <p:cNvPr id="38916"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Where does VRE cause infections and how it is transmitted?</a:t>
            </a:r>
            <a:endParaRPr lang="en-US" sz="3200" i="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626B55D-6438-4D27-BCBA-07CE4E0DA8D3}" type="slidenum">
              <a:rPr lang="en-US" sz="1200">
                <a:solidFill>
                  <a:schemeClr val="tx1">
                    <a:tint val="75000"/>
                  </a:schemeClr>
                </a:solidFill>
                <a:latin typeface="+mn-lt"/>
                <a:cs typeface="+mn-cs"/>
              </a:rPr>
              <a:pPr algn="r" fontAlgn="auto">
                <a:spcBef>
                  <a:spcPts val="0"/>
                </a:spcBef>
                <a:spcAft>
                  <a:spcPts val="0"/>
                </a:spcAft>
                <a:defRPr/>
              </a:pPr>
              <a:t>14</a:t>
            </a:fld>
            <a:endParaRPr lang="en-US" sz="1200">
              <a:solidFill>
                <a:schemeClr val="tx1">
                  <a:tint val="75000"/>
                </a:schemeClr>
              </a:solidFill>
              <a:latin typeface="+mn-lt"/>
              <a:cs typeface="+mn-cs"/>
            </a:endParaRPr>
          </a:p>
        </p:txBody>
      </p:sp>
      <p:sp>
        <p:nvSpPr>
          <p:cNvPr id="40963" name="Content Placeholder 4"/>
          <p:cNvSpPr>
            <a:spLocks noGrp="1"/>
          </p:cNvSpPr>
          <p:nvPr>
            <p:ph idx="4294967295"/>
          </p:nvPr>
        </p:nvSpPr>
        <p:spPr>
          <a:xfrm>
            <a:off x="1212850" y="1597025"/>
            <a:ext cx="7481888" cy="3511550"/>
          </a:xfrm>
        </p:spPr>
        <p:txBody>
          <a:bodyPr/>
          <a:lstStyle/>
          <a:p>
            <a:pPr marL="284163" indent="-284163" eaLnBrk="1" hangingPunct="1"/>
            <a:r>
              <a:rPr lang="en-US" sz="2000" smtClean="0">
                <a:solidFill>
                  <a:srgbClr val="F9EAA9"/>
                </a:solidFill>
              </a:rPr>
              <a:t>Previous treatment with vancomycin</a:t>
            </a:r>
          </a:p>
          <a:p>
            <a:pPr marL="284163" indent="-284163" eaLnBrk="1" hangingPunct="1"/>
            <a:r>
              <a:rPr lang="en-US" sz="2000" smtClean="0">
                <a:solidFill>
                  <a:srgbClr val="F9EAA9"/>
                </a:solidFill>
              </a:rPr>
              <a:t>Long-term exposure to antibiotics</a:t>
            </a:r>
          </a:p>
          <a:p>
            <a:pPr marL="284163" indent="-284163" eaLnBrk="1" hangingPunct="1"/>
            <a:r>
              <a:rPr lang="en-US" sz="2000" smtClean="0">
                <a:solidFill>
                  <a:srgbClr val="F9EAA9"/>
                </a:solidFill>
              </a:rPr>
              <a:t>Extended periods of hospitalization</a:t>
            </a:r>
          </a:p>
          <a:p>
            <a:pPr marL="284163" indent="-284163" eaLnBrk="1" hangingPunct="1"/>
            <a:r>
              <a:rPr lang="en-US" sz="2000" smtClean="0">
                <a:solidFill>
                  <a:srgbClr val="F9EAA9"/>
                </a:solidFill>
              </a:rPr>
              <a:t>Weakened immune systems</a:t>
            </a:r>
          </a:p>
          <a:p>
            <a:pPr marL="284163" indent="-284163" eaLnBrk="1" hangingPunct="1"/>
            <a:r>
              <a:rPr lang="en-US" sz="2000" smtClean="0">
                <a:solidFill>
                  <a:srgbClr val="F9EAA9"/>
                </a:solidFill>
              </a:rPr>
              <a:t>Surgical procedures</a:t>
            </a:r>
          </a:p>
          <a:p>
            <a:pPr marL="684213" lvl="1" indent="-284163" eaLnBrk="1" hangingPunct="1"/>
            <a:r>
              <a:rPr lang="en-US" sz="2000" smtClean="0">
                <a:solidFill>
                  <a:srgbClr val="F9EAA9"/>
                </a:solidFill>
              </a:rPr>
              <a:t>Abdominal and chest surgery</a:t>
            </a:r>
          </a:p>
          <a:p>
            <a:pPr marL="284163" indent="-284163" eaLnBrk="1" hangingPunct="1"/>
            <a:r>
              <a:rPr lang="en-US" sz="2000" smtClean="0">
                <a:solidFill>
                  <a:srgbClr val="F9EAA9"/>
                </a:solidFill>
              </a:rPr>
              <a:t>Indwelling medical devices</a:t>
            </a:r>
          </a:p>
          <a:p>
            <a:pPr marL="684213" lvl="1" indent="-284163" eaLnBrk="1" hangingPunct="1"/>
            <a:r>
              <a:rPr lang="en-US" sz="2000" smtClean="0">
                <a:solidFill>
                  <a:srgbClr val="F9EAA9"/>
                </a:solidFill>
              </a:rPr>
              <a:t>Urinary catheters</a:t>
            </a:r>
          </a:p>
          <a:p>
            <a:pPr marL="684213" lvl="1" indent="-284163" eaLnBrk="1" hangingPunct="1"/>
            <a:r>
              <a:rPr lang="en-US" sz="2000" smtClean="0">
                <a:solidFill>
                  <a:srgbClr val="F9EAA9"/>
                </a:solidFill>
              </a:rPr>
              <a:t>Central intravenous catheters</a:t>
            </a:r>
          </a:p>
          <a:p>
            <a:pPr marL="684213" lvl="1" indent="-284163" eaLnBrk="1" hangingPunct="1">
              <a:buFont typeface="Arial" charset="0"/>
              <a:buNone/>
            </a:pPr>
            <a:endParaRPr lang="en-US" sz="2000" smtClean="0">
              <a:solidFill>
                <a:schemeClr val="bg1"/>
              </a:solidFill>
            </a:endParaRPr>
          </a:p>
        </p:txBody>
      </p:sp>
      <p:sp>
        <p:nvSpPr>
          <p:cNvPr id="40964"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What are risk factors for VRE infection?</a:t>
            </a:r>
            <a:endParaRPr lang="en-US" sz="3200" i="1">
              <a:solidFill>
                <a:schemeClr val="bg1"/>
              </a:solidFill>
              <a:latin typeface="Calibri" pitchFamily="34" charset="0"/>
            </a:endParaRPr>
          </a:p>
        </p:txBody>
      </p:sp>
      <p:sp>
        <p:nvSpPr>
          <p:cNvPr id="40965" name="Text Box 7"/>
          <p:cNvSpPr txBox="1">
            <a:spLocks noChangeArrowheads="1"/>
          </p:cNvSpPr>
          <p:nvPr/>
        </p:nvSpPr>
        <p:spPr bwMode="auto">
          <a:xfrm>
            <a:off x="1365250" y="5872163"/>
            <a:ext cx="6413500" cy="549275"/>
          </a:xfrm>
          <a:prstGeom prst="rect">
            <a:avLst/>
          </a:prstGeom>
          <a:noFill/>
          <a:ln w="9525">
            <a:noFill/>
            <a:miter lim="800000"/>
            <a:headEnd/>
            <a:tailEnd/>
          </a:ln>
        </p:spPr>
        <p:txBody>
          <a:bodyPr>
            <a:spAutoFit/>
          </a:bodyPr>
          <a:lstStyle/>
          <a:p>
            <a:pPr>
              <a:spcBef>
                <a:spcPct val="50000"/>
              </a:spcBef>
            </a:pPr>
            <a:r>
              <a:rPr lang="en-US" sz="1200">
                <a:solidFill>
                  <a:schemeClr val="bg2"/>
                </a:solidFill>
                <a:latin typeface="Calibri" pitchFamily="34" charset="0"/>
              </a:rPr>
              <a:t>Source: http://infectionpreventionresource.com/files%5CVRE%20Fact%20Sheet%205.19.Rev1.pdf  </a:t>
            </a:r>
          </a:p>
          <a:p>
            <a:pPr>
              <a:spcBef>
                <a:spcPct val="50000"/>
              </a:spcBef>
            </a:pPr>
            <a:r>
              <a:rPr lang="en-US" sz="1200">
                <a:solidFill>
                  <a:schemeClr val="bg2"/>
                </a:solidFill>
                <a:latin typeface="Calibri" pitchFamily="34" charset="0"/>
              </a:rPr>
              <a:t>Accessed July 6, 2014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DCC39E4-0B85-453D-A756-106FC4F95C32}" type="slidenum">
              <a:rPr lang="en-US" sz="1200">
                <a:solidFill>
                  <a:schemeClr val="tx1">
                    <a:tint val="75000"/>
                  </a:schemeClr>
                </a:solidFill>
                <a:latin typeface="+mn-lt"/>
                <a:cs typeface="+mn-cs"/>
              </a:rPr>
              <a:pPr algn="r" fontAlgn="auto">
                <a:spcBef>
                  <a:spcPts val="0"/>
                </a:spcBef>
                <a:spcAft>
                  <a:spcPts val="0"/>
                </a:spcAft>
                <a:defRPr/>
              </a:pPr>
              <a:t>15</a:t>
            </a:fld>
            <a:endParaRPr lang="en-US" sz="1200">
              <a:solidFill>
                <a:schemeClr val="tx1">
                  <a:tint val="75000"/>
                </a:schemeClr>
              </a:solidFill>
              <a:latin typeface="+mn-lt"/>
              <a:cs typeface="+mn-cs"/>
            </a:endParaRPr>
          </a:p>
        </p:txBody>
      </p:sp>
      <p:sp>
        <p:nvSpPr>
          <p:cNvPr id="43011" name="Title 3"/>
          <p:cNvSpPr>
            <a:spLocks noGrp="1"/>
          </p:cNvSpPr>
          <p:nvPr>
            <p:ph type="title" idx="4294967295"/>
          </p:nvPr>
        </p:nvSpPr>
        <p:spPr>
          <a:xfrm>
            <a:off x="1212850" y="222250"/>
            <a:ext cx="7329488" cy="990600"/>
          </a:xfrm>
          <a:ln w="38100">
            <a:solidFill>
              <a:srgbClr val="FFFF00"/>
            </a:solidFill>
          </a:ln>
        </p:spPr>
        <p:txBody>
          <a:bodyPr/>
          <a:lstStyle/>
          <a:p>
            <a:pPr algn="l" eaLnBrk="1" hangingPunct="1"/>
            <a:r>
              <a:rPr lang="en-US" sz="3200" smtClean="0">
                <a:solidFill>
                  <a:schemeClr val="bg1"/>
                </a:solidFill>
              </a:rPr>
              <a:t>Are all MDROs spread in the same way?</a:t>
            </a:r>
          </a:p>
        </p:txBody>
      </p:sp>
      <p:sp>
        <p:nvSpPr>
          <p:cNvPr id="43012" name="Content Placeholder 4"/>
          <p:cNvSpPr>
            <a:spLocks noGrp="1"/>
          </p:cNvSpPr>
          <p:nvPr>
            <p:ph idx="4294967295"/>
          </p:nvPr>
        </p:nvSpPr>
        <p:spPr>
          <a:xfrm>
            <a:off x="1212850" y="1443038"/>
            <a:ext cx="7788275" cy="5192712"/>
          </a:xfrm>
        </p:spPr>
        <p:txBody>
          <a:bodyPr/>
          <a:lstStyle/>
          <a:p>
            <a:pPr eaLnBrk="1" hangingPunct="1">
              <a:buFont typeface="Arial" charset="0"/>
              <a:buNone/>
            </a:pPr>
            <a:endParaRPr lang="en-US" sz="2000" u="sng" smtClean="0">
              <a:solidFill>
                <a:srgbClr val="F9EAA9"/>
              </a:solidFill>
            </a:endParaRPr>
          </a:p>
          <a:p>
            <a:pPr eaLnBrk="1" hangingPunct="1"/>
            <a:r>
              <a:rPr lang="en-US" sz="2000" smtClean="0">
                <a:solidFill>
                  <a:srgbClr val="F9EAA9"/>
                </a:solidFill>
              </a:rPr>
              <a:t>Most MDROs are transmitted from patient to patient via hands of healthcare workers</a:t>
            </a:r>
          </a:p>
          <a:p>
            <a:pPr eaLnBrk="1" hangingPunct="1"/>
            <a:endParaRPr lang="en-US" sz="2000" smtClean="0">
              <a:solidFill>
                <a:srgbClr val="F9EAA9"/>
              </a:solidFill>
            </a:endParaRPr>
          </a:p>
          <a:p>
            <a:pPr eaLnBrk="1" hangingPunct="1"/>
            <a:r>
              <a:rPr lang="en-US" sz="2000" smtClean="0">
                <a:solidFill>
                  <a:srgbClr val="F9EAA9"/>
                </a:solidFill>
              </a:rPr>
              <a:t>Also spread via objects such as                                                           medication cart handles, bed rails,                                                   bedside tables, IV poles</a:t>
            </a:r>
          </a:p>
          <a:p>
            <a:pPr eaLnBrk="1" hangingPunct="1"/>
            <a:endParaRPr lang="en-US" sz="2000" smtClean="0">
              <a:solidFill>
                <a:srgbClr val="F9EAA9"/>
              </a:solidFill>
            </a:endParaRPr>
          </a:p>
          <a:p>
            <a:pPr eaLnBrk="1" hangingPunct="1"/>
            <a:r>
              <a:rPr lang="en-US" sz="2000" smtClean="0">
                <a:solidFill>
                  <a:srgbClr val="F9EAA9"/>
                </a:solidFill>
              </a:rPr>
              <a:t>Direct contact                                                                                              (e.g., touching an oozing sore)</a:t>
            </a:r>
          </a:p>
          <a:p>
            <a:pPr eaLnBrk="1" hangingPunct="1">
              <a:buFont typeface="Arial" charset="0"/>
              <a:buNone/>
            </a:pPr>
            <a:endParaRPr lang="en-US" sz="2000" smtClean="0">
              <a:solidFill>
                <a:srgbClr val="F9EAA9"/>
              </a:solidFill>
            </a:endParaRPr>
          </a:p>
        </p:txBody>
      </p:sp>
      <p:pic>
        <p:nvPicPr>
          <p:cNvPr id="43013" name="Picture 2"/>
          <p:cNvPicPr>
            <a:picLocks noChangeAspect="1" noChangeArrowheads="1"/>
          </p:cNvPicPr>
          <p:nvPr/>
        </p:nvPicPr>
        <p:blipFill>
          <a:blip r:embed="rId4"/>
          <a:srcRect/>
          <a:stretch>
            <a:fillRect/>
          </a:stretch>
        </p:blipFill>
        <p:spPr bwMode="auto">
          <a:xfrm>
            <a:off x="5487988" y="2709863"/>
            <a:ext cx="2628900" cy="1743075"/>
          </a:xfrm>
          <a:prstGeom prst="rect">
            <a:avLst/>
          </a:prstGeom>
          <a:noFill/>
          <a:ln w="9525">
            <a:noFill/>
            <a:miter lim="800000"/>
            <a:headEnd/>
            <a:tailEnd/>
          </a:ln>
        </p:spPr>
      </p:pic>
      <p:sp>
        <p:nvSpPr>
          <p:cNvPr id="43014" name="Text Box 6"/>
          <p:cNvSpPr txBox="1">
            <a:spLocks noChangeArrowheads="1"/>
          </p:cNvSpPr>
          <p:nvPr/>
        </p:nvSpPr>
        <p:spPr bwMode="auto">
          <a:xfrm>
            <a:off x="1670050" y="6330950"/>
            <a:ext cx="5497513" cy="274638"/>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Source: http://www.ct.gov/dph/cwp. Accessed June 20, 2014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1E46A0C-C76A-400D-8F6A-E03F4C1CCBE4}" type="slidenum">
              <a:rPr lang="en-US" sz="1200">
                <a:solidFill>
                  <a:schemeClr val="tx1">
                    <a:tint val="75000"/>
                  </a:schemeClr>
                </a:solidFill>
                <a:latin typeface="+mn-lt"/>
                <a:cs typeface="+mn-cs"/>
              </a:rPr>
              <a:pPr algn="r" fontAlgn="auto">
                <a:spcBef>
                  <a:spcPts val="0"/>
                </a:spcBef>
                <a:spcAft>
                  <a:spcPts val="0"/>
                </a:spcAft>
                <a:defRPr/>
              </a:pPr>
              <a:t>16</a:t>
            </a:fld>
            <a:endParaRPr lang="en-US" sz="1200">
              <a:solidFill>
                <a:schemeClr val="tx1">
                  <a:tint val="75000"/>
                </a:schemeClr>
              </a:solidFill>
              <a:latin typeface="+mn-lt"/>
              <a:cs typeface="+mn-cs"/>
            </a:endParaRPr>
          </a:p>
        </p:txBody>
      </p:sp>
      <p:sp>
        <p:nvSpPr>
          <p:cNvPr id="45059" name="Title 3"/>
          <p:cNvSpPr>
            <a:spLocks noGrp="1"/>
          </p:cNvSpPr>
          <p:nvPr>
            <p:ph type="title" idx="4294967295"/>
          </p:nvPr>
        </p:nvSpPr>
        <p:spPr>
          <a:xfrm>
            <a:off x="1212850" y="222250"/>
            <a:ext cx="7329488" cy="990600"/>
          </a:xfrm>
          <a:ln w="38100">
            <a:solidFill>
              <a:srgbClr val="FFFF00"/>
            </a:solidFill>
          </a:ln>
        </p:spPr>
        <p:txBody>
          <a:bodyPr/>
          <a:lstStyle/>
          <a:p>
            <a:pPr algn="l" eaLnBrk="1" hangingPunct="1"/>
            <a:r>
              <a:rPr lang="en-US" sz="3200" smtClean="0">
                <a:solidFill>
                  <a:schemeClr val="bg1"/>
                </a:solidFill>
              </a:rPr>
              <a:t>What are risk factors for MDROs?</a:t>
            </a:r>
          </a:p>
        </p:txBody>
      </p:sp>
      <p:sp>
        <p:nvSpPr>
          <p:cNvPr id="45060" name="Content Placeholder 4"/>
          <p:cNvSpPr>
            <a:spLocks noGrp="1"/>
          </p:cNvSpPr>
          <p:nvPr>
            <p:ph idx="4294967295"/>
          </p:nvPr>
        </p:nvSpPr>
        <p:spPr>
          <a:xfrm>
            <a:off x="1212850" y="1443038"/>
            <a:ext cx="7788275" cy="5192712"/>
          </a:xfrm>
        </p:spPr>
        <p:txBody>
          <a:bodyPr/>
          <a:lstStyle/>
          <a:p>
            <a:pPr eaLnBrk="1" hangingPunct="1">
              <a:buFont typeface="Arial" charset="0"/>
              <a:buNone/>
            </a:pPr>
            <a:endParaRPr lang="en-US" sz="2000" u="sng" smtClean="0">
              <a:solidFill>
                <a:srgbClr val="F9EAA9"/>
              </a:solidFill>
            </a:endParaRPr>
          </a:p>
          <a:p>
            <a:pPr eaLnBrk="1" hangingPunct="1">
              <a:buFont typeface="Arial" charset="0"/>
              <a:buNone/>
            </a:pPr>
            <a:r>
              <a:rPr lang="en-US" sz="2000" smtClean="0">
                <a:solidFill>
                  <a:srgbClr val="F9EAA9"/>
                </a:solidFill>
              </a:rPr>
              <a:t>The risk of infection increases among </a:t>
            </a:r>
            <a:r>
              <a:rPr lang="en-US" sz="2000" b="1" smtClean="0">
                <a:solidFill>
                  <a:srgbClr val="F9EAA9"/>
                </a:solidFill>
              </a:rPr>
              <a:t>elderly</a:t>
            </a:r>
            <a:r>
              <a:rPr lang="en-US" sz="2000" smtClean="0">
                <a:solidFill>
                  <a:srgbClr val="F9EAA9"/>
                </a:solidFill>
              </a:rPr>
              <a:t> and </a:t>
            </a:r>
            <a:r>
              <a:rPr lang="en-US" sz="2000" b="1" smtClean="0">
                <a:solidFill>
                  <a:srgbClr val="F9EAA9"/>
                </a:solidFill>
              </a:rPr>
              <a:t>immune-suppressed</a:t>
            </a:r>
            <a:r>
              <a:rPr lang="en-US" sz="2000" smtClean="0">
                <a:solidFill>
                  <a:srgbClr val="F9EAA9"/>
                </a:solidFill>
              </a:rPr>
              <a:t> patients, and also patients with:</a:t>
            </a:r>
          </a:p>
          <a:p>
            <a:pPr eaLnBrk="1" hangingPunct="1"/>
            <a:endParaRPr lang="en-US" sz="2000" smtClean="0">
              <a:solidFill>
                <a:srgbClr val="F9EAA9"/>
              </a:solidFill>
            </a:endParaRPr>
          </a:p>
          <a:p>
            <a:pPr lvl="1" eaLnBrk="1" hangingPunct="1">
              <a:lnSpc>
                <a:spcPct val="90000"/>
              </a:lnSpc>
              <a:spcBef>
                <a:spcPct val="0"/>
              </a:spcBef>
            </a:pPr>
            <a:r>
              <a:rPr lang="en-US" sz="2000" smtClean="0">
                <a:solidFill>
                  <a:srgbClr val="F9EAA9"/>
                </a:solidFill>
              </a:rPr>
              <a:t>An existing severe illness</a:t>
            </a:r>
          </a:p>
          <a:p>
            <a:pPr lvl="1" eaLnBrk="1" hangingPunct="1">
              <a:lnSpc>
                <a:spcPct val="90000"/>
              </a:lnSpc>
              <a:spcBef>
                <a:spcPct val="0"/>
              </a:spcBef>
            </a:pPr>
            <a:r>
              <a:rPr lang="en-US" sz="2000" smtClean="0">
                <a:solidFill>
                  <a:srgbClr val="F9EAA9"/>
                </a:solidFill>
              </a:rPr>
              <a:t>An underlying disease or condition (e.g., diabetes, CKD)</a:t>
            </a:r>
          </a:p>
          <a:p>
            <a:pPr lvl="1" eaLnBrk="1" hangingPunct="1">
              <a:lnSpc>
                <a:spcPct val="90000"/>
              </a:lnSpc>
              <a:spcBef>
                <a:spcPct val="0"/>
              </a:spcBef>
            </a:pPr>
            <a:r>
              <a:rPr lang="en-US" sz="2000" smtClean="0">
                <a:solidFill>
                  <a:srgbClr val="F9EAA9"/>
                </a:solidFill>
              </a:rPr>
              <a:t>Previous prolonged use of antibiotics</a:t>
            </a:r>
          </a:p>
          <a:p>
            <a:pPr lvl="1" eaLnBrk="1" hangingPunct="1">
              <a:lnSpc>
                <a:spcPct val="90000"/>
              </a:lnSpc>
              <a:spcBef>
                <a:spcPct val="0"/>
              </a:spcBef>
            </a:pPr>
            <a:r>
              <a:rPr lang="en-US" sz="2000" smtClean="0">
                <a:solidFill>
                  <a:srgbClr val="F9EAA9"/>
                </a:solidFill>
              </a:rPr>
              <a:t>Invasive procedures/medical devices (e.g., dialysis, catheters)</a:t>
            </a:r>
          </a:p>
          <a:p>
            <a:pPr lvl="1" eaLnBrk="1" hangingPunct="1">
              <a:lnSpc>
                <a:spcPct val="90000"/>
              </a:lnSpc>
              <a:spcBef>
                <a:spcPct val="0"/>
              </a:spcBef>
            </a:pPr>
            <a:r>
              <a:rPr lang="en-US" sz="2000" smtClean="0">
                <a:solidFill>
                  <a:srgbClr val="F9EAA9"/>
                </a:solidFill>
              </a:rPr>
              <a:t>Repeated contact with the healthcare system (e.g., multiple hospital admissions)</a:t>
            </a:r>
          </a:p>
          <a:p>
            <a:pPr lvl="1" eaLnBrk="1" hangingPunct="1">
              <a:lnSpc>
                <a:spcPct val="90000"/>
              </a:lnSpc>
              <a:spcBef>
                <a:spcPct val="0"/>
              </a:spcBef>
            </a:pPr>
            <a:r>
              <a:rPr lang="en-US" sz="2000" smtClean="0">
                <a:solidFill>
                  <a:srgbClr val="F9EAA9"/>
                </a:solidFill>
              </a:rPr>
              <a:t>An extended hospitalization</a:t>
            </a:r>
          </a:p>
          <a:p>
            <a:pPr lvl="1" eaLnBrk="1" hangingPunct="1">
              <a:lnSpc>
                <a:spcPct val="90000"/>
              </a:lnSpc>
              <a:spcBef>
                <a:spcPct val="0"/>
              </a:spcBef>
            </a:pPr>
            <a:r>
              <a:rPr lang="en-US" sz="2000" smtClean="0">
                <a:solidFill>
                  <a:srgbClr val="F9EAA9"/>
                </a:solidFill>
              </a:rPr>
              <a:t>Previous colonization with a MDRO</a:t>
            </a:r>
          </a:p>
          <a:p>
            <a:pPr eaLnBrk="1" hangingPunct="1">
              <a:buFont typeface="Arial" charset="0"/>
              <a:buNone/>
            </a:pPr>
            <a:endParaRPr lang="en-US" sz="2000" smtClean="0">
              <a:solidFill>
                <a:srgbClr val="F9EAA9"/>
              </a:solidFill>
            </a:endParaRPr>
          </a:p>
        </p:txBody>
      </p:sp>
      <p:sp>
        <p:nvSpPr>
          <p:cNvPr id="45061" name="Text Box 5"/>
          <p:cNvSpPr txBox="1">
            <a:spLocks noChangeArrowheads="1"/>
          </p:cNvSpPr>
          <p:nvPr/>
        </p:nvSpPr>
        <p:spPr bwMode="auto">
          <a:xfrm>
            <a:off x="1670050" y="6330950"/>
            <a:ext cx="5497513" cy="274638"/>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Source: http://www.ct.gov/dph/cwp. Accessed June 20, 2014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A55DB81-E0DA-4E15-9FAB-BADEAD474D69}" type="slidenum">
              <a:rPr lang="en-US"/>
              <a:pPr>
                <a:defRPr/>
              </a:pPr>
              <a:t>17</a:t>
            </a:fld>
            <a:endParaRPr lang="en-US"/>
          </a:p>
        </p:txBody>
      </p:sp>
      <p:sp>
        <p:nvSpPr>
          <p:cNvPr id="47107" name="Content Placeholder 4"/>
          <p:cNvSpPr>
            <a:spLocks noGrp="1"/>
          </p:cNvSpPr>
          <p:nvPr>
            <p:ph idx="4294967295"/>
          </p:nvPr>
        </p:nvSpPr>
        <p:spPr>
          <a:xfrm>
            <a:off x="1212850" y="1290638"/>
            <a:ext cx="7788275" cy="5192712"/>
          </a:xfrm>
        </p:spPr>
        <p:txBody>
          <a:bodyPr/>
          <a:lstStyle/>
          <a:p>
            <a:pPr eaLnBrk="1" hangingPunct="1">
              <a:buFont typeface="Arial" charset="0"/>
              <a:buNone/>
            </a:pPr>
            <a:endParaRPr lang="en-US" sz="2000" u="sng" smtClean="0">
              <a:solidFill>
                <a:srgbClr val="F9EAA9"/>
              </a:solidFill>
            </a:endParaRPr>
          </a:p>
          <a:p>
            <a:pPr eaLnBrk="1" hangingPunct="1"/>
            <a:r>
              <a:rPr lang="en-US" sz="2000" smtClean="0">
                <a:solidFill>
                  <a:srgbClr val="F9EAA9"/>
                </a:solidFill>
              </a:rPr>
              <a:t>Just about any part of the body, including</a:t>
            </a:r>
          </a:p>
          <a:p>
            <a:pPr lvl="1" eaLnBrk="1" hangingPunct="1"/>
            <a:r>
              <a:rPr lang="en-US" sz="1800" smtClean="0">
                <a:solidFill>
                  <a:srgbClr val="F9EAA9"/>
                </a:solidFill>
              </a:rPr>
              <a:t>Bloodstream</a:t>
            </a:r>
          </a:p>
          <a:p>
            <a:pPr lvl="1" eaLnBrk="1" hangingPunct="1"/>
            <a:r>
              <a:rPr lang="en-US" sz="1800" smtClean="0">
                <a:solidFill>
                  <a:srgbClr val="F9EAA9"/>
                </a:solidFill>
              </a:rPr>
              <a:t>Lungs</a:t>
            </a:r>
          </a:p>
          <a:p>
            <a:pPr lvl="1" eaLnBrk="1" hangingPunct="1"/>
            <a:r>
              <a:rPr lang="en-US" sz="1800" smtClean="0">
                <a:solidFill>
                  <a:srgbClr val="F9EAA9"/>
                </a:solidFill>
              </a:rPr>
              <a:t>Urinary tract</a:t>
            </a:r>
          </a:p>
          <a:p>
            <a:pPr lvl="1" eaLnBrk="1" hangingPunct="1"/>
            <a:r>
              <a:rPr lang="en-US" sz="1800" smtClean="0">
                <a:solidFill>
                  <a:srgbClr val="F9EAA9"/>
                </a:solidFill>
              </a:rPr>
              <a:t>Wounds</a:t>
            </a:r>
          </a:p>
          <a:p>
            <a:pPr lvl="1" eaLnBrk="1" hangingPunct="1"/>
            <a:r>
              <a:rPr lang="en-US" sz="1800" smtClean="0">
                <a:solidFill>
                  <a:srgbClr val="F9EAA9"/>
                </a:solidFill>
              </a:rPr>
              <a:t>Surgical sites</a:t>
            </a:r>
          </a:p>
          <a:p>
            <a:pPr lvl="1" eaLnBrk="1" hangingPunct="1"/>
            <a:endParaRPr lang="en-US" sz="2000" smtClean="0">
              <a:solidFill>
                <a:srgbClr val="F9EAA9"/>
              </a:solidFill>
            </a:endParaRPr>
          </a:p>
          <a:p>
            <a:pPr eaLnBrk="1" hangingPunct="1">
              <a:buFont typeface="Arial" charset="0"/>
              <a:buNone/>
            </a:pPr>
            <a:r>
              <a:rPr lang="en-US" sz="2000" u="sng" smtClean="0">
                <a:solidFill>
                  <a:srgbClr val="F9EAA9"/>
                </a:solidFill>
              </a:rPr>
              <a:t>How are they treated?</a:t>
            </a:r>
          </a:p>
          <a:p>
            <a:pPr eaLnBrk="1" hangingPunct="1"/>
            <a:r>
              <a:rPr lang="en-US" sz="2000" smtClean="0">
                <a:solidFill>
                  <a:srgbClr val="F9EAA9"/>
                </a:solidFill>
              </a:rPr>
              <a:t>These are hard to treat because they do not respond to many common antibiotics</a:t>
            </a:r>
          </a:p>
          <a:p>
            <a:pPr lvl="1" eaLnBrk="1" hangingPunct="1"/>
            <a:r>
              <a:rPr lang="en-US" sz="1800" smtClean="0">
                <a:solidFill>
                  <a:srgbClr val="F9EAA9"/>
                </a:solidFill>
              </a:rPr>
              <a:t>We’ll discuss particular antibiotics later in this presentation</a:t>
            </a:r>
          </a:p>
          <a:p>
            <a:pPr eaLnBrk="1" hangingPunct="1">
              <a:buFont typeface="Arial" charset="0"/>
              <a:buNone/>
            </a:pPr>
            <a:endParaRPr lang="en-US" sz="2000" smtClean="0">
              <a:solidFill>
                <a:srgbClr val="F9EAA9"/>
              </a:solidFill>
            </a:endParaRPr>
          </a:p>
        </p:txBody>
      </p:sp>
      <p:sp>
        <p:nvSpPr>
          <p:cNvPr id="47108"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What kinds of infections can MDROs cause?</a:t>
            </a:r>
          </a:p>
        </p:txBody>
      </p:sp>
      <p:sp>
        <p:nvSpPr>
          <p:cNvPr id="47109" name="Text Box 5"/>
          <p:cNvSpPr txBox="1">
            <a:spLocks noChangeArrowheads="1"/>
          </p:cNvSpPr>
          <p:nvPr/>
        </p:nvSpPr>
        <p:spPr bwMode="auto">
          <a:xfrm>
            <a:off x="1670050" y="6330950"/>
            <a:ext cx="5497513" cy="274638"/>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Source: http://www.ct.gov/dph/cwp. Accessed June 20, 2014</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AF8517C-2B2D-4690-8B19-9198F9778AB9}" type="slidenum">
              <a:rPr lang="en-US"/>
              <a:pPr>
                <a:defRPr/>
              </a:pPr>
              <a:t>18</a:t>
            </a:fld>
            <a:endParaRPr lang="en-US"/>
          </a:p>
        </p:txBody>
      </p:sp>
      <p:sp>
        <p:nvSpPr>
          <p:cNvPr id="49155" name="Content Placeholder 4"/>
          <p:cNvSpPr>
            <a:spLocks noGrp="1"/>
          </p:cNvSpPr>
          <p:nvPr>
            <p:ph idx="4294967295"/>
          </p:nvPr>
        </p:nvSpPr>
        <p:spPr>
          <a:xfrm>
            <a:off x="1212850" y="1443038"/>
            <a:ext cx="7788275" cy="5192712"/>
          </a:xfrm>
        </p:spPr>
        <p:txBody>
          <a:bodyPr/>
          <a:lstStyle/>
          <a:p>
            <a:pPr eaLnBrk="1" hangingPunct="1">
              <a:buFont typeface="Arial" charset="0"/>
              <a:buNone/>
            </a:pPr>
            <a:endParaRPr lang="en-US" sz="2000" u="sng" smtClean="0">
              <a:solidFill>
                <a:srgbClr val="F9EAA9"/>
              </a:solidFill>
            </a:endParaRPr>
          </a:p>
          <a:p>
            <a:pPr eaLnBrk="1" hangingPunct="1"/>
            <a:r>
              <a:rPr lang="en-US" sz="2000" smtClean="0">
                <a:solidFill>
                  <a:srgbClr val="F9EAA9"/>
                </a:solidFill>
              </a:rPr>
              <a:t>~10% of hospitalizations are complicated by healthcare-associated infections (HAIs)</a:t>
            </a:r>
          </a:p>
          <a:p>
            <a:pPr eaLnBrk="1" hangingPunct="1"/>
            <a:endParaRPr lang="en-US" sz="2000" smtClean="0">
              <a:solidFill>
                <a:srgbClr val="F9EAA9"/>
              </a:solidFill>
            </a:endParaRPr>
          </a:p>
          <a:p>
            <a:pPr eaLnBrk="1" hangingPunct="1"/>
            <a:r>
              <a:rPr lang="en-US" sz="2000" smtClean="0">
                <a:solidFill>
                  <a:srgbClr val="F9EAA9"/>
                </a:solidFill>
              </a:rPr>
              <a:t>As many as 75% of HAIs are caused by organisms that are first-line antimicrobial therapy resistant</a:t>
            </a:r>
          </a:p>
          <a:p>
            <a:pPr eaLnBrk="1" hangingPunct="1"/>
            <a:endParaRPr lang="en-US" sz="2000" smtClean="0">
              <a:solidFill>
                <a:srgbClr val="F9EAA9"/>
              </a:solidFill>
            </a:endParaRPr>
          </a:p>
          <a:p>
            <a:pPr eaLnBrk="1" hangingPunct="1"/>
            <a:r>
              <a:rPr lang="en-US" sz="2000" smtClean="0">
                <a:solidFill>
                  <a:srgbClr val="F9EAA9"/>
                </a:solidFill>
              </a:rPr>
              <a:t>These resistant infections result in about $20 billion in annual healthcare costs</a:t>
            </a:r>
          </a:p>
          <a:p>
            <a:pPr eaLnBrk="1" hangingPunct="1"/>
            <a:endParaRPr lang="en-US" sz="2000" smtClean="0">
              <a:solidFill>
                <a:srgbClr val="F9EAA9"/>
              </a:solidFill>
            </a:endParaRPr>
          </a:p>
          <a:p>
            <a:pPr eaLnBrk="1" hangingPunct="1"/>
            <a:r>
              <a:rPr lang="en-US" sz="2000" smtClean="0">
                <a:solidFill>
                  <a:srgbClr val="F9EAA9"/>
                </a:solidFill>
              </a:rPr>
              <a:t>We will present the significance of specific organisms in a coming session.</a:t>
            </a:r>
          </a:p>
          <a:p>
            <a:endParaRPr lang="en-US" sz="2000" smtClean="0"/>
          </a:p>
          <a:p>
            <a:pPr>
              <a:buFont typeface="Arial" charset="0"/>
              <a:buNone/>
            </a:pPr>
            <a:endParaRPr lang="en-US" sz="1200" smtClean="0">
              <a:solidFill>
                <a:srgbClr val="F9EAA9"/>
              </a:solidFill>
            </a:endParaRPr>
          </a:p>
          <a:p>
            <a:pPr>
              <a:buFont typeface="Arial" charset="0"/>
              <a:buNone/>
            </a:pPr>
            <a:r>
              <a:rPr lang="en-US" sz="1200" smtClean="0">
                <a:solidFill>
                  <a:srgbClr val="F9EAA9"/>
                </a:solidFill>
              </a:rPr>
              <a:t>Cosgrove SE. </a:t>
            </a:r>
            <a:r>
              <a:rPr lang="en-US" sz="1200" i="1" smtClean="0">
                <a:solidFill>
                  <a:srgbClr val="F9EAA9"/>
                </a:solidFill>
              </a:rPr>
              <a:t>Clin Infect Dis</a:t>
            </a:r>
            <a:r>
              <a:rPr lang="en-US" sz="1200" smtClean="0">
                <a:solidFill>
                  <a:srgbClr val="F9EAA9"/>
                </a:solidFill>
              </a:rPr>
              <a:t> 2006;42(sppl2):S82-S89.</a:t>
            </a:r>
          </a:p>
          <a:p>
            <a:pPr>
              <a:buFont typeface="Arial" charset="0"/>
              <a:buNone/>
            </a:pPr>
            <a:r>
              <a:rPr lang="en-US" sz="1200" smtClean="0">
                <a:solidFill>
                  <a:srgbClr val="F9EAA9"/>
                </a:solidFill>
              </a:rPr>
              <a:t>Roberts RR, et al. </a:t>
            </a:r>
            <a:r>
              <a:rPr lang="en-US" sz="1200" i="1" smtClean="0">
                <a:solidFill>
                  <a:srgbClr val="F9EAA9"/>
                </a:solidFill>
              </a:rPr>
              <a:t>Clin Infect Dis</a:t>
            </a:r>
            <a:r>
              <a:rPr lang="en-US" sz="1200" smtClean="0">
                <a:solidFill>
                  <a:srgbClr val="F9EAA9"/>
                </a:solidFill>
              </a:rPr>
              <a:t> 2009;49(3):1175-1184</a:t>
            </a:r>
            <a:r>
              <a:rPr lang="en-US" sz="1400" smtClean="0">
                <a:solidFill>
                  <a:srgbClr val="F9EAA9"/>
                </a:solidFill>
              </a:rPr>
              <a:t>.</a:t>
            </a:r>
          </a:p>
          <a:p>
            <a:pPr eaLnBrk="1" hangingPunct="1">
              <a:buFont typeface="Arial" charset="0"/>
              <a:buNone/>
            </a:pPr>
            <a:endParaRPr lang="en-US" sz="1800" smtClean="0">
              <a:solidFill>
                <a:srgbClr val="F9EAA9"/>
              </a:solidFill>
            </a:endParaRPr>
          </a:p>
        </p:txBody>
      </p:sp>
      <p:sp>
        <p:nvSpPr>
          <p:cNvPr id="49156" name="Title 3"/>
          <p:cNvSpPr>
            <a:spLocks/>
          </p:cNvSpPr>
          <p:nvPr/>
        </p:nvSpPr>
        <p:spPr bwMode="auto">
          <a:xfrm>
            <a:off x="1212850" y="222250"/>
            <a:ext cx="76342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Public Health and Clinical Significance of MDROs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E4F1B38-2FA9-4D73-9172-A3910E7F385C}" type="slidenum">
              <a:rPr lang="en-US"/>
              <a:pPr>
                <a:defRPr/>
              </a:pPr>
              <a:t>19</a:t>
            </a:fld>
            <a:endParaRPr lang="en-US"/>
          </a:p>
        </p:txBody>
      </p:sp>
      <p:sp>
        <p:nvSpPr>
          <p:cNvPr id="51203" name="Content Placeholder 4"/>
          <p:cNvSpPr>
            <a:spLocks noGrp="1"/>
          </p:cNvSpPr>
          <p:nvPr>
            <p:ph idx="4294967295"/>
          </p:nvPr>
        </p:nvSpPr>
        <p:spPr>
          <a:xfrm>
            <a:off x="449263" y="1290638"/>
            <a:ext cx="8551862" cy="5192712"/>
          </a:xfrm>
        </p:spPr>
        <p:txBody>
          <a:bodyPr/>
          <a:lstStyle/>
          <a:p>
            <a:pPr eaLnBrk="1" hangingPunct="1"/>
            <a:r>
              <a:rPr lang="en-US" sz="2000" smtClean="0">
                <a:solidFill>
                  <a:srgbClr val="F9EAA9"/>
                </a:solidFill>
              </a:rPr>
              <a:t>Multi-drug resistance among gram negative bacteria represents a unique and immediate threat</a:t>
            </a:r>
          </a:p>
          <a:p>
            <a:pPr lvl="1" eaLnBrk="1" hangingPunct="1"/>
            <a:r>
              <a:rPr lang="en-US" sz="2000" smtClean="0">
                <a:solidFill>
                  <a:srgbClr val="F9EAA9"/>
                </a:solidFill>
              </a:rPr>
              <a:t>Significant increases in prevalence: </a:t>
            </a:r>
            <a:r>
              <a:rPr lang="en-US" sz="2000" baseline="30000" smtClean="0">
                <a:solidFill>
                  <a:srgbClr val="F9EAA9"/>
                </a:solidFill>
              </a:rPr>
              <a:t>1-4</a:t>
            </a:r>
          </a:p>
          <a:p>
            <a:pPr eaLnBrk="1" hangingPunct="1"/>
            <a:r>
              <a:rPr lang="en-US" sz="2000" smtClean="0">
                <a:solidFill>
                  <a:srgbClr val="F9EAA9"/>
                </a:solidFill>
              </a:rPr>
              <a:t>Extended-spectrum beta lactamase (ESBL) producing </a:t>
            </a:r>
            <a:r>
              <a:rPr lang="en-US" sz="2000" i="1" smtClean="0">
                <a:solidFill>
                  <a:srgbClr val="F9EAA9"/>
                </a:solidFill>
              </a:rPr>
              <a:t>Enterobacteriaceae</a:t>
            </a:r>
          </a:p>
          <a:p>
            <a:pPr lvl="2" eaLnBrk="1" hangingPunct="1"/>
            <a:r>
              <a:rPr lang="en-US" sz="2000" smtClean="0">
                <a:solidFill>
                  <a:srgbClr val="F9EAA9"/>
                </a:solidFill>
              </a:rPr>
              <a:t>Carbapenem-resistant </a:t>
            </a:r>
            <a:r>
              <a:rPr lang="en-US" sz="2000" i="1" smtClean="0">
                <a:solidFill>
                  <a:srgbClr val="F9EAA9"/>
                </a:solidFill>
              </a:rPr>
              <a:t>Enterobacteriaceae</a:t>
            </a:r>
          </a:p>
          <a:p>
            <a:pPr lvl="2" eaLnBrk="1" hangingPunct="1"/>
            <a:r>
              <a:rPr lang="en-US" sz="2000" smtClean="0">
                <a:solidFill>
                  <a:srgbClr val="F9EAA9"/>
                </a:solidFill>
              </a:rPr>
              <a:t>MDR strains of </a:t>
            </a:r>
            <a:r>
              <a:rPr lang="en-US" sz="2000" i="1" smtClean="0">
                <a:solidFill>
                  <a:srgbClr val="F9EAA9"/>
                </a:solidFill>
              </a:rPr>
              <a:t>Pseudomonas aeruginosa </a:t>
            </a:r>
            <a:r>
              <a:rPr lang="en-US" sz="2000" smtClean="0">
                <a:solidFill>
                  <a:srgbClr val="F9EAA9"/>
                </a:solidFill>
              </a:rPr>
              <a:t>and </a:t>
            </a:r>
            <a:r>
              <a:rPr lang="en-US" sz="2000" i="1" smtClean="0">
                <a:solidFill>
                  <a:srgbClr val="F9EAA9"/>
                </a:solidFill>
              </a:rPr>
              <a:t>Acinetobacter baumannii</a:t>
            </a:r>
          </a:p>
          <a:p>
            <a:pPr lvl="1" eaLnBrk="1" hangingPunct="1"/>
            <a:r>
              <a:rPr lang="en-US" sz="2000" smtClean="0">
                <a:solidFill>
                  <a:srgbClr val="F9EAA9"/>
                </a:solidFill>
              </a:rPr>
              <a:t>Significantly worse outcomes, mortality rates up to 4 times higher than infections caused by susceptible strains </a:t>
            </a:r>
            <a:r>
              <a:rPr lang="en-US" sz="2000" baseline="30000" smtClean="0">
                <a:solidFill>
                  <a:srgbClr val="F9EAA9"/>
                </a:solidFill>
              </a:rPr>
              <a:t>5-7</a:t>
            </a:r>
          </a:p>
          <a:p>
            <a:pPr lvl="1" eaLnBrk="1" hangingPunct="1"/>
            <a:r>
              <a:rPr lang="en-US" sz="2000" smtClean="0">
                <a:solidFill>
                  <a:srgbClr val="F9EAA9"/>
                </a:solidFill>
              </a:rPr>
              <a:t>Potential for widespread and rapid transmission </a:t>
            </a:r>
            <a:r>
              <a:rPr lang="en-US" sz="2000" baseline="30000" smtClean="0">
                <a:solidFill>
                  <a:srgbClr val="F9EAA9"/>
                </a:solidFill>
              </a:rPr>
              <a:t>8</a:t>
            </a:r>
          </a:p>
          <a:p>
            <a:pPr>
              <a:buFont typeface="Arial" charset="0"/>
              <a:buNone/>
            </a:pPr>
            <a:endParaRPr lang="en-US" sz="2000" smtClean="0">
              <a:solidFill>
                <a:srgbClr val="F9EAA9"/>
              </a:solidFill>
            </a:endParaRPr>
          </a:p>
          <a:p>
            <a:pPr>
              <a:buFont typeface="Arial" charset="0"/>
              <a:buNone/>
            </a:pPr>
            <a:r>
              <a:rPr lang="en-US" sz="1000" smtClean="0">
                <a:solidFill>
                  <a:srgbClr val="F9EAA9"/>
                </a:solidFill>
              </a:rPr>
              <a:t>1. Hidron AI, et al. </a:t>
            </a:r>
            <a:r>
              <a:rPr lang="en-US" sz="1000" i="1" smtClean="0">
                <a:solidFill>
                  <a:srgbClr val="F9EAA9"/>
                </a:solidFill>
              </a:rPr>
              <a:t>Infect Control Hosp Epidemiol </a:t>
            </a:r>
            <a:r>
              <a:rPr lang="en-US" sz="1000" smtClean="0">
                <a:solidFill>
                  <a:srgbClr val="F9EAA9"/>
                </a:solidFill>
              </a:rPr>
              <a:t>2008;29(11):996-1011.</a:t>
            </a:r>
          </a:p>
          <a:p>
            <a:pPr>
              <a:buFont typeface="Arial" charset="0"/>
              <a:buNone/>
            </a:pPr>
            <a:r>
              <a:rPr lang="en-US" sz="1000" smtClean="0">
                <a:solidFill>
                  <a:srgbClr val="F9EAA9"/>
                </a:solidFill>
              </a:rPr>
              <a:t>2. Rhomberg PR, Jones RN. </a:t>
            </a:r>
            <a:r>
              <a:rPr lang="en-US" sz="1000" i="1" smtClean="0">
                <a:solidFill>
                  <a:srgbClr val="F9EAA9"/>
                </a:solidFill>
              </a:rPr>
              <a:t>Diagnost Microbiol Infect Dis </a:t>
            </a:r>
            <a:r>
              <a:rPr lang="en-US" sz="1000" smtClean="0">
                <a:solidFill>
                  <a:srgbClr val="F9EAA9"/>
                </a:solidFill>
              </a:rPr>
              <a:t>2009;65(4):414-426.</a:t>
            </a:r>
          </a:p>
          <a:p>
            <a:pPr>
              <a:buFont typeface="Arial" charset="0"/>
              <a:buNone/>
            </a:pPr>
            <a:r>
              <a:rPr lang="en-US" sz="1000" smtClean="0">
                <a:solidFill>
                  <a:srgbClr val="F9EAA9"/>
                </a:solidFill>
              </a:rPr>
              <a:t>3. Lautenbach E, et al. </a:t>
            </a:r>
            <a:r>
              <a:rPr lang="en-US" sz="1000" i="1" smtClean="0">
                <a:solidFill>
                  <a:srgbClr val="F9EAA9"/>
                </a:solidFill>
              </a:rPr>
              <a:t>Infect Control Hosp Epidemiol </a:t>
            </a:r>
            <a:r>
              <a:rPr lang="en-US" sz="1000" smtClean="0">
                <a:solidFill>
                  <a:srgbClr val="F9EAA9"/>
                </a:solidFill>
              </a:rPr>
              <a:t>2009;30(12):1186-1192.</a:t>
            </a:r>
          </a:p>
          <a:p>
            <a:pPr>
              <a:buFont typeface="Arial" charset="0"/>
              <a:buNone/>
            </a:pPr>
            <a:r>
              <a:rPr lang="en-US" sz="1000" smtClean="0">
                <a:solidFill>
                  <a:srgbClr val="F9EAA9"/>
                </a:solidFill>
              </a:rPr>
              <a:t>4. Lautenbach E, et al. </a:t>
            </a:r>
            <a:r>
              <a:rPr lang="en-US" sz="1000" i="1" smtClean="0">
                <a:solidFill>
                  <a:srgbClr val="F9EAA9"/>
                </a:solidFill>
              </a:rPr>
              <a:t>Infect Control Hosp Epidemiol </a:t>
            </a:r>
            <a:r>
              <a:rPr lang="en-US" sz="1000" smtClean="0">
                <a:solidFill>
                  <a:srgbClr val="F9EAA9"/>
                </a:solidFill>
              </a:rPr>
              <a:t>2010;31(1):47-53.</a:t>
            </a:r>
          </a:p>
          <a:p>
            <a:pPr>
              <a:buFont typeface="Arial" charset="0"/>
              <a:buNone/>
            </a:pPr>
            <a:r>
              <a:rPr lang="en-US" sz="1000" smtClean="0">
                <a:solidFill>
                  <a:srgbClr val="F9EAA9"/>
                </a:solidFill>
              </a:rPr>
              <a:t>5. Schwaber MJ, et al. </a:t>
            </a:r>
            <a:r>
              <a:rPr lang="en-US" sz="1000" i="1" smtClean="0">
                <a:solidFill>
                  <a:srgbClr val="F9EAA9"/>
                </a:solidFill>
              </a:rPr>
              <a:t>Antimicrob Agents Chemother </a:t>
            </a:r>
            <a:r>
              <a:rPr lang="en-US" sz="1000" smtClean="0">
                <a:solidFill>
                  <a:srgbClr val="F9EAA9"/>
                </a:solidFill>
              </a:rPr>
              <a:t>2008;52(3):1028-1033.</a:t>
            </a:r>
          </a:p>
          <a:p>
            <a:pPr>
              <a:buFont typeface="Arial" charset="0"/>
              <a:buNone/>
            </a:pPr>
            <a:r>
              <a:rPr lang="en-US" sz="1000" smtClean="0">
                <a:solidFill>
                  <a:srgbClr val="F9EAA9"/>
                </a:solidFill>
              </a:rPr>
              <a:t>6. Patel G, et al. </a:t>
            </a:r>
            <a:r>
              <a:rPr lang="en-US" sz="1000" i="1" smtClean="0">
                <a:solidFill>
                  <a:srgbClr val="F9EAA9"/>
                </a:solidFill>
              </a:rPr>
              <a:t>Infect Control Hosp Epidemiol </a:t>
            </a:r>
            <a:r>
              <a:rPr lang="en-US" sz="1000" smtClean="0">
                <a:solidFill>
                  <a:srgbClr val="F9EAA9"/>
                </a:solidFill>
              </a:rPr>
              <a:t>2008;29(12):1099-1106.</a:t>
            </a:r>
          </a:p>
          <a:p>
            <a:pPr>
              <a:buFont typeface="Arial" charset="0"/>
              <a:buNone/>
            </a:pPr>
            <a:r>
              <a:rPr lang="en-US" sz="1000" smtClean="0">
                <a:solidFill>
                  <a:srgbClr val="F9EAA9"/>
                </a:solidFill>
              </a:rPr>
              <a:t>7. Ben-David D, et al. </a:t>
            </a:r>
            <a:r>
              <a:rPr lang="en-US" sz="1000" i="1" smtClean="0">
                <a:solidFill>
                  <a:srgbClr val="F9EAA9"/>
                </a:solidFill>
              </a:rPr>
              <a:t>Clin Microbiol Infect </a:t>
            </a:r>
            <a:r>
              <a:rPr lang="en-US" sz="1000" smtClean="0">
                <a:solidFill>
                  <a:srgbClr val="F9EAA9"/>
                </a:solidFill>
              </a:rPr>
              <a:t>2012;18(1):54-60.</a:t>
            </a:r>
          </a:p>
          <a:p>
            <a:pPr>
              <a:buFont typeface="Arial" charset="0"/>
              <a:buNone/>
            </a:pPr>
            <a:r>
              <a:rPr lang="en-US" sz="1000" smtClean="0">
                <a:solidFill>
                  <a:srgbClr val="F9EAA9"/>
                </a:solidFill>
              </a:rPr>
              <a:t>8. Lautenbach E, Perencevich EN. </a:t>
            </a:r>
            <a:r>
              <a:rPr lang="en-US" sz="1000" i="1" smtClean="0">
                <a:solidFill>
                  <a:srgbClr val="F9EAA9"/>
                </a:solidFill>
              </a:rPr>
              <a:t>ICHE</a:t>
            </a:r>
            <a:r>
              <a:rPr lang="en-US" sz="1000" smtClean="0">
                <a:solidFill>
                  <a:srgbClr val="F9EAA9"/>
                </a:solidFill>
              </a:rPr>
              <a:t> 2014;35(4): 333-335.</a:t>
            </a:r>
          </a:p>
          <a:p>
            <a:pPr>
              <a:buFont typeface="Arial" charset="0"/>
              <a:buNone/>
            </a:pPr>
            <a:endParaRPr lang="en-US" sz="1800" smtClean="0">
              <a:solidFill>
                <a:srgbClr val="F9EAA9"/>
              </a:solidFill>
            </a:endParaRPr>
          </a:p>
        </p:txBody>
      </p:sp>
      <p:sp>
        <p:nvSpPr>
          <p:cNvPr id="51204" name="Title 3"/>
          <p:cNvSpPr>
            <a:spLocks/>
          </p:cNvSpPr>
          <p:nvPr/>
        </p:nvSpPr>
        <p:spPr bwMode="auto">
          <a:xfrm>
            <a:off x="449263" y="222250"/>
            <a:ext cx="8551862"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Public Health and Clinical Significance of MDROs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EA604E6-4099-4F5B-B092-2EE7D911C8F5}" type="slidenum">
              <a:rPr lang="en-US"/>
              <a:pPr>
                <a:defRPr/>
              </a:pPr>
              <a:t>2</a:t>
            </a:fld>
            <a:endParaRPr lang="en-US"/>
          </a:p>
        </p:txBody>
      </p:sp>
      <p:sp>
        <p:nvSpPr>
          <p:cNvPr id="16387" name="Title 3"/>
          <p:cNvSpPr>
            <a:spLocks noGrp="1"/>
          </p:cNvSpPr>
          <p:nvPr>
            <p:ph type="title"/>
          </p:nvPr>
        </p:nvSpPr>
        <p:spPr>
          <a:xfrm>
            <a:off x="1212850" y="222250"/>
            <a:ext cx="7635875" cy="990600"/>
          </a:xfrm>
          <a:ln w="38100">
            <a:solidFill>
              <a:srgbClr val="FFFF00"/>
            </a:solidFill>
          </a:ln>
        </p:spPr>
        <p:txBody>
          <a:bodyPr/>
          <a:lstStyle/>
          <a:p>
            <a:pPr algn="ctr" eaLnBrk="1" hangingPunct="1"/>
            <a:r>
              <a:rPr lang="en-US" sz="3200" smtClean="0">
                <a:solidFill>
                  <a:schemeClr val="bg1"/>
                </a:solidFill>
              </a:rPr>
              <a:t>Introduction to MDROs</a:t>
            </a:r>
            <a:endParaRPr lang="en-US" sz="3200" i="1" smtClean="0">
              <a:solidFill>
                <a:schemeClr val="bg1"/>
              </a:solidFill>
            </a:endParaRPr>
          </a:p>
        </p:txBody>
      </p:sp>
      <p:sp>
        <p:nvSpPr>
          <p:cNvPr id="16388" name="Content Placeholder 4"/>
          <p:cNvSpPr>
            <a:spLocks noGrp="1"/>
          </p:cNvSpPr>
          <p:nvPr>
            <p:ph idx="1"/>
          </p:nvPr>
        </p:nvSpPr>
        <p:spPr>
          <a:xfrm>
            <a:off x="1212850" y="1443038"/>
            <a:ext cx="7626350" cy="5192712"/>
          </a:xfrm>
        </p:spPr>
        <p:txBody>
          <a:bodyPr/>
          <a:lstStyle/>
          <a:p>
            <a:pPr marL="284163" indent="-284163" eaLnBrk="1" hangingPunct="1">
              <a:buFont typeface="Arial" charset="0"/>
              <a:buNone/>
            </a:pPr>
            <a:r>
              <a:rPr lang="en-US" sz="2400" u="sng" smtClean="0">
                <a:solidFill>
                  <a:srgbClr val="F9EAA9"/>
                </a:solidFill>
              </a:rPr>
              <a:t>In this session, we will discuss the following:</a:t>
            </a:r>
          </a:p>
          <a:p>
            <a:pPr marL="284163" indent="-284163" eaLnBrk="1" hangingPunct="1">
              <a:buFont typeface="Arial" charset="0"/>
              <a:buNone/>
            </a:pPr>
            <a:endParaRPr lang="en-US" sz="2400" u="sng" smtClean="0">
              <a:solidFill>
                <a:srgbClr val="F9EAA9"/>
              </a:solidFill>
            </a:endParaRPr>
          </a:p>
          <a:p>
            <a:pPr marL="284163" indent="-284163" eaLnBrk="1" hangingPunct="1"/>
            <a:r>
              <a:rPr lang="en-US" sz="2000" smtClean="0">
                <a:solidFill>
                  <a:srgbClr val="F9EAA9"/>
                </a:solidFill>
              </a:rPr>
              <a:t>What is an MDRO?</a:t>
            </a:r>
          </a:p>
          <a:p>
            <a:pPr lvl="1" eaLnBrk="1" hangingPunct="1"/>
            <a:r>
              <a:rPr lang="en-US" sz="1800" smtClean="0">
                <a:solidFill>
                  <a:srgbClr val="F9EAA9"/>
                </a:solidFill>
              </a:rPr>
              <a:t>We will introduce MRSA and VRE in this session and focus on ESBLs and CRE in later sessions</a:t>
            </a:r>
          </a:p>
          <a:p>
            <a:pPr marL="284163" indent="-284163" eaLnBrk="1" hangingPunct="1"/>
            <a:r>
              <a:rPr lang="en-US" sz="2000" smtClean="0">
                <a:solidFill>
                  <a:srgbClr val="F9EAA9"/>
                </a:solidFill>
              </a:rPr>
              <a:t>Where do they come from?</a:t>
            </a:r>
          </a:p>
          <a:p>
            <a:pPr marL="284163" indent="-284163" eaLnBrk="1" hangingPunct="1"/>
            <a:r>
              <a:rPr lang="en-US" sz="2000" smtClean="0">
                <a:solidFill>
                  <a:srgbClr val="F9EAA9"/>
                </a:solidFill>
              </a:rPr>
              <a:t>How do they spread?</a:t>
            </a:r>
          </a:p>
          <a:p>
            <a:pPr marL="284163" indent="-284163" eaLnBrk="1" hangingPunct="1"/>
            <a:r>
              <a:rPr lang="en-US" sz="2000" smtClean="0">
                <a:solidFill>
                  <a:srgbClr val="F9EAA9"/>
                </a:solidFill>
              </a:rPr>
              <a:t>What are risk factors?</a:t>
            </a:r>
          </a:p>
          <a:p>
            <a:pPr marL="284163" indent="-284163" eaLnBrk="1" hangingPunct="1"/>
            <a:r>
              <a:rPr lang="en-US" sz="2000" smtClean="0">
                <a:solidFill>
                  <a:srgbClr val="F9EAA9"/>
                </a:solidFill>
              </a:rPr>
              <a:t>Where in the body do they infect?</a:t>
            </a:r>
          </a:p>
          <a:p>
            <a:pPr marL="284163" indent="-284163" eaLnBrk="1" hangingPunct="1"/>
            <a:r>
              <a:rPr lang="en-US" sz="2000" smtClean="0">
                <a:solidFill>
                  <a:srgbClr val="F9EAA9"/>
                </a:solidFill>
              </a:rPr>
              <a:t>How are they treated?</a:t>
            </a:r>
          </a:p>
          <a:p>
            <a:pPr marL="284163" indent="-284163" eaLnBrk="1" hangingPunct="1"/>
            <a:r>
              <a:rPr lang="en-US" sz="2000" smtClean="0">
                <a:solidFill>
                  <a:srgbClr val="F9EAA9"/>
                </a:solidFill>
              </a:rPr>
              <a:t>How do we control MDROs?</a:t>
            </a:r>
          </a:p>
          <a:p>
            <a:pPr marL="284163" indent="-284163" eaLnBrk="1" hangingPunct="1"/>
            <a:r>
              <a:rPr lang="en-US" sz="2000" smtClean="0">
                <a:solidFill>
                  <a:srgbClr val="F9EAA9"/>
                </a:solidFill>
              </a:rPr>
              <a:t>Why are they a significant public health concern?</a:t>
            </a:r>
          </a:p>
          <a:p>
            <a:pPr marL="284163" indent="-284163" eaLnBrk="1" hangingPunct="1"/>
            <a:endParaRPr lang="en-US" sz="2000" smtClean="0">
              <a:solidFill>
                <a:srgbClr val="F9EAA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B8724F4-3669-46EB-8352-3EAE90A6E4A1}" type="slidenum">
              <a:rPr lang="en-US" sz="1200">
                <a:solidFill>
                  <a:schemeClr val="tx1">
                    <a:tint val="75000"/>
                  </a:schemeClr>
                </a:solidFill>
                <a:latin typeface="+mn-lt"/>
                <a:cs typeface="+mn-cs"/>
              </a:rPr>
              <a:pPr algn="r" fontAlgn="auto">
                <a:spcBef>
                  <a:spcPts val="0"/>
                </a:spcBef>
                <a:spcAft>
                  <a:spcPts val="0"/>
                </a:spcAft>
                <a:defRPr/>
              </a:pPr>
              <a:t>20</a:t>
            </a:fld>
            <a:endParaRPr lang="en-US" sz="1200">
              <a:solidFill>
                <a:schemeClr val="tx1">
                  <a:tint val="75000"/>
                </a:schemeClr>
              </a:solidFill>
              <a:latin typeface="+mn-lt"/>
              <a:cs typeface="+mn-cs"/>
            </a:endParaRPr>
          </a:p>
        </p:txBody>
      </p:sp>
      <p:sp>
        <p:nvSpPr>
          <p:cNvPr id="53251" name="Content Placeholder 4"/>
          <p:cNvSpPr>
            <a:spLocks noGrp="1"/>
          </p:cNvSpPr>
          <p:nvPr>
            <p:ph idx="4294967295"/>
          </p:nvPr>
        </p:nvSpPr>
        <p:spPr>
          <a:xfrm>
            <a:off x="1365250" y="1443038"/>
            <a:ext cx="7177088" cy="3817937"/>
          </a:xfrm>
        </p:spPr>
        <p:txBody>
          <a:bodyPr/>
          <a:lstStyle/>
          <a:p>
            <a:pPr eaLnBrk="1" hangingPunct="1"/>
            <a:r>
              <a:rPr lang="en-US" sz="2000" smtClean="0">
                <a:solidFill>
                  <a:srgbClr val="F9EAA9"/>
                </a:solidFill>
              </a:rPr>
              <a:t>As part of a drug-resistance surveillance pilot study in Canada, researchers sampled squid purchased from a seafood section of a food store in January 2014</a:t>
            </a:r>
          </a:p>
          <a:p>
            <a:pPr lvl="1" eaLnBrk="1" hangingPunct="1"/>
            <a:r>
              <a:rPr lang="en-US" sz="2000" smtClean="0">
                <a:solidFill>
                  <a:srgbClr val="F9EAA9"/>
                </a:solidFill>
              </a:rPr>
              <a:t>They identified </a:t>
            </a:r>
            <a:r>
              <a:rPr lang="en-US" sz="2000" i="1" smtClean="0">
                <a:solidFill>
                  <a:srgbClr val="F9EAA9"/>
                </a:solidFill>
              </a:rPr>
              <a:t>Pseudomonas fluorescens</a:t>
            </a:r>
            <a:r>
              <a:rPr lang="en-US" sz="2000" smtClean="0">
                <a:solidFill>
                  <a:srgbClr val="F9EAA9"/>
                </a:solidFill>
              </a:rPr>
              <a:t> resistant to all beta-lactam drugs tested, including ertapenem</a:t>
            </a:r>
          </a:p>
          <a:p>
            <a:pPr eaLnBrk="1" hangingPunct="1"/>
            <a:r>
              <a:rPr lang="en-US" sz="2000" smtClean="0">
                <a:solidFill>
                  <a:srgbClr val="F9EAA9"/>
                </a:solidFill>
              </a:rPr>
              <a:t>They concluded that there is an urgent need for expanded resistance surveillance for carbapenemase-producing organisms and their resistance plasmids in food products</a:t>
            </a:r>
          </a:p>
          <a:p>
            <a:pPr lvl="1" eaLnBrk="1" hangingPunct="1"/>
            <a:endParaRPr lang="en-US" sz="2000" smtClean="0">
              <a:solidFill>
                <a:srgbClr val="F9EAA9"/>
              </a:solidFill>
            </a:endParaRPr>
          </a:p>
          <a:p>
            <a:pPr eaLnBrk="1" hangingPunct="1">
              <a:buFont typeface="Arial" charset="0"/>
              <a:buNone/>
            </a:pPr>
            <a:endParaRPr lang="en-US" sz="1800" smtClean="0">
              <a:solidFill>
                <a:srgbClr val="F9EAA9"/>
              </a:solidFill>
            </a:endParaRPr>
          </a:p>
          <a:p>
            <a:pPr eaLnBrk="1" hangingPunct="1"/>
            <a:endParaRPr lang="en-US" sz="1800" smtClean="0">
              <a:solidFill>
                <a:srgbClr val="F9EAA9"/>
              </a:solidFill>
            </a:endParaRPr>
          </a:p>
          <a:p>
            <a:pPr eaLnBrk="1" hangingPunct="1"/>
            <a:endParaRPr lang="en-US" sz="1800" smtClean="0">
              <a:solidFill>
                <a:srgbClr val="F9EAA9"/>
              </a:solidFill>
            </a:endParaRPr>
          </a:p>
          <a:p>
            <a:pPr>
              <a:buFont typeface="Arial" charset="0"/>
              <a:buNone/>
            </a:pPr>
            <a:endParaRPr lang="en-US" sz="1800" smtClean="0">
              <a:solidFill>
                <a:srgbClr val="F9EAA9"/>
              </a:solidFill>
            </a:endParaRPr>
          </a:p>
        </p:txBody>
      </p:sp>
      <p:sp>
        <p:nvSpPr>
          <p:cNvPr id="53252" name="Title 3"/>
          <p:cNvSpPr>
            <a:spLocks/>
          </p:cNvSpPr>
          <p:nvPr/>
        </p:nvSpPr>
        <p:spPr bwMode="auto">
          <a:xfrm>
            <a:off x="1365250" y="222250"/>
            <a:ext cx="70246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Public Health: Antibiotic Resistance and Our Food</a:t>
            </a:r>
            <a:endParaRPr lang="en-US" sz="3200" i="1">
              <a:solidFill>
                <a:schemeClr val="bg1"/>
              </a:solidFill>
              <a:latin typeface="Calibri" pitchFamily="34" charset="0"/>
            </a:endParaRPr>
          </a:p>
        </p:txBody>
      </p:sp>
      <p:sp>
        <p:nvSpPr>
          <p:cNvPr id="53253" name="Text Box 6"/>
          <p:cNvSpPr txBox="1">
            <a:spLocks noChangeArrowheads="1"/>
          </p:cNvSpPr>
          <p:nvPr/>
        </p:nvSpPr>
        <p:spPr bwMode="auto">
          <a:xfrm>
            <a:off x="1212850" y="6176963"/>
            <a:ext cx="7329488" cy="457200"/>
          </a:xfrm>
          <a:prstGeom prst="rect">
            <a:avLst/>
          </a:prstGeom>
          <a:noFill/>
          <a:ln w="9525">
            <a:noFill/>
            <a:miter lim="800000"/>
            <a:headEnd/>
            <a:tailEnd/>
          </a:ln>
        </p:spPr>
        <p:txBody>
          <a:bodyPr>
            <a:spAutoFit/>
          </a:bodyPr>
          <a:lstStyle/>
          <a:p>
            <a:pPr>
              <a:spcBef>
                <a:spcPct val="50000"/>
              </a:spcBef>
            </a:pPr>
            <a:r>
              <a:rPr lang="en-US" sz="1200">
                <a:solidFill>
                  <a:schemeClr val="bg1"/>
                </a:solidFill>
              </a:rPr>
              <a:t>Rubin JE et al. Emerging Infectious Diseases July 2014;20:1264-1265. www.cdc.gov/eid. Accessed June 25,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F60A073-1CDD-44DA-9477-52C88FE090F5}" type="slidenum">
              <a:rPr lang="en-US" sz="1200">
                <a:solidFill>
                  <a:schemeClr val="tx1">
                    <a:tint val="75000"/>
                  </a:schemeClr>
                </a:solidFill>
                <a:latin typeface="+mn-lt"/>
                <a:cs typeface="+mn-cs"/>
              </a:rPr>
              <a:pPr algn="r" fontAlgn="auto">
                <a:spcBef>
                  <a:spcPts val="0"/>
                </a:spcBef>
                <a:spcAft>
                  <a:spcPts val="0"/>
                </a:spcAft>
                <a:defRPr/>
              </a:pPr>
              <a:t>21</a:t>
            </a:fld>
            <a:endParaRPr lang="en-US" sz="1200">
              <a:solidFill>
                <a:schemeClr val="tx1">
                  <a:tint val="75000"/>
                </a:schemeClr>
              </a:solidFill>
              <a:latin typeface="+mn-lt"/>
              <a:cs typeface="+mn-cs"/>
            </a:endParaRPr>
          </a:p>
        </p:txBody>
      </p:sp>
      <p:sp>
        <p:nvSpPr>
          <p:cNvPr id="55299" name="Content Placeholder 4"/>
          <p:cNvSpPr>
            <a:spLocks noGrp="1"/>
          </p:cNvSpPr>
          <p:nvPr>
            <p:ph idx="4294967295"/>
          </p:nvPr>
        </p:nvSpPr>
        <p:spPr>
          <a:xfrm>
            <a:off x="1365250" y="1443038"/>
            <a:ext cx="4429125" cy="4276725"/>
          </a:xfrm>
        </p:spPr>
        <p:txBody>
          <a:bodyPr/>
          <a:lstStyle/>
          <a:p>
            <a:pPr eaLnBrk="1" hangingPunct="1">
              <a:buFont typeface="Arial" charset="0"/>
              <a:buNone/>
            </a:pPr>
            <a:r>
              <a:rPr lang="en-US" sz="2000" u="sng" smtClean="0">
                <a:solidFill>
                  <a:srgbClr val="F9EAA9"/>
                </a:solidFill>
              </a:rPr>
              <a:t>In a recent study conducted at a university hospital in Switzerland, researchers found</a:t>
            </a:r>
          </a:p>
          <a:p>
            <a:pPr eaLnBrk="1" hangingPunct="1"/>
            <a:r>
              <a:rPr lang="en-US" sz="2000" smtClean="0">
                <a:solidFill>
                  <a:srgbClr val="F9EAA9"/>
                </a:solidFill>
              </a:rPr>
              <a:t>86% of 35 hospital kitchen raw chicken samples were positive for extended-spectrum beta-lactamase (ESBL)-producing Enterobacteriaceae (ESBL-PE), predominately </a:t>
            </a:r>
            <a:r>
              <a:rPr lang="en-US" sz="2000" i="1" smtClean="0">
                <a:solidFill>
                  <a:srgbClr val="F9EAA9"/>
                </a:solidFill>
              </a:rPr>
              <a:t>E. coli</a:t>
            </a:r>
          </a:p>
          <a:p>
            <a:pPr eaLnBrk="1" hangingPunct="1"/>
            <a:r>
              <a:rPr lang="en-US" sz="2000" smtClean="0">
                <a:solidFill>
                  <a:srgbClr val="F9EAA9"/>
                </a:solidFill>
              </a:rPr>
              <a:t>100% of 30 supermarket samples were positive for ESBL-PE</a:t>
            </a:r>
          </a:p>
          <a:p>
            <a:pPr eaLnBrk="1" hangingPunct="1"/>
            <a:r>
              <a:rPr lang="en-US" sz="2000" smtClean="0">
                <a:solidFill>
                  <a:srgbClr val="F9EAA9"/>
                </a:solidFill>
              </a:rPr>
              <a:t>No prepared hospital food demonstrated ESBL PE</a:t>
            </a:r>
          </a:p>
          <a:p>
            <a:pPr eaLnBrk="1" hangingPunct="1"/>
            <a:endParaRPr lang="en-US" sz="2000" smtClean="0">
              <a:solidFill>
                <a:srgbClr val="F9EAA9"/>
              </a:solidFill>
            </a:endParaRPr>
          </a:p>
          <a:p>
            <a:pPr eaLnBrk="1" hangingPunct="1"/>
            <a:endParaRPr lang="en-US" sz="1800" smtClean="0">
              <a:solidFill>
                <a:srgbClr val="F9EAA9"/>
              </a:solidFill>
            </a:endParaRPr>
          </a:p>
          <a:p>
            <a:pPr>
              <a:buFont typeface="Arial" charset="0"/>
              <a:buNone/>
            </a:pPr>
            <a:endParaRPr lang="en-US" sz="1800" smtClean="0">
              <a:solidFill>
                <a:srgbClr val="F9EAA9"/>
              </a:solidFill>
            </a:endParaRPr>
          </a:p>
        </p:txBody>
      </p:sp>
      <p:sp>
        <p:nvSpPr>
          <p:cNvPr id="55300" name="Title 3"/>
          <p:cNvSpPr>
            <a:spLocks/>
          </p:cNvSpPr>
          <p:nvPr/>
        </p:nvSpPr>
        <p:spPr bwMode="auto">
          <a:xfrm>
            <a:off x="1365250" y="222250"/>
            <a:ext cx="71770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MDROs: Public Health</a:t>
            </a:r>
            <a:endParaRPr lang="en-US" sz="3200" i="1">
              <a:solidFill>
                <a:schemeClr val="bg1"/>
              </a:solidFill>
              <a:latin typeface="Calibri" pitchFamily="34" charset="0"/>
            </a:endParaRPr>
          </a:p>
        </p:txBody>
      </p:sp>
      <p:sp>
        <p:nvSpPr>
          <p:cNvPr id="55301" name="Text Box 6"/>
          <p:cNvSpPr txBox="1">
            <a:spLocks noChangeArrowheads="1"/>
          </p:cNvSpPr>
          <p:nvPr/>
        </p:nvSpPr>
        <p:spPr bwMode="auto">
          <a:xfrm>
            <a:off x="1212850" y="6176963"/>
            <a:ext cx="7329488" cy="274637"/>
          </a:xfrm>
          <a:prstGeom prst="rect">
            <a:avLst/>
          </a:prstGeom>
          <a:noFill/>
          <a:ln w="9525">
            <a:noFill/>
            <a:miter lim="800000"/>
            <a:headEnd/>
            <a:tailEnd/>
          </a:ln>
        </p:spPr>
        <p:txBody>
          <a:bodyPr>
            <a:spAutoFit/>
          </a:bodyPr>
          <a:lstStyle/>
          <a:p>
            <a:pPr>
              <a:spcBef>
                <a:spcPct val="50000"/>
              </a:spcBef>
            </a:pPr>
            <a:r>
              <a:rPr lang="en-US" sz="1200">
                <a:solidFill>
                  <a:schemeClr val="bg1"/>
                </a:solidFill>
              </a:rPr>
              <a:t>Stewardson AJ et al. ICHE 2014;35:375-383</a:t>
            </a:r>
          </a:p>
        </p:txBody>
      </p:sp>
      <p:pic>
        <p:nvPicPr>
          <p:cNvPr id="55302" name="Picture 8" descr="11991_10200600596005448_546744719_n"/>
          <p:cNvPicPr>
            <a:picLocks noChangeAspect="1" noChangeArrowheads="1"/>
          </p:cNvPicPr>
          <p:nvPr/>
        </p:nvPicPr>
        <p:blipFill>
          <a:blip r:embed="rId4"/>
          <a:srcRect/>
          <a:stretch>
            <a:fillRect/>
          </a:stretch>
        </p:blipFill>
        <p:spPr bwMode="auto">
          <a:xfrm>
            <a:off x="5946775" y="2206625"/>
            <a:ext cx="2900363" cy="290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0D0DDA7-DA53-4A98-8487-54F4EFEE719B}" type="slidenum">
              <a:rPr lang="en-US" sz="1200">
                <a:solidFill>
                  <a:schemeClr val="tx1">
                    <a:tint val="75000"/>
                  </a:schemeClr>
                </a:solidFill>
                <a:latin typeface="+mn-lt"/>
                <a:cs typeface="+mn-cs"/>
              </a:rPr>
              <a:pPr algn="r" fontAlgn="auto">
                <a:spcBef>
                  <a:spcPts val="0"/>
                </a:spcBef>
                <a:spcAft>
                  <a:spcPts val="0"/>
                </a:spcAft>
                <a:defRPr/>
              </a:pPr>
              <a:t>22</a:t>
            </a:fld>
            <a:endParaRPr lang="en-US" sz="1200">
              <a:solidFill>
                <a:schemeClr val="tx1">
                  <a:tint val="75000"/>
                </a:schemeClr>
              </a:solidFill>
              <a:latin typeface="+mn-lt"/>
              <a:cs typeface="+mn-cs"/>
            </a:endParaRPr>
          </a:p>
        </p:txBody>
      </p:sp>
      <p:sp>
        <p:nvSpPr>
          <p:cNvPr id="57347" name="Content Placeholder 4"/>
          <p:cNvSpPr>
            <a:spLocks noGrp="1"/>
          </p:cNvSpPr>
          <p:nvPr>
            <p:ph idx="4294967295"/>
          </p:nvPr>
        </p:nvSpPr>
        <p:spPr>
          <a:xfrm>
            <a:off x="1365250" y="1443038"/>
            <a:ext cx="7635875" cy="3817937"/>
          </a:xfrm>
        </p:spPr>
        <p:txBody>
          <a:bodyPr/>
          <a:lstStyle/>
          <a:p>
            <a:pPr eaLnBrk="1" hangingPunct="1">
              <a:buFont typeface="Arial" charset="0"/>
              <a:buNone/>
            </a:pPr>
            <a:r>
              <a:rPr lang="en-US" sz="2000" u="sng" smtClean="0">
                <a:solidFill>
                  <a:srgbClr val="F9EAA9"/>
                </a:solidFill>
              </a:rPr>
              <a:t>TV Show Quiz:</a:t>
            </a:r>
            <a:endParaRPr lang="en-US" sz="2000" smtClean="0">
              <a:solidFill>
                <a:srgbClr val="F9EAA9"/>
              </a:solidFill>
            </a:endParaRPr>
          </a:p>
          <a:p>
            <a:pPr eaLnBrk="1" hangingPunct="1"/>
            <a:endParaRPr lang="en-US" sz="1800" smtClean="0">
              <a:solidFill>
                <a:srgbClr val="F9EAA9"/>
              </a:solidFill>
            </a:endParaRPr>
          </a:p>
          <a:p>
            <a:pPr eaLnBrk="1" hangingPunct="1"/>
            <a:endParaRPr lang="en-US" sz="1800" smtClean="0">
              <a:solidFill>
                <a:srgbClr val="F9EAA9"/>
              </a:solidFill>
            </a:endParaRPr>
          </a:p>
          <a:p>
            <a:pPr>
              <a:buFont typeface="Arial" charset="0"/>
              <a:buNone/>
            </a:pPr>
            <a:endParaRPr lang="en-US" sz="1800" smtClean="0">
              <a:solidFill>
                <a:srgbClr val="F9EAA9"/>
              </a:solidFill>
            </a:endParaRPr>
          </a:p>
        </p:txBody>
      </p:sp>
      <p:sp>
        <p:nvSpPr>
          <p:cNvPr id="57348" name="Title 3"/>
          <p:cNvSpPr>
            <a:spLocks/>
          </p:cNvSpPr>
          <p:nvPr/>
        </p:nvSpPr>
        <p:spPr bwMode="auto">
          <a:xfrm>
            <a:off x="1365250" y="222250"/>
            <a:ext cx="71770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MDROs: Public Health</a:t>
            </a:r>
            <a:endParaRPr lang="en-US" sz="3200" i="1">
              <a:solidFill>
                <a:schemeClr val="bg1"/>
              </a:solidFill>
              <a:latin typeface="Calibri" pitchFamily="34" charset="0"/>
            </a:endParaRPr>
          </a:p>
        </p:txBody>
      </p:sp>
      <p:pic>
        <p:nvPicPr>
          <p:cNvPr id="57349" name="Picture 5" descr="hospital food"/>
          <p:cNvPicPr>
            <a:picLocks noChangeAspect="1" noChangeArrowheads="1"/>
          </p:cNvPicPr>
          <p:nvPr/>
        </p:nvPicPr>
        <p:blipFill>
          <a:blip r:embed="rId4"/>
          <a:srcRect/>
          <a:stretch>
            <a:fillRect/>
          </a:stretch>
        </p:blipFill>
        <p:spPr bwMode="auto">
          <a:xfrm>
            <a:off x="2586038" y="2360613"/>
            <a:ext cx="4124325" cy="305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0C78010-27B2-4438-A18D-C46633BC401B}" type="slidenum">
              <a:rPr lang="en-US"/>
              <a:pPr>
                <a:defRPr/>
              </a:pPr>
              <a:t>23</a:t>
            </a:fld>
            <a:endParaRPr lang="en-US"/>
          </a:p>
        </p:txBody>
      </p:sp>
      <p:sp>
        <p:nvSpPr>
          <p:cNvPr id="59395" name="Content Placeholder 4"/>
          <p:cNvSpPr>
            <a:spLocks noGrp="1"/>
          </p:cNvSpPr>
          <p:nvPr>
            <p:ph idx="4294967295"/>
          </p:nvPr>
        </p:nvSpPr>
        <p:spPr>
          <a:xfrm>
            <a:off x="1212850" y="1290638"/>
            <a:ext cx="4733925" cy="5192712"/>
          </a:xfrm>
        </p:spPr>
        <p:txBody>
          <a:bodyPr/>
          <a:lstStyle/>
          <a:p>
            <a:pPr eaLnBrk="1" hangingPunct="1"/>
            <a:r>
              <a:rPr lang="en-US" sz="1800" smtClean="0">
                <a:solidFill>
                  <a:srgbClr val="F9EAA9"/>
                </a:solidFill>
              </a:rPr>
              <a:t>Only use antibiotics when they are needed and as directed</a:t>
            </a:r>
          </a:p>
          <a:p>
            <a:pPr eaLnBrk="1" hangingPunct="1"/>
            <a:endParaRPr lang="en-US" sz="1800" smtClean="0">
              <a:solidFill>
                <a:srgbClr val="F9EAA9"/>
              </a:solidFill>
            </a:endParaRPr>
          </a:p>
          <a:p>
            <a:pPr eaLnBrk="1" hangingPunct="1"/>
            <a:r>
              <a:rPr lang="en-US" sz="1800" smtClean="0">
                <a:solidFill>
                  <a:srgbClr val="F9EAA9"/>
                </a:solidFill>
              </a:rPr>
              <a:t>Washing hands with soap and water (or alcohol hand rub) for at least 20 seconds</a:t>
            </a:r>
          </a:p>
          <a:p>
            <a:pPr eaLnBrk="1" hangingPunct="1"/>
            <a:endParaRPr lang="en-US" sz="1800" smtClean="0">
              <a:solidFill>
                <a:srgbClr val="F9EAA9"/>
              </a:solidFill>
            </a:endParaRPr>
          </a:p>
          <a:p>
            <a:pPr eaLnBrk="1" hangingPunct="1"/>
            <a:r>
              <a:rPr lang="en-US" sz="1800" smtClean="0">
                <a:solidFill>
                  <a:srgbClr val="F9EAA9"/>
                </a:solidFill>
              </a:rPr>
              <a:t>Wear disposable gloves and possibly                                                 gowns when applicable</a:t>
            </a:r>
          </a:p>
          <a:p>
            <a:pPr eaLnBrk="1" hangingPunct="1"/>
            <a:endParaRPr lang="en-US" sz="1800" smtClean="0">
              <a:solidFill>
                <a:srgbClr val="F9EAA9"/>
              </a:solidFill>
            </a:endParaRPr>
          </a:p>
          <a:p>
            <a:pPr eaLnBrk="1" hangingPunct="1"/>
            <a:r>
              <a:rPr lang="en-US" sz="1800" smtClean="0">
                <a:solidFill>
                  <a:srgbClr val="F9EAA9"/>
                </a:solidFill>
              </a:rPr>
              <a:t>Family members should be instructed                                                   to wash their hands upon entering                                                         a patient’s room and before leaving                                                        the room</a:t>
            </a:r>
          </a:p>
          <a:p>
            <a:pPr eaLnBrk="1" hangingPunct="1">
              <a:buFont typeface="Arial" charset="0"/>
              <a:buNone/>
            </a:pPr>
            <a:endParaRPr lang="en-US" sz="1800" smtClean="0">
              <a:solidFill>
                <a:srgbClr val="F9EAA9"/>
              </a:solidFill>
            </a:endParaRPr>
          </a:p>
        </p:txBody>
      </p:sp>
      <p:sp>
        <p:nvSpPr>
          <p:cNvPr id="59396" name="Title 3"/>
          <p:cNvSpPr>
            <a:spLocks/>
          </p:cNvSpPr>
          <p:nvPr/>
        </p:nvSpPr>
        <p:spPr bwMode="auto">
          <a:xfrm>
            <a:off x="1212850" y="222250"/>
            <a:ext cx="74818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How can we control the spread of MDROs? </a:t>
            </a:r>
            <a:endParaRPr lang="en-US" sz="3200" i="1">
              <a:solidFill>
                <a:schemeClr val="bg1"/>
              </a:solidFill>
              <a:latin typeface="Calibri" pitchFamily="34" charset="0"/>
            </a:endParaRPr>
          </a:p>
        </p:txBody>
      </p:sp>
      <p:pic>
        <p:nvPicPr>
          <p:cNvPr id="59397" name="Picture 2"/>
          <p:cNvPicPr>
            <a:picLocks noChangeAspect="1" noChangeArrowheads="1"/>
          </p:cNvPicPr>
          <p:nvPr/>
        </p:nvPicPr>
        <p:blipFill>
          <a:blip r:embed="rId4"/>
          <a:srcRect/>
          <a:stretch>
            <a:fillRect/>
          </a:stretch>
        </p:blipFill>
        <p:spPr bwMode="auto">
          <a:xfrm>
            <a:off x="5794375" y="2206625"/>
            <a:ext cx="2900363" cy="2992438"/>
          </a:xfrm>
          <a:prstGeom prst="rect">
            <a:avLst/>
          </a:prstGeom>
          <a:noFill/>
          <a:ln w="9525">
            <a:noFill/>
            <a:miter lim="800000"/>
            <a:headEnd/>
            <a:tailEnd/>
          </a:ln>
        </p:spPr>
      </p:pic>
      <p:sp>
        <p:nvSpPr>
          <p:cNvPr id="59398" name="Text Box 8"/>
          <p:cNvSpPr txBox="1">
            <a:spLocks noChangeArrowheads="1"/>
          </p:cNvSpPr>
          <p:nvPr/>
        </p:nvSpPr>
        <p:spPr bwMode="auto">
          <a:xfrm>
            <a:off x="1670050" y="6330950"/>
            <a:ext cx="5497513" cy="274638"/>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Source: http://www.ct.gov/dph/cwp. Accessed June 20, 2014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4"/>
          <p:cNvSpPr>
            <a:spLocks noGrp="1"/>
          </p:cNvSpPr>
          <p:nvPr>
            <p:ph type="ftr" sz="quarter" idx="11"/>
          </p:nvPr>
        </p:nvSpPr>
        <p:spPr bwMode="auto">
          <a:noFill/>
          <a:ln>
            <a:miter lim="800000"/>
            <a:headEnd/>
            <a:tailEnd/>
          </a:ln>
        </p:spPr>
        <p:txBody>
          <a:bodyPr/>
          <a:lstStyle/>
          <a:p>
            <a:r>
              <a:rPr lang="en-US" smtClean="0"/>
              <a:t>Session 1</a:t>
            </a:r>
          </a:p>
        </p:txBody>
      </p:sp>
      <p:sp>
        <p:nvSpPr>
          <p:cNvPr id="61442" name="Rectangle 2"/>
          <p:cNvSpPr>
            <a:spLocks noGrp="1"/>
          </p:cNvSpPr>
          <p:nvPr>
            <p:ph type="title"/>
          </p:nvPr>
        </p:nvSpPr>
        <p:spPr>
          <a:xfrm>
            <a:off x="296863" y="3429000"/>
            <a:ext cx="8229600" cy="1143000"/>
          </a:xfrm>
        </p:spPr>
        <p:txBody>
          <a:bodyPr/>
          <a:lstStyle/>
          <a:p>
            <a:pPr algn="ctr"/>
            <a:r>
              <a:rPr lang="en-US" sz="4400" smtClean="0">
                <a:solidFill>
                  <a:schemeClr val="bg1"/>
                </a:solidFill>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94F8E23-AF2F-404E-A62E-D9EDCFE2CA94}" type="slidenum">
              <a:rPr lang="en-US" sz="1200">
                <a:solidFill>
                  <a:schemeClr val="tx1">
                    <a:tint val="75000"/>
                  </a:schemeClr>
                </a:solidFill>
                <a:latin typeface="+mn-lt"/>
                <a:cs typeface="+mn-cs"/>
              </a:rPr>
              <a:pPr algn="r" fontAlgn="auto">
                <a:spcBef>
                  <a:spcPts val="0"/>
                </a:spcBef>
                <a:spcAft>
                  <a:spcPts val="0"/>
                </a:spcAft>
                <a:defRPr/>
              </a:pPr>
              <a:t>3</a:t>
            </a:fld>
            <a:endParaRPr lang="en-US" sz="1200">
              <a:solidFill>
                <a:schemeClr val="tx1">
                  <a:tint val="75000"/>
                </a:schemeClr>
              </a:solidFill>
              <a:latin typeface="+mn-lt"/>
              <a:cs typeface="+mn-cs"/>
            </a:endParaRPr>
          </a:p>
        </p:txBody>
      </p:sp>
      <p:sp>
        <p:nvSpPr>
          <p:cNvPr id="18435" name="Title 3"/>
          <p:cNvSpPr>
            <a:spLocks noGrp="1"/>
          </p:cNvSpPr>
          <p:nvPr>
            <p:ph type="title" idx="4294967295"/>
          </p:nvPr>
        </p:nvSpPr>
        <p:spPr>
          <a:xfrm>
            <a:off x="1212850" y="222250"/>
            <a:ext cx="7635875" cy="990600"/>
          </a:xfrm>
          <a:ln w="38100">
            <a:solidFill>
              <a:srgbClr val="FFFF00"/>
            </a:solidFill>
          </a:ln>
        </p:spPr>
        <p:txBody>
          <a:bodyPr/>
          <a:lstStyle/>
          <a:p>
            <a:pPr eaLnBrk="1" hangingPunct="1"/>
            <a:r>
              <a:rPr lang="en-US" sz="3200" smtClean="0">
                <a:solidFill>
                  <a:schemeClr val="bg1"/>
                </a:solidFill>
              </a:rPr>
              <a:t>Introduction to MDROs</a:t>
            </a:r>
            <a:endParaRPr lang="en-US" sz="3200" i="1" smtClean="0">
              <a:solidFill>
                <a:schemeClr val="bg1"/>
              </a:solidFill>
            </a:endParaRPr>
          </a:p>
        </p:txBody>
      </p:sp>
      <p:sp>
        <p:nvSpPr>
          <p:cNvPr id="18436" name="Content Placeholder 4"/>
          <p:cNvSpPr>
            <a:spLocks noGrp="1"/>
          </p:cNvSpPr>
          <p:nvPr>
            <p:ph idx="4294967295"/>
          </p:nvPr>
        </p:nvSpPr>
        <p:spPr>
          <a:xfrm>
            <a:off x="1212850" y="1443038"/>
            <a:ext cx="7626350" cy="5192712"/>
          </a:xfrm>
        </p:spPr>
        <p:txBody>
          <a:bodyPr/>
          <a:lstStyle/>
          <a:p>
            <a:pPr marL="284163" indent="-284163" eaLnBrk="1" hangingPunct="1">
              <a:buFont typeface="Arial" charset="0"/>
              <a:buNone/>
            </a:pPr>
            <a:r>
              <a:rPr lang="en-US" sz="2400" u="sng" smtClean="0">
                <a:solidFill>
                  <a:srgbClr val="F9EAA9"/>
                </a:solidFill>
              </a:rPr>
              <a:t>Primary Objectives of this Session</a:t>
            </a:r>
          </a:p>
          <a:p>
            <a:pPr marL="284163" indent="-284163" eaLnBrk="1" hangingPunct="1">
              <a:buFont typeface="Arial" charset="0"/>
              <a:buNone/>
            </a:pPr>
            <a:endParaRPr lang="en-US" sz="2400" u="sng" smtClean="0">
              <a:solidFill>
                <a:srgbClr val="F9EAA9"/>
              </a:solidFill>
            </a:endParaRPr>
          </a:p>
          <a:p>
            <a:pPr marL="284163" indent="-284163" eaLnBrk="1" hangingPunct="1"/>
            <a:r>
              <a:rPr lang="en-US" sz="2000" smtClean="0">
                <a:solidFill>
                  <a:srgbClr val="F9EAA9"/>
                </a:solidFill>
              </a:rPr>
              <a:t>Define a multi-drug resistant organism</a:t>
            </a:r>
          </a:p>
          <a:p>
            <a:pPr marL="284163" indent="-284163" eaLnBrk="1" hangingPunct="1"/>
            <a:r>
              <a:rPr lang="en-US" sz="2000" smtClean="0">
                <a:solidFill>
                  <a:srgbClr val="F9EAA9"/>
                </a:solidFill>
              </a:rPr>
              <a:t>Describe ways to prevent spread</a:t>
            </a:r>
          </a:p>
          <a:p>
            <a:pPr marL="284163" indent="-284163" eaLnBrk="1" hangingPunct="1"/>
            <a:r>
              <a:rPr lang="en-US" sz="2000" smtClean="0">
                <a:solidFill>
                  <a:srgbClr val="F9EAA9"/>
                </a:solidFill>
              </a:rPr>
              <a:t>Identify reasons for public health concern </a:t>
            </a:r>
          </a:p>
          <a:p>
            <a:pPr marL="284163" indent="-284163" eaLnBrk="1" hangingPunct="1"/>
            <a:endParaRPr lang="en-US" sz="2000" smtClean="0">
              <a:solidFill>
                <a:srgbClr val="F9EAA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4"/>
          <p:cNvSpPr>
            <a:spLocks noGrp="1"/>
          </p:cNvSpPr>
          <p:nvPr>
            <p:ph type="ftr" sz="quarter" idx="11"/>
          </p:nvPr>
        </p:nvSpPr>
        <p:spPr bwMode="auto">
          <a:noFill/>
          <a:ln>
            <a:miter lim="800000"/>
            <a:headEnd/>
            <a:tailEnd/>
          </a:ln>
        </p:spPr>
        <p:txBody>
          <a:bodyPr/>
          <a:lstStyle/>
          <a:p>
            <a:r>
              <a:rPr lang="en-US" smtClean="0"/>
              <a:t>Session 1</a:t>
            </a:r>
          </a:p>
        </p:txBody>
      </p:sp>
      <p:sp>
        <p:nvSpPr>
          <p:cNvPr id="20482" name="Rectangle 3"/>
          <p:cNvSpPr>
            <a:spLocks noChangeArrowheads="1"/>
          </p:cNvSpPr>
          <p:nvPr/>
        </p:nvSpPr>
        <p:spPr bwMode="auto">
          <a:xfrm>
            <a:off x="839788" y="6488113"/>
            <a:ext cx="8077200" cy="277812"/>
          </a:xfrm>
          <a:prstGeom prst="rect">
            <a:avLst/>
          </a:prstGeom>
          <a:noFill/>
          <a:ln w="9525">
            <a:noFill/>
            <a:miter lim="800000"/>
            <a:headEnd/>
            <a:tailEnd/>
          </a:ln>
        </p:spPr>
        <p:txBody>
          <a:bodyPr>
            <a:spAutoFit/>
          </a:bodyPr>
          <a:lstStyle/>
          <a:p>
            <a:r>
              <a:rPr lang="en-US" sz="1200">
                <a:solidFill>
                  <a:schemeClr val="bg1"/>
                </a:solidFill>
              </a:rPr>
              <a:t>http://www.pbs.org/wgbh/nova/sciencenow/0303/04-arms-nf.html</a:t>
            </a:r>
          </a:p>
        </p:txBody>
      </p:sp>
      <p:sp>
        <p:nvSpPr>
          <p:cNvPr id="20483" name="Title 4"/>
          <p:cNvSpPr>
            <a:spLocks noGrp="1"/>
          </p:cNvSpPr>
          <p:nvPr>
            <p:ph type="title"/>
          </p:nvPr>
        </p:nvSpPr>
        <p:spPr>
          <a:xfrm>
            <a:off x="457200" y="69850"/>
            <a:ext cx="8237538" cy="939800"/>
          </a:xfrm>
          <a:ln w="28575">
            <a:solidFill>
              <a:srgbClr val="FFFF00"/>
            </a:solidFill>
          </a:ln>
        </p:spPr>
        <p:txBody>
          <a:bodyPr/>
          <a:lstStyle/>
          <a:p>
            <a:r>
              <a:rPr lang="en-US" sz="2800" smtClean="0">
                <a:solidFill>
                  <a:schemeClr val="bg1"/>
                </a:solidFill>
              </a:rPr>
              <a:t>Once upon a time, a scientist named Fleming discovered the miracle of antibiotics…..</a:t>
            </a:r>
          </a:p>
        </p:txBody>
      </p:sp>
      <p:pic>
        <p:nvPicPr>
          <p:cNvPr id="20484" name="Picture 5" descr="Arms race printable graphic"/>
          <p:cNvPicPr>
            <a:picLocks noChangeAspect="1" noChangeArrowheads="1"/>
          </p:cNvPicPr>
          <p:nvPr/>
        </p:nvPicPr>
        <p:blipFill>
          <a:blip r:embed="rId3"/>
          <a:srcRect/>
          <a:stretch>
            <a:fillRect/>
          </a:stretch>
        </p:blipFill>
        <p:spPr bwMode="auto">
          <a:xfrm>
            <a:off x="2260600" y="1077913"/>
            <a:ext cx="4581525" cy="5410200"/>
          </a:xfrm>
          <a:prstGeom prst="rect">
            <a:avLst/>
          </a:prstGeom>
          <a:noFill/>
          <a:ln w="9525">
            <a:noFill/>
            <a:miter lim="800000"/>
            <a:headEnd/>
            <a:tailEnd/>
          </a:ln>
        </p:spPr>
      </p:pic>
      <p:sp>
        <p:nvSpPr>
          <p:cNvPr id="20485" name="TextBox 2"/>
          <p:cNvSpPr txBox="1">
            <a:spLocks noChangeArrowheads="1"/>
          </p:cNvSpPr>
          <p:nvPr/>
        </p:nvSpPr>
        <p:spPr bwMode="auto">
          <a:xfrm>
            <a:off x="4618038" y="4651375"/>
            <a:ext cx="717550" cy="368300"/>
          </a:xfrm>
          <a:prstGeom prst="rect">
            <a:avLst/>
          </a:prstGeom>
          <a:solidFill>
            <a:schemeClr val="bg1"/>
          </a:solidFill>
          <a:ln w="9525">
            <a:solidFill>
              <a:schemeClr val="bg1"/>
            </a:solidFill>
            <a:miter lim="800000"/>
            <a:headEnd/>
            <a:tailEnd/>
          </a:ln>
        </p:spPr>
        <p:txBody>
          <a:bodyPr>
            <a:spAutoFit/>
          </a:bodyPr>
          <a:lstStyle/>
          <a:p>
            <a:r>
              <a:rPr lang="en-US"/>
              <a:t>2001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Fleming"/>
          <p:cNvPicPr>
            <a:picLocks noChangeAspect="1" noChangeArrowheads="1"/>
          </p:cNvPicPr>
          <p:nvPr/>
        </p:nvPicPr>
        <p:blipFill>
          <a:blip r:embed="rId3">
            <a:lum bright="24000" contrast="-36000"/>
          </a:blip>
          <a:srcRect r="18347"/>
          <a:stretch>
            <a:fillRect/>
          </a:stretch>
        </p:blipFill>
        <p:spPr bwMode="auto">
          <a:xfrm>
            <a:off x="152400" y="1143000"/>
            <a:ext cx="4953000" cy="4868863"/>
          </a:xfrm>
          <a:prstGeom prst="rect">
            <a:avLst/>
          </a:prstGeom>
          <a:solidFill>
            <a:schemeClr val="accent2"/>
          </a:solidFill>
          <a:ln w="9525">
            <a:solidFill>
              <a:srgbClr val="0033CC"/>
            </a:solidFill>
            <a:miter lim="800000"/>
            <a:headEnd/>
            <a:tailEnd/>
          </a:ln>
        </p:spPr>
      </p:pic>
      <p:sp>
        <p:nvSpPr>
          <p:cNvPr id="22530" name="Text Box 4"/>
          <p:cNvSpPr txBox="1">
            <a:spLocks noChangeArrowheads="1"/>
          </p:cNvSpPr>
          <p:nvPr/>
        </p:nvSpPr>
        <p:spPr bwMode="auto">
          <a:xfrm>
            <a:off x="5487988" y="985838"/>
            <a:ext cx="3305175" cy="1200150"/>
          </a:xfrm>
          <a:prstGeom prst="rect">
            <a:avLst/>
          </a:prstGeom>
          <a:noFill/>
          <a:ln w="38100">
            <a:solidFill>
              <a:srgbClr val="FFFF00"/>
            </a:solidFill>
            <a:miter lim="800000"/>
            <a:headEnd/>
            <a:tailEnd/>
          </a:ln>
        </p:spPr>
        <p:txBody>
          <a:bodyPr>
            <a:spAutoFit/>
          </a:bodyPr>
          <a:lstStyle/>
          <a:p>
            <a:pPr eaLnBrk="0" hangingPunct="0"/>
            <a:r>
              <a:rPr lang="en-US" sz="3600" b="1">
                <a:solidFill>
                  <a:schemeClr val="bg1"/>
                </a:solidFill>
              </a:rPr>
              <a:t>Antimicrobial Stewardship</a:t>
            </a:r>
          </a:p>
        </p:txBody>
      </p:sp>
      <p:sp>
        <p:nvSpPr>
          <p:cNvPr id="22531" name="Text Box 2"/>
          <p:cNvSpPr txBox="1">
            <a:spLocks noChangeArrowheads="1"/>
          </p:cNvSpPr>
          <p:nvPr/>
        </p:nvSpPr>
        <p:spPr bwMode="auto">
          <a:xfrm>
            <a:off x="3124200" y="3006725"/>
            <a:ext cx="5867400" cy="3470275"/>
          </a:xfrm>
          <a:prstGeom prst="rect">
            <a:avLst/>
          </a:prstGeom>
          <a:solidFill>
            <a:srgbClr val="000066">
              <a:alpha val="87057"/>
            </a:srgbClr>
          </a:solidFill>
          <a:ln w="28575">
            <a:solidFill>
              <a:schemeClr val="hlink"/>
            </a:solidFill>
            <a:miter lim="800000"/>
            <a:headEnd/>
            <a:tailEnd/>
          </a:ln>
        </p:spPr>
        <p:txBody>
          <a:bodyPr>
            <a:spAutoFit/>
          </a:bodyPr>
          <a:lstStyle/>
          <a:p>
            <a:pPr eaLnBrk="0" hangingPunct="0"/>
            <a:r>
              <a:rPr lang="en-US" sz="2200" b="1">
                <a:solidFill>
                  <a:schemeClr val="bg1"/>
                </a:solidFill>
              </a:rPr>
              <a:t>“…. the microbes are educated to resist penicillin and a host of penicillin-fast organisms is bred out… In such cases the thoughtless person playing with penicillin is morally responsible for the death of the man who finally succumbs to infection with the penicillin-resistant organism.  I hope this evil can be averted.” </a:t>
            </a:r>
          </a:p>
          <a:p>
            <a:pPr eaLnBrk="0" hangingPunct="0"/>
            <a:endParaRPr lang="en-US" sz="2200" b="1">
              <a:solidFill>
                <a:schemeClr val="bg1"/>
              </a:solidFill>
            </a:endParaRPr>
          </a:p>
          <a:p>
            <a:pPr algn="r" eaLnBrk="0" hangingPunct="0"/>
            <a:r>
              <a:rPr lang="en-US" sz="2200" b="1">
                <a:solidFill>
                  <a:schemeClr val="bg1"/>
                </a:solidFill>
              </a:rPr>
              <a:t>- Sir Alexander Fleming, June 1945</a:t>
            </a:r>
            <a:endParaRPr lang="en-US" sz="2200" b="1">
              <a:solidFill>
                <a:srgbClr val="FFFF00"/>
              </a:solidFill>
            </a:endParaRPr>
          </a:p>
        </p:txBody>
      </p:sp>
      <p:sp>
        <p:nvSpPr>
          <p:cNvPr id="22532" name="TextBox 1"/>
          <p:cNvSpPr txBox="1">
            <a:spLocks noChangeArrowheads="1"/>
          </p:cNvSpPr>
          <p:nvPr/>
        </p:nvSpPr>
        <p:spPr bwMode="auto">
          <a:xfrm>
            <a:off x="241300" y="6424613"/>
            <a:ext cx="8551863" cy="431800"/>
          </a:xfrm>
          <a:prstGeom prst="rect">
            <a:avLst/>
          </a:prstGeom>
          <a:noFill/>
          <a:ln w="9525">
            <a:noFill/>
            <a:miter lim="800000"/>
            <a:headEnd/>
            <a:tailEnd/>
          </a:ln>
        </p:spPr>
        <p:txBody>
          <a:bodyPr>
            <a:spAutoFit/>
          </a:bodyPr>
          <a:lstStyle/>
          <a:p>
            <a:r>
              <a:rPr lang="en-US" sz="1100">
                <a:solidFill>
                  <a:schemeClr val="bg1"/>
                </a:solidFill>
              </a:rPr>
              <a:t>Lynfield, </a:t>
            </a:r>
            <a:r>
              <a:rPr lang="en-US" sz="1100" u="sng">
                <a:solidFill>
                  <a:schemeClr val="bg1"/>
                </a:solidFill>
              </a:rPr>
              <a:t>The Continued Assault of Antibiotic-Resistance</a:t>
            </a:r>
            <a:r>
              <a:rPr lang="en-US" sz="1100">
                <a:solidFill>
                  <a:schemeClr val="bg1"/>
                </a:solidFill>
              </a:rPr>
              <a:t>; IDSA Congressional briefing.  Accessed 7.27.14 at http://www.idsociety.org/WHDbriefing/</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AEE72FD-9973-48F0-9A0D-7E8B15919FB0}" type="slidenum">
              <a:rPr lang="en-US" sz="1200">
                <a:solidFill>
                  <a:schemeClr val="tx1">
                    <a:tint val="75000"/>
                  </a:schemeClr>
                </a:solidFill>
                <a:latin typeface="+mn-lt"/>
                <a:cs typeface="+mn-cs"/>
              </a:rPr>
              <a:pPr algn="r" fontAlgn="auto">
                <a:spcBef>
                  <a:spcPts val="0"/>
                </a:spcBef>
                <a:spcAft>
                  <a:spcPts val="0"/>
                </a:spcAft>
                <a:defRPr/>
              </a:pPr>
              <a:t>6</a:t>
            </a:fld>
            <a:endParaRPr lang="en-US" sz="1200">
              <a:solidFill>
                <a:schemeClr val="tx1">
                  <a:tint val="75000"/>
                </a:schemeClr>
              </a:solidFill>
              <a:latin typeface="+mn-lt"/>
              <a:cs typeface="+mn-cs"/>
            </a:endParaRPr>
          </a:p>
        </p:txBody>
      </p:sp>
      <p:sp>
        <p:nvSpPr>
          <p:cNvPr id="24579" name="Content Placeholder 4"/>
          <p:cNvSpPr>
            <a:spLocks noGrp="1"/>
          </p:cNvSpPr>
          <p:nvPr>
            <p:ph idx="4294967295"/>
          </p:nvPr>
        </p:nvSpPr>
        <p:spPr>
          <a:xfrm>
            <a:off x="1212850" y="1443038"/>
            <a:ext cx="7626350" cy="5192712"/>
          </a:xfrm>
        </p:spPr>
        <p:txBody>
          <a:bodyPr/>
          <a:lstStyle/>
          <a:p>
            <a:pPr marL="284163" indent="-284163" eaLnBrk="1" hangingPunct="1"/>
            <a:r>
              <a:rPr lang="en-US" sz="2000" smtClean="0">
                <a:solidFill>
                  <a:srgbClr val="F9EAA9"/>
                </a:solidFill>
              </a:rPr>
              <a:t>Multi-drug resistant organisms are bacteria that have developed resistance to one or more classes of antibiotics</a:t>
            </a:r>
          </a:p>
          <a:p>
            <a:pPr marL="284163" indent="-284163" eaLnBrk="1" hangingPunct="1"/>
            <a:endParaRPr lang="en-US" sz="2000" smtClean="0">
              <a:solidFill>
                <a:srgbClr val="F9EAA9"/>
              </a:solidFill>
            </a:endParaRPr>
          </a:p>
          <a:p>
            <a:pPr marL="741363" lvl="1" indent="-342900" eaLnBrk="1" hangingPunct="1"/>
            <a:r>
              <a:rPr lang="en-US" sz="2000" smtClean="0">
                <a:solidFill>
                  <a:srgbClr val="F9EAA9"/>
                </a:solidFill>
              </a:rPr>
              <a:t>These antibiotics can no longer be used effectively to control or kill the bacteria</a:t>
            </a:r>
          </a:p>
          <a:p>
            <a:pPr marL="741363" lvl="1" indent="-342900" eaLnBrk="1" hangingPunct="1"/>
            <a:endParaRPr lang="en-US" sz="2000" smtClean="0">
              <a:solidFill>
                <a:srgbClr val="F9EAA9"/>
              </a:solidFill>
            </a:endParaRPr>
          </a:p>
          <a:p>
            <a:pPr marL="741363" lvl="1" indent="-342900" eaLnBrk="1" hangingPunct="1"/>
            <a:r>
              <a:rPr lang="en-US" sz="2000" smtClean="0">
                <a:solidFill>
                  <a:srgbClr val="F9EAA9"/>
                </a:solidFill>
              </a:rPr>
              <a:t>MDROs are predominantly bacteria, but can also include viruses, fungi, or parasites</a:t>
            </a:r>
          </a:p>
          <a:p>
            <a:pPr marL="741363" lvl="1" indent="-342900" eaLnBrk="1" hangingPunct="1"/>
            <a:endParaRPr lang="en-US" sz="2000" smtClean="0">
              <a:solidFill>
                <a:srgbClr val="F9EAA9"/>
              </a:solidFill>
            </a:endParaRPr>
          </a:p>
          <a:p>
            <a:pPr marL="741363" lvl="1" indent="-342900" eaLnBrk="1" hangingPunct="1"/>
            <a:r>
              <a:rPr lang="en-US" sz="2000" smtClean="0">
                <a:solidFill>
                  <a:srgbClr val="F9EAA9"/>
                </a:solidFill>
              </a:rPr>
              <a:t>The names of some MDROs identify resistance to only one drug agent, but they are frequently resistant to multiple drugs</a:t>
            </a:r>
          </a:p>
          <a:p>
            <a:pPr marL="1141413" lvl="2" indent="-342900" eaLnBrk="1" hangingPunct="1"/>
            <a:r>
              <a:rPr lang="en-US" sz="1600" smtClean="0">
                <a:solidFill>
                  <a:srgbClr val="F9EAA9"/>
                </a:solidFill>
              </a:rPr>
              <a:t>MRSA (Methicillin-resistant </a:t>
            </a:r>
            <a:r>
              <a:rPr lang="en-US" sz="1600" i="1" smtClean="0">
                <a:solidFill>
                  <a:srgbClr val="F9EAA9"/>
                </a:solidFill>
              </a:rPr>
              <a:t>Staphylococcus aureus</a:t>
            </a:r>
            <a:r>
              <a:rPr lang="en-US" sz="1600" smtClean="0">
                <a:solidFill>
                  <a:srgbClr val="F9EAA9"/>
                </a:solidFill>
              </a:rPr>
              <a:t>)</a:t>
            </a:r>
          </a:p>
          <a:p>
            <a:pPr marL="1141413" lvl="2" indent="-342900" eaLnBrk="1" hangingPunct="1"/>
            <a:r>
              <a:rPr lang="en-US" sz="1600" smtClean="0">
                <a:solidFill>
                  <a:srgbClr val="F9EAA9"/>
                </a:solidFill>
              </a:rPr>
              <a:t>VRE (Vancomycin-resistant </a:t>
            </a:r>
            <a:r>
              <a:rPr lang="en-US" sz="1600" i="1" smtClean="0">
                <a:solidFill>
                  <a:srgbClr val="F9EAA9"/>
                </a:solidFill>
              </a:rPr>
              <a:t>Enterococci</a:t>
            </a:r>
            <a:r>
              <a:rPr lang="en-US" sz="1600" smtClean="0">
                <a:solidFill>
                  <a:srgbClr val="F9EAA9"/>
                </a:solidFill>
              </a:rPr>
              <a:t>)</a:t>
            </a:r>
          </a:p>
          <a:p>
            <a:pPr marL="741363" lvl="1" indent="-342900" eaLnBrk="1" hangingPunct="1">
              <a:buFont typeface="Arial" charset="0"/>
              <a:buNone/>
            </a:pPr>
            <a:endParaRPr lang="en-US" sz="2000" smtClean="0">
              <a:solidFill>
                <a:schemeClr val="bg1"/>
              </a:solidFill>
            </a:endParaRPr>
          </a:p>
        </p:txBody>
      </p:sp>
      <p:sp>
        <p:nvSpPr>
          <p:cNvPr id="24580"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What are MDROs?</a:t>
            </a:r>
            <a:endParaRPr lang="en-US" sz="3200" i="1">
              <a:solidFill>
                <a:schemeClr val="bg1"/>
              </a:solidFill>
              <a:latin typeface="Calibri" pitchFamily="34" charset="0"/>
            </a:endParaRPr>
          </a:p>
        </p:txBody>
      </p:sp>
      <p:sp>
        <p:nvSpPr>
          <p:cNvPr id="24581" name="Text Box 5"/>
          <p:cNvSpPr txBox="1">
            <a:spLocks noChangeArrowheads="1"/>
          </p:cNvSpPr>
          <p:nvPr/>
        </p:nvSpPr>
        <p:spPr bwMode="auto">
          <a:xfrm>
            <a:off x="1670050" y="6330950"/>
            <a:ext cx="5497513" cy="274638"/>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Source: http://www.ct.gov/dph/cwp. Accessed June 20, 2014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2C479DB-954E-4108-834E-96B5A25F1498}" type="slidenum">
              <a:rPr lang="en-US" sz="1200">
                <a:solidFill>
                  <a:schemeClr val="tx1">
                    <a:tint val="75000"/>
                  </a:schemeClr>
                </a:solidFill>
                <a:latin typeface="+mn-lt"/>
                <a:cs typeface="+mn-cs"/>
              </a:rPr>
              <a:pPr algn="r" fontAlgn="auto">
                <a:spcBef>
                  <a:spcPts val="0"/>
                </a:spcBef>
                <a:spcAft>
                  <a:spcPts val="0"/>
                </a:spcAft>
                <a:defRPr/>
              </a:pPr>
              <a:t>7</a:t>
            </a:fld>
            <a:endParaRPr lang="en-US" sz="1200">
              <a:solidFill>
                <a:schemeClr val="tx1">
                  <a:tint val="75000"/>
                </a:schemeClr>
              </a:solidFill>
              <a:latin typeface="+mn-lt"/>
              <a:cs typeface="+mn-cs"/>
            </a:endParaRPr>
          </a:p>
        </p:txBody>
      </p:sp>
      <p:sp>
        <p:nvSpPr>
          <p:cNvPr id="26627" name="Content Placeholder 4"/>
          <p:cNvSpPr>
            <a:spLocks noGrp="1"/>
          </p:cNvSpPr>
          <p:nvPr>
            <p:ph idx="4294967295"/>
          </p:nvPr>
        </p:nvSpPr>
        <p:spPr>
          <a:xfrm>
            <a:off x="1212850" y="1443038"/>
            <a:ext cx="7626350" cy="5192712"/>
          </a:xfrm>
        </p:spPr>
        <p:txBody>
          <a:bodyPr/>
          <a:lstStyle/>
          <a:p>
            <a:pPr marL="284163" indent="-284163" eaLnBrk="1" hangingPunct="1"/>
            <a:r>
              <a:rPr lang="en-US" sz="2000" smtClean="0">
                <a:solidFill>
                  <a:srgbClr val="F9EAA9"/>
                </a:solidFill>
              </a:rPr>
              <a:t>Methicillin-resistant </a:t>
            </a:r>
            <a:r>
              <a:rPr lang="en-US" sz="2000" i="1" smtClean="0">
                <a:solidFill>
                  <a:srgbClr val="F9EAA9"/>
                </a:solidFill>
              </a:rPr>
              <a:t>Staphylococcus aureus </a:t>
            </a:r>
            <a:r>
              <a:rPr lang="en-US" sz="2000" smtClean="0">
                <a:solidFill>
                  <a:srgbClr val="F9EAA9"/>
                </a:solidFill>
              </a:rPr>
              <a:t>(MRSA)</a:t>
            </a:r>
          </a:p>
          <a:p>
            <a:pPr marL="284163" indent="-284163" eaLnBrk="1" hangingPunct="1"/>
            <a:r>
              <a:rPr lang="en-US" sz="2000" smtClean="0">
                <a:solidFill>
                  <a:srgbClr val="F9EAA9"/>
                </a:solidFill>
              </a:rPr>
              <a:t>Vancomycin-resistant </a:t>
            </a:r>
            <a:r>
              <a:rPr lang="en-US" sz="2000" i="1" smtClean="0">
                <a:solidFill>
                  <a:srgbClr val="F9EAA9"/>
                </a:solidFill>
              </a:rPr>
              <a:t>enterococcus</a:t>
            </a:r>
            <a:r>
              <a:rPr lang="en-US" sz="2000" smtClean="0">
                <a:solidFill>
                  <a:srgbClr val="F9EAA9"/>
                </a:solidFill>
              </a:rPr>
              <a:t> (VRE)</a:t>
            </a:r>
          </a:p>
          <a:p>
            <a:pPr marL="284163" indent="-284163" eaLnBrk="1" hangingPunct="1"/>
            <a:r>
              <a:rPr lang="en-US" sz="2000" smtClean="0">
                <a:solidFill>
                  <a:srgbClr val="F9EAA9"/>
                </a:solidFill>
              </a:rPr>
              <a:t>Extended-spectrum beta-lactamase-producing bacteria (ESBLs)</a:t>
            </a:r>
          </a:p>
          <a:p>
            <a:pPr marL="284163" indent="-284163" eaLnBrk="1" hangingPunct="1"/>
            <a:r>
              <a:rPr lang="en-US" sz="2000" smtClean="0">
                <a:solidFill>
                  <a:srgbClr val="F9EAA9"/>
                </a:solidFill>
              </a:rPr>
              <a:t>Carbapenem-resistant </a:t>
            </a:r>
            <a:r>
              <a:rPr lang="en-US" sz="2000" i="1" smtClean="0">
                <a:solidFill>
                  <a:srgbClr val="F9EAA9"/>
                </a:solidFill>
              </a:rPr>
              <a:t>enterobacteriaceae</a:t>
            </a:r>
            <a:r>
              <a:rPr lang="en-US" sz="2000" smtClean="0">
                <a:solidFill>
                  <a:srgbClr val="F9EAA9"/>
                </a:solidFill>
              </a:rPr>
              <a:t> (CRE)</a:t>
            </a:r>
          </a:p>
          <a:p>
            <a:pPr marL="284163" indent="-284163" eaLnBrk="1" hangingPunct="1"/>
            <a:r>
              <a:rPr lang="en-US" sz="2000" smtClean="0">
                <a:solidFill>
                  <a:srgbClr val="F9EAA9"/>
                </a:solidFill>
              </a:rPr>
              <a:t>Multi-drug resistant </a:t>
            </a:r>
            <a:r>
              <a:rPr lang="en-US" sz="2000" i="1" smtClean="0">
                <a:solidFill>
                  <a:srgbClr val="F9EAA9"/>
                </a:solidFill>
              </a:rPr>
              <a:t>Acinetobacter baumanii </a:t>
            </a:r>
            <a:r>
              <a:rPr lang="en-US" sz="2000" smtClean="0">
                <a:solidFill>
                  <a:srgbClr val="F9EAA9"/>
                </a:solidFill>
              </a:rPr>
              <a:t> (MDR-A)</a:t>
            </a:r>
            <a:endParaRPr lang="en-US" sz="2000" i="1" smtClean="0">
              <a:solidFill>
                <a:srgbClr val="F9EAA9"/>
              </a:solidFill>
            </a:endParaRPr>
          </a:p>
          <a:p>
            <a:pPr marL="284163" indent="-284163" eaLnBrk="1" hangingPunct="1"/>
            <a:endParaRPr lang="en-US" sz="2000" smtClean="0">
              <a:solidFill>
                <a:srgbClr val="F9EAA9"/>
              </a:solidFill>
            </a:endParaRPr>
          </a:p>
          <a:p>
            <a:pPr marL="284163" indent="-284163" eaLnBrk="1" hangingPunct="1"/>
            <a:r>
              <a:rPr lang="en-US" sz="2000" smtClean="0">
                <a:solidFill>
                  <a:srgbClr val="F9EAA9"/>
                </a:solidFill>
              </a:rPr>
              <a:t>In this first session, we will briefly review MRSA and VRE</a:t>
            </a:r>
          </a:p>
          <a:p>
            <a:pPr marL="741363" lvl="1" indent="-342900" eaLnBrk="1" hangingPunct="1">
              <a:buFont typeface="Arial" charset="0"/>
              <a:buNone/>
            </a:pPr>
            <a:endParaRPr lang="en-US" sz="2000" smtClean="0">
              <a:solidFill>
                <a:schemeClr val="bg1"/>
              </a:solidFill>
            </a:endParaRPr>
          </a:p>
        </p:txBody>
      </p:sp>
      <p:sp>
        <p:nvSpPr>
          <p:cNvPr id="26628" name="Title 3"/>
          <p:cNvSpPr>
            <a:spLocks/>
          </p:cNvSpPr>
          <p:nvPr/>
        </p:nvSpPr>
        <p:spPr bwMode="auto">
          <a:xfrm>
            <a:off x="1212850" y="222250"/>
            <a:ext cx="76342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The most challenging MDROs in Healthcare</a:t>
            </a:r>
            <a:endParaRPr lang="en-US" sz="3200" i="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7AE08CB-A66B-4E07-8F94-38786AFC9933}" type="slidenum">
              <a:rPr lang="en-US" sz="1200">
                <a:solidFill>
                  <a:schemeClr val="tx1">
                    <a:tint val="75000"/>
                  </a:schemeClr>
                </a:solidFill>
                <a:latin typeface="+mn-lt"/>
                <a:cs typeface="+mn-cs"/>
              </a:rPr>
              <a:pPr algn="r" fontAlgn="auto">
                <a:spcBef>
                  <a:spcPts val="0"/>
                </a:spcBef>
                <a:spcAft>
                  <a:spcPts val="0"/>
                </a:spcAft>
                <a:defRPr/>
              </a:pPr>
              <a:t>8</a:t>
            </a:fld>
            <a:endParaRPr lang="en-US" sz="1200">
              <a:solidFill>
                <a:schemeClr val="tx1">
                  <a:tint val="75000"/>
                </a:schemeClr>
              </a:solidFill>
              <a:latin typeface="+mn-lt"/>
              <a:cs typeface="+mn-cs"/>
            </a:endParaRPr>
          </a:p>
        </p:txBody>
      </p:sp>
      <p:sp>
        <p:nvSpPr>
          <p:cNvPr id="28675" name="Content Placeholder 4"/>
          <p:cNvSpPr>
            <a:spLocks noGrp="1"/>
          </p:cNvSpPr>
          <p:nvPr>
            <p:ph idx="4294967295"/>
          </p:nvPr>
        </p:nvSpPr>
        <p:spPr>
          <a:xfrm>
            <a:off x="1212850" y="1443038"/>
            <a:ext cx="7626350" cy="5192712"/>
          </a:xfrm>
        </p:spPr>
        <p:txBody>
          <a:bodyPr/>
          <a:lstStyle/>
          <a:p>
            <a:pPr marL="284163" indent="-284163" eaLnBrk="1" hangingPunct="1">
              <a:buFont typeface="Arial" charset="0"/>
              <a:buNone/>
            </a:pPr>
            <a:endParaRPr lang="en-US" sz="2000" u="sng" smtClean="0">
              <a:solidFill>
                <a:srgbClr val="F9EAA9"/>
              </a:solidFill>
            </a:endParaRPr>
          </a:p>
          <a:p>
            <a:pPr marL="284163" indent="-284163" eaLnBrk="1" hangingPunct="1"/>
            <a:r>
              <a:rPr lang="en-US" sz="2000" i="1" smtClean="0">
                <a:solidFill>
                  <a:srgbClr val="F9EAA9"/>
                </a:solidFill>
              </a:rPr>
              <a:t>Staphylococcus aureus</a:t>
            </a:r>
            <a:r>
              <a:rPr lang="en-US" sz="2000" smtClean="0">
                <a:solidFill>
                  <a:srgbClr val="F9EAA9"/>
                </a:solidFill>
              </a:rPr>
              <a:t> developed resistance to penicillin in the late 1940s and throughout the 1950s</a:t>
            </a:r>
          </a:p>
          <a:p>
            <a:pPr marL="284163" indent="-284163" eaLnBrk="1" hangingPunct="1"/>
            <a:r>
              <a:rPr lang="en-US" sz="2000" smtClean="0">
                <a:solidFill>
                  <a:srgbClr val="F9EAA9"/>
                </a:solidFill>
              </a:rPr>
              <a:t>Methicillin was introduced to counter this resistance problem</a:t>
            </a:r>
          </a:p>
          <a:p>
            <a:pPr marL="284163" indent="-284163" eaLnBrk="1" hangingPunct="1"/>
            <a:r>
              <a:rPr lang="en-US" sz="2000" smtClean="0">
                <a:solidFill>
                  <a:srgbClr val="F9EAA9"/>
                </a:solidFill>
              </a:rPr>
              <a:t>In 1961 the first strains of MRSA were identified in Britain</a:t>
            </a:r>
          </a:p>
          <a:p>
            <a:pPr marL="684213" lvl="1" indent="-284163" eaLnBrk="1" hangingPunct="1"/>
            <a:r>
              <a:rPr lang="en-US" sz="2000" smtClean="0">
                <a:solidFill>
                  <a:srgbClr val="F9EAA9"/>
                </a:solidFill>
              </a:rPr>
              <a:t>1968 – the first US human case of MRSA</a:t>
            </a:r>
          </a:p>
          <a:p>
            <a:pPr marL="284163" indent="-284163" eaLnBrk="1" hangingPunct="1"/>
            <a:r>
              <a:rPr lang="en-US" sz="2000" smtClean="0">
                <a:solidFill>
                  <a:srgbClr val="F9EAA9"/>
                </a:solidFill>
              </a:rPr>
              <a:t>MRSA is resistant to all beta-lactams</a:t>
            </a:r>
          </a:p>
          <a:p>
            <a:pPr marL="684213" lvl="1" indent="-284163" eaLnBrk="1" hangingPunct="1"/>
            <a:r>
              <a:rPr lang="en-US" sz="2000" smtClean="0">
                <a:solidFill>
                  <a:srgbClr val="F9EAA9"/>
                </a:solidFill>
              </a:rPr>
              <a:t>Penicillin, amoxicillin, methicillin, etc.</a:t>
            </a:r>
          </a:p>
          <a:p>
            <a:pPr marL="284163" indent="-284163" eaLnBrk="1" hangingPunct="1"/>
            <a:r>
              <a:rPr lang="en-US" sz="2000" smtClean="0">
                <a:solidFill>
                  <a:srgbClr val="F9EAA9"/>
                </a:solidFill>
              </a:rPr>
              <a:t>In 2002, the first strains of S. aureus resistant                                          to vancomycin emerged</a:t>
            </a:r>
          </a:p>
          <a:p>
            <a:pPr marL="684213" lvl="1" indent="-284163" eaLnBrk="1" hangingPunct="1"/>
            <a:r>
              <a:rPr lang="en-US" sz="2000" smtClean="0">
                <a:solidFill>
                  <a:srgbClr val="F9EAA9"/>
                </a:solidFill>
              </a:rPr>
              <a:t>These strains are still rare currently</a:t>
            </a:r>
          </a:p>
          <a:p>
            <a:pPr marL="284163" indent="-284163" eaLnBrk="1" hangingPunct="1">
              <a:buFont typeface="Arial" charset="0"/>
              <a:buNone/>
            </a:pPr>
            <a:endParaRPr lang="en-US" sz="2000" smtClean="0">
              <a:solidFill>
                <a:srgbClr val="F9EAA9"/>
              </a:solidFill>
            </a:endParaRPr>
          </a:p>
        </p:txBody>
      </p:sp>
      <p:sp>
        <p:nvSpPr>
          <p:cNvPr id="28676" name="Title 3"/>
          <p:cNvSpPr>
            <a:spLocks/>
          </p:cNvSpPr>
          <p:nvPr/>
        </p:nvSpPr>
        <p:spPr bwMode="auto">
          <a:xfrm>
            <a:off x="1212850" y="222250"/>
            <a:ext cx="7329488" cy="1220788"/>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MDROs are Not a New Problem – </a:t>
            </a:r>
          </a:p>
          <a:p>
            <a:r>
              <a:rPr lang="en-US" sz="3200">
                <a:solidFill>
                  <a:schemeClr val="bg1"/>
                </a:solidFill>
                <a:latin typeface="Calibri" pitchFamily="34" charset="0"/>
              </a:rPr>
              <a:t>The Case of MRSA</a:t>
            </a:r>
          </a:p>
        </p:txBody>
      </p:sp>
      <p:pic>
        <p:nvPicPr>
          <p:cNvPr id="28677" name="Picture 2"/>
          <p:cNvPicPr>
            <a:picLocks noChangeAspect="1" noChangeArrowheads="1"/>
          </p:cNvPicPr>
          <p:nvPr/>
        </p:nvPicPr>
        <p:blipFill>
          <a:blip r:embed="rId4"/>
          <a:srcRect/>
          <a:stretch>
            <a:fillRect/>
          </a:stretch>
        </p:blipFill>
        <p:spPr bwMode="auto">
          <a:xfrm>
            <a:off x="6403975" y="3570288"/>
            <a:ext cx="2290763" cy="2749550"/>
          </a:xfrm>
          <a:prstGeom prst="rect">
            <a:avLst/>
          </a:prstGeom>
          <a:noFill/>
          <a:ln w="9525">
            <a:noFill/>
            <a:miter lim="800000"/>
            <a:headEnd/>
            <a:tailEnd/>
          </a:ln>
        </p:spPr>
      </p:pic>
      <p:sp>
        <p:nvSpPr>
          <p:cNvPr id="28678" name="Text Box 6"/>
          <p:cNvSpPr txBox="1">
            <a:spLocks noChangeArrowheads="1"/>
          </p:cNvSpPr>
          <p:nvPr/>
        </p:nvSpPr>
        <p:spPr bwMode="auto">
          <a:xfrm>
            <a:off x="1517650" y="6330950"/>
            <a:ext cx="5497513" cy="274638"/>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Source: http://www.ct.gov/dph/cwp. Accessed June 20, 2014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DD85761-FB09-4988-A0BF-7D283510B36F}" type="slidenum">
              <a:rPr lang="en-US" sz="1200">
                <a:solidFill>
                  <a:schemeClr val="tx1">
                    <a:tint val="75000"/>
                  </a:schemeClr>
                </a:solidFill>
                <a:latin typeface="+mn-lt"/>
                <a:cs typeface="+mn-cs"/>
              </a:rPr>
              <a:pPr algn="r" fontAlgn="auto">
                <a:spcBef>
                  <a:spcPts val="0"/>
                </a:spcBef>
                <a:spcAft>
                  <a:spcPts val="0"/>
                </a:spcAft>
                <a:defRPr/>
              </a:pPr>
              <a:t>9</a:t>
            </a:fld>
            <a:endParaRPr lang="en-US" sz="1200">
              <a:solidFill>
                <a:schemeClr val="tx1">
                  <a:tint val="75000"/>
                </a:schemeClr>
              </a:solidFill>
              <a:latin typeface="+mn-lt"/>
              <a:cs typeface="+mn-cs"/>
            </a:endParaRPr>
          </a:p>
        </p:txBody>
      </p:sp>
      <p:sp>
        <p:nvSpPr>
          <p:cNvPr id="30723" name="Content Placeholder 4"/>
          <p:cNvSpPr>
            <a:spLocks noGrp="1"/>
          </p:cNvSpPr>
          <p:nvPr>
            <p:ph idx="4294967295"/>
          </p:nvPr>
        </p:nvSpPr>
        <p:spPr>
          <a:xfrm>
            <a:off x="1212850" y="1443038"/>
            <a:ext cx="7626350" cy="3817937"/>
          </a:xfrm>
        </p:spPr>
        <p:txBody>
          <a:bodyPr/>
          <a:lstStyle/>
          <a:p>
            <a:pPr marL="284163" indent="-284163" eaLnBrk="1" hangingPunct="1"/>
            <a:r>
              <a:rPr lang="en-US" sz="2000" smtClean="0">
                <a:solidFill>
                  <a:srgbClr val="F9EAA9"/>
                </a:solidFill>
              </a:rPr>
              <a:t>MRSA is a type of staph bacteria that is resistant to certain antibiotics called beta-lactams (e.g., penicillins, carbapenems) </a:t>
            </a:r>
          </a:p>
          <a:p>
            <a:pPr marL="284163" indent="-284163" eaLnBrk="1" hangingPunct="1"/>
            <a:r>
              <a:rPr lang="en-US" sz="2000" smtClean="0">
                <a:solidFill>
                  <a:srgbClr val="F9EAA9"/>
                </a:solidFill>
              </a:rPr>
              <a:t>Recognizing the signs and receiving treatment in early stages reduces the chances of the infection becoming severe</a:t>
            </a:r>
          </a:p>
          <a:p>
            <a:pPr marL="284163" indent="-284163" eaLnBrk="1" hangingPunct="1"/>
            <a:r>
              <a:rPr lang="en-US" sz="2000" smtClean="0">
                <a:solidFill>
                  <a:srgbClr val="F9EAA9"/>
                </a:solidFill>
              </a:rPr>
              <a:t>More severe and potentially life-threatening MRSA infections occur in the hospital setting</a:t>
            </a:r>
          </a:p>
          <a:p>
            <a:pPr marL="741363" lvl="1" indent="-342900" eaLnBrk="1" hangingPunct="1"/>
            <a:r>
              <a:rPr lang="en-US" sz="2000" smtClean="0">
                <a:solidFill>
                  <a:srgbClr val="F9EAA9"/>
                </a:solidFill>
              </a:rPr>
              <a:t>Bloodstream infections</a:t>
            </a:r>
          </a:p>
          <a:p>
            <a:pPr marL="741363" lvl="1" indent="-342900" eaLnBrk="1" hangingPunct="1"/>
            <a:r>
              <a:rPr lang="en-US" sz="2000" smtClean="0">
                <a:solidFill>
                  <a:srgbClr val="F9EAA9"/>
                </a:solidFill>
              </a:rPr>
              <a:t>Surgical site infections</a:t>
            </a:r>
          </a:p>
          <a:p>
            <a:pPr marL="741363" lvl="1" indent="-342900" eaLnBrk="1" hangingPunct="1"/>
            <a:r>
              <a:rPr lang="en-US" sz="2000" smtClean="0">
                <a:solidFill>
                  <a:srgbClr val="F9EAA9"/>
                </a:solidFill>
              </a:rPr>
              <a:t>Pneumonia</a:t>
            </a:r>
          </a:p>
          <a:p>
            <a:pPr marL="284163" indent="-284163" eaLnBrk="1" hangingPunct="1"/>
            <a:r>
              <a:rPr lang="en-US" sz="2000" smtClean="0">
                <a:solidFill>
                  <a:srgbClr val="F9EAA9"/>
                </a:solidFill>
              </a:rPr>
              <a:t>According to the CDC, these more serious infections have been declining in hospitals  for several years</a:t>
            </a:r>
          </a:p>
          <a:p>
            <a:pPr marL="741363" lvl="1" indent="-342900" eaLnBrk="1" hangingPunct="1">
              <a:buFont typeface="Arial" charset="0"/>
              <a:buNone/>
            </a:pPr>
            <a:endParaRPr lang="en-US" sz="2000" smtClean="0">
              <a:solidFill>
                <a:schemeClr val="bg1"/>
              </a:solidFill>
            </a:endParaRPr>
          </a:p>
        </p:txBody>
      </p:sp>
      <p:sp>
        <p:nvSpPr>
          <p:cNvPr id="30724"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What is MRSA?</a:t>
            </a:r>
            <a:endParaRPr lang="en-US" sz="3200" i="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4659</TotalTime>
  <Words>2267</Words>
  <Application>Microsoft Office PowerPoint</Application>
  <PresentationFormat>On-screen Show (4:3)</PresentationFormat>
  <Paragraphs>258</Paragraphs>
  <Slides>24</Slides>
  <Notes>23</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24</vt:i4>
      </vt:variant>
    </vt:vector>
  </HeadingPairs>
  <TitlesOfParts>
    <vt:vector size="27" baseType="lpstr">
      <vt:lpstr>Arial</vt:lpstr>
      <vt:lpstr>Calibri</vt:lpstr>
      <vt:lpstr>Office Theme</vt:lpstr>
      <vt:lpstr>Session 1: Introduction to MDROs </vt:lpstr>
      <vt:lpstr>Introduction to MDROs</vt:lpstr>
      <vt:lpstr>Introduction to MDROs</vt:lpstr>
      <vt:lpstr>Once upon a time, a scientist named Fleming discovered the miracle of antibiotics…..</vt:lpstr>
      <vt:lpstr>Slide 5</vt:lpstr>
      <vt:lpstr>Slide 6</vt:lpstr>
      <vt:lpstr>Slide 7</vt:lpstr>
      <vt:lpstr>Slide 8</vt:lpstr>
      <vt:lpstr>Slide 9</vt:lpstr>
      <vt:lpstr>Slide 10</vt:lpstr>
      <vt:lpstr>Slide 11</vt:lpstr>
      <vt:lpstr>Slide 12</vt:lpstr>
      <vt:lpstr>Slide 13</vt:lpstr>
      <vt:lpstr>Slide 14</vt:lpstr>
      <vt:lpstr>Are all MDROs spread in the same way?</vt:lpstr>
      <vt:lpstr>What are risk factors for MDROs?</vt:lpstr>
      <vt:lpstr>Slide 17</vt:lpstr>
      <vt:lpstr>Slide 18</vt:lpstr>
      <vt:lpstr>Slide 19</vt:lpstr>
      <vt:lpstr>Slide 20</vt:lpstr>
      <vt:lpstr>Slide 21</vt:lpstr>
      <vt:lpstr>Slide 22</vt:lpstr>
      <vt:lpstr>Slide 23</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tconner</cp:lastModifiedBy>
  <cp:revision>116</cp:revision>
  <dcterms:created xsi:type="dcterms:W3CDTF">2013-08-21T19:17:07Z</dcterms:created>
  <dcterms:modified xsi:type="dcterms:W3CDTF">2014-09-22T19:47:28Z</dcterms:modified>
</cp:coreProperties>
</file>