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4" r:id="rId2"/>
    <p:sldMasterId id="2147483688" r:id="rId3"/>
    <p:sldMasterId id="2147483702" r:id="rId4"/>
    <p:sldMasterId id="2147483716" r:id="rId5"/>
    <p:sldMasterId id="2147483743" r:id="rId6"/>
  </p:sldMasterIdLst>
  <p:notesMasterIdLst>
    <p:notesMasterId r:id="rId84"/>
  </p:notesMasterIdLst>
  <p:handoutMasterIdLst>
    <p:handoutMasterId r:id="rId85"/>
  </p:handoutMasterIdLst>
  <p:sldIdLst>
    <p:sldId id="757" r:id="rId7"/>
    <p:sldId id="758" r:id="rId8"/>
    <p:sldId id="759" r:id="rId9"/>
    <p:sldId id="760" r:id="rId10"/>
    <p:sldId id="761" r:id="rId11"/>
    <p:sldId id="762" r:id="rId12"/>
    <p:sldId id="763" r:id="rId13"/>
    <p:sldId id="764" r:id="rId14"/>
    <p:sldId id="765" r:id="rId15"/>
    <p:sldId id="766" r:id="rId16"/>
    <p:sldId id="767" r:id="rId17"/>
    <p:sldId id="768" r:id="rId18"/>
    <p:sldId id="769" r:id="rId19"/>
    <p:sldId id="771" r:id="rId20"/>
    <p:sldId id="833" r:id="rId21"/>
    <p:sldId id="834" r:id="rId22"/>
    <p:sldId id="770" r:id="rId23"/>
    <p:sldId id="832" r:id="rId24"/>
    <p:sldId id="772" r:id="rId25"/>
    <p:sldId id="773" r:id="rId26"/>
    <p:sldId id="774" r:id="rId27"/>
    <p:sldId id="775" r:id="rId28"/>
    <p:sldId id="776" r:id="rId29"/>
    <p:sldId id="777" r:id="rId30"/>
    <p:sldId id="778" r:id="rId31"/>
    <p:sldId id="779" r:id="rId32"/>
    <p:sldId id="780" r:id="rId33"/>
    <p:sldId id="781" r:id="rId34"/>
    <p:sldId id="782" r:id="rId35"/>
    <p:sldId id="783" r:id="rId36"/>
    <p:sldId id="784" r:id="rId37"/>
    <p:sldId id="785" r:id="rId38"/>
    <p:sldId id="786" r:id="rId39"/>
    <p:sldId id="787" r:id="rId40"/>
    <p:sldId id="788" r:id="rId41"/>
    <p:sldId id="789" r:id="rId42"/>
    <p:sldId id="790" r:id="rId43"/>
    <p:sldId id="791" r:id="rId44"/>
    <p:sldId id="792" r:id="rId45"/>
    <p:sldId id="793" r:id="rId46"/>
    <p:sldId id="794" r:id="rId47"/>
    <p:sldId id="795" r:id="rId48"/>
    <p:sldId id="796" r:id="rId49"/>
    <p:sldId id="797" r:id="rId50"/>
    <p:sldId id="798" r:id="rId51"/>
    <p:sldId id="799" r:id="rId52"/>
    <p:sldId id="800" r:id="rId53"/>
    <p:sldId id="801" r:id="rId54"/>
    <p:sldId id="802" r:id="rId55"/>
    <p:sldId id="803" r:id="rId56"/>
    <p:sldId id="804" r:id="rId57"/>
    <p:sldId id="805" r:id="rId58"/>
    <p:sldId id="806" r:id="rId59"/>
    <p:sldId id="807" r:id="rId60"/>
    <p:sldId id="808" r:id="rId61"/>
    <p:sldId id="809" r:id="rId62"/>
    <p:sldId id="810" r:id="rId63"/>
    <p:sldId id="811" r:id="rId64"/>
    <p:sldId id="812" r:id="rId65"/>
    <p:sldId id="813" r:id="rId66"/>
    <p:sldId id="814" r:id="rId67"/>
    <p:sldId id="815" r:id="rId68"/>
    <p:sldId id="816" r:id="rId69"/>
    <p:sldId id="817" r:id="rId70"/>
    <p:sldId id="818" r:id="rId71"/>
    <p:sldId id="819" r:id="rId72"/>
    <p:sldId id="820" r:id="rId73"/>
    <p:sldId id="821" r:id="rId74"/>
    <p:sldId id="823" r:id="rId75"/>
    <p:sldId id="822" r:id="rId76"/>
    <p:sldId id="824" r:id="rId77"/>
    <p:sldId id="825" r:id="rId78"/>
    <p:sldId id="831" r:id="rId79"/>
    <p:sldId id="826" r:id="rId80"/>
    <p:sldId id="827" r:id="rId81"/>
    <p:sldId id="828" r:id="rId82"/>
    <p:sldId id="829" r:id="rId8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cia,Bobbiejean (DSHS)" initials="BG" lastIdx="21" clrIdx="0"/>
  <p:cmAuthor id="1" name="Breaux,Marcelle (DSHS)" initials="MB" lastIdx="3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99FF99"/>
    <a:srgbClr val="FFFF99"/>
    <a:srgbClr val="FF7C80"/>
    <a:srgbClr val="FF66CC"/>
    <a:srgbClr val="009999"/>
    <a:srgbClr val="9933FF"/>
    <a:srgbClr val="FF9999"/>
    <a:srgbClr val="008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13" autoAdjust="0"/>
    <p:restoredTop sz="96250" autoAdjust="0"/>
  </p:normalViewPr>
  <p:slideViewPr>
    <p:cSldViewPr>
      <p:cViewPr varScale="1">
        <p:scale>
          <a:sx n="51" d="100"/>
          <a:sy n="51" d="100"/>
        </p:scale>
        <p:origin x="1013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352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12138"/>
    </p:cViewPr>
  </p:sorterViewPr>
  <p:notesViewPr>
    <p:cSldViewPr>
      <p:cViewPr varScale="1">
        <p:scale>
          <a:sx n="84" d="100"/>
          <a:sy n="84" d="100"/>
        </p:scale>
        <p:origin x="-3132" y="-78"/>
      </p:cViewPr>
      <p:guideLst>
        <p:guide orient="horz" pos="2880"/>
        <p:guide pos="2160"/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notesMaster" Target="notesMasters/notesMaster1.xml"/><Relationship Id="rId89" Type="http://schemas.openxmlformats.org/officeDocument/2006/relationships/theme" Target="theme/theme1.xml"/><Relationship Id="rId16" Type="http://schemas.openxmlformats.org/officeDocument/2006/relationships/slide" Target="slides/slide10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5" Type="http://schemas.openxmlformats.org/officeDocument/2006/relationships/slideMaster" Target="slideMasters/slideMaster5.xml"/><Relationship Id="rId90" Type="http://schemas.openxmlformats.org/officeDocument/2006/relationships/tableStyles" Target="tableStyles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presProps" Target="presProps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FCB3C9C-2FC3-4927-93AC-8239619991A7}" type="datetimeFigureOut">
              <a:rPr lang="en-US" smtClean="0"/>
              <a:t>12/3/2014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D4727C9-0A98-4355-ADC1-0BB0020BC6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93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0ADC2DE-0DA3-4D8C-AE32-42F30477F8C3}" type="datetimeFigureOut">
              <a:rPr lang="en-US" smtClean="0"/>
              <a:t>12/3/2014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2842384-280D-4F84-81CF-96E415F64B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151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•        How many fetuses were in this pregnancy?</a:t>
            </a:r>
            <a:r>
              <a:rPr lang="en-US" dirty="0" smtClean="0"/>
              <a:t> </a:t>
            </a:r>
            <a:r>
              <a:rPr lang="en-US"/>
              <a:t>enter numerical value only</a:t>
            </a:r>
            <a:r>
              <a:rPr lang="en-US" smtClean="0"/>
              <a:t>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42384-280D-4F84-81CF-96E415F64BCE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951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42384-280D-4F84-81CF-96E415F64BCE}" type="slidenum">
              <a:rPr lang="en-US" smtClean="0">
                <a:solidFill>
                  <a:prstClr val="black"/>
                </a:solidFill>
              </a:rPr>
              <a:pPr/>
              <a:t>75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063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42384-280D-4F84-81CF-96E415F64BCE}" type="slidenum">
              <a:rPr lang="en-US" smtClean="0">
                <a:solidFill>
                  <a:prstClr val="black"/>
                </a:solidFill>
              </a:rPr>
              <a:pPr/>
              <a:t>76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406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dshs.state.tx.us/default.shtm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dshs.state.tx.us/default.shtm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dshs.state.tx.us/default.shtm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dshs.state.tx.us/default.shtm" TargetMode="External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dshs.state.tx.us/default.shtm" TargetMode="External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609600"/>
            <a:ext cx="9144000" cy="5486400"/>
          </a:xfrm>
          <a:prstGeom prst="rect">
            <a:avLst/>
          </a:prstGeom>
          <a:gradFill rotWithShape="1">
            <a:gsLst>
              <a:gs pos="0">
                <a:srgbClr val="000080"/>
              </a:gs>
              <a:gs pos="100000">
                <a:srgbClr val="000080">
                  <a:gamma/>
                  <a:tint val="627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5" name="Picture 8" descr="Texas Department of State Health Services Hom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0"/>
            <a:ext cx="56388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2081213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4114800"/>
            <a:ext cx="6019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066800"/>
            <a:ext cx="7467600" cy="2819400"/>
          </a:xfrm>
          <a:solidFill>
            <a:schemeClr val="bg1">
              <a:alpha val="58000"/>
            </a:schemeClr>
          </a:solidFill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605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570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97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97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505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97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640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r>
              <a:rPr lang="en-US" dirty="0" smtClean="0"/>
              <a:t>Click icon to add table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629400" y="6400800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178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609600"/>
            <a:ext cx="9144000" cy="5486400"/>
          </a:xfrm>
          <a:prstGeom prst="rect">
            <a:avLst/>
          </a:prstGeom>
          <a:gradFill rotWithShape="1">
            <a:gsLst>
              <a:gs pos="0">
                <a:srgbClr val="000080"/>
              </a:gs>
              <a:gs pos="100000">
                <a:srgbClr val="EFEFF7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None/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8" descr="Texas Department of State Health Services Hom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0"/>
            <a:ext cx="56388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2081213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4114800"/>
            <a:ext cx="6019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066800"/>
            <a:ext cx="7467600" cy="2819400"/>
          </a:xfrm>
          <a:solidFill>
            <a:schemeClr val="bg1">
              <a:alpha val="58000"/>
            </a:schemeClr>
          </a:solidFill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52E3A-A107-4237-9E4E-D6D9F2A5843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791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21EEA-35B1-4C5A-91AB-735C4C14E87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6516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2372E-A705-4A82-8D4C-D577AB43F85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566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C7BFD-85FD-4EB5-9828-D628961C68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8953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2B5F4-AC6E-46D5-B178-ABA333CC207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9105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8F664-FFE7-40A0-AEC9-21959F21097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29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4697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D215A-9506-477B-9CF3-F9DD3D86CDC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060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8C8F3-F68D-453D-BEBF-BEBB8CF554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472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9B1C3-0FB2-47EA-8169-7D9CBA5EDD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8405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A498C-0761-41AC-B4B9-15203038665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9662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97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97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44E21-8575-4EC7-8394-A9BC869BA9A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6405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97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DB6A6-D222-43FF-BBEC-0AE10D1DCA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593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67A7D-370D-4412-B160-CC79728499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5427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609600"/>
            <a:ext cx="9144000" cy="5486400"/>
          </a:xfrm>
          <a:prstGeom prst="rect">
            <a:avLst/>
          </a:prstGeom>
          <a:gradFill rotWithShape="1">
            <a:gsLst>
              <a:gs pos="0">
                <a:srgbClr val="000080"/>
              </a:gs>
              <a:gs pos="100000">
                <a:srgbClr val="EFEFF7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None/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8" descr="Texas Department of State Health Services Hom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0"/>
            <a:ext cx="56388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2081213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4114800"/>
            <a:ext cx="6019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066800"/>
            <a:ext cx="7467600" cy="2819400"/>
          </a:xfrm>
          <a:solidFill>
            <a:schemeClr val="bg1">
              <a:alpha val="58000"/>
            </a:schemeClr>
          </a:solidFill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52E3A-A107-4237-9E4E-D6D9F2A5843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3355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21EEA-35B1-4C5A-91AB-735C4C14E87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0611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2372E-A705-4A82-8D4C-D577AB43F85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900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2144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C7BFD-85FD-4EB5-9828-D628961C68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8230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2B5F4-AC6E-46D5-B178-ABA333CC207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7222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8F664-FFE7-40A0-AEC9-21959F21097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3202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D215A-9506-477B-9CF3-F9DD3D86CDC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3196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8C8F3-F68D-453D-BEBF-BEBB8CF554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7713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9B1C3-0FB2-47EA-8169-7D9CBA5EDD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8389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A498C-0761-41AC-B4B9-15203038665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4904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97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97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44E21-8575-4EC7-8394-A9BC869BA9A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1202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97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DB6A6-D222-43FF-BBEC-0AE10D1DCA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9195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67A7D-370D-4412-B160-CC79728499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817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1566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609600"/>
            <a:ext cx="9144000" cy="5486400"/>
          </a:xfrm>
          <a:prstGeom prst="rect">
            <a:avLst/>
          </a:prstGeom>
          <a:gradFill rotWithShape="1">
            <a:gsLst>
              <a:gs pos="0">
                <a:srgbClr val="000080"/>
              </a:gs>
              <a:gs pos="100000">
                <a:srgbClr val="EFEFF7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None/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8" descr="Texas Department of State Health Services Hom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0"/>
            <a:ext cx="56388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2081213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4114800"/>
            <a:ext cx="6019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066800"/>
            <a:ext cx="7467600" cy="2819400"/>
          </a:xfrm>
          <a:solidFill>
            <a:schemeClr val="bg1">
              <a:alpha val="58000"/>
            </a:schemeClr>
          </a:solidFill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52E3A-A107-4237-9E4E-D6D9F2A5843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6995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21EEA-35B1-4C5A-91AB-735C4C14E87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5088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2372E-A705-4A82-8D4C-D577AB43F85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7916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C7BFD-85FD-4EB5-9828-D628961C68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2051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2B5F4-AC6E-46D5-B178-ABA333CC207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398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8F664-FFE7-40A0-AEC9-21959F21097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0754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D215A-9506-477B-9CF3-F9DD3D86CDC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4924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8C8F3-F68D-453D-BEBF-BEBB8CF554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0839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9B1C3-0FB2-47EA-8169-7D9CBA5EDD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81452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A498C-0761-41AC-B4B9-15203038665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467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8574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97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97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44E21-8575-4EC7-8394-A9BC869BA9A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9254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97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DB6A6-D222-43FF-BBEC-0AE10D1DCA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13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67A7D-370D-4412-B160-CC79728499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1091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609600"/>
            <a:ext cx="9144000" cy="5486400"/>
          </a:xfrm>
          <a:prstGeom prst="rect">
            <a:avLst/>
          </a:prstGeom>
          <a:gradFill rotWithShape="1">
            <a:gsLst>
              <a:gs pos="0">
                <a:srgbClr val="000080"/>
              </a:gs>
              <a:gs pos="100000">
                <a:srgbClr val="EFEFF7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None/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8" descr="Texas Department of State Health Services Home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0"/>
            <a:ext cx="56388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2081213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4114800"/>
            <a:ext cx="6019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066800"/>
            <a:ext cx="7467600" cy="2819400"/>
          </a:xfrm>
          <a:solidFill>
            <a:schemeClr val="bg1">
              <a:alpha val="58000"/>
            </a:schemeClr>
          </a:solidFill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52E3A-A107-4237-9E4E-D6D9F2A5843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6518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21EEA-35B1-4C5A-91AB-735C4C14E87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6818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2372E-A705-4A82-8D4C-D577AB43F85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87864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C7BFD-85FD-4EB5-9828-D628961C68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2268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2B5F4-AC6E-46D5-B178-ABA333CC207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7693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8F664-FFE7-40A0-AEC9-21959F21097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068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D215A-9506-477B-9CF3-F9DD3D86CDC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083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5037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8C8F3-F68D-453D-BEBF-BEBB8CF554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9984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9B1C3-0FB2-47EA-8169-7D9CBA5EDD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2042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A498C-0761-41AC-B4B9-15203038665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6940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97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97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44E21-8575-4EC7-8394-A9BC869BA9A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9595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97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DB6A6-D222-43FF-BBEC-0AE10D1DCA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56543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67A7D-370D-4412-B160-CC79728499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21994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7EE2C46-696C-4902-A3BB-C5B2A6FC824F}" type="datetime1">
              <a:rPr lang="en-US" smtClean="0"/>
              <a:t>12/3/2014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489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9F7DDA6-A6DF-4221-836C-C99B77E93A4E}" type="datetime1">
              <a:rPr lang="en-US" smtClean="0"/>
              <a:t>12/3/2014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45929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254E015-CD1D-4839-824A-5D06C4D7B43B}" type="datetime1">
              <a:rPr lang="en-US" smtClean="0"/>
              <a:t>12/3/2014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6267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38F426AC-CFE7-42C6-8CBC-371204E947F8}" type="datetime1">
              <a:rPr lang="en-US" smtClean="0"/>
              <a:t>12/3/2014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927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99492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6FAC7E9F-13C0-4808-9FDC-CE23D7CB9CA6}" type="datetime1">
              <a:rPr lang="en-US" smtClean="0"/>
              <a:t>12/3/2014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6792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D3D4E64E-403F-4031-851B-8D1AA82B25BE}" type="datetime1">
              <a:rPr lang="en-US" smtClean="0"/>
              <a:t>12/3/2014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71598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6F1E5835-EE4E-4A74-B42A-901844DFFF73}" type="datetime1">
              <a:rPr lang="en-US" smtClean="0"/>
              <a:t>12/3/2014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5947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3F1FB4C-7D61-4694-825C-068222EC5F29}" type="datetime1">
              <a:rPr lang="en-US" smtClean="0"/>
              <a:t>12/3/2014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2945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AC7B86-D2D3-4492-AC17-4FF16E2A74BF}" type="datetime1">
              <a:rPr lang="en-US" smtClean="0"/>
              <a:t>12/3/2014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56154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67692CC-E0D9-416F-BB39-F7D27BED706E}" type="datetime1">
              <a:rPr lang="en-US" smtClean="0"/>
              <a:t>12/3/2014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64247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411FE35C-6D92-4420-BC1E-20CAC448B99E}" type="datetime1">
              <a:rPr lang="en-US" smtClean="0"/>
              <a:t>12/3/2014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411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360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466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www.dshs.state.tx.us/default.shtm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hyperlink" Target="http://www.dshs.state.tx.us/default.shtm" TargetMode="Externa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hyperlink" Target="http://www.dshs.state.tx.us/default.shtm" TargetMode="Externa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hyperlink" Target="http://www.dshs.state.tx.us/default.shtm" TargetMode="Externa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hyperlink" Target="http://www.dshs.state.tx.us/default.shtm" TargetMode="Externa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12954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9412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74638"/>
            <a:ext cx="716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00800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 smtClean="0"/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30" name="Picture 8" descr="Texas Department of State Health Services Home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294"/>
          <a:stretch>
            <a:fillRect/>
          </a:stretch>
        </p:blipFill>
        <p:spPr bwMode="auto">
          <a:xfrm>
            <a:off x="76200" y="304800"/>
            <a:ext cx="12954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A5002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A50021"/>
        </a:buClr>
        <a:buChar char="o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A50021"/>
        </a:buClr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ChangeArrowheads="1"/>
          </p:cNvSpPr>
          <p:nvPr userDrawn="1"/>
        </p:nvSpPr>
        <p:spPr bwMode="auto">
          <a:xfrm>
            <a:off x="0" y="228600"/>
            <a:ext cx="9144000" cy="12954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9412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None/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74638"/>
            <a:ext cx="716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00800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  <a:defRPr/>
            </a:pPr>
            <a:fld id="{25F140D7-14FF-4CD5-A7B9-6B36F6E471E4}" type="slidenum">
              <a:rPr lang="en-US">
                <a:solidFill>
                  <a:srgbClr val="000000"/>
                </a:solidFill>
                <a:latin typeface="Arial" charset="0"/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30" name="Picture 8" descr="Texas Department of State Health Services Home">
            <a:hlinkClick r:id="rId15"/>
          </p:cNvPr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294"/>
          <a:stretch>
            <a:fillRect/>
          </a:stretch>
        </p:blipFill>
        <p:spPr bwMode="auto">
          <a:xfrm>
            <a:off x="76200" y="304800"/>
            <a:ext cx="12954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8778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Char char="o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ChangeArrowheads="1"/>
          </p:cNvSpPr>
          <p:nvPr userDrawn="1"/>
        </p:nvSpPr>
        <p:spPr bwMode="auto">
          <a:xfrm>
            <a:off x="0" y="228600"/>
            <a:ext cx="9144000" cy="12954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9412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None/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74638"/>
            <a:ext cx="716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00800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  <a:defRPr/>
            </a:pPr>
            <a:fld id="{25F140D7-14FF-4CD5-A7B9-6B36F6E471E4}" type="slidenum">
              <a:rPr lang="en-US">
                <a:solidFill>
                  <a:srgbClr val="000000"/>
                </a:solidFill>
                <a:latin typeface="Arial" charset="0"/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30" name="Picture 8" descr="Texas Department of State Health Services Home">
            <a:hlinkClick r:id="rId15"/>
          </p:cNvPr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294"/>
          <a:stretch>
            <a:fillRect/>
          </a:stretch>
        </p:blipFill>
        <p:spPr bwMode="auto">
          <a:xfrm>
            <a:off x="76200" y="304800"/>
            <a:ext cx="12954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8399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Char char="o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ChangeArrowheads="1"/>
          </p:cNvSpPr>
          <p:nvPr userDrawn="1"/>
        </p:nvSpPr>
        <p:spPr bwMode="auto">
          <a:xfrm>
            <a:off x="0" y="228600"/>
            <a:ext cx="9144000" cy="12954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9412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None/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74638"/>
            <a:ext cx="716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00800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  <a:defRPr/>
            </a:pPr>
            <a:fld id="{25F140D7-14FF-4CD5-A7B9-6B36F6E471E4}" type="slidenum">
              <a:rPr lang="en-US">
                <a:solidFill>
                  <a:srgbClr val="000000"/>
                </a:solidFill>
                <a:latin typeface="Arial" charset="0"/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30" name="Picture 8" descr="Texas Department of State Health Services Home">
            <a:hlinkClick r:id="rId15"/>
          </p:cNvPr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294"/>
          <a:stretch>
            <a:fillRect/>
          </a:stretch>
        </p:blipFill>
        <p:spPr bwMode="auto">
          <a:xfrm>
            <a:off x="76200" y="304800"/>
            <a:ext cx="12954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2577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Char char="o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ChangeArrowheads="1"/>
          </p:cNvSpPr>
          <p:nvPr userDrawn="1"/>
        </p:nvSpPr>
        <p:spPr bwMode="auto">
          <a:xfrm>
            <a:off x="0" y="228600"/>
            <a:ext cx="9144000" cy="12954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9412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Wingdings" pitchFamily="2" charset="2"/>
              <a:buNone/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74638"/>
            <a:ext cx="716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00800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  <a:defRPr/>
            </a:pPr>
            <a:fld id="{25F140D7-14FF-4CD5-A7B9-6B36F6E471E4}" type="slidenum">
              <a:rPr lang="en-US">
                <a:solidFill>
                  <a:srgbClr val="000000"/>
                </a:solidFill>
                <a:latin typeface="Arial" charset="0"/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30" name="Picture 8" descr="Texas Department of State Health Services Home">
            <a:hlinkClick r:id="rId15"/>
          </p:cNvPr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294"/>
          <a:stretch>
            <a:fillRect/>
          </a:stretch>
        </p:blipFill>
        <p:spPr bwMode="auto">
          <a:xfrm>
            <a:off x="76200" y="304800"/>
            <a:ext cx="12954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620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Char char="o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A5002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E9716-C73D-490C-9FE0-E90A260A9DAC}" type="datetimeFigureOut">
              <a:rPr lang="en-US" smtClean="0"/>
              <a:t>12/3/2014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80C3B-7331-4332-B612-1B44D65940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516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49.pn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7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10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hyperlink" Target="http://www.paetexas.org/" TargetMode="External"/><Relationship Id="rId1" Type="http://schemas.openxmlformats.org/officeDocument/2006/relationships/slideLayout" Target="../slideLayouts/slideLayout7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mailto:PAETexas@dshs.state.tx.u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9.xml"/><Relationship Id="rId5" Type="http://schemas.openxmlformats.org/officeDocument/2006/relationships/image" Target="../media/image112.jpeg"/><Relationship Id="rId4" Type="http://schemas.openxmlformats.org/officeDocument/2006/relationships/image" Target="../media/image111.w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38418"/>
            <a:ext cx="8610600" cy="1766582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Preventable Adverse Event Reporting </a:t>
            </a:r>
            <a:r>
              <a:rPr lang="en-US" sz="4000" dirty="0" smtClean="0"/>
              <a:t>in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Texas </a:t>
            </a:r>
            <a:r>
              <a:rPr lang="en-US" dirty="0"/>
              <a:t>Health Care Safety </a:t>
            </a:r>
            <a:r>
              <a:rPr lang="en-US" dirty="0" smtClean="0"/>
              <a:t>Network</a:t>
            </a:r>
            <a:br>
              <a:rPr lang="en-US" dirty="0" smtClean="0"/>
            </a:br>
            <a:r>
              <a:rPr lang="en-US" dirty="0" smtClean="0"/>
              <a:t>Data Entry Training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981200"/>
            <a:ext cx="4992381" cy="487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001000" y="6433810"/>
            <a:ext cx="7264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11/19/14</a:t>
            </a:r>
            <a:endParaRPr lang="en-US" sz="1100" dirty="0"/>
          </a:p>
        </p:txBody>
      </p:sp>
      <p:pic>
        <p:nvPicPr>
          <p:cNvPr id="5" name="Picture 2" descr="U:\Color_DSHS_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0"/>
            <a:ext cx="2039815" cy="228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27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304800" y="152400"/>
            <a:ext cx="8610600" cy="990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Record Summary – Dashboard</a:t>
            </a:r>
            <a:br>
              <a:rPr lang="en-US" sz="3600" dirty="0" smtClean="0"/>
            </a:br>
            <a:r>
              <a:rPr lang="en-US" sz="3600" i="1" dirty="0" smtClean="0"/>
              <a:t>General Question Package 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371600"/>
            <a:ext cx="8839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eft Arrow 6"/>
          <p:cNvSpPr/>
          <p:nvPr/>
        </p:nvSpPr>
        <p:spPr>
          <a:xfrm>
            <a:off x="2619499" y="6096000"/>
            <a:ext cx="609600" cy="201336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086600" y="4648200"/>
            <a:ext cx="1219200" cy="5334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64" y="2685803"/>
            <a:ext cx="68389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061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8" y="1600199"/>
            <a:ext cx="8763001" cy="469582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499" y="5257800"/>
            <a:ext cx="4038599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en-US" sz="3600" i="1" dirty="0" smtClean="0"/>
              <a:t>General Question Package</a:t>
            </a:r>
            <a:endParaRPr lang="en-US" sz="3600" i="1" dirty="0"/>
          </a:p>
        </p:txBody>
      </p:sp>
      <p:sp>
        <p:nvSpPr>
          <p:cNvPr id="8" name="Oval 7"/>
          <p:cNvSpPr/>
          <p:nvPr/>
        </p:nvSpPr>
        <p:spPr>
          <a:xfrm>
            <a:off x="1143000" y="6022246"/>
            <a:ext cx="1447800" cy="27377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636816" y="2057400"/>
            <a:ext cx="1544784" cy="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067789" y="2362200"/>
            <a:ext cx="1544784" cy="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840181" y="2650177"/>
            <a:ext cx="1544784" cy="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4887684" y="2895600"/>
            <a:ext cx="1544784" cy="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7903648" y="2895600"/>
            <a:ext cx="533400" cy="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3981696" y="3733800"/>
            <a:ext cx="1544784" cy="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492956" y="1872734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prstClr val="black"/>
                </a:solidFill>
                <a:latin typeface="Comic Sans MS" panose="030F0702030302020204" pitchFamily="66" charset="0"/>
              </a:rPr>
              <a:t>Autopopulates</a:t>
            </a:r>
            <a:endParaRPr lang="en-US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6625564" y="5029200"/>
            <a:ext cx="1544784" cy="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3945575" y="44196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864553" y="3953614"/>
            <a:ext cx="40450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</a:rPr>
              <a:t>Event ID--Only required for </a:t>
            </a:r>
            <a:r>
              <a:rPr lang="en-US" sz="1600" dirty="0" err="1">
                <a:solidFill>
                  <a:prstClr val="black"/>
                </a:solidFill>
              </a:rPr>
              <a:t>webservices</a:t>
            </a:r>
            <a:endParaRPr lang="en-US" sz="1600" dirty="0">
              <a:solidFill>
                <a:prstClr val="black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5531057" y="54864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240" y="3324225"/>
            <a:ext cx="3086100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0108" y="1981200"/>
            <a:ext cx="762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83163" y="2511224"/>
            <a:ext cx="762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79495" y="5334000"/>
            <a:ext cx="762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04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35" y="2057400"/>
            <a:ext cx="8620125" cy="23241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599" y="3962400"/>
            <a:ext cx="36099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196" y="3375088"/>
            <a:ext cx="2781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172075"/>
            <a:ext cx="45243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294038" y="228600"/>
            <a:ext cx="8598518" cy="1219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>
                <a:solidFill>
                  <a:prstClr val="black"/>
                </a:solidFill>
              </a:rPr>
              <a:t>General Question Package</a:t>
            </a:r>
            <a:endParaRPr lang="en-US" sz="3600" i="1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172075"/>
            <a:ext cx="36861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598" y="2590800"/>
            <a:ext cx="9810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389769"/>
            <a:ext cx="104775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620296"/>
            <a:ext cx="904873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471706"/>
            <a:ext cx="20002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1981200" y="4046658"/>
            <a:ext cx="1957386" cy="244412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1371600" y="5724525"/>
            <a:ext cx="4038600" cy="21907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3495625" y="2209800"/>
            <a:ext cx="1544784" cy="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3114673" y="272415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3495625" y="30480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3858488" y="3480256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858488" y="3747931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6389" idx="2"/>
          </p:cNvCxnSpPr>
          <p:nvPr/>
        </p:nvCxnSpPr>
        <p:spPr>
          <a:xfrm flipV="1">
            <a:off x="7629525" y="3747931"/>
            <a:ext cx="0" cy="81930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088775" y="2025134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prstClr val="black"/>
                </a:solidFill>
                <a:latin typeface="Comic Sans MS" panose="030F0702030302020204" pitchFamily="66" charset="0"/>
              </a:rPr>
              <a:t>Autopopulates</a:t>
            </a:r>
            <a:endParaRPr lang="en-US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4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/>
              <a:t>General Question Package</a:t>
            </a:r>
            <a:endParaRPr lang="en-US" sz="3600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1600200"/>
            <a:ext cx="8967787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369621" y="2027125"/>
            <a:ext cx="3485969" cy="50587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B050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43000" y="4191000"/>
            <a:ext cx="7848600" cy="4572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743200" y="1752600"/>
            <a:ext cx="1544784" cy="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76213" y="3697940"/>
            <a:ext cx="1211337" cy="2779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2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46" y="1323975"/>
            <a:ext cx="8538882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460" y="2667000"/>
            <a:ext cx="38481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 txBox="1">
            <a:spLocks noGrp="1"/>
          </p:cNvSpPr>
          <p:nvPr>
            <p:ph type="title"/>
          </p:nvPr>
        </p:nvSpPr>
        <p:spPr>
          <a:xfrm>
            <a:off x="452834" y="60270"/>
            <a:ext cx="8229600" cy="10827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/>
              <a:t>General Question Package</a:t>
            </a:r>
            <a:endParaRPr lang="en-US" sz="3600" i="1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2887681" y="2244665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2931311" y="1619078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072739" y="6019800"/>
            <a:ext cx="4571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46" y="4800600"/>
            <a:ext cx="8538882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>
            <a:off x="1354368" y="3200400"/>
            <a:ext cx="495300" cy="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849668" y="2819400"/>
            <a:ext cx="1165847" cy="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191" y="1347848"/>
            <a:ext cx="1066800" cy="59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50" y="1945726"/>
            <a:ext cx="1066800" cy="59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511" y="3114551"/>
            <a:ext cx="1066800" cy="59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Straight Arrow Connector 26"/>
          <p:cNvCxnSpPr/>
          <p:nvPr/>
        </p:nvCxnSpPr>
        <p:spPr>
          <a:xfrm>
            <a:off x="1529938" y="4953000"/>
            <a:ext cx="366123" cy="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859564" y="2059999"/>
            <a:ext cx="4751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See next slide for contributing factor choices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9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/>
              <a:t>General Question Package</a:t>
            </a:r>
            <a:endParaRPr lang="en-US" sz="3600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22" y="1600200"/>
            <a:ext cx="8443678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1028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46" y="1323975"/>
            <a:ext cx="8538882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460" y="2667000"/>
            <a:ext cx="38481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 txBox="1">
            <a:spLocks noGrp="1"/>
          </p:cNvSpPr>
          <p:nvPr>
            <p:ph type="title"/>
          </p:nvPr>
        </p:nvSpPr>
        <p:spPr>
          <a:xfrm>
            <a:off x="452834" y="60270"/>
            <a:ext cx="8229600" cy="10827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/>
              <a:t>General Question Package</a:t>
            </a:r>
            <a:endParaRPr lang="en-US" sz="3600" i="1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2887681" y="2244665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2931311" y="1619078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072739" y="6019800"/>
            <a:ext cx="4571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46" y="4800600"/>
            <a:ext cx="8538882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>
            <a:off x="1354368" y="3200400"/>
            <a:ext cx="495300" cy="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849668" y="2819400"/>
            <a:ext cx="1165847" cy="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191" y="1347848"/>
            <a:ext cx="1066800" cy="59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50" y="1945726"/>
            <a:ext cx="1066800" cy="59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511" y="3114551"/>
            <a:ext cx="1066800" cy="59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Straight Arrow Connector 26"/>
          <p:cNvCxnSpPr/>
          <p:nvPr/>
        </p:nvCxnSpPr>
        <p:spPr>
          <a:xfrm>
            <a:off x="1529938" y="4953000"/>
            <a:ext cx="366123" cy="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6926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70" y="1371600"/>
            <a:ext cx="8704729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 noGrp="1"/>
          </p:cNvSpPr>
          <p:nvPr>
            <p:ph type="title"/>
          </p:nvPr>
        </p:nvSpPr>
        <p:spPr>
          <a:xfrm>
            <a:off x="448234" y="76200"/>
            <a:ext cx="8229600" cy="1143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/>
              <a:t>General Question Package</a:t>
            </a:r>
            <a:endParaRPr lang="en-US" sz="3600" i="1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352674" y="15240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352673" y="20574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5181600" y="2743200"/>
            <a:ext cx="1905000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7257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/>
              <a:t>18</a:t>
            </a:fld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70" y="2286000"/>
            <a:ext cx="8691166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79" y="2209800"/>
            <a:ext cx="333422" cy="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/>
              <a:t>General Question Package</a:t>
            </a:r>
            <a:endParaRPr lang="en-US" sz="3600" i="1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53" y="3886200"/>
            <a:ext cx="9120572" cy="733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1704076" y="4114800"/>
            <a:ext cx="366123" cy="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382435" y="2434556"/>
            <a:ext cx="366123" cy="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612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447800"/>
            <a:ext cx="8772525" cy="403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486400"/>
            <a:ext cx="8763000" cy="22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 noGrp="1"/>
          </p:cNvSpPr>
          <p:nvPr>
            <p:ph type="title"/>
          </p:nvPr>
        </p:nvSpPr>
        <p:spPr>
          <a:xfrm>
            <a:off x="428625" y="86846"/>
            <a:ext cx="8229600" cy="10561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/>
              <a:t>General Question Package</a:t>
            </a:r>
            <a:endParaRPr lang="en-US" sz="3600" i="1" dirty="0"/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45" y="5743533"/>
            <a:ext cx="2124075" cy="68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Up Arrow 8"/>
          <p:cNvSpPr/>
          <p:nvPr/>
        </p:nvSpPr>
        <p:spPr>
          <a:xfrm rot="16747848">
            <a:off x="711500" y="6519337"/>
            <a:ext cx="304800" cy="324841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3947256" y="1828800"/>
            <a:ext cx="1005744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352799" y="2971800"/>
            <a:ext cx="762000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438400" y="3860718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3629028" y="5600700"/>
            <a:ext cx="1057272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" y="5375944"/>
            <a:ext cx="228600" cy="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134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Preventable Adverse Event Reporting </a:t>
            </a:r>
            <a:r>
              <a:rPr lang="en-US" sz="4000" dirty="0" smtClean="0"/>
              <a:t>in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Texas </a:t>
            </a:r>
            <a:r>
              <a:rPr lang="en-US" dirty="0"/>
              <a:t>Health Care Safety Network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Display screen shots of 3 PAE events being entered into </a:t>
            </a:r>
            <a:r>
              <a:rPr lang="en-US" dirty="0" err="1" smtClean="0"/>
              <a:t>TxHSN</a:t>
            </a:r>
            <a:endParaRPr lang="en-US" dirty="0" smtClean="0"/>
          </a:p>
          <a:p>
            <a:r>
              <a:rPr lang="en-US" dirty="0" smtClean="0"/>
              <a:t>Demonstrate website and data entry</a:t>
            </a:r>
          </a:p>
          <a:p>
            <a:r>
              <a:rPr lang="en-US" dirty="0" smtClean="0"/>
              <a:t>Review page contents and functionality including icons, navigation, save, save and stay, cancel, X out, home, jump to, calendars</a:t>
            </a:r>
          </a:p>
          <a:p>
            <a:r>
              <a:rPr lang="en-US" dirty="0" smtClean="0"/>
              <a:t>Review edit person, deleting records, search cases, blue info boxes</a:t>
            </a:r>
          </a:p>
          <a:p>
            <a:r>
              <a:rPr lang="en-US" dirty="0" smtClean="0"/>
              <a:t>Introduce workflows, errors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4307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219201"/>
            <a:ext cx="8305800" cy="543877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8382000" y="4953000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 noGrp="1"/>
          </p:cNvSpPr>
          <p:nvPr>
            <p:ph type="title"/>
          </p:nvPr>
        </p:nvSpPr>
        <p:spPr>
          <a:xfrm>
            <a:off x="495301" y="152400"/>
            <a:ext cx="82296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prstClr val="black"/>
                </a:solidFill>
              </a:rPr>
              <a:t>Record Summary – Dashboard</a:t>
            </a:r>
            <a:endParaRPr lang="en-US" sz="3600" i="1" dirty="0"/>
          </a:p>
        </p:txBody>
      </p:sp>
      <p:sp>
        <p:nvSpPr>
          <p:cNvPr id="2" name="Oval 1"/>
          <p:cNvSpPr/>
          <p:nvPr/>
        </p:nvSpPr>
        <p:spPr>
          <a:xfrm>
            <a:off x="6934200" y="5082680"/>
            <a:ext cx="1371600" cy="381000"/>
          </a:xfrm>
          <a:prstGeom prst="ellipse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179631"/>
            <a:ext cx="1600200" cy="14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906" y="2971800"/>
            <a:ext cx="121309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H="1">
            <a:off x="7772400" y="2438400"/>
            <a:ext cx="685801" cy="654765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319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152400"/>
            <a:ext cx="7924800" cy="76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solidFill>
                  <a:prstClr val="black"/>
                </a:solidFill>
              </a:rPr>
              <a:t>TxHSN</a:t>
            </a:r>
            <a:r>
              <a:rPr lang="en-US" dirty="0" smtClean="0">
                <a:solidFill>
                  <a:prstClr val="black"/>
                </a:solidFill>
              </a:rPr>
              <a:t> Main Screen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3"/>
          <a:stretch/>
        </p:blipFill>
        <p:spPr bwMode="auto">
          <a:xfrm>
            <a:off x="2209800" y="860961"/>
            <a:ext cx="6248399" cy="42672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092" y="5161808"/>
            <a:ext cx="6275118" cy="16764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3401" y="2268187"/>
            <a:ext cx="1371599" cy="15696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</a:rPr>
              <a:t>Create Record </a:t>
            </a:r>
          </a:p>
          <a:p>
            <a:r>
              <a:rPr lang="en-US" sz="3200" dirty="0">
                <a:solidFill>
                  <a:prstClr val="black"/>
                </a:solidFill>
              </a:rPr>
              <a:t>Icon</a:t>
            </a:r>
          </a:p>
        </p:txBody>
      </p:sp>
      <p:cxnSp>
        <p:nvCxnSpPr>
          <p:cNvPr id="6" name="Straight Arrow Connector 5"/>
          <p:cNvCxnSpPr>
            <a:stCxn id="3" idx="0"/>
          </p:cNvCxnSpPr>
          <p:nvPr/>
        </p:nvCxnSpPr>
        <p:spPr>
          <a:xfrm flipV="1">
            <a:off x="1219201" y="1295400"/>
            <a:ext cx="990599" cy="9727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2133600" y="838200"/>
            <a:ext cx="457200" cy="538417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90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16925"/>
            <a:ext cx="7523723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Create Record Screen</a:t>
            </a:r>
          </a:p>
        </p:txBody>
      </p:sp>
      <p:sp>
        <p:nvSpPr>
          <p:cNvPr id="6" name="Oval 5"/>
          <p:cNvSpPr/>
          <p:nvPr/>
        </p:nvSpPr>
        <p:spPr>
          <a:xfrm>
            <a:off x="533400" y="2959616"/>
            <a:ext cx="6084125" cy="7620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79" y="3246487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639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Create Record Screen</a:t>
            </a:r>
          </a:p>
        </p:txBody>
      </p:sp>
      <p:sp>
        <p:nvSpPr>
          <p:cNvPr id="9" name="Oval 8"/>
          <p:cNvSpPr/>
          <p:nvPr/>
        </p:nvSpPr>
        <p:spPr>
          <a:xfrm>
            <a:off x="762000" y="2438400"/>
            <a:ext cx="1371600" cy="49221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73" y="1447800"/>
            <a:ext cx="8121029" cy="460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 rot="20094967">
            <a:off x="6007201" y="1043452"/>
            <a:ext cx="28957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Wrong Surgery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43200" y="4038600"/>
            <a:ext cx="3276598" cy="31432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30" y="2513754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40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1"/>
            <a:ext cx="8077200" cy="4953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Create Record </a:t>
            </a:r>
            <a:r>
              <a:rPr lang="en-US" sz="3600" dirty="0" smtClean="0"/>
              <a:t>Screen – Person Information </a:t>
            </a:r>
            <a:br>
              <a:rPr lang="en-US" sz="3600" dirty="0" smtClean="0"/>
            </a:br>
            <a:r>
              <a:rPr lang="en-US" sz="3600" i="1" dirty="0" smtClean="0"/>
              <a:t>Choose Record Type -- PAE Category</a:t>
            </a:r>
            <a:endParaRPr lang="en-US" sz="3600" i="1" dirty="0"/>
          </a:p>
        </p:txBody>
      </p:sp>
      <p:sp>
        <p:nvSpPr>
          <p:cNvPr id="9" name="Rectangle 8"/>
          <p:cNvSpPr/>
          <p:nvPr/>
        </p:nvSpPr>
        <p:spPr>
          <a:xfrm>
            <a:off x="4571998" y="2438400"/>
            <a:ext cx="2819400" cy="381000"/>
          </a:xfrm>
          <a:prstGeom prst="rect">
            <a:avLst/>
          </a:prstGeom>
          <a:noFill/>
          <a:ln w="3810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0094967">
            <a:off x="5943500" y="4015253"/>
            <a:ext cx="28957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Wrong Surgery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23" y="3449169"/>
            <a:ext cx="13057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93" y="2457730"/>
            <a:ext cx="1619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80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31" y="1492608"/>
            <a:ext cx="8534399" cy="51958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xfrm>
            <a:off x="533399" y="61913"/>
            <a:ext cx="8229600" cy="1143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Create Record </a:t>
            </a:r>
            <a:r>
              <a:rPr lang="en-US" sz="3600" dirty="0" smtClean="0"/>
              <a:t>Screen – Person Information </a:t>
            </a:r>
            <a:br>
              <a:rPr lang="en-US" sz="3600" dirty="0" smtClean="0"/>
            </a:br>
            <a:r>
              <a:rPr lang="en-US" sz="3600" i="1" dirty="0" smtClean="0"/>
              <a:t>Choose Preventable Adverse Event</a:t>
            </a:r>
            <a:endParaRPr lang="en-US" sz="3600" i="1" dirty="0"/>
          </a:p>
        </p:txBody>
      </p:sp>
      <p:sp>
        <p:nvSpPr>
          <p:cNvPr id="7" name="Rectangle 6"/>
          <p:cNvSpPr/>
          <p:nvPr/>
        </p:nvSpPr>
        <p:spPr>
          <a:xfrm>
            <a:off x="5181600" y="3276600"/>
            <a:ext cx="3467100" cy="2571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33400" y="2590800"/>
            <a:ext cx="2133600" cy="41601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0094967">
            <a:off x="1347687" y="5356677"/>
            <a:ext cx="28088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Wrong Surgery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37" y="2427827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37" y="3352872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384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84" y="1599211"/>
            <a:ext cx="8493454" cy="50292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Create Record </a:t>
            </a:r>
            <a:r>
              <a:rPr lang="en-US" sz="3600" dirty="0" smtClean="0"/>
              <a:t>Screen – Person Information </a:t>
            </a:r>
            <a:br>
              <a:rPr lang="en-US" sz="3600" dirty="0" smtClean="0"/>
            </a:br>
            <a:r>
              <a:rPr lang="en-US" sz="3600" i="1" dirty="0" smtClean="0"/>
              <a:t>Enter Date/ Record #/ Demographics</a:t>
            </a:r>
            <a:endParaRPr lang="en-US" sz="3600" i="1" dirty="0"/>
          </a:p>
        </p:txBody>
      </p:sp>
      <p:sp>
        <p:nvSpPr>
          <p:cNvPr id="7" name="Rectangle 6"/>
          <p:cNvSpPr/>
          <p:nvPr/>
        </p:nvSpPr>
        <p:spPr>
          <a:xfrm>
            <a:off x="4582886" y="2834241"/>
            <a:ext cx="4089070" cy="289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170221" y="33528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971800" y="52578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84620" y="3133726"/>
            <a:ext cx="854914" cy="46166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</a:rPr>
              <a:t>Enter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6467104" y="36576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1752600" y="47244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953000" y="47244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6105897" y="52578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Up Arrow 16"/>
          <p:cNvSpPr/>
          <p:nvPr/>
        </p:nvSpPr>
        <p:spPr>
          <a:xfrm>
            <a:off x="538254" y="6373091"/>
            <a:ext cx="236989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88" y="2541494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55" y="3563471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016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6547"/>
            <a:ext cx="8839200" cy="510540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228600" y="65808"/>
            <a:ext cx="8839200" cy="13335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Record Summary -- Dashboard</a:t>
            </a:r>
            <a:br>
              <a:rPr lang="en-US" sz="3600" dirty="0" smtClean="0"/>
            </a:br>
            <a:r>
              <a:rPr lang="en-US" sz="3200" i="1" dirty="0" smtClean="0"/>
              <a:t>Question Packages—General and Specifics</a:t>
            </a:r>
            <a:endParaRPr lang="en-US" sz="3200" i="1" dirty="0"/>
          </a:p>
        </p:txBody>
      </p:sp>
      <p:sp>
        <p:nvSpPr>
          <p:cNvPr id="7" name="Chevron 6"/>
          <p:cNvSpPr/>
          <p:nvPr/>
        </p:nvSpPr>
        <p:spPr>
          <a:xfrm>
            <a:off x="367284" y="5265771"/>
            <a:ext cx="242316" cy="1524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76" y="4987636"/>
            <a:ext cx="1989126" cy="18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50" y="2819400"/>
            <a:ext cx="68389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3516343"/>
            <a:ext cx="8839201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/>
          <p:cNvSpPr/>
          <p:nvPr/>
        </p:nvSpPr>
        <p:spPr>
          <a:xfrm>
            <a:off x="7467600" y="4614731"/>
            <a:ext cx="1295400" cy="80343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76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37839"/>
            <a:ext cx="8439150" cy="2806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113" y="4828054"/>
            <a:ext cx="19526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5029200" y="2971800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5029200" y="3832131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057344" y="4572000"/>
            <a:ext cx="809624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843256" y="4191000"/>
            <a:ext cx="748575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081007" y="4953000"/>
            <a:ext cx="809624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>
                <a:solidFill>
                  <a:prstClr val="black"/>
                </a:solidFill>
              </a:rPr>
              <a:t>Specifics Question Package for Surgery</a:t>
            </a:r>
            <a:endParaRPr lang="en-US" sz="3600" i="1" dirty="0">
              <a:solidFill>
                <a:prstClr val="black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5638800" y="5703233"/>
            <a:ext cx="1409269" cy="2286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9317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84201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248" y="4032437"/>
            <a:ext cx="61341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82680" y="4343400"/>
            <a:ext cx="2331944" cy="1731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>
                <a:solidFill>
                  <a:prstClr val="black"/>
                </a:solidFill>
              </a:rPr>
              <a:t>Specifics Question Package for Surgery</a:t>
            </a:r>
            <a:endParaRPr lang="en-US" sz="3600" i="1" dirty="0">
              <a:solidFill>
                <a:prstClr val="black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981200" y="4191000"/>
            <a:ext cx="733424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156012" y="5831541"/>
            <a:ext cx="2088776" cy="2286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735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37688"/>
            <a:ext cx="7924800" cy="9144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Logging into TXHSN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477" y="1143000"/>
            <a:ext cx="5602725" cy="534453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1467898" y="4341876"/>
            <a:ext cx="1520505" cy="612648"/>
          </a:xfrm>
          <a:prstGeom prst="wedgeRoundRectCallout">
            <a:avLst>
              <a:gd name="adj1" fmla="val 183899"/>
              <a:gd name="adj2" fmla="val 85778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</a:rPr>
              <a:t>Login Name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2133599" y="5350778"/>
            <a:ext cx="1520505" cy="612648"/>
          </a:xfrm>
          <a:prstGeom prst="wedgeRoundRectCallout">
            <a:avLst>
              <a:gd name="adj1" fmla="val 143071"/>
              <a:gd name="adj2" fmla="val -4293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</a:rPr>
              <a:t>Password</a:t>
            </a:r>
          </a:p>
        </p:txBody>
      </p:sp>
      <p:pic>
        <p:nvPicPr>
          <p:cNvPr id="8" name="Picture 2" descr="U:\Color_DSHS_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1"/>
            <a:ext cx="176784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45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9042"/>
            <a:ext cx="8458200" cy="4224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505200"/>
            <a:ext cx="394895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 txBox="1">
            <a:spLocks noGrp="1"/>
          </p:cNvSpPr>
          <p:nvPr>
            <p:ph type="title"/>
          </p:nvPr>
        </p:nvSpPr>
        <p:spPr>
          <a:xfrm>
            <a:off x="434788" y="76200"/>
            <a:ext cx="8229600" cy="8683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>
                <a:solidFill>
                  <a:prstClr val="black"/>
                </a:solidFill>
              </a:rPr>
              <a:t>Specifics Question Package for Surgery</a:t>
            </a:r>
            <a:endParaRPr lang="en-US" sz="3600" i="1" dirty="0">
              <a:solidFill>
                <a:prstClr val="black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25876" y="3581400"/>
            <a:ext cx="205448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4267200" y="4986618"/>
            <a:ext cx="3505200" cy="3048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6240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8458200" cy="407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3886200"/>
            <a:ext cx="5048250" cy="814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73424" y="4419601"/>
            <a:ext cx="3429000" cy="871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637104" y="3906510"/>
            <a:ext cx="944296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505200" y="4026132"/>
            <a:ext cx="1905000" cy="3048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1"/>
          <p:cNvSpPr txBox="1">
            <a:spLocks noGrp="1"/>
          </p:cNvSpPr>
          <p:nvPr>
            <p:ph type="title"/>
          </p:nvPr>
        </p:nvSpPr>
        <p:spPr>
          <a:xfrm>
            <a:off x="457200" y="113273"/>
            <a:ext cx="8229600" cy="95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>
                <a:solidFill>
                  <a:prstClr val="black"/>
                </a:solidFill>
              </a:rPr>
              <a:t>Specifics Question Package for Surgery</a:t>
            </a:r>
            <a:endParaRPr lang="en-US" sz="3600" i="1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657600"/>
            <a:ext cx="2000250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66739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84" y="1546412"/>
            <a:ext cx="8936691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95762"/>
            <a:ext cx="4524375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1364" y="4473388"/>
            <a:ext cx="3724835" cy="641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581400" y="4338918"/>
            <a:ext cx="1048310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4419600" y="4886326"/>
            <a:ext cx="2971800" cy="246529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>
                <a:solidFill>
                  <a:prstClr val="black"/>
                </a:solidFill>
              </a:rPr>
              <a:t>Specifics Question Package for Surgery</a:t>
            </a:r>
            <a:endParaRPr lang="en-US" sz="36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6428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591845" y="4648200"/>
            <a:ext cx="944296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5" y="1524000"/>
            <a:ext cx="8936691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791" y="4505325"/>
            <a:ext cx="430530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12"/>
          <p:cNvSpPr/>
          <p:nvPr/>
        </p:nvSpPr>
        <p:spPr>
          <a:xfrm>
            <a:off x="4187818" y="5342966"/>
            <a:ext cx="2971800" cy="246529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977942" y="4648200"/>
            <a:ext cx="1227805" cy="533400"/>
          </a:xfrm>
          <a:prstGeom prst="round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prstClr val="white"/>
                </a:solidFill>
              </a:rPr>
              <a:t>N</a:t>
            </a:r>
            <a:r>
              <a:rPr lang="en-US" sz="1600" dirty="0">
                <a:solidFill>
                  <a:sysClr val="windowText" lastClr="000000"/>
                </a:solidFill>
              </a:rPr>
              <a:t> New question</a:t>
            </a:r>
            <a:endParaRPr lang="en-US" sz="1600" dirty="0">
              <a:solidFill>
                <a:prstClr val="white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3591845" y="4239936"/>
            <a:ext cx="3037557" cy="332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Up Arrow 21"/>
          <p:cNvSpPr/>
          <p:nvPr/>
        </p:nvSpPr>
        <p:spPr>
          <a:xfrm>
            <a:off x="262505" y="5105400"/>
            <a:ext cx="236989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i="1" dirty="0" smtClean="0">
                <a:solidFill>
                  <a:prstClr val="black"/>
                </a:solidFill>
              </a:rPr>
              <a:t>Specifics Question Package for Surgery</a:t>
            </a:r>
            <a:endParaRPr lang="en-US" sz="36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6859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19200"/>
            <a:ext cx="8991600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04800" y="152400"/>
            <a:ext cx="8610600" cy="990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 smtClean="0">
              <a:solidFill>
                <a:prstClr val="black"/>
              </a:solidFill>
            </a:endParaRPr>
          </a:p>
          <a:p>
            <a:r>
              <a:rPr lang="en-US" sz="3600" dirty="0" smtClean="0">
                <a:solidFill>
                  <a:prstClr val="black"/>
                </a:solidFill>
              </a:rPr>
              <a:t>Record Summary – Dashboard</a:t>
            </a:r>
            <a:br>
              <a:rPr lang="en-US" sz="3600" dirty="0" smtClean="0">
                <a:solidFill>
                  <a:prstClr val="black"/>
                </a:solidFill>
              </a:rPr>
            </a:br>
            <a:endParaRPr lang="en-US" sz="3200" i="1" dirty="0">
              <a:solidFill>
                <a:prstClr val="black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781800" y="5715000"/>
            <a:ext cx="1676400" cy="685800"/>
          </a:xfrm>
          <a:prstGeom prst="ellipse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566001"/>
            <a:ext cx="1752600" cy="178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37350"/>
            <a:ext cx="8458200" cy="155844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76" y="5978230"/>
            <a:ext cx="1989126" cy="18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 flipH="1">
            <a:off x="8305800" y="2743200"/>
            <a:ext cx="457200" cy="778269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590" y="3521469"/>
            <a:ext cx="902610" cy="885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244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152400"/>
            <a:ext cx="7924800" cy="76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solidFill>
                  <a:prstClr val="black"/>
                </a:solidFill>
              </a:rPr>
              <a:t>TxHSN</a:t>
            </a:r>
            <a:r>
              <a:rPr lang="en-US" dirty="0" smtClean="0">
                <a:solidFill>
                  <a:prstClr val="black"/>
                </a:solidFill>
              </a:rPr>
              <a:t> Main Screen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3"/>
          <a:stretch/>
        </p:blipFill>
        <p:spPr bwMode="auto">
          <a:xfrm>
            <a:off x="2209800" y="860961"/>
            <a:ext cx="6248399" cy="42672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092" y="5161808"/>
            <a:ext cx="6275118" cy="16764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3401" y="2268187"/>
            <a:ext cx="1371599" cy="15696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</a:rPr>
              <a:t>Create Record </a:t>
            </a:r>
          </a:p>
          <a:p>
            <a:r>
              <a:rPr lang="en-US" sz="3200" dirty="0">
                <a:solidFill>
                  <a:prstClr val="black"/>
                </a:solidFill>
              </a:rPr>
              <a:t>Icon</a:t>
            </a:r>
          </a:p>
        </p:txBody>
      </p:sp>
      <p:cxnSp>
        <p:nvCxnSpPr>
          <p:cNvPr id="6" name="Straight Arrow Connector 5"/>
          <p:cNvCxnSpPr>
            <a:stCxn id="3" idx="0"/>
          </p:cNvCxnSpPr>
          <p:nvPr/>
        </p:nvCxnSpPr>
        <p:spPr>
          <a:xfrm flipV="1">
            <a:off x="1219201" y="1295400"/>
            <a:ext cx="990599" cy="9727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2133600" y="838200"/>
            <a:ext cx="457200" cy="538417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12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16925"/>
            <a:ext cx="7523723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Create Record Screen</a:t>
            </a:r>
          </a:p>
        </p:txBody>
      </p:sp>
      <p:sp>
        <p:nvSpPr>
          <p:cNvPr id="6" name="Oval 5"/>
          <p:cNvSpPr/>
          <p:nvPr/>
        </p:nvSpPr>
        <p:spPr>
          <a:xfrm>
            <a:off x="685800" y="2959616"/>
            <a:ext cx="6084125" cy="7620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79" y="3246487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20478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prstClr val="black"/>
                </a:solidFill>
              </a:rPr>
              <a:t>Create Record Screen – Person Information </a:t>
            </a:r>
            <a:br>
              <a:rPr lang="en-US" sz="3600" dirty="0">
                <a:solidFill>
                  <a:prstClr val="black"/>
                </a:solidFill>
              </a:rPr>
            </a:br>
            <a:r>
              <a:rPr lang="en-US" sz="3600" i="1" dirty="0">
                <a:solidFill>
                  <a:prstClr val="black"/>
                </a:solidFill>
              </a:rPr>
              <a:t>Choose Record </a:t>
            </a:r>
            <a:r>
              <a:rPr lang="en-US" sz="3600" i="1" dirty="0" smtClean="0">
                <a:solidFill>
                  <a:prstClr val="black"/>
                </a:solidFill>
              </a:rPr>
              <a:t>Type     PAE </a:t>
            </a:r>
            <a:r>
              <a:rPr lang="en-US" sz="3600" i="1" dirty="0">
                <a:solidFill>
                  <a:prstClr val="black"/>
                </a:solidFill>
              </a:rPr>
              <a:t>Category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09800" y="4419600"/>
            <a:ext cx="2895600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876800" y="1143000"/>
            <a:ext cx="457200" cy="0"/>
          </a:xfrm>
          <a:prstGeom prst="straightConnector1">
            <a:avLst/>
          </a:prstGeom>
          <a:ln w="28575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7961779" cy="4248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Oval 12"/>
          <p:cNvSpPr/>
          <p:nvPr/>
        </p:nvSpPr>
        <p:spPr>
          <a:xfrm>
            <a:off x="609600" y="2672451"/>
            <a:ext cx="1453738" cy="49221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4600" y="3007500"/>
            <a:ext cx="2590800" cy="31432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20094967">
            <a:off x="3574455" y="4725218"/>
            <a:ext cx="351909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Perinatal Death or Severe Harm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3" y="2824428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16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19263"/>
            <a:ext cx="8762999" cy="46053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Create Record </a:t>
            </a:r>
            <a:r>
              <a:rPr lang="en-US" sz="3600" dirty="0" smtClean="0"/>
              <a:t>Screen – Person Information </a:t>
            </a:r>
            <a:br>
              <a:rPr lang="en-US" sz="3600" dirty="0" smtClean="0"/>
            </a:br>
            <a:r>
              <a:rPr lang="en-US" sz="3600" i="1" dirty="0" smtClean="0"/>
              <a:t>Choose Preventable Adverse Event</a:t>
            </a:r>
            <a:endParaRPr lang="en-US" sz="3600" i="1" dirty="0"/>
          </a:p>
        </p:txBody>
      </p:sp>
      <p:sp>
        <p:nvSpPr>
          <p:cNvPr id="6" name="Rectangle 5"/>
          <p:cNvSpPr/>
          <p:nvPr/>
        </p:nvSpPr>
        <p:spPr>
          <a:xfrm>
            <a:off x="3967742" y="2107870"/>
            <a:ext cx="1676400" cy="304800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7742" y="3505200"/>
            <a:ext cx="4737861" cy="2259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20094967">
            <a:off x="569698" y="5044358"/>
            <a:ext cx="351909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b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Perinatal Death or Severe Harm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38" y="2122580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1" y="2971800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9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1147763"/>
            <a:ext cx="9058275" cy="494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457200" y="76200"/>
            <a:ext cx="8229600" cy="990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Create Record Screen – Person Information </a:t>
            </a:r>
            <a:br>
              <a:rPr lang="en-US" sz="3600" dirty="0" smtClean="0"/>
            </a:br>
            <a:r>
              <a:rPr lang="en-US" sz="3600" i="1" dirty="0"/>
              <a:t>Enter Date/ Record #/ Demographics</a:t>
            </a:r>
          </a:p>
        </p:txBody>
      </p:sp>
      <p:sp>
        <p:nvSpPr>
          <p:cNvPr id="6" name="Up Arrow 5"/>
          <p:cNvSpPr/>
          <p:nvPr/>
        </p:nvSpPr>
        <p:spPr>
          <a:xfrm>
            <a:off x="256868" y="6032665"/>
            <a:ext cx="236989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5844638" y="3333008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6266212" y="3586255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524000" y="45720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724400" y="45720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2667000" y="50292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5844638" y="50292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69" y="2590800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751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152400"/>
            <a:ext cx="7924800" cy="76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solidFill>
                  <a:prstClr val="black"/>
                </a:solidFill>
              </a:rPr>
              <a:t>TxHSN</a:t>
            </a:r>
            <a:r>
              <a:rPr lang="en-US" dirty="0" smtClean="0">
                <a:solidFill>
                  <a:prstClr val="black"/>
                </a:solidFill>
              </a:rPr>
              <a:t> Main Screen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3"/>
          <a:stretch/>
        </p:blipFill>
        <p:spPr bwMode="auto">
          <a:xfrm>
            <a:off x="2209800" y="860961"/>
            <a:ext cx="6248399" cy="42672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092" y="5161808"/>
            <a:ext cx="6275118" cy="16764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3401" y="2268187"/>
            <a:ext cx="1371599" cy="15696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</a:rPr>
              <a:t>Create Record </a:t>
            </a:r>
          </a:p>
          <a:p>
            <a:r>
              <a:rPr lang="en-US" sz="3200" dirty="0">
                <a:solidFill>
                  <a:prstClr val="black"/>
                </a:solidFill>
              </a:rPr>
              <a:t>Icon</a:t>
            </a:r>
          </a:p>
        </p:txBody>
      </p:sp>
      <p:cxnSp>
        <p:nvCxnSpPr>
          <p:cNvPr id="6" name="Straight Arrow Connector 5"/>
          <p:cNvCxnSpPr>
            <a:stCxn id="3" idx="0"/>
          </p:cNvCxnSpPr>
          <p:nvPr/>
        </p:nvCxnSpPr>
        <p:spPr>
          <a:xfrm flipV="1">
            <a:off x="1219201" y="1295400"/>
            <a:ext cx="990599" cy="9727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2133600" y="838200"/>
            <a:ext cx="457200" cy="538417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92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Record Summary – Basic Information</a:t>
            </a:r>
            <a:br>
              <a:rPr lang="en-US" sz="3600" dirty="0" smtClean="0"/>
            </a:br>
            <a:r>
              <a:rPr lang="en-US" sz="3200" i="1" dirty="0" smtClean="0"/>
              <a:t>Question Package—General and Specifics</a:t>
            </a:r>
            <a:endParaRPr lang="en-US" sz="3200" i="1" dirty="0"/>
          </a:p>
        </p:txBody>
      </p:sp>
      <p:sp>
        <p:nvSpPr>
          <p:cNvPr id="3" name="Oval 2"/>
          <p:cNvSpPr/>
          <p:nvPr/>
        </p:nvSpPr>
        <p:spPr>
          <a:xfrm>
            <a:off x="6858000" y="5105400"/>
            <a:ext cx="1295400" cy="685800"/>
          </a:xfrm>
          <a:prstGeom prst="ellipse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502424" y="5628313"/>
            <a:ext cx="242316" cy="1524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95" y="1447800"/>
            <a:ext cx="8534400" cy="50673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16893"/>
            <a:ext cx="68389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94" y="3551144"/>
            <a:ext cx="8534401" cy="3230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val 10"/>
          <p:cNvSpPr/>
          <p:nvPr/>
        </p:nvSpPr>
        <p:spPr>
          <a:xfrm>
            <a:off x="7315200" y="4419600"/>
            <a:ext cx="1219200" cy="9906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53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452563"/>
            <a:ext cx="8915400" cy="49482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i="1" dirty="0" smtClean="0"/>
              <a:t>Specifics Question Package for Perinatal</a:t>
            </a:r>
            <a:r>
              <a:rPr lang="en-US" sz="3600" i="1" dirty="0" smtClean="0"/>
              <a:t> Event</a:t>
            </a:r>
            <a:endParaRPr lang="en-US" sz="3600" i="1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6172200" y="2057400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14300" y="2804019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6199" y="3352800"/>
            <a:ext cx="120905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5276" y="4267200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94011" y="4572001"/>
            <a:ext cx="103094" cy="2023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20905" y="4900485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12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7" y="1600200"/>
            <a:ext cx="8825471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i="1" dirty="0" smtClean="0"/>
              <a:t>Specifics Question Package for Perinatal</a:t>
            </a:r>
            <a:r>
              <a:rPr lang="en-US" sz="3600" i="1" dirty="0" smtClean="0"/>
              <a:t> Event</a:t>
            </a:r>
            <a:endParaRPr lang="en-US" sz="3600" i="1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6019303" y="2438400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019303" y="2743200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019303" y="3124200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47985" y="2913532"/>
            <a:ext cx="111846" cy="210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01701" y="3446929"/>
            <a:ext cx="107433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47984" y="4276165"/>
            <a:ext cx="111845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52396" y="4589929"/>
            <a:ext cx="107433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47985" y="4894729"/>
            <a:ext cx="161149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11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17" y="1294304"/>
            <a:ext cx="8693087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2496787" y="2732769"/>
            <a:ext cx="1600200" cy="274040"/>
          </a:xfrm>
          <a:prstGeom prst="round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prstClr val="white"/>
                </a:solidFill>
              </a:rPr>
              <a:t>N</a:t>
            </a:r>
            <a:r>
              <a:rPr lang="en-US" sz="1600" dirty="0">
                <a:solidFill>
                  <a:sysClr val="windowText" lastClr="000000"/>
                </a:solidFill>
              </a:rPr>
              <a:t> New question</a:t>
            </a: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624939" y="3225418"/>
            <a:ext cx="1600200" cy="274040"/>
          </a:xfrm>
          <a:prstGeom prst="round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prstClr val="white"/>
                </a:solidFill>
              </a:rPr>
              <a:t>N</a:t>
            </a:r>
            <a:r>
              <a:rPr lang="en-US" sz="1600" dirty="0">
                <a:solidFill>
                  <a:sysClr val="windowText" lastClr="000000"/>
                </a:solidFill>
              </a:rPr>
              <a:t> New question</a:t>
            </a: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425039" y="4424630"/>
            <a:ext cx="1600200" cy="274040"/>
          </a:xfrm>
          <a:prstGeom prst="round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prstClr val="white"/>
                </a:solidFill>
              </a:rPr>
              <a:t>N</a:t>
            </a:r>
            <a:r>
              <a:rPr lang="en-US" sz="1600" dirty="0">
                <a:solidFill>
                  <a:sysClr val="windowText" lastClr="000000"/>
                </a:solidFill>
              </a:rPr>
              <a:t> New question</a:t>
            </a:r>
            <a:endParaRPr lang="en-US" sz="1600" dirty="0">
              <a:solidFill>
                <a:prstClr val="white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4096987" y="2584812"/>
            <a:ext cx="2371106" cy="31703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endCxn id="6" idx="3"/>
          </p:cNvCxnSpPr>
          <p:nvPr/>
        </p:nvCxnSpPr>
        <p:spPr>
          <a:xfrm flipH="1">
            <a:off x="3225139" y="2584812"/>
            <a:ext cx="3242954" cy="77762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013859" y="2584812"/>
            <a:ext cx="2454234" cy="18653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6133605" y="2732769"/>
            <a:ext cx="2819400" cy="1965901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Title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i="1" dirty="0" smtClean="0"/>
              <a:t>Specifics Question Package for Perinatal</a:t>
            </a:r>
            <a:r>
              <a:rPr lang="en-US" sz="3600" i="1" dirty="0" smtClean="0"/>
              <a:t> Event</a:t>
            </a:r>
            <a:endParaRPr lang="en-US" sz="3600" i="1" dirty="0"/>
          </a:p>
        </p:txBody>
      </p:sp>
      <p:sp>
        <p:nvSpPr>
          <p:cNvPr id="4" name="Oval 3"/>
          <p:cNvSpPr/>
          <p:nvPr/>
        </p:nvSpPr>
        <p:spPr>
          <a:xfrm>
            <a:off x="221817" y="2362200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12793" y="3006809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21817" y="4381677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39687" y="5105400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30722" y="5410200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21817" y="5638800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07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587766"/>
            <a:ext cx="8917379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i="1" dirty="0" smtClean="0"/>
              <a:t>Specifics Question Package for Perinatal</a:t>
            </a:r>
            <a:r>
              <a:rPr lang="en-US" sz="3600" i="1" dirty="0" smtClean="0"/>
              <a:t> Event</a:t>
            </a:r>
            <a:endParaRPr lang="en-US" sz="3600" i="1" dirty="0"/>
          </a:p>
        </p:txBody>
      </p:sp>
      <p:sp>
        <p:nvSpPr>
          <p:cNvPr id="6" name="Rounded Rectangle 5"/>
          <p:cNvSpPr/>
          <p:nvPr/>
        </p:nvSpPr>
        <p:spPr>
          <a:xfrm>
            <a:off x="1600200" y="4236440"/>
            <a:ext cx="1600200" cy="274040"/>
          </a:xfrm>
          <a:prstGeom prst="round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prstClr val="white"/>
                </a:solidFill>
              </a:rPr>
              <a:t>N</a:t>
            </a:r>
            <a:r>
              <a:rPr lang="en-US" sz="1600" dirty="0">
                <a:solidFill>
                  <a:sysClr val="windowText" lastClr="000000"/>
                </a:solidFill>
              </a:rPr>
              <a:t> New question</a:t>
            </a:r>
            <a:endParaRPr lang="en-US" sz="1600" dirty="0">
              <a:solidFill>
                <a:prstClr val="white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200400" y="3048000"/>
            <a:ext cx="2133600" cy="13254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4968829" y="4245428"/>
            <a:ext cx="3023259" cy="326571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494306" y="2819400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endCxn id="10" idx="2"/>
          </p:cNvCxnSpPr>
          <p:nvPr/>
        </p:nvCxnSpPr>
        <p:spPr>
          <a:xfrm>
            <a:off x="3962400" y="4402217"/>
            <a:ext cx="1006429" cy="649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78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1" y="1466337"/>
            <a:ext cx="9062852" cy="525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/>
          <p:cNvSpPr/>
          <p:nvPr/>
        </p:nvSpPr>
        <p:spPr>
          <a:xfrm>
            <a:off x="6324744" y="5377021"/>
            <a:ext cx="1447800" cy="22306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i="1" dirty="0" smtClean="0"/>
              <a:t>Specifics Question Package for Perinatal</a:t>
            </a:r>
            <a:r>
              <a:rPr lang="en-US" sz="3600" i="1" dirty="0" smtClean="0"/>
              <a:t> Event</a:t>
            </a:r>
            <a:endParaRPr lang="en-US" sz="3600" i="1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937161" y="4419600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888322" y="4648200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950523" y="4876800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937160" y="5173683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67117" y="2209800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1426" y="2820673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4758" y="4086937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7798" y="4312633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7155" y="5036664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7798" y="5265490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612" y="5488553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54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33474"/>
            <a:ext cx="8991600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5585010" y="5791200"/>
            <a:ext cx="1447800" cy="22306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xfrm>
            <a:off x="419100" y="76200"/>
            <a:ext cx="82296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i="1" dirty="0" smtClean="0"/>
              <a:t>Specifics Question Package for Perinatal</a:t>
            </a:r>
            <a:r>
              <a:rPr lang="en-US" sz="3600" i="1" dirty="0" smtClean="0"/>
              <a:t> Event</a:t>
            </a:r>
            <a:endParaRPr lang="en-US" sz="3600" i="1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953000" y="5486400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71482" y="1905000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0447" y="2608728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1482" y="4114800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1482" y="4343400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2517" y="5138356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2517" y="5417890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80447" y="5654181"/>
            <a:ext cx="76200" cy="137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54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495300" y="152400"/>
            <a:ext cx="82296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i="1" dirty="0" smtClean="0"/>
              <a:t>Specifics Question Package for Perinatal</a:t>
            </a:r>
            <a:r>
              <a:rPr lang="en-US" sz="3600" i="1" dirty="0" smtClean="0"/>
              <a:t> Event</a:t>
            </a:r>
            <a:endParaRPr lang="en-US" sz="3600" i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95400"/>
            <a:ext cx="8763000" cy="5150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/>
          <p:cNvSpPr/>
          <p:nvPr/>
        </p:nvSpPr>
        <p:spPr>
          <a:xfrm>
            <a:off x="6799617" y="5535292"/>
            <a:ext cx="1447800" cy="22306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724" y="1066800"/>
            <a:ext cx="298076" cy="5257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943600" y="5638800"/>
            <a:ext cx="865913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580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"/>
          <a:stretch/>
        </p:blipFill>
        <p:spPr bwMode="auto">
          <a:xfrm>
            <a:off x="203114" y="1295400"/>
            <a:ext cx="8788485" cy="518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457200" y="119743"/>
            <a:ext cx="8229600" cy="94705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i="1" dirty="0" smtClean="0"/>
              <a:t>Specifics Question Package for Perinatal</a:t>
            </a:r>
            <a:r>
              <a:rPr lang="en-US" sz="3600" i="1" dirty="0" smtClean="0"/>
              <a:t> Event</a:t>
            </a:r>
            <a:endParaRPr lang="en-US" sz="3600" i="1" dirty="0"/>
          </a:p>
        </p:txBody>
      </p:sp>
      <p:sp>
        <p:nvSpPr>
          <p:cNvPr id="6" name="Up Arrow 5"/>
          <p:cNvSpPr/>
          <p:nvPr/>
        </p:nvSpPr>
        <p:spPr>
          <a:xfrm>
            <a:off x="304800" y="6324599"/>
            <a:ext cx="304800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24" y="1371600"/>
            <a:ext cx="298076" cy="5029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7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76400"/>
            <a:ext cx="89154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533400" y="228600"/>
            <a:ext cx="8229600" cy="990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i="1" dirty="0" smtClean="0"/>
              <a:t>Specifics Question Package for Perinatal</a:t>
            </a:r>
            <a:r>
              <a:rPr lang="en-US" sz="3600" i="1" dirty="0" smtClean="0"/>
              <a:t> Event</a:t>
            </a:r>
            <a:endParaRPr lang="en-US" sz="3600" i="1" dirty="0"/>
          </a:p>
        </p:txBody>
      </p:sp>
      <p:sp>
        <p:nvSpPr>
          <p:cNvPr id="4" name="Oval 3"/>
          <p:cNvSpPr/>
          <p:nvPr/>
        </p:nvSpPr>
        <p:spPr>
          <a:xfrm>
            <a:off x="1295400" y="2986767"/>
            <a:ext cx="5410200" cy="6708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15000" y="2525102"/>
            <a:ext cx="312420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Fix now </a:t>
            </a:r>
            <a:r>
              <a:rPr lang="en-US" sz="2400" dirty="0" smtClean="0">
                <a:solidFill>
                  <a:prstClr val="black"/>
                </a:solidFill>
              </a:rPr>
              <a:t>or later.  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9600" y="3757612"/>
            <a:ext cx="4456611" cy="8309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black"/>
                </a:solidFill>
              </a:rPr>
              <a:t>If you wait it will display in workflow the next time you log in.</a:t>
            </a:r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08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05" y="1828800"/>
            <a:ext cx="7523723" cy="4305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prstClr val="black"/>
                </a:solidFill>
              </a:rPr>
              <a:t>Create Record Screen – Person Information </a:t>
            </a:r>
            <a:br>
              <a:rPr lang="en-US" sz="3600" dirty="0">
                <a:solidFill>
                  <a:prstClr val="black"/>
                </a:solidFill>
              </a:rPr>
            </a:br>
            <a:r>
              <a:rPr lang="en-US" sz="3600" i="1" dirty="0">
                <a:solidFill>
                  <a:prstClr val="black"/>
                </a:solidFill>
              </a:rPr>
              <a:t>Choose Record </a:t>
            </a:r>
            <a:r>
              <a:rPr lang="en-US" sz="3600" i="1" dirty="0" smtClean="0">
                <a:solidFill>
                  <a:prstClr val="black"/>
                </a:solidFill>
              </a:rPr>
              <a:t>Type -- PAE Category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850075" y="2869870"/>
            <a:ext cx="6084125" cy="7620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502" y="3239132"/>
            <a:ext cx="152399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0542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"/>
          <a:stretch/>
        </p:blipFill>
        <p:spPr bwMode="auto">
          <a:xfrm>
            <a:off x="228600" y="1295400"/>
            <a:ext cx="8762999" cy="518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457200" y="119743"/>
            <a:ext cx="8229600" cy="102325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i="1" dirty="0" smtClean="0"/>
              <a:t>Specifics Question Package for Perinatal</a:t>
            </a:r>
            <a:r>
              <a:rPr lang="en-US" sz="3600" i="1" dirty="0" smtClean="0"/>
              <a:t> Event</a:t>
            </a:r>
            <a:endParaRPr lang="en-US" sz="3600" i="1" dirty="0"/>
          </a:p>
        </p:txBody>
      </p:sp>
      <p:sp>
        <p:nvSpPr>
          <p:cNvPr id="9" name="Up Arrow 8"/>
          <p:cNvSpPr/>
          <p:nvPr/>
        </p:nvSpPr>
        <p:spPr>
          <a:xfrm rot="5400000">
            <a:off x="5029199" y="3809999"/>
            <a:ext cx="304800" cy="121920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24" y="1295399"/>
            <a:ext cx="298076" cy="51815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37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85" b="27922"/>
          <a:stretch/>
        </p:blipFill>
        <p:spPr bwMode="auto">
          <a:xfrm>
            <a:off x="343740" y="1923804"/>
            <a:ext cx="8571660" cy="344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04"/>
          <a:stretch/>
        </p:blipFill>
        <p:spPr bwMode="auto">
          <a:xfrm>
            <a:off x="343740" y="4572000"/>
            <a:ext cx="8571660" cy="40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7994567" cy="1143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i="1" dirty="0" smtClean="0"/>
              <a:t>Specifics Question Package for Perinatal</a:t>
            </a:r>
            <a:r>
              <a:rPr lang="en-US" sz="3600" i="1" dirty="0" smtClean="0"/>
              <a:t> Event</a:t>
            </a:r>
            <a:endParaRPr lang="en-US" sz="3600" i="1" dirty="0"/>
          </a:p>
        </p:txBody>
      </p:sp>
      <p:sp>
        <p:nvSpPr>
          <p:cNvPr id="7" name="Up Arrow 6"/>
          <p:cNvSpPr/>
          <p:nvPr/>
        </p:nvSpPr>
        <p:spPr>
          <a:xfrm rot="10800000">
            <a:off x="7848600" y="2362198"/>
            <a:ext cx="304800" cy="1014353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124699" y="4571999"/>
            <a:ext cx="1447800" cy="519252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7156367" y="1752600"/>
            <a:ext cx="1447800" cy="609598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Up Arrow 9"/>
          <p:cNvSpPr/>
          <p:nvPr/>
        </p:nvSpPr>
        <p:spPr>
          <a:xfrm rot="10800000">
            <a:off x="7841671" y="3376551"/>
            <a:ext cx="304800" cy="1178628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5091251"/>
            <a:ext cx="3124200" cy="14531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Up Arrow 11"/>
          <p:cNvSpPr/>
          <p:nvPr/>
        </p:nvSpPr>
        <p:spPr>
          <a:xfrm>
            <a:off x="990600" y="6292018"/>
            <a:ext cx="304800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97694" y="2899497"/>
            <a:ext cx="3701012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Edit in the </a:t>
            </a:r>
            <a:r>
              <a:rPr lang="en-US" sz="2800" i="1" dirty="0" smtClean="0"/>
              <a:t>Specifics Question Package</a:t>
            </a:r>
            <a:endParaRPr lang="en-US" sz="2800" i="1" dirty="0"/>
          </a:p>
        </p:txBody>
      </p:sp>
      <p:sp>
        <p:nvSpPr>
          <p:cNvPr id="13" name="Rectangle 12"/>
          <p:cNvSpPr/>
          <p:nvPr/>
        </p:nvSpPr>
        <p:spPr>
          <a:xfrm>
            <a:off x="230281" y="1295399"/>
            <a:ext cx="226919" cy="51815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68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8991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7086600" y="4876800"/>
            <a:ext cx="1447800" cy="52746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Record Summary – Dashboard	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4353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48600" cy="944562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Deleting Records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23" y="1447800"/>
            <a:ext cx="8467725" cy="3429000"/>
          </a:xfrm>
          <a:prstGeom prst="rect">
            <a:avLst/>
          </a:prstGeom>
          <a:ln w="9525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5" name="Straight Arrow Connector 14"/>
          <p:cNvCxnSpPr/>
          <p:nvPr/>
        </p:nvCxnSpPr>
        <p:spPr>
          <a:xfrm flipH="1">
            <a:off x="5943600" y="4660434"/>
            <a:ext cx="13716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5943600" y="4267200"/>
            <a:ext cx="149431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590800" y="3623458"/>
            <a:ext cx="1416266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4800600" y="2057400"/>
            <a:ext cx="990600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4816434" y="2487880"/>
            <a:ext cx="990600" cy="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447800" y="5257800"/>
            <a:ext cx="6172200" cy="954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This question appears on the bottom of every </a:t>
            </a:r>
            <a:r>
              <a:rPr lang="en-US" sz="2800" i="1" dirty="0" smtClean="0"/>
              <a:t>General Question Package.</a:t>
            </a:r>
            <a:endParaRPr lang="en-US" sz="2800" i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00237"/>
            <a:ext cx="3765334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275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458200" cy="1554162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Preventable Adver</a:t>
            </a:r>
            <a:r>
              <a:rPr lang="en-US" b="1" dirty="0" smtClean="0"/>
              <a:t>s</a:t>
            </a:r>
            <a:r>
              <a:rPr lang="en-US" dirty="0" smtClean="0"/>
              <a:t>e Event Reporting </a:t>
            </a:r>
            <a:r>
              <a:rPr lang="en-US" sz="4000" dirty="0" smtClean="0"/>
              <a:t>in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Texas </a:t>
            </a:r>
            <a:r>
              <a:rPr lang="en-US" dirty="0"/>
              <a:t>Health Care Safety Network</a:t>
            </a:r>
          </a:p>
        </p:txBody>
      </p:sp>
      <p:sp>
        <p:nvSpPr>
          <p:cNvPr id="4" name="Action Button: Help 3">
            <a:hlinkClick r:id="" action="ppaction://noaction" highlightClick="1"/>
          </p:cNvPr>
          <p:cNvSpPr/>
          <p:nvPr/>
        </p:nvSpPr>
        <p:spPr>
          <a:xfrm>
            <a:off x="2057400" y="2362200"/>
            <a:ext cx="5181600" cy="33528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05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917"/>
            <a:ext cx="80010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Record Summary -- Dashboard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27" y="1138226"/>
            <a:ext cx="8839200" cy="561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953000" y="3733800"/>
            <a:ext cx="3581400" cy="304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0" y="990600"/>
            <a:ext cx="3429000" cy="990600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02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Navigation ICONS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8" t="55288" r="-2133" b="-5288"/>
          <a:stretch/>
        </p:blipFill>
        <p:spPr bwMode="auto">
          <a:xfrm>
            <a:off x="1905000" y="1708298"/>
            <a:ext cx="583474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1773865" y="1722473"/>
            <a:ext cx="914400" cy="990599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688265" y="1711839"/>
            <a:ext cx="914400" cy="990599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627474" y="1711838"/>
            <a:ext cx="914400" cy="990599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5562600" y="1708298"/>
            <a:ext cx="914400" cy="99059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77000" y="1708297"/>
            <a:ext cx="914400" cy="990599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2" name="Straight Arrow Connector 11"/>
          <p:cNvCxnSpPr>
            <a:stCxn id="17" idx="0"/>
          </p:cNvCxnSpPr>
          <p:nvPr/>
        </p:nvCxnSpPr>
        <p:spPr>
          <a:xfrm flipV="1">
            <a:off x="1436199" y="2654594"/>
            <a:ext cx="570304" cy="643251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18" idx="0"/>
          </p:cNvCxnSpPr>
          <p:nvPr/>
        </p:nvCxnSpPr>
        <p:spPr>
          <a:xfrm flipV="1">
            <a:off x="2359300" y="2654594"/>
            <a:ext cx="750723" cy="1676393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9" idx="0"/>
            <a:endCxn id="8" idx="4"/>
          </p:cNvCxnSpPr>
          <p:nvPr/>
        </p:nvCxnSpPr>
        <p:spPr>
          <a:xfrm flipV="1">
            <a:off x="3669077" y="2702437"/>
            <a:ext cx="415597" cy="212099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22" idx="0"/>
            <a:endCxn id="10" idx="4"/>
          </p:cNvCxnSpPr>
          <p:nvPr/>
        </p:nvCxnSpPr>
        <p:spPr>
          <a:xfrm flipH="1" flipV="1">
            <a:off x="6019800" y="2698897"/>
            <a:ext cx="567434" cy="153975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21" idx="0"/>
          </p:cNvCxnSpPr>
          <p:nvPr/>
        </p:nvCxnSpPr>
        <p:spPr>
          <a:xfrm flipH="1" flipV="1">
            <a:off x="7196478" y="2701633"/>
            <a:ext cx="690192" cy="475886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50399" y="3297845"/>
            <a:ext cx="1371599" cy="1077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Create Record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08576" y="4330987"/>
            <a:ext cx="1501447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Search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88265" y="4823430"/>
            <a:ext cx="1961623" cy="58477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Workflows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49888" y="4724400"/>
            <a:ext cx="1522312" cy="107721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Create Survey*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53630" y="3177519"/>
            <a:ext cx="1666079" cy="107721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Recently Viewed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77388" y="4238655"/>
            <a:ext cx="1619692" cy="5847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Reports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flipH="1" flipV="1">
            <a:off x="5127592" y="2654594"/>
            <a:ext cx="130208" cy="206980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4579004" y="1701208"/>
            <a:ext cx="944526" cy="990599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06503" y="6352962"/>
            <a:ext cx="6487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*Only facilities not reporting in Patient Safety Component of NHSN </a:t>
            </a:r>
          </a:p>
        </p:txBody>
      </p:sp>
    </p:spTree>
    <p:extLst>
      <p:ext uri="{BB962C8B-B14F-4D97-AF65-F5344CB8AC3E}">
        <p14:creationId xmlns:p14="http://schemas.microsoft.com/office/powerpoint/2010/main" val="167161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287" y="76200"/>
            <a:ext cx="82296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Record Summary -- Dashboard</a:t>
            </a:r>
            <a:br>
              <a:rPr lang="en-US" dirty="0" smtClean="0"/>
            </a:br>
            <a:r>
              <a:rPr lang="en-US" dirty="0" smtClean="0"/>
              <a:t>Basic Information Section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7" y="1219200"/>
            <a:ext cx="8915400" cy="5612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876800" y="3817794"/>
            <a:ext cx="3581400" cy="216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8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0010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Record Summary -- Dashboard</a:t>
            </a:r>
            <a:br>
              <a:rPr lang="en-US" dirty="0" smtClean="0"/>
            </a:br>
            <a:r>
              <a:rPr lang="en-US" dirty="0" smtClean="0"/>
              <a:t>Record Data tab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56342"/>
            <a:ext cx="8991600" cy="5349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685800" y="1654629"/>
            <a:ext cx="1828800" cy="631371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21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8271"/>
            <a:ext cx="8229600" cy="6096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Record Summary-Dashboard    Concerns tab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98961" y="725385"/>
            <a:ext cx="8839200" cy="5770418"/>
          </a:xfrm>
          <a:prstGeom prst="rect">
            <a:avLst/>
          </a:prstGeom>
          <a:ln w="6350">
            <a:solidFill>
              <a:schemeClr val="bg1">
                <a:lumMod val="9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Oval 4"/>
          <p:cNvSpPr/>
          <p:nvPr/>
        </p:nvSpPr>
        <p:spPr>
          <a:xfrm>
            <a:off x="1371600" y="2819398"/>
            <a:ext cx="990600" cy="457202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80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prstClr val="black"/>
                </a:solidFill>
              </a:rPr>
              <a:t>Create Record Screen – Person Information </a:t>
            </a:r>
            <a:br>
              <a:rPr lang="en-US" sz="3600" dirty="0">
                <a:solidFill>
                  <a:prstClr val="black"/>
                </a:solidFill>
              </a:rPr>
            </a:br>
            <a:r>
              <a:rPr lang="en-US" sz="3600" i="1" dirty="0">
                <a:solidFill>
                  <a:prstClr val="black"/>
                </a:solidFill>
              </a:rPr>
              <a:t>Choose Record </a:t>
            </a:r>
            <a:r>
              <a:rPr lang="en-US" sz="3600" i="1" dirty="0" smtClean="0">
                <a:solidFill>
                  <a:prstClr val="black"/>
                </a:solidFill>
              </a:rPr>
              <a:t>Type     PAE </a:t>
            </a:r>
            <a:r>
              <a:rPr lang="en-US" sz="3600" i="1" dirty="0">
                <a:solidFill>
                  <a:prstClr val="black"/>
                </a:solidFill>
              </a:rPr>
              <a:t>Category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09800" y="4419600"/>
            <a:ext cx="2895600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876800" y="1143000"/>
            <a:ext cx="457200" cy="0"/>
          </a:xfrm>
          <a:prstGeom prst="straightConnector1">
            <a:avLst/>
          </a:prstGeom>
          <a:ln w="28575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7961779" cy="4248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 rot="20094967">
            <a:off x="5719618" y="1396169"/>
            <a:ext cx="330552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Irretrievable loss of  an irreplaceable biological specimen</a:t>
            </a:r>
          </a:p>
        </p:txBody>
      </p:sp>
      <p:sp>
        <p:nvSpPr>
          <p:cNvPr id="13" name="Oval 12"/>
          <p:cNvSpPr/>
          <p:nvPr/>
        </p:nvSpPr>
        <p:spPr>
          <a:xfrm>
            <a:off x="691738" y="2672451"/>
            <a:ext cx="1371600" cy="49221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4600" y="3007500"/>
            <a:ext cx="2590800" cy="31432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63" y="2818544"/>
            <a:ext cx="1619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323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76200"/>
            <a:ext cx="7772401" cy="12192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								Record Summary– Dashboard	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Persons tab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8783782" cy="556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3124200" y="1338943"/>
            <a:ext cx="1600200" cy="631371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1676401" y="4191000"/>
            <a:ext cx="1295400" cy="1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124201" y="4800600"/>
            <a:ext cx="1600199" cy="457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124201" y="4773881"/>
            <a:ext cx="1420090" cy="4839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5257800" y="4800600"/>
            <a:ext cx="1420090" cy="457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257800" y="4773881"/>
            <a:ext cx="1420090" cy="4839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819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7724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Edit Person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04938"/>
            <a:ext cx="8305800" cy="484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10201" y="5257800"/>
            <a:ext cx="16764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Disregard these </a:t>
            </a:r>
          </a:p>
        </p:txBody>
      </p:sp>
      <p:sp>
        <p:nvSpPr>
          <p:cNvPr id="6" name="Up Arrow 5"/>
          <p:cNvSpPr/>
          <p:nvPr/>
        </p:nvSpPr>
        <p:spPr>
          <a:xfrm>
            <a:off x="769917" y="6248400"/>
            <a:ext cx="304800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78563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6200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Save or Cancel on all </a:t>
            </a:r>
            <a:br>
              <a:rPr lang="en-US" dirty="0" smtClean="0"/>
            </a:br>
            <a:r>
              <a:rPr lang="en-US" dirty="0" smtClean="0"/>
              <a:t>General and Specifics QPs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47477"/>
            <a:ext cx="6370049" cy="207026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1507423" y="1847477"/>
            <a:ext cx="504208" cy="43122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057400" y="2438400"/>
            <a:ext cx="4038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ular Callout 3"/>
          <p:cNvSpPr/>
          <p:nvPr/>
        </p:nvSpPr>
        <p:spPr>
          <a:xfrm>
            <a:off x="1219200" y="4114800"/>
            <a:ext cx="2514600" cy="2133600"/>
          </a:xfrm>
          <a:prstGeom prst="wedgeRoundRectCallout">
            <a:avLst>
              <a:gd name="adj1" fmla="val -54"/>
              <a:gd name="adj2" fmla="val -8025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Saves your work and updates the log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4554150" y="4118758"/>
            <a:ext cx="3599250" cy="2133600"/>
          </a:xfrm>
          <a:prstGeom prst="wedgeRoundRectCallout">
            <a:avLst>
              <a:gd name="adj1" fmla="val -47280"/>
              <a:gd name="adj2" fmla="val -78027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Work not saved, won’t delete saved work, won’t update the log</a:t>
            </a:r>
          </a:p>
        </p:txBody>
      </p:sp>
    </p:spTree>
    <p:extLst>
      <p:ext uri="{BB962C8B-B14F-4D97-AF65-F5344CB8AC3E}">
        <p14:creationId xmlns:p14="http://schemas.microsoft.com/office/powerpoint/2010/main" val="19307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5438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Navigation Tips                                            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74" y="1619249"/>
            <a:ext cx="82296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5657839" y="1619249"/>
            <a:ext cx="1371600" cy="8239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579474" y="1619249"/>
            <a:ext cx="639726" cy="962591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265712" y="1576386"/>
            <a:ext cx="685800" cy="990599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010400" y="1619250"/>
            <a:ext cx="1798674" cy="823912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5748" y="3117156"/>
            <a:ext cx="2438400" cy="353943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Home-- Returns to </a:t>
            </a:r>
            <a:r>
              <a:rPr lang="en-US" sz="3200" dirty="0" smtClean="0">
                <a:solidFill>
                  <a:prstClr val="black"/>
                </a:solidFill>
              </a:rPr>
              <a:t>Record Summary Dashboard </a:t>
            </a:r>
            <a:r>
              <a:rPr lang="en-US" sz="3200" dirty="0">
                <a:solidFill>
                  <a:prstClr val="black"/>
                </a:solidFill>
              </a:rPr>
              <a:t>or </a:t>
            </a:r>
            <a:r>
              <a:rPr lang="en-US" sz="3200" dirty="0" err="1" smtClean="0">
                <a:solidFill>
                  <a:prstClr val="black"/>
                </a:solidFill>
              </a:rPr>
              <a:t>TxHSN</a:t>
            </a:r>
            <a:r>
              <a:rPr lang="en-US" sz="3200" dirty="0" smtClean="0">
                <a:solidFill>
                  <a:prstClr val="black"/>
                </a:solidFill>
              </a:rPr>
              <a:t> Main Screen</a:t>
            </a:r>
            <a:endParaRPr lang="en-US" sz="32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21832" y="2681793"/>
            <a:ext cx="1371599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Help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67200" y="3505200"/>
            <a:ext cx="1828799" cy="255454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Search– Enter </a:t>
            </a:r>
            <a:br>
              <a:rPr lang="en-US" sz="3200" dirty="0">
                <a:solidFill>
                  <a:prstClr val="black"/>
                </a:solidFill>
              </a:rPr>
            </a:br>
            <a:r>
              <a:rPr lang="en-US" sz="3200" dirty="0">
                <a:solidFill>
                  <a:prstClr val="black"/>
                </a:solidFill>
              </a:rPr>
              <a:t>Record ID number of case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53200" y="3855820"/>
            <a:ext cx="2255874" cy="156966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PAE User--   Edit Profile Logout</a:t>
            </a:r>
          </a:p>
        </p:txBody>
      </p:sp>
      <p:cxnSp>
        <p:nvCxnSpPr>
          <p:cNvPr id="14" name="Straight Arrow Connector 13"/>
          <p:cNvCxnSpPr>
            <a:stCxn id="12" idx="0"/>
          </p:cNvCxnSpPr>
          <p:nvPr/>
        </p:nvCxnSpPr>
        <p:spPr>
          <a:xfrm flipV="1">
            <a:off x="7681137" y="2443162"/>
            <a:ext cx="56253" cy="141265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1" idx="0"/>
          </p:cNvCxnSpPr>
          <p:nvPr/>
        </p:nvCxnSpPr>
        <p:spPr>
          <a:xfrm flipV="1">
            <a:off x="5181600" y="2443162"/>
            <a:ext cx="914399" cy="106203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0" idx="0"/>
            <a:endCxn id="7" idx="5"/>
          </p:cNvCxnSpPr>
          <p:nvPr/>
        </p:nvCxnSpPr>
        <p:spPr>
          <a:xfrm flipH="1" flipV="1">
            <a:off x="1851079" y="2421915"/>
            <a:ext cx="1856553" cy="25987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899338" y="2524124"/>
            <a:ext cx="366374" cy="593032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300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14508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en-US" dirty="0" smtClean="0"/>
              <a:t>         Navigation Tips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8281134" cy="1905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9" y="4261880"/>
            <a:ext cx="4471135" cy="14531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 flipH="1">
            <a:off x="1600200" y="2895600"/>
            <a:ext cx="914400" cy="1038225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086350" y="2895600"/>
            <a:ext cx="133350" cy="207645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6667130" y="2895600"/>
            <a:ext cx="1029070" cy="200025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5734599" y="2362200"/>
            <a:ext cx="1536334" cy="609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808" y="228600"/>
            <a:ext cx="2476500" cy="123911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Straight Arrow Connector 31"/>
          <p:cNvCxnSpPr/>
          <p:nvPr/>
        </p:nvCxnSpPr>
        <p:spPr>
          <a:xfrm flipV="1">
            <a:off x="6781800" y="1467717"/>
            <a:ext cx="228600" cy="89448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081463"/>
            <a:ext cx="3657600" cy="1633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33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6200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en-US" dirty="0"/>
              <a:t> </a:t>
            </a:r>
            <a:r>
              <a:rPr lang="en-US" dirty="0" smtClean="0"/>
              <a:t>              Navigation Tips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267200"/>
            <a:ext cx="853440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382000" cy="1905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3810000" y="3505200"/>
            <a:ext cx="0" cy="7620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429000" y="2778826"/>
            <a:ext cx="1524000" cy="762000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6400800" y="4562475"/>
            <a:ext cx="1524000" cy="762000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12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76199"/>
            <a:ext cx="7772401" cy="914401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Closing the Record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45475"/>
            <a:ext cx="8915400" cy="5705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124200"/>
            <a:ext cx="121309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7010400" y="1295400"/>
            <a:ext cx="1524000" cy="18288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591791" y="2209800"/>
            <a:ext cx="2580409" cy="216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51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6275" cy="944562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en-US" dirty="0" smtClean="0"/>
              <a:t>     Search Case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525" y="228600"/>
            <a:ext cx="3790950" cy="624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212" y="1693437"/>
            <a:ext cx="838200" cy="935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12" y="2743200"/>
            <a:ext cx="2562225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87" y="1562081"/>
            <a:ext cx="28003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385951" y="1430724"/>
            <a:ext cx="914400" cy="262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1787" y="3581400"/>
            <a:ext cx="914400" cy="685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684937" y="4419600"/>
            <a:ext cx="914400" cy="152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924300" y="3276600"/>
            <a:ext cx="788225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924300" y="3581400"/>
            <a:ext cx="788225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931968" y="3905992"/>
            <a:ext cx="788225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4318412" y="609600"/>
            <a:ext cx="863188" cy="14478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115788" y="2057400"/>
            <a:ext cx="369125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24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70" y="152400"/>
            <a:ext cx="7772400" cy="10668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Search Case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95400"/>
            <a:ext cx="8737740" cy="51816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95800" y="4572000"/>
            <a:ext cx="3388467" cy="107721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Record Type  </a:t>
            </a:r>
          </a:p>
          <a:p>
            <a:pPr algn="ctr"/>
            <a:r>
              <a:rPr lang="en-US" sz="3200" dirty="0">
                <a:solidFill>
                  <a:prstClr val="black"/>
                </a:solidFill>
              </a:rPr>
              <a:t>PAE Category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1066800" y="4114800"/>
            <a:ext cx="3429000" cy="6858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66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161" y="152401"/>
            <a:ext cx="7902039" cy="6096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Search Results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53" y="1757867"/>
            <a:ext cx="8754094" cy="2551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Up Arrow 5"/>
          <p:cNvSpPr/>
          <p:nvPr/>
        </p:nvSpPr>
        <p:spPr>
          <a:xfrm>
            <a:off x="403761" y="4030162"/>
            <a:ext cx="304800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45" y="1447800"/>
            <a:ext cx="8734302" cy="30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1" y="4876800"/>
            <a:ext cx="8629746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Cancel will return you to the </a:t>
            </a:r>
            <a:r>
              <a:rPr lang="en-US" sz="2800" dirty="0" err="1" smtClean="0">
                <a:solidFill>
                  <a:prstClr val="black"/>
                </a:solidFill>
              </a:rPr>
              <a:t>TxHSN</a:t>
            </a:r>
            <a:r>
              <a:rPr lang="en-US" sz="2800" dirty="0" smtClean="0">
                <a:solidFill>
                  <a:prstClr val="black"/>
                </a:solidFill>
              </a:rPr>
              <a:t> Main Screen  </a:t>
            </a:r>
          </a:p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This is the only screen that closing the browser with </a:t>
            </a:r>
          </a:p>
          <a:p>
            <a:pPr algn="ctr"/>
            <a:r>
              <a:rPr lang="en-US" sz="2800" dirty="0" smtClean="0">
                <a:solidFill>
                  <a:prstClr val="black"/>
                </a:solidFill>
              </a:rPr>
              <a:t>Browser Red X            will keep you in </a:t>
            </a:r>
            <a:r>
              <a:rPr lang="en-US" sz="2800" dirty="0" err="1" smtClean="0">
                <a:solidFill>
                  <a:prstClr val="black"/>
                </a:solidFill>
              </a:rPr>
              <a:t>TxHSN</a:t>
            </a:r>
            <a:endParaRPr lang="en-US" sz="2800" dirty="0">
              <a:solidFill>
                <a:prstClr val="black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887722"/>
            <a:ext cx="800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69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8"/>
          <a:stretch/>
        </p:blipFill>
        <p:spPr bwMode="auto">
          <a:xfrm>
            <a:off x="393863" y="1600200"/>
            <a:ext cx="8458201" cy="4953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Create Record </a:t>
            </a:r>
            <a:r>
              <a:rPr lang="en-US" dirty="0" smtClean="0"/>
              <a:t>Screen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Person Information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038600" y="2590800"/>
            <a:ext cx="2743200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30" y="3543300"/>
            <a:ext cx="13057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53" y="3571875"/>
            <a:ext cx="1619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28" y="2560263"/>
            <a:ext cx="1619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75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                               Search Case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4095750" cy="640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381000" y="4305300"/>
            <a:ext cx="3581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998522" y="2362200"/>
            <a:ext cx="3916878" cy="22467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</a:rPr>
              <a:t>Fields you will </a:t>
            </a:r>
            <a:r>
              <a:rPr lang="en-US" sz="2800" dirty="0" smtClean="0">
                <a:solidFill>
                  <a:prstClr val="black"/>
                </a:solidFill>
              </a:rPr>
              <a:t>NOT </a:t>
            </a:r>
            <a:r>
              <a:rPr lang="en-US" sz="2800" dirty="0">
                <a:solidFill>
                  <a:prstClr val="black"/>
                </a:solidFill>
              </a:rPr>
              <a:t>use: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Type—leave as normal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Status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Search History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Search </a:t>
            </a:r>
            <a:r>
              <a:rPr lang="en-US" sz="2800" dirty="0" err="1">
                <a:solidFill>
                  <a:prstClr val="black"/>
                </a:solidFill>
              </a:rPr>
              <a:t>Soundex</a:t>
            </a:r>
            <a:endParaRPr lang="en-US" sz="2800" dirty="0">
              <a:solidFill>
                <a:prstClr val="black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81000" y="4885388"/>
            <a:ext cx="1676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81000" y="5181600"/>
            <a:ext cx="1676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81000" y="1219200"/>
            <a:ext cx="2971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Up Arrow 14"/>
          <p:cNvSpPr/>
          <p:nvPr/>
        </p:nvSpPr>
        <p:spPr>
          <a:xfrm>
            <a:off x="556161" y="6349549"/>
            <a:ext cx="304800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38680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66361" cy="944562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Blue Info Boxes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56" y="2895600"/>
            <a:ext cx="8005905" cy="1658587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73304"/>
            <a:ext cx="15811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73" y="5334000"/>
            <a:ext cx="80152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2057400" y="4114800"/>
            <a:ext cx="1600200" cy="12192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 flipV="1">
            <a:off x="2573975" y="1672187"/>
            <a:ext cx="1053935" cy="482311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71600"/>
            <a:ext cx="1447800" cy="136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>
            <a:stCxn id="11" idx="6"/>
          </p:cNvCxnSpPr>
          <p:nvPr/>
        </p:nvCxnSpPr>
        <p:spPr>
          <a:xfrm>
            <a:off x="3627910" y="1913342"/>
            <a:ext cx="944090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04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9906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Blue Info Boxes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95400"/>
            <a:ext cx="8763000" cy="28956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724400"/>
            <a:ext cx="8763000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2464558"/>
            <a:ext cx="4681357" cy="2031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506" y="5257800"/>
            <a:ext cx="3933824" cy="128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80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Logging Out of </a:t>
            </a:r>
            <a:r>
              <a:rPr lang="en-US" dirty="0" err="1" smtClean="0"/>
              <a:t>TxHSN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1143000"/>
            <a:ext cx="8610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Up Arrow 6"/>
          <p:cNvSpPr/>
          <p:nvPr/>
        </p:nvSpPr>
        <p:spPr>
          <a:xfrm rot="5400000">
            <a:off x="6868371" y="2043952"/>
            <a:ext cx="304800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31624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962" y="35859"/>
            <a:ext cx="7505700" cy="914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4000" dirty="0" smtClean="0">
                <a:latin typeface="Comic Sans MS" panose="030F0702030302020204" pitchFamily="66" charset="0"/>
                <a:hlinkClick r:id="rId2"/>
              </a:rPr>
              <a:t>www.paetexas.org</a:t>
            </a:r>
            <a:r>
              <a:rPr lang="en-US" sz="4000" dirty="0" smtClean="0">
                <a:latin typeface="Comic Sans MS" panose="030F0702030302020204" pitchFamily="66" charset="0"/>
              </a:rPr>
              <a:t>	Home Page</a:t>
            </a:r>
            <a:endParaRPr lang="en-US" sz="4000" dirty="0">
              <a:latin typeface="Comic Sans MS" panose="030F0702030302020204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srgbClr val="D4D2D0">
                    <a:shade val="50000"/>
                  </a:srgbClr>
                </a:solidFill>
              </a:rPr>
              <a:pPr/>
              <a:t>74</a:t>
            </a:fld>
            <a:endParaRPr lang="en-US" dirty="0">
              <a:solidFill>
                <a:srgbClr val="D4D2D0">
                  <a:shade val="50000"/>
                </a:srgb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" t="10961" r="1429" b="5454"/>
          <a:stretch/>
        </p:blipFill>
        <p:spPr bwMode="auto">
          <a:xfrm>
            <a:off x="166254" y="1066800"/>
            <a:ext cx="8847117" cy="55626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7239000" y="3048000"/>
            <a:ext cx="7620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467600" y="4114800"/>
            <a:ext cx="1295400" cy="1015663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</a:rPr>
              <a:t>Sign up for e-mail updates</a:t>
            </a:r>
            <a:endParaRPr lang="en-US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9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>
                <a:latin typeface="Comic Sans MS" panose="030F0702030302020204" pitchFamily="66" charset="0"/>
              </a:rPr>
              <a:t/>
            </a:r>
            <a:br>
              <a:rPr lang="en-US" sz="4000" dirty="0" smtClean="0">
                <a:latin typeface="Comic Sans MS" panose="030F0702030302020204" pitchFamily="66" charset="0"/>
              </a:rPr>
            </a:br>
            <a:r>
              <a:rPr lang="en-US" sz="4000" dirty="0" smtClean="0">
                <a:latin typeface="Comic Sans MS" panose="030F0702030302020204" pitchFamily="66" charset="0"/>
              </a:rPr>
              <a:t/>
            </a:r>
            <a:br>
              <a:rPr lang="en-US" sz="4000" dirty="0" smtClean="0">
                <a:latin typeface="Comic Sans MS" panose="030F0702030302020204" pitchFamily="66" charset="0"/>
              </a:rPr>
            </a:br>
            <a:endParaRPr lang="en-US" sz="32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2496500"/>
            <a:ext cx="5334000" cy="2151700"/>
          </a:xfrm>
          <a:ln w="28575">
            <a:noFill/>
            <a:prstDash val="sysDash"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400" u="sng" dirty="0" smtClean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US" sz="25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0" y="1772215"/>
            <a:ext cx="6172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Health Care Safety Group </a:t>
            </a:r>
            <a:endParaRPr lang="en-US" sz="280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Comic Sans MS" panose="030F0702030302020204" pitchFamily="66" charset="0"/>
                <a:hlinkClick r:id="rId3"/>
              </a:rPr>
              <a:t>PAETexas@dshs.state.tx.us</a:t>
            </a:r>
            <a:endParaRPr lang="en-US" sz="28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endParaRPr lang="en-US" sz="2800" b="1" dirty="0">
              <a:solidFill>
                <a:srgbClr val="008000"/>
              </a:solidFill>
              <a:latin typeface="Comic Sans MS" panose="030F0702030302020204" pitchFamily="66" charset="0"/>
            </a:endParaRPr>
          </a:p>
          <a:p>
            <a:pPr algn="ctr"/>
            <a:endParaRPr lang="en-US" sz="2800" b="1" dirty="0" smtClean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algn="ctr"/>
            <a:endParaRPr lang="en-US" sz="280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2" descr="C:\Users\vgillespie648\AppData\Local\Microsoft\Windows\Temporary Internet Files\Content.IE5\ANWQW35Y\MC90043742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895599"/>
            <a:ext cx="3581400" cy="35565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U:\Color_DSHS_Bann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305801" cy="131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79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Lucida Handwriting" panose="03010101010101010101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81200"/>
            <a:ext cx="7627144" cy="4114800"/>
          </a:xfrm>
        </p:spPr>
        <p:txBody>
          <a:bodyPr/>
          <a:lstStyle/>
          <a:p>
            <a:pPr marL="0" indent="0">
              <a:buNone/>
            </a:pPr>
            <a:endParaRPr lang="en-US" sz="4400" b="1" dirty="0">
              <a:solidFill>
                <a:srgbClr val="FF6600"/>
              </a:solidFill>
              <a:latin typeface="Lucida Handwriting" panose="03010101010101010101" pitchFamily="66" charset="0"/>
            </a:endParaRPr>
          </a:p>
          <a:p>
            <a:pPr marL="0" indent="0">
              <a:buNone/>
            </a:pPr>
            <a:r>
              <a:rPr lang="en-US" sz="4400" b="1" smtClean="0">
                <a:solidFill>
                  <a:srgbClr val="FF0000"/>
                </a:solidFill>
                <a:latin typeface="Lucida Handwriting" panose="03010101010101010101" pitchFamily="66" charset="0"/>
              </a:rPr>
              <a:t>	Questions</a:t>
            </a:r>
            <a:r>
              <a:rPr lang="en-US" sz="4400" b="1" dirty="0" smtClean="0">
                <a:solidFill>
                  <a:srgbClr val="FF0000"/>
                </a:solidFill>
                <a:latin typeface="Lucida Handwriting" panose="03010101010101010101" pitchFamily="66" charset="0"/>
              </a:rPr>
              <a:t>?</a:t>
            </a:r>
          </a:p>
          <a:p>
            <a:pPr marL="0" indent="0">
              <a:buNone/>
            </a:pPr>
            <a:endParaRPr lang="en-US" sz="4400" b="1" dirty="0">
              <a:solidFill>
                <a:srgbClr val="FF6600"/>
              </a:solidFill>
              <a:latin typeface="Lucida Handwriting" panose="03010101010101010101" pitchFamily="66" charset="0"/>
            </a:endParaRPr>
          </a:p>
          <a:p>
            <a:pPr marL="0" indent="0">
              <a:buNone/>
            </a:pPr>
            <a:r>
              <a:rPr lang="en-US" sz="4400" b="1" dirty="0" smtClean="0">
                <a:solidFill>
                  <a:srgbClr val="FF0000"/>
                </a:solidFill>
                <a:latin typeface="Lucida Handwriting" panose="03010101010101010101" pitchFamily="66" charset="0"/>
              </a:rPr>
              <a:t>				Thank </a:t>
            </a:r>
            <a:r>
              <a:rPr lang="en-US" sz="4400" b="1" dirty="0">
                <a:solidFill>
                  <a:srgbClr val="FF0000"/>
                </a:solidFill>
                <a:latin typeface="Lucida Handwriting" panose="03010101010101010101" pitchFamily="66" charset="0"/>
              </a:rPr>
              <a:t>you!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z="1600" smtClean="0">
                <a:solidFill>
                  <a:prstClr val="black">
                    <a:tint val="75000"/>
                  </a:prstClr>
                </a:solidFill>
              </a:rPr>
              <a:pPr/>
              <a:t>76</a:t>
            </a:fld>
            <a:endParaRPr lang="en-US" sz="16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7" name="Picture 3" descr="U:\Color_DSHS_Bann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305801" cy="131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10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458200" cy="1554162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Preventable Adver</a:t>
            </a:r>
            <a:r>
              <a:rPr lang="en-US" b="1" dirty="0" smtClean="0"/>
              <a:t>s</a:t>
            </a:r>
            <a:r>
              <a:rPr lang="en-US" dirty="0" smtClean="0"/>
              <a:t>e Event Reporting </a:t>
            </a:r>
            <a:r>
              <a:rPr lang="en-US" sz="4000" dirty="0" smtClean="0"/>
              <a:t>in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Texas </a:t>
            </a:r>
            <a:r>
              <a:rPr lang="en-US" dirty="0"/>
              <a:t>Health Care Safety Network</a:t>
            </a:r>
          </a:p>
        </p:txBody>
      </p:sp>
      <p:sp>
        <p:nvSpPr>
          <p:cNvPr id="4" name="Action Button: Help 3">
            <a:hlinkClick r:id="" action="ppaction://noaction" highlightClick="1"/>
          </p:cNvPr>
          <p:cNvSpPr/>
          <p:nvPr/>
        </p:nvSpPr>
        <p:spPr>
          <a:xfrm>
            <a:off x="2057400" y="2362200"/>
            <a:ext cx="5181600" cy="33528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5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82" y="1719263"/>
            <a:ext cx="8762999" cy="46053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Create Record </a:t>
            </a:r>
            <a:r>
              <a:rPr lang="en-US" sz="3600" dirty="0" smtClean="0"/>
              <a:t>Screen – Person Information </a:t>
            </a:r>
            <a:br>
              <a:rPr lang="en-US" sz="3600" dirty="0" smtClean="0"/>
            </a:br>
            <a:r>
              <a:rPr lang="en-US" sz="3600" i="1" dirty="0" smtClean="0"/>
              <a:t>Choose Preventable Adverse Event</a:t>
            </a:r>
            <a:endParaRPr lang="en-US" sz="3600" i="1" dirty="0"/>
          </a:p>
        </p:txBody>
      </p:sp>
      <p:sp>
        <p:nvSpPr>
          <p:cNvPr id="6" name="Rectangle 5"/>
          <p:cNvSpPr/>
          <p:nvPr/>
        </p:nvSpPr>
        <p:spPr>
          <a:xfrm>
            <a:off x="304800" y="2286000"/>
            <a:ext cx="1676400" cy="304800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96441" y="3729996"/>
            <a:ext cx="4737861" cy="2919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20094967">
            <a:off x="356093" y="4581541"/>
            <a:ext cx="35190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Irretrievable loss of  an irreplaceable biological specimen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82" y="3000376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64" y="2133600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98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80C3B-7331-4332-B612-1B44D65940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461158" y="228600"/>
            <a:ext cx="8229600" cy="1143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Create Record </a:t>
            </a:r>
            <a:r>
              <a:rPr lang="en-US" sz="3600" dirty="0" smtClean="0"/>
              <a:t>Screen – Person Information </a:t>
            </a:r>
            <a:br>
              <a:rPr lang="en-US" sz="3600" dirty="0" smtClean="0"/>
            </a:br>
            <a:r>
              <a:rPr lang="en-US" sz="3600" i="1" dirty="0"/>
              <a:t>Enter Date/ Record #/ Demographics</a:t>
            </a:r>
            <a:endParaRPr lang="en-US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36" y="1371600"/>
            <a:ext cx="8569038" cy="524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 flipH="1">
            <a:off x="5333999" y="32004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5472541" y="35814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1659411" y="46482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419600" y="4648200"/>
            <a:ext cx="914399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3048000" y="5266706"/>
            <a:ext cx="457198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5570542" y="5257800"/>
            <a:ext cx="1050916" cy="890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248398" y="3030300"/>
            <a:ext cx="854914" cy="46166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</a:rPr>
              <a:t>Enter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62" y="2406114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59" y="2257558"/>
            <a:ext cx="388942" cy="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58" y="2660635"/>
            <a:ext cx="388943" cy="425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58" y="3026610"/>
            <a:ext cx="376717" cy="46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58" y="3331928"/>
            <a:ext cx="369685" cy="45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74" y="5877912"/>
            <a:ext cx="2124075" cy="68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59" y="5877912"/>
            <a:ext cx="228600" cy="337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Up Arrow 24"/>
          <p:cNvSpPr/>
          <p:nvPr/>
        </p:nvSpPr>
        <p:spPr>
          <a:xfrm>
            <a:off x="655644" y="6489246"/>
            <a:ext cx="304800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94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val="A50021"/>
          </a:buClr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val="A50021"/>
          </a:buClr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val="A50021"/>
          </a:buClr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val="A50021"/>
          </a:buClr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val="A50021"/>
          </a:buClr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val="A50021"/>
          </a:buClr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val="A50021"/>
          </a:buClr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val="A50021"/>
          </a:buClr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val="A50021"/>
          </a:buClr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val="A50021"/>
          </a:buClr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14817</TotalTime>
  <Words>657</Words>
  <Application>Microsoft Office PowerPoint</Application>
  <PresentationFormat>On-screen Show (4:3)</PresentationFormat>
  <Paragraphs>214</Paragraphs>
  <Slides>77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77</vt:i4>
      </vt:variant>
    </vt:vector>
  </HeadingPairs>
  <TitlesOfParts>
    <vt:vector size="89" baseType="lpstr">
      <vt:lpstr>Arial</vt:lpstr>
      <vt:lpstr>Calibri</vt:lpstr>
      <vt:lpstr>Comic Sans MS</vt:lpstr>
      <vt:lpstr>Lucida Handwriting</vt:lpstr>
      <vt:lpstr>Verdana</vt:lpstr>
      <vt:lpstr>Wingdings</vt:lpstr>
      <vt:lpstr>Custom Design</vt:lpstr>
      <vt:lpstr>1_Custom Design</vt:lpstr>
      <vt:lpstr>2_Custom Design</vt:lpstr>
      <vt:lpstr>3_Custom Design</vt:lpstr>
      <vt:lpstr>4_Custom Design</vt:lpstr>
      <vt:lpstr>Office Theme</vt:lpstr>
      <vt:lpstr>Preventable Adverse Event Reporting in Texas Health Care Safety Network Data Entry Training</vt:lpstr>
      <vt:lpstr>Preventable Adverse Event Reporting in Texas Health Care Safety Network</vt:lpstr>
      <vt:lpstr>Logging into TXHSN</vt:lpstr>
      <vt:lpstr>PowerPoint Presentation</vt:lpstr>
      <vt:lpstr>Create Record Screen – Person Information  Choose Record Type -- PAE Category</vt:lpstr>
      <vt:lpstr>Create Record Screen – Person Information  Choose Record Type     PAE Category</vt:lpstr>
      <vt:lpstr>Create Record Screen  Person Information </vt:lpstr>
      <vt:lpstr>Create Record Screen – Person Information  Choose Preventable Adverse Event</vt:lpstr>
      <vt:lpstr>Create Record Screen – Person Information  Enter Date/ Record #/ Demographics</vt:lpstr>
      <vt:lpstr> Record Summary – Dashboard General Question Package  </vt:lpstr>
      <vt:lpstr>General Question Package</vt:lpstr>
      <vt:lpstr>PowerPoint Presentation</vt:lpstr>
      <vt:lpstr>General Question Package</vt:lpstr>
      <vt:lpstr>General Question Package</vt:lpstr>
      <vt:lpstr>General Question Package</vt:lpstr>
      <vt:lpstr>General Question Package</vt:lpstr>
      <vt:lpstr>General Question Package</vt:lpstr>
      <vt:lpstr>General Question Package</vt:lpstr>
      <vt:lpstr>General Question Package</vt:lpstr>
      <vt:lpstr>Record Summary – Dashboard</vt:lpstr>
      <vt:lpstr>PowerPoint Presentation</vt:lpstr>
      <vt:lpstr>Create Record Screen</vt:lpstr>
      <vt:lpstr>Create Record Screen</vt:lpstr>
      <vt:lpstr>Create Record Screen – Person Information  Choose Record Type -- PAE Category</vt:lpstr>
      <vt:lpstr>Create Record Screen – Person Information  Choose Preventable Adverse Event</vt:lpstr>
      <vt:lpstr>Create Record Screen – Person Information  Enter Date/ Record #/ Demographics</vt:lpstr>
      <vt:lpstr>Record Summary -- Dashboard Question Packages—General and Specifics</vt:lpstr>
      <vt:lpstr>Specifics Question Package for Surgery</vt:lpstr>
      <vt:lpstr>Specifics Question Package for Surgery</vt:lpstr>
      <vt:lpstr>Specifics Question Package for Surgery</vt:lpstr>
      <vt:lpstr>Specifics Question Package for Surgery</vt:lpstr>
      <vt:lpstr>Specifics Question Package for Surgery</vt:lpstr>
      <vt:lpstr>Specifics Question Package for Surgery</vt:lpstr>
      <vt:lpstr>PowerPoint Presentation</vt:lpstr>
      <vt:lpstr>PowerPoint Presentation</vt:lpstr>
      <vt:lpstr>Create Record Screen</vt:lpstr>
      <vt:lpstr>Create Record Screen – Person Information  Choose Record Type     PAE Category</vt:lpstr>
      <vt:lpstr>Create Record Screen – Person Information  Choose Preventable Adverse Event</vt:lpstr>
      <vt:lpstr>Create Record Screen – Person Information  Enter Date/ Record #/ Demographics</vt:lpstr>
      <vt:lpstr>Record Summary – Basic Information Question Package—General and Specifics</vt:lpstr>
      <vt:lpstr>Specifics Question Package for Perinatal Event</vt:lpstr>
      <vt:lpstr>Specifics Question Package for Perinatal Event</vt:lpstr>
      <vt:lpstr>Specifics Question Package for Perinatal Event</vt:lpstr>
      <vt:lpstr>Specifics Question Package for Perinatal Event</vt:lpstr>
      <vt:lpstr>Specifics Question Package for Perinatal Event</vt:lpstr>
      <vt:lpstr>Specifics Question Package for Perinatal Event</vt:lpstr>
      <vt:lpstr>Specifics Question Package for Perinatal Event</vt:lpstr>
      <vt:lpstr>Specifics Question Package for Perinatal Event</vt:lpstr>
      <vt:lpstr>Specifics Question Package for Perinatal Event</vt:lpstr>
      <vt:lpstr>Specifics Question Package for Perinatal Event</vt:lpstr>
      <vt:lpstr>Specifics Question Package for Perinatal Event</vt:lpstr>
      <vt:lpstr>Record Summary – Dashboard </vt:lpstr>
      <vt:lpstr>Deleting Records</vt:lpstr>
      <vt:lpstr>Preventable Adverse Event Reporting in Texas Health Care Safety Network</vt:lpstr>
      <vt:lpstr> Record Summary -- Dashboard </vt:lpstr>
      <vt:lpstr>Navigation ICONS</vt:lpstr>
      <vt:lpstr>Record Summary -- Dashboard Basic Information Section</vt:lpstr>
      <vt:lpstr> Record Summary -- Dashboard Record Data tab </vt:lpstr>
      <vt:lpstr> Record Summary-Dashboard    Concerns tab </vt:lpstr>
      <vt:lpstr>        Record Summary– Dashboard  Persons tab </vt:lpstr>
      <vt:lpstr>Edit Person</vt:lpstr>
      <vt:lpstr>Save or Cancel on all  General and Specifics QPs</vt:lpstr>
      <vt:lpstr>Navigation Tips                                             </vt:lpstr>
      <vt:lpstr>         Navigation Tips</vt:lpstr>
      <vt:lpstr>               Navigation Tips</vt:lpstr>
      <vt:lpstr>Closing the Record</vt:lpstr>
      <vt:lpstr>     Search Case</vt:lpstr>
      <vt:lpstr>Search Case</vt:lpstr>
      <vt:lpstr>Search Results</vt:lpstr>
      <vt:lpstr>                               Search Case</vt:lpstr>
      <vt:lpstr>Blue Info Boxes</vt:lpstr>
      <vt:lpstr>Blue Info Boxes</vt:lpstr>
      <vt:lpstr>Logging Out of TxHSN</vt:lpstr>
      <vt:lpstr>www.paetexas.org Home Page</vt:lpstr>
      <vt:lpstr>  </vt:lpstr>
      <vt:lpstr>PowerPoint Presentation</vt:lpstr>
      <vt:lpstr>Preventable Adverse Event Reporting in Texas Health Care Safety Network</vt:lpstr>
    </vt:vector>
  </TitlesOfParts>
  <Company>DSHS HSR03 Arlington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Enterobacteriaceae</dc:title>
  <dc:creator>Breaux,Marcelle (DSHS)</dc:creator>
  <cp:lastModifiedBy>sky newsome</cp:lastModifiedBy>
  <cp:revision>888</cp:revision>
  <cp:lastPrinted>2014-10-16T18:36:34Z</cp:lastPrinted>
  <dcterms:created xsi:type="dcterms:W3CDTF">2013-03-25T16:50:39Z</dcterms:created>
  <dcterms:modified xsi:type="dcterms:W3CDTF">2014-12-03T17:28:23Z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