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8" r:id="rId3"/>
    <p:sldMasterId id="2147483702" r:id="rId4"/>
    <p:sldMasterId id="2147483716" r:id="rId5"/>
    <p:sldMasterId id="2147483743" r:id="rId6"/>
  </p:sldMasterIdLst>
  <p:notesMasterIdLst>
    <p:notesMasterId r:id="rId47"/>
  </p:notesMasterIdLst>
  <p:handoutMasterIdLst>
    <p:handoutMasterId r:id="rId48"/>
  </p:handoutMasterIdLst>
  <p:sldIdLst>
    <p:sldId id="279" r:id="rId7"/>
    <p:sldId id="327" r:id="rId8"/>
    <p:sldId id="527" r:id="rId9"/>
    <p:sldId id="328" r:id="rId10"/>
    <p:sldId id="376" r:id="rId11"/>
    <p:sldId id="340" r:id="rId12"/>
    <p:sldId id="339" r:id="rId13"/>
    <p:sldId id="348" r:id="rId14"/>
    <p:sldId id="343" r:id="rId15"/>
    <p:sldId id="346" r:id="rId16"/>
    <p:sldId id="337" r:id="rId17"/>
    <p:sldId id="352" r:id="rId18"/>
    <p:sldId id="336" r:id="rId19"/>
    <p:sldId id="373" r:id="rId20"/>
    <p:sldId id="362" r:id="rId21"/>
    <p:sldId id="367" r:id="rId22"/>
    <p:sldId id="349" r:id="rId23"/>
    <p:sldId id="335" r:id="rId24"/>
    <p:sldId id="286" r:id="rId25"/>
    <p:sldId id="281" r:id="rId26"/>
    <p:sldId id="354" r:id="rId27"/>
    <p:sldId id="261" r:id="rId28"/>
    <p:sldId id="341" r:id="rId29"/>
    <p:sldId id="530" r:id="rId30"/>
    <p:sldId id="344" r:id="rId31"/>
    <p:sldId id="365" r:id="rId32"/>
    <p:sldId id="364" r:id="rId33"/>
    <p:sldId id="366" r:id="rId34"/>
    <p:sldId id="528" r:id="rId35"/>
    <p:sldId id="359" r:id="rId36"/>
    <p:sldId id="529" r:id="rId37"/>
    <p:sldId id="305" r:id="rId38"/>
    <p:sldId id="388" r:id="rId39"/>
    <p:sldId id="429" r:id="rId40"/>
    <p:sldId id="526" r:id="rId41"/>
    <p:sldId id="300" r:id="rId42"/>
    <p:sldId id="368" r:id="rId43"/>
    <p:sldId id="444" r:id="rId44"/>
    <p:sldId id="351" r:id="rId45"/>
    <p:sldId id="33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cia,Bobbiejean (DSHS)" initials="BG" lastIdx="21" clrIdx="0"/>
  <p:cmAuthor id="1" name="Breaux,Marcelle (DSHS)" initials="MB"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FF99"/>
    <a:srgbClr val="FFFF99"/>
    <a:srgbClr val="FF7C80"/>
    <a:srgbClr val="FF66CC"/>
    <a:srgbClr val="009999"/>
    <a:srgbClr val="9933FF"/>
    <a:srgbClr val="FF9999"/>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3" autoAdjust="0"/>
    <p:restoredTop sz="96250" autoAdjust="0"/>
  </p:normalViewPr>
  <p:slideViewPr>
    <p:cSldViewPr>
      <p:cViewPr>
        <p:scale>
          <a:sx n="80" d="100"/>
          <a:sy n="80" d="100"/>
        </p:scale>
        <p:origin x="-1794" y="-702"/>
      </p:cViewPr>
      <p:guideLst>
        <p:guide orient="horz" pos="2160"/>
        <p:guide pos="2880"/>
      </p:guideLst>
    </p:cSldViewPr>
  </p:slideViewPr>
  <p:outlineViewPr>
    <p:cViewPr>
      <p:scale>
        <a:sx n="33" d="100"/>
        <a:sy n="33" d="100"/>
      </p:scale>
      <p:origin x="0" y="53520"/>
    </p:cViewPr>
  </p:outlineViewPr>
  <p:notesTextViewPr>
    <p:cViewPr>
      <p:scale>
        <a:sx n="1" d="1"/>
        <a:sy n="1" d="1"/>
      </p:scale>
      <p:origin x="0" y="0"/>
    </p:cViewPr>
  </p:notesTextViewPr>
  <p:sorterViewPr>
    <p:cViewPr>
      <p:scale>
        <a:sx n="120" d="100"/>
        <a:sy n="120" d="100"/>
      </p:scale>
      <p:origin x="0" y="7554"/>
    </p:cViewPr>
  </p:sorterViewPr>
  <p:notesViewPr>
    <p:cSldViewPr>
      <p:cViewPr>
        <p:scale>
          <a:sx n="120" d="100"/>
          <a:sy n="120" d="100"/>
        </p:scale>
        <p:origin x="-2346" y="1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CB3C9C-2FC3-4927-93AC-8239619991A7}" type="datetimeFigureOut">
              <a:rPr lang="en-US" smtClean="0"/>
              <a:t>1/23/2015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4727C9-0A98-4355-ADC1-0BB0020BC6EE}" type="slidenum">
              <a:rPr lang="en-US" smtClean="0"/>
              <a:t>‹#›</a:t>
            </a:fld>
            <a:endParaRPr lang="en-US" dirty="0"/>
          </a:p>
        </p:txBody>
      </p:sp>
    </p:spTree>
    <p:extLst>
      <p:ext uri="{BB962C8B-B14F-4D97-AF65-F5344CB8AC3E}">
        <p14:creationId xmlns:p14="http://schemas.microsoft.com/office/powerpoint/2010/main" val="3277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ADC2DE-0DA3-4D8C-AE32-42F30477F8C3}" type="datetimeFigureOut">
              <a:rPr lang="en-US" smtClean="0"/>
              <a:t>1/23/2015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842384-280D-4F84-81CF-96E415F64BCE}" type="slidenum">
              <a:rPr lang="en-US" smtClean="0"/>
              <a:t>‹#›</a:t>
            </a:fld>
            <a:endParaRPr lang="en-US" dirty="0"/>
          </a:p>
        </p:txBody>
      </p:sp>
    </p:spTree>
    <p:extLst>
      <p:ext uri="{BB962C8B-B14F-4D97-AF65-F5344CB8AC3E}">
        <p14:creationId xmlns:p14="http://schemas.microsoft.com/office/powerpoint/2010/main" val="240415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ospitalssafetyscor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Preventable Adverse Event (PAE) Reporting – 101.  My name is Vickie Gillespie.  I am the PAE Clinical Specialist at the Texas Department of State Health Services.</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a:t>
            </a:fld>
            <a:endParaRPr lang="en-US" dirty="0"/>
          </a:p>
        </p:txBody>
      </p:sp>
    </p:spTree>
    <p:extLst>
      <p:ext uri="{BB962C8B-B14F-4D97-AF65-F5344CB8AC3E}">
        <p14:creationId xmlns:p14="http://schemas.microsoft.com/office/powerpoint/2010/main" val="306533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343400"/>
          </a:xfrm>
        </p:spPr>
        <p:txBody>
          <a:bodyPr/>
          <a:lstStyle/>
          <a:p>
            <a:r>
              <a:rPr lang="en-US" dirty="0" smtClean="0"/>
              <a:t>The Patient Safety and Quality Improvement Act of 2005 also set forth requirements for Patient Safety Organizations to be developed</a:t>
            </a:r>
            <a:r>
              <a:rPr lang="en-US" dirty="0"/>
              <a:t>. </a:t>
            </a:r>
            <a:endParaRPr lang="en-US" dirty="0" smtClean="0"/>
          </a:p>
          <a:p>
            <a:pPr marL="171450" indent="-171450">
              <a:buFont typeface="Arial" panose="020B0604020202020204" pitchFamily="34" charset="0"/>
              <a:buChar char="•"/>
            </a:pPr>
            <a:r>
              <a:rPr lang="en-US" dirty="0" smtClean="0"/>
              <a:t>PSOs have </a:t>
            </a:r>
            <a:r>
              <a:rPr lang="en-US" dirty="0"/>
              <a:t>to be certified by </a:t>
            </a:r>
            <a:r>
              <a:rPr lang="en-US" dirty="0" smtClean="0"/>
              <a:t>HHS and their purpose is 1) to help organizations improve patient safety by providing technical and consultative assistance  and 2) to collect facility data using the Common Formats. </a:t>
            </a:r>
          </a:p>
          <a:p>
            <a:pPr marL="171450" indent="-171450">
              <a:buFont typeface="Arial" charset="0"/>
              <a:buChar char="•"/>
            </a:pPr>
            <a:r>
              <a:rPr lang="en-US" dirty="0" smtClean="0"/>
              <a:t>PSOs will then submit data, after it is de-identified, and with your permission, to the Network of Patient Safety Database. </a:t>
            </a:r>
          </a:p>
          <a:p>
            <a:pPr marL="171450" indent="-171450">
              <a:buFont typeface="Arial" charset="0"/>
              <a:buChar char="•"/>
            </a:pPr>
            <a:r>
              <a:rPr lang="en-US" dirty="0" smtClean="0"/>
              <a:t>The </a:t>
            </a:r>
            <a:r>
              <a:rPr lang="en-US" dirty="0"/>
              <a:t>NPSD aggregates </a:t>
            </a:r>
            <a:r>
              <a:rPr lang="en-US" dirty="0" err="1"/>
              <a:t>nonidentifiable</a:t>
            </a:r>
            <a:r>
              <a:rPr lang="en-US" dirty="0"/>
              <a:t> information on patient safety (not traceable to any specific facility, provider, or patient) on a national basis to identify quality and safety problems and their solutions more quickly and effectively. The more data that PSOs submit, the more we can learn about improving patient safety. </a:t>
            </a:r>
          </a:p>
          <a:p>
            <a:r>
              <a:rPr lang="en-US" dirty="0" smtClean="0"/>
              <a:t>There are three PSOs that have originated and are located in Texas:</a:t>
            </a:r>
          </a:p>
          <a:p>
            <a:r>
              <a:rPr lang="en-US" dirty="0" smtClean="0"/>
              <a:t>--Texas </a:t>
            </a:r>
            <a:r>
              <a:rPr lang="en-US" dirty="0"/>
              <a:t>Center for Quality and Patient Safety (TCQPS)</a:t>
            </a:r>
          </a:p>
          <a:p>
            <a:r>
              <a:rPr lang="en-US" dirty="0" smtClean="0"/>
              <a:t>--PSO </a:t>
            </a:r>
            <a:r>
              <a:rPr lang="en-US" dirty="0"/>
              <a:t>Services Group.</a:t>
            </a:r>
          </a:p>
          <a:p>
            <a:r>
              <a:rPr lang="en-US" dirty="0" smtClean="0"/>
              <a:t>--Texas </a:t>
            </a:r>
            <a:r>
              <a:rPr lang="en-US" dirty="0"/>
              <a:t>A&amp;M Health Science Center Rural and Community Health Institute</a:t>
            </a:r>
          </a:p>
          <a:p>
            <a:endParaRPr lang="en-US" dirty="0" smtClean="0"/>
          </a:p>
          <a:p>
            <a:r>
              <a:rPr lang="en-US" dirty="0" smtClean="0"/>
              <a:t>Also if you go onto the AHRQ website, and click on the state of Texas, you will see a lot more PSOs listed for Texas.  These are other </a:t>
            </a:r>
            <a:r>
              <a:rPr lang="en-US" dirty="0"/>
              <a:t>PSO’s from across the </a:t>
            </a:r>
            <a:r>
              <a:rPr lang="en-US" dirty="0" smtClean="0"/>
              <a:t>US that will work with organizations in Texas.</a:t>
            </a:r>
            <a:r>
              <a:rPr lang="en-US" dirty="0"/>
              <a:t> All PSOs can operate nationally regardless of their home </a:t>
            </a:r>
            <a:r>
              <a:rPr lang="en-US" dirty="0" smtClean="0"/>
              <a:t>state. </a:t>
            </a:r>
            <a:endParaRPr lang="en-US" dirty="0"/>
          </a:p>
          <a:p>
            <a:endParaRPr lang="en-US" dirty="0" smtClean="0"/>
          </a:p>
          <a:p>
            <a:r>
              <a:rPr lang="en-US" dirty="0" smtClean="0"/>
              <a:t>Currently</a:t>
            </a:r>
            <a:r>
              <a:rPr lang="en-US" dirty="0"/>
              <a:t>, CMS does not mandate facilities to work with a PSO, but some 3</a:t>
            </a:r>
            <a:r>
              <a:rPr lang="en-US" baseline="30000" dirty="0"/>
              <a:t>rd</a:t>
            </a:r>
            <a:r>
              <a:rPr lang="en-US" dirty="0"/>
              <a:t> party insurers may.</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10</a:t>
            </a:fld>
            <a:endParaRPr lang="en-US" dirty="0"/>
          </a:p>
        </p:txBody>
      </p:sp>
    </p:spTree>
    <p:extLst>
      <p:ext uri="{BB962C8B-B14F-4D97-AF65-F5344CB8AC3E}">
        <p14:creationId xmlns:p14="http://schemas.microsoft.com/office/powerpoint/2010/main" val="115441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I’m sure you are familiar with QAPI, or the CMS Conditions of Participation requirement for Quality Assessment and Performance Improvement.  I know that you already comply with this internally—You *Track adverse events *Analyze the causes and then make plans of correction implementing actions to prevent recurrences.  </a:t>
            </a:r>
          </a:p>
          <a:p>
            <a:endParaRPr lang="en-US" dirty="0"/>
          </a:p>
          <a:p>
            <a:r>
              <a:rPr lang="en-US" dirty="0" smtClean="0"/>
              <a:t>But, Had you heard about the Common Formats before today?  There was a Memorandum from CMS addressed to hospitals and to surveyors in March of 2013.  </a:t>
            </a:r>
          </a:p>
          <a:p>
            <a:endParaRPr lang="en-US" dirty="0"/>
          </a:p>
          <a:p>
            <a:r>
              <a:rPr lang="en-US" dirty="0" smtClean="0"/>
              <a:t>They cited OIG reports that most adverse events are not identified and thus, CMS recommended Common Format education—to become familiar with them, and for the surveyors to be able to refer organizations to them for possible use.  </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32842384-280D-4F84-81CF-96E415F64BCE}" type="slidenum">
              <a:rPr lang="en-US" smtClean="0"/>
              <a:t>11</a:t>
            </a:fld>
            <a:endParaRPr lang="en-US" dirty="0"/>
          </a:p>
        </p:txBody>
      </p:sp>
    </p:spTree>
    <p:extLst>
      <p:ext uri="{BB962C8B-B14F-4D97-AF65-F5344CB8AC3E}">
        <p14:creationId xmlns:p14="http://schemas.microsoft.com/office/powerpoint/2010/main" val="253859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5" rIns="93168" bIns="46585"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r" eaLnBrk="1" fontAlgn="base" hangingPunct="1">
              <a:spcBef>
                <a:spcPct val="0"/>
              </a:spcBef>
              <a:spcAft>
                <a:spcPct val="0"/>
              </a:spcAft>
            </a:pPr>
            <a:fld id="{B62DAC49-73F7-4EDE-B425-BAFACE91CD0F}" type="slidenum">
              <a:rPr lang="en-US" altLang="en-US" sz="1200">
                <a:solidFill>
                  <a:prstClr val="black"/>
                </a:solidFill>
              </a:rPr>
              <a:pPr algn="r" eaLnBrk="1" fontAlgn="base" hangingPunct="1">
                <a:spcBef>
                  <a:spcPct val="0"/>
                </a:spcBef>
                <a:spcAft>
                  <a:spcPct val="0"/>
                </a:spcAft>
              </a:pPr>
              <a:t>12</a:t>
            </a:fld>
            <a:endParaRPr lang="en-US" altLang="en-US" sz="12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summary, I see a number of reasons that reporting your adverse events is important.  </a:t>
            </a:r>
          </a:p>
          <a:p>
            <a:pPr eaLnBrk="1" hangingPunct="1"/>
            <a:endParaRPr lang="en-US" altLang="en-US" dirty="0"/>
          </a:p>
          <a:p>
            <a:pPr eaLnBrk="1" hangingPunct="1"/>
            <a:r>
              <a:rPr lang="en-US" altLang="en-US" dirty="0" smtClean="0"/>
              <a:t>Starting with the Consumer’s right to know and be informed, give informed consent </a:t>
            </a:r>
            <a:r>
              <a:rPr lang="en-US" altLang="en-US" dirty="0" err="1" smtClean="0"/>
              <a:t>etc</a:t>
            </a:r>
            <a:r>
              <a:rPr lang="en-US" altLang="en-US" dirty="0" smtClean="0"/>
              <a:t>, which has been around for quite awhile.  </a:t>
            </a:r>
          </a:p>
          <a:p>
            <a:pPr eaLnBrk="1" hangingPunct="1"/>
            <a:endParaRPr lang="en-US" altLang="en-US" dirty="0"/>
          </a:p>
          <a:p>
            <a:pPr eaLnBrk="1" hangingPunct="1"/>
            <a:r>
              <a:rPr lang="en-US" altLang="en-US" dirty="0" smtClean="0"/>
              <a:t>And we seen a strong push for transparency in all aspects of our lives, and now in Healthcare and for these events.  </a:t>
            </a:r>
          </a:p>
          <a:p>
            <a:pPr eaLnBrk="1" hangingPunct="1"/>
            <a:endParaRPr lang="en-US" altLang="en-US" dirty="0"/>
          </a:p>
          <a:p>
            <a:pPr eaLnBrk="1" hangingPunct="1"/>
            <a:r>
              <a:rPr lang="en-US" altLang="en-US" dirty="0" smtClean="0"/>
              <a:t>Then to establish standards.  There is widespread variation in definitions and reporting systems and we need standardization so that we can aggregate data and learn from it.  This will lead to systemic learning, both internally in your organizations as well as across the US.  </a:t>
            </a:r>
          </a:p>
          <a:p>
            <a:pPr eaLnBrk="1" hangingPunct="1"/>
            <a:endParaRPr lang="en-US" altLang="en-US" dirty="0"/>
          </a:p>
          <a:p>
            <a:pPr eaLnBrk="1" hangingPunct="1"/>
            <a:r>
              <a:rPr lang="en-US" altLang="en-US" dirty="0" smtClean="0"/>
              <a:t>We know how important evidence-based </a:t>
            </a:r>
            <a:r>
              <a:rPr lang="en-US" altLang="en-US" dirty="0"/>
              <a:t>p</a:t>
            </a:r>
            <a:r>
              <a:rPr lang="en-US" altLang="en-US" dirty="0" smtClean="0"/>
              <a:t>ractice is and there are already some of those published for patient safety, such as surgical checklists.  But we need to have more evidence-based practices developed and shared.  </a:t>
            </a:r>
          </a:p>
          <a:p>
            <a:pPr eaLnBrk="1" hangingPunct="1"/>
            <a:endParaRPr lang="en-US" altLang="en-US" dirty="0"/>
          </a:p>
          <a:p>
            <a:pPr eaLnBrk="1" hangingPunct="1"/>
            <a:r>
              <a:rPr lang="en-US" altLang="en-US" dirty="0" smtClean="0"/>
              <a:t>This of course will lead us to an increase in patient safety,  and a decrease in patient grief and suffering.</a:t>
            </a:r>
          </a:p>
          <a:p>
            <a:pPr eaLnBrk="1" hangingPunct="1"/>
            <a:endParaRPr lang="en-US" altLang="en-US" baseline="0" dirty="0"/>
          </a:p>
          <a:p>
            <a:pPr eaLnBrk="1" hangingPunct="1"/>
            <a:endParaRPr lang="en-US" alt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going on across the nation?  From my research, I could find that 28 states—more than half—do require a reporting system.   In 22 of those, data is reported in the aggregate.  However at least 6 states also post facility specific data.  (That is what we will do here in Texas).  </a:t>
            </a:r>
          </a:p>
          <a:p>
            <a:endParaRPr lang="en-US" dirty="0"/>
          </a:p>
          <a:p>
            <a:r>
              <a:rPr lang="en-US" dirty="0" smtClean="0"/>
              <a:t>These numbers are from a 2007 report and so there is probably more reporting happening now.</a:t>
            </a:r>
          </a:p>
          <a:p>
            <a:endParaRPr lang="en-US" dirty="0"/>
          </a:p>
          <a:p>
            <a:r>
              <a:rPr lang="en-US" dirty="0" smtClean="0"/>
              <a:t>Leapfrog Group, the National </a:t>
            </a:r>
            <a:r>
              <a:rPr lang="en-US" dirty="0"/>
              <a:t>C</a:t>
            </a:r>
            <a:r>
              <a:rPr lang="en-US" dirty="0" smtClean="0"/>
              <a:t>oalition of Healthcare Purchasers, has developed a composite safety score for acute care hospitals.  This score also takes into account processes, and safety culture in addition to the reporting of events.  </a:t>
            </a:r>
          </a:p>
          <a:p>
            <a:endParaRPr lang="en-US" dirty="0"/>
          </a:p>
          <a:p>
            <a:r>
              <a:rPr lang="en-US" dirty="0" smtClean="0"/>
              <a:t>Most recently, I have found a website that calculates safety scores for facilities, and uses data from Leapfrog (if available).  </a:t>
            </a:r>
            <a:r>
              <a:rPr lang="en-US" dirty="0" smtClean="0">
                <a:hlinkClick r:id="rId3"/>
              </a:rPr>
              <a:t>www.hospitalsafetyscore.org</a:t>
            </a:r>
            <a:r>
              <a:rPr lang="en-US" dirty="0" smtClean="0"/>
              <a:t>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13</a:t>
            </a:fld>
            <a:endParaRPr lang="en-US" dirty="0"/>
          </a:p>
        </p:txBody>
      </p:sp>
    </p:spTree>
    <p:extLst>
      <p:ext uri="{BB962C8B-B14F-4D97-AF65-F5344CB8AC3E}">
        <p14:creationId xmlns:p14="http://schemas.microsoft.com/office/powerpoint/2010/main" val="369968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government tracking of Health Care-Acquired Conditions</a:t>
            </a:r>
            <a:r>
              <a:rPr lang="en-US" dirty="0"/>
              <a:t> </a:t>
            </a:r>
            <a:r>
              <a:rPr lang="en-US" dirty="0" smtClean="0"/>
              <a:t>and Hospital-Associated HAIs as reported in this review of 2012.  The Black states have both a State based reporting system for HACs and track HAIs through NSHN.  The Gray states are only tracking HAIs  through NHSN.  The light gray </a:t>
            </a:r>
            <a:r>
              <a:rPr lang="en-US" dirty="0"/>
              <a:t> </a:t>
            </a:r>
            <a:r>
              <a:rPr lang="en-US" dirty="0" smtClean="0"/>
              <a:t>states have a state-based reporting system, and the white states have no state government tracking of the HACs nor track HAIs through NHSN  </a:t>
            </a:r>
          </a:p>
          <a:p>
            <a:endParaRPr lang="en-US" dirty="0"/>
          </a:p>
          <a:p>
            <a:r>
              <a:rPr lang="en-US" dirty="0" smtClean="0"/>
              <a:t>I think this reflects what is happening with Adverse Event Reporting.  We are still in the early stages as more and more states begin to require it.  </a:t>
            </a:r>
          </a:p>
          <a:p>
            <a:endParaRPr lang="en-US" sz="1000" dirty="0" smtClean="0"/>
          </a:p>
          <a:p>
            <a:r>
              <a:rPr lang="en-US" sz="1000" dirty="0" smtClean="0"/>
              <a:t>NOTE</a:t>
            </a:r>
            <a:r>
              <a:rPr lang="en-US" sz="1000" dirty="0"/>
              <a:t>: State = State-developed reporting system for medical errors/serious preventable events; NHSN = State uses National Healthcare Safety Network for reporting healthcare–associated infections (HAIs). As the map illustrates, currently 18 States (California, Colorado, Connecticut, Illinois, Indiana, Maine, Maryland, Massachusetts, Nevada, New Hampshire, New Jersey, New York, Oregon, Pennsylvania, South Carolina, Tennessee, Vermont, and Washington) and the District of Columbia both maintain a State-based reporting system for health care-acquired conditions or other adverse events and track or will soon track HAIs through NHSN. The 9 States that track HAIs through NHSN, but do not have a mandated State-based reporting system for health care-acquired conditions or adverse events are Alabama, Arkansas, Delaware, Hawaii, North Carolina, Oklahoma, Texas, Virginia, and West Virginia. Currently, 8 States (Florida, Georgia, Kansas, Minnesota, Ohio, Rhode Island, Utah, and Wyoming) maintain a State-based reporting system and do not participate in NHSN. The remaining 15 States (Alaska, Arizona, Idaho, Iowa, Kansas, Kentucky, Louisiana, Michigan, Mississippi, Montana, Nebraska, New Mexico, North Dakota, South Dakota, and Wisconsin) neither track HAIs through NHSN nor maintain a mandated State-based reporting system. </a:t>
            </a:r>
          </a:p>
        </p:txBody>
      </p:sp>
      <p:sp>
        <p:nvSpPr>
          <p:cNvPr id="4" name="Slide Number Placeholder 3"/>
          <p:cNvSpPr>
            <a:spLocks noGrp="1"/>
          </p:cNvSpPr>
          <p:nvPr>
            <p:ph type="sldNum" sz="quarter" idx="10"/>
          </p:nvPr>
        </p:nvSpPr>
        <p:spPr/>
        <p:txBody>
          <a:bodyPr/>
          <a:lstStyle/>
          <a:p>
            <a:fld id="{32842384-280D-4F84-81CF-96E415F64BCE}" type="slidenum">
              <a:rPr lang="en-US" smtClean="0"/>
              <a:t>14</a:t>
            </a:fld>
            <a:endParaRPr lang="en-US" dirty="0"/>
          </a:p>
        </p:txBody>
      </p:sp>
    </p:spTree>
    <p:extLst>
      <p:ext uri="{BB962C8B-B14F-4D97-AF65-F5344CB8AC3E}">
        <p14:creationId xmlns:p14="http://schemas.microsoft.com/office/powerpoint/2010/main" val="348010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overview then of patient safety reporting across the nation—It is being done in some degree--</a:t>
            </a:r>
          </a:p>
          <a:p>
            <a:endParaRPr lang="en-US" dirty="0" smtClean="0"/>
          </a:p>
          <a:p>
            <a:r>
              <a:rPr lang="en-US" dirty="0" smtClean="0"/>
              <a:t>--Internally, within facilities—both formal, and informal</a:t>
            </a:r>
          </a:p>
          <a:p>
            <a:endParaRPr lang="en-US" dirty="0" smtClean="0"/>
          </a:p>
          <a:p>
            <a:r>
              <a:rPr lang="en-US" dirty="0" smtClean="0"/>
              <a:t>--Facilities do track events and are required to analyze causes and implement actions to correct problems.</a:t>
            </a:r>
          </a:p>
          <a:p>
            <a:pPr marL="171450" indent="-171450">
              <a:buFont typeface="Arial" panose="020B0604020202020204" pitchFamily="34" charset="0"/>
              <a:buChar char="•"/>
            </a:pPr>
            <a:endParaRPr lang="en-US" dirty="0" smtClean="0"/>
          </a:p>
          <a:p>
            <a:r>
              <a:rPr lang="en-US" dirty="0" smtClean="0"/>
              <a:t>--Externally there is reporting to CMS, PSO’s and to State Governments</a:t>
            </a:r>
          </a:p>
          <a:p>
            <a:endParaRPr lang="en-US" dirty="0"/>
          </a:p>
          <a:p>
            <a:r>
              <a:rPr lang="en-US" dirty="0" smtClean="0"/>
              <a:t>--There is Public reporting also, by time period, by event type, in the aggregate or by specific organization.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15</a:t>
            </a:fld>
            <a:endParaRPr lang="en-US" dirty="0"/>
          </a:p>
        </p:txBody>
      </p:sp>
    </p:spTree>
    <p:extLst>
      <p:ext uri="{BB962C8B-B14F-4D97-AF65-F5344CB8AC3E}">
        <p14:creationId xmlns:p14="http://schemas.microsoft.com/office/powerpoint/2010/main" val="68225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608320" cy="4267200"/>
          </a:xfrm>
        </p:spPr>
        <p:txBody>
          <a:bodyPr/>
          <a:lstStyle/>
          <a:p>
            <a:r>
              <a:rPr lang="en-US" sz="1200" b="0" i="0" u="none" strike="noStrike" kern="1200" baseline="0" dirty="0" smtClean="0">
                <a:solidFill>
                  <a:schemeClr val="tx1"/>
                </a:solidFill>
                <a:latin typeface="+mn-lt"/>
                <a:ea typeface="+mn-ea"/>
                <a:cs typeface="+mn-cs"/>
              </a:rPr>
              <a:t>So, is</a:t>
            </a:r>
            <a:r>
              <a:rPr lang="en-US" sz="1200" b="0" i="0" u="none" strike="noStrike" kern="1200" dirty="0" smtClean="0">
                <a:solidFill>
                  <a:schemeClr val="tx1"/>
                </a:solidFill>
                <a:latin typeface="+mn-lt"/>
                <a:ea typeface="+mn-ea"/>
                <a:cs typeface="+mn-cs"/>
              </a:rPr>
              <a:t> there a positive outcome of this reporting?  </a:t>
            </a:r>
            <a:r>
              <a:rPr lang="en-US" dirty="0" smtClean="0"/>
              <a:t>Here at DSHS, we’ve looked closely at what Minnesota has done with adverse event reporting—they have been at it now for over 10 years, starting in 2004.   Here is a quote from their 5 year report—………………..</a:t>
            </a:r>
          </a:p>
          <a:p>
            <a:endParaRPr lang="en-US" dirty="0"/>
          </a:p>
          <a:p>
            <a:r>
              <a:rPr lang="en-US" dirty="0" smtClean="0"/>
              <a:t>I’ve spoken to the Patient Safety Coordinator at the Minnesota Department of Health.  Minnesota doesn’t want to just count events. They want to facilitate quality improvement and share learnings with each other around the state.  They do public reporting by facility.</a:t>
            </a:r>
          </a:p>
          <a:p>
            <a:endParaRPr lang="en-US" sz="1200" b="0" i="0" u="none" strike="noStrike" kern="1200" baseline="0" dirty="0">
              <a:solidFill>
                <a:schemeClr val="tx1"/>
              </a:solidFill>
              <a:latin typeface="+mn-lt"/>
              <a:ea typeface="+mn-ea"/>
              <a:cs typeface="+mn-cs"/>
            </a:endParaRPr>
          </a:p>
          <a:p>
            <a:r>
              <a:rPr lang="en-US" dirty="0" smtClean="0"/>
              <a:t>Other evidence of positive outcomes:</a:t>
            </a:r>
          </a:p>
          <a:p>
            <a:r>
              <a:rPr lang="en-US" dirty="0" smtClean="0"/>
              <a:t>The American Nurses Association has a National Data Base of Nursing Quality Indicators (NDNQI).  Perhaps you are familiar with this or submit data to it.  In looking at results from 2010 to 2013 in 2000 participating hospitals, they found a 15% decrease in falls, 25% decrease in ulcers, and 53% decrease in ventilator associated pneumonia.</a:t>
            </a:r>
          </a:p>
          <a:p>
            <a:endParaRPr lang="en-US" sz="1200" b="0" i="0" u="none" strike="noStrike" kern="1200" baseline="0" dirty="0">
              <a:solidFill>
                <a:schemeClr val="tx1"/>
              </a:solidFill>
              <a:latin typeface="+mn-lt"/>
              <a:ea typeface="+mn-ea"/>
              <a:cs typeface="+mn-cs"/>
            </a:endParaRPr>
          </a:p>
          <a:p>
            <a:r>
              <a:rPr lang="en-US" dirty="0" smtClean="0"/>
              <a:t>Recently, in a press release from AHRQ in May, 2014,  a new HHS study found that  there had been a 9% overall decrease in patient harm (HACs) by hospitalized patients.  Specifically in adverse drug events, falls, infections, and others.  They estimated this improvement prevented 15,000 deaths, saved $4.1 Billion in costs, and prevented 560,000 patient harms in 2011-2012.  This improvement was felt to be the result of public and private partnerships, sharing best practices and Partnership for Patients initiatives through the Hospital Engagement Networks.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842384-280D-4F84-81CF-96E415F64BCE}" type="slidenum">
              <a:rPr lang="en-US" smtClean="0"/>
              <a:t>16</a:t>
            </a:fld>
            <a:endParaRPr lang="en-US" dirty="0"/>
          </a:p>
        </p:txBody>
      </p:sp>
    </p:spTree>
    <p:extLst>
      <p:ext uri="{BB962C8B-B14F-4D97-AF65-F5344CB8AC3E}">
        <p14:creationId xmlns:p14="http://schemas.microsoft.com/office/powerpoint/2010/main" val="306814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history of PAE reporting in Texas?</a:t>
            </a:r>
          </a:p>
          <a:p>
            <a:r>
              <a:rPr lang="en-US" dirty="0" smtClean="0"/>
              <a:t>Chapter 98 , Reporting of Health Care-Associated Infections and Preventable Adverse Events was adopted by the 80</a:t>
            </a:r>
            <a:r>
              <a:rPr lang="en-US" baseline="30000" dirty="0" smtClean="0"/>
              <a:t>th</a:t>
            </a:r>
            <a:r>
              <a:rPr lang="en-US" dirty="0" smtClean="0"/>
              <a:t> Legislative Session in 2007  and had specific language regarding reporting HAIs or health care-acquired infections, and set forth requirements for an Advisory Panel.</a:t>
            </a:r>
          </a:p>
          <a:p>
            <a:endParaRPr lang="en-US" dirty="0" smtClean="0"/>
          </a:p>
          <a:p>
            <a:pPr marL="171450" indent="-171450">
              <a:buFont typeface="Arial" charset="0"/>
              <a:buChar char="•"/>
            </a:pPr>
            <a:r>
              <a:rPr lang="en-US" dirty="0" smtClean="0"/>
              <a:t>In 2009, the PAE description and required reporting was added including the mandate for public reporting of the data.</a:t>
            </a:r>
          </a:p>
          <a:p>
            <a:endParaRPr lang="en-US" dirty="0" smtClean="0"/>
          </a:p>
          <a:p>
            <a:pPr marL="171450" indent="-171450">
              <a:buFont typeface="Arial" charset="0"/>
              <a:buChar char="•"/>
            </a:pPr>
            <a:r>
              <a:rPr lang="en-US" dirty="0" smtClean="0"/>
              <a:t>In 2011 there was further refinement in that language.</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17</a:t>
            </a:fld>
            <a:endParaRPr lang="en-US" dirty="0"/>
          </a:p>
        </p:txBody>
      </p:sp>
    </p:spTree>
    <p:extLst>
      <p:ext uri="{BB962C8B-B14F-4D97-AF65-F5344CB8AC3E}">
        <p14:creationId xmlns:p14="http://schemas.microsoft.com/office/powerpoint/2010/main" val="2486715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about the Advisory Panel on HAI and PAE.  Like I said, this was established in 2005 to give us guidance in the implementation of the reporting system.  There are 18 members that are appointed by the Commissioner, serving 2 year terms—and there is a wide cross section of professionals that belong as you can see.  </a:t>
            </a:r>
          </a:p>
          <a:p>
            <a:endParaRPr lang="en-US" dirty="0"/>
          </a:p>
          <a:p>
            <a:r>
              <a:rPr lang="en-US" dirty="0" smtClean="0"/>
              <a:t>We meet 3-4 times a year.  If anyone is interested in serving on this panel, let us know.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18</a:t>
            </a:fld>
            <a:endParaRPr lang="en-US" dirty="0"/>
          </a:p>
        </p:txBody>
      </p:sp>
    </p:spTree>
    <p:extLst>
      <p:ext uri="{BB962C8B-B14F-4D97-AF65-F5344CB8AC3E}">
        <p14:creationId xmlns:p14="http://schemas.microsoft.com/office/powerpoint/2010/main" val="301187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the Texas Health and Safety Code say?</a:t>
            </a:r>
          </a:p>
          <a:p>
            <a:endParaRPr lang="en-US" dirty="0"/>
          </a:p>
          <a:p>
            <a:r>
              <a:rPr lang="en-US" dirty="0" smtClean="0"/>
              <a:t>The 2009 senate bill 203 amended Chapter 98 of the Health and Safety Code and requires</a:t>
            </a:r>
          </a:p>
          <a:p>
            <a:pPr marL="171450" indent="-171450">
              <a:buFont typeface="Arial" panose="020B0604020202020204" pitchFamily="34" charset="0"/>
              <a:buChar char="•"/>
            </a:pPr>
            <a:r>
              <a:rPr lang="en-US" dirty="0" smtClean="0"/>
              <a:t>Healthcare facilities report PAEs to the Department of State Health Services,  AND</a:t>
            </a:r>
          </a:p>
          <a:p>
            <a:pPr marL="171450" indent="-171450">
              <a:buFont typeface="Arial" panose="020B0604020202020204" pitchFamily="34" charset="0"/>
              <a:buChar char="•"/>
            </a:pPr>
            <a:r>
              <a:rPr lang="en-US" dirty="0" smtClean="0"/>
              <a:t>That we at DSHS make this data available to the public by facility, by type and by number.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19</a:t>
            </a:fld>
            <a:endParaRPr lang="en-US" dirty="0"/>
          </a:p>
        </p:txBody>
      </p:sp>
    </p:spTree>
    <p:extLst>
      <p:ext uri="{BB962C8B-B14F-4D97-AF65-F5344CB8AC3E}">
        <p14:creationId xmlns:p14="http://schemas.microsoft.com/office/powerpoint/2010/main" val="213962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r>
              <a:rPr lang="en-US" dirty="0" smtClean="0"/>
              <a:t>In this presentation I will review the background of Preventable Adverse Event reporting across the nation as well as what we will be doing here in Texas, beginning January 1, 2015.  In so doing, I will share the legislative mandate</a:t>
            </a:r>
            <a:r>
              <a:rPr lang="en-US" dirty="0"/>
              <a:t> </a:t>
            </a:r>
            <a:r>
              <a:rPr lang="en-US" dirty="0" smtClean="0"/>
              <a:t>this program.</a:t>
            </a:r>
          </a:p>
          <a:p>
            <a:endParaRPr lang="en-US" dirty="0"/>
          </a:p>
          <a:p>
            <a:r>
              <a:rPr lang="en-US" dirty="0" smtClean="0"/>
              <a:t>Additionally, I will give you a few associated definitions, tell you specifics about what is reportable, and explain what the public reporting will be like.</a:t>
            </a:r>
          </a:p>
          <a:p>
            <a:endParaRPr lang="en-US" dirty="0"/>
          </a:p>
          <a:p>
            <a:r>
              <a:rPr lang="en-US" dirty="0" smtClean="0"/>
              <a:t>Finally, I will provide you with resources and references and contact information.</a:t>
            </a:r>
          </a:p>
          <a:p>
            <a:endParaRPr lang="en-US" dirty="0"/>
          </a:p>
          <a:p>
            <a:r>
              <a:rPr lang="en-US" dirty="0" smtClean="0"/>
              <a:t>So let’s begin.</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a:t>
            </a:fld>
            <a:endParaRPr lang="en-US" dirty="0"/>
          </a:p>
        </p:txBody>
      </p:sp>
    </p:spTree>
    <p:extLst>
      <p:ext uri="{BB962C8B-B14F-4D97-AF65-F5344CB8AC3E}">
        <p14:creationId xmlns:p14="http://schemas.microsoft.com/office/powerpoint/2010/main" val="63739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98 defines a PAE as</a:t>
            </a:r>
          </a:p>
          <a:p>
            <a:endParaRPr lang="en-US" dirty="0" smtClean="0"/>
          </a:p>
          <a:p>
            <a:r>
              <a:rPr lang="en-US" dirty="0" smtClean="0"/>
              <a:t>A health care-associated adverse condition for which Medicare will not provide additional payments (these are the HACs)     AND</a:t>
            </a:r>
          </a:p>
          <a:p>
            <a:endParaRPr lang="en-US" dirty="0"/>
          </a:p>
          <a:p>
            <a:r>
              <a:rPr lang="en-US" dirty="0" smtClean="0"/>
              <a:t>An event listed by the NQF—these are the SREs or serious reportable events.</a:t>
            </a:r>
          </a:p>
          <a:p>
            <a:endParaRPr lang="en-US" dirty="0"/>
          </a:p>
          <a:p>
            <a:r>
              <a:rPr lang="en-US" dirty="0" smtClean="0"/>
              <a:t>They did add a caveat that the executive commissioner could exclude an event if it was felt not to be good indicator.  Our list does not contain every SRE/HAC.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20</a:t>
            </a:fld>
            <a:endParaRPr lang="en-US" dirty="0"/>
          </a:p>
        </p:txBody>
      </p:sp>
    </p:spTree>
    <p:extLst>
      <p:ext uri="{BB962C8B-B14F-4D97-AF65-F5344CB8AC3E}">
        <p14:creationId xmlns:p14="http://schemas.microsoft.com/office/powerpoint/2010/main" val="3846329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what are the requirements for DSHS as set forth in Chapter 98</a:t>
            </a:r>
            <a:r>
              <a:rPr lang="en-US" altLang="en-US" dirty="0"/>
              <a:t>?</a:t>
            </a:r>
            <a:endParaRPr lang="en-US" altLang="en-US" dirty="0" smtClean="0"/>
          </a:p>
          <a:p>
            <a:endParaRPr lang="en-US" altLang="en-US" dirty="0"/>
          </a:p>
          <a:p>
            <a:r>
              <a:rPr lang="en-US" altLang="en-US" i="1" dirty="0" smtClean="0"/>
              <a:t>Review each bullet</a:t>
            </a:r>
            <a:r>
              <a:rPr lang="en-US" altLang="en-US" dirty="0" smtClean="0"/>
              <a:t>…………………………………………………….</a:t>
            </a:r>
          </a:p>
          <a:p>
            <a:endParaRPr lang="en-US" altLang="en-US" dirty="0"/>
          </a:p>
          <a:p>
            <a:r>
              <a:rPr lang="en-US" altLang="en-US" dirty="0" smtClean="0"/>
              <a:t>Enforcement—we are not the regulatory arm of DSHS and cannot enforce the rules.  But as a reminder, you are required to comply with state reporting requirements per your license.</a:t>
            </a:r>
          </a:p>
          <a:p>
            <a:endParaRPr lang="en-US" altLang="en-US" dirty="0"/>
          </a:p>
          <a:p>
            <a:r>
              <a:rPr lang="en-US" altLang="en-US" dirty="0" smtClean="0"/>
              <a:t>The Texas Administrative Code, Chapter 200, are the rules for how to comply with Chapter 98.</a:t>
            </a:r>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 who must report?</a:t>
            </a:r>
          </a:p>
          <a:p>
            <a:pPr defTabSz="931774">
              <a:defRPr/>
            </a:pPr>
            <a:endParaRPr lang="en-US" dirty="0"/>
          </a:p>
          <a:p>
            <a:pPr marL="171450" indent="-171450" defTabSz="931774">
              <a:buFont typeface="Arial" panose="020B0604020202020204" pitchFamily="34" charset="0"/>
              <a:buChar char="•"/>
              <a:defRPr/>
            </a:pPr>
            <a:r>
              <a:rPr lang="en-US" dirty="0" smtClean="0"/>
              <a:t>All general hospitals that are licensed under Chapter 241.  </a:t>
            </a:r>
            <a:r>
              <a:rPr lang="en-US" dirty="0"/>
              <a:t>G</a:t>
            </a:r>
            <a:r>
              <a:rPr lang="en-US" dirty="0" smtClean="0"/>
              <a:t>eneral hospitals provide OB and/or Surgery.  Also, any state operated hospitals that provide OB or Surgery are required to report.</a:t>
            </a:r>
          </a:p>
          <a:p>
            <a:pPr marL="171450" indent="-171450" defTabSz="931774">
              <a:buFont typeface="Arial" panose="020B0604020202020204" pitchFamily="34" charset="0"/>
              <a:buChar char="•"/>
              <a:defRPr/>
            </a:pPr>
            <a:r>
              <a:rPr lang="en-US" dirty="0" smtClean="0"/>
              <a:t>Comprehensive Medical Rehab Hospitals are waived in this legislation and do not have to report.</a:t>
            </a:r>
          </a:p>
          <a:p>
            <a:pPr marL="171450" indent="-171450" defTabSz="931774">
              <a:buFont typeface="Arial" panose="020B0604020202020204" pitchFamily="34" charset="0"/>
              <a:buChar char="•"/>
              <a:defRPr/>
            </a:pPr>
            <a:r>
              <a:rPr lang="en-US" dirty="0" smtClean="0"/>
              <a:t>An LTAC would have to report if it is licensed as a General hospital—which means it does surgery.  </a:t>
            </a:r>
          </a:p>
          <a:p>
            <a:pPr marL="171450" indent="-171450" defTabSz="931774">
              <a:buFont typeface="Arial" panose="020B0604020202020204" pitchFamily="34" charset="0"/>
              <a:buChar char="•"/>
              <a:defRPr/>
            </a:pPr>
            <a:r>
              <a:rPr lang="en-US" dirty="0" smtClean="0"/>
              <a:t>If the LTAC is licensed as a Special Hospital it does not have to report.</a:t>
            </a:r>
          </a:p>
          <a:p>
            <a:pPr marL="171450" indent="-171450" defTabSz="931774">
              <a:buFont typeface="Arial" panose="020B0604020202020204" pitchFamily="34" charset="0"/>
              <a:buChar char="•"/>
              <a:defRPr/>
            </a:pPr>
            <a:r>
              <a:rPr lang="en-US" dirty="0" smtClean="0"/>
              <a:t>Any hospital licensed as a Special hospital does not have to report.</a:t>
            </a:r>
          </a:p>
          <a:p>
            <a:pPr marL="171450" indent="-171450" defTabSz="931774">
              <a:buFont typeface="Arial" panose="020B0604020202020204" pitchFamily="34" charset="0"/>
              <a:buChar char="•"/>
              <a:defRPr/>
            </a:pPr>
            <a:r>
              <a:rPr lang="en-US" dirty="0"/>
              <a:t>Federal VA’s do not have to report.</a:t>
            </a:r>
          </a:p>
          <a:p>
            <a:pPr defTabSz="931774">
              <a:defRPr/>
            </a:pPr>
            <a:endParaRPr lang="en-US" dirty="0"/>
          </a:p>
          <a:p>
            <a:pPr defTabSz="931774">
              <a:defRPr/>
            </a:pPr>
            <a:r>
              <a:rPr lang="en-US" dirty="0" smtClean="0"/>
              <a:t>Also--</a:t>
            </a:r>
            <a:endParaRPr lang="en-US" dirty="0"/>
          </a:p>
          <a:p>
            <a:pPr marL="171450" indent="-171450" defTabSz="931774">
              <a:buFont typeface="Arial" panose="020B0604020202020204" pitchFamily="34" charset="0"/>
              <a:buChar char="•"/>
              <a:defRPr/>
            </a:pPr>
            <a:r>
              <a:rPr lang="en-US" dirty="0" smtClean="0"/>
              <a:t>All Ambulatory Surgery Centers that are licensed under Chapter 243 are required to report.</a:t>
            </a:r>
          </a:p>
          <a:p>
            <a:pPr marL="171450" indent="-171450"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22</a:t>
            </a:fld>
            <a:endParaRPr lang="en-US" dirty="0"/>
          </a:p>
        </p:txBody>
      </p:sp>
    </p:spTree>
    <p:extLst>
      <p:ext uri="{BB962C8B-B14F-4D97-AF65-F5344CB8AC3E}">
        <p14:creationId xmlns:p14="http://schemas.microsoft.com/office/powerpoint/2010/main" val="3403498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do you report?</a:t>
            </a:r>
          </a:p>
          <a:p>
            <a:endParaRPr lang="en-US" dirty="0"/>
          </a:p>
          <a:p>
            <a:r>
              <a:rPr lang="en-US" dirty="0" smtClean="0"/>
              <a:t>There are 34 PAEs that will be phased in over the next three years.  The first Tier will include 14 events starting January 1, 2015. That will be followed by 9 more events for 2016 and another 11 for 2017.</a:t>
            </a:r>
          </a:p>
          <a:p>
            <a:endParaRPr lang="en-US" dirty="0"/>
          </a:p>
          <a:p>
            <a:r>
              <a:rPr lang="en-US" dirty="0" smtClean="0"/>
              <a:t>These events are listed by Tier in the Current Brochure which is posted on our website under Resources.  I will show you that in a later slide.</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23</a:t>
            </a:fld>
            <a:endParaRPr lang="en-US" dirty="0"/>
          </a:p>
        </p:txBody>
      </p:sp>
    </p:spTree>
    <p:extLst>
      <p:ext uri="{BB962C8B-B14F-4D97-AF65-F5344CB8AC3E}">
        <p14:creationId xmlns:p14="http://schemas.microsoft.com/office/powerpoint/2010/main" val="147918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267200"/>
          </a:xfrm>
        </p:spPr>
        <p:txBody>
          <a:bodyPr/>
          <a:lstStyle/>
          <a:p>
            <a:r>
              <a:rPr lang="en-US" dirty="0"/>
              <a:t>The Texas Administrative Code Chapter 200 lists each specific PAE.  You can also find the lists in the PAE brochure on the website.</a:t>
            </a:r>
          </a:p>
          <a:p>
            <a:endParaRPr lang="en-US" dirty="0"/>
          </a:p>
          <a:p>
            <a:r>
              <a:rPr lang="en-US" dirty="0" smtClean="0"/>
              <a:t>Those PAEs that start with the words Patient death or severe harm are reportable if the assessed level of residual harm is patient death or severe harm.</a:t>
            </a:r>
          </a:p>
          <a:p>
            <a:endParaRPr lang="en-US" dirty="0"/>
          </a:p>
          <a:p>
            <a:r>
              <a:rPr lang="en-US" dirty="0" smtClean="0"/>
              <a:t>Those PAEs that do not start with those words, e.g. Foreign object retained after surgery, are all reportable --  regardless of the assessed level of residual harm.</a:t>
            </a:r>
          </a:p>
          <a:p>
            <a:endParaRPr lang="en-US" dirty="0" smtClean="0"/>
          </a:p>
          <a:p>
            <a:r>
              <a:rPr lang="en-US" dirty="0" smtClean="0"/>
              <a:t>An assessment of the level of harm is required—and there 3 possible choices--Death, Severe Harm, and Other.  Those PAEs that start with the words  “Patient death or severe harm” must be answered with either of those 2 choices.  However, those PAEs, that do not have that terminology “Patient death or severe harm”, can be answered with “Other” which includes Moderate harm, Mild harm, No harm and Unknown harm.  Definitions for harm can be found on our website.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24</a:t>
            </a:fld>
            <a:endParaRPr lang="en-US" dirty="0"/>
          </a:p>
        </p:txBody>
      </p:sp>
    </p:spTree>
    <p:extLst>
      <p:ext uri="{BB962C8B-B14F-4D97-AF65-F5344CB8AC3E}">
        <p14:creationId xmlns:p14="http://schemas.microsoft.com/office/powerpoint/2010/main" val="3191977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267200"/>
          </a:xfrm>
        </p:spPr>
        <p:txBody>
          <a:bodyPr/>
          <a:lstStyle/>
          <a:p>
            <a:r>
              <a:rPr lang="en-US" dirty="0" smtClean="0"/>
              <a:t>We are using the AHRQ Common formats as our reporting formats.  We say “modified” because we are not requiring all questions to be answered.</a:t>
            </a:r>
          </a:p>
          <a:p>
            <a:endParaRPr lang="en-US" dirty="0" smtClean="0"/>
          </a:p>
          <a:p>
            <a:r>
              <a:rPr lang="en-US" dirty="0" smtClean="0"/>
              <a:t>All questions from the Common Formats are presented, but only the following are required to be answered:</a:t>
            </a:r>
          </a:p>
          <a:p>
            <a:r>
              <a:rPr lang="en-US" dirty="0"/>
              <a:t>	</a:t>
            </a:r>
            <a:r>
              <a:rPr lang="en-US" dirty="0" smtClean="0"/>
              <a:t>Category of Event</a:t>
            </a:r>
          </a:p>
          <a:p>
            <a:r>
              <a:rPr lang="en-US" dirty="0"/>
              <a:t>	</a:t>
            </a:r>
            <a:r>
              <a:rPr lang="en-US" dirty="0" smtClean="0"/>
              <a:t>Type of Event</a:t>
            </a:r>
          </a:p>
          <a:p>
            <a:r>
              <a:rPr lang="en-US" dirty="0"/>
              <a:t>	</a:t>
            </a:r>
            <a:r>
              <a:rPr lang="en-US" dirty="0" smtClean="0"/>
              <a:t>Date of Event</a:t>
            </a:r>
          </a:p>
          <a:p>
            <a:r>
              <a:rPr lang="en-US" dirty="0"/>
              <a:t>	</a:t>
            </a:r>
            <a:r>
              <a:rPr lang="en-US" dirty="0" smtClean="0"/>
              <a:t>MR/Patient ID#</a:t>
            </a:r>
          </a:p>
          <a:p>
            <a:r>
              <a:rPr lang="en-US" dirty="0" smtClean="0"/>
              <a:t>	Residual Level of Harm</a:t>
            </a:r>
          </a:p>
          <a:p>
            <a:r>
              <a:rPr lang="en-US" dirty="0" smtClean="0"/>
              <a:t>	Do you want to Delete this record (which defaults to “No”)</a:t>
            </a:r>
          </a:p>
          <a:p>
            <a:endParaRPr lang="en-US" smtClean="0"/>
          </a:p>
          <a:p>
            <a:r>
              <a:rPr lang="en-US" smtClean="0"/>
              <a:t>The </a:t>
            </a:r>
            <a:r>
              <a:rPr lang="en-US" dirty="0" smtClean="0"/>
              <a:t>remainder of </a:t>
            </a:r>
            <a:r>
              <a:rPr lang="en-US" smtClean="0"/>
              <a:t>the questions are optional.</a:t>
            </a:r>
          </a:p>
          <a:p>
            <a:endParaRPr lang="en-US" dirty="0" smtClean="0"/>
          </a:p>
          <a:p>
            <a:r>
              <a:rPr lang="en-US" dirty="0" smtClean="0"/>
              <a:t>You are not required to enter data about unsafe conditions or near misses—Only actual events.</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25</a:t>
            </a:fld>
            <a:endParaRPr lang="en-US" dirty="0"/>
          </a:p>
        </p:txBody>
      </p:sp>
    </p:spTree>
    <p:extLst>
      <p:ext uri="{BB962C8B-B14F-4D97-AF65-F5344CB8AC3E}">
        <p14:creationId xmlns:p14="http://schemas.microsoft.com/office/powerpoint/2010/main" val="3191977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listing of the reportable PAEs that start in January 2015.  These are divided by category.  These categories are the same categories that are used by the NQF in the list of SREs.  </a:t>
            </a:r>
          </a:p>
          <a:p>
            <a:endParaRPr lang="en-US" dirty="0"/>
          </a:p>
          <a:p>
            <a:r>
              <a:rPr lang="en-US" dirty="0" smtClean="0"/>
              <a:t>You will need to know these categories when you go to enter your data.  </a:t>
            </a:r>
          </a:p>
          <a:p>
            <a:endParaRPr lang="en-US" dirty="0"/>
          </a:p>
          <a:p>
            <a:r>
              <a:rPr lang="en-US" dirty="0" smtClean="0"/>
              <a:t>You can find a document that displays the PAEs by category on our website.</a:t>
            </a:r>
          </a:p>
          <a:p>
            <a:endParaRPr lang="en-US" dirty="0"/>
          </a:p>
          <a:p>
            <a:r>
              <a:rPr lang="en-US" i="1" dirty="0" smtClean="0"/>
              <a:t>Review each category</a:t>
            </a:r>
            <a:r>
              <a:rPr lang="en-US" dirty="0" smtClean="0"/>
              <a:t>………………………………..</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26</a:t>
            </a:fld>
            <a:endParaRPr lang="en-US" dirty="0"/>
          </a:p>
        </p:txBody>
      </p:sp>
    </p:spTree>
    <p:extLst>
      <p:ext uri="{BB962C8B-B14F-4D97-AF65-F5344CB8AC3E}">
        <p14:creationId xmlns:p14="http://schemas.microsoft.com/office/powerpoint/2010/main" val="2809487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each category</a:t>
            </a:r>
            <a:r>
              <a:rPr lang="en-US" dirty="0"/>
              <a:t>………………………………..</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27</a:t>
            </a:fld>
            <a:endParaRPr lang="en-US" dirty="0"/>
          </a:p>
        </p:txBody>
      </p:sp>
    </p:spTree>
    <p:extLst>
      <p:ext uri="{BB962C8B-B14F-4D97-AF65-F5344CB8AC3E}">
        <p14:creationId xmlns:p14="http://schemas.microsoft.com/office/powerpoint/2010/main" val="1050687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each category</a:t>
            </a:r>
            <a:r>
              <a:rPr lang="en-US" dirty="0"/>
              <a:t>………………………………..</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28</a:t>
            </a:fld>
            <a:endParaRPr lang="en-US" dirty="0"/>
          </a:p>
        </p:txBody>
      </p:sp>
    </p:spTree>
    <p:extLst>
      <p:ext uri="{BB962C8B-B14F-4D97-AF65-F5344CB8AC3E}">
        <p14:creationId xmlns:p14="http://schemas.microsoft.com/office/powerpoint/2010/main" val="1740584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you report?</a:t>
            </a:r>
          </a:p>
          <a:p>
            <a:endParaRPr lang="en-US" dirty="0" smtClean="0"/>
          </a:p>
          <a:p>
            <a:r>
              <a:rPr lang="en-US" dirty="0" smtClean="0"/>
              <a:t>I would like to talk about TxHSN, or the Texas Health Care Safety Network.  This is the current software program that we use at DSHS to generate the HAI reports.  And now we will also use it for PAE reporting.</a:t>
            </a:r>
          </a:p>
          <a:p>
            <a:endParaRPr lang="en-US" dirty="0"/>
          </a:p>
          <a:p>
            <a:r>
              <a:rPr lang="en-US" dirty="0" smtClean="0"/>
              <a:t>To help you understand the difference between NHSN and TxHSN--Facility Infection Prevention staff actually enter their HAI, healthcare-acquired infection reports into NHSN—or the National Health Care Safety Network.  Facilities confer rights to DSHS so that we can import their data </a:t>
            </a:r>
            <a:r>
              <a:rPr lang="en-US" smtClean="0"/>
              <a:t>from NHSN into </a:t>
            </a:r>
            <a:r>
              <a:rPr lang="en-US" dirty="0" smtClean="0"/>
              <a:t>our system TxHSN—which then uses the data to formulate the HAI reports that are posted on the public website.</a:t>
            </a:r>
          </a:p>
          <a:p>
            <a:endParaRPr lang="en-US" dirty="0"/>
          </a:p>
          <a:p>
            <a:r>
              <a:rPr lang="en-US" dirty="0" smtClean="0"/>
              <a:t>PAEs will entered by each facility directly into TxHSN (Texas Health Care Safety Network).  Either by manual entry online,  or by XML upload per our webservices.   For PAEs, NHSN is not accessed at all—only TxHSN.</a:t>
            </a:r>
          </a:p>
          <a:p>
            <a:endParaRPr lang="en-US" dirty="0"/>
          </a:p>
          <a:p>
            <a:r>
              <a:rPr lang="en-US" dirty="0" smtClean="0"/>
              <a:t>Since PAEs and HAIs are closely related, our programs are both under the Healthcare Safety Group at DSHS and we both use TxHSN, all PAE reporting deadlines, comment periods and public posting of reports will follow the current and same HAI reporting schedule.</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29</a:t>
            </a:fld>
            <a:endParaRPr lang="en-US" dirty="0"/>
          </a:p>
        </p:txBody>
      </p:sp>
    </p:spTree>
    <p:extLst>
      <p:ext uri="{BB962C8B-B14F-4D97-AF65-F5344CB8AC3E}">
        <p14:creationId xmlns:p14="http://schemas.microsoft.com/office/powerpoint/2010/main" val="7927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r>
              <a:rPr lang="en-US" dirty="0" smtClean="0"/>
              <a:t>You may wonder, why should we report Preventable Adverse Events?</a:t>
            </a:r>
          </a:p>
          <a:p>
            <a:endParaRPr lang="en-US" dirty="0"/>
          </a:p>
          <a:p>
            <a:r>
              <a:rPr lang="en-US" dirty="0" smtClean="0"/>
              <a:t>You are probably familiar with the 1999 Institute of Medicine (IOM) report “</a:t>
            </a:r>
            <a:r>
              <a:rPr lang="en-US" u="sng" dirty="0"/>
              <a:t>To err is human: building a safer health </a:t>
            </a:r>
            <a:r>
              <a:rPr lang="en-US" u="sng" dirty="0" smtClean="0"/>
              <a:t>system</a:t>
            </a:r>
            <a:r>
              <a:rPr lang="en-US" dirty="0" smtClean="0"/>
              <a:t>” that estimated 98,000 deaths in the US every year are caused by medical errors.  Most of these were felt to be systemic errors, but nevertheless, the report called for a mandatory, nationwide reporting system—to get a handle on this hugely significant problem.  </a:t>
            </a:r>
          </a:p>
          <a:p>
            <a:endParaRPr lang="en-US" dirty="0"/>
          </a:p>
          <a:p>
            <a:r>
              <a:rPr lang="en-US" dirty="0" smtClean="0"/>
              <a:t>In researching for more current estimations of death rates due to medical errors, or adverse events in health care, I found this article by Dr. John James which was published in 2013.  Dr. James reviewed 4 separate studies that were completed from 2008 through 2011.  These studies were done by CMS and looked at Medicare populations.  The findings were based primarily on evidence in hospital medical records found by the use of the GTT (Global Trigger Tool).  Dr. James estimated 210,000 deaths per year, and that was on the lower limit.   He went on to estimate there would be 440,000 deaths per year in 2013, and that the rate for serious harm would be 10-20 times higher than that for lethal harm.    That is roughly 1/6 of all deaths that occur—a leading cause of death following Cancer and Heart Disease—and only about 14% of these are captured by a reporting system.</a:t>
            </a:r>
          </a:p>
          <a:p>
            <a:endParaRPr lang="en-US" dirty="0"/>
          </a:p>
          <a:p>
            <a:r>
              <a:rPr lang="en-US" dirty="0" smtClean="0"/>
              <a:t>Needless to say, we need to take close stock of these numbers.</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a:t>
            </a:fld>
            <a:endParaRPr lang="en-US" dirty="0"/>
          </a:p>
        </p:txBody>
      </p:sp>
    </p:spTree>
    <p:extLst>
      <p:ext uri="{BB962C8B-B14F-4D97-AF65-F5344CB8AC3E}">
        <p14:creationId xmlns:p14="http://schemas.microsoft.com/office/powerpoint/2010/main" val="637395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347210"/>
          </a:xfrm>
        </p:spPr>
        <p:txBody>
          <a:bodyPr/>
          <a:lstStyle/>
          <a:p>
            <a:r>
              <a:rPr lang="en-US" dirty="0" smtClean="0"/>
              <a:t>This is a slide with the PAE Reporting schedule.  </a:t>
            </a:r>
          </a:p>
          <a:p>
            <a:endParaRPr lang="en-US" dirty="0"/>
          </a:p>
          <a:p>
            <a:r>
              <a:rPr lang="en-US" dirty="0" smtClean="0"/>
              <a:t>You can see that you are to report at least quarterly.  Chapter 98 says “within 60 days of end of reporter quarter”.  However, we encourage you to report PAEs at least monthly.</a:t>
            </a:r>
          </a:p>
          <a:p>
            <a:endParaRPr lang="en-US" dirty="0"/>
          </a:p>
          <a:p>
            <a:r>
              <a:rPr lang="en-US" dirty="0" smtClean="0"/>
              <a:t>In the columns you can see Q1 which means the first quarter, H1 which means the first half year.  This pattern repeats for the remainder of the year in the last two columns.  </a:t>
            </a:r>
          </a:p>
          <a:p>
            <a:endParaRPr lang="en-US" dirty="0" smtClean="0"/>
          </a:p>
          <a:p>
            <a:r>
              <a:rPr lang="en-US" dirty="0" smtClean="0"/>
              <a:t>Looking down the first and second columns, you can see that for the first quarter data, on June 1, we will take a “snapshot”, so to speak, of what PAEs you have entered and then you will receive an email that asks you to review the data and make corrections if needed.  For instance there may be a duplicate record.  Then we will take a final snapshot July 1.   Data for the quarter will be available for you to print a report.</a:t>
            </a:r>
            <a:endParaRPr lang="en-US" dirty="0"/>
          </a:p>
          <a:p>
            <a:endParaRPr lang="en-US" dirty="0" smtClean="0"/>
          </a:p>
          <a:p>
            <a:r>
              <a:rPr lang="en-US" dirty="0" smtClean="0"/>
              <a:t>Now following down the third column, H1 Jan 1 – June 30, the same actions and deadlines occur, but it will be for all data in the 6 month period.  This time after you have made corrections we will send you an email to ask you to review and make comments.  Once those have been reviewed and accepted, we will post the 6 month report on the public PAE website. </a:t>
            </a:r>
          </a:p>
          <a:p>
            <a:endParaRPr lang="en-US" dirty="0"/>
          </a:p>
          <a:p>
            <a:r>
              <a:rPr lang="en-US" dirty="0" smtClean="0"/>
              <a:t>Reports to the public will only be posted twice a year, Dec 1 and June 1.</a:t>
            </a:r>
          </a:p>
          <a:p>
            <a:endParaRPr lang="en-US" dirty="0"/>
          </a:p>
          <a:p>
            <a:r>
              <a:rPr lang="en-US" dirty="0" smtClean="0"/>
              <a:t>The first public report for PAE will be on Dec 1, 2015.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30</a:t>
            </a:fld>
            <a:endParaRPr lang="en-US" dirty="0"/>
          </a:p>
        </p:txBody>
      </p:sp>
    </p:spTree>
    <p:extLst>
      <p:ext uri="{BB962C8B-B14F-4D97-AF65-F5344CB8AC3E}">
        <p14:creationId xmlns:p14="http://schemas.microsoft.com/office/powerpoint/2010/main" val="4159758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PAE data report for consumers will appear on the bottom of the current HAI report that is posted to our website.   These reports are by facility and will show the type of event (or category) and the specific PAE with the number that occurred for a specific time period.  This slide shows an example of that.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31</a:t>
            </a:fld>
            <a:endParaRPr lang="en-US" dirty="0"/>
          </a:p>
        </p:txBody>
      </p:sp>
    </p:spTree>
    <p:extLst>
      <p:ext uri="{BB962C8B-B14F-4D97-AF65-F5344CB8AC3E}">
        <p14:creationId xmlns:p14="http://schemas.microsoft.com/office/powerpoint/2010/main" val="883210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note about reporting to the public in Texas.  DSHS did consult with the Texas Institute of Health Care Quality and Efficiency, which was established in 2011.  This group is charged with oversight of pubic reporting and focuses on quality, transparency, accountability, and costs. </a:t>
            </a:r>
          </a:p>
          <a:p>
            <a:endParaRPr lang="en-US" dirty="0" smtClean="0"/>
          </a:p>
          <a:p>
            <a:r>
              <a:rPr lang="en-US" dirty="0" smtClean="0"/>
              <a:t>What they said was that the reports must be available on our website; that we cannot disclose identities of anyone involved; that you, the facilities, must be able to submit comments for posting and that DSHS must compile and post an annual report.  All of these things are written into the legislation.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32</a:t>
            </a:fld>
            <a:endParaRPr lang="en-US" dirty="0"/>
          </a:p>
        </p:txBody>
      </p:sp>
    </p:spTree>
    <p:extLst>
      <p:ext uri="{BB962C8B-B14F-4D97-AF65-F5344CB8AC3E}">
        <p14:creationId xmlns:p14="http://schemas.microsoft.com/office/powerpoint/2010/main" val="835934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what the PAE website home page looks like.  </a:t>
            </a:r>
          </a:p>
          <a:p>
            <a:endParaRPr lang="en-US" dirty="0"/>
          </a:p>
          <a:p>
            <a:r>
              <a:rPr lang="en-US" dirty="0" smtClean="0"/>
              <a:t>First, you can see an icon for signing up for email updates.  You are strongly encouraged to do this so that whenever anything is posted to the website you will received an email notice.</a:t>
            </a:r>
          </a:p>
          <a:p>
            <a:endParaRPr lang="en-US" dirty="0"/>
          </a:p>
          <a:p>
            <a:r>
              <a:rPr lang="en-US" dirty="0" smtClean="0"/>
              <a:t>In the middle of the page, you will see headings for additional pages, such as Reporting, Resources etc.  </a:t>
            </a:r>
            <a:endParaRPr lang="en-US" dirty="0"/>
          </a:p>
          <a:p>
            <a:endParaRPr lang="en-US" dirty="0" smtClean="0"/>
          </a:p>
          <a:p>
            <a:r>
              <a:rPr lang="en-US" dirty="0" smtClean="0"/>
              <a:t>The Reporting Page will give you more information about completing your reports.  </a:t>
            </a:r>
          </a:p>
          <a:p>
            <a:endParaRPr lang="en-US" dirty="0" smtClean="0"/>
          </a:p>
          <a:p>
            <a:r>
              <a:rPr lang="en-US" dirty="0" smtClean="0"/>
              <a:t>There will be a Data page inserted which will take the user to a search menu to find reports by facility.</a:t>
            </a:r>
          </a:p>
          <a:p>
            <a:endParaRPr lang="en-US" dirty="0"/>
          </a:p>
          <a:p>
            <a:r>
              <a:rPr lang="en-US" dirty="0" smtClean="0"/>
              <a:t>The Resources page has a PAE tool kit with a number of documents to assist you in the reporting process, as well as links to websites, and educational presentations.</a:t>
            </a:r>
          </a:p>
          <a:p>
            <a:endParaRPr lang="en-US" dirty="0"/>
          </a:p>
          <a:p>
            <a:r>
              <a:rPr lang="en-US" dirty="0" smtClean="0"/>
              <a:t>There is a page with Advisory Panel information and then the Education/Training page which is where any upcoming educational presentations or webinars are posted and can be registered for.</a:t>
            </a:r>
          </a:p>
          <a:p>
            <a:endParaRPr lang="en-US" dirty="0"/>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33</a:t>
            </a:fld>
            <a:endParaRPr lang="en-US" dirty="0"/>
          </a:p>
        </p:txBody>
      </p:sp>
    </p:spTree>
    <p:extLst>
      <p:ext uri="{BB962C8B-B14F-4D97-AF65-F5344CB8AC3E}">
        <p14:creationId xmlns:p14="http://schemas.microsoft.com/office/powerpoint/2010/main" val="4204319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report PAE data, we need to know who from your facility will be the designated PAE contacts.  Up to two persons will be given access to TxHSN in order to enter data.  </a:t>
            </a:r>
          </a:p>
          <a:p>
            <a:endParaRPr lang="en-US" dirty="0"/>
          </a:p>
          <a:p>
            <a:r>
              <a:rPr lang="en-US" dirty="0" smtClean="0"/>
              <a:t>A PAE Contact Form needs to be completed and submitted to </a:t>
            </a:r>
            <a:r>
              <a:rPr lang="en-US" dirty="0" smtClean="0">
                <a:hlinkClick r:id="rId3"/>
              </a:rPr>
              <a:t>paetexas@dshs.state.tx.us</a:t>
            </a:r>
            <a:r>
              <a:rPr lang="en-US" dirty="0" smtClean="0"/>
              <a:t>	</a:t>
            </a:r>
          </a:p>
          <a:p>
            <a:endParaRPr lang="en-US" dirty="0"/>
          </a:p>
          <a:p>
            <a:r>
              <a:rPr lang="en-US" dirty="0" smtClean="0"/>
              <a:t>We will enter the contacts into TxHSN, linking them to their facility, and then the contacts will receive an email with the TxHSN login (URL), a login and a temporary password.</a:t>
            </a:r>
          </a:p>
          <a:p>
            <a:endParaRPr lang="en-US" dirty="0"/>
          </a:p>
          <a:p>
            <a:r>
              <a:rPr lang="en-US" dirty="0" smtClean="0"/>
              <a:t>Next you will log-in and can change your password if desired.</a:t>
            </a:r>
          </a:p>
          <a:p>
            <a:endParaRPr lang="en-US" dirty="0"/>
          </a:p>
          <a:p>
            <a:r>
              <a:rPr lang="en-US" dirty="0" smtClean="0"/>
              <a:t>There will be a set of TxHSN PAE orientation slides to review.</a:t>
            </a:r>
          </a:p>
          <a:p>
            <a:endParaRPr lang="en-US" dirty="0"/>
          </a:p>
          <a:p>
            <a:r>
              <a:rPr lang="en-US" dirty="0" smtClean="0"/>
              <a:t>Then you will be able to enter a PAE.</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34</a:t>
            </a:fld>
            <a:endParaRPr lang="en-US" dirty="0"/>
          </a:p>
        </p:txBody>
      </p:sp>
    </p:spTree>
    <p:extLst>
      <p:ext uri="{BB962C8B-B14F-4D97-AF65-F5344CB8AC3E}">
        <p14:creationId xmlns:p14="http://schemas.microsoft.com/office/powerpoint/2010/main" val="989954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about enrolling in NHSN for HAI reporting. Some ASC’s do have to report infections to NHSN.</a:t>
            </a:r>
          </a:p>
          <a:p>
            <a:endParaRPr lang="en-US" dirty="0"/>
          </a:p>
          <a:p>
            <a:r>
              <a:rPr lang="en-US" dirty="0" smtClean="0"/>
              <a:t>For ASCs, there is a clarifying document entitled </a:t>
            </a:r>
            <a:r>
              <a:rPr lang="en-US" dirty="0"/>
              <a:t>“PAE Alert for ASC’s</a:t>
            </a:r>
            <a:r>
              <a:rPr lang="en-US" dirty="0" smtClean="0"/>
              <a:t>” about conferring rights in NHSN,  This document can be found on the PAE website under Resources.</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35</a:t>
            </a:fld>
            <a:endParaRPr lang="en-US" dirty="0"/>
          </a:p>
        </p:txBody>
      </p:sp>
    </p:spTree>
    <p:extLst>
      <p:ext uri="{BB962C8B-B14F-4D97-AF65-F5344CB8AC3E}">
        <p14:creationId xmlns:p14="http://schemas.microsoft.com/office/powerpoint/2010/main" val="1726569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Organizations that have a focus on Patient Safety.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36</a:t>
            </a:fld>
            <a:endParaRPr lang="en-US" dirty="0"/>
          </a:p>
        </p:txBody>
      </p:sp>
    </p:spTree>
    <p:extLst>
      <p:ext uri="{BB962C8B-B14F-4D97-AF65-F5344CB8AC3E}">
        <p14:creationId xmlns:p14="http://schemas.microsoft.com/office/powerpoint/2010/main" val="2425713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the links to those organizations websites.  Also, you can find a link to Chapter 98 of the Health and Safety Code and the Texas Administrative Code Chapter 200.</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37</a:t>
            </a:fld>
            <a:endParaRPr lang="en-US" dirty="0"/>
          </a:p>
        </p:txBody>
      </p:sp>
    </p:spTree>
    <p:extLst>
      <p:ext uri="{BB962C8B-B14F-4D97-AF65-F5344CB8AC3E}">
        <p14:creationId xmlns:p14="http://schemas.microsoft.com/office/powerpoint/2010/main" val="815776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email address for PAE questions and help.  </a:t>
            </a:r>
            <a:r>
              <a:rPr lang="en-US" dirty="0" smtClean="0">
                <a:hlinkClick r:id="rId3"/>
              </a:rPr>
              <a:t>PAETexas@dshs.state.tx.us</a:t>
            </a:r>
            <a:r>
              <a:rPr lang="en-US" dirty="0" smtClean="0"/>
              <a:t>.  The PAE program, like the HAI program, is in the Health Care Safety Group here at DSHS.</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38</a:t>
            </a:fld>
            <a:endParaRPr lang="en-US" dirty="0"/>
          </a:p>
        </p:txBody>
      </p:sp>
    </p:spTree>
    <p:extLst>
      <p:ext uri="{BB962C8B-B14F-4D97-AF65-F5344CB8AC3E}">
        <p14:creationId xmlns:p14="http://schemas.microsoft.com/office/powerpoint/2010/main" val="3835063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references for this presentation.</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39</a:t>
            </a:fld>
            <a:endParaRPr lang="en-US" dirty="0"/>
          </a:p>
        </p:txBody>
      </p:sp>
    </p:spTree>
    <p:extLst>
      <p:ext uri="{BB962C8B-B14F-4D97-AF65-F5344CB8AC3E}">
        <p14:creationId xmlns:p14="http://schemas.microsoft.com/office/powerpoint/2010/main" val="238074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few definitions that you are likely familiar with.  But to get us on the same page: </a:t>
            </a:r>
          </a:p>
          <a:p>
            <a:endParaRPr lang="en-US" dirty="0" smtClean="0"/>
          </a:p>
          <a:p>
            <a:r>
              <a:rPr lang="en-US" dirty="0" smtClean="0"/>
              <a:t>Incident/Variance/Occurrence—This term has been around for a long time and means an event that actually reaches the patient, whether or not the patient was harmed.</a:t>
            </a:r>
          </a:p>
          <a:p>
            <a:r>
              <a:rPr lang="en-US" dirty="0" smtClean="0"/>
              <a:t> </a:t>
            </a:r>
          </a:p>
          <a:p>
            <a:r>
              <a:rPr lang="en-US" dirty="0" smtClean="0"/>
              <a:t>Medical Error—This is the failure of a planned action to be completed, the use of a wrong plan, or the failure of an unplanned action that should have been completed, that then resulted in an adverse event.</a:t>
            </a:r>
          </a:p>
          <a:p>
            <a:endParaRPr lang="en-US" dirty="0" smtClean="0"/>
          </a:p>
          <a:p>
            <a:r>
              <a:rPr lang="en-US" dirty="0" smtClean="0"/>
              <a:t>Adverse Event—This is when unintended harm actually occurs to the patient by commission--or doing something or omission--not doing something rather their underlying disease.</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4</a:t>
            </a:fld>
            <a:endParaRPr lang="en-US" dirty="0"/>
          </a:p>
        </p:txBody>
      </p:sp>
    </p:spTree>
    <p:extLst>
      <p:ext uri="{BB962C8B-B14F-4D97-AF65-F5344CB8AC3E}">
        <p14:creationId xmlns:p14="http://schemas.microsoft.com/office/powerpoint/2010/main" val="1685259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 not hesitate to send questions regarding this very important process to improve patient safety in Texas.  Thank you.</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40</a:t>
            </a:fld>
            <a:endParaRPr lang="en-US" dirty="0"/>
          </a:p>
        </p:txBody>
      </p:sp>
    </p:spTree>
    <p:extLst>
      <p:ext uri="{BB962C8B-B14F-4D97-AF65-F5344CB8AC3E}">
        <p14:creationId xmlns:p14="http://schemas.microsoft.com/office/powerpoint/2010/main" val="407840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 Miss:  This is just what it sounds like—an adverse event might have happened, but it was found out, or intercepted first.  This is also called a “potential” adverse event.</a:t>
            </a:r>
          </a:p>
          <a:p>
            <a:endParaRPr lang="en-US" dirty="0"/>
          </a:p>
          <a:p>
            <a:r>
              <a:rPr lang="en-US" dirty="0" smtClean="0"/>
              <a:t>These last two are important because this is where the PAE’s in Texas are derived from.</a:t>
            </a:r>
          </a:p>
          <a:p>
            <a:endParaRPr lang="en-US" dirty="0"/>
          </a:p>
          <a:p>
            <a:r>
              <a:rPr lang="en-US" dirty="0" smtClean="0"/>
              <a:t>SREs—Serious Reportable Events or “never-events”.  These are clearly preventable, cause serious consequences, and are indicative of a real problem with the safety culture of an organization.</a:t>
            </a:r>
          </a:p>
          <a:p>
            <a:endParaRPr lang="en-US" dirty="0" smtClean="0"/>
          </a:p>
          <a:p>
            <a:r>
              <a:rPr lang="en-US" dirty="0" smtClean="0"/>
              <a:t>HAC—Hospital Acquired Condition is a condition that is reasonable preventable that is not present on admission but is present on discharge as noted on your CMS claims.</a:t>
            </a:r>
          </a:p>
          <a:p>
            <a:endParaRPr lang="en-US" dirty="0"/>
          </a:p>
          <a:p>
            <a:r>
              <a:rPr lang="en-US" dirty="0" smtClean="0"/>
              <a:t>HACs were first defined following the Deficit Reduction Act of 2005 and if found, CMS will not make any additional payments for that condition.  </a:t>
            </a:r>
          </a:p>
          <a:p>
            <a:endParaRPr lang="en-US" dirty="0"/>
          </a:p>
          <a:p>
            <a:r>
              <a:rPr lang="en-US" dirty="0" smtClean="0"/>
              <a:t>In 2011, CMS Rule Section 2702 of the Patient Protection Care Act of 2010, payments to states (Medicaid) were prohibited for any amounts expended for HACs (hospital acquired conditions).</a:t>
            </a:r>
          </a:p>
          <a:p>
            <a:endParaRPr lang="en-US" dirty="0"/>
          </a:p>
          <a:p>
            <a:r>
              <a:rPr lang="en-US" dirty="0" smtClean="0"/>
              <a:t>Further, in FFY15, starting in October of 2014, the lowest performing 25% of hospitals with regard to HACs will have a decrease of 1% in reimbursement per discharge.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5</a:t>
            </a:fld>
            <a:endParaRPr lang="en-US" dirty="0"/>
          </a:p>
        </p:txBody>
      </p:sp>
    </p:spTree>
    <p:extLst>
      <p:ext uri="{BB962C8B-B14F-4D97-AF65-F5344CB8AC3E}">
        <p14:creationId xmlns:p14="http://schemas.microsoft.com/office/powerpoint/2010/main" val="288261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a:t>
            </a:r>
            <a:r>
              <a:rPr lang="en-US" sz="1200" b="0" i="0" u="none" strike="noStrike" kern="1200" dirty="0" smtClean="0">
                <a:solidFill>
                  <a:schemeClr val="tx1"/>
                </a:solidFill>
                <a:latin typeface="+mn-lt"/>
                <a:ea typeface="+mn-ea"/>
                <a:cs typeface="+mn-cs"/>
              </a:rPr>
              <a:t> in th</a:t>
            </a:r>
            <a:r>
              <a:rPr lang="en-US" dirty="0" smtClean="0"/>
              <a:t>e years following the IOM’s report, the World Health Organization put forth draft guidelines for reporting of these events.  Their 2005 publication said,  </a:t>
            </a:r>
          </a:p>
          <a:p>
            <a:r>
              <a:rPr lang="en-US" sz="1200" b="0" i="0" u="none" strike="noStrike" kern="1200" baseline="0" dirty="0" smtClean="0">
                <a:solidFill>
                  <a:schemeClr val="tx1"/>
                </a:solidFill>
                <a:latin typeface="+mn-lt"/>
                <a:ea typeface="+mn-ea"/>
                <a:cs typeface="+mn-cs"/>
              </a:rPr>
              <a:t>“Healthcare is prone to accidents.</a:t>
            </a:r>
            <a:r>
              <a:rPr lang="en-US" sz="1200" b="0" i="0" u="none" strike="noStrike" kern="1200" dirty="0" smtClean="0">
                <a:solidFill>
                  <a:schemeClr val="tx1"/>
                </a:solidFill>
                <a:latin typeface="+mn-lt"/>
                <a:ea typeface="+mn-ea"/>
                <a:cs typeface="+mn-cs"/>
              </a:rPr>
              <a:t>  I think we all are aware of that with </a:t>
            </a:r>
            <a:r>
              <a:rPr lang="en-US" dirty="0" smtClean="0"/>
              <a:t>complexity of our procedures and equipment, multi-disciplines involved, and acuity of our patients. </a:t>
            </a:r>
          </a:p>
          <a:p>
            <a:endParaRPr lang="en-US" dirty="0"/>
          </a:p>
          <a:p>
            <a:r>
              <a:rPr lang="en-US" dirty="0" smtClean="0"/>
              <a:t>Most of these accidents are caused by, again, </a:t>
            </a:r>
            <a:r>
              <a:rPr lang="en-US" sz="1200" b="0" i="0" u="none" strike="noStrike" kern="1200" dirty="0" smtClean="0">
                <a:solidFill>
                  <a:schemeClr val="tx1"/>
                </a:solidFill>
                <a:latin typeface="+mn-lt"/>
                <a:ea typeface="+mn-ea"/>
                <a:cs typeface="+mn-cs"/>
              </a:rPr>
              <a:t>system failures, but the greatest contributor to system failures being human error.</a:t>
            </a:r>
          </a:p>
          <a:p>
            <a:endParaRPr lang="en-US" baseline="0" dirty="0"/>
          </a:p>
          <a:p>
            <a:r>
              <a:rPr lang="en-US" sz="1200" b="0" i="0" u="none" strike="noStrike" kern="1200" dirty="0" smtClean="0">
                <a:solidFill>
                  <a:schemeClr val="tx1"/>
                </a:solidFill>
                <a:latin typeface="+mn-lt"/>
                <a:ea typeface="+mn-ea"/>
                <a:cs typeface="+mn-cs"/>
              </a:rPr>
              <a:t>They went on to say that one solution is to simply “report”—by doctor, nurse or other healthcare provider both within our organizations (internally) but also outside of our individual facilities to a broader audience.</a:t>
            </a:r>
          </a:p>
          <a:p>
            <a:endParaRPr lang="en-US" baseline="0" dirty="0"/>
          </a:p>
          <a:p>
            <a:r>
              <a:rPr lang="en-US" sz="1200" b="0" i="0" u="none" strike="noStrike" kern="1200" dirty="0" smtClean="0">
                <a:solidFill>
                  <a:schemeClr val="tx1"/>
                </a:solidFill>
                <a:latin typeface="+mn-lt"/>
                <a:ea typeface="+mn-ea"/>
                <a:cs typeface="+mn-cs"/>
              </a:rPr>
              <a:t>This then they felt would promote effective reporting and be a cornerstone of safe practice…and progress toward a safety culture.</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842384-280D-4F84-81CF-96E415F64BCE}" type="slidenum">
              <a:rPr lang="en-US" smtClean="0"/>
              <a:t>6</a:t>
            </a:fld>
            <a:endParaRPr lang="en-US" dirty="0"/>
          </a:p>
        </p:txBody>
      </p:sp>
    </p:spTree>
    <p:extLst>
      <p:ext uri="{BB962C8B-B14F-4D97-AF65-F5344CB8AC3E}">
        <p14:creationId xmlns:p14="http://schemas.microsoft.com/office/powerpoint/2010/main" val="88054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IOMs report the </a:t>
            </a:r>
            <a:r>
              <a:rPr lang="en-US" dirty="0"/>
              <a:t>National Quality Forum (NQF</a:t>
            </a:r>
            <a:r>
              <a:rPr lang="en-US" dirty="0" smtClean="0"/>
              <a:t>), was created in 1999 following recommendations from an Advisory Commission to the President on Consumer Protection and Quality in Healthcare. </a:t>
            </a:r>
          </a:p>
          <a:p>
            <a:endParaRPr lang="en-US" dirty="0"/>
          </a:p>
          <a:p>
            <a:r>
              <a:rPr lang="en-US" dirty="0" smtClean="0"/>
              <a:t>NQF is a not for profit, non-partisan public service organization.</a:t>
            </a:r>
          </a:p>
          <a:p>
            <a:endParaRPr lang="en-US" dirty="0"/>
          </a:p>
          <a:p>
            <a:r>
              <a:rPr lang="en-US" dirty="0" smtClean="0"/>
              <a:t>In 2002, NQF published a list of 28 SREs (Serious Reportable Events).  They felt that if healthcare organizations across the U.S. would report these events, it would </a:t>
            </a:r>
          </a:p>
          <a:p>
            <a:r>
              <a:rPr lang="en-US" dirty="0" smtClean="0"/>
              <a:t>Facilitate comparable public reporting, Enable systemic learning, and </a:t>
            </a:r>
          </a:p>
          <a:p>
            <a:r>
              <a:rPr lang="en-US" dirty="0" smtClean="0"/>
              <a:t>Promote patient safety improvements.  They envisioned that the SREs could be the basis for a national state-based reporting system.</a:t>
            </a:r>
          </a:p>
          <a:p>
            <a:endParaRPr lang="en-US" dirty="0"/>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7</a:t>
            </a:fld>
            <a:endParaRPr lang="en-US" dirty="0"/>
          </a:p>
        </p:txBody>
      </p:sp>
    </p:spTree>
    <p:extLst>
      <p:ext uri="{BB962C8B-B14F-4D97-AF65-F5344CB8AC3E}">
        <p14:creationId xmlns:p14="http://schemas.microsoft.com/office/powerpoint/2010/main" val="136946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mid decade, the U.S. Congress passed the Patient Safety and Quality Improvement Act of 2005 (PSQIA).  </a:t>
            </a:r>
          </a:p>
          <a:p>
            <a:endParaRPr lang="en-US" dirty="0"/>
          </a:p>
          <a:p>
            <a:r>
              <a:rPr lang="en-US" dirty="0" smtClean="0"/>
              <a:t>To improve patient safety, this Act encourages voluntary and confidential reporting of adverse events by facilities.</a:t>
            </a:r>
          </a:p>
          <a:p>
            <a:endParaRPr lang="en-US" dirty="0"/>
          </a:p>
          <a:p>
            <a:r>
              <a:rPr lang="en-US" dirty="0" smtClean="0"/>
              <a:t>It further required the Agency for Health Research and Quality (AHRQ) to develop a reporting format that organizations could use.</a:t>
            </a:r>
          </a:p>
          <a:p>
            <a:endParaRPr lang="en-US" dirty="0"/>
          </a:p>
          <a:p>
            <a:r>
              <a:rPr lang="en-US" dirty="0" smtClean="0"/>
              <a:t>Working with NQF, a  Federal Patient Safety Work group and expert members from the public they developed what are called Common Formats.  These common formats are what we have used in our reporting program for Texas.</a:t>
            </a:r>
          </a:p>
          <a:p>
            <a:endParaRPr lang="en-US" dirty="0"/>
          </a:p>
          <a:p>
            <a:r>
              <a:rPr lang="en-US" dirty="0" smtClean="0"/>
              <a:t>Common Formats are like algorithms, or a group of questions where depending on how you answer a specific question, you will be directed on a path to additional questions.</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8</a:t>
            </a:fld>
            <a:endParaRPr lang="en-US" dirty="0"/>
          </a:p>
        </p:txBody>
      </p:sp>
    </p:spTree>
    <p:extLst>
      <p:ext uri="{BB962C8B-B14F-4D97-AF65-F5344CB8AC3E}">
        <p14:creationId xmlns:p14="http://schemas.microsoft.com/office/powerpoint/2010/main" val="428844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Formats enable a systematic process for reporting—using common language, common definitions, and have specific technical requirements and reporting specifications.</a:t>
            </a:r>
          </a:p>
          <a:p>
            <a:endParaRPr lang="en-US" dirty="0"/>
          </a:p>
          <a:p>
            <a:r>
              <a:rPr lang="en-US" dirty="0" smtClean="0"/>
              <a:t>There are 12 Common formats that have been developed by AHRQ.  Three of these are general in nature and can be used on any PAE.  Then there are some specific formats for PAEs such as falls, surgery events, pressure ulcers, etc.  You can find these on the website shown on this slide.</a:t>
            </a:r>
          </a:p>
          <a:p>
            <a:endParaRPr lang="en-US" dirty="0" smtClean="0"/>
          </a:p>
          <a:p>
            <a:r>
              <a:rPr lang="en-US" dirty="0" smtClean="0"/>
              <a:t>These formats can be used for the reporting of any event--from those that are very serious and rare to the more frequent PAEs such as falls.</a:t>
            </a:r>
          </a:p>
          <a:p>
            <a:endParaRPr lang="en-US" dirty="0"/>
          </a:p>
          <a:p>
            <a:r>
              <a:rPr lang="en-US" dirty="0" smtClean="0"/>
              <a:t>Near misses and unsafe conditions can also be reported in Common Formats, although in Texas you will only report on actual events.</a:t>
            </a:r>
          </a:p>
          <a:p>
            <a:endParaRPr lang="en-US" dirty="0"/>
          </a:p>
          <a:p>
            <a:r>
              <a:rPr lang="en-US" dirty="0" smtClean="0"/>
              <a:t>There are questions that support causal analysis, and </a:t>
            </a:r>
          </a:p>
          <a:p>
            <a:r>
              <a:rPr lang="en-US" dirty="0" smtClean="0"/>
              <a:t>An assessment of the level of harm ranging from no harm to severe harm and death. </a:t>
            </a:r>
          </a:p>
          <a:p>
            <a:endParaRPr lang="en-US" dirty="0"/>
          </a:p>
          <a:p>
            <a:r>
              <a:rPr lang="en-US" dirty="0" smtClean="0"/>
              <a:t>Again, if every organization were to use the same reporting format, it would allow the data to be aggregated and compared, and facilitate analysis. </a:t>
            </a:r>
          </a:p>
        </p:txBody>
      </p:sp>
      <p:sp>
        <p:nvSpPr>
          <p:cNvPr id="4" name="Slide Number Placeholder 3"/>
          <p:cNvSpPr>
            <a:spLocks noGrp="1"/>
          </p:cNvSpPr>
          <p:nvPr>
            <p:ph type="sldNum" sz="quarter" idx="10"/>
          </p:nvPr>
        </p:nvSpPr>
        <p:spPr/>
        <p:txBody>
          <a:bodyPr/>
          <a:lstStyle/>
          <a:p>
            <a:fld id="{32842384-280D-4F84-81CF-96E415F64BCE}" type="slidenum">
              <a:rPr lang="en-US" smtClean="0"/>
              <a:t>9</a:t>
            </a:fld>
            <a:endParaRPr lang="en-US" dirty="0"/>
          </a:p>
        </p:txBody>
      </p:sp>
    </p:spTree>
    <p:extLst>
      <p:ext uri="{BB962C8B-B14F-4D97-AF65-F5344CB8AC3E}">
        <p14:creationId xmlns:p14="http://schemas.microsoft.com/office/powerpoint/2010/main" val="3649930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609600"/>
            <a:ext cx="9144000" cy="5486400"/>
          </a:xfrm>
          <a:prstGeom prst="rect">
            <a:avLst/>
          </a:prstGeom>
          <a:gradFill rotWithShape="1">
            <a:gsLst>
              <a:gs pos="0">
                <a:srgbClr val="000080"/>
              </a:gs>
              <a:gs pos="100000">
                <a:srgbClr val="000080">
                  <a:gamma/>
                  <a:tint val="6275"/>
                  <a:invGamma/>
                </a:srgbClr>
              </a:gs>
            </a:gsLst>
            <a:lin ang="0" scaled="1"/>
          </a:gradFill>
          <a:ln w="9525">
            <a:noFill/>
            <a:miter lim="800000"/>
            <a:headEnd/>
            <a:tailEnd/>
          </a:ln>
          <a:effectLst/>
        </p:spPr>
        <p:txBody>
          <a:bodyPr wrap="none" anchor="ctr"/>
          <a:lstStyle/>
          <a:p>
            <a:pPr>
              <a:defRPr/>
            </a:pPr>
            <a:endParaRPr lang="en-US" dirty="0"/>
          </a:p>
        </p:txBody>
      </p:sp>
      <p:pic>
        <p:nvPicPr>
          <p:cNvPr id="5" name="Picture 8" descr="Texas Department of State Health Services 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smtClean="0"/>
              <a:t>Click to edit Master title style</a:t>
            </a:r>
            <a:endParaRPr lang="en-US"/>
          </a:p>
        </p:txBody>
      </p:sp>
      <p:sp>
        <p:nvSpPr>
          <p:cNvPr id="7" name="Rectangle 6"/>
          <p:cNvSpPr>
            <a:spLocks noGrp="1" noChangeArrowheads="1"/>
          </p:cNvSpPr>
          <p:nvPr>
            <p:ph type="sldNum" sz="quarter" idx="10"/>
          </p:nvPr>
        </p:nvSpPr>
        <p:spPr>
          <a:xfrm>
            <a:off x="6553200" y="6245225"/>
            <a:ext cx="2133600" cy="476250"/>
          </a:xfrm>
        </p:spPr>
        <p:txBody>
          <a:bodyPr/>
          <a:lstStyle>
            <a:lvl1pPr>
              <a:defRPr smtClean="0"/>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66860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30557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73950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180464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648200"/>
          </a:xfrm>
        </p:spPr>
        <p:txBody>
          <a:bodyPr/>
          <a:lstStyle/>
          <a:p>
            <a:r>
              <a:rPr lang="en-US" dirty="0" smtClean="0"/>
              <a:t>Click icon to add table</a:t>
            </a:r>
            <a:endParaRPr lang="en-US" dirty="0"/>
          </a:p>
        </p:txBody>
      </p:sp>
      <p:sp>
        <p:nvSpPr>
          <p:cNvPr id="4" name="Slide Number Placeholder 3"/>
          <p:cNvSpPr>
            <a:spLocks noGrp="1"/>
          </p:cNvSpPr>
          <p:nvPr>
            <p:ph type="sldNum" sz="quarter" idx="10"/>
          </p:nvPr>
        </p:nvSpPr>
        <p:spPr>
          <a:xfrm>
            <a:off x="6629400" y="6400800"/>
            <a:ext cx="2133600" cy="323850"/>
          </a:xfrm>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94017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79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65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56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7895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91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2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118469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306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47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84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966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64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35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254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3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06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90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80921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782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722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320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319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771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983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490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120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7919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781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4278156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699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9508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791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205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39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075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492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083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7814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846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11885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25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01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109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651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681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878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226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769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806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08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13805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998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204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694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959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565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219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77EE2C46-696C-4902-A3BB-C5B2A6FC824F}" type="datetime1">
              <a:rPr lang="en-US" smtClean="0"/>
              <a:t>1/23/2015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40134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9F7DDA6-A6DF-4221-836C-C99B77E93A4E}" type="datetime1">
              <a:rPr lang="en-US" smtClean="0"/>
              <a:t>1/23/2015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2243459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254E015-CD1D-4839-824A-5D06C4D7B43B}" type="datetime1">
              <a:rPr lang="en-US" smtClean="0"/>
              <a:t>1/23/2015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18906267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38F426AC-CFE7-42C6-8CBC-371204E947F8}" type="datetime1">
              <a:rPr lang="en-US" smtClean="0"/>
              <a:t>1/23/2015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31399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375994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6FAC7E9F-13C0-4808-9FDC-CE23D7CB9CA6}" type="datetime1">
              <a:rPr lang="en-US" smtClean="0"/>
              <a:t>1/23/2015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17245679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D3D4E64E-403F-4031-851B-8D1AA82B25BE}" type="datetime1">
              <a:rPr lang="en-US" smtClean="0"/>
              <a:t>1/23/2015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4068715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6F1E5835-EE4E-4A74-B42A-901844DFFF73}" type="datetime1">
              <a:rPr lang="en-US" smtClean="0"/>
              <a:t>1/23/2015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3463594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3F1FB4C-7D61-4694-825C-068222EC5F29}" type="datetime1">
              <a:rPr lang="en-US" smtClean="0"/>
              <a:t>1/23/2015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1292294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F8AC7B86-D2D3-4492-AC17-4FF16E2A74BF}" type="datetime1">
              <a:rPr lang="en-US" smtClean="0"/>
              <a:t>1/23/2015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3577561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267692CC-E0D9-416F-BB39-F7D27BED706E}" type="datetime1">
              <a:rPr lang="en-US" smtClean="0"/>
              <a:t>1/23/2015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2775642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411FE35C-6D92-4420-BC1E-20CAC448B99E}" type="datetime1">
              <a:rPr lang="en-US" smtClean="0"/>
              <a:t>1/23/2015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575411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648200"/>
          </a:xfrm>
        </p:spPr>
        <p:txBody>
          <a:bodyPr/>
          <a:lstStyle/>
          <a:p>
            <a:r>
              <a:rPr lang="en-US" dirty="0" smtClean="0"/>
              <a:t>Click icon to add table</a:t>
            </a:r>
            <a:endParaRPr lang="en-US" dirty="0"/>
          </a:p>
        </p:txBody>
      </p:sp>
      <p:sp>
        <p:nvSpPr>
          <p:cNvPr id="4" name="Slide Number Placeholder 3"/>
          <p:cNvSpPr>
            <a:spLocks noGrp="1"/>
          </p:cNvSpPr>
          <p:nvPr>
            <p:ph type="sldNum" sz="quarter" idx="10"/>
          </p:nvPr>
        </p:nvSpPr>
        <p:spPr>
          <a:xfrm>
            <a:off x="6629400" y="6400800"/>
            <a:ext cx="2133600" cy="323850"/>
          </a:xfrm>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9401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90436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85246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shs.state.tx.us/default.sht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hyperlink" Target="http://www.dshs.state.tx.us/default.shtm" TargetMode="Externa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hyperlink" Target="http://www.dshs.state.tx.us/default.shtm" TargetMode="Externa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hyperlink" Target="http://www.dshs.state.tx.us/default.shtm" TargetMode="Externa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hyperlink" Target="http://www.dshs.state.tx.us/default.shtm" TargetMode="Externa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defRPr/>
            </a:pPr>
            <a:endParaRPr lang="en-US" dirty="0"/>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vl1pPr>
          </a:lstStyle>
          <a:p>
            <a:fld id="{1A280C3B-7331-4332-B612-1B44D65940C0}" type="slidenum">
              <a:rPr lang="en-US" smtClean="0"/>
              <a:t>‹#›</a:t>
            </a:fld>
            <a:endParaRPr lang="en-US" dirty="0"/>
          </a:p>
        </p:txBody>
      </p:sp>
      <p:pic>
        <p:nvPicPr>
          <p:cNvPr id="1030" name="Picture 8" descr="Texas Department of State Health Services Hom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A50021"/>
        </a:buClr>
        <a:buChar char="•"/>
        <a:defRPr sz="2800">
          <a:solidFill>
            <a:schemeClr val="tx1"/>
          </a:solidFill>
          <a:latin typeface="+mn-lt"/>
        </a:defRPr>
      </a:lvl2pPr>
      <a:lvl3pPr marL="1143000" indent="-228600" algn="l" rtl="0" eaLnBrk="1" fontAlgn="base" hangingPunct="1">
        <a:spcBef>
          <a:spcPct val="20000"/>
        </a:spcBef>
        <a:spcAft>
          <a:spcPct val="0"/>
        </a:spcAft>
        <a:buClr>
          <a:srgbClr val="A50021"/>
        </a:buClr>
        <a:buChar char="o"/>
        <a:defRPr sz="2400">
          <a:solidFill>
            <a:schemeClr val="tx1"/>
          </a:solidFill>
          <a:latin typeface="+mn-lt"/>
        </a:defRPr>
      </a:lvl3pPr>
      <a:lvl4pPr marL="1600200" indent="-228600" algn="l" rtl="0" eaLnBrk="1" fontAlgn="base" hangingPunct="1">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7787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399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5773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2026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E9716-C73D-490C-9FE0-E90A260A9DAC}"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9085166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hyperlink" Target="http://www.haitexas.org/" TargetMode="External"/><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3" Type="http://schemas.openxmlformats.org/officeDocument/2006/relationships/hyperlink" Target="http://www.paetexas.org/" TargetMode="External"/><Relationship Id="rId2" Type="http://schemas.openxmlformats.org/officeDocument/2006/relationships/notesSlide" Target="../notesSlides/notesSlide33.xml"/><Relationship Id="rId1" Type="http://schemas.openxmlformats.org/officeDocument/2006/relationships/slideLayout" Target="../slideLayouts/slideLayout7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nhsn/enrollment/index.html" TargetMode="External"/><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8" Type="http://schemas.openxmlformats.org/officeDocument/2006/relationships/hyperlink" Target="http://www.psnet.ahrq.gov/" TargetMode="External"/><Relationship Id="rId13" Type="http://schemas.openxmlformats.org/officeDocument/2006/relationships/hyperlink" Target="http://www.txquality.org/" TargetMode="External"/><Relationship Id="rId18" Type="http://schemas.openxmlformats.org/officeDocument/2006/relationships/hyperlink" Target="http://journals.lww.com/journalpatientsafety/pages/default.aspx" TargetMode="External"/><Relationship Id="rId3" Type="http://schemas.openxmlformats.org/officeDocument/2006/relationships/hyperlink" Target="http://www.cms.gov/medicare/medicare-fee-for-service-payment/hospitalacqcond/hac-regulations-and-notices.html" TargetMode="External"/><Relationship Id="rId7" Type="http://schemas.openxmlformats.org/officeDocument/2006/relationships/hyperlink" Target="https://psoppc.org/web/patientsafety/commonformats" TargetMode="External"/><Relationship Id="rId12" Type="http://schemas.openxmlformats.org/officeDocument/2006/relationships/hyperlink" Target="http://www.texashospitalquality.org/" TargetMode="External"/><Relationship Id="rId17" Type="http://schemas.openxmlformats.org/officeDocument/2006/relationships/hyperlink" Target="http://www.paetexas.org/" TargetMode="External"/><Relationship Id="rId2" Type="http://schemas.openxmlformats.org/officeDocument/2006/relationships/notesSlide" Target="../notesSlides/notesSlide37.xml"/><Relationship Id="rId16" Type="http://schemas.openxmlformats.org/officeDocument/2006/relationships/hyperlink" Target="http://info.sos.state.tx.us/pls/pub/readtac$ext.viewtac" TargetMode="External"/><Relationship Id="rId1" Type="http://schemas.openxmlformats.org/officeDocument/2006/relationships/slideLayout" Target="../slideLayouts/slideLayout67.xml"/><Relationship Id="rId6" Type="http://schemas.openxmlformats.org/officeDocument/2006/relationships/hyperlink" Target="http://www.pso.ahrq.org/" TargetMode="External"/><Relationship Id="rId11" Type="http://schemas.openxmlformats.org/officeDocument/2006/relationships/hyperlink" Target="http://www.ihi.org/" TargetMode="External"/><Relationship Id="rId5" Type="http://schemas.openxmlformats.org/officeDocument/2006/relationships/hyperlink" Target="http://www.ahrq.org/" TargetMode="External"/><Relationship Id="rId15" Type="http://schemas.openxmlformats.org/officeDocument/2006/relationships/hyperlink" Target="http://www.statutes.legis.state.tx.us/" TargetMode="External"/><Relationship Id="rId10" Type="http://schemas.openxmlformats.org/officeDocument/2006/relationships/hyperlink" Target="http://www.phsf.org/" TargetMode="External"/><Relationship Id="rId4" Type="http://schemas.openxmlformats.org/officeDocument/2006/relationships/hyperlink" Target="http://www.qualityforum.org/" TargetMode="External"/><Relationship Id="rId9" Type="http://schemas.openxmlformats.org/officeDocument/2006/relationships/hyperlink" Target="http://www.cdc.gov/nhsn" TargetMode="External"/><Relationship Id="rId14" Type="http://schemas.openxmlformats.org/officeDocument/2006/relationships/hyperlink" Target="http://www.tmf.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notesSlide" Target="../notesSlides/notesSlide38.xml"/><Relationship Id="rId1" Type="http://schemas.openxmlformats.org/officeDocument/2006/relationships/slideLayout" Target="../slideLayouts/slideLayout69.xml"/><Relationship Id="rId5" Type="http://schemas.openxmlformats.org/officeDocument/2006/relationships/image" Target="../media/image3.jpeg"/><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6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hyperlink" Target="http://www.psoppc.org/" TargetMode="External"/><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i="1" dirty="0"/>
          </a:p>
        </p:txBody>
      </p:sp>
      <p:sp>
        <p:nvSpPr>
          <p:cNvPr id="3" name="Content Placeholder 2"/>
          <p:cNvSpPr>
            <a:spLocks noGrp="1"/>
          </p:cNvSpPr>
          <p:nvPr>
            <p:ph idx="1"/>
          </p:nvPr>
        </p:nvSpPr>
        <p:spPr>
          <a:xfrm>
            <a:off x="3933372" y="1905000"/>
            <a:ext cx="5058228" cy="3810000"/>
          </a:xfrm>
        </p:spPr>
        <p:txBody>
          <a:bodyPr>
            <a:normAutofit fontScale="92500" lnSpcReduction="20000"/>
          </a:bodyPr>
          <a:lstStyle/>
          <a:p>
            <a:pPr marL="0" indent="0" algn="ctr">
              <a:buNone/>
            </a:pPr>
            <a:endParaRPr lang="en-US" sz="4400" b="1" dirty="0" smtClean="0">
              <a:latin typeface="Comic Sans MS" panose="030F0702030302020204" pitchFamily="66" charset="0"/>
            </a:endParaRPr>
          </a:p>
          <a:p>
            <a:pPr marL="0" indent="0" algn="ctr">
              <a:buNone/>
            </a:pPr>
            <a:r>
              <a:rPr lang="en-US" sz="4400" b="1" dirty="0" smtClean="0">
                <a:latin typeface="Comic Sans MS" panose="030F0702030302020204" pitchFamily="66" charset="0"/>
              </a:rPr>
              <a:t>Preventable Adverse Event (PAE) </a:t>
            </a:r>
          </a:p>
          <a:p>
            <a:pPr marL="0" indent="0" algn="ctr">
              <a:buNone/>
            </a:pPr>
            <a:r>
              <a:rPr lang="en-US" sz="4400" b="1" dirty="0" smtClean="0">
                <a:latin typeface="Comic Sans MS" panose="030F0702030302020204" pitchFamily="66" charset="0"/>
              </a:rPr>
              <a:t>Reporting-101</a:t>
            </a:r>
            <a:endParaRPr lang="en-US" sz="4400" b="1" dirty="0">
              <a:latin typeface="Comic Sans MS" panose="030F0702030302020204" pitchFamily="66" charset="0"/>
            </a:endParaRPr>
          </a:p>
          <a:p>
            <a:pPr marL="0" indent="0" algn="ctr">
              <a:buNone/>
            </a:pPr>
            <a:endParaRPr lang="en-US" sz="2000" dirty="0" smtClean="0">
              <a:latin typeface="Comic Sans MS" panose="030F0702030302020204" pitchFamily="66" charset="0"/>
            </a:endParaRPr>
          </a:p>
          <a:p>
            <a:pPr marL="0" indent="0" algn="ctr">
              <a:buNone/>
            </a:pPr>
            <a:r>
              <a:rPr lang="en-US" sz="2000" dirty="0" smtClean="0">
                <a:latin typeface="Comic Sans MS" panose="030F0702030302020204" pitchFamily="66" charset="0"/>
              </a:rPr>
              <a:t>Vickie Gillespie, PAE Clinical Specialist</a:t>
            </a:r>
          </a:p>
          <a:p>
            <a:pPr marL="0" indent="0" algn="ctr">
              <a:buNone/>
            </a:pPr>
            <a:r>
              <a:rPr lang="en-US" sz="2000" dirty="0" smtClean="0">
                <a:latin typeface="Comic Sans MS" panose="030F0702030302020204" pitchFamily="66" charset="0"/>
              </a:rPr>
              <a:t>01/16/15</a:t>
            </a:r>
            <a:endParaRPr lang="en-US" sz="2000" dirty="0">
              <a:latin typeface="Comic Sans MS" panose="030F0702030302020204" pitchFamily="66" charset="0"/>
            </a:endParaRPr>
          </a:p>
        </p:txBody>
      </p:sp>
      <p:sp>
        <p:nvSpPr>
          <p:cNvPr id="8" name="Slide Number Placeholder 7"/>
          <p:cNvSpPr>
            <a:spLocks noGrp="1"/>
          </p:cNvSpPr>
          <p:nvPr>
            <p:ph type="sldNum" sz="quarter" idx="12"/>
          </p:nvPr>
        </p:nvSpPr>
        <p:spPr/>
        <p:txBody>
          <a:bodyPr/>
          <a:lstStyle/>
          <a:p>
            <a:fld id="{1A280C3B-7331-4332-B612-1B44D65940C0}" type="slidenum">
              <a:rPr lang="en-US" sz="1600" smtClean="0"/>
              <a:t>1</a:t>
            </a:fld>
            <a:endParaRPr lang="en-US" sz="1600" dirty="0"/>
          </a:p>
        </p:txBody>
      </p:sp>
      <p:pic>
        <p:nvPicPr>
          <p:cNvPr id="7" name="Picture 3" descr="U:\Color_DSHS_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1312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vgillespie648\AppData\Local\Microsoft\Windows\Temporary Internet Files\Content.IE5\ANWQW35Y\MC9001896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13" y="2590800"/>
            <a:ext cx="3124200" cy="24515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77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143000"/>
          </a:xfrm>
        </p:spPr>
        <p:txBody>
          <a:bodyPr/>
          <a:lstStyle/>
          <a:p>
            <a:r>
              <a:rPr lang="en-US" sz="4000" dirty="0" smtClean="0">
                <a:latin typeface="Comic Sans MS" panose="030F0702030302020204" pitchFamily="66" charset="0"/>
              </a:rPr>
              <a:t>Patient Safety Organizations</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838200"/>
            <a:ext cx="8153400" cy="5410200"/>
          </a:xfrm>
        </p:spPr>
        <p:txBody>
          <a:bodyPr>
            <a:normAutofit fontScale="25000" lnSpcReduction="20000"/>
          </a:bodyPr>
          <a:lstStyle/>
          <a:p>
            <a:pPr marL="36576" indent="0">
              <a:buNone/>
            </a:pPr>
            <a:endParaRPr lang="en-US" sz="8000" dirty="0">
              <a:latin typeface="Comic Sans MS" panose="030F0702030302020204" pitchFamily="66" charset="0"/>
            </a:endParaRPr>
          </a:p>
          <a:p>
            <a:r>
              <a:rPr lang="en-US" sz="9600" dirty="0" smtClean="0">
                <a:latin typeface="Comic Sans MS" panose="030F0702030302020204" pitchFamily="66" charset="0"/>
              </a:rPr>
              <a:t>Conduct activities to improve patient safety and health care quality that includes the collection and analysis of data (voluntary submission from facilities).</a:t>
            </a:r>
          </a:p>
          <a:p>
            <a:endParaRPr lang="en-US" sz="8000" dirty="0" smtClean="0">
              <a:latin typeface="Comic Sans MS" panose="030F0702030302020204" pitchFamily="66" charset="0"/>
            </a:endParaRPr>
          </a:p>
          <a:p>
            <a:r>
              <a:rPr lang="en-US" sz="9600" dirty="0" smtClean="0">
                <a:latin typeface="Comic Sans MS" panose="030F0702030302020204" pitchFamily="66" charset="0"/>
              </a:rPr>
              <a:t>Certified by HHS*</a:t>
            </a:r>
          </a:p>
          <a:p>
            <a:endParaRPr lang="en-US" sz="9600" dirty="0" smtClean="0">
              <a:latin typeface="Comic Sans MS" panose="030F0702030302020204" pitchFamily="66" charset="0"/>
            </a:endParaRPr>
          </a:p>
          <a:p>
            <a:r>
              <a:rPr lang="en-US" sz="9600" dirty="0" smtClean="0">
                <a:latin typeface="Comic Sans MS" panose="030F0702030302020204" pitchFamily="66" charset="0"/>
              </a:rPr>
              <a:t>May submit to the Network of Patient Safety Databases (NPSD)</a:t>
            </a:r>
          </a:p>
          <a:p>
            <a:endParaRPr lang="en-US" sz="8000" dirty="0" smtClean="0">
              <a:latin typeface="Comic Sans MS" panose="030F0702030302020204" pitchFamily="66" charset="0"/>
            </a:endParaRPr>
          </a:p>
          <a:p>
            <a:r>
              <a:rPr lang="en-US" sz="9600" dirty="0" smtClean="0">
                <a:latin typeface="Comic Sans MS" panose="030F0702030302020204" pitchFamily="66" charset="0"/>
              </a:rPr>
              <a:t>Texas PSO’s as listed by AHRQ</a:t>
            </a:r>
          </a:p>
          <a:p>
            <a:pPr lvl="1"/>
            <a:r>
              <a:rPr lang="en-US" sz="7600" dirty="0" smtClean="0">
                <a:latin typeface="Comic Sans MS" panose="030F0702030302020204" pitchFamily="66" charset="0"/>
              </a:rPr>
              <a:t>Texas Center for Quality and Patient Safety (TCQPS)</a:t>
            </a:r>
          </a:p>
          <a:p>
            <a:pPr lvl="1"/>
            <a:r>
              <a:rPr lang="en-US" sz="7600" dirty="0" smtClean="0">
                <a:latin typeface="Comic Sans MS" panose="030F0702030302020204" pitchFamily="66" charset="0"/>
              </a:rPr>
              <a:t>PSO Services Group.</a:t>
            </a:r>
          </a:p>
          <a:p>
            <a:pPr lvl="1"/>
            <a:r>
              <a:rPr lang="en-US" sz="7600" dirty="0" smtClean="0">
                <a:latin typeface="Comic Sans MS" panose="030F0702030302020204" pitchFamily="66" charset="0"/>
              </a:rPr>
              <a:t>Texas A&amp;M Health Science Center Rural and Community Health Institute</a:t>
            </a:r>
          </a:p>
          <a:p>
            <a:pPr lvl="1"/>
            <a:r>
              <a:rPr lang="en-US" sz="7600" dirty="0" smtClean="0">
                <a:latin typeface="Comic Sans MS" panose="030F0702030302020204" pitchFamily="66" charset="0"/>
              </a:rPr>
              <a:t>Other PSO’s from across the US</a:t>
            </a:r>
          </a:p>
          <a:p>
            <a:endParaRPr lang="en-US" sz="8000" dirty="0">
              <a:latin typeface="Comic Sans MS" panose="030F0702030302020204" pitchFamily="66" charset="0"/>
            </a:endParaRPr>
          </a:p>
          <a:p>
            <a:pPr marL="36576" indent="0">
              <a:buNone/>
            </a:pPr>
            <a:endParaRPr lang="en-US" dirty="0">
              <a:latin typeface="Comic Sans MS" panose="030F0702030302020204" pitchFamily="66" charset="0"/>
            </a:endParaRPr>
          </a:p>
          <a:p>
            <a:pPr marL="36576" indent="0">
              <a:buNone/>
            </a:pPr>
            <a:r>
              <a:rPr lang="en-US" sz="5600" b="1" dirty="0" smtClean="0">
                <a:solidFill>
                  <a:srgbClr val="009999"/>
                </a:solidFill>
                <a:latin typeface="Comic Sans MS" panose="030F0702030302020204" pitchFamily="66" charset="0"/>
              </a:rPr>
              <a:t>* 42 CFR 3.102(b)(2)(</a:t>
            </a:r>
            <a:r>
              <a:rPr lang="en-US" sz="5600" b="1" dirty="0" err="1" smtClean="0">
                <a:solidFill>
                  <a:srgbClr val="009999"/>
                </a:solidFill>
                <a:latin typeface="Comic Sans MS" panose="030F0702030302020204" pitchFamily="66" charset="0"/>
              </a:rPr>
              <a:t>i</a:t>
            </a:r>
            <a:r>
              <a:rPr lang="en-US" sz="5600" b="1" dirty="0" smtClean="0">
                <a:solidFill>
                  <a:srgbClr val="009999"/>
                </a:solidFill>
                <a:latin typeface="Comic Sans MS" panose="030F0702030302020204" pitchFamily="66" charset="0"/>
              </a:rPr>
              <a:t>)(A) and 42 CFR 3.102(b)(2)(ii))</a:t>
            </a:r>
            <a:endParaRPr lang="en-US" sz="5600" b="1" dirty="0">
              <a:solidFill>
                <a:srgbClr val="009999"/>
              </a:solidFill>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10</a:t>
            </a:fld>
            <a:endParaRPr lang="en-US" sz="1600" dirty="0"/>
          </a:p>
        </p:txBody>
      </p:sp>
    </p:spTree>
    <p:extLst>
      <p:ext uri="{BB962C8B-B14F-4D97-AF65-F5344CB8AC3E}">
        <p14:creationId xmlns:p14="http://schemas.microsoft.com/office/powerpoint/2010/main" val="178590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CMS Mandates</a:t>
            </a:r>
            <a:endParaRPr lang="en-US" sz="4000" dirty="0">
              <a:latin typeface="Comic Sans MS" panose="030F0702030302020204" pitchFamily="66" charset="0"/>
            </a:endParaRPr>
          </a:p>
        </p:txBody>
      </p:sp>
      <p:sp>
        <p:nvSpPr>
          <p:cNvPr id="3" name="Content Placeholder 2"/>
          <p:cNvSpPr>
            <a:spLocks noGrp="1"/>
          </p:cNvSpPr>
          <p:nvPr>
            <p:ph idx="1"/>
          </p:nvPr>
        </p:nvSpPr>
        <p:spPr>
          <a:xfrm>
            <a:off x="533400" y="1219200"/>
            <a:ext cx="8001000" cy="4876800"/>
          </a:xfrm>
        </p:spPr>
        <p:txBody>
          <a:bodyPr>
            <a:normAutofit/>
          </a:bodyPr>
          <a:lstStyle/>
          <a:p>
            <a:r>
              <a:rPr lang="en-US" sz="2400" dirty="0" smtClean="0">
                <a:latin typeface="Comic Sans MS" panose="030F0702030302020204" pitchFamily="66" charset="0"/>
              </a:rPr>
              <a:t>CMS </a:t>
            </a:r>
            <a:r>
              <a:rPr lang="en-US" sz="2400" dirty="0" err="1" smtClean="0">
                <a:latin typeface="Comic Sans MS" panose="030F0702030302020204" pitchFamily="66" charset="0"/>
              </a:rPr>
              <a:t>CoP</a:t>
            </a:r>
            <a:r>
              <a:rPr lang="en-US" sz="2400" dirty="0" smtClean="0">
                <a:latin typeface="Comic Sans MS" panose="030F0702030302020204" pitchFamily="66" charset="0"/>
              </a:rPr>
              <a:t> for Quality Assessment and Performance (QAPI)* requires facilities to </a:t>
            </a:r>
          </a:p>
          <a:p>
            <a:pPr lvl="1"/>
            <a:r>
              <a:rPr lang="en-US" sz="2400" dirty="0" smtClean="0">
                <a:latin typeface="Comic Sans MS" panose="030F0702030302020204" pitchFamily="66" charset="0"/>
              </a:rPr>
              <a:t>Track adverse events </a:t>
            </a:r>
          </a:p>
          <a:p>
            <a:pPr lvl="1"/>
            <a:r>
              <a:rPr lang="en-US" sz="2400" dirty="0" smtClean="0">
                <a:latin typeface="Comic Sans MS" panose="030F0702030302020204" pitchFamily="66" charset="0"/>
              </a:rPr>
              <a:t>Analyze causes</a:t>
            </a:r>
          </a:p>
          <a:p>
            <a:pPr lvl="1"/>
            <a:r>
              <a:rPr lang="en-US" sz="2400" dirty="0" smtClean="0">
                <a:latin typeface="Comic Sans MS" panose="030F0702030302020204" pitchFamily="66" charset="0"/>
              </a:rPr>
              <a:t>Implement actions to prevent recurrence</a:t>
            </a:r>
          </a:p>
          <a:p>
            <a:pPr lvl="1"/>
            <a:endParaRPr lang="en-US" sz="2400" dirty="0" smtClean="0">
              <a:latin typeface="Comic Sans MS" panose="030F0702030302020204" pitchFamily="66" charset="0"/>
            </a:endParaRPr>
          </a:p>
          <a:p>
            <a:r>
              <a:rPr lang="en-US" sz="2400" dirty="0" smtClean="0">
                <a:latin typeface="Comic Sans MS" panose="030F0702030302020204" pitchFamily="66" charset="0"/>
              </a:rPr>
              <a:t>March 15, 2013 Memorandum to Hospitals and Surveyors</a:t>
            </a:r>
          </a:p>
          <a:p>
            <a:pPr lvl="1"/>
            <a:r>
              <a:rPr lang="en-US" sz="2400" dirty="0" smtClean="0">
                <a:latin typeface="Comic Sans MS" panose="030F0702030302020204" pitchFamily="66" charset="0"/>
              </a:rPr>
              <a:t>OIG reports that most adverse events are not identified</a:t>
            </a:r>
          </a:p>
          <a:p>
            <a:pPr lvl="1"/>
            <a:r>
              <a:rPr lang="en-US" sz="2400" dirty="0" smtClean="0">
                <a:latin typeface="Comic Sans MS" panose="030F0702030302020204" pitchFamily="66" charset="0"/>
              </a:rPr>
              <a:t>Recommended Common Format education</a:t>
            </a:r>
          </a:p>
        </p:txBody>
      </p:sp>
      <p:sp>
        <p:nvSpPr>
          <p:cNvPr id="7" name="Slide Number Placeholder 6"/>
          <p:cNvSpPr>
            <a:spLocks noGrp="1"/>
          </p:cNvSpPr>
          <p:nvPr>
            <p:ph type="sldNum" sz="quarter" idx="12"/>
          </p:nvPr>
        </p:nvSpPr>
        <p:spPr/>
        <p:txBody>
          <a:bodyPr/>
          <a:lstStyle/>
          <a:p>
            <a:fld id="{1A280C3B-7331-4332-B612-1B44D65940C0}" type="slidenum">
              <a:rPr lang="en-US" sz="1600" smtClean="0"/>
              <a:t>11</a:t>
            </a:fld>
            <a:endParaRPr lang="en-US" sz="1600" dirty="0"/>
          </a:p>
        </p:txBody>
      </p:sp>
      <p:sp>
        <p:nvSpPr>
          <p:cNvPr id="4" name="TextBox 3"/>
          <p:cNvSpPr txBox="1"/>
          <p:nvPr/>
        </p:nvSpPr>
        <p:spPr>
          <a:xfrm>
            <a:off x="381000" y="6125811"/>
            <a:ext cx="5181600" cy="307777"/>
          </a:xfrm>
          <a:prstGeom prst="rect">
            <a:avLst/>
          </a:prstGeom>
          <a:noFill/>
        </p:spPr>
        <p:txBody>
          <a:bodyPr wrap="square" rtlCol="0">
            <a:spAutoFit/>
          </a:bodyPr>
          <a:lstStyle/>
          <a:p>
            <a:pPr lvl="1"/>
            <a:r>
              <a:rPr lang="en-US" sz="1400" b="1" dirty="0">
                <a:solidFill>
                  <a:srgbClr val="009999"/>
                </a:solidFill>
                <a:latin typeface="Comic Sans MS" panose="030F0702030302020204" pitchFamily="66" charset="0"/>
              </a:rPr>
              <a:t>*42 CFR 482.21(a)(2</a:t>
            </a:r>
            <a:r>
              <a:rPr lang="en-US" sz="1400" dirty="0">
                <a:solidFill>
                  <a:srgbClr val="009999"/>
                </a:solidFill>
                <a:latin typeface="Comic Sans MS" panose="030F0702030302020204" pitchFamily="66" charset="0"/>
              </a:rPr>
              <a:t>)  </a:t>
            </a:r>
          </a:p>
        </p:txBody>
      </p:sp>
    </p:spTree>
    <p:extLst>
      <p:ext uri="{BB962C8B-B14F-4D97-AF65-F5344CB8AC3E}">
        <p14:creationId xmlns:p14="http://schemas.microsoft.com/office/powerpoint/2010/main" val="4714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769257" y="2514600"/>
            <a:ext cx="1981200" cy="914400"/>
          </a:xfrm>
          <a:prstGeom prst="rect">
            <a:avLst/>
          </a:prstGeom>
          <a:solidFill>
            <a:srgbClr val="FF6600"/>
          </a:solidFill>
          <a:ln>
            <a:solidFill>
              <a:schemeClr val="tx1"/>
            </a:solid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r>
              <a:rPr lang="en-US" altLang="en-US" b="1" dirty="0" smtClean="0">
                <a:solidFill>
                  <a:srgbClr val="FFFFFF"/>
                </a:solidFill>
              </a:rPr>
              <a:t>Transparency</a:t>
            </a:r>
            <a:endParaRPr lang="en-US" altLang="en-US" b="1" dirty="0">
              <a:solidFill>
                <a:srgbClr val="FFFFFF"/>
              </a:solidFill>
            </a:endParaRPr>
          </a:p>
        </p:txBody>
      </p:sp>
      <p:sp>
        <p:nvSpPr>
          <p:cNvPr id="3" name="Slide Number Placeholder 2"/>
          <p:cNvSpPr>
            <a:spLocks noGrp="1"/>
          </p:cNvSpPr>
          <p:nvPr>
            <p:ph type="sldNum" sz="quarter" idx="12"/>
          </p:nvPr>
        </p:nvSpPr>
        <p:spPr/>
        <p:txBody>
          <a:bodyPr/>
          <a:lstStyle/>
          <a:p>
            <a:fld id="{1A280C3B-7331-4332-B612-1B44D65940C0}" type="slidenum">
              <a:rPr lang="en-US" sz="1600" smtClean="0"/>
              <a:t>12</a:t>
            </a:fld>
            <a:endParaRPr lang="en-US" sz="1600" dirty="0"/>
          </a:p>
        </p:txBody>
      </p:sp>
      <p:sp>
        <p:nvSpPr>
          <p:cNvPr id="8195" name="Rectangle 2"/>
          <p:cNvSpPr>
            <a:spLocks noGrp="1" noChangeArrowheads="1"/>
          </p:cNvSpPr>
          <p:nvPr>
            <p:ph type="title" idx="4294967295"/>
          </p:nvPr>
        </p:nvSpPr>
        <p:spPr>
          <a:xfrm>
            <a:off x="609600" y="274638"/>
            <a:ext cx="8534400" cy="1143000"/>
          </a:xfrm>
        </p:spPr>
        <p:txBody>
          <a:bodyPr/>
          <a:lstStyle/>
          <a:p>
            <a:pPr eaLnBrk="1" hangingPunct="1"/>
            <a:r>
              <a:rPr lang="en-US" altLang="en-US" dirty="0" smtClean="0">
                <a:latin typeface="Comic Sans MS" panose="030F0702030302020204" pitchFamily="66" charset="0"/>
              </a:rPr>
              <a:t> </a:t>
            </a:r>
            <a:r>
              <a:rPr lang="en-US" altLang="en-US" sz="4000" dirty="0" smtClean="0">
                <a:latin typeface="Comic Sans MS" panose="030F0702030302020204" pitchFamily="66" charset="0"/>
              </a:rPr>
              <a:t>Reasons for PAE Reporting</a:t>
            </a:r>
          </a:p>
        </p:txBody>
      </p:sp>
      <p:sp>
        <p:nvSpPr>
          <p:cNvPr id="8197" name="Rectangle 15"/>
          <p:cNvSpPr>
            <a:spLocks noChangeArrowheads="1"/>
          </p:cNvSpPr>
          <p:nvPr/>
        </p:nvSpPr>
        <p:spPr bwMode="auto">
          <a:xfrm>
            <a:off x="807357" y="4261908"/>
            <a:ext cx="1905000" cy="914400"/>
          </a:xfrm>
          <a:prstGeom prst="rect">
            <a:avLst/>
          </a:prstGeom>
          <a:solidFill>
            <a:srgbClr val="00B050"/>
          </a:solidFill>
          <a:ln>
            <a:solidFill>
              <a:schemeClr val="tx1"/>
            </a:solid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FFFFFF"/>
                </a:solidFill>
              </a:rPr>
              <a:t>Consumer’s right to know</a:t>
            </a:r>
          </a:p>
        </p:txBody>
      </p:sp>
      <p:sp>
        <p:nvSpPr>
          <p:cNvPr id="8198" name="Rectangle 16"/>
          <p:cNvSpPr>
            <a:spLocks noChangeArrowheads="1"/>
          </p:cNvSpPr>
          <p:nvPr/>
        </p:nvSpPr>
        <p:spPr bwMode="auto">
          <a:xfrm>
            <a:off x="3467099" y="1397907"/>
            <a:ext cx="2362200" cy="990600"/>
          </a:xfrm>
          <a:prstGeom prst="rect">
            <a:avLst/>
          </a:prstGeom>
          <a:solidFill>
            <a:srgbClr val="00B0F0"/>
          </a:solidFill>
          <a:ln>
            <a:solidFill>
              <a:schemeClr val="tx1"/>
            </a:solid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90000"/>
              </a:lnSpc>
              <a:spcBef>
                <a:spcPct val="20000"/>
              </a:spcBef>
              <a:spcAft>
                <a:spcPct val="0"/>
              </a:spcAft>
              <a:buClr>
                <a:srgbClr val="A50021"/>
              </a:buClr>
              <a:buFont typeface="Wingdings" pitchFamily="2" charset="2"/>
              <a:buNone/>
            </a:pPr>
            <a:r>
              <a:rPr lang="en-US" altLang="en-US" b="1" dirty="0" smtClean="0">
                <a:solidFill>
                  <a:srgbClr val="FFFFFF"/>
                </a:solidFill>
              </a:rPr>
              <a:t>Establish standards</a:t>
            </a:r>
            <a:endParaRPr lang="en-US" altLang="en-US" b="1" dirty="0">
              <a:solidFill>
                <a:srgbClr val="FFFFFF"/>
              </a:solidFill>
            </a:endParaRPr>
          </a:p>
        </p:txBody>
      </p:sp>
      <p:sp>
        <p:nvSpPr>
          <p:cNvPr id="8199" name="Rectangle 17"/>
          <p:cNvSpPr>
            <a:spLocks noChangeArrowheads="1"/>
          </p:cNvSpPr>
          <p:nvPr/>
        </p:nvSpPr>
        <p:spPr bwMode="auto">
          <a:xfrm>
            <a:off x="6549571" y="4191152"/>
            <a:ext cx="2133600" cy="990599"/>
          </a:xfrm>
          <a:prstGeom prst="rect">
            <a:avLst/>
          </a:prstGeom>
          <a:solidFill>
            <a:srgbClr val="FF66CC"/>
          </a:solidFill>
          <a:ln>
            <a:solidFill>
              <a:schemeClr val="tx1"/>
            </a:solid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FFFFFF"/>
                </a:solidFill>
              </a:rPr>
              <a:t>Evidence-based Practices</a:t>
            </a:r>
            <a:endParaRPr lang="en-US" altLang="en-US" b="1" dirty="0">
              <a:solidFill>
                <a:srgbClr val="FFFFFF"/>
              </a:solidFill>
            </a:endParaRPr>
          </a:p>
        </p:txBody>
      </p:sp>
      <p:sp>
        <p:nvSpPr>
          <p:cNvPr id="8200" name="Rectangle 18"/>
          <p:cNvSpPr>
            <a:spLocks noChangeArrowheads="1"/>
          </p:cNvSpPr>
          <p:nvPr/>
        </p:nvSpPr>
        <p:spPr bwMode="auto">
          <a:xfrm>
            <a:off x="6524172" y="2590800"/>
            <a:ext cx="2171700" cy="914400"/>
          </a:xfrm>
          <a:prstGeom prst="rect">
            <a:avLst/>
          </a:prstGeom>
          <a:solidFill>
            <a:srgbClr val="9933FF"/>
          </a:solidFill>
          <a:ln>
            <a:solidFill>
              <a:schemeClr val="tx1"/>
            </a:solid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FFFFFF"/>
                </a:solidFill>
              </a:rPr>
              <a:t>Systemic Learning</a:t>
            </a:r>
            <a:endParaRPr lang="en-US" altLang="en-US" b="1" dirty="0">
              <a:solidFill>
                <a:srgbClr val="FFFFFF"/>
              </a:solidFill>
            </a:endParaRPr>
          </a:p>
        </p:txBody>
      </p:sp>
      <p:sp>
        <p:nvSpPr>
          <p:cNvPr id="8203" name="Line 22"/>
          <p:cNvSpPr>
            <a:spLocks noChangeShapeType="1"/>
          </p:cNvSpPr>
          <p:nvPr/>
        </p:nvSpPr>
        <p:spPr bwMode="auto">
          <a:xfrm flipV="1">
            <a:off x="4648200" y="2388507"/>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0000"/>
              </a:lnSpc>
              <a:spcBef>
                <a:spcPct val="20000"/>
              </a:spcBef>
              <a:spcAft>
                <a:spcPct val="0"/>
              </a:spcAft>
              <a:buClr>
                <a:srgbClr val="A50021"/>
              </a:buClr>
              <a:buFont typeface="Wingdings" pitchFamily="2" charset="2"/>
              <a:buNone/>
            </a:pPr>
            <a:endParaRPr lang="en-US">
              <a:solidFill>
                <a:srgbClr val="000000"/>
              </a:solidFill>
              <a:latin typeface="Arial" charset="0"/>
            </a:endParaRPr>
          </a:p>
        </p:txBody>
      </p:sp>
      <p:pic>
        <p:nvPicPr>
          <p:cNvPr id="15" name="Picture 9" descr="C:\Users\vgillespie648\AppData\Local\Microsoft\Windows\Temporary Internet Files\Content.IE5\ANWQW35Y\MP9004230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091" y="2685598"/>
            <a:ext cx="2580217" cy="25802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5"/>
          <p:cNvSpPr>
            <a:spLocks noChangeArrowheads="1"/>
          </p:cNvSpPr>
          <p:nvPr/>
        </p:nvSpPr>
        <p:spPr bwMode="auto">
          <a:xfrm>
            <a:off x="3524250" y="5662689"/>
            <a:ext cx="2247899" cy="838200"/>
          </a:xfrm>
          <a:prstGeom prst="rect">
            <a:avLst/>
          </a:prstGeom>
          <a:solidFill>
            <a:srgbClr val="009999"/>
          </a:solidFill>
          <a:ln>
            <a:solidFill>
              <a:schemeClr val="tx1"/>
            </a:solid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FFFFFF"/>
                </a:solidFill>
              </a:rPr>
              <a:t>Increase Patient Safety</a:t>
            </a:r>
            <a:endParaRPr lang="en-US" altLang="en-US" b="1" dirty="0">
              <a:solidFill>
                <a:srgbClr val="FFFFFF"/>
              </a:solidFill>
            </a:endParaRPr>
          </a:p>
        </p:txBody>
      </p:sp>
      <p:cxnSp>
        <p:nvCxnSpPr>
          <p:cNvPr id="4" name="Straight Connector 3"/>
          <p:cNvCxnSpPr>
            <a:stCxn id="8194" idx="3"/>
          </p:cNvCxnSpPr>
          <p:nvPr/>
        </p:nvCxnSpPr>
        <p:spPr bwMode="auto">
          <a:xfrm>
            <a:off x="2750457" y="2971800"/>
            <a:ext cx="607634"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a:stCxn id="8197" idx="3"/>
          </p:cNvCxnSpPr>
          <p:nvPr/>
        </p:nvCxnSpPr>
        <p:spPr bwMode="auto">
          <a:xfrm>
            <a:off x="2712357" y="4719108"/>
            <a:ext cx="64573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8200" idx="1"/>
          </p:cNvCxnSpPr>
          <p:nvPr/>
        </p:nvCxnSpPr>
        <p:spPr bwMode="auto">
          <a:xfrm flipH="1">
            <a:off x="5909280" y="3048000"/>
            <a:ext cx="614892" cy="4571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8199" idx="1"/>
          </p:cNvCxnSpPr>
          <p:nvPr/>
        </p:nvCxnSpPr>
        <p:spPr bwMode="auto">
          <a:xfrm flipH="1">
            <a:off x="5938309" y="4686452"/>
            <a:ext cx="61126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15" idx="2"/>
            <a:endCxn id="14" idx="0"/>
          </p:cNvCxnSpPr>
          <p:nvPr/>
        </p:nvCxnSpPr>
        <p:spPr bwMode="auto">
          <a:xfrm>
            <a:off x="4648200" y="5265815"/>
            <a:ext cx="0" cy="396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8197" idx="2"/>
            <a:endCxn id="14" idx="1"/>
          </p:cNvCxnSpPr>
          <p:nvPr/>
        </p:nvCxnSpPr>
        <p:spPr bwMode="auto">
          <a:xfrm>
            <a:off x="1759857" y="5176308"/>
            <a:ext cx="1764393" cy="9054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8199" idx="2"/>
            <a:endCxn id="14" idx="3"/>
          </p:cNvCxnSpPr>
          <p:nvPr/>
        </p:nvCxnSpPr>
        <p:spPr bwMode="auto">
          <a:xfrm flipH="1">
            <a:off x="5772149" y="5181751"/>
            <a:ext cx="1844222" cy="9000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8194" idx="2"/>
            <a:endCxn id="8197" idx="0"/>
          </p:cNvCxnSpPr>
          <p:nvPr/>
        </p:nvCxnSpPr>
        <p:spPr bwMode="auto">
          <a:xfrm>
            <a:off x="1759857" y="3429000"/>
            <a:ext cx="0" cy="8329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8194" idx="0"/>
            <a:endCxn id="8198" idx="1"/>
          </p:cNvCxnSpPr>
          <p:nvPr/>
        </p:nvCxnSpPr>
        <p:spPr bwMode="auto">
          <a:xfrm flipV="1">
            <a:off x="1759857" y="1893207"/>
            <a:ext cx="1707242" cy="6213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8198" idx="3"/>
            <a:endCxn id="8200" idx="0"/>
          </p:cNvCxnSpPr>
          <p:nvPr/>
        </p:nvCxnSpPr>
        <p:spPr bwMode="auto">
          <a:xfrm>
            <a:off x="5829299" y="1893207"/>
            <a:ext cx="1780723" cy="6975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8200" idx="2"/>
            <a:endCxn id="8199" idx="0"/>
          </p:cNvCxnSpPr>
          <p:nvPr/>
        </p:nvCxnSpPr>
        <p:spPr bwMode="auto">
          <a:xfrm>
            <a:off x="7610022" y="3505200"/>
            <a:ext cx="6349" cy="6859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16957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Reporting in US States</a:t>
            </a:r>
            <a:endParaRPr lang="en-US" sz="4000" dirty="0">
              <a:latin typeface="Comic Sans MS" panose="030F0702030302020204" pitchFamily="66" charset="0"/>
            </a:endParaRPr>
          </a:p>
        </p:txBody>
      </p:sp>
      <p:sp>
        <p:nvSpPr>
          <p:cNvPr id="3" name="Content Placeholder 2"/>
          <p:cNvSpPr>
            <a:spLocks noGrp="1"/>
          </p:cNvSpPr>
          <p:nvPr>
            <p:ph idx="1"/>
          </p:nvPr>
        </p:nvSpPr>
        <p:spPr>
          <a:xfrm>
            <a:off x="533400" y="1447800"/>
            <a:ext cx="8077200" cy="5029200"/>
          </a:xfrm>
        </p:spPr>
        <p:txBody>
          <a:bodyPr>
            <a:normAutofit fontScale="92500" lnSpcReduction="10000"/>
          </a:bodyPr>
          <a:lstStyle/>
          <a:p>
            <a:pPr marL="457200" lvl="1" indent="-457200">
              <a:buFont typeface="Wingdings" panose="05000000000000000000" pitchFamily="2" charset="2"/>
              <a:buChar char="Ø"/>
            </a:pPr>
            <a:r>
              <a:rPr lang="en-US" dirty="0" smtClean="0">
                <a:latin typeface="Comic Sans MS" panose="030F0702030302020204" pitchFamily="66" charset="0"/>
              </a:rPr>
              <a:t>28 states require PAE reporting systems</a:t>
            </a:r>
            <a:r>
              <a:rPr lang="en-US" dirty="0">
                <a:latin typeface="Comic Sans MS" panose="030F0702030302020204" pitchFamily="66" charset="0"/>
              </a:rPr>
              <a:t>*</a:t>
            </a:r>
            <a:endParaRPr lang="en-US" dirty="0" smtClean="0">
              <a:latin typeface="Comic Sans MS" panose="030F0702030302020204" pitchFamily="66" charset="0"/>
            </a:endParaRPr>
          </a:p>
          <a:p>
            <a:pPr marL="742950" lvl="2" indent="-342900">
              <a:buFont typeface="Arial" panose="020B0604020202020204" pitchFamily="34" charset="0"/>
              <a:buChar char="•"/>
            </a:pPr>
            <a:r>
              <a:rPr lang="en-US" sz="2600" dirty="0" smtClean="0">
                <a:latin typeface="Comic Sans MS" panose="030F0702030302020204" pitchFamily="66" charset="0"/>
              </a:rPr>
              <a:t>At least 22 post public reports of aggregate data**</a:t>
            </a:r>
          </a:p>
          <a:p>
            <a:pPr marL="742950" lvl="2" indent="-342900">
              <a:buFont typeface="Arial" panose="020B0604020202020204" pitchFamily="34" charset="0"/>
              <a:buChar char="•"/>
            </a:pPr>
            <a:r>
              <a:rPr lang="en-US" sz="2600" dirty="0">
                <a:latin typeface="Comic Sans MS" panose="030F0702030302020204" pitchFamily="66" charset="0"/>
              </a:rPr>
              <a:t>6</a:t>
            </a:r>
            <a:r>
              <a:rPr lang="en-US" sz="2600" dirty="0" smtClean="0">
                <a:latin typeface="Comic Sans MS" panose="030F0702030302020204" pitchFamily="66" charset="0"/>
              </a:rPr>
              <a:t> states post facility specific data** </a:t>
            </a:r>
          </a:p>
          <a:p>
            <a:pPr marL="742950" lvl="2" indent="-342900">
              <a:buFont typeface="Arial" panose="020B0604020202020204" pitchFamily="34" charset="0"/>
              <a:buChar char="•"/>
            </a:pPr>
            <a:endParaRPr lang="en-US" sz="2600" dirty="0" smtClean="0">
              <a:latin typeface="Comic Sans MS" panose="030F0702030302020204" pitchFamily="66" charset="0"/>
            </a:endParaRPr>
          </a:p>
          <a:p>
            <a:pPr marL="457200" lvl="1" indent="-457200">
              <a:buFont typeface="Wingdings" panose="05000000000000000000" pitchFamily="2" charset="2"/>
              <a:buChar char="Ø"/>
            </a:pPr>
            <a:r>
              <a:rPr lang="en-US" dirty="0" smtClean="0">
                <a:latin typeface="Comic Sans MS" panose="030F0702030302020204" pitchFamily="66" charset="0"/>
              </a:rPr>
              <a:t>Leapfrog has developed a composite safety score for acute care hospitals***</a:t>
            </a:r>
            <a:endParaRPr lang="en-US" dirty="0"/>
          </a:p>
          <a:p>
            <a:pPr marL="0" indent="0">
              <a:buNone/>
            </a:pPr>
            <a:endParaRPr lang="en-US" sz="1600" b="1" dirty="0" smtClean="0">
              <a:solidFill>
                <a:srgbClr val="009999"/>
              </a:solidFill>
              <a:latin typeface="Comic Sans MS" panose="030F0702030302020204" pitchFamily="66" charset="0"/>
            </a:endParaRPr>
          </a:p>
          <a:p>
            <a:pPr marL="0" indent="0">
              <a:buNone/>
            </a:pPr>
            <a:endParaRPr lang="en-US" sz="1600" b="1" dirty="0" smtClean="0">
              <a:solidFill>
                <a:srgbClr val="009999"/>
              </a:solidFill>
              <a:latin typeface="Comic Sans MS" panose="030F0702030302020204" pitchFamily="66" charset="0"/>
            </a:endParaRPr>
          </a:p>
          <a:p>
            <a:pPr marL="0" indent="0">
              <a:buNone/>
            </a:pPr>
            <a:endParaRPr lang="en-US" sz="1600" b="1" dirty="0">
              <a:solidFill>
                <a:srgbClr val="009999"/>
              </a:solidFill>
              <a:latin typeface="Comic Sans MS" panose="030F0702030302020204" pitchFamily="66" charset="0"/>
            </a:endParaRPr>
          </a:p>
          <a:p>
            <a:pPr marL="0" indent="0">
              <a:buNone/>
            </a:pPr>
            <a:r>
              <a:rPr lang="en-US" sz="1500" b="1" dirty="0" smtClean="0">
                <a:solidFill>
                  <a:srgbClr val="009999"/>
                </a:solidFill>
                <a:latin typeface="Comic Sans MS" panose="030F0702030302020204" pitchFamily="66" charset="0"/>
              </a:rPr>
              <a:t>*National Academy for State Health Policy Website</a:t>
            </a:r>
          </a:p>
          <a:p>
            <a:pPr marL="0" indent="0">
              <a:buNone/>
            </a:pPr>
            <a:r>
              <a:rPr lang="en-US" sz="1500" b="1" dirty="0" smtClean="0">
                <a:solidFill>
                  <a:srgbClr val="009999"/>
                </a:solidFill>
                <a:latin typeface="Comic Sans MS" panose="030F0702030302020204" pitchFamily="66" charset="0"/>
              </a:rPr>
              <a:t>**2007 </a:t>
            </a:r>
            <a:r>
              <a:rPr lang="en-US" sz="1500" b="1" dirty="0">
                <a:solidFill>
                  <a:srgbClr val="009999"/>
                </a:solidFill>
                <a:latin typeface="Comic Sans MS" panose="030F0702030302020204" pitchFamily="66" charset="0"/>
              </a:rPr>
              <a:t>Guide to State Adverse Event Reporting </a:t>
            </a:r>
            <a:r>
              <a:rPr lang="en-US" sz="1500" b="1" dirty="0" smtClean="0">
                <a:solidFill>
                  <a:srgbClr val="009999"/>
                </a:solidFill>
                <a:latin typeface="Comic Sans MS" panose="030F0702030302020204" pitchFamily="66" charset="0"/>
              </a:rPr>
              <a:t>Systems by Jill Rosenthal and Mary </a:t>
            </a:r>
            <a:r>
              <a:rPr lang="en-US" sz="1500" b="1" dirty="0" err="1" smtClean="0">
                <a:solidFill>
                  <a:srgbClr val="009999"/>
                </a:solidFill>
                <a:latin typeface="Comic Sans MS" panose="030F0702030302020204" pitchFamily="66" charset="0"/>
              </a:rPr>
              <a:t>Takach</a:t>
            </a:r>
            <a:endParaRPr lang="en-US" sz="1500" b="1" dirty="0">
              <a:solidFill>
                <a:srgbClr val="009999"/>
              </a:solidFill>
              <a:latin typeface="Comic Sans MS" panose="030F0702030302020204" pitchFamily="66" charset="0"/>
            </a:endParaRPr>
          </a:p>
          <a:p>
            <a:pPr marL="0" indent="0">
              <a:buNone/>
            </a:pPr>
            <a:r>
              <a:rPr lang="en-US" sz="1500" b="1" dirty="0" smtClean="0">
                <a:solidFill>
                  <a:srgbClr val="009999"/>
                </a:solidFill>
                <a:latin typeface="Comic Sans MS" panose="030F0702030302020204" pitchFamily="66" charset="0"/>
              </a:rPr>
              <a:t>***</a:t>
            </a:r>
            <a:r>
              <a:rPr lang="en-US" sz="1500" b="1" dirty="0">
                <a:solidFill>
                  <a:srgbClr val="009999"/>
                </a:solidFill>
                <a:latin typeface="Comic Sans MS" panose="030F0702030302020204" pitchFamily="66" charset="0"/>
              </a:rPr>
              <a:t>Safety in Numbers: The Development of </a:t>
            </a:r>
            <a:r>
              <a:rPr lang="en-US" sz="1500" b="1" dirty="0" smtClean="0">
                <a:solidFill>
                  <a:srgbClr val="009999"/>
                </a:solidFill>
                <a:latin typeface="Comic Sans MS" panose="030F0702030302020204" pitchFamily="66" charset="0"/>
              </a:rPr>
              <a:t>Leapfrog’s Composite </a:t>
            </a:r>
            <a:r>
              <a:rPr lang="en-US" sz="1500" b="1" dirty="0">
                <a:solidFill>
                  <a:srgbClr val="009999"/>
                </a:solidFill>
                <a:latin typeface="Comic Sans MS" panose="030F0702030302020204" pitchFamily="66" charset="0"/>
              </a:rPr>
              <a:t>Patient Safety Score for U.S. </a:t>
            </a:r>
            <a:r>
              <a:rPr lang="en-US" sz="1500" b="1" dirty="0" smtClean="0">
                <a:solidFill>
                  <a:srgbClr val="009999"/>
                </a:solidFill>
                <a:latin typeface="Comic Sans MS" panose="030F0702030302020204" pitchFamily="66" charset="0"/>
              </a:rPr>
              <a:t>Hospitals, Austin et al,</a:t>
            </a:r>
            <a:r>
              <a:rPr lang="fr-FR" sz="1500" b="1" dirty="0">
                <a:solidFill>
                  <a:srgbClr val="009999"/>
                </a:solidFill>
              </a:rPr>
              <a:t> </a:t>
            </a:r>
            <a:r>
              <a:rPr lang="fr-FR" sz="1500" b="1" dirty="0" smtClean="0">
                <a:solidFill>
                  <a:srgbClr val="009999"/>
                </a:solidFill>
                <a:latin typeface="Comic Sans MS" panose="030F0702030302020204" pitchFamily="66" charset="0"/>
              </a:rPr>
              <a:t>Journal of </a:t>
            </a:r>
            <a:r>
              <a:rPr lang="fr-FR" sz="1500" b="1" dirty="0">
                <a:solidFill>
                  <a:srgbClr val="009999"/>
                </a:solidFill>
                <a:latin typeface="Comic Sans MS" panose="030F0702030302020204" pitchFamily="66" charset="0"/>
              </a:rPr>
              <a:t>Patient </a:t>
            </a:r>
            <a:r>
              <a:rPr lang="fr-FR" sz="1500" b="1" dirty="0" err="1" smtClean="0">
                <a:solidFill>
                  <a:srgbClr val="009999"/>
                </a:solidFill>
                <a:latin typeface="Comic Sans MS" panose="030F0702030302020204" pitchFamily="66" charset="0"/>
              </a:rPr>
              <a:t>Safety</a:t>
            </a:r>
            <a:r>
              <a:rPr lang="fr-FR" sz="1500" b="1" dirty="0" smtClean="0">
                <a:solidFill>
                  <a:srgbClr val="009999"/>
                </a:solidFill>
                <a:latin typeface="Comic Sans MS" panose="030F0702030302020204" pitchFamily="66" charset="0"/>
              </a:rPr>
              <a:t>, Volume </a:t>
            </a:r>
            <a:r>
              <a:rPr lang="fr-FR" sz="1500" b="1" dirty="0">
                <a:solidFill>
                  <a:srgbClr val="009999"/>
                </a:solidFill>
                <a:latin typeface="Comic Sans MS" panose="030F0702030302020204" pitchFamily="66" charset="0"/>
              </a:rPr>
              <a:t>9, 2013</a:t>
            </a:r>
            <a:r>
              <a:rPr lang="en-US" sz="1500" b="1" dirty="0" smtClean="0">
                <a:solidFill>
                  <a:srgbClr val="009999"/>
                </a:solidFill>
                <a:latin typeface="Comic Sans MS" panose="030F0702030302020204" pitchFamily="66" charset="0"/>
              </a:rPr>
              <a:t> </a:t>
            </a:r>
            <a:endParaRPr lang="en-US" sz="1500" b="1" dirty="0">
              <a:solidFill>
                <a:srgbClr val="009999"/>
              </a:solidFill>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13</a:t>
            </a:fld>
            <a:endParaRPr lang="en-US" sz="1600" dirty="0"/>
          </a:p>
        </p:txBody>
      </p:sp>
    </p:spTree>
    <p:extLst>
      <p:ext uri="{BB962C8B-B14F-4D97-AF65-F5344CB8AC3E}">
        <p14:creationId xmlns:p14="http://schemas.microsoft.com/office/powerpoint/2010/main" val="3051464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State Reporting Systems</a:t>
            </a:r>
            <a:endParaRPr lang="en-US" sz="4000"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14</a:t>
            </a:fld>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801100" cy="499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8634" y="6196280"/>
            <a:ext cx="8664866" cy="584775"/>
          </a:xfrm>
          <a:prstGeom prst="rect">
            <a:avLst/>
          </a:prstGeom>
          <a:noFill/>
        </p:spPr>
        <p:txBody>
          <a:bodyPr wrap="square" rtlCol="0">
            <a:spAutoFit/>
          </a:bodyPr>
          <a:lstStyle/>
          <a:p>
            <a:r>
              <a:rPr lang="en-US" sz="1600" b="1" dirty="0" smtClean="0">
                <a:solidFill>
                  <a:srgbClr val="009999"/>
                </a:solidFill>
              </a:rPr>
              <a:t>Update </a:t>
            </a:r>
            <a:r>
              <a:rPr lang="en-US" sz="1600" b="1" dirty="0">
                <a:solidFill>
                  <a:srgbClr val="009999"/>
                </a:solidFill>
              </a:rPr>
              <a:t>on State Government Tracking of Health Care-Acquired Conditions and a Four-State In-Depth </a:t>
            </a:r>
            <a:r>
              <a:rPr lang="en-US" sz="1600" b="1" dirty="0" smtClean="0">
                <a:solidFill>
                  <a:srgbClr val="009999"/>
                </a:solidFill>
              </a:rPr>
              <a:t>Review, June 2012</a:t>
            </a:r>
            <a:endParaRPr lang="en-US" sz="1600" b="1" dirty="0">
              <a:solidFill>
                <a:srgbClr val="009999"/>
              </a:solidFill>
            </a:endParaRPr>
          </a:p>
        </p:txBody>
      </p:sp>
    </p:spTree>
    <p:extLst>
      <p:ext uri="{BB962C8B-B14F-4D97-AF65-F5344CB8AC3E}">
        <p14:creationId xmlns:p14="http://schemas.microsoft.com/office/powerpoint/2010/main" val="111967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State of the Nation Overview</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524000"/>
            <a:ext cx="8229600" cy="5029200"/>
          </a:xfrm>
        </p:spPr>
        <p:txBody>
          <a:bodyPr>
            <a:normAutofit lnSpcReduction="10000"/>
          </a:bodyPr>
          <a:lstStyle/>
          <a:p>
            <a:r>
              <a:rPr lang="en-US" sz="2400" dirty="0" smtClean="0">
                <a:latin typeface="Comic Sans MS" panose="030F0702030302020204" pitchFamily="66" charset="0"/>
              </a:rPr>
              <a:t>Reporting of Preventable Adverse Events</a:t>
            </a:r>
          </a:p>
          <a:p>
            <a:pPr lvl="1"/>
            <a:r>
              <a:rPr lang="en-US" sz="2400" dirty="0" smtClean="0">
                <a:latin typeface="Comic Sans MS" panose="030F0702030302020204" pitchFamily="66" charset="0"/>
              </a:rPr>
              <a:t>Internal reporting, formal &amp; informal</a:t>
            </a:r>
          </a:p>
          <a:p>
            <a:pPr lvl="2"/>
            <a:r>
              <a:rPr lang="en-US" dirty="0" smtClean="0">
                <a:latin typeface="Comic Sans MS" panose="030F0702030302020204" pitchFamily="66" charset="0"/>
              </a:rPr>
              <a:t>Facilities are required to track events* </a:t>
            </a:r>
          </a:p>
          <a:p>
            <a:pPr lvl="2"/>
            <a:r>
              <a:rPr lang="en-US" dirty="0" smtClean="0">
                <a:latin typeface="Comic Sans MS" panose="030F0702030302020204" pitchFamily="66" charset="0"/>
              </a:rPr>
              <a:t>Facilities are required to*</a:t>
            </a:r>
          </a:p>
          <a:p>
            <a:pPr lvl="3"/>
            <a:r>
              <a:rPr lang="en-US" sz="2400" dirty="0" smtClean="0">
                <a:latin typeface="Comic Sans MS" panose="030F0702030302020204" pitchFamily="66" charset="0"/>
              </a:rPr>
              <a:t>Monitor effectiveness/safety of services</a:t>
            </a:r>
          </a:p>
          <a:p>
            <a:pPr lvl="3"/>
            <a:r>
              <a:rPr lang="en-US" sz="2400" dirty="0" smtClean="0">
                <a:latin typeface="Comic Sans MS" panose="030F0702030302020204" pitchFamily="66" charset="0"/>
              </a:rPr>
              <a:t>Analyze causes</a:t>
            </a:r>
          </a:p>
          <a:p>
            <a:pPr lvl="3"/>
            <a:r>
              <a:rPr lang="en-US" sz="2400" dirty="0" smtClean="0">
                <a:latin typeface="Comic Sans MS" panose="030F0702030302020204" pitchFamily="66" charset="0"/>
              </a:rPr>
              <a:t>Implement actions to prevent recurrence</a:t>
            </a:r>
          </a:p>
          <a:p>
            <a:pPr lvl="1"/>
            <a:r>
              <a:rPr lang="en-US" sz="2400" dirty="0" smtClean="0">
                <a:latin typeface="Comic Sans MS" panose="030F0702030302020204" pitchFamily="66" charset="0"/>
              </a:rPr>
              <a:t>External reporting to CMS, PSO’s, States</a:t>
            </a:r>
          </a:p>
          <a:p>
            <a:pPr lvl="1"/>
            <a:r>
              <a:rPr lang="en-US" sz="2400" dirty="0" smtClean="0">
                <a:latin typeface="Comic Sans MS" panose="030F0702030302020204" pitchFamily="66" charset="0"/>
              </a:rPr>
              <a:t>Public reporting by time period by event type, in the aggregate</a:t>
            </a:r>
            <a:r>
              <a:rPr lang="en-US" sz="2400" dirty="0">
                <a:latin typeface="Comic Sans MS" panose="030F0702030302020204" pitchFamily="66" charset="0"/>
              </a:rPr>
              <a:t>, </a:t>
            </a:r>
            <a:r>
              <a:rPr lang="en-US" sz="2400" dirty="0" smtClean="0">
                <a:latin typeface="Comic Sans MS" panose="030F0702030302020204" pitchFamily="66" charset="0"/>
              </a:rPr>
              <a:t> and by facility</a:t>
            </a:r>
          </a:p>
          <a:p>
            <a:pPr lvl="1"/>
            <a:endParaRPr lang="en-US" sz="2400" dirty="0" smtClean="0">
              <a:latin typeface="Comic Sans MS" panose="030F0702030302020204" pitchFamily="66" charset="0"/>
            </a:endParaRPr>
          </a:p>
          <a:p>
            <a:pPr marL="457200" lvl="1" indent="0">
              <a:buNone/>
            </a:pPr>
            <a:r>
              <a:rPr lang="en-US" sz="1800" dirty="0" smtClean="0">
                <a:solidFill>
                  <a:srgbClr val="009999"/>
                </a:solidFill>
                <a:latin typeface="Comic Sans MS" panose="030F0702030302020204" pitchFamily="66" charset="0"/>
              </a:rPr>
              <a:t>*42 </a:t>
            </a:r>
            <a:r>
              <a:rPr lang="en-US" sz="1800" dirty="0">
                <a:solidFill>
                  <a:srgbClr val="009999"/>
                </a:solidFill>
                <a:latin typeface="Comic Sans MS" panose="030F0702030302020204" pitchFamily="66" charset="0"/>
              </a:rPr>
              <a:t>CFR 482.21(a)(2)  </a:t>
            </a:r>
          </a:p>
          <a:p>
            <a:pPr lvl="1"/>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1A280C3B-7331-4332-B612-1B44D65940C0}" type="slidenum">
              <a:rPr lang="en-US" sz="1600" smtClean="0"/>
              <a:t>15</a:t>
            </a:fld>
            <a:endParaRPr lang="en-US" sz="1600" dirty="0"/>
          </a:p>
        </p:txBody>
      </p:sp>
    </p:spTree>
    <p:extLst>
      <p:ext uri="{BB962C8B-B14F-4D97-AF65-F5344CB8AC3E}">
        <p14:creationId xmlns:p14="http://schemas.microsoft.com/office/powerpoint/2010/main" val="288813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Positive Outcome of Reporting</a:t>
            </a:r>
            <a:endParaRPr lang="en-US" sz="4000" dirty="0">
              <a:latin typeface="Comic Sans MS" panose="030F0702030302020204" pitchFamily="66" charset="0"/>
            </a:endParaRPr>
          </a:p>
        </p:txBody>
      </p:sp>
      <p:sp>
        <p:nvSpPr>
          <p:cNvPr id="3" name="Content Placeholder 2"/>
          <p:cNvSpPr>
            <a:spLocks noGrp="1"/>
          </p:cNvSpPr>
          <p:nvPr>
            <p:ph idx="1"/>
          </p:nvPr>
        </p:nvSpPr>
        <p:spPr>
          <a:xfrm>
            <a:off x="228600" y="1981200"/>
            <a:ext cx="8229600" cy="4648200"/>
          </a:xfrm>
        </p:spPr>
        <p:txBody>
          <a:bodyPr/>
          <a:lstStyle/>
          <a:p>
            <a:pPr marL="400050" lvl="1" indent="0" algn="just">
              <a:buNone/>
            </a:pPr>
            <a:r>
              <a:rPr lang="en-US" sz="2600" i="1" dirty="0" smtClean="0">
                <a:latin typeface="Comic Sans MS" panose="030F0702030302020204" pitchFamily="66" charset="0"/>
              </a:rPr>
              <a:t>“The </a:t>
            </a:r>
            <a:r>
              <a:rPr lang="en-US" sz="2600" i="1" dirty="0">
                <a:latin typeface="Comic Sans MS" panose="030F0702030302020204" pitchFamily="66" charset="0"/>
              </a:rPr>
              <a:t>biggest change is greater acceptance of transparency around adverse events, </a:t>
            </a:r>
            <a:r>
              <a:rPr lang="en-US" sz="2600" i="1" dirty="0" smtClean="0">
                <a:latin typeface="Comic Sans MS" panose="030F0702030302020204" pitchFamily="66" charset="0"/>
              </a:rPr>
              <a:t>especially broadcasting </a:t>
            </a:r>
            <a:r>
              <a:rPr lang="en-US" sz="2600" i="1" dirty="0">
                <a:latin typeface="Comic Sans MS" panose="030F0702030302020204" pitchFamily="66" charset="0"/>
              </a:rPr>
              <a:t>our events and event patterns </a:t>
            </a:r>
            <a:r>
              <a:rPr lang="en-US" sz="2600" i="1" dirty="0" smtClean="0">
                <a:latin typeface="Comic Sans MS" panose="030F0702030302020204" pitchFamily="66" charset="0"/>
              </a:rPr>
              <a:t>to the </a:t>
            </a:r>
            <a:r>
              <a:rPr lang="en-US" sz="2600" i="1" dirty="0">
                <a:latin typeface="Comic Sans MS" panose="030F0702030302020204" pitchFamily="66" charset="0"/>
              </a:rPr>
              <a:t>front-line</a:t>
            </a:r>
            <a:r>
              <a:rPr lang="en-US" sz="2600" i="1" dirty="0" smtClean="0">
                <a:latin typeface="Comic Sans MS" panose="030F0702030302020204" pitchFamily="66" charset="0"/>
              </a:rPr>
              <a:t>.  There </a:t>
            </a:r>
            <a:r>
              <a:rPr lang="en-US" sz="2600" i="1" dirty="0">
                <a:latin typeface="Comic Sans MS" panose="030F0702030302020204" pitchFamily="66" charset="0"/>
              </a:rPr>
              <a:t>is probably also a </a:t>
            </a:r>
            <a:r>
              <a:rPr lang="en-US" sz="2600" i="1" dirty="0" smtClean="0">
                <a:latin typeface="Comic Sans MS" panose="030F0702030302020204" pitchFamily="66" charset="0"/>
              </a:rPr>
              <a:t>greater “pull</a:t>
            </a:r>
            <a:r>
              <a:rPr lang="en-US" sz="2600" i="1" dirty="0">
                <a:latin typeface="Comic Sans MS" panose="030F0702030302020204" pitchFamily="66" charset="0"/>
              </a:rPr>
              <a:t>” to learn from other </a:t>
            </a:r>
            <a:r>
              <a:rPr lang="en-US" sz="2600" i="1" dirty="0" smtClean="0">
                <a:latin typeface="Comic Sans MS" panose="030F0702030302020204" pitchFamily="66" charset="0"/>
              </a:rPr>
              <a:t>facilities with the </a:t>
            </a:r>
            <a:r>
              <a:rPr lang="en-US" sz="2600" i="1" dirty="0">
                <a:latin typeface="Comic Sans MS" panose="030F0702030302020204" pitchFamily="66" charset="0"/>
              </a:rPr>
              <a:t>same challenges</a:t>
            </a:r>
            <a:r>
              <a:rPr lang="en-US" sz="2600" i="1" dirty="0" smtClean="0">
                <a:latin typeface="Comic Sans MS" panose="030F0702030302020204" pitchFamily="66" charset="0"/>
              </a:rPr>
              <a:t>.”</a:t>
            </a:r>
            <a:endParaRPr lang="en-US" sz="1600" i="1" dirty="0">
              <a:latin typeface="Comic Sans MS" panose="030F0702030302020204" pitchFamily="66" charset="0"/>
            </a:endParaRPr>
          </a:p>
          <a:p>
            <a:pPr marL="0" indent="0">
              <a:buNone/>
            </a:pPr>
            <a:endParaRPr lang="en-US" sz="1600" dirty="0" smtClean="0">
              <a:latin typeface="Comic Sans MS" panose="030F0702030302020204" pitchFamily="66" charset="0"/>
            </a:endParaRPr>
          </a:p>
          <a:p>
            <a:pPr marL="400050" lvl="1" indent="0">
              <a:buNone/>
            </a:pPr>
            <a:endParaRPr lang="en-US" sz="1600" dirty="0" smtClean="0">
              <a:latin typeface="Comic Sans MS" panose="030F0702030302020204" pitchFamily="66" charset="0"/>
            </a:endParaRPr>
          </a:p>
          <a:p>
            <a:pPr marL="400050" lvl="1" indent="0">
              <a:buNone/>
            </a:pPr>
            <a:endParaRPr lang="en-US" sz="1600" dirty="0" smtClean="0">
              <a:latin typeface="Comic Sans MS" panose="030F0702030302020204" pitchFamily="66" charset="0"/>
            </a:endParaRPr>
          </a:p>
          <a:p>
            <a:pPr marL="400050" lvl="1" indent="0">
              <a:buNone/>
            </a:pPr>
            <a:endParaRPr lang="en-US" sz="1400" b="1" dirty="0" smtClean="0">
              <a:solidFill>
                <a:srgbClr val="009999"/>
              </a:solidFill>
              <a:latin typeface="Comic Sans MS" panose="030F0702030302020204" pitchFamily="66" charset="0"/>
            </a:endParaRPr>
          </a:p>
          <a:p>
            <a:pPr marL="400050" lvl="1" indent="0">
              <a:buNone/>
            </a:pPr>
            <a:r>
              <a:rPr lang="en-US" sz="1400" b="1" dirty="0" smtClean="0">
                <a:solidFill>
                  <a:srgbClr val="009999"/>
                </a:solidFill>
                <a:latin typeface="Comic Sans MS" panose="030F0702030302020204" pitchFamily="66" charset="0"/>
              </a:rPr>
              <a:t>Adverse </a:t>
            </a:r>
            <a:r>
              <a:rPr lang="en-US" sz="1400" b="1" dirty="0">
                <a:solidFill>
                  <a:srgbClr val="009999"/>
                </a:solidFill>
                <a:latin typeface="Comic Sans MS" panose="030F0702030302020204" pitchFamily="66" charset="0"/>
              </a:rPr>
              <a:t>Health Care Events Reporting System: </a:t>
            </a:r>
            <a:r>
              <a:rPr lang="en-US" sz="1400" b="1" i="1" dirty="0" smtClean="0">
                <a:solidFill>
                  <a:srgbClr val="009999"/>
                </a:solidFill>
                <a:latin typeface="Comic Sans MS" panose="030F0702030302020204" pitchFamily="66" charset="0"/>
              </a:rPr>
              <a:t>What </a:t>
            </a:r>
            <a:r>
              <a:rPr lang="en-US" sz="1400" b="1" i="1" dirty="0">
                <a:solidFill>
                  <a:srgbClr val="009999"/>
                </a:solidFill>
                <a:latin typeface="Comic Sans MS" panose="030F0702030302020204" pitchFamily="66" charset="0"/>
              </a:rPr>
              <a:t>have we learned? </a:t>
            </a:r>
            <a:r>
              <a:rPr lang="en-US" sz="1400" b="1" dirty="0">
                <a:solidFill>
                  <a:srgbClr val="009999"/>
                </a:solidFill>
                <a:latin typeface="Comic Sans MS" panose="030F0702030302020204" pitchFamily="66" charset="0"/>
              </a:rPr>
              <a:t> </a:t>
            </a:r>
            <a:r>
              <a:rPr lang="en-US" sz="1400" b="1" dirty="0" smtClean="0">
                <a:solidFill>
                  <a:srgbClr val="009999"/>
                </a:solidFill>
                <a:latin typeface="Comic Sans MS" panose="030F0702030302020204" pitchFamily="66" charset="0"/>
              </a:rPr>
              <a:t>5-year Review, </a:t>
            </a:r>
            <a:r>
              <a:rPr lang="en-US" sz="1400" b="1" dirty="0">
                <a:solidFill>
                  <a:srgbClr val="009999"/>
                </a:solidFill>
                <a:latin typeface="Comic Sans MS" panose="030F0702030302020204" pitchFamily="66" charset="0"/>
              </a:rPr>
              <a:t> </a:t>
            </a:r>
            <a:r>
              <a:rPr lang="en-US" sz="1400" b="1" dirty="0" smtClean="0">
                <a:solidFill>
                  <a:srgbClr val="009999"/>
                </a:solidFill>
                <a:latin typeface="Comic Sans MS" panose="030F0702030302020204" pitchFamily="66" charset="0"/>
              </a:rPr>
              <a:t>Minnesota Department of Health, January </a:t>
            </a:r>
            <a:r>
              <a:rPr lang="en-US" sz="1400" b="1" dirty="0">
                <a:solidFill>
                  <a:srgbClr val="009999"/>
                </a:solidFill>
                <a:latin typeface="Comic Sans MS" panose="030F0702030302020204" pitchFamily="66" charset="0"/>
              </a:rPr>
              <a:t>2009</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16</a:t>
            </a:fld>
            <a:endParaRPr lang="en-US" sz="1600" dirty="0"/>
          </a:p>
        </p:txBody>
      </p:sp>
    </p:spTree>
    <p:extLst>
      <p:ext uri="{BB962C8B-B14F-4D97-AF65-F5344CB8AC3E}">
        <p14:creationId xmlns:p14="http://schemas.microsoft.com/office/powerpoint/2010/main" val="2579849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omic Sans MS" panose="030F0702030302020204" pitchFamily="66" charset="0"/>
              </a:rPr>
              <a:t>History of PAE Reporting </a:t>
            </a:r>
            <a:br>
              <a:rPr lang="en-US" sz="4000" dirty="0" smtClean="0">
                <a:latin typeface="Comic Sans MS" panose="030F0702030302020204" pitchFamily="66" charset="0"/>
              </a:rPr>
            </a:br>
            <a:r>
              <a:rPr lang="en-US" sz="4000" dirty="0" smtClean="0">
                <a:latin typeface="Comic Sans MS" panose="030F0702030302020204" pitchFamily="66" charset="0"/>
              </a:rPr>
              <a:t>in Texas</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752600"/>
            <a:ext cx="7467600" cy="4525963"/>
          </a:xfrm>
        </p:spPr>
        <p:txBody>
          <a:bodyPr>
            <a:normAutofit/>
          </a:bodyPr>
          <a:lstStyle/>
          <a:p>
            <a:r>
              <a:rPr lang="en-US" sz="2400" dirty="0" smtClean="0">
                <a:latin typeface="Comic Sans MS" panose="030F0702030302020204" pitchFamily="66" charset="0"/>
              </a:rPr>
              <a:t>80</a:t>
            </a:r>
            <a:r>
              <a:rPr lang="en-US" sz="2400" baseline="30000" dirty="0" smtClean="0">
                <a:latin typeface="Comic Sans MS" panose="030F0702030302020204" pitchFamily="66" charset="0"/>
              </a:rPr>
              <a:t>th</a:t>
            </a:r>
            <a:r>
              <a:rPr lang="en-US" sz="2400" dirty="0" smtClean="0">
                <a:latin typeface="Comic Sans MS" panose="030F0702030302020204" pitchFamily="66" charset="0"/>
              </a:rPr>
              <a:t> Legislative Session </a:t>
            </a:r>
            <a:r>
              <a:rPr lang="en-US" sz="2400" b="1" dirty="0" smtClean="0">
                <a:latin typeface="Comic Sans MS" panose="030F0702030302020204" pitchFamily="66" charset="0"/>
              </a:rPr>
              <a:t>2007</a:t>
            </a:r>
            <a:r>
              <a:rPr lang="en-US" sz="2400" dirty="0" smtClean="0">
                <a:latin typeface="Comic Sans MS" panose="030F0702030302020204" pitchFamily="66" charset="0"/>
              </a:rPr>
              <a:t> (SB 288)</a:t>
            </a:r>
          </a:p>
          <a:p>
            <a:pPr lvl="1"/>
            <a:r>
              <a:rPr lang="en-US" sz="2400" dirty="0" smtClean="0">
                <a:latin typeface="Comic Sans MS" panose="030F0702030302020204" pitchFamily="66" charset="0"/>
              </a:rPr>
              <a:t>HAI Reporting, Advisory Panel </a:t>
            </a:r>
          </a:p>
          <a:p>
            <a:pPr lvl="1"/>
            <a:endParaRPr lang="en-US" sz="2400" dirty="0" smtClean="0">
              <a:latin typeface="Comic Sans MS" panose="030F0702030302020204" pitchFamily="66" charset="0"/>
            </a:endParaRPr>
          </a:p>
          <a:p>
            <a:r>
              <a:rPr lang="en-US" sz="2400" dirty="0" smtClean="0">
                <a:latin typeface="Comic Sans MS" panose="030F0702030302020204" pitchFamily="66" charset="0"/>
              </a:rPr>
              <a:t>81</a:t>
            </a:r>
            <a:r>
              <a:rPr lang="en-US" sz="2400" baseline="30000" dirty="0" smtClean="0">
                <a:latin typeface="Comic Sans MS" panose="030F0702030302020204" pitchFamily="66" charset="0"/>
              </a:rPr>
              <a:t>st</a:t>
            </a:r>
            <a:r>
              <a:rPr lang="en-US" sz="2400" dirty="0" smtClean="0">
                <a:latin typeface="Comic Sans MS" panose="030F0702030302020204" pitchFamily="66" charset="0"/>
              </a:rPr>
              <a:t> Legislative Session </a:t>
            </a:r>
            <a:r>
              <a:rPr lang="en-US" sz="2400" b="1" dirty="0" smtClean="0">
                <a:latin typeface="Comic Sans MS" panose="030F0702030302020204" pitchFamily="66" charset="0"/>
              </a:rPr>
              <a:t>2009</a:t>
            </a:r>
            <a:r>
              <a:rPr lang="en-US" sz="2400" dirty="0" smtClean="0">
                <a:latin typeface="Comic Sans MS" panose="030F0702030302020204" pitchFamily="66" charset="0"/>
              </a:rPr>
              <a:t> (SB 203)</a:t>
            </a:r>
          </a:p>
          <a:p>
            <a:pPr lvl="1"/>
            <a:r>
              <a:rPr lang="en-US" sz="2400" dirty="0" smtClean="0">
                <a:latin typeface="Comic Sans MS" panose="030F0702030302020204" pitchFamily="66" charset="0"/>
              </a:rPr>
              <a:t>PAE Description and required Reporting</a:t>
            </a:r>
            <a:r>
              <a:rPr lang="en-US" sz="2400" dirty="0" smtClean="0">
                <a:solidFill>
                  <a:srgbClr val="FF0000"/>
                </a:solidFill>
                <a:latin typeface="Comic Sans MS" panose="030F0702030302020204" pitchFamily="66" charset="0"/>
              </a:rPr>
              <a:t> </a:t>
            </a:r>
          </a:p>
          <a:p>
            <a:pPr lvl="1"/>
            <a:r>
              <a:rPr lang="en-US" sz="2400" dirty="0" smtClean="0">
                <a:latin typeface="Comic Sans MS" panose="030F0702030302020204" pitchFamily="66" charset="0"/>
              </a:rPr>
              <a:t>Public Reporting of PAE data </a:t>
            </a:r>
          </a:p>
          <a:p>
            <a:pPr lvl="1"/>
            <a:r>
              <a:rPr lang="en-US" sz="2400" dirty="0" smtClean="0">
                <a:latin typeface="Comic Sans MS" panose="030F0702030302020204" pitchFamily="66" charset="0"/>
              </a:rPr>
              <a:t>Advisory Panel Refinements</a:t>
            </a:r>
          </a:p>
          <a:p>
            <a:pPr lvl="1"/>
            <a:endParaRPr lang="en-US" sz="2400" dirty="0" smtClean="0">
              <a:latin typeface="Comic Sans MS" panose="030F0702030302020204" pitchFamily="66" charset="0"/>
            </a:endParaRPr>
          </a:p>
          <a:p>
            <a:r>
              <a:rPr lang="en-US" sz="2400" dirty="0" smtClean="0">
                <a:latin typeface="Comic Sans MS" panose="030F0702030302020204" pitchFamily="66" charset="0"/>
              </a:rPr>
              <a:t>82</a:t>
            </a:r>
            <a:r>
              <a:rPr lang="en-US" sz="2400" baseline="30000" dirty="0" smtClean="0">
                <a:latin typeface="Comic Sans MS" panose="030F0702030302020204" pitchFamily="66" charset="0"/>
              </a:rPr>
              <a:t>nd</a:t>
            </a:r>
            <a:r>
              <a:rPr lang="en-US" sz="2400" dirty="0" smtClean="0">
                <a:latin typeface="Comic Sans MS" panose="030F0702030302020204" pitchFamily="66" charset="0"/>
              </a:rPr>
              <a:t> Legislative Session </a:t>
            </a:r>
            <a:r>
              <a:rPr lang="en-US" sz="2400" b="1" dirty="0" smtClean="0">
                <a:latin typeface="Comic Sans MS" panose="030F0702030302020204" pitchFamily="66" charset="0"/>
              </a:rPr>
              <a:t>2011</a:t>
            </a:r>
            <a:r>
              <a:rPr lang="en-US" sz="2400" dirty="0" smtClean="0">
                <a:latin typeface="Comic Sans MS" panose="030F0702030302020204" pitchFamily="66" charset="0"/>
              </a:rPr>
              <a:t> (SB 7)</a:t>
            </a:r>
          </a:p>
          <a:p>
            <a:pPr lvl="1"/>
            <a:r>
              <a:rPr lang="en-US" sz="2400" dirty="0" smtClean="0">
                <a:latin typeface="Comic Sans MS" panose="030F0702030302020204" pitchFamily="66" charset="0"/>
              </a:rPr>
              <a:t>Public Reporting refinements</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17</a:t>
            </a:fld>
            <a:endParaRPr lang="en-US" sz="1600" dirty="0"/>
          </a:p>
        </p:txBody>
      </p:sp>
    </p:spTree>
    <p:extLst>
      <p:ext uri="{BB962C8B-B14F-4D97-AF65-F5344CB8AC3E}">
        <p14:creationId xmlns:p14="http://schemas.microsoft.com/office/powerpoint/2010/main" val="92208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4000" dirty="0" smtClean="0">
                <a:latin typeface="Comic Sans MS" panose="030F0702030302020204" pitchFamily="66" charset="0"/>
              </a:rPr>
              <a:t>Advisory Panel on HAI and PAE</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524000"/>
            <a:ext cx="8229600" cy="4953000"/>
          </a:xfrm>
        </p:spPr>
        <p:txBody>
          <a:bodyPr/>
          <a:lstStyle/>
          <a:p>
            <a:r>
              <a:rPr lang="en-US" sz="2400" dirty="0" smtClean="0">
                <a:latin typeface="Comic Sans MS" panose="030F0702030302020204" pitchFamily="66" charset="0"/>
              </a:rPr>
              <a:t>Established by legislation in 2005 to guide the implementation, development, maintenance, and evaluation of the reporting system.</a:t>
            </a:r>
          </a:p>
          <a:p>
            <a:endParaRPr lang="en-US" sz="2400" dirty="0" smtClean="0">
              <a:latin typeface="Comic Sans MS" panose="030F0702030302020204" pitchFamily="66" charset="0"/>
            </a:endParaRPr>
          </a:p>
          <a:p>
            <a:r>
              <a:rPr lang="en-US" sz="2400" dirty="0" smtClean="0">
                <a:latin typeface="Comic Sans MS" panose="030F0702030302020204" pitchFamily="66" charset="0"/>
              </a:rPr>
              <a:t>18 members, appointed by the Commissioner</a:t>
            </a:r>
          </a:p>
          <a:p>
            <a:pPr lvl="4"/>
            <a:r>
              <a:rPr lang="en-US" sz="2200" dirty="0" smtClean="0">
                <a:latin typeface="Comic Sans MS" panose="030F0702030302020204" pitchFamily="66" charset="0"/>
              </a:rPr>
              <a:t>Infection </a:t>
            </a:r>
            <a:r>
              <a:rPr lang="en-US" sz="2200" dirty="0" err="1" smtClean="0">
                <a:latin typeface="Comic Sans MS" panose="030F0702030302020204" pitchFamily="66" charset="0"/>
              </a:rPr>
              <a:t>Preventionists</a:t>
            </a:r>
            <a:r>
              <a:rPr lang="en-US" sz="2200" dirty="0" smtClean="0">
                <a:latin typeface="Comic Sans MS" panose="030F0702030302020204" pitchFamily="66" charset="0"/>
              </a:rPr>
              <a:t>, Physicians, </a:t>
            </a:r>
          </a:p>
          <a:p>
            <a:pPr marL="1956816" lvl="7" indent="0">
              <a:buNone/>
            </a:pPr>
            <a:r>
              <a:rPr lang="en-US" sz="2200" dirty="0" smtClean="0">
                <a:latin typeface="Comic Sans MS" panose="030F0702030302020204" pitchFamily="66" charset="0"/>
              </a:rPr>
              <a:t>  QI/PI/RM Professionals, Hospital and </a:t>
            </a:r>
          </a:p>
          <a:p>
            <a:pPr marL="2148840" lvl="8" indent="0">
              <a:buNone/>
            </a:pPr>
            <a:r>
              <a:rPr lang="en-US" sz="2200" dirty="0" smtClean="0">
                <a:latin typeface="Comic Sans MS" panose="030F0702030302020204" pitchFamily="66" charset="0"/>
              </a:rPr>
              <a:t>ASC Administration, consumers, DSHS       licensing and epidemiology department employees  (non-voting)</a:t>
            </a:r>
          </a:p>
          <a:p>
            <a:pPr lvl="7"/>
            <a:r>
              <a:rPr lang="en-US" sz="2200" dirty="0" smtClean="0">
                <a:latin typeface="Comic Sans MS" panose="030F0702030302020204" pitchFamily="66" charset="0"/>
              </a:rPr>
              <a:t>2 year terms</a:t>
            </a:r>
          </a:p>
          <a:p>
            <a:pPr lvl="2"/>
            <a:endParaRPr lang="en-US" sz="2000" dirty="0">
              <a:latin typeface="Comic Sans MS" panose="030F0702030302020204" pitchFamily="66" charset="0"/>
            </a:endParaRPr>
          </a:p>
          <a:p>
            <a:pPr lvl="2"/>
            <a:endParaRPr lang="en-US" sz="2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18</a:t>
            </a:fld>
            <a:endParaRPr lang="en-US" sz="1600" dirty="0"/>
          </a:p>
        </p:txBody>
      </p:sp>
      <p:pic>
        <p:nvPicPr>
          <p:cNvPr id="4" name="Picture 2" descr="C:\Users\vgillespie648\AppData\Local\Microsoft\Windows\Temporary Internet Files\Content.IE5\FML13XEV\MP9004230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91000"/>
            <a:ext cx="1636486" cy="16364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Comic Sans MS" panose="030F0702030302020204" pitchFamily="66" charset="0"/>
              </a:rPr>
              <a:t>Texas Health and Safety Code</a:t>
            </a:r>
            <a:endParaRPr lang="en-US" sz="4000" dirty="0">
              <a:latin typeface="Comic Sans MS" panose="030F0702030302020204" pitchFamily="66" charset="0"/>
            </a:endParaRPr>
          </a:p>
        </p:txBody>
      </p:sp>
      <p:sp>
        <p:nvSpPr>
          <p:cNvPr id="3" name="Content Placeholder 2"/>
          <p:cNvSpPr>
            <a:spLocks noGrp="1"/>
          </p:cNvSpPr>
          <p:nvPr>
            <p:ph idx="1"/>
          </p:nvPr>
        </p:nvSpPr>
        <p:spPr>
          <a:xfrm>
            <a:off x="533400" y="1623030"/>
            <a:ext cx="8229600" cy="4648200"/>
          </a:xfrm>
        </p:spPr>
        <p:txBody>
          <a:bodyPr/>
          <a:lstStyle/>
          <a:p>
            <a:r>
              <a:rPr lang="en-US" sz="2400" dirty="0" smtClean="0">
                <a:latin typeface="Comic Sans MS" panose="030F0702030302020204" pitchFamily="66" charset="0"/>
              </a:rPr>
              <a:t>Senate </a:t>
            </a:r>
            <a:r>
              <a:rPr lang="en-US" sz="2400" dirty="0">
                <a:latin typeface="Comic Sans MS" panose="030F0702030302020204" pitchFamily="66" charset="0"/>
              </a:rPr>
              <a:t>Bill </a:t>
            </a:r>
            <a:r>
              <a:rPr lang="en-US" sz="2400" dirty="0" smtClean="0">
                <a:latin typeface="Comic Sans MS" panose="030F0702030302020204" pitchFamily="66" charset="0"/>
              </a:rPr>
              <a:t>203 of the 81</a:t>
            </a:r>
            <a:r>
              <a:rPr lang="en-US" sz="2400" baseline="30000" dirty="0" smtClean="0">
                <a:latin typeface="Comic Sans MS" panose="030F0702030302020204" pitchFamily="66" charset="0"/>
              </a:rPr>
              <a:t>st</a:t>
            </a:r>
            <a:r>
              <a:rPr lang="en-US" sz="2400" dirty="0" smtClean="0">
                <a:latin typeface="Comic Sans MS" panose="030F0702030302020204" pitchFamily="66" charset="0"/>
              </a:rPr>
              <a:t> Legislature (2009) amended </a:t>
            </a:r>
            <a:r>
              <a:rPr lang="en-US" sz="2400" dirty="0">
                <a:latin typeface="Comic Sans MS" panose="030F0702030302020204" pitchFamily="66" charset="0"/>
              </a:rPr>
              <a:t>the Health and Safety </a:t>
            </a:r>
            <a:r>
              <a:rPr lang="en-US" sz="2400" dirty="0" smtClean="0">
                <a:latin typeface="Comic Sans MS" panose="030F0702030302020204" pitchFamily="66" charset="0"/>
              </a:rPr>
              <a:t>Code, Chapter 98.102.a.2,4,5, </a:t>
            </a:r>
            <a:r>
              <a:rPr lang="en-US" sz="2400" b="1" dirty="0">
                <a:latin typeface="Comic Sans MS" panose="030F0702030302020204" pitchFamily="66" charset="0"/>
              </a:rPr>
              <a:t>to </a:t>
            </a:r>
            <a:r>
              <a:rPr lang="en-US" sz="2400" b="1" dirty="0" smtClean="0">
                <a:latin typeface="Comic Sans MS" panose="030F0702030302020204" pitchFamily="66" charset="0"/>
              </a:rPr>
              <a:t>require</a:t>
            </a:r>
            <a:r>
              <a:rPr lang="en-US" sz="2400" dirty="0" smtClean="0">
                <a:latin typeface="Comic Sans MS" panose="030F0702030302020204" pitchFamily="66" charset="0"/>
              </a:rPr>
              <a:t>:</a:t>
            </a:r>
          </a:p>
          <a:p>
            <a:pPr marL="0" indent="0">
              <a:buNone/>
            </a:pPr>
            <a:endParaRPr lang="en-US" sz="2600" dirty="0">
              <a:latin typeface="Comic Sans MS" panose="030F0702030302020204" pitchFamily="66" charset="0"/>
            </a:endParaRPr>
          </a:p>
        </p:txBody>
      </p:sp>
      <p:sp>
        <p:nvSpPr>
          <p:cNvPr id="10" name="Slide Number Placeholder 9"/>
          <p:cNvSpPr>
            <a:spLocks noGrp="1"/>
          </p:cNvSpPr>
          <p:nvPr>
            <p:ph type="sldNum" sz="quarter" idx="12"/>
          </p:nvPr>
        </p:nvSpPr>
        <p:spPr/>
        <p:txBody>
          <a:bodyPr/>
          <a:lstStyle/>
          <a:p>
            <a:fld id="{1A280C3B-7331-4332-B612-1B44D65940C0}" type="slidenum">
              <a:rPr lang="en-US" sz="1600" smtClean="0"/>
              <a:t>19</a:t>
            </a:fld>
            <a:endParaRPr lang="en-US" sz="1600" dirty="0"/>
          </a:p>
        </p:txBody>
      </p:sp>
      <p:pic>
        <p:nvPicPr>
          <p:cNvPr id="4" name="Picture 6" descr="C:\Users\vgillespie648\AppData\Local\Microsoft\Windows\Temporary Internet Files\Content.IE5\PV3LPYP5\MP9003417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2954736" cy="2107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395" y="3210443"/>
            <a:ext cx="4818744" cy="1200329"/>
          </a:xfrm>
          <a:prstGeom prst="rect">
            <a:avLst/>
          </a:prstGeom>
          <a:noFill/>
        </p:spPr>
        <p:txBody>
          <a:bodyPr wrap="square" rtlCol="0">
            <a:spAutoFit/>
          </a:bodyPr>
          <a:lstStyle/>
          <a:p>
            <a:pPr lvl="1"/>
            <a:r>
              <a:rPr lang="en-US" sz="2400" dirty="0">
                <a:latin typeface="Comic Sans MS" panose="030F0702030302020204" pitchFamily="66" charset="0"/>
              </a:rPr>
              <a:t>Healthcare facilities to report certain </a:t>
            </a:r>
            <a:r>
              <a:rPr lang="en-US" sz="2400" dirty="0" smtClean="0">
                <a:latin typeface="Comic Sans MS" panose="030F0702030302020204" pitchFamily="66" charset="0"/>
              </a:rPr>
              <a:t>preventable adverse </a:t>
            </a:r>
            <a:r>
              <a:rPr lang="en-US" sz="2400" dirty="0">
                <a:latin typeface="Comic Sans MS" panose="030F0702030302020204" pitchFamily="66" charset="0"/>
              </a:rPr>
              <a:t>events to the </a:t>
            </a:r>
            <a:r>
              <a:rPr lang="en-US" sz="2400" dirty="0" smtClean="0">
                <a:latin typeface="Comic Sans MS" panose="030F0702030302020204" pitchFamily="66" charset="0"/>
              </a:rPr>
              <a:t>DSHS,</a:t>
            </a:r>
            <a:endParaRPr lang="en-US" sz="2400" dirty="0">
              <a:latin typeface="Comic Sans MS" panose="030F0702030302020204" pitchFamily="66" charset="0"/>
            </a:endParaRPr>
          </a:p>
        </p:txBody>
      </p:sp>
      <p:sp>
        <p:nvSpPr>
          <p:cNvPr id="7" name="TextBox 6"/>
          <p:cNvSpPr txBox="1"/>
          <p:nvPr/>
        </p:nvSpPr>
        <p:spPr>
          <a:xfrm>
            <a:off x="325490" y="4927663"/>
            <a:ext cx="5254173" cy="1569660"/>
          </a:xfrm>
          <a:prstGeom prst="rect">
            <a:avLst/>
          </a:prstGeom>
          <a:noFill/>
        </p:spPr>
        <p:txBody>
          <a:bodyPr wrap="square" rtlCol="0">
            <a:spAutoFit/>
          </a:bodyPr>
          <a:lstStyle/>
          <a:p>
            <a:pPr lvl="1"/>
            <a:r>
              <a:rPr lang="en-US" sz="2400" dirty="0">
                <a:latin typeface="Comic Sans MS" panose="030F0702030302020204" pitchFamily="66" charset="0"/>
              </a:rPr>
              <a:t>DSHS to make this data available to the public by facility, by type, and by number.</a:t>
            </a:r>
          </a:p>
          <a:p>
            <a:pPr lvl="1"/>
            <a:endParaRPr lang="en-US" sz="2400" dirty="0">
              <a:latin typeface="Comic Sans MS" panose="030F0702030302020204" pitchFamily="66" charset="0"/>
            </a:endParaRPr>
          </a:p>
        </p:txBody>
      </p:sp>
      <p:sp>
        <p:nvSpPr>
          <p:cNvPr id="8" name="TextBox 7"/>
          <p:cNvSpPr txBox="1"/>
          <p:nvPr/>
        </p:nvSpPr>
        <p:spPr>
          <a:xfrm>
            <a:off x="2351185" y="4410772"/>
            <a:ext cx="877163" cy="461665"/>
          </a:xfrm>
          <a:prstGeom prst="rect">
            <a:avLst/>
          </a:prstGeom>
          <a:noFill/>
        </p:spPr>
        <p:txBody>
          <a:bodyPr wrap="none" rtlCol="0">
            <a:spAutoFit/>
          </a:bodyPr>
          <a:lstStyle/>
          <a:p>
            <a:r>
              <a:rPr lang="en-US" sz="2400" b="1" dirty="0" smtClean="0">
                <a:latin typeface="Comic Sans MS" panose="030F0702030302020204" pitchFamily="66" charset="0"/>
              </a:rPr>
              <a:t>AND</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3710225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
            </a:r>
            <a:br>
              <a:rPr lang="en-US" sz="3600" dirty="0" smtClean="0"/>
            </a:br>
            <a:r>
              <a:rPr lang="en-US" sz="4000" dirty="0" smtClean="0">
                <a:latin typeface="Comic Sans MS" panose="030F0702030302020204" pitchFamily="66" charset="0"/>
              </a:rPr>
              <a:t>Preventable </a:t>
            </a:r>
            <a:r>
              <a:rPr lang="en-US" sz="4000" dirty="0">
                <a:latin typeface="Comic Sans MS" panose="030F0702030302020204" pitchFamily="66" charset="0"/>
              </a:rPr>
              <a:t>Adverse </a:t>
            </a:r>
            <a:r>
              <a:rPr lang="en-US" sz="4000" dirty="0" smtClean="0">
                <a:latin typeface="Comic Sans MS" panose="030F0702030302020204" pitchFamily="66" charset="0"/>
              </a:rPr>
              <a:t>Event </a:t>
            </a:r>
            <a:r>
              <a:rPr lang="en-US" sz="4000" dirty="0">
                <a:latin typeface="Comic Sans MS" panose="030F0702030302020204" pitchFamily="66" charset="0"/>
              </a:rPr>
              <a:t>(PAE) </a:t>
            </a:r>
            <a:r>
              <a:rPr lang="en-US" sz="4000" dirty="0" smtClean="0">
                <a:latin typeface="Comic Sans MS" panose="030F0702030302020204" pitchFamily="66" charset="0"/>
              </a:rPr>
              <a:t>Reporting—101 &amp; Training </a:t>
            </a:r>
            <a:br>
              <a:rPr lang="en-US" sz="4000" dirty="0" smtClean="0">
                <a:latin typeface="Comic Sans MS" panose="030F0702030302020204" pitchFamily="66" charset="0"/>
              </a:rPr>
            </a:br>
            <a:r>
              <a:rPr lang="en-US" sz="4000" dirty="0">
                <a:latin typeface="Comic Sans MS" panose="030F0702030302020204" pitchFamily="66" charset="0"/>
              </a:rPr>
              <a:t/>
            </a:r>
            <a:br>
              <a:rPr lang="en-US" sz="4000" dirty="0">
                <a:latin typeface="Comic Sans MS" panose="030F0702030302020204" pitchFamily="66" charset="0"/>
              </a:rPr>
            </a:br>
            <a:endParaRPr lang="en-US" sz="4000" dirty="0">
              <a:latin typeface="Comic Sans MS" panose="030F0702030302020204" pitchFamily="66" charset="0"/>
            </a:endParaRPr>
          </a:p>
        </p:txBody>
      </p:sp>
      <p:sp>
        <p:nvSpPr>
          <p:cNvPr id="3" name="Content Placeholder 2"/>
          <p:cNvSpPr>
            <a:spLocks noGrp="1"/>
          </p:cNvSpPr>
          <p:nvPr>
            <p:ph idx="1"/>
          </p:nvPr>
        </p:nvSpPr>
        <p:spPr>
          <a:xfrm>
            <a:off x="381000" y="1600200"/>
            <a:ext cx="8229600" cy="4953000"/>
          </a:xfrm>
        </p:spPr>
        <p:txBody>
          <a:bodyPr>
            <a:normAutofit/>
          </a:bodyPr>
          <a:lstStyle/>
          <a:p>
            <a:pPr marL="0" indent="0">
              <a:buNone/>
            </a:pPr>
            <a:r>
              <a:rPr lang="en-US" sz="2400" dirty="0" smtClean="0">
                <a:latin typeface="Comic Sans MS" panose="030F0702030302020204" pitchFamily="66" charset="0"/>
              </a:rPr>
              <a:t>Objectives:</a:t>
            </a:r>
          </a:p>
          <a:p>
            <a:pPr lvl="1"/>
            <a:r>
              <a:rPr lang="en-US" sz="2400" dirty="0" smtClean="0">
                <a:latin typeface="Comic Sans MS" panose="030F0702030302020204" pitchFamily="66" charset="0"/>
              </a:rPr>
              <a:t>Review the background of Preventable Adverse Event reporting nationwide and in Texas.</a:t>
            </a:r>
          </a:p>
          <a:p>
            <a:pPr lvl="1"/>
            <a:r>
              <a:rPr lang="en-US" sz="2400" dirty="0" smtClean="0">
                <a:latin typeface="Comic Sans MS" panose="030F0702030302020204" pitchFamily="66" charset="0"/>
              </a:rPr>
              <a:t>Introduce the legislative mandate for reporting of Preventable Adverse </a:t>
            </a:r>
            <a:r>
              <a:rPr lang="en-US" sz="2400" dirty="0">
                <a:latin typeface="Comic Sans MS" panose="030F0702030302020204" pitchFamily="66" charset="0"/>
              </a:rPr>
              <a:t>E</a:t>
            </a:r>
            <a:r>
              <a:rPr lang="en-US" sz="2400" dirty="0" smtClean="0">
                <a:latin typeface="Comic Sans MS" panose="030F0702030302020204" pitchFamily="66" charset="0"/>
              </a:rPr>
              <a:t>vents.</a:t>
            </a:r>
          </a:p>
          <a:p>
            <a:pPr lvl="1"/>
            <a:r>
              <a:rPr lang="en-US" sz="2400" dirty="0" smtClean="0">
                <a:latin typeface="Comic Sans MS" panose="030F0702030302020204" pitchFamily="66" charset="0"/>
              </a:rPr>
              <a:t>Provide associated definitions related to PAE’s.</a:t>
            </a:r>
          </a:p>
          <a:p>
            <a:pPr lvl="1"/>
            <a:r>
              <a:rPr lang="en-US" sz="2400" dirty="0" smtClean="0">
                <a:latin typeface="Comic Sans MS" panose="030F0702030302020204" pitchFamily="66" charset="0"/>
              </a:rPr>
              <a:t>List the reportable PAE’s and timeline.</a:t>
            </a:r>
          </a:p>
          <a:p>
            <a:pPr lvl="1"/>
            <a:r>
              <a:rPr lang="en-US" sz="2400" dirty="0">
                <a:latin typeface="Comic Sans MS" panose="030F0702030302020204" pitchFamily="66" charset="0"/>
              </a:rPr>
              <a:t>Explain the public reporting of facility PAE’s</a:t>
            </a:r>
            <a:r>
              <a:rPr lang="en-US" sz="2400" dirty="0" smtClean="0">
                <a:latin typeface="Comic Sans MS" panose="030F0702030302020204" pitchFamily="66" charset="0"/>
              </a:rPr>
              <a:t>.</a:t>
            </a:r>
          </a:p>
          <a:p>
            <a:pPr lvl="1"/>
            <a:r>
              <a:rPr lang="en-US" sz="2400" dirty="0" smtClean="0">
                <a:latin typeface="Comic Sans MS" panose="030F0702030302020204" pitchFamily="66" charset="0"/>
              </a:rPr>
              <a:t>Provide resources and references.</a:t>
            </a:r>
          </a:p>
          <a:p>
            <a:pPr lvl="1"/>
            <a:r>
              <a:rPr lang="en-US" sz="2400" dirty="0" smtClean="0">
                <a:latin typeface="Comic Sans MS" panose="030F0702030302020204" pitchFamily="66" charset="0"/>
              </a:rPr>
              <a:t>Share planned follow-up training by DSHS.</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2</a:t>
            </a:fld>
            <a:endParaRPr lang="en-US" sz="1600" dirty="0"/>
          </a:p>
        </p:txBody>
      </p:sp>
    </p:spTree>
    <p:extLst>
      <p:ext uri="{BB962C8B-B14F-4D97-AF65-F5344CB8AC3E}">
        <p14:creationId xmlns:p14="http://schemas.microsoft.com/office/powerpoint/2010/main" val="1763281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z="4000" dirty="0" smtClean="0">
                <a:latin typeface="Comic Sans MS" panose="030F0702030302020204" pitchFamily="66" charset="0"/>
              </a:rPr>
              <a:t>Chapter 98 PAE Definition</a:t>
            </a:r>
            <a:endParaRPr lang="en-US" sz="4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1A280C3B-7331-4332-B612-1B44D65940C0}" type="slidenum">
              <a:rPr lang="en-US" sz="1600" smtClean="0"/>
              <a:t>20</a:t>
            </a:fld>
            <a:endParaRPr lang="en-US" sz="1600" dirty="0"/>
          </a:p>
        </p:txBody>
      </p:sp>
      <p:sp>
        <p:nvSpPr>
          <p:cNvPr id="10" name="Rectangle 9"/>
          <p:cNvSpPr/>
          <p:nvPr/>
        </p:nvSpPr>
        <p:spPr>
          <a:xfrm>
            <a:off x="208808" y="1524000"/>
            <a:ext cx="8610600" cy="4154984"/>
          </a:xfrm>
          <a:prstGeom prst="rect">
            <a:avLst/>
          </a:prstGeom>
        </p:spPr>
        <p:txBody>
          <a:bodyPr wrap="square">
            <a:spAutoFit/>
          </a:bodyPr>
          <a:lstStyle/>
          <a:p>
            <a:pPr marL="342900" indent="-342900">
              <a:buClr>
                <a:srgbClr val="C00000"/>
              </a:buClr>
              <a:buFont typeface="Wingdings" panose="05000000000000000000" pitchFamily="2" charset="2"/>
              <a:buChar char="Ø"/>
            </a:pPr>
            <a:r>
              <a:rPr lang="en-US" sz="2400" dirty="0" smtClean="0">
                <a:latin typeface="Comic Sans MS" panose="030F0702030302020204" pitchFamily="66" charset="0"/>
              </a:rPr>
              <a:t>A health care-associated adverse condition or event for which the Medicare program will not provide additional payment to the facility under a policy adopted by the federal Centers for Medicare and Medicaid Services;                  				</a:t>
            </a:r>
            <a:r>
              <a:rPr lang="en-US" sz="2400" b="1" dirty="0" smtClean="0">
                <a:latin typeface="Comic Sans MS" panose="030F0702030302020204" pitchFamily="66" charset="0"/>
              </a:rPr>
              <a:t>and</a:t>
            </a:r>
          </a:p>
          <a:p>
            <a:pPr marL="342900" indent="-342900">
              <a:buClr>
                <a:srgbClr val="C00000"/>
              </a:buClr>
              <a:buFont typeface="Wingdings" panose="05000000000000000000" pitchFamily="2" charset="2"/>
              <a:buChar char="Ø"/>
            </a:pPr>
            <a:r>
              <a:rPr lang="en-US" sz="2400" dirty="0" smtClean="0">
                <a:latin typeface="Comic Sans MS" panose="030F0702030302020204" pitchFamily="66" charset="0"/>
              </a:rPr>
              <a:t>An event included in the list of adverse events identified by the National Quality Forum.</a:t>
            </a:r>
          </a:p>
          <a:p>
            <a:pPr marL="342900" indent="-342900">
              <a:buClr>
                <a:srgbClr val="C00000"/>
              </a:buClr>
              <a:buFont typeface="Wingdings" panose="05000000000000000000" pitchFamily="2" charset="2"/>
              <a:buChar char="Ø"/>
            </a:pPr>
            <a:endParaRPr lang="en-US" sz="2400" dirty="0">
              <a:latin typeface="Comic Sans MS" panose="030F0702030302020204" pitchFamily="66" charset="0"/>
            </a:endParaRPr>
          </a:p>
          <a:p>
            <a:pPr marL="342900" indent="-342900">
              <a:buClr>
                <a:srgbClr val="C00000"/>
              </a:buClr>
              <a:buFont typeface="Wingdings" panose="05000000000000000000" pitchFamily="2" charset="2"/>
              <a:buChar char="Ø"/>
            </a:pPr>
            <a:r>
              <a:rPr lang="en-US" dirty="0" smtClean="0">
                <a:latin typeface="Comic Sans MS" panose="030F0702030302020204" pitchFamily="66" charset="0"/>
              </a:rPr>
              <a:t>The executive commissioner may exclude an adverse event from the reporting requirement if the executive commissioner, in consultation with the advisory panel,  determines that the adverse event is not an appropriate  indicator of a preventable adverse event.</a:t>
            </a:r>
            <a:endParaRPr lang="en-US" dirty="0">
              <a:latin typeface="Comic Sans MS" panose="030F0702030302020204" pitchFamily="66" charset="0"/>
            </a:endParaRPr>
          </a:p>
        </p:txBody>
      </p:sp>
    </p:spTree>
    <p:extLst>
      <p:ext uri="{BB962C8B-B14F-4D97-AF65-F5344CB8AC3E}">
        <p14:creationId xmlns:p14="http://schemas.microsoft.com/office/powerpoint/2010/main" val="751480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A280C3B-7331-4332-B612-1B44D65940C0}" type="slidenum">
              <a:rPr lang="en-US" sz="1600" smtClean="0"/>
              <a:t>21</a:t>
            </a:fld>
            <a:endParaRPr lang="en-US" sz="1600" dirty="0"/>
          </a:p>
        </p:txBody>
      </p:sp>
      <p:sp>
        <p:nvSpPr>
          <p:cNvPr id="10242" name="Rectangle 2"/>
          <p:cNvSpPr>
            <a:spLocks noGrp="1" noChangeArrowheads="1"/>
          </p:cNvSpPr>
          <p:nvPr>
            <p:ph type="title" idx="4294967295"/>
          </p:nvPr>
        </p:nvSpPr>
        <p:spPr>
          <a:xfrm>
            <a:off x="685800" y="152400"/>
            <a:ext cx="7772400" cy="1143000"/>
          </a:xfrm>
        </p:spPr>
        <p:txBody>
          <a:bodyPr>
            <a:noAutofit/>
          </a:bodyPr>
          <a:lstStyle/>
          <a:p>
            <a:pPr eaLnBrk="1" hangingPunct="1"/>
            <a:r>
              <a:rPr lang="en-US" altLang="en-US" sz="3600" dirty="0" smtClean="0">
                <a:latin typeface="Comic Sans MS" panose="030F0702030302020204" pitchFamily="66" charset="0"/>
              </a:rPr>
              <a:t>Chapter 98 Requirements of DSHS</a:t>
            </a:r>
          </a:p>
        </p:txBody>
      </p:sp>
      <p:sp>
        <p:nvSpPr>
          <p:cNvPr id="10243" name="Rectangle 3"/>
          <p:cNvSpPr>
            <a:spLocks noGrp="1" noChangeArrowheads="1"/>
          </p:cNvSpPr>
          <p:nvPr>
            <p:ph type="body" idx="4294967295"/>
          </p:nvPr>
        </p:nvSpPr>
        <p:spPr>
          <a:xfrm>
            <a:off x="304800" y="1295400"/>
            <a:ext cx="8610600" cy="5410200"/>
          </a:xfrm>
        </p:spPr>
        <p:txBody>
          <a:bodyPr/>
          <a:lstStyle/>
          <a:p>
            <a:pPr eaLnBrk="1" hangingPunct="1">
              <a:lnSpc>
                <a:spcPct val="90000"/>
              </a:lnSpc>
            </a:pPr>
            <a:r>
              <a:rPr lang="en-US" altLang="en-US" sz="2400" dirty="0" smtClean="0">
                <a:latin typeface="Comic Sans MS" panose="030F0702030302020204" pitchFamily="66" charset="0"/>
              </a:rPr>
              <a:t>Establish Healthcare-Associated Infection (HAI) and Preventable Adverse Event (PAE) reporting system</a:t>
            </a:r>
          </a:p>
          <a:p>
            <a:pPr eaLnBrk="1" hangingPunct="1">
              <a:lnSpc>
                <a:spcPct val="90000"/>
              </a:lnSpc>
            </a:pPr>
            <a:r>
              <a:rPr lang="en-US" altLang="en-US" sz="2400" dirty="0" smtClean="0">
                <a:latin typeface="Comic Sans MS" panose="030F0702030302020204" pitchFamily="66" charset="0"/>
              </a:rPr>
              <a:t>Compile and make available to the public a data summary, by health care facility, at least annually </a:t>
            </a:r>
          </a:p>
          <a:p>
            <a:pPr eaLnBrk="1" hangingPunct="1">
              <a:lnSpc>
                <a:spcPct val="90000"/>
              </a:lnSpc>
            </a:pPr>
            <a:r>
              <a:rPr lang="en-US" altLang="en-US" sz="2400" dirty="0" smtClean="0">
                <a:latin typeface="Comic Sans MS" panose="030F0702030302020204" pitchFamily="66" charset="0"/>
              </a:rPr>
              <a:t>Allow health care facilities to submit concise written comments</a:t>
            </a:r>
          </a:p>
          <a:p>
            <a:pPr eaLnBrk="1" hangingPunct="1">
              <a:lnSpc>
                <a:spcPct val="90000"/>
              </a:lnSpc>
            </a:pPr>
            <a:r>
              <a:rPr lang="en-US" altLang="en-US" sz="2400" dirty="0" smtClean="0">
                <a:latin typeface="Comic Sans MS" panose="030F0702030302020204" pitchFamily="66" charset="0"/>
              </a:rPr>
              <a:t>Provide education and training</a:t>
            </a:r>
          </a:p>
          <a:p>
            <a:pPr eaLnBrk="1" hangingPunct="1">
              <a:lnSpc>
                <a:spcPct val="90000"/>
              </a:lnSpc>
            </a:pPr>
            <a:r>
              <a:rPr lang="en-US" altLang="en-US" sz="2400" dirty="0" smtClean="0">
                <a:latin typeface="Comic Sans MS" panose="030F0702030302020204" pitchFamily="66" charset="0"/>
              </a:rPr>
              <a:t>Ensure confidentiality &amp; legal protections</a:t>
            </a:r>
          </a:p>
          <a:p>
            <a:pPr eaLnBrk="1" hangingPunct="1">
              <a:lnSpc>
                <a:spcPct val="90000"/>
              </a:lnSpc>
            </a:pPr>
            <a:r>
              <a:rPr lang="en-US" altLang="en-US" sz="2400" dirty="0" smtClean="0">
                <a:latin typeface="Comic Sans MS" panose="030F0702030302020204" pitchFamily="66" charset="0"/>
              </a:rPr>
              <a:t>Verify the accuracy and completeness of the data reported</a:t>
            </a:r>
          </a:p>
          <a:p>
            <a:pPr eaLnBrk="1" hangingPunct="1">
              <a:lnSpc>
                <a:spcPct val="90000"/>
              </a:lnSpc>
            </a:pPr>
            <a:r>
              <a:rPr lang="en-US" altLang="en-US" sz="2400" dirty="0" smtClean="0">
                <a:latin typeface="Comic Sans MS" panose="030F0702030302020204" pitchFamily="66" charset="0"/>
              </a:rPr>
              <a:t>Receive reports from the public </a:t>
            </a:r>
          </a:p>
          <a:p>
            <a:pPr eaLnBrk="1" hangingPunct="1">
              <a:lnSpc>
                <a:spcPct val="90000"/>
              </a:lnSpc>
            </a:pPr>
            <a:r>
              <a:rPr lang="en-US" altLang="en-US" sz="2400" dirty="0" smtClean="0">
                <a:solidFill>
                  <a:srgbClr val="FF0000"/>
                </a:solidFill>
                <a:latin typeface="Comic Sans MS" panose="030F0702030302020204" pitchFamily="66" charset="0"/>
              </a:rPr>
              <a:t>Enforcement--as part of your licensure you are required to comply with state reporting requirements</a:t>
            </a:r>
          </a:p>
          <a:p>
            <a:pPr lvl="1" eaLnBrk="1" hangingPunct="1">
              <a:lnSpc>
                <a:spcPct val="90000"/>
              </a:lnSpc>
            </a:pPr>
            <a:endParaRPr lang="en-US" altLang="en-US" sz="2000" dirty="0" smtClean="0"/>
          </a:p>
        </p:txBody>
      </p:sp>
    </p:spTree>
    <p:extLst>
      <p:ext uri="{BB962C8B-B14F-4D97-AF65-F5344CB8AC3E}">
        <p14:creationId xmlns:p14="http://schemas.microsoft.com/office/powerpoint/2010/main" val="3625206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sz="4000" dirty="0" smtClean="0">
                <a:latin typeface="Comic Sans MS" panose="030F0702030302020204" pitchFamily="66" charset="0"/>
              </a:rPr>
              <a:t>Who Must Report?</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685800"/>
            <a:ext cx="7467600" cy="4525963"/>
          </a:xfrm>
        </p:spPr>
        <p:txBody>
          <a:bodyPr>
            <a:noAutofit/>
          </a:bodyPr>
          <a:lstStyle/>
          <a:p>
            <a:endParaRPr lang="en-US" sz="3000" dirty="0" smtClean="0"/>
          </a:p>
          <a:p>
            <a:r>
              <a:rPr lang="en-US" sz="2400" u="sng" dirty="0">
                <a:latin typeface="Comic Sans MS" panose="030F0702030302020204" pitchFamily="66" charset="0"/>
              </a:rPr>
              <a:t>General </a:t>
            </a:r>
            <a:r>
              <a:rPr lang="en-US" sz="2400" u="sng" dirty="0" smtClean="0">
                <a:latin typeface="Comic Sans MS" panose="030F0702030302020204" pitchFamily="66" charset="0"/>
              </a:rPr>
              <a:t>Hospitals </a:t>
            </a:r>
            <a:r>
              <a:rPr lang="en-US" sz="2400" dirty="0" smtClean="0">
                <a:latin typeface="Comic Sans MS" panose="030F0702030302020204" pitchFamily="66" charset="0"/>
              </a:rPr>
              <a:t>licensed </a:t>
            </a:r>
            <a:r>
              <a:rPr lang="en-US" sz="2400" dirty="0">
                <a:latin typeface="Comic Sans MS" panose="030F0702030302020204" pitchFamily="66" charset="0"/>
              </a:rPr>
              <a:t>under Chapter </a:t>
            </a:r>
            <a:r>
              <a:rPr lang="en-US" sz="2400" dirty="0" smtClean="0">
                <a:latin typeface="Comic Sans MS" panose="030F0702030302020204" pitchFamily="66" charset="0"/>
              </a:rPr>
              <a:t>241 or </a:t>
            </a:r>
            <a:r>
              <a:rPr lang="en-US" sz="2400" dirty="0">
                <a:latin typeface="Comic Sans MS" panose="030F0702030302020204" pitchFamily="66" charset="0"/>
              </a:rPr>
              <a:t>a </a:t>
            </a:r>
            <a:r>
              <a:rPr lang="en-US" sz="2400" dirty="0" smtClean="0">
                <a:latin typeface="Comic Sans MS" panose="030F0702030302020204" pitchFamily="66" charset="0"/>
              </a:rPr>
              <a:t>hospital </a:t>
            </a:r>
            <a:r>
              <a:rPr lang="en-US" sz="2400" dirty="0">
                <a:latin typeface="Comic Sans MS" panose="030F0702030302020204" pitchFamily="66" charset="0"/>
              </a:rPr>
              <a:t>that provides surgeries or obstetrical </a:t>
            </a:r>
            <a:r>
              <a:rPr lang="en-US" sz="2400" dirty="0" smtClean="0">
                <a:latin typeface="Comic Sans MS" panose="030F0702030302020204" pitchFamily="66" charset="0"/>
              </a:rPr>
              <a:t>services </a:t>
            </a:r>
            <a:r>
              <a:rPr lang="en-US" sz="2400" dirty="0">
                <a:latin typeface="Comic Sans MS" panose="030F0702030302020204" pitchFamily="66" charset="0"/>
              </a:rPr>
              <a:t>and is maintained or operated by this State</a:t>
            </a:r>
            <a:r>
              <a:rPr lang="en-US" sz="2400" dirty="0" smtClean="0">
                <a:latin typeface="Comic Sans MS" panose="030F0702030302020204" pitchFamily="66" charset="0"/>
              </a:rPr>
              <a:t>.</a:t>
            </a:r>
          </a:p>
          <a:p>
            <a:pPr lvl="1"/>
            <a:r>
              <a:rPr lang="en-US" sz="1800" dirty="0">
                <a:latin typeface="Comic Sans MS" panose="030F0702030302020204" pitchFamily="66" charset="0"/>
              </a:rPr>
              <a:t>All General Hospitals provide OB and/or Surgery</a:t>
            </a:r>
            <a:r>
              <a:rPr lang="en-US" sz="1800" dirty="0" smtClean="0">
                <a:latin typeface="Comic Sans MS" panose="030F0702030302020204" pitchFamily="66" charset="0"/>
              </a:rPr>
              <a:t>.</a:t>
            </a:r>
          </a:p>
          <a:p>
            <a:pPr lvl="1"/>
            <a:r>
              <a:rPr lang="en-US" sz="1800" dirty="0" smtClean="0">
                <a:latin typeface="Comic Sans MS" panose="030F0702030302020204" pitchFamily="66" charset="0"/>
              </a:rPr>
              <a:t>Comprehensive Medical Rehabilitation Hospitals do not have to report.</a:t>
            </a:r>
            <a:endParaRPr lang="en-US" sz="1800" dirty="0">
              <a:latin typeface="Comic Sans MS" panose="030F0702030302020204" pitchFamily="66" charset="0"/>
            </a:endParaRPr>
          </a:p>
          <a:p>
            <a:pPr lvl="1"/>
            <a:r>
              <a:rPr lang="en-US" sz="1800" dirty="0">
                <a:latin typeface="Comic Sans MS" panose="030F0702030302020204" pitchFamily="66" charset="0"/>
              </a:rPr>
              <a:t>LTAC’s </a:t>
            </a:r>
            <a:r>
              <a:rPr lang="en-US" sz="1800" dirty="0" smtClean="0">
                <a:latin typeface="Comic Sans MS" panose="030F0702030302020204" pitchFamily="66" charset="0"/>
              </a:rPr>
              <a:t>must </a:t>
            </a:r>
            <a:r>
              <a:rPr lang="en-US" sz="1800" dirty="0">
                <a:latin typeface="Comic Sans MS" panose="030F0702030302020204" pitchFamily="66" charset="0"/>
              </a:rPr>
              <a:t>report if they are licensed as a General Hospital (provide OB and/or Surgery).</a:t>
            </a:r>
          </a:p>
          <a:p>
            <a:pPr lvl="1"/>
            <a:r>
              <a:rPr lang="en-US" sz="1800" dirty="0">
                <a:latin typeface="Comic Sans MS" panose="030F0702030302020204" pitchFamily="66" charset="0"/>
              </a:rPr>
              <a:t>It does not </a:t>
            </a:r>
            <a:r>
              <a:rPr lang="en-US" sz="1800">
                <a:latin typeface="Comic Sans MS" panose="030F0702030302020204" pitchFamily="66" charset="0"/>
              </a:rPr>
              <a:t>include </a:t>
            </a:r>
            <a:r>
              <a:rPr lang="en-US" sz="1800" smtClean="0">
                <a:latin typeface="Comic Sans MS" panose="030F0702030302020204" pitchFamily="66" charset="0"/>
              </a:rPr>
              <a:t>a </a:t>
            </a:r>
            <a:r>
              <a:rPr lang="en-US" sz="1800" dirty="0" smtClean="0">
                <a:latin typeface="Comic Sans MS" panose="030F0702030302020204" pitchFamily="66" charset="0"/>
              </a:rPr>
              <a:t>LTAC </a:t>
            </a:r>
            <a:r>
              <a:rPr lang="en-US" sz="1800" dirty="0">
                <a:latin typeface="Comic Sans MS" panose="030F0702030302020204" pitchFamily="66" charset="0"/>
              </a:rPr>
              <a:t>licensed as a Special Hospital</a:t>
            </a:r>
            <a:r>
              <a:rPr lang="en-US" sz="2000" dirty="0" smtClean="0">
                <a:latin typeface="Comic Sans MS" panose="030F0702030302020204" pitchFamily="66" charset="0"/>
              </a:rPr>
              <a:t>.</a:t>
            </a:r>
            <a:endParaRPr lang="en-US" sz="2400" dirty="0" smtClean="0">
              <a:latin typeface="Comic Sans MS" panose="030F0702030302020204" pitchFamily="66" charset="0"/>
            </a:endParaRPr>
          </a:p>
          <a:p>
            <a:r>
              <a:rPr lang="en-US" sz="2400" u="sng" dirty="0" smtClean="0">
                <a:latin typeface="Comic Sans MS" panose="030F0702030302020204" pitchFamily="66" charset="0"/>
              </a:rPr>
              <a:t>Ambulatory Surgery Centers </a:t>
            </a:r>
            <a:r>
              <a:rPr lang="en-US" sz="2400" dirty="0" smtClean="0">
                <a:latin typeface="Comic Sans MS" panose="030F0702030302020204" pitchFamily="66" charset="0"/>
              </a:rPr>
              <a:t>licensed under Chapter 243.</a:t>
            </a:r>
          </a:p>
          <a:p>
            <a:endParaRPr lang="en-US" sz="3000" dirty="0" smtClean="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22</a:t>
            </a:fld>
            <a:endParaRPr lang="en-US" sz="1600" dirty="0"/>
          </a:p>
        </p:txBody>
      </p:sp>
      <p:pic>
        <p:nvPicPr>
          <p:cNvPr id="5" name="Picture 2" descr="C:\Users\vgillespie648\AppData\Local\Microsoft\Windows\Temporary Internet Files\Content.IE5\9RIFIJE3\MP9002893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105400"/>
            <a:ext cx="2090870" cy="139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When to Report?</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676400"/>
            <a:ext cx="8229600" cy="5029200"/>
          </a:xfrm>
        </p:spPr>
        <p:txBody>
          <a:bodyPr>
            <a:noAutofit/>
          </a:bodyPr>
          <a:lstStyle/>
          <a:p>
            <a:pPr>
              <a:lnSpc>
                <a:spcPct val="120000"/>
              </a:lnSpc>
            </a:pPr>
            <a:r>
              <a:rPr lang="en-US" sz="2400" dirty="0" smtClean="0">
                <a:latin typeface="Comic Sans MS" panose="030F0702030302020204" pitchFamily="66" charset="0"/>
              </a:rPr>
              <a:t>34 Total Preventable Adverse Events </a:t>
            </a:r>
          </a:p>
          <a:p>
            <a:pPr>
              <a:lnSpc>
                <a:spcPct val="120000"/>
              </a:lnSpc>
            </a:pPr>
            <a:endParaRPr lang="en-US" sz="2400" dirty="0">
              <a:latin typeface="Comic Sans MS" panose="030F0702030302020204" pitchFamily="66" charset="0"/>
            </a:endParaRPr>
          </a:p>
          <a:p>
            <a:pPr>
              <a:lnSpc>
                <a:spcPct val="120000"/>
              </a:lnSpc>
            </a:pPr>
            <a:r>
              <a:rPr lang="en-US" sz="2400" dirty="0">
                <a:latin typeface="Comic Sans MS" panose="030F0702030302020204" pitchFamily="66" charset="0"/>
              </a:rPr>
              <a:t>Phased in reporting over three years</a:t>
            </a:r>
            <a:r>
              <a:rPr lang="en-US" sz="2400" dirty="0" smtClean="0">
                <a:latin typeface="Comic Sans MS" panose="030F0702030302020204" pitchFamily="66" charset="0"/>
              </a:rPr>
              <a:t>—</a:t>
            </a:r>
          </a:p>
          <a:p>
            <a:pPr>
              <a:lnSpc>
                <a:spcPct val="120000"/>
              </a:lnSpc>
            </a:pPr>
            <a:endParaRPr lang="en-US" sz="2400" dirty="0">
              <a:latin typeface="Comic Sans MS" panose="030F0702030302020204" pitchFamily="66" charset="0"/>
            </a:endParaRPr>
          </a:p>
          <a:p>
            <a:pPr lvl="1">
              <a:lnSpc>
                <a:spcPct val="120000"/>
              </a:lnSpc>
            </a:pPr>
            <a:r>
              <a:rPr lang="en-US" sz="2400" dirty="0" smtClean="0">
                <a:latin typeface="Comic Sans MS" panose="030F0702030302020204" pitchFamily="66" charset="0"/>
              </a:rPr>
              <a:t>Tier I:     January </a:t>
            </a:r>
            <a:r>
              <a:rPr lang="en-US" sz="2400" dirty="0">
                <a:latin typeface="Comic Sans MS" panose="030F0702030302020204" pitchFamily="66" charset="0"/>
              </a:rPr>
              <a:t>1, </a:t>
            </a:r>
            <a:r>
              <a:rPr lang="en-US" sz="2400" dirty="0" smtClean="0">
                <a:latin typeface="Comic Sans MS" panose="030F0702030302020204" pitchFamily="66" charset="0"/>
              </a:rPr>
              <a:t>2015—14 events </a:t>
            </a:r>
          </a:p>
          <a:p>
            <a:pPr lvl="1">
              <a:lnSpc>
                <a:spcPct val="120000"/>
              </a:lnSpc>
            </a:pPr>
            <a:r>
              <a:rPr lang="en-US" sz="2400" dirty="0" smtClean="0">
                <a:latin typeface="Comic Sans MS" panose="030F0702030302020204" pitchFamily="66" charset="0"/>
              </a:rPr>
              <a:t>Tier II:   January </a:t>
            </a:r>
            <a:r>
              <a:rPr lang="en-US" sz="2400" dirty="0">
                <a:latin typeface="Comic Sans MS" panose="030F0702030302020204" pitchFamily="66" charset="0"/>
              </a:rPr>
              <a:t>1, 2016—9 additional </a:t>
            </a:r>
            <a:r>
              <a:rPr lang="en-US" sz="2400" dirty="0" smtClean="0">
                <a:latin typeface="Comic Sans MS" panose="030F0702030302020204" pitchFamily="66" charset="0"/>
              </a:rPr>
              <a:t>events</a:t>
            </a:r>
            <a:endParaRPr lang="en-US" sz="2400" dirty="0">
              <a:latin typeface="Comic Sans MS" panose="030F0702030302020204" pitchFamily="66" charset="0"/>
            </a:endParaRPr>
          </a:p>
          <a:p>
            <a:pPr lvl="1">
              <a:lnSpc>
                <a:spcPct val="120000"/>
              </a:lnSpc>
            </a:pPr>
            <a:r>
              <a:rPr lang="en-US" sz="2400" dirty="0" smtClean="0">
                <a:latin typeface="Comic Sans MS" panose="030F0702030302020204" pitchFamily="66" charset="0"/>
              </a:rPr>
              <a:t>Tier III: January </a:t>
            </a:r>
            <a:r>
              <a:rPr lang="en-US" sz="2400" dirty="0">
                <a:latin typeface="Comic Sans MS" panose="030F0702030302020204" pitchFamily="66" charset="0"/>
              </a:rPr>
              <a:t>1, </a:t>
            </a:r>
            <a:r>
              <a:rPr lang="en-US" sz="2400" dirty="0" smtClean="0">
                <a:latin typeface="Comic Sans MS" panose="030F0702030302020204" pitchFamily="66" charset="0"/>
              </a:rPr>
              <a:t>2017—11 </a:t>
            </a:r>
            <a:r>
              <a:rPr lang="en-US" sz="2400" dirty="0">
                <a:latin typeface="Comic Sans MS" panose="030F0702030302020204" pitchFamily="66" charset="0"/>
              </a:rPr>
              <a:t>additional events</a:t>
            </a:r>
          </a:p>
          <a:p>
            <a:pPr>
              <a:lnSpc>
                <a:spcPct val="160000"/>
              </a:lnSpc>
            </a:pPr>
            <a:endParaRPr lang="en-US" sz="2400" dirty="0" smtClean="0">
              <a:latin typeface="Comic Sans MS" panose="030F0702030302020204" pitchFamily="66" charset="0"/>
            </a:endParaRPr>
          </a:p>
          <a:p>
            <a:pPr marL="0" indent="0">
              <a:buNone/>
            </a:pPr>
            <a:r>
              <a:rPr lang="en-US" sz="2400" dirty="0">
                <a:latin typeface="Comic Sans MS" panose="030F0702030302020204" pitchFamily="66" charset="0"/>
              </a:rPr>
              <a:t>	</a:t>
            </a:r>
            <a:endParaRPr lang="en-US" sz="2400" dirty="0" smtClean="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23</a:t>
            </a:fld>
            <a:endParaRPr lang="en-US" sz="1600" dirty="0"/>
          </a:p>
        </p:txBody>
      </p:sp>
      <p:pic>
        <p:nvPicPr>
          <p:cNvPr id="1026" name="Picture 2" descr="C:\Users\vgillespie648\AppData\Local\Microsoft\Windows\Temporary Internet Files\Content.IE5\ATMJ22DU\MC9004326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343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97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latin typeface="Comic Sans MS" panose="030F0702030302020204" pitchFamily="66" charset="0"/>
              </a:rPr>
              <a:t>What to Report?</a:t>
            </a:r>
            <a:endParaRPr lang="en-US" sz="4000" dirty="0">
              <a:latin typeface="Comic Sans MS" panose="030F0702030302020204" pitchFamily="66" charset="0"/>
            </a:endParaRPr>
          </a:p>
        </p:txBody>
      </p:sp>
      <p:sp>
        <p:nvSpPr>
          <p:cNvPr id="3" name="Content Placeholder 2"/>
          <p:cNvSpPr>
            <a:spLocks noGrp="1"/>
          </p:cNvSpPr>
          <p:nvPr>
            <p:ph idx="1"/>
          </p:nvPr>
        </p:nvSpPr>
        <p:spPr>
          <a:xfrm>
            <a:off x="304800" y="990600"/>
            <a:ext cx="8229600" cy="4724400"/>
          </a:xfrm>
        </p:spPr>
        <p:txBody>
          <a:bodyPr>
            <a:noAutofit/>
          </a:bodyPr>
          <a:lstStyle/>
          <a:p>
            <a:r>
              <a:rPr lang="en-US" sz="2300" dirty="0">
                <a:latin typeface="Comic Sans MS" panose="030F0702030302020204" pitchFamily="66" charset="0"/>
              </a:rPr>
              <a:t>Texas Administrative Code Chapter 200 lists the specific reportable PAEs </a:t>
            </a:r>
            <a:r>
              <a:rPr lang="en-US" sz="2300" dirty="0" smtClean="0">
                <a:latin typeface="Comic Sans MS" panose="030F0702030302020204" pitchFamily="66" charset="0"/>
              </a:rPr>
              <a:t>and they are listed in the PAE </a:t>
            </a:r>
            <a:r>
              <a:rPr lang="en-US" sz="2300" dirty="0">
                <a:latin typeface="Comic Sans MS" panose="030F0702030302020204" pitchFamily="66" charset="0"/>
              </a:rPr>
              <a:t>brochure </a:t>
            </a:r>
            <a:r>
              <a:rPr lang="en-US" sz="2300" dirty="0" smtClean="0">
                <a:latin typeface="Comic Sans MS" panose="030F0702030302020204" pitchFamily="66" charset="0"/>
              </a:rPr>
              <a:t>on website. </a:t>
            </a:r>
          </a:p>
          <a:p>
            <a:r>
              <a:rPr lang="en-US" sz="2300" dirty="0" smtClean="0">
                <a:latin typeface="Comic Sans MS" panose="030F0702030302020204" pitchFamily="66" charset="0"/>
              </a:rPr>
              <a:t>Those PAE’s that start with the words Patient Death or Severe Harm are reportable if the assessed level of residual harm is Patient Death or Severe Harm.  </a:t>
            </a:r>
          </a:p>
          <a:p>
            <a:r>
              <a:rPr lang="en-US" sz="2300" dirty="0" smtClean="0">
                <a:latin typeface="Comic Sans MS" panose="030F0702030302020204" pitchFamily="66" charset="0"/>
              </a:rPr>
              <a:t>Those PAE’s that do not start with those words, e.g. Foreign object retained after surgery are all reportable regardless of the assessed level of residual harm.  </a:t>
            </a:r>
          </a:p>
          <a:p>
            <a:r>
              <a:rPr lang="en-US" sz="2300" dirty="0" smtClean="0">
                <a:latin typeface="Comic Sans MS" panose="030F0702030302020204" pitchFamily="66" charset="0"/>
              </a:rPr>
              <a:t>There are 3 choices for the level of harm question:</a:t>
            </a:r>
          </a:p>
          <a:p>
            <a:pPr lvl="1"/>
            <a:r>
              <a:rPr lang="en-US" sz="2000" dirty="0" smtClean="0">
                <a:latin typeface="Comic Sans MS" panose="030F0702030302020204" pitchFamily="66" charset="0"/>
              </a:rPr>
              <a:t>Death</a:t>
            </a:r>
          </a:p>
          <a:p>
            <a:pPr lvl="1"/>
            <a:r>
              <a:rPr lang="en-US" sz="2000" dirty="0" smtClean="0">
                <a:latin typeface="Comic Sans MS" panose="030F0702030302020204" pitchFamily="66" charset="0"/>
              </a:rPr>
              <a:t>Severe harm</a:t>
            </a:r>
          </a:p>
          <a:p>
            <a:pPr lvl="1"/>
            <a:r>
              <a:rPr lang="en-US" sz="2000" dirty="0" smtClean="0">
                <a:latin typeface="Comic Sans MS" panose="030F0702030302020204" pitchFamily="66" charset="0"/>
              </a:rPr>
              <a:t>Other (includes Moderate harm, Mild harm, No harm, Unknown harm)</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24</a:t>
            </a:fld>
            <a:endParaRPr lang="en-US" sz="1600" dirty="0"/>
          </a:p>
        </p:txBody>
      </p:sp>
    </p:spTree>
    <p:extLst>
      <p:ext uri="{BB962C8B-B14F-4D97-AF65-F5344CB8AC3E}">
        <p14:creationId xmlns:p14="http://schemas.microsoft.com/office/powerpoint/2010/main" val="2296764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latin typeface="Comic Sans MS" panose="030F0702030302020204" pitchFamily="66" charset="0"/>
              </a:rPr>
              <a:t>What to Report?</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295400"/>
            <a:ext cx="8229600" cy="4724400"/>
          </a:xfrm>
        </p:spPr>
        <p:txBody>
          <a:bodyPr>
            <a:noAutofit/>
          </a:bodyPr>
          <a:lstStyle/>
          <a:p>
            <a:r>
              <a:rPr lang="en-US" sz="2300" dirty="0" smtClean="0">
                <a:latin typeface="Comic Sans MS" panose="030F0702030302020204" pitchFamily="66" charset="0"/>
              </a:rPr>
              <a:t>We are using </a:t>
            </a:r>
            <a:r>
              <a:rPr lang="en-US" sz="2300" u="sng" dirty="0" smtClean="0">
                <a:latin typeface="Comic Sans MS" panose="030F0702030302020204" pitchFamily="66" charset="0"/>
              </a:rPr>
              <a:t>modified</a:t>
            </a:r>
            <a:r>
              <a:rPr lang="en-US" sz="2300" dirty="0" smtClean="0">
                <a:latin typeface="Comic Sans MS" panose="030F0702030302020204" pitchFamily="66" charset="0"/>
              </a:rPr>
              <a:t> </a:t>
            </a:r>
            <a:r>
              <a:rPr lang="en-US" sz="2300" dirty="0">
                <a:latin typeface="Comic Sans MS" panose="030F0702030302020204" pitchFamily="66" charset="0"/>
              </a:rPr>
              <a:t>AHRQ Common </a:t>
            </a:r>
            <a:r>
              <a:rPr lang="en-US" sz="2300" dirty="0" smtClean="0">
                <a:latin typeface="Comic Sans MS" panose="030F0702030302020204" pitchFamily="66" charset="0"/>
              </a:rPr>
              <a:t>Formats for the reporting formats.</a:t>
            </a:r>
          </a:p>
          <a:p>
            <a:r>
              <a:rPr lang="en-US" sz="2300" dirty="0" smtClean="0">
                <a:latin typeface="Comic Sans MS" panose="030F0702030302020204" pitchFamily="66" charset="0"/>
              </a:rPr>
              <a:t>All questions from the Common Formats will be presented but only the following are required:</a:t>
            </a:r>
          </a:p>
          <a:p>
            <a:pPr lvl="1"/>
            <a:r>
              <a:rPr lang="en-US" sz="2000" dirty="0" smtClean="0">
                <a:latin typeface="Comic Sans MS" panose="030F0702030302020204" pitchFamily="66" charset="0"/>
              </a:rPr>
              <a:t>Category of Event</a:t>
            </a:r>
          </a:p>
          <a:p>
            <a:pPr lvl="1"/>
            <a:r>
              <a:rPr lang="en-US" sz="2000" dirty="0" smtClean="0">
                <a:latin typeface="Comic Sans MS" panose="030F0702030302020204" pitchFamily="66" charset="0"/>
              </a:rPr>
              <a:t>Type of Event</a:t>
            </a:r>
          </a:p>
          <a:p>
            <a:pPr lvl="1"/>
            <a:r>
              <a:rPr lang="en-US" sz="2000" dirty="0" smtClean="0">
                <a:latin typeface="Comic Sans MS" panose="030F0702030302020204" pitchFamily="66" charset="0"/>
              </a:rPr>
              <a:t>Date of Event</a:t>
            </a:r>
          </a:p>
          <a:p>
            <a:pPr lvl="1"/>
            <a:r>
              <a:rPr lang="en-US" sz="2000" dirty="0" smtClean="0">
                <a:latin typeface="Comic Sans MS" panose="030F0702030302020204" pitchFamily="66" charset="0"/>
              </a:rPr>
              <a:t>MR/Patient ID#, </a:t>
            </a:r>
          </a:p>
          <a:p>
            <a:pPr lvl="1"/>
            <a:r>
              <a:rPr lang="en-US" sz="2000" dirty="0" smtClean="0">
                <a:latin typeface="Comic Sans MS" panose="030F0702030302020204" pitchFamily="66" charset="0"/>
              </a:rPr>
              <a:t>Level of Harm</a:t>
            </a:r>
          </a:p>
          <a:p>
            <a:pPr lvl="1"/>
            <a:r>
              <a:rPr lang="en-US" sz="2000" dirty="0" smtClean="0">
                <a:latin typeface="Comic Sans MS" panose="030F0702030302020204" pitchFamily="66" charset="0"/>
              </a:rPr>
              <a:t>Do you want to delete this record? </a:t>
            </a:r>
          </a:p>
          <a:p>
            <a:r>
              <a:rPr lang="en-US" sz="2300" dirty="0" smtClean="0">
                <a:latin typeface="Comic Sans MS" panose="030F0702030302020204" pitchFamily="66" charset="0"/>
              </a:rPr>
              <a:t>Facilities will NOT be required to:</a:t>
            </a:r>
          </a:p>
          <a:p>
            <a:pPr lvl="1"/>
            <a:r>
              <a:rPr lang="en-US" sz="2300" dirty="0" smtClean="0">
                <a:latin typeface="Comic Sans MS" panose="030F0702030302020204" pitchFamily="66" charset="0"/>
              </a:rPr>
              <a:t>Report or </a:t>
            </a:r>
            <a:r>
              <a:rPr lang="en-US" sz="2300" dirty="0">
                <a:latin typeface="Comic Sans MS" panose="030F0702030302020204" pitchFamily="66" charset="0"/>
              </a:rPr>
              <a:t>identify unsafe conditions or near </a:t>
            </a:r>
            <a:r>
              <a:rPr lang="en-US" sz="2300" dirty="0" smtClean="0">
                <a:latin typeface="Comic Sans MS" panose="030F0702030302020204" pitchFamily="66" charset="0"/>
              </a:rPr>
              <a:t>misses—ONLY </a:t>
            </a:r>
            <a:r>
              <a:rPr lang="en-US" sz="2300" dirty="0">
                <a:latin typeface="Comic Sans MS" panose="030F0702030302020204" pitchFamily="66" charset="0"/>
              </a:rPr>
              <a:t>actual </a:t>
            </a:r>
            <a:r>
              <a:rPr lang="en-US" sz="2300" dirty="0" smtClean="0">
                <a:latin typeface="Comic Sans MS" panose="030F0702030302020204" pitchFamily="66" charset="0"/>
              </a:rPr>
              <a:t>events</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25</a:t>
            </a:fld>
            <a:endParaRPr lang="en-US" sz="1600" dirty="0"/>
          </a:p>
        </p:txBody>
      </p:sp>
    </p:spTree>
    <p:extLst>
      <p:ext uri="{BB962C8B-B14F-4D97-AF65-F5344CB8AC3E}">
        <p14:creationId xmlns:p14="http://schemas.microsoft.com/office/powerpoint/2010/main" val="1304844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Comic Sans MS" panose="030F0702030302020204" pitchFamily="66" charset="0"/>
              </a:rPr>
              <a:t>First Tier PAE Reporting </a:t>
            </a:r>
            <a:r>
              <a:rPr lang="en-US" sz="4000" dirty="0" smtClean="0">
                <a:latin typeface="Comic Sans MS" panose="030F0702030302020204" pitchFamily="66" charset="0"/>
              </a:rPr>
              <a:t/>
            </a:r>
            <a:br>
              <a:rPr lang="en-US" sz="4000" dirty="0" smtClean="0">
                <a:latin typeface="Comic Sans MS" panose="030F0702030302020204" pitchFamily="66" charset="0"/>
              </a:rPr>
            </a:br>
            <a:r>
              <a:rPr lang="en-US" sz="4000" dirty="0" smtClean="0">
                <a:latin typeface="Comic Sans MS" panose="030F0702030302020204" pitchFamily="66" charset="0"/>
              </a:rPr>
              <a:t>January </a:t>
            </a:r>
            <a:r>
              <a:rPr lang="en-US" sz="4000" dirty="0">
                <a:latin typeface="Comic Sans MS" panose="030F0702030302020204" pitchFamily="66" charset="0"/>
              </a:rPr>
              <a:t>1, 2015 </a:t>
            </a:r>
            <a:endParaRPr lang="en-US" dirty="0"/>
          </a:p>
        </p:txBody>
      </p:sp>
      <p:sp>
        <p:nvSpPr>
          <p:cNvPr id="3" name="Content Placeholder 2"/>
          <p:cNvSpPr>
            <a:spLocks noGrp="1"/>
          </p:cNvSpPr>
          <p:nvPr>
            <p:ph sz="half" idx="1"/>
          </p:nvPr>
        </p:nvSpPr>
        <p:spPr>
          <a:xfrm>
            <a:off x="457200" y="1600200"/>
            <a:ext cx="4191000" cy="4724400"/>
          </a:xfrm>
          <a:solidFill>
            <a:srgbClr val="92D050"/>
          </a:solidFill>
          <a:ln>
            <a:solidFill>
              <a:schemeClr val="tx1"/>
            </a:solidFill>
          </a:ln>
        </p:spPr>
        <p:txBody>
          <a:bodyPr>
            <a:normAutofit/>
          </a:bodyPr>
          <a:lstStyle/>
          <a:p>
            <a:pPr marL="0" lvl="0" indent="0" algn="ctr">
              <a:lnSpc>
                <a:spcPct val="115000"/>
              </a:lnSpc>
              <a:spcBef>
                <a:spcPts val="0"/>
              </a:spcBef>
              <a:buClrTx/>
              <a:buSzTx/>
              <a:buNone/>
            </a:pPr>
            <a:r>
              <a:rPr lang="en-US" sz="2400" u="sng" dirty="0" smtClean="0">
                <a:solidFill>
                  <a:srgbClr val="000000"/>
                </a:solidFill>
                <a:latin typeface="Comic Sans MS"/>
                <a:ea typeface="Calibri"/>
                <a:cs typeface="Times New Roman"/>
              </a:rPr>
              <a:t>SURGICAL OR INVASIVE PROCEDURE EVENTS</a:t>
            </a:r>
          </a:p>
          <a:p>
            <a:pPr marL="342900" lvl="0" indent="-342900">
              <a:lnSpc>
                <a:spcPct val="115000"/>
              </a:lnSpc>
              <a:spcBef>
                <a:spcPts val="0"/>
              </a:spcBef>
              <a:buClrTx/>
              <a:buSzTx/>
              <a:buFont typeface="+mj-lt"/>
              <a:buAutoNum type="arabicPeriod"/>
            </a:pPr>
            <a:r>
              <a:rPr lang="en-US" sz="2200" dirty="0" smtClean="0">
                <a:solidFill>
                  <a:srgbClr val="000000"/>
                </a:solidFill>
                <a:latin typeface="Comic Sans MS"/>
                <a:ea typeface="Calibri"/>
                <a:cs typeface="Times New Roman"/>
              </a:rPr>
              <a:t>Surgeries </a:t>
            </a:r>
            <a:r>
              <a:rPr lang="en-US" sz="2200" dirty="0">
                <a:solidFill>
                  <a:srgbClr val="000000"/>
                </a:solidFill>
                <a:latin typeface="Comic Sans MS"/>
                <a:ea typeface="Calibri"/>
                <a:cs typeface="Times New Roman"/>
              </a:rPr>
              <a:t>or invasive procedures involving a surgery on the wrong site, wrong patient, wrong procedure.</a:t>
            </a:r>
            <a:endParaRPr lang="en-US" sz="2200" dirty="0">
              <a:solidFill>
                <a:srgbClr val="000000"/>
              </a:solidFill>
              <a:latin typeface="Calibri"/>
              <a:ea typeface="Calibri"/>
              <a:cs typeface="Times New Roman"/>
            </a:endParaRPr>
          </a:p>
          <a:p>
            <a:pPr marL="342900" lvl="0" indent="-342900">
              <a:lnSpc>
                <a:spcPct val="115000"/>
              </a:lnSpc>
              <a:spcBef>
                <a:spcPts val="0"/>
              </a:spcBef>
              <a:buClrTx/>
              <a:buSzTx/>
              <a:buFont typeface="+mj-lt"/>
              <a:buAutoNum type="arabicPeriod"/>
            </a:pPr>
            <a:r>
              <a:rPr lang="en-US" sz="2200" dirty="0">
                <a:solidFill>
                  <a:srgbClr val="000000"/>
                </a:solidFill>
                <a:latin typeface="Comic Sans MS"/>
                <a:ea typeface="Calibri"/>
                <a:cs typeface="Times New Roman"/>
              </a:rPr>
              <a:t>Foreign object retained after surgery.</a:t>
            </a:r>
            <a:endParaRPr lang="en-US" sz="2200" dirty="0">
              <a:solidFill>
                <a:srgbClr val="000000"/>
              </a:solidFill>
              <a:latin typeface="Calibri"/>
              <a:ea typeface="Calibri"/>
              <a:cs typeface="Times New Roman"/>
            </a:endParaRPr>
          </a:p>
          <a:p>
            <a:pPr marL="342900" lvl="0" indent="-342900">
              <a:lnSpc>
                <a:spcPct val="115000"/>
              </a:lnSpc>
              <a:spcBef>
                <a:spcPts val="0"/>
              </a:spcBef>
              <a:buClrTx/>
              <a:buSzTx/>
              <a:buFont typeface="+mj-lt"/>
              <a:buAutoNum type="arabicPeriod"/>
            </a:pPr>
            <a:r>
              <a:rPr lang="en-US" sz="2200" dirty="0">
                <a:solidFill>
                  <a:srgbClr val="000000"/>
                </a:solidFill>
                <a:latin typeface="Comic Sans MS"/>
                <a:ea typeface="Calibri"/>
                <a:cs typeface="Times New Roman"/>
              </a:rPr>
              <a:t>Post-operative death of an ASA Class 1 Patient</a:t>
            </a:r>
            <a:r>
              <a:rPr lang="en-US" sz="2200" dirty="0" smtClean="0">
                <a:solidFill>
                  <a:srgbClr val="000000"/>
                </a:solidFill>
                <a:latin typeface="Comic Sans MS"/>
                <a:ea typeface="Calibri"/>
                <a:cs typeface="Times New Roman"/>
              </a:rPr>
              <a:t>.</a:t>
            </a:r>
            <a:endParaRPr lang="en-US" sz="2200" dirty="0">
              <a:solidFill>
                <a:srgbClr val="000000"/>
              </a:solidFill>
              <a:latin typeface="Comic Sans MS"/>
              <a:ea typeface="Calibri"/>
              <a:cs typeface="Times New Roman"/>
            </a:endParaRPr>
          </a:p>
        </p:txBody>
      </p:sp>
      <p:sp>
        <p:nvSpPr>
          <p:cNvPr id="4" name="Content Placeholder 3"/>
          <p:cNvSpPr>
            <a:spLocks noGrp="1"/>
          </p:cNvSpPr>
          <p:nvPr>
            <p:ph sz="half" idx="2"/>
          </p:nvPr>
        </p:nvSpPr>
        <p:spPr>
          <a:xfrm>
            <a:off x="4800600" y="1600200"/>
            <a:ext cx="4038600" cy="4724400"/>
          </a:xfrm>
          <a:solidFill>
            <a:srgbClr val="FFC000"/>
          </a:solidFill>
          <a:ln>
            <a:solidFill>
              <a:schemeClr val="tx1"/>
            </a:solidFill>
          </a:ln>
        </p:spPr>
        <p:txBody>
          <a:bodyPr>
            <a:normAutofit/>
          </a:bodyPr>
          <a:lstStyle/>
          <a:p>
            <a:pPr marL="36576" lvl="0" indent="0" algn="ctr" fontAlgn="auto">
              <a:lnSpc>
                <a:spcPct val="115000"/>
              </a:lnSpc>
              <a:spcBef>
                <a:spcPts val="0"/>
              </a:spcBef>
              <a:spcAft>
                <a:spcPts val="0"/>
              </a:spcAft>
              <a:buClrTx/>
              <a:buNone/>
            </a:pPr>
            <a:r>
              <a:rPr lang="en-US" sz="2400" u="sng" dirty="0" smtClean="0">
                <a:latin typeface="Comic Sans MS"/>
                <a:ea typeface="Calibri"/>
                <a:cs typeface="Times New Roman"/>
              </a:rPr>
              <a:t>PATIENT PROTECTION EVENTS</a:t>
            </a:r>
            <a:endParaRPr lang="en-US" sz="2400" u="sng" kern="1200" dirty="0" smtClean="0">
              <a:latin typeface="Comic Sans MS"/>
              <a:ea typeface="Calibri"/>
              <a:cs typeface="Times New Roman"/>
            </a:endParaRPr>
          </a:p>
          <a:p>
            <a:pPr marL="493776" lvl="0" indent="-457200" fontAlgn="auto">
              <a:lnSpc>
                <a:spcPct val="115000"/>
              </a:lnSpc>
              <a:spcBef>
                <a:spcPts val="0"/>
              </a:spcBef>
              <a:spcAft>
                <a:spcPts val="0"/>
              </a:spcAft>
              <a:buClrTx/>
              <a:buFont typeface="+mj-lt"/>
              <a:buAutoNum type="arabicPeriod"/>
            </a:pPr>
            <a:r>
              <a:rPr lang="en-US" sz="2200" kern="1200" dirty="0" smtClean="0">
                <a:latin typeface="Comic Sans MS"/>
                <a:ea typeface="Calibri"/>
                <a:cs typeface="Times New Roman"/>
              </a:rPr>
              <a:t>Discharge </a:t>
            </a:r>
            <a:r>
              <a:rPr lang="en-US" sz="2200" kern="1200" dirty="0">
                <a:latin typeface="Comic Sans MS"/>
                <a:ea typeface="Calibri"/>
                <a:cs typeface="Times New Roman"/>
              </a:rPr>
              <a:t>or release of a patient of any age, who is unable to make decisions, to someone other than an authorized person.</a:t>
            </a:r>
            <a:endParaRPr lang="en-US" sz="2200" kern="1200" dirty="0">
              <a:ea typeface="Calibri"/>
              <a:cs typeface="Times New Roman"/>
            </a:endParaRPr>
          </a:p>
          <a:p>
            <a:endParaRPr lang="en-US" dirty="0">
              <a:solidFill>
                <a:schemeClr val="bg2"/>
              </a:solidFill>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26</a:t>
            </a:fld>
            <a:endParaRPr lang="en-US" sz="1600" dirty="0"/>
          </a:p>
        </p:txBody>
      </p:sp>
    </p:spTree>
    <p:extLst>
      <p:ext uri="{BB962C8B-B14F-4D97-AF65-F5344CB8AC3E}">
        <p14:creationId xmlns:p14="http://schemas.microsoft.com/office/powerpoint/2010/main" val="726412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Comic Sans MS" panose="030F0702030302020204" pitchFamily="66" charset="0"/>
              </a:rPr>
              <a:t>First Tier PAE Reporting </a:t>
            </a:r>
            <a:r>
              <a:rPr lang="en-US" sz="4000" dirty="0" smtClean="0">
                <a:latin typeface="Comic Sans MS" panose="030F0702030302020204" pitchFamily="66" charset="0"/>
              </a:rPr>
              <a:t/>
            </a:r>
            <a:br>
              <a:rPr lang="en-US" sz="4000" dirty="0" smtClean="0">
                <a:latin typeface="Comic Sans MS" panose="030F0702030302020204" pitchFamily="66" charset="0"/>
              </a:rPr>
            </a:br>
            <a:r>
              <a:rPr lang="en-US" sz="4000" dirty="0" smtClean="0">
                <a:latin typeface="Comic Sans MS" panose="030F0702030302020204" pitchFamily="66" charset="0"/>
              </a:rPr>
              <a:t>January </a:t>
            </a:r>
            <a:r>
              <a:rPr lang="en-US" sz="4000" dirty="0">
                <a:latin typeface="Comic Sans MS" panose="030F0702030302020204" pitchFamily="66" charset="0"/>
              </a:rPr>
              <a:t>1, 2015 </a:t>
            </a:r>
            <a:endParaRPr lang="en-US" dirty="0"/>
          </a:p>
        </p:txBody>
      </p:sp>
      <p:sp>
        <p:nvSpPr>
          <p:cNvPr id="3" name="Content Placeholder 2"/>
          <p:cNvSpPr>
            <a:spLocks noGrp="1"/>
          </p:cNvSpPr>
          <p:nvPr>
            <p:ph sz="half" idx="1"/>
          </p:nvPr>
        </p:nvSpPr>
        <p:spPr>
          <a:xfrm>
            <a:off x="457200" y="1600200"/>
            <a:ext cx="4038600" cy="4800600"/>
          </a:xfrm>
          <a:solidFill>
            <a:srgbClr val="00B0F0"/>
          </a:solidFill>
          <a:ln>
            <a:solidFill>
              <a:schemeClr val="tx1"/>
            </a:solidFill>
          </a:ln>
        </p:spPr>
        <p:txBody>
          <a:bodyPr>
            <a:normAutofit/>
          </a:bodyPr>
          <a:lstStyle/>
          <a:p>
            <a:pPr marL="0" lvl="0" indent="0" algn="ctr">
              <a:lnSpc>
                <a:spcPct val="115000"/>
              </a:lnSpc>
              <a:spcBef>
                <a:spcPts val="0"/>
              </a:spcBef>
              <a:buClrTx/>
              <a:buSzTx/>
              <a:buNone/>
            </a:pPr>
            <a:r>
              <a:rPr lang="en-US" sz="2400" u="sng" dirty="0">
                <a:latin typeface="Comic Sans MS"/>
                <a:ea typeface="Calibri"/>
                <a:cs typeface="Times New Roman"/>
              </a:rPr>
              <a:t>ENVIRONMENTAL EVENTS</a:t>
            </a: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Any incident in which systems designated for oxygen or other gas to be delivered to a patient contains no gas, wrong gas, or are contaminated by toxic substances.</a:t>
            </a: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harm associated with use of physical restraints or bedrails while being cared for in a health care facility.</a:t>
            </a:r>
            <a:endParaRPr lang="en-US" sz="1800" dirty="0">
              <a:latin typeface="Calibri"/>
              <a:ea typeface="Calibri"/>
              <a:cs typeface="Times New Roman"/>
            </a:endParaRPr>
          </a:p>
          <a:p>
            <a:endParaRPr lang="en-US" dirty="0"/>
          </a:p>
        </p:txBody>
      </p:sp>
      <p:sp>
        <p:nvSpPr>
          <p:cNvPr id="4" name="Content Placeholder 3"/>
          <p:cNvSpPr>
            <a:spLocks noGrp="1"/>
          </p:cNvSpPr>
          <p:nvPr>
            <p:ph sz="half" idx="2"/>
          </p:nvPr>
        </p:nvSpPr>
        <p:spPr>
          <a:xfrm>
            <a:off x="4648200" y="1600200"/>
            <a:ext cx="4038600" cy="4800600"/>
          </a:xfrm>
          <a:solidFill>
            <a:srgbClr val="E591BD"/>
          </a:solidFill>
          <a:ln>
            <a:solidFill>
              <a:schemeClr val="tx1"/>
            </a:solidFill>
          </a:ln>
        </p:spPr>
        <p:txBody>
          <a:bodyPr>
            <a:normAutofit/>
          </a:bodyPr>
          <a:lstStyle/>
          <a:p>
            <a:pPr marL="0" lvl="0" indent="0" algn="ctr">
              <a:lnSpc>
                <a:spcPct val="115000"/>
              </a:lnSpc>
              <a:spcBef>
                <a:spcPts val="0"/>
              </a:spcBef>
              <a:buClrTx/>
              <a:buSzTx/>
              <a:buNone/>
            </a:pPr>
            <a:r>
              <a:rPr lang="en-US" sz="2400" u="sng" dirty="0">
                <a:latin typeface="Comic Sans MS"/>
                <a:ea typeface="Calibri"/>
                <a:cs typeface="Times New Roman"/>
              </a:rPr>
              <a:t>POTENTIAL CRIMINAL EVENTS</a:t>
            </a: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Abduction of a patient of any age.</a:t>
            </a: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Sexual abuse or assault of a patient within or on the grounds of a health care facility.</a:t>
            </a: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pPr marL="342900" lvl="0" indent="-342900">
              <a:lnSpc>
                <a:spcPct val="115000"/>
              </a:lnSpc>
              <a:spcBef>
                <a:spcPts val="0"/>
              </a:spcBef>
              <a:spcAft>
                <a:spcPts val="1000"/>
              </a:spcAft>
              <a:buClrTx/>
              <a:buSzTx/>
              <a:buFont typeface="+mj-lt"/>
              <a:buAutoNum type="arabicPeriod"/>
            </a:pPr>
            <a:r>
              <a:rPr lang="en-US" sz="1800" dirty="0" smtClean="0">
                <a:latin typeface="Comic Sans MS"/>
                <a:ea typeface="Calibri"/>
                <a:cs typeface="Times New Roman"/>
              </a:rPr>
              <a:t>Patient death </a:t>
            </a:r>
            <a:r>
              <a:rPr lang="en-US" sz="1800" dirty="0">
                <a:latin typeface="Comic Sans MS"/>
                <a:ea typeface="Calibri"/>
                <a:cs typeface="Times New Roman"/>
              </a:rPr>
              <a:t>or severe </a:t>
            </a:r>
            <a:r>
              <a:rPr lang="en-US" sz="1800" dirty="0" smtClean="0">
                <a:latin typeface="Comic Sans MS"/>
                <a:ea typeface="Calibri"/>
                <a:cs typeface="Times New Roman"/>
              </a:rPr>
              <a:t>harm resulting </a:t>
            </a:r>
            <a:r>
              <a:rPr lang="en-US" sz="1800" dirty="0">
                <a:latin typeface="Comic Sans MS"/>
                <a:ea typeface="Calibri"/>
                <a:cs typeface="Times New Roman"/>
              </a:rPr>
              <a:t>from a physical assault that occurs within or on the grounds of a health care facility.</a:t>
            </a:r>
            <a:endParaRPr lang="en-US" sz="1800" dirty="0">
              <a:latin typeface="Calibri"/>
              <a:ea typeface="Calibri"/>
              <a:cs typeface="Times New Roman"/>
            </a:endParaRPr>
          </a:p>
          <a:p>
            <a:endParaRPr lang="en-US" dirty="0"/>
          </a:p>
        </p:txBody>
      </p:sp>
      <p:sp>
        <p:nvSpPr>
          <p:cNvPr id="7" name="Slide Number Placeholder 6"/>
          <p:cNvSpPr>
            <a:spLocks noGrp="1"/>
          </p:cNvSpPr>
          <p:nvPr>
            <p:ph type="sldNum" sz="quarter" idx="12"/>
          </p:nvPr>
        </p:nvSpPr>
        <p:spPr/>
        <p:txBody>
          <a:bodyPr/>
          <a:lstStyle/>
          <a:p>
            <a:fld id="{1A280C3B-7331-4332-B612-1B44D65940C0}" type="slidenum">
              <a:rPr lang="en-US" sz="1600" smtClean="0"/>
              <a:t>27</a:t>
            </a:fld>
            <a:endParaRPr lang="en-US" sz="1600" dirty="0"/>
          </a:p>
        </p:txBody>
      </p:sp>
    </p:spTree>
    <p:extLst>
      <p:ext uri="{BB962C8B-B14F-4D97-AF65-F5344CB8AC3E}">
        <p14:creationId xmlns:p14="http://schemas.microsoft.com/office/powerpoint/2010/main" val="2299275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Comic Sans MS" panose="030F0702030302020204" pitchFamily="66" charset="0"/>
              </a:rPr>
              <a:t>First Tier PAE Reporting </a:t>
            </a:r>
            <a:r>
              <a:rPr lang="en-US" sz="4000" dirty="0" smtClean="0">
                <a:latin typeface="Comic Sans MS" panose="030F0702030302020204" pitchFamily="66" charset="0"/>
              </a:rPr>
              <a:t/>
            </a:r>
            <a:br>
              <a:rPr lang="en-US" sz="4000" dirty="0" smtClean="0">
                <a:latin typeface="Comic Sans MS" panose="030F0702030302020204" pitchFamily="66" charset="0"/>
              </a:rPr>
            </a:br>
            <a:r>
              <a:rPr lang="en-US" sz="4000" dirty="0" smtClean="0">
                <a:latin typeface="Comic Sans MS" panose="030F0702030302020204" pitchFamily="66" charset="0"/>
              </a:rPr>
              <a:t>January </a:t>
            </a:r>
            <a:r>
              <a:rPr lang="en-US" sz="4000" dirty="0">
                <a:latin typeface="Comic Sans MS" panose="030F0702030302020204" pitchFamily="66" charset="0"/>
              </a:rPr>
              <a:t>1, 2015 </a:t>
            </a:r>
            <a:endParaRPr lang="en-US" dirty="0"/>
          </a:p>
        </p:txBody>
      </p:sp>
      <p:sp>
        <p:nvSpPr>
          <p:cNvPr id="3" name="Content Placeholder 2"/>
          <p:cNvSpPr>
            <a:spLocks noGrp="1"/>
          </p:cNvSpPr>
          <p:nvPr>
            <p:ph sz="half" idx="1"/>
          </p:nvPr>
        </p:nvSpPr>
        <p:spPr>
          <a:xfrm>
            <a:off x="457200" y="1676400"/>
            <a:ext cx="4038600" cy="5029200"/>
          </a:xfrm>
          <a:solidFill>
            <a:srgbClr val="FF7C80"/>
          </a:solidFill>
          <a:ln>
            <a:solidFill>
              <a:schemeClr val="tx1"/>
            </a:solidFill>
          </a:ln>
        </p:spPr>
        <p:txBody>
          <a:bodyPr>
            <a:normAutofit lnSpcReduction="10000"/>
          </a:bodyPr>
          <a:lstStyle/>
          <a:p>
            <a:pPr lvl="0" fontAlgn="auto">
              <a:lnSpc>
                <a:spcPct val="115000"/>
              </a:lnSpc>
              <a:spcBef>
                <a:spcPts val="0"/>
              </a:spcBef>
              <a:spcAft>
                <a:spcPts val="0"/>
              </a:spcAft>
              <a:buClrTx/>
              <a:buFont typeface="+mj-lt"/>
              <a:buAutoNum type="arabicPeriod"/>
            </a:pPr>
            <a:endParaRPr lang="en-US" sz="1800" kern="1200" dirty="0" smtClean="0">
              <a:solidFill>
                <a:srgbClr val="000000"/>
              </a:solidFill>
              <a:latin typeface="Comic Sans MS"/>
              <a:ea typeface="Calibri"/>
              <a:cs typeface="Times New Roman"/>
            </a:endParaRPr>
          </a:p>
          <a:p>
            <a:pPr marL="342900" lvl="0" indent="-342900">
              <a:lnSpc>
                <a:spcPct val="115000"/>
              </a:lnSpc>
              <a:spcBef>
                <a:spcPts val="0"/>
              </a:spcBef>
              <a:buClrTx/>
              <a:buSzTx/>
              <a:buFont typeface="+mj-lt"/>
              <a:buAutoNum type="arabicPeriod"/>
            </a:pPr>
            <a:endParaRPr lang="en-US" sz="1800" dirty="0">
              <a:solidFill>
                <a:srgbClr val="000000"/>
              </a:solidFill>
              <a:latin typeface="Comic Sans MS"/>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harm associated with unsafe administration of blood or blood products.</a:t>
            </a: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r>
              <a:rPr lang="en-US" sz="1800" dirty="0" smtClean="0">
                <a:latin typeface="Comic Sans MS"/>
                <a:ea typeface="Calibri"/>
                <a:cs typeface="Times New Roman"/>
              </a:rPr>
              <a:t>Patient death </a:t>
            </a:r>
            <a:r>
              <a:rPr lang="en-US" sz="1800" dirty="0">
                <a:latin typeface="Comic Sans MS"/>
                <a:ea typeface="Calibri"/>
                <a:cs typeface="Times New Roman"/>
              </a:rPr>
              <a:t>or severe harm </a:t>
            </a:r>
            <a:r>
              <a:rPr lang="en-US" sz="1800" dirty="0" smtClean="0">
                <a:latin typeface="Comic Sans MS"/>
                <a:ea typeface="Calibri"/>
                <a:cs typeface="Times New Roman"/>
              </a:rPr>
              <a:t>associated with a </a:t>
            </a:r>
            <a:r>
              <a:rPr lang="en-US" sz="1800" dirty="0">
                <a:latin typeface="Comic Sans MS"/>
                <a:ea typeface="Calibri"/>
                <a:cs typeface="Times New Roman"/>
              </a:rPr>
              <a:t>fall </a:t>
            </a:r>
            <a:r>
              <a:rPr lang="en-US" sz="1800" dirty="0" smtClean="0">
                <a:latin typeface="Comic Sans MS"/>
                <a:ea typeface="Calibri"/>
                <a:cs typeface="Times New Roman"/>
              </a:rPr>
              <a:t>in </a:t>
            </a:r>
            <a:r>
              <a:rPr lang="en-US" sz="1800" dirty="0">
                <a:latin typeface="Comic Sans MS"/>
                <a:ea typeface="Calibri"/>
                <a:cs typeface="Times New Roman"/>
              </a:rPr>
              <a:t>a health care facility resulting in a fracture, dislocation, intracranial injury, crushing injury, burn or other injury</a:t>
            </a:r>
            <a:r>
              <a:rPr lang="en-US" sz="1800" dirty="0" smtClean="0">
                <a:latin typeface="Comic Sans MS"/>
                <a:ea typeface="Calibri"/>
                <a:cs typeface="Times New Roman"/>
              </a:rPr>
              <a:t>.</a:t>
            </a:r>
          </a:p>
          <a:p>
            <a:pPr marL="34290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a:t>
            </a:r>
            <a:r>
              <a:rPr lang="en-US" sz="1800" dirty="0" smtClean="0">
                <a:latin typeface="Comic Sans MS"/>
                <a:ea typeface="Calibri"/>
                <a:cs typeface="Times New Roman"/>
              </a:rPr>
              <a:t>harm resulting </a:t>
            </a:r>
            <a:r>
              <a:rPr lang="en-US" sz="1800" dirty="0">
                <a:latin typeface="Comic Sans MS"/>
                <a:ea typeface="Calibri"/>
                <a:cs typeface="Times New Roman"/>
              </a:rPr>
              <a:t>from the irretrievable loss of an irreplaceable biological specimen. </a:t>
            </a: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endParaRPr lang="en-US" sz="1800" dirty="0">
              <a:solidFill>
                <a:schemeClr val="bg2"/>
              </a:solidFill>
            </a:endParaRPr>
          </a:p>
        </p:txBody>
      </p:sp>
      <p:sp>
        <p:nvSpPr>
          <p:cNvPr id="4" name="Content Placeholder 3"/>
          <p:cNvSpPr>
            <a:spLocks noGrp="1"/>
          </p:cNvSpPr>
          <p:nvPr>
            <p:ph sz="half" idx="2"/>
          </p:nvPr>
        </p:nvSpPr>
        <p:spPr>
          <a:xfrm>
            <a:off x="4637957" y="1676400"/>
            <a:ext cx="4038600" cy="5029200"/>
          </a:xfrm>
          <a:solidFill>
            <a:srgbClr val="FF7C80"/>
          </a:solidFill>
          <a:ln>
            <a:solidFill>
              <a:schemeClr val="tx1"/>
            </a:solidFill>
          </a:ln>
        </p:spPr>
        <p:txBody>
          <a:bodyPr>
            <a:normAutofit lnSpcReduction="10000"/>
          </a:bodyPr>
          <a:lstStyle/>
          <a:p>
            <a:pPr marL="0" lvl="0" indent="0" fontAlgn="auto">
              <a:lnSpc>
                <a:spcPct val="115000"/>
              </a:lnSpc>
              <a:spcBef>
                <a:spcPts val="0"/>
              </a:spcBef>
              <a:spcAft>
                <a:spcPts val="0"/>
              </a:spcAft>
              <a:buClrTx/>
              <a:buNone/>
            </a:pPr>
            <a:endParaRPr lang="en-US" sz="1800" kern="1200" dirty="0" smtClean="0">
              <a:solidFill>
                <a:srgbClr val="000000"/>
              </a:solidFill>
              <a:latin typeface="Comic Sans MS"/>
              <a:ea typeface="Calibri"/>
              <a:cs typeface="Times New Roman"/>
            </a:endParaRPr>
          </a:p>
          <a:p>
            <a:pPr marL="0" lvl="0" indent="0" fontAlgn="auto">
              <a:lnSpc>
                <a:spcPct val="115000"/>
              </a:lnSpc>
              <a:spcBef>
                <a:spcPts val="0"/>
              </a:spcBef>
              <a:spcAft>
                <a:spcPts val="0"/>
              </a:spcAft>
              <a:buClrTx/>
              <a:buNone/>
            </a:pPr>
            <a:endParaRPr lang="en-US" sz="1800" kern="1200" dirty="0" smtClean="0">
              <a:solidFill>
                <a:srgbClr val="000000"/>
              </a:solidFill>
              <a:latin typeface="Comic Sans MS"/>
              <a:ea typeface="Calibri"/>
              <a:cs typeface="Times New Roman"/>
            </a:endParaRPr>
          </a:p>
          <a:p>
            <a:pPr marL="342900" lvl="0" indent="-342900">
              <a:lnSpc>
                <a:spcPct val="115000"/>
              </a:lnSpc>
              <a:spcBef>
                <a:spcPts val="0"/>
              </a:spcBef>
              <a:buClrTx/>
              <a:buSzTx/>
              <a:buFont typeface="Wingdings" pitchFamily="2" charset="2"/>
              <a:buAutoNum type="arabicPeriod" startAt="4"/>
            </a:pPr>
            <a:r>
              <a:rPr lang="en-US" sz="1800" dirty="0" smtClean="0">
                <a:latin typeface="Comic Sans MS"/>
                <a:ea typeface="Calibri"/>
                <a:cs typeface="Times New Roman"/>
              </a:rPr>
              <a:t>Perinatal death or severe harm (maternal or neonatal) associated with labor or delivery in a low-risk pregnancy while being cared for in a health care facility.</a:t>
            </a:r>
            <a:endParaRPr lang="en-US" sz="1800" dirty="0" smtClean="0">
              <a:latin typeface="Calibri"/>
              <a:ea typeface="Calibri"/>
              <a:cs typeface="Times New Roman"/>
            </a:endParaRPr>
          </a:p>
          <a:p>
            <a:pPr marL="342900" lvl="0" indent="-342900">
              <a:lnSpc>
                <a:spcPct val="115000"/>
              </a:lnSpc>
              <a:spcBef>
                <a:spcPts val="0"/>
              </a:spcBef>
              <a:buClrTx/>
              <a:buSzTx/>
              <a:buFont typeface="Wingdings" pitchFamily="2" charset="2"/>
              <a:buAutoNum type="arabicPeriod" startAt="4"/>
            </a:pPr>
            <a:r>
              <a:rPr lang="en-US" sz="1800" dirty="0" smtClean="0">
                <a:latin typeface="Comic Sans MS"/>
                <a:ea typeface="Calibri"/>
                <a:cs typeface="Times New Roman"/>
              </a:rPr>
              <a:t>Patient </a:t>
            </a:r>
            <a:r>
              <a:rPr lang="en-US" sz="1800" dirty="0">
                <a:latin typeface="Comic Sans MS"/>
                <a:ea typeface="Calibri"/>
                <a:cs typeface="Times New Roman"/>
              </a:rPr>
              <a:t>death or severe harm </a:t>
            </a:r>
            <a:r>
              <a:rPr lang="en-US" sz="1800" dirty="0" smtClean="0">
                <a:latin typeface="Comic Sans MS"/>
                <a:ea typeface="Calibri"/>
                <a:cs typeface="Times New Roman"/>
              </a:rPr>
              <a:t>resulting from failure </a:t>
            </a:r>
            <a:r>
              <a:rPr lang="en-US" sz="1800" dirty="0">
                <a:latin typeface="Comic Sans MS"/>
                <a:ea typeface="Calibri"/>
                <a:cs typeface="Times New Roman"/>
              </a:rPr>
              <a:t>to follow up or communicate laboratory, pathology or radiology test results.</a:t>
            </a:r>
            <a:endParaRPr lang="en-US" sz="1800" dirty="0">
              <a:latin typeface="Calibri"/>
              <a:ea typeface="Calibri"/>
              <a:cs typeface="Times New Roman"/>
            </a:endParaRPr>
          </a:p>
        </p:txBody>
      </p:sp>
      <p:sp>
        <p:nvSpPr>
          <p:cNvPr id="8" name="Slide Number Placeholder 7"/>
          <p:cNvSpPr>
            <a:spLocks noGrp="1"/>
          </p:cNvSpPr>
          <p:nvPr>
            <p:ph type="sldNum" sz="quarter" idx="12"/>
          </p:nvPr>
        </p:nvSpPr>
        <p:spPr/>
        <p:txBody>
          <a:bodyPr/>
          <a:lstStyle/>
          <a:p>
            <a:fld id="{1A280C3B-7331-4332-B612-1B44D65940C0}" type="slidenum">
              <a:rPr lang="en-US" sz="1600" smtClean="0"/>
              <a:t>28</a:t>
            </a:fld>
            <a:endParaRPr lang="en-US" sz="1600" dirty="0"/>
          </a:p>
        </p:txBody>
      </p:sp>
      <p:sp>
        <p:nvSpPr>
          <p:cNvPr id="6" name="TextBox 5"/>
          <p:cNvSpPr txBox="1"/>
          <p:nvPr/>
        </p:nvSpPr>
        <p:spPr>
          <a:xfrm>
            <a:off x="1921969" y="1702759"/>
            <a:ext cx="5168402" cy="488147"/>
          </a:xfrm>
          <a:prstGeom prst="rect">
            <a:avLst/>
          </a:prstGeom>
          <a:solidFill>
            <a:srgbClr val="FF7C80"/>
          </a:solidFill>
        </p:spPr>
        <p:txBody>
          <a:bodyPr wrap="none" rtlCol="0">
            <a:spAutoFit/>
          </a:bodyPr>
          <a:lstStyle/>
          <a:p>
            <a:pPr marL="457200" lvl="0" algn="ctr">
              <a:lnSpc>
                <a:spcPct val="115000"/>
              </a:lnSpc>
            </a:pPr>
            <a:r>
              <a:rPr lang="en-US" sz="2400" u="sng" dirty="0">
                <a:latin typeface="Comic Sans MS" panose="030F0702030302020204" pitchFamily="66" charset="0"/>
                <a:ea typeface="Calibri"/>
                <a:cs typeface="Times New Roman"/>
              </a:rPr>
              <a:t>CARE MANAGEMENT EVENTS</a:t>
            </a:r>
          </a:p>
        </p:txBody>
      </p:sp>
    </p:spTree>
    <p:extLst>
      <p:ext uri="{BB962C8B-B14F-4D97-AF65-F5344CB8AC3E}">
        <p14:creationId xmlns:p14="http://schemas.microsoft.com/office/powerpoint/2010/main" val="662408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Comic Sans MS" panose="030F0702030302020204" pitchFamily="66" charset="0"/>
              </a:rPr>
              <a:t>How to Report?</a:t>
            </a:r>
            <a:endParaRPr lang="en-US" dirty="0"/>
          </a:p>
        </p:txBody>
      </p:sp>
      <p:sp>
        <p:nvSpPr>
          <p:cNvPr id="3" name="Slide Number Placeholder 2"/>
          <p:cNvSpPr>
            <a:spLocks noGrp="1"/>
          </p:cNvSpPr>
          <p:nvPr>
            <p:ph type="sldNum" sz="quarter" idx="12"/>
          </p:nvPr>
        </p:nvSpPr>
        <p:spPr/>
        <p:txBody>
          <a:bodyPr/>
          <a:lstStyle/>
          <a:p>
            <a:fld id="{1A280C3B-7331-4332-B612-1B44D65940C0}" type="slidenum">
              <a:rPr lang="en-US" smtClean="0"/>
              <a:t>29</a:t>
            </a:fld>
            <a:endParaRPr lang="en-US" dirty="0"/>
          </a:p>
        </p:txBody>
      </p:sp>
      <p:sp>
        <p:nvSpPr>
          <p:cNvPr id="4" name="Rectangle 3"/>
          <p:cNvSpPr/>
          <p:nvPr/>
        </p:nvSpPr>
        <p:spPr>
          <a:xfrm>
            <a:off x="2590949" y="1676400"/>
            <a:ext cx="6400800" cy="3785652"/>
          </a:xfrm>
          <a:prstGeom prst="rect">
            <a:avLst/>
          </a:prstGeom>
        </p:spPr>
        <p:txBody>
          <a:bodyPr wrap="square">
            <a:spAutoFit/>
          </a:bodyPr>
          <a:lstStyle/>
          <a:p>
            <a:pPr marL="342900" indent="-342900">
              <a:buClr>
                <a:srgbClr val="C00000"/>
              </a:buClr>
              <a:buFont typeface="Wingdings" panose="05000000000000000000" pitchFamily="2" charset="2"/>
              <a:buChar char="Ø"/>
            </a:pPr>
            <a:r>
              <a:rPr lang="en-US" sz="2400" dirty="0" smtClean="0">
                <a:latin typeface="Comic Sans MS" panose="030F0702030302020204" pitchFamily="66" charset="0"/>
              </a:rPr>
              <a:t>PAEs will be entered by the reporting facility into the Texas Healthcare Safety Network (</a:t>
            </a:r>
            <a:r>
              <a:rPr lang="en-US" sz="2400" dirty="0" err="1" smtClean="0">
                <a:latin typeface="Comic Sans MS" panose="030F0702030302020204" pitchFamily="66" charset="0"/>
              </a:rPr>
              <a:t>TxHSN</a:t>
            </a:r>
            <a:r>
              <a:rPr lang="en-US" sz="2400" dirty="0" smtClean="0">
                <a:latin typeface="Comic Sans MS" panose="030F0702030302020204" pitchFamily="66" charset="0"/>
              </a:rPr>
              <a:t>). </a:t>
            </a:r>
          </a:p>
          <a:p>
            <a:pPr marL="800100" lvl="1" indent="-342900">
              <a:buClr>
                <a:srgbClr val="C00000"/>
              </a:buClr>
              <a:buFont typeface="Wingdings" panose="05000000000000000000" pitchFamily="2" charset="2"/>
              <a:buChar char="Ø"/>
            </a:pPr>
            <a:r>
              <a:rPr lang="en-US" sz="2200" dirty="0" smtClean="0">
                <a:latin typeface="Comic Sans MS" panose="030F0702030302020204" pitchFamily="66" charset="0"/>
              </a:rPr>
              <a:t>Manual entry online</a:t>
            </a:r>
          </a:p>
          <a:p>
            <a:pPr marL="800100" lvl="1" indent="-342900">
              <a:buClr>
                <a:srgbClr val="C00000"/>
              </a:buClr>
              <a:buFont typeface="Wingdings" panose="05000000000000000000" pitchFamily="2" charset="2"/>
              <a:buChar char="Ø"/>
            </a:pPr>
            <a:r>
              <a:rPr lang="en-US" sz="2200" dirty="0" smtClean="0">
                <a:latin typeface="Comic Sans MS" panose="030F0702030302020204" pitchFamily="66" charset="0"/>
              </a:rPr>
              <a:t>XML Upload per </a:t>
            </a:r>
            <a:r>
              <a:rPr lang="en-US" sz="2200" dirty="0" err="1" smtClean="0">
                <a:latin typeface="Comic Sans MS" panose="030F0702030302020204" pitchFamily="66" charset="0"/>
              </a:rPr>
              <a:t>TxHSN</a:t>
            </a:r>
            <a:r>
              <a:rPr lang="en-US" sz="2200" dirty="0" smtClean="0">
                <a:latin typeface="Comic Sans MS" panose="030F0702030302020204" pitchFamily="66" charset="0"/>
              </a:rPr>
              <a:t> </a:t>
            </a:r>
            <a:r>
              <a:rPr lang="en-US" sz="2200" dirty="0" err="1" smtClean="0">
                <a:latin typeface="Comic Sans MS" panose="030F0702030302020204" pitchFamily="66" charset="0"/>
              </a:rPr>
              <a:t>webservices</a:t>
            </a:r>
            <a:endParaRPr lang="en-US" sz="2200" dirty="0" smtClean="0">
              <a:latin typeface="Comic Sans MS" panose="030F0702030302020204" pitchFamily="66" charset="0"/>
            </a:endParaRPr>
          </a:p>
          <a:p>
            <a:pPr marL="800100" lvl="1" indent="-342900">
              <a:buClr>
                <a:srgbClr val="C00000"/>
              </a:buClr>
              <a:buFont typeface="Wingdings" panose="05000000000000000000" pitchFamily="2" charset="2"/>
              <a:buChar char="Ø"/>
            </a:pPr>
            <a:endParaRPr lang="en-US" sz="2400" dirty="0" smtClean="0">
              <a:latin typeface="Comic Sans MS" panose="030F0702030302020204" pitchFamily="66" charset="0"/>
            </a:endParaRPr>
          </a:p>
          <a:p>
            <a:pPr marL="342900" indent="-342900">
              <a:buClr>
                <a:srgbClr val="C00000"/>
              </a:buClr>
              <a:buFont typeface="Wingdings" panose="05000000000000000000" pitchFamily="2" charset="2"/>
              <a:buChar char="Ø"/>
            </a:pPr>
            <a:r>
              <a:rPr lang="en-US" sz="2400" dirty="0" smtClean="0">
                <a:latin typeface="Comic Sans MS" panose="030F0702030302020204" pitchFamily="66" charset="0"/>
              </a:rPr>
              <a:t>PAE reporting deadlines, </a:t>
            </a:r>
            <a:r>
              <a:rPr lang="en-US" sz="2400" dirty="0">
                <a:latin typeface="Comic Sans MS" panose="030F0702030302020204" pitchFamily="66" charset="0"/>
              </a:rPr>
              <a:t>comment period and public posting of data </a:t>
            </a:r>
            <a:r>
              <a:rPr lang="en-US" sz="2400" dirty="0" smtClean="0">
                <a:latin typeface="Comic Sans MS" panose="030F0702030302020204" pitchFamily="66" charset="0"/>
              </a:rPr>
              <a:t>will </a:t>
            </a:r>
            <a:r>
              <a:rPr lang="en-US" sz="2400" dirty="0">
                <a:latin typeface="Comic Sans MS" panose="030F0702030302020204" pitchFamily="66" charset="0"/>
              </a:rPr>
              <a:t>follow the established HAI </a:t>
            </a:r>
            <a:r>
              <a:rPr lang="en-US" sz="2400" dirty="0" smtClean="0">
                <a:latin typeface="Comic Sans MS" panose="030F0702030302020204" pitchFamily="66" charset="0"/>
              </a:rPr>
              <a:t>schedule. </a:t>
            </a:r>
          </a:p>
          <a:p>
            <a:pPr marL="342900" indent="-342900">
              <a:buClr>
                <a:srgbClr val="C00000"/>
              </a:buClr>
              <a:buFont typeface="Wingdings" panose="05000000000000000000" pitchFamily="2" charset="2"/>
              <a:buChar char="Ø"/>
            </a:pP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29" y="2578626"/>
            <a:ext cx="2209949"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30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latin typeface="Comic Sans MS" panose="030F0702030302020204" pitchFamily="66" charset="0"/>
              </a:rPr>
              <a:t>Why Report</a:t>
            </a:r>
            <a:r>
              <a:rPr lang="en-US" sz="4000" dirty="0">
                <a:latin typeface="Comic Sans MS" panose="030F0702030302020204" pitchFamily="66" charset="0"/>
              </a:rPr>
              <a:t>?</a:t>
            </a:r>
          </a:p>
        </p:txBody>
      </p:sp>
      <p:sp>
        <p:nvSpPr>
          <p:cNvPr id="3" name="Content Placeholder 2"/>
          <p:cNvSpPr>
            <a:spLocks noGrp="1"/>
          </p:cNvSpPr>
          <p:nvPr>
            <p:ph idx="1"/>
          </p:nvPr>
        </p:nvSpPr>
        <p:spPr>
          <a:xfrm>
            <a:off x="381000" y="1600200"/>
            <a:ext cx="8229600" cy="4953000"/>
          </a:xfrm>
        </p:spPr>
        <p:txBody>
          <a:bodyPr>
            <a:normAutofit fontScale="92500" lnSpcReduction="20000"/>
          </a:bodyPr>
          <a:lstStyle/>
          <a:p>
            <a:pPr lvl="0"/>
            <a:r>
              <a:rPr lang="en-US" sz="2400" dirty="0">
                <a:solidFill>
                  <a:prstClr val="black"/>
                </a:solidFill>
                <a:latin typeface="Comic Sans MS" panose="030F0702030302020204" pitchFamily="66" charset="0"/>
              </a:rPr>
              <a:t>1999 Institute of Medicine (IOM)* </a:t>
            </a:r>
          </a:p>
          <a:p>
            <a:pPr lvl="1"/>
            <a:r>
              <a:rPr lang="en-US" sz="2000" dirty="0">
                <a:solidFill>
                  <a:prstClr val="black"/>
                </a:solidFill>
                <a:latin typeface="Comic Sans MS" panose="030F0702030302020204" pitchFamily="66" charset="0"/>
              </a:rPr>
              <a:t>Estimated 98,000 deaths/year</a:t>
            </a:r>
          </a:p>
          <a:p>
            <a:pPr lvl="1"/>
            <a:r>
              <a:rPr lang="en-US" sz="2000" dirty="0">
                <a:solidFill>
                  <a:prstClr val="black"/>
                </a:solidFill>
                <a:latin typeface="Comic Sans MS" panose="030F0702030302020204" pitchFamily="66" charset="0"/>
              </a:rPr>
              <a:t>Most were systemic errors</a:t>
            </a:r>
          </a:p>
          <a:p>
            <a:pPr lvl="1">
              <a:buClr>
                <a:srgbClr val="6EA0B0"/>
              </a:buClr>
            </a:pPr>
            <a:r>
              <a:rPr lang="en-US" sz="2000" dirty="0">
                <a:solidFill>
                  <a:prstClr val="black"/>
                </a:solidFill>
                <a:latin typeface="Comic Sans MS" panose="030F0702030302020204" pitchFamily="66" charset="0"/>
              </a:rPr>
              <a:t>Called for a nationwide, mandatory reporting system</a:t>
            </a:r>
          </a:p>
          <a:p>
            <a:pPr lvl="1"/>
            <a:endParaRPr lang="en-US" sz="1900" dirty="0">
              <a:solidFill>
                <a:prstClr val="black"/>
              </a:solidFill>
              <a:latin typeface="Comic Sans MS" panose="030F0702030302020204" pitchFamily="66" charset="0"/>
            </a:endParaRPr>
          </a:p>
          <a:p>
            <a:pPr lvl="1"/>
            <a:endParaRPr lang="en-US" sz="1900" dirty="0">
              <a:solidFill>
                <a:prstClr val="black"/>
              </a:solidFill>
              <a:latin typeface="Comic Sans MS" panose="030F0702030302020204" pitchFamily="66" charset="0"/>
            </a:endParaRPr>
          </a:p>
          <a:p>
            <a:pPr marL="400050" lvl="0"/>
            <a:r>
              <a:rPr lang="en-US" sz="2400" dirty="0">
                <a:solidFill>
                  <a:prstClr val="black"/>
                </a:solidFill>
                <a:latin typeface="Comic Sans MS" panose="030F0702030302020204" pitchFamily="66" charset="0"/>
              </a:rPr>
              <a:t>2013 John T. James, PhD**</a:t>
            </a:r>
          </a:p>
          <a:p>
            <a:pPr marL="800100" lvl="1"/>
            <a:r>
              <a:rPr lang="en-US" sz="2000" dirty="0">
                <a:solidFill>
                  <a:prstClr val="black"/>
                </a:solidFill>
                <a:latin typeface="Comic Sans MS" panose="030F0702030302020204" pitchFamily="66" charset="0"/>
              </a:rPr>
              <a:t>2008-2011 four studies estimated a lower limit of 210,000 deaths/year</a:t>
            </a:r>
          </a:p>
          <a:p>
            <a:pPr marL="800100" lvl="1"/>
            <a:r>
              <a:rPr lang="en-US" sz="2000" dirty="0">
                <a:solidFill>
                  <a:prstClr val="black"/>
                </a:solidFill>
                <a:latin typeface="Comic Sans MS" panose="030F0702030302020204" pitchFamily="66" charset="0"/>
              </a:rPr>
              <a:t>Newest estimate is 440,000 deaths/year</a:t>
            </a:r>
          </a:p>
          <a:p>
            <a:pPr marL="800100" lvl="1"/>
            <a:r>
              <a:rPr lang="en-US" sz="2000" dirty="0">
                <a:solidFill>
                  <a:prstClr val="black"/>
                </a:solidFill>
                <a:latin typeface="Comic Sans MS" panose="030F0702030302020204" pitchFamily="66" charset="0"/>
              </a:rPr>
              <a:t>Serious harm 10-20 times higher than lethal harm (2-4 Million serious harm events/year)</a:t>
            </a:r>
          </a:p>
          <a:p>
            <a:pPr marL="800100" lvl="1"/>
            <a:endParaRPr lang="en-US" sz="1900" dirty="0">
              <a:solidFill>
                <a:prstClr val="black"/>
              </a:solidFill>
              <a:latin typeface="Comic Sans MS" panose="030F0702030302020204" pitchFamily="66" charset="0"/>
            </a:endParaRPr>
          </a:p>
          <a:p>
            <a:pPr marL="57150" lvl="0" indent="0">
              <a:buNone/>
            </a:pPr>
            <a:endParaRPr lang="en-US" sz="1300" dirty="0">
              <a:solidFill>
                <a:srgbClr val="000000"/>
              </a:solidFill>
              <a:latin typeface="Comic Sans MS" panose="030F0702030302020204" pitchFamily="66" charset="0"/>
            </a:endParaRPr>
          </a:p>
          <a:p>
            <a:pPr marL="0" lvl="0" indent="0">
              <a:buNone/>
            </a:pPr>
            <a:r>
              <a:rPr lang="en-US" sz="1300" b="1" dirty="0">
                <a:solidFill>
                  <a:srgbClr val="009999"/>
                </a:solidFill>
                <a:latin typeface="Comic Sans MS" panose="030F0702030302020204" pitchFamily="66" charset="0"/>
              </a:rPr>
              <a:t>*To err is human: building a safer health system. Kohn LT, Corrigan JM, Donaldson MS (Institute of Medicine). Washington, </a:t>
            </a:r>
            <a:r>
              <a:rPr lang="en-US" sz="1300" b="1" dirty="0" err="1">
                <a:solidFill>
                  <a:srgbClr val="009999"/>
                </a:solidFill>
                <a:latin typeface="Comic Sans MS" panose="030F0702030302020204" pitchFamily="66" charset="0"/>
              </a:rPr>
              <a:t>DC:National</a:t>
            </a:r>
            <a:r>
              <a:rPr lang="en-US" sz="1300" b="1" dirty="0">
                <a:solidFill>
                  <a:srgbClr val="009999"/>
                </a:solidFill>
                <a:latin typeface="Comic Sans MS" panose="030F0702030302020204" pitchFamily="66" charset="0"/>
              </a:rPr>
              <a:t> Academy Press, 2000.</a:t>
            </a:r>
          </a:p>
          <a:p>
            <a:pPr marL="0" lvl="0" indent="0">
              <a:buNone/>
            </a:pPr>
            <a:r>
              <a:rPr lang="en-US" sz="1300" b="1" dirty="0">
                <a:solidFill>
                  <a:srgbClr val="009999"/>
                </a:solidFill>
                <a:latin typeface="Comic Sans MS" panose="030F0702030302020204" pitchFamily="66" charset="0"/>
              </a:rPr>
              <a:t>**A New, Evidence-based Estimate of Patient Harms Associated with Hospital Care, James, John T. PhD, Journal of Patient Safety:  September 2013 - Volume 9 - Issue 3 - p 122-128</a:t>
            </a:r>
          </a:p>
          <a:p>
            <a:pPr marL="0" lvl="0" indent="0">
              <a:buNone/>
            </a:pPr>
            <a:endParaRPr lang="en-US" sz="1300" b="1" dirty="0">
              <a:solidFill>
                <a:srgbClr val="000000"/>
              </a:solidFill>
              <a:latin typeface="Comic Sans MS" panose="030F0702030302020204" pitchFamily="66" charset="0"/>
            </a:endParaRPr>
          </a:p>
          <a:p>
            <a:pPr marL="0" lvl="0" indent="0">
              <a:buNone/>
            </a:pPr>
            <a:endParaRPr lang="en-US" sz="1300" b="1" dirty="0">
              <a:solidFill>
                <a:srgbClr val="000000"/>
              </a:solidFill>
              <a:latin typeface="Comic Sans MS" panose="030F0702030302020204" pitchFamily="66" charset="0"/>
            </a:endParaRPr>
          </a:p>
          <a:p>
            <a:pPr marL="0" indent="0">
              <a:buNone/>
            </a:pPr>
            <a:endParaRPr lang="en-US" sz="2400" dirty="0" smtClean="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3</a:t>
            </a:fld>
            <a:endParaRPr lang="en-US" sz="1600" dirty="0"/>
          </a:p>
        </p:txBody>
      </p:sp>
      <p:pic>
        <p:nvPicPr>
          <p:cNvPr id="5" name="Picture 10" descr="C:\Users\vgillespie648\AppData\Local\Microsoft\Windows\Temporary Internet Files\Content.IE5\5T442S12\MP9004278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600"/>
            <a:ext cx="2515582" cy="16764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25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924800" cy="1143000"/>
          </a:xfrm>
        </p:spPr>
        <p:txBody>
          <a:bodyPr>
            <a:noAutofit/>
          </a:bodyPr>
          <a:lstStyle/>
          <a:p>
            <a:r>
              <a:rPr lang="en-US" sz="3500" dirty="0" err="1" smtClean="0">
                <a:latin typeface="Comic Sans MS" panose="030F0702030302020204" pitchFamily="66" charset="0"/>
              </a:rPr>
              <a:t>TxHSN</a:t>
            </a:r>
            <a:r>
              <a:rPr lang="en-US" sz="3500" dirty="0" smtClean="0">
                <a:latin typeface="Comic Sans MS" panose="030F0702030302020204" pitchFamily="66" charset="0"/>
              </a:rPr>
              <a:t>  </a:t>
            </a:r>
            <a:br>
              <a:rPr lang="en-US" sz="3500" dirty="0" smtClean="0">
                <a:latin typeface="Comic Sans MS" panose="030F0702030302020204" pitchFamily="66" charset="0"/>
              </a:rPr>
            </a:br>
            <a:r>
              <a:rPr lang="en-US" sz="3500" dirty="0" smtClean="0">
                <a:latin typeface="Comic Sans MS" panose="030F0702030302020204" pitchFamily="66" charset="0"/>
              </a:rPr>
              <a:t>PAE Reporting Schedule</a:t>
            </a:r>
            <a:endParaRPr lang="en-US" sz="3500" dirty="0"/>
          </a:p>
        </p:txBody>
      </p:sp>
      <p:sp>
        <p:nvSpPr>
          <p:cNvPr id="6" name="Slide Number Placeholder 5"/>
          <p:cNvSpPr>
            <a:spLocks noGrp="1"/>
          </p:cNvSpPr>
          <p:nvPr>
            <p:ph type="sldNum" sz="quarter" idx="12"/>
          </p:nvPr>
        </p:nvSpPr>
        <p:spPr/>
        <p:txBody>
          <a:bodyPr/>
          <a:lstStyle/>
          <a:p>
            <a:fld id="{1A280C3B-7331-4332-B612-1B44D65940C0}" type="slidenum">
              <a:rPr lang="en-US" smtClean="0"/>
              <a:t>30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28286383"/>
              </p:ext>
            </p:extLst>
          </p:nvPr>
        </p:nvGraphicFramePr>
        <p:xfrm>
          <a:off x="152399" y="1584852"/>
          <a:ext cx="8944123" cy="5092558"/>
        </p:xfrm>
        <a:graphic>
          <a:graphicData uri="http://schemas.openxmlformats.org/drawingml/2006/table">
            <a:tbl>
              <a:tblPr/>
              <a:tblGrid>
                <a:gridCol w="4038601"/>
                <a:gridCol w="1304506"/>
                <a:gridCol w="1121977"/>
                <a:gridCol w="116840"/>
                <a:gridCol w="1132488"/>
                <a:gridCol w="1229711"/>
              </a:tblGrid>
              <a:tr h="5523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Reporting Quarter</a:t>
                      </a:r>
                      <a:endParaRPr kumimoji="0" lang="en-US" sz="1800" b="0"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Q1: Jan 1  – Mar 31</a:t>
                      </a:r>
                      <a:endParaRPr kumimoji="0" lang="en-US" sz="1600" b="0" i="0" u="none" strike="noStrike" cap="none" normalizeH="0" baseline="0" dirty="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H1: Jan 1 – June 30</a:t>
                      </a:r>
                      <a:endParaRPr kumimoji="0" lang="en-US" sz="1600" b="0" i="0" u="none" strike="noStrike" cap="none" normalizeH="0" baseline="0" dirty="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Q3: July 1 – Sept 30</a:t>
                      </a:r>
                      <a:endParaRPr kumimoji="0" lang="en-US" sz="1600" b="0" i="0" u="none" strike="noStrike" cap="none" normalizeH="0" baseline="0" dirty="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H2: July 1 – Dec 31</a:t>
                      </a:r>
                      <a:endParaRPr kumimoji="0" lang="en-US" sz="1600" b="0" i="0" u="none" strike="noStrike" cap="none" normalizeH="0" baseline="0" dirty="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50301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Facility data submission deadline </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Within 60 days of end of reporting quarter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Arial" charset="0"/>
                        </a:rPr>
                        <a:t>DSHS takes preliminary data snapshot </a:t>
                      </a:r>
                      <a:endParaRPr kumimoji="0" lang="en-US" sz="1600" b="0"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1-Jun</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1-Sept</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1-Dec</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1-Mar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60740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DSHS sends email to facility users review data</a:t>
                      </a:r>
                      <a:endParaRPr kumimoji="0" lang="en-US" sz="1600" b="1" i="1"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~15-Jun</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~15-Sep</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~15-Dec</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~15-Mar</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45939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Facility data corrections due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30-Jun</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30-Sep</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31-Dec</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31-Mar</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457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DSHS takes final data snapshot </a:t>
                      </a:r>
                      <a:endParaRPr kumimoji="0" lang="en-US" sz="1600" b="0"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1-July</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1-Oct</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1-Jan</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1-Apr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609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DSHS sends email to facility to review data summary and make comments</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15-Oct</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15-Apr</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41146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Facility comment period deadline </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30-Oct</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30-Apr</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42673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DSHS reviews comments </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15-Nov</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15-May</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58141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Public posting of data summary with approved comments</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1-Dec</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NA</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1-Jun</a:t>
                      </a:r>
                      <a:endParaRPr kumimoji="0" lang="en-US" sz="1600" b="1" i="0" u="none" strike="noStrike" cap="none" normalizeH="0" baseline="0" dirty="0" smtClean="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bl>
          </a:graphicData>
        </a:graphic>
      </p:graphicFrame>
    </p:spTree>
    <p:extLst>
      <p:ext uri="{BB962C8B-B14F-4D97-AF65-F5344CB8AC3E}">
        <p14:creationId xmlns:p14="http://schemas.microsoft.com/office/powerpoint/2010/main" val="1351797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omic Sans MS" panose="030F0702030302020204" pitchFamily="66" charset="0"/>
              </a:rPr>
              <a:t>What will be posted?</a:t>
            </a:r>
          </a:p>
        </p:txBody>
      </p:sp>
      <p:sp>
        <p:nvSpPr>
          <p:cNvPr id="3" name="Content Placeholder 2"/>
          <p:cNvSpPr>
            <a:spLocks noGrp="1"/>
          </p:cNvSpPr>
          <p:nvPr>
            <p:ph idx="1"/>
          </p:nvPr>
        </p:nvSpPr>
        <p:spPr/>
        <p:txBody>
          <a:bodyPr>
            <a:normAutofit/>
          </a:bodyPr>
          <a:lstStyle/>
          <a:p>
            <a:r>
              <a:rPr lang="en-US" sz="2400" dirty="0" smtClean="0">
                <a:latin typeface="Comic Sans MS" panose="030F0702030302020204" pitchFamily="66" charset="0"/>
              </a:rPr>
              <a:t>The PAE results will be included in the HAI public report.</a:t>
            </a:r>
          </a:p>
          <a:p>
            <a:r>
              <a:rPr lang="en-US" sz="2400" dirty="0" smtClean="0">
                <a:latin typeface="Comic Sans MS" panose="030F0702030302020204" pitchFamily="66" charset="0"/>
              </a:rPr>
              <a:t>PAEs will be reported by facility, by name and by number.</a:t>
            </a:r>
            <a:endParaRPr lang="en-US" sz="2400" dirty="0">
              <a:latin typeface="Comic Sans MS" panose="030F0702030302020204" pitchFamily="66" charset="0"/>
            </a:endParaRPr>
          </a:p>
          <a:p>
            <a:r>
              <a:rPr lang="en-US" sz="2400" dirty="0" smtClean="0">
                <a:latin typeface="Comic Sans MS" panose="030F0702030302020204" pitchFamily="66" charset="0"/>
              </a:rPr>
              <a:t>Example:</a:t>
            </a:r>
          </a:p>
        </p:txBody>
      </p:sp>
      <p:sp>
        <p:nvSpPr>
          <p:cNvPr id="4" name="Slide Number Placeholder 3"/>
          <p:cNvSpPr>
            <a:spLocks noGrp="1"/>
          </p:cNvSpPr>
          <p:nvPr>
            <p:ph type="sldNum" sz="quarter" idx="12"/>
          </p:nvPr>
        </p:nvSpPr>
        <p:spPr/>
        <p:txBody>
          <a:bodyPr/>
          <a:lstStyle/>
          <a:p>
            <a:fld id="{1A280C3B-7331-4332-B612-1B44D65940C0}" type="slidenum">
              <a:rPr lang="en-US" smtClean="0"/>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3262703"/>
              </p:ext>
            </p:extLst>
          </p:nvPr>
        </p:nvGraphicFramePr>
        <p:xfrm>
          <a:off x="609600" y="3810000"/>
          <a:ext cx="7696201" cy="2118360"/>
        </p:xfrm>
        <a:graphic>
          <a:graphicData uri="http://schemas.openxmlformats.org/drawingml/2006/table">
            <a:tbl>
              <a:tblPr firstRow="1" bandRow="1">
                <a:tableStyleId>{5C22544A-7EE6-4342-B048-85BDC9FD1C3A}</a:tableStyleId>
              </a:tblPr>
              <a:tblGrid>
                <a:gridCol w="5715000"/>
                <a:gridCol w="1981201"/>
              </a:tblGrid>
              <a:tr h="304800">
                <a:tc>
                  <a:txBody>
                    <a:bodyPr/>
                    <a:lstStyle/>
                    <a:p>
                      <a:pPr algn="ctr"/>
                      <a:r>
                        <a:rPr lang="en-US" dirty="0" smtClean="0"/>
                        <a:t>Type of Event</a:t>
                      </a:r>
                      <a:endParaRPr lang="en-US" dirty="0"/>
                    </a:p>
                  </a:txBody>
                  <a:tcPr anchor="ctr"/>
                </a:tc>
                <a:tc>
                  <a:txBody>
                    <a:bodyPr/>
                    <a:lstStyle/>
                    <a:p>
                      <a:pPr algn="ctr"/>
                      <a:r>
                        <a:rPr lang="en-US" dirty="0" smtClean="0"/>
                        <a:t>Total Number</a:t>
                      </a:r>
                      <a:endParaRPr lang="en-US" dirty="0"/>
                    </a:p>
                  </a:txBody>
                  <a:tcPr anchor="ctr"/>
                </a:tc>
              </a:tr>
              <a:tr h="853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Comic Sans MS" panose="030F0702030302020204" pitchFamily="66" charset="0"/>
                        </a:rPr>
                        <a:t>Patient death or severe harm associated with unsafe administration of blood or blood products</a:t>
                      </a:r>
                    </a:p>
                    <a:p>
                      <a:endParaRPr lang="en-US" dirty="0"/>
                    </a:p>
                  </a:txBody>
                  <a:tcPr anchor="ctr">
                    <a:solidFill>
                      <a:schemeClr val="accent1"/>
                    </a:solidFill>
                  </a:tcPr>
                </a:tc>
                <a:tc>
                  <a:txBody>
                    <a:bodyPr/>
                    <a:lstStyle/>
                    <a:p>
                      <a:pPr algn="ctr"/>
                      <a:r>
                        <a:rPr lang="en-US" b="1" dirty="0" smtClean="0">
                          <a:solidFill>
                            <a:schemeClr val="bg1"/>
                          </a:solidFill>
                        </a:rPr>
                        <a:t>1</a:t>
                      </a:r>
                      <a:endParaRPr lang="en-US" b="1" dirty="0">
                        <a:solidFill>
                          <a:schemeClr val="bg1"/>
                        </a:solidFill>
                      </a:endParaRPr>
                    </a:p>
                  </a:txBody>
                  <a:tcPr anchor="ctr">
                    <a:solidFill>
                      <a:schemeClr val="accent1"/>
                    </a:solidFill>
                  </a:tcPr>
                </a:tc>
              </a:tr>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Comic Sans MS" panose="030F0702030302020204" pitchFamily="66" charset="0"/>
                        </a:rPr>
                        <a:t>Foreign</a:t>
                      </a:r>
                      <a:r>
                        <a:rPr lang="en-US" sz="1800" b="1" baseline="0" dirty="0" smtClean="0">
                          <a:solidFill>
                            <a:schemeClr val="bg1"/>
                          </a:solidFill>
                          <a:latin typeface="Comic Sans MS" panose="030F0702030302020204" pitchFamily="66" charset="0"/>
                        </a:rPr>
                        <a:t> object retained after surgery</a:t>
                      </a:r>
                      <a:endParaRPr lang="en-US" sz="1800" b="1" dirty="0" smtClean="0">
                        <a:solidFill>
                          <a:schemeClr val="bg1"/>
                        </a:solidFill>
                        <a:latin typeface="Comic Sans MS" panose="030F0702030302020204" pitchFamily="66" charset="0"/>
                      </a:endParaRPr>
                    </a:p>
                  </a:txBody>
                  <a:tcPr anchor="ctr">
                    <a:solidFill>
                      <a:schemeClr val="accent1"/>
                    </a:solidFill>
                  </a:tcPr>
                </a:tc>
                <a:tc>
                  <a:txBody>
                    <a:bodyPr/>
                    <a:lstStyle/>
                    <a:p>
                      <a:pPr algn="ctr"/>
                      <a:r>
                        <a:rPr lang="en-US" b="1" dirty="0" smtClean="0">
                          <a:solidFill>
                            <a:schemeClr val="bg1"/>
                          </a:solidFill>
                          <a:latin typeface="Comic Sans MS" panose="030F0702030302020204" pitchFamily="66" charset="0"/>
                        </a:rPr>
                        <a:t>1</a:t>
                      </a:r>
                      <a:endParaRPr lang="en-US" b="1" dirty="0">
                        <a:solidFill>
                          <a:schemeClr val="bg1"/>
                        </a:solidFill>
                        <a:latin typeface="Comic Sans MS" panose="030F0702030302020204" pitchFamily="66" charset="0"/>
                      </a:endParaRPr>
                    </a:p>
                  </a:txBody>
                  <a:tcPr anchor="ctr">
                    <a:solidFill>
                      <a:schemeClr val="accent1"/>
                    </a:solidFill>
                  </a:tcPr>
                </a:tc>
              </a:tr>
            </a:tbl>
          </a:graphicData>
        </a:graphic>
      </p:graphicFrame>
    </p:spTree>
    <p:extLst>
      <p:ext uri="{BB962C8B-B14F-4D97-AF65-F5344CB8AC3E}">
        <p14:creationId xmlns:p14="http://schemas.microsoft.com/office/powerpoint/2010/main" val="273547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Public Reporting in Texas</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447800"/>
            <a:ext cx="7467600" cy="4876800"/>
          </a:xfrm>
        </p:spPr>
        <p:txBody>
          <a:bodyPr>
            <a:normAutofit/>
          </a:bodyPr>
          <a:lstStyle/>
          <a:p>
            <a:r>
              <a:rPr lang="en-US" sz="2400" dirty="0" smtClean="0">
                <a:latin typeface="Comic Sans MS" panose="030F0702030302020204" pitchFamily="66" charset="0"/>
              </a:rPr>
              <a:t>Consulted with the Texas Institute of Health Care Quality and Efficiency:</a:t>
            </a:r>
          </a:p>
          <a:p>
            <a:pPr lvl="1"/>
            <a:r>
              <a:rPr lang="en-US" sz="2400" dirty="0" smtClean="0">
                <a:latin typeface="Comic Sans MS" panose="030F0702030302020204" pitchFamily="66" charset="0"/>
              </a:rPr>
              <a:t>Available on the Department’s website   </a:t>
            </a:r>
            <a:r>
              <a:rPr lang="en-US" sz="2400" b="1" dirty="0" smtClean="0">
                <a:latin typeface="Comic Sans MS" panose="030F0702030302020204" pitchFamily="66" charset="0"/>
                <a:hlinkClick r:id="rId3"/>
              </a:rPr>
              <a:t>www.PAETexas.org</a:t>
            </a:r>
            <a:endParaRPr lang="en-US" sz="2400" b="1" dirty="0">
              <a:latin typeface="Comic Sans MS" panose="030F0702030302020204" pitchFamily="66" charset="0"/>
            </a:endParaRPr>
          </a:p>
          <a:p>
            <a:pPr lvl="1"/>
            <a:r>
              <a:rPr lang="en-US" sz="2400" dirty="0" smtClean="0">
                <a:latin typeface="Comic Sans MS" panose="030F0702030302020204" pitchFamily="66" charset="0"/>
              </a:rPr>
              <a:t>May not disclose identities of patients, employees, contractors, volunteers, consultants, students, trainees or healthcare professionals in connection with an event.</a:t>
            </a:r>
          </a:p>
          <a:p>
            <a:pPr lvl="1"/>
            <a:r>
              <a:rPr lang="en-US" sz="2400" dirty="0" smtClean="0">
                <a:latin typeface="Comic Sans MS" panose="030F0702030302020204" pitchFamily="66" charset="0"/>
              </a:rPr>
              <a:t>Facilities can submit comments for posting.</a:t>
            </a:r>
          </a:p>
          <a:p>
            <a:pPr lvl="1"/>
            <a:r>
              <a:rPr lang="en-US" sz="2400" dirty="0" smtClean="0">
                <a:latin typeface="Comic Sans MS" panose="030F0702030302020204" pitchFamily="66" charset="0"/>
              </a:rPr>
              <a:t>Department must post an annual report. </a:t>
            </a:r>
          </a:p>
          <a:p>
            <a:pPr lvl="2"/>
            <a:endParaRPr lang="en-US" dirty="0"/>
          </a:p>
        </p:txBody>
      </p:sp>
      <p:sp>
        <p:nvSpPr>
          <p:cNvPr id="6" name="Slide Number Placeholder 5"/>
          <p:cNvSpPr>
            <a:spLocks noGrp="1"/>
          </p:cNvSpPr>
          <p:nvPr>
            <p:ph type="sldNum" sz="quarter" idx="12"/>
          </p:nvPr>
        </p:nvSpPr>
        <p:spPr/>
        <p:txBody>
          <a:bodyPr/>
          <a:lstStyle/>
          <a:p>
            <a:fld id="{1A280C3B-7331-4332-B612-1B44D65940C0}" type="slidenum">
              <a:rPr lang="en-US" sz="1600" smtClean="0"/>
              <a:t>32</a:t>
            </a:fld>
            <a:endParaRPr lang="en-US" sz="1600" dirty="0"/>
          </a:p>
        </p:txBody>
      </p:sp>
    </p:spTree>
    <p:extLst>
      <p:ext uri="{BB962C8B-B14F-4D97-AF65-F5344CB8AC3E}">
        <p14:creationId xmlns:p14="http://schemas.microsoft.com/office/powerpoint/2010/main" val="3471459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92"/>
            <a:ext cx="7470648" cy="1143000"/>
          </a:xfrm>
        </p:spPr>
        <p:txBody>
          <a:bodyPr>
            <a:normAutofit fontScale="90000"/>
          </a:bodyPr>
          <a:lstStyle/>
          <a:p>
            <a:r>
              <a:rPr lang="en-US" sz="4000" dirty="0" smtClean="0">
                <a:latin typeface="Comic Sans MS" panose="030F0702030302020204" pitchFamily="66" charset="0"/>
                <a:hlinkClick r:id="rId3"/>
              </a:rPr>
              <a:t>www.paetexas.org</a:t>
            </a:r>
            <a:r>
              <a:rPr lang="en-US" sz="4000" dirty="0" smtClean="0">
                <a:latin typeface="Comic Sans MS" panose="030F0702030302020204" pitchFamily="66" charset="0"/>
              </a:rPr>
              <a:t>	  Home Page</a:t>
            </a:r>
            <a:endParaRPr lang="en-US" sz="4000"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1A280C3B-7331-4332-B612-1B44D65940C0}" type="slidenum">
              <a:rPr lang="en-US" smtClean="0">
                <a:solidFill>
                  <a:srgbClr val="D4D2D0">
                    <a:shade val="50000"/>
                  </a:srgbClr>
                </a:solidFill>
              </a:rPr>
              <a:pPr/>
              <a:t>33</a:t>
            </a:fld>
            <a:endParaRPr lang="en-US" dirty="0">
              <a:solidFill>
                <a:srgbClr val="D4D2D0">
                  <a:shade val="50000"/>
                </a:srgb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64" y="1143000"/>
            <a:ext cx="9067800" cy="475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81900" y="2819400"/>
            <a:ext cx="1295400" cy="1015663"/>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solidFill>
                  <a:prstClr val="black"/>
                </a:solidFill>
              </a:rPr>
              <a:t>Sign up for e-mail updates</a:t>
            </a:r>
            <a:endParaRPr lang="en-US" sz="2000" b="1" dirty="0">
              <a:solidFill>
                <a:prstClr val="black"/>
              </a:solidFill>
            </a:endParaRPr>
          </a:p>
        </p:txBody>
      </p:sp>
      <p:cxnSp>
        <p:nvCxnSpPr>
          <p:cNvPr id="9" name="Straight Arrow Connector 8"/>
          <p:cNvCxnSpPr/>
          <p:nvPr/>
        </p:nvCxnSpPr>
        <p:spPr>
          <a:xfrm flipH="1">
            <a:off x="7696200" y="3835063"/>
            <a:ext cx="685800" cy="584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09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5" y="152400"/>
            <a:ext cx="8229600" cy="1143000"/>
          </a:xfrm>
        </p:spPr>
        <p:txBody>
          <a:bodyPr>
            <a:normAutofit/>
          </a:bodyPr>
          <a:lstStyle/>
          <a:p>
            <a:r>
              <a:rPr lang="en-US" sz="4000" dirty="0" smtClean="0">
                <a:latin typeface="Comic Sans MS" panose="030F0702030302020204" pitchFamily="66" charset="0"/>
              </a:rPr>
              <a:t>How to get started?</a:t>
            </a:r>
            <a:endParaRPr lang="en-US" sz="4000" dirty="0">
              <a:latin typeface="Comic Sans MS" panose="030F0702030302020204" pitchFamily="66" charset="0"/>
            </a:endParaRPr>
          </a:p>
        </p:txBody>
      </p:sp>
      <p:sp>
        <p:nvSpPr>
          <p:cNvPr id="3" name="Content Placeholder 2"/>
          <p:cNvSpPr>
            <a:spLocks noGrp="1"/>
          </p:cNvSpPr>
          <p:nvPr>
            <p:ph idx="1"/>
          </p:nvPr>
        </p:nvSpPr>
        <p:spPr>
          <a:xfrm>
            <a:off x="685800" y="1371293"/>
            <a:ext cx="8229600" cy="4525963"/>
          </a:xfrm>
        </p:spPr>
        <p:txBody>
          <a:bodyPr>
            <a:noAutofit/>
          </a:bodyPr>
          <a:lstStyle/>
          <a:p>
            <a:pPr lvl="0"/>
            <a:r>
              <a:rPr lang="en-US" sz="2400" dirty="0" smtClean="0">
                <a:latin typeface="Comic Sans MS" panose="030F0702030302020204" pitchFamily="66" charset="0"/>
              </a:rPr>
              <a:t>Complete and submit a PAE Contact Form if you have not already done so.  Each facility can have up to 2 designated contacts.  These persons will be given access to enter data.</a:t>
            </a:r>
            <a:endParaRPr lang="en-US" sz="2400" u="sng" dirty="0">
              <a:latin typeface="Comic Sans MS" panose="030F0702030302020204" pitchFamily="66" charset="0"/>
            </a:endParaRPr>
          </a:p>
          <a:p>
            <a:pPr lvl="0"/>
            <a:r>
              <a:rPr lang="en-US" sz="2400" dirty="0" smtClean="0">
                <a:latin typeface="Comic Sans MS" panose="030F0702030302020204" pitchFamily="66" charset="0"/>
              </a:rPr>
              <a:t>You will receive the website, log-in and temporary password information via email.</a:t>
            </a:r>
          </a:p>
          <a:p>
            <a:r>
              <a:rPr lang="en-US" sz="2400" dirty="0" smtClean="0">
                <a:latin typeface="Comic Sans MS" panose="030F0702030302020204" pitchFamily="66" charset="0"/>
              </a:rPr>
              <a:t>Log-in and change your password. </a:t>
            </a:r>
            <a:endParaRPr lang="en-US" sz="2400" dirty="0">
              <a:latin typeface="Comic Sans MS" panose="030F0702030302020204" pitchFamily="66" charset="0"/>
            </a:endParaRPr>
          </a:p>
          <a:p>
            <a:r>
              <a:rPr lang="en-US" sz="2400" dirty="0" smtClean="0">
                <a:latin typeface="Comic Sans MS" panose="030F0702030302020204" pitchFamily="66" charset="0"/>
              </a:rPr>
              <a:t>There will be TxHSN orientation</a:t>
            </a:r>
            <a:r>
              <a:rPr lang="en-US" sz="2400" dirty="0">
                <a:latin typeface="Comic Sans MS" panose="030F0702030302020204" pitchFamily="66" charset="0"/>
              </a:rPr>
              <a:t> </a:t>
            </a:r>
            <a:r>
              <a:rPr lang="en-US" sz="2400" dirty="0" smtClean="0">
                <a:latin typeface="Comic Sans MS" panose="030F0702030302020204" pitchFamily="66" charset="0"/>
              </a:rPr>
              <a:t>slides to review.</a:t>
            </a:r>
            <a:endParaRPr lang="en-US" sz="2400" dirty="0">
              <a:latin typeface="Comic Sans MS" panose="030F0702030302020204" pitchFamily="66" charset="0"/>
            </a:endParaRPr>
          </a:p>
          <a:p>
            <a:r>
              <a:rPr lang="en-US" sz="2400" dirty="0" smtClean="0">
                <a:latin typeface="Comic Sans MS" panose="030F0702030302020204" pitchFamily="66" charset="0"/>
              </a:rPr>
              <a:t>You will then be able to enter PAE data.</a:t>
            </a:r>
            <a:endParaRPr lang="en-US" sz="2400" dirty="0">
              <a:latin typeface="Comic Sans MS" panose="030F0702030302020204" pitchFamily="66" charset="0"/>
            </a:endParaRPr>
          </a:p>
          <a:p>
            <a:pPr lvl="1"/>
            <a:endParaRPr lang="en-US" sz="20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1A280C3B-7331-4332-B612-1B44D65940C0}" type="slidenum">
              <a:rPr lang="en-US" smtClean="0"/>
              <a:t>34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253207"/>
            <a:ext cx="1367971" cy="12263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56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NHSN Enrollment</a:t>
            </a:r>
            <a:endParaRPr lang="en-US" dirty="0"/>
          </a:p>
        </p:txBody>
      </p:sp>
      <p:sp>
        <p:nvSpPr>
          <p:cNvPr id="3" name="Slide Number Placeholder 2"/>
          <p:cNvSpPr>
            <a:spLocks noGrp="1"/>
          </p:cNvSpPr>
          <p:nvPr>
            <p:ph type="sldNum" sz="quarter" idx="12"/>
          </p:nvPr>
        </p:nvSpPr>
        <p:spPr/>
        <p:txBody>
          <a:bodyPr/>
          <a:lstStyle/>
          <a:p>
            <a:fld id="{1A280C3B-7331-4332-B612-1B44D65940C0}" type="slidenum">
              <a:rPr lang="en-US" smtClean="0"/>
              <a:t>35</a:t>
            </a:fld>
            <a:endParaRPr lang="en-US" dirty="0"/>
          </a:p>
        </p:txBody>
      </p:sp>
      <p:sp>
        <p:nvSpPr>
          <p:cNvPr id="4" name="Rectangle 3"/>
          <p:cNvSpPr/>
          <p:nvPr/>
        </p:nvSpPr>
        <p:spPr>
          <a:xfrm>
            <a:off x="457200" y="990600"/>
            <a:ext cx="7696200" cy="5878532"/>
          </a:xfrm>
          <a:prstGeom prst="rect">
            <a:avLst/>
          </a:prstGeom>
        </p:spPr>
        <p:txBody>
          <a:bodyPr wrap="square">
            <a:spAutoFit/>
          </a:bodyPr>
          <a:lstStyle/>
          <a:p>
            <a:r>
              <a:rPr lang="en-US" sz="2400" dirty="0">
                <a:latin typeface="Comic Sans MS" panose="030F0702030302020204" pitchFamily="66" charset="0"/>
              </a:rPr>
              <a:t>Enroll in NHSN: </a:t>
            </a:r>
          </a:p>
          <a:p>
            <a:pPr marL="742950" lvl="1" indent="-285750">
              <a:buFont typeface="Arial" panose="020B0604020202020204" pitchFamily="34" charset="0"/>
              <a:buChar char="•"/>
            </a:pPr>
            <a:r>
              <a:rPr lang="en-US" dirty="0">
                <a:latin typeface="Comic Sans MS" panose="030F0702030302020204" pitchFamily="66" charset="0"/>
              </a:rPr>
              <a:t>All ASCs that receive Medicare/Medicaid reimbursement, must enroll in NHSN and add the Healthcare Personnel Influenza Vaccination Module in order to submit Influenza Vaccination data for the 2014-2015 flu season. </a:t>
            </a:r>
          </a:p>
          <a:p>
            <a:pPr marL="742950" lvl="1" indent="-285750">
              <a:buFont typeface="Arial" panose="020B0604020202020204" pitchFamily="34" charset="0"/>
              <a:buChar char="•"/>
            </a:pPr>
            <a:r>
              <a:rPr lang="en-US" dirty="0">
                <a:latin typeface="Comic Sans MS" panose="030F0702030302020204" pitchFamily="66" charset="0"/>
              </a:rPr>
              <a:t>ASC’s that </a:t>
            </a:r>
            <a:r>
              <a:rPr lang="en-US" u="sng" dirty="0">
                <a:latin typeface="Comic Sans MS" panose="030F0702030302020204" pitchFamily="66" charset="0"/>
              </a:rPr>
              <a:t>ARE</a:t>
            </a:r>
            <a:r>
              <a:rPr lang="en-US" dirty="0">
                <a:latin typeface="Comic Sans MS" panose="030F0702030302020204" pitchFamily="66" charset="0"/>
              </a:rPr>
              <a:t> required to report in the Patient Safety Component of NHSN (HAIs) need to enroll in NHSN and confer rights to the Texas ASC group (ID 31484) (password texas2013).</a:t>
            </a:r>
          </a:p>
          <a:p>
            <a:pPr marL="742950" lvl="1" indent="-285750">
              <a:buFont typeface="Arial" panose="020B0604020202020204" pitchFamily="34" charset="0"/>
              <a:buChar char="•"/>
            </a:pPr>
            <a:r>
              <a:rPr lang="en-US" dirty="0">
                <a:latin typeface="Comic Sans MS" panose="030F0702030302020204" pitchFamily="66" charset="0"/>
              </a:rPr>
              <a:t>Hospitals that </a:t>
            </a:r>
            <a:r>
              <a:rPr lang="en-US" u="sng" dirty="0">
                <a:latin typeface="Comic Sans MS" panose="030F0702030302020204" pitchFamily="66" charset="0"/>
              </a:rPr>
              <a:t>ARE</a:t>
            </a:r>
            <a:r>
              <a:rPr lang="en-US" dirty="0">
                <a:latin typeface="Comic Sans MS" panose="030F0702030302020204" pitchFamily="66" charset="0"/>
              </a:rPr>
              <a:t> required to report in the Patient Safety Component of NHSN (HAIs) need to enroll in NHSN and confer rights to the Texas group (ID 15833) (password: blueox1910).</a:t>
            </a:r>
          </a:p>
          <a:p>
            <a:pPr marL="742950" lvl="1" indent="-285750">
              <a:buFont typeface="Arial" panose="020B0604020202020204" pitchFamily="34" charset="0"/>
              <a:buChar char="•"/>
            </a:pPr>
            <a:r>
              <a:rPr lang="en-US" dirty="0">
                <a:latin typeface="Comic Sans MS" panose="030F0702030302020204" pitchFamily="66" charset="0"/>
              </a:rPr>
              <a:t>NHSN enrollment steps for your facility type can be found at </a:t>
            </a:r>
            <a:r>
              <a:rPr lang="en-US" dirty="0">
                <a:latin typeface="Comic Sans MS" panose="030F0702030302020204" pitchFamily="66" charset="0"/>
                <a:hlinkClick r:id="rId3"/>
              </a:rPr>
              <a:t>http://www.cdc.gov/nhsn/enrollment/index.html</a:t>
            </a:r>
            <a:r>
              <a:rPr lang="en-US" dirty="0">
                <a:latin typeface="Comic Sans MS" panose="030F0702030302020204" pitchFamily="66" charset="0"/>
              </a:rPr>
              <a:t> </a:t>
            </a:r>
            <a:endParaRPr lang="en-US" dirty="0" smtClean="0">
              <a:latin typeface="Comic Sans MS" panose="030F0702030302020204" pitchFamily="66" charset="0"/>
            </a:endParaRPr>
          </a:p>
          <a:p>
            <a:pPr lvl="1"/>
            <a:endParaRPr lang="en-US" sz="1600" dirty="0">
              <a:latin typeface="Comic Sans MS" panose="030F0702030302020204" pitchFamily="66" charset="0"/>
            </a:endParaRPr>
          </a:p>
          <a:p>
            <a:pPr lvl="1"/>
            <a:r>
              <a:rPr lang="en-US" sz="1400" b="1" dirty="0">
                <a:latin typeface="Comic Sans MS" panose="030F0702030302020204" pitchFamily="66" charset="0"/>
              </a:rPr>
              <a:t>NOTE:</a:t>
            </a:r>
            <a:r>
              <a:rPr lang="en-US" sz="1400" dirty="0">
                <a:latin typeface="Comic Sans MS" panose="030F0702030302020204" pitchFamily="66" charset="0"/>
              </a:rPr>
              <a:t> These are the same groups that are currently used for facilities reporting HAIs to Texas via NHSN. Facilities that do not have to report HAIs because they do not perform any of the reportable surgical procedures and do not have any ICUs should check the N/A boxes for each of the rows in the “Infections and Other Events” section, the “Denominators for Events Section” and for hospitals, the “Summary Data for Events” </a:t>
            </a:r>
            <a:r>
              <a:rPr lang="en-US" sz="1400" dirty="0" smtClean="0">
                <a:latin typeface="Comic Sans MS" panose="030F0702030302020204" pitchFamily="66" charset="0"/>
              </a:rPr>
              <a:t>section in the Annual letter to your CEO.</a:t>
            </a:r>
            <a:endParaRPr lang="en-US" sz="1400" dirty="0">
              <a:latin typeface="Comic Sans MS" panose="030F0702030302020204" pitchFamily="66" charset="0"/>
            </a:endParaRPr>
          </a:p>
        </p:txBody>
      </p:sp>
    </p:spTree>
    <p:extLst>
      <p:ext uri="{BB962C8B-B14F-4D97-AF65-F5344CB8AC3E}">
        <p14:creationId xmlns:p14="http://schemas.microsoft.com/office/powerpoint/2010/main" val="2975332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Organizations</a:t>
            </a:r>
            <a:endParaRPr lang="en-US" sz="40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04800" y="1295400"/>
            <a:ext cx="8458200" cy="5334000"/>
          </a:xfrm>
        </p:spPr>
        <p:txBody>
          <a:bodyPr>
            <a:normAutofit fontScale="92500" lnSpcReduction="20000"/>
          </a:bodyPr>
          <a:lstStyle/>
          <a:p>
            <a:r>
              <a:rPr lang="en-US" sz="2400" dirty="0" smtClean="0">
                <a:latin typeface="Comic Sans MS" panose="030F0702030302020204" pitchFamily="66" charset="0"/>
              </a:rPr>
              <a:t>CMS—Centers for Medicare and Medicaid Services (HAC’s)</a:t>
            </a:r>
          </a:p>
          <a:p>
            <a:r>
              <a:rPr lang="en-US" sz="2400" dirty="0" smtClean="0">
                <a:latin typeface="Comic Sans MS" panose="030F0702030302020204" pitchFamily="66" charset="0"/>
              </a:rPr>
              <a:t>NQF—National Quality Forum (SRE’s)</a:t>
            </a:r>
          </a:p>
          <a:p>
            <a:r>
              <a:rPr lang="en-US" sz="2400" dirty="0" smtClean="0">
                <a:latin typeface="Comic Sans MS" panose="030F0702030302020204" pitchFamily="66" charset="0"/>
              </a:rPr>
              <a:t>AHRQ—Agency for Healthcare Research and Quality   		 	      (Common Formats)</a:t>
            </a:r>
          </a:p>
          <a:p>
            <a:r>
              <a:rPr lang="en-US" sz="2400" dirty="0">
                <a:latin typeface="Comic Sans MS" panose="030F0702030302020204" pitchFamily="66" charset="0"/>
              </a:rPr>
              <a:t>PSOPPC—Patient Safety Organization Privacy Protection </a:t>
            </a:r>
            <a:r>
              <a:rPr lang="en-US" sz="2400" dirty="0" smtClean="0">
                <a:latin typeface="Comic Sans MS" panose="030F0702030302020204" pitchFamily="66" charset="0"/>
              </a:rPr>
              <a:t>Center</a:t>
            </a:r>
          </a:p>
          <a:p>
            <a:r>
              <a:rPr lang="en-US" sz="2400" dirty="0" smtClean="0">
                <a:latin typeface="Comic Sans MS" panose="030F0702030302020204" pitchFamily="66" charset="0"/>
              </a:rPr>
              <a:t>PSNET—AHRQ Patient Safety Network</a:t>
            </a:r>
            <a:endParaRPr lang="en-US" sz="2400" dirty="0">
              <a:latin typeface="Comic Sans MS" panose="030F0702030302020204" pitchFamily="66" charset="0"/>
            </a:endParaRPr>
          </a:p>
          <a:p>
            <a:r>
              <a:rPr lang="en-US" sz="2400" dirty="0" smtClean="0">
                <a:latin typeface="Comic Sans MS" panose="030F0702030302020204" pitchFamily="66" charset="0"/>
              </a:rPr>
              <a:t>NHSN—National Healthcare Safety Network (HAI reporting)</a:t>
            </a:r>
          </a:p>
          <a:p>
            <a:r>
              <a:rPr lang="en-US" sz="2400" dirty="0" smtClean="0">
                <a:latin typeface="Comic Sans MS" panose="030F0702030302020204" pitchFamily="66" charset="0"/>
              </a:rPr>
              <a:t>NPSF--National </a:t>
            </a:r>
            <a:r>
              <a:rPr lang="en-US" sz="2400" dirty="0">
                <a:latin typeface="Comic Sans MS" panose="030F0702030302020204" pitchFamily="66" charset="0"/>
              </a:rPr>
              <a:t>Patient </a:t>
            </a:r>
            <a:r>
              <a:rPr lang="en-US" sz="2400" dirty="0" smtClean="0">
                <a:latin typeface="Comic Sans MS" panose="030F0702030302020204" pitchFamily="66" charset="0"/>
              </a:rPr>
              <a:t>Safety</a:t>
            </a:r>
            <a:r>
              <a:rPr lang="en-US" sz="2400" dirty="0">
                <a:latin typeface="Comic Sans MS" panose="030F0702030302020204" pitchFamily="66" charset="0"/>
              </a:rPr>
              <a:t> </a:t>
            </a:r>
            <a:r>
              <a:rPr lang="en-US" sz="2400" dirty="0" smtClean="0">
                <a:latin typeface="Comic Sans MS" panose="030F0702030302020204" pitchFamily="66" charset="0"/>
              </a:rPr>
              <a:t>Foundation</a:t>
            </a:r>
            <a:endParaRPr lang="en-US" sz="2400" dirty="0" smtClean="0">
              <a:solidFill>
                <a:srgbClr val="FF0000"/>
              </a:solidFill>
              <a:latin typeface="Comic Sans MS" panose="030F0702030302020204" pitchFamily="66" charset="0"/>
            </a:endParaRPr>
          </a:p>
          <a:p>
            <a:r>
              <a:rPr lang="en-US" sz="2400" dirty="0" smtClean="0">
                <a:latin typeface="Comic Sans MS" panose="030F0702030302020204" pitchFamily="66" charset="0"/>
              </a:rPr>
              <a:t>IHI--Institute for Healthcare Improvement</a:t>
            </a:r>
          </a:p>
          <a:p>
            <a:r>
              <a:rPr lang="en-US" sz="2400" dirty="0" smtClean="0">
                <a:latin typeface="Comic Sans MS" panose="030F0702030302020204" pitchFamily="66" charset="0"/>
              </a:rPr>
              <a:t>THA--Texas Hospital Association (TCQPS—Texas </a:t>
            </a:r>
            <a:r>
              <a:rPr lang="en-US" sz="2400" dirty="0">
                <a:latin typeface="Comic Sans MS" panose="030F0702030302020204" pitchFamily="66" charset="0"/>
              </a:rPr>
              <a:t>Center for Quality &amp; Patient </a:t>
            </a:r>
            <a:r>
              <a:rPr lang="en-US" sz="2400" dirty="0" smtClean="0">
                <a:latin typeface="Comic Sans MS" panose="030F0702030302020204" pitchFamily="66" charset="0"/>
              </a:rPr>
              <a:t>Safety)</a:t>
            </a:r>
          </a:p>
          <a:p>
            <a:r>
              <a:rPr lang="en-US" sz="2400" dirty="0" smtClean="0">
                <a:latin typeface="Comic Sans MS" panose="030F0702030302020204" pitchFamily="66" charset="0"/>
              </a:rPr>
              <a:t>TAHQ--Texas Association for Healthcare Quality</a:t>
            </a:r>
          </a:p>
          <a:p>
            <a:r>
              <a:rPr lang="en-US" sz="2400" dirty="0" smtClean="0">
                <a:latin typeface="Comic Sans MS" panose="030F0702030302020204" pitchFamily="66" charset="0"/>
              </a:rPr>
              <a:t>TMF Health Quality Institute (was Texas Medical Foundation)</a:t>
            </a:r>
          </a:p>
          <a:p>
            <a:pPr marL="0" indent="0">
              <a:buNone/>
            </a:pPr>
            <a:endParaRPr lang="en-US" sz="2400" dirty="0" smtClean="0">
              <a:latin typeface="Comic Sans MS" panose="030F0702030302020204" pitchFamily="66" charset="0"/>
            </a:endParaRPr>
          </a:p>
          <a:p>
            <a:endParaRPr lang="en-US" sz="2400"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1A280C3B-7331-4332-B612-1B44D65940C0}" type="slidenum">
              <a:rPr lang="en-US" sz="1600" smtClean="0"/>
              <a:t>36</a:t>
            </a:fld>
            <a:endParaRPr lang="en-US" sz="1600" dirty="0"/>
          </a:p>
        </p:txBody>
      </p:sp>
    </p:spTree>
    <p:extLst>
      <p:ext uri="{BB962C8B-B14F-4D97-AF65-F5344CB8AC3E}">
        <p14:creationId xmlns:p14="http://schemas.microsoft.com/office/powerpoint/2010/main" val="4108228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000" dirty="0" smtClean="0">
                <a:latin typeface="Comic Sans MS" panose="030F0702030302020204" pitchFamily="66" charset="0"/>
              </a:rPr>
              <a:t>Resource Websites</a:t>
            </a:r>
            <a:endParaRPr lang="en-US" sz="4000" dirty="0">
              <a:latin typeface="Comic Sans MS" panose="030F0702030302020204" pitchFamily="66" charset="0"/>
            </a:endParaRPr>
          </a:p>
        </p:txBody>
      </p:sp>
      <p:sp>
        <p:nvSpPr>
          <p:cNvPr id="3" name="Content Placeholder 2"/>
          <p:cNvSpPr>
            <a:spLocks noGrp="1"/>
          </p:cNvSpPr>
          <p:nvPr>
            <p:ph idx="1"/>
          </p:nvPr>
        </p:nvSpPr>
        <p:spPr>
          <a:xfrm>
            <a:off x="304800" y="838200"/>
            <a:ext cx="8610600" cy="5791200"/>
          </a:xfrm>
        </p:spPr>
        <p:txBody>
          <a:bodyPr>
            <a:normAutofit lnSpcReduction="10000"/>
          </a:bodyPr>
          <a:lstStyle/>
          <a:p>
            <a:r>
              <a:rPr lang="en-US" sz="1800" b="1" dirty="0" smtClean="0">
                <a:solidFill>
                  <a:srgbClr val="FF6600"/>
                </a:solidFill>
                <a:latin typeface="Comic Sans MS" panose="030F0702030302020204" pitchFamily="66" charset="0"/>
              </a:rPr>
              <a:t>CMS  </a:t>
            </a:r>
            <a:r>
              <a:rPr lang="en-US" sz="1800" b="1" dirty="0" smtClean="0">
                <a:solidFill>
                  <a:srgbClr val="FF6600"/>
                </a:solidFill>
                <a:latin typeface="Comic Sans MS" panose="030F0702030302020204" pitchFamily="66" charset="0"/>
                <a:hlinkClick r:id="rId3"/>
              </a:rPr>
              <a:t>www.cms.gov/medicare/medicare-fee-for-service-payment/hospitalacqcond/hac-regulations-and-notices.html</a:t>
            </a:r>
            <a:r>
              <a:rPr lang="en-US" sz="1800" b="1" dirty="0" smtClean="0">
                <a:solidFill>
                  <a:srgbClr val="FF6600"/>
                </a:solidFill>
                <a:latin typeface="Comic Sans MS" panose="030F0702030302020204" pitchFamily="66" charset="0"/>
              </a:rPr>
              <a:t>	</a:t>
            </a:r>
          </a:p>
          <a:p>
            <a:r>
              <a:rPr lang="en-US" sz="1800" b="1" dirty="0" smtClean="0">
                <a:solidFill>
                  <a:srgbClr val="FF6600"/>
                </a:solidFill>
                <a:latin typeface="Comic Sans MS" panose="030F0702030302020204" pitchFamily="66" charset="0"/>
              </a:rPr>
              <a:t>NQF  </a:t>
            </a:r>
            <a:r>
              <a:rPr lang="en-US" sz="1800" b="1" dirty="0" smtClean="0">
                <a:solidFill>
                  <a:srgbClr val="FF6600"/>
                </a:solidFill>
                <a:latin typeface="Comic Sans MS" panose="030F0702030302020204" pitchFamily="66" charset="0"/>
                <a:hlinkClick r:id="rId4"/>
              </a:rPr>
              <a:t>www.qualityforum.org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AHRQ  </a:t>
            </a:r>
            <a:r>
              <a:rPr lang="en-US" sz="1800" b="1" dirty="0" smtClean="0">
                <a:solidFill>
                  <a:srgbClr val="FF6600"/>
                </a:solidFill>
                <a:latin typeface="Comic Sans MS" panose="030F0702030302020204" pitchFamily="66" charset="0"/>
                <a:hlinkClick r:id="rId5"/>
              </a:rPr>
              <a:t>www.ahrq.org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PSO  </a:t>
            </a:r>
            <a:r>
              <a:rPr lang="en-US" sz="1800" b="1" dirty="0" smtClean="0">
                <a:solidFill>
                  <a:srgbClr val="FF6600"/>
                </a:solidFill>
                <a:latin typeface="Comic Sans MS" panose="030F0702030302020204" pitchFamily="66" charset="0"/>
                <a:hlinkClick r:id="rId6"/>
              </a:rPr>
              <a:t>www.pso.ahrq.org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PSOPPC  </a:t>
            </a:r>
            <a:r>
              <a:rPr lang="en-US" sz="1800" b="1" dirty="0" smtClean="0">
                <a:solidFill>
                  <a:srgbClr val="FF6600"/>
                </a:solidFill>
                <a:latin typeface="Comic Sans MS" panose="030F0702030302020204" pitchFamily="66" charset="0"/>
                <a:hlinkClick r:id="rId7"/>
              </a:rPr>
              <a:t>https://psoppc.org/web/patientsafety/commonformats</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PSNET  </a:t>
            </a:r>
            <a:r>
              <a:rPr lang="en-US" sz="1800" b="1" dirty="0" smtClean="0">
                <a:solidFill>
                  <a:srgbClr val="FF6600"/>
                </a:solidFill>
                <a:latin typeface="Comic Sans MS" panose="030F0702030302020204" pitchFamily="66" charset="0"/>
                <a:hlinkClick r:id="rId8"/>
              </a:rPr>
              <a:t>http://www.psnet.ahrq.gov</a:t>
            </a:r>
            <a:r>
              <a:rPr lang="en-US" sz="1800" b="1" dirty="0" smtClean="0">
                <a:solidFill>
                  <a:srgbClr val="FF6600"/>
                </a:solidFill>
                <a:latin typeface="Comic Sans MS" panose="030F0702030302020204" pitchFamily="66" charset="0"/>
              </a:rPr>
              <a:t>	</a:t>
            </a:r>
          </a:p>
          <a:p>
            <a:r>
              <a:rPr lang="en-US" sz="1800" b="1" dirty="0" smtClean="0">
                <a:solidFill>
                  <a:srgbClr val="FF6600"/>
                </a:solidFill>
                <a:latin typeface="Comic Sans MS" panose="030F0702030302020204" pitchFamily="66" charset="0"/>
              </a:rPr>
              <a:t>NHSN  </a:t>
            </a:r>
            <a:r>
              <a:rPr lang="en-US" sz="1800" b="1" dirty="0" smtClean="0">
                <a:solidFill>
                  <a:srgbClr val="FF6600"/>
                </a:solidFill>
                <a:latin typeface="Comic Sans MS" panose="030F0702030302020204" pitchFamily="66" charset="0"/>
                <a:hlinkClick r:id="rId9"/>
              </a:rPr>
              <a:t>www.cdc.gov/nhsn</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NPSF  </a:t>
            </a:r>
            <a:r>
              <a:rPr lang="en-US" sz="1800" b="1" dirty="0" smtClean="0">
                <a:solidFill>
                  <a:srgbClr val="FF6600"/>
                </a:solidFill>
                <a:latin typeface="Comic Sans MS" panose="030F0702030302020204" pitchFamily="66" charset="0"/>
                <a:hlinkClick r:id="rId10"/>
              </a:rPr>
              <a:t>www.nhsf.org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IHI  </a:t>
            </a:r>
            <a:r>
              <a:rPr lang="en-US" sz="1800" b="1" dirty="0" smtClean="0">
                <a:solidFill>
                  <a:srgbClr val="FF6600"/>
                </a:solidFill>
                <a:latin typeface="Comic Sans MS" panose="030F0702030302020204" pitchFamily="66" charset="0"/>
                <a:hlinkClick r:id="rId11"/>
              </a:rPr>
              <a:t>www.ihi.org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TCQPS  </a:t>
            </a:r>
            <a:r>
              <a:rPr lang="en-US" sz="1800" b="1" dirty="0" smtClean="0">
                <a:solidFill>
                  <a:srgbClr val="FF6600"/>
                </a:solidFill>
                <a:latin typeface="Comic Sans MS" panose="030F0702030302020204" pitchFamily="66" charset="0"/>
                <a:hlinkClick r:id="rId12"/>
              </a:rPr>
              <a:t>www.texashospitalquality.org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TAHQ  </a:t>
            </a:r>
            <a:r>
              <a:rPr lang="en-US" sz="1800" b="1" dirty="0" smtClean="0">
                <a:solidFill>
                  <a:srgbClr val="FF6600"/>
                </a:solidFill>
                <a:latin typeface="Comic Sans MS" panose="030F0702030302020204" pitchFamily="66" charset="0"/>
                <a:hlinkClick r:id="rId13"/>
              </a:rPr>
              <a:t>www.txquality.org</a:t>
            </a:r>
            <a:endParaRPr lang="en-US" sz="1800" b="1" dirty="0" smtClean="0">
              <a:solidFill>
                <a:srgbClr val="FF6600"/>
              </a:solidFill>
              <a:latin typeface="Comic Sans MS" panose="030F0702030302020204" pitchFamily="66" charset="0"/>
            </a:endParaRPr>
          </a:p>
          <a:p>
            <a:r>
              <a:rPr lang="en-US" sz="1800" b="1" dirty="0" smtClean="0">
                <a:solidFill>
                  <a:srgbClr val="FF6600"/>
                </a:solidFill>
                <a:latin typeface="Comic Sans MS" panose="030F0702030302020204" pitchFamily="66" charset="0"/>
              </a:rPr>
              <a:t>TMF  </a:t>
            </a:r>
            <a:r>
              <a:rPr lang="en-US" sz="1800" b="1" dirty="0" smtClean="0">
                <a:solidFill>
                  <a:srgbClr val="FF6600"/>
                </a:solidFill>
                <a:latin typeface="Comic Sans MS" panose="030F0702030302020204" pitchFamily="66" charset="0"/>
                <a:hlinkClick r:id="rId14"/>
              </a:rPr>
              <a:t>www.tmf.org</a:t>
            </a:r>
            <a:endParaRPr lang="en-US" sz="1800" b="1" dirty="0" smtClean="0">
              <a:solidFill>
                <a:srgbClr val="FF6600"/>
              </a:solidFill>
              <a:latin typeface="Comic Sans MS" panose="030F0702030302020204" pitchFamily="66" charset="0"/>
            </a:endParaRPr>
          </a:p>
          <a:p>
            <a:r>
              <a:rPr lang="en-US" sz="1800" b="1" dirty="0" err="1" smtClean="0">
                <a:solidFill>
                  <a:srgbClr val="FF6600"/>
                </a:solidFill>
                <a:latin typeface="Comic Sans MS" panose="030F0702030302020204" pitchFamily="66" charset="0"/>
              </a:rPr>
              <a:t>TxChapter</a:t>
            </a:r>
            <a:r>
              <a:rPr lang="en-US" sz="1800" b="1" dirty="0" smtClean="0">
                <a:solidFill>
                  <a:srgbClr val="FF6600"/>
                </a:solidFill>
                <a:latin typeface="Comic Sans MS" panose="030F0702030302020204" pitchFamily="66" charset="0"/>
              </a:rPr>
              <a:t> 98  </a:t>
            </a:r>
            <a:r>
              <a:rPr lang="en-US" sz="1800" b="1" dirty="0" smtClean="0">
                <a:solidFill>
                  <a:srgbClr val="FF6600"/>
                </a:solidFill>
                <a:latin typeface="Comic Sans MS" panose="030F0702030302020204" pitchFamily="66" charset="0"/>
                <a:hlinkClick r:id="rId15"/>
              </a:rPr>
              <a:t>www.statutes.legis.state.tx.us</a:t>
            </a:r>
            <a:endParaRPr lang="en-US" sz="1800" b="1" dirty="0" smtClean="0">
              <a:solidFill>
                <a:srgbClr val="FF6600"/>
              </a:solidFill>
              <a:latin typeface="Comic Sans MS" panose="030F0702030302020204" pitchFamily="66" charset="0"/>
            </a:endParaRPr>
          </a:p>
          <a:p>
            <a:r>
              <a:rPr lang="en-US" sz="1800" b="1" dirty="0" err="1" smtClean="0">
                <a:solidFill>
                  <a:srgbClr val="FF6600"/>
                </a:solidFill>
                <a:latin typeface="Comic Sans MS" panose="030F0702030302020204" pitchFamily="66" charset="0"/>
              </a:rPr>
              <a:t>TxAdmCode</a:t>
            </a:r>
            <a:r>
              <a:rPr lang="en-US" sz="1800" b="1" dirty="0" smtClean="0">
                <a:solidFill>
                  <a:srgbClr val="FF6600"/>
                </a:solidFill>
                <a:latin typeface="Comic Sans MS" panose="030F0702030302020204" pitchFamily="66" charset="0"/>
              </a:rPr>
              <a:t> </a:t>
            </a:r>
            <a:r>
              <a:rPr lang="en-US" sz="1800" b="1" u="sng" dirty="0" smtClean="0">
                <a:solidFill>
                  <a:srgbClr val="FF6600"/>
                </a:solidFill>
                <a:latin typeface="Comic Sans MS" panose="030F0702030302020204" pitchFamily="66" charset="0"/>
                <a:hlinkClick r:id="rId16"/>
              </a:rPr>
              <a:t>http://info.sos.state.tx.us/pls/pub/readtac$ext.viewtac</a:t>
            </a:r>
            <a:endParaRPr lang="en-US" sz="1800" b="1" dirty="0">
              <a:solidFill>
                <a:srgbClr val="FF66CC"/>
              </a:solidFill>
              <a:latin typeface="Comic Sans MS" panose="030F0702030302020204" pitchFamily="66" charset="0"/>
            </a:endParaRPr>
          </a:p>
          <a:p>
            <a:r>
              <a:rPr lang="en-US" sz="1800" b="1" dirty="0" err="1">
                <a:latin typeface="Comic Sans MS" panose="030F0702030302020204" pitchFamily="66" charset="0"/>
              </a:rPr>
              <a:t>PAETexas</a:t>
            </a:r>
            <a:r>
              <a:rPr lang="en-US" sz="1800" b="1" dirty="0">
                <a:solidFill>
                  <a:srgbClr val="FF66CC"/>
                </a:solidFill>
                <a:latin typeface="Comic Sans MS" panose="030F0702030302020204" pitchFamily="66" charset="0"/>
              </a:rPr>
              <a:t>   </a:t>
            </a:r>
            <a:r>
              <a:rPr lang="en-US" sz="1800" b="1" dirty="0" smtClean="0">
                <a:solidFill>
                  <a:srgbClr val="FF66CC"/>
                </a:solidFill>
                <a:latin typeface="Comic Sans MS" panose="030F0702030302020204" pitchFamily="66" charset="0"/>
                <a:hlinkClick r:id="rId17"/>
              </a:rPr>
              <a:t>www.PAETexas.org</a:t>
            </a:r>
            <a:r>
              <a:rPr lang="en-US" sz="1800" b="1" dirty="0" smtClean="0">
                <a:solidFill>
                  <a:srgbClr val="FF66CC"/>
                </a:solidFill>
                <a:latin typeface="Comic Sans MS" panose="030F0702030302020204" pitchFamily="66" charset="0"/>
              </a:rPr>
              <a:t>  </a:t>
            </a:r>
          </a:p>
          <a:p>
            <a:r>
              <a:rPr lang="en-US" sz="1800" b="1" dirty="0" smtClean="0">
                <a:solidFill>
                  <a:srgbClr val="FF6600"/>
                </a:solidFill>
                <a:latin typeface="Comic Sans MS" panose="030F0702030302020204" pitchFamily="66" charset="0"/>
              </a:rPr>
              <a:t>Journal of Patient Safety   </a:t>
            </a:r>
            <a:r>
              <a:rPr lang="en-US" sz="1800" b="1" dirty="0" smtClean="0">
                <a:solidFill>
                  <a:srgbClr val="FF6600"/>
                </a:solidFill>
                <a:latin typeface="Comic Sans MS" panose="030F0702030302020204" pitchFamily="66" charset="0"/>
                <a:hlinkClick r:id="rId18"/>
              </a:rPr>
              <a:t>http://journals.lww.com/journalpatientsafety/pages/default.aspx</a:t>
            </a:r>
            <a:endParaRPr lang="en-US" sz="1800" b="1" dirty="0" smtClean="0">
              <a:solidFill>
                <a:srgbClr val="FF6600"/>
              </a:solidFill>
              <a:latin typeface="Comic Sans MS" panose="030F0702030302020204" pitchFamily="66" charset="0"/>
            </a:endParaRPr>
          </a:p>
          <a:p>
            <a:endParaRPr lang="en-US" sz="1800" b="1" dirty="0">
              <a:solidFill>
                <a:srgbClr val="FF6600"/>
              </a:solidFill>
              <a:latin typeface="Comic Sans MS" panose="030F0702030302020204" pitchFamily="66" charset="0"/>
            </a:endParaRPr>
          </a:p>
          <a:p>
            <a:endParaRPr lang="en-US" sz="1800" u="sng" dirty="0" smtClean="0">
              <a:latin typeface="Comic Sans MS" panose="030F0702030302020204" pitchFamily="66" charset="0"/>
            </a:endParaRPr>
          </a:p>
          <a:p>
            <a:endParaRPr lang="en-US" sz="1800" dirty="0" smtClean="0">
              <a:latin typeface="Comic Sans MS" panose="030F0702030302020204" pitchFamily="66" charset="0"/>
            </a:endParaRPr>
          </a:p>
          <a:p>
            <a:endParaRPr lang="en-US" sz="2000" dirty="0" smtClean="0">
              <a:latin typeface="Comic Sans MS" panose="030F0702030302020204" pitchFamily="66" charset="0"/>
            </a:endParaRPr>
          </a:p>
          <a:p>
            <a:endParaRPr lang="en-US" sz="2000"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37</a:t>
            </a:fld>
            <a:endParaRPr lang="en-US" sz="1600" dirty="0"/>
          </a:p>
        </p:txBody>
      </p:sp>
    </p:spTree>
    <p:extLst>
      <p:ext uri="{BB962C8B-B14F-4D97-AF65-F5344CB8AC3E}">
        <p14:creationId xmlns:p14="http://schemas.microsoft.com/office/powerpoint/2010/main" val="3280539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Comic Sans MS" panose="030F0702030302020204" pitchFamily="66" charset="0"/>
              </a:rPr>
              <a:t/>
            </a:r>
            <a:br>
              <a:rPr lang="en-US" sz="4000" dirty="0" smtClean="0">
                <a:latin typeface="Comic Sans MS" panose="030F0702030302020204" pitchFamily="66" charset="0"/>
              </a:rPr>
            </a:br>
            <a:r>
              <a:rPr lang="en-US" sz="4000" dirty="0" smtClean="0">
                <a:latin typeface="Comic Sans MS" panose="030F0702030302020204" pitchFamily="66" charset="0"/>
              </a:rPr>
              <a:t/>
            </a:r>
            <a:br>
              <a:rPr lang="en-US" sz="4000" dirty="0" smtClean="0">
                <a:latin typeface="Comic Sans MS" panose="030F0702030302020204" pitchFamily="66" charset="0"/>
              </a:rPr>
            </a:br>
            <a:endParaRPr lang="en-US" sz="3200" dirty="0">
              <a:latin typeface="Comic Sans MS" panose="030F0702030302020204" pitchFamily="66" charset="0"/>
            </a:endParaRPr>
          </a:p>
        </p:txBody>
      </p:sp>
      <p:sp>
        <p:nvSpPr>
          <p:cNvPr id="3" name="Content Placeholder 2"/>
          <p:cNvSpPr>
            <a:spLocks noGrp="1"/>
          </p:cNvSpPr>
          <p:nvPr>
            <p:ph sz="half" idx="1"/>
          </p:nvPr>
        </p:nvSpPr>
        <p:spPr>
          <a:xfrm>
            <a:off x="381000" y="2496500"/>
            <a:ext cx="5334000" cy="2151700"/>
          </a:xfrm>
          <a:ln w="28575">
            <a:noFill/>
            <a:prstDash val="sysDash"/>
          </a:ln>
        </p:spPr>
        <p:txBody>
          <a:bodyPr>
            <a:normAutofit/>
          </a:bodyPr>
          <a:lstStyle/>
          <a:p>
            <a:pPr marL="0" indent="0" algn="ctr">
              <a:buNone/>
            </a:pPr>
            <a:endParaRPr lang="en-US" sz="2400" u="sng" dirty="0" smtClean="0">
              <a:latin typeface="Comic Sans MS" panose="030F0702030302020204" pitchFamily="66" charset="0"/>
            </a:endParaRPr>
          </a:p>
          <a:p>
            <a:pPr marL="0" indent="0" algn="ctr">
              <a:buNone/>
            </a:pPr>
            <a:endParaRPr lang="en-US" sz="2500" dirty="0">
              <a:latin typeface="Comic Sans MS" panose="030F0702030302020204" pitchFamily="66" charset="0"/>
            </a:endParaRPr>
          </a:p>
        </p:txBody>
      </p:sp>
      <p:sp>
        <p:nvSpPr>
          <p:cNvPr id="4" name="TextBox 3"/>
          <p:cNvSpPr txBox="1"/>
          <p:nvPr/>
        </p:nvSpPr>
        <p:spPr>
          <a:xfrm>
            <a:off x="1524000" y="1772215"/>
            <a:ext cx="6172200" cy="2246769"/>
          </a:xfrm>
          <a:prstGeom prst="rect">
            <a:avLst/>
          </a:prstGeom>
          <a:noFill/>
        </p:spPr>
        <p:txBody>
          <a:bodyPr wrap="square" rtlCol="0">
            <a:spAutoFit/>
          </a:bodyPr>
          <a:lstStyle/>
          <a:p>
            <a:pPr algn="ctr"/>
            <a:r>
              <a:rPr lang="en-US" sz="2800" b="1" dirty="0" smtClean="0">
                <a:latin typeface="Comic Sans MS" panose="030F0702030302020204" pitchFamily="66" charset="0"/>
              </a:rPr>
              <a:t>Health Care Safety Group </a:t>
            </a:r>
            <a:endParaRPr lang="en-US" sz="2800" b="1" dirty="0">
              <a:latin typeface="Comic Sans MS" panose="030F0702030302020204" pitchFamily="66" charset="0"/>
            </a:endParaRPr>
          </a:p>
          <a:p>
            <a:pPr algn="ctr"/>
            <a:r>
              <a:rPr lang="en-US" sz="2800" b="1" dirty="0" smtClean="0">
                <a:solidFill>
                  <a:srgbClr val="FF0000"/>
                </a:solidFill>
                <a:latin typeface="Comic Sans MS" panose="030F0702030302020204" pitchFamily="66" charset="0"/>
                <a:hlinkClick r:id="rId3"/>
              </a:rPr>
              <a:t>PAETexas@dshs.state.tx.us</a:t>
            </a:r>
            <a:endParaRPr lang="en-US" sz="2800" b="1" dirty="0" smtClean="0">
              <a:solidFill>
                <a:srgbClr val="FF0000"/>
              </a:solidFill>
              <a:latin typeface="Comic Sans MS" panose="030F0702030302020204" pitchFamily="66" charset="0"/>
            </a:endParaRPr>
          </a:p>
          <a:p>
            <a:pPr algn="ctr"/>
            <a:endParaRPr lang="en-US" sz="2800" b="1" dirty="0">
              <a:solidFill>
                <a:srgbClr val="008000"/>
              </a:solidFill>
              <a:latin typeface="Comic Sans MS" panose="030F0702030302020204" pitchFamily="66" charset="0"/>
            </a:endParaRPr>
          </a:p>
          <a:p>
            <a:pPr algn="ctr"/>
            <a:endParaRPr lang="en-US" sz="2800" b="1" dirty="0" smtClean="0">
              <a:latin typeface="Comic Sans MS" panose="030F0702030302020204" pitchFamily="66" charset="0"/>
            </a:endParaRPr>
          </a:p>
          <a:p>
            <a:pPr algn="ctr"/>
            <a:endParaRPr lang="en-US" sz="2800" b="1" dirty="0">
              <a:latin typeface="Comic Sans MS" panose="030F0702030302020204" pitchFamily="66" charset="0"/>
            </a:endParaRPr>
          </a:p>
        </p:txBody>
      </p:sp>
      <p:sp>
        <p:nvSpPr>
          <p:cNvPr id="9" name="Slide Number Placeholder 8"/>
          <p:cNvSpPr>
            <a:spLocks noGrp="1"/>
          </p:cNvSpPr>
          <p:nvPr>
            <p:ph type="sldNum" sz="quarter" idx="12"/>
          </p:nvPr>
        </p:nvSpPr>
        <p:spPr/>
        <p:txBody>
          <a:bodyPr/>
          <a:lstStyle/>
          <a:p>
            <a:fld id="{1A280C3B-7331-4332-B612-1B44D65940C0}" type="slidenum">
              <a:rPr lang="en-US" smtClean="0"/>
              <a:t>38</a:t>
            </a:fld>
            <a:endParaRPr lang="en-US" dirty="0"/>
          </a:p>
        </p:txBody>
      </p:sp>
      <p:pic>
        <p:nvPicPr>
          <p:cNvPr id="10" name="Picture 2" descr="C:\Users\vgillespie648\AppData\Local\Microsoft\Windows\Temporary Internet Files\Content.IE5\ANWQW35Y\MC9004374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895599"/>
            <a:ext cx="3581400" cy="3556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descr="U:\Color_DSHS_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
            <a:ext cx="8305801" cy="131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57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7467600" cy="1143000"/>
          </a:xfrm>
        </p:spPr>
        <p:txBody>
          <a:bodyPr/>
          <a:lstStyle/>
          <a:p>
            <a:r>
              <a:rPr lang="en-US" sz="4000" dirty="0" smtClean="0">
                <a:latin typeface="Comic Sans MS" panose="030F0702030302020204" pitchFamily="66" charset="0"/>
              </a:rPr>
              <a:t>References</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762000"/>
            <a:ext cx="7467600" cy="6324600"/>
          </a:xfrm>
        </p:spPr>
        <p:txBody>
          <a:bodyPr>
            <a:normAutofit/>
          </a:bodyPr>
          <a:lstStyle/>
          <a:p>
            <a:pPr marL="0" indent="0">
              <a:buClrTx/>
              <a:buNone/>
            </a:pPr>
            <a:endParaRPr lang="en-US" sz="1200" dirty="0" smtClean="0">
              <a:solidFill>
                <a:srgbClr val="FF6600"/>
              </a:solidFill>
              <a:latin typeface="Comic Sans MS" panose="030F0702030302020204" pitchFamily="66" charset="0"/>
            </a:endParaRPr>
          </a:p>
          <a:p>
            <a:pPr>
              <a:buClrTx/>
              <a:buFont typeface="+mj-lt"/>
              <a:buAutoNum type="arabicPeriod"/>
            </a:pPr>
            <a:r>
              <a:rPr lang="en-US" sz="1400" dirty="0" smtClean="0">
                <a:latin typeface="Comic Sans MS" panose="030F0702030302020204" pitchFamily="66" charset="0"/>
              </a:rPr>
              <a:t>To </a:t>
            </a:r>
            <a:r>
              <a:rPr lang="en-US" sz="1400" dirty="0">
                <a:latin typeface="Comic Sans MS" panose="030F0702030302020204" pitchFamily="66" charset="0"/>
              </a:rPr>
              <a:t>err is human: building a safer health system. Kohn LT, Corrigan JM, Donaldson MS (Institute of Medicine). Washington, </a:t>
            </a:r>
            <a:r>
              <a:rPr lang="en-US" sz="1400" dirty="0" err="1">
                <a:latin typeface="Comic Sans MS" panose="030F0702030302020204" pitchFamily="66" charset="0"/>
              </a:rPr>
              <a:t>DC:National</a:t>
            </a:r>
            <a:r>
              <a:rPr lang="en-US" sz="1400" dirty="0">
                <a:latin typeface="Comic Sans MS" panose="030F0702030302020204" pitchFamily="66" charset="0"/>
              </a:rPr>
              <a:t> Academy Press, 2000.</a:t>
            </a:r>
          </a:p>
          <a:p>
            <a:pPr>
              <a:buClrTx/>
              <a:buFont typeface="+mj-lt"/>
              <a:buAutoNum type="arabicPeriod"/>
            </a:pPr>
            <a:r>
              <a:rPr lang="en-US" sz="1400" dirty="0" smtClean="0">
                <a:latin typeface="Comic Sans MS" panose="030F0702030302020204" pitchFamily="66" charset="0"/>
              </a:rPr>
              <a:t>CMS Memorandum  Mar 15, 2013  Ref:S&amp;C:13-19-HOSPITALS, Information for Hospitals and State Surveyors</a:t>
            </a:r>
          </a:p>
          <a:p>
            <a:pPr>
              <a:buClrTx/>
              <a:buFont typeface="+mj-lt"/>
              <a:buAutoNum type="arabicPeriod"/>
            </a:pPr>
            <a:r>
              <a:rPr lang="en-US" sz="1400" kern="1200" dirty="0" smtClean="0">
                <a:latin typeface="Comic Sans MS" panose="030F0702030302020204" pitchFamily="66" charset="0"/>
              </a:rPr>
              <a:t>Update </a:t>
            </a:r>
            <a:r>
              <a:rPr lang="en-US" sz="1400" kern="1200" dirty="0">
                <a:latin typeface="Comic Sans MS" panose="030F0702030302020204" pitchFamily="66" charset="0"/>
              </a:rPr>
              <a:t>on State Government Tracking of Health Care-Acquired Conditions and a Four-State In-Depth Review, June </a:t>
            </a:r>
            <a:r>
              <a:rPr lang="en-US" sz="1400" kern="1200" dirty="0" smtClean="0">
                <a:latin typeface="Comic Sans MS" panose="030F0702030302020204" pitchFamily="66" charset="0"/>
              </a:rPr>
              <a:t>2012, </a:t>
            </a:r>
            <a:r>
              <a:rPr lang="en-US" sz="1400" dirty="0" smtClean="0">
                <a:latin typeface="Comic Sans MS" panose="030F0702030302020204" pitchFamily="66" charset="0"/>
              </a:rPr>
              <a:t>Nathan </a:t>
            </a:r>
            <a:r>
              <a:rPr lang="en-US" sz="1400" dirty="0">
                <a:latin typeface="Comic Sans MS" panose="030F0702030302020204" pitchFamily="66" charset="0"/>
              </a:rPr>
              <a:t>West, </a:t>
            </a:r>
            <a:r>
              <a:rPr lang="en-US" sz="1400" dirty="0" smtClean="0">
                <a:latin typeface="Comic Sans MS" panose="030F0702030302020204" pitchFamily="66" charset="0"/>
              </a:rPr>
              <a:t>MPA, Terry </a:t>
            </a:r>
            <a:r>
              <a:rPr lang="en-US" sz="1400" dirty="0" err="1">
                <a:latin typeface="Comic Sans MS" panose="030F0702030302020204" pitchFamily="66" charset="0"/>
              </a:rPr>
              <a:t>Eng</a:t>
            </a:r>
            <a:r>
              <a:rPr lang="en-US" sz="1400" dirty="0">
                <a:latin typeface="Comic Sans MS" panose="030F0702030302020204" pitchFamily="66" charset="0"/>
              </a:rPr>
              <a:t>, RN, PhD (</a:t>
            </a:r>
            <a:r>
              <a:rPr lang="en-US" sz="1400" dirty="0" smtClean="0">
                <a:latin typeface="Comic Sans MS" panose="030F0702030302020204" pitchFamily="66" charset="0"/>
              </a:rPr>
              <a:t>c), Alexis </a:t>
            </a:r>
            <a:r>
              <a:rPr lang="en-US" sz="1400" dirty="0">
                <a:latin typeface="Comic Sans MS" panose="030F0702030302020204" pitchFamily="66" charset="0"/>
              </a:rPr>
              <a:t>Kirk, </a:t>
            </a:r>
            <a:r>
              <a:rPr lang="en-US" sz="1400" dirty="0" smtClean="0">
                <a:latin typeface="Comic Sans MS" panose="030F0702030302020204" pitchFamily="66" charset="0"/>
              </a:rPr>
              <a:t>BA, RTI International, 3040 </a:t>
            </a:r>
            <a:r>
              <a:rPr lang="en-US" sz="1400" dirty="0">
                <a:latin typeface="Comic Sans MS" panose="030F0702030302020204" pitchFamily="66" charset="0"/>
              </a:rPr>
              <a:t>Cornwallis </a:t>
            </a:r>
            <a:r>
              <a:rPr lang="en-US" sz="1400" dirty="0" smtClean="0">
                <a:latin typeface="Comic Sans MS" panose="030F0702030302020204" pitchFamily="66" charset="0"/>
              </a:rPr>
              <a:t>Road, Research </a:t>
            </a:r>
            <a:r>
              <a:rPr lang="en-US" sz="1400" dirty="0">
                <a:latin typeface="Comic Sans MS" panose="030F0702030302020204" pitchFamily="66" charset="0"/>
              </a:rPr>
              <a:t>Triangle Park, NC 27709 </a:t>
            </a:r>
          </a:p>
          <a:p>
            <a:pPr>
              <a:buClrTx/>
              <a:buFont typeface="+mj-lt"/>
              <a:buAutoNum type="arabicPeriod"/>
            </a:pPr>
            <a:r>
              <a:rPr lang="en-US" sz="1400" dirty="0" smtClean="0">
                <a:latin typeface="Comic Sans MS" panose="030F0702030302020204" pitchFamily="66" charset="0"/>
              </a:rPr>
              <a:t>National </a:t>
            </a:r>
            <a:r>
              <a:rPr lang="en-US" sz="1400" dirty="0">
                <a:latin typeface="Comic Sans MS" panose="030F0702030302020204" pitchFamily="66" charset="0"/>
              </a:rPr>
              <a:t>Academy for State Health Policy </a:t>
            </a:r>
            <a:r>
              <a:rPr lang="en-US" sz="1400" dirty="0" smtClean="0">
                <a:latin typeface="Comic Sans MS" panose="030F0702030302020204" pitchFamily="66" charset="0"/>
              </a:rPr>
              <a:t>Website</a:t>
            </a:r>
          </a:p>
          <a:p>
            <a:pPr>
              <a:buClrTx/>
              <a:buFont typeface="+mj-lt"/>
              <a:buAutoNum type="arabicPeriod"/>
            </a:pPr>
            <a:r>
              <a:rPr lang="en-US" sz="1400" dirty="0" smtClean="0">
                <a:latin typeface="Comic Sans MS" panose="030F0702030302020204" pitchFamily="66" charset="0"/>
              </a:rPr>
              <a:t>2007 </a:t>
            </a:r>
            <a:r>
              <a:rPr lang="en-US" sz="1400" dirty="0">
                <a:latin typeface="Comic Sans MS" panose="030F0702030302020204" pitchFamily="66" charset="0"/>
              </a:rPr>
              <a:t>Guide to State Adverse Event Reporting Systems by Jill Rosenthal and Mary </a:t>
            </a:r>
            <a:r>
              <a:rPr lang="en-US" sz="1400" dirty="0" err="1" smtClean="0">
                <a:latin typeface="Comic Sans MS" panose="030F0702030302020204" pitchFamily="66" charset="0"/>
              </a:rPr>
              <a:t>Takach</a:t>
            </a:r>
            <a:r>
              <a:rPr lang="en-US" sz="1400" dirty="0" smtClean="0">
                <a:latin typeface="Comic Sans MS" panose="030F0702030302020204" pitchFamily="66" charset="0"/>
              </a:rPr>
              <a:t>, National Academy from State Health Policy Website</a:t>
            </a:r>
          </a:p>
          <a:p>
            <a:pPr>
              <a:buClrTx/>
              <a:buFont typeface="+mj-lt"/>
              <a:buAutoNum type="arabicPeriod"/>
            </a:pPr>
            <a:r>
              <a:rPr lang="en-US" sz="1400" dirty="0" smtClean="0">
                <a:latin typeface="Comic Sans MS" panose="030F0702030302020204" pitchFamily="66" charset="0"/>
              </a:rPr>
              <a:t>Safety </a:t>
            </a:r>
            <a:r>
              <a:rPr lang="en-US" sz="1400" dirty="0">
                <a:latin typeface="Comic Sans MS" panose="030F0702030302020204" pitchFamily="66" charset="0"/>
              </a:rPr>
              <a:t>in Numbers: The Development of Leapfrog’s Composite Patient Safety Score for U.S. Hospitals, Austin et al,</a:t>
            </a:r>
            <a:r>
              <a:rPr lang="fr-FR" sz="1400" dirty="0">
                <a:latin typeface="Comic Sans MS" panose="030F0702030302020204" pitchFamily="66" charset="0"/>
              </a:rPr>
              <a:t> Journal of Patient </a:t>
            </a:r>
            <a:r>
              <a:rPr lang="fr-FR" sz="1400" dirty="0" err="1">
                <a:latin typeface="Comic Sans MS" panose="030F0702030302020204" pitchFamily="66" charset="0"/>
              </a:rPr>
              <a:t>Safety</a:t>
            </a:r>
            <a:r>
              <a:rPr lang="fr-FR" sz="1400" dirty="0">
                <a:latin typeface="Comic Sans MS" panose="030F0702030302020204" pitchFamily="66" charset="0"/>
              </a:rPr>
              <a:t>, Volume 9, </a:t>
            </a:r>
            <a:r>
              <a:rPr lang="fr-FR" sz="1400" dirty="0" smtClean="0">
                <a:latin typeface="Comic Sans MS" panose="030F0702030302020204" pitchFamily="66" charset="0"/>
              </a:rPr>
              <a:t>2013</a:t>
            </a:r>
            <a:r>
              <a:rPr lang="en-US" sz="1400" dirty="0" smtClean="0">
                <a:latin typeface="Comic Sans MS" panose="030F0702030302020204" pitchFamily="66" charset="0"/>
              </a:rPr>
              <a:t>, © 2013 Lippincott Williams &amp; Wilkins</a:t>
            </a:r>
          </a:p>
          <a:p>
            <a:pPr>
              <a:buClrTx/>
              <a:buFont typeface="+mj-lt"/>
              <a:buAutoNum type="arabicPeriod"/>
            </a:pPr>
            <a:r>
              <a:rPr lang="en-US" sz="1400" dirty="0" smtClean="0">
                <a:latin typeface="Comic Sans MS" panose="030F0702030302020204" pitchFamily="66" charset="0"/>
              </a:rPr>
              <a:t>A New, Evidence-based Estimate of Patient Harms Associated with Hospital Care,  James, John T. PhD, </a:t>
            </a:r>
            <a:r>
              <a:rPr lang="en-US" sz="1400" dirty="0">
                <a:latin typeface="Comic Sans MS" panose="030F0702030302020204" pitchFamily="66" charset="0"/>
              </a:rPr>
              <a:t>Journal of Patient Safety: </a:t>
            </a:r>
            <a:r>
              <a:rPr lang="en-US" sz="1400" dirty="0" smtClean="0">
                <a:latin typeface="Comic Sans MS" panose="030F0702030302020204" pitchFamily="66" charset="0"/>
              </a:rPr>
              <a:t> September 2013 - Volume 9 - Issue 3 - p 122-128</a:t>
            </a:r>
          </a:p>
          <a:p>
            <a:pPr>
              <a:buClrTx/>
              <a:buFont typeface="+mj-lt"/>
              <a:buAutoNum type="arabicPeriod"/>
            </a:pPr>
            <a:r>
              <a:rPr lang="en-US" sz="1400" dirty="0" smtClean="0">
                <a:latin typeface="Comic Sans MS" panose="030F0702030302020204" pitchFamily="66" charset="0"/>
              </a:rPr>
              <a:t>2012 National Healthcare Quality Report, AHRQ </a:t>
            </a:r>
            <a:r>
              <a:rPr lang="en-US" sz="1400" dirty="0">
                <a:latin typeface="Comic Sans MS" panose="030F0702030302020204" pitchFamily="66" charset="0"/>
              </a:rPr>
              <a:t>Publication No. 13-0002 May </a:t>
            </a:r>
            <a:r>
              <a:rPr lang="en-US" sz="1400" dirty="0" smtClean="0">
                <a:latin typeface="Comic Sans MS" panose="030F0702030302020204" pitchFamily="66" charset="0"/>
              </a:rPr>
              <a:t>2013</a:t>
            </a:r>
          </a:p>
          <a:p>
            <a:pPr>
              <a:buClrTx/>
              <a:buFont typeface="+mj-lt"/>
              <a:buAutoNum type="arabicPeriod"/>
            </a:pPr>
            <a:r>
              <a:rPr lang="en-US" sz="1400" dirty="0" smtClean="0">
                <a:latin typeface="Comic Sans MS" panose="030F0702030302020204" pitchFamily="66" charset="0"/>
              </a:rPr>
              <a:t>Draft </a:t>
            </a:r>
            <a:r>
              <a:rPr lang="en-US" sz="1400" dirty="0">
                <a:latin typeface="Comic Sans MS" panose="030F0702030302020204" pitchFamily="66" charset="0"/>
              </a:rPr>
              <a:t>Guidelines for Adverse Event Reporting and Learning Systems, World Alliance for Patient Safety, </a:t>
            </a:r>
            <a:r>
              <a:rPr lang="en-US" sz="1400" dirty="0" smtClean="0">
                <a:latin typeface="Comic Sans MS" panose="030F0702030302020204" pitchFamily="66" charset="0"/>
              </a:rPr>
              <a:t>  World </a:t>
            </a:r>
            <a:r>
              <a:rPr lang="en-US" sz="1400" dirty="0">
                <a:latin typeface="Comic Sans MS" panose="030F0702030302020204" pitchFamily="66" charset="0"/>
              </a:rPr>
              <a:t>Health Organization, </a:t>
            </a:r>
            <a:r>
              <a:rPr lang="en-US" sz="1400" dirty="0" smtClean="0">
                <a:latin typeface="Comic Sans MS" panose="030F0702030302020204" pitchFamily="66" charset="0"/>
              </a:rPr>
              <a:t>2005</a:t>
            </a:r>
          </a:p>
          <a:p>
            <a:pPr>
              <a:buClrTx/>
              <a:buFont typeface="+mj-lt"/>
              <a:buAutoNum type="arabicPeriod"/>
            </a:pPr>
            <a:r>
              <a:rPr lang="en-US" sz="1400" dirty="0" smtClean="0">
                <a:latin typeface="Comic Sans MS" panose="030F0702030302020204" pitchFamily="66" charset="0"/>
              </a:rPr>
              <a:t>Adverse </a:t>
            </a:r>
            <a:r>
              <a:rPr lang="en-US" sz="1400" dirty="0">
                <a:latin typeface="Comic Sans MS" panose="030F0702030302020204" pitchFamily="66" charset="0"/>
              </a:rPr>
              <a:t>Health Care Events Reporting System: </a:t>
            </a:r>
            <a:r>
              <a:rPr lang="en-US" sz="1400" i="1" dirty="0">
                <a:latin typeface="Comic Sans MS" panose="030F0702030302020204" pitchFamily="66" charset="0"/>
              </a:rPr>
              <a:t>What have we learned? </a:t>
            </a:r>
            <a:r>
              <a:rPr lang="en-US" sz="1400" dirty="0">
                <a:latin typeface="Comic Sans MS" panose="030F0702030302020204" pitchFamily="66" charset="0"/>
              </a:rPr>
              <a:t> 5-year Review,  Minnesota Department of Health, January </a:t>
            </a:r>
            <a:r>
              <a:rPr lang="en-US" sz="1400" dirty="0" smtClean="0">
                <a:latin typeface="Comic Sans MS" panose="030F0702030302020204" pitchFamily="66" charset="0"/>
              </a:rPr>
              <a:t>2009</a:t>
            </a:r>
          </a:p>
          <a:p>
            <a:pPr marL="36576" indent="0">
              <a:buClrTx/>
              <a:buNone/>
            </a:pPr>
            <a:endParaRPr lang="en-US" sz="1300" dirty="0" smtClean="0">
              <a:solidFill>
                <a:srgbClr val="FF6600"/>
              </a:solidFill>
              <a:latin typeface="Comic Sans MS" panose="030F0702030302020204" pitchFamily="66" charset="0"/>
            </a:endParaRPr>
          </a:p>
          <a:p>
            <a:pPr marL="228600" indent="-228600">
              <a:buFont typeface="+mj-lt"/>
              <a:buAutoNum type="arabicPeriod"/>
            </a:pPr>
            <a:endParaRPr lang="en-US" sz="1200" dirty="0"/>
          </a:p>
          <a:p>
            <a:pPr marL="228600" indent="-228600">
              <a:buAutoNum type="arabicPeriod" startAt="11"/>
            </a:pPr>
            <a:endParaRPr lang="en-US" sz="1200" dirty="0" smtClean="0">
              <a:latin typeface="Comic Sans MS" panose="030F0702030302020204" pitchFamily="66" charset="0"/>
            </a:endParaRPr>
          </a:p>
          <a:p>
            <a:pPr>
              <a:buClrTx/>
              <a:buFont typeface="+mj-lt"/>
              <a:buAutoNum type="arabicPeriod"/>
            </a:pPr>
            <a:endParaRPr lang="en-US" sz="1200" dirty="0" smtClean="0">
              <a:latin typeface="Comic Sans MS" panose="030F0702030302020204" pitchFamily="66" charset="0"/>
            </a:endParaRPr>
          </a:p>
          <a:p>
            <a:endParaRPr lang="en-US" sz="1800" dirty="0"/>
          </a:p>
        </p:txBody>
      </p:sp>
      <p:sp>
        <p:nvSpPr>
          <p:cNvPr id="6" name="Slide Number Placeholder 5"/>
          <p:cNvSpPr>
            <a:spLocks noGrp="1"/>
          </p:cNvSpPr>
          <p:nvPr>
            <p:ph type="sldNum" sz="quarter" idx="12"/>
          </p:nvPr>
        </p:nvSpPr>
        <p:spPr/>
        <p:txBody>
          <a:bodyPr/>
          <a:lstStyle/>
          <a:p>
            <a:fld id="{1A280C3B-7331-4332-B612-1B44D65940C0}" type="slidenum">
              <a:rPr lang="en-US" sz="1600" smtClean="0"/>
              <a:t>39</a:t>
            </a:fld>
            <a:endParaRPr lang="en-US" sz="1600" dirty="0"/>
          </a:p>
        </p:txBody>
      </p:sp>
    </p:spTree>
    <p:extLst>
      <p:ext uri="{BB962C8B-B14F-4D97-AF65-F5344CB8AC3E}">
        <p14:creationId xmlns:p14="http://schemas.microsoft.com/office/powerpoint/2010/main" val="3180378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sz="4000" dirty="0" smtClean="0">
                <a:latin typeface="Comic Sans MS" panose="030F0702030302020204" pitchFamily="66" charset="0"/>
              </a:rPr>
              <a:t>Definitions</a:t>
            </a:r>
            <a:endParaRPr lang="en-US" sz="4000" dirty="0">
              <a:latin typeface="Comic Sans MS" panose="030F0702030302020204" pitchFamily="66" charset="0"/>
            </a:endParaRPr>
          </a:p>
        </p:txBody>
      </p:sp>
      <p:sp>
        <p:nvSpPr>
          <p:cNvPr id="3" name="Content Placeholder 2"/>
          <p:cNvSpPr>
            <a:spLocks noGrp="1"/>
          </p:cNvSpPr>
          <p:nvPr>
            <p:ph idx="1"/>
          </p:nvPr>
        </p:nvSpPr>
        <p:spPr>
          <a:xfrm>
            <a:off x="685800" y="990600"/>
            <a:ext cx="7848600" cy="6248400"/>
          </a:xfrm>
        </p:spPr>
        <p:txBody>
          <a:bodyPr>
            <a:normAutofit/>
          </a:bodyPr>
          <a:lstStyle/>
          <a:p>
            <a:r>
              <a:rPr lang="en-US" sz="2400" u="sng" dirty="0">
                <a:latin typeface="Comic Sans MS" panose="030F0702030302020204" pitchFamily="66" charset="0"/>
              </a:rPr>
              <a:t>Incident/Variance:  </a:t>
            </a:r>
            <a:r>
              <a:rPr lang="en-US" sz="2400" dirty="0">
                <a:latin typeface="Comic Sans MS" panose="030F0702030302020204" pitchFamily="66" charset="0"/>
              </a:rPr>
              <a:t>A patient safety event that reached the patient, whether or not the patient was harmed</a:t>
            </a:r>
            <a:r>
              <a:rPr lang="en-US" sz="2400" dirty="0" smtClean="0">
                <a:latin typeface="Comic Sans MS" panose="030F0702030302020204" pitchFamily="66" charset="0"/>
              </a:rPr>
              <a:t>.</a:t>
            </a:r>
            <a:endParaRPr lang="en-US" sz="2400" u="sng" dirty="0" smtClean="0">
              <a:latin typeface="Comic Sans MS" panose="030F0702030302020204" pitchFamily="66" charset="0"/>
            </a:endParaRPr>
          </a:p>
          <a:p>
            <a:endParaRPr lang="en-US" sz="2400" u="sng" dirty="0">
              <a:latin typeface="Comic Sans MS" panose="030F0702030302020204" pitchFamily="66" charset="0"/>
            </a:endParaRPr>
          </a:p>
          <a:p>
            <a:r>
              <a:rPr lang="en-US" sz="2400" u="sng" dirty="0" smtClean="0">
                <a:latin typeface="Comic Sans MS" panose="030F0702030302020204" pitchFamily="66" charset="0"/>
              </a:rPr>
              <a:t>Medical </a:t>
            </a:r>
            <a:r>
              <a:rPr lang="en-US" sz="2400" u="sng" dirty="0">
                <a:latin typeface="Comic Sans MS" panose="030F0702030302020204" pitchFamily="66" charset="0"/>
              </a:rPr>
              <a:t>Error:</a:t>
            </a:r>
            <a:r>
              <a:rPr lang="en-US" sz="2400" dirty="0">
                <a:latin typeface="Comic Sans MS" panose="030F0702030302020204" pitchFamily="66" charset="0"/>
              </a:rPr>
              <a:t>  The failure of a planned action to be completed as intended, the use of a wrong plan to achieve an aim, or the failure of an unplanned action that should </a:t>
            </a:r>
            <a:r>
              <a:rPr lang="en-US" sz="2400" dirty="0" smtClean="0">
                <a:latin typeface="Comic Sans MS" panose="030F0702030302020204" pitchFamily="66" charset="0"/>
              </a:rPr>
              <a:t>have </a:t>
            </a:r>
            <a:r>
              <a:rPr lang="en-US" sz="2400" dirty="0">
                <a:latin typeface="Comic Sans MS" panose="030F0702030302020204" pitchFamily="66" charset="0"/>
              </a:rPr>
              <a:t>been completed, that results in an adverse event</a:t>
            </a:r>
            <a:r>
              <a:rPr lang="en-US" sz="2400" dirty="0" smtClean="0">
                <a:latin typeface="Comic Sans MS" panose="030F0702030302020204" pitchFamily="66" charset="0"/>
              </a:rPr>
              <a:t>.</a:t>
            </a:r>
          </a:p>
          <a:p>
            <a:endParaRPr lang="en-US" sz="2400" dirty="0" smtClean="0">
              <a:latin typeface="Comic Sans MS" panose="030F0702030302020204" pitchFamily="66" charset="0"/>
            </a:endParaRPr>
          </a:p>
          <a:p>
            <a:r>
              <a:rPr lang="en-US" sz="2400" u="sng" dirty="0" smtClean="0">
                <a:latin typeface="Comic Sans MS" panose="030F0702030302020204" pitchFamily="66" charset="0"/>
              </a:rPr>
              <a:t>Adverse Event</a:t>
            </a:r>
            <a:r>
              <a:rPr lang="en-US" sz="2400" dirty="0" smtClean="0">
                <a:latin typeface="Comic Sans MS" panose="030F0702030302020204" pitchFamily="66" charset="0"/>
              </a:rPr>
              <a:t>:  An event that results in unintended harm to the patient by an act of commission or omission rather than by the underlying disease or condition of the patient.</a:t>
            </a:r>
          </a:p>
          <a:p>
            <a:endParaRPr lang="en-US" sz="2400"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4</a:t>
            </a:fld>
            <a:endParaRPr lang="en-US" sz="1600" dirty="0"/>
          </a:p>
        </p:txBody>
      </p:sp>
    </p:spTree>
    <p:extLst>
      <p:ext uri="{BB962C8B-B14F-4D97-AF65-F5344CB8AC3E}">
        <p14:creationId xmlns:p14="http://schemas.microsoft.com/office/powerpoint/2010/main" val="2869140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Lucida Handwriting" panose="03010101010101010101" pitchFamily="66" charset="0"/>
            </a:endParaRPr>
          </a:p>
        </p:txBody>
      </p:sp>
      <p:sp>
        <p:nvSpPr>
          <p:cNvPr id="3" name="Content Placeholder 2"/>
          <p:cNvSpPr>
            <a:spLocks noGrp="1"/>
          </p:cNvSpPr>
          <p:nvPr>
            <p:ph idx="1"/>
          </p:nvPr>
        </p:nvSpPr>
        <p:spPr>
          <a:xfrm>
            <a:off x="533400" y="2057400"/>
            <a:ext cx="7627144" cy="4114800"/>
          </a:xfrm>
        </p:spPr>
        <p:txBody>
          <a:bodyPr/>
          <a:lstStyle/>
          <a:p>
            <a:pPr marL="0" indent="0">
              <a:buNone/>
            </a:pPr>
            <a:endParaRPr lang="en-US" sz="4400" b="1" dirty="0">
              <a:solidFill>
                <a:srgbClr val="FF6600"/>
              </a:solidFill>
              <a:latin typeface="Lucida Handwriting" panose="03010101010101010101" pitchFamily="66" charset="0"/>
            </a:endParaRPr>
          </a:p>
          <a:p>
            <a:pPr marL="0" indent="0">
              <a:buNone/>
            </a:pPr>
            <a:r>
              <a:rPr lang="en-US" sz="4400" b="1" dirty="0" smtClean="0">
                <a:solidFill>
                  <a:srgbClr val="FF6600"/>
                </a:solidFill>
                <a:latin typeface="Lucida Handwriting" panose="03010101010101010101" pitchFamily="66" charset="0"/>
              </a:rPr>
              <a:t>Questions?</a:t>
            </a:r>
          </a:p>
          <a:p>
            <a:pPr marL="0" indent="0">
              <a:buNone/>
            </a:pPr>
            <a:endParaRPr lang="en-US" sz="4400" b="1" dirty="0">
              <a:solidFill>
                <a:srgbClr val="FF6600"/>
              </a:solidFill>
              <a:latin typeface="Lucida Handwriting" panose="03010101010101010101" pitchFamily="66" charset="0"/>
            </a:endParaRPr>
          </a:p>
          <a:p>
            <a:pPr marL="0" indent="0">
              <a:buNone/>
            </a:pPr>
            <a:r>
              <a:rPr lang="en-US" sz="4400" b="1" dirty="0" smtClean="0">
                <a:solidFill>
                  <a:srgbClr val="FF6600"/>
                </a:solidFill>
                <a:latin typeface="Lucida Handwriting" panose="03010101010101010101" pitchFamily="66" charset="0"/>
              </a:rPr>
              <a:t>Thank </a:t>
            </a:r>
            <a:r>
              <a:rPr lang="en-US" sz="4400" b="1" dirty="0">
                <a:solidFill>
                  <a:srgbClr val="FF6600"/>
                </a:solidFill>
                <a:latin typeface="Lucida Handwriting" panose="03010101010101010101" pitchFamily="66" charset="0"/>
              </a:rPr>
              <a:t>you!</a:t>
            </a:r>
            <a:endParaRPr lang="en-US" dirty="0">
              <a:solidFill>
                <a:srgbClr val="FF6600"/>
              </a:solidFill>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40</a:t>
            </a:fld>
            <a:endParaRPr lang="en-US" sz="1600" dirty="0"/>
          </a:p>
        </p:txBody>
      </p:sp>
      <p:pic>
        <p:nvPicPr>
          <p:cNvPr id="4" name="Picture 2" descr="C:\Users\vgillespie648\Pictures\960x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3905251" cy="3124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U:\Color_DSHS_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305801" cy="131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18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r>
              <a:rPr lang="en-US" sz="4000" dirty="0" smtClean="0">
                <a:latin typeface="Comic Sans MS" panose="030F0702030302020204" pitchFamily="66" charset="0"/>
              </a:rPr>
              <a:t>Definitions continued</a:t>
            </a:r>
            <a:endParaRPr lang="en-US" sz="4000" dirty="0"/>
          </a:p>
        </p:txBody>
      </p:sp>
      <p:sp>
        <p:nvSpPr>
          <p:cNvPr id="3" name="Content Placeholder 2"/>
          <p:cNvSpPr>
            <a:spLocks noGrp="1"/>
          </p:cNvSpPr>
          <p:nvPr>
            <p:ph idx="1"/>
          </p:nvPr>
        </p:nvSpPr>
        <p:spPr>
          <a:xfrm>
            <a:off x="609600" y="1295400"/>
            <a:ext cx="7543800" cy="5257800"/>
          </a:xfrm>
        </p:spPr>
        <p:txBody>
          <a:bodyPr>
            <a:normAutofit lnSpcReduction="10000"/>
          </a:bodyPr>
          <a:lstStyle/>
          <a:p>
            <a:pPr>
              <a:buClr>
                <a:srgbClr val="6EA0B0"/>
              </a:buClr>
            </a:pPr>
            <a:r>
              <a:rPr lang="en-US" sz="2400" u="sng" dirty="0">
                <a:latin typeface="Comic Sans MS" panose="030F0702030302020204" pitchFamily="66" charset="0"/>
              </a:rPr>
              <a:t>Near </a:t>
            </a:r>
            <a:r>
              <a:rPr lang="en-US" sz="2400" u="sng" dirty="0" smtClean="0">
                <a:latin typeface="Comic Sans MS" panose="030F0702030302020204" pitchFamily="66" charset="0"/>
              </a:rPr>
              <a:t>Miss</a:t>
            </a:r>
            <a:r>
              <a:rPr lang="en-US" sz="2400" dirty="0" smtClean="0">
                <a:latin typeface="Comic Sans MS" panose="030F0702030302020204" pitchFamily="66" charset="0"/>
              </a:rPr>
              <a:t>: Serious </a:t>
            </a:r>
            <a:r>
              <a:rPr lang="en-US" sz="2400" dirty="0">
                <a:latin typeface="Comic Sans MS" panose="030F0702030302020204" pitchFamily="66" charset="0"/>
              </a:rPr>
              <a:t>error or mishap that has the potential to cause an adverse event but fails to do so because of chance or because it is intercepted. Also called potential adverse event. </a:t>
            </a:r>
            <a:endParaRPr lang="en-US" sz="2400" dirty="0" smtClean="0">
              <a:latin typeface="Comic Sans MS" panose="030F0702030302020204" pitchFamily="66" charset="0"/>
            </a:endParaRPr>
          </a:p>
          <a:p>
            <a:pPr>
              <a:buClr>
                <a:srgbClr val="6EA0B0"/>
              </a:buClr>
            </a:pPr>
            <a:endParaRPr lang="en-US" sz="2400" u="sng" dirty="0" smtClean="0">
              <a:latin typeface="Comic Sans MS" panose="030F0702030302020204" pitchFamily="66" charset="0"/>
            </a:endParaRPr>
          </a:p>
          <a:p>
            <a:pPr lvl="0">
              <a:buClr>
                <a:srgbClr val="6EA0B0"/>
              </a:buClr>
            </a:pPr>
            <a:r>
              <a:rPr lang="en-US" sz="2400" u="sng" dirty="0" smtClean="0">
                <a:latin typeface="Comic Sans MS" panose="030F0702030302020204" pitchFamily="66" charset="0"/>
              </a:rPr>
              <a:t>SRE—Serious </a:t>
            </a:r>
            <a:r>
              <a:rPr lang="en-US" sz="2400" u="sng" dirty="0">
                <a:latin typeface="Comic Sans MS" panose="030F0702030302020204" pitchFamily="66" charset="0"/>
              </a:rPr>
              <a:t>Reportable Event or “never-event</a:t>
            </a:r>
            <a:r>
              <a:rPr lang="en-US" sz="2400" u="sng" dirty="0" smtClean="0">
                <a:latin typeface="Comic Sans MS" panose="030F0702030302020204" pitchFamily="66" charset="0"/>
              </a:rPr>
              <a:t>” </a:t>
            </a:r>
            <a:r>
              <a:rPr lang="en-US" sz="2400" dirty="0" smtClean="0">
                <a:latin typeface="Comic Sans MS" panose="030F0702030302020204" pitchFamily="66" charset="0"/>
              </a:rPr>
              <a:t>(NQF): </a:t>
            </a:r>
            <a:r>
              <a:rPr lang="en-US" sz="2400" dirty="0">
                <a:latin typeface="Comic Sans MS" panose="030F0702030302020204" pitchFamily="66" charset="0"/>
              </a:rPr>
              <a:t>Clearly preventable, serious patient consequences, and indicative of a real problem in safety and credibility of a health care facility</a:t>
            </a:r>
            <a:r>
              <a:rPr lang="en-US" sz="2400" dirty="0" smtClean="0">
                <a:latin typeface="Comic Sans MS" panose="030F0702030302020204" pitchFamily="66" charset="0"/>
              </a:rPr>
              <a:t>.</a:t>
            </a:r>
          </a:p>
          <a:p>
            <a:pPr lvl="0">
              <a:buClr>
                <a:srgbClr val="6EA0B0"/>
              </a:buClr>
            </a:pPr>
            <a:endParaRPr lang="en-US" sz="2400" u="sng" dirty="0">
              <a:latin typeface="Comic Sans MS" panose="030F0702030302020204" pitchFamily="66" charset="0"/>
            </a:endParaRPr>
          </a:p>
          <a:p>
            <a:pPr lvl="0">
              <a:buClr>
                <a:srgbClr val="6EA0B0"/>
              </a:buClr>
            </a:pPr>
            <a:r>
              <a:rPr lang="en-US" sz="2400" u="sng" dirty="0">
                <a:latin typeface="Comic Sans MS" panose="030F0702030302020204" pitchFamily="66" charset="0"/>
              </a:rPr>
              <a:t>HAC—Hospital Acquired Condition </a:t>
            </a:r>
            <a:r>
              <a:rPr lang="en-US" sz="2400" dirty="0">
                <a:latin typeface="Comic Sans MS" panose="030F0702030302020204" pitchFamily="66" charset="0"/>
              </a:rPr>
              <a:t>(CMS):  A reasonably preventable condition which was not present on admission (POA) but was present on discharge.  Identified by CMS through claims.</a:t>
            </a:r>
          </a:p>
          <a:p>
            <a:endParaRPr lang="en-US" dirty="0"/>
          </a:p>
        </p:txBody>
      </p:sp>
      <p:sp>
        <p:nvSpPr>
          <p:cNvPr id="6" name="Slide Number Placeholder 5"/>
          <p:cNvSpPr>
            <a:spLocks noGrp="1"/>
          </p:cNvSpPr>
          <p:nvPr>
            <p:ph type="sldNum" sz="quarter" idx="12"/>
          </p:nvPr>
        </p:nvSpPr>
        <p:spPr/>
        <p:txBody>
          <a:bodyPr/>
          <a:lstStyle/>
          <a:p>
            <a:fld id="{1A280C3B-7331-4332-B612-1B44D65940C0}" type="slidenum">
              <a:rPr lang="en-US" sz="1600" smtClean="0"/>
              <a:t>5</a:t>
            </a:fld>
            <a:endParaRPr lang="en-US" sz="1600" dirty="0"/>
          </a:p>
        </p:txBody>
      </p:sp>
    </p:spTree>
    <p:extLst>
      <p:ext uri="{BB962C8B-B14F-4D97-AF65-F5344CB8AC3E}">
        <p14:creationId xmlns:p14="http://schemas.microsoft.com/office/powerpoint/2010/main" val="135409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World Health Organization*</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524000"/>
            <a:ext cx="8229600" cy="5334000"/>
          </a:xfrm>
        </p:spPr>
        <p:txBody>
          <a:bodyPr>
            <a:normAutofit/>
          </a:bodyPr>
          <a:lstStyle/>
          <a:p>
            <a:r>
              <a:rPr lang="en-US" sz="2400" dirty="0" smtClean="0">
                <a:latin typeface="Comic Sans MS" panose="030F0702030302020204" pitchFamily="66" charset="0"/>
              </a:rPr>
              <a:t>Healthcare prone to accidents—</a:t>
            </a:r>
          </a:p>
          <a:p>
            <a:pPr lvl="1"/>
            <a:r>
              <a:rPr lang="en-US" sz="2400" dirty="0" smtClean="0">
                <a:latin typeface="Comic Sans MS" panose="030F0702030302020204" pitchFamily="66" charset="0"/>
              </a:rPr>
              <a:t>Greatest contributor is human error</a:t>
            </a:r>
          </a:p>
          <a:p>
            <a:pPr lvl="1"/>
            <a:r>
              <a:rPr lang="en-US" sz="2400" dirty="0" smtClean="0">
                <a:latin typeface="Comic Sans MS" panose="030F0702030302020204" pitchFamily="66" charset="0"/>
              </a:rPr>
              <a:t>Most human errors induced by system failures</a:t>
            </a:r>
          </a:p>
          <a:p>
            <a:r>
              <a:rPr lang="en-US" sz="2400" dirty="0" smtClean="0">
                <a:latin typeface="Comic Sans MS" panose="030F0702030302020204" pitchFamily="66" charset="0"/>
              </a:rPr>
              <a:t>One solution is reporting—</a:t>
            </a:r>
          </a:p>
          <a:p>
            <a:pPr lvl="1"/>
            <a:r>
              <a:rPr lang="en-US" sz="2400" dirty="0" smtClean="0">
                <a:latin typeface="Comic Sans MS" panose="030F0702030302020204" pitchFamily="66" charset="0"/>
              </a:rPr>
              <a:t>By doctor, nurse or other provider within an organization</a:t>
            </a:r>
          </a:p>
          <a:p>
            <a:pPr lvl="1"/>
            <a:r>
              <a:rPr lang="en-US" sz="2400" dirty="0" smtClean="0">
                <a:latin typeface="Comic Sans MS" panose="030F0702030302020204" pitchFamily="66" charset="0"/>
              </a:rPr>
              <a:t>By the organization to a broader audience</a:t>
            </a:r>
          </a:p>
          <a:p>
            <a:r>
              <a:rPr lang="en-US" sz="2400" dirty="0" smtClean="0">
                <a:latin typeface="Comic Sans MS" panose="030F0702030302020204" pitchFamily="66" charset="0"/>
              </a:rPr>
              <a:t>Effective reporting—</a:t>
            </a:r>
          </a:p>
          <a:p>
            <a:pPr lvl="1"/>
            <a:r>
              <a:rPr lang="en-US" sz="2400" dirty="0">
                <a:latin typeface="Comic Sans MS" panose="030F0702030302020204" pitchFamily="66" charset="0"/>
              </a:rPr>
              <a:t>C</a:t>
            </a:r>
            <a:r>
              <a:rPr lang="en-US" sz="2400" dirty="0" smtClean="0">
                <a:latin typeface="Comic Sans MS" panose="030F0702030302020204" pitchFamily="66" charset="0"/>
              </a:rPr>
              <a:t>ornerstone of safe practice</a:t>
            </a:r>
          </a:p>
          <a:p>
            <a:pPr lvl="1"/>
            <a:r>
              <a:rPr lang="en-US" sz="2400" dirty="0" smtClean="0">
                <a:latin typeface="Comic Sans MS" panose="030F0702030302020204" pitchFamily="66" charset="0"/>
              </a:rPr>
              <a:t>Measure of progress toward a safety culture</a:t>
            </a:r>
          </a:p>
          <a:p>
            <a:pPr marL="57150" indent="0">
              <a:buNone/>
            </a:pPr>
            <a:endParaRPr lang="en-US" sz="1600" dirty="0" smtClean="0">
              <a:solidFill>
                <a:srgbClr val="000000"/>
              </a:solidFill>
              <a:latin typeface="Comic Sans MS" panose="030F0702030302020204" pitchFamily="66" charset="0"/>
            </a:endParaRPr>
          </a:p>
          <a:p>
            <a:pPr marL="57150" indent="0">
              <a:buNone/>
            </a:pPr>
            <a:r>
              <a:rPr lang="en-US" sz="1400" b="1" dirty="0" smtClean="0">
                <a:solidFill>
                  <a:srgbClr val="009999"/>
                </a:solidFill>
                <a:latin typeface="Comic Sans MS" panose="030F0702030302020204" pitchFamily="66" charset="0"/>
              </a:rPr>
              <a:t>*Draft </a:t>
            </a:r>
            <a:r>
              <a:rPr lang="en-US" sz="1400" b="1" dirty="0">
                <a:solidFill>
                  <a:srgbClr val="009999"/>
                </a:solidFill>
                <a:latin typeface="Comic Sans MS" panose="030F0702030302020204" pitchFamily="66" charset="0"/>
              </a:rPr>
              <a:t>Guidelines for Adverse Event Reporting and Learning Systems, World Alliance for Patient </a:t>
            </a:r>
            <a:r>
              <a:rPr lang="en-US" sz="1400" b="1" dirty="0" smtClean="0">
                <a:solidFill>
                  <a:srgbClr val="009999"/>
                </a:solidFill>
                <a:latin typeface="Comic Sans MS" panose="030F0702030302020204" pitchFamily="66" charset="0"/>
              </a:rPr>
              <a:t>Safety, World </a:t>
            </a:r>
            <a:r>
              <a:rPr lang="en-US" sz="1400" b="1" dirty="0">
                <a:solidFill>
                  <a:srgbClr val="009999"/>
                </a:solidFill>
                <a:latin typeface="Comic Sans MS" panose="030F0702030302020204" pitchFamily="66" charset="0"/>
              </a:rPr>
              <a:t>Health Organization, 2005</a:t>
            </a:r>
            <a:endParaRPr lang="en-US" sz="1400" b="1" dirty="0">
              <a:solidFill>
                <a:srgbClr val="009999"/>
              </a:solidFill>
            </a:endParaRPr>
          </a:p>
          <a:p>
            <a:pPr lvl="1"/>
            <a:endParaRPr lang="en-US" sz="2400" dirty="0">
              <a:solidFill>
                <a:srgbClr val="009999"/>
              </a:solidFill>
              <a:latin typeface="Comic Sans MS" panose="030F0702030302020204" pitchFamily="66" charset="0"/>
            </a:endParaRPr>
          </a:p>
          <a:p>
            <a:pPr marL="457200" lvl="1" indent="0">
              <a:buNone/>
            </a:pPr>
            <a:endParaRPr lang="en-US" sz="2400" dirty="0" smtClean="0">
              <a:solidFill>
                <a:srgbClr val="009999"/>
              </a:solidFill>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6</a:t>
            </a:fld>
            <a:endParaRPr lang="en-US" sz="1600" dirty="0"/>
          </a:p>
        </p:txBody>
      </p:sp>
    </p:spTree>
    <p:extLst>
      <p:ext uri="{BB962C8B-B14F-4D97-AF65-F5344CB8AC3E}">
        <p14:creationId xmlns:p14="http://schemas.microsoft.com/office/powerpoint/2010/main" val="259166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National Quality Forum</a:t>
            </a:r>
            <a:endParaRPr lang="en-US" sz="4000" dirty="0">
              <a:latin typeface="Comic Sans MS" panose="030F0702030302020204" pitchFamily="66" charset="0"/>
            </a:endParaRPr>
          </a:p>
        </p:txBody>
      </p:sp>
      <p:sp>
        <p:nvSpPr>
          <p:cNvPr id="3" name="Content Placeholder 2"/>
          <p:cNvSpPr>
            <a:spLocks noGrp="1"/>
          </p:cNvSpPr>
          <p:nvPr>
            <p:ph idx="1"/>
          </p:nvPr>
        </p:nvSpPr>
        <p:spPr>
          <a:xfrm>
            <a:off x="533400" y="1371600"/>
            <a:ext cx="8229600" cy="5181600"/>
          </a:xfrm>
        </p:spPr>
        <p:txBody>
          <a:bodyPr>
            <a:normAutofit lnSpcReduction="10000"/>
          </a:bodyPr>
          <a:lstStyle/>
          <a:p>
            <a:r>
              <a:rPr lang="en-US" sz="2400" dirty="0" smtClean="0">
                <a:latin typeface="Comic Sans MS" panose="030F0702030302020204" pitchFamily="66" charset="0"/>
              </a:rPr>
              <a:t>NQF--not for profit, non partisan, Public Service Organization </a:t>
            </a:r>
            <a:endParaRPr lang="en-US" sz="2400" dirty="0">
              <a:latin typeface="Comic Sans MS" panose="030F0702030302020204" pitchFamily="66" charset="0"/>
            </a:endParaRPr>
          </a:p>
          <a:p>
            <a:pPr lvl="1"/>
            <a:r>
              <a:rPr lang="en-US" sz="2000" dirty="0" smtClean="0">
                <a:latin typeface="Comic Sans MS" panose="030F0702030302020204" pitchFamily="66" charset="0"/>
              </a:rPr>
              <a:t>Created 1999 in response to recommendations from </a:t>
            </a:r>
            <a:endParaRPr lang="en-US" sz="2000" dirty="0">
              <a:latin typeface="Comic Sans MS" panose="030F0702030302020204" pitchFamily="66" charset="0"/>
            </a:endParaRPr>
          </a:p>
          <a:p>
            <a:pPr lvl="1"/>
            <a:r>
              <a:rPr lang="en-US" sz="2000" dirty="0" smtClean="0">
                <a:latin typeface="Comic Sans MS" panose="030F0702030302020204" pitchFamily="66" charset="0"/>
              </a:rPr>
              <a:t>President’s Advisory Commission on Consumer Protection and Quality in Healthcare</a:t>
            </a:r>
          </a:p>
          <a:p>
            <a:pPr marL="457200" lvl="1" indent="0">
              <a:buNone/>
            </a:pPr>
            <a:endParaRPr lang="en-US" sz="2000" dirty="0" smtClean="0">
              <a:latin typeface="Comic Sans MS" panose="030F0702030302020204" pitchFamily="66" charset="0"/>
            </a:endParaRPr>
          </a:p>
          <a:p>
            <a:r>
              <a:rPr lang="en-US" sz="2400" dirty="0" smtClean="0">
                <a:latin typeface="Comic Sans MS" panose="030F0702030302020204" pitchFamily="66" charset="0"/>
              </a:rPr>
              <a:t>Developed </a:t>
            </a:r>
            <a:r>
              <a:rPr lang="en-US" sz="2400" dirty="0">
                <a:latin typeface="Comic Sans MS" panose="030F0702030302020204" pitchFamily="66" charset="0"/>
              </a:rPr>
              <a:t>list of 28 Serious Reportable Events 2002</a:t>
            </a:r>
          </a:p>
          <a:p>
            <a:pPr lvl="1"/>
            <a:r>
              <a:rPr lang="en-US" sz="2000" dirty="0" smtClean="0">
                <a:latin typeface="Comic Sans MS" panose="030F0702030302020204" pitchFamily="66" charset="0"/>
              </a:rPr>
              <a:t>Facilitate </a:t>
            </a:r>
            <a:r>
              <a:rPr lang="en-US" sz="2000" dirty="0">
                <a:latin typeface="Comic Sans MS" panose="030F0702030302020204" pitchFamily="66" charset="0"/>
              </a:rPr>
              <a:t>comparable public reporting </a:t>
            </a:r>
          </a:p>
          <a:p>
            <a:pPr lvl="1"/>
            <a:r>
              <a:rPr lang="en-US" sz="2000" dirty="0">
                <a:latin typeface="Comic Sans MS" panose="030F0702030302020204" pitchFamily="66" charset="0"/>
              </a:rPr>
              <a:t>Enable </a:t>
            </a:r>
            <a:r>
              <a:rPr lang="en-US" sz="2000" dirty="0" smtClean="0">
                <a:latin typeface="Comic Sans MS" panose="030F0702030302020204" pitchFamily="66" charset="0"/>
              </a:rPr>
              <a:t>systemic </a:t>
            </a:r>
            <a:r>
              <a:rPr lang="en-US" sz="2000" dirty="0">
                <a:latin typeface="Comic Sans MS" panose="030F0702030302020204" pitchFamily="66" charset="0"/>
              </a:rPr>
              <a:t>learning </a:t>
            </a:r>
          </a:p>
          <a:p>
            <a:pPr lvl="1"/>
            <a:r>
              <a:rPr lang="en-US" sz="2000" dirty="0">
                <a:latin typeface="Comic Sans MS" panose="030F0702030302020204" pitchFamily="66" charset="0"/>
              </a:rPr>
              <a:t>Drive improvements in patient </a:t>
            </a:r>
            <a:r>
              <a:rPr lang="en-US" sz="2000" dirty="0" smtClean="0">
                <a:latin typeface="Comic Sans MS" panose="030F0702030302020204" pitchFamily="66" charset="0"/>
              </a:rPr>
              <a:t>safety</a:t>
            </a:r>
          </a:p>
          <a:p>
            <a:pPr lvl="1"/>
            <a:r>
              <a:rPr lang="en-US" sz="2000" dirty="0" smtClean="0">
                <a:latin typeface="Comic Sans MS" panose="030F0702030302020204" pitchFamily="66" charset="0"/>
              </a:rPr>
              <a:t>Envisioned </a:t>
            </a:r>
            <a:r>
              <a:rPr lang="en-US" sz="2000" dirty="0">
                <a:latin typeface="Comic Sans MS" panose="030F0702030302020204" pitchFamily="66" charset="0"/>
              </a:rPr>
              <a:t>to be basis for national state-based reporting system</a:t>
            </a:r>
            <a:r>
              <a:rPr lang="en-US" sz="2000" dirty="0" smtClean="0"/>
              <a:t>.</a:t>
            </a:r>
            <a:endParaRPr lang="en-US" sz="2400" dirty="0" smtClean="0">
              <a:latin typeface="Comic Sans MS" panose="030F0702030302020204" pitchFamily="66" charset="0"/>
            </a:endParaRPr>
          </a:p>
          <a:p>
            <a:pPr marL="0" lvl="0" indent="0">
              <a:buNone/>
            </a:pPr>
            <a:endParaRPr lang="en-US" sz="1400" dirty="0" smtClean="0">
              <a:latin typeface="Comic Sans MS" panose="030F0702030302020204" pitchFamily="66" charset="0"/>
            </a:endParaRPr>
          </a:p>
          <a:p>
            <a:pPr marL="0" lvl="0" indent="0">
              <a:buNone/>
            </a:pPr>
            <a:endParaRPr lang="en-US" sz="1400" dirty="0" smtClean="0">
              <a:latin typeface="Comic Sans MS" panose="030F0702030302020204" pitchFamily="66" charset="0"/>
            </a:endParaRPr>
          </a:p>
          <a:p>
            <a:pPr marL="0" lvl="0" indent="0">
              <a:buNone/>
            </a:pPr>
            <a:r>
              <a:rPr lang="en-US" sz="1400" b="1" dirty="0">
                <a:solidFill>
                  <a:srgbClr val="009999"/>
                </a:solidFill>
                <a:latin typeface="Comic Sans MS" panose="030F0702030302020204" pitchFamily="66" charset="0"/>
              </a:rPr>
              <a:t>*</a:t>
            </a:r>
            <a:r>
              <a:rPr lang="en-US" sz="1400" b="1" dirty="0" smtClean="0">
                <a:solidFill>
                  <a:srgbClr val="009999"/>
                </a:solidFill>
                <a:latin typeface="Comic Sans MS" panose="030F0702030302020204" pitchFamily="66" charset="0"/>
              </a:rPr>
              <a:t>To </a:t>
            </a:r>
            <a:r>
              <a:rPr lang="en-US" sz="1400" b="1" dirty="0">
                <a:solidFill>
                  <a:srgbClr val="009999"/>
                </a:solidFill>
                <a:latin typeface="Comic Sans MS" panose="030F0702030302020204" pitchFamily="66" charset="0"/>
              </a:rPr>
              <a:t>err is human: building a safer health system. Kohn LT, Corrigan JM, Donaldson MS (Institute of Medicine). </a:t>
            </a:r>
            <a:r>
              <a:rPr lang="en-US" sz="1400" b="1" dirty="0" err="1" smtClean="0">
                <a:solidFill>
                  <a:srgbClr val="009999"/>
                </a:solidFill>
                <a:latin typeface="Comic Sans MS" panose="030F0702030302020204" pitchFamily="66" charset="0"/>
              </a:rPr>
              <a:t>Washington,DC:National</a:t>
            </a:r>
            <a:r>
              <a:rPr lang="en-US" sz="1400" b="1" dirty="0" smtClean="0">
                <a:solidFill>
                  <a:srgbClr val="009999"/>
                </a:solidFill>
                <a:latin typeface="Comic Sans MS" panose="030F0702030302020204" pitchFamily="66" charset="0"/>
              </a:rPr>
              <a:t> </a:t>
            </a:r>
            <a:r>
              <a:rPr lang="en-US" sz="1400" b="1" dirty="0">
                <a:solidFill>
                  <a:srgbClr val="009999"/>
                </a:solidFill>
                <a:latin typeface="Comic Sans MS" panose="030F0702030302020204" pitchFamily="66" charset="0"/>
              </a:rPr>
              <a:t>Academy Press, 2000.</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7</a:t>
            </a:fld>
            <a:endParaRPr lang="en-US" sz="1600" dirty="0"/>
          </a:p>
        </p:txBody>
      </p:sp>
    </p:spTree>
    <p:extLst>
      <p:ext uri="{BB962C8B-B14F-4D97-AF65-F5344CB8AC3E}">
        <p14:creationId xmlns:p14="http://schemas.microsoft.com/office/powerpoint/2010/main" val="233566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Comic Sans MS" panose="030F0702030302020204" pitchFamily="66" charset="0"/>
              </a:rPr>
              <a:t>Patient Safety and Quality Improvement Act of 2005</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676400"/>
            <a:ext cx="8229600" cy="4648200"/>
          </a:xfrm>
        </p:spPr>
        <p:txBody>
          <a:bodyPr/>
          <a:lstStyle/>
          <a:p>
            <a:r>
              <a:rPr lang="en-US" sz="2400" dirty="0">
                <a:latin typeface="Comic Sans MS" panose="030F0702030302020204" pitchFamily="66" charset="0"/>
              </a:rPr>
              <a:t>Patient Safety and Quality Improvement Act of 2005 (PSQIA).</a:t>
            </a:r>
          </a:p>
          <a:p>
            <a:pPr lvl="1">
              <a:buFont typeface="Arial" panose="020B0604020202020204" pitchFamily="34" charset="0"/>
              <a:buChar char="•"/>
            </a:pPr>
            <a:r>
              <a:rPr lang="en-US" sz="2000" dirty="0">
                <a:latin typeface="Comic Sans MS" panose="030F0702030302020204" pitchFamily="66" charset="0"/>
              </a:rPr>
              <a:t>The goal of the Act was to improve patient safety by encouraging voluntary and confidential reporting of events that adversely affect patients</a:t>
            </a:r>
            <a:r>
              <a:rPr lang="en-US" sz="2000" dirty="0" smtClean="0">
                <a:latin typeface="Comic Sans MS" panose="030F0702030302020204" pitchFamily="66" charset="0"/>
              </a:rPr>
              <a:t>.</a:t>
            </a:r>
          </a:p>
          <a:p>
            <a:pPr lvl="1">
              <a:buFont typeface="Arial" panose="020B0604020202020204" pitchFamily="34" charset="0"/>
              <a:buChar char="•"/>
            </a:pPr>
            <a:r>
              <a:rPr lang="en-US" sz="2000" dirty="0" smtClean="0">
                <a:latin typeface="Comic Sans MS" panose="030F0702030302020204" pitchFamily="66" charset="0"/>
              </a:rPr>
              <a:t>Required </a:t>
            </a:r>
            <a:r>
              <a:rPr lang="en-US" sz="2000" dirty="0">
                <a:latin typeface="Comic Sans MS" panose="030F0702030302020204" pitchFamily="66" charset="0"/>
              </a:rPr>
              <a:t>AHRQ to develop definitions and reporting formats</a:t>
            </a:r>
          </a:p>
          <a:p>
            <a:pPr lvl="1">
              <a:buFont typeface="Arial" panose="020B0604020202020204" pitchFamily="34" charset="0"/>
              <a:buChar char="•"/>
            </a:pPr>
            <a:r>
              <a:rPr lang="en-US" sz="2000" dirty="0">
                <a:latin typeface="Comic Sans MS" panose="030F0702030302020204" pitchFamily="66" charset="0"/>
              </a:rPr>
              <a:t>Common Formats—AHRQ,  NQF,  PSWG, and the </a:t>
            </a:r>
            <a:r>
              <a:rPr lang="en-US" sz="2000" dirty="0" smtClean="0">
                <a:latin typeface="Comic Sans MS" panose="030F0702030302020204" pitchFamily="66" charset="0"/>
              </a:rPr>
              <a:t>Public</a:t>
            </a:r>
          </a:p>
          <a:p>
            <a:pPr marL="457200" lvl="1" indent="0">
              <a:buNone/>
            </a:pPr>
            <a:endParaRPr lang="en-US" sz="2000" dirty="0" smtClean="0">
              <a:latin typeface="Comic Sans MS" panose="030F0702030302020204" pitchFamily="66" charset="0"/>
            </a:endParaRPr>
          </a:p>
          <a:p>
            <a:pPr lvl="1">
              <a:buFont typeface="Arial" panose="020B0604020202020204" pitchFamily="34" charset="0"/>
              <a:buChar char="•"/>
            </a:pPr>
            <a:endParaRPr lang="en-US" sz="2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8</a:t>
            </a:fld>
            <a:endParaRPr lang="en-US" sz="1600" dirty="0"/>
          </a:p>
        </p:txBody>
      </p:sp>
      <p:pic>
        <p:nvPicPr>
          <p:cNvPr id="4" name="Picture 3" descr="C:\Users\vgillespie648\AppData\Local\Microsoft\Windows\Temporary Internet Files\Content.IE5\ANWQW35Y\MP9004484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368800"/>
            <a:ext cx="31242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5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AHRQ Common Formats</a:t>
            </a:r>
            <a:endParaRPr lang="en-US" sz="4000" dirty="0">
              <a:latin typeface="Comic Sans MS" panose="030F0702030302020204" pitchFamily="66" charset="0"/>
            </a:endParaRPr>
          </a:p>
        </p:txBody>
      </p:sp>
      <p:sp>
        <p:nvSpPr>
          <p:cNvPr id="3" name="Content Placeholder 2"/>
          <p:cNvSpPr>
            <a:spLocks noGrp="1"/>
          </p:cNvSpPr>
          <p:nvPr>
            <p:ph idx="1"/>
          </p:nvPr>
        </p:nvSpPr>
        <p:spPr>
          <a:xfrm>
            <a:off x="457200" y="1524000"/>
            <a:ext cx="8229600" cy="4648200"/>
          </a:xfrm>
        </p:spPr>
        <p:txBody>
          <a:bodyPr>
            <a:normAutofit lnSpcReduction="10000"/>
          </a:bodyPr>
          <a:lstStyle/>
          <a:p>
            <a:r>
              <a:rPr lang="en-US" sz="2400" dirty="0" smtClean="0">
                <a:latin typeface="Comic Sans MS" panose="030F0702030302020204" pitchFamily="66" charset="0"/>
              </a:rPr>
              <a:t>Allows for identification and reporting of any adverse event from</a:t>
            </a:r>
          </a:p>
          <a:p>
            <a:pPr lvl="1"/>
            <a:r>
              <a:rPr lang="en-US" sz="2400" dirty="0" smtClean="0">
                <a:latin typeface="Comic Sans MS" panose="030F0702030302020204" pitchFamily="66" charset="0"/>
              </a:rPr>
              <a:t>Serious Reportable Events (rare) to</a:t>
            </a:r>
          </a:p>
          <a:p>
            <a:pPr lvl="1"/>
            <a:r>
              <a:rPr lang="en-US" sz="2400" dirty="0" smtClean="0">
                <a:latin typeface="Comic Sans MS" panose="030F0702030302020204" pitchFamily="66" charset="0"/>
              </a:rPr>
              <a:t>Falls/Medication Errors (common)</a:t>
            </a:r>
          </a:p>
          <a:p>
            <a:r>
              <a:rPr lang="en-US" sz="2400" dirty="0">
                <a:latin typeface="Comic Sans MS" panose="030F0702030302020204" pitchFamily="66" charset="0"/>
              </a:rPr>
              <a:t>Includes </a:t>
            </a:r>
            <a:r>
              <a:rPr lang="en-US" sz="2400" dirty="0" smtClean="0">
                <a:latin typeface="Comic Sans MS" panose="030F0702030302020204" pitchFamily="66" charset="0"/>
              </a:rPr>
              <a:t>near </a:t>
            </a:r>
            <a:r>
              <a:rPr lang="en-US" sz="2400" dirty="0">
                <a:latin typeface="Comic Sans MS" panose="030F0702030302020204" pitchFamily="66" charset="0"/>
              </a:rPr>
              <a:t>m</a:t>
            </a:r>
            <a:r>
              <a:rPr lang="en-US" sz="2400" dirty="0" smtClean="0">
                <a:latin typeface="Comic Sans MS" panose="030F0702030302020204" pitchFamily="66" charset="0"/>
              </a:rPr>
              <a:t>isses </a:t>
            </a:r>
            <a:r>
              <a:rPr lang="en-US" sz="2400" dirty="0">
                <a:latin typeface="Comic Sans MS" panose="030F0702030302020204" pitchFamily="66" charset="0"/>
              </a:rPr>
              <a:t>and </a:t>
            </a:r>
            <a:r>
              <a:rPr lang="en-US" sz="2400" dirty="0" smtClean="0">
                <a:latin typeface="Comic Sans MS" panose="030F0702030302020204" pitchFamily="66" charset="0"/>
              </a:rPr>
              <a:t>unsafe conditions</a:t>
            </a:r>
          </a:p>
          <a:p>
            <a:r>
              <a:rPr lang="en-US" sz="2400" dirty="0" smtClean="0">
                <a:latin typeface="Comic Sans MS" panose="030F0702030302020204" pitchFamily="66" charset="0"/>
              </a:rPr>
              <a:t>Supports causal analysis</a:t>
            </a:r>
          </a:p>
          <a:p>
            <a:r>
              <a:rPr lang="en-US" sz="2400" dirty="0" smtClean="0">
                <a:latin typeface="Comic Sans MS" panose="030F0702030302020204" pitchFamily="66" charset="0"/>
              </a:rPr>
              <a:t>Provides an assessment of harm (death, severe harm, moderate harm, mild harm, no harm) </a:t>
            </a:r>
          </a:p>
          <a:p>
            <a:r>
              <a:rPr lang="en-US" sz="2400" dirty="0" smtClean="0">
                <a:latin typeface="Comic Sans MS" panose="030F0702030302020204" pitchFamily="66" charset="0"/>
              </a:rPr>
              <a:t>Facilitates the ability to aggregate the data and thus comparison of event information</a:t>
            </a:r>
          </a:p>
          <a:p>
            <a:endParaRPr lang="en-US" sz="2600" dirty="0" smtClean="0">
              <a:latin typeface="Comic Sans MS" panose="030F0702030302020204" pitchFamily="66" charset="0"/>
            </a:endParaRPr>
          </a:p>
          <a:p>
            <a:pPr marL="0" indent="0">
              <a:buNone/>
            </a:pPr>
            <a:r>
              <a:rPr lang="en-US" sz="2000" dirty="0" smtClean="0">
                <a:latin typeface="Comic Sans MS" panose="030F0702030302020204" pitchFamily="66" charset="0"/>
              </a:rPr>
              <a:t>Version 1.2 available at </a:t>
            </a:r>
            <a:r>
              <a:rPr lang="en-US" sz="2000" b="1" dirty="0" smtClean="0">
                <a:latin typeface="Comic Sans MS" panose="030F0702030302020204" pitchFamily="66" charset="0"/>
                <a:hlinkClick r:id="rId3"/>
              </a:rPr>
              <a:t>www.psoppc.org</a:t>
            </a:r>
            <a:endParaRPr lang="en-US" sz="2000" b="1" dirty="0" smtClean="0">
              <a:latin typeface="Comic Sans MS" panose="030F0702030302020204" pitchFamily="66" charset="0"/>
            </a:endParaRPr>
          </a:p>
          <a:p>
            <a:endParaRPr lang="en-US" sz="2600" dirty="0">
              <a:latin typeface="Comic Sans MS" panose="030F0702030302020204" pitchFamily="66" charset="0"/>
            </a:endParaRPr>
          </a:p>
          <a:p>
            <a:endParaRPr lang="en-US" sz="2600" dirty="0" smtClean="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9</a:t>
            </a:fld>
            <a:endParaRPr lang="en-US" sz="1600" dirty="0"/>
          </a:p>
        </p:txBody>
      </p:sp>
    </p:spTree>
    <p:extLst>
      <p:ext uri="{BB962C8B-B14F-4D97-AF65-F5344CB8AC3E}">
        <p14:creationId xmlns:p14="http://schemas.microsoft.com/office/powerpoint/2010/main" val="1486772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14953</TotalTime>
  <Words>7608</Words>
  <Application>Microsoft Office PowerPoint</Application>
  <PresentationFormat>On-screen Show (4:3)</PresentationFormat>
  <Paragraphs>734</Paragraphs>
  <Slides>40</Slides>
  <Notes>40</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Custom Design</vt:lpstr>
      <vt:lpstr>1_Custom Design</vt:lpstr>
      <vt:lpstr>2_Custom Design</vt:lpstr>
      <vt:lpstr>3_Custom Design</vt:lpstr>
      <vt:lpstr>4_Custom Design</vt:lpstr>
      <vt:lpstr>Office Theme</vt:lpstr>
      <vt:lpstr>PowerPoint Presentation</vt:lpstr>
      <vt:lpstr>  Preventable Adverse Event (PAE) Reporting—101 &amp; Training   </vt:lpstr>
      <vt:lpstr>Why Report?</vt:lpstr>
      <vt:lpstr>Definitions</vt:lpstr>
      <vt:lpstr>Definitions continued</vt:lpstr>
      <vt:lpstr>World Health Organization*</vt:lpstr>
      <vt:lpstr>National Quality Forum</vt:lpstr>
      <vt:lpstr>Patient Safety and Quality Improvement Act of 2005</vt:lpstr>
      <vt:lpstr>AHRQ Common Formats</vt:lpstr>
      <vt:lpstr>Patient Safety Organizations</vt:lpstr>
      <vt:lpstr>CMS Mandates</vt:lpstr>
      <vt:lpstr> Reasons for PAE Reporting</vt:lpstr>
      <vt:lpstr>Reporting in US States</vt:lpstr>
      <vt:lpstr>State Reporting Systems</vt:lpstr>
      <vt:lpstr>State of the Nation Overview</vt:lpstr>
      <vt:lpstr>Positive Outcome of Reporting</vt:lpstr>
      <vt:lpstr>History of PAE Reporting  in Texas</vt:lpstr>
      <vt:lpstr>Advisory Panel on HAI and PAE</vt:lpstr>
      <vt:lpstr>Texas Health and Safety Code</vt:lpstr>
      <vt:lpstr>Chapter 98 PAE Definition</vt:lpstr>
      <vt:lpstr>Chapter 98 Requirements of DSHS</vt:lpstr>
      <vt:lpstr>Who Must Report?</vt:lpstr>
      <vt:lpstr>When to Report?</vt:lpstr>
      <vt:lpstr>What to Report?</vt:lpstr>
      <vt:lpstr>What to Report?</vt:lpstr>
      <vt:lpstr>First Tier PAE Reporting  January 1, 2015 </vt:lpstr>
      <vt:lpstr>First Tier PAE Reporting  January 1, 2015 </vt:lpstr>
      <vt:lpstr>First Tier PAE Reporting  January 1, 2015 </vt:lpstr>
      <vt:lpstr>How to Report?</vt:lpstr>
      <vt:lpstr>TxHSN   PAE Reporting Schedule</vt:lpstr>
      <vt:lpstr>What will be posted?</vt:lpstr>
      <vt:lpstr>Public Reporting in Texas</vt:lpstr>
      <vt:lpstr>www.paetexas.org   Home Page</vt:lpstr>
      <vt:lpstr>How to get started?</vt:lpstr>
      <vt:lpstr>NHSN Enrollment</vt:lpstr>
      <vt:lpstr>Organizations</vt:lpstr>
      <vt:lpstr>Resource Websites</vt:lpstr>
      <vt:lpstr>  </vt:lpstr>
      <vt:lpstr>References</vt:lpstr>
      <vt:lpstr>PowerPoint Presentation</vt:lpstr>
    </vt:vector>
  </TitlesOfParts>
  <Company>DSHS HSR03 Arlington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Enterobacteriaceae</dc:title>
  <dc:creator>Breaux,Marcelle (DSHS)</dc:creator>
  <cp:lastModifiedBy>vgillespie648</cp:lastModifiedBy>
  <cp:revision>907</cp:revision>
  <cp:lastPrinted>2015-01-16T15:03:12Z</cp:lastPrinted>
  <dcterms:created xsi:type="dcterms:W3CDTF">2013-03-25T16:50:39Z</dcterms:created>
  <dcterms:modified xsi:type="dcterms:W3CDTF">2015-01-23T15:21:44Z</dcterms:modified>
</cp:coreProperties>
</file>