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8" r:id="rId4"/>
    <p:sldId id="259" r:id="rId5"/>
    <p:sldId id="260" r:id="rId6"/>
    <p:sldId id="262" r:id="rId7"/>
    <p:sldId id="263" r:id="rId8"/>
    <p:sldId id="281" r:id="rId9"/>
    <p:sldId id="261"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2" r:id="rId26"/>
    <p:sldId id="280" r:id="rId27"/>
    <p:sldId id="279" r:id="rId2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CD9"/>
          </a:solidFill>
        </a:fill>
      </a:tcStyle>
    </a:wholeTbl>
    <a:band2H>
      <a:tcTxStyle/>
      <a:tcStyle>
        <a:tcBdr/>
        <a:fill>
          <a:solidFill>
            <a:srgbClr val="E6E7ED"/>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2139" autoAdjust="0"/>
  </p:normalViewPr>
  <p:slideViewPr>
    <p:cSldViewPr snapToGrid="0">
      <p:cViewPr varScale="1">
        <p:scale>
          <a:sx n="81" d="100"/>
          <a:sy n="81" d="100"/>
        </p:scale>
        <p:origin x="1752" y="1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7" name="Shape 407"/>
          <p:cNvSpPr>
            <a:spLocks noGrp="1" noRot="1" noChangeAspect="1"/>
          </p:cNvSpPr>
          <p:nvPr>
            <p:ph type="sldImg"/>
          </p:nvPr>
        </p:nvSpPr>
        <p:spPr>
          <a:xfrm>
            <a:off x="1143000" y="685800"/>
            <a:ext cx="4572000" cy="3429000"/>
          </a:xfrm>
          <a:prstGeom prst="rect">
            <a:avLst/>
          </a:prstGeom>
        </p:spPr>
        <p:txBody>
          <a:bodyPr/>
          <a:lstStyle/>
          <a:p>
            <a:endParaRPr/>
          </a:p>
        </p:txBody>
      </p:sp>
      <p:sp>
        <p:nvSpPr>
          <p:cNvPr id="408" name="Shape 40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07045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 name="Shape 476"/>
          <p:cNvSpPr>
            <a:spLocks noGrp="1" noRot="1" noChangeAspect="1"/>
          </p:cNvSpPr>
          <p:nvPr>
            <p:ph type="sldImg"/>
          </p:nvPr>
        </p:nvSpPr>
        <p:spPr>
          <a:xfrm>
            <a:off x="381000" y="685800"/>
            <a:ext cx="6096000" cy="3429000"/>
          </a:xfrm>
          <a:prstGeom prst="rect">
            <a:avLst/>
          </a:prstGeom>
        </p:spPr>
        <p:txBody>
          <a:bodyPr/>
          <a:lstStyle/>
          <a:p>
            <a:endParaRPr/>
          </a:p>
        </p:txBody>
      </p:sp>
      <p:sp>
        <p:nvSpPr>
          <p:cNvPr id="477" name="Shape 477"/>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 name="Shape 486"/>
          <p:cNvSpPr>
            <a:spLocks noGrp="1" noRot="1" noChangeAspect="1"/>
          </p:cNvSpPr>
          <p:nvPr>
            <p:ph type="sldImg"/>
          </p:nvPr>
        </p:nvSpPr>
        <p:spPr>
          <a:xfrm>
            <a:off x="381000" y="685800"/>
            <a:ext cx="6096000" cy="3429000"/>
          </a:xfrm>
          <a:prstGeom prst="rect">
            <a:avLst/>
          </a:prstGeom>
        </p:spPr>
        <p:txBody>
          <a:bodyPr/>
          <a:lstStyle/>
          <a:p>
            <a:endParaRPr/>
          </a:p>
        </p:txBody>
      </p:sp>
      <p:sp>
        <p:nvSpPr>
          <p:cNvPr id="487" name="Shape 487"/>
          <p:cNvSpPr>
            <a:spLocks noGrp="1"/>
          </p:cNvSpPr>
          <p:nvPr>
            <p:ph type="body" sz="quarter" idx="1"/>
          </p:nvPr>
        </p:nvSpPr>
        <p:spPr>
          <a:prstGeom prst="rect">
            <a:avLst/>
          </a:prstGeom>
        </p:spPr>
        <p:txBody>
          <a:bodyPr/>
          <a:lstStyle/>
          <a:p>
            <a:pPr>
              <a:defRPr sz="2200">
                <a:latin typeface="Arial"/>
                <a:ea typeface="Arial"/>
                <a:cs typeface="Arial"/>
                <a:sym typeface="Arial"/>
              </a:defRPr>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9590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 name="Shape 520"/>
          <p:cNvSpPr>
            <a:spLocks noGrp="1" noRot="1" noChangeAspect="1"/>
          </p:cNvSpPr>
          <p:nvPr>
            <p:ph type="sldImg"/>
          </p:nvPr>
        </p:nvSpPr>
        <p:spPr>
          <a:xfrm>
            <a:off x="381000" y="685800"/>
            <a:ext cx="6096000" cy="3429000"/>
          </a:xfrm>
          <a:prstGeom prst="rect">
            <a:avLst/>
          </a:prstGeom>
        </p:spPr>
        <p:txBody>
          <a:bodyPr/>
          <a:lstStyle/>
          <a:p>
            <a:endParaRPr/>
          </a:p>
        </p:txBody>
      </p:sp>
      <p:sp>
        <p:nvSpPr>
          <p:cNvPr id="521" name="Shape 521"/>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 name="Shape 525"/>
          <p:cNvSpPr>
            <a:spLocks noGrp="1" noRot="1" noChangeAspect="1"/>
          </p:cNvSpPr>
          <p:nvPr>
            <p:ph type="sldImg"/>
          </p:nvPr>
        </p:nvSpPr>
        <p:spPr>
          <a:xfrm>
            <a:off x="381000" y="685800"/>
            <a:ext cx="6096000" cy="3429000"/>
          </a:xfrm>
          <a:prstGeom prst="rect">
            <a:avLst/>
          </a:prstGeom>
        </p:spPr>
        <p:txBody>
          <a:bodyPr/>
          <a:lstStyle/>
          <a:p>
            <a:endParaRPr/>
          </a:p>
        </p:txBody>
      </p:sp>
      <p:sp>
        <p:nvSpPr>
          <p:cNvPr id="526" name="Shape 526"/>
          <p:cNvSpPr>
            <a:spLocks noGrp="1"/>
          </p:cNvSpPr>
          <p:nvPr>
            <p:ph type="body" sz="quarter" idx="1"/>
          </p:nvPr>
        </p:nvSpPr>
        <p:spPr>
          <a:prstGeom prst="rect">
            <a:avLst/>
          </a:prstGeom>
        </p:spPr>
        <p:txBody>
          <a:bodyPr/>
          <a:lstStyle/>
          <a:p>
            <a:endParaRPr lang="en-US" sz="1200" dirty="0">
              <a:effectLst/>
              <a:latin typeface="+mn-lt"/>
              <a:ea typeface="+mn-ea"/>
              <a:cs typeface="+mn-cs"/>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 name="Shape 530"/>
          <p:cNvSpPr>
            <a:spLocks noGrp="1" noRot="1" noChangeAspect="1"/>
          </p:cNvSpPr>
          <p:nvPr>
            <p:ph type="sldImg"/>
          </p:nvPr>
        </p:nvSpPr>
        <p:spPr>
          <a:xfrm>
            <a:off x="381000" y="685800"/>
            <a:ext cx="6096000" cy="3429000"/>
          </a:xfrm>
          <a:prstGeom prst="rect">
            <a:avLst/>
          </a:prstGeom>
        </p:spPr>
        <p:txBody>
          <a:bodyPr/>
          <a:lstStyle/>
          <a:p>
            <a:endParaRPr/>
          </a:p>
        </p:txBody>
      </p:sp>
      <p:sp>
        <p:nvSpPr>
          <p:cNvPr id="531" name="Shape 531"/>
          <p:cNvSpPr>
            <a:spLocks noGrp="1"/>
          </p:cNvSpPr>
          <p:nvPr>
            <p:ph type="body" sz="quarter" idx="1"/>
          </p:nvPr>
        </p:nvSpPr>
        <p:spPr>
          <a:prstGeom prst="rect">
            <a:avLst/>
          </a:prstGeom>
        </p:spPr>
        <p:txBody>
          <a:bodyPr/>
          <a:lstStyle/>
          <a:p>
            <a:pPr marL="171450" indent="-171450">
              <a:buSzPct val="100000"/>
              <a:buFont typeface="Arial"/>
              <a:buChar char="•"/>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 name="Shape 535"/>
          <p:cNvSpPr>
            <a:spLocks noGrp="1" noRot="1" noChangeAspect="1"/>
          </p:cNvSpPr>
          <p:nvPr>
            <p:ph type="sldImg"/>
          </p:nvPr>
        </p:nvSpPr>
        <p:spPr>
          <a:xfrm>
            <a:off x="381000" y="685800"/>
            <a:ext cx="6096000" cy="3429000"/>
          </a:xfrm>
          <a:prstGeom prst="rect">
            <a:avLst/>
          </a:prstGeom>
        </p:spPr>
        <p:txBody>
          <a:bodyPr/>
          <a:lstStyle/>
          <a:p>
            <a:endParaRPr/>
          </a:p>
        </p:txBody>
      </p:sp>
      <p:sp>
        <p:nvSpPr>
          <p:cNvPr id="536" name="Shape 536"/>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 name="Shape 540"/>
          <p:cNvSpPr>
            <a:spLocks noGrp="1" noRot="1" noChangeAspect="1"/>
          </p:cNvSpPr>
          <p:nvPr>
            <p:ph type="sldImg"/>
          </p:nvPr>
        </p:nvSpPr>
        <p:spPr>
          <a:xfrm>
            <a:off x="381000" y="685800"/>
            <a:ext cx="6096000" cy="3429000"/>
          </a:xfrm>
          <a:prstGeom prst="rect">
            <a:avLst/>
          </a:prstGeom>
        </p:spPr>
        <p:txBody>
          <a:bodyPr/>
          <a:lstStyle/>
          <a:p>
            <a:endParaRPr/>
          </a:p>
        </p:txBody>
      </p:sp>
      <p:sp>
        <p:nvSpPr>
          <p:cNvPr id="541" name="Shape 541"/>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05202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Shape 547"/>
          <p:cNvSpPr>
            <a:spLocks noGrp="1" noRot="1" noChangeAspect="1"/>
          </p:cNvSpPr>
          <p:nvPr>
            <p:ph type="sldImg"/>
          </p:nvPr>
        </p:nvSpPr>
        <p:spPr>
          <a:xfrm>
            <a:off x="381000" y="685800"/>
            <a:ext cx="6096000" cy="3429000"/>
          </a:xfrm>
          <a:prstGeom prst="rect">
            <a:avLst/>
          </a:prstGeom>
        </p:spPr>
        <p:txBody>
          <a:bodyPr/>
          <a:lstStyle/>
          <a:p>
            <a:endParaRPr/>
          </a:p>
        </p:txBody>
      </p:sp>
      <p:sp>
        <p:nvSpPr>
          <p:cNvPr id="548" name="Shape 548"/>
          <p:cNvSpPr>
            <a:spLocks noGrp="1"/>
          </p:cNvSpPr>
          <p:nvPr>
            <p:ph type="body" sz="quarter" idx="1"/>
          </p:nvPr>
        </p:nvSpPr>
        <p:spPr>
          <a:prstGeom prst="rect">
            <a:avLst/>
          </a:prstGeom>
        </p:spPr>
        <p:txBody>
          <a:bodyPr/>
          <a:lstStyle/>
          <a:p>
            <a:endParaRPr u="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89043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4150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73829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 name="Shape 558"/>
          <p:cNvSpPr>
            <a:spLocks noGrp="1" noRot="1" noChangeAspect="1"/>
          </p:cNvSpPr>
          <p:nvPr>
            <p:ph type="sldImg"/>
          </p:nvPr>
        </p:nvSpPr>
        <p:spPr>
          <a:xfrm>
            <a:off x="381000" y="685800"/>
            <a:ext cx="6096000" cy="3429000"/>
          </a:xfrm>
          <a:prstGeom prst="rect">
            <a:avLst/>
          </a:prstGeom>
        </p:spPr>
        <p:txBody>
          <a:bodyPr/>
          <a:lstStyle/>
          <a:p>
            <a:endParaRPr/>
          </a:p>
        </p:txBody>
      </p:sp>
      <p:sp>
        <p:nvSpPr>
          <p:cNvPr id="559" name="Shape 559"/>
          <p:cNvSpPr>
            <a:spLocks noGrp="1"/>
          </p:cNvSpPr>
          <p:nvPr>
            <p:ph type="body" sz="quarter" idx="1"/>
          </p:nvPr>
        </p:nvSpPr>
        <p:spPr>
          <a:prstGeom prst="rect">
            <a:avLst/>
          </a:prstGeom>
        </p:spPr>
        <p:txBody>
          <a:bodyPr/>
          <a:lstStyle/>
          <a:p>
            <a:pPr marL="171450" indent="-171450">
              <a:buSzPct val="100000"/>
              <a:buFont typeface="Arial"/>
              <a:buChar char="•"/>
              <a:defRPr b="1"/>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Shape 562"/>
          <p:cNvSpPr>
            <a:spLocks noGrp="1" noRot="1" noChangeAspect="1"/>
          </p:cNvSpPr>
          <p:nvPr>
            <p:ph type="sldImg"/>
          </p:nvPr>
        </p:nvSpPr>
        <p:spPr>
          <a:xfrm>
            <a:off x="381000" y="685800"/>
            <a:ext cx="6096000" cy="3429000"/>
          </a:xfrm>
          <a:prstGeom prst="rect">
            <a:avLst/>
          </a:prstGeom>
        </p:spPr>
        <p:txBody>
          <a:bodyPr/>
          <a:lstStyle/>
          <a:p>
            <a:endParaRPr/>
          </a:p>
        </p:txBody>
      </p:sp>
      <p:sp>
        <p:nvSpPr>
          <p:cNvPr id="563" name="Shape 563"/>
          <p:cNvSpPr>
            <a:spLocks noGrp="1"/>
          </p:cNvSpPr>
          <p:nvPr>
            <p:ph type="body" sz="quarter" idx="1"/>
          </p:nvPr>
        </p:nvSpPr>
        <p:spPr>
          <a:prstGeom prst="rect">
            <a:avLst/>
          </a:prstGeom>
        </p:spPr>
        <p:txBody>
          <a:bodyPr/>
          <a:lstStyle>
            <a:lvl1pPr marL="171450" indent="-171450">
              <a:buSzPct val="100000"/>
              <a:buFont typeface="Arial"/>
              <a:buChar char="•"/>
            </a:lvl1pPr>
          </a:lstStyle>
          <a:p>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Shape 562"/>
          <p:cNvSpPr>
            <a:spLocks noGrp="1" noRot="1" noChangeAspect="1"/>
          </p:cNvSpPr>
          <p:nvPr>
            <p:ph type="sldImg"/>
          </p:nvPr>
        </p:nvSpPr>
        <p:spPr>
          <a:xfrm>
            <a:off x="381000" y="685800"/>
            <a:ext cx="6096000" cy="3429000"/>
          </a:xfrm>
          <a:prstGeom prst="rect">
            <a:avLst/>
          </a:prstGeom>
        </p:spPr>
        <p:txBody>
          <a:bodyPr/>
          <a:lstStyle/>
          <a:p>
            <a:endParaRPr/>
          </a:p>
        </p:txBody>
      </p:sp>
      <p:sp>
        <p:nvSpPr>
          <p:cNvPr id="563" name="Shape 563"/>
          <p:cNvSpPr>
            <a:spLocks noGrp="1"/>
          </p:cNvSpPr>
          <p:nvPr>
            <p:ph type="body" sz="quarter" idx="1"/>
          </p:nvPr>
        </p:nvSpPr>
        <p:spPr>
          <a:prstGeom prst="rect">
            <a:avLst/>
          </a:prstGeom>
        </p:spPr>
        <p:txBody>
          <a:bodyPr/>
          <a:lstStyle>
            <a:lvl1pPr marL="171450" indent="-171450">
              <a:buSzPct val="100000"/>
              <a:buFont typeface="Arial"/>
              <a:buChar char="•"/>
            </a:lvl1pPr>
          </a:lstStyle>
          <a:p>
            <a:pPr marL="0" indent="0">
              <a:buNone/>
            </a:pPr>
            <a:endParaRPr dirty="0"/>
          </a:p>
        </p:txBody>
      </p:sp>
    </p:spTree>
    <p:extLst>
      <p:ext uri="{BB962C8B-B14F-4D97-AF65-F5344CB8AC3E}">
        <p14:creationId xmlns:p14="http://schemas.microsoft.com/office/powerpoint/2010/main" val="36703589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 name="Shape 573"/>
          <p:cNvSpPr>
            <a:spLocks noGrp="1" noRot="1" noChangeAspect="1"/>
          </p:cNvSpPr>
          <p:nvPr>
            <p:ph type="sldImg"/>
          </p:nvPr>
        </p:nvSpPr>
        <p:spPr>
          <a:xfrm>
            <a:off x="381000" y="685800"/>
            <a:ext cx="6096000" cy="3429000"/>
          </a:xfrm>
          <a:prstGeom prst="rect">
            <a:avLst/>
          </a:prstGeom>
        </p:spPr>
        <p:txBody>
          <a:bodyPr/>
          <a:lstStyle/>
          <a:p>
            <a:endParaRPr/>
          </a:p>
        </p:txBody>
      </p:sp>
      <p:sp>
        <p:nvSpPr>
          <p:cNvPr id="574" name="Shape 574"/>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 name="Shape 568"/>
          <p:cNvSpPr>
            <a:spLocks noGrp="1" noRot="1" noChangeAspect="1"/>
          </p:cNvSpPr>
          <p:nvPr>
            <p:ph type="sldImg"/>
          </p:nvPr>
        </p:nvSpPr>
        <p:spPr>
          <a:xfrm>
            <a:off x="381000" y="685800"/>
            <a:ext cx="6096000" cy="3429000"/>
          </a:xfrm>
          <a:prstGeom prst="rect">
            <a:avLst/>
          </a:prstGeom>
        </p:spPr>
        <p:txBody>
          <a:bodyPr/>
          <a:lstStyle/>
          <a:p>
            <a:endParaRPr/>
          </a:p>
        </p:txBody>
      </p:sp>
      <p:sp>
        <p:nvSpPr>
          <p:cNvPr id="569" name="Shape 569"/>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 name="Shape 422"/>
          <p:cNvSpPr>
            <a:spLocks noGrp="1" noRot="1" noChangeAspect="1"/>
          </p:cNvSpPr>
          <p:nvPr>
            <p:ph type="sldImg"/>
          </p:nvPr>
        </p:nvSpPr>
        <p:spPr>
          <a:xfrm>
            <a:off x="381000" y="685800"/>
            <a:ext cx="6096000" cy="3429000"/>
          </a:xfrm>
          <a:prstGeom prst="rect">
            <a:avLst/>
          </a:prstGeom>
        </p:spPr>
        <p:txBody>
          <a:bodyPr/>
          <a:lstStyle/>
          <a:p>
            <a:endParaRPr/>
          </a:p>
        </p:txBody>
      </p:sp>
      <p:sp>
        <p:nvSpPr>
          <p:cNvPr id="423" name="Shape 423"/>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 name="Shape 442"/>
          <p:cNvSpPr>
            <a:spLocks noGrp="1" noRot="1" noChangeAspect="1"/>
          </p:cNvSpPr>
          <p:nvPr>
            <p:ph type="sldImg"/>
          </p:nvPr>
        </p:nvSpPr>
        <p:spPr>
          <a:xfrm>
            <a:off x="381000" y="685800"/>
            <a:ext cx="6096000" cy="3429000"/>
          </a:xfrm>
          <a:prstGeom prst="rect">
            <a:avLst/>
          </a:prstGeom>
        </p:spPr>
        <p:txBody>
          <a:bodyPr/>
          <a:lstStyle/>
          <a:p>
            <a:endParaRPr/>
          </a:p>
        </p:txBody>
      </p:sp>
      <p:sp>
        <p:nvSpPr>
          <p:cNvPr id="443" name="Shape 443"/>
          <p:cNvSpPr>
            <a:spLocks noGrp="1"/>
          </p:cNvSpPr>
          <p:nvPr>
            <p:ph type="body" sz="quarter" idx="1"/>
          </p:nvPr>
        </p:nvSpPr>
        <p:spPr>
          <a:prstGeom prst="rect">
            <a:avLst/>
          </a:prstGeom>
        </p:spPr>
        <p:txBody>
          <a:bodyPr/>
          <a:lstStyle/>
          <a:p>
            <a:pPr lvl="0"/>
            <a:endParaRPr lang="en-US" sz="1200" dirty="0">
              <a:effectLst/>
              <a:latin typeface="+mn-lt"/>
              <a:ea typeface="+mn-ea"/>
              <a:cs typeface="+mn-cs"/>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2625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Shape 471"/>
          <p:cNvSpPr>
            <a:spLocks noGrp="1" noRot="1" noChangeAspect="1"/>
          </p:cNvSpPr>
          <p:nvPr>
            <p:ph type="sldImg"/>
          </p:nvPr>
        </p:nvSpPr>
        <p:spPr>
          <a:xfrm>
            <a:off x="381000" y="685800"/>
            <a:ext cx="6096000" cy="3429000"/>
          </a:xfrm>
          <a:prstGeom prst="rect">
            <a:avLst/>
          </a:prstGeom>
        </p:spPr>
        <p:txBody>
          <a:bodyPr/>
          <a:lstStyle/>
          <a:p>
            <a:endParaRPr/>
          </a:p>
        </p:txBody>
      </p:sp>
      <p:sp>
        <p:nvSpPr>
          <p:cNvPr id="472" name="Shape 472"/>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Shape 471"/>
          <p:cNvSpPr>
            <a:spLocks noGrp="1" noRot="1" noChangeAspect="1"/>
          </p:cNvSpPr>
          <p:nvPr>
            <p:ph type="sldImg"/>
          </p:nvPr>
        </p:nvSpPr>
        <p:spPr>
          <a:xfrm>
            <a:off x="381000" y="685800"/>
            <a:ext cx="6096000" cy="3429000"/>
          </a:xfrm>
          <a:prstGeom prst="rect">
            <a:avLst/>
          </a:prstGeom>
        </p:spPr>
        <p:txBody>
          <a:bodyPr/>
          <a:lstStyle/>
          <a:p>
            <a:endParaRPr/>
          </a:p>
        </p:txBody>
      </p:sp>
      <p:sp>
        <p:nvSpPr>
          <p:cNvPr id="472" name="Shape 472"/>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52396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 name="Shape 464"/>
          <p:cNvSpPr>
            <a:spLocks noGrp="1" noRot="1" noChangeAspect="1"/>
          </p:cNvSpPr>
          <p:nvPr>
            <p:ph type="sldImg"/>
          </p:nvPr>
        </p:nvSpPr>
        <p:spPr>
          <a:xfrm>
            <a:off x="381000" y="685800"/>
            <a:ext cx="6096000" cy="3429000"/>
          </a:xfrm>
          <a:prstGeom prst="rect">
            <a:avLst/>
          </a:prstGeom>
        </p:spPr>
        <p:txBody>
          <a:bodyPr/>
          <a:lstStyle/>
          <a:p>
            <a:endParaRPr/>
          </a:p>
        </p:txBody>
      </p:sp>
      <p:sp>
        <p:nvSpPr>
          <p:cNvPr id="465" name="Shape 465"/>
          <p:cNvSpPr>
            <a:spLocks noGrp="1"/>
          </p:cNvSpPr>
          <p:nvPr>
            <p:ph type="body" sz="quarter" idx="1"/>
          </p:nvPr>
        </p:nvSpPr>
        <p:spPr>
          <a:prstGeom prst="rect">
            <a:avLst/>
          </a:prstGeom>
        </p:spPr>
        <p:txBody>
          <a:bodyPr/>
          <a:lstStyle/>
          <a:p>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 name="Shape 481"/>
          <p:cNvSpPr>
            <a:spLocks noGrp="1" noRot="1" noChangeAspect="1"/>
          </p:cNvSpPr>
          <p:nvPr>
            <p:ph type="sldImg"/>
          </p:nvPr>
        </p:nvSpPr>
        <p:spPr>
          <a:xfrm>
            <a:off x="381000" y="685800"/>
            <a:ext cx="6096000" cy="3429000"/>
          </a:xfrm>
          <a:prstGeom prst="rect">
            <a:avLst/>
          </a:prstGeom>
        </p:spPr>
        <p:txBody>
          <a:bodyPr/>
          <a:lstStyle/>
          <a:p>
            <a:endParaRPr/>
          </a:p>
        </p:txBody>
      </p:sp>
      <p:sp>
        <p:nvSpPr>
          <p:cNvPr id="482" name="Shape 482"/>
          <p:cNvSpPr>
            <a:spLocks noGrp="1"/>
          </p:cNvSpPr>
          <p:nvPr>
            <p:ph type="body" sz="quarter" idx="1"/>
          </p:nvPr>
        </p:nvSpPr>
        <p:spPr>
          <a:prstGeom prst="rect">
            <a:avLst/>
          </a:prstGeom>
        </p:spPr>
        <p:txBody>
          <a:bodyPr/>
          <a:lstStyle/>
          <a:p>
            <a:endParaRPr lang="en-US" sz="1200" dirty="0">
              <a:effectLst/>
              <a:latin typeface="+mn-lt"/>
              <a:ea typeface="+mn-ea"/>
              <a:cs typeface="+mn-cs"/>
              <a:sym typeface="Calibri"/>
            </a:endParaRPr>
          </a:p>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Layout">
    <p:bg>
      <p:bgPr>
        <a:gradFill flip="none" rotWithShape="1">
          <a:gsLst>
            <a:gs pos="0">
              <a:srgbClr val="556A7E"/>
            </a:gs>
            <a:gs pos="35000">
              <a:srgbClr val="556A7E"/>
            </a:gs>
            <a:gs pos="100000">
              <a:srgbClr val="333333"/>
            </a:gs>
          </a:gsLst>
          <a:path path="circle">
            <a:fillToRect l="50000" t="50000" r="50000" b="50000"/>
          </a:path>
        </a:gradFill>
        <a:effectLst/>
      </p:bgPr>
    </p:bg>
    <p:spTree>
      <p:nvGrpSpPr>
        <p:cNvPr id="1" name=""/>
        <p:cNvGrpSpPr/>
        <p:nvPr/>
      </p:nvGrpSpPr>
      <p:grpSpPr>
        <a:xfrm>
          <a:off x="0" y="0"/>
          <a:ext cx="0" cy="0"/>
          <a:chOff x="0" y="0"/>
          <a:chExt cx="0" cy="0"/>
        </a:xfrm>
      </p:grpSpPr>
      <p:pic>
        <p:nvPicPr>
          <p:cNvPr id="14"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15"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16" name="CLICK TO EDIT MASTER TITLE SLIDE"/>
          <p:cNvSpPr txBox="1">
            <a:spLocks noGrp="1"/>
          </p:cNvSpPr>
          <p:nvPr>
            <p:ph type="title" hasCustomPrompt="1"/>
          </p:nvPr>
        </p:nvSpPr>
        <p:spPr>
          <a:xfrm>
            <a:off x="831850" y="1762297"/>
            <a:ext cx="10515600" cy="1971503"/>
          </a:xfrm>
          <a:prstGeom prst="rect">
            <a:avLst/>
          </a:prstGeom>
          <a:ln w="63500">
            <a:solidFill>
              <a:srgbClr val="FFFFFF"/>
            </a:solidFill>
            <a:round/>
          </a:ln>
        </p:spPr>
        <p:txBody>
          <a:bodyPr/>
          <a:lstStyle>
            <a:lvl1pPr algn="ctr">
              <a:defRPr sz="6600">
                <a:solidFill>
                  <a:srgbClr val="FFFFFF"/>
                </a:solidFill>
              </a:defRPr>
            </a:lvl1pPr>
          </a:lstStyle>
          <a:p>
            <a:r>
              <a:t>CLICK TO EDIT MASTER TITLE SLIDE	</a:t>
            </a:r>
          </a:p>
        </p:txBody>
      </p:sp>
      <p:sp>
        <p:nvSpPr>
          <p:cNvPr id="17" name="Body Level One…"/>
          <p:cNvSpPr txBox="1">
            <a:spLocks noGrp="1"/>
          </p:cNvSpPr>
          <p:nvPr>
            <p:ph type="body" sz="quarter" idx="1"/>
          </p:nvPr>
        </p:nvSpPr>
        <p:spPr>
          <a:xfrm>
            <a:off x="838200" y="3887608"/>
            <a:ext cx="10515600" cy="544879"/>
          </a:xfrm>
          <a:prstGeom prst="rect">
            <a:avLst/>
          </a:prstGeom>
        </p:spPr>
        <p:txBody>
          <a:bodyPr/>
          <a:lstStyle>
            <a:lvl1pPr marL="0" indent="0" algn="ctr">
              <a:buSzTx/>
              <a:buFontTx/>
              <a:buNone/>
              <a:defRPr sz="3200">
                <a:solidFill>
                  <a:srgbClr val="FFFFFF"/>
                </a:solidFill>
              </a:defRPr>
            </a:lvl1pPr>
            <a:lvl2pPr marL="0" indent="457200" algn="ctr">
              <a:buSzTx/>
              <a:buFontTx/>
              <a:buNone/>
              <a:defRPr sz="3200">
                <a:solidFill>
                  <a:srgbClr val="FFFFFF"/>
                </a:solidFill>
              </a:defRPr>
            </a:lvl2pPr>
            <a:lvl3pPr marL="0" indent="914400" algn="ctr">
              <a:buSzTx/>
              <a:buFontTx/>
              <a:buNone/>
              <a:defRPr sz="3200">
                <a:solidFill>
                  <a:srgbClr val="FFFFFF"/>
                </a:solidFill>
              </a:defRPr>
            </a:lvl3pPr>
            <a:lvl4pPr marL="0" indent="1371600" algn="ctr">
              <a:buSzTx/>
              <a:buFontTx/>
              <a:buNone/>
              <a:defRPr sz="3200">
                <a:solidFill>
                  <a:srgbClr val="FFFFFF"/>
                </a:solidFill>
              </a:defRPr>
            </a:lvl4pPr>
            <a:lvl5pPr marL="0" indent="1828800" algn="ctr">
              <a:buSzTx/>
              <a:buFontTx/>
              <a:buNone/>
              <a:defRPr sz="32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18" name="Text Placeholder 5"/>
          <p:cNvSpPr>
            <a:spLocks noGrp="1"/>
          </p:cNvSpPr>
          <p:nvPr>
            <p:ph type="body" sz="quarter" idx="21" hasCustomPrompt="1"/>
          </p:nvPr>
        </p:nvSpPr>
        <p:spPr>
          <a:xfrm>
            <a:off x="838200" y="4432300"/>
            <a:ext cx="10509250" cy="727075"/>
          </a:xfrm>
          <a:prstGeom prst="rect">
            <a:avLst/>
          </a:prstGeom>
        </p:spPr>
        <p:txBody>
          <a:bodyPr/>
          <a:lstStyle>
            <a:lvl1pPr marL="0" indent="0" algn="ctr">
              <a:buSzTx/>
              <a:buFontTx/>
              <a:buNone/>
              <a:defRPr sz="1800" b="1">
                <a:solidFill>
                  <a:srgbClr val="FFFFFF"/>
                </a:solidFill>
              </a:defRPr>
            </a:lvl1pPr>
          </a:lstStyle>
          <a:p>
            <a:r>
              <a:t>Presenter</a:t>
            </a:r>
          </a:p>
        </p:txBody>
      </p:sp>
      <p:sp>
        <p:nvSpPr>
          <p:cNvPr id="19" name="&quot; &quot;Straight Connector 22"/>
          <p:cNvSpPr/>
          <p:nvPr/>
        </p:nvSpPr>
        <p:spPr>
          <a:xfrm>
            <a:off x="0" y="161925"/>
            <a:ext cx="12192000" cy="0"/>
          </a:xfrm>
          <a:prstGeom prst="line">
            <a:avLst/>
          </a:prstGeom>
          <a:ln w="76200">
            <a:solidFill>
              <a:srgbClr val="FFC600"/>
            </a:solidFill>
            <a:miter/>
          </a:ln>
        </p:spPr>
        <p:txBody>
          <a:bodyPr lIns="45719" rIns="45719"/>
          <a:lstStyle/>
          <a:p>
            <a:endParaRPr/>
          </a:p>
        </p:txBody>
      </p:sp>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128"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129"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130"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138"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139" name="Title Text"/>
          <p:cNvSpPr txBox="1">
            <a:spLocks noGrp="1"/>
          </p:cNvSpPr>
          <p:nvPr>
            <p:ph type="title"/>
          </p:nvPr>
        </p:nvSpPr>
        <p:spPr>
          <a:xfrm>
            <a:off x="838200" y="365125"/>
            <a:ext cx="10515600" cy="1325563"/>
          </a:xfrm>
          <a:prstGeom prst="rect">
            <a:avLst/>
          </a:prstGeom>
        </p:spPr>
        <p:txBody>
          <a:bodyPr/>
          <a:lstStyle/>
          <a:p>
            <a:r>
              <a:t>Title Text</a:t>
            </a:r>
          </a:p>
        </p:txBody>
      </p:sp>
      <p:sp>
        <p:nvSpPr>
          <p:cNvPr id="140" name="Body Level One…"/>
          <p:cNvSpPr txBox="1">
            <a:spLocks noGrp="1"/>
          </p:cNvSpPr>
          <p:nvPr>
            <p:ph type="body" idx="1"/>
          </p:nvPr>
        </p:nvSpPr>
        <p:spPr>
          <a:xfrm>
            <a:off x="838200" y="1825625"/>
            <a:ext cx="10515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pic>
        <p:nvPicPr>
          <p:cNvPr id="148"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149"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150"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151"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152"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153" name="Body Level One…"/>
          <p:cNvSpPr txBox="1">
            <a:spLocks noGrp="1"/>
          </p:cNvSpPr>
          <p:nvPr>
            <p:ph type="body" sz="half" idx="1"/>
          </p:nvPr>
        </p:nvSpPr>
        <p:spPr>
          <a:xfrm>
            <a:off x="2405864" y="2236740"/>
            <a:ext cx="8452658" cy="379952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54" name="Title Text"/>
          <p:cNvSpPr txBox="1">
            <a:spLocks noGrp="1"/>
          </p:cNvSpPr>
          <p:nvPr>
            <p:ph type="title"/>
          </p:nvPr>
        </p:nvSpPr>
        <p:spPr>
          <a:xfrm>
            <a:off x="2405864" y="365125"/>
            <a:ext cx="8947936" cy="1325563"/>
          </a:xfrm>
          <a:prstGeom prst="rect">
            <a:avLst/>
          </a:prstGeom>
        </p:spPr>
        <p:txBody>
          <a:bodyPr/>
          <a:lstStyle/>
          <a:p>
            <a:r>
              <a:t>Title Text</a:t>
            </a:r>
          </a:p>
        </p:txBody>
      </p:sp>
      <p:sp>
        <p:nvSpPr>
          <p:cNvPr id="155"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pic>
        <p:nvPicPr>
          <p:cNvPr id="162"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163"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164"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165"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166"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167" name="Body Level One…"/>
          <p:cNvSpPr txBox="1">
            <a:spLocks noGrp="1"/>
          </p:cNvSpPr>
          <p:nvPr>
            <p:ph type="body" sz="half" idx="1"/>
          </p:nvPr>
        </p:nvSpPr>
        <p:spPr>
          <a:xfrm>
            <a:off x="2405863" y="1825625"/>
            <a:ext cx="4344073"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68" name="Title Text"/>
          <p:cNvSpPr txBox="1">
            <a:spLocks noGrp="1"/>
          </p:cNvSpPr>
          <p:nvPr>
            <p:ph type="title"/>
          </p:nvPr>
        </p:nvSpPr>
        <p:spPr>
          <a:xfrm>
            <a:off x="2405864" y="365125"/>
            <a:ext cx="8947936" cy="1325563"/>
          </a:xfrm>
          <a:prstGeom prst="rect">
            <a:avLst/>
          </a:prstGeom>
        </p:spPr>
        <p:txBody>
          <a:bodyPr/>
          <a:lstStyle/>
          <a:p>
            <a:r>
              <a:t>Title Text</a:t>
            </a:r>
          </a:p>
        </p:txBody>
      </p:sp>
      <p:sp>
        <p:nvSpPr>
          <p:cNvPr id="169"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pic>
        <p:nvPicPr>
          <p:cNvPr id="176"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177"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178"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179"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180"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181" name="Body Level One…"/>
          <p:cNvSpPr txBox="1">
            <a:spLocks noGrp="1"/>
          </p:cNvSpPr>
          <p:nvPr>
            <p:ph type="body" sz="quarter" idx="1"/>
          </p:nvPr>
        </p:nvSpPr>
        <p:spPr>
          <a:xfrm>
            <a:off x="2327563" y="1857375"/>
            <a:ext cx="4405948" cy="647700"/>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182" name="Text Placeholder 4"/>
          <p:cNvSpPr>
            <a:spLocks noGrp="1"/>
          </p:cNvSpPr>
          <p:nvPr>
            <p:ph type="body" sz="quarter" idx="21"/>
          </p:nvPr>
        </p:nvSpPr>
        <p:spPr>
          <a:xfrm>
            <a:off x="6949440" y="1857375"/>
            <a:ext cx="4405949" cy="647700"/>
          </a:xfrm>
          <a:prstGeom prst="rect">
            <a:avLst/>
          </a:prstGeom>
        </p:spPr>
        <p:txBody>
          <a:bodyPr anchor="b"/>
          <a:lstStyle/>
          <a:p>
            <a:pPr marL="0" indent="0">
              <a:buSzTx/>
              <a:buFontTx/>
              <a:buNone/>
              <a:defRPr sz="2400" b="1"/>
            </a:pPr>
            <a:endParaRPr/>
          </a:p>
        </p:txBody>
      </p:sp>
      <p:sp>
        <p:nvSpPr>
          <p:cNvPr id="183" name="Title Text"/>
          <p:cNvSpPr txBox="1">
            <a:spLocks noGrp="1"/>
          </p:cNvSpPr>
          <p:nvPr>
            <p:ph type="title"/>
          </p:nvPr>
        </p:nvSpPr>
        <p:spPr>
          <a:xfrm>
            <a:off x="2405864" y="365125"/>
            <a:ext cx="8947936" cy="1325563"/>
          </a:xfrm>
          <a:prstGeom prst="rect">
            <a:avLst/>
          </a:prstGeom>
        </p:spPr>
        <p:txBody>
          <a:bodyPr/>
          <a:lstStyle/>
          <a:p>
            <a:r>
              <a:t>Title Text</a:t>
            </a:r>
          </a:p>
        </p:txBody>
      </p:sp>
      <p:sp>
        <p:nvSpPr>
          <p:cNvPr id="184"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pic>
        <p:nvPicPr>
          <p:cNvPr id="191"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192"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193"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194"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195"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196" name="Title Text"/>
          <p:cNvSpPr txBox="1">
            <a:spLocks noGrp="1"/>
          </p:cNvSpPr>
          <p:nvPr>
            <p:ph type="title"/>
          </p:nvPr>
        </p:nvSpPr>
        <p:spPr>
          <a:xfrm>
            <a:off x="2405864" y="365125"/>
            <a:ext cx="8947936" cy="1325563"/>
          </a:xfrm>
          <a:prstGeom prst="rect">
            <a:avLst/>
          </a:prstGeom>
        </p:spPr>
        <p:txBody>
          <a:bodyPr/>
          <a:lstStyle/>
          <a:p>
            <a:r>
              <a:t>Title Text</a:t>
            </a:r>
          </a:p>
        </p:txBody>
      </p:sp>
      <p:sp>
        <p:nvSpPr>
          <p:cNvPr id="197"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Content No Title">
    <p:spTree>
      <p:nvGrpSpPr>
        <p:cNvPr id="1" name=""/>
        <p:cNvGrpSpPr/>
        <p:nvPr/>
      </p:nvGrpSpPr>
      <p:grpSpPr>
        <a:xfrm>
          <a:off x="0" y="0"/>
          <a:ext cx="0" cy="0"/>
          <a:chOff x="0" y="0"/>
          <a:chExt cx="0" cy="0"/>
        </a:xfrm>
      </p:grpSpPr>
      <p:pic>
        <p:nvPicPr>
          <p:cNvPr id="204" name="Picture 4" descr="Picture 4"/>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205" name="Rectangle 5"/>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206" name="Picture 6" descr="Picture 6"/>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207"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208" name="Body Level One…"/>
          <p:cNvSpPr txBox="1">
            <a:spLocks noGrp="1"/>
          </p:cNvSpPr>
          <p:nvPr>
            <p:ph type="body" idx="1"/>
          </p:nvPr>
        </p:nvSpPr>
        <p:spPr>
          <a:xfrm>
            <a:off x="2413000" y="409575"/>
            <a:ext cx="9472614" cy="5689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09"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216" name="Picture 4" descr="Picture 4"/>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217" name="Rectangle 5"/>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218" name="Picture 6" descr="Picture 6"/>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219"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220"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pic>
        <p:nvPicPr>
          <p:cNvPr id="227"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228"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229"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230"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231"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232" name="Body Level One…"/>
          <p:cNvSpPr txBox="1">
            <a:spLocks noGrp="1"/>
          </p:cNvSpPr>
          <p:nvPr>
            <p:ph type="body" sz="quarter" idx="1"/>
          </p:nvPr>
        </p:nvSpPr>
        <p:spPr>
          <a:xfrm>
            <a:off x="2277890" y="2049461"/>
            <a:ext cx="3932238" cy="3811589"/>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233" name="Title Text"/>
          <p:cNvSpPr txBox="1">
            <a:spLocks noGrp="1"/>
          </p:cNvSpPr>
          <p:nvPr>
            <p:ph type="title"/>
          </p:nvPr>
        </p:nvSpPr>
        <p:spPr>
          <a:xfrm>
            <a:off x="2405864" y="365125"/>
            <a:ext cx="8947936" cy="1325563"/>
          </a:xfrm>
          <a:prstGeom prst="rect">
            <a:avLst/>
          </a:prstGeom>
        </p:spPr>
        <p:txBody>
          <a:bodyPr/>
          <a:lstStyle/>
          <a:p>
            <a:r>
              <a:t>Title Text</a:t>
            </a:r>
          </a:p>
        </p:txBody>
      </p:sp>
      <p:sp>
        <p:nvSpPr>
          <p:cNvPr id="234"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pic>
        <p:nvPicPr>
          <p:cNvPr id="241"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242"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243"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244"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245"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246" name="Body Level One…"/>
          <p:cNvSpPr txBox="1">
            <a:spLocks noGrp="1"/>
          </p:cNvSpPr>
          <p:nvPr>
            <p:ph type="body" sz="half" idx="1"/>
          </p:nvPr>
        </p:nvSpPr>
        <p:spPr>
          <a:xfrm>
            <a:off x="2286000" y="1894114"/>
            <a:ext cx="4357397" cy="4325711"/>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247" name="Picture Placeholder 2"/>
          <p:cNvSpPr>
            <a:spLocks noGrp="1"/>
          </p:cNvSpPr>
          <p:nvPr>
            <p:ph type="pic" idx="21"/>
          </p:nvPr>
        </p:nvSpPr>
        <p:spPr>
          <a:xfrm>
            <a:off x="6783354" y="1"/>
            <a:ext cx="5408647" cy="6858001"/>
          </a:xfrm>
          <a:prstGeom prst="rect">
            <a:avLst/>
          </a:prstGeom>
        </p:spPr>
        <p:txBody>
          <a:bodyPr lIns="91439" rIns="91439">
            <a:noAutofit/>
          </a:bodyPr>
          <a:lstStyle/>
          <a:p>
            <a:endParaRPr/>
          </a:p>
        </p:txBody>
      </p:sp>
      <p:sp>
        <p:nvSpPr>
          <p:cNvPr id="248" name="Title Text"/>
          <p:cNvSpPr txBox="1">
            <a:spLocks noGrp="1"/>
          </p:cNvSpPr>
          <p:nvPr>
            <p:ph type="title"/>
          </p:nvPr>
        </p:nvSpPr>
        <p:spPr>
          <a:xfrm>
            <a:off x="2286000" y="365125"/>
            <a:ext cx="4357397" cy="1325563"/>
          </a:xfrm>
          <a:prstGeom prst="rect">
            <a:avLst/>
          </a:prstGeom>
        </p:spPr>
        <p:txBody>
          <a:bodyPr/>
          <a:lstStyle/>
          <a:p>
            <a:r>
              <a:t>Title Text</a:t>
            </a:r>
          </a:p>
        </p:txBody>
      </p:sp>
      <p:sp>
        <p:nvSpPr>
          <p:cNvPr id="249"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Section Header">
    <p:bg>
      <p:bgPr>
        <a:gradFill flip="none" rotWithShape="1">
          <a:gsLst>
            <a:gs pos="0">
              <a:srgbClr val="005CB9"/>
            </a:gs>
            <a:gs pos="35000">
              <a:srgbClr val="005CB9"/>
            </a:gs>
            <a:gs pos="100000">
              <a:srgbClr val="1F4E79"/>
            </a:gs>
          </a:gsLst>
          <a:path path="circle">
            <a:fillToRect l="50000" t="50000" r="50000" b="50000"/>
          </a:path>
        </a:gradFill>
        <a:effectLst/>
      </p:bgPr>
    </p:bg>
    <p:spTree>
      <p:nvGrpSpPr>
        <p:cNvPr id="1" name=""/>
        <p:cNvGrpSpPr/>
        <p:nvPr/>
      </p:nvGrpSpPr>
      <p:grpSpPr>
        <a:xfrm>
          <a:off x="0" y="0"/>
          <a:ext cx="0" cy="0"/>
          <a:chOff x="0" y="0"/>
          <a:chExt cx="0" cy="0"/>
        </a:xfrm>
      </p:grpSpPr>
      <p:pic>
        <p:nvPicPr>
          <p:cNvPr id="27" name="&quot;&quot;Picture 6" descr="&quot;&quot;Picture 6"/>
          <p:cNvPicPr>
            <a:picLocks noChangeAspect="1"/>
          </p:cNvPicPr>
          <p:nvPr/>
        </p:nvPicPr>
        <p:blipFill>
          <a:blip r:embed="rId2"/>
          <a:srcRect t="89614"/>
          <a:stretch>
            <a:fillRect/>
          </a:stretch>
        </p:blipFill>
        <p:spPr>
          <a:xfrm>
            <a:off x="1" y="6014859"/>
            <a:ext cx="12192001" cy="843141"/>
          </a:xfrm>
          <a:prstGeom prst="rect">
            <a:avLst/>
          </a:prstGeom>
          <a:ln w="12700">
            <a:miter lim="400000"/>
          </a:ln>
        </p:spPr>
      </p:pic>
      <p:sp>
        <p:nvSpPr>
          <p:cNvPr id="28" name="&quot; &quot;Straight Connector 22"/>
          <p:cNvSpPr/>
          <p:nvPr/>
        </p:nvSpPr>
        <p:spPr>
          <a:xfrm>
            <a:off x="0" y="5997388"/>
            <a:ext cx="12192000" cy="1"/>
          </a:xfrm>
          <a:prstGeom prst="line">
            <a:avLst/>
          </a:prstGeom>
          <a:ln w="38100">
            <a:solidFill>
              <a:srgbClr val="FFC600"/>
            </a:solidFill>
            <a:miter/>
          </a:ln>
        </p:spPr>
        <p:txBody>
          <a:bodyPr lIns="45719" rIns="45719"/>
          <a:lstStyle/>
          <a:p>
            <a:endParaRPr/>
          </a:p>
        </p:txBody>
      </p:sp>
      <p:pic>
        <p:nvPicPr>
          <p:cNvPr id="29" name="Texas Department of State Health Services logoPicture 8" descr="Texas Department of State Health Services logoPicture 8"/>
          <p:cNvPicPr>
            <a:picLocks noChangeAspect="1"/>
          </p:cNvPicPr>
          <p:nvPr/>
        </p:nvPicPr>
        <p:blipFill>
          <a:blip r:embed="rId3"/>
          <a:stretch>
            <a:fillRect/>
          </a:stretch>
        </p:blipFill>
        <p:spPr>
          <a:xfrm>
            <a:off x="95621" y="5979917"/>
            <a:ext cx="3236674" cy="872854"/>
          </a:xfrm>
          <a:prstGeom prst="rect">
            <a:avLst/>
          </a:prstGeom>
          <a:ln w="12700">
            <a:miter lim="400000"/>
          </a:ln>
        </p:spPr>
      </p:pic>
      <p:sp>
        <p:nvSpPr>
          <p:cNvPr id="30" name="CLICK TO EDIT MASTER TITLE SLIDE"/>
          <p:cNvSpPr txBox="1">
            <a:spLocks noGrp="1"/>
          </p:cNvSpPr>
          <p:nvPr>
            <p:ph type="title" hasCustomPrompt="1"/>
          </p:nvPr>
        </p:nvSpPr>
        <p:spPr>
          <a:xfrm>
            <a:off x="831850" y="860611"/>
            <a:ext cx="10515600" cy="2873190"/>
          </a:xfrm>
          <a:prstGeom prst="rect">
            <a:avLst/>
          </a:prstGeom>
        </p:spPr>
        <p:txBody>
          <a:bodyPr anchor="b"/>
          <a:lstStyle>
            <a:lvl1pPr>
              <a:defRPr sz="6000">
                <a:solidFill>
                  <a:srgbClr val="FFFFFF"/>
                </a:solidFill>
              </a:defRPr>
            </a:lvl1pPr>
          </a:lstStyle>
          <a:p>
            <a:r>
              <a:t>CLICK TO EDIT MASTER TITLE SLIDE	</a:t>
            </a:r>
          </a:p>
        </p:txBody>
      </p:sp>
      <p:sp>
        <p:nvSpPr>
          <p:cNvPr id="31" name="Body Level One…"/>
          <p:cNvSpPr txBox="1">
            <a:spLocks noGrp="1"/>
          </p:cNvSpPr>
          <p:nvPr>
            <p:ph type="body" sz="quarter" idx="1"/>
          </p:nvPr>
        </p:nvSpPr>
        <p:spPr>
          <a:xfrm>
            <a:off x="838200" y="3887608"/>
            <a:ext cx="10515600" cy="1500188"/>
          </a:xfrm>
          <a:prstGeom prst="rect">
            <a:avLst/>
          </a:prstGeom>
        </p:spPr>
        <p:txBody>
          <a:bodyPr/>
          <a:lstStyle>
            <a:lvl1pPr marL="0" indent="0">
              <a:buSzTx/>
              <a:buFontTx/>
              <a:buNone/>
              <a:defRPr sz="2400">
                <a:solidFill>
                  <a:srgbClr val="FFFFFF"/>
                </a:solidFill>
                <a:latin typeface="Calibri Light"/>
                <a:ea typeface="Calibri Light"/>
                <a:cs typeface="Calibri Light"/>
                <a:sym typeface="Calibri Light"/>
              </a:defRPr>
            </a:lvl1pPr>
            <a:lvl2pPr marL="0" indent="457200">
              <a:buSzTx/>
              <a:buFontTx/>
              <a:buNone/>
              <a:defRPr sz="2400">
                <a:solidFill>
                  <a:srgbClr val="FFFFFF"/>
                </a:solidFill>
                <a:latin typeface="Calibri Light"/>
                <a:ea typeface="Calibri Light"/>
                <a:cs typeface="Calibri Light"/>
                <a:sym typeface="Calibri Light"/>
              </a:defRPr>
            </a:lvl2pPr>
            <a:lvl3pPr marL="0" indent="914400">
              <a:buSzTx/>
              <a:buFontTx/>
              <a:buNone/>
              <a:defRPr sz="2400">
                <a:solidFill>
                  <a:srgbClr val="FFFFFF"/>
                </a:solidFill>
                <a:latin typeface="Calibri Light"/>
                <a:ea typeface="Calibri Light"/>
                <a:cs typeface="Calibri Light"/>
                <a:sym typeface="Calibri Light"/>
              </a:defRPr>
            </a:lvl3pPr>
            <a:lvl4pPr marL="0" indent="1371600">
              <a:buSzTx/>
              <a:buFontTx/>
              <a:buNone/>
              <a:defRPr sz="2400">
                <a:solidFill>
                  <a:srgbClr val="FFFFFF"/>
                </a:solidFill>
                <a:latin typeface="Calibri Light"/>
                <a:ea typeface="Calibri Light"/>
                <a:cs typeface="Calibri Light"/>
                <a:sym typeface="Calibri Light"/>
              </a:defRPr>
            </a:lvl4pPr>
            <a:lvl5pPr marL="0" indent="1828800">
              <a:buSzTx/>
              <a:buFontTx/>
              <a:buNone/>
              <a:defRPr sz="2400">
                <a:solidFill>
                  <a:srgbClr val="FFFFFF"/>
                </a:solidFill>
                <a:latin typeface="Calibri Light"/>
                <a:ea typeface="Calibri Light"/>
                <a:cs typeface="Calibri Light"/>
                <a:sym typeface="Calibri Light"/>
              </a:defRPr>
            </a:lvl5pPr>
          </a:lstStyle>
          <a:p>
            <a:r>
              <a:t>Body Level One</a:t>
            </a:r>
          </a:p>
          <a:p>
            <a:pPr lvl="1"/>
            <a:r>
              <a:t>Body Level Two</a:t>
            </a:r>
          </a:p>
          <a:p>
            <a:pPr lvl="2"/>
            <a:r>
              <a:t>Body Level Three</a:t>
            </a:r>
          </a:p>
          <a:p>
            <a:pPr lvl="3"/>
            <a:r>
              <a:t>Body Level Four</a:t>
            </a:r>
          </a:p>
          <a:p>
            <a:pPr lvl="4"/>
            <a:r>
              <a:t>Body Level Five</a:t>
            </a: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Section Header">
    <p:bg>
      <p:bgPr>
        <a:gradFill flip="none" rotWithShape="1">
          <a:gsLst>
            <a:gs pos="0">
              <a:srgbClr val="005CB9"/>
            </a:gs>
            <a:gs pos="35000">
              <a:srgbClr val="005CB9"/>
            </a:gs>
            <a:gs pos="100000">
              <a:srgbClr val="1F4E79"/>
            </a:gs>
          </a:gsLst>
          <a:path path="circle">
            <a:fillToRect l="50000" t="50000" r="50000" b="50000"/>
          </a:path>
        </a:gradFill>
        <a:effectLst/>
      </p:bgPr>
    </p:bg>
    <p:spTree>
      <p:nvGrpSpPr>
        <p:cNvPr id="1" name=""/>
        <p:cNvGrpSpPr/>
        <p:nvPr/>
      </p:nvGrpSpPr>
      <p:grpSpPr>
        <a:xfrm>
          <a:off x="0" y="0"/>
          <a:ext cx="0" cy="0"/>
          <a:chOff x="0" y="0"/>
          <a:chExt cx="0" cy="0"/>
        </a:xfrm>
      </p:grpSpPr>
      <p:pic>
        <p:nvPicPr>
          <p:cNvPr id="256" name="&quot;&quot;Picture 6" descr="&quot;&quot;Picture 6"/>
          <p:cNvPicPr>
            <a:picLocks noChangeAspect="1"/>
          </p:cNvPicPr>
          <p:nvPr/>
        </p:nvPicPr>
        <p:blipFill>
          <a:blip r:embed="rId2"/>
          <a:srcRect t="89614"/>
          <a:stretch>
            <a:fillRect/>
          </a:stretch>
        </p:blipFill>
        <p:spPr>
          <a:xfrm>
            <a:off x="1" y="6014859"/>
            <a:ext cx="12192001" cy="843141"/>
          </a:xfrm>
          <a:prstGeom prst="rect">
            <a:avLst/>
          </a:prstGeom>
          <a:ln w="12700">
            <a:miter lim="400000"/>
          </a:ln>
        </p:spPr>
      </p:pic>
      <p:sp>
        <p:nvSpPr>
          <p:cNvPr id="257" name="&quot; &quot;Straight Connector 22"/>
          <p:cNvSpPr/>
          <p:nvPr/>
        </p:nvSpPr>
        <p:spPr>
          <a:xfrm>
            <a:off x="0" y="5997388"/>
            <a:ext cx="12192000" cy="1"/>
          </a:xfrm>
          <a:prstGeom prst="line">
            <a:avLst/>
          </a:prstGeom>
          <a:ln w="38100">
            <a:solidFill>
              <a:srgbClr val="FFC600"/>
            </a:solidFill>
            <a:miter/>
          </a:ln>
        </p:spPr>
        <p:txBody>
          <a:bodyPr lIns="45719" rIns="45719"/>
          <a:lstStyle/>
          <a:p>
            <a:endParaRPr/>
          </a:p>
        </p:txBody>
      </p:sp>
      <p:pic>
        <p:nvPicPr>
          <p:cNvPr id="258" name="Texas Department of State Health Services logoPicture 8" descr="Texas Department of State Health Services logoPicture 8"/>
          <p:cNvPicPr>
            <a:picLocks noChangeAspect="1"/>
          </p:cNvPicPr>
          <p:nvPr/>
        </p:nvPicPr>
        <p:blipFill>
          <a:blip r:embed="rId3"/>
          <a:stretch>
            <a:fillRect/>
          </a:stretch>
        </p:blipFill>
        <p:spPr>
          <a:xfrm>
            <a:off x="95621" y="5979917"/>
            <a:ext cx="3236674" cy="872854"/>
          </a:xfrm>
          <a:prstGeom prst="rect">
            <a:avLst/>
          </a:prstGeom>
          <a:ln w="12700">
            <a:miter lim="400000"/>
          </a:ln>
        </p:spPr>
      </p:pic>
      <p:sp>
        <p:nvSpPr>
          <p:cNvPr id="259" name="CLICK TO EDIT MASTER TITLE SLIDE"/>
          <p:cNvSpPr txBox="1">
            <a:spLocks noGrp="1"/>
          </p:cNvSpPr>
          <p:nvPr>
            <p:ph type="title" hasCustomPrompt="1"/>
          </p:nvPr>
        </p:nvSpPr>
        <p:spPr>
          <a:xfrm>
            <a:off x="831850" y="860611"/>
            <a:ext cx="10515600" cy="2873190"/>
          </a:xfrm>
          <a:prstGeom prst="rect">
            <a:avLst/>
          </a:prstGeom>
        </p:spPr>
        <p:txBody>
          <a:bodyPr anchor="b"/>
          <a:lstStyle>
            <a:lvl1pPr>
              <a:defRPr sz="6000">
                <a:solidFill>
                  <a:srgbClr val="FFFFFF"/>
                </a:solidFill>
              </a:defRPr>
            </a:lvl1pPr>
          </a:lstStyle>
          <a:p>
            <a:r>
              <a:t>CLICK TO EDIT MASTER TITLE SLIDE	</a:t>
            </a:r>
          </a:p>
        </p:txBody>
      </p:sp>
      <p:sp>
        <p:nvSpPr>
          <p:cNvPr id="260" name="Body Level One…"/>
          <p:cNvSpPr txBox="1">
            <a:spLocks noGrp="1"/>
          </p:cNvSpPr>
          <p:nvPr>
            <p:ph type="body" sz="quarter" idx="1"/>
          </p:nvPr>
        </p:nvSpPr>
        <p:spPr>
          <a:xfrm>
            <a:off x="838200" y="3887608"/>
            <a:ext cx="10515600" cy="1500188"/>
          </a:xfrm>
          <a:prstGeom prst="rect">
            <a:avLst/>
          </a:prstGeom>
        </p:spPr>
        <p:txBody>
          <a:bodyPr/>
          <a:lstStyle>
            <a:lvl1pPr marL="0" indent="0">
              <a:buSzTx/>
              <a:buFontTx/>
              <a:buNone/>
              <a:defRPr sz="2400">
                <a:solidFill>
                  <a:srgbClr val="FFFFFF"/>
                </a:solidFill>
                <a:latin typeface="Calibri Light"/>
                <a:ea typeface="Calibri Light"/>
                <a:cs typeface="Calibri Light"/>
                <a:sym typeface="Calibri Light"/>
              </a:defRPr>
            </a:lvl1pPr>
            <a:lvl2pPr marL="0" indent="457200">
              <a:buSzTx/>
              <a:buFontTx/>
              <a:buNone/>
              <a:defRPr sz="2400">
                <a:solidFill>
                  <a:srgbClr val="FFFFFF"/>
                </a:solidFill>
                <a:latin typeface="Calibri Light"/>
                <a:ea typeface="Calibri Light"/>
                <a:cs typeface="Calibri Light"/>
                <a:sym typeface="Calibri Light"/>
              </a:defRPr>
            </a:lvl2pPr>
            <a:lvl3pPr marL="0" indent="914400">
              <a:buSzTx/>
              <a:buFontTx/>
              <a:buNone/>
              <a:defRPr sz="2400">
                <a:solidFill>
                  <a:srgbClr val="FFFFFF"/>
                </a:solidFill>
                <a:latin typeface="Calibri Light"/>
                <a:ea typeface="Calibri Light"/>
                <a:cs typeface="Calibri Light"/>
                <a:sym typeface="Calibri Light"/>
              </a:defRPr>
            </a:lvl3pPr>
            <a:lvl4pPr marL="0" indent="1371600">
              <a:buSzTx/>
              <a:buFontTx/>
              <a:buNone/>
              <a:defRPr sz="2400">
                <a:solidFill>
                  <a:srgbClr val="FFFFFF"/>
                </a:solidFill>
                <a:latin typeface="Calibri Light"/>
                <a:ea typeface="Calibri Light"/>
                <a:cs typeface="Calibri Light"/>
                <a:sym typeface="Calibri Light"/>
              </a:defRPr>
            </a:lvl4pPr>
            <a:lvl5pPr marL="0" indent="1828800">
              <a:buSzTx/>
              <a:buFontTx/>
              <a:buNone/>
              <a:defRPr sz="2400">
                <a:solidFill>
                  <a:srgbClr val="FFFFFF"/>
                </a:solidFill>
                <a:latin typeface="Calibri Light"/>
                <a:ea typeface="Calibri Light"/>
                <a:cs typeface="Calibri Light"/>
                <a:sym typeface="Calibri Light"/>
              </a:defRPr>
            </a:lvl5pPr>
          </a:lstStyle>
          <a:p>
            <a:r>
              <a:t>Body Level One</a:t>
            </a:r>
          </a:p>
          <a:p>
            <a:pPr lvl="1"/>
            <a:r>
              <a:t>Body Level Two</a:t>
            </a:r>
          </a:p>
          <a:p>
            <a:pPr lvl="2"/>
            <a:r>
              <a:t>Body Level Three</a:t>
            </a:r>
          </a:p>
          <a:p>
            <a:pPr lvl="3"/>
            <a:r>
              <a:t>Body Level Four</a:t>
            </a:r>
          </a:p>
          <a:p>
            <a:pPr lvl="4"/>
            <a:r>
              <a:t>Body Level Five</a:t>
            </a:r>
          </a:p>
        </p:txBody>
      </p:sp>
      <p:sp>
        <p:nvSpPr>
          <p:cNvPr id="26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Title Layout">
    <p:bg>
      <p:bgPr>
        <a:gradFill flip="none" rotWithShape="1">
          <a:gsLst>
            <a:gs pos="0">
              <a:srgbClr val="556A7E"/>
            </a:gs>
            <a:gs pos="35000">
              <a:srgbClr val="556A7E"/>
            </a:gs>
            <a:gs pos="100000">
              <a:srgbClr val="333333"/>
            </a:gs>
          </a:gsLst>
          <a:path path="circle">
            <a:fillToRect l="50000" t="50000" r="50000" b="50000"/>
          </a:path>
        </a:gradFill>
        <a:effectLst/>
      </p:bgPr>
    </p:bg>
    <p:spTree>
      <p:nvGrpSpPr>
        <p:cNvPr id="1" name=""/>
        <p:cNvGrpSpPr/>
        <p:nvPr/>
      </p:nvGrpSpPr>
      <p:grpSpPr>
        <a:xfrm>
          <a:off x="0" y="0"/>
          <a:ext cx="0" cy="0"/>
          <a:chOff x="0" y="0"/>
          <a:chExt cx="0" cy="0"/>
        </a:xfrm>
      </p:grpSpPr>
      <p:pic>
        <p:nvPicPr>
          <p:cNvPr id="268" name="&quot;&quot;Picture 6" descr="&quot;&quot;Picture 6"/>
          <p:cNvPicPr>
            <a:picLocks noChangeAspect="1"/>
          </p:cNvPicPr>
          <p:nvPr/>
        </p:nvPicPr>
        <p:blipFill>
          <a:blip r:embed="rId2"/>
          <a:srcRect l="7951" t="11802" r="75173" b="3719"/>
          <a:stretch>
            <a:fillRect/>
          </a:stretch>
        </p:blipFill>
        <p:spPr>
          <a:xfrm>
            <a:off x="1" y="-1"/>
            <a:ext cx="2209800" cy="6858002"/>
          </a:xfrm>
          <a:prstGeom prst="rect">
            <a:avLst/>
          </a:prstGeom>
          <a:ln w="12700">
            <a:miter lim="400000"/>
          </a:ln>
        </p:spPr>
      </p:pic>
      <p:sp>
        <p:nvSpPr>
          <p:cNvPr id="269" name="&quot;&quot;Pentagon 9"/>
          <p:cNvSpPr/>
          <p:nvPr/>
        </p:nvSpPr>
        <p:spPr>
          <a:xfrm>
            <a:off x="196065" y="1684926"/>
            <a:ext cx="11157736"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464" y="0"/>
                </a:lnTo>
                <a:lnTo>
                  <a:pt x="21600" y="10800"/>
                </a:lnTo>
                <a:lnTo>
                  <a:pt x="2146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270" name="&quot; &quot;Straight Connector 22"/>
          <p:cNvSpPr/>
          <p:nvPr/>
        </p:nvSpPr>
        <p:spPr>
          <a:xfrm>
            <a:off x="0" y="6647574"/>
            <a:ext cx="2209801" cy="1"/>
          </a:xfrm>
          <a:prstGeom prst="line">
            <a:avLst/>
          </a:prstGeom>
          <a:ln w="38100">
            <a:solidFill>
              <a:srgbClr val="FFC600"/>
            </a:solidFill>
            <a:miter/>
          </a:ln>
        </p:spPr>
        <p:txBody>
          <a:bodyPr lIns="45719" rIns="45719"/>
          <a:lstStyle/>
          <a:p>
            <a:endParaRPr/>
          </a:p>
        </p:txBody>
      </p:sp>
      <p:sp>
        <p:nvSpPr>
          <p:cNvPr id="271" name="&quot;&quot;Rectangle 9"/>
          <p:cNvSpPr/>
          <p:nvPr/>
        </p:nvSpPr>
        <p:spPr>
          <a:xfrm>
            <a:off x="0" y="6647574"/>
            <a:ext cx="2209800" cy="210426"/>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pic>
        <p:nvPicPr>
          <p:cNvPr id="272" name="Texas Department of State Health Services logoPicture 10" descr="Texas Department of State Health Services logoPicture 10"/>
          <p:cNvPicPr>
            <a:picLocks noChangeAspect="1"/>
          </p:cNvPicPr>
          <p:nvPr/>
        </p:nvPicPr>
        <p:blipFill>
          <a:blip r:embed="rId3"/>
          <a:stretch>
            <a:fillRect/>
          </a:stretch>
        </p:blipFill>
        <p:spPr>
          <a:xfrm>
            <a:off x="305603" y="5289191"/>
            <a:ext cx="1598592" cy="1147960"/>
          </a:xfrm>
          <a:prstGeom prst="rect">
            <a:avLst/>
          </a:prstGeom>
          <a:ln w="12700">
            <a:miter lim="400000"/>
          </a:ln>
        </p:spPr>
      </p:pic>
      <p:sp>
        <p:nvSpPr>
          <p:cNvPr id="273" name="CLICK TO EDIT MASTER TITLE SLIDE"/>
          <p:cNvSpPr txBox="1">
            <a:spLocks noGrp="1"/>
          </p:cNvSpPr>
          <p:nvPr>
            <p:ph type="title" hasCustomPrompt="1"/>
          </p:nvPr>
        </p:nvSpPr>
        <p:spPr>
          <a:xfrm>
            <a:off x="831850" y="1762297"/>
            <a:ext cx="10515600" cy="1971503"/>
          </a:xfrm>
          <a:prstGeom prst="rect">
            <a:avLst/>
          </a:prstGeom>
          <a:ln w="63500">
            <a:solidFill>
              <a:srgbClr val="FFFFFF"/>
            </a:solidFill>
            <a:round/>
          </a:ln>
        </p:spPr>
        <p:txBody>
          <a:bodyPr/>
          <a:lstStyle>
            <a:lvl1pPr algn="ctr">
              <a:defRPr sz="6600">
                <a:solidFill>
                  <a:srgbClr val="FFFFFF"/>
                </a:solidFill>
              </a:defRPr>
            </a:lvl1pPr>
          </a:lstStyle>
          <a:p>
            <a:r>
              <a:t>CLICK TO EDIT MASTER TITLE SLIDE	</a:t>
            </a:r>
          </a:p>
        </p:txBody>
      </p:sp>
      <p:sp>
        <p:nvSpPr>
          <p:cNvPr id="274" name="Body Level One…"/>
          <p:cNvSpPr txBox="1">
            <a:spLocks noGrp="1"/>
          </p:cNvSpPr>
          <p:nvPr>
            <p:ph type="body" sz="quarter" idx="1"/>
          </p:nvPr>
        </p:nvSpPr>
        <p:spPr>
          <a:xfrm>
            <a:off x="838200" y="3887608"/>
            <a:ext cx="10515600" cy="544879"/>
          </a:xfrm>
          <a:prstGeom prst="rect">
            <a:avLst/>
          </a:prstGeom>
        </p:spPr>
        <p:txBody>
          <a:bodyPr/>
          <a:lstStyle>
            <a:lvl1pPr marL="0" indent="0" algn="ctr">
              <a:buSzTx/>
              <a:buFontTx/>
              <a:buNone/>
              <a:defRPr sz="3200">
                <a:solidFill>
                  <a:srgbClr val="FFFFFF"/>
                </a:solidFill>
              </a:defRPr>
            </a:lvl1pPr>
            <a:lvl2pPr marL="0" indent="457200" algn="ctr">
              <a:buSzTx/>
              <a:buFontTx/>
              <a:buNone/>
              <a:defRPr sz="3200">
                <a:solidFill>
                  <a:srgbClr val="FFFFFF"/>
                </a:solidFill>
              </a:defRPr>
            </a:lvl2pPr>
            <a:lvl3pPr marL="0" indent="914400" algn="ctr">
              <a:buSzTx/>
              <a:buFontTx/>
              <a:buNone/>
              <a:defRPr sz="3200">
                <a:solidFill>
                  <a:srgbClr val="FFFFFF"/>
                </a:solidFill>
              </a:defRPr>
            </a:lvl3pPr>
            <a:lvl4pPr marL="0" indent="1371600" algn="ctr">
              <a:buSzTx/>
              <a:buFontTx/>
              <a:buNone/>
              <a:defRPr sz="3200">
                <a:solidFill>
                  <a:srgbClr val="FFFFFF"/>
                </a:solidFill>
              </a:defRPr>
            </a:lvl4pPr>
            <a:lvl5pPr marL="0" indent="1828800" algn="ctr">
              <a:buSzTx/>
              <a:buFontTx/>
              <a:buNone/>
              <a:defRPr sz="32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275" name="Text Placeholder 5"/>
          <p:cNvSpPr>
            <a:spLocks noGrp="1"/>
          </p:cNvSpPr>
          <p:nvPr>
            <p:ph type="body" sz="quarter" idx="21" hasCustomPrompt="1"/>
          </p:nvPr>
        </p:nvSpPr>
        <p:spPr>
          <a:xfrm>
            <a:off x="838200" y="4432300"/>
            <a:ext cx="10509250" cy="727075"/>
          </a:xfrm>
          <a:prstGeom prst="rect">
            <a:avLst/>
          </a:prstGeom>
        </p:spPr>
        <p:txBody>
          <a:bodyPr/>
          <a:lstStyle>
            <a:lvl1pPr marL="0" indent="0" algn="ctr">
              <a:buSzTx/>
              <a:buFontTx/>
              <a:buNone/>
              <a:defRPr sz="1800" b="1">
                <a:solidFill>
                  <a:srgbClr val="FFFFFF"/>
                </a:solidFill>
              </a:defRPr>
            </a:lvl1pPr>
          </a:lstStyle>
          <a:p>
            <a:r>
              <a:t>Presenter</a:t>
            </a:r>
          </a:p>
        </p:txBody>
      </p:sp>
      <p:sp>
        <p:nvSpPr>
          <p:cNvPr id="276" name="&quot; &quot;Straight Connector 22"/>
          <p:cNvSpPr/>
          <p:nvPr/>
        </p:nvSpPr>
        <p:spPr>
          <a:xfrm>
            <a:off x="0" y="161925"/>
            <a:ext cx="12192000" cy="0"/>
          </a:xfrm>
          <a:prstGeom prst="line">
            <a:avLst/>
          </a:prstGeom>
          <a:ln w="76200">
            <a:solidFill>
              <a:srgbClr val="FFC600"/>
            </a:solidFill>
            <a:miter/>
          </a:ln>
        </p:spPr>
        <p:txBody>
          <a:bodyPr lIns="45719" rIns="45719"/>
          <a:lstStyle/>
          <a:p>
            <a:endParaRPr/>
          </a:p>
        </p:txBody>
      </p:sp>
      <p:sp>
        <p:nvSpPr>
          <p:cNvPr id="27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84"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285"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286"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287"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288"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289" name="Title Text"/>
          <p:cNvSpPr txBox="1">
            <a:spLocks noGrp="1"/>
          </p:cNvSpPr>
          <p:nvPr>
            <p:ph type="title"/>
          </p:nvPr>
        </p:nvSpPr>
        <p:spPr>
          <a:xfrm>
            <a:off x="838200" y="211135"/>
            <a:ext cx="10515600" cy="1325563"/>
          </a:xfrm>
          <a:prstGeom prst="rect">
            <a:avLst/>
          </a:prstGeom>
        </p:spPr>
        <p:txBody>
          <a:bodyPr/>
          <a:lstStyle>
            <a:lvl1pPr>
              <a:defRPr>
                <a:solidFill>
                  <a:srgbClr val="FFFFFF"/>
                </a:solidFill>
              </a:defRPr>
            </a:lvl1pPr>
          </a:lstStyle>
          <a:p>
            <a:r>
              <a:t>Title Text</a:t>
            </a:r>
          </a:p>
        </p:txBody>
      </p:sp>
      <p:sp>
        <p:nvSpPr>
          <p:cNvPr id="290" name="Body Level One…"/>
          <p:cNvSpPr txBox="1">
            <a:spLocks noGrp="1"/>
          </p:cNvSpPr>
          <p:nvPr>
            <p:ph type="body" idx="1"/>
          </p:nvPr>
        </p:nvSpPr>
        <p:spPr>
          <a:xfrm>
            <a:off x="838200" y="1825625"/>
            <a:ext cx="10515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cSld name="Content &amp; Picture">
    <p:spTree>
      <p:nvGrpSpPr>
        <p:cNvPr id="1" name=""/>
        <p:cNvGrpSpPr/>
        <p:nvPr/>
      </p:nvGrpSpPr>
      <p:grpSpPr>
        <a:xfrm>
          <a:off x="0" y="0"/>
          <a:ext cx="0" cy="0"/>
          <a:chOff x="0" y="0"/>
          <a:chExt cx="0" cy="0"/>
        </a:xfrm>
      </p:grpSpPr>
      <p:sp>
        <p:nvSpPr>
          <p:cNvPr id="298"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299"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00"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01"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02"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03" name="Title Text"/>
          <p:cNvSpPr txBox="1">
            <a:spLocks noGrp="1"/>
          </p:cNvSpPr>
          <p:nvPr>
            <p:ph type="title"/>
          </p:nvPr>
        </p:nvSpPr>
        <p:spPr>
          <a:xfrm>
            <a:off x="838200" y="241300"/>
            <a:ext cx="10515600" cy="1325563"/>
          </a:xfrm>
          <a:prstGeom prst="rect">
            <a:avLst/>
          </a:prstGeom>
        </p:spPr>
        <p:txBody>
          <a:bodyPr/>
          <a:lstStyle>
            <a:lvl1pPr>
              <a:defRPr>
                <a:solidFill>
                  <a:srgbClr val="FFFFFF"/>
                </a:solidFill>
              </a:defRPr>
            </a:lvl1pPr>
          </a:lstStyle>
          <a:p>
            <a:r>
              <a:t>Title Text</a:t>
            </a:r>
          </a:p>
        </p:txBody>
      </p:sp>
      <p:sp>
        <p:nvSpPr>
          <p:cNvPr id="304" name="Body Level One…"/>
          <p:cNvSpPr txBox="1">
            <a:spLocks noGrp="1"/>
          </p:cNvSpPr>
          <p:nvPr>
            <p:ph type="body" sz="half" idx="1"/>
          </p:nvPr>
        </p:nvSpPr>
        <p:spPr>
          <a:xfrm>
            <a:off x="838200" y="1690688"/>
            <a:ext cx="5257800" cy="47291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05" name="Picture Placeholder 8"/>
          <p:cNvSpPr>
            <a:spLocks noGrp="1"/>
          </p:cNvSpPr>
          <p:nvPr>
            <p:ph type="pic" sz="half" idx="21"/>
          </p:nvPr>
        </p:nvSpPr>
        <p:spPr>
          <a:xfrm>
            <a:off x="6096000" y="1566862"/>
            <a:ext cx="6096000" cy="5068891"/>
          </a:xfrm>
          <a:prstGeom prst="rect">
            <a:avLst/>
          </a:prstGeom>
        </p:spPr>
        <p:txBody>
          <a:bodyPr lIns="91439" rIns="91439">
            <a:noAutofit/>
          </a:bodyPr>
          <a:lstStyle/>
          <a:p>
            <a:endParaRPr/>
          </a:p>
        </p:txBody>
      </p:sp>
      <p:sp>
        <p:nvSpPr>
          <p:cNvPr id="3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313"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14"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15"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16"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17"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18" name="Title Text"/>
          <p:cNvSpPr txBox="1">
            <a:spLocks noGrp="1"/>
          </p:cNvSpPr>
          <p:nvPr>
            <p:ph type="title"/>
          </p:nvPr>
        </p:nvSpPr>
        <p:spPr>
          <a:xfrm>
            <a:off x="838200" y="222250"/>
            <a:ext cx="10515600" cy="1325563"/>
          </a:xfrm>
          <a:prstGeom prst="rect">
            <a:avLst/>
          </a:prstGeom>
        </p:spPr>
        <p:txBody>
          <a:bodyPr/>
          <a:lstStyle>
            <a:lvl1pPr>
              <a:defRPr>
                <a:solidFill>
                  <a:srgbClr val="FFFFFF"/>
                </a:solidFill>
              </a:defRPr>
            </a:lvl1pPr>
          </a:lstStyle>
          <a:p>
            <a:r>
              <a:t>Title Text</a:t>
            </a:r>
          </a:p>
        </p:txBody>
      </p:sp>
      <p:sp>
        <p:nvSpPr>
          <p:cNvPr id="31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327"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28"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29"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30"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31"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32" name="Title Text"/>
          <p:cNvSpPr txBox="1">
            <a:spLocks noGrp="1"/>
          </p:cNvSpPr>
          <p:nvPr>
            <p:ph type="title"/>
          </p:nvPr>
        </p:nvSpPr>
        <p:spPr>
          <a:xfrm>
            <a:off x="862013" y="272256"/>
            <a:ext cx="10515601" cy="1325563"/>
          </a:xfrm>
          <a:prstGeom prst="rect">
            <a:avLst/>
          </a:prstGeom>
        </p:spPr>
        <p:txBody>
          <a:bodyPr/>
          <a:lstStyle>
            <a:lvl1pPr>
              <a:defRPr>
                <a:solidFill>
                  <a:srgbClr val="FFFFFF"/>
                </a:solidFill>
              </a:defRPr>
            </a:lvl1pPr>
          </a:lstStyle>
          <a:p>
            <a:r>
              <a:t>Title Text</a:t>
            </a:r>
          </a:p>
        </p:txBody>
      </p:sp>
      <p:sp>
        <p:nvSpPr>
          <p:cNvPr id="333" name="Body Level One…"/>
          <p:cNvSpPr txBox="1">
            <a:spLocks noGrp="1"/>
          </p:cNvSpPr>
          <p:nvPr>
            <p:ph type="body" sz="quarter" idx="1"/>
          </p:nvPr>
        </p:nvSpPr>
        <p:spPr>
          <a:xfrm>
            <a:off x="862013"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334"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335"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342"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43"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44"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45"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46"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47" name="Title Text"/>
          <p:cNvSpPr txBox="1">
            <a:spLocks noGrp="1"/>
          </p:cNvSpPr>
          <p:nvPr>
            <p:ph type="title"/>
          </p:nvPr>
        </p:nvSpPr>
        <p:spPr>
          <a:xfrm>
            <a:off x="838200" y="180975"/>
            <a:ext cx="10515600" cy="1325563"/>
          </a:xfrm>
          <a:prstGeom prst="rect">
            <a:avLst/>
          </a:prstGeom>
        </p:spPr>
        <p:txBody>
          <a:bodyPr/>
          <a:lstStyle>
            <a:lvl1pPr>
              <a:defRPr>
                <a:solidFill>
                  <a:srgbClr val="FFFFFF"/>
                </a:solidFill>
              </a:defRPr>
            </a:lvl1pPr>
          </a:lstStyle>
          <a:p>
            <a:r>
              <a:t>Title Text</a:t>
            </a:r>
          </a:p>
        </p:txBody>
      </p:sp>
      <p:sp>
        <p:nvSpPr>
          <p:cNvPr id="34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355"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56"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57"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58"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59"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6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367"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68"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69"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70"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71"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72" name="Title Text"/>
          <p:cNvSpPr txBox="1">
            <a:spLocks noGrp="1"/>
          </p:cNvSpPr>
          <p:nvPr>
            <p:ph type="title"/>
          </p:nvPr>
        </p:nvSpPr>
        <p:spPr>
          <a:xfrm>
            <a:off x="839787" y="457200"/>
            <a:ext cx="3932239" cy="876300"/>
          </a:xfrm>
          <a:prstGeom prst="rect">
            <a:avLst/>
          </a:prstGeom>
        </p:spPr>
        <p:txBody>
          <a:bodyPr anchor="b"/>
          <a:lstStyle>
            <a:lvl1pPr>
              <a:defRPr sz="3200">
                <a:solidFill>
                  <a:srgbClr val="FFFFFF"/>
                </a:solidFill>
              </a:defRPr>
            </a:lvl1pPr>
          </a:lstStyle>
          <a:p>
            <a:r>
              <a:t>Title Text</a:t>
            </a:r>
          </a:p>
        </p:txBody>
      </p:sp>
      <p:sp>
        <p:nvSpPr>
          <p:cNvPr id="373" name="Body Level One…"/>
          <p:cNvSpPr txBox="1">
            <a:spLocks noGrp="1"/>
          </p:cNvSpPr>
          <p:nvPr>
            <p:ph type="body" sz="half" idx="1"/>
          </p:nvPr>
        </p:nvSpPr>
        <p:spPr>
          <a:xfrm>
            <a:off x="839787" y="1446212"/>
            <a:ext cx="3932239" cy="4422776"/>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37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381" name="&quot;&quot;Rectangle 6"/>
          <p:cNvSpPr/>
          <p:nvPr/>
        </p:nvSpPr>
        <p:spPr>
          <a:xfrm>
            <a:off x="-1" y="-24702"/>
            <a:ext cx="12192003" cy="898619"/>
          </a:xfrm>
          <a:prstGeom prst="rect">
            <a:avLst/>
          </a:prstGeom>
          <a:solidFill>
            <a:srgbClr val="D9D9D9"/>
          </a:solidFill>
          <a:ln w="12700">
            <a:miter lim="400000"/>
          </a:ln>
        </p:spPr>
        <p:txBody>
          <a:bodyPr lIns="45719" rIns="45719" anchor="ctr"/>
          <a:lstStyle/>
          <a:p>
            <a:pPr algn="ctr">
              <a:defRPr>
                <a:solidFill>
                  <a:srgbClr val="FFFFFF"/>
                </a:solidFill>
              </a:defRPr>
            </a:pPr>
            <a:endParaRPr/>
          </a:p>
        </p:txBody>
      </p:sp>
      <p:sp>
        <p:nvSpPr>
          <p:cNvPr id="382" name="&quot;&quot;Pentagon 12"/>
          <p:cNvSpPr/>
          <p:nvPr/>
        </p:nvSpPr>
        <p:spPr>
          <a:xfrm>
            <a:off x="6480960" y="513144"/>
            <a:ext cx="5711042" cy="7430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195" y="0"/>
                </a:lnTo>
                <a:lnTo>
                  <a:pt x="21600" y="10800"/>
                </a:lnTo>
                <a:lnTo>
                  <a:pt x="2019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383" name="&quot;&quot;Pentagon 13"/>
          <p:cNvSpPr/>
          <p:nvPr/>
        </p:nvSpPr>
        <p:spPr>
          <a:xfrm>
            <a:off x="0" y="365125"/>
            <a:ext cx="9481334" cy="10390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416" y="0"/>
                </a:lnTo>
                <a:lnTo>
                  <a:pt x="21600" y="10800"/>
                </a:lnTo>
                <a:lnTo>
                  <a:pt x="20416" y="21600"/>
                </a:lnTo>
                <a:lnTo>
                  <a:pt x="0" y="21600"/>
                </a:lnTo>
                <a:close/>
              </a:path>
            </a:pathLst>
          </a:custGeom>
          <a:solidFill>
            <a:srgbClr val="005CB9"/>
          </a:solidFill>
          <a:ln w="12700">
            <a:miter lim="400000"/>
          </a:ln>
        </p:spPr>
        <p:txBody>
          <a:bodyPr lIns="45719" rIns="45719" anchor="ctr"/>
          <a:lstStyle/>
          <a:p>
            <a:pPr algn="ctr">
              <a:defRPr sz="2200" b="1"/>
            </a:pPr>
            <a:endParaRPr/>
          </a:p>
        </p:txBody>
      </p:sp>
      <p:pic>
        <p:nvPicPr>
          <p:cNvPr id="384" name="&quot;&quot;Picture 10" descr="&quot;&quot;Picture 10"/>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385"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386" name="Title Text"/>
          <p:cNvSpPr txBox="1">
            <a:spLocks noGrp="1"/>
          </p:cNvSpPr>
          <p:nvPr>
            <p:ph type="title"/>
          </p:nvPr>
        </p:nvSpPr>
        <p:spPr>
          <a:xfrm>
            <a:off x="839787" y="457200"/>
            <a:ext cx="3932239" cy="876300"/>
          </a:xfrm>
          <a:prstGeom prst="rect">
            <a:avLst/>
          </a:prstGeom>
        </p:spPr>
        <p:txBody>
          <a:bodyPr anchor="b"/>
          <a:lstStyle>
            <a:lvl1pPr>
              <a:defRPr sz="3200">
                <a:solidFill>
                  <a:srgbClr val="FFFFFF"/>
                </a:solidFill>
              </a:defRPr>
            </a:lvl1pPr>
          </a:lstStyle>
          <a:p>
            <a:r>
              <a:t>Title Text</a:t>
            </a:r>
          </a:p>
        </p:txBody>
      </p:sp>
      <p:sp>
        <p:nvSpPr>
          <p:cNvPr id="387" name="Body Level One…"/>
          <p:cNvSpPr txBox="1">
            <a:spLocks noGrp="1"/>
          </p:cNvSpPr>
          <p:nvPr>
            <p:ph type="body" sz="quarter" idx="1"/>
          </p:nvPr>
        </p:nvSpPr>
        <p:spPr>
          <a:xfrm>
            <a:off x="839787" y="18288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388" name="Picture Placeholder 2"/>
          <p:cNvSpPr>
            <a:spLocks noGrp="1"/>
          </p:cNvSpPr>
          <p:nvPr>
            <p:ph type="pic" sz="half" idx="21"/>
          </p:nvPr>
        </p:nvSpPr>
        <p:spPr>
          <a:xfrm>
            <a:off x="5180012" y="1609725"/>
            <a:ext cx="6172201" cy="4873625"/>
          </a:xfrm>
          <a:prstGeom prst="rect">
            <a:avLst/>
          </a:prstGeom>
        </p:spPr>
        <p:txBody>
          <a:bodyPr lIns="91439" rIns="91439">
            <a:noAutofit/>
          </a:bodyPr>
          <a:lstStyle/>
          <a:p>
            <a:endParaRPr/>
          </a:p>
        </p:txBody>
      </p:sp>
      <p:sp>
        <p:nvSpPr>
          <p:cNvPr id="38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SHS Logo Slide">
    <p:spTree>
      <p:nvGrpSpPr>
        <p:cNvPr id="1" name=""/>
        <p:cNvGrpSpPr/>
        <p:nvPr/>
      </p:nvGrpSpPr>
      <p:grpSpPr>
        <a:xfrm>
          <a:off x="0" y="0"/>
          <a:ext cx="0" cy="0"/>
          <a:chOff x="0" y="0"/>
          <a:chExt cx="0" cy="0"/>
        </a:xfrm>
      </p:grpSpPr>
      <p:sp>
        <p:nvSpPr>
          <p:cNvPr id="3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cSld name="Section Header">
    <p:bg>
      <p:bgPr>
        <a:gradFill flip="none" rotWithShape="1">
          <a:gsLst>
            <a:gs pos="0">
              <a:srgbClr val="005CB9"/>
            </a:gs>
            <a:gs pos="35000">
              <a:srgbClr val="005CB9"/>
            </a:gs>
            <a:gs pos="100000">
              <a:srgbClr val="1F4E79"/>
            </a:gs>
          </a:gsLst>
          <a:path path="circle">
            <a:fillToRect l="50000" t="50000" r="50000" b="50000"/>
          </a:path>
        </a:gradFill>
        <a:effectLst/>
      </p:bgPr>
    </p:bg>
    <p:spTree>
      <p:nvGrpSpPr>
        <p:cNvPr id="1" name=""/>
        <p:cNvGrpSpPr/>
        <p:nvPr/>
      </p:nvGrpSpPr>
      <p:grpSpPr>
        <a:xfrm>
          <a:off x="0" y="0"/>
          <a:ext cx="0" cy="0"/>
          <a:chOff x="0" y="0"/>
          <a:chExt cx="0" cy="0"/>
        </a:xfrm>
      </p:grpSpPr>
      <p:pic>
        <p:nvPicPr>
          <p:cNvPr id="396" name="&quot;&quot;Picture 6" descr="&quot;&quot;Picture 6"/>
          <p:cNvPicPr>
            <a:picLocks noChangeAspect="1"/>
          </p:cNvPicPr>
          <p:nvPr/>
        </p:nvPicPr>
        <p:blipFill>
          <a:blip r:embed="rId2"/>
          <a:srcRect t="89614"/>
          <a:stretch>
            <a:fillRect/>
          </a:stretch>
        </p:blipFill>
        <p:spPr>
          <a:xfrm>
            <a:off x="1" y="6014859"/>
            <a:ext cx="12192001" cy="843141"/>
          </a:xfrm>
          <a:prstGeom prst="rect">
            <a:avLst/>
          </a:prstGeom>
          <a:ln w="12700">
            <a:miter lim="400000"/>
          </a:ln>
        </p:spPr>
      </p:pic>
      <p:sp>
        <p:nvSpPr>
          <p:cNvPr id="397" name="&quot; &quot;Straight Connector 22"/>
          <p:cNvSpPr/>
          <p:nvPr/>
        </p:nvSpPr>
        <p:spPr>
          <a:xfrm>
            <a:off x="0" y="5997388"/>
            <a:ext cx="12192000" cy="1"/>
          </a:xfrm>
          <a:prstGeom prst="line">
            <a:avLst/>
          </a:prstGeom>
          <a:ln w="38100">
            <a:solidFill>
              <a:srgbClr val="FFC600"/>
            </a:solidFill>
            <a:miter/>
          </a:ln>
        </p:spPr>
        <p:txBody>
          <a:bodyPr lIns="45719" rIns="45719"/>
          <a:lstStyle/>
          <a:p>
            <a:endParaRPr/>
          </a:p>
        </p:txBody>
      </p:sp>
      <p:pic>
        <p:nvPicPr>
          <p:cNvPr id="398" name="Texas Department of State Health Services logoPicture 8" descr="Texas Department of State Health Services logoPicture 8"/>
          <p:cNvPicPr>
            <a:picLocks noChangeAspect="1"/>
          </p:cNvPicPr>
          <p:nvPr/>
        </p:nvPicPr>
        <p:blipFill>
          <a:blip r:embed="rId3"/>
          <a:stretch>
            <a:fillRect/>
          </a:stretch>
        </p:blipFill>
        <p:spPr>
          <a:xfrm>
            <a:off x="95621" y="5979917"/>
            <a:ext cx="3236674" cy="872854"/>
          </a:xfrm>
          <a:prstGeom prst="rect">
            <a:avLst/>
          </a:prstGeom>
          <a:ln w="12700">
            <a:miter lim="400000"/>
          </a:ln>
        </p:spPr>
      </p:pic>
      <p:sp>
        <p:nvSpPr>
          <p:cNvPr id="399" name="CLICK TO EDIT MASTER TITLE SLIDE"/>
          <p:cNvSpPr txBox="1">
            <a:spLocks noGrp="1"/>
          </p:cNvSpPr>
          <p:nvPr>
            <p:ph type="title" hasCustomPrompt="1"/>
          </p:nvPr>
        </p:nvSpPr>
        <p:spPr>
          <a:xfrm>
            <a:off x="831850" y="860611"/>
            <a:ext cx="10515600" cy="2873190"/>
          </a:xfrm>
          <a:prstGeom prst="rect">
            <a:avLst/>
          </a:prstGeom>
        </p:spPr>
        <p:txBody>
          <a:bodyPr anchor="b"/>
          <a:lstStyle>
            <a:lvl1pPr>
              <a:defRPr sz="6000">
                <a:solidFill>
                  <a:srgbClr val="FFFFFF"/>
                </a:solidFill>
              </a:defRPr>
            </a:lvl1pPr>
          </a:lstStyle>
          <a:p>
            <a:r>
              <a:t>CLICK TO EDIT MASTER TITLE SLIDE	</a:t>
            </a:r>
          </a:p>
        </p:txBody>
      </p:sp>
      <p:sp>
        <p:nvSpPr>
          <p:cNvPr id="400" name="Body Level One…"/>
          <p:cNvSpPr txBox="1">
            <a:spLocks noGrp="1"/>
          </p:cNvSpPr>
          <p:nvPr>
            <p:ph type="body" sz="quarter" idx="1"/>
          </p:nvPr>
        </p:nvSpPr>
        <p:spPr>
          <a:xfrm>
            <a:off x="838200" y="3887608"/>
            <a:ext cx="10515600" cy="1500188"/>
          </a:xfrm>
          <a:prstGeom prst="rect">
            <a:avLst/>
          </a:prstGeom>
        </p:spPr>
        <p:txBody>
          <a:bodyPr/>
          <a:lstStyle>
            <a:lvl1pPr marL="0" indent="0">
              <a:buSzTx/>
              <a:buFontTx/>
              <a:buNone/>
              <a:defRPr sz="2400">
                <a:solidFill>
                  <a:srgbClr val="FFFFFF"/>
                </a:solidFill>
                <a:latin typeface="Calibri Light"/>
                <a:ea typeface="Calibri Light"/>
                <a:cs typeface="Calibri Light"/>
                <a:sym typeface="Calibri Light"/>
              </a:defRPr>
            </a:lvl1pPr>
            <a:lvl2pPr marL="0" indent="457200">
              <a:buSzTx/>
              <a:buFontTx/>
              <a:buNone/>
              <a:defRPr sz="2400">
                <a:solidFill>
                  <a:srgbClr val="FFFFFF"/>
                </a:solidFill>
                <a:latin typeface="Calibri Light"/>
                <a:ea typeface="Calibri Light"/>
                <a:cs typeface="Calibri Light"/>
                <a:sym typeface="Calibri Light"/>
              </a:defRPr>
            </a:lvl2pPr>
            <a:lvl3pPr marL="0" indent="914400">
              <a:buSzTx/>
              <a:buFontTx/>
              <a:buNone/>
              <a:defRPr sz="2400">
                <a:solidFill>
                  <a:srgbClr val="FFFFFF"/>
                </a:solidFill>
                <a:latin typeface="Calibri Light"/>
                <a:ea typeface="Calibri Light"/>
                <a:cs typeface="Calibri Light"/>
                <a:sym typeface="Calibri Light"/>
              </a:defRPr>
            </a:lvl3pPr>
            <a:lvl4pPr marL="0" indent="1371600">
              <a:buSzTx/>
              <a:buFontTx/>
              <a:buNone/>
              <a:defRPr sz="2400">
                <a:solidFill>
                  <a:srgbClr val="FFFFFF"/>
                </a:solidFill>
                <a:latin typeface="Calibri Light"/>
                <a:ea typeface="Calibri Light"/>
                <a:cs typeface="Calibri Light"/>
                <a:sym typeface="Calibri Light"/>
              </a:defRPr>
            </a:lvl4pPr>
            <a:lvl5pPr marL="0" indent="1828800">
              <a:buSzTx/>
              <a:buFontTx/>
              <a:buNone/>
              <a:defRPr sz="2400">
                <a:solidFill>
                  <a:srgbClr val="FFFFFF"/>
                </a:solidFill>
                <a:latin typeface="Calibri Light"/>
                <a:ea typeface="Calibri Light"/>
                <a:cs typeface="Calibri Light"/>
                <a:sym typeface="Calibri Light"/>
              </a:defRPr>
            </a:lvl5pPr>
          </a:lstStyle>
          <a:p>
            <a:r>
              <a:t>Body Level One</a:t>
            </a:r>
          </a:p>
          <a:p>
            <a:pPr lvl="1"/>
            <a:r>
              <a:t>Body Level Two</a:t>
            </a:r>
          </a:p>
          <a:p>
            <a:pPr lvl="2"/>
            <a:r>
              <a:t>Body Level Three</a:t>
            </a:r>
          </a:p>
          <a:p>
            <a:pPr lvl="3"/>
            <a:r>
              <a:t>Body Level Four</a:t>
            </a:r>
          </a:p>
          <a:p>
            <a:pPr lvl="4"/>
            <a:r>
              <a:t>Body Level Five</a:t>
            </a:r>
          </a:p>
        </p:txBody>
      </p:sp>
      <p:sp>
        <p:nvSpPr>
          <p:cNvPr id="40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Content &amp; Picture 1">
    <p:spTree>
      <p:nvGrpSpPr>
        <p:cNvPr id="1" name=""/>
        <p:cNvGrpSpPr/>
        <p:nvPr/>
      </p:nvGrpSpPr>
      <p:grpSpPr>
        <a:xfrm>
          <a:off x="0" y="0"/>
          <a:ext cx="0" cy="0"/>
          <a:chOff x="0" y="0"/>
          <a:chExt cx="0" cy="0"/>
        </a:xfrm>
      </p:grpSpPr>
      <p:pic>
        <p:nvPicPr>
          <p:cNvPr id="46"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47"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48" name="Title Text"/>
          <p:cNvSpPr txBox="1">
            <a:spLocks noGrp="1"/>
          </p:cNvSpPr>
          <p:nvPr>
            <p:ph type="title"/>
          </p:nvPr>
        </p:nvSpPr>
        <p:spPr>
          <a:xfrm>
            <a:off x="838200" y="365125"/>
            <a:ext cx="5181600" cy="1108808"/>
          </a:xfrm>
          <a:prstGeom prst="rect">
            <a:avLst/>
          </a:prstGeom>
        </p:spPr>
        <p:txBody>
          <a:bodyPr/>
          <a:lstStyle/>
          <a:p>
            <a:r>
              <a:t>Title Text</a:t>
            </a:r>
          </a:p>
        </p:txBody>
      </p:sp>
      <p:sp>
        <p:nvSpPr>
          <p:cNvPr id="49" name="Body Level One…"/>
          <p:cNvSpPr txBox="1">
            <a:spLocks noGrp="1"/>
          </p:cNvSpPr>
          <p:nvPr>
            <p:ph type="body" sz="quarter" idx="1"/>
          </p:nvPr>
        </p:nvSpPr>
        <p:spPr>
          <a:xfrm>
            <a:off x="838200" y="1473932"/>
            <a:ext cx="5181600" cy="408006"/>
          </a:xfrm>
          <a:prstGeom prst="rect">
            <a:avLst/>
          </a:prstGeom>
        </p:spPr>
        <p:txBody>
          <a:bodyPr/>
          <a:lstStyle>
            <a:lvl1pPr marL="0" indent="0">
              <a:buSzTx/>
              <a:buFontTx/>
              <a:buNone/>
              <a:defRPr sz="2400" b="1">
                <a:solidFill>
                  <a:srgbClr val="3F5763"/>
                </a:solidFill>
              </a:defRPr>
            </a:lvl1pPr>
            <a:lvl2pPr marL="0" indent="457200">
              <a:buSzTx/>
              <a:buFontTx/>
              <a:buNone/>
              <a:defRPr sz="2400" b="1">
                <a:solidFill>
                  <a:srgbClr val="3F5763"/>
                </a:solidFill>
              </a:defRPr>
            </a:lvl2pPr>
            <a:lvl3pPr marL="0" indent="914400">
              <a:buSzTx/>
              <a:buFontTx/>
              <a:buNone/>
              <a:defRPr sz="2400" b="1">
                <a:solidFill>
                  <a:srgbClr val="3F5763"/>
                </a:solidFill>
              </a:defRPr>
            </a:lvl3pPr>
            <a:lvl4pPr marL="0" indent="1371600">
              <a:buSzTx/>
              <a:buFontTx/>
              <a:buNone/>
              <a:defRPr sz="2400" b="1">
                <a:solidFill>
                  <a:srgbClr val="3F5763"/>
                </a:solidFill>
              </a:defRPr>
            </a:lvl4pPr>
            <a:lvl5pPr marL="0" indent="1828800">
              <a:buSzTx/>
              <a:buFontTx/>
              <a:buNone/>
              <a:defRPr sz="2400" b="1">
                <a:solidFill>
                  <a:srgbClr val="3F5763"/>
                </a:solidFill>
              </a:defRPr>
            </a:lvl5pPr>
          </a:lstStyle>
          <a:p>
            <a:r>
              <a:t>Body Level One</a:t>
            </a:r>
          </a:p>
          <a:p>
            <a:pPr lvl="1"/>
            <a:r>
              <a:t>Body Level Two</a:t>
            </a:r>
          </a:p>
          <a:p>
            <a:pPr lvl="2"/>
            <a:r>
              <a:t>Body Level Three</a:t>
            </a:r>
          </a:p>
          <a:p>
            <a:pPr lvl="3"/>
            <a:r>
              <a:t>Body Level Four</a:t>
            </a:r>
          </a:p>
          <a:p>
            <a:pPr lvl="4"/>
            <a:r>
              <a:t>Body Level Five</a:t>
            </a:r>
          </a:p>
        </p:txBody>
      </p:sp>
      <p:sp>
        <p:nvSpPr>
          <p:cNvPr id="50" name="Picture Placeholder 16"/>
          <p:cNvSpPr>
            <a:spLocks noGrp="1"/>
          </p:cNvSpPr>
          <p:nvPr>
            <p:ph type="pic" idx="21"/>
          </p:nvPr>
        </p:nvSpPr>
        <p:spPr>
          <a:xfrm>
            <a:off x="6229350" y="0"/>
            <a:ext cx="5962650" cy="6626578"/>
          </a:xfrm>
          <a:prstGeom prst="rect">
            <a:avLst/>
          </a:prstGeom>
        </p:spPr>
        <p:txBody>
          <a:bodyPr lIns="91439" rIns="91439">
            <a:noAutofit/>
          </a:bodyPr>
          <a:lstStyle/>
          <a:p>
            <a:endParaRPr/>
          </a:p>
        </p:txBody>
      </p:sp>
      <p:sp>
        <p:nvSpPr>
          <p:cNvPr id="51" name="Pentagon 9"/>
          <p:cNvSpPr/>
          <p:nvPr/>
        </p:nvSpPr>
        <p:spPr>
          <a:xfrm>
            <a:off x="0" y="1881937"/>
            <a:ext cx="6229350"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356" y="0"/>
                </a:lnTo>
                <a:lnTo>
                  <a:pt x="21600" y="10800"/>
                </a:lnTo>
                <a:lnTo>
                  <a:pt x="21356"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5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ntent and Chart">
    <p:spTree>
      <p:nvGrpSpPr>
        <p:cNvPr id="1" name=""/>
        <p:cNvGrpSpPr/>
        <p:nvPr/>
      </p:nvGrpSpPr>
      <p:grpSpPr>
        <a:xfrm>
          <a:off x="0" y="0"/>
          <a:ext cx="0" cy="0"/>
          <a:chOff x="0" y="0"/>
          <a:chExt cx="0" cy="0"/>
        </a:xfrm>
      </p:grpSpPr>
      <p:pic>
        <p:nvPicPr>
          <p:cNvPr id="59"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60"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61" name="Title Text"/>
          <p:cNvSpPr txBox="1">
            <a:spLocks noGrp="1"/>
          </p:cNvSpPr>
          <p:nvPr>
            <p:ph type="title"/>
          </p:nvPr>
        </p:nvSpPr>
        <p:spPr>
          <a:xfrm>
            <a:off x="838200" y="365125"/>
            <a:ext cx="5181600" cy="1108808"/>
          </a:xfrm>
          <a:prstGeom prst="rect">
            <a:avLst/>
          </a:prstGeom>
        </p:spPr>
        <p:txBody>
          <a:bodyPr/>
          <a:lstStyle/>
          <a:p>
            <a:r>
              <a:t>Title Text</a:t>
            </a:r>
          </a:p>
        </p:txBody>
      </p:sp>
      <p:sp>
        <p:nvSpPr>
          <p:cNvPr id="62" name="Body Level One…"/>
          <p:cNvSpPr txBox="1">
            <a:spLocks noGrp="1"/>
          </p:cNvSpPr>
          <p:nvPr>
            <p:ph type="body" sz="quarter" idx="1"/>
          </p:nvPr>
        </p:nvSpPr>
        <p:spPr>
          <a:xfrm>
            <a:off x="838200" y="1473932"/>
            <a:ext cx="5181600" cy="408006"/>
          </a:xfrm>
          <a:prstGeom prst="rect">
            <a:avLst/>
          </a:prstGeom>
        </p:spPr>
        <p:txBody>
          <a:bodyPr/>
          <a:lstStyle>
            <a:lvl1pPr marL="0" indent="0">
              <a:buSzTx/>
              <a:buFontTx/>
              <a:buNone/>
              <a:defRPr sz="2400" b="1">
                <a:solidFill>
                  <a:srgbClr val="3F5763"/>
                </a:solidFill>
              </a:defRPr>
            </a:lvl1pPr>
            <a:lvl2pPr marL="0" indent="457200">
              <a:buSzTx/>
              <a:buFontTx/>
              <a:buNone/>
              <a:defRPr sz="2400" b="1">
                <a:solidFill>
                  <a:srgbClr val="3F5763"/>
                </a:solidFill>
              </a:defRPr>
            </a:lvl2pPr>
            <a:lvl3pPr marL="0" indent="914400">
              <a:buSzTx/>
              <a:buFontTx/>
              <a:buNone/>
              <a:defRPr sz="2400" b="1">
                <a:solidFill>
                  <a:srgbClr val="3F5763"/>
                </a:solidFill>
              </a:defRPr>
            </a:lvl3pPr>
            <a:lvl4pPr marL="0" indent="1371600">
              <a:buSzTx/>
              <a:buFontTx/>
              <a:buNone/>
              <a:defRPr sz="2400" b="1">
                <a:solidFill>
                  <a:srgbClr val="3F5763"/>
                </a:solidFill>
              </a:defRPr>
            </a:lvl4pPr>
            <a:lvl5pPr marL="0" indent="1828800">
              <a:buSzTx/>
              <a:buFontTx/>
              <a:buNone/>
              <a:defRPr sz="2400" b="1">
                <a:solidFill>
                  <a:srgbClr val="3F5763"/>
                </a:solidFill>
              </a:defRPr>
            </a:lvl5pPr>
          </a:lstStyle>
          <a:p>
            <a:r>
              <a:t>Body Level One</a:t>
            </a:r>
          </a:p>
          <a:p>
            <a:pPr lvl="1"/>
            <a:r>
              <a:t>Body Level Two</a:t>
            </a:r>
          </a:p>
          <a:p>
            <a:pPr lvl="2"/>
            <a:r>
              <a:t>Body Level Three</a:t>
            </a:r>
          </a:p>
          <a:p>
            <a:pPr lvl="3"/>
            <a:r>
              <a:t>Body Level Four</a:t>
            </a:r>
          </a:p>
          <a:p>
            <a:pPr lvl="4"/>
            <a:r>
              <a:t>Body Level Five</a:t>
            </a:r>
          </a:p>
        </p:txBody>
      </p:sp>
      <p:sp>
        <p:nvSpPr>
          <p:cNvPr id="63" name="Pentagon 9"/>
          <p:cNvSpPr/>
          <p:nvPr/>
        </p:nvSpPr>
        <p:spPr>
          <a:xfrm>
            <a:off x="0" y="1881937"/>
            <a:ext cx="6181725"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354" y="0"/>
                </a:lnTo>
                <a:lnTo>
                  <a:pt x="21600" y="10800"/>
                </a:lnTo>
                <a:lnTo>
                  <a:pt x="21354"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ontent and SmartArt">
    <p:spTree>
      <p:nvGrpSpPr>
        <p:cNvPr id="1" name=""/>
        <p:cNvGrpSpPr/>
        <p:nvPr/>
      </p:nvGrpSpPr>
      <p:grpSpPr>
        <a:xfrm>
          <a:off x="0" y="0"/>
          <a:ext cx="0" cy="0"/>
          <a:chOff x="0" y="0"/>
          <a:chExt cx="0" cy="0"/>
        </a:xfrm>
      </p:grpSpPr>
      <p:pic>
        <p:nvPicPr>
          <p:cNvPr id="71"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72"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73" name="Title Text"/>
          <p:cNvSpPr txBox="1">
            <a:spLocks noGrp="1"/>
          </p:cNvSpPr>
          <p:nvPr>
            <p:ph type="title"/>
          </p:nvPr>
        </p:nvSpPr>
        <p:spPr>
          <a:xfrm>
            <a:off x="838200" y="365125"/>
            <a:ext cx="5181600" cy="1108808"/>
          </a:xfrm>
          <a:prstGeom prst="rect">
            <a:avLst/>
          </a:prstGeom>
        </p:spPr>
        <p:txBody>
          <a:bodyPr/>
          <a:lstStyle/>
          <a:p>
            <a:r>
              <a:t>Title Text</a:t>
            </a:r>
          </a:p>
        </p:txBody>
      </p:sp>
      <p:sp>
        <p:nvSpPr>
          <p:cNvPr id="74" name="Body Level One…"/>
          <p:cNvSpPr txBox="1">
            <a:spLocks noGrp="1"/>
          </p:cNvSpPr>
          <p:nvPr>
            <p:ph type="body" sz="quarter" idx="1"/>
          </p:nvPr>
        </p:nvSpPr>
        <p:spPr>
          <a:xfrm>
            <a:off x="838200" y="1473932"/>
            <a:ext cx="5181600" cy="408006"/>
          </a:xfrm>
          <a:prstGeom prst="rect">
            <a:avLst/>
          </a:prstGeom>
        </p:spPr>
        <p:txBody>
          <a:bodyPr/>
          <a:lstStyle>
            <a:lvl1pPr marL="0" indent="0">
              <a:buSzTx/>
              <a:buFontTx/>
              <a:buNone/>
              <a:defRPr sz="2400" b="1">
                <a:solidFill>
                  <a:srgbClr val="3F5763"/>
                </a:solidFill>
              </a:defRPr>
            </a:lvl1pPr>
            <a:lvl2pPr marL="0" indent="457200">
              <a:buSzTx/>
              <a:buFontTx/>
              <a:buNone/>
              <a:defRPr sz="2400" b="1">
                <a:solidFill>
                  <a:srgbClr val="3F5763"/>
                </a:solidFill>
              </a:defRPr>
            </a:lvl2pPr>
            <a:lvl3pPr marL="0" indent="914400">
              <a:buSzTx/>
              <a:buFontTx/>
              <a:buNone/>
              <a:defRPr sz="2400" b="1">
                <a:solidFill>
                  <a:srgbClr val="3F5763"/>
                </a:solidFill>
              </a:defRPr>
            </a:lvl3pPr>
            <a:lvl4pPr marL="0" indent="1371600">
              <a:buSzTx/>
              <a:buFontTx/>
              <a:buNone/>
              <a:defRPr sz="2400" b="1">
                <a:solidFill>
                  <a:srgbClr val="3F5763"/>
                </a:solidFill>
              </a:defRPr>
            </a:lvl4pPr>
            <a:lvl5pPr marL="0" indent="1828800">
              <a:buSzTx/>
              <a:buFontTx/>
              <a:buNone/>
              <a:defRPr sz="2400" b="1">
                <a:solidFill>
                  <a:srgbClr val="3F5763"/>
                </a:solidFill>
              </a:defRPr>
            </a:lvl5pPr>
          </a:lstStyle>
          <a:p>
            <a:r>
              <a:t>Body Level One</a:t>
            </a:r>
          </a:p>
          <a:p>
            <a:pPr lvl="1"/>
            <a:r>
              <a:t>Body Level Two</a:t>
            </a:r>
          </a:p>
          <a:p>
            <a:pPr lvl="2"/>
            <a:r>
              <a:t>Body Level Three</a:t>
            </a:r>
          </a:p>
          <a:p>
            <a:pPr lvl="3"/>
            <a:r>
              <a:t>Body Level Four</a:t>
            </a:r>
          </a:p>
          <a:p>
            <a:pPr lvl="4"/>
            <a:r>
              <a:t>Body Level Five</a:t>
            </a:r>
          </a:p>
        </p:txBody>
      </p:sp>
      <p:sp>
        <p:nvSpPr>
          <p:cNvPr id="75" name="&quot;&quot;Pentagon 9"/>
          <p:cNvSpPr/>
          <p:nvPr/>
        </p:nvSpPr>
        <p:spPr>
          <a:xfrm>
            <a:off x="0" y="1881937"/>
            <a:ext cx="6191250"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355" y="0"/>
                </a:lnTo>
                <a:lnTo>
                  <a:pt x="21600" y="10800"/>
                </a:lnTo>
                <a:lnTo>
                  <a:pt x="21355"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pic>
        <p:nvPicPr>
          <p:cNvPr id="83"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84"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85" name="Title Text"/>
          <p:cNvSpPr txBox="1">
            <a:spLocks noGrp="1"/>
          </p:cNvSpPr>
          <p:nvPr>
            <p:ph type="title"/>
          </p:nvPr>
        </p:nvSpPr>
        <p:spPr>
          <a:xfrm>
            <a:off x="838200" y="365125"/>
            <a:ext cx="10515600" cy="1325563"/>
          </a:xfrm>
          <a:prstGeom prst="rect">
            <a:avLst/>
          </a:prstGeom>
        </p:spPr>
        <p:txBody>
          <a:bodyPr/>
          <a:lstStyle/>
          <a:p>
            <a:r>
              <a:t>Title Text</a:t>
            </a:r>
          </a:p>
        </p:txBody>
      </p:sp>
      <p:sp>
        <p:nvSpPr>
          <p:cNvPr id="86" name="Body Level One…"/>
          <p:cNvSpPr txBox="1">
            <a:spLocks noGrp="1"/>
          </p:cNvSpPr>
          <p:nvPr>
            <p:ph type="body" sz="quarter" idx="1" hasCustomPrompt="1"/>
          </p:nvPr>
        </p:nvSpPr>
        <p:spPr>
          <a:xfrm>
            <a:off x="839787" y="1681163"/>
            <a:ext cx="5157789" cy="823913"/>
          </a:xfrm>
          <a:prstGeom prst="rect">
            <a:avLst/>
          </a:prstGeom>
        </p:spPr>
        <p:txBody>
          <a:bodyPr anchor="b"/>
          <a:lstStyle>
            <a:lvl1pPr marL="0" indent="0">
              <a:buSzTx/>
              <a:buFontTx/>
              <a:buNone/>
              <a:defRPr sz="2400" b="1">
                <a:solidFill>
                  <a:srgbClr val="3F5763"/>
                </a:solidFill>
              </a:defRPr>
            </a:lvl1pPr>
            <a:lvl2pPr marL="0" indent="457200">
              <a:buSzTx/>
              <a:buFontTx/>
              <a:buNone/>
              <a:defRPr sz="2400" b="1">
                <a:solidFill>
                  <a:srgbClr val="3F5763"/>
                </a:solidFill>
              </a:defRPr>
            </a:lvl2pPr>
            <a:lvl3pPr marL="0" indent="914400">
              <a:buSzTx/>
              <a:buFontTx/>
              <a:buNone/>
              <a:defRPr sz="2400" b="1">
                <a:solidFill>
                  <a:srgbClr val="3F5763"/>
                </a:solidFill>
              </a:defRPr>
            </a:lvl3pPr>
            <a:lvl4pPr marL="0" indent="1371600">
              <a:buSzTx/>
              <a:buFontTx/>
              <a:buNone/>
              <a:defRPr sz="2400" b="1">
                <a:solidFill>
                  <a:srgbClr val="3F5763"/>
                </a:solidFill>
              </a:defRPr>
            </a:lvl4pPr>
            <a:lvl5pPr marL="0" indent="1828800">
              <a:buSzTx/>
              <a:buFontTx/>
              <a:buNone/>
              <a:defRPr sz="2400" b="1">
                <a:solidFill>
                  <a:srgbClr val="3F5763"/>
                </a:solidFill>
              </a:defRPr>
            </a:lvl5pPr>
          </a:lstStyle>
          <a:p>
            <a:r>
              <a:t>Click to edit Master subtitle style</a:t>
            </a:r>
          </a:p>
          <a:p>
            <a:pPr lvl="1"/>
            <a:endParaRPr/>
          </a:p>
          <a:p>
            <a:pPr lvl="2"/>
            <a:endParaRPr/>
          </a:p>
          <a:p>
            <a:pPr lvl="3"/>
            <a:endParaRPr/>
          </a:p>
          <a:p>
            <a:pPr lvl="4"/>
            <a:endParaRPr/>
          </a:p>
        </p:txBody>
      </p:sp>
      <p:sp>
        <p:nvSpPr>
          <p:cNvPr id="87" name="Text Placeholder 4"/>
          <p:cNvSpPr>
            <a:spLocks noGrp="1"/>
          </p:cNvSpPr>
          <p:nvPr>
            <p:ph type="body" sz="quarter" idx="21" hasCustomPrompt="1"/>
          </p:nvPr>
        </p:nvSpPr>
        <p:spPr>
          <a:xfrm>
            <a:off x="6172200" y="1681163"/>
            <a:ext cx="5183188" cy="823913"/>
          </a:xfrm>
          <a:prstGeom prst="rect">
            <a:avLst/>
          </a:prstGeom>
        </p:spPr>
        <p:txBody>
          <a:bodyPr anchor="b"/>
          <a:lstStyle>
            <a:lvl1pPr marL="0" indent="0">
              <a:buSzTx/>
              <a:buFontTx/>
              <a:buNone/>
              <a:defRPr sz="2400" b="1">
                <a:solidFill>
                  <a:srgbClr val="3F5763"/>
                </a:solidFill>
              </a:defRPr>
            </a:lvl1pPr>
          </a:lstStyle>
          <a:p>
            <a:r>
              <a:t>Click to edit Master subtitle style</a:t>
            </a:r>
          </a:p>
        </p:txBody>
      </p:sp>
      <p:sp>
        <p:nvSpPr>
          <p:cNvPr id="88" name="&quot;&quot;Pentagon 9"/>
          <p:cNvSpPr/>
          <p:nvPr/>
        </p:nvSpPr>
        <p:spPr>
          <a:xfrm>
            <a:off x="0" y="1633333"/>
            <a:ext cx="6581872" cy="1406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369" y="0"/>
                </a:lnTo>
                <a:lnTo>
                  <a:pt x="21600" y="10800"/>
                </a:lnTo>
                <a:lnTo>
                  <a:pt x="21369" y="21600"/>
                </a:lnTo>
                <a:lnTo>
                  <a:pt x="0" y="21600"/>
                </a:lnTo>
                <a:close/>
              </a:path>
            </a:pathLst>
          </a:custGeom>
          <a:solidFill>
            <a:srgbClr val="FFC600"/>
          </a:solidFill>
          <a:ln w="12700">
            <a:miter lim="400000"/>
          </a:ln>
        </p:spPr>
        <p:txBody>
          <a:bodyPr lIns="45719" rIns="45719" anchor="ctr"/>
          <a:lstStyle/>
          <a:p>
            <a:pPr algn="ctr">
              <a:defRPr sz="2200" b="1"/>
            </a:pPr>
            <a:endParaRPr/>
          </a:p>
        </p:txBody>
      </p:sp>
      <p:sp>
        <p:nvSpPr>
          <p:cNvPr id="89"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1_Title Only">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108"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109" name="Title Text"/>
          <p:cNvSpPr txBox="1">
            <a:spLocks noGrp="1"/>
          </p:cNvSpPr>
          <p:nvPr>
            <p:ph type="title"/>
          </p:nvPr>
        </p:nvSpPr>
        <p:spPr>
          <a:xfrm>
            <a:off x="838200" y="365125"/>
            <a:ext cx="10515600" cy="1325563"/>
          </a:xfrm>
          <a:prstGeom prst="rect">
            <a:avLst/>
          </a:prstGeom>
        </p:spPr>
        <p:txBody>
          <a:bodyPr/>
          <a:lstStyle/>
          <a:p>
            <a:r>
              <a:t>Title Text</a:t>
            </a:r>
          </a:p>
        </p:txBody>
      </p:sp>
      <p:sp>
        <p:nvSpPr>
          <p:cNvPr id="110"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Content No Title">
    <p:spTree>
      <p:nvGrpSpPr>
        <p:cNvPr id="1" name=""/>
        <p:cNvGrpSpPr/>
        <p:nvPr/>
      </p:nvGrpSpPr>
      <p:grpSpPr>
        <a:xfrm>
          <a:off x="0" y="0"/>
          <a:ext cx="0" cy="0"/>
          <a:chOff x="0" y="0"/>
          <a:chExt cx="0" cy="0"/>
        </a:xfrm>
      </p:grpSpPr>
      <p:pic>
        <p:nvPicPr>
          <p:cNvPr id="117" name="Picture 8" descr="Picture 8"/>
          <p:cNvPicPr>
            <a:picLocks noChangeAspect="1"/>
          </p:cNvPicPr>
          <p:nvPr/>
        </p:nvPicPr>
        <p:blipFill>
          <a:blip r:embed="rId2"/>
          <a:srcRect t="89614" b="8157"/>
          <a:stretch>
            <a:fillRect/>
          </a:stretch>
        </p:blipFill>
        <p:spPr>
          <a:xfrm>
            <a:off x="0" y="6677024"/>
            <a:ext cx="12192000" cy="180976"/>
          </a:xfrm>
          <a:prstGeom prst="rect">
            <a:avLst/>
          </a:prstGeom>
          <a:ln w="12700">
            <a:miter lim="400000"/>
          </a:ln>
        </p:spPr>
      </p:pic>
      <p:sp>
        <p:nvSpPr>
          <p:cNvPr id="118" name="&quot; &quot;Straight Connector 22"/>
          <p:cNvSpPr/>
          <p:nvPr/>
        </p:nvSpPr>
        <p:spPr>
          <a:xfrm>
            <a:off x="-2" y="6659553"/>
            <a:ext cx="12192001" cy="1"/>
          </a:xfrm>
          <a:prstGeom prst="line">
            <a:avLst/>
          </a:prstGeom>
          <a:ln w="38100">
            <a:solidFill>
              <a:srgbClr val="FFC600"/>
            </a:solidFill>
            <a:miter/>
          </a:ln>
        </p:spPr>
        <p:txBody>
          <a:bodyPr lIns="45719" rIns="45719"/>
          <a:lstStyle/>
          <a:p>
            <a:endParaRPr/>
          </a:p>
        </p:txBody>
      </p:sp>
      <p:sp>
        <p:nvSpPr>
          <p:cNvPr id="119" name="Body Level One…"/>
          <p:cNvSpPr txBox="1">
            <a:spLocks noGrp="1"/>
          </p:cNvSpPr>
          <p:nvPr>
            <p:ph type="body" idx="1"/>
          </p:nvPr>
        </p:nvSpPr>
        <p:spPr>
          <a:xfrm>
            <a:off x="666750" y="742950"/>
            <a:ext cx="10858500" cy="53721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0" name="&quot; &quot;Straight Connector 22"/>
          <p:cNvSpPr/>
          <p:nvPr/>
        </p:nvSpPr>
        <p:spPr>
          <a:xfrm>
            <a:off x="0" y="161925"/>
            <a:ext cx="12192000" cy="0"/>
          </a:xfrm>
          <a:prstGeom prst="line">
            <a:avLst/>
          </a:prstGeom>
          <a:ln w="76200">
            <a:solidFill>
              <a:srgbClr val="FFC600"/>
            </a:solidFill>
            <a:miter/>
          </a:ln>
        </p:spPr>
        <p:txBody>
          <a:bodyPr lIns="45719" rIns="45719"/>
          <a:lstStyle/>
          <a:p>
            <a:endParaRPr/>
          </a:p>
        </p:txBody>
      </p:sp>
      <p:sp>
        <p:nvSpPr>
          <p:cNvPr id="121" name="Slide Number"/>
          <p:cNvSpPr txBox="1">
            <a:spLocks noGrp="1"/>
          </p:cNvSpPr>
          <p:nvPr>
            <p:ph type="sldNum" sz="quarter" idx="2"/>
          </p:nvPr>
        </p:nvSpPr>
        <p:spPr>
          <a:xfrm>
            <a:off x="11095176" y="6414760"/>
            <a:ext cx="258624" cy="248305"/>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pic>
        <p:nvPicPr>
          <p:cNvPr id="2" name="Picture 6" descr="Picture 6"/>
          <p:cNvPicPr>
            <a:picLocks noChangeAspect="1"/>
          </p:cNvPicPr>
          <p:nvPr/>
        </p:nvPicPr>
        <p:blipFill>
          <a:blip r:embed="rId32"/>
          <a:srcRect t="7368" b="8164"/>
          <a:stretch>
            <a:fillRect/>
          </a:stretch>
        </p:blipFill>
        <p:spPr>
          <a:xfrm>
            <a:off x="0" y="0"/>
            <a:ext cx="12192000" cy="6858001"/>
          </a:xfrm>
          <a:prstGeom prst="rect">
            <a:avLst/>
          </a:prstGeom>
          <a:ln w="12700">
            <a:miter lim="400000"/>
          </a:ln>
        </p:spPr>
      </p:pic>
      <p:sp>
        <p:nvSpPr>
          <p:cNvPr id="3" name="&quot; &quot;Straight Connector 22"/>
          <p:cNvSpPr/>
          <p:nvPr/>
        </p:nvSpPr>
        <p:spPr>
          <a:xfrm>
            <a:off x="0" y="171255"/>
            <a:ext cx="12192000" cy="1"/>
          </a:xfrm>
          <a:prstGeom prst="line">
            <a:avLst/>
          </a:prstGeom>
          <a:ln w="76200">
            <a:solidFill>
              <a:srgbClr val="FFC600"/>
            </a:solidFill>
            <a:miter/>
          </a:ln>
        </p:spPr>
        <p:txBody>
          <a:bodyPr lIns="45719" rIns="45719"/>
          <a:lstStyle/>
          <a:p>
            <a:endParaRPr/>
          </a:p>
        </p:txBody>
      </p:sp>
      <p:pic>
        <p:nvPicPr>
          <p:cNvPr id="4" name="Texas Department of State Health Services logoPicture 9" descr="Texas Department of State Health Services logoPicture 9"/>
          <p:cNvPicPr>
            <a:picLocks noChangeAspect="1"/>
          </p:cNvPicPr>
          <p:nvPr/>
        </p:nvPicPr>
        <p:blipFill>
          <a:blip r:embed="rId33"/>
          <a:stretch>
            <a:fillRect/>
          </a:stretch>
        </p:blipFill>
        <p:spPr>
          <a:xfrm>
            <a:off x="1151714" y="2096908"/>
            <a:ext cx="9888571" cy="2664183"/>
          </a:xfrm>
          <a:prstGeom prst="rect">
            <a:avLst/>
          </a:prstGeom>
          <a:ln w="12700">
            <a:miter lim="400000"/>
          </a:ln>
        </p:spPr>
      </p:pic>
      <p:sp>
        <p:nvSpPr>
          <p:cNvPr id="5" name="Title Text"/>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 id="2147483672" r:id="rId23"/>
    <p:sldLayoutId id="2147483673" r:id="rId24"/>
    <p:sldLayoutId id="2147483674" r:id="rId25"/>
    <p:sldLayoutId id="2147483675" r:id="rId26"/>
    <p:sldLayoutId id="2147483676" r:id="rId27"/>
    <p:sldLayoutId id="2147483677" r:id="rId28"/>
    <p:sldLayoutId id="2147483678" r:id="rId29"/>
    <p:sldLayoutId id="2147483679" r:id="rId30"/>
  </p:sldLayoutIdLst>
  <p:transition spd="med"/>
  <p:txStyles>
    <p:titleStyle>
      <a:lvl1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1pPr>
      <a:lvl2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2pPr>
      <a:lvl3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3pPr>
      <a:lvl4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4pPr>
      <a:lvl5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5pPr>
      <a:lvl6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6pPr>
      <a:lvl7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7pPr>
      <a:lvl8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8pPr>
      <a:lvl9pPr marL="0" marR="0" indent="0" algn="l" defTabSz="914400" rtl="0" latinLnBrk="0">
        <a:lnSpc>
          <a:spcPct val="90000"/>
        </a:lnSpc>
        <a:spcBef>
          <a:spcPts val="0"/>
        </a:spcBef>
        <a:spcAft>
          <a:spcPts val="0"/>
        </a:spcAft>
        <a:buClrTx/>
        <a:buSzTx/>
        <a:buFontTx/>
        <a:buNone/>
        <a:tabLst/>
        <a:defRPr sz="4400" b="1" i="0" u="none" strike="noStrike" cap="none" spc="0" baseline="0">
          <a:solidFill>
            <a:schemeClr val="accent1"/>
          </a:solidFill>
          <a:uFillTx/>
          <a:latin typeface="+mn-lt"/>
          <a:ea typeface="+mn-ea"/>
          <a:cs typeface="+mn-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hyperlink" Target="https://340bopais.hrsa.gov/"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c.gov/grants/additional-requirements/index.html" TargetMode="External"/><Relationship Id="rId2" Type="http://schemas.openxmlformats.org/officeDocument/2006/relationships/notesSlide" Target="../notesSlides/notesSlide15.xml"/><Relationship Id="rId1" Type="http://schemas.openxmlformats.org/officeDocument/2006/relationships/slideLayout" Target="../slideLayouts/slideLayout22.xml"/><Relationship Id="rId5" Type="http://schemas.openxmlformats.org/officeDocument/2006/relationships/hyperlink" Target="https://www.cdc.gov/hiv/pdf/funding/announcements/ps20-2010/CDC-RFA-PS20-2010.pdf" TargetMode="External"/><Relationship Id="rId4" Type="http://schemas.openxmlformats.org/officeDocument/2006/relationships/hyperlink" Target="https://www.cdc.gov/grants/documents/General-Terms-and-Conditions-Non-Research-Awards.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image" Target="../media/image13.png"/></Relationships>
</file>

<file path=ppt/slides/_rels/slide26.xml.rels><?xml version="1.0" encoding="UTF-8" standalone="yes"?>
<Relationships xmlns="http://schemas.openxmlformats.org/package/2006/relationships"><Relationship Id="rId3" Type="http://schemas.openxmlformats.org/officeDocument/2006/relationships/hyperlink" Target="https://www.ecfr.gov/cgi-bin/text-idx?node=pt45.1.75" TargetMode="External"/><Relationship Id="rId7" Type="http://schemas.openxmlformats.org/officeDocument/2006/relationships/hyperlink" Target="https://www.hhs.gov/grants/grants/grants-policies-regulations/index.html" TargetMode="External"/><Relationship Id="rId2" Type="http://schemas.openxmlformats.org/officeDocument/2006/relationships/notesSlide" Target="../notesSlides/notesSlide25.xml"/><Relationship Id="rId1" Type="http://schemas.openxmlformats.org/officeDocument/2006/relationships/slideLayout" Target="../slideLayouts/slideLayout11.xml"/><Relationship Id="rId6" Type="http://schemas.openxmlformats.org/officeDocument/2006/relationships/hyperlink" Target="https://www.dshs.state.tx.us/fiscal-monitoring/tech/" TargetMode="External"/><Relationship Id="rId5" Type="http://schemas.openxmlformats.org/officeDocument/2006/relationships/hyperlink" Target="https://www.cdc.gov/hiv/pdf/funding/announcements/ps20-2010/CDC-RFA-PS20-2010.pdf" TargetMode="External"/><Relationship Id="rId4" Type="http://schemas.openxmlformats.org/officeDocument/2006/relationships/hyperlink" Target="https://www.cdc.gov/grants/federal-regulations-policies/index.html"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 name="Title 1"/>
          <p:cNvSpPr txBox="1">
            <a:spLocks noGrp="1"/>
          </p:cNvSpPr>
          <p:nvPr>
            <p:ph type="title"/>
          </p:nvPr>
        </p:nvSpPr>
        <p:spPr>
          <a:xfrm>
            <a:off x="838199" y="1457496"/>
            <a:ext cx="10515601" cy="1971503"/>
          </a:xfrm>
          <a:prstGeom prst="rect">
            <a:avLst/>
          </a:prstGeom>
        </p:spPr>
        <p:txBody>
          <a:bodyPr/>
          <a:lstStyle>
            <a:lvl1pPr algn="ctr">
              <a:defRPr>
                <a:latin typeface="Arial"/>
                <a:ea typeface="Arial"/>
                <a:cs typeface="Arial"/>
                <a:sym typeface="Arial"/>
              </a:defRPr>
            </a:lvl1pPr>
          </a:lstStyle>
          <a:p>
            <a:r>
              <a:t>Program Income Training 101</a:t>
            </a:r>
          </a:p>
        </p:txBody>
      </p:sp>
      <p:pic>
        <p:nvPicPr>
          <p:cNvPr id="411" name="Picture 4" descr="Picture 4"/>
          <p:cNvPicPr>
            <a:picLocks noChangeAspect="1"/>
          </p:cNvPicPr>
          <p:nvPr/>
        </p:nvPicPr>
        <p:blipFill>
          <a:blip r:embed="rId3"/>
          <a:stretch>
            <a:fillRect/>
          </a:stretch>
        </p:blipFill>
        <p:spPr>
          <a:xfrm>
            <a:off x="838199" y="1457496"/>
            <a:ext cx="10577477" cy="2036242"/>
          </a:xfrm>
          <a:prstGeom prst="rect">
            <a:avLst/>
          </a:prstGeom>
          <a:ln w="12700">
            <a:miter lim="400000"/>
          </a:ln>
        </p:spPr>
      </p:pic>
      <p:pic>
        <p:nvPicPr>
          <p:cNvPr id="412" name="Picture 5" descr="Picture 5"/>
          <p:cNvPicPr>
            <a:picLocks noChangeAspect="1"/>
          </p:cNvPicPr>
          <p:nvPr/>
        </p:nvPicPr>
        <p:blipFill>
          <a:blip r:embed="rId4"/>
          <a:stretch>
            <a:fillRect/>
          </a:stretch>
        </p:blipFill>
        <p:spPr>
          <a:xfrm>
            <a:off x="868681" y="3579257"/>
            <a:ext cx="10516512" cy="859612"/>
          </a:xfrm>
          <a:prstGeom prst="rect">
            <a:avLst/>
          </a:prstGeom>
          <a:ln w="12700">
            <a:miter lim="400000"/>
          </a:ln>
        </p:spPr>
      </p:pic>
      <p:sp>
        <p:nvSpPr>
          <p:cNvPr id="2" name="TextBox 1">
            <a:extLst>
              <a:ext uri="{FF2B5EF4-FFF2-40B4-BE49-F238E27FC236}">
                <a16:creationId xmlns:a16="http://schemas.microsoft.com/office/drawing/2014/main" id="{B9A5C9F6-1870-4DC1-A3A2-194F8EFAFDE6}"/>
              </a:ext>
            </a:extLst>
          </p:cNvPr>
          <p:cNvSpPr txBox="1"/>
          <p:nvPr/>
        </p:nvSpPr>
        <p:spPr>
          <a:xfrm>
            <a:off x="6363855" y="4300323"/>
            <a:ext cx="5957456" cy="15542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900" b="0" i="0" u="none" strike="noStrike" cap="none" spc="0" normalizeH="0" baseline="0" dirty="0">
                <a:ln>
                  <a:noFill/>
                </a:ln>
                <a:solidFill>
                  <a:schemeClr val="bg1"/>
                </a:solidFill>
                <a:effectLst/>
                <a:uFillTx/>
                <a:latin typeface="+mn-lt"/>
                <a:ea typeface="+mn-ea"/>
                <a:cs typeface="+mn-cs"/>
                <a:sym typeface="Calibri"/>
              </a:rPr>
              <a:t>Ann </a:t>
            </a:r>
            <a:r>
              <a:rPr lang="en-US" sz="1900" dirty="0">
                <a:solidFill>
                  <a:schemeClr val="bg1"/>
                </a:solidFill>
              </a:rPr>
              <a:t>Duncan, DSHS FMU Director</a:t>
            </a:r>
          </a:p>
          <a:p>
            <a:pPr marL="0" marR="0" indent="0" algn="l" defTabSz="914400" rtl="0" fontAlgn="auto" latinLnBrk="0" hangingPunct="0">
              <a:lnSpc>
                <a:spcPct val="100000"/>
              </a:lnSpc>
              <a:spcBef>
                <a:spcPts val="0"/>
              </a:spcBef>
              <a:spcAft>
                <a:spcPts val="0"/>
              </a:spcAft>
              <a:buClrTx/>
              <a:buSzTx/>
              <a:buFontTx/>
              <a:buNone/>
              <a:tabLst/>
            </a:pPr>
            <a:r>
              <a:rPr kumimoji="0" lang="en-US" sz="1900" b="0" i="0" u="none" strike="noStrike" cap="none" spc="0" normalizeH="0" baseline="0" dirty="0">
                <a:ln>
                  <a:noFill/>
                </a:ln>
                <a:solidFill>
                  <a:schemeClr val="bg1"/>
                </a:solidFill>
                <a:effectLst/>
                <a:uFillTx/>
                <a:latin typeface="+mn-lt"/>
                <a:ea typeface="+mn-ea"/>
                <a:cs typeface="+mn-cs"/>
                <a:sym typeface="Calibri"/>
              </a:rPr>
              <a:t>April Marek, DSHS FMU HIV Branch Manager</a:t>
            </a:r>
          </a:p>
          <a:p>
            <a:pPr marL="0" marR="0" indent="0" algn="l" defTabSz="914400" rtl="0" fontAlgn="auto" latinLnBrk="0" hangingPunct="0">
              <a:lnSpc>
                <a:spcPct val="100000"/>
              </a:lnSpc>
              <a:spcBef>
                <a:spcPts val="0"/>
              </a:spcBef>
              <a:spcAft>
                <a:spcPts val="0"/>
              </a:spcAft>
              <a:buClrTx/>
              <a:buSzTx/>
              <a:buFontTx/>
              <a:buNone/>
              <a:tabLst/>
            </a:pPr>
            <a:r>
              <a:rPr lang="en-US" sz="1900" dirty="0">
                <a:solidFill>
                  <a:schemeClr val="bg1"/>
                </a:solidFill>
              </a:rPr>
              <a:t>Courtlin Burke, HIV Branch Financial Analyst Team Lead</a:t>
            </a:r>
          </a:p>
          <a:p>
            <a:pPr marL="0" marR="0" indent="0" algn="l" defTabSz="914400" rtl="0" fontAlgn="auto" latinLnBrk="0" hangingPunct="0">
              <a:lnSpc>
                <a:spcPct val="100000"/>
              </a:lnSpc>
              <a:spcBef>
                <a:spcPts val="0"/>
              </a:spcBef>
              <a:spcAft>
                <a:spcPts val="0"/>
              </a:spcAft>
              <a:buClrTx/>
              <a:buSzTx/>
              <a:buFontTx/>
              <a:buNone/>
              <a:tabLst/>
            </a:pPr>
            <a:r>
              <a:rPr kumimoji="0" lang="en-US" sz="1900" b="0" i="0" u="none" strike="noStrike" cap="none" spc="0" normalizeH="0" baseline="0" dirty="0">
                <a:ln>
                  <a:noFill/>
                </a:ln>
                <a:solidFill>
                  <a:schemeClr val="bg1"/>
                </a:solidFill>
                <a:effectLst/>
                <a:uFillTx/>
                <a:latin typeface="+mn-lt"/>
                <a:ea typeface="+mn-ea"/>
                <a:cs typeface="+mn-cs"/>
                <a:sym typeface="Calibri"/>
              </a:rPr>
              <a:t>S</a:t>
            </a:r>
            <a:r>
              <a:rPr lang="en-US" sz="1900" dirty="0">
                <a:solidFill>
                  <a:schemeClr val="bg1"/>
                </a:solidFill>
              </a:rPr>
              <a:t>avannah Hedge, HIV Branch Financial Analyst</a:t>
            </a:r>
          </a:p>
          <a:p>
            <a:pPr marL="0" marR="0" indent="0" algn="l" defTabSz="914400" rtl="0" fontAlgn="auto" latinLnBrk="0" hangingPunct="0">
              <a:lnSpc>
                <a:spcPct val="100000"/>
              </a:lnSpc>
              <a:spcBef>
                <a:spcPts val="0"/>
              </a:spcBef>
              <a:spcAft>
                <a:spcPts val="0"/>
              </a:spcAft>
              <a:buClrTx/>
              <a:buSzTx/>
              <a:buFontTx/>
              <a:buNone/>
              <a:tabLst/>
            </a:pPr>
            <a:r>
              <a:rPr kumimoji="0" lang="en-US" sz="1900" b="0" i="0" u="none" strike="noStrike" cap="none" spc="0" normalizeH="0" baseline="0" dirty="0">
                <a:ln>
                  <a:noFill/>
                </a:ln>
                <a:solidFill>
                  <a:schemeClr val="bg1"/>
                </a:solidFill>
                <a:effectLst/>
                <a:uFillTx/>
                <a:latin typeface="+mn-lt"/>
                <a:ea typeface="+mn-ea"/>
                <a:cs typeface="+mn-cs"/>
                <a:sym typeface="Calibri"/>
              </a:rPr>
              <a:t>William Tucker, HIV Branch Financial Analyst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 name="Title 2"/>
          <p:cNvSpPr txBox="1">
            <a:spLocks noGrp="1"/>
          </p:cNvSpPr>
          <p:nvPr>
            <p:ph type="title"/>
          </p:nvPr>
        </p:nvSpPr>
        <p:spPr>
          <a:xfrm>
            <a:off x="2405863" y="365125"/>
            <a:ext cx="8947937" cy="1325563"/>
          </a:xfrm>
          <a:prstGeom prst="rect">
            <a:avLst/>
          </a:prstGeom>
        </p:spPr>
        <p:txBody>
          <a:bodyPr/>
          <a:lstStyle>
            <a:lvl1pPr algn="ctr"/>
          </a:lstStyle>
          <a:p>
            <a:r>
              <a:rPr dirty="0"/>
              <a:t>340B</a:t>
            </a:r>
            <a:r>
              <a:rPr lang="en-US" dirty="0"/>
              <a:t>:</a:t>
            </a:r>
            <a:r>
              <a:rPr dirty="0"/>
              <a:t> How does it work</a:t>
            </a:r>
          </a:p>
        </p:txBody>
      </p:sp>
      <p:sp>
        <p:nvSpPr>
          <p:cNvPr id="2" name="TextBox 1">
            <a:extLst>
              <a:ext uri="{FF2B5EF4-FFF2-40B4-BE49-F238E27FC236}">
                <a16:creationId xmlns:a16="http://schemas.microsoft.com/office/drawing/2014/main" id="{45C59E6B-1C91-4ABF-97DC-EF740B4996D8}"/>
              </a:ext>
            </a:extLst>
          </p:cNvPr>
          <p:cNvSpPr txBox="1"/>
          <p:nvPr/>
        </p:nvSpPr>
        <p:spPr>
          <a:xfrm>
            <a:off x="2405863" y="2112818"/>
            <a:ext cx="6869755" cy="452431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800" b="0" i="0" u="none" strike="noStrike" cap="none" spc="0" normalizeH="0" baseline="0" dirty="0">
                <a:ln>
                  <a:noFill/>
                </a:ln>
                <a:solidFill>
                  <a:srgbClr val="000000"/>
                </a:solidFill>
                <a:effectLst/>
                <a:uFillTx/>
                <a:latin typeface="+mn-lt"/>
                <a:ea typeface="+mn-ea"/>
                <a:cs typeface="+mn-cs"/>
                <a:sym typeface="Calibri"/>
              </a:rPr>
              <a:t>A drug manufacturer enters into a Pharmaceutical Pricing Agreement with </a:t>
            </a:r>
            <a:r>
              <a:rPr lang="en-US" dirty="0"/>
              <a:t>the Health Resources and Services Administration (HRSA)</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a:p>
            <a:pPr marR="0" algn="l" defTabSz="914400" rtl="0" fontAlgn="auto" latinLnBrk="0" hangingPunct="0">
              <a:lnSpc>
                <a:spcPct val="100000"/>
              </a:lnSpc>
              <a:spcBef>
                <a:spcPts val="0"/>
              </a:spcBef>
              <a:spcAft>
                <a:spcPts val="0"/>
              </a:spcAft>
              <a:buClrTx/>
              <a:buSzTx/>
              <a:tabLst/>
            </a:pPr>
            <a:endParaRPr kumimoji="0" lang="en-US" sz="1800" b="0" i="0" u="none" strike="noStrike" cap="none" spc="0" normalizeH="0" baseline="0" dirty="0">
              <a:ln>
                <a:noFill/>
              </a:ln>
              <a:solidFill>
                <a:srgbClr val="000000"/>
              </a:solidFill>
              <a:effectLst/>
              <a:uFillTx/>
              <a:latin typeface="+mn-lt"/>
              <a:ea typeface="+mn-ea"/>
              <a:cs typeface="+mn-cs"/>
              <a:sym typeface="Calibri"/>
            </a:endParaRPr>
          </a:p>
          <a:p>
            <a:pPr marL="285750" indent="-285750">
              <a:buFont typeface="Arial" panose="020B0604020202020204" pitchFamily="34" charset="0"/>
              <a:buChar char="•"/>
            </a:pPr>
            <a:r>
              <a:rPr lang="en-US" dirty="0"/>
              <a:t>A covered entity registers to participate in the 340B program with HRSA’s Office of Pharmacy Affairs at </a:t>
            </a:r>
            <a:r>
              <a:rPr lang="en-US" dirty="0">
                <a:hlinkClick r:id="rId3"/>
              </a:rPr>
              <a:t>https://340bopais.hrsa.gov/</a:t>
            </a:r>
            <a:endParaRPr lang="en-US" dirty="0"/>
          </a:p>
          <a:p>
            <a:endParaRPr lang="en-US"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800" b="0" i="0" u="none" strike="noStrike" cap="none" spc="0" normalizeH="0" baseline="0" dirty="0">
                <a:ln>
                  <a:noFill/>
                </a:ln>
                <a:solidFill>
                  <a:srgbClr val="000000"/>
                </a:solidFill>
                <a:effectLst/>
                <a:uFillTx/>
                <a:latin typeface="+mn-lt"/>
                <a:ea typeface="+mn-ea"/>
                <a:cs typeface="+mn-cs"/>
                <a:sym typeface="Calibri"/>
              </a:rPr>
              <a:t>The covered entity purchases drugs at the 340B price from a distributor, which receives drugs from the manufacturer</a:t>
            </a:r>
          </a:p>
          <a:p>
            <a:pPr marR="0" algn="l" defTabSz="914400" rtl="0" fontAlgn="auto" latinLnBrk="0" hangingPunct="0">
              <a:lnSpc>
                <a:spcPct val="100000"/>
              </a:lnSpc>
              <a:spcBef>
                <a:spcPts val="0"/>
              </a:spcBef>
              <a:spcAft>
                <a:spcPts val="0"/>
              </a:spcAft>
              <a:buClrTx/>
              <a:buSzTx/>
              <a:tabLst/>
            </a:pPr>
            <a:endParaRPr kumimoji="0" lang="en-US" sz="1800" b="0" i="0" u="none" strike="noStrike" cap="none" spc="0" normalizeH="0" baseline="0" dirty="0">
              <a:ln>
                <a:noFill/>
              </a:ln>
              <a:solidFill>
                <a:srgbClr val="000000"/>
              </a:solidFill>
              <a:effectLst/>
              <a:uFillTx/>
              <a:latin typeface="+mn-lt"/>
              <a:ea typeface="+mn-ea"/>
              <a:cs typeface="+mn-cs"/>
              <a:sym typeface="Calibri"/>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dirty="0"/>
              <a:t>The covered entity enters into a contract with a third party, usually a retail pharmacy</a:t>
            </a:r>
          </a:p>
          <a:p>
            <a:pPr marR="0" algn="l" defTabSz="914400" rtl="0" fontAlgn="auto" latinLnBrk="0" hangingPunct="0">
              <a:lnSpc>
                <a:spcPct val="100000"/>
              </a:lnSpc>
              <a:spcBef>
                <a:spcPts val="0"/>
              </a:spcBef>
              <a:spcAft>
                <a:spcPts val="0"/>
              </a:spcAft>
              <a:buClrTx/>
              <a:buSzTx/>
              <a:tabLst/>
            </a:pPr>
            <a:endParaRPr lang="en-US"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800" b="0" i="0" u="none" strike="noStrike" cap="none" spc="0" normalizeH="0" baseline="0" dirty="0">
                <a:ln>
                  <a:noFill/>
                </a:ln>
                <a:solidFill>
                  <a:srgbClr val="000000"/>
                </a:solidFill>
                <a:effectLst/>
                <a:uFillTx/>
                <a:latin typeface="+mn-lt"/>
                <a:ea typeface="+mn-ea"/>
                <a:cs typeface="+mn-cs"/>
                <a:sym typeface="Calibri"/>
              </a:rPr>
              <a:t>The distributor ships the covered entity’s drugs to the contract pharmacy</a:t>
            </a:r>
          </a:p>
          <a:p>
            <a:pPr marR="0" algn="l" defTabSz="914400" rtl="0" fontAlgn="auto" latinLnBrk="0" hangingPunct="0">
              <a:lnSpc>
                <a:spcPct val="100000"/>
              </a:lnSpc>
              <a:spcBef>
                <a:spcPts val="0"/>
              </a:spcBef>
              <a:spcAft>
                <a:spcPts val="0"/>
              </a:spcAft>
              <a:buClrTx/>
              <a:buSzTx/>
              <a:tabLst/>
            </a:pPr>
            <a:endParaRPr kumimoji="0" lang="en-US" sz="1800" b="0" i="0" u="none" strike="noStrike" cap="none" spc="0" normalizeH="0" baseline="0" dirty="0">
              <a:ln>
                <a:noFill/>
              </a:ln>
              <a:solidFill>
                <a:srgbClr val="000000"/>
              </a:solidFill>
              <a:effectLst/>
              <a:uFillTx/>
              <a:latin typeface="+mn-lt"/>
              <a:ea typeface="+mn-ea"/>
              <a:cs typeface="+mn-cs"/>
              <a:sym typeface="Calibri"/>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dirty="0"/>
              <a:t>The patient receives the 340B drug at the contract pharmacy</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pic>
        <p:nvPicPr>
          <p:cNvPr id="3" name="Picture 2">
            <a:extLst>
              <a:ext uri="{FF2B5EF4-FFF2-40B4-BE49-F238E27FC236}">
                <a16:creationId xmlns:a16="http://schemas.microsoft.com/office/drawing/2014/main" id="{93D4E2F7-2381-4AA1-AAE5-867F288F02D6}"/>
              </a:ext>
            </a:extLst>
          </p:cNvPr>
          <p:cNvPicPr>
            <a:picLocks noChangeAspect="1"/>
          </p:cNvPicPr>
          <p:nvPr/>
        </p:nvPicPr>
        <p:blipFill>
          <a:blip r:embed="rId4"/>
          <a:stretch>
            <a:fillRect/>
          </a:stretch>
        </p:blipFill>
        <p:spPr>
          <a:xfrm>
            <a:off x="9498373" y="2112818"/>
            <a:ext cx="1868198" cy="1868198"/>
          </a:xfrm>
          <a:prstGeom prst="rect">
            <a:avLst/>
          </a:prstGeom>
        </p:spPr>
      </p:pic>
      <p:sp>
        <p:nvSpPr>
          <p:cNvPr id="4" name="AutoShape 2" descr="Medical Clinic Building Clip Art | Use these free images for your websites,  art projects, reports, and ... | Clip art, Classroom clipart, Free clip art">
            <a:extLst>
              <a:ext uri="{FF2B5EF4-FFF2-40B4-BE49-F238E27FC236}">
                <a16:creationId xmlns:a16="http://schemas.microsoft.com/office/drawing/2014/main" id="{C4BCDD61-217A-4AAA-91C4-AEEEF230CF03}"/>
              </a:ext>
            </a:extLst>
          </p:cNvPr>
          <p:cNvSpPr>
            <a:spLocks noChangeAspect="1" noChangeArrowheads="1"/>
          </p:cNvSpPr>
          <p:nvPr/>
        </p:nvSpPr>
        <p:spPr bwMode="auto">
          <a:xfrm>
            <a:off x="5943600" y="3276600"/>
            <a:ext cx="297873" cy="29787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1C95D8B6-CAB9-476D-959A-09AC15870106}"/>
              </a:ext>
            </a:extLst>
          </p:cNvPr>
          <p:cNvPicPr>
            <a:picLocks noChangeAspect="1"/>
          </p:cNvPicPr>
          <p:nvPr/>
        </p:nvPicPr>
        <p:blipFill>
          <a:blip r:embed="rId5"/>
          <a:stretch>
            <a:fillRect/>
          </a:stretch>
        </p:blipFill>
        <p:spPr>
          <a:xfrm>
            <a:off x="9275617" y="4532616"/>
            <a:ext cx="2313709" cy="1836277"/>
          </a:xfrm>
          <a:prstGeom prst="rect">
            <a:avLst/>
          </a:prstGeom>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Content Placeholder 1"/>
          <p:cNvSpPr txBox="1">
            <a:spLocks noGrp="1"/>
          </p:cNvSpPr>
          <p:nvPr>
            <p:ph type="body" idx="1"/>
          </p:nvPr>
        </p:nvSpPr>
        <p:spPr>
          <a:xfrm>
            <a:off x="2391192" y="1920669"/>
            <a:ext cx="9349413" cy="4312350"/>
          </a:xfrm>
          <a:prstGeom prst="rect">
            <a:avLst/>
          </a:prstGeom>
        </p:spPr>
        <p:txBody>
          <a:bodyPr anchor="ctr"/>
          <a:lstStyle/>
          <a:p>
            <a:pPr>
              <a:lnSpc>
                <a:spcPct val="72000"/>
              </a:lnSpc>
              <a:buFont typeface="Courier New"/>
              <a:buChar char="o"/>
              <a:defRPr sz="2100"/>
            </a:pPr>
            <a:r>
              <a:rPr sz="2000" dirty="0"/>
              <a:t>All 340B generated revenue IS program income. </a:t>
            </a:r>
            <a:endParaRPr lang="en-US" sz="2000" dirty="0"/>
          </a:p>
          <a:p>
            <a:pPr marL="0" indent="0">
              <a:lnSpc>
                <a:spcPct val="72000"/>
              </a:lnSpc>
              <a:buNone/>
              <a:defRPr sz="2100"/>
            </a:pPr>
            <a:endParaRPr sz="2000" dirty="0"/>
          </a:p>
          <a:p>
            <a:pPr marL="217714" indent="-217714">
              <a:lnSpc>
                <a:spcPct val="72000"/>
              </a:lnSpc>
              <a:buFont typeface="Courier New"/>
              <a:buChar char="o"/>
              <a:defRPr sz="2100"/>
            </a:pPr>
            <a:r>
              <a:rPr sz="2000" dirty="0"/>
              <a:t>Covered entities are able to generate savings on each drug by purchasing these drugs at a discounted 340B rate and yet receive normal payments from insurers. Covered entities are able to provide drugs to low-income patients at free or significantly reduced costs and also use savings to provide other health care services under the scope of work for the contract in which made them eligible to receive 340B certification. </a:t>
            </a:r>
          </a:p>
          <a:p>
            <a:pPr>
              <a:lnSpc>
                <a:spcPct val="72000"/>
              </a:lnSpc>
              <a:buFont typeface="Courier New"/>
              <a:buChar char="o"/>
              <a:defRPr sz="2100"/>
            </a:pPr>
            <a:endParaRPr sz="2000" dirty="0"/>
          </a:p>
          <a:p>
            <a:pPr marL="0" lvl="2" indent="457200" algn="ctr">
              <a:lnSpc>
                <a:spcPct val="72000"/>
              </a:lnSpc>
              <a:buSzTx/>
              <a:buFontTx/>
              <a:buNone/>
              <a:defRPr sz="2100"/>
            </a:pPr>
            <a:r>
              <a:rPr sz="2500" dirty="0">
                <a:ln w="0"/>
                <a:solidFill>
                  <a:schemeClr val="accent1"/>
                </a:solidFill>
                <a:effectLst>
                  <a:outerShdw blurRad="38100" dist="25400" dir="5400000" algn="ctr" rotWithShape="0">
                    <a:srgbClr val="6E747A">
                      <a:alpha val="43000"/>
                    </a:srgbClr>
                  </a:outerShdw>
                </a:effectLst>
              </a:rPr>
              <a:t>Insurance Reimbursement</a:t>
            </a:r>
          </a:p>
          <a:p>
            <a:pPr marL="0" lvl="1" indent="228600" algn="ctr">
              <a:lnSpc>
                <a:spcPct val="72000"/>
              </a:lnSpc>
              <a:buSzTx/>
              <a:buFontTx/>
              <a:buNone/>
              <a:defRPr sz="2100" u="sng"/>
            </a:pPr>
            <a:r>
              <a:rPr sz="2500" dirty="0">
                <a:ln w="0"/>
                <a:solidFill>
                  <a:schemeClr val="accent1"/>
                </a:solidFill>
                <a:effectLst>
                  <a:outerShdw blurRad="38100" dist="25400" dir="5400000" algn="ctr" rotWithShape="0">
                    <a:srgbClr val="6E747A">
                      <a:alpha val="43000"/>
                    </a:srgbClr>
                  </a:outerShdw>
                </a:effectLst>
              </a:rPr>
              <a:t>-   340B Drug Pricing from Manufacturer</a:t>
            </a:r>
          </a:p>
          <a:p>
            <a:pPr marL="0" indent="0" algn="ctr">
              <a:lnSpc>
                <a:spcPct val="72000"/>
              </a:lnSpc>
              <a:buNone/>
              <a:defRPr sz="2100"/>
            </a:pPr>
            <a:r>
              <a:rPr lang="en-US" sz="2500" dirty="0">
                <a:ln w="0"/>
                <a:solidFill>
                  <a:schemeClr val="accent1"/>
                </a:solidFill>
                <a:effectLst>
                  <a:outerShdw blurRad="38100" dist="25400" dir="5400000" algn="ctr" rotWithShape="0">
                    <a:srgbClr val="6E747A">
                      <a:alpha val="43000"/>
                    </a:srgbClr>
                  </a:outerShdw>
                </a:effectLst>
              </a:rPr>
              <a:t>        </a:t>
            </a:r>
            <a:r>
              <a:rPr sz="2500" dirty="0">
                <a:ln w="0"/>
                <a:solidFill>
                  <a:schemeClr val="accent1"/>
                </a:solidFill>
                <a:effectLst>
                  <a:outerShdw blurRad="38100" dist="25400" dir="5400000" algn="ctr" rotWithShape="0">
                    <a:srgbClr val="6E747A">
                      <a:alpha val="43000"/>
                    </a:srgbClr>
                  </a:outerShdw>
                </a:effectLst>
              </a:rPr>
              <a:t>340B Generated Program Income</a:t>
            </a:r>
          </a:p>
          <a:p>
            <a:pPr>
              <a:lnSpc>
                <a:spcPct val="72000"/>
              </a:lnSpc>
              <a:buFont typeface="Courier New"/>
              <a:buChar char="o"/>
              <a:defRPr sz="2100"/>
            </a:pPr>
            <a:endParaRPr sz="500" dirty="0"/>
          </a:p>
          <a:p>
            <a:pPr marL="0" indent="0">
              <a:lnSpc>
                <a:spcPct val="72000"/>
              </a:lnSpc>
              <a:buSzTx/>
              <a:buNone/>
              <a:defRPr sz="700"/>
            </a:pPr>
            <a:endParaRPr sz="500" dirty="0"/>
          </a:p>
          <a:p>
            <a:pPr marL="0" indent="0">
              <a:lnSpc>
                <a:spcPct val="72000"/>
              </a:lnSpc>
              <a:buSzTx/>
              <a:buNone/>
              <a:defRPr sz="700"/>
            </a:pPr>
            <a:r>
              <a:rPr dirty="0"/>
              <a:t>​</a:t>
            </a:r>
          </a:p>
        </p:txBody>
      </p:sp>
      <p:sp>
        <p:nvSpPr>
          <p:cNvPr id="475" name="Title 2"/>
          <p:cNvSpPr txBox="1">
            <a:spLocks noGrp="1"/>
          </p:cNvSpPr>
          <p:nvPr>
            <p:ph type="title"/>
          </p:nvPr>
        </p:nvSpPr>
        <p:spPr>
          <a:xfrm>
            <a:off x="2405863" y="365125"/>
            <a:ext cx="8947937" cy="1325563"/>
          </a:xfrm>
          <a:prstGeom prst="rect">
            <a:avLst/>
          </a:prstGeom>
        </p:spPr>
        <p:txBody>
          <a:bodyPr/>
          <a:lstStyle>
            <a:lvl1pPr algn="ctr"/>
          </a:lstStyle>
          <a:p>
            <a:r>
              <a:t>340B Program Income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 name="Title 1"/>
          <p:cNvSpPr txBox="1">
            <a:spLocks noGrp="1"/>
          </p:cNvSpPr>
          <p:nvPr>
            <p:ph type="title"/>
          </p:nvPr>
        </p:nvSpPr>
        <p:spPr>
          <a:prstGeom prst="rect">
            <a:avLst/>
          </a:prstGeom>
        </p:spPr>
        <p:txBody>
          <a:bodyPr/>
          <a:lstStyle/>
          <a:p>
            <a:r>
              <a:t>Program Income Example</a:t>
            </a:r>
          </a:p>
        </p:txBody>
      </p:sp>
      <p:sp>
        <p:nvSpPr>
          <p:cNvPr id="485" name="Content Placeholder 2"/>
          <p:cNvSpPr txBox="1">
            <a:spLocks noGrp="1"/>
          </p:cNvSpPr>
          <p:nvPr>
            <p:ph type="body" idx="1"/>
          </p:nvPr>
        </p:nvSpPr>
        <p:spPr>
          <a:xfrm>
            <a:off x="419100" y="1411259"/>
            <a:ext cx="11353800" cy="5321303"/>
          </a:xfrm>
          <a:prstGeom prst="rect">
            <a:avLst/>
          </a:prstGeom>
        </p:spPr>
        <p:txBody>
          <a:bodyPr/>
          <a:lstStyle/>
          <a:p>
            <a:pPr marL="0" indent="0">
              <a:spcBef>
                <a:spcPts val="0"/>
              </a:spcBef>
              <a:buSzTx/>
              <a:buNone/>
              <a:defRPr sz="2200" u="sng"/>
            </a:pPr>
            <a:r>
              <a:rPr dirty="0"/>
              <a:t>Organization C receives a Prevention grant receiving all 5 funding opportunities in their scope of work : </a:t>
            </a:r>
          </a:p>
          <a:p>
            <a:pPr marL="593725" lvl="2" indent="-269875">
              <a:spcBef>
                <a:spcPts val="0"/>
              </a:spcBef>
              <a:defRPr sz="2200"/>
            </a:pPr>
            <a:r>
              <a:rPr dirty="0"/>
              <a:t>The total cost of providing routine HIV services in January 2020 was $100. The total cost of providing core HIV services in January 2020 was $110. Expenses total $</a:t>
            </a:r>
            <a:r>
              <a:rPr lang="en-US" dirty="0"/>
              <a:t>210</a:t>
            </a:r>
            <a:r>
              <a:rPr dirty="0"/>
              <a:t> for the month of January 2020.</a:t>
            </a:r>
          </a:p>
          <a:p>
            <a:pPr marL="593725" lvl="2" indent="-269875">
              <a:spcBef>
                <a:spcPts val="0"/>
              </a:spcBef>
              <a:defRPr sz="2200"/>
            </a:pPr>
            <a:r>
              <a:rPr dirty="0"/>
              <a:t>Each client visit to the clinic to receive services costs $10. While Medicaid and Medicare normally pay these costs, some insurances require a copay of $10.</a:t>
            </a:r>
          </a:p>
          <a:p>
            <a:pPr marL="593725" lvl="2" indent="-269875">
              <a:spcBef>
                <a:spcPts val="0"/>
              </a:spcBef>
              <a:defRPr sz="2200"/>
            </a:pPr>
            <a:r>
              <a:rPr dirty="0"/>
              <a:t>If 25 clients had to pay a co-pay of $10 in January 2020; the total amount of program income generated is 25 X $10 = $250. </a:t>
            </a:r>
          </a:p>
          <a:p>
            <a:pPr marL="593725" lvl="2" indent="-269875">
              <a:spcBef>
                <a:spcPts val="0"/>
              </a:spcBef>
              <a:defRPr sz="2200"/>
            </a:pPr>
            <a:r>
              <a:rPr dirty="0"/>
              <a:t>$250 is the amount reported to DSHS as PI generated, however, the full amount goes back into the program in which it was generated. </a:t>
            </a:r>
          </a:p>
          <a:p>
            <a:pPr marL="593725" lvl="2" indent="-269875">
              <a:spcBef>
                <a:spcPts val="0"/>
              </a:spcBef>
              <a:defRPr sz="2200"/>
            </a:pPr>
            <a:r>
              <a:rPr dirty="0"/>
              <a:t>Most grantees spend the program income on their expenses; $210, and any additional is to further the program in which it was generated. </a:t>
            </a:r>
          </a:p>
          <a:p>
            <a:pPr marL="1641475" lvl="3" indent="-269875">
              <a:spcBef>
                <a:spcPts val="0"/>
              </a:spcBef>
              <a:defRPr sz="2200"/>
            </a:pPr>
            <a:r>
              <a:rPr dirty="0"/>
              <a:t>$250 (PI) - $210 (expenses) = $40 (PI to put back into the program)</a:t>
            </a:r>
            <a:endParaRPr lang="en-US" dirty="0"/>
          </a:p>
          <a:p>
            <a:pPr marL="1371600" lvl="3" indent="0">
              <a:spcBef>
                <a:spcPts val="0"/>
              </a:spcBef>
              <a:buNone/>
              <a:defRPr sz="2200"/>
            </a:pPr>
            <a:endParaRPr dirty="0"/>
          </a:p>
          <a:p>
            <a:pPr marL="0" lvl="2" indent="457200">
              <a:spcBef>
                <a:spcPts val="0"/>
              </a:spcBef>
              <a:buSzTx/>
              <a:buFontTx/>
              <a:buNone/>
              <a:defRPr sz="2200"/>
            </a:pPr>
            <a:r>
              <a:rPr dirty="0"/>
              <a:t>** </a:t>
            </a:r>
            <a:r>
              <a:rPr lang="en-US" dirty="0"/>
              <a:t>  </a:t>
            </a:r>
            <a:r>
              <a:rPr dirty="0"/>
              <a:t>The program income does not have to go back to the funding source in the scope of work </a:t>
            </a:r>
            <a:r>
              <a:rPr lang="en-US" dirty="0"/>
              <a:t>      	</a:t>
            </a:r>
            <a:r>
              <a:rPr dirty="0"/>
              <a:t>(this example core and routine) in which it was earned. The $40 could go to CLI. </a:t>
            </a:r>
            <a:r>
              <a:rPr lang="en-US" dirty="0"/>
              <a:t>  </a:t>
            </a:r>
            <a:r>
              <a:rPr dirty="0"/>
              <a:t>**</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 name="Title 1"/>
          <p:cNvSpPr txBox="1">
            <a:spLocks noGrp="1"/>
          </p:cNvSpPr>
          <p:nvPr>
            <p:ph type="title"/>
          </p:nvPr>
        </p:nvSpPr>
        <p:spPr>
          <a:xfrm>
            <a:off x="831850" y="860610"/>
            <a:ext cx="10515600" cy="2873192"/>
          </a:xfrm>
          <a:prstGeom prst="rect">
            <a:avLst/>
          </a:prstGeom>
        </p:spPr>
        <p:txBody>
          <a:bodyPr/>
          <a:lstStyle>
            <a:lvl1pPr algn="ctr"/>
          </a:lstStyle>
          <a:p>
            <a:r>
              <a:t>Program Income Requirements</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9" name="Content Placeholder 1"/>
          <p:cNvGrpSpPr/>
          <p:nvPr/>
        </p:nvGrpSpPr>
        <p:grpSpPr>
          <a:xfrm>
            <a:off x="0" y="1756351"/>
            <a:ext cx="12219029" cy="4351336"/>
            <a:chOff x="0" y="0"/>
            <a:chExt cx="12219027" cy="4351334"/>
          </a:xfrm>
        </p:grpSpPr>
        <p:grpSp>
          <p:nvGrpSpPr>
            <p:cNvPr id="493" name="Group"/>
            <p:cNvGrpSpPr/>
            <p:nvPr/>
          </p:nvGrpSpPr>
          <p:grpSpPr>
            <a:xfrm>
              <a:off x="425734" y="2"/>
              <a:ext cx="2468868" cy="4351332"/>
              <a:chOff x="0" y="0"/>
              <a:chExt cx="2468867" cy="4351330"/>
            </a:xfrm>
          </p:grpSpPr>
          <p:sp>
            <p:nvSpPr>
              <p:cNvPr id="491" name="Rectangle"/>
              <p:cNvSpPr/>
              <p:nvPr/>
            </p:nvSpPr>
            <p:spPr>
              <a:xfrm>
                <a:off x="0" y="0"/>
                <a:ext cx="2468868" cy="4351331"/>
              </a:xfrm>
              <a:prstGeom prst="rect">
                <a:avLst/>
              </a:prstGeom>
              <a:solidFill>
                <a:srgbClr val="CDD4EA">
                  <a:alpha val="90000"/>
                </a:srgbClr>
              </a:solidFill>
              <a:ln w="6350" cap="flat">
                <a:solidFill>
                  <a:srgbClr val="CDD4EA">
                    <a:alpha val="90000"/>
                  </a:srgbClr>
                </a:solidFill>
                <a:prstDash val="solid"/>
                <a:miter lim="800000"/>
              </a:ln>
              <a:effectLst/>
            </p:spPr>
            <p:txBody>
              <a:bodyPr wrap="square" lIns="45719" tIns="45719" rIns="45719" bIns="45719" numCol="1" anchor="t">
                <a:noAutofit/>
              </a:bodyPr>
              <a:lstStyle/>
              <a:p>
                <a:pPr defTabSz="711200">
                  <a:lnSpc>
                    <a:spcPct val="90000"/>
                  </a:lnSpc>
                  <a:spcBef>
                    <a:spcPts val="1100"/>
                  </a:spcBef>
                  <a:defRPr sz="2800"/>
                </a:pPr>
                <a:endParaRPr/>
              </a:p>
            </p:txBody>
          </p:sp>
          <p:sp>
            <p:nvSpPr>
              <p:cNvPr id="492" name="Program income must comply with grant conditions, State and Federal regulations (CDC, 2020)."/>
              <p:cNvSpPr txBox="1"/>
              <p:nvPr/>
            </p:nvSpPr>
            <p:spPr>
              <a:xfrm>
                <a:off x="0" y="1762161"/>
                <a:ext cx="2468868" cy="158458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1545" tIns="221545" rIns="221545" bIns="221545" numCol="1" anchor="t">
                <a:spAutoFit/>
              </a:bodyPr>
              <a:lstStyle>
                <a:lvl1pPr defTabSz="711200">
                  <a:lnSpc>
                    <a:spcPct val="90000"/>
                  </a:lnSpc>
                  <a:spcBef>
                    <a:spcPts val="600"/>
                  </a:spcBef>
                  <a:defRPr sz="1600"/>
                </a:lvl1pPr>
              </a:lstStyle>
              <a:p>
                <a:r>
                  <a:t>Program income must comply with grant conditions, State and Federal regulations (CDC, 2020). </a:t>
                </a:r>
              </a:p>
            </p:txBody>
          </p:sp>
        </p:grpSp>
        <p:grpSp>
          <p:nvGrpSpPr>
            <p:cNvPr id="496" name="Group"/>
            <p:cNvGrpSpPr/>
            <p:nvPr/>
          </p:nvGrpSpPr>
          <p:grpSpPr>
            <a:xfrm>
              <a:off x="1105426" y="574303"/>
              <a:ext cx="1193488" cy="1193487"/>
              <a:chOff x="0" y="0"/>
              <a:chExt cx="1193486" cy="1193486"/>
            </a:xfrm>
          </p:grpSpPr>
          <p:sp>
            <p:nvSpPr>
              <p:cNvPr id="494" name="Circle"/>
              <p:cNvSpPr/>
              <p:nvPr/>
            </p:nvSpPr>
            <p:spPr>
              <a:xfrm>
                <a:off x="-1" y="-1"/>
                <a:ext cx="1193488" cy="1193488"/>
              </a:xfrm>
              <a:prstGeom prst="ellipse">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ctr">
                <a:noAutofit/>
              </a:bodyPr>
              <a:lstStyle/>
              <a:p>
                <a:pPr algn="ctr" defTabSz="2133600">
                  <a:lnSpc>
                    <a:spcPct val="90000"/>
                  </a:lnSpc>
                  <a:spcBef>
                    <a:spcPts val="1100"/>
                  </a:spcBef>
                  <a:defRPr sz="4800">
                    <a:solidFill>
                      <a:srgbClr val="FFFFFF"/>
                    </a:solidFill>
                  </a:defRPr>
                </a:pPr>
                <a:endParaRPr/>
              </a:p>
            </p:txBody>
          </p:sp>
          <p:sp>
            <p:nvSpPr>
              <p:cNvPr id="495" name="1"/>
              <p:cNvSpPr txBox="1"/>
              <p:nvPr/>
            </p:nvSpPr>
            <p:spPr>
              <a:xfrm>
                <a:off x="255130" y="276663"/>
                <a:ext cx="683226" cy="64016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700" tIns="12700" rIns="12700" bIns="12700" numCol="1" anchor="ctr">
                <a:spAutoFit/>
              </a:bodyPr>
              <a:lstStyle>
                <a:lvl1pPr algn="ctr" defTabSz="2133600">
                  <a:lnSpc>
                    <a:spcPct val="90000"/>
                  </a:lnSpc>
                  <a:spcBef>
                    <a:spcPts val="2000"/>
                  </a:spcBef>
                  <a:defRPr sz="4800">
                    <a:solidFill>
                      <a:srgbClr val="FFFFFF"/>
                    </a:solidFill>
                  </a:defRPr>
                </a:lvl1pPr>
              </a:lstStyle>
              <a:p>
                <a:r>
                  <a:t>1</a:t>
                </a:r>
              </a:p>
            </p:txBody>
          </p:sp>
        </p:grpSp>
        <p:sp>
          <p:nvSpPr>
            <p:cNvPr id="497" name="Rectangle"/>
            <p:cNvSpPr/>
            <p:nvPr/>
          </p:nvSpPr>
          <p:spPr>
            <a:xfrm>
              <a:off x="0" y="4158426"/>
              <a:ext cx="2841635" cy="12701"/>
            </a:xfrm>
            <a:prstGeom prst="rect">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t">
              <a:noAutofit/>
            </a:bodyPr>
            <a:lstStyle/>
            <a:p>
              <a:pPr>
                <a:lnSpc>
                  <a:spcPct val="90000"/>
                </a:lnSpc>
                <a:spcBef>
                  <a:spcPts val="1000"/>
                </a:spcBef>
                <a:defRPr sz="2800"/>
              </a:pPr>
              <a:endParaRPr/>
            </a:p>
          </p:txBody>
        </p:sp>
        <p:grpSp>
          <p:nvGrpSpPr>
            <p:cNvPr id="500" name="Group"/>
            <p:cNvGrpSpPr/>
            <p:nvPr/>
          </p:nvGrpSpPr>
          <p:grpSpPr>
            <a:xfrm>
              <a:off x="3366314" y="2"/>
              <a:ext cx="2468869" cy="4351332"/>
              <a:chOff x="0" y="0"/>
              <a:chExt cx="2468867" cy="4351330"/>
            </a:xfrm>
          </p:grpSpPr>
          <p:sp>
            <p:nvSpPr>
              <p:cNvPr id="498" name="Rectangle"/>
              <p:cNvSpPr/>
              <p:nvPr/>
            </p:nvSpPr>
            <p:spPr>
              <a:xfrm>
                <a:off x="0" y="0"/>
                <a:ext cx="2468868" cy="4351331"/>
              </a:xfrm>
              <a:prstGeom prst="rect">
                <a:avLst/>
              </a:prstGeom>
              <a:solidFill>
                <a:srgbClr val="CDD4EA">
                  <a:alpha val="90000"/>
                </a:srgbClr>
              </a:solidFill>
              <a:ln w="6350" cap="flat">
                <a:solidFill>
                  <a:srgbClr val="CDD4EA">
                    <a:alpha val="90000"/>
                  </a:srgbClr>
                </a:solidFill>
                <a:prstDash val="solid"/>
                <a:miter lim="800000"/>
              </a:ln>
              <a:effectLst/>
            </p:spPr>
            <p:txBody>
              <a:bodyPr wrap="square" lIns="45719" tIns="45719" rIns="45719" bIns="45719" numCol="1" anchor="t">
                <a:noAutofit/>
              </a:bodyPr>
              <a:lstStyle/>
              <a:p>
                <a:pPr defTabSz="711200">
                  <a:lnSpc>
                    <a:spcPct val="90000"/>
                  </a:lnSpc>
                  <a:spcBef>
                    <a:spcPts val="1100"/>
                  </a:spcBef>
                  <a:defRPr sz="2800"/>
                </a:pPr>
                <a:endParaRPr/>
              </a:p>
            </p:txBody>
          </p:sp>
          <p:sp>
            <p:nvSpPr>
              <p:cNvPr id="499" name="Program income must be spent during the contract term it is earned and not allowed to be carried over to next term, except with approved spending plan (45 CFR 75)."/>
              <p:cNvSpPr txBox="1"/>
              <p:nvPr/>
            </p:nvSpPr>
            <p:spPr>
              <a:xfrm>
                <a:off x="0" y="1762161"/>
                <a:ext cx="2468868" cy="228383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1545" tIns="221545" rIns="221545" bIns="221545" numCol="1" anchor="t">
                <a:spAutoFit/>
              </a:bodyPr>
              <a:lstStyle>
                <a:lvl1pPr defTabSz="711200">
                  <a:lnSpc>
                    <a:spcPct val="90000"/>
                  </a:lnSpc>
                  <a:spcBef>
                    <a:spcPts val="600"/>
                  </a:spcBef>
                  <a:defRPr sz="1600"/>
                </a:lvl1pPr>
              </a:lstStyle>
              <a:p>
                <a:r>
                  <a:t>Program income must be spent during the contract term it is earned and not allowed to be carried over to next term, except with approved spending plan (45 CFR 75).</a:t>
                </a:r>
              </a:p>
            </p:txBody>
          </p:sp>
        </p:grpSp>
        <p:grpSp>
          <p:nvGrpSpPr>
            <p:cNvPr id="503" name="Group"/>
            <p:cNvGrpSpPr/>
            <p:nvPr/>
          </p:nvGrpSpPr>
          <p:grpSpPr>
            <a:xfrm>
              <a:off x="3985211" y="545015"/>
              <a:ext cx="1193487" cy="1193487"/>
              <a:chOff x="0" y="0"/>
              <a:chExt cx="1193486" cy="1193486"/>
            </a:xfrm>
          </p:grpSpPr>
          <p:sp>
            <p:nvSpPr>
              <p:cNvPr id="501" name="Circle"/>
              <p:cNvSpPr/>
              <p:nvPr/>
            </p:nvSpPr>
            <p:spPr>
              <a:xfrm>
                <a:off x="-1" y="-1"/>
                <a:ext cx="1193488" cy="1193488"/>
              </a:xfrm>
              <a:prstGeom prst="ellipse">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ctr">
                <a:noAutofit/>
              </a:bodyPr>
              <a:lstStyle/>
              <a:p>
                <a:pPr algn="ctr" defTabSz="2133600">
                  <a:lnSpc>
                    <a:spcPct val="90000"/>
                  </a:lnSpc>
                  <a:spcBef>
                    <a:spcPts val="1100"/>
                  </a:spcBef>
                  <a:defRPr sz="2800">
                    <a:solidFill>
                      <a:srgbClr val="FFFFFF"/>
                    </a:solidFill>
                  </a:defRPr>
                </a:pPr>
                <a:endParaRPr/>
              </a:p>
            </p:txBody>
          </p:sp>
          <p:sp>
            <p:nvSpPr>
              <p:cNvPr id="502" name="2"/>
              <p:cNvSpPr txBox="1"/>
              <p:nvPr/>
            </p:nvSpPr>
            <p:spPr>
              <a:xfrm>
                <a:off x="255130" y="276663"/>
                <a:ext cx="683226" cy="64016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700" tIns="12700" rIns="12700" bIns="12700" numCol="1" anchor="ctr">
                <a:spAutoFit/>
              </a:bodyPr>
              <a:lstStyle>
                <a:lvl1pPr algn="ctr" defTabSz="2133600">
                  <a:lnSpc>
                    <a:spcPct val="90000"/>
                  </a:lnSpc>
                  <a:spcBef>
                    <a:spcPts val="2000"/>
                  </a:spcBef>
                  <a:defRPr sz="4800">
                    <a:solidFill>
                      <a:srgbClr val="FFFFFF"/>
                    </a:solidFill>
                  </a:defRPr>
                </a:lvl1pPr>
              </a:lstStyle>
              <a:p>
                <a:r>
                  <a:t>2</a:t>
                </a:r>
              </a:p>
            </p:txBody>
          </p:sp>
        </p:grpSp>
        <p:sp>
          <p:nvSpPr>
            <p:cNvPr id="504" name="Rectangle"/>
            <p:cNvSpPr/>
            <p:nvPr/>
          </p:nvSpPr>
          <p:spPr>
            <a:xfrm>
              <a:off x="3125797" y="4158426"/>
              <a:ext cx="2841636" cy="12701"/>
            </a:xfrm>
            <a:prstGeom prst="rect">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t">
              <a:noAutofit/>
            </a:bodyPr>
            <a:lstStyle/>
            <a:p>
              <a:pPr>
                <a:lnSpc>
                  <a:spcPct val="90000"/>
                </a:lnSpc>
                <a:spcBef>
                  <a:spcPts val="1000"/>
                </a:spcBef>
                <a:defRPr sz="2800"/>
              </a:pPr>
              <a:endParaRPr/>
            </a:p>
          </p:txBody>
        </p:sp>
        <p:grpSp>
          <p:nvGrpSpPr>
            <p:cNvPr id="507" name="Group"/>
            <p:cNvGrpSpPr/>
            <p:nvPr/>
          </p:nvGrpSpPr>
          <p:grpSpPr>
            <a:xfrm>
              <a:off x="6321613" y="0"/>
              <a:ext cx="2468869" cy="4351331"/>
              <a:chOff x="0" y="0"/>
              <a:chExt cx="2468867" cy="4351330"/>
            </a:xfrm>
          </p:grpSpPr>
          <p:sp>
            <p:nvSpPr>
              <p:cNvPr id="505" name="Rectangle"/>
              <p:cNvSpPr/>
              <p:nvPr/>
            </p:nvSpPr>
            <p:spPr>
              <a:xfrm>
                <a:off x="0" y="0"/>
                <a:ext cx="2468868" cy="4351331"/>
              </a:xfrm>
              <a:prstGeom prst="rect">
                <a:avLst/>
              </a:prstGeom>
              <a:solidFill>
                <a:srgbClr val="CDD4EA">
                  <a:alpha val="90000"/>
                </a:srgbClr>
              </a:solidFill>
              <a:ln w="6350" cap="flat">
                <a:solidFill>
                  <a:srgbClr val="CDD4EA">
                    <a:alpha val="90000"/>
                  </a:srgbClr>
                </a:solidFill>
                <a:prstDash val="solid"/>
                <a:miter lim="800000"/>
              </a:ln>
              <a:effectLst/>
            </p:spPr>
            <p:txBody>
              <a:bodyPr wrap="square" lIns="45719" tIns="45719" rIns="45719" bIns="45719" numCol="1" anchor="t">
                <a:noAutofit/>
              </a:bodyPr>
              <a:lstStyle/>
              <a:p>
                <a:pPr defTabSz="711200">
                  <a:lnSpc>
                    <a:spcPct val="90000"/>
                  </a:lnSpc>
                  <a:spcBef>
                    <a:spcPts val="1100"/>
                  </a:spcBef>
                  <a:defRPr sz="2800"/>
                </a:pPr>
                <a:endParaRPr/>
              </a:p>
            </p:txBody>
          </p:sp>
          <p:sp>
            <p:nvSpPr>
              <p:cNvPr id="506" name="All program income must be disbursed before requesting additional grant payments (UGMS and 45 CFR §75.307)."/>
              <p:cNvSpPr txBox="1"/>
              <p:nvPr/>
            </p:nvSpPr>
            <p:spPr>
              <a:xfrm>
                <a:off x="0" y="1762161"/>
                <a:ext cx="2468868" cy="18176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1545" tIns="221545" rIns="221545" bIns="221545" numCol="1" anchor="t">
                <a:spAutoFit/>
              </a:bodyPr>
              <a:lstStyle>
                <a:lvl1pPr defTabSz="711200">
                  <a:lnSpc>
                    <a:spcPct val="90000"/>
                  </a:lnSpc>
                  <a:spcBef>
                    <a:spcPts val="600"/>
                  </a:spcBef>
                  <a:defRPr sz="1600"/>
                </a:lvl1pPr>
              </a:lstStyle>
              <a:p>
                <a:r>
                  <a:rPr dirty="0"/>
                  <a:t>All program income must be disbursed before requesting additional grant payments (UGMS and 45 CFR §75.307). </a:t>
                </a:r>
              </a:p>
            </p:txBody>
          </p:sp>
        </p:grpSp>
        <p:grpSp>
          <p:nvGrpSpPr>
            <p:cNvPr id="510" name="Group"/>
            <p:cNvGrpSpPr/>
            <p:nvPr/>
          </p:nvGrpSpPr>
          <p:grpSpPr>
            <a:xfrm>
              <a:off x="6950531" y="566259"/>
              <a:ext cx="1193487" cy="1193487"/>
              <a:chOff x="0" y="0"/>
              <a:chExt cx="1193486" cy="1193486"/>
            </a:xfrm>
          </p:grpSpPr>
          <p:sp>
            <p:nvSpPr>
              <p:cNvPr id="508" name="Circle"/>
              <p:cNvSpPr/>
              <p:nvPr/>
            </p:nvSpPr>
            <p:spPr>
              <a:xfrm>
                <a:off x="-1" y="-1"/>
                <a:ext cx="1193488" cy="1193488"/>
              </a:xfrm>
              <a:prstGeom prst="ellipse">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ctr">
                <a:noAutofit/>
              </a:bodyPr>
              <a:lstStyle/>
              <a:p>
                <a:pPr algn="ctr" defTabSz="2133600">
                  <a:lnSpc>
                    <a:spcPct val="90000"/>
                  </a:lnSpc>
                  <a:spcBef>
                    <a:spcPts val="1100"/>
                  </a:spcBef>
                  <a:defRPr sz="2800">
                    <a:solidFill>
                      <a:srgbClr val="FFFFFF"/>
                    </a:solidFill>
                  </a:defRPr>
                </a:pPr>
                <a:endParaRPr/>
              </a:p>
            </p:txBody>
          </p:sp>
          <p:sp>
            <p:nvSpPr>
              <p:cNvPr id="509" name="3"/>
              <p:cNvSpPr txBox="1"/>
              <p:nvPr/>
            </p:nvSpPr>
            <p:spPr>
              <a:xfrm>
                <a:off x="255131" y="276663"/>
                <a:ext cx="683225" cy="64016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700" tIns="12700" rIns="12700" bIns="12700" numCol="1" anchor="ctr">
                <a:spAutoFit/>
              </a:bodyPr>
              <a:lstStyle>
                <a:lvl1pPr algn="ctr" defTabSz="2133600">
                  <a:lnSpc>
                    <a:spcPct val="90000"/>
                  </a:lnSpc>
                  <a:spcBef>
                    <a:spcPts val="2000"/>
                  </a:spcBef>
                  <a:defRPr sz="4800">
                    <a:solidFill>
                      <a:srgbClr val="FFFFFF"/>
                    </a:solidFill>
                  </a:defRPr>
                </a:lvl1pPr>
              </a:lstStyle>
              <a:p>
                <a:r>
                  <a:t>3</a:t>
                </a:r>
              </a:p>
            </p:txBody>
          </p:sp>
        </p:grpSp>
        <p:sp>
          <p:nvSpPr>
            <p:cNvPr id="511" name="Rectangle"/>
            <p:cNvSpPr/>
            <p:nvPr/>
          </p:nvSpPr>
          <p:spPr>
            <a:xfrm>
              <a:off x="6251594" y="4158426"/>
              <a:ext cx="2841635" cy="12701"/>
            </a:xfrm>
            <a:prstGeom prst="rect">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t">
              <a:noAutofit/>
            </a:bodyPr>
            <a:lstStyle/>
            <a:p>
              <a:pPr>
                <a:lnSpc>
                  <a:spcPct val="90000"/>
                </a:lnSpc>
                <a:spcBef>
                  <a:spcPts val="1000"/>
                </a:spcBef>
                <a:defRPr sz="2800"/>
              </a:pPr>
              <a:endParaRPr/>
            </a:p>
          </p:txBody>
        </p:sp>
        <p:grpSp>
          <p:nvGrpSpPr>
            <p:cNvPr id="514" name="Group"/>
            <p:cNvGrpSpPr/>
            <p:nvPr/>
          </p:nvGrpSpPr>
          <p:grpSpPr>
            <a:xfrm>
              <a:off x="9236361" y="0"/>
              <a:ext cx="2468870" cy="4351332"/>
              <a:chOff x="0" y="0"/>
              <a:chExt cx="2468868" cy="4351331"/>
            </a:xfrm>
          </p:grpSpPr>
          <p:sp>
            <p:nvSpPr>
              <p:cNvPr id="512" name="Rectangle"/>
              <p:cNvSpPr/>
              <p:nvPr/>
            </p:nvSpPr>
            <p:spPr>
              <a:xfrm>
                <a:off x="0" y="0"/>
                <a:ext cx="2468868" cy="4351331"/>
              </a:xfrm>
              <a:prstGeom prst="rect">
                <a:avLst/>
              </a:prstGeom>
              <a:solidFill>
                <a:srgbClr val="CDD4EA">
                  <a:alpha val="90000"/>
                </a:srgbClr>
              </a:solidFill>
              <a:ln w="6350" cap="flat">
                <a:solidFill>
                  <a:srgbClr val="CDD4EA">
                    <a:alpha val="90000"/>
                  </a:srgbClr>
                </a:solidFill>
                <a:prstDash val="solid"/>
                <a:miter lim="800000"/>
              </a:ln>
              <a:effectLst/>
            </p:spPr>
            <p:txBody>
              <a:bodyPr wrap="square" lIns="45719" tIns="45719" rIns="45719" bIns="45719" numCol="1" anchor="t">
                <a:noAutofit/>
              </a:bodyPr>
              <a:lstStyle/>
              <a:p>
                <a:pPr defTabSz="711200">
                  <a:lnSpc>
                    <a:spcPct val="90000"/>
                  </a:lnSpc>
                  <a:spcBef>
                    <a:spcPts val="1100"/>
                  </a:spcBef>
                  <a:defRPr sz="2800"/>
                </a:pPr>
                <a:endParaRPr/>
              </a:p>
            </p:txBody>
          </p:sp>
          <p:sp>
            <p:nvSpPr>
              <p:cNvPr id="513" name="Program income must be used for the purposes of the Federal award."/>
              <p:cNvSpPr txBox="1"/>
              <p:nvPr/>
            </p:nvSpPr>
            <p:spPr>
              <a:xfrm>
                <a:off x="0" y="1762161"/>
                <a:ext cx="2468868" cy="15554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1545" tIns="221545" rIns="221545" bIns="221545" numCol="1" anchor="t">
                <a:spAutoFit/>
              </a:bodyPr>
              <a:lstStyle>
                <a:lvl1pPr defTabSz="711200">
                  <a:lnSpc>
                    <a:spcPct val="90000"/>
                  </a:lnSpc>
                  <a:spcBef>
                    <a:spcPts val="600"/>
                  </a:spcBef>
                  <a:defRPr sz="1600"/>
                </a:lvl1pPr>
              </a:lstStyle>
              <a:p>
                <a:r>
                  <a:rPr dirty="0"/>
                  <a:t>Program income must be used for the purposes of the Federal award. ​</a:t>
                </a:r>
                <a:r>
                  <a:rPr lang="en-US" dirty="0"/>
                  <a:t>(45 CFR §75.307)</a:t>
                </a:r>
                <a:endParaRPr dirty="0"/>
              </a:p>
            </p:txBody>
          </p:sp>
        </p:grpSp>
        <p:grpSp>
          <p:nvGrpSpPr>
            <p:cNvPr id="517" name="Group"/>
            <p:cNvGrpSpPr/>
            <p:nvPr/>
          </p:nvGrpSpPr>
          <p:grpSpPr>
            <a:xfrm>
              <a:off x="9825135" y="580235"/>
              <a:ext cx="1193487" cy="1193487"/>
              <a:chOff x="0" y="0"/>
              <a:chExt cx="1193486" cy="1193486"/>
            </a:xfrm>
          </p:grpSpPr>
          <p:sp>
            <p:nvSpPr>
              <p:cNvPr id="515" name="Circle"/>
              <p:cNvSpPr/>
              <p:nvPr/>
            </p:nvSpPr>
            <p:spPr>
              <a:xfrm>
                <a:off x="-1" y="-1"/>
                <a:ext cx="1193488" cy="1193488"/>
              </a:xfrm>
              <a:prstGeom prst="ellipse">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ctr">
                <a:noAutofit/>
              </a:bodyPr>
              <a:lstStyle/>
              <a:p>
                <a:pPr algn="ctr" defTabSz="2133600">
                  <a:lnSpc>
                    <a:spcPct val="90000"/>
                  </a:lnSpc>
                  <a:spcBef>
                    <a:spcPts val="1100"/>
                  </a:spcBef>
                  <a:defRPr sz="2800">
                    <a:solidFill>
                      <a:srgbClr val="FFFFFF"/>
                    </a:solidFill>
                  </a:defRPr>
                </a:pPr>
                <a:endParaRPr/>
              </a:p>
            </p:txBody>
          </p:sp>
          <p:sp>
            <p:nvSpPr>
              <p:cNvPr id="516" name="4"/>
              <p:cNvSpPr txBox="1"/>
              <p:nvPr/>
            </p:nvSpPr>
            <p:spPr>
              <a:xfrm>
                <a:off x="255130" y="276663"/>
                <a:ext cx="683225" cy="64016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700" tIns="12700" rIns="12700" bIns="12700" numCol="1" anchor="ctr">
                <a:spAutoFit/>
              </a:bodyPr>
              <a:lstStyle>
                <a:lvl1pPr algn="ctr" defTabSz="2133600">
                  <a:lnSpc>
                    <a:spcPct val="90000"/>
                  </a:lnSpc>
                  <a:spcBef>
                    <a:spcPts val="2000"/>
                  </a:spcBef>
                  <a:defRPr sz="4800">
                    <a:solidFill>
                      <a:srgbClr val="FFFFFF"/>
                    </a:solidFill>
                  </a:defRPr>
                </a:lvl1pPr>
              </a:lstStyle>
              <a:p>
                <a:r>
                  <a:t>4</a:t>
                </a:r>
              </a:p>
            </p:txBody>
          </p:sp>
        </p:grpSp>
        <p:sp>
          <p:nvSpPr>
            <p:cNvPr id="518" name="Rectangle"/>
            <p:cNvSpPr/>
            <p:nvPr/>
          </p:nvSpPr>
          <p:spPr>
            <a:xfrm>
              <a:off x="9377392" y="4158426"/>
              <a:ext cx="2841635" cy="12701"/>
            </a:xfrm>
            <a:prstGeom prst="rect">
              <a:avLst/>
            </a:prstGeom>
            <a:gradFill flip="none" rotWithShape="1">
              <a:gsLst>
                <a:gs pos="0">
                  <a:srgbClr val="5F82CB"/>
                </a:gs>
                <a:gs pos="50000">
                  <a:srgbClr val="3E70CA"/>
                </a:gs>
                <a:gs pos="100000">
                  <a:srgbClr val="2F61BA"/>
                </a:gs>
              </a:gsLst>
              <a:lin ang="5400000" scaled="0"/>
            </a:gradFill>
            <a:ln w="6350" cap="flat">
              <a:solidFill>
                <a:srgbClr val="4472C4"/>
              </a:solidFill>
              <a:prstDash val="solid"/>
              <a:miter lim="800000"/>
            </a:ln>
            <a:effectLst/>
          </p:spPr>
          <p:txBody>
            <a:bodyPr wrap="square" lIns="45719" tIns="45719" rIns="45719" bIns="45719" numCol="1" anchor="t">
              <a:noAutofit/>
            </a:bodyPr>
            <a:lstStyle/>
            <a:p>
              <a:pPr>
                <a:lnSpc>
                  <a:spcPct val="90000"/>
                </a:lnSpc>
                <a:spcBef>
                  <a:spcPts val="1000"/>
                </a:spcBef>
                <a:defRPr sz="2800"/>
              </a:pPr>
              <a:endParaRPr/>
            </a:p>
          </p:txBody>
        </p:sp>
      </p:gr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 name="Title 2"/>
          <p:cNvSpPr txBox="1">
            <a:spLocks noGrp="1"/>
          </p:cNvSpPr>
          <p:nvPr>
            <p:ph type="title"/>
          </p:nvPr>
        </p:nvSpPr>
        <p:spPr>
          <a:prstGeom prst="rect">
            <a:avLst/>
          </a:prstGeom>
        </p:spPr>
        <p:txBody>
          <a:bodyPr/>
          <a:lstStyle/>
          <a:p>
            <a:r>
              <a:t>Allowable Uses of Program Income</a:t>
            </a:r>
          </a:p>
        </p:txBody>
      </p:sp>
      <p:sp>
        <p:nvSpPr>
          <p:cNvPr id="524" name="Content Placeholder 1"/>
          <p:cNvSpPr txBox="1">
            <a:spLocks noGrp="1"/>
          </p:cNvSpPr>
          <p:nvPr>
            <p:ph type="body" idx="1"/>
          </p:nvPr>
        </p:nvSpPr>
        <p:spPr>
          <a:xfrm>
            <a:off x="414801" y="1562311"/>
            <a:ext cx="11104985" cy="4920087"/>
          </a:xfrm>
          <a:prstGeom prst="rect">
            <a:avLst/>
          </a:prstGeom>
        </p:spPr>
        <p:txBody>
          <a:bodyPr>
            <a:normAutofit lnSpcReduction="10000"/>
          </a:bodyPr>
          <a:lstStyle/>
          <a:p>
            <a:pPr>
              <a:lnSpc>
                <a:spcPct val="81000"/>
              </a:lnSpc>
              <a:defRPr sz="2700"/>
            </a:pPr>
            <a:r>
              <a:rPr dirty="0"/>
              <a:t>Direct costs</a:t>
            </a:r>
            <a:r>
              <a:rPr lang="en-US" dirty="0"/>
              <a:t>, such as</a:t>
            </a:r>
            <a:r>
              <a:rPr dirty="0"/>
              <a:t>:</a:t>
            </a:r>
          </a:p>
          <a:p>
            <a:pPr marL="685800" lvl="1" indent="-228600">
              <a:lnSpc>
                <a:spcPct val="81000"/>
              </a:lnSpc>
              <a:defRPr sz="2700"/>
            </a:pPr>
            <a:r>
              <a:rPr dirty="0"/>
              <a:t>personnel</a:t>
            </a:r>
          </a:p>
          <a:p>
            <a:pPr marL="685800" lvl="1" indent="-228600">
              <a:lnSpc>
                <a:spcPct val="81000"/>
              </a:lnSpc>
              <a:defRPr sz="2700"/>
            </a:pPr>
            <a:r>
              <a:rPr dirty="0"/>
              <a:t>fringe benefits</a:t>
            </a:r>
          </a:p>
          <a:p>
            <a:pPr marL="685800" lvl="1" indent="-228600">
              <a:lnSpc>
                <a:spcPct val="81000"/>
              </a:lnSpc>
              <a:defRPr sz="2700"/>
            </a:pPr>
            <a:r>
              <a:rPr dirty="0"/>
              <a:t>staff travel</a:t>
            </a:r>
          </a:p>
          <a:p>
            <a:pPr marL="685800" lvl="1" indent="-228600">
              <a:lnSpc>
                <a:spcPct val="81000"/>
              </a:lnSpc>
              <a:defRPr sz="2700"/>
            </a:pPr>
            <a:r>
              <a:rPr dirty="0"/>
              <a:t>contractual services</a:t>
            </a:r>
            <a:endParaRPr sz="2500" dirty="0"/>
          </a:p>
          <a:p>
            <a:pPr>
              <a:lnSpc>
                <a:spcPct val="81000"/>
              </a:lnSpc>
              <a:defRPr sz="2700"/>
            </a:pPr>
            <a:r>
              <a:rPr dirty="0"/>
              <a:t>Allowable administrative costs include usual and recognized overhead</a:t>
            </a:r>
          </a:p>
          <a:p>
            <a:pPr marL="685800" lvl="1" indent="-228600">
              <a:lnSpc>
                <a:spcPct val="81000"/>
              </a:lnSpc>
              <a:defRPr sz="2700"/>
            </a:pPr>
            <a:r>
              <a:rPr dirty="0"/>
              <a:t>including indirect rates for all organizations </a:t>
            </a:r>
            <a:endParaRPr sz="2500" dirty="0"/>
          </a:p>
          <a:p>
            <a:pPr>
              <a:lnSpc>
                <a:spcPct val="81000"/>
              </a:lnSpc>
              <a:defRPr sz="2700"/>
            </a:pPr>
            <a:r>
              <a:rPr dirty="0"/>
              <a:t>Per the grant contract, program specific outreach is allowable</a:t>
            </a:r>
            <a:endParaRPr sz="2500" dirty="0"/>
          </a:p>
          <a:p>
            <a:pPr marL="0" indent="0" algn="r">
              <a:lnSpc>
                <a:spcPct val="81000"/>
              </a:lnSpc>
              <a:buSzTx/>
              <a:buNone/>
              <a:defRPr sz="2400"/>
            </a:pPr>
            <a:endParaRPr lang="en-US" dirty="0"/>
          </a:p>
          <a:p>
            <a:pPr marL="0" indent="0" algn="r">
              <a:lnSpc>
                <a:spcPct val="81000"/>
              </a:lnSpc>
              <a:buSzTx/>
              <a:buNone/>
              <a:defRPr sz="2400"/>
            </a:pPr>
            <a:endParaRPr lang="en-US" dirty="0"/>
          </a:p>
          <a:p>
            <a:pPr marL="0" indent="0" algn="r">
              <a:lnSpc>
                <a:spcPct val="81000"/>
              </a:lnSpc>
              <a:buSzTx/>
              <a:buNone/>
              <a:defRPr sz="2400"/>
            </a:pPr>
            <a:r>
              <a:rPr dirty="0"/>
              <a:t>(DSHS contract Allowable and Prohibited uses of funds</a:t>
            </a:r>
            <a:r>
              <a:rPr sz="2500" dirty="0"/>
              <a:t>)</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 name="Title 1"/>
          <p:cNvSpPr txBox="1">
            <a:spLocks noGrp="1"/>
          </p:cNvSpPr>
          <p:nvPr>
            <p:ph type="title"/>
          </p:nvPr>
        </p:nvSpPr>
        <p:spPr>
          <a:prstGeom prst="rect">
            <a:avLst/>
          </a:prstGeom>
        </p:spPr>
        <p:txBody>
          <a:bodyPr/>
          <a:lstStyle/>
          <a:p>
            <a:r>
              <a:t>Funding Restrictions</a:t>
            </a:r>
          </a:p>
        </p:txBody>
      </p:sp>
      <p:sp>
        <p:nvSpPr>
          <p:cNvPr id="529" name="Content Placeholder 2"/>
          <p:cNvSpPr txBox="1">
            <a:spLocks noGrp="1"/>
          </p:cNvSpPr>
          <p:nvPr>
            <p:ph type="body" idx="1"/>
          </p:nvPr>
        </p:nvSpPr>
        <p:spPr>
          <a:xfrm>
            <a:off x="489064" y="1536696"/>
            <a:ext cx="11499737" cy="4982637"/>
          </a:xfrm>
          <a:prstGeom prst="rect">
            <a:avLst/>
          </a:prstGeom>
        </p:spPr>
        <p:txBody>
          <a:bodyPr/>
          <a:lstStyle/>
          <a:p>
            <a:pPr marL="0" indent="0" defTabSz="841247">
              <a:lnSpc>
                <a:spcPct val="72000"/>
              </a:lnSpc>
              <a:spcBef>
                <a:spcPts val="900"/>
              </a:spcBef>
              <a:buSzTx/>
              <a:buNone/>
              <a:defRPr sz="2300"/>
            </a:pPr>
            <a:r>
              <a:t>Funds:</a:t>
            </a:r>
          </a:p>
          <a:p>
            <a:pPr marL="210311" indent="-210311" defTabSz="841247">
              <a:lnSpc>
                <a:spcPct val="72000"/>
              </a:lnSpc>
              <a:spcBef>
                <a:spcPts val="900"/>
              </a:spcBef>
              <a:defRPr sz="2300"/>
            </a:pPr>
            <a:r>
              <a:t>may </a:t>
            </a:r>
            <a:r>
              <a:rPr b="1" u="sng"/>
              <a:t>only</a:t>
            </a:r>
            <a:r>
              <a:t> be used for reasonable program purposes (CDC, 2020; 45 CFR 75.404).</a:t>
            </a:r>
          </a:p>
          <a:p>
            <a:pPr marL="210311" indent="-210311" defTabSz="841247">
              <a:lnSpc>
                <a:spcPct val="72000"/>
              </a:lnSpc>
              <a:spcBef>
                <a:spcPts val="900"/>
              </a:spcBef>
              <a:defRPr sz="2300"/>
            </a:pPr>
            <a:r>
              <a:t>may </a:t>
            </a:r>
            <a:r>
              <a:rPr b="1" u="sng"/>
              <a:t>not</a:t>
            </a:r>
            <a:r>
              <a:t> be used for research (CDC, 2020).</a:t>
            </a:r>
          </a:p>
          <a:p>
            <a:pPr marL="210311" indent="-210311" defTabSz="841247">
              <a:lnSpc>
                <a:spcPct val="72000"/>
              </a:lnSpc>
              <a:spcBef>
                <a:spcPts val="900"/>
              </a:spcBef>
              <a:defRPr sz="2300"/>
            </a:pPr>
            <a:r>
              <a:t>may </a:t>
            </a:r>
            <a:r>
              <a:rPr b="1" u="sng"/>
              <a:t>not</a:t>
            </a:r>
            <a:r>
              <a:t> be used to purchase furniture or equipment, except if approved and clearly identified in the proposed spending budget (CDC, 2020; 45 CFR 75.307(d)).</a:t>
            </a:r>
          </a:p>
          <a:p>
            <a:pPr marL="210311" indent="-210311" defTabSz="841247">
              <a:lnSpc>
                <a:spcPct val="72000"/>
              </a:lnSpc>
              <a:spcBef>
                <a:spcPts val="900"/>
              </a:spcBef>
              <a:defRPr sz="2300"/>
            </a:pPr>
            <a:r>
              <a:t>may </a:t>
            </a:r>
            <a:r>
              <a:rPr b="1" u="sng"/>
              <a:t>not</a:t>
            </a:r>
            <a:r>
              <a:t> be used to purchase or exchange needles or syringes for drug injection (CDC, 2020; UGMS, 2016) .</a:t>
            </a:r>
          </a:p>
          <a:p>
            <a:pPr marL="210311" indent="-210311" defTabSz="841247">
              <a:lnSpc>
                <a:spcPct val="72000"/>
              </a:lnSpc>
              <a:spcBef>
                <a:spcPts val="900"/>
              </a:spcBef>
              <a:defRPr sz="2300"/>
            </a:pPr>
            <a:r>
              <a:t>may </a:t>
            </a:r>
            <a:r>
              <a:rPr b="1" u="sng"/>
              <a:t>not</a:t>
            </a:r>
            <a:r>
              <a:t> be used to purchase capital expenditures or buildings (45 CFR 75.439 (b)(1)).</a:t>
            </a:r>
          </a:p>
          <a:p>
            <a:pPr marL="0" indent="0" defTabSz="841247">
              <a:lnSpc>
                <a:spcPct val="72000"/>
              </a:lnSpc>
              <a:spcBef>
                <a:spcPts val="900"/>
              </a:spcBef>
              <a:buSzTx/>
              <a:buNone/>
              <a:defRPr sz="2300"/>
            </a:pPr>
            <a:endParaRPr/>
          </a:p>
          <a:p>
            <a:pPr marL="0" indent="0" defTabSz="841247">
              <a:lnSpc>
                <a:spcPct val="72000"/>
              </a:lnSpc>
              <a:spcBef>
                <a:spcPts val="900"/>
              </a:spcBef>
              <a:buSzTx/>
              <a:buNone/>
              <a:defRPr sz="1840"/>
            </a:pPr>
            <a:endParaRPr/>
          </a:p>
          <a:p>
            <a:pPr marL="0" indent="0" defTabSz="841247">
              <a:lnSpc>
                <a:spcPct val="72000"/>
              </a:lnSpc>
              <a:spcBef>
                <a:spcPts val="900"/>
              </a:spcBef>
              <a:buSzTx/>
              <a:buNone/>
              <a:defRPr sz="1656"/>
            </a:pPr>
            <a:r>
              <a:t>CDC (2018). Additional Requirements can be found at: </a:t>
            </a:r>
            <a:r>
              <a:rPr u="sng">
                <a:solidFill>
                  <a:srgbClr val="0563C1"/>
                </a:solidFill>
                <a:uFill>
                  <a:solidFill>
                    <a:srgbClr val="0563C1"/>
                  </a:solidFill>
                </a:uFill>
                <a:hlinkClick r:id="rId3"/>
              </a:rPr>
              <a:t>https://www.cdc.gov/grants/additional-requirements/index.html</a:t>
            </a:r>
            <a:r>
              <a:t> </a:t>
            </a:r>
            <a:endParaRPr sz="2300"/>
          </a:p>
          <a:p>
            <a:pPr marL="0" indent="0" defTabSz="841247">
              <a:lnSpc>
                <a:spcPct val="72000"/>
              </a:lnSpc>
              <a:spcBef>
                <a:spcPts val="900"/>
              </a:spcBef>
              <a:buSzTx/>
              <a:buNone/>
              <a:defRPr sz="1656"/>
            </a:pPr>
            <a:r>
              <a:t>CDC. (2020). Funding Restrictions and Limitations. </a:t>
            </a:r>
            <a:r>
              <a:rPr u="sng">
                <a:solidFill>
                  <a:srgbClr val="0563C1"/>
                </a:solidFill>
                <a:uFill>
                  <a:solidFill>
                    <a:srgbClr val="0563C1"/>
                  </a:solidFill>
                </a:uFill>
                <a:hlinkClick r:id="rId4"/>
              </a:rPr>
              <a:t>https://www.cdc.gov/grants/documents/General-Terms-and-Conditions-Non-Research-Awards.pdf</a:t>
            </a:r>
            <a:r>
              <a:t> </a:t>
            </a:r>
            <a:endParaRPr sz="2300"/>
          </a:p>
          <a:p>
            <a:pPr marL="0" indent="0" defTabSz="841247">
              <a:lnSpc>
                <a:spcPct val="72000"/>
              </a:lnSpc>
              <a:spcBef>
                <a:spcPts val="900"/>
              </a:spcBef>
              <a:buSzTx/>
              <a:buNone/>
              <a:defRPr sz="1656"/>
            </a:pPr>
            <a:r>
              <a:t>CDC. (2020). Integrated HIV Programs for Health Departments to Support Ending the HIV Epidemic in the United States </a:t>
            </a:r>
            <a:r>
              <a:rPr u="sng">
                <a:solidFill>
                  <a:srgbClr val="0563C1"/>
                </a:solidFill>
                <a:uFill>
                  <a:solidFill>
                    <a:srgbClr val="0563C1"/>
                  </a:solidFill>
                </a:uFill>
                <a:hlinkClick r:id="rId5"/>
              </a:rPr>
              <a:t>https://www.cdc.gov/hiv/pdf/funding/announcements/ps20-2010/CDC-RFA-PS20-2010.pdf</a:t>
            </a:r>
            <a:r>
              <a:t>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 name="Title 1"/>
          <p:cNvSpPr txBox="1">
            <a:spLocks noGrp="1"/>
          </p:cNvSpPr>
          <p:nvPr>
            <p:ph type="title"/>
          </p:nvPr>
        </p:nvSpPr>
        <p:spPr>
          <a:prstGeom prst="rect">
            <a:avLst/>
          </a:prstGeom>
        </p:spPr>
        <p:txBody>
          <a:bodyPr>
            <a:normAutofit/>
          </a:bodyPr>
          <a:lstStyle/>
          <a:p>
            <a:r>
              <a:rPr lang="en-US" sz="4000" dirty="0"/>
              <a:t>Unallowable Costs for HIV Prevention Grant</a:t>
            </a:r>
            <a:endParaRPr sz="4000" dirty="0"/>
          </a:p>
        </p:txBody>
      </p:sp>
      <p:sp>
        <p:nvSpPr>
          <p:cNvPr id="534" name="Content Placeholder 2"/>
          <p:cNvSpPr txBox="1">
            <a:spLocks noGrp="1"/>
          </p:cNvSpPr>
          <p:nvPr>
            <p:ph type="body" idx="1"/>
          </p:nvPr>
        </p:nvSpPr>
        <p:spPr>
          <a:xfrm>
            <a:off x="335901" y="1744978"/>
            <a:ext cx="11856099" cy="5110169"/>
          </a:xfrm>
          <a:prstGeom prst="rect">
            <a:avLst/>
          </a:prstGeom>
        </p:spPr>
        <p:txBody>
          <a:bodyPr/>
          <a:lstStyle/>
          <a:p>
            <a:pPr marL="0" indent="0" defTabSz="886968">
              <a:spcBef>
                <a:spcPts val="900"/>
              </a:spcBef>
              <a:buSzTx/>
              <a:buNone/>
              <a:defRPr sz="2716"/>
            </a:pPr>
            <a:r>
              <a:rPr dirty="0"/>
              <a:t>Grant funds may </a:t>
            </a:r>
            <a:r>
              <a:rPr b="1" u="sng" dirty="0"/>
              <a:t>not</a:t>
            </a:r>
            <a:r>
              <a:rPr dirty="0"/>
              <a:t> be used to:</a:t>
            </a:r>
            <a:endParaRPr lang="en-US" dirty="0"/>
          </a:p>
          <a:p>
            <a:pPr marL="0" indent="0" defTabSz="886968">
              <a:spcBef>
                <a:spcPts val="900"/>
              </a:spcBef>
              <a:buSzTx/>
              <a:buNone/>
              <a:defRPr sz="2716"/>
            </a:pPr>
            <a:endParaRPr dirty="0"/>
          </a:p>
          <a:p>
            <a:pPr marL="221742" indent="-221742" defTabSz="886968">
              <a:spcBef>
                <a:spcPts val="900"/>
              </a:spcBef>
              <a:defRPr sz="2716"/>
            </a:pPr>
            <a:r>
              <a:rPr dirty="0"/>
              <a:t>Purchase </a:t>
            </a:r>
            <a:r>
              <a:rPr dirty="0" err="1"/>
              <a:t>PrEP</a:t>
            </a:r>
            <a:r>
              <a:rPr dirty="0"/>
              <a:t> or </a:t>
            </a:r>
            <a:r>
              <a:rPr dirty="0" err="1"/>
              <a:t>nPEP</a:t>
            </a:r>
            <a:r>
              <a:rPr dirty="0"/>
              <a:t> medication (funds may be used to pay for clinical staff time and medical testing)</a:t>
            </a:r>
          </a:p>
          <a:p>
            <a:pPr marL="221742" indent="-221742" defTabSz="886968">
              <a:spcBef>
                <a:spcPts val="900"/>
              </a:spcBef>
              <a:defRPr sz="2716"/>
            </a:pPr>
            <a:r>
              <a:rPr dirty="0"/>
              <a:t>Fund staff salaries not directly related or necessary to the implementation of the program</a:t>
            </a:r>
          </a:p>
          <a:p>
            <a:pPr marL="221742" indent="-221742" defTabSz="886968">
              <a:spcBef>
                <a:spcPts val="900"/>
              </a:spcBef>
              <a:defRPr sz="2716"/>
            </a:pPr>
            <a:r>
              <a:rPr dirty="0"/>
              <a:t>Advertise an organization nor for fundraising</a:t>
            </a:r>
          </a:p>
          <a:p>
            <a:pPr marL="221742" indent="-221742" defTabSz="886968">
              <a:spcBef>
                <a:spcPts val="900"/>
              </a:spcBef>
              <a:defRPr sz="2716"/>
            </a:pPr>
            <a:r>
              <a:rPr dirty="0"/>
              <a:t>Entertainment costs </a:t>
            </a:r>
            <a:endParaRPr lang="en-US" dirty="0"/>
          </a:p>
          <a:p>
            <a:pPr marL="0" indent="0" algn="r" defTabSz="886968">
              <a:spcBef>
                <a:spcPts val="900"/>
              </a:spcBef>
              <a:buSzTx/>
              <a:buNone/>
              <a:defRPr sz="2328"/>
            </a:pPr>
            <a:endParaRPr dirty="0"/>
          </a:p>
          <a:p>
            <a:pPr marL="0" indent="0" algn="r" defTabSz="886968">
              <a:spcBef>
                <a:spcPts val="900"/>
              </a:spcBef>
              <a:buSzTx/>
              <a:buNone/>
              <a:defRPr sz="2328"/>
            </a:pPr>
            <a:r>
              <a:rPr dirty="0"/>
              <a:t>(DSHS contract section Allowable and Prohibited uses of funds)</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 name="Title 1"/>
          <p:cNvSpPr txBox="1">
            <a:spLocks noGrp="1"/>
          </p:cNvSpPr>
          <p:nvPr>
            <p:ph type="title"/>
          </p:nvPr>
        </p:nvSpPr>
        <p:spPr>
          <a:prstGeom prst="rect">
            <a:avLst/>
          </a:prstGeom>
        </p:spPr>
        <p:txBody>
          <a:bodyPr/>
          <a:lstStyle/>
          <a:p>
            <a:r>
              <a:t>Prevention Grant Specific Examples</a:t>
            </a:r>
          </a:p>
        </p:txBody>
      </p:sp>
      <p:sp>
        <p:nvSpPr>
          <p:cNvPr id="539" name="Content Placeholder 2"/>
          <p:cNvSpPr txBox="1">
            <a:spLocks noGrp="1"/>
          </p:cNvSpPr>
          <p:nvPr>
            <p:ph type="body" idx="1"/>
          </p:nvPr>
        </p:nvSpPr>
        <p:spPr>
          <a:xfrm>
            <a:off x="838200" y="1536698"/>
            <a:ext cx="10515600" cy="4351338"/>
          </a:xfrm>
          <a:prstGeom prst="rect">
            <a:avLst/>
          </a:prstGeom>
        </p:spPr>
        <p:txBody>
          <a:bodyPr>
            <a:noAutofit/>
          </a:bodyPr>
          <a:lstStyle/>
          <a:p>
            <a:pPr marL="608797" lvl="1" indent="-258277" defTabSz="841247">
              <a:lnSpc>
                <a:spcPct val="200000"/>
              </a:lnSpc>
              <a:spcBef>
                <a:spcPts val="400"/>
              </a:spcBef>
              <a:buFontTx/>
              <a:defRPr sz="2576"/>
            </a:pPr>
            <a:r>
              <a:rPr sz="2500" dirty="0"/>
              <a:t>Health education material for HIV patients </a:t>
            </a:r>
          </a:p>
          <a:p>
            <a:pPr marL="608797" lvl="1" indent="-258277" defTabSz="841247">
              <a:lnSpc>
                <a:spcPct val="200000"/>
              </a:lnSpc>
              <a:spcBef>
                <a:spcPts val="400"/>
              </a:spcBef>
              <a:buFontTx/>
              <a:defRPr sz="2576"/>
            </a:pPr>
            <a:r>
              <a:rPr sz="2500" dirty="0"/>
              <a:t>HIV program service outreach </a:t>
            </a:r>
            <a:endParaRPr lang="en-US" sz="2500" dirty="0"/>
          </a:p>
          <a:p>
            <a:pPr marL="608797" lvl="1" indent="-258277" defTabSz="841247">
              <a:lnSpc>
                <a:spcPct val="200000"/>
              </a:lnSpc>
              <a:spcBef>
                <a:spcPts val="400"/>
              </a:spcBef>
              <a:buFontTx/>
              <a:defRPr sz="2576"/>
            </a:pPr>
            <a:r>
              <a:rPr sz="2500" dirty="0"/>
              <a:t>Contractor work </a:t>
            </a:r>
            <a:endParaRPr lang="en-US" sz="2500" dirty="0"/>
          </a:p>
          <a:p>
            <a:pPr marL="608797" lvl="1" indent="-258277" defTabSz="841247">
              <a:lnSpc>
                <a:spcPct val="200000"/>
              </a:lnSpc>
              <a:spcBef>
                <a:spcPts val="400"/>
              </a:spcBef>
              <a:buFontTx/>
              <a:defRPr sz="2576"/>
            </a:pPr>
            <a:r>
              <a:rPr sz="2500" dirty="0"/>
              <a:t>Contract </a:t>
            </a:r>
            <a:r>
              <a:rPr lang="en-US" sz="2500" dirty="0"/>
              <a:t>staff working on the HIV prevention program</a:t>
            </a:r>
            <a:r>
              <a:rPr sz="2500" dirty="0"/>
              <a:t>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 name="Title 1"/>
          <p:cNvSpPr txBox="1">
            <a:spLocks noGrp="1"/>
          </p:cNvSpPr>
          <p:nvPr>
            <p:ph type="title"/>
          </p:nvPr>
        </p:nvSpPr>
        <p:spPr>
          <a:xfrm>
            <a:off x="831850" y="860610"/>
            <a:ext cx="10515600" cy="2873192"/>
          </a:xfrm>
          <a:prstGeom prst="rect">
            <a:avLst/>
          </a:prstGeom>
        </p:spPr>
        <p:txBody>
          <a:bodyPr/>
          <a:lstStyle>
            <a:lvl1pPr algn="ctr"/>
          </a:lstStyle>
          <a:p>
            <a:r>
              <a:rPr dirty="0"/>
              <a:t>Use of Program Income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Title 1"/>
          <p:cNvSpPr txBox="1">
            <a:spLocks noGrp="1"/>
          </p:cNvSpPr>
          <p:nvPr>
            <p:ph type="title"/>
          </p:nvPr>
        </p:nvSpPr>
        <p:spPr>
          <a:xfrm>
            <a:off x="2285998" y="457200"/>
            <a:ext cx="9029701" cy="1184989"/>
          </a:xfrm>
          <a:prstGeom prst="rect">
            <a:avLst/>
          </a:prstGeom>
        </p:spPr>
        <p:txBody>
          <a:bodyPr/>
          <a:lstStyle>
            <a:lvl1pPr algn="ctr"/>
          </a:lstStyle>
          <a:p>
            <a:r>
              <a:t>Overview</a:t>
            </a:r>
          </a:p>
        </p:txBody>
      </p:sp>
      <p:sp>
        <p:nvSpPr>
          <p:cNvPr id="415" name="Text Placeholder 2"/>
          <p:cNvSpPr txBox="1">
            <a:spLocks noGrp="1"/>
          </p:cNvSpPr>
          <p:nvPr>
            <p:ph type="body" sz="half" idx="1"/>
          </p:nvPr>
        </p:nvSpPr>
        <p:spPr>
          <a:xfrm>
            <a:off x="2703092" y="2454179"/>
            <a:ext cx="8612607" cy="2292875"/>
          </a:xfrm>
          <a:prstGeom prst="rect">
            <a:avLst/>
          </a:prstGeom>
        </p:spPr>
        <p:txBody>
          <a:bodyPr>
            <a:normAutofit fontScale="92500" lnSpcReduction="10000"/>
          </a:bodyPr>
          <a:lstStyle/>
          <a:p>
            <a:pPr marL="457200" indent="-457200">
              <a:buSzPct val="100000"/>
              <a:buFont typeface="Arial"/>
              <a:buChar char="•"/>
              <a:defRPr sz="2900"/>
            </a:pPr>
            <a:r>
              <a:rPr dirty="0"/>
              <a:t>HIV Prevention Services Grant</a:t>
            </a:r>
            <a:endParaRPr sz="1400" dirty="0"/>
          </a:p>
          <a:p>
            <a:pPr marL="457200" indent="-457200">
              <a:buSzPct val="100000"/>
              <a:buFont typeface="Arial"/>
              <a:buChar char="•"/>
              <a:defRPr sz="2900"/>
            </a:pPr>
            <a:r>
              <a:rPr dirty="0"/>
              <a:t>What is program income?</a:t>
            </a:r>
            <a:endParaRPr sz="1400" dirty="0"/>
          </a:p>
          <a:p>
            <a:pPr marL="457200" indent="-457200">
              <a:buSzPct val="100000"/>
              <a:buFont typeface="Arial"/>
              <a:buChar char="•"/>
              <a:defRPr sz="2900"/>
            </a:pPr>
            <a:r>
              <a:rPr dirty="0"/>
              <a:t>What are the requirements for program income?</a:t>
            </a:r>
            <a:endParaRPr sz="1400" dirty="0"/>
          </a:p>
          <a:p>
            <a:pPr marL="457200" indent="-457200">
              <a:buSzPct val="100000"/>
              <a:buFont typeface="Arial"/>
              <a:buChar char="•"/>
              <a:defRPr sz="2900"/>
            </a:pPr>
            <a:r>
              <a:rPr dirty="0"/>
              <a:t>How is program income used?</a:t>
            </a:r>
            <a:endParaRPr lang="en-US" dirty="0"/>
          </a:p>
          <a:p>
            <a:pPr marL="457200" indent="-457200">
              <a:buSzPct val="100000"/>
              <a:buFont typeface="Arial"/>
              <a:buChar char="•"/>
              <a:defRPr sz="2900"/>
            </a:pPr>
            <a:r>
              <a:rPr lang="en-US" dirty="0"/>
              <a:t>How should program income be documented?</a:t>
            </a:r>
            <a:endParaRPr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 name="Title 3"/>
          <p:cNvSpPr txBox="1">
            <a:spLocks noGrp="1"/>
          </p:cNvSpPr>
          <p:nvPr>
            <p:ph type="title"/>
          </p:nvPr>
        </p:nvSpPr>
        <p:spPr>
          <a:xfrm>
            <a:off x="456986" y="211135"/>
            <a:ext cx="10113034" cy="1325563"/>
          </a:xfrm>
          <a:prstGeom prst="rect">
            <a:avLst/>
          </a:prstGeom>
        </p:spPr>
        <p:txBody>
          <a:bodyPr/>
          <a:lstStyle/>
          <a:p>
            <a:r>
              <a:t>Additive Method</a:t>
            </a:r>
          </a:p>
        </p:txBody>
      </p:sp>
      <p:sp>
        <p:nvSpPr>
          <p:cNvPr id="546" name="Content Placeholder 8"/>
          <p:cNvSpPr txBox="1">
            <a:spLocks noGrp="1"/>
          </p:cNvSpPr>
          <p:nvPr>
            <p:ph type="body" idx="1"/>
          </p:nvPr>
        </p:nvSpPr>
        <p:spPr>
          <a:xfrm>
            <a:off x="554245" y="1705469"/>
            <a:ext cx="9842331" cy="4941396"/>
          </a:xfrm>
          <a:prstGeom prst="rect">
            <a:avLst/>
          </a:prstGeom>
        </p:spPr>
        <p:txBody>
          <a:bodyPr/>
          <a:lstStyle/>
          <a:p>
            <a:pPr marL="0" indent="0">
              <a:buSzTx/>
              <a:buNone/>
              <a:defRPr u="sng"/>
            </a:pPr>
            <a:endParaRPr dirty="0"/>
          </a:p>
          <a:p>
            <a:pPr marL="0" indent="0">
              <a:buSzTx/>
              <a:buNone/>
              <a:defRPr u="sng"/>
            </a:pPr>
            <a:r>
              <a:rPr dirty="0"/>
              <a:t>45 CFR §75.307(e)(2)</a:t>
            </a:r>
            <a:r>
              <a:rPr u="none" dirty="0"/>
              <a:t> ​</a:t>
            </a:r>
          </a:p>
          <a:p>
            <a:r>
              <a:rPr dirty="0"/>
              <a:t>Program income is added to funds committed to the program and used to further program objectives</a:t>
            </a:r>
          </a:p>
          <a:p>
            <a:pPr marL="0" indent="0">
              <a:buSzTx/>
              <a:buNone/>
            </a:pPr>
            <a:endParaRPr dirty="0"/>
          </a:p>
          <a:p>
            <a:pPr marL="0" indent="0" algn="ctr">
              <a:buSzTx/>
              <a:buNone/>
            </a:pPr>
            <a:r>
              <a:rPr dirty="0"/>
              <a:t>Calculation:</a:t>
            </a:r>
          </a:p>
          <a:p>
            <a:pPr marL="0" indent="0" algn="ctr">
              <a:buSzTx/>
              <a:buNone/>
            </a:pPr>
            <a:r>
              <a:rPr dirty="0"/>
              <a:t>Earned Program Income + Federal award</a:t>
            </a:r>
            <a:r>
              <a:rPr lang="en-US" dirty="0"/>
              <a:t> + Other Funding</a:t>
            </a:r>
            <a:endParaRPr dirty="0"/>
          </a:p>
          <a:p>
            <a:pPr marL="0" indent="0" algn="ctr">
              <a:buSzTx/>
              <a:buNone/>
            </a:pPr>
            <a:r>
              <a:rPr dirty="0"/>
              <a:t>= Funds for eligible program objectives.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 name="Title 4"/>
          <p:cNvSpPr txBox="1">
            <a:spLocks noGrp="1"/>
          </p:cNvSpPr>
          <p:nvPr>
            <p:ph type="title"/>
          </p:nvPr>
        </p:nvSpPr>
        <p:spPr>
          <a:prstGeom prst="rect">
            <a:avLst/>
          </a:prstGeom>
        </p:spPr>
        <p:txBody>
          <a:bodyPr/>
          <a:lstStyle/>
          <a:p>
            <a:r>
              <a:t>Example</a:t>
            </a:r>
          </a:p>
        </p:txBody>
      </p:sp>
      <p:sp>
        <p:nvSpPr>
          <p:cNvPr id="551" name="Content Placeholder 5"/>
          <p:cNvSpPr txBox="1">
            <a:spLocks noGrp="1"/>
          </p:cNvSpPr>
          <p:nvPr>
            <p:ph type="body" idx="1"/>
          </p:nvPr>
        </p:nvSpPr>
        <p:spPr>
          <a:xfrm>
            <a:off x="838200" y="1883134"/>
            <a:ext cx="10515600" cy="4351338"/>
          </a:xfrm>
          <a:prstGeom prst="rect">
            <a:avLst/>
          </a:prstGeom>
        </p:spPr>
        <p:txBody>
          <a:bodyPr/>
          <a:lstStyle/>
          <a:p>
            <a:r>
              <a:rPr dirty="0"/>
              <a:t>Organization A received a $100,000 grant​ in 2020</a:t>
            </a:r>
          </a:p>
          <a:p>
            <a:r>
              <a:rPr dirty="0"/>
              <a:t>During September 2020, Organization A generated $1,000 in program income.​</a:t>
            </a:r>
          </a:p>
          <a:p>
            <a:r>
              <a:rPr dirty="0"/>
              <a:t>Under the additive method, the total allowed project costs is now $101,000 ​</a:t>
            </a:r>
          </a:p>
          <a:p>
            <a:pPr lvl="1">
              <a:spcBef>
                <a:spcPts val="500"/>
              </a:spcBef>
              <a:buFont typeface="Courier New" panose="02070309020205020404" pitchFamily="49" charset="0"/>
              <a:buChar char="o"/>
            </a:pPr>
            <a:r>
              <a:rPr dirty="0"/>
              <a:t>the original $100,00</a:t>
            </a:r>
            <a:r>
              <a:rPr lang="en-US" dirty="0"/>
              <a:t>0</a:t>
            </a:r>
            <a:r>
              <a:rPr dirty="0"/>
              <a:t> in addition to the generated $1,000​</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Title 1"/>
          <p:cNvSpPr txBox="1">
            <a:spLocks noGrp="1"/>
          </p:cNvSpPr>
          <p:nvPr>
            <p:ph type="title"/>
          </p:nvPr>
        </p:nvSpPr>
        <p:spPr>
          <a:xfrm>
            <a:off x="831850" y="860610"/>
            <a:ext cx="10515600" cy="2873192"/>
          </a:xfrm>
          <a:prstGeom prst="rect">
            <a:avLst/>
          </a:prstGeom>
        </p:spPr>
        <p:txBody>
          <a:bodyPr/>
          <a:lstStyle/>
          <a:p>
            <a:r>
              <a:t>Documenting Program Income</a:t>
            </a:r>
          </a:p>
        </p:txBody>
      </p:sp>
      <p:sp>
        <p:nvSpPr>
          <p:cNvPr id="554" name="Text Placeholder 2"/>
          <p:cNvSpPr txBox="1">
            <a:spLocks noGrp="1"/>
          </p:cNvSpPr>
          <p:nvPr>
            <p:ph type="body" sz="quarter" idx="1"/>
          </p:nvPr>
        </p:nvSpPr>
        <p:spPr>
          <a:prstGeom prst="rect">
            <a:avLst/>
          </a:prstGeom>
        </p:spPr>
        <p:txBody>
          <a:bodyPr/>
          <a:lstStyle/>
          <a:p>
            <a:r>
              <a:t>How to document Program Income?</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Title 1"/>
          <p:cNvSpPr txBox="1">
            <a:spLocks noGrp="1"/>
          </p:cNvSpPr>
          <p:nvPr>
            <p:ph type="title"/>
          </p:nvPr>
        </p:nvSpPr>
        <p:spPr>
          <a:prstGeom prst="rect">
            <a:avLst/>
          </a:prstGeom>
        </p:spPr>
        <p:txBody>
          <a:bodyPr/>
          <a:lstStyle/>
          <a:p>
            <a:r>
              <a:t>Documentation of Program Income</a:t>
            </a:r>
          </a:p>
        </p:txBody>
      </p:sp>
      <p:sp>
        <p:nvSpPr>
          <p:cNvPr id="557" name="Content Placeholder 2"/>
          <p:cNvSpPr txBox="1">
            <a:spLocks noGrp="1"/>
          </p:cNvSpPr>
          <p:nvPr>
            <p:ph type="body" idx="1"/>
          </p:nvPr>
        </p:nvSpPr>
        <p:spPr>
          <a:xfrm>
            <a:off x="447868" y="1536697"/>
            <a:ext cx="11744133" cy="4976071"/>
          </a:xfrm>
          <a:prstGeom prst="rect">
            <a:avLst/>
          </a:prstGeom>
        </p:spPr>
        <p:txBody>
          <a:bodyPr>
            <a:normAutofit/>
          </a:bodyPr>
          <a:lstStyle/>
          <a:p>
            <a:pPr marL="261085" indent="-261085" defTabSz="850391">
              <a:spcBef>
                <a:spcPts val="900"/>
              </a:spcBef>
              <a:buFontTx/>
              <a:buChar char="•"/>
              <a:defRPr sz="2604"/>
            </a:pPr>
            <a:r>
              <a:rPr dirty="0"/>
              <a:t>Program income </a:t>
            </a:r>
            <a:r>
              <a:rPr lang="en-US" dirty="0"/>
              <a:t>should</a:t>
            </a:r>
            <a:r>
              <a:rPr dirty="0"/>
              <a:t> have a separate cost center established in the grantee’s General Ledger</a:t>
            </a:r>
            <a:r>
              <a:rPr lang="en-US" dirty="0"/>
              <a:t>. </a:t>
            </a:r>
            <a:endParaRPr dirty="0"/>
          </a:p>
          <a:p>
            <a:pPr marL="261085" indent="-261085" defTabSz="850391">
              <a:spcBef>
                <a:spcPts val="900"/>
              </a:spcBef>
              <a:buFontTx/>
              <a:defRPr sz="2604"/>
            </a:pPr>
            <a:r>
              <a:rPr dirty="0"/>
              <a:t>Program income </a:t>
            </a:r>
            <a:r>
              <a:rPr lang="en-US" dirty="0"/>
              <a:t>should</a:t>
            </a:r>
            <a:r>
              <a:rPr dirty="0"/>
              <a:t> be able to be identified by the grant in which it was generated</a:t>
            </a:r>
          </a:p>
          <a:p>
            <a:pPr marL="261085" indent="-261085" defTabSz="850391">
              <a:spcBef>
                <a:spcPts val="900"/>
              </a:spcBef>
              <a:buFontTx/>
              <a:defRPr sz="2604"/>
            </a:pPr>
            <a:r>
              <a:rPr lang="en-US" dirty="0"/>
              <a:t>Multiple funding streams where grantee is unable to fully identify the grant = appropriate allocation methodology and allocation work to be shown when monitored</a:t>
            </a:r>
            <a:endParaRPr dirty="0"/>
          </a:p>
          <a:p>
            <a:pPr marL="261085" indent="-261085" defTabSz="850391">
              <a:spcBef>
                <a:spcPts val="900"/>
              </a:spcBef>
              <a:buFontTx/>
              <a:defRPr sz="2604"/>
            </a:pPr>
            <a:r>
              <a:rPr dirty="0"/>
              <a:t>Retain invoices and payments for billing</a:t>
            </a:r>
          </a:p>
          <a:p>
            <a:pPr marL="261085" indent="-261085" defTabSz="850391">
              <a:spcBef>
                <a:spcPts val="900"/>
              </a:spcBef>
              <a:buFontTx/>
              <a:defRPr sz="2604"/>
            </a:pPr>
            <a:r>
              <a:rPr dirty="0"/>
              <a:t>Readily available for third party reviewers</a:t>
            </a:r>
            <a:endParaRPr lang="en-US" dirty="0"/>
          </a:p>
          <a:p>
            <a:pPr marL="0" indent="0" defTabSz="850391">
              <a:spcBef>
                <a:spcPts val="900"/>
              </a:spcBef>
              <a:buNone/>
              <a:defRPr sz="2604"/>
            </a:pPr>
            <a:endParaRPr dirty="0"/>
          </a:p>
          <a:p>
            <a:pPr marL="0" indent="0" defTabSz="850391">
              <a:spcBef>
                <a:spcPts val="900"/>
              </a:spcBef>
              <a:buSzTx/>
              <a:buFontTx/>
              <a:buNone/>
              <a:defRPr sz="2604" b="1"/>
            </a:pPr>
            <a:r>
              <a:rPr dirty="0"/>
              <a:t>** This is currently a requirement and will continue to be so in future renewals. ** </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 name="Title 1"/>
          <p:cNvSpPr txBox="1">
            <a:spLocks noGrp="1"/>
          </p:cNvSpPr>
          <p:nvPr>
            <p:ph type="title"/>
          </p:nvPr>
        </p:nvSpPr>
        <p:spPr>
          <a:prstGeom prst="rect">
            <a:avLst/>
          </a:prstGeom>
        </p:spPr>
        <p:txBody>
          <a:bodyPr/>
          <a:lstStyle/>
          <a:p>
            <a:r>
              <a:t>Program Income Monitoring Tool</a:t>
            </a:r>
          </a:p>
        </p:txBody>
      </p:sp>
      <p:pic>
        <p:nvPicPr>
          <p:cNvPr id="2" name="Picture 1">
            <a:extLst>
              <a:ext uri="{FF2B5EF4-FFF2-40B4-BE49-F238E27FC236}">
                <a16:creationId xmlns:a16="http://schemas.microsoft.com/office/drawing/2014/main" id="{DC584914-7ED8-4552-BFFE-746CB98C88C1}"/>
              </a:ext>
            </a:extLst>
          </p:cNvPr>
          <p:cNvPicPr>
            <a:picLocks noChangeAspect="1"/>
          </p:cNvPicPr>
          <p:nvPr/>
        </p:nvPicPr>
        <p:blipFill>
          <a:blip r:embed="rId3"/>
          <a:stretch>
            <a:fillRect/>
          </a:stretch>
        </p:blipFill>
        <p:spPr>
          <a:xfrm>
            <a:off x="838200" y="1752166"/>
            <a:ext cx="10077450" cy="4295775"/>
          </a:xfrm>
          <a:prstGeom prst="rect">
            <a:avLst/>
          </a:prstGeom>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 name="Title 1"/>
          <p:cNvSpPr txBox="1">
            <a:spLocks noGrp="1"/>
          </p:cNvSpPr>
          <p:nvPr>
            <p:ph type="title"/>
          </p:nvPr>
        </p:nvSpPr>
        <p:spPr>
          <a:prstGeom prst="rect">
            <a:avLst/>
          </a:prstGeom>
        </p:spPr>
        <p:txBody>
          <a:bodyPr/>
          <a:lstStyle/>
          <a:p>
            <a:pPr algn="ctr"/>
            <a:r>
              <a:rPr lang="en-US" dirty="0"/>
              <a:t>Program Income Monitoring Tool Cont.</a:t>
            </a:r>
            <a:endParaRPr dirty="0"/>
          </a:p>
        </p:txBody>
      </p:sp>
      <p:pic>
        <p:nvPicPr>
          <p:cNvPr id="4" name="Picture 3">
            <a:extLst>
              <a:ext uri="{FF2B5EF4-FFF2-40B4-BE49-F238E27FC236}">
                <a16:creationId xmlns:a16="http://schemas.microsoft.com/office/drawing/2014/main" id="{3D969719-6A7E-4874-9D94-A9A9E3613570}"/>
              </a:ext>
            </a:extLst>
          </p:cNvPr>
          <p:cNvPicPr>
            <a:picLocks noChangeAspect="1"/>
          </p:cNvPicPr>
          <p:nvPr/>
        </p:nvPicPr>
        <p:blipFill>
          <a:blip r:embed="rId3"/>
          <a:stretch>
            <a:fillRect/>
          </a:stretch>
        </p:blipFill>
        <p:spPr>
          <a:xfrm>
            <a:off x="2246362" y="2350331"/>
            <a:ext cx="9936402" cy="1759851"/>
          </a:xfrm>
          <a:prstGeom prst="rect">
            <a:avLst/>
          </a:prstGeom>
        </p:spPr>
      </p:pic>
      <p:pic>
        <p:nvPicPr>
          <p:cNvPr id="5" name="Picture 4">
            <a:extLst>
              <a:ext uri="{FF2B5EF4-FFF2-40B4-BE49-F238E27FC236}">
                <a16:creationId xmlns:a16="http://schemas.microsoft.com/office/drawing/2014/main" id="{210A491F-1698-4D99-AB89-B1B6DDB07188}"/>
              </a:ext>
            </a:extLst>
          </p:cNvPr>
          <p:cNvPicPr>
            <a:picLocks noChangeAspect="1"/>
          </p:cNvPicPr>
          <p:nvPr/>
        </p:nvPicPr>
        <p:blipFill>
          <a:blip r:embed="rId4"/>
          <a:stretch>
            <a:fillRect/>
          </a:stretch>
        </p:blipFill>
        <p:spPr>
          <a:xfrm>
            <a:off x="2656369" y="3230256"/>
            <a:ext cx="2334970" cy="3194581"/>
          </a:xfrm>
          <a:prstGeom prst="rect">
            <a:avLst/>
          </a:prstGeom>
        </p:spPr>
      </p:pic>
    </p:spTree>
    <p:extLst>
      <p:ext uri="{BB962C8B-B14F-4D97-AF65-F5344CB8AC3E}">
        <p14:creationId xmlns:p14="http://schemas.microsoft.com/office/powerpoint/2010/main" val="379546262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 name="Title 3"/>
          <p:cNvSpPr txBox="1">
            <a:spLocks noGrp="1"/>
          </p:cNvSpPr>
          <p:nvPr>
            <p:ph type="title"/>
          </p:nvPr>
        </p:nvSpPr>
        <p:spPr>
          <a:xfrm>
            <a:off x="618069" y="-159807"/>
            <a:ext cx="10515601" cy="1325563"/>
          </a:xfrm>
          <a:prstGeom prst="rect">
            <a:avLst/>
          </a:prstGeom>
        </p:spPr>
        <p:txBody>
          <a:bodyPr/>
          <a:lstStyle>
            <a:lvl1pPr algn="ctr"/>
          </a:lstStyle>
          <a:p>
            <a:r>
              <a:t>Additional Resources</a:t>
            </a:r>
          </a:p>
        </p:txBody>
      </p:sp>
      <p:sp>
        <p:nvSpPr>
          <p:cNvPr id="572" name="Content Placeholder 2"/>
          <p:cNvSpPr txBox="1">
            <a:spLocks noGrp="1"/>
          </p:cNvSpPr>
          <p:nvPr>
            <p:ph type="body" idx="1"/>
          </p:nvPr>
        </p:nvSpPr>
        <p:spPr>
          <a:xfrm>
            <a:off x="-1" y="1016001"/>
            <a:ext cx="11800118" cy="5841998"/>
          </a:xfrm>
          <a:prstGeom prst="rect">
            <a:avLst/>
          </a:prstGeom>
        </p:spPr>
        <p:txBody>
          <a:bodyPr/>
          <a:lstStyle/>
          <a:p>
            <a:pPr indent="0">
              <a:lnSpc>
                <a:spcPct val="96000"/>
              </a:lnSpc>
              <a:spcBef>
                <a:spcPts val="600"/>
              </a:spcBef>
              <a:defRPr sz="2500"/>
            </a:pPr>
            <a:r>
              <a:t>45 CFR Part 75. (2020). Uniform Administrative Requirements, Cost Principles, and Audit Requirements for HHS Awards. Retrieved from </a:t>
            </a:r>
            <a:r>
              <a:rPr u="sng">
                <a:solidFill>
                  <a:srgbClr val="0563C1"/>
                </a:solidFill>
                <a:uFill>
                  <a:solidFill>
                    <a:srgbClr val="0563C1"/>
                  </a:solidFill>
                </a:uFill>
                <a:hlinkClick r:id="rId3"/>
              </a:rPr>
              <a:t>https://www.ecfr.gov/cgi-bin/text-idx?node=pt45.1.75</a:t>
            </a:r>
            <a:r>
              <a:t> </a:t>
            </a:r>
          </a:p>
          <a:p>
            <a:pPr indent="0">
              <a:lnSpc>
                <a:spcPct val="96000"/>
              </a:lnSpc>
              <a:spcBef>
                <a:spcPts val="600"/>
              </a:spcBef>
              <a:defRPr sz="2500"/>
            </a:pPr>
            <a:r>
              <a:t>CDC. (2018). Award Terms and Conditions, Federal Regulations and Policies. Retrieved from </a:t>
            </a:r>
            <a:r>
              <a:rPr u="sng">
                <a:solidFill>
                  <a:srgbClr val="0563C1"/>
                </a:solidFill>
                <a:uFill>
                  <a:solidFill>
                    <a:srgbClr val="0563C1"/>
                  </a:solidFill>
                </a:uFill>
                <a:hlinkClick r:id="rId4"/>
              </a:rPr>
              <a:t>https://www.cdc.gov/grants/federal-regulations-policies/index.html</a:t>
            </a:r>
            <a:r>
              <a:t> </a:t>
            </a:r>
          </a:p>
          <a:p>
            <a:pPr indent="0">
              <a:lnSpc>
                <a:spcPct val="96000"/>
              </a:lnSpc>
              <a:spcBef>
                <a:spcPts val="600"/>
              </a:spcBef>
              <a:defRPr sz="2500"/>
            </a:pPr>
            <a:r>
              <a:t>Centers for Disease Control and Prevention. (2020). PS20-2010 Notice of Funding Opportunity. Retrieved from </a:t>
            </a:r>
            <a:r>
              <a:rPr u="sng">
                <a:solidFill>
                  <a:srgbClr val="0563C1"/>
                </a:solidFill>
                <a:uFill>
                  <a:solidFill>
                    <a:srgbClr val="0563C1"/>
                  </a:solidFill>
                </a:uFill>
                <a:hlinkClick r:id="rId5"/>
              </a:rPr>
              <a:t>https://www.cdc.gov/hiv/pdf/funding/announcements/ps20-2010/CDC-RFA-PS20-2010.pdf</a:t>
            </a:r>
            <a:r>
              <a:t> </a:t>
            </a:r>
          </a:p>
          <a:p>
            <a:pPr indent="0">
              <a:lnSpc>
                <a:spcPct val="96000"/>
              </a:lnSpc>
              <a:spcBef>
                <a:spcPts val="600"/>
              </a:spcBef>
              <a:defRPr sz="2500"/>
            </a:pPr>
            <a:r>
              <a:t>DSHS. (2020). Technical Assistance &amp; Resources. Retrieved from </a:t>
            </a:r>
            <a:r>
              <a:rPr u="sng">
                <a:solidFill>
                  <a:srgbClr val="0563C1"/>
                </a:solidFill>
                <a:uFill>
                  <a:solidFill>
                    <a:srgbClr val="0563C1"/>
                  </a:solidFill>
                </a:uFill>
                <a:hlinkClick r:id="rId6"/>
              </a:rPr>
              <a:t>https://www.dshs.state.tx.us/fiscal-monitoring/tech/</a:t>
            </a:r>
            <a:r>
              <a:t> </a:t>
            </a:r>
          </a:p>
          <a:p>
            <a:pPr indent="0">
              <a:lnSpc>
                <a:spcPct val="96000"/>
              </a:lnSpc>
              <a:spcBef>
                <a:spcPts val="600"/>
              </a:spcBef>
              <a:defRPr sz="2500"/>
            </a:pPr>
            <a:r>
              <a:t>HHS. (2020). Grants Policy and Regulations. Retrieved from </a:t>
            </a:r>
            <a:r>
              <a:rPr u="sng">
                <a:solidFill>
                  <a:srgbClr val="0563C1"/>
                </a:solidFill>
                <a:uFill>
                  <a:solidFill>
                    <a:srgbClr val="0563C1"/>
                  </a:solidFill>
                </a:uFill>
                <a:hlinkClick r:id="rId7"/>
              </a:rPr>
              <a:t>https://www.hhs.gov/grants/grants/grants-policies-regulations/index.html</a:t>
            </a:r>
            <a:r>
              <a:t> </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 name="Title 1"/>
          <p:cNvSpPr txBox="1">
            <a:spLocks noGrp="1"/>
          </p:cNvSpPr>
          <p:nvPr>
            <p:ph type="title"/>
          </p:nvPr>
        </p:nvSpPr>
        <p:spPr>
          <a:xfrm>
            <a:off x="2231326" y="1369454"/>
            <a:ext cx="7729348" cy="1500188"/>
          </a:xfrm>
          <a:prstGeom prst="rect">
            <a:avLst/>
          </a:prstGeom>
        </p:spPr>
        <p:txBody>
          <a:bodyPr/>
          <a:lstStyle>
            <a:lvl1pPr algn="ctr">
              <a:defRPr sz="6500"/>
            </a:lvl1pPr>
          </a:lstStyle>
          <a:p>
            <a:r>
              <a:t>Q&amp;A</a:t>
            </a:r>
          </a:p>
        </p:txBody>
      </p:sp>
      <p:sp>
        <p:nvSpPr>
          <p:cNvPr id="566" name="Text Placeholder 2"/>
          <p:cNvSpPr txBox="1">
            <a:spLocks noGrp="1"/>
          </p:cNvSpPr>
          <p:nvPr>
            <p:ph type="body" sz="quarter" idx="1"/>
          </p:nvPr>
        </p:nvSpPr>
        <p:spPr>
          <a:xfrm>
            <a:off x="3671415" y="3061683"/>
            <a:ext cx="4849169" cy="734635"/>
          </a:xfrm>
          <a:prstGeom prst="rect">
            <a:avLst/>
          </a:prstGeom>
        </p:spPr>
        <p:txBody>
          <a:bodyPr>
            <a:normAutofit/>
          </a:bodyPr>
          <a:lstStyle>
            <a:lvl1pPr algn="ctr" defTabSz="566927">
              <a:spcBef>
                <a:spcPts val="600"/>
              </a:spcBef>
              <a:defRPr sz="2170">
                <a:latin typeface="+mn-lt"/>
                <a:ea typeface="+mn-ea"/>
                <a:cs typeface="+mn-cs"/>
                <a:sym typeface="Calibri"/>
              </a:defRPr>
            </a:lvl1pPr>
          </a:lstStyle>
          <a:p>
            <a:r>
              <a:rPr sz="2500" dirty="0"/>
              <a:t>Email FMU at: fmu@dshs.texas.gov</a:t>
            </a:r>
          </a:p>
        </p:txBody>
      </p:sp>
      <p:sp>
        <p:nvSpPr>
          <p:cNvPr id="567" name="https://www.dshs.state.tx.us/fiscal-monitoring/about/"/>
          <p:cNvSpPr txBox="1"/>
          <p:nvPr/>
        </p:nvSpPr>
        <p:spPr>
          <a:xfrm>
            <a:off x="2528718" y="3705815"/>
            <a:ext cx="7134564" cy="4150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sz="2500">
                <a:solidFill>
                  <a:srgbClr val="FFFFFF"/>
                </a:solidFill>
              </a:defRPr>
            </a:lvl1pPr>
          </a:lstStyle>
          <a:p>
            <a:r>
              <a:t>https://www.dshs.state.tx.us/fiscal-monitoring/about/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le 1"/>
          <p:cNvSpPr txBox="1">
            <a:spLocks noGrp="1"/>
          </p:cNvSpPr>
          <p:nvPr>
            <p:ph type="title"/>
          </p:nvPr>
        </p:nvSpPr>
        <p:spPr>
          <a:xfrm>
            <a:off x="831850" y="860610"/>
            <a:ext cx="10515600" cy="2873192"/>
          </a:xfrm>
          <a:prstGeom prst="rect">
            <a:avLst/>
          </a:prstGeom>
        </p:spPr>
        <p:txBody>
          <a:bodyPr/>
          <a:lstStyle>
            <a:lvl1pPr algn="ctr"/>
          </a:lstStyle>
          <a:p>
            <a:r>
              <a:t>HIV Prevention Services Grant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 name="Content Placeholder 2"/>
          <p:cNvSpPr txBox="1">
            <a:spLocks noGrp="1"/>
          </p:cNvSpPr>
          <p:nvPr>
            <p:ph type="body" sz="quarter" idx="1"/>
          </p:nvPr>
        </p:nvSpPr>
        <p:spPr>
          <a:xfrm>
            <a:off x="2405864" y="2140149"/>
            <a:ext cx="4806699" cy="1952556"/>
          </a:xfrm>
          <a:prstGeom prst="rect">
            <a:avLst/>
          </a:prstGeom>
        </p:spPr>
        <p:txBody>
          <a:bodyPr>
            <a:normAutofit lnSpcReduction="10000"/>
          </a:bodyPr>
          <a:lstStyle/>
          <a:p>
            <a:pPr>
              <a:spcBef>
                <a:spcPts val="1500"/>
              </a:spcBef>
              <a:buFont typeface="Courier New"/>
              <a:buChar char="o"/>
            </a:pPr>
            <a:r>
              <a:rPr dirty="0"/>
              <a:t>Purpose the HIV</a:t>
            </a:r>
            <a:r>
              <a:rPr lang="en-US" dirty="0"/>
              <a:t> </a:t>
            </a:r>
            <a:r>
              <a:rPr dirty="0"/>
              <a:t>Prevention Grant</a:t>
            </a:r>
            <a:endParaRPr lang="en-US" dirty="0"/>
          </a:p>
          <a:p>
            <a:pPr marL="0" indent="0">
              <a:spcBef>
                <a:spcPts val="1500"/>
              </a:spcBef>
              <a:buNone/>
            </a:pPr>
            <a:endParaRPr dirty="0"/>
          </a:p>
          <a:p>
            <a:pPr>
              <a:spcBef>
                <a:spcPts val="1500"/>
              </a:spcBef>
              <a:buFont typeface="Courier New"/>
              <a:buChar char="o"/>
            </a:pPr>
            <a:r>
              <a:rPr dirty="0"/>
              <a:t>Length of Grant</a:t>
            </a:r>
          </a:p>
        </p:txBody>
      </p:sp>
      <p:pic>
        <p:nvPicPr>
          <p:cNvPr id="420" name="Picture 4" descr="Picture 4"/>
          <p:cNvPicPr>
            <a:picLocks noChangeAspect="1"/>
          </p:cNvPicPr>
          <p:nvPr/>
        </p:nvPicPr>
        <p:blipFill>
          <a:blip r:embed="rId3"/>
          <a:srcRect l="37549" t="19413" r="29837" b="24804"/>
          <a:stretch>
            <a:fillRect/>
          </a:stretch>
        </p:blipFill>
        <p:spPr>
          <a:xfrm>
            <a:off x="7140358" y="2140148"/>
            <a:ext cx="4344073" cy="4179492"/>
          </a:xfrm>
          <a:prstGeom prst="rect">
            <a:avLst/>
          </a:prstGeom>
          <a:ln w="12700">
            <a:miter lim="400000"/>
          </a:ln>
        </p:spPr>
      </p:pic>
      <p:sp>
        <p:nvSpPr>
          <p:cNvPr id="421" name="Title 3"/>
          <p:cNvSpPr txBox="1">
            <a:spLocks noGrp="1"/>
          </p:cNvSpPr>
          <p:nvPr>
            <p:ph type="title"/>
          </p:nvPr>
        </p:nvSpPr>
        <p:spPr>
          <a:xfrm>
            <a:off x="2405863" y="365125"/>
            <a:ext cx="8947937" cy="1325563"/>
          </a:xfrm>
          <a:prstGeom prst="rect">
            <a:avLst/>
          </a:prstGeom>
        </p:spPr>
        <p:txBody>
          <a:bodyPr/>
          <a:lstStyle/>
          <a:p>
            <a:r>
              <a:t>HIV Prevention Services Grant</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 name="Content Placeholder 2"/>
          <p:cNvGrpSpPr/>
          <p:nvPr/>
        </p:nvGrpSpPr>
        <p:grpSpPr>
          <a:xfrm>
            <a:off x="666750" y="1223366"/>
            <a:ext cx="10858499" cy="4411267"/>
            <a:chOff x="0" y="0"/>
            <a:chExt cx="10858498" cy="4411265"/>
          </a:xfrm>
        </p:grpSpPr>
        <p:grpSp>
          <p:nvGrpSpPr>
            <p:cNvPr id="427" name="Group"/>
            <p:cNvGrpSpPr/>
            <p:nvPr/>
          </p:nvGrpSpPr>
          <p:grpSpPr>
            <a:xfrm>
              <a:off x="0" y="0"/>
              <a:ext cx="3393281" cy="2035968"/>
              <a:chOff x="0" y="0"/>
              <a:chExt cx="3393280" cy="2035967"/>
            </a:xfrm>
          </p:grpSpPr>
          <p:sp>
            <p:nvSpPr>
              <p:cNvPr id="425" name="Rectangle"/>
              <p:cNvSpPr/>
              <p:nvPr/>
            </p:nvSpPr>
            <p:spPr>
              <a:xfrm>
                <a:off x="-1" y="0"/>
                <a:ext cx="3393282" cy="2035968"/>
              </a:xfrm>
              <a:prstGeom prst="rect">
                <a:avLst/>
              </a:prstGeom>
              <a:solidFill>
                <a:srgbClr val="002B7A"/>
              </a:solidFill>
              <a:ln w="12700" cap="flat">
                <a:solidFill>
                  <a:srgbClr val="FFFFFF"/>
                </a:solidFill>
                <a:prstDash val="solid"/>
                <a:miter lim="800000"/>
              </a:ln>
              <a:effectLst/>
            </p:spPr>
            <p:txBody>
              <a:bodyPr wrap="square" lIns="45719" tIns="45719" rIns="45719" bIns="45719" numCol="1" anchor="ctr">
                <a:noAutofit/>
              </a:bodyPr>
              <a:lstStyle/>
              <a:p>
                <a:pPr algn="ctr" defTabSz="1422400">
                  <a:lnSpc>
                    <a:spcPct val="90000"/>
                  </a:lnSpc>
                  <a:spcBef>
                    <a:spcPts val="1100"/>
                  </a:spcBef>
                  <a:defRPr sz="2800">
                    <a:solidFill>
                      <a:srgbClr val="FFFFFF"/>
                    </a:solidFill>
                  </a:defRPr>
                </a:pPr>
                <a:endParaRPr/>
              </a:p>
            </p:txBody>
          </p:sp>
          <p:sp>
            <p:nvSpPr>
              <p:cNvPr id="426" name="Routine HIV screening in health care settings"/>
              <p:cNvSpPr txBox="1"/>
              <p:nvPr/>
            </p:nvSpPr>
            <p:spPr>
              <a:xfrm>
                <a:off x="0" y="238521"/>
                <a:ext cx="3393281" cy="155892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1920" tIns="121920" rIns="121920" bIns="121920" numCol="1" anchor="ctr">
                <a:spAutoFit/>
              </a:bodyPr>
              <a:lstStyle>
                <a:lvl1pPr algn="ctr" defTabSz="1422400">
                  <a:lnSpc>
                    <a:spcPct val="90000"/>
                  </a:lnSpc>
                  <a:spcBef>
                    <a:spcPts val="1300"/>
                  </a:spcBef>
                  <a:defRPr sz="3200">
                    <a:solidFill>
                      <a:srgbClr val="FFFFFF"/>
                    </a:solidFill>
                  </a:defRPr>
                </a:lvl1pPr>
              </a:lstStyle>
              <a:p>
                <a:r>
                  <a:t>Routine HIV screening in health care settings </a:t>
                </a:r>
              </a:p>
            </p:txBody>
          </p:sp>
        </p:grpSp>
        <p:grpSp>
          <p:nvGrpSpPr>
            <p:cNvPr id="430" name="Group"/>
            <p:cNvGrpSpPr/>
            <p:nvPr/>
          </p:nvGrpSpPr>
          <p:grpSpPr>
            <a:xfrm>
              <a:off x="3732608" y="0"/>
              <a:ext cx="3393282" cy="2035968"/>
              <a:chOff x="0" y="0"/>
              <a:chExt cx="3393280" cy="2035967"/>
            </a:xfrm>
          </p:grpSpPr>
          <p:sp>
            <p:nvSpPr>
              <p:cNvPr id="428" name="Rectangle"/>
              <p:cNvSpPr/>
              <p:nvPr/>
            </p:nvSpPr>
            <p:spPr>
              <a:xfrm>
                <a:off x="-1" y="0"/>
                <a:ext cx="3393282" cy="2035968"/>
              </a:xfrm>
              <a:prstGeom prst="rect">
                <a:avLst/>
              </a:prstGeom>
              <a:solidFill>
                <a:srgbClr val="123C9D"/>
              </a:solidFill>
              <a:ln w="12700" cap="flat">
                <a:solidFill>
                  <a:srgbClr val="FFFFFF"/>
                </a:solidFill>
                <a:prstDash val="solid"/>
                <a:miter lim="800000"/>
              </a:ln>
              <a:effectLst/>
            </p:spPr>
            <p:txBody>
              <a:bodyPr wrap="square" lIns="45719" tIns="45719" rIns="45719" bIns="45719" numCol="1" anchor="ctr">
                <a:noAutofit/>
              </a:bodyPr>
              <a:lstStyle/>
              <a:p>
                <a:pPr algn="ctr" defTabSz="1422400">
                  <a:lnSpc>
                    <a:spcPct val="90000"/>
                  </a:lnSpc>
                  <a:spcBef>
                    <a:spcPts val="1100"/>
                  </a:spcBef>
                  <a:defRPr sz="2800">
                    <a:solidFill>
                      <a:srgbClr val="FFFFFF"/>
                    </a:solidFill>
                  </a:defRPr>
                </a:pPr>
                <a:endParaRPr/>
              </a:p>
            </p:txBody>
          </p:sp>
          <p:sp>
            <p:nvSpPr>
              <p:cNvPr id="429" name="Core HIV prevention programs"/>
              <p:cNvSpPr txBox="1"/>
              <p:nvPr/>
            </p:nvSpPr>
            <p:spPr>
              <a:xfrm>
                <a:off x="0" y="238521"/>
                <a:ext cx="3393281" cy="155892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1920" tIns="121920" rIns="121920" bIns="121920" numCol="1" anchor="ctr">
                <a:spAutoFit/>
              </a:bodyPr>
              <a:lstStyle>
                <a:lvl1pPr algn="ctr" defTabSz="1422400">
                  <a:lnSpc>
                    <a:spcPct val="90000"/>
                  </a:lnSpc>
                  <a:spcBef>
                    <a:spcPts val="1300"/>
                  </a:spcBef>
                  <a:defRPr sz="3200">
                    <a:solidFill>
                      <a:srgbClr val="FFFFFF"/>
                    </a:solidFill>
                  </a:defRPr>
                </a:lvl1pPr>
              </a:lstStyle>
              <a:p>
                <a:r>
                  <a:t>Core HIV prevention programs</a:t>
                </a:r>
              </a:p>
            </p:txBody>
          </p:sp>
        </p:grpSp>
        <p:grpSp>
          <p:nvGrpSpPr>
            <p:cNvPr id="433" name="Group"/>
            <p:cNvGrpSpPr/>
            <p:nvPr/>
          </p:nvGrpSpPr>
          <p:grpSpPr>
            <a:xfrm>
              <a:off x="7465217" y="0"/>
              <a:ext cx="3393282" cy="2035968"/>
              <a:chOff x="0" y="0"/>
              <a:chExt cx="3393280" cy="2035967"/>
            </a:xfrm>
          </p:grpSpPr>
          <p:sp>
            <p:nvSpPr>
              <p:cNvPr id="431" name="Rectangle"/>
              <p:cNvSpPr/>
              <p:nvPr/>
            </p:nvSpPr>
            <p:spPr>
              <a:xfrm>
                <a:off x="-1" y="0"/>
                <a:ext cx="3393282" cy="2035968"/>
              </a:xfrm>
              <a:prstGeom prst="rect">
                <a:avLst/>
              </a:prstGeom>
              <a:solidFill>
                <a:srgbClr val="2E50B5"/>
              </a:solidFill>
              <a:ln w="12700" cap="flat">
                <a:solidFill>
                  <a:srgbClr val="FFFFFF"/>
                </a:solidFill>
                <a:prstDash val="solid"/>
                <a:miter lim="800000"/>
              </a:ln>
              <a:effectLst/>
            </p:spPr>
            <p:txBody>
              <a:bodyPr wrap="square" lIns="45719" tIns="45719" rIns="45719" bIns="45719" numCol="1" anchor="ctr">
                <a:noAutofit/>
              </a:bodyPr>
              <a:lstStyle/>
              <a:p>
                <a:pPr algn="ctr" defTabSz="1422400">
                  <a:lnSpc>
                    <a:spcPct val="90000"/>
                  </a:lnSpc>
                  <a:spcBef>
                    <a:spcPts val="1100"/>
                  </a:spcBef>
                  <a:defRPr sz="2800">
                    <a:solidFill>
                      <a:srgbClr val="FFFFFF"/>
                    </a:solidFill>
                  </a:defRPr>
                </a:pPr>
                <a:endParaRPr/>
              </a:p>
            </p:txBody>
          </p:sp>
          <p:sp>
            <p:nvSpPr>
              <p:cNvPr id="432" name="PrEP and nPEP programs"/>
              <p:cNvSpPr txBox="1"/>
              <p:nvPr/>
            </p:nvSpPr>
            <p:spPr>
              <a:xfrm>
                <a:off x="0" y="465891"/>
                <a:ext cx="3393281" cy="110418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1920" tIns="121920" rIns="121920" bIns="121920" numCol="1" anchor="ctr">
                <a:spAutoFit/>
              </a:bodyPr>
              <a:lstStyle>
                <a:lvl1pPr algn="ctr" defTabSz="1422400">
                  <a:lnSpc>
                    <a:spcPct val="90000"/>
                  </a:lnSpc>
                  <a:spcBef>
                    <a:spcPts val="1300"/>
                  </a:spcBef>
                  <a:defRPr sz="3200">
                    <a:solidFill>
                      <a:srgbClr val="FFFFFF"/>
                    </a:solidFill>
                  </a:defRPr>
                </a:lvl1pPr>
              </a:lstStyle>
              <a:p>
                <a:r>
                  <a:t>PrEP and nPEP programs</a:t>
                </a:r>
              </a:p>
            </p:txBody>
          </p:sp>
        </p:grpSp>
        <p:grpSp>
          <p:nvGrpSpPr>
            <p:cNvPr id="436" name="Group"/>
            <p:cNvGrpSpPr/>
            <p:nvPr/>
          </p:nvGrpSpPr>
          <p:grpSpPr>
            <a:xfrm>
              <a:off x="1866303" y="2375297"/>
              <a:ext cx="3393282" cy="2035969"/>
              <a:chOff x="0" y="0"/>
              <a:chExt cx="3393280" cy="2035967"/>
            </a:xfrm>
          </p:grpSpPr>
          <p:sp>
            <p:nvSpPr>
              <p:cNvPr id="434" name="Rectangle"/>
              <p:cNvSpPr/>
              <p:nvPr/>
            </p:nvSpPr>
            <p:spPr>
              <a:xfrm>
                <a:off x="-1" y="0"/>
                <a:ext cx="3393282" cy="2035968"/>
              </a:xfrm>
              <a:prstGeom prst="rect">
                <a:avLst/>
              </a:prstGeom>
              <a:solidFill>
                <a:srgbClr val="5E70B9"/>
              </a:solidFill>
              <a:ln w="12700" cap="flat">
                <a:solidFill>
                  <a:srgbClr val="FFFFFF"/>
                </a:solidFill>
                <a:prstDash val="solid"/>
                <a:miter lim="800000"/>
              </a:ln>
              <a:effectLst/>
            </p:spPr>
            <p:txBody>
              <a:bodyPr wrap="square" lIns="45719" tIns="45719" rIns="45719" bIns="45719" numCol="1" anchor="ctr">
                <a:noAutofit/>
              </a:bodyPr>
              <a:lstStyle/>
              <a:p>
                <a:pPr algn="ctr" defTabSz="1422400">
                  <a:lnSpc>
                    <a:spcPct val="90000"/>
                  </a:lnSpc>
                  <a:spcBef>
                    <a:spcPts val="1100"/>
                  </a:spcBef>
                  <a:defRPr sz="2800">
                    <a:solidFill>
                      <a:srgbClr val="FFFFFF"/>
                    </a:solidFill>
                  </a:defRPr>
                </a:pPr>
                <a:endParaRPr/>
              </a:p>
            </p:txBody>
          </p:sp>
          <p:sp>
            <p:nvSpPr>
              <p:cNvPr id="435" name="Client-Level Interventions (CLI)"/>
              <p:cNvSpPr txBox="1"/>
              <p:nvPr/>
            </p:nvSpPr>
            <p:spPr>
              <a:xfrm>
                <a:off x="0" y="465891"/>
                <a:ext cx="3393281" cy="110418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1920" tIns="121920" rIns="121920" bIns="121920" numCol="1" anchor="ctr">
                <a:spAutoFit/>
              </a:bodyPr>
              <a:lstStyle>
                <a:lvl1pPr algn="ctr" defTabSz="1422400">
                  <a:lnSpc>
                    <a:spcPct val="90000"/>
                  </a:lnSpc>
                  <a:spcBef>
                    <a:spcPts val="1300"/>
                  </a:spcBef>
                  <a:defRPr sz="3200">
                    <a:solidFill>
                      <a:srgbClr val="FFFFFF"/>
                    </a:solidFill>
                  </a:defRPr>
                </a:lvl1pPr>
              </a:lstStyle>
              <a:p>
                <a:r>
                  <a:t>Client-Level Interventions (CLI)</a:t>
                </a:r>
              </a:p>
            </p:txBody>
          </p:sp>
        </p:grpSp>
        <p:grpSp>
          <p:nvGrpSpPr>
            <p:cNvPr id="439" name="Group"/>
            <p:cNvGrpSpPr/>
            <p:nvPr/>
          </p:nvGrpSpPr>
          <p:grpSpPr>
            <a:xfrm>
              <a:off x="5598914" y="2375297"/>
              <a:ext cx="3393281" cy="2035969"/>
              <a:chOff x="0" y="0"/>
              <a:chExt cx="3393280" cy="2035967"/>
            </a:xfrm>
          </p:grpSpPr>
          <p:sp>
            <p:nvSpPr>
              <p:cNvPr id="437" name="Rectangle"/>
              <p:cNvSpPr/>
              <p:nvPr/>
            </p:nvSpPr>
            <p:spPr>
              <a:xfrm>
                <a:off x="-1" y="0"/>
                <a:ext cx="3393282" cy="2035968"/>
              </a:xfrm>
              <a:prstGeom prst="rect">
                <a:avLst/>
              </a:prstGeom>
              <a:solidFill>
                <a:srgbClr val="959AB6"/>
              </a:solidFill>
              <a:ln w="12700" cap="flat">
                <a:solidFill>
                  <a:srgbClr val="FFFFFF"/>
                </a:solidFill>
                <a:prstDash val="solid"/>
                <a:miter lim="800000"/>
              </a:ln>
              <a:effectLst/>
            </p:spPr>
            <p:txBody>
              <a:bodyPr wrap="square" lIns="45719" tIns="45719" rIns="45719" bIns="45719" numCol="1" anchor="ctr">
                <a:noAutofit/>
              </a:bodyPr>
              <a:lstStyle/>
              <a:p>
                <a:pPr algn="ctr" defTabSz="1422400">
                  <a:lnSpc>
                    <a:spcPct val="90000"/>
                  </a:lnSpc>
                  <a:spcBef>
                    <a:spcPts val="1100"/>
                  </a:spcBef>
                  <a:defRPr sz="2800">
                    <a:solidFill>
                      <a:srgbClr val="FFFFFF"/>
                    </a:solidFill>
                  </a:defRPr>
                </a:pPr>
                <a:endParaRPr/>
              </a:p>
            </p:txBody>
          </p:sp>
          <p:sp>
            <p:nvSpPr>
              <p:cNvPr id="438" name="Structural Interventions"/>
              <p:cNvSpPr txBox="1"/>
              <p:nvPr/>
            </p:nvSpPr>
            <p:spPr>
              <a:xfrm>
                <a:off x="0" y="465891"/>
                <a:ext cx="3393281" cy="110418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1920" tIns="121920" rIns="121920" bIns="121920" numCol="1" anchor="ctr">
                <a:spAutoFit/>
              </a:bodyPr>
              <a:lstStyle>
                <a:lvl1pPr algn="ctr" defTabSz="1422400">
                  <a:lnSpc>
                    <a:spcPct val="90000"/>
                  </a:lnSpc>
                  <a:spcBef>
                    <a:spcPts val="1300"/>
                  </a:spcBef>
                  <a:defRPr sz="3200">
                    <a:solidFill>
                      <a:srgbClr val="FFFFFF"/>
                    </a:solidFill>
                  </a:defRPr>
                </a:lvl1pPr>
              </a:lstStyle>
              <a:p>
                <a:r>
                  <a:t>Structural Interventions </a:t>
                </a:r>
              </a:p>
            </p:txBody>
          </p:sp>
        </p:grpSp>
      </p:grpSp>
      <p:sp>
        <p:nvSpPr>
          <p:cNvPr id="441" name="TextBox 1"/>
          <p:cNvSpPr txBox="1"/>
          <p:nvPr/>
        </p:nvSpPr>
        <p:spPr>
          <a:xfrm>
            <a:off x="453934" y="522513"/>
            <a:ext cx="10146575" cy="4376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2600"/>
            </a:lvl1pPr>
          </a:lstStyle>
          <a:p>
            <a:r>
              <a:t>There are funding opportunities in 5 key areas: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 name="Title 1"/>
          <p:cNvSpPr txBox="1">
            <a:spLocks noGrp="1"/>
          </p:cNvSpPr>
          <p:nvPr>
            <p:ph type="title"/>
          </p:nvPr>
        </p:nvSpPr>
        <p:spPr>
          <a:xfrm>
            <a:off x="831850" y="860610"/>
            <a:ext cx="10515600" cy="2873192"/>
          </a:xfrm>
          <a:prstGeom prst="rect">
            <a:avLst/>
          </a:prstGeom>
        </p:spPr>
        <p:txBody>
          <a:bodyPr/>
          <a:lstStyle>
            <a:lvl1pPr algn="ctr"/>
          </a:lstStyle>
          <a:p>
            <a:r>
              <a:t>Introduction to Program Income</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9" name="Content Placeholder 1"/>
          <p:cNvSpPr txBox="1">
            <a:spLocks noGrp="1"/>
          </p:cNvSpPr>
          <p:nvPr>
            <p:ph type="body" idx="1"/>
          </p:nvPr>
        </p:nvSpPr>
        <p:spPr>
          <a:xfrm>
            <a:off x="2391192" y="1920669"/>
            <a:ext cx="9349413" cy="4312350"/>
          </a:xfrm>
          <a:prstGeom prst="rect">
            <a:avLst/>
          </a:prstGeom>
        </p:spPr>
        <p:txBody>
          <a:bodyPr anchor="ctr">
            <a:normAutofit/>
          </a:bodyPr>
          <a:lstStyle/>
          <a:p>
            <a:pPr marL="0" indent="0" defTabSz="667512">
              <a:lnSpc>
                <a:spcPct val="72000"/>
              </a:lnSpc>
              <a:spcBef>
                <a:spcPts val="700"/>
              </a:spcBef>
              <a:buNone/>
              <a:defRPr sz="1533"/>
            </a:pPr>
            <a:r>
              <a:rPr sz="2500" dirty="0"/>
              <a:t>Program income means gross income earned by the non-Federal entity that is directly generated by a supported activity or earned as a result of the Federal award during the period of performance except as provided </a:t>
            </a:r>
            <a:r>
              <a:rPr sz="2500"/>
              <a:t>in </a:t>
            </a:r>
            <a:r>
              <a:rPr lang="en-US" sz="2500"/>
              <a:t>45 CFR </a:t>
            </a:r>
            <a:r>
              <a:rPr sz="2500"/>
              <a:t>§75.307</a:t>
            </a:r>
            <a:r>
              <a:rPr sz="2500" dirty="0"/>
              <a:t>(f). Program income includes but is not limited to:</a:t>
            </a:r>
            <a:endParaRPr lang="en-US" sz="2500" dirty="0"/>
          </a:p>
          <a:p>
            <a:pPr marL="0" indent="0" defTabSz="667512">
              <a:lnSpc>
                <a:spcPct val="72000"/>
              </a:lnSpc>
              <a:spcBef>
                <a:spcPts val="700"/>
              </a:spcBef>
              <a:buNone/>
              <a:defRPr sz="1533"/>
            </a:pPr>
            <a:endParaRPr sz="2500" dirty="0"/>
          </a:p>
          <a:p>
            <a:pPr marL="492687" lvl="1" indent="-158931" defTabSz="667512">
              <a:lnSpc>
                <a:spcPct val="72000"/>
              </a:lnSpc>
              <a:spcBef>
                <a:spcPts val="700"/>
              </a:spcBef>
              <a:buFont typeface="Courier New"/>
              <a:buChar char="o"/>
              <a:defRPr sz="1533"/>
            </a:pPr>
            <a:r>
              <a:rPr lang="en-US" sz="2500" dirty="0"/>
              <a:t> </a:t>
            </a:r>
            <a:r>
              <a:rPr sz="2500" dirty="0"/>
              <a:t>Income from fees for services performed</a:t>
            </a:r>
          </a:p>
          <a:p>
            <a:pPr marL="492687" lvl="1" indent="-158931" defTabSz="667512">
              <a:lnSpc>
                <a:spcPct val="72000"/>
              </a:lnSpc>
              <a:spcBef>
                <a:spcPts val="700"/>
              </a:spcBef>
              <a:buFont typeface="Courier New"/>
              <a:buChar char="o"/>
              <a:defRPr sz="1533"/>
            </a:pPr>
            <a:r>
              <a:rPr lang="en-US" sz="2500" dirty="0"/>
              <a:t> </a:t>
            </a:r>
            <a:r>
              <a:rPr sz="2500" dirty="0"/>
              <a:t>The use or rental o</a:t>
            </a:r>
            <a:r>
              <a:rPr lang="en-US" sz="2500" dirty="0"/>
              <a:t>f</a:t>
            </a:r>
            <a:r>
              <a:rPr sz="2500" dirty="0"/>
              <a:t> real or personal property acquired under </a:t>
            </a:r>
            <a:r>
              <a:rPr lang="en-US" sz="2500" dirty="0"/>
              <a:t>      </a:t>
            </a:r>
            <a:r>
              <a:rPr sz="2500" dirty="0"/>
              <a:t>Federal awards</a:t>
            </a:r>
          </a:p>
          <a:p>
            <a:pPr marL="492687" lvl="1" indent="-158931" defTabSz="667512">
              <a:lnSpc>
                <a:spcPct val="72000"/>
              </a:lnSpc>
              <a:spcBef>
                <a:spcPts val="700"/>
              </a:spcBef>
              <a:buFont typeface="Courier New"/>
              <a:buChar char="o"/>
              <a:defRPr sz="1533"/>
            </a:pPr>
            <a:r>
              <a:rPr lang="en-US" sz="2500" dirty="0"/>
              <a:t> </a:t>
            </a:r>
            <a:r>
              <a:rPr sz="2500" dirty="0"/>
              <a:t>The sale of commodities or items fabricated under a Federal award</a:t>
            </a:r>
          </a:p>
          <a:p>
            <a:pPr marL="492687" lvl="1" indent="-158931" defTabSz="667512">
              <a:lnSpc>
                <a:spcPct val="72000"/>
              </a:lnSpc>
              <a:spcBef>
                <a:spcPts val="700"/>
              </a:spcBef>
              <a:buFont typeface="Courier New"/>
              <a:buChar char="o"/>
              <a:defRPr sz="1533"/>
            </a:pPr>
            <a:r>
              <a:rPr lang="en-US" sz="2500" dirty="0"/>
              <a:t> </a:t>
            </a:r>
            <a:r>
              <a:rPr sz="2500" dirty="0"/>
              <a:t>License fees and royalties on patents and copyrights</a:t>
            </a:r>
          </a:p>
          <a:p>
            <a:pPr marL="166878" indent="-166878" defTabSz="667512">
              <a:lnSpc>
                <a:spcPct val="72000"/>
              </a:lnSpc>
              <a:spcBef>
                <a:spcPts val="700"/>
              </a:spcBef>
              <a:buFont typeface="Courier New"/>
              <a:buChar char="o"/>
              <a:defRPr sz="1533"/>
            </a:pPr>
            <a:endParaRPr sz="365" dirty="0"/>
          </a:p>
          <a:p>
            <a:pPr marL="0" indent="0" defTabSz="667512">
              <a:lnSpc>
                <a:spcPct val="72000"/>
              </a:lnSpc>
              <a:spcBef>
                <a:spcPts val="700"/>
              </a:spcBef>
              <a:buSzTx/>
              <a:buNone/>
              <a:defRPr sz="511"/>
            </a:pPr>
            <a:r>
              <a:rPr dirty="0"/>
              <a:t>​</a:t>
            </a:r>
          </a:p>
        </p:txBody>
      </p:sp>
      <p:sp>
        <p:nvSpPr>
          <p:cNvPr id="470" name="Title 2"/>
          <p:cNvSpPr txBox="1">
            <a:spLocks noGrp="1"/>
          </p:cNvSpPr>
          <p:nvPr>
            <p:ph type="title"/>
          </p:nvPr>
        </p:nvSpPr>
        <p:spPr>
          <a:xfrm>
            <a:off x="2405863" y="365125"/>
            <a:ext cx="8947937" cy="1325563"/>
          </a:xfrm>
          <a:prstGeom prst="rect">
            <a:avLst/>
          </a:prstGeom>
        </p:spPr>
        <p:txBody>
          <a:bodyPr/>
          <a:lstStyle>
            <a:lvl1pPr algn="ctr"/>
          </a:lstStyle>
          <a:p>
            <a:r>
              <a:t>What is Program income?</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9" name="Content Placeholder 1"/>
          <p:cNvSpPr txBox="1">
            <a:spLocks noGrp="1"/>
          </p:cNvSpPr>
          <p:nvPr>
            <p:ph type="body" sz="half" idx="1"/>
          </p:nvPr>
        </p:nvSpPr>
        <p:spPr>
          <a:xfrm>
            <a:off x="2405864" y="2028922"/>
            <a:ext cx="6073118" cy="4358024"/>
          </a:xfrm>
          <a:prstGeom prst="rect">
            <a:avLst/>
          </a:prstGeom>
        </p:spPr>
        <p:txBody>
          <a:bodyPr anchor="ctr">
            <a:normAutofit/>
          </a:bodyPr>
          <a:lstStyle/>
          <a:p>
            <a:pPr marL="500634" lvl="1" indent="-166878" defTabSz="667512">
              <a:lnSpc>
                <a:spcPct val="72000"/>
              </a:lnSpc>
              <a:spcBef>
                <a:spcPts val="300"/>
              </a:spcBef>
              <a:buFont typeface="Courier New"/>
              <a:buChar char="o"/>
              <a:defRPr sz="1533"/>
            </a:pPr>
            <a:r>
              <a:rPr sz="2500" u="sng" dirty="0"/>
              <a:t>Federal Criteria:</a:t>
            </a:r>
          </a:p>
          <a:p>
            <a:pPr marL="834390" lvl="2" indent="-166878" defTabSz="667512">
              <a:lnSpc>
                <a:spcPct val="72000"/>
              </a:lnSpc>
              <a:spcBef>
                <a:spcPts val="300"/>
              </a:spcBef>
              <a:buFont typeface="Courier New"/>
              <a:buChar char="o"/>
              <a:defRPr sz="1460"/>
            </a:pPr>
            <a:r>
              <a:rPr sz="2500" dirty="0"/>
              <a:t>2 CFR 200</a:t>
            </a:r>
          </a:p>
          <a:p>
            <a:pPr marL="834390" lvl="2" indent="-166878" defTabSz="667512">
              <a:lnSpc>
                <a:spcPct val="72000"/>
              </a:lnSpc>
              <a:spcBef>
                <a:spcPts val="300"/>
              </a:spcBef>
              <a:buFont typeface="Courier New"/>
              <a:buChar char="o"/>
              <a:defRPr sz="1460"/>
            </a:pPr>
            <a:r>
              <a:rPr sz="2500" dirty="0"/>
              <a:t>45 CFR 75</a:t>
            </a:r>
            <a:endParaRPr lang="en-US" sz="2500" dirty="0"/>
          </a:p>
          <a:p>
            <a:pPr marL="667512" lvl="2" indent="0" defTabSz="667512">
              <a:lnSpc>
                <a:spcPct val="72000"/>
              </a:lnSpc>
              <a:spcBef>
                <a:spcPts val="300"/>
              </a:spcBef>
              <a:buNone/>
              <a:defRPr sz="1460"/>
            </a:pPr>
            <a:endParaRPr sz="2500" dirty="0"/>
          </a:p>
          <a:p>
            <a:pPr marL="500634" lvl="1" indent="-166878" defTabSz="667512">
              <a:lnSpc>
                <a:spcPct val="72000"/>
              </a:lnSpc>
              <a:spcBef>
                <a:spcPts val="300"/>
              </a:spcBef>
              <a:buFont typeface="Courier New"/>
              <a:buChar char="o"/>
              <a:defRPr sz="1533"/>
            </a:pPr>
            <a:r>
              <a:rPr sz="2500" u="sng" dirty="0"/>
              <a:t>State Criteria: </a:t>
            </a:r>
          </a:p>
          <a:p>
            <a:pPr marL="834390" lvl="2" indent="-166878" defTabSz="667512">
              <a:lnSpc>
                <a:spcPct val="72000"/>
              </a:lnSpc>
              <a:spcBef>
                <a:spcPts val="300"/>
              </a:spcBef>
              <a:buFont typeface="Courier New"/>
              <a:buChar char="o"/>
              <a:defRPr sz="1533"/>
            </a:pPr>
            <a:r>
              <a:rPr sz="2500" dirty="0"/>
              <a:t>UGMS. 40</a:t>
            </a:r>
          </a:p>
          <a:p>
            <a:pPr marL="834390" lvl="2" indent="-166878" defTabSz="667512">
              <a:lnSpc>
                <a:spcPct val="72000"/>
              </a:lnSpc>
              <a:spcBef>
                <a:spcPts val="300"/>
              </a:spcBef>
              <a:buFont typeface="Courier New"/>
              <a:buChar char="o"/>
              <a:defRPr sz="1533"/>
            </a:pPr>
            <a:r>
              <a:rPr sz="2500" dirty="0"/>
              <a:t>UGMS. Subpart A. (5) “Program</a:t>
            </a:r>
            <a:r>
              <a:rPr lang="en-US" sz="2500" dirty="0"/>
              <a:t> </a:t>
            </a:r>
            <a:r>
              <a:rPr sz="2500" dirty="0"/>
              <a:t>Income”</a:t>
            </a:r>
          </a:p>
          <a:p>
            <a:pPr marL="834390" lvl="2" indent="-166878" defTabSz="667512">
              <a:lnSpc>
                <a:spcPct val="72000"/>
              </a:lnSpc>
              <a:spcBef>
                <a:spcPts val="300"/>
              </a:spcBef>
              <a:buFont typeface="Courier New"/>
              <a:buChar char="o"/>
              <a:defRPr sz="1533"/>
            </a:pPr>
            <a:r>
              <a:rPr sz="2500" dirty="0"/>
              <a:t>UGMS. 21. I.</a:t>
            </a:r>
          </a:p>
          <a:p>
            <a:pPr marL="834390" lvl="2" indent="-166878" defTabSz="667512">
              <a:lnSpc>
                <a:spcPct val="72000"/>
              </a:lnSpc>
              <a:spcBef>
                <a:spcPts val="300"/>
              </a:spcBef>
              <a:buFont typeface="Courier New"/>
              <a:buChar char="o"/>
              <a:defRPr sz="1533" b="1"/>
            </a:pPr>
            <a:r>
              <a:rPr sz="2500" dirty="0"/>
              <a:t>UGMS. 25</a:t>
            </a:r>
          </a:p>
          <a:p>
            <a:pPr marL="834390" lvl="2" indent="-166878" defTabSz="667512">
              <a:lnSpc>
                <a:spcPct val="72000"/>
              </a:lnSpc>
              <a:spcBef>
                <a:spcPts val="300"/>
              </a:spcBef>
              <a:buFont typeface="Courier New"/>
              <a:buChar char="o"/>
              <a:defRPr sz="1533"/>
            </a:pPr>
            <a:r>
              <a:rPr sz="2500" dirty="0"/>
              <a:t>UGMS. 41. (b)</a:t>
            </a:r>
            <a:endParaRPr lang="en-US" sz="2500" dirty="0"/>
          </a:p>
          <a:p>
            <a:pPr marL="834390" lvl="2" indent="-166878" defTabSz="667512">
              <a:lnSpc>
                <a:spcPct val="72000"/>
              </a:lnSpc>
              <a:spcBef>
                <a:spcPts val="300"/>
              </a:spcBef>
              <a:buFont typeface="Courier New"/>
              <a:buChar char="o"/>
              <a:defRPr sz="1533"/>
            </a:pPr>
            <a:r>
              <a:rPr lang="en-US" sz="2500" dirty="0"/>
              <a:t>DSHS contract</a:t>
            </a:r>
            <a:endParaRPr sz="2500" dirty="0"/>
          </a:p>
          <a:p>
            <a:pPr marL="0" indent="0" defTabSz="667512">
              <a:lnSpc>
                <a:spcPct val="72000"/>
              </a:lnSpc>
              <a:spcBef>
                <a:spcPts val="700"/>
              </a:spcBef>
              <a:buSzTx/>
              <a:buNone/>
              <a:defRPr sz="511"/>
            </a:pPr>
            <a:endParaRPr sz="365" dirty="0"/>
          </a:p>
          <a:p>
            <a:pPr marL="0" indent="0" defTabSz="667512">
              <a:lnSpc>
                <a:spcPct val="72000"/>
              </a:lnSpc>
              <a:spcBef>
                <a:spcPts val="700"/>
              </a:spcBef>
              <a:buSzTx/>
              <a:buNone/>
              <a:defRPr sz="511"/>
            </a:pPr>
            <a:r>
              <a:rPr dirty="0"/>
              <a:t>​</a:t>
            </a:r>
          </a:p>
        </p:txBody>
      </p:sp>
      <p:sp>
        <p:nvSpPr>
          <p:cNvPr id="470" name="Title 2"/>
          <p:cNvSpPr txBox="1">
            <a:spLocks noGrp="1"/>
          </p:cNvSpPr>
          <p:nvPr>
            <p:ph type="title"/>
          </p:nvPr>
        </p:nvSpPr>
        <p:spPr>
          <a:prstGeom prst="rect">
            <a:avLst/>
          </a:prstGeom>
        </p:spPr>
        <p:txBody>
          <a:bodyPr/>
          <a:lstStyle>
            <a:lvl1pPr algn="ctr"/>
          </a:lstStyle>
          <a:p>
            <a:r>
              <a:rPr lang="en-US" dirty="0"/>
              <a:t>Program Income Specific Criteria</a:t>
            </a:r>
            <a:endParaRPr dirty="0"/>
          </a:p>
        </p:txBody>
      </p:sp>
      <p:pic>
        <p:nvPicPr>
          <p:cNvPr id="2" name="Picture 1">
            <a:extLst>
              <a:ext uri="{FF2B5EF4-FFF2-40B4-BE49-F238E27FC236}">
                <a16:creationId xmlns:a16="http://schemas.microsoft.com/office/drawing/2014/main" id="{BF16E3A9-1CB9-4D96-BD7B-A476E6725925}"/>
              </a:ext>
            </a:extLst>
          </p:cNvPr>
          <p:cNvPicPr>
            <a:picLocks noChangeAspect="1"/>
          </p:cNvPicPr>
          <p:nvPr/>
        </p:nvPicPr>
        <p:blipFill>
          <a:blip r:embed="rId3"/>
          <a:stretch>
            <a:fillRect/>
          </a:stretch>
        </p:blipFill>
        <p:spPr>
          <a:xfrm>
            <a:off x="8478982" y="2904692"/>
            <a:ext cx="2143125" cy="2143125"/>
          </a:xfrm>
          <a:prstGeom prst="rect">
            <a:avLst/>
          </a:prstGeom>
        </p:spPr>
      </p:pic>
    </p:spTree>
    <p:extLst>
      <p:ext uri="{BB962C8B-B14F-4D97-AF65-F5344CB8AC3E}">
        <p14:creationId xmlns:p14="http://schemas.microsoft.com/office/powerpoint/2010/main" val="60898892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 name="Title 3"/>
          <p:cNvSpPr txBox="1">
            <a:spLocks noGrp="1"/>
          </p:cNvSpPr>
          <p:nvPr>
            <p:ph type="title"/>
          </p:nvPr>
        </p:nvSpPr>
        <p:spPr>
          <a:xfrm>
            <a:off x="2405863" y="365125"/>
            <a:ext cx="8947937" cy="1325563"/>
          </a:xfrm>
          <a:prstGeom prst="rect">
            <a:avLst/>
          </a:prstGeom>
        </p:spPr>
        <p:txBody>
          <a:bodyPr/>
          <a:lstStyle/>
          <a:p>
            <a:pPr lvl="2" algn="ctr"/>
            <a:r>
              <a:t>Flow of the Funds</a:t>
            </a:r>
          </a:p>
        </p:txBody>
      </p:sp>
      <p:grpSp>
        <p:nvGrpSpPr>
          <p:cNvPr id="461" name="Content Placeholder 7"/>
          <p:cNvGrpSpPr/>
          <p:nvPr/>
        </p:nvGrpSpPr>
        <p:grpSpPr>
          <a:xfrm>
            <a:off x="3287584" y="2294361"/>
            <a:ext cx="7290675" cy="3811967"/>
            <a:chOff x="828238" y="0"/>
            <a:chExt cx="7290673" cy="3811966"/>
          </a:xfrm>
        </p:grpSpPr>
        <p:grpSp>
          <p:nvGrpSpPr>
            <p:cNvPr id="448" name="Group"/>
            <p:cNvGrpSpPr/>
            <p:nvPr/>
          </p:nvGrpSpPr>
          <p:grpSpPr>
            <a:xfrm>
              <a:off x="3130551" y="0"/>
              <a:ext cx="2686046" cy="1575406"/>
              <a:chOff x="0" y="0"/>
              <a:chExt cx="2686045" cy="1575405"/>
            </a:xfrm>
          </p:grpSpPr>
          <p:sp>
            <p:nvSpPr>
              <p:cNvPr id="446" name="Triangle"/>
              <p:cNvSpPr/>
              <p:nvPr/>
            </p:nvSpPr>
            <p:spPr>
              <a:xfrm>
                <a:off x="0" y="0"/>
                <a:ext cx="2686044" cy="141109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0800" y="0"/>
                    </a:lnTo>
                    <a:lnTo>
                      <a:pt x="21600" y="21600"/>
                    </a:lnTo>
                    <a:close/>
                  </a:path>
                </a:pathLst>
              </a:custGeom>
              <a:gradFill flip="none" rotWithShape="1">
                <a:gsLst>
                  <a:gs pos="0">
                    <a:srgbClr val="A6B6DF">
                      <a:alpha val="90000"/>
                    </a:srgbClr>
                  </a:gs>
                  <a:gs pos="50000">
                    <a:srgbClr val="98AAD9">
                      <a:alpha val="90000"/>
                    </a:srgbClr>
                  </a:gs>
                  <a:gs pos="100000">
                    <a:srgbClr val="869DD7">
                      <a:alpha val="90000"/>
                    </a:srgbClr>
                  </a:gs>
                </a:gsLst>
                <a:lin ang="5400000" scaled="0"/>
              </a:gradFill>
              <a:ln w="12700" cap="flat">
                <a:noFill/>
                <a:miter lim="400000"/>
              </a:ln>
              <a:effectLst/>
            </p:spPr>
            <p:txBody>
              <a:bodyPr wrap="square" lIns="45719" tIns="45719" rIns="45719" bIns="45719" numCol="1" anchor="ctr">
                <a:noAutofit/>
              </a:bodyPr>
              <a:lstStyle/>
              <a:p>
                <a:pPr algn="ctr" defTabSz="800100">
                  <a:defRPr sz="2800"/>
                </a:pPr>
                <a:endParaRPr/>
              </a:p>
            </p:txBody>
          </p:sp>
          <p:sp>
            <p:nvSpPr>
              <p:cNvPr id="447" name="Department of Health &amp; Human Services"/>
              <p:cNvSpPr/>
              <p:nvPr/>
            </p:nvSpPr>
            <p:spPr>
              <a:xfrm>
                <a:off x="0" y="421246"/>
                <a:ext cx="2686045" cy="115415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859" tIns="22859" rIns="22859" bIns="22859" numCol="1" anchor="ctr">
                <a:spAutoFit/>
              </a:bodyPr>
              <a:lstStyle/>
              <a:p>
                <a:pPr algn="ctr" defTabSz="800100"/>
                <a:endParaRPr dirty="0"/>
              </a:p>
              <a:p>
                <a:pPr algn="ctr" defTabSz="800100"/>
                <a:r>
                  <a:rPr lang="en-US" dirty="0"/>
                  <a:t>U.S. </a:t>
                </a:r>
                <a:r>
                  <a:rPr dirty="0"/>
                  <a:t>Department of Health &amp; Human Services</a:t>
                </a:r>
                <a:r>
                  <a:rPr lang="en-US" dirty="0"/>
                  <a:t> (HHS)</a:t>
                </a:r>
                <a:r>
                  <a:rPr dirty="0"/>
                  <a:t> </a:t>
                </a:r>
                <a:br>
                  <a:rPr dirty="0"/>
                </a:br>
                <a:endParaRPr dirty="0"/>
              </a:p>
            </p:txBody>
          </p:sp>
        </p:grpSp>
        <p:grpSp>
          <p:nvGrpSpPr>
            <p:cNvPr id="451" name="Group"/>
            <p:cNvGrpSpPr/>
            <p:nvPr/>
          </p:nvGrpSpPr>
          <p:grpSpPr>
            <a:xfrm>
              <a:off x="2484716" y="1392948"/>
              <a:ext cx="3977717" cy="678573"/>
              <a:chOff x="0" y="0"/>
              <a:chExt cx="3977716" cy="678572"/>
            </a:xfrm>
          </p:grpSpPr>
          <p:sp>
            <p:nvSpPr>
              <p:cNvPr id="449" name="Shape"/>
              <p:cNvSpPr/>
              <p:nvPr/>
            </p:nvSpPr>
            <p:spPr>
              <a:xfrm>
                <a:off x="-1" y="-1"/>
                <a:ext cx="3977718" cy="67857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3507" y="0"/>
                    </a:lnTo>
                    <a:lnTo>
                      <a:pt x="18093" y="0"/>
                    </a:lnTo>
                    <a:lnTo>
                      <a:pt x="21600" y="21600"/>
                    </a:lnTo>
                    <a:close/>
                  </a:path>
                </a:pathLst>
              </a:custGeom>
              <a:gradFill flip="none" rotWithShape="1">
                <a:gsLst>
                  <a:gs pos="0">
                    <a:srgbClr val="A6B6DF">
                      <a:alpha val="79999"/>
                    </a:srgbClr>
                  </a:gs>
                  <a:gs pos="50000">
                    <a:srgbClr val="98AAD9">
                      <a:alpha val="79999"/>
                    </a:srgbClr>
                  </a:gs>
                  <a:gs pos="100000">
                    <a:srgbClr val="869DD7">
                      <a:alpha val="79999"/>
                    </a:srgbClr>
                  </a:gs>
                </a:gsLst>
                <a:lin ang="5400000" scaled="0"/>
              </a:gradFill>
              <a:ln w="12700" cap="flat">
                <a:noFill/>
                <a:miter lim="400000"/>
              </a:ln>
              <a:effectLst/>
            </p:spPr>
            <p:txBody>
              <a:bodyPr wrap="square" lIns="45719" tIns="45719" rIns="45719" bIns="45719" numCol="1" anchor="ctr">
                <a:noAutofit/>
              </a:bodyPr>
              <a:lstStyle/>
              <a:p>
                <a:pPr algn="ctr" defTabSz="800100">
                  <a:spcBef>
                    <a:spcPts val="800"/>
                  </a:spcBef>
                  <a:defRPr sz="2800"/>
                </a:pPr>
                <a:endParaRPr/>
              </a:p>
            </p:txBody>
          </p:sp>
          <p:sp>
            <p:nvSpPr>
              <p:cNvPr id="450" name="Centers for Disease Control and Prevention"/>
              <p:cNvSpPr/>
              <p:nvPr/>
            </p:nvSpPr>
            <p:spPr>
              <a:xfrm>
                <a:off x="696100" y="339286"/>
                <a:ext cx="258551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859" tIns="22859" rIns="22859" bIns="22859" numCol="1" anchor="ctr">
                <a:spAutoFit/>
              </a:bodyPr>
              <a:lstStyle>
                <a:lvl1pPr algn="ctr" defTabSz="800100">
                  <a:spcBef>
                    <a:spcPts val="800"/>
                  </a:spcBef>
                </a:lvl1pPr>
              </a:lstStyle>
              <a:p>
                <a:r>
                  <a:rPr dirty="0"/>
                  <a:t>Centers for Disease Control and Prevention</a:t>
                </a:r>
              </a:p>
            </p:txBody>
          </p:sp>
        </p:grpSp>
        <p:grpSp>
          <p:nvGrpSpPr>
            <p:cNvPr id="454" name="Group"/>
            <p:cNvGrpSpPr/>
            <p:nvPr/>
          </p:nvGrpSpPr>
          <p:grpSpPr>
            <a:xfrm>
              <a:off x="1656477" y="2071521"/>
              <a:ext cx="5634195" cy="870223"/>
              <a:chOff x="0" y="0"/>
              <a:chExt cx="5634193" cy="870222"/>
            </a:xfrm>
          </p:grpSpPr>
          <p:sp>
            <p:nvSpPr>
              <p:cNvPr id="452" name="Shape"/>
              <p:cNvSpPr/>
              <p:nvPr/>
            </p:nvSpPr>
            <p:spPr>
              <a:xfrm>
                <a:off x="0" y="0"/>
                <a:ext cx="5634193" cy="87022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3175" y="0"/>
                    </a:lnTo>
                    <a:lnTo>
                      <a:pt x="18425" y="0"/>
                    </a:lnTo>
                    <a:lnTo>
                      <a:pt x="21600" y="21600"/>
                    </a:lnTo>
                    <a:close/>
                  </a:path>
                </a:pathLst>
              </a:custGeom>
              <a:gradFill flip="none" rotWithShape="1">
                <a:gsLst>
                  <a:gs pos="0">
                    <a:srgbClr val="A6B6DF">
                      <a:alpha val="70000"/>
                    </a:srgbClr>
                  </a:gs>
                  <a:gs pos="50000">
                    <a:srgbClr val="98AAD9">
                      <a:alpha val="70000"/>
                    </a:srgbClr>
                  </a:gs>
                  <a:gs pos="100000">
                    <a:srgbClr val="869DD7">
                      <a:alpha val="70000"/>
                    </a:srgbClr>
                  </a:gs>
                </a:gsLst>
                <a:lin ang="5400000" scaled="0"/>
              </a:gradFill>
              <a:ln w="12700" cap="flat">
                <a:noFill/>
                <a:miter lim="400000"/>
              </a:ln>
              <a:effectLst/>
            </p:spPr>
            <p:txBody>
              <a:bodyPr wrap="square" lIns="45719" tIns="45719" rIns="45719" bIns="45719" numCol="1" anchor="ctr">
                <a:noAutofit/>
              </a:bodyPr>
              <a:lstStyle/>
              <a:p>
                <a:pPr algn="ctr" defTabSz="800100">
                  <a:spcBef>
                    <a:spcPts val="800"/>
                  </a:spcBef>
                  <a:defRPr sz="2800"/>
                </a:pPr>
                <a:endParaRPr/>
              </a:p>
            </p:txBody>
          </p:sp>
          <p:sp>
            <p:nvSpPr>
              <p:cNvPr id="453" name="Texas Department of State Services"/>
              <p:cNvSpPr/>
              <p:nvPr/>
            </p:nvSpPr>
            <p:spPr>
              <a:xfrm>
                <a:off x="985984" y="135030"/>
                <a:ext cx="3662225" cy="60016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859" tIns="22859" rIns="22859" bIns="22859" numCol="1" anchor="ctr">
                <a:spAutoFit/>
              </a:bodyPr>
              <a:lstStyle>
                <a:lvl1pPr algn="ctr" defTabSz="800100">
                  <a:spcBef>
                    <a:spcPts val="800"/>
                  </a:spcBef>
                </a:lvl1pPr>
              </a:lstStyle>
              <a:p>
                <a:r>
                  <a:rPr dirty="0"/>
                  <a:t>Texas Department of State </a:t>
                </a:r>
                <a:r>
                  <a:rPr lang="en-US" dirty="0"/>
                  <a:t>Health </a:t>
                </a:r>
                <a:r>
                  <a:rPr dirty="0"/>
                  <a:t>Services</a:t>
                </a:r>
                <a:r>
                  <a:rPr lang="en-US" dirty="0"/>
                  <a:t> (DSHS)</a:t>
                </a:r>
                <a:endParaRPr dirty="0"/>
              </a:p>
            </p:txBody>
          </p:sp>
        </p:grpSp>
        <p:grpSp>
          <p:nvGrpSpPr>
            <p:cNvPr id="457" name="Group"/>
            <p:cNvGrpSpPr/>
            <p:nvPr/>
          </p:nvGrpSpPr>
          <p:grpSpPr>
            <a:xfrm>
              <a:off x="828238" y="2941742"/>
              <a:ext cx="7290673" cy="870224"/>
              <a:chOff x="0" y="-1"/>
              <a:chExt cx="7290671" cy="870223"/>
            </a:xfrm>
          </p:grpSpPr>
          <p:sp>
            <p:nvSpPr>
              <p:cNvPr id="455" name="Shape"/>
              <p:cNvSpPr/>
              <p:nvPr/>
            </p:nvSpPr>
            <p:spPr>
              <a:xfrm>
                <a:off x="0" y="-1"/>
                <a:ext cx="7290671" cy="87022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454" y="0"/>
                    </a:lnTo>
                    <a:lnTo>
                      <a:pt x="19146" y="0"/>
                    </a:lnTo>
                    <a:lnTo>
                      <a:pt x="21600" y="21600"/>
                    </a:lnTo>
                    <a:close/>
                  </a:path>
                </a:pathLst>
              </a:custGeom>
              <a:gradFill flip="none" rotWithShape="1">
                <a:gsLst>
                  <a:gs pos="0">
                    <a:srgbClr val="A6B6DF">
                      <a:alpha val="59999"/>
                    </a:srgbClr>
                  </a:gs>
                  <a:gs pos="50000">
                    <a:srgbClr val="98AAD9">
                      <a:alpha val="59999"/>
                    </a:srgbClr>
                  </a:gs>
                  <a:gs pos="100000">
                    <a:srgbClr val="869DD7">
                      <a:alpha val="59999"/>
                    </a:srgbClr>
                  </a:gs>
                </a:gsLst>
                <a:lin ang="5400000" scaled="0"/>
              </a:gradFill>
              <a:ln w="12700" cap="flat">
                <a:noFill/>
                <a:miter lim="400000"/>
              </a:ln>
              <a:effectLst/>
            </p:spPr>
            <p:txBody>
              <a:bodyPr wrap="square" lIns="45719" tIns="45719" rIns="45719" bIns="45719" numCol="1" anchor="ctr">
                <a:noAutofit/>
              </a:bodyPr>
              <a:lstStyle/>
              <a:p>
                <a:pPr algn="ctr" defTabSz="800100">
                  <a:defRPr sz="2800"/>
                </a:pPr>
                <a:endParaRPr dirty="0"/>
              </a:p>
            </p:txBody>
          </p:sp>
          <p:sp>
            <p:nvSpPr>
              <p:cNvPr id="456" name="Grantees"/>
              <p:cNvSpPr/>
              <p:nvPr/>
            </p:nvSpPr>
            <p:spPr>
              <a:xfrm>
                <a:off x="1275867" y="273529"/>
                <a:ext cx="4738937" cy="323163"/>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2859" tIns="22859" rIns="22859" bIns="22859" numCol="1" anchor="ctr">
                <a:spAutoFit/>
              </a:bodyPr>
              <a:lstStyle>
                <a:lvl1pPr algn="ctr" defTabSz="800100"/>
              </a:lstStyle>
              <a:p>
                <a:r>
                  <a:rPr dirty="0"/>
                  <a:t>Grantees</a:t>
                </a:r>
                <a:r>
                  <a:rPr lang="en-US" dirty="0"/>
                  <a:t> (sub-recipients)</a:t>
                </a:r>
                <a:endParaRPr dirty="0"/>
              </a:p>
            </p:txBody>
          </p:sp>
        </p:grpSp>
      </p:grpSp>
      <p:sp>
        <p:nvSpPr>
          <p:cNvPr id="462" name="Arrow: Down 4"/>
          <p:cNvSpPr/>
          <p:nvPr/>
        </p:nvSpPr>
        <p:spPr>
          <a:xfrm>
            <a:off x="9366000" y="1972732"/>
            <a:ext cx="2048934" cy="2912535"/>
          </a:xfrm>
          <a:custGeom>
            <a:avLst/>
            <a:gdLst/>
            <a:ahLst/>
            <a:cxnLst>
              <a:cxn ang="0">
                <a:pos x="wd2" y="hd2"/>
              </a:cxn>
              <a:cxn ang="5400000">
                <a:pos x="wd2" y="hd2"/>
              </a:cxn>
              <a:cxn ang="10800000">
                <a:pos x="wd2" y="hd2"/>
              </a:cxn>
              <a:cxn ang="16200000">
                <a:pos x="wd2" y="hd2"/>
              </a:cxn>
            </a:cxnLst>
            <a:rect l="0" t="0" r="r" b="b"/>
            <a:pathLst>
              <a:path w="21600" h="21600" extrusionOk="0">
                <a:moveTo>
                  <a:pt x="0" y="14002"/>
                </a:moveTo>
                <a:lnTo>
                  <a:pt x="5400" y="14002"/>
                </a:lnTo>
                <a:lnTo>
                  <a:pt x="5400" y="0"/>
                </a:lnTo>
                <a:lnTo>
                  <a:pt x="16200" y="0"/>
                </a:lnTo>
                <a:lnTo>
                  <a:pt x="16200" y="14002"/>
                </a:lnTo>
                <a:lnTo>
                  <a:pt x="21600" y="14002"/>
                </a:lnTo>
                <a:lnTo>
                  <a:pt x="10800" y="21600"/>
                </a:lnTo>
                <a:close/>
              </a:path>
            </a:pathLst>
          </a:custGeom>
          <a:ln w="12700">
            <a:solidFill>
              <a:srgbClr val="32538F"/>
            </a:solidFill>
            <a:miter/>
          </a:ln>
        </p:spPr>
        <p:txBody>
          <a:bodyPr lIns="45719" rIns="45719" anchor="ctr"/>
          <a:lstStyle/>
          <a:p>
            <a:pPr algn="ctr">
              <a:defRPr>
                <a:solidFill>
                  <a:srgbClr val="FFFFFF"/>
                </a:solidFill>
              </a:defRPr>
            </a:pPr>
            <a:endParaRPr/>
          </a:p>
        </p:txBody>
      </p:sp>
      <p:sp>
        <p:nvSpPr>
          <p:cNvPr id="463" name="TextBox 5"/>
          <p:cNvSpPr txBox="1"/>
          <p:nvPr/>
        </p:nvSpPr>
        <p:spPr>
          <a:xfrm>
            <a:off x="9801186" y="2254008"/>
            <a:ext cx="1178562" cy="1209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lstStyle>
          <a:p>
            <a:r>
              <a:rPr dirty="0"/>
              <a:t>Starting from the top of the hierarchy</a:t>
            </a:r>
          </a:p>
        </p:txBody>
      </p:sp>
    </p:spTree>
  </p:cSld>
  <p:clrMapOvr>
    <a:masterClrMapping/>
  </p:clrMapOvr>
  <p:transition spd="med"/>
</p:sld>
</file>

<file path=ppt/theme/theme1.xml><?xml version="1.0" encoding="utf-8"?>
<a:theme xmlns:a="http://schemas.openxmlformats.org/drawingml/2006/main" name="DSHS Slide Theme">
  <a:themeElements>
    <a:clrScheme name="DSHS Slide Theme">
      <a:dk1>
        <a:srgbClr val="000000"/>
      </a:dk1>
      <a:lt1>
        <a:srgbClr val="FFFFFF"/>
      </a:lt1>
      <a:dk2>
        <a:srgbClr val="A7A7A7"/>
      </a:dk2>
      <a:lt2>
        <a:srgbClr val="535353"/>
      </a:lt2>
      <a:accent1>
        <a:srgbClr val="003087"/>
      </a:accent1>
      <a:accent2>
        <a:srgbClr val="C00000"/>
      </a:accent2>
      <a:accent3>
        <a:srgbClr val="A5A5A5"/>
      </a:accent3>
      <a:accent4>
        <a:srgbClr val="FFC000"/>
      </a:accent4>
      <a:accent5>
        <a:srgbClr val="5B9BD5"/>
      </a:accent5>
      <a:accent6>
        <a:srgbClr val="70AD47"/>
      </a:accent6>
      <a:hlink>
        <a:srgbClr val="0000FF"/>
      </a:hlink>
      <a:folHlink>
        <a:srgbClr val="FF00FF"/>
      </a:folHlink>
    </a:clrScheme>
    <a:fontScheme name="DSHS Slide Theme">
      <a:majorFont>
        <a:latin typeface="Helvetica"/>
        <a:ea typeface="Helvetica"/>
        <a:cs typeface="Helvetica"/>
      </a:majorFont>
      <a:minorFont>
        <a:latin typeface="Calibri"/>
        <a:ea typeface="Calibri"/>
        <a:cs typeface="Calibri"/>
      </a:minorFont>
    </a:fontScheme>
    <a:fmtScheme name="DSHS Slid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SHS Slide Theme">
  <a:themeElements>
    <a:clrScheme name="DSHS Slide Theme">
      <a:dk1>
        <a:srgbClr val="000000"/>
      </a:dk1>
      <a:lt1>
        <a:srgbClr val="FFFFFF"/>
      </a:lt1>
      <a:dk2>
        <a:srgbClr val="A7A7A7"/>
      </a:dk2>
      <a:lt2>
        <a:srgbClr val="535353"/>
      </a:lt2>
      <a:accent1>
        <a:srgbClr val="003087"/>
      </a:accent1>
      <a:accent2>
        <a:srgbClr val="C00000"/>
      </a:accent2>
      <a:accent3>
        <a:srgbClr val="A5A5A5"/>
      </a:accent3>
      <a:accent4>
        <a:srgbClr val="FFC000"/>
      </a:accent4>
      <a:accent5>
        <a:srgbClr val="5B9BD5"/>
      </a:accent5>
      <a:accent6>
        <a:srgbClr val="70AD47"/>
      </a:accent6>
      <a:hlink>
        <a:srgbClr val="0000FF"/>
      </a:hlink>
      <a:folHlink>
        <a:srgbClr val="FF00FF"/>
      </a:folHlink>
    </a:clrScheme>
    <a:fontScheme name="DSHS Slide Theme">
      <a:majorFont>
        <a:latin typeface="Helvetica"/>
        <a:ea typeface="Helvetica"/>
        <a:cs typeface="Helvetica"/>
      </a:majorFont>
      <a:minorFont>
        <a:latin typeface="Calibri"/>
        <a:ea typeface="Calibri"/>
        <a:cs typeface="Calibri"/>
      </a:minorFont>
    </a:fontScheme>
    <a:fmtScheme name="DSHS Slid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565</TotalTime>
  <Words>1605</Words>
  <Application>Microsoft Macintosh PowerPoint</Application>
  <PresentationFormat>Widescreen</PresentationFormat>
  <Paragraphs>169</Paragraphs>
  <Slides>27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Courier New</vt:lpstr>
      <vt:lpstr>DSHS Slide Theme</vt:lpstr>
      <vt:lpstr>Program Income Training 101</vt:lpstr>
      <vt:lpstr>Overview</vt:lpstr>
      <vt:lpstr>HIV Prevention Services Grant</vt:lpstr>
      <vt:lpstr>HIV Prevention Services Grant</vt:lpstr>
      <vt:lpstr>PowerPoint Presentation</vt:lpstr>
      <vt:lpstr>Introduction to Program Income</vt:lpstr>
      <vt:lpstr>What is Program income?</vt:lpstr>
      <vt:lpstr>Program Income Specific Criteria</vt:lpstr>
      <vt:lpstr>Flow of the Funds</vt:lpstr>
      <vt:lpstr>340B: How does it work</vt:lpstr>
      <vt:lpstr>340B Program Income</vt:lpstr>
      <vt:lpstr>Program Income Example</vt:lpstr>
      <vt:lpstr>Program Income Requirements</vt:lpstr>
      <vt:lpstr>PowerPoint Presentation</vt:lpstr>
      <vt:lpstr>Allowable Uses of Program Income</vt:lpstr>
      <vt:lpstr>Funding Restrictions</vt:lpstr>
      <vt:lpstr>Unallowable Costs for HIV Prevention Grant</vt:lpstr>
      <vt:lpstr>Prevention Grant Specific Examples</vt:lpstr>
      <vt:lpstr>Use of Program Income </vt:lpstr>
      <vt:lpstr>Additive Method</vt:lpstr>
      <vt:lpstr>Example</vt:lpstr>
      <vt:lpstr>Documenting Program Income</vt:lpstr>
      <vt:lpstr>Documentation of Program Income</vt:lpstr>
      <vt:lpstr>Program Income Monitoring Tool</vt:lpstr>
      <vt:lpstr>Program Income Monitoring Tool Cont.</vt:lpstr>
      <vt:lpstr>Additional Resources</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Income Training 101</dc:title>
  <dc:creator>Burke,Courtlin (DSHS)</dc:creator>
  <cp:lastModifiedBy>Noel Pratts</cp:lastModifiedBy>
  <cp:revision>50</cp:revision>
  <dcterms:modified xsi:type="dcterms:W3CDTF">2020-12-01T17:57:37Z</dcterms:modified>
</cp:coreProperties>
</file>