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Lst>
  <p:notesMasterIdLst>
    <p:notesMasterId r:id="rId38"/>
  </p:notesMasterIdLst>
  <p:sldIdLst>
    <p:sldId id="256" r:id="rId4"/>
    <p:sldId id="277" r:id="rId5"/>
    <p:sldId id="263" r:id="rId6"/>
    <p:sldId id="336" r:id="rId7"/>
    <p:sldId id="350" r:id="rId8"/>
    <p:sldId id="337" r:id="rId9"/>
    <p:sldId id="338" r:id="rId10"/>
    <p:sldId id="339" r:id="rId11"/>
    <p:sldId id="340" r:id="rId12"/>
    <p:sldId id="332" r:id="rId13"/>
    <p:sldId id="333" r:id="rId14"/>
    <p:sldId id="334" r:id="rId15"/>
    <p:sldId id="278" r:id="rId16"/>
    <p:sldId id="279" r:id="rId17"/>
    <p:sldId id="341" r:id="rId18"/>
    <p:sldId id="335" r:id="rId19"/>
    <p:sldId id="281" r:id="rId20"/>
    <p:sldId id="342" r:id="rId21"/>
    <p:sldId id="283" r:id="rId22"/>
    <p:sldId id="284" r:id="rId23"/>
    <p:sldId id="344" r:id="rId24"/>
    <p:sldId id="315" r:id="rId25"/>
    <p:sldId id="345" r:id="rId26"/>
    <p:sldId id="346" r:id="rId27"/>
    <p:sldId id="347" r:id="rId28"/>
    <p:sldId id="348" r:id="rId29"/>
    <p:sldId id="349" r:id="rId30"/>
    <p:sldId id="295" r:id="rId31"/>
    <p:sldId id="328" r:id="rId32"/>
    <p:sldId id="327" r:id="rId33"/>
    <p:sldId id="329" r:id="rId34"/>
    <p:sldId id="330" r:id="rId35"/>
    <p:sldId id="322" r:id="rId36"/>
    <p:sldId id="2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56"/>
            <p14:sldId id="277"/>
            <p14:sldId id="263"/>
            <p14:sldId id="336"/>
            <p14:sldId id="350"/>
            <p14:sldId id="337"/>
            <p14:sldId id="338"/>
            <p14:sldId id="339"/>
            <p14:sldId id="340"/>
            <p14:sldId id="332"/>
            <p14:sldId id="333"/>
            <p14:sldId id="334"/>
            <p14:sldId id="278"/>
            <p14:sldId id="279"/>
            <p14:sldId id="341"/>
            <p14:sldId id="335"/>
            <p14:sldId id="281"/>
            <p14:sldId id="342"/>
            <p14:sldId id="283"/>
            <p14:sldId id="284"/>
            <p14:sldId id="344"/>
            <p14:sldId id="315"/>
            <p14:sldId id="345"/>
            <p14:sldId id="346"/>
            <p14:sldId id="347"/>
            <p14:sldId id="348"/>
            <p14:sldId id="349"/>
            <p14:sldId id="295"/>
            <p14:sldId id="328"/>
            <p14:sldId id="327"/>
            <p14:sldId id="329"/>
            <p14:sldId id="330"/>
          </p14:sldIdLst>
        </p14:section>
        <p14:section name="Untitled Section" id="{19346DEB-E2B3-439A-8385-6B7988DE08C3}">
          <p14:sldIdLst>
            <p14:sldId id="322"/>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04119-C42A-5CAA-67C5-ABC5F6D80062}" name="Rajkumar,Nevin (DSHS)" initials="R(" userId="S::Nevin.Rajkumar@dshs.texas.gov::78f4fde3-5374-4e6b-ba75-29ef2a1c5554" providerId="AD"/>
  <p188:author id="{F94D52F8-7240-E165-D311-A397361A2369}" name="Flores,Gil  (DSHS)" initials="F(" userId="S::Gil.Flores@dshs.texas.gov::e7bf624e-e9ec-434c-9380-5949ee20e9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terosso,Analise (DSHS)" initials="M(" lastIdx="1" clrIdx="0">
    <p:extLst>
      <p:ext uri="{19B8F6BF-5375-455C-9EA6-DF929625EA0E}">
        <p15:presenceInfo xmlns:p15="http://schemas.microsoft.com/office/powerpoint/2012/main" userId="S::Analise.Monterosso@dshs.texas.gov::9fe3b915-fb65-4720-96db-b5c50f322f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3"/>
    <a:srgbClr val="333333"/>
    <a:srgbClr val="556A7E"/>
    <a:srgbClr val="005CB9"/>
    <a:srgbClr val="1F4E79"/>
    <a:srgbClr val="264780"/>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9244" autoAdjust="0"/>
  </p:normalViewPr>
  <p:slideViewPr>
    <p:cSldViewPr snapToGrid="0">
      <p:cViewPr varScale="1">
        <p:scale>
          <a:sx n="89" d="100"/>
          <a:sy n="89" d="100"/>
        </p:scale>
        <p:origin x="13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shs4avchhivs01.dshs.txnet.state.tx.us\HIV3Share$\datashare\Data_Analysis\Analysis%20Group%20Reports%20Code\HIV%20Annual%20Report%20and%20Slides\HIV%20Slideset\2021\HIVSlideData2021_NR_new.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shs4avchhivs01.dshs.txnet.state.tx.us\HIV3Share$\datashare\Data_Analysis\Analysis%20Group%20Reports%20Code\HIV%20Annual%20Report%20and%20Slides\HIV%20Slideset\2021\HIVSlideData2021_NR_new.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dshs4avchhivs01.dshs.txnet.state.tx.us\HIV3Share$\datashare\Data_Analysis\Analysis%20Group%20Reports%20Code\HIV%20Annual%20Report%20and%20Slides\HIV%20Slideset\2021\HIVSlideData2021_NR_new.xls"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shs4avchhivs01.dshs.txnet.state.tx.us\HIV3Share$\datashare\Data_Analysis\Analysis%20Group%20Reports%20Code\HIV%20Annual%20Report%20and%20Slides\HIV%20Slideset\2021\HIVSlideData2021_NR_new.xls"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shs4avchhivs01.dshs.txnet.state.tx.us\HIV3Share$\datashare\Data_Analysis\Analysis%20Group%20Reports%20Code\HIV%20Annual%20Report%20and%20Slides\HIV%20Slideset\2021\HIVSlideData_oct2022.xls"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P:\datashare\Data_Analysis\Analysis%20Group%20Reports%20Code\HIV%20Annual%20Report%20and%20Slides\HIV%20Slideset\2021\HIVSlideData2021_NR_new.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New HIV Diagnoses</c:v>
                </c:pt>
              </c:strCache>
            </c:strRef>
          </c:tx>
          <c:spPr>
            <a:ln w="28575" cap="rnd">
              <a:solidFill>
                <a:srgbClr val="C00000"/>
              </a:solidFill>
              <a:round/>
            </a:ln>
            <a:effectLst/>
          </c:spPr>
          <c:marker>
            <c:symbol val="none"/>
          </c:marker>
          <c:cat>
            <c:numRef>
              <c:f>Sheet1!$A$2:$A$42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Sheet1!$B$2:$B$42</c:f>
              <c:numCache>
                <c:formatCode>General</c:formatCode>
                <c:ptCount val="41"/>
                <c:pt idx="0">
                  <c:v>19</c:v>
                </c:pt>
                <c:pt idx="1">
                  <c:v>60</c:v>
                </c:pt>
                <c:pt idx="2">
                  <c:v>212</c:v>
                </c:pt>
                <c:pt idx="3">
                  <c:v>544</c:v>
                </c:pt>
                <c:pt idx="4">
                  <c:v>1487</c:v>
                </c:pt>
                <c:pt idx="5">
                  <c:v>2396</c:v>
                </c:pt>
                <c:pt idx="6">
                  <c:v>3617</c:v>
                </c:pt>
                <c:pt idx="7">
                  <c:v>4009</c:v>
                </c:pt>
                <c:pt idx="8">
                  <c:v>4838</c:v>
                </c:pt>
                <c:pt idx="9">
                  <c:v>5271</c:v>
                </c:pt>
                <c:pt idx="10">
                  <c:v>5179</c:v>
                </c:pt>
                <c:pt idx="11">
                  <c:v>4875</c:v>
                </c:pt>
                <c:pt idx="12">
                  <c:v>4575</c:v>
                </c:pt>
                <c:pt idx="13">
                  <c:v>4509</c:v>
                </c:pt>
                <c:pt idx="14">
                  <c:v>4254</c:v>
                </c:pt>
                <c:pt idx="15">
                  <c:v>4339</c:v>
                </c:pt>
                <c:pt idx="16">
                  <c:v>3878</c:v>
                </c:pt>
                <c:pt idx="17">
                  <c:v>3375</c:v>
                </c:pt>
                <c:pt idx="18">
                  <c:v>5272</c:v>
                </c:pt>
                <c:pt idx="19">
                  <c:v>5059</c:v>
                </c:pt>
                <c:pt idx="20">
                  <c:v>4828</c:v>
                </c:pt>
                <c:pt idx="21">
                  <c:v>5046</c:v>
                </c:pt>
                <c:pt idx="22">
                  <c:v>4326</c:v>
                </c:pt>
                <c:pt idx="23">
                  <c:v>4396</c:v>
                </c:pt>
                <c:pt idx="24">
                  <c:v>4271</c:v>
                </c:pt>
                <c:pt idx="25">
                  <c:v>3970</c:v>
                </c:pt>
                <c:pt idx="26">
                  <c:v>4140</c:v>
                </c:pt>
                <c:pt idx="27">
                  <c:v>4199</c:v>
                </c:pt>
                <c:pt idx="28">
                  <c:v>4405</c:v>
                </c:pt>
                <c:pt idx="29">
                  <c:v>4484</c:v>
                </c:pt>
                <c:pt idx="30">
                  <c:v>4328</c:v>
                </c:pt>
                <c:pt idx="31">
                  <c:v>4378</c:v>
                </c:pt>
                <c:pt idx="32">
                  <c:v>4393</c:v>
                </c:pt>
                <c:pt idx="33">
                  <c:v>4471</c:v>
                </c:pt>
                <c:pt idx="34">
                  <c:v>4563</c:v>
                </c:pt>
                <c:pt idx="35">
                  <c:v>4563</c:v>
                </c:pt>
                <c:pt idx="36">
                  <c:v>4375</c:v>
                </c:pt>
                <c:pt idx="37">
                  <c:v>4417</c:v>
                </c:pt>
                <c:pt idx="38">
                  <c:v>4307</c:v>
                </c:pt>
                <c:pt idx="39">
                  <c:v>3580</c:v>
                </c:pt>
                <c:pt idx="40">
                  <c:v>4377</c:v>
                </c:pt>
              </c:numCache>
            </c:numRef>
          </c:val>
          <c:smooth val="0"/>
          <c:extLst>
            <c:ext xmlns:c16="http://schemas.microsoft.com/office/drawing/2014/chart" uri="{C3380CC4-5D6E-409C-BE32-E72D297353CC}">
              <c16:uniqueId val="{00000000-2D6C-43F3-982B-9181433543BC}"/>
            </c:ext>
          </c:extLst>
        </c:ser>
        <c:ser>
          <c:idx val="2"/>
          <c:order val="2"/>
          <c:tx>
            <c:strRef>
              <c:f>Sheet1!$D$1</c:f>
              <c:strCache>
                <c:ptCount val="1"/>
                <c:pt idx="0">
                  <c:v>Deaths in Persons Living with HIV</c:v>
                </c:pt>
              </c:strCache>
            </c:strRef>
          </c:tx>
          <c:spPr>
            <a:ln w="28575" cap="rnd">
              <a:solidFill>
                <a:srgbClr val="7030A0"/>
              </a:solidFill>
              <a:round/>
            </a:ln>
            <a:effectLst/>
          </c:spPr>
          <c:marker>
            <c:symbol val="none"/>
          </c:marker>
          <c:cat>
            <c:numRef>
              <c:f>Sheet1!$A$2:$A$42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Sheet1!$D$2:$D$42</c:f>
              <c:numCache>
                <c:formatCode>General</c:formatCode>
                <c:ptCount val="41"/>
                <c:pt idx="0">
                  <c:v>3</c:v>
                </c:pt>
                <c:pt idx="1">
                  <c:v>12</c:v>
                </c:pt>
                <c:pt idx="2">
                  <c:v>63</c:v>
                </c:pt>
                <c:pt idx="3">
                  <c:v>184</c:v>
                </c:pt>
                <c:pt idx="4">
                  <c:v>422</c:v>
                </c:pt>
                <c:pt idx="5">
                  <c:v>831</c:v>
                </c:pt>
                <c:pt idx="6">
                  <c:v>1233</c:v>
                </c:pt>
                <c:pt idx="7">
                  <c:v>1488</c:v>
                </c:pt>
                <c:pt idx="8">
                  <c:v>1896</c:v>
                </c:pt>
                <c:pt idx="9">
                  <c:v>2284</c:v>
                </c:pt>
                <c:pt idx="10">
                  <c:v>2561</c:v>
                </c:pt>
                <c:pt idx="11">
                  <c:v>2900</c:v>
                </c:pt>
                <c:pt idx="12">
                  <c:v>3133</c:v>
                </c:pt>
                <c:pt idx="13">
                  <c:v>3404</c:v>
                </c:pt>
                <c:pt idx="14">
                  <c:v>3430</c:v>
                </c:pt>
                <c:pt idx="15">
                  <c:v>2695</c:v>
                </c:pt>
                <c:pt idx="16">
                  <c:v>1651</c:v>
                </c:pt>
                <c:pt idx="17">
                  <c:v>1347</c:v>
                </c:pt>
                <c:pt idx="18">
                  <c:v>1379</c:v>
                </c:pt>
                <c:pt idx="19">
                  <c:v>1427</c:v>
                </c:pt>
                <c:pt idx="20">
                  <c:v>1491</c:v>
                </c:pt>
                <c:pt idx="21">
                  <c:v>1525</c:v>
                </c:pt>
                <c:pt idx="22">
                  <c:v>1500</c:v>
                </c:pt>
                <c:pt idx="23">
                  <c:v>1567</c:v>
                </c:pt>
                <c:pt idx="24">
                  <c:v>1539</c:v>
                </c:pt>
                <c:pt idx="25">
                  <c:v>1630</c:v>
                </c:pt>
                <c:pt idx="26">
                  <c:v>1597</c:v>
                </c:pt>
                <c:pt idx="27">
                  <c:v>1434</c:v>
                </c:pt>
                <c:pt idx="28">
                  <c:v>1557</c:v>
                </c:pt>
                <c:pt idx="29">
                  <c:v>1444</c:v>
                </c:pt>
                <c:pt idx="30">
                  <c:v>1406</c:v>
                </c:pt>
                <c:pt idx="31">
                  <c:v>1436</c:v>
                </c:pt>
                <c:pt idx="32">
                  <c:v>1306</c:v>
                </c:pt>
                <c:pt idx="33">
                  <c:v>1491</c:v>
                </c:pt>
                <c:pt idx="34">
                  <c:v>1486</c:v>
                </c:pt>
                <c:pt idx="35">
                  <c:v>1525</c:v>
                </c:pt>
                <c:pt idx="36">
                  <c:v>1637</c:v>
                </c:pt>
                <c:pt idx="37">
                  <c:v>1589</c:v>
                </c:pt>
                <c:pt idx="38">
                  <c:v>1687</c:v>
                </c:pt>
              </c:numCache>
            </c:numRef>
          </c:val>
          <c:smooth val="0"/>
          <c:extLst>
            <c:ext xmlns:c16="http://schemas.microsoft.com/office/drawing/2014/chart" uri="{C3380CC4-5D6E-409C-BE32-E72D297353CC}">
              <c16:uniqueId val="{00000001-2D6C-43F3-982B-9181433543BC}"/>
            </c:ext>
          </c:extLst>
        </c:ser>
        <c:dLbls>
          <c:showLegendKey val="0"/>
          <c:showVal val="0"/>
          <c:showCatName val="0"/>
          <c:showSerName val="0"/>
          <c:showPercent val="0"/>
          <c:showBubbleSize val="0"/>
        </c:dLbls>
        <c:marker val="1"/>
        <c:smooth val="0"/>
        <c:axId val="1584953552"/>
        <c:axId val="1584954800"/>
      </c:lineChart>
      <c:lineChart>
        <c:grouping val="standard"/>
        <c:varyColors val="0"/>
        <c:ser>
          <c:idx val="1"/>
          <c:order val="1"/>
          <c:tx>
            <c:strRef>
              <c:f>Sheet1!$C$1</c:f>
              <c:strCache>
                <c:ptCount val="1"/>
                <c:pt idx="0">
                  <c:v>Persons Living with HIV</c:v>
                </c:pt>
              </c:strCache>
            </c:strRef>
          </c:tx>
          <c:spPr>
            <a:ln w="28575" cap="rnd">
              <a:solidFill>
                <a:schemeClr val="accent6"/>
              </a:solidFill>
              <a:round/>
            </a:ln>
            <a:effectLst/>
          </c:spPr>
          <c:marker>
            <c:symbol val="none"/>
          </c:marker>
          <c:cat>
            <c:numRef>
              <c:f>Sheet1!$A$2:$A$42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Sheet1!$C$2:$C$42</c:f>
              <c:numCache>
                <c:formatCode>General</c:formatCode>
                <c:ptCount val="41"/>
                <c:pt idx="0">
                  <c:v>22</c:v>
                </c:pt>
                <c:pt idx="1">
                  <c:v>51</c:v>
                </c:pt>
                <c:pt idx="2">
                  <c:v>148</c:v>
                </c:pt>
                <c:pt idx="3">
                  <c:v>376</c:v>
                </c:pt>
                <c:pt idx="4">
                  <c:v>847</c:v>
                </c:pt>
                <c:pt idx="5">
                  <c:v>1592</c:v>
                </c:pt>
                <c:pt idx="6">
                  <c:v>2801</c:v>
                </c:pt>
                <c:pt idx="7">
                  <c:v>4125</c:v>
                </c:pt>
                <c:pt idx="8">
                  <c:v>5778</c:v>
                </c:pt>
                <c:pt idx="9">
                  <c:v>7599</c:v>
                </c:pt>
                <c:pt idx="10">
                  <c:v>9520</c:v>
                </c:pt>
                <c:pt idx="11">
                  <c:v>12231</c:v>
                </c:pt>
                <c:pt idx="12">
                  <c:v>15277</c:v>
                </c:pt>
                <c:pt idx="13">
                  <c:v>17348</c:v>
                </c:pt>
                <c:pt idx="14">
                  <c:v>19182</c:v>
                </c:pt>
                <c:pt idx="15">
                  <c:v>21823</c:v>
                </c:pt>
                <c:pt idx="16">
                  <c:v>24679</c:v>
                </c:pt>
                <c:pt idx="17">
                  <c:v>27167</c:v>
                </c:pt>
                <c:pt idx="18">
                  <c:v>31512</c:v>
                </c:pt>
                <c:pt idx="19">
                  <c:v>35526</c:v>
                </c:pt>
                <c:pt idx="20">
                  <c:v>39183</c:v>
                </c:pt>
                <c:pt idx="21">
                  <c:v>43054</c:v>
                </c:pt>
                <c:pt idx="22">
                  <c:v>46164</c:v>
                </c:pt>
                <c:pt idx="23">
                  <c:v>49253</c:v>
                </c:pt>
                <c:pt idx="24">
                  <c:v>52368</c:v>
                </c:pt>
                <c:pt idx="25">
                  <c:v>55121</c:v>
                </c:pt>
                <c:pt idx="26">
                  <c:v>58060</c:v>
                </c:pt>
                <c:pt idx="27">
                  <c:v>61135</c:v>
                </c:pt>
                <c:pt idx="28">
                  <c:v>65034</c:v>
                </c:pt>
                <c:pt idx="29">
                  <c:v>68491</c:v>
                </c:pt>
                <c:pt idx="30">
                  <c:v>71564</c:v>
                </c:pt>
                <c:pt idx="31">
                  <c:v>74361</c:v>
                </c:pt>
                <c:pt idx="32">
                  <c:v>78042</c:v>
                </c:pt>
                <c:pt idx="33">
                  <c:v>81523</c:v>
                </c:pt>
                <c:pt idx="34">
                  <c:v>84928</c:v>
                </c:pt>
                <c:pt idx="35">
                  <c:v>88403</c:v>
                </c:pt>
                <c:pt idx="36">
                  <c:v>91551</c:v>
                </c:pt>
                <c:pt idx="37">
                  <c:v>94572</c:v>
                </c:pt>
                <c:pt idx="38">
                  <c:v>97651</c:v>
                </c:pt>
                <c:pt idx="39">
                  <c:v>100064</c:v>
                </c:pt>
                <c:pt idx="40">
                  <c:v>102800</c:v>
                </c:pt>
              </c:numCache>
            </c:numRef>
          </c:val>
          <c:smooth val="0"/>
          <c:extLst>
            <c:ext xmlns:c16="http://schemas.microsoft.com/office/drawing/2014/chart" uri="{C3380CC4-5D6E-409C-BE32-E72D297353CC}">
              <c16:uniqueId val="{00000002-2D6C-43F3-982B-9181433543BC}"/>
            </c:ext>
          </c:extLst>
        </c:ser>
        <c:dLbls>
          <c:showLegendKey val="0"/>
          <c:showVal val="0"/>
          <c:showCatName val="0"/>
          <c:showSerName val="0"/>
          <c:showPercent val="0"/>
          <c:showBubbleSize val="0"/>
        </c:dLbls>
        <c:marker val="1"/>
        <c:smooth val="0"/>
        <c:axId val="1584950640"/>
        <c:axId val="1584948560"/>
      </c:lineChart>
      <c:catAx>
        <c:axId val="1584953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solidFill>
                      <a:srgbClr val="000000"/>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84954800"/>
        <c:crosses val="autoZero"/>
        <c:auto val="0"/>
        <c:lblAlgn val="ctr"/>
        <c:lblOffset val="100"/>
        <c:tickLblSkip val="4"/>
        <c:tickMarkSkip val="1"/>
        <c:noMultiLvlLbl val="0"/>
      </c:catAx>
      <c:valAx>
        <c:axId val="15849548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cap="all" baseline="0">
                    <a:solidFill>
                      <a:sysClr val="windowText" lastClr="000000"/>
                    </a:solidFill>
                    <a:latin typeface="+mn-lt"/>
                    <a:ea typeface="+mn-ea"/>
                    <a:cs typeface="+mn-cs"/>
                  </a:defRPr>
                </a:pPr>
                <a:r>
                  <a:rPr lang="en-US" b="1" cap="all" baseline="0">
                    <a:solidFill>
                      <a:sysClr val="windowText" lastClr="000000"/>
                    </a:solidFill>
                  </a:rPr>
                  <a:t>New Diagnoses/Deaths</a:t>
                </a:r>
              </a:p>
            </c:rich>
          </c:tx>
          <c:layout>
            <c:manualLayout>
              <c:xMode val="edge"/>
              <c:yMode val="edge"/>
              <c:x val="1.4776503207417456E-2"/>
              <c:y val="0.23444430537823421"/>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ysClr val="windowText" lastClr="000000"/>
                  </a:solidFill>
                  <a:latin typeface="+mn-lt"/>
                  <a:ea typeface="+mn-ea"/>
                  <a:cs typeface="+mn-cs"/>
                </a:defRPr>
              </a:pPr>
              <a:endParaRPr lang="en-US"/>
            </a:p>
          </c:txPr>
        </c:title>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84953552"/>
        <c:crossesAt val="2"/>
        <c:crossBetween val="between"/>
      </c:valAx>
      <c:valAx>
        <c:axId val="1584948560"/>
        <c:scaling>
          <c:orientation val="minMax"/>
          <c:max val="120000"/>
          <c:min val="0"/>
        </c:scaling>
        <c:delete val="0"/>
        <c:axPos val="r"/>
        <c:title>
          <c:tx>
            <c:rich>
              <a:bodyPr rot="5400000" spcFirstLastPara="1" vertOverflow="ellipsis" wrap="square" anchor="ctr" anchorCtr="1"/>
              <a:lstStyle/>
              <a:p>
                <a:pPr>
                  <a:defRPr sz="1000" b="1" i="0" u="none" strike="noStrike" kern="1200" cap="all" baseline="0">
                    <a:solidFill>
                      <a:schemeClr val="tx2"/>
                    </a:solidFill>
                    <a:latin typeface="+mn-lt"/>
                    <a:ea typeface="+mn-ea"/>
                    <a:cs typeface="+mn-cs"/>
                  </a:defRPr>
                </a:pPr>
                <a:r>
                  <a:rPr lang="en-US" b="1" cap="all" baseline="0">
                    <a:solidFill>
                      <a:schemeClr val="tx2"/>
                    </a:solidFill>
                  </a:rPr>
                  <a:t>Persons Living With HIV</a:t>
                </a:r>
              </a:p>
            </c:rich>
          </c:tx>
          <c:overlay val="0"/>
          <c:spPr>
            <a:noFill/>
            <a:ln>
              <a:noFill/>
            </a:ln>
            <a:effectLst/>
          </c:spPr>
          <c:txPr>
            <a:bodyPr rot="5400000" spcFirstLastPara="1" vertOverflow="ellipsis" wrap="square" anchor="ctr" anchorCtr="1"/>
            <a:lstStyle/>
            <a:p>
              <a:pPr>
                <a:defRPr sz="1000" b="1" i="0" u="none" strike="noStrike" kern="1200" cap="all" baseline="0">
                  <a:solidFill>
                    <a:schemeClr val="tx2"/>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84950640"/>
        <c:crosses val="max"/>
        <c:crossBetween val="between"/>
        <c:majorUnit val="20000"/>
      </c:valAx>
      <c:catAx>
        <c:axId val="1584950640"/>
        <c:scaling>
          <c:orientation val="minMax"/>
        </c:scaling>
        <c:delete val="1"/>
        <c:axPos val="b"/>
        <c:numFmt formatCode="General" sourceLinked="1"/>
        <c:majorTickMark val="out"/>
        <c:minorTickMark val="none"/>
        <c:tickLblPos val="nextTo"/>
        <c:crossAx val="1584948560"/>
        <c:crosses val="autoZero"/>
        <c:auto val="0"/>
        <c:lblAlgn val="ctr"/>
        <c:lblOffset val="100"/>
        <c:noMultiLvlLbl val="0"/>
      </c:catAx>
      <c:spPr>
        <a:noFill/>
        <a:ln>
          <a:solidFill>
            <a:schemeClr val="tx1"/>
          </a:solidFill>
        </a:ln>
        <a:effectLst/>
      </c:spPr>
    </c:plotArea>
    <c:legend>
      <c:legendPos val="b"/>
      <c:legendEntry>
        <c:idx val="1"/>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New</a:t>
            </a:r>
            <a:r>
              <a:rPr lang="en-US" baseline="0"/>
              <a:t> HIV Diagnoses, </a:t>
            </a:r>
            <a:r>
              <a:rPr lang="en-US"/>
              <a:t>2012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'5'!$A$42</c:f>
              <c:strCache>
                <c:ptCount val="1"/>
                <c:pt idx="0">
                  <c:v>2012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B2-4E9E-A5A5-8BD3321665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B2-4E9E-A5A5-8BD3321665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B2-4E9E-A5A5-8BD3321665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B2-4E9E-A5A5-8BD33216655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B2-4E9E-A5A5-8BD33216655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B2-4E9E-A5A5-8BD3321665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'5'!$B$41:$G$41</c:f>
              <c:strCache>
                <c:ptCount val="6"/>
                <c:pt idx="0">
                  <c:v>White MSM</c:v>
                </c:pt>
                <c:pt idx="1">
                  <c:v>Black MSM</c:v>
                </c:pt>
                <c:pt idx="2">
                  <c:v>Hispanic MSM</c:v>
                </c:pt>
                <c:pt idx="3">
                  <c:v>Black Het Female</c:v>
                </c:pt>
                <c:pt idx="4">
                  <c:v>Transgender</c:v>
                </c:pt>
                <c:pt idx="5">
                  <c:v>Other Population</c:v>
                </c:pt>
              </c:strCache>
            </c:strRef>
          </c:cat>
          <c:val>
            <c:numRef>
              <c:f>'5'!$B$42:$G$42</c:f>
              <c:numCache>
                <c:formatCode>#,##0</c:formatCode>
                <c:ptCount val="6"/>
                <c:pt idx="0">
                  <c:v>644</c:v>
                </c:pt>
                <c:pt idx="1">
                  <c:v>834</c:v>
                </c:pt>
                <c:pt idx="2">
                  <c:v>1255</c:v>
                </c:pt>
                <c:pt idx="3">
                  <c:v>411</c:v>
                </c:pt>
                <c:pt idx="4">
                  <c:v>56</c:v>
                </c:pt>
                <c:pt idx="5">
                  <c:v>1178</c:v>
                </c:pt>
              </c:numCache>
            </c:numRef>
          </c:val>
          <c:extLst>
            <c:ext xmlns:c16="http://schemas.microsoft.com/office/drawing/2014/chart" uri="{C3380CC4-5D6E-409C-BE32-E72D297353CC}">
              <c16:uniqueId val="{0000000C-1CB2-4E9E-A5A5-8BD3321665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New</a:t>
            </a:r>
            <a:r>
              <a:rPr lang="en-US" baseline="0"/>
              <a:t> HIV Diagnoses, </a:t>
            </a:r>
            <a:r>
              <a:rPr lang="en-US"/>
              <a:t>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'5'!$A$43</c:f>
              <c:strCache>
                <c:ptCount val="1"/>
                <c:pt idx="0">
                  <c:v>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69-4780-B747-C88A6743DE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69-4780-B747-C88A6743DE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69-4780-B747-C88A6743DE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69-4780-B747-C88A6743DE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69-4780-B747-C88A6743DE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69-4780-B747-C88A6743DE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'5'!$B$41:$G$41</c:f>
              <c:strCache>
                <c:ptCount val="6"/>
                <c:pt idx="0">
                  <c:v>White MSM</c:v>
                </c:pt>
                <c:pt idx="1">
                  <c:v>Black MSM</c:v>
                </c:pt>
                <c:pt idx="2">
                  <c:v>Hispanic MSM</c:v>
                </c:pt>
                <c:pt idx="3">
                  <c:v>Black Het Female</c:v>
                </c:pt>
                <c:pt idx="4">
                  <c:v>Transgender</c:v>
                </c:pt>
                <c:pt idx="5">
                  <c:v>Other Population</c:v>
                </c:pt>
              </c:strCache>
            </c:strRef>
          </c:cat>
          <c:val>
            <c:numRef>
              <c:f>'5'!$B$43:$G$43</c:f>
              <c:numCache>
                <c:formatCode>General</c:formatCode>
                <c:ptCount val="6"/>
                <c:pt idx="0">
                  <c:v>558</c:v>
                </c:pt>
                <c:pt idx="1">
                  <c:v>955</c:v>
                </c:pt>
                <c:pt idx="2" formatCode="#,##0">
                  <c:v>1430</c:v>
                </c:pt>
                <c:pt idx="3" formatCode="#,##0">
                  <c:v>298</c:v>
                </c:pt>
                <c:pt idx="4" formatCode="#,##0">
                  <c:v>98</c:v>
                </c:pt>
                <c:pt idx="5" formatCode="#,##0">
                  <c:v>1038</c:v>
                </c:pt>
              </c:numCache>
            </c:numRef>
          </c:val>
          <c:extLst>
            <c:ext xmlns:c16="http://schemas.microsoft.com/office/drawing/2014/chart" uri="{C3380CC4-5D6E-409C-BE32-E72D297353CC}">
              <c16:uniqueId val="{0000000C-B069-4780-B747-C88A6743DE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'14'!$A$8</c:f>
              <c:strCache>
                <c:ptCount val="1"/>
                <c:pt idx="0">
                  <c:v>MSM</c:v>
                </c:pt>
              </c:strCache>
            </c:strRef>
          </c:tx>
          <c:spPr>
            <a:solidFill>
              <a:schemeClr val="accent1"/>
            </a:solidFill>
            <a:ln>
              <a:noFill/>
            </a:ln>
            <a:effectLst/>
          </c:spPr>
          <c:invertIfNegative val="0"/>
          <c:cat>
            <c:strRef>
              <c:f>'14'!$B$7:$L$7</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'14'!$B$8:$L$8</c:f>
              <c:numCache>
                <c:formatCode>General</c:formatCode>
                <c:ptCount val="11"/>
                <c:pt idx="0">
                  <c:v>216.4</c:v>
                </c:pt>
                <c:pt idx="1">
                  <c:v>743.7</c:v>
                </c:pt>
                <c:pt idx="2">
                  <c:v>233.2</c:v>
                </c:pt>
                <c:pt idx="3">
                  <c:v>940.1</c:v>
                </c:pt>
                <c:pt idx="4">
                  <c:v>263.10000000000002</c:v>
                </c:pt>
                <c:pt idx="5">
                  <c:v>184.3</c:v>
                </c:pt>
                <c:pt idx="6">
                  <c:v>254.4</c:v>
                </c:pt>
                <c:pt idx="7">
                  <c:v>253.8</c:v>
                </c:pt>
                <c:pt idx="8">
                  <c:v>25</c:v>
                </c:pt>
                <c:pt idx="9">
                  <c:v>6.7</c:v>
                </c:pt>
                <c:pt idx="10">
                  <c:v>41.6</c:v>
                </c:pt>
              </c:numCache>
            </c:numRef>
          </c:val>
          <c:extLst>
            <c:ext xmlns:c16="http://schemas.microsoft.com/office/drawing/2014/chart" uri="{C3380CC4-5D6E-409C-BE32-E72D297353CC}">
              <c16:uniqueId val="{00000000-4877-48B9-BED4-69AEC8AC7658}"/>
            </c:ext>
          </c:extLst>
        </c:ser>
        <c:ser>
          <c:idx val="1"/>
          <c:order val="1"/>
          <c:tx>
            <c:strRef>
              <c:f>'14'!$A$9</c:f>
              <c:strCache>
                <c:ptCount val="1"/>
                <c:pt idx="0">
                  <c:v>IDU</c:v>
                </c:pt>
              </c:strCache>
            </c:strRef>
          </c:tx>
          <c:spPr>
            <a:solidFill>
              <a:schemeClr val="accent2"/>
            </a:solidFill>
            <a:ln>
              <a:noFill/>
            </a:ln>
            <a:effectLst/>
          </c:spPr>
          <c:invertIfNegative val="0"/>
          <c:cat>
            <c:strRef>
              <c:f>'14'!$B$7:$L$7</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'14'!$B$9:$L$9</c:f>
              <c:numCache>
                <c:formatCode>General</c:formatCode>
                <c:ptCount val="11"/>
                <c:pt idx="0">
                  <c:v>16.2</c:v>
                </c:pt>
                <c:pt idx="1">
                  <c:v>73.2</c:v>
                </c:pt>
                <c:pt idx="2">
                  <c:v>21.1</c:v>
                </c:pt>
                <c:pt idx="3">
                  <c:v>81</c:v>
                </c:pt>
                <c:pt idx="4">
                  <c:v>19.8</c:v>
                </c:pt>
                <c:pt idx="5">
                  <c:v>18.8</c:v>
                </c:pt>
                <c:pt idx="6">
                  <c:v>11.7</c:v>
                </c:pt>
                <c:pt idx="7">
                  <c:v>26.8</c:v>
                </c:pt>
                <c:pt idx="8">
                  <c:v>1.9</c:v>
                </c:pt>
                <c:pt idx="9">
                  <c:v>1</c:v>
                </c:pt>
                <c:pt idx="10">
                  <c:v>16</c:v>
                </c:pt>
              </c:numCache>
            </c:numRef>
          </c:val>
          <c:extLst>
            <c:ext xmlns:c16="http://schemas.microsoft.com/office/drawing/2014/chart" uri="{C3380CC4-5D6E-409C-BE32-E72D297353CC}">
              <c16:uniqueId val="{00000001-4877-48B9-BED4-69AEC8AC7658}"/>
            </c:ext>
          </c:extLst>
        </c:ser>
        <c:ser>
          <c:idx val="2"/>
          <c:order val="2"/>
          <c:tx>
            <c:strRef>
              <c:f>'14'!$A$10</c:f>
              <c:strCache>
                <c:ptCount val="1"/>
                <c:pt idx="0">
                  <c:v>MSM/IDU</c:v>
                </c:pt>
              </c:strCache>
            </c:strRef>
          </c:tx>
          <c:spPr>
            <a:solidFill>
              <a:schemeClr val="accent3"/>
            </a:solidFill>
            <a:ln>
              <a:noFill/>
            </a:ln>
            <a:effectLst/>
          </c:spPr>
          <c:invertIfNegative val="0"/>
          <c:cat>
            <c:strRef>
              <c:f>'14'!$B$7:$L$7</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'14'!$B$10:$L$10</c:f>
              <c:numCache>
                <c:formatCode>General</c:formatCode>
                <c:ptCount val="11"/>
                <c:pt idx="0">
                  <c:v>17.7</c:v>
                </c:pt>
                <c:pt idx="1">
                  <c:v>32.4</c:v>
                </c:pt>
                <c:pt idx="2">
                  <c:v>14</c:v>
                </c:pt>
                <c:pt idx="3">
                  <c:v>37.200000000000003</c:v>
                </c:pt>
                <c:pt idx="4">
                  <c:v>13.5</c:v>
                </c:pt>
                <c:pt idx="5">
                  <c:v>5.4</c:v>
                </c:pt>
                <c:pt idx="6">
                  <c:v>13.4</c:v>
                </c:pt>
                <c:pt idx="7">
                  <c:v>21.1</c:v>
                </c:pt>
                <c:pt idx="8">
                  <c:v>1.3</c:v>
                </c:pt>
                <c:pt idx="9">
                  <c:v>0.5</c:v>
                </c:pt>
                <c:pt idx="10">
                  <c:v>7.3</c:v>
                </c:pt>
              </c:numCache>
            </c:numRef>
          </c:val>
          <c:extLst>
            <c:ext xmlns:c16="http://schemas.microsoft.com/office/drawing/2014/chart" uri="{C3380CC4-5D6E-409C-BE32-E72D297353CC}">
              <c16:uniqueId val="{00000002-4877-48B9-BED4-69AEC8AC7658}"/>
            </c:ext>
          </c:extLst>
        </c:ser>
        <c:ser>
          <c:idx val="3"/>
          <c:order val="3"/>
          <c:tx>
            <c:strRef>
              <c:f>'14'!$A$11</c:f>
              <c:strCache>
                <c:ptCount val="1"/>
                <c:pt idx="0">
                  <c:v>Heterosexual</c:v>
                </c:pt>
              </c:strCache>
            </c:strRef>
          </c:tx>
          <c:spPr>
            <a:solidFill>
              <a:schemeClr val="accent4"/>
            </a:solidFill>
            <a:ln>
              <a:noFill/>
            </a:ln>
            <a:effectLst/>
          </c:spPr>
          <c:invertIfNegative val="0"/>
          <c:cat>
            <c:strRef>
              <c:f>'14'!$B$7:$L$7</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'14'!$B$11:$L$11</c:f>
              <c:numCache>
                <c:formatCode>General</c:formatCode>
                <c:ptCount val="11"/>
                <c:pt idx="0">
                  <c:v>31.7</c:v>
                </c:pt>
                <c:pt idx="1">
                  <c:v>187.7</c:v>
                </c:pt>
                <c:pt idx="2">
                  <c:v>64.7</c:v>
                </c:pt>
                <c:pt idx="3">
                  <c:v>250.7</c:v>
                </c:pt>
                <c:pt idx="4">
                  <c:v>52.6</c:v>
                </c:pt>
                <c:pt idx="5">
                  <c:v>62.5</c:v>
                </c:pt>
                <c:pt idx="6">
                  <c:v>41.5</c:v>
                </c:pt>
                <c:pt idx="7">
                  <c:v>52.3</c:v>
                </c:pt>
                <c:pt idx="8">
                  <c:v>4.8</c:v>
                </c:pt>
                <c:pt idx="9">
                  <c:v>1.8</c:v>
                </c:pt>
                <c:pt idx="10">
                  <c:v>5.0999999999999996</c:v>
                </c:pt>
              </c:numCache>
            </c:numRef>
          </c:val>
          <c:extLst>
            <c:ext xmlns:c16="http://schemas.microsoft.com/office/drawing/2014/chart" uri="{C3380CC4-5D6E-409C-BE32-E72D297353CC}">
              <c16:uniqueId val="{00000003-4877-48B9-BED4-69AEC8AC7658}"/>
            </c:ext>
          </c:extLst>
        </c:ser>
        <c:ser>
          <c:idx val="4"/>
          <c:order val="4"/>
          <c:tx>
            <c:strRef>
              <c:f>'14'!$A$12</c:f>
              <c:strCache>
                <c:ptCount val="1"/>
                <c:pt idx="0">
                  <c:v>Pediatric</c:v>
                </c:pt>
              </c:strCache>
            </c:strRef>
          </c:tx>
          <c:spPr>
            <a:solidFill>
              <a:schemeClr val="accent5"/>
            </a:solidFill>
            <a:ln>
              <a:noFill/>
            </a:ln>
            <a:effectLst/>
          </c:spPr>
          <c:invertIfNegative val="0"/>
          <c:cat>
            <c:strRef>
              <c:f>'14'!$B$7:$L$7</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'14'!$B$12:$L$12</c:f>
              <c:numCache>
                <c:formatCode>General</c:formatCode>
                <c:ptCount val="11"/>
                <c:pt idx="0">
                  <c:v>0</c:v>
                </c:pt>
                <c:pt idx="1">
                  <c:v>2</c:v>
                </c:pt>
                <c:pt idx="2">
                  <c:v>2</c:v>
                </c:pt>
                <c:pt idx="3">
                  <c:v>1</c:v>
                </c:pt>
                <c:pt idx="4">
                  <c:v>0</c:v>
                </c:pt>
                <c:pt idx="5">
                  <c:v>1</c:v>
                </c:pt>
                <c:pt idx="6">
                  <c:v>0</c:v>
                </c:pt>
                <c:pt idx="7">
                  <c:v>2</c:v>
                </c:pt>
                <c:pt idx="8">
                  <c:v>0</c:v>
                </c:pt>
                <c:pt idx="9">
                  <c:v>0</c:v>
                </c:pt>
                <c:pt idx="10">
                  <c:v>0</c:v>
                </c:pt>
              </c:numCache>
            </c:numRef>
          </c:val>
          <c:extLst>
            <c:ext xmlns:c16="http://schemas.microsoft.com/office/drawing/2014/chart" uri="{C3380CC4-5D6E-409C-BE32-E72D297353CC}">
              <c16:uniqueId val="{00000004-4877-48B9-BED4-69AEC8AC7658}"/>
            </c:ext>
          </c:extLst>
        </c:ser>
        <c:dLbls>
          <c:showLegendKey val="0"/>
          <c:showVal val="0"/>
          <c:showCatName val="0"/>
          <c:showSerName val="0"/>
          <c:showPercent val="0"/>
          <c:showBubbleSize val="0"/>
        </c:dLbls>
        <c:gapWidth val="219"/>
        <c:overlap val="-27"/>
        <c:axId val="1968043567"/>
        <c:axId val="1968048143"/>
      </c:barChart>
      <c:catAx>
        <c:axId val="196804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048143"/>
        <c:crosses val="autoZero"/>
        <c:auto val="1"/>
        <c:lblAlgn val="ctr"/>
        <c:lblOffset val="100"/>
        <c:noMultiLvlLbl val="0"/>
      </c:catAx>
      <c:valAx>
        <c:axId val="196804814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0435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c:v>
          </c:tx>
          <c:spPr>
            <a:solidFill>
              <a:schemeClr val="accent1"/>
            </a:solidFill>
            <a:ln>
              <a:noFill/>
            </a:ln>
            <a:effectLst/>
          </c:spPr>
          <c:invertIfNegative val="0"/>
          <c:cat>
            <c:numRef>
              <c:f>'15'!$A$4:$A$13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'15'!$B$4:$B$13</c:f>
              <c:numCache>
                <c:formatCode>#,##0</c:formatCode>
                <c:ptCount val="10"/>
                <c:pt idx="0">
                  <c:v>1217</c:v>
                </c:pt>
                <c:pt idx="1">
                  <c:v>1154</c:v>
                </c:pt>
                <c:pt idx="2">
                  <c:v>979</c:v>
                </c:pt>
                <c:pt idx="3">
                  <c:v>1002</c:v>
                </c:pt>
                <c:pt idx="4">
                  <c:v>984</c:v>
                </c:pt>
                <c:pt idx="5">
                  <c:v>882</c:v>
                </c:pt>
                <c:pt idx="6">
                  <c:v>885</c:v>
                </c:pt>
                <c:pt idx="7">
                  <c:v>860</c:v>
                </c:pt>
                <c:pt idx="8">
                  <c:v>756</c:v>
                </c:pt>
                <c:pt idx="9">
                  <c:v>937</c:v>
                </c:pt>
              </c:numCache>
            </c:numRef>
          </c:val>
          <c:extLst>
            <c:ext xmlns:c16="http://schemas.microsoft.com/office/drawing/2014/chart" uri="{C3380CC4-5D6E-409C-BE32-E72D297353CC}">
              <c16:uniqueId val="{00000000-3EFA-41A5-BB5F-127A8EA650F1}"/>
            </c:ext>
          </c:extLst>
        </c:ser>
        <c:dLbls>
          <c:showLegendKey val="0"/>
          <c:showVal val="0"/>
          <c:showCatName val="0"/>
          <c:showSerName val="0"/>
          <c:showPercent val="0"/>
          <c:showBubbleSize val="0"/>
        </c:dLbls>
        <c:gapWidth val="150"/>
        <c:axId val="740294047"/>
        <c:axId val="740294879"/>
      </c:barChart>
      <c:lineChart>
        <c:grouping val="standard"/>
        <c:varyColors val="0"/>
        <c:ser>
          <c:idx val="1"/>
          <c:order val="1"/>
          <c:tx>
            <c:v>% Late Dx</c:v>
          </c:tx>
          <c:spPr>
            <a:ln w="28575" cap="rnd">
              <a:solidFill>
                <a:schemeClr val="accent2"/>
              </a:solidFill>
              <a:round/>
            </a:ln>
            <a:effectLst/>
          </c:spPr>
          <c:marker>
            <c:symbol val="none"/>
          </c:marker>
          <c:val>
            <c:numRef>
              <c:f>'15'!$C$4:$C$13</c:f>
              <c:numCache>
                <c:formatCode>General</c:formatCode>
                <c:ptCount val="10"/>
                <c:pt idx="0">
                  <c:v>27.8</c:v>
                </c:pt>
                <c:pt idx="1">
                  <c:v>26.3</c:v>
                </c:pt>
                <c:pt idx="2">
                  <c:v>21.9</c:v>
                </c:pt>
                <c:pt idx="3">
                  <c:v>21.9</c:v>
                </c:pt>
                <c:pt idx="4">
                  <c:v>21.5</c:v>
                </c:pt>
                <c:pt idx="5">
                  <c:v>20.100000000000001</c:v>
                </c:pt>
                <c:pt idx="6">
                  <c:v>19.899999999999999</c:v>
                </c:pt>
                <c:pt idx="7">
                  <c:v>19.7</c:v>
                </c:pt>
                <c:pt idx="8" formatCode="0.0">
                  <c:v>21</c:v>
                </c:pt>
                <c:pt idx="9">
                  <c:v>21.4</c:v>
                </c:pt>
              </c:numCache>
            </c:numRef>
          </c:val>
          <c:smooth val="0"/>
          <c:extLst>
            <c:ext xmlns:c16="http://schemas.microsoft.com/office/drawing/2014/chart" uri="{C3380CC4-5D6E-409C-BE32-E72D297353CC}">
              <c16:uniqueId val="{00000001-3EFA-41A5-BB5F-127A8EA650F1}"/>
            </c:ext>
          </c:extLst>
        </c:ser>
        <c:dLbls>
          <c:showLegendKey val="0"/>
          <c:showVal val="0"/>
          <c:showCatName val="0"/>
          <c:showSerName val="0"/>
          <c:showPercent val="0"/>
          <c:showBubbleSize val="0"/>
        </c:dLbls>
        <c:marker val="1"/>
        <c:smooth val="0"/>
        <c:axId val="738543919"/>
        <c:axId val="740291967"/>
      </c:lineChart>
      <c:catAx>
        <c:axId val="74029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0294879"/>
        <c:crosses val="autoZero"/>
        <c:auto val="1"/>
        <c:lblAlgn val="ctr"/>
        <c:lblOffset val="100"/>
        <c:noMultiLvlLbl val="0"/>
      </c:catAx>
      <c:valAx>
        <c:axId val="740294879"/>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Number of Late Diagnoses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0294047"/>
        <c:crosses val="autoZero"/>
        <c:crossBetween val="between"/>
      </c:valAx>
      <c:valAx>
        <c:axId val="740291967"/>
        <c:scaling>
          <c:orientation val="minMax"/>
        </c:scaling>
        <c:delete val="0"/>
        <c:axPos val="r"/>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Percent of Late Diagnoses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8543919"/>
        <c:crosses val="max"/>
        <c:crossBetween val="between"/>
      </c:valAx>
      <c:catAx>
        <c:axId val="738543919"/>
        <c:scaling>
          <c:orientation val="minMax"/>
        </c:scaling>
        <c:delete val="1"/>
        <c:axPos val="b"/>
        <c:majorTickMark val="out"/>
        <c:minorTickMark val="none"/>
        <c:tickLblPos val="nextTo"/>
        <c:crossAx val="740291967"/>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c:v>
          </c:tx>
          <c:spPr>
            <a:solidFill>
              <a:schemeClr val="accent1"/>
            </a:solidFill>
            <a:ln>
              <a:noFill/>
            </a:ln>
            <a:effectLst/>
          </c:spPr>
          <c:invertIfNegative val="0"/>
          <c:cat>
            <c:strRef>
              <c:f>'16'!$A$21:$A$31</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'16'!$B$21:$B$31</c:f>
              <c:numCache>
                <c:formatCode>#,##0</c:formatCode>
                <c:ptCount val="11"/>
                <c:pt idx="0">
                  <c:v>282</c:v>
                </c:pt>
                <c:pt idx="1">
                  <c:v>1039</c:v>
                </c:pt>
                <c:pt idx="2">
                  <c:v>335</c:v>
                </c:pt>
                <c:pt idx="3">
                  <c:v>1310</c:v>
                </c:pt>
                <c:pt idx="4">
                  <c:v>349</c:v>
                </c:pt>
                <c:pt idx="5">
                  <c:v>272</c:v>
                </c:pt>
                <c:pt idx="6">
                  <c:v>321</c:v>
                </c:pt>
                <c:pt idx="7">
                  <c:v>356</c:v>
                </c:pt>
                <c:pt idx="8">
                  <c:v>33</c:v>
                </c:pt>
                <c:pt idx="9">
                  <c:v>10</c:v>
                </c:pt>
                <c:pt idx="10">
                  <c:v>70</c:v>
                </c:pt>
              </c:numCache>
            </c:numRef>
          </c:val>
          <c:extLst>
            <c:ext xmlns:c16="http://schemas.microsoft.com/office/drawing/2014/chart" uri="{C3380CC4-5D6E-409C-BE32-E72D297353CC}">
              <c16:uniqueId val="{00000000-7C7D-4F12-BE57-14945CF39191}"/>
            </c:ext>
          </c:extLst>
        </c:ser>
        <c:dLbls>
          <c:showLegendKey val="0"/>
          <c:showVal val="0"/>
          <c:showCatName val="0"/>
          <c:showSerName val="0"/>
          <c:showPercent val="0"/>
          <c:showBubbleSize val="0"/>
        </c:dLbls>
        <c:gapWidth val="150"/>
        <c:axId val="1978879327"/>
        <c:axId val="1978879743"/>
      </c:barChart>
      <c:lineChart>
        <c:grouping val="standard"/>
        <c:varyColors val="0"/>
        <c:ser>
          <c:idx val="1"/>
          <c:order val="1"/>
          <c:tx>
            <c:v>% Late DX</c:v>
          </c:tx>
          <c:spPr>
            <a:ln w="28575" cap="rnd">
              <a:solidFill>
                <a:schemeClr val="accent2"/>
              </a:solidFill>
              <a:round/>
            </a:ln>
            <a:effectLst/>
          </c:spPr>
          <c:marker>
            <c:symbol val="none"/>
          </c:marker>
          <c:cat>
            <c:strRef>
              <c:f>'16'!$A$21:$A$31</c:f>
              <c:strCache>
                <c:ptCount val="11"/>
                <c:pt idx="0">
                  <c:v>Austin TGA</c:v>
                </c:pt>
                <c:pt idx="1">
                  <c:v>Dallas EMA</c:v>
                </c:pt>
                <c:pt idx="2">
                  <c:v>Fort Worth TGA</c:v>
                </c:pt>
                <c:pt idx="3">
                  <c:v>Houston EMA</c:v>
                </c:pt>
                <c:pt idx="4">
                  <c:v>San Antonio TGA</c:v>
                </c:pt>
                <c:pt idx="5">
                  <c:v>East Texas</c:v>
                </c:pt>
                <c:pt idx="6">
                  <c:v>U.S.-Mexico Border</c:v>
                </c:pt>
                <c:pt idx="7">
                  <c:v>All Other Texas</c:v>
                </c:pt>
                <c:pt idx="8">
                  <c:v>ICE</c:v>
                </c:pt>
                <c:pt idx="9">
                  <c:v>FED PRISON</c:v>
                </c:pt>
                <c:pt idx="10">
                  <c:v>TDCJ</c:v>
                </c:pt>
              </c:strCache>
            </c:strRef>
          </c:cat>
          <c:val>
            <c:numRef>
              <c:f>'16'!$B$35:$B$45</c:f>
              <c:numCache>
                <c:formatCode>0.0%</c:formatCode>
                <c:ptCount val="11"/>
                <c:pt idx="0">
                  <c:v>0.19858156028368795</c:v>
                </c:pt>
                <c:pt idx="1">
                  <c:v>0.20211742059672763</c:v>
                </c:pt>
                <c:pt idx="2">
                  <c:v>0.19402985074626866</c:v>
                </c:pt>
                <c:pt idx="3">
                  <c:v>0.22442748091603054</c:v>
                </c:pt>
                <c:pt idx="4">
                  <c:v>0.18338108882521489</c:v>
                </c:pt>
                <c:pt idx="5">
                  <c:v>0.24632352941176472</c:v>
                </c:pt>
                <c:pt idx="6">
                  <c:v>0.23987538940809969</c:v>
                </c:pt>
                <c:pt idx="7">
                  <c:v>0.25</c:v>
                </c:pt>
                <c:pt idx="8">
                  <c:v>0.15151515151515152</c:v>
                </c:pt>
                <c:pt idx="9">
                  <c:v>0.2</c:v>
                </c:pt>
                <c:pt idx="10">
                  <c:v>0.11428571428571428</c:v>
                </c:pt>
              </c:numCache>
            </c:numRef>
          </c:val>
          <c:smooth val="0"/>
          <c:extLst>
            <c:ext xmlns:c16="http://schemas.microsoft.com/office/drawing/2014/chart" uri="{C3380CC4-5D6E-409C-BE32-E72D297353CC}">
              <c16:uniqueId val="{00000001-7C7D-4F12-BE57-14945CF39191}"/>
            </c:ext>
          </c:extLst>
        </c:ser>
        <c:dLbls>
          <c:showLegendKey val="0"/>
          <c:showVal val="0"/>
          <c:showCatName val="0"/>
          <c:showSerName val="0"/>
          <c:showPercent val="0"/>
          <c:showBubbleSize val="0"/>
        </c:dLbls>
        <c:marker val="1"/>
        <c:smooth val="0"/>
        <c:axId val="286433759"/>
        <c:axId val="286421695"/>
      </c:lineChart>
      <c:catAx>
        <c:axId val="1978879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8879743"/>
        <c:crosses val="autoZero"/>
        <c:auto val="1"/>
        <c:lblAlgn val="ctr"/>
        <c:lblOffset val="100"/>
        <c:noMultiLvlLbl val="0"/>
      </c:catAx>
      <c:valAx>
        <c:axId val="197887974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Total Diagnoses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8879327"/>
        <c:crosses val="autoZero"/>
        <c:crossBetween val="between"/>
      </c:valAx>
      <c:valAx>
        <c:axId val="286421695"/>
        <c:scaling>
          <c:orientation val="minMax"/>
        </c:scaling>
        <c:delete val="0"/>
        <c:axPos val="r"/>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 Late Diagnosis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33759"/>
        <c:crosses val="max"/>
        <c:crossBetween val="between"/>
      </c:valAx>
      <c:catAx>
        <c:axId val="286433759"/>
        <c:scaling>
          <c:orientation val="minMax"/>
        </c:scaling>
        <c:delete val="1"/>
        <c:axPos val="b"/>
        <c:numFmt formatCode="General" sourceLinked="1"/>
        <c:majorTickMark val="out"/>
        <c:minorTickMark val="none"/>
        <c:tickLblPos val="nextTo"/>
        <c:crossAx val="28642169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'18'!$B$4</c:f>
              <c:strCache>
                <c:ptCount val="1"/>
                <c:pt idx="0">
                  <c:v>Persons</c:v>
                </c:pt>
              </c:strCache>
            </c:strRef>
          </c:tx>
          <c:spPr>
            <a:solidFill>
              <a:srgbClr val="0070C0"/>
            </a:solidFill>
            <a:ln>
              <a:noFill/>
            </a:ln>
            <a:effectLst/>
          </c:spPr>
          <c:invertIfNegative val="0"/>
          <c:cat>
            <c:strRef>
              <c:f>'18'!$A$5:$A$6</c:f>
              <c:strCache>
                <c:ptCount val="2"/>
                <c:pt idx="0">
                  <c:v>(F)Female</c:v>
                </c:pt>
                <c:pt idx="1">
                  <c:v>(M)Male</c:v>
                </c:pt>
              </c:strCache>
            </c:strRef>
          </c:cat>
          <c:val>
            <c:numRef>
              <c:f>'18'!$B$5:$B$6</c:f>
              <c:numCache>
                <c:formatCode>#,##0</c:formatCode>
                <c:ptCount val="2"/>
                <c:pt idx="0">
                  <c:v>21218</c:v>
                </c:pt>
                <c:pt idx="1">
                  <c:v>81582</c:v>
                </c:pt>
              </c:numCache>
            </c:numRef>
          </c:val>
          <c:extLst>
            <c:ext xmlns:c16="http://schemas.microsoft.com/office/drawing/2014/chart" uri="{C3380CC4-5D6E-409C-BE32-E72D297353CC}">
              <c16:uniqueId val="{00000000-FDF5-4163-A89B-1CA7949ED5C3}"/>
            </c:ext>
          </c:extLst>
        </c:ser>
        <c:dLbls>
          <c:showLegendKey val="0"/>
          <c:showVal val="0"/>
          <c:showCatName val="0"/>
          <c:showSerName val="0"/>
          <c:showPercent val="0"/>
          <c:showBubbleSize val="0"/>
        </c:dLbls>
        <c:gapWidth val="219"/>
        <c:overlap val="-27"/>
        <c:axId val="1631590991"/>
        <c:axId val="1631600559"/>
      </c:barChart>
      <c:lineChart>
        <c:grouping val="stacked"/>
        <c:varyColors val="0"/>
        <c:ser>
          <c:idx val="1"/>
          <c:order val="1"/>
          <c:tx>
            <c:strRef>
              <c:f>'18'!$C$4</c:f>
              <c:strCache>
                <c:ptCount val="1"/>
                <c:pt idx="0">
                  <c:v>Rate per 100,000</c:v>
                </c:pt>
              </c:strCache>
            </c:strRef>
          </c:tx>
          <c:spPr>
            <a:ln w="28575" cap="rnd">
              <a:noFill/>
              <a:round/>
            </a:ln>
            <a:effectLst/>
          </c:spPr>
          <c:marker>
            <c:symbol val="circle"/>
            <c:size val="5"/>
            <c:spPr>
              <a:solidFill>
                <a:schemeClr val="accent2"/>
              </a:solidFill>
              <a:ln w="38100">
                <a:solidFill>
                  <a:schemeClr val="accent2"/>
                </a:solidFill>
              </a:ln>
              <a:effectLst/>
            </c:spPr>
          </c:marker>
          <c:cat>
            <c:strRef>
              <c:f>'18'!$A$5:$A$6</c:f>
              <c:strCache>
                <c:ptCount val="2"/>
                <c:pt idx="0">
                  <c:v>(F)Female</c:v>
                </c:pt>
                <c:pt idx="1">
                  <c:v>(M)Male</c:v>
                </c:pt>
              </c:strCache>
            </c:strRef>
          </c:cat>
          <c:val>
            <c:numRef>
              <c:f>'18'!$C$5:$C$6</c:f>
              <c:numCache>
                <c:formatCode>#,##0.0</c:formatCode>
                <c:ptCount val="2"/>
                <c:pt idx="0">
                  <c:v>143.4</c:v>
                </c:pt>
                <c:pt idx="1">
                  <c:v>553.6</c:v>
                </c:pt>
              </c:numCache>
            </c:numRef>
          </c:val>
          <c:smooth val="0"/>
          <c:extLst>
            <c:ext xmlns:c16="http://schemas.microsoft.com/office/drawing/2014/chart" uri="{C3380CC4-5D6E-409C-BE32-E72D297353CC}">
              <c16:uniqueId val="{00000001-FDF5-4163-A89B-1CA7949ED5C3}"/>
            </c:ext>
          </c:extLst>
        </c:ser>
        <c:dLbls>
          <c:showLegendKey val="0"/>
          <c:showVal val="0"/>
          <c:showCatName val="0"/>
          <c:showSerName val="0"/>
          <c:showPercent val="0"/>
          <c:showBubbleSize val="0"/>
        </c:dLbls>
        <c:marker val="1"/>
        <c:smooth val="0"/>
        <c:axId val="1631603887"/>
        <c:axId val="1631595567"/>
      </c:lineChart>
      <c:catAx>
        <c:axId val="163159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600559"/>
        <c:crosses val="autoZero"/>
        <c:auto val="1"/>
        <c:lblAlgn val="ctr"/>
        <c:lblOffset val="100"/>
        <c:noMultiLvlLbl val="0"/>
      </c:catAx>
      <c:valAx>
        <c:axId val="1631600559"/>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Persons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590991"/>
        <c:crosses val="autoZero"/>
        <c:crossBetween val="between"/>
      </c:valAx>
      <c:valAx>
        <c:axId val="1631595567"/>
        <c:scaling>
          <c:orientation val="minMax"/>
          <c:max val="1000"/>
        </c:scaling>
        <c:delete val="0"/>
        <c:axPos val="r"/>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603887"/>
        <c:crosses val="max"/>
        <c:crossBetween val="between"/>
      </c:valAx>
      <c:catAx>
        <c:axId val="1631603887"/>
        <c:scaling>
          <c:orientation val="minMax"/>
        </c:scaling>
        <c:delete val="1"/>
        <c:axPos val="b"/>
        <c:numFmt formatCode="General" sourceLinked="1"/>
        <c:majorTickMark val="out"/>
        <c:minorTickMark val="none"/>
        <c:tickLblPos val="nextTo"/>
        <c:crossAx val="1631595567"/>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Persons</c:v>
          </c:tx>
          <c:spPr>
            <a:solidFill>
              <a:srgbClr val="0070C0"/>
            </a:solidFill>
            <a:ln>
              <a:noFill/>
            </a:ln>
            <a:effectLst/>
          </c:spPr>
          <c:invertIfNegative val="0"/>
          <c:cat>
            <c:strRef>
              <c:f>'19'!$A$6:$A$12</c:f>
              <c:strCache>
                <c:ptCount val="7"/>
                <c:pt idx="0">
                  <c:v>White</c:v>
                </c:pt>
                <c:pt idx="1">
                  <c:v>Black</c:v>
                </c:pt>
                <c:pt idx="2">
                  <c:v>Hispanic</c:v>
                </c:pt>
                <c:pt idx="3">
                  <c:v>Asian</c:v>
                </c:pt>
                <c:pt idx="4">
                  <c:v>Native Hawaiian/Pacific Islander</c:v>
                </c:pt>
                <c:pt idx="5">
                  <c:v>American Indian/Alaskan Native</c:v>
                </c:pt>
                <c:pt idx="6">
                  <c:v>Multi-race</c:v>
                </c:pt>
              </c:strCache>
            </c:strRef>
          </c:cat>
          <c:val>
            <c:numRef>
              <c:f>'19'!$B$6:$B$12</c:f>
              <c:numCache>
                <c:formatCode>#,##0</c:formatCode>
                <c:ptCount val="7"/>
                <c:pt idx="0">
                  <c:v>23098</c:v>
                </c:pt>
                <c:pt idx="1">
                  <c:v>37578</c:v>
                </c:pt>
                <c:pt idx="2">
                  <c:v>36381</c:v>
                </c:pt>
                <c:pt idx="3">
                  <c:v>1179</c:v>
                </c:pt>
                <c:pt idx="4">
                  <c:v>33</c:v>
                </c:pt>
                <c:pt idx="5">
                  <c:v>49</c:v>
                </c:pt>
                <c:pt idx="6">
                  <c:v>4482</c:v>
                </c:pt>
              </c:numCache>
            </c:numRef>
          </c:val>
          <c:extLst>
            <c:ext xmlns:c16="http://schemas.microsoft.com/office/drawing/2014/chart" uri="{C3380CC4-5D6E-409C-BE32-E72D297353CC}">
              <c16:uniqueId val="{00000000-67BA-45CD-A6A4-5D5FB64B84B5}"/>
            </c:ext>
          </c:extLst>
        </c:ser>
        <c:dLbls>
          <c:showLegendKey val="0"/>
          <c:showVal val="0"/>
          <c:showCatName val="0"/>
          <c:showSerName val="0"/>
          <c:showPercent val="0"/>
          <c:showBubbleSize val="0"/>
        </c:dLbls>
        <c:gapWidth val="219"/>
        <c:overlap val="-27"/>
        <c:axId val="1903608016"/>
        <c:axId val="1903610928"/>
      </c:barChart>
      <c:lineChart>
        <c:grouping val="standard"/>
        <c:varyColors val="0"/>
        <c:ser>
          <c:idx val="1"/>
          <c:order val="1"/>
          <c:tx>
            <c:v>Rate per 100,000</c:v>
          </c:tx>
          <c:spPr>
            <a:ln w="28575" cap="rnd">
              <a:noFill/>
              <a:round/>
            </a:ln>
            <a:effectLst/>
          </c:spPr>
          <c:marker>
            <c:symbol val="circle"/>
            <c:size val="5"/>
            <c:spPr>
              <a:solidFill>
                <a:schemeClr val="accent2"/>
              </a:solidFill>
              <a:ln w="38100">
                <a:solidFill>
                  <a:schemeClr val="accent2"/>
                </a:solidFill>
              </a:ln>
              <a:effectLst/>
            </c:spPr>
          </c:marker>
          <c:cat>
            <c:strRef>
              <c:f>'19'!$A$6:$A$12</c:f>
              <c:strCache>
                <c:ptCount val="7"/>
                <c:pt idx="0">
                  <c:v>White</c:v>
                </c:pt>
                <c:pt idx="1">
                  <c:v>Black</c:v>
                </c:pt>
                <c:pt idx="2">
                  <c:v>Hispanic</c:v>
                </c:pt>
                <c:pt idx="3">
                  <c:v>Asian</c:v>
                </c:pt>
                <c:pt idx="4">
                  <c:v>Native Hawaiian/Pacific Islander</c:v>
                </c:pt>
                <c:pt idx="5">
                  <c:v>American Indian/Alaskan Native</c:v>
                </c:pt>
                <c:pt idx="6">
                  <c:v>Multi-race</c:v>
                </c:pt>
              </c:strCache>
            </c:strRef>
          </c:cat>
          <c:val>
            <c:numRef>
              <c:f>'19'!$C$6:$C$12</c:f>
              <c:numCache>
                <c:formatCode>#,##0.0</c:formatCode>
                <c:ptCount val="7"/>
                <c:pt idx="0">
                  <c:v>194.3</c:v>
                </c:pt>
                <c:pt idx="1">
                  <c:v>1035</c:v>
                </c:pt>
                <c:pt idx="2">
                  <c:v>306.8</c:v>
                </c:pt>
                <c:pt idx="3">
                  <c:v>75.7</c:v>
                </c:pt>
                <c:pt idx="4">
                  <c:v>120.7</c:v>
                </c:pt>
                <c:pt idx="5">
                  <c:v>50.5</c:v>
                </c:pt>
                <c:pt idx="6">
                  <c:v>946.6</c:v>
                </c:pt>
              </c:numCache>
            </c:numRef>
          </c:val>
          <c:smooth val="0"/>
          <c:extLst>
            <c:ext xmlns:c16="http://schemas.microsoft.com/office/drawing/2014/chart" uri="{C3380CC4-5D6E-409C-BE32-E72D297353CC}">
              <c16:uniqueId val="{00000001-67BA-45CD-A6A4-5D5FB64B84B5}"/>
            </c:ext>
          </c:extLst>
        </c:ser>
        <c:dLbls>
          <c:showLegendKey val="0"/>
          <c:showVal val="0"/>
          <c:showCatName val="0"/>
          <c:showSerName val="0"/>
          <c:showPercent val="0"/>
          <c:showBubbleSize val="0"/>
        </c:dLbls>
        <c:marker val="1"/>
        <c:smooth val="0"/>
        <c:axId val="1903598448"/>
        <c:axId val="1903616336"/>
      </c:lineChart>
      <c:catAx>
        <c:axId val="190360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610928"/>
        <c:crosses val="autoZero"/>
        <c:auto val="1"/>
        <c:lblAlgn val="ctr"/>
        <c:lblOffset val="100"/>
        <c:noMultiLvlLbl val="0"/>
      </c:catAx>
      <c:valAx>
        <c:axId val="19036109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Persons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608016"/>
        <c:crosses val="autoZero"/>
        <c:crossBetween val="between"/>
      </c:valAx>
      <c:valAx>
        <c:axId val="1903616336"/>
        <c:scaling>
          <c:orientation val="minMax"/>
        </c:scaling>
        <c:delete val="0"/>
        <c:axPos val="r"/>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598448"/>
        <c:crosses val="max"/>
        <c:crossBetween val="between"/>
      </c:valAx>
      <c:catAx>
        <c:axId val="1903598448"/>
        <c:scaling>
          <c:orientation val="minMax"/>
        </c:scaling>
        <c:delete val="1"/>
        <c:axPos val="b"/>
        <c:numFmt formatCode="General" sourceLinked="1"/>
        <c:majorTickMark val="out"/>
        <c:minorTickMark val="none"/>
        <c:tickLblPos val="nextTo"/>
        <c:crossAx val="190361633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Persons</c:v>
          </c:tx>
          <c:spPr>
            <a:solidFill>
              <a:srgbClr val="0070C0"/>
            </a:solidFill>
            <a:ln>
              <a:noFill/>
            </a:ln>
            <a:effectLst/>
          </c:spPr>
          <c:invertIfNegative val="0"/>
          <c:cat>
            <c:strRef>
              <c:f>'20'!$A$6:$A$18</c:f>
              <c:strCache>
                <c:ptCount val="13"/>
                <c:pt idx="0">
                  <c:v>0-9</c:v>
                </c:pt>
                <c:pt idx="1">
                  <c:v>10-14</c:v>
                </c:pt>
                <c:pt idx="2">
                  <c:v>15-19</c:v>
                </c:pt>
                <c:pt idx="3">
                  <c:v>20-24</c:v>
                </c:pt>
                <c:pt idx="4">
                  <c:v>25-29</c:v>
                </c:pt>
                <c:pt idx="5">
                  <c:v>30-34</c:v>
                </c:pt>
                <c:pt idx="6">
                  <c:v>35-39</c:v>
                </c:pt>
                <c:pt idx="7">
                  <c:v>40-44</c:v>
                </c:pt>
                <c:pt idx="8">
                  <c:v>45-49</c:v>
                </c:pt>
                <c:pt idx="9">
                  <c:v>50-54</c:v>
                </c:pt>
                <c:pt idx="10">
                  <c:v>55-59</c:v>
                </c:pt>
                <c:pt idx="11">
                  <c:v>60-64</c:v>
                </c:pt>
                <c:pt idx="12">
                  <c:v>65+</c:v>
                </c:pt>
              </c:strCache>
            </c:strRef>
          </c:cat>
          <c:val>
            <c:numRef>
              <c:f>'20'!$B$6:$B$18</c:f>
              <c:numCache>
                <c:formatCode>#,##0</c:formatCode>
                <c:ptCount val="13"/>
                <c:pt idx="0">
                  <c:v>60</c:v>
                </c:pt>
                <c:pt idx="1">
                  <c:v>105</c:v>
                </c:pt>
                <c:pt idx="2">
                  <c:v>430</c:v>
                </c:pt>
                <c:pt idx="3">
                  <c:v>3212</c:v>
                </c:pt>
                <c:pt idx="4">
                  <c:v>8190</c:v>
                </c:pt>
                <c:pt idx="5">
                  <c:v>12397</c:v>
                </c:pt>
                <c:pt idx="6">
                  <c:v>11737</c:v>
                </c:pt>
                <c:pt idx="7">
                  <c:v>11695</c:v>
                </c:pt>
                <c:pt idx="8">
                  <c:v>11213</c:v>
                </c:pt>
                <c:pt idx="9">
                  <c:v>12570</c:v>
                </c:pt>
                <c:pt idx="10">
                  <c:v>13032</c:v>
                </c:pt>
                <c:pt idx="11">
                  <c:v>9241</c:v>
                </c:pt>
                <c:pt idx="12">
                  <c:v>8918</c:v>
                </c:pt>
              </c:numCache>
            </c:numRef>
          </c:val>
          <c:extLst>
            <c:ext xmlns:c16="http://schemas.microsoft.com/office/drawing/2014/chart" uri="{C3380CC4-5D6E-409C-BE32-E72D297353CC}">
              <c16:uniqueId val="{00000000-00A3-4EB8-9979-5AE4AC2ACC56}"/>
            </c:ext>
          </c:extLst>
        </c:ser>
        <c:dLbls>
          <c:showLegendKey val="0"/>
          <c:showVal val="0"/>
          <c:showCatName val="0"/>
          <c:showSerName val="0"/>
          <c:showPercent val="0"/>
          <c:showBubbleSize val="0"/>
        </c:dLbls>
        <c:gapWidth val="219"/>
        <c:overlap val="-27"/>
        <c:axId val="1613892640"/>
        <c:axId val="1613895968"/>
      </c:barChart>
      <c:lineChart>
        <c:grouping val="standard"/>
        <c:varyColors val="0"/>
        <c:ser>
          <c:idx val="1"/>
          <c:order val="1"/>
          <c:tx>
            <c:v>Rate per 100,000</c:v>
          </c:tx>
          <c:spPr>
            <a:ln w="28575" cap="rnd">
              <a:noFill/>
              <a:round/>
            </a:ln>
            <a:effectLst/>
          </c:spPr>
          <c:marker>
            <c:symbol val="circle"/>
            <c:size val="5"/>
            <c:spPr>
              <a:solidFill>
                <a:schemeClr val="accent2"/>
              </a:solidFill>
              <a:ln w="38100">
                <a:solidFill>
                  <a:schemeClr val="accent2"/>
                </a:solidFill>
              </a:ln>
              <a:effectLst/>
            </c:spPr>
          </c:marker>
          <c:cat>
            <c:strRef>
              <c:f>'20'!$A$6:$A$18</c:f>
              <c:strCache>
                <c:ptCount val="13"/>
                <c:pt idx="0">
                  <c:v>0-9</c:v>
                </c:pt>
                <c:pt idx="1">
                  <c:v>10-14</c:v>
                </c:pt>
                <c:pt idx="2">
                  <c:v>15-19</c:v>
                </c:pt>
                <c:pt idx="3">
                  <c:v>20-24</c:v>
                </c:pt>
                <c:pt idx="4">
                  <c:v>25-29</c:v>
                </c:pt>
                <c:pt idx="5">
                  <c:v>30-34</c:v>
                </c:pt>
                <c:pt idx="6">
                  <c:v>35-39</c:v>
                </c:pt>
                <c:pt idx="7">
                  <c:v>40-44</c:v>
                </c:pt>
                <c:pt idx="8">
                  <c:v>45-49</c:v>
                </c:pt>
                <c:pt idx="9">
                  <c:v>50-54</c:v>
                </c:pt>
                <c:pt idx="10">
                  <c:v>55-59</c:v>
                </c:pt>
                <c:pt idx="11">
                  <c:v>60-64</c:v>
                </c:pt>
                <c:pt idx="12">
                  <c:v>65+</c:v>
                </c:pt>
              </c:strCache>
            </c:strRef>
          </c:cat>
          <c:val>
            <c:numRef>
              <c:f>'20'!$C$6:$C$18</c:f>
              <c:numCache>
                <c:formatCode>#,##0.0</c:formatCode>
                <c:ptCount val="13"/>
                <c:pt idx="0">
                  <c:v>1.5</c:v>
                </c:pt>
                <c:pt idx="1">
                  <c:v>4.8</c:v>
                </c:pt>
                <c:pt idx="2">
                  <c:v>20.3</c:v>
                </c:pt>
                <c:pt idx="3">
                  <c:v>158.19999999999999</c:v>
                </c:pt>
                <c:pt idx="4">
                  <c:v>389.2</c:v>
                </c:pt>
                <c:pt idx="5">
                  <c:v>575.6</c:v>
                </c:pt>
                <c:pt idx="6">
                  <c:v>551.70000000000005</c:v>
                </c:pt>
                <c:pt idx="7">
                  <c:v>586.9</c:v>
                </c:pt>
                <c:pt idx="8">
                  <c:v>608.4</c:v>
                </c:pt>
                <c:pt idx="9">
                  <c:v>704.5</c:v>
                </c:pt>
                <c:pt idx="10">
                  <c:v>762.3</c:v>
                </c:pt>
                <c:pt idx="11">
                  <c:v>573.6</c:v>
                </c:pt>
                <c:pt idx="12">
                  <c:v>230.1</c:v>
                </c:pt>
              </c:numCache>
            </c:numRef>
          </c:val>
          <c:smooth val="0"/>
          <c:extLst>
            <c:ext xmlns:c16="http://schemas.microsoft.com/office/drawing/2014/chart" uri="{C3380CC4-5D6E-409C-BE32-E72D297353CC}">
              <c16:uniqueId val="{00000001-00A3-4EB8-9979-5AE4AC2ACC56}"/>
            </c:ext>
          </c:extLst>
        </c:ser>
        <c:dLbls>
          <c:showLegendKey val="0"/>
          <c:showVal val="0"/>
          <c:showCatName val="0"/>
          <c:showSerName val="0"/>
          <c:showPercent val="0"/>
          <c:showBubbleSize val="0"/>
        </c:dLbls>
        <c:marker val="1"/>
        <c:smooth val="0"/>
        <c:axId val="1613899296"/>
        <c:axId val="1613890144"/>
      </c:lineChart>
      <c:catAx>
        <c:axId val="16138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895968"/>
        <c:crosses val="autoZero"/>
        <c:auto val="1"/>
        <c:lblAlgn val="ctr"/>
        <c:lblOffset val="100"/>
        <c:noMultiLvlLbl val="0"/>
      </c:catAx>
      <c:valAx>
        <c:axId val="161389596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Persons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892640"/>
        <c:crosses val="autoZero"/>
        <c:crossBetween val="between"/>
      </c:valAx>
      <c:valAx>
        <c:axId val="1613890144"/>
        <c:scaling>
          <c:orientation val="minMax"/>
        </c:scaling>
        <c:delete val="0"/>
        <c:axPos val="r"/>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899296"/>
        <c:crosses val="max"/>
        <c:crossBetween val="between"/>
      </c:valAx>
      <c:catAx>
        <c:axId val="1613899296"/>
        <c:scaling>
          <c:orientation val="minMax"/>
        </c:scaling>
        <c:delete val="1"/>
        <c:axPos val="b"/>
        <c:numFmt formatCode="General" sourceLinked="1"/>
        <c:majorTickMark val="out"/>
        <c:minorTickMark val="none"/>
        <c:tickLblPos val="nextTo"/>
        <c:crossAx val="161389014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33-4442-8499-9D5CF7CD32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33-4442-8499-9D5CF7CD32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33-4442-8499-9D5CF7CD32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33-4442-8499-9D5CF7CD32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033-4442-8499-9D5CF7CD320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033-4442-8499-9D5CF7CD320A}"/>
              </c:ext>
            </c:extLst>
          </c:dPt>
          <c:dLbls>
            <c:dLbl>
              <c:idx val="5"/>
              <c:layout>
                <c:manualLayout>
                  <c:x val="2.4925695146422053E-2"/>
                  <c:y val="-7.622621635578314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033-4442-8499-9D5CF7CD320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'21'!$A$5:$A$10</c:f>
              <c:strCache>
                <c:ptCount val="6"/>
                <c:pt idx="0">
                  <c:v>MSM</c:v>
                </c:pt>
                <c:pt idx="1">
                  <c:v>IDU</c:v>
                </c:pt>
                <c:pt idx="2">
                  <c:v>MSM/IDU</c:v>
                </c:pt>
                <c:pt idx="3">
                  <c:v>Heterosexual</c:v>
                </c:pt>
                <c:pt idx="4">
                  <c:v>Pediatric</c:v>
                </c:pt>
                <c:pt idx="5">
                  <c:v>Adult Other</c:v>
                </c:pt>
              </c:strCache>
            </c:strRef>
          </c:cat>
          <c:val>
            <c:numRef>
              <c:f>'21'!$C$5:$C$10</c:f>
              <c:numCache>
                <c:formatCode>General</c:formatCode>
                <c:ptCount val="6"/>
                <c:pt idx="0">
                  <c:v>63.01</c:v>
                </c:pt>
                <c:pt idx="1">
                  <c:v>8.26</c:v>
                </c:pt>
                <c:pt idx="2">
                  <c:v>5.46</c:v>
                </c:pt>
                <c:pt idx="3">
                  <c:v>22.3</c:v>
                </c:pt>
                <c:pt idx="4">
                  <c:v>0.88</c:v>
                </c:pt>
                <c:pt idx="5">
                  <c:v>0.09</c:v>
                </c:pt>
              </c:numCache>
            </c:numRef>
          </c:val>
          <c:extLst>
            <c:ext xmlns:c16="http://schemas.microsoft.com/office/drawing/2014/chart" uri="{C3380CC4-5D6E-409C-BE32-E72D297353CC}">
              <c16:uniqueId val="{0000000C-9033-4442-8499-9D5CF7CD32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People Living</a:t>
            </a:r>
            <a:r>
              <a:rPr lang="en-US" baseline="0"/>
              <a:t> with HIV, 2012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73-4CC6-BDBC-2C09124154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73-4CC6-BDBC-2C09124154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73-4CC6-BDBC-2C09124154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73-4CC6-BDBC-2C091241548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73-4CC6-BDBC-2C091241548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73-4CC6-BDBC-2C0912415481}"/>
              </c:ext>
            </c:extLst>
          </c:dPt>
          <c:dLbls>
            <c:dLbl>
              <c:idx val="0"/>
              <c:tx>
                <c:rich>
                  <a:bodyPr/>
                  <a:lstStyle/>
                  <a:p>
                    <a:fld id="{85689413-45C0-4F7B-A7E4-DA7C05BDA882}"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73-4CC6-BDBC-2C091241548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'22'!$A$5:$A$10</c:f>
              <c:strCache>
                <c:ptCount val="6"/>
                <c:pt idx="0">
                  <c:v>White MSM</c:v>
                </c:pt>
                <c:pt idx="1">
                  <c:v>Black MSM</c:v>
                </c:pt>
                <c:pt idx="2">
                  <c:v>Hispanic MSM</c:v>
                </c:pt>
                <c:pt idx="3">
                  <c:v>Black Het Female</c:v>
                </c:pt>
                <c:pt idx="4">
                  <c:v>Transgender</c:v>
                </c:pt>
                <c:pt idx="5">
                  <c:v>Other Population</c:v>
                </c:pt>
              </c:strCache>
            </c:strRef>
          </c:cat>
          <c:val>
            <c:numRef>
              <c:f>'22'!$B$5:$B$10</c:f>
              <c:numCache>
                <c:formatCode>#,##0</c:formatCode>
                <c:ptCount val="6"/>
                <c:pt idx="0">
                  <c:v>14452.7</c:v>
                </c:pt>
                <c:pt idx="1">
                  <c:v>10675.3</c:v>
                </c:pt>
                <c:pt idx="2">
                  <c:v>14507.5</c:v>
                </c:pt>
                <c:pt idx="3">
                  <c:v>7066.1</c:v>
                </c:pt>
                <c:pt idx="4">
                  <c:v>666</c:v>
                </c:pt>
                <c:pt idx="5">
                  <c:v>26904.400000000001</c:v>
                </c:pt>
              </c:numCache>
            </c:numRef>
          </c:val>
          <c:extLst>
            <c:ext xmlns:c16="http://schemas.microsoft.com/office/drawing/2014/chart" uri="{C3380CC4-5D6E-409C-BE32-E72D297353CC}">
              <c16:uniqueId val="{0000000C-C473-4CC6-BDBC-2C091241548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'6'!$B$3</c:f>
              <c:strCache>
                <c:ptCount val="1"/>
                <c:pt idx="0">
                  <c:v>Number</c:v>
                </c:pt>
              </c:strCache>
            </c:strRef>
          </c:tx>
          <c:spPr>
            <a:solidFill>
              <a:schemeClr val="tx1">
                <a:lumMod val="60000"/>
                <a:lumOff val="40000"/>
              </a:schemeClr>
            </a:solidFill>
            <a:ln>
              <a:noFill/>
            </a:ln>
            <a:effectLst/>
          </c:spPr>
          <c:invertIfNegative val="0"/>
          <c:cat>
            <c:numRef>
              <c:f>'6'!$A$4:$A$13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'6'!$B$4:$B$13</c:f>
              <c:numCache>
                <c:formatCode>#,##0</c:formatCode>
                <c:ptCount val="10"/>
                <c:pt idx="0">
                  <c:v>4377</c:v>
                </c:pt>
                <c:pt idx="1">
                  <c:v>4391</c:v>
                </c:pt>
                <c:pt idx="2">
                  <c:v>4471</c:v>
                </c:pt>
                <c:pt idx="3">
                  <c:v>4566</c:v>
                </c:pt>
                <c:pt idx="4">
                  <c:v>4575</c:v>
                </c:pt>
                <c:pt idx="5">
                  <c:v>4382</c:v>
                </c:pt>
                <c:pt idx="6">
                  <c:v>4441</c:v>
                </c:pt>
                <c:pt idx="7">
                  <c:v>4358</c:v>
                </c:pt>
                <c:pt idx="8">
                  <c:v>3595</c:v>
                </c:pt>
                <c:pt idx="9">
                  <c:v>4377</c:v>
                </c:pt>
              </c:numCache>
            </c:numRef>
          </c:val>
          <c:extLst>
            <c:ext xmlns:c16="http://schemas.microsoft.com/office/drawing/2014/chart" uri="{C3380CC4-5D6E-409C-BE32-E72D297353CC}">
              <c16:uniqueId val="{00000000-1546-4C3A-9DF4-5A860E645424}"/>
            </c:ext>
          </c:extLst>
        </c:ser>
        <c:dLbls>
          <c:showLegendKey val="0"/>
          <c:showVal val="0"/>
          <c:showCatName val="0"/>
          <c:showSerName val="0"/>
          <c:showPercent val="0"/>
          <c:showBubbleSize val="0"/>
        </c:dLbls>
        <c:gapWidth val="219"/>
        <c:overlap val="-27"/>
        <c:axId val="244146479"/>
        <c:axId val="244125679"/>
      </c:barChart>
      <c:lineChart>
        <c:grouping val="standard"/>
        <c:varyColors val="0"/>
        <c:ser>
          <c:idx val="1"/>
          <c:order val="1"/>
          <c:tx>
            <c:strRef>
              <c:f>'6'!$C$3</c:f>
              <c:strCache>
                <c:ptCount val="1"/>
                <c:pt idx="0">
                  <c:v>Rate per 100,000</c:v>
                </c:pt>
              </c:strCache>
            </c:strRef>
          </c:tx>
          <c:spPr>
            <a:ln w="28575" cap="rnd">
              <a:solidFill>
                <a:schemeClr val="accent2"/>
              </a:solidFill>
              <a:round/>
            </a:ln>
            <a:effectLst/>
          </c:spPr>
          <c:marker>
            <c:symbol val="none"/>
          </c:marker>
          <c:val>
            <c:numRef>
              <c:f>'6'!$C$4:$C$13</c:f>
              <c:numCache>
                <c:formatCode>General</c:formatCode>
                <c:ptCount val="10"/>
                <c:pt idx="0">
                  <c:v>16.8</c:v>
                </c:pt>
                <c:pt idx="1">
                  <c:v>16.600000000000001</c:v>
                </c:pt>
                <c:pt idx="2">
                  <c:v>16.600000000000001</c:v>
                </c:pt>
                <c:pt idx="3">
                  <c:v>16.600000000000001</c:v>
                </c:pt>
                <c:pt idx="4">
                  <c:v>16.399999999999999</c:v>
                </c:pt>
                <c:pt idx="5">
                  <c:v>15.5</c:v>
                </c:pt>
                <c:pt idx="6">
                  <c:v>15.5</c:v>
                </c:pt>
                <c:pt idx="7">
                  <c:v>15</c:v>
                </c:pt>
                <c:pt idx="8">
                  <c:v>12.3</c:v>
                </c:pt>
                <c:pt idx="9">
                  <c:v>14.8</c:v>
                </c:pt>
              </c:numCache>
            </c:numRef>
          </c:val>
          <c:smooth val="0"/>
          <c:extLst>
            <c:ext xmlns:c16="http://schemas.microsoft.com/office/drawing/2014/chart" uri="{C3380CC4-5D6E-409C-BE32-E72D297353CC}">
              <c16:uniqueId val="{00000001-1546-4C3A-9DF4-5A860E645424}"/>
            </c:ext>
          </c:extLst>
        </c:ser>
        <c:dLbls>
          <c:showLegendKey val="0"/>
          <c:showVal val="0"/>
          <c:showCatName val="0"/>
          <c:showSerName val="0"/>
          <c:showPercent val="0"/>
          <c:showBubbleSize val="0"/>
        </c:dLbls>
        <c:marker val="1"/>
        <c:smooth val="0"/>
        <c:axId val="244147311"/>
        <c:axId val="244142319"/>
      </c:lineChart>
      <c:catAx>
        <c:axId val="244146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4125679"/>
        <c:crosses val="autoZero"/>
        <c:auto val="1"/>
        <c:lblAlgn val="ctr"/>
        <c:lblOffset val="100"/>
        <c:noMultiLvlLbl val="0"/>
      </c:catAx>
      <c:valAx>
        <c:axId val="244125679"/>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New Diagnosis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4146479"/>
        <c:crosses val="autoZero"/>
        <c:crossBetween val="between"/>
      </c:valAx>
      <c:valAx>
        <c:axId val="244142319"/>
        <c:scaling>
          <c:orientation val="minMax"/>
        </c:scaling>
        <c:delete val="0"/>
        <c:axPos val="r"/>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4147311"/>
        <c:crosses val="max"/>
        <c:crossBetween val="between"/>
      </c:valAx>
      <c:catAx>
        <c:axId val="244147311"/>
        <c:scaling>
          <c:orientation val="minMax"/>
        </c:scaling>
        <c:delete val="1"/>
        <c:axPos val="b"/>
        <c:majorTickMark val="none"/>
        <c:minorTickMark val="none"/>
        <c:tickLblPos val="nextTo"/>
        <c:crossAx val="244142319"/>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People Living</a:t>
            </a:r>
            <a:r>
              <a:rPr lang="en-US" baseline="0"/>
              <a:t> with HIV, 2021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1B-471D-974F-44CE3E6E3D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1B-471D-974F-44CE3E6E3D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1B-471D-974F-44CE3E6E3D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1B-471D-974F-44CE3E6E3D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11B-471D-974F-44CE3E6E3DD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11B-471D-974F-44CE3E6E3DD5}"/>
              </c:ext>
            </c:extLst>
          </c:dPt>
          <c:dLbls>
            <c:dLbl>
              <c:idx val="0"/>
              <c:tx>
                <c:rich>
                  <a:bodyPr/>
                  <a:lstStyle/>
                  <a:p>
                    <a:fld id="{24EAAD13-9BBC-4533-98E3-35AB52C64CF0}"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1B-471D-974F-44CE3E6E3D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'22'!$A$5:$A$10</c:f>
              <c:strCache>
                <c:ptCount val="6"/>
                <c:pt idx="0">
                  <c:v>White MSM</c:v>
                </c:pt>
                <c:pt idx="1">
                  <c:v>Black MSM</c:v>
                </c:pt>
                <c:pt idx="2">
                  <c:v>Hispanic MSM</c:v>
                </c:pt>
                <c:pt idx="3">
                  <c:v>Black Het Female</c:v>
                </c:pt>
                <c:pt idx="4">
                  <c:v>Transgender</c:v>
                </c:pt>
                <c:pt idx="5">
                  <c:v>Other Population</c:v>
                </c:pt>
              </c:strCache>
            </c:strRef>
          </c:cat>
          <c:val>
            <c:numRef>
              <c:f>'22'!$B$15:$B$20</c:f>
              <c:numCache>
                <c:formatCode>#,##0</c:formatCode>
                <c:ptCount val="6"/>
                <c:pt idx="0">
                  <c:v>16716.099999999999</c:v>
                </c:pt>
                <c:pt idx="1">
                  <c:v>18409.400000000001</c:v>
                </c:pt>
                <c:pt idx="2">
                  <c:v>25058.9</c:v>
                </c:pt>
                <c:pt idx="3">
                  <c:v>9658.6</c:v>
                </c:pt>
                <c:pt idx="4">
                  <c:v>1302</c:v>
                </c:pt>
                <c:pt idx="5">
                  <c:v>31655</c:v>
                </c:pt>
              </c:numCache>
            </c:numRef>
          </c:val>
          <c:extLst>
            <c:ext xmlns:c16="http://schemas.microsoft.com/office/drawing/2014/chart" uri="{C3380CC4-5D6E-409C-BE32-E72D297353CC}">
              <c16:uniqueId val="{0000000C-911B-471D-974F-44CE3E6E3DD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Pt>
            <c:idx val="0"/>
            <c:invertIfNegative val="0"/>
            <c:bubble3D val="0"/>
            <c:spPr>
              <a:solidFill>
                <a:srgbClr val="0070C0"/>
              </a:solidFill>
              <a:ln w="0">
                <a:noFill/>
              </a:ln>
              <a:effectLst/>
            </c:spPr>
            <c:extLst>
              <c:ext xmlns:c16="http://schemas.microsoft.com/office/drawing/2014/chart" uri="{C3380CC4-5D6E-409C-BE32-E72D297353CC}">
                <c16:uniqueId val="{00000001-3AC0-4DC8-9561-5D61023194CE}"/>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Sheet22!$A$2:$A$6</c:f>
              <c:strCache>
                <c:ptCount val="5"/>
                <c:pt idx="0">
                  <c:v>Diagnosed PLWH</c:v>
                </c:pt>
                <c:pt idx="1">
                  <c:v>In HIV-Related Medical Care</c:v>
                </c:pt>
                <c:pt idx="2">
                  <c:v>Retained in care across the year</c:v>
                </c:pt>
                <c:pt idx="3">
                  <c:v>On ART (est)</c:v>
                </c:pt>
                <c:pt idx="4">
                  <c:v>HIV viral supression as of the end of the year</c:v>
                </c:pt>
              </c:strCache>
            </c:strRef>
          </c:cat>
          <c:val>
            <c:numRef>
              <c:f>Sheet22!$B$2:$B$6</c:f>
              <c:numCache>
                <c:formatCode>#,##0</c:formatCode>
                <c:ptCount val="5"/>
                <c:pt idx="0">
                  <c:v>102800</c:v>
                </c:pt>
                <c:pt idx="1">
                  <c:v>79168</c:v>
                </c:pt>
                <c:pt idx="2">
                  <c:v>60983</c:v>
                </c:pt>
                <c:pt idx="3">
                  <c:v>72514</c:v>
                </c:pt>
                <c:pt idx="4">
                  <c:v>63429</c:v>
                </c:pt>
              </c:numCache>
            </c:numRef>
          </c:val>
          <c:extLst>
            <c:ext xmlns:c16="http://schemas.microsoft.com/office/drawing/2014/chart" uri="{C3380CC4-5D6E-409C-BE32-E72D297353CC}">
              <c16:uniqueId val="{00000002-3AC0-4DC8-9561-5D61023194CE}"/>
            </c:ext>
          </c:extLst>
        </c:ser>
        <c:dLbls>
          <c:showLegendKey val="0"/>
          <c:showVal val="0"/>
          <c:showCatName val="0"/>
          <c:showSerName val="0"/>
          <c:showPercent val="0"/>
          <c:showBubbleSize val="0"/>
        </c:dLbls>
        <c:gapWidth val="70"/>
        <c:overlap val="-27"/>
        <c:axId val="1618699808"/>
        <c:axId val="1618697728"/>
      </c:barChart>
      <c:lineChart>
        <c:grouping val="standard"/>
        <c:varyColors val="0"/>
        <c:ser>
          <c:idx val="1"/>
          <c:order val="1"/>
          <c:spPr>
            <a:ln w="28575" cap="rnd">
              <a:solidFill>
                <a:schemeClr val="accent2"/>
              </a:solidFill>
              <a:round/>
            </a:ln>
            <a:effectLst/>
          </c:spPr>
          <c:marker>
            <c:symbol val="none"/>
          </c:marker>
          <c:dPt>
            <c:idx val="1"/>
            <c:marker>
              <c:symbol val="none"/>
            </c:marker>
            <c:bubble3D val="0"/>
            <c:spPr>
              <a:ln w="28575" cap="rnd">
                <a:noFill/>
                <a:round/>
              </a:ln>
              <a:effectLst/>
            </c:spPr>
            <c:extLst>
              <c:ext xmlns:c16="http://schemas.microsoft.com/office/drawing/2014/chart" uri="{C3380CC4-5D6E-409C-BE32-E72D297353CC}">
                <c16:uniqueId val="{00000004-3AC0-4DC8-9561-5D61023194CE}"/>
              </c:ext>
            </c:extLst>
          </c:dPt>
          <c:dPt>
            <c:idx val="2"/>
            <c:marker>
              <c:symbol val="none"/>
            </c:marker>
            <c:bubble3D val="0"/>
            <c:spPr>
              <a:ln w="28575" cap="rnd">
                <a:noFill/>
                <a:round/>
              </a:ln>
              <a:effectLst/>
            </c:spPr>
            <c:extLst>
              <c:ext xmlns:c16="http://schemas.microsoft.com/office/drawing/2014/chart" uri="{C3380CC4-5D6E-409C-BE32-E72D297353CC}">
                <c16:uniqueId val="{00000006-3AC0-4DC8-9561-5D61023194CE}"/>
              </c:ext>
            </c:extLst>
          </c:dPt>
          <c:dPt>
            <c:idx val="3"/>
            <c:marker>
              <c:symbol val="none"/>
            </c:marker>
            <c:bubble3D val="0"/>
            <c:spPr>
              <a:ln w="28575" cap="rnd">
                <a:noFill/>
                <a:round/>
              </a:ln>
              <a:effectLst/>
            </c:spPr>
            <c:extLst>
              <c:ext xmlns:c16="http://schemas.microsoft.com/office/drawing/2014/chart" uri="{C3380CC4-5D6E-409C-BE32-E72D297353CC}">
                <c16:uniqueId val="{00000008-3AC0-4DC8-9561-5D61023194CE}"/>
              </c:ext>
            </c:extLst>
          </c:dPt>
          <c:dPt>
            <c:idx val="4"/>
            <c:marker>
              <c:symbol val="none"/>
            </c:marker>
            <c:bubble3D val="0"/>
            <c:spPr>
              <a:ln w="28575" cap="rnd">
                <a:noFill/>
                <a:round/>
              </a:ln>
              <a:effectLst/>
            </c:spPr>
            <c:extLst>
              <c:ext xmlns:c16="http://schemas.microsoft.com/office/drawing/2014/chart" uri="{C3380CC4-5D6E-409C-BE32-E72D297353CC}">
                <c16:uniqueId val="{0000000A-3AC0-4DC8-9561-5D61023194CE}"/>
              </c:ext>
            </c:extLst>
          </c:dPt>
          <c:dLbls>
            <c:dLbl>
              <c:idx val="0"/>
              <c:layout>
                <c:manualLayout>
                  <c:x val="-3.4565135399533257E-2"/>
                  <c:y val="-3.661836432122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C0-4DC8-9561-5D61023194CE}"/>
                </c:ext>
              </c:extLst>
            </c:dLbl>
            <c:dLbl>
              <c:idx val="1"/>
              <c:layout>
                <c:manualLayout>
                  <c:x val="-2.746363908070857E-2"/>
                  <c:y val="-3.298966371718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C0-4DC8-9561-5D61023194CE}"/>
                </c:ext>
              </c:extLst>
            </c:dLbl>
            <c:dLbl>
              <c:idx val="2"/>
              <c:layout>
                <c:manualLayout>
                  <c:x val="-2.9239013160414759E-2"/>
                  <c:y val="-3.298966371718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C0-4DC8-9561-5D61023194CE}"/>
                </c:ext>
              </c:extLst>
            </c:dLbl>
            <c:dLbl>
              <c:idx val="3"/>
              <c:layout>
                <c:manualLayout>
                  <c:x val="-2.8466096366186831E-2"/>
                  <c:y val="-3.2407363750189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C0-4DC8-9561-5D61023194CE}"/>
                </c:ext>
              </c:extLst>
            </c:dLbl>
            <c:dLbl>
              <c:idx val="4"/>
              <c:layout>
                <c:manualLayout>
                  <c:x val="-3.1014387240120882E-2"/>
                  <c:y val="-3.298966371718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C0-4DC8-9561-5D61023194CE}"/>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Sheet22!$A$2:$A$6</c:f>
              <c:strCache>
                <c:ptCount val="5"/>
                <c:pt idx="0">
                  <c:v>Diagnosed PLWH</c:v>
                </c:pt>
                <c:pt idx="1">
                  <c:v>In HIV-Related Medical Care</c:v>
                </c:pt>
                <c:pt idx="2">
                  <c:v>Retained in care across the year</c:v>
                </c:pt>
                <c:pt idx="3">
                  <c:v>On ART (est)</c:v>
                </c:pt>
                <c:pt idx="4">
                  <c:v>HIV viral supression as of the end of the year</c:v>
                </c:pt>
              </c:strCache>
            </c:strRef>
          </c:cat>
          <c:val>
            <c:numRef>
              <c:f>Sheet22!$C$2:$C$6</c:f>
              <c:numCache>
                <c:formatCode>0%</c:formatCode>
                <c:ptCount val="5"/>
                <c:pt idx="0">
                  <c:v>1</c:v>
                </c:pt>
                <c:pt idx="1">
                  <c:v>0.77</c:v>
                </c:pt>
                <c:pt idx="2">
                  <c:v>0.59</c:v>
                </c:pt>
                <c:pt idx="3">
                  <c:v>0.71</c:v>
                </c:pt>
                <c:pt idx="4">
                  <c:v>0.62</c:v>
                </c:pt>
              </c:numCache>
            </c:numRef>
          </c:val>
          <c:smooth val="0"/>
          <c:extLst>
            <c:ext xmlns:c16="http://schemas.microsoft.com/office/drawing/2014/chart" uri="{C3380CC4-5D6E-409C-BE32-E72D297353CC}">
              <c16:uniqueId val="{0000000C-3AC0-4DC8-9561-5D61023194CE}"/>
            </c:ext>
          </c:extLst>
        </c:ser>
        <c:dLbls>
          <c:showLegendKey val="0"/>
          <c:showVal val="0"/>
          <c:showCatName val="0"/>
          <c:showSerName val="0"/>
          <c:showPercent val="0"/>
          <c:showBubbleSize val="0"/>
        </c:dLbls>
        <c:marker val="1"/>
        <c:smooth val="0"/>
        <c:axId val="1618698144"/>
        <c:axId val="1618703552"/>
      </c:lineChart>
      <c:catAx>
        <c:axId val="161869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618697728"/>
        <c:crosses val="autoZero"/>
        <c:auto val="1"/>
        <c:lblAlgn val="ctr"/>
        <c:lblOffset val="100"/>
        <c:noMultiLvlLbl val="0"/>
      </c:catAx>
      <c:valAx>
        <c:axId val="16186977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2"/>
                    </a:solidFill>
                    <a:latin typeface="+mn-lt"/>
                    <a:ea typeface="+mn-ea"/>
                    <a:cs typeface="+mn-cs"/>
                  </a:defRPr>
                </a:pPr>
                <a:r>
                  <a:rPr lang="en-US" b="1" i="0" cap="all" baseline="0"/>
                  <a:t>Persons Living with HIV</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618699808"/>
        <c:crosses val="autoZero"/>
        <c:crossBetween val="between"/>
      </c:valAx>
      <c:valAx>
        <c:axId val="1618703552"/>
        <c:scaling>
          <c:orientation val="minMax"/>
          <c:max val="1.2"/>
        </c:scaling>
        <c:delete val="0"/>
        <c:axPos val="r"/>
        <c:title>
          <c:tx>
            <c:rich>
              <a:bodyPr rot="-5400000" spcFirstLastPara="1" vertOverflow="ellipsis" vert="horz" wrap="square" anchor="ctr" anchorCtr="1"/>
              <a:lstStyle/>
              <a:p>
                <a:pPr>
                  <a:defRPr sz="1200" b="1" i="0" u="none" strike="noStrike" kern="1200" cap="all" baseline="0">
                    <a:solidFill>
                      <a:schemeClr val="tx2"/>
                    </a:solidFill>
                    <a:latin typeface="+mn-lt"/>
                    <a:ea typeface="+mn-ea"/>
                    <a:cs typeface="+mn-cs"/>
                  </a:defRPr>
                </a:pPr>
                <a:r>
                  <a:rPr lang="en-US" b="1" i="0" cap="all" baseline="0"/>
                  <a:t>Percent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618698144"/>
        <c:crosses val="max"/>
        <c:crossBetween val="between"/>
      </c:valAx>
      <c:catAx>
        <c:axId val="1618698144"/>
        <c:scaling>
          <c:orientation val="minMax"/>
        </c:scaling>
        <c:delete val="1"/>
        <c:axPos val="b"/>
        <c:numFmt formatCode="General" sourceLinked="1"/>
        <c:majorTickMark val="out"/>
        <c:minorTickMark val="none"/>
        <c:tickLblPos val="nextTo"/>
        <c:crossAx val="16187035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sz="1200" baseline="0">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(F) Female rate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'7'!$A$5:$A$14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'7'!$C$5:$C$14</c:f>
              <c:numCache>
                <c:formatCode>General</c:formatCode>
                <c:ptCount val="10"/>
                <c:pt idx="0">
                  <c:v>6.4</c:v>
                </c:pt>
                <c:pt idx="1">
                  <c:v>6.2</c:v>
                </c:pt>
                <c:pt idx="2">
                  <c:v>6.1</c:v>
                </c:pt>
                <c:pt idx="3">
                  <c:v>6.1</c:v>
                </c:pt>
                <c:pt idx="4">
                  <c:v>5.7</c:v>
                </c:pt>
                <c:pt idx="5">
                  <c:v>5.3</c:v>
                </c:pt>
                <c:pt idx="6">
                  <c:v>5.5</c:v>
                </c:pt>
                <c:pt idx="7">
                  <c:v>5.4</c:v>
                </c:pt>
                <c:pt idx="8">
                  <c:v>4.0999999999999996</c:v>
                </c:pt>
                <c:pt idx="9">
                  <c:v>5.0999999999999996</c:v>
                </c:pt>
              </c:numCache>
            </c:numRef>
          </c:val>
          <c:smooth val="0"/>
          <c:extLst>
            <c:ext xmlns:c16="http://schemas.microsoft.com/office/drawing/2014/chart" uri="{C3380CC4-5D6E-409C-BE32-E72D297353CC}">
              <c16:uniqueId val="{00000000-A41B-40F3-86C7-1E148781F1F8}"/>
            </c:ext>
          </c:extLst>
        </c:ser>
        <c:ser>
          <c:idx val="1"/>
          <c:order val="1"/>
          <c:tx>
            <c:v>(M) Male rate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'7'!$A$5:$A$14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'7'!$E$5:$E$14</c:f>
              <c:numCache>
                <c:formatCode>General</c:formatCode>
                <c:ptCount val="10"/>
                <c:pt idx="0">
                  <c:v>27.4</c:v>
                </c:pt>
                <c:pt idx="1">
                  <c:v>27.1</c:v>
                </c:pt>
                <c:pt idx="2">
                  <c:v>27.2</c:v>
                </c:pt>
                <c:pt idx="3">
                  <c:v>27.3</c:v>
                </c:pt>
                <c:pt idx="4">
                  <c:v>27.2</c:v>
                </c:pt>
                <c:pt idx="5">
                  <c:v>25.8</c:v>
                </c:pt>
                <c:pt idx="6">
                  <c:v>25.7</c:v>
                </c:pt>
                <c:pt idx="7">
                  <c:v>24.8</c:v>
                </c:pt>
                <c:pt idx="8">
                  <c:v>20.6</c:v>
                </c:pt>
                <c:pt idx="9">
                  <c:v>24.6</c:v>
                </c:pt>
              </c:numCache>
            </c:numRef>
          </c:val>
          <c:smooth val="0"/>
          <c:extLst>
            <c:ext xmlns:c16="http://schemas.microsoft.com/office/drawing/2014/chart" uri="{C3380CC4-5D6E-409C-BE32-E72D297353CC}">
              <c16:uniqueId val="{00000001-A41B-40F3-86C7-1E148781F1F8}"/>
            </c:ext>
          </c:extLst>
        </c:ser>
        <c:dLbls>
          <c:showLegendKey val="0"/>
          <c:showVal val="0"/>
          <c:showCatName val="0"/>
          <c:showSerName val="0"/>
          <c:showPercent val="0"/>
          <c:showBubbleSize val="0"/>
        </c:dLbls>
        <c:marker val="1"/>
        <c:smooth val="0"/>
        <c:axId val="289135247"/>
        <c:axId val="289132751"/>
      </c:lineChart>
      <c:catAx>
        <c:axId val="28913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9132751"/>
        <c:crosses val="autoZero"/>
        <c:auto val="1"/>
        <c:lblAlgn val="ctr"/>
        <c:lblOffset val="100"/>
        <c:noMultiLvlLbl val="0"/>
      </c:catAx>
      <c:valAx>
        <c:axId val="289132751"/>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91352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'8'!$B$3</c:f>
              <c:strCache>
                <c:ptCount val="1"/>
                <c:pt idx="0">
                  <c:v>White</c:v>
                </c:pt>
              </c:strCache>
            </c:strRef>
          </c:tx>
          <c:spPr>
            <a:ln w="28575" cap="rnd">
              <a:solidFill>
                <a:schemeClr val="accent1"/>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'8'!$B$4:$B$13</c:f>
              <c:numCache>
                <c:formatCode>General</c:formatCode>
                <c:ptCount val="10"/>
                <c:pt idx="0">
                  <c:v>7.4</c:v>
                </c:pt>
                <c:pt idx="1">
                  <c:v>7.5</c:v>
                </c:pt>
                <c:pt idx="2">
                  <c:v>7.3</c:v>
                </c:pt>
                <c:pt idx="3">
                  <c:v>7.3</c:v>
                </c:pt>
                <c:pt idx="4">
                  <c:v>7.3</c:v>
                </c:pt>
                <c:pt idx="5">
                  <c:v>6.4</c:v>
                </c:pt>
                <c:pt idx="6">
                  <c:v>7.1</c:v>
                </c:pt>
                <c:pt idx="7">
                  <c:v>6.7</c:v>
                </c:pt>
                <c:pt idx="8">
                  <c:v>5.7</c:v>
                </c:pt>
                <c:pt idx="9">
                  <c:v>6.7</c:v>
                </c:pt>
              </c:numCache>
            </c:numRef>
          </c:val>
          <c:smooth val="0"/>
          <c:extLst>
            <c:ext xmlns:c16="http://schemas.microsoft.com/office/drawing/2014/chart" uri="{C3380CC4-5D6E-409C-BE32-E72D297353CC}">
              <c16:uniqueId val="{00000000-93CD-4EB9-ABB1-DAABCD000DAE}"/>
            </c:ext>
          </c:extLst>
        </c:ser>
        <c:ser>
          <c:idx val="1"/>
          <c:order val="1"/>
          <c:tx>
            <c:strRef>
              <c:f>'8'!$C$3</c:f>
              <c:strCache>
                <c:ptCount val="1"/>
                <c:pt idx="0">
                  <c:v>Black</c:v>
                </c:pt>
              </c:strCache>
            </c:strRef>
          </c:tx>
          <c:spPr>
            <a:ln w="28575" cap="rnd">
              <a:solidFill>
                <a:schemeClr val="accent2"/>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'8'!$C$4:$C$13</c:f>
              <c:numCache>
                <c:formatCode>General</c:formatCode>
                <c:ptCount val="10"/>
                <c:pt idx="0">
                  <c:v>50.8</c:v>
                </c:pt>
                <c:pt idx="1">
                  <c:v>50</c:v>
                </c:pt>
                <c:pt idx="2">
                  <c:v>50.3</c:v>
                </c:pt>
                <c:pt idx="3">
                  <c:v>48.8</c:v>
                </c:pt>
                <c:pt idx="4">
                  <c:v>47.3</c:v>
                </c:pt>
                <c:pt idx="5">
                  <c:v>46.5</c:v>
                </c:pt>
                <c:pt idx="6">
                  <c:v>44.5</c:v>
                </c:pt>
                <c:pt idx="7">
                  <c:v>43.5</c:v>
                </c:pt>
                <c:pt idx="8">
                  <c:v>35.799999999999997</c:v>
                </c:pt>
                <c:pt idx="9">
                  <c:v>41.7</c:v>
                </c:pt>
              </c:numCache>
            </c:numRef>
          </c:val>
          <c:smooth val="0"/>
          <c:extLst>
            <c:ext xmlns:c16="http://schemas.microsoft.com/office/drawing/2014/chart" uri="{C3380CC4-5D6E-409C-BE32-E72D297353CC}">
              <c16:uniqueId val="{00000001-93CD-4EB9-ABB1-DAABCD000DAE}"/>
            </c:ext>
          </c:extLst>
        </c:ser>
        <c:ser>
          <c:idx val="2"/>
          <c:order val="2"/>
          <c:tx>
            <c:strRef>
              <c:f>'8'!$D$3</c:f>
              <c:strCache>
                <c:ptCount val="1"/>
                <c:pt idx="0">
                  <c:v>Hispanic</c:v>
                </c:pt>
              </c:strCache>
            </c:strRef>
          </c:tx>
          <c:spPr>
            <a:ln w="28575" cap="rnd">
              <a:solidFill>
                <a:schemeClr val="accent3"/>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'8'!$D$4:$D$13</c:f>
              <c:numCache>
                <c:formatCode>General</c:formatCode>
                <c:ptCount val="10"/>
                <c:pt idx="0">
                  <c:v>17.100000000000001</c:v>
                </c:pt>
                <c:pt idx="1">
                  <c:v>16.600000000000001</c:v>
                </c:pt>
                <c:pt idx="2">
                  <c:v>16.899999999999999</c:v>
                </c:pt>
                <c:pt idx="3">
                  <c:v>17.399999999999999</c:v>
                </c:pt>
                <c:pt idx="4">
                  <c:v>17</c:v>
                </c:pt>
                <c:pt idx="5">
                  <c:v>16.5</c:v>
                </c:pt>
                <c:pt idx="6">
                  <c:v>16.2</c:v>
                </c:pt>
                <c:pt idx="7">
                  <c:v>15.4</c:v>
                </c:pt>
                <c:pt idx="8">
                  <c:v>12.7</c:v>
                </c:pt>
                <c:pt idx="9">
                  <c:v>15.8</c:v>
                </c:pt>
              </c:numCache>
            </c:numRef>
          </c:val>
          <c:smooth val="0"/>
          <c:extLst>
            <c:ext xmlns:c16="http://schemas.microsoft.com/office/drawing/2014/chart" uri="{C3380CC4-5D6E-409C-BE32-E72D297353CC}">
              <c16:uniqueId val="{00000002-93CD-4EB9-ABB1-DAABCD000DAE}"/>
            </c:ext>
          </c:extLst>
        </c:ser>
        <c:ser>
          <c:idx val="3"/>
          <c:order val="3"/>
          <c:tx>
            <c:strRef>
              <c:f>'8'!$E$3</c:f>
              <c:strCache>
                <c:ptCount val="1"/>
                <c:pt idx="0">
                  <c:v>Asian</c:v>
                </c:pt>
              </c:strCache>
            </c:strRef>
          </c:tx>
          <c:spPr>
            <a:ln w="28575" cap="rnd">
              <a:solidFill>
                <a:schemeClr val="accent4"/>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'8'!$E$4:$E$13</c:f>
              <c:numCache>
                <c:formatCode>General</c:formatCode>
                <c:ptCount val="10"/>
                <c:pt idx="0">
                  <c:v>4.9000000000000004</c:v>
                </c:pt>
                <c:pt idx="1">
                  <c:v>6.3</c:v>
                </c:pt>
                <c:pt idx="2">
                  <c:v>5.7</c:v>
                </c:pt>
                <c:pt idx="3">
                  <c:v>6</c:v>
                </c:pt>
                <c:pt idx="4">
                  <c:v>4.9000000000000004</c:v>
                </c:pt>
                <c:pt idx="5">
                  <c:v>4.2</c:v>
                </c:pt>
                <c:pt idx="6">
                  <c:v>5.7</c:v>
                </c:pt>
                <c:pt idx="7">
                  <c:v>4.4000000000000004</c:v>
                </c:pt>
                <c:pt idx="8">
                  <c:v>3.2</c:v>
                </c:pt>
                <c:pt idx="9">
                  <c:v>4.0999999999999996</c:v>
                </c:pt>
              </c:numCache>
            </c:numRef>
          </c:val>
          <c:smooth val="0"/>
          <c:extLst>
            <c:ext xmlns:c16="http://schemas.microsoft.com/office/drawing/2014/chart" uri="{C3380CC4-5D6E-409C-BE32-E72D297353CC}">
              <c16:uniqueId val="{00000003-93CD-4EB9-ABB1-DAABCD000DAE}"/>
            </c:ext>
          </c:extLst>
        </c:ser>
        <c:ser>
          <c:idx val="4"/>
          <c:order val="4"/>
          <c:tx>
            <c:strRef>
              <c:f>'8'!$F$3</c:f>
              <c:strCache>
                <c:ptCount val="1"/>
                <c:pt idx="0">
                  <c:v>Native Hawaiian/Pacific Islander</c:v>
                </c:pt>
              </c:strCache>
            </c:strRef>
          </c:tx>
          <c:spPr>
            <a:ln w="28575" cap="rnd">
              <a:solidFill>
                <a:srgbClr val="C00000"/>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'8'!$F$4:$F$13</c:f>
              <c:numCache>
                <c:formatCode>General</c:formatCode>
                <c:ptCount val="10"/>
                <c:pt idx="0">
                  <c:v>25.5</c:v>
                </c:pt>
                <c:pt idx="1">
                  <c:v>0</c:v>
                </c:pt>
                <c:pt idx="2">
                  <c:v>0</c:v>
                </c:pt>
                <c:pt idx="3">
                  <c:v>9</c:v>
                </c:pt>
                <c:pt idx="4">
                  <c:v>4.3</c:v>
                </c:pt>
                <c:pt idx="5">
                  <c:v>8.4</c:v>
                </c:pt>
                <c:pt idx="6">
                  <c:v>0</c:v>
                </c:pt>
                <c:pt idx="7">
                  <c:v>11.6</c:v>
                </c:pt>
                <c:pt idx="8">
                  <c:v>11.3</c:v>
                </c:pt>
                <c:pt idx="9">
                  <c:v>14.6</c:v>
                </c:pt>
              </c:numCache>
            </c:numRef>
          </c:val>
          <c:smooth val="0"/>
          <c:extLst>
            <c:ext xmlns:c16="http://schemas.microsoft.com/office/drawing/2014/chart" uri="{C3380CC4-5D6E-409C-BE32-E72D297353CC}">
              <c16:uniqueId val="{00000004-93CD-4EB9-ABB1-DAABCD000DAE}"/>
            </c:ext>
          </c:extLst>
        </c:ser>
        <c:ser>
          <c:idx val="5"/>
          <c:order val="5"/>
          <c:tx>
            <c:strRef>
              <c:f>'8'!$G$3</c:f>
              <c:strCache>
                <c:ptCount val="1"/>
                <c:pt idx="0">
                  <c:v>American Indian/Alaskan Native</c:v>
                </c:pt>
              </c:strCache>
            </c:strRef>
          </c:tx>
          <c:spPr>
            <a:ln w="28575" cap="rnd">
              <a:solidFill>
                <a:schemeClr val="accent6"/>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'8'!$G$4:$G$13</c:f>
              <c:numCache>
                <c:formatCode>General</c:formatCode>
                <c:ptCount val="10"/>
                <c:pt idx="0">
                  <c:v>1.2</c:v>
                </c:pt>
                <c:pt idx="1">
                  <c:v>1.2</c:v>
                </c:pt>
                <c:pt idx="2">
                  <c:v>1.1000000000000001</c:v>
                </c:pt>
                <c:pt idx="3">
                  <c:v>4.5</c:v>
                </c:pt>
                <c:pt idx="4">
                  <c:v>4.4000000000000004</c:v>
                </c:pt>
                <c:pt idx="5">
                  <c:v>2.2000000000000002</c:v>
                </c:pt>
                <c:pt idx="6">
                  <c:v>0</c:v>
                </c:pt>
                <c:pt idx="7">
                  <c:v>3.2</c:v>
                </c:pt>
                <c:pt idx="8">
                  <c:v>1</c:v>
                </c:pt>
                <c:pt idx="9">
                  <c:v>3.1</c:v>
                </c:pt>
              </c:numCache>
            </c:numRef>
          </c:val>
          <c:smooth val="0"/>
          <c:extLst>
            <c:ext xmlns:c16="http://schemas.microsoft.com/office/drawing/2014/chart" uri="{C3380CC4-5D6E-409C-BE32-E72D297353CC}">
              <c16:uniqueId val="{00000005-93CD-4EB9-ABB1-DAABCD000DAE}"/>
            </c:ext>
          </c:extLst>
        </c:ser>
        <c:ser>
          <c:idx val="6"/>
          <c:order val="6"/>
          <c:tx>
            <c:strRef>
              <c:f>'8'!$H$3</c:f>
              <c:strCache>
                <c:ptCount val="1"/>
                <c:pt idx="0">
                  <c:v>Multi-race</c:v>
                </c:pt>
              </c:strCache>
            </c:strRef>
          </c:tx>
          <c:spPr>
            <a:ln w="28575" cap="rnd">
              <a:solidFill>
                <a:schemeClr val="accent1">
                  <a:lumMod val="60000"/>
                </a:schemeClr>
              </a:solidFill>
              <a:round/>
            </a:ln>
            <a:effectLst/>
          </c:spPr>
          <c:marker>
            <c:symbol val="none"/>
          </c:marker>
          <c:cat>
            <c:numRef>
              <c:f>'8'!$A$4:$A$13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'8'!$H$4:$H$13</c:f>
              <c:numCache>
                <c:formatCode>General</c:formatCode>
                <c:ptCount val="10"/>
                <c:pt idx="0">
                  <c:v>68.400000000000006</c:v>
                </c:pt>
                <c:pt idx="1">
                  <c:v>61.9</c:v>
                </c:pt>
                <c:pt idx="2">
                  <c:v>56.8</c:v>
                </c:pt>
                <c:pt idx="3">
                  <c:v>51.3</c:v>
                </c:pt>
                <c:pt idx="4">
                  <c:v>54.7</c:v>
                </c:pt>
                <c:pt idx="5">
                  <c:v>36.4</c:v>
                </c:pt>
                <c:pt idx="6">
                  <c:v>34.799999999999997</c:v>
                </c:pt>
                <c:pt idx="7">
                  <c:v>42.5</c:v>
                </c:pt>
                <c:pt idx="8">
                  <c:v>25.2</c:v>
                </c:pt>
                <c:pt idx="9">
                  <c:v>27.5</c:v>
                </c:pt>
              </c:numCache>
            </c:numRef>
          </c:val>
          <c:smooth val="0"/>
          <c:extLst>
            <c:ext xmlns:c16="http://schemas.microsoft.com/office/drawing/2014/chart" uri="{C3380CC4-5D6E-409C-BE32-E72D297353CC}">
              <c16:uniqueId val="{00000006-93CD-4EB9-ABB1-DAABCD000DAE}"/>
            </c:ext>
          </c:extLst>
        </c:ser>
        <c:dLbls>
          <c:showLegendKey val="0"/>
          <c:showVal val="0"/>
          <c:showCatName val="0"/>
          <c:showSerName val="0"/>
          <c:showPercent val="0"/>
          <c:showBubbleSize val="0"/>
        </c:dLbls>
        <c:smooth val="0"/>
        <c:axId val="1979535439"/>
        <c:axId val="1979524623"/>
      </c:lineChart>
      <c:catAx>
        <c:axId val="197953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9524623"/>
        <c:crosses val="autoZero"/>
        <c:auto val="1"/>
        <c:lblAlgn val="ctr"/>
        <c:lblOffset val="100"/>
        <c:noMultiLvlLbl val="0"/>
      </c:catAx>
      <c:valAx>
        <c:axId val="197952462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layout>
            <c:manualLayout>
              <c:xMode val="edge"/>
              <c:yMode val="edge"/>
              <c:x val="7.9176511651295259E-2"/>
              <c:y val="0.13583346911871819"/>
            </c:manualLayout>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95354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'9'!$D$3</c:f>
              <c:strCache>
                <c:ptCount val="1"/>
                <c:pt idx="0">
                  <c:v>15-19</c:v>
                </c:pt>
              </c:strCache>
            </c:strRef>
          </c:tx>
          <c:spPr>
            <a:ln w="28575" cap="rnd">
              <a:solidFill>
                <a:schemeClr val="accent1"/>
              </a:solidFill>
              <a:round/>
            </a:ln>
            <a:effectLst/>
          </c:spPr>
          <c:marker>
            <c:symbol val="none"/>
          </c:marker>
          <c:cat>
            <c:numRef>
              <c:f>'9'!$A$4:$A$13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'9'!$D$4:$D$13</c:f>
              <c:numCache>
                <c:formatCode>General</c:formatCode>
                <c:ptCount val="10"/>
                <c:pt idx="0">
                  <c:v>13.1</c:v>
                </c:pt>
                <c:pt idx="1">
                  <c:v>11.3</c:v>
                </c:pt>
                <c:pt idx="2">
                  <c:v>11.4</c:v>
                </c:pt>
                <c:pt idx="3">
                  <c:v>12.1</c:v>
                </c:pt>
                <c:pt idx="4">
                  <c:v>11.4</c:v>
                </c:pt>
                <c:pt idx="5">
                  <c:v>11.9</c:v>
                </c:pt>
                <c:pt idx="6">
                  <c:v>11.6</c:v>
                </c:pt>
                <c:pt idx="7">
                  <c:v>12.6</c:v>
                </c:pt>
                <c:pt idx="8">
                  <c:v>9.5</c:v>
                </c:pt>
                <c:pt idx="9">
                  <c:v>10.4</c:v>
                </c:pt>
              </c:numCache>
            </c:numRef>
          </c:val>
          <c:smooth val="0"/>
          <c:extLst>
            <c:ext xmlns:c16="http://schemas.microsoft.com/office/drawing/2014/chart" uri="{C3380CC4-5D6E-409C-BE32-E72D297353CC}">
              <c16:uniqueId val="{00000000-CE03-4C31-B50B-74BBA654D842}"/>
            </c:ext>
          </c:extLst>
        </c:ser>
        <c:ser>
          <c:idx val="1"/>
          <c:order val="1"/>
          <c:tx>
            <c:strRef>
              <c:f>'9'!$E$3</c:f>
              <c:strCache>
                <c:ptCount val="1"/>
                <c:pt idx="0">
                  <c:v>20-24</c:v>
                </c:pt>
              </c:strCache>
            </c:strRef>
          </c:tx>
          <c:spPr>
            <a:ln w="28575" cap="rnd">
              <a:solidFill>
                <a:schemeClr val="accent2"/>
              </a:solidFill>
              <a:round/>
            </a:ln>
            <a:effectLst/>
          </c:spPr>
          <c:marker>
            <c:symbol val="none"/>
          </c:marker>
          <c:cat>
            <c:numRef>
              <c:f>'9'!$A$4:$A$13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'9'!$E$4:$E$13</c:f>
              <c:numCache>
                <c:formatCode>General</c:formatCode>
                <c:ptCount val="10"/>
                <c:pt idx="0">
                  <c:v>42.5</c:v>
                </c:pt>
                <c:pt idx="1">
                  <c:v>42.6</c:v>
                </c:pt>
                <c:pt idx="2">
                  <c:v>46.7</c:v>
                </c:pt>
                <c:pt idx="3">
                  <c:v>44.8</c:v>
                </c:pt>
                <c:pt idx="4">
                  <c:v>42</c:v>
                </c:pt>
                <c:pt idx="5">
                  <c:v>38.200000000000003</c:v>
                </c:pt>
                <c:pt idx="6">
                  <c:v>39.799999999999997</c:v>
                </c:pt>
                <c:pt idx="7">
                  <c:v>39</c:v>
                </c:pt>
                <c:pt idx="8">
                  <c:v>32.5</c:v>
                </c:pt>
                <c:pt idx="9">
                  <c:v>35.6</c:v>
                </c:pt>
              </c:numCache>
            </c:numRef>
          </c:val>
          <c:smooth val="0"/>
          <c:extLst>
            <c:ext xmlns:c16="http://schemas.microsoft.com/office/drawing/2014/chart" uri="{C3380CC4-5D6E-409C-BE32-E72D297353CC}">
              <c16:uniqueId val="{00000001-CE03-4C31-B50B-74BBA654D842}"/>
            </c:ext>
          </c:extLst>
        </c:ser>
        <c:ser>
          <c:idx val="2"/>
          <c:order val="2"/>
          <c:tx>
            <c:strRef>
              <c:f>'9'!$F$3</c:f>
              <c:strCache>
                <c:ptCount val="1"/>
                <c:pt idx="0">
                  <c:v>25-29</c:v>
                </c:pt>
              </c:strCache>
            </c:strRef>
          </c:tx>
          <c:spPr>
            <a:ln w="28575" cap="rnd">
              <a:solidFill>
                <a:schemeClr val="accent3"/>
              </a:solidFill>
              <a:round/>
            </a:ln>
            <a:effectLst/>
          </c:spPr>
          <c:marker>
            <c:symbol val="none"/>
          </c:marker>
          <c:cat>
            <c:numRef>
              <c:f>'9'!$A$4:$A$13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'9'!$F$4:$F$13</c:f>
              <c:numCache>
                <c:formatCode>General</c:formatCode>
                <c:ptCount val="10"/>
                <c:pt idx="0">
                  <c:v>39.200000000000003</c:v>
                </c:pt>
                <c:pt idx="1">
                  <c:v>42.2</c:v>
                </c:pt>
                <c:pt idx="2">
                  <c:v>44.2</c:v>
                </c:pt>
                <c:pt idx="3">
                  <c:v>43.5</c:v>
                </c:pt>
                <c:pt idx="4">
                  <c:v>48.1</c:v>
                </c:pt>
                <c:pt idx="5">
                  <c:v>43.9</c:v>
                </c:pt>
                <c:pt idx="6">
                  <c:v>45</c:v>
                </c:pt>
                <c:pt idx="7">
                  <c:v>42.4</c:v>
                </c:pt>
                <c:pt idx="8">
                  <c:v>34.1</c:v>
                </c:pt>
                <c:pt idx="9">
                  <c:v>44.3</c:v>
                </c:pt>
              </c:numCache>
            </c:numRef>
          </c:val>
          <c:smooth val="0"/>
          <c:extLst>
            <c:ext xmlns:c16="http://schemas.microsoft.com/office/drawing/2014/chart" uri="{C3380CC4-5D6E-409C-BE32-E72D297353CC}">
              <c16:uniqueId val="{00000002-CE03-4C31-B50B-74BBA654D842}"/>
            </c:ext>
          </c:extLst>
        </c:ser>
        <c:ser>
          <c:idx val="3"/>
          <c:order val="3"/>
          <c:tx>
            <c:strRef>
              <c:f>'9'!$G$3</c:f>
              <c:strCache>
                <c:ptCount val="1"/>
                <c:pt idx="0">
                  <c:v>30-34</c:v>
                </c:pt>
              </c:strCache>
            </c:strRef>
          </c:tx>
          <c:spPr>
            <a:ln w="28575" cap="rnd">
              <a:solidFill>
                <a:schemeClr val="accent4"/>
              </a:solidFill>
              <a:round/>
            </a:ln>
            <a:effectLst/>
          </c:spPr>
          <c:marker>
            <c:symbol val="none"/>
          </c:marker>
          <c:cat>
            <c:numRef>
              <c:f>'9'!$A$4:$A$13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'9'!$G$4:$G$13</c:f>
              <c:numCache>
                <c:formatCode>General</c:formatCode>
                <c:ptCount val="10"/>
                <c:pt idx="0">
                  <c:v>34.1</c:v>
                </c:pt>
                <c:pt idx="1">
                  <c:v>33.4</c:v>
                </c:pt>
                <c:pt idx="2">
                  <c:v>30.8</c:v>
                </c:pt>
                <c:pt idx="3">
                  <c:v>34.200000000000003</c:v>
                </c:pt>
                <c:pt idx="4">
                  <c:v>34.9</c:v>
                </c:pt>
                <c:pt idx="5">
                  <c:v>34.9</c:v>
                </c:pt>
                <c:pt idx="6">
                  <c:v>32.299999999999997</c:v>
                </c:pt>
                <c:pt idx="7">
                  <c:v>31.4</c:v>
                </c:pt>
                <c:pt idx="8">
                  <c:v>30.2</c:v>
                </c:pt>
                <c:pt idx="9">
                  <c:v>34.700000000000003</c:v>
                </c:pt>
              </c:numCache>
            </c:numRef>
          </c:val>
          <c:smooth val="0"/>
          <c:extLst>
            <c:ext xmlns:c16="http://schemas.microsoft.com/office/drawing/2014/chart" uri="{C3380CC4-5D6E-409C-BE32-E72D297353CC}">
              <c16:uniqueId val="{00000003-CE03-4C31-B50B-74BBA654D842}"/>
            </c:ext>
          </c:extLst>
        </c:ser>
        <c:ser>
          <c:idx val="4"/>
          <c:order val="4"/>
          <c:tx>
            <c:strRef>
              <c:f>'9'!$H$3</c:f>
              <c:strCache>
                <c:ptCount val="1"/>
                <c:pt idx="0">
                  <c:v>35-39</c:v>
                </c:pt>
              </c:strCache>
            </c:strRef>
          </c:tx>
          <c:spPr>
            <a:ln w="28575" cap="rnd">
              <a:solidFill>
                <a:schemeClr val="accent6"/>
              </a:solidFill>
              <a:round/>
            </a:ln>
            <a:effectLst/>
          </c:spPr>
          <c:marker>
            <c:symbol val="none"/>
          </c:marker>
          <c:cat>
            <c:numRef>
              <c:f>'9'!$A$4:$A$13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'9'!$H$4:$H$13</c:f>
              <c:numCache>
                <c:formatCode>General</c:formatCode>
                <c:ptCount val="10"/>
                <c:pt idx="0">
                  <c:v>26.3</c:v>
                </c:pt>
                <c:pt idx="1">
                  <c:v>25.5</c:v>
                </c:pt>
                <c:pt idx="2">
                  <c:v>26.9</c:v>
                </c:pt>
                <c:pt idx="3">
                  <c:v>27.1</c:v>
                </c:pt>
                <c:pt idx="4">
                  <c:v>24.4</c:v>
                </c:pt>
                <c:pt idx="5">
                  <c:v>24.1</c:v>
                </c:pt>
                <c:pt idx="6">
                  <c:v>25.4</c:v>
                </c:pt>
                <c:pt idx="7">
                  <c:v>23.7</c:v>
                </c:pt>
                <c:pt idx="8">
                  <c:v>17.2</c:v>
                </c:pt>
                <c:pt idx="9">
                  <c:v>23.7</c:v>
                </c:pt>
              </c:numCache>
            </c:numRef>
          </c:val>
          <c:smooth val="0"/>
          <c:extLst>
            <c:ext xmlns:c16="http://schemas.microsoft.com/office/drawing/2014/chart" uri="{C3380CC4-5D6E-409C-BE32-E72D297353CC}">
              <c16:uniqueId val="{00000004-CE03-4C31-B50B-74BBA654D842}"/>
            </c:ext>
          </c:extLst>
        </c:ser>
        <c:dLbls>
          <c:showLegendKey val="0"/>
          <c:showVal val="0"/>
          <c:showCatName val="0"/>
          <c:showSerName val="0"/>
          <c:showPercent val="0"/>
          <c:showBubbleSize val="0"/>
        </c:dLbls>
        <c:smooth val="0"/>
        <c:axId val="1808146143"/>
        <c:axId val="1808144895"/>
      </c:lineChart>
      <c:catAx>
        <c:axId val="180814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144895"/>
        <c:crosses val="autoZero"/>
        <c:auto val="1"/>
        <c:lblAlgn val="ctr"/>
        <c:lblOffset val="100"/>
        <c:noMultiLvlLbl val="0"/>
      </c:catAx>
      <c:valAx>
        <c:axId val="18081448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b="1" i="0" cap="all" baseline="0"/>
                  <a:t>Rate per 100,000</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1461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'10'!$A$1:$M$1</c:f>
              <c:strCache>
                <c:ptCount val="13"/>
                <c:pt idx="0">
                  <c:v> </c:v>
                </c:pt>
              </c:strCache>
            </c:strRef>
          </c:tx>
          <c:spPr>
            <a:solidFill>
              <a:schemeClr val="accent4">
                <a:lumMod val="50000"/>
              </a:schemeClr>
            </a:solidFill>
            <a:ln>
              <a:noFill/>
            </a:ln>
            <a:effectLst/>
          </c:spPr>
          <c:invertIfNegative val="0"/>
          <c:cat>
            <c:strRef>
              <c:f>'10'!$A$3:$M$3</c:f>
              <c:strCache>
                <c:ptCount val="13"/>
                <c:pt idx="0">
                  <c:v>0-9</c:v>
                </c:pt>
                <c:pt idx="1">
                  <c:v>10-14</c:v>
                </c:pt>
                <c:pt idx="2">
                  <c:v>15-19</c:v>
                </c:pt>
                <c:pt idx="3">
                  <c:v>20-24</c:v>
                </c:pt>
                <c:pt idx="4">
                  <c:v>25-29</c:v>
                </c:pt>
                <c:pt idx="5">
                  <c:v>30-34</c:v>
                </c:pt>
                <c:pt idx="6">
                  <c:v>35-39</c:v>
                </c:pt>
                <c:pt idx="7">
                  <c:v>40-44</c:v>
                </c:pt>
                <c:pt idx="8">
                  <c:v>45-49</c:v>
                </c:pt>
                <c:pt idx="9">
                  <c:v>50-54</c:v>
                </c:pt>
                <c:pt idx="10">
                  <c:v>55-59</c:v>
                </c:pt>
                <c:pt idx="11">
                  <c:v>60-64</c:v>
                </c:pt>
                <c:pt idx="12">
                  <c:v>65+</c:v>
                </c:pt>
              </c:strCache>
            </c:strRef>
          </c:cat>
          <c:val>
            <c:numRef>
              <c:f>'10'!$A$4:$M$4</c:f>
              <c:numCache>
                <c:formatCode>General</c:formatCode>
                <c:ptCount val="13"/>
                <c:pt idx="0">
                  <c:v>0.1</c:v>
                </c:pt>
                <c:pt idx="1">
                  <c:v>0</c:v>
                </c:pt>
                <c:pt idx="2">
                  <c:v>10.4</c:v>
                </c:pt>
                <c:pt idx="3">
                  <c:v>35.6</c:v>
                </c:pt>
                <c:pt idx="4">
                  <c:v>44.3</c:v>
                </c:pt>
                <c:pt idx="5">
                  <c:v>34.700000000000003</c:v>
                </c:pt>
                <c:pt idx="6">
                  <c:v>23.7</c:v>
                </c:pt>
                <c:pt idx="7">
                  <c:v>20.2</c:v>
                </c:pt>
                <c:pt idx="8">
                  <c:v>14.1</c:v>
                </c:pt>
                <c:pt idx="9">
                  <c:v>12.8</c:v>
                </c:pt>
                <c:pt idx="10">
                  <c:v>10.5</c:v>
                </c:pt>
                <c:pt idx="11">
                  <c:v>5.9</c:v>
                </c:pt>
                <c:pt idx="12">
                  <c:v>2.1</c:v>
                </c:pt>
              </c:numCache>
            </c:numRef>
          </c:val>
          <c:extLst>
            <c:ext xmlns:c16="http://schemas.microsoft.com/office/drawing/2014/chart" uri="{C3380CC4-5D6E-409C-BE32-E72D297353CC}">
              <c16:uniqueId val="{00000000-4E83-4C0F-AE21-AECAC5F8EF37}"/>
            </c:ext>
          </c:extLst>
        </c:ser>
        <c:dLbls>
          <c:showLegendKey val="0"/>
          <c:showVal val="0"/>
          <c:showCatName val="0"/>
          <c:showSerName val="0"/>
          <c:showPercent val="0"/>
          <c:showBubbleSize val="0"/>
        </c:dLbls>
        <c:gapWidth val="219"/>
        <c:overlap val="-27"/>
        <c:axId val="704499439"/>
        <c:axId val="704501935"/>
      </c:barChart>
      <c:catAx>
        <c:axId val="70449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4501935"/>
        <c:crosses val="autoZero"/>
        <c:auto val="1"/>
        <c:lblAlgn val="ctr"/>
        <c:lblOffset val="100"/>
        <c:noMultiLvlLbl val="0"/>
      </c:catAx>
      <c:valAx>
        <c:axId val="70450193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b="1" i="0" cap="all" baseline="0"/>
                  <a:t>Rate per 100,000</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44994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'11'!$A$8</c:f>
              <c:strCache>
                <c:ptCount val="1"/>
                <c:pt idx="0">
                  <c:v>MSM</c:v>
                </c:pt>
              </c:strCache>
            </c:strRef>
          </c:tx>
          <c:spPr>
            <a:solidFill>
              <a:schemeClr val="accent1"/>
            </a:solidFill>
            <a:ln>
              <a:noFill/>
            </a:ln>
            <a:effectLst/>
          </c:spPr>
          <c:invertIfNegative val="0"/>
          <c:cat>
            <c:numRef>
              <c:f>'11'!$B$7:$K$7</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'11'!$B$8:$K$8</c:f>
              <c:numCache>
                <c:formatCode>#,##0</c:formatCode>
                <c:ptCount val="10"/>
                <c:pt idx="0">
                  <c:v>2971.1</c:v>
                </c:pt>
                <c:pt idx="1">
                  <c:v>2988.8</c:v>
                </c:pt>
                <c:pt idx="2">
                  <c:v>3096.2</c:v>
                </c:pt>
                <c:pt idx="3">
                  <c:v>3148.4</c:v>
                </c:pt>
                <c:pt idx="4">
                  <c:v>3239.1</c:v>
                </c:pt>
                <c:pt idx="5">
                  <c:v>3084.1</c:v>
                </c:pt>
                <c:pt idx="6">
                  <c:v>3088.1</c:v>
                </c:pt>
                <c:pt idx="7">
                  <c:v>3025.1</c:v>
                </c:pt>
                <c:pt idx="8">
                  <c:v>2569.8000000000002</c:v>
                </c:pt>
                <c:pt idx="9">
                  <c:v>3162.3</c:v>
                </c:pt>
              </c:numCache>
            </c:numRef>
          </c:val>
          <c:extLst>
            <c:ext xmlns:c16="http://schemas.microsoft.com/office/drawing/2014/chart" uri="{C3380CC4-5D6E-409C-BE32-E72D297353CC}">
              <c16:uniqueId val="{00000000-D434-46CD-BC94-90B17ECAB78D}"/>
            </c:ext>
          </c:extLst>
        </c:ser>
        <c:ser>
          <c:idx val="1"/>
          <c:order val="1"/>
          <c:tx>
            <c:strRef>
              <c:f>'11'!$A$9</c:f>
              <c:strCache>
                <c:ptCount val="1"/>
                <c:pt idx="0">
                  <c:v>IDU</c:v>
                </c:pt>
              </c:strCache>
            </c:strRef>
          </c:tx>
          <c:spPr>
            <a:solidFill>
              <a:schemeClr val="accent2"/>
            </a:solidFill>
            <a:ln>
              <a:noFill/>
            </a:ln>
            <a:effectLst/>
          </c:spPr>
          <c:invertIfNegative val="0"/>
          <c:cat>
            <c:numRef>
              <c:f>'11'!$B$7:$K$7</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'11'!$B$9:$K$9</c:f>
              <c:numCache>
                <c:formatCode>#,##0</c:formatCode>
                <c:ptCount val="10"/>
                <c:pt idx="0">
                  <c:v>263.3</c:v>
                </c:pt>
                <c:pt idx="1">
                  <c:v>220</c:v>
                </c:pt>
                <c:pt idx="2">
                  <c:v>232.9</c:v>
                </c:pt>
                <c:pt idx="3">
                  <c:v>249.3</c:v>
                </c:pt>
                <c:pt idx="4">
                  <c:v>271.10000000000002</c:v>
                </c:pt>
                <c:pt idx="5">
                  <c:v>233.4</c:v>
                </c:pt>
                <c:pt idx="6">
                  <c:v>255.4</c:v>
                </c:pt>
                <c:pt idx="7">
                  <c:v>241.4</c:v>
                </c:pt>
                <c:pt idx="8">
                  <c:v>218.3</c:v>
                </c:pt>
                <c:pt idx="9">
                  <c:v>287.5</c:v>
                </c:pt>
              </c:numCache>
            </c:numRef>
          </c:val>
          <c:extLst>
            <c:ext xmlns:c16="http://schemas.microsoft.com/office/drawing/2014/chart" uri="{C3380CC4-5D6E-409C-BE32-E72D297353CC}">
              <c16:uniqueId val="{00000001-D434-46CD-BC94-90B17ECAB78D}"/>
            </c:ext>
          </c:extLst>
        </c:ser>
        <c:ser>
          <c:idx val="2"/>
          <c:order val="2"/>
          <c:tx>
            <c:strRef>
              <c:f>'11'!$A$10</c:f>
              <c:strCache>
                <c:ptCount val="1"/>
                <c:pt idx="0">
                  <c:v>MSM/IDU</c:v>
                </c:pt>
              </c:strCache>
            </c:strRef>
          </c:tx>
          <c:spPr>
            <a:solidFill>
              <a:schemeClr val="accent3"/>
            </a:solidFill>
            <a:ln>
              <a:noFill/>
            </a:ln>
            <a:effectLst/>
          </c:spPr>
          <c:invertIfNegative val="0"/>
          <c:cat>
            <c:numRef>
              <c:f>'11'!$B$7:$K$7</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'11'!$B$10:$K$10</c:f>
              <c:numCache>
                <c:formatCode>#,##0</c:formatCode>
                <c:ptCount val="10"/>
                <c:pt idx="0">
                  <c:v>166.8</c:v>
                </c:pt>
                <c:pt idx="1">
                  <c:v>179.1</c:v>
                </c:pt>
                <c:pt idx="2">
                  <c:v>173.2</c:v>
                </c:pt>
                <c:pt idx="3">
                  <c:v>207</c:v>
                </c:pt>
                <c:pt idx="4">
                  <c:v>175.3</c:v>
                </c:pt>
                <c:pt idx="5">
                  <c:v>197.7</c:v>
                </c:pt>
                <c:pt idx="6">
                  <c:v>175.4</c:v>
                </c:pt>
                <c:pt idx="7">
                  <c:v>214.5</c:v>
                </c:pt>
                <c:pt idx="8">
                  <c:v>140</c:v>
                </c:pt>
                <c:pt idx="9">
                  <c:v>163.80000000000001</c:v>
                </c:pt>
              </c:numCache>
            </c:numRef>
          </c:val>
          <c:extLst>
            <c:ext xmlns:c16="http://schemas.microsoft.com/office/drawing/2014/chart" uri="{C3380CC4-5D6E-409C-BE32-E72D297353CC}">
              <c16:uniqueId val="{00000002-D434-46CD-BC94-90B17ECAB78D}"/>
            </c:ext>
          </c:extLst>
        </c:ser>
        <c:ser>
          <c:idx val="3"/>
          <c:order val="3"/>
          <c:tx>
            <c:strRef>
              <c:f>'11'!$A$11</c:f>
              <c:strCache>
                <c:ptCount val="1"/>
                <c:pt idx="0">
                  <c:v>Heterosexual</c:v>
                </c:pt>
              </c:strCache>
            </c:strRef>
          </c:tx>
          <c:spPr>
            <a:solidFill>
              <a:schemeClr val="accent4"/>
            </a:solidFill>
            <a:ln>
              <a:noFill/>
            </a:ln>
            <a:effectLst/>
          </c:spPr>
          <c:invertIfNegative val="0"/>
          <c:cat>
            <c:numRef>
              <c:f>'11'!$B$7:$K$7</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'11'!$B$11:$K$11</c:f>
              <c:numCache>
                <c:formatCode>#,##0</c:formatCode>
                <c:ptCount val="10"/>
                <c:pt idx="0">
                  <c:v>951.8</c:v>
                </c:pt>
                <c:pt idx="1">
                  <c:v>986.1</c:v>
                </c:pt>
                <c:pt idx="2">
                  <c:v>950.7</c:v>
                </c:pt>
                <c:pt idx="3">
                  <c:v>944.3</c:v>
                </c:pt>
                <c:pt idx="4">
                  <c:v>879.5</c:v>
                </c:pt>
                <c:pt idx="5">
                  <c:v>855.8</c:v>
                </c:pt>
                <c:pt idx="6">
                  <c:v>911.1</c:v>
                </c:pt>
                <c:pt idx="7">
                  <c:v>869</c:v>
                </c:pt>
                <c:pt idx="8">
                  <c:v>654.9</c:v>
                </c:pt>
                <c:pt idx="9">
                  <c:v>755.4</c:v>
                </c:pt>
              </c:numCache>
            </c:numRef>
          </c:val>
          <c:extLst>
            <c:ext xmlns:c16="http://schemas.microsoft.com/office/drawing/2014/chart" uri="{C3380CC4-5D6E-409C-BE32-E72D297353CC}">
              <c16:uniqueId val="{00000003-D434-46CD-BC94-90B17ECAB78D}"/>
            </c:ext>
          </c:extLst>
        </c:ser>
        <c:ser>
          <c:idx val="4"/>
          <c:order val="4"/>
          <c:tx>
            <c:strRef>
              <c:f>'11'!$A$12</c:f>
              <c:strCache>
                <c:ptCount val="1"/>
                <c:pt idx="0">
                  <c:v>Pediatric</c:v>
                </c:pt>
              </c:strCache>
            </c:strRef>
          </c:tx>
          <c:spPr>
            <a:solidFill>
              <a:schemeClr val="accent5"/>
            </a:solidFill>
            <a:ln>
              <a:noFill/>
            </a:ln>
            <a:effectLst/>
          </c:spPr>
          <c:invertIfNegative val="0"/>
          <c:cat>
            <c:numRef>
              <c:f>'11'!$B$7:$K$7</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'11'!$B$12:$K$12</c:f>
              <c:numCache>
                <c:formatCode>#,##0</c:formatCode>
                <c:ptCount val="10"/>
                <c:pt idx="0">
                  <c:v>24</c:v>
                </c:pt>
                <c:pt idx="1">
                  <c:v>17</c:v>
                </c:pt>
                <c:pt idx="2">
                  <c:v>18</c:v>
                </c:pt>
                <c:pt idx="3">
                  <c:v>17</c:v>
                </c:pt>
                <c:pt idx="4">
                  <c:v>10</c:v>
                </c:pt>
                <c:pt idx="5">
                  <c:v>11</c:v>
                </c:pt>
                <c:pt idx="6">
                  <c:v>11</c:v>
                </c:pt>
                <c:pt idx="7">
                  <c:v>8</c:v>
                </c:pt>
                <c:pt idx="8">
                  <c:v>12</c:v>
                </c:pt>
                <c:pt idx="9">
                  <c:v>8</c:v>
                </c:pt>
              </c:numCache>
            </c:numRef>
          </c:val>
          <c:extLst>
            <c:ext xmlns:c16="http://schemas.microsoft.com/office/drawing/2014/chart" uri="{C3380CC4-5D6E-409C-BE32-E72D297353CC}">
              <c16:uniqueId val="{00000004-D434-46CD-BC94-90B17ECAB78D}"/>
            </c:ext>
          </c:extLst>
        </c:ser>
        <c:ser>
          <c:idx val="5"/>
          <c:order val="5"/>
          <c:tx>
            <c:strRef>
              <c:f>'11'!$A$13</c:f>
              <c:strCache>
                <c:ptCount val="1"/>
                <c:pt idx="0">
                  <c:v>Total</c:v>
                </c:pt>
              </c:strCache>
            </c:strRef>
          </c:tx>
          <c:spPr>
            <a:solidFill>
              <a:schemeClr val="accent6"/>
            </a:solidFill>
            <a:ln>
              <a:noFill/>
            </a:ln>
            <a:effectLst/>
          </c:spPr>
          <c:invertIfNegative val="0"/>
          <c:cat>
            <c:numRef>
              <c:f>'11'!$B$7:$K$7</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'11'!$B$13:$K$13</c:f>
              <c:numCache>
                <c:formatCode>#,##0</c:formatCode>
                <c:ptCount val="10"/>
                <c:pt idx="0">
                  <c:v>4377</c:v>
                </c:pt>
                <c:pt idx="1">
                  <c:v>4391</c:v>
                </c:pt>
                <c:pt idx="2">
                  <c:v>4471</c:v>
                </c:pt>
                <c:pt idx="3">
                  <c:v>4566</c:v>
                </c:pt>
                <c:pt idx="4">
                  <c:v>4575</c:v>
                </c:pt>
                <c:pt idx="5">
                  <c:v>4382</c:v>
                </c:pt>
                <c:pt idx="6">
                  <c:v>4441</c:v>
                </c:pt>
                <c:pt idx="7">
                  <c:v>4358</c:v>
                </c:pt>
                <c:pt idx="8">
                  <c:v>3595</c:v>
                </c:pt>
                <c:pt idx="9">
                  <c:v>4377</c:v>
                </c:pt>
              </c:numCache>
            </c:numRef>
          </c:val>
          <c:extLst>
            <c:ext xmlns:c16="http://schemas.microsoft.com/office/drawing/2014/chart" uri="{C3380CC4-5D6E-409C-BE32-E72D297353CC}">
              <c16:uniqueId val="{00000005-D434-46CD-BC94-90B17ECAB78D}"/>
            </c:ext>
          </c:extLst>
        </c:ser>
        <c:dLbls>
          <c:showLegendKey val="0"/>
          <c:showVal val="0"/>
          <c:showCatName val="0"/>
          <c:showSerName val="0"/>
          <c:showPercent val="0"/>
          <c:showBubbleSize val="0"/>
        </c:dLbls>
        <c:gapWidth val="182"/>
        <c:axId val="1715208255"/>
        <c:axId val="1715206175"/>
      </c:barChart>
      <c:catAx>
        <c:axId val="1715208255"/>
        <c:scaling>
          <c:orientation val="minMax"/>
        </c:scaling>
        <c:delete val="0"/>
        <c:axPos val="l"/>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a:t>Year</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5206175"/>
        <c:crosses val="autoZero"/>
        <c:auto val="1"/>
        <c:lblAlgn val="ctr"/>
        <c:lblOffset val="100"/>
        <c:noMultiLvlLbl val="0"/>
      </c:catAx>
      <c:valAx>
        <c:axId val="1715206175"/>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b="1" i="0" cap="all" baseline="0" dirty="0"/>
                  <a:t>New Diagnoses</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52082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0" baseline="0">
                <a:solidFill>
                  <a:schemeClr val="tx2"/>
                </a:solidFill>
                <a:latin typeface="+mn-lt"/>
                <a:ea typeface="+mn-ea"/>
                <a:cs typeface="+mn-cs"/>
              </a:defRPr>
            </a:pPr>
            <a:r>
              <a:rPr lang="en-US"/>
              <a:t>Females</a:t>
            </a:r>
          </a:p>
        </c:rich>
      </c:tx>
      <c:overlay val="0"/>
      <c:spPr>
        <a:noFill/>
        <a:ln>
          <a:noFill/>
        </a:ln>
        <a:effectLst/>
      </c:spPr>
      <c:txPr>
        <a:bodyPr rot="0" spcFirstLastPara="1" vertOverflow="ellipsis" vert="horz" wrap="square" anchor="ctr" anchorCtr="1"/>
        <a:lstStyle/>
        <a:p>
          <a:pPr>
            <a:defRPr sz="1440" b="1" i="0" u="none" strike="noStrike" kern="1200" cap="all" spc="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E2-4CC4-9428-84CBF1BB6F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E2-4CC4-9428-84CBF1BB6F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E2-4CC4-9428-84CBF1BB6F39}"/>
              </c:ext>
            </c:extLst>
          </c:dPt>
          <c:dLbls>
            <c:dLbl>
              <c:idx val="0"/>
              <c:tx>
                <c:rich>
                  <a:bodyPr/>
                  <a:lstStyle/>
                  <a:p>
                    <a:fld id="{1145DE08-A021-4122-9113-3685A259BE73}" type="VALUE">
                      <a:rPr lang="en-US" baseline="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E2-4CC4-9428-84CBF1BB6F39}"/>
                </c:ext>
              </c:extLst>
            </c:dLbl>
            <c:numFmt formatCode="#,##0" sourceLinked="0"/>
            <c:spPr>
              <a:noFill/>
              <a:ln>
                <a:noFill/>
              </a:ln>
              <a:effectLst/>
            </c:spPr>
            <c:txPr>
              <a:bodyPr rot="0" spcFirstLastPara="1" vertOverflow="ellipsis" vert="horz" wrap="square" anchor="ctr" anchorCtr="1"/>
              <a:lstStyle/>
              <a:p>
                <a:pPr>
                  <a:defRPr sz="1200" b="1" i="0" u="none" strike="noStrike" kern="1200" cap="all"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'12'!$A$5:$A$7</c:f>
              <c:strCache>
                <c:ptCount val="3"/>
                <c:pt idx="0">
                  <c:v>IDU</c:v>
                </c:pt>
                <c:pt idx="1">
                  <c:v>Heterosexual</c:v>
                </c:pt>
                <c:pt idx="2">
                  <c:v>Pediatric</c:v>
                </c:pt>
              </c:strCache>
            </c:strRef>
          </c:cat>
          <c:val>
            <c:numRef>
              <c:f>'12'!$B$5:$B$7</c:f>
              <c:numCache>
                <c:formatCode>General</c:formatCode>
                <c:ptCount val="3"/>
                <c:pt idx="0">
                  <c:v>149.1</c:v>
                </c:pt>
                <c:pt idx="1">
                  <c:v>595.9</c:v>
                </c:pt>
                <c:pt idx="2">
                  <c:v>4</c:v>
                </c:pt>
              </c:numCache>
            </c:numRef>
          </c:val>
          <c:extLst>
            <c:ext xmlns:c16="http://schemas.microsoft.com/office/drawing/2014/chart" uri="{C3380CC4-5D6E-409C-BE32-E72D297353CC}">
              <c16:uniqueId val="{00000006-E5E2-4CC4-9428-84CBF1BB6F3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cap="none"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1" i="0" cap="all" baseline="0">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0" baseline="0">
                <a:solidFill>
                  <a:schemeClr val="tx1">
                    <a:lumMod val="65000"/>
                    <a:lumOff val="35000"/>
                  </a:schemeClr>
                </a:solidFill>
                <a:latin typeface="+mn-lt"/>
                <a:ea typeface="+mn-ea"/>
                <a:cs typeface="+mn-cs"/>
              </a:defRPr>
            </a:pPr>
            <a:r>
              <a:rPr lang="en-US"/>
              <a:t>Males</a:t>
            </a:r>
          </a:p>
        </c:rich>
      </c:tx>
      <c:overlay val="0"/>
      <c:spPr>
        <a:noFill/>
        <a:ln>
          <a:noFill/>
        </a:ln>
        <a:effectLst/>
      </c:spPr>
      <c:txPr>
        <a:bodyPr rot="0" spcFirstLastPara="1" vertOverflow="ellipsis" vert="horz" wrap="square" anchor="ctr" anchorCtr="1"/>
        <a:lstStyle/>
        <a:p>
          <a:pPr>
            <a:defRPr sz="1440" b="1" i="0" u="none" strike="noStrike" kern="1200" cap="all"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71-4E13-A6E3-B8842443B6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71-4E13-A6E3-B8842443B6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71-4E13-A6E3-B8842443B6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71-4E13-A6E3-B8842443B6D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71-4E13-A6E3-B8842443B6DB}"/>
              </c:ext>
            </c:extLst>
          </c:dPt>
          <c:dLbls>
            <c:dLbl>
              <c:idx val="0"/>
              <c:tx>
                <c:rich>
                  <a:bodyPr/>
                  <a:lstStyle/>
                  <a:p>
                    <a:fld id="{4A115914-EC8C-4D4B-9799-A8165716BD7B}"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71-4E13-A6E3-B8842443B6DB}"/>
                </c:ext>
              </c:extLst>
            </c:dLbl>
            <c:spPr>
              <a:noFill/>
              <a:ln>
                <a:noFill/>
              </a:ln>
              <a:effectLst/>
            </c:spPr>
            <c:txPr>
              <a:bodyPr rot="0" spcFirstLastPara="1" vertOverflow="ellipsis" vert="horz" wrap="square" anchor="ctr" anchorCtr="1"/>
              <a:lstStyle/>
              <a:p>
                <a:pPr>
                  <a:defRPr sz="1200" b="1" i="0" u="none" strike="noStrike" kern="1200" cap="all"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'12'!$A$13:$A$17</c:f>
              <c:strCache>
                <c:ptCount val="5"/>
                <c:pt idx="0">
                  <c:v>MSM</c:v>
                </c:pt>
                <c:pt idx="1">
                  <c:v>IDU</c:v>
                </c:pt>
                <c:pt idx="2">
                  <c:v>MSM/IDU</c:v>
                </c:pt>
                <c:pt idx="3">
                  <c:v>Heterosexual</c:v>
                </c:pt>
                <c:pt idx="4">
                  <c:v>Pediatric</c:v>
                </c:pt>
              </c:strCache>
            </c:strRef>
          </c:cat>
          <c:val>
            <c:numRef>
              <c:f>'12'!$B$13:$B$17</c:f>
              <c:numCache>
                <c:formatCode>#,##0</c:formatCode>
                <c:ptCount val="5"/>
                <c:pt idx="0">
                  <c:v>3162.3</c:v>
                </c:pt>
                <c:pt idx="1">
                  <c:v>138.4</c:v>
                </c:pt>
                <c:pt idx="2">
                  <c:v>163.80000000000001</c:v>
                </c:pt>
                <c:pt idx="3">
                  <c:v>159.5</c:v>
                </c:pt>
                <c:pt idx="4">
                  <c:v>4</c:v>
                </c:pt>
              </c:numCache>
            </c:numRef>
          </c:val>
          <c:extLst>
            <c:ext xmlns:c16="http://schemas.microsoft.com/office/drawing/2014/chart" uri="{C3380CC4-5D6E-409C-BE32-E72D297353CC}">
              <c16:uniqueId val="{0000000A-A171-4E13-A6E3-B8842443B6D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cap="none"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1" i="0" cap="all"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0.02609</cdr:x>
      <cdr:y>0.26923</cdr:y>
    </cdr:from>
    <cdr:to>
      <cdr:x>0.05855</cdr:x>
      <cdr:y>0.52596</cdr:y>
    </cdr:to>
    <cdr:pic>
      <cdr:nvPicPr>
        <cdr:cNvPr id="2" name="chart">
          <a:extLst xmlns:a="http://schemas.openxmlformats.org/drawingml/2006/main">
            <a:ext uri="{FF2B5EF4-FFF2-40B4-BE49-F238E27FC236}">
              <a16:creationId xmlns:a16="http://schemas.microsoft.com/office/drawing/2014/main" id="{BF0E8D74-60E0-893D-DC6B-A44FF10ABC5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181869" y="1534004"/>
          <a:ext cx="1079086" cy="27434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0.38493</cdr:x>
      <cdr:y>0.31383</cdr:y>
    </cdr:from>
    <cdr:to>
      <cdr:x>0.46624</cdr:x>
      <cdr:y>0.3581</cdr:y>
    </cdr:to>
    <cdr:sp macro="" textlink="">
      <cdr:nvSpPr>
        <cdr:cNvPr id="4" name="TextBox 3">
          <a:extLst xmlns:a="http://schemas.openxmlformats.org/drawingml/2006/main">
            <a:ext uri="{FF2B5EF4-FFF2-40B4-BE49-F238E27FC236}">
              <a16:creationId xmlns:a16="http://schemas.microsoft.com/office/drawing/2014/main" id="{F85E5C73-9437-4163-A108-711F1DB108F1}"/>
            </a:ext>
          </a:extLst>
        </cdr:cNvPr>
        <cdr:cNvSpPr txBox="1"/>
      </cdr:nvSpPr>
      <cdr:spPr>
        <a:xfrm xmlns:a="http://schemas.openxmlformats.org/drawingml/2006/main">
          <a:off x="3444330" y="1376516"/>
          <a:ext cx="727587" cy="194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0.67612</cdr:x>
      <cdr:y>0.53127</cdr:y>
    </cdr:from>
    <cdr:to>
      <cdr:x>0.75853</cdr:x>
      <cdr:y>0.58283</cdr:y>
    </cdr:to>
    <cdr:sp macro="" textlink="">
      <cdr:nvSpPr>
        <cdr:cNvPr id="5" name="TextBox 4">
          <a:extLst xmlns:a="http://schemas.openxmlformats.org/drawingml/2006/main">
            <a:ext uri="{FF2B5EF4-FFF2-40B4-BE49-F238E27FC236}">
              <a16:creationId xmlns:a16="http://schemas.microsoft.com/office/drawing/2014/main" id="{7D4F7346-DA03-486A-8E6F-B21D1F5284CF}"/>
            </a:ext>
          </a:extLst>
        </cdr:cNvPr>
        <cdr:cNvSpPr txBox="1"/>
      </cdr:nvSpPr>
      <cdr:spPr>
        <a:xfrm xmlns:a="http://schemas.openxmlformats.org/drawingml/2006/main">
          <a:off x="6049879" y="2330245"/>
          <a:ext cx="737419" cy="226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64,778</a:t>
          </a:r>
        </a:p>
      </cdr:txBody>
    </cdr:sp>
  </cdr:relSizeAnchor>
  <cdr:relSizeAnchor xmlns:cdr="http://schemas.openxmlformats.org/drawingml/2006/chartDrawing">
    <cdr:from>
      <cdr:x>0.26629</cdr:x>
      <cdr:y>0.62542</cdr:y>
    </cdr:from>
    <cdr:to>
      <cdr:x>0.33222</cdr:x>
      <cdr:y>0.67474</cdr:y>
    </cdr:to>
    <cdr:sp macro="" textlink="">
      <cdr:nvSpPr>
        <cdr:cNvPr id="6" name="TextBox 5">
          <a:extLst xmlns:a="http://schemas.openxmlformats.org/drawingml/2006/main">
            <a:ext uri="{FF2B5EF4-FFF2-40B4-BE49-F238E27FC236}">
              <a16:creationId xmlns:a16="http://schemas.microsoft.com/office/drawing/2014/main" id="{B83B338A-3617-49DC-8C17-02FD928BE672}"/>
            </a:ext>
          </a:extLst>
        </cdr:cNvPr>
        <cdr:cNvSpPr txBox="1"/>
      </cdr:nvSpPr>
      <cdr:spPr>
        <a:xfrm xmlns:a="http://schemas.openxmlformats.org/drawingml/2006/main">
          <a:off x="2382743" y="2743200"/>
          <a:ext cx="589936" cy="2163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8,488</a:t>
          </a:r>
        </a:p>
      </cdr:txBody>
    </cdr:sp>
  </cdr:relSizeAnchor>
  <cdr:relSizeAnchor xmlns:cdr="http://schemas.openxmlformats.org/drawingml/2006/chartDrawing">
    <cdr:from>
      <cdr:x>0.23879</cdr:x>
      <cdr:y>0.47201</cdr:y>
    </cdr:from>
    <cdr:to>
      <cdr:x>0.30801</cdr:x>
      <cdr:y>0.52799</cdr:y>
    </cdr:to>
    <cdr:sp macro="" textlink="">
      <cdr:nvSpPr>
        <cdr:cNvPr id="7" name="TextBox 6">
          <a:extLst xmlns:a="http://schemas.openxmlformats.org/drawingml/2006/main">
            <a:ext uri="{FF2B5EF4-FFF2-40B4-BE49-F238E27FC236}">
              <a16:creationId xmlns:a16="http://schemas.microsoft.com/office/drawing/2014/main" id="{402CDC8A-2A72-4ADF-9055-A3DA9F46B00D}"/>
            </a:ext>
          </a:extLst>
        </cdr:cNvPr>
        <cdr:cNvSpPr txBox="1"/>
      </cdr:nvSpPr>
      <cdr:spPr>
        <a:xfrm xmlns:a="http://schemas.openxmlformats.org/drawingml/2006/main">
          <a:off x="2136640" y="2070301"/>
          <a:ext cx="619432" cy="245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5,618</a:t>
          </a:r>
        </a:p>
      </cdr:txBody>
    </cdr:sp>
  </cdr:relSizeAnchor>
  <cdr:relSizeAnchor xmlns:cdr="http://schemas.openxmlformats.org/drawingml/2006/chartDrawing">
    <cdr:from>
      <cdr:x>0.4489</cdr:x>
      <cdr:y>0.39576</cdr:y>
    </cdr:from>
    <cdr:to>
      <cdr:x>0.5511</cdr:x>
      <cdr:y>0.60424</cdr:y>
    </cdr:to>
    <cdr:sp macro="" textlink="">
      <cdr:nvSpPr>
        <cdr:cNvPr id="8" name="TextBox 7">
          <a:extLst xmlns:a="http://schemas.openxmlformats.org/drawingml/2006/main">
            <a:ext uri="{FF2B5EF4-FFF2-40B4-BE49-F238E27FC236}">
              <a16:creationId xmlns:a16="http://schemas.microsoft.com/office/drawing/2014/main" id="{19671FAC-8F94-4C93-9252-8FA34BBC572B}"/>
            </a:ext>
          </a:extLst>
        </cdr:cNvPr>
        <cdr:cNvSpPr txBox="1"/>
      </cdr:nvSpPr>
      <cdr:spPr>
        <a:xfrm xmlns:a="http://schemas.openxmlformats.org/drawingml/2006/main">
          <a:off x="4016767" y="173587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0.26626</cdr:x>
      <cdr:y>0.19727</cdr:y>
    </cdr:from>
    <cdr:to>
      <cdr:x>0.35306</cdr:x>
      <cdr:y>0.25107</cdr:y>
    </cdr:to>
    <cdr:sp macro="" textlink="">
      <cdr:nvSpPr>
        <cdr:cNvPr id="9" name="TextBox 8">
          <a:extLst xmlns:a="http://schemas.openxmlformats.org/drawingml/2006/main">
            <a:ext uri="{FF2B5EF4-FFF2-40B4-BE49-F238E27FC236}">
              <a16:creationId xmlns:a16="http://schemas.microsoft.com/office/drawing/2014/main" id="{CF5F068F-2B5D-4BEF-9913-FA30D68FDEF9}"/>
            </a:ext>
          </a:extLst>
        </cdr:cNvPr>
        <cdr:cNvSpPr txBox="1"/>
      </cdr:nvSpPr>
      <cdr:spPr>
        <a:xfrm xmlns:a="http://schemas.openxmlformats.org/drawingml/2006/main">
          <a:off x="2382444" y="865239"/>
          <a:ext cx="776749" cy="235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22,921</a:t>
          </a:r>
        </a:p>
      </cdr:txBody>
    </cdr:sp>
  </cdr:relSizeAnchor>
  <cdr:relSizeAnchor xmlns:cdr="http://schemas.openxmlformats.org/drawingml/2006/chartDrawing">
    <cdr:from>
      <cdr:x>0.42614</cdr:x>
      <cdr:y>0</cdr:y>
    </cdr:from>
    <cdr:to>
      <cdr:x>0.47613</cdr:x>
      <cdr:y>0.05604</cdr:y>
    </cdr:to>
    <cdr:sp macro="" textlink="">
      <cdr:nvSpPr>
        <cdr:cNvPr id="10" name="TextBox 9">
          <a:extLst xmlns:a="http://schemas.openxmlformats.org/drawingml/2006/main">
            <a:ext uri="{FF2B5EF4-FFF2-40B4-BE49-F238E27FC236}">
              <a16:creationId xmlns:a16="http://schemas.microsoft.com/office/drawing/2014/main" id="{5140294D-B932-48D5-827D-6A69014962FC}"/>
            </a:ext>
          </a:extLst>
        </cdr:cNvPr>
        <cdr:cNvSpPr txBox="1"/>
      </cdr:nvSpPr>
      <cdr:spPr>
        <a:xfrm xmlns:a="http://schemas.openxmlformats.org/drawingml/2006/main">
          <a:off x="3813059" y="0"/>
          <a:ext cx="447308" cy="24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907</a:t>
          </a:r>
        </a:p>
      </cdr:txBody>
    </cdr:sp>
  </cdr:relSizeAnchor>
  <cdr:relSizeAnchor xmlns:cdr="http://schemas.openxmlformats.org/drawingml/2006/chartDrawing">
    <cdr:from>
      <cdr:x>0.53626</cdr:x>
      <cdr:y>0.02017</cdr:y>
    </cdr:from>
    <cdr:to>
      <cdr:x>0.5901</cdr:x>
      <cdr:y>0.08742</cdr:y>
    </cdr:to>
    <cdr:sp macro="" textlink="">
      <cdr:nvSpPr>
        <cdr:cNvPr id="11" name="TextBox 10">
          <a:extLst xmlns:a="http://schemas.openxmlformats.org/drawingml/2006/main">
            <a:ext uri="{FF2B5EF4-FFF2-40B4-BE49-F238E27FC236}">
              <a16:creationId xmlns:a16="http://schemas.microsoft.com/office/drawing/2014/main" id="{D0911690-83A4-4C93-A49E-12C22A684233}"/>
            </a:ext>
          </a:extLst>
        </cdr:cNvPr>
        <cdr:cNvSpPr txBox="1"/>
      </cdr:nvSpPr>
      <cdr:spPr>
        <a:xfrm xmlns:a="http://schemas.openxmlformats.org/drawingml/2006/main">
          <a:off x="4798433" y="88490"/>
          <a:ext cx="481757" cy="2949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55220-F875-498B-A3B9-CA1CF213C521}"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F00BD-7AAF-49DB-A7C7-19BC09624234}" type="slidenum">
              <a:rPr lang="en-US" smtClean="0"/>
              <a:t>‹#›</a:t>
            </a:fld>
            <a:endParaRPr lang="en-US"/>
          </a:p>
        </p:txBody>
      </p:sp>
    </p:spTree>
    <p:extLst>
      <p:ext uri="{BB962C8B-B14F-4D97-AF65-F5344CB8AC3E}">
        <p14:creationId xmlns:p14="http://schemas.microsoft.com/office/powerpoint/2010/main" val="121121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8025"/>
            <a:ext cx="3636962"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415739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Over 72% of new HIV diagnoses were among MSM. This explains the large rate of HIV diagnosis disparity between Males and Females displayed in slide 10.</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157798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mode of transmission for Males and Females is sexual contact, with MSM representing 87.16% of new diagnoses among males and sex with males representing 79.56% of new diagnoses among females. </a:t>
            </a:r>
          </a:p>
          <a:p>
            <a:endParaRPr lang="en-US" dirty="0"/>
          </a:p>
        </p:txBody>
      </p:sp>
      <p:sp>
        <p:nvSpPr>
          <p:cNvPr id="4" name="Slide Number Placeholder 3"/>
          <p:cNvSpPr>
            <a:spLocks noGrp="1"/>
          </p:cNvSpPr>
          <p:nvPr>
            <p:ph type="sldNum" sz="quarter" idx="5"/>
          </p:nvPr>
        </p:nvSpPr>
        <p:spPr/>
        <p:txBody>
          <a:bodyPr/>
          <a:lstStyle/>
          <a:p>
            <a:fld id="{516F00BD-7AAF-49DB-A7C7-19BC09624234}" type="slidenum">
              <a:rPr lang="en-US" smtClean="0"/>
              <a:t>15</a:t>
            </a:fld>
            <a:endParaRPr lang="en-US"/>
          </a:p>
        </p:txBody>
      </p:sp>
    </p:spTree>
    <p:extLst>
      <p:ext uri="{BB962C8B-B14F-4D97-AF65-F5344CB8AC3E}">
        <p14:creationId xmlns:p14="http://schemas.microsoft.com/office/powerpoint/2010/main" val="272219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The proportion of Hispanic and Black MSM increased between 2012 </a:t>
            </a:r>
            <a:r>
              <a:rPr lang="en-US"/>
              <a:t>and 2021.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7192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The majority of new HIV diagnoses by mode of transmission is MSM across all EMA/TGAs for 2018.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16427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The percent of late diagnoses steadily from 2012 to 2019, with a slight uptick in 2020 and 2021.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19</a:t>
            </a:fld>
            <a:endParaRPr lang="en-US" dirty="0"/>
          </a:p>
        </p:txBody>
      </p:sp>
    </p:spTree>
    <p:extLst>
      <p:ext uri="{BB962C8B-B14F-4D97-AF65-F5344CB8AC3E}">
        <p14:creationId xmlns:p14="http://schemas.microsoft.com/office/powerpoint/2010/main" val="263896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The U.S.-Mexico border region, East Texas, and “All other Texas” have the highest percentage of persons diagnosed late in the course of their infection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126527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F00BD-7AAF-49DB-A7C7-19BC09624234}" type="slidenum">
              <a:rPr lang="en-US" smtClean="0"/>
              <a:t>22</a:t>
            </a:fld>
            <a:endParaRPr lang="en-US"/>
          </a:p>
        </p:txBody>
      </p:sp>
    </p:spTree>
    <p:extLst>
      <p:ext uri="{BB962C8B-B14F-4D97-AF65-F5344CB8AC3E}">
        <p14:creationId xmlns:p14="http://schemas.microsoft.com/office/powerpoint/2010/main" val="65781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make up a larger proportion of people living with HIV</a:t>
            </a:r>
          </a:p>
          <a:p>
            <a:r>
              <a:rPr lang="en-US" dirty="0"/>
              <a:t> </a:t>
            </a:r>
          </a:p>
        </p:txBody>
      </p:sp>
      <p:sp>
        <p:nvSpPr>
          <p:cNvPr id="4" name="Slide Number Placeholder 3"/>
          <p:cNvSpPr>
            <a:spLocks noGrp="1"/>
          </p:cNvSpPr>
          <p:nvPr>
            <p:ph type="sldNum" sz="quarter" idx="5"/>
          </p:nvPr>
        </p:nvSpPr>
        <p:spPr/>
        <p:txBody>
          <a:bodyPr/>
          <a:lstStyle/>
          <a:p>
            <a:fld id="{838026C3-2B24-4FDC-B4D6-BA768B4265BE}" type="slidenum">
              <a:rPr lang="en-US" smtClean="0"/>
              <a:t>23</a:t>
            </a:fld>
            <a:endParaRPr lang="en-US"/>
          </a:p>
        </p:txBody>
      </p:sp>
    </p:spTree>
    <p:extLst>
      <p:ext uri="{BB962C8B-B14F-4D97-AF65-F5344CB8AC3E}">
        <p14:creationId xmlns:p14="http://schemas.microsoft.com/office/powerpoint/2010/main" val="63284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Black Texans living with HIV than any other race/ethnicity.                                                                                                                                                                                                                                                                                                                                                                                                                                                                                                                                                                                                                                                                                                                                                                                                                                                                                                                            </a:t>
            </a:r>
          </a:p>
        </p:txBody>
      </p:sp>
      <p:sp>
        <p:nvSpPr>
          <p:cNvPr id="4" name="Slide Number Placeholder 3"/>
          <p:cNvSpPr>
            <a:spLocks noGrp="1"/>
          </p:cNvSpPr>
          <p:nvPr>
            <p:ph type="sldNum" sz="quarter" idx="5"/>
          </p:nvPr>
        </p:nvSpPr>
        <p:spPr/>
        <p:txBody>
          <a:bodyPr/>
          <a:lstStyle/>
          <a:p>
            <a:fld id="{838026C3-2B24-4FDC-B4D6-BA768B4265BE}" type="slidenum">
              <a:rPr lang="en-US" smtClean="0"/>
              <a:t>24</a:t>
            </a:fld>
            <a:endParaRPr lang="en-US"/>
          </a:p>
        </p:txBody>
      </p:sp>
    </p:spTree>
    <p:extLst>
      <p:ext uri="{BB962C8B-B14F-4D97-AF65-F5344CB8AC3E}">
        <p14:creationId xmlns:p14="http://schemas.microsoft.com/office/powerpoint/2010/main" val="89584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antiretroviral therapy people are living longer with HIV. The majority of people living with HIV are over 45 years of age.                                                                                                                                                                                                                                                                                                                                                                                                                                                                                                                                                                                                                                                                                                                                                                                                                                                                                                                           </a:t>
            </a:r>
          </a:p>
        </p:txBody>
      </p:sp>
      <p:sp>
        <p:nvSpPr>
          <p:cNvPr id="4" name="Slide Number Placeholder 3"/>
          <p:cNvSpPr>
            <a:spLocks noGrp="1"/>
          </p:cNvSpPr>
          <p:nvPr>
            <p:ph type="sldNum" sz="quarter" idx="5"/>
          </p:nvPr>
        </p:nvSpPr>
        <p:spPr/>
        <p:txBody>
          <a:bodyPr/>
          <a:lstStyle/>
          <a:p>
            <a:fld id="{838026C3-2B24-4FDC-B4D6-BA768B4265BE}" type="slidenum">
              <a:rPr lang="en-US" smtClean="0"/>
              <a:t>25</a:t>
            </a:fld>
            <a:endParaRPr lang="en-US"/>
          </a:p>
        </p:txBody>
      </p:sp>
    </p:spTree>
    <p:extLst>
      <p:ext uri="{BB962C8B-B14F-4D97-AF65-F5344CB8AC3E}">
        <p14:creationId xmlns:p14="http://schemas.microsoft.com/office/powerpoint/2010/main" val="394121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F00BD-7AAF-49DB-A7C7-19BC09624234}" type="slidenum">
              <a:rPr lang="en-US" smtClean="0"/>
              <a:t>5</a:t>
            </a:fld>
            <a:endParaRPr lang="en-US"/>
          </a:p>
        </p:txBody>
      </p:sp>
    </p:spTree>
    <p:extLst>
      <p:ext uri="{BB962C8B-B14F-4D97-AF65-F5344CB8AC3E}">
        <p14:creationId xmlns:p14="http://schemas.microsoft.com/office/powerpoint/2010/main" val="2393573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MSM comprised the majority of PLWH. </a:t>
            </a:r>
          </a:p>
          <a:p>
            <a:endParaRPr lang="en-US" dirty="0"/>
          </a:p>
          <a:p>
            <a:r>
              <a:rPr lang="en-US" dirty="0"/>
              <a:t>*Note due to rounding of weighted estimates the total may be off by 1 case</a:t>
            </a:r>
          </a:p>
        </p:txBody>
      </p:sp>
      <p:sp>
        <p:nvSpPr>
          <p:cNvPr id="4" name="Slide Number Placeholder 3"/>
          <p:cNvSpPr>
            <a:spLocks noGrp="1"/>
          </p:cNvSpPr>
          <p:nvPr>
            <p:ph type="sldNum" sz="quarter" idx="5"/>
          </p:nvPr>
        </p:nvSpPr>
        <p:spPr/>
        <p:txBody>
          <a:bodyPr/>
          <a:lstStyle/>
          <a:p>
            <a:fld id="{838026C3-2B24-4FDC-B4D6-BA768B4265BE}" type="slidenum">
              <a:rPr lang="en-US" smtClean="0"/>
              <a:t>26</a:t>
            </a:fld>
            <a:endParaRPr lang="en-US"/>
          </a:p>
        </p:txBody>
      </p:sp>
    </p:spTree>
    <p:extLst>
      <p:ext uri="{BB962C8B-B14F-4D97-AF65-F5344CB8AC3E}">
        <p14:creationId xmlns:p14="http://schemas.microsoft.com/office/powerpoint/2010/main" val="89518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F00BD-7AAF-49DB-A7C7-19BC09624234}" type="slidenum">
              <a:rPr lang="en-US" smtClean="0"/>
              <a:t>27</a:t>
            </a:fld>
            <a:endParaRPr lang="en-US"/>
          </a:p>
        </p:txBody>
      </p:sp>
    </p:spTree>
    <p:extLst>
      <p:ext uri="{BB962C8B-B14F-4D97-AF65-F5344CB8AC3E}">
        <p14:creationId xmlns:p14="http://schemas.microsoft.com/office/powerpoint/2010/main" val="1957825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8025"/>
            <a:ext cx="3636962" cy="2046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28</a:t>
            </a:fld>
            <a:endParaRPr lang="en-US" dirty="0"/>
          </a:p>
        </p:txBody>
      </p:sp>
    </p:spTree>
    <p:extLst>
      <p:ext uri="{BB962C8B-B14F-4D97-AF65-F5344CB8AC3E}">
        <p14:creationId xmlns:p14="http://schemas.microsoft.com/office/powerpoint/2010/main" val="3792069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new HIV diagnoses number excludes ICE Facilities, FED Prisons, and TDCJ. Total including the previous listed facilities is 4,377.</a:t>
            </a:r>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29</a:t>
            </a:fld>
            <a:endParaRPr lang="en-US" dirty="0"/>
          </a:p>
        </p:txBody>
      </p:sp>
    </p:spTree>
    <p:extLst>
      <p:ext uri="{BB962C8B-B14F-4D97-AF65-F5344CB8AC3E}">
        <p14:creationId xmlns:p14="http://schemas.microsoft.com/office/powerpoint/2010/main" val="218141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30</a:t>
            </a:fld>
            <a:endParaRPr lang="en-US" dirty="0"/>
          </a:p>
        </p:txBody>
      </p:sp>
    </p:spTree>
    <p:extLst>
      <p:ext uri="{BB962C8B-B14F-4D97-AF65-F5344CB8AC3E}">
        <p14:creationId xmlns:p14="http://schemas.microsoft.com/office/powerpoint/2010/main" val="2883462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PLWH number excludes ICE Facilities, FED Prisons, and TDCJ.  Total including the previous listed facilities is 102,800.</a:t>
            </a:r>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31</a:t>
            </a:fld>
            <a:endParaRPr lang="en-US" dirty="0"/>
          </a:p>
        </p:txBody>
      </p:sp>
    </p:spTree>
    <p:extLst>
      <p:ext uri="{BB962C8B-B14F-4D97-AF65-F5344CB8AC3E}">
        <p14:creationId xmlns:p14="http://schemas.microsoft.com/office/powerpoint/2010/main" val="838440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Rates of PLWH are highest in the counties in the eastern half of Texas, including the most populous counties.</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32</a:t>
            </a:fld>
            <a:endParaRPr lang="en-US" dirty="0"/>
          </a:p>
        </p:txBody>
      </p:sp>
    </p:spTree>
    <p:extLst>
      <p:ext uri="{BB962C8B-B14F-4D97-AF65-F5344CB8AC3E}">
        <p14:creationId xmlns:p14="http://schemas.microsoft.com/office/powerpoint/2010/main" val="213410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33</a:t>
            </a:fld>
            <a:endParaRPr lang="en-US" dirty="0"/>
          </a:p>
        </p:txBody>
      </p:sp>
    </p:spTree>
    <p:extLst>
      <p:ext uri="{BB962C8B-B14F-4D97-AF65-F5344CB8AC3E}">
        <p14:creationId xmlns:p14="http://schemas.microsoft.com/office/powerpoint/2010/main" val="28757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number of people diagnosed each year since 1981 (red line), the number of total people living with HIV in Texas each year since 1981 (green line) and the annual number of deaths among people with HIV (purple line). You will see a marked drop off in the mid-1990s after the approval of antiretroviral medications. People are living longer and healthier lives with HIV, which means that the green line keeps climbing year over year. The number of new diagnoses of HIV has remained relatively stable since the mid-2000s, meaning that there is more do in the prevention (and treatment as prevention) realm.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Arial" panose="020B0604020202020204" pitchFamily="34" charset="0"/>
              </a:rPr>
              <a:t>Since the number of new diagnoses are higher than the number of deaths, this results in increases in the number of Texans living with HIV.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16F00BD-7AAF-49DB-A7C7-19BC09624234}" type="slidenum">
              <a:rPr lang="en-US" smtClean="0"/>
              <a:t>6</a:t>
            </a:fld>
            <a:endParaRPr lang="en-US"/>
          </a:p>
        </p:txBody>
      </p:sp>
    </p:spTree>
    <p:extLst>
      <p:ext uri="{BB962C8B-B14F-4D97-AF65-F5344CB8AC3E}">
        <p14:creationId xmlns:p14="http://schemas.microsoft.com/office/powerpoint/2010/main" val="375074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F00BD-7AAF-49DB-A7C7-19BC09624234}" type="slidenum">
              <a:rPr lang="en-US" smtClean="0"/>
              <a:t>8</a:t>
            </a:fld>
            <a:endParaRPr lang="en-US"/>
          </a:p>
        </p:txBody>
      </p:sp>
    </p:spTree>
    <p:extLst>
      <p:ext uri="{BB962C8B-B14F-4D97-AF65-F5344CB8AC3E}">
        <p14:creationId xmlns:p14="http://schemas.microsoft.com/office/powerpoint/2010/main" val="16783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decrease in cases and rate in 2020 should be interpreted with caution, due to decreased testing during Covid pandemic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Excluding 2020, the number of persons newly diagnosed with over the past decade has remained with fairly stable</a:t>
            </a:r>
          </a:p>
        </p:txBody>
      </p:sp>
      <p:sp>
        <p:nvSpPr>
          <p:cNvPr id="4" name="Slide Number Placeholder 3"/>
          <p:cNvSpPr>
            <a:spLocks noGrp="1"/>
          </p:cNvSpPr>
          <p:nvPr>
            <p:ph type="sldNum" sz="quarter" idx="5"/>
          </p:nvPr>
        </p:nvSpPr>
        <p:spPr/>
        <p:txBody>
          <a:bodyPr/>
          <a:lstStyle/>
          <a:p>
            <a:fld id="{516F00BD-7AAF-49DB-A7C7-19BC09624234}" type="slidenum">
              <a:rPr lang="en-US" smtClean="0"/>
              <a:t>9</a:t>
            </a:fld>
            <a:endParaRPr lang="en-US"/>
          </a:p>
        </p:txBody>
      </p:sp>
    </p:spTree>
    <p:extLst>
      <p:ext uri="{BB962C8B-B14F-4D97-AF65-F5344CB8AC3E}">
        <p14:creationId xmlns:p14="http://schemas.microsoft.com/office/powerpoint/2010/main" val="373894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The rate of new HIV diagnosis for males</a:t>
            </a:r>
            <a:r>
              <a:rPr lang="en-US" baseline="0" dirty="0"/>
              <a:t> </a:t>
            </a:r>
            <a:r>
              <a:rPr lang="en-US" dirty="0"/>
              <a:t>is nearly 5 times higher for males compared to females.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347006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rPr>
              <a:t>Racial</a:t>
            </a:r>
            <a:r>
              <a:rPr lang="en-US" sz="1600" baseline="0" dirty="0">
                <a:solidFill>
                  <a:sysClr val="windowText" lastClr="000000"/>
                </a:solidFill>
              </a:rPr>
              <a:t> disparities in the rate of new HIV diagnoses persist despite the noteworthy decline in the rate of new HIV diagnoses among Black Texans. </a:t>
            </a:r>
          </a:p>
          <a:p>
            <a:r>
              <a:rPr lang="en-US" dirty="0"/>
              <a:t>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157811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ysClr val="windowText" lastClr="000000"/>
                </a:solidFill>
              </a:rPr>
              <a:t>The majority of persons newly diagnosed with HIV are between the ages of 15-34.  Those 20-29 have the highest rates of new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ysClr val="windowText" lastClr="000000"/>
              </a:solidFill>
            </a:endParaRPr>
          </a:p>
          <a:p>
            <a:r>
              <a:rPr lang="en-US" dirty="0"/>
              <a:t>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207323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5325"/>
            <a:ext cx="3636962" cy="2046288"/>
          </a:xfrm>
        </p:spPr>
      </p:sp>
      <p:sp>
        <p:nvSpPr>
          <p:cNvPr id="3" name="Notes Placeholder 2"/>
          <p:cNvSpPr>
            <a:spLocks noGrp="1"/>
          </p:cNvSpPr>
          <p:nvPr>
            <p:ph type="body" idx="1"/>
          </p:nvPr>
        </p:nvSpPr>
        <p:spPr/>
        <p:txBody>
          <a:bodyPr/>
          <a:lstStyle/>
          <a:p>
            <a:r>
              <a:rPr lang="en-US" dirty="0"/>
              <a:t>The higher rates of new HIV diagnosis are among those aged </a:t>
            </a:r>
            <a:r>
              <a:rPr lang="en-US"/>
              <a:t>under 40, </a:t>
            </a:r>
            <a:r>
              <a:rPr lang="en-US" dirty="0"/>
              <a:t>with 25-29 year olds having the highest rates.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233177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6/7/2024</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6/7/2024</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0255" y="2707637"/>
            <a:ext cx="8984984" cy="1855167"/>
          </a:xfrm>
        </p:spPr>
        <p:txBody>
          <a:bodyPr anchor="b">
            <a:noAutofit/>
          </a:bodyPr>
          <a:lstStyle>
            <a:lvl1pPr algn="l">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230255" y="4909355"/>
            <a:ext cx="8984984"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6F5874-E0A9-44EE-AB08-3A28A532A9A5}" type="datetime1">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1230255" y="4776186"/>
            <a:ext cx="8984984"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7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dirty="0"/>
              <a:t>Click to edit Master title style</a:t>
            </a:r>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6/7/2024</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0417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fld id="{B94F94E2-85F5-4BE5-813E-555336E46351}" type="datetime1">
              <a:rPr lang="en-US" smtClean="0"/>
              <a:t>6/7/2024</a:t>
            </a:fld>
            <a:endParaRPr lang="en-US"/>
          </a:p>
        </p:txBody>
      </p:sp>
      <p:sp>
        <p:nvSpPr>
          <p:cNvPr id="5" name="Footer Placeholder 4"/>
          <p:cNvSpPr>
            <a:spLocks noGrp="1"/>
          </p:cNvSpPr>
          <p:nvPr>
            <p:ph type="ftr" sz="quarter" idx="11"/>
          </p:nvPr>
        </p:nvSpPr>
        <p:spPr>
          <a:xfrm>
            <a:off x="4768860" y="6352779"/>
            <a:ext cx="4791721" cy="365125"/>
          </a:xfrm>
        </p:spPr>
        <p:txBody>
          <a:bodyPr/>
          <a:lstStyle/>
          <a:p>
            <a:endParaRPr lang="en-US"/>
          </a:p>
        </p:txBody>
      </p:sp>
      <p:sp>
        <p:nvSpPr>
          <p:cNvPr id="6" name="Slide Number Placeholder 5"/>
          <p:cNvSpPr>
            <a:spLocks noGrp="1"/>
          </p:cNvSpPr>
          <p:nvPr>
            <p:ph type="sldNum" sz="quarter" idx="12"/>
          </p:nvPr>
        </p:nvSpPr>
        <p:spPr>
          <a:xfrm>
            <a:off x="9860131" y="6356353"/>
            <a:ext cx="1493668"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758139"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80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1" y="509003"/>
            <a:ext cx="8841193" cy="798296"/>
          </a:xfrm>
          <a:noFill/>
        </p:spPr>
        <p:txBody>
          <a:bodyPr anchor="b">
            <a:noAutofit/>
          </a:bodyPr>
          <a:lstStyle>
            <a:lvl1pPr>
              <a:defRPr sz="3750" b="1"/>
            </a:lvl1pPr>
          </a:lstStyle>
          <a:p>
            <a:r>
              <a:rPr lang="en-US" dirty="0"/>
              <a:t>Click to edit Master title style</a:t>
            </a:r>
          </a:p>
        </p:txBody>
      </p:sp>
      <p:sp>
        <p:nvSpPr>
          <p:cNvPr id="3" name="Text Placeholder 2"/>
          <p:cNvSpPr>
            <a:spLocks noGrp="1"/>
          </p:cNvSpPr>
          <p:nvPr>
            <p:ph type="body" idx="1"/>
          </p:nvPr>
        </p:nvSpPr>
        <p:spPr>
          <a:xfrm>
            <a:off x="2758142" y="1551074"/>
            <a:ext cx="8841193" cy="549117"/>
          </a:xfrm>
        </p:spPr>
        <p:txBody>
          <a:bodyPr>
            <a:normAutofit/>
          </a:bodyPr>
          <a:lstStyle>
            <a:lvl1pPr marL="0" indent="0">
              <a:buNone/>
              <a:defRPr sz="2400" b="1">
                <a:solidFill>
                  <a:schemeClr val="accent1"/>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758141" y="2223450"/>
            <a:ext cx="8841193" cy="3418886"/>
          </a:xfrm>
          <a:noFill/>
        </p:spPr>
        <p:txBody>
          <a:bodyPr>
            <a:normAutofit/>
          </a:bodyPr>
          <a:lstStyle>
            <a:lvl1pPr marL="257175" indent="-257175">
              <a:buFont typeface="Arial" panose="020B0604020202020204" pitchFamily="34" charset="0"/>
              <a:buChar char="•"/>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40" y="6352781"/>
            <a:ext cx="1711171" cy="365125"/>
          </a:xfrm>
        </p:spPr>
        <p:txBody>
          <a:bodyPr/>
          <a:lstStyle/>
          <a:p>
            <a:fld id="{B94F94E2-85F5-4BE5-813E-555336E46351}" type="datetime1">
              <a:rPr lang="en-US" smtClean="0"/>
              <a:t>6/7/2024</a:t>
            </a:fld>
            <a:endParaRPr lang="en-US"/>
          </a:p>
        </p:txBody>
      </p:sp>
      <p:sp>
        <p:nvSpPr>
          <p:cNvPr id="5" name="Footer Placeholder 4"/>
          <p:cNvSpPr>
            <a:spLocks noGrp="1"/>
          </p:cNvSpPr>
          <p:nvPr>
            <p:ph type="ftr" sz="quarter" idx="11"/>
          </p:nvPr>
        </p:nvSpPr>
        <p:spPr>
          <a:xfrm>
            <a:off x="4768861" y="6352781"/>
            <a:ext cx="4791721" cy="365125"/>
          </a:xfrm>
        </p:spPr>
        <p:txBody>
          <a:bodyPr/>
          <a:lstStyle/>
          <a:p>
            <a:endParaRPr lang="en-US"/>
          </a:p>
        </p:txBody>
      </p:sp>
      <p:sp>
        <p:nvSpPr>
          <p:cNvPr id="6" name="Slide Number Placeholder 5"/>
          <p:cNvSpPr>
            <a:spLocks noGrp="1"/>
          </p:cNvSpPr>
          <p:nvPr>
            <p:ph type="sldNum" sz="quarter" idx="12"/>
          </p:nvPr>
        </p:nvSpPr>
        <p:spPr>
          <a:xfrm>
            <a:off x="9860131" y="6356355"/>
            <a:ext cx="1493668"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758141"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63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1" y="509003"/>
            <a:ext cx="8841193" cy="798296"/>
          </a:xfrm>
          <a:noFill/>
        </p:spPr>
        <p:txBody>
          <a:bodyPr anchor="b">
            <a:noAutofit/>
          </a:bodyPr>
          <a:lstStyle>
            <a:lvl1pPr>
              <a:defRPr sz="3750" b="1"/>
            </a:lvl1pPr>
          </a:lstStyle>
          <a:p>
            <a:r>
              <a:rPr lang="en-US" dirty="0"/>
              <a:t>Click to edit Master title style</a:t>
            </a:r>
          </a:p>
        </p:txBody>
      </p:sp>
      <p:sp>
        <p:nvSpPr>
          <p:cNvPr id="3" name="Text Placeholder 2"/>
          <p:cNvSpPr>
            <a:spLocks noGrp="1"/>
          </p:cNvSpPr>
          <p:nvPr>
            <p:ph type="body" idx="1"/>
          </p:nvPr>
        </p:nvSpPr>
        <p:spPr>
          <a:xfrm>
            <a:off x="2758142" y="1551074"/>
            <a:ext cx="8841193" cy="549117"/>
          </a:xfrm>
        </p:spPr>
        <p:txBody>
          <a:bodyPr>
            <a:normAutofit/>
          </a:bodyPr>
          <a:lstStyle>
            <a:lvl1pPr marL="0" indent="0">
              <a:buNone/>
              <a:defRPr sz="2400" b="1">
                <a:solidFill>
                  <a:schemeClr val="accent1"/>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758141" y="2223450"/>
            <a:ext cx="8841193" cy="3418886"/>
          </a:xfrm>
          <a:noFill/>
        </p:spPr>
        <p:txBody>
          <a:bodyPr>
            <a:normAutofit/>
          </a:bodyPr>
          <a:lstStyle>
            <a:lvl1pPr marL="257175" indent="-257175">
              <a:buFont typeface="Arial" panose="020B0604020202020204" pitchFamily="34" charset="0"/>
              <a:buChar char="•"/>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40" y="6352781"/>
            <a:ext cx="1711171" cy="365125"/>
          </a:xfrm>
        </p:spPr>
        <p:txBody>
          <a:bodyPr/>
          <a:lstStyle/>
          <a:p>
            <a:fld id="{B94F94E2-85F5-4BE5-813E-555336E46351}" type="datetime1">
              <a:rPr lang="en-US" smtClean="0"/>
              <a:t>6/7/2024</a:t>
            </a:fld>
            <a:endParaRPr lang="en-US"/>
          </a:p>
        </p:txBody>
      </p:sp>
      <p:sp>
        <p:nvSpPr>
          <p:cNvPr id="5" name="Footer Placeholder 4"/>
          <p:cNvSpPr>
            <a:spLocks noGrp="1"/>
          </p:cNvSpPr>
          <p:nvPr>
            <p:ph type="ftr" sz="quarter" idx="11"/>
          </p:nvPr>
        </p:nvSpPr>
        <p:spPr>
          <a:xfrm>
            <a:off x="4768861" y="6352781"/>
            <a:ext cx="4791721" cy="365125"/>
          </a:xfrm>
        </p:spPr>
        <p:txBody>
          <a:bodyPr/>
          <a:lstStyle/>
          <a:p>
            <a:endParaRPr lang="en-US"/>
          </a:p>
        </p:txBody>
      </p:sp>
      <p:sp>
        <p:nvSpPr>
          <p:cNvPr id="6" name="Slide Number Placeholder 5"/>
          <p:cNvSpPr>
            <a:spLocks noGrp="1"/>
          </p:cNvSpPr>
          <p:nvPr>
            <p:ph type="sldNum" sz="quarter" idx="12"/>
          </p:nvPr>
        </p:nvSpPr>
        <p:spPr>
          <a:xfrm>
            <a:off x="9860131" y="6356355"/>
            <a:ext cx="1493668"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758141"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121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dirty="0"/>
              <a:t>Click to edit Master title style</a:t>
            </a:r>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6/7/2024</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897033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623289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6/7/2024</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6/7/2024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6/7/2024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6/7/2024</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6/7/2024</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 id="2147483704" r:id="rId13"/>
    <p:sldLayoutId id="2147483706" r:id="rId14"/>
    <p:sldLayoutId id="2147483707" r:id="rId15"/>
    <p:sldLayoutId id="2147483708" r:id="rId16"/>
    <p:sldLayoutId id="2147483709" r:id="rId17"/>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10" r:id="rId10"/>
    <p:sldLayoutId id="2147483711" r:id="rId11"/>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6/7/2024</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solidFill>
                  <a:schemeClr val="bg2"/>
                </a:solidFill>
              </a:rPr>
              <a:pPr/>
              <a:t>10</a:t>
            </a:fld>
            <a:endParaRPr lang="en-US" dirty="0">
              <a:solidFill>
                <a:schemeClr val="bg2"/>
              </a:solidFill>
            </a:endParaRPr>
          </a:p>
        </p:txBody>
      </p:sp>
      <p:sp>
        <p:nvSpPr>
          <p:cNvPr id="10" name="Title 1"/>
          <p:cNvSpPr>
            <a:spLocks noGrp="1"/>
          </p:cNvSpPr>
          <p:nvPr>
            <p:ph type="title"/>
          </p:nvPr>
        </p:nvSpPr>
        <p:spPr>
          <a:xfrm>
            <a:off x="2405864" y="365125"/>
            <a:ext cx="9185307" cy="1325563"/>
          </a:xfrm>
        </p:spPr>
        <p:txBody>
          <a:bodyPr>
            <a:noAutofit/>
          </a:bodyPr>
          <a:lstStyle/>
          <a:p>
            <a:r>
              <a:rPr lang="en-US" dirty="0"/>
              <a:t>New HIV Diagnosis Rates by Sex at Birth and Year of Diagnosis, 2012-2021</a:t>
            </a:r>
          </a:p>
        </p:txBody>
      </p:sp>
      <p:sp>
        <p:nvSpPr>
          <p:cNvPr id="7" name="TextBox 6"/>
          <p:cNvSpPr txBox="1"/>
          <p:nvPr/>
        </p:nvSpPr>
        <p:spPr>
          <a:xfrm>
            <a:off x="3477654" y="5691368"/>
            <a:ext cx="393056" cy="230832"/>
          </a:xfrm>
          <a:prstGeom prst="rect">
            <a:avLst/>
          </a:prstGeom>
          <a:noFill/>
        </p:spPr>
        <p:txBody>
          <a:bodyPr wrap="none" rtlCol="0">
            <a:spAutoFit/>
          </a:bodyPr>
          <a:lstStyle/>
          <a:p>
            <a:r>
              <a:rPr lang="en-US" sz="900" dirty="0">
                <a:solidFill>
                  <a:srgbClr val="000000"/>
                </a:solidFill>
              </a:rPr>
              <a:t>Year</a:t>
            </a:r>
          </a:p>
        </p:txBody>
      </p:sp>
      <p:graphicFrame>
        <p:nvGraphicFramePr>
          <p:cNvPr id="8" name="Content Placeholder 7">
            <a:extLst>
              <a:ext uri="{FF2B5EF4-FFF2-40B4-BE49-F238E27FC236}">
                <a16:creationId xmlns:a16="http://schemas.microsoft.com/office/drawing/2014/main" id="{5E343FF2-BB1D-4F9C-91CA-0280423CB4A2}"/>
              </a:ext>
            </a:extLst>
          </p:cNvPr>
          <p:cNvGraphicFramePr>
            <a:graphicFrameLocks noGrp="1"/>
          </p:cNvGraphicFramePr>
          <p:nvPr>
            <p:ph idx="1"/>
            <p:extLst>
              <p:ext uri="{D42A27DB-BD31-4B8C-83A1-F6EECF244321}">
                <p14:modId xmlns:p14="http://schemas.microsoft.com/office/powerpoint/2010/main" val="2258266782"/>
              </p:ext>
            </p:extLst>
          </p:nvPr>
        </p:nvGraphicFramePr>
        <p:xfrm>
          <a:off x="2406650" y="1995514"/>
          <a:ext cx="8451850" cy="4137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938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solidFill>
                  <a:schemeClr val="bg2"/>
                </a:solidFill>
              </a:rPr>
              <a:pPr/>
              <a:t>11</a:t>
            </a:fld>
            <a:endParaRPr lang="en-US" dirty="0">
              <a:solidFill>
                <a:schemeClr val="bg2"/>
              </a:solidFill>
            </a:endParaRPr>
          </a:p>
        </p:txBody>
      </p:sp>
      <p:sp>
        <p:nvSpPr>
          <p:cNvPr id="10" name="Title 1"/>
          <p:cNvSpPr>
            <a:spLocks noGrp="1"/>
          </p:cNvSpPr>
          <p:nvPr>
            <p:ph type="title"/>
          </p:nvPr>
        </p:nvSpPr>
        <p:spPr>
          <a:xfrm>
            <a:off x="2405864" y="365125"/>
            <a:ext cx="9619483" cy="1325563"/>
          </a:xfrm>
        </p:spPr>
        <p:txBody>
          <a:bodyPr>
            <a:noAutofit/>
          </a:bodyPr>
          <a:lstStyle/>
          <a:p>
            <a:r>
              <a:rPr lang="en-US" sz="4000" dirty="0"/>
              <a:t>New HIV Diagnosis Rates by Race/Ethnicity and Year of Diagnosis, 2012-2021</a:t>
            </a:r>
          </a:p>
        </p:txBody>
      </p:sp>
      <p:sp>
        <p:nvSpPr>
          <p:cNvPr id="11" name="TextBox 10">
            <a:extLst>
              <a:ext uri="{FF2B5EF4-FFF2-40B4-BE49-F238E27FC236}">
                <a16:creationId xmlns:a16="http://schemas.microsoft.com/office/drawing/2014/main" id="{7E678481-4E28-47E3-906B-94720024EC63}"/>
              </a:ext>
            </a:extLst>
          </p:cNvPr>
          <p:cNvSpPr txBox="1"/>
          <p:nvPr/>
        </p:nvSpPr>
        <p:spPr>
          <a:xfrm>
            <a:off x="3614291" y="4906490"/>
            <a:ext cx="442750" cy="230832"/>
          </a:xfrm>
          <a:prstGeom prst="rect">
            <a:avLst/>
          </a:prstGeom>
          <a:noFill/>
        </p:spPr>
        <p:txBody>
          <a:bodyPr wrap="square" rtlCol="0">
            <a:spAutoFit/>
          </a:bodyPr>
          <a:lstStyle/>
          <a:p>
            <a:r>
              <a:rPr lang="en-US" sz="900" dirty="0">
                <a:solidFill>
                  <a:srgbClr val="000000"/>
                </a:solidFill>
              </a:rPr>
              <a:t>Year</a:t>
            </a:r>
          </a:p>
        </p:txBody>
      </p:sp>
      <p:graphicFrame>
        <p:nvGraphicFramePr>
          <p:cNvPr id="8" name="Content Placeholder 7">
            <a:extLst>
              <a:ext uri="{FF2B5EF4-FFF2-40B4-BE49-F238E27FC236}">
                <a16:creationId xmlns:a16="http://schemas.microsoft.com/office/drawing/2014/main" id="{8023689A-F854-4602-8F6E-8537F11171D0}"/>
              </a:ext>
            </a:extLst>
          </p:cNvPr>
          <p:cNvGraphicFramePr>
            <a:graphicFrameLocks noGrp="1"/>
          </p:cNvGraphicFramePr>
          <p:nvPr>
            <p:ph idx="1"/>
            <p:extLst>
              <p:ext uri="{D42A27DB-BD31-4B8C-83A1-F6EECF244321}">
                <p14:modId xmlns:p14="http://schemas.microsoft.com/office/powerpoint/2010/main" val="377808701"/>
              </p:ext>
            </p:extLst>
          </p:nvPr>
        </p:nvGraphicFramePr>
        <p:xfrm>
          <a:off x="2405864" y="2020773"/>
          <a:ext cx="8451850" cy="4253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58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solidFill>
                  <a:schemeClr val="bg2"/>
                </a:solidFill>
              </a:rPr>
              <a:pPr/>
              <a:t>12</a:t>
            </a:fld>
            <a:endParaRPr lang="en-US" dirty="0">
              <a:solidFill>
                <a:schemeClr val="bg2"/>
              </a:solidFill>
            </a:endParaRPr>
          </a:p>
        </p:txBody>
      </p:sp>
      <p:sp>
        <p:nvSpPr>
          <p:cNvPr id="10" name="Title 1"/>
          <p:cNvSpPr>
            <a:spLocks noGrp="1"/>
          </p:cNvSpPr>
          <p:nvPr>
            <p:ph type="title"/>
          </p:nvPr>
        </p:nvSpPr>
        <p:spPr/>
        <p:txBody>
          <a:bodyPr>
            <a:normAutofit/>
          </a:bodyPr>
          <a:lstStyle/>
          <a:p>
            <a:r>
              <a:rPr lang="en-US" dirty="0"/>
              <a:t>New HIV Diagnosis Rates Among </a:t>
            </a:r>
            <a:br>
              <a:rPr lang="en-US" dirty="0"/>
            </a:br>
            <a:r>
              <a:rPr lang="en-US" dirty="0"/>
              <a:t>Ages 15-39, 2012-2021</a:t>
            </a:r>
          </a:p>
        </p:txBody>
      </p:sp>
      <p:graphicFrame>
        <p:nvGraphicFramePr>
          <p:cNvPr id="8" name="Content Placeholder 7">
            <a:extLst>
              <a:ext uri="{FF2B5EF4-FFF2-40B4-BE49-F238E27FC236}">
                <a16:creationId xmlns:a16="http://schemas.microsoft.com/office/drawing/2014/main" id="{10A0D5F6-D6AF-435E-BB17-FF9F7B101DA2}"/>
              </a:ext>
            </a:extLst>
          </p:cNvPr>
          <p:cNvGraphicFramePr>
            <a:graphicFrameLocks noGrp="1"/>
          </p:cNvGraphicFramePr>
          <p:nvPr>
            <p:ph idx="1"/>
            <p:extLst>
              <p:ext uri="{D42A27DB-BD31-4B8C-83A1-F6EECF244321}">
                <p14:modId xmlns:p14="http://schemas.microsoft.com/office/powerpoint/2010/main" val="2363797363"/>
              </p:ext>
            </p:extLst>
          </p:nvPr>
        </p:nvGraphicFramePr>
        <p:xfrm>
          <a:off x="2406650" y="2061190"/>
          <a:ext cx="8451850" cy="418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847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solidFill>
                  <a:schemeClr val="bg2"/>
                </a:solidFill>
              </a:rPr>
              <a:pPr/>
              <a:t>13</a:t>
            </a:fld>
            <a:endParaRPr lang="en-US" dirty="0">
              <a:solidFill>
                <a:schemeClr val="bg2"/>
              </a:solidFill>
            </a:endParaRPr>
          </a:p>
        </p:txBody>
      </p:sp>
      <p:sp>
        <p:nvSpPr>
          <p:cNvPr id="10" name="Title 1"/>
          <p:cNvSpPr>
            <a:spLocks noGrp="1"/>
          </p:cNvSpPr>
          <p:nvPr>
            <p:ph type="title"/>
          </p:nvPr>
        </p:nvSpPr>
        <p:spPr>
          <a:xfrm>
            <a:off x="2405865" y="294368"/>
            <a:ext cx="8947935" cy="1325563"/>
          </a:xfrm>
        </p:spPr>
        <p:txBody>
          <a:bodyPr>
            <a:normAutofit/>
          </a:bodyPr>
          <a:lstStyle/>
          <a:p>
            <a:r>
              <a:rPr lang="en-US" dirty="0"/>
              <a:t>New HIV Diagnosis Rates by Age at Diagnosis, 2021</a:t>
            </a:r>
          </a:p>
        </p:txBody>
      </p:sp>
      <p:graphicFrame>
        <p:nvGraphicFramePr>
          <p:cNvPr id="8" name="Content Placeholder 7">
            <a:extLst>
              <a:ext uri="{FF2B5EF4-FFF2-40B4-BE49-F238E27FC236}">
                <a16:creationId xmlns:a16="http://schemas.microsoft.com/office/drawing/2014/main" id="{1675C69D-7163-4705-A3CD-240F9A19CD80}"/>
              </a:ext>
            </a:extLst>
          </p:cNvPr>
          <p:cNvGraphicFramePr>
            <a:graphicFrameLocks noGrp="1"/>
          </p:cNvGraphicFramePr>
          <p:nvPr>
            <p:ph idx="1"/>
            <p:extLst>
              <p:ext uri="{D42A27DB-BD31-4B8C-83A1-F6EECF244321}">
                <p14:modId xmlns:p14="http://schemas.microsoft.com/office/powerpoint/2010/main" val="2365333792"/>
              </p:ext>
            </p:extLst>
          </p:nvPr>
        </p:nvGraphicFramePr>
        <p:xfrm>
          <a:off x="2406650" y="2101604"/>
          <a:ext cx="8451850" cy="4132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218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New HIV Diagnoses by Mode of Transmission*, 2012-2021</a:t>
            </a:r>
          </a:p>
        </p:txBody>
      </p:sp>
      <p:sp>
        <p:nvSpPr>
          <p:cNvPr id="9" name="Footer Placeholder 4">
            <a:extLst>
              <a:ext uri="{FF2B5EF4-FFF2-40B4-BE49-F238E27FC236}">
                <a16:creationId xmlns:a16="http://schemas.microsoft.com/office/drawing/2014/main" id="{BC3C8760-B2C3-4F21-94A1-4C8D14922BE9}"/>
              </a:ext>
            </a:extLst>
          </p:cNvPr>
          <p:cNvSpPr>
            <a:spLocks noGrp="1"/>
          </p:cNvSpPr>
          <p:nvPr>
            <p:ph type="ftr" sz="quarter" idx="4294967295"/>
          </p:nvPr>
        </p:nvSpPr>
        <p:spPr>
          <a:xfrm>
            <a:off x="2405864" y="6277769"/>
            <a:ext cx="6073775" cy="430212"/>
          </a:xfrm>
          <a:prstGeom prst="rect">
            <a:avLst/>
          </a:prstGeom>
        </p:spPr>
        <p:txBody>
          <a:bodyPr/>
          <a:lstStyle/>
          <a:p>
            <a:r>
              <a:rPr lang="en-US" sz="1000" b="1" dirty="0">
                <a:solidFill>
                  <a:schemeClr val="tx2"/>
                </a:solidFill>
              </a:rPr>
              <a:t>* Mode of transmission is imputed for individual patients when risk information is missing</a:t>
            </a:r>
          </a:p>
        </p:txBody>
      </p:sp>
      <p:graphicFrame>
        <p:nvGraphicFramePr>
          <p:cNvPr id="11" name="Content Placeholder 10">
            <a:extLst>
              <a:ext uri="{FF2B5EF4-FFF2-40B4-BE49-F238E27FC236}">
                <a16:creationId xmlns:a16="http://schemas.microsoft.com/office/drawing/2014/main" id="{75949C10-BD15-482A-AF87-45FF59F28CA9}"/>
              </a:ext>
            </a:extLst>
          </p:cNvPr>
          <p:cNvGraphicFramePr>
            <a:graphicFrameLocks noGrp="1"/>
          </p:cNvGraphicFramePr>
          <p:nvPr>
            <p:ph idx="1"/>
            <p:extLst>
              <p:ext uri="{D42A27DB-BD31-4B8C-83A1-F6EECF244321}">
                <p14:modId xmlns:p14="http://schemas.microsoft.com/office/powerpoint/2010/main" val="3615767338"/>
              </p:ext>
            </p:extLst>
          </p:nvPr>
        </p:nvGraphicFramePr>
        <p:xfrm>
          <a:off x="2405864" y="2035930"/>
          <a:ext cx="8699892" cy="424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3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3A90B4F-A4C4-4CC4-83FC-40130EE1CEE7}"/>
              </a:ext>
            </a:extLst>
          </p:cNvPr>
          <p:cNvGraphicFramePr>
            <a:graphicFrameLocks noGrp="1"/>
          </p:cNvGraphicFramePr>
          <p:nvPr>
            <p:ph sz="half" idx="1"/>
            <p:extLst>
              <p:ext uri="{D42A27DB-BD31-4B8C-83A1-F6EECF244321}">
                <p14:modId xmlns:p14="http://schemas.microsoft.com/office/powerpoint/2010/main" val="1545324907"/>
              </p:ext>
            </p:extLst>
          </p:nvPr>
        </p:nvGraphicFramePr>
        <p:xfrm>
          <a:off x="2406650" y="1825625"/>
          <a:ext cx="43434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52B335B6-51C0-4230-89C8-BF091705A259}"/>
              </a:ext>
            </a:extLst>
          </p:cNvPr>
          <p:cNvGraphicFramePr>
            <a:graphicFrameLocks noGrp="1"/>
          </p:cNvGraphicFramePr>
          <p:nvPr>
            <p:ph sz="half" idx="2"/>
            <p:extLst>
              <p:ext uri="{D42A27DB-BD31-4B8C-83A1-F6EECF244321}">
                <p14:modId xmlns:p14="http://schemas.microsoft.com/office/powerpoint/2010/main" val="1177356294"/>
              </p:ext>
            </p:extLst>
          </p:nvPr>
        </p:nvGraphicFramePr>
        <p:xfrm>
          <a:off x="7010400" y="1825625"/>
          <a:ext cx="43434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8542E657-32CF-4E66-B9F5-8AB11E4AD416}"/>
              </a:ext>
            </a:extLst>
          </p:cNvPr>
          <p:cNvSpPr>
            <a:spLocks noGrp="1"/>
          </p:cNvSpPr>
          <p:nvPr>
            <p:ph type="title"/>
          </p:nvPr>
        </p:nvSpPr>
        <p:spPr/>
        <p:txBody>
          <a:bodyPr/>
          <a:lstStyle/>
          <a:p>
            <a:r>
              <a:rPr lang="en-US" dirty="0"/>
              <a:t>New HIV Diagnoses by Mode of Transmission and Sex at Birth, 2021</a:t>
            </a:r>
          </a:p>
        </p:txBody>
      </p:sp>
    </p:spTree>
    <p:extLst>
      <p:ext uri="{BB962C8B-B14F-4D97-AF65-F5344CB8AC3E}">
        <p14:creationId xmlns:p14="http://schemas.microsoft.com/office/powerpoint/2010/main" val="151201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solidFill>
                  <a:schemeClr val="bg2"/>
                </a:solidFill>
              </a:rPr>
              <a:pPr/>
              <a:t>16</a:t>
            </a:fld>
            <a:endParaRPr lang="en-US" dirty="0">
              <a:solidFill>
                <a:schemeClr val="bg2"/>
              </a:solidFill>
            </a:endParaRPr>
          </a:p>
        </p:txBody>
      </p:sp>
      <p:sp>
        <p:nvSpPr>
          <p:cNvPr id="10" name="Title 1"/>
          <p:cNvSpPr>
            <a:spLocks noGrp="1"/>
          </p:cNvSpPr>
          <p:nvPr>
            <p:ph type="title"/>
          </p:nvPr>
        </p:nvSpPr>
        <p:spPr/>
        <p:txBody>
          <a:bodyPr>
            <a:normAutofit/>
          </a:bodyPr>
          <a:lstStyle/>
          <a:p>
            <a:r>
              <a:rPr lang="en-US" dirty="0"/>
              <a:t>New HIV Diagnoses by Priority Group, 2012 vs. 2021</a:t>
            </a:r>
          </a:p>
        </p:txBody>
      </p:sp>
      <p:sp>
        <p:nvSpPr>
          <p:cNvPr id="3" name="Date Placeholder 2"/>
          <p:cNvSpPr>
            <a:spLocks noGrp="1"/>
          </p:cNvSpPr>
          <p:nvPr>
            <p:ph type="dt" sz="half" idx="4294967295"/>
          </p:nvPr>
        </p:nvSpPr>
        <p:spPr>
          <a:xfrm>
            <a:off x="0" y="6356350"/>
            <a:ext cx="1692275" cy="365125"/>
          </a:xfrm>
          <a:prstGeom prst="rect">
            <a:avLst/>
          </a:prstGeom>
        </p:spPr>
        <p:txBody>
          <a:bodyPr/>
          <a:lstStyle/>
          <a:p>
            <a:fld id="{D6017BA9-160D-461D-A66D-01DFBA0B1B73}" type="datetime1">
              <a:rPr lang="en-US" smtClean="0">
                <a:solidFill>
                  <a:schemeClr val="bg2"/>
                </a:solidFill>
              </a:rPr>
              <a:pPr/>
              <a:t>6/7/2024</a:t>
            </a:fld>
            <a:endParaRPr lang="en-US" dirty="0">
              <a:solidFill>
                <a:schemeClr val="bg2"/>
              </a:solidFill>
            </a:endParaRPr>
          </a:p>
        </p:txBody>
      </p:sp>
      <p:sp>
        <p:nvSpPr>
          <p:cNvPr id="20" name="TextBox 19"/>
          <p:cNvSpPr txBox="1"/>
          <p:nvPr/>
        </p:nvSpPr>
        <p:spPr>
          <a:xfrm>
            <a:off x="5043141" y="3886576"/>
            <a:ext cx="939314" cy="276999"/>
          </a:xfrm>
          <a:prstGeom prst="rect">
            <a:avLst/>
          </a:prstGeom>
          <a:noFill/>
        </p:spPr>
        <p:txBody>
          <a:bodyPr wrap="square" rtlCol="0">
            <a:spAutoFit/>
          </a:bodyPr>
          <a:lstStyle/>
          <a:p>
            <a:r>
              <a:rPr lang="en-US" sz="1200" dirty="0">
                <a:solidFill>
                  <a:schemeClr val="tx2"/>
                </a:solidFill>
              </a:rPr>
              <a:t>N=4,377</a:t>
            </a:r>
          </a:p>
        </p:txBody>
      </p:sp>
      <p:sp>
        <p:nvSpPr>
          <p:cNvPr id="11" name="TextBox 10"/>
          <p:cNvSpPr txBox="1"/>
          <p:nvPr/>
        </p:nvSpPr>
        <p:spPr>
          <a:xfrm>
            <a:off x="9501882" y="3814108"/>
            <a:ext cx="1074936" cy="276999"/>
          </a:xfrm>
          <a:prstGeom prst="rect">
            <a:avLst/>
          </a:prstGeom>
          <a:noFill/>
        </p:spPr>
        <p:txBody>
          <a:bodyPr wrap="square" rtlCol="0">
            <a:spAutoFit/>
          </a:bodyPr>
          <a:lstStyle/>
          <a:p>
            <a:r>
              <a:rPr lang="en-US" sz="1200" dirty="0">
                <a:solidFill>
                  <a:schemeClr val="tx2"/>
                </a:solidFill>
              </a:rPr>
              <a:t>N=4,377</a:t>
            </a:r>
          </a:p>
        </p:txBody>
      </p:sp>
      <p:graphicFrame>
        <p:nvGraphicFramePr>
          <p:cNvPr id="7" name="Content Placeholder 6">
            <a:extLst>
              <a:ext uri="{FF2B5EF4-FFF2-40B4-BE49-F238E27FC236}">
                <a16:creationId xmlns:a16="http://schemas.microsoft.com/office/drawing/2014/main" id="{3E5E00C5-1960-C65C-B516-ECF73DD56A70}"/>
              </a:ext>
            </a:extLst>
          </p:cNvPr>
          <p:cNvGraphicFramePr>
            <a:graphicFrameLocks noGrp="1"/>
          </p:cNvGraphicFramePr>
          <p:nvPr>
            <p:ph sz="half" idx="1"/>
            <p:extLst>
              <p:ext uri="{D42A27DB-BD31-4B8C-83A1-F6EECF244321}">
                <p14:modId xmlns:p14="http://schemas.microsoft.com/office/powerpoint/2010/main" val="3922569049"/>
              </p:ext>
            </p:extLst>
          </p:nvPr>
        </p:nvGraphicFramePr>
        <p:xfrm>
          <a:off x="2406650" y="1825625"/>
          <a:ext cx="43434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a:extLst>
              <a:ext uri="{FF2B5EF4-FFF2-40B4-BE49-F238E27FC236}">
                <a16:creationId xmlns:a16="http://schemas.microsoft.com/office/drawing/2014/main" id="{F4CE3CAD-4C9C-4AB4-89D1-2ECCB1CAEC8F}"/>
              </a:ext>
            </a:extLst>
          </p:cNvPr>
          <p:cNvGraphicFramePr>
            <a:graphicFrameLocks noGrp="1"/>
          </p:cNvGraphicFramePr>
          <p:nvPr>
            <p:ph sz="half" idx="2"/>
            <p:extLst>
              <p:ext uri="{D42A27DB-BD31-4B8C-83A1-F6EECF244321}">
                <p14:modId xmlns:p14="http://schemas.microsoft.com/office/powerpoint/2010/main" val="4180084235"/>
              </p:ext>
            </p:extLst>
          </p:nvPr>
        </p:nvGraphicFramePr>
        <p:xfrm>
          <a:off x="7010400" y="1825625"/>
          <a:ext cx="43434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2296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New HIV Diagnoses by Mode of Transmission and EMA/TGA*, 2021</a:t>
            </a:r>
          </a:p>
        </p:txBody>
      </p:sp>
      <p:sp>
        <p:nvSpPr>
          <p:cNvPr id="3" name="Date Placeholder 2"/>
          <p:cNvSpPr>
            <a:spLocks noGrp="1"/>
          </p:cNvSpPr>
          <p:nvPr>
            <p:ph type="dt" sz="half" idx="4294967295"/>
          </p:nvPr>
        </p:nvSpPr>
        <p:spPr>
          <a:xfrm>
            <a:off x="0" y="6356350"/>
            <a:ext cx="1692275" cy="365125"/>
          </a:xfrm>
          <a:prstGeom prst="rect">
            <a:avLst/>
          </a:prstGeom>
        </p:spPr>
        <p:txBody>
          <a:bodyPr/>
          <a:lstStyle/>
          <a:p>
            <a:fld id="{D6017BA9-160D-461D-A66D-01DFBA0B1B73}" type="datetime1">
              <a:rPr lang="en-US" smtClean="0">
                <a:solidFill>
                  <a:schemeClr val="bg2"/>
                </a:solidFill>
              </a:rPr>
              <a:pPr/>
              <a:t>6/7/2024</a:t>
            </a:fld>
            <a:endParaRPr lang="en-US" dirty="0">
              <a:solidFill>
                <a:schemeClr val="bg2"/>
              </a:solidFill>
            </a:endParaRPr>
          </a:p>
        </p:txBody>
      </p:sp>
      <p:sp>
        <p:nvSpPr>
          <p:cNvPr id="5" name="Footer Placeholder 4"/>
          <p:cNvSpPr>
            <a:spLocks noGrp="1"/>
          </p:cNvSpPr>
          <p:nvPr>
            <p:ph type="ftr" sz="quarter" idx="4294967295"/>
          </p:nvPr>
        </p:nvSpPr>
        <p:spPr>
          <a:xfrm>
            <a:off x="2405864" y="6388100"/>
            <a:ext cx="5670550" cy="365125"/>
          </a:xfrm>
          <a:prstGeom prst="rect">
            <a:avLst/>
          </a:prstGeom>
        </p:spPr>
        <p:txBody>
          <a:bodyPr/>
          <a:lstStyle/>
          <a:p>
            <a:r>
              <a:rPr lang="en-US" sz="1000" b="1" dirty="0">
                <a:solidFill>
                  <a:schemeClr val="tx2"/>
                </a:solidFill>
              </a:rPr>
              <a:t>*Eligible Metropolitan Areas (EMAs) and Transitional Grant Areas (TGAs) are Metropolitan areas consisting of several counties designated by the Ryan White Program for funding purposes</a:t>
            </a:r>
          </a:p>
        </p:txBody>
      </p:sp>
      <p:sp>
        <p:nvSpPr>
          <p:cNvPr id="7" name="TextBox 6"/>
          <p:cNvSpPr txBox="1"/>
          <p:nvPr/>
        </p:nvSpPr>
        <p:spPr>
          <a:xfrm>
            <a:off x="3306995" y="4998072"/>
            <a:ext cx="404278" cy="230832"/>
          </a:xfrm>
          <a:prstGeom prst="rect">
            <a:avLst/>
          </a:prstGeom>
          <a:noFill/>
        </p:spPr>
        <p:txBody>
          <a:bodyPr wrap="none" rtlCol="0">
            <a:spAutoFit/>
          </a:bodyPr>
          <a:lstStyle/>
          <a:p>
            <a:r>
              <a:rPr lang="en-US" sz="900" dirty="0">
                <a:solidFill>
                  <a:srgbClr val="000000"/>
                </a:solidFill>
              </a:rPr>
              <a:t>Area</a:t>
            </a:r>
          </a:p>
        </p:txBody>
      </p:sp>
      <p:graphicFrame>
        <p:nvGraphicFramePr>
          <p:cNvPr id="11" name="Content Placeholder 10">
            <a:extLst>
              <a:ext uri="{FF2B5EF4-FFF2-40B4-BE49-F238E27FC236}">
                <a16:creationId xmlns:a16="http://schemas.microsoft.com/office/drawing/2014/main" id="{1FD3833C-C0F1-4535-88FD-3A06735A5FF5}"/>
              </a:ext>
            </a:extLst>
          </p:cNvPr>
          <p:cNvGraphicFramePr>
            <a:graphicFrameLocks noGrp="1"/>
          </p:cNvGraphicFramePr>
          <p:nvPr>
            <p:ph idx="1"/>
            <p:extLst>
              <p:ext uri="{D42A27DB-BD31-4B8C-83A1-F6EECF244321}">
                <p14:modId xmlns:p14="http://schemas.microsoft.com/office/powerpoint/2010/main" val="2806037597"/>
              </p:ext>
            </p:extLst>
          </p:nvPr>
        </p:nvGraphicFramePr>
        <p:xfrm>
          <a:off x="2406650" y="2000566"/>
          <a:ext cx="8451850" cy="4203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689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Late Diagnoses</a:t>
            </a:r>
          </a:p>
        </p:txBody>
      </p:sp>
      <p:sp>
        <p:nvSpPr>
          <p:cNvPr id="5" name="Text Placeholder 4">
            <a:extLst>
              <a:ext uri="{FF2B5EF4-FFF2-40B4-BE49-F238E27FC236}">
                <a16:creationId xmlns:a16="http://schemas.microsoft.com/office/drawing/2014/main" id="{FDAE94B9-D641-4869-8B5B-947B974780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581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solidFill>
                  <a:schemeClr val="bg2"/>
                </a:solidFill>
              </a:rPr>
              <a:pPr/>
              <a:t>19</a:t>
            </a:fld>
            <a:endParaRPr lang="en-US" dirty="0">
              <a:solidFill>
                <a:schemeClr val="bg2"/>
              </a:solidFill>
            </a:endParaRPr>
          </a:p>
        </p:txBody>
      </p:sp>
      <p:sp>
        <p:nvSpPr>
          <p:cNvPr id="10" name="Title 1"/>
          <p:cNvSpPr>
            <a:spLocks noGrp="1"/>
          </p:cNvSpPr>
          <p:nvPr>
            <p:ph type="title"/>
          </p:nvPr>
        </p:nvSpPr>
        <p:spPr/>
        <p:txBody>
          <a:bodyPr>
            <a:normAutofit/>
          </a:bodyPr>
          <a:lstStyle/>
          <a:p>
            <a:r>
              <a:rPr lang="en-US" dirty="0"/>
              <a:t>Late Diagnoses* as Percentage of Total HIV Diagnoses, 2012-2021</a:t>
            </a:r>
          </a:p>
        </p:txBody>
      </p:sp>
      <p:sp>
        <p:nvSpPr>
          <p:cNvPr id="3" name="Date Placeholder 2"/>
          <p:cNvSpPr>
            <a:spLocks noGrp="1"/>
          </p:cNvSpPr>
          <p:nvPr>
            <p:ph type="dt" sz="half" idx="4294967295"/>
          </p:nvPr>
        </p:nvSpPr>
        <p:spPr>
          <a:xfrm>
            <a:off x="0" y="6356350"/>
            <a:ext cx="1692275" cy="365125"/>
          </a:xfrm>
          <a:prstGeom prst="rect">
            <a:avLst/>
          </a:prstGeom>
        </p:spPr>
        <p:txBody>
          <a:bodyPr/>
          <a:lstStyle/>
          <a:p>
            <a:fld id="{D6017BA9-160D-461D-A66D-01DFBA0B1B73}" type="datetime1">
              <a:rPr lang="en-US" smtClean="0">
                <a:solidFill>
                  <a:schemeClr val="bg2"/>
                </a:solidFill>
              </a:rPr>
              <a:pPr/>
              <a:t>6/7/2024</a:t>
            </a:fld>
            <a:endParaRPr lang="en-US" dirty="0">
              <a:solidFill>
                <a:schemeClr val="bg2"/>
              </a:solidFill>
            </a:endParaRPr>
          </a:p>
        </p:txBody>
      </p:sp>
      <p:sp>
        <p:nvSpPr>
          <p:cNvPr id="12" name="Footer Placeholder 4">
            <a:extLst>
              <a:ext uri="{FF2B5EF4-FFF2-40B4-BE49-F238E27FC236}">
                <a16:creationId xmlns:a16="http://schemas.microsoft.com/office/drawing/2014/main" id="{3BF476AB-DEB4-4E4B-A98C-FDEB85D57E17}"/>
              </a:ext>
            </a:extLst>
          </p:cNvPr>
          <p:cNvSpPr txBox="1">
            <a:spLocks/>
          </p:cNvSpPr>
          <p:nvPr/>
        </p:nvSpPr>
        <p:spPr>
          <a:xfrm>
            <a:off x="2530929" y="6356353"/>
            <a:ext cx="6668998"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tx2"/>
                </a:solidFill>
              </a:rPr>
              <a:t>* Stage 3 (AIDS) diagnosis within 3 months of HIV diagnosis</a:t>
            </a:r>
          </a:p>
        </p:txBody>
      </p:sp>
      <p:graphicFrame>
        <p:nvGraphicFramePr>
          <p:cNvPr id="14" name="Content Placeholder 13">
            <a:extLst>
              <a:ext uri="{FF2B5EF4-FFF2-40B4-BE49-F238E27FC236}">
                <a16:creationId xmlns:a16="http://schemas.microsoft.com/office/drawing/2014/main" id="{2BD01DB8-AB2A-FEF5-4F50-536C8254955B}"/>
              </a:ext>
            </a:extLst>
          </p:cNvPr>
          <p:cNvGraphicFramePr>
            <a:graphicFrameLocks noGrp="1"/>
          </p:cNvGraphicFramePr>
          <p:nvPr>
            <p:ph idx="1"/>
            <p:extLst>
              <p:ext uri="{D42A27DB-BD31-4B8C-83A1-F6EECF244321}">
                <p14:modId xmlns:p14="http://schemas.microsoft.com/office/powerpoint/2010/main" val="3680672537"/>
              </p:ext>
            </p:extLst>
          </p:nvPr>
        </p:nvGraphicFramePr>
        <p:xfrm>
          <a:off x="2406650" y="2126864"/>
          <a:ext cx="8451850" cy="4117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117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bg2"/>
                </a:solidFill>
              </a:rPr>
              <a:t>Patterns in New HIV Diagnoses and HIV Prevalence,  Texas 2021</a:t>
            </a:r>
            <a:endParaRPr lang="en-US" sz="4000" dirty="0"/>
          </a:p>
        </p:txBody>
      </p:sp>
      <p:sp>
        <p:nvSpPr>
          <p:cNvPr id="3" name="Subtitle 2"/>
          <p:cNvSpPr>
            <a:spLocks noGrp="1"/>
          </p:cNvSpPr>
          <p:nvPr>
            <p:ph type="body" idx="1"/>
          </p:nvPr>
        </p:nvSpPr>
        <p:spPr>
          <a:xfrm>
            <a:off x="838200" y="3887609"/>
            <a:ext cx="10515600" cy="796224"/>
          </a:xfrm>
        </p:spPr>
        <p:txBody>
          <a:bodyPr>
            <a:noAutofit/>
          </a:bodyPr>
          <a:lstStyle/>
          <a:p>
            <a:r>
              <a:rPr lang="en-US" sz="2000" dirty="0"/>
              <a:t>HIV/STD/HCV Epidemiology and Surveillance Unit</a:t>
            </a:r>
          </a:p>
          <a:p>
            <a:r>
              <a:rPr lang="en-US" sz="1400" dirty="0"/>
              <a:t>Source: </a:t>
            </a:r>
            <a:r>
              <a:rPr lang="en-US" sz="1400" b="0" i="0" dirty="0">
                <a:effectLst/>
                <a:latin typeface="Arial" panose="020B0604020202020204" pitchFamily="34" charset="0"/>
              </a:rPr>
              <a:t>DSHS surveillance data, August 2022</a:t>
            </a:r>
            <a:endParaRPr lang="en-US" sz="1400" dirty="0"/>
          </a:p>
        </p:txBody>
      </p:sp>
    </p:spTree>
    <p:extLst>
      <p:ext uri="{BB962C8B-B14F-4D97-AF65-F5344CB8AC3E}">
        <p14:creationId xmlns:p14="http://schemas.microsoft.com/office/powerpoint/2010/main" val="66726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dirty="0"/>
              <a:t>Late Diagnoses* as Percentage of Total HIV Diagnoses by EMA/TGA**, 2021</a:t>
            </a:r>
          </a:p>
        </p:txBody>
      </p:sp>
      <p:sp>
        <p:nvSpPr>
          <p:cNvPr id="3" name="Date Placeholder 2"/>
          <p:cNvSpPr>
            <a:spLocks noGrp="1"/>
          </p:cNvSpPr>
          <p:nvPr>
            <p:ph type="dt" sz="half" idx="4294967295"/>
          </p:nvPr>
        </p:nvSpPr>
        <p:spPr>
          <a:xfrm>
            <a:off x="0" y="6356350"/>
            <a:ext cx="1692275" cy="365125"/>
          </a:xfrm>
          <a:prstGeom prst="rect">
            <a:avLst/>
          </a:prstGeom>
        </p:spPr>
        <p:txBody>
          <a:bodyPr/>
          <a:lstStyle/>
          <a:p>
            <a:fld id="{D6017BA9-160D-461D-A66D-01DFBA0B1B73}" type="datetime1">
              <a:rPr lang="en-US" smtClean="0">
                <a:solidFill>
                  <a:schemeClr val="bg2"/>
                </a:solidFill>
              </a:rPr>
              <a:pPr/>
              <a:t>6/7/2024</a:t>
            </a:fld>
            <a:endParaRPr lang="en-US" dirty="0">
              <a:solidFill>
                <a:schemeClr val="bg2"/>
              </a:solidFill>
            </a:endParaRPr>
          </a:p>
        </p:txBody>
      </p:sp>
      <p:sp>
        <p:nvSpPr>
          <p:cNvPr id="5" name="Footer Placeholder 4"/>
          <p:cNvSpPr>
            <a:spLocks noGrp="1"/>
          </p:cNvSpPr>
          <p:nvPr>
            <p:ph type="ftr" sz="quarter" idx="4294967295"/>
          </p:nvPr>
        </p:nvSpPr>
        <p:spPr>
          <a:xfrm>
            <a:off x="2471965" y="6310312"/>
            <a:ext cx="5670550" cy="365125"/>
          </a:xfrm>
          <a:prstGeom prst="rect">
            <a:avLst/>
          </a:prstGeom>
        </p:spPr>
        <p:txBody>
          <a:bodyPr/>
          <a:lstStyle/>
          <a:p>
            <a:r>
              <a:rPr lang="en-US" sz="1000" b="1" dirty="0">
                <a:solidFill>
                  <a:schemeClr val="tx2"/>
                </a:solidFill>
              </a:rPr>
              <a:t>* Stage 3 (AIDS) diagnosis within 3 months of HIV diagnosis</a:t>
            </a:r>
          </a:p>
          <a:p>
            <a:r>
              <a:rPr lang="en-US" sz="1000" b="1" dirty="0">
                <a:solidFill>
                  <a:schemeClr val="tx2"/>
                </a:solidFill>
              </a:rPr>
              <a:t>**Eligible Metropolitan Areas (EMAs) and Transitional Grant Areas (TGAs) are Metropolitan areas consisting of several counties designated by the Ryan White Program for funding purposes</a:t>
            </a:r>
          </a:p>
        </p:txBody>
      </p:sp>
      <p:sp>
        <p:nvSpPr>
          <p:cNvPr id="8" name="TextBox 7"/>
          <p:cNvSpPr txBox="1"/>
          <p:nvPr/>
        </p:nvSpPr>
        <p:spPr>
          <a:xfrm>
            <a:off x="3585612" y="5396353"/>
            <a:ext cx="404278" cy="230832"/>
          </a:xfrm>
          <a:prstGeom prst="rect">
            <a:avLst/>
          </a:prstGeom>
          <a:noFill/>
        </p:spPr>
        <p:txBody>
          <a:bodyPr wrap="none" rtlCol="0">
            <a:spAutoFit/>
          </a:bodyPr>
          <a:lstStyle/>
          <a:p>
            <a:r>
              <a:rPr lang="en-US" sz="900" dirty="0">
                <a:solidFill>
                  <a:srgbClr val="000000"/>
                </a:solidFill>
              </a:rPr>
              <a:t>Area</a:t>
            </a:r>
          </a:p>
        </p:txBody>
      </p:sp>
      <p:graphicFrame>
        <p:nvGraphicFramePr>
          <p:cNvPr id="9" name="Content Placeholder 8">
            <a:extLst>
              <a:ext uri="{FF2B5EF4-FFF2-40B4-BE49-F238E27FC236}">
                <a16:creationId xmlns:a16="http://schemas.microsoft.com/office/drawing/2014/main" id="{8792649D-0383-4561-B512-224E754D9984}"/>
              </a:ext>
            </a:extLst>
          </p:cNvPr>
          <p:cNvGraphicFramePr>
            <a:graphicFrameLocks noGrp="1"/>
          </p:cNvGraphicFramePr>
          <p:nvPr>
            <p:ph idx="1"/>
            <p:extLst>
              <p:ext uri="{D42A27DB-BD31-4B8C-83A1-F6EECF244321}">
                <p14:modId xmlns:p14="http://schemas.microsoft.com/office/powerpoint/2010/main" val="2707106800"/>
              </p:ext>
            </p:extLst>
          </p:nvPr>
        </p:nvGraphicFramePr>
        <p:xfrm>
          <a:off x="2406650" y="1913284"/>
          <a:ext cx="8859354" cy="4330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28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E8012B-2EE7-4936-901D-7F926C23D475}"/>
              </a:ext>
            </a:extLst>
          </p:cNvPr>
          <p:cNvSpPr>
            <a:spLocks noGrp="1"/>
          </p:cNvSpPr>
          <p:nvPr>
            <p:ph type="title"/>
          </p:nvPr>
        </p:nvSpPr>
        <p:spPr/>
        <p:txBody>
          <a:bodyPr/>
          <a:lstStyle/>
          <a:p>
            <a:r>
              <a:rPr lang="en-US" dirty="0"/>
              <a:t>People Living with HIV in Texas</a:t>
            </a:r>
          </a:p>
        </p:txBody>
      </p:sp>
    </p:spTree>
    <p:extLst>
      <p:ext uri="{BB962C8B-B14F-4D97-AF65-F5344CB8AC3E}">
        <p14:creationId xmlns:p14="http://schemas.microsoft.com/office/powerpoint/2010/main" val="253532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405864" y="1986761"/>
            <a:ext cx="8452658" cy="4616058"/>
          </a:xfrm>
        </p:spPr>
        <p:txBody>
          <a:bodyPr>
            <a:noAutofit/>
          </a:bodyPr>
          <a:lstStyle/>
          <a:p>
            <a:pPr marL="342900" indent="-342900">
              <a:buFont typeface="Arial" panose="020B0604020202020204" pitchFamily="34" charset="0"/>
              <a:buChar char="•"/>
            </a:pPr>
            <a:r>
              <a:rPr lang="en-US" sz="1600" dirty="0"/>
              <a:t>102,800 Texans living with HIV at the end of 2021.</a:t>
            </a:r>
          </a:p>
          <a:p>
            <a:pPr lvl="1">
              <a:buSzPct val="70000"/>
              <a:buFont typeface="Wingdings 3" panose="05040102010807070707" pitchFamily="18" charset="2"/>
              <a:buChar char=""/>
            </a:pPr>
            <a:r>
              <a:rPr lang="en-US" sz="1600" dirty="0"/>
              <a:t>348.1 per 100,000 Texans</a:t>
            </a:r>
          </a:p>
          <a:p>
            <a:pPr lvl="1">
              <a:buSzPct val="70000"/>
              <a:buFont typeface="Wingdings 3" panose="05040102010807070707" pitchFamily="18" charset="2"/>
              <a:buChar char=""/>
            </a:pPr>
            <a:r>
              <a:rPr lang="en-US" sz="1600" dirty="0"/>
              <a:t>1 in every 288 people in Texas is living with HIV</a:t>
            </a:r>
          </a:p>
          <a:p>
            <a:pPr lvl="1"/>
            <a:endParaRPr lang="en-US" sz="1600" dirty="0"/>
          </a:p>
          <a:p>
            <a:pPr marL="457200" indent="-457200">
              <a:buFont typeface="Arial" panose="020B0604020202020204" pitchFamily="34" charset="0"/>
              <a:buChar char="•"/>
            </a:pPr>
            <a:r>
              <a:rPr lang="en-US" sz="1600" dirty="0"/>
              <a:t>Over half (63%) of people living with HIV (PLWH) acquired the virus through male-male sexual contact. </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dirty="0"/>
              <a:t>By 2021, over half of PLWH were 45 years of age or older.</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dirty="0"/>
              <a:t>Between 2012 and 2021, the total number of PLWH increased by 28% and proportion of PLWH within priority populations increased by 5.5%.</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dirty="0"/>
              <a:t>A majority of people living with HIV live in urban areas of Texas.  The counties with the largest numbers of PLWH were Harris and Dallas, followed by Bexar, Tarrant, and Travis counties.</a:t>
            </a:r>
          </a:p>
          <a:p>
            <a:endParaRPr lang="en-US" sz="1600" dirty="0"/>
          </a:p>
          <a:p>
            <a:endParaRPr lang="en-US" sz="1600" dirty="0"/>
          </a:p>
          <a:p>
            <a:endParaRPr lang="en-US" sz="1600" dirty="0"/>
          </a:p>
        </p:txBody>
      </p:sp>
      <p:sp>
        <p:nvSpPr>
          <p:cNvPr id="7" name="Slide Number Placeholder 6"/>
          <p:cNvSpPr>
            <a:spLocks noGrp="1"/>
          </p:cNvSpPr>
          <p:nvPr>
            <p:ph type="sldNum" sz="quarter" idx="12"/>
          </p:nvPr>
        </p:nvSpPr>
        <p:spPr/>
        <p:txBody>
          <a:bodyPr/>
          <a:lstStyle/>
          <a:p>
            <a:fld id="{3264D530-B60B-4A5A-91C0-C766C58A4783}" type="slidenum">
              <a:rPr lang="en-US" smtClean="0"/>
              <a:t>22</a:t>
            </a:fld>
            <a:endParaRPr lang="en-US"/>
          </a:p>
        </p:txBody>
      </p:sp>
      <p:sp>
        <p:nvSpPr>
          <p:cNvPr id="2" name="Title 1"/>
          <p:cNvSpPr>
            <a:spLocks noGrp="1"/>
          </p:cNvSpPr>
          <p:nvPr>
            <p:ph type="title"/>
          </p:nvPr>
        </p:nvSpPr>
        <p:spPr/>
        <p:txBody>
          <a:bodyPr>
            <a:normAutofit/>
          </a:bodyPr>
          <a:lstStyle/>
          <a:p>
            <a:r>
              <a:rPr lang="en-US" dirty="0"/>
              <a:t>HIV Prevalence, 2021</a:t>
            </a:r>
          </a:p>
        </p:txBody>
      </p:sp>
    </p:spTree>
    <p:extLst>
      <p:ext uri="{BB962C8B-B14F-4D97-AF65-F5344CB8AC3E}">
        <p14:creationId xmlns:p14="http://schemas.microsoft.com/office/powerpoint/2010/main" val="97817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55B80-40DF-4DA2-B588-C293F8FECF91}"/>
              </a:ext>
            </a:extLst>
          </p:cNvPr>
          <p:cNvSpPr>
            <a:spLocks noGrp="1"/>
          </p:cNvSpPr>
          <p:nvPr>
            <p:ph type="title"/>
          </p:nvPr>
        </p:nvSpPr>
        <p:spPr/>
        <p:txBody>
          <a:bodyPr/>
          <a:lstStyle/>
          <a:p>
            <a:r>
              <a:rPr lang="en-US" dirty="0"/>
              <a:t>Sex at Birth of PLWH, 2021</a:t>
            </a:r>
          </a:p>
        </p:txBody>
      </p:sp>
      <p:graphicFrame>
        <p:nvGraphicFramePr>
          <p:cNvPr id="9" name="Chart 8">
            <a:extLst>
              <a:ext uri="{FF2B5EF4-FFF2-40B4-BE49-F238E27FC236}">
                <a16:creationId xmlns:a16="http://schemas.microsoft.com/office/drawing/2014/main" id="{45A443D0-C051-4DCF-8A79-B83EC7E0AB29}"/>
              </a:ext>
            </a:extLst>
          </p:cNvPr>
          <p:cNvGraphicFramePr>
            <a:graphicFrameLocks/>
          </p:cNvGraphicFramePr>
          <p:nvPr>
            <p:extLst>
              <p:ext uri="{D42A27DB-BD31-4B8C-83A1-F6EECF244321}">
                <p14:modId xmlns:p14="http://schemas.microsoft.com/office/powerpoint/2010/main" val="1453298322"/>
              </p:ext>
            </p:extLst>
          </p:nvPr>
        </p:nvGraphicFramePr>
        <p:xfrm>
          <a:off x="2572258" y="1927123"/>
          <a:ext cx="8489032" cy="4655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83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37D8C5-2746-4B0E-B235-FB940B4BF098}"/>
              </a:ext>
            </a:extLst>
          </p:cNvPr>
          <p:cNvSpPr>
            <a:spLocks noGrp="1"/>
          </p:cNvSpPr>
          <p:nvPr>
            <p:ph type="title"/>
          </p:nvPr>
        </p:nvSpPr>
        <p:spPr/>
        <p:txBody>
          <a:bodyPr/>
          <a:lstStyle/>
          <a:p>
            <a:r>
              <a:rPr lang="en-US" dirty="0"/>
              <a:t>Race/Ethnicity of PLWH, 2021</a:t>
            </a:r>
          </a:p>
        </p:txBody>
      </p:sp>
      <p:graphicFrame>
        <p:nvGraphicFramePr>
          <p:cNvPr id="8" name="Chart 7">
            <a:extLst>
              <a:ext uri="{FF2B5EF4-FFF2-40B4-BE49-F238E27FC236}">
                <a16:creationId xmlns:a16="http://schemas.microsoft.com/office/drawing/2014/main" id="{B904D2E4-EC7F-4626-8D37-C5C2E1ACA0DE}"/>
              </a:ext>
            </a:extLst>
          </p:cNvPr>
          <p:cNvGraphicFramePr>
            <a:graphicFrameLocks/>
          </p:cNvGraphicFramePr>
          <p:nvPr>
            <p:extLst>
              <p:ext uri="{D42A27DB-BD31-4B8C-83A1-F6EECF244321}">
                <p14:modId xmlns:p14="http://schemas.microsoft.com/office/powerpoint/2010/main" val="2312248055"/>
              </p:ext>
            </p:extLst>
          </p:nvPr>
        </p:nvGraphicFramePr>
        <p:xfrm>
          <a:off x="2783482" y="1887793"/>
          <a:ext cx="8179485" cy="4694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988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1F9FE7-280D-4933-8699-49FE122C272E}"/>
              </a:ext>
            </a:extLst>
          </p:cNvPr>
          <p:cNvSpPr>
            <a:spLocks noGrp="1"/>
          </p:cNvSpPr>
          <p:nvPr>
            <p:ph type="title"/>
          </p:nvPr>
        </p:nvSpPr>
        <p:spPr/>
        <p:txBody>
          <a:bodyPr/>
          <a:lstStyle/>
          <a:p>
            <a:r>
              <a:rPr lang="en-US" dirty="0"/>
              <a:t>Age Distribution of PLWH, 2021</a:t>
            </a:r>
          </a:p>
        </p:txBody>
      </p:sp>
      <p:graphicFrame>
        <p:nvGraphicFramePr>
          <p:cNvPr id="8" name="Chart 7">
            <a:extLst>
              <a:ext uri="{FF2B5EF4-FFF2-40B4-BE49-F238E27FC236}">
                <a16:creationId xmlns:a16="http://schemas.microsoft.com/office/drawing/2014/main" id="{10364B6E-D09F-45D4-9BB5-FE167DCE7488}"/>
              </a:ext>
            </a:extLst>
          </p:cNvPr>
          <p:cNvGraphicFramePr>
            <a:graphicFrameLocks/>
          </p:cNvGraphicFramePr>
          <p:nvPr>
            <p:extLst>
              <p:ext uri="{D42A27DB-BD31-4B8C-83A1-F6EECF244321}">
                <p14:modId xmlns:p14="http://schemas.microsoft.com/office/powerpoint/2010/main" val="3513255820"/>
              </p:ext>
            </p:extLst>
          </p:nvPr>
        </p:nvGraphicFramePr>
        <p:xfrm>
          <a:off x="2521668" y="1848465"/>
          <a:ext cx="8755932" cy="4644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64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F13DA-C7E2-471D-8F6B-1056D468AE4C}"/>
              </a:ext>
            </a:extLst>
          </p:cNvPr>
          <p:cNvSpPr>
            <a:spLocks noGrp="1"/>
          </p:cNvSpPr>
          <p:nvPr>
            <p:ph type="title"/>
          </p:nvPr>
        </p:nvSpPr>
        <p:spPr/>
        <p:txBody>
          <a:bodyPr/>
          <a:lstStyle/>
          <a:p>
            <a:r>
              <a:rPr lang="en-US" dirty="0"/>
              <a:t>PLWH by Mode of Transmission*, 2021</a:t>
            </a:r>
          </a:p>
        </p:txBody>
      </p:sp>
      <p:graphicFrame>
        <p:nvGraphicFramePr>
          <p:cNvPr id="11" name="Chart 10">
            <a:extLst>
              <a:ext uri="{FF2B5EF4-FFF2-40B4-BE49-F238E27FC236}">
                <a16:creationId xmlns:a16="http://schemas.microsoft.com/office/drawing/2014/main" id="{2417C7FC-EB58-4500-900B-442678775788}"/>
              </a:ext>
            </a:extLst>
          </p:cNvPr>
          <p:cNvGraphicFramePr>
            <a:graphicFrameLocks/>
          </p:cNvGraphicFramePr>
          <p:nvPr>
            <p:extLst>
              <p:ext uri="{D42A27DB-BD31-4B8C-83A1-F6EECF244321}">
                <p14:modId xmlns:p14="http://schemas.microsoft.com/office/powerpoint/2010/main" val="3497411304"/>
              </p:ext>
            </p:extLst>
          </p:nvPr>
        </p:nvGraphicFramePr>
        <p:xfrm>
          <a:off x="2405864" y="1858297"/>
          <a:ext cx="8947935" cy="4386155"/>
        </p:xfrm>
        <a:graphic>
          <a:graphicData uri="http://schemas.openxmlformats.org/drawingml/2006/chart">
            <c:chart xmlns:c="http://schemas.openxmlformats.org/drawingml/2006/chart" xmlns:r="http://schemas.openxmlformats.org/officeDocument/2006/relationships" r:id="rId3"/>
          </a:graphicData>
        </a:graphic>
      </p:graphicFrame>
      <p:sp>
        <p:nvSpPr>
          <p:cNvPr id="12" name="Footer Placeholder 4">
            <a:extLst>
              <a:ext uri="{FF2B5EF4-FFF2-40B4-BE49-F238E27FC236}">
                <a16:creationId xmlns:a16="http://schemas.microsoft.com/office/drawing/2014/main" id="{7DAA6559-4408-4DE2-BD15-0F1E571356E0}"/>
              </a:ext>
            </a:extLst>
          </p:cNvPr>
          <p:cNvSpPr txBox="1">
            <a:spLocks/>
          </p:cNvSpPr>
          <p:nvPr/>
        </p:nvSpPr>
        <p:spPr>
          <a:xfrm>
            <a:off x="2282735" y="6244452"/>
            <a:ext cx="6073629" cy="4968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 Mode of transmission is imputed for individual patients when risk information is missing</a:t>
            </a:r>
          </a:p>
          <a:p>
            <a:r>
              <a:rPr lang="en-US" sz="1000" b="1" dirty="0"/>
              <a:t>** Adult Other includes received clotting factor, transfusion/transplant, other and unknown</a:t>
            </a:r>
          </a:p>
        </p:txBody>
      </p:sp>
    </p:spTree>
    <p:extLst>
      <p:ext uri="{BB962C8B-B14F-4D97-AF65-F5344CB8AC3E}">
        <p14:creationId xmlns:p14="http://schemas.microsoft.com/office/powerpoint/2010/main" val="362427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A9809-1C14-4693-90DE-424D5D7E044B}"/>
              </a:ext>
            </a:extLst>
          </p:cNvPr>
          <p:cNvSpPr>
            <a:spLocks noGrp="1"/>
          </p:cNvSpPr>
          <p:nvPr>
            <p:ph type="title"/>
          </p:nvPr>
        </p:nvSpPr>
        <p:spPr/>
        <p:txBody>
          <a:bodyPr/>
          <a:lstStyle/>
          <a:p>
            <a:r>
              <a:rPr lang="en-US" dirty="0"/>
              <a:t>HIV Prevalence by Priority Group, </a:t>
            </a:r>
            <a:br>
              <a:rPr lang="en-US" dirty="0"/>
            </a:br>
            <a:r>
              <a:rPr lang="en-US" dirty="0"/>
              <a:t>2012 vs. 2021</a:t>
            </a:r>
          </a:p>
        </p:txBody>
      </p:sp>
      <p:graphicFrame>
        <p:nvGraphicFramePr>
          <p:cNvPr id="7" name="Content Placeholder 6">
            <a:extLst>
              <a:ext uri="{FF2B5EF4-FFF2-40B4-BE49-F238E27FC236}">
                <a16:creationId xmlns:a16="http://schemas.microsoft.com/office/drawing/2014/main" id="{D85A777F-52C7-038E-4975-779DC23915BD}"/>
              </a:ext>
            </a:extLst>
          </p:cNvPr>
          <p:cNvGraphicFramePr>
            <a:graphicFrameLocks noGrp="1"/>
          </p:cNvGraphicFramePr>
          <p:nvPr>
            <p:ph sz="half" idx="1"/>
            <p:extLst>
              <p:ext uri="{D42A27DB-BD31-4B8C-83A1-F6EECF244321}">
                <p14:modId xmlns:p14="http://schemas.microsoft.com/office/powerpoint/2010/main" val="451720079"/>
              </p:ext>
            </p:extLst>
          </p:nvPr>
        </p:nvGraphicFramePr>
        <p:xfrm>
          <a:off x="2406650" y="1825625"/>
          <a:ext cx="43434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1F5AA632-56B5-4458-8EDF-8F9F3293E9E0}"/>
              </a:ext>
            </a:extLst>
          </p:cNvPr>
          <p:cNvGraphicFramePr>
            <a:graphicFrameLocks noGrp="1"/>
          </p:cNvGraphicFramePr>
          <p:nvPr>
            <p:ph sz="half" idx="2"/>
            <p:extLst>
              <p:ext uri="{D42A27DB-BD31-4B8C-83A1-F6EECF244321}">
                <p14:modId xmlns:p14="http://schemas.microsoft.com/office/powerpoint/2010/main" val="3990184068"/>
              </p:ext>
            </p:extLst>
          </p:nvPr>
        </p:nvGraphicFramePr>
        <p:xfrm>
          <a:off x="7010400" y="1825625"/>
          <a:ext cx="43434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06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Regional Data</a:t>
            </a:r>
          </a:p>
        </p:txBody>
      </p:sp>
      <p:sp>
        <p:nvSpPr>
          <p:cNvPr id="4" name="Text Placeholder 3">
            <a:extLst>
              <a:ext uri="{FF2B5EF4-FFF2-40B4-BE49-F238E27FC236}">
                <a16:creationId xmlns:a16="http://schemas.microsoft.com/office/drawing/2014/main" id="{CE0305FE-5A20-4427-B067-ACC010C6E058}"/>
              </a:ext>
            </a:extLst>
          </p:cNvPr>
          <p:cNvSpPr>
            <a:spLocks noGrp="1"/>
          </p:cNvSpPr>
          <p:nvPr>
            <p:ph type="body" idx="1"/>
          </p:nvPr>
        </p:nvSpPr>
        <p:spPr/>
        <p:txBody>
          <a:bodyPr/>
          <a:lstStyle/>
          <a:p>
            <a:endParaRPr lang="en-US"/>
          </a:p>
        </p:txBody>
      </p:sp>
      <p:sp>
        <p:nvSpPr>
          <p:cNvPr id="7" name="Slide Number Placeholder 6"/>
          <p:cNvSpPr>
            <a:spLocks noGrp="1"/>
          </p:cNvSpPr>
          <p:nvPr>
            <p:ph type="sldNum" sz="quarter" idx="4294967295"/>
          </p:nvPr>
        </p:nvSpPr>
        <p:spPr>
          <a:xfrm>
            <a:off x="9448800" y="6356350"/>
            <a:ext cx="2743200" cy="365125"/>
          </a:xfrm>
        </p:spPr>
        <p:txBody>
          <a:bodyPr/>
          <a:lstStyle/>
          <a:p>
            <a:fld id="{3264D530-B60B-4A5A-91C0-C766C58A4783}" type="slidenum">
              <a:rPr lang="en-US" smtClean="0">
                <a:solidFill>
                  <a:schemeClr val="bg2"/>
                </a:solidFill>
              </a:rPr>
              <a:t>28</a:t>
            </a:fld>
            <a:endParaRPr lang="en-US" dirty="0">
              <a:solidFill>
                <a:schemeClr val="bg2"/>
              </a:solidFill>
            </a:endParaRPr>
          </a:p>
        </p:txBody>
      </p:sp>
    </p:spTree>
    <p:extLst>
      <p:ext uri="{BB962C8B-B14F-4D97-AF65-F5344CB8AC3E}">
        <p14:creationId xmlns:p14="http://schemas.microsoft.com/office/powerpoint/2010/main" val="348630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1C96DCB-63B2-4B44-8868-B1EEB91BE6E7}"/>
              </a:ext>
            </a:extLst>
          </p:cNvPr>
          <p:cNvSpPr>
            <a:spLocks noGrp="1"/>
          </p:cNvSpPr>
          <p:nvPr>
            <p:ph type="title" idx="4294967295"/>
          </p:nvPr>
        </p:nvSpPr>
        <p:spPr>
          <a:xfrm>
            <a:off x="1541418" y="482890"/>
            <a:ext cx="9587765" cy="1325563"/>
          </a:xfrm>
        </p:spPr>
        <p:txBody>
          <a:bodyPr>
            <a:normAutofit fontScale="90000"/>
          </a:bodyPr>
          <a:lstStyle/>
          <a:p>
            <a:r>
              <a:rPr lang="en-US" sz="4900" b="1" dirty="0">
                <a:solidFill>
                  <a:schemeClr val="accent1"/>
                </a:solidFill>
                <a:ea typeface="Verdana" panose="020B0604030504040204" pitchFamily="34" charset="0"/>
                <a:cs typeface="Verdana" panose="020B0604030504040204" pitchFamily="34" charset="0"/>
              </a:rPr>
              <a:t>Number of New HIV Diagnoses by Texas County, 2021</a:t>
            </a:r>
            <a:br>
              <a:rPr lang="en-US" sz="4400" b="0" dirty="0">
                <a:solidFill>
                  <a:schemeClr val="bg1"/>
                </a:solidFill>
                <a:ea typeface="Verdana" panose="020B0604030504040204" pitchFamily="34" charset="0"/>
                <a:cs typeface="Verdana" panose="020B0604030504040204" pitchFamily="34" charset="0"/>
              </a:rPr>
            </a:br>
            <a:endParaRPr lang="en-US" dirty="0">
              <a:solidFill>
                <a:schemeClr val="bg1"/>
              </a:solidFill>
            </a:endParaRPr>
          </a:p>
        </p:txBody>
      </p:sp>
      <p:pic>
        <p:nvPicPr>
          <p:cNvPr id="2" name="Picture 1">
            <a:extLst>
              <a:ext uri="{FF2B5EF4-FFF2-40B4-BE49-F238E27FC236}">
                <a16:creationId xmlns:a16="http://schemas.microsoft.com/office/drawing/2014/main" id="{5C1D7287-6F7E-B20F-7245-AEE84AD1CC8D}"/>
              </a:ext>
            </a:extLst>
          </p:cNvPr>
          <p:cNvPicPr>
            <a:picLocks noChangeAspect="1"/>
          </p:cNvPicPr>
          <p:nvPr/>
        </p:nvPicPr>
        <p:blipFill>
          <a:blip r:embed="rId3"/>
          <a:stretch>
            <a:fillRect/>
          </a:stretch>
        </p:blipFill>
        <p:spPr>
          <a:xfrm>
            <a:off x="2504957" y="1558052"/>
            <a:ext cx="7182086" cy="4780091"/>
          </a:xfrm>
          <a:prstGeom prst="rect">
            <a:avLst/>
          </a:prstGeom>
        </p:spPr>
      </p:pic>
      <p:sp>
        <p:nvSpPr>
          <p:cNvPr id="5" name="Text Box 2">
            <a:extLst>
              <a:ext uri="{FF2B5EF4-FFF2-40B4-BE49-F238E27FC236}">
                <a16:creationId xmlns:a16="http://schemas.microsoft.com/office/drawing/2014/main" id="{8BD639F3-7CCE-16A4-9C9C-018CAFC22642}"/>
              </a:ext>
            </a:extLst>
          </p:cNvPr>
          <p:cNvSpPr txBox="1">
            <a:spLocks noChangeArrowheads="1"/>
          </p:cNvSpPr>
          <p:nvPr/>
        </p:nvSpPr>
        <p:spPr bwMode="auto">
          <a:xfrm>
            <a:off x="3872144" y="6356113"/>
            <a:ext cx="4447712" cy="26545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Data source: DSHS Surveillance Data, March</a:t>
            </a:r>
            <a:r>
              <a:rPr lang="en-US" sz="1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2023        </a:t>
            </a: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Map Source: ArcGIS Enterprise</a:t>
            </a:r>
            <a:endParaRPr lang="en-US"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926E513-E728-36D7-576E-3C7CBD3E4761}"/>
              </a:ext>
            </a:extLst>
          </p:cNvPr>
          <p:cNvSpPr txBox="1"/>
          <p:nvPr/>
        </p:nvSpPr>
        <p:spPr>
          <a:xfrm>
            <a:off x="2504957" y="1959152"/>
            <a:ext cx="3199919" cy="338554"/>
          </a:xfrm>
          <a:prstGeom prst="rect">
            <a:avLst/>
          </a:prstGeom>
          <a:noFill/>
        </p:spPr>
        <p:txBody>
          <a:bodyPr wrap="square" rtlCol="0">
            <a:spAutoFit/>
          </a:bodyPr>
          <a:lstStyle/>
          <a:p>
            <a:r>
              <a:rPr lang="en-US" sz="1600" b="1" cap="all" dirty="0">
                <a:solidFill>
                  <a:schemeClr val="tx2"/>
                </a:solidFill>
              </a:rPr>
              <a:t>Total New HIV Diagnoses: 4,264</a:t>
            </a:r>
          </a:p>
        </p:txBody>
      </p:sp>
    </p:spTree>
    <p:extLst>
      <p:ext uri="{BB962C8B-B14F-4D97-AF65-F5344CB8AC3E}">
        <p14:creationId xmlns:p14="http://schemas.microsoft.com/office/powerpoint/2010/main" val="119959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Overview</a:t>
            </a:r>
          </a:p>
        </p:txBody>
      </p:sp>
      <p:sp>
        <p:nvSpPr>
          <p:cNvPr id="5" name="Text Placeholder 4">
            <a:extLst>
              <a:ext uri="{FF2B5EF4-FFF2-40B4-BE49-F238E27FC236}">
                <a16:creationId xmlns:a16="http://schemas.microsoft.com/office/drawing/2014/main" id="{DDF5906B-9D4B-407D-9828-9B61EF884C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2850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860996" y="356391"/>
            <a:ext cx="8651992" cy="1325562"/>
          </a:xfrm>
        </p:spPr>
        <p:txBody>
          <a:bodyPr>
            <a:normAutofit/>
          </a:bodyPr>
          <a:lstStyle/>
          <a:p>
            <a:r>
              <a:rPr lang="en-US" sz="4400" b="1" dirty="0">
                <a:solidFill>
                  <a:schemeClr val="accent1"/>
                </a:solidFill>
                <a:ea typeface="Verdana" panose="020B0604030504040204" pitchFamily="34" charset="0"/>
                <a:cs typeface="Verdana" panose="020B0604030504040204" pitchFamily="34" charset="0"/>
              </a:rPr>
              <a:t>Rate of New HIV Diagnoses by Texas County per 100,000, 2021</a:t>
            </a:r>
            <a:endParaRPr lang="en-US" b="1" dirty="0">
              <a:solidFill>
                <a:schemeClr val="accent1"/>
              </a:solidFill>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42F1B111-89E4-18E5-6706-7D7D54BFBA11}"/>
              </a:ext>
            </a:extLst>
          </p:cNvPr>
          <p:cNvPicPr>
            <a:picLocks noChangeAspect="1"/>
          </p:cNvPicPr>
          <p:nvPr/>
        </p:nvPicPr>
        <p:blipFill>
          <a:blip r:embed="rId3"/>
          <a:stretch>
            <a:fillRect/>
          </a:stretch>
        </p:blipFill>
        <p:spPr>
          <a:xfrm>
            <a:off x="3183737" y="1681953"/>
            <a:ext cx="6006510" cy="4864900"/>
          </a:xfrm>
          <a:prstGeom prst="rect">
            <a:avLst/>
          </a:prstGeom>
        </p:spPr>
      </p:pic>
      <p:sp>
        <p:nvSpPr>
          <p:cNvPr id="3" name="Text Box 2">
            <a:extLst>
              <a:ext uri="{FF2B5EF4-FFF2-40B4-BE49-F238E27FC236}">
                <a16:creationId xmlns:a16="http://schemas.microsoft.com/office/drawing/2014/main" id="{F4498276-0516-5702-8CA6-E0CB4CFBA11F}"/>
              </a:ext>
            </a:extLst>
          </p:cNvPr>
          <p:cNvSpPr txBox="1">
            <a:spLocks noChangeArrowheads="1"/>
          </p:cNvSpPr>
          <p:nvPr/>
        </p:nvSpPr>
        <p:spPr bwMode="auto">
          <a:xfrm>
            <a:off x="3963136" y="6281396"/>
            <a:ext cx="4447712" cy="26545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Data source: DSHS Surveillance Data, March</a:t>
            </a:r>
            <a:r>
              <a:rPr lang="en-US" sz="1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2023        </a:t>
            </a: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Map Source: ArcGIS Enterprise</a:t>
            </a:r>
            <a:endParaRPr lang="en-US"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388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2067570" y="292964"/>
            <a:ext cx="9074150" cy="1325563"/>
          </a:xfrm>
        </p:spPr>
        <p:txBody>
          <a:bodyPr>
            <a:normAutofit/>
          </a:bodyPr>
          <a:lstStyle/>
          <a:p>
            <a:r>
              <a:rPr lang="en-US" sz="4400" b="1" dirty="0">
                <a:solidFill>
                  <a:schemeClr val="accent1"/>
                </a:solidFill>
                <a:ea typeface="Verdana" panose="020B0604030504040204" pitchFamily="34" charset="0"/>
                <a:cs typeface="Verdana" panose="020B0604030504040204" pitchFamily="34" charset="0"/>
              </a:rPr>
              <a:t>Number of People Living With HIV (PLWH) by Texas County, 2021</a:t>
            </a:r>
            <a:endParaRPr lang="en-US" b="1" dirty="0">
              <a:solidFill>
                <a:schemeClr val="accent1"/>
              </a:solidFill>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35E544D8-EA59-82A9-AC8B-221AFA29072F}"/>
              </a:ext>
            </a:extLst>
          </p:cNvPr>
          <p:cNvPicPr>
            <a:picLocks noChangeAspect="1"/>
          </p:cNvPicPr>
          <p:nvPr/>
        </p:nvPicPr>
        <p:blipFill>
          <a:blip r:embed="rId3"/>
          <a:stretch>
            <a:fillRect/>
          </a:stretch>
        </p:blipFill>
        <p:spPr>
          <a:xfrm>
            <a:off x="2883586" y="1684968"/>
            <a:ext cx="6815828" cy="4880068"/>
          </a:xfrm>
          <a:prstGeom prst="rect">
            <a:avLst/>
          </a:prstGeom>
        </p:spPr>
      </p:pic>
      <p:sp>
        <p:nvSpPr>
          <p:cNvPr id="5" name="Text Box 2">
            <a:extLst>
              <a:ext uri="{FF2B5EF4-FFF2-40B4-BE49-F238E27FC236}">
                <a16:creationId xmlns:a16="http://schemas.microsoft.com/office/drawing/2014/main" id="{27B546F6-F6DF-3BC8-6E96-5B737E87B502}"/>
              </a:ext>
            </a:extLst>
          </p:cNvPr>
          <p:cNvSpPr txBox="1">
            <a:spLocks noChangeArrowheads="1"/>
          </p:cNvSpPr>
          <p:nvPr/>
        </p:nvSpPr>
        <p:spPr bwMode="auto">
          <a:xfrm>
            <a:off x="4380789" y="6299579"/>
            <a:ext cx="4447712" cy="26545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Data source: DSHS Surveillance Data, March</a:t>
            </a:r>
            <a:r>
              <a:rPr lang="en-US" sz="1100" b="1" dirty="0">
                <a:effectLst/>
                <a:latin typeface="Calibri" panose="020F0502020204030204" pitchFamily="34" charset="0"/>
                <a:ea typeface="Calibri" panose="020F0502020204030204" pitchFamily="34" charset="0"/>
                <a:cs typeface="Calibri" panose="020F0502020204030204" pitchFamily="34" charset="0"/>
              </a:rPr>
              <a:t> </a:t>
            </a:r>
            <a:r>
              <a:rPr lang="en-US" sz="900" b="1" dirty="0">
                <a:effectLst/>
                <a:latin typeface="Calibri" panose="020F0502020204030204" pitchFamily="34" charset="0"/>
                <a:ea typeface="Calibri" panose="020F0502020204030204" pitchFamily="34" charset="0"/>
                <a:cs typeface="Calibri" panose="020F0502020204030204" pitchFamily="34" charset="0"/>
              </a:rPr>
              <a:t>2023        </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900" b="1" dirty="0">
                <a:effectLst/>
                <a:latin typeface="Calibri" panose="020F0502020204030204" pitchFamily="34" charset="0"/>
                <a:ea typeface="Calibri" panose="020F0502020204030204" pitchFamily="34" charset="0"/>
                <a:cs typeface="Calibri" panose="020F0502020204030204" pitchFamily="34" charset="0"/>
              </a:rPr>
              <a:t>Map Source: ArcGIS Enterprise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6E63CA1-B85C-D826-4054-B1B25B3655D0}"/>
              </a:ext>
            </a:extLst>
          </p:cNvPr>
          <p:cNvSpPr txBox="1"/>
          <p:nvPr/>
        </p:nvSpPr>
        <p:spPr>
          <a:xfrm>
            <a:off x="2774550" y="2213239"/>
            <a:ext cx="3197787" cy="338554"/>
          </a:xfrm>
          <a:prstGeom prst="rect">
            <a:avLst/>
          </a:prstGeom>
          <a:noFill/>
        </p:spPr>
        <p:txBody>
          <a:bodyPr wrap="square" rtlCol="0">
            <a:spAutoFit/>
          </a:bodyPr>
          <a:lstStyle/>
          <a:p>
            <a:pPr algn="ctr"/>
            <a:r>
              <a:rPr lang="en-US" sz="1600" b="1" cap="all" dirty="0">
                <a:solidFill>
                  <a:schemeClr val="tx2"/>
                </a:solidFill>
              </a:rPr>
              <a:t>Total Number of PLWH: 98,854 </a:t>
            </a:r>
          </a:p>
        </p:txBody>
      </p:sp>
      <p:sp>
        <p:nvSpPr>
          <p:cNvPr id="10" name="Text Box 2">
            <a:extLst>
              <a:ext uri="{FF2B5EF4-FFF2-40B4-BE49-F238E27FC236}">
                <a16:creationId xmlns:a16="http://schemas.microsoft.com/office/drawing/2014/main" id="{4C4E038F-42D3-E1A3-83CB-9544465F4A0F}"/>
              </a:ext>
            </a:extLst>
          </p:cNvPr>
          <p:cNvSpPr txBox="1">
            <a:spLocks noChangeArrowheads="1"/>
          </p:cNvSpPr>
          <p:nvPr/>
        </p:nvSpPr>
        <p:spPr bwMode="auto">
          <a:xfrm>
            <a:off x="3949295" y="4550179"/>
            <a:ext cx="1801510" cy="23397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Number of Cases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042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2167966" y="363018"/>
            <a:ext cx="9090025" cy="1325563"/>
          </a:xfrm>
        </p:spPr>
        <p:txBody>
          <a:bodyPr>
            <a:normAutofit/>
          </a:bodyPr>
          <a:lstStyle/>
          <a:p>
            <a:r>
              <a:rPr lang="en-US" b="1" dirty="0">
                <a:solidFill>
                  <a:schemeClr val="accent1"/>
                </a:solidFill>
                <a:ea typeface="Verdana" panose="020B0604030504040204" pitchFamily="34" charset="0"/>
                <a:cs typeface="Verdana" panose="020B0604030504040204" pitchFamily="34" charset="0"/>
              </a:rPr>
              <a:t>HIV Prevalence Rate by Texas County per 100,000, 2021</a:t>
            </a:r>
          </a:p>
        </p:txBody>
      </p:sp>
      <p:pic>
        <p:nvPicPr>
          <p:cNvPr id="2" name="Picture 1">
            <a:extLst>
              <a:ext uri="{FF2B5EF4-FFF2-40B4-BE49-F238E27FC236}">
                <a16:creationId xmlns:a16="http://schemas.microsoft.com/office/drawing/2014/main" id="{CD66C332-7AC3-FF8E-7CB4-CE706E2D0417}"/>
              </a:ext>
            </a:extLst>
          </p:cNvPr>
          <p:cNvPicPr>
            <a:picLocks noChangeAspect="1"/>
          </p:cNvPicPr>
          <p:nvPr/>
        </p:nvPicPr>
        <p:blipFill>
          <a:blip r:embed="rId3"/>
          <a:stretch>
            <a:fillRect/>
          </a:stretch>
        </p:blipFill>
        <p:spPr>
          <a:xfrm>
            <a:off x="2699976" y="1657608"/>
            <a:ext cx="6792047" cy="4899802"/>
          </a:xfrm>
          <a:prstGeom prst="rect">
            <a:avLst/>
          </a:prstGeom>
        </p:spPr>
      </p:pic>
      <p:sp>
        <p:nvSpPr>
          <p:cNvPr id="5" name="Text Box 2">
            <a:extLst>
              <a:ext uri="{FF2B5EF4-FFF2-40B4-BE49-F238E27FC236}">
                <a16:creationId xmlns:a16="http://schemas.microsoft.com/office/drawing/2014/main" id="{63E7D1F4-F064-ABBD-E599-A1FFE92A9125}"/>
              </a:ext>
            </a:extLst>
          </p:cNvPr>
          <p:cNvSpPr txBox="1">
            <a:spLocks noChangeArrowheads="1"/>
          </p:cNvSpPr>
          <p:nvPr/>
        </p:nvSpPr>
        <p:spPr bwMode="auto">
          <a:xfrm>
            <a:off x="3872143" y="6229525"/>
            <a:ext cx="4447712" cy="26545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Data source: DSHS Surveillance Data, March</a:t>
            </a:r>
            <a:r>
              <a:rPr lang="en-US" sz="1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2023        </a:t>
            </a: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Map Source: ArcGIS Enterprise</a:t>
            </a:r>
            <a:endParaRPr lang="en-US"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3366491F-C03C-5D66-93FA-B0D09FA4C5E4}"/>
              </a:ext>
            </a:extLst>
          </p:cNvPr>
          <p:cNvSpPr txBox="1">
            <a:spLocks noChangeArrowheads="1"/>
          </p:cNvSpPr>
          <p:nvPr/>
        </p:nvSpPr>
        <p:spPr bwMode="auto">
          <a:xfrm>
            <a:off x="2894516" y="3812977"/>
            <a:ext cx="1382869" cy="23397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Rates per 100,000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825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109FF3-1548-4CDB-B82B-70387ADEE53E}" type="slidenum">
              <a:rPr lang="en-US" smtClean="0"/>
              <a:t>33</a:t>
            </a:fld>
            <a:endParaRPr lang="en-US"/>
          </a:p>
        </p:txBody>
      </p:sp>
      <p:sp>
        <p:nvSpPr>
          <p:cNvPr id="2" name="Title 1"/>
          <p:cNvSpPr>
            <a:spLocks noGrp="1"/>
          </p:cNvSpPr>
          <p:nvPr>
            <p:ph type="title"/>
          </p:nvPr>
        </p:nvSpPr>
        <p:spPr/>
        <p:txBody>
          <a:bodyPr>
            <a:noAutofit/>
          </a:bodyPr>
          <a:lstStyle/>
          <a:p>
            <a:r>
              <a:rPr lang="en-US" sz="4800" dirty="0"/>
              <a:t>Texas HIV Treatment Cascade, 2021</a:t>
            </a:r>
          </a:p>
        </p:txBody>
      </p:sp>
      <p:graphicFrame>
        <p:nvGraphicFramePr>
          <p:cNvPr id="5" name="Content Placeholder 9">
            <a:extLst>
              <a:ext uri="{FF2B5EF4-FFF2-40B4-BE49-F238E27FC236}">
                <a16:creationId xmlns:a16="http://schemas.microsoft.com/office/drawing/2014/main" id="{5A52B5DE-326D-8E8B-31A7-0E478A051F1A}"/>
              </a:ext>
            </a:extLst>
          </p:cNvPr>
          <p:cNvGraphicFramePr>
            <a:graphicFrameLocks noGrp="1"/>
          </p:cNvGraphicFramePr>
          <p:nvPr>
            <p:ph idx="1"/>
            <p:extLst>
              <p:ext uri="{D42A27DB-BD31-4B8C-83A1-F6EECF244321}">
                <p14:modId xmlns:p14="http://schemas.microsoft.com/office/powerpoint/2010/main" val="3226069804"/>
              </p:ext>
            </p:extLst>
          </p:nvPr>
        </p:nvGraphicFramePr>
        <p:xfrm>
          <a:off x="2406650" y="2236788"/>
          <a:ext cx="8451850" cy="3798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14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9044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00E82C-D70C-4F83-A4EA-DE0AFE1837E2}"/>
              </a:ext>
            </a:extLst>
          </p:cNvPr>
          <p:cNvSpPr>
            <a:spLocks noGrp="1"/>
          </p:cNvSpPr>
          <p:nvPr>
            <p:ph idx="1"/>
          </p:nvPr>
        </p:nvSpPr>
        <p:spPr/>
        <p:txBody>
          <a:bodyPr>
            <a:normAutofit fontScale="92500" lnSpcReduction="20000"/>
          </a:bodyPr>
          <a:lstStyle/>
          <a:p>
            <a:r>
              <a:rPr lang="en-US" dirty="0"/>
              <a:t>Prevalence increases each year because more people living with HIV are living longer lives.</a:t>
            </a:r>
          </a:p>
          <a:p>
            <a:endParaRPr lang="en-US" dirty="0"/>
          </a:p>
          <a:p>
            <a:r>
              <a:rPr lang="en-US" dirty="0"/>
              <a:t>Based on patterns in HIV morbidity in Texas, the priority populations are:</a:t>
            </a:r>
          </a:p>
          <a:p>
            <a:pPr lvl="1"/>
            <a:r>
              <a:rPr lang="en-US" dirty="0"/>
              <a:t>White men who have sex with men (MSM)</a:t>
            </a:r>
          </a:p>
          <a:p>
            <a:pPr lvl="1"/>
            <a:r>
              <a:rPr lang="en-US" dirty="0"/>
              <a:t>Black MSM</a:t>
            </a:r>
          </a:p>
          <a:p>
            <a:pPr lvl="1"/>
            <a:r>
              <a:rPr lang="en-US" dirty="0"/>
              <a:t>Hispanic MSM</a:t>
            </a:r>
          </a:p>
          <a:p>
            <a:pPr lvl="1"/>
            <a:r>
              <a:rPr lang="en-US" dirty="0"/>
              <a:t>Black women whose mode of HIV transmission was sex with a male </a:t>
            </a:r>
          </a:p>
          <a:p>
            <a:pPr lvl="1"/>
            <a:r>
              <a:rPr lang="en-US" dirty="0"/>
              <a:t>People who are Transgender</a:t>
            </a:r>
          </a:p>
          <a:p>
            <a:endParaRPr lang="en-US" dirty="0"/>
          </a:p>
        </p:txBody>
      </p:sp>
      <p:sp>
        <p:nvSpPr>
          <p:cNvPr id="3" name="Title 2">
            <a:extLst>
              <a:ext uri="{FF2B5EF4-FFF2-40B4-BE49-F238E27FC236}">
                <a16:creationId xmlns:a16="http://schemas.microsoft.com/office/drawing/2014/main" id="{0B097989-ADFC-45B6-9AEE-B25E3F1597D0}"/>
              </a:ext>
            </a:extLst>
          </p:cNvPr>
          <p:cNvSpPr>
            <a:spLocks noGrp="1"/>
          </p:cNvSpPr>
          <p:nvPr>
            <p:ph type="title"/>
          </p:nvPr>
        </p:nvSpPr>
        <p:spPr/>
        <p:txBody>
          <a:bodyPr/>
          <a:lstStyle/>
          <a:p>
            <a:r>
              <a:rPr lang="en-US" dirty="0"/>
              <a:t>Big Picture</a:t>
            </a:r>
          </a:p>
        </p:txBody>
      </p:sp>
    </p:spTree>
    <p:extLst>
      <p:ext uri="{BB962C8B-B14F-4D97-AF65-F5344CB8AC3E}">
        <p14:creationId xmlns:p14="http://schemas.microsoft.com/office/powerpoint/2010/main" val="266663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00E82C-D70C-4F83-A4EA-DE0AFE1837E2}"/>
              </a:ext>
            </a:extLst>
          </p:cNvPr>
          <p:cNvSpPr>
            <a:spLocks noGrp="1"/>
          </p:cNvSpPr>
          <p:nvPr>
            <p:ph idx="1"/>
          </p:nvPr>
        </p:nvSpPr>
        <p:spPr/>
        <p:txBody>
          <a:bodyPr>
            <a:normAutofit fontScale="92500" lnSpcReduction="10000"/>
          </a:bodyPr>
          <a:lstStyle/>
          <a:p>
            <a:r>
              <a:rPr lang="en-US" sz="2800" dirty="0"/>
              <a:t>HIV = Human Immunodeficiency Virus</a:t>
            </a:r>
          </a:p>
          <a:p>
            <a:r>
              <a:rPr lang="en-US" sz="2800" dirty="0"/>
              <a:t>PLWH = People Living With HIV</a:t>
            </a:r>
          </a:p>
          <a:p>
            <a:r>
              <a:rPr lang="en-US" sz="2800" dirty="0"/>
              <a:t>EMA = Eligible Metropolitan Area</a:t>
            </a:r>
          </a:p>
          <a:p>
            <a:r>
              <a:rPr lang="en-US" sz="2800" dirty="0"/>
              <a:t>TGA = Transitional Grant Area</a:t>
            </a:r>
          </a:p>
          <a:p>
            <a:r>
              <a:rPr lang="en-US" sz="2800" dirty="0"/>
              <a:t>MSM = Men Who Have Sex With Men</a:t>
            </a:r>
          </a:p>
          <a:p>
            <a:r>
              <a:rPr lang="en-US" sz="2800" dirty="0"/>
              <a:t>IDU = Injection Drug Use</a:t>
            </a:r>
          </a:p>
          <a:p>
            <a:r>
              <a:rPr lang="en-US" sz="2800" dirty="0"/>
              <a:t>ICE = Immigration and Customs Enforcement</a:t>
            </a:r>
          </a:p>
          <a:p>
            <a:r>
              <a:rPr lang="en-US" sz="2800" dirty="0"/>
              <a:t>TDCJ = Texas Department of Criminal Justice</a:t>
            </a:r>
          </a:p>
          <a:p>
            <a:endParaRPr lang="en-US" dirty="0"/>
          </a:p>
        </p:txBody>
      </p:sp>
      <p:sp>
        <p:nvSpPr>
          <p:cNvPr id="3" name="Title 2">
            <a:extLst>
              <a:ext uri="{FF2B5EF4-FFF2-40B4-BE49-F238E27FC236}">
                <a16:creationId xmlns:a16="http://schemas.microsoft.com/office/drawing/2014/main" id="{0B097989-ADFC-45B6-9AEE-B25E3F1597D0}"/>
              </a:ext>
            </a:extLst>
          </p:cNvPr>
          <p:cNvSpPr>
            <a:spLocks noGrp="1"/>
          </p:cNvSpPr>
          <p:nvPr>
            <p:ph type="title"/>
          </p:nvPr>
        </p:nvSpPr>
        <p:spPr/>
        <p:txBody>
          <a:bodyPr/>
          <a:lstStyle/>
          <a:p>
            <a:r>
              <a:rPr lang="en-US" dirty="0"/>
              <a:t>Acronyms</a:t>
            </a:r>
          </a:p>
        </p:txBody>
      </p:sp>
    </p:spTree>
    <p:extLst>
      <p:ext uri="{BB962C8B-B14F-4D97-AF65-F5344CB8AC3E}">
        <p14:creationId xmlns:p14="http://schemas.microsoft.com/office/powerpoint/2010/main" val="143494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2B149-6DD9-4146-8280-C75FA642AF8A}"/>
              </a:ext>
            </a:extLst>
          </p:cNvPr>
          <p:cNvSpPr>
            <a:spLocks noGrp="1"/>
          </p:cNvSpPr>
          <p:nvPr>
            <p:ph type="title"/>
          </p:nvPr>
        </p:nvSpPr>
        <p:spPr/>
        <p:txBody>
          <a:bodyPr>
            <a:normAutofit fontScale="90000"/>
          </a:bodyPr>
          <a:lstStyle/>
          <a:p>
            <a:r>
              <a:rPr lang="en-US" dirty="0"/>
              <a:t>New HIV Diagnoses, Persons Living with HIV, and Deaths in Texas (1981-2021)</a:t>
            </a:r>
          </a:p>
        </p:txBody>
      </p:sp>
      <p:graphicFrame>
        <p:nvGraphicFramePr>
          <p:cNvPr id="4" name="Content Placeholder 3">
            <a:extLst>
              <a:ext uri="{FF2B5EF4-FFF2-40B4-BE49-F238E27FC236}">
                <a16:creationId xmlns:a16="http://schemas.microsoft.com/office/drawing/2014/main" id="{ED7BE768-3E28-49D6-8229-CE17B314E237}"/>
              </a:ext>
            </a:extLst>
          </p:cNvPr>
          <p:cNvGraphicFramePr>
            <a:graphicFrameLocks noGrp="1"/>
          </p:cNvGraphicFramePr>
          <p:nvPr>
            <p:ph idx="1"/>
            <p:extLst>
              <p:ext uri="{D42A27DB-BD31-4B8C-83A1-F6EECF244321}">
                <p14:modId xmlns:p14="http://schemas.microsoft.com/office/powerpoint/2010/main" val="1171088266"/>
              </p:ext>
            </p:extLst>
          </p:nvPr>
        </p:nvGraphicFramePr>
        <p:xfrm>
          <a:off x="2406650" y="2236788"/>
          <a:ext cx="8451850" cy="3798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75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New Diagnoses</a:t>
            </a:r>
          </a:p>
        </p:txBody>
      </p:sp>
      <p:sp>
        <p:nvSpPr>
          <p:cNvPr id="5" name="Text Placeholder 4">
            <a:extLst>
              <a:ext uri="{FF2B5EF4-FFF2-40B4-BE49-F238E27FC236}">
                <a16:creationId xmlns:a16="http://schemas.microsoft.com/office/drawing/2014/main" id="{3E4F7F0E-D409-4CBA-8EC5-0C8DEB46FB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110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531A3F-63AE-4995-859D-19A5FED6D35B}"/>
              </a:ext>
            </a:extLst>
          </p:cNvPr>
          <p:cNvSpPr>
            <a:spLocks noGrp="1"/>
          </p:cNvSpPr>
          <p:nvPr>
            <p:ph idx="1"/>
          </p:nvPr>
        </p:nvSpPr>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Rates of new HIV diagnoses have slightly decreased from 16.8/100,000 in 2012 to 14.8/100,000 in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2021, rates of new HIV diagnoses are highest among males (24.6/100,000), Blacks (41.7/100,000), and those between 25 and 29 years of age (44.3/100,000).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Between 2012 and 2021, the proportion of new HIV diagnoses increased for Hispanic MSM, from 39.2% to 42.8% and among Black MSM, from 26.1% to 28.6%.</a:t>
            </a:r>
            <a:endParaRPr lang="en-US" sz="1800" dirty="0"/>
          </a:p>
          <a:p>
            <a:r>
              <a:rPr lang="en-US" sz="2000" dirty="0">
                <a:solidFill>
                  <a:prstClr val="black"/>
                </a:solidFill>
                <a:latin typeface="Calibri" panose="020F0502020204030204"/>
              </a:rPr>
              <a:t>Within the last ten years, among those newly diagnosed with HIV, the proportion of those with a late diagnoses (3 months between HIV diagnosis and AIDS) has declined from 27.8% in 2012 to 21.4% in 2021.</a:t>
            </a:r>
          </a:p>
          <a:p>
            <a:endParaRPr lang="en-US" sz="1800" dirty="0"/>
          </a:p>
        </p:txBody>
      </p:sp>
      <p:sp>
        <p:nvSpPr>
          <p:cNvPr id="3" name="Title 2">
            <a:extLst>
              <a:ext uri="{FF2B5EF4-FFF2-40B4-BE49-F238E27FC236}">
                <a16:creationId xmlns:a16="http://schemas.microsoft.com/office/drawing/2014/main" id="{3E266755-549A-4F75-8F19-07576EF27413}"/>
              </a:ext>
            </a:extLst>
          </p:cNvPr>
          <p:cNvSpPr>
            <a:spLocks noGrp="1"/>
          </p:cNvSpPr>
          <p:nvPr>
            <p:ph type="title"/>
          </p:nvPr>
        </p:nvSpPr>
        <p:spPr/>
        <p:txBody>
          <a:bodyPr/>
          <a:lstStyle/>
          <a:p>
            <a:r>
              <a:rPr lang="en-US" sz="4400" dirty="0"/>
              <a:t>New HIV Diagnoses</a:t>
            </a:r>
            <a:endParaRPr lang="en-US" dirty="0"/>
          </a:p>
        </p:txBody>
      </p:sp>
    </p:spTree>
    <p:extLst>
      <p:ext uri="{BB962C8B-B14F-4D97-AF65-F5344CB8AC3E}">
        <p14:creationId xmlns:p14="http://schemas.microsoft.com/office/powerpoint/2010/main" val="393041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2B149-6DD9-4146-8280-C75FA642AF8A}"/>
              </a:ext>
            </a:extLst>
          </p:cNvPr>
          <p:cNvSpPr>
            <a:spLocks noGrp="1"/>
          </p:cNvSpPr>
          <p:nvPr>
            <p:ph type="title"/>
          </p:nvPr>
        </p:nvSpPr>
        <p:spPr/>
        <p:txBody>
          <a:bodyPr>
            <a:normAutofit/>
          </a:bodyPr>
          <a:lstStyle/>
          <a:p>
            <a:r>
              <a:rPr lang="en-US" dirty="0"/>
              <a:t>New HIV Diagnoses and Rates by Year of Diagnosis, 2012-2021</a:t>
            </a:r>
          </a:p>
        </p:txBody>
      </p:sp>
      <p:graphicFrame>
        <p:nvGraphicFramePr>
          <p:cNvPr id="6" name="Content Placeholder 5">
            <a:extLst>
              <a:ext uri="{FF2B5EF4-FFF2-40B4-BE49-F238E27FC236}">
                <a16:creationId xmlns:a16="http://schemas.microsoft.com/office/drawing/2014/main" id="{C69123BF-44C3-4258-9B9A-64CD8CF75AD2}"/>
              </a:ext>
            </a:extLst>
          </p:cNvPr>
          <p:cNvGraphicFramePr>
            <a:graphicFrameLocks noGrp="1"/>
          </p:cNvGraphicFramePr>
          <p:nvPr>
            <p:ph idx="1"/>
            <p:extLst>
              <p:ext uri="{D42A27DB-BD31-4B8C-83A1-F6EECF244321}">
                <p14:modId xmlns:p14="http://schemas.microsoft.com/office/powerpoint/2010/main" val="3278025578"/>
              </p:ext>
            </p:extLst>
          </p:nvPr>
        </p:nvGraphicFramePr>
        <p:xfrm>
          <a:off x="2406649" y="2061190"/>
          <a:ext cx="8658679" cy="4203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587494"/>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DSHS-Powerpoint-Template</Template>
  <TotalTime>2945</TotalTime>
  <Words>1581</Words>
  <Application>Microsoft Office PowerPoint</Application>
  <PresentationFormat>Widescreen</PresentationFormat>
  <Paragraphs>199</Paragraphs>
  <Slides>34</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Calibri Light</vt:lpstr>
      <vt:lpstr>Verdana</vt:lpstr>
      <vt:lpstr>Wingdings 3</vt:lpstr>
      <vt:lpstr>DSHS Slide Theme</vt:lpstr>
      <vt:lpstr>DSHS Slide Layout 2</vt:lpstr>
      <vt:lpstr>DSHS Slide Layout 3</vt:lpstr>
      <vt:lpstr>PowerPoint Presentation</vt:lpstr>
      <vt:lpstr>Patterns in New HIV Diagnoses and HIV Prevalence,  Texas 2021</vt:lpstr>
      <vt:lpstr>Overview</vt:lpstr>
      <vt:lpstr>Big Picture</vt:lpstr>
      <vt:lpstr>Acronyms</vt:lpstr>
      <vt:lpstr>New HIV Diagnoses, Persons Living with HIV, and Deaths in Texas (1981-2021)</vt:lpstr>
      <vt:lpstr>New Diagnoses</vt:lpstr>
      <vt:lpstr>New HIV Diagnoses</vt:lpstr>
      <vt:lpstr>New HIV Diagnoses and Rates by Year of Diagnosis, 2012-2021</vt:lpstr>
      <vt:lpstr>New HIV Diagnosis Rates by Sex at Birth and Year of Diagnosis, 2012-2021</vt:lpstr>
      <vt:lpstr>New HIV Diagnosis Rates by Race/Ethnicity and Year of Diagnosis, 2012-2021</vt:lpstr>
      <vt:lpstr>New HIV Diagnosis Rates Among  Ages 15-39, 2012-2021</vt:lpstr>
      <vt:lpstr>New HIV Diagnosis Rates by Age at Diagnosis, 2021</vt:lpstr>
      <vt:lpstr>New HIV Diagnoses by Mode of Transmission*, 2012-2021</vt:lpstr>
      <vt:lpstr>New HIV Diagnoses by Mode of Transmission and Sex at Birth, 2021</vt:lpstr>
      <vt:lpstr>New HIV Diagnoses by Priority Group, 2012 vs. 2021</vt:lpstr>
      <vt:lpstr>New HIV Diagnoses by Mode of Transmission and EMA/TGA*, 2021</vt:lpstr>
      <vt:lpstr>Late Diagnoses</vt:lpstr>
      <vt:lpstr>Late Diagnoses* as Percentage of Total HIV Diagnoses, 2012-2021</vt:lpstr>
      <vt:lpstr>Late Diagnoses* as Percentage of Total HIV Diagnoses by EMA/TGA**, 2021</vt:lpstr>
      <vt:lpstr>People Living with HIV in Texas</vt:lpstr>
      <vt:lpstr>HIV Prevalence, 2021</vt:lpstr>
      <vt:lpstr>Sex at Birth of PLWH, 2021</vt:lpstr>
      <vt:lpstr>Race/Ethnicity of PLWH, 2021</vt:lpstr>
      <vt:lpstr>Age Distribution of PLWH, 2021</vt:lpstr>
      <vt:lpstr>PLWH by Mode of Transmission*, 2021</vt:lpstr>
      <vt:lpstr>HIV Prevalence by Priority Group,  2012 vs. 2021</vt:lpstr>
      <vt:lpstr>Regional Data</vt:lpstr>
      <vt:lpstr>Number of New HIV Diagnoses by Texas County, 2021 </vt:lpstr>
      <vt:lpstr>Rate of New HIV Diagnoses by Texas County per 100,000, 2021</vt:lpstr>
      <vt:lpstr>Number of People Living With HIV (PLWH) by Texas County, 2021</vt:lpstr>
      <vt:lpstr>HIV Prevalence Rate by Texas County per 100,000, 2021</vt:lpstr>
      <vt:lpstr>Texas HIV Treatment Cascade, 2021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in New HIV Diagnoses and HIV Prevalence, Texas 2021</dc:title>
  <dc:creator>DSHS HIV/STD Section</dc:creator>
  <cp:lastModifiedBy>Warr,Dan (DSHS)</cp:lastModifiedBy>
  <cp:revision>31</cp:revision>
  <dcterms:created xsi:type="dcterms:W3CDTF">2018-12-06T15:25:41Z</dcterms:created>
  <dcterms:modified xsi:type="dcterms:W3CDTF">2024-06-07T14:14:43Z</dcterms:modified>
</cp:coreProperties>
</file>