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322" r:id="rId3"/>
    <p:sldId id="320" r:id="rId4"/>
    <p:sldId id="319" r:id="rId5"/>
    <p:sldId id="461" r:id="rId6"/>
    <p:sldId id="364" r:id="rId7"/>
    <p:sldId id="452" r:id="rId8"/>
    <p:sldId id="429" r:id="rId9"/>
    <p:sldId id="324" r:id="rId10"/>
    <p:sldId id="430" r:id="rId11"/>
    <p:sldId id="327" r:id="rId12"/>
    <p:sldId id="448" r:id="rId13"/>
    <p:sldId id="449" r:id="rId14"/>
    <p:sldId id="450" r:id="rId15"/>
    <p:sldId id="321" r:id="rId16"/>
    <p:sldId id="362" r:id="rId17"/>
    <p:sldId id="288" r:id="rId18"/>
    <p:sldId id="386" r:id="rId19"/>
    <p:sldId id="436" r:id="rId20"/>
    <p:sldId id="437" r:id="rId21"/>
    <p:sldId id="434" r:id="rId22"/>
    <p:sldId id="392" r:id="rId23"/>
    <p:sldId id="439" r:id="rId24"/>
    <p:sldId id="458" r:id="rId25"/>
    <p:sldId id="459" r:id="rId26"/>
    <p:sldId id="435" r:id="rId27"/>
    <p:sldId id="438" r:id="rId28"/>
    <p:sldId id="397" r:id="rId29"/>
    <p:sldId id="440" r:id="rId30"/>
    <p:sldId id="441" r:id="rId31"/>
    <p:sldId id="442" r:id="rId32"/>
    <p:sldId id="443" r:id="rId33"/>
    <p:sldId id="444" r:id="rId34"/>
    <p:sldId id="445" r:id="rId35"/>
    <p:sldId id="446" r:id="rId36"/>
    <p:sldId id="451" r:id="rId37"/>
    <p:sldId id="453" r:id="rId38"/>
    <p:sldId id="454" r:id="rId39"/>
    <p:sldId id="447" r:id="rId40"/>
    <p:sldId id="455" r:id="rId41"/>
    <p:sldId id="456" r:id="rId42"/>
    <p:sldId id="457" r:id="rId43"/>
    <p:sldId id="370" r:id="rId44"/>
    <p:sldId id="462" r:id="rId45"/>
    <p:sldId id="463" r:id="rId46"/>
    <p:sldId id="464" r:id="rId47"/>
    <p:sldId id="465" r:id="rId48"/>
    <p:sldId id="384" r:id="rId49"/>
    <p:sldId id="300" r:id="rId50"/>
    <p:sldId id="376" r:id="rId51"/>
    <p:sldId id="377" r:id="rId52"/>
    <p:sldId id="466" r:id="rId53"/>
    <p:sldId id="467" r:id="rId54"/>
    <p:sldId id="468" r:id="rId55"/>
    <p:sldId id="469" r:id="rId56"/>
    <p:sldId id="470" r:id="rId57"/>
    <p:sldId id="471" r:id="rId58"/>
    <p:sldId id="472" r:id="rId59"/>
    <p:sldId id="473" r:id="rId60"/>
    <p:sldId id="476" r:id="rId61"/>
    <p:sldId id="474" r:id="rId62"/>
    <p:sldId id="475" r:id="rId63"/>
    <p:sldId id="371" r:id="rId64"/>
    <p:sldId id="431" r:id="rId65"/>
    <p:sldId id="432" r:id="rId66"/>
    <p:sldId id="433" r:id="rId6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85614" autoAdjust="0"/>
  </p:normalViewPr>
  <p:slideViewPr>
    <p:cSldViewPr>
      <p:cViewPr>
        <p:scale>
          <a:sx n="100" d="100"/>
          <a:sy n="100" d="100"/>
        </p:scale>
        <p:origin x="-1272" y="54"/>
      </p:cViewPr>
      <p:guideLst>
        <p:guide orient="horz" pos="2160"/>
        <p:guide pos="2880"/>
      </p:guideLst>
    </p:cSldViewPr>
  </p:slideViewPr>
  <p:notesTextViewPr>
    <p:cViewPr>
      <p:scale>
        <a:sx n="1" d="1"/>
        <a:sy n="1" d="1"/>
      </p:scale>
      <p:origin x="0" y="0"/>
    </p:cViewPr>
  </p:notesTextViewPr>
  <p:sorterViewPr>
    <p:cViewPr>
      <p:scale>
        <a:sx n="80" d="100"/>
        <a:sy n="80" d="100"/>
      </p:scale>
      <p:origin x="0" y="2172"/>
    </p:cViewPr>
  </p:sorterViewPr>
  <p:notesViewPr>
    <p:cSldViewPr>
      <p:cViewPr varScale="1">
        <p:scale>
          <a:sx n="81" d="100"/>
          <a:sy n="81" d="100"/>
        </p:scale>
        <p:origin x="-311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0140A-1295-4390-B7CD-960F9C2896F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1BDB5DE-6889-4A92-9AC2-99075B375B18}">
      <dgm:prSet phldrT="[Text]" custT="1"/>
      <dgm:spPr>
        <a:noFill/>
        <a:ln w="9525">
          <a:solidFill>
            <a:schemeClr val="tx1"/>
          </a:solidFill>
        </a:ln>
      </dgm:spPr>
      <dgm:t>
        <a:bodyPr/>
        <a:lstStyle/>
        <a:p>
          <a:r>
            <a:rPr lang="en-US" sz="2200" b="1" u="sng" dirty="0" smtClean="0">
              <a:solidFill>
                <a:schemeClr val="tx1"/>
              </a:solidFill>
              <a:latin typeface="+mj-lt"/>
            </a:rPr>
            <a:t>Home button</a:t>
          </a:r>
          <a:endParaRPr lang="en-US" sz="2200" b="1" u="sng" dirty="0">
            <a:solidFill>
              <a:schemeClr val="tx1"/>
            </a:solidFill>
            <a:latin typeface="+mj-lt"/>
          </a:endParaRPr>
        </a:p>
      </dgm:t>
    </dgm:pt>
    <dgm:pt modelId="{2B0478A3-3ECC-4E0A-9E82-8869AB80F844}" type="parTrans" cxnId="{6A5AF55B-27DE-484D-8280-363E51802108}">
      <dgm:prSet/>
      <dgm:spPr/>
      <dgm:t>
        <a:bodyPr/>
        <a:lstStyle/>
        <a:p>
          <a:endParaRPr lang="en-US"/>
        </a:p>
      </dgm:t>
    </dgm:pt>
    <dgm:pt modelId="{9140B7FE-E25F-45D2-9D34-91236A6A40E7}" type="sibTrans" cxnId="{6A5AF55B-27DE-484D-8280-363E51802108}">
      <dgm:prSet/>
      <dgm:spPr/>
      <dgm:t>
        <a:bodyPr/>
        <a:lstStyle/>
        <a:p>
          <a:endParaRPr lang="en-US"/>
        </a:p>
      </dgm:t>
    </dgm:pt>
    <dgm:pt modelId="{4136E783-5B54-4B40-A710-AB0FA944AD93}">
      <dgm:prSet phldrT="[Text]" custT="1"/>
      <dgm:spPr>
        <a:noFill/>
        <a:ln w="9525">
          <a:solidFill>
            <a:schemeClr val="tx1"/>
          </a:solidFill>
        </a:ln>
      </dgm:spPr>
      <dgm:t>
        <a:bodyPr/>
        <a:lstStyle/>
        <a:p>
          <a:r>
            <a:rPr lang="en-US" sz="2200" dirty="0" smtClean="0">
              <a:solidFill>
                <a:schemeClr val="tx1"/>
              </a:solidFill>
              <a:latin typeface="+mj-lt"/>
            </a:rPr>
            <a:t>Takes you back to the Main Dashboard.</a:t>
          </a:r>
          <a:endParaRPr lang="en-US" sz="2200" dirty="0">
            <a:solidFill>
              <a:schemeClr val="tx1"/>
            </a:solidFill>
            <a:latin typeface="+mj-lt"/>
          </a:endParaRPr>
        </a:p>
      </dgm:t>
    </dgm:pt>
    <dgm:pt modelId="{42CF2AC1-F570-49B6-AA76-F5AAA81266D4}" type="parTrans" cxnId="{63BD1421-AE0D-4D45-8E81-36A6468545F3}">
      <dgm:prSet/>
      <dgm:spPr/>
      <dgm:t>
        <a:bodyPr/>
        <a:lstStyle/>
        <a:p>
          <a:endParaRPr lang="en-US"/>
        </a:p>
      </dgm:t>
    </dgm:pt>
    <dgm:pt modelId="{AABEE177-E2BE-47B9-B4E3-1F5C5A0AEFDC}" type="sibTrans" cxnId="{63BD1421-AE0D-4D45-8E81-36A6468545F3}">
      <dgm:prSet/>
      <dgm:spPr/>
      <dgm:t>
        <a:bodyPr/>
        <a:lstStyle/>
        <a:p>
          <a:endParaRPr lang="en-US"/>
        </a:p>
      </dgm:t>
    </dgm:pt>
    <dgm:pt modelId="{82857367-E046-4531-83E9-22F98126025A}">
      <dgm:prSet phldrT="[Text]" custT="1"/>
      <dgm:spPr>
        <a:noFill/>
        <a:ln w="9525">
          <a:solidFill>
            <a:schemeClr val="tx1"/>
          </a:solidFill>
        </a:ln>
      </dgm:spPr>
      <dgm:t>
        <a:bodyPr/>
        <a:lstStyle/>
        <a:p>
          <a:r>
            <a:rPr lang="en-US" sz="2200" b="1" u="sng" dirty="0" smtClean="0">
              <a:solidFill>
                <a:schemeClr val="tx1"/>
              </a:solidFill>
              <a:latin typeface="+mj-lt"/>
            </a:rPr>
            <a:t>Help button</a:t>
          </a:r>
          <a:endParaRPr lang="en-US" sz="2200" b="1" u="sng" dirty="0">
            <a:solidFill>
              <a:schemeClr val="tx1"/>
            </a:solidFill>
            <a:latin typeface="+mj-lt"/>
          </a:endParaRPr>
        </a:p>
      </dgm:t>
    </dgm:pt>
    <dgm:pt modelId="{14828427-B7D3-4E3A-854A-EB9B29D4E421}" type="parTrans" cxnId="{10DFF914-1106-4520-83CE-097481C38B86}">
      <dgm:prSet/>
      <dgm:spPr/>
      <dgm:t>
        <a:bodyPr/>
        <a:lstStyle/>
        <a:p>
          <a:endParaRPr lang="en-US"/>
        </a:p>
      </dgm:t>
    </dgm:pt>
    <dgm:pt modelId="{44410721-83CA-492A-8A4B-2277642B8C0D}" type="sibTrans" cxnId="{10DFF914-1106-4520-83CE-097481C38B86}">
      <dgm:prSet/>
      <dgm:spPr/>
      <dgm:t>
        <a:bodyPr/>
        <a:lstStyle/>
        <a:p>
          <a:endParaRPr lang="en-US"/>
        </a:p>
      </dgm:t>
    </dgm:pt>
    <dgm:pt modelId="{6284F9D4-6BEF-4E13-BDB3-82DAC956F899}">
      <dgm:prSet phldrT="[Text]" custT="1"/>
      <dgm:spPr>
        <a:noFill/>
        <a:ln w="9525">
          <a:solidFill>
            <a:schemeClr val="tx1"/>
          </a:solidFill>
        </a:ln>
      </dgm:spPr>
      <dgm:t>
        <a:bodyPr/>
        <a:lstStyle/>
        <a:p>
          <a:r>
            <a:rPr lang="en-US" sz="2200" b="0" dirty="0" smtClean="0">
              <a:solidFill>
                <a:schemeClr val="tx1"/>
              </a:solidFill>
              <a:latin typeface="+mj-lt"/>
            </a:rPr>
            <a:t>Takes you to the online Maven User Guide.</a:t>
          </a:r>
          <a:endParaRPr lang="en-US" sz="2200" b="0" dirty="0">
            <a:solidFill>
              <a:schemeClr val="tx1"/>
            </a:solidFill>
            <a:latin typeface="+mj-lt"/>
          </a:endParaRPr>
        </a:p>
      </dgm:t>
    </dgm:pt>
    <dgm:pt modelId="{C3C10A85-5311-4623-A223-E811C620A7DB}" type="parTrans" cxnId="{FD298D8C-549A-41B9-94CA-4FC1629B640E}">
      <dgm:prSet/>
      <dgm:spPr/>
      <dgm:t>
        <a:bodyPr/>
        <a:lstStyle/>
        <a:p>
          <a:endParaRPr lang="en-US"/>
        </a:p>
      </dgm:t>
    </dgm:pt>
    <dgm:pt modelId="{36AD2264-59B3-4239-877C-B63CFEC85E91}" type="sibTrans" cxnId="{FD298D8C-549A-41B9-94CA-4FC1629B640E}">
      <dgm:prSet/>
      <dgm:spPr/>
      <dgm:t>
        <a:bodyPr/>
        <a:lstStyle/>
        <a:p>
          <a:endParaRPr lang="en-US"/>
        </a:p>
      </dgm:t>
    </dgm:pt>
    <dgm:pt modelId="{5C4D87E2-745C-4D5D-A640-28B30396C567}">
      <dgm:prSet phldrT="[Text]" custT="1"/>
      <dgm:spPr>
        <a:noFill/>
        <a:ln w="9525">
          <a:solidFill>
            <a:schemeClr val="tx1"/>
          </a:solidFill>
        </a:ln>
      </dgm:spPr>
      <dgm:t>
        <a:bodyPr/>
        <a:lstStyle/>
        <a:p>
          <a:r>
            <a:rPr lang="en-US" sz="2200" b="1" u="sng" dirty="0" smtClean="0">
              <a:solidFill>
                <a:schemeClr val="tx1"/>
              </a:solidFill>
              <a:latin typeface="+mj-lt"/>
            </a:rPr>
            <a:t>Search</a:t>
          </a:r>
          <a:endParaRPr lang="en-US" sz="2200" b="1" u="sng" dirty="0">
            <a:solidFill>
              <a:schemeClr val="tx1"/>
            </a:solidFill>
            <a:latin typeface="+mj-lt"/>
          </a:endParaRPr>
        </a:p>
      </dgm:t>
    </dgm:pt>
    <dgm:pt modelId="{C941C48A-8488-4422-AB35-E38A99BC6806}" type="parTrans" cxnId="{A392E1D0-24D9-4392-813F-361016D46569}">
      <dgm:prSet/>
      <dgm:spPr/>
      <dgm:t>
        <a:bodyPr/>
        <a:lstStyle/>
        <a:p>
          <a:endParaRPr lang="en-US"/>
        </a:p>
      </dgm:t>
    </dgm:pt>
    <dgm:pt modelId="{C4CB4648-11DF-415A-AB64-16A2A2E8A91F}" type="sibTrans" cxnId="{A392E1D0-24D9-4392-813F-361016D46569}">
      <dgm:prSet/>
      <dgm:spPr/>
      <dgm:t>
        <a:bodyPr/>
        <a:lstStyle/>
        <a:p>
          <a:endParaRPr lang="en-US"/>
        </a:p>
      </dgm:t>
    </dgm:pt>
    <dgm:pt modelId="{912398D0-AFE3-4DA0-9340-80E270D9A2FB}">
      <dgm:prSet phldrT="[Text]" custT="1"/>
      <dgm:spPr>
        <a:noFill/>
        <a:ln w="9525">
          <a:solidFill>
            <a:schemeClr val="tx1"/>
          </a:solidFill>
        </a:ln>
      </dgm:spPr>
      <dgm:t>
        <a:bodyPr/>
        <a:lstStyle/>
        <a:p>
          <a:r>
            <a:rPr lang="en-US" sz="2200" dirty="0" smtClean="0">
              <a:solidFill>
                <a:schemeClr val="tx1"/>
              </a:solidFill>
              <a:latin typeface="+mj-lt"/>
            </a:rPr>
            <a:t>Allows you to search by Record ID</a:t>
          </a:r>
          <a:endParaRPr lang="en-US" sz="2200" dirty="0">
            <a:solidFill>
              <a:schemeClr val="tx1"/>
            </a:solidFill>
            <a:latin typeface="+mj-lt"/>
          </a:endParaRPr>
        </a:p>
      </dgm:t>
    </dgm:pt>
    <dgm:pt modelId="{FC26FF05-B484-4662-B8D8-43D79D6F0C46}" type="parTrans" cxnId="{84F040BB-B925-410B-AABF-9EF015E17227}">
      <dgm:prSet/>
      <dgm:spPr/>
      <dgm:t>
        <a:bodyPr/>
        <a:lstStyle/>
        <a:p>
          <a:endParaRPr lang="en-US"/>
        </a:p>
      </dgm:t>
    </dgm:pt>
    <dgm:pt modelId="{0986D33F-C7E9-4652-8D09-AB5EE1EB8D47}" type="sibTrans" cxnId="{84F040BB-B925-410B-AABF-9EF015E17227}">
      <dgm:prSet/>
      <dgm:spPr/>
      <dgm:t>
        <a:bodyPr/>
        <a:lstStyle/>
        <a:p>
          <a:endParaRPr lang="en-US"/>
        </a:p>
      </dgm:t>
    </dgm:pt>
    <dgm:pt modelId="{AD08A783-33B2-4163-A18C-BDBD4B653BBD}">
      <dgm:prSet custT="1"/>
      <dgm:spPr>
        <a:noFill/>
        <a:ln w="9525">
          <a:solidFill>
            <a:schemeClr val="tx1"/>
          </a:solidFill>
        </a:ln>
      </dgm:spPr>
      <dgm:t>
        <a:bodyPr/>
        <a:lstStyle/>
        <a:p>
          <a:r>
            <a:rPr lang="en-US" sz="2200" b="1" u="sng" dirty="0" smtClean="0">
              <a:solidFill>
                <a:schemeClr val="tx1"/>
              </a:solidFill>
              <a:latin typeface="+mj-lt"/>
            </a:rPr>
            <a:t>Username drop down</a:t>
          </a:r>
          <a:endParaRPr lang="en-US" sz="2200" b="1" u="sng" dirty="0">
            <a:solidFill>
              <a:schemeClr val="tx1"/>
            </a:solidFill>
            <a:latin typeface="+mj-lt"/>
          </a:endParaRPr>
        </a:p>
      </dgm:t>
    </dgm:pt>
    <dgm:pt modelId="{3D287C22-FCD8-4F76-BC20-90373AC24443}" type="parTrans" cxnId="{9CDBA8C8-00B3-4BE6-973F-FF7702F52122}">
      <dgm:prSet/>
      <dgm:spPr/>
      <dgm:t>
        <a:bodyPr/>
        <a:lstStyle/>
        <a:p>
          <a:endParaRPr lang="en-US"/>
        </a:p>
      </dgm:t>
    </dgm:pt>
    <dgm:pt modelId="{E1D9AE5D-8B8D-4D3B-8EB6-72C7302CF7A3}" type="sibTrans" cxnId="{9CDBA8C8-00B3-4BE6-973F-FF7702F52122}">
      <dgm:prSet/>
      <dgm:spPr/>
      <dgm:t>
        <a:bodyPr/>
        <a:lstStyle/>
        <a:p>
          <a:endParaRPr lang="en-US"/>
        </a:p>
      </dgm:t>
    </dgm:pt>
    <dgm:pt modelId="{A48AC443-6B2D-4A08-BE4F-38841C554B07}">
      <dgm:prSet phldrT="[Text]" custT="1"/>
      <dgm:spPr>
        <a:noFill/>
        <a:ln w="9525">
          <a:solidFill>
            <a:schemeClr val="tx1"/>
          </a:solidFill>
        </a:ln>
      </dgm:spPr>
      <dgm:t>
        <a:bodyPr/>
        <a:lstStyle/>
        <a:p>
          <a:r>
            <a:rPr lang="en-US" sz="2200" dirty="0" smtClean="0">
              <a:solidFill>
                <a:schemeClr val="tx1"/>
              </a:solidFill>
              <a:latin typeface="+mj-lt"/>
            </a:rPr>
            <a:t>Edit profile</a:t>
          </a:r>
          <a:endParaRPr lang="en-US" sz="2200" dirty="0">
            <a:solidFill>
              <a:schemeClr val="tx1"/>
            </a:solidFill>
            <a:latin typeface="+mj-lt"/>
          </a:endParaRPr>
        </a:p>
      </dgm:t>
    </dgm:pt>
    <dgm:pt modelId="{9BB1EA55-9725-4259-B726-07021ECA5E10}" type="parTrans" cxnId="{DF716696-5012-4E6F-9653-3A95EE0C1BD8}">
      <dgm:prSet/>
      <dgm:spPr/>
      <dgm:t>
        <a:bodyPr/>
        <a:lstStyle/>
        <a:p>
          <a:endParaRPr lang="en-US"/>
        </a:p>
      </dgm:t>
    </dgm:pt>
    <dgm:pt modelId="{CC6EF9F9-EA59-4B4F-95C8-5DD6E5C42706}" type="sibTrans" cxnId="{DF716696-5012-4E6F-9653-3A95EE0C1BD8}">
      <dgm:prSet/>
      <dgm:spPr/>
      <dgm:t>
        <a:bodyPr/>
        <a:lstStyle/>
        <a:p>
          <a:endParaRPr lang="en-US"/>
        </a:p>
      </dgm:t>
    </dgm:pt>
    <dgm:pt modelId="{DAAAB96A-ECB7-4CA1-A35C-BA4F7FC33226}">
      <dgm:prSet phldrT="[Text]" custT="1"/>
      <dgm:spPr>
        <a:noFill/>
        <a:ln w="9525">
          <a:solidFill>
            <a:schemeClr val="tx1"/>
          </a:solidFill>
        </a:ln>
      </dgm:spPr>
      <dgm:t>
        <a:bodyPr/>
        <a:lstStyle/>
        <a:p>
          <a:r>
            <a:rPr lang="en-US" sz="2200" dirty="0" smtClean="0">
              <a:solidFill>
                <a:schemeClr val="tx1"/>
              </a:solidFill>
              <a:latin typeface="+mj-lt"/>
            </a:rPr>
            <a:t>Administration – switch screens between Main and Admin for administrators</a:t>
          </a:r>
          <a:endParaRPr lang="en-US" sz="2200" dirty="0">
            <a:solidFill>
              <a:schemeClr val="tx1"/>
            </a:solidFill>
            <a:latin typeface="+mj-lt"/>
          </a:endParaRPr>
        </a:p>
      </dgm:t>
    </dgm:pt>
    <dgm:pt modelId="{B0452316-09C4-444F-A1B4-CEA9C1B1E9F9}" type="parTrans" cxnId="{EA0CA3A7-88B8-4410-9D77-94C43DE38B9D}">
      <dgm:prSet/>
      <dgm:spPr/>
      <dgm:t>
        <a:bodyPr/>
        <a:lstStyle/>
        <a:p>
          <a:endParaRPr lang="en-US"/>
        </a:p>
      </dgm:t>
    </dgm:pt>
    <dgm:pt modelId="{0D5A6628-CB86-4E77-A7A9-35AD9304266A}" type="sibTrans" cxnId="{EA0CA3A7-88B8-4410-9D77-94C43DE38B9D}">
      <dgm:prSet/>
      <dgm:spPr/>
      <dgm:t>
        <a:bodyPr/>
        <a:lstStyle/>
        <a:p>
          <a:endParaRPr lang="en-US"/>
        </a:p>
      </dgm:t>
    </dgm:pt>
    <dgm:pt modelId="{3CC0E378-DCC4-4B95-831B-BD76CC3AC41C}">
      <dgm:prSet phldrT="[Text]" custT="1"/>
      <dgm:spPr>
        <a:noFill/>
        <a:ln w="9525">
          <a:solidFill>
            <a:schemeClr val="tx1"/>
          </a:solidFill>
        </a:ln>
      </dgm:spPr>
      <dgm:t>
        <a:bodyPr/>
        <a:lstStyle/>
        <a:p>
          <a:r>
            <a:rPr lang="en-US" sz="2200" dirty="0" smtClean="0">
              <a:solidFill>
                <a:schemeClr val="tx1"/>
              </a:solidFill>
              <a:latin typeface="+mj-lt"/>
            </a:rPr>
            <a:t>Logout</a:t>
          </a:r>
          <a:endParaRPr lang="en-US" sz="2200" dirty="0">
            <a:solidFill>
              <a:schemeClr val="tx1"/>
            </a:solidFill>
            <a:latin typeface="+mj-lt"/>
          </a:endParaRPr>
        </a:p>
      </dgm:t>
    </dgm:pt>
    <dgm:pt modelId="{B54106A6-573D-47E3-8EA5-73AA8A5C2BB5}" type="parTrans" cxnId="{023649B2-F550-4408-AC58-3F33294A8AAC}">
      <dgm:prSet/>
      <dgm:spPr/>
      <dgm:t>
        <a:bodyPr/>
        <a:lstStyle/>
        <a:p>
          <a:endParaRPr lang="en-US"/>
        </a:p>
      </dgm:t>
    </dgm:pt>
    <dgm:pt modelId="{DF86D8F9-564C-411C-8469-31628652403E}" type="sibTrans" cxnId="{023649B2-F550-4408-AC58-3F33294A8AAC}">
      <dgm:prSet/>
      <dgm:spPr/>
      <dgm:t>
        <a:bodyPr/>
        <a:lstStyle/>
        <a:p>
          <a:endParaRPr lang="en-US"/>
        </a:p>
      </dgm:t>
    </dgm:pt>
    <dgm:pt modelId="{F34D4389-D419-486E-ADA2-DEB3A1377203}" type="pres">
      <dgm:prSet presAssocID="{7190140A-1295-4390-B7CD-960F9C2896FA}" presName="linear" presStyleCnt="0">
        <dgm:presLayoutVars>
          <dgm:dir/>
          <dgm:resizeHandles val="exact"/>
        </dgm:presLayoutVars>
      </dgm:prSet>
      <dgm:spPr/>
      <dgm:t>
        <a:bodyPr/>
        <a:lstStyle/>
        <a:p>
          <a:endParaRPr lang="en-US"/>
        </a:p>
      </dgm:t>
    </dgm:pt>
    <dgm:pt modelId="{021AEF5C-8AE1-4406-B34F-6F24F769730E}" type="pres">
      <dgm:prSet presAssocID="{B1BDB5DE-6889-4A92-9AC2-99075B375B18}" presName="comp" presStyleCnt="0"/>
      <dgm:spPr/>
    </dgm:pt>
    <dgm:pt modelId="{077023EB-F31A-4690-AB61-CF4BC1BA624C}" type="pres">
      <dgm:prSet presAssocID="{B1BDB5DE-6889-4A92-9AC2-99075B375B18}" presName="box" presStyleLbl="node1" presStyleIdx="0" presStyleCnt="4" custScaleY="100268" custLinFactNeighborX="-893" custLinFactNeighborY="7714"/>
      <dgm:spPr/>
      <dgm:t>
        <a:bodyPr/>
        <a:lstStyle/>
        <a:p>
          <a:endParaRPr lang="en-US"/>
        </a:p>
      </dgm:t>
    </dgm:pt>
    <dgm:pt modelId="{D9610389-A754-4580-A475-CFAB167FF933}" type="pres">
      <dgm:prSet presAssocID="{B1BDB5DE-6889-4A92-9AC2-99075B375B18}" presName="img" presStyleLbl="fgImgPlace1" presStyleIdx="0" presStyleCnt="4" custScaleX="48209" custScaleY="112528" custLinFactNeighborX="622" custLinFactNeighborY="10301"/>
      <dgm:spPr>
        <a:blipFill rotWithShape="1">
          <a:blip xmlns:r="http://schemas.openxmlformats.org/officeDocument/2006/relationships" r:embed="rId1"/>
          <a:stretch>
            <a:fillRect/>
          </a:stretch>
        </a:blipFill>
        <a:ln>
          <a:solidFill>
            <a:srgbClr val="FF0000"/>
          </a:solidFill>
        </a:ln>
      </dgm:spPr>
    </dgm:pt>
    <dgm:pt modelId="{A0D99730-59EF-4764-A2F8-3AA6F7E6EFE2}" type="pres">
      <dgm:prSet presAssocID="{B1BDB5DE-6889-4A92-9AC2-99075B375B18}" presName="text" presStyleLbl="node1" presStyleIdx="0" presStyleCnt="4">
        <dgm:presLayoutVars>
          <dgm:bulletEnabled val="1"/>
        </dgm:presLayoutVars>
      </dgm:prSet>
      <dgm:spPr/>
      <dgm:t>
        <a:bodyPr/>
        <a:lstStyle/>
        <a:p>
          <a:endParaRPr lang="en-US"/>
        </a:p>
      </dgm:t>
    </dgm:pt>
    <dgm:pt modelId="{0B1EEF95-5518-4400-BBDE-3FE5628C14E2}" type="pres">
      <dgm:prSet presAssocID="{9140B7FE-E25F-45D2-9D34-91236A6A40E7}" presName="spacer" presStyleCnt="0"/>
      <dgm:spPr/>
    </dgm:pt>
    <dgm:pt modelId="{DE81196F-8EF8-46CB-84DF-07E7283EEC90}" type="pres">
      <dgm:prSet presAssocID="{82857367-E046-4531-83E9-22F98126025A}" presName="comp" presStyleCnt="0"/>
      <dgm:spPr/>
    </dgm:pt>
    <dgm:pt modelId="{B32FF7DD-7AFF-4996-9E28-D6ECBC481280}" type="pres">
      <dgm:prSet presAssocID="{82857367-E046-4531-83E9-22F98126025A}" presName="box" presStyleLbl="node1" presStyleIdx="1" presStyleCnt="4" custScaleY="100681" custLinFactNeighborY="817"/>
      <dgm:spPr/>
      <dgm:t>
        <a:bodyPr/>
        <a:lstStyle/>
        <a:p>
          <a:endParaRPr lang="en-US"/>
        </a:p>
      </dgm:t>
    </dgm:pt>
    <dgm:pt modelId="{A51AAC47-F41B-4097-8384-67806BC6495F}" type="pres">
      <dgm:prSet presAssocID="{82857367-E046-4531-83E9-22F98126025A}" presName="img" presStyleLbl="fgImgPlace1" presStyleIdx="1" presStyleCnt="4" custScaleX="49797" custScaleY="112528" custLinFactNeighborY="2707"/>
      <dgm:spPr>
        <a:blipFill rotWithShape="1">
          <a:blip xmlns:r="http://schemas.openxmlformats.org/officeDocument/2006/relationships" r:embed="rId2"/>
          <a:stretch>
            <a:fillRect/>
          </a:stretch>
        </a:blipFill>
        <a:ln>
          <a:solidFill>
            <a:srgbClr val="FF0000"/>
          </a:solidFill>
        </a:ln>
      </dgm:spPr>
    </dgm:pt>
    <dgm:pt modelId="{6CCAD216-D979-49A5-94AA-388906F86988}" type="pres">
      <dgm:prSet presAssocID="{82857367-E046-4531-83E9-22F98126025A}" presName="text" presStyleLbl="node1" presStyleIdx="1" presStyleCnt="4">
        <dgm:presLayoutVars>
          <dgm:bulletEnabled val="1"/>
        </dgm:presLayoutVars>
      </dgm:prSet>
      <dgm:spPr/>
      <dgm:t>
        <a:bodyPr/>
        <a:lstStyle/>
        <a:p>
          <a:endParaRPr lang="en-US"/>
        </a:p>
      </dgm:t>
    </dgm:pt>
    <dgm:pt modelId="{0D23F705-8772-4C80-8B29-BCA6C5B89BCD}" type="pres">
      <dgm:prSet presAssocID="{44410721-83CA-492A-8A4B-2277642B8C0D}" presName="spacer" presStyleCnt="0"/>
      <dgm:spPr/>
    </dgm:pt>
    <dgm:pt modelId="{9E751DC0-CEC3-4883-8E16-FFAAEABE00CA}" type="pres">
      <dgm:prSet presAssocID="{5C4D87E2-745C-4D5D-A640-28B30396C567}" presName="comp" presStyleCnt="0"/>
      <dgm:spPr/>
    </dgm:pt>
    <dgm:pt modelId="{50E13045-7B86-48C6-B385-9A2FFF7D94FB}" type="pres">
      <dgm:prSet presAssocID="{5C4D87E2-745C-4D5D-A640-28B30396C567}" presName="box" presStyleLbl="node1" presStyleIdx="2" presStyleCnt="4" custScaleY="91342" custLinFactNeighborY="-4430"/>
      <dgm:spPr/>
      <dgm:t>
        <a:bodyPr/>
        <a:lstStyle/>
        <a:p>
          <a:endParaRPr lang="en-US"/>
        </a:p>
      </dgm:t>
    </dgm:pt>
    <dgm:pt modelId="{AC7295AA-6E16-4947-AECC-C70EE248FD33}" type="pres">
      <dgm:prSet presAssocID="{5C4D87E2-745C-4D5D-A640-28B30396C567}" presName="img" presStyleLbl="fgImgPlace1" presStyleIdx="2" presStyleCnt="4" custScaleX="67298" custScaleY="74289" custLinFactNeighborX="690" custLinFactNeighborY="-6933"/>
      <dgm:spPr>
        <a:blipFill rotWithShape="1">
          <a:blip xmlns:r="http://schemas.openxmlformats.org/officeDocument/2006/relationships" r:embed="rId3"/>
          <a:stretch>
            <a:fillRect/>
          </a:stretch>
        </a:blipFill>
        <a:ln>
          <a:solidFill>
            <a:srgbClr val="FF0000"/>
          </a:solidFill>
        </a:ln>
      </dgm:spPr>
    </dgm:pt>
    <dgm:pt modelId="{C6FF1BC2-6D1D-4177-8A51-49013461BAF3}" type="pres">
      <dgm:prSet presAssocID="{5C4D87E2-745C-4D5D-A640-28B30396C567}" presName="text" presStyleLbl="node1" presStyleIdx="2" presStyleCnt="4">
        <dgm:presLayoutVars>
          <dgm:bulletEnabled val="1"/>
        </dgm:presLayoutVars>
      </dgm:prSet>
      <dgm:spPr/>
      <dgm:t>
        <a:bodyPr/>
        <a:lstStyle/>
        <a:p>
          <a:endParaRPr lang="en-US"/>
        </a:p>
      </dgm:t>
    </dgm:pt>
    <dgm:pt modelId="{7AD226F2-8A65-4732-A719-F78832575811}" type="pres">
      <dgm:prSet presAssocID="{C4CB4648-11DF-415A-AB64-16A2A2E8A91F}" presName="spacer" presStyleCnt="0"/>
      <dgm:spPr/>
    </dgm:pt>
    <dgm:pt modelId="{4CB63451-C21D-4A24-8FC8-EB2BAEC51539}" type="pres">
      <dgm:prSet presAssocID="{AD08A783-33B2-4163-A18C-BDBD4B653BBD}" presName="comp" presStyleCnt="0"/>
      <dgm:spPr/>
    </dgm:pt>
    <dgm:pt modelId="{8796D7DB-F75C-4912-B23D-027CD7BE168A}" type="pres">
      <dgm:prSet presAssocID="{AD08A783-33B2-4163-A18C-BDBD4B653BBD}" presName="box" presStyleLbl="node1" presStyleIdx="3" presStyleCnt="4" custScaleY="219948" custLinFactNeighborY="-11714"/>
      <dgm:spPr/>
      <dgm:t>
        <a:bodyPr/>
        <a:lstStyle/>
        <a:p>
          <a:endParaRPr lang="en-US"/>
        </a:p>
      </dgm:t>
    </dgm:pt>
    <dgm:pt modelId="{D0803A21-F573-4927-9763-6CED1CDBDA56}" type="pres">
      <dgm:prSet presAssocID="{AD08A783-33B2-4163-A18C-BDBD4B653BBD}" presName="img" presStyleLbl="fgImgPlace1" presStyleIdx="3" presStyleCnt="4" custScaleX="101632" custScaleY="79093" custLinFactNeighborX="0" custLinFactNeighborY="-13672"/>
      <dgm:spPr>
        <a:blipFill rotWithShape="1">
          <a:blip xmlns:r="http://schemas.openxmlformats.org/officeDocument/2006/relationships" r:embed="rId4"/>
          <a:stretch>
            <a:fillRect/>
          </a:stretch>
        </a:blipFill>
        <a:ln>
          <a:solidFill>
            <a:srgbClr val="FF0000"/>
          </a:solidFill>
        </a:ln>
      </dgm:spPr>
    </dgm:pt>
    <dgm:pt modelId="{83E7C2BE-40FF-478D-9F41-A23A08F8AA2D}" type="pres">
      <dgm:prSet presAssocID="{AD08A783-33B2-4163-A18C-BDBD4B653BBD}" presName="text" presStyleLbl="node1" presStyleIdx="3" presStyleCnt="4">
        <dgm:presLayoutVars>
          <dgm:bulletEnabled val="1"/>
        </dgm:presLayoutVars>
      </dgm:prSet>
      <dgm:spPr/>
      <dgm:t>
        <a:bodyPr/>
        <a:lstStyle/>
        <a:p>
          <a:endParaRPr lang="en-US"/>
        </a:p>
      </dgm:t>
    </dgm:pt>
  </dgm:ptLst>
  <dgm:cxnLst>
    <dgm:cxn modelId="{E6B17082-83DE-4D6A-8232-36EF61DE0ACE}" type="presOf" srcId="{6284F9D4-6BEF-4E13-BDB3-82DAC956F899}" destId="{6CCAD216-D979-49A5-94AA-388906F86988}" srcOrd="1" destOrd="1" presId="urn:microsoft.com/office/officeart/2005/8/layout/vList4"/>
    <dgm:cxn modelId="{6A5AF55B-27DE-484D-8280-363E51802108}" srcId="{7190140A-1295-4390-B7CD-960F9C2896FA}" destId="{B1BDB5DE-6889-4A92-9AC2-99075B375B18}" srcOrd="0" destOrd="0" parTransId="{2B0478A3-3ECC-4E0A-9E82-8869AB80F844}" sibTransId="{9140B7FE-E25F-45D2-9D34-91236A6A40E7}"/>
    <dgm:cxn modelId="{A33A19A4-3C35-42C7-96FC-11D525C8D6A3}" type="presOf" srcId="{912398D0-AFE3-4DA0-9340-80E270D9A2FB}" destId="{C6FF1BC2-6D1D-4177-8A51-49013461BAF3}" srcOrd="1" destOrd="1" presId="urn:microsoft.com/office/officeart/2005/8/layout/vList4"/>
    <dgm:cxn modelId="{A7220866-0088-479A-9173-FF18D0D6F842}" type="presOf" srcId="{B1BDB5DE-6889-4A92-9AC2-99075B375B18}" destId="{A0D99730-59EF-4764-A2F8-3AA6F7E6EFE2}" srcOrd="1" destOrd="0" presId="urn:microsoft.com/office/officeart/2005/8/layout/vList4"/>
    <dgm:cxn modelId="{F8C55A7B-91CA-4AEC-A843-C7C9914039FF}" type="presOf" srcId="{AD08A783-33B2-4163-A18C-BDBD4B653BBD}" destId="{8796D7DB-F75C-4912-B23D-027CD7BE168A}" srcOrd="0" destOrd="0" presId="urn:microsoft.com/office/officeart/2005/8/layout/vList4"/>
    <dgm:cxn modelId="{9C973B73-649D-44DC-AD4A-022227B10E71}" type="presOf" srcId="{3CC0E378-DCC4-4B95-831B-BD76CC3AC41C}" destId="{83E7C2BE-40FF-478D-9F41-A23A08F8AA2D}" srcOrd="1" destOrd="3" presId="urn:microsoft.com/office/officeart/2005/8/layout/vList4"/>
    <dgm:cxn modelId="{75D9AED9-777A-438A-A650-C209DD291FDD}" type="presOf" srcId="{4136E783-5B54-4B40-A710-AB0FA944AD93}" destId="{077023EB-F31A-4690-AB61-CF4BC1BA624C}" srcOrd="0" destOrd="1" presId="urn:microsoft.com/office/officeart/2005/8/layout/vList4"/>
    <dgm:cxn modelId="{1A53D5B0-EFEC-434B-B13B-563EFC846EF8}" type="presOf" srcId="{3CC0E378-DCC4-4B95-831B-BD76CC3AC41C}" destId="{8796D7DB-F75C-4912-B23D-027CD7BE168A}" srcOrd="0" destOrd="3" presId="urn:microsoft.com/office/officeart/2005/8/layout/vList4"/>
    <dgm:cxn modelId="{9CDBA8C8-00B3-4BE6-973F-FF7702F52122}" srcId="{7190140A-1295-4390-B7CD-960F9C2896FA}" destId="{AD08A783-33B2-4163-A18C-BDBD4B653BBD}" srcOrd="3" destOrd="0" parTransId="{3D287C22-FCD8-4F76-BC20-90373AC24443}" sibTransId="{E1D9AE5D-8B8D-4D3B-8EB6-72C7302CF7A3}"/>
    <dgm:cxn modelId="{55501917-DE2A-4BCF-9475-23E64EB62CC4}" type="presOf" srcId="{82857367-E046-4531-83E9-22F98126025A}" destId="{B32FF7DD-7AFF-4996-9E28-D6ECBC481280}" srcOrd="0" destOrd="0" presId="urn:microsoft.com/office/officeart/2005/8/layout/vList4"/>
    <dgm:cxn modelId="{F4CF51E0-96CF-45B0-A7DD-B70580426E8A}" type="presOf" srcId="{5C4D87E2-745C-4D5D-A640-28B30396C567}" destId="{C6FF1BC2-6D1D-4177-8A51-49013461BAF3}" srcOrd="1" destOrd="0" presId="urn:microsoft.com/office/officeart/2005/8/layout/vList4"/>
    <dgm:cxn modelId="{E9239866-5F17-48DA-8084-663F63347D78}" type="presOf" srcId="{B1BDB5DE-6889-4A92-9AC2-99075B375B18}" destId="{077023EB-F31A-4690-AB61-CF4BC1BA624C}" srcOrd="0" destOrd="0" presId="urn:microsoft.com/office/officeart/2005/8/layout/vList4"/>
    <dgm:cxn modelId="{84F040BB-B925-410B-AABF-9EF015E17227}" srcId="{5C4D87E2-745C-4D5D-A640-28B30396C567}" destId="{912398D0-AFE3-4DA0-9340-80E270D9A2FB}" srcOrd="0" destOrd="0" parTransId="{FC26FF05-B484-4662-B8D8-43D79D6F0C46}" sibTransId="{0986D33F-C7E9-4652-8D09-AB5EE1EB8D47}"/>
    <dgm:cxn modelId="{63BD1421-AE0D-4D45-8E81-36A6468545F3}" srcId="{B1BDB5DE-6889-4A92-9AC2-99075B375B18}" destId="{4136E783-5B54-4B40-A710-AB0FA944AD93}" srcOrd="0" destOrd="0" parTransId="{42CF2AC1-F570-49B6-AA76-F5AAA81266D4}" sibTransId="{AABEE177-E2BE-47B9-B4E3-1F5C5A0AEFDC}"/>
    <dgm:cxn modelId="{0D0423AE-D6F6-45C4-BFCD-87C9348DD304}" type="presOf" srcId="{A48AC443-6B2D-4A08-BE4F-38841C554B07}" destId="{83E7C2BE-40FF-478D-9F41-A23A08F8AA2D}" srcOrd="1" destOrd="1" presId="urn:microsoft.com/office/officeart/2005/8/layout/vList4"/>
    <dgm:cxn modelId="{413FAC25-E8D3-4EF3-890F-382EE6335669}" type="presOf" srcId="{A48AC443-6B2D-4A08-BE4F-38841C554B07}" destId="{8796D7DB-F75C-4912-B23D-027CD7BE168A}" srcOrd="0" destOrd="1" presId="urn:microsoft.com/office/officeart/2005/8/layout/vList4"/>
    <dgm:cxn modelId="{F162D2EA-D7CC-4519-A7C5-8A48B4EBF934}" type="presOf" srcId="{82857367-E046-4531-83E9-22F98126025A}" destId="{6CCAD216-D979-49A5-94AA-388906F86988}" srcOrd="1" destOrd="0" presId="urn:microsoft.com/office/officeart/2005/8/layout/vList4"/>
    <dgm:cxn modelId="{A392E1D0-24D9-4392-813F-361016D46569}" srcId="{7190140A-1295-4390-B7CD-960F9C2896FA}" destId="{5C4D87E2-745C-4D5D-A640-28B30396C567}" srcOrd="2" destOrd="0" parTransId="{C941C48A-8488-4422-AB35-E38A99BC6806}" sibTransId="{C4CB4648-11DF-415A-AB64-16A2A2E8A91F}"/>
    <dgm:cxn modelId="{10DFF914-1106-4520-83CE-097481C38B86}" srcId="{7190140A-1295-4390-B7CD-960F9C2896FA}" destId="{82857367-E046-4531-83E9-22F98126025A}" srcOrd="1" destOrd="0" parTransId="{14828427-B7D3-4E3A-854A-EB9B29D4E421}" sibTransId="{44410721-83CA-492A-8A4B-2277642B8C0D}"/>
    <dgm:cxn modelId="{EFDF8827-8198-4C3C-9AD7-C00ED6026411}" type="presOf" srcId="{7190140A-1295-4390-B7CD-960F9C2896FA}" destId="{F34D4389-D419-486E-ADA2-DEB3A1377203}" srcOrd="0" destOrd="0" presId="urn:microsoft.com/office/officeart/2005/8/layout/vList4"/>
    <dgm:cxn modelId="{F0075CFA-4F8D-4398-B8FA-175E3047213D}" type="presOf" srcId="{4136E783-5B54-4B40-A710-AB0FA944AD93}" destId="{A0D99730-59EF-4764-A2F8-3AA6F7E6EFE2}" srcOrd="1" destOrd="1" presId="urn:microsoft.com/office/officeart/2005/8/layout/vList4"/>
    <dgm:cxn modelId="{023649B2-F550-4408-AC58-3F33294A8AAC}" srcId="{AD08A783-33B2-4163-A18C-BDBD4B653BBD}" destId="{3CC0E378-DCC4-4B95-831B-BD76CC3AC41C}" srcOrd="2" destOrd="0" parTransId="{B54106A6-573D-47E3-8EA5-73AA8A5C2BB5}" sibTransId="{DF86D8F9-564C-411C-8469-31628652403E}"/>
    <dgm:cxn modelId="{CEEF01BD-C4C1-40A2-AC87-B84488160705}" type="presOf" srcId="{6284F9D4-6BEF-4E13-BDB3-82DAC956F899}" destId="{B32FF7DD-7AFF-4996-9E28-D6ECBC481280}" srcOrd="0" destOrd="1" presId="urn:microsoft.com/office/officeart/2005/8/layout/vList4"/>
    <dgm:cxn modelId="{51A88D02-EC84-45FE-B3FD-30438DD2E6A7}" type="presOf" srcId="{5C4D87E2-745C-4D5D-A640-28B30396C567}" destId="{50E13045-7B86-48C6-B385-9A2FFF7D94FB}" srcOrd="0" destOrd="0" presId="urn:microsoft.com/office/officeart/2005/8/layout/vList4"/>
    <dgm:cxn modelId="{DE4FE328-F134-476A-99A2-DB0F0CED5D2E}" type="presOf" srcId="{AD08A783-33B2-4163-A18C-BDBD4B653BBD}" destId="{83E7C2BE-40FF-478D-9F41-A23A08F8AA2D}" srcOrd="1" destOrd="0" presId="urn:microsoft.com/office/officeart/2005/8/layout/vList4"/>
    <dgm:cxn modelId="{EA0CA3A7-88B8-4410-9D77-94C43DE38B9D}" srcId="{AD08A783-33B2-4163-A18C-BDBD4B653BBD}" destId="{DAAAB96A-ECB7-4CA1-A35C-BA4F7FC33226}" srcOrd="1" destOrd="0" parTransId="{B0452316-09C4-444F-A1B4-CEA9C1B1E9F9}" sibTransId="{0D5A6628-CB86-4E77-A7A9-35AD9304266A}"/>
    <dgm:cxn modelId="{07DDC799-C6DB-43FB-80F4-DBA8FF95C9AA}" type="presOf" srcId="{DAAAB96A-ECB7-4CA1-A35C-BA4F7FC33226}" destId="{8796D7DB-F75C-4912-B23D-027CD7BE168A}" srcOrd="0" destOrd="2" presId="urn:microsoft.com/office/officeart/2005/8/layout/vList4"/>
    <dgm:cxn modelId="{FD298D8C-549A-41B9-94CA-4FC1629B640E}" srcId="{82857367-E046-4531-83E9-22F98126025A}" destId="{6284F9D4-6BEF-4E13-BDB3-82DAC956F899}" srcOrd="0" destOrd="0" parTransId="{C3C10A85-5311-4623-A223-E811C620A7DB}" sibTransId="{36AD2264-59B3-4239-877C-B63CFEC85E91}"/>
    <dgm:cxn modelId="{F888F2CF-02C2-4115-BBE6-B3927B921AB3}" type="presOf" srcId="{DAAAB96A-ECB7-4CA1-A35C-BA4F7FC33226}" destId="{83E7C2BE-40FF-478D-9F41-A23A08F8AA2D}" srcOrd="1" destOrd="2" presId="urn:microsoft.com/office/officeart/2005/8/layout/vList4"/>
    <dgm:cxn modelId="{DF716696-5012-4E6F-9653-3A95EE0C1BD8}" srcId="{AD08A783-33B2-4163-A18C-BDBD4B653BBD}" destId="{A48AC443-6B2D-4A08-BE4F-38841C554B07}" srcOrd="0" destOrd="0" parTransId="{9BB1EA55-9725-4259-B726-07021ECA5E10}" sibTransId="{CC6EF9F9-EA59-4B4F-95C8-5DD6E5C42706}"/>
    <dgm:cxn modelId="{51B88DB3-F861-420B-8D8E-2A9B87ACDE76}" type="presOf" srcId="{912398D0-AFE3-4DA0-9340-80E270D9A2FB}" destId="{50E13045-7B86-48C6-B385-9A2FFF7D94FB}" srcOrd="0" destOrd="1" presId="urn:microsoft.com/office/officeart/2005/8/layout/vList4"/>
    <dgm:cxn modelId="{22C0960E-DEE0-4FC4-A13E-EFA78D4A740C}" type="presParOf" srcId="{F34D4389-D419-486E-ADA2-DEB3A1377203}" destId="{021AEF5C-8AE1-4406-B34F-6F24F769730E}" srcOrd="0" destOrd="0" presId="urn:microsoft.com/office/officeart/2005/8/layout/vList4"/>
    <dgm:cxn modelId="{3DCC6A88-8150-4393-BC72-85DCB43DD535}" type="presParOf" srcId="{021AEF5C-8AE1-4406-B34F-6F24F769730E}" destId="{077023EB-F31A-4690-AB61-CF4BC1BA624C}" srcOrd="0" destOrd="0" presId="urn:microsoft.com/office/officeart/2005/8/layout/vList4"/>
    <dgm:cxn modelId="{BC4F905A-AAC4-41A1-94A7-86FFF8B49628}" type="presParOf" srcId="{021AEF5C-8AE1-4406-B34F-6F24F769730E}" destId="{D9610389-A754-4580-A475-CFAB167FF933}" srcOrd="1" destOrd="0" presId="urn:microsoft.com/office/officeart/2005/8/layout/vList4"/>
    <dgm:cxn modelId="{E083B163-066A-4814-B663-87057B0E25E3}" type="presParOf" srcId="{021AEF5C-8AE1-4406-B34F-6F24F769730E}" destId="{A0D99730-59EF-4764-A2F8-3AA6F7E6EFE2}" srcOrd="2" destOrd="0" presId="urn:microsoft.com/office/officeart/2005/8/layout/vList4"/>
    <dgm:cxn modelId="{738A4990-2A7F-4963-953F-A4E20E41D8D5}" type="presParOf" srcId="{F34D4389-D419-486E-ADA2-DEB3A1377203}" destId="{0B1EEF95-5518-4400-BBDE-3FE5628C14E2}" srcOrd="1" destOrd="0" presId="urn:microsoft.com/office/officeart/2005/8/layout/vList4"/>
    <dgm:cxn modelId="{5DDF519D-F3F3-4FBA-B9B6-B6E95E797087}" type="presParOf" srcId="{F34D4389-D419-486E-ADA2-DEB3A1377203}" destId="{DE81196F-8EF8-46CB-84DF-07E7283EEC90}" srcOrd="2" destOrd="0" presId="urn:microsoft.com/office/officeart/2005/8/layout/vList4"/>
    <dgm:cxn modelId="{CF5BD03B-F13B-44C6-A7C6-4B3497BDC0F2}" type="presParOf" srcId="{DE81196F-8EF8-46CB-84DF-07E7283EEC90}" destId="{B32FF7DD-7AFF-4996-9E28-D6ECBC481280}" srcOrd="0" destOrd="0" presId="urn:microsoft.com/office/officeart/2005/8/layout/vList4"/>
    <dgm:cxn modelId="{E32B5E57-E635-4E28-9C9A-26A04EA616BE}" type="presParOf" srcId="{DE81196F-8EF8-46CB-84DF-07E7283EEC90}" destId="{A51AAC47-F41B-4097-8384-67806BC6495F}" srcOrd="1" destOrd="0" presId="urn:microsoft.com/office/officeart/2005/8/layout/vList4"/>
    <dgm:cxn modelId="{4AEA7E63-F8CF-418A-9F55-1D93AEF7BEA4}" type="presParOf" srcId="{DE81196F-8EF8-46CB-84DF-07E7283EEC90}" destId="{6CCAD216-D979-49A5-94AA-388906F86988}" srcOrd="2" destOrd="0" presId="urn:microsoft.com/office/officeart/2005/8/layout/vList4"/>
    <dgm:cxn modelId="{EB548E1A-A56A-4973-8A09-9DFCCE561365}" type="presParOf" srcId="{F34D4389-D419-486E-ADA2-DEB3A1377203}" destId="{0D23F705-8772-4C80-8B29-BCA6C5B89BCD}" srcOrd="3" destOrd="0" presId="urn:microsoft.com/office/officeart/2005/8/layout/vList4"/>
    <dgm:cxn modelId="{4405D297-1E1C-43C2-A02F-5265ACBE6418}" type="presParOf" srcId="{F34D4389-D419-486E-ADA2-DEB3A1377203}" destId="{9E751DC0-CEC3-4883-8E16-FFAAEABE00CA}" srcOrd="4" destOrd="0" presId="urn:microsoft.com/office/officeart/2005/8/layout/vList4"/>
    <dgm:cxn modelId="{14FA0AC5-903A-4503-8C52-52AE3256E07D}" type="presParOf" srcId="{9E751DC0-CEC3-4883-8E16-FFAAEABE00CA}" destId="{50E13045-7B86-48C6-B385-9A2FFF7D94FB}" srcOrd="0" destOrd="0" presId="urn:microsoft.com/office/officeart/2005/8/layout/vList4"/>
    <dgm:cxn modelId="{30A88415-9E31-413A-870E-9C0F225364D2}" type="presParOf" srcId="{9E751DC0-CEC3-4883-8E16-FFAAEABE00CA}" destId="{AC7295AA-6E16-4947-AECC-C70EE248FD33}" srcOrd="1" destOrd="0" presId="urn:microsoft.com/office/officeart/2005/8/layout/vList4"/>
    <dgm:cxn modelId="{B5B29B49-AFC9-4E16-8ADE-27B066AE3C5A}" type="presParOf" srcId="{9E751DC0-CEC3-4883-8E16-FFAAEABE00CA}" destId="{C6FF1BC2-6D1D-4177-8A51-49013461BAF3}" srcOrd="2" destOrd="0" presId="urn:microsoft.com/office/officeart/2005/8/layout/vList4"/>
    <dgm:cxn modelId="{ADAFB6D3-F479-46DD-BE4F-633EC8981B7A}" type="presParOf" srcId="{F34D4389-D419-486E-ADA2-DEB3A1377203}" destId="{7AD226F2-8A65-4732-A719-F78832575811}" srcOrd="5" destOrd="0" presId="urn:microsoft.com/office/officeart/2005/8/layout/vList4"/>
    <dgm:cxn modelId="{D7F1BF40-C343-4001-B131-2D7B06D9D447}" type="presParOf" srcId="{F34D4389-D419-486E-ADA2-DEB3A1377203}" destId="{4CB63451-C21D-4A24-8FC8-EB2BAEC51539}" srcOrd="6" destOrd="0" presId="urn:microsoft.com/office/officeart/2005/8/layout/vList4"/>
    <dgm:cxn modelId="{4FD43051-C0A9-4334-8A8D-37AEAF29D3B4}" type="presParOf" srcId="{4CB63451-C21D-4A24-8FC8-EB2BAEC51539}" destId="{8796D7DB-F75C-4912-B23D-027CD7BE168A}" srcOrd="0" destOrd="0" presId="urn:microsoft.com/office/officeart/2005/8/layout/vList4"/>
    <dgm:cxn modelId="{333CDD80-488F-4195-AF02-07AD0EDCDECF}" type="presParOf" srcId="{4CB63451-C21D-4A24-8FC8-EB2BAEC51539}" destId="{D0803A21-F573-4927-9763-6CED1CDBDA56}" srcOrd="1" destOrd="0" presId="urn:microsoft.com/office/officeart/2005/8/layout/vList4"/>
    <dgm:cxn modelId="{78839F7F-47AA-46EA-824F-CFB181537B09}" type="presParOf" srcId="{4CB63451-C21D-4A24-8FC8-EB2BAEC51539}" destId="{83E7C2BE-40FF-478D-9F41-A23A08F8AA2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10444-6ED1-4A91-8D64-9877065E08B8}" type="doc">
      <dgm:prSet loTypeId="urn:microsoft.com/office/officeart/2005/8/layout/vList4" loCatId="list" qsTypeId="urn:microsoft.com/office/officeart/2005/8/quickstyle/simple3" qsCatId="simple" csTypeId="urn:microsoft.com/office/officeart/2005/8/colors/accent6_2" csCatId="accent6" phldr="1"/>
      <dgm:spPr/>
      <dgm:t>
        <a:bodyPr/>
        <a:lstStyle/>
        <a:p>
          <a:endParaRPr lang="en-US"/>
        </a:p>
      </dgm:t>
    </dgm:pt>
    <dgm:pt modelId="{26A8A315-D977-4477-9D22-CC3C634BB45F}">
      <dgm:prSet phldrT="[Text]"/>
      <dgm:spPr/>
      <dgm:t>
        <a:bodyPr/>
        <a:lstStyle/>
        <a:p>
          <a:r>
            <a:rPr lang="en-US" dirty="0" smtClean="0"/>
            <a:t>Search Event</a:t>
          </a:r>
          <a:endParaRPr lang="en-US" dirty="0"/>
        </a:p>
      </dgm:t>
    </dgm:pt>
    <dgm:pt modelId="{858C79B0-E684-498A-80FE-2B8F391CFBA0}" type="sibTrans" cxnId="{9301810D-F4A0-4F8A-A1A0-74B432948CA7}">
      <dgm:prSet/>
      <dgm:spPr/>
      <dgm:t>
        <a:bodyPr/>
        <a:lstStyle/>
        <a:p>
          <a:endParaRPr lang="en-US"/>
        </a:p>
      </dgm:t>
    </dgm:pt>
    <dgm:pt modelId="{85D446EC-38C9-436A-A018-815F4C660049}" type="parTrans" cxnId="{9301810D-F4A0-4F8A-A1A0-74B432948CA7}">
      <dgm:prSet/>
      <dgm:spPr/>
      <dgm:t>
        <a:bodyPr/>
        <a:lstStyle/>
        <a:p>
          <a:endParaRPr lang="en-US"/>
        </a:p>
      </dgm:t>
    </dgm:pt>
    <dgm:pt modelId="{85D01534-DC2E-4F88-A91E-78F043DA4E77}">
      <dgm:prSet/>
      <dgm:spPr/>
      <dgm:t>
        <a:bodyPr/>
        <a:lstStyle/>
        <a:p>
          <a:r>
            <a:rPr lang="en-US" dirty="0" smtClean="0"/>
            <a:t>Recently Accessed Records </a:t>
          </a:r>
          <a:endParaRPr lang="en-US" dirty="0"/>
        </a:p>
      </dgm:t>
    </dgm:pt>
    <dgm:pt modelId="{B2DF946D-588B-434B-9A46-4E747A7C342F}" type="sibTrans" cxnId="{16C2A907-D643-4BC3-A7B5-1502C08CF8D8}">
      <dgm:prSet/>
      <dgm:spPr/>
      <dgm:t>
        <a:bodyPr/>
        <a:lstStyle/>
        <a:p>
          <a:endParaRPr lang="en-US"/>
        </a:p>
      </dgm:t>
    </dgm:pt>
    <dgm:pt modelId="{62FE2248-988E-4C1C-BE3C-5507CE487591}" type="parTrans" cxnId="{16C2A907-D643-4BC3-A7B5-1502C08CF8D8}">
      <dgm:prSet/>
      <dgm:spPr/>
      <dgm:t>
        <a:bodyPr/>
        <a:lstStyle/>
        <a:p>
          <a:endParaRPr lang="en-US"/>
        </a:p>
      </dgm:t>
    </dgm:pt>
    <dgm:pt modelId="{0B528059-37DF-4119-9212-B7DD366271DC}">
      <dgm:prSet/>
      <dgm:spPr/>
      <dgm:t>
        <a:bodyPr/>
        <a:lstStyle/>
        <a:p>
          <a:r>
            <a:rPr lang="en-US" dirty="0" smtClean="0">
              <a:solidFill>
                <a:schemeClr val="tx1"/>
              </a:solidFill>
            </a:rPr>
            <a:t>Reports</a:t>
          </a:r>
          <a:endParaRPr lang="en-US" dirty="0">
            <a:solidFill>
              <a:schemeClr val="tx1"/>
            </a:solidFill>
          </a:endParaRPr>
        </a:p>
      </dgm:t>
    </dgm:pt>
    <dgm:pt modelId="{B51BA021-514E-452E-B56B-E87F39DF4E19}" type="sibTrans" cxnId="{F209FC95-0BAC-4B46-933D-D1E8F16E9024}">
      <dgm:prSet/>
      <dgm:spPr/>
      <dgm:t>
        <a:bodyPr/>
        <a:lstStyle/>
        <a:p>
          <a:endParaRPr lang="en-US"/>
        </a:p>
      </dgm:t>
    </dgm:pt>
    <dgm:pt modelId="{64D2C28F-3D7C-4C23-8563-9DA19C485C79}" type="parTrans" cxnId="{F209FC95-0BAC-4B46-933D-D1E8F16E9024}">
      <dgm:prSet/>
      <dgm:spPr/>
      <dgm:t>
        <a:bodyPr/>
        <a:lstStyle/>
        <a:p>
          <a:endParaRPr lang="en-US"/>
        </a:p>
      </dgm:t>
    </dgm:pt>
    <dgm:pt modelId="{161CAFE9-9C97-4016-A73E-AC0C2703BE83}">
      <dgm:prSet/>
      <dgm:spPr/>
      <dgm:t>
        <a:bodyPr/>
        <a:lstStyle/>
        <a:p>
          <a:r>
            <a:rPr lang="en-US" dirty="0" smtClean="0"/>
            <a:t>Import Roster</a:t>
          </a:r>
        </a:p>
      </dgm:t>
    </dgm:pt>
    <dgm:pt modelId="{70D9C838-41BE-4A5A-AA6A-A6028E4BE25D}" type="sibTrans" cxnId="{F44CCD3B-358C-4AD8-90BD-769A6B6A1375}">
      <dgm:prSet/>
      <dgm:spPr/>
      <dgm:t>
        <a:bodyPr/>
        <a:lstStyle/>
        <a:p>
          <a:endParaRPr lang="en-US"/>
        </a:p>
      </dgm:t>
    </dgm:pt>
    <dgm:pt modelId="{3649EA1C-E49C-45B3-930D-A62D19907BE9}" type="parTrans" cxnId="{F44CCD3B-358C-4AD8-90BD-769A6B6A1375}">
      <dgm:prSet/>
      <dgm:spPr/>
      <dgm:t>
        <a:bodyPr/>
        <a:lstStyle/>
        <a:p>
          <a:endParaRPr lang="en-US"/>
        </a:p>
      </dgm:t>
    </dgm:pt>
    <dgm:pt modelId="{D30AA2D8-630F-4237-805A-FE998D3BAD03}">
      <dgm:prSet phldrT="[Text]"/>
      <dgm:spPr/>
      <dgm:t>
        <a:bodyPr/>
        <a:lstStyle/>
        <a:p>
          <a:r>
            <a:rPr lang="en-US" dirty="0" smtClean="0"/>
            <a:t>Create Event</a:t>
          </a:r>
          <a:endParaRPr lang="en-US" dirty="0"/>
        </a:p>
      </dgm:t>
    </dgm:pt>
    <dgm:pt modelId="{8F792851-8A1D-42CF-B640-91518B48B200}" type="sibTrans" cxnId="{05BFFDA0-C611-46AF-85BE-4782CBAC14DC}">
      <dgm:prSet/>
      <dgm:spPr/>
      <dgm:t>
        <a:bodyPr/>
        <a:lstStyle/>
        <a:p>
          <a:endParaRPr lang="en-US"/>
        </a:p>
      </dgm:t>
    </dgm:pt>
    <dgm:pt modelId="{7D4DC3C7-8B8F-4840-9E28-3E2B76FAEFD8}" type="parTrans" cxnId="{05BFFDA0-C611-46AF-85BE-4782CBAC14DC}">
      <dgm:prSet/>
      <dgm:spPr/>
      <dgm:t>
        <a:bodyPr/>
        <a:lstStyle/>
        <a:p>
          <a:endParaRPr lang="en-US"/>
        </a:p>
      </dgm:t>
    </dgm:pt>
    <dgm:pt modelId="{4734DCE1-3331-4B15-863D-5044E2398AA8}" type="pres">
      <dgm:prSet presAssocID="{CB710444-6ED1-4A91-8D64-9877065E08B8}" presName="linear" presStyleCnt="0">
        <dgm:presLayoutVars>
          <dgm:dir/>
          <dgm:resizeHandles val="exact"/>
        </dgm:presLayoutVars>
      </dgm:prSet>
      <dgm:spPr/>
      <dgm:t>
        <a:bodyPr/>
        <a:lstStyle/>
        <a:p>
          <a:endParaRPr lang="en-US"/>
        </a:p>
      </dgm:t>
    </dgm:pt>
    <dgm:pt modelId="{66C73CFD-B1F5-4C2C-977A-7F098AA38123}" type="pres">
      <dgm:prSet presAssocID="{D30AA2D8-630F-4237-805A-FE998D3BAD03}" presName="comp" presStyleCnt="0"/>
      <dgm:spPr/>
    </dgm:pt>
    <dgm:pt modelId="{BEA9CB9E-C1F0-4078-9486-C79BE98F23F9}" type="pres">
      <dgm:prSet presAssocID="{D30AA2D8-630F-4237-805A-FE998D3BAD03}" presName="box" presStyleLbl="node1" presStyleIdx="0" presStyleCnt="5"/>
      <dgm:spPr/>
      <dgm:t>
        <a:bodyPr/>
        <a:lstStyle/>
        <a:p>
          <a:endParaRPr lang="en-US"/>
        </a:p>
      </dgm:t>
    </dgm:pt>
    <dgm:pt modelId="{E3671B3D-9248-49D8-8E49-6717F87D4A6B}" type="pres">
      <dgm:prSet presAssocID="{D30AA2D8-630F-4237-805A-FE998D3BAD03}" presName="img" presStyleLbl="fgImgPlace1" presStyleIdx="0" presStyleCnt="5" custScaleX="51567" custScaleY="90365"/>
      <dgm:spPr>
        <a:blipFill rotWithShape="1">
          <a:blip xmlns:r="http://schemas.openxmlformats.org/officeDocument/2006/relationships" r:embed="rId1"/>
          <a:stretch>
            <a:fillRect/>
          </a:stretch>
        </a:blipFill>
      </dgm:spPr>
      <dgm:t>
        <a:bodyPr/>
        <a:lstStyle/>
        <a:p>
          <a:endParaRPr lang="en-US"/>
        </a:p>
      </dgm:t>
    </dgm:pt>
    <dgm:pt modelId="{A7789305-ACD5-4EC3-BDDF-64731C04D10A}" type="pres">
      <dgm:prSet presAssocID="{D30AA2D8-630F-4237-805A-FE998D3BAD03}" presName="text" presStyleLbl="node1" presStyleIdx="0" presStyleCnt="5">
        <dgm:presLayoutVars>
          <dgm:bulletEnabled val="1"/>
        </dgm:presLayoutVars>
      </dgm:prSet>
      <dgm:spPr/>
      <dgm:t>
        <a:bodyPr/>
        <a:lstStyle/>
        <a:p>
          <a:endParaRPr lang="en-US"/>
        </a:p>
      </dgm:t>
    </dgm:pt>
    <dgm:pt modelId="{EFCAB30E-3798-4D21-81E7-7A006CBA1855}" type="pres">
      <dgm:prSet presAssocID="{8F792851-8A1D-42CF-B640-91518B48B200}" presName="spacer" presStyleCnt="0"/>
      <dgm:spPr/>
    </dgm:pt>
    <dgm:pt modelId="{EEF50406-AD7E-424E-A3C1-3AF12E03A3AD}" type="pres">
      <dgm:prSet presAssocID="{26A8A315-D977-4477-9D22-CC3C634BB45F}" presName="comp" presStyleCnt="0"/>
      <dgm:spPr/>
    </dgm:pt>
    <dgm:pt modelId="{1436F04D-6E3F-4EE4-A0C7-941B0C1C8E56}" type="pres">
      <dgm:prSet presAssocID="{26A8A315-D977-4477-9D22-CC3C634BB45F}" presName="box" presStyleLbl="node1" presStyleIdx="1" presStyleCnt="5"/>
      <dgm:spPr/>
      <dgm:t>
        <a:bodyPr/>
        <a:lstStyle/>
        <a:p>
          <a:endParaRPr lang="en-US"/>
        </a:p>
      </dgm:t>
    </dgm:pt>
    <dgm:pt modelId="{69DAD84A-4C5D-4B7B-900D-B091515CB0AB}" type="pres">
      <dgm:prSet presAssocID="{26A8A315-D977-4477-9D22-CC3C634BB45F}" presName="img" presStyleLbl="fgImgPlace1" presStyleIdx="1" presStyleCnt="5" custScaleX="51567" custScaleY="89465"/>
      <dgm:spPr>
        <a:blipFill rotWithShape="1">
          <a:blip xmlns:r="http://schemas.openxmlformats.org/officeDocument/2006/relationships" r:embed="rId2"/>
          <a:stretch>
            <a:fillRect/>
          </a:stretch>
        </a:blipFill>
      </dgm:spPr>
      <dgm:t>
        <a:bodyPr/>
        <a:lstStyle/>
        <a:p>
          <a:endParaRPr lang="en-US"/>
        </a:p>
      </dgm:t>
    </dgm:pt>
    <dgm:pt modelId="{B6D58272-3006-4B0E-ADA9-BE40B7044E9F}" type="pres">
      <dgm:prSet presAssocID="{26A8A315-D977-4477-9D22-CC3C634BB45F}" presName="text" presStyleLbl="node1" presStyleIdx="1" presStyleCnt="5">
        <dgm:presLayoutVars>
          <dgm:bulletEnabled val="1"/>
        </dgm:presLayoutVars>
      </dgm:prSet>
      <dgm:spPr/>
      <dgm:t>
        <a:bodyPr/>
        <a:lstStyle/>
        <a:p>
          <a:endParaRPr lang="en-US"/>
        </a:p>
      </dgm:t>
    </dgm:pt>
    <dgm:pt modelId="{9831181D-26C3-45EC-9F10-10B55BD384F0}" type="pres">
      <dgm:prSet presAssocID="{858C79B0-E684-498A-80FE-2B8F391CFBA0}" presName="spacer" presStyleCnt="0"/>
      <dgm:spPr/>
    </dgm:pt>
    <dgm:pt modelId="{29E0F3AE-E1FC-40C5-9E92-35CDA62FE3F0}" type="pres">
      <dgm:prSet presAssocID="{161CAFE9-9C97-4016-A73E-AC0C2703BE83}" presName="comp" presStyleCnt="0"/>
      <dgm:spPr/>
    </dgm:pt>
    <dgm:pt modelId="{2320848E-7EE7-43E0-B27E-56E8E288CE9F}" type="pres">
      <dgm:prSet presAssocID="{161CAFE9-9C97-4016-A73E-AC0C2703BE83}" presName="box" presStyleLbl="node1" presStyleIdx="2" presStyleCnt="5"/>
      <dgm:spPr/>
      <dgm:t>
        <a:bodyPr/>
        <a:lstStyle/>
        <a:p>
          <a:endParaRPr lang="en-US"/>
        </a:p>
      </dgm:t>
    </dgm:pt>
    <dgm:pt modelId="{E3E214F2-64FF-4B9F-B7BE-9C4AAD410473}" type="pres">
      <dgm:prSet presAssocID="{161CAFE9-9C97-4016-A73E-AC0C2703BE83}" presName="img" presStyleLbl="fgImgPlace1" presStyleIdx="2" presStyleCnt="5" custScaleX="51567" custScaleY="88566"/>
      <dgm:spPr>
        <a:blipFill rotWithShape="1">
          <a:blip xmlns:r="http://schemas.openxmlformats.org/officeDocument/2006/relationships" r:embed="rId3"/>
          <a:stretch>
            <a:fillRect/>
          </a:stretch>
        </a:blipFill>
      </dgm:spPr>
      <dgm:t>
        <a:bodyPr/>
        <a:lstStyle/>
        <a:p>
          <a:endParaRPr lang="en-US"/>
        </a:p>
      </dgm:t>
    </dgm:pt>
    <dgm:pt modelId="{7150965E-9394-4698-8F93-92BF7227DE6A}" type="pres">
      <dgm:prSet presAssocID="{161CAFE9-9C97-4016-A73E-AC0C2703BE83}" presName="text" presStyleLbl="node1" presStyleIdx="2" presStyleCnt="5">
        <dgm:presLayoutVars>
          <dgm:bulletEnabled val="1"/>
        </dgm:presLayoutVars>
      </dgm:prSet>
      <dgm:spPr/>
      <dgm:t>
        <a:bodyPr/>
        <a:lstStyle/>
        <a:p>
          <a:endParaRPr lang="en-US"/>
        </a:p>
      </dgm:t>
    </dgm:pt>
    <dgm:pt modelId="{CC6656F3-417B-48B5-997C-DEF3031B8ACA}" type="pres">
      <dgm:prSet presAssocID="{70D9C838-41BE-4A5A-AA6A-A6028E4BE25D}" presName="spacer" presStyleCnt="0"/>
      <dgm:spPr/>
    </dgm:pt>
    <dgm:pt modelId="{2E961DA0-5838-4CA7-AB27-F98D529E608C}" type="pres">
      <dgm:prSet presAssocID="{0B528059-37DF-4119-9212-B7DD366271DC}" presName="comp" presStyleCnt="0"/>
      <dgm:spPr/>
    </dgm:pt>
    <dgm:pt modelId="{FD5E643D-9A0F-4F1E-945B-F16E3A4E0FCC}" type="pres">
      <dgm:prSet presAssocID="{0B528059-37DF-4119-9212-B7DD366271DC}" presName="box" presStyleLbl="node1" presStyleIdx="3" presStyleCnt="5"/>
      <dgm:spPr/>
      <dgm:t>
        <a:bodyPr/>
        <a:lstStyle/>
        <a:p>
          <a:endParaRPr lang="en-US"/>
        </a:p>
      </dgm:t>
    </dgm:pt>
    <dgm:pt modelId="{598B7AD9-92B9-4B81-A7D3-7CE112BD9064}" type="pres">
      <dgm:prSet presAssocID="{0B528059-37DF-4119-9212-B7DD366271DC}" presName="img" presStyleLbl="fgImgPlace1" presStyleIdx="3" presStyleCnt="5" custScaleX="51567" custScaleY="87666"/>
      <dgm:spPr>
        <a:blipFill rotWithShape="1">
          <a:blip xmlns:r="http://schemas.openxmlformats.org/officeDocument/2006/relationships" r:embed="rId4"/>
          <a:stretch>
            <a:fillRect/>
          </a:stretch>
        </a:blipFill>
      </dgm:spPr>
      <dgm:t>
        <a:bodyPr/>
        <a:lstStyle/>
        <a:p>
          <a:endParaRPr lang="en-US"/>
        </a:p>
      </dgm:t>
    </dgm:pt>
    <dgm:pt modelId="{BCDB1E02-E907-4764-9921-6B384E6CF41F}" type="pres">
      <dgm:prSet presAssocID="{0B528059-37DF-4119-9212-B7DD366271DC}" presName="text" presStyleLbl="node1" presStyleIdx="3" presStyleCnt="5">
        <dgm:presLayoutVars>
          <dgm:bulletEnabled val="1"/>
        </dgm:presLayoutVars>
      </dgm:prSet>
      <dgm:spPr/>
      <dgm:t>
        <a:bodyPr/>
        <a:lstStyle/>
        <a:p>
          <a:endParaRPr lang="en-US"/>
        </a:p>
      </dgm:t>
    </dgm:pt>
    <dgm:pt modelId="{68BC5225-1747-43C1-B411-19A0E71CF593}" type="pres">
      <dgm:prSet presAssocID="{B51BA021-514E-452E-B56B-E87F39DF4E19}" presName="spacer" presStyleCnt="0"/>
      <dgm:spPr/>
    </dgm:pt>
    <dgm:pt modelId="{886A74A8-AE5C-4471-A4F7-D8F58F6FB5EA}" type="pres">
      <dgm:prSet presAssocID="{85D01534-DC2E-4F88-A91E-78F043DA4E77}" presName="comp" presStyleCnt="0"/>
      <dgm:spPr/>
    </dgm:pt>
    <dgm:pt modelId="{04CC4CAA-BFDA-4D5F-91B2-A1BDA8A0B4AF}" type="pres">
      <dgm:prSet presAssocID="{85D01534-DC2E-4F88-A91E-78F043DA4E77}" presName="box" presStyleLbl="node1" presStyleIdx="4" presStyleCnt="5"/>
      <dgm:spPr/>
      <dgm:t>
        <a:bodyPr/>
        <a:lstStyle/>
        <a:p>
          <a:endParaRPr lang="en-US"/>
        </a:p>
      </dgm:t>
    </dgm:pt>
    <dgm:pt modelId="{2223E0A6-C877-46C1-AA18-6BACCD9CBD42}" type="pres">
      <dgm:prSet presAssocID="{85D01534-DC2E-4F88-A91E-78F043DA4E77}" presName="img" presStyleLbl="fgImgPlace1" presStyleIdx="4" presStyleCnt="5" custScaleX="51567" custScaleY="86766"/>
      <dgm:spPr>
        <a:blipFill rotWithShape="1">
          <a:blip xmlns:r="http://schemas.openxmlformats.org/officeDocument/2006/relationships" r:embed="rId5"/>
          <a:stretch>
            <a:fillRect/>
          </a:stretch>
        </a:blipFill>
      </dgm:spPr>
      <dgm:t>
        <a:bodyPr/>
        <a:lstStyle/>
        <a:p>
          <a:endParaRPr lang="en-US"/>
        </a:p>
      </dgm:t>
    </dgm:pt>
    <dgm:pt modelId="{88FFC5F3-C0ED-4639-A6CF-55B1AD2AD30E}" type="pres">
      <dgm:prSet presAssocID="{85D01534-DC2E-4F88-A91E-78F043DA4E77}" presName="text" presStyleLbl="node1" presStyleIdx="4" presStyleCnt="5">
        <dgm:presLayoutVars>
          <dgm:bulletEnabled val="1"/>
        </dgm:presLayoutVars>
      </dgm:prSet>
      <dgm:spPr/>
      <dgm:t>
        <a:bodyPr/>
        <a:lstStyle/>
        <a:p>
          <a:endParaRPr lang="en-US"/>
        </a:p>
      </dgm:t>
    </dgm:pt>
  </dgm:ptLst>
  <dgm:cxnLst>
    <dgm:cxn modelId="{9301810D-F4A0-4F8A-A1A0-74B432948CA7}" srcId="{CB710444-6ED1-4A91-8D64-9877065E08B8}" destId="{26A8A315-D977-4477-9D22-CC3C634BB45F}" srcOrd="1" destOrd="0" parTransId="{85D446EC-38C9-436A-A018-815F4C660049}" sibTransId="{858C79B0-E684-498A-80FE-2B8F391CFBA0}"/>
    <dgm:cxn modelId="{3905BE85-8E8D-46A1-B814-B16556C0E681}" type="presOf" srcId="{161CAFE9-9C97-4016-A73E-AC0C2703BE83}" destId="{2320848E-7EE7-43E0-B27E-56E8E288CE9F}" srcOrd="0" destOrd="0" presId="urn:microsoft.com/office/officeart/2005/8/layout/vList4"/>
    <dgm:cxn modelId="{27D67A5E-C266-4182-A32C-8AD805C293D1}" type="presOf" srcId="{CB710444-6ED1-4A91-8D64-9877065E08B8}" destId="{4734DCE1-3331-4B15-863D-5044E2398AA8}" srcOrd="0" destOrd="0" presId="urn:microsoft.com/office/officeart/2005/8/layout/vList4"/>
    <dgm:cxn modelId="{1A3E9C96-AEC3-4F9B-B5AC-3F21E0017D67}" type="presOf" srcId="{0B528059-37DF-4119-9212-B7DD366271DC}" destId="{BCDB1E02-E907-4764-9921-6B384E6CF41F}" srcOrd="1" destOrd="0" presId="urn:microsoft.com/office/officeart/2005/8/layout/vList4"/>
    <dgm:cxn modelId="{60757E2E-0D63-40D4-810A-AA3EED540603}" type="presOf" srcId="{26A8A315-D977-4477-9D22-CC3C634BB45F}" destId="{1436F04D-6E3F-4EE4-A0C7-941B0C1C8E56}" srcOrd="0" destOrd="0" presId="urn:microsoft.com/office/officeart/2005/8/layout/vList4"/>
    <dgm:cxn modelId="{16C2A907-D643-4BC3-A7B5-1502C08CF8D8}" srcId="{CB710444-6ED1-4A91-8D64-9877065E08B8}" destId="{85D01534-DC2E-4F88-A91E-78F043DA4E77}" srcOrd="4" destOrd="0" parTransId="{62FE2248-988E-4C1C-BE3C-5507CE487591}" sibTransId="{B2DF946D-588B-434B-9A46-4E747A7C342F}"/>
    <dgm:cxn modelId="{67D9033D-AAD6-4433-8FFD-9D8DA915D469}" type="presOf" srcId="{0B528059-37DF-4119-9212-B7DD366271DC}" destId="{FD5E643D-9A0F-4F1E-945B-F16E3A4E0FCC}" srcOrd="0" destOrd="0" presId="urn:microsoft.com/office/officeart/2005/8/layout/vList4"/>
    <dgm:cxn modelId="{D12CFE59-C80A-4B27-83FA-809FDE3F16CB}" type="presOf" srcId="{161CAFE9-9C97-4016-A73E-AC0C2703BE83}" destId="{7150965E-9394-4698-8F93-92BF7227DE6A}" srcOrd="1" destOrd="0" presId="urn:microsoft.com/office/officeart/2005/8/layout/vList4"/>
    <dgm:cxn modelId="{4643B9A7-F646-483C-BE47-0BAA58C11107}" type="presOf" srcId="{D30AA2D8-630F-4237-805A-FE998D3BAD03}" destId="{BEA9CB9E-C1F0-4078-9486-C79BE98F23F9}" srcOrd="0" destOrd="0" presId="urn:microsoft.com/office/officeart/2005/8/layout/vList4"/>
    <dgm:cxn modelId="{F44CCD3B-358C-4AD8-90BD-769A6B6A1375}" srcId="{CB710444-6ED1-4A91-8D64-9877065E08B8}" destId="{161CAFE9-9C97-4016-A73E-AC0C2703BE83}" srcOrd="2" destOrd="0" parTransId="{3649EA1C-E49C-45B3-930D-A62D19907BE9}" sibTransId="{70D9C838-41BE-4A5A-AA6A-A6028E4BE25D}"/>
    <dgm:cxn modelId="{988B167E-55C4-4B32-995B-360A021D7CE1}" type="presOf" srcId="{26A8A315-D977-4477-9D22-CC3C634BB45F}" destId="{B6D58272-3006-4B0E-ADA9-BE40B7044E9F}" srcOrd="1" destOrd="0" presId="urn:microsoft.com/office/officeart/2005/8/layout/vList4"/>
    <dgm:cxn modelId="{8ABD19CF-6FBF-4A6C-B707-474A28E317F4}" type="presOf" srcId="{85D01534-DC2E-4F88-A91E-78F043DA4E77}" destId="{88FFC5F3-C0ED-4639-A6CF-55B1AD2AD30E}" srcOrd="1" destOrd="0" presId="urn:microsoft.com/office/officeart/2005/8/layout/vList4"/>
    <dgm:cxn modelId="{F209FC95-0BAC-4B46-933D-D1E8F16E9024}" srcId="{CB710444-6ED1-4A91-8D64-9877065E08B8}" destId="{0B528059-37DF-4119-9212-B7DD366271DC}" srcOrd="3" destOrd="0" parTransId="{64D2C28F-3D7C-4C23-8563-9DA19C485C79}" sibTransId="{B51BA021-514E-452E-B56B-E87F39DF4E19}"/>
    <dgm:cxn modelId="{3BC221DE-8635-4B53-A848-C605EF83D564}" type="presOf" srcId="{D30AA2D8-630F-4237-805A-FE998D3BAD03}" destId="{A7789305-ACD5-4EC3-BDDF-64731C04D10A}" srcOrd="1" destOrd="0" presId="urn:microsoft.com/office/officeart/2005/8/layout/vList4"/>
    <dgm:cxn modelId="{05BFFDA0-C611-46AF-85BE-4782CBAC14DC}" srcId="{CB710444-6ED1-4A91-8D64-9877065E08B8}" destId="{D30AA2D8-630F-4237-805A-FE998D3BAD03}" srcOrd="0" destOrd="0" parTransId="{7D4DC3C7-8B8F-4840-9E28-3E2B76FAEFD8}" sibTransId="{8F792851-8A1D-42CF-B640-91518B48B200}"/>
    <dgm:cxn modelId="{7AD57C95-0A1C-4D27-853C-E81105EFE8B5}" type="presOf" srcId="{85D01534-DC2E-4F88-A91E-78F043DA4E77}" destId="{04CC4CAA-BFDA-4D5F-91B2-A1BDA8A0B4AF}" srcOrd="0" destOrd="0" presId="urn:microsoft.com/office/officeart/2005/8/layout/vList4"/>
    <dgm:cxn modelId="{2C2EE8A1-3918-430F-86C0-0A7A5660E283}" type="presParOf" srcId="{4734DCE1-3331-4B15-863D-5044E2398AA8}" destId="{66C73CFD-B1F5-4C2C-977A-7F098AA38123}" srcOrd="0" destOrd="0" presId="urn:microsoft.com/office/officeart/2005/8/layout/vList4"/>
    <dgm:cxn modelId="{1B2B697C-5423-442C-A7E8-278033547950}" type="presParOf" srcId="{66C73CFD-B1F5-4C2C-977A-7F098AA38123}" destId="{BEA9CB9E-C1F0-4078-9486-C79BE98F23F9}" srcOrd="0" destOrd="0" presId="urn:microsoft.com/office/officeart/2005/8/layout/vList4"/>
    <dgm:cxn modelId="{0C91CB64-530C-45CF-8867-E52AFB61769E}" type="presParOf" srcId="{66C73CFD-B1F5-4C2C-977A-7F098AA38123}" destId="{E3671B3D-9248-49D8-8E49-6717F87D4A6B}" srcOrd="1" destOrd="0" presId="urn:microsoft.com/office/officeart/2005/8/layout/vList4"/>
    <dgm:cxn modelId="{DB34717F-7B7B-4B41-8092-8E4C9714166F}" type="presParOf" srcId="{66C73CFD-B1F5-4C2C-977A-7F098AA38123}" destId="{A7789305-ACD5-4EC3-BDDF-64731C04D10A}" srcOrd="2" destOrd="0" presId="urn:microsoft.com/office/officeart/2005/8/layout/vList4"/>
    <dgm:cxn modelId="{A674FC60-E9E2-46C3-A0CA-51261F153BAA}" type="presParOf" srcId="{4734DCE1-3331-4B15-863D-5044E2398AA8}" destId="{EFCAB30E-3798-4D21-81E7-7A006CBA1855}" srcOrd="1" destOrd="0" presId="urn:microsoft.com/office/officeart/2005/8/layout/vList4"/>
    <dgm:cxn modelId="{B7C25B5D-31BD-4A3C-A0D1-CA4E3614F9EF}" type="presParOf" srcId="{4734DCE1-3331-4B15-863D-5044E2398AA8}" destId="{EEF50406-AD7E-424E-A3C1-3AF12E03A3AD}" srcOrd="2" destOrd="0" presId="urn:microsoft.com/office/officeart/2005/8/layout/vList4"/>
    <dgm:cxn modelId="{3B24D14E-E50A-4C48-BA07-A6EDB1909B73}" type="presParOf" srcId="{EEF50406-AD7E-424E-A3C1-3AF12E03A3AD}" destId="{1436F04D-6E3F-4EE4-A0C7-941B0C1C8E56}" srcOrd="0" destOrd="0" presId="urn:microsoft.com/office/officeart/2005/8/layout/vList4"/>
    <dgm:cxn modelId="{2208028E-BCE6-4248-B179-55D9005D5ACE}" type="presParOf" srcId="{EEF50406-AD7E-424E-A3C1-3AF12E03A3AD}" destId="{69DAD84A-4C5D-4B7B-900D-B091515CB0AB}" srcOrd="1" destOrd="0" presId="urn:microsoft.com/office/officeart/2005/8/layout/vList4"/>
    <dgm:cxn modelId="{595A5BE7-ACDA-40EB-9282-823E331A2874}" type="presParOf" srcId="{EEF50406-AD7E-424E-A3C1-3AF12E03A3AD}" destId="{B6D58272-3006-4B0E-ADA9-BE40B7044E9F}" srcOrd="2" destOrd="0" presId="urn:microsoft.com/office/officeart/2005/8/layout/vList4"/>
    <dgm:cxn modelId="{5B85C5D3-98B4-4111-A3E9-9EFFF1B7584B}" type="presParOf" srcId="{4734DCE1-3331-4B15-863D-5044E2398AA8}" destId="{9831181D-26C3-45EC-9F10-10B55BD384F0}" srcOrd="3" destOrd="0" presId="urn:microsoft.com/office/officeart/2005/8/layout/vList4"/>
    <dgm:cxn modelId="{7DC98FCF-9B32-45F5-BD23-A57F6A7EF24D}" type="presParOf" srcId="{4734DCE1-3331-4B15-863D-5044E2398AA8}" destId="{29E0F3AE-E1FC-40C5-9E92-35CDA62FE3F0}" srcOrd="4" destOrd="0" presId="urn:microsoft.com/office/officeart/2005/8/layout/vList4"/>
    <dgm:cxn modelId="{E9FA2FE1-E990-498F-9D9D-787D6E9111EA}" type="presParOf" srcId="{29E0F3AE-E1FC-40C5-9E92-35CDA62FE3F0}" destId="{2320848E-7EE7-43E0-B27E-56E8E288CE9F}" srcOrd="0" destOrd="0" presId="urn:microsoft.com/office/officeart/2005/8/layout/vList4"/>
    <dgm:cxn modelId="{68FCD54F-8DD1-4335-BC7E-DFA91C8C75FE}" type="presParOf" srcId="{29E0F3AE-E1FC-40C5-9E92-35CDA62FE3F0}" destId="{E3E214F2-64FF-4B9F-B7BE-9C4AAD410473}" srcOrd="1" destOrd="0" presId="urn:microsoft.com/office/officeart/2005/8/layout/vList4"/>
    <dgm:cxn modelId="{F4009CC7-7827-449F-AFDE-7933B587F820}" type="presParOf" srcId="{29E0F3AE-E1FC-40C5-9E92-35CDA62FE3F0}" destId="{7150965E-9394-4698-8F93-92BF7227DE6A}" srcOrd="2" destOrd="0" presId="urn:microsoft.com/office/officeart/2005/8/layout/vList4"/>
    <dgm:cxn modelId="{1E662253-4943-4A57-BF9C-4B4E69116D3C}" type="presParOf" srcId="{4734DCE1-3331-4B15-863D-5044E2398AA8}" destId="{CC6656F3-417B-48B5-997C-DEF3031B8ACA}" srcOrd="5" destOrd="0" presId="urn:microsoft.com/office/officeart/2005/8/layout/vList4"/>
    <dgm:cxn modelId="{FB4A720B-8600-4E31-8E0F-338A4BEC4BF7}" type="presParOf" srcId="{4734DCE1-3331-4B15-863D-5044E2398AA8}" destId="{2E961DA0-5838-4CA7-AB27-F98D529E608C}" srcOrd="6" destOrd="0" presId="urn:microsoft.com/office/officeart/2005/8/layout/vList4"/>
    <dgm:cxn modelId="{B18554A2-658F-4C80-A245-804E62B43746}" type="presParOf" srcId="{2E961DA0-5838-4CA7-AB27-F98D529E608C}" destId="{FD5E643D-9A0F-4F1E-945B-F16E3A4E0FCC}" srcOrd="0" destOrd="0" presId="urn:microsoft.com/office/officeart/2005/8/layout/vList4"/>
    <dgm:cxn modelId="{A4855C70-FD8C-44D0-A3A6-88B49C5ECEA5}" type="presParOf" srcId="{2E961DA0-5838-4CA7-AB27-F98D529E608C}" destId="{598B7AD9-92B9-4B81-A7D3-7CE112BD9064}" srcOrd="1" destOrd="0" presId="urn:microsoft.com/office/officeart/2005/8/layout/vList4"/>
    <dgm:cxn modelId="{97B2EDE0-DDDF-4B69-9B65-BC041D7CFEA9}" type="presParOf" srcId="{2E961DA0-5838-4CA7-AB27-F98D529E608C}" destId="{BCDB1E02-E907-4764-9921-6B384E6CF41F}" srcOrd="2" destOrd="0" presId="urn:microsoft.com/office/officeart/2005/8/layout/vList4"/>
    <dgm:cxn modelId="{1C86790E-C5F7-494E-ACAD-0CD3D0B513B5}" type="presParOf" srcId="{4734DCE1-3331-4B15-863D-5044E2398AA8}" destId="{68BC5225-1747-43C1-B411-19A0E71CF593}" srcOrd="7" destOrd="0" presId="urn:microsoft.com/office/officeart/2005/8/layout/vList4"/>
    <dgm:cxn modelId="{DEE1E818-2FCC-44E9-B778-FB13A376E4FC}" type="presParOf" srcId="{4734DCE1-3331-4B15-863D-5044E2398AA8}" destId="{886A74A8-AE5C-4471-A4F7-D8F58F6FB5EA}" srcOrd="8" destOrd="0" presId="urn:microsoft.com/office/officeart/2005/8/layout/vList4"/>
    <dgm:cxn modelId="{1D3937A6-86E9-42A3-A920-613843180DFC}" type="presParOf" srcId="{886A74A8-AE5C-4471-A4F7-D8F58F6FB5EA}" destId="{04CC4CAA-BFDA-4D5F-91B2-A1BDA8A0B4AF}" srcOrd="0" destOrd="0" presId="urn:microsoft.com/office/officeart/2005/8/layout/vList4"/>
    <dgm:cxn modelId="{1F599CBA-91B2-4E3A-8534-020B56F3D5DF}" type="presParOf" srcId="{886A74A8-AE5C-4471-A4F7-D8F58F6FB5EA}" destId="{2223E0A6-C877-46C1-AA18-6BACCD9CBD42}" srcOrd="1" destOrd="0" presId="urn:microsoft.com/office/officeart/2005/8/layout/vList4"/>
    <dgm:cxn modelId="{E74C6827-1967-43A4-B59F-ECA4C4C4A685}" type="presParOf" srcId="{886A74A8-AE5C-4471-A4F7-D8F58F6FB5EA}" destId="{88FFC5F3-C0ED-4639-A6CF-55B1AD2AD30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023EB-F31A-4690-AB61-CF4BC1BA624C}">
      <dsp:nvSpPr>
        <dsp:cNvPr id="0" name=""/>
        <dsp:cNvSpPr/>
      </dsp:nvSpPr>
      <dsp:spPr>
        <a:xfrm>
          <a:off x="0" y="68259"/>
          <a:ext cx="8534400" cy="887247"/>
        </a:xfrm>
        <a:prstGeom prst="roundRect">
          <a:avLst>
            <a:gd name="adj" fmla="val 10000"/>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chemeClr val="tx1"/>
              </a:solidFill>
              <a:latin typeface="+mj-lt"/>
            </a:rPr>
            <a:t>Home button</a:t>
          </a:r>
          <a:endParaRPr lang="en-US" sz="2200" b="1" u="sng"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rPr>
            <a:t>Takes you back to the Main Dashboard.</a:t>
          </a:r>
          <a:endParaRPr lang="en-US" sz="2200" kern="1200" dirty="0">
            <a:solidFill>
              <a:schemeClr val="tx1"/>
            </a:solidFill>
            <a:latin typeface="+mj-lt"/>
          </a:endParaRPr>
        </a:p>
      </dsp:txBody>
      <dsp:txXfrm>
        <a:off x="1795367" y="68259"/>
        <a:ext cx="6739032" cy="887247"/>
      </dsp:txXfrm>
    </dsp:sp>
    <dsp:sp modelId="{D9610389-A754-4580-A475-CFAB167FF933}">
      <dsp:nvSpPr>
        <dsp:cNvPr id="0" name=""/>
        <dsp:cNvSpPr/>
      </dsp:nvSpPr>
      <dsp:spPr>
        <a:xfrm>
          <a:off x="541109" y="118251"/>
          <a:ext cx="822869" cy="796586"/>
        </a:xfrm>
        <a:prstGeom prst="roundRect">
          <a:avLst>
            <a:gd name="adj" fmla="val 10000"/>
          </a:avLst>
        </a:prstGeom>
        <a:blipFill rotWithShape="1">
          <a:blip xmlns:r="http://schemas.openxmlformats.org/officeDocument/2006/relationships" r:embed="rId1"/>
          <a:stretch>
            <a:fillRect/>
          </a:stretch>
        </a:blip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B32FF7DD-7AFF-4996-9E28-D6ECBC481280}">
      <dsp:nvSpPr>
        <dsp:cNvPr id="0" name=""/>
        <dsp:cNvSpPr/>
      </dsp:nvSpPr>
      <dsp:spPr>
        <a:xfrm>
          <a:off x="0" y="982964"/>
          <a:ext cx="8534400" cy="890902"/>
        </a:xfrm>
        <a:prstGeom prst="roundRect">
          <a:avLst>
            <a:gd name="adj" fmla="val 10000"/>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chemeClr val="tx1"/>
              </a:solidFill>
              <a:latin typeface="+mj-lt"/>
            </a:rPr>
            <a:t>Help button</a:t>
          </a:r>
          <a:endParaRPr lang="en-US" sz="2200" b="1" u="sng"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b="0" kern="1200" dirty="0" smtClean="0">
              <a:solidFill>
                <a:schemeClr val="tx1"/>
              </a:solidFill>
              <a:latin typeface="+mj-lt"/>
            </a:rPr>
            <a:t>Takes you to the online Maven User Guide.</a:t>
          </a:r>
          <a:endParaRPr lang="en-US" sz="2200" b="0" kern="1200" dirty="0">
            <a:solidFill>
              <a:schemeClr val="tx1"/>
            </a:solidFill>
            <a:latin typeface="+mj-lt"/>
          </a:endParaRPr>
        </a:p>
      </dsp:txBody>
      <dsp:txXfrm>
        <a:off x="1795367" y="982964"/>
        <a:ext cx="6739032" cy="890902"/>
      </dsp:txXfrm>
    </dsp:sp>
    <dsp:sp modelId="{A51AAC47-F41B-4097-8384-67806BC6495F}">
      <dsp:nvSpPr>
        <dsp:cNvPr id="0" name=""/>
        <dsp:cNvSpPr/>
      </dsp:nvSpPr>
      <dsp:spPr>
        <a:xfrm>
          <a:off x="516940" y="1042055"/>
          <a:ext cx="849975" cy="796586"/>
        </a:xfrm>
        <a:prstGeom prst="roundRect">
          <a:avLst>
            <a:gd name="adj" fmla="val 10000"/>
          </a:avLst>
        </a:prstGeom>
        <a:blipFill rotWithShape="1">
          <a:blip xmlns:r="http://schemas.openxmlformats.org/officeDocument/2006/relationships" r:embed="rId2"/>
          <a:stretch>
            <a:fillRect/>
          </a:stretch>
        </a:blip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50E13045-7B86-48C6-B385-9A2FFF7D94FB}">
      <dsp:nvSpPr>
        <dsp:cNvPr id="0" name=""/>
        <dsp:cNvSpPr/>
      </dsp:nvSpPr>
      <dsp:spPr>
        <a:xfrm>
          <a:off x="0" y="1915925"/>
          <a:ext cx="8534400" cy="808263"/>
        </a:xfrm>
        <a:prstGeom prst="roundRect">
          <a:avLst>
            <a:gd name="adj" fmla="val 10000"/>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chemeClr val="tx1"/>
              </a:solidFill>
              <a:latin typeface="+mj-lt"/>
            </a:rPr>
            <a:t>Search</a:t>
          </a:r>
          <a:endParaRPr lang="en-US" sz="2200" b="1" u="sng"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rPr>
            <a:t>Allows you to search by Record ID</a:t>
          </a:r>
          <a:endParaRPr lang="en-US" sz="2200" kern="1200" dirty="0">
            <a:solidFill>
              <a:schemeClr val="tx1"/>
            </a:solidFill>
            <a:latin typeface="+mj-lt"/>
          </a:endParaRPr>
        </a:p>
      </dsp:txBody>
      <dsp:txXfrm>
        <a:off x="1795367" y="1915925"/>
        <a:ext cx="6739032" cy="808263"/>
      </dsp:txXfrm>
    </dsp:sp>
    <dsp:sp modelId="{AC7295AA-6E16-4947-AECC-C70EE248FD33}">
      <dsp:nvSpPr>
        <dsp:cNvPr id="0" name=""/>
        <dsp:cNvSpPr/>
      </dsp:nvSpPr>
      <dsp:spPr>
        <a:xfrm>
          <a:off x="379357" y="2047231"/>
          <a:ext cx="1148696" cy="525892"/>
        </a:xfrm>
        <a:prstGeom prst="roundRect">
          <a:avLst>
            <a:gd name="adj" fmla="val 10000"/>
          </a:avLst>
        </a:prstGeom>
        <a:blipFill rotWithShape="1">
          <a:blip xmlns:r="http://schemas.openxmlformats.org/officeDocument/2006/relationships" r:embed="rId3"/>
          <a:stretch>
            <a:fillRect/>
          </a:stretch>
        </a:blip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8796D7DB-F75C-4912-B23D-027CD7BE168A}">
      <dsp:nvSpPr>
        <dsp:cNvPr id="0" name=""/>
        <dsp:cNvSpPr/>
      </dsp:nvSpPr>
      <dsp:spPr>
        <a:xfrm>
          <a:off x="0" y="2748222"/>
          <a:ext cx="8534400" cy="1946267"/>
        </a:xfrm>
        <a:prstGeom prst="roundRect">
          <a:avLst>
            <a:gd name="adj" fmla="val 10000"/>
          </a:avLst>
        </a:prstGeom>
        <a:no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chemeClr val="tx1"/>
              </a:solidFill>
              <a:latin typeface="+mj-lt"/>
            </a:rPr>
            <a:t>Username drop down</a:t>
          </a:r>
          <a:endParaRPr lang="en-US" sz="2200" b="1" u="sng"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rPr>
            <a:t>Edit profile</a:t>
          </a:r>
          <a:endParaRPr lang="en-US" sz="2200"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rPr>
            <a:t>Administration – switch screens between Main and Admin for administrators</a:t>
          </a:r>
          <a:endParaRPr lang="en-US" sz="2200"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rPr>
            <a:t>Logout</a:t>
          </a:r>
          <a:endParaRPr lang="en-US" sz="2200" kern="1200" dirty="0">
            <a:solidFill>
              <a:schemeClr val="tx1"/>
            </a:solidFill>
            <a:latin typeface="+mj-lt"/>
          </a:endParaRPr>
        </a:p>
      </dsp:txBody>
      <dsp:txXfrm>
        <a:off x="1795367" y="2748222"/>
        <a:ext cx="6739032" cy="1946267"/>
      </dsp:txXfrm>
    </dsp:sp>
    <dsp:sp modelId="{D0803A21-F573-4927-9763-6CED1CDBDA56}">
      <dsp:nvSpPr>
        <dsp:cNvPr id="0" name=""/>
        <dsp:cNvSpPr/>
      </dsp:nvSpPr>
      <dsp:spPr>
        <a:xfrm>
          <a:off x="74559" y="3448275"/>
          <a:ext cx="1734736" cy="559900"/>
        </a:xfrm>
        <a:prstGeom prst="roundRect">
          <a:avLst>
            <a:gd name="adj" fmla="val 10000"/>
          </a:avLst>
        </a:prstGeom>
        <a:blipFill rotWithShape="1">
          <a:blip xmlns:r="http://schemas.openxmlformats.org/officeDocument/2006/relationships" r:embed="rId4"/>
          <a:stretch>
            <a:fillRect/>
          </a:stretch>
        </a:blip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9CB9E-C1F0-4078-9486-C79BE98F23F9}">
      <dsp:nvSpPr>
        <dsp:cNvPr id="0" name=""/>
        <dsp:cNvSpPr/>
      </dsp:nvSpPr>
      <dsp:spPr>
        <a:xfrm>
          <a:off x="0" y="0"/>
          <a:ext cx="6172199" cy="97300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Create Event</a:t>
          </a:r>
          <a:endParaRPr lang="en-US" sz="3000" kern="1200" dirty="0"/>
        </a:p>
      </dsp:txBody>
      <dsp:txXfrm>
        <a:off x="1331740" y="0"/>
        <a:ext cx="4840459" cy="973001"/>
      </dsp:txXfrm>
    </dsp:sp>
    <dsp:sp modelId="{E3671B3D-9248-49D8-8E49-6717F87D4A6B}">
      <dsp:nvSpPr>
        <dsp:cNvPr id="0" name=""/>
        <dsp:cNvSpPr/>
      </dsp:nvSpPr>
      <dsp:spPr>
        <a:xfrm>
          <a:off x="396238" y="134799"/>
          <a:ext cx="636563" cy="703401"/>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436F04D-6E3F-4EE4-A0C7-941B0C1C8E56}">
      <dsp:nvSpPr>
        <dsp:cNvPr id="0" name=""/>
        <dsp:cNvSpPr/>
      </dsp:nvSpPr>
      <dsp:spPr>
        <a:xfrm>
          <a:off x="0" y="1070301"/>
          <a:ext cx="6172199" cy="97300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Search Event</a:t>
          </a:r>
          <a:endParaRPr lang="en-US" sz="3000" kern="1200" dirty="0"/>
        </a:p>
      </dsp:txBody>
      <dsp:txXfrm>
        <a:off x="1331740" y="1070301"/>
        <a:ext cx="4840459" cy="973001"/>
      </dsp:txXfrm>
    </dsp:sp>
    <dsp:sp modelId="{69DAD84A-4C5D-4B7B-900D-B091515CB0AB}">
      <dsp:nvSpPr>
        <dsp:cNvPr id="0" name=""/>
        <dsp:cNvSpPr/>
      </dsp:nvSpPr>
      <dsp:spPr>
        <a:xfrm>
          <a:off x="396238" y="1208603"/>
          <a:ext cx="636563" cy="696396"/>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320848E-7EE7-43E0-B27E-56E8E288CE9F}">
      <dsp:nvSpPr>
        <dsp:cNvPr id="0" name=""/>
        <dsp:cNvSpPr/>
      </dsp:nvSpPr>
      <dsp:spPr>
        <a:xfrm>
          <a:off x="0" y="2140602"/>
          <a:ext cx="6172199" cy="97300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Import Roster</a:t>
          </a:r>
        </a:p>
      </dsp:txBody>
      <dsp:txXfrm>
        <a:off x="1331740" y="2140602"/>
        <a:ext cx="4840459" cy="973001"/>
      </dsp:txXfrm>
    </dsp:sp>
    <dsp:sp modelId="{E3E214F2-64FF-4B9F-B7BE-9C4AAD410473}">
      <dsp:nvSpPr>
        <dsp:cNvPr id="0" name=""/>
        <dsp:cNvSpPr/>
      </dsp:nvSpPr>
      <dsp:spPr>
        <a:xfrm>
          <a:off x="396238" y="2282403"/>
          <a:ext cx="636563" cy="689398"/>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D5E643D-9A0F-4F1E-945B-F16E3A4E0FCC}">
      <dsp:nvSpPr>
        <dsp:cNvPr id="0" name=""/>
        <dsp:cNvSpPr/>
      </dsp:nvSpPr>
      <dsp:spPr>
        <a:xfrm>
          <a:off x="0" y="3210903"/>
          <a:ext cx="6172199" cy="97300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Reports</a:t>
          </a:r>
          <a:endParaRPr lang="en-US" sz="3000" kern="1200" dirty="0">
            <a:solidFill>
              <a:schemeClr val="tx1"/>
            </a:solidFill>
          </a:endParaRPr>
        </a:p>
      </dsp:txBody>
      <dsp:txXfrm>
        <a:off x="1331740" y="3210903"/>
        <a:ext cx="4840459" cy="973001"/>
      </dsp:txXfrm>
    </dsp:sp>
    <dsp:sp modelId="{598B7AD9-92B9-4B81-A7D3-7CE112BD9064}">
      <dsp:nvSpPr>
        <dsp:cNvPr id="0" name=""/>
        <dsp:cNvSpPr/>
      </dsp:nvSpPr>
      <dsp:spPr>
        <a:xfrm>
          <a:off x="396238" y="3356207"/>
          <a:ext cx="636563" cy="682392"/>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4CC4CAA-BFDA-4D5F-91B2-A1BDA8A0B4AF}">
      <dsp:nvSpPr>
        <dsp:cNvPr id="0" name=""/>
        <dsp:cNvSpPr/>
      </dsp:nvSpPr>
      <dsp:spPr>
        <a:xfrm>
          <a:off x="0" y="4281204"/>
          <a:ext cx="6172199" cy="97300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Recently Accessed Records </a:t>
          </a:r>
          <a:endParaRPr lang="en-US" sz="3000" kern="1200" dirty="0"/>
        </a:p>
      </dsp:txBody>
      <dsp:txXfrm>
        <a:off x="1331740" y="4281204"/>
        <a:ext cx="4840459" cy="973001"/>
      </dsp:txXfrm>
    </dsp:sp>
    <dsp:sp modelId="{2223E0A6-C877-46C1-AA18-6BACCD9CBD42}">
      <dsp:nvSpPr>
        <dsp:cNvPr id="0" name=""/>
        <dsp:cNvSpPr/>
      </dsp:nvSpPr>
      <dsp:spPr>
        <a:xfrm>
          <a:off x="396238" y="4430011"/>
          <a:ext cx="636563" cy="675387"/>
        </a:xfrm>
        <a:prstGeom prst="roundRect">
          <a:avLst>
            <a:gd name="adj" fmla="val 10000"/>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249845A0-5879-4208-B697-694CBC0D6437}" type="datetimeFigureOut">
              <a:rPr lang="en-US" smtClean="0"/>
              <a:t>2/14/2014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4E1041A4-6903-4555-9959-6A2602FDCCE0}" type="slidenum">
              <a:rPr lang="en-US" smtClean="0"/>
              <a:t>‹#›</a:t>
            </a:fld>
            <a:endParaRPr lang="en-US" dirty="0"/>
          </a:p>
        </p:txBody>
      </p:sp>
    </p:spTree>
    <p:extLst>
      <p:ext uri="{BB962C8B-B14F-4D97-AF65-F5344CB8AC3E}">
        <p14:creationId xmlns:p14="http://schemas.microsoft.com/office/powerpoint/2010/main" val="394236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14DF3621-8F18-4DA8-999D-8B208991999E}" type="datetimeFigureOut">
              <a:rPr lang="en-US" smtClean="0"/>
              <a:t>2/14/2014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AAD00EED-1564-4857-8DD0-907E40C40F84}" type="slidenum">
              <a:rPr lang="en-US" smtClean="0"/>
              <a:t>‹#›</a:t>
            </a:fld>
            <a:endParaRPr lang="en-US" dirty="0"/>
          </a:p>
        </p:txBody>
      </p:sp>
    </p:spTree>
    <p:extLst>
      <p:ext uri="{BB962C8B-B14F-4D97-AF65-F5344CB8AC3E}">
        <p14:creationId xmlns:p14="http://schemas.microsoft.com/office/powerpoint/2010/main" val="259253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a:t>
            </a:fld>
            <a:endParaRPr lang="en-US" dirty="0"/>
          </a:p>
        </p:txBody>
      </p:sp>
    </p:spTree>
    <p:extLst>
      <p:ext uri="{BB962C8B-B14F-4D97-AF65-F5344CB8AC3E}">
        <p14:creationId xmlns:p14="http://schemas.microsoft.com/office/powerpoint/2010/main" val="46539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Create</a:t>
            </a:r>
            <a:r>
              <a:rPr lang="en-US" b="0" dirty="0" smtClean="0"/>
              <a:t> Event</a:t>
            </a:r>
            <a:r>
              <a:rPr lang="en-US" b="0" baseline="0" dirty="0" smtClean="0"/>
              <a:t> – </a:t>
            </a:r>
            <a:r>
              <a:rPr lang="en-US" b="0" dirty="0" smtClean="0"/>
              <a:t>Used to create a new event.</a:t>
            </a:r>
          </a:p>
          <a:p>
            <a:pPr defTabSz="882762">
              <a:defRPr/>
            </a:pPr>
            <a:r>
              <a:rPr lang="en-US" b="1" dirty="0" smtClean="0"/>
              <a:t>Search</a:t>
            </a:r>
            <a:r>
              <a:rPr lang="en-US" b="0" dirty="0" smtClean="0"/>
              <a:t> Event – Used to search</a:t>
            </a:r>
            <a:r>
              <a:rPr lang="en-US" b="0" baseline="0" dirty="0" smtClean="0"/>
              <a:t> for an existing event based on various search criteria.  Users may only search for events reported by their entity.</a:t>
            </a:r>
          </a:p>
          <a:p>
            <a:pPr defTabSz="882762">
              <a:defRPr/>
            </a:pPr>
            <a:r>
              <a:rPr lang="en-US" b="1" baseline="0" dirty="0" smtClean="0"/>
              <a:t>Import</a:t>
            </a:r>
            <a:r>
              <a:rPr lang="en-US" b="0" baseline="0" dirty="0" smtClean="0"/>
              <a:t> Roster (upload data file) - </a:t>
            </a:r>
            <a:r>
              <a:rPr lang="en-US" b="0" dirty="0" smtClean="0"/>
              <a:t>Allows a user to import an electronic data file and create multiple events automatically.</a:t>
            </a:r>
          </a:p>
          <a:p>
            <a:pPr defTabSz="882762">
              <a:defRPr/>
            </a:pPr>
            <a:r>
              <a:rPr lang="en-US" b="1" dirty="0" smtClean="0"/>
              <a:t>Reports</a:t>
            </a:r>
            <a:r>
              <a:rPr lang="en-US" b="0" dirty="0" smtClean="0"/>
              <a:t> – Used to view, print,</a:t>
            </a:r>
            <a:r>
              <a:rPr lang="en-US" b="0" baseline="0" dirty="0" smtClean="0"/>
              <a:t> and export reports from data entered in Maven.  Reports functionality will not be available on September 17</a:t>
            </a:r>
            <a:r>
              <a:rPr lang="en-US" b="0" baseline="30000" dirty="0" smtClean="0"/>
              <a:t>th</a:t>
            </a:r>
            <a:r>
              <a:rPr lang="en-US" b="0" baseline="0" dirty="0" smtClean="0"/>
              <a:t>.</a:t>
            </a:r>
            <a:endParaRPr lang="en-US" b="0" dirty="0" smtClean="0"/>
          </a:p>
          <a:p>
            <a:pPr defTabSz="882762">
              <a:defRPr/>
            </a:pPr>
            <a:r>
              <a:rPr lang="en-US" b="1" dirty="0" smtClean="0"/>
              <a:t>User Information </a:t>
            </a:r>
            <a:r>
              <a:rPr lang="en-US" b="0" dirty="0" smtClean="0"/>
              <a:t>– Used to view or</a:t>
            </a:r>
            <a:r>
              <a:rPr lang="en-US" b="0" baseline="0" dirty="0" smtClean="0"/>
              <a:t> update information about the current user and to change the user’s password.</a:t>
            </a:r>
            <a:endParaRPr lang="en-US" b="0" dirty="0" smtClean="0"/>
          </a:p>
          <a:p>
            <a:pPr defTabSz="882762">
              <a:defRPr/>
            </a:pPr>
            <a:r>
              <a:rPr lang="en-US" b="1" dirty="0" smtClean="0"/>
              <a:t>Recently</a:t>
            </a:r>
            <a:r>
              <a:rPr lang="en-US" b="1" baseline="0" dirty="0" smtClean="0"/>
              <a:t> Accessed </a:t>
            </a:r>
            <a:r>
              <a:rPr lang="en-US" b="0" baseline="0" dirty="0" smtClean="0"/>
              <a:t>Records – </a:t>
            </a:r>
            <a:r>
              <a:rPr lang="en-US" b="0" dirty="0" smtClean="0"/>
              <a:t>Used to provide</a:t>
            </a:r>
            <a:r>
              <a:rPr lang="en-US" b="0" baseline="0" dirty="0" smtClean="0"/>
              <a:t> access to the last 20 events the user has opened or created (through web data entry).</a:t>
            </a:r>
            <a:endParaRPr lang="en-US" b="0" dirty="0" smtClean="0"/>
          </a:p>
          <a:p>
            <a:endParaRPr lang="en-US" b="0" dirty="0" smtClean="0"/>
          </a:p>
          <a:p>
            <a:r>
              <a:rPr lang="en-US" b="0" baseline="0" dirty="0" smtClean="0"/>
              <a:t>Reports is gray because although the button will be there and be active, reports will not be available to users on September 17</a:t>
            </a:r>
            <a:r>
              <a:rPr lang="en-US" b="0" baseline="30000" dirty="0" smtClean="0"/>
              <a:t>th</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AAD00EED-1564-4857-8DD0-907E40C40F84}" type="slidenum">
              <a:rPr lang="en-US" smtClean="0"/>
              <a:t>17</a:t>
            </a:fld>
            <a:endParaRPr lang="en-US"/>
          </a:p>
        </p:txBody>
      </p:sp>
    </p:spTree>
    <p:extLst>
      <p:ext uri="{BB962C8B-B14F-4D97-AF65-F5344CB8AC3E}">
        <p14:creationId xmlns:p14="http://schemas.microsoft.com/office/powerpoint/2010/main" val="10717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00EED-1564-4857-8DD0-907E40C40F84}" type="slidenum">
              <a:rPr lang="en-US" smtClean="0"/>
              <a:t>18</a:t>
            </a:fld>
            <a:endParaRPr lang="en-US" dirty="0"/>
          </a:p>
        </p:txBody>
      </p:sp>
    </p:spTree>
    <p:extLst>
      <p:ext uri="{BB962C8B-B14F-4D97-AF65-F5344CB8AC3E}">
        <p14:creationId xmlns:p14="http://schemas.microsoft.com/office/powerpoint/2010/main" val="122427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dirty="0" smtClean="0"/>
              <a:t>If the person was entered by another entity,</a:t>
            </a:r>
            <a:r>
              <a:rPr lang="en-US" baseline="0" dirty="0" smtClean="0"/>
              <a:t> his/her information will not be available using the “Select Person” feature.  This is only available for those people who have already been reported by the entity.  This should prevent them from entering the same person twice.  If the person’s information, such as address, has changed, this can be updated after the event is created.  Maven will keep a history of any addresses listed for the same person.</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22</a:t>
            </a:fld>
            <a:endParaRPr lang="en-US"/>
          </a:p>
        </p:txBody>
      </p:sp>
    </p:spTree>
    <p:extLst>
      <p:ext uri="{BB962C8B-B14F-4D97-AF65-F5344CB8AC3E}">
        <p14:creationId xmlns:p14="http://schemas.microsoft.com/office/powerpoint/2010/main" val="210097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Party ID is a registry-generated ID number</a:t>
            </a:r>
            <a:r>
              <a:rPr lang="en-US" baseline="0" dirty="0" smtClean="0"/>
              <a:t>, not a number like medical record number or patient care report number.</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23</a:t>
            </a:fld>
            <a:endParaRPr lang="en-US" dirty="0"/>
          </a:p>
        </p:txBody>
      </p:sp>
    </p:spTree>
    <p:extLst>
      <p:ext uri="{BB962C8B-B14F-4D97-AF65-F5344CB8AC3E}">
        <p14:creationId xmlns:p14="http://schemas.microsoft.com/office/powerpoint/2010/main" val="293386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features</a:t>
            </a:r>
            <a:r>
              <a:rPr lang="en-US" baseline="0" dirty="0" smtClean="0"/>
              <a:t> can help the user find the right person if there is inaccurate or out-of-date information.</a:t>
            </a:r>
          </a:p>
          <a:p>
            <a:pPr marL="220690" indent="-220690">
              <a:buAutoNum type="arabicPeriod"/>
            </a:pPr>
            <a:r>
              <a:rPr lang="en-US" baseline="0" dirty="0" smtClean="0"/>
              <a:t>Birth date inexact link – changes from one date field to two date fields to search in a range instead of by specific date</a:t>
            </a:r>
          </a:p>
          <a:p>
            <a:pPr marL="220690" indent="-220690">
              <a:buAutoNum type="arabicPeriod"/>
            </a:pPr>
            <a:r>
              <a:rPr lang="en-US" baseline="0" dirty="0" smtClean="0"/>
              <a:t>Search history – the system tracks all demographic information kept in a patient’s record, even after it is updated, and this feature will search historical as well as current information</a:t>
            </a:r>
          </a:p>
          <a:p>
            <a:pPr marL="220690" indent="-220690">
              <a:buAutoNum type="arabicPeriod"/>
            </a:pPr>
            <a:r>
              <a:rPr lang="en-US" baseline="0" dirty="0" smtClean="0"/>
              <a:t>Some additional examples of names returned when the first name “John” is searched for using the Search </a:t>
            </a:r>
            <a:r>
              <a:rPr lang="en-US" baseline="0" dirty="0" err="1" smtClean="0"/>
              <a:t>Soundex</a:t>
            </a:r>
            <a:r>
              <a:rPr lang="en-US" baseline="0" dirty="0" smtClean="0"/>
              <a:t> feature (not a complete list):</a:t>
            </a:r>
          </a:p>
          <a:p>
            <a:pPr marL="662071" lvl="1" indent="-220690">
              <a:buFont typeface="Arial" pitchFamily="34" charset="0"/>
              <a:buChar char="•"/>
            </a:pPr>
            <a:r>
              <a:rPr lang="en-US" baseline="0" dirty="0" smtClean="0"/>
              <a:t>Johnny</a:t>
            </a:r>
          </a:p>
          <a:p>
            <a:pPr marL="662071" lvl="1" indent="-220690">
              <a:buFont typeface="Arial" pitchFamily="34" charset="0"/>
              <a:buChar char="•"/>
            </a:pPr>
            <a:r>
              <a:rPr lang="en-US" baseline="0" dirty="0" smtClean="0"/>
              <a:t>Juan</a:t>
            </a:r>
          </a:p>
          <a:p>
            <a:pPr marL="662071" lvl="1" indent="-220690" defTabSz="882762">
              <a:buFont typeface="Arial" pitchFamily="34" charset="0"/>
              <a:buChar char="•"/>
              <a:defRPr/>
            </a:pPr>
            <a:r>
              <a:rPr lang="en-US" baseline="0" dirty="0" smtClean="0"/>
              <a:t>Johnnie</a:t>
            </a:r>
          </a:p>
          <a:p>
            <a:pPr marL="662071" lvl="1" indent="-220690">
              <a:buFont typeface="Arial" pitchFamily="34" charset="0"/>
              <a:buChar char="•"/>
            </a:pPr>
            <a:r>
              <a:rPr lang="en-US" baseline="0" dirty="0" smtClean="0"/>
              <a:t>Jon</a:t>
            </a:r>
          </a:p>
          <a:p>
            <a:pPr marL="662071" lvl="1" indent="-220690">
              <a:buFont typeface="Arial" pitchFamily="34" charset="0"/>
              <a:buChar char="•"/>
            </a:pPr>
            <a:r>
              <a:rPr lang="en-US" baseline="0" dirty="0" smtClean="0"/>
              <a:t>Jonathan</a:t>
            </a:r>
          </a:p>
          <a:p>
            <a:pPr marL="662071" lvl="1" indent="-220690">
              <a:buFont typeface="Arial" pitchFamily="34" charset="0"/>
              <a:buChar char="•"/>
            </a:pPr>
            <a:r>
              <a:rPr lang="en-US" baseline="0" dirty="0" err="1" smtClean="0"/>
              <a:t>Johnathan</a:t>
            </a:r>
            <a:endParaRPr lang="en-US" baseline="0" dirty="0" smtClean="0"/>
          </a:p>
          <a:p>
            <a:pPr marL="662071" lvl="1" indent="-220690">
              <a:buFont typeface="Arial" pitchFamily="34" charset="0"/>
              <a:buChar char="•"/>
            </a:pPr>
            <a:r>
              <a:rPr lang="en-US" baseline="0" dirty="0" smtClean="0"/>
              <a:t>Jimmy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24</a:t>
            </a:fld>
            <a:endParaRPr lang="en-US" dirty="0"/>
          </a:p>
        </p:txBody>
      </p:sp>
    </p:spTree>
    <p:extLst>
      <p:ext uri="{BB962C8B-B14F-4D97-AF65-F5344CB8AC3E}">
        <p14:creationId xmlns:p14="http://schemas.microsoft.com/office/powerpoint/2010/main" val="293386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example</a:t>
            </a:r>
            <a:r>
              <a:rPr lang="en-US" baseline="0" dirty="0" smtClean="0"/>
              <a:t> of the search results.  The only information provided is Name, Birth Date, and Address.  External ID is for the system and is not relevant to the end user.  </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25</a:t>
            </a:fld>
            <a:endParaRPr lang="en-US" dirty="0"/>
          </a:p>
        </p:txBody>
      </p:sp>
    </p:spTree>
    <p:extLst>
      <p:ext uri="{BB962C8B-B14F-4D97-AF65-F5344CB8AC3E}">
        <p14:creationId xmlns:p14="http://schemas.microsoft.com/office/powerpoint/2010/main" val="293386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“Unknown” should be the only value entered for</a:t>
            </a:r>
            <a:r>
              <a:rPr lang="en-US" baseline="0" dirty="0" smtClean="0"/>
              <a:t> last or first name if the person’s name is unknown.  Do not enter a name such as “John/Jane Doe,” etc.</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26</a:t>
            </a:fld>
            <a:endParaRPr lang="en-US" dirty="0"/>
          </a:p>
        </p:txBody>
      </p:sp>
    </p:spTree>
    <p:extLst>
      <p:ext uri="{BB962C8B-B14F-4D97-AF65-F5344CB8AC3E}">
        <p14:creationId xmlns:p14="http://schemas.microsoft.com/office/powerpoint/2010/main" val="38091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dirty="0" smtClean="0"/>
              <a:t>Quick view of the entire</a:t>
            </a:r>
            <a:r>
              <a:rPr lang="en-US" baseline="0" dirty="0" smtClean="0"/>
              <a:t> screen.  Areas of interest will be highlighted and enlarged in the following slides.</a:t>
            </a:r>
            <a:endParaRPr lang="en-US" dirty="0" smtClean="0"/>
          </a:p>
        </p:txBody>
      </p:sp>
      <p:sp>
        <p:nvSpPr>
          <p:cNvPr id="4" name="Slide Number Placeholder 3"/>
          <p:cNvSpPr>
            <a:spLocks noGrp="1"/>
          </p:cNvSpPr>
          <p:nvPr>
            <p:ph type="sldNum" sz="quarter" idx="10"/>
          </p:nvPr>
        </p:nvSpPr>
        <p:spPr/>
        <p:txBody>
          <a:bodyPr/>
          <a:lstStyle/>
          <a:p>
            <a:fld id="{D5764694-7361-43B4-8892-5BDFF983FFE9}" type="slidenum">
              <a:rPr lang="en-US" smtClean="0"/>
              <a:t>28</a:t>
            </a:fld>
            <a:endParaRPr lang="en-US"/>
          </a:p>
        </p:txBody>
      </p:sp>
    </p:spTree>
    <p:extLst>
      <p:ext uri="{BB962C8B-B14F-4D97-AF65-F5344CB8AC3E}">
        <p14:creationId xmlns:p14="http://schemas.microsoft.com/office/powerpoint/2010/main" val="353194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Entities will not be able to link records or view linked records.  However, this line will still</a:t>
            </a:r>
            <a:r>
              <a:rPr lang="en-US" baseline="0" dirty="0" smtClean="0"/>
              <a:t> display on the record dashboard.  Users will not be able to see the linking DSHS does for aggregate data purposes.</a:t>
            </a:r>
          </a:p>
          <a:p>
            <a:r>
              <a:rPr lang="en-US" dirty="0" smtClean="0"/>
              <a:t>Previous text from Notifications</a:t>
            </a:r>
            <a:r>
              <a:rPr lang="en-US" baseline="0" dirty="0" smtClean="0"/>
              <a:t> section – not sure what this is saying:</a:t>
            </a:r>
          </a:p>
          <a:p>
            <a:r>
              <a:rPr lang="en-US" sz="1800" u="sng" dirty="0" smtClean="0">
                <a:solidFill>
                  <a:schemeClr val="tx1"/>
                </a:solidFill>
              </a:rPr>
              <a:t>Notifications</a:t>
            </a:r>
            <a:r>
              <a:rPr lang="en-US" sz="1800" dirty="0" smtClean="0">
                <a:solidFill>
                  <a:schemeClr val="tx1"/>
                </a:solidFill>
              </a:rPr>
              <a:t> – any the event are displayed here, examples:</a:t>
            </a:r>
          </a:p>
          <a:p>
            <a:pPr lvl="1"/>
            <a:r>
              <a:rPr lang="en-US" dirty="0" smtClean="0">
                <a:solidFill>
                  <a:schemeClr val="tx1"/>
                </a:solidFill>
              </a:rPr>
              <a:t>Incident date </a:t>
            </a:r>
            <a:r>
              <a:rPr lang="en-US" i="1" dirty="0" smtClean="0">
                <a:solidFill>
                  <a:schemeClr val="tx1"/>
                </a:solidFill>
              </a:rPr>
              <a:t>(when entered)</a:t>
            </a:r>
            <a:endParaRPr lang="en-US" dirty="0" smtClean="0">
              <a:solidFill>
                <a:schemeClr val="tx1"/>
              </a:solidFill>
            </a:endParaRPr>
          </a:p>
          <a:p>
            <a:pPr lvl="1"/>
            <a:r>
              <a:rPr lang="en-US" dirty="0" smtClean="0">
                <a:solidFill>
                  <a:schemeClr val="tx1"/>
                </a:solidFill>
              </a:rPr>
              <a:t>Age at incident (</a:t>
            </a:r>
            <a:r>
              <a:rPr lang="en-US" i="1" dirty="0" smtClean="0">
                <a:solidFill>
                  <a:schemeClr val="tx1"/>
                </a:solidFill>
              </a:rPr>
              <a:t>when both birth date and incident date entered)</a:t>
            </a:r>
            <a:endParaRPr lang="en-US" dirty="0" smtClean="0">
              <a:solidFill>
                <a:schemeClr val="tx1"/>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29</a:t>
            </a:fld>
            <a:endParaRPr lang="en-US" dirty="0"/>
          </a:p>
        </p:txBody>
      </p:sp>
    </p:spTree>
    <p:extLst>
      <p:ext uri="{BB962C8B-B14F-4D97-AF65-F5344CB8AC3E}">
        <p14:creationId xmlns:p14="http://schemas.microsoft.com/office/powerpoint/2010/main" val="410349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 wizard “follows the order of the NTDB</a:t>
            </a:r>
            <a:r>
              <a:rPr lang="en-US" baseline="0" dirty="0" smtClean="0"/>
              <a:t> or NEMSIS data dictionary,” it follows the order of the applicable data dictionary’s table of contents.  Entities will not have to enter any additional required data elements than what was collected in the TRACIT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33</a:t>
            </a:fld>
            <a:endParaRPr lang="en-US" dirty="0"/>
          </a:p>
        </p:txBody>
      </p:sp>
    </p:spTree>
    <p:extLst>
      <p:ext uri="{BB962C8B-B14F-4D97-AF65-F5344CB8AC3E}">
        <p14:creationId xmlns:p14="http://schemas.microsoft.com/office/powerpoint/2010/main" val="341449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user interface.  There is also an Administration user interface, which the local administrators/account</a:t>
            </a:r>
            <a:r>
              <a:rPr lang="en-US" baseline="0" dirty="0" smtClean="0"/>
              <a:t> managers will use for account management.  This functionality will not be available on September 17</a:t>
            </a:r>
            <a:r>
              <a:rPr lang="en-US" baseline="30000" dirty="0" smtClean="0"/>
              <a:t>th</a:t>
            </a:r>
            <a:r>
              <a:rPr lang="en-US" baseline="0" dirty="0" smtClean="0"/>
              <a:t> </a:t>
            </a:r>
            <a:r>
              <a:rPr lang="en-US" baseline="30000" dirty="0" smtClean="0"/>
              <a:t> </a:t>
            </a:r>
            <a:r>
              <a:rPr lang="en-US" baseline="0" dirty="0" smtClean="0"/>
              <a:t>so local admins will not be able to log into the Administrative user interface until a later date.  We will conduct a local administrator training session at that time.</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4</a:t>
            </a:fld>
            <a:endParaRPr lang="en-US"/>
          </a:p>
        </p:txBody>
      </p:sp>
    </p:spTree>
    <p:extLst>
      <p:ext uri="{BB962C8B-B14F-4D97-AF65-F5344CB8AC3E}">
        <p14:creationId xmlns:p14="http://schemas.microsoft.com/office/powerpoint/2010/main" val="266402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step must be completed to associate the record with the entity, even though that information may also be tied to the user.  The search results will only return facility names for those entities the user is tied to and will auto-populate the DSHS Registry ID number, which makes selecting the entity simple. </a:t>
            </a:r>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39</a:t>
            </a:fld>
            <a:endParaRPr lang="en-US" dirty="0"/>
          </a:p>
        </p:txBody>
      </p:sp>
    </p:spTree>
    <p:extLst>
      <p:ext uri="{BB962C8B-B14F-4D97-AF65-F5344CB8AC3E}">
        <p14:creationId xmlns:p14="http://schemas.microsoft.com/office/powerpoint/2010/main" val="325749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only way to edit the person’s demographic</a:t>
            </a:r>
            <a:r>
              <a:rPr lang="en-US" baseline="0" dirty="0" smtClean="0"/>
              <a:t> information in gray boxes.  This information can’t be changed in the record itself.  This allows the system to track all historical information for a single patient, including historical address and/or demographic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42</a:t>
            </a:fld>
            <a:endParaRPr lang="en-US" dirty="0"/>
          </a:p>
        </p:txBody>
      </p:sp>
    </p:spTree>
    <p:extLst>
      <p:ext uri="{BB962C8B-B14F-4D97-AF65-F5344CB8AC3E}">
        <p14:creationId xmlns:p14="http://schemas.microsoft.com/office/powerpoint/2010/main" val="142742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Record Type</a:t>
            </a:r>
            <a:r>
              <a:rPr lang="en-US" b="1" baseline="0" dirty="0" smtClean="0"/>
              <a:t> </a:t>
            </a:r>
            <a:r>
              <a:rPr lang="en-US" baseline="0" dirty="0" smtClean="0"/>
              <a:t>may only be relevant for those users who report for both hospital and EMS entities and wish to limit the search by record type.  “Patient Record – Submersion” will display for both hospital and EMS users if their entity has been given permission to report submersions.</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45</a:t>
            </a:fld>
            <a:endParaRPr lang="en-US" dirty="0"/>
          </a:p>
        </p:txBody>
      </p:sp>
    </p:spTree>
    <p:extLst>
      <p:ext uri="{BB962C8B-B14F-4D97-AF65-F5344CB8AC3E}">
        <p14:creationId xmlns:p14="http://schemas.microsoft.com/office/powerpoint/2010/main" val="35805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features</a:t>
            </a:r>
            <a:r>
              <a:rPr lang="en-US" baseline="0" dirty="0" smtClean="0"/>
              <a:t> can help the user find the right person if there is inaccurate or out-of-date information.</a:t>
            </a:r>
          </a:p>
          <a:p>
            <a:pPr marL="220690" indent="-220690">
              <a:buAutoNum type="arabicPeriod"/>
            </a:pPr>
            <a:r>
              <a:rPr lang="en-US" baseline="0" dirty="0" smtClean="0"/>
              <a:t>Birth date inexact link – changes from one date field to two date fields to search in a range instead of by specific date</a:t>
            </a:r>
          </a:p>
          <a:p>
            <a:pPr marL="220690" indent="-220690">
              <a:buAutoNum type="arabicPeriod"/>
            </a:pPr>
            <a:r>
              <a:rPr lang="en-US" baseline="0" dirty="0" smtClean="0"/>
              <a:t>Search history – the system tracks all demographic information kept in a patient’s record, even after it is updated, and this feature will search historical as well as current information</a:t>
            </a:r>
          </a:p>
          <a:p>
            <a:pPr marL="220690" indent="-220690">
              <a:buAutoNum type="arabicPeriod"/>
            </a:pPr>
            <a:r>
              <a:rPr lang="en-US" baseline="0" dirty="0" smtClean="0"/>
              <a:t>Some additional examples of names returned when the first name “John” is searched for using the Search </a:t>
            </a:r>
            <a:r>
              <a:rPr lang="en-US" baseline="0" dirty="0" err="1" smtClean="0"/>
              <a:t>Soundex</a:t>
            </a:r>
            <a:r>
              <a:rPr lang="en-US" baseline="0" dirty="0" smtClean="0"/>
              <a:t> feature (not a complete list):</a:t>
            </a:r>
          </a:p>
          <a:p>
            <a:pPr marL="662071" lvl="1" indent="-220690">
              <a:buFont typeface="Arial" pitchFamily="34" charset="0"/>
              <a:buChar char="•"/>
            </a:pPr>
            <a:r>
              <a:rPr lang="en-US" baseline="0" dirty="0" smtClean="0"/>
              <a:t>Johnny</a:t>
            </a:r>
          </a:p>
          <a:p>
            <a:pPr marL="662071" lvl="1" indent="-220690">
              <a:buFont typeface="Arial" pitchFamily="34" charset="0"/>
              <a:buChar char="•"/>
            </a:pPr>
            <a:r>
              <a:rPr lang="en-US" baseline="0" dirty="0" smtClean="0"/>
              <a:t>Juan</a:t>
            </a:r>
          </a:p>
          <a:p>
            <a:pPr marL="662071" lvl="1" indent="-220690" defTabSz="882762">
              <a:buFont typeface="Arial" pitchFamily="34" charset="0"/>
              <a:buChar char="•"/>
              <a:defRPr/>
            </a:pPr>
            <a:r>
              <a:rPr lang="en-US" baseline="0" dirty="0" smtClean="0"/>
              <a:t>Johnnie</a:t>
            </a:r>
          </a:p>
          <a:p>
            <a:pPr marL="662071" lvl="1" indent="-220690">
              <a:buFont typeface="Arial" pitchFamily="34" charset="0"/>
              <a:buChar char="•"/>
            </a:pPr>
            <a:r>
              <a:rPr lang="en-US" baseline="0" dirty="0" smtClean="0"/>
              <a:t>Jon</a:t>
            </a:r>
          </a:p>
          <a:p>
            <a:pPr marL="662071" lvl="1" indent="-220690">
              <a:buFont typeface="Arial" pitchFamily="34" charset="0"/>
              <a:buChar char="•"/>
            </a:pPr>
            <a:r>
              <a:rPr lang="en-US" baseline="0" dirty="0" smtClean="0"/>
              <a:t>Jonathan</a:t>
            </a:r>
          </a:p>
          <a:p>
            <a:pPr marL="662071" lvl="1" indent="-220690">
              <a:buFont typeface="Arial" pitchFamily="34" charset="0"/>
              <a:buChar char="•"/>
            </a:pPr>
            <a:r>
              <a:rPr lang="en-US" baseline="0" dirty="0" err="1" smtClean="0"/>
              <a:t>Johnathan</a:t>
            </a:r>
            <a:endParaRPr lang="en-US" baseline="0" dirty="0" smtClean="0"/>
          </a:p>
          <a:p>
            <a:pPr marL="662071" lvl="1" indent="-220690">
              <a:buFont typeface="Arial" pitchFamily="34" charset="0"/>
              <a:buChar char="•"/>
            </a:pPr>
            <a:r>
              <a:rPr lang="en-US" baseline="0" dirty="0" smtClean="0"/>
              <a:t>Jimmy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46</a:t>
            </a:fld>
            <a:endParaRPr lang="en-US" dirty="0"/>
          </a:p>
        </p:txBody>
      </p:sp>
    </p:spTree>
    <p:extLst>
      <p:ext uri="{BB962C8B-B14F-4D97-AF65-F5344CB8AC3E}">
        <p14:creationId xmlns:p14="http://schemas.microsoft.com/office/powerpoint/2010/main" val="2933860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48</a:t>
            </a:fld>
            <a:endParaRPr lang="en-US" dirty="0"/>
          </a:p>
        </p:txBody>
      </p:sp>
    </p:spTree>
    <p:extLst>
      <p:ext uri="{BB962C8B-B14F-4D97-AF65-F5344CB8AC3E}">
        <p14:creationId xmlns:p14="http://schemas.microsoft.com/office/powerpoint/2010/main" val="3655753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Submersion</a:t>
            </a:r>
            <a:r>
              <a:rPr lang="en-US" baseline="0" dirty="0" smtClean="0"/>
              <a:t> data fields also can’t be reported through electronic data import until software vendors are able to update their programs.</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49</a:t>
            </a:fld>
            <a:endParaRPr lang="en-US"/>
          </a:p>
        </p:txBody>
      </p:sp>
    </p:spTree>
    <p:extLst>
      <p:ext uri="{BB962C8B-B14F-4D97-AF65-F5344CB8AC3E}">
        <p14:creationId xmlns:p14="http://schemas.microsoft.com/office/powerpoint/2010/main" val="10397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field is considered</a:t>
            </a:r>
            <a:r>
              <a:rPr lang="en-US" baseline="0" dirty="0" smtClean="0"/>
              <a:t> “populated” even if the answer is a null value (“not applicable” or “unknown”).  There </a:t>
            </a:r>
            <a:r>
              <a:rPr lang="en-US" u="sng" baseline="0" dirty="0" smtClean="0"/>
              <a:t>must</a:t>
            </a:r>
            <a:r>
              <a:rPr lang="en-US" u="none" baseline="0" dirty="0" smtClean="0"/>
              <a:t> be something in the field, it just can’t be blank.</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50</a:t>
            </a:fld>
            <a:endParaRPr lang="en-US"/>
          </a:p>
        </p:txBody>
      </p:sp>
    </p:spTree>
    <p:extLst>
      <p:ext uri="{BB962C8B-B14F-4D97-AF65-F5344CB8AC3E}">
        <p14:creationId xmlns:p14="http://schemas.microsoft.com/office/powerpoint/2010/main" val="2323063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A field is considered</a:t>
            </a:r>
            <a:r>
              <a:rPr lang="en-US" baseline="0" dirty="0" smtClean="0"/>
              <a:t> “populated” even if the answer is a null value (“not applicable” or “unknown”).  There </a:t>
            </a:r>
            <a:r>
              <a:rPr lang="en-US" u="sng" baseline="0" dirty="0" smtClean="0"/>
              <a:t>must</a:t>
            </a:r>
            <a:r>
              <a:rPr lang="en-US" u="none" baseline="0" dirty="0" smtClean="0"/>
              <a:t> be something in the field, it just can’t be blank.</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51</a:t>
            </a:fld>
            <a:endParaRPr lang="en-US"/>
          </a:p>
        </p:txBody>
      </p:sp>
    </p:spTree>
    <p:extLst>
      <p:ext uri="{BB962C8B-B14F-4D97-AF65-F5344CB8AC3E}">
        <p14:creationId xmlns:p14="http://schemas.microsoft.com/office/powerpoint/2010/main" val="3470971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Leaving</a:t>
            </a:r>
            <a:r>
              <a:rPr lang="en-US" baseline="0" dirty="0" smtClean="0"/>
              <a:t> Header Included to “Yes” tells the system the first row in the file is not a record.  Leaving this field on “Yes” tells the system to ignore the first row in the data file.</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54</a:t>
            </a:fld>
            <a:endParaRPr lang="en-US" dirty="0"/>
          </a:p>
        </p:txBody>
      </p:sp>
    </p:spTree>
    <p:extLst>
      <p:ext uri="{BB962C8B-B14F-4D97-AF65-F5344CB8AC3E}">
        <p14:creationId xmlns:p14="http://schemas.microsoft.com/office/powerpoint/2010/main" val="3934886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After selecting the</a:t>
            </a:r>
            <a:r>
              <a:rPr lang="en-US" baseline="0" dirty="0" smtClean="0"/>
              <a:t> Upload button, the Validation Results box appears directly below the previous screenshot.  The screen can help ensure there aren’t any major problems with the data file before actually importing the data into the registry.</a:t>
            </a:r>
          </a:p>
          <a:p>
            <a:pPr defTabSz="882762">
              <a:defRPr/>
            </a:pPr>
            <a:r>
              <a:rPr lang="en-US" baseline="0" dirty="0" smtClean="0"/>
              <a:t>Record Count and Valid Record Count are listed as “0” because the Header Included option on the previous screen was not selected correctly.  There was only one record (line) in this file but it was not a header, however the field was left to the setting of “Yes” which told the system to ignore the first row in the file. The file must be reattached, the Header Included field set to the proper selection, and select the Upload button again.</a:t>
            </a:r>
            <a:endParaRPr lang="en-US" dirty="0" smtClean="0"/>
          </a:p>
          <a:p>
            <a:r>
              <a:rPr lang="en-US" baseline="0" dirty="0" smtClean="0"/>
              <a:t>The data file will not be imported into the system until the user selects “Import.”</a:t>
            </a:r>
            <a:endParaRPr lang="en-US" dirty="0" smtClean="0"/>
          </a:p>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55</a:t>
            </a:fld>
            <a:endParaRPr lang="en-US" dirty="0"/>
          </a:p>
        </p:txBody>
      </p:sp>
    </p:spTree>
    <p:extLst>
      <p:ext uri="{BB962C8B-B14F-4D97-AF65-F5344CB8AC3E}">
        <p14:creationId xmlns:p14="http://schemas.microsoft.com/office/powerpoint/2010/main" val="393443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dirty="0" smtClean="0"/>
              <a:t>Dashboard may also be referred to as the “splash” page.  Main page of the new system.</a:t>
            </a:r>
          </a:p>
          <a:p>
            <a:pPr defTabSz="933167">
              <a:defRPr/>
            </a:pPr>
            <a:r>
              <a:rPr lang="en-US" dirty="0" smtClean="0"/>
              <a:t>Recently accessed records – displays </a:t>
            </a:r>
            <a:r>
              <a:rPr lang="en-US" baseline="0" dirty="0" smtClean="0"/>
              <a:t>the last 5 events the user has opened or created.  The user may see other events by selecting “More…”</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6</a:t>
            </a:fld>
            <a:endParaRPr lang="en-US"/>
          </a:p>
        </p:txBody>
      </p:sp>
    </p:spTree>
    <p:extLst>
      <p:ext uri="{BB962C8B-B14F-4D97-AF65-F5344CB8AC3E}">
        <p14:creationId xmlns:p14="http://schemas.microsoft.com/office/powerpoint/2010/main" val="702518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64</a:t>
            </a:fld>
            <a:endParaRPr lang="en-US"/>
          </a:p>
        </p:txBody>
      </p:sp>
    </p:spTree>
    <p:extLst>
      <p:ext uri="{BB962C8B-B14F-4D97-AF65-F5344CB8AC3E}">
        <p14:creationId xmlns:p14="http://schemas.microsoft.com/office/powerpoint/2010/main" val="210097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65</a:t>
            </a:fld>
            <a:endParaRPr lang="en-US"/>
          </a:p>
        </p:txBody>
      </p:sp>
    </p:spTree>
    <p:extLst>
      <p:ext uri="{BB962C8B-B14F-4D97-AF65-F5344CB8AC3E}">
        <p14:creationId xmlns:p14="http://schemas.microsoft.com/office/powerpoint/2010/main" val="2100979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66</a:t>
            </a:fld>
            <a:endParaRPr lang="en-US"/>
          </a:p>
        </p:txBody>
      </p:sp>
    </p:spTree>
    <p:extLst>
      <p:ext uri="{BB962C8B-B14F-4D97-AF65-F5344CB8AC3E}">
        <p14:creationId xmlns:p14="http://schemas.microsoft.com/office/powerpoint/2010/main" val="210097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button – need to discuss with Michelle.  At the moment this button leads to</a:t>
            </a:r>
            <a:r>
              <a:rPr lang="en-US" baseline="0" dirty="0" smtClean="0"/>
              <a:t> a login page at Consilience.  Not sure our users are supposed to have this feature.</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7</a:t>
            </a:fld>
            <a:endParaRPr lang="en-US" dirty="0"/>
          </a:p>
        </p:txBody>
      </p:sp>
    </p:spTree>
    <p:extLst>
      <p:ext uri="{BB962C8B-B14F-4D97-AF65-F5344CB8AC3E}">
        <p14:creationId xmlns:p14="http://schemas.microsoft.com/office/powerpoint/2010/main" val="44124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dirty="0" smtClean="0"/>
              <a:t>Dashboard may also be referred to as the “splash” page.  Main page of the new system.</a:t>
            </a:r>
          </a:p>
          <a:p>
            <a:pPr defTabSz="933167">
              <a:defRPr/>
            </a:pPr>
            <a:r>
              <a:rPr lang="en-US" dirty="0" smtClean="0"/>
              <a:t>Recently accessed records – displays </a:t>
            </a:r>
            <a:r>
              <a:rPr lang="en-US" baseline="0" dirty="0" smtClean="0"/>
              <a:t>the last 5 events the user has opened or created.  The user may see other events by selecting “More…”</a:t>
            </a:r>
            <a:endParaRPr lang="en-US" dirty="0" smtClean="0"/>
          </a:p>
        </p:txBody>
      </p:sp>
      <p:sp>
        <p:nvSpPr>
          <p:cNvPr id="4" name="Slide Number Placeholder 3"/>
          <p:cNvSpPr>
            <a:spLocks noGrp="1"/>
          </p:cNvSpPr>
          <p:nvPr>
            <p:ph type="sldNum" sz="quarter" idx="10"/>
          </p:nvPr>
        </p:nvSpPr>
        <p:spPr/>
        <p:txBody>
          <a:bodyPr/>
          <a:lstStyle/>
          <a:p>
            <a:fld id="{AAD00EED-1564-4857-8DD0-907E40C40F84}" type="slidenum">
              <a:rPr lang="en-US" smtClean="0"/>
              <a:t>8</a:t>
            </a:fld>
            <a:endParaRPr lang="en-US"/>
          </a:p>
        </p:txBody>
      </p:sp>
    </p:spTree>
    <p:extLst>
      <p:ext uri="{BB962C8B-B14F-4D97-AF65-F5344CB8AC3E}">
        <p14:creationId xmlns:p14="http://schemas.microsoft.com/office/powerpoint/2010/main" val="70251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 Managers/Administrators</a:t>
            </a:r>
            <a:r>
              <a:rPr lang="en-US" baseline="0" dirty="0" smtClean="0"/>
              <a:t> do </a:t>
            </a:r>
            <a:r>
              <a:rPr lang="en-US" baseline="0" smtClean="0"/>
              <a:t>not have or see </a:t>
            </a:r>
            <a:r>
              <a:rPr lang="en-US" baseline="0" dirty="0" smtClean="0"/>
              <a:t>this icon on their toolbar</a:t>
            </a:r>
            <a:r>
              <a:rPr lang="en-US" baseline="0" smtClean="0"/>
              <a:t>. </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9</a:t>
            </a:fld>
            <a:endParaRPr lang="en-US" dirty="0"/>
          </a:p>
        </p:txBody>
      </p:sp>
    </p:spTree>
    <p:extLst>
      <p:ext uri="{BB962C8B-B14F-4D97-AF65-F5344CB8AC3E}">
        <p14:creationId xmlns:p14="http://schemas.microsoft.com/office/powerpoint/2010/main" val="324855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view of the entire</a:t>
            </a:r>
            <a:r>
              <a:rPr lang="en-US" baseline="0" dirty="0" smtClean="0"/>
              <a:t> screen.  Each of the three sections will be described in the following slides.</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11</a:t>
            </a:fld>
            <a:endParaRPr lang="en-US"/>
          </a:p>
        </p:txBody>
      </p:sp>
    </p:spTree>
    <p:extLst>
      <p:ext uri="{BB962C8B-B14F-4D97-AF65-F5344CB8AC3E}">
        <p14:creationId xmlns:p14="http://schemas.microsoft.com/office/powerpoint/2010/main" val="23824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view of the entire</a:t>
            </a:r>
            <a:r>
              <a:rPr lang="en-US" baseline="0" dirty="0" smtClean="0"/>
              <a:t> screen.  Each of the three sections will be described in the following slides.</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12</a:t>
            </a:fld>
            <a:endParaRPr lang="en-US"/>
          </a:p>
        </p:txBody>
      </p:sp>
    </p:spTree>
    <p:extLst>
      <p:ext uri="{BB962C8B-B14F-4D97-AF65-F5344CB8AC3E}">
        <p14:creationId xmlns:p14="http://schemas.microsoft.com/office/powerpoint/2010/main" val="23824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toolbar contains</a:t>
            </a:r>
            <a:r>
              <a:rPr lang="en-US" baseline="0" dirty="0" smtClean="0"/>
              <a:t> buttons/icons that perform the majority of the functions in Maven.  The buttons displayed on the toolbar </a:t>
            </a:r>
            <a:r>
              <a:rPr lang="en-US" b="1" baseline="0" dirty="0" smtClean="0"/>
              <a:t>vary</a:t>
            </a:r>
            <a:r>
              <a:rPr lang="en-US" baseline="0" dirty="0" smtClean="0"/>
              <a:t> depending on a user’s role (i.e. local administrations/account managers will NOT see the “little man” </a:t>
            </a:r>
            <a:r>
              <a:rPr lang="en-US" baseline="0" smtClean="0"/>
              <a:t>icon and may </a:t>
            </a:r>
            <a:r>
              <a:rPr lang="en-US" baseline="0" dirty="0" smtClean="0"/>
              <a:t>have some additional buttons).</a:t>
            </a:r>
            <a:endParaRPr lang="en-US" dirty="0"/>
          </a:p>
        </p:txBody>
      </p:sp>
      <p:sp>
        <p:nvSpPr>
          <p:cNvPr id="4" name="Slide Number Placeholder 3"/>
          <p:cNvSpPr>
            <a:spLocks noGrp="1"/>
          </p:cNvSpPr>
          <p:nvPr>
            <p:ph type="sldNum" sz="quarter" idx="10"/>
          </p:nvPr>
        </p:nvSpPr>
        <p:spPr/>
        <p:txBody>
          <a:bodyPr/>
          <a:lstStyle/>
          <a:p>
            <a:fld id="{AAD00EED-1564-4857-8DD0-907E40C40F84}" type="slidenum">
              <a:rPr lang="en-US" smtClean="0"/>
              <a:t>16</a:t>
            </a:fld>
            <a:endParaRPr lang="en-US"/>
          </a:p>
        </p:txBody>
      </p:sp>
    </p:spTree>
    <p:extLst>
      <p:ext uri="{BB962C8B-B14F-4D97-AF65-F5344CB8AC3E}">
        <p14:creationId xmlns:p14="http://schemas.microsoft.com/office/powerpoint/2010/main" val="420888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8" name="Slide Number Placeholder 7"/>
          <p:cNvSpPr>
            <a:spLocks noGrp="1"/>
          </p:cNvSpPr>
          <p:nvPr>
            <p:ph type="sldNum" sz="quarter" idx="11"/>
          </p:nvPr>
        </p:nvSpPr>
        <p:spPr/>
        <p:txBody>
          <a:bodyPr/>
          <a:lstStyle/>
          <a:p>
            <a:fld id="{8A8D1BDB-DB75-4788-9938-9D886104B02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8D1BDB-DB75-4788-9938-9D886104B02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8D1BDB-DB75-4788-9938-9D886104B02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28EA0-7E83-4CF0-9143-3B21190B93F3}" type="datetimeFigureOut">
              <a:rPr lang="en-US" smtClean="0"/>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8D1BDB-DB75-4788-9938-9D886104B02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CA28EA0-7E83-4CF0-9143-3B21190B93F3}" type="datetimeFigureOut">
              <a:rPr lang="en-US" smtClean="0"/>
              <a:t>2/14/2014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A8D1BDB-DB75-4788-9938-9D886104B021}"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1981200"/>
            <a:ext cx="9144000" cy="2667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500" dirty="0" smtClean="0">
                <a:solidFill>
                  <a:schemeClr val="tx2"/>
                </a:solidFill>
                <a:effectLst>
                  <a:outerShdw blurRad="38100" dist="38100" dir="2700000" algn="tl">
                    <a:srgbClr val="000000">
                      <a:alpha val="43137"/>
                    </a:srgbClr>
                  </a:outerShdw>
                </a:effectLst>
                <a:latin typeface="+mn-lt"/>
              </a:rPr>
              <a:t>Basic System Training</a:t>
            </a:r>
          </a:p>
          <a:p>
            <a:endParaRPr lang="en-US" sz="1200" dirty="0" smtClean="0">
              <a:solidFill>
                <a:schemeClr val="tx2"/>
              </a:solidFill>
              <a:effectLst>
                <a:outerShdw blurRad="38100" dist="38100" dir="2700000" algn="tl">
                  <a:srgbClr val="000000">
                    <a:alpha val="43137"/>
                  </a:srgbClr>
                </a:outerShdw>
              </a:effectLst>
              <a:latin typeface="+mn-lt"/>
            </a:endParaRPr>
          </a:p>
          <a:p>
            <a:endParaRPr lang="en-US" sz="1200" dirty="0" smtClean="0">
              <a:solidFill>
                <a:schemeClr val="tx2"/>
              </a:solidFill>
              <a:effectLst>
                <a:outerShdw blurRad="38100" dist="38100" dir="2700000" algn="tl">
                  <a:srgbClr val="000000">
                    <a:alpha val="43137"/>
                  </a:srgbClr>
                </a:outerShdw>
              </a:effectLst>
              <a:latin typeface="+mn-lt"/>
            </a:endParaRPr>
          </a:p>
          <a:p>
            <a:r>
              <a:rPr lang="en-US" dirty="0" smtClean="0">
                <a:solidFill>
                  <a:schemeClr val="tx2"/>
                </a:solidFill>
                <a:effectLst>
                  <a:outerShdw blurRad="38100" dist="38100" dir="2700000" algn="tl">
                    <a:srgbClr val="000000">
                      <a:alpha val="43137"/>
                    </a:srgbClr>
                  </a:outerShdw>
                </a:effectLst>
                <a:latin typeface="+mn-lt"/>
              </a:rPr>
              <a:t>Texas EMS/Trauma Registry </a:t>
            </a:r>
            <a:endParaRPr lang="en-US" i="1" dirty="0">
              <a:solidFill>
                <a:schemeClr val="tx2"/>
              </a:solidFill>
              <a:effectLst>
                <a:outerShdw blurRad="38100" dist="38100" dir="2700000" algn="tl">
                  <a:srgbClr val="000000">
                    <a:alpha val="43137"/>
                  </a:srgbClr>
                </a:outerShdw>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157" y="5029200"/>
            <a:ext cx="294768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88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Edit User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1102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678889" cy="236077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8106462" y="2024736"/>
            <a:ext cx="1032051" cy="24986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6705600" y="2274603"/>
            <a:ext cx="1676400" cy="17639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57800" y="4038600"/>
            <a:ext cx="16002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352800"/>
            <a:ext cx="3886200" cy="2831544"/>
          </a:xfrm>
          <a:prstGeom prst="rect">
            <a:avLst/>
          </a:prstGeom>
          <a:noFill/>
          <a:ln>
            <a:solidFill>
              <a:schemeClr val="tx1"/>
            </a:solidFill>
          </a:ln>
        </p:spPr>
        <p:txBody>
          <a:bodyPr wrap="square" rtlCol="0">
            <a:spAutoFit/>
          </a:bodyPr>
          <a:lstStyle/>
          <a:p>
            <a:pPr marL="285750" indent="-285750">
              <a:spcAft>
                <a:spcPts val="1200"/>
              </a:spcAft>
              <a:buFont typeface="Arial" pitchFamily="34" charset="0"/>
              <a:buChar char="•"/>
            </a:pPr>
            <a:r>
              <a:rPr lang="en-US" sz="2400" dirty="0" smtClean="0">
                <a:latin typeface="+mj-lt"/>
              </a:rPr>
              <a:t>To update your user information, click on your name in the top right corner of the screen.</a:t>
            </a:r>
          </a:p>
          <a:p>
            <a:pPr marL="285750" indent="-285750">
              <a:buFont typeface="Arial" pitchFamily="34" charset="0"/>
              <a:buChar char="•"/>
            </a:pPr>
            <a:r>
              <a:rPr lang="en-US" sz="2400" dirty="0" smtClean="0">
                <a:latin typeface="+mj-lt"/>
              </a:rPr>
              <a:t>Select Edit Profile from the drop down menu.</a:t>
            </a:r>
            <a:endParaRPr lang="en-US" sz="2400" dirty="0">
              <a:latin typeface="+mj-lt"/>
            </a:endParaRPr>
          </a:p>
        </p:txBody>
      </p:sp>
    </p:spTree>
    <p:extLst>
      <p:ext uri="{BB962C8B-B14F-4D97-AF65-F5344CB8AC3E}">
        <p14:creationId xmlns:p14="http://schemas.microsoft.com/office/powerpoint/2010/main" val="227769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447800"/>
          </a:xfrm>
        </p:spPr>
        <p:txBody>
          <a:bodyPr/>
          <a:lstStyle/>
          <a:p>
            <a:r>
              <a:rPr lang="en-US" dirty="0" smtClean="0"/>
              <a:t>Edit User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5754"/>
            <a:ext cx="8805725" cy="5045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2399" y="1080990"/>
            <a:ext cx="8805725" cy="461665"/>
          </a:xfrm>
          <a:prstGeom prst="rect">
            <a:avLst/>
          </a:prstGeom>
          <a:noFill/>
        </p:spPr>
        <p:txBody>
          <a:bodyPr wrap="square" rtlCol="0">
            <a:spAutoFit/>
          </a:bodyPr>
          <a:lstStyle/>
          <a:p>
            <a:pPr>
              <a:spcAft>
                <a:spcPts val="600"/>
              </a:spcAft>
            </a:pPr>
            <a:r>
              <a:rPr lang="en-US" sz="2400" dirty="0" smtClean="0">
                <a:latin typeface="+mj-lt"/>
              </a:rPr>
              <a:t>The Edit User Information screen consists of three sections</a:t>
            </a:r>
            <a:r>
              <a:rPr lang="en-US" sz="2000" dirty="0" smtClean="0">
                <a:latin typeface="+mj-lt"/>
              </a:rPr>
              <a:t>.</a:t>
            </a:r>
          </a:p>
        </p:txBody>
      </p:sp>
      <p:sp>
        <p:nvSpPr>
          <p:cNvPr id="3" name="TextBox 2"/>
          <p:cNvSpPr txBox="1"/>
          <p:nvPr/>
        </p:nvSpPr>
        <p:spPr>
          <a:xfrm>
            <a:off x="1342099" y="2814935"/>
            <a:ext cx="3200400" cy="461665"/>
          </a:xfrm>
          <a:prstGeom prst="rect">
            <a:avLst/>
          </a:prstGeom>
          <a:solidFill>
            <a:schemeClr val="bg1"/>
          </a:solidFill>
          <a:ln w="28575">
            <a:solidFill>
              <a:srgbClr val="FF0000"/>
            </a:solidFill>
          </a:ln>
        </p:spPr>
        <p:txBody>
          <a:bodyPr wrap="square" rtlCol="0">
            <a:spAutoFit/>
          </a:bodyPr>
          <a:lstStyle/>
          <a:p>
            <a:r>
              <a:rPr lang="en-US" sz="2400" dirty="0" smtClean="0">
                <a:latin typeface="+mj-lt"/>
              </a:rPr>
              <a:t>1. User Information</a:t>
            </a:r>
            <a:endParaRPr lang="en-US" sz="2400" dirty="0">
              <a:latin typeface="+mj-lt"/>
            </a:endParaRPr>
          </a:p>
        </p:txBody>
      </p:sp>
      <p:sp>
        <p:nvSpPr>
          <p:cNvPr id="7" name="TextBox 6"/>
          <p:cNvSpPr txBox="1"/>
          <p:nvPr/>
        </p:nvSpPr>
        <p:spPr>
          <a:xfrm>
            <a:off x="1342104" y="4038600"/>
            <a:ext cx="3200400" cy="461665"/>
          </a:xfrm>
          <a:prstGeom prst="rect">
            <a:avLst/>
          </a:prstGeom>
          <a:solidFill>
            <a:schemeClr val="bg1"/>
          </a:solidFill>
          <a:ln w="28575">
            <a:solidFill>
              <a:srgbClr val="92D050"/>
            </a:solidFill>
          </a:ln>
        </p:spPr>
        <p:txBody>
          <a:bodyPr wrap="square" rtlCol="0">
            <a:spAutoFit/>
          </a:bodyPr>
          <a:lstStyle/>
          <a:p>
            <a:r>
              <a:rPr lang="en-US" sz="2400" dirty="0" smtClean="0">
                <a:latin typeface="+mj-lt"/>
              </a:rPr>
              <a:t>2. Login Credentials</a:t>
            </a:r>
            <a:endParaRPr lang="en-US" sz="2400" dirty="0">
              <a:latin typeface="+mj-lt"/>
            </a:endParaRPr>
          </a:p>
        </p:txBody>
      </p:sp>
      <p:sp>
        <p:nvSpPr>
          <p:cNvPr id="8" name="TextBox 7"/>
          <p:cNvSpPr txBox="1"/>
          <p:nvPr/>
        </p:nvSpPr>
        <p:spPr>
          <a:xfrm>
            <a:off x="1364220" y="5486400"/>
            <a:ext cx="3733800" cy="461665"/>
          </a:xfrm>
          <a:prstGeom prst="rect">
            <a:avLst/>
          </a:prstGeom>
          <a:solidFill>
            <a:schemeClr val="bg1"/>
          </a:solidFill>
          <a:ln w="28575">
            <a:solidFill>
              <a:srgbClr val="0070C0"/>
            </a:solidFill>
          </a:ln>
        </p:spPr>
        <p:txBody>
          <a:bodyPr wrap="square" rtlCol="0">
            <a:spAutoFit/>
          </a:bodyPr>
          <a:lstStyle/>
          <a:p>
            <a:r>
              <a:rPr lang="en-US" sz="2400" dirty="0" smtClean="0">
                <a:latin typeface="+mj-lt"/>
              </a:rPr>
              <a:t>3. Contact Information</a:t>
            </a:r>
            <a:endParaRPr lang="en-US" sz="2400" dirty="0">
              <a:latin typeface="+mj-lt"/>
            </a:endParaRPr>
          </a:p>
        </p:txBody>
      </p:sp>
      <p:sp>
        <p:nvSpPr>
          <p:cNvPr id="4" name="Rectangle 3"/>
          <p:cNvSpPr/>
          <p:nvPr/>
        </p:nvSpPr>
        <p:spPr>
          <a:xfrm>
            <a:off x="152400" y="2089356"/>
            <a:ext cx="8805724" cy="15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147" y="3628104"/>
            <a:ext cx="8805725" cy="1066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147" y="4739148"/>
            <a:ext cx="8805725" cy="1676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447800"/>
          </a:xfrm>
        </p:spPr>
        <p:txBody>
          <a:bodyPr/>
          <a:lstStyle/>
          <a:p>
            <a:r>
              <a:rPr lang="en-US" sz="5200" dirty="0" smtClean="0"/>
              <a:t>Edit User</a:t>
            </a:r>
            <a:endParaRPr lang="en-US" sz="5200" dirty="0"/>
          </a:p>
        </p:txBody>
      </p:sp>
      <p:sp>
        <p:nvSpPr>
          <p:cNvPr id="12" name="TextBox 11"/>
          <p:cNvSpPr txBox="1"/>
          <p:nvPr/>
        </p:nvSpPr>
        <p:spPr>
          <a:xfrm>
            <a:off x="2743200" y="1066800"/>
            <a:ext cx="3429000" cy="523220"/>
          </a:xfrm>
          <a:prstGeom prst="rect">
            <a:avLst/>
          </a:prstGeom>
          <a:solidFill>
            <a:schemeClr val="bg1"/>
          </a:solidFill>
          <a:ln w="28575">
            <a:solidFill>
              <a:srgbClr val="FF0000"/>
            </a:solidFill>
          </a:ln>
        </p:spPr>
        <p:txBody>
          <a:bodyPr wrap="square" rtlCol="0">
            <a:spAutoFit/>
          </a:bodyPr>
          <a:lstStyle/>
          <a:p>
            <a:r>
              <a:rPr lang="en-US" sz="2800" dirty="0" smtClean="0">
                <a:latin typeface="+mj-lt"/>
              </a:rPr>
              <a:t>1. User Information</a:t>
            </a:r>
            <a:endParaRPr lang="en-US" sz="2800" dirty="0">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9143999" cy="1574528"/>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90499" y="1693783"/>
            <a:ext cx="8953500" cy="2769989"/>
          </a:xfrm>
          <a:prstGeom prst="rect">
            <a:avLst/>
          </a:prstGeom>
          <a:noFill/>
        </p:spPr>
        <p:txBody>
          <a:bodyPr wrap="square" rtlCol="0">
            <a:spAutoFit/>
          </a:bodyPr>
          <a:lstStyle/>
          <a:p>
            <a:pPr marL="285750" indent="-285750">
              <a:spcAft>
                <a:spcPts val="600"/>
              </a:spcAft>
              <a:buFont typeface="Arial" pitchFamily="34" charset="0"/>
              <a:buChar char="•"/>
            </a:pPr>
            <a:r>
              <a:rPr lang="en-US" sz="2400" dirty="0" smtClean="0">
                <a:latin typeface="+mj-lt"/>
              </a:rPr>
              <a:t>Only two fields are editable on this screen:</a:t>
            </a:r>
          </a:p>
          <a:p>
            <a:pPr marL="574675" indent="-338138" defTabSz="280988">
              <a:spcAft>
                <a:spcPts val="600"/>
              </a:spcAft>
              <a:buFont typeface="+mj-lt"/>
              <a:buAutoNum type="arabicPeriod"/>
            </a:pPr>
            <a:r>
              <a:rPr lang="en-US" sz="2400" dirty="0" smtClean="0">
                <a:latin typeface="+mj-lt"/>
              </a:rPr>
              <a:t>	Email</a:t>
            </a:r>
          </a:p>
          <a:p>
            <a:pPr marL="855663" indent="-619125" defTabSz="280988">
              <a:spcAft>
                <a:spcPts val="1200"/>
              </a:spcAft>
              <a:buFont typeface="+mj-lt"/>
              <a:buAutoNum type="arabicPeriod"/>
            </a:pPr>
            <a:r>
              <a:rPr lang="en-US" sz="2400" dirty="0" smtClean="0">
                <a:latin typeface="+mj-lt"/>
              </a:rPr>
              <a:t>Secondary Email</a:t>
            </a:r>
          </a:p>
          <a:p>
            <a:pPr marL="280988" indent="-280988" defTabSz="280988">
              <a:spcAft>
                <a:spcPts val="1200"/>
              </a:spcAft>
              <a:buFont typeface="Arial" pitchFamily="34" charset="0"/>
              <a:buChar char="•"/>
            </a:pPr>
            <a:r>
              <a:rPr lang="en-US" sz="2400" dirty="0" smtClean="0">
                <a:latin typeface="+mj-lt"/>
              </a:rPr>
              <a:t>Contact your Administrator/Contract Manager or DSHS to update all other fields.</a:t>
            </a:r>
          </a:p>
          <a:p>
            <a:pPr marL="855663" indent="-619125" defTabSz="280988">
              <a:spcAft>
                <a:spcPts val="1200"/>
              </a:spcAft>
              <a:buFont typeface="+mj-lt"/>
              <a:buAutoNum type="arabicPeriod"/>
            </a:pPr>
            <a:endParaRPr lang="en-US" sz="2400" dirty="0">
              <a:latin typeface="+mj-lt"/>
            </a:endParaRPr>
          </a:p>
        </p:txBody>
      </p:sp>
      <p:sp>
        <p:nvSpPr>
          <p:cNvPr id="14" name="TextBox 13"/>
          <p:cNvSpPr txBox="1"/>
          <p:nvPr/>
        </p:nvSpPr>
        <p:spPr>
          <a:xfrm>
            <a:off x="152399" y="5791200"/>
            <a:ext cx="8839199" cy="830997"/>
          </a:xfrm>
          <a:prstGeom prst="rect">
            <a:avLst/>
          </a:prstGeom>
          <a:noFill/>
          <a:ln w="28575">
            <a:solidFill>
              <a:schemeClr val="tx1"/>
            </a:solidFill>
          </a:ln>
        </p:spPr>
        <p:txBody>
          <a:bodyPr wrap="square" rtlCol="0">
            <a:spAutoFit/>
          </a:bodyPr>
          <a:lstStyle/>
          <a:p>
            <a:r>
              <a:rPr lang="en-US" sz="2400" u="sng" dirty="0" smtClean="0">
                <a:latin typeface="+mj-lt"/>
              </a:rPr>
              <a:t>You must enter an email address </a:t>
            </a:r>
            <a:r>
              <a:rPr lang="en-US" sz="2400" dirty="0" smtClean="0">
                <a:latin typeface="+mj-lt"/>
              </a:rPr>
              <a:t>in the system in order to reset your own password</a:t>
            </a:r>
            <a:r>
              <a:rPr lang="en-US" dirty="0" smtClean="0"/>
              <a:t>.</a:t>
            </a:r>
            <a:endParaRPr lang="en-US" dirty="0"/>
          </a:p>
        </p:txBody>
      </p:sp>
    </p:spTree>
    <p:extLst>
      <p:ext uri="{BB962C8B-B14F-4D97-AF65-F5344CB8AC3E}">
        <p14:creationId xmlns:p14="http://schemas.microsoft.com/office/powerpoint/2010/main" val="201057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Edit User</a:t>
            </a:r>
            <a:endParaRPr lang="en-US" dirty="0"/>
          </a:p>
        </p:txBody>
      </p:sp>
      <p:sp>
        <p:nvSpPr>
          <p:cNvPr id="4" name="TextBox 3"/>
          <p:cNvSpPr txBox="1"/>
          <p:nvPr/>
        </p:nvSpPr>
        <p:spPr>
          <a:xfrm>
            <a:off x="2780076" y="1143000"/>
            <a:ext cx="3687096" cy="523220"/>
          </a:xfrm>
          <a:prstGeom prst="rect">
            <a:avLst/>
          </a:prstGeom>
          <a:solidFill>
            <a:schemeClr val="bg1"/>
          </a:solidFill>
          <a:ln w="28575">
            <a:solidFill>
              <a:srgbClr val="92D050"/>
            </a:solidFill>
          </a:ln>
        </p:spPr>
        <p:txBody>
          <a:bodyPr wrap="square" rtlCol="0">
            <a:spAutoFit/>
          </a:bodyPr>
          <a:lstStyle/>
          <a:p>
            <a:r>
              <a:rPr lang="en-US" sz="2800" dirty="0" smtClean="0">
                <a:latin typeface="+mj-lt"/>
              </a:rPr>
              <a:t>2. Login Credentials</a:t>
            </a:r>
            <a:endParaRPr lang="en-US" sz="28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9144000" cy="1086707"/>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81000" y="1981200"/>
            <a:ext cx="8382000" cy="1384995"/>
          </a:xfrm>
          <a:prstGeom prst="rect">
            <a:avLst/>
          </a:prstGeom>
          <a:noFill/>
        </p:spPr>
        <p:txBody>
          <a:bodyPr wrap="square" rtlCol="0">
            <a:spAutoFit/>
          </a:bodyPr>
          <a:lstStyle/>
          <a:p>
            <a:r>
              <a:rPr lang="en-US" sz="2800" dirty="0" smtClean="0">
                <a:latin typeface="+mj-lt"/>
              </a:rPr>
              <a:t>The Login Credentials screen is where you can change your password and set up a Security Question.</a:t>
            </a:r>
            <a:endParaRPr lang="en-US" sz="2800" dirty="0">
              <a:latin typeface="+mj-lt"/>
            </a:endParaRPr>
          </a:p>
        </p:txBody>
      </p:sp>
      <p:sp>
        <p:nvSpPr>
          <p:cNvPr id="6" name="TextBox 5"/>
          <p:cNvSpPr txBox="1"/>
          <p:nvPr/>
        </p:nvSpPr>
        <p:spPr>
          <a:xfrm>
            <a:off x="280224" y="5370493"/>
            <a:ext cx="8686800" cy="954107"/>
          </a:xfrm>
          <a:prstGeom prst="rect">
            <a:avLst/>
          </a:prstGeom>
          <a:noFill/>
          <a:ln w="28575">
            <a:solidFill>
              <a:srgbClr val="FF0000"/>
            </a:solidFill>
          </a:ln>
        </p:spPr>
        <p:txBody>
          <a:bodyPr wrap="square" rtlCol="0">
            <a:spAutoFit/>
          </a:bodyPr>
          <a:lstStyle/>
          <a:p>
            <a:r>
              <a:rPr lang="en-US" sz="2800" u="sng" dirty="0" smtClean="0">
                <a:latin typeface="+mj-lt"/>
              </a:rPr>
              <a:t>You must set a Security Question </a:t>
            </a:r>
            <a:r>
              <a:rPr lang="en-US" sz="2800" dirty="0" smtClean="0">
                <a:latin typeface="+mj-lt"/>
              </a:rPr>
              <a:t>in order to reset your password.</a:t>
            </a:r>
            <a:endParaRPr lang="en-US" sz="2800" dirty="0">
              <a:latin typeface="+mj-lt"/>
            </a:endParaRPr>
          </a:p>
        </p:txBody>
      </p:sp>
      <p:sp>
        <p:nvSpPr>
          <p:cNvPr id="11" name="Rectangle 10"/>
          <p:cNvSpPr/>
          <p:nvPr/>
        </p:nvSpPr>
        <p:spPr>
          <a:xfrm>
            <a:off x="29496" y="4198493"/>
            <a:ext cx="4771104" cy="1905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962400" y="4388993"/>
            <a:ext cx="0" cy="964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6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Edit User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3999" cy="1908848"/>
          </a:xfrm>
          <a:prstGeom prst="rect">
            <a:avLst/>
          </a:prstGeom>
          <a:noFill/>
          <a:ln w="2857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514600" y="1371600"/>
            <a:ext cx="4229100" cy="523220"/>
          </a:xfrm>
          <a:prstGeom prst="rect">
            <a:avLst/>
          </a:prstGeom>
          <a:solidFill>
            <a:schemeClr val="bg1"/>
          </a:solidFill>
          <a:ln w="28575">
            <a:solidFill>
              <a:srgbClr val="0070C0"/>
            </a:solidFill>
          </a:ln>
        </p:spPr>
        <p:txBody>
          <a:bodyPr wrap="square" rtlCol="0">
            <a:spAutoFit/>
          </a:bodyPr>
          <a:lstStyle/>
          <a:p>
            <a:r>
              <a:rPr lang="en-US" sz="2800" dirty="0" smtClean="0">
                <a:latin typeface="+mj-lt"/>
              </a:rPr>
              <a:t>3. Contact Information</a:t>
            </a:r>
            <a:endParaRPr lang="en-US" sz="2800" dirty="0">
              <a:latin typeface="+mj-lt"/>
            </a:endParaRPr>
          </a:p>
        </p:txBody>
      </p:sp>
      <p:sp>
        <p:nvSpPr>
          <p:cNvPr id="4" name="TextBox 3"/>
          <p:cNvSpPr txBox="1"/>
          <p:nvPr/>
        </p:nvSpPr>
        <p:spPr>
          <a:xfrm>
            <a:off x="304800" y="4304943"/>
            <a:ext cx="8610600" cy="2400657"/>
          </a:xfrm>
          <a:prstGeom prst="rect">
            <a:avLst/>
          </a:prstGeom>
          <a:noFill/>
        </p:spPr>
        <p:txBody>
          <a:bodyPr wrap="square" rtlCol="0">
            <a:spAutoFit/>
          </a:bodyPr>
          <a:lstStyle/>
          <a:p>
            <a:pPr marL="285750" indent="-285750">
              <a:spcAft>
                <a:spcPts val="1200"/>
              </a:spcAft>
              <a:buFont typeface="Arial" pitchFamily="34" charset="0"/>
              <a:buChar char="•"/>
            </a:pPr>
            <a:r>
              <a:rPr lang="en-US" sz="2800" dirty="0" smtClean="0">
                <a:latin typeface="+mj-lt"/>
              </a:rPr>
              <a:t>The Contact Information fields are intended to collect contact information for the individual user, not the entity.</a:t>
            </a:r>
          </a:p>
          <a:p>
            <a:pPr marL="285750" indent="-285750">
              <a:buFont typeface="Arial" pitchFamily="34" charset="0"/>
              <a:buChar char="•"/>
            </a:pPr>
            <a:r>
              <a:rPr lang="en-US" sz="2800" dirty="0" smtClean="0">
                <a:latin typeface="+mj-lt"/>
              </a:rPr>
              <a:t>It is important to include at least one phone number.</a:t>
            </a:r>
            <a:endParaRPr lang="en-US" sz="2800" dirty="0">
              <a:latin typeface="+mj-lt"/>
            </a:endParaRPr>
          </a:p>
        </p:txBody>
      </p:sp>
    </p:spTree>
    <p:extLst>
      <p:ext uri="{BB962C8B-B14F-4D97-AF65-F5344CB8AC3E}">
        <p14:creationId xmlns:p14="http://schemas.microsoft.com/office/powerpoint/2010/main" val="402244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Navigation</a:t>
            </a:r>
            <a:endParaRPr lang="en-US" sz="5400" dirty="0"/>
          </a:p>
        </p:txBody>
      </p:sp>
    </p:spTree>
    <p:extLst>
      <p:ext uri="{BB962C8B-B14F-4D97-AF65-F5344CB8AC3E}">
        <p14:creationId xmlns:p14="http://schemas.microsoft.com/office/powerpoint/2010/main" val="363105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4317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381000"/>
            <a:ext cx="8229600" cy="1447800"/>
          </a:xfrm>
        </p:spPr>
        <p:txBody>
          <a:bodyPr/>
          <a:lstStyle/>
          <a:p>
            <a:r>
              <a:rPr lang="en-US" dirty="0"/>
              <a:t>Navigation Toolbar</a:t>
            </a:r>
          </a:p>
        </p:txBody>
      </p:sp>
      <p:sp>
        <p:nvSpPr>
          <p:cNvPr id="10" name="Rectangle 9"/>
          <p:cNvSpPr/>
          <p:nvPr/>
        </p:nvSpPr>
        <p:spPr>
          <a:xfrm>
            <a:off x="76200" y="1676400"/>
            <a:ext cx="1524000" cy="3810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3429000"/>
            <a:ext cx="4572000" cy="3200876"/>
          </a:xfrm>
          <a:prstGeom prst="rect">
            <a:avLst/>
          </a:prstGeom>
          <a:noFill/>
          <a:ln w="28575">
            <a:solidFill>
              <a:srgbClr val="FF0000"/>
            </a:solidFill>
          </a:ln>
        </p:spPr>
        <p:txBody>
          <a:bodyPr wrap="square" rtlCol="0">
            <a:spAutoFit/>
          </a:bodyPr>
          <a:lstStyle/>
          <a:p>
            <a:pPr marL="285750" indent="-285750">
              <a:spcAft>
                <a:spcPts val="1200"/>
              </a:spcAft>
              <a:buFont typeface="Arial" pitchFamily="34" charset="0"/>
              <a:buChar char="•"/>
            </a:pPr>
            <a:r>
              <a:rPr lang="en-US" sz="2400" dirty="0" smtClean="0">
                <a:latin typeface="+mj-lt"/>
              </a:rPr>
              <a:t>The navigation toolbar is located in the top left corner of the main Dashboard.</a:t>
            </a:r>
          </a:p>
          <a:p>
            <a:pPr marL="285750" indent="-285750">
              <a:buFont typeface="Arial" pitchFamily="34" charset="0"/>
              <a:buChar char="•"/>
            </a:pPr>
            <a:r>
              <a:rPr lang="en-US" sz="2400" dirty="0" smtClean="0">
                <a:latin typeface="+mj-lt"/>
              </a:rPr>
              <a:t>The toolbar contains buttons/icons that perform the majority of the functions in Maven.</a:t>
            </a:r>
            <a:endParaRPr lang="en-US" sz="2400" dirty="0">
              <a:latin typeface="+mj-lt"/>
            </a:endParaRPr>
          </a:p>
        </p:txBody>
      </p:sp>
      <p:cxnSp>
        <p:nvCxnSpPr>
          <p:cNvPr id="3" name="Straight Arrow Connector 2"/>
          <p:cNvCxnSpPr/>
          <p:nvPr/>
        </p:nvCxnSpPr>
        <p:spPr>
          <a:xfrm flipV="1">
            <a:off x="990600" y="2057400"/>
            <a:ext cx="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42141613"/>
              </p:ext>
            </p:extLst>
          </p:nvPr>
        </p:nvGraphicFramePr>
        <p:xfrm>
          <a:off x="1280160" y="1295400"/>
          <a:ext cx="6172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457200" y="-3810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Navigation Buttons</a:t>
            </a:r>
            <a:endParaRPr lang="en-US" dirty="0"/>
          </a:p>
        </p:txBody>
      </p:sp>
    </p:spTree>
    <p:extLst>
      <p:ext uri="{BB962C8B-B14F-4D97-AF65-F5344CB8AC3E}">
        <p14:creationId xmlns:p14="http://schemas.microsoft.com/office/powerpoint/2010/main" val="401204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71600"/>
            <a:ext cx="9144000" cy="2505075"/>
          </a:xfrm>
        </p:spPr>
        <p:txBody>
          <a:bodyPr/>
          <a:lstStyle/>
          <a:p>
            <a:r>
              <a:rPr lang="en-US" sz="5400" dirty="0" smtClean="0"/>
              <a:t>Entering New Records</a:t>
            </a:r>
            <a:r>
              <a:rPr lang="en-US" sz="5400" dirty="0"/>
              <a:t/>
            </a:r>
            <a:br>
              <a:rPr lang="en-US" sz="5400" dirty="0"/>
            </a:br>
            <a:r>
              <a:rPr lang="en-US" sz="5400" i="1" dirty="0" smtClean="0"/>
              <a:t>(Web </a:t>
            </a:r>
            <a:r>
              <a:rPr lang="en-US" sz="5400" i="1" dirty="0"/>
              <a:t>Data </a:t>
            </a:r>
            <a:r>
              <a:rPr lang="en-US" sz="5400" i="1" dirty="0" smtClean="0"/>
              <a:t>Entry)</a:t>
            </a:r>
            <a:endParaRPr lang="en-US" sz="5400" dirty="0"/>
          </a:p>
        </p:txBody>
      </p:sp>
      <p:grpSp>
        <p:nvGrpSpPr>
          <p:cNvPr id="9" name="Group 8"/>
          <p:cNvGrpSpPr/>
          <p:nvPr/>
        </p:nvGrpSpPr>
        <p:grpSpPr>
          <a:xfrm>
            <a:off x="1485899" y="4343400"/>
            <a:ext cx="6172199" cy="973001"/>
            <a:chOff x="0" y="0"/>
            <a:chExt cx="6172199" cy="973001"/>
          </a:xfrm>
          <a:scene3d>
            <a:camera prst="orthographicFront"/>
            <a:lightRig rig="flat" dir="t"/>
          </a:scene3d>
        </p:grpSpPr>
        <p:sp>
          <p:nvSpPr>
            <p:cNvPr id="11" name="Rounded Rectangle 10"/>
            <p:cNvSpPr/>
            <p:nvPr/>
          </p:nvSpPr>
          <p:spPr>
            <a:xfrm>
              <a:off x="0" y="0"/>
              <a:ext cx="6172199" cy="97300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2" name="Rounded Rectangle 4"/>
            <p:cNvSpPr/>
            <p:nvPr/>
          </p:nvSpPr>
          <p:spPr>
            <a:xfrm>
              <a:off x="1331740" y="0"/>
              <a:ext cx="4840459" cy="9730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defTabSz="1333500">
                <a:lnSpc>
                  <a:spcPct val="90000"/>
                </a:lnSpc>
                <a:spcBef>
                  <a:spcPct val="0"/>
                </a:spcBef>
                <a:spcAft>
                  <a:spcPct val="35000"/>
                </a:spcAft>
              </a:pPr>
              <a:r>
                <a:rPr lang="en-US" sz="3000" kern="1200" dirty="0" smtClean="0"/>
                <a:t>Create Event</a:t>
              </a:r>
              <a:endParaRPr lang="en-US" sz="3000" kern="1200" dirty="0"/>
            </a:p>
          </p:txBody>
        </p:sp>
      </p:grpSp>
      <p:sp>
        <p:nvSpPr>
          <p:cNvPr id="10" name="Rounded Rectangle 9"/>
          <p:cNvSpPr/>
          <p:nvPr/>
        </p:nvSpPr>
        <p:spPr>
          <a:xfrm>
            <a:off x="1882137" y="4478199"/>
            <a:ext cx="636563" cy="703401"/>
          </a:xfrm>
          <a:prstGeom prst="roundRect">
            <a:avLst>
              <a:gd name="adj" fmla="val 10000"/>
            </a:avLst>
          </a:prstGeom>
          <a:blipFill rotWithShape="1">
            <a:blip r:embed="rId3"/>
            <a:stretch>
              <a:fillRect/>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82398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Create a New Record</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3" y="3216933"/>
            <a:ext cx="9016287" cy="3488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738221" y="4447125"/>
            <a:ext cx="1173480" cy="23303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1559004"/>
            <a:ext cx="8517194" cy="523220"/>
          </a:xfrm>
          <a:prstGeom prst="rect">
            <a:avLst/>
          </a:prstGeom>
          <a:noFill/>
          <a:ln w="28575">
            <a:noFill/>
          </a:ln>
        </p:spPr>
        <p:txBody>
          <a:bodyPr wrap="square" rtlCol="0">
            <a:spAutoFit/>
          </a:bodyPr>
          <a:lstStyle/>
          <a:p>
            <a:pPr algn="ctr">
              <a:spcAft>
                <a:spcPts val="1200"/>
              </a:spcAft>
            </a:pPr>
            <a:r>
              <a:rPr lang="en-US" sz="2800" dirty="0" smtClean="0">
                <a:latin typeface="+mj-lt"/>
              </a:rPr>
              <a:t>There are two ways to begin entering a record.</a:t>
            </a:r>
          </a:p>
        </p:txBody>
      </p:sp>
      <p:sp>
        <p:nvSpPr>
          <p:cNvPr id="10" name="TextBox 9"/>
          <p:cNvSpPr txBox="1"/>
          <p:nvPr/>
        </p:nvSpPr>
        <p:spPr>
          <a:xfrm>
            <a:off x="76200" y="5409817"/>
            <a:ext cx="4585822" cy="954107"/>
          </a:xfrm>
          <a:prstGeom prst="rect">
            <a:avLst/>
          </a:prstGeom>
          <a:noFill/>
          <a:ln w="28575">
            <a:solidFill>
              <a:srgbClr val="FF0000"/>
            </a:solidFill>
          </a:ln>
        </p:spPr>
        <p:txBody>
          <a:bodyPr wrap="square" rtlCol="0">
            <a:spAutoFit/>
          </a:bodyPr>
          <a:lstStyle/>
          <a:p>
            <a:r>
              <a:rPr lang="en-US" sz="2800" dirty="0" smtClean="0">
                <a:latin typeface="+mj-lt"/>
              </a:rPr>
              <a:t>Select the Create Event </a:t>
            </a:r>
          </a:p>
          <a:p>
            <a:r>
              <a:rPr lang="en-US" sz="2800" dirty="0" smtClean="0">
                <a:latin typeface="+mj-lt"/>
              </a:rPr>
              <a:t>navigation button.</a:t>
            </a:r>
            <a:endParaRPr lang="en-US" dirty="0"/>
          </a:p>
        </p:txBody>
      </p:sp>
      <p:sp>
        <p:nvSpPr>
          <p:cNvPr id="11" name="TextBox 10"/>
          <p:cNvSpPr txBox="1"/>
          <p:nvPr/>
        </p:nvSpPr>
        <p:spPr>
          <a:xfrm>
            <a:off x="1828800" y="2372380"/>
            <a:ext cx="5334000" cy="523220"/>
          </a:xfrm>
          <a:prstGeom prst="rect">
            <a:avLst/>
          </a:prstGeom>
          <a:noFill/>
          <a:ln w="28575">
            <a:solidFill>
              <a:srgbClr val="FF0000"/>
            </a:solidFill>
          </a:ln>
        </p:spPr>
        <p:txBody>
          <a:bodyPr wrap="square" rtlCol="0">
            <a:spAutoFit/>
          </a:bodyPr>
          <a:lstStyle/>
          <a:p>
            <a:pPr algn="ctr">
              <a:spcAft>
                <a:spcPts val="1200"/>
              </a:spcAft>
            </a:pPr>
            <a:r>
              <a:rPr lang="en-US" sz="2800" dirty="0">
                <a:latin typeface="+mj-lt"/>
              </a:rPr>
              <a:t>Select </a:t>
            </a:r>
            <a:r>
              <a:rPr lang="en-US" sz="2800" dirty="0">
                <a:solidFill>
                  <a:srgbClr val="0000FF"/>
                </a:solidFill>
                <a:latin typeface="+mj-lt"/>
              </a:rPr>
              <a:t>Create a New Record</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830524"/>
            <a:ext cx="381000" cy="51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6725" y="3654663"/>
            <a:ext cx="239540" cy="347455"/>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266265" y="4002119"/>
            <a:ext cx="876735" cy="14076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7" idx="0"/>
          </p:cNvCxnSpPr>
          <p:nvPr/>
        </p:nvCxnSpPr>
        <p:spPr>
          <a:xfrm>
            <a:off x="4495800" y="2895600"/>
            <a:ext cx="829161" cy="1551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1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
            <a:ext cx="8229600" cy="1143001"/>
          </a:xfrm>
          <a:noFill/>
        </p:spPr>
        <p:txBody>
          <a:bodyPr/>
          <a:lstStyle/>
          <a:p>
            <a:r>
              <a:rPr lang="en-US" dirty="0" smtClean="0"/>
              <a:t>Agenda</a:t>
            </a:r>
            <a:endParaRPr lang="en-US" dirty="0"/>
          </a:p>
        </p:txBody>
      </p:sp>
      <p:sp>
        <p:nvSpPr>
          <p:cNvPr id="3" name="TextBox 2"/>
          <p:cNvSpPr txBox="1"/>
          <p:nvPr/>
        </p:nvSpPr>
        <p:spPr>
          <a:xfrm>
            <a:off x="914400" y="1529239"/>
            <a:ext cx="7772400" cy="4416594"/>
          </a:xfrm>
          <a:prstGeom prst="rect">
            <a:avLst/>
          </a:prstGeom>
          <a:noFill/>
        </p:spPr>
        <p:txBody>
          <a:bodyPr wrap="square" rtlCol="0">
            <a:spAutoFit/>
          </a:bodyPr>
          <a:lstStyle/>
          <a:p>
            <a:pPr marL="342900" indent="-342900">
              <a:spcAft>
                <a:spcPts val="1800"/>
              </a:spcAft>
              <a:buAutoNum type="arabicPeriod"/>
            </a:pPr>
            <a:r>
              <a:rPr lang="en-US" sz="3600" dirty="0" smtClean="0">
                <a:latin typeface="+mj-lt"/>
              </a:rPr>
              <a:t> Logging In &amp; Main Dashboard</a:t>
            </a:r>
          </a:p>
          <a:p>
            <a:pPr marL="342900" indent="-342900">
              <a:spcAft>
                <a:spcPts val="1800"/>
              </a:spcAft>
              <a:buFont typeface="+mj-lt"/>
              <a:buAutoNum type="arabicPeriod" startAt="2"/>
            </a:pPr>
            <a:r>
              <a:rPr lang="en-US" sz="3600" dirty="0" smtClean="0">
                <a:latin typeface="+mj-lt"/>
              </a:rPr>
              <a:t> Navigation Toolbar</a:t>
            </a:r>
          </a:p>
          <a:p>
            <a:pPr marL="342900" indent="-342900">
              <a:spcAft>
                <a:spcPts val="1800"/>
              </a:spcAft>
              <a:buAutoNum type="arabicPeriod" startAt="2"/>
            </a:pPr>
            <a:r>
              <a:rPr lang="en-US" sz="3600" dirty="0" smtClean="0">
                <a:latin typeface="+mj-lt"/>
              </a:rPr>
              <a:t> Entering New Records</a:t>
            </a:r>
          </a:p>
          <a:p>
            <a:pPr marL="342900" indent="-342900">
              <a:spcAft>
                <a:spcPts val="1200"/>
              </a:spcAft>
              <a:buFont typeface="+mj-lt"/>
              <a:buAutoNum type="arabicPeriod" startAt="4"/>
            </a:pPr>
            <a:r>
              <a:rPr lang="en-US" sz="3600" dirty="0" smtClean="0">
                <a:latin typeface="+mj-lt"/>
              </a:rPr>
              <a:t> Searching for Records</a:t>
            </a:r>
          </a:p>
          <a:p>
            <a:pPr marL="342900" indent="-342900">
              <a:spcAft>
                <a:spcPts val="1200"/>
              </a:spcAft>
              <a:buAutoNum type="arabicPeriod" startAt="4"/>
            </a:pPr>
            <a:r>
              <a:rPr lang="en-US" sz="3600" dirty="0" smtClean="0">
                <a:latin typeface="+mj-lt"/>
              </a:rPr>
              <a:t> Roster Import</a:t>
            </a:r>
          </a:p>
          <a:p>
            <a:pPr marL="342900" indent="-342900">
              <a:buFont typeface="+mj-lt"/>
              <a:buAutoNum type="arabicPeriod" startAt="6"/>
            </a:pPr>
            <a:r>
              <a:rPr lang="en-US" sz="3600" dirty="0" smtClean="0">
                <a:latin typeface="+mj-lt"/>
              </a:rPr>
              <a:t> Recently Accessed Records</a:t>
            </a:r>
            <a:endParaRPr lang="en-US" sz="3600" dirty="0">
              <a:latin typeface="+mj-lt"/>
            </a:endParaRPr>
          </a:p>
        </p:txBody>
      </p:sp>
    </p:spTree>
    <p:extLst>
      <p:ext uri="{BB962C8B-B14F-4D97-AF65-F5344CB8AC3E}">
        <p14:creationId xmlns:p14="http://schemas.microsoft.com/office/powerpoint/2010/main" val="3210440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Create a New Record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731" y="1209149"/>
            <a:ext cx="5515469" cy="54964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 y="1730276"/>
            <a:ext cx="3200400" cy="2462213"/>
          </a:xfrm>
          <a:prstGeom prst="rect">
            <a:avLst/>
          </a:prstGeom>
          <a:noFill/>
        </p:spPr>
        <p:txBody>
          <a:bodyPr wrap="square" rtlCol="0">
            <a:spAutoFit/>
          </a:bodyPr>
          <a:lstStyle/>
          <a:p>
            <a:pPr>
              <a:spcAft>
                <a:spcPts val="1200"/>
              </a:spcAft>
            </a:pPr>
            <a:r>
              <a:rPr lang="en-US" sz="2400" dirty="0" smtClean="0">
                <a:latin typeface="+mj-lt"/>
              </a:rPr>
              <a:t>Record Type </a:t>
            </a:r>
          </a:p>
          <a:p>
            <a:r>
              <a:rPr lang="en-US" sz="2400" dirty="0">
                <a:latin typeface="+mj-lt"/>
              </a:rPr>
              <a:t>U</a:t>
            </a:r>
            <a:r>
              <a:rPr lang="en-US" sz="2400" dirty="0" smtClean="0">
                <a:latin typeface="+mj-lt"/>
              </a:rPr>
              <a:t>se the drop down menu to choose which type of record you want to submit.</a:t>
            </a:r>
            <a:endParaRPr lang="en-US" sz="2400" dirty="0">
              <a:latin typeface="+mj-lt"/>
            </a:endParaRPr>
          </a:p>
        </p:txBody>
      </p:sp>
      <p:sp>
        <p:nvSpPr>
          <p:cNvPr id="5" name="TextBox 4"/>
          <p:cNvSpPr txBox="1"/>
          <p:nvPr/>
        </p:nvSpPr>
        <p:spPr>
          <a:xfrm>
            <a:off x="75044" y="5213556"/>
            <a:ext cx="4573156" cy="1569660"/>
          </a:xfrm>
          <a:prstGeom prst="rect">
            <a:avLst/>
          </a:prstGeom>
          <a:solidFill>
            <a:schemeClr val="bg1"/>
          </a:solidFill>
          <a:ln w="28575">
            <a:solidFill>
              <a:schemeClr val="tx1"/>
            </a:solidFill>
          </a:ln>
        </p:spPr>
        <p:txBody>
          <a:bodyPr wrap="square" rtlCol="0">
            <a:spAutoFit/>
          </a:bodyPr>
          <a:lstStyle/>
          <a:p>
            <a:r>
              <a:rPr lang="en-US" sz="2400" dirty="0" smtClean="0">
                <a:latin typeface="+mj-lt"/>
              </a:rPr>
              <a:t>Record Types are based on the type of entity that you belong to. (i.e., EMS can only see Patient Record – EMS)</a:t>
            </a:r>
            <a:endParaRPr lang="en-US" sz="2400" dirty="0">
              <a:latin typeface="+mj-lt"/>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150" y="5246146"/>
            <a:ext cx="4207050" cy="153565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1452" y="4784481"/>
            <a:ext cx="8777748" cy="461665"/>
          </a:xfrm>
          <a:prstGeom prst="rect">
            <a:avLst/>
          </a:prstGeom>
          <a:solidFill>
            <a:schemeClr val="tx2"/>
          </a:solidFill>
          <a:ln w="28575">
            <a:solidFill>
              <a:schemeClr val="tx1"/>
            </a:solidFill>
          </a:ln>
        </p:spPr>
        <p:txBody>
          <a:bodyPr wrap="square" rtlCol="0">
            <a:spAutoFit/>
          </a:bodyPr>
          <a:lstStyle/>
          <a:p>
            <a:pPr algn="ctr"/>
            <a:r>
              <a:rPr lang="en-US" sz="2400" b="1" dirty="0" smtClean="0">
                <a:solidFill>
                  <a:schemeClr val="bg1"/>
                </a:solidFill>
                <a:latin typeface="+mj-lt"/>
              </a:rPr>
              <a:t>All Record Types</a:t>
            </a:r>
            <a:endParaRPr lang="en-US" sz="2400" b="1" dirty="0">
              <a:solidFill>
                <a:schemeClr val="bg1"/>
              </a:solidFill>
              <a:latin typeface="+mj-lt"/>
            </a:endParaRPr>
          </a:p>
        </p:txBody>
      </p:sp>
      <p:sp>
        <p:nvSpPr>
          <p:cNvPr id="10" name="Rectangle 9"/>
          <p:cNvSpPr/>
          <p:nvPr/>
        </p:nvSpPr>
        <p:spPr>
          <a:xfrm>
            <a:off x="3323731" y="1890252"/>
            <a:ext cx="3640949" cy="23303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0444" y="1789268"/>
            <a:ext cx="1981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1"/>
          </p:cNvCxnSpPr>
          <p:nvPr/>
        </p:nvCxnSpPr>
        <p:spPr>
          <a:xfrm>
            <a:off x="2101644" y="2006768"/>
            <a:ext cx="122208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8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Create a New Record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37" y="1213489"/>
            <a:ext cx="5920863" cy="5492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6837" y="1415844"/>
            <a:ext cx="2874963" cy="1508105"/>
          </a:xfrm>
          <a:prstGeom prst="rect">
            <a:avLst/>
          </a:prstGeom>
          <a:noFill/>
          <a:ln w="28575">
            <a:solidFill>
              <a:srgbClr val="FF0000"/>
            </a:solidFill>
          </a:ln>
        </p:spPr>
        <p:txBody>
          <a:bodyPr wrap="square" rtlCol="0">
            <a:spAutoFit/>
          </a:bodyPr>
          <a:lstStyle/>
          <a:p>
            <a:r>
              <a:rPr lang="en-US" sz="2400" dirty="0" smtClean="0">
                <a:latin typeface="+mj-lt"/>
              </a:rPr>
              <a:t>In this example, the user belongs to a hospital.</a:t>
            </a:r>
          </a:p>
          <a:p>
            <a:endParaRPr lang="en-US" sz="2000" dirty="0">
              <a:latin typeface="+mj-lt"/>
            </a:endParaRPr>
          </a:p>
        </p:txBody>
      </p:sp>
      <p:sp>
        <p:nvSpPr>
          <p:cNvPr id="10" name="Rectangle 9"/>
          <p:cNvSpPr/>
          <p:nvPr/>
        </p:nvSpPr>
        <p:spPr>
          <a:xfrm>
            <a:off x="4953000" y="1944938"/>
            <a:ext cx="2057400" cy="476092"/>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3"/>
            <a:endCxn id="10" idx="1"/>
          </p:cNvCxnSpPr>
          <p:nvPr/>
        </p:nvCxnSpPr>
        <p:spPr>
          <a:xfrm>
            <a:off x="2971800" y="2169897"/>
            <a:ext cx="1981200" cy="130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837" y="3810000"/>
            <a:ext cx="2874963" cy="1938992"/>
          </a:xfrm>
          <a:prstGeom prst="rect">
            <a:avLst/>
          </a:prstGeom>
          <a:noFill/>
          <a:ln w="28575">
            <a:solidFill>
              <a:srgbClr val="92D050"/>
            </a:solidFill>
          </a:ln>
        </p:spPr>
        <p:txBody>
          <a:bodyPr wrap="square" rtlCol="0">
            <a:spAutoFit/>
          </a:bodyPr>
          <a:lstStyle/>
          <a:p>
            <a:r>
              <a:rPr lang="en-US" sz="2400" dirty="0">
                <a:latin typeface="+mj-lt"/>
              </a:rPr>
              <a:t>Please note, hospitals are the only entity that </a:t>
            </a:r>
            <a:r>
              <a:rPr lang="en-US" sz="2400" dirty="0" smtClean="0">
                <a:latin typeface="+mj-lt"/>
              </a:rPr>
              <a:t>have </a:t>
            </a:r>
            <a:r>
              <a:rPr lang="en-US" sz="2400" dirty="0">
                <a:latin typeface="+mj-lt"/>
              </a:rPr>
              <a:t>two </a:t>
            </a:r>
            <a:r>
              <a:rPr lang="en-US" sz="2400" dirty="0" smtClean="0">
                <a:latin typeface="+mj-lt"/>
              </a:rPr>
              <a:t>choices </a:t>
            </a:r>
            <a:r>
              <a:rPr lang="en-US" sz="2400" dirty="0">
                <a:latin typeface="+mj-lt"/>
              </a:rPr>
              <a:t>for Record Type</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326751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41714"/>
            <a:ext cx="7246374" cy="538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4"/>
          <p:cNvSpPr txBox="1">
            <a:spLocks/>
          </p:cNvSpPr>
          <p:nvPr/>
        </p:nvSpPr>
        <p:spPr>
          <a:xfrm>
            <a:off x="457200" y="-3810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200" dirty="0" smtClean="0"/>
              <a:t>Create a New Record</a:t>
            </a:r>
            <a:endParaRPr lang="en-US" sz="3800" i="1" dirty="0"/>
          </a:p>
        </p:txBody>
      </p:sp>
      <p:sp>
        <p:nvSpPr>
          <p:cNvPr id="19" name="Content Placeholder 4"/>
          <p:cNvSpPr txBox="1">
            <a:spLocks/>
          </p:cNvSpPr>
          <p:nvPr/>
        </p:nvSpPr>
        <p:spPr>
          <a:xfrm>
            <a:off x="108155" y="2362200"/>
            <a:ext cx="8883445" cy="1817739"/>
          </a:xfrm>
          <a:prstGeom prst="rect">
            <a:avLst/>
          </a:prstGeom>
          <a:solidFill>
            <a:schemeClr val="bg1"/>
          </a:solidFill>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0000"/>
              </a:lnSpc>
              <a:spcBef>
                <a:spcPts val="0"/>
              </a:spcBef>
            </a:pPr>
            <a:endParaRPr lang="en-US" sz="1200" dirty="0" smtClean="0">
              <a:solidFill>
                <a:schemeClr val="tx1"/>
              </a:solidFill>
            </a:endParaRPr>
          </a:p>
          <a:p>
            <a:pPr marL="0" indent="0">
              <a:lnSpc>
                <a:spcPct val="110000"/>
              </a:lnSpc>
              <a:spcBef>
                <a:spcPts val="0"/>
              </a:spcBef>
              <a:buNone/>
            </a:pPr>
            <a:r>
              <a:rPr lang="en-US" sz="2800" dirty="0" smtClean="0">
                <a:solidFill>
                  <a:schemeClr val="tx1"/>
                </a:solidFill>
              </a:rPr>
              <a:t>The best way to avoid creating duplicate persons in your database is to use the Select Person button before manually entering person information.</a:t>
            </a:r>
          </a:p>
        </p:txBody>
      </p:sp>
      <p:sp>
        <p:nvSpPr>
          <p:cNvPr id="8" name="Rectangle 7"/>
          <p:cNvSpPr/>
          <p:nvPr/>
        </p:nvSpPr>
        <p:spPr>
          <a:xfrm>
            <a:off x="5298414" y="3042469"/>
            <a:ext cx="2428076"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23122" y="4799392"/>
            <a:ext cx="3763678" cy="1815882"/>
          </a:xfrm>
          <a:prstGeom prst="rect">
            <a:avLst/>
          </a:prstGeom>
          <a:solidFill>
            <a:schemeClr val="bg1"/>
          </a:solidFill>
          <a:ln w="28575">
            <a:solidFill>
              <a:schemeClr val="tx1"/>
            </a:solidFill>
          </a:ln>
        </p:spPr>
        <p:txBody>
          <a:bodyPr wrap="square" rtlCol="0">
            <a:spAutoFit/>
          </a:bodyPr>
          <a:lstStyle/>
          <a:p>
            <a:r>
              <a:rPr lang="en-US" sz="2800" dirty="0">
                <a:latin typeface="+mj-lt"/>
              </a:rPr>
              <a:t>This will allow you to select an existing person from your database</a:t>
            </a:r>
            <a:r>
              <a:rPr lang="en-US" sz="2800" dirty="0" smtClean="0">
                <a:latin typeface="+mj-lt"/>
              </a:rPr>
              <a:t>.</a:t>
            </a:r>
            <a:endParaRPr lang="en-US" sz="2800" dirty="0">
              <a:latin typeface="+mj-lt"/>
            </a:endParaRPr>
          </a:p>
        </p:txBody>
      </p:sp>
      <p:cxnSp>
        <p:nvCxnSpPr>
          <p:cNvPr id="9" name="Straight Arrow Connector 8"/>
          <p:cNvCxnSpPr/>
          <p:nvPr/>
        </p:nvCxnSpPr>
        <p:spPr>
          <a:xfrm flipH="1">
            <a:off x="2581752" y="3499669"/>
            <a:ext cx="3590448" cy="29153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66017" y="6200634"/>
            <a:ext cx="1615735" cy="42876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34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731613"/>
            <a:ext cx="8686800" cy="429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0"/>
            <a:ext cx="8839200" cy="762000"/>
          </a:xfrm>
          <a:noFill/>
        </p:spPr>
        <p:txBody>
          <a:bodyPr/>
          <a:lstStyle/>
          <a:p>
            <a:r>
              <a:rPr lang="en-US" sz="4200" dirty="0" smtClean="0"/>
              <a:t>Create a New Record - Select Person</a:t>
            </a:r>
            <a:endParaRPr lang="en-US" sz="4200" dirty="0"/>
          </a:p>
        </p:txBody>
      </p:sp>
      <p:sp>
        <p:nvSpPr>
          <p:cNvPr id="5" name="TextBox 4"/>
          <p:cNvSpPr txBox="1"/>
          <p:nvPr/>
        </p:nvSpPr>
        <p:spPr>
          <a:xfrm>
            <a:off x="3124200" y="2673727"/>
            <a:ext cx="5486400" cy="3970318"/>
          </a:xfrm>
          <a:prstGeom prst="rect">
            <a:avLst/>
          </a:prstGeom>
          <a:noFill/>
          <a:ln w="28575">
            <a:solidFill>
              <a:srgbClr val="FF0000"/>
            </a:solidFill>
          </a:ln>
        </p:spPr>
        <p:txBody>
          <a:bodyPr wrap="square" rtlCol="0">
            <a:spAutoFit/>
          </a:bodyPr>
          <a:lstStyle/>
          <a:p>
            <a:pPr>
              <a:spcAft>
                <a:spcPts val="1200"/>
              </a:spcAft>
            </a:pPr>
            <a:r>
              <a:rPr lang="en-US" sz="2400" dirty="0">
                <a:latin typeface="+mj-lt"/>
              </a:rPr>
              <a:t>The following fields may be used to search for a person:</a:t>
            </a:r>
          </a:p>
          <a:p>
            <a:pPr marL="857250" lvl="1" indent="-457200">
              <a:spcAft>
                <a:spcPts val="1200"/>
              </a:spcAft>
              <a:buFont typeface="+mj-lt"/>
              <a:buAutoNum type="arabicPeriod"/>
            </a:pPr>
            <a:r>
              <a:rPr lang="en-US" sz="2400" dirty="0" smtClean="0">
                <a:latin typeface="+mj-lt"/>
              </a:rPr>
              <a:t>Party </a:t>
            </a:r>
            <a:r>
              <a:rPr lang="en-US" sz="2400" dirty="0">
                <a:latin typeface="+mj-lt"/>
              </a:rPr>
              <a:t>ID</a:t>
            </a:r>
          </a:p>
          <a:p>
            <a:pPr marL="857250" lvl="1" indent="-457200">
              <a:spcAft>
                <a:spcPts val="1200"/>
              </a:spcAft>
              <a:buFont typeface="+mj-lt"/>
              <a:buAutoNum type="arabicPeriod"/>
            </a:pPr>
            <a:r>
              <a:rPr lang="en-US" sz="2400" dirty="0">
                <a:latin typeface="+mj-lt"/>
              </a:rPr>
              <a:t>Last/First Name</a:t>
            </a:r>
          </a:p>
          <a:p>
            <a:pPr marL="857250" lvl="1" indent="-457200">
              <a:spcAft>
                <a:spcPts val="1200"/>
              </a:spcAft>
              <a:buFont typeface="+mj-lt"/>
              <a:buAutoNum type="arabicPeriod"/>
            </a:pPr>
            <a:r>
              <a:rPr lang="en-US" sz="2400" dirty="0">
                <a:latin typeface="+mj-lt"/>
              </a:rPr>
              <a:t>Birth Date</a:t>
            </a:r>
          </a:p>
          <a:p>
            <a:pPr marL="857250" lvl="1" indent="-457200">
              <a:spcAft>
                <a:spcPts val="1200"/>
              </a:spcAft>
              <a:buFont typeface="+mj-lt"/>
              <a:buAutoNum type="arabicPeriod"/>
            </a:pPr>
            <a:r>
              <a:rPr lang="en-US" sz="2400" dirty="0">
                <a:latin typeface="+mj-lt"/>
              </a:rPr>
              <a:t>Gender</a:t>
            </a:r>
          </a:p>
          <a:p>
            <a:pPr marL="857250" lvl="1" indent="-457200">
              <a:spcAft>
                <a:spcPts val="1200"/>
              </a:spcAft>
              <a:buFont typeface="+mj-lt"/>
              <a:buAutoNum type="arabicPeriod"/>
            </a:pPr>
            <a:r>
              <a:rPr lang="en-US" sz="2400" dirty="0" smtClean="0">
                <a:latin typeface="+mj-lt"/>
              </a:rPr>
              <a:t>Phone</a:t>
            </a:r>
            <a:endParaRPr lang="en-US" sz="2400" dirty="0">
              <a:latin typeface="+mj-lt"/>
            </a:endParaRPr>
          </a:p>
          <a:p>
            <a:pPr marL="857250" lvl="1" indent="-457200">
              <a:buFont typeface="+mj-lt"/>
              <a:buAutoNum type="arabicPeriod"/>
            </a:pPr>
            <a:r>
              <a:rPr lang="en-US" sz="2400" dirty="0" smtClean="0">
                <a:latin typeface="+mj-lt"/>
              </a:rPr>
              <a:t>Address</a:t>
            </a:r>
            <a:endParaRPr lang="en-US" dirty="0"/>
          </a:p>
        </p:txBody>
      </p:sp>
    </p:spTree>
    <p:extLst>
      <p:ext uri="{BB962C8B-B14F-4D97-AF65-F5344CB8AC3E}">
        <p14:creationId xmlns:p14="http://schemas.microsoft.com/office/powerpoint/2010/main" val="1075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a:noFill/>
        </p:spPr>
        <p:txBody>
          <a:bodyPr/>
          <a:lstStyle/>
          <a:p>
            <a:r>
              <a:rPr lang="en-US" sz="4200" dirty="0" smtClean="0"/>
              <a:t>Create a New Record - Select Person</a:t>
            </a:r>
            <a:endParaRPr lang="en-US" sz="4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98742"/>
            <a:ext cx="6260942" cy="619214"/>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04800" y="1059465"/>
            <a:ext cx="8470741" cy="400110"/>
          </a:xfrm>
          <a:prstGeom prst="rect">
            <a:avLst/>
          </a:prstGeom>
          <a:noFill/>
        </p:spPr>
        <p:txBody>
          <a:bodyPr wrap="square" rtlCol="0">
            <a:spAutoFit/>
          </a:bodyPr>
          <a:lstStyle/>
          <a:p>
            <a:pPr marL="342900" indent="-342900">
              <a:buFont typeface="Arial" pitchFamily="34" charset="0"/>
              <a:buChar char="•"/>
            </a:pPr>
            <a:r>
              <a:rPr lang="en-US" sz="2000" dirty="0" smtClean="0">
                <a:latin typeface="+mj-lt"/>
              </a:rPr>
              <a:t>By selecting Inexact, you can search for a Birth Date range.</a:t>
            </a:r>
            <a:endParaRPr lang="en-US" sz="2000" dirty="0">
              <a:latin typeface="+mj-lt"/>
            </a:endParaRPr>
          </a:p>
        </p:txBody>
      </p:sp>
      <p:sp>
        <p:nvSpPr>
          <p:cNvPr id="6" name="TextBox 5"/>
          <p:cNvSpPr txBox="1"/>
          <p:nvPr/>
        </p:nvSpPr>
        <p:spPr>
          <a:xfrm>
            <a:off x="343883" y="3481097"/>
            <a:ext cx="8431657" cy="1169551"/>
          </a:xfrm>
          <a:prstGeom prst="rect">
            <a:avLst/>
          </a:prstGeom>
          <a:noFill/>
        </p:spPr>
        <p:txBody>
          <a:bodyPr wrap="square" rtlCol="0">
            <a:spAutoFit/>
          </a:bodyPr>
          <a:lstStyle/>
          <a:p>
            <a:pPr marL="285750" indent="-285750">
              <a:spcBef>
                <a:spcPts val="0"/>
              </a:spcBef>
              <a:spcAft>
                <a:spcPts val="1200"/>
              </a:spcAft>
              <a:buFont typeface="Arial" pitchFamily="34" charset="0"/>
              <a:buChar char="•"/>
            </a:pPr>
            <a:r>
              <a:rPr lang="en-US" sz="2000" dirty="0" smtClean="0">
                <a:latin typeface="+mj-lt"/>
              </a:rPr>
              <a:t>When </a:t>
            </a:r>
            <a:r>
              <a:rPr lang="en-US" sz="2000" dirty="0">
                <a:latin typeface="+mj-lt"/>
              </a:rPr>
              <a:t>selected, historical demographic and/or address information is also compared against the search </a:t>
            </a:r>
            <a:r>
              <a:rPr lang="en-US" sz="2000" dirty="0" smtClean="0">
                <a:latin typeface="+mj-lt"/>
              </a:rPr>
              <a:t>criteria.</a:t>
            </a:r>
          </a:p>
          <a:p>
            <a:pPr marL="285750" indent="-285750">
              <a:spcBef>
                <a:spcPts val="0"/>
              </a:spcBef>
              <a:buFont typeface="Arial" pitchFamily="34" charset="0"/>
              <a:buChar char="•"/>
            </a:pPr>
            <a:r>
              <a:rPr lang="en-US" sz="2000" dirty="0" smtClean="0">
                <a:latin typeface="+mj-lt"/>
              </a:rPr>
              <a:t>Example</a:t>
            </a:r>
            <a:r>
              <a:rPr lang="en-US" sz="2000" dirty="0">
                <a:latin typeface="+mj-lt"/>
              </a:rPr>
              <a:t>:  Old </a:t>
            </a:r>
            <a:r>
              <a:rPr lang="en-US" sz="2000" dirty="0" smtClean="0">
                <a:latin typeface="+mj-lt"/>
              </a:rPr>
              <a:t>address</a:t>
            </a: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98740"/>
            <a:ext cx="1171489" cy="61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3884" y="2010696"/>
            <a:ext cx="1074420" cy="32004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147" idx="1"/>
          </p:cNvCxnSpPr>
          <p:nvPr/>
        </p:nvCxnSpPr>
        <p:spPr>
          <a:xfrm flipV="1">
            <a:off x="1418304" y="2008349"/>
            <a:ext cx="1096296" cy="1476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60" y="2990766"/>
            <a:ext cx="2387357" cy="364482"/>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47" y="5245500"/>
            <a:ext cx="2495550"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304800" y="5845314"/>
            <a:ext cx="8470742" cy="707886"/>
          </a:xfrm>
          <a:prstGeom prst="rect">
            <a:avLst/>
          </a:prstGeom>
          <a:noFill/>
        </p:spPr>
        <p:txBody>
          <a:bodyPr wrap="square" rtlCol="0">
            <a:spAutoFit/>
          </a:bodyPr>
          <a:lstStyle/>
          <a:p>
            <a:pPr marL="285750" indent="-285750">
              <a:buFont typeface="Arial" pitchFamily="34" charset="0"/>
              <a:buChar char="•"/>
            </a:pPr>
            <a:r>
              <a:rPr lang="en-US" sz="2000" dirty="0" smtClean="0">
                <a:latin typeface="+mj-lt"/>
              </a:rPr>
              <a:t>Example: “Tom” will search on “Thom” and “John” will search on “Jack.”</a:t>
            </a:r>
            <a:endParaRPr lang="en-US" sz="2000" dirty="0">
              <a:latin typeface="+mj-lt"/>
            </a:endParaRPr>
          </a:p>
        </p:txBody>
      </p:sp>
      <p:sp>
        <p:nvSpPr>
          <p:cNvPr id="13" name="TextBox 12"/>
          <p:cNvSpPr txBox="1"/>
          <p:nvPr/>
        </p:nvSpPr>
        <p:spPr>
          <a:xfrm>
            <a:off x="2778997" y="2792352"/>
            <a:ext cx="5996545" cy="707886"/>
          </a:xfrm>
          <a:prstGeom prst="rect">
            <a:avLst/>
          </a:prstGeom>
          <a:noFill/>
        </p:spPr>
        <p:txBody>
          <a:bodyPr wrap="square" rtlCol="0">
            <a:spAutoFit/>
          </a:bodyPr>
          <a:lstStyle/>
          <a:p>
            <a:pPr marL="342900" indent="-342900">
              <a:buFont typeface="Arial" pitchFamily="34" charset="0"/>
              <a:buChar char="•"/>
            </a:pPr>
            <a:r>
              <a:rPr lang="en-US" sz="2000" dirty="0">
                <a:latin typeface="+mj-lt"/>
              </a:rPr>
              <a:t>Allows the user to broaden the search to include historical information</a:t>
            </a:r>
          </a:p>
        </p:txBody>
      </p:sp>
      <p:sp>
        <p:nvSpPr>
          <p:cNvPr id="14" name="TextBox 13"/>
          <p:cNvSpPr txBox="1"/>
          <p:nvPr/>
        </p:nvSpPr>
        <p:spPr>
          <a:xfrm>
            <a:off x="2778997" y="5127516"/>
            <a:ext cx="5996545" cy="707886"/>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latin typeface="+mj-lt"/>
              </a:rPr>
              <a:t>Allows the user to broaden the search beyond literal spelling of the search criteria</a:t>
            </a:r>
            <a:r>
              <a:rPr lang="en-US" dirty="0"/>
              <a:t>.</a:t>
            </a:r>
          </a:p>
        </p:txBody>
      </p:sp>
    </p:spTree>
    <p:extLst>
      <p:ext uri="{BB962C8B-B14F-4D97-AF65-F5344CB8AC3E}">
        <p14:creationId xmlns:p14="http://schemas.microsoft.com/office/powerpoint/2010/main" val="72641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a:noFill/>
        </p:spPr>
        <p:txBody>
          <a:bodyPr/>
          <a:lstStyle/>
          <a:p>
            <a:r>
              <a:rPr lang="en-US" sz="4200" dirty="0" smtClean="0"/>
              <a:t>Create a New Record - Select Person</a:t>
            </a:r>
            <a:endParaRPr lang="en-US" sz="4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49217"/>
            <a:ext cx="9144000" cy="229676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4124742"/>
            <a:ext cx="8382000" cy="2123658"/>
          </a:xfrm>
          <a:prstGeom prst="rect">
            <a:avLst/>
          </a:prstGeom>
          <a:noFill/>
          <a:ln w="28575">
            <a:solidFill>
              <a:schemeClr val="tx1"/>
            </a:solidFill>
          </a:ln>
        </p:spPr>
        <p:txBody>
          <a:bodyPr wrap="square" rtlCol="0">
            <a:spAutoFit/>
          </a:bodyPr>
          <a:lstStyle/>
          <a:p>
            <a:pPr marL="285750" indent="-285750">
              <a:spcAft>
                <a:spcPts val="2400"/>
              </a:spcAft>
              <a:buFont typeface="Arial" pitchFamily="34" charset="0"/>
              <a:buChar char="•"/>
            </a:pPr>
            <a:r>
              <a:rPr lang="en-US" sz="2800" dirty="0">
                <a:latin typeface="+mj-lt"/>
              </a:rPr>
              <a:t>An entity may only search for people reported by that specific </a:t>
            </a:r>
            <a:r>
              <a:rPr lang="en-US" sz="2800" dirty="0" smtClean="0">
                <a:latin typeface="+mj-lt"/>
              </a:rPr>
              <a:t>entity.</a:t>
            </a:r>
            <a:endParaRPr lang="en-US" sz="2800" dirty="0">
              <a:latin typeface="+mj-lt"/>
            </a:endParaRPr>
          </a:p>
          <a:p>
            <a:pPr marL="285750" indent="-285750">
              <a:buFont typeface="Arial" pitchFamily="34" charset="0"/>
              <a:buChar char="•"/>
            </a:pPr>
            <a:r>
              <a:rPr lang="en-US" sz="2800" dirty="0">
                <a:latin typeface="+mj-lt"/>
              </a:rPr>
              <a:t>Patients reported by other entities will not display in the Search </a:t>
            </a:r>
            <a:r>
              <a:rPr lang="en-US" sz="2800" dirty="0" smtClean="0">
                <a:latin typeface="+mj-lt"/>
              </a:rPr>
              <a:t>Results.</a:t>
            </a:r>
            <a:endParaRPr lang="en-US" dirty="0"/>
          </a:p>
        </p:txBody>
      </p:sp>
    </p:spTree>
    <p:extLst>
      <p:ext uri="{BB962C8B-B14F-4D97-AF65-F5344CB8AC3E}">
        <p14:creationId xmlns:p14="http://schemas.microsoft.com/office/powerpoint/2010/main" val="206985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Create a New Record</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0495" y="1201565"/>
            <a:ext cx="8298759" cy="3370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10495" y="4857750"/>
            <a:ext cx="8391525" cy="1723549"/>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latin typeface="+mj-lt"/>
              </a:rPr>
              <a:t>First Name and Last Name are </a:t>
            </a:r>
            <a:r>
              <a:rPr lang="en-US" sz="2400" u="sng" dirty="0" smtClean="0">
                <a:latin typeface="+mj-lt"/>
              </a:rPr>
              <a:t>required</a:t>
            </a:r>
            <a:r>
              <a:rPr lang="en-US" sz="2400" dirty="0" smtClean="0">
                <a:latin typeface="+mj-lt"/>
              </a:rPr>
              <a:t> to create a new record.</a:t>
            </a:r>
          </a:p>
          <a:p>
            <a:pPr marL="285750" indent="-285750">
              <a:buFont typeface="Arial" pitchFamily="34" charset="0"/>
              <a:buChar char="•"/>
            </a:pPr>
            <a:r>
              <a:rPr lang="en-US" sz="2400" dirty="0" smtClean="0">
                <a:latin typeface="+mj-lt"/>
              </a:rPr>
              <a:t>If you do not have the person’s name, use “Unknown” for First/Last Name.</a:t>
            </a:r>
            <a:endParaRPr lang="en-US" sz="2400" dirty="0">
              <a:latin typeface="+mj-lt"/>
            </a:endParaRPr>
          </a:p>
        </p:txBody>
      </p:sp>
      <p:sp>
        <p:nvSpPr>
          <p:cNvPr id="6" name="Rectangle 5"/>
          <p:cNvSpPr/>
          <p:nvPr/>
        </p:nvSpPr>
        <p:spPr>
          <a:xfrm>
            <a:off x="459040" y="2403133"/>
            <a:ext cx="2284160" cy="621144"/>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2411738"/>
            <a:ext cx="2286000" cy="621144"/>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4857750"/>
            <a:ext cx="1676400"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4857750"/>
            <a:ext cx="1676400"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0"/>
          </p:cNvCxnSpPr>
          <p:nvPr/>
        </p:nvCxnSpPr>
        <p:spPr>
          <a:xfrm flipV="1">
            <a:off x="1524000" y="3032882"/>
            <a:ext cx="0" cy="18248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0"/>
          </p:cNvCxnSpPr>
          <p:nvPr/>
        </p:nvCxnSpPr>
        <p:spPr>
          <a:xfrm flipV="1">
            <a:off x="3886200" y="3032882"/>
            <a:ext cx="2819400" cy="18248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2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Create a New Record</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12981"/>
            <a:ext cx="7772400" cy="4568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0" y="1072515"/>
            <a:ext cx="7772400" cy="984885"/>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latin typeface="+mj-lt"/>
              </a:rPr>
              <a:t>Enter all available Contact Information.</a:t>
            </a:r>
          </a:p>
          <a:p>
            <a:pPr marL="285750" indent="-285750">
              <a:buFont typeface="Arial" pitchFamily="34" charset="0"/>
              <a:buChar char="•"/>
            </a:pPr>
            <a:r>
              <a:rPr lang="en-US" sz="2400" dirty="0" smtClean="0">
                <a:latin typeface="+mj-lt"/>
              </a:rPr>
              <a:t>Any unknown information should be left </a:t>
            </a:r>
            <a:r>
              <a:rPr lang="en-US" sz="2400" u="sng" dirty="0" smtClean="0">
                <a:latin typeface="+mj-lt"/>
              </a:rPr>
              <a:t>blank</a:t>
            </a:r>
            <a:r>
              <a:rPr lang="en-US" sz="2400" dirty="0" smtClean="0">
                <a:latin typeface="+mj-lt"/>
              </a:rPr>
              <a:t>.</a:t>
            </a:r>
            <a:endParaRPr lang="en-US" sz="2400" dirty="0">
              <a:latin typeface="+mj-lt"/>
            </a:endParaRPr>
          </a:p>
        </p:txBody>
      </p:sp>
      <p:sp>
        <p:nvSpPr>
          <p:cNvPr id="5" name="TextBox 4"/>
          <p:cNvSpPr txBox="1"/>
          <p:nvPr/>
        </p:nvSpPr>
        <p:spPr>
          <a:xfrm>
            <a:off x="4269660" y="6366942"/>
            <a:ext cx="3200400" cy="400110"/>
          </a:xfrm>
          <a:prstGeom prst="rect">
            <a:avLst/>
          </a:prstGeom>
          <a:noFill/>
          <a:ln w="28575">
            <a:solidFill>
              <a:srgbClr val="FF0000"/>
            </a:solidFill>
          </a:ln>
        </p:spPr>
        <p:txBody>
          <a:bodyPr wrap="square" rtlCol="0">
            <a:spAutoFit/>
          </a:bodyPr>
          <a:lstStyle/>
          <a:p>
            <a:r>
              <a:rPr lang="en-US" sz="2000" dirty="0" smtClean="0">
                <a:latin typeface="+mj-lt"/>
              </a:rPr>
              <a:t>Select Save to continue</a:t>
            </a:r>
            <a:r>
              <a:rPr lang="en-US" dirty="0" smtClean="0"/>
              <a:t>.</a:t>
            </a:r>
            <a:endParaRPr lang="en-US" dirty="0"/>
          </a:p>
        </p:txBody>
      </p:sp>
      <p:sp>
        <p:nvSpPr>
          <p:cNvPr id="6" name="Rectangle 5"/>
          <p:cNvSpPr/>
          <p:nvPr/>
        </p:nvSpPr>
        <p:spPr>
          <a:xfrm>
            <a:off x="796637" y="6418693"/>
            <a:ext cx="692727" cy="357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62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57200" y="-381000"/>
            <a:ext cx="8229600" cy="1447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200" dirty="0" smtClean="0"/>
              <a:t>Record Summary</a:t>
            </a:r>
            <a:endParaRPr lang="en-US" sz="3800" i="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2" y="2512140"/>
            <a:ext cx="9102055" cy="41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066800"/>
            <a:ext cx="8610600" cy="1354217"/>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The Record Summary screen is an overview of Patient Record information.</a:t>
            </a:r>
          </a:p>
          <a:p>
            <a:pPr marL="342900" indent="-342900">
              <a:buFont typeface="Arial" pitchFamily="34" charset="0"/>
              <a:buChar char="•"/>
            </a:pPr>
            <a:r>
              <a:rPr lang="en-US" sz="2400" dirty="0" smtClean="0">
                <a:latin typeface="+mj-lt"/>
              </a:rPr>
              <a:t>There are four main sections to this screen.</a:t>
            </a:r>
            <a:endParaRPr lang="en-US" sz="2400" dirty="0">
              <a:latin typeface="+mj-lt"/>
            </a:endParaRPr>
          </a:p>
        </p:txBody>
      </p:sp>
      <p:sp>
        <p:nvSpPr>
          <p:cNvPr id="8" name="Rectangle 7"/>
          <p:cNvSpPr/>
          <p:nvPr/>
        </p:nvSpPr>
        <p:spPr>
          <a:xfrm>
            <a:off x="169608" y="2819400"/>
            <a:ext cx="5164392" cy="1295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42156" y="2819400"/>
            <a:ext cx="3657600" cy="914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9608" y="5120148"/>
            <a:ext cx="8930148" cy="1371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2819400"/>
            <a:ext cx="3048000" cy="461665"/>
          </a:xfrm>
          <a:prstGeom prst="rect">
            <a:avLst/>
          </a:prstGeom>
          <a:solidFill>
            <a:schemeClr val="bg1"/>
          </a:solidFill>
          <a:ln w="28575">
            <a:solidFill>
              <a:srgbClr val="92D050"/>
            </a:solidFill>
          </a:ln>
        </p:spPr>
        <p:txBody>
          <a:bodyPr wrap="square" rtlCol="0">
            <a:spAutoFit/>
          </a:bodyPr>
          <a:lstStyle/>
          <a:p>
            <a:r>
              <a:rPr lang="en-US" sz="2400" dirty="0" smtClean="0">
                <a:latin typeface="+mj-lt"/>
              </a:rPr>
              <a:t>1. Basic Information</a:t>
            </a:r>
            <a:endParaRPr lang="en-US" sz="2400" dirty="0">
              <a:latin typeface="+mj-lt"/>
            </a:endParaRPr>
          </a:p>
        </p:txBody>
      </p:sp>
      <p:sp>
        <p:nvSpPr>
          <p:cNvPr id="12" name="TextBox 11"/>
          <p:cNvSpPr txBox="1"/>
          <p:nvPr/>
        </p:nvSpPr>
        <p:spPr>
          <a:xfrm>
            <a:off x="6629400" y="2821858"/>
            <a:ext cx="1524000" cy="461665"/>
          </a:xfrm>
          <a:prstGeom prst="rect">
            <a:avLst/>
          </a:prstGeom>
          <a:solidFill>
            <a:schemeClr val="bg1"/>
          </a:solidFill>
          <a:ln w="28575">
            <a:solidFill>
              <a:srgbClr val="00B0F0"/>
            </a:solidFill>
          </a:ln>
        </p:spPr>
        <p:txBody>
          <a:bodyPr wrap="square" rtlCol="0">
            <a:spAutoFit/>
          </a:bodyPr>
          <a:lstStyle/>
          <a:p>
            <a:r>
              <a:rPr lang="en-US" sz="2400" dirty="0" smtClean="0">
                <a:latin typeface="+mj-lt"/>
              </a:rPr>
              <a:t>2. Notes</a:t>
            </a:r>
            <a:endParaRPr lang="en-US" sz="2400" dirty="0">
              <a:latin typeface="+mj-lt"/>
            </a:endParaRPr>
          </a:p>
        </p:txBody>
      </p:sp>
      <p:sp>
        <p:nvSpPr>
          <p:cNvPr id="13" name="Rectangle 12"/>
          <p:cNvSpPr/>
          <p:nvPr/>
        </p:nvSpPr>
        <p:spPr>
          <a:xfrm>
            <a:off x="1403556" y="6491748"/>
            <a:ext cx="3186882" cy="206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35378" y="5120373"/>
            <a:ext cx="3549444" cy="461665"/>
          </a:xfrm>
          <a:prstGeom prst="rect">
            <a:avLst/>
          </a:prstGeom>
          <a:solidFill>
            <a:schemeClr val="bg1"/>
          </a:solidFill>
          <a:ln w="28575">
            <a:solidFill>
              <a:srgbClr val="FFFF00"/>
            </a:solidFill>
          </a:ln>
        </p:spPr>
        <p:txBody>
          <a:bodyPr wrap="square" rtlCol="0">
            <a:spAutoFit/>
          </a:bodyPr>
          <a:lstStyle/>
          <a:p>
            <a:r>
              <a:rPr lang="en-US" sz="2400" dirty="0" smtClean="0">
                <a:latin typeface="+mj-lt"/>
              </a:rPr>
              <a:t>3. Question Packages</a:t>
            </a:r>
            <a:endParaRPr lang="en-US" sz="2400" dirty="0">
              <a:latin typeface="+mj-lt"/>
            </a:endParaRPr>
          </a:p>
        </p:txBody>
      </p:sp>
      <p:sp>
        <p:nvSpPr>
          <p:cNvPr id="15" name="TextBox 14"/>
          <p:cNvSpPr txBox="1"/>
          <p:nvPr/>
        </p:nvSpPr>
        <p:spPr>
          <a:xfrm>
            <a:off x="4571999" y="6363926"/>
            <a:ext cx="1676400" cy="461665"/>
          </a:xfrm>
          <a:prstGeom prst="rect">
            <a:avLst/>
          </a:prstGeom>
          <a:solidFill>
            <a:schemeClr val="bg1"/>
          </a:solidFill>
          <a:ln w="28575">
            <a:solidFill>
              <a:srgbClr val="FF0000"/>
            </a:solidFill>
          </a:ln>
        </p:spPr>
        <p:txBody>
          <a:bodyPr wrap="square" rtlCol="0">
            <a:spAutoFit/>
          </a:bodyPr>
          <a:lstStyle/>
          <a:p>
            <a:r>
              <a:rPr lang="en-US" sz="2400" dirty="0" smtClean="0">
                <a:latin typeface="+mj-lt"/>
              </a:rPr>
              <a:t>4. Wizard</a:t>
            </a:r>
            <a:endParaRPr lang="en-US" sz="2400" dirty="0">
              <a:latin typeface="+mj-lt"/>
            </a:endParaRPr>
          </a:p>
        </p:txBody>
      </p:sp>
    </p:spTree>
    <p:extLst>
      <p:ext uri="{BB962C8B-B14F-4D97-AF65-F5344CB8AC3E}">
        <p14:creationId xmlns:p14="http://schemas.microsoft.com/office/powerpoint/2010/main" val="161798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Record Summary</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 y="2533650"/>
            <a:ext cx="9067799" cy="3730299"/>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0" y="2898060"/>
            <a:ext cx="6857999" cy="400110"/>
          </a:xfrm>
          <a:prstGeom prst="rect">
            <a:avLst/>
          </a:prstGeom>
          <a:noFill/>
        </p:spPr>
        <p:txBody>
          <a:bodyPr wrap="square" rtlCol="0">
            <a:spAutoFit/>
          </a:bodyPr>
          <a:lstStyle/>
          <a:p>
            <a:r>
              <a:rPr lang="en-US" sz="2000" dirty="0" smtClean="0">
                <a:latin typeface="+mj-lt"/>
              </a:rPr>
              <a:t>Unique ID assigned by the system</a:t>
            </a:r>
            <a:endParaRPr lang="en-US" sz="2000" dirty="0">
              <a:latin typeface="+mj-lt"/>
            </a:endParaRPr>
          </a:p>
        </p:txBody>
      </p:sp>
      <p:sp>
        <p:nvSpPr>
          <p:cNvPr id="8" name="TextBox 7"/>
          <p:cNvSpPr txBox="1"/>
          <p:nvPr/>
        </p:nvSpPr>
        <p:spPr>
          <a:xfrm>
            <a:off x="2278627" y="3298170"/>
            <a:ext cx="6857999" cy="400110"/>
          </a:xfrm>
          <a:prstGeom prst="rect">
            <a:avLst/>
          </a:prstGeom>
          <a:noFill/>
        </p:spPr>
        <p:txBody>
          <a:bodyPr wrap="square" rtlCol="0">
            <a:spAutoFit/>
          </a:bodyPr>
          <a:lstStyle/>
          <a:p>
            <a:r>
              <a:rPr lang="en-US" sz="2000" dirty="0" smtClean="0">
                <a:latin typeface="+mj-lt"/>
              </a:rPr>
              <a:t>Type of event</a:t>
            </a:r>
            <a:endParaRPr lang="en-US" sz="2000" dirty="0">
              <a:latin typeface="+mj-lt"/>
            </a:endParaRPr>
          </a:p>
        </p:txBody>
      </p:sp>
      <p:sp>
        <p:nvSpPr>
          <p:cNvPr id="9" name="TextBox 8"/>
          <p:cNvSpPr txBox="1"/>
          <p:nvPr/>
        </p:nvSpPr>
        <p:spPr>
          <a:xfrm>
            <a:off x="2266336" y="3673245"/>
            <a:ext cx="6857999" cy="400110"/>
          </a:xfrm>
          <a:prstGeom prst="rect">
            <a:avLst/>
          </a:prstGeom>
          <a:noFill/>
        </p:spPr>
        <p:txBody>
          <a:bodyPr wrap="square" rtlCol="0">
            <a:spAutoFit/>
          </a:bodyPr>
          <a:lstStyle/>
          <a:p>
            <a:r>
              <a:rPr lang="en-US" sz="2000" dirty="0" smtClean="0">
                <a:latin typeface="+mj-lt"/>
              </a:rPr>
              <a:t>Name of Person involved in event, birthdate, age</a:t>
            </a:r>
            <a:endParaRPr lang="en-US" sz="2000" dirty="0">
              <a:latin typeface="+mj-lt"/>
            </a:endParaRPr>
          </a:p>
        </p:txBody>
      </p:sp>
      <p:sp>
        <p:nvSpPr>
          <p:cNvPr id="10" name="TextBox 9"/>
          <p:cNvSpPr txBox="1"/>
          <p:nvPr/>
        </p:nvSpPr>
        <p:spPr>
          <a:xfrm>
            <a:off x="2251588" y="4043859"/>
            <a:ext cx="6857999" cy="400110"/>
          </a:xfrm>
          <a:prstGeom prst="rect">
            <a:avLst/>
          </a:prstGeom>
          <a:noFill/>
        </p:spPr>
        <p:txBody>
          <a:bodyPr wrap="square" rtlCol="0">
            <a:spAutoFit/>
          </a:bodyPr>
          <a:lstStyle/>
          <a:p>
            <a:r>
              <a:rPr lang="en-US" sz="2000" dirty="0" smtClean="0">
                <a:latin typeface="+mj-lt"/>
              </a:rPr>
              <a:t>Current status of the event</a:t>
            </a:r>
            <a:endParaRPr lang="en-US" sz="2000" dirty="0">
              <a:latin typeface="+mj-lt"/>
            </a:endParaRPr>
          </a:p>
        </p:txBody>
      </p:sp>
      <p:sp>
        <p:nvSpPr>
          <p:cNvPr id="11" name="TextBox 10"/>
          <p:cNvSpPr txBox="1"/>
          <p:nvPr/>
        </p:nvSpPr>
        <p:spPr>
          <a:xfrm>
            <a:off x="2251588" y="4385742"/>
            <a:ext cx="6857999" cy="400110"/>
          </a:xfrm>
          <a:prstGeom prst="rect">
            <a:avLst/>
          </a:prstGeom>
          <a:noFill/>
        </p:spPr>
        <p:txBody>
          <a:bodyPr wrap="square" rtlCol="0">
            <a:spAutoFit/>
          </a:bodyPr>
          <a:lstStyle/>
          <a:p>
            <a:r>
              <a:rPr lang="en-US" sz="2000" dirty="0" smtClean="0">
                <a:latin typeface="+mj-lt"/>
              </a:rPr>
              <a:t>Record linking will be done by DSHS</a:t>
            </a:r>
            <a:endParaRPr lang="en-US" sz="2000" dirty="0">
              <a:latin typeface="+mj-lt"/>
            </a:endParaRPr>
          </a:p>
        </p:txBody>
      </p:sp>
      <p:cxnSp>
        <p:nvCxnSpPr>
          <p:cNvPr id="7" name="Straight Connector 6"/>
          <p:cNvCxnSpPr/>
          <p:nvPr/>
        </p:nvCxnSpPr>
        <p:spPr>
          <a:xfrm>
            <a:off x="3962400" y="4741608"/>
            <a:ext cx="1143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71256" y="4781490"/>
            <a:ext cx="6857999" cy="400110"/>
          </a:xfrm>
          <a:prstGeom prst="rect">
            <a:avLst/>
          </a:prstGeom>
          <a:noFill/>
        </p:spPr>
        <p:txBody>
          <a:bodyPr wrap="square" rtlCol="0">
            <a:spAutoFit/>
          </a:bodyPr>
          <a:lstStyle/>
          <a:p>
            <a:r>
              <a:rPr lang="en-US" sz="2000" dirty="0" smtClean="0">
                <a:latin typeface="+mj-lt"/>
              </a:rPr>
              <a:t>Files can be attached (i.e. EMS run sheet, report)</a:t>
            </a:r>
            <a:endParaRPr lang="en-US" sz="2000" dirty="0">
              <a:latin typeface="+mj-lt"/>
            </a:endParaRPr>
          </a:p>
        </p:txBody>
      </p:sp>
      <p:sp>
        <p:nvSpPr>
          <p:cNvPr id="16" name="TextBox 15"/>
          <p:cNvSpPr txBox="1"/>
          <p:nvPr/>
        </p:nvSpPr>
        <p:spPr>
          <a:xfrm>
            <a:off x="2266335" y="5143777"/>
            <a:ext cx="6857999" cy="707886"/>
          </a:xfrm>
          <a:prstGeom prst="rect">
            <a:avLst/>
          </a:prstGeom>
          <a:noFill/>
        </p:spPr>
        <p:txBody>
          <a:bodyPr wrap="square" rtlCol="0">
            <a:spAutoFit/>
          </a:bodyPr>
          <a:lstStyle/>
          <a:p>
            <a:r>
              <a:rPr lang="en-US" sz="2000" dirty="0" smtClean="0">
                <a:latin typeface="+mj-lt"/>
              </a:rPr>
              <a:t>Contains custom information (i.e. hospital name, event date)</a:t>
            </a:r>
            <a:endParaRPr lang="en-US" sz="2000" dirty="0">
              <a:latin typeface="+mj-lt"/>
            </a:endParaRPr>
          </a:p>
        </p:txBody>
      </p:sp>
      <p:cxnSp>
        <p:nvCxnSpPr>
          <p:cNvPr id="12" name="Straight Connector 11"/>
          <p:cNvCxnSpPr/>
          <p:nvPr/>
        </p:nvCxnSpPr>
        <p:spPr>
          <a:xfrm>
            <a:off x="2286000" y="4011906"/>
            <a:ext cx="1143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27903" y="1371600"/>
            <a:ext cx="5058697" cy="707886"/>
          </a:xfrm>
          <a:prstGeom prst="rect">
            <a:avLst/>
          </a:prstGeom>
          <a:solidFill>
            <a:schemeClr val="bg1"/>
          </a:solidFill>
          <a:ln w="28575">
            <a:solidFill>
              <a:srgbClr val="92D050"/>
            </a:solidFill>
          </a:ln>
        </p:spPr>
        <p:txBody>
          <a:bodyPr wrap="square" rtlCol="0">
            <a:spAutoFit/>
          </a:bodyPr>
          <a:lstStyle/>
          <a:p>
            <a:r>
              <a:rPr lang="en-US" sz="4000" dirty="0" smtClean="0">
                <a:latin typeface="+mj-lt"/>
              </a:rPr>
              <a:t>1. Basic Information</a:t>
            </a:r>
            <a:endParaRPr lang="en-US" sz="4000" dirty="0">
              <a:latin typeface="+mj-lt"/>
            </a:endParaRPr>
          </a:p>
        </p:txBody>
      </p:sp>
    </p:spTree>
    <p:extLst>
      <p:ext uri="{BB962C8B-B14F-4D97-AF65-F5344CB8AC3E}">
        <p14:creationId xmlns:p14="http://schemas.microsoft.com/office/powerpoint/2010/main" val="1795039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Logging In &amp;</a:t>
            </a:r>
            <a:br>
              <a:rPr lang="en-US" sz="5400" dirty="0" smtClean="0"/>
            </a:br>
            <a:r>
              <a:rPr lang="en-US" sz="5400" dirty="0" smtClean="0"/>
              <a:t>Main Dashboard</a:t>
            </a:r>
            <a:endParaRPr lang="en-US" sz="5400" dirty="0"/>
          </a:p>
        </p:txBody>
      </p:sp>
    </p:spTree>
    <p:extLst>
      <p:ext uri="{BB962C8B-B14F-4D97-AF65-F5344CB8AC3E}">
        <p14:creationId xmlns:p14="http://schemas.microsoft.com/office/powerpoint/2010/main" val="409189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Record Summary</a:t>
            </a:r>
            <a:endParaRPr lang="en-US" dirty="0"/>
          </a:p>
        </p:txBody>
      </p:sp>
      <p:sp>
        <p:nvSpPr>
          <p:cNvPr id="3" name="TextBox 2"/>
          <p:cNvSpPr txBox="1"/>
          <p:nvPr/>
        </p:nvSpPr>
        <p:spPr>
          <a:xfrm>
            <a:off x="3124200" y="1671484"/>
            <a:ext cx="2362200" cy="707886"/>
          </a:xfrm>
          <a:prstGeom prst="rect">
            <a:avLst/>
          </a:prstGeom>
          <a:solidFill>
            <a:schemeClr val="bg1"/>
          </a:solidFill>
          <a:ln w="28575">
            <a:solidFill>
              <a:srgbClr val="00B0F0"/>
            </a:solidFill>
          </a:ln>
        </p:spPr>
        <p:txBody>
          <a:bodyPr wrap="square" rtlCol="0">
            <a:spAutoFit/>
          </a:bodyPr>
          <a:lstStyle/>
          <a:p>
            <a:r>
              <a:rPr lang="en-US" sz="4000" dirty="0" smtClean="0">
                <a:latin typeface="+mj-lt"/>
              </a:rPr>
              <a:t>2. Notes</a:t>
            </a:r>
            <a:endParaRPr lang="en-US" sz="40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 y="3124201"/>
            <a:ext cx="9067800" cy="2236608"/>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3810000"/>
            <a:ext cx="8763000" cy="1384995"/>
          </a:xfrm>
          <a:prstGeom prst="rect">
            <a:avLst/>
          </a:prstGeom>
          <a:noFill/>
        </p:spPr>
        <p:txBody>
          <a:bodyPr wrap="square" rtlCol="0">
            <a:spAutoFit/>
          </a:bodyPr>
          <a:lstStyle/>
          <a:p>
            <a:r>
              <a:rPr lang="en-US" sz="2800" dirty="0" smtClean="0">
                <a:latin typeface="+mj-lt"/>
              </a:rPr>
              <a:t>The notes section is where you can enter any additional comments or information regarding the patient record.</a:t>
            </a:r>
            <a:endParaRPr lang="en-US" sz="2800" dirty="0">
              <a:latin typeface="+mj-lt"/>
            </a:endParaRPr>
          </a:p>
        </p:txBody>
      </p:sp>
    </p:spTree>
    <p:extLst>
      <p:ext uri="{BB962C8B-B14F-4D97-AF65-F5344CB8AC3E}">
        <p14:creationId xmlns:p14="http://schemas.microsoft.com/office/powerpoint/2010/main" val="4294497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Record Summary</a:t>
            </a:r>
            <a:endParaRPr lang="en-US" dirty="0"/>
          </a:p>
        </p:txBody>
      </p:sp>
      <p:sp>
        <p:nvSpPr>
          <p:cNvPr id="3" name="TextBox 2"/>
          <p:cNvSpPr txBox="1"/>
          <p:nvPr/>
        </p:nvSpPr>
        <p:spPr>
          <a:xfrm>
            <a:off x="1828800" y="1219200"/>
            <a:ext cx="5557684" cy="707886"/>
          </a:xfrm>
          <a:prstGeom prst="rect">
            <a:avLst/>
          </a:prstGeom>
          <a:solidFill>
            <a:schemeClr val="bg1"/>
          </a:solidFill>
          <a:ln w="28575">
            <a:solidFill>
              <a:srgbClr val="FFFF00"/>
            </a:solidFill>
          </a:ln>
        </p:spPr>
        <p:txBody>
          <a:bodyPr wrap="square" rtlCol="0">
            <a:spAutoFit/>
          </a:bodyPr>
          <a:lstStyle/>
          <a:p>
            <a:r>
              <a:rPr lang="en-US" sz="4000" dirty="0" smtClean="0">
                <a:latin typeface="+mj-lt"/>
              </a:rPr>
              <a:t>3. Question Packages</a:t>
            </a:r>
            <a:endParaRPr lang="en-US" sz="40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1" y="2971800"/>
            <a:ext cx="8991601" cy="1399030"/>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1000" y="2057400"/>
            <a:ext cx="8458200" cy="830997"/>
          </a:xfrm>
          <a:prstGeom prst="rect">
            <a:avLst/>
          </a:prstGeom>
          <a:noFill/>
        </p:spPr>
        <p:txBody>
          <a:bodyPr wrap="square" rtlCol="0">
            <a:spAutoFit/>
          </a:bodyPr>
          <a:lstStyle/>
          <a:p>
            <a:r>
              <a:rPr lang="en-US" sz="2400" dirty="0" smtClean="0">
                <a:latin typeface="+mj-lt"/>
              </a:rPr>
              <a:t>Question Packages are groups of questions that share a common theme.</a:t>
            </a:r>
            <a:endParaRPr lang="en-US" sz="2400" dirty="0">
              <a:latin typeface="+mj-lt"/>
            </a:endParaRPr>
          </a:p>
        </p:txBody>
      </p:sp>
      <p:sp>
        <p:nvSpPr>
          <p:cNvPr id="5" name="TextBox 4"/>
          <p:cNvSpPr txBox="1"/>
          <p:nvPr/>
        </p:nvSpPr>
        <p:spPr>
          <a:xfrm>
            <a:off x="381000" y="4495800"/>
            <a:ext cx="8458200" cy="2246769"/>
          </a:xfrm>
          <a:prstGeom prst="rect">
            <a:avLst/>
          </a:prstGeom>
          <a:noFill/>
          <a:ln>
            <a:solidFill>
              <a:schemeClr val="tx1"/>
            </a:solidFill>
          </a:ln>
        </p:spPr>
        <p:txBody>
          <a:bodyPr wrap="square" rtlCol="0">
            <a:spAutoFit/>
          </a:bodyPr>
          <a:lstStyle/>
          <a:p>
            <a:pPr marL="285750" indent="-285750">
              <a:spcAft>
                <a:spcPts val="1200"/>
              </a:spcAft>
              <a:buFont typeface="Arial" pitchFamily="34" charset="0"/>
              <a:buChar char="•"/>
            </a:pPr>
            <a:r>
              <a:rPr lang="en-US" sz="2400" u="sng" dirty="0" smtClean="0">
                <a:latin typeface="+mj-lt"/>
              </a:rPr>
              <a:t>Do not </a:t>
            </a:r>
            <a:r>
              <a:rPr lang="en-US" sz="2400" dirty="0" smtClean="0">
                <a:latin typeface="+mj-lt"/>
              </a:rPr>
              <a:t>enter your data using the Question Packages.</a:t>
            </a:r>
          </a:p>
          <a:p>
            <a:pPr marL="285750" indent="-285750">
              <a:spcAft>
                <a:spcPts val="1200"/>
              </a:spcAft>
              <a:buFont typeface="Arial" pitchFamily="34" charset="0"/>
              <a:buChar char="•"/>
            </a:pPr>
            <a:r>
              <a:rPr lang="en-US" sz="2400" dirty="0" smtClean="0">
                <a:latin typeface="+mj-lt"/>
              </a:rPr>
              <a:t>DSHS is only asking you to answer the questions located in the </a:t>
            </a:r>
            <a:r>
              <a:rPr lang="en-US" sz="2400" u="sng" dirty="0" smtClean="0">
                <a:latin typeface="+mj-lt"/>
              </a:rPr>
              <a:t>Wizard</a:t>
            </a:r>
            <a:r>
              <a:rPr lang="en-US" sz="2400" dirty="0" smtClean="0">
                <a:latin typeface="+mj-lt"/>
              </a:rPr>
              <a:t> (shown on the next slide).</a:t>
            </a:r>
          </a:p>
          <a:p>
            <a:pPr marL="285750" indent="-285750">
              <a:buFont typeface="Arial" pitchFamily="34" charset="0"/>
              <a:buChar char="•"/>
            </a:pPr>
            <a:r>
              <a:rPr lang="en-US" sz="2400" dirty="0" smtClean="0">
                <a:latin typeface="+mj-lt"/>
              </a:rPr>
              <a:t>The Status will show </a:t>
            </a:r>
            <a:r>
              <a:rPr lang="en-US" sz="2400" u="sng" dirty="0" smtClean="0">
                <a:latin typeface="+mj-lt"/>
              </a:rPr>
              <a:t>Incomplete</a:t>
            </a:r>
            <a:r>
              <a:rPr lang="en-US" sz="2400" dirty="0" smtClean="0">
                <a:latin typeface="+mj-lt"/>
              </a:rPr>
              <a:t> for some Question Packages after completing the Wizard – </a:t>
            </a:r>
            <a:r>
              <a:rPr lang="en-US" sz="2400" u="sng" dirty="0" smtClean="0">
                <a:latin typeface="+mj-lt"/>
              </a:rPr>
              <a:t>this is OK</a:t>
            </a:r>
            <a:r>
              <a:rPr lang="en-US" sz="2400" dirty="0" smtClean="0">
                <a:latin typeface="+mj-lt"/>
              </a:rPr>
              <a:t>.</a:t>
            </a:r>
            <a:endParaRPr lang="en-US" dirty="0"/>
          </a:p>
        </p:txBody>
      </p:sp>
    </p:spTree>
    <p:extLst>
      <p:ext uri="{BB962C8B-B14F-4D97-AF65-F5344CB8AC3E}">
        <p14:creationId xmlns:p14="http://schemas.microsoft.com/office/powerpoint/2010/main" val="3008278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Record Summary</a:t>
            </a:r>
            <a:endParaRPr lang="en-US" dirty="0"/>
          </a:p>
        </p:txBody>
      </p:sp>
      <p:sp>
        <p:nvSpPr>
          <p:cNvPr id="3" name="TextBox 2"/>
          <p:cNvSpPr txBox="1"/>
          <p:nvPr/>
        </p:nvSpPr>
        <p:spPr>
          <a:xfrm>
            <a:off x="3048000" y="1371600"/>
            <a:ext cx="2514600" cy="707886"/>
          </a:xfrm>
          <a:prstGeom prst="rect">
            <a:avLst/>
          </a:prstGeom>
          <a:solidFill>
            <a:schemeClr val="bg1"/>
          </a:solidFill>
          <a:ln w="28575">
            <a:solidFill>
              <a:srgbClr val="FF0000"/>
            </a:solidFill>
          </a:ln>
        </p:spPr>
        <p:txBody>
          <a:bodyPr wrap="square" rtlCol="0">
            <a:spAutoFit/>
          </a:bodyPr>
          <a:lstStyle/>
          <a:p>
            <a:r>
              <a:rPr lang="en-US" sz="4000" dirty="0" smtClean="0">
                <a:latin typeface="+mj-lt"/>
              </a:rPr>
              <a:t>4. Wizard</a:t>
            </a:r>
            <a:endParaRPr lang="en-US" sz="4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05" y="3124200"/>
            <a:ext cx="6396990" cy="69532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4800" y="2438400"/>
            <a:ext cx="8458200" cy="461665"/>
          </a:xfrm>
          <a:prstGeom prst="rect">
            <a:avLst/>
          </a:prstGeom>
          <a:noFill/>
        </p:spPr>
        <p:txBody>
          <a:bodyPr wrap="square" rtlCol="0">
            <a:spAutoFit/>
          </a:bodyPr>
          <a:lstStyle/>
          <a:p>
            <a:r>
              <a:rPr lang="en-US" sz="2400" dirty="0" smtClean="0">
                <a:latin typeface="+mj-lt"/>
              </a:rPr>
              <a:t>The Wizard contains all currently Required questions.</a:t>
            </a:r>
            <a:endParaRPr lang="en-US" sz="2400"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405" y="4953000"/>
            <a:ext cx="6396990" cy="723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04800" y="4186535"/>
            <a:ext cx="8382000" cy="461665"/>
          </a:xfrm>
          <a:prstGeom prst="rect">
            <a:avLst/>
          </a:prstGeom>
          <a:noFill/>
        </p:spPr>
        <p:txBody>
          <a:bodyPr wrap="square" rtlCol="0">
            <a:spAutoFit/>
          </a:bodyPr>
          <a:lstStyle/>
          <a:p>
            <a:r>
              <a:rPr lang="en-US" sz="2400" dirty="0" smtClean="0">
                <a:latin typeface="+mj-lt"/>
              </a:rPr>
              <a:t>Select the Wizard that displays in the drop down menu.</a:t>
            </a:r>
            <a:endParaRPr lang="en-US" sz="2400" dirty="0">
              <a:latin typeface="+mj-lt"/>
            </a:endParaRPr>
          </a:p>
        </p:txBody>
      </p:sp>
      <p:sp>
        <p:nvSpPr>
          <p:cNvPr id="6" name="TextBox 5"/>
          <p:cNvSpPr txBox="1"/>
          <p:nvPr/>
        </p:nvSpPr>
        <p:spPr>
          <a:xfrm>
            <a:off x="2133600" y="6096000"/>
            <a:ext cx="4953000" cy="461665"/>
          </a:xfrm>
          <a:prstGeom prst="rect">
            <a:avLst/>
          </a:prstGeom>
          <a:noFill/>
        </p:spPr>
        <p:txBody>
          <a:bodyPr wrap="square" rtlCol="0">
            <a:spAutoFit/>
          </a:bodyPr>
          <a:lstStyle/>
          <a:p>
            <a:r>
              <a:rPr lang="en-US" sz="2400" dirty="0" smtClean="0">
                <a:latin typeface="+mj-lt"/>
              </a:rPr>
              <a:t>Select View Wizard to continue.</a:t>
            </a:r>
            <a:endParaRPr lang="en-US" sz="2400" dirty="0">
              <a:latin typeface="+mj-lt"/>
            </a:endParaRPr>
          </a:p>
        </p:txBody>
      </p:sp>
      <p:sp>
        <p:nvSpPr>
          <p:cNvPr id="7" name="Rectangle 6"/>
          <p:cNvSpPr/>
          <p:nvPr/>
        </p:nvSpPr>
        <p:spPr>
          <a:xfrm>
            <a:off x="5837904" y="4186535"/>
            <a:ext cx="2743200"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96003" y="3315172"/>
            <a:ext cx="277091" cy="283885"/>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9356" y="5387381"/>
            <a:ext cx="4191000" cy="26154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0"/>
          </p:cNvCxnSpPr>
          <p:nvPr/>
        </p:nvCxnSpPr>
        <p:spPr>
          <a:xfrm flipH="1" flipV="1">
            <a:off x="6173094" y="3599057"/>
            <a:ext cx="1036410" cy="5874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5562600" y="4648200"/>
            <a:ext cx="1646904" cy="7391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56556" y="5138675"/>
            <a:ext cx="1346343" cy="379476"/>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32356" y="6081252"/>
            <a:ext cx="1752600" cy="46166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8" idx="3"/>
          </p:cNvCxnSpPr>
          <p:nvPr/>
        </p:nvCxnSpPr>
        <p:spPr>
          <a:xfrm flipV="1">
            <a:off x="4984956" y="5518151"/>
            <a:ext cx="2044771" cy="79393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537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7"/>
            <a:ext cx="8229600" cy="990600"/>
          </a:xfrm>
        </p:spPr>
        <p:txBody>
          <a:bodyPr/>
          <a:lstStyle/>
          <a:p>
            <a:r>
              <a:rPr lang="en-US" dirty="0" smtClean="0"/>
              <a:t>Record Summary</a:t>
            </a:r>
            <a:endParaRPr lang="en-US" dirty="0"/>
          </a:p>
        </p:txBody>
      </p:sp>
      <p:sp>
        <p:nvSpPr>
          <p:cNvPr id="4" name="TextBox 3"/>
          <p:cNvSpPr txBox="1"/>
          <p:nvPr/>
        </p:nvSpPr>
        <p:spPr>
          <a:xfrm>
            <a:off x="2209800" y="1197114"/>
            <a:ext cx="4800600" cy="707886"/>
          </a:xfrm>
          <a:prstGeom prst="rect">
            <a:avLst/>
          </a:prstGeom>
          <a:solidFill>
            <a:schemeClr val="bg1"/>
          </a:solidFill>
          <a:ln w="28575">
            <a:solidFill>
              <a:srgbClr val="FF0000"/>
            </a:solidFill>
          </a:ln>
        </p:spPr>
        <p:txBody>
          <a:bodyPr wrap="square" rtlCol="0">
            <a:spAutoFit/>
          </a:bodyPr>
          <a:lstStyle/>
          <a:p>
            <a:pPr algn="ctr"/>
            <a:r>
              <a:rPr lang="en-US" sz="4000" dirty="0" smtClean="0">
                <a:latin typeface="+mj-lt"/>
              </a:rPr>
              <a:t>Wizard Selections</a:t>
            </a:r>
            <a:endParaRPr lang="en-US" sz="4000" dirty="0">
              <a:latin typeface="+mj-lt"/>
            </a:endParaRPr>
          </a:p>
        </p:txBody>
      </p:sp>
      <p:sp>
        <p:nvSpPr>
          <p:cNvPr id="6" name="TextBox 5"/>
          <p:cNvSpPr txBox="1"/>
          <p:nvPr/>
        </p:nvSpPr>
        <p:spPr>
          <a:xfrm>
            <a:off x="419100" y="3200400"/>
            <a:ext cx="8343900" cy="2031325"/>
          </a:xfrm>
          <a:prstGeom prst="rect">
            <a:avLst/>
          </a:prstGeom>
          <a:noFill/>
          <a:ln>
            <a:solidFill>
              <a:schemeClr val="tx1"/>
            </a:solidFill>
          </a:ln>
        </p:spPr>
        <p:txBody>
          <a:bodyPr wrap="square" rtlCol="0">
            <a:spAutoFit/>
          </a:bodyPr>
          <a:lstStyle/>
          <a:p>
            <a:pPr marL="457200" indent="-457200">
              <a:spcAft>
                <a:spcPts val="1200"/>
              </a:spcAft>
              <a:buFont typeface="+mj-lt"/>
              <a:buAutoNum type="arabicPeriod"/>
            </a:pPr>
            <a:r>
              <a:rPr lang="en-US" sz="2400" dirty="0" smtClean="0">
                <a:latin typeface="+mj-lt"/>
              </a:rPr>
              <a:t>EMS Legacy (NEMSIS Flow) Data Elements</a:t>
            </a:r>
          </a:p>
          <a:p>
            <a:pPr marL="457200" indent="-457200">
              <a:spcAft>
                <a:spcPts val="1200"/>
              </a:spcAft>
              <a:buFont typeface="+mj-lt"/>
              <a:buAutoNum type="arabicPeriod"/>
            </a:pPr>
            <a:r>
              <a:rPr lang="en-US" sz="2400" dirty="0" smtClean="0">
                <a:latin typeface="+mj-lt"/>
              </a:rPr>
              <a:t>Hospital Future National Data Standard Elements</a:t>
            </a:r>
          </a:p>
          <a:p>
            <a:pPr marL="457200" indent="-457200">
              <a:spcAft>
                <a:spcPts val="1200"/>
              </a:spcAft>
              <a:buFont typeface="+mj-lt"/>
              <a:buAutoNum type="arabicPeriod"/>
            </a:pPr>
            <a:r>
              <a:rPr lang="en-US" sz="2400" dirty="0">
                <a:latin typeface="+mj-lt"/>
              </a:rPr>
              <a:t>Hospital Legacy (NTDB Flow) Data Elements</a:t>
            </a:r>
          </a:p>
          <a:p>
            <a:pPr marL="457200" indent="-457200">
              <a:buFont typeface="+mj-lt"/>
              <a:buAutoNum type="arabicPeriod"/>
            </a:pPr>
            <a:r>
              <a:rPr lang="en-US" sz="2400" dirty="0">
                <a:latin typeface="+mj-lt"/>
              </a:rPr>
              <a:t>Submersion Required Data Elements </a:t>
            </a:r>
          </a:p>
        </p:txBody>
      </p:sp>
      <p:sp>
        <p:nvSpPr>
          <p:cNvPr id="7" name="TextBox 6"/>
          <p:cNvSpPr txBox="1"/>
          <p:nvPr/>
        </p:nvSpPr>
        <p:spPr>
          <a:xfrm>
            <a:off x="381000" y="2209800"/>
            <a:ext cx="8382000" cy="830997"/>
          </a:xfrm>
          <a:prstGeom prst="rect">
            <a:avLst/>
          </a:prstGeom>
          <a:noFill/>
        </p:spPr>
        <p:txBody>
          <a:bodyPr wrap="square" rtlCol="0">
            <a:spAutoFit/>
          </a:bodyPr>
          <a:lstStyle/>
          <a:p>
            <a:r>
              <a:rPr lang="en-US" sz="2400" dirty="0" smtClean="0">
                <a:latin typeface="+mj-lt"/>
              </a:rPr>
              <a:t>Wizards have been created for Hospital, EMS, and Submersion data entry.</a:t>
            </a:r>
            <a:endParaRPr lang="en-US" sz="2400" dirty="0">
              <a:latin typeface="+mj-lt"/>
            </a:endParaRPr>
          </a:p>
        </p:txBody>
      </p:sp>
      <p:sp>
        <p:nvSpPr>
          <p:cNvPr id="8" name="TextBox 7"/>
          <p:cNvSpPr txBox="1"/>
          <p:nvPr/>
        </p:nvSpPr>
        <p:spPr>
          <a:xfrm>
            <a:off x="419100" y="5486400"/>
            <a:ext cx="8343900" cy="1107996"/>
          </a:xfrm>
          <a:prstGeom prst="rect">
            <a:avLst/>
          </a:prstGeom>
          <a:noFill/>
        </p:spPr>
        <p:txBody>
          <a:bodyPr wrap="square" rtlCol="0">
            <a:spAutoFit/>
          </a:bodyPr>
          <a:lstStyle/>
          <a:p>
            <a:r>
              <a:rPr lang="en-US" sz="2400" dirty="0">
                <a:latin typeface="+mj-lt"/>
              </a:rPr>
              <a:t>The “legacy” wizards contain the same fields that were collected in the previous trauma </a:t>
            </a:r>
            <a:r>
              <a:rPr lang="en-US" sz="2400" dirty="0" smtClean="0">
                <a:latin typeface="+mj-lt"/>
              </a:rPr>
              <a:t>registry.</a:t>
            </a:r>
            <a:endParaRPr lang="en-US" sz="2400" dirty="0">
              <a:latin typeface="+mj-lt"/>
            </a:endParaRPr>
          </a:p>
          <a:p>
            <a:endParaRPr lang="en-US" dirty="0"/>
          </a:p>
        </p:txBody>
      </p:sp>
    </p:spTree>
    <p:extLst>
      <p:ext uri="{BB962C8B-B14F-4D97-AF65-F5344CB8AC3E}">
        <p14:creationId xmlns:p14="http://schemas.microsoft.com/office/powerpoint/2010/main" val="388903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Data Entry Screen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6" y="2628479"/>
            <a:ext cx="9023022" cy="420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143000"/>
            <a:ext cx="8704008" cy="1354217"/>
          </a:xfrm>
          <a:prstGeom prst="rect">
            <a:avLst/>
          </a:prstGeom>
          <a:noFill/>
        </p:spPr>
        <p:txBody>
          <a:bodyPr wrap="square" rtlCol="0">
            <a:spAutoFit/>
          </a:bodyPr>
          <a:lstStyle/>
          <a:p>
            <a:pPr marL="342900" indent="-342900">
              <a:spcAft>
                <a:spcPts val="1200"/>
              </a:spcAft>
              <a:buFont typeface="Arial" pitchFamily="34" charset="0"/>
              <a:buChar char="•"/>
            </a:pPr>
            <a:r>
              <a:rPr lang="en-US" sz="2400" dirty="0">
                <a:latin typeface="+mj-lt"/>
              </a:rPr>
              <a:t>The Wizard contains all </a:t>
            </a:r>
            <a:r>
              <a:rPr lang="en-US" sz="2400" dirty="0" smtClean="0">
                <a:latin typeface="+mj-lt"/>
              </a:rPr>
              <a:t>currently </a:t>
            </a:r>
            <a:r>
              <a:rPr lang="en-US" sz="2400" dirty="0">
                <a:latin typeface="+mj-lt"/>
              </a:rPr>
              <a:t>required </a:t>
            </a:r>
            <a:r>
              <a:rPr lang="en-US" sz="2400" dirty="0" smtClean="0">
                <a:latin typeface="+mj-lt"/>
              </a:rPr>
              <a:t>questions.</a:t>
            </a:r>
          </a:p>
          <a:p>
            <a:pPr marL="342900" indent="-342900">
              <a:spcAft>
                <a:spcPts val="1200"/>
              </a:spcAft>
              <a:buFont typeface="Arial" pitchFamily="34" charset="0"/>
              <a:buChar char="•"/>
            </a:pPr>
            <a:r>
              <a:rPr lang="en-US" sz="2400" dirty="0" smtClean="0">
                <a:latin typeface="+mj-lt"/>
              </a:rPr>
              <a:t>The data entry screen is broken into sections that align with the Question Packages.</a:t>
            </a:r>
          </a:p>
        </p:txBody>
      </p:sp>
    </p:spTree>
    <p:extLst>
      <p:ext uri="{BB962C8B-B14F-4D97-AF65-F5344CB8AC3E}">
        <p14:creationId xmlns:p14="http://schemas.microsoft.com/office/powerpoint/2010/main" val="237461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5200" dirty="0" smtClean="0"/>
              <a:t>Data Entry Screen - Header</a:t>
            </a:r>
            <a:endParaRPr lang="en-US" sz="5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607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3" y="2362310"/>
            <a:ext cx="9144000" cy="97809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3490079"/>
            <a:ext cx="8458200" cy="3139321"/>
          </a:xfrm>
          <a:prstGeom prst="rect">
            <a:avLst/>
          </a:prstGeom>
          <a:noFill/>
          <a:ln>
            <a:solidFill>
              <a:schemeClr val="tx1"/>
            </a:solidFill>
          </a:ln>
        </p:spPr>
        <p:txBody>
          <a:bodyPr wrap="square" rtlCol="0">
            <a:spAutoFit/>
          </a:bodyPr>
          <a:lstStyle/>
          <a:p>
            <a:pPr>
              <a:spcAft>
                <a:spcPts val="1200"/>
              </a:spcAft>
            </a:pPr>
            <a:r>
              <a:rPr lang="en-US" sz="2800" dirty="0" smtClean="0">
                <a:latin typeface="+mj-lt"/>
              </a:rPr>
              <a:t>The left side of the Header provides information about the current record including:</a:t>
            </a:r>
          </a:p>
          <a:p>
            <a:pPr marL="457200" indent="-457200">
              <a:spcAft>
                <a:spcPts val="1200"/>
              </a:spcAft>
              <a:buFont typeface="Arial" pitchFamily="34" charset="0"/>
              <a:buChar char="•"/>
            </a:pPr>
            <a:r>
              <a:rPr lang="en-US" sz="2800" dirty="0" smtClean="0">
                <a:latin typeface="+mj-lt"/>
              </a:rPr>
              <a:t>Question Package you are currently in (in this case you are in the Wizard)</a:t>
            </a:r>
          </a:p>
          <a:p>
            <a:pPr marL="457200" indent="-457200">
              <a:spcAft>
                <a:spcPts val="1200"/>
              </a:spcAft>
              <a:buFont typeface="Arial" pitchFamily="34" charset="0"/>
              <a:buChar char="•"/>
            </a:pPr>
            <a:r>
              <a:rPr lang="en-US" sz="2800" dirty="0" smtClean="0">
                <a:latin typeface="+mj-lt"/>
              </a:rPr>
              <a:t>Patient Name</a:t>
            </a:r>
          </a:p>
          <a:p>
            <a:pPr marL="457200" indent="-457200">
              <a:buFont typeface="Arial" pitchFamily="34" charset="0"/>
              <a:buChar char="•"/>
            </a:pPr>
            <a:r>
              <a:rPr lang="en-US" sz="2800" dirty="0" smtClean="0">
                <a:latin typeface="+mj-lt"/>
              </a:rPr>
              <a:t>Record Type</a:t>
            </a:r>
            <a:endParaRPr lang="en-US" sz="2800" dirty="0">
              <a:latin typeface="+mj-lt"/>
            </a:endParaRPr>
          </a:p>
        </p:txBody>
      </p:sp>
      <p:sp>
        <p:nvSpPr>
          <p:cNvPr id="6" name="Rectangle 5"/>
          <p:cNvSpPr/>
          <p:nvPr/>
        </p:nvSpPr>
        <p:spPr>
          <a:xfrm>
            <a:off x="-1" y="1494504"/>
            <a:ext cx="4419601" cy="1905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447800" y="1685004"/>
            <a:ext cx="380999" cy="6773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21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5200" dirty="0" smtClean="0"/>
              <a:t>Data Entry Screen - Header</a:t>
            </a:r>
            <a:endParaRPr lang="en-US" sz="5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6" y="2760408"/>
            <a:ext cx="8915400" cy="177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931608"/>
            <a:ext cx="8534400" cy="1723549"/>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The right side of the Header provides a number of functions</a:t>
            </a:r>
            <a:r>
              <a:rPr lang="en-US" dirty="0" smtClean="0"/>
              <a:t>.</a:t>
            </a:r>
          </a:p>
          <a:p>
            <a:pPr marL="342900" indent="-342900">
              <a:buFont typeface="Arial" pitchFamily="34" charset="0"/>
              <a:buChar char="•"/>
            </a:pPr>
            <a:r>
              <a:rPr lang="en-US" sz="2400" dirty="0" smtClean="0">
                <a:latin typeface="+mj-lt"/>
              </a:rPr>
              <a:t>The Home, Help, and Search functions are the same as the main dashboard.</a:t>
            </a:r>
            <a:endParaRPr lang="en-US" sz="2400" dirty="0">
              <a:latin typeface="+mj-lt"/>
            </a:endParaRPr>
          </a:p>
        </p:txBody>
      </p:sp>
      <p:sp>
        <p:nvSpPr>
          <p:cNvPr id="8" name="Rectangle 7"/>
          <p:cNvSpPr/>
          <p:nvPr/>
        </p:nvSpPr>
        <p:spPr>
          <a:xfrm>
            <a:off x="1538748" y="2804652"/>
            <a:ext cx="5562600" cy="6096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1822878"/>
            <a:ext cx="3733800" cy="433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876800" y="2315496"/>
            <a:ext cx="0" cy="5481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348" y="4709230"/>
            <a:ext cx="1814052" cy="190475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7165260" y="2863644"/>
            <a:ext cx="1676400" cy="48915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4" idx="2"/>
            <a:endCxn id="8195" idx="0"/>
          </p:cNvCxnSpPr>
          <p:nvPr/>
        </p:nvCxnSpPr>
        <p:spPr>
          <a:xfrm>
            <a:off x="8003460" y="3352800"/>
            <a:ext cx="4914" cy="13564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4572000"/>
            <a:ext cx="6324600" cy="2246769"/>
          </a:xfrm>
          <a:prstGeom prst="rect">
            <a:avLst/>
          </a:prstGeom>
          <a:noFill/>
        </p:spPr>
        <p:txBody>
          <a:bodyPr wrap="square" rtlCol="0">
            <a:spAutoFit/>
          </a:bodyPr>
          <a:lstStyle/>
          <a:p>
            <a:pPr>
              <a:spcAft>
                <a:spcPts val="1200"/>
              </a:spcAft>
            </a:pPr>
            <a:r>
              <a:rPr lang="en-US" sz="2200" b="1" dirty="0" smtClean="0">
                <a:latin typeface="+mj-lt"/>
              </a:rPr>
              <a:t>Close Record </a:t>
            </a:r>
            <a:r>
              <a:rPr lang="en-US" sz="2200" dirty="0" smtClean="0">
                <a:latin typeface="+mj-lt"/>
              </a:rPr>
              <a:t>– same as Unload Record.</a:t>
            </a:r>
          </a:p>
          <a:p>
            <a:pPr>
              <a:spcAft>
                <a:spcPts val="1200"/>
              </a:spcAft>
            </a:pPr>
            <a:r>
              <a:rPr lang="en-US" sz="2200" b="1" dirty="0" smtClean="0">
                <a:latin typeface="+mj-lt"/>
              </a:rPr>
              <a:t>Edit Profile </a:t>
            </a:r>
            <a:r>
              <a:rPr lang="en-US" sz="2200" dirty="0" smtClean="0">
                <a:latin typeface="+mj-lt"/>
              </a:rPr>
              <a:t>– edit details of your user account.</a:t>
            </a:r>
          </a:p>
          <a:p>
            <a:pPr>
              <a:spcAft>
                <a:spcPts val="1200"/>
              </a:spcAft>
            </a:pPr>
            <a:r>
              <a:rPr lang="en-US" sz="2200" b="1" dirty="0" smtClean="0">
                <a:latin typeface="+mj-lt"/>
              </a:rPr>
              <a:t>Administration</a:t>
            </a:r>
            <a:r>
              <a:rPr lang="en-US" sz="2200" dirty="0" smtClean="0">
                <a:latin typeface="+mj-lt"/>
              </a:rPr>
              <a:t> – this only displays for Contract Managers/Administrators.</a:t>
            </a:r>
          </a:p>
          <a:p>
            <a:r>
              <a:rPr lang="en-US" sz="2200" b="1" dirty="0" smtClean="0">
                <a:latin typeface="+mj-lt"/>
              </a:rPr>
              <a:t>Logout</a:t>
            </a:r>
            <a:r>
              <a:rPr lang="en-US" sz="2200" dirty="0" smtClean="0">
                <a:latin typeface="+mj-lt"/>
              </a:rPr>
              <a:t> – used to log out of the system</a:t>
            </a:r>
            <a:endParaRPr lang="en-US" sz="2200" dirty="0">
              <a:latin typeface="+mj-lt"/>
            </a:endParaRPr>
          </a:p>
        </p:txBody>
      </p:sp>
    </p:spTree>
    <p:extLst>
      <p:ext uri="{BB962C8B-B14F-4D97-AF65-F5344CB8AC3E}">
        <p14:creationId xmlns:p14="http://schemas.microsoft.com/office/powerpoint/2010/main" val="989431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5200" dirty="0" smtClean="0"/>
              <a:t>Data Entry Screen - Header</a:t>
            </a:r>
            <a:endParaRPr lang="en-US" sz="5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6" y="838200"/>
            <a:ext cx="8915400" cy="177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00831"/>
            <a:ext cx="3328987" cy="2533169"/>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04800" y="5646003"/>
            <a:ext cx="8568815" cy="830997"/>
          </a:xfrm>
          <a:prstGeom prst="rect">
            <a:avLst/>
          </a:prstGeom>
          <a:noFill/>
          <a:ln w="28575">
            <a:solidFill>
              <a:srgbClr val="FF0000"/>
            </a:solidFill>
          </a:ln>
        </p:spPr>
        <p:txBody>
          <a:bodyPr wrap="square" rtlCol="0">
            <a:spAutoFit/>
          </a:bodyPr>
          <a:lstStyle/>
          <a:p>
            <a:r>
              <a:rPr lang="en-US" sz="2400" dirty="0" smtClean="0">
                <a:latin typeface="+mj-lt"/>
              </a:rPr>
              <a:t>The Jump To menu is a way to quickly jump from one Question Package to another.</a:t>
            </a:r>
          </a:p>
        </p:txBody>
      </p:sp>
      <p:sp>
        <p:nvSpPr>
          <p:cNvPr id="6" name="TextBox 5"/>
          <p:cNvSpPr txBox="1"/>
          <p:nvPr/>
        </p:nvSpPr>
        <p:spPr>
          <a:xfrm>
            <a:off x="3886200" y="3124200"/>
            <a:ext cx="5029200" cy="1877437"/>
          </a:xfrm>
          <a:prstGeom prst="rect">
            <a:avLst/>
          </a:prstGeom>
          <a:noFill/>
          <a:ln w="28575">
            <a:solidFill>
              <a:srgbClr val="92D050"/>
            </a:solidFill>
          </a:ln>
        </p:spPr>
        <p:txBody>
          <a:bodyPr wrap="square" rtlCol="0">
            <a:spAutoFit/>
          </a:bodyPr>
          <a:lstStyle/>
          <a:p>
            <a:pPr marL="342900" indent="-342900">
              <a:spcAft>
                <a:spcPts val="1200"/>
              </a:spcAft>
              <a:buFont typeface="Arial" pitchFamily="34" charset="0"/>
              <a:buChar char="•"/>
            </a:pPr>
            <a:r>
              <a:rPr lang="en-US" sz="2400" u="sng" dirty="0" smtClean="0">
                <a:latin typeface="+mj-lt"/>
              </a:rPr>
              <a:t>Save</a:t>
            </a:r>
            <a:r>
              <a:rPr lang="en-US" sz="2400" dirty="0" smtClean="0">
                <a:latin typeface="+mj-lt"/>
              </a:rPr>
              <a:t> – save the record</a:t>
            </a:r>
          </a:p>
          <a:p>
            <a:pPr marL="342900" indent="-342900">
              <a:spcAft>
                <a:spcPts val="1200"/>
              </a:spcAft>
              <a:buFont typeface="Arial" pitchFamily="34" charset="0"/>
              <a:buChar char="•"/>
            </a:pPr>
            <a:r>
              <a:rPr lang="en-US" sz="2400" u="sng" dirty="0" smtClean="0">
                <a:latin typeface="+mj-lt"/>
              </a:rPr>
              <a:t>Save &amp; Stay </a:t>
            </a:r>
            <a:r>
              <a:rPr lang="en-US" sz="2400" dirty="0" smtClean="0">
                <a:latin typeface="+mj-lt"/>
              </a:rPr>
              <a:t>– save the record and stay on this page</a:t>
            </a:r>
          </a:p>
          <a:p>
            <a:pPr marL="342900" indent="-342900">
              <a:buFont typeface="Arial" pitchFamily="34" charset="0"/>
              <a:buChar char="•"/>
            </a:pPr>
            <a:r>
              <a:rPr lang="en-US" sz="2400" u="sng" dirty="0" smtClean="0">
                <a:latin typeface="+mj-lt"/>
              </a:rPr>
              <a:t>Cancel </a:t>
            </a:r>
            <a:r>
              <a:rPr lang="en-US" sz="2400" dirty="0" smtClean="0">
                <a:latin typeface="+mj-lt"/>
              </a:rPr>
              <a:t>– go back</a:t>
            </a:r>
            <a:endParaRPr lang="en-US" sz="2400" dirty="0">
              <a:latin typeface="+mj-lt"/>
            </a:endParaRPr>
          </a:p>
        </p:txBody>
      </p:sp>
      <p:sp>
        <p:nvSpPr>
          <p:cNvPr id="8" name="Rectangle 7"/>
          <p:cNvSpPr/>
          <p:nvPr/>
        </p:nvSpPr>
        <p:spPr>
          <a:xfrm>
            <a:off x="5300749" y="1664883"/>
            <a:ext cx="858982" cy="396240"/>
          </a:xfrm>
          <a:prstGeom prst="rect">
            <a:avLst/>
          </a:prstGeom>
          <a:solidFill>
            <a:srgbClr val="92D050">
              <a:alpha val="1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52210" y="1676400"/>
            <a:ext cx="1520190" cy="397924"/>
          </a:xfrm>
          <a:prstGeom prst="rect">
            <a:avLst/>
          </a:prstGeom>
          <a:solidFill>
            <a:srgbClr val="92D050">
              <a:alpha val="1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13986" y="1694379"/>
            <a:ext cx="986666" cy="365760"/>
          </a:xfrm>
          <a:prstGeom prst="rect">
            <a:avLst/>
          </a:prstGeom>
          <a:solidFill>
            <a:srgbClr val="92D050">
              <a:alpha val="1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1724" y="1637064"/>
            <a:ext cx="4987416" cy="46731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762000" y="2109188"/>
            <a:ext cx="1" cy="7102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8" idx="2"/>
          </p:cNvCxnSpPr>
          <p:nvPr/>
        </p:nvCxnSpPr>
        <p:spPr>
          <a:xfrm flipH="1" flipV="1">
            <a:off x="5730240" y="2061123"/>
            <a:ext cx="670560" cy="106307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9" idx="2"/>
          </p:cNvCxnSpPr>
          <p:nvPr/>
        </p:nvCxnSpPr>
        <p:spPr>
          <a:xfrm flipV="1">
            <a:off x="6400800" y="2074324"/>
            <a:ext cx="611505" cy="104987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10" idx="2"/>
          </p:cNvCxnSpPr>
          <p:nvPr/>
        </p:nvCxnSpPr>
        <p:spPr>
          <a:xfrm flipV="1">
            <a:off x="6400800" y="2060139"/>
            <a:ext cx="2006519" cy="1064061"/>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561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5200" dirty="0" smtClean="0"/>
              <a:t>Data Entry Screen - Header</a:t>
            </a:r>
            <a:endParaRPr lang="en-US" sz="5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6" y="990600"/>
            <a:ext cx="8915400" cy="177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2891135"/>
            <a:ext cx="8797416" cy="1354217"/>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Select </a:t>
            </a:r>
            <a:r>
              <a:rPr lang="en-US" sz="2400" dirty="0" smtClean="0">
                <a:solidFill>
                  <a:srgbClr val="0000FF"/>
                </a:solidFill>
                <a:latin typeface="+mj-lt"/>
              </a:rPr>
              <a:t>Expand Details </a:t>
            </a:r>
            <a:r>
              <a:rPr lang="en-US" sz="2400" dirty="0" smtClean="0">
                <a:latin typeface="+mj-lt"/>
              </a:rPr>
              <a:t>to view the Status bar.</a:t>
            </a:r>
            <a:endParaRPr lang="en-US" sz="2400" dirty="0">
              <a:latin typeface="+mj-lt"/>
            </a:endParaRPr>
          </a:p>
          <a:p>
            <a:pPr marL="342900" indent="-342900">
              <a:spcAft>
                <a:spcPts val="1200"/>
              </a:spcAft>
              <a:buFont typeface="Arial" pitchFamily="34" charset="0"/>
              <a:buChar char="•"/>
            </a:pPr>
            <a:r>
              <a:rPr lang="en-US" sz="2400" dirty="0" smtClean="0">
                <a:latin typeface="+mj-lt"/>
              </a:rPr>
              <a:t>The Status bar shows whether or not you have answered all of the required 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8534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930444" y="2303208"/>
            <a:ext cx="2042652" cy="395748"/>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16249"/>
            <a:ext cx="8536465" cy="489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8600" y="5058696"/>
            <a:ext cx="8534400" cy="830997"/>
          </a:xfrm>
          <a:prstGeom prst="rect">
            <a:avLst/>
          </a:prstGeom>
          <a:noFill/>
          <a:ln w="28575">
            <a:solidFill>
              <a:srgbClr val="FF0000"/>
            </a:solidFill>
          </a:ln>
        </p:spPr>
        <p:txBody>
          <a:bodyPr wrap="square" rtlCol="0">
            <a:spAutoFit/>
          </a:bodyPr>
          <a:lstStyle/>
          <a:p>
            <a:r>
              <a:rPr lang="en-US" sz="2400" dirty="0">
                <a:latin typeface="+mj-lt"/>
              </a:rPr>
              <a:t>If your Status says Completed, then you have entered all required information for this record</a:t>
            </a:r>
            <a:r>
              <a:rPr lang="en-US" sz="2400" dirty="0" smtClean="0">
                <a:latin typeface="+mj-lt"/>
              </a:rPr>
              <a:t>.</a:t>
            </a:r>
            <a:endParaRPr lang="en-US" dirty="0"/>
          </a:p>
        </p:txBody>
      </p:sp>
      <p:sp>
        <p:nvSpPr>
          <p:cNvPr id="9" name="Rectangle 8"/>
          <p:cNvSpPr/>
          <p:nvPr/>
        </p:nvSpPr>
        <p:spPr>
          <a:xfrm>
            <a:off x="1052052" y="4350774"/>
            <a:ext cx="1219200" cy="395748"/>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6296" y="6263050"/>
            <a:ext cx="1219200" cy="395748"/>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8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4800" dirty="0" smtClean="0"/>
              <a:t>Data Entry Screen - Entity Search</a:t>
            </a:r>
            <a:endParaRPr lang="en-US" sz="4800" dirty="0"/>
          </a:p>
        </p:txBody>
      </p:sp>
      <p:sp>
        <p:nvSpPr>
          <p:cNvPr id="3" name="TextBox 2"/>
          <p:cNvSpPr txBox="1"/>
          <p:nvPr/>
        </p:nvSpPr>
        <p:spPr>
          <a:xfrm>
            <a:off x="228600" y="1295400"/>
            <a:ext cx="8610600" cy="1354217"/>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Facility Name – this required question is often missed</a:t>
            </a:r>
            <a:r>
              <a:rPr lang="en-US" sz="2400" dirty="0" smtClean="0"/>
              <a:t>.</a:t>
            </a:r>
          </a:p>
          <a:p>
            <a:pPr marL="342900" indent="-342900">
              <a:buFont typeface="Arial" pitchFamily="34" charset="0"/>
              <a:buChar char="•"/>
            </a:pPr>
            <a:r>
              <a:rPr lang="en-US" sz="2400" dirty="0" smtClean="0">
                <a:latin typeface="+mj-lt"/>
              </a:rPr>
              <a:t>It is important that to complete this field so the record links to your facility.</a:t>
            </a:r>
            <a:endParaRPr lang="en-US" sz="2400"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60" y="3076575"/>
            <a:ext cx="6196693" cy="657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8" y="5867400"/>
            <a:ext cx="5282293" cy="685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2400" y="4114800"/>
            <a:ext cx="8458200" cy="1723549"/>
          </a:xfrm>
          <a:prstGeom prst="rect">
            <a:avLst/>
          </a:prstGeom>
          <a:noFill/>
        </p:spPr>
        <p:txBody>
          <a:bodyPr wrap="square" rtlCol="0">
            <a:spAutoFit/>
          </a:bodyPr>
          <a:lstStyle/>
          <a:p>
            <a:pPr marL="342900" indent="-342900">
              <a:spcAft>
                <a:spcPts val="1200"/>
              </a:spcAft>
              <a:buFont typeface="Arial" pitchFamily="34" charset="0"/>
              <a:buChar char="•"/>
            </a:pPr>
            <a:r>
              <a:rPr lang="en-US" sz="2400" dirty="0" smtClean="0">
                <a:latin typeface="+mj-lt"/>
              </a:rPr>
              <a:t>To search for your facility, select the magnifying glass.</a:t>
            </a:r>
          </a:p>
          <a:p>
            <a:pPr marL="342900" indent="-342900">
              <a:buFont typeface="Arial" pitchFamily="34" charset="0"/>
              <a:buChar char="•"/>
            </a:pPr>
            <a:r>
              <a:rPr lang="en-US" sz="2400" dirty="0">
                <a:latin typeface="+mj-lt"/>
              </a:rPr>
              <a:t>Searching and selecting your facility </a:t>
            </a:r>
            <a:r>
              <a:rPr lang="en-US" sz="2400" u="sng" dirty="0" smtClean="0">
                <a:latin typeface="+mj-lt"/>
              </a:rPr>
              <a:t>auto-populates </a:t>
            </a:r>
            <a:r>
              <a:rPr lang="en-US" sz="2400" dirty="0">
                <a:latin typeface="+mj-lt"/>
              </a:rPr>
              <a:t>your Hospital Number (DSHS ID).</a:t>
            </a:r>
          </a:p>
          <a:p>
            <a:pPr marL="342900" indent="-342900">
              <a:buFont typeface="Arial" pitchFamily="34" charset="0"/>
              <a:buChar char="•"/>
            </a:pPr>
            <a:endParaRPr lang="en-US" sz="2400" dirty="0">
              <a:latin typeface="+mj-l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4114800"/>
            <a:ext cx="411480" cy="45720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6722882" y="3364508"/>
            <a:ext cx="322900" cy="31487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1029" idx="1"/>
            <a:endCxn id="10" idx="3"/>
          </p:cNvCxnSpPr>
          <p:nvPr/>
        </p:nvCxnSpPr>
        <p:spPr>
          <a:xfrm flipH="1" flipV="1">
            <a:off x="7045782" y="3521946"/>
            <a:ext cx="1488618" cy="8214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80652" y="5031660"/>
            <a:ext cx="4056700" cy="4572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83620" y="6161930"/>
            <a:ext cx="2554010" cy="39083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14" idx="0"/>
          </p:cNvCxnSpPr>
          <p:nvPr/>
        </p:nvCxnSpPr>
        <p:spPr>
          <a:xfrm>
            <a:off x="4183620" y="5488860"/>
            <a:ext cx="1277005" cy="6730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4" y="0"/>
            <a:ext cx="92503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914400"/>
            <a:ext cx="7315200" cy="1354217"/>
          </a:xfrm>
          <a:prstGeom prst="rect">
            <a:avLst/>
          </a:prstGeom>
          <a:noFill/>
          <a:ln w="28575">
            <a:solidFill>
              <a:srgbClr val="FF0000"/>
            </a:solidFill>
          </a:ln>
        </p:spPr>
        <p:txBody>
          <a:bodyPr wrap="square" rtlCol="0">
            <a:spAutoFit/>
          </a:bodyPr>
          <a:lstStyle/>
          <a:p>
            <a:pPr marL="342900" indent="-342900">
              <a:spcAft>
                <a:spcPts val="1200"/>
              </a:spcAft>
              <a:buFont typeface="Arial" pitchFamily="34" charset="0"/>
              <a:buChar char="•"/>
            </a:pPr>
            <a:r>
              <a:rPr lang="en-US" sz="2400" dirty="0" smtClean="0">
                <a:latin typeface="+mj-lt"/>
              </a:rPr>
              <a:t>This is the Login page.</a:t>
            </a:r>
          </a:p>
          <a:p>
            <a:pPr marL="342900" indent="-342900">
              <a:buFont typeface="Arial" pitchFamily="34" charset="0"/>
              <a:buChar char="•"/>
            </a:pPr>
            <a:r>
              <a:rPr lang="en-US" sz="2400" dirty="0" smtClean="0">
                <a:latin typeface="+mj-lt"/>
              </a:rPr>
              <a:t>Enter the Login Name and Password that was provided to you in a secure email.</a:t>
            </a:r>
          </a:p>
        </p:txBody>
      </p:sp>
    </p:spTree>
    <p:extLst>
      <p:ext uri="{BB962C8B-B14F-4D97-AF65-F5344CB8AC3E}">
        <p14:creationId xmlns:p14="http://schemas.microsoft.com/office/powerpoint/2010/main" val="316606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49" y="838200"/>
            <a:ext cx="9000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914400"/>
          </a:xfrm>
        </p:spPr>
        <p:txBody>
          <a:bodyPr/>
          <a:lstStyle/>
          <a:p>
            <a:r>
              <a:rPr lang="en-US" sz="4800" dirty="0"/>
              <a:t>Data Entry Screen - Entity Search</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48013"/>
            <a:ext cx="3567109" cy="509587"/>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3449" y="2362200"/>
            <a:ext cx="1770700" cy="19050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184" y="4570893"/>
            <a:ext cx="8492616" cy="1415772"/>
          </a:xfrm>
          <a:prstGeom prst="rect">
            <a:avLst/>
          </a:prstGeom>
          <a:noFill/>
        </p:spPr>
        <p:txBody>
          <a:bodyPr wrap="square" rtlCol="0">
            <a:spAutoFit/>
          </a:bodyPr>
          <a:lstStyle/>
          <a:p>
            <a:pPr>
              <a:spcAft>
                <a:spcPts val="3600"/>
              </a:spcAft>
            </a:pPr>
            <a:r>
              <a:rPr lang="en-US" sz="2800" dirty="0" smtClean="0">
                <a:latin typeface="+mj-lt"/>
              </a:rPr>
              <a:t>The Record Type will default to your facility type.</a:t>
            </a:r>
          </a:p>
          <a:p>
            <a:pPr>
              <a:spcAft>
                <a:spcPts val="2400"/>
              </a:spcAft>
            </a:pPr>
            <a:r>
              <a:rPr lang="en-US" sz="2800" dirty="0" smtClean="0">
                <a:latin typeface="+mj-lt"/>
              </a:rPr>
              <a:t>			Select Search to continue.</a:t>
            </a:r>
            <a:endParaRPr lang="en-US" sz="2800" dirty="0">
              <a:latin typeface="+mj-lt"/>
            </a:endParaRPr>
          </a:p>
        </p:txBody>
      </p:sp>
      <p:cxnSp>
        <p:nvCxnSpPr>
          <p:cNvPr id="6" name="Straight Arrow Connector 5"/>
          <p:cNvCxnSpPr>
            <a:stCxn id="7" idx="3"/>
            <a:endCxn id="2051" idx="1"/>
          </p:cNvCxnSpPr>
          <p:nvPr/>
        </p:nvCxnSpPr>
        <p:spPr>
          <a:xfrm>
            <a:off x="1844149" y="2457450"/>
            <a:ext cx="1737251" cy="945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449" y="3962400"/>
            <a:ext cx="688551" cy="30479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693" y="5443335"/>
            <a:ext cx="1251322" cy="60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Elbow Connector 8"/>
          <p:cNvCxnSpPr>
            <a:endCxn id="2053" idx="1"/>
          </p:cNvCxnSpPr>
          <p:nvPr/>
        </p:nvCxnSpPr>
        <p:spPr>
          <a:xfrm rot="16200000" flipH="1">
            <a:off x="367552" y="4284823"/>
            <a:ext cx="1479765" cy="1444517"/>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4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4800" dirty="0"/>
              <a:t>Data Entry Screen - Entity Search</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053" y="1371600"/>
            <a:ext cx="8904687" cy="19801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8597" y="4964236"/>
            <a:ext cx="8610600" cy="1800493"/>
          </a:xfrm>
          <a:prstGeom prst="rect">
            <a:avLst/>
          </a:prstGeom>
          <a:noFill/>
          <a:ln w="28575">
            <a:noFill/>
          </a:ln>
        </p:spPr>
        <p:txBody>
          <a:bodyPr wrap="square" rtlCol="0">
            <a:spAutoFit/>
          </a:bodyPr>
          <a:lstStyle/>
          <a:p>
            <a:pPr marL="2743200" lvl="5" indent="-457200">
              <a:spcAft>
                <a:spcPts val="1800"/>
              </a:spcAft>
              <a:buFont typeface="Arial" panose="020B0604020202020204" pitchFamily="34" charset="0"/>
              <a:buChar char="•"/>
              <a:tabLst>
                <a:tab pos="1946275" algn="l"/>
              </a:tabLst>
            </a:pPr>
            <a:r>
              <a:rPr lang="en-US" sz="2400" dirty="0" smtClean="0">
                <a:latin typeface="+mj-lt"/>
              </a:rPr>
              <a:t>Press ‘Use selected event’ to continue.</a:t>
            </a:r>
          </a:p>
          <a:p>
            <a:pPr marL="457200" indent="-457200">
              <a:spcAft>
                <a:spcPts val="1800"/>
              </a:spcAft>
              <a:buFont typeface="Arial" panose="020B0604020202020204" pitchFamily="34" charset="0"/>
              <a:buChar char="•"/>
              <a:tabLst>
                <a:tab pos="1946275" algn="l"/>
              </a:tabLst>
            </a:pPr>
            <a:r>
              <a:rPr lang="en-US" sz="2400" dirty="0" smtClean="0">
                <a:latin typeface="+mj-lt"/>
              </a:rPr>
              <a:t>Alternatively, you can double-click on your facility to select it.</a:t>
            </a:r>
            <a:endParaRPr lang="en-US" sz="2400" dirty="0">
              <a:latin typeface="+mj-lt"/>
            </a:endParaRPr>
          </a:p>
        </p:txBody>
      </p:sp>
      <p:sp>
        <p:nvSpPr>
          <p:cNvPr id="10" name="Rectangle 9"/>
          <p:cNvSpPr/>
          <p:nvPr/>
        </p:nvSpPr>
        <p:spPr>
          <a:xfrm>
            <a:off x="101452" y="2961075"/>
            <a:ext cx="1727348" cy="35530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1452" y="2286000"/>
            <a:ext cx="8995845"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216" y="5029200"/>
            <a:ext cx="1865753" cy="44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95600" y="2895600"/>
            <a:ext cx="6172200" cy="1969770"/>
          </a:xfrm>
          <a:prstGeom prst="rect">
            <a:avLst/>
          </a:prstGeom>
          <a:noFill/>
          <a:ln w="28575">
            <a:solidFill>
              <a:srgbClr val="FF0000"/>
            </a:solidFill>
          </a:ln>
        </p:spPr>
        <p:txBody>
          <a:bodyPr wrap="square" rtlCol="0">
            <a:spAutoFit/>
          </a:bodyPr>
          <a:lstStyle/>
          <a:p>
            <a:pPr marL="285750" indent="-285750">
              <a:spcAft>
                <a:spcPts val="1200"/>
              </a:spcAft>
              <a:buFont typeface="Arial" pitchFamily="34" charset="0"/>
              <a:buChar char="•"/>
            </a:pPr>
            <a:r>
              <a:rPr lang="en-US" sz="2800" dirty="0" smtClean="0">
                <a:latin typeface="+mj-lt"/>
              </a:rPr>
              <a:t>Select your hospital by clicking it once.</a:t>
            </a:r>
          </a:p>
          <a:p>
            <a:pPr marL="285750" indent="-285750">
              <a:buFont typeface="Arial" pitchFamily="34" charset="0"/>
              <a:buChar char="•"/>
            </a:pPr>
            <a:r>
              <a:rPr lang="en-US" sz="2800" dirty="0" smtClean="0">
                <a:latin typeface="+mj-lt"/>
              </a:rPr>
              <a:t>The facility will be highlighted when selected</a:t>
            </a:r>
            <a:r>
              <a:rPr lang="en-US" dirty="0" smtClean="0"/>
              <a:t>.</a:t>
            </a:r>
          </a:p>
        </p:txBody>
      </p:sp>
      <p:cxnSp>
        <p:nvCxnSpPr>
          <p:cNvPr id="8" name="Elbow Connector 7"/>
          <p:cNvCxnSpPr>
            <a:endCxn id="3076" idx="1"/>
          </p:cNvCxnSpPr>
          <p:nvPr/>
        </p:nvCxnSpPr>
        <p:spPr>
          <a:xfrm rot="16200000" flipH="1">
            <a:off x="-517406" y="4187348"/>
            <a:ext cx="1933595" cy="191649"/>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7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4800" dirty="0" smtClean="0"/>
              <a:t>Data Entry Screen – Edit Person</a:t>
            </a:r>
            <a:endParaRPr lang="en-US" sz="4800" dirty="0"/>
          </a:p>
        </p:txBody>
      </p:sp>
      <p:sp>
        <p:nvSpPr>
          <p:cNvPr id="4" name="TextBox 3"/>
          <p:cNvSpPr txBox="1"/>
          <p:nvPr/>
        </p:nvSpPr>
        <p:spPr>
          <a:xfrm>
            <a:off x="152400" y="5105322"/>
            <a:ext cx="8763000" cy="2523447"/>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latin typeface="+mj-lt"/>
              </a:rPr>
              <a:t>If you need to update patient information that is not editable (gray blanks), use the Jump To menu located on the top, right hand corner of your screen.</a:t>
            </a:r>
          </a:p>
          <a:p>
            <a:pPr marL="285750" indent="-285750">
              <a:spcAft>
                <a:spcPts val="1200"/>
              </a:spcAft>
              <a:buFont typeface="Arial" pitchFamily="34" charset="0"/>
              <a:buChar char="•"/>
            </a:pPr>
            <a:r>
              <a:rPr lang="en-US" sz="2400" dirty="0" smtClean="0">
                <a:latin typeface="+mj-lt"/>
              </a:rPr>
              <a:t>Select Edit Person.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80585"/>
            <a:ext cx="9144000" cy="4012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639" y="1107624"/>
            <a:ext cx="3068102" cy="343563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562600" y="4295941"/>
            <a:ext cx="1561090" cy="27605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46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Searching for Records</a:t>
            </a:r>
            <a:r>
              <a:rPr lang="en-US" dirty="0" smtClean="0"/>
              <a:t/>
            </a:r>
            <a:br>
              <a:rPr lang="en-US" dirty="0" smtClean="0"/>
            </a:br>
            <a:endParaRPr lang="en-US" dirty="0"/>
          </a:p>
        </p:txBody>
      </p:sp>
      <p:grpSp>
        <p:nvGrpSpPr>
          <p:cNvPr id="10" name="Group 9"/>
          <p:cNvGrpSpPr/>
          <p:nvPr/>
        </p:nvGrpSpPr>
        <p:grpSpPr>
          <a:xfrm>
            <a:off x="1524000" y="4343400"/>
            <a:ext cx="6172199" cy="973001"/>
            <a:chOff x="0" y="1070301"/>
            <a:chExt cx="6172199" cy="973001"/>
          </a:xfrm>
          <a:scene3d>
            <a:camera prst="orthographicFront"/>
            <a:lightRig rig="flat" dir="t"/>
          </a:scene3d>
        </p:grpSpPr>
        <p:sp>
          <p:nvSpPr>
            <p:cNvPr id="12" name="Rounded Rectangle 11"/>
            <p:cNvSpPr/>
            <p:nvPr/>
          </p:nvSpPr>
          <p:spPr>
            <a:xfrm>
              <a:off x="0" y="1070301"/>
              <a:ext cx="6172199" cy="97300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3" name="Rounded Rectangle 4"/>
            <p:cNvSpPr/>
            <p:nvPr/>
          </p:nvSpPr>
          <p:spPr>
            <a:xfrm>
              <a:off x="1331740" y="1070301"/>
              <a:ext cx="4840459" cy="9730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Search Event</a:t>
              </a:r>
              <a:endParaRPr lang="en-US" sz="3000" kern="1200" dirty="0"/>
            </a:p>
          </p:txBody>
        </p:sp>
      </p:grpSp>
      <p:sp>
        <p:nvSpPr>
          <p:cNvPr id="11" name="Rounded Rectangle 10"/>
          <p:cNvSpPr/>
          <p:nvPr/>
        </p:nvSpPr>
        <p:spPr>
          <a:xfrm>
            <a:off x="1920238" y="4481702"/>
            <a:ext cx="636563" cy="696396"/>
          </a:xfrm>
          <a:prstGeom prst="roundRect">
            <a:avLst>
              <a:gd name="adj" fmla="val 10000"/>
            </a:avLst>
          </a:prstGeom>
          <a:blipFill rotWithShape="1">
            <a:blip r:embed="rId2"/>
            <a:stretch>
              <a:fillRect/>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79756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Search Event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 y="2969189"/>
            <a:ext cx="9131387" cy="366265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995948" y="3308544"/>
            <a:ext cx="2804652" cy="42845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282005"/>
            <a:ext cx="8534400" cy="1384995"/>
          </a:xfrm>
          <a:prstGeom prst="rect">
            <a:avLst/>
          </a:prstGeom>
          <a:noFill/>
          <a:ln w="28575">
            <a:solidFill>
              <a:srgbClr val="FF0000"/>
            </a:solidFill>
          </a:ln>
        </p:spPr>
        <p:txBody>
          <a:bodyPr wrap="square" rtlCol="0">
            <a:spAutoFit/>
          </a:bodyPr>
          <a:lstStyle/>
          <a:p>
            <a:r>
              <a:rPr lang="en-US" sz="2800" dirty="0" smtClean="0">
                <a:latin typeface="+mj-lt"/>
              </a:rPr>
              <a:t>To search for a specific record, select </a:t>
            </a:r>
            <a:r>
              <a:rPr lang="en-US" sz="2800" dirty="0" smtClean="0">
                <a:solidFill>
                  <a:srgbClr val="0000FF"/>
                </a:solidFill>
                <a:latin typeface="+mj-lt"/>
              </a:rPr>
              <a:t>Search for an existing record </a:t>
            </a:r>
            <a:r>
              <a:rPr lang="en-US" sz="2800" dirty="0" smtClean="0">
                <a:latin typeface="+mj-lt"/>
              </a:rPr>
              <a:t>located on the Main Dashboard.</a:t>
            </a:r>
            <a:endParaRPr lang="en-US" sz="2800" dirty="0">
              <a:latin typeface="+mj-lt"/>
            </a:endParaRPr>
          </a:p>
        </p:txBody>
      </p:sp>
      <p:cxnSp>
        <p:nvCxnSpPr>
          <p:cNvPr id="8" name="Straight Arrow Connector 7"/>
          <p:cNvCxnSpPr>
            <a:stCxn id="5" idx="2"/>
          </p:cNvCxnSpPr>
          <p:nvPr/>
        </p:nvCxnSpPr>
        <p:spPr>
          <a:xfrm flipH="1">
            <a:off x="4267200" y="2667000"/>
            <a:ext cx="304800" cy="6415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0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Search Event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066800"/>
            <a:ext cx="8839200" cy="426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81400" y="2612916"/>
            <a:ext cx="5257800" cy="4016484"/>
          </a:xfrm>
          <a:prstGeom prst="rect">
            <a:avLst/>
          </a:prstGeom>
          <a:solidFill>
            <a:schemeClr val="bg1"/>
          </a:solidFill>
          <a:ln w="28575">
            <a:solidFill>
              <a:srgbClr val="FF0000"/>
            </a:solidFill>
          </a:ln>
        </p:spPr>
        <p:txBody>
          <a:bodyPr wrap="square" rtlCol="0">
            <a:spAutoFit/>
          </a:bodyPr>
          <a:lstStyle/>
          <a:p>
            <a:pPr>
              <a:spcAft>
                <a:spcPts val="600"/>
              </a:spcAft>
            </a:pPr>
            <a:r>
              <a:rPr lang="en-US" sz="2000" dirty="0">
                <a:latin typeface="+mj-lt"/>
              </a:rPr>
              <a:t>The following fields may be used to search for a record:</a:t>
            </a:r>
          </a:p>
          <a:p>
            <a:pPr marL="857250" lvl="1" indent="-457200">
              <a:spcAft>
                <a:spcPts val="600"/>
              </a:spcAft>
              <a:buFont typeface="+mj-lt"/>
              <a:buAutoNum type="arabicPeriod"/>
            </a:pPr>
            <a:r>
              <a:rPr lang="en-US" sz="2000" dirty="0">
                <a:latin typeface="+mj-lt"/>
              </a:rPr>
              <a:t>Record ID</a:t>
            </a:r>
          </a:p>
          <a:p>
            <a:pPr marL="857250" lvl="1" indent="-457200">
              <a:spcAft>
                <a:spcPts val="600"/>
              </a:spcAft>
              <a:buFont typeface="+mj-lt"/>
              <a:buAutoNum type="arabicPeriod"/>
            </a:pPr>
            <a:r>
              <a:rPr lang="en-US" sz="2000" dirty="0" smtClean="0">
                <a:latin typeface="+mj-lt"/>
              </a:rPr>
              <a:t>Last/First Name</a:t>
            </a:r>
            <a:endParaRPr lang="en-US" sz="2000" dirty="0">
              <a:latin typeface="+mj-lt"/>
            </a:endParaRPr>
          </a:p>
          <a:p>
            <a:pPr marL="857250" lvl="1" indent="-457200">
              <a:spcAft>
                <a:spcPts val="600"/>
              </a:spcAft>
              <a:buFont typeface="+mj-lt"/>
              <a:buAutoNum type="arabicPeriod"/>
            </a:pPr>
            <a:r>
              <a:rPr lang="en-US" sz="2000" dirty="0">
                <a:latin typeface="+mj-lt"/>
              </a:rPr>
              <a:t>Birth Date</a:t>
            </a:r>
          </a:p>
          <a:p>
            <a:pPr marL="857250" lvl="1" indent="-457200">
              <a:spcAft>
                <a:spcPts val="600"/>
              </a:spcAft>
              <a:buFont typeface="+mj-lt"/>
              <a:buAutoNum type="arabicPeriod"/>
            </a:pPr>
            <a:r>
              <a:rPr lang="en-US" sz="2000" dirty="0">
                <a:latin typeface="+mj-lt"/>
              </a:rPr>
              <a:t>Gender</a:t>
            </a:r>
          </a:p>
          <a:p>
            <a:pPr marL="857250" lvl="1" indent="-457200">
              <a:spcAft>
                <a:spcPts val="600"/>
              </a:spcAft>
              <a:buFont typeface="+mj-lt"/>
              <a:buAutoNum type="arabicPeriod"/>
            </a:pPr>
            <a:r>
              <a:rPr lang="en-US" sz="2000" dirty="0" smtClean="0">
                <a:latin typeface="+mj-lt"/>
              </a:rPr>
              <a:t>State</a:t>
            </a:r>
            <a:endParaRPr lang="en-US" sz="2000" dirty="0">
              <a:latin typeface="+mj-lt"/>
            </a:endParaRPr>
          </a:p>
          <a:p>
            <a:pPr marL="857250" lvl="1" indent="-457200">
              <a:spcAft>
                <a:spcPts val="600"/>
              </a:spcAft>
              <a:buFont typeface="+mj-lt"/>
              <a:buAutoNum type="arabicPeriod"/>
            </a:pPr>
            <a:r>
              <a:rPr lang="en-US" sz="2000" dirty="0">
                <a:latin typeface="+mj-lt"/>
              </a:rPr>
              <a:t>Record Type</a:t>
            </a:r>
          </a:p>
          <a:p>
            <a:pPr marL="1200150" lvl="2" indent="-342900">
              <a:buFont typeface="+mj-lt"/>
              <a:buAutoNum type="alphaLcParenR"/>
            </a:pPr>
            <a:r>
              <a:rPr lang="en-US" sz="2000" dirty="0">
                <a:latin typeface="+mj-lt"/>
              </a:rPr>
              <a:t>Patient Record – Hospital</a:t>
            </a:r>
          </a:p>
          <a:p>
            <a:pPr marL="1200150" lvl="2" indent="-342900">
              <a:buFont typeface="+mj-lt"/>
              <a:buAutoNum type="alphaLcParenR"/>
            </a:pPr>
            <a:r>
              <a:rPr lang="en-US" sz="2000" dirty="0">
                <a:latin typeface="+mj-lt"/>
              </a:rPr>
              <a:t>Patient Record – EMS</a:t>
            </a:r>
          </a:p>
          <a:p>
            <a:pPr marL="1200150" lvl="2" indent="-342900">
              <a:buFont typeface="+mj-lt"/>
              <a:buAutoNum type="alphaLcParenR"/>
            </a:pPr>
            <a:r>
              <a:rPr lang="en-US" sz="2000" dirty="0">
                <a:latin typeface="+mj-lt"/>
              </a:rPr>
              <a:t>Patient Record – </a:t>
            </a:r>
            <a:r>
              <a:rPr lang="en-US" sz="2000" dirty="0" smtClean="0">
                <a:latin typeface="+mj-lt"/>
              </a:rPr>
              <a:t>Submersion</a:t>
            </a:r>
            <a:endParaRPr lang="en-US" sz="2000" dirty="0">
              <a:latin typeface="+mj-lt"/>
            </a:endParaRPr>
          </a:p>
        </p:txBody>
      </p:sp>
    </p:spTree>
    <p:extLst>
      <p:ext uri="{BB962C8B-B14F-4D97-AF65-F5344CB8AC3E}">
        <p14:creationId xmlns:p14="http://schemas.microsoft.com/office/powerpoint/2010/main" val="2973672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1059465"/>
          </a:xfrm>
          <a:noFill/>
        </p:spPr>
        <p:txBody>
          <a:bodyPr/>
          <a:lstStyle/>
          <a:p>
            <a:r>
              <a:rPr lang="en-US" dirty="0" smtClean="0"/>
              <a:t>Search Event</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98742"/>
            <a:ext cx="6260942" cy="619214"/>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04800" y="1059465"/>
            <a:ext cx="8470741" cy="400110"/>
          </a:xfrm>
          <a:prstGeom prst="rect">
            <a:avLst/>
          </a:prstGeom>
          <a:noFill/>
        </p:spPr>
        <p:txBody>
          <a:bodyPr wrap="square" rtlCol="0">
            <a:spAutoFit/>
          </a:bodyPr>
          <a:lstStyle/>
          <a:p>
            <a:pPr marL="342900" indent="-342900">
              <a:buFont typeface="Arial" pitchFamily="34" charset="0"/>
              <a:buChar char="•"/>
            </a:pPr>
            <a:r>
              <a:rPr lang="en-US" sz="2000" dirty="0" smtClean="0">
                <a:latin typeface="+mj-lt"/>
              </a:rPr>
              <a:t>By selecting Inexact, you can search for a Birth Date range.</a:t>
            </a:r>
            <a:endParaRPr lang="en-US" sz="2000" dirty="0">
              <a:latin typeface="+mj-lt"/>
            </a:endParaRPr>
          </a:p>
        </p:txBody>
      </p:sp>
      <p:sp>
        <p:nvSpPr>
          <p:cNvPr id="6" name="TextBox 5"/>
          <p:cNvSpPr txBox="1"/>
          <p:nvPr/>
        </p:nvSpPr>
        <p:spPr>
          <a:xfrm>
            <a:off x="343883" y="3481097"/>
            <a:ext cx="8431657" cy="1169551"/>
          </a:xfrm>
          <a:prstGeom prst="rect">
            <a:avLst/>
          </a:prstGeom>
          <a:noFill/>
        </p:spPr>
        <p:txBody>
          <a:bodyPr wrap="square" rtlCol="0">
            <a:spAutoFit/>
          </a:bodyPr>
          <a:lstStyle/>
          <a:p>
            <a:pPr marL="285750" indent="-285750">
              <a:spcBef>
                <a:spcPts val="0"/>
              </a:spcBef>
              <a:spcAft>
                <a:spcPts val="1200"/>
              </a:spcAft>
              <a:buFont typeface="Arial" pitchFamily="34" charset="0"/>
              <a:buChar char="•"/>
            </a:pPr>
            <a:r>
              <a:rPr lang="en-US" sz="2000" dirty="0" smtClean="0">
                <a:latin typeface="+mj-lt"/>
              </a:rPr>
              <a:t>When </a:t>
            </a:r>
            <a:r>
              <a:rPr lang="en-US" sz="2000" dirty="0">
                <a:latin typeface="+mj-lt"/>
              </a:rPr>
              <a:t>selected, historical demographic and/or address information is also compared against the search </a:t>
            </a:r>
            <a:r>
              <a:rPr lang="en-US" sz="2000" dirty="0" smtClean="0">
                <a:latin typeface="+mj-lt"/>
              </a:rPr>
              <a:t>criteria.</a:t>
            </a:r>
          </a:p>
          <a:p>
            <a:pPr marL="285750" indent="-285750">
              <a:spcBef>
                <a:spcPts val="0"/>
              </a:spcBef>
              <a:buFont typeface="Arial" pitchFamily="34" charset="0"/>
              <a:buChar char="•"/>
            </a:pPr>
            <a:r>
              <a:rPr lang="en-US" sz="2000" dirty="0" smtClean="0">
                <a:latin typeface="+mj-lt"/>
              </a:rPr>
              <a:t>Example</a:t>
            </a:r>
            <a:r>
              <a:rPr lang="en-US" sz="2000" dirty="0">
                <a:latin typeface="+mj-lt"/>
              </a:rPr>
              <a:t>:  Old </a:t>
            </a:r>
            <a:r>
              <a:rPr lang="en-US" sz="2000" dirty="0" smtClean="0">
                <a:latin typeface="+mj-lt"/>
              </a:rPr>
              <a:t>address</a:t>
            </a: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98740"/>
            <a:ext cx="1171489" cy="61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3884" y="2010696"/>
            <a:ext cx="1074420" cy="320040"/>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147" idx="1"/>
          </p:cNvCxnSpPr>
          <p:nvPr/>
        </p:nvCxnSpPr>
        <p:spPr>
          <a:xfrm flipV="1">
            <a:off x="1418304" y="2008349"/>
            <a:ext cx="1096296" cy="1476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60" y="2990766"/>
            <a:ext cx="2387357" cy="364482"/>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47" y="5245500"/>
            <a:ext cx="2495550"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304800" y="5845314"/>
            <a:ext cx="8470742" cy="707886"/>
          </a:xfrm>
          <a:prstGeom prst="rect">
            <a:avLst/>
          </a:prstGeom>
          <a:noFill/>
        </p:spPr>
        <p:txBody>
          <a:bodyPr wrap="square" rtlCol="0">
            <a:spAutoFit/>
          </a:bodyPr>
          <a:lstStyle/>
          <a:p>
            <a:pPr marL="285750" indent="-285750">
              <a:buFont typeface="Arial" pitchFamily="34" charset="0"/>
              <a:buChar char="•"/>
            </a:pPr>
            <a:r>
              <a:rPr lang="en-US" sz="2000" dirty="0" smtClean="0">
                <a:latin typeface="+mj-lt"/>
              </a:rPr>
              <a:t>Example: “Tom” will search on “Thom” and “John” will search on “Jack.”</a:t>
            </a:r>
            <a:endParaRPr lang="en-US" sz="2000" dirty="0">
              <a:latin typeface="+mj-lt"/>
            </a:endParaRPr>
          </a:p>
        </p:txBody>
      </p:sp>
      <p:sp>
        <p:nvSpPr>
          <p:cNvPr id="13" name="TextBox 12"/>
          <p:cNvSpPr txBox="1"/>
          <p:nvPr/>
        </p:nvSpPr>
        <p:spPr>
          <a:xfrm>
            <a:off x="2778997" y="2792352"/>
            <a:ext cx="5996545" cy="707886"/>
          </a:xfrm>
          <a:prstGeom prst="rect">
            <a:avLst/>
          </a:prstGeom>
          <a:noFill/>
        </p:spPr>
        <p:txBody>
          <a:bodyPr wrap="square" rtlCol="0">
            <a:spAutoFit/>
          </a:bodyPr>
          <a:lstStyle/>
          <a:p>
            <a:pPr marL="342900" indent="-342900">
              <a:buFont typeface="Arial" pitchFamily="34" charset="0"/>
              <a:buChar char="•"/>
            </a:pPr>
            <a:r>
              <a:rPr lang="en-US" sz="2000" dirty="0">
                <a:latin typeface="+mj-lt"/>
              </a:rPr>
              <a:t>Allows the user to broaden the search to include historical information</a:t>
            </a:r>
          </a:p>
        </p:txBody>
      </p:sp>
      <p:sp>
        <p:nvSpPr>
          <p:cNvPr id="14" name="TextBox 13"/>
          <p:cNvSpPr txBox="1"/>
          <p:nvPr/>
        </p:nvSpPr>
        <p:spPr>
          <a:xfrm>
            <a:off x="2778997" y="5127516"/>
            <a:ext cx="5996545" cy="707886"/>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latin typeface="+mj-lt"/>
              </a:rPr>
              <a:t>Allows the user to broaden the search beyond literal spelling of the search criteria</a:t>
            </a:r>
            <a:r>
              <a:rPr lang="en-US" dirty="0"/>
              <a:t>.</a:t>
            </a:r>
          </a:p>
        </p:txBody>
      </p:sp>
    </p:spTree>
    <p:extLst>
      <p:ext uri="{BB962C8B-B14F-4D97-AF65-F5344CB8AC3E}">
        <p14:creationId xmlns:p14="http://schemas.microsoft.com/office/powerpoint/2010/main" val="296240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Search Event</a:t>
            </a:r>
            <a:endParaRPr lang="en-US" dirty="0"/>
          </a:p>
        </p:txBody>
      </p:sp>
      <p:sp>
        <p:nvSpPr>
          <p:cNvPr id="5" name="TextBox 4"/>
          <p:cNvSpPr txBox="1"/>
          <p:nvPr/>
        </p:nvSpPr>
        <p:spPr>
          <a:xfrm>
            <a:off x="161544" y="4688919"/>
            <a:ext cx="8906256" cy="2092881"/>
          </a:xfrm>
          <a:prstGeom prst="rect">
            <a:avLst/>
          </a:prstGeom>
          <a:noFill/>
        </p:spPr>
        <p:txBody>
          <a:bodyPr wrap="square" rtlCol="0">
            <a:spAutoFit/>
          </a:bodyPr>
          <a:lstStyle/>
          <a:p>
            <a:pPr marL="285750" indent="-285750">
              <a:buFont typeface="Arial" pitchFamily="34" charset="0"/>
              <a:buChar char="•"/>
            </a:pPr>
            <a:r>
              <a:rPr lang="en-US" sz="2800" dirty="0" smtClean="0">
                <a:latin typeface="+mj-lt"/>
              </a:rPr>
              <a:t>An entity may only search for records reported by that specific entity</a:t>
            </a:r>
          </a:p>
          <a:p>
            <a:pPr marL="285750" indent="-285750">
              <a:buFont typeface="Arial" pitchFamily="34" charset="0"/>
              <a:buChar char="•"/>
            </a:pPr>
            <a:endParaRPr lang="en-US" dirty="0" smtClean="0">
              <a:latin typeface="+mj-lt"/>
            </a:endParaRPr>
          </a:p>
          <a:p>
            <a:pPr marL="285750" indent="-285750">
              <a:buFont typeface="Arial" pitchFamily="34" charset="0"/>
              <a:buChar char="•"/>
            </a:pPr>
            <a:r>
              <a:rPr lang="en-US" sz="2800" dirty="0" smtClean="0">
                <a:latin typeface="+mj-lt"/>
              </a:rPr>
              <a:t>Records reported by other entities will not display in the Search Results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54" y="1066800"/>
            <a:ext cx="892549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9729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Roster Import</a:t>
            </a:r>
            <a:br>
              <a:rPr lang="en-US" sz="5400" dirty="0" smtClean="0"/>
            </a:br>
            <a:r>
              <a:rPr lang="en-US" sz="5400" i="1" dirty="0" smtClean="0"/>
              <a:t>(Upload Data File)</a:t>
            </a:r>
            <a:endParaRPr lang="en-US" sz="5400" i="1" dirty="0"/>
          </a:p>
        </p:txBody>
      </p:sp>
      <p:grpSp>
        <p:nvGrpSpPr>
          <p:cNvPr id="6" name="Group 5"/>
          <p:cNvGrpSpPr/>
          <p:nvPr/>
        </p:nvGrpSpPr>
        <p:grpSpPr>
          <a:xfrm>
            <a:off x="1676401" y="4665799"/>
            <a:ext cx="6172199" cy="973001"/>
            <a:chOff x="0" y="2140602"/>
            <a:chExt cx="6172199" cy="973001"/>
          </a:xfrm>
          <a:scene3d>
            <a:camera prst="orthographicFront"/>
            <a:lightRig rig="flat" dir="t"/>
          </a:scene3d>
        </p:grpSpPr>
        <p:sp>
          <p:nvSpPr>
            <p:cNvPr id="8" name="Rounded Rectangle 7"/>
            <p:cNvSpPr/>
            <p:nvPr/>
          </p:nvSpPr>
          <p:spPr>
            <a:xfrm>
              <a:off x="0" y="2140602"/>
              <a:ext cx="6172199" cy="97300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Rounded Rectangle 4"/>
            <p:cNvSpPr/>
            <p:nvPr/>
          </p:nvSpPr>
          <p:spPr>
            <a:xfrm>
              <a:off x="1331740" y="2140602"/>
              <a:ext cx="4840459" cy="9730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Import Roster</a:t>
              </a:r>
            </a:p>
          </p:txBody>
        </p:sp>
      </p:grpSp>
      <p:sp>
        <p:nvSpPr>
          <p:cNvPr id="7" name="Rounded Rectangle 6"/>
          <p:cNvSpPr/>
          <p:nvPr/>
        </p:nvSpPr>
        <p:spPr>
          <a:xfrm>
            <a:off x="2072639" y="4807600"/>
            <a:ext cx="636563" cy="689398"/>
          </a:xfrm>
          <a:prstGeom prst="roundRect">
            <a:avLst>
              <a:gd name="adj" fmla="val 10000"/>
            </a:avLst>
          </a:prstGeom>
          <a:blipFill rotWithShape="1">
            <a:blip r:embed="rId3"/>
            <a:stretch>
              <a:fillRect/>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13386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a:noFill/>
        </p:spPr>
        <p:txBody>
          <a:bodyPr/>
          <a:lstStyle/>
          <a:p>
            <a:r>
              <a:rPr lang="en-US" dirty="0" smtClean="0"/>
              <a:t>Roster Import</a:t>
            </a:r>
            <a:endParaRPr lang="en-US" dirty="0"/>
          </a:p>
        </p:txBody>
      </p:sp>
      <p:sp>
        <p:nvSpPr>
          <p:cNvPr id="5" name="Content Placeholder 4"/>
          <p:cNvSpPr>
            <a:spLocks noGrp="1"/>
          </p:cNvSpPr>
          <p:nvPr>
            <p:ph idx="1"/>
          </p:nvPr>
        </p:nvSpPr>
        <p:spPr>
          <a:xfrm>
            <a:off x="304800" y="1066800"/>
            <a:ext cx="8610600" cy="5257800"/>
          </a:xfrm>
        </p:spPr>
        <p:txBody>
          <a:bodyPr>
            <a:noAutofit/>
          </a:bodyPr>
          <a:lstStyle/>
          <a:p>
            <a:pPr>
              <a:spcAft>
                <a:spcPts val="1200"/>
              </a:spcAft>
            </a:pPr>
            <a:r>
              <a:rPr lang="en-US" sz="2800" dirty="0" smtClean="0">
                <a:solidFill>
                  <a:schemeClr val="tx1"/>
                </a:solidFill>
              </a:rPr>
              <a:t>Entities will continue to use the same data extract file previously used to upload data to the “current” EMS/Trauma Registry (aka TRACIT or TXETRA).</a:t>
            </a:r>
          </a:p>
          <a:p>
            <a:pPr>
              <a:spcAft>
                <a:spcPts val="1200"/>
              </a:spcAft>
            </a:pPr>
            <a:r>
              <a:rPr lang="en-US" sz="2800" dirty="0" smtClean="0">
                <a:solidFill>
                  <a:schemeClr val="tx1"/>
                </a:solidFill>
              </a:rPr>
              <a:t>DSHS will work with software vendors on the new data set before any entities are asked to upload the new file format.</a:t>
            </a:r>
          </a:p>
          <a:p>
            <a:pPr>
              <a:spcAft>
                <a:spcPts val="600"/>
              </a:spcAft>
            </a:pPr>
            <a:r>
              <a:rPr lang="en-US" sz="2800" dirty="0" smtClean="0">
                <a:solidFill>
                  <a:schemeClr val="tx1"/>
                </a:solidFill>
              </a:rPr>
              <a:t>New data set will include national elements from NTDB and NEMSIS.</a:t>
            </a:r>
            <a:endParaRPr lang="en-US" sz="2800" dirty="0">
              <a:solidFill>
                <a:schemeClr val="tx1"/>
              </a:solidFill>
            </a:endParaRPr>
          </a:p>
          <a:p>
            <a:pPr lvl="1">
              <a:spcAft>
                <a:spcPts val="600"/>
              </a:spcAft>
              <a:buFont typeface="Wingdings" pitchFamily="2" charset="2"/>
              <a:buChar char="§"/>
            </a:pPr>
            <a:r>
              <a:rPr lang="en-US" sz="2400" dirty="0" smtClean="0">
                <a:solidFill>
                  <a:schemeClr val="tx1"/>
                </a:solidFill>
              </a:rPr>
              <a:t>NTDB – National Trauma Data Bank (hospitals)</a:t>
            </a:r>
          </a:p>
          <a:p>
            <a:pPr lvl="1">
              <a:spcAft>
                <a:spcPts val="600"/>
              </a:spcAft>
              <a:buFont typeface="Wingdings" pitchFamily="2" charset="2"/>
              <a:buChar char="§"/>
            </a:pPr>
            <a:r>
              <a:rPr lang="en-US" sz="2400" dirty="0" smtClean="0">
                <a:solidFill>
                  <a:schemeClr val="tx1"/>
                </a:solidFill>
              </a:rPr>
              <a:t>NEMSIS </a:t>
            </a:r>
            <a:r>
              <a:rPr lang="en-US" sz="2400" dirty="0">
                <a:solidFill>
                  <a:schemeClr val="tx1"/>
                </a:solidFill>
              </a:rPr>
              <a:t>– National </a:t>
            </a:r>
            <a:r>
              <a:rPr lang="en-US" sz="2400" dirty="0" smtClean="0">
                <a:solidFill>
                  <a:schemeClr val="tx1"/>
                </a:solidFill>
              </a:rPr>
              <a:t>EMS Information System (EMS)</a:t>
            </a:r>
            <a:endParaRPr lang="en-US" sz="2400" dirty="0">
              <a:solidFill>
                <a:schemeClr val="tx1"/>
              </a:solidFill>
            </a:endParaRPr>
          </a:p>
        </p:txBody>
      </p:sp>
    </p:spTree>
    <p:extLst>
      <p:ext uri="{BB962C8B-B14F-4D97-AF65-F5344CB8AC3E}">
        <p14:creationId xmlns:p14="http://schemas.microsoft.com/office/powerpoint/2010/main" val="53373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Passwords</a:t>
            </a:r>
            <a:endParaRPr lang="en-US" dirty="0"/>
          </a:p>
        </p:txBody>
      </p:sp>
      <p:sp>
        <p:nvSpPr>
          <p:cNvPr id="3" name="Content Placeholder 2"/>
          <p:cNvSpPr>
            <a:spLocks noGrp="1"/>
          </p:cNvSpPr>
          <p:nvPr>
            <p:ph idx="1"/>
          </p:nvPr>
        </p:nvSpPr>
        <p:spPr>
          <a:xfrm>
            <a:off x="457200" y="1371600"/>
            <a:ext cx="8229600" cy="5257800"/>
          </a:xfrm>
        </p:spPr>
        <p:txBody>
          <a:bodyPr>
            <a:normAutofit lnSpcReduction="10000"/>
          </a:bodyPr>
          <a:lstStyle/>
          <a:p>
            <a:pPr>
              <a:spcAft>
                <a:spcPts val="1200"/>
              </a:spcAft>
            </a:pPr>
            <a:r>
              <a:rPr lang="en-US" dirty="0" smtClean="0">
                <a:solidFill>
                  <a:schemeClr val="tx1"/>
                </a:solidFill>
              </a:rPr>
              <a:t>The first time you log in to the Trauma Registry, you will be required to change your password.</a:t>
            </a:r>
          </a:p>
          <a:p>
            <a:pPr>
              <a:spcAft>
                <a:spcPts val="1200"/>
              </a:spcAft>
            </a:pPr>
            <a:r>
              <a:rPr lang="en-US" dirty="0" smtClean="0">
                <a:solidFill>
                  <a:schemeClr val="tx1"/>
                </a:solidFill>
              </a:rPr>
              <a:t>Password criteria:</a:t>
            </a:r>
          </a:p>
          <a:p>
            <a:pPr marL="738188" indent="-398463">
              <a:spcAft>
                <a:spcPts val="600"/>
              </a:spcAft>
              <a:buFont typeface="Wingdings" pitchFamily="2" charset="2"/>
              <a:buChar char="§"/>
            </a:pPr>
            <a:r>
              <a:rPr lang="en-US" dirty="0" smtClean="0">
                <a:solidFill>
                  <a:schemeClr val="tx1"/>
                </a:solidFill>
              </a:rPr>
              <a:t>8-14 characters in length</a:t>
            </a:r>
          </a:p>
          <a:p>
            <a:pPr marL="738188" indent="-398463">
              <a:spcAft>
                <a:spcPts val="600"/>
              </a:spcAft>
              <a:buFont typeface="Wingdings" pitchFamily="2" charset="2"/>
              <a:buChar char="§"/>
            </a:pPr>
            <a:r>
              <a:rPr lang="en-US" dirty="0" smtClean="0">
                <a:solidFill>
                  <a:schemeClr val="tx1"/>
                </a:solidFill>
              </a:rPr>
              <a:t>One number</a:t>
            </a:r>
          </a:p>
          <a:p>
            <a:pPr marL="738188" indent="-398463">
              <a:spcAft>
                <a:spcPts val="600"/>
              </a:spcAft>
              <a:buFont typeface="Wingdings" pitchFamily="2" charset="2"/>
              <a:buChar char="§"/>
            </a:pPr>
            <a:r>
              <a:rPr lang="en-US" dirty="0" smtClean="0">
                <a:solidFill>
                  <a:schemeClr val="tx1"/>
                </a:solidFill>
              </a:rPr>
              <a:t>One symbol (</a:t>
            </a:r>
            <a:r>
              <a:rPr lang="en-US" dirty="0">
                <a:solidFill>
                  <a:schemeClr val="tx1"/>
                </a:solidFill>
              </a:rPr>
              <a:t>e.g. *,&amp;,#, $, </a:t>
            </a:r>
            <a:r>
              <a:rPr lang="en-US" dirty="0" smtClean="0">
                <a:solidFill>
                  <a:schemeClr val="tx1"/>
                </a:solidFill>
              </a:rPr>
              <a:t>etc.)</a:t>
            </a:r>
          </a:p>
          <a:p>
            <a:pPr marL="738188" indent="-398463">
              <a:spcAft>
                <a:spcPts val="1200"/>
              </a:spcAft>
              <a:buFont typeface="Wingdings" pitchFamily="2" charset="2"/>
              <a:buChar char="§"/>
            </a:pPr>
            <a:r>
              <a:rPr lang="en-US" dirty="0" smtClean="0">
                <a:solidFill>
                  <a:schemeClr val="tx1"/>
                </a:solidFill>
              </a:rPr>
              <a:t>One uppercase letter</a:t>
            </a:r>
          </a:p>
          <a:p>
            <a:pPr marL="339725" indent="-339725">
              <a:spcAft>
                <a:spcPts val="1200"/>
              </a:spcAft>
            </a:pPr>
            <a:r>
              <a:rPr lang="en-US" dirty="0" smtClean="0">
                <a:solidFill>
                  <a:schemeClr val="tx1"/>
                </a:solidFill>
              </a:rPr>
              <a:t>After successfully changing your password, you must go through all training slides.</a:t>
            </a:r>
          </a:p>
          <a:p>
            <a:pPr marL="339725" indent="-339725"/>
            <a:r>
              <a:rPr lang="en-US" dirty="0" smtClean="0">
                <a:solidFill>
                  <a:schemeClr val="tx1"/>
                </a:solidFill>
              </a:rPr>
              <a:t>If you are an administrator/account manager, you will have a second set of training slides to view.</a:t>
            </a:r>
          </a:p>
          <a:p>
            <a:endParaRPr lang="en-US" dirty="0"/>
          </a:p>
        </p:txBody>
      </p:sp>
    </p:spTree>
    <p:extLst>
      <p:ext uri="{BB962C8B-B14F-4D97-AF65-F5344CB8AC3E}">
        <p14:creationId xmlns:p14="http://schemas.microsoft.com/office/powerpoint/2010/main" val="30933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0" y="0"/>
            <a:ext cx="9144000" cy="838200"/>
          </a:xfrm>
          <a:noFill/>
        </p:spPr>
        <p:txBody>
          <a:bodyPr/>
          <a:lstStyle/>
          <a:p>
            <a:r>
              <a:rPr lang="en-US" dirty="0" smtClean="0"/>
              <a:t>Roster Import – </a:t>
            </a:r>
            <a:r>
              <a:rPr lang="en-US" u="sng" dirty="0" smtClean="0"/>
              <a:t>Hospital</a:t>
            </a:r>
            <a:r>
              <a:rPr lang="en-US" dirty="0" smtClean="0"/>
              <a:t> File</a:t>
            </a:r>
            <a:endParaRPr lang="en-US" i="1" dirty="0"/>
          </a:p>
        </p:txBody>
      </p:sp>
      <p:sp>
        <p:nvSpPr>
          <p:cNvPr id="3" name="TextBox 2"/>
          <p:cNvSpPr txBox="1"/>
          <p:nvPr/>
        </p:nvSpPr>
        <p:spPr>
          <a:xfrm>
            <a:off x="0" y="762000"/>
            <a:ext cx="9144000" cy="6207853"/>
          </a:xfrm>
          <a:prstGeom prst="rect">
            <a:avLst/>
          </a:prstGeom>
          <a:noFill/>
        </p:spPr>
        <p:txBody>
          <a:bodyPr wrap="square" rtlCol="0">
            <a:spAutoFit/>
          </a:bodyPr>
          <a:lstStyle/>
          <a:p>
            <a:pPr>
              <a:lnSpc>
                <a:spcPct val="110000"/>
              </a:lnSpc>
              <a:spcBef>
                <a:spcPts val="0"/>
              </a:spcBef>
              <a:spcAft>
                <a:spcPts val="600"/>
              </a:spcAft>
            </a:pPr>
            <a:r>
              <a:rPr lang="en-US" sz="2000" dirty="0">
                <a:latin typeface="+mj-lt"/>
              </a:rPr>
              <a:t>The following fields </a:t>
            </a:r>
            <a:r>
              <a:rPr lang="en-US" sz="2000" u="sng" dirty="0">
                <a:latin typeface="+mj-lt"/>
              </a:rPr>
              <a:t>must</a:t>
            </a:r>
            <a:r>
              <a:rPr lang="en-US" sz="2000" dirty="0">
                <a:latin typeface="+mj-lt"/>
              </a:rPr>
              <a:t> be populated in every record:</a:t>
            </a:r>
          </a:p>
          <a:p>
            <a:pPr marL="857250" lvl="1" indent="-457200">
              <a:lnSpc>
                <a:spcPct val="110000"/>
              </a:lnSpc>
              <a:spcBef>
                <a:spcPts val="0"/>
              </a:spcBef>
              <a:spcAft>
                <a:spcPts val="300"/>
              </a:spcAft>
              <a:buFont typeface="+mj-lt"/>
              <a:buAutoNum type="arabicPeriod"/>
            </a:pPr>
            <a:r>
              <a:rPr lang="en-US" sz="2000" u="sng" dirty="0">
                <a:latin typeface="+mj-lt"/>
              </a:rPr>
              <a:t>Trauma registry number</a:t>
            </a:r>
          </a:p>
          <a:p>
            <a:pPr marL="857250" lvl="1" indent="-457200">
              <a:lnSpc>
                <a:spcPct val="110000"/>
              </a:lnSpc>
              <a:spcBef>
                <a:spcPts val="0"/>
              </a:spcBef>
              <a:spcAft>
                <a:spcPts val="300"/>
              </a:spcAft>
              <a:buFont typeface="+mj-lt"/>
              <a:buAutoNum type="arabicPeriod"/>
            </a:pPr>
            <a:r>
              <a:rPr lang="en-US" sz="2000" u="sng" dirty="0">
                <a:latin typeface="+mj-lt"/>
              </a:rPr>
              <a:t>EMS/Trauma Registry ID number</a:t>
            </a:r>
          </a:p>
          <a:p>
            <a:pPr marL="857250" lvl="1" indent="-457200">
              <a:lnSpc>
                <a:spcPct val="110000"/>
              </a:lnSpc>
              <a:spcBef>
                <a:spcPts val="0"/>
              </a:spcBef>
              <a:spcAft>
                <a:spcPts val="300"/>
              </a:spcAft>
              <a:buFont typeface="+mj-lt"/>
              <a:buAutoNum type="arabicPeriod"/>
            </a:pPr>
            <a:r>
              <a:rPr lang="en-US" sz="2000" u="sng" dirty="0">
                <a:latin typeface="+mj-lt"/>
              </a:rPr>
              <a:t>Last name and first name</a:t>
            </a:r>
            <a:r>
              <a:rPr lang="en-US" sz="2000" dirty="0" smtClean="0">
                <a:latin typeface="+mj-lt"/>
              </a:rPr>
              <a:t>*</a:t>
            </a:r>
          </a:p>
          <a:p>
            <a:pPr marL="800100" lvl="2" indent="0">
              <a:lnSpc>
                <a:spcPct val="110000"/>
              </a:lnSpc>
              <a:spcBef>
                <a:spcPts val="0"/>
              </a:spcBef>
              <a:buNone/>
            </a:pPr>
            <a:r>
              <a:rPr lang="en-US" sz="1600" i="1" dirty="0" smtClean="0">
                <a:latin typeface="+mj-lt"/>
              </a:rPr>
              <a:t> *If the person’s name is unknown, use “Unknown” for first and/or last names</a:t>
            </a:r>
          </a:p>
          <a:p>
            <a:pPr marL="857250" lvl="1" indent="-457200">
              <a:lnSpc>
                <a:spcPct val="110000"/>
              </a:lnSpc>
              <a:spcBef>
                <a:spcPts val="0"/>
              </a:spcBef>
              <a:spcAft>
                <a:spcPts val="300"/>
              </a:spcAft>
              <a:buFont typeface="+mj-lt"/>
              <a:buAutoNum type="arabicPeriod"/>
            </a:pPr>
            <a:r>
              <a:rPr lang="en-US" sz="2000" u="sng" dirty="0" smtClean="0">
                <a:latin typeface="+mj-lt"/>
              </a:rPr>
              <a:t>Sex</a:t>
            </a:r>
            <a:endParaRPr lang="en-US" sz="2000" u="sng" dirty="0">
              <a:latin typeface="+mj-lt"/>
            </a:endParaRPr>
          </a:p>
          <a:p>
            <a:pPr marL="857250" lvl="1" indent="-457200">
              <a:lnSpc>
                <a:spcPct val="110000"/>
              </a:lnSpc>
              <a:spcBef>
                <a:spcPts val="0"/>
              </a:spcBef>
              <a:spcAft>
                <a:spcPts val="300"/>
              </a:spcAft>
              <a:buFont typeface="+mj-lt"/>
              <a:buAutoNum type="arabicPeriod"/>
            </a:pPr>
            <a:r>
              <a:rPr lang="en-US" sz="2000" u="sng" dirty="0">
                <a:latin typeface="+mj-lt"/>
              </a:rPr>
              <a:t>Date of birth</a:t>
            </a:r>
          </a:p>
          <a:p>
            <a:pPr marL="857250" lvl="1" indent="-457200">
              <a:lnSpc>
                <a:spcPct val="110000"/>
              </a:lnSpc>
              <a:spcBef>
                <a:spcPts val="0"/>
              </a:spcBef>
              <a:spcAft>
                <a:spcPts val="300"/>
              </a:spcAft>
              <a:buFont typeface="+mj-lt"/>
              <a:buAutoNum type="arabicPeriod"/>
            </a:pPr>
            <a:r>
              <a:rPr lang="en-US" sz="2000" u="sng" dirty="0">
                <a:latin typeface="+mj-lt"/>
              </a:rPr>
              <a:t>County</a:t>
            </a:r>
            <a:r>
              <a:rPr lang="en-US" sz="2000" dirty="0">
                <a:latin typeface="+mj-lt"/>
              </a:rPr>
              <a:t> – of residence</a:t>
            </a:r>
            <a:endParaRPr lang="en-US" sz="2000" u="sng" dirty="0">
              <a:latin typeface="+mj-lt"/>
            </a:endParaRPr>
          </a:p>
          <a:p>
            <a:pPr marL="857250" lvl="1" indent="-457200">
              <a:lnSpc>
                <a:spcPct val="110000"/>
              </a:lnSpc>
              <a:spcBef>
                <a:spcPts val="0"/>
              </a:spcBef>
              <a:spcAft>
                <a:spcPts val="300"/>
              </a:spcAft>
              <a:buFont typeface="+mj-lt"/>
              <a:buAutoNum type="arabicPeriod"/>
            </a:pPr>
            <a:r>
              <a:rPr lang="en-US" sz="2000" u="sng" dirty="0">
                <a:latin typeface="+mj-lt"/>
              </a:rPr>
              <a:t>Transfer status</a:t>
            </a:r>
            <a:r>
              <a:rPr lang="en-US" sz="2000" dirty="0">
                <a:latin typeface="+mj-lt"/>
              </a:rPr>
              <a:t> – from another facility</a:t>
            </a:r>
          </a:p>
          <a:p>
            <a:pPr marL="1257300" lvl="2" indent="-457200">
              <a:lnSpc>
                <a:spcPct val="110000"/>
              </a:lnSpc>
              <a:spcBef>
                <a:spcPts val="0"/>
              </a:spcBef>
              <a:spcAft>
                <a:spcPts val="300"/>
              </a:spcAft>
              <a:buFont typeface="+mj-lt"/>
              <a:buAutoNum type="alphaLcParenR"/>
            </a:pPr>
            <a:r>
              <a:rPr lang="en-US" sz="2000" u="sng" dirty="0">
                <a:latin typeface="+mj-lt"/>
              </a:rPr>
              <a:t>Transferring hospital number</a:t>
            </a:r>
            <a:r>
              <a:rPr lang="en-US" sz="2000" dirty="0">
                <a:latin typeface="+mj-lt"/>
              </a:rPr>
              <a:t> – transferring hospital’s DSHS EMS/Trauma Registry ID number, if person was transferred </a:t>
            </a:r>
            <a:r>
              <a:rPr lang="en-US" sz="2000" dirty="0" smtClean="0">
                <a:latin typeface="+mj-lt"/>
              </a:rPr>
              <a:t>in.</a:t>
            </a:r>
            <a:endParaRPr lang="en-US" sz="2000" dirty="0">
              <a:latin typeface="+mj-lt"/>
            </a:endParaRPr>
          </a:p>
          <a:p>
            <a:pPr marL="857250" lvl="1" indent="-457200">
              <a:lnSpc>
                <a:spcPct val="110000"/>
              </a:lnSpc>
              <a:spcBef>
                <a:spcPts val="0"/>
              </a:spcBef>
              <a:spcAft>
                <a:spcPts val="300"/>
              </a:spcAft>
              <a:buFont typeface="+mj-lt"/>
              <a:buAutoNum type="arabicPeriod"/>
            </a:pPr>
            <a:r>
              <a:rPr lang="en-US" sz="2000" u="sng" dirty="0">
                <a:latin typeface="+mj-lt"/>
              </a:rPr>
              <a:t>Hospital disposition</a:t>
            </a:r>
          </a:p>
          <a:p>
            <a:pPr marL="1257300" lvl="2" indent="-457200">
              <a:lnSpc>
                <a:spcPct val="110000"/>
              </a:lnSpc>
              <a:spcBef>
                <a:spcPts val="0"/>
              </a:spcBef>
              <a:spcAft>
                <a:spcPts val="300"/>
              </a:spcAft>
              <a:buFont typeface="+mj-lt"/>
              <a:buAutoNum type="alphaLcParenR"/>
            </a:pPr>
            <a:r>
              <a:rPr lang="en-US" sz="2000" u="sng" dirty="0">
                <a:latin typeface="+mj-lt"/>
              </a:rPr>
              <a:t>Patient discharged to facility number</a:t>
            </a:r>
            <a:r>
              <a:rPr lang="en-US" sz="2000" dirty="0">
                <a:latin typeface="+mj-lt"/>
              </a:rPr>
              <a:t> – accepting facility’s DSHS EMS/Trauma Registry ID number, if hospital disposition indicates person was discharged to another </a:t>
            </a:r>
            <a:r>
              <a:rPr lang="en-US" sz="2000" dirty="0" smtClean="0">
                <a:latin typeface="+mj-lt"/>
              </a:rPr>
              <a:t>facility.</a:t>
            </a:r>
            <a:endParaRPr lang="en-US" sz="2000" dirty="0">
              <a:latin typeface="+mj-lt"/>
            </a:endParaRPr>
          </a:p>
          <a:p>
            <a:pPr marL="857250" lvl="1" indent="-457200">
              <a:lnSpc>
                <a:spcPct val="110000"/>
              </a:lnSpc>
              <a:spcBef>
                <a:spcPts val="0"/>
              </a:spcBef>
              <a:buFont typeface="+mj-lt"/>
              <a:buAutoNum type="arabicPeriod"/>
            </a:pPr>
            <a:r>
              <a:rPr lang="en-US" sz="2000" u="sng" dirty="0">
                <a:latin typeface="+mj-lt"/>
              </a:rPr>
              <a:t>ED/Hospital arrival </a:t>
            </a:r>
            <a:r>
              <a:rPr lang="en-US" sz="2000" u="sng" dirty="0" smtClean="0">
                <a:latin typeface="+mj-lt"/>
              </a:rPr>
              <a:t>date</a:t>
            </a:r>
            <a:endParaRPr lang="en-US" sz="1400" dirty="0"/>
          </a:p>
          <a:p>
            <a:pPr algn="ctr">
              <a:lnSpc>
                <a:spcPct val="110000"/>
              </a:lnSpc>
              <a:spcBef>
                <a:spcPts val="0"/>
              </a:spcBef>
            </a:pPr>
            <a:r>
              <a:rPr lang="en-US" b="1" dirty="0">
                <a:solidFill>
                  <a:srgbClr val="FF0000"/>
                </a:solidFill>
              </a:rPr>
              <a:t>Any records without these fields will be </a:t>
            </a:r>
            <a:r>
              <a:rPr lang="en-US" b="1" dirty="0" smtClean="0">
                <a:solidFill>
                  <a:srgbClr val="FF0000"/>
                </a:solidFill>
              </a:rPr>
              <a:t>rejected</a:t>
            </a:r>
            <a:endParaRPr lang="en-US" dirty="0"/>
          </a:p>
        </p:txBody>
      </p:sp>
    </p:spTree>
    <p:extLst>
      <p:ext uri="{BB962C8B-B14F-4D97-AF65-F5344CB8AC3E}">
        <p14:creationId xmlns:p14="http://schemas.microsoft.com/office/powerpoint/2010/main" val="1046162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534400" cy="5715000"/>
          </a:xfrm>
        </p:spPr>
        <p:txBody>
          <a:bodyPr>
            <a:noAutofit/>
          </a:bodyPr>
          <a:lstStyle/>
          <a:p>
            <a:pPr>
              <a:lnSpc>
                <a:spcPct val="110000"/>
              </a:lnSpc>
              <a:spcBef>
                <a:spcPts val="0"/>
              </a:spcBef>
              <a:spcAft>
                <a:spcPts val="1200"/>
              </a:spcAft>
            </a:pPr>
            <a:r>
              <a:rPr lang="en-US" sz="2000" dirty="0">
                <a:solidFill>
                  <a:schemeClr val="tx1"/>
                </a:solidFill>
              </a:rPr>
              <a:t>The following fields </a:t>
            </a:r>
            <a:r>
              <a:rPr lang="en-US" sz="2000" u="sng" dirty="0">
                <a:solidFill>
                  <a:schemeClr val="tx1"/>
                </a:solidFill>
              </a:rPr>
              <a:t>must</a:t>
            </a:r>
            <a:r>
              <a:rPr lang="en-US" sz="2000" dirty="0">
                <a:solidFill>
                  <a:schemeClr val="tx1"/>
                </a:solidFill>
              </a:rPr>
              <a:t> be populated in every record:</a:t>
            </a:r>
          </a:p>
          <a:p>
            <a:pPr marL="857250" lvl="1" indent="-457200">
              <a:lnSpc>
                <a:spcPct val="120000"/>
              </a:lnSpc>
              <a:spcBef>
                <a:spcPts val="0"/>
              </a:spcBef>
              <a:buFont typeface="+mj-lt"/>
              <a:buAutoNum type="arabicPeriod"/>
            </a:pPr>
            <a:r>
              <a:rPr lang="en-US" sz="2000" u="sng" dirty="0" smtClean="0">
                <a:solidFill>
                  <a:schemeClr val="tx1"/>
                </a:solidFill>
              </a:rPr>
              <a:t>EMS/Trauma </a:t>
            </a:r>
            <a:r>
              <a:rPr lang="en-US" sz="2000" u="sng" dirty="0">
                <a:solidFill>
                  <a:schemeClr val="tx1"/>
                </a:solidFill>
              </a:rPr>
              <a:t>Registry ID number</a:t>
            </a:r>
          </a:p>
          <a:p>
            <a:pPr marL="857250" lvl="1" indent="-457200">
              <a:buFont typeface="+mj-lt"/>
              <a:buAutoNum type="arabicPeriod"/>
            </a:pPr>
            <a:r>
              <a:rPr lang="en-US" sz="2000" u="sng" dirty="0" smtClean="0">
                <a:solidFill>
                  <a:schemeClr val="tx1"/>
                </a:solidFill>
              </a:rPr>
              <a:t>PSAP call date</a:t>
            </a:r>
          </a:p>
          <a:p>
            <a:pPr marL="857250" lvl="1" indent="-457200">
              <a:buFont typeface="+mj-lt"/>
              <a:buAutoNum type="arabicPeriod"/>
            </a:pPr>
            <a:r>
              <a:rPr lang="en-US" sz="2000" u="sng" dirty="0" smtClean="0">
                <a:solidFill>
                  <a:schemeClr val="tx1"/>
                </a:solidFill>
              </a:rPr>
              <a:t>Last name and first name</a:t>
            </a:r>
            <a:r>
              <a:rPr lang="en-US" sz="2000" dirty="0" smtClean="0">
                <a:solidFill>
                  <a:schemeClr val="tx1"/>
                </a:solidFill>
              </a:rPr>
              <a:t>*</a:t>
            </a:r>
            <a:endParaRPr lang="en-US" sz="2000" dirty="0">
              <a:solidFill>
                <a:schemeClr val="tx1"/>
              </a:solidFill>
            </a:endParaRPr>
          </a:p>
          <a:p>
            <a:pPr marL="400050" lvl="1" indent="0">
              <a:buNone/>
            </a:pPr>
            <a:r>
              <a:rPr lang="en-US" i="1" dirty="0" smtClean="0">
                <a:solidFill>
                  <a:schemeClr val="tx1"/>
                </a:solidFill>
              </a:rPr>
              <a:t>       *If </a:t>
            </a:r>
            <a:r>
              <a:rPr lang="en-US" i="1" dirty="0">
                <a:solidFill>
                  <a:schemeClr val="tx1"/>
                </a:solidFill>
              </a:rPr>
              <a:t>the person’s name is unknown, use “Unknown” for first and/or last </a:t>
            </a:r>
            <a:r>
              <a:rPr lang="en-US" i="1" dirty="0" smtClean="0">
                <a:solidFill>
                  <a:schemeClr val="tx1"/>
                </a:solidFill>
              </a:rPr>
              <a:t>names</a:t>
            </a:r>
          </a:p>
          <a:p>
            <a:pPr marL="857250" lvl="1" indent="-457200">
              <a:buFont typeface="+mj-lt"/>
              <a:buAutoNum type="arabicPeriod" startAt="4"/>
            </a:pPr>
            <a:r>
              <a:rPr lang="en-US" sz="2000" u="sng" dirty="0" smtClean="0">
                <a:solidFill>
                  <a:schemeClr val="tx1"/>
                </a:solidFill>
              </a:rPr>
              <a:t>Sex</a:t>
            </a:r>
          </a:p>
          <a:p>
            <a:pPr marL="857250" lvl="1" indent="-457200">
              <a:buFont typeface="+mj-lt"/>
              <a:buAutoNum type="arabicPeriod" startAt="4"/>
            </a:pPr>
            <a:r>
              <a:rPr lang="en-US" sz="2000" u="sng" dirty="0" smtClean="0">
                <a:solidFill>
                  <a:schemeClr val="tx1"/>
                </a:solidFill>
              </a:rPr>
              <a:t>Date of birth</a:t>
            </a:r>
          </a:p>
          <a:p>
            <a:pPr marL="857250" lvl="1" indent="-457200">
              <a:buFont typeface="+mj-lt"/>
              <a:buAutoNum type="arabicPeriod" startAt="4"/>
            </a:pPr>
            <a:r>
              <a:rPr lang="en-US" sz="2000" u="sng" dirty="0" smtClean="0">
                <a:solidFill>
                  <a:schemeClr val="tx1"/>
                </a:solidFill>
              </a:rPr>
              <a:t>Incident county</a:t>
            </a:r>
            <a:endParaRPr lang="en-US" sz="2000" dirty="0">
              <a:solidFill>
                <a:schemeClr val="tx1"/>
              </a:solidFill>
            </a:endParaRPr>
          </a:p>
          <a:p>
            <a:pPr marL="857250" lvl="1" indent="-457200">
              <a:buFont typeface="+mj-lt"/>
              <a:buAutoNum type="arabicPeriod" startAt="4"/>
            </a:pPr>
            <a:r>
              <a:rPr lang="en-US" sz="2000" u="sng" dirty="0" smtClean="0">
                <a:solidFill>
                  <a:schemeClr val="tx1"/>
                </a:solidFill>
              </a:rPr>
              <a:t>Destination type</a:t>
            </a:r>
          </a:p>
          <a:p>
            <a:pPr marL="1257300" lvl="2" indent="-457200">
              <a:buFont typeface="+mj-lt"/>
              <a:buAutoNum type="alphaLcParenR"/>
            </a:pPr>
            <a:r>
              <a:rPr lang="en-US" sz="2000" u="sng" dirty="0" smtClean="0">
                <a:solidFill>
                  <a:schemeClr val="tx1"/>
                </a:solidFill>
              </a:rPr>
              <a:t>Destination code</a:t>
            </a:r>
            <a:r>
              <a:rPr lang="en-US" sz="2000" dirty="0" smtClean="0">
                <a:solidFill>
                  <a:schemeClr val="tx1"/>
                </a:solidFill>
              </a:rPr>
              <a:t> –receiving </a:t>
            </a:r>
            <a:r>
              <a:rPr lang="en-US" sz="2000" dirty="0">
                <a:solidFill>
                  <a:schemeClr val="tx1"/>
                </a:solidFill>
              </a:rPr>
              <a:t>hospital’s DSHS EMS/Trauma Registry ID number, if destination type indicates patient was taken to a hospital </a:t>
            </a:r>
            <a:endParaRPr lang="en-US" sz="2000" dirty="0" smtClean="0">
              <a:solidFill>
                <a:schemeClr val="tx1"/>
              </a:solidFill>
            </a:endParaRPr>
          </a:p>
          <a:p>
            <a:pPr marL="857250" lvl="1" indent="-457200">
              <a:spcAft>
                <a:spcPts val="1200"/>
              </a:spcAft>
              <a:buFont typeface="+mj-lt"/>
              <a:buAutoNum type="arabicPeriod" startAt="4"/>
            </a:pPr>
            <a:r>
              <a:rPr lang="en-US" sz="2000" u="sng" dirty="0" smtClean="0">
                <a:solidFill>
                  <a:schemeClr val="tx1"/>
                </a:solidFill>
              </a:rPr>
              <a:t>Patient care report number</a:t>
            </a:r>
            <a:endParaRPr lang="en-US" sz="2000" dirty="0" smtClean="0">
              <a:solidFill>
                <a:schemeClr val="tx1"/>
              </a:solidFill>
            </a:endParaRPr>
          </a:p>
          <a:p>
            <a:pPr marL="0" indent="0" algn="ctr">
              <a:buNone/>
            </a:pPr>
            <a:r>
              <a:rPr lang="en-US" sz="2000" b="1" dirty="0" smtClean="0">
                <a:solidFill>
                  <a:srgbClr val="FF0000"/>
                </a:solidFill>
              </a:rPr>
              <a:t>Any records without these fields will be rejected</a:t>
            </a:r>
          </a:p>
        </p:txBody>
      </p:sp>
      <p:sp>
        <p:nvSpPr>
          <p:cNvPr id="6" name="Title 4"/>
          <p:cNvSpPr>
            <a:spLocks noGrp="1"/>
          </p:cNvSpPr>
          <p:nvPr>
            <p:ph type="title"/>
          </p:nvPr>
        </p:nvSpPr>
        <p:spPr>
          <a:xfrm>
            <a:off x="457200" y="228600"/>
            <a:ext cx="8229600" cy="990600"/>
          </a:xfrm>
          <a:noFill/>
        </p:spPr>
        <p:txBody>
          <a:bodyPr/>
          <a:lstStyle/>
          <a:p>
            <a:r>
              <a:rPr lang="en-US" dirty="0" smtClean="0"/>
              <a:t>Roster Import – </a:t>
            </a:r>
            <a:r>
              <a:rPr lang="en-US" u="sng" dirty="0" smtClean="0"/>
              <a:t>EMS</a:t>
            </a:r>
            <a:r>
              <a:rPr lang="en-US" dirty="0" smtClean="0"/>
              <a:t> File</a:t>
            </a:r>
            <a:endParaRPr lang="en-US" i="1" dirty="0"/>
          </a:p>
        </p:txBody>
      </p:sp>
    </p:spTree>
    <p:extLst>
      <p:ext uri="{BB962C8B-B14F-4D97-AF65-F5344CB8AC3E}">
        <p14:creationId xmlns:p14="http://schemas.microsoft.com/office/powerpoint/2010/main" val="9375270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Roster Import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91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75" y="5007072"/>
            <a:ext cx="778933" cy="1078523"/>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53844" y="1527149"/>
            <a:ext cx="334433" cy="377851"/>
          </a:xfrm>
          <a:prstGeom prst="rect">
            <a:avLst/>
          </a:prstGeom>
          <a:solidFill>
            <a:srgbClr val="FF0000">
              <a:alpha val="25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6" idx="2"/>
            <a:endCxn id="5123" idx="0"/>
          </p:cNvCxnSpPr>
          <p:nvPr/>
        </p:nvCxnSpPr>
        <p:spPr>
          <a:xfrm>
            <a:off x="821061" y="1905000"/>
            <a:ext cx="25881" cy="3102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200" y="4953000"/>
            <a:ext cx="7467600" cy="1384995"/>
          </a:xfrm>
          <a:prstGeom prst="rect">
            <a:avLst/>
          </a:prstGeom>
          <a:solidFill>
            <a:schemeClr val="bg1"/>
          </a:solidFill>
          <a:ln w="28575">
            <a:solidFill>
              <a:srgbClr val="FF0000"/>
            </a:solidFill>
          </a:ln>
        </p:spPr>
        <p:txBody>
          <a:bodyPr wrap="square" rtlCol="0">
            <a:spAutoFit/>
          </a:bodyPr>
          <a:lstStyle/>
          <a:p>
            <a:r>
              <a:rPr lang="en-US" sz="2800" dirty="0" smtClean="0">
                <a:latin typeface="+mj-lt"/>
              </a:rPr>
              <a:t>Select the Import Roster button/icon located in the Navigation Toolbar on the Main Dashboard.</a:t>
            </a:r>
            <a:endParaRPr lang="en-US" sz="2800" dirty="0">
              <a:latin typeface="+mj-lt"/>
            </a:endParaRPr>
          </a:p>
        </p:txBody>
      </p:sp>
    </p:spTree>
    <p:extLst>
      <p:ext uri="{BB962C8B-B14F-4D97-AF65-F5344CB8AC3E}">
        <p14:creationId xmlns:p14="http://schemas.microsoft.com/office/powerpoint/2010/main" val="589029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Roster Import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295400"/>
            <a:ext cx="8401050" cy="28848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495800"/>
            <a:ext cx="3566160" cy="198120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2248266" y="2430122"/>
            <a:ext cx="2702274" cy="37947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6148" idx="0"/>
          </p:cNvCxnSpPr>
          <p:nvPr/>
        </p:nvCxnSpPr>
        <p:spPr>
          <a:xfrm flipH="1">
            <a:off x="2145030" y="2809598"/>
            <a:ext cx="521970" cy="1686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4551908"/>
            <a:ext cx="4648200" cy="2077492"/>
          </a:xfrm>
          <a:prstGeom prst="rect">
            <a:avLst/>
          </a:prstGeom>
          <a:noFill/>
        </p:spPr>
        <p:txBody>
          <a:bodyPr wrap="square" rtlCol="0">
            <a:spAutoFit/>
          </a:bodyPr>
          <a:lstStyle/>
          <a:p>
            <a:pPr>
              <a:spcAft>
                <a:spcPts val="1200"/>
              </a:spcAft>
            </a:pPr>
            <a:r>
              <a:rPr lang="en-US" sz="2400" u="sng" dirty="0">
                <a:latin typeface="+mj-lt"/>
              </a:rPr>
              <a:t>Roster Format</a:t>
            </a:r>
            <a:r>
              <a:rPr lang="en-US" sz="2400" dirty="0">
                <a:latin typeface="+mj-lt"/>
              </a:rPr>
              <a:t> – indicate what type of file you are uploading:</a:t>
            </a:r>
          </a:p>
          <a:p>
            <a:pPr marL="280988" lvl="1" indent="-280988">
              <a:spcAft>
                <a:spcPts val="600"/>
              </a:spcAft>
              <a:buFont typeface="Arial" pitchFamily="34" charset="0"/>
              <a:buChar char="•"/>
            </a:pPr>
            <a:r>
              <a:rPr lang="en-US" sz="2400" dirty="0">
                <a:latin typeface="+mj-lt"/>
              </a:rPr>
              <a:t>EMSRosterImport</a:t>
            </a:r>
          </a:p>
          <a:p>
            <a:pPr marL="280988" lvl="1" indent="-280988">
              <a:buFont typeface="Arial" pitchFamily="34" charset="0"/>
              <a:buChar char="•"/>
            </a:pPr>
            <a:r>
              <a:rPr lang="en-US" sz="2400" dirty="0">
                <a:latin typeface="+mj-lt"/>
              </a:rPr>
              <a:t>HospitalRosterImport</a:t>
            </a:r>
          </a:p>
          <a:p>
            <a:endParaRPr lang="en-US" dirty="0"/>
          </a:p>
        </p:txBody>
      </p:sp>
    </p:spTree>
    <p:extLst>
      <p:ext uri="{BB962C8B-B14F-4D97-AF65-F5344CB8AC3E}">
        <p14:creationId xmlns:p14="http://schemas.microsoft.com/office/powerpoint/2010/main" val="3216756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3564"/>
          </a:xfrm>
        </p:spPr>
        <p:txBody>
          <a:bodyPr/>
          <a:lstStyle/>
          <a:p>
            <a:r>
              <a:rPr lang="en-US" dirty="0" smtClean="0"/>
              <a:t>Roster Import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07" y="963564"/>
            <a:ext cx="8821993" cy="220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1" y="3249564"/>
            <a:ext cx="8517192" cy="3447098"/>
          </a:xfrm>
          <a:prstGeom prst="rect">
            <a:avLst/>
          </a:prstGeom>
          <a:noFill/>
        </p:spPr>
        <p:txBody>
          <a:bodyPr wrap="square" rtlCol="0">
            <a:spAutoFit/>
          </a:bodyPr>
          <a:lstStyle/>
          <a:p>
            <a:pPr marL="285750" indent="-285750">
              <a:spcAft>
                <a:spcPts val="1200"/>
              </a:spcAft>
              <a:buFont typeface="Arial" pitchFamily="34" charset="0"/>
              <a:buChar char="•"/>
            </a:pPr>
            <a:r>
              <a:rPr lang="en-US" sz="2200" u="sng" dirty="0">
                <a:latin typeface="+mj-lt"/>
              </a:rPr>
              <a:t>File</a:t>
            </a:r>
            <a:r>
              <a:rPr lang="en-US" sz="2200" dirty="0">
                <a:latin typeface="+mj-lt"/>
              </a:rPr>
              <a:t> – attach your import file here using the Browse </a:t>
            </a:r>
            <a:r>
              <a:rPr lang="en-US" sz="2200" dirty="0" smtClean="0">
                <a:latin typeface="+mj-lt"/>
              </a:rPr>
              <a:t>button.</a:t>
            </a:r>
            <a:endParaRPr lang="en-US" sz="2200" dirty="0">
              <a:latin typeface="+mj-lt"/>
            </a:endParaRPr>
          </a:p>
          <a:p>
            <a:pPr marL="285750" indent="-285750">
              <a:buFont typeface="Arial" pitchFamily="34" charset="0"/>
              <a:buChar char="•"/>
            </a:pPr>
            <a:r>
              <a:rPr lang="en-US" sz="2200" u="sng" dirty="0" smtClean="0">
                <a:latin typeface="+mj-lt"/>
              </a:rPr>
              <a:t>Header Included</a:t>
            </a:r>
            <a:endParaRPr lang="en-US" sz="2200" u="sng" dirty="0">
              <a:latin typeface="+mj-lt"/>
            </a:endParaRPr>
          </a:p>
          <a:p>
            <a:pPr marL="742950" lvl="1" indent="-285750">
              <a:spcAft>
                <a:spcPts val="600"/>
              </a:spcAft>
              <a:buFont typeface="Arial" pitchFamily="34" charset="0"/>
              <a:buChar char="•"/>
            </a:pPr>
            <a:r>
              <a:rPr lang="en-US" sz="2200" dirty="0">
                <a:latin typeface="+mj-lt"/>
              </a:rPr>
              <a:t>Indicate if your import file contains or does not contain headers (e.g. column headers in Excel</a:t>
            </a:r>
            <a:r>
              <a:rPr lang="en-US" sz="2200" dirty="0" smtClean="0">
                <a:latin typeface="+mj-lt"/>
              </a:rPr>
              <a:t>).</a:t>
            </a:r>
            <a:endParaRPr lang="en-US" sz="2200" dirty="0">
              <a:latin typeface="+mj-lt"/>
            </a:endParaRPr>
          </a:p>
          <a:p>
            <a:pPr marL="742950" lvl="1" indent="-285750">
              <a:spcAft>
                <a:spcPts val="600"/>
              </a:spcAft>
              <a:buFont typeface="Arial" pitchFamily="34" charset="0"/>
              <a:buChar char="•"/>
            </a:pPr>
            <a:r>
              <a:rPr lang="en-US" sz="2200" dirty="0">
                <a:latin typeface="+mj-lt"/>
              </a:rPr>
              <a:t>If the first record in the file is “real data,” change Header Included to “No” or the first record will not be </a:t>
            </a:r>
            <a:r>
              <a:rPr lang="en-US" sz="2200" dirty="0" smtClean="0">
                <a:latin typeface="+mj-lt"/>
              </a:rPr>
              <a:t>imported.</a:t>
            </a:r>
            <a:endParaRPr lang="en-US" sz="2200" dirty="0">
              <a:latin typeface="+mj-lt"/>
            </a:endParaRPr>
          </a:p>
          <a:p>
            <a:pPr marL="285750" lvl="1" indent="-285750">
              <a:buFont typeface="Arial" pitchFamily="34" charset="0"/>
              <a:buChar char="•"/>
            </a:pPr>
            <a:r>
              <a:rPr lang="en-US" sz="2200" dirty="0" smtClean="0">
                <a:latin typeface="+mj-lt"/>
              </a:rPr>
              <a:t>After </a:t>
            </a:r>
            <a:r>
              <a:rPr lang="en-US" sz="2200" dirty="0">
                <a:latin typeface="+mj-lt"/>
              </a:rPr>
              <a:t>you have attached the import file, select the </a:t>
            </a:r>
            <a:r>
              <a:rPr lang="en-US" sz="2200" dirty="0" smtClean="0">
                <a:latin typeface="+mj-lt"/>
              </a:rPr>
              <a:t>   Upload</a:t>
            </a:r>
            <a:r>
              <a:rPr lang="en-US" sz="2200" i="1" dirty="0" smtClean="0">
                <a:latin typeface="+mj-lt"/>
              </a:rPr>
              <a:t> </a:t>
            </a:r>
            <a:r>
              <a:rPr lang="en-US" sz="2200" dirty="0" smtClean="0">
                <a:latin typeface="+mj-lt"/>
              </a:rPr>
              <a:t>button.</a:t>
            </a:r>
            <a:endParaRPr lang="en-US" sz="2200" dirty="0">
              <a:latin typeface="+mj-lt"/>
            </a:endParaRPr>
          </a:p>
        </p:txBody>
      </p:sp>
      <p:sp>
        <p:nvSpPr>
          <p:cNvPr id="10" name="Rectangle 9"/>
          <p:cNvSpPr/>
          <p:nvPr/>
        </p:nvSpPr>
        <p:spPr>
          <a:xfrm>
            <a:off x="7620000" y="1704660"/>
            <a:ext cx="1371599" cy="379476"/>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58896" y="3293808"/>
            <a:ext cx="990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10" idx="2"/>
          </p:cNvCxnSpPr>
          <p:nvPr/>
        </p:nvCxnSpPr>
        <p:spPr>
          <a:xfrm flipV="1">
            <a:off x="7154196" y="2084136"/>
            <a:ext cx="1151604" cy="12096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7744" y="2146669"/>
            <a:ext cx="2734056" cy="379476"/>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3748548"/>
            <a:ext cx="2286000" cy="41295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1374060" y="2526145"/>
            <a:ext cx="0" cy="1222403"/>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248400"/>
            <a:ext cx="1076325" cy="4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80231" y="2733216"/>
            <a:ext cx="1104207" cy="448375"/>
          </a:xfrm>
          <a:prstGeom prst="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endCxn id="26" idx="1"/>
          </p:cNvCxnSpPr>
          <p:nvPr/>
        </p:nvCxnSpPr>
        <p:spPr>
          <a:xfrm rot="16200000" flipH="1">
            <a:off x="-1106779" y="4500881"/>
            <a:ext cx="3276191" cy="63761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50122" y="6233652"/>
            <a:ext cx="1089660" cy="4482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170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67" y="2045841"/>
            <a:ext cx="3557588" cy="204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4244"/>
            <a:ext cx="8229600" cy="990600"/>
          </a:xfrm>
        </p:spPr>
        <p:txBody>
          <a:bodyPr/>
          <a:lstStyle/>
          <a:p>
            <a:r>
              <a:rPr lang="en-US" dirty="0" smtClean="0"/>
              <a:t>Roster Import</a:t>
            </a:r>
            <a:endParaRPr lang="en-US" dirty="0"/>
          </a:p>
        </p:txBody>
      </p:sp>
      <p:sp>
        <p:nvSpPr>
          <p:cNvPr id="5" name="Rectangle 4"/>
          <p:cNvSpPr/>
          <p:nvPr/>
        </p:nvSpPr>
        <p:spPr>
          <a:xfrm>
            <a:off x="5245715" y="2644872"/>
            <a:ext cx="2514600" cy="579372"/>
          </a:xfrm>
          <a:prstGeom prst="rect">
            <a:avLst/>
          </a:prstGeom>
          <a:solidFill>
            <a:srgbClr val="FF0000">
              <a:alpha val="25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575" y="4338655"/>
            <a:ext cx="8947150" cy="2246769"/>
          </a:xfrm>
          <a:prstGeom prst="rect">
            <a:avLst/>
          </a:prstGeom>
        </p:spPr>
        <p:txBody>
          <a:bodyPr wrap="square">
            <a:spAutoFit/>
          </a:bodyPr>
          <a:lstStyle/>
          <a:p>
            <a:pPr marL="398463" lvl="1" indent="-339725">
              <a:spcAft>
                <a:spcPts val="1200"/>
              </a:spcAft>
              <a:buFont typeface="Arial" pitchFamily="34" charset="0"/>
              <a:buChar char="•"/>
            </a:pPr>
            <a:r>
              <a:rPr lang="en-US" sz="2400" u="sng" dirty="0" smtClean="0">
                <a:latin typeface="+mj-lt"/>
              </a:rPr>
              <a:t>Valid </a:t>
            </a:r>
            <a:r>
              <a:rPr lang="en-US" sz="2400" u="sng" dirty="0">
                <a:latin typeface="+mj-lt"/>
              </a:rPr>
              <a:t>record count</a:t>
            </a:r>
            <a:r>
              <a:rPr lang="en-US" sz="2400" dirty="0">
                <a:latin typeface="+mj-lt"/>
              </a:rPr>
              <a:t> – total number of valid records in </a:t>
            </a:r>
            <a:r>
              <a:rPr lang="en-US" sz="2400" dirty="0" smtClean="0">
                <a:latin typeface="+mj-lt"/>
              </a:rPr>
              <a:t>file.</a:t>
            </a:r>
          </a:p>
          <a:p>
            <a:pPr marL="398463" lvl="1" indent="-339725">
              <a:spcAft>
                <a:spcPts val="1200"/>
              </a:spcAft>
              <a:buFont typeface="Arial" pitchFamily="34" charset="0"/>
              <a:buChar char="•"/>
            </a:pPr>
            <a:r>
              <a:rPr lang="en-US" sz="2400" u="sng" dirty="0" smtClean="0">
                <a:latin typeface="+mj-lt"/>
              </a:rPr>
              <a:t>Errors</a:t>
            </a:r>
            <a:r>
              <a:rPr lang="en-US" sz="2400" dirty="0" smtClean="0">
                <a:latin typeface="+mj-lt"/>
              </a:rPr>
              <a:t> </a:t>
            </a:r>
            <a:r>
              <a:rPr lang="en-US" sz="2400" dirty="0">
                <a:latin typeface="+mj-lt"/>
              </a:rPr>
              <a:t>– if there are any errors in the import process, they will be noted in this field (e.g. unaccepted file </a:t>
            </a:r>
            <a:r>
              <a:rPr lang="en-US" sz="2400" dirty="0" smtClean="0">
                <a:latin typeface="+mj-lt"/>
              </a:rPr>
              <a:t>format.)</a:t>
            </a:r>
          </a:p>
          <a:p>
            <a:pPr marL="398463" lvl="1" indent="-339725">
              <a:buFont typeface="Arial" pitchFamily="34" charset="0"/>
              <a:buChar char="•"/>
            </a:pPr>
            <a:r>
              <a:rPr lang="en-US" sz="2400" dirty="0" smtClean="0">
                <a:latin typeface="+mj-lt"/>
              </a:rPr>
              <a:t>When you are ready to Import the file, select the Import button.</a:t>
            </a:r>
            <a:endParaRPr lang="en-US" sz="2400" dirty="0">
              <a:latin typeface="+mj-lt"/>
            </a:endParaRPr>
          </a:p>
        </p:txBody>
      </p:sp>
      <p:sp>
        <p:nvSpPr>
          <p:cNvPr id="8" name="TextBox 7"/>
          <p:cNvSpPr txBox="1"/>
          <p:nvPr/>
        </p:nvSpPr>
        <p:spPr>
          <a:xfrm>
            <a:off x="125567" y="2187672"/>
            <a:ext cx="5105400" cy="2092881"/>
          </a:xfrm>
          <a:prstGeom prst="rect">
            <a:avLst/>
          </a:prstGeom>
          <a:noFill/>
        </p:spPr>
        <p:txBody>
          <a:bodyPr wrap="square" rtlCol="0">
            <a:spAutoFit/>
          </a:bodyPr>
          <a:lstStyle/>
          <a:p>
            <a:pPr marL="342900" indent="-342900">
              <a:spcAft>
                <a:spcPts val="1200"/>
              </a:spcAft>
              <a:buFont typeface="Arial" pitchFamily="34" charset="0"/>
              <a:buChar char="•"/>
            </a:pPr>
            <a:r>
              <a:rPr lang="en-US" sz="2400" u="sng" dirty="0" smtClean="0">
                <a:latin typeface="+mj-lt"/>
              </a:rPr>
              <a:t>Line count </a:t>
            </a:r>
            <a:r>
              <a:rPr lang="en-US" sz="2400" dirty="0" smtClean="0">
                <a:latin typeface="+mj-lt"/>
              </a:rPr>
              <a:t>– total number of lines in the file, including the header row.</a:t>
            </a:r>
          </a:p>
          <a:p>
            <a:pPr marL="342900" indent="-342900">
              <a:spcAft>
                <a:spcPts val="1200"/>
              </a:spcAft>
              <a:buFont typeface="Arial" pitchFamily="34" charset="0"/>
              <a:buChar char="•"/>
            </a:pPr>
            <a:r>
              <a:rPr lang="en-US" sz="2400" dirty="0" smtClean="0">
                <a:latin typeface="+mj-lt"/>
              </a:rPr>
              <a:t>Record count – total number of records listed in the file.</a:t>
            </a:r>
            <a:endParaRPr lang="en-US" sz="2400" dirty="0">
              <a:latin typeface="+mj-lt"/>
            </a:endParaRPr>
          </a:p>
        </p:txBody>
      </p:sp>
      <p:sp>
        <p:nvSpPr>
          <p:cNvPr id="9" name="TextBox 8"/>
          <p:cNvSpPr txBox="1"/>
          <p:nvPr/>
        </p:nvSpPr>
        <p:spPr>
          <a:xfrm>
            <a:off x="228600" y="1197072"/>
            <a:ext cx="8785125" cy="830997"/>
          </a:xfrm>
          <a:prstGeom prst="rect">
            <a:avLst/>
          </a:prstGeom>
          <a:noFill/>
        </p:spPr>
        <p:txBody>
          <a:bodyPr wrap="square" rtlCol="0">
            <a:spAutoFit/>
          </a:bodyPr>
          <a:lstStyle/>
          <a:p>
            <a:r>
              <a:rPr lang="en-US" sz="2400" dirty="0" smtClean="0">
                <a:latin typeface="+mj-lt"/>
              </a:rPr>
              <a:t>After selecting Upload, the Validation box will appear with the following information:</a:t>
            </a:r>
            <a:endParaRPr lang="en-US" sz="2400" dirty="0">
              <a:latin typeface="+mj-lt"/>
            </a:endParaRPr>
          </a:p>
        </p:txBody>
      </p:sp>
      <p:sp>
        <p:nvSpPr>
          <p:cNvPr id="11" name="Rectangle 10"/>
          <p:cNvSpPr/>
          <p:nvPr/>
        </p:nvSpPr>
        <p:spPr>
          <a:xfrm>
            <a:off x="5266475" y="3683700"/>
            <a:ext cx="935316" cy="379476"/>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98071" y="5766612"/>
            <a:ext cx="1050077" cy="41563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a:stCxn id="10" idx="3"/>
            <a:endCxn id="11" idx="2"/>
          </p:cNvCxnSpPr>
          <p:nvPr/>
        </p:nvCxnSpPr>
        <p:spPr>
          <a:xfrm flipH="1" flipV="1">
            <a:off x="5734133" y="4063176"/>
            <a:ext cx="3114015" cy="1911254"/>
          </a:xfrm>
          <a:prstGeom prst="bentConnector4">
            <a:avLst>
              <a:gd name="adj1" fmla="val -1184"/>
              <a:gd name="adj2" fmla="val 87847"/>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94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Roster Import</a:t>
            </a:r>
            <a:endParaRPr lang="en-US"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22984"/>
            <a:ext cx="3220861" cy="79057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4" y="1093836"/>
            <a:ext cx="9033384" cy="59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646" y="1932048"/>
            <a:ext cx="5173154" cy="1015663"/>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latin typeface="+mj-lt"/>
              </a:rPr>
              <a:t>Review the Recent Queued Roster Imports to check the status of your data </a:t>
            </a:r>
            <a:r>
              <a:rPr lang="en-US" sz="2000" dirty="0" smtClean="0">
                <a:latin typeface="+mj-lt"/>
              </a:rPr>
              <a:t>upload.</a:t>
            </a:r>
            <a:endParaRPr lang="en-US" sz="2000" dirty="0">
              <a:latin typeface="+mj-lt"/>
            </a:endParaRPr>
          </a:p>
        </p:txBody>
      </p:sp>
      <p:sp>
        <p:nvSpPr>
          <p:cNvPr id="5" name="TextBox 4"/>
          <p:cNvSpPr txBox="1"/>
          <p:nvPr/>
        </p:nvSpPr>
        <p:spPr>
          <a:xfrm>
            <a:off x="84646" y="3013584"/>
            <a:ext cx="8383410" cy="1169551"/>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latin typeface="+mj-lt"/>
              </a:rPr>
              <a:t>The Status will be listed as “Unprocessed” until the entire file has been </a:t>
            </a:r>
            <a:r>
              <a:rPr lang="en-US" sz="2000" dirty="0" smtClean="0">
                <a:latin typeface="+mj-lt"/>
              </a:rPr>
              <a:t>processed.</a:t>
            </a:r>
          </a:p>
          <a:p>
            <a:pPr marL="285750" indent="-285750">
              <a:spcAft>
                <a:spcPts val="1200"/>
              </a:spcAft>
              <a:buFont typeface="Arial" pitchFamily="34" charset="0"/>
              <a:buChar char="•"/>
            </a:pPr>
            <a:r>
              <a:rPr lang="en-US" sz="2000" dirty="0" smtClean="0">
                <a:latin typeface="+mj-lt"/>
              </a:rPr>
              <a:t>Select </a:t>
            </a:r>
            <a:r>
              <a:rPr lang="en-US" sz="2000" dirty="0">
                <a:latin typeface="+mj-lt"/>
              </a:rPr>
              <a:t>Refresh to check the status of the import</a:t>
            </a:r>
            <a:r>
              <a:rPr lang="en-US" sz="2000" dirty="0" smtClean="0">
                <a:latin typeface="+mj-lt"/>
              </a:rPr>
              <a:t>.</a:t>
            </a:r>
            <a:endParaRPr lang="en-US" dirty="0"/>
          </a:p>
        </p:txBody>
      </p:sp>
      <p:sp>
        <p:nvSpPr>
          <p:cNvPr id="12" name="Rectangle 11"/>
          <p:cNvSpPr/>
          <p:nvPr/>
        </p:nvSpPr>
        <p:spPr>
          <a:xfrm>
            <a:off x="7848600" y="1391949"/>
            <a:ext cx="1260987" cy="298113"/>
          </a:xfrm>
          <a:prstGeom prst="rect">
            <a:avLst/>
          </a:prstGeom>
          <a:solidFill>
            <a:srgbClr val="FF0000">
              <a:alpha val="25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12" idx="1"/>
            <a:endCxn id="10245" idx="0"/>
          </p:cNvCxnSpPr>
          <p:nvPr/>
        </p:nvCxnSpPr>
        <p:spPr>
          <a:xfrm rot="10800000" flipV="1">
            <a:off x="7096832" y="1541006"/>
            <a:ext cx="751769" cy="481978"/>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70723" y="2534637"/>
            <a:ext cx="836538" cy="278922"/>
          </a:xfrm>
          <a:prstGeom prst="rect">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33948" y="3822288"/>
            <a:ext cx="990600" cy="33135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endCxn id="15" idx="2"/>
          </p:cNvCxnSpPr>
          <p:nvPr/>
        </p:nvCxnSpPr>
        <p:spPr>
          <a:xfrm flipV="1">
            <a:off x="6324600" y="2813559"/>
            <a:ext cx="1964392" cy="1174404"/>
          </a:xfrm>
          <a:prstGeom prst="bentConnector2">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00052" y="4426968"/>
            <a:ext cx="4962828" cy="1015663"/>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latin typeface="+mj-lt"/>
              </a:rPr>
              <a:t>If the file uploaded correctly, the status will change from “Unprocessed” to “</a:t>
            </a:r>
            <a:r>
              <a:rPr lang="en-US" sz="2000" dirty="0" smtClean="0">
                <a:latin typeface="+mj-lt"/>
              </a:rPr>
              <a:t>Successful.”</a:t>
            </a:r>
            <a:endParaRPr lang="en-US" sz="2000" dirty="0">
              <a:latin typeface="+mj-lt"/>
            </a:endParaRPr>
          </a:p>
        </p:txBody>
      </p:sp>
      <p:sp>
        <p:nvSpPr>
          <p:cNvPr id="13" name="TextBox 12"/>
          <p:cNvSpPr txBox="1"/>
          <p:nvPr/>
        </p:nvSpPr>
        <p:spPr>
          <a:xfrm>
            <a:off x="110616" y="5616714"/>
            <a:ext cx="8686800" cy="707886"/>
          </a:xfrm>
          <a:prstGeom prst="rect">
            <a:avLst/>
          </a:prstGeom>
          <a:noFill/>
        </p:spPr>
        <p:txBody>
          <a:bodyPr wrap="square" rtlCol="0">
            <a:spAutoFit/>
          </a:bodyPr>
          <a:lstStyle/>
          <a:p>
            <a:pPr marL="342900" indent="-342900">
              <a:buFont typeface="Arial" pitchFamily="34" charset="0"/>
              <a:buChar char="•"/>
            </a:pPr>
            <a:r>
              <a:rPr lang="en-US" sz="2000" dirty="0">
                <a:latin typeface="+mj-lt"/>
              </a:rPr>
              <a:t>Select Download Results to review the log regarding the specific file and any errors that may have occurred</a:t>
            </a:r>
            <a:r>
              <a:rPr lang="en-US" sz="2000" dirty="0" smtClean="0">
                <a:latin typeface="+mj-lt"/>
              </a:rPr>
              <a:t>*</a:t>
            </a:r>
            <a:endParaRPr lang="en-US" sz="2000" dirty="0">
              <a:latin typeface="+mj-lt"/>
            </a:endParaRPr>
          </a:p>
        </p:txBody>
      </p:sp>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61" y="4378357"/>
            <a:ext cx="3660236" cy="798323"/>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a:xfrm>
            <a:off x="2276169" y="4897758"/>
            <a:ext cx="1700475" cy="278922"/>
          </a:xfrm>
          <a:prstGeom prst="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56852" y="5651109"/>
            <a:ext cx="2209800" cy="3539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0616" y="6477000"/>
            <a:ext cx="8880984" cy="369332"/>
          </a:xfrm>
          <a:prstGeom prst="rect">
            <a:avLst/>
          </a:prstGeom>
          <a:noFill/>
        </p:spPr>
        <p:txBody>
          <a:bodyPr wrap="square" rtlCol="0">
            <a:spAutoFit/>
          </a:bodyPr>
          <a:lstStyle/>
          <a:p>
            <a:r>
              <a:rPr lang="en-US" i="1" dirty="0"/>
              <a:t>*See import error results on next slide. The file contained errors for demonstration </a:t>
            </a:r>
            <a:r>
              <a:rPr lang="en-US" i="1" dirty="0" smtClean="0"/>
              <a:t>purposes.</a:t>
            </a:r>
            <a:endParaRPr lang="en-US" dirty="0"/>
          </a:p>
        </p:txBody>
      </p:sp>
      <p:cxnSp>
        <p:nvCxnSpPr>
          <p:cNvPr id="23" name="Straight Arrow Connector 22"/>
          <p:cNvCxnSpPr>
            <a:stCxn id="14" idx="0"/>
          </p:cNvCxnSpPr>
          <p:nvPr/>
        </p:nvCxnSpPr>
        <p:spPr>
          <a:xfrm flipV="1">
            <a:off x="2461752" y="5176680"/>
            <a:ext cx="209471" cy="47442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088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Roster Import – Results Log</a:t>
            </a:r>
            <a:endParaRPr lang="en-US" dirty="0"/>
          </a:p>
        </p:txBody>
      </p:sp>
      <p:sp>
        <p:nvSpPr>
          <p:cNvPr id="4" name="TextBox 3"/>
          <p:cNvSpPr txBox="1"/>
          <p:nvPr/>
        </p:nvSpPr>
        <p:spPr>
          <a:xfrm>
            <a:off x="381000" y="1219200"/>
            <a:ext cx="8610600" cy="5478423"/>
          </a:xfrm>
          <a:prstGeom prst="rect">
            <a:avLst/>
          </a:prstGeom>
          <a:noFill/>
        </p:spPr>
        <p:txBody>
          <a:bodyPr wrap="square" rtlCol="0">
            <a:spAutoFit/>
          </a:bodyPr>
          <a:lstStyle/>
          <a:p>
            <a:pPr marL="285750" indent="-285750">
              <a:spcAft>
                <a:spcPts val="1200"/>
              </a:spcAft>
              <a:buFont typeface="Arial" pitchFamily="34" charset="0"/>
              <a:buChar char="•"/>
            </a:pPr>
            <a:r>
              <a:rPr lang="en-US" sz="2800" dirty="0" smtClean="0">
                <a:latin typeface="+mj-lt"/>
              </a:rPr>
              <a:t>Only the person who uploads the file can see the Results Log.</a:t>
            </a:r>
          </a:p>
          <a:p>
            <a:pPr marL="285750" indent="-285750">
              <a:spcAft>
                <a:spcPts val="1200"/>
              </a:spcAft>
              <a:buFont typeface="Arial" pitchFamily="34" charset="0"/>
              <a:buChar char="•"/>
            </a:pPr>
            <a:r>
              <a:rPr lang="en-US" sz="2800" dirty="0" smtClean="0">
                <a:latin typeface="+mj-lt"/>
              </a:rPr>
              <a:t>There are five sections of the Results Log.</a:t>
            </a:r>
          </a:p>
          <a:p>
            <a:pPr marL="285750" indent="-285750">
              <a:spcAft>
                <a:spcPts val="1200"/>
              </a:spcAft>
              <a:buFont typeface="Arial" pitchFamily="34" charset="0"/>
              <a:buChar char="•"/>
            </a:pPr>
            <a:r>
              <a:rPr lang="en-US" sz="2800" dirty="0" smtClean="0">
                <a:latin typeface="+mj-lt"/>
              </a:rPr>
              <a:t>Each section is a line listing of all </a:t>
            </a:r>
            <a:r>
              <a:rPr lang="en-US" sz="2800" u="sng" dirty="0" smtClean="0">
                <a:latin typeface="+mj-lt"/>
              </a:rPr>
              <a:t>successfully</a:t>
            </a:r>
            <a:r>
              <a:rPr lang="en-US" sz="2800" dirty="0" smtClean="0">
                <a:latin typeface="+mj-lt"/>
              </a:rPr>
              <a:t> processed records.</a:t>
            </a:r>
          </a:p>
          <a:p>
            <a:pPr marL="633413" indent="-352425">
              <a:spcAft>
                <a:spcPts val="1200"/>
              </a:spcAft>
              <a:buFont typeface="Wingdings" pitchFamily="2" charset="2"/>
              <a:buChar char="§"/>
            </a:pPr>
            <a:r>
              <a:rPr lang="en-US" sz="2800" dirty="0" smtClean="0">
                <a:latin typeface="+mj-lt"/>
              </a:rPr>
              <a:t>Section 1: Import Errors</a:t>
            </a:r>
          </a:p>
          <a:p>
            <a:pPr marL="633413" indent="-352425">
              <a:spcAft>
                <a:spcPts val="1200"/>
              </a:spcAft>
              <a:buFont typeface="Wingdings" pitchFamily="2" charset="2"/>
              <a:buChar char="§"/>
            </a:pPr>
            <a:r>
              <a:rPr lang="en-US" sz="2800" dirty="0" smtClean="0">
                <a:latin typeface="+mj-lt"/>
              </a:rPr>
              <a:t>Section 2: Import Message</a:t>
            </a:r>
          </a:p>
          <a:p>
            <a:pPr marL="633413" indent="-352425">
              <a:spcAft>
                <a:spcPts val="1200"/>
              </a:spcAft>
              <a:buFont typeface="Wingdings" pitchFamily="2" charset="2"/>
              <a:buChar char="§"/>
            </a:pPr>
            <a:r>
              <a:rPr lang="en-US" sz="2800" dirty="0" smtClean="0">
                <a:latin typeface="+mj-lt"/>
              </a:rPr>
              <a:t>Section 3: Detail Log</a:t>
            </a:r>
          </a:p>
          <a:p>
            <a:pPr marL="633413" indent="-352425">
              <a:spcAft>
                <a:spcPts val="1200"/>
              </a:spcAft>
              <a:buFont typeface="Wingdings" pitchFamily="2" charset="2"/>
              <a:buChar char="§"/>
            </a:pPr>
            <a:r>
              <a:rPr lang="en-US" sz="2800" dirty="0" smtClean="0">
                <a:latin typeface="+mj-lt"/>
              </a:rPr>
              <a:t>Section 4: Full Log – (for DSHS use only)</a:t>
            </a:r>
          </a:p>
          <a:p>
            <a:pPr marL="633413" indent="-352425">
              <a:buFont typeface="Wingdings" pitchFamily="2" charset="2"/>
              <a:buChar char="§"/>
            </a:pPr>
            <a:r>
              <a:rPr lang="en-US" sz="2800" dirty="0" smtClean="0">
                <a:latin typeface="+mj-lt"/>
              </a:rPr>
              <a:t>Section 5: Summary</a:t>
            </a:r>
            <a:endParaRPr lang="en-US" sz="2800" dirty="0">
              <a:latin typeface="+mj-lt"/>
            </a:endParaRPr>
          </a:p>
        </p:txBody>
      </p:sp>
    </p:spTree>
    <p:extLst>
      <p:ext uri="{BB962C8B-B14F-4D97-AF65-F5344CB8AC3E}">
        <p14:creationId xmlns:p14="http://schemas.microsoft.com/office/powerpoint/2010/main" val="1660043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Roster Import – Results Log</a:t>
            </a:r>
            <a:endParaRPr lang="en-US" dirty="0"/>
          </a:p>
        </p:txBody>
      </p:sp>
      <p:sp>
        <p:nvSpPr>
          <p:cNvPr id="3" name="TextBox 2"/>
          <p:cNvSpPr txBox="1"/>
          <p:nvPr/>
        </p:nvSpPr>
        <p:spPr>
          <a:xfrm>
            <a:off x="304800" y="1143000"/>
            <a:ext cx="8382000" cy="5555367"/>
          </a:xfrm>
          <a:prstGeom prst="rect">
            <a:avLst/>
          </a:prstGeom>
          <a:noFill/>
        </p:spPr>
        <p:txBody>
          <a:bodyPr wrap="square" rtlCol="0">
            <a:spAutoFit/>
          </a:bodyPr>
          <a:lstStyle/>
          <a:p>
            <a:pPr>
              <a:spcAft>
                <a:spcPts val="1200"/>
              </a:spcAft>
            </a:pPr>
            <a:r>
              <a:rPr lang="en-US" sz="2400" b="1" dirty="0" smtClean="0">
                <a:latin typeface="+mj-lt"/>
              </a:rPr>
              <a:t>Section 1: Import Error</a:t>
            </a:r>
          </a:p>
          <a:p>
            <a:pPr marL="285750" indent="-285750">
              <a:spcAft>
                <a:spcPts val="600"/>
              </a:spcAft>
              <a:buFont typeface="Arial" pitchFamily="34" charset="0"/>
              <a:buChar char="•"/>
            </a:pPr>
            <a:r>
              <a:rPr lang="en-US" sz="2000" dirty="0" smtClean="0">
                <a:latin typeface="+mj-lt"/>
              </a:rPr>
              <a:t>Import Error – catastrophic mistake or incorrect format of data and record rejected.</a:t>
            </a:r>
          </a:p>
          <a:p>
            <a:pPr marL="742950" lvl="1" indent="-285750">
              <a:spcAft>
                <a:spcPts val="600"/>
              </a:spcAft>
              <a:buFont typeface="Wingdings" pitchFamily="2" charset="2"/>
              <a:buChar char="§"/>
            </a:pPr>
            <a:r>
              <a:rPr lang="en-US" sz="2000" dirty="0" smtClean="0">
                <a:latin typeface="+mj-lt"/>
              </a:rPr>
              <a:t>Catastrophic mistake – invalid data choice</a:t>
            </a:r>
          </a:p>
          <a:p>
            <a:pPr marL="1200150" lvl="2" indent="-285750">
              <a:spcAft>
                <a:spcPts val="300"/>
              </a:spcAft>
              <a:buFont typeface="Arial" pitchFamily="34" charset="0"/>
              <a:buChar char="•"/>
            </a:pPr>
            <a:r>
              <a:rPr lang="en-US" sz="2000" dirty="0" smtClean="0">
                <a:latin typeface="+mj-lt"/>
              </a:rPr>
              <a:t>Date 09/09/9999 – should choose a </a:t>
            </a:r>
            <a:r>
              <a:rPr lang="en-US" sz="2000" u="sng" dirty="0" smtClean="0">
                <a:latin typeface="+mj-lt"/>
              </a:rPr>
              <a:t>Null Value </a:t>
            </a:r>
            <a:r>
              <a:rPr lang="en-US" sz="2000" dirty="0" smtClean="0">
                <a:latin typeface="+mj-lt"/>
              </a:rPr>
              <a:t>instead</a:t>
            </a:r>
          </a:p>
          <a:p>
            <a:pPr marL="1200150" lvl="2" indent="-285750">
              <a:spcAft>
                <a:spcPts val="300"/>
              </a:spcAft>
              <a:buFont typeface="Arial" pitchFamily="34" charset="0"/>
              <a:buChar char="•"/>
            </a:pPr>
            <a:r>
              <a:rPr lang="en-US" sz="2000" dirty="0" smtClean="0">
                <a:latin typeface="+mj-lt"/>
              </a:rPr>
              <a:t>Entity reporting number – 1111111` should be 1111111</a:t>
            </a:r>
          </a:p>
          <a:p>
            <a:pPr marL="1200150" lvl="2" indent="-285750">
              <a:spcAft>
                <a:spcPts val="600"/>
              </a:spcAft>
              <a:buFont typeface="Arial" pitchFamily="34" charset="0"/>
              <a:buChar char="•"/>
            </a:pPr>
            <a:r>
              <a:rPr lang="en-US" sz="2000" dirty="0" smtClean="0">
                <a:latin typeface="+mj-lt"/>
              </a:rPr>
              <a:t>Spaces</a:t>
            </a:r>
            <a:endParaRPr lang="en-US" sz="2000" dirty="0">
              <a:latin typeface="+mj-lt"/>
            </a:endParaRPr>
          </a:p>
          <a:p>
            <a:pPr marL="738188" lvl="2" indent="-280988">
              <a:spcAft>
                <a:spcPts val="600"/>
              </a:spcAft>
              <a:buFont typeface="Wingdings" pitchFamily="2" charset="2"/>
              <a:buChar char="§"/>
            </a:pPr>
            <a:r>
              <a:rPr lang="en-US" sz="2000" dirty="0" smtClean="0">
                <a:latin typeface="+mj-lt"/>
              </a:rPr>
              <a:t>Format</a:t>
            </a:r>
          </a:p>
          <a:p>
            <a:pPr marL="1200150" lvl="3" indent="-285750">
              <a:spcAft>
                <a:spcPts val="300"/>
              </a:spcAft>
              <a:buFont typeface="Arial" pitchFamily="34" charset="0"/>
              <a:buChar char="•"/>
            </a:pPr>
            <a:r>
              <a:rPr lang="en-US" sz="2000" dirty="0" smtClean="0">
                <a:latin typeface="+mj-lt"/>
              </a:rPr>
              <a:t>Must be ASCII tab delimited</a:t>
            </a:r>
          </a:p>
          <a:p>
            <a:pPr marL="1200150" lvl="3" indent="-285750">
              <a:spcAft>
                <a:spcPts val="300"/>
              </a:spcAft>
              <a:buFont typeface="Arial" pitchFamily="34" charset="0"/>
              <a:buChar char="•"/>
            </a:pPr>
            <a:r>
              <a:rPr lang="en-US" sz="2000" dirty="0" smtClean="0">
                <a:latin typeface="+mj-lt"/>
              </a:rPr>
              <a:t>Hospitals – 9 fields (mandatory)</a:t>
            </a:r>
          </a:p>
          <a:p>
            <a:pPr marL="1200150" lvl="3" indent="-285750">
              <a:buFont typeface="Arial" pitchFamily="34" charset="0"/>
              <a:buChar char="•"/>
            </a:pPr>
            <a:r>
              <a:rPr lang="en-US" sz="2000" dirty="0" smtClean="0">
                <a:latin typeface="+mj-lt"/>
              </a:rPr>
              <a:t>EMS – 8 fields (mandatory)</a:t>
            </a:r>
          </a:p>
          <a:p>
            <a:pPr marL="1200150" lvl="3" indent="-285750">
              <a:buFont typeface="Arial" pitchFamily="34" charset="0"/>
              <a:buChar char="•"/>
            </a:pPr>
            <a:endParaRPr lang="en-US" sz="2000" dirty="0">
              <a:latin typeface="+mj-lt"/>
            </a:endParaRPr>
          </a:p>
          <a:p>
            <a:pPr marL="914400" lvl="3" indent="-914400">
              <a:spcAft>
                <a:spcPts val="1200"/>
              </a:spcAft>
            </a:pPr>
            <a:r>
              <a:rPr lang="en-US" sz="2400" b="1" dirty="0" smtClean="0">
                <a:latin typeface="+mj-lt"/>
              </a:rPr>
              <a:t>Section 2: Import Message</a:t>
            </a:r>
          </a:p>
          <a:p>
            <a:pPr marL="280988" lvl="3" indent="-280988">
              <a:buFont typeface="Arial" pitchFamily="34" charset="0"/>
              <a:buChar char="•"/>
            </a:pPr>
            <a:r>
              <a:rPr lang="en-US" sz="2000" dirty="0" smtClean="0">
                <a:latin typeface="+mj-lt"/>
              </a:rPr>
              <a:t>Import Message [Warning] – a mistake to be corrected, but record not rejected.</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702" y="1275732"/>
            <a:ext cx="3837214"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352" y="5592096"/>
            <a:ext cx="3753300" cy="23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336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Roster Import – Results Log</a:t>
            </a:r>
            <a:endParaRPr lang="en-US" dirty="0"/>
          </a:p>
        </p:txBody>
      </p:sp>
      <p:sp>
        <p:nvSpPr>
          <p:cNvPr id="7" name="TextBox 6"/>
          <p:cNvSpPr txBox="1"/>
          <p:nvPr/>
        </p:nvSpPr>
        <p:spPr>
          <a:xfrm>
            <a:off x="304800" y="1702981"/>
            <a:ext cx="8382000" cy="4139595"/>
          </a:xfrm>
          <a:prstGeom prst="rect">
            <a:avLst/>
          </a:prstGeom>
          <a:noFill/>
        </p:spPr>
        <p:txBody>
          <a:bodyPr wrap="square" rtlCol="0">
            <a:spAutoFit/>
          </a:bodyPr>
          <a:lstStyle/>
          <a:p>
            <a:pPr>
              <a:spcAft>
                <a:spcPts val="1200"/>
              </a:spcAft>
            </a:pPr>
            <a:r>
              <a:rPr lang="en-US" sz="2800" b="1" dirty="0" smtClean="0">
                <a:latin typeface="+mj-lt"/>
              </a:rPr>
              <a:t>Section 3: Detail Log</a:t>
            </a:r>
          </a:p>
          <a:p>
            <a:pPr marL="285750" indent="-285750">
              <a:spcAft>
                <a:spcPts val="1200"/>
              </a:spcAft>
              <a:buFont typeface="Arial" pitchFamily="34" charset="0"/>
              <a:buChar char="•"/>
            </a:pPr>
            <a:r>
              <a:rPr lang="en-US" sz="2400" dirty="0" smtClean="0">
                <a:latin typeface="+mj-lt"/>
              </a:rPr>
              <a:t>Detail Log – List of accepted records with patient names and corroborating entity and record numbers.</a:t>
            </a:r>
          </a:p>
          <a:p>
            <a:pPr marL="742950" lvl="1" indent="-285750">
              <a:spcAft>
                <a:spcPts val="600"/>
              </a:spcAft>
              <a:buFont typeface="Wingdings" pitchFamily="2" charset="2"/>
              <a:buChar char="§"/>
            </a:pPr>
            <a:r>
              <a:rPr lang="en-US" sz="2400" dirty="0" smtClean="0">
                <a:latin typeface="+mj-lt"/>
              </a:rPr>
              <a:t>Row 1 modified existing event 333333333 and modified existing person SUZANNE L SUMMER.</a:t>
            </a:r>
          </a:p>
          <a:p>
            <a:pPr marL="914400" lvl="3"/>
            <a:endParaRPr lang="en-US" sz="2400" dirty="0">
              <a:latin typeface="+mj-lt"/>
            </a:endParaRPr>
          </a:p>
          <a:p>
            <a:pPr marL="914400" lvl="3" indent="-914400">
              <a:spcAft>
                <a:spcPts val="1200"/>
              </a:spcAft>
            </a:pPr>
            <a:endParaRPr lang="en-US" sz="2800" b="1" dirty="0" smtClean="0">
              <a:latin typeface="+mj-lt"/>
            </a:endParaRPr>
          </a:p>
          <a:p>
            <a:pPr marL="914400" lvl="3" indent="-914400">
              <a:spcAft>
                <a:spcPts val="1200"/>
              </a:spcAft>
            </a:pPr>
            <a:r>
              <a:rPr lang="en-US" sz="2800" b="1" dirty="0" smtClean="0">
                <a:latin typeface="+mj-lt"/>
              </a:rPr>
              <a:t>Section 4: Full Log – (for DSHS use only)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140" y="1905000"/>
            <a:ext cx="3810001" cy="2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92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53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381000"/>
            <a:ext cx="8229600" cy="1600200"/>
          </a:xfrm>
        </p:spPr>
        <p:txBody>
          <a:bodyPr/>
          <a:lstStyle/>
          <a:p>
            <a:r>
              <a:rPr lang="en-US" dirty="0"/>
              <a:t>Main Dashboard</a:t>
            </a:r>
          </a:p>
        </p:txBody>
      </p:sp>
      <p:sp>
        <p:nvSpPr>
          <p:cNvPr id="10" name="Rectangle 9"/>
          <p:cNvSpPr/>
          <p:nvPr/>
        </p:nvSpPr>
        <p:spPr>
          <a:xfrm>
            <a:off x="45720" y="2209799"/>
            <a:ext cx="1935480" cy="24986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3541455"/>
            <a:ext cx="4495800" cy="1785104"/>
          </a:xfrm>
          <a:prstGeom prst="rect">
            <a:avLst/>
          </a:prstGeom>
          <a:noFill/>
          <a:ln w="28575">
            <a:noFill/>
          </a:ln>
        </p:spPr>
        <p:txBody>
          <a:bodyPr wrap="square" rtlCol="0">
            <a:spAutoFit/>
          </a:bodyPr>
          <a:lstStyle/>
          <a:p>
            <a:pPr marL="285750" indent="-285750">
              <a:spcAft>
                <a:spcPts val="1200"/>
              </a:spcAft>
              <a:buFont typeface="Arial" pitchFamily="34" charset="0"/>
              <a:buChar char="•"/>
            </a:pPr>
            <a:r>
              <a:rPr lang="en-US" sz="2000" dirty="0" smtClean="0">
                <a:latin typeface="+mj-lt"/>
              </a:rPr>
              <a:t>Recently accessed records displays the last 5 records that have been opened or created.</a:t>
            </a:r>
          </a:p>
          <a:p>
            <a:pPr marL="285750" indent="-285750">
              <a:buFont typeface="Arial" pitchFamily="34" charset="0"/>
              <a:buChar char="•"/>
            </a:pPr>
            <a:r>
              <a:rPr lang="en-US" sz="2000" dirty="0" smtClean="0">
                <a:latin typeface="+mj-lt"/>
              </a:rPr>
              <a:t>To see additional records, select “More.”</a:t>
            </a:r>
            <a:endParaRPr lang="en-US" sz="2000" dirty="0">
              <a:latin typeface="+mj-lt"/>
            </a:endParaRPr>
          </a:p>
        </p:txBody>
      </p:sp>
      <p:sp>
        <p:nvSpPr>
          <p:cNvPr id="4" name="Rectangle 3"/>
          <p:cNvSpPr/>
          <p:nvPr/>
        </p:nvSpPr>
        <p:spPr>
          <a:xfrm>
            <a:off x="499732" y="3581400"/>
            <a:ext cx="3429000" cy="346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8716" y="4953000"/>
            <a:ext cx="990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55066" y="2791539"/>
            <a:ext cx="647700" cy="24986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6" idx="3"/>
            <a:endCxn id="13" idx="3"/>
          </p:cNvCxnSpPr>
          <p:nvPr/>
        </p:nvCxnSpPr>
        <p:spPr>
          <a:xfrm flipV="1">
            <a:off x="1529316" y="2916473"/>
            <a:ext cx="2873450" cy="2188927"/>
          </a:xfrm>
          <a:prstGeom prst="bentConnector3">
            <a:avLst>
              <a:gd name="adj1" fmla="val 10795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 y="5838855"/>
            <a:ext cx="8686800" cy="461665"/>
          </a:xfrm>
          <a:prstGeom prst="rect">
            <a:avLst/>
          </a:prstGeom>
          <a:noFill/>
          <a:ln>
            <a:solidFill>
              <a:schemeClr val="tx1"/>
            </a:solidFill>
          </a:ln>
        </p:spPr>
        <p:txBody>
          <a:bodyPr wrap="square" rtlCol="0">
            <a:spAutoFit/>
          </a:bodyPr>
          <a:lstStyle/>
          <a:p>
            <a:pPr algn="ctr"/>
            <a:r>
              <a:rPr lang="en-US" sz="2400" dirty="0" smtClean="0">
                <a:latin typeface="+mj-lt"/>
              </a:rPr>
              <a:t>The Dashboard is the main page of the new system.</a:t>
            </a:r>
            <a:endParaRPr lang="en-US" sz="2400" dirty="0">
              <a:latin typeface="+mj-lt"/>
            </a:endParaRPr>
          </a:p>
        </p:txBody>
      </p:sp>
      <p:cxnSp>
        <p:nvCxnSpPr>
          <p:cNvPr id="29" name="Straight Arrow Connector 28"/>
          <p:cNvCxnSpPr/>
          <p:nvPr/>
        </p:nvCxnSpPr>
        <p:spPr>
          <a:xfrm flipV="1">
            <a:off x="914400" y="3041406"/>
            <a:ext cx="0" cy="539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747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Roster Import – Results Log</a:t>
            </a:r>
          </a:p>
        </p:txBody>
      </p:sp>
      <p:sp>
        <p:nvSpPr>
          <p:cNvPr id="3" name="Content Placeholder 2"/>
          <p:cNvSpPr>
            <a:spLocks noGrp="1"/>
          </p:cNvSpPr>
          <p:nvPr>
            <p:ph idx="1"/>
          </p:nvPr>
        </p:nvSpPr>
        <p:spPr>
          <a:xfrm>
            <a:off x="457200" y="2819400"/>
            <a:ext cx="8229600" cy="3505200"/>
          </a:xfrm>
          <a:ln>
            <a:solidFill>
              <a:schemeClr val="tx1"/>
            </a:solidFill>
          </a:ln>
        </p:spPr>
        <p:txBody>
          <a:bodyPr>
            <a:normAutofit fontScale="70000" lnSpcReduction="20000"/>
          </a:bodyPr>
          <a:lstStyle/>
          <a:p>
            <a:pPr marL="0" indent="0">
              <a:buNone/>
            </a:pPr>
            <a:r>
              <a:rPr lang="en-US" b="1" dirty="0">
                <a:solidFill>
                  <a:schemeClr val="tx1"/>
                </a:solidFill>
              </a:rPr>
              <a:t>~*~*~*~*~*~*   Import Summary   *~*~*~*~*~*~</a:t>
            </a:r>
          </a:p>
          <a:p>
            <a:pPr marL="0" indent="0">
              <a:buNone/>
            </a:pPr>
            <a:r>
              <a:rPr lang="en-US" dirty="0">
                <a:solidFill>
                  <a:schemeClr val="tx1"/>
                </a:solidFill>
              </a:rPr>
              <a:t>[INFO ] [] 2012/07/26 08:57:44 Rows in feed				: 1</a:t>
            </a:r>
          </a:p>
          <a:p>
            <a:pPr marL="0" indent="0">
              <a:buNone/>
            </a:pPr>
            <a:r>
              <a:rPr lang="en-US" dirty="0">
                <a:solidFill>
                  <a:schemeClr val="tx1"/>
                </a:solidFill>
              </a:rPr>
              <a:t>[INFO ] [] 2012/07/26 08:57:44 Records in feed			: 1</a:t>
            </a:r>
          </a:p>
          <a:p>
            <a:pPr marL="0" indent="0">
              <a:buNone/>
            </a:pPr>
            <a:r>
              <a:rPr lang="en-US" dirty="0">
                <a:solidFill>
                  <a:schemeClr val="tx1"/>
                </a:solidFill>
              </a:rPr>
              <a:t>[INFO ] [] 2012/07/26 08:57:44 Records processed successfully		: 1</a:t>
            </a:r>
          </a:p>
          <a:p>
            <a:pPr marL="0" indent="0">
              <a:buNone/>
            </a:pPr>
            <a:r>
              <a:rPr lang="en-US" dirty="0">
                <a:solidFill>
                  <a:schemeClr val="tx1"/>
                </a:solidFill>
              </a:rPr>
              <a:t>[INFO ] [] 2012/07/26 08:57:44 Records with errors			: 0</a:t>
            </a:r>
          </a:p>
          <a:p>
            <a:pPr marL="0" indent="0">
              <a:buNone/>
            </a:pPr>
            <a:r>
              <a:rPr lang="en-US" dirty="0">
                <a:solidFill>
                  <a:schemeClr val="tx1"/>
                </a:solidFill>
              </a:rPr>
              <a:t>[INFO ] [] 2012/07/26 08:57:44 Records skipped			: 0</a:t>
            </a:r>
          </a:p>
          <a:p>
            <a:pPr marL="0" indent="0">
              <a:buNone/>
            </a:pPr>
            <a:r>
              <a:rPr lang="en-US" dirty="0">
                <a:solidFill>
                  <a:schemeClr val="tx1"/>
                </a:solidFill>
              </a:rPr>
              <a:t>[INFO ] [] 2012/07/26 08:57:44 New Cases Created			: 1</a:t>
            </a:r>
          </a:p>
          <a:p>
            <a:pPr marL="0" indent="0">
              <a:buNone/>
            </a:pPr>
            <a:r>
              <a:rPr lang="en-US" dirty="0">
                <a:solidFill>
                  <a:schemeClr val="tx1"/>
                </a:solidFill>
              </a:rPr>
              <a:t>[INFO ] [] 2012/07/26 08:57:44 New Parties Created			: 1</a:t>
            </a:r>
          </a:p>
          <a:p>
            <a:pPr marL="0" indent="0">
              <a:buNone/>
            </a:pPr>
            <a:r>
              <a:rPr lang="en-US" dirty="0">
                <a:solidFill>
                  <a:schemeClr val="tx1"/>
                </a:solidFill>
              </a:rPr>
              <a:t>[INFO ] [] 2012/07/26 08:57:44 Deduplicated and Updated Parties	: 0</a:t>
            </a:r>
          </a:p>
          <a:p>
            <a:pPr marL="0" indent="0">
              <a:buNone/>
            </a:pPr>
            <a:r>
              <a:rPr lang="en-US" dirty="0">
                <a:solidFill>
                  <a:schemeClr val="tx1"/>
                </a:solidFill>
              </a:rPr>
              <a:t>[INFO ] [] 2012/07/26 08:57:44 Deduplicated and Updated Cases	: 0</a:t>
            </a:r>
          </a:p>
          <a:p>
            <a:pPr marL="0" indent="0">
              <a:buNone/>
            </a:pPr>
            <a:r>
              <a:rPr lang="en-US" dirty="0">
                <a:solidFill>
                  <a:schemeClr val="tx1"/>
                </a:solidFill>
              </a:rPr>
              <a:t>[INFO ] [] 2012/07/26 08:57:44 Deduplicated and Not Updated Parties	: 0</a:t>
            </a:r>
          </a:p>
          <a:p>
            <a:pPr marL="0" indent="0">
              <a:buNone/>
            </a:pPr>
            <a:r>
              <a:rPr lang="en-US" dirty="0">
                <a:solidFill>
                  <a:schemeClr val="tx1"/>
                </a:solidFill>
              </a:rPr>
              <a:t>[INFO ] [] 2012/07/26 08:57:44 Deduplicated and Not Updated Cases	: 0</a:t>
            </a:r>
          </a:p>
          <a:p>
            <a:pPr marL="0" indent="0">
              <a:buNone/>
            </a:pPr>
            <a:r>
              <a:rPr lang="en-US" dirty="0">
                <a:solidFill>
                  <a:schemeClr val="tx1"/>
                </a:solidFill>
              </a:rPr>
              <a:t>[INFO ] [] 2012/07/26 08:57:44 Import finished successfully after 0 seconds.</a:t>
            </a:r>
            <a:endParaRPr lang="en-US" dirty="0"/>
          </a:p>
          <a:p>
            <a:endParaRPr lang="en-US" dirty="0"/>
          </a:p>
        </p:txBody>
      </p:sp>
      <p:sp>
        <p:nvSpPr>
          <p:cNvPr id="4" name="TextBox 3"/>
          <p:cNvSpPr txBox="1"/>
          <p:nvPr/>
        </p:nvSpPr>
        <p:spPr>
          <a:xfrm>
            <a:off x="457200" y="1066800"/>
            <a:ext cx="8153400" cy="1769715"/>
          </a:xfrm>
          <a:prstGeom prst="rect">
            <a:avLst/>
          </a:prstGeom>
          <a:noFill/>
        </p:spPr>
        <p:txBody>
          <a:bodyPr wrap="square" rtlCol="0">
            <a:spAutoFit/>
          </a:bodyPr>
          <a:lstStyle/>
          <a:p>
            <a:pPr>
              <a:spcAft>
                <a:spcPts val="1200"/>
              </a:spcAft>
            </a:pPr>
            <a:r>
              <a:rPr lang="en-US" sz="2800" b="1" dirty="0">
                <a:latin typeface="+mj-lt"/>
              </a:rPr>
              <a:t>Section 5: Summary</a:t>
            </a:r>
          </a:p>
          <a:p>
            <a:pPr marL="285750" indent="-285750">
              <a:spcAft>
                <a:spcPts val="600"/>
              </a:spcAft>
              <a:buFont typeface="Arial" pitchFamily="34" charset="0"/>
              <a:buChar char="•"/>
            </a:pPr>
            <a:r>
              <a:rPr lang="en-US" sz="2400" dirty="0">
                <a:latin typeface="+mj-lt"/>
              </a:rPr>
              <a:t>Summary – Overall statistics about the data file submission.</a:t>
            </a:r>
            <a:endParaRPr lang="en-US" sz="2400" b="1" dirty="0">
              <a:latin typeface="+mj-lt"/>
            </a:endParaRP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219200"/>
            <a:ext cx="3613168" cy="25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519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Roster Import – Results Log</a:t>
            </a:r>
            <a:endParaRPr lang="en-US" dirty="0"/>
          </a:p>
        </p:txBody>
      </p:sp>
      <p:sp>
        <p:nvSpPr>
          <p:cNvPr id="7" name="TextBox 6"/>
          <p:cNvSpPr txBox="1"/>
          <p:nvPr/>
        </p:nvSpPr>
        <p:spPr>
          <a:xfrm>
            <a:off x="304800" y="1066800"/>
            <a:ext cx="8382000" cy="5878532"/>
          </a:xfrm>
          <a:prstGeom prst="rect">
            <a:avLst/>
          </a:prstGeom>
          <a:noFill/>
        </p:spPr>
        <p:txBody>
          <a:bodyPr wrap="square" rtlCol="0">
            <a:spAutoFit/>
          </a:bodyPr>
          <a:lstStyle/>
          <a:p>
            <a:pPr>
              <a:spcAft>
                <a:spcPts val="600"/>
              </a:spcAft>
            </a:pPr>
            <a:r>
              <a:rPr lang="en-US" sz="2800" dirty="0" smtClean="0">
                <a:latin typeface="+mj-lt"/>
              </a:rPr>
              <a:t>Exception: Record 1111111_3333333</a:t>
            </a:r>
          </a:p>
          <a:p>
            <a:pPr>
              <a:spcAft>
                <a:spcPts val="1200"/>
              </a:spcAft>
            </a:pPr>
            <a:r>
              <a:rPr lang="en-US" sz="2400" dirty="0" smtClean="0">
                <a:latin typeface="+mj-lt"/>
              </a:rPr>
              <a:t>(Import Errors &amp; Import Messages)</a:t>
            </a:r>
          </a:p>
          <a:p>
            <a:pPr marL="342900" indent="-342900">
              <a:spcAft>
                <a:spcPts val="1200"/>
              </a:spcAft>
              <a:buFont typeface="Arial" pitchFamily="34" charset="0"/>
              <a:buChar char="•"/>
            </a:pPr>
            <a:r>
              <a:rPr lang="en-US" sz="2400" dirty="0" smtClean="0">
                <a:latin typeface="+mj-lt"/>
              </a:rPr>
              <a:t>The Results Log lists the records using a specific numbering system.</a:t>
            </a:r>
          </a:p>
          <a:p>
            <a:pPr marL="342900" indent="-342900">
              <a:spcAft>
                <a:spcPts val="1200"/>
              </a:spcAft>
              <a:buFont typeface="Arial" pitchFamily="34" charset="0"/>
              <a:buChar char="•"/>
            </a:pPr>
            <a:r>
              <a:rPr lang="en-US" sz="2400" dirty="0" smtClean="0">
                <a:latin typeface="+mj-lt"/>
              </a:rPr>
              <a:t>Understanding </a:t>
            </a:r>
            <a:r>
              <a:rPr lang="en-US" sz="2400" dirty="0">
                <a:latin typeface="+mj-lt"/>
              </a:rPr>
              <a:t>this numbering system will help you identify the record with the </a:t>
            </a:r>
            <a:r>
              <a:rPr lang="en-US" sz="2400" dirty="0" smtClean="0">
                <a:latin typeface="+mj-lt"/>
              </a:rPr>
              <a:t>issue.</a:t>
            </a:r>
          </a:p>
          <a:p>
            <a:pPr marL="342900" indent="-342900">
              <a:spcAft>
                <a:spcPts val="1200"/>
              </a:spcAft>
              <a:buFont typeface="Arial" pitchFamily="34" charset="0"/>
              <a:buChar char="•"/>
            </a:pPr>
            <a:r>
              <a:rPr lang="en-US" sz="2400" dirty="0" smtClean="0">
                <a:latin typeface="+mj-lt"/>
              </a:rPr>
              <a:t>This </a:t>
            </a:r>
            <a:r>
              <a:rPr lang="en-US" sz="2400" dirty="0">
                <a:latin typeface="+mj-lt"/>
              </a:rPr>
              <a:t>number is 6 or 7 digits followed by an underscore symbol followed by another </a:t>
            </a:r>
            <a:r>
              <a:rPr lang="en-US" sz="2400" dirty="0" smtClean="0">
                <a:latin typeface="+mj-lt"/>
              </a:rPr>
              <a:t>number.</a:t>
            </a:r>
          </a:p>
          <a:p>
            <a:pPr marL="342900" indent="-342900">
              <a:spcAft>
                <a:spcPts val="1200"/>
              </a:spcAft>
              <a:buFont typeface="Arial" pitchFamily="34" charset="0"/>
              <a:buChar char="•"/>
            </a:pPr>
            <a:r>
              <a:rPr lang="en-US" sz="2400" dirty="0" smtClean="0">
                <a:latin typeface="+mj-lt"/>
              </a:rPr>
              <a:t>The </a:t>
            </a:r>
            <a:r>
              <a:rPr lang="en-US" sz="2400" dirty="0">
                <a:latin typeface="+mj-lt"/>
              </a:rPr>
              <a:t>number listed </a:t>
            </a:r>
            <a:r>
              <a:rPr lang="en-US" sz="2400" i="1" dirty="0">
                <a:latin typeface="+mj-lt"/>
              </a:rPr>
              <a:t>before</a:t>
            </a:r>
            <a:r>
              <a:rPr lang="en-US" sz="2400" dirty="0">
                <a:latin typeface="+mj-lt"/>
              </a:rPr>
              <a:t> the underscore symbol is your Entity ID </a:t>
            </a:r>
            <a:r>
              <a:rPr lang="en-US" sz="2400" dirty="0" smtClean="0">
                <a:latin typeface="+mj-lt"/>
              </a:rPr>
              <a:t>number.</a:t>
            </a:r>
          </a:p>
          <a:p>
            <a:pPr marL="342900" indent="-342900">
              <a:spcAft>
                <a:spcPts val="1200"/>
              </a:spcAft>
              <a:buFont typeface="Arial" pitchFamily="34" charset="0"/>
              <a:buChar char="•"/>
            </a:pPr>
            <a:r>
              <a:rPr lang="en-US" sz="2400" dirty="0" smtClean="0">
                <a:latin typeface="+mj-lt"/>
              </a:rPr>
              <a:t>The </a:t>
            </a:r>
            <a:r>
              <a:rPr lang="en-US" sz="2400" dirty="0">
                <a:latin typeface="+mj-lt"/>
              </a:rPr>
              <a:t>number listed </a:t>
            </a:r>
            <a:r>
              <a:rPr lang="en-US" sz="2400" i="1" dirty="0">
                <a:latin typeface="+mj-lt"/>
              </a:rPr>
              <a:t>after</a:t>
            </a:r>
            <a:r>
              <a:rPr lang="en-US" sz="2400" dirty="0">
                <a:latin typeface="+mj-lt"/>
              </a:rPr>
              <a:t> the underscore symbol is the unique sequential ID your entity issues to each record</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3917026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295400"/>
          </a:xfrm>
        </p:spPr>
        <p:txBody>
          <a:bodyPr/>
          <a:lstStyle/>
          <a:p>
            <a:r>
              <a:rPr lang="en-US" dirty="0" smtClean="0"/>
              <a:t>Roster Import – Results Log</a:t>
            </a:r>
            <a:endParaRPr lang="en-US" dirty="0"/>
          </a:p>
        </p:txBody>
      </p:sp>
      <p:sp>
        <p:nvSpPr>
          <p:cNvPr id="7" name="TextBox 6"/>
          <p:cNvSpPr txBox="1"/>
          <p:nvPr/>
        </p:nvSpPr>
        <p:spPr>
          <a:xfrm>
            <a:off x="304800" y="1630501"/>
            <a:ext cx="8610600" cy="4739759"/>
          </a:xfrm>
          <a:prstGeom prst="rect">
            <a:avLst/>
          </a:prstGeom>
          <a:noFill/>
        </p:spPr>
        <p:txBody>
          <a:bodyPr wrap="square" rtlCol="0">
            <a:spAutoFit/>
          </a:bodyPr>
          <a:lstStyle/>
          <a:p>
            <a:pPr>
              <a:spcAft>
                <a:spcPts val="1200"/>
              </a:spcAft>
            </a:pPr>
            <a:r>
              <a:rPr lang="en-US" sz="2800" dirty="0" smtClean="0">
                <a:latin typeface="+mj-lt"/>
              </a:rPr>
              <a:t>Maven Created Record ID (Detailed Messages)</a:t>
            </a:r>
          </a:p>
          <a:p>
            <a:pPr>
              <a:spcAft>
                <a:spcPts val="2400"/>
              </a:spcAft>
            </a:pPr>
            <a:r>
              <a:rPr lang="en-US" sz="2800" dirty="0" smtClean="0">
                <a:solidFill>
                  <a:srgbClr val="C00000"/>
                </a:solidFill>
                <a:latin typeface="+mj-lt"/>
              </a:rPr>
              <a:t>Row 1 modified existing event 444444444 and modified existing person DIANE L SUMMER</a:t>
            </a:r>
          </a:p>
          <a:p>
            <a:pPr marL="342900" indent="-342900">
              <a:spcAft>
                <a:spcPts val="1200"/>
              </a:spcAft>
              <a:buFont typeface="Arial" pitchFamily="34" charset="0"/>
              <a:buChar char="•"/>
            </a:pPr>
            <a:r>
              <a:rPr lang="en-US" sz="2800" dirty="0" smtClean="0">
                <a:latin typeface="+mj-lt"/>
              </a:rPr>
              <a:t>When submitting a data file, Maven creates a unique sequential ID = Record ID</a:t>
            </a:r>
          </a:p>
          <a:p>
            <a:pPr marL="342900" indent="-342900">
              <a:spcAft>
                <a:spcPts val="1200"/>
              </a:spcAft>
              <a:buFont typeface="Arial" pitchFamily="34" charset="0"/>
              <a:buChar char="•"/>
            </a:pPr>
            <a:r>
              <a:rPr lang="en-US" sz="2800" dirty="0" smtClean="0">
                <a:latin typeface="+mj-lt"/>
              </a:rPr>
              <a:t>You can search for your records to view the data by using the Record ID or by Patient Name (see slides 43-47).</a:t>
            </a:r>
          </a:p>
          <a:p>
            <a:pPr marL="342900" indent="-342900">
              <a:spcAft>
                <a:spcPts val="1200"/>
              </a:spcAft>
              <a:buFont typeface="Arial" pitchFamily="34" charset="0"/>
              <a:buChar char="•"/>
            </a:pPr>
            <a:r>
              <a:rPr lang="en-US" sz="2800" dirty="0" smtClean="0">
                <a:latin typeface="+mj-lt"/>
              </a:rPr>
              <a:t>Records are </a:t>
            </a:r>
            <a:r>
              <a:rPr lang="en-US" sz="2800" dirty="0">
                <a:latin typeface="+mj-lt"/>
              </a:rPr>
              <a:t>viewable </a:t>
            </a:r>
            <a:r>
              <a:rPr lang="en-US" sz="2800" dirty="0" smtClean="0">
                <a:latin typeface="+mj-lt"/>
              </a:rPr>
              <a:t>for 730 </a:t>
            </a:r>
            <a:r>
              <a:rPr lang="en-US" sz="2800" dirty="0">
                <a:latin typeface="+mj-lt"/>
              </a:rPr>
              <a:t>days </a:t>
            </a:r>
            <a:r>
              <a:rPr lang="en-US" sz="2800" dirty="0" smtClean="0">
                <a:latin typeface="+mj-lt"/>
              </a:rPr>
              <a:t>or </a:t>
            </a:r>
            <a:r>
              <a:rPr lang="en-US" sz="2800" dirty="0">
                <a:latin typeface="+mj-lt"/>
              </a:rPr>
              <a:t>2 </a:t>
            </a:r>
            <a:r>
              <a:rPr lang="en-US" sz="2800" dirty="0" smtClean="0">
                <a:latin typeface="+mj-lt"/>
              </a:rPr>
              <a:t>years.</a:t>
            </a:r>
            <a:endParaRPr lang="en-US" sz="2800" dirty="0">
              <a:latin typeface="+mj-lt"/>
            </a:endParaRPr>
          </a:p>
        </p:txBody>
      </p:sp>
    </p:spTree>
    <p:extLst>
      <p:ext uri="{BB962C8B-B14F-4D97-AF65-F5344CB8AC3E}">
        <p14:creationId xmlns:p14="http://schemas.microsoft.com/office/powerpoint/2010/main" val="109440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371600"/>
            <a:ext cx="8458199" cy="2505075"/>
          </a:xfrm>
        </p:spPr>
        <p:txBody>
          <a:bodyPr/>
          <a:lstStyle/>
          <a:p>
            <a:r>
              <a:rPr lang="en-US" sz="5400" dirty="0" smtClean="0"/>
              <a:t>Recently Accessed Records</a:t>
            </a:r>
            <a:endParaRPr lang="en-US" dirty="0"/>
          </a:p>
        </p:txBody>
      </p:sp>
      <p:grpSp>
        <p:nvGrpSpPr>
          <p:cNvPr id="5" name="Group 4"/>
          <p:cNvGrpSpPr/>
          <p:nvPr/>
        </p:nvGrpSpPr>
        <p:grpSpPr>
          <a:xfrm>
            <a:off x="1600200" y="4572000"/>
            <a:ext cx="6172199" cy="973001"/>
            <a:chOff x="0" y="4281204"/>
            <a:chExt cx="6172199" cy="973001"/>
          </a:xfrm>
          <a:scene3d>
            <a:camera prst="orthographicFront"/>
            <a:lightRig rig="flat" dir="t"/>
          </a:scene3d>
        </p:grpSpPr>
        <p:sp>
          <p:nvSpPr>
            <p:cNvPr id="8" name="Rounded Rectangle 7"/>
            <p:cNvSpPr/>
            <p:nvPr/>
          </p:nvSpPr>
          <p:spPr>
            <a:xfrm>
              <a:off x="0" y="4281204"/>
              <a:ext cx="6172199" cy="97300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Rounded Rectangle 4"/>
            <p:cNvSpPr/>
            <p:nvPr/>
          </p:nvSpPr>
          <p:spPr>
            <a:xfrm>
              <a:off x="1331740" y="4281204"/>
              <a:ext cx="4840459" cy="9730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Recently Accessed Records </a:t>
              </a:r>
              <a:endParaRPr lang="en-US" sz="3000" kern="1200" dirty="0"/>
            </a:p>
          </p:txBody>
        </p:sp>
      </p:grpSp>
      <p:sp>
        <p:nvSpPr>
          <p:cNvPr id="6" name="Rounded Rectangle 5"/>
          <p:cNvSpPr/>
          <p:nvPr/>
        </p:nvSpPr>
        <p:spPr>
          <a:xfrm>
            <a:off x="1996438" y="4720807"/>
            <a:ext cx="636563" cy="675387"/>
          </a:xfrm>
          <a:prstGeom prst="roundRect">
            <a:avLst>
              <a:gd name="adj" fmla="val 10000"/>
            </a:avLst>
          </a:prstGeom>
          <a:blipFill rotWithShape="1">
            <a:blip r:embed="rId2"/>
            <a:stretch>
              <a:fillRect/>
            </a:stretch>
          </a:blipFill>
        </p:spPr>
        <p:style>
          <a:lnRef idx="1">
            <a:schemeClr val="lt1">
              <a:hueOff val="0"/>
              <a:satOff val="0"/>
              <a:lumOff val="0"/>
              <a:alphaOff val="0"/>
            </a:schemeClr>
          </a:lnRef>
          <a:fillRef idx="1">
            <a:scrgbClr r="0" g="0" b="0"/>
          </a:fillRef>
          <a:effectRef idx="1">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83099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txBox="1">
            <a:spLocks/>
          </p:cNvSpPr>
          <p:nvPr/>
        </p:nvSpPr>
        <p:spPr>
          <a:xfrm>
            <a:off x="304800" y="0"/>
            <a:ext cx="8610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Recently Accessed Records</a:t>
            </a:r>
            <a:endParaRPr lang="en-US" i="1" dirty="0"/>
          </a:p>
        </p:txBody>
      </p:sp>
      <p:sp>
        <p:nvSpPr>
          <p:cNvPr id="20" name="Content Placeholder 4"/>
          <p:cNvSpPr txBox="1">
            <a:spLocks/>
          </p:cNvSpPr>
          <p:nvPr/>
        </p:nvSpPr>
        <p:spPr>
          <a:xfrm>
            <a:off x="457200" y="1295401"/>
            <a:ext cx="8229600" cy="1066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dirty="0" smtClean="0">
                <a:solidFill>
                  <a:schemeClr val="tx1"/>
                </a:solidFill>
              </a:rPr>
              <a:t>There are two options to go to the Recently Accessed Records screen</a:t>
            </a:r>
            <a:r>
              <a:rPr lang="en-US" sz="2800" dirty="0">
                <a:solidFill>
                  <a:schemeClr val="tx1"/>
                </a:solidFill>
              </a:rPr>
              <a:t>.</a:t>
            </a:r>
            <a:endParaRPr lang="en-US" sz="2800" dirty="0" smtClean="0">
              <a:solidFill>
                <a:schemeClr val="tx1"/>
              </a:solidFill>
            </a:endParaRPr>
          </a:p>
          <a:p>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69" y="3505200"/>
            <a:ext cx="7438931"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85800" y="2524780"/>
            <a:ext cx="3429000" cy="523220"/>
          </a:xfrm>
          <a:prstGeom prst="rect">
            <a:avLst/>
          </a:prstGeom>
          <a:noFill/>
          <a:ln w="28575">
            <a:solidFill>
              <a:srgbClr val="FF0000"/>
            </a:solidFill>
          </a:ln>
        </p:spPr>
        <p:txBody>
          <a:bodyPr wrap="square" rtlCol="0">
            <a:spAutoFit/>
          </a:bodyPr>
          <a:lstStyle/>
          <a:p>
            <a:r>
              <a:rPr lang="en-US" sz="2800" dirty="0" smtClean="0">
                <a:latin typeface="+mj-lt"/>
              </a:rPr>
              <a:t>Selecting the icon</a:t>
            </a:r>
            <a:endParaRPr lang="en-US" sz="2800" dirty="0">
              <a:latin typeface="+mj-lt"/>
            </a:endParaRPr>
          </a:p>
        </p:txBody>
      </p:sp>
      <p:sp>
        <p:nvSpPr>
          <p:cNvPr id="6" name="TextBox 5"/>
          <p:cNvSpPr txBox="1"/>
          <p:nvPr/>
        </p:nvSpPr>
        <p:spPr>
          <a:xfrm>
            <a:off x="4953000" y="2524780"/>
            <a:ext cx="3390900" cy="523220"/>
          </a:xfrm>
          <a:prstGeom prst="rect">
            <a:avLst/>
          </a:prstGeom>
          <a:noFill/>
          <a:ln w="28575">
            <a:solidFill>
              <a:srgbClr val="FF0000"/>
            </a:solidFill>
          </a:ln>
        </p:spPr>
        <p:txBody>
          <a:bodyPr wrap="square" rtlCol="0">
            <a:spAutoFit/>
          </a:bodyPr>
          <a:lstStyle/>
          <a:p>
            <a:r>
              <a:rPr lang="en-US" sz="2800" dirty="0">
                <a:latin typeface="+mj-lt"/>
              </a:rPr>
              <a:t>Selecting </a:t>
            </a:r>
            <a:r>
              <a:rPr lang="en-US" sz="2800" dirty="0">
                <a:solidFill>
                  <a:srgbClr val="0000FF"/>
                </a:solidFill>
                <a:latin typeface="+mj-lt"/>
              </a:rPr>
              <a:t>More</a:t>
            </a:r>
            <a:r>
              <a:rPr lang="en-US" sz="2800" dirty="0" smtClean="0">
                <a:solidFill>
                  <a:srgbClr val="0000FF"/>
                </a:solidFill>
                <a:latin typeface="+mj-lt"/>
              </a:rPr>
              <a:t>…</a:t>
            </a:r>
            <a:endParaRPr lang="en-US" dirty="0"/>
          </a:p>
        </p:txBody>
      </p:sp>
      <p:sp>
        <p:nvSpPr>
          <p:cNvPr id="7" name="Rectangle 6"/>
          <p:cNvSpPr/>
          <p:nvPr/>
        </p:nvSpPr>
        <p:spPr>
          <a:xfrm>
            <a:off x="2819400" y="4267200"/>
            <a:ext cx="5334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6248400"/>
            <a:ext cx="914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7" idx="0"/>
          </p:cNvCxnSpPr>
          <p:nvPr/>
        </p:nvCxnSpPr>
        <p:spPr>
          <a:xfrm>
            <a:off x="3086100" y="3048000"/>
            <a:ext cx="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9" idx="0"/>
          </p:cNvCxnSpPr>
          <p:nvPr/>
        </p:nvCxnSpPr>
        <p:spPr>
          <a:xfrm>
            <a:off x="7810500" y="3048000"/>
            <a:ext cx="38100" cy="3200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378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txBox="1">
            <a:spLocks/>
          </p:cNvSpPr>
          <p:nvPr/>
        </p:nvSpPr>
        <p:spPr>
          <a:xfrm>
            <a:off x="228600" y="0"/>
            <a:ext cx="86868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Recently Accessed Records</a:t>
            </a:r>
            <a:endParaRPr lang="en-US"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387" y="1385965"/>
            <a:ext cx="6080218" cy="2328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4152543"/>
            <a:ext cx="8229600" cy="2400657"/>
          </a:xfrm>
          <a:prstGeom prst="rect">
            <a:avLst/>
          </a:prstGeom>
          <a:noFill/>
        </p:spPr>
        <p:txBody>
          <a:bodyPr wrap="square" rtlCol="0">
            <a:spAutoFit/>
          </a:bodyPr>
          <a:lstStyle/>
          <a:p>
            <a:pPr marL="457200" indent="-457200">
              <a:spcAft>
                <a:spcPts val="1200"/>
              </a:spcAft>
              <a:buFont typeface="Arial" pitchFamily="34" charset="0"/>
              <a:buChar char="•"/>
            </a:pPr>
            <a:r>
              <a:rPr lang="en-US" sz="2800" dirty="0" smtClean="0">
                <a:latin typeface="+mj-lt"/>
              </a:rPr>
              <a:t>The Recently Accessed Records on the Dashboard displays the last 5 records that were accessed.</a:t>
            </a:r>
            <a:endParaRPr lang="en-US" sz="2800" dirty="0">
              <a:latin typeface="+mj-lt"/>
            </a:endParaRPr>
          </a:p>
          <a:p>
            <a:pPr marL="457200" indent="-457200">
              <a:buFont typeface="Arial" pitchFamily="34" charset="0"/>
              <a:buChar char="•"/>
            </a:pPr>
            <a:r>
              <a:rPr lang="en-US" sz="2800" dirty="0" smtClean="0">
                <a:latin typeface="+mj-lt"/>
              </a:rPr>
              <a:t>To see more records, either select the icon        or select </a:t>
            </a:r>
            <a:r>
              <a:rPr lang="en-US" sz="2800" dirty="0" smtClean="0">
                <a:solidFill>
                  <a:srgbClr val="0000FF"/>
                </a:solidFill>
                <a:latin typeface="+mj-lt"/>
              </a:rPr>
              <a:t>More</a:t>
            </a:r>
            <a:r>
              <a:rPr lang="en-US" sz="2800" dirty="0" smtClean="0">
                <a:latin typeface="+mj-lt"/>
              </a:rPr>
              <a:t>.</a:t>
            </a:r>
            <a:endParaRPr lang="en-US" sz="2800" dirty="0">
              <a:latin typeface="+mj-lt"/>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534385"/>
            <a:ext cx="457200" cy="5264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2528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txBox="1">
            <a:spLocks/>
          </p:cNvSpPr>
          <p:nvPr/>
        </p:nvSpPr>
        <p:spPr>
          <a:xfrm>
            <a:off x="46704" y="0"/>
            <a:ext cx="9067800" cy="1219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Recently Accessed Records</a:t>
            </a:r>
            <a:endParaRPr lang="en-US"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 y="1905000"/>
            <a:ext cx="9067800" cy="1976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1371600"/>
            <a:ext cx="8458200" cy="400110"/>
          </a:xfrm>
          <a:prstGeom prst="rect">
            <a:avLst/>
          </a:prstGeom>
          <a:noFill/>
        </p:spPr>
        <p:txBody>
          <a:bodyPr wrap="square" rtlCol="0">
            <a:spAutoFit/>
          </a:bodyPr>
          <a:lstStyle/>
          <a:p>
            <a:r>
              <a:rPr lang="en-US" sz="2000" dirty="0" smtClean="0">
                <a:latin typeface="+mj-lt"/>
              </a:rPr>
              <a:t>The Recent Events screen displays the last 20 accessed records.</a:t>
            </a:r>
            <a:endParaRPr lang="en-US" sz="2000" dirty="0">
              <a:latin typeface="+mj-lt"/>
            </a:endParaRPr>
          </a:p>
        </p:txBody>
      </p:sp>
      <p:sp>
        <p:nvSpPr>
          <p:cNvPr id="9" name="TextBox 8"/>
          <p:cNvSpPr txBox="1"/>
          <p:nvPr/>
        </p:nvSpPr>
        <p:spPr>
          <a:xfrm>
            <a:off x="228600" y="5410706"/>
            <a:ext cx="8686800" cy="1523494"/>
          </a:xfrm>
          <a:prstGeom prst="rect">
            <a:avLst/>
          </a:prstGeom>
          <a:noFill/>
        </p:spPr>
        <p:txBody>
          <a:bodyPr wrap="square" rtlCol="0">
            <a:spAutoFit/>
          </a:bodyPr>
          <a:lstStyle/>
          <a:p>
            <a:pPr marL="342900" indent="-342900">
              <a:lnSpc>
                <a:spcPct val="110000"/>
              </a:lnSpc>
              <a:spcBef>
                <a:spcPts val="600"/>
              </a:spcBef>
              <a:buFont typeface="Arial" pitchFamily="34" charset="0"/>
              <a:buChar char="•"/>
            </a:pPr>
            <a:r>
              <a:rPr lang="en-US" sz="2000" dirty="0" smtClean="0">
                <a:latin typeface="+mj-lt"/>
              </a:rPr>
              <a:t>Bookmarked </a:t>
            </a:r>
            <a:r>
              <a:rPr lang="en-US" sz="2000" dirty="0">
                <a:latin typeface="+mj-lt"/>
              </a:rPr>
              <a:t>cases do not count toward the 20 recent events displayed in the </a:t>
            </a:r>
            <a:r>
              <a:rPr lang="en-US" sz="2000" dirty="0" smtClean="0">
                <a:latin typeface="+mj-lt"/>
              </a:rPr>
              <a:t>list.</a:t>
            </a:r>
          </a:p>
          <a:p>
            <a:pPr marL="342900" indent="-342900">
              <a:lnSpc>
                <a:spcPct val="110000"/>
              </a:lnSpc>
              <a:spcBef>
                <a:spcPts val="600"/>
              </a:spcBef>
              <a:buFont typeface="Arial" pitchFamily="34" charset="0"/>
              <a:buChar char="•"/>
            </a:pPr>
            <a:r>
              <a:rPr lang="en-US" sz="2000" dirty="0" smtClean="0">
                <a:latin typeface="+mj-lt"/>
              </a:rPr>
              <a:t>Cases will remain in the Recent Events list until they are removed by the user.</a:t>
            </a:r>
            <a:endParaRPr lang="en-US" sz="2000" dirty="0">
              <a:latin typeface="+mj-lt"/>
            </a:endParaRPr>
          </a:p>
        </p:txBody>
      </p:sp>
      <p:sp>
        <p:nvSpPr>
          <p:cNvPr id="7" name="TextBox 6"/>
          <p:cNvSpPr txBox="1"/>
          <p:nvPr/>
        </p:nvSpPr>
        <p:spPr>
          <a:xfrm>
            <a:off x="228600" y="3962400"/>
            <a:ext cx="5715000" cy="769441"/>
          </a:xfrm>
          <a:prstGeom prst="rect">
            <a:avLst/>
          </a:prstGeom>
          <a:noFill/>
          <a:ln>
            <a:noFill/>
          </a:ln>
        </p:spPr>
        <p:txBody>
          <a:bodyPr wrap="square" rtlCol="0">
            <a:spAutoFit/>
          </a:bodyPr>
          <a:lstStyle/>
          <a:p>
            <a:pPr marL="342900" indent="-342900">
              <a:lnSpc>
                <a:spcPct val="110000"/>
              </a:lnSpc>
              <a:spcBef>
                <a:spcPts val="600"/>
              </a:spcBef>
              <a:buFont typeface="Arial" pitchFamily="34" charset="0"/>
              <a:buChar char="•"/>
            </a:pPr>
            <a:r>
              <a:rPr lang="en-US" sz="2000" dirty="0">
                <a:latin typeface="+mj-lt"/>
              </a:rPr>
              <a:t>By selecting the star, you can bookmark specific cases</a:t>
            </a:r>
            <a:r>
              <a:rPr lang="en-US" sz="2000" dirty="0" smtClean="0">
                <a:latin typeface="+mj-lt"/>
              </a:rPr>
              <a:t>.</a:t>
            </a:r>
            <a:endParaRPr lang="en-US" sz="2000" dirty="0">
              <a:latin typeface="+mj-lt"/>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73345"/>
            <a:ext cx="1143000" cy="65532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28600" y="4843791"/>
            <a:ext cx="6400800" cy="400110"/>
          </a:xfrm>
          <a:prstGeom prst="rect">
            <a:avLst/>
          </a:prstGeom>
          <a:noFill/>
        </p:spPr>
        <p:txBody>
          <a:bodyPr wrap="square" rtlCol="0">
            <a:spAutoFit/>
          </a:bodyPr>
          <a:lstStyle/>
          <a:p>
            <a:pPr marL="342900" indent="-342900">
              <a:buFont typeface="Arial" pitchFamily="34" charset="0"/>
              <a:buChar char="•"/>
            </a:pPr>
            <a:r>
              <a:rPr lang="en-US" sz="2000" dirty="0">
                <a:latin typeface="+mj-lt"/>
              </a:rPr>
              <a:t>To remove a bookmark, select the star again</a:t>
            </a:r>
            <a:r>
              <a:rPr lang="en-US" sz="2000" dirty="0" smtClean="0">
                <a:latin typeface="+mj-lt"/>
              </a:rPr>
              <a:t>.</a:t>
            </a:r>
            <a:endParaRPr lang="en-US" sz="2000" dirty="0">
              <a:latin typeface="+mj-lt"/>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19277"/>
            <a:ext cx="1143000" cy="66675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Elbow Connector 11"/>
          <p:cNvCxnSpPr>
            <a:endCxn id="5124" idx="3"/>
          </p:cNvCxnSpPr>
          <p:nvPr/>
        </p:nvCxnSpPr>
        <p:spPr>
          <a:xfrm rot="5400000">
            <a:off x="7881474" y="3472326"/>
            <a:ext cx="719605" cy="93775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5125" idx="3"/>
          </p:cNvCxnSpPr>
          <p:nvPr/>
        </p:nvCxnSpPr>
        <p:spPr>
          <a:xfrm rot="5400000">
            <a:off x="7455650" y="3898150"/>
            <a:ext cx="1571252" cy="93775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29644" y="2442086"/>
            <a:ext cx="784860" cy="1143000"/>
          </a:xfrm>
          <a:prstGeom prst="rect">
            <a:avLst/>
          </a:prstGeom>
          <a:solidFill>
            <a:srgbClr val="FF0000">
              <a:alpha val="25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2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51221"/>
          </a:xfrm>
          <a:noFill/>
        </p:spPr>
        <p:txBody>
          <a:bodyPr/>
          <a:lstStyle/>
          <a:p>
            <a:r>
              <a:rPr lang="en-US" dirty="0" smtClean="0"/>
              <a:t>Main Dashboard</a:t>
            </a:r>
            <a:endParaRPr lang="en-US" dirty="0"/>
          </a:p>
        </p:txBody>
      </p:sp>
      <p:graphicFrame>
        <p:nvGraphicFramePr>
          <p:cNvPr id="5" name="Diagram 4"/>
          <p:cNvGraphicFramePr/>
          <p:nvPr>
            <p:extLst>
              <p:ext uri="{D42A27DB-BD31-4B8C-83A1-F6EECF244321}">
                <p14:modId xmlns:p14="http://schemas.microsoft.com/office/powerpoint/2010/main" val="1237485293"/>
              </p:ext>
            </p:extLst>
          </p:nvPr>
        </p:nvGraphicFramePr>
        <p:xfrm>
          <a:off x="292512" y="20574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143000"/>
            <a:ext cx="8534400" cy="77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88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53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381000"/>
            <a:ext cx="8229600" cy="1600200"/>
          </a:xfrm>
        </p:spPr>
        <p:txBody>
          <a:bodyPr/>
          <a:lstStyle/>
          <a:p>
            <a:r>
              <a:rPr lang="en-US" dirty="0"/>
              <a:t>Main Dashboard</a:t>
            </a:r>
          </a:p>
        </p:txBody>
      </p:sp>
      <p:sp>
        <p:nvSpPr>
          <p:cNvPr id="9" name="Rectangle 8"/>
          <p:cNvSpPr/>
          <p:nvPr/>
        </p:nvSpPr>
        <p:spPr>
          <a:xfrm>
            <a:off x="4738221" y="2459666"/>
            <a:ext cx="1173480" cy="23303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3417373"/>
            <a:ext cx="4069080" cy="1200329"/>
          </a:xfrm>
          <a:prstGeom prst="rect">
            <a:avLst/>
          </a:prstGeom>
          <a:noFill/>
          <a:ln w="28575">
            <a:solidFill>
              <a:srgbClr val="FF0000"/>
            </a:solidFill>
          </a:ln>
        </p:spPr>
        <p:txBody>
          <a:bodyPr wrap="square" rtlCol="0">
            <a:spAutoFit/>
          </a:bodyPr>
          <a:lstStyle/>
          <a:p>
            <a:pPr>
              <a:spcAft>
                <a:spcPts val="1200"/>
              </a:spcAft>
            </a:pPr>
            <a:r>
              <a:rPr lang="en-US" sz="2400" dirty="0" smtClean="0">
                <a:latin typeface="+mj-lt"/>
              </a:rPr>
              <a:t>For web data entry, select </a:t>
            </a:r>
            <a:r>
              <a:rPr lang="en-US" sz="2400" dirty="0" smtClean="0">
                <a:solidFill>
                  <a:srgbClr val="0000FF"/>
                </a:solidFill>
                <a:latin typeface="+mj-lt"/>
              </a:rPr>
              <a:t>Create a New Record </a:t>
            </a:r>
            <a:r>
              <a:rPr lang="en-US" sz="2400" dirty="0" smtClean="0">
                <a:latin typeface="+mj-lt"/>
              </a:rPr>
              <a:t>to enter a new record.</a:t>
            </a:r>
          </a:p>
        </p:txBody>
      </p:sp>
      <p:cxnSp>
        <p:nvCxnSpPr>
          <p:cNvPr id="22" name="Straight Arrow Connector 21"/>
          <p:cNvCxnSpPr/>
          <p:nvPr/>
        </p:nvCxnSpPr>
        <p:spPr>
          <a:xfrm flipH="1" flipV="1">
            <a:off x="6553200" y="2722823"/>
            <a:ext cx="19050" cy="2462321"/>
          </a:xfrm>
          <a:prstGeom prst="straightConnector1">
            <a:avLst/>
          </a:prstGeom>
          <a:ln w="28575">
            <a:solidFill>
              <a:srgbClr val="92D050"/>
            </a:solidFill>
            <a:tailEnd type="arrow"/>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3276600" y="5185144"/>
            <a:ext cx="5669280" cy="1107996"/>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latin typeface="+mj-lt"/>
              </a:rPr>
              <a:t>To search for a record or entity, select </a:t>
            </a:r>
            <a:r>
              <a:rPr lang="en-US" sz="2400" dirty="0">
                <a:solidFill>
                  <a:srgbClr val="0000FF"/>
                </a:solidFill>
                <a:latin typeface="+mj-lt"/>
              </a:rPr>
              <a:t>Search for an existing record</a:t>
            </a:r>
            <a:r>
              <a:rPr lang="en-US" sz="2400" dirty="0">
                <a:latin typeface="+mj-lt"/>
              </a:rPr>
              <a:t>.</a:t>
            </a:r>
          </a:p>
          <a:p>
            <a:endParaRPr lang="en-US" dirty="0"/>
          </a:p>
        </p:txBody>
      </p:sp>
      <p:sp>
        <p:nvSpPr>
          <p:cNvPr id="16" name="Rectangle 15"/>
          <p:cNvSpPr/>
          <p:nvPr/>
        </p:nvSpPr>
        <p:spPr>
          <a:xfrm>
            <a:off x="5945372" y="2459666"/>
            <a:ext cx="1435395" cy="233031"/>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4" name="Straight Arrow Connector 13"/>
          <p:cNvCxnSpPr>
            <a:stCxn id="3" idx="3"/>
          </p:cNvCxnSpPr>
          <p:nvPr/>
        </p:nvCxnSpPr>
        <p:spPr>
          <a:xfrm flipV="1">
            <a:off x="4221480" y="2692697"/>
            <a:ext cx="655320" cy="1324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269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Edit User (Profile)</a:t>
            </a:r>
            <a:endParaRPr lang="en-US" dirty="0"/>
          </a:p>
        </p:txBody>
      </p:sp>
    </p:spTree>
    <p:extLst>
      <p:ext uri="{BB962C8B-B14F-4D97-AF65-F5344CB8AC3E}">
        <p14:creationId xmlns:p14="http://schemas.microsoft.com/office/powerpoint/2010/main" val="232834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11467</TotalTime>
  <Words>4245</Words>
  <Application>Microsoft Office PowerPoint</Application>
  <PresentationFormat>On-screen Show (4:3)</PresentationFormat>
  <Paragraphs>453</Paragraphs>
  <Slides>66</Slides>
  <Notes>32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Executive</vt:lpstr>
      <vt:lpstr>PowerPoint Presentation</vt:lpstr>
      <vt:lpstr>Agenda</vt:lpstr>
      <vt:lpstr>Logging In &amp; Main Dashboard</vt:lpstr>
      <vt:lpstr>PowerPoint Presentation</vt:lpstr>
      <vt:lpstr>Passwords</vt:lpstr>
      <vt:lpstr>Main Dashboard</vt:lpstr>
      <vt:lpstr>Main Dashboard</vt:lpstr>
      <vt:lpstr>Main Dashboard</vt:lpstr>
      <vt:lpstr>Edit User (Profile)</vt:lpstr>
      <vt:lpstr>Edit User</vt:lpstr>
      <vt:lpstr>Edit User</vt:lpstr>
      <vt:lpstr>Edit User</vt:lpstr>
      <vt:lpstr>Edit User</vt:lpstr>
      <vt:lpstr>Edit User</vt:lpstr>
      <vt:lpstr>Navigation</vt:lpstr>
      <vt:lpstr>Navigation Toolbar</vt:lpstr>
      <vt:lpstr>PowerPoint Presentation</vt:lpstr>
      <vt:lpstr>Entering New Records (Web Data Entry)</vt:lpstr>
      <vt:lpstr>Create a New Record</vt:lpstr>
      <vt:lpstr>Create a New Record</vt:lpstr>
      <vt:lpstr>Create a New Record</vt:lpstr>
      <vt:lpstr>PowerPoint Presentation</vt:lpstr>
      <vt:lpstr>Create a New Record - Select Person</vt:lpstr>
      <vt:lpstr>Create a New Record - Select Person</vt:lpstr>
      <vt:lpstr>Create a New Record - Select Person</vt:lpstr>
      <vt:lpstr>Create a New Record</vt:lpstr>
      <vt:lpstr>Create a New Record</vt:lpstr>
      <vt:lpstr>PowerPoint Presentation</vt:lpstr>
      <vt:lpstr>Record Summary</vt:lpstr>
      <vt:lpstr>Record Summary</vt:lpstr>
      <vt:lpstr>Record Summary</vt:lpstr>
      <vt:lpstr>Record Summary</vt:lpstr>
      <vt:lpstr>Record Summary</vt:lpstr>
      <vt:lpstr>Data Entry Screen</vt:lpstr>
      <vt:lpstr>Data Entry Screen - Header</vt:lpstr>
      <vt:lpstr>Data Entry Screen - Header</vt:lpstr>
      <vt:lpstr>Data Entry Screen - Header</vt:lpstr>
      <vt:lpstr>Data Entry Screen - Header</vt:lpstr>
      <vt:lpstr>Data Entry Screen - Entity Search</vt:lpstr>
      <vt:lpstr>Data Entry Screen - Entity Search</vt:lpstr>
      <vt:lpstr>Data Entry Screen - Entity Search</vt:lpstr>
      <vt:lpstr>Data Entry Screen – Edit Person</vt:lpstr>
      <vt:lpstr>Searching for Records </vt:lpstr>
      <vt:lpstr>Search Event</vt:lpstr>
      <vt:lpstr>Search Event</vt:lpstr>
      <vt:lpstr>Search Event</vt:lpstr>
      <vt:lpstr>Search Event</vt:lpstr>
      <vt:lpstr>Roster Import (Upload Data File)</vt:lpstr>
      <vt:lpstr>Roster Import</vt:lpstr>
      <vt:lpstr>Roster Import – Hospital File</vt:lpstr>
      <vt:lpstr>Roster Import – EMS File</vt:lpstr>
      <vt:lpstr>Roster Import</vt:lpstr>
      <vt:lpstr>Roster Import</vt:lpstr>
      <vt:lpstr>Roster Import</vt:lpstr>
      <vt:lpstr>Roster Import</vt:lpstr>
      <vt:lpstr>Roster Import</vt:lpstr>
      <vt:lpstr>Roster Import – Results Log</vt:lpstr>
      <vt:lpstr>Roster Import – Results Log</vt:lpstr>
      <vt:lpstr>Roster Import – Results Log</vt:lpstr>
      <vt:lpstr>Roster Import – Results Log</vt:lpstr>
      <vt:lpstr>Roster Import – Results Log</vt:lpstr>
      <vt:lpstr>Roster Import – Results Log</vt:lpstr>
      <vt:lpstr>Recently Accessed Records</vt:lpstr>
      <vt:lpstr>PowerPoint Presentation</vt:lpstr>
      <vt:lpstr>PowerPoint Presentation</vt:lpstr>
      <vt:lpstr>PowerPoint Presentation</vt:lpstr>
    </vt:vector>
  </TitlesOfParts>
  <Company>DSHS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Berridge,Laura (DSHS)</dc:creator>
  <cp:lastModifiedBy>Hughes,Kenneth (DSHS)</cp:lastModifiedBy>
  <cp:revision>352</cp:revision>
  <cp:lastPrinted>2013-01-11T17:01:23Z</cp:lastPrinted>
  <dcterms:created xsi:type="dcterms:W3CDTF">2012-03-09T22:36:45Z</dcterms:created>
  <dcterms:modified xsi:type="dcterms:W3CDTF">2014-02-14T17:15:30Z</dcterms:modified>
</cp:coreProperties>
</file>