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675" r:id="rId6"/>
  </p:sldMasterIdLst>
  <p:notesMasterIdLst>
    <p:notesMasterId r:id="rId17"/>
  </p:notesMasterIdLst>
  <p:sldIdLst>
    <p:sldId id="256" r:id="rId7"/>
    <p:sldId id="263" r:id="rId8"/>
    <p:sldId id="376" r:id="rId9"/>
    <p:sldId id="377" r:id="rId10"/>
    <p:sldId id="389" r:id="rId11"/>
    <p:sldId id="379" r:id="rId12"/>
    <p:sldId id="392" r:id="rId13"/>
    <p:sldId id="394" r:id="rId14"/>
    <p:sldId id="395" r:id="rId15"/>
    <p:sldId id="3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56"/>
            <p14:sldId id="263"/>
            <p14:sldId id="376"/>
            <p14:sldId id="377"/>
            <p14:sldId id="389"/>
            <p14:sldId id="379"/>
            <p14:sldId id="392"/>
            <p14:sldId id="394"/>
            <p14:sldId id="395"/>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56A7E"/>
    <a:srgbClr val="005CB9"/>
    <a:srgbClr val="1F4E79"/>
    <a:srgbClr val="264780"/>
    <a:srgbClr val="0058A3"/>
    <a:srgbClr val="FFC600"/>
    <a:srgbClr val="003087"/>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1218" autoAdjust="0"/>
  </p:normalViewPr>
  <p:slideViewPr>
    <p:cSldViewPr snapToGrid="0">
      <p:cViewPr varScale="1">
        <p:scale>
          <a:sx n="109" d="100"/>
          <a:sy n="109" d="100"/>
        </p:scale>
        <p:origin x="104" y="160"/>
      </p:cViewPr>
      <p:guideLst/>
    </p:cSldViewPr>
  </p:slideViewPr>
  <p:notesTextViewPr>
    <p:cViewPr>
      <p:scale>
        <a:sx n="400" d="100"/>
        <a:sy n="400" d="100"/>
      </p:scale>
      <p:origin x="0" y="0"/>
    </p:cViewPr>
  </p:notesTextViewPr>
  <p:sorterViewPr>
    <p:cViewPr varScale="1">
      <p:scale>
        <a:sx n="100" d="100"/>
        <a:sy n="100" d="100"/>
      </p:scale>
      <p:origin x="0" y="-7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10C08-5B6C-41FE-8900-FE71FCB119E9}"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AFB46-8379-434D-926F-1F70A1C29AF6}" type="slidenum">
              <a:rPr lang="en-US" smtClean="0"/>
              <a:t>‹#›</a:t>
            </a:fld>
            <a:endParaRPr lang="en-US"/>
          </a:p>
        </p:txBody>
      </p:sp>
    </p:spTree>
    <p:extLst>
      <p:ext uri="{BB962C8B-B14F-4D97-AF65-F5344CB8AC3E}">
        <p14:creationId xmlns:p14="http://schemas.microsoft.com/office/powerpoint/2010/main" val="334985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7AFB46-8379-434D-926F-1F70A1C29AF6}" type="slidenum">
              <a:rPr lang="en-US" smtClean="0"/>
              <a:t>1</a:t>
            </a:fld>
            <a:endParaRPr lang="en-US"/>
          </a:p>
        </p:txBody>
      </p:sp>
    </p:spTree>
    <p:extLst>
      <p:ext uri="{BB962C8B-B14F-4D97-AF65-F5344CB8AC3E}">
        <p14:creationId xmlns:p14="http://schemas.microsoft.com/office/powerpoint/2010/main" val="361000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680836" y="19390"/>
            <a:ext cx="9672963" cy="1325563"/>
          </a:xfrm>
        </p:spPr>
        <p:txBody>
          <a:bodyPr/>
          <a:lstStyle>
            <a:lvl1pPr>
              <a:defRPr>
                <a:solidFill>
                  <a:schemeClr val="bg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680838" y="493487"/>
            <a:ext cx="9672961" cy="5732691"/>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1207363" y="6356353"/>
            <a:ext cx="1692676" cy="365125"/>
          </a:xfrm>
        </p:spPr>
        <p:txBody>
          <a:bodyPr/>
          <a:lstStyle/>
          <a:p>
            <a:endParaRPr lang="en-US"/>
          </a:p>
        </p:txBody>
      </p:sp>
      <p:sp>
        <p:nvSpPr>
          <p:cNvPr id="4" name="Footer Placeholder 3"/>
          <p:cNvSpPr>
            <a:spLocks noGrp="1"/>
          </p:cNvSpPr>
          <p:nvPr>
            <p:ph type="ftr" sz="quarter" idx="11"/>
          </p:nvPr>
        </p:nvSpPr>
        <p:spPr>
          <a:xfrm>
            <a:off x="3184124" y="6356353"/>
            <a:ext cx="6285389" cy="365125"/>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81779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6" name="Content Placeholder 5"/>
          <p:cNvSpPr>
            <a:spLocks noGrp="1"/>
          </p:cNvSpPr>
          <p:nvPr>
            <p:ph sz="quarter" idx="13"/>
          </p:nvPr>
        </p:nvSpPr>
        <p:spPr>
          <a:xfrm>
            <a:off x="1834720" y="1669003"/>
            <a:ext cx="951908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endParaRPr lang="en-US"/>
          </a:p>
        </p:txBody>
      </p:sp>
      <p:sp>
        <p:nvSpPr>
          <p:cNvPr id="4" name="Footer Placeholder 3"/>
          <p:cNvSpPr>
            <a:spLocks noGrp="1"/>
          </p:cNvSpPr>
          <p:nvPr>
            <p:ph type="ftr" sz="quarter" idx="11"/>
          </p:nvPr>
        </p:nvSpPr>
        <p:spPr>
          <a:xfrm>
            <a:off x="3184124" y="6356353"/>
            <a:ext cx="6285389" cy="365125"/>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cxnSp>
        <p:nvCxnSpPr>
          <p:cNvPr id="9" name="Line 8"/>
          <p:cNvCxnSpPr/>
          <p:nvPr/>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5533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3" y="159658"/>
            <a:ext cx="6820268"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577793" y="2220686"/>
            <a:ext cx="797595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9206366" y="2608344"/>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577794" y="6356353"/>
            <a:ext cx="2002649" cy="365125"/>
          </a:xfrm>
        </p:spPr>
        <p:txBody>
          <a:bodyPr/>
          <a:lstStyle/>
          <a:p>
            <a:endParaRPr lang="en-US"/>
          </a:p>
        </p:txBody>
      </p:sp>
      <p:sp>
        <p:nvSpPr>
          <p:cNvPr id="5" name="Footer Placeholder 4"/>
          <p:cNvSpPr>
            <a:spLocks noGrp="1"/>
          </p:cNvSpPr>
          <p:nvPr>
            <p:ph type="ftr" sz="quarter" idx="11"/>
          </p:nvPr>
        </p:nvSpPr>
        <p:spPr>
          <a:xfrm>
            <a:off x="2878955" y="6356353"/>
            <a:ext cx="6314088"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a:off x="9434003" y="6356353"/>
            <a:ext cx="1919796"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3943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1" y="217715"/>
            <a:ext cx="7021496"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577791" y="2206171"/>
            <a:ext cx="7932936"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8978733" y="2446066"/>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8251923" y="5486857"/>
            <a:ext cx="3280832"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a:xfrm>
            <a:off x="577791" y="6356353"/>
            <a:ext cx="2743200" cy="365125"/>
          </a:xfrm>
        </p:spPr>
        <p:txBody>
          <a:bodyPr/>
          <a:lstStyle/>
          <a:p>
            <a:endParaRPr lang="en-US"/>
          </a:p>
        </p:txBody>
      </p:sp>
      <p:sp>
        <p:nvSpPr>
          <p:cNvPr id="5" name="Footer Placeholder 4"/>
          <p:cNvSpPr>
            <a:spLocks noGrp="1"/>
          </p:cNvSpPr>
          <p:nvPr>
            <p:ph type="ftr" sz="quarter" idx="11"/>
          </p:nvPr>
        </p:nvSpPr>
        <p:spPr>
          <a:xfrm>
            <a:off x="3775970" y="6356353"/>
            <a:ext cx="4377431"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210031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197506"/>
            <a:ext cx="10515600" cy="1114960"/>
          </a:xfrm>
        </p:spPr>
        <p:txBody>
          <a:bodyPr anchor="b">
            <a:normAutofit/>
          </a:bodyPr>
          <a:lstStyle>
            <a:lvl1pPr algn="ctr">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2098083" y="4580176"/>
            <a:ext cx="7884117" cy="1527661"/>
          </a:xfrm>
        </p:spPr>
        <p:txBody>
          <a:bodyPr>
            <a:normAutofit/>
          </a:bodyPr>
          <a:lstStyle>
            <a:lvl1pPr marL="0" indent="0" algn="ctr">
              <a:buNone/>
              <a:defRPr sz="2400" b="1">
                <a:solidFill>
                  <a:schemeClr val="tx2"/>
                </a:solidFill>
              </a:defRPr>
            </a:lvl1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p:nvCxnSpPr>
        <p:spPr>
          <a:xfrm>
            <a:off x="782341" y="4431070"/>
            <a:ext cx="105156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4093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r>
              <a:rPr lang="en-US"/>
              <a:t>Presentation Title</a:t>
            </a:r>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Bulle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3" y="159658"/>
            <a:ext cx="6820268" cy="1480980"/>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577793" y="2220686"/>
            <a:ext cx="797595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9206366" y="2608344"/>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rtlCol="0" anchor="ctr">
            <a:normAutofit/>
          </a:bodyPr>
          <a:lstStyle>
            <a:lvl1pPr algn="ctr">
              <a:defRPr>
                <a:solidFill>
                  <a:schemeClr val="tx1"/>
                </a:solidFill>
              </a:defRPr>
            </a:lvl1pPr>
          </a:lstStyle>
          <a:p>
            <a:pPr lvl="0"/>
            <a:r>
              <a:rPr lang="en-US" noProof="0"/>
              <a:t>Click icon to add picture</a:t>
            </a:r>
            <a:endParaRPr lang="en-US" noProof="0" dirty="0"/>
          </a:p>
        </p:txBody>
      </p:sp>
      <p:sp>
        <p:nvSpPr>
          <p:cNvPr id="5" name="Date Placeholder 3"/>
          <p:cNvSpPr>
            <a:spLocks noGrp="1"/>
          </p:cNvSpPr>
          <p:nvPr>
            <p:ph type="dt" sz="half" idx="15"/>
          </p:nvPr>
        </p:nvSpPr>
        <p:spPr>
          <a:xfrm>
            <a:off x="577851" y="6356351"/>
            <a:ext cx="2002367" cy="365125"/>
          </a:xfrm>
        </p:spPr>
        <p:txBody>
          <a:bodyPr/>
          <a:lstStyle>
            <a:lvl1pPr>
              <a:defRPr/>
            </a:lvl1pPr>
          </a:lstStyle>
          <a:p>
            <a:endParaRPr lang="en-US"/>
          </a:p>
        </p:txBody>
      </p:sp>
      <p:sp>
        <p:nvSpPr>
          <p:cNvPr id="6" name="Footer Placeholder 4"/>
          <p:cNvSpPr>
            <a:spLocks noGrp="1"/>
          </p:cNvSpPr>
          <p:nvPr>
            <p:ph type="ftr" sz="quarter" idx="16"/>
          </p:nvPr>
        </p:nvSpPr>
        <p:spPr>
          <a:xfrm>
            <a:off x="2878668" y="6356351"/>
            <a:ext cx="6314017" cy="365125"/>
          </a:xfrm>
        </p:spPr>
        <p:txBody>
          <a:bodyPr/>
          <a:lstStyle>
            <a:lvl1pPr>
              <a:defRPr/>
            </a:lvl1pPr>
          </a:lstStyle>
          <a:p>
            <a:r>
              <a:rPr lang="en-US"/>
              <a:t>Presentation Title</a:t>
            </a:r>
            <a:endParaRPr lang="en-US" dirty="0"/>
          </a:p>
        </p:txBody>
      </p:sp>
      <p:sp>
        <p:nvSpPr>
          <p:cNvPr id="7" name="Slide Number Placeholder 5"/>
          <p:cNvSpPr>
            <a:spLocks noGrp="1"/>
          </p:cNvSpPr>
          <p:nvPr>
            <p:ph type="sldNum" sz="quarter" idx="17"/>
          </p:nvPr>
        </p:nvSpPr>
        <p:spPr>
          <a:xfrm>
            <a:off x="9433984" y="6356351"/>
            <a:ext cx="1919816" cy="365125"/>
          </a:xfrm>
        </p:spPr>
        <p:txBody>
          <a:bodyPr/>
          <a:lstStyle>
            <a:lvl1pPr>
              <a:defRPr/>
            </a:lvl1pPr>
          </a:lstStyle>
          <a:p>
            <a:fld id="{3264D530-B60B-4A5A-91C0-C766C58A4783}" type="slidenum">
              <a:rPr lang="en-US" smtClean="0"/>
              <a:t>‹#›</a:t>
            </a:fld>
            <a:endParaRPr lang="en-US"/>
          </a:p>
        </p:txBody>
      </p:sp>
    </p:spTree>
    <p:extLst>
      <p:ext uri="{BB962C8B-B14F-4D97-AF65-F5344CB8AC3E}">
        <p14:creationId xmlns:p14="http://schemas.microsoft.com/office/powerpoint/2010/main" val="3081286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8947689" y="1752472"/>
            <a:ext cx="2486995" cy="2901742"/>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762557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 id="2147483705" r:id="rId13"/>
    <p:sldLayoutId id="2147483706" r:id="rId14"/>
    <p:sldLayoutId id="2147483707" r:id="rId15"/>
    <p:sldLayoutId id="2147483709" r:id="rId16"/>
    <p:sldLayoutId id="2147483710" r:id="rId17"/>
  </p:sldLayoutIdLst>
  <p:hf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9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831850" y="860611"/>
            <a:ext cx="11119038" cy="2873190"/>
          </a:xfrm>
        </p:spPr>
        <p:txBody>
          <a:bodyPr>
            <a:normAutofit/>
          </a:bodyPr>
          <a:lstStyle/>
          <a:p>
            <a:r>
              <a:rPr lang="en-US" sz="5400" dirty="0"/>
              <a:t>Questions? </a:t>
            </a:r>
          </a:p>
        </p:txBody>
      </p:sp>
    </p:spTree>
    <p:extLst>
      <p:ext uri="{BB962C8B-B14F-4D97-AF65-F5344CB8AC3E}">
        <p14:creationId xmlns:p14="http://schemas.microsoft.com/office/powerpoint/2010/main" val="186580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831850" y="860611"/>
            <a:ext cx="11119038" cy="2873190"/>
          </a:xfrm>
        </p:spPr>
        <p:txBody>
          <a:bodyPr>
            <a:normAutofit/>
          </a:bodyPr>
          <a:lstStyle/>
          <a:p>
            <a:pPr algn="ctr"/>
            <a:r>
              <a:rPr lang="en-US" sz="5400" dirty="0"/>
              <a:t>1115 Waiver &amp; Public Health Providers Charity Care Program </a:t>
            </a:r>
            <a:br>
              <a:rPr lang="en-US" sz="5400" dirty="0"/>
            </a:br>
            <a:r>
              <a:rPr lang="en-US" sz="5400" dirty="0"/>
              <a:t>(PHP-CCP)</a:t>
            </a:r>
          </a:p>
        </p:txBody>
      </p:sp>
      <p:sp>
        <p:nvSpPr>
          <p:cNvPr id="4" name="TextBox 3">
            <a:extLst>
              <a:ext uri="{FF2B5EF4-FFF2-40B4-BE49-F238E27FC236}">
                <a16:creationId xmlns:a16="http://schemas.microsoft.com/office/drawing/2014/main" id="{96A709EB-6729-478F-B2EE-083C8EEB331B}"/>
              </a:ext>
            </a:extLst>
          </p:cNvPr>
          <p:cNvSpPr txBox="1"/>
          <p:nvPr/>
        </p:nvSpPr>
        <p:spPr>
          <a:xfrm>
            <a:off x="2262554" y="3754879"/>
            <a:ext cx="6330461" cy="707886"/>
          </a:xfrm>
          <a:prstGeom prst="rect">
            <a:avLst/>
          </a:prstGeom>
          <a:noFill/>
        </p:spPr>
        <p:txBody>
          <a:bodyPr wrap="square" rtlCol="0">
            <a:spAutoFit/>
          </a:bodyPr>
          <a:lstStyle/>
          <a:p>
            <a:pPr algn="ctr"/>
            <a:r>
              <a:rPr lang="en-US" sz="4000" b="1" dirty="0">
                <a:solidFill>
                  <a:schemeClr val="bg1"/>
                </a:solidFill>
              </a:rPr>
              <a:t>                 June 9, 2021</a:t>
            </a:r>
          </a:p>
        </p:txBody>
      </p:sp>
    </p:spTree>
    <p:extLst>
      <p:ext uri="{BB962C8B-B14F-4D97-AF65-F5344CB8AC3E}">
        <p14:creationId xmlns:p14="http://schemas.microsoft.com/office/powerpoint/2010/main" val="44285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1"/>
                </a:solidFill>
              </a:rPr>
              <a:t>Initial 1115(a) demonstration, entitled “Texas Healthcare Transformation and Quality Improvement Program” (THTQIP): </a:t>
            </a:r>
          </a:p>
        </p:txBody>
      </p:sp>
      <p:sp>
        <p:nvSpPr>
          <p:cNvPr id="6" name="Content Placeholder 5">
            <a:extLst>
              <a:ext uri="{FF2B5EF4-FFF2-40B4-BE49-F238E27FC236}">
                <a16:creationId xmlns:a16="http://schemas.microsoft.com/office/drawing/2014/main" id="{41A6F4D8-9AE0-4E1C-A4BE-0063DBADFA91}"/>
              </a:ext>
            </a:extLst>
          </p:cNvPr>
          <p:cNvSpPr>
            <a:spLocks noGrp="1"/>
          </p:cNvSpPr>
          <p:nvPr>
            <p:ph idx="1"/>
          </p:nvPr>
        </p:nvSpPr>
        <p:spPr>
          <a:xfrm>
            <a:off x="2405864" y="2236741"/>
            <a:ext cx="8452658" cy="3744609"/>
          </a:xfrm>
        </p:spPr>
        <p:txBody>
          <a:bodyPr>
            <a:noAutofit/>
          </a:bodyPr>
          <a:lstStyle/>
          <a:p>
            <a:r>
              <a:rPr lang="en-US" sz="3200" dirty="0"/>
              <a:t>Effective Date:  December 12, 2011</a:t>
            </a:r>
          </a:p>
          <a:p>
            <a:r>
              <a:rPr lang="en-US" sz="3200" dirty="0"/>
              <a:t>Expiration Date:  September 30, 2022</a:t>
            </a:r>
          </a:p>
          <a:p>
            <a:r>
              <a:rPr lang="en-US" sz="3200" dirty="0"/>
              <a:t>THTQIP included two pools:</a:t>
            </a:r>
          </a:p>
          <a:p>
            <a:pPr marL="0" indent="0">
              <a:buNone/>
            </a:pPr>
            <a:endParaRPr lang="en-US" sz="3200" dirty="0"/>
          </a:p>
        </p:txBody>
      </p:sp>
      <p:sp>
        <p:nvSpPr>
          <p:cNvPr id="3" name="Slide Number Placeholder 2">
            <a:extLst>
              <a:ext uri="{FF2B5EF4-FFF2-40B4-BE49-F238E27FC236}">
                <a16:creationId xmlns:a16="http://schemas.microsoft.com/office/drawing/2014/main" id="{C6DEB63B-32AC-4131-B540-C00EC726CB11}"/>
              </a:ext>
            </a:extLst>
          </p:cNvPr>
          <p:cNvSpPr>
            <a:spLocks noGrp="1"/>
          </p:cNvSpPr>
          <p:nvPr>
            <p:ph type="sldNum" sz="quarter" idx="12"/>
          </p:nvPr>
        </p:nvSpPr>
        <p:spPr/>
        <p:txBody>
          <a:bodyPr/>
          <a:lstStyle/>
          <a:p>
            <a:fld id="{21EDE7A0-2A40-4843-A4BA-64BCA4242F6B}" type="slidenum">
              <a:rPr lang="en-US" smtClean="0"/>
              <a:t>3</a:t>
            </a:fld>
            <a:endParaRPr lang="en-US"/>
          </a:p>
        </p:txBody>
      </p:sp>
      <p:graphicFrame>
        <p:nvGraphicFramePr>
          <p:cNvPr id="4" name="Table 3">
            <a:extLst>
              <a:ext uri="{FF2B5EF4-FFF2-40B4-BE49-F238E27FC236}">
                <a16:creationId xmlns:a16="http://schemas.microsoft.com/office/drawing/2014/main" id="{D3EF435F-FF48-4142-9586-CB14C62E4631}"/>
              </a:ext>
            </a:extLst>
          </p:cNvPr>
          <p:cNvGraphicFramePr>
            <a:graphicFrameLocks noGrp="1"/>
          </p:cNvGraphicFramePr>
          <p:nvPr>
            <p:extLst>
              <p:ext uri="{D42A27DB-BD31-4B8C-83A1-F6EECF244321}">
                <p14:modId xmlns:p14="http://schemas.microsoft.com/office/powerpoint/2010/main" val="731297942"/>
              </p:ext>
            </p:extLst>
          </p:nvPr>
        </p:nvGraphicFramePr>
        <p:xfrm>
          <a:off x="2815831" y="4264144"/>
          <a:ext cx="8128000" cy="2316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64238376"/>
                    </a:ext>
                  </a:extLst>
                </a:gridCol>
                <a:gridCol w="4064000">
                  <a:extLst>
                    <a:ext uri="{9D8B030D-6E8A-4147-A177-3AD203B41FA5}">
                      <a16:colId xmlns:a16="http://schemas.microsoft.com/office/drawing/2014/main" val="966849484"/>
                    </a:ext>
                  </a:extLst>
                </a:gridCol>
              </a:tblGrid>
              <a:tr h="370840">
                <a:tc>
                  <a:txBody>
                    <a:bodyPr/>
                    <a:lstStyle/>
                    <a:p>
                      <a:pPr algn="ctr"/>
                      <a:r>
                        <a:rPr lang="en-US" sz="2000" dirty="0"/>
                        <a:t>Uncompensated Care (UC) Pool</a:t>
                      </a:r>
                    </a:p>
                  </a:txBody>
                  <a:tcPr/>
                </a:tc>
                <a:tc>
                  <a:txBody>
                    <a:bodyPr/>
                    <a:lstStyle/>
                    <a:p>
                      <a:pPr algn="ctr"/>
                      <a:r>
                        <a:rPr lang="en-US" sz="2000" dirty="0"/>
                        <a:t>Delivery System Reform Incentive Payment (DSRIP) Pool</a:t>
                      </a:r>
                    </a:p>
                  </a:txBody>
                  <a:tcPr/>
                </a:tc>
                <a:extLst>
                  <a:ext uri="{0D108BD9-81ED-4DB2-BD59-A6C34878D82A}">
                    <a16:rowId xmlns:a16="http://schemas.microsoft.com/office/drawing/2014/main" val="4255354446"/>
                  </a:ext>
                </a:extLst>
              </a:tr>
              <a:tr h="0">
                <a:tc>
                  <a:txBody>
                    <a:bodyPr/>
                    <a:lstStyle/>
                    <a:p>
                      <a:r>
                        <a:rPr lang="en-US" sz="2000" dirty="0"/>
                        <a:t>Help defray the actual uncompensated care costs incurred by hospitals and other eligible providers for serving uninsured individuals in the state</a:t>
                      </a:r>
                    </a:p>
                  </a:txBody>
                  <a:tcPr/>
                </a:tc>
                <a:tc>
                  <a:txBody>
                    <a:bodyPr/>
                    <a:lstStyle/>
                    <a:p>
                      <a:r>
                        <a:rPr lang="en-US" sz="2000" dirty="0"/>
                        <a:t>Provides incentive payments to providers to support their efforts to enhance access to care, improve quality, and reform the health care delivery system</a:t>
                      </a:r>
                    </a:p>
                  </a:txBody>
                  <a:tcPr/>
                </a:tc>
                <a:extLst>
                  <a:ext uri="{0D108BD9-81ED-4DB2-BD59-A6C34878D82A}">
                    <a16:rowId xmlns:a16="http://schemas.microsoft.com/office/drawing/2014/main" val="1319638734"/>
                  </a:ext>
                </a:extLst>
              </a:tr>
            </a:tbl>
          </a:graphicData>
        </a:graphic>
      </p:graphicFrame>
    </p:spTree>
    <p:extLst>
      <p:ext uri="{BB962C8B-B14F-4D97-AF65-F5344CB8AC3E}">
        <p14:creationId xmlns:p14="http://schemas.microsoft.com/office/powerpoint/2010/main" val="339920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1115 Waiver Extension</a:t>
            </a:r>
          </a:p>
        </p:txBody>
      </p:sp>
      <p:sp>
        <p:nvSpPr>
          <p:cNvPr id="6" name="Content Placeholder 5">
            <a:extLst>
              <a:ext uri="{FF2B5EF4-FFF2-40B4-BE49-F238E27FC236}">
                <a16:creationId xmlns:a16="http://schemas.microsoft.com/office/drawing/2014/main" id="{41A6F4D8-9AE0-4E1C-A4BE-0063DBADFA91}"/>
              </a:ext>
            </a:extLst>
          </p:cNvPr>
          <p:cNvSpPr>
            <a:spLocks noGrp="1"/>
          </p:cNvSpPr>
          <p:nvPr>
            <p:ph idx="1"/>
          </p:nvPr>
        </p:nvSpPr>
        <p:spPr>
          <a:xfrm>
            <a:off x="2405863" y="1932495"/>
            <a:ext cx="8877329" cy="4266969"/>
          </a:xfrm>
        </p:spPr>
        <p:txBody>
          <a:bodyPr>
            <a:noAutofit/>
          </a:bodyPr>
          <a:lstStyle/>
          <a:p>
            <a:pPr marL="0" indent="0">
              <a:buNone/>
            </a:pPr>
            <a:r>
              <a:rPr lang="en-US" sz="2600" i="1" dirty="0"/>
              <a:t>Rationale</a:t>
            </a:r>
            <a:r>
              <a:rPr lang="en-US" sz="2600" dirty="0"/>
              <a:t>: The extension will address the current public health emergency. The extension adequately enables Texas to respond to the pandemic while also working with providers through the DSRIP transition.</a:t>
            </a:r>
          </a:p>
          <a:p>
            <a:pPr marL="0" indent="0">
              <a:buNone/>
            </a:pPr>
            <a:r>
              <a:rPr lang="en-US" sz="2600" i="1" dirty="0"/>
              <a:t>Approval and Duration</a:t>
            </a:r>
            <a:r>
              <a:rPr lang="en-US" sz="2600" dirty="0"/>
              <a:t>:</a:t>
            </a:r>
          </a:p>
          <a:p>
            <a:r>
              <a:rPr lang="en-US" sz="2600" dirty="0"/>
              <a:t>CMS’s January 2021 approval of HHSC’s request to extend the waiver provides Texas a 10-year demonstration extension beginning October 1, 2021 and ending September 30, 2030. </a:t>
            </a:r>
          </a:p>
          <a:p>
            <a:r>
              <a:rPr lang="en-US" sz="2600" dirty="0"/>
              <a:t>CMS granted the State’s request to exempt the extension application from public notice and comment requirements.</a:t>
            </a:r>
          </a:p>
          <a:p>
            <a:pPr marL="0" indent="0">
              <a:buNone/>
            </a:pPr>
            <a:endParaRPr lang="en-US" sz="3200" dirty="0"/>
          </a:p>
          <a:p>
            <a:endParaRPr lang="en-US" sz="3200" dirty="0"/>
          </a:p>
        </p:txBody>
      </p:sp>
      <p:sp>
        <p:nvSpPr>
          <p:cNvPr id="3" name="Slide Number Placeholder 2">
            <a:extLst>
              <a:ext uri="{FF2B5EF4-FFF2-40B4-BE49-F238E27FC236}">
                <a16:creationId xmlns:a16="http://schemas.microsoft.com/office/drawing/2014/main" id="{AD95D7C8-AC90-4701-B0EF-9239A6A90633}"/>
              </a:ext>
            </a:extLst>
          </p:cNvPr>
          <p:cNvSpPr>
            <a:spLocks noGrp="1"/>
          </p:cNvSpPr>
          <p:nvPr>
            <p:ph type="sldNum" sz="quarter" idx="12"/>
          </p:nvPr>
        </p:nvSpPr>
        <p:spPr/>
        <p:txBody>
          <a:bodyPr/>
          <a:lstStyle/>
          <a:p>
            <a:fld id="{21EDE7A0-2A40-4843-A4BA-64BCA4242F6B}" type="slidenum">
              <a:rPr lang="en-US" smtClean="0"/>
              <a:t>4</a:t>
            </a:fld>
            <a:endParaRPr lang="en-US"/>
          </a:p>
        </p:txBody>
      </p:sp>
    </p:spTree>
    <p:extLst>
      <p:ext uri="{BB962C8B-B14F-4D97-AF65-F5344CB8AC3E}">
        <p14:creationId xmlns:p14="http://schemas.microsoft.com/office/powerpoint/2010/main" val="226000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1115 Waiver Extension:  New Pool</a:t>
            </a:r>
          </a:p>
        </p:txBody>
      </p:sp>
      <p:sp>
        <p:nvSpPr>
          <p:cNvPr id="6" name="Content Placeholder 5">
            <a:extLst>
              <a:ext uri="{FF2B5EF4-FFF2-40B4-BE49-F238E27FC236}">
                <a16:creationId xmlns:a16="http://schemas.microsoft.com/office/drawing/2014/main" id="{41A6F4D8-9AE0-4E1C-A4BE-0063DBADFA91}"/>
              </a:ext>
            </a:extLst>
          </p:cNvPr>
          <p:cNvSpPr>
            <a:spLocks noGrp="1"/>
          </p:cNvSpPr>
          <p:nvPr>
            <p:ph idx="1"/>
          </p:nvPr>
        </p:nvSpPr>
        <p:spPr>
          <a:xfrm>
            <a:off x="2405863" y="1998482"/>
            <a:ext cx="8877329" cy="4200982"/>
          </a:xfrm>
        </p:spPr>
        <p:txBody>
          <a:bodyPr>
            <a:noAutofit/>
          </a:bodyPr>
          <a:lstStyle/>
          <a:p>
            <a:pPr marL="0" indent="0">
              <a:buNone/>
            </a:pPr>
            <a:r>
              <a:rPr lang="en-US" i="1" dirty="0"/>
              <a:t>Public Health Provider – Charity Care Program (PHP-CCP)</a:t>
            </a:r>
          </a:p>
          <a:p>
            <a:pPr marL="0" indent="0">
              <a:buNone/>
            </a:pPr>
            <a:r>
              <a:rPr lang="en-US" dirty="0"/>
              <a:t>PHP-CCP is designed to allow qualified providers to receive reimbursement for the cost of delivering healthcare services, including behavioral health services, vaccine services , and other preventative services when those costs are to an uninsured patient and there is no expectation of reimbursement. </a:t>
            </a:r>
          </a:p>
          <a:p>
            <a:pPr marL="0" indent="0">
              <a:buNone/>
            </a:pPr>
            <a:r>
              <a:rPr lang="en-US" dirty="0"/>
              <a:t>The program is in the best interest of Local Health Departments and other local health entities because they will have a source to continue receiving </a:t>
            </a:r>
            <a:r>
              <a:rPr lang="en-US"/>
              <a:t>reimbursement for the uncompensated </a:t>
            </a:r>
            <a:r>
              <a:rPr lang="en-US" dirty="0"/>
              <a:t>costs for delivering services to people outside of the Medicaid program.</a:t>
            </a:r>
          </a:p>
          <a:p>
            <a:pPr marL="0" indent="0">
              <a:buNone/>
            </a:pPr>
            <a:endParaRPr lang="en-US" dirty="0"/>
          </a:p>
        </p:txBody>
      </p:sp>
      <p:sp>
        <p:nvSpPr>
          <p:cNvPr id="3" name="Slide Number Placeholder 2">
            <a:extLst>
              <a:ext uri="{FF2B5EF4-FFF2-40B4-BE49-F238E27FC236}">
                <a16:creationId xmlns:a16="http://schemas.microsoft.com/office/drawing/2014/main" id="{E0D7B925-ADD3-4BEF-A54A-FE23EA513C79}"/>
              </a:ext>
            </a:extLst>
          </p:cNvPr>
          <p:cNvSpPr>
            <a:spLocks noGrp="1"/>
          </p:cNvSpPr>
          <p:nvPr>
            <p:ph type="sldNum" sz="quarter" idx="12"/>
          </p:nvPr>
        </p:nvSpPr>
        <p:spPr/>
        <p:txBody>
          <a:bodyPr/>
          <a:lstStyle/>
          <a:p>
            <a:fld id="{21EDE7A0-2A40-4843-A4BA-64BCA4242F6B}" type="slidenum">
              <a:rPr lang="en-US" smtClean="0"/>
              <a:t>5</a:t>
            </a:fld>
            <a:endParaRPr lang="en-US"/>
          </a:p>
        </p:txBody>
      </p:sp>
    </p:spTree>
    <p:extLst>
      <p:ext uri="{BB962C8B-B14F-4D97-AF65-F5344CB8AC3E}">
        <p14:creationId xmlns:p14="http://schemas.microsoft.com/office/powerpoint/2010/main" val="175088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PHP-CCP Eligibility</a:t>
            </a:r>
          </a:p>
        </p:txBody>
      </p:sp>
      <p:sp>
        <p:nvSpPr>
          <p:cNvPr id="6" name="Content Placeholder 5">
            <a:extLst>
              <a:ext uri="{FF2B5EF4-FFF2-40B4-BE49-F238E27FC236}">
                <a16:creationId xmlns:a16="http://schemas.microsoft.com/office/drawing/2014/main" id="{41A6F4D8-9AE0-4E1C-A4BE-0063DBADFA91}"/>
              </a:ext>
            </a:extLst>
          </p:cNvPr>
          <p:cNvSpPr>
            <a:spLocks noGrp="1"/>
          </p:cNvSpPr>
          <p:nvPr>
            <p:ph idx="1"/>
          </p:nvPr>
        </p:nvSpPr>
        <p:spPr>
          <a:xfrm>
            <a:off x="2405864" y="2064205"/>
            <a:ext cx="8172653" cy="3950096"/>
          </a:xfrm>
        </p:spPr>
        <p:txBody>
          <a:bodyPr>
            <a:noAutofit/>
          </a:bodyPr>
          <a:lstStyle/>
          <a:p>
            <a:pPr marL="0" indent="0">
              <a:buNone/>
            </a:pPr>
            <a:r>
              <a:rPr lang="en-US" sz="2400" dirty="0"/>
              <a:t>Established under the Texas Health and Safety Code Chapters 533 and 534 :</a:t>
            </a:r>
          </a:p>
          <a:p>
            <a:r>
              <a:rPr lang="en-US" sz="2400" dirty="0"/>
              <a:t>Community Mental Health Clinics (CMHCs),</a:t>
            </a:r>
          </a:p>
          <a:p>
            <a:r>
              <a:rPr lang="en-US" sz="2400" dirty="0"/>
              <a:t>Community Centers,</a:t>
            </a:r>
          </a:p>
          <a:p>
            <a:r>
              <a:rPr lang="en-US" sz="2400" dirty="0"/>
              <a:t>Local Behavioral Health Authorities (LBHAs), and</a:t>
            </a:r>
          </a:p>
          <a:p>
            <a:r>
              <a:rPr lang="en-US" sz="2400" dirty="0"/>
              <a:t>Local Mental Health Authorities (LMHAs), </a:t>
            </a:r>
          </a:p>
          <a:p>
            <a:r>
              <a:rPr lang="en-US" sz="2400" dirty="0"/>
              <a:t>Local Health Departments (LHDs) and Public Health Districts (PHDs) established under the Texas Health and Safety Code Chapter 121.</a:t>
            </a:r>
          </a:p>
          <a:p>
            <a:pPr marL="0" indent="0">
              <a:buNone/>
            </a:pPr>
            <a:endParaRPr lang="en-US" sz="3200" dirty="0"/>
          </a:p>
          <a:p>
            <a:endParaRPr lang="en-US" sz="3200" dirty="0"/>
          </a:p>
          <a:p>
            <a:endParaRPr lang="en-US" sz="3200" dirty="0"/>
          </a:p>
        </p:txBody>
      </p:sp>
      <p:sp>
        <p:nvSpPr>
          <p:cNvPr id="3" name="Slide Number Placeholder 2">
            <a:extLst>
              <a:ext uri="{FF2B5EF4-FFF2-40B4-BE49-F238E27FC236}">
                <a16:creationId xmlns:a16="http://schemas.microsoft.com/office/drawing/2014/main" id="{DD938858-3F84-453B-951B-9C396B5A405F}"/>
              </a:ext>
            </a:extLst>
          </p:cNvPr>
          <p:cNvSpPr>
            <a:spLocks noGrp="1"/>
          </p:cNvSpPr>
          <p:nvPr>
            <p:ph type="sldNum" sz="quarter" idx="12"/>
          </p:nvPr>
        </p:nvSpPr>
        <p:spPr/>
        <p:txBody>
          <a:bodyPr/>
          <a:lstStyle/>
          <a:p>
            <a:fld id="{21EDE7A0-2A40-4843-A4BA-64BCA4242F6B}" type="slidenum">
              <a:rPr lang="en-US" smtClean="0"/>
              <a:t>6</a:t>
            </a:fld>
            <a:endParaRPr lang="en-US"/>
          </a:p>
        </p:txBody>
      </p:sp>
    </p:spTree>
    <p:extLst>
      <p:ext uri="{BB962C8B-B14F-4D97-AF65-F5344CB8AC3E}">
        <p14:creationId xmlns:p14="http://schemas.microsoft.com/office/powerpoint/2010/main" val="188732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Waiver Extension Timeline</a:t>
            </a:r>
          </a:p>
        </p:txBody>
      </p:sp>
      <p:sp>
        <p:nvSpPr>
          <p:cNvPr id="6" name="Content Placeholder 5">
            <a:extLst>
              <a:ext uri="{FF2B5EF4-FFF2-40B4-BE49-F238E27FC236}">
                <a16:creationId xmlns:a16="http://schemas.microsoft.com/office/drawing/2014/main" id="{41A6F4D8-9AE0-4E1C-A4BE-0063DBADFA91}"/>
              </a:ext>
            </a:extLst>
          </p:cNvPr>
          <p:cNvSpPr>
            <a:spLocks noGrp="1"/>
          </p:cNvSpPr>
          <p:nvPr>
            <p:ph idx="1"/>
          </p:nvPr>
        </p:nvSpPr>
        <p:spPr>
          <a:xfrm>
            <a:off x="2405864" y="2064205"/>
            <a:ext cx="8172653" cy="3950096"/>
          </a:xfrm>
        </p:spPr>
        <p:txBody>
          <a:bodyPr>
            <a:noAutofit/>
          </a:bodyPr>
          <a:lstStyle/>
          <a:p>
            <a:pPr marL="0" indent="0">
              <a:buNone/>
            </a:pPr>
            <a:r>
              <a:rPr lang="en-US" sz="2400" u="sng" dirty="0"/>
              <a:t>Year 1 (FY 2022)</a:t>
            </a:r>
          </a:p>
          <a:p>
            <a:r>
              <a:rPr lang="en-US" sz="2400" dirty="0"/>
              <a:t>PHP-CCP (where the patient is unable to pay), and </a:t>
            </a:r>
          </a:p>
          <a:p>
            <a:r>
              <a:rPr lang="en-US" sz="2400" dirty="0"/>
              <a:t>Bad Debt (where payment was expected but not received).*  </a:t>
            </a:r>
          </a:p>
          <a:p>
            <a:pPr marL="0" indent="0">
              <a:buNone/>
            </a:pPr>
            <a:r>
              <a:rPr lang="en-US" sz="2400" u="sng" dirty="0"/>
              <a:t>Year 2 (FY 2023)</a:t>
            </a:r>
          </a:p>
          <a:p>
            <a:r>
              <a:rPr lang="en-US" sz="2400" dirty="0"/>
              <a:t>Pool will transition to charity care only (i.e., PHP-CCP).*</a:t>
            </a:r>
          </a:p>
          <a:p>
            <a:pPr marL="0" indent="0">
              <a:buNone/>
            </a:pPr>
            <a:r>
              <a:rPr lang="en-US" sz="2400" u="sng" dirty="0"/>
              <a:t>Year 3 (FY 2024)</a:t>
            </a:r>
          </a:p>
          <a:p>
            <a:r>
              <a:rPr lang="en-US" sz="2400" dirty="0"/>
              <a:t>Program will be resized based upon actual charity care cost data from Year 2.</a:t>
            </a:r>
          </a:p>
          <a:p>
            <a:pPr marL="0" indent="0">
              <a:buNone/>
            </a:pPr>
            <a:r>
              <a:rPr lang="en-US" sz="2400" i="1" dirty="0"/>
              <a:t>*The first 2 years will be capped at $500 million </a:t>
            </a:r>
          </a:p>
          <a:p>
            <a:endParaRPr lang="en-US" sz="3200" dirty="0"/>
          </a:p>
        </p:txBody>
      </p:sp>
      <p:sp>
        <p:nvSpPr>
          <p:cNvPr id="3" name="Slide Number Placeholder 2">
            <a:extLst>
              <a:ext uri="{FF2B5EF4-FFF2-40B4-BE49-F238E27FC236}">
                <a16:creationId xmlns:a16="http://schemas.microsoft.com/office/drawing/2014/main" id="{DD938858-3F84-453B-951B-9C396B5A405F}"/>
              </a:ext>
            </a:extLst>
          </p:cNvPr>
          <p:cNvSpPr>
            <a:spLocks noGrp="1"/>
          </p:cNvSpPr>
          <p:nvPr>
            <p:ph type="sldNum" sz="quarter" idx="12"/>
          </p:nvPr>
        </p:nvSpPr>
        <p:spPr/>
        <p:txBody>
          <a:bodyPr/>
          <a:lstStyle/>
          <a:p>
            <a:fld id="{21EDE7A0-2A40-4843-A4BA-64BCA4242F6B}" type="slidenum">
              <a:rPr lang="en-US" smtClean="0"/>
              <a:t>7</a:t>
            </a:fld>
            <a:endParaRPr lang="en-US"/>
          </a:p>
        </p:txBody>
      </p:sp>
    </p:spTree>
    <p:extLst>
      <p:ext uri="{BB962C8B-B14F-4D97-AF65-F5344CB8AC3E}">
        <p14:creationId xmlns:p14="http://schemas.microsoft.com/office/powerpoint/2010/main" val="378783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Waiver Rescission</a:t>
            </a:r>
          </a:p>
        </p:txBody>
      </p:sp>
      <p:sp>
        <p:nvSpPr>
          <p:cNvPr id="6" name="Content Placeholder 5">
            <a:extLst>
              <a:ext uri="{FF2B5EF4-FFF2-40B4-BE49-F238E27FC236}">
                <a16:creationId xmlns:a16="http://schemas.microsoft.com/office/drawing/2014/main" id="{41A6F4D8-9AE0-4E1C-A4BE-0063DBADFA91}"/>
              </a:ext>
            </a:extLst>
          </p:cNvPr>
          <p:cNvSpPr>
            <a:spLocks noGrp="1"/>
          </p:cNvSpPr>
          <p:nvPr>
            <p:ph idx="1"/>
          </p:nvPr>
        </p:nvSpPr>
        <p:spPr>
          <a:xfrm>
            <a:off x="2405864" y="2064205"/>
            <a:ext cx="8172653" cy="3950096"/>
          </a:xfrm>
        </p:spPr>
        <p:txBody>
          <a:bodyPr>
            <a:noAutofit/>
          </a:bodyPr>
          <a:lstStyle/>
          <a:p>
            <a:pPr marL="0" indent="0">
              <a:buNone/>
            </a:pPr>
            <a:r>
              <a:rPr lang="en-US" sz="2400" dirty="0"/>
              <a:t>In April of 2021, CMS rescinded the extension.  CMS contends that Texas did not hold the normal public notice process regarding their plans to renew the uncompensated care funding and did not provide sufficient reasoning for skipping that step.</a:t>
            </a:r>
          </a:p>
          <a:p>
            <a:pPr marL="0" indent="0">
              <a:buNone/>
            </a:pPr>
            <a:endParaRPr lang="en-US" sz="2400" dirty="0"/>
          </a:p>
          <a:p>
            <a:pPr marL="0" indent="0">
              <a:buNone/>
            </a:pPr>
            <a:r>
              <a:rPr lang="en-US" sz="2400" dirty="0"/>
              <a:t>Furthermore, CMS maintains that Texas’s request did not adequately explain:</a:t>
            </a:r>
          </a:p>
          <a:p>
            <a:r>
              <a:rPr lang="en-US" sz="2400" dirty="0"/>
              <a:t>What the extension request had to do with the pandemic, </a:t>
            </a:r>
          </a:p>
          <a:p>
            <a:r>
              <a:rPr lang="en-US" sz="2400" dirty="0"/>
              <a:t>Why the circumstances constituted an emergency, or </a:t>
            </a:r>
          </a:p>
          <a:p>
            <a:r>
              <a:rPr lang="en-US" sz="2400" dirty="0"/>
              <a:t>Why a delay would compromise the demonstration or beneficiary interests. </a:t>
            </a:r>
            <a:endParaRPr lang="en-US" sz="2400" i="1" dirty="0"/>
          </a:p>
          <a:p>
            <a:endParaRPr lang="en-US" sz="3200" dirty="0"/>
          </a:p>
        </p:txBody>
      </p:sp>
      <p:sp>
        <p:nvSpPr>
          <p:cNvPr id="3" name="Slide Number Placeholder 2">
            <a:extLst>
              <a:ext uri="{FF2B5EF4-FFF2-40B4-BE49-F238E27FC236}">
                <a16:creationId xmlns:a16="http://schemas.microsoft.com/office/drawing/2014/main" id="{DD938858-3F84-453B-951B-9C396B5A405F}"/>
              </a:ext>
            </a:extLst>
          </p:cNvPr>
          <p:cNvSpPr>
            <a:spLocks noGrp="1"/>
          </p:cNvSpPr>
          <p:nvPr>
            <p:ph type="sldNum" sz="quarter" idx="12"/>
          </p:nvPr>
        </p:nvSpPr>
        <p:spPr/>
        <p:txBody>
          <a:bodyPr/>
          <a:lstStyle/>
          <a:p>
            <a:fld id="{21EDE7A0-2A40-4843-A4BA-64BCA4242F6B}" type="slidenum">
              <a:rPr lang="en-US" smtClean="0"/>
              <a:t>8</a:t>
            </a:fld>
            <a:endParaRPr lang="en-US" dirty="0"/>
          </a:p>
        </p:txBody>
      </p:sp>
    </p:spTree>
    <p:extLst>
      <p:ext uri="{BB962C8B-B14F-4D97-AF65-F5344CB8AC3E}">
        <p14:creationId xmlns:p14="http://schemas.microsoft.com/office/powerpoint/2010/main" val="126958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Response to Waiver Rescission </a:t>
            </a:r>
          </a:p>
        </p:txBody>
      </p:sp>
      <p:sp>
        <p:nvSpPr>
          <p:cNvPr id="6" name="Content Placeholder 5">
            <a:extLst>
              <a:ext uri="{FF2B5EF4-FFF2-40B4-BE49-F238E27FC236}">
                <a16:creationId xmlns:a16="http://schemas.microsoft.com/office/drawing/2014/main" id="{41A6F4D8-9AE0-4E1C-A4BE-0063DBADFA91}"/>
              </a:ext>
            </a:extLst>
          </p:cNvPr>
          <p:cNvSpPr>
            <a:spLocks noGrp="1"/>
          </p:cNvSpPr>
          <p:nvPr>
            <p:ph idx="1"/>
          </p:nvPr>
        </p:nvSpPr>
        <p:spPr>
          <a:xfrm>
            <a:off x="2405864" y="2064205"/>
            <a:ext cx="8172653" cy="3950096"/>
          </a:xfrm>
        </p:spPr>
        <p:txBody>
          <a:bodyPr>
            <a:noAutofit/>
          </a:bodyPr>
          <a:lstStyle/>
          <a:p>
            <a:r>
              <a:rPr lang="en-US" dirty="0"/>
              <a:t>On May 14, 2021: Texas Attorney General Ken Paxton filed suit against the Biden Administration for the loss of the Medicaid waiver.</a:t>
            </a:r>
          </a:p>
          <a:p>
            <a:r>
              <a:rPr lang="en-US" dirty="0"/>
              <a:t>On May 28, 2021, HHSC posted the Extension Application for the waiver.  The extension request reflects the same terms and conditions agreed to and approved by CMS on January 15, 2021. The extension request is for approximately 10 years, which will allow the 1115 waiver authority to run through 2030. </a:t>
            </a:r>
            <a:endParaRPr lang="en-US" sz="3200" dirty="0"/>
          </a:p>
        </p:txBody>
      </p:sp>
      <p:sp>
        <p:nvSpPr>
          <p:cNvPr id="3" name="Slide Number Placeholder 2">
            <a:extLst>
              <a:ext uri="{FF2B5EF4-FFF2-40B4-BE49-F238E27FC236}">
                <a16:creationId xmlns:a16="http://schemas.microsoft.com/office/drawing/2014/main" id="{DD938858-3F84-453B-951B-9C396B5A405F}"/>
              </a:ext>
            </a:extLst>
          </p:cNvPr>
          <p:cNvSpPr>
            <a:spLocks noGrp="1"/>
          </p:cNvSpPr>
          <p:nvPr>
            <p:ph type="sldNum" sz="quarter" idx="12"/>
          </p:nvPr>
        </p:nvSpPr>
        <p:spPr/>
        <p:txBody>
          <a:bodyPr/>
          <a:lstStyle/>
          <a:p>
            <a:fld id="{21EDE7A0-2A40-4843-A4BA-64BCA4242F6B}" type="slidenum">
              <a:rPr lang="en-US" smtClean="0"/>
              <a:t>9</a:t>
            </a:fld>
            <a:endParaRPr lang="en-US"/>
          </a:p>
        </p:txBody>
      </p:sp>
    </p:spTree>
    <p:extLst>
      <p:ext uri="{BB962C8B-B14F-4D97-AF65-F5344CB8AC3E}">
        <p14:creationId xmlns:p14="http://schemas.microsoft.com/office/powerpoint/2010/main" val="1613973129"/>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a4d8898-0953-4ca4-9ce2-3d9fe196b48b">
      <UserInfo>
        <DisplayName>Turner,Matt (DSHS)</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4631684833E408FA2861A8306C654" ma:contentTypeVersion="12" ma:contentTypeDescription="Create a new document." ma:contentTypeScope="" ma:versionID="deea9624a870a421542ab4e07be84d9c">
  <xsd:schema xmlns:xsd="http://www.w3.org/2001/XMLSchema" xmlns:xs="http://www.w3.org/2001/XMLSchema" xmlns:p="http://schemas.microsoft.com/office/2006/metadata/properties" xmlns:ns2="8142c8fe-a759-485d-ab07-0192dd02b9fc" xmlns:ns3="0a4d8898-0953-4ca4-9ce2-3d9fe196b48b" targetNamespace="http://schemas.microsoft.com/office/2006/metadata/properties" ma:root="true" ma:fieldsID="df24fd5d4df6a1322253facaa86b3a00" ns2:_="" ns3:_="">
    <xsd:import namespace="8142c8fe-a759-485d-ab07-0192dd02b9fc"/>
    <xsd:import namespace="0a4d8898-0953-4ca4-9ce2-3d9fe196b4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2c8fe-a759-485d-ab07-0192dd02b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4d8898-0953-4ca4-9ce2-3d9fe196b4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489EF7-1C17-4AF7-A726-258877464C5F}">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142c8fe-a759-485d-ab07-0192dd02b9fc"/>
    <ds:schemaRef ds:uri="0a4d8898-0953-4ca4-9ce2-3d9fe196b48b"/>
    <ds:schemaRef ds:uri="http://www.w3.org/XML/1998/namespace"/>
    <ds:schemaRef ds:uri="http://purl.org/dc/dcmitype/"/>
  </ds:schemaRefs>
</ds:datastoreItem>
</file>

<file path=customXml/itemProps2.xml><?xml version="1.0" encoding="utf-8"?>
<ds:datastoreItem xmlns:ds="http://schemas.openxmlformats.org/officeDocument/2006/customXml" ds:itemID="{317B62D5-FCB4-4D51-8C1D-B2BB2C3B8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2c8fe-a759-485d-ab07-0192dd02b9fc"/>
    <ds:schemaRef ds:uri="0a4d8898-0953-4ca4-9ce2-3d9fe196b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25D7D0-5DDC-404C-B2A7-E2B53C3E85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DSHS-Powerpoint-Template</Template>
  <TotalTime>18238</TotalTime>
  <Words>632</Words>
  <Application>Microsoft Office PowerPoint</Application>
  <PresentationFormat>Widescreen</PresentationFormat>
  <Paragraphs>55</Paragraphs>
  <Slides>10</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Calibri Light</vt:lpstr>
      <vt:lpstr>DSHS Slide Theme</vt:lpstr>
      <vt:lpstr>DSHS Slide Layout 2</vt:lpstr>
      <vt:lpstr>DSHS Slide Layout 3</vt:lpstr>
      <vt:lpstr>PowerPoint Presentation</vt:lpstr>
      <vt:lpstr>1115 Waiver &amp; Public Health Providers Charity Care Program  (PHP-CCP)</vt:lpstr>
      <vt:lpstr>Initial 1115(a) demonstration, entitled “Texas Healthcare Transformation and Quality Improvement Program” (THTQIP): </vt:lpstr>
      <vt:lpstr>1115 Waiver Extension</vt:lpstr>
      <vt:lpstr>1115 Waiver Extension:  New Pool</vt:lpstr>
      <vt:lpstr>PHP-CCP Eligibility</vt:lpstr>
      <vt:lpstr>Waiver Extension Timeline</vt:lpstr>
      <vt:lpstr>Waiver Rescission</vt:lpstr>
      <vt:lpstr>Response to Waiver Rescission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Brown,Angela (DSHS)</dc:creator>
  <cp:lastModifiedBy>Steffek,Lisa (DSHS)</cp:lastModifiedBy>
  <cp:revision>219</cp:revision>
  <dcterms:created xsi:type="dcterms:W3CDTF">2018-12-06T15:25:41Z</dcterms:created>
  <dcterms:modified xsi:type="dcterms:W3CDTF">2021-06-04T20:59:32Z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0x010100D8D4631684833E408FA2861A8306C654</vt:lpwstr>
  </property>
</Properties>
</file>