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275" r:id="rId3"/>
    <p:sldId id="1195" r:id="rId4"/>
    <p:sldId id="1219" r:id="rId5"/>
    <p:sldId id="256" r:id="rId6"/>
    <p:sldId id="2141411653" r:id="rId7"/>
    <p:sldId id="2141411652" r:id="rId8"/>
    <p:sldId id="1220" r:id="rId9"/>
    <p:sldId id="1222" r:id="rId10"/>
    <p:sldId id="2141411657" r:id="rId11"/>
    <p:sldId id="2141411658" r:id="rId12"/>
    <p:sldId id="1221" r:id="rId13"/>
    <p:sldId id="2141411655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75"/>
            <p14:sldId id="1195"/>
            <p14:sldId id="1219"/>
            <p14:sldId id="256"/>
            <p14:sldId id="2141411653"/>
            <p14:sldId id="2141411652"/>
            <p14:sldId id="1220"/>
            <p14:sldId id="1222"/>
            <p14:sldId id="2141411657"/>
            <p14:sldId id="2141411658"/>
            <p14:sldId id="1221"/>
            <p14:sldId id="2141411655"/>
          </p14:sldIdLst>
        </p14:section>
        <p14:section name="Section heading here" id="{4230DD8D-A306-47B5-8F1C-5685E62BC2F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5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083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8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14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32735"/>
            <a:ext cx="7199670" cy="1268362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algn="ctr"/>
            <a:fld id="{523972C8-722D-45F6-B4D9-99B5D0CE429E}" type="datetimeFigureOut">
              <a:rPr lang="en-US" smtClean="0"/>
              <a:pPr algn="ctr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7170173" cy="1504335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3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405735"/>
            <a:ext cx="9846276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6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9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0"/>
            <a:ext cx="7052185" cy="1519084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4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507524" y="368611"/>
            <a:ext cx="9846276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711" r:id="rId5"/>
    <p:sldLayoutId id="2147483681" r:id="rId6"/>
    <p:sldLayoutId id="2147483715" r:id="rId7"/>
    <p:sldLayoutId id="2147483699" r:id="rId8"/>
    <p:sldLayoutId id="2147483712" r:id="rId9"/>
    <p:sldLayoutId id="2147483700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>
                <a:solidFill>
                  <a:srgbClr val="0070C0"/>
                </a:solidFill>
              </a:rPr>
              <a:pPr/>
              <a:t>10/12/2021</a:t>
            </a:fld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5" r:id="rId5"/>
    <p:sldLayoutId id="2147483713" r:id="rId6"/>
    <p:sldLayoutId id="2147483716" r:id="rId7"/>
    <p:sldLayoutId id="2147483708" r:id="rId8"/>
    <p:sldLayoutId id="2147483714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vid.cdc.gov/covid-data-tracker/#variant-proportion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8090954" cy="1944087"/>
          </a:xfrm>
        </p:spPr>
        <p:txBody>
          <a:bodyPr/>
          <a:lstStyle/>
          <a:p>
            <a:r>
              <a:rPr lang="en-US" sz="7200" dirty="0"/>
              <a:t>COVID-19 Trends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102340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Jennifer A. Shuford, MD, MPH</a:t>
            </a:r>
          </a:p>
          <a:p>
            <a:r>
              <a:rPr lang="en-US" dirty="0"/>
              <a:t>Texas Department of State Health Services</a:t>
            </a:r>
          </a:p>
          <a:p>
            <a:r>
              <a:rPr lang="en-US" dirty="0"/>
              <a:t>October 13, 2021</a:t>
            </a:r>
          </a:p>
        </p:txBody>
      </p:sp>
    </p:spTree>
    <p:extLst>
      <p:ext uri="{BB962C8B-B14F-4D97-AF65-F5344CB8AC3E}">
        <p14:creationId xmlns:p14="http://schemas.microsoft.com/office/powerpoint/2010/main" val="11720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4953DB-036C-4C63-823A-82A12278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369" y="-89018"/>
            <a:ext cx="7509260" cy="67990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CDC- Texas Data, 12/28/2021 – 9/26/2021*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0E864-C257-4B58-AE48-0E826DDA6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85"/>
          <a:stretch/>
        </p:blipFill>
        <p:spPr>
          <a:xfrm>
            <a:off x="1512376" y="581892"/>
            <a:ext cx="9810749" cy="6025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831F5-9183-4422-B6B1-EB4718CEDE38}"/>
              </a:ext>
            </a:extLst>
          </p:cNvPr>
          <p:cNvSpPr txBox="1"/>
          <p:nvPr/>
        </p:nvSpPr>
        <p:spPr>
          <a:xfrm>
            <a:off x="4765716" y="6668732"/>
            <a:ext cx="2660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00" dirty="0">
                <a:solidFill>
                  <a:srgbClr val="FFFFFF"/>
                </a:solidFill>
                <a:latin typeface="Verdana"/>
              </a:rPr>
              <a:t>*Preliminary data. Subject to change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506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3801-2BA8-4118-A4DB-CE397390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DSHS and COVID-19 Therapeutics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9C851-BCD3-4E88-BE38-6824464BD5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43049" y="4315099"/>
            <a:ext cx="10150187" cy="2149338"/>
          </a:xfrm>
        </p:spPr>
        <p:txBody>
          <a:bodyPr>
            <a:normAutofit/>
          </a:bodyPr>
          <a:lstStyle/>
          <a:p>
            <a:r>
              <a:rPr lang="en-US" dirty="0"/>
              <a:t>Therapeutics that may be available soon</a:t>
            </a:r>
          </a:p>
          <a:p>
            <a:pPr lvl="1"/>
            <a:r>
              <a:rPr lang="en-US" dirty="0" err="1"/>
              <a:t>Molnupiravir</a:t>
            </a:r>
            <a:endParaRPr lang="en-US" dirty="0"/>
          </a:p>
          <a:p>
            <a:pPr lvl="1"/>
            <a:r>
              <a:rPr lang="en-US" dirty="0"/>
              <a:t>Long-acting monoclonal antibodies</a:t>
            </a:r>
          </a:p>
          <a:p>
            <a:pPr lvl="1"/>
            <a:r>
              <a:rPr lang="en-US" dirty="0"/>
              <a:t>Others?</a:t>
            </a:r>
          </a:p>
          <a:p>
            <a:r>
              <a:rPr lang="en-US" dirty="0"/>
              <a:t>Questions about ordering: therapeutics@dshs.texas.gov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B092A8-EAE9-49CB-B839-A4B808B50F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9364" b="5445"/>
          <a:stretch/>
        </p:blipFill>
        <p:spPr>
          <a:xfrm>
            <a:off x="2181279" y="1394691"/>
            <a:ext cx="7829441" cy="24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0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411AAE-9A0B-4994-8C3D-CD698ACE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7DE8C-8F7D-430B-9B9E-273E4E6FB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Jennifer A. Shuford, MD, MPH</a:t>
            </a:r>
          </a:p>
          <a:p>
            <a:r>
              <a:rPr lang="en-US" dirty="0"/>
              <a:t>Jennifer.Shuford@dshs.texas.gov</a:t>
            </a:r>
          </a:p>
        </p:txBody>
      </p:sp>
    </p:spTree>
    <p:extLst>
      <p:ext uri="{BB962C8B-B14F-4D97-AF65-F5344CB8AC3E}">
        <p14:creationId xmlns:p14="http://schemas.microsoft.com/office/powerpoint/2010/main" val="11489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FD7BB-99C7-415E-BC75-54DF5436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72" y="0"/>
            <a:ext cx="941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3899D-A749-4B0B-9D77-FE3C27BC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27" y="0"/>
            <a:ext cx="9423545" cy="68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A2E06-3F89-4DA7-836A-1D22D537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1" y="469471"/>
            <a:ext cx="10744375" cy="59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68D1F-FA89-4D95-884E-AA38D8CC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31" y="0"/>
            <a:ext cx="8200737" cy="68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93C9E-865A-465A-8CCA-3E6BDAF2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35" y="0"/>
            <a:ext cx="8549409" cy="68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52852-D521-48B3-9C59-19B1E379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00" y="0"/>
            <a:ext cx="9412000" cy="68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4953DB-036C-4C63-823A-82A12278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685" y="-27154"/>
            <a:ext cx="9810749" cy="67990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CDC- National Data, 6/27/2021 – 10/2/2021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7CBEA-87D3-4E5A-BAC5-EC36F0363D2C}"/>
              </a:ext>
            </a:extLst>
          </p:cNvPr>
          <p:cNvSpPr txBox="1"/>
          <p:nvPr/>
        </p:nvSpPr>
        <p:spPr>
          <a:xfrm>
            <a:off x="3121397" y="6618434"/>
            <a:ext cx="5949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Available at: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https://covid.cdc.gov/covid-data-tracker/#variant-proportions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Accessed 10/13/2021.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52450-735B-49CD-B23F-AE62BA4E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47" y="649884"/>
            <a:ext cx="8555904" cy="59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4953DB-036C-4C63-823A-82A12278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685" y="-27154"/>
            <a:ext cx="9810749" cy="67990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CDC- Texas Data, 6/19/2021 – 9/25/2021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7CBEA-87D3-4E5A-BAC5-EC36F0363D2C}"/>
              </a:ext>
            </a:extLst>
          </p:cNvPr>
          <p:cNvSpPr txBox="1"/>
          <p:nvPr/>
        </p:nvSpPr>
        <p:spPr>
          <a:xfrm>
            <a:off x="3121397" y="6618434"/>
            <a:ext cx="5949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Available at: </a:t>
            </a:r>
            <a:r>
              <a:rPr lang="en-US" sz="900" dirty="0">
                <a:solidFill>
                  <a:srgbClr val="FFFFFF"/>
                </a:solidFill>
              </a:rPr>
              <a:t>https://dshs.texas.gov/coronavirus/variants-data.aspx.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Accessed </a:t>
            </a:r>
            <a:r>
              <a:rPr lang="en-US" sz="900" dirty="0">
                <a:solidFill>
                  <a:srgbClr val="FFFFFF"/>
                </a:solidFill>
                <a:latin typeface="Verdana"/>
              </a:rPr>
              <a:t>10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/13/2021.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D9CC3-E6AD-460D-8539-C41BA60B6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7" b="7710"/>
          <a:stretch/>
        </p:blipFill>
        <p:spPr>
          <a:xfrm>
            <a:off x="2563067" y="652750"/>
            <a:ext cx="6653561" cy="59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9296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63FB7B0C-D359-4FB7-807C-DC2904561778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D7658A1C-083F-40B3-B5D2-38AC4A8011E6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DSHS-External-Presentation-16x9-</Template>
  <TotalTime>2348</TotalTime>
  <Words>135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Rockwell</vt:lpstr>
      <vt:lpstr>Verdana</vt:lpstr>
      <vt:lpstr>Dark Room</vt:lpstr>
      <vt:lpstr>Bright Room</vt:lpstr>
      <vt:lpstr>COVID-19 Trends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CDC- National Data, 6/27/2021 – 10/2/2021</vt:lpstr>
      <vt:lpstr>CDC- Texas Data, 6/19/2021 – 9/25/2021</vt:lpstr>
      <vt:lpstr>CDC- Texas Data, 12/28/2021 – 9/26/2021*</vt:lpstr>
      <vt:lpstr>DSHS and COVID-19 Therapeutics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Lagunas,Sylvia (DSHS)</dc:creator>
  <cp:lastModifiedBy>Shuford,Jennifer (DSHS)</cp:lastModifiedBy>
  <cp:revision>84</cp:revision>
  <dcterms:created xsi:type="dcterms:W3CDTF">2017-10-12T16:40:40Z</dcterms:created>
  <dcterms:modified xsi:type="dcterms:W3CDTF">2021-10-12T20:56:07Z</dcterms:modified>
</cp:coreProperties>
</file>