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86" r:id="rId6"/>
    <p:sldMasterId id="2147483675" r:id="rId7"/>
  </p:sldMasterIdLst>
  <p:notesMasterIdLst>
    <p:notesMasterId r:id="rId21"/>
  </p:notesMasterIdLst>
  <p:sldIdLst>
    <p:sldId id="256" r:id="rId8"/>
    <p:sldId id="272" r:id="rId9"/>
    <p:sldId id="279" r:id="rId10"/>
    <p:sldId id="260" r:id="rId11"/>
    <p:sldId id="308" r:id="rId12"/>
    <p:sldId id="323" r:id="rId13"/>
    <p:sldId id="322" r:id="rId14"/>
    <p:sldId id="326" r:id="rId15"/>
    <p:sldId id="324" r:id="rId16"/>
    <p:sldId id="316" r:id="rId17"/>
    <p:sldId id="273" r:id="rId18"/>
    <p:sldId id="319" r:id="rId19"/>
    <p:sldId id="31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81506D2-91B9-4009-A6F8-EC4347F19F69}">
          <p14:sldIdLst>
            <p14:sldId id="256"/>
            <p14:sldId id="272"/>
            <p14:sldId id="279"/>
            <p14:sldId id="260"/>
            <p14:sldId id="308"/>
            <p14:sldId id="323"/>
            <p14:sldId id="322"/>
            <p14:sldId id="326"/>
            <p14:sldId id="324"/>
            <p14:sldId id="316"/>
            <p14:sldId id="273"/>
            <p14:sldId id="319"/>
            <p14:sldId id="31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556A7E"/>
    <a:srgbClr val="005CB9"/>
    <a:srgbClr val="1F4E79"/>
    <a:srgbClr val="264780"/>
    <a:srgbClr val="0058A3"/>
    <a:srgbClr val="FFC600"/>
    <a:srgbClr val="003087"/>
    <a:srgbClr val="F2F2F2"/>
    <a:srgbClr val="3F5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845EDE-FD2C-B5A7-416B-F41BCFFFB147}" v="2" dt="2021-09-14T14:03:05.746"/>
    <p1510:client id="{6F751EEB-D640-8833-B4B0-527617E03D4E}" v="156" dt="2021-09-13T20:00:10.395"/>
    <p1510:client id="{8603BED3-9175-4869-9332-A8D5C6F27899}" v="5274" dt="2021-09-13T20:12:05.769"/>
    <p1510:client id="{947007E2-1513-8329-6E4B-CB28E7740024}" v="39" dt="2021-09-13T21:15:43.927"/>
    <p1510:client id="{BC9DB49A-55E5-58E7-D717-6C2240482339}" v="244" dt="2021-09-14T19:43:09.397"/>
    <p1510:client id="{E565716E-524C-44DB-A74D-8DAF9FA83EF0}" v="106" dt="2021-08-10T21:38:01.3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62" autoAdjust="0"/>
    <p:restoredTop sz="94660"/>
  </p:normalViewPr>
  <p:slideViewPr>
    <p:cSldViewPr snapToGrid="0">
      <p:cViewPr varScale="1">
        <p:scale>
          <a:sx n="78" d="100"/>
          <a:sy n="78" d="100"/>
        </p:scale>
        <p:origin x="7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1BF767-1A78-45CA-9B54-8F32B5CE063E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276F4-4E71-44D3-9E69-6DC036DA6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902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50938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04F187-E017-4E6A-9408-4F80DA0074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133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Layout">
    <p:bg>
      <p:bgPr>
        <a:gradFill>
          <a:gsLst>
            <a:gs pos="0">
              <a:srgbClr val="556A7E"/>
            </a:gs>
            <a:gs pos="35000">
              <a:srgbClr val="556A7E"/>
            </a:gs>
            <a:gs pos="100000">
              <a:srgbClr val="333333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&quot;&quot;">
            <a:extLst>
              <a:ext uri="{FF2B5EF4-FFF2-40B4-BE49-F238E27FC236}">
                <a16:creationId xmlns:a16="http://schemas.microsoft.com/office/drawing/2014/main" id="{DE3F76AE-A06E-4432-81ED-28CBF6FB1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62297"/>
            <a:ext cx="10515600" cy="1971503"/>
          </a:xfrm>
          <a:ln w="63500">
            <a:solidFill>
              <a:schemeClr val="bg1"/>
            </a:solidFill>
          </a:ln>
        </p:spPr>
        <p:txBody>
          <a:bodyPr anchor="ctr" anchorCtr="0">
            <a:normAutofit/>
          </a:bodyPr>
          <a:lstStyle>
            <a:lvl1pPr algn="ctr">
              <a:defRPr sz="6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SLIDE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E720B-E25C-49B3-978B-6706735DD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87609"/>
            <a:ext cx="10515600" cy="544878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BBC5130-6735-419A-B1B8-C36EA21FC40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4432300"/>
            <a:ext cx="10509250" cy="727075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cxnSp>
        <p:nvCxnSpPr>
          <p:cNvPr id="10" name="Straight Connector 22" title="&quot; &quot;">
            <a:extLst>
              <a:ext uri="{FF2B5EF4-FFF2-40B4-BE49-F238E27FC236}">
                <a16:creationId xmlns:a16="http://schemas.microsoft.com/office/drawing/2014/main" id="{C518FDB4-615D-4BD8-B84D-E2866EE4D7D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161925"/>
            <a:ext cx="12192000" cy="0"/>
          </a:xfrm>
          <a:prstGeom prst="line">
            <a:avLst/>
          </a:prstGeom>
          <a:ln w="762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23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82CF4-D412-4779-B721-D677D66C3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3E62DF9-FC82-4F23-899A-C9F89F88295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66750" y="742950"/>
            <a:ext cx="10858500" cy="53721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F70E1DB0-FA35-4359-A511-0FFBC260B0CF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161925"/>
            <a:ext cx="12192000" cy="0"/>
          </a:xfrm>
          <a:prstGeom prst="line">
            <a:avLst/>
          </a:prstGeom>
          <a:ln w="762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8328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E3493D-3AC6-45EE-B19D-FE7952237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2C2881-EB4F-4F07-A241-DA76ABA60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2DF5A-775D-4FC2-9C23-B06497E48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580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FAC3F-E8C3-47D6-9C29-15820A7AE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4D5C3B-0D78-4F4C-9165-AB9D4B0FC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CBE6E-823D-4EB4-82C4-38F5D4B08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53706-2B1F-4D77-B1DA-92FFBBA74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A7F56-5FD6-4829-A5D1-8D275B647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entagon 9" title="&quot;&quot;">
            <a:extLst>
              <a:ext uri="{FF2B5EF4-FFF2-40B4-BE49-F238E27FC236}">
                <a16:creationId xmlns:a16="http://schemas.microsoft.com/office/drawing/2014/main" id="{7CC38CDD-64DC-4DFD-A53D-533ECED83431}"/>
              </a:ext>
            </a:extLst>
          </p:cNvPr>
          <p:cNvSpPr/>
          <p:nvPr userDrawn="1"/>
        </p:nvSpPr>
        <p:spPr>
          <a:xfrm>
            <a:off x="0" y="1696611"/>
            <a:ext cx="6581872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571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E4B68-0B79-44AD-8CC1-FFCBDF4EF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B490E-881C-48B0-BCF6-F629AFBAF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47209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89CE3-59F3-4862-823A-0FEB939B00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5863" y="1825625"/>
            <a:ext cx="4344072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0462D6-05EC-42BC-90B3-E1244B682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09728" y="1825625"/>
            <a:ext cx="434407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6FFCB7-78F2-42A0-B3F8-7C78139E9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244305F-9E51-4C97-993B-6CFA7BD87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2094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7C08E-E5FC-4F14-993F-305CF8A4F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A4A68-A372-48AB-B631-1614C79BF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6A655AA-EB69-4406-B886-8905A4234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52605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89CE3-59F3-4862-823A-0FEB939B00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5863" y="1825625"/>
            <a:ext cx="4344072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0462D6-05EC-42BC-90B3-E1244B682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09728" y="1825625"/>
            <a:ext cx="434407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6FFCB7-78F2-42A0-B3F8-7C78139E9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244305F-9E51-4C97-993B-6CFA7BD87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81690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2FF2B2-B59F-4D5B-A313-235F016BE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27564" y="1857375"/>
            <a:ext cx="4405946" cy="647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7BA152-9EDA-4028-9FB3-1B5DFCFAC5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27563" y="2505075"/>
            <a:ext cx="440594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FF0849-E536-4C9C-A18E-53D9F5C3EF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49440" y="1857375"/>
            <a:ext cx="4405948" cy="647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BC04F7-725C-41F9-A8AE-514B613376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49440" y="2505075"/>
            <a:ext cx="440594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B873F2-787E-4D79-B474-995E13D0B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AF102D7-3CF1-4506-A572-0F149F76C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21062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034204-8D8F-4BBA-A894-01CA6705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279DC7-45CD-4962-BAF3-9EA0BFF1F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392051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A0034-A29B-41C8-8050-85AE27DBE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41109-E4E8-4F1B-8F73-C7512A5AFE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1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8D643E-9023-4501-A748-7AE3454331FD}"/>
              </a:ext>
            </a:extLst>
          </p:cNvPr>
          <p:cNvSpPr/>
          <p:nvPr userDrawn="1"/>
        </p:nvSpPr>
        <p:spPr>
          <a:xfrm>
            <a:off x="0" y="6647575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2DFC1C-47D0-4238-9973-F9E27DC563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4" y="5289192"/>
            <a:ext cx="1598591" cy="1147959"/>
          </a:xfrm>
          <a:prstGeom prst="rect">
            <a:avLst/>
          </a:prstGeom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77F26A8-E80E-47FF-A4E8-5DC6A4DF9AE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7F793-1857-4684-9922-D6742A64826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413000" y="409575"/>
            <a:ext cx="9472613" cy="5689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265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>
          <a:gsLst>
            <a:gs pos="0">
              <a:srgbClr val="005CB9"/>
            </a:gs>
            <a:gs pos="35000">
              <a:srgbClr val="005CB9"/>
            </a:gs>
            <a:gs pos="100000">
              <a:srgbClr val="1F4E79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title="&quot;&quot;">
            <a:extLst>
              <a:ext uri="{FF2B5EF4-FFF2-40B4-BE49-F238E27FC236}">
                <a16:creationId xmlns:a16="http://schemas.microsoft.com/office/drawing/2014/main" id="{4640CF87-8DF6-4C8B-97AA-9ABBA6BC43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/>
          <a:stretch/>
        </p:blipFill>
        <p:spPr>
          <a:xfrm>
            <a:off x="1" y="6014859"/>
            <a:ext cx="12192000" cy="843141"/>
          </a:xfrm>
          <a:prstGeom prst="rect">
            <a:avLst/>
          </a:prstGeom>
          <a:ln>
            <a:noFill/>
          </a:ln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13F4D1B-EF1A-49B9-B402-0B004EF26F3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5997388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title="Texas Department of State Health Services logo">
            <a:extLst>
              <a:ext uri="{FF2B5EF4-FFF2-40B4-BE49-F238E27FC236}">
                <a16:creationId xmlns:a16="http://schemas.microsoft.com/office/drawing/2014/main" id="{CBA3BA64-CAE0-4BE1-AAB8-D83A5CA4B19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2" y="5979918"/>
            <a:ext cx="3236672" cy="8728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3F76AE-A06E-4432-81ED-28CBF6FB1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860611"/>
            <a:ext cx="10515600" cy="2873190"/>
          </a:xfrm>
        </p:spPr>
        <p:txBody>
          <a:bodyPr anchor="b"/>
          <a:lstStyle>
            <a:lvl1pPr>
              <a:defRPr sz="6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SLIDE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E720B-E25C-49B3-978B-6706735DD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8760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2FE2D-EC07-4B38-9F3D-0808B11B0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96225" y="6288648"/>
            <a:ext cx="4114800" cy="365125"/>
          </a:xfrm>
        </p:spPr>
        <p:txBody>
          <a:bodyPr anchor="b" anchorCtr="1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6829444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A0034-A29B-41C8-8050-85AE27DBE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41109-E4E8-4F1B-8F73-C7512A5AFE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1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8D643E-9023-4501-A748-7AE3454331FD}"/>
              </a:ext>
            </a:extLst>
          </p:cNvPr>
          <p:cNvSpPr/>
          <p:nvPr userDrawn="1"/>
        </p:nvSpPr>
        <p:spPr>
          <a:xfrm>
            <a:off x="0" y="6647575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2DFC1C-47D0-4238-9973-F9E27DC563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4" y="5289192"/>
            <a:ext cx="1598591" cy="1147959"/>
          </a:xfrm>
          <a:prstGeom prst="rect">
            <a:avLst/>
          </a:prstGeom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77F26A8-E80E-47FF-A4E8-5DC6A4DF9AE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04049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22B5D5-FCFF-42FF-AE3D-76CF37FAA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77890" y="204946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7AA98-2AF5-4BC2-9262-C4B6AFB91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1784" y="2049463"/>
            <a:ext cx="4932016" cy="3811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C68D7E-257E-4871-AF53-6BBE721E8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A0B201C-AA90-47D5-96C6-0D8499E36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27329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4D9B1-AB0A-4034-96D1-1272B15D7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00" y="1894114"/>
            <a:ext cx="4357396" cy="432571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9CA2B5-7745-4EE4-AA6B-4C04515407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83355" y="1"/>
            <a:ext cx="5408646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E3C69-5B65-4D5C-9592-62EF77FDD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BB432F0-4273-4145-92A4-EE447DB13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365125"/>
            <a:ext cx="4357397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589453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D3D943-9064-4951-B936-9F56B4BCBC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0C536-92FC-4E64-9194-22969EFD7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B27D1-BF3D-4ED3-8A08-CC7E8DE90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19A5C61-4DCC-422D-B66E-7FA5A8D32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415718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E4B68-0B79-44AD-8CC1-FFCBDF4EF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B490E-881C-48B0-BCF6-F629AFBAF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38549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F599D-6C02-48E0-8201-93256B595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30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AEDC7E3-DEC9-4498-81FE-201C83A126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690688"/>
            <a:ext cx="5257800" cy="4729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E24D776-7FA7-4215-BC62-AA2523B364B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1566863"/>
            <a:ext cx="6096000" cy="5068889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6314058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BD1ED-4C0D-4577-AED5-A0A39410D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25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53BCD-2F54-4A0A-9404-EB4BA9A7C6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CE411C-1F59-47D8-A553-7FD149C1CA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55085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27750-E989-42E1-85EA-B283ABB8F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14" y="27225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03CE5D-AEFD-4304-8BB8-521B2A475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2014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6F4435-131E-4F88-9269-C3FA6101F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8856AE-F49A-4C80-83E3-EC3B15C0D2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6D8EA7-F412-47B2-90FD-7A9C9762B2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DBA92D-FCC2-48A1-8A3D-C92BCE8BE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D06A-407B-46FA-A0EC-F072866C22BF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6F68FA-2583-4B95-8D25-580645123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5FE495-09D8-428E-9C45-A3BF074E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54E4-5A71-4511-84E9-33A1CA2A9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253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64814-3467-4D26-BFFF-52A18F78E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97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775358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387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SHS 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30FFC8C-FFA4-4B32-A71B-6DF399E1577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69" b="8164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B0F96CC1-470A-4CE3-9A55-CB49B5FCDE62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171256"/>
            <a:ext cx="12192000" cy="0"/>
          </a:xfrm>
          <a:prstGeom prst="line">
            <a:avLst/>
          </a:prstGeom>
          <a:ln w="762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title="Texas Department of State Health Services logo">
            <a:extLst>
              <a:ext uri="{FF2B5EF4-FFF2-40B4-BE49-F238E27FC236}">
                <a16:creationId xmlns:a16="http://schemas.microsoft.com/office/drawing/2014/main" id="{A2B8BECE-B9F2-4BF8-901C-9069CB22B8A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51715" y="2096908"/>
            <a:ext cx="9888569" cy="266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9267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EC7CC-61B4-4A57-AEC1-6B45BD517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76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D82634-C662-4D30-A456-A3C406D01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446213"/>
            <a:ext cx="3932237" cy="44227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E74DC-C2C7-43A6-BBF0-AF07DE2D0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438275"/>
            <a:ext cx="6172200" cy="4422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7853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B3E45-7DCB-43D9-A8F6-F996162C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76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0EF7B0-00F0-41BA-B6CA-13DBCA778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8288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F4763C-A6AC-4FC2-9B24-1D1A4CF766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0012" y="16097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82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&amp; Pictu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ABD5-C31F-46EC-9CD3-DED924A0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108807"/>
          </a:xfrm>
        </p:spPr>
        <p:txBody>
          <a:bodyPr/>
          <a:lstStyle>
            <a:lvl1pPr>
              <a:defRPr b="1">
                <a:solidFill>
                  <a:srgbClr val="00308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133A63-C708-47BD-ACF4-8B6CB2BD3D0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38200" y="1473932"/>
            <a:ext cx="5181600" cy="408005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3F576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7437-CEE2-4D3D-ABFF-BA414C961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2023"/>
            <a:ext cx="5181600" cy="39749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F01F10DD-B56D-4580-8ED0-FA1631DEED4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29350" y="0"/>
            <a:ext cx="5962650" cy="662657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entagon 9">
            <a:extLst>
              <a:ext uri="{FF2B5EF4-FFF2-40B4-BE49-F238E27FC236}">
                <a16:creationId xmlns:a16="http://schemas.microsoft.com/office/drawing/2014/main" id="{074A4DD4-1876-4878-9EFC-2A372FE3E4E6}"/>
              </a:ext>
            </a:extLst>
          </p:cNvPr>
          <p:cNvSpPr/>
          <p:nvPr userDrawn="1"/>
        </p:nvSpPr>
        <p:spPr>
          <a:xfrm>
            <a:off x="0" y="1881937"/>
            <a:ext cx="6229350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463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ABD5-C31F-46EC-9CD3-DED924A0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108807"/>
          </a:xfrm>
        </p:spPr>
        <p:txBody>
          <a:bodyPr/>
          <a:lstStyle>
            <a:lvl1pPr>
              <a:defRPr b="1">
                <a:solidFill>
                  <a:srgbClr val="00308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133A63-C708-47BD-ACF4-8B6CB2BD3D0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38200" y="1473932"/>
            <a:ext cx="5181600" cy="408005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3F576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7437-CEE2-4D3D-ABFF-BA414C961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2023"/>
            <a:ext cx="5181600" cy="39749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988DF98B-20B8-4A8B-B42A-3A01690B356B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181725" y="365125"/>
            <a:ext cx="5781675" cy="5811838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1" name="Pentagon 9">
            <a:extLst>
              <a:ext uri="{FF2B5EF4-FFF2-40B4-BE49-F238E27FC236}">
                <a16:creationId xmlns:a16="http://schemas.microsoft.com/office/drawing/2014/main" id="{074A4DD4-1876-4878-9EFC-2A372FE3E4E6}"/>
              </a:ext>
            </a:extLst>
          </p:cNvPr>
          <p:cNvSpPr/>
          <p:nvPr userDrawn="1"/>
        </p:nvSpPr>
        <p:spPr>
          <a:xfrm>
            <a:off x="0" y="1881937"/>
            <a:ext cx="6181725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234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ABD5-C31F-46EC-9CD3-DED924A0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108807"/>
          </a:xfrm>
        </p:spPr>
        <p:txBody>
          <a:bodyPr/>
          <a:lstStyle>
            <a:lvl1pPr>
              <a:defRPr b="1">
                <a:solidFill>
                  <a:srgbClr val="00308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133A63-C708-47BD-ACF4-8B6CB2BD3D0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38200" y="1473932"/>
            <a:ext cx="5181600" cy="408005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3F576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7437-CEE2-4D3D-ABFF-BA414C961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2023"/>
            <a:ext cx="5181600" cy="39749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martArt Placeholder 5">
            <a:extLst>
              <a:ext uri="{FF2B5EF4-FFF2-40B4-BE49-F238E27FC236}">
                <a16:creationId xmlns:a16="http://schemas.microsoft.com/office/drawing/2014/main" id="{93B84CD7-E3DE-4EAD-B020-8FA723115259}"/>
              </a:ext>
            </a:extLst>
          </p:cNvPr>
          <p:cNvSpPr>
            <a:spLocks noGrp="1"/>
          </p:cNvSpPr>
          <p:nvPr>
            <p:ph type="dgm" sz="quarter" idx="14"/>
          </p:nvPr>
        </p:nvSpPr>
        <p:spPr>
          <a:xfrm>
            <a:off x="6191250" y="365124"/>
            <a:ext cx="5899150" cy="5811837"/>
          </a:xfrm>
        </p:spPr>
        <p:txBody>
          <a:bodyPr/>
          <a:lstStyle/>
          <a:p>
            <a:r>
              <a:rPr lang="en-US"/>
              <a:t>Click icon to add SmartArt graphic</a:t>
            </a:r>
          </a:p>
        </p:txBody>
      </p:sp>
      <p:sp>
        <p:nvSpPr>
          <p:cNvPr id="11" name="Pentagon 9" title="&quot;&quot;">
            <a:extLst>
              <a:ext uri="{FF2B5EF4-FFF2-40B4-BE49-F238E27FC236}">
                <a16:creationId xmlns:a16="http://schemas.microsoft.com/office/drawing/2014/main" id="{074A4DD4-1876-4878-9EFC-2A372FE3E4E6}"/>
              </a:ext>
            </a:extLst>
          </p:cNvPr>
          <p:cNvSpPr/>
          <p:nvPr userDrawn="1"/>
        </p:nvSpPr>
        <p:spPr>
          <a:xfrm>
            <a:off x="0" y="1881937"/>
            <a:ext cx="6191250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674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1F0F69E-33C8-46AD-AFE8-E682F31FD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B042E3-8A59-4CF8-BACD-284F3D6047A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F576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085664-0946-473B-868A-BEEF5B704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B17778-023B-49CB-BE94-DEB9D1F32C9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F576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2EBC45-D549-45B7-9284-C4D9BD44F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FD8CA6-BCA5-4C41-AE0B-6F8E3F3EF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05082F-CA85-447C-980B-AF8AD0CF4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9554CB-67B2-405D-AA12-5203EF6B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entagon 9" title="&quot;&quot;">
            <a:extLst>
              <a:ext uri="{FF2B5EF4-FFF2-40B4-BE49-F238E27FC236}">
                <a16:creationId xmlns:a16="http://schemas.microsoft.com/office/drawing/2014/main" id="{227EE276-2340-47AD-808D-8111F32104A8}"/>
              </a:ext>
            </a:extLst>
          </p:cNvPr>
          <p:cNvSpPr/>
          <p:nvPr userDrawn="1"/>
        </p:nvSpPr>
        <p:spPr>
          <a:xfrm>
            <a:off x="0" y="1633333"/>
            <a:ext cx="6581872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888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1F0F69E-33C8-46AD-AFE8-E682F31FD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FD8CA6-BCA5-4C41-AE0B-6F8E3F3EF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05082F-CA85-447C-980B-AF8AD0CF4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9554CB-67B2-405D-AA12-5203EF6B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entagon 9" title="&quot;&quot;">
            <a:extLst>
              <a:ext uri="{FF2B5EF4-FFF2-40B4-BE49-F238E27FC236}">
                <a16:creationId xmlns:a16="http://schemas.microsoft.com/office/drawing/2014/main" id="{227EE276-2340-47AD-808D-8111F32104A8}"/>
              </a:ext>
            </a:extLst>
          </p:cNvPr>
          <p:cNvSpPr/>
          <p:nvPr userDrawn="1"/>
        </p:nvSpPr>
        <p:spPr>
          <a:xfrm>
            <a:off x="0" y="1633333"/>
            <a:ext cx="6581872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  <p:sp>
        <p:nvSpPr>
          <p:cNvPr id="12" name="Table Placeholder 11">
            <a:extLst>
              <a:ext uri="{FF2B5EF4-FFF2-40B4-BE49-F238E27FC236}">
                <a16:creationId xmlns:a16="http://schemas.microsoft.com/office/drawing/2014/main" id="{AE97D9D6-D5E6-4AB6-931A-C7DAD67FF1B1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838201" y="1982479"/>
            <a:ext cx="10515599" cy="4165423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2564615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5682-FAE2-42A3-AF81-49944D0B8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547DC5-63BB-42E8-BDA7-AA9FEFE75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7C0EFE-8E38-48E6-9C30-91250D089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0EF709-0170-4F0E-8BA7-0BCC93770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260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9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27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8443D7-7F30-4B8B-A2B9-80AFCA43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33437-94B2-48B2-B9DF-D0A124C36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196B4-59A7-4F55-AB1F-E472546A9C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FCCAD-7EC3-41F9-AF25-DBEBDFD2D03C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D6C522-DAE5-4E68-AFB5-CB47A0262C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5248E-2126-4CBB-924B-FEEF06B72F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482BAF-12B2-4620-96B5-33302AEFD9D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 b="8157"/>
          <a:stretch/>
        </p:blipFill>
        <p:spPr>
          <a:xfrm>
            <a:off x="0" y="6677025"/>
            <a:ext cx="12192000" cy="180975"/>
          </a:xfrm>
          <a:prstGeom prst="rect">
            <a:avLst/>
          </a:prstGeom>
          <a:ln>
            <a:noFill/>
          </a:ln>
        </p:spPr>
      </p:pic>
      <p:cxnSp>
        <p:nvCxnSpPr>
          <p:cNvPr id="10" name="Straight Connector 22" title="&quot; &quot;">
            <a:extLst>
              <a:ext uri="{FF2B5EF4-FFF2-40B4-BE49-F238E27FC236}">
                <a16:creationId xmlns:a16="http://schemas.microsoft.com/office/drawing/2014/main" id="{4242C5BE-DB79-4DCF-961F-CD36C176BAA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1" y="6659554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3078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51" r:id="rId2"/>
    <p:sldLayoutId id="2147483662" r:id="rId3"/>
    <p:sldLayoutId id="2147483652" r:id="rId4"/>
    <p:sldLayoutId id="2147483672" r:id="rId5"/>
    <p:sldLayoutId id="2147483673" r:id="rId6"/>
    <p:sldLayoutId id="2147483653" r:id="rId7"/>
    <p:sldLayoutId id="2147483697" r:id="rId8"/>
    <p:sldLayoutId id="2147483674" r:id="rId9"/>
    <p:sldLayoutId id="2147483702" r:id="rId10"/>
    <p:sldLayoutId id="2147483655" r:id="rId11"/>
    <p:sldLayoutId id="2147483658" r:id="rId12"/>
    <p:sldLayoutId id="2147483704" r:id="rId13"/>
    <p:sldLayoutId id="2147483705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3087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title="&quot;&quot;">
            <a:extLst>
              <a:ext uri="{FF2B5EF4-FFF2-40B4-BE49-F238E27FC236}">
                <a16:creationId xmlns:a16="http://schemas.microsoft.com/office/drawing/2014/main" id="{7620AFCD-4C7A-490F-B4EC-1E8A313F49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1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8" name="Pentagon 9" title="&quot;&quot;">
            <a:extLst>
              <a:ext uri="{FF2B5EF4-FFF2-40B4-BE49-F238E27FC236}">
                <a16:creationId xmlns:a16="http://schemas.microsoft.com/office/drawing/2014/main" id="{28070A9E-BB8B-4EB5-A97A-72B95557EE0B}"/>
              </a:ext>
            </a:extLst>
          </p:cNvPr>
          <p:cNvSpPr/>
          <p:nvPr userDrawn="1"/>
        </p:nvSpPr>
        <p:spPr>
          <a:xfrm>
            <a:off x="196066" y="1684927"/>
            <a:ext cx="11157734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22" title="&quot; &quot;">
            <a:extLst>
              <a:ext uri="{FF2B5EF4-FFF2-40B4-BE49-F238E27FC236}">
                <a16:creationId xmlns:a16="http://schemas.microsoft.com/office/drawing/2014/main" id="{3868AE59-EB1E-4C7C-9634-491E3BC80F7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 title="&quot;&quot;">
            <a:extLst>
              <a:ext uri="{FF2B5EF4-FFF2-40B4-BE49-F238E27FC236}">
                <a16:creationId xmlns:a16="http://schemas.microsoft.com/office/drawing/2014/main" id="{4D4A2005-8354-4C11-9408-7FFA3C38C317}"/>
              </a:ext>
            </a:extLst>
          </p:cNvPr>
          <p:cNvSpPr/>
          <p:nvPr userDrawn="1"/>
        </p:nvSpPr>
        <p:spPr>
          <a:xfrm>
            <a:off x="0" y="6647575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B789B8-5CE2-4A8E-A3CF-6573D397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5864" y="365125"/>
            <a:ext cx="894793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3087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BE2A73-A47F-4628-B24D-71BF9CA2E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05864" y="2236741"/>
            <a:ext cx="8452658" cy="3799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 title="Texas Department of State Health Services logo">
            <a:extLst>
              <a:ext uri="{FF2B5EF4-FFF2-40B4-BE49-F238E27FC236}">
                <a16:creationId xmlns:a16="http://schemas.microsoft.com/office/drawing/2014/main" id="{25AFC768-FDBA-4F71-84A8-646DFECB7BF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4" y="5289192"/>
            <a:ext cx="1598591" cy="1147959"/>
          </a:xfrm>
          <a:prstGeom prst="rect">
            <a:avLst/>
          </a:prstGeom>
        </p:spPr>
      </p:pic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258A82E9-29F0-4669-AE6A-42B92398A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B6698-EAFE-4EF4-8E59-4E345DB88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362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691" r:id="rId3"/>
    <p:sldLayoutId id="2147483692" r:id="rId4"/>
    <p:sldLayoutId id="2147483703" r:id="rId5"/>
    <p:sldLayoutId id="2147483693" r:id="rId6"/>
    <p:sldLayoutId id="2147483694" r:id="rId7"/>
    <p:sldLayoutId id="2147483695" r:id="rId8"/>
    <p:sldLayoutId id="214748369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rgbClr val="003087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title="&quot;&quot;">
            <a:extLst>
              <a:ext uri="{FF2B5EF4-FFF2-40B4-BE49-F238E27FC236}">
                <a16:creationId xmlns:a16="http://schemas.microsoft.com/office/drawing/2014/main" id="{48752905-4F9E-4308-9D7D-79136CE22E29}"/>
              </a:ext>
            </a:extLst>
          </p:cNvPr>
          <p:cNvSpPr/>
          <p:nvPr userDrawn="1"/>
        </p:nvSpPr>
        <p:spPr>
          <a:xfrm>
            <a:off x="0" y="-24702"/>
            <a:ext cx="12192001" cy="8986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12" title="&quot;&quot;">
            <a:extLst>
              <a:ext uri="{FF2B5EF4-FFF2-40B4-BE49-F238E27FC236}">
                <a16:creationId xmlns:a16="http://schemas.microsoft.com/office/drawing/2014/main" id="{26D6B718-8D13-46EE-A2EA-3EC07DCA572F}"/>
              </a:ext>
            </a:extLst>
          </p:cNvPr>
          <p:cNvSpPr/>
          <p:nvPr userDrawn="1"/>
        </p:nvSpPr>
        <p:spPr>
          <a:xfrm>
            <a:off x="6480961" y="513145"/>
            <a:ext cx="5711040" cy="743040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  <p:sp>
        <p:nvSpPr>
          <p:cNvPr id="9" name="Pentagon 13" title="&quot;&quot;">
            <a:extLst>
              <a:ext uri="{FF2B5EF4-FFF2-40B4-BE49-F238E27FC236}">
                <a16:creationId xmlns:a16="http://schemas.microsoft.com/office/drawing/2014/main" id="{ED62EF45-C9C0-4413-81FE-899E260FD808}"/>
              </a:ext>
            </a:extLst>
          </p:cNvPr>
          <p:cNvSpPr/>
          <p:nvPr userDrawn="1"/>
        </p:nvSpPr>
        <p:spPr>
          <a:xfrm>
            <a:off x="0" y="365125"/>
            <a:ext cx="9481334" cy="1039080"/>
          </a:xfrm>
          <a:prstGeom prst="homePlate">
            <a:avLst/>
          </a:prstGeom>
          <a:solidFill>
            <a:srgbClr val="005C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  <p:pic>
        <p:nvPicPr>
          <p:cNvPr id="11" name="Picture 10" title="&quot;&quot;">
            <a:extLst>
              <a:ext uri="{FF2B5EF4-FFF2-40B4-BE49-F238E27FC236}">
                <a16:creationId xmlns:a16="http://schemas.microsoft.com/office/drawing/2014/main" id="{53B8FF7F-B71D-4E67-925E-01F7866EB6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 b="8157"/>
          <a:stretch/>
        </p:blipFill>
        <p:spPr>
          <a:xfrm>
            <a:off x="0" y="6677025"/>
            <a:ext cx="12192000" cy="180975"/>
          </a:xfrm>
          <a:prstGeom prst="rect">
            <a:avLst/>
          </a:prstGeom>
          <a:ln>
            <a:noFill/>
          </a:ln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2D2514-FF0E-43CF-9DEC-E8FFEC136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113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43C64B-EE6C-49CE-AC9C-4EF026EBE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43558-8669-4E59-AFD4-2D647B0279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5D06A-407B-46FA-A0EC-F072866C22BF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AD61A-3E46-4A91-9409-1DF22E3CDD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899FE-B918-439A-8725-B7C5440198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B54E4-5A71-4511-84E9-33A1CA2A9EE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22" title="&quot; &quot;">
            <a:extLst>
              <a:ext uri="{FF2B5EF4-FFF2-40B4-BE49-F238E27FC236}">
                <a16:creationId xmlns:a16="http://schemas.microsoft.com/office/drawing/2014/main" id="{6E5C70A8-3EE5-4D69-8AA3-93C6F7056F4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1" y="6659554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1796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5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194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31623D-D2DE-4050-AD21-6910961B8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Total Staffing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D703253-C1F3-4754-97D5-A6F6BEDFB1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025066"/>
              </p:ext>
            </p:extLst>
          </p:nvPr>
        </p:nvGraphicFramePr>
        <p:xfrm>
          <a:off x="542925" y="1647825"/>
          <a:ext cx="11138095" cy="4488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8667">
                  <a:extLst>
                    <a:ext uri="{9D8B030D-6E8A-4147-A177-3AD203B41FA5}">
                      <a16:colId xmlns:a16="http://schemas.microsoft.com/office/drawing/2014/main" val="3608593681"/>
                    </a:ext>
                  </a:extLst>
                </a:gridCol>
                <a:gridCol w="1780081">
                  <a:extLst>
                    <a:ext uri="{9D8B030D-6E8A-4147-A177-3AD203B41FA5}">
                      <a16:colId xmlns:a16="http://schemas.microsoft.com/office/drawing/2014/main" val="2305325195"/>
                    </a:ext>
                  </a:extLst>
                </a:gridCol>
                <a:gridCol w="1789233">
                  <a:extLst>
                    <a:ext uri="{9D8B030D-6E8A-4147-A177-3AD203B41FA5}">
                      <a16:colId xmlns:a16="http://schemas.microsoft.com/office/drawing/2014/main" val="1710997315"/>
                    </a:ext>
                  </a:extLst>
                </a:gridCol>
                <a:gridCol w="1324002">
                  <a:extLst>
                    <a:ext uri="{9D8B030D-6E8A-4147-A177-3AD203B41FA5}">
                      <a16:colId xmlns:a16="http://schemas.microsoft.com/office/drawing/2014/main" val="3087381071"/>
                    </a:ext>
                  </a:extLst>
                </a:gridCol>
                <a:gridCol w="1523824">
                  <a:extLst>
                    <a:ext uri="{9D8B030D-6E8A-4147-A177-3AD203B41FA5}">
                      <a16:colId xmlns:a16="http://schemas.microsoft.com/office/drawing/2014/main" val="295059880"/>
                    </a:ext>
                  </a:extLst>
                </a:gridCol>
                <a:gridCol w="1702288">
                  <a:extLst>
                    <a:ext uri="{9D8B030D-6E8A-4147-A177-3AD203B41FA5}">
                      <a16:colId xmlns:a16="http://schemas.microsoft.com/office/drawing/2014/main" val="3003361718"/>
                    </a:ext>
                  </a:extLst>
                </a:gridCol>
              </a:tblGrid>
              <a:tr h="6490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Job Categories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Recipient Level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Local HD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CBO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TEA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Total</a:t>
                      </a:r>
                    </a:p>
                  </a:txBody>
                  <a:tcPr marL="47625" marR="47625" marT="28575" marB="28575" anchor="ctr"/>
                </a:tc>
                <a:extLst>
                  <a:ext uri="{0D108BD9-81ED-4DB2-BD59-A6C34878D82A}">
                    <a16:rowId xmlns:a16="http://schemas.microsoft.com/office/drawing/2014/main" val="2033860026"/>
                  </a:ext>
                </a:extLst>
              </a:tr>
              <a:tr h="71811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Admin Support Staff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106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75.50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1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179.95</a:t>
                      </a:r>
                    </a:p>
                  </a:txBody>
                  <a:tcPr marL="47625" marR="47625" marT="28575" marB="28575" anchor="ctr"/>
                </a:tc>
                <a:extLst>
                  <a:ext uri="{0D108BD9-81ED-4DB2-BD59-A6C34878D82A}">
                    <a16:rowId xmlns:a16="http://schemas.microsoft.com/office/drawing/2014/main" val="1265303358"/>
                  </a:ext>
                </a:extLst>
              </a:tr>
              <a:tr h="67668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Clinical Staff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62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167.01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203.61</a:t>
                      </a:r>
                    </a:p>
                  </a:txBody>
                  <a:tcPr marL="47625" marR="47625" marT="28575" marB="28575" anchor="ctr"/>
                </a:tc>
                <a:extLst>
                  <a:ext uri="{0D108BD9-81ED-4DB2-BD59-A6C34878D82A}">
                    <a16:rowId xmlns:a16="http://schemas.microsoft.com/office/drawing/2014/main" val="2505421063"/>
                  </a:ext>
                </a:extLst>
              </a:tr>
              <a:tr h="63525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Disease Investigation Staff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40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34.75</a:t>
                      </a:r>
                      <a:endParaRPr lang="en-US" dirty="0"/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70.75</a:t>
                      </a:r>
                    </a:p>
                  </a:txBody>
                  <a:tcPr marL="47625" marR="47625" marT="28575" marB="28575" anchor="ctr"/>
                </a:tc>
                <a:extLst>
                  <a:ext uri="{0D108BD9-81ED-4DB2-BD59-A6C34878D82A}">
                    <a16:rowId xmlns:a16="http://schemas.microsoft.com/office/drawing/2014/main" val="4103949311"/>
                  </a:ext>
                </a:extLst>
              </a:tr>
              <a:tr h="53858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School Health Staff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8.6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348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352.5</a:t>
                      </a:r>
                    </a:p>
                  </a:txBody>
                  <a:tcPr marL="47625" marR="47625" marT="28575" marB="28575" anchor="ctr"/>
                </a:tc>
                <a:extLst>
                  <a:ext uri="{0D108BD9-81ED-4DB2-BD59-A6C34878D82A}">
                    <a16:rowId xmlns:a16="http://schemas.microsoft.com/office/drawing/2014/main" val="3370352924"/>
                  </a:ext>
                </a:extLst>
              </a:tr>
              <a:tr h="6214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Program </a:t>
                      </a:r>
                      <a:r>
                        <a:rPr lang="en-US" sz="2000" dirty="0" err="1">
                          <a:effectLst/>
                        </a:rPr>
                        <a:t>Mgmt</a:t>
                      </a:r>
                      <a:r>
                        <a:rPr lang="en-US" sz="2000" dirty="0">
                          <a:effectLst/>
                        </a:rPr>
                        <a:t> Staff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81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43.0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19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143</a:t>
                      </a:r>
                    </a:p>
                  </a:txBody>
                  <a:tcPr marL="47625" marR="47625" marT="28575" marB="28575" anchor="ctr"/>
                </a:tc>
                <a:extLst>
                  <a:ext uri="{0D108BD9-81ED-4DB2-BD59-A6C34878D82A}">
                    <a16:rowId xmlns:a16="http://schemas.microsoft.com/office/drawing/2014/main" val="331453047"/>
                  </a:ext>
                </a:extLst>
              </a:tr>
              <a:tr h="64906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Total Hired</a:t>
                      </a:r>
                      <a:endParaRPr lang="en-US" dirty="0"/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289</a:t>
                      </a:r>
                      <a:endParaRPr lang="en-US" dirty="0"/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328.86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368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985.86</a:t>
                      </a:r>
                    </a:p>
                  </a:txBody>
                  <a:tcPr marL="47625" marR="47625" marT="28575" marB="28575" anchor="ctr"/>
                </a:tc>
                <a:extLst>
                  <a:ext uri="{0D108BD9-81ED-4DB2-BD59-A6C34878D82A}">
                    <a16:rowId xmlns:a16="http://schemas.microsoft.com/office/drawing/2014/main" val="1093641279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2C6D0FC2-6B4B-4366-B53C-0D8CA0FE349D}"/>
              </a:ext>
            </a:extLst>
          </p:cNvPr>
          <p:cNvSpPr/>
          <p:nvPr/>
        </p:nvSpPr>
        <p:spPr>
          <a:xfrm>
            <a:off x="5400675" y="2295525"/>
            <a:ext cx="1657350" cy="38671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B1B27B-6844-4711-9655-3E63AF2DF19A}"/>
              </a:ext>
            </a:extLst>
          </p:cNvPr>
          <p:cNvSpPr/>
          <p:nvPr/>
        </p:nvSpPr>
        <p:spPr>
          <a:xfrm>
            <a:off x="10020299" y="5476875"/>
            <a:ext cx="1590675" cy="5905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253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CCEFFA5-99FF-46CE-A84C-196607A96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298D056-086F-46DA-8A70-35C1DC960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87608"/>
            <a:ext cx="10515600" cy="1054781"/>
          </a:xfrm>
        </p:spPr>
        <p:txBody>
          <a:bodyPr>
            <a:normAutofit/>
          </a:bodyPr>
          <a:lstStyle/>
          <a:p>
            <a:r>
              <a:rPr lang="en-US" dirty="0"/>
              <a:t>Cooperative Agreement for Emergency Response:</a:t>
            </a:r>
            <a:br>
              <a:rPr lang="en-US" dirty="0"/>
            </a:br>
            <a:r>
              <a:rPr lang="en-US" dirty="0"/>
              <a:t>Public Health Crisis Response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0A4FC4C-B3A8-4F59-9EFB-9A8984D11B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1850" y="5157890"/>
            <a:ext cx="10509250" cy="727075"/>
          </a:xfrm>
        </p:spPr>
        <p:txBody>
          <a:bodyPr/>
          <a:lstStyle/>
          <a:p>
            <a:r>
              <a:rPr lang="en-US" dirty="0"/>
              <a:t>Dana Birnberg, MS</a:t>
            </a:r>
          </a:p>
          <a:p>
            <a:r>
              <a:rPr lang="en-US" dirty="0"/>
              <a:t>Dana.Birnberg@dshs.Texas.gov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448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31623D-D2DE-4050-AD21-6910961B8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Staff Hired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D703253-C1F3-4754-97D5-A6F6BEDFB1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808325"/>
              </p:ext>
            </p:extLst>
          </p:nvPr>
        </p:nvGraphicFramePr>
        <p:xfrm>
          <a:off x="542925" y="1647825"/>
          <a:ext cx="11138095" cy="4488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8667">
                  <a:extLst>
                    <a:ext uri="{9D8B030D-6E8A-4147-A177-3AD203B41FA5}">
                      <a16:colId xmlns:a16="http://schemas.microsoft.com/office/drawing/2014/main" val="3608593681"/>
                    </a:ext>
                  </a:extLst>
                </a:gridCol>
                <a:gridCol w="1780081">
                  <a:extLst>
                    <a:ext uri="{9D8B030D-6E8A-4147-A177-3AD203B41FA5}">
                      <a16:colId xmlns:a16="http://schemas.microsoft.com/office/drawing/2014/main" val="2305325195"/>
                    </a:ext>
                  </a:extLst>
                </a:gridCol>
                <a:gridCol w="1789233">
                  <a:extLst>
                    <a:ext uri="{9D8B030D-6E8A-4147-A177-3AD203B41FA5}">
                      <a16:colId xmlns:a16="http://schemas.microsoft.com/office/drawing/2014/main" val="1710997315"/>
                    </a:ext>
                  </a:extLst>
                </a:gridCol>
                <a:gridCol w="1324002">
                  <a:extLst>
                    <a:ext uri="{9D8B030D-6E8A-4147-A177-3AD203B41FA5}">
                      <a16:colId xmlns:a16="http://schemas.microsoft.com/office/drawing/2014/main" val="3087381071"/>
                    </a:ext>
                  </a:extLst>
                </a:gridCol>
                <a:gridCol w="1523824">
                  <a:extLst>
                    <a:ext uri="{9D8B030D-6E8A-4147-A177-3AD203B41FA5}">
                      <a16:colId xmlns:a16="http://schemas.microsoft.com/office/drawing/2014/main" val="295059880"/>
                    </a:ext>
                  </a:extLst>
                </a:gridCol>
                <a:gridCol w="1702288">
                  <a:extLst>
                    <a:ext uri="{9D8B030D-6E8A-4147-A177-3AD203B41FA5}">
                      <a16:colId xmlns:a16="http://schemas.microsoft.com/office/drawing/2014/main" val="3003361718"/>
                    </a:ext>
                  </a:extLst>
                </a:gridCol>
              </a:tblGrid>
              <a:tr h="6490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Job Categories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Recipient Level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Local HD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CBO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TEA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Total</a:t>
                      </a:r>
                    </a:p>
                  </a:txBody>
                  <a:tcPr marL="47625" marR="47625" marT="28575" marB="28575" anchor="ctr"/>
                </a:tc>
                <a:extLst>
                  <a:ext uri="{0D108BD9-81ED-4DB2-BD59-A6C34878D82A}">
                    <a16:rowId xmlns:a16="http://schemas.microsoft.com/office/drawing/2014/main" val="2033860026"/>
                  </a:ext>
                </a:extLst>
              </a:tr>
              <a:tr h="71811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Admin Support Staff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106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72.95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1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179.95</a:t>
                      </a:r>
                    </a:p>
                  </a:txBody>
                  <a:tcPr marL="47625" marR="47625" marT="28575" marB="28575" anchor="ctr"/>
                </a:tc>
                <a:extLst>
                  <a:ext uri="{0D108BD9-81ED-4DB2-BD59-A6C34878D82A}">
                    <a16:rowId xmlns:a16="http://schemas.microsoft.com/office/drawing/2014/main" val="1265303358"/>
                  </a:ext>
                </a:extLst>
              </a:tr>
              <a:tr h="67668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Clinical Staff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57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146.61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203.61</a:t>
                      </a:r>
                    </a:p>
                  </a:txBody>
                  <a:tcPr marL="47625" marR="47625" marT="28575" marB="28575" anchor="ctr"/>
                </a:tc>
                <a:extLst>
                  <a:ext uri="{0D108BD9-81ED-4DB2-BD59-A6C34878D82A}">
                    <a16:rowId xmlns:a16="http://schemas.microsoft.com/office/drawing/2014/main" val="2505421063"/>
                  </a:ext>
                </a:extLst>
              </a:tr>
              <a:tr h="63525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Disease Investigation Staff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40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30.75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70.75</a:t>
                      </a:r>
                    </a:p>
                  </a:txBody>
                  <a:tcPr marL="47625" marR="47625" marT="28575" marB="28575" anchor="ctr"/>
                </a:tc>
                <a:extLst>
                  <a:ext uri="{0D108BD9-81ED-4DB2-BD59-A6C34878D82A}">
                    <a16:rowId xmlns:a16="http://schemas.microsoft.com/office/drawing/2014/main" val="4103949311"/>
                  </a:ext>
                </a:extLst>
              </a:tr>
              <a:tr h="53858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School Health Staff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4.5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348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352.5</a:t>
                      </a:r>
                    </a:p>
                  </a:txBody>
                  <a:tcPr marL="47625" marR="47625" marT="28575" marB="28575" anchor="ctr"/>
                </a:tc>
                <a:extLst>
                  <a:ext uri="{0D108BD9-81ED-4DB2-BD59-A6C34878D82A}">
                    <a16:rowId xmlns:a16="http://schemas.microsoft.com/office/drawing/2014/main" val="3370352924"/>
                  </a:ext>
                </a:extLst>
              </a:tr>
              <a:tr h="6214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Program </a:t>
                      </a:r>
                      <a:r>
                        <a:rPr lang="en-US" sz="2000" dirty="0" err="1">
                          <a:effectLst/>
                        </a:rPr>
                        <a:t>Mgmt</a:t>
                      </a:r>
                      <a:r>
                        <a:rPr lang="en-US" sz="2000" dirty="0">
                          <a:effectLst/>
                        </a:rPr>
                        <a:t> Staff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81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43.0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19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143</a:t>
                      </a:r>
                    </a:p>
                  </a:txBody>
                  <a:tcPr marL="47625" marR="47625" marT="28575" marB="28575" anchor="ctr"/>
                </a:tc>
                <a:extLst>
                  <a:ext uri="{0D108BD9-81ED-4DB2-BD59-A6C34878D82A}">
                    <a16:rowId xmlns:a16="http://schemas.microsoft.com/office/drawing/2014/main" val="331453047"/>
                  </a:ext>
                </a:extLst>
              </a:tr>
              <a:tr h="64906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Total Hired</a:t>
                      </a:r>
                      <a:endParaRPr lang="en-US" dirty="0"/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289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297.81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368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949.81</a:t>
                      </a:r>
                    </a:p>
                  </a:txBody>
                  <a:tcPr marL="47625" marR="47625" marT="28575" marB="28575" anchor="ctr"/>
                </a:tc>
                <a:extLst>
                  <a:ext uri="{0D108BD9-81ED-4DB2-BD59-A6C34878D82A}">
                    <a16:rowId xmlns:a16="http://schemas.microsoft.com/office/drawing/2014/main" val="109364127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447F6B-83D1-498D-BC9E-F789104EC858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6D0FC2-6B4B-4366-B53C-0D8CA0FE349D}"/>
              </a:ext>
            </a:extLst>
          </p:cNvPr>
          <p:cNvSpPr/>
          <p:nvPr/>
        </p:nvSpPr>
        <p:spPr>
          <a:xfrm>
            <a:off x="5353050" y="1714500"/>
            <a:ext cx="1704975" cy="444817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03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31623D-D2DE-4050-AD21-6910961B8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Staff Retained 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D703253-C1F3-4754-97D5-A6F6BEDFB1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685581"/>
              </p:ext>
            </p:extLst>
          </p:nvPr>
        </p:nvGraphicFramePr>
        <p:xfrm>
          <a:off x="542925" y="1647825"/>
          <a:ext cx="11138095" cy="43611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8667">
                  <a:extLst>
                    <a:ext uri="{9D8B030D-6E8A-4147-A177-3AD203B41FA5}">
                      <a16:colId xmlns:a16="http://schemas.microsoft.com/office/drawing/2014/main" val="3608593681"/>
                    </a:ext>
                  </a:extLst>
                </a:gridCol>
                <a:gridCol w="1780081">
                  <a:extLst>
                    <a:ext uri="{9D8B030D-6E8A-4147-A177-3AD203B41FA5}">
                      <a16:colId xmlns:a16="http://schemas.microsoft.com/office/drawing/2014/main" val="2305325195"/>
                    </a:ext>
                  </a:extLst>
                </a:gridCol>
                <a:gridCol w="1789233">
                  <a:extLst>
                    <a:ext uri="{9D8B030D-6E8A-4147-A177-3AD203B41FA5}">
                      <a16:colId xmlns:a16="http://schemas.microsoft.com/office/drawing/2014/main" val="1710997315"/>
                    </a:ext>
                  </a:extLst>
                </a:gridCol>
                <a:gridCol w="1324002">
                  <a:extLst>
                    <a:ext uri="{9D8B030D-6E8A-4147-A177-3AD203B41FA5}">
                      <a16:colId xmlns:a16="http://schemas.microsoft.com/office/drawing/2014/main" val="3087381071"/>
                    </a:ext>
                  </a:extLst>
                </a:gridCol>
                <a:gridCol w="1523824">
                  <a:extLst>
                    <a:ext uri="{9D8B030D-6E8A-4147-A177-3AD203B41FA5}">
                      <a16:colId xmlns:a16="http://schemas.microsoft.com/office/drawing/2014/main" val="295059880"/>
                    </a:ext>
                  </a:extLst>
                </a:gridCol>
                <a:gridCol w="1702288">
                  <a:extLst>
                    <a:ext uri="{9D8B030D-6E8A-4147-A177-3AD203B41FA5}">
                      <a16:colId xmlns:a16="http://schemas.microsoft.com/office/drawing/2014/main" val="3003361718"/>
                    </a:ext>
                  </a:extLst>
                </a:gridCol>
              </a:tblGrid>
              <a:tr h="7088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Job Categories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Recipient Level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Local HD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CBO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TEA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Total</a:t>
                      </a:r>
                    </a:p>
                  </a:txBody>
                  <a:tcPr marL="47625" marR="47625" marT="28575" marB="28575" anchor="ctr"/>
                </a:tc>
                <a:extLst>
                  <a:ext uri="{0D108BD9-81ED-4DB2-BD59-A6C34878D82A}">
                    <a16:rowId xmlns:a16="http://schemas.microsoft.com/office/drawing/2014/main" val="2033860026"/>
                  </a:ext>
                </a:extLst>
              </a:tr>
              <a:tr h="80072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Admin Support Staff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effectLst/>
                      </a:endParaRP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2.55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effectLst/>
                      </a:endParaRP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effectLst/>
                      </a:endParaRP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2.55</a:t>
                      </a:r>
                    </a:p>
                  </a:txBody>
                  <a:tcPr marL="47625" marR="47625" marT="28575" marB="28575" anchor="ctr"/>
                </a:tc>
                <a:extLst>
                  <a:ext uri="{0D108BD9-81ED-4DB2-BD59-A6C34878D82A}">
                    <a16:rowId xmlns:a16="http://schemas.microsoft.com/office/drawing/2014/main" val="1265303358"/>
                  </a:ext>
                </a:extLst>
              </a:tr>
              <a:tr h="73818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Clinical Staff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5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20.4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effectLst/>
                      </a:endParaRP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effectLst/>
                      </a:endParaRP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25.4</a:t>
                      </a:r>
                    </a:p>
                  </a:txBody>
                  <a:tcPr marL="47625" marR="47625" marT="28575" marB="28575" anchor="ctr"/>
                </a:tc>
                <a:extLst>
                  <a:ext uri="{0D108BD9-81ED-4DB2-BD59-A6C34878D82A}">
                    <a16:rowId xmlns:a16="http://schemas.microsoft.com/office/drawing/2014/main" val="2505421063"/>
                  </a:ext>
                </a:extLst>
              </a:tr>
              <a:tr h="70883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Disease Investigation Staff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effectLst/>
                      </a:endParaRP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4.0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effectLst/>
                      </a:endParaRP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effectLst/>
                      </a:endParaRP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4.0</a:t>
                      </a:r>
                    </a:p>
                  </a:txBody>
                  <a:tcPr marL="47625" marR="47625" marT="28575" marB="28575" anchor="ctr"/>
                </a:tc>
                <a:extLst>
                  <a:ext uri="{0D108BD9-81ED-4DB2-BD59-A6C34878D82A}">
                    <a16:rowId xmlns:a16="http://schemas.microsoft.com/office/drawing/2014/main" val="4103949311"/>
                  </a:ext>
                </a:extLst>
              </a:tr>
              <a:tr h="68258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Program </a:t>
                      </a:r>
                      <a:r>
                        <a:rPr lang="en-US" sz="2000" dirty="0" err="1">
                          <a:effectLst/>
                        </a:rPr>
                        <a:t>Mgmt</a:t>
                      </a:r>
                      <a:r>
                        <a:rPr lang="en-US" sz="2000" dirty="0">
                          <a:effectLst/>
                        </a:rPr>
                        <a:t> Staff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effectLst/>
                      </a:endParaRP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4.1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effectLst/>
                      </a:endParaRP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effectLst/>
                      </a:endParaRP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4.1</a:t>
                      </a:r>
                    </a:p>
                  </a:txBody>
                  <a:tcPr marL="47625" marR="47625" marT="28575" marB="28575" anchor="ctr"/>
                </a:tc>
                <a:extLst>
                  <a:ext uri="{0D108BD9-81ED-4DB2-BD59-A6C34878D82A}">
                    <a16:rowId xmlns:a16="http://schemas.microsoft.com/office/drawing/2014/main" val="331453047"/>
                  </a:ext>
                </a:extLst>
              </a:tr>
              <a:tr h="72196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Total Existing</a:t>
                      </a:r>
                      <a:endParaRPr lang="en-US" dirty="0"/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5</a:t>
                      </a: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31.05</a:t>
                      </a:r>
                      <a:endParaRPr lang="en-US" dirty="0"/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36.05</a:t>
                      </a:r>
                    </a:p>
                  </a:txBody>
                  <a:tcPr marL="47625" marR="47625" marT="28575" marB="28575" anchor="ctr"/>
                </a:tc>
                <a:extLst>
                  <a:ext uri="{0D108BD9-81ED-4DB2-BD59-A6C34878D82A}">
                    <a16:rowId xmlns:a16="http://schemas.microsoft.com/office/drawing/2014/main" val="109364127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447F6B-83D1-498D-BC9E-F789104EC858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833605-6478-4DD3-95F1-1140F5F099E4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F6BD49-CDEF-4DC0-AF78-124411ECD07B}"/>
              </a:ext>
            </a:extLst>
          </p:cNvPr>
          <p:cNvSpPr/>
          <p:nvPr/>
        </p:nvSpPr>
        <p:spPr>
          <a:xfrm>
            <a:off x="5400674" y="2305050"/>
            <a:ext cx="1666875" cy="36385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164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9FB2D-65D2-44DC-8838-45073EA02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924" y="432620"/>
            <a:ext cx="11360726" cy="4187870"/>
          </a:xfrm>
        </p:spPr>
        <p:txBody>
          <a:bodyPr>
            <a:normAutofit fontScale="90000"/>
          </a:bodyPr>
          <a:lstStyle/>
          <a:p>
            <a:r>
              <a:rPr lang="en-US" dirty="0"/>
              <a:t>Cooperative Agreement for Emergency Response:</a:t>
            </a:r>
            <a:br>
              <a:rPr lang="en-US" b="0" dirty="0"/>
            </a:br>
            <a:r>
              <a:rPr lang="en-US" b="0" dirty="0"/>
              <a:t>Public Health Crisis Response - COVID-19 Public Health Workforce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DB586A0-F78E-4AF7-8975-40A913C9334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6636" y="4806373"/>
            <a:ext cx="10509250" cy="107868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Dana Birnberg, MS Manager</a:t>
            </a:r>
            <a:endParaRPr lang="en-US" dirty="0">
              <a:cs typeface="Calibri"/>
            </a:endParaRPr>
          </a:p>
          <a:p>
            <a:r>
              <a:rPr lang="en-US" dirty="0"/>
              <a:t>Center for Health Emergency Preparedness and Response (CHEPR)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0755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31623D-D2DE-4050-AD21-6910961B8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COVID19 Workforce Expansion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967E1-D374-4663-A450-3D9CD484E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85106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fontAlgn="base">
              <a:buNone/>
            </a:pPr>
            <a:r>
              <a:rPr lang="en-US" sz="3600" u="sng" dirty="0">
                <a:solidFill>
                  <a:schemeClr val="accent1"/>
                </a:solidFill>
              </a:rPr>
              <a:t>Two-Year Performance</a:t>
            </a:r>
            <a:r>
              <a:rPr lang="en-US" sz="4000" u="sng" dirty="0">
                <a:solidFill>
                  <a:schemeClr val="accent1"/>
                </a:solidFill>
              </a:rPr>
              <a:t> </a:t>
            </a:r>
            <a:r>
              <a:rPr lang="en-US" sz="3600" u="sng" dirty="0">
                <a:solidFill>
                  <a:schemeClr val="accent1"/>
                </a:solidFill>
              </a:rPr>
              <a:t>Period</a:t>
            </a:r>
            <a:r>
              <a:rPr lang="en-US" sz="3600" dirty="0">
                <a:solidFill>
                  <a:schemeClr val="accent1"/>
                </a:solidFill>
              </a:rPr>
              <a:t>     </a:t>
            </a:r>
            <a:endParaRPr lang="en-US" sz="3600" dirty="0">
              <a:solidFill>
                <a:schemeClr val="accent1"/>
              </a:solidFill>
              <a:cs typeface="Calibri"/>
            </a:endParaRPr>
          </a:p>
          <a:p>
            <a:pPr marL="0" indent="0">
              <a:buNone/>
            </a:pPr>
            <a:r>
              <a:rPr lang="en-US" sz="3200" dirty="0"/>
              <a:t>July 1, 2021 – June 30, 2023 </a:t>
            </a:r>
            <a:endParaRPr lang="en-US" sz="3200" dirty="0">
              <a:cs typeface="Calibri"/>
            </a:endParaRPr>
          </a:p>
          <a:p>
            <a:pPr marL="914400" indent="-61595" fontAlgn="base"/>
            <a:endParaRPr lang="en-US" sz="3200" dirty="0">
              <a:cs typeface="Calibri"/>
            </a:endParaRPr>
          </a:p>
          <a:p>
            <a:pPr marL="0" indent="0" fontAlgn="base">
              <a:buNone/>
            </a:pPr>
            <a:r>
              <a:rPr lang="en-US" sz="3600" u="sng" dirty="0">
                <a:solidFill>
                  <a:schemeClr val="accent1"/>
                </a:solidFill>
              </a:rPr>
              <a:t>Goal</a:t>
            </a:r>
            <a:r>
              <a:rPr lang="en-US" sz="4000" u="sng" dirty="0">
                <a:solidFill>
                  <a:schemeClr val="accent1"/>
                </a:solidFill>
              </a:rPr>
              <a:t> </a:t>
            </a:r>
            <a:r>
              <a:rPr lang="en-US" sz="3600" u="sng" dirty="0">
                <a:solidFill>
                  <a:schemeClr val="accent1"/>
                </a:solidFill>
              </a:rPr>
              <a:t>of</a:t>
            </a:r>
            <a:r>
              <a:rPr lang="en-US" sz="4000" u="sng" dirty="0">
                <a:solidFill>
                  <a:schemeClr val="accent1"/>
                </a:solidFill>
              </a:rPr>
              <a:t> </a:t>
            </a:r>
            <a:r>
              <a:rPr lang="en-US" sz="3600" u="sng" dirty="0">
                <a:solidFill>
                  <a:schemeClr val="accent1"/>
                </a:solidFill>
              </a:rPr>
              <a:t>funds</a:t>
            </a:r>
            <a:r>
              <a:rPr lang="en-US" sz="4000" dirty="0">
                <a:solidFill>
                  <a:schemeClr val="accent1"/>
                </a:solidFill>
              </a:rPr>
              <a:t> </a:t>
            </a:r>
            <a:endParaRPr lang="en-US" sz="4000">
              <a:solidFill>
                <a:schemeClr val="accent1"/>
              </a:solidFill>
              <a:cs typeface="Calibri"/>
            </a:endParaRPr>
          </a:p>
          <a:p>
            <a:pPr marL="0" indent="0">
              <a:buNone/>
            </a:pPr>
            <a:r>
              <a:rPr lang="en-US" sz="3200" dirty="0"/>
              <a:t>To establish, expand, train, and sustain the public health workforce to support COVID-19 prevention, preparedness, response, and recovery initiatives</a:t>
            </a:r>
            <a:endParaRPr lang="en-US" sz="3200" dirty="0">
              <a:cs typeface="Calibri"/>
            </a:endParaRPr>
          </a:p>
        </p:txBody>
      </p:sp>
      <p:pic>
        <p:nvPicPr>
          <p:cNvPr id="2050" name="Picture 2" descr="Workforce development becoming increasingly important challenge for NC –  Here's what to do | WRAL TechWire">
            <a:extLst>
              <a:ext uri="{FF2B5EF4-FFF2-40B4-BE49-F238E27FC236}">
                <a16:creationId xmlns:a16="http://schemas.microsoft.com/office/drawing/2014/main" id="{C2C423DD-918B-4C1E-B088-A2BD2608E2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1212" y="234157"/>
            <a:ext cx="30099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6959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31623D-D2DE-4050-AD21-6910961B8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Available Funds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55DAE76-FF60-410B-9ED8-08FFDF375D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691586"/>
              </p:ext>
            </p:extLst>
          </p:nvPr>
        </p:nvGraphicFramePr>
        <p:xfrm>
          <a:off x="651390" y="1825626"/>
          <a:ext cx="10702409" cy="370993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3335202">
                  <a:extLst>
                    <a:ext uri="{9D8B030D-6E8A-4147-A177-3AD203B41FA5}">
                      <a16:colId xmlns:a16="http://schemas.microsoft.com/office/drawing/2014/main" val="3826205168"/>
                    </a:ext>
                  </a:extLst>
                </a:gridCol>
                <a:gridCol w="3703254">
                  <a:extLst>
                    <a:ext uri="{9D8B030D-6E8A-4147-A177-3AD203B41FA5}">
                      <a16:colId xmlns:a16="http://schemas.microsoft.com/office/drawing/2014/main" val="2777799202"/>
                    </a:ext>
                  </a:extLst>
                </a:gridCol>
                <a:gridCol w="3663953">
                  <a:extLst>
                    <a:ext uri="{9D8B030D-6E8A-4147-A177-3AD203B41FA5}">
                      <a16:colId xmlns:a16="http://schemas.microsoft.com/office/drawing/2014/main" val="151468807"/>
                    </a:ext>
                  </a:extLst>
                </a:gridCol>
              </a:tblGrid>
              <a:tr h="80675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i="0" u="none" strike="noStrike" cap="none" spc="6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Allocation Groups</a:t>
                      </a:r>
                      <a:endParaRPr lang="en-US" sz="2300" b="0" i="0" u="none" strike="noStrike" cap="none" spc="6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4092" marR="296455" marT="130841" marB="296455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i="0" u="none" strike="noStrike" cap="none" spc="6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CDC Guidance</a:t>
                      </a:r>
                    </a:p>
                  </a:txBody>
                  <a:tcPr marL="494092" marR="296455" marT="130841" marB="296455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i="0" u="none" strike="noStrike" cap="none" spc="6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Final </a:t>
                      </a:r>
                      <a:r>
                        <a:rPr lang="en-US" sz="2300" b="0" i="0" u="none" strike="noStrike" cap="none" spc="60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Alloc</a:t>
                      </a:r>
                      <a:r>
                        <a:rPr lang="en-US" sz="2300" b="0" i="0" u="none" strike="noStrike" cap="none" spc="6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*</a:t>
                      </a:r>
                    </a:p>
                  </a:txBody>
                  <a:tcPr marL="494092" marR="296455" marT="130841" marB="296455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439144"/>
                  </a:ext>
                </a:extLst>
              </a:tr>
              <a:tr h="72579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Schools</a:t>
                      </a:r>
                    </a:p>
                  </a:txBody>
                  <a:tcPr marL="494092" marR="256928" marT="130841" marB="25692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 $                       39.3 M</a:t>
                      </a:r>
                    </a:p>
                  </a:txBody>
                  <a:tcPr marL="494092" marR="256928" marT="130841" marB="25692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 $                 39.3 M</a:t>
                      </a:r>
                      <a:endParaRPr lang="en-US" sz="2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092" marR="256928" marT="130841" marB="25692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8551426"/>
                  </a:ext>
                </a:extLst>
              </a:tr>
              <a:tr h="72579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Local Health Entities</a:t>
                      </a:r>
                    </a:p>
                  </a:txBody>
                  <a:tcPr marL="494092" marR="256928" marT="130841" marB="25692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 $                       47.1 M</a:t>
                      </a:r>
                      <a:endParaRPr lang="en-US" sz="2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092" marR="256928" marT="130841" marB="25692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 $                 54.4 M</a:t>
                      </a:r>
                      <a:endParaRPr lang="en-US" sz="2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092" marR="256928" marT="130841" marB="25692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154421"/>
                  </a:ext>
                </a:extLst>
              </a:tr>
              <a:tr h="72579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DSHS (includes PHRs)</a:t>
                      </a:r>
                      <a:endParaRPr lang="en-US"/>
                    </a:p>
                  </a:txBody>
                  <a:tcPr marL="494092" marR="256928" marT="130841" marB="25692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 $                       70.6 M</a:t>
                      </a:r>
                      <a:endParaRPr lang="en-US" sz="2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092" marR="256928" marT="130841" marB="25692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 $                 63.3 M</a:t>
                      </a:r>
                    </a:p>
                  </a:txBody>
                  <a:tcPr marL="494092" marR="256928" marT="130841" marB="25692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6035110"/>
                  </a:ext>
                </a:extLst>
              </a:tr>
              <a:tr h="72579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Grand Total</a:t>
                      </a:r>
                      <a:endParaRPr lang="en-US" sz="20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94092" marR="256928" marT="130841" marB="25692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 $                     157 M</a:t>
                      </a:r>
                      <a:endParaRPr lang="en-US" sz="20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092" marR="256928" marT="130841" marB="25692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 $                 157 M</a:t>
                      </a:r>
                      <a:endParaRPr lang="en-US" sz="20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092" marR="256928" marT="130841" marB="25692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412252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D7D334F5-DE0D-43F0-BDB9-D6EC67CBDDF7}"/>
              </a:ext>
            </a:extLst>
          </p:cNvPr>
          <p:cNvSpPr/>
          <p:nvPr/>
        </p:nvSpPr>
        <p:spPr>
          <a:xfrm>
            <a:off x="1376517" y="6122542"/>
            <a:ext cx="6331974" cy="3416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*</a:t>
            </a:r>
            <a:r>
              <a:rPr lang="en-US"/>
              <a:t>Final Allocation includes </a:t>
            </a:r>
            <a:r>
              <a:rPr lang="en-US" dirty="0"/>
              <a:t>State of Texas indirect cost </a:t>
            </a:r>
            <a:r>
              <a:rPr lang="en-US"/>
              <a:t>amount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9B568F-4CBC-4A4B-A375-1ED121AC2BCC}"/>
              </a:ext>
            </a:extLst>
          </p:cNvPr>
          <p:cNvSpPr/>
          <p:nvPr/>
        </p:nvSpPr>
        <p:spPr>
          <a:xfrm>
            <a:off x="1043609" y="3478697"/>
            <a:ext cx="10048461" cy="437321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593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59D3F-9F8D-46DD-ABBA-34D131B31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725" y="136525"/>
            <a:ext cx="10629900" cy="840220"/>
          </a:xfrm>
        </p:spPr>
        <p:txBody>
          <a:bodyPr>
            <a:normAutofit fontScale="90000"/>
          </a:bodyPr>
          <a:lstStyle/>
          <a:p>
            <a:r>
              <a:rPr lang="en-US" dirty="0"/>
              <a:t>Public Health Workforce Reporting Requirements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452FB63-21DA-47E3-91D9-F2CA1C161A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0568915"/>
              </p:ext>
            </p:extLst>
          </p:nvPr>
        </p:nvGraphicFramePr>
        <p:xfrm>
          <a:off x="847725" y="1200150"/>
          <a:ext cx="10336191" cy="4445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6080">
                  <a:extLst>
                    <a:ext uri="{9D8B030D-6E8A-4147-A177-3AD203B41FA5}">
                      <a16:colId xmlns:a16="http://schemas.microsoft.com/office/drawing/2014/main" val="732419671"/>
                    </a:ext>
                  </a:extLst>
                </a:gridCol>
                <a:gridCol w="3380111">
                  <a:extLst>
                    <a:ext uri="{9D8B030D-6E8A-4147-A177-3AD203B41FA5}">
                      <a16:colId xmlns:a16="http://schemas.microsoft.com/office/drawing/2014/main" val="2754038590"/>
                    </a:ext>
                  </a:extLst>
                </a:gridCol>
              </a:tblGrid>
              <a:tr h="420843">
                <a:tc>
                  <a:txBody>
                    <a:bodyPr/>
                    <a:lstStyle/>
                    <a:p>
                      <a:r>
                        <a:rPr lang="en-US" sz="2400" dirty="0"/>
                        <a:t>Milestones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Date Due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7080043"/>
                  </a:ext>
                </a:extLst>
              </a:tr>
              <a:tr h="738187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400" dirty="0"/>
                        <a:t>Formal Committee Descriptio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 &amp; Roster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September 2021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774314"/>
                  </a:ext>
                </a:extLst>
              </a:tr>
              <a:tr h="547687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400" dirty="0"/>
                        <a:t>Training Plan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October 2021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1927765"/>
                  </a:ext>
                </a:extLst>
              </a:tr>
              <a:tr h="666750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400" dirty="0"/>
                        <a:t>1st Staffing/Programmatic Report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400" dirty="0"/>
                        <a:t>January 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4235943"/>
                  </a:ext>
                </a:extLst>
              </a:tr>
              <a:tr h="690562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400" dirty="0"/>
                        <a:t>2nd Staffing/Programmatic Report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400" dirty="0"/>
                        <a:t>July 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3668811"/>
                  </a:ext>
                </a:extLst>
              </a:tr>
              <a:tr h="65484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b="0" i="0" u="none" strike="noStrike" noProof="0" dirty="0">
                          <a:latin typeface="Calibri"/>
                        </a:rPr>
                        <a:t>3rd Staffing/Programmatic Report 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400" dirty="0"/>
                        <a:t>January 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7537999"/>
                  </a:ext>
                </a:extLst>
              </a:tr>
              <a:tr h="69056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b="0" i="0" u="none" strike="noStrike" noProof="0" dirty="0">
                          <a:latin typeface="Calibri"/>
                        </a:rPr>
                        <a:t>4th Staffing/Programmatic Report 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July 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231118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38209D-D140-42A2-A711-FD254E4E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97D868-7E28-48BD-8921-3C0ABD54683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623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3731711-4548-49AB-B51C-F5F33CA34C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5862" y="1825625"/>
            <a:ext cx="9350709" cy="476037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sz="3600" dirty="0">
              <a:ea typeface="+mn-lt"/>
              <a:cs typeface="+mn-lt"/>
            </a:endParaRPr>
          </a:p>
          <a:p>
            <a:pPr marL="571500" indent="-571500"/>
            <a:endParaRPr lang="en-US" sz="3600" dirty="0">
              <a:ea typeface="+mn-lt"/>
              <a:cs typeface="+mn-lt"/>
            </a:endParaRPr>
          </a:p>
          <a:p>
            <a:pPr marL="571500" indent="-571500"/>
            <a:endParaRPr lang="en-US" sz="3600" dirty="0">
              <a:cs typeface="Calibri" panose="020F0502020204030204"/>
            </a:endParaRPr>
          </a:p>
          <a:p>
            <a:pPr marL="571500" indent="-571500"/>
            <a:endParaRPr lang="en-US" sz="3600" dirty="0">
              <a:cs typeface="Calibri" panose="020F0502020204030204"/>
            </a:endParaRPr>
          </a:p>
          <a:p>
            <a:pPr marL="571500" indent="-571500"/>
            <a:endParaRPr lang="en-US" sz="3600" dirty="0">
              <a:cs typeface="Calibri" panose="020F0502020204030204"/>
            </a:endParaRPr>
          </a:p>
          <a:p>
            <a:pPr marL="1028700" lvl="1" indent="-571500"/>
            <a:endParaRPr lang="en-US" sz="3200" dirty="0">
              <a:cs typeface="Calibri"/>
            </a:endParaRPr>
          </a:p>
          <a:p>
            <a:pPr marL="571500" indent="-571500"/>
            <a:endParaRPr lang="en-US" sz="3600" dirty="0">
              <a:cs typeface="Calibri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94A2AA2-E630-4E27-A38C-B3473A81F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5864" y="365125"/>
            <a:ext cx="9471810" cy="1344613"/>
          </a:xfrm>
        </p:spPr>
        <p:txBody>
          <a:bodyPr>
            <a:normAutofit/>
          </a:bodyPr>
          <a:lstStyle/>
          <a:p>
            <a:r>
              <a:rPr lang="en-US" sz="4100" dirty="0"/>
              <a:t>Public Health Work Force </a:t>
            </a:r>
            <a:r>
              <a:rPr lang="en-US" sz="4100" dirty="0" err="1"/>
              <a:t>CoAg</a:t>
            </a:r>
            <a:r>
              <a:rPr lang="en-US" sz="4100" dirty="0"/>
              <a:t> Staff </a:t>
            </a:r>
            <a:endParaRPr lang="en-US" sz="4100" dirty="0">
              <a:cs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5881202-52BB-4068-B074-805331853EC9}"/>
              </a:ext>
            </a:extLst>
          </p:cNvPr>
          <p:cNvSpPr/>
          <p:nvPr/>
        </p:nvSpPr>
        <p:spPr>
          <a:xfrm>
            <a:off x="6115050" y="2209800"/>
            <a:ext cx="1828800" cy="9048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200" dirty="0">
                <a:cs typeface="Calibri"/>
              </a:rPr>
              <a:t>986 Staff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D67BA9-15C4-4C60-ADB2-545D95006FC5}"/>
              </a:ext>
            </a:extLst>
          </p:cNvPr>
          <p:cNvSpPr txBox="1"/>
          <p:nvPr/>
        </p:nvSpPr>
        <p:spPr>
          <a:xfrm>
            <a:off x="2895600" y="2276475"/>
            <a:ext cx="2390775" cy="77457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000" dirty="0">
                <a:solidFill>
                  <a:schemeClr val="accent1"/>
                </a:solidFill>
              </a:rPr>
              <a:t>$157 million</a:t>
            </a:r>
            <a:endParaRPr lang="en-US" sz="2000" dirty="0">
              <a:solidFill>
                <a:schemeClr val="accent1"/>
              </a:solidFill>
              <a:cs typeface="Calibri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000" dirty="0">
                <a:solidFill>
                  <a:schemeClr val="accent1"/>
                </a:solidFill>
                <a:cs typeface="Calibri"/>
              </a:rPr>
              <a:t>DSHS, TEA, LHE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CFFC58D-3F46-4643-A2D9-192269A58EF6}"/>
              </a:ext>
            </a:extLst>
          </p:cNvPr>
          <p:cNvSpPr/>
          <p:nvPr/>
        </p:nvSpPr>
        <p:spPr>
          <a:xfrm>
            <a:off x="3048000" y="3848100"/>
            <a:ext cx="1371600" cy="1219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cs typeface="Calibri"/>
            </a:endParaRPr>
          </a:p>
          <a:p>
            <a:pPr algn="ctr"/>
            <a:r>
              <a:rPr lang="en-US" dirty="0">
                <a:cs typeface="Calibri"/>
              </a:rPr>
              <a:t>Clinical</a:t>
            </a:r>
            <a:endParaRPr lang="en-US" dirty="0"/>
          </a:p>
          <a:p>
            <a:pPr algn="ctr"/>
            <a:r>
              <a:rPr lang="en-US" dirty="0">
                <a:ea typeface="+mn-lt"/>
                <a:cs typeface="+mn-lt"/>
              </a:rPr>
              <a:t>Staff</a:t>
            </a:r>
            <a:endParaRPr lang="en-US" dirty="0"/>
          </a:p>
          <a:p>
            <a:pPr algn="ctr"/>
            <a:r>
              <a:rPr lang="en-US" dirty="0">
                <a:cs typeface="Calibri"/>
              </a:rPr>
              <a:t>204</a:t>
            </a:r>
          </a:p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C730548-3DA7-4CFB-9891-D84BEF6BABA1}"/>
              </a:ext>
            </a:extLst>
          </p:cNvPr>
          <p:cNvSpPr/>
          <p:nvPr/>
        </p:nvSpPr>
        <p:spPr>
          <a:xfrm>
            <a:off x="4705350" y="3848100"/>
            <a:ext cx="1209675" cy="1219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Admin</a:t>
            </a:r>
          </a:p>
          <a:p>
            <a:pPr algn="ctr"/>
            <a:r>
              <a:rPr lang="en-US" dirty="0">
                <a:ea typeface="+mn-lt"/>
                <a:cs typeface="+mn-lt"/>
              </a:rPr>
              <a:t>Staff</a:t>
            </a:r>
            <a:endParaRPr lang="en-US" dirty="0"/>
          </a:p>
          <a:p>
            <a:pPr algn="ctr"/>
            <a:r>
              <a:rPr lang="en-US" dirty="0">
                <a:cs typeface="Calibri"/>
              </a:rPr>
              <a:t>180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1FD023F-95E4-45F8-93E5-38F153D9C29E}"/>
              </a:ext>
            </a:extLst>
          </p:cNvPr>
          <p:cNvSpPr/>
          <p:nvPr/>
        </p:nvSpPr>
        <p:spPr>
          <a:xfrm>
            <a:off x="6334125" y="4000500"/>
            <a:ext cx="1495425" cy="1095375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Program</a:t>
            </a:r>
          </a:p>
          <a:p>
            <a:pPr algn="ctr"/>
            <a:r>
              <a:rPr lang="en-US" dirty="0">
                <a:ea typeface="+mn-lt"/>
                <a:cs typeface="+mn-lt"/>
              </a:rPr>
              <a:t>Staff</a:t>
            </a:r>
            <a:endParaRPr lang="en-US" dirty="0"/>
          </a:p>
          <a:p>
            <a:pPr algn="ctr"/>
            <a:r>
              <a:rPr lang="en-US" dirty="0">
                <a:cs typeface="Calibri"/>
              </a:rPr>
              <a:t>143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B48B0E2-96D7-4039-89FE-A3506BCAEADA}"/>
              </a:ext>
            </a:extLst>
          </p:cNvPr>
          <p:cNvSpPr/>
          <p:nvPr/>
        </p:nvSpPr>
        <p:spPr>
          <a:xfrm>
            <a:off x="8496300" y="4000500"/>
            <a:ext cx="1219200" cy="1066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DIS</a:t>
            </a:r>
          </a:p>
          <a:p>
            <a:pPr algn="ctr"/>
            <a:r>
              <a:rPr lang="en-US" dirty="0">
                <a:ea typeface="+mn-lt"/>
                <a:cs typeface="+mn-lt"/>
              </a:rPr>
              <a:t>Staff</a:t>
            </a:r>
            <a:endParaRPr lang="en-US" dirty="0"/>
          </a:p>
          <a:p>
            <a:pPr algn="ctr"/>
            <a:r>
              <a:rPr lang="en-US" dirty="0">
                <a:cs typeface="Calibri"/>
              </a:rPr>
              <a:t>71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5D3443F-4306-45AC-8887-DC40781D3964}"/>
              </a:ext>
            </a:extLst>
          </p:cNvPr>
          <p:cNvSpPr/>
          <p:nvPr/>
        </p:nvSpPr>
        <p:spPr>
          <a:xfrm>
            <a:off x="10172700" y="3981450"/>
            <a:ext cx="1276350" cy="108585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School</a:t>
            </a:r>
          </a:p>
          <a:p>
            <a:pPr algn="ctr"/>
            <a:r>
              <a:rPr lang="en-US" dirty="0">
                <a:ea typeface="+mn-lt"/>
                <a:cs typeface="+mn-lt"/>
              </a:rPr>
              <a:t>Staff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*</a:t>
            </a:r>
            <a:endParaRPr lang="en-US" dirty="0">
              <a:solidFill>
                <a:schemeClr val="accent1"/>
              </a:solidFill>
              <a:cs typeface="Calibri" panose="020F0502020204030204"/>
            </a:endParaRPr>
          </a:p>
          <a:p>
            <a:pPr algn="ctr"/>
            <a:r>
              <a:rPr lang="en-US" dirty="0">
                <a:cs typeface="Calibri"/>
              </a:rPr>
              <a:t>353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C2D8A6C-7E14-40A2-9612-5F85DB90FC72}"/>
              </a:ext>
            </a:extLst>
          </p:cNvPr>
          <p:cNvSpPr txBox="1"/>
          <p:nvPr/>
        </p:nvSpPr>
        <p:spPr>
          <a:xfrm>
            <a:off x="8667750" y="2476500"/>
            <a:ext cx="291465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000" dirty="0">
                <a:solidFill>
                  <a:schemeClr val="accent1"/>
                </a:solidFill>
                <a:cs typeface="Calibri"/>
              </a:rPr>
              <a:t>Majority are new hires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6226884-06B3-4F57-8086-DC131C192D0D}"/>
              </a:ext>
            </a:extLst>
          </p:cNvPr>
          <p:cNvCxnSpPr/>
          <p:nvPr/>
        </p:nvCxnSpPr>
        <p:spPr>
          <a:xfrm>
            <a:off x="3286125" y="5210175"/>
            <a:ext cx="7896225" cy="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F9B16E95-F2A1-48BC-BE98-13F4B1909BD9}"/>
              </a:ext>
            </a:extLst>
          </p:cNvPr>
          <p:cNvCxnSpPr/>
          <p:nvPr/>
        </p:nvCxnSpPr>
        <p:spPr>
          <a:xfrm>
            <a:off x="7029450" y="3305175"/>
            <a:ext cx="0" cy="5334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50A3D05-F325-45F8-8308-9D1DC1C0A7EF}"/>
              </a:ext>
            </a:extLst>
          </p:cNvPr>
          <p:cNvSpPr txBox="1"/>
          <p:nvPr/>
        </p:nvSpPr>
        <p:spPr>
          <a:xfrm>
            <a:off x="10010774" y="5534025"/>
            <a:ext cx="18669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b="1" dirty="0">
                <a:solidFill>
                  <a:schemeClr val="accent1"/>
                </a:solidFill>
                <a:cs typeface="Calibri"/>
              </a:rPr>
              <a:t>*</a:t>
            </a:r>
            <a:r>
              <a:rPr lang="en-US" sz="2000" dirty="0">
                <a:solidFill>
                  <a:schemeClr val="accent1"/>
                </a:solidFill>
                <a:cs typeface="Calibri"/>
              </a:rPr>
              <a:t> 348 TEA hires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C8CA5FF-AAA4-4E09-AD8F-6CF970955BEF}"/>
              </a:ext>
            </a:extLst>
          </p:cNvPr>
          <p:cNvSpPr txBox="1"/>
          <p:nvPr/>
        </p:nvSpPr>
        <p:spPr>
          <a:xfrm>
            <a:off x="2971799" y="5981700"/>
            <a:ext cx="40005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dirty="0">
                <a:solidFill>
                  <a:srgbClr val="C00000"/>
                </a:solidFill>
                <a:cs typeface="Calibri"/>
              </a:rPr>
              <a:t>Note:   All numbers are projections</a:t>
            </a:r>
          </a:p>
        </p:txBody>
      </p:sp>
    </p:spTree>
    <p:extLst>
      <p:ext uri="{BB962C8B-B14F-4D97-AF65-F5344CB8AC3E}">
        <p14:creationId xmlns:p14="http://schemas.microsoft.com/office/powerpoint/2010/main" val="3000760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3731711-4548-49AB-B51C-F5F33CA34C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5862" y="1825625"/>
            <a:ext cx="9350709" cy="476037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sz="3600" dirty="0">
              <a:ea typeface="+mn-lt"/>
              <a:cs typeface="+mn-lt"/>
            </a:endParaRPr>
          </a:p>
          <a:p>
            <a:pPr marL="571500" indent="-571500"/>
            <a:endParaRPr lang="en-US" sz="3600" dirty="0">
              <a:ea typeface="+mn-lt"/>
              <a:cs typeface="+mn-lt"/>
            </a:endParaRPr>
          </a:p>
          <a:p>
            <a:pPr marL="571500" indent="-571500"/>
            <a:endParaRPr lang="en-US" sz="3600" dirty="0">
              <a:cs typeface="Calibri" panose="020F0502020204030204"/>
            </a:endParaRPr>
          </a:p>
          <a:p>
            <a:pPr marL="571500" indent="-571500"/>
            <a:endParaRPr lang="en-US" sz="3600" dirty="0">
              <a:cs typeface="Calibri" panose="020F0502020204030204"/>
            </a:endParaRPr>
          </a:p>
          <a:p>
            <a:pPr marL="571500" indent="-571500"/>
            <a:endParaRPr lang="en-US" sz="3600" dirty="0">
              <a:cs typeface="Calibri" panose="020F0502020204030204"/>
            </a:endParaRPr>
          </a:p>
          <a:p>
            <a:pPr marL="1028700" lvl="1" indent="-571500"/>
            <a:endParaRPr lang="en-US" sz="3200" dirty="0">
              <a:cs typeface="Calibri"/>
            </a:endParaRPr>
          </a:p>
          <a:p>
            <a:pPr marL="571500" indent="-571500"/>
            <a:endParaRPr lang="en-US" sz="3600" dirty="0">
              <a:cs typeface="Calibri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94A2AA2-E630-4E27-A38C-B3473A81F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5864" y="365125"/>
            <a:ext cx="9471810" cy="1344613"/>
          </a:xfrm>
        </p:spPr>
        <p:txBody>
          <a:bodyPr>
            <a:normAutofit/>
          </a:bodyPr>
          <a:lstStyle/>
          <a:p>
            <a:r>
              <a:rPr lang="en-US" sz="4100" dirty="0"/>
              <a:t>LHE Work Plan (53 LHEs)</a:t>
            </a:r>
            <a:endParaRPr lang="en-US" sz="4100" dirty="0">
              <a:cs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5881202-52BB-4068-B074-805331853EC9}"/>
              </a:ext>
            </a:extLst>
          </p:cNvPr>
          <p:cNvSpPr/>
          <p:nvPr/>
        </p:nvSpPr>
        <p:spPr>
          <a:xfrm>
            <a:off x="6048375" y="2143125"/>
            <a:ext cx="1828800" cy="9048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cs typeface="Calibri"/>
              </a:rPr>
              <a:t>329 Staff</a:t>
            </a:r>
            <a:endParaRPr lang="en-US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D67BA9-15C4-4C60-ADB2-545D95006FC5}"/>
              </a:ext>
            </a:extLst>
          </p:cNvPr>
          <p:cNvSpPr txBox="1"/>
          <p:nvPr/>
        </p:nvSpPr>
        <p:spPr>
          <a:xfrm>
            <a:off x="2619375" y="2276475"/>
            <a:ext cx="2962275" cy="74687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000" dirty="0">
                <a:solidFill>
                  <a:schemeClr val="accent1"/>
                </a:solidFill>
              </a:rPr>
              <a:t>$54.4 million</a:t>
            </a:r>
            <a:endParaRPr lang="en-US" sz="2000" dirty="0">
              <a:solidFill>
                <a:schemeClr val="accent1"/>
              </a:solidFill>
              <a:cs typeface="Calibri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>
                <a:solidFill>
                  <a:schemeClr val="accent1"/>
                </a:solidFill>
                <a:cs typeface="Calibri"/>
              </a:rPr>
              <a:t>47/53 contracts executed 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CFFC58D-3F46-4643-A2D9-192269A58EF6}"/>
              </a:ext>
            </a:extLst>
          </p:cNvPr>
          <p:cNvSpPr/>
          <p:nvPr/>
        </p:nvSpPr>
        <p:spPr>
          <a:xfrm>
            <a:off x="3048000" y="3848100"/>
            <a:ext cx="1371600" cy="1219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cs typeface="Calibri"/>
            </a:endParaRPr>
          </a:p>
          <a:p>
            <a:pPr algn="ctr"/>
            <a:r>
              <a:rPr lang="en-US" dirty="0">
                <a:cs typeface="Calibri"/>
              </a:rPr>
              <a:t>Clinical</a:t>
            </a:r>
            <a:endParaRPr lang="en-US" dirty="0"/>
          </a:p>
          <a:p>
            <a:pPr algn="ctr"/>
            <a:r>
              <a:rPr lang="en-US" dirty="0">
                <a:ea typeface="+mn-lt"/>
                <a:cs typeface="+mn-lt"/>
              </a:rPr>
              <a:t>Staff</a:t>
            </a:r>
            <a:endParaRPr lang="en-US" dirty="0"/>
          </a:p>
          <a:p>
            <a:pPr algn="ctr"/>
            <a:r>
              <a:rPr lang="en-US" dirty="0">
                <a:cs typeface="Calibri"/>
              </a:rPr>
              <a:t>167</a:t>
            </a:r>
          </a:p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C730548-3DA7-4CFB-9891-D84BEF6BABA1}"/>
              </a:ext>
            </a:extLst>
          </p:cNvPr>
          <p:cNvSpPr/>
          <p:nvPr/>
        </p:nvSpPr>
        <p:spPr>
          <a:xfrm>
            <a:off x="4705350" y="3848100"/>
            <a:ext cx="1209675" cy="1219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Admin</a:t>
            </a:r>
          </a:p>
          <a:p>
            <a:pPr algn="ctr"/>
            <a:r>
              <a:rPr lang="en-US" dirty="0">
                <a:ea typeface="+mn-lt"/>
                <a:cs typeface="+mn-lt"/>
              </a:rPr>
              <a:t>Staff</a:t>
            </a:r>
            <a:endParaRPr lang="en-US" dirty="0"/>
          </a:p>
          <a:p>
            <a:pPr algn="ctr"/>
            <a:r>
              <a:rPr lang="en-US" dirty="0">
                <a:cs typeface="Calibri"/>
              </a:rPr>
              <a:t>75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1FD023F-95E4-45F8-93E5-38F153D9C29E}"/>
              </a:ext>
            </a:extLst>
          </p:cNvPr>
          <p:cNvSpPr/>
          <p:nvPr/>
        </p:nvSpPr>
        <p:spPr>
          <a:xfrm>
            <a:off x="6334125" y="4000500"/>
            <a:ext cx="1495425" cy="1095375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Program</a:t>
            </a:r>
          </a:p>
          <a:p>
            <a:pPr algn="ctr"/>
            <a:r>
              <a:rPr lang="en-US" dirty="0">
                <a:ea typeface="+mn-lt"/>
                <a:cs typeface="+mn-lt"/>
              </a:rPr>
              <a:t>Staff</a:t>
            </a:r>
            <a:endParaRPr lang="en-US" dirty="0"/>
          </a:p>
          <a:p>
            <a:pPr algn="ctr"/>
            <a:r>
              <a:rPr lang="en-US" dirty="0">
                <a:cs typeface="Calibri"/>
              </a:rPr>
              <a:t>43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B48B0E2-96D7-4039-89FE-A3506BCAEADA}"/>
              </a:ext>
            </a:extLst>
          </p:cNvPr>
          <p:cNvSpPr/>
          <p:nvPr/>
        </p:nvSpPr>
        <p:spPr>
          <a:xfrm>
            <a:off x="8496300" y="4000500"/>
            <a:ext cx="1219200" cy="1066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DIS</a:t>
            </a:r>
          </a:p>
          <a:p>
            <a:pPr algn="ctr"/>
            <a:r>
              <a:rPr lang="en-US" dirty="0">
                <a:ea typeface="+mn-lt"/>
                <a:cs typeface="+mn-lt"/>
              </a:rPr>
              <a:t>Staff</a:t>
            </a:r>
            <a:endParaRPr lang="en-US" dirty="0"/>
          </a:p>
          <a:p>
            <a:pPr algn="ctr"/>
            <a:r>
              <a:rPr lang="en-US" dirty="0">
                <a:cs typeface="Calibri"/>
              </a:rPr>
              <a:t>35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5D3443F-4306-45AC-8887-DC40781D3964}"/>
              </a:ext>
            </a:extLst>
          </p:cNvPr>
          <p:cNvSpPr/>
          <p:nvPr/>
        </p:nvSpPr>
        <p:spPr>
          <a:xfrm>
            <a:off x="10172700" y="3981450"/>
            <a:ext cx="1276350" cy="1085850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School</a:t>
            </a:r>
          </a:p>
          <a:p>
            <a:pPr algn="ctr"/>
            <a:r>
              <a:rPr lang="en-US" dirty="0">
                <a:ea typeface="+mn-lt"/>
                <a:cs typeface="+mn-lt"/>
              </a:rPr>
              <a:t>Staff</a:t>
            </a:r>
            <a:endParaRPr lang="en-US" dirty="0"/>
          </a:p>
          <a:p>
            <a:pPr algn="ctr"/>
            <a:r>
              <a:rPr lang="en-US">
                <a:cs typeface="Calibri"/>
              </a:rPr>
              <a:t>5</a:t>
            </a:r>
            <a:endParaRPr lang="en-US" dirty="0">
              <a:cs typeface="Calibri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C2D8A6C-7E14-40A2-9612-5F85DB90FC72}"/>
              </a:ext>
            </a:extLst>
          </p:cNvPr>
          <p:cNvSpPr txBox="1"/>
          <p:nvPr/>
        </p:nvSpPr>
        <p:spPr>
          <a:xfrm>
            <a:off x="8677275" y="2276475"/>
            <a:ext cx="2914650" cy="77457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000" dirty="0">
                <a:solidFill>
                  <a:schemeClr val="accent1"/>
                </a:solidFill>
                <a:cs typeface="Calibri"/>
              </a:rPr>
              <a:t>90% new hires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000" dirty="0">
                <a:solidFill>
                  <a:schemeClr val="accent1"/>
                </a:solidFill>
                <a:cs typeface="Calibri"/>
              </a:rPr>
              <a:t>10% existing staff 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6226884-06B3-4F57-8086-DC131C192D0D}"/>
              </a:ext>
            </a:extLst>
          </p:cNvPr>
          <p:cNvCxnSpPr/>
          <p:nvPr/>
        </p:nvCxnSpPr>
        <p:spPr>
          <a:xfrm>
            <a:off x="3286125" y="5210175"/>
            <a:ext cx="7896225" cy="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F9B16E95-F2A1-48BC-BE98-13F4B1909BD9}"/>
              </a:ext>
            </a:extLst>
          </p:cNvPr>
          <p:cNvCxnSpPr/>
          <p:nvPr/>
        </p:nvCxnSpPr>
        <p:spPr>
          <a:xfrm>
            <a:off x="7029450" y="3305175"/>
            <a:ext cx="0" cy="5334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4413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E8C0607-DC8C-4156-A99F-191616D8F52B}"/>
              </a:ext>
            </a:extLst>
          </p:cNvPr>
          <p:cNvCxnSpPr/>
          <p:nvPr/>
        </p:nvCxnSpPr>
        <p:spPr>
          <a:xfrm flipH="1">
            <a:off x="3505200" y="2762250"/>
            <a:ext cx="9525" cy="2562225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3731711-4548-49AB-B51C-F5F33CA34C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5862" y="1825625"/>
            <a:ext cx="9350709" cy="476037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sz="800" dirty="0">
              <a:cs typeface="Calibri" panose="020F0502020204030204"/>
            </a:endParaRPr>
          </a:p>
          <a:p>
            <a:endParaRPr lang="en-US" sz="3600" b="1" dirty="0">
              <a:cs typeface="Calibri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94A2AA2-E630-4E27-A38C-B3473A81F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 Work Plan (329 Staff)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9D1CF45-8B0F-46F1-B2F8-3AE83A550024}"/>
              </a:ext>
            </a:extLst>
          </p:cNvPr>
          <p:cNvSpPr/>
          <p:nvPr/>
        </p:nvSpPr>
        <p:spPr>
          <a:xfrm>
            <a:off x="3048000" y="3429000"/>
            <a:ext cx="914400" cy="9144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ESC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11C2A9-56C7-4BD4-A92F-2607FD7B8A2C}"/>
              </a:ext>
            </a:extLst>
          </p:cNvPr>
          <p:cNvSpPr txBox="1"/>
          <p:nvPr/>
        </p:nvSpPr>
        <p:spPr>
          <a:xfrm>
            <a:off x="4810125" y="2190750"/>
            <a:ext cx="6400800" cy="7017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200">
                <a:solidFill>
                  <a:schemeClr val="accent1"/>
                </a:solidFill>
              </a:rPr>
              <a:t>Fund 20 regionalTexas Education Service Centers (ESCs) </a:t>
            </a:r>
            <a:endParaRPr lang="en-US" sz="2200">
              <a:solidFill>
                <a:schemeClr val="accent1"/>
              </a:solidFill>
              <a:ea typeface="+mn-lt"/>
              <a:cs typeface="+mn-lt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709262F-3A26-4EC0-A8F4-8C5D95E4050E}"/>
              </a:ext>
            </a:extLst>
          </p:cNvPr>
          <p:cNvSpPr/>
          <p:nvPr/>
        </p:nvSpPr>
        <p:spPr>
          <a:xfrm>
            <a:off x="3048000" y="4838700"/>
            <a:ext cx="914400" cy="914400"/>
          </a:xfrm>
          <a:prstGeom prst="ellips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LEA</a:t>
            </a:r>
          </a:p>
          <a:p>
            <a:pPr algn="ctr"/>
            <a:r>
              <a:rPr lang="en-US" dirty="0">
                <a:cs typeface="Calibri"/>
              </a:rPr>
              <a:t>3</a:t>
            </a:r>
            <a:r>
              <a:rPr lang="en-US" dirty="0">
                <a:solidFill>
                  <a:schemeClr val="tx1"/>
                </a:solidFill>
                <a:cs typeface="Calibri"/>
              </a:rPr>
              <a:t>48</a:t>
            </a:r>
            <a:r>
              <a:rPr lang="en-US" dirty="0">
                <a:cs typeface="Calibri"/>
              </a:rPr>
              <a:t> Staff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6992C6-7737-429A-851D-BCBF67EE712C}"/>
              </a:ext>
            </a:extLst>
          </p:cNvPr>
          <p:cNvSpPr txBox="1"/>
          <p:nvPr/>
        </p:nvSpPr>
        <p:spPr>
          <a:xfrm>
            <a:off x="4810124" y="3533775"/>
            <a:ext cx="6400800" cy="7017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200" dirty="0">
                <a:solidFill>
                  <a:srgbClr val="C00000"/>
                </a:solidFill>
              </a:rPr>
              <a:t>Allocate funds across Local Education Agencies (LEAs) </a:t>
            </a:r>
            <a:endParaRPr lang="en-US" sz="2200">
              <a:solidFill>
                <a:srgbClr val="C00000"/>
              </a:solidFill>
              <a:cs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F8E6B2-307E-4C43-A6B0-FAF655E40838}"/>
              </a:ext>
            </a:extLst>
          </p:cNvPr>
          <p:cNvSpPr txBox="1"/>
          <p:nvPr/>
        </p:nvSpPr>
        <p:spPr>
          <a:xfrm>
            <a:off x="4810125" y="4695824"/>
            <a:ext cx="6877050" cy="200054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200">
                <a:solidFill>
                  <a:schemeClr val="accent6">
                    <a:lumMod val="50000"/>
                  </a:schemeClr>
                </a:solidFill>
                <a:ea typeface="+mn-lt"/>
                <a:cs typeface="+mn-lt"/>
              </a:rPr>
              <a:t>Use CDC Social Vulnerability Index</a:t>
            </a:r>
            <a:r>
              <a:rPr lang="en-US" sz="2200" u="sng" dirty="0">
                <a:solidFill>
                  <a:schemeClr val="accent6">
                    <a:lumMod val="50000"/>
                  </a:schemeClr>
                </a:solidFill>
                <a:ea typeface="+mn-lt"/>
                <a:cs typeface="+mn-lt"/>
              </a:rPr>
              <a:t> </a:t>
            </a:r>
            <a:r>
              <a:rPr lang="en-US" sz="2200">
                <a:solidFill>
                  <a:schemeClr val="accent6">
                    <a:lumMod val="50000"/>
                  </a:schemeClr>
                </a:solidFill>
                <a:ea typeface="+mn-lt"/>
                <a:cs typeface="+mn-lt"/>
              </a:rPr>
              <a:t>data</a:t>
            </a:r>
            <a:endParaRPr lang="en-US" sz="2200" dirty="0">
              <a:solidFill>
                <a:schemeClr val="accent6">
                  <a:lumMod val="50000"/>
                </a:schemeClr>
              </a:solidFill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200">
                <a:solidFill>
                  <a:schemeClr val="accent6">
                    <a:lumMod val="50000"/>
                  </a:schemeClr>
                </a:solidFill>
                <a:ea typeface="+mn-lt"/>
                <a:cs typeface="+mn-lt"/>
              </a:rPr>
              <a:t>Prioritize districts:</a:t>
            </a: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200">
                <a:solidFill>
                  <a:schemeClr val="accent6">
                    <a:lumMod val="50000"/>
                  </a:schemeClr>
                </a:solidFill>
                <a:ea typeface="+mn-lt"/>
                <a:cs typeface="+mn-lt"/>
              </a:rPr>
              <a:t>Without a nurse on every campus and/or a low nurse to campus ratios</a:t>
            </a: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200">
                <a:solidFill>
                  <a:schemeClr val="accent6">
                    <a:lumMod val="50000"/>
                  </a:schemeClr>
                </a:solidFill>
              </a:rPr>
              <a:t>High % of Title 1 Campuses and/or migrant students</a:t>
            </a:r>
            <a:endParaRPr lang="en-US" sz="2200">
              <a:solidFill>
                <a:schemeClr val="accent6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BD5A56B-4D1A-40BB-A32E-BBE3B5434210}"/>
              </a:ext>
            </a:extLst>
          </p:cNvPr>
          <p:cNvSpPr/>
          <p:nvPr/>
        </p:nvSpPr>
        <p:spPr>
          <a:xfrm>
            <a:off x="3048000" y="1981200"/>
            <a:ext cx="914400" cy="9144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TEA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029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3731711-4548-49AB-B51C-F5F33CA34C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5862" y="1825625"/>
            <a:ext cx="9350709" cy="476037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sz="3600" dirty="0">
              <a:ea typeface="+mn-lt"/>
              <a:cs typeface="+mn-lt"/>
            </a:endParaRPr>
          </a:p>
          <a:p>
            <a:pPr marL="571500" indent="-571500"/>
            <a:endParaRPr lang="en-US" sz="3600" dirty="0">
              <a:ea typeface="+mn-lt"/>
              <a:cs typeface="+mn-lt"/>
            </a:endParaRPr>
          </a:p>
          <a:p>
            <a:pPr marL="571500" indent="-571500"/>
            <a:endParaRPr lang="en-US" sz="3600" dirty="0">
              <a:cs typeface="Calibri" panose="020F0502020204030204"/>
            </a:endParaRPr>
          </a:p>
          <a:p>
            <a:pPr marL="571500" indent="-571500"/>
            <a:endParaRPr lang="en-US" sz="3600" dirty="0">
              <a:cs typeface="Calibri" panose="020F0502020204030204"/>
            </a:endParaRPr>
          </a:p>
          <a:p>
            <a:pPr marL="571500" indent="-571500"/>
            <a:endParaRPr lang="en-US" sz="3600" dirty="0">
              <a:cs typeface="Calibri" panose="020F0502020204030204"/>
            </a:endParaRPr>
          </a:p>
          <a:p>
            <a:pPr marL="1028700" lvl="1" indent="-571500"/>
            <a:endParaRPr lang="en-US" sz="3200" dirty="0">
              <a:cs typeface="Calibri"/>
            </a:endParaRPr>
          </a:p>
          <a:p>
            <a:pPr marL="571500" indent="-571500"/>
            <a:endParaRPr lang="en-US" sz="3600" dirty="0">
              <a:cs typeface="Calibri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94A2AA2-E630-4E27-A38C-B3473A81F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5864" y="365125"/>
            <a:ext cx="9471810" cy="1344613"/>
          </a:xfrm>
        </p:spPr>
        <p:txBody>
          <a:bodyPr>
            <a:normAutofit/>
          </a:bodyPr>
          <a:lstStyle/>
          <a:p>
            <a:r>
              <a:rPr lang="en-US" sz="4100" dirty="0"/>
              <a:t>DSHS Work Plan (CO/PHRs)</a:t>
            </a:r>
            <a:endParaRPr lang="en-US" sz="4100" dirty="0">
              <a:cs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5881202-52BB-4068-B074-805331853EC9}"/>
              </a:ext>
            </a:extLst>
          </p:cNvPr>
          <p:cNvSpPr/>
          <p:nvPr/>
        </p:nvSpPr>
        <p:spPr>
          <a:xfrm>
            <a:off x="6115050" y="2276475"/>
            <a:ext cx="1847850" cy="8858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200" dirty="0">
                <a:cs typeface="Calibri"/>
              </a:rPr>
              <a:t>284 Staff</a:t>
            </a:r>
            <a:endParaRPr lang="en-US" sz="3200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D67BA9-15C4-4C60-ADB2-545D95006FC5}"/>
              </a:ext>
            </a:extLst>
          </p:cNvPr>
          <p:cNvSpPr txBox="1"/>
          <p:nvPr/>
        </p:nvSpPr>
        <p:spPr>
          <a:xfrm>
            <a:off x="3838575" y="5553075"/>
            <a:ext cx="614362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000" dirty="0">
                <a:solidFill>
                  <a:schemeClr val="accent1"/>
                </a:solidFill>
                <a:cs typeface="Calibri"/>
              </a:rPr>
              <a:t>Currently working though Agency Admin Process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CFFC58D-3F46-4643-A2D9-192269A58EF6}"/>
              </a:ext>
            </a:extLst>
          </p:cNvPr>
          <p:cNvSpPr/>
          <p:nvPr/>
        </p:nvSpPr>
        <p:spPr>
          <a:xfrm>
            <a:off x="3048000" y="3848100"/>
            <a:ext cx="1371600" cy="1219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cs typeface="Calibri"/>
            </a:endParaRPr>
          </a:p>
          <a:p>
            <a:pPr algn="ctr"/>
            <a:r>
              <a:rPr lang="en-US" dirty="0">
                <a:cs typeface="Calibri"/>
              </a:rPr>
              <a:t>Clinical</a:t>
            </a:r>
            <a:endParaRPr lang="en-US" dirty="0"/>
          </a:p>
          <a:p>
            <a:pPr algn="ctr"/>
            <a:r>
              <a:rPr lang="en-US" dirty="0">
                <a:ea typeface="+mn-lt"/>
                <a:cs typeface="+mn-lt"/>
              </a:rPr>
              <a:t>Staff</a:t>
            </a:r>
            <a:endParaRPr lang="en-US" dirty="0"/>
          </a:p>
          <a:p>
            <a:pPr algn="ctr"/>
            <a:r>
              <a:rPr lang="en-US" dirty="0">
                <a:cs typeface="Calibri"/>
              </a:rPr>
              <a:t>62</a:t>
            </a:r>
          </a:p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C730548-3DA7-4CFB-9891-D84BEF6BABA1}"/>
              </a:ext>
            </a:extLst>
          </p:cNvPr>
          <p:cNvSpPr/>
          <p:nvPr/>
        </p:nvSpPr>
        <p:spPr>
          <a:xfrm>
            <a:off x="4705350" y="3848100"/>
            <a:ext cx="1209675" cy="1219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Admin</a:t>
            </a:r>
          </a:p>
          <a:p>
            <a:pPr algn="ctr"/>
            <a:r>
              <a:rPr lang="en-US" dirty="0">
                <a:ea typeface="+mn-lt"/>
                <a:cs typeface="+mn-lt"/>
              </a:rPr>
              <a:t>Staff</a:t>
            </a:r>
            <a:endParaRPr lang="en-US" dirty="0">
              <a:cs typeface="Calibri"/>
            </a:endParaRPr>
          </a:p>
          <a:p>
            <a:pPr algn="ctr"/>
            <a:r>
              <a:rPr lang="en-US" dirty="0">
                <a:cs typeface="Calibri"/>
              </a:rPr>
              <a:t>106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1FD023F-95E4-45F8-93E5-38F153D9C29E}"/>
              </a:ext>
            </a:extLst>
          </p:cNvPr>
          <p:cNvSpPr/>
          <p:nvPr/>
        </p:nvSpPr>
        <p:spPr>
          <a:xfrm>
            <a:off x="6334125" y="4000500"/>
            <a:ext cx="1495425" cy="1095375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Program</a:t>
            </a:r>
          </a:p>
          <a:p>
            <a:pPr algn="ctr"/>
            <a:r>
              <a:rPr lang="en-US" dirty="0">
                <a:ea typeface="+mn-lt"/>
                <a:cs typeface="+mn-lt"/>
              </a:rPr>
              <a:t>Staff</a:t>
            </a:r>
            <a:endParaRPr lang="en-US" dirty="0"/>
          </a:p>
          <a:p>
            <a:pPr algn="ctr"/>
            <a:r>
              <a:rPr lang="en-US" dirty="0">
                <a:cs typeface="Calibri"/>
              </a:rPr>
              <a:t>81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B48B0E2-96D7-4039-89FE-A3506BCAEADA}"/>
              </a:ext>
            </a:extLst>
          </p:cNvPr>
          <p:cNvSpPr/>
          <p:nvPr/>
        </p:nvSpPr>
        <p:spPr>
          <a:xfrm>
            <a:off x="8496300" y="4000500"/>
            <a:ext cx="1219200" cy="1066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DIS</a:t>
            </a:r>
          </a:p>
          <a:p>
            <a:pPr algn="ctr"/>
            <a:r>
              <a:rPr lang="en-US" dirty="0">
                <a:ea typeface="+mn-lt"/>
                <a:cs typeface="+mn-lt"/>
              </a:rPr>
              <a:t>Staff</a:t>
            </a:r>
            <a:endParaRPr lang="en-US" dirty="0"/>
          </a:p>
          <a:p>
            <a:pPr algn="ctr"/>
            <a:r>
              <a:rPr lang="en-US" dirty="0">
                <a:cs typeface="Calibri"/>
              </a:rPr>
              <a:t>40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5D3443F-4306-45AC-8887-DC40781D3964}"/>
              </a:ext>
            </a:extLst>
          </p:cNvPr>
          <p:cNvSpPr/>
          <p:nvPr/>
        </p:nvSpPr>
        <p:spPr>
          <a:xfrm>
            <a:off x="10172700" y="3981450"/>
            <a:ext cx="1276350" cy="108585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School</a:t>
            </a:r>
          </a:p>
          <a:p>
            <a:pPr algn="ctr"/>
            <a:r>
              <a:rPr lang="en-US" dirty="0">
                <a:ea typeface="+mn-lt"/>
                <a:cs typeface="+mn-lt"/>
              </a:rPr>
              <a:t>Staff</a:t>
            </a:r>
            <a:endParaRPr lang="en-US" dirty="0"/>
          </a:p>
          <a:p>
            <a:pPr algn="ctr"/>
            <a:r>
              <a:rPr lang="en-US" dirty="0">
                <a:cs typeface="Calibri"/>
              </a:rPr>
              <a:t>0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6226884-06B3-4F57-8086-DC131C192D0D}"/>
              </a:ext>
            </a:extLst>
          </p:cNvPr>
          <p:cNvCxnSpPr/>
          <p:nvPr/>
        </p:nvCxnSpPr>
        <p:spPr>
          <a:xfrm>
            <a:off x="3286125" y="5210175"/>
            <a:ext cx="7896225" cy="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F9B16E95-F2A1-48BC-BE98-13F4B1909BD9}"/>
              </a:ext>
            </a:extLst>
          </p:cNvPr>
          <p:cNvCxnSpPr/>
          <p:nvPr/>
        </p:nvCxnSpPr>
        <p:spPr>
          <a:xfrm>
            <a:off x="7029450" y="3305175"/>
            <a:ext cx="0" cy="5334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1B04938-1246-44EA-8AE9-96A8CAB3B46C}"/>
              </a:ext>
            </a:extLst>
          </p:cNvPr>
          <p:cNvSpPr txBox="1"/>
          <p:nvPr/>
        </p:nvSpPr>
        <p:spPr>
          <a:xfrm>
            <a:off x="2609849" y="2390775"/>
            <a:ext cx="21336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000" dirty="0">
                <a:solidFill>
                  <a:schemeClr val="accent1"/>
                </a:solidFill>
                <a:cs typeface="Calibri"/>
              </a:rPr>
              <a:t>Nearly all staff </a:t>
            </a:r>
            <a:r>
              <a:rPr lang="en-US" sz="2000" i="1" dirty="0">
                <a:solidFill>
                  <a:schemeClr val="accent1"/>
                </a:solidFill>
                <a:cs typeface="Calibri"/>
              </a:rPr>
              <a:t>NEW </a:t>
            </a:r>
            <a:r>
              <a:rPr lang="en-US" sz="2000" dirty="0">
                <a:solidFill>
                  <a:schemeClr val="accent1"/>
                </a:solidFill>
                <a:cs typeface="Calibri"/>
              </a:rPr>
              <a:t>FTEs</a:t>
            </a:r>
          </a:p>
        </p:txBody>
      </p:sp>
    </p:spTree>
    <p:extLst>
      <p:ext uri="{BB962C8B-B14F-4D97-AF65-F5344CB8AC3E}">
        <p14:creationId xmlns:p14="http://schemas.microsoft.com/office/powerpoint/2010/main" val="4241771738"/>
      </p:ext>
    </p:extLst>
  </p:cSld>
  <p:clrMapOvr>
    <a:masterClrMapping/>
  </p:clrMapOvr>
</p:sld>
</file>

<file path=ppt/theme/theme1.xml><?xml version="1.0" encoding="utf-8"?>
<a:theme xmlns:a="http://schemas.openxmlformats.org/drawingml/2006/main" name="DSHS Slide Theme">
  <a:themeElements>
    <a:clrScheme name="DSHS">
      <a:dk1>
        <a:srgbClr val="000000"/>
      </a:dk1>
      <a:lt1>
        <a:sysClr val="window" lastClr="FFFFFF"/>
      </a:lt1>
      <a:dk2>
        <a:srgbClr val="44546A"/>
      </a:dk2>
      <a:lt2>
        <a:srgbClr val="E7E6E6"/>
      </a:lt2>
      <a:accent1>
        <a:srgbClr val="003087"/>
      </a:accent1>
      <a:accent2>
        <a:srgbClr val="C00000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HS-Powerpoint-Template.potx" id="{6FC93773-1777-49B8-B085-21A8058814C0}" vid="{683E1146-0F7A-4BF5-8A2F-3CF7ECB0942A}"/>
    </a:ext>
  </a:extLst>
</a:theme>
</file>

<file path=ppt/theme/theme2.xml><?xml version="1.0" encoding="utf-8"?>
<a:theme xmlns:a="http://schemas.openxmlformats.org/drawingml/2006/main" name="DSHS Slide Layout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HS-Powerpoint-Template.potx" id="{6FC93773-1777-49B8-B085-21A8058814C0}" vid="{4124A9E9-EF70-4508-B786-ECE044002AD0}"/>
    </a:ext>
  </a:extLst>
</a:theme>
</file>

<file path=ppt/theme/theme3.xml><?xml version="1.0" encoding="utf-8"?>
<a:theme xmlns:a="http://schemas.openxmlformats.org/drawingml/2006/main" name="DSHS Slide Layout 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HS-Powerpoint-Template.potx" id="{6FC93773-1777-49B8-B085-21A8058814C0}" vid="{AFDF2EBF-DC16-4258-9B11-8246FF8EEFC8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1ea9ae-8cb9-4f12-967b-77d14ad63150">CMY3SAAUD4RK-1955097892-2508</_dlc_DocId>
    <_dlc_DocIdUrl xmlns="711ea9ae-8cb9-4f12-967b-77d14ad63150">
      <Url>https://txhhs.sharepoint.com/sites/DSHS/rlho/HEPRS/HEPRSLeadership/_layouts/15/DocIdRedir.aspx?ID=CMY3SAAUD4RK-1955097892-2508</Url>
      <Description>CMY3SAAUD4RK-1955097892-2508</Description>
    </_dlc_DocIdUrl>
    <SharedWithUsers xmlns="711ea9ae-8cb9-4f12-967b-77d14ad63150">
      <UserInfo>
        <DisplayName>Schultz,Lisa (DSHS)</DisplayName>
        <AccountId>18303</AccountId>
        <AccountType/>
      </UserInfo>
      <UserInfo>
        <DisplayName>Hoogheem,Jeff (DSHS)</DisplayName>
        <AccountId>1395</AccountId>
        <AccountType/>
      </UserInfo>
      <UserInfo>
        <DisplayName>Laughlin,Glenna (DSHS)</DisplayName>
        <AccountId>485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E713DF0F48B84BBACEB7E2B3AA957F" ma:contentTypeVersion="11" ma:contentTypeDescription="Create a new document." ma:contentTypeScope="" ma:versionID="af4a59111483bbdf618074d3a5416104">
  <xsd:schema xmlns:xsd="http://www.w3.org/2001/XMLSchema" xmlns:xs="http://www.w3.org/2001/XMLSchema" xmlns:p="http://schemas.microsoft.com/office/2006/metadata/properties" xmlns:ns2="711ea9ae-8cb9-4f12-967b-77d14ad63150" xmlns:ns3="17063f5f-14bf-4dfa-98b0-6cc5de040d6c" xmlns:ns4="6aa45209-f1cf-43f5-96cf-ce567b399dc0" targetNamespace="http://schemas.microsoft.com/office/2006/metadata/properties" ma:root="true" ma:fieldsID="658672ce1666407d625c084f6881c3af" ns2:_="" ns3:_="" ns4:_="">
    <xsd:import namespace="711ea9ae-8cb9-4f12-967b-77d14ad63150"/>
    <xsd:import namespace="17063f5f-14bf-4dfa-98b0-6cc5de040d6c"/>
    <xsd:import namespace="6aa45209-f1cf-43f5-96cf-ce567b399dc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1ea9ae-8cb9-4f12-967b-77d14ad6315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1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063f5f-14bf-4dfa-98b0-6cc5de040d6c" elementFormDefault="qualified">
    <xsd:import namespace="http://schemas.microsoft.com/office/2006/documentManagement/types"/>
    <xsd:import namespace="http://schemas.microsoft.com/office/infopath/2007/PartnerControls"/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a45209-f1cf-43f5-96cf-ce567b399d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335A04-A4FF-444D-9831-70637DEC109B}">
  <ds:schemaRefs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711ea9ae-8cb9-4f12-967b-77d14ad63150"/>
    <ds:schemaRef ds:uri="http://schemas.microsoft.com/office/infopath/2007/PartnerControls"/>
    <ds:schemaRef ds:uri="6aa45209-f1cf-43f5-96cf-ce567b399dc0"/>
    <ds:schemaRef ds:uri="17063f5f-14bf-4dfa-98b0-6cc5de040d6c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0F5713C-9998-40DE-B2D2-6B48094EEC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C0D177-1F67-44B5-A5E9-B51AB9BCC92E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579381AD-CEE6-475B-8072-E1571FC859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1ea9ae-8cb9-4f12-967b-77d14ad63150"/>
    <ds:schemaRef ds:uri="17063f5f-14bf-4dfa-98b0-6cc5de040d6c"/>
    <ds:schemaRef ds:uri="6aa45209-f1cf-43f5-96cf-ce567b399d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DSHS-Powerpoint-Template</Template>
  <TotalTime>4511</TotalTime>
  <Words>550</Words>
  <Application>Microsoft Office PowerPoint</Application>
  <PresentationFormat>Widescreen</PresentationFormat>
  <Paragraphs>249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DSHS Slide Theme</vt:lpstr>
      <vt:lpstr>DSHS Slide Layout 2</vt:lpstr>
      <vt:lpstr>DSHS Slide Layout 3</vt:lpstr>
      <vt:lpstr>PowerPoint Presentation</vt:lpstr>
      <vt:lpstr>Cooperative Agreement for Emergency Response: Public Health Crisis Response - COVID-19 Public Health Workforce</vt:lpstr>
      <vt:lpstr>COVID19 Workforce Expansion</vt:lpstr>
      <vt:lpstr>Available Funds</vt:lpstr>
      <vt:lpstr>Public Health Workforce Reporting Requirements</vt:lpstr>
      <vt:lpstr>Public Health Work Force CoAg Staff </vt:lpstr>
      <vt:lpstr>LHE Work Plan (53 LHEs)</vt:lpstr>
      <vt:lpstr>TEA Work Plan (329 Staff)</vt:lpstr>
      <vt:lpstr>DSHS Work Plan (CO/PHRs)</vt:lpstr>
      <vt:lpstr>Total Staffing</vt:lpstr>
      <vt:lpstr>Thank you!</vt:lpstr>
      <vt:lpstr>NEW Staff Hired</vt:lpstr>
      <vt:lpstr>Existing Staff Retained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Texas Department of State Health Services</dc:creator>
  <cp:lastModifiedBy>Birnberg,Dana (DSHS)</cp:lastModifiedBy>
  <cp:revision>864</cp:revision>
  <dcterms:created xsi:type="dcterms:W3CDTF">2018-12-06T15:25:41Z</dcterms:created>
  <dcterms:modified xsi:type="dcterms:W3CDTF">2021-10-07T17:25:20Z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0x010100AAE713DF0F48B84BBACEB7E2B3AA957F</vt:lpwstr>
  </property>
  <property fmtid="{D5CDD505-2E9C-101B-9397-08002B2CF9AE}" pid="3" name="_dlc_DocIdItemGuid">
    <vt:lpwstr>97cd189a-61cc-4c97-b7fa-e9a8e670256a</vt:lpwstr>
  </property>
</Properties>
</file>