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86" r:id="rId2"/>
    <p:sldMasterId id="2147483675" r:id="rId3"/>
  </p:sldMasterIdLst>
  <p:notesMasterIdLst>
    <p:notesMasterId r:id="rId12"/>
  </p:notesMasterIdLst>
  <p:sldIdLst>
    <p:sldId id="256" r:id="rId4"/>
    <p:sldId id="263" r:id="rId5"/>
    <p:sldId id="271" r:id="rId6"/>
    <p:sldId id="319" r:id="rId7"/>
    <p:sldId id="277" r:id="rId8"/>
    <p:sldId id="285" r:id="rId9"/>
    <p:sldId id="296" r:id="rId10"/>
    <p:sldId id="273" r:id="rId11"/>
  </p:sldIdLst>
  <p:sldSz cx="12192000" cy="6858000"/>
  <p:notesSz cx="6858000" cy="9144000"/>
  <p:custDataLst>
    <p:tags r:id="rId1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481506D2-91B9-4009-A6F8-EC4347F19F69}">
          <p14:sldIdLst>
            <p14:sldId id="256"/>
            <p14:sldId id="263"/>
            <p14:sldId id="271"/>
            <p14:sldId id="319"/>
            <p14:sldId id="277"/>
            <p14:sldId id="285"/>
            <p14:sldId id="296"/>
            <p14:sldId id="273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illiam,Mike (DSHS)" initials="G(" lastIdx="1" clrIdx="0">
    <p:extLst>
      <p:ext uri="{19B8F6BF-5375-455C-9EA6-DF929625EA0E}">
        <p15:presenceInfo xmlns:p15="http://schemas.microsoft.com/office/powerpoint/2012/main" userId="S::Mike.Gilliam@dshs.texas.gov::4dff3729-e1a4-437b-a4a1-f4c23747730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600"/>
    <a:srgbClr val="003087"/>
    <a:srgbClr val="333333"/>
    <a:srgbClr val="556A7E"/>
    <a:srgbClr val="005CB9"/>
    <a:srgbClr val="1F4E79"/>
    <a:srgbClr val="264780"/>
    <a:srgbClr val="0058A3"/>
    <a:srgbClr val="F2F2F2"/>
    <a:srgbClr val="3F576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62" autoAdjust="0"/>
    <p:restoredTop sz="74198" autoAdjust="0"/>
  </p:normalViewPr>
  <p:slideViewPr>
    <p:cSldViewPr snapToGrid="0">
      <p:cViewPr varScale="1">
        <p:scale>
          <a:sx n="77" d="100"/>
          <a:sy n="77" d="100"/>
        </p:scale>
        <p:origin x="43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gs" Target="tags/tag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74FD26-899F-4578-9B9F-535C256E685B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627F83-AEFA-4325-A969-9298B3B6E4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6153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27F83-AEFA-4325-A969-9298B3B6E41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7693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27F83-AEFA-4325-A969-9298B3B6E417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37807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200" dirty="0"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27F83-AEFA-4325-A969-9298B3B6E41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134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27F83-AEFA-4325-A969-9298B3B6E41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033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94B39F-B13E-41B0-8588-1E5082E0647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0126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627F83-AEFA-4325-A969-9298B3B6E41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6742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Layout">
    <p:bg>
      <p:bgPr>
        <a:gradFill>
          <a:gsLst>
            <a:gs pos="0">
              <a:srgbClr val="556A7E"/>
            </a:gs>
            <a:gs pos="35000">
              <a:srgbClr val="556A7E"/>
            </a:gs>
            <a:gs pos="100000">
              <a:srgbClr val="333333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title="&quot;&quot;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62297"/>
            <a:ext cx="10515600" cy="1971503"/>
          </a:xfrm>
          <a:ln w="63500">
            <a:solidFill>
              <a:schemeClr val="bg1"/>
            </a:solidFill>
          </a:ln>
        </p:spPr>
        <p:txBody>
          <a:bodyPr anchor="ctr" anchorCtr="0">
            <a:normAutofit/>
          </a:bodyPr>
          <a:lstStyle>
            <a:lvl1pPr algn="ctr">
              <a:defRPr sz="66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9"/>
            <a:ext cx="10515600" cy="544878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BBC5130-6735-419A-B1B8-C36EA21FC40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4432300"/>
            <a:ext cx="10509250" cy="727075"/>
          </a:xfrm>
        </p:spPr>
        <p:txBody>
          <a:bodyPr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Presenter</a:t>
            </a:r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C518FDB4-615D-4BD8-B84D-E2866EE4D7D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1423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682CF4-D412-4779-B721-D677D66C3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F3E62DF9-FC82-4F23-899A-C9F89F882958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66750" y="742950"/>
            <a:ext cx="10858500" cy="53721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F70E1DB0-FA35-4359-A511-0FFBC260B0CF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61925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88328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7E3493D-3AC6-45EE-B19D-FE7952237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2C2881-EB4F-4F07-A241-DA76ABA60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32DF5A-775D-4FC2-9C23-B06497E48D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5803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DFAC3F-E8C3-47D6-9C29-15820A7AE7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C4D5C3B-0D78-4F4C-9165-AB9D4B0FC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3CBE6E-823D-4EB4-82C4-38F5D4B08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53706-2B1F-4D77-B1DA-92FFBBA74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5A7F56-5FD6-4829-A5D1-8D275B647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entagon 9" title="&quot;&quot;">
            <a:extLst>
              <a:ext uri="{FF2B5EF4-FFF2-40B4-BE49-F238E27FC236}">
                <a16:creationId xmlns:a16="http://schemas.microsoft.com/office/drawing/2014/main" id="{7CC38CDD-64DC-4DFD-A53D-533ECED83431}"/>
              </a:ext>
            </a:extLst>
          </p:cNvPr>
          <p:cNvSpPr/>
          <p:nvPr userDrawn="1"/>
        </p:nvSpPr>
        <p:spPr>
          <a:xfrm>
            <a:off x="0" y="1696611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0571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97C08E-E5FC-4F14-993F-305CF8A4FD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1A4A68-A372-48AB-B631-1614C79BF8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26A655AA-EB69-4406-B886-8905A42348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526055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B89CE3-59F3-4862-823A-0FEB939B00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405863" y="1825625"/>
            <a:ext cx="4344072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80462D6-05EC-42BC-90B3-E1244B6825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009728" y="1825625"/>
            <a:ext cx="4344072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6FFCB7-78F2-42A0-B3F8-7C78139E98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4244305F-9E51-4C97-993B-6CFA7BD879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81690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2FF2B2-B59F-4D5B-A313-235F016BE5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327564" y="1857375"/>
            <a:ext cx="4405946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7BA152-9EDA-4028-9FB3-1B5DFCFAC5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327563" y="2505075"/>
            <a:ext cx="440594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FFF0849-E536-4C9C-A18E-53D9F5C3EF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949440" y="1857375"/>
            <a:ext cx="4405948" cy="64770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C04F7-725C-41F9-A8AE-514B613376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949440" y="2505075"/>
            <a:ext cx="440594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4B873F2-787E-4D79-B474-995E13D0B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2AF102D7-3CF1-4506-A572-0F149F76CD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75210629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7034204-8D8F-4BBA-A894-01CA67052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A279DC7-45CD-4962-BAF3-9EA0BFF1F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239205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tent No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37F793-1857-4684-9922-D6742A64826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413000" y="409575"/>
            <a:ext cx="9472613" cy="56896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6265041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4CA0034-A29B-41C8-8050-85AE27DBEC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5D41109-E4E8-4F1B-8F73-C7512A5AFE3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7B8D643E-9023-4501-A748-7AE3454331FD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B2DFC1C-47D0-4238-9973-F9E27DC563D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77F26A8-E80E-47FF-A4E8-5DC6A4DF9AE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0404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22B5D5-FCFF-42FF-AE3D-76CF37FAAA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77890" y="204946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7AA98-2AF5-4BC2-9262-C4B6AFB911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1784" y="2049463"/>
            <a:ext cx="4932016" cy="381158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C68D7E-257E-4871-AF53-6BBE721E87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A0B201C-AA90-47D5-96C6-0D8499E36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282732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gradFill>
          <a:gsLst>
            <a:gs pos="0">
              <a:srgbClr val="005CB9"/>
            </a:gs>
            <a:gs pos="35000">
              <a:srgbClr val="005CB9"/>
            </a:gs>
            <a:gs pos="100000">
              <a:srgbClr val="1F4E79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4640CF87-8DF6-4C8B-97AA-9ABBA6BC43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/>
          <a:stretch/>
        </p:blipFill>
        <p:spPr>
          <a:xfrm>
            <a:off x="1" y="6014859"/>
            <a:ext cx="12192000" cy="843141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D13F4D1B-EF1A-49B9-B402-0B004EF26F30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5997388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9" name="Picture 8" title="Texas Department of State Health Services logo">
            <a:extLst>
              <a:ext uri="{FF2B5EF4-FFF2-40B4-BE49-F238E27FC236}">
                <a16:creationId xmlns:a16="http://schemas.microsoft.com/office/drawing/2014/main" id="{CBA3BA64-CAE0-4BE1-AAB8-D83A5CA4B195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622" y="5979918"/>
            <a:ext cx="3236672" cy="87285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E3F76AE-A06E-4432-81ED-28CBF6FB1A9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860611"/>
            <a:ext cx="10515600" cy="2873190"/>
          </a:xfrm>
        </p:spPr>
        <p:txBody>
          <a:bodyPr anchor="b"/>
          <a:lstStyle>
            <a:lvl1pPr>
              <a:defRPr sz="6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CLICK TO EDIT MASTER TITLE SLIDE	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9E720B-E25C-49B3-978B-6706735DD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388760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2FE2D-EC07-4B38-9F3D-0808B11B0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896225" y="6288648"/>
            <a:ext cx="4114800" cy="365125"/>
          </a:xfrm>
        </p:spPr>
        <p:txBody>
          <a:bodyPr anchor="b" anchorCtr="1"/>
          <a:lstStyle>
            <a:lvl1pPr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</p:spTree>
    <p:extLst>
      <p:ext uri="{BB962C8B-B14F-4D97-AF65-F5344CB8AC3E}">
        <p14:creationId xmlns:p14="http://schemas.microsoft.com/office/powerpoint/2010/main" val="368294441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34D9B1-AB0A-4034-96D1-1272B15D79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286000" y="1894114"/>
            <a:ext cx="4357396" cy="432571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79CA2B5-7745-4EE4-AA6B-4C04515407B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783355" y="1"/>
            <a:ext cx="5408646" cy="6858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70E3C69-5B65-4D5C-9592-62EF77FDDE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BB432F0-4273-4145-92A4-EE447DB134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0" y="365125"/>
            <a:ext cx="4357397" cy="1325563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1589453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9D3D943-9064-4951-B936-9F56B4BCBC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C0C536-92FC-4E64-9194-22969EFD7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CB27D1-BF3D-4ED3-8A08-CC7E8DE90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1EDE7A0-2A40-4843-A4BA-64BCA4242F6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D19A5C61-4DCC-422D-B66E-7FA5A8D32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4157184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E4B68-0B79-44AD-8CC1-FFCBDF4EF0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AB490E-881C-48B0-BCF6-F629AFBAF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1385499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&amp;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2F599D-6C02-48E0-8201-93256B5950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41300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AEDC7E3-DEC9-4498-81FE-201C83A126D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690688"/>
            <a:ext cx="5257800" cy="47291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9E24D776-7FA7-4215-BC62-AA2523B364B6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096000" y="1566863"/>
            <a:ext cx="6096000" cy="5068889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Picture</a:t>
            </a:r>
          </a:p>
        </p:txBody>
      </p:sp>
    </p:spTree>
    <p:extLst>
      <p:ext uri="{BB962C8B-B14F-4D97-AF65-F5344CB8AC3E}">
        <p14:creationId xmlns:p14="http://schemas.microsoft.com/office/powerpoint/2010/main" val="16314058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4BD1ED-4C0D-4577-AED5-A0A39410D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2250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053BCD-2F54-4A0A-9404-EB4BA9A7C6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CE411C-1F59-47D8-A553-7FD149C1CA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6550851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827750-E989-42E1-85EA-B283ABB8F4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2014" y="27225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03CE5D-AEFD-4304-8BB8-521B2A475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62014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6F4435-131E-4F88-9269-C3FA6101F2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8856AE-F49A-4C80-83E3-EC3B15C0D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D6D8EA7-F412-47B2-90FD-7A9C9762B2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BDBA92D-FCC2-48A1-8A3D-C92BCE8BE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5D06A-407B-46FA-A0EC-F072866C22BF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6F68FA-2583-4B95-8D25-580645123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5FE495-09D8-428E-9C45-A3BF074E99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5253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64814-3467-4D26-BFFF-52A18F78E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097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775358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38793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EC7CC-61B4-4A57-AEC1-6B45BD5172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D82634-C662-4D30-A456-A3C406D01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446213"/>
            <a:ext cx="3932237" cy="44227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AE74DC-C2C7-43A6-BBF0-AF07DE2D00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438275"/>
            <a:ext cx="6172200" cy="44227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678538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CB3E45-7DCB-43D9-A8F6-F996162C1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876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0EF7B0-00F0-41BA-B6CA-13DBCA778A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8288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F4763C-A6AC-4FC2-9B24-1D1A4CF766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0012" y="16097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3820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SHS Logo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30FFC8C-FFA4-4B32-A71B-6DF399E1577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369" b="8164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</p:pic>
      <p:cxnSp>
        <p:nvCxnSpPr>
          <p:cNvPr id="8" name="Straight Connector 22" title="&quot; &quot;">
            <a:extLst>
              <a:ext uri="{FF2B5EF4-FFF2-40B4-BE49-F238E27FC236}">
                <a16:creationId xmlns:a16="http://schemas.microsoft.com/office/drawing/2014/main" id="{B0F96CC1-470A-4CE3-9A55-CB49B5FCDE62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0" y="171256"/>
            <a:ext cx="12192000" cy="0"/>
          </a:xfrm>
          <a:prstGeom prst="line">
            <a:avLst/>
          </a:prstGeom>
          <a:ln w="762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0" name="Picture 9" title="Texas Department of State Health Services logo">
            <a:extLst>
              <a:ext uri="{FF2B5EF4-FFF2-40B4-BE49-F238E27FC236}">
                <a16:creationId xmlns:a16="http://schemas.microsoft.com/office/drawing/2014/main" id="{A2B8BECE-B9F2-4BF8-901C-9069CB22B8A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51715" y="2096908"/>
            <a:ext cx="9888569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4926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&amp; Pictur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01F10DD-B56D-4580-8ED0-FA1631DEED4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29350" y="0"/>
            <a:ext cx="5962650" cy="6626578"/>
          </a:xfrm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2293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46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988DF98B-20B8-4A8B-B42A-3A01690B356B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6181725" y="365125"/>
            <a:ext cx="5781675" cy="5811838"/>
          </a:xfrm>
        </p:spPr>
        <p:txBody>
          <a:bodyPr/>
          <a:lstStyle/>
          <a:p>
            <a:r>
              <a:rPr lang="en-US"/>
              <a:t>Click icon to add chart</a:t>
            </a:r>
            <a:endParaRPr lang="en-US" dirty="0"/>
          </a:p>
        </p:txBody>
      </p:sp>
      <p:sp>
        <p:nvSpPr>
          <p:cNvPr id="11" name="Pentagon 9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81725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2234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Smart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6ABD5-C31F-46EC-9CD3-DED924A08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108807"/>
          </a:xfrm>
        </p:spPr>
        <p:txBody>
          <a:bodyPr/>
          <a:lstStyle>
            <a:lvl1pPr>
              <a:defRPr b="1">
                <a:solidFill>
                  <a:srgbClr val="003087"/>
                </a:solidFill>
                <a:latin typeface="+mn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CB133A63-C708-47BD-ACF4-8B6CB2BD3D06}"/>
              </a:ext>
            </a:extLst>
          </p:cNvPr>
          <p:cNvSpPr>
            <a:spLocks noGrp="1"/>
          </p:cNvSpPr>
          <p:nvPr>
            <p:ph type="subTitle" idx="13"/>
          </p:nvPr>
        </p:nvSpPr>
        <p:spPr>
          <a:xfrm>
            <a:off x="838200" y="1473932"/>
            <a:ext cx="5181600" cy="408005"/>
          </a:xfrm>
        </p:spPr>
        <p:txBody>
          <a:bodyPr/>
          <a:lstStyle>
            <a:lvl1pPr marL="0" indent="0" algn="l">
              <a:buNone/>
              <a:defRPr sz="2400" b="1">
                <a:solidFill>
                  <a:srgbClr val="3F5763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C7437-CEE2-4D3D-ABFF-BA414C9612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202023"/>
            <a:ext cx="5181600" cy="39749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martArt Placeholder 5">
            <a:extLst>
              <a:ext uri="{FF2B5EF4-FFF2-40B4-BE49-F238E27FC236}">
                <a16:creationId xmlns:a16="http://schemas.microsoft.com/office/drawing/2014/main" id="{93B84CD7-E3DE-4EAD-B020-8FA723115259}"/>
              </a:ext>
            </a:extLst>
          </p:cNvPr>
          <p:cNvSpPr>
            <a:spLocks noGrp="1"/>
          </p:cNvSpPr>
          <p:nvPr>
            <p:ph type="dgm" sz="quarter" idx="14"/>
          </p:nvPr>
        </p:nvSpPr>
        <p:spPr>
          <a:xfrm>
            <a:off x="6191250" y="365124"/>
            <a:ext cx="5899150" cy="5811837"/>
          </a:xfr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  <p:sp>
        <p:nvSpPr>
          <p:cNvPr id="11" name="Pentagon 9" title="&quot;&quot;">
            <a:extLst>
              <a:ext uri="{FF2B5EF4-FFF2-40B4-BE49-F238E27FC236}">
                <a16:creationId xmlns:a16="http://schemas.microsoft.com/office/drawing/2014/main" id="{074A4DD4-1876-4878-9EFC-2A372FE3E4E6}"/>
              </a:ext>
            </a:extLst>
          </p:cNvPr>
          <p:cNvSpPr/>
          <p:nvPr userDrawn="1"/>
        </p:nvSpPr>
        <p:spPr>
          <a:xfrm>
            <a:off x="0" y="1881937"/>
            <a:ext cx="6191250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8674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042E3-8A59-4CF8-BACD-284F3D6047A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085664-0946-473B-868A-BEEF5B7049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B17778-023B-49CB-BE94-DEB9D1F32C95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3F5763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2EBC45-D549-45B7-9284-C4D9BD44F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8888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Placeholder 1">
            <a:extLst>
              <a:ext uri="{FF2B5EF4-FFF2-40B4-BE49-F238E27FC236}">
                <a16:creationId xmlns:a16="http://schemas.microsoft.com/office/drawing/2014/main" id="{71F0F69E-33C8-46AD-AFE8-E682F31FDB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6FD8CA6-BCA5-4C41-AE0B-6F8E3F3EF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5082F-CA85-447C-980B-AF8AD0CF4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59554CB-67B2-405D-AA12-5203EF6BE2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entagon 9" title="&quot;&quot;">
            <a:extLst>
              <a:ext uri="{FF2B5EF4-FFF2-40B4-BE49-F238E27FC236}">
                <a16:creationId xmlns:a16="http://schemas.microsoft.com/office/drawing/2014/main" id="{227EE276-2340-47AD-808D-8111F32104A8}"/>
              </a:ext>
            </a:extLst>
          </p:cNvPr>
          <p:cNvSpPr/>
          <p:nvPr userDrawn="1"/>
        </p:nvSpPr>
        <p:spPr>
          <a:xfrm>
            <a:off x="0" y="1633333"/>
            <a:ext cx="6581872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12" name="Table Placeholder 11">
            <a:extLst>
              <a:ext uri="{FF2B5EF4-FFF2-40B4-BE49-F238E27FC236}">
                <a16:creationId xmlns:a16="http://schemas.microsoft.com/office/drawing/2014/main" id="{AE97D9D6-D5E6-4AB6-931A-C7DAD67FF1B1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838201" y="1982479"/>
            <a:ext cx="10515599" cy="4165423"/>
          </a:xfr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2564615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CE5682-FAE2-42A3-AF81-49944D0B83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547DC5-63BB-42E8-BDA7-AA9FEFE75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07C0EFE-8E38-48E6-9C30-91250D089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EF709-0170-4F0E-8BA7-0BCC93770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2600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image" Target="../media/image4.png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7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25.xml"/><Relationship Id="rId9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38443D7-7F30-4B8B-A2B9-80AFCA4338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033437-94B2-48B2-B9DF-D0A124C361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6196B4-59A7-4F55-AB1F-E472546A9C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9FCCAD-7EC3-41F9-AF25-DBEBDFD2D03C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D6C522-DAE5-4E68-AFB5-CB47A0262C4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25248E-2126-4CBB-924B-FEEF06B72FD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131E7-C65A-4205-BD59-AD27FEB0E13B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F482BAF-12B2-4620-96B5-33302AEFD9D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4242C5BE-DB79-4DCF-961F-CD36C176BAAD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23078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651" r:id="rId2"/>
    <p:sldLayoutId id="2147483662" r:id="rId3"/>
    <p:sldLayoutId id="2147483652" r:id="rId4"/>
    <p:sldLayoutId id="2147483672" r:id="rId5"/>
    <p:sldLayoutId id="2147483673" r:id="rId6"/>
    <p:sldLayoutId id="2147483653" r:id="rId7"/>
    <p:sldLayoutId id="2147483697" r:id="rId8"/>
    <p:sldLayoutId id="2147483674" r:id="rId9"/>
    <p:sldLayoutId id="2147483702" r:id="rId10"/>
    <p:sldLayoutId id="2147483655" r:id="rId11"/>
    <p:sldLayoutId id="2147483658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title="&quot;&quot;">
            <a:extLst>
              <a:ext uri="{FF2B5EF4-FFF2-40B4-BE49-F238E27FC236}">
                <a16:creationId xmlns:a16="http://schemas.microsoft.com/office/drawing/2014/main" id="{7620AFCD-4C7A-490F-B4EC-1E8A313F49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51" t="11802" r="75174" b="3720"/>
          <a:stretch/>
        </p:blipFill>
        <p:spPr>
          <a:xfrm>
            <a:off x="1" y="0"/>
            <a:ext cx="2209799" cy="6858000"/>
          </a:xfrm>
          <a:prstGeom prst="rect">
            <a:avLst/>
          </a:prstGeom>
          <a:ln>
            <a:noFill/>
          </a:ln>
        </p:spPr>
      </p:pic>
      <p:sp>
        <p:nvSpPr>
          <p:cNvPr id="8" name="Pentagon 9" title="&quot;&quot;">
            <a:extLst>
              <a:ext uri="{FF2B5EF4-FFF2-40B4-BE49-F238E27FC236}">
                <a16:creationId xmlns:a16="http://schemas.microsoft.com/office/drawing/2014/main" id="{28070A9E-BB8B-4EB5-A97A-72B95557EE0B}"/>
              </a:ext>
            </a:extLst>
          </p:cNvPr>
          <p:cNvSpPr/>
          <p:nvPr userDrawn="1"/>
        </p:nvSpPr>
        <p:spPr>
          <a:xfrm>
            <a:off x="196066" y="1684927"/>
            <a:ext cx="11157734" cy="140698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cxnSp>
        <p:nvCxnSpPr>
          <p:cNvPr id="9" name="Straight Connector 22" title="&quot; &quot;">
            <a:extLst>
              <a:ext uri="{FF2B5EF4-FFF2-40B4-BE49-F238E27FC236}">
                <a16:creationId xmlns:a16="http://schemas.microsoft.com/office/drawing/2014/main" id="{3868AE59-EB1E-4C7C-9634-491E3BC80F71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1" y="6647575"/>
            <a:ext cx="2209799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 title="&quot;&quot;">
            <a:extLst>
              <a:ext uri="{FF2B5EF4-FFF2-40B4-BE49-F238E27FC236}">
                <a16:creationId xmlns:a16="http://schemas.microsoft.com/office/drawing/2014/main" id="{4D4A2005-8354-4C11-9408-7FFA3C38C317}"/>
              </a:ext>
            </a:extLst>
          </p:cNvPr>
          <p:cNvSpPr/>
          <p:nvPr userDrawn="1"/>
        </p:nvSpPr>
        <p:spPr>
          <a:xfrm>
            <a:off x="0" y="6647575"/>
            <a:ext cx="2209800" cy="210425"/>
          </a:xfrm>
          <a:prstGeom prst="rect">
            <a:avLst/>
          </a:prstGeom>
          <a:solidFill>
            <a:srgbClr val="00308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6B789B8-5CE2-4A8E-A3CF-6573D3979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94793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3087"/>
                </a:solidFill>
                <a:effectLst/>
                <a:uLnTx/>
                <a:uFillTx/>
                <a:latin typeface="Calibri" panose="020F0502020204030204"/>
                <a:ea typeface="+mj-ea"/>
                <a:cs typeface="+mj-cs"/>
              </a:rPr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BE2A73-A47F-4628-B24D-71BF9CA2E7D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05864" y="2236741"/>
            <a:ext cx="8452658" cy="37995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11" name="Picture 10" title="Texas Department of State Health Services logo">
            <a:extLst>
              <a:ext uri="{FF2B5EF4-FFF2-40B4-BE49-F238E27FC236}">
                <a16:creationId xmlns:a16="http://schemas.microsoft.com/office/drawing/2014/main" id="{25AFC768-FDBA-4F71-84A8-646DFECB7BF1}"/>
              </a:ext>
            </a:extLst>
          </p:cNvPr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604" y="5289192"/>
            <a:ext cx="1598591" cy="1147959"/>
          </a:xfrm>
          <a:prstGeom prst="rect">
            <a:avLst/>
          </a:prstGeom>
        </p:spPr>
      </p:pic>
      <p:sp>
        <p:nvSpPr>
          <p:cNvPr id="14" name="Slide Number Placeholder 13">
            <a:extLst>
              <a:ext uri="{FF2B5EF4-FFF2-40B4-BE49-F238E27FC236}">
                <a16:creationId xmlns:a16="http://schemas.microsoft.com/office/drawing/2014/main" id="{258A82E9-29F0-4669-AE6A-42B92398A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B6698-EAFE-4EF4-8E59-4E345DB884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36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90" r:id="rId2"/>
    <p:sldLayoutId id="2147483691" r:id="rId3"/>
    <p:sldLayoutId id="2147483692" r:id="rId4"/>
    <p:sldLayoutId id="2147483703" r:id="rId5"/>
    <p:sldLayoutId id="2147483693" r:id="rId6"/>
    <p:sldLayoutId id="2147483694" r:id="rId7"/>
    <p:sldLayoutId id="2147483695" r:id="rId8"/>
    <p:sldLayoutId id="2147483696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0" kern="1200">
          <a:solidFill>
            <a:srgbClr val="003087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2F2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title="&quot;&quot;">
            <a:extLst>
              <a:ext uri="{FF2B5EF4-FFF2-40B4-BE49-F238E27FC236}">
                <a16:creationId xmlns:a16="http://schemas.microsoft.com/office/drawing/2014/main" id="{48752905-4F9E-4308-9D7D-79136CE22E29}"/>
              </a:ext>
            </a:extLst>
          </p:cNvPr>
          <p:cNvSpPr/>
          <p:nvPr userDrawn="1"/>
        </p:nvSpPr>
        <p:spPr>
          <a:xfrm>
            <a:off x="0" y="-24702"/>
            <a:ext cx="12192001" cy="89861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Pentagon 12" title="&quot;&quot;">
            <a:extLst>
              <a:ext uri="{FF2B5EF4-FFF2-40B4-BE49-F238E27FC236}">
                <a16:creationId xmlns:a16="http://schemas.microsoft.com/office/drawing/2014/main" id="{26D6B718-8D13-46EE-A2EA-3EC07DCA572F}"/>
              </a:ext>
            </a:extLst>
          </p:cNvPr>
          <p:cNvSpPr/>
          <p:nvPr userDrawn="1"/>
        </p:nvSpPr>
        <p:spPr>
          <a:xfrm>
            <a:off x="6480961" y="513145"/>
            <a:ext cx="5711040" cy="743040"/>
          </a:xfrm>
          <a:prstGeom prst="homePlate">
            <a:avLst/>
          </a:prstGeom>
          <a:solidFill>
            <a:srgbClr val="FFC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sp>
        <p:nvSpPr>
          <p:cNvPr id="9" name="Pentagon 13" title="&quot;&quot;">
            <a:extLst>
              <a:ext uri="{FF2B5EF4-FFF2-40B4-BE49-F238E27FC236}">
                <a16:creationId xmlns:a16="http://schemas.microsoft.com/office/drawing/2014/main" id="{ED62EF45-C9C0-4413-81FE-899E260FD808}"/>
              </a:ext>
            </a:extLst>
          </p:cNvPr>
          <p:cNvSpPr/>
          <p:nvPr userDrawn="1"/>
        </p:nvSpPr>
        <p:spPr>
          <a:xfrm>
            <a:off x="0" y="365125"/>
            <a:ext cx="9481334" cy="1039080"/>
          </a:xfrm>
          <a:prstGeom prst="homePlate">
            <a:avLst/>
          </a:prstGeom>
          <a:solidFill>
            <a:srgbClr val="005CB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6061" tIns="43031" rIns="86061" bIns="43031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2259" b="1" dirty="0">
              <a:solidFill>
                <a:schemeClr val="tx1"/>
              </a:solidFill>
            </a:endParaRPr>
          </a:p>
        </p:txBody>
      </p:sp>
      <p:pic>
        <p:nvPicPr>
          <p:cNvPr id="11" name="Picture 10" title="&quot;&quot;">
            <a:extLst>
              <a:ext uri="{FF2B5EF4-FFF2-40B4-BE49-F238E27FC236}">
                <a16:creationId xmlns:a16="http://schemas.microsoft.com/office/drawing/2014/main" id="{53B8FF7F-B71D-4E67-925E-01F7866EB63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614" b="8157"/>
          <a:stretch/>
        </p:blipFill>
        <p:spPr>
          <a:xfrm>
            <a:off x="0" y="6677025"/>
            <a:ext cx="12192000" cy="180975"/>
          </a:xfrm>
          <a:prstGeom prst="rect">
            <a:avLst/>
          </a:prstGeom>
          <a:ln>
            <a:noFill/>
          </a:ln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D2D2514-FF0E-43CF-9DEC-E8FFEC136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113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3C64B-EE6C-49CE-AC9C-4EF026EBE3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43558-8669-4E59-AFD4-2D647B0279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5D06A-407B-46FA-A0EC-F072866C22BF}" type="datetimeFigureOut">
              <a:rPr lang="en-US" smtClean="0"/>
              <a:t>6/7/2021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1AD61A-3E46-4A91-9409-1DF22E3CDD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5899FE-B918-439A-8725-B7C5440198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6B54E4-5A71-4511-84E9-33A1CA2A9EE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22" title="&quot; &quot;">
            <a:extLst>
              <a:ext uri="{FF2B5EF4-FFF2-40B4-BE49-F238E27FC236}">
                <a16:creationId xmlns:a16="http://schemas.microsoft.com/office/drawing/2014/main" id="{6E5C70A8-3EE5-4D69-8AA3-93C6F7056F47}"/>
              </a:ext>
            </a:extLst>
          </p:cNvPr>
          <p:cNvCxnSpPr>
            <a:cxnSpLocks noChangeShapeType="1"/>
          </p:cNvCxnSpPr>
          <p:nvPr userDrawn="1"/>
        </p:nvCxnSpPr>
        <p:spPr bwMode="auto">
          <a:xfrm>
            <a:off x="-1" y="6659554"/>
            <a:ext cx="12192000" cy="0"/>
          </a:xfrm>
          <a:prstGeom prst="line">
            <a:avLst/>
          </a:prstGeom>
          <a:ln w="38100">
            <a:solidFill>
              <a:srgbClr val="FFC600"/>
            </a:solidFill>
            <a:headEnd/>
            <a:tailEnd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796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5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4" Type="http://schemas.openxmlformats.org/officeDocument/2006/relationships/hyperlink" Target="about:blank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28194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96AC6A-155C-452B-A591-5E0B91903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COVID-19 Health Equity Funding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4285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CDC Funding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AF5FF4E2-55EC-4E88-B912-27574132446D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05863" y="1951562"/>
            <a:ext cx="8826995" cy="2298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2600" dirty="0">
                <a:cs typeface="Times New Roman" panose="02020603050405020304" pitchFamily="18" charset="0"/>
              </a:rPr>
              <a:t>DSHS will administer </a:t>
            </a:r>
            <a:r>
              <a:rPr lang="en-US" sz="2600" b="1" dirty="0">
                <a:cs typeface="Times New Roman" panose="02020603050405020304" pitchFamily="18" charset="0"/>
              </a:rPr>
              <a:t>$45.2M </a:t>
            </a:r>
            <a:r>
              <a:rPr lang="en-US" sz="2600" dirty="0">
                <a:cs typeface="Times New Roman" panose="02020603050405020304" pitchFamily="18" charset="0"/>
              </a:rPr>
              <a:t>in CDC funds to </a:t>
            </a:r>
            <a:r>
              <a:rPr lang="en-US" sz="2600" b="1" dirty="0">
                <a:cs typeface="Times New Roman" panose="02020603050405020304" pitchFamily="18" charset="0"/>
              </a:rPr>
              <a:t>authentically engage </a:t>
            </a:r>
            <a:r>
              <a:rPr lang="en-US" sz="2600" dirty="0">
                <a:cs typeface="Times New Roman" panose="02020603050405020304" pitchFamily="18" charset="0"/>
              </a:rPr>
              <a:t>targeted communities disproportionately impacted by COVID-19 and </a:t>
            </a:r>
            <a:r>
              <a:rPr lang="en-US" sz="2600" b="1" dirty="0">
                <a:cs typeface="Times New Roman" panose="02020603050405020304" pitchFamily="18" charset="0"/>
              </a:rPr>
              <a:t>build sustaining relationships </a:t>
            </a:r>
            <a:r>
              <a:rPr lang="en-US" sz="2600" dirty="0">
                <a:cs typeface="Times New Roman" panose="02020603050405020304" pitchFamily="18" charset="0"/>
              </a:rPr>
              <a:t>in those targeted communities leading to improved health among vulnerable populations.</a:t>
            </a:r>
          </a:p>
          <a:p>
            <a:pPr marL="0" indent="0">
              <a:buNone/>
            </a:pPr>
            <a:endParaRPr lang="en-US" sz="20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348098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5397203-E5E8-4CC6-A240-6F1FB2CC1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4679" y="1985071"/>
            <a:ext cx="8452658" cy="459189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Authentic Community Engagement</a:t>
            </a:r>
            <a:endParaRPr lang="en-US" sz="3200" dirty="0">
              <a:solidFill>
                <a:srgbClr val="FF0000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Building Sustainable Relationships</a:t>
            </a:r>
          </a:p>
          <a:p>
            <a:pPr marL="91440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Grant Focus – Two Major Criteria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944968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5" y="365125"/>
            <a:ext cx="8678902" cy="1325563"/>
          </a:xfrm>
        </p:spPr>
        <p:txBody>
          <a:bodyPr/>
          <a:lstStyle/>
          <a:p>
            <a:r>
              <a:rPr lang="en-US" dirty="0"/>
              <a:t>Six Impact Statements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FE04362-33EB-4914-AA09-3E6EE88E6207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405864" y="2236741"/>
            <a:ext cx="8452658" cy="4968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/>
            </a:pPr>
            <a:r>
              <a:rPr lang="en-US" sz="3200" b="1" dirty="0"/>
              <a:t>Infrastructure</a:t>
            </a:r>
          </a:p>
          <a:p>
            <a:pPr marL="514350" indent="-514350">
              <a:buAutoNum type="arabicPeriod"/>
            </a:pPr>
            <a:r>
              <a:rPr lang="en-US" sz="3200" b="1" dirty="0"/>
              <a:t>Community Engagement</a:t>
            </a:r>
          </a:p>
          <a:p>
            <a:pPr marL="514350" indent="-514350">
              <a:buAutoNum type="arabicPeriod"/>
            </a:pPr>
            <a:r>
              <a:rPr lang="en-US" sz="3200" b="1" dirty="0"/>
              <a:t>COVID Vaccinations</a:t>
            </a:r>
          </a:p>
          <a:p>
            <a:pPr marL="514350" indent="-514350">
              <a:buAutoNum type="arabicPeriod"/>
            </a:pPr>
            <a:r>
              <a:rPr lang="en-US" sz="3200" b="1" dirty="0"/>
              <a:t>Partnership Directory</a:t>
            </a:r>
          </a:p>
          <a:p>
            <a:pPr marL="514350" indent="-514350">
              <a:buAutoNum type="arabicPeriod"/>
            </a:pPr>
            <a:r>
              <a:rPr lang="en-US" sz="3200" b="1" dirty="0"/>
              <a:t>Health Equity Improvement Initiative </a:t>
            </a:r>
          </a:p>
          <a:p>
            <a:pPr marL="514350" indent="-514350">
              <a:buAutoNum type="arabicPeriod"/>
            </a:pPr>
            <a:r>
              <a:rPr lang="en-US" sz="3200" b="1" dirty="0"/>
              <a:t>Information Sharing and Learning</a:t>
            </a:r>
          </a:p>
          <a:p>
            <a:endParaRPr lang="en-US" sz="3000" dirty="0"/>
          </a:p>
          <a:p>
            <a:endParaRPr lang="en-US" dirty="0"/>
          </a:p>
          <a:p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94676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A5397203-E5E8-4CC6-A240-6F1FB2CC1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05864" y="2236741"/>
            <a:ext cx="8734716" cy="3799523"/>
          </a:xfrm>
        </p:spPr>
        <p:txBody>
          <a:bodyPr>
            <a:normAutofit/>
          </a:bodyPr>
          <a:lstStyle/>
          <a:p>
            <a:r>
              <a:rPr lang="en-US" sz="3200" b="1" dirty="0"/>
              <a:t>DSHS Health Equity Office Infrastructure</a:t>
            </a:r>
          </a:p>
          <a:p>
            <a:r>
              <a:rPr lang="en-US" sz="3200" b="1" dirty="0"/>
              <a:t>Public Health Regions</a:t>
            </a:r>
          </a:p>
          <a:p>
            <a:r>
              <a:rPr lang="en-US" sz="3200" b="1" dirty="0"/>
              <a:t>Local Health Departments</a:t>
            </a:r>
          </a:p>
          <a:p>
            <a:r>
              <a:rPr lang="en-US" sz="3200" b="1" dirty="0"/>
              <a:t>State Agency Partners</a:t>
            </a:r>
          </a:p>
          <a:p>
            <a:r>
              <a:rPr lang="en-US" sz="3200" b="1" dirty="0"/>
              <a:t>Health Equity Fellowship Program</a:t>
            </a:r>
            <a:endParaRPr lang="en-US" sz="3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7CAC51E4-CC3B-43DF-BDD7-40BEAA98BC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5864" y="365125"/>
            <a:ext cx="8818605" cy="1325563"/>
          </a:xfrm>
        </p:spPr>
        <p:txBody>
          <a:bodyPr/>
          <a:lstStyle/>
          <a:p>
            <a:r>
              <a:rPr lang="en-US" dirty="0"/>
              <a:t>Allocation of Funding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1432403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FDD8186E-1EFE-49E9-88CB-5E52377C61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650" y="365126"/>
            <a:ext cx="8947150" cy="691318"/>
          </a:xfrm>
        </p:spPr>
        <p:txBody>
          <a:bodyPr>
            <a:normAutofit/>
          </a:bodyPr>
          <a:lstStyle/>
          <a:p>
            <a:r>
              <a:rPr lang="en-US" sz="3400" dirty="0"/>
              <a:t>DSHS COVID-19 Health Equity Funding Contacts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A2165277-3813-41A7-937D-2B46C56FAA38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2406650" y="1056444"/>
          <a:ext cx="9116566" cy="56964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89785">
                  <a:extLst>
                    <a:ext uri="{9D8B030D-6E8A-4147-A177-3AD203B41FA5}">
                      <a16:colId xmlns:a16="http://schemas.microsoft.com/office/drawing/2014/main" val="1866568982"/>
                    </a:ext>
                  </a:extLst>
                </a:gridCol>
                <a:gridCol w="3426781">
                  <a:extLst>
                    <a:ext uri="{9D8B030D-6E8A-4147-A177-3AD203B41FA5}">
                      <a16:colId xmlns:a16="http://schemas.microsoft.com/office/drawing/2014/main" val="3620360024"/>
                    </a:ext>
                  </a:extLst>
                </a:gridCol>
              </a:tblGrid>
              <a:tr h="385564">
                <a:tc>
                  <a:txBody>
                    <a:bodyPr/>
                    <a:lstStyle/>
                    <a:p>
                      <a:r>
                        <a:rPr lang="en-US" dirty="0"/>
                        <a:t>DSHS Points of Contact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 of Responsibility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7529390"/>
                  </a:ext>
                </a:extLst>
              </a:tr>
              <a:tr h="950706">
                <a:tc>
                  <a:txBody>
                    <a:bodyPr/>
                    <a:lstStyle/>
                    <a:p>
                      <a:r>
                        <a:rPr lang="en-US" dirty="0"/>
                        <a:t>Dr. </a:t>
                      </a:r>
                      <a:r>
                        <a:rPr lang="en-US" dirty="0" err="1"/>
                        <a:t>DeLawnia</a:t>
                      </a:r>
                      <a:r>
                        <a:rPr lang="en-US" dirty="0"/>
                        <a:t> Comer-</a:t>
                      </a:r>
                      <a:r>
                        <a:rPr lang="en-US" dirty="0" err="1"/>
                        <a:t>HaGans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4"/>
                        </a:rPr>
                        <a:t>DeLawnia.ComerHagans@dshs.texas.gov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sz="1600" dirty="0"/>
                        <a:t>Director, Health Equity – Office of Health Equity Policy and Performance (OHEPP)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Principal Investigator (COVID-19 Health Equity Funding) and Health Equity Lead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0901257"/>
                  </a:ext>
                </a:extLst>
              </a:tr>
              <a:tr h="665494">
                <a:tc>
                  <a:txBody>
                    <a:bodyPr/>
                    <a:lstStyle/>
                    <a:p>
                      <a:r>
                        <a:rPr lang="en-US" dirty="0"/>
                        <a:t>Mike Gilliam (</a:t>
                      </a:r>
                      <a:r>
                        <a:rPr lang="en-US" dirty="0">
                          <a:hlinkClick r:id="rId4"/>
                        </a:rPr>
                        <a:t>Mike.Gilliam@dshs.texas.gov</a:t>
                      </a:r>
                      <a:r>
                        <a:rPr lang="en-US" dirty="0"/>
                        <a:t>) </a:t>
                      </a:r>
                      <a:br>
                        <a:rPr lang="en-US" dirty="0"/>
                      </a:br>
                      <a:r>
                        <a:rPr lang="en-US" sz="1600" dirty="0"/>
                        <a:t>Director, Health Equity Evaluation and Performance – OHEPP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54 LHDs and 8 DSHS PHRs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54778305"/>
                  </a:ext>
                </a:extLst>
              </a:tr>
              <a:tr h="1521129">
                <a:tc>
                  <a:txBody>
                    <a:bodyPr/>
                    <a:lstStyle/>
                    <a:p>
                      <a:r>
                        <a:rPr lang="en-US" dirty="0"/>
                        <a:t>Courtney </a:t>
                      </a:r>
                      <a:r>
                        <a:rPr lang="en-US" dirty="0" err="1"/>
                        <a:t>Dezendorf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4"/>
                        </a:rPr>
                        <a:t>Courtney.Dezendorf@dshs.texas.gov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sz="1600" dirty="0"/>
                        <a:t>Director, Office of Practice and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Area Health Education Centers, Texas AgriLife, Texas Health Equity Fellows, and Texas Parks and Wildlife Department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7191126"/>
                  </a:ext>
                </a:extLst>
              </a:tr>
              <a:tr h="665494">
                <a:tc>
                  <a:txBody>
                    <a:bodyPr/>
                    <a:lstStyle/>
                    <a:p>
                      <a:r>
                        <a:rPr lang="en-US" dirty="0"/>
                        <a:t>Colin Crocker (</a:t>
                      </a:r>
                      <a:r>
                        <a:rPr lang="en-US" dirty="0">
                          <a:hlinkClick r:id="rId4"/>
                        </a:rPr>
                        <a:t>Colin.Crocker@dshs.texas.gov</a:t>
                      </a:r>
                      <a:r>
                        <a:rPr lang="en-US" dirty="0"/>
                        <a:t>) </a:t>
                      </a:r>
                      <a:br>
                        <a:rPr lang="en-US" dirty="0"/>
                      </a:br>
                      <a:r>
                        <a:rPr lang="en-US" sz="1600" dirty="0"/>
                        <a:t>Public Health System Improvement Lead, OHEPP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State Office of Rural Health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2964604"/>
                  </a:ext>
                </a:extLst>
              </a:tr>
              <a:tr h="665494">
                <a:tc>
                  <a:txBody>
                    <a:bodyPr/>
                    <a:lstStyle/>
                    <a:p>
                      <a:r>
                        <a:rPr lang="en-US" dirty="0"/>
                        <a:t>Peter </a:t>
                      </a:r>
                      <a:r>
                        <a:rPr lang="en-US" dirty="0" err="1"/>
                        <a:t>Hajmasy</a:t>
                      </a:r>
                      <a:r>
                        <a:rPr lang="en-US" dirty="0"/>
                        <a:t> (</a:t>
                      </a:r>
                      <a:r>
                        <a:rPr lang="en-US" dirty="0">
                          <a:hlinkClick r:id="rId4"/>
                        </a:rPr>
                        <a:t>Peter.Hajmasy@dshs.texas.gov</a:t>
                      </a:r>
                      <a:r>
                        <a:rPr lang="en-US" dirty="0"/>
                        <a:t>)</a:t>
                      </a:r>
                    </a:p>
                    <a:p>
                      <a:r>
                        <a:rPr lang="en-US" sz="1600" dirty="0"/>
                        <a:t>Director, OHEPP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Health Equity Policy and Performance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4951730"/>
                  </a:ext>
                </a:extLst>
              </a:tr>
              <a:tr h="665494">
                <a:tc>
                  <a:txBody>
                    <a:bodyPr/>
                    <a:lstStyle/>
                    <a:p>
                      <a:r>
                        <a:rPr lang="en-US" dirty="0"/>
                        <a:t>Dr. Stephen Pont (</a:t>
                      </a:r>
                      <a:r>
                        <a:rPr lang="en-US" dirty="0">
                          <a:hlinkClick r:id="rId4"/>
                        </a:rPr>
                        <a:t>Stephen.Pont@dshs.texas.gov</a:t>
                      </a:r>
                      <a:r>
                        <a:rPr lang="en-US" dirty="0"/>
                        <a:t>)</a:t>
                      </a:r>
                      <a:br>
                        <a:rPr lang="en-US" dirty="0"/>
                      </a:br>
                      <a:r>
                        <a:rPr lang="en-US" sz="1600" dirty="0"/>
                        <a:t>Medical Director, Center for Public Health Policy and Practice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Executive Sponsor for COVID-19 Health Equity Funding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05872753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332177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CCEFFA5-99FF-46CE-A84C-196607A964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32518" y="1795842"/>
            <a:ext cx="10515600" cy="1971503"/>
          </a:xfrm>
        </p:spPr>
        <p:txBody>
          <a:bodyPr/>
          <a:lstStyle/>
          <a:p>
            <a:r>
              <a:rPr lang="en-US" dirty="0"/>
              <a:t>Thank you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9044891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DSHS Slide Theme">
  <a:themeElements>
    <a:clrScheme name="DSHS">
      <a:dk1>
        <a:srgbClr val="000000"/>
      </a:dk1>
      <a:lt1>
        <a:sysClr val="window" lastClr="FFFFFF"/>
      </a:lt1>
      <a:dk2>
        <a:srgbClr val="44546A"/>
      </a:dk2>
      <a:lt2>
        <a:srgbClr val="E7E6E6"/>
      </a:lt2>
      <a:accent1>
        <a:srgbClr val="003087"/>
      </a:accent1>
      <a:accent2>
        <a:srgbClr val="C00000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683E1146-0F7A-4BF5-8A2F-3CF7ECB0942A}"/>
    </a:ext>
  </a:extLst>
</a:theme>
</file>

<file path=ppt/theme/theme2.xml><?xml version="1.0" encoding="utf-8"?>
<a:theme xmlns:a="http://schemas.openxmlformats.org/drawingml/2006/main" name="DSHS Slide Layout 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4124A9E9-EF70-4508-B786-ECE044002AD0}"/>
    </a:ext>
  </a:extLst>
</a:theme>
</file>

<file path=ppt/theme/theme3.xml><?xml version="1.0" encoding="utf-8"?>
<a:theme xmlns:a="http://schemas.openxmlformats.org/drawingml/2006/main" name="DSHS Slide Layout 3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SHS-Powerpoint-Template.potx" id="{6FC93773-1777-49B8-B085-21A8058814C0}" vid="{AFDF2EBF-DC16-4258-9B11-8246FF8EEFC8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DSHS-Powerpoint-Template</Template>
  <TotalTime>866</TotalTime>
  <Words>272</Words>
  <Application>Microsoft Office PowerPoint</Application>
  <PresentationFormat>Widescreen</PresentationFormat>
  <Paragraphs>46</Paragraphs>
  <Slides>8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Calibri</vt:lpstr>
      <vt:lpstr>Calibri Light</vt:lpstr>
      <vt:lpstr>Times New Roman</vt:lpstr>
      <vt:lpstr>Verdana</vt:lpstr>
      <vt:lpstr>DSHS Slide Theme</vt:lpstr>
      <vt:lpstr>DSHS Slide Layout 2</vt:lpstr>
      <vt:lpstr>DSHS Slide Layout 3</vt:lpstr>
      <vt:lpstr>PowerPoint Presentation</vt:lpstr>
      <vt:lpstr>COVID-19 Health Equity Funding</vt:lpstr>
      <vt:lpstr>CDC Funding</vt:lpstr>
      <vt:lpstr>Grant Focus – Two Major Criteria</vt:lpstr>
      <vt:lpstr>Six Impact Statements</vt:lpstr>
      <vt:lpstr>Allocation of Funding</vt:lpstr>
      <vt:lpstr>DSHS COVID-19 Health Equity Funding Contacts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Texas Department of State Health Services</dc:creator>
  <cp:lastModifiedBy>Dezendorf,Courtney (DSHS)</cp:lastModifiedBy>
  <cp:revision>70</cp:revision>
  <dcterms:created xsi:type="dcterms:W3CDTF">2018-12-06T15:25:41Z</dcterms:created>
  <dcterms:modified xsi:type="dcterms:W3CDTF">2021-06-07T21:32:43Z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9FC50D9B-3783-4C03-9923-2D8823112E64</vt:lpwstr>
  </property>
  <property fmtid="{D5CDD505-2E9C-101B-9397-08002B2CF9AE}" pid="3" name="ArticulatePath">
    <vt:lpwstr>HEF Slide Deck</vt:lpwstr>
  </property>
</Properties>
</file>