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17" r:id="rId5"/>
    <p:sldMasterId id="2147483741" r:id="rId6"/>
    <p:sldMasterId id="2147483754" r:id="rId7"/>
    <p:sldMasterId id="2147483767" r:id="rId8"/>
    <p:sldMasterId id="2147483777" r:id="rId9"/>
    <p:sldMasterId id="2147483803" r:id="rId10"/>
  </p:sldMasterIdLst>
  <p:notesMasterIdLst>
    <p:notesMasterId r:id="rId29"/>
  </p:notesMasterIdLst>
  <p:handoutMasterIdLst>
    <p:handoutMasterId r:id="rId30"/>
  </p:handoutMasterIdLst>
  <p:sldIdLst>
    <p:sldId id="272" r:id="rId11"/>
    <p:sldId id="290" r:id="rId12"/>
    <p:sldId id="2147308256" r:id="rId13"/>
    <p:sldId id="2147309654" r:id="rId14"/>
    <p:sldId id="2147309655" r:id="rId15"/>
    <p:sldId id="2147309650" r:id="rId16"/>
    <p:sldId id="2147309651" r:id="rId17"/>
    <p:sldId id="2147309652" r:id="rId18"/>
    <p:sldId id="2147309653" r:id="rId19"/>
    <p:sldId id="2147309656" r:id="rId20"/>
    <p:sldId id="2147309375" r:id="rId21"/>
    <p:sldId id="2147309367" r:id="rId22"/>
    <p:sldId id="2147309376" r:id="rId23"/>
    <p:sldId id="2147309370" r:id="rId24"/>
    <p:sldId id="2147309447" r:id="rId25"/>
    <p:sldId id="2147309366" r:id="rId26"/>
    <p:sldId id="2147309369" r:id="rId27"/>
    <p:sldId id="280" r:id="rId2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ercrombie, Kathryn" initials="AK" lastIdx="112" clrIdx="0">
    <p:extLst>
      <p:ext uri="{19B8F6BF-5375-455C-9EA6-DF929625EA0E}">
        <p15:presenceInfo xmlns:p15="http://schemas.microsoft.com/office/powerpoint/2012/main" userId="S::kaabercrombie@deloitte.com::89473dd3-e681-4ea1-9d5e-0ad7426e346b" providerId="AD"/>
      </p:ext>
    </p:extLst>
  </p:cmAuthor>
  <p:cmAuthor id="2" name="Lacouture, Karina" initials="LK" lastIdx="8" clrIdx="1">
    <p:extLst>
      <p:ext uri="{19B8F6BF-5375-455C-9EA6-DF929625EA0E}">
        <p15:presenceInfo xmlns:p15="http://schemas.microsoft.com/office/powerpoint/2012/main" userId="S::klacouture@deloitte.com::ed520ef7-2b6f-454b-bfbb-813bb80aab8f" providerId="AD"/>
      </p:ext>
    </p:extLst>
  </p:cmAuthor>
  <p:cmAuthor id="3" name="Bradford,Carrie (DSHS)" initials="B(" lastIdx="123" clrIdx="2">
    <p:extLst>
      <p:ext uri="{19B8F6BF-5375-455C-9EA6-DF929625EA0E}">
        <p15:presenceInfo xmlns:p15="http://schemas.microsoft.com/office/powerpoint/2012/main" userId="S::Carrie.Bradford1@dshs.texas.gov::36ad5c1e-c4ac-4c1f-b561-8d0d76db85af" providerId="AD"/>
      </p:ext>
    </p:extLst>
  </p:cmAuthor>
  <p:cmAuthor id="4" name="Kizhakeyil, Ragesh" initials="KR" lastIdx="11" clrIdx="3">
    <p:extLst>
      <p:ext uri="{19B8F6BF-5375-455C-9EA6-DF929625EA0E}">
        <p15:presenceInfo xmlns:p15="http://schemas.microsoft.com/office/powerpoint/2012/main" userId="S::rkizhakeyil@deloitte.com::3ff39868-928c-4a55-9448-04d16e4f36a7" providerId="AD"/>
      </p:ext>
    </p:extLst>
  </p:cmAuthor>
  <p:cmAuthor id="5" name="Rennick, Levi" initials="RL" lastIdx="1" clrIdx="4">
    <p:extLst>
      <p:ext uri="{19B8F6BF-5375-455C-9EA6-DF929625EA0E}">
        <p15:presenceInfo xmlns:p15="http://schemas.microsoft.com/office/powerpoint/2012/main" userId="S::lrennick@deloitte.com::15733104-d2b8-4323-b652-0afcb99b85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3229" autoAdjust="0"/>
  </p:normalViewPr>
  <p:slideViewPr>
    <p:cSldViewPr snapToGrid="0">
      <p:cViewPr varScale="1">
        <p:scale>
          <a:sx n="70" d="100"/>
          <a:sy n="70" d="100"/>
        </p:scale>
        <p:origin x="1034" y="2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BEF466-F972-4BFB-BDD3-258537393B02}"/>
              </a:ext>
            </a:extLst>
          </p:cNvPr>
          <p:cNvSpPr>
            <a:spLocks noGrp="1"/>
          </p:cNvSpPr>
          <p:nvPr>
            <p:ph type="hdr" sz="quarter"/>
          </p:nvPr>
        </p:nvSpPr>
        <p:spPr>
          <a:xfrm>
            <a:off x="0" y="0"/>
            <a:ext cx="3043649" cy="466379"/>
          </a:xfrm>
          <a:prstGeom prst="rect">
            <a:avLst/>
          </a:prstGeom>
        </p:spPr>
        <p:txBody>
          <a:bodyPr vert="horz" lIns="88276" tIns="44138" rIns="88276" bIns="44138" rtlCol="0"/>
          <a:lstStyle>
            <a:lvl1pPr algn="l">
              <a:defRPr sz="1200"/>
            </a:lvl1pPr>
          </a:lstStyle>
          <a:p>
            <a:endParaRPr lang="en-US"/>
          </a:p>
        </p:txBody>
      </p:sp>
      <p:sp>
        <p:nvSpPr>
          <p:cNvPr id="3" name="Date Placeholder 2">
            <a:extLst>
              <a:ext uri="{FF2B5EF4-FFF2-40B4-BE49-F238E27FC236}">
                <a16:creationId xmlns:a16="http://schemas.microsoft.com/office/drawing/2014/main" id="{4B2275F6-E8FA-4648-96BA-33473FCBFFFA}"/>
              </a:ext>
            </a:extLst>
          </p:cNvPr>
          <p:cNvSpPr>
            <a:spLocks noGrp="1"/>
          </p:cNvSpPr>
          <p:nvPr>
            <p:ph type="dt" sz="quarter" idx="1"/>
          </p:nvPr>
        </p:nvSpPr>
        <p:spPr>
          <a:xfrm>
            <a:off x="3977928" y="0"/>
            <a:ext cx="3043649" cy="466379"/>
          </a:xfrm>
          <a:prstGeom prst="rect">
            <a:avLst/>
          </a:prstGeom>
        </p:spPr>
        <p:txBody>
          <a:bodyPr vert="horz" lIns="88276" tIns="44138" rIns="88276" bIns="44138" rtlCol="0"/>
          <a:lstStyle>
            <a:lvl1pPr algn="r">
              <a:defRPr sz="1200"/>
            </a:lvl1pPr>
          </a:lstStyle>
          <a:p>
            <a:fld id="{5F3669E1-56B6-4D8D-8CF3-1B925C8B6CA3}" type="datetimeFigureOut">
              <a:rPr lang="en-US" smtClean="0"/>
              <a:t>4/12/2022</a:t>
            </a:fld>
            <a:endParaRPr lang="en-US"/>
          </a:p>
        </p:txBody>
      </p:sp>
      <p:sp>
        <p:nvSpPr>
          <p:cNvPr id="4" name="Footer Placeholder 3">
            <a:extLst>
              <a:ext uri="{FF2B5EF4-FFF2-40B4-BE49-F238E27FC236}">
                <a16:creationId xmlns:a16="http://schemas.microsoft.com/office/drawing/2014/main" id="{877CC16F-1D58-4EBE-860B-596F77924893}"/>
              </a:ext>
            </a:extLst>
          </p:cNvPr>
          <p:cNvSpPr>
            <a:spLocks noGrp="1"/>
          </p:cNvSpPr>
          <p:nvPr>
            <p:ph type="ftr" sz="quarter" idx="2"/>
          </p:nvPr>
        </p:nvSpPr>
        <p:spPr>
          <a:xfrm>
            <a:off x="0" y="8842722"/>
            <a:ext cx="3043649" cy="466378"/>
          </a:xfrm>
          <a:prstGeom prst="rect">
            <a:avLst/>
          </a:prstGeom>
        </p:spPr>
        <p:txBody>
          <a:bodyPr vert="horz" lIns="88276" tIns="44138" rIns="88276" bIns="4413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C823922-080E-4919-BE99-728719EF7E5B}"/>
              </a:ext>
            </a:extLst>
          </p:cNvPr>
          <p:cNvSpPr>
            <a:spLocks noGrp="1"/>
          </p:cNvSpPr>
          <p:nvPr>
            <p:ph type="sldNum" sz="quarter" idx="3"/>
          </p:nvPr>
        </p:nvSpPr>
        <p:spPr>
          <a:xfrm>
            <a:off x="3977928" y="8842722"/>
            <a:ext cx="3043649" cy="466378"/>
          </a:xfrm>
          <a:prstGeom prst="rect">
            <a:avLst/>
          </a:prstGeom>
        </p:spPr>
        <p:txBody>
          <a:bodyPr vert="horz" lIns="88276" tIns="44138" rIns="88276" bIns="44138" rtlCol="0" anchor="b"/>
          <a:lstStyle>
            <a:lvl1pPr algn="r">
              <a:defRPr sz="1200"/>
            </a:lvl1pPr>
          </a:lstStyle>
          <a:p>
            <a:fld id="{3678E73D-206F-4515-AF3C-A02EB3D4697A}" type="slidenum">
              <a:rPr lang="en-US" smtClean="0"/>
              <a:t>‹#›</a:t>
            </a:fld>
            <a:endParaRPr lang="en-US"/>
          </a:p>
        </p:txBody>
      </p:sp>
    </p:spTree>
    <p:extLst>
      <p:ext uri="{BB962C8B-B14F-4D97-AF65-F5344CB8AC3E}">
        <p14:creationId xmlns:p14="http://schemas.microsoft.com/office/powerpoint/2010/main" val="2474344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fld id="{8F7AA015-E965-4319-BD2D-832C0154B58B}" type="datetimeFigureOut">
              <a:rPr lang="en-US" smtClean="0"/>
              <a:t>4/12/2022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A846D90F-D795-474A-93E9-7E10A3DFE77C}" type="slidenum">
              <a:rPr lang="en-US" smtClean="0"/>
              <a:t>‹#›</a:t>
            </a:fld>
            <a:endParaRPr lang="en-US"/>
          </a:p>
        </p:txBody>
      </p:sp>
    </p:spTree>
    <p:extLst>
      <p:ext uri="{BB962C8B-B14F-4D97-AF65-F5344CB8AC3E}">
        <p14:creationId xmlns:p14="http://schemas.microsoft.com/office/powerpoint/2010/main" val="270367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4A060-CD9D-4361-9F66-67D1AE77A6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07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4A060-CD9D-4361-9F66-67D1AE77A6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421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Utilize technological capabilities to enhance data sharing with public health partners</a:t>
            </a:r>
          </a:p>
          <a:p>
            <a:endParaRPr lang="en-US" dirty="0"/>
          </a:p>
        </p:txBody>
      </p:sp>
      <p:sp>
        <p:nvSpPr>
          <p:cNvPr id="4" name="Slide Number Placeholder 3"/>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91E4A060-CD9D-4361-9F66-67D1AE77A6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81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pilot is intended to set the stage for our long-term data sharing strategy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91E4A060-CD9D-4361-9F66-67D1AE77A6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60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invitation to participate in the pilot was sent on January 13</a:t>
            </a:r>
            <a:r>
              <a:rPr lang="en-US" baseline="30000" dirty="0"/>
              <a:t>th</a:t>
            </a:r>
            <a:r>
              <a:rPr lang="en-US" dirty="0"/>
              <a:t> to the 9 LHEs that participated in research with Deloitte last fall.  All 9 have accepted the invitation to participate. </a:t>
            </a:r>
          </a:p>
        </p:txBody>
      </p:sp>
      <p:sp>
        <p:nvSpPr>
          <p:cNvPr id="4" name="Slide Number Placeholder 3"/>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91E4A060-CD9D-4361-9F66-67D1AE77A6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361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The same attributes from the same 2018 and 2019 frozen death data files will be provided to all LHEs, but participants will only have access to view their jurisdiction and contiguous jurisdiction. This will allow for an adequate comparison of the technologies and tools as the pilot participants complete testing exercises. </a:t>
            </a:r>
          </a:p>
          <a:p>
            <a:pPr defTabSz="947044">
              <a:defRPr/>
            </a:pPr>
            <a:endParaRPr lang="en-US" dirty="0"/>
          </a:p>
          <a:p>
            <a:pPr defTabSz="947044">
              <a:defRPr/>
            </a:pPr>
            <a:r>
              <a:rPr lang="en-US" dirty="0"/>
              <a:t>CHS provided the list of data fields to be shared. </a:t>
            </a:r>
          </a:p>
          <a:p>
            <a:endParaRPr lang="en-US" dirty="0"/>
          </a:p>
          <a:p>
            <a:r>
              <a:rPr lang="en-US" dirty="0"/>
              <a:t>We are working on an amendment on the COVID death data MOU to extend to all data for these LHEs that agreed to participate. </a:t>
            </a:r>
          </a:p>
          <a:p>
            <a:endParaRPr lang="en-US" dirty="0"/>
          </a:p>
          <a:p>
            <a:r>
              <a:rPr lang="en-US" dirty="0"/>
              <a:t>Access to data will be provided in a phased approach.</a:t>
            </a:r>
          </a:p>
          <a:p>
            <a:endParaRPr lang="en-US" dirty="0"/>
          </a:p>
          <a:p>
            <a:r>
              <a:rPr lang="en-US" dirty="0"/>
              <a:t>LHEs will be provided some specific activities to complete such as find how many records list cause of death as 'Accidental Death' for their jurisdiction. These activities will be provided across all the tools to help them get started with some guided examples in the tool.</a:t>
            </a:r>
          </a:p>
          <a:p>
            <a:endParaRPr lang="en-US" dirty="0"/>
          </a:p>
          <a:p>
            <a:r>
              <a:rPr lang="en-US" dirty="0"/>
              <a:t>Pilot participants are welcome and encouraged to explore further tool actions and provide feedback.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91E4A060-CD9D-4361-9F66-67D1AE77A6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125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endParaRPr lang="en-US" dirty="0"/>
          </a:p>
        </p:txBody>
      </p:sp>
      <p:sp>
        <p:nvSpPr>
          <p:cNvPr id="4" name="Slide Number Placeholder 3"/>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91E4A060-CD9D-4361-9F66-67D1AE77A6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409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91E4A060-CD9D-4361-9F66-67D1AE77A6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930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91E4A060-CD9D-4361-9F66-67D1AE77A6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65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4A060-CD9D-4361-9F66-67D1AE77A6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1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4A060-CD9D-4361-9F66-67D1AE77A6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72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DEC4803F-362E-429D-BCE4-EFA0122575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F84DE5E7-C15E-461A-A20C-29668EC3E7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t>Standardize and streamline the data sharing request and approval process and data sharing agreements</a:t>
            </a:r>
          </a:p>
          <a:p>
            <a:pPr eaLnBrk="1" hangingPunct="1">
              <a:spcBef>
                <a:spcPct val="0"/>
              </a:spcBef>
            </a:pPr>
            <a:endParaRPr lang="en-US" altLang="en-US" sz="1000" dirty="0"/>
          </a:p>
        </p:txBody>
      </p:sp>
      <p:sp>
        <p:nvSpPr>
          <p:cNvPr id="96260" name="Slide Number Placeholder 3">
            <a:extLst>
              <a:ext uri="{FF2B5EF4-FFF2-40B4-BE49-F238E27FC236}">
                <a16:creationId xmlns:a16="http://schemas.microsoft.com/office/drawing/2014/main" id="{46574D32-5574-443C-A386-97DA1B7946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eaLnBrk="0" fontAlgn="base" hangingPunct="0">
              <a:spcBef>
                <a:spcPct val="0"/>
              </a:spcBef>
              <a:spcAft>
                <a:spcPct val="0"/>
              </a:spcAft>
              <a:defRPr>
                <a:solidFill>
                  <a:schemeClr val="tx1"/>
                </a:solidFill>
                <a:latin typeface="Segoe UI" panose="020B0502040204020203" pitchFamily="34" charset="0"/>
              </a:defRPr>
            </a:lvl6pPr>
            <a:lvl7pPr marL="2971800" indent="-228600" eaLnBrk="0" fontAlgn="base" hangingPunct="0">
              <a:spcBef>
                <a:spcPct val="0"/>
              </a:spcBef>
              <a:spcAft>
                <a:spcPct val="0"/>
              </a:spcAft>
              <a:defRPr>
                <a:solidFill>
                  <a:schemeClr val="tx1"/>
                </a:solidFill>
                <a:latin typeface="Segoe UI" panose="020B0502040204020203" pitchFamily="34" charset="0"/>
              </a:defRPr>
            </a:lvl7pPr>
            <a:lvl8pPr marL="3429000" indent="-228600" eaLnBrk="0" fontAlgn="base" hangingPunct="0">
              <a:spcBef>
                <a:spcPct val="0"/>
              </a:spcBef>
              <a:spcAft>
                <a:spcPct val="0"/>
              </a:spcAft>
              <a:defRPr>
                <a:solidFill>
                  <a:schemeClr val="tx1"/>
                </a:solidFill>
                <a:latin typeface="Segoe UI" panose="020B0502040204020203" pitchFamily="34" charset="0"/>
              </a:defRPr>
            </a:lvl8pPr>
            <a:lvl9pPr marL="3886200" indent="-228600" eaLnBrk="0" fontAlgn="base" hangingPunct="0">
              <a:spcBef>
                <a:spcPct val="0"/>
              </a:spcBef>
              <a:spcAft>
                <a:spcPct val="0"/>
              </a:spcAft>
              <a:defRPr>
                <a:solidFill>
                  <a:schemeClr val="tx1"/>
                </a:solidFill>
                <a:latin typeface="Segoe UI" panose="020B05020402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60B76B-97A6-46B0-8B11-7C7F95623E11}"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work started in 2018 and 2019 </a:t>
            </a:r>
          </a:p>
          <a:p>
            <a:r>
              <a:rPr lang="en-US" dirty="0"/>
              <a:t>Coordinate data sharing for data sets inside and outside of SHARP</a:t>
            </a:r>
          </a:p>
          <a:p>
            <a:endParaRPr lang="en-US" dirty="0"/>
          </a:p>
          <a:p>
            <a:r>
              <a:rPr lang="en-US" dirty="0"/>
              <a:t>Everything leading up to the actual release of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4A060-CD9D-4361-9F66-67D1AE77A6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902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DEC4803F-362E-429D-BCE4-EFA0122575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F84DE5E7-C15E-461A-A20C-29668EC3E7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t>Enhance analytical and reporting capabilities and enable better data quality</a:t>
            </a:r>
          </a:p>
          <a:p>
            <a:pPr eaLnBrk="1" hangingPunct="1">
              <a:spcBef>
                <a:spcPct val="0"/>
              </a:spcBef>
            </a:pPr>
            <a:endParaRPr lang="en-US" altLang="en-US" sz="1000" dirty="0"/>
          </a:p>
        </p:txBody>
      </p:sp>
      <p:sp>
        <p:nvSpPr>
          <p:cNvPr id="96260" name="Slide Number Placeholder 3">
            <a:extLst>
              <a:ext uri="{FF2B5EF4-FFF2-40B4-BE49-F238E27FC236}">
                <a16:creationId xmlns:a16="http://schemas.microsoft.com/office/drawing/2014/main" id="{46574D32-5574-443C-A386-97DA1B7946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eaLnBrk="0" fontAlgn="base" hangingPunct="0">
              <a:spcBef>
                <a:spcPct val="0"/>
              </a:spcBef>
              <a:spcAft>
                <a:spcPct val="0"/>
              </a:spcAft>
              <a:defRPr>
                <a:solidFill>
                  <a:schemeClr val="tx1"/>
                </a:solidFill>
                <a:latin typeface="Segoe UI" panose="020B0502040204020203" pitchFamily="34" charset="0"/>
              </a:defRPr>
            </a:lvl6pPr>
            <a:lvl7pPr marL="2971800" indent="-228600" eaLnBrk="0" fontAlgn="base" hangingPunct="0">
              <a:spcBef>
                <a:spcPct val="0"/>
              </a:spcBef>
              <a:spcAft>
                <a:spcPct val="0"/>
              </a:spcAft>
              <a:defRPr>
                <a:solidFill>
                  <a:schemeClr val="tx1"/>
                </a:solidFill>
                <a:latin typeface="Segoe UI" panose="020B0502040204020203" pitchFamily="34" charset="0"/>
              </a:defRPr>
            </a:lvl7pPr>
            <a:lvl8pPr marL="3429000" indent="-228600" eaLnBrk="0" fontAlgn="base" hangingPunct="0">
              <a:spcBef>
                <a:spcPct val="0"/>
              </a:spcBef>
              <a:spcAft>
                <a:spcPct val="0"/>
              </a:spcAft>
              <a:defRPr>
                <a:solidFill>
                  <a:schemeClr val="tx1"/>
                </a:solidFill>
                <a:latin typeface="Segoe UI" panose="020B0502040204020203" pitchFamily="34" charset="0"/>
              </a:defRPr>
            </a:lvl8pPr>
            <a:lvl9pPr marL="3886200" indent="-228600" eaLnBrk="0" fontAlgn="base" hangingPunct="0">
              <a:spcBef>
                <a:spcPct val="0"/>
              </a:spcBef>
              <a:spcAft>
                <a:spcPct val="0"/>
              </a:spcAft>
              <a:defRPr>
                <a:solidFill>
                  <a:schemeClr val="tx1"/>
                </a:solidFill>
                <a:latin typeface="Segoe UI" panose="020B05020402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60B76B-97A6-46B0-8B11-7C7F95623E11}"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23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a:t>SHARP is new to DSHS as of a few years ago. The agency has never worked with data in this way before, and it’s exciting to leverage new technology to enhance our data strategy! SHARP is a set of various data warehousing and data analytics tools that help DSHS create more reliable data insights with much less manual work and processing. </a:t>
            </a:r>
          </a:p>
          <a:p>
            <a:pPr eaLnBrk="1" hangingPunct="1">
              <a:spcBef>
                <a:spcPct val="0"/>
              </a:spcBef>
            </a:pPr>
            <a:endParaRPr lang="en-US" altLang="en-US"/>
          </a:p>
          <a:p>
            <a:pPr eaLnBrk="1" hangingPunct="1">
              <a:spcBef>
                <a:spcPct val="0"/>
              </a:spcBef>
            </a:pPr>
            <a:r>
              <a:rPr lang="en-US" altLang="en-US"/>
              <a:t>The data sources used in SHARP are the same that DSHS has always used, but now they’re ingested and stored in one data warehouse called Snowflake. The same strict data permissions apply, but accessing the data and using it is easier than ever before. When data gets ingested from the original data sources, it runs through custom code that cleanses and transforms the data, then stores it – ready for program use! This is the key benefit of SHARP – it takes care of the data cleansing and processing before it’s stored and made available to programs.</a:t>
            </a:r>
          </a:p>
          <a:p>
            <a:pPr eaLnBrk="1" hangingPunct="1">
              <a:spcBef>
                <a:spcPct val="0"/>
              </a:spcBef>
            </a:pPr>
            <a:endParaRPr lang="en-US" altLang="en-US"/>
          </a:p>
          <a:p>
            <a:pPr eaLnBrk="1" hangingPunct="1">
              <a:spcBef>
                <a:spcPct val="0"/>
              </a:spcBef>
            </a:pPr>
            <a:r>
              <a:rPr lang="en-US" altLang="en-US"/>
              <a:t>SHARP is mainly for DSHS program users and is maintained by HHS IT, DSHS, and outside contractors.</a:t>
            </a:r>
          </a:p>
          <a:p>
            <a:pPr eaLnBrk="1" hangingPunct="1">
              <a:spcBef>
                <a:spcPct val="0"/>
              </a:spcBef>
            </a:pPr>
            <a:endParaRPr lang="en-US" altLang="en-US"/>
          </a:p>
          <a:p>
            <a:pPr eaLnBrk="1" hangingPunct="1">
              <a:spcBef>
                <a:spcPct val="0"/>
              </a:spcBef>
            </a:pPr>
            <a:r>
              <a:rPr lang="en-US" altLang="en-US"/>
              <a:t>The need for SHARP was born out of the COVID-19 pandemic. In summer 2020, DSHS realized that its data analytics capabilities were not mature enough to handle the demand of the pandemic. DSHS quickly stood up an earlier version of SHARP called IDDI (Infectious Disease Data Integration) for the LIDS division of DSHS. The benefits of streamlined data analysis quickly proved the platform needed to be expanded across DSHS, so the platform was renamed “SHARP – State Health Analytics &amp; Reporting Platform”</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EC941-C8A5-4864-BBBE-BCFA0D1F3C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6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shares high level bullets about how to understand what SHARP is and what SHARP is not – this slide addresses many common misconceptions about SHARP for folks that are new to the program or don’t have any background about SHARP. This slide emphasizes that SHARP is a collection of preapproved data sources, a better way to enhance data sharing and reporting for Texas public health data, a conglomeration of many tools working together, and a platform that allows for more streamlined data.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EC941-C8A5-4864-BBBE-BCFA0D1F3C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00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details the beginnings of SHARP and its origins from the COVID-19 pandemic to ingest COVID data to expanding beyond to ingest other infectious diseases in Texas. SHARP started as “IDDI” (Infectious Disease Data Integration) and was a direct response to the COVID-19 pandemic and initial crisis. Now, SHARP ingests, cleanses, and prepares data for reporting – this data are beyond infectious diseases. More info on the data in SHARP later in this intro!</a:t>
            </a:r>
          </a:p>
          <a:p>
            <a:endParaRPr lang="en-US"/>
          </a:p>
          <a:p>
            <a:r>
              <a:rPr lang="en-US"/>
              <a:t>The chart on the right side of this slide highlights the key benefits that SHARP is providing to the agency and its many users including reduced manual data processing, increased responsiveness, data sharing, actionable insights, and trusted data and governance.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EC941-C8A5-4864-BBBE-BCFA0D1F3C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22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D50B4D4A-CC1C-4CC1-8110-351B4A313E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941B898-7D33-43A1-936C-2AF92654072A}"/>
              </a:ext>
            </a:extLst>
          </p:cNvPr>
          <p:cNvSpPr>
            <a:spLocks noGrp="1"/>
          </p:cNvSpPr>
          <p:nvPr>
            <p:ph type="body" idx="1"/>
          </p:nvPr>
        </p:nvSpPr>
        <p:spPr/>
        <p:txBody>
          <a:bodyPr/>
          <a:lstStyle/>
          <a:p>
            <a:pPr eaLnBrk="1" fontAlgn="auto" hangingPunct="1">
              <a:spcBef>
                <a:spcPts val="0"/>
              </a:spcBef>
              <a:spcAft>
                <a:spcPts val="0"/>
              </a:spcAft>
              <a:defRPr/>
            </a:pPr>
            <a:r>
              <a:rPr lang="en-US" sz="1000"/>
              <a:t>Before we talk about SHARP, I want to give you a little background on how all this got started.</a:t>
            </a:r>
          </a:p>
          <a:p>
            <a:pPr eaLnBrk="1" fontAlgn="auto" hangingPunct="1">
              <a:spcBef>
                <a:spcPts val="0"/>
              </a:spcBef>
              <a:spcAft>
                <a:spcPts val="0"/>
              </a:spcAft>
              <a:defRPr/>
            </a:pPr>
            <a:endParaRPr lang="en-US" sz="1000"/>
          </a:p>
          <a:p>
            <a:pPr eaLnBrk="1" fontAlgn="auto" hangingPunct="1">
              <a:spcBef>
                <a:spcPts val="0"/>
              </a:spcBef>
              <a:spcAft>
                <a:spcPts val="0"/>
              </a:spcAft>
              <a:defRPr/>
            </a:pPr>
            <a:r>
              <a:rPr lang="en-US" sz="1000"/>
              <a:t>IDDI (precursor to SHARP) was conceived summer of 2020 in response to the COVID-19 pandemic. As you all know:</a:t>
            </a:r>
          </a:p>
          <a:p>
            <a:pPr marL="171450" indent="-171450" eaLnBrk="1" fontAlgn="auto" hangingPunct="1">
              <a:spcBef>
                <a:spcPts val="0"/>
              </a:spcBef>
              <a:spcAft>
                <a:spcPts val="0"/>
              </a:spcAft>
              <a:buFont typeface="Arial" panose="020B0604020202020204" pitchFamily="34" charset="0"/>
              <a:buChar char="•"/>
              <a:defRPr/>
            </a:pPr>
            <a:r>
              <a:rPr lang="en-US" sz="1000"/>
              <a:t>Texas needed reliable and current COVID-19 data for pandemic response decision making. </a:t>
            </a:r>
          </a:p>
          <a:p>
            <a:pPr marL="171450" indent="-171450" eaLnBrk="1" fontAlgn="auto" hangingPunct="1">
              <a:spcBef>
                <a:spcPts val="0"/>
              </a:spcBef>
              <a:spcAft>
                <a:spcPts val="0"/>
              </a:spcAft>
              <a:buFont typeface="Arial" panose="020B0604020202020204" pitchFamily="34" charset="0"/>
              <a:buChar char="•"/>
              <a:defRPr/>
            </a:pPr>
            <a:r>
              <a:rPr lang="en-US" sz="1000"/>
              <a:t>The trust in public health data was waning and the agency needed to show how the data was going through the various processes to get ready for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a:t>Leveraging information to make critical decisions was inherently difficult, time-consuming, and required resource-intensive manual and inefficient processes </a:t>
            </a:r>
          </a:p>
          <a:p>
            <a:pPr marL="171450" indent="-171450" eaLnBrk="1" fontAlgn="auto" hangingPunct="1">
              <a:spcBef>
                <a:spcPts val="0"/>
              </a:spcBef>
              <a:spcAft>
                <a:spcPts val="0"/>
              </a:spcAft>
              <a:buFont typeface="Arial" panose="020B0604020202020204" pitchFamily="34" charset="0"/>
              <a:buChar char="•"/>
              <a:defRPr/>
            </a:pPr>
            <a:r>
              <a:rPr lang="en-US" sz="1000"/>
              <a:t>DSHS was experiencing limitations due to a legacy of disparate systems and databases</a:t>
            </a:r>
          </a:p>
          <a:p>
            <a:pPr eaLnBrk="1" fontAlgn="auto" hangingPunct="1">
              <a:spcBef>
                <a:spcPts val="0"/>
              </a:spcBef>
              <a:spcAft>
                <a:spcPts val="0"/>
              </a:spcAft>
              <a:defRPr/>
            </a:pPr>
            <a:endParaRPr lang="en-US" sz="1000"/>
          </a:p>
          <a:p>
            <a:pPr eaLnBrk="1" fontAlgn="auto" hangingPunct="1">
              <a:spcBef>
                <a:spcPts val="0"/>
              </a:spcBef>
              <a:spcAft>
                <a:spcPts val="0"/>
              </a:spcAft>
              <a:defRPr/>
            </a:pPr>
            <a:r>
              <a:rPr lang="en-US" sz="1000"/>
              <a:t>Initial Goals to address these drivers: </a:t>
            </a:r>
          </a:p>
          <a:p>
            <a:pPr marL="171450" indent="-171450" eaLnBrk="1" fontAlgn="auto" hangingPunct="1">
              <a:spcBef>
                <a:spcPts val="0"/>
              </a:spcBef>
              <a:spcAft>
                <a:spcPts val="0"/>
              </a:spcAft>
              <a:buFont typeface="Arial" panose="020B0604020202020204" pitchFamily="34" charset="0"/>
              <a:buChar char="•"/>
              <a:defRPr/>
            </a:pPr>
            <a:r>
              <a:rPr lang="en-US" sz="1000"/>
              <a:t>Enhance the agency’s capabilities around data analytics and reporting, especially related to reducing manual work required</a:t>
            </a:r>
          </a:p>
          <a:p>
            <a:pPr marL="171450" indent="-171450" eaLnBrk="1" fontAlgn="auto" hangingPunct="1">
              <a:spcBef>
                <a:spcPts val="0"/>
              </a:spcBef>
              <a:spcAft>
                <a:spcPts val="0"/>
              </a:spcAft>
              <a:buFont typeface="Arial" panose="020B0604020202020204" pitchFamily="34" charset="0"/>
              <a:buChar char="•"/>
              <a:defRPr/>
            </a:pPr>
            <a:r>
              <a:rPr lang="en-US" sz="1000"/>
              <a:t>Standardize data organization to show traceability and accountability for the data sourcing</a:t>
            </a:r>
          </a:p>
          <a:p>
            <a:pPr marL="171450" indent="-171450" eaLnBrk="1" fontAlgn="auto" hangingPunct="1">
              <a:spcBef>
                <a:spcPts val="0"/>
              </a:spcBef>
              <a:spcAft>
                <a:spcPts val="0"/>
              </a:spcAft>
              <a:buFont typeface="Arial" panose="020B0604020202020204" pitchFamily="34" charset="0"/>
              <a:buChar char="•"/>
              <a:defRPr/>
            </a:pPr>
            <a:r>
              <a:rPr lang="en-US" sz="1000"/>
              <a:t>Stand up various reports and dashboards that can be pulled at a moment’s notice, without additional manual work required</a:t>
            </a:r>
          </a:p>
          <a:p>
            <a:pPr marL="171450" indent="-171450" eaLnBrk="1" fontAlgn="auto" hangingPunct="1">
              <a:spcBef>
                <a:spcPts val="0"/>
              </a:spcBef>
              <a:spcAft>
                <a:spcPts val="0"/>
              </a:spcAft>
              <a:buFont typeface="Arial" panose="020B0604020202020204" pitchFamily="34" charset="0"/>
              <a:buChar char="•"/>
              <a:defRPr/>
            </a:pPr>
            <a:r>
              <a:rPr lang="en-US" sz="1000"/>
              <a:t>Use SHARP as the central hub for all data used in reporting to become the ‘single source of truth’. (Remember! SHARP is not replacing systems of record, it’s just acting as the central spot for cleansed, reportable data)</a:t>
            </a:r>
          </a:p>
          <a:p>
            <a:pPr marL="171450" indent="-171450" eaLnBrk="1" fontAlgn="auto" hangingPunct="1">
              <a:spcBef>
                <a:spcPts val="0"/>
              </a:spcBef>
              <a:spcAft>
                <a:spcPts val="0"/>
              </a:spcAft>
              <a:buFont typeface="Arial" panose="020B0604020202020204" pitchFamily="34" charset="0"/>
              <a:buChar char="•"/>
              <a:defRPr/>
            </a:pPr>
            <a:endParaRPr lang="en-US" sz="1000"/>
          </a:p>
        </p:txBody>
      </p:sp>
      <p:sp>
        <p:nvSpPr>
          <p:cNvPr id="102404" name="Slide Number Placeholder 3">
            <a:extLst>
              <a:ext uri="{FF2B5EF4-FFF2-40B4-BE49-F238E27FC236}">
                <a16:creationId xmlns:a16="http://schemas.microsoft.com/office/drawing/2014/main" id="{04D467A4-D7A0-497B-A281-975A40D3D2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eaLnBrk="0" fontAlgn="base" hangingPunct="0">
              <a:spcBef>
                <a:spcPct val="0"/>
              </a:spcBef>
              <a:spcAft>
                <a:spcPct val="0"/>
              </a:spcAft>
              <a:defRPr>
                <a:solidFill>
                  <a:schemeClr val="tx1"/>
                </a:solidFill>
                <a:latin typeface="Segoe UI" panose="020B0502040204020203" pitchFamily="34" charset="0"/>
              </a:defRPr>
            </a:lvl6pPr>
            <a:lvl7pPr marL="2971800" indent="-228600" eaLnBrk="0" fontAlgn="base" hangingPunct="0">
              <a:spcBef>
                <a:spcPct val="0"/>
              </a:spcBef>
              <a:spcAft>
                <a:spcPct val="0"/>
              </a:spcAft>
              <a:defRPr>
                <a:solidFill>
                  <a:schemeClr val="tx1"/>
                </a:solidFill>
                <a:latin typeface="Segoe UI" panose="020B0502040204020203" pitchFamily="34" charset="0"/>
              </a:defRPr>
            </a:lvl7pPr>
            <a:lvl8pPr marL="3429000" indent="-228600" eaLnBrk="0" fontAlgn="base" hangingPunct="0">
              <a:spcBef>
                <a:spcPct val="0"/>
              </a:spcBef>
              <a:spcAft>
                <a:spcPct val="0"/>
              </a:spcAft>
              <a:defRPr>
                <a:solidFill>
                  <a:schemeClr val="tx1"/>
                </a:solidFill>
                <a:latin typeface="Segoe UI" panose="020B0502040204020203" pitchFamily="34" charset="0"/>
              </a:defRPr>
            </a:lvl8pPr>
            <a:lvl9pPr marL="3886200" indent="-228600" eaLnBrk="0" fontAlgn="base" hangingPunct="0">
              <a:spcBef>
                <a:spcPct val="0"/>
              </a:spcBef>
              <a:spcAft>
                <a:spcPct val="0"/>
              </a:spcAft>
              <a:defRPr>
                <a:solidFill>
                  <a:schemeClr val="tx1"/>
                </a:solidFill>
                <a:latin typeface="Segoe UI" panose="020B05020402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5B4F22-D489-4E66-AF1E-09F1248DC84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9928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7.xml"/><Relationship Id="rId5" Type="http://schemas.openxmlformats.org/officeDocument/2006/relationships/image" Target="../media/image22.png"/><Relationship Id="rId4"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54444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rgbClr val="AEAEAE"/>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44015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203062" cy="6855534"/>
          </a:xfrm>
          <a:prstGeom prst="rect">
            <a:avLst/>
          </a:prstGeom>
        </p:spPr>
      </p:pic>
      <p:sp>
        <p:nvSpPr>
          <p:cNvPr id="16" name="Text Background - Blue Rectangle">
            <a:extLst>
              <a:ext uri="{FF2B5EF4-FFF2-40B4-BE49-F238E27FC236}">
                <a16:creationId xmlns:a16="http://schemas.microsoft.com/office/drawing/2014/main" id="{DD0F46EB-2E41-4518-810C-EB2599D26F93}"/>
              </a:ext>
            </a:extLst>
          </p:cNvPr>
          <p:cNvSpPr/>
          <p:nvPr userDrawn="1"/>
        </p:nvSpPr>
        <p:spPr>
          <a:xfrm>
            <a:off x="0" y="888943"/>
            <a:ext cx="12203062" cy="446049"/>
          </a:xfrm>
          <a:prstGeom prst="rect">
            <a:avLst/>
          </a:prstGeom>
          <a:solidFill>
            <a:srgbClr val="12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939297"/>
            <a:ext cx="12203063" cy="1314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80144" y="947731"/>
            <a:ext cx="11922918" cy="1306427"/>
          </a:xfrm>
        </p:spPr>
        <p:txBody>
          <a:bodyPr anchor="ctr" anchorCtr="0">
            <a:normAutofit/>
          </a:bodyPr>
          <a:lstStyle>
            <a:lvl1pPr algn="l">
              <a:defRPr sz="4000">
                <a:solidFill>
                  <a:srgbClr val="223A73"/>
                </a:solidFill>
                <a:latin typeface="+mj-lt"/>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80144" y="2501497"/>
            <a:ext cx="6358162" cy="1137919"/>
          </a:xfrm>
        </p:spPr>
        <p:txBody>
          <a:bodyPr>
            <a:noAutofit/>
          </a:bodyPr>
          <a:lstStyle>
            <a:lvl1pPr marL="0" indent="0" algn="l">
              <a:buNone/>
              <a:defRPr sz="28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8F5F2C6-7560-4121-AD1C-9B549F42289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2075836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ection Break El Paso">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CC9CD6-333A-4E1B-A267-0F886F507C7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7255111" y="-2"/>
            <a:ext cx="4936889" cy="6858001"/>
          </a:xfrm>
          <a:prstGeom prst="rect">
            <a:avLst/>
          </a:prstGeom>
        </p:spPr>
      </p:pic>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F2CDE976-3B2F-45B5-8827-6D5B1F9C681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2777404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ection Break Network">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0456AB0-134A-45AA-96C2-F1190A91E08F}"/>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7253554" y="-27476"/>
            <a:ext cx="4938446" cy="6885475"/>
          </a:xfrm>
          <a:prstGeom prst="rect">
            <a:avLst/>
          </a:prstGeom>
        </p:spPr>
      </p:pic>
      <p:pic>
        <p:nvPicPr>
          <p:cNvPr id="4" name="Picture 3">
            <a:extLst>
              <a:ext uri="{FF2B5EF4-FFF2-40B4-BE49-F238E27FC236}">
                <a16:creationId xmlns:a16="http://schemas.microsoft.com/office/drawing/2014/main" id="{263A1C4F-5C50-49B9-9F81-64203F54778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409408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ection Break Binary">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0456AB0-134A-45AA-96C2-F1190A91E08F}"/>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7243280" y="0"/>
            <a:ext cx="4948720" cy="6858000"/>
          </a:xfrm>
          <a:prstGeom prst="rect">
            <a:avLst/>
          </a:prstGeom>
        </p:spPr>
      </p:pic>
      <p:pic>
        <p:nvPicPr>
          <p:cNvPr id="4" name="Picture 3">
            <a:extLst>
              <a:ext uri="{FF2B5EF4-FFF2-40B4-BE49-F238E27FC236}">
                <a16:creationId xmlns:a16="http://schemas.microsoft.com/office/drawing/2014/main" id="{23290FD0-7925-4F14-BFE1-6AC215C8D4A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4026793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Section Break Houston">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0456AB0-134A-45AA-96C2-F1190A91E0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553" y="-2"/>
            <a:ext cx="4956681" cy="6858002"/>
          </a:xfrm>
          <a:prstGeom prst="rect">
            <a:avLst/>
          </a:prstGeom>
        </p:spPr>
      </p:pic>
      <p:pic>
        <p:nvPicPr>
          <p:cNvPr id="4" name="Picture 3">
            <a:extLst>
              <a:ext uri="{FF2B5EF4-FFF2-40B4-BE49-F238E27FC236}">
                <a16:creationId xmlns:a16="http://schemas.microsoft.com/office/drawing/2014/main" id="{AC122137-688C-4C44-A02A-322B7B15AEE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1135920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ection Break Dallas">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0456AB0-134A-45AA-96C2-F1190A91E0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554" y="-12622"/>
            <a:ext cx="4965802" cy="6870622"/>
          </a:xfrm>
          <a:prstGeom prst="rect">
            <a:avLst/>
          </a:prstGeom>
        </p:spPr>
      </p:pic>
      <p:pic>
        <p:nvPicPr>
          <p:cNvPr id="4" name="Picture 3">
            <a:extLst>
              <a:ext uri="{FF2B5EF4-FFF2-40B4-BE49-F238E27FC236}">
                <a16:creationId xmlns:a16="http://schemas.microsoft.com/office/drawing/2014/main" id="{7A998804-435D-4061-A56B-295922B440C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3578199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1" y="7621"/>
            <a:ext cx="10397037"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C35280-A136-409F-A310-6A80025D9BC8}"/>
              </a:ext>
            </a:extLst>
          </p:cNvPr>
          <p:cNvSpPr>
            <a:spLocks noGrp="1"/>
          </p:cNvSpPr>
          <p:nvPr>
            <p:ph idx="1"/>
          </p:nvPr>
        </p:nvSpPr>
        <p:spPr/>
        <p:txBody>
          <a:bodyPr>
            <a:noAutofit/>
          </a:bodyPr>
          <a:lstStyle>
            <a:lvl1pPr marL="344488" indent="-344488">
              <a:buClr>
                <a:srgbClr val="12A6D9"/>
              </a:buClr>
              <a:buFont typeface="+mj-lt"/>
              <a:buAutoNum type="arabicPeriod"/>
              <a:defRPr b="1">
                <a:solidFill>
                  <a:srgbClr val="12A6D9"/>
                </a:solidFill>
                <a:latin typeface="+mn-lt"/>
                <a:ea typeface="Open Sans" panose="020B0606030504020204" pitchFamily="34" charset="0"/>
                <a:cs typeface="Open Sans" panose="020B0606030504020204" pitchFamily="34" charset="0"/>
              </a:defRPr>
            </a:lvl1pPr>
            <a:lvl2pPr>
              <a:defRPr>
                <a:solidFill>
                  <a:srgbClr val="223A73"/>
                </a:solidFill>
                <a:latin typeface="Segoe UI" panose="020B0502040204020203" pitchFamily="34" charset="0"/>
                <a:cs typeface="Segoe UI" panose="020B0502040204020203" pitchFamily="34" charset="0"/>
              </a:defRPr>
            </a:lvl2pPr>
            <a:lvl3pPr>
              <a:defRPr>
                <a:solidFill>
                  <a:srgbClr val="223A73"/>
                </a:solidFill>
                <a:latin typeface="Segoe UI" panose="020B0502040204020203" pitchFamily="34" charset="0"/>
                <a:cs typeface="Segoe UI" panose="020B0502040204020203" pitchFamily="34" charset="0"/>
              </a:defRPr>
            </a:lvl3pPr>
            <a:lvl4pPr>
              <a:defRPr>
                <a:solidFill>
                  <a:srgbClr val="223A73"/>
                </a:solidFill>
                <a:latin typeface="Segoe UI" panose="020B0502040204020203" pitchFamily="34" charset="0"/>
                <a:cs typeface="Segoe UI" panose="020B0502040204020203" pitchFamily="34" charset="0"/>
              </a:defRPr>
            </a:lvl4pPr>
            <a:lvl5pPr>
              <a:defRPr>
                <a:solidFill>
                  <a:srgbClr val="223A73"/>
                </a:solidFill>
                <a:latin typeface="Segoe UI" panose="020B0502040204020203" pitchFamily="34" charset="0"/>
                <a:cs typeface="Segoe UI" panose="020B0502040204020203" pitchFamily="34" charset="0"/>
              </a:defRPr>
            </a:lvl5pPr>
          </a:lstStyle>
          <a:p>
            <a:pPr lvl="0"/>
            <a:r>
              <a:rPr lang="en-US"/>
              <a:t>Click to edit Master text styles</a:t>
            </a:r>
          </a:p>
        </p:txBody>
      </p:sp>
      <p:sp>
        <p:nvSpPr>
          <p:cNvPr id="6" name="Date Placeholder 3">
            <a:extLst>
              <a:ext uri="{FF2B5EF4-FFF2-40B4-BE49-F238E27FC236}">
                <a16:creationId xmlns:a16="http://schemas.microsoft.com/office/drawing/2014/main" id="{A6A46C18-E683-45AF-A08E-4FF2AFBA8125}"/>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endParaRPr lang="en-US"/>
          </a:p>
        </p:txBody>
      </p:sp>
      <p:sp>
        <p:nvSpPr>
          <p:cNvPr id="7" name="Slide Number Placeholder 4">
            <a:extLst>
              <a:ext uri="{FF2B5EF4-FFF2-40B4-BE49-F238E27FC236}">
                <a16:creationId xmlns:a16="http://schemas.microsoft.com/office/drawing/2014/main" id="{D9E3063E-7845-4AD7-837F-EEF4DAA54375}"/>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1348153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1" y="7621"/>
            <a:ext cx="10397037"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C35280-A136-409F-A310-6A80025D9BC8}"/>
              </a:ext>
            </a:extLst>
          </p:cNvPr>
          <p:cNvSpPr>
            <a:spLocks noGrp="1"/>
          </p:cNvSpPr>
          <p:nvPr>
            <p:ph idx="1"/>
          </p:nvPr>
        </p:nvSpPr>
        <p:spPr/>
        <p:txBody>
          <a:bodyPr>
            <a:noAutofit/>
          </a:bodyPr>
          <a:lstStyle>
            <a:lvl1pPr>
              <a:defRPr>
                <a:solidFill>
                  <a:srgbClr val="223A73"/>
                </a:solidFill>
                <a:latin typeface="+mn-lt"/>
                <a:ea typeface="Open Sans" panose="020B0606030504020204" pitchFamily="34" charset="0"/>
                <a:cs typeface="Open Sans" panose="020B0606030504020204" pitchFamily="34" charset="0"/>
              </a:defRPr>
            </a:lvl1pPr>
            <a:lvl2pPr marL="685800" indent="-228600">
              <a:buFont typeface="Segoe UI" panose="020B0502040204020203" pitchFamily="34" charset="0"/>
              <a:buChar char="-"/>
              <a:defRPr sz="2200">
                <a:solidFill>
                  <a:srgbClr val="223A73"/>
                </a:solidFill>
                <a:latin typeface="+mn-lt"/>
                <a:ea typeface="Open Sans" panose="020B0606030504020204" pitchFamily="34" charset="0"/>
                <a:cs typeface="Open Sans" panose="020B0606030504020204" pitchFamily="34" charset="0"/>
              </a:defRPr>
            </a:lvl2pPr>
            <a:lvl3pPr marL="1143000" indent="-228600">
              <a:buFont typeface="Wingdings" panose="05000000000000000000" pitchFamily="2" charset="2"/>
              <a:buChar char="§"/>
              <a:defRPr sz="2000">
                <a:solidFill>
                  <a:srgbClr val="223A73"/>
                </a:solidFill>
                <a:latin typeface="+mn-lt"/>
                <a:ea typeface="Open Sans" panose="020B0606030504020204" pitchFamily="34" charset="0"/>
                <a:cs typeface="Open Sans" panose="020B0606030504020204" pitchFamily="34" charset="0"/>
              </a:defRPr>
            </a:lvl3pPr>
            <a:lvl4pPr>
              <a:defRPr>
                <a:solidFill>
                  <a:srgbClr val="223A73"/>
                </a:solidFill>
                <a:latin typeface="Segoe UI" panose="020B0502040204020203" pitchFamily="34" charset="0"/>
                <a:cs typeface="Segoe UI" panose="020B0502040204020203" pitchFamily="34" charset="0"/>
              </a:defRPr>
            </a:lvl4pPr>
            <a:lvl5pPr>
              <a:defRPr>
                <a:solidFill>
                  <a:srgbClr val="223A73"/>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A6A46C18-E683-45AF-A08E-4FF2AFBA8125}"/>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endParaRPr lang="en-US"/>
          </a:p>
        </p:txBody>
      </p:sp>
      <p:sp>
        <p:nvSpPr>
          <p:cNvPr id="7" name="Slide Number Placeholder 4">
            <a:extLst>
              <a:ext uri="{FF2B5EF4-FFF2-40B4-BE49-F238E27FC236}">
                <a16:creationId xmlns:a16="http://schemas.microsoft.com/office/drawing/2014/main" id="{D9E3063E-7845-4AD7-837F-EEF4DAA54375}"/>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414724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1" y="7621"/>
            <a:ext cx="10397037"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C35280-A136-409F-A310-6A80025D9BC8}"/>
              </a:ext>
            </a:extLst>
          </p:cNvPr>
          <p:cNvSpPr>
            <a:spLocks noGrp="1"/>
          </p:cNvSpPr>
          <p:nvPr>
            <p:ph idx="1"/>
          </p:nvPr>
        </p:nvSpPr>
        <p:spPr/>
        <p:txBody>
          <a:bodyPr>
            <a:noAutofit/>
          </a:bodyPr>
          <a:lstStyle>
            <a:lvl1pPr marL="0" indent="0">
              <a:buNone/>
              <a:defRPr b="1">
                <a:solidFill>
                  <a:srgbClr val="12A6D9"/>
                </a:solidFill>
                <a:latin typeface="+mn-lt"/>
                <a:ea typeface="Open Sans" panose="020B0606030504020204" pitchFamily="34" charset="0"/>
                <a:cs typeface="Open Sans" panose="020B0606030504020204" pitchFamily="34" charset="0"/>
              </a:defRPr>
            </a:lvl1pPr>
            <a:lvl2pPr marL="688975" indent="-231775">
              <a:buFont typeface="Arial" panose="020B0604020202020204" pitchFamily="34" charset="0"/>
              <a:buChar char="•"/>
              <a:defRPr sz="2200">
                <a:solidFill>
                  <a:srgbClr val="223A73"/>
                </a:solidFill>
                <a:latin typeface="+mn-lt"/>
                <a:ea typeface="Open Sans" panose="020B0606030504020204" pitchFamily="34" charset="0"/>
                <a:cs typeface="Open Sans" panose="020B0606030504020204" pitchFamily="34" charset="0"/>
              </a:defRPr>
            </a:lvl2pPr>
            <a:lvl3pPr marL="1143000" indent="-228600">
              <a:buFont typeface="Segoe UI" panose="020B0502040204020203" pitchFamily="34" charset="0"/>
              <a:buChar char="-"/>
              <a:defRPr sz="2000">
                <a:solidFill>
                  <a:srgbClr val="223A73"/>
                </a:solidFill>
                <a:latin typeface="+mn-lt"/>
                <a:ea typeface="Open Sans" panose="020B0606030504020204" pitchFamily="34" charset="0"/>
                <a:cs typeface="Open Sans" panose="020B0606030504020204" pitchFamily="34" charset="0"/>
              </a:defRPr>
            </a:lvl3pPr>
            <a:lvl4pPr>
              <a:defRPr>
                <a:solidFill>
                  <a:srgbClr val="223A73"/>
                </a:solidFill>
                <a:latin typeface="Segoe UI" panose="020B0502040204020203" pitchFamily="34" charset="0"/>
                <a:cs typeface="Segoe UI" panose="020B0502040204020203" pitchFamily="34" charset="0"/>
              </a:defRPr>
            </a:lvl4pPr>
            <a:lvl5pPr>
              <a:defRPr>
                <a:solidFill>
                  <a:srgbClr val="223A73"/>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A6A46C18-E683-45AF-A08E-4FF2AFBA8125}"/>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endParaRPr lang="en-US"/>
          </a:p>
        </p:txBody>
      </p:sp>
      <p:sp>
        <p:nvSpPr>
          <p:cNvPr id="7" name="Slide Number Placeholder 4">
            <a:extLst>
              <a:ext uri="{FF2B5EF4-FFF2-40B4-BE49-F238E27FC236}">
                <a16:creationId xmlns:a16="http://schemas.microsoft.com/office/drawing/2014/main" id="{D9E3063E-7845-4AD7-837F-EEF4DAA54375}"/>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193194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689501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2" y="7621"/>
            <a:ext cx="10266408"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5" name="Date Placeholder 3">
            <a:extLst>
              <a:ext uri="{FF2B5EF4-FFF2-40B4-BE49-F238E27FC236}">
                <a16:creationId xmlns:a16="http://schemas.microsoft.com/office/drawing/2014/main" id="{C29BCCC2-3D59-4783-BEEE-7C0B5D1D1D14}"/>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endParaRPr lang="en-US"/>
          </a:p>
        </p:txBody>
      </p:sp>
      <p:sp>
        <p:nvSpPr>
          <p:cNvPr id="6" name="Slide Number Placeholder 4">
            <a:extLst>
              <a:ext uri="{FF2B5EF4-FFF2-40B4-BE49-F238E27FC236}">
                <a16:creationId xmlns:a16="http://schemas.microsoft.com/office/drawing/2014/main" id="{59879E76-B471-42AF-BDCD-555A56B1D8B7}"/>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981405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E0D63C-8686-4201-8DF4-E4EFBA50A9D1}"/>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endParaRPr lang="en-US"/>
          </a:p>
        </p:txBody>
      </p:sp>
      <p:sp>
        <p:nvSpPr>
          <p:cNvPr id="5" name="Slide Number Placeholder 4">
            <a:extLst>
              <a:ext uri="{FF2B5EF4-FFF2-40B4-BE49-F238E27FC236}">
                <a16:creationId xmlns:a16="http://schemas.microsoft.com/office/drawing/2014/main" id="{37BDF703-3802-4AD2-AFA4-BEB68AC22DF3}"/>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4174626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ew Topic Divider Binar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74975"/>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706864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ew Topic Divider Networ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66487"/>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defTabSz="914400" rtl="0" eaLnBrk="1" latinLnBrk="0" hangingPunct="1">
              <a:lnSpc>
                <a:spcPct val="90000"/>
              </a:lnSpc>
              <a:spcBef>
                <a:spcPct val="0"/>
              </a:spcBef>
              <a:buNone/>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274043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ew Topic Divider Texa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66487"/>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481251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ew Topic Divider El Pas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66487"/>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192188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ovider Logos">
    <p:spTree>
      <p:nvGrpSpPr>
        <p:cNvPr id="1" name=""/>
        <p:cNvGrpSpPr/>
        <p:nvPr/>
      </p:nvGrpSpPr>
      <p:grpSpPr>
        <a:xfrm>
          <a:off x="0" y="0"/>
          <a:ext cx="0" cy="0"/>
          <a:chOff x="0" y="0"/>
          <a:chExt cx="0" cy="0"/>
        </a:xfrm>
      </p:grpSpPr>
      <p:sp>
        <p:nvSpPr>
          <p:cNvPr id="2" name="Text Background - Blue Rectangle">
            <a:extLst>
              <a:ext uri="{FF2B5EF4-FFF2-40B4-BE49-F238E27FC236}">
                <a16:creationId xmlns:a16="http://schemas.microsoft.com/office/drawing/2014/main" id="{A09B6BF9-FF90-4354-B40C-38F3AD6C45B6}"/>
              </a:ext>
            </a:extLst>
          </p:cNvPr>
          <p:cNvSpPr/>
          <p:nvPr userDrawn="1"/>
        </p:nvSpPr>
        <p:spPr>
          <a:xfrm>
            <a:off x="0" y="4306784"/>
            <a:ext cx="12192000" cy="446049"/>
          </a:xfrm>
          <a:prstGeom prst="rect">
            <a:avLst/>
          </a:prstGeom>
          <a:solidFill>
            <a:srgbClr val="12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BDA3EF3-F7DD-4640-A301-B82C7B1C23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4702629"/>
          </a:xfrm>
          <a:prstGeom prst="rect">
            <a:avLst/>
          </a:prstGeom>
        </p:spPr>
      </p:pic>
      <p:sp>
        <p:nvSpPr>
          <p:cNvPr id="13" name="TextBox 12">
            <a:extLst>
              <a:ext uri="{FF2B5EF4-FFF2-40B4-BE49-F238E27FC236}">
                <a16:creationId xmlns:a16="http://schemas.microsoft.com/office/drawing/2014/main" id="{2FF0C112-AC5F-44D9-9A36-8250B3C2D424}"/>
              </a:ext>
            </a:extLst>
          </p:cNvPr>
          <p:cNvSpPr txBox="1"/>
          <p:nvPr userDrawn="1"/>
        </p:nvSpPr>
        <p:spPr>
          <a:xfrm>
            <a:off x="756149" y="3345656"/>
            <a:ext cx="3531650" cy="707886"/>
          </a:xfrm>
          <a:prstGeom prst="rect">
            <a:avLst/>
          </a:prstGeom>
          <a:noFill/>
        </p:spPr>
        <p:txBody>
          <a:bodyPr wrap="square" rtlCol="0">
            <a:spAutoFit/>
          </a:bodyPr>
          <a:lstStyle/>
          <a:p>
            <a:pPr algn="ct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STS is powered by the following providers:</a:t>
            </a:r>
          </a:p>
        </p:txBody>
      </p:sp>
      <p:pic>
        <p:nvPicPr>
          <p:cNvPr id="23" name="Picture 22">
            <a:extLst>
              <a:ext uri="{FF2B5EF4-FFF2-40B4-BE49-F238E27FC236}">
                <a16:creationId xmlns:a16="http://schemas.microsoft.com/office/drawing/2014/main" id="{E48EF9F0-B21D-4EBF-AC24-5867AA40FCE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50707" y="287676"/>
            <a:ext cx="2721979" cy="2774022"/>
          </a:xfrm>
          <a:prstGeom prst="rect">
            <a:avLst/>
          </a:prstGeom>
        </p:spPr>
      </p:pic>
    </p:spTree>
    <p:extLst>
      <p:ext uri="{BB962C8B-B14F-4D97-AF65-F5344CB8AC3E}">
        <p14:creationId xmlns:p14="http://schemas.microsoft.com/office/powerpoint/2010/main" val="1640032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Contact Us Connec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6" y="2891619"/>
            <a:ext cx="6013632"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AA87617-B282-4BD4-A9C1-3CB2DC1118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206" y="12373"/>
            <a:ext cx="4938794" cy="6833255"/>
          </a:xfrm>
          <a:prstGeom prst="rect">
            <a:avLst/>
          </a:prstGeom>
        </p:spPr>
      </p:pic>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142405A4-D29F-47CE-AFDC-B9984C02C3B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4169850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Contact Us Net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3903" y="2891619"/>
            <a:ext cx="6016582"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Picture 14">
            <a:extLst>
              <a:ext uri="{FF2B5EF4-FFF2-40B4-BE49-F238E27FC236}">
                <a16:creationId xmlns:a16="http://schemas.microsoft.com/office/drawing/2014/main" id="{FF8EF86E-ECDE-4555-9068-2B77ACC657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327540" y="5016696"/>
            <a:ext cx="1559559" cy="1589377"/>
          </a:xfrm>
          <a:prstGeom prst="rect">
            <a:avLst/>
          </a:prstGeom>
        </p:spPr>
      </p:pic>
      <p:sp>
        <p:nvSpPr>
          <p:cNvPr id="11" name="Text Background - Blue Rectangle">
            <a:extLst>
              <a:ext uri="{FF2B5EF4-FFF2-40B4-BE49-F238E27FC236}">
                <a16:creationId xmlns:a16="http://schemas.microsoft.com/office/drawing/2014/main" id="{009B853D-2C26-4CB6-AA06-671F0FB3C9AA}"/>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4211CEF-4407-4FCA-8BF5-0D5FC7D1E6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53553" y="-2"/>
            <a:ext cx="4938447" cy="6858002"/>
          </a:xfrm>
          <a:prstGeom prst="rect">
            <a:avLst/>
          </a:prstGeom>
        </p:spPr>
      </p:pic>
      <p:pic>
        <p:nvPicPr>
          <p:cNvPr id="4" name="Picture 3">
            <a:extLst>
              <a:ext uri="{FF2B5EF4-FFF2-40B4-BE49-F238E27FC236}">
                <a16:creationId xmlns:a16="http://schemas.microsoft.com/office/drawing/2014/main" id="{6F03B759-6D9B-48AF-B7AE-E2A286D2579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2188198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Contact Us Texas">
    <p:spTree>
      <p:nvGrpSpPr>
        <p:cNvPr id="1" name=""/>
        <p:cNvGrpSpPr/>
        <p:nvPr/>
      </p:nvGrpSpPr>
      <p:grpSpPr>
        <a:xfrm>
          <a:off x="0" y="0"/>
          <a:ext cx="0" cy="0"/>
          <a:chOff x="0" y="0"/>
          <a:chExt cx="0" cy="0"/>
        </a:xfrm>
      </p:grpSpPr>
      <p:sp>
        <p:nvSpPr>
          <p:cNvPr id="11" name="Text Background - Blue Rectangle">
            <a:extLst>
              <a:ext uri="{FF2B5EF4-FFF2-40B4-BE49-F238E27FC236}">
                <a16:creationId xmlns:a16="http://schemas.microsoft.com/office/drawing/2014/main" id="{009B853D-2C26-4CB6-AA06-671F0FB3C9AA}"/>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043FE33-A92F-4408-9E96-A49FC500BE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555" y="0"/>
            <a:ext cx="4938445" cy="6858000"/>
          </a:xfrm>
          <a:prstGeom prst="rect">
            <a:avLst/>
          </a:prstGeom>
        </p:spPr>
      </p:pic>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6032" y="2889504"/>
            <a:ext cx="6016582"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3759F462-7028-4E34-BDAF-06A151CAA6A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394598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387355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Contact Us El Paso">
    <p:spTree>
      <p:nvGrpSpPr>
        <p:cNvPr id="1" name=""/>
        <p:cNvGrpSpPr/>
        <p:nvPr/>
      </p:nvGrpSpPr>
      <p:grpSpPr>
        <a:xfrm>
          <a:off x="0" y="0"/>
          <a:ext cx="0" cy="0"/>
          <a:chOff x="0" y="0"/>
          <a:chExt cx="0" cy="0"/>
        </a:xfrm>
      </p:grpSpPr>
      <p:sp>
        <p:nvSpPr>
          <p:cNvPr id="11" name="Text Background - Blue Rectangle">
            <a:extLst>
              <a:ext uri="{FF2B5EF4-FFF2-40B4-BE49-F238E27FC236}">
                <a16:creationId xmlns:a16="http://schemas.microsoft.com/office/drawing/2014/main" id="{009B853D-2C26-4CB6-AA06-671F0FB3C9AA}"/>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5BD839-DF2F-46A2-95E3-8014FF9D5D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555" y="0"/>
            <a:ext cx="4938445" cy="6858000"/>
          </a:xfrm>
          <a:prstGeom prst="rect">
            <a:avLst/>
          </a:prstGeom>
        </p:spPr>
      </p:pic>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3904" y="2891619"/>
            <a:ext cx="6016582"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8385125-D7E6-4CD1-8662-EB8228F7736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3469685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1794726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652776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306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dirty="0"/>
          </a:p>
        </p:txBody>
      </p:sp>
    </p:spTree>
    <p:extLst>
      <p:ext uri="{BB962C8B-B14F-4D97-AF65-F5344CB8AC3E}">
        <p14:creationId xmlns:p14="http://schemas.microsoft.com/office/powerpoint/2010/main" val="1596876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2385476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114872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776851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500943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2224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269799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1526381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1301945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4633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4241996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9958859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694692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196517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30080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0266921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086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79586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313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976097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876769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0811454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203062" cy="6855534"/>
          </a:xfrm>
          <a:prstGeom prst="rect">
            <a:avLst/>
          </a:prstGeom>
        </p:spPr>
      </p:pic>
      <p:sp>
        <p:nvSpPr>
          <p:cNvPr id="16" name="Text Background - Blue Rectangle">
            <a:extLst>
              <a:ext uri="{FF2B5EF4-FFF2-40B4-BE49-F238E27FC236}">
                <a16:creationId xmlns:a16="http://schemas.microsoft.com/office/drawing/2014/main" id="{DD0F46EB-2E41-4518-810C-EB2599D26F93}"/>
              </a:ext>
            </a:extLst>
          </p:cNvPr>
          <p:cNvSpPr/>
          <p:nvPr userDrawn="1"/>
        </p:nvSpPr>
        <p:spPr>
          <a:xfrm>
            <a:off x="0" y="888943"/>
            <a:ext cx="12203062" cy="446049"/>
          </a:xfrm>
          <a:prstGeom prst="rect">
            <a:avLst/>
          </a:prstGeom>
          <a:solidFill>
            <a:srgbClr val="12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939297"/>
            <a:ext cx="12203063" cy="1314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80144" y="947731"/>
            <a:ext cx="11922918" cy="1306427"/>
          </a:xfrm>
        </p:spPr>
        <p:txBody>
          <a:bodyPr anchor="ctr" anchorCtr="0">
            <a:normAutofit/>
          </a:bodyPr>
          <a:lstStyle>
            <a:lvl1pPr algn="l">
              <a:defRPr sz="4000">
                <a:solidFill>
                  <a:srgbClr val="223A73"/>
                </a:solidFill>
                <a:latin typeface="+mj-lt"/>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80144" y="2501497"/>
            <a:ext cx="6358162" cy="1137919"/>
          </a:xfrm>
        </p:spPr>
        <p:txBody>
          <a:bodyPr>
            <a:noAutofit/>
          </a:bodyPr>
          <a:lstStyle>
            <a:lvl1pPr marL="0" indent="0" algn="l">
              <a:buNone/>
              <a:defRPr sz="28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8F5F2C6-7560-4121-AD1C-9B549F42289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33401971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1" y="7622"/>
            <a:ext cx="10397037" cy="508194"/>
          </a:xfrm>
        </p:spPr>
        <p:txBody>
          <a:bodyPr>
            <a:normAutofit/>
          </a:bodyPr>
          <a:lstStyle>
            <a:lvl1pPr>
              <a:defRPr sz="28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C35280-A136-409F-A310-6A80025D9BC8}"/>
              </a:ext>
            </a:extLst>
          </p:cNvPr>
          <p:cNvSpPr>
            <a:spLocks noGrp="1"/>
          </p:cNvSpPr>
          <p:nvPr>
            <p:ph idx="1"/>
          </p:nvPr>
        </p:nvSpPr>
        <p:spPr/>
        <p:txBody>
          <a:bodyPr>
            <a:noAutofit/>
          </a:bodyPr>
          <a:lstStyle>
            <a:lvl1pPr marL="344488" indent="-344488">
              <a:buClr>
                <a:srgbClr val="12A6D9"/>
              </a:buClr>
              <a:buFont typeface="+mj-lt"/>
              <a:buAutoNum type="arabicPeriod"/>
              <a:defRPr b="1">
                <a:solidFill>
                  <a:srgbClr val="12A6D9"/>
                </a:solidFill>
                <a:latin typeface="+mn-lt"/>
                <a:ea typeface="Open Sans" panose="020B0606030504020204" pitchFamily="34" charset="0"/>
                <a:cs typeface="Open Sans" panose="020B0606030504020204" pitchFamily="34" charset="0"/>
              </a:defRPr>
            </a:lvl1pPr>
            <a:lvl2pPr>
              <a:defRPr>
                <a:solidFill>
                  <a:srgbClr val="223A73"/>
                </a:solidFill>
                <a:latin typeface="Segoe UI" panose="020B0502040204020203" pitchFamily="34" charset="0"/>
                <a:cs typeface="Segoe UI" panose="020B0502040204020203" pitchFamily="34" charset="0"/>
              </a:defRPr>
            </a:lvl2pPr>
            <a:lvl3pPr>
              <a:defRPr>
                <a:solidFill>
                  <a:srgbClr val="223A73"/>
                </a:solidFill>
                <a:latin typeface="Segoe UI" panose="020B0502040204020203" pitchFamily="34" charset="0"/>
                <a:cs typeface="Segoe UI" panose="020B0502040204020203" pitchFamily="34" charset="0"/>
              </a:defRPr>
            </a:lvl3pPr>
            <a:lvl4pPr>
              <a:defRPr>
                <a:solidFill>
                  <a:srgbClr val="223A73"/>
                </a:solidFill>
                <a:latin typeface="Segoe UI" panose="020B0502040204020203" pitchFamily="34" charset="0"/>
                <a:cs typeface="Segoe UI" panose="020B0502040204020203" pitchFamily="34" charset="0"/>
              </a:defRPr>
            </a:lvl4pPr>
            <a:lvl5pPr>
              <a:defRPr>
                <a:solidFill>
                  <a:srgbClr val="223A73"/>
                </a:solidFill>
                <a:latin typeface="Segoe UI" panose="020B0502040204020203" pitchFamily="34" charset="0"/>
                <a:cs typeface="Segoe UI" panose="020B0502040204020203" pitchFamily="34" charset="0"/>
              </a:defRPr>
            </a:lvl5pPr>
          </a:lstStyle>
          <a:p>
            <a:pPr lvl="0"/>
            <a:r>
              <a:rPr lang="en-US"/>
              <a:t>Click to edit Master text styles</a:t>
            </a:r>
          </a:p>
        </p:txBody>
      </p:sp>
      <p:sp>
        <p:nvSpPr>
          <p:cNvPr id="6" name="Date Placeholder 3">
            <a:extLst>
              <a:ext uri="{FF2B5EF4-FFF2-40B4-BE49-F238E27FC236}">
                <a16:creationId xmlns:a16="http://schemas.microsoft.com/office/drawing/2014/main" id="{A6A46C18-E683-45AF-A08E-4FF2AFBA8125}"/>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BD3B100C-3CB1-4145-A997-6041B3EB56DC}" type="datetime4">
              <a:rPr lang="en-US" smtClean="0">
                <a:latin typeface="+mj-lt"/>
              </a:rPr>
              <a:pPr/>
              <a:t>April 12, 2022</a:t>
            </a:fld>
            <a:r>
              <a:rPr lang="en-US"/>
              <a:t>  |  </a:t>
            </a:r>
          </a:p>
        </p:txBody>
      </p:sp>
      <p:sp>
        <p:nvSpPr>
          <p:cNvPr id="7" name="Slide Number Placeholder 4">
            <a:extLst>
              <a:ext uri="{FF2B5EF4-FFF2-40B4-BE49-F238E27FC236}">
                <a16:creationId xmlns:a16="http://schemas.microsoft.com/office/drawing/2014/main" id="{D9E3063E-7845-4AD7-837F-EEF4DAA54375}"/>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10371338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1" y="7621"/>
            <a:ext cx="10397037"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C35280-A136-409F-A310-6A80025D9BC8}"/>
              </a:ext>
            </a:extLst>
          </p:cNvPr>
          <p:cNvSpPr>
            <a:spLocks noGrp="1"/>
          </p:cNvSpPr>
          <p:nvPr>
            <p:ph idx="1"/>
          </p:nvPr>
        </p:nvSpPr>
        <p:spPr/>
        <p:txBody>
          <a:bodyPr>
            <a:noAutofit/>
          </a:bodyPr>
          <a:lstStyle>
            <a:lvl1pPr>
              <a:defRPr>
                <a:solidFill>
                  <a:srgbClr val="223A73"/>
                </a:solidFill>
                <a:latin typeface="+mn-lt"/>
                <a:ea typeface="Open Sans" panose="020B0606030504020204" pitchFamily="34" charset="0"/>
                <a:cs typeface="Open Sans" panose="020B0606030504020204" pitchFamily="34" charset="0"/>
              </a:defRPr>
            </a:lvl1pPr>
            <a:lvl2pPr marL="685800" indent="-228600">
              <a:buFont typeface="Segoe UI" panose="020B0502040204020203" pitchFamily="34" charset="0"/>
              <a:buChar char="-"/>
              <a:defRPr sz="2200">
                <a:solidFill>
                  <a:srgbClr val="223A73"/>
                </a:solidFill>
                <a:latin typeface="+mn-lt"/>
                <a:ea typeface="Open Sans" panose="020B0606030504020204" pitchFamily="34" charset="0"/>
                <a:cs typeface="Open Sans" panose="020B0606030504020204" pitchFamily="34" charset="0"/>
              </a:defRPr>
            </a:lvl2pPr>
            <a:lvl3pPr marL="1143000" indent="-228600">
              <a:buFont typeface="Wingdings" panose="05000000000000000000" pitchFamily="2" charset="2"/>
              <a:buChar char="§"/>
              <a:defRPr sz="2000">
                <a:solidFill>
                  <a:srgbClr val="223A73"/>
                </a:solidFill>
                <a:latin typeface="+mn-lt"/>
                <a:ea typeface="Open Sans" panose="020B0606030504020204" pitchFamily="34" charset="0"/>
                <a:cs typeface="Open Sans" panose="020B0606030504020204" pitchFamily="34" charset="0"/>
              </a:defRPr>
            </a:lvl3pPr>
            <a:lvl4pPr>
              <a:defRPr>
                <a:solidFill>
                  <a:srgbClr val="223A73"/>
                </a:solidFill>
                <a:latin typeface="Segoe UI" panose="020B0502040204020203" pitchFamily="34" charset="0"/>
                <a:cs typeface="Segoe UI" panose="020B0502040204020203" pitchFamily="34" charset="0"/>
              </a:defRPr>
            </a:lvl4pPr>
            <a:lvl5pPr>
              <a:defRPr>
                <a:solidFill>
                  <a:srgbClr val="223A73"/>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A6A46C18-E683-45AF-A08E-4FF2AFBA8125}"/>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BD3B100C-3CB1-4145-A997-6041B3EB56DC}" type="datetime4">
              <a:rPr lang="en-US" smtClean="0">
                <a:latin typeface="+mj-lt"/>
              </a:rPr>
              <a:pPr/>
              <a:t>April 12, 2022</a:t>
            </a:fld>
            <a:r>
              <a:rPr lang="en-US"/>
              <a:t>  |  </a:t>
            </a:r>
          </a:p>
        </p:txBody>
      </p:sp>
      <p:sp>
        <p:nvSpPr>
          <p:cNvPr id="7" name="Slide Number Placeholder 4">
            <a:extLst>
              <a:ext uri="{FF2B5EF4-FFF2-40B4-BE49-F238E27FC236}">
                <a16:creationId xmlns:a16="http://schemas.microsoft.com/office/drawing/2014/main" id="{D9E3063E-7845-4AD7-837F-EEF4DAA54375}"/>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1028571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1" y="7621"/>
            <a:ext cx="10397037"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C35280-A136-409F-A310-6A80025D9BC8}"/>
              </a:ext>
            </a:extLst>
          </p:cNvPr>
          <p:cNvSpPr>
            <a:spLocks noGrp="1"/>
          </p:cNvSpPr>
          <p:nvPr>
            <p:ph idx="1"/>
          </p:nvPr>
        </p:nvSpPr>
        <p:spPr/>
        <p:txBody>
          <a:bodyPr>
            <a:noAutofit/>
          </a:bodyPr>
          <a:lstStyle>
            <a:lvl1pPr marL="0" indent="0">
              <a:buNone/>
              <a:defRPr b="1">
                <a:solidFill>
                  <a:srgbClr val="12A6D9"/>
                </a:solidFill>
                <a:latin typeface="+mn-lt"/>
                <a:ea typeface="Open Sans" panose="020B0606030504020204" pitchFamily="34" charset="0"/>
                <a:cs typeface="Open Sans" panose="020B0606030504020204" pitchFamily="34" charset="0"/>
              </a:defRPr>
            </a:lvl1pPr>
            <a:lvl2pPr marL="688975" indent="-231775">
              <a:buFont typeface="Arial" panose="020B0604020202020204" pitchFamily="34" charset="0"/>
              <a:buChar char="•"/>
              <a:defRPr sz="2200">
                <a:solidFill>
                  <a:srgbClr val="223A73"/>
                </a:solidFill>
                <a:latin typeface="+mn-lt"/>
                <a:ea typeface="Open Sans" panose="020B0606030504020204" pitchFamily="34" charset="0"/>
                <a:cs typeface="Open Sans" panose="020B0606030504020204" pitchFamily="34" charset="0"/>
              </a:defRPr>
            </a:lvl2pPr>
            <a:lvl3pPr marL="1143000" indent="-228600">
              <a:buFont typeface="Segoe UI" panose="020B0502040204020203" pitchFamily="34" charset="0"/>
              <a:buChar char="-"/>
              <a:defRPr sz="2000">
                <a:solidFill>
                  <a:srgbClr val="223A73"/>
                </a:solidFill>
                <a:latin typeface="+mn-lt"/>
                <a:ea typeface="Open Sans" panose="020B0606030504020204" pitchFamily="34" charset="0"/>
                <a:cs typeface="Open Sans" panose="020B0606030504020204" pitchFamily="34" charset="0"/>
              </a:defRPr>
            </a:lvl3pPr>
            <a:lvl4pPr>
              <a:defRPr>
                <a:solidFill>
                  <a:srgbClr val="223A73"/>
                </a:solidFill>
                <a:latin typeface="Segoe UI" panose="020B0502040204020203" pitchFamily="34" charset="0"/>
                <a:cs typeface="Segoe UI" panose="020B0502040204020203" pitchFamily="34" charset="0"/>
              </a:defRPr>
            </a:lvl4pPr>
            <a:lvl5pPr>
              <a:defRPr>
                <a:solidFill>
                  <a:srgbClr val="223A73"/>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A6A46C18-E683-45AF-A08E-4FF2AFBA8125}"/>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BD3B100C-3CB1-4145-A997-6041B3EB56DC}" type="datetime4">
              <a:rPr lang="en-US" smtClean="0">
                <a:latin typeface="+mj-lt"/>
              </a:rPr>
              <a:pPr/>
              <a:t>April 12, 2022</a:t>
            </a:fld>
            <a:r>
              <a:rPr lang="en-US"/>
              <a:t>  |  </a:t>
            </a:r>
          </a:p>
        </p:txBody>
      </p:sp>
      <p:sp>
        <p:nvSpPr>
          <p:cNvPr id="7" name="Slide Number Placeholder 4">
            <a:extLst>
              <a:ext uri="{FF2B5EF4-FFF2-40B4-BE49-F238E27FC236}">
                <a16:creationId xmlns:a16="http://schemas.microsoft.com/office/drawing/2014/main" id="{D9E3063E-7845-4AD7-837F-EEF4DAA54375}"/>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39316643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2" y="7621"/>
            <a:ext cx="10266408"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5" name="Date Placeholder 3">
            <a:extLst>
              <a:ext uri="{FF2B5EF4-FFF2-40B4-BE49-F238E27FC236}">
                <a16:creationId xmlns:a16="http://schemas.microsoft.com/office/drawing/2014/main" id="{C29BCCC2-3D59-4783-BEEE-7C0B5D1D1D14}"/>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DBFFCA20-E901-4525-9270-471AF7CD0A2E}" type="datetime4">
              <a:rPr lang="en-US" smtClean="0">
                <a:latin typeface="+mj-lt"/>
              </a:rPr>
              <a:pPr/>
              <a:t>April 12, 2022</a:t>
            </a:fld>
            <a:r>
              <a:rPr lang="en-US"/>
              <a:t>  |  </a:t>
            </a:r>
          </a:p>
        </p:txBody>
      </p:sp>
      <p:sp>
        <p:nvSpPr>
          <p:cNvPr id="6" name="Slide Number Placeholder 4">
            <a:extLst>
              <a:ext uri="{FF2B5EF4-FFF2-40B4-BE49-F238E27FC236}">
                <a16:creationId xmlns:a16="http://schemas.microsoft.com/office/drawing/2014/main" id="{59879E76-B471-42AF-BDCD-555A56B1D8B7}"/>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522068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E0D63C-8686-4201-8DF4-E4EFBA50A9D1}"/>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18E0588C-A632-4D53-B99F-754CBFCE05DF}" type="datetime4">
              <a:rPr lang="en-US" smtClean="0">
                <a:latin typeface="+mj-lt"/>
              </a:rPr>
              <a:pPr/>
              <a:t>April 12, 2022</a:t>
            </a:fld>
            <a:r>
              <a:rPr lang="en-US"/>
              <a:t>  |  </a:t>
            </a:r>
          </a:p>
        </p:txBody>
      </p:sp>
      <p:sp>
        <p:nvSpPr>
          <p:cNvPr id="5" name="Slide Number Placeholder 4">
            <a:extLst>
              <a:ext uri="{FF2B5EF4-FFF2-40B4-BE49-F238E27FC236}">
                <a16:creationId xmlns:a16="http://schemas.microsoft.com/office/drawing/2014/main" id="{37BDF703-3802-4AD2-AFA4-BEB68AC22DF3}"/>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1161786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319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7934667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New Topic Divider El Pas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66487"/>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9082955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7865902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094306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3771948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2116741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426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77712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5995562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1935621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6401625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6176277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rgbClr val="AEAEAE"/>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197930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dirty="0"/>
          </a:p>
        </p:txBody>
      </p:sp>
    </p:spTree>
    <p:extLst>
      <p:ext uri="{BB962C8B-B14F-4D97-AF65-F5344CB8AC3E}">
        <p14:creationId xmlns:p14="http://schemas.microsoft.com/office/powerpoint/2010/main" val="25036759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5" name="Straight Connector 22" title="&quot; &quot;">
            <a:extLst>
              <a:ext uri="{FF2B5EF4-FFF2-40B4-BE49-F238E27FC236}">
                <a16:creationId xmlns:a16="http://schemas.microsoft.com/office/drawing/2014/main" id="{5A43CA2F-6872-4D07-88AF-07A589AF9AD1}"/>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2" name="Title 1" title="&quot;&quot;"/>
          <p:cNvSpPr>
            <a:spLocks noGrp="1"/>
          </p:cNvSpPr>
          <p:nvPr>
            <p:ph type="title"/>
          </p:nvPr>
        </p:nvSpPr>
        <p:spPr>
          <a:xfrm>
            <a:off x="831850" y="1762297"/>
            <a:ext cx="10515600" cy="1971503"/>
          </a:xfrm>
          <a:ln w="63500">
            <a:solidFill>
              <a:schemeClr val="bg1"/>
            </a:solidFill>
          </a:ln>
        </p:spPr>
        <p:txBody>
          <a:bodyPr>
            <a:normAutofit/>
          </a:bodyPr>
          <a:lstStyle>
            <a:lvl1pPr algn="ctr">
              <a:defRPr sz="6600" b="1">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p:cNvSpPr>
            <a:spLocks noGrp="1"/>
          </p:cNvSpPr>
          <p:nvPr>
            <p:ph type="body" sz="quarter" idx="10"/>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458992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title="&quot;&quot;">
            <a:extLst>
              <a:ext uri="{FF2B5EF4-FFF2-40B4-BE49-F238E27FC236}">
                <a16:creationId xmlns:a16="http://schemas.microsoft.com/office/drawing/2014/main" id="{0D0A2375-3FF0-4BBE-A57A-E756746E46B6}"/>
              </a:ext>
            </a:extLst>
          </p:cNvPr>
          <p:cNvPicPr>
            <a:picLocks noChangeAspect="1"/>
          </p:cNvPicPr>
          <p:nvPr userDrawn="1"/>
        </p:nvPicPr>
        <p:blipFill rotWithShape="1">
          <a:blip r:embed="rId3"/>
          <a:srcRect t="89614"/>
          <a:stretch/>
        </p:blipFill>
        <p:spPr>
          <a:xfrm>
            <a:off x="0" y="6015038"/>
            <a:ext cx="12192000" cy="842962"/>
          </a:xfrm>
          <a:prstGeom prst="rect">
            <a:avLst/>
          </a:prstGeom>
          <a:ln>
            <a:noFill/>
          </a:ln>
        </p:spPr>
      </p:pic>
      <p:cxnSp>
        <p:nvCxnSpPr>
          <p:cNvPr id="5" name="Straight Connector 22" title="&quot; &quot;">
            <a:extLst>
              <a:ext uri="{FF2B5EF4-FFF2-40B4-BE49-F238E27FC236}">
                <a16:creationId xmlns:a16="http://schemas.microsoft.com/office/drawing/2014/main" id="{9B602C50-8135-4E6B-8363-953AFC83AEA7}"/>
              </a:ext>
            </a:extLst>
          </p:cNvPr>
          <p:cNvCxnSpPr>
            <a:cxnSpLocks noChangeShapeType="1"/>
          </p:cNvCxnSpPr>
          <p:nvPr userDrawn="1"/>
        </p:nvCxnSpPr>
        <p:spPr bwMode="auto">
          <a:xfrm>
            <a:off x="0" y="5997575"/>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6" name="Picture 5" title="Texas Department of State Health Services logo">
            <a:extLst>
              <a:ext uri="{FF2B5EF4-FFF2-40B4-BE49-F238E27FC236}">
                <a16:creationId xmlns:a16="http://schemas.microsoft.com/office/drawing/2014/main" id="{3DFF65C0-22E6-40D1-BD2E-30CC7794196C}"/>
              </a:ext>
            </a:extLst>
          </p:cNvPr>
          <p:cNvPicPr>
            <a:picLocks noChangeAspect="1"/>
          </p:cNvPicPr>
          <p:nvPr userDrawn="1"/>
        </p:nvPicPr>
        <p:blipFill>
          <a:blip r:embed="rId4" cstate="print"/>
          <a:stretch>
            <a:fillRect/>
          </a:stretch>
        </p:blipFill>
        <p:spPr>
          <a:xfrm>
            <a:off x="95250" y="5980113"/>
            <a:ext cx="3236913" cy="873125"/>
          </a:xfrm>
          <a:prstGeom prst="rect">
            <a:avLst/>
          </a:prstGeom>
        </p:spPr>
      </p:pic>
      <p:sp>
        <p:nvSpPr>
          <p:cNvPr id="2" name="Title 1"/>
          <p:cNvSpPr>
            <a:spLocks noGrp="1"/>
          </p:cNvSpPr>
          <p:nvPr>
            <p:ph type="title"/>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4">
            <a:extLst>
              <a:ext uri="{FF2B5EF4-FFF2-40B4-BE49-F238E27FC236}">
                <a16:creationId xmlns:a16="http://schemas.microsoft.com/office/drawing/2014/main" id="{4D345EF4-4756-4D9C-894F-75C694D08001}"/>
              </a:ext>
            </a:extLst>
          </p:cNvPr>
          <p:cNvSpPr>
            <a:spLocks noGrp="1"/>
          </p:cNvSpPr>
          <p:nvPr>
            <p:ph type="ftr" sz="quarter" idx="10"/>
          </p:nvPr>
        </p:nvSpPr>
        <p:spPr>
          <a:xfrm>
            <a:off x="7896225" y="6288088"/>
            <a:ext cx="4114800" cy="365125"/>
          </a:xfrm>
        </p:spPr>
        <p:txBody>
          <a:bodyPr anchor="b" anchorCtr="1"/>
          <a:lstStyle>
            <a:lvl1pPr>
              <a:defRPr sz="1800">
                <a:solidFill>
                  <a:schemeClr val="bg1"/>
                </a:solidFill>
              </a:defRPr>
            </a:lvl1pPr>
          </a:lstStyle>
          <a:p>
            <a:pPr>
              <a:defRPr/>
            </a:pPr>
            <a:endParaRPr lang="en-US"/>
          </a:p>
        </p:txBody>
      </p:sp>
    </p:spTree>
    <p:extLst>
      <p:ext uri="{BB962C8B-B14F-4D97-AF65-F5344CB8AC3E}">
        <p14:creationId xmlns:p14="http://schemas.microsoft.com/office/powerpoint/2010/main" val="19884002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73D1CEDF-D644-4A3D-867B-4551EDC783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Picture 12">
            <a:extLst>
              <a:ext uri="{FF2B5EF4-FFF2-40B4-BE49-F238E27FC236}">
                <a16:creationId xmlns:a16="http://schemas.microsoft.com/office/drawing/2014/main" id="{AF9B242D-3235-4059-92CA-A27299FCA13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t="7368" b="816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22" title="&quot; &quot;">
            <a:extLst>
              <a:ext uri="{FF2B5EF4-FFF2-40B4-BE49-F238E27FC236}">
                <a16:creationId xmlns:a16="http://schemas.microsoft.com/office/drawing/2014/main" id="{7B377B88-C0B7-4038-A434-D647BF5F993E}"/>
              </a:ext>
            </a:extLst>
          </p:cNvPr>
          <p:cNvCxnSpPr>
            <a:cxnSpLocks noChangeShapeType="1"/>
          </p:cNvCxnSpPr>
          <p:nvPr userDrawn="1"/>
        </p:nvCxnSpPr>
        <p:spPr bwMode="auto">
          <a:xfrm>
            <a:off x="0" y="171450"/>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7" name="Picture 6" title="Texas Department of State Health Services logo">
            <a:extLst>
              <a:ext uri="{FF2B5EF4-FFF2-40B4-BE49-F238E27FC236}">
                <a16:creationId xmlns:a16="http://schemas.microsoft.com/office/drawing/2014/main" id="{726597C0-8AFE-4862-9533-B98677397559}"/>
              </a:ext>
            </a:extLst>
          </p:cNvPr>
          <p:cNvPicPr>
            <a:picLocks noChangeAspect="1"/>
          </p:cNvPicPr>
          <p:nvPr userDrawn="1"/>
        </p:nvPicPr>
        <p:blipFill>
          <a:blip r:embed="rId5"/>
          <a:stretch>
            <a:fillRect/>
          </a:stretch>
        </p:blipFill>
        <p:spPr>
          <a:xfrm>
            <a:off x="165100" y="993775"/>
            <a:ext cx="6608763" cy="1779588"/>
          </a:xfrm>
          <a:prstGeom prst="rect">
            <a:avLst/>
          </a:prstGeom>
        </p:spPr>
      </p:pic>
      <p:sp>
        <p:nvSpPr>
          <p:cNvPr id="6" name="Title 5"/>
          <p:cNvSpPr>
            <a:spLocks noGrp="1"/>
          </p:cNvSpPr>
          <p:nvPr>
            <p:ph type="title"/>
          </p:nvPr>
        </p:nvSpPr>
        <p:spPr>
          <a:xfrm>
            <a:off x="448066" y="2078033"/>
            <a:ext cx="11135561" cy="2873190"/>
          </a:xfrm>
        </p:spPr>
        <p:txBody>
          <a:bodyPr>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2189548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6" name="Pentagon 9">
            <a:extLst>
              <a:ext uri="{FF2B5EF4-FFF2-40B4-BE49-F238E27FC236}">
                <a16:creationId xmlns:a16="http://schemas.microsoft.com/office/drawing/2014/main" id="{437D0C92-C073-4E13-AEE4-3FDCC9BD39E8}"/>
              </a:ext>
            </a:extLst>
          </p:cNvPr>
          <p:cNvSpPr/>
          <p:nvPr userDrawn="1"/>
        </p:nvSpPr>
        <p:spPr>
          <a:xfrm>
            <a:off x="0" y="1881188"/>
            <a:ext cx="6229350" cy="141287"/>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lIns="86061" tIns="43031" rIns="86061" bIns="43031" anchor="ctr"/>
          <a:lstStyle/>
          <a:p>
            <a:pPr algn="ctr" eaLnBrk="1" fontAlgn="auto" hangingPunct="1">
              <a:spcBef>
                <a:spcPts val="0"/>
              </a:spcBef>
              <a:spcAft>
                <a:spcPts val="0"/>
              </a:spcAft>
              <a:defRPr/>
            </a:pPr>
            <a:endParaRPr lang="en-US" sz="2259" b="1">
              <a:solidFill>
                <a:schemeClr val="tx1"/>
              </a:solidFill>
            </a:endParaRPr>
          </a:p>
        </p:txBody>
      </p:sp>
      <p:sp>
        <p:nvSpPr>
          <p:cNvPr id="2" name="Title 1"/>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p:cNvSpPr>
            <a:spLocks noGrp="1"/>
          </p:cNvSpPr>
          <p:nvPr>
            <p:ph type="pic" sz="quarter" idx="14"/>
          </p:nvPr>
        </p:nvSpPr>
        <p:spPr>
          <a:xfrm>
            <a:off x="6229350" y="0"/>
            <a:ext cx="5962650" cy="662657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6443985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6" name="Pentagon 9">
            <a:extLst>
              <a:ext uri="{FF2B5EF4-FFF2-40B4-BE49-F238E27FC236}">
                <a16:creationId xmlns:a16="http://schemas.microsoft.com/office/drawing/2014/main" id="{90BF5E75-DC4B-4455-A222-C2855D87D915}"/>
              </a:ext>
            </a:extLst>
          </p:cNvPr>
          <p:cNvSpPr/>
          <p:nvPr userDrawn="1"/>
        </p:nvSpPr>
        <p:spPr>
          <a:xfrm>
            <a:off x="0" y="1881188"/>
            <a:ext cx="6181725" cy="141287"/>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lIns="86061" tIns="43031" rIns="86061" bIns="43031" anchor="ctr"/>
          <a:lstStyle/>
          <a:p>
            <a:pPr algn="ctr" eaLnBrk="1" fontAlgn="auto" hangingPunct="1">
              <a:spcBef>
                <a:spcPts val="0"/>
              </a:spcBef>
              <a:spcAft>
                <a:spcPts val="0"/>
              </a:spcAft>
              <a:defRPr/>
            </a:pPr>
            <a:endParaRPr lang="en-US" sz="2259" b="1">
              <a:solidFill>
                <a:schemeClr val="tx1"/>
              </a:solidFill>
            </a:endParaRPr>
          </a:p>
        </p:txBody>
      </p:sp>
      <p:sp>
        <p:nvSpPr>
          <p:cNvPr id="2" name="Title 1"/>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p:cNvSpPr>
            <a:spLocks noGrp="1"/>
          </p:cNvSpPr>
          <p:nvPr>
            <p:ph type="chart" sz="quarter" idx="14"/>
          </p:nvPr>
        </p:nvSpPr>
        <p:spPr>
          <a:xfrm>
            <a:off x="6181725" y="365125"/>
            <a:ext cx="5781675" cy="5811838"/>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36738260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7" name="Pentagon 9" title="&quot;&quot;">
            <a:extLst>
              <a:ext uri="{FF2B5EF4-FFF2-40B4-BE49-F238E27FC236}">
                <a16:creationId xmlns:a16="http://schemas.microsoft.com/office/drawing/2014/main" id="{C8D4FCD6-B335-4713-B4C7-F1E36B59F5F9}"/>
              </a:ext>
            </a:extLst>
          </p:cNvPr>
          <p:cNvSpPr/>
          <p:nvPr userDrawn="1"/>
        </p:nvSpPr>
        <p:spPr>
          <a:xfrm>
            <a:off x="0" y="1881188"/>
            <a:ext cx="6191250" cy="141287"/>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lIns="86061" tIns="43031" rIns="86061" bIns="43031" anchor="ctr"/>
          <a:lstStyle/>
          <a:p>
            <a:pPr algn="ctr" eaLnBrk="1" fontAlgn="auto" hangingPunct="1">
              <a:spcBef>
                <a:spcPts val="0"/>
              </a:spcBef>
              <a:spcAft>
                <a:spcPts val="0"/>
              </a:spcAft>
              <a:defRPr/>
            </a:pPr>
            <a:endParaRPr lang="en-US" sz="2259" b="1">
              <a:solidFill>
                <a:schemeClr val="tx1"/>
              </a:solidFill>
            </a:endParaRPr>
          </a:p>
        </p:txBody>
      </p:sp>
      <p:sp>
        <p:nvSpPr>
          <p:cNvPr id="2" name="Title 1"/>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p:cNvSpPr>
            <a:spLocks noGrp="1"/>
          </p:cNvSpPr>
          <p:nvPr>
            <p:ph type="dgm" sz="quarter" idx="14"/>
          </p:nvPr>
        </p:nvSpPr>
        <p:spPr>
          <a:xfrm>
            <a:off x="6191250" y="365124"/>
            <a:ext cx="5899150" cy="5811837"/>
          </a:xfrm>
        </p:spPr>
        <p:txBody>
          <a:bodyPr rtlCol="0">
            <a:normAutofit/>
          </a:bodyPr>
          <a:lstStyle/>
          <a:p>
            <a:pPr lvl="0"/>
            <a:r>
              <a:rPr lang="en-US" noProof="0"/>
              <a:t>Click icon to add SmartArt graphic</a:t>
            </a:r>
          </a:p>
        </p:txBody>
      </p:sp>
    </p:spTree>
    <p:extLst>
      <p:ext uri="{BB962C8B-B14F-4D97-AF65-F5344CB8AC3E}">
        <p14:creationId xmlns:p14="http://schemas.microsoft.com/office/powerpoint/2010/main" val="26179076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Pentagon 9" title="&quot;&quot;">
            <a:extLst>
              <a:ext uri="{FF2B5EF4-FFF2-40B4-BE49-F238E27FC236}">
                <a16:creationId xmlns:a16="http://schemas.microsoft.com/office/drawing/2014/main" id="{B68255A1-886F-4B76-923C-CD369A70658F}"/>
              </a:ext>
            </a:extLst>
          </p:cNvPr>
          <p:cNvSpPr/>
          <p:nvPr userDrawn="1"/>
        </p:nvSpPr>
        <p:spPr>
          <a:xfrm>
            <a:off x="0" y="1633538"/>
            <a:ext cx="6581775" cy="13970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lIns="86061" tIns="43031" rIns="86061" bIns="43031" anchor="ctr"/>
          <a:lstStyle/>
          <a:p>
            <a:pPr algn="ctr" eaLnBrk="1" fontAlgn="auto" hangingPunct="1">
              <a:spcBef>
                <a:spcPts val="0"/>
              </a:spcBef>
              <a:spcAft>
                <a:spcPts val="0"/>
              </a:spcAft>
              <a:defRPr/>
            </a:pPr>
            <a:endParaRPr lang="en-US" sz="2259" b="1">
              <a:solidFill>
                <a:schemeClr val="tx1"/>
              </a:solidFill>
            </a:endParaRPr>
          </a:p>
        </p:txBody>
      </p:sp>
      <p:sp>
        <p:nvSpPr>
          <p:cNvPr id="11" name="Title Placeholder 1"/>
          <p:cNvSpPr>
            <a:spLocks noGrp="1"/>
          </p:cNvSpPr>
          <p:nvPr>
            <p:ph type="title"/>
          </p:nvPr>
        </p:nvSpPr>
        <p:spPr>
          <a:xfrm>
            <a:off x="838200" y="365125"/>
            <a:ext cx="10515600" cy="1325563"/>
          </a:xfrm>
          <a:prstGeom prst="rect">
            <a:avLst/>
          </a:prstGeom>
        </p:spPr>
        <p:txBody>
          <a:bodyPr rtlCol="0">
            <a:normAutofit/>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24855FCB-9C18-4205-9EF0-D7BF1E4529C1}"/>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82B1297A-F8B9-4D1A-A171-F3D3FC15252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736FC007-F995-448B-A48D-8BB378B3D22D}"/>
              </a:ext>
            </a:extLst>
          </p:cNvPr>
          <p:cNvSpPr>
            <a:spLocks noGrp="1"/>
          </p:cNvSpPr>
          <p:nvPr>
            <p:ph type="sldNum" sz="quarter" idx="12"/>
          </p:nvPr>
        </p:nvSpPr>
        <p:spPr/>
        <p:txBody>
          <a:bodyPr/>
          <a:lstStyle>
            <a:lvl1pPr>
              <a:defRPr/>
            </a:lvl1pPr>
          </a:lstStyle>
          <a:p>
            <a:pPr>
              <a:defRPr/>
            </a:pPr>
            <a:fld id="{6F66596F-87E4-4952-B926-E2AB50088356}" type="slidenum">
              <a:rPr lang="en-US"/>
              <a:pPr>
                <a:defRPr/>
              </a:pPr>
              <a:t>‹#›</a:t>
            </a:fld>
            <a:endParaRPr lang="en-US"/>
          </a:p>
        </p:txBody>
      </p:sp>
    </p:spTree>
    <p:extLst>
      <p:ext uri="{BB962C8B-B14F-4D97-AF65-F5344CB8AC3E}">
        <p14:creationId xmlns:p14="http://schemas.microsoft.com/office/powerpoint/2010/main" val="105937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26261132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Pentagon 9" title="&quot;&quot;">
            <a:extLst>
              <a:ext uri="{FF2B5EF4-FFF2-40B4-BE49-F238E27FC236}">
                <a16:creationId xmlns:a16="http://schemas.microsoft.com/office/drawing/2014/main" id="{F3C21E12-639D-4C72-A253-5B66A0EC36C5}"/>
              </a:ext>
            </a:extLst>
          </p:cNvPr>
          <p:cNvSpPr/>
          <p:nvPr userDrawn="1"/>
        </p:nvSpPr>
        <p:spPr>
          <a:xfrm>
            <a:off x="0" y="1633538"/>
            <a:ext cx="6581775" cy="13970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lIns="86061" tIns="43031" rIns="86061" bIns="43031" anchor="ctr"/>
          <a:lstStyle/>
          <a:p>
            <a:pPr algn="ctr" eaLnBrk="1" fontAlgn="auto" hangingPunct="1">
              <a:spcBef>
                <a:spcPts val="0"/>
              </a:spcBef>
              <a:spcAft>
                <a:spcPts val="0"/>
              </a:spcAft>
              <a:defRPr/>
            </a:pPr>
            <a:endParaRPr lang="en-US" sz="2259" b="1">
              <a:solidFill>
                <a:schemeClr val="tx1"/>
              </a:solidFill>
            </a:endParaRPr>
          </a:p>
        </p:txBody>
      </p:sp>
      <p:sp>
        <p:nvSpPr>
          <p:cNvPr id="11" name="Title Placeholder 1"/>
          <p:cNvSpPr>
            <a:spLocks noGrp="1"/>
          </p:cNvSpPr>
          <p:nvPr>
            <p:ph type="title"/>
          </p:nvPr>
        </p:nvSpPr>
        <p:spPr>
          <a:xfrm>
            <a:off x="838200" y="365125"/>
            <a:ext cx="10515600" cy="1325563"/>
          </a:xfrm>
          <a:prstGeom prst="rect">
            <a:avLst/>
          </a:prstGeom>
        </p:spPr>
        <p:txBody>
          <a:bodyPr rtlCol="0">
            <a:normAutofit/>
          </a:bodyPr>
          <a:lstStyle/>
          <a:p>
            <a:r>
              <a:rPr lang="en-US"/>
              <a:t>Click to edit Master title style</a:t>
            </a:r>
          </a:p>
        </p:txBody>
      </p:sp>
      <p:sp>
        <p:nvSpPr>
          <p:cNvPr id="12" name="Table Placeholder 11"/>
          <p:cNvSpPr>
            <a:spLocks noGrp="1"/>
          </p:cNvSpPr>
          <p:nvPr>
            <p:ph type="tbl" sz="quarter" idx="13"/>
          </p:nvPr>
        </p:nvSpPr>
        <p:spPr>
          <a:xfrm>
            <a:off x="838201" y="1982479"/>
            <a:ext cx="10515599" cy="4165423"/>
          </a:xfrm>
        </p:spPr>
        <p:txBody>
          <a:bodyPr rtlCol="0">
            <a:normAutofit/>
          </a:bodyPr>
          <a:lstStyle/>
          <a:p>
            <a:pPr lvl="0"/>
            <a:r>
              <a:rPr lang="en-US" noProof="0"/>
              <a:t>Click icon to add table</a:t>
            </a:r>
          </a:p>
        </p:txBody>
      </p:sp>
      <p:sp>
        <p:nvSpPr>
          <p:cNvPr id="5" name="Date Placeholder 6">
            <a:extLst>
              <a:ext uri="{FF2B5EF4-FFF2-40B4-BE49-F238E27FC236}">
                <a16:creationId xmlns:a16="http://schemas.microsoft.com/office/drawing/2014/main" id="{E80BD4F5-68E0-4FE2-AF81-0AD19257CC13}"/>
              </a:ext>
            </a:extLst>
          </p:cNvPr>
          <p:cNvSpPr>
            <a:spLocks noGrp="1"/>
          </p:cNvSpPr>
          <p:nvPr>
            <p:ph type="dt" sz="half" idx="14"/>
          </p:nvPr>
        </p:nvSpPr>
        <p:spPr/>
        <p:txBody>
          <a:bodyPr/>
          <a:lstStyle>
            <a:lvl1pPr>
              <a:defRPr/>
            </a:lvl1pPr>
          </a:lstStyle>
          <a:p>
            <a:pPr>
              <a:defRPr/>
            </a:pPr>
            <a:endParaRPr lang="en-US"/>
          </a:p>
        </p:txBody>
      </p:sp>
      <p:sp>
        <p:nvSpPr>
          <p:cNvPr id="6" name="Footer Placeholder 7">
            <a:extLst>
              <a:ext uri="{FF2B5EF4-FFF2-40B4-BE49-F238E27FC236}">
                <a16:creationId xmlns:a16="http://schemas.microsoft.com/office/drawing/2014/main" id="{CA69A6C0-2E21-415D-B512-E89999E02EE6}"/>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3B30C325-D0C0-4E1C-8A46-B768DE343E46}"/>
              </a:ext>
            </a:extLst>
          </p:cNvPr>
          <p:cNvSpPr>
            <a:spLocks noGrp="1"/>
          </p:cNvSpPr>
          <p:nvPr>
            <p:ph type="sldNum" sz="quarter" idx="16"/>
          </p:nvPr>
        </p:nvSpPr>
        <p:spPr/>
        <p:txBody>
          <a:bodyPr/>
          <a:lstStyle>
            <a:lvl1pPr>
              <a:defRPr/>
            </a:lvl1pPr>
          </a:lstStyle>
          <a:p>
            <a:pPr>
              <a:defRPr/>
            </a:pPr>
            <a:fld id="{0EBDDDC7-2EEE-4A84-A8C8-F48C7F4BCB18}" type="slidenum">
              <a:rPr lang="en-US"/>
              <a:pPr>
                <a:defRPr/>
              </a:pPr>
              <a:t>‹#›</a:t>
            </a:fld>
            <a:endParaRPr lang="en-US"/>
          </a:p>
        </p:txBody>
      </p:sp>
    </p:spTree>
    <p:extLst>
      <p:ext uri="{BB962C8B-B14F-4D97-AF65-F5344CB8AC3E}">
        <p14:creationId xmlns:p14="http://schemas.microsoft.com/office/powerpoint/2010/main" val="41333662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326FDBE-F362-41AB-9E7A-D80487AAC34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3376587-0962-45DE-9FAC-6C9C5BC17DB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6FBF9BB-145F-4686-9732-60FE4D443030}"/>
              </a:ext>
            </a:extLst>
          </p:cNvPr>
          <p:cNvSpPr>
            <a:spLocks noGrp="1"/>
          </p:cNvSpPr>
          <p:nvPr>
            <p:ph type="sldNum" sz="quarter" idx="12"/>
          </p:nvPr>
        </p:nvSpPr>
        <p:spPr/>
        <p:txBody>
          <a:bodyPr/>
          <a:lstStyle>
            <a:lvl1pPr>
              <a:defRPr/>
            </a:lvl1pPr>
          </a:lstStyle>
          <a:p>
            <a:pPr>
              <a:defRPr/>
            </a:pPr>
            <a:fld id="{7011BF69-3FCB-4C3D-B530-004777A4FCEB}" type="slidenum">
              <a:rPr lang="en-US"/>
              <a:pPr>
                <a:defRPr/>
              </a:pPr>
              <a:t>‹#›</a:t>
            </a:fld>
            <a:endParaRPr lang="en-US"/>
          </a:p>
        </p:txBody>
      </p:sp>
    </p:spTree>
    <p:extLst>
      <p:ext uri="{BB962C8B-B14F-4D97-AF65-F5344CB8AC3E}">
        <p14:creationId xmlns:p14="http://schemas.microsoft.com/office/powerpoint/2010/main" val="17658012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cxnSp>
        <p:nvCxnSpPr>
          <p:cNvPr id="3" name="Straight Connector 22" title="&quot; &quot;">
            <a:extLst>
              <a:ext uri="{FF2B5EF4-FFF2-40B4-BE49-F238E27FC236}">
                <a16:creationId xmlns:a16="http://schemas.microsoft.com/office/drawing/2014/main" id="{C13B96C0-C6CB-47AA-A364-56A0A771E9E5}"/>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534E6D94-4576-44C9-8FEC-AB7CBF614CEF}"/>
              </a:ext>
            </a:extLst>
          </p:cNvPr>
          <p:cNvSpPr>
            <a:spLocks noGrp="1"/>
          </p:cNvSpPr>
          <p:nvPr>
            <p:ph type="sldNum" sz="quarter" idx="14"/>
          </p:nvPr>
        </p:nvSpPr>
        <p:spPr/>
        <p:txBody>
          <a:bodyPr/>
          <a:lstStyle>
            <a:lvl1pPr>
              <a:defRPr/>
            </a:lvl1pPr>
          </a:lstStyle>
          <a:p>
            <a:pPr>
              <a:defRPr/>
            </a:pPr>
            <a:fld id="{80B52739-28C0-4B24-8916-105FD89849CF}" type="slidenum">
              <a:rPr lang="en-US"/>
              <a:pPr>
                <a:defRPr/>
              </a:pPr>
              <a:t>‹#›</a:t>
            </a:fld>
            <a:endParaRPr lang="en-US"/>
          </a:p>
        </p:txBody>
      </p:sp>
    </p:spTree>
    <p:extLst>
      <p:ext uri="{BB962C8B-B14F-4D97-AF65-F5344CB8AC3E}">
        <p14:creationId xmlns:p14="http://schemas.microsoft.com/office/powerpoint/2010/main" val="19726078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173537-D9A0-4763-8352-7F35AFF34EE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F88AABC-BE7C-4B45-AEBB-717598BDE0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24AC9B-6949-4DF5-AE1F-FBF2CC30461E}"/>
              </a:ext>
            </a:extLst>
          </p:cNvPr>
          <p:cNvSpPr>
            <a:spLocks noGrp="1"/>
          </p:cNvSpPr>
          <p:nvPr>
            <p:ph type="sldNum" sz="quarter" idx="12"/>
          </p:nvPr>
        </p:nvSpPr>
        <p:spPr/>
        <p:txBody>
          <a:bodyPr/>
          <a:lstStyle>
            <a:lvl1pPr>
              <a:defRPr/>
            </a:lvl1pPr>
          </a:lstStyle>
          <a:p>
            <a:pPr>
              <a:defRPr/>
            </a:pPr>
            <a:fld id="{B1BF4112-B847-499E-B18B-34C799B155AC}" type="slidenum">
              <a:rPr lang="en-US"/>
              <a:pPr>
                <a:defRPr/>
              </a:pPr>
              <a:t>‹#›</a:t>
            </a:fld>
            <a:endParaRPr lang="en-US"/>
          </a:p>
        </p:txBody>
      </p:sp>
    </p:spTree>
    <p:extLst>
      <p:ext uri="{BB962C8B-B14F-4D97-AF65-F5344CB8AC3E}">
        <p14:creationId xmlns:p14="http://schemas.microsoft.com/office/powerpoint/2010/main" val="1215011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entagon 9" title="&quot;&quot;">
            <a:extLst>
              <a:ext uri="{FF2B5EF4-FFF2-40B4-BE49-F238E27FC236}">
                <a16:creationId xmlns:a16="http://schemas.microsoft.com/office/drawing/2014/main" id="{3234DD7D-6A07-4BD0-9659-6CD16F7EBDC1}"/>
              </a:ext>
            </a:extLst>
          </p:cNvPr>
          <p:cNvSpPr/>
          <p:nvPr userDrawn="1"/>
        </p:nvSpPr>
        <p:spPr>
          <a:xfrm>
            <a:off x="0" y="1697038"/>
            <a:ext cx="6581775" cy="13970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lIns="86061" tIns="43031" rIns="86061" bIns="43031" anchor="ctr"/>
          <a:lstStyle/>
          <a:p>
            <a:pPr algn="ctr" eaLnBrk="1" fontAlgn="auto" hangingPunct="1">
              <a:spcBef>
                <a:spcPts val="0"/>
              </a:spcBef>
              <a:spcAft>
                <a:spcPts val="0"/>
              </a:spcAft>
              <a:defRPr/>
            </a:pPr>
            <a:endParaRPr lang="en-US" sz="2259" b="1">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77606EE-9A64-49C8-BF8B-D997478521C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13AA259-30B9-4B97-A0BF-CBBCA80ED4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2B81FB9-8765-48AA-9D33-F17E2F29F95E}"/>
              </a:ext>
            </a:extLst>
          </p:cNvPr>
          <p:cNvSpPr>
            <a:spLocks noGrp="1"/>
          </p:cNvSpPr>
          <p:nvPr>
            <p:ph type="sldNum" sz="quarter" idx="12"/>
          </p:nvPr>
        </p:nvSpPr>
        <p:spPr/>
        <p:txBody>
          <a:bodyPr/>
          <a:lstStyle>
            <a:lvl1pPr>
              <a:defRPr/>
            </a:lvl1pPr>
          </a:lstStyle>
          <a:p>
            <a:pPr>
              <a:defRPr/>
            </a:pPr>
            <a:fld id="{AD7C1766-7E3D-4DB4-8D56-3C03A7B1404C}" type="slidenum">
              <a:rPr lang="en-US"/>
              <a:pPr>
                <a:defRPr/>
              </a:pPr>
              <a:t>‹#›</a:t>
            </a:fld>
            <a:endParaRPr lang="en-US"/>
          </a:p>
        </p:txBody>
      </p:sp>
    </p:spTree>
    <p:extLst>
      <p:ext uri="{BB962C8B-B14F-4D97-AF65-F5344CB8AC3E}">
        <p14:creationId xmlns:p14="http://schemas.microsoft.com/office/powerpoint/2010/main" val="28205732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lIns="0" rIns="0" bIns="0" rtlCol="0" anchor="b">
            <a:noAutofit/>
          </a:bodyPr>
          <a:lstStyle>
            <a:lvl1pPr>
              <a:defRPr lang="en-US" sz="3600" spc="-75" dirty="0">
                <a:latin typeface="+mj-lt"/>
              </a:defRPr>
            </a:lvl1pPr>
          </a:lstStyle>
          <a:p>
            <a:pPr lvl="0"/>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lIns="0" tIns="0" rIns="0" bIns="0" rtlCol="0">
            <a:noAutofit/>
          </a:bodyPr>
          <a:lstStyle>
            <a:lvl1pPr marL="0" indent="0">
              <a:buNone/>
              <a:defRPr lang="en-US" sz="1200"/>
            </a:lvl1pPr>
          </a:lstStyle>
          <a:p>
            <a:pPr lvl="0"/>
            <a:r>
              <a:rPr lang="en-US"/>
              <a:t>Click to edit Master text styles</a:t>
            </a:r>
          </a:p>
        </p:txBody>
      </p:sp>
      <p:sp>
        <p:nvSpPr>
          <p:cNvPr id="8" name="Text Placeholder 5"/>
          <p:cNvSpPr>
            <a:spLocks noGrp="1"/>
          </p:cNvSpPr>
          <p:nvPr>
            <p:ph type="body" sz="quarter" idx="15"/>
          </p:nvPr>
        </p:nvSpPr>
        <p:spPr>
          <a:xfrm>
            <a:off x="914971" y="466344"/>
            <a:ext cx="3355848" cy="203200"/>
          </a:xfrm>
        </p:spPr>
        <p:txBody>
          <a:bodyPr lIns="0" tIns="0" rIns="0" bIns="0" rtlCol="0">
            <a:noAutofit/>
          </a:bodyPr>
          <a:lstStyle>
            <a:lvl1pPr marL="0" indent="0">
              <a:buNone/>
              <a:defRPr lang="en-US" sz="900" b="1" kern="0" cap="all" spc="250" baseline="0" dirty="0">
                <a:solidFill>
                  <a:srgbClr val="AEAEAE"/>
                </a:solidFill>
                <a:ea typeface="Nexa Black" charset="0"/>
                <a:cs typeface="Nexa Black" charset="0"/>
              </a:defRPr>
            </a:lvl1pPr>
          </a:lstStyle>
          <a:p>
            <a:pPr lvl="0"/>
            <a:r>
              <a:rPr lang="en-US"/>
              <a:t>Click to edit Master text styles</a:t>
            </a:r>
          </a:p>
        </p:txBody>
      </p:sp>
    </p:spTree>
    <p:extLst>
      <p:ext uri="{BB962C8B-B14F-4D97-AF65-F5344CB8AC3E}">
        <p14:creationId xmlns:p14="http://schemas.microsoft.com/office/powerpoint/2010/main" val="319805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26043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4.pn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image" Target="../media/image3.jpe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1.png"/><Relationship Id="rId5" Type="http://schemas.openxmlformats.org/officeDocument/2006/relationships/slideLayout" Target="../slideLayouts/slideLayout49.xml"/><Relationship Id="rId10"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4.png"/><Relationship Id="rId5" Type="http://schemas.openxmlformats.org/officeDocument/2006/relationships/slideLayout" Target="../slideLayouts/slideLayout58.xml"/><Relationship Id="rId10" Type="http://schemas.openxmlformats.org/officeDocument/2006/relationships/image" Target="../media/image3.jpeg"/><Relationship Id="rId4" Type="http://schemas.openxmlformats.org/officeDocument/2006/relationships/slideLayout" Target="../slideLayouts/slideLayout5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16963914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hf hdr="0" ft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 Background - Blue Rectangle">
            <a:extLst>
              <a:ext uri="{FF2B5EF4-FFF2-40B4-BE49-F238E27FC236}">
                <a16:creationId xmlns:a16="http://schemas.microsoft.com/office/drawing/2014/main" id="{DD0F46EB-2E41-4518-810C-EB2599D26F93}"/>
              </a:ext>
            </a:extLst>
          </p:cNvPr>
          <p:cNvSpPr/>
          <p:nvPr userDrawn="1"/>
        </p:nvSpPr>
        <p:spPr>
          <a:xfrm>
            <a:off x="0" y="6402711"/>
            <a:ext cx="12192000" cy="446049"/>
          </a:xfrm>
          <a:prstGeom prst="rect">
            <a:avLst/>
          </a:prstGeom>
          <a:solidFill>
            <a:srgbClr val="12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D3B9BCE-BA25-4533-9528-3C1DA1D5A9E9}"/>
              </a:ext>
            </a:extLst>
          </p:cNvPr>
          <p:cNvPicPr>
            <a:picLocks noChangeAspect="1"/>
          </p:cNvPicPr>
          <p:nvPr userDrawn="1"/>
        </p:nvPicPr>
        <p:blipFill rotWithShape="1">
          <a:blip r:embed="rId24" cstate="email">
            <a:extLst>
              <a:ext uri="{28A0092B-C50C-407E-A947-70E740481C1C}">
                <a14:useLocalDpi xmlns:a14="http://schemas.microsoft.com/office/drawing/2010/main"/>
              </a:ext>
            </a:extLst>
          </a:blip>
          <a:srcRect/>
          <a:stretch/>
        </p:blipFill>
        <p:spPr>
          <a:xfrm>
            <a:off x="0" y="6438123"/>
            <a:ext cx="12191999" cy="419878"/>
          </a:xfrm>
          <a:prstGeom prst="rect">
            <a:avLst/>
          </a:prstGeom>
        </p:spPr>
      </p:pic>
      <p:sp>
        <p:nvSpPr>
          <p:cNvPr id="2" name="Title Placeholder 1">
            <a:extLst>
              <a:ext uri="{FF2B5EF4-FFF2-40B4-BE49-F238E27FC236}">
                <a16:creationId xmlns:a16="http://schemas.microsoft.com/office/drawing/2014/main" id="{355EC713-66BF-434E-A6D4-42D354979CEF}"/>
              </a:ext>
            </a:extLst>
          </p:cNvPr>
          <p:cNvSpPr>
            <a:spLocks noGrp="1"/>
          </p:cNvSpPr>
          <p:nvPr>
            <p:ph type="title"/>
          </p:nvPr>
        </p:nvSpPr>
        <p:spPr>
          <a:xfrm>
            <a:off x="398482" y="7621"/>
            <a:ext cx="10210424"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1EDE3A-4DA8-48EC-8748-9619FC7E6845}"/>
              </a:ext>
            </a:extLst>
          </p:cNvPr>
          <p:cNvSpPr>
            <a:spLocks noGrp="1"/>
          </p:cNvSpPr>
          <p:nvPr>
            <p:ph type="body" idx="1"/>
          </p:nvPr>
        </p:nvSpPr>
        <p:spPr>
          <a:xfrm>
            <a:off x="398481" y="1294975"/>
            <a:ext cx="11269887" cy="46747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C68C4001-91E8-4D7D-A440-95F6FB71498A}"/>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endParaRPr lang="en-US"/>
          </a:p>
        </p:txBody>
      </p:sp>
      <p:sp>
        <p:nvSpPr>
          <p:cNvPr id="5" name="Slide Number Placeholder 4">
            <a:extLst>
              <a:ext uri="{FF2B5EF4-FFF2-40B4-BE49-F238E27FC236}">
                <a16:creationId xmlns:a16="http://schemas.microsoft.com/office/drawing/2014/main" id="{6FF723D1-DA1C-4277-9A84-7A8CE404F0BD}"/>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ctr">
              <a:defRPr sz="1200" b="1">
                <a:solidFill>
                  <a:schemeClr val="bg1"/>
                </a:solidFill>
                <a:latin typeface="+mn-lt"/>
                <a:cs typeface="Segoe UI" panose="020B0502040204020203" pitchFamily="34" charset="0"/>
              </a:defRPr>
            </a:lvl1pPr>
          </a:lstStyle>
          <a:p>
            <a:fld id="{9DAB4538-BD83-4061-8E62-86E96E8E1D20}" type="slidenum">
              <a:rPr lang="en-US" smtClean="0"/>
              <a:pPr/>
              <a:t>‹#›</a:t>
            </a:fld>
            <a:endParaRPr lang="en-US"/>
          </a:p>
        </p:txBody>
      </p:sp>
      <p:pic>
        <p:nvPicPr>
          <p:cNvPr id="14" name="Picture 13">
            <a:extLst>
              <a:ext uri="{FF2B5EF4-FFF2-40B4-BE49-F238E27FC236}">
                <a16:creationId xmlns:a16="http://schemas.microsoft.com/office/drawing/2014/main" id="{7C79F9ED-21E6-4826-B758-C628681F9153}"/>
              </a:ext>
            </a:extLst>
          </p:cNvPr>
          <p:cNvPicPr>
            <a:picLocks noChangeAspect="1"/>
          </p:cNvPicPr>
          <p:nvPr userDrawn="1"/>
        </p:nvPicPr>
        <p:blipFill>
          <a:blip r:embed="rId25" cstate="email">
            <a:extLst>
              <a:ext uri="{28A0092B-C50C-407E-A947-70E740481C1C}">
                <a14:useLocalDpi xmlns:a14="http://schemas.microsoft.com/office/drawing/2010/main"/>
              </a:ext>
            </a:extLst>
          </a:blip>
          <a:srcRect/>
          <a:stretch/>
        </p:blipFill>
        <p:spPr>
          <a:xfrm>
            <a:off x="11075441" y="86207"/>
            <a:ext cx="1007704" cy="1026705"/>
          </a:xfrm>
          <a:prstGeom prst="rect">
            <a:avLst/>
          </a:prstGeom>
        </p:spPr>
      </p:pic>
    </p:spTree>
    <p:extLst>
      <p:ext uri="{BB962C8B-B14F-4D97-AF65-F5344CB8AC3E}">
        <p14:creationId xmlns:p14="http://schemas.microsoft.com/office/powerpoint/2010/main" val="149444141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Lst>
  <p:hf hdr="0" ftr="0" dt="0"/>
  <p:txStyles>
    <p:titleStyle>
      <a:lvl1pPr algn="l" defTabSz="914400" rtl="0" eaLnBrk="1" latinLnBrk="0" hangingPunct="1">
        <a:lnSpc>
          <a:spcPct val="90000"/>
        </a:lnSpc>
        <a:spcBef>
          <a:spcPct val="0"/>
        </a:spcBef>
        <a:buNone/>
        <a:defRPr sz="3200" b="1" kern="1200">
          <a:solidFill>
            <a:srgbClr val="223A73"/>
          </a:solidFill>
          <a:latin typeface="+mj-lt"/>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Clr>
          <a:srgbClr val="223A73"/>
        </a:buClr>
        <a:buFont typeface="Arial" panose="020B0604020202020204" pitchFamily="34" charset="0"/>
        <a:buChar char="•"/>
        <a:defRPr sz="2400" kern="1200">
          <a:solidFill>
            <a:srgbClr val="223A73"/>
          </a:solidFill>
          <a:latin typeface="+mn-lt"/>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223A73"/>
        </a:buClr>
        <a:buFont typeface="Segoe UI" panose="020B0502040204020203" pitchFamily="34" charset="0"/>
        <a:buChar char="-"/>
        <a:defRPr sz="2200" kern="1200">
          <a:solidFill>
            <a:srgbClr val="223A73"/>
          </a:solidFill>
          <a:latin typeface="+mn-lt"/>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223A73"/>
        </a:buClr>
        <a:buFont typeface="Wingdings" panose="05000000000000000000" pitchFamily="2" charset="2"/>
        <a:buChar char="§"/>
        <a:defRPr sz="2000" kern="1200">
          <a:solidFill>
            <a:srgbClr val="223A73"/>
          </a:solidFill>
          <a:latin typeface="+mn-lt"/>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223A73"/>
        </a:buClr>
        <a:buFont typeface="Arial" panose="020B0604020202020204" pitchFamily="34" charset="0"/>
        <a:buChar char="•"/>
        <a:defRPr sz="1600" kern="1200">
          <a:solidFill>
            <a:srgbClr val="223A73"/>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223A73"/>
        </a:buClr>
        <a:buFont typeface="Arial" panose="020B0604020202020204" pitchFamily="34" charset="0"/>
        <a:buChar char="•"/>
        <a:defRPr sz="1600" kern="1200">
          <a:solidFill>
            <a:srgbClr val="223A7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58820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hdr="0" ft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96591935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 Background - Blue Rectangle">
            <a:extLst>
              <a:ext uri="{FF2B5EF4-FFF2-40B4-BE49-F238E27FC236}">
                <a16:creationId xmlns:a16="http://schemas.microsoft.com/office/drawing/2014/main" id="{DD0F46EB-2E41-4518-810C-EB2599D26F93}"/>
              </a:ext>
            </a:extLst>
          </p:cNvPr>
          <p:cNvSpPr/>
          <p:nvPr userDrawn="1"/>
        </p:nvSpPr>
        <p:spPr>
          <a:xfrm>
            <a:off x="0" y="6402711"/>
            <a:ext cx="12192000" cy="446049"/>
          </a:xfrm>
          <a:prstGeom prst="rect">
            <a:avLst/>
          </a:prstGeom>
          <a:solidFill>
            <a:srgbClr val="12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D3B9BCE-BA25-4533-9528-3C1DA1D5A9E9}"/>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0" y="6438123"/>
            <a:ext cx="12191999" cy="419878"/>
          </a:xfrm>
          <a:prstGeom prst="rect">
            <a:avLst/>
          </a:prstGeom>
        </p:spPr>
      </p:pic>
      <p:sp>
        <p:nvSpPr>
          <p:cNvPr id="2" name="Title Placeholder 1">
            <a:extLst>
              <a:ext uri="{FF2B5EF4-FFF2-40B4-BE49-F238E27FC236}">
                <a16:creationId xmlns:a16="http://schemas.microsoft.com/office/drawing/2014/main" id="{355EC713-66BF-434E-A6D4-42D354979CEF}"/>
              </a:ext>
            </a:extLst>
          </p:cNvPr>
          <p:cNvSpPr>
            <a:spLocks noGrp="1"/>
          </p:cNvSpPr>
          <p:nvPr>
            <p:ph type="title"/>
          </p:nvPr>
        </p:nvSpPr>
        <p:spPr>
          <a:xfrm>
            <a:off x="398482" y="7621"/>
            <a:ext cx="10210424"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1EDE3A-4DA8-48EC-8748-9619FC7E6845}"/>
              </a:ext>
            </a:extLst>
          </p:cNvPr>
          <p:cNvSpPr>
            <a:spLocks noGrp="1"/>
          </p:cNvSpPr>
          <p:nvPr>
            <p:ph type="body" idx="1"/>
          </p:nvPr>
        </p:nvSpPr>
        <p:spPr>
          <a:xfrm>
            <a:off x="398481" y="1294975"/>
            <a:ext cx="11269887" cy="46747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C68C4001-91E8-4D7D-A440-95F6FB71498A}"/>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63ED0832-9C20-46B0-B04F-05FD982526EE}" type="datetime4">
              <a:rPr lang="en-US" smtClean="0">
                <a:latin typeface="+mn-lt"/>
              </a:rPr>
              <a:pPr/>
              <a:t>April 12, 2022</a:t>
            </a:fld>
            <a:r>
              <a:rPr lang="en-US"/>
              <a:t>  |  </a:t>
            </a:r>
          </a:p>
        </p:txBody>
      </p:sp>
      <p:sp>
        <p:nvSpPr>
          <p:cNvPr id="5" name="Slide Number Placeholder 4">
            <a:extLst>
              <a:ext uri="{FF2B5EF4-FFF2-40B4-BE49-F238E27FC236}">
                <a16:creationId xmlns:a16="http://schemas.microsoft.com/office/drawing/2014/main" id="{6FF723D1-DA1C-4277-9A84-7A8CE404F0BD}"/>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ctr">
              <a:defRPr sz="1200" b="1">
                <a:solidFill>
                  <a:schemeClr val="bg1"/>
                </a:solidFill>
                <a:latin typeface="+mn-lt"/>
                <a:cs typeface="Segoe UI" panose="020B0502040204020203" pitchFamily="34" charset="0"/>
              </a:defRPr>
            </a:lvl1pPr>
          </a:lstStyle>
          <a:p>
            <a:fld id="{9DAB4538-BD83-4061-8E62-86E96E8E1D20}" type="slidenum">
              <a:rPr lang="en-US" smtClean="0"/>
              <a:pPr/>
              <a:t>‹#›</a:t>
            </a:fld>
            <a:endParaRPr lang="en-US"/>
          </a:p>
        </p:txBody>
      </p:sp>
      <p:pic>
        <p:nvPicPr>
          <p:cNvPr id="14" name="Picture 13">
            <a:extLst>
              <a:ext uri="{FF2B5EF4-FFF2-40B4-BE49-F238E27FC236}">
                <a16:creationId xmlns:a16="http://schemas.microsoft.com/office/drawing/2014/main" id="{7C79F9ED-21E6-4826-B758-C628681F9153}"/>
              </a:ext>
            </a:extLst>
          </p:cNvPr>
          <p:cNvPicPr>
            <a:picLocks noChangeAspect="1"/>
          </p:cNvPicPr>
          <p:nvPr userDrawn="1"/>
        </p:nvPicPr>
        <p:blipFill>
          <a:blip r:embed="rId11" cstate="email">
            <a:extLst>
              <a:ext uri="{28A0092B-C50C-407E-A947-70E740481C1C}">
                <a14:useLocalDpi xmlns:a14="http://schemas.microsoft.com/office/drawing/2010/main"/>
              </a:ext>
            </a:extLst>
          </a:blip>
          <a:srcRect/>
          <a:stretch/>
        </p:blipFill>
        <p:spPr>
          <a:xfrm>
            <a:off x="11075441" y="86207"/>
            <a:ext cx="1007704" cy="1026705"/>
          </a:xfrm>
          <a:prstGeom prst="rect">
            <a:avLst/>
          </a:prstGeom>
        </p:spPr>
      </p:pic>
    </p:spTree>
    <p:extLst>
      <p:ext uri="{BB962C8B-B14F-4D97-AF65-F5344CB8AC3E}">
        <p14:creationId xmlns:p14="http://schemas.microsoft.com/office/powerpoint/2010/main" val="77206326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6" r:id="rId8"/>
  </p:sldLayoutIdLst>
  <p:hf hdr="0" ftr="0"/>
  <p:txStyles>
    <p:titleStyle>
      <a:lvl1pPr algn="l" defTabSz="914400" rtl="0" eaLnBrk="1" latinLnBrk="0" hangingPunct="1">
        <a:lnSpc>
          <a:spcPct val="90000"/>
        </a:lnSpc>
        <a:spcBef>
          <a:spcPct val="0"/>
        </a:spcBef>
        <a:buNone/>
        <a:defRPr sz="3200" b="1" kern="1200">
          <a:solidFill>
            <a:srgbClr val="223A73"/>
          </a:solidFill>
          <a:latin typeface="+mj-lt"/>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Clr>
          <a:srgbClr val="223A73"/>
        </a:buClr>
        <a:buFont typeface="Arial" panose="020B0604020202020204" pitchFamily="34" charset="0"/>
        <a:buChar char="•"/>
        <a:defRPr sz="2400" kern="1200">
          <a:solidFill>
            <a:srgbClr val="223A73"/>
          </a:solidFill>
          <a:latin typeface="+mn-lt"/>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223A73"/>
        </a:buClr>
        <a:buFont typeface="Segoe UI" panose="020B0502040204020203" pitchFamily="34" charset="0"/>
        <a:buChar char="-"/>
        <a:defRPr sz="2200" kern="1200">
          <a:solidFill>
            <a:srgbClr val="223A73"/>
          </a:solidFill>
          <a:latin typeface="+mn-lt"/>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223A73"/>
        </a:buClr>
        <a:buFont typeface="Wingdings" panose="05000000000000000000" pitchFamily="2" charset="2"/>
        <a:buChar char="§"/>
        <a:defRPr sz="2000" kern="1200">
          <a:solidFill>
            <a:srgbClr val="223A73"/>
          </a:solidFill>
          <a:latin typeface="+mn-lt"/>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223A73"/>
        </a:buClr>
        <a:buFont typeface="Arial" panose="020B0604020202020204" pitchFamily="34" charset="0"/>
        <a:buChar char="•"/>
        <a:defRPr sz="1600" kern="1200">
          <a:solidFill>
            <a:srgbClr val="223A73"/>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223A73"/>
        </a:buClr>
        <a:buFont typeface="Arial" panose="020B0604020202020204" pitchFamily="34" charset="0"/>
        <a:buChar char="•"/>
        <a:defRPr sz="1600" kern="1200">
          <a:solidFill>
            <a:srgbClr val="223A7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dirty="0"/>
          </a:p>
        </p:txBody>
      </p:sp>
    </p:spTree>
    <p:extLst>
      <p:ext uri="{BB962C8B-B14F-4D97-AF65-F5344CB8AC3E}">
        <p14:creationId xmlns:p14="http://schemas.microsoft.com/office/powerpoint/2010/main" val="345835775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620453CF-C2FF-474C-B005-5D41F07EA1E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5ABCCB04-67EC-4D65-AB57-DAB3BD8510F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637F854-F931-4F29-80AB-F5EADA029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86D7653B-D78C-422F-B34E-0C99DF574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16FA8DB-F431-461B-9D3A-C43F246748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00BEF63-F0A1-4F6D-9A46-7E5FE91297D9}" type="slidenum">
              <a:rPr lang="en-US"/>
              <a:pPr>
                <a:defRPr/>
              </a:pPr>
              <a:t>‹#›</a:t>
            </a:fld>
            <a:endParaRPr lang="en-US"/>
          </a:p>
        </p:txBody>
      </p:sp>
      <p:pic>
        <p:nvPicPr>
          <p:cNvPr id="5127" name="Picture 8">
            <a:extLst>
              <a:ext uri="{FF2B5EF4-FFF2-40B4-BE49-F238E27FC236}">
                <a16:creationId xmlns:a16="http://schemas.microsoft.com/office/drawing/2014/main" id="{4064B5CE-4DE2-4552-BB26-B6BF5FAFF13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t="89613" b="8157"/>
          <a:stretch>
            <a:fillRect/>
          </a:stretch>
        </p:blipFill>
        <p:spPr bwMode="auto">
          <a:xfrm>
            <a:off x="0" y="6677025"/>
            <a:ext cx="121920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22" title="&quot; &quot;">
            <a:extLst>
              <a:ext uri="{FF2B5EF4-FFF2-40B4-BE49-F238E27FC236}">
                <a16:creationId xmlns:a16="http://schemas.microsoft.com/office/drawing/2014/main" id="{0198D100-FF5C-4BD9-A15D-E47C021C349D}"/>
              </a:ext>
            </a:extLst>
          </p:cNvPr>
          <p:cNvCxnSpPr>
            <a:cxnSpLocks noChangeShapeType="1"/>
          </p:cNvCxnSpPr>
          <p:nvPr userDrawn="1"/>
        </p:nvCxnSpPr>
        <p:spPr bwMode="auto">
          <a:xfrm>
            <a:off x="0" y="6659563"/>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11663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hf hdr="0" ftr="0" dt="0"/>
  <p:txStyles>
    <p:titleStyle>
      <a:lvl1pPr algn="l" rtl="0" eaLnBrk="0" fontAlgn="base" hangingPunct="0">
        <a:lnSpc>
          <a:spcPct val="90000"/>
        </a:lnSpc>
        <a:spcBef>
          <a:spcPct val="0"/>
        </a:spcBef>
        <a:spcAft>
          <a:spcPct val="0"/>
        </a:spcAft>
        <a:defRPr sz="4400" b="1" kern="1200">
          <a:solidFill>
            <a:srgbClr val="003087"/>
          </a:solidFill>
          <a:latin typeface="+mn-lt"/>
          <a:ea typeface="+mj-ea"/>
          <a:cs typeface="+mj-cs"/>
        </a:defRPr>
      </a:lvl1pPr>
      <a:lvl2pPr algn="l" rtl="0" eaLnBrk="0" fontAlgn="base" hangingPunct="0">
        <a:lnSpc>
          <a:spcPct val="90000"/>
        </a:lnSpc>
        <a:spcBef>
          <a:spcPct val="0"/>
        </a:spcBef>
        <a:spcAft>
          <a:spcPct val="0"/>
        </a:spcAft>
        <a:defRPr sz="4400" b="1">
          <a:solidFill>
            <a:srgbClr val="003087"/>
          </a:solidFill>
          <a:latin typeface="Calibri" panose="020F0502020204030204" pitchFamily="34" charset="0"/>
        </a:defRPr>
      </a:lvl2pPr>
      <a:lvl3pPr algn="l" rtl="0" eaLnBrk="0" fontAlgn="base" hangingPunct="0">
        <a:lnSpc>
          <a:spcPct val="90000"/>
        </a:lnSpc>
        <a:spcBef>
          <a:spcPct val="0"/>
        </a:spcBef>
        <a:spcAft>
          <a:spcPct val="0"/>
        </a:spcAft>
        <a:defRPr sz="4400" b="1">
          <a:solidFill>
            <a:srgbClr val="003087"/>
          </a:solidFill>
          <a:latin typeface="Calibri" panose="020F0502020204030204" pitchFamily="34" charset="0"/>
        </a:defRPr>
      </a:lvl3pPr>
      <a:lvl4pPr algn="l" rtl="0" eaLnBrk="0" fontAlgn="base" hangingPunct="0">
        <a:lnSpc>
          <a:spcPct val="90000"/>
        </a:lnSpc>
        <a:spcBef>
          <a:spcPct val="0"/>
        </a:spcBef>
        <a:spcAft>
          <a:spcPct val="0"/>
        </a:spcAft>
        <a:defRPr sz="4400" b="1">
          <a:solidFill>
            <a:srgbClr val="003087"/>
          </a:solidFill>
          <a:latin typeface="Calibri" panose="020F0502020204030204" pitchFamily="34" charset="0"/>
        </a:defRPr>
      </a:lvl4pPr>
      <a:lvl5pPr algn="l" rtl="0" eaLnBrk="0" fontAlgn="base" hangingPunct="0">
        <a:lnSpc>
          <a:spcPct val="90000"/>
        </a:lnSpc>
        <a:spcBef>
          <a:spcPct val="0"/>
        </a:spcBef>
        <a:spcAft>
          <a:spcPct val="0"/>
        </a:spcAft>
        <a:defRPr sz="4400" b="1">
          <a:solidFill>
            <a:srgbClr val="003087"/>
          </a:solidFill>
          <a:latin typeface="Calibri" panose="020F0502020204030204" pitchFamily="34" charset="0"/>
        </a:defRPr>
      </a:lvl5pPr>
      <a:lvl6pPr marL="457200" algn="l" rtl="0" fontAlgn="base">
        <a:lnSpc>
          <a:spcPct val="90000"/>
        </a:lnSpc>
        <a:spcBef>
          <a:spcPct val="0"/>
        </a:spcBef>
        <a:spcAft>
          <a:spcPct val="0"/>
        </a:spcAft>
        <a:defRPr sz="4400" b="1">
          <a:solidFill>
            <a:srgbClr val="003087"/>
          </a:solidFill>
          <a:latin typeface="Calibri" panose="020F0502020204030204" pitchFamily="34" charset="0"/>
        </a:defRPr>
      </a:lvl6pPr>
      <a:lvl7pPr marL="914400" algn="l" rtl="0" fontAlgn="base">
        <a:lnSpc>
          <a:spcPct val="90000"/>
        </a:lnSpc>
        <a:spcBef>
          <a:spcPct val="0"/>
        </a:spcBef>
        <a:spcAft>
          <a:spcPct val="0"/>
        </a:spcAft>
        <a:defRPr sz="4400" b="1">
          <a:solidFill>
            <a:srgbClr val="003087"/>
          </a:solidFill>
          <a:latin typeface="Calibri" panose="020F0502020204030204" pitchFamily="34" charset="0"/>
        </a:defRPr>
      </a:lvl7pPr>
      <a:lvl8pPr marL="1371600" algn="l" rtl="0" fontAlgn="base">
        <a:lnSpc>
          <a:spcPct val="90000"/>
        </a:lnSpc>
        <a:spcBef>
          <a:spcPct val="0"/>
        </a:spcBef>
        <a:spcAft>
          <a:spcPct val="0"/>
        </a:spcAft>
        <a:defRPr sz="4400" b="1">
          <a:solidFill>
            <a:srgbClr val="003087"/>
          </a:solidFill>
          <a:latin typeface="Calibri" panose="020F0502020204030204" pitchFamily="34" charset="0"/>
        </a:defRPr>
      </a:lvl8pPr>
      <a:lvl9pPr marL="1828800" algn="l" rtl="0" fontAlgn="base">
        <a:lnSpc>
          <a:spcPct val="90000"/>
        </a:lnSpc>
        <a:spcBef>
          <a:spcPct val="0"/>
        </a:spcBef>
        <a:spcAft>
          <a:spcPct val="0"/>
        </a:spcAft>
        <a:defRPr sz="4400" b="1">
          <a:solidFill>
            <a:srgbClr val="003087"/>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8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18" Type="http://schemas.openxmlformats.org/officeDocument/2006/relationships/image" Target="../media/image4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7.png"/><Relationship Id="rId2" Type="http://schemas.openxmlformats.org/officeDocument/2006/relationships/notesSlide" Target="../notesSlides/notesSlide7.xml"/><Relationship Id="rId16" Type="http://schemas.openxmlformats.org/officeDocument/2006/relationships/image" Target="../media/image46.svg"/><Relationship Id="rId1" Type="http://schemas.openxmlformats.org/officeDocument/2006/relationships/slideLayout" Target="../slideLayouts/slideLayout83.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8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FB2D-65D2-44DC-8838-45073EA02050}"/>
              </a:ext>
            </a:extLst>
          </p:cNvPr>
          <p:cNvSpPr>
            <a:spLocks noGrp="1"/>
          </p:cNvSpPr>
          <p:nvPr>
            <p:ph type="title"/>
          </p:nvPr>
        </p:nvSpPr>
        <p:spPr/>
        <p:txBody>
          <a:bodyPr>
            <a:normAutofit fontScale="90000"/>
          </a:bodyPr>
          <a:lstStyle/>
          <a:p>
            <a:r>
              <a:rPr lang="en-US" dirty="0"/>
              <a:t>Local Health Entity </a:t>
            </a:r>
            <a:br>
              <a:rPr lang="en-US" dirty="0"/>
            </a:br>
            <a:r>
              <a:rPr lang="en-US" dirty="0"/>
              <a:t>Data Sharing Enhancement Effort</a:t>
            </a:r>
          </a:p>
        </p:txBody>
      </p:sp>
      <p:sp>
        <p:nvSpPr>
          <p:cNvPr id="6" name="Text Placeholder 5">
            <a:extLst>
              <a:ext uri="{FF2B5EF4-FFF2-40B4-BE49-F238E27FC236}">
                <a16:creationId xmlns:a16="http://schemas.microsoft.com/office/drawing/2014/main" id="{CE859607-03DF-48D6-964A-723701735DE3}"/>
              </a:ext>
            </a:extLst>
          </p:cNvPr>
          <p:cNvSpPr>
            <a:spLocks noGrp="1"/>
          </p:cNvSpPr>
          <p:nvPr>
            <p:ph type="body" idx="1"/>
          </p:nvPr>
        </p:nvSpPr>
        <p:spPr>
          <a:xfrm>
            <a:off x="838200" y="3969253"/>
            <a:ext cx="10515600" cy="883683"/>
          </a:xfrm>
        </p:spPr>
        <p:txBody>
          <a:bodyPr>
            <a:normAutofit fontScale="85000" lnSpcReduction="20000"/>
          </a:bodyPr>
          <a:lstStyle/>
          <a:p>
            <a:r>
              <a:rPr lang="en-US" dirty="0"/>
              <a:t>Public Health Funding and Policy Committee (PHFPC)</a:t>
            </a:r>
          </a:p>
          <a:p>
            <a:r>
              <a:rPr lang="en-US" dirty="0"/>
              <a:t>4/13/2022</a:t>
            </a:r>
          </a:p>
        </p:txBody>
      </p:sp>
    </p:spTree>
    <p:extLst>
      <p:ext uri="{BB962C8B-B14F-4D97-AF65-F5344CB8AC3E}">
        <p14:creationId xmlns:p14="http://schemas.microsoft.com/office/powerpoint/2010/main" val="29075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5397203-E5E8-4CC6-A240-6F1FB2CC133C}"/>
              </a:ext>
            </a:extLst>
          </p:cNvPr>
          <p:cNvSpPr>
            <a:spLocks noGrp="1"/>
          </p:cNvSpPr>
          <p:nvPr>
            <p:ph idx="1"/>
          </p:nvPr>
        </p:nvSpPr>
        <p:spPr>
          <a:xfrm>
            <a:off x="2405863" y="2236741"/>
            <a:ext cx="8751993" cy="3799523"/>
          </a:xfrm>
        </p:spPr>
        <p:txBody>
          <a:bodyPr>
            <a:normAutofit/>
          </a:bodyPr>
          <a:lstStyle/>
          <a:p>
            <a:pPr marL="0" indent="0">
              <a:buNone/>
            </a:pPr>
            <a:r>
              <a:rPr lang="en-US" dirty="0"/>
              <a:t>Testing capabilities to enhance data sharing with public health partners using SHARP</a:t>
            </a:r>
          </a:p>
          <a:p>
            <a:pPr lvl="1"/>
            <a:r>
              <a:rPr lang="en-US" dirty="0"/>
              <a:t>Better data quality – additional data quality checks and ongoing data quality monitoring</a:t>
            </a:r>
          </a:p>
          <a:p>
            <a:pPr lvl="1"/>
            <a:r>
              <a:rPr lang="en-US" dirty="0"/>
              <a:t>Access to data visualizations – ability to view maps and graphs to gain summary information about your area and the state</a:t>
            </a:r>
          </a:p>
          <a:p>
            <a:pPr lvl="1"/>
            <a:r>
              <a:rPr lang="en-US" dirty="0"/>
              <a:t>Access to line level data – ability to access data in place and run analyses without having to download a file</a:t>
            </a:r>
          </a:p>
        </p:txBody>
      </p:sp>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p:txBody>
          <a:bodyPr/>
          <a:lstStyle/>
          <a:p>
            <a:r>
              <a:rPr lang="en-US" dirty="0"/>
              <a:t>What does SHARP mean for you?</a:t>
            </a:r>
          </a:p>
        </p:txBody>
      </p:sp>
      <p:sp>
        <p:nvSpPr>
          <p:cNvPr id="2" name="Slide Number Placeholder 1">
            <a:extLst>
              <a:ext uri="{FF2B5EF4-FFF2-40B4-BE49-F238E27FC236}">
                <a16:creationId xmlns:a16="http://schemas.microsoft.com/office/drawing/2014/main" id="{18439B37-89E5-467C-8AF4-3A3258C2B4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46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dirty="0"/>
              <a:t>Data Sharing Pilot</a:t>
            </a:r>
          </a:p>
        </p:txBody>
      </p:sp>
    </p:spTree>
    <p:extLst>
      <p:ext uri="{BB962C8B-B14F-4D97-AF65-F5344CB8AC3E}">
        <p14:creationId xmlns:p14="http://schemas.microsoft.com/office/powerpoint/2010/main" val="2427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5397203-E5E8-4CC6-A240-6F1FB2CC133C}"/>
              </a:ext>
            </a:extLst>
          </p:cNvPr>
          <p:cNvSpPr>
            <a:spLocks noGrp="1"/>
          </p:cNvSpPr>
          <p:nvPr>
            <p:ph idx="1"/>
          </p:nvPr>
        </p:nvSpPr>
        <p:spPr>
          <a:xfrm>
            <a:off x="2405864" y="2236741"/>
            <a:ext cx="8622354" cy="3799523"/>
          </a:xfrm>
        </p:spPr>
        <p:txBody>
          <a:bodyPr>
            <a:normAutofit/>
          </a:bodyPr>
          <a:lstStyle/>
          <a:p>
            <a:pPr marL="0" indent="0">
              <a:buNone/>
            </a:pPr>
            <a:r>
              <a:rPr lang="en-US" dirty="0"/>
              <a:t>Goals:</a:t>
            </a:r>
          </a:p>
          <a:p>
            <a:pPr lvl="1"/>
            <a:r>
              <a:rPr lang="en-US" dirty="0"/>
              <a:t>Develop long-term public health data sharing strategy</a:t>
            </a:r>
          </a:p>
          <a:p>
            <a:pPr lvl="1"/>
            <a:r>
              <a:rPr lang="en-US" dirty="0"/>
              <a:t>Test mechanisms &amp; tools for LHE data sharing</a:t>
            </a:r>
          </a:p>
          <a:p>
            <a:pPr lvl="1"/>
            <a:r>
              <a:rPr lang="en-US" dirty="0"/>
              <a:t>Evaluate overall LHE user experience and incorporate feedback and lessons learned into broader roll out (eg, what worked well, what needs to improve)</a:t>
            </a:r>
          </a:p>
          <a:p>
            <a:pPr lvl="1"/>
            <a:r>
              <a:rPr lang="en-US" dirty="0"/>
              <a:t>Understand technology, legal, and program considerations</a:t>
            </a:r>
          </a:p>
          <a:p>
            <a:pPr lvl="1"/>
            <a:r>
              <a:rPr lang="en-US" dirty="0"/>
              <a:t>Include a representative sample of LHEs across rural, urban/suburban, midsize, and border LHEs</a:t>
            </a:r>
          </a:p>
          <a:p>
            <a:pPr lvl="1"/>
            <a:endParaRPr lang="en-US" dirty="0"/>
          </a:p>
          <a:p>
            <a:endParaRPr lang="en-US" dirty="0"/>
          </a:p>
        </p:txBody>
      </p:sp>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a:xfrm>
            <a:off x="2481100" y="272527"/>
            <a:ext cx="9243415" cy="1325563"/>
          </a:xfrm>
        </p:spPr>
        <p:txBody>
          <a:bodyPr/>
          <a:lstStyle/>
          <a:p>
            <a:r>
              <a:rPr lang="en-US" dirty="0"/>
              <a:t>LHE Data Sharing Pilot</a:t>
            </a:r>
          </a:p>
        </p:txBody>
      </p:sp>
      <p:sp>
        <p:nvSpPr>
          <p:cNvPr id="2" name="Slide Number Placeholder 1">
            <a:extLst>
              <a:ext uri="{FF2B5EF4-FFF2-40B4-BE49-F238E27FC236}">
                <a16:creationId xmlns:a16="http://schemas.microsoft.com/office/drawing/2014/main" id="{EC38C24F-51A8-4602-9B7A-1AC29D25E9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555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a:xfrm>
            <a:off x="2481100" y="272527"/>
            <a:ext cx="9243415" cy="1325563"/>
          </a:xfrm>
        </p:spPr>
        <p:txBody>
          <a:bodyPr/>
          <a:lstStyle/>
          <a:p>
            <a:r>
              <a:rPr lang="en-US" dirty="0"/>
              <a:t>LHE Participants</a:t>
            </a:r>
          </a:p>
        </p:txBody>
      </p:sp>
      <p:sp>
        <p:nvSpPr>
          <p:cNvPr id="2" name="Slide Number Placeholder 1">
            <a:extLst>
              <a:ext uri="{FF2B5EF4-FFF2-40B4-BE49-F238E27FC236}">
                <a16:creationId xmlns:a16="http://schemas.microsoft.com/office/drawing/2014/main" id="{EC38C24F-51A8-4602-9B7A-1AC29D25E9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Table 6">
            <a:extLst>
              <a:ext uri="{FF2B5EF4-FFF2-40B4-BE49-F238E27FC236}">
                <a16:creationId xmlns:a16="http://schemas.microsoft.com/office/drawing/2014/main" id="{46E7ED62-5D86-44EB-B620-403AC4B0C4C8}"/>
              </a:ext>
            </a:extLst>
          </p:cNvPr>
          <p:cNvGraphicFramePr>
            <a:graphicFrameLocks/>
          </p:cNvGraphicFramePr>
          <p:nvPr/>
        </p:nvGraphicFramePr>
        <p:xfrm>
          <a:off x="3412465" y="1932776"/>
          <a:ext cx="5367071" cy="4726176"/>
        </p:xfrm>
        <a:graphic>
          <a:graphicData uri="http://schemas.openxmlformats.org/drawingml/2006/table">
            <a:tbl>
              <a:tblPr firstRow="1" bandRow="1">
                <a:tableStyleId>{69012ECD-51FC-41F1-AA8D-1B2483CD663E}</a:tableStyleId>
              </a:tblPr>
              <a:tblGrid>
                <a:gridCol w="2670053">
                  <a:extLst>
                    <a:ext uri="{9D8B030D-6E8A-4147-A177-3AD203B41FA5}">
                      <a16:colId xmlns:a16="http://schemas.microsoft.com/office/drawing/2014/main" val="2697976213"/>
                    </a:ext>
                  </a:extLst>
                </a:gridCol>
                <a:gridCol w="1370400">
                  <a:extLst>
                    <a:ext uri="{9D8B030D-6E8A-4147-A177-3AD203B41FA5}">
                      <a16:colId xmlns:a16="http://schemas.microsoft.com/office/drawing/2014/main" val="3375318078"/>
                    </a:ext>
                  </a:extLst>
                </a:gridCol>
                <a:gridCol w="1326618">
                  <a:extLst>
                    <a:ext uri="{9D8B030D-6E8A-4147-A177-3AD203B41FA5}">
                      <a16:colId xmlns:a16="http://schemas.microsoft.com/office/drawing/2014/main" val="3912541523"/>
                    </a:ext>
                  </a:extLst>
                </a:gridCol>
              </a:tblGrid>
              <a:tr h="618707">
                <a:tc>
                  <a:txBody>
                    <a:bodyPr/>
                    <a:lstStyle/>
                    <a:p>
                      <a:pPr algn="ctr"/>
                      <a:r>
                        <a:rPr lang="en-US" sz="1050">
                          <a:latin typeface="Open Sans" panose="020B0606030504020204" pitchFamily="34" charset="0"/>
                          <a:ea typeface="Open Sans" panose="020B0606030504020204" pitchFamily="34" charset="0"/>
                          <a:cs typeface="Open Sans" panose="020B0606030504020204" pitchFamily="34" charset="0"/>
                        </a:rPr>
                        <a:t>Participant</a:t>
                      </a:r>
                    </a:p>
                  </a:txBody>
                  <a:tcPr marT="0" marB="0" anchor="ctr"/>
                </a:tc>
                <a:tc>
                  <a:txBody>
                    <a:bodyPr/>
                    <a:lstStyle/>
                    <a:p>
                      <a:pPr algn="ctr"/>
                      <a:r>
                        <a:rPr lang="en-US" sz="1050">
                          <a:latin typeface="Open Sans" panose="020B0606030504020204" pitchFamily="34" charset="0"/>
                          <a:ea typeface="Open Sans" panose="020B0606030504020204" pitchFamily="34" charset="0"/>
                          <a:cs typeface="Open Sans" panose="020B0606030504020204" pitchFamily="34" charset="0"/>
                        </a:rPr>
                        <a:t>Estimated Population Density Covered</a:t>
                      </a:r>
                    </a:p>
                  </a:txBody>
                  <a:tcPr marT="0" marB="0" anchor="ctr"/>
                </a:tc>
                <a:tc>
                  <a:txBody>
                    <a:bodyPr/>
                    <a:lstStyle/>
                    <a:p>
                      <a:pPr algn="ctr"/>
                      <a:r>
                        <a:rPr lang="en-US" sz="1050">
                          <a:latin typeface="Open Sans" panose="020B0606030504020204" pitchFamily="34" charset="0"/>
                          <a:ea typeface="Open Sans" panose="020B0606030504020204" pitchFamily="34" charset="0"/>
                          <a:cs typeface="Open Sans" panose="020B0606030504020204" pitchFamily="34" charset="0"/>
                        </a:rPr>
                        <a:t>Community</a:t>
                      </a:r>
                    </a:p>
                  </a:txBody>
                  <a:tcPr marT="0" marB="0" anchor="ctr"/>
                </a:tc>
                <a:extLst>
                  <a:ext uri="{0D108BD9-81ED-4DB2-BD59-A6C34878D82A}">
                    <a16:rowId xmlns:a16="http://schemas.microsoft.com/office/drawing/2014/main" val="592481729"/>
                  </a:ext>
                </a:extLst>
              </a:tr>
              <a:tr h="441203">
                <a:tc>
                  <a:txBody>
                    <a:bodyPr/>
                    <a:lstStyle/>
                    <a:p>
                      <a:pPr algn="l"/>
                      <a:r>
                        <a:rPr kumimoji="0" lang="en-US" sz="1050" b="1"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Houston </a:t>
                      </a:r>
                      <a:r>
                        <a:rPr lang="en-US" sz="1050" b="1" kern="0">
                          <a:latin typeface="Open Sans" panose="020B0606030504020204" pitchFamily="34" charset="0"/>
                          <a:ea typeface="Open Sans" panose="020B0606030504020204" pitchFamily="34" charset="0"/>
                          <a:cs typeface="Open Sans" panose="020B0606030504020204" pitchFamily="34" charset="0"/>
                        </a:rPr>
                        <a:t>Health Department </a:t>
                      </a:r>
                      <a:endParaRPr lang="en-US" sz="1050" b="1">
                        <a:latin typeface="Open Sans" panose="020B0606030504020204" pitchFamily="34" charset="0"/>
                        <a:ea typeface="Open Sans" panose="020B0606030504020204" pitchFamily="34" charset="0"/>
                        <a:cs typeface="Open Sans" panose="020B0606030504020204" pitchFamily="34" charset="0"/>
                      </a:endParaRPr>
                    </a:p>
                  </a:txBody>
                  <a:tcPr marT="0" marB="0" anchor="ctr"/>
                </a:tc>
                <a:tc>
                  <a:txBody>
                    <a:bodyPr/>
                    <a:lstStyle/>
                    <a:p>
                      <a:pPr algn="ctr"/>
                      <a:r>
                        <a:rPr lang="en-US" sz="1050" kern="0">
                          <a:solidFill>
                            <a:schemeClr val="tx1"/>
                          </a:solidFill>
                          <a:latin typeface="Open Sans" panose="020B0606030504020204" pitchFamily="34" charset="0"/>
                          <a:ea typeface="Open Sans" panose="020B0606030504020204" pitchFamily="34" charset="0"/>
                          <a:cs typeface="Open Sans" panose="020B0606030504020204" pitchFamily="34" charset="0"/>
                        </a:rPr>
                        <a:t>~3.6K people per mile</a:t>
                      </a:r>
                      <a:r>
                        <a:rPr lang="en-US" sz="1050" kern="0"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2</a:t>
                      </a: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0">
                          <a:latin typeface="Open Sans" panose="020B0606030504020204" pitchFamily="34" charset="0"/>
                          <a:ea typeface="Open Sans" panose="020B0606030504020204" pitchFamily="34" charset="0"/>
                          <a:cs typeface="Open Sans" panose="020B0606030504020204" pitchFamily="34" charset="0"/>
                        </a:rPr>
                        <a:t>Urban/Suburban</a:t>
                      </a:r>
                      <a:endParaRPr kumimoji="0" lang="en-US" sz="1050" b="0" i="0" u="none" strike="noStrike" kern="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T="0" marB="0" anchor="ctr"/>
                </a:tc>
                <a:extLst>
                  <a:ext uri="{0D108BD9-81ED-4DB2-BD59-A6C34878D82A}">
                    <a16:rowId xmlns:a16="http://schemas.microsoft.com/office/drawing/2014/main" val="3017360127"/>
                  </a:ext>
                </a:extLst>
              </a:tr>
              <a:tr h="509524">
                <a:tc>
                  <a:txBody>
                    <a:bodyPr/>
                    <a:lstStyle/>
                    <a:p>
                      <a:pPr algn="l"/>
                      <a:r>
                        <a:rPr kumimoji="0" lang="en-US" sz="1050" b="1"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Waco-McLennan Health District </a:t>
                      </a:r>
                      <a:endParaRPr lang="en-US" sz="1050" b="1">
                        <a:latin typeface="Open Sans" panose="020B0606030504020204" pitchFamily="34" charset="0"/>
                        <a:ea typeface="Open Sans" panose="020B0606030504020204" pitchFamily="34" charset="0"/>
                        <a:cs typeface="Open Sans" panose="020B0606030504020204" pitchFamily="34" charset="0"/>
                      </a:endParaRPr>
                    </a:p>
                  </a:txBody>
                  <a:tcPr marT="0" marB="0" anchor="ctr"/>
                </a:tc>
                <a:tc>
                  <a:txBody>
                    <a:bodyPr/>
                    <a:lstStyle/>
                    <a:p>
                      <a:pPr algn="ctr"/>
                      <a:r>
                        <a:rPr lang="en-US" sz="1050" kern="0">
                          <a:solidFill>
                            <a:schemeClr val="tx1"/>
                          </a:solidFill>
                          <a:latin typeface="Open Sans" panose="020B0606030504020204" pitchFamily="34" charset="0"/>
                          <a:ea typeface="Open Sans" panose="020B0606030504020204" pitchFamily="34" charset="0"/>
                          <a:cs typeface="Open Sans" panose="020B0606030504020204" pitchFamily="34" charset="0"/>
                        </a:rPr>
                        <a:t>~1.4K people per mile</a:t>
                      </a:r>
                      <a:r>
                        <a:rPr lang="en-US" sz="1050" kern="0"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2</a:t>
                      </a: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a:ln>
                            <a:noFill/>
                          </a:ln>
                          <a:effectLst/>
                          <a:uLnTx/>
                          <a:uFillTx/>
                          <a:latin typeface="Open Sans" panose="020B0606030504020204" pitchFamily="34" charset="0"/>
                          <a:ea typeface="Open Sans" panose="020B0606030504020204" pitchFamily="34" charset="0"/>
                          <a:cs typeface="Open Sans" panose="020B0606030504020204" pitchFamily="34" charset="0"/>
                        </a:rPr>
                        <a:t>Mid-Size</a:t>
                      </a:r>
                      <a:endParaRPr kumimoji="0" lang="en-US" sz="1050" b="0" i="0" u="none" strike="noStrike" kern="0" cap="none" spc="0" normalizeH="0" baseline="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T="0" marB="0" anchor="ctr"/>
                </a:tc>
                <a:extLst>
                  <a:ext uri="{0D108BD9-81ED-4DB2-BD59-A6C34878D82A}">
                    <a16:rowId xmlns:a16="http://schemas.microsoft.com/office/drawing/2014/main" val="61785916"/>
                  </a:ext>
                </a:extLst>
              </a:tr>
              <a:tr h="441203">
                <a:tc>
                  <a:txBody>
                    <a:bodyPr/>
                    <a:lstStyle/>
                    <a:p>
                      <a:pPr algn="l"/>
                      <a:r>
                        <a:rPr kumimoji="0" lang="en-US" sz="1050" b="1"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El Paso Local Health Department </a:t>
                      </a:r>
                      <a:endParaRPr lang="en-US" sz="1050" b="1">
                        <a:latin typeface="Open Sans" panose="020B0606030504020204" pitchFamily="34" charset="0"/>
                        <a:ea typeface="Open Sans" panose="020B0606030504020204" pitchFamily="34" charset="0"/>
                        <a:cs typeface="Open Sans" panose="020B0606030504020204" pitchFamily="34" charset="0"/>
                      </a:endParaRPr>
                    </a:p>
                  </a:txBody>
                  <a:tcPr marT="0" marB="0" anchor="ctr"/>
                </a:tc>
                <a:tc>
                  <a:txBody>
                    <a:bodyPr/>
                    <a:lstStyle/>
                    <a:p>
                      <a:pPr algn="ctr"/>
                      <a:r>
                        <a:rPr lang="en-US" sz="1050" kern="0">
                          <a:solidFill>
                            <a:schemeClr val="tx1"/>
                          </a:solidFill>
                          <a:latin typeface="Open Sans" panose="020B0606030504020204" pitchFamily="34" charset="0"/>
                          <a:ea typeface="Open Sans" panose="020B0606030504020204" pitchFamily="34" charset="0"/>
                          <a:cs typeface="Open Sans" panose="020B0606030504020204" pitchFamily="34" charset="0"/>
                        </a:rPr>
                        <a:t>~2.5K people per mile</a:t>
                      </a:r>
                      <a:r>
                        <a:rPr lang="en-US" sz="1050" kern="0"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2</a:t>
                      </a:r>
                    </a:p>
                  </a:txBody>
                  <a:tcPr marT="0" marB="0" anchor="ctr"/>
                </a:tc>
                <a:tc>
                  <a:txBody>
                    <a:bodyPr/>
                    <a:lstStyle/>
                    <a:p>
                      <a:pPr marL="0" algn="l" defTabSz="914400" rtl="0" eaLnBrk="1" latinLnBrk="0" hangingPunct="1"/>
                      <a:r>
                        <a:rPr kumimoji="0" lang="en-US" sz="1050" u="none" strike="noStrike" kern="0" cap="none" spc="0" normalizeH="0" baseline="0">
                          <a:ln>
                            <a:noFill/>
                          </a:ln>
                          <a:effectLst/>
                          <a:uLnTx/>
                          <a:uFillTx/>
                          <a:latin typeface="Open Sans" panose="020B0606030504020204" pitchFamily="34" charset="0"/>
                          <a:ea typeface="Open Sans" panose="020B0606030504020204" pitchFamily="34" charset="0"/>
                          <a:cs typeface="Open Sans" panose="020B0606030504020204" pitchFamily="34" charset="0"/>
                        </a:rPr>
                        <a:t>Border</a:t>
                      </a:r>
                      <a:endParaRPr kumimoji="0" lang="en-US" sz="1050" b="0" i="0" u="none" strike="noStrike" kern="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T="0" marB="0" anchor="ctr"/>
                </a:tc>
                <a:extLst>
                  <a:ext uri="{0D108BD9-81ED-4DB2-BD59-A6C34878D82A}">
                    <a16:rowId xmlns:a16="http://schemas.microsoft.com/office/drawing/2014/main" val="4162379458"/>
                  </a:ext>
                </a:extLst>
              </a:tr>
              <a:tr h="441203">
                <a:tc>
                  <a:txBody>
                    <a:bodyPr/>
                    <a:lstStyle/>
                    <a:p>
                      <a:pPr algn="l"/>
                      <a:r>
                        <a:rPr lang="en-US" sz="1050" b="1" kern="0">
                          <a:latin typeface="Open Sans" panose="020B0606030504020204" pitchFamily="34" charset="0"/>
                          <a:ea typeface="Open Sans" panose="020B0606030504020204" pitchFamily="34" charset="0"/>
                          <a:cs typeface="Open Sans" panose="020B0606030504020204" pitchFamily="34" charset="0"/>
                        </a:rPr>
                        <a:t>Cameron County Public Health </a:t>
                      </a:r>
                      <a:endParaRPr lang="en-US" sz="1050" b="1">
                        <a:latin typeface="Open Sans" panose="020B0606030504020204" pitchFamily="34" charset="0"/>
                        <a:ea typeface="Open Sans" panose="020B0606030504020204" pitchFamily="34" charset="0"/>
                        <a:cs typeface="Open Sans" panose="020B0606030504020204" pitchFamily="34" charset="0"/>
                      </a:endParaRPr>
                    </a:p>
                  </a:txBody>
                  <a:tcPr marT="0" marB="0" anchor="ctr"/>
                </a:tc>
                <a:tc>
                  <a:txBody>
                    <a:bodyPr/>
                    <a:lstStyle/>
                    <a:p>
                      <a:pPr algn="ctr"/>
                      <a:r>
                        <a:rPr lang="en-US" sz="1050" kern="0">
                          <a:solidFill>
                            <a:schemeClr val="tx1"/>
                          </a:solidFill>
                          <a:latin typeface="Open Sans" panose="020B0606030504020204" pitchFamily="34" charset="0"/>
                          <a:ea typeface="Open Sans" panose="020B0606030504020204" pitchFamily="34" charset="0"/>
                          <a:cs typeface="Open Sans" panose="020B0606030504020204" pitchFamily="34" charset="0"/>
                        </a:rPr>
                        <a:t>~333 people per mile</a:t>
                      </a:r>
                      <a:r>
                        <a:rPr lang="en-US" sz="1050" kern="0"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2</a:t>
                      </a:r>
                    </a:p>
                  </a:txBody>
                  <a:tcPr marT="0" marB="0" anchor="ctr"/>
                </a:tc>
                <a:tc>
                  <a:txBody>
                    <a:bodyPr/>
                    <a:lstStyle/>
                    <a:p>
                      <a:pPr marL="0" algn="l" defTabSz="914400" rtl="0" eaLnBrk="1" latinLnBrk="0" hangingPunct="1"/>
                      <a:r>
                        <a:rPr kumimoji="0" lang="en-US" sz="1050" u="none" strike="noStrike" kern="0" cap="none" spc="0" normalizeH="0" baseline="0">
                          <a:ln>
                            <a:noFill/>
                          </a:ln>
                          <a:effectLst/>
                          <a:uLnTx/>
                          <a:uFillTx/>
                          <a:latin typeface="Open Sans" panose="020B0606030504020204" pitchFamily="34" charset="0"/>
                          <a:ea typeface="Open Sans" panose="020B0606030504020204" pitchFamily="34" charset="0"/>
                          <a:cs typeface="Open Sans" panose="020B0606030504020204" pitchFamily="34" charset="0"/>
                        </a:rPr>
                        <a:t>Border</a:t>
                      </a:r>
                      <a:endParaRPr kumimoji="0" lang="en-US" sz="1050" b="0" i="0" u="none" strike="noStrike" kern="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T="0" marB="0" anchor="ctr"/>
                </a:tc>
                <a:extLst>
                  <a:ext uri="{0D108BD9-81ED-4DB2-BD59-A6C34878D82A}">
                    <a16:rowId xmlns:a16="http://schemas.microsoft.com/office/drawing/2014/main" val="1959439860"/>
                  </a:ext>
                </a:extLst>
              </a:tr>
              <a:tr h="509524">
                <a:tc>
                  <a:txBody>
                    <a:bodyPr/>
                    <a:lstStyle/>
                    <a:p>
                      <a:pPr algn="l"/>
                      <a:r>
                        <a:rPr lang="en-US" sz="1050" b="1" kern="0">
                          <a:latin typeface="Open Sans" panose="020B0606030504020204" pitchFamily="34" charset="0"/>
                          <a:ea typeface="Open Sans" panose="020B0606030504020204" pitchFamily="34" charset="0"/>
                          <a:cs typeface="Open Sans" panose="020B0606030504020204" pitchFamily="34" charset="0"/>
                        </a:rPr>
                        <a:t>Northeast TX Public Health District </a:t>
                      </a:r>
                      <a:endParaRPr lang="en-US" sz="1050" b="1">
                        <a:latin typeface="Open Sans" panose="020B0606030504020204" pitchFamily="34" charset="0"/>
                        <a:ea typeface="Open Sans" panose="020B0606030504020204" pitchFamily="34" charset="0"/>
                        <a:cs typeface="Open Sans" panose="020B0606030504020204" pitchFamily="34" charset="0"/>
                      </a:endParaRPr>
                    </a:p>
                  </a:txBody>
                  <a:tcPr marT="0" marB="0" anchor="ctr"/>
                </a:tc>
                <a:tc>
                  <a:txBody>
                    <a:bodyPr/>
                    <a:lstStyle/>
                    <a:p>
                      <a:pPr algn="ctr"/>
                      <a:r>
                        <a:rPr lang="en-US" sz="1050" kern="0">
                          <a:solidFill>
                            <a:schemeClr val="tx1"/>
                          </a:solidFill>
                          <a:latin typeface="Open Sans" panose="020B0606030504020204" pitchFamily="34" charset="0"/>
                          <a:ea typeface="Open Sans" panose="020B0606030504020204" pitchFamily="34" charset="0"/>
                          <a:cs typeface="Open Sans" panose="020B0606030504020204" pitchFamily="34" charset="0"/>
                        </a:rPr>
                        <a:t>~114 people per mile</a:t>
                      </a:r>
                      <a:r>
                        <a:rPr lang="en-US" sz="1050" kern="0"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2</a:t>
                      </a: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a:ln>
                            <a:noFill/>
                          </a:ln>
                          <a:effectLst/>
                          <a:uLnTx/>
                          <a:uFillTx/>
                          <a:latin typeface="Open Sans" panose="020B0606030504020204" pitchFamily="34" charset="0"/>
                          <a:ea typeface="Open Sans" panose="020B0606030504020204" pitchFamily="34" charset="0"/>
                          <a:cs typeface="Open Sans" panose="020B0606030504020204" pitchFamily="34" charset="0"/>
                        </a:rPr>
                        <a:t>Rural</a:t>
                      </a:r>
                      <a:endParaRPr kumimoji="0" lang="en-US" sz="1050" b="0" i="0" u="none" strike="noStrike" kern="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T="0" marB="0" anchor="ctr"/>
                </a:tc>
                <a:extLst>
                  <a:ext uri="{0D108BD9-81ED-4DB2-BD59-A6C34878D82A}">
                    <a16:rowId xmlns:a16="http://schemas.microsoft.com/office/drawing/2014/main" val="953589854"/>
                  </a:ext>
                </a:extLst>
              </a:tr>
              <a:tr h="441203">
                <a:tc>
                  <a:txBody>
                    <a:bodyPr/>
                    <a:lstStyle/>
                    <a:p>
                      <a:pPr algn="l"/>
                      <a:r>
                        <a:rPr lang="en-US" sz="1050" b="1" kern="0">
                          <a:latin typeface="Open Sans" panose="020B0606030504020204" pitchFamily="34" charset="0"/>
                          <a:ea typeface="Open Sans" panose="020B0606030504020204" pitchFamily="34" charset="0"/>
                          <a:cs typeface="Open Sans" panose="020B0606030504020204" pitchFamily="34" charset="0"/>
                        </a:rPr>
                        <a:t>San Antonio Metro Health District </a:t>
                      </a:r>
                      <a:endParaRPr lang="en-US" sz="1050" b="1">
                        <a:latin typeface="Open Sans" panose="020B0606030504020204" pitchFamily="34" charset="0"/>
                        <a:ea typeface="Open Sans" panose="020B0606030504020204" pitchFamily="34" charset="0"/>
                        <a:cs typeface="Open Sans" panose="020B0606030504020204" pitchFamily="34" charset="0"/>
                      </a:endParaRPr>
                    </a:p>
                  </a:txBody>
                  <a:tcPr marT="0" marB="0" anchor="ctr"/>
                </a:tc>
                <a:tc>
                  <a:txBody>
                    <a:bodyPr/>
                    <a:lstStyle/>
                    <a:p>
                      <a:pPr algn="ctr"/>
                      <a:r>
                        <a:rPr lang="en-US" sz="1050" kern="0">
                          <a:solidFill>
                            <a:schemeClr val="tx1"/>
                          </a:solidFill>
                          <a:latin typeface="Open Sans" panose="020B0606030504020204" pitchFamily="34" charset="0"/>
                          <a:ea typeface="Open Sans" panose="020B0606030504020204" pitchFamily="34" charset="0"/>
                          <a:cs typeface="Open Sans" panose="020B0606030504020204" pitchFamily="34" charset="0"/>
                        </a:rPr>
                        <a:t>~3.2K people per mile</a:t>
                      </a:r>
                      <a:r>
                        <a:rPr lang="en-US" sz="1050" kern="0"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2</a:t>
                      </a: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0">
                          <a:latin typeface="Open Sans" panose="020B0606030504020204" pitchFamily="34" charset="0"/>
                          <a:ea typeface="Open Sans" panose="020B0606030504020204" pitchFamily="34" charset="0"/>
                          <a:cs typeface="Open Sans" panose="020B0606030504020204" pitchFamily="34" charset="0"/>
                        </a:rPr>
                        <a:t>Urban/Suburban</a:t>
                      </a:r>
                      <a:endParaRPr kumimoji="0" lang="en-US" sz="1050" b="0" i="0" u="none" strike="noStrike" kern="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T="0" marB="0" anchor="ctr"/>
                </a:tc>
                <a:extLst>
                  <a:ext uri="{0D108BD9-81ED-4DB2-BD59-A6C34878D82A}">
                    <a16:rowId xmlns:a16="http://schemas.microsoft.com/office/drawing/2014/main" val="3424656605"/>
                  </a:ext>
                </a:extLst>
              </a:tr>
              <a:tr h="441203">
                <a:tc>
                  <a:txBody>
                    <a:bodyPr/>
                    <a:lstStyle/>
                    <a:p>
                      <a:pPr algn="l"/>
                      <a:r>
                        <a:rPr lang="en-US" sz="1050" b="1" kern="0">
                          <a:latin typeface="Open Sans" panose="020B0606030504020204" pitchFamily="34" charset="0"/>
                          <a:ea typeface="Open Sans" panose="020B0606030504020204" pitchFamily="34" charset="0"/>
                          <a:cs typeface="Open Sans" panose="020B0606030504020204" pitchFamily="34" charset="0"/>
                        </a:rPr>
                        <a:t>Andrews County Health Department </a:t>
                      </a:r>
                      <a:endParaRPr lang="en-US" sz="1050" b="1">
                        <a:latin typeface="Open Sans" panose="020B0606030504020204" pitchFamily="34" charset="0"/>
                        <a:ea typeface="Open Sans" panose="020B0606030504020204" pitchFamily="34" charset="0"/>
                        <a:cs typeface="Open Sans" panose="020B0606030504020204" pitchFamily="34" charset="0"/>
                      </a:endParaRPr>
                    </a:p>
                  </a:txBody>
                  <a:tcPr marT="0" marB="0" anchor="ctr"/>
                </a:tc>
                <a:tc>
                  <a:txBody>
                    <a:bodyPr/>
                    <a:lstStyle/>
                    <a:p>
                      <a:pPr algn="ctr"/>
                      <a:r>
                        <a:rPr lang="en-US" sz="1050" kern="0">
                          <a:solidFill>
                            <a:schemeClr val="tx1"/>
                          </a:solidFill>
                          <a:latin typeface="Open Sans" panose="020B0606030504020204" pitchFamily="34" charset="0"/>
                          <a:ea typeface="Open Sans" panose="020B0606030504020204" pitchFamily="34" charset="0"/>
                          <a:cs typeface="Open Sans" panose="020B0606030504020204" pitchFamily="34" charset="0"/>
                        </a:rPr>
                        <a:t>~12 people per mile</a:t>
                      </a:r>
                      <a:r>
                        <a:rPr lang="en-US" sz="1050" kern="0"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2</a:t>
                      </a:r>
                    </a:p>
                  </a:txBody>
                  <a:tcPr marT="0" marB="0" anchor="ctr"/>
                </a:tc>
                <a:tc>
                  <a:txBody>
                    <a:bodyPr/>
                    <a:lstStyle/>
                    <a:p>
                      <a:pPr marL="0" algn="l" defTabSz="914400" rtl="0" eaLnBrk="1" latinLnBrk="0" hangingPunct="1"/>
                      <a:r>
                        <a:rPr kumimoji="0" lang="en-US" sz="1050" u="none" strike="noStrike" kern="0" cap="none" spc="0" normalizeH="0" baseline="0">
                          <a:ln>
                            <a:noFill/>
                          </a:ln>
                          <a:effectLst/>
                          <a:uLnTx/>
                          <a:uFillTx/>
                          <a:latin typeface="Open Sans" panose="020B0606030504020204" pitchFamily="34" charset="0"/>
                          <a:ea typeface="Open Sans" panose="020B0606030504020204" pitchFamily="34" charset="0"/>
                          <a:cs typeface="Open Sans" panose="020B0606030504020204" pitchFamily="34" charset="0"/>
                        </a:rPr>
                        <a:t>Rural</a:t>
                      </a:r>
                      <a:endParaRPr kumimoji="0" lang="en-US" sz="1050" b="0" i="0" u="none" strike="noStrike" kern="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T="0" marB="0" anchor="ctr"/>
                </a:tc>
                <a:extLst>
                  <a:ext uri="{0D108BD9-81ED-4DB2-BD59-A6C34878D82A}">
                    <a16:rowId xmlns:a16="http://schemas.microsoft.com/office/drawing/2014/main" val="2230048297"/>
                  </a:ext>
                </a:extLst>
              </a:tr>
              <a:tr h="441203">
                <a:tc>
                  <a:txBody>
                    <a:bodyPr/>
                    <a:lstStyle/>
                    <a:p>
                      <a:pPr algn="l"/>
                      <a:r>
                        <a:rPr kumimoji="0" lang="en-US" sz="1050" b="1"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Dallas County Health Department </a:t>
                      </a:r>
                      <a:endParaRPr lang="en-US" sz="1050" b="1">
                        <a:latin typeface="Open Sans" panose="020B0606030504020204" pitchFamily="34" charset="0"/>
                        <a:ea typeface="Open Sans" panose="020B0606030504020204" pitchFamily="34" charset="0"/>
                        <a:cs typeface="Open Sans" panose="020B0606030504020204" pitchFamily="34" charset="0"/>
                      </a:endParaRPr>
                    </a:p>
                  </a:txBody>
                  <a:tcPr marT="0" marB="0" anchor="ctr"/>
                </a:tc>
                <a:tc>
                  <a:txBody>
                    <a:bodyPr/>
                    <a:lstStyle/>
                    <a:p>
                      <a:pPr algn="ctr"/>
                      <a:r>
                        <a:rPr lang="en-US" sz="1050" kern="0">
                          <a:solidFill>
                            <a:schemeClr val="tx1"/>
                          </a:solidFill>
                          <a:latin typeface="Open Sans" panose="020B0606030504020204" pitchFamily="34" charset="0"/>
                          <a:ea typeface="Open Sans" panose="020B0606030504020204" pitchFamily="34" charset="0"/>
                          <a:cs typeface="Open Sans" panose="020B0606030504020204" pitchFamily="34" charset="0"/>
                        </a:rPr>
                        <a:t>~2.9K people per mile</a:t>
                      </a:r>
                      <a:r>
                        <a:rPr lang="en-US" sz="1050" kern="0"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2</a:t>
                      </a: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0">
                          <a:latin typeface="Open Sans" panose="020B0606030504020204" pitchFamily="34" charset="0"/>
                          <a:ea typeface="Open Sans" panose="020B0606030504020204" pitchFamily="34" charset="0"/>
                          <a:cs typeface="Open Sans" panose="020B0606030504020204" pitchFamily="34" charset="0"/>
                        </a:rPr>
                        <a:t>Urban/Suburban</a:t>
                      </a:r>
                      <a:endParaRPr kumimoji="0" lang="en-US" sz="1050" b="0" i="0" u="none" strike="noStrike" kern="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T="0" marB="0" anchor="ctr"/>
                </a:tc>
                <a:extLst>
                  <a:ext uri="{0D108BD9-81ED-4DB2-BD59-A6C34878D82A}">
                    <a16:rowId xmlns:a16="http://schemas.microsoft.com/office/drawing/2014/main" val="2949379682"/>
                  </a:ext>
                </a:extLst>
              </a:tr>
              <a:tr h="441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Milam County Health Department</a:t>
                      </a:r>
                      <a:endParaRPr lang="en-US" sz="1050" b="1">
                        <a:latin typeface="Open Sans" panose="020B0606030504020204" pitchFamily="34" charset="0"/>
                        <a:ea typeface="Open Sans" panose="020B0606030504020204" pitchFamily="34" charset="0"/>
                        <a:cs typeface="Open Sans" panose="020B0606030504020204" pitchFamily="34" charset="0"/>
                      </a:endParaRPr>
                    </a:p>
                  </a:txBody>
                  <a:tcPr marT="0" marB="0" anchor="ctr"/>
                </a:tc>
                <a:tc>
                  <a:txBody>
                    <a:bodyPr/>
                    <a:lstStyle/>
                    <a:p>
                      <a:pPr algn="ctr"/>
                      <a:r>
                        <a:rPr lang="en-US" sz="1050" kern="0">
                          <a:solidFill>
                            <a:schemeClr val="tx1"/>
                          </a:solidFill>
                          <a:latin typeface="Open Sans" panose="020B0606030504020204" pitchFamily="34" charset="0"/>
                          <a:ea typeface="Open Sans" panose="020B0606030504020204" pitchFamily="34" charset="0"/>
                          <a:cs typeface="Open Sans" panose="020B0606030504020204" pitchFamily="34" charset="0"/>
                        </a:rPr>
                        <a:t>~24 people per mile</a:t>
                      </a:r>
                      <a:r>
                        <a:rPr lang="en-US" sz="1050" kern="0"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2</a:t>
                      </a: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u="none" strike="noStrike" kern="0" cap="none" spc="0" normalizeH="0" baseline="0">
                          <a:ln>
                            <a:noFill/>
                          </a:ln>
                          <a:effectLst/>
                          <a:uLnTx/>
                          <a:uFillTx/>
                          <a:latin typeface="Open Sans" panose="020B0606030504020204" pitchFamily="34" charset="0"/>
                          <a:ea typeface="Open Sans" panose="020B0606030504020204" pitchFamily="34" charset="0"/>
                          <a:cs typeface="Open Sans" panose="020B0606030504020204" pitchFamily="34" charset="0"/>
                        </a:rPr>
                        <a:t>Rural</a:t>
                      </a:r>
                      <a:endParaRPr kumimoji="0" lang="en-US" sz="1050" b="0" i="0" u="none" strike="noStrike" kern="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T="0" marB="0" anchor="ctr"/>
                </a:tc>
                <a:extLst>
                  <a:ext uri="{0D108BD9-81ED-4DB2-BD59-A6C34878D82A}">
                    <a16:rowId xmlns:a16="http://schemas.microsoft.com/office/drawing/2014/main" val="2367841294"/>
                  </a:ext>
                </a:extLst>
              </a:tr>
            </a:tbl>
          </a:graphicData>
        </a:graphic>
      </p:graphicFrame>
    </p:spTree>
    <p:extLst>
      <p:ext uri="{BB962C8B-B14F-4D97-AF65-F5344CB8AC3E}">
        <p14:creationId xmlns:p14="http://schemas.microsoft.com/office/powerpoint/2010/main" val="62222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a:xfrm>
            <a:off x="2481100" y="272527"/>
            <a:ext cx="9243415" cy="1325563"/>
          </a:xfrm>
        </p:spPr>
        <p:txBody>
          <a:bodyPr/>
          <a:lstStyle/>
          <a:p>
            <a:r>
              <a:rPr lang="en-US" dirty="0"/>
              <a:t>Data and Tools</a:t>
            </a:r>
          </a:p>
        </p:txBody>
      </p:sp>
      <p:sp>
        <p:nvSpPr>
          <p:cNvPr id="2" name="Slide Number Placeholder 1">
            <a:extLst>
              <a:ext uri="{FF2B5EF4-FFF2-40B4-BE49-F238E27FC236}">
                <a16:creationId xmlns:a16="http://schemas.microsoft.com/office/drawing/2014/main" id="{EC38C24F-51A8-4602-9B7A-1AC29D25E9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8">
            <a:extLst>
              <a:ext uri="{FF2B5EF4-FFF2-40B4-BE49-F238E27FC236}">
                <a16:creationId xmlns:a16="http://schemas.microsoft.com/office/drawing/2014/main" id="{B526E636-0207-4326-A4FA-7CFBE394AC37}"/>
              </a:ext>
            </a:extLst>
          </p:cNvPr>
          <p:cNvSpPr>
            <a:spLocks noGrp="1"/>
          </p:cNvSpPr>
          <p:nvPr>
            <p:ph idx="1"/>
          </p:nvPr>
        </p:nvSpPr>
        <p:spPr>
          <a:xfrm>
            <a:off x="2405864" y="2236741"/>
            <a:ext cx="8622354" cy="4291195"/>
          </a:xfrm>
        </p:spPr>
        <p:txBody>
          <a:bodyPr>
            <a:normAutofit/>
          </a:bodyPr>
          <a:lstStyle/>
          <a:p>
            <a:pPr marL="0" indent="0">
              <a:buNone/>
            </a:pPr>
            <a:r>
              <a:rPr lang="en-US" dirty="0"/>
              <a:t>2018 and 2019 frozen death data</a:t>
            </a:r>
          </a:p>
          <a:p>
            <a:pPr lvl="1"/>
            <a:r>
              <a:rPr lang="en-US" dirty="0"/>
              <a:t>Includes some identifiers but not the entire record</a:t>
            </a:r>
          </a:p>
          <a:p>
            <a:pPr lvl="1"/>
            <a:r>
              <a:rPr lang="en-US" dirty="0"/>
              <a:t>Data sharing agreements will be in place</a:t>
            </a:r>
          </a:p>
          <a:p>
            <a:pPr marL="0" indent="0">
              <a:buNone/>
            </a:pPr>
            <a:r>
              <a:rPr lang="en-US" dirty="0"/>
              <a:t>Phased approach for tool provisioning</a:t>
            </a:r>
          </a:p>
          <a:p>
            <a:pPr lvl="1"/>
            <a:r>
              <a:rPr lang="en-US" dirty="0"/>
              <a:t>Phase 1: Visualization of aggregate data </a:t>
            </a:r>
          </a:p>
          <a:p>
            <a:pPr lvl="1"/>
            <a:r>
              <a:rPr lang="en-US" dirty="0"/>
              <a:t>Phase 2: Identified, line-level data for the LHE’s jurisdiction and contiguous jurisdictions </a:t>
            </a:r>
          </a:p>
          <a:p>
            <a:pPr lvl="1"/>
            <a:r>
              <a:rPr lang="en-US" dirty="0"/>
              <a:t>Phase 3 (as needed): Additional needs and use cases</a:t>
            </a:r>
          </a:p>
          <a:p>
            <a:pPr marL="0" indent="0">
              <a:buNone/>
            </a:pPr>
            <a:r>
              <a:rPr lang="en-US" dirty="0"/>
              <a:t>Specific activities to complete and tool exploration </a:t>
            </a:r>
          </a:p>
        </p:txBody>
      </p:sp>
    </p:spTree>
    <p:extLst>
      <p:ext uri="{BB962C8B-B14F-4D97-AF65-F5344CB8AC3E}">
        <p14:creationId xmlns:p14="http://schemas.microsoft.com/office/powerpoint/2010/main" val="517970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a:xfrm>
            <a:off x="2481100" y="272527"/>
            <a:ext cx="9243415" cy="1325563"/>
          </a:xfrm>
        </p:spPr>
        <p:txBody>
          <a:bodyPr/>
          <a:lstStyle/>
          <a:p>
            <a:r>
              <a:rPr lang="en-US" dirty="0"/>
              <a:t>Communications, Training, and Evaluation</a:t>
            </a:r>
          </a:p>
        </p:txBody>
      </p:sp>
      <p:sp>
        <p:nvSpPr>
          <p:cNvPr id="2" name="Slide Number Placeholder 1">
            <a:extLst>
              <a:ext uri="{FF2B5EF4-FFF2-40B4-BE49-F238E27FC236}">
                <a16:creationId xmlns:a16="http://schemas.microsoft.com/office/drawing/2014/main" id="{EC38C24F-51A8-4602-9B7A-1AC29D25E9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8">
            <a:extLst>
              <a:ext uri="{FF2B5EF4-FFF2-40B4-BE49-F238E27FC236}">
                <a16:creationId xmlns:a16="http://schemas.microsoft.com/office/drawing/2014/main" id="{B526E636-0207-4326-A4FA-7CFBE394AC37}"/>
              </a:ext>
            </a:extLst>
          </p:cNvPr>
          <p:cNvSpPr>
            <a:spLocks noGrp="1"/>
          </p:cNvSpPr>
          <p:nvPr>
            <p:ph idx="1"/>
          </p:nvPr>
        </p:nvSpPr>
        <p:spPr>
          <a:xfrm>
            <a:off x="2405864" y="2236741"/>
            <a:ext cx="8622354" cy="4119609"/>
          </a:xfrm>
        </p:spPr>
        <p:txBody>
          <a:bodyPr>
            <a:normAutofit lnSpcReduction="10000"/>
          </a:bodyPr>
          <a:lstStyle/>
          <a:p>
            <a:pPr marL="0" indent="0">
              <a:buNone/>
            </a:pPr>
            <a:r>
              <a:rPr lang="en-US" dirty="0"/>
              <a:t>Provide training webinars and other support on accessing and analyzing data</a:t>
            </a:r>
          </a:p>
          <a:p>
            <a:pPr lvl="1"/>
            <a:r>
              <a:rPr lang="en-US" dirty="0"/>
              <a:t>Webinars and fact sheets</a:t>
            </a:r>
          </a:p>
          <a:p>
            <a:pPr lvl="1"/>
            <a:r>
              <a:rPr lang="en-US" dirty="0"/>
              <a:t>Dedicated email</a:t>
            </a:r>
          </a:p>
          <a:p>
            <a:pPr lvl="1"/>
            <a:r>
              <a:rPr lang="en-US" dirty="0"/>
              <a:t>Office hours and one-to-one sessions</a:t>
            </a:r>
          </a:p>
          <a:p>
            <a:pPr marL="0" indent="0">
              <a:buNone/>
            </a:pPr>
            <a:r>
              <a:rPr lang="en-US" dirty="0"/>
              <a:t>Develop Community of Practice</a:t>
            </a:r>
          </a:p>
          <a:p>
            <a:pPr lvl="1"/>
            <a:r>
              <a:rPr lang="en-US" dirty="0"/>
              <a:t>SharePoint for collaboration and resource repository</a:t>
            </a:r>
          </a:p>
          <a:p>
            <a:pPr marL="0" indent="0">
              <a:buNone/>
            </a:pPr>
            <a:r>
              <a:rPr lang="en-US" dirty="0"/>
              <a:t>Evaluate user experience</a:t>
            </a:r>
          </a:p>
          <a:p>
            <a:pPr lvl="1"/>
            <a:r>
              <a:rPr lang="en-US" dirty="0"/>
              <a:t>Qualitative and quantitative evaluation metrics</a:t>
            </a:r>
          </a:p>
          <a:p>
            <a:pPr lvl="1"/>
            <a:r>
              <a:rPr lang="en-US" dirty="0"/>
              <a:t>Usability, navigation, and training</a:t>
            </a:r>
          </a:p>
          <a:p>
            <a:endParaRPr lang="en-US" dirty="0"/>
          </a:p>
        </p:txBody>
      </p:sp>
    </p:spTree>
    <p:extLst>
      <p:ext uri="{BB962C8B-B14F-4D97-AF65-F5344CB8AC3E}">
        <p14:creationId xmlns:p14="http://schemas.microsoft.com/office/powerpoint/2010/main" val="1049702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4135946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5397203-E5E8-4CC6-A240-6F1FB2CC133C}"/>
              </a:ext>
            </a:extLst>
          </p:cNvPr>
          <p:cNvSpPr>
            <a:spLocks noGrp="1"/>
          </p:cNvSpPr>
          <p:nvPr>
            <p:ph idx="1"/>
          </p:nvPr>
        </p:nvSpPr>
        <p:spPr>
          <a:xfrm>
            <a:off x="2405864" y="2236741"/>
            <a:ext cx="8996922" cy="4348732"/>
          </a:xfrm>
        </p:spPr>
        <p:txBody>
          <a:bodyPr>
            <a:normAutofit fontScale="92500"/>
          </a:bodyPr>
          <a:lstStyle/>
          <a:p>
            <a:r>
              <a:rPr lang="en-US" dirty="0"/>
              <a:t>Invitation to LHEs – 1/13/22</a:t>
            </a:r>
          </a:p>
          <a:p>
            <a:r>
              <a:rPr lang="en-US" dirty="0"/>
              <a:t>LHE intro webinar – 2/11/22</a:t>
            </a:r>
          </a:p>
          <a:p>
            <a:r>
              <a:rPr lang="en-US" dirty="0"/>
              <a:t>Pilot launch – early May 2022 (pending MOU signature)</a:t>
            </a:r>
          </a:p>
          <a:p>
            <a:r>
              <a:rPr lang="en-US" dirty="0"/>
              <a:t>Pilot end/evaluation – late June 2022</a:t>
            </a:r>
          </a:p>
          <a:p>
            <a:r>
              <a:rPr lang="en-US" dirty="0"/>
              <a:t>Expand data available through SHARP – ongoing </a:t>
            </a:r>
          </a:p>
          <a:p>
            <a:r>
              <a:rPr lang="en-US" dirty="0"/>
              <a:t>Finalize public health data sharing procedure – Summer 2022</a:t>
            </a:r>
          </a:p>
          <a:p>
            <a:r>
              <a:rPr lang="en-US" dirty="0"/>
              <a:t>Develop standard data sharing agreements – Summer/Fall 2022</a:t>
            </a:r>
          </a:p>
          <a:p>
            <a:r>
              <a:rPr lang="en-US" dirty="0"/>
              <a:t>Evaluation/planning for broader rollout – Fall 2022</a:t>
            </a:r>
          </a:p>
          <a:p>
            <a:pPr marL="457200" lvl="1" indent="0">
              <a:buNone/>
            </a:pPr>
            <a:endParaRPr lang="en-US" dirty="0"/>
          </a:p>
          <a:p>
            <a:endParaRPr lang="en-US" dirty="0"/>
          </a:p>
        </p:txBody>
      </p:sp>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a:xfrm>
            <a:off x="2481100" y="272527"/>
            <a:ext cx="9243415" cy="1325563"/>
          </a:xfrm>
        </p:spPr>
        <p:txBody>
          <a:bodyPr/>
          <a:lstStyle/>
          <a:p>
            <a:r>
              <a:rPr lang="en-US" dirty="0"/>
              <a:t>Timeline</a:t>
            </a:r>
          </a:p>
        </p:txBody>
      </p:sp>
      <p:sp>
        <p:nvSpPr>
          <p:cNvPr id="2" name="Slide Number Placeholder 1">
            <a:extLst>
              <a:ext uri="{FF2B5EF4-FFF2-40B4-BE49-F238E27FC236}">
                <a16:creationId xmlns:a16="http://schemas.microsoft.com/office/drawing/2014/main" id="{EC38C24F-51A8-4602-9B7A-1AC29D25E9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03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CEFFA5-99FF-46CE-A84C-196607A96442}"/>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90A4FC4C-B3A8-4F59-9EFB-9A8984D11B12}"/>
              </a:ext>
            </a:extLst>
          </p:cNvPr>
          <p:cNvSpPr>
            <a:spLocks noGrp="1"/>
          </p:cNvSpPr>
          <p:nvPr>
            <p:ph type="body" sz="quarter" idx="10"/>
          </p:nvPr>
        </p:nvSpPr>
        <p:spPr>
          <a:xfrm>
            <a:off x="838200" y="4432300"/>
            <a:ext cx="10509250" cy="1201057"/>
          </a:xfrm>
        </p:spPr>
        <p:txBody>
          <a:bodyPr>
            <a:normAutofit/>
          </a:bodyPr>
          <a:lstStyle/>
          <a:p>
            <a:r>
              <a:rPr lang="en-US" dirty="0"/>
              <a:t>Carrie Bradford, PhD</a:t>
            </a:r>
          </a:p>
          <a:p>
            <a:r>
              <a:rPr lang="en-US" dirty="0"/>
              <a:t>Data Governance Director</a:t>
            </a:r>
          </a:p>
          <a:p>
            <a:r>
              <a:rPr lang="en-US" dirty="0"/>
              <a:t>carrie.bradford1@dshs.texas.gov</a:t>
            </a:r>
          </a:p>
        </p:txBody>
      </p:sp>
    </p:spTree>
    <p:extLst>
      <p:ext uri="{BB962C8B-B14F-4D97-AF65-F5344CB8AC3E}">
        <p14:creationId xmlns:p14="http://schemas.microsoft.com/office/powerpoint/2010/main" val="255881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5397203-E5E8-4CC6-A240-6F1FB2CC133C}"/>
              </a:ext>
            </a:extLst>
          </p:cNvPr>
          <p:cNvSpPr>
            <a:spLocks noGrp="1"/>
          </p:cNvSpPr>
          <p:nvPr>
            <p:ph idx="1"/>
          </p:nvPr>
        </p:nvSpPr>
        <p:spPr/>
        <p:txBody>
          <a:bodyPr>
            <a:normAutofit/>
          </a:bodyPr>
          <a:lstStyle/>
          <a:p>
            <a:r>
              <a:rPr lang="en-US" dirty="0"/>
              <a:t>Standardize and streamline the data sharing request and approval process and data sharing agreements</a:t>
            </a:r>
          </a:p>
          <a:p>
            <a:r>
              <a:rPr lang="en-US" dirty="0"/>
              <a:t>Enhance analytical and reporting capabilities and enable better data quality</a:t>
            </a:r>
          </a:p>
          <a:p>
            <a:r>
              <a:rPr lang="en-US" dirty="0"/>
              <a:t>Utilize technological capabilities to enhance data sharing with public health partners</a:t>
            </a:r>
          </a:p>
        </p:txBody>
      </p:sp>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a:xfrm>
            <a:off x="2405864" y="365125"/>
            <a:ext cx="9045907" cy="1325563"/>
          </a:xfrm>
        </p:spPr>
        <p:txBody>
          <a:bodyPr/>
          <a:lstStyle/>
          <a:p>
            <a:r>
              <a:rPr lang="en-US" dirty="0"/>
              <a:t>Update on Data Sharing Enhancement Efforts</a:t>
            </a:r>
          </a:p>
        </p:txBody>
      </p:sp>
      <p:sp>
        <p:nvSpPr>
          <p:cNvPr id="2" name="Slide Number Placeholder 1">
            <a:extLst>
              <a:ext uri="{FF2B5EF4-FFF2-40B4-BE49-F238E27FC236}">
                <a16:creationId xmlns:a16="http://schemas.microsoft.com/office/drawing/2014/main" id="{18439B37-89E5-467C-8AF4-3A3258C2B4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3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334235D4-EB88-4F81-BC33-4C4F02079A5C}"/>
              </a:ext>
            </a:extLst>
          </p:cNvPr>
          <p:cNvSpPr>
            <a:spLocks noGrp="1" noChangeArrowheads="1"/>
          </p:cNvSpPr>
          <p:nvPr>
            <p:ph type="title"/>
          </p:nvPr>
        </p:nvSpPr>
        <p:spPr>
          <a:xfrm>
            <a:off x="831850" y="1638300"/>
            <a:ext cx="10515600" cy="2873375"/>
          </a:xfrm>
        </p:spPr>
        <p:txBody>
          <a:bodyPr/>
          <a:lstStyle/>
          <a:p>
            <a:pPr eaLnBrk="1" hangingPunct="1"/>
            <a:r>
              <a:rPr lang="en-US" altLang="en-US" sz="6700" dirty="0"/>
              <a:t>Standardize the Process</a:t>
            </a:r>
            <a:br>
              <a:rPr lang="en-US" altLang="en-US" dirty="0"/>
            </a:br>
            <a:br>
              <a:rPr lang="en-US" altLang="en-US" sz="2200" dirty="0"/>
            </a:br>
            <a:endParaRPr lang="en-US" alt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5397203-E5E8-4CC6-A240-6F1FB2CC133C}"/>
              </a:ext>
            </a:extLst>
          </p:cNvPr>
          <p:cNvSpPr>
            <a:spLocks noGrp="1"/>
          </p:cNvSpPr>
          <p:nvPr>
            <p:ph idx="1"/>
          </p:nvPr>
        </p:nvSpPr>
        <p:spPr/>
        <p:txBody>
          <a:bodyPr>
            <a:normAutofit/>
          </a:bodyPr>
          <a:lstStyle/>
          <a:p>
            <a:r>
              <a:rPr lang="en-US" dirty="0"/>
              <a:t>Standardize the public health data sharing procedure </a:t>
            </a:r>
          </a:p>
          <a:p>
            <a:pPr lvl="1"/>
            <a:r>
              <a:rPr lang="en-US" dirty="0"/>
              <a:t>Centralized data request form</a:t>
            </a:r>
          </a:p>
          <a:p>
            <a:pPr lvl="1"/>
            <a:r>
              <a:rPr lang="en-US" dirty="0"/>
              <a:t>Standardized review and approval process</a:t>
            </a:r>
          </a:p>
          <a:p>
            <a:r>
              <a:rPr lang="en-US" dirty="0"/>
              <a:t>Standardize data sharing agreements</a:t>
            </a:r>
          </a:p>
          <a:p>
            <a:r>
              <a:rPr lang="en-US" dirty="0"/>
              <a:t>Streamline the release of data</a:t>
            </a:r>
          </a:p>
        </p:txBody>
      </p:sp>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p:txBody>
          <a:bodyPr/>
          <a:lstStyle/>
          <a:p>
            <a:r>
              <a:rPr lang="en-US" dirty="0"/>
              <a:t>Data Sharing Process</a:t>
            </a:r>
          </a:p>
        </p:txBody>
      </p:sp>
      <p:sp>
        <p:nvSpPr>
          <p:cNvPr id="2" name="Slide Number Placeholder 1">
            <a:extLst>
              <a:ext uri="{FF2B5EF4-FFF2-40B4-BE49-F238E27FC236}">
                <a16:creationId xmlns:a16="http://schemas.microsoft.com/office/drawing/2014/main" id="{18439B37-89E5-467C-8AF4-3A3258C2B4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38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334235D4-EB88-4F81-BC33-4C4F02079A5C}"/>
              </a:ext>
            </a:extLst>
          </p:cNvPr>
          <p:cNvSpPr>
            <a:spLocks noGrp="1" noChangeArrowheads="1"/>
          </p:cNvSpPr>
          <p:nvPr>
            <p:ph type="title"/>
          </p:nvPr>
        </p:nvSpPr>
        <p:spPr>
          <a:xfrm>
            <a:off x="831850" y="1638300"/>
            <a:ext cx="10515600" cy="2873375"/>
          </a:xfrm>
        </p:spPr>
        <p:txBody>
          <a:bodyPr/>
          <a:lstStyle/>
          <a:p>
            <a:pPr eaLnBrk="1" hangingPunct="1"/>
            <a:r>
              <a:rPr lang="en-US" altLang="en-US" sz="6700"/>
              <a:t>Introduction to SHARP</a:t>
            </a:r>
            <a:br>
              <a:rPr lang="en-US" altLang="en-US"/>
            </a:br>
            <a:br>
              <a:rPr lang="en-US" altLang="en-US" sz="2200"/>
            </a:br>
            <a:r>
              <a:rPr lang="en-US" altLang="en-US" sz="2200"/>
              <a:t>State Health Analytics &amp; Reporting Platform (SHARP)</a:t>
            </a:r>
            <a:br>
              <a:rPr lang="en-US" altLang="en-US" sz="2200"/>
            </a:br>
            <a:endParaRPr lang="en-US" altLang="en-US" sz="2200"/>
          </a:p>
        </p:txBody>
      </p:sp>
    </p:spTree>
    <p:extLst>
      <p:ext uri="{BB962C8B-B14F-4D97-AF65-F5344CB8AC3E}">
        <p14:creationId xmlns:p14="http://schemas.microsoft.com/office/powerpoint/2010/main" val="418425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E64A-0EE9-4452-BE51-132C01A0CDED}"/>
              </a:ext>
            </a:extLst>
          </p:cNvPr>
          <p:cNvSpPr>
            <a:spLocks noGrp="1"/>
          </p:cNvSpPr>
          <p:nvPr>
            <p:ph type="title"/>
          </p:nvPr>
        </p:nvSpPr>
        <p:spPr>
          <a:xfrm>
            <a:off x="494074" y="-77327"/>
            <a:ext cx="10515600" cy="1325563"/>
          </a:xfrm>
        </p:spPr>
        <p:txBody>
          <a:bodyPr/>
          <a:lstStyle/>
          <a:p>
            <a:r>
              <a:rPr lang="en-US" sz="4000">
                <a:cs typeface="Calibri"/>
              </a:rPr>
              <a:t>What is SHARP?</a:t>
            </a:r>
          </a:p>
        </p:txBody>
      </p:sp>
      <p:sp>
        <p:nvSpPr>
          <p:cNvPr id="3" name="Slide Number Placeholder 2">
            <a:extLst>
              <a:ext uri="{FF2B5EF4-FFF2-40B4-BE49-F238E27FC236}">
                <a16:creationId xmlns:a16="http://schemas.microsoft.com/office/drawing/2014/main" id="{A8DF460E-7E65-4A9B-ADFC-E087EA13B3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1BF69-3FCB-4C3D-B530-004777A4FCEB}" type="slidenum">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4127D27-C400-42FE-8D96-C4D444116A9F}"/>
              </a:ext>
            </a:extLst>
          </p:cNvPr>
          <p:cNvSpPr txBox="1"/>
          <p:nvPr/>
        </p:nvSpPr>
        <p:spPr>
          <a:xfrm>
            <a:off x="552197" y="825273"/>
            <a:ext cx="1024786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ts val="12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Open Sans"/>
                <a:ea typeface="Open Sans"/>
                <a:cs typeface="Open Sans"/>
              </a:rPr>
              <a:t>The State Health Analytics &amp; Reporting Platform (SHARP) is designed to </a:t>
            </a:r>
            <a:r>
              <a:rPr kumimoji="0" lang="en-US" sz="1400" b="1" i="0" u="none" strike="noStrike" kern="1200" cap="none" spc="0" normalizeH="0" baseline="0" noProof="0">
                <a:ln>
                  <a:noFill/>
                </a:ln>
                <a:solidFill>
                  <a:srgbClr val="000000"/>
                </a:solidFill>
                <a:effectLst/>
                <a:uLnTx/>
                <a:uFillTx/>
                <a:latin typeface="Open Sans"/>
                <a:ea typeface="Open Sans"/>
                <a:cs typeface="Open Sans"/>
              </a:rPr>
              <a:t>expand data analytics capabilities</a:t>
            </a:r>
            <a:r>
              <a:rPr kumimoji="0" lang="en-US" sz="1400" b="0" i="0" u="none" strike="noStrike" kern="1200" cap="none" spc="0" normalizeH="0" baseline="0" noProof="0">
                <a:ln>
                  <a:noFill/>
                </a:ln>
                <a:solidFill>
                  <a:srgbClr val="000000"/>
                </a:solidFill>
                <a:effectLst/>
                <a:uLnTx/>
                <a:uFillTx/>
                <a:latin typeface="Open Sans"/>
                <a:ea typeface="Open Sans"/>
                <a:cs typeface="Open Sans"/>
              </a:rPr>
              <a:t> and reduce manual processes to produce </a:t>
            </a:r>
            <a:r>
              <a:rPr kumimoji="0" lang="en-US" sz="1400" b="1" i="0" u="none" strike="noStrike" kern="1200" cap="none" spc="0" normalizeH="0" baseline="0" noProof="0">
                <a:ln>
                  <a:noFill/>
                </a:ln>
                <a:solidFill>
                  <a:srgbClr val="000000"/>
                </a:solidFill>
                <a:effectLst/>
                <a:uLnTx/>
                <a:uFillTx/>
                <a:latin typeface="Open Sans"/>
                <a:ea typeface="Open Sans"/>
                <a:cs typeface="Open Sans"/>
              </a:rPr>
              <a:t>reliable reports and analyses. </a:t>
            </a:r>
            <a:r>
              <a:rPr kumimoji="0" lang="en-US" sz="1400" b="0" i="0" u="none" strike="noStrike" kern="1200" cap="none" spc="0" normalizeH="0" baseline="0" noProof="0">
                <a:ln>
                  <a:noFill/>
                </a:ln>
                <a:solidFill>
                  <a:srgbClr val="000000"/>
                </a:solidFill>
                <a:effectLst/>
                <a:uLnTx/>
                <a:uFillTx/>
                <a:latin typeface="Open Sans"/>
                <a:ea typeface="Open Sans"/>
                <a:cs typeface="Open Sans"/>
              </a:rPr>
              <a:t>SHARP also enables and enhances the </a:t>
            </a:r>
            <a:r>
              <a:rPr kumimoji="0" lang="en-US" sz="1400" b="1" i="0" u="none" strike="noStrike" kern="1200" cap="none" spc="0" normalizeH="0" baseline="0" noProof="0">
                <a:ln>
                  <a:noFill/>
                </a:ln>
                <a:solidFill>
                  <a:srgbClr val="000000"/>
                </a:solidFill>
                <a:effectLst/>
                <a:uLnTx/>
                <a:uFillTx/>
                <a:latin typeface="Open Sans"/>
                <a:ea typeface="Open Sans"/>
                <a:cs typeface="Open Sans"/>
              </a:rPr>
              <a:t>data governance </a:t>
            </a:r>
            <a:r>
              <a:rPr kumimoji="0" lang="en-US" sz="1400" b="0" i="0" u="none" strike="noStrike" kern="1200" cap="none" spc="0" normalizeH="0" baseline="0" noProof="0">
                <a:ln>
                  <a:noFill/>
                </a:ln>
                <a:solidFill>
                  <a:srgbClr val="000000"/>
                </a:solidFill>
                <a:effectLst/>
                <a:uLnTx/>
                <a:uFillTx/>
                <a:latin typeface="Open Sans"/>
                <a:ea typeface="Open Sans"/>
                <a:cs typeface="Open Sans"/>
              </a:rPr>
              <a:t>of the agency’s data assets.</a:t>
            </a:r>
          </a:p>
        </p:txBody>
      </p:sp>
      <p:sp>
        <p:nvSpPr>
          <p:cNvPr id="138" name="Rectangle 137" descr="&quot;&quot;">
            <a:extLst>
              <a:ext uri="{FF2B5EF4-FFF2-40B4-BE49-F238E27FC236}">
                <a16:creationId xmlns:a16="http://schemas.microsoft.com/office/drawing/2014/main" id="{9374EF6D-A725-4340-988A-F9DA6D070EBE}"/>
              </a:ext>
            </a:extLst>
          </p:cNvPr>
          <p:cNvSpPr/>
          <p:nvPr/>
        </p:nvSpPr>
        <p:spPr>
          <a:xfrm>
            <a:off x="0" y="5546725"/>
            <a:ext cx="12192000" cy="10334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4">
            <a:extLst>
              <a:ext uri="{FF2B5EF4-FFF2-40B4-BE49-F238E27FC236}">
                <a16:creationId xmlns:a16="http://schemas.microsoft.com/office/drawing/2014/main" id="{2A19B264-7A3D-4E05-B04D-48A55103D46A}"/>
              </a:ext>
            </a:extLst>
          </p:cNvPr>
          <p:cNvSpPr>
            <a:spLocks noChangeArrowheads="1"/>
          </p:cNvSpPr>
          <p:nvPr/>
        </p:nvSpPr>
        <p:spPr bwMode="auto">
          <a:xfrm>
            <a:off x="1758950" y="5807075"/>
            <a:ext cx="1020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3087"/>
                </a:solidFill>
                <a:effectLst/>
                <a:uLnTx/>
                <a:uFillTx/>
                <a:latin typeface="Open Sans" panose="020B0606030504020204" pitchFamily="34" charset="0"/>
                <a:ea typeface="+mn-ea"/>
                <a:cs typeface="Open Sans" panose="020B0606030504020204" pitchFamily="34" charset="0"/>
              </a:rPr>
              <a:t>SHARP stands for State Health Analytics &amp; Reporting Platform. </a:t>
            </a:r>
          </a:p>
        </p:txBody>
      </p:sp>
      <p:pic>
        <p:nvPicPr>
          <p:cNvPr id="10" name="Graphic 9" descr="Lights On with solid fill">
            <a:extLst>
              <a:ext uri="{FF2B5EF4-FFF2-40B4-BE49-F238E27FC236}">
                <a16:creationId xmlns:a16="http://schemas.microsoft.com/office/drawing/2014/main" id="{330DE293-032B-42A9-8448-51CED87E98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3550" y="5606256"/>
            <a:ext cx="914400" cy="914400"/>
          </a:xfrm>
          <a:prstGeom prst="rect">
            <a:avLst/>
          </a:prstGeom>
        </p:spPr>
      </p:pic>
      <p:pic>
        <p:nvPicPr>
          <p:cNvPr id="15" name="Picture 12">
            <a:extLst>
              <a:ext uri="{FF2B5EF4-FFF2-40B4-BE49-F238E27FC236}">
                <a16:creationId xmlns:a16="http://schemas.microsoft.com/office/drawing/2014/main" id="{53DB315C-E164-4706-B755-B7635DBDBCD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V="1">
            <a:off x="979462" y="1753397"/>
            <a:ext cx="10140964" cy="83235"/>
          </a:xfrm>
          <a:prstGeom prst="rect">
            <a:avLst/>
          </a:prstGeom>
        </p:spPr>
      </p:pic>
      <p:sp>
        <p:nvSpPr>
          <p:cNvPr id="74" name="TextBox 73">
            <a:extLst>
              <a:ext uri="{FF2B5EF4-FFF2-40B4-BE49-F238E27FC236}">
                <a16:creationId xmlns:a16="http://schemas.microsoft.com/office/drawing/2014/main" id="{357AB838-085D-4891-84EE-8CE4943A79A0}"/>
              </a:ext>
            </a:extLst>
          </p:cNvPr>
          <p:cNvSpPr txBox="1"/>
          <p:nvPr/>
        </p:nvSpPr>
        <p:spPr>
          <a:xfrm>
            <a:off x="1014085" y="2075310"/>
            <a:ext cx="26519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What is SHARP?</a:t>
            </a:r>
          </a:p>
        </p:txBody>
      </p:sp>
      <p:sp>
        <p:nvSpPr>
          <p:cNvPr id="136" name="TextBox 135">
            <a:extLst>
              <a:ext uri="{FF2B5EF4-FFF2-40B4-BE49-F238E27FC236}">
                <a16:creationId xmlns:a16="http://schemas.microsoft.com/office/drawing/2014/main" id="{DB612BFA-EB2E-4B68-AB62-BD0F917EDD43}"/>
              </a:ext>
            </a:extLst>
          </p:cNvPr>
          <p:cNvSpPr txBox="1"/>
          <p:nvPr/>
        </p:nvSpPr>
        <p:spPr>
          <a:xfrm>
            <a:off x="1408073" y="2421670"/>
            <a:ext cx="2651915" cy="2646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ts val="12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Open Sans"/>
                <a:cs typeface="Open Sans"/>
              </a:rPr>
              <a:t>SHARP is a </a:t>
            </a:r>
            <a:r>
              <a:rPr kumimoji="0" lang="en-US" sz="1200" b="1" i="0" u="none" strike="noStrike" kern="1200" cap="none" spc="0" normalizeH="0" baseline="0" noProof="0">
                <a:ln>
                  <a:noFill/>
                </a:ln>
                <a:solidFill>
                  <a:srgbClr val="000000"/>
                </a:solidFill>
                <a:effectLst/>
                <a:uLnTx/>
                <a:uFillTx/>
                <a:latin typeface="Open Sans"/>
                <a:ea typeface="Open Sans"/>
                <a:cs typeface="Open Sans"/>
              </a:rPr>
              <a:t>platform</a:t>
            </a:r>
            <a:r>
              <a:rPr kumimoji="0" lang="en-US" sz="1200" b="0" i="0" u="none" strike="noStrike" kern="1200" cap="none" spc="0" normalizeH="0" baseline="0" noProof="0">
                <a:ln>
                  <a:noFill/>
                </a:ln>
                <a:solidFill>
                  <a:srgbClr val="000000"/>
                </a:solidFill>
                <a:effectLst/>
                <a:uLnTx/>
                <a:uFillTx/>
                <a:latin typeface="Open Sans"/>
                <a:ea typeface="Open Sans"/>
                <a:cs typeface="Open Sans"/>
              </a:rPr>
              <a:t>, which means it is comprised of a </a:t>
            </a:r>
            <a:r>
              <a:rPr kumimoji="0" lang="en-US" sz="1200" b="1" i="0" u="none" strike="noStrike" kern="1200" cap="none" spc="0" normalizeH="0" baseline="0" noProof="0">
                <a:ln>
                  <a:noFill/>
                </a:ln>
                <a:solidFill>
                  <a:srgbClr val="000000"/>
                </a:solidFill>
                <a:effectLst/>
                <a:uLnTx/>
                <a:uFillTx/>
                <a:latin typeface="Open Sans"/>
                <a:ea typeface="Open Sans"/>
                <a:cs typeface="Open Sans"/>
              </a:rPr>
              <a:t>data warehouse </a:t>
            </a:r>
            <a:r>
              <a:rPr kumimoji="0" lang="en-US" sz="1200" b="0" i="0" u="none" strike="noStrike" kern="1200" cap="none" spc="0" normalizeH="0" baseline="0" noProof="0">
                <a:ln>
                  <a:noFill/>
                </a:ln>
                <a:solidFill>
                  <a:srgbClr val="000000"/>
                </a:solidFill>
                <a:effectLst/>
                <a:uLnTx/>
                <a:uFillTx/>
                <a:latin typeface="Open Sans"/>
                <a:ea typeface="Open Sans"/>
                <a:cs typeface="Open Sans"/>
              </a:rPr>
              <a:t>and various </a:t>
            </a:r>
            <a:r>
              <a:rPr kumimoji="0" lang="en-US" sz="1200" b="1" i="0" u="none" strike="noStrike" kern="1200" cap="none" spc="0" normalizeH="0" baseline="0" noProof="0">
                <a:ln>
                  <a:noFill/>
                </a:ln>
                <a:solidFill>
                  <a:srgbClr val="000000"/>
                </a:solidFill>
                <a:effectLst/>
                <a:uLnTx/>
                <a:uFillTx/>
                <a:latin typeface="Open Sans"/>
                <a:ea typeface="Open Sans"/>
                <a:cs typeface="Open Sans"/>
              </a:rPr>
              <a:t>data analytics and visualization tools </a:t>
            </a:r>
            <a:r>
              <a:rPr kumimoji="0" lang="en-US" sz="1200" b="0" i="0" u="none" strike="noStrike" kern="1200" cap="none" spc="0" normalizeH="0" baseline="0" noProof="0">
                <a:ln>
                  <a:noFill/>
                </a:ln>
                <a:solidFill>
                  <a:srgbClr val="000000"/>
                </a:solidFill>
                <a:effectLst/>
                <a:uLnTx/>
                <a:uFillTx/>
                <a:latin typeface="Open Sans"/>
                <a:ea typeface="Open Sans"/>
                <a:cs typeface="Open Sans"/>
              </a:rPr>
              <a:t>that work together for reporting and analysis. </a:t>
            </a: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ts val="12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Open Sans"/>
                <a:cs typeface="Open Sans"/>
              </a:rPr>
              <a:t>SHARP is a </a:t>
            </a:r>
            <a:r>
              <a:rPr kumimoji="0" lang="en-US" sz="1200" b="1" i="0" u="none" strike="noStrike" kern="1200" cap="none" spc="0" normalizeH="0" baseline="0" noProof="0">
                <a:ln>
                  <a:noFill/>
                </a:ln>
                <a:solidFill>
                  <a:srgbClr val="000000"/>
                </a:solidFill>
                <a:effectLst/>
                <a:uLnTx/>
                <a:uFillTx/>
                <a:latin typeface="Open Sans"/>
                <a:ea typeface="Open Sans"/>
                <a:cs typeface="Open Sans"/>
              </a:rPr>
              <a:t>collection of tools and technologies, </a:t>
            </a:r>
            <a:r>
              <a:rPr kumimoji="0" lang="en-US" sz="1200" b="0" i="0" u="none" strike="noStrike" kern="1200" cap="none" spc="0" normalizeH="0" baseline="0" noProof="0">
                <a:ln>
                  <a:noFill/>
                </a:ln>
                <a:solidFill>
                  <a:srgbClr val="000000"/>
                </a:solidFill>
                <a:effectLst/>
                <a:uLnTx/>
                <a:uFillTx/>
                <a:latin typeface="Open Sans"/>
                <a:ea typeface="Open Sans"/>
                <a:cs typeface="Open Sans"/>
              </a:rPr>
              <a:t>not a singular tool or application. </a:t>
            </a:r>
            <a:r>
              <a:rPr kumimoji="0" lang="en-US" sz="1200" b="0" i="0" u="none" strike="noStrike" kern="1200" cap="none" spc="0" normalizeH="0" baseline="0" noProof="0">
                <a:ln>
                  <a:noFill/>
                </a:ln>
                <a:solidFill>
                  <a:srgbClr val="000000"/>
                </a:solidFill>
                <a:effectLst/>
                <a:uLnTx/>
                <a:uFillTx/>
                <a:latin typeface="Open Sans"/>
                <a:ea typeface="Open Sans"/>
                <a:cs typeface="Segoe UI"/>
              </a:rPr>
              <a:t>This means SHARP itself is not something you log into, rather you log into each of the tools that are part of SHARP as you need them.</a:t>
            </a:r>
            <a:endParaRPr kumimoji="0" lang="en-US" sz="12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pic>
        <p:nvPicPr>
          <p:cNvPr id="20" name="Graphic 325" descr="Cloud">
            <a:extLst>
              <a:ext uri="{FF2B5EF4-FFF2-40B4-BE49-F238E27FC236}">
                <a16:creationId xmlns:a16="http://schemas.microsoft.com/office/drawing/2014/main" id="{9F845A74-D3EF-441F-86C7-9C952226E4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5559" y="2456796"/>
            <a:ext cx="360910" cy="36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phic 327" descr="Bar chart">
            <a:extLst>
              <a:ext uri="{FF2B5EF4-FFF2-40B4-BE49-F238E27FC236}">
                <a16:creationId xmlns:a16="http://schemas.microsoft.com/office/drawing/2014/main" id="{1B1D0FF9-44BF-48CF-9263-0D5F909A6F2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1616" y="3762670"/>
            <a:ext cx="296970" cy="29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329" descr="Network">
            <a:extLst>
              <a:ext uri="{FF2B5EF4-FFF2-40B4-BE49-F238E27FC236}">
                <a16:creationId xmlns:a16="http://schemas.microsoft.com/office/drawing/2014/main" id="{C479F246-CD09-4CBF-816E-9BC572C77C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30419" y="2494302"/>
            <a:ext cx="379365" cy="37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72C0F56A-9391-4368-82C7-5F459ABC97BD}"/>
              </a:ext>
            </a:extLst>
          </p:cNvPr>
          <p:cNvSpPr txBox="1"/>
          <p:nvPr/>
        </p:nvSpPr>
        <p:spPr>
          <a:xfrm>
            <a:off x="4953408" y="1635724"/>
            <a:ext cx="1920357" cy="307777"/>
          </a:xfrm>
          <a:prstGeom prst="rect">
            <a:avLst/>
          </a:prstGeom>
          <a:solidFill>
            <a:srgbClr val="F2F2F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BACKGROUND</a:t>
            </a:r>
            <a:endParaRPr kumimoji="0" lang="en-US" sz="16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1" name="TextBox 70">
            <a:extLst>
              <a:ext uri="{FF2B5EF4-FFF2-40B4-BE49-F238E27FC236}">
                <a16:creationId xmlns:a16="http://schemas.microsoft.com/office/drawing/2014/main" id="{E44D158E-736C-4654-A96C-A1CE3699DE82}"/>
              </a:ext>
            </a:extLst>
          </p:cNvPr>
          <p:cNvSpPr txBox="1"/>
          <p:nvPr/>
        </p:nvSpPr>
        <p:spPr>
          <a:xfrm>
            <a:off x="4605720" y="2075310"/>
            <a:ext cx="26519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What can SHARP do?</a:t>
            </a:r>
          </a:p>
        </p:txBody>
      </p:sp>
      <p:sp>
        <p:nvSpPr>
          <p:cNvPr id="72" name="TextBox 71">
            <a:extLst>
              <a:ext uri="{FF2B5EF4-FFF2-40B4-BE49-F238E27FC236}">
                <a16:creationId xmlns:a16="http://schemas.microsoft.com/office/drawing/2014/main" id="{01270E66-CE0A-4227-886B-D29876FF1487}"/>
              </a:ext>
            </a:extLst>
          </p:cNvPr>
          <p:cNvSpPr txBox="1"/>
          <p:nvPr/>
        </p:nvSpPr>
        <p:spPr>
          <a:xfrm>
            <a:off x="4961321" y="2432061"/>
            <a:ext cx="2651915"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ts val="12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SHARP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integrates</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stores</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enables</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analysis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of public health data.</a:t>
            </a:r>
          </a:p>
          <a:p>
            <a:pPr marL="0" marR="0" lvl="0" indent="0" algn="l" defTabSz="914400" rtl="0" eaLnBrk="0" fontAlgn="base" latinLnBrk="0" hangingPunct="0">
              <a:lnSpc>
                <a:spcPct val="100000"/>
              </a:lnSpc>
              <a:spcBef>
                <a:spcPts val="12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SHARP can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automate complex, tedious data processing jobs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to produce reliable, efficient reports and dashboards. </a:t>
            </a:r>
          </a:p>
          <a:p>
            <a:pPr marL="0" marR="0" lvl="0" indent="0" algn="l" defTabSz="914400" rtl="0" eaLnBrk="0" fontAlgn="base" latinLnBrk="0" hangingPunct="0">
              <a:lnSpc>
                <a:spcPct val="100000"/>
              </a:lnSpc>
              <a:spcBef>
                <a:spcPts val="12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platform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reduces the need for manual data processing,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increases</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efficiency,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and</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produces</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reliable reports &amp; analysis.</a:t>
            </a:r>
          </a:p>
        </p:txBody>
      </p:sp>
      <p:sp>
        <p:nvSpPr>
          <p:cNvPr id="73" name="TextBox 72">
            <a:extLst>
              <a:ext uri="{FF2B5EF4-FFF2-40B4-BE49-F238E27FC236}">
                <a16:creationId xmlns:a16="http://schemas.microsoft.com/office/drawing/2014/main" id="{5255FFAA-E34D-41C3-8E00-679D80D1730C}"/>
              </a:ext>
            </a:extLst>
          </p:cNvPr>
          <p:cNvSpPr txBox="1"/>
          <p:nvPr/>
        </p:nvSpPr>
        <p:spPr>
          <a:xfrm>
            <a:off x="8230419" y="2075310"/>
            <a:ext cx="26519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What data are in SHARP?</a:t>
            </a:r>
          </a:p>
        </p:txBody>
      </p:sp>
      <p:sp>
        <p:nvSpPr>
          <p:cNvPr id="75" name="TextBox 74">
            <a:extLst>
              <a:ext uri="{FF2B5EF4-FFF2-40B4-BE49-F238E27FC236}">
                <a16:creationId xmlns:a16="http://schemas.microsoft.com/office/drawing/2014/main" id="{73B88F96-B7FE-40D8-88E9-1415D528C869}"/>
              </a:ext>
            </a:extLst>
          </p:cNvPr>
          <p:cNvSpPr txBox="1"/>
          <p:nvPr/>
        </p:nvSpPr>
        <p:spPr>
          <a:xfrm>
            <a:off x="8560624" y="2421671"/>
            <a:ext cx="2651915"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ts val="12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Data in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SHARP come from various sources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(data sources DSHS already leverages) and the data are ingested into the platform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for reporting and analysis</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0" fontAlgn="base" latinLnBrk="0" hangingPunct="0">
              <a:lnSpc>
                <a:spcPct val="100000"/>
              </a:lnSpc>
              <a:spcBef>
                <a:spcPts val="12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SHARP only contains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data that serve specific reporting needs</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All data in SHARP must be approved to be a part of the platform. </a:t>
            </a:r>
          </a:p>
        </p:txBody>
      </p:sp>
      <p:grpSp>
        <p:nvGrpSpPr>
          <p:cNvPr id="70" name="Group 69">
            <a:extLst>
              <a:ext uri="{FF2B5EF4-FFF2-40B4-BE49-F238E27FC236}">
                <a16:creationId xmlns:a16="http://schemas.microsoft.com/office/drawing/2014/main" id="{F7D4CCBD-3052-4E27-A0C4-F8D5CB9F8D5D}"/>
              </a:ext>
            </a:extLst>
          </p:cNvPr>
          <p:cNvGrpSpPr/>
          <p:nvPr/>
        </p:nvGrpSpPr>
        <p:grpSpPr>
          <a:xfrm>
            <a:off x="1149074" y="3762670"/>
            <a:ext cx="233880" cy="314547"/>
            <a:chOff x="4535490" y="5798117"/>
            <a:chExt cx="446085" cy="563563"/>
          </a:xfrm>
        </p:grpSpPr>
        <p:sp>
          <p:nvSpPr>
            <p:cNvPr id="76" name="Freeform 134">
              <a:extLst>
                <a:ext uri="{FF2B5EF4-FFF2-40B4-BE49-F238E27FC236}">
                  <a16:creationId xmlns:a16="http://schemas.microsoft.com/office/drawing/2014/main" id="{B9429EE8-30E8-4065-A469-5A303DFCA0DE}"/>
                </a:ext>
              </a:extLst>
            </p:cNvPr>
            <p:cNvSpPr>
              <a:spLocks noEditPoints="1"/>
            </p:cNvSpPr>
            <p:nvPr/>
          </p:nvSpPr>
          <p:spPr bwMode="auto">
            <a:xfrm>
              <a:off x="4535490" y="5799669"/>
              <a:ext cx="271462" cy="558806"/>
            </a:xfrm>
            <a:custGeom>
              <a:avLst/>
              <a:gdLst>
                <a:gd name="T0" fmla="*/ 90 w 116"/>
                <a:gd name="T1" fmla="*/ 1 h 238"/>
                <a:gd name="T2" fmla="*/ 85 w 116"/>
                <a:gd name="T3" fmla="*/ 1 h 238"/>
                <a:gd name="T4" fmla="*/ 83 w 116"/>
                <a:gd name="T5" fmla="*/ 5 h 238"/>
                <a:gd name="T6" fmla="*/ 83 w 116"/>
                <a:gd name="T7" fmla="*/ 38 h 238"/>
                <a:gd name="T8" fmla="*/ 71 w 116"/>
                <a:gd name="T9" fmla="*/ 56 h 238"/>
                <a:gd name="T10" fmla="*/ 45 w 116"/>
                <a:gd name="T11" fmla="*/ 56 h 238"/>
                <a:gd name="T12" fmla="*/ 33 w 116"/>
                <a:gd name="T13" fmla="*/ 38 h 238"/>
                <a:gd name="T14" fmla="*/ 33 w 116"/>
                <a:gd name="T15" fmla="*/ 5 h 238"/>
                <a:gd name="T16" fmla="*/ 31 w 116"/>
                <a:gd name="T17" fmla="*/ 1 h 238"/>
                <a:gd name="T18" fmla="*/ 26 w 116"/>
                <a:gd name="T19" fmla="*/ 1 h 238"/>
                <a:gd name="T20" fmla="*/ 0 w 116"/>
                <a:gd name="T21" fmla="*/ 49 h 238"/>
                <a:gd name="T22" fmla="*/ 32 w 116"/>
                <a:gd name="T23" fmla="*/ 96 h 238"/>
                <a:gd name="T24" fmla="*/ 25 w 116"/>
                <a:gd name="T25" fmla="*/ 205 h 238"/>
                <a:gd name="T26" fmla="*/ 58 w 116"/>
                <a:gd name="T27" fmla="*/ 238 h 238"/>
                <a:gd name="T28" fmla="*/ 91 w 116"/>
                <a:gd name="T29" fmla="*/ 205 h 238"/>
                <a:gd name="T30" fmla="*/ 84 w 116"/>
                <a:gd name="T31" fmla="*/ 96 h 238"/>
                <a:gd name="T32" fmla="*/ 116 w 116"/>
                <a:gd name="T33" fmla="*/ 49 h 238"/>
                <a:gd name="T34" fmla="*/ 90 w 116"/>
                <a:gd name="T35" fmla="*/ 1 h 238"/>
                <a:gd name="T36" fmla="*/ 76 w 116"/>
                <a:gd name="T37" fmla="*/ 89 h 238"/>
                <a:gd name="T38" fmla="*/ 74 w 116"/>
                <a:gd name="T39" fmla="*/ 94 h 238"/>
                <a:gd name="T40" fmla="*/ 81 w 116"/>
                <a:gd name="T41" fmla="*/ 205 h 238"/>
                <a:gd name="T42" fmla="*/ 58 w 116"/>
                <a:gd name="T43" fmla="*/ 229 h 238"/>
                <a:gd name="T44" fmla="*/ 34 w 116"/>
                <a:gd name="T45" fmla="*/ 205 h 238"/>
                <a:gd name="T46" fmla="*/ 42 w 116"/>
                <a:gd name="T47" fmla="*/ 94 h 238"/>
                <a:gd name="T48" fmla="*/ 40 w 116"/>
                <a:gd name="T49" fmla="*/ 89 h 238"/>
                <a:gd name="T50" fmla="*/ 10 w 116"/>
                <a:gd name="T51" fmla="*/ 49 h 238"/>
                <a:gd name="T52" fmla="*/ 24 w 116"/>
                <a:gd name="T53" fmla="*/ 15 h 238"/>
                <a:gd name="T54" fmla="*/ 24 w 116"/>
                <a:gd name="T55" fmla="*/ 39 h 238"/>
                <a:gd name="T56" fmla="*/ 25 w 116"/>
                <a:gd name="T57" fmla="*/ 42 h 238"/>
                <a:gd name="T58" fmla="*/ 39 w 116"/>
                <a:gd name="T59" fmla="*/ 64 h 238"/>
                <a:gd name="T60" fmla="*/ 43 w 116"/>
                <a:gd name="T61" fmla="*/ 66 h 238"/>
                <a:gd name="T62" fmla="*/ 73 w 116"/>
                <a:gd name="T63" fmla="*/ 66 h 238"/>
                <a:gd name="T64" fmla="*/ 77 w 116"/>
                <a:gd name="T65" fmla="*/ 64 h 238"/>
                <a:gd name="T66" fmla="*/ 91 w 116"/>
                <a:gd name="T67" fmla="*/ 42 h 238"/>
                <a:gd name="T68" fmla="*/ 92 w 116"/>
                <a:gd name="T69" fmla="*/ 39 h 238"/>
                <a:gd name="T70" fmla="*/ 92 w 116"/>
                <a:gd name="T71" fmla="*/ 15 h 238"/>
                <a:gd name="T72" fmla="*/ 106 w 116"/>
                <a:gd name="T73" fmla="*/ 49 h 238"/>
                <a:gd name="T74" fmla="*/ 76 w 116"/>
                <a:gd name="T75" fmla="*/ 8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238">
                  <a:moveTo>
                    <a:pt x="90" y="1"/>
                  </a:moveTo>
                  <a:cubicBezTo>
                    <a:pt x="89" y="0"/>
                    <a:pt x="87" y="0"/>
                    <a:pt x="85" y="1"/>
                  </a:cubicBezTo>
                  <a:cubicBezTo>
                    <a:pt x="83" y="2"/>
                    <a:pt x="83" y="3"/>
                    <a:pt x="83" y="5"/>
                  </a:cubicBezTo>
                  <a:cubicBezTo>
                    <a:pt x="83" y="38"/>
                    <a:pt x="83" y="38"/>
                    <a:pt x="83" y="38"/>
                  </a:cubicBezTo>
                  <a:cubicBezTo>
                    <a:pt x="71" y="56"/>
                    <a:pt x="71" y="56"/>
                    <a:pt x="71" y="56"/>
                  </a:cubicBezTo>
                  <a:cubicBezTo>
                    <a:pt x="45" y="56"/>
                    <a:pt x="45" y="56"/>
                    <a:pt x="45" y="56"/>
                  </a:cubicBezTo>
                  <a:cubicBezTo>
                    <a:pt x="33" y="38"/>
                    <a:pt x="33" y="38"/>
                    <a:pt x="33" y="38"/>
                  </a:cubicBezTo>
                  <a:cubicBezTo>
                    <a:pt x="33" y="5"/>
                    <a:pt x="33" y="5"/>
                    <a:pt x="33" y="5"/>
                  </a:cubicBezTo>
                  <a:cubicBezTo>
                    <a:pt x="33" y="3"/>
                    <a:pt x="32" y="2"/>
                    <a:pt x="31" y="1"/>
                  </a:cubicBezTo>
                  <a:cubicBezTo>
                    <a:pt x="29" y="0"/>
                    <a:pt x="27" y="0"/>
                    <a:pt x="26" y="1"/>
                  </a:cubicBezTo>
                  <a:cubicBezTo>
                    <a:pt x="10" y="12"/>
                    <a:pt x="0" y="30"/>
                    <a:pt x="0" y="49"/>
                  </a:cubicBezTo>
                  <a:cubicBezTo>
                    <a:pt x="0" y="72"/>
                    <a:pt x="22" y="89"/>
                    <a:pt x="32" y="96"/>
                  </a:cubicBezTo>
                  <a:cubicBezTo>
                    <a:pt x="25" y="205"/>
                    <a:pt x="25" y="205"/>
                    <a:pt x="25" y="205"/>
                  </a:cubicBezTo>
                  <a:cubicBezTo>
                    <a:pt x="25" y="223"/>
                    <a:pt x="40" y="238"/>
                    <a:pt x="58" y="238"/>
                  </a:cubicBezTo>
                  <a:cubicBezTo>
                    <a:pt x="76" y="238"/>
                    <a:pt x="91" y="223"/>
                    <a:pt x="91" y="205"/>
                  </a:cubicBezTo>
                  <a:cubicBezTo>
                    <a:pt x="84" y="96"/>
                    <a:pt x="84" y="96"/>
                    <a:pt x="84" y="96"/>
                  </a:cubicBezTo>
                  <a:cubicBezTo>
                    <a:pt x="93" y="89"/>
                    <a:pt x="116" y="72"/>
                    <a:pt x="116" y="49"/>
                  </a:cubicBezTo>
                  <a:cubicBezTo>
                    <a:pt x="116" y="30"/>
                    <a:pt x="106" y="12"/>
                    <a:pt x="90" y="1"/>
                  </a:cubicBezTo>
                  <a:close/>
                  <a:moveTo>
                    <a:pt x="76" y="89"/>
                  </a:moveTo>
                  <a:cubicBezTo>
                    <a:pt x="74" y="90"/>
                    <a:pt x="74" y="92"/>
                    <a:pt x="74" y="94"/>
                  </a:cubicBezTo>
                  <a:cubicBezTo>
                    <a:pt x="81" y="205"/>
                    <a:pt x="81" y="205"/>
                    <a:pt x="81" y="205"/>
                  </a:cubicBezTo>
                  <a:cubicBezTo>
                    <a:pt x="81" y="218"/>
                    <a:pt x="71" y="229"/>
                    <a:pt x="58" y="229"/>
                  </a:cubicBezTo>
                  <a:cubicBezTo>
                    <a:pt x="45" y="229"/>
                    <a:pt x="34" y="218"/>
                    <a:pt x="34" y="205"/>
                  </a:cubicBezTo>
                  <a:cubicBezTo>
                    <a:pt x="42" y="94"/>
                    <a:pt x="42" y="94"/>
                    <a:pt x="42" y="94"/>
                  </a:cubicBezTo>
                  <a:cubicBezTo>
                    <a:pt x="42" y="92"/>
                    <a:pt x="41" y="90"/>
                    <a:pt x="40" y="89"/>
                  </a:cubicBezTo>
                  <a:cubicBezTo>
                    <a:pt x="33" y="85"/>
                    <a:pt x="10" y="69"/>
                    <a:pt x="10" y="49"/>
                  </a:cubicBezTo>
                  <a:cubicBezTo>
                    <a:pt x="10" y="36"/>
                    <a:pt x="15" y="24"/>
                    <a:pt x="24" y="15"/>
                  </a:cubicBezTo>
                  <a:cubicBezTo>
                    <a:pt x="24" y="39"/>
                    <a:pt x="24" y="39"/>
                    <a:pt x="24" y="39"/>
                  </a:cubicBezTo>
                  <a:cubicBezTo>
                    <a:pt x="24" y="40"/>
                    <a:pt x="24" y="41"/>
                    <a:pt x="25" y="42"/>
                  </a:cubicBezTo>
                  <a:cubicBezTo>
                    <a:pt x="39" y="64"/>
                    <a:pt x="39" y="64"/>
                    <a:pt x="39" y="64"/>
                  </a:cubicBezTo>
                  <a:cubicBezTo>
                    <a:pt x="40" y="65"/>
                    <a:pt x="41" y="66"/>
                    <a:pt x="43" y="66"/>
                  </a:cubicBezTo>
                  <a:cubicBezTo>
                    <a:pt x="73" y="66"/>
                    <a:pt x="73" y="66"/>
                    <a:pt x="73" y="66"/>
                  </a:cubicBezTo>
                  <a:cubicBezTo>
                    <a:pt x="75" y="66"/>
                    <a:pt x="76" y="65"/>
                    <a:pt x="77" y="64"/>
                  </a:cubicBezTo>
                  <a:cubicBezTo>
                    <a:pt x="91" y="42"/>
                    <a:pt x="91" y="42"/>
                    <a:pt x="91" y="42"/>
                  </a:cubicBezTo>
                  <a:cubicBezTo>
                    <a:pt x="92" y="41"/>
                    <a:pt x="92" y="40"/>
                    <a:pt x="92" y="39"/>
                  </a:cubicBezTo>
                  <a:cubicBezTo>
                    <a:pt x="92" y="15"/>
                    <a:pt x="92" y="15"/>
                    <a:pt x="92" y="15"/>
                  </a:cubicBezTo>
                  <a:cubicBezTo>
                    <a:pt x="101" y="24"/>
                    <a:pt x="106" y="36"/>
                    <a:pt x="106" y="49"/>
                  </a:cubicBezTo>
                  <a:cubicBezTo>
                    <a:pt x="106" y="69"/>
                    <a:pt x="83" y="85"/>
                    <a:pt x="76" y="89"/>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77" name="Freeform 135">
              <a:extLst>
                <a:ext uri="{FF2B5EF4-FFF2-40B4-BE49-F238E27FC236}">
                  <a16:creationId xmlns:a16="http://schemas.microsoft.com/office/drawing/2014/main" id="{8D7EA787-07E8-44CF-AF84-15EF6DD3C081}"/>
                </a:ext>
              </a:extLst>
            </p:cNvPr>
            <p:cNvSpPr>
              <a:spLocks/>
            </p:cNvSpPr>
            <p:nvPr/>
          </p:nvSpPr>
          <p:spPr bwMode="auto">
            <a:xfrm>
              <a:off x="4652963" y="6016625"/>
              <a:ext cx="36512" cy="36513"/>
            </a:xfrm>
            <a:custGeom>
              <a:avLst/>
              <a:gdLst>
                <a:gd name="T0" fmla="*/ 8 w 16"/>
                <a:gd name="T1" fmla="*/ 0 h 16"/>
                <a:gd name="T2" fmla="*/ 0 w 16"/>
                <a:gd name="T3" fmla="*/ 8 h 16"/>
                <a:gd name="T4" fmla="*/ 8 w 16"/>
                <a:gd name="T5" fmla="*/ 16 h 16"/>
                <a:gd name="T6" fmla="*/ 16 w 16"/>
                <a:gd name="T7" fmla="*/ 8 h 16"/>
                <a:gd name="T8" fmla="*/ 16 w 16"/>
                <a:gd name="T9" fmla="*/ 8 h 16"/>
                <a:gd name="T10" fmla="*/ 8 w 16"/>
                <a:gd name="T11" fmla="*/ 0 h 16"/>
              </a:gdLst>
              <a:ahLst/>
              <a:cxnLst>
                <a:cxn ang="0">
                  <a:pos x="T0" y="T1"/>
                </a:cxn>
                <a:cxn ang="0">
                  <a:pos x="T2" y="T3"/>
                </a:cxn>
                <a:cxn ang="0">
                  <a:pos x="T4" y="T5"/>
                </a:cxn>
                <a:cxn ang="0">
                  <a:pos x="T6" y="T7"/>
                </a:cxn>
                <a:cxn ang="0">
                  <a:pos x="T8" y="T9"/>
                </a:cxn>
                <a:cxn ang="0">
                  <a:pos x="T10" y="T11"/>
                </a:cxn>
              </a:cxnLst>
              <a:rect l="0" t="0" r="r" b="b"/>
              <a:pathLst>
                <a:path w="16" h="16">
                  <a:moveTo>
                    <a:pt x="8" y="0"/>
                  </a:moveTo>
                  <a:cubicBezTo>
                    <a:pt x="4" y="0"/>
                    <a:pt x="0" y="4"/>
                    <a:pt x="0" y="8"/>
                  </a:cubicBezTo>
                  <a:cubicBezTo>
                    <a:pt x="0" y="12"/>
                    <a:pt x="4" y="16"/>
                    <a:pt x="8" y="16"/>
                  </a:cubicBezTo>
                  <a:cubicBezTo>
                    <a:pt x="12" y="16"/>
                    <a:pt x="16" y="12"/>
                    <a:pt x="16" y="8"/>
                  </a:cubicBezTo>
                  <a:cubicBezTo>
                    <a:pt x="16" y="8"/>
                    <a:pt x="16" y="8"/>
                    <a:pt x="16" y="8"/>
                  </a:cubicBezTo>
                  <a:cubicBezTo>
                    <a:pt x="16" y="4"/>
                    <a:pt x="12" y="0"/>
                    <a:pt x="8"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78" name="Freeform 136">
              <a:extLst>
                <a:ext uri="{FF2B5EF4-FFF2-40B4-BE49-F238E27FC236}">
                  <a16:creationId xmlns:a16="http://schemas.microsoft.com/office/drawing/2014/main" id="{3751374F-A1F1-4BC5-A4D1-8D7CFEA96D8D}"/>
                </a:ext>
              </a:extLst>
            </p:cNvPr>
            <p:cNvSpPr>
              <a:spLocks noEditPoints="1"/>
            </p:cNvSpPr>
            <p:nvPr/>
          </p:nvSpPr>
          <p:spPr bwMode="auto">
            <a:xfrm>
              <a:off x="4845051" y="5798117"/>
              <a:ext cx="136524" cy="563563"/>
            </a:xfrm>
            <a:custGeom>
              <a:avLst/>
              <a:gdLst>
                <a:gd name="T0" fmla="*/ 56 w 58"/>
                <a:gd name="T1" fmla="*/ 133 h 240"/>
                <a:gd name="T2" fmla="*/ 58 w 58"/>
                <a:gd name="T3" fmla="*/ 129 h 240"/>
                <a:gd name="T4" fmla="*/ 58 w 58"/>
                <a:gd name="T5" fmla="*/ 108 h 240"/>
                <a:gd name="T6" fmla="*/ 53 w 58"/>
                <a:gd name="T7" fmla="*/ 103 h 240"/>
                <a:gd name="T8" fmla="*/ 34 w 58"/>
                <a:gd name="T9" fmla="*/ 103 h 240"/>
                <a:gd name="T10" fmla="*/ 34 w 58"/>
                <a:gd name="T11" fmla="*/ 35 h 240"/>
                <a:gd name="T12" fmla="*/ 34 w 58"/>
                <a:gd name="T13" fmla="*/ 35 h 240"/>
                <a:gd name="T14" fmla="*/ 38 w 58"/>
                <a:gd name="T15" fmla="*/ 32 h 240"/>
                <a:gd name="T16" fmla="*/ 42 w 58"/>
                <a:gd name="T17" fmla="*/ 17 h 240"/>
                <a:gd name="T18" fmla="*/ 42 w 58"/>
                <a:gd name="T19" fmla="*/ 14 h 240"/>
                <a:gd name="T20" fmla="*/ 38 w 58"/>
                <a:gd name="T21" fmla="*/ 3 h 240"/>
                <a:gd name="T22" fmla="*/ 34 w 58"/>
                <a:gd name="T23" fmla="*/ 0 h 240"/>
                <a:gd name="T24" fmla="*/ 24 w 58"/>
                <a:gd name="T25" fmla="*/ 0 h 240"/>
                <a:gd name="T26" fmla="*/ 19 w 58"/>
                <a:gd name="T27" fmla="*/ 3 h 240"/>
                <a:gd name="T28" fmla="*/ 16 w 58"/>
                <a:gd name="T29" fmla="*/ 14 h 240"/>
                <a:gd name="T30" fmla="*/ 16 w 58"/>
                <a:gd name="T31" fmla="*/ 17 h 240"/>
                <a:gd name="T32" fmla="*/ 19 w 58"/>
                <a:gd name="T33" fmla="*/ 32 h 240"/>
                <a:gd name="T34" fmla="*/ 24 w 58"/>
                <a:gd name="T35" fmla="*/ 35 h 240"/>
                <a:gd name="T36" fmla="*/ 24 w 58"/>
                <a:gd name="T37" fmla="*/ 35 h 240"/>
                <a:gd name="T38" fmla="*/ 24 w 58"/>
                <a:gd name="T39" fmla="*/ 103 h 240"/>
                <a:gd name="T40" fmla="*/ 4 w 58"/>
                <a:gd name="T41" fmla="*/ 103 h 240"/>
                <a:gd name="T42" fmla="*/ 0 w 58"/>
                <a:gd name="T43" fmla="*/ 108 h 240"/>
                <a:gd name="T44" fmla="*/ 0 w 58"/>
                <a:gd name="T45" fmla="*/ 129 h 240"/>
                <a:gd name="T46" fmla="*/ 2 w 58"/>
                <a:gd name="T47" fmla="*/ 133 h 240"/>
                <a:gd name="T48" fmla="*/ 7 w 58"/>
                <a:gd name="T49" fmla="*/ 141 h 240"/>
                <a:gd name="T50" fmla="*/ 2 w 58"/>
                <a:gd name="T51" fmla="*/ 149 h 240"/>
                <a:gd name="T52" fmla="*/ 0 w 58"/>
                <a:gd name="T53" fmla="*/ 153 h 240"/>
                <a:gd name="T54" fmla="*/ 0 w 58"/>
                <a:gd name="T55" fmla="*/ 210 h 240"/>
                <a:gd name="T56" fmla="*/ 29 w 58"/>
                <a:gd name="T57" fmla="*/ 240 h 240"/>
                <a:gd name="T58" fmla="*/ 58 w 58"/>
                <a:gd name="T59" fmla="*/ 210 h 240"/>
                <a:gd name="T60" fmla="*/ 58 w 58"/>
                <a:gd name="T61" fmla="*/ 153 h 240"/>
                <a:gd name="T62" fmla="*/ 56 w 58"/>
                <a:gd name="T63" fmla="*/ 149 h 240"/>
                <a:gd name="T64" fmla="*/ 51 w 58"/>
                <a:gd name="T65" fmla="*/ 141 h 240"/>
                <a:gd name="T66" fmla="*/ 56 w 58"/>
                <a:gd name="T67" fmla="*/ 133 h 240"/>
                <a:gd name="T68" fmla="*/ 27 w 58"/>
                <a:gd name="T69" fmla="*/ 9 h 240"/>
                <a:gd name="T70" fmla="*/ 30 w 58"/>
                <a:gd name="T71" fmla="*/ 9 h 240"/>
                <a:gd name="T72" fmla="*/ 32 w 58"/>
                <a:gd name="T73" fmla="*/ 16 h 240"/>
                <a:gd name="T74" fmla="*/ 30 w 58"/>
                <a:gd name="T75" fmla="*/ 26 h 240"/>
                <a:gd name="T76" fmla="*/ 28 w 58"/>
                <a:gd name="T77" fmla="*/ 26 h 240"/>
                <a:gd name="T78" fmla="*/ 25 w 58"/>
                <a:gd name="T79" fmla="*/ 16 h 240"/>
                <a:gd name="T80" fmla="*/ 27 w 58"/>
                <a:gd name="T81" fmla="*/ 9 h 240"/>
                <a:gd name="T82" fmla="*/ 48 w 58"/>
                <a:gd name="T83" fmla="*/ 126 h 240"/>
                <a:gd name="T84" fmla="*/ 41 w 58"/>
                <a:gd name="T85" fmla="*/ 141 h 240"/>
                <a:gd name="T86" fmla="*/ 48 w 58"/>
                <a:gd name="T87" fmla="*/ 156 h 240"/>
                <a:gd name="T88" fmla="*/ 48 w 58"/>
                <a:gd name="T89" fmla="*/ 210 h 240"/>
                <a:gd name="T90" fmla="*/ 29 w 58"/>
                <a:gd name="T91" fmla="*/ 230 h 240"/>
                <a:gd name="T92" fmla="*/ 9 w 58"/>
                <a:gd name="T93" fmla="*/ 210 h 240"/>
                <a:gd name="T94" fmla="*/ 9 w 58"/>
                <a:gd name="T95" fmla="*/ 156 h 240"/>
                <a:gd name="T96" fmla="*/ 16 w 58"/>
                <a:gd name="T97" fmla="*/ 141 h 240"/>
                <a:gd name="T98" fmla="*/ 9 w 58"/>
                <a:gd name="T99" fmla="*/ 126 h 240"/>
                <a:gd name="T100" fmla="*/ 9 w 58"/>
                <a:gd name="T101" fmla="*/ 113 h 240"/>
                <a:gd name="T102" fmla="*/ 48 w 58"/>
                <a:gd name="T103" fmla="*/ 113 h 240"/>
                <a:gd name="T104" fmla="*/ 48 w 58"/>
                <a:gd name="T105" fmla="*/ 1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240">
                  <a:moveTo>
                    <a:pt x="56" y="133"/>
                  </a:moveTo>
                  <a:cubicBezTo>
                    <a:pt x="57" y="132"/>
                    <a:pt x="58" y="131"/>
                    <a:pt x="58" y="129"/>
                  </a:cubicBezTo>
                  <a:cubicBezTo>
                    <a:pt x="58" y="108"/>
                    <a:pt x="58" y="108"/>
                    <a:pt x="58" y="108"/>
                  </a:cubicBezTo>
                  <a:cubicBezTo>
                    <a:pt x="58" y="105"/>
                    <a:pt x="56" y="103"/>
                    <a:pt x="53" y="103"/>
                  </a:cubicBezTo>
                  <a:cubicBezTo>
                    <a:pt x="34" y="103"/>
                    <a:pt x="34" y="103"/>
                    <a:pt x="34" y="103"/>
                  </a:cubicBezTo>
                  <a:cubicBezTo>
                    <a:pt x="34" y="35"/>
                    <a:pt x="34" y="35"/>
                    <a:pt x="34" y="35"/>
                  </a:cubicBezTo>
                  <a:cubicBezTo>
                    <a:pt x="34" y="35"/>
                    <a:pt x="34" y="35"/>
                    <a:pt x="34" y="35"/>
                  </a:cubicBezTo>
                  <a:cubicBezTo>
                    <a:pt x="36" y="35"/>
                    <a:pt x="38" y="34"/>
                    <a:pt x="38" y="32"/>
                  </a:cubicBezTo>
                  <a:cubicBezTo>
                    <a:pt x="42" y="17"/>
                    <a:pt x="42" y="17"/>
                    <a:pt x="42" y="17"/>
                  </a:cubicBezTo>
                  <a:cubicBezTo>
                    <a:pt x="42" y="16"/>
                    <a:pt x="42" y="15"/>
                    <a:pt x="42" y="14"/>
                  </a:cubicBezTo>
                  <a:cubicBezTo>
                    <a:pt x="38" y="3"/>
                    <a:pt x="38" y="3"/>
                    <a:pt x="38" y="3"/>
                  </a:cubicBezTo>
                  <a:cubicBezTo>
                    <a:pt x="37" y="1"/>
                    <a:pt x="36" y="0"/>
                    <a:pt x="34" y="0"/>
                  </a:cubicBezTo>
                  <a:cubicBezTo>
                    <a:pt x="24" y="0"/>
                    <a:pt x="24" y="0"/>
                    <a:pt x="24" y="0"/>
                  </a:cubicBezTo>
                  <a:cubicBezTo>
                    <a:pt x="22" y="0"/>
                    <a:pt x="20" y="1"/>
                    <a:pt x="19" y="3"/>
                  </a:cubicBezTo>
                  <a:cubicBezTo>
                    <a:pt x="16" y="14"/>
                    <a:pt x="16" y="14"/>
                    <a:pt x="16" y="14"/>
                  </a:cubicBezTo>
                  <a:cubicBezTo>
                    <a:pt x="15" y="15"/>
                    <a:pt x="15" y="16"/>
                    <a:pt x="16" y="17"/>
                  </a:cubicBezTo>
                  <a:cubicBezTo>
                    <a:pt x="19" y="32"/>
                    <a:pt x="19" y="32"/>
                    <a:pt x="19" y="32"/>
                  </a:cubicBezTo>
                  <a:cubicBezTo>
                    <a:pt x="20" y="34"/>
                    <a:pt x="22" y="35"/>
                    <a:pt x="24" y="35"/>
                  </a:cubicBezTo>
                  <a:cubicBezTo>
                    <a:pt x="24" y="35"/>
                    <a:pt x="24" y="35"/>
                    <a:pt x="24" y="35"/>
                  </a:cubicBezTo>
                  <a:cubicBezTo>
                    <a:pt x="24" y="103"/>
                    <a:pt x="24" y="103"/>
                    <a:pt x="24" y="103"/>
                  </a:cubicBezTo>
                  <a:cubicBezTo>
                    <a:pt x="4" y="103"/>
                    <a:pt x="4" y="103"/>
                    <a:pt x="4" y="103"/>
                  </a:cubicBezTo>
                  <a:cubicBezTo>
                    <a:pt x="2" y="103"/>
                    <a:pt x="0" y="105"/>
                    <a:pt x="0" y="108"/>
                  </a:cubicBezTo>
                  <a:cubicBezTo>
                    <a:pt x="0" y="129"/>
                    <a:pt x="0" y="129"/>
                    <a:pt x="0" y="129"/>
                  </a:cubicBezTo>
                  <a:cubicBezTo>
                    <a:pt x="0" y="131"/>
                    <a:pt x="0" y="132"/>
                    <a:pt x="2" y="133"/>
                  </a:cubicBezTo>
                  <a:cubicBezTo>
                    <a:pt x="5" y="135"/>
                    <a:pt x="7" y="138"/>
                    <a:pt x="7" y="141"/>
                  </a:cubicBezTo>
                  <a:cubicBezTo>
                    <a:pt x="7" y="145"/>
                    <a:pt x="5" y="148"/>
                    <a:pt x="2" y="149"/>
                  </a:cubicBezTo>
                  <a:cubicBezTo>
                    <a:pt x="0" y="150"/>
                    <a:pt x="0" y="152"/>
                    <a:pt x="0" y="153"/>
                  </a:cubicBezTo>
                  <a:cubicBezTo>
                    <a:pt x="0" y="210"/>
                    <a:pt x="0" y="210"/>
                    <a:pt x="0" y="210"/>
                  </a:cubicBezTo>
                  <a:cubicBezTo>
                    <a:pt x="0" y="226"/>
                    <a:pt x="13" y="240"/>
                    <a:pt x="29" y="240"/>
                  </a:cubicBezTo>
                  <a:cubicBezTo>
                    <a:pt x="45" y="240"/>
                    <a:pt x="58" y="226"/>
                    <a:pt x="58" y="210"/>
                  </a:cubicBezTo>
                  <a:cubicBezTo>
                    <a:pt x="58" y="153"/>
                    <a:pt x="58" y="153"/>
                    <a:pt x="58" y="153"/>
                  </a:cubicBezTo>
                  <a:cubicBezTo>
                    <a:pt x="58" y="152"/>
                    <a:pt x="57" y="150"/>
                    <a:pt x="56" y="149"/>
                  </a:cubicBezTo>
                  <a:cubicBezTo>
                    <a:pt x="53" y="148"/>
                    <a:pt x="51" y="145"/>
                    <a:pt x="51" y="141"/>
                  </a:cubicBezTo>
                  <a:cubicBezTo>
                    <a:pt x="51" y="138"/>
                    <a:pt x="53" y="135"/>
                    <a:pt x="56" y="133"/>
                  </a:cubicBezTo>
                  <a:close/>
                  <a:moveTo>
                    <a:pt x="27" y="9"/>
                  </a:moveTo>
                  <a:cubicBezTo>
                    <a:pt x="30" y="9"/>
                    <a:pt x="30" y="9"/>
                    <a:pt x="30" y="9"/>
                  </a:cubicBezTo>
                  <a:cubicBezTo>
                    <a:pt x="32" y="16"/>
                    <a:pt x="32" y="16"/>
                    <a:pt x="32" y="16"/>
                  </a:cubicBezTo>
                  <a:cubicBezTo>
                    <a:pt x="30" y="26"/>
                    <a:pt x="30" y="26"/>
                    <a:pt x="30" y="26"/>
                  </a:cubicBezTo>
                  <a:cubicBezTo>
                    <a:pt x="28" y="26"/>
                    <a:pt x="28" y="26"/>
                    <a:pt x="28" y="26"/>
                  </a:cubicBezTo>
                  <a:cubicBezTo>
                    <a:pt x="25" y="16"/>
                    <a:pt x="25" y="16"/>
                    <a:pt x="25" y="16"/>
                  </a:cubicBezTo>
                  <a:lnTo>
                    <a:pt x="27" y="9"/>
                  </a:lnTo>
                  <a:close/>
                  <a:moveTo>
                    <a:pt x="48" y="126"/>
                  </a:moveTo>
                  <a:cubicBezTo>
                    <a:pt x="44" y="130"/>
                    <a:pt x="41" y="135"/>
                    <a:pt x="41" y="141"/>
                  </a:cubicBezTo>
                  <a:cubicBezTo>
                    <a:pt x="41" y="147"/>
                    <a:pt x="44" y="152"/>
                    <a:pt x="48" y="156"/>
                  </a:cubicBezTo>
                  <a:cubicBezTo>
                    <a:pt x="48" y="210"/>
                    <a:pt x="48" y="210"/>
                    <a:pt x="48" y="210"/>
                  </a:cubicBezTo>
                  <a:cubicBezTo>
                    <a:pt x="48" y="221"/>
                    <a:pt x="40" y="230"/>
                    <a:pt x="29" y="230"/>
                  </a:cubicBezTo>
                  <a:cubicBezTo>
                    <a:pt x="18" y="230"/>
                    <a:pt x="9" y="221"/>
                    <a:pt x="9" y="210"/>
                  </a:cubicBezTo>
                  <a:cubicBezTo>
                    <a:pt x="9" y="156"/>
                    <a:pt x="9" y="156"/>
                    <a:pt x="9" y="156"/>
                  </a:cubicBezTo>
                  <a:cubicBezTo>
                    <a:pt x="14" y="152"/>
                    <a:pt x="16" y="147"/>
                    <a:pt x="16" y="141"/>
                  </a:cubicBezTo>
                  <a:cubicBezTo>
                    <a:pt x="16" y="135"/>
                    <a:pt x="14" y="130"/>
                    <a:pt x="9" y="126"/>
                  </a:cubicBezTo>
                  <a:cubicBezTo>
                    <a:pt x="9" y="113"/>
                    <a:pt x="9" y="113"/>
                    <a:pt x="9" y="113"/>
                  </a:cubicBezTo>
                  <a:cubicBezTo>
                    <a:pt x="48" y="113"/>
                    <a:pt x="48" y="113"/>
                    <a:pt x="48" y="113"/>
                  </a:cubicBezTo>
                  <a:lnTo>
                    <a:pt x="48" y="126"/>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79" name="Freeform 137">
              <a:extLst>
                <a:ext uri="{FF2B5EF4-FFF2-40B4-BE49-F238E27FC236}">
                  <a16:creationId xmlns:a16="http://schemas.microsoft.com/office/drawing/2014/main" id="{5B9C8058-C4BE-480A-AD71-A2C5838A7CE0}"/>
                </a:ext>
              </a:extLst>
            </p:cNvPr>
            <p:cNvSpPr>
              <a:spLocks/>
            </p:cNvSpPr>
            <p:nvPr/>
          </p:nvSpPr>
          <p:spPr bwMode="auto">
            <a:xfrm>
              <a:off x="4900613" y="5922965"/>
              <a:ext cx="23813" cy="130175"/>
            </a:xfrm>
            <a:custGeom>
              <a:avLst/>
              <a:gdLst>
                <a:gd name="T0" fmla="*/ 0 w 10"/>
                <a:gd name="T1" fmla="*/ 4 h 56"/>
                <a:gd name="T2" fmla="*/ 0 w 10"/>
                <a:gd name="T3" fmla="*/ 51 h 56"/>
                <a:gd name="T4" fmla="*/ 5 w 10"/>
                <a:gd name="T5" fmla="*/ 56 h 56"/>
                <a:gd name="T6" fmla="*/ 10 w 10"/>
                <a:gd name="T7" fmla="*/ 51 h 56"/>
                <a:gd name="T8" fmla="*/ 10 w 10"/>
                <a:gd name="T9" fmla="*/ 4 h 56"/>
                <a:gd name="T10" fmla="*/ 5 w 10"/>
                <a:gd name="T11" fmla="*/ 0 h 56"/>
                <a:gd name="T12" fmla="*/ 0 w 10"/>
                <a:gd name="T13" fmla="*/ 4 h 56"/>
              </a:gdLst>
              <a:ahLst/>
              <a:cxnLst>
                <a:cxn ang="0">
                  <a:pos x="T0" y="T1"/>
                </a:cxn>
                <a:cxn ang="0">
                  <a:pos x="T2" y="T3"/>
                </a:cxn>
                <a:cxn ang="0">
                  <a:pos x="T4" y="T5"/>
                </a:cxn>
                <a:cxn ang="0">
                  <a:pos x="T6" y="T7"/>
                </a:cxn>
                <a:cxn ang="0">
                  <a:pos x="T8" y="T9"/>
                </a:cxn>
                <a:cxn ang="0">
                  <a:pos x="T10" y="T11"/>
                </a:cxn>
                <a:cxn ang="0">
                  <a:pos x="T12" y="T13"/>
                </a:cxn>
              </a:cxnLst>
              <a:rect l="0" t="0" r="r" b="b"/>
              <a:pathLst>
                <a:path w="10" h="56">
                  <a:moveTo>
                    <a:pt x="0" y="4"/>
                  </a:moveTo>
                  <a:cubicBezTo>
                    <a:pt x="0" y="51"/>
                    <a:pt x="0" y="51"/>
                    <a:pt x="0" y="51"/>
                  </a:cubicBezTo>
                  <a:cubicBezTo>
                    <a:pt x="0" y="54"/>
                    <a:pt x="2" y="56"/>
                    <a:pt x="5" y="56"/>
                  </a:cubicBezTo>
                  <a:cubicBezTo>
                    <a:pt x="7" y="56"/>
                    <a:pt x="10" y="54"/>
                    <a:pt x="10" y="51"/>
                  </a:cubicBezTo>
                  <a:cubicBezTo>
                    <a:pt x="10" y="4"/>
                    <a:pt x="10" y="4"/>
                    <a:pt x="10" y="4"/>
                  </a:cubicBezTo>
                  <a:cubicBezTo>
                    <a:pt x="10" y="2"/>
                    <a:pt x="7" y="0"/>
                    <a:pt x="5" y="0"/>
                  </a:cubicBezTo>
                  <a:cubicBezTo>
                    <a:pt x="2" y="0"/>
                    <a:pt x="0" y="2"/>
                    <a:pt x="0" y="4"/>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grpSp>
      <p:sp>
        <p:nvSpPr>
          <p:cNvPr id="80" name="Freeform 354">
            <a:extLst>
              <a:ext uri="{FF2B5EF4-FFF2-40B4-BE49-F238E27FC236}">
                <a16:creationId xmlns:a16="http://schemas.microsoft.com/office/drawing/2014/main" id="{5D8D63AE-527C-4510-835A-A54489FD82C8}"/>
              </a:ext>
            </a:extLst>
          </p:cNvPr>
          <p:cNvSpPr>
            <a:spLocks noEditPoints="1"/>
          </p:cNvSpPr>
          <p:nvPr/>
        </p:nvSpPr>
        <p:spPr bwMode="auto">
          <a:xfrm>
            <a:off x="4627933" y="2502897"/>
            <a:ext cx="304029" cy="232078"/>
          </a:xfrm>
          <a:custGeom>
            <a:avLst/>
            <a:gdLst>
              <a:gd name="T0" fmla="*/ 221 w 235"/>
              <a:gd name="T1" fmla="*/ 33 h 209"/>
              <a:gd name="T2" fmla="*/ 207 w 235"/>
              <a:gd name="T3" fmla="*/ 33 h 209"/>
              <a:gd name="T4" fmla="*/ 201 w 235"/>
              <a:gd name="T5" fmla="*/ 4 h 209"/>
              <a:gd name="T6" fmla="*/ 196 w 235"/>
              <a:gd name="T7" fmla="*/ 0 h 209"/>
              <a:gd name="T8" fmla="*/ 64 w 235"/>
              <a:gd name="T9" fmla="*/ 27 h 209"/>
              <a:gd name="T10" fmla="*/ 49 w 235"/>
              <a:gd name="T11" fmla="*/ 9 h 209"/>
              <a:gd name="T12" fmla="*/ 14 w 235"/>
              <a:gd name="T13" fmla="*/ 9 h 209"/>
              <a:gd name="T14" fmla="*/ 0 w 235"/>
              <a:gd name="T15" fmla="*/ 23 h 209"/>
              <a:gd name="T16" fmla="*/ 0 w 235"/>
              <a:gd name="T17" fmla="*/ 195 h 209"/>
              <a:gd name="T18" fmla="*/ 14 w 235"/>
              <a:gd name="T19" fmla="*/ 209 h 209"/>
              <a:gd name="T20" fmla="*/ 221 w 235"/>
              <a:gd name="T21" fmla="*/ 209 h 209"/>
              <a:gd name="T22" fmla="*/ 235 w 235"/>
              <a:gd name="T23" fmla="*/ 195 h 209"/>
              <a:gd name="T24" fmla="*/ 235 w 235"/>
              <a:gd name="T25" fmla="*/ 47 h 209"/>
              <a:gd name="T26" fmla="*/ 221 w 235"/>
              <a:gd name="T27" fmla="*/ 33 h 209"/>
              <a:gd name="T28" fmla="*/ 193 w 235"/>
              <a:gd name="T29" fmla="*/ 11 h 209"/>
              <a:gd name="T30" fmla="*/ 198 w 235"/>
              <a:gd name="T31" fmla="*/ 33 h 209"/>
              <a:gd name="T32" fmla="*/ 200 w 235"/>
              <a:gd name="T33" fmla="*/ 42 h 209"/>
              <a:gd name="T34" fmla="*/ 204 w 235"/>
              <a:gd name="T35" fmla="*/ 65 h 209"/>
              <a:gd name="T36" fmla="*/ 35 w 235"/>
              <a:gd name="T37" fmla="*/ 65 h 209"/>
              <a:gd name="T38" fmla="*/ 31 w 235"/>
              <a:gd name="T39" fmla="*/ 44 h 209"/>
              <a:gd name="T40" fmla="*/ 193 w 235"/>
              <a:gd name="T41" fmla="*/ 11 h 209"/>
              <a:gd name="T42" fmla="*/ 221 w 235"/>
              <a:gd name="T43" fmla="*/ 42 h 209"/>
              <a:gd name="T44" fmla="*/ 226 w 235"/>
              <a:gd name="T45" fmla="*/ 47 h 209"/>
              <a:gd name="T46" fmla="*/ 226 w 235"/>
              <a:gd name="T47" fmla="*/ 65 h 209"/>
              <a:gd name="T48" fmla="*/ 214 w 235"/>
              <a:gd name="T49" fmla="*/ 65 h 209"/>
              <a:gd name="T50" fmla="*/ 209 w 235"/>
              <a:gd name="T51" fmla="*/ 42 h 209"/>
              <a:gd name="T52" fmla="*/ 221 w 235"/>
              <a:gd name="T53" fmla="*/ 42 h 209"/>
              <a:gd name="T54" fmla="*/ 14 w 235"/>
              <a:gd name="T55" fmla="*/ 18 h 209"/>
              <a:gd name="T56" fmla="*/ 48 w 235"/>
              <a:gd name="T57" fmla="*/ 18 h 209"/>
              <a:gd name="T58" fmla="*/ 54 w 235"/>
              <a:gd name="T59" fmla="*/ 29 h 209"/>
              <a:gd name="T60" fmla="*/ 24 w 235"/>
              <a:gd name="T61" fmla="*/ 35 h 209"/>
              <a:gd name="T62" fmla="*/ 21 w 235"/>
              <a:gd name="T63" fmla="*/ 37 h 209"/>
              <a:gd name="T64" fmla="*/ 20 w 235"/>
              <a:gd name="T65" fmla="*/ 41 h 209"/>
              <a:gd name="T66" fmla="*/ 25 w 235"/>
              <a:gd name="T67" fmla="*/ 65 h 209"/>
              <a:gd name="T68" fmla="*/ 9 w 235"/>
              <a:gd name="T69" fmla="*/ 65 h 209"/>
              <a:gd name="T70" fmla="*/ 9 w 235"/>
              <a:gd name="T71" fmla="*/ 23 h 209"/>
              <a:gd name="T72" fmla="*/ 14 w 235"/>
              <a:gd name="T73" fmla="*/ 18 h 209"/>
              <a:gd name="T74" fmla="*/ 221 w 235"/>
              <a:gd name="T75" fmla="*/ 200 h 209"/>
              <a:gd name="T76" fmla="*/ 14 w 235"/>
              <a:gd name="T77" fmla="*/ 200 h 209"/>
              <a:gd name="T78" fmla="*/ 9 w 235"/>
              <a:gd name="T79" fmla="*/ 195 h 209"/>
              <a:gd name="T80" fmla="*/ 9 w 235"/>
              <a:gd name="T81" fmla="*/ 75 h 209"/>
              <a:gd name="T82" fmla="*/ 226 w 235"/>
              <a:gd name="T83" fmla="*/ 75 h 209"/>
              <a:gd name="T84" fmla="*/ 226 w 235"/>
              <a:gd name="T85" fmla="*/ 195 h 209"/>
              <a:gd name="T86" fmla="*/ 221 w 235"/>
              <a:gd name="T87"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5" h="209">
                <a:moveTo>
                  <a:pt x="221" y="33"/>
                </a:moveTo>
                <a:cubicBezTo>
                  <a:pt x="207" y="33"/>
                  <a:pt x="207" y="33"/>
                  <a:pt x="207" y="33"/>
                </a:cubicBezTo>
                <a:cubicBezTo>
                  <a:pt x="201" y="4"/>
                  <a:pt x="201" y="4"/>
                  <a:pt x="201" y="4"/>
                </a:cubicBezTo>
                <a:cubicBezTo>
                  <a:pt x="201" y="2"/>
                  <a:pt x="198" y="0"/>
                  <a:pt x="196" y="0"/>
                </a:cubicBezTo>
                <a:cubicBezTo>
                  <a:pt x="64" y="27"/>
                  <a:pt x="64" y="27"/>
                  <a:pt x="64" y="27"/>
                </a:cubicBezTo>
                <a:cubicBezTo>
                  <a:pt x="56" y="9"/>
                  <a:pt x="51" y="9"/>
                  <a:pt x="49" y="9"/>
                </a:cubicBezTo>
                <a:cubicBezTo>
                  <a:pt x="14" y="9"/>
                  <a:pt x="14" y="9"/>
                  <a:pt x="14" y="9"/>
                </a:cubicBezTo>
                <a:cubicBezTo>
                  <a:pt x="6" y="9"/>
                  <a:pt x="0" y="15"/>
                  <a:pt x="0" y="23"/>
                </a:cubicBezTo>
                <a:cubicBezTo>
                  <a:pt x="0" y="195"/>
                  <a:pt x="0" y="195"/>
                  <a:pt x="0" y="195"/>
                </a:cubicBezTo>
                <a:cubicBezTo>
                  <a:pt x="0" y="203"/>
                  <a:pt x="6" y="209"/>
                  <a:pt x="14" y="209"/>
                </a:cubicBezTo>
                <a:cubicBezTo>
                  <a:pt x="221" y="209"/>
                  <a:pt x="221" y="209"/>
                  <a:pt x="221" y="209"/>
                </a:cubicBezTo>
                <a:cubicBezTo>
                  <a:pt x="229" y="209"/>
                  <a:pt x="235" y="203"/>
                  <a:pt x="235" y="195"/>
                </a:cubicBezTo>
                <a:cubicBezTo>
                  <a:pt x="235" y="47"/>
                  <a:pt x="235" y="47"/>
                  <a:pt x="235" y="47"/>
                </a:cubicBezTo>
                <a:cubicBezTo>
                  <a:pt x="235" y="39"/>
                  <a:pt x="229" y="33"/>
                  <a:pt x="221" y="33"/>
                </a:cubicBezTo>
                <a:close/>
                <a:moveTo>
                  <a:pt x="193" y="11"/>
                </a:moveTo>
                <a:cubicBezTo>
                  <a:pt x="198" y="33"/>
                  <a:pt x="198" y="33"/>
                  <a:pt x="198" y="33"/>
                </a:cubicBezTo>
                <a:cubicBezTo>
                  <a:pt x="200" y="42"/>
                  <a:pt x="200" y="42"/>
                  <a:pt x="200" y="42"/>
                </a:cubicBezTo>
                <a:cubicBezTo>
                  <a:pt x="204" y="65"/>
                  <a:pt x="204" y="65"/>
                  <a:pt x="204" y="65"/>
                </a:cubicBezTo>
                <a:cubicBezTo>
                  <a:pt x="35" y="65"/>
                  <a:pt x="35" y="65"/>
                  <a:pt x="35" y="65"/>
                </a:cubicBezTo>
                <a:cubicBezTo>
                  <a:pt x="31" y="44"/>
                  <a:pt x="31" y="44"/>
                  <a:pt x="31" y="44"/>
                </a:cubicBezTo>
                <a:lnTo>
                  <a:pt x="193" y="11"/>
                </a:lnTo>
                <a:close/>
                <a:moveTo>
                  <a:pt x="221" y="42"/>
                </a:moveTo>
                <a:cubicBezTo>
                  <a:pt x="224" y="42"/>
                  <a:pt x="226" y="44"/>
                  <a:pt x="226" y="47"/>
                </a:cubicBezTo>
                <a:cubicBezTo>
                  <a:pt x="226" y="65"/>
                  <a:pt x="226" y="65"/>
                  <a:pt x="226" y="65"/>
                </a:cubicBezTo>
                <a:cubicBezTo>
                  <a:pt x="214" y="65"/>
                  <a:pt x="214" y="65"/>
                  <a:pt x="214" y="65"/>
                </a:cubicBezTo>
                <a:cubicBezTo>
                  <a:pt x="209" y="42"/>
                  <a:pt x="209" y="42"/>
                  <a:pt x="209" y="42"/>
                </a:cubicBezTo>
                <a:lnTo>
                  <a:pt x="221" y="42"/>
                </a:lnTo>
                <a:close/>
                <a:moveTo>
                  <a:pt x="14" y="18"/>
                </a:moveTo>
                <a:cubicBezTo>
                  <a:pt x="48" y="18"/>
                  <a:pt x="48" y="18"/>
                  <a:pt x="48" y="18"/>
                </a:cubicBezTo>
                <a:cubicBezTo>
                  <a:pt x="49" y="20"/>
                  <a:pt x="52" y="24"/>
                  <a:pt x="54" y="29"/>
                </a:cubicBezTo>
                <a:cubicBezTo>
                  <a:pt x="24" y="35"/>
                  <a:pt x="24" y="35"/>
                  <a:pt x="24" y="35"/>
                </a:cubicBezTo>
                <a:cubicBezTo>
                  <a:pt x="23" y="35"/>
                  <a:pt x="22" y="36"/>
                  <a:pt x="21" y="37"/>
                </a:cubicBezTo>
                <a:cubicBezTo>
                  <a:pt x="20" y="38"/>
                  <a:pt x="20" y="40"/>
                  <a:pt x="20" y="41"/>
                </a:cubicBezTo>
                <a:cubicBezTo>
                  <a:pt x="25" y="65"/>
                  <a:pt x="25" y="65"/>
                  <a:pt x="25" y="65"/>
                </a:cubicBezTo>
                <a:cubicBezTo>
                  <a:pt x="9" y="65"/>
                  <a:pt x="9" y="65"/>
                  <a:pt x="9" y="65"/>
                </a:cubicBezTo>
                <a:cubicBezTo>
                  <a:pt x="9" y="23"/>
                  <a:pt x="9" y="23"/>
                  <a:pt x="9" y="23"/>
                </a:cubicBezTo>
                <a:cubicBezTo>
                  <a:pt x="9" y="21"/>
                  <a:pt x="11" y="18"/>
                  <a:pt x="14" y="18"/>
                </a:cubicBezTo>
                <a:close/>
                <a:moveTo>
                  <a:pt x="221" y="200"/>
                </a:moveTo>
                <a:cubicBezTo>
                  <a:pt x="14" y="200"/>
                  <a:pt x="14" y="200"/>
                  <a:pt x="14" y="200"/>
                </a:cubicBezTo>
                <a:cubicBezTo>
                  <a:pt x="11" y="200"/>
                  <a:pt x="9" y="198"/>
                  <a:pt x="9" y="195"/>
                </a:cubicBezTo>
                <a:cubicBezTo>
                  <a:pt x="9" y="75"/>
                  <a:pt x="9" y="75"/>
                  <a:pt x="9" y="75"/>
                </a:cubicBezTo>
                <a:cubicBezTo>
                  <a:pt x="226" y="75"/>
                  <a:pt x="226" y="75"/>
                  <a:pt x="226" y="75"/>
                </a:cubicBezTo>
                <a:cubicBezTo>
                  <a:pt x="226" y="195"/>
                  <a:pt x="226" y="195"/>
                  <a:pt x="226" y="195"/>
                </a:cubicBezTo>
                <a:cubicBezTo>
                  <a:pt x="226" y="198"/>
                  <a:pt x="224" y="200"/>
                  <a:pt x="221" y="20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grpSp>
        <p:nvGrpSpPr>
          <p:cNvPr id="81" name="Group 80">
            <a:extLst>
              <a:ext uri="{FF2B5EF4-FFF2-40B4-BE49-F238E27FC236}">
                <a16:creationId xmlns:a16="http://schemas.microsoft.com/office/drawing/2014/main" id="{46291B3B-AA01-4DB1-8770-FE3E4ACC3682}"/>
              </a:ext>
            </a:extLst>
          </p:cNvPr>
          <p:cNvGrpSpPr/>
          <p:nvPr/>
        </p:nvGrpSpPr>
        <p:grpSpPr>
          <a:xfrm>
            <a:off x="4615692" y="4057789"/>
            <a:ext cx="328510" cy="328778"/>
            <a:chOff x="7556501" y="3155870"/>
            <a:chExt cx="477838" cy="477838"/>
          </a:xfrm>
        </p:grpSpPr>
        <p:sp>
          <p:nvSpPr>
            <p:cNvPr id="82" name="Freeform 336">
              <a:extLst>
                <a:ext uri="{FF2B5EF4-FFF2-40B4-BE49-F238E27FC236}">
                  <a16:creationId xmlns:a16="http://schemas.microsoft.com/office/drawing/2014/main" id="{8386AE93-FED5-4644-B788-3AA83D387674}"/>
                </a:ext>
              </a:extLst>
            </p:cNvPr>
            <p:cNvSpPr>
              <a:spLocks noEditPoints="1"/>
            </p:cNvSpPr>
            <p:nvPr/>
          </p:nvSpPr>
          <p:spPr bwMode="auto">
            <a:xfrm>
              <a:off x="7556501" y="3155870"/>
              <a:ext cx="477838" cy="477838"/>
            </a:xfrm>
            <a:custGeom>
              <a:avLst/>
              <a:gdLst>
                <a:gd name="T0" fmla="*/ 234 w 238"/>
                <a:gd name="T1" fmla="*/ 66 h 238"/>
                <a:gd name="T2" fmla="*/ 172 w 238"/>
                <a:gd name="T3" fmla="*/ 3 h 238"/>
                <a:gd name="T4" fmla="*/ 163 w 238"/>
                <a:gd name="T5" fmla="*/ 0 h 238"/>
                <a:gd name="T6" fmla="*/ 75 w 238"/>
                <a:gd name="T7" fmla="*/ 0 h 238"/>
                <a:gd name="T8" fmla="*/ 66 w 238"/>
                <a:gd name="T9" fmla="*/ 3 h 238"/>
                <a:gd name="T10" fmla="*/ 3 w 238"/>
                <a:gd name="T11" fmla="*/ 66 h 238"/>
                <a:gd name="T12" fmla="*/ 0 w 238"/>
                <a:gd name="T13" fmla="*/ 75 h 238"/>
                <a:gd name="T14" fmla="*/ 0 w 238"/>
                <a:gd name="T15" fmla="*/ 163 h 238"/>
                <a:gd name="T16" fmla="*/ 3 w 238"/>
                <a:gd name="T17" fmla="*/ 172 h 238"/>
                <a:gd name="T18" fmla="*/ 66 w 238"/>
                <a:gd name="T19" fmla="*/ 234 h 238"/>
                <a:gd name="T20" fmla="*/ 75 w 238"/>
                <a:gd name="T21" fmla="*/ 238 h 238"/>
                <a:gd name="T22" fmla="*/ 163 w 238"/>
                <a:gd name="T23" fmla="*/ 238 h 238"/>
                <a:gd name="T24" fmla="*/ 172 w 238"/>
                <a:gd name="T25" fmla="*/ 234 h 238"/>
                <a:gd name="T26" fmla="*/ 234 w 238"/>
                <a:gd name="T27" fmla="*/ 172 h 238"/>
                <a:gd name="T28" fmla="*/ 238 w 238"/>
                <a:gd name="T29" fmla="*/ 163 h 238"/>
                <a:gd name="T30" fmla="*/ 238 w 238"/>
                <a:gd name="T31" fmla="*/ 75 h 238"/>
                <a:gd name="T32" fmla="*/ 234 w 238"/>
                <a:gd name="T33" fmla="*/ 66 h 238"/>
                <a:gd name="T34" fmla="*/ 228 w 238"/>
                <a:gd name="T35" fmla="*/ 163 h 238"/>
                <a:gd name="T36" fmla="*/ 227 w 238"/>
                <a:gd name="T37" fmla="*/ 165 h 238"/>
                <a:gd name="T38" fmla="*/ 165 w 238"/>
                <a:gd name="T39" fmla="*/ 228 h 238"/>
                <a:gd name="T40" fmla="*/ 163 w 238"/>
                <a:gd name="T41" fmla="*/ 228 h 238"/>
                <a:gd name="T42" fmla="*/ 75 w 238"/>
                <a:gd name="T43" fmla="*/ 228 h 238"/>
                <a:gd name="T44" fmla="*/ 72 w 238"/>
                <a:gd name="T45" fmla="*/ 228 h 238"/>
                <a:gd name="T46" fmla="*/ 10 w 238"/>
                <a:gd name="T47" fmla="*/ 165 h 238"/>
                <a:gd name="T48" fmla="*/ 9 w 238"/>
                <a:gd name="T49" fmla="*/ 163 h 238"/>
                <a:gd name="T50" fmla="*/ 9 w 238"/>
                <a:gd name="T51" fmla="*/ 75 h 238"/>
                <a:gd name="T52" fmla="*/ 10 w 238"/>
                <a:gd name="T53" fmla="*/ 73 h 238"/>
                <a:gd name="T54" fmla="*/ 72 w 238"/>
                <a:gd name="T55" fmla="*/ 10 h 238"/>
                <a:gd name="T56" fmla="*/ 75 w 238"/>
                <a:gd name="T57" fmla="*/ 9 h 238"/>
                <a:gd name="T58" fmla="*/ 163 w 238"/>
                <a:gd name="T59" fmla="*/ 9 h 238"/>
                <a:gd name="T60" fmla="*/ 165 w 238"/>
                <a:gd name="T61" fmla="*/ 10 h 238"/>
                <a:gd name="T62" fmla="*/ 227 w 238"/>
                <a:gd name="T63" fmla="*/ 73 h 238"/>
                <a:gd name="T64" fmla="*/ 228 w 238"/>
                <a:gd name="T65" fmla="*/ 75 h 238"/>
                <a:gd name="T66" fmla="*/ 228 w 238"/>
                <a:gd name="T67" fmla="*/ 16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8" h="238">
                  <a:moveTo>
                    <a:pt x="234" y="66"/>
                  </a:moveTo>
                  <a:cubicBezTo>
                    <a:pt x="172" y="3"/>
                    <a:pt x="172" y="3"/>
                    <a:pt x="172" y="3"/>
                  </a:cubicBezTo>
                  <a:cubicBezTo>
                    <a:pt x="170" y="1"/>
                    <a:pt x="166" y="0"/>
                    <a:pt x="163" y="0"/>
                  </a:cubicBezTo>
                  <a:cubicBezTo>
                    <a:pt x="75" y="0"/>
                    <a:pt x="75" y="0"/>
                    <a:pt x="75" y="0"/>
                  </a:cubicBezTo>
                  <a:cubicBezTo>
                    <a:pt x="71" y="0"/>
                    <a:pt x="68" y="1"/>
                    <a:pt x="66" y="3"/>
                  </a:cubicBezTo>
                  <a:cubicBezTo>
                    <a:pt x="3" y="66"/>
                    <a:pt x="3" y="66"/>
                    <a:pt x="3" y="66"/>
                  </a:cubicBezTo>
                  <a:cubicBezTo>
                    <a:pt x="1" y="68"/>
                    <a:pt x="0" y="71"/>
                    <a:pt x="0" y="75"/>
                  </a:cubicBezTo>
                  <a:cubicBezTo>
                    <a:pt x="0" y="163"/>
                    <a:pt x="0" y="163"/>
                    <a:pt x="0" y="163"/>
                  </a:cubicBezTo>
                  <a:cubicBezTo>
                    <a:pt x="0" y="166"/>
                    <a:pt x="1" y="170"/>
                    <a:pt x="3" y="172"/>
                  </a:cubicBezTo>
                  <a:cubicBezTo>
                    <a:pt x="66" y="234"/>
                    <a:pt x="66" y="234"/>
                    <a:pt x="66" y="234"/>
                  </a:cubicBezTo>
                  <a:cubicBezTo>
                    <a:pt x="68" y="237"/>
                    <a:pt x="71" y="238"/>
                    <a:pt x="75" y="238"/>
                  </a:cubicBezTo>
                  <a:cubicBezTo>
                    <a:pt x="163" y="238"/>
                    <a:pt x="163" y="238"/>
                    <a:pt x="163" y="238"/>
                  </a:cubicBezTo>
                  <a:cubicBezTo>
                    <a:pt x="166" y="238"/>
                    <a:pt x="170" y="237"/>
                    <a:pt x="172" y="234"/>
                  </a:cubicBezTo>
                  <a:cubicBezTo>
                    <a:pt x="234" y="172"/>
                    <a:pt x="234" y="172"/>
                    <a:pt x="234" y="172"/>
                  </a:cubicBezTo>
                  <a:cubicBezTo>
                    <a:pt x="237" y="170"/>
                    <a:pt x="238" y="166"/>
                    <a:pt x="238" y="163"/>
                  </a:cubicBezTo>
                  <a:cubicBezTo>
                    <a:pt x="238" y="75"/>
                    <a:pt x="238" y="75"/>
                    <a:pt x="238" y="75"/>
                  </a:cubicBezTo>
                  <a:cubicBezTo>
                    <a:pt x="238" y="71"/>
                    <a:pt x="237" y="68"/>
                    <a:pt x="234" y="66"/>
                  </a:cubicBezTo>
                  <a:close/>
                  <a:moveTo>
                    <a:pt x="228" y="163"/>
                  </a:moveTo>
                  <a:cubicBezTo>
                    <a:pt x="228" y="164"/>
                    <a:pt x="228" y="165"/>
                    <a:pt x="227" y="165"/>
                  </a:cubicBezTo>
                  <a:cubicBezTo>
                    <a:pt x="165" y="228"/>
                    <a:pt x="165" y="228"/>
                    <a:pt x="165" y="228"/>
                  </a:cubicBezTo>
                  <a:cubicBezTo>
                    <a:pt x="165" y="228"/>
                    <a:pt x="164" y="228"/>
                    <a:pt x="163" y="228"/>
                  </a:cubicBezTo>
                  <a:cubicBezTo>
                    <a:pt x="75" y="228"/>
                    <a:pt x="75" y="228"/>
                    <a:pt x="75" y="228"/>
                  </a:cubicBezTo>
                  <a:cubicBezTo>
                    <a:pt x="74" y="228"/>
                    <a:pt x="73" y="228"/>
                    <a:pt x="72" y="228"/>
                  </a:cubicBezTo>
                  <a:cubicBezTo>
                    <a:pt x="10" y="165"/>
                    <a:pt x="10" y="165"/>
                    <a:pt x="10" y="165"/>
                  </a:cubicBezTo>
                  <a:cubicBezTo>
                    <a:pt x="10" y="165"/>
                    <a:pt x="9" y="164"/>
                    <a:pt x="9" y="163"/>
                  </a:cubicBezTo>
                  <a:cubicBezTo>
                    <a:pt x="9" y="75"/>
                    <a:pt x="9" y="75"/>
                    <a:pt x="9" y="75"/>
                  </a:cubicBezTo>
                  <a:cubicBezTo>
                    <a:pt x="9" y="74"/>
                    <a:pt x="10" y="73"/>
                    <a:pt x="10" y="73"/>
                  </a:cubicBezTo>
                  <a:cubicBezTo>
                    <a:pt x="72" y="10"/>
                    <a:pt x="72" y="10"/>
                    <a:pt x="72" y="10"/>
                  </a:cubicBezTo>
                  <a:cubicBezTo>
                    <a:pt x="73" y="10"/>
                    <a:pt x="74" y="9"/>
                    <a:pt x="75" y="9"/>
                  </a:cubicBezTo>
                  <a:cubicBezTo>
                    <a:pt x="163" y="9"/>
                    <a:pt x="163" y="9"/>
                    <a:pt x="163" y="9"/>
                  </a:cubicBezTo>
                  <a:cubicBezTo>
                    <a:pt x="164" y="9"/>
                    <a:pt x="165" y="10"/>
                    <a:pt x="165" y="10"/>
                  </a:cubicBezTo>
                  <a:cubicBezTo>
                    <a:pt x="227" y="73"/>
                    <a:pt x="227" y="73"/>
                    <a:pt x="227" y="73"/>
                  </a:cubicBezTo>
                  <a:cubicBezTo>
                    <a:pt x="228" y="73"/>
                    <a:pt x="228" y="74"/>
                    <a:pt x="228" y="75"/>
                  </a:cubicBezTo>
                  <a:lnTo>
                    <a:pt x="228" y="163"/>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83" name="Freeform 337">
              <a:extLst>
                <a:ext uri="{FF2B5EF4-FFF2-40B4-BE49-F238E27FC236}">
                  <a16:creationId xmlns:a16="http://schemas.microsoft.com/office/drawing/2014/main" id="{C7DC2C88-C149-4EE5-B2E2-D7DC601E6190}"/>
                </a:ext>
              </a:extLst>
            </p:cNvPr>
            <p:cNvSpPr>
              <a:spLocks noEditPoints="1"/>
            </p:cNvSpPr>
            <p:nvPr/>
          </p:nvSpPr>
          <p:spPr bwMode="auto">
            <a:xfrm>
              <a:off x="7643813" y="3247946"/>
              <a:ext cx="298450" cy="301625"/>
            </a:xfrm>
            <a:custGeom>
              <a:avLst/>
              <a:gdLst>
                <a:gd name="T0" fmla="*/ 137 w 148"/>
                <a:gd name="T1" fmla="*/ 37 h 150"/>
                <a:gd name="T2" fmla="*/ 131 w 148"/>
                <a:gd name="T3" fmla="*/ 36 h 150"/>
                <a:gd name="T4" fmla="*/ 128 w 148"/>
                <a:gd name="T5" fmla="*/ 36 h 150"/>
                <a:gd name="T6" fmla="*/ 128 w 148"/>
                <a:gd name="T7" fmla="*/ 30 h 150"/>
                <a:gd name="T8" fmla="*/ 122 w 148"/>
                <a:gd name="T9" fmla="*/ 15 h 150"/>
                <a:gd name="T10" fmla="*/ 111 w 148"/>
                <a:gd name="T11" fmla="*/ 11 h 150"/>
                <a:gd name="T12" fmla="*/ 97 w 148"/>
                <a:gd name="T13" fmla="*/ 21 h 150"/>
                <a:gd name="T14" fmla="*/ 95 w 148"/>
                <a:gd name="T15" fmla="*/ 13 h 150"/>
                <a:gd name="T16" fmla="*/ 82 w 148"/>
                <a:gd name="T17" fmla="*/ 0 h 150"/>
                <a:gd name="T18" fmla="*/ 79 w 148"/>
                <a:gd name="T19" fmla="*/ 0 h 150"/>
                <a:gd name="T20" fmla="*/ 79 w 148"/>
                <a:gd name="T21" fmla="*/ 0 h 150"/>
                <a:gd name="T22" fmla="*/ 65 w 148"/>
                <a:gd name="T23" fmla="*/ 8 h 150"/>
                <a:gd name="T24" fmla="*/ 62 w 148"/>
                <a:gd name="T25" fmla="*/ 19 h 150"/>
                <a:gd name="T26" fmla="*/ 46 w 148"/>
                <a:gd name="T27" fmla="*/ 8 h 150"/>
                <a:gd name="T28" fmla="*/ 44 w 148"/>
                <a:gd name="T29" fmla="*/ 8 h 150"/>
                <a:gd name="T30" fmla="*/ 29 w 148"/>
                <a:gd name="T31" fmla="*/ 22 h 150"/>
                <a:gd name="T32" fmla="*/ 37 w 148"/>
                <a:gd name="T33" fmla="*/ 54 h 150"/>
                <a:gd name="T34" fmla="*/ 44 w 148"/>
                <a:gd name="T35" fmla="*/ 79 h 150"/>
                <a:gd name="T36" fmla="*/ 20 w 148"/>
                <a:gd name="T37" fmla="*/ 64 h 150"/>
                <a:gd name="T38" fmla="*/ 14 w 148"/>
                <a:gd name="T39" fmla="*/ 65 h 150"/>
                <a:gd name="T40" fmla="*/ 3 w 148"/>
                <a:gd name="T41" fmla="*/ 76 h 150"/>
                <a:gd name="T42" fmla="*/ 15 w 148"/>
                <a:gd name="T43" fmla="*/ 104 h 150"/>
                <a:gd name="T44" fmla="*/ 21 w 148"/>
                <a:gd name="T45" fmla="*/ 109 h 150"/>
                <a:gd name="T46" fmla="*/ 25 w 148"/>
                <a:gd name="T47" fmla="*/ 112 h 150"/>
                <a:gd name="T48" fmla="*/ 33 w 148"/>
                <a:gd name="T49" fmla="*/ 122 h 150"/>
                <a:gd name="T50" fmla="*/ 53 w 148"/>
                <a:gd name="T51" fmla="*/ 142 h 150"/>
                <a:gd name="T52" fmla="*/ 79 w 148"/>
                <a:gd name="T53" fmla="*/ 150 h 150"/>
                <a:gd name="T54" fmla="*/ 119 w 148"/>
                <a:gd name="T55" fmla="*/ 131 h 150"/>
                <a:gd name="T56" fmla="*/ 127 w 148"/>
                <a:gd name="T57" fmla="*/ 106 h 150"/>
                <a:gd name="T58" fmla="*/ 130 w 148"/>
                <a:gd name="T59" fmla="*/ 93 h 150"/>
                <a:gd name="T60" fmla="*/ 136 w 148"/>
                <a:gd name="T61" fmla="*/ 81 h 150"/>
                <a:gd name="T62" fmla="*/ 147 w 148"/>
                <a:gd name="T63" fmla="*/ 53 h 150"/>
                <a:gd name="T64" fmla="*/ 137 w 148"/>
                <a:gd name="T65" fmla="*/ 37 h 150"/>
                <a:gd name="T66" fmla="*/ 121 w 148"/>
                <a:gd name="T67" fmla="*/ 89 h 150"/>
                <a:gd name="T68" fmla="*/ 111 w 148"/>
                <a:gd name="T69" fmla="*/ 125 h 150"/>
                <a:gd name="T70" fmla="*/ 79 w 148"/>
                <a:gd name="T71" fmla="*/ 140 h 150"/>
                <a:gd name="T72" fmla="*/ 58 w 148"/>
                <a:gd name="T73" fmla="*/ 134 h 150"/>
                <a:gd name="T74" fmla="*/ 32 w 148"/>
                <a:gd name="T75" fmla="*/ 105 h 150"/>
                <a:gd name="T76" fmla="*/ 22 w 148"/>
                <a:gd name="T77" fmla="*/ 98 h 150"/>
                <a:gd name="T78" fmla="*/ 16 w 148"/>
                <a:gd name="T79" fmla="*/ 75 h 150"/>
                <a:gd name="T80" fmla="*/ 20 w 148"/>
                <a:gd name="T81" fmla="*/ 74 h 150"/>
                <a:gd name="T82" fmla="*/ 46 w 148"/>
                <a:gd name="T83" fmla="*/ 93 h 150"/>
                <a:gd name="T84" fmla="*/ 39 w 148"/>
                <a:gd name="T85" fmla="*/ 24 h 150"/>
                <a:gd name="T86" fmla="*/ 45 w 148"/>
                <a:gd name="T87" fmla="*/ 18 h 150"/>
                <a:gd name="T88" fmla="*/ 46 w 148"/>
                <a:gd name="T89" fmla="*/ 18 h 150"/>
                <a:gd name="T90" fmla="*/ 60 w 148"/>
                <a:gd name="T91" fmla="*/ 37 h 150"/>
                <a:gd name="T92" fmla="*/ 69 w 148"/>
                <a:gd name="T93" fmla="*/ 61 h 150"/>
                <a:gd name="T94" fmla="*/ 73 w 148"/>
                <a:gd name="T95" fmla="*/ 13 h 150"/>
                <a:gd name="T96" fmla="*/ 79 w 148"/>
                <a:gd name="T97" fmla="*/ 10 h 150"/>
                <a:gd name="T98" fmla="*/ 80 w 148"/>
                <a:gd name="T99" fmla="*/ 10 h 150"/>
                <a:gd name="T100" fmla="*/ 86 w 148"/>
                <a:gd name="T101" fmla="*/ 15 h 150"/>
                <a:gd name="T102" fmla="*/ 90 w 148"/>
                <a:gd name="T103" fmla="*/ 64 h 150"/>
                <a:gd name="T104" fmla="*/ 111 w 148"/>
                <a:gd name="T105" fmla="*/ 21 h 150"/>
                <a:gd name="T106" fmla="*/ 116 w 148"/>
                <a:gd name="T107" fmla="*/ 23 h 150"/>
                <a:gd name="T108" fmla="*/ 119 w 148"/>
                <a:gd name="T109" fmla="*/ 29 h 150"/>
                <a:gd name="T110" fmla="*/ 108 w 148"/>
                <a:gd name="T111" fmla="*/ 72 h 150"/>
                <a:gd name="T112" fmla="*/ 125 w 148"/>
                <a:gd name="T113" fmla="*/ 48 h 150"/>
                <a:gd name="T114" fmla="*/ 131 w 148"/>
                <a:gd name="T115" fmla="*/ 45 h 150"/>
                <a:gd name="T116" fmla="*/ 133 w 148"/>
                <a:gd name="T117" fmla="*/ 46 h 150"/>
                <a:gd name="T118" fmla="*/ 138 w 148"/>
                <a:gd name="T119" fmla="*/ 53 h 150"/>
                <a:gd name="T120" fmla="*/ 121 w 148"/>
                <a:gd name="T12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 h="150">
                  <a:moveTo>
                    <a:pt x="137" y="37"/>
                  </a:moveTo>
                  <a:cubicBezTo>
                    <a:pt x="135" y="36"/>
                    <a:pt x="133" y="36"/>
                    <a:pt x="131" y="36"/>
                  </a:cubicBezTo>
                  <a:cubicBezTo>
                    <a:pt x="130" y="36"/>
                    <a:pt x="129" y="36"/>
                    <a:pt x="128" y="36"/>
                  </a:cubicBezTo>
                  <a:cubicBezTo>
                    <a:pt x="128" y="34"/>
                    <a:pt x="128" y="32"/>
                    <a:pt x="128" y="30"/>
                  </a:cubicBezTo>
                  <a:cubicBezTo>
                    <a:pt x="129" y="24"/>
                    <a:pt x="126" y="18"/>
                    <a:pt x="122" y="15"/>
                  </a:cubicBezTo>
                  <a:cubicBezTo>
                    <a:pt x="118" y="12"/>
                    <a:pt x="115" y="11"/>
                    <a:pt x="111" y="11"/>
                  </a:cubicBezTo>
                  <a:cubicBezTo>
                    <a:pt x="104" y="11"/>
                    <a:pt x="100" y="15"/>
                    <a:pt x="97" y="21"/>
                  </a:cubicBezTo>
                  <a:cubicBezTo>
                    <a:pt x="96" y="18"/>
                    <a:pt x="96" y="15"/>
                    <a:pt x="95" y="13"/>
                  </a:cubicBezTo>
                  <a:cubicBezTo>
                    <a:pt x="94" y="6"/>
                    <a:pt x="88" y="1"/>
                    <a:pt x="82" y="0"/>
                  </a:cubicBezTo>
                  <a:cubicBezTo>
                    <a:pt x="81" y="0"/>
                    <a:pt x="80" y="0"/>
                    <a:pt x="79" y="0"/>
                  </a:cubicBezTo>
                  <a:cubicBezTo>
                    <a:pt x="79" y="0"/>
                    <a:pt x="79" y="0"/>
                    <a:pt x="79" y="0"/>
                  </a:cubicBezTo>
                  <a:cubicBezTo>
                    <a:pt x="73" y="0"/>
                    <a:pt x="68" y="3"/>
                    <a:pt x="65" y="8"/>
                  </a:cubicBezTo>
                  <a:cubicBezTo>
                    <a:pt x="63" y="11"/>
                    <a:pt x="62" y="15"/>
                    <a:pt x="62" y="19"/>
                  </a:cubicBezTo>
                  <a:cubicBezTo>
                    <a:pt x="58" y="13"/>
                    <a:pt x="53" y="8"/>
                    <a:pt x="46" y="8"/>
                  </a:cubicBezTo>
                  <a:cubicBezTo>
                    <a:pt x="45" y="8"/>
                    <a:pt x="45" y="8"/>
                    <a:pt x="44" y="8"/>
                  </a:cubicBezTo>
                  <a:cubicBezTo>
                    <a:pt x="37" y="9"/>
                    <a:pt x="31" y="15"/>
                    <a:pt x="29" y="22"/>
                  </a:cubicBezTo>
                  <a:cubicBezTo>
                    <a:pt x="27" y="32"/>
                    <a:pt x="32" y="43"/>
                    <a:pt x="37" y="54"/>
                  </a:cubicBezTo>
                  <a:cubicBezTo>
                    <a:pt x="42" y="66"/>
                    <a:pt x="44" y="74"/>
                    <a:pt x="44" y="79"/>
                  </a:cubicBezTo>
                  <a:cubicBezTo>
                    <a:pt x="39" y="73"/>
                    <a:pt x="32" y="64"/>
                    <a:pt x="20" y="64"/>
                  </a:cubicBezTo>
                  <a:cubicBezTo>
                    <a:pt x="18" y="64"/>
                    <a:pt x="16" y="65"/>
                    <a:pt x="14" y="65"/>
                  </a:cubicBezTo>
                  <a:cubicBezTo>
                    <a:pt x="8" y="67"/>
                    <a:pt x="4" y="71"/>
                    <a:pt x="3" y="76"/>
                  </a:cubicBezTo>
                  <a:cubicBezTo>
                    <a:pt x="0" y="87"/>
                    <a:pt x="10" y="99"/>
                    <a:pt x="15" y="104"/>
                  </a:cubicBezTo>
                  <a:cubicBezTo>
                    <a:pt x="17" y="106"/>
                    <a:pt x="19" y="108"/>
                    <a:pt x="21" y="109"/>
                  </a:cubicBezTo>
                  <a:cubicBezTo>
                    <a:pt x="22" y="110"/>
                    <a:pt x="24" y="111"/>
                    <a:pt x="25" y="112"/>
                  </a:cubicBezTo>
                  <a:cubicBezTo>
                    <a:pt x="27" y="115"/>
                    <a:pt x="30" y="118"/>
                    <a:pt x="33" y="122"/>
                  </a:cubicBezTo>
                  <a:cubicBezTo>
                    <a:pt x="39" y="130"/>
                    <a:pt x="45" y="138"/>
                    <a:pt x="53" y="142"/>
                  </a:cubicBezTo>
                  <a:cubicBezTo>
                    <a:pt x="61" y="147"/>
                    <a:pt x="70" y="150"/>
                    <a:pt x="79" y="150"/>
                  </a:cubicBezTo>
                  <a:cubicBezTo>
                    <a:pt x="95" y="150"/>
                    <a:pt x="110" y="143"/>
                    <a:pt x="119" y="131"/>
                  </a:cubicBezTo>
                  <a:cubicBezTo>
                    <a:pt x="125" y="123"/>
                    <a:pt x="126" y="114"/>
                    <a:pt x="127" y="106"/>
                  </a:cubicBezTo>
                  <a:cubicBezTo>
                    <a:pt x="128" y="101"/>
                    <a:pt x="128" y="97"/>
                    <a:pt x="130" y="93"/>
                  </a:cubicBezTo>
                  <a:cubicBezTo>
                    <a:pt x="131" y="89"/>
                    <a:pt x="134" y="85"/>
                    <a:pt x="136" y="81"/>
                  </a:cubicBezTo>
                  <a:cubicBezTo>
                    <a:pt x="141" y="74"/>
                    <a:pt x="146" y="65"/>
                    <a:pt x="147" y="53"/>
                  </a:cubicBezTo>
                  <a:cubicBezTo>
                    <a:pt x="148" y="46"/>
                    <a:pt x="144" y="40"/>
                    <a:pt x="137" y="37"/>
                  </a:cubicBezTo>
                  <a:close/>
                  <a:moveTo>
                    <a:pt x="121" y="89"/>
                  </a:moveTo>
                  <a:cubicBezTo>
                    <a:pt x="116" y="101"/>
                    <a:pt x="119" y="115"/>
                    <a:pt x="111" y="125"/>
                  </a:cubicBezTo>
                  <a:cubicBezTo>
                    <a:pt x="104" y="134"/>
                    <a:pt x="92" y="140"/>
                    <a:pt x="79" y="140"/>
                  </a:cubicBezTo>
                  <a:cubicBezTo>
                    <a:pt x="72" y="140"/>
                    <a:pt x="65" y="138"/>
                    <a:pt x="58" y="134"/>
                  </a:cubicBezTo>
                  <a:cubicBezTo>
                    <a:pt x="49" y="128"/>
                    <a:pt x="40" y="115"/>
                    <a:pt x="32" y="105"/>
                  </a:cubicBezTo>
                  <a:cubicBezTo>
                    <a:pt x="29" y="102"/>
                    <a:pt x="24" y="100"/>
                    <a:pt x="22" y="98"/>
                  </a:cubicBezTo>
                  <a:cubicBezTo>
                    <a:pt x="19" y="94"/>
                    <a:pt x="5" y="78"/>
                    <a:pt x="16" y="75"/>
                  </a:cubicBezTo>
                  <a:cubicBezTo>
                    <a:pt x="18" y="74"/>
                    <a:pt x="19" y="74"/>
                    <a:pt x="20" y="74"/>
                  </a:cubicBezTo>
                  <a:cubicBezTo>
                    <a:pt x="32" y="74"/>
                    <a:pt x="38" y="91"/>
                    <a:pt x="46" y="93"/>
                  </a:cubicBezTo>
                  <a:cubicBezTo>
                    <a:pt x="68" y="77"/>
                    <a:pt x="35" y="43"/>
                    <a:pt x="39" y="24"/>
                  </a:cubicBezTo>
                  <a:cubicBezTo>
                    <a:pt x="39" y="21"/>
                    <a:pt x="42" y="18"/>
                    <a:pt x="45" y="18"/>
                  </a:cubicBezTo>
                  <a:cubicBezTo>
                    <a:pt x="45" y="18"/>
                    <a:pt x="45" y="18"/>
                    <a:pt x="46" y="18"/>
                  </a:cubicBezTo>
                  <a:cubicBezTo>
                    <a:pt x="53" y="18"/>
                    <a:pt x="57" y="31"/>
                    <a:pt x="60" y="37"/>
                  </a:cubicBezTo>
                  <a:cubicBezTo>
                    <a:pt x="63" y="46"/>
                    <a:pt x="65" y="54"/>
                    <a:pt x="69" y="61"/>
                  </a:cubicBezTo>
                  <a:cubicBezTo>
                    <a:pt x="75" y="52"/>
                    <a:pt x="68" y="23"/>
                    <a:pt x="73" y="13"/>
                  </a:cubicBezTo>
                  <a:cubicBezTo>
                    <a:pt x="75" y="11"/>
                    <a:pt x="77" y="10"/>
                    <a:pt x="79" y="10"/>
                  </a:cubicBezTo>
                  <a:cubicBezTo>
                    <a:pt x="80" y="10"/>
                    <a:pt x="80" y="10"/>
                    <a:pt x="80" y="10"/>
                  </a:cubicBezTo>
                  <a:cubicBezTo>
                    <a:pt x="83" y="10"/>
                    <a:pt x="85" y="12"/>
                    <a:pt x="86" y="15"/>
                  </a:cubicBezTo>
                  <a:cubicBezTo>
                    <a:pt x="89" y="29"/>
                    <a:pt x="86" y="50"/>
                    <a:pt x="90" y="64"/>
                  </a:cubicBezTo>
                  <a:cubicBezTo>
                    <a:pt x="98" y="60"/>
                    <a:pt x="100" y="21"/>
                    <a:pt x="111" y="21"/>
                  </a:cubicBezTo>
                  <a:cubicBezTo>
                    <a:pt x="112" y="21"/>
                    <a:pt x="114" y="21"/>
                    <a:pt x="116" y="23"/>
                  </a:cubicBezTo>
                  <a:cubicBezTo>
                    <a:pt x="118" y="24"/>
                    <a:pt x="119" y="27"/>
                    <a:pt x="119" y="29"/>
                  </a:cubicBezTo>
                  <a:cubicBezTo>
                    <a:pt x="118" y="46"/>
                    <a:pt x="110" y="56"/>
                    <a:pt x="108" y="72"/>
                  </a:cubicBezTo>
                  <a:cubicBezTo>
                    <a:pt x="115" y="71"/>
                    <a:pt x="119" y="55"/>
                    <a:pt x="125" y="48"/>
                  </a:cubicBezTo>
                  <a:cubicBezTo>
                    <a:pt x="127" y="46"/>
                    <a:pt x="129" y="45"/>
                    <a:pt x="131" y="45"/>
                  </a:cubicBezTo>
                  <a:cubicBezTo>
                    <a:pt x="132" y="45"/>
                    <a:pt x="132" y="45"/>
                    <a:pt x="133" y="46"/>
                  </a:cubicBezTo>
                  <a:cubicBezTo>
                    <a:pt x="136" y="47"/>
                    <a:pt x="138" y="50"/>
                    <a:pt x="138" y="53"/>
                  </a:cubicBezTo>
                  <a:cubicBezTo>
                    <a:pt x="136" y="68"/>
                    <a:pt x="126" y="77"/>
                    <a:pt x="121" y="89"/>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grpSp>
      <p:grpSp>
        <p:nvGrpSpPr>
          <p:cNvPr id="84" name="Group 83">
            <a:extLst>
              <a:ext uri="{FF2B5EF4-FFF2-40B4-BE49-F238E27FC236}">
                <a16:creationId xmlns:a16="http://schemas.microsoft.com/office/drawing/2014/main" id="{AE94BF20-2C5B-44CB-A968-682AD982A551}"/>
              </a:ext>
            </a:extLst>
          </p:cNvPr>
          <p:cNvGrpSpPr/>
          <p:nvPr/>
        </p:nvGrpSpPr>
        <p:grpSpPr>
          <a:xfrm>
            <a:off x="4615618" y="3224384"/>
            <a:ext cx="328516" cy="336060"/>
            <a:chOff x="4648200" y="6919913"/>
            <a:chExt cx="611188" cy="611187"/>
          </a:xfrm>
        </p:grpSpPr>
        <p:sp>
          <p:nvSpPr>
            <p:cNvPr id="85" name="Freeform 285">
              <a:extLst>
                <a:ext uri="{FF2B5EF4-FFF2-40B4-BE49-F238E27FC236}">
                  <a16:creationId xmlns:a16="http://schemas.microsoft.com/office/drawing/2014/main" id="{EF8E89FB-818E-40E2-A542-0A050D9A436B}"/>
                </a:ext>
              </a:extLst>
            </p:cNvPr>
            <p:cNvSpPr>
              <a:spLocks/>
            </p:cNvSpPr>
            <p:nvPr/>
          </p:nvSpPr>
          <p:spPr bwMode="auto">
            <a:xfrm>
              <a:off x="4808538" y="7412038"/>
              <a:ext cx="42863" cy="119062"/>
            </a:xfrm>
            <a:custGeom>
              <a:avLst/>
              <a:gdLst>
                <a:gd name="T0" fmla="*/ 13 w 17"/>
                <a:gd name="T1" fmla="*/ 1 h 47"/>
                <a:gd name="T2" fmla="*/ 7 w 17"/>
                <a:gd name="T3" fmla="*/ 4 h 47"/>
                <a:gd name="T4" fmla="*/ 0 w 17"/>
                <a:gd name="T5" fmla="*/ 41 h 47"/>
                <a:gd name="T6" fmla="*/ 4 w 17"/>
                <a:gd name="T7" fmla="*/ 47 h 47"/>
                <a:gd name="T8" fmla="*/ 5 w 17"/>
                <a:gd name="T9" fmla="*/ 47 h 47"/>
                <a:gd name="T10" fmla="*/ 10 w 17"/>
                <a:gd name="T11" fmla="*/ 43 h 47"/>
                <a:gd name="T12" fmla="*/ 17 w 17"/>
                <a:gd name="T13" fmla="*/ 6 h 47"/>
                <a:gd name="T14" fmla="*/ 13 w 17"/>
                <a:gd name="T15" fmla="*/ 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7">
                  <a:moveTo>
                    <a:pt x="13" y="1"/>
                  </a:moveTo>
                  <a:cubicBezTo>
                    <a:pt x="10" y="0"/>
                    <a:pt x="8" y="2"/>
                    <a:pt x="7" y="4"/>
                  </a:cubicBezTo>
                  <a:cubicBezTo>
                    <a:pt x="0" y="41"/>
                    <a:pt x="0" y="41"/>
                    <a:pt x="0" y="41"/>
                  </a:cubicBezTo>
                  <a:cubicBezTo>
                    <a:pt x="0" y="44"/>
                    <a:pt x="1" y="46"/>
                    <a:pt x="4" y="47"/>
                  </a:cubicBezTo>
                  <a:cubicBezTo>
                    <a:pt x="4" y="47"/>
                    <a:pt x="5" y="47"/>
                    <a:pt x="5" y="47"/>
                  </a:cubicBezTo>
                  <a:cubicBezTo>
                    <a:pt x="7" y="47"/>
                    <a:pt x="9" y="45"/>
                    <a:pt x="10" y="43"/>
                  </a:cubicBezTo>
                  <a:cubicBezTo>
                    <a:pt x="17" y="6"/>
                    <a:pt x="17" y="6"/>
                    <a:pt x="17" y="6"/>
                  </a:cubicBezTo>
                  <a:cubicBezTo>
                    <a:pt x="17" y="4"/>
                    <a:pt x="16" y="1"/>
                    <a:pt x="13" y="1"/>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86" name="Freeform 286">
              <a:extLst>
                <a:ext uri="{FF2B5EF4-FFF2-40B4-BE49-F238E27FC236}">
                  <a16:creationId xmlns:a16="http://schemas.microsoft.com/office/drawing/2014/main" id="{B5082E7A-6105-4D95-8BD6-A6BC5ECBDFC4}"/>
                </a:ext>
              </a:extLst>
            </p:cNvPr>
            <p:cNvSpPr>
              <a:spLocks/>
            </p:cNvSpPr>
            <p:nvPr/>
          </p:nvSpPr>
          <p:spPr bwMode="auto">
            <a:xfrm>
              <a:off x="5053013" y="7412038"/>
              <a:ext cx="46038" cy="119062"/>
            </a:xfrm>
            <a:custGeom>
              <a:avLst/>
              <a:gdLst>
                <a:gd name="T0" fmla="*/ 5 w 18"/>
                <a:gd name="T1" fmla="*/ 1 h 47"/>
                <a:gd name="T2" fmla="*/ 1 w 18"/>
                <a:gd name="T3" fmla="*/ 6 h 47"/>
                <a:gd name="T4" fmla="*/ 8 w 18"/>
                <a:gd name="T5" fmla="*/ 43 h 47"/>
                <a:gd name="T6" fmla="*/ 13 w 18"/>
                <a:gd name="T7" fmla="*/ 47 h 47"/>
                <a:gd name="T8" fmla="*/ 14 w 18"/>
                <a:gd name="T9" fmla="*/ 47 h 47"/>
                <a:gd name="T10" fmla="*/ 18 w 18"/>
                <a:gd name="T11" fmla="*/ 41 h 47"/>
                <a:gd name="T12" fmla="*/ 11 w 18"/>
                <a:gd name="T13" fmla="*/ 4 h 47"/>
                <a:gd name="T14" fmla="*/ 5 w 18"/>
                <a:gd name="T15" fmla="*/ 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7">
                  <a:moveTo>
                    <a:pt x="5" y="1"/>
                  </a:moveTo>
                  <a:cubicBezTo>
                    <a:pt x="2" y="1"/>
                    <a:pt x="0" y="4"/>
                    <a:pt x="1" y="6"/>
                  </a:cubicBezTo>
                  <a:cubicBezTo>
                    <a:pt x="8" y="43"/>
                    <a:pt x="8" y="43"/>
                    <a:pt x="8" y="43"/>
                  </a:cubicBezTo>
                  <a:cubicBezTo>
                    <a:pt x="9" y="45"/>
                    <a:pt x="11" y="47"/>
                    <a:pt x="13" y="47"/>
                  </a:cubicBezTo>
                  <a:cubicBezTo>
                    <a:pt x="13" y="47"/>
                    <a:pt x="14" y="47"/>
                    <a:pt x="14" y="47"/>
                  </a:cubicBezTo>
                  <a:cubicBezTo>
                    <a:pt x="17" y="46"/>
                    <a:pt x="18" y="44"/>
                    <a:pt x="18" y="41"/>
                  </a:cubicBezTo>
                  <a:cubicBezTo>
                    <a:pt x="11" y="4"/>
                    <a:pt x="11" y="4"/>
                    <a:pt x="11" y="4"/>
                  </a:cubicBezTo>
                  <a:cubicBezTo>
                    <a:pt x="10" y="2"/>
                    <a:pt x="8" y="0"/>
                    <a:pt x="5" y="1"/>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87" name="Freeform 287">
              <a:extLst>
                <a:ext uri="{FF2B5EF4-FFF2-40B4-BE49-F238E27FC236}">
                  <a16:creationId xmlns:a16="http://schemas.microsoft.com/office/drawing/2014/main" id="{74F6E17E-0F36-4DDE-9A22-700B7AC0F884}"/>
                </a:ext>
              </a:extLst>
            </p:cNvPr>
            <p:cNvSpPr>
              <a:spLocks noEditPoints="1"/>
            </p:cNvSpPr>
            <p:nvPr/>
          </p:nvSpPr>
          <p:spPr bwMode="auto">
            <a:xfrm>
              <a:off x="4648200" y="6919913"/>
              <a:ext cx="611188" cy="466725"/>
            </a:xfrm>
            <a:custGeom>
              <a:avLst/>
              <a:gdLst>
                <a:gd name="T0" fmla="*/ 238 w 243"/>
                <a:gd name="T1" fmla="*/ 17 h 185"/>
                <a:gd name="T2" fmla="*/ 159 w 243"/>
                <a:gd name="T3" fmla="*/ 17 h 185"/>
                <a:gd name="T4" fmla="*/ 159 w 243"/>
                <a:gd name="T5" fmla="*/ 5 h 185"/>
                <a:gd name="T6" fmla="*/ 154 w 243"/>
                <a:gd name="T7" fmla="*/ 0 h 185"/>
                <a:gd name="T8" fmla="*/ 149 w 243"/>
                <a:gd name="T9" fmla="*/ 5 h 185"/>
                <a:gd name="T10" fmla="*/ 149 w 243"/>
                <a:gd name="T11" fmla="*/ 17 h 185"/>
                <a:gd name="T12" fmla="*/ 92 w 243"/>
                <a:gd name="T13" fmla="*/ 17 h 185"/>
                <a:gd name="T14" fmla="*/ 92 w 243"/>
                <a:gd name="T15" fmla="*/ 5 h 185"/>
                <a:gd name="T16" fmla="*/ 87 w 243"/>
                <a:gd name="T17" fmla="*/ 0 h 185"/>
                <a:gd name="T18" fmla="*/ 82 w 243"/>
                <a:gd name="T19" fmla="*/ 5 h 185"/>
                <a:gd name="T20" fmla="*/ 82 w 243"/>
                <a:gd name="T21" fmla="*/ 17 h 185"/>
                <a:gd name="T22" fmla="*/ 5 w 243"/>
                <a:gd name="T23" fmla="*/ 17 h 185"/>
                <a:gd name="T24" fmla="*/ 0 w 243"/>
                <a:gd name="T25" fmla="*/ 22 h 185"/>
                <a:gd name="T26" fmla="*/ 0 w 243"/>
                <a:gd name="T27" fmla="*/ 181 h 185"/>
                <a:gd name="T28" fmla="*/ 5 w 243"/>
                <a:gd name="T29" fmla="*/ 185 h 185"/>
                <a:gd name="T30" fmla="*/ 238 w 243"/>
                <a:gd name="T31" fmla="*/ 185 h 185"/>
                <a:gd name="T32" fmla="*/ 243 w 243"/>
                <a:gd name="T33" fmla="*/ 181 h 185"/>
                <a:gd name="T34" fmla="*/ 243 w 243"/>
                <a:gd name="T35" fmla="*/ 22 h 185"/>
                <a:gd name="T36" fmla="*/ 238 w 243"/>
                <a:gd name="T37" fmla="*/ 17 h 185"/>
                <a:gd name="T38" fmla="*/ 233 w 243"/>
                <a:gd name="T39" fmla="*/ 176 h 185"/>
                <a:gd name="T40" fmla="*/ 10 w 243"/>
                <a:gd name="T41" fmla="*/ 176 h 185"/>
                <a:gd name="T42" fmla="*/ 10 w 243"/>
                <a:gd name="T43" fmla="*/ 27 h 185"/>
                <a:gd name="T44" fmla="*/ 233 w 243"/>
                <a:gd name="T45" fmla="*/ 27 h 185"/>
                <a:gd name="T46" fmla="*/ 233 w 243"/>
                <a:gd name="T47" fmla="*/ 1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85">
                  <a:moveTo>
                    <a:pt x="238" y="17"/>
                  </a:moveTo>
                  <a:cubicBezTo>
                    <a:pt x="159" y="17"/>
                    <a:pt x="159" y="17"/>
                    <a:pt x="159" y="17"/>
                  </a:cubicBezTo>
                  <a:cubicBezTo>
                    <a:pt x="159" y="5"/>
                    <a:pt x="159" y="5"/>
                    <a:pt x="159" y="5"/>
                  </a:cubicBezTo>
                  <a:cubicBezTo>
                    <a:pt x="159" y="2"/>
                    <a:pt x="157" y="0"/>
                    <a:pt x="154" y="0"/>
                  </a:cubicBezTo>
                  <a:cubicBezTo>
                    <a:pt x="151" y="0"/>
                    <a:pt x="149" y="2"/>
                    <a:pt x="149" y="5"/>
                  </a:cubicBezTo>
                  <a:cubicBezTo>
                    <a:pt x="149" y="17"/>
                    <a:pt x="149" y="17"/>
                    <a:pt x="149" y="17"/>
                  </a:cubicBezTo>
                  <a:cubicBezTo>
                    <a:pt x="92" y="17"/>
                    <a:pt x="92" y="17"/>
                    <a:pt x="92" y="17"/>
                  </a:cubicBezTo>
                  <a:cubicBezTo>
                    <a:pt x="92" y="5"/>
                    <a:pt x="92" y="5"/>
                    <a:pt x="92" y="5"/>
                  </a:cubicBezTo>
                  <a:cubicBezTo>
                    <a:pt x="92" y="2"/>
                    <a:pt x="90" y="0"/>
                    <a:pt x="87" y="0"/>
                  </a:cubicBezTo>
                  <a:cubicBezTo>
                    <a:pt x="84" y="0"/>
                    <a:pt x="82" y="2"/>
                    <a:pt x="82" y="5"/>
                  </a:cubicBezTo>
                  <a:cubicBezTo>
                    <a:pt x="82" y="17"/>
                    <a:pt x="82" y="17"/>
                    <a:pt x="82" y="17"/>
                  </a:cubicBezTo>
                  <a:cubicBezTo>
                    <a:pt x="5" y="17"/>
                    <a:pt x="5" y="17"/>
                    <a:pt x="5" y="17"/>
                  </a:cubicBezTo>
                  <a:cubicBezTo>
                    <a:pt x="2" y="17"/>
                    <a:pt x="0" y="20"/>
                    <a:pt x="0" y="22"/>
                  </a:cubicBezTo>
                  <a:cubicBezTo>
                    <a:pt x="0" y="181"/>
                    <a:pt x="0" y="181"/>
                    <a:pt x="0" y="181"/>
                  </a:cubicBezTo>
                  <a:cubicBezTo>
                    <a:pt x="0" y="183"/>
                    <a:pt x="2" y="185"/>
                    <a:pt x="5" y="185"/>
                  </a:cubicBezTo>
                  <a:cubicBezTo>
                    <a:pt x="238" y="185"/>
                    <a:pt x="238" y="185"/>
                    <a:pt x="238" y="185"/>
                  </a:cubicBezTo>
                  <a:cubicBezTo>
                    <a:pt x="241" y="185"/>
                    <a:pt x="243" y="183"/>
                    <a:pt x="243" y="181"/>
                  </a:cubicBezTo>
                  <a:cubicBezTo>
                    <a:pt x="243" y="22"/>
                    <a:pt x="243" y="22"/>
                    <a:pt x="243" y="22"/>
                  </a:cubicBezTo>
                  <a:cubicBezTo>
                    <a:pt x="243" y="20"/>
                    <a:pt x="241" y="17"/>
                    <a:pt x="238" y="17"/>
                  </a:cubicBezTo>
                  <a:close/>
                  <a:moveTo>
                    <a:pt x="233" y="176"/>
                  </a:moveTo>
                  <a:cubicBezTo>
                    <a:pt x="10" y="176"/>
                    <a:pt x="10" y="176"/>
                    <a:pt x="10" y="176"/>
                  </a:cubicBezTo>
                  <a:cubicBezTo>
                    <a:pt x="10" y="27"/>
                    <a:pt x="10" y="27"/>
                    <a:pt x="10" y="27"/>
                  </a:cubicBezTo>
                  <a:cubicBezTo>
                    <a:pt x="233" y="27"/>
                    <a:pt x="233" y="27"/>
                    <a:pt x="233" y="27"/>
                  </a:cubicBezTo>
                  <a:lnTo>
                    <a:pt x="233" y="176"/>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88" name="Freeform 288">
              <a:extLst>
                <a:ext uri="{FF2B5EF4-FFF2-40B4-BE49-F238E27FC236}">
                  <a16:creationId xmlns:a16="http://schemas.microsoft.com/office/drawing/2014/main" id="{03CF582F-A2CD-4C02-AB95-0B8C7089DD17}"/>
                </a:ext>
              </a:extLst>
            </p:cNvPr>
            <p:cNvSpPr>
              <a:spLocks noEditPoints="1"/>
            </p:cNvSpPr>
            <p:nvPr/>
          </p:nvSpPr>
          <p:spPr bwMode="auto">
            <a:xfrm>
              <a:off x="4730750" y="7069138"/>
              <a:ext cx="247650" cy="285750"/>
            </a:xfrm>
            <a:custGeom>
              <a:avLst/>
              <a:gdLst>
                <a:gd name="T0" fmla="*/ 97 w 98"/>
                <a:gd name="T1" fmla="*/ 56 h 113"/>
                <a:gd name="T2" fmla="*/ 93 w 98"/>
                <a:gd name="T3" fmla="*/ 33 h 113"/>
                <a:gd name="T4" fmla="*/ 86 w 98"/>
                <a:gd name="T5" fmla="*/ 28 h 113"/>
                <a:gd name="T6" fmla="*/ 55 w 98"/>
                <a:gd name="T7" fmla="*/ 42 h 113"/>
                <a:gd name="T8" fmla="*/ 62 w 98"/>
                <a:gd name="T9" fmla="*/ 13 h 113"/>
                <a:gd name="T10" fmla="*/ 62 w 98"/>
                <a:gd name="T11" fmla="*/ 12 h 113"/>
                <a:gd name="T12" fmla="*/ 55 w 98"/>
                <a:gd name="T13" fmla="*/ 3 h 113"/>
                <a:gd name="T14" fmla="*/ 2 w 98"/>
                <a:gd name="T15" fmla="*/ 45 h 113"/>
                <a:gd name="T16" fmla="*/ 12 w 98"/>
                <a:gd name="T17" fmla="*/ 80 h 113"/>
                <a:gd name="T18" fmla="*/ 97 w 98"/>
                <a:gd name="T19" fmla="*/ 56 h 113"/>
                <a:gd name="T20" fmla="*/ 11 w 98"/>
                <a:gd name="T21" fmla="*/ 46 h 113"/>
                <a:gd name="T22" fmla="*/ 49 w 98"/>
                <a:gd name="T23" fmla="*/ 13 h 113"/>
                <a:gd name="T24" fmla="*/ 52 w 98"/>
                <a:gd name="T25" fmla="*/ 13 h 113"/>
                <a:gd name="T26" fmla="*/ 43 w 98"/>
                <a:gd name="T27" fmla="*/ 50 h 113"/>
                <a:gd name="T28" fmla="*/ 45 w 98"/>
                <a:gd name="T29" fmla="*/ 55 h 113"/>
                <a:gd name="T30" fmla="*/ 50 w 98"/>
                <a:gd name="T31" fmla="*/ 56 h 113"/>
                <a:gd name="T32" fmla="*/ 85 w 98"/>
                <a:gd name="T33" fmla="*/ 38 h 113"/>
                <a:gd name="T34" fmla="*/ 87 w 98"/>
                <a:gd name="T35" fmla="*/ 55 h 113"/>
                <a:gd name="T36" fmla="*/ 19 w 98"/>
                <a:gd name="T37" fmla="*/ 74 h 113"/>
                <a:gd name="T38" fmla="*/ 11 w 98"/>
                <a:gd name="T39"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113">
                  <a:moveTo>
                    <a:pt x="97" y="56"/>
                  </a:moveTo>
                  <a:cubicBezTo>
                    <a:pt x="98" y="48"/>
                    <a:pt x="96" y="40"/>
                    <a:pt x="93" y="33"/>
                  </a:cubicBezTo>
                  <a:cubicBezTo>
                    <a:pt x="92" y="30"/>
                    <a:pt x="89" y="28"/>
                    <a:pt x="86" y="28"/>
                  </a:cubicBezTo>
                  <a:cubicBezTo>
                    <a:pt x="85" y="28"/>
                    <a:pt x="84" y="28"/>
                    <a:pt x="55" y="42"/>
                  </a:cubicBezTo>
                  <a:cubicBezTo>
                    <a:pt x="62" y="13"/>
                    <a:pt x="62" y="13"/>
                    <a:pt x="62" y="13"/>
                  </a:cubicBezTo>
                  <a:cubicBezTo>
                    <a:pt x="62" y="13"/>
                    <a:pt x="62" y="12"/>
                    <a:pt x="62" y="12"/>
                  </a:cubicBezTo>
                  <a:cubicBezTo>
                    <a:pt x="63" y="8"/>
                    <a:pt x="59" y="4"/>
                    <a:pt x="55" y="3"/>
                  </a:cubicBezTo>
                  <a:cubicBezTo>
                    <a:pt x="28" y="0"/>
                    <a:pt x="5" y="19"/>
                    <a:pt x="2" y="45"/>
                  </a:cubicBezTo>
                  <a:cubicBezTo>
                    <a:pt x="0" y="57"/>
                    <a:pt x="4" y="70"/>
                    <a:pt x="12" y="80"/>
                  </a:cubicBezTo>
                  <a:cubicBezTo>
                    <a:pt x="38" y="113"/>
                    <a:pt x="91" y="99"/>
                    <a:pt x="97" y="56"/>
                  </a:cubicBezTo>
                  <a:close/>
                  <a:moveTo>
                    <a:pt x="11" y="46"/>
                  </a:moveTo>
                  <a:cubicBezTo>
                    <a:pt x="14" y="27"/>
                    <a:pt x="30" y="13"/>
                    <a:pt x="49" y="13"/>
                  </a:cubicBezTo>
                  <a:cubicBezTo>
                    <a:pt x="50" y="13"/>
                    <a:pt x="51" y="13"/>
                    <a:pt x="52" y="13"/>
                  </a:cubicBezTo>
                  <a:cubicBezTo>
                    <a:pt x="43" y="50"/>
                    <a:pt x="43" y="50"/>
                    <a:pt x="43" y="50"/>
                  </a:cubicBezTo>
                  <a:cubicBezTo>
                    <a:pt x="43" y="52"/>
                    <a:pt x="44" y="54"/>
                    <a:pt x="45" y="55"/>
                  </a:cubicBezTo>
                  <a:cubicBezTo>
                    <a:pt x="47" y="56"/>
                    <a:pt x="49" y="57"/>
                    <a:pt x="50" y="56"/>
                  </a:cubicBezTo>
                  <a:cubicBezTo>
                    <a:pt x="61" y="50"/>
                    <a:pt x="79" y="41"/>
                    <a:pt x="85" y="38"/>
                  </a:cubicBezTo>
                  <a:cubicBezTo>
                    <a:pt x="87" y="44"/>
                    <a:pt x="88" y="50"/>
                    <a:pt x="87" y="55"/>
                  </a:cubicBezTo>
                  <a:cubicBezTo>
                    <a:pt x="83" y="89"/>
                    <a:pt x="40" y="100"/>
                    <a:pt x="19" y="74"/>
                  </a:cubicBezTo>
                  <a:cubicBezTo>
                    <a:pt x="13" y="66"/>
                    <a:pt x="10" y="56"/>
                    <a:pt x="11" y="46"/>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89" name="Freeform 289">
              <a:extLst>
                <a:ext uri="{FF2B5EF4-FFF2-40B4-BE49-F238E27FC236}">
                  <a16:creationId xmlns:a16="http://schemas.microsoft.com/office/drawing/2014/main" id="{3DF81192-F7EA-4866-B744-9DA254DD8FCA}"/>
                </a:ext>
              </a:extLst>
            </p:cNvPr>
            <p:cNvSpPr>
              <a:spLocks noEditPoints="1"/>
            </p:cNvSpPr>
            <p:nvPr/>
          </p:nvSpPr>
          <p:spPr bwMode="auto">
            <a:xfrm>
              <a:off x="4894263" y="7035800"/>
              <a:ext cx="98425" cy="106362"/>
            </a:xfrm>
            <a:custGeom>
              <a:avLst/>
              <a:gdLst>
                <a:gd name="T0" fmla="*/ 2 w 39"/>
                <a:gd name="T1" fmla="*/ 40 h 42"/>
                <a:gd name="T2" fmla="*/ 6 w 39"/>
                <a:gd name="T3" fmla="*/ 42 h 42"/>
                <a:gd name="T4" fmla="*/ 9 w 39"/>
                <a:gd name="T5" fmla="*/ 41 h 42"/>
                <a:gd name="T6" fmla="*/ 35 w 39"/>
                <a:gd name="T7" fmla="*/ 30 h 42"/>
                <a:gd name="T8" fmla="*/ 39 w 39"/>
                <a:gd name="T9" fmla="*/ 26 h 42"/>
                <a:gd name="T10" fmla="*/ 39 w 39"/>
                <a:gd name="T11" fmla="*/ 21 h 42"/>
                <a:gd name="T12" fmla="*/ 11 w 39"/>
                <a:gd name="T13" fmla="*/ 0 h 42"/>
                <a:gd name="T14" fmla="*/ 3 w 39"/>
                <a:gd name="T15" fmla="*/ 6 h 42"/>
                <a:gd name="T16" fmla="*/ 0 w 39"/>
                <a:gd name="T17" fmla="*/ 34 h 42"/>
                <a:gd name="T18" fmla="*/ 2 w 39"/>
                <a:gd name="T19" fmla="*/ 40 h 42"/>
                <a:gd name="T20" fmla="*/ 13 w 39"/>
                <a:gd name="T21" fmla="*/ 11 h 42"/>
                <a:gd name="T22" fmla="*/ 28 w 39"/>
                <a:gd name="T23" fmla="*/ 22 h 42"/>
                <a:gd name="T24" fmla="*/ 10 w 39"/>
                <a:gd name="T25" fmla="*/ 30 h 42"/>
                <a:gd name="T26" fmla="*/ 13 w 39"/>
                <a:gd name="T2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2">
                  <a:moveTo>
                    <a:pt x="2" y="40"/>
                  </a:moveTo>
                  <a:cubicBezTo>
                    <a:pt x="3" y="41"/>
                    <a:pt x="5" y="42"/>
                    <a:pt x="6" y="42"/>
                  </a:cubicBezTo>
                  <a:cubicBezTo>
                    <a:pt x="7" y="42"/>
                    <a:pt x="8" y="41"/>
                    <a:pt x="9" y="41"/>
                  </a:cubicBezTo>
                  <a:cubicBezTo>
                    <a:pt x="35" y="30"/>
                    <a:pt x="35" y="30"/>
                    <a:pt x="35" y="30"/>
                  </a:cubicBezTo>
                  <a:cubicBezTo>
                    <a:pt x="37" y="29"/>
                    <a:pt x="38" y="28"/>
                    <a:pt x="39" y="26"/>
                  </a:cubicBezTo>
                  <a:cubicBezTo>
                    <a:pt x="39" y="25"/>
                    <a:pt x="39" y="23"/>
                    <a:pt x="39" y="21"/>
                  </a:cubicBezTo>
                  <a:cubicBezTo>
                    <a:pt x="34" y="10"/>
                    <a:pt x="23" y="2"/>
                    <a:pt x="11" y="0"/>
                  </a:cubicBezTo>
                  <a:cubicBezTo>
                    <a:pt x="7" y="0"/>
                    <a:pt x="4" y="3"/>
                    <a:pt x="3" y="6"/>
                  </a:cubicBezTo>
                  <a:cubicBezTo>
                    <a:pt x="0" y="34"/>
                    <a:pt x="0" y="34"/>
                    <a:pt x="0" y="34"/>
                  </a:cubicBezTo>
                  <a:cubicBezTo>
                    <a:pt x="0" y="37"/>
                    <a:pt x="0" y="39"/>
                    <a:pt x="2" y="40"/>
                  </a:cubicBezTo>
                  <a:close/>
                  <a:moveTo>
                    <a:pt x="13" y="11"/>
                  </a:moveTo>
                  <a:cubicBezTo>
                    <a:pt x="19" y="12"/>
                    <a:pt x="25" y="17"/>
                    <a:pt x="28" y="22"/>
                  </a:cubicBezTo>
                  <a:cubicBezTo>
                    <a:pt x="10" y="30"/>
                    <a:pt x="10" y="30"/>
                    <a:pt x="10" y="30"/>
                  </a:cubicBezTo>
                  <a:lnTo>
                    <a:pt x="13" y="11"/>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90" name="Freeform 290">
              <a:extLst>
                <a:ext uri="{FF2B5EF4-FFF2-40B4-BE49-F238E27FC236}">
                  <a16:creationId xmlns:a16="http://schemas.microsoft.com/office/drawing/2014/main" id="{4029EBC8-AB5E-4FAD-A940-4F1B1059C469}"/>
                </a:ext>
              </a:extLst>
            </p:cNvPr>
            <p:cNvSpPr>
              <a:spLocks/>
            </p:cNvSpPr>
            <p:nvPr/>
          </p:nvSpPr>
          <p:spPr bwMode="auto">
            <a:xfrm>
              <a:off x="5027613" y="7258050"/>
              <a:ext cx="138113" cy="25400"/>
            </a:xfrm>
            <a:custGeom>
              <a:avLst/>
              <a:gdLst>
                <a:gd name="T0" fmla="*/ 5 w 55"/>
                <a:gd name="T1" fmla="*/ 10 h 10"/>
                <a:gd name="T2" fmla="*/ 50 w 55"/>
                <a:gd name="T3" fmla="*/ 10 h 10"/>
                <a:gd name="T4" fmla="*/ 55 w 55"/>
                <a:gd name="T5" fmla="*/ 5 h 10"/>
                <a:gd name="T6" fmla="*/ 50 w 55"/>
                <a:gd name="T7" fmla="*/ 0 h 10"/>
                <a:gd name="T8" fmla="*/ 5 w 55"/>
                <a:gd name="T9" fmla="*/ 0 h 10"/>
                <a:gd name="T10" fmla="*/ 0 w 55"/>
                <a:gd name="T11" fmla="*/ 5 h 10"/>
                <a:gd name="T12" fmla="*/ 5 w 5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5" h="10">
                  <a:moveTo>
                    <a:pt x="5" y="10"/>
                  </a:moveTo>
                  <a:cubicBezTo>
                    <a:pt x="50" y="10"/>
                    <a:pt x="50" y="10"/>
                    <a:pt x="50" y="10"/>
                  </a:cubicBezTo>
                  <a:cubicBezTo>
                    <a:pt x="53" y="10"/>
                    <a:pt x="55" y="8"/>
                    <a:pt x="55" y="5"/>
                  </a:cubicBezTo>
                  <a:cubicBezTo>
                    <a:pt x="55" y="2"/>
                    <a:pt x="53" y="0"/>
                    <a:pt x="50" y="0"/>
                  </a:cubicBezTo>
                  <a:cubicBezTo>
                    <a:pt x="5" y="0"/>
                    <a:pt x="5" y="0"/>
                    <a:pt x="5" y="0"/>
                  </a:cubicBezTo>
                  <a:cubicBezTo>
                    <a:pt x="3" y="0"/>
                    <a:pt x="0" y="2"/>
                    <a:pt x="0" y="5"/>
                  </a:cubicBezTo>
                  <a:cubicBezTo>
                    <a:pt x="0" y="8"/>
                    <a:pt x="3" y="10"/>
                    <a:pt x="5" y="1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91" name="Freeform 291">
              <a:extLst>
                <a:ext uri="{FF2B5EF4-FFF2-40B4-BE49-F238E27FC236}">
                  <a16:creationId xmlns:a16="http://schemas.microsoft.com/office/drawing/2014/main" id="{F3B6B65E-F0BB-4066-BF68-3AEC1F03B9D1}"/>
                </a:ext>
              </a:extLst>
            </p:cNvPr>
            <p:cNvSpPr>
              <a:spLocks/>
            </p:cNvSpPr>
            <p:nvPr/>
          </p:nvSpPr>
          <p:spPr bwMode="auto">
            <a:xfrm>
              <a:off x="5027613" y="7177088"/>
              <a:ext cx="138113" cy="25400"/>
            </a:xfrm>
            <a:custGeom>
              <a:avLst/>
              <a:gdLst>
                <a:gd name="T0" fmla="*/ 5 w 55"/>
                <a:gd name="T1" fmla="*/ 10 h 10"/>
                <a:gd name="T2" fmla="*/ 50 w 55"/>
                <a:gd name="T3" fmla="*/ 10 h 10"/>
                <a:gd name="T4" fmla="*/ 55 w 55"/>
                <a:gd name="T5" fmla="*/ 5 h 10"/>
                <a:gd name="T6" fmla="*/ 50 w 55"/>
                <a:gd name="T7" fmla="*/ 0 h 10"/>
                <a:gd name="T8" fmla="*/ 5 w 55"/>
                <a:gd name="T9" fmla="*/ 0 h 10"/>
                <a:gd name="T10" fmla="*/ 0 w 55"/>
                <a:gd name="T11" fmla="*/ 5 h 10"/>
                <a:gd name="T12" fmla="*/ 5 w 5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5" h="10">
                  <a:moveTo>
                    <a:pt x="5" y="10"/>
                  </a:moveTo>
                  <a:cubicBezTo>
                    <a:pt x="50" y="10"/>
                    <a:pt x="50" y="10"/>
                    <a:pt x="50" y="10"/>
                  </a:cubicBezTo>
                  <a:cubicBezTo>
                    <a:pt x="53" y="10"/>
                    <a:pt x="55" y="8"/>
                    <a:pt x="55" y="5"/>
                  </a:cubicBezTo>
                  <a:cubicBezTo>
                    <a:pt x="55" y="2"/>
                    <a:pt x="53" y="0"/>
                    <a:pt x="50" y="0"/>
                  </a:cubicBezTo>
                  <a:cubicBezTo>
                    <a:pt x="5" y="0"/>
                    <a:pt x="5" y="0"/>
                    <a:pt x="5" y="0"/>
                  </a:cubicBezTo>
                  <a:cubicBezTo>
                    <a:pt x="3" y="0"/>
                    <a:pt x="0" y="2"/>
                    <a:pt x="0" y="5"/>
                  </a:cubicBezTo>
                  <a:cubicBezTo>
                    <a:pt x="0" y="8"/>
                    <a:pt x="3" y="10"/>
                    <a:pt x="5" y="1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92" name="Freeform 292">
              <a:extLst>
                <a:ext uri="{FF2B5EF4-FFF2-40B4-BE49-F238E27FC236}">
                  <a16:creationId xmlns:a16="http://schemas.microsoft.com/office/drawing/2014/main" id="{F23DD3B5-A9F5-47E5-946F-757651AA0A12}"/>
                </a:ext>
              </a:extLst>
            </p:cNvPr>
            <p:cNvSpPr>
              <a:spLocks/>
            </p:cNvSpPr>
            <p:nvPr/>
          </p:nvSpPr>
          <p:spPr bwMode="auto">
            <a:xfrm>
              <a:off x="5027613" y="7099300"/>
              <a:ext cx="138113" cy="25400"/>
            </a:xfrm>
            <a:custGeom>
              <a:avLst/>
              <a:gdLst>
                <a:gd name="T0" fmla="*/ 5 w 55"/>
                <a:gd name="T1" fmla="*/ 10 h 10"/>
                <a:gd name="T2" fmla="*/ 50 w 55"/>
                <a:gd name="T3" fmla="*/ 10 h 10"/>
                <a:gd name="T4" fmla="*/ 55 w 55"/>
                <a:gd name="T5" fmla="*/ 5 h 10"/>
                <a:gd name="T6" fmla="*/ 50 w 55"/>
                <a:gd name="T7" fmla="*/ 0 h 10"/>
                <a:gd name="T8" fmla="*/ 5 w 55"/>
                <a:gd name="T9" fmla="*/ 0 h 10"/>
                <a:gd name="T10" fmla="*/ 0 w 55"/>
                <a:gd name="T11" fmla="*/ 5 h 10"/>
                <a:gd name="T12" fmla="*/ 5 w 5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5" h="10">
                  <a:moveTo>
                    <a:pt x="5" y="10"/>
                  </a:moveTo>
                  <a:cubicBezTo>
                    <a:pt x="50" y="10"/>
                    <a:pt x="50" y="10"/>
                    <a:pt x="50" y="10"/>
                  </a:cubicBezTo>
                  <a:cubicBezTo>
                    <a:pt x="53" y="10"/>
                    <a:pt x="55" y="7"/>
                    <a:pt x="55" y="5"/>
                  </a:cubicBezTo>
                  <a:cubicBezTo>
                    <a:pt x="55" y="2"/>
                    <a:pt x="53" y="0"/>
                    <a:pt x="50" y="0"/>
                  </a:cubicBezTo>
                  <a:cubicBezTo>
                    <a:pt x="5" y="0"/>
                    <a:pt x="5" y="0"/>
                    <a:pt x="5" y="0"/>
                  </a:cubicBezTo>
                  <a:cubicBezTo>
                    <a:pt x="3" y="0"/>
                    <a:pt x="0" y="2"/>
                    <a:pt x="0" y="5"/>
                  </a:cubicBezTo>
                  <a:cubicBezTo>
                    <a:pt x="0" y="7"/>
                    <a:pt x="3" y="10"/>
                    <a:pt x="5" y="1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grpSp>
    </p:spTree>
    <p:extLst>
      <p:ext uri="{BB962C8B-B14F-4D97-AF65-F5344CB8AC3E}">
        <p14:creationId xmlns:p14="http://schemas.microsoft.com/office/powerpoint/2010/main" val="419618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82B6F2-481F-49AD-A4C4-CECC776FD6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F4112-B847-499E-B18B-34C799B155AC}"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8E22E6F9-AF1A-4E8F-A286-4F192EA0FC51}"/>
              </a:ext>
            </a:extLst>
          </p:cNvPr>
          <p:cNvGraphicFramePr>
            <a:graphicFrameLocks noGrp="1"/>
          </p:cNvGraphicFramePr>
          <p:nvPr/>
        </p:nvGraphicFramePr>
        <p:xfrm>
          <a:off x="569389" y="1333191"/>
          <a:ext cx="11078624" cy="4467568"/>
        </p:xfrm>
        <a:graphic>
          <a:graphicData uri="http://schemas.openxmlformats.org/drawingml/2006/table">
            <a:tbl>
              <a:tblPr firstRow="1" bandRow="1">
                <a:tableStyleId>{6E25E649-3F16-4E02-A733-19D2CDBF48F0}</a:tableStyleId>
              </a:tblPr>
              <a:tblGrid>
                <a:gridCol w="218956">
                  <a:extLst>
                    <a:ext uri="{9D8B030D-6E8A-4147-A177-3AD203B41FA5}">
                      <a16:colId xmlns:a16="http://schemas.microsoft.com/office/drawing/2014/main" val="2103584875"/>
                    </a:ext>
                  </a:extLst>
                </a:gridCol>
                <a:gridCol w="5139489">
                  <a:extLst>
                    <a:ext uri="{9D8B030D-6E8A-4147-A177-3AD203B41FA5}">
                      <a16:colId xmlns:a16="http://schemas.microsoft.com/office/drawing/2014/main" val="20001"/>
                    </a:ext>
                  </a:extLst>
                </a:gridCol>
                <a:gridCol w="378373">
                  <a:extLst>
                    <a:ext uri="{9D8B030D-6E8A-4147-A177-3AD203B41FA5}">
                      <a16:colId xmlns:a16="http://schemas.microsoft.com/office/drawing/2014/main" val="527828431"/>
                    </a:ext>
                  </a:extLst>
                </a:gridCol>
                <a:gridCol w="5341806">
                  <a:extLst>
                    <a:ext uri="{9D8B030D-6E8A-4147-A177-3AD203B41FA5}">
                      <a16:colId xmlns:a16="http://schemas.microsoft.com/office/drawing/2014/main" val="20002"/>
                    </a:ext>
                  </a:extLst>
                </a:gridCol>
              </a:tblGrid>
              <a:tr h="552368">
                <a:tc gridSpan="2">
                  <a:txBody>
                    <a:bodyPr/>
                    <a:lstStyle/>
                    <a:p>
                      <a:pPr algn="l"/>
                      <a:r>
                        <a:rPr lang="en-US" sz="1800">
                          <a:solidFill>
                            <a:schemeClr val="bg1"/>
                          </a:solidFill>
                        </a:rPr>
                        <a:t>SHARP is…</a:t>
                      </a:r>
                      <a:endParaRPr lang="en-US" sz="1800">
                        <a:solidFill>
                          <a:schemeClr val="bg1"/>
                        </a:solidFill>
                        <a:latin typeface="+mn-lt"/>
                        <a:ea typeface="Verdana" panose="020B0604030504040204" pitchFamily="34" charset="0"/>
                      </a:endParaRPr>
                    </a:p>
                  </a:txBody>
                  <a:tcPr anchor="ctr"/>
                </a:tc>
                <a:tc hMerge="1">
                  <a:txBody>
                    <a:bodyPr/>
                    <a:lstStyle/>
                    <a:p>
                      <a:pPr algn="l"/>
                      <a:r>
                        <a:rPr lang="en-US" sz="1800">
                          <a:solidFill>
                            <a:schemeClr val="bg1"/>
                          </a:solidFill>
                        </a:rPr>
                        <a:t>SHARP is…</a:t>
                      </a:r>
                      <a:endParaRPr lang="en-US" sz="1800">
                        <a:solidFill>
                          <a:schemeClr val="bg1"/>
                        </a:solidFill>
                        <a:latin typeface="+mn-lt"/>
                        <a:ea typeface="Verdana" panose="020B0604030504040204" pitchFamily="34" charset="0"/>
                        <a:cs typeface="Verdana" panose="020B0604030504040204" pitchFamily="34" charset="0"/>
                      </a:endParaRPr>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rPr>
                        <a:t>SHARP is </a:t>
                      </a:r>
                      <a:r>
                        <a:rPr lang="en-US" sz="2000" i="1">
                          <a:solidFill>
                            <a:srgbClr val="FFFF00"/>
                          </a:solidFill>
                        </a:rPr>
                        <a:t>NOT</a:t>
                      </a:r>
                      <a:r>
                        <a:rPr lang="en-US" sz="1800">
                          <a:solidFill>
                            <a:schemeClr val="bg1"/>
                          </a:solidFill>
                        </a:rPr>
                        <a:t>…</a:t>
                      </a:r>
                      <a:endParaRPr lang="en-US" sz="1800">
                        <a:solidFill>
                          <a:schemeClr val="bg1"/>
                        </a:solidFill>
                        <a:latin typeface="+mn-lt"/>
                        <a:ea typeface="Verdana" panose="020B0604030504040204" pitchFamily="34" charset="0"/>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rPr>
                        <a:t>SHARP is </a:t>
                      </a:r>
                      <a:r>
                        <a:rPr lang="en-US" sz="1800" i="1">
                          <a:solidFill>
                            <a:schemeClr val="bg1"/>
                          </a:solidFill>
                        </a:rPr>
                        <a:t>not</a:t>
                      </a:r>
                      <a:r>
                        <a:rPr lang="en-US" sz="1800">
                          <a:solidFill>
                            <a:schemeClr val="bg1"/>
                          </a:solidFill>
                        </a:rPr>
                        <a:t>…</a:t>
                      </a:r>
                      <a:endParaRPr lang="en-US" sz="1800">
                        <a:solidFill>
                          <a:schemeClr val="bg1"/>
                        </a:solidFill>
                        <a:latin typeface="+mn-lt"/>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978800">
                <a:tc>
                  <a:txBody>
                    <a:bodyPr/>
                    <a:lstStyle/>
                    <a:p>
                      <a:pPr marL="502920" lvl="1" indent="0" algn="l">
                        <a:buFont typeface="Arial" panose="020B0604020202020204" pitchFamily="34" charset="0"/>
                        <a:buNone/>
                      </a:pP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502920" lvl="1" indent="0" algn="l">
                        <a:buFont typeface="Arial" panose="020B0604020202020204" pitchFamily="34" charset="0"/>
                        <a:buNone/>
                      </a:pPr>
                      <a:r>
                        <a:rPr lang="en-US" sz="1400">
                          <a:latin typeface="Open Sans"/>
                          <a:ea typeface="Open Sans"/>
                          <a:cs typeface="Open Sans"/>
                        </a:rPr>
                        <a:t>A collection of data from source systems selected for specific reporting purposes</a:t>
                      </a:r>
                    </a:p>
                  </a:txBody>
                  <a:tcPr anchor="ct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latin typeface="Open Sans"/>
                          <a:ea typeface="Open Sans"/>
                          <a:cs typeface="Open Sans"/>
                        </a:rPr>
                        <a:t>Replacing any existing systems of record (source systems) or means of collecting or reporting data</a:t>
                      </a:r>
                    </a:p>
                  </a:txBody>
                  <a:tcPr anchor="ctr"/>
                </a:tc>
                <a:extLst>
                  <a:ext uri="{0D108BD9-81ED-4DB2-BD59-A6C34878D82A}">
                    <a16:rowId xmlns:a16="http://schemas.microsoft.com/office/drawing/2014/main" val="10004"/>
                  </a:ext>
                </a:extLst>
              </a:tr>
              <a:tr h="978800">
                <a:tc>
                  <a:txBody>
                    <a:bodyPr/>
                    <a:lstStyle/>
                    <a:p>
                      <a:pPr marL="502920" lvl="1" indent="0" algn="l">
                        <a:buFont typeface="Arial" panose="020B0604020202020204" pitchFamily="34" charset="0"/>
                        <a:buNone/>
                      </a:pP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502920" lvl="1" indent="0" algn="l">
                        <a:buFont typeface="Arial" panose="020B0604020202020204" pitchFamily="34" charset="0"/>
                        <a:buNone/>
                      </a:pPr>
                      <a:r>
                        <a:rPr lang="en-US" sz="1400">
                          <a:latin typeface="Open Sans"/>
                          <a:ea typeface="Open Sans"/>
                          <a:cs typeface="Open Sans"/>
                        </a:rPr>
                        <a:t>A way to enhance data sharing and reporting to better enable data-driven decision making with key insights about Texas public health</a:t>
                      </a:r>
                    </a:p>
                  </a:txBody>
                  <a:tcPr anchor="ctr"/>
                </a:tc>
                <a:tc>
                  <a:txBody>
                    <a:bodyPr/>
                    <a:lstStyle/>
                    <a:p>
                      <a:pPr marL="457200" lvl="1" indent="0" algn="l">
                        <a:lnSpc>
                          <a:spcPct val="100000"/>
                        </a:lnSpc>
                        <a:spcBef>
                          <a:spcPts val="600"/>
                        </a:spcBef>
                        <a:spcAft>
                          <a:spcPts val="0"/>
                        </a:spcAft>
                        <a:buFont typeface="Arial" panose="020B0604020202020204" pitchFamily="34" charset="0"/>
                        <a:buNone/>
                      </a:pP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457200" lvl="1" indent="0" algn="l">
                        <a:lnSpc>
                          <a:spcPct val="100000"/>
                        </a:lnSpc>
                        <a:spcBef>
                          <a:spcPts val="600"/>
                        </a:spcBef>
                        <a:spcAft>
                          <a:spcPts val="0"/>
                        </a:spcAft>
                        <a:buFont typeface="Arial" panose="020B0604020202020204" pitchFamily="34" charset="0"/>
                        <a:buNone/>
                      </a:pPr>
                      <a:r>
                        <a:rPr lang="en-US" sz="1400">
                          <a:latin typeface="Open Sans"/>
                          <a:ea typeface="Open Sans"/>
                          <a:cs typeface="Open Sans"/>
                        </a:rPr>
                        <a:t>A health information exchange (HIE) or electronic health record (EHR)</a:t>
                      </a:r>
                    </a:p>
                  </a:txBody>
                  <a:tcPr anchor="ctr"/>
                </a:tc>
                <a:extLst>
                  <a:ext uri="{0D108BD9-81ED-4DB2-BD59-A6C34878D82A}">
                    <a16:rowId xmlns:a16="http://schemas.microsoft.com/office/drawing/2014/main" val="10005"/>
                  </a:ext>
                </a:extLst>
              </a:tr>
              <a:tr h="978800">
                <a:tc>
                  <a:txBody>
                    <a:bodyPr/>
                    <a:lstStyle/>
                    <a:p>
                      <a:pPr marL="502920" lvl="1" indent="0" algn="l">
                        <a:buFont typeface="Arial" panose="020B0604020202020204" pitchFamily="34" charset="0"/>
                        <a:buNone/>
                      </a:pP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502920" lvl="1" indent="0" algn="l">
                        <a:buFont typeface="Arial" panose="020B0604020202020204" pitchFamily="34" charset="0"/>
                        <a:buNone/>
                      </a:pPr>
                      <a:r>
                        <a:rPr lang="en-US" sz="1400">
                          <a:latin typeface="Open Sans"/>
                          <a:ea typeface="Open Sans"/>
                          <a:cs typeface="Open Sans"/>
                        </a:rPr>
                        <a:t>A conglomeration of many tools working together to allow for high-value, efficient reports that save data analysts time on data cleansing and manual data analysis efforts</a:t>
                      </a:r>
                    </a:p>
                  </a:txBody>
                  <a:tcPr anchor="ct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latin typeface="Open Sans"/>
                          <a:ea typeface="Open Sans"/>
                          <a:cs typeface="Open Sans"/>
                        </a:rPr>
                        <a:t>A singular tool or application to be ‘accessed’ or ‘logged in to’ (rather you log into each tool that make up SHARP, based on job duties)</a:t>
                      </a:r>
                    </a:p>
                  </a:txBody>
                  <a:tcPr anchor="ctr"/>
                </a:tc>
                <a:extLst>
                  <a:ext uri="{0D108BD9-81ED-4DB2-BD59-A6C34878D82A}">
                    <a16:rowId xmlns:a16="http://schemas.microsoft.com/office/drawing/2014/main" val="10006"/>
                  </a:ext>
                </a:extLst>
              </a:tr>
              <a:tr h="978800">
                <a:tc>
                  <a:txBody>
                    <a:bodyPr/>
                    <a:lstStyle/>
                    <a:p>
                      <a:pPr marL="50292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50292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latin typeface="Open Sans"/>
                          <a:ea typeface="Open Sans"/>
                          <a:cs typeface="Open Sans"/>
                        </a:rPr>
                        <a:t>A platform that allows for more streamlined data governance efforts, documentation, and business processes</a:t>
                      </a:r>
                    </a:p>
                  </a:txBody>
                  <a:tcPr anchor="ct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latin typeface="Open Sans"/>
                          <a:ea typeface="Open Sans"/>
                          <a:cs typeface="Open Sans"/>
                        </a:rPr>
                        <a:t>Meant to complicate your existing work (rather, it’s meant to simplify!)</a:t>
                      </a:r>
                    </a:p>
                  </a:txBody>
                  <a:tcPr anchor="ctr"/>
                </a:tc>
                <a:extLst>
                  <a:ext uri="{0D108BD9-81ED-4DB2-BD59-A6C34878D82A}">
                    <a16:rowId xmlns:a16="http://schemas.microsoft.com/office/drawing/2014/main" val="2969037784"/>
                  </a:ext>
                </a:extLst>
              </a:tr>
            </a:tbl>
          </a:graphicData>
        </a:graphic>
      </p:graphicFrame>
      <p:pic>
        <p:nvPicPr>
          <p:cNvPr id="6" name="Graphic 5" descr="Document with solid fill">
            <a:extLst>
              <a:ext uri="{FF2B5EF4-FFF2-40B4-BE49-F238E27FC236}">
                <a16:creationId xmlns:a16="http://schemas.microsoft.com/office/drawing/2014/main" id="{7B8E4566-02B4-463F-BBD2-504D1EE9D4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707" y="2076865"/>
            <a:ext cx="548640" cy="548640"/>
          </a:xfrm>
          <a:prstGeom prst="rect">
            <a:avLst/>
          </a:prstGeom>
        </p:spPr>
      </p:pic>
      <p:pic>
        <p:nvPicPr>
          <p:cNvPr id="8" name="Graphic 7" descr="Handshake with solid fill">
            <a:extLst>
              <a:ext uri="{FF2B5EF4-FFF2-40B4-BE49-F238E27FC236}">
                <a16:creationId xmlns:a16="http://schemas.microsoft.com/office/drawing/2014/main" id="{E4C4E7F7-55F8-4B7B-B420-D92A718B4F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218" y="3100745"/>
            <a:ext cx="457200" cy="457200"/>
          </a:xfrm>
          <a:prstGeom prst="rect">
            <a:avLst/>
          </a:prstGeom>
        </p:spPr>
      </p:pic>
      <p:pic>
        <p:nvPicPr>
          <p:cNvPr id="12" name="Graphic 11" descr="Gears with solid fill">
            <a:extLst>
              <a:ext uri="{FF2B5EF4-FFF2-40B4-BE49-F238E27FC236}">
                <a16:creationId xmlns:a16="http://schemas.microsoft.com/office/drawing/2014/main" id="{00AEA24D-AF8C-4C15-9885-02DD2304BF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7707" y="4043526"/>
            <a:ext cx="548640" cy="548640"/>
          </a:xfrm>
          <a:prstGeom prst="rect">
            <a:avLst/>
          </a:prstGeom>
        </p:spPr>
      </p:pic>
      <p:pic>
        <p:nvPicPr>
          <p:cNvPr id="14" name="Graphic 13" descr="Transfer with solid fill">
            <a:extLst>
              <a:ext uri="{FF2B5EF4-FFF2-40B4-BE49-F238E27FC236}">
                <a16:creationId xmlns:a16="http://schemas.microsoft.com/office/drawing/2014/main" id="{DFA488CA-3695-491D-98E2-075171FCC4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218" y="5074986"/>
            <a:ext cx="457200" cy="457200"/>
          </a:xfrm>
          <a:prstGeom prst="rect">
            <a:avLst/>
          </a:prstGeom>
        </p:spPr>
      </p:pic>
      <p:pic>
        <p:nvPicPr>
          <p:cNvPr id="16" name="Graphic 15" descr="Database with solid fill">
            <a:extLst>
              <a:ext uri="{FF2B5EF4-FFF2-40B4-BE49-F238E27FC236}">
                <a16:creationId xmlns:a16="http://schemas.microsoft.com/office/drawing/2014/main" id="{A3971A67-D374-4796-9771-4D81942526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02860" y="2076865"/>
            <a:ext cx="548640" cy="548640"/>
          </a:xfrm>
          <a:prstGeom prst="rect">
            <a:avLst/>
          </a:prstGeom>
        </p:spPr>
      </p:pic>
      <p:pic>
        <p:nvPicPr>
          <p:cNvPr id="18" name="Graphic 17" descr="Doctor female with solid fill">
            <a:extLst>
              <a:ext uri="{FF2B5EF4-FFF2-40B4-BE49-F238E27FC236}">
                <a16:creationId xmlns:a16="http://schemas.microsoft.com/office/drawing/2014/main" id="{5A95E4CF-A4FA-44E1-82D8-BDFBFABA8E8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02860" y="3056671"/>
            <a:ext cx="548640" cy="548640"/>
          </a:xfrm>
          <a:prstGeom prst="rect">
            <a:avLst/>
          </a:prstGeom>
        </p:spPr>
      </p:pic>
      <p:pic>
        <p:nvPicPr>
          <p:cNvPr id="20" name="Graphic 19" descr="Internet with solid fill">
            <a:extLst>
              <a:ext uri="{FF2B5EF4-FFF2-40B4-BE49-F238E27FC236}">
                <a16:creationId xmlns:a16="http://schemas.microsoft.com/office/drawing/2014/main" id="{7716EE0D-D245-46A3-944E-138C33C2918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02860" y="4054036"/>
            <a:ext cx="548640" cy="548640"/>
          </a:xfrm>
          <a:prstGeom prst="rect">
            <a:avLst/>
          </a:prstGeom>
        </p:spPr>
      </p:pic>
      <p:pic>
        <p:nvPicPr>
          <p:cNvPr id="22" name="Graphic 21" descr="Lightbulb and gear with solid fill">
            <a:extLst>
              <a:ext uri="{FF2B5EF4-FFF2-40B4-BE49-F238E27FC236}">
                <a16:creationId xmlns:a16="http://schemas.microsoft.com/office/drawing/2014/main" id="{5C2B1128-5AA0-4958-B908-4A118099748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02860" y="5002748"/>
            <a:ext cx="548640" cy="548640"/>
          </a:xfrm>
          <a:prstGeom prst="rect">
            <a:avLst/>
          </a:prstGeom>
        </p:spPr>
      </p:pic>
      <p:sp>
        <p:nvSpPr>
          <p:cNvPr id="5" name="Title 4">
            <a:extLst>
              <a:ext uri="{FF2B5EF4-FFF2-40B4-BE49-F238E27FC236}">
                <a16:creationId xmlns:a16="http://schemas.microsoft.com/office/drawing/2014/main" id="{D5680CDF-3AC2-405E-A5F7-95D5A6725142}"/>
              </a:ext>
            </a:extLst>
          </p:cNvPr>
          <p:cNvSpPr>
            <a:spLocks noGrp="1"/>
          </p:cNvSpPr>
          <p:nvPr>
            <p:ph type="title" idx="4294967295"/>
          </p:nvPr>
        </p:nvSpPr>
        <p:spPr>
          <a:xfrm>
            <a:off x="271417" y="260718"/>
            <a:ext cx="10515600" cy="1325563"/>
          </a:xfrm>
        </p:spPr>
        <p:txBody>
          <a:bodyPr/>
          <a:lstStyle/>
          <a:p>
            <a:r>
              <a:rPr lang="en-US" sz="4000"/>
              <a:t>Understanding SHARP</a:t>
            </a:r>
          </a:p>
        </p:txBody>
      </p:sp>
    </p:spTree>
    <p:extLst>
      <p:ext uri="{BB962C8B-B14F-4D97-AF65-F5344CB8AC3E}">
        <p14:creationId xmlns:p14="http://schemas.microsoft.com/office/powerpoint/2010/main" val="250439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B7E1-F9A1-4A0C-B9C0-2C0649E2AD93}"/>
              </a:ext>
            </a:extLst>
          </p:cNvPr>
          <p:cNvSpPr>
            <a:spLocks noGrp="1"/>
          </p:cNvSpPr>
          <p:nvPr>
            <p:ph type="title"/>
          </p:nvPr>
        </p:nvSpPr>
        <p:spPr>
          <a:xfrm>
            <a:off x="397669" y="178646"/>
            <a:ext cx="10515600" cy="1325563"/>
          </a:xfrm>
        </p:spPr>
        <p:txBody>
          <a:bodyPr/>
          <a:lstStyle/>
          <a:p>
            <a:r>
              <a:rPr lang="en-US" sz="4000">
                <a:cs typeface="Calibri"/>
              </a:rPr>
              <a:t>Why SHARP?</a:t>
            </a:r>
          </a:p>
        </p:txBody>
      </p:sp>
      <p:sp>
        <p:nvSpPr>
          <p:cNvPr id="3" name="Slide Number Placeholder 2">
            <a:extLst>
              <a:ext uri="{FF2B5EF4-FFF2-40B4-BE49-F238E27FC236}">
                <a16:creationId xmlns:a16="http://schemas.microsoft.com/office/drawing/2014/main" id="{A7D90E6A-F4EC-4CA7-9291-727A5DD0CF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1BF69-3FCB-4C3D-B530-004777A4FCEB}" type="slidenum">
              <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E3FFA7F4-E68A-4A59-A9E5-E8CC37E3C2ED}"/>
              </a:ext>
              <a:ext uri="{C183D7F6-B498-43B3-948B-1728B52AA6E4}">
                <adec:decorative xmlns:adec="http://schemas.microsoft.com/office/drawing/2017/decorative" val="1"/>
              </a:ext>
            </a:extLst>
          </p:cNvPr>
          <p:cNvGrpSpPr/>
          <p:nvPr/>
        </p:nvGrpSpPr>
        <p:grpSpPr>
          <a:xfrm>
            <a:off x="528078" y="1521338"/>
            <a:ext cx="3760011" cy="307777"/>
            <a:chOff x="510538" y="1330420"/>
            <a:chExt cx="3760011" cy="307777"/>
          </a:xfrm>
        </p:grpSpPr>
        <p:cxnSp>
          <p:nvCxnSpPr>
            <p:cNvPr id="36" name="Straight Connector 35">
              <a:extLst>
                <a:ext uri="{FF2B5EF4-FFF2-40B4-BE49-F238E27FC236}">
                  <a16:creationId xmlns:a16="http://schemas.microsoft.com/office/drawing/2014/main" id="{00958914-B1FA-4B3C-ACF5-8501067DE4D0}"/>
                </a:ext>
              </a:extLst>
            </p:cNvPr>
            <p:cNvCxnSpPr>
              <a:cxnSpLocks/>
            </p:cNvCxnSpPr>
            <p:nvPr/>
          </p:nvCxnSpPr>
          <p:spPr>
            <a:xfrm flipH="1">
              <a:off x="510538" y="1472984"/>
              <a:ext cx="3760011"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CFDECD8-FD15-4F5D-8828-042399A112D9}"/>
                </a:ext>
              </a:extLst>
            </p:cNvPr>
            <p:cNvSpPr txBox="1"/>
            <p:nvPr/>
          </p:nvSpPr>
          <p:spPr>
            <a:xfrm>
              <a:off x="1276140" y="1330420"/>
              <a:ext cx="2228807" cy="307777"/>
            </a:xfrm>
            <a:prstGeom prst="rect">
              <a:avLst/>
            </a:prstGeom>
            <a:solidFill>
              <a:srgbClr val="F2F2F2"/>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a:ln>
                    <a:noFill/>
                  </a:ln>
                  <a:solidFill>
                    <a:srgbClr val="000000"/>
                  </a:solidFill>
                  <a:effectLst/>
                  <a:uLnTx/>
                  <a:uFillTx/>
                  <a:latin typeface="Open Sans"/>
                  <a:ea typeface="Open Sans" charset="0"/>
                  <a:cs typeface="Open Sans" charset="0"/>
                </a:rPr>
                <a:t>HOW IT STARTED</a:t>
              </a:r>
            </a:p>
          </p:txBody>
        </p:sp>
      </p:grpSp>
      <p:grpSp>
        <p:nvGrpSpPr>
          <p:cNvPr id="6" name="Group 5">
            <a:extLst>
              <a:ext uri="{FF2B5EF4-FFF2-40B4-BE49-F238E27FC236}">
                <a16:creationId xmlns:a16="http://schemas.microsoft.com/office/drawing/2014/main" id="{3AFF1493-1DE2-4629-97B9-E0FA9C846FED}"/>
              </a:ext>
              <a:ext uri="{C183D7F6-B498-43B3-948B-1728B52AA6E4}">
                <adec:decorative xmlns:adec="http://schemas.microsoft.com/office/drawing/2017/decorative" val="1"/>
              </a:ext>
            </a:extLst>
          </p:cNvPr>
          <p:cNvGrpSpPr/>
          <p:nvPr/>
        </p:nvGrpSpPr>
        <p:grpSpPr>
          <a:xfrm>
            <a:off x="4676098" y="1521338"/>
            <a:ext cx="7269208" cy="307777"/>
            <a:chOff x="4676098" y="1330420"/>
            <a:chExt cx="7269208" cy="307777"/>
          </a:xfrm>
        </p:grpSpPr>
        <p:cxnSp>
          <p:nvCxnSpPr>
            <p:cNvPr id="48" name="Straight Connector 47">
              <a:extLst>
                <a:ext uri="{FF2B5EF4-FFF2-40B4-BE49-F238E27FC236}">
                  <a16:creationId xmlns:a16="http://schemas.microsoft.com/office/drawing/2014/main" id="{287822BD-1DF1-43C9-86F0-CA209226A3D2}"/>
                </a:ext>
              </a:extLst>
            </p:cNvPr>
            <p:cNvCxnSpPr>
              <a:cxnSpLocks/>
            </p:cNvCxnSpPr>
            <p:nvPr/>
          </p:nvCxnSpPr>
          <p:spPr>
            <a:xfrm flipH="1">
              <a:off x="4676098" y="1472984"/>
              <a:ext cx="7269208"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B7051E3-3C16-4A9F-93B8-8B055A64305D}"/>
                </a:ext>
              </a:extLst>
            </p:cNvPr>
            <p:cNvSpPr txBox="1"/>
            <p:nvPr/>
          </p:nvSpPr>
          <p:spPr>
            <a:xfrm>
              <a:off x="7274896" y="1330420"/>
              <a:ext cx="2071612" cy="307777"/>
            </a:xfrm>
            <a:prstGeom prst="rect">
              <a:avLst/>
            </a:prstGeom>
            <a:solidFill>
              <a:srgbClr val="F2F2F2"/>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a:ln>
                    <a:noFill/>
                  </a:ln>
                  <a:solidFill>
                    <a:srgbClr val="000000"/>
                  </a:solidFill>
                  <a:effectLst/>
                  <a:uLnTx/>
                  <a:uFillTx/>
                  <a:latin typeface="Open Sans"/>
                  <a:ea typeface="Open Sans" charset="0"/>
                  <a:cs typeface="Open Sans" charset="0"/>
                </a:rPr>
                <a:t>KEY BENEFITS</a:t>
              </a:r>
            </a:p>
          </p:txBody>
        </p:sp>
      </p:grpSp>
      <p:grpSp>
        <p:nvGrpSpPr>
          <p:cNvPr id="8" name="Group 7">
            <a:extLst>
              <a:ext uri="{FF2B5EF4-FFF2-40B4-BE49-F238E27FC236}">
                <a16:creationId xmlns:a16="http://schemas.microsoft.com/office/drawing/2014/main" id="{551BBE04-0E00-4825-B219-F8F33A9B469D}"/>
              </a:ext>
              <a:ext uri="{C183D7F6-B498-43B3-948B-1728B52AA6E4}">
                <adec:decorative xmlns:adec="http://schemas.microsoft.com/office/drawing/2017/decorative" val="1"/>
              </a:ext>
            </a:extLst>
          </p:cNvPr>
          <p:cNvGrpSpPr/>
          <p:nvPr/>
        </p:nvGrpSpPr>
        <p:grpSpPr>
          <a:xfrm>
            <a:off x="4746211" y="2110471"/>
            <a:ext cx="7138815" cy="3522835"/>
            <a:chOff x="4816323" y="2007548"/>
            <a:chExt cx="7138815" cy="3522835"/>
          </a:xfrm>
        </p:grpSpPr>
        <p:sp>
          <p:nvSpPr>
            <p:cNvPr id="42" name="Rectangle 41">
              <a:extLst>
                <a:ext uri="{FF2B5EF4-FFF2-40B4-BE49-F238E27FC236}">
                  <a16:creationId xmlns:a16="http://schemas.microsoft.com/office/drawing/2014/main" id="{7B298890-89A7-4EC9-900A-87C52FF154A1}"/>
                </a:ext>
              </a:extLst>
            </p:cNvPr>
            <p:cNvSpPr/>
            <p:nvPr/>
          </p:nvSpPr>
          <p:spPr>
            <a:xfrm>
              <a:off x="4816323" y="2007548"/>
              <a:ext cx="2379091" cy="1761067"/>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rtlCol="0" anchor="t" anchorCtr="0"/>
            <a:lstStyle/>
            <a:p>
              <a:pPr marL="0" marR="0" lvl="0" indent="0" algn="ctr" defTabSz="914400" rtl="0" eaLnBrk="1" fontAlgn="auto" latinLnBrk="0" hangingPunct="1">
                <a:lnSpc>
                  <a:spcPct val="114000"/>
                </a:lnSpc>
                <a:spcBef>
                  <a:spcPts val="0"/>
                </a:spcBef>
                <a:spcAft>
                  <a:spcPts val="14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a:ea typeface="Times New Roman" panose="02020603050405020304" pitchFamily="18" charset="0"/>
                  <a:cs typeface="+mn-cs"/>
                </a:rPr>
                <a:t>Reduced Manual Data Processing</a:t>
              </a:r>
            </a:p>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Open Sans"/>
                  <a:ea typeface="Times New Roman" panose="02020603050405020304" pitchFamily="18" charset="0"/>
                  <a:cs typeface="+mn-cs"/>
                </a:rPr>
                <a:t>Ability to automate many current data validation rules and prepare data for reporting</a:t>
              </a:r>
            </a:p>
          </p:txBody>
        </p:sp>
        <p:sp>
          <p:nvSpPr>
            <p:cNvPr id="43" name="Rectangle 42">
              <a:extLst>
                <a:ext uri="{FF2B5EF4-FFF2-40B4-BE49-F238E27FC236}">
                  <a16:creationId xmlns:a16="http://schemas.microsoft.com/office/drawing/2014/main" id="{88971B0D-AF46-49C8-BFB8-0D7BC4D7254C}"/>
                </a:ext>
              </a:extLst>
            </p:cNvPr>
            <p:cNvSpPr/>
            <p:nvPr/>
          </p:nvSpPr>
          <p:spPr>
            <a:xfrm>
              <a:off x="7201101" y="2007548"/>
              <a:ext cx="2379091" cy="1761067"/>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14000"/>
                </a:lnSpc>
                <a:spcBef>
                  <a:spcPts val="0"/>
                </a:spcBef>
                <a:spcAft>
                  <a:spcPts val="14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a:ea typeface="Times New Roman" panose="02020603050405020304" pitchFamily="18" charset="0"/>
                  <a:cs typeface="+mn-cs"/>
                </a:rPr>
                <a:t>Actionable Insights</a:t>
              </a:r>
            </a:p>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Open Sans"/>
                  <a:ea typeface="Times New Roman" panose="02020603050405020304" pitchFamily="18" charset="0"/>
                  <a:cs typeface="+mn-cs"/>
                </a:rPr>
                <a:t>Quickly and efficiently analyze public health trends with enhanced dashboards, reports, and maps</a:t>
              </a:r>
            </a:p>
          </p:txBody>
        </p:sp>
        <p:sp>
          <p:nvSpPr>
            <p:cNvPr id="44" name="Rectangle 43">
              <a:extLst>
                <a:ext uri="{FF2B5EF4-FFF2-40B4-BE49-F238E27FC236}">
                  <a16:creationId xmlns:a16="http://schemas.microsoft.com/office/drawing/2014/main" id="{92A0D714-DBF3-4377-81C6-BBDFDAA39520}"/>
                </a:ext>
              </a:extLst>
            </p:cNvPr>
            <p:cNvSpPr/>
            <p:nvPr/>
          </p:nvSpPr>
          <p:spPr>
            <a:xfrm>
              <a:off x="4816323" y="3769316"/>
              <a:ext cx="2379091" cy="1761067"/>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274320" rIns="182880" rtlCol="0" anchor="t" anchorCtr="0"/>
            <a:lstStyle/>
            <a:p>
              <a:pPr marL="0" marR="0" lvl="0" indent="0" algn="ctr" defTabSz="914400" rtl="0" eaLnBrk="1" fontAlgn="auto" latinLnBrk="0" hangingPunct="1">
                <a:lnSpc>
                  <a:spcPct val="114000"/>
                </a:lnSpc>
                <a:spcBef>
                  <a:spcPts val="0"/>
                </a:spcBef>
                <a:spcAft>
                  <a:spcPts val="14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a:ea typeface="Times New Roman" panose="02020603050405020304" pitchFamily="18" charset="0"/>
                  <a:cs typeface="+mn-cs"/>
                </a:rPr>
                <a:t>Increased Responsiveness</a:t>
              </a:r>
            </a:p>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Open Sans"/>
                  <a:ea typeface="Times New Roman" panose="02020603050405020304" pitchFamily="18" charset="0"/>
                  <a:cs typeface="+mn-cs"/>
                </a:rPr>
                <a:t>Field program requests for data or reports more quickly given centralized data repository</a:t>
              </a:r>
            </a:p>
          </p:txBody>
        </p:sp>
        <p:sp>
          <p:nvSpPr>
            <p:cNvPr id="45" name="Rectangle 44">
              <a:extLst>
                <a:ext uri="{FF2B5EF4-FFF2-40B4-BE49-F238E27FC236}">
                  <a16:creationId xmlns:a16="http://schemas.microsoft.com/office/drawing/2014/main" id="{12EEE6FF-09F2-4B04-8901-6C7DA7E815EA}"/>
                </a:ext>
              </a:extLst>
            </p:cNvPr>
            <p:cNvSpPr/>
            <p:nvPr/>
          </p:nvSpPr>
          <p:spPr>
            <a:xfrm>
              <a:off x="7201101" y="3769316"/>
              <a:ext cx="2379091" cy="1761067"/>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274320" rIns="182880" rtlCol="0" anchor="t" anchorCtr="0"/>
            <a:lstStyle/>
            <a:p>
              <a:pPr marL="0" marR="0" lvl="0" indent="0" algn="ctr" defTabSz="914400" rtl="0" eaLnBrk="1" fontAlgn="auto" latinLnBrk="0" hangingPunct="1">
                <a:lnSpc>
                  <a:spcPct val="114000"/>
                </a:lnSpc>
                <a:spcBef>
                  <a:spcPts val="0"/>
                </a:spcBef>
                <a:spcAft>
                  <a:spcPts val="14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a:ea typeface="Times New Roman" panose="02020603050405020304" pitchFamily="18" charset="0"/>
                  <a:cs typeface="+mn-cs"/>
                </a:rPr>
                <a:t>Data Sharing</a:t>
              </a:r>
            </a:p>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Open Sans"/>
                  <a:ea typeface="Calibri" panose="020F0502020204030204" pitchFamily="34" charset="0"/>
                  <a:cs typeface="+mn-cs"/>
                </a:rPr>
                <a:t>Securely share data with Local Health Entities and Public Health Regions and only allow them to access data relevant to their jurisdiction</a:t>
              </a:r>
            </a:p>
            <a:p>
              <a:pPr marL="0" marR="0" lvl="0" indent="0" algn="ctr" defTabSz="914400" rtl="0" eaLnBrk="1" fontAlgn="auto" latinLnBrk="0" hangingPunct="1">
                <a:lnSpc>
                  <a:spcPct val="114000"/>
                </a:lnSpc>
                <a:spcBef>
                  <a:spcPts val="0"/>
                </a:spcBef>
                <a:spcAft>
                  <a:spcPts val="10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Calibri" panose="020F0502020204030204" pitchFamily="34" charset="0"/>
                <a:cs typeface="+mn-cs"/>
              </a:endParaRPr>
            </a:p>
          </p:txBody>
        </p:sp>
        <p:sp>
          <p:nvSpPr>
            <p:cNvPr id="46" name="Rectangle 45">
              <a:extLst>
                <a:ext uri="{FF2B5EF4-FFF2-40B4-BE49-F238E27FC236}">
                  <a16:creationId xmlns:a16="http://schemas.microsoft.com/office/drawing/2014/main" id="{B924B44B-4382-45E9-A167-D2398DC42ABC}"/>
                </a:ext>
              </a:extLst>
            </p:cNvPr>
            <p:cNvSpPr/>
            <p:nvPr/>
          </p:nvSpPr>
          <p:spPr>
            <a:xfrm>
              <a:off x="9576047" y="2007548"/>
              <a:ext cx="2379091" cy="1761067"/>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14000"/>
                </a:lnSpc>
                <a:spcBef>
                  <a:spcPts val="0"/>
                </a:spcBef>
                <a:spcAft>
                  <a:spcPts val="14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a:ea typeface="Times New Roman" panose="02020603050405020304" pitchFamily="18" charset="0"/>
                  <a:cs typeface="+mn-cs"/>
                </a:rPr>
                <a:t>Trusted Data &amp; Governance</a:t>
              </a:r>
            </a:p>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Open Sans"/>
                  <a:ea typeface="Times New Roman" panose="02020603050405020304" pitchFamily="18" charset="0"/>
                  <a:cs typeface="+mn-cs"/>
                </a:rPr>
                <a:t>Establish who is authorized to access data, how it should be used, and which legal considerations and established processes apply</a:t>
              </a:r>
            </a:p>
            <a:p>
              <a:pPr marL="0" marR="0" lvl="0" indent="0" algn="ctr" defTabSz="914400" rtl="0" eaLnBrk="1" fontAlgn="auto" latinLnBrk="0" hangingPunct="1">
                <a:lnSpc>
                  <a:spcPct val="114000"/>
                </a:lnSpc>
                <a:spcBef>
                  <a:spcPts val="0"/>
                </a:spcBef>
                <a:spcAft>
                  <a:spcPts val="10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Open Sans"/>
                <a:ea typeface="Times New Roman" panose="02020603050405020304" pitchFamily="18" charset="0"/>
                <a:cs typeface="+mn-cs"/>
              </a:endParaRPr>
            </a:p>
          </p:txBody>
        </p:sp>
        <p:sp>
          <p:nvSpPr>
            <p:cNvPr id="47" name="Rectangle 46">
              <a:extLst>
                <a:ext uri="{FF2B5EF4-FFF2-40B4-BE49-F238E27FC236}">
                  <a16:creationId xmlns:a16="http://schemas.microsoft.com/office/drawing/2014/main" id="{D4A47725-B74C-4EC8-9121-26CC75DE7ACD}"/>
                </a:ext>
              </a:extLst>
            </p:cNvPr>
            <p:cNvSpPr/>
            <p:nvPr/>
          </p:nvSpPr>
          <p:spPr>
            <a:xfrm>
              <a:off x="9576047" y="3769316"/>
              <a:ext cx="2379091" cy="1761067"/>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274320" rIns="182880" rtlCol="0" anchor="t" anchorCtr="0"/>
            <a:lstStyle/>
            <a:p>
              <a:pPr marL="0" marR="0" lvl="0" indent="0" algn="ctr" defTabSz="914400" rtl="0" eaLnBrk="1" fontAlgn="auto" latinLnBrk="0" hangingPunct="1">
                <a:lnSpc>
                  <a:spcPct val="114000"/>
                </a:lnSpc>
                <a:spcBef>
                  <a:spcPts val="0"/>
                </a:spcBef>
                <a:spcAft>
                  <a:spcPts val="14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a:ea typeface="Times New Roman" panose="02020603050405020304" pitchFamily="18" charset="0"/>
                  <a:cs typeface="+mn-cs"/>
                </a:rPr>
                <a:t>Expands with Agency Needs</a:t>
              </a:r>
            </a:p>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Open Sans"/>
                  <a:ea typeface="Times New Roman" panose="02020603050405020304" pitchFamily="18" charset="0"/>
                  <a:cs typeface="+mn-cs"/>
                </a:rPr>
                <a:t>Add new approved sources of data, as needed; no technological constraints on the amount of data that can be ingested</a:t>
              </a:r>
              <a:endParaRPr kumimoji="0" lang="en-US" sz="1800" b="0" i="0" u="none" strike="noStrike" kern="1200" cap="none" spc="0" normalizeH="0" baseline="0" noProof="0">
                <a:ln>
                  <a:noFill/>
                </a:ln>
                <a:solidFill>
                  <a:srgbClr val="000000"/>
                </a:solidFill>
                <a:effectLst/>
                <a:uLnTx/>
                <a:uFillTx/>
                <a:latin typeface="Open Sans"/>
                <a:ea typeface="Calibri" panose="020F0502020204030204" pitchFamily="34" charset="0"/>
                <a:cs typeface="+mn-cs"/>
              </a:endParaRPr>
            </a:p>
          </p:txBody>
        </p:sp>
        <p:cxnSp>
          <p:nvCxnSpPr>
            <p:cNvPr id="50" name="Straight Connector 49">
              <a:extLst>
                <a:ext uri="{FF2B5EF4-FFF2-40B4-BE49-F238E27FC236}">
                  <a16:creationId xmlns:a16="http://schemas.microsoft.com/office/drawing/2014/main" id="{C3815039-DA3F-4C65-953A-942D03D63C95}"/>
                </a:ext>
              </a:extLst>
            </p:cNvPr>
            <p:cNvCxnSpPr>
              <a:cxnSpLocks/>
            </p:cNvCxnSpPr>
            <p:nvPr/>
          </p:nvCxnSpPr>
          <p:spPr>
            <a:xfrm>
              <a:off x="5635650" y="2838605"/>
              <a:ext cx="69003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C7B1E57-8FDD-4D79-92E9-79E4D4DF410B}"/>
                </a:ext>
              </a:extLst>
            </p:cNvPr>
            <p:cNvCxnSpPr/>
            <p:nvPr/>
          </p:nvCxnSpPr>
          <p:spPr>
            <a:xfrm>
              <a:off x="8010596" y="2617543"/>
              <a:ext cx="690033"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3C37E06-45BA-400C-AC08-CA21DA9BFFFD}"/>
                </a:ext>
              </a:extLst>
            </p:cNvPr>
            <p:cNvCxnSpPr>
              <a:cxnSpLocks/>
            </p:cNvCxnSpPr>
            <p:nvPr/>
          </p:nvCxnSpPr>
          <p:spPr>
            <a:xfrm>
              <a:off x="5635650" y="4593854"/>
              <a:ext cx="690033"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5268674-2CFE-4AD2-9682-3B85BE1B4096}"/>
                </a:ext>
              </a:extLst>
            </p:cNvPr>
            <p:cNvCxnSpPr/>
            <p:nvPr/>
          </p:nvCxnSpPr>
          <p:spPr>
            <a:xfrm>
              <a:off x="8010596" y="4382841"/>
              <a:ext cx="690033"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3BBC8F7-4ADA-4BCC-83B5-F31664124124}"/>
                </a:ext>
              </a:extLst>
            </p:cNvPr>
            <p:cNvCxnSpPr>
              <a:cxnSpLocks/>
            </p:cNvCxnSpPr>
            <p:nvPr/>
          </p:nvCxnSpPr>
          <p:spPr>
            <a:xfrm>
              <a:off x="10398961" y="2838605"/>
              <a:ext cx="69003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121783A-F1B2-48C5-BC1F-AE7CDCFF4113}"/>
                </a:ext>
              </a:extLst>
            </p:cNvPr>
            <p:cNvCxnSpPr>
              <a:cxnSpLocks/>
            </p:cNvCxnSpPr>
            <p:nvPr/>
          </p:nvCxnSpPr>
          <p:spPr>
            <a:xfrm>
              <a:off x="10398961" y="4593854"/>
              <a:ext cx="69003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4E66C32-EC82-4762-828F-D96754D10F55}"/>
              </a:ext>
              <a:ext uri="{C183D7F6-B498-43B3-948B-1728B52AA6E4}">
                <adec:decorative xmlns:adec="http://schemas.microsoft.com/office/drawing/2017/decorative" val="1"/>
              </a:ext>
            </a:extLst>
          </p:cNvPr>
          <p:cNvGrpSpPr/>
          <p:nvPr/>
        </p:nvGrpSpPr>
        <p:grpSpPr>
          <a:xfrm>
            <a:off x="334765" y="2110471"/>
            <a:ext cx="4146636" cy="3887208"/>
            <a:chOff x="374957" y="1698486"/>
            <a:chExt cx="4146636" cy="3887208"/>
          </a:xfrm>
        </p:grpSpPr>
        <p:sp>
          <p:nvSpPr>
            <p:cNvPr id="58" name="TextBox 57">
              <a:extLst>
                <a:ext uri="{FF2B5EF4-FFF2-40B4-BE49-F238E27FC236}">
                  <a16:creationId xmlns:a16="http://schemas.microsoft.com/office/drawing/2014/main" id="{915F3FB8-E1C9-4FD0-B239-1ED5030FB240}"/>
                </a:ext>
              </a:extLst>
            </p:cNvPr>
            <p:cNvSpPr txBox="1"/>
            <p:nvPr/>
          </p:nvSpPr>
          <p:spPr>
            <a:xfrm>
              <a:off x="514829" y="2353011"/>
              <a:ext cx="1609344" cy="523220"/>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IDDI: COVID-19 Pandemic</a:t>
              </a: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58">
              <a:extLst>
                <a:ext uri="{FF2B5EF4-FFF2-40B4-BE49-F238E27FC236}">
                  <a16:creationId xmlns:a16="http://schemas.microsoft.com/office/drawing/2014/main" id="{0077572C-D036-4CA4-A028-3C25326EA213}"/>
                </a:ext>
              </a:extLst>
            </p:cNvPr>
            <p:cNvSpPr txBox="1"/>
            <p:nvPr/>
          </p:nvSpPr>
          <p:spPr>
            <a:xfrm>
              <a:off x="2648162" y="2353011"/>
              <a:ext cx="1612590" cy="523220"/>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SHARP: Beyond COVID-19</a:t>
              </a:r>
            </a:p>
          </p:txBody>
        </p:sp>
        <p:pic>
          <p:nvPicPr>
            <p:cNvPr id="60" name="Graphic 40" descr="Hourglass Finished with solid fill">
              <a:extLst>
                <a:ext uri="{FF2B5EF4-FFF2-40B4-BE49-F238E27FC236}">
                  <a16:creationId xmlns:a16="http://schemas.microsoft.com/office/drawing/2014/main" id="{13E5B4E1-338F-4B57-8FF7-26B9D4AF52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1569" y="1757779"/>
              <a:ext cx="485776" cy="521495"/>
            </a:xfrm>
            <a:prstGeom prst="rect">
              <a:avLst/>
            </a:prstGeom>
          </p:spPr>
        </p:pic>
        <p:pic>
          <p:nvPicPr>
            <p:cNvPr id="61" name="Graphic 60" descr="Pandemic flattening curve bar graph with solid fill">
              <a:extLst>
                <a:ext uri="{FF2B5EF4-FFF2-40B4-BE49-F238E27FC236}">
                  <a16:creationId xmlns:a16="http://schemas.microsoft.com/office/drawing/2014/main" id="{479FBD90-FF3C-4BE4-95FC-BC4F144546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99461" y="1698486"/>
              <a:ext cx="640080" cy="640080"/>
            </a:xfrm>
            <a:prstGeom prst="rect">
              <a:avLst/>
            </a:prstGeom>
          </p:spPr>
        </p:pic>
        <p:sp>
          <p:nvSpPr>
            <p:cNvPr id="62" name="TextBox 61">
              <a:extLst>
                <a:ext uri="{FF2B5EF4-FFF2-40B4-BE49-F238E27FC236}">
                  <a16:creationId xmlns:a16="http://schemas.microsoft.com/office/drawing/2014/main" id="{6AE736E4-B7D0-4F8B-B968-E1412039CCFC}"/>
                </a:ext>
              </a:extLst>
            </p:cNvPr>
            <p:cNvSpPr txBox="1"/>
            <p:nvPr/>
          </p:nvSpPr>
          <p:spPr>
            <a:xfrm>
              <a:off x="2509913" y="2984982"/>
              <a:ext cx="2011680" cy="20159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marR="0" lvl="0" indent="-171450" algn="l" defTabSz="914400" rtl="0" eaLnBrk="0" fontAlgn="base" latinLnBrk="0" hangingPunct="0">
                <a:lnSpc>
                  <a:spcPct val="100000"/>
                </a:lnSpc>
                <a:spcBef>
                  <a:spcPts val="600"/>
                </a:spcBef>
                <a:spcAft>
                  <a:spcPct val="0"/>
                </a:spcAft>
                <a:buClrTx/>
                <a:buSzTx/>
                <a:buFont typeface="Arial"/>
                <a:buChar char="•"/>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DSHS realized the benefit of expanded data analytics capabilities</a:t>
              </a:r>
            </a:p>
            <a:p>
              <a:pPr marL="171450" marR="0" lvl="0" indent="-171450" algn="l" defTabSz="914400" rtl="0" eaLnBrk="0" fontAlgn="base" latinLnBrk="0" hangingPunct="0">
                <a:lnSpc>
                  <a:spcPct val="100000"/>
                </a:lnSpc>
                <a:spcBef>
                  <a:spcPts val="600"/>
                </a:spcBef>
                <a:spcAft>
                  <a:spcPct val="0"/>
                </a:spcAft>
                <a:buClrTx/>
                <a:buSzTx/>
                <a:buFont typeface="Arial"/>
                <a:buChar char="•"/>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Technology expanded to include more public health data and was renamed State Health Analytics &amp; Reporting Platform (SHARP)</a:t>
              </a:r>
            </a:p>
          </p:txBody>
        </p:sp>
        <p:sp>
          <p:nvSpPr>
            <p:cNvPr id="63" name="TextBox 62">
              <a:extLst>
                <a:ext uri="{FF2B5EF4-FFF2-40B4-BE49-F238E27FC236}">
                  <a16:creationId xmlns:a16="http://schemas.microsoft.com/office/drawing/2014/main" id="{DAD7C7B3-C566-4A67-973C-E93AE8D46E66}"/>
                </a:ext>
              </a:extLst>
            </p:cNvPr>
            <p:cNvSpPr txBox="1"/>
            <p:nvPr/>
          </p:nvSpPr>
          <p:spPr>
            <a:xfrm>
              <a:off x="374957" y="2984982"/>
              <a:ext cx="2011680" cy="26007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marR="0" lvl="0"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Open Sans"/>
                  <a:ea typeface="Open Sans"/>
                  <a:cs typeface="Open Sans"/>
                </a:rPr>
                <a:t>SHARP was first created as a response to COVID-19 and was originally called Infectious Disease Data Integration (IDDI)</a:t>
              </a:r>
            </a:p>
            <a:p>
              <a:pPr marL="182880" marR="0" lvl="0"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Open Sans"/>
                  <a:ea typeface="Open Sans"/>
                  <a:cs typeface="Open Sans"/>
                </a:rPr>
                <a:t>When COVID-19 hit, DSHS needed expanded data analytics capabilities for real-time decision making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72525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descr="&quot;&quot;">
            <a:extLst>
              <a:ext uri="{FF2B5EF4-FFF2-40B4-BE49-F238E27FC236}">
                <a16:creationId xmlns:a16="http://schemas.microsoft.com/office/drawing/2014/main" id="{AE10E351-1154-48AE-B708-FF5EE2E8D4B8}"/>
              </a:ext>
            </a:extLst>
          </p:cNvPr>
          <p:cNvCxnSpPr>
            <a:cxnSpLocks/>
          </p:cNvCxnSpPr>
          <p:nvPr/>
        </p:nvCxnSpPr>
        <p:spPr>
          <a:xfrm flipV="1">
            <a:off x="2622425" y="1617919"/>
            <a:ext cx="4170771" cy="691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39A3141-BF56-4958-80BC-CE55E39B4D01}"/>
              </a:ext>
            </a:extLst>
          </p:cNvPr>
          <p:cNvSpPr/>
          <p:nvPr/>
        </p:nvSpPr>
        <p:spPr>
          <a:xfrm>
            <a:off x="2698567" y="1279364"/>
            <a:ext cx="99540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a:ln>
                  <a:noFill/>
                </a:ln>
                <a:solidFill>
                  <a:srgbClr val="000000"/>
                </a:solidFill>
                <a:effectLst/>
                <a:uLnTx/>
                <a:uFillTx/>
                <a:latin typeface="Calibri" panose="020F0502020204030204"/>
                <a:ea typeface="Open Sans" charset="0"/>
                <a:cs typeface="Open Sans" charset="0"/>
              </a:rPr>
              <a:t>ISSUES</a:t>
            </a:r>
          </a:p>
        </p:txBody>
      </p:sp>
      <p:sp>
        <p:nvSpPr>
          <p:cNvPr id="8" name="Rectangle 7">
            <a:extLst>
              <a:ext uri="{FF2B5EF4-FFF2-40B4-BE49-F238E27FC236}">
                <a16:creationId xmlns:a16="http://schemas.microsoft.com/office/drawing/2014/main" id="{136A3F2E-1A99-481C-9D5E-20B8C28DBF5B}"/>
              </a:ext>
            </a:extLst>
          </p:cNvPr>
          <p:cNvSpPr/>
          <p:nvPr/>
        </p:nvSpPr>
        <p:spPr>
          <a:xfrm>
            <a:off x="7481754" y="1260729"/>
            <a:ext cx="103945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300" normalizeH="0" baseline="0" noProof="0">
                <a:ln>
                  <a:noFill/>
                </a:ln>
                <a:solidFill>
                  <a:srgbClr val="000000"/>
                </a:solidFill>
                <a:effectLst/>
                <a:uLnTx/>
                <a:uFillTx/>
                <a:latin typeface="Calibri" panose="020F0502020204030204"/>
                <a:ea typeface="Open Sans" charset="0"/>
                <a:cs typeface="Open Sans" charset="0"/>
              </a:rPr>
              <a:t> GOALS</a:t>
            </a:r>
            <a:endParaRPr kumimoji="0" lang="en-GB" sz="1600" b="0" i="0" u="none" strike="noStrike" kern="1200" cap="none" spc="300" normalizeH="0" baseline="0" noProof="0">
              <a:ln>
                <a:noFill/>
              </a:ln>
              <a:solidFill>
                <a:srgbClr val="000000"/>
              </a:solidFill>
              <a:effectLst/>
              <a:uLnTx/>
              <a:uFillTx/>
              <a:latin typeface="Calibri" panose="020F0502020204030204"/>
              <a:ea typeface="Open Sans" charset="0"/>
              <a:cs typeface="Open Sans" charset="0"/>
            </a:endParaRPr>
          </a:p>
        </p:txBody>
      </p:sp>
      <p:cxnSp>
        <p:nvCxnSpPr>
          <p:cNvPr id="9" name="Straight Connector 8" descr="&quot;&quot;">
            <a:extLst>
              <a:ext uri="{FF2B5EF4-FFF2-40B4-BE49-F238E27FC236}">
                <a16:creationId xmlns:a16="http://schemas.microsoft.com/office/drawing/2014/main" id="{F61D4FAA-973D-4F79-8DB8-E9D1B0EA1852}"/>
              </a:ext>
            </a:extLst>
          </p:cNvPr>
          <p:cNvCxnSpPr>
            <a:cxnSpLocks/>
          </p:cNvCxnSpPr>
          <p:nvPr/>
        </p:nvCxnSpPr>
        <p:spPr>
          <a:xfrm>
            <a:off x="7507254" y="1617918"/>
            <a:ext cx="4297680"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01384" name="Group 20" descr="&quot;&quot;">
            <a:extLst>
              <a:ext uri="{FF2B5EF4-FFF2-40B4-BE49-F238E27FC236}">
                <a16:creationId xmlns:a16="http://schemas.microsoft.com/office/drawing/2014/main" id="{4AF45A17-DB53-4996-8360-094A365E4F55}"/>
              </a:ext>
            </a:extLst>
          </p:cNvPr>
          <p:cNvGrpSpPr>
            <a:grpSpLocks/>
          </p:cNvGrpSpPr>
          <p:nvPr/>
        </p:nvGrpSpPr>
        <p:grpSpPr bwMode="auto">
          <a:xfrm>
            <a:off x="6797641" y="1270256"/>
            <a:ext cx="709613" cy="712787"/>
            <a:chOff x="5038122" y="2814343"/>
            <a:chExt cx="710153" cy="713232"/>
          </a:xfrm>
        </p:grpSpPr>
        <p:grpSp>
          <p:nvGrpSpPr>
            <p:cNvPr id="101395" name="Group 21">
              <a:extLst>
                <a:ext uri="{FF2B5EF4-FFF2-40B4-BE49-F238E27FC236}">
                  <a16:creationId xmlns:a16="http://schemas.microsoft.com/office/drawing/2014/main" id="{440B8726-E1CC-4EE9-9093-4764EB5E527A}"/>
                </a:ext>
              </a:extLst>
            </p:cNvPr>
            <p:cNvGrpSpPr>
              <a:grpSpLocks noChangeAspect="1"/>
            </p:cNvGrpSpPr>
            <p:nvPr/>
          </p:nvGrpSpPr>
          <p:grpSpPr bwMode="auto">
            <a:xfrm>
              <a:off x="5274263" y="3040599"/>
              <a:ext cx="255587" cy="260350"/>
              <a:chOff x="692151" y="5145723"/>
              <a:chExt cx="255587" cy="260350"/>
            </a:xfrm>
          </p:grpSpPr>
          <p:sp>
            <p:nvSpPr>
              <p:cNvPr id="101399" name="Freeform 199">
                <a:extLst>
                  <a:ext uri="{FF2B5EF4-FFF2-40B4-BE49-F238E27FC236}">
                    <a16:creationId xmlns:a16="http://schemas.microsoft.com/office/drawing/2014/main" id="{898AA94E-74A0-4EE8-A023-B8D3EC5A1802}"/>
                  </a:ext>
                </a:extLst>
              </p:cNvPr>
              <p:cNvSpPr>
                <a:spLocks/>
              </p:cNvSpPr>
              <p:nvPr/>
            </p:nvSpPr>
            <p:spPr bwMode="auto">
              <a:xfrm>
                <a:off x="722313" y="5145723"/>
                <a:ext cx="15875" cy="138113"/>
              </a:xfrm>
              <a:custGeom>
                <a:avLst/>
                <a:gdLst>
                  <a:gd name="T0" fmla="*/ 13263980 w 19"/>
                  <a:gd name="T1" fmla="*/ 5040331 h 174"/>
                  <a:gd name="T2" fmla="*/ 13263980 w 19"/>
                  <a:gd name="T3" fmla="*/ 5040331 h 174"/>
                  <a:gd name="T4" fmla="*/ 12565480 w 19"/>
                  <a:gd name="T5" fmla="*/ 3780645 h 174"/>
                  <a:gd name="T6" fmla="*/ 11169316 w 19"/>
                  <a:gd name="T7" fmla="*/ 1889926 h 174"/>
                  <a:gd name="T8" fmla="*/ 8376987 w 19"/>
                  <a:gd name="T9" fmla="*/ 0 h 174"/>
                  <a:gd name="T10" fmla="*/ 6980822 w 19"/>
                  <a:gd name="T11" fmla="*/ 0 h 174"/>
                  <a:gd name="T12" fmla="*/ 6980822 w 19"/>
                  <a:gd name="T13" fmla="*/ 0 h 174"/>
                  <a:gd name="T14" fmla="*/ 4188493 w 19"/>
                  <a:gd name="T15" fmla="*/ 0 h 174"/>
                  <a:gd name="T16" fmla="*/ 2094664 w 19"/>
                  <a:gd name="T17" fmla="*/ 1889926 h 174"/>
                  <a:gd name="T18" fmla="*/ 0 w 19"/>
                  <a:gd name="T19" fmla="*/ 3780645 h 174"/>
                  <a:gd name="T20" fmla="*/ 0 w 19"/>
                  <a:gd name="T21" fmla="*/ 5040331 h 174"/>
                  <a:gd name="T22" fmla="*/ 0 w 19"/>
                  <a:gd name="T23" fmla="*/ 109627591 h 174"/>
                  <a:gd name="T24" fmla="*/ 13263980 w 19"/>
                  <a:gd name="T25" fmla="*/ 109627591 h 174"/>
                  <a:gd name="T26" fmla="*/ 13263980 w 19"/>
                  <a:gd name="T27" fmla="*/ 5040331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174">
                    <a:moveTo>
                      <a:pt x="19" y="8"/>
                    </a:moveTo>
                    <a:lnTo>
                      <a:pt x="19" y="8"/>
                    </a:lnTo>
                    <a:lnTo>
                      <a:pt x="18" y="6"/>
                    </a:lnTo>
                    <a:lnTo>
                      <a:pt x="16" y="3"/>
                    </a:lnTo>
                    <a:lnTo>
                      <a:pt x="12" y="0"/>
                    </a:lnTo>
                    <a:lnTo>
                      <a:pt x="10" y="0"/>
                    </a:lnTo>
                    <a:lnTo>
                      <a:pt x="6" y="0"/>
                    </a:lnTo>
                    <a:lnTo>
                      <a:pt x="3" y="3"/>
                    </a:lnTo>
                    <a:lnTo>
                      <a:pt x="0" y="6"/>
                    </a:lnTo>
                    <a:lnTo>
                      <a:pt x="0" y="8"/>
                    </a:lnTo>
                    <a:lnTo>
                      <a:pt x="0" y="174"/>
                    </a:lnTo>
                    <a:lnTo>
                      <a:pt x="19" y="174"/>
                    </a:lnTo>
                    <a:lnTo>
                      <a:pt x="1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101400" name="Freeform 200">
                <a:extLst>
                  <a:ext uri="{FF2B5EF4-FFF2-40B4-BE49-F238E27FC236}">
                    <a16:creationId xmlns:a16="http://schemas.microsoft.com/office/drawing/2014/main" id="{A0B6CB38-A43C-49BC-A38A-66F7576C17CB}"/>
                  </a:ext>
                </a:extLst>
              </p:cNvPr>
              <p:cNvSpPr>
                <a:spLocks/>
              </p:cNvSpPr>
              <p:nvPr/>
            </p:nvSpPr>
            <p:spPr bwMode="auto">
              <a:xfrm>
                <a:off x="692151" y="5296535"/>
                <a:ext cx="74613" cy="109538"/>
              </a:xfrm>
              <a:custGeom>
                <a:avLst/>
                <a:gdLst>
                  <a:gd name="T0" fmla="*/ 57881035 w 92"/>
                  <a:gd name="T1" fmla="*/ 0 h 138"/>
                  <a:gd name="T2" fmla="*/ 3288649 w 92"/>
                  <a:gd name="T3" fmla="*/ 0 h 138"/>
                  <a:gd name="T4" fmla="*/ 3288649 w 92"/>
                  <a:gd name="T5" fmla="*/ 0 h 138"/>
                  <a:gd name="T6" fmla="*/ 1315460 w 92"/>
                  <a:gd name="T7" fmla="*/ 0 h 138"/>
                  <a:gd name="T8" fmla="*/ 657730 w 92"/>
                  <a:gd name="T9" fmla="*/ 630240 h 138"/>
                  <a:gd name="T10" fmla="*/ 0 w 92"/>
                  <a:gd name="T11" fmla="*/ 2520168 h 138"/>
                  <a:gd name="T12" fmla="*/ 0 w 92"/>
                  <a:gd name="T13" fmla="*/ 3150408 h 138"/>
                  <a:gd name="T14" fmla="*/ 0 w 92"/>
                  <a:gd name="T15" fmla="*/ 36542829 h 138"/>
                  <a:gd name="T16" fmla="*/ 0 w 92"/>
                  <a:gd name="T17" fmla="*/ 36542829 h 138"/>
                  <a:gd name="T18" fmla="*/ 0 w 92"/>
                  <a:gd name="T19" fmla="*/ 37172276 h 138"/>
                  <a:gd name="T20" fmla="*/ 657730 w 92"/>
                  <a:gd name="T21" fmla="*/ 37802516 h 138"/>
                  <a:gd name="T22" fmla="*/ 1315460 w 92"/>
                  <a:gd name="T23" fmla="*/ 39062997 h 138"/>
                  <a:gd name="T24" fmla="*/ 3288649 w 92"/>
                  <a:gd name="T25" fmla="*/ 39062997 h 138"/>
                  <a:gd name="T26" fmla="*/ 24336003 w 92"/>
                  <a:gd name="T27" fmla="*/ 39062997 h 138"/>
                  <a:gd name="T28" fmla="*/ 24336003 w 92"/>
                  <a:gd name="T29" fmla="*/ 81275608 h 138"/>
                  <a:gd name="T30" fmla="*/ 24336003 w 92"/>
                  <a:gd name="T31" fmla="*/ 81275608 h 138"/>
                  <a:gd name="T32" fmla="*/ 24336003 w 92"/>
                  <a:gd name="T33" fmla="*/ 83795776 h 138"/>
                  <a:gd name="T34" fmla="*/ 26309193 w 92"/>
                  <a:gd name="T35" fmla="*/ 85056257 h 138"/>
                  <a:gd name="T36" fmla="*/ 28282382 w 92"/>
                  <a:gd name="T37" fmla="*/ 86946184 h 138"/>
                  <a:gd name="T38" fmla="*/ 30914112 w 92"/>
                  <a:gd name="T39" fmla="*/ 86946184 h 138"/>
                  <a:gd name="T40" fmla="*/ 30914112 w 92"/>
                  <a:gd name="T41" fmla="*/ 86946184 h 138"/>
                  <a:gd name="T42" fmla="*/ 32229572 w 92"/>
                  <a:gd name="T43" fmla="*/ 86946184 h 138"/>
                  <a:gd name="T44" fmla="*/ 34860491 w 92"/>
                  <a:gd name="T45" fmla="*/ 85056257 h 138"/>
                  <a:gd name="T46" fmla="*/ 36175951 w 92"/>
                  <a:gd name="T47" fmla="*/ 83795776 h 138"/>
                  <a:gd name="T48" fmla="*/ 36833681 w 92"/>
                  <a:gd name="T49" fmla="*/ 81275608 h 138"/>
                  <a:gd name="T50" fmla="*/ 36833681 w 92"/>
                  <a:gd name="T51" fmla="*/ 39062997 h 138"/>
                  <a:gd name="T52" fmla="*/ 57881035 w 92"/>
                  <a:gd name="T53" fmla="*/ 39062997 h 138"/>
                  <a:gd name="T54" fmla="*/ 57881035 w 92"/>
                  <a:gd name="T55" fmla="*/ 39062997 h 138"/>
                  <a:gd name="T56" fmla="*/ 59196494 w 92"/>
                  <a:gd name="T57" fmla="*/ 39062997 h 138"/>
                  <a:gd name="T58" fmla="*/ 59854224 w 92"/>
                  <a:gd name="T59" fmla="*/ 37802516 h 138"/>
                  <a:gd name="T60" fmla="*/ 60511954 w 92"/>
                  <a:gd name="T61" fmla="*/ 37172276 h 138"/>
                  <a:gd name="T62" fmla="*/ 60511954 w 92"/>
                  <a:gd name="T63" fmla="*/ 36542829 h 138"/>
                  <a:gd name="T64" fmla="*/ 60511954 w 92"/>
                  <a:gd name="T65" fmla="*/ 3150408 h 138"/>
                  <a:gd name="T66" fmla="*/ 60511954 w 92"/>
                  <a:gd name="T67" fmla="*/ 3150408 h 138"/>
                  <a:gd name="T68" fmla="*/ 60511954 w 92"/>
                  <a:gd name="T69" fmla="*/ 2520168 h 138"/>
                  <a:gd name="T70" fmla="*/ 59854224 w 92"/>
                  <a:gd name="T71" fmla="*/ 630240 h 138"/>
                  <a:gd name="T72" fmla="*/ 59196494 w 92"/>
                  <a:gd name="T73" fmla="*/ 0 h 138"/>
                  <a:gd name="T74" fmla="*/ 57881035 w 92"/>
                  <a:gd name="T75" fmla="*/ 0 h 138"/>
                  <a:gd name="T76" fmla="*/ 57881035 w 92"/>
                  <a:gd name="T77" fmla="*/ 0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2" h="138">
                    <a:moveTo>
                      <a:pt x="88" y="0"/>
                    </a:moveTo>
                    <a:lnTo>
                      <a:pt x="5" y="0"/>
                    </a:lnTo>
                    <a:lnTo>
                      <a:pt x="2" y="0"/>
                    </a:lnTo>
                    <a:lnTo>
                      <a:pt x="1" y="1"/>
                    </a:lnTo>
                    <a:lnTo>
                      <a:pt x="0" y="4"/>
                    </a:lnTo>
                    <a:lnTo>
                      <a:pt x="0" y="5"/>
                    </a:lnTo>
                    <a:lnTo>
                      <a:pt x="0" y="58"/>
                    </a:lnTo>
                    <a:lnTo>
                      <a:pt x="0" y="59"/>
                    </a:lnTo>
                    <a:lnTo>
                      <a:pt x="1" y="60"/>
                    </a:lnTo>
                    <a:lnTo>
                      <a:pt x="2" y="62"/>
                    </a:lnTo>
                    <a:lnTo>
                      <a:pt x="5" y="62"/>
                    </a:lnTo>
                    <a:lnTo>
                      <a:pt x="37" y="62"/>
                    </a:lnTo>
                    <a:lnTo>
                      <a:pt x="37" y="129"/>
                    </a:lnTo>
                    <a:lnTo>
                      <a:pt x="37" y="133"/>
                    </a:lnTo>
                    <a:lnTo>
                      <a:pt x="40" y="135"/>
                    </a:lnTo>
                    <a:lnTo>
                      <a:pt x="43" y="138"/>
                    </a:lnTo>
                    <a:lnTo>
                      <a:pt x="47" y="138"/>
                    </a:lnTo>
                    <a:lnTo>
                      <a:pt x="49" y="138"/>
                    </a:lnTo>
                    <a:lnTo>
                      <a:pt x="53" y="135"/>
                    </a:lnTo>
                    <a:lnTo>
                      <a:pt x="55" y="133"/>
                    </a:lnTo>
                    <a:lnTo>
                      <a:pt x="56" y="129"/>
                    </a:lnTo>
                    <a:lnTo>
                      <a:pt x="56" y="62"/>
                    </a:lnTo>
                    <a:lnTo>
                      <a:pt x="88" y="62"/>
                    </a:lnTo>
                    <a:lnTo>
                      <a:pt x="90" y="62"/>
                    </a:lnTo>
                    <a:lnTo>
                      <a:pt x="91" y="60"/>
                    </a:lnTo>
                    <a:lnTo>
                      <a:pt x="92" y="59"/>
                    </a:lnTo>
                    <a:lnTo>
                      <a:pt x="92" y="58"/>
                    </a:lnTo>
                    <a:lnTo>
                      <a:pt x="92" y="5"/>
                    </a:lnTo>
                    <a:lnTo>
                      <a:pt x="92" y="4"/>
                    </a:lnTo>
                    <a:lnTo>
                      <a:pt x="91" y="1"/>
                    </a:lnTo>
                    <a:lnTo>
                      <a:pt x="90" y="0"/>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101401" name="Freeform 201">
                <a:extLst>
                  <a:ext uri="{FF2B5EF4-FFF2-40B4-BE49-F238E27FC236}">
                    <a16:creationId xmlns:a16="http://schemas.microsoft.com/office/drawing/2014/main" id="{ADEE3B91-B563-4D7D-B095-E0EED717C9DF}"/>
                  </a:ext>
                </a:extLst>
              </p:cNvPr>
              <p:cNvSpPr>
                <a:spLocks/>
              </p:cNvSpPr>
              <p:nvPr/>
            </p:nvSpPr>
            <p:spPr bwMode="auto">
              <a:xfrm>
                <a:off x="903288" y="5145723"/>
                <a:ext cx="14288" cy="138113"/>
              </a:xfrm>
              <a:custGeom>
                <a:avLst/>
                <a:gdLst>
                  <a:gd name="T0" fmla="*/ 10744576 w 19"/>
                  <a:gd name="T1" fmla="*/ 5040331 h 174"/>
                  <a:gd name="T2" fmla="*/ 10744576 w 19"/>
                  <a:gd name="T3" fmla="*/ 5040331 h 174"/>
                  <a:gd name="T4" fmla="*/ 10179072 w 19"/>
                  <a:gd name="T5" fmla="*/ 3780645 h 174"/>
                  <a:gd name="T6" fmla="*/ 9613568 w 19"/>
                  <a:gd name="T7" fmla="*/ 1889926 h 174"/>
                  <a:gd name="T8" fmla="*/ 7917056 w 19"/>
                  <a:gd name="T9" fmla="*/ 0 h 174"/>
                  <a:gd name="T10" fmla="*/ 5655040 w 19"/>
                  <a:gd name="T11" fmla="*/ 0 h 174"/>
                  <a:gd name="T12" fmla="*/ 5655040 w 19"/>
                  <a:gd name="T13" fmla="*/ 0 h 174"/>
                  <a:gd name="T14" fmla="*/ 3393024 w 19"/>
                  <a:gd name="T15" fmla="*/ 0 h 174"/>
                  <a:gd name="T16" fmla="*/ 1696512 w 19"/>
                  <a:gd name="T17" fmla="*/ 1889926 h 174"/>
                  <a:gd name="T18" fmla="*/ 1131008 w 19"/>
                  <a:gd name="T19" fmla="*/ 3780645 h 174"/>
                  <a:gd name="T20" fmla="*/ 0 w 19"/>
                  <a:gd name="T21" fmla="*/ 5040331 h 174"/>
                  <a:gd name="T22" fmla="*/ 0 w 19"/>
                  <a:gd name="T23" fmla="*/ 109627591 h 174"/>
                  <a:gd name="T24" fmla="*/ 10744576 w 19"/>
                  <a:gd name="T25" fmla="*/ 109627591 h 174"/>
                  <a:gd name="T26" fmla="*/ 10744576 w 19"/>
                  <a:gd name="T27" fmla="*/ 5040331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174">
                    <a:moveTo>
                      <a:pt x="19" y="8"/>
                    </a:moveTo>
                    <a:lnTo>
                      <a:pt x="19" y="8"/>
                    </a:lnTo>
                    <a:lnTo>
                      <a:pt x="18" y="6"/>
                    </a:lnTo>
                    <a:lnTo>
                      <a:pt x="17" y="3"/>
                    </a:lnTo>
                    <a:lnTo>
                      <a:pt x="14" y="0"/>
                    </a:lnTo>
                    <a:lnTo>
                      <a:pt x="10" y="0"/>
                    </a:lnTo>
                    <a:lnTo>
                      <a:pt x="6" y="0"/>
                    </a:lnTo>
                    <a:lnTo>
                      <a:pt x="3" y="3"/>
                    </a:lnTo>
                    <a:lnTo>
                      <a:pt x="2" y="6"/>
                    </a:lnTo>
                    <a:lnTo>
                      <a:pt x="0" y="8"/>
                    </a:lnTo>
                    <a:lnTo>
                      <a:pt x="0" y="174"/>
                    </a:lnTo>
                    <a:lnTo>
                      <a:pt x="19" y="174"/>
                    </a:lnTo>
                    <a:lnTo>
                      <a:pt x="1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101402" name="Freeform 202">
                <a:extLst>
                  <a:ext uri="{FF2B5EF4-FFF2-40B4-BE49-F238E27FC236}">
                    <a16:creationId xmlns:a16="http://schemas.microsoft.com/office/drawing/2014/main" id="{0451B56F-28E9-4CEB-B5F5-11E2482719B4}"/>
                  </a:ext>
                </a:extLst>
              </p:cNvPr>
              <p:cNvSpPr>
                <a:spLocks/>
              </p:cNvSpPr>
              <p:nvPr/>
            </p:nvSpPr>
            <p:spPr bwMode="auto">
              <a:xfrm>
                <a:off x="874713" y="5296535"/>
                <a:ext cx="73025" cy="109538"/>
              </a:xfrm>
              <a:custGeom>
                <a:avLst/>
                <a:gdLst>
                  <a:gd name="T0" fmla="*/ 54257575 w 93"/>
                  <a:gd name="T1" fmla="*/ 0 h 138"/>
                  <a:gd name="T2" fmla="*/ 2466360 w 93"/>
                  <a:gd name="T3" fmla="*/ 0 h 138"/>
                  <a:gd name="T4" fmla="*/ 2466360 w 93"/>
                  <a:gd name="T5" fmla="*/ 0 h 138"/>
                  <a:gd name="T6" fmla="*/ 1849967 w 93"/>
                  <a:gd name="T7" fmla="*/ 0 h 138"/>
                  <a:gd name="T8" fmla="*/ 1232788 w 93"/>
                  <a:gd name="T9" fmla="*/ 630240 h 138"/>
                  <a:gd name="T10" fmla="*/ 0 w 93"/>
                  <a:gd name="T11" fmla="*/ 2520168 h 138"/>
                  <a:gd name="T12" fmla="*/ 0 w 93"/>
                  <a:gd name="T13" fmla="*/ 3150408 h 138"/>
                  <a:gd name="T14" fmla="*/ 0 w 93"/>
                  <a:gd name="T15" fmla="*/ 36542829 h 138"/>
                  <a:gd name="T16" fmla="*/ 0 w 93"/>
                  <a:gd name="T17" fmla="*/ 36542829 h 138"/>
                  <a:gd name="T18" fmla="*/ 0 w 93"/>
                  <a:gd name="T19" fmla="*/ 37172276 h 138"/>
                  <a:gd name="T20" fmla="*/ 1232788 w 93"/>
                  <a:gd name="T21" fmla="*/ 37802516 h 138"/>
                  <a:gd name="T22" fmla="*/ 1849967 w 93"/>
                  <a:gd name="T23" fmla="*/ 39062997 h 138"/>
                  <a:gd name="T24" fmla="*/ 2466360 w 93"/>
                  <a:gd name="T25" fmla="*/ 39062997 h 138"/>
                  <a:gd name="T26" fmla="*/ 22196459 w 93"/>
                  <a:gd name="T27" fmla="*/ 39062997 h 138"/>
                  <a:gd name="T28" fmla="*/ 22196459 w 93"/>
                  <a:gd name="T29" fmla="*/ 81275608 h 138"/>
                  <a:gd name="T30" fmla="*/ 22196459 w 93"/>
                  <a:gd name="T31" fmla="*/ 81275608 h 138"/>
                  <a:gd name="T32" fmla="*/ 23429247 w 93"/>
                  <a:gd name="T33" fmla="*/ 83795776 h 138"/>
                  <a:gd name="T34" fmla="*/ 24045641 w 93"/>
                  <a:gd name="T35" fmla="*/ 85056257 h 138"/>
                  <a:gd name="T36" fmla="*/ 25895607 w 93"/>
                  <a:gd name="T37" fmla="*/ 86946184 h 138"/>
                  <a:gd name="T38" fmla="*/ 28361968 w 93"/>
                  <a:gd name="T39" fmla="*/ 86946184 h 138"/>
                  <a:gd name="T40" fmla="*/ 28361968 w 93"/>
                  <a:gd name="T41" fmla="*/ 86946184 h 138"/>
                  <a:gd name="T42" fmla="*/ 30828328 w 93"/>
                  <a:gd name="T43" fmla="*/ 86946184 h 138"/>
                  <a:gd name="T44" fmla="*/ 32677510 w 93"/>
                  <a:gd name="T45" fmla="*/ 85056257 h 138"/>
                  <a:gd name="T46" fmla="*/ 33294689 w 93"/>
                  <a:gd name="T47" fmla="*/ 83795776 h 138"/>
                  <a:gd name="T48" fmla="*/ 33911083 w 93"/>
                  <a:gd name="T49" fmla="*/ 81275608 h 138"/>
                  <a:gd name="T50" fmla="*/ 33911083 w 93"/>
                  <a:gd name="T51" fmla="*/ 39062997 h 138"/>
                  <a:gd name="T52" fmla="*/ 54257575 w 93"/>
                  <a:gd name="T53" fmla="*/ 39062997 h 138"/>
                  <a:gd name="T54" fmla="*/ 54257575 w 93"/>
                  <a:gd name="T55" fmla="*/ 39062997 h 138"/>
                  <a:gd name="T56" fmla="*/ 54873969 w 93"/>
                  <a:gd name="T57" fmla="*/ 39062997 h 138"/>
                  <a:gd name="T58" fmla="*/ 56723935 w 93"/>
                  <a:gd name="T59" fmla="*/ 37802516 h 138"/>
                  <a:gd name="T60" fmla="*/ 57340329 w 93"/>
                  <a:gd name="T61" fmla="*/ 37172276 h 138"/>
                  <a:gd name="T62" fmla="*/ 57340329 w 93"/>
                  <a:gd name="T63" fmla="*/ 36542829 h 138"/>
                  <a:gd name="T64" fmla="*/ 57340329 w 93"/>
                  <a:gd name="T65" fmla="*/ 3150408 h 138"/>
                  <a:gd name="T66" fmla="*/ 57340329 w 93"/>
                  <a:gd name="T67" fmla="*/ 3150408 h 138"/>
                  <a:gd name="T68" fmla="*/ 57340329 w 93"/>
                  <a:gd name="T69" fmla="*/ 2520168 h 138"/>
                  <a:gd name="T70" fmla="*/ 56723935 w 93"/>
                  <a:gd name="T71" fmla="*/ 630240 h 138"/>
                  <a:gd name="T72" fmla="*/ 54873969 w 93"/>
                  <a:gd name="T73" fmla="*/ 0 h 138"/>
                  <a:gd name="T74" fmla="*/ 54257575 w 93"/>
                  <a:gd name="T75" fmla="*/ 0 h 138"/>
                  <a:gd name="T76" fmla="*/ 54257575 w 93"/>
                  <a:gd name="T77" fmla="*/ 0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3" h="138">
                    <a:moveTo>
                      <a:pt x="88" y="0"/>
                    </a:moveTo>
                    <a:lnTo>
                      <a:pt x="4" y="0"/>
                    </a:lnTo>
                    <a:lnTo>
                      <a:pt x="3" y="0"/>
                    </a:lnTo>
                    <a:lnTo>
                      <a:pt x="2" y="1"/>
                    </a:lnTo>
                    <a:lnTo>
                      <a:pt x="0" y="4"/>
                    </a:lnTo>
                    <a:lnTo>
                      <a:pt x="0" y="5"/>
                    </a:lnTo>
                    <a:lnTo>
                      <a:pt x="0" y="58"/>
                    </a:lnTo>
                    <a:lnTo>
                      <a:pt x="0" y="59"/>
                    </a:lnTo>
                    <a:lnTo>
                      <a:pt x="2" y="60"/>
                    </a:lnTo>
                    <a:lnTo>
                      <a:pt x="3" y="62"/>
                    </a:lnTo>
                    <a:lnTo>
                      <a:pt x="4" y="62"/>
                    </a:lnTo>
                    <a:lnTo>
                      <a:pt x="36" y="62"/>
                    </a:lnTo>
                    <a:lnTo>
                      <a:pt x="36" y="129"/>
                    </a:lnTo>
                    <a:lnTo>
                      <a:pt x="38" y="133"/>
                    </a:lnTo>
                    <a:lnTo>
                      <a:pt x="39" y="135"/>
                    </a:lnTo>
                    <a:lnTo>
                      <a:pt x="42" y="138"/>
                    </a:lnTo>
                    <a:lnTo>
                      <a:pt x="46" y="138"/>
                    </a:lnTo>
                    <a:lnTo>
                      <a:pt x="50" y="138"/>
                    </a:lnTo>
                    <a:lnTo>
                      <a:pt x="53" y="135"/>
                    </a:lnTo>
                    <a:lnTo>
                      <a:pt x="54" y="133"/>
                    </a:lnTo>
                    <a:lnTo>
                      <a:pt x="55" y="129"/>
                    </a:lnTo>
                    <a:lnTo>
                      <a:pt x="55" y="62"/>
                    </a:lnTo>
                    <a:lnTo>
                      <a:pt x="88" y="62"/>
                    </a:lnTo>
                    <a:lnTo>
                      <a:pt x="89" y="62"/>
                    </a:lnTo>
                    <a:lnTo>
                      <a:pt x="92" y="60"/>
                    </a:lnTo>
                    <a:lnTo>
                      <a:pt x="93" y="59"/>
                    </a:lnTo>
                    <a:lnTo>
                      <a:pt x="93" y="58"/>
                    </a:lnTo>
                    <a:lnTo>
                      <a:pt x="93" y="5"/>
                    </a:lnTo>
                    <a:lnTo>
                      <a:pt x="93" y="4"/>
                    </a:lnTo>
                    <a:lnTo>
                      <a:pt x="92" y="1"/>
                    </a:lnTo>
                    <a:lnTo>
                      <a:pt x="89" y="0"/>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101403" name="Freeform 203">
                <a:extLst>
                  <a:ext uri="{FF2B5EF4-FFF2-40B4-BE49-F238E27FC236}">
                    <a16:creationId xmlns:a16="http://schemas.microsoft.com/office/drawing/2014/main" id="{B973CDA5-1820-459A-A3A3-0E5FD65836BB}"/>
                  </a:ext>
                </a:extLst>
              </p:cNvPr>
              <p:cNvSpPr>
                <a:spLocks/>
              </p:cNvSpPr>
              <p:nvPr/>
            </p:nvSpPr>
            <p:spPr bwMode="auto">
              <a:xfrm>
                <a:off x="812801" y="5267960"/>
                <a:ext cx="14288" cy="138113"/>
              </a:xfrm>
              <a:custGeom>
                <a:avLst/>
                <a:gdLst>
                  <a:gd name="T0" fmla="*/ 0 w 17"/>
                  <a:gd name="T1" fmla="*/ 104525196 h 173"/>
                  <a:gd name="T2" fmla="*/ 0 w 17"/>
                  <a:gd name="T3" fmla="*/ 104525196 h 173"/>
                  <a:gd name="T4" fmla="*/ 0 w 17"/>
                  <a:gd name="T5" fmla="*/ 107074299 h 173"/>
                  <a:gd name="T6" fmla="*/ 1412831 w 17"/>
                  <a:gd name="T7" fmla="*/ 108349249 h 173"/>
                  <a:gd name="T8" fmla="*/ 3531657 w 17"/>
                  <a:gd name="T9" fmla="*/ 110261276 h 173"/>
                  <a:gd name="T10" fmla="*/ 5651324 w 17"/>
                  <a:gd name="T11" fmla="*/ 110261276 h 173"/>
                  <a:gd name="T12" fmla="*/ 5651324 w 17"/>
                  <a:gd name="T13" fmla="*/ 110261276 h 173"/>
                  <a:gd name="T14" fmla="*/ 8476986 w 17"/>
                  <a:gd name="T15" fmla="*/ 110261276 h 173"/>
                  <a:gd name="T16" fmla="*/ 9889817 w 17"/>
                  <a:gd name="T17" fmla="*/ 108349249 h 173"/>
                  <a:gd name="T18" fmla="*/ 12008644 w 17"/>
                  <a:gd name="T19" fmla="*/ 107074299 h 173"/>
                  <a:gd name="T20" fmla="*/ 12008644 w 17"/>
                  <a:gd name="T21" fmla="*/ 104525196 h 173"/>
                  <a:gd name="T22" fmla="*/ 12008644 w 17"/>
                  <a:gd name="T23" fmla="*/ 0 h 173"/>
                  <a:gd name="T24" fmla="*/ 0 w 17"/>
                  <a:gd name="T25" fmla="*/ 0 h 173"/>
                  <a:gd name="T26" fmla="*/ 0 w 17"/>
                  <a:gd name="T27" fmla="*/ 104525196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73">
                    <a:moveTo>
                      <a:pt x="0" y="164"/>
                    </a:moveTo>
                    <a:lnTo>
                      <a:pt x="0" y="164"/>
                    </a:lnTo>
                    <a:lnTo>
                      <a:pt x="0" y="168"/>
                    </a:lnTo>
                    <a:lnTo>
                      <a:pt x="2" y="170"/>
                    </a:lnTo>
                    <a:lnTo>
                      <a:pt x="5" y="173"/>
                    </a:lnTo>
                    <a:lnTo>
                      <a:pt x="8" y="173"/>
                    </a:lnTo>
                    <a:lnTo>
                      <a:pt x="12" y="173"/>
                    </a:lnTo>
                    <a:lnTo>
                      <a:pt x="14" y="170"/>
                    </a:lnTo>
                    <a:lnTo>
                      <a:pt x="17" y="168"/>
                    </a:lnTo>
                    <a:lnTo>
                      <a:pt x="17" y="164"/>
                    </a:lnTo>
                    <a:lnTo>
                      <a:pt x="17" y="0"/>
                    </a:lnTo>
                    <a:lnTo>
                      <a:pt x="0" y="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101404" name="Freeform 204">
                <a:extLst>
                  <a:ext uri="{FF2B5EF4-FFF2-40B4-BE49-F238E27FC236}">
                    <a16:creationId xmlns:a16="http://schemas.microsoft.com/office/drawing/2014/main" id="{235C15A6-D5A3-468F-A372-0E54A11E0299}"/>
                  </a:ext>
                </a:extLst>
              </p:cNvPr>
              <p:cNvSpPr>
                <a:spLocks/>
              </p:cNvSpPr>
              <p:nvPr/>
            </p:nvSpPr>
            <p:spPr bwMode="auto">
              <a:xfrm>
                <a:off x="782638" y="5145723"/>
                <a:ext cx="74613" cy="109538"/>
              </a:xfrm>
              <a:custGeom>
                <a:avLst/>
                <a:gdLst>
                  <a:gd name="T0" fmla="*/ 55999062 w 93"/>
                  <a:gd name="T1" fmla="*/ 46575715 h 139"/>
                  <a:gd name="T2" fmla="*/ 35401863 w 93"/>
                  <a:gd name="T3" fmla="*/ 46575715 h 139"/>
                  <a:gd name="T4" fmla="*/ 35401863 w 93"/>
                  <a:gd name="T5" fmla="*/ 4967824 h 139"/>
                  <a:gd name="T6" fmla="*/ 35401863 w 93"/>
                  <a:gd name="T7" fmla="*/ 4967824 h 139"/>
                  <a:gd name="T8" fmla="*/ 35401863 w 93"/>
                  <a:gd name="T9" fmla="*/ 3725868 h 139"/>
                  <a:gd name="T10" fmla="*/ 33470750 w 93"/>
                  <a:gd name="T11" fmla="*/ 1862934 h 139"/>
                  <a:gd name="T12" fmla="*/ 32183876 w 93"/>
                  <a:gd name="T13" fmla="*/ 0 h 139"/>
                  <a:gd name="T14" fmla="*/ 29608524 w 93"/>
                  <a:gd name="T15" fmla="*/ 0 h 139"/>
                  <a:gd name="T16" fmla="*/ 29608524 w 93"/>
                  <a:gd name="T17" fmla="*/ 0 h 139"/>
                  <a:gd name="T18" fmla="*/ 27677412 w 93"/>
                  <a:gd name="T19" fmla="*/ 0 h 139"/>
                  <a:gd name="T20" fmla="*/ 25747101 w 93"/>
                  <a:gd name="T21" fmla="*/ 1862934 h 139"/>
                  <a:gd name="T22" fmla="*/ 24459425 w 93"/>
                  <a:gd name="T23" fmla="*/ 3725868 h 139"/>
                  <a:gd name="T24" fmla="*/ 24459425 w 93"/>
                  <a:gd name="T25" fmla="*/ 4967824 h 139"/>
                  <a:gd name="T26" fmla="*/ 24459425 w 93"/>
                  <a:gd name="T27" fmla="*/ 46575715 h 139"/>
                  <a:gd name="T28" fmla="*/ 3217986 w 93"/>
                  <a:gd name="T29" fmla="*/ 46575715 h 139"/>
                  <a:gd name="T30" fmla="*/ 3217986 w 93"/>
                  <a:gd name="T31" fmla="*/ 46575715 h 139"/>
                  <a:gd name="T32" fmla="*/ 1931113 w 93"/>
                  <a:gd name="T33" fmla="*/ 47817671 h 139"/>
                  <a:gd name="T34" fmla="*/ 643437 w 93"/>
                  <a:gd name="T35" fmla="*/ 48438649 h 139"/>
                  <a:gd name="T36" fmla="*/ 0 w 93"/>
                  <a:gd name="T37" fmla="*/ 49680605 h 139"/>
                  <a:gd name="T38" fmla="*/ 0 w 93"/>
                  <a:gd name="T39" fmla="*/ 50301583 h 139"/>
                  <a:gd name="T40" fmla="*/ 0 w 93"/>
                  <a:gd name="T41" fmla="*/ 82594804 h 139"/>
                  <a:gd name="T42" fmla="*/ 0 w 93"/>
                  <a:gd name="T43" fmla="*/ 82594804 h 139"/>
                  <a:gd name="T44" fmla="*/ 0 w 93"/>
                  <a:gd name="T45" fmla="*/ 83836760 h 139"/>
                  <a:gd name="T46" fmla="*/ 643437 w 93"/>
                  <a:gd name="T47" fmla="*/ 85078716 h 139"/>
                  <a:gd name="T48" fmla="*/ 1931113 w 93"/>
                  <a:gd name="T49" fmla="*/ 85078716 h 139"/>
                  <a:gd name="T50" fmla="*/ 3217986 w 93"/>
                  <a:gd name="T51" fmla="*/ 86320672 h 139"/>
                  <a:gd name="T52" fmla="*/ 55999062 w 93"/>
                  <a:gd name="T53" fmla="*/ 86320672 h 139"/>
                  <a:gd name="T54" fmla="*/ 55999062 w 93"/>
                  <a:gd name="T55" fmla="*/ 86320672 h 139"/>
                  <a:gd name="T56" fmla="*/ 57930175 w 93"/>
                  <a:gd name="T57" fmla="*/ 85078716 h 139"/>
                  <a:gd name="T58" fmla="*/ 58573612 w 93"/>
                  <a:gd name="T59" fmla="*/ 85078716 h 139"/>
                  <a:gd name="T60" fmla="*/ 59861288 w 93"/>
                  <a:gd name="T61" fmla="*/ 83836760 h 139"/>
                  <a:gd name="T62" fmla="*/ 59861288 w 93"/>
                  <a:gd name="T63" fmla="*/ 82594804 h 139"/>
                  <a:gd name="T64" fmla="*/ 59861288 w 93"/>
                  <a:gd name="T65" fmla="*/ 50301583 h 139"/>
                  <a:gd name="T66" fmla="*/ 59861288 w 93"/>
                  <a:gd name="T67" fmla="*/ 50301583 h 139"/>
                  <a:gd name="T68" fmla="*/ 59861288 w 93"/>
                  <a:gd name="T69" fmla="*/ 49680605 h 139"/>
                  <a:gd name="T70" fmla="*/ 58573612 w 93"/>
                  <a:gd name="T71" fmla="*/ 48438649 h 139"/>
                  <a:gd name="T72" fmla="*/ 57930175 w 93"/>
                  <a:gd name="T73" fmla="*/ 47817671 h 139"/>
                  <a:gd name="T74" fmla="*/ 55999062 w 93"/>
                  <a:gd name="T75" fmla="*/ 46575715 h 139"/>
                  <a:gd name="T76" fmla="*/ 55999062 w 93"/>
                  <a:gd name="T77" fmla="*/ 46575715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3" h="139">
                    <a:moveTo>
                      <a:pt x="87" y="75"/>
                    </a:moveTo>
                    <a:lnTo>
                      <a:pt x="55" y="75"/>
                    </a:lnTo>
                    <a:lnTo>
                      <a:pt x="55" y="8"/>
                    </a:lnTo>
                    <a:lnTo>
                      <a:pt x="55" y="6"/>
                    </a:lnTo>
                    <a:lnTo>
                      <a:pt x="52" y="3"/>
                    </a:lnTo>
                    <a:lnTo>
                      <a:pt x="50" y="0"/>
                    </a:lnTo>
                    <a:lnTo>
                      <a:pt x="46" y="0"/>
                    </a:lnTo>
                    <a:lnTo>
                      <a:pt x="43" y="0"/>
                    </a:lnTo>
                    <a:lnTo>
                      <a:pt x="40" y="3"/>
                    </a:lnTo>
                    <a:lnTo>
                      <a:pt x="38" y="6"/>
                    </a:lnTo>
                    <a:lnTo>
                      <a:pt x="38" y="8"/>
                    </a:lnTo>
                    <a:lnTo>
                      <a:pt x="38" y="75"/>
                    </a:lnTo>
                    <a:lnTo>
                      <a:pt x="5" y="75"/>
                    </a:lnTo>
                    <a:lnTo>
                      <a:pt x="3" y="77"/>
                    </a:lnTo>
                    <a:lnTo>
                      <a:pt x="1" y="78"/>
                    </a:lnTo>
                    <a:lnTo>
                      <a:pt x="0" y="80"/>
                    </a:lnTo>
                    <a:lnTo>
                      <a:pt x="0" y="81"/>
                    </a:lnTo>
                    <a:lnTo>
                      <a:pt x="0" y="133"/>
                    </a:lnTo>
                    <a:lnTo>
                      <a:pt x="0" y="135"/>
                    </a:lnTo>
                    <a:lnTo>
                      <a:pt x="1" y="137"/>
                    </a:lnTo>
                    <a:lnTo>
                      <a:pt x="3" y="137"/>
                    </a:lnTo>
                    <a:lnTo>
                      <a:pt x="5" y="139"/>
                    </a:lnTo>
                    <a:lnTo>
                      <a:pt x="87" y="139"/>
                    </a:lnTo>
                    <a:lnTo>
                      <a:pt x="90" y="137"/>
                    </a:lnTo>
                    <a:lnTo>
                      <a:pt x="91" y="137"/>
                    </a:lnTo>
                    <a:lnTo>
                      <a:pt x="93" y="135"/>
                    </a:lnTo>
                    <a:lnTo>
                      <a:pt x="93" y="133"/>
                    </a:lnTo>
                    <a:lnTo>
                      <a:pt x="93" y="81"/>
                    </a:lnTo>
                    <a:lnTo>
                      <a:pt x="93" y="80"/>
                    </a:lnTo>
                    <a:lnTo>
                      <a:pt x="91" y="78"/>
                    </a:lnTo>
                    <a:lnTo>
                      <a:pt x="90" y="77"/>
                    </a:lnTo>
                    <a:lnTo>
                      <a:pt x="87"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grpSp>
        <p:grpSp>
          <p:nvGrpSpPr>
            <p:cNvPr id="101396" name="Group 22">
              <a:extLst>
                <a:ext uri="{FF2B5EF4-FFF2-40B4-BE49-F238E27FC236}">
                  <a16:creationId xmlns:a16="http://schemas.microsoft.com/office/drawing/2014/main" id="{A5324A65-7541-44CA-8453-E702A5E2B6D4}"/>
                </a:ext>
              </a:extLst>
            </p:cNvPr>
            <p:cNvGrpSpPr>
              <a:grpSpLocks noChangeAspect="1"/>
            </p:cNvGrpSpPr>
            <p:nvPr/>
          </p:nvGrpSpPr>
          <p:grpSpPr bwMode="auto">
            <a:xfrm>
              <a:off x="5038122" y="2814343"/>
              <a:ext cx="710153" cy="713232"/>
              <a:chOff x="12216425" y="429331"/>
              <a:chExt cx="1510323" cy="1600239"/>
            </a:xfrm>
          </p:grpSpPr>
          <p:sp>
            <p:nvSpPr>
              <p:cNvPr id="25" name="Arc 24">
                <a:extLst>
                  <a:ext uri="{FF2B5EF4-FFF2-40B4-BE49-F238E27FC236}">
                    <a16:creationId xmlns:a16="http://schemas.microsoft.com/office/drawing/2014/main" id="{EE3286FC-ADFB-4449-A156-0128B8AB5E05}"/>
                  </a:ext>
                </a:extLst>
              </p:cNvPr>
              <p:cNvSpPr/>
              <p:nvPr/>
            </p:nvSpPr>
            <p:spPr>
              <a:xfrm>
                <a:off x="12216425" y="429331"/>
                <a:ext cx="1510323" cy="1600239"/>
              </a:xfrm>
              <a:prstGeom prst="arc">
                <a:avLst>
                  <a:gd name="adj1" fmla="val 17163472"/>
                  <a:gd name="adj2" fmla="val 6137139"/>
                </a:avLst>
              </a:prstGeom>
              <a:ln w="25400">
                <a:solidFill>
                  <a:schemeClr val="accent6">
                    <a:lumMod val="60000"/>
                    <a:lumOff val="40000"/>
                  </a:schemeClr>
                </a:solidFill>
                <a:prstDash val="solid"/>
                <a:headEnd type="none" w="lg" len="lg"/>
                <a:tailEnd type="arrow" w="lg"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latin typeface="Calibri" panose="020F0502020204030204"/>
                  <a:ea typeface="+mn-ea"/>
                  <a:cs typeface="+mn-cs"/>
                </a:endParaRPr>
              </a:p>
            </p:txBody>
          </p:sp>
          <p:sp>
            <p:nvSpPr>
              <p:cNvPr id="26" name="Arc 25">
                <a:extLst>
                  <a:ext uri="{FF2B5EF4-FFF2-40B4-BE49-F238E27FC236}">
                    <a16:creationId xmlns:a16="http://schemas.microsoft.com/office/drawing/2014/main" id="{51F605DD-F80F-412B-8CF5-E039E21A8683}"/>
                  </a:ext>
                </a:extLst>
              </p:cNvPr>
              <p:cNvSpPr/>
              <p:nvPr/>
            </p:nvSpPr>
            <p:spPr>
              <a:xfrm>
                <a:off x="12216425" y="429331"/>
                <a:ext cx="1510323" cy="1600239"/>
              </a:xfrm>
              <a:prstGeom prst="arc">
                <a:avLst>
                  <a:gd name="adj1" fmla="val 6540982"/>
                  <a:gd name="adj2" fmla="val 16779209"/>
                </a:avLst>
              </a:prstGeom>
              <a:ln w="25400">
                <a:solidFill>
                  <a:schemeClr val="accent1"/>
                </a:solidFill>
                <a:prstDash val="solid"/>
                <a:headEnd type="none" w="lg" len="lg"/>
                <a:tailEnd type="arrow" w="lg"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latin typeface="Calibri" panose="020F0502020204030204"/>
                  <a:ea typeface="+mn-ea"/>
                  <a:cs typeface="+mn-cs"/>
                </a:endParaRPr>
              </a:p>
            </p:txBody>
          </p:sp>
        </p:grpSp>
      </p:grpSp>
      <p:sp>
        <p:nvSpPr>
          <p:cNvPr id="101389" name="Title 1">
            <a:extLst>
              <a:ext uri="{FF2B5EF4-FFF2-40B4-BE49-F238E27FC236}">
                <a16:creationId xmlns:a16="http://schemas.microsoft.com/office/drawing/2014/main" id="{327BDC6E-1FFC-4D13-AE69-1B0A70387D07}"/>
              </a:ext>
            </a:extLst>
          </p:cNvPr>
          <p:cNvSpPr>
            <a:spLocks noGrp="1" noChangeArrowheads="1"/>
          </p:cNvSpPr>
          <p:nvPr>
            <p:ph type="title"/>
          </p:nvPr>
        </p:nvSpPr>
        <p:spPr>
          <a:xfrm>
            <a:off x="447675" y="179388"/>
            <a:ext cx="10515600" cy="1097089"/>
          </a:xfrm>
        </p:spPr>
        <p:txBody>
          <a:bodyPr/>
          <a:lstStyle/>
          <a:p>
            <a:pPr eaLnBrk="1" hangingPunct="1"/>
            <a:r>
              <a:rPr lang="en-US" altLang="en-US" sz="4000"/>
              <a:t>SHARP’s Drivers and Goals</a:t>
            </a:r>
            <a:endParaRPr lang="en-US" altLang="en-US" sz="2800">
              <a:solidFill>
                <a:schemeClr val="tx1"/>
              </a:solidFill>
              <a:highlight>
                <a:srgbClr val="FFFF00"/>
              </a:highlight>
              <a:cs typeface="Calibri"/>
            </a:endParaRPr>
          </a:p>
        </p:txBody>
      </p:sp>
      <p:grpSp>
        <p:nvGrpSpPr>
          <p:cNvPr id="42" name="Group 41">
            <a:extLst>
              <a:ext uri="{FF2B5EF4-FFF2-40B4-BE49-F238E27FC236}">
                <a16:creationId xmlns:a16="http://schemas.microsoft.com/office/drawing/2014/main" id="{6A2CC8B9-3BC0-4DFE-97B2-07B057F0A212}"/>
              </a:ext>
              <a:ext uri="{C183D7F6-B498-43B3-948B-1728B52AA6E4}">
                <adec:decorative xmlns:adec="http://schemas.microsoft.com/office/drawing/2017/decorative" val="1"/>
              </a:ext>
            </a:extLst>
          </p:cNvPr>
          <p:cNvGrpSpPr/>
          <p:nvPr/>
        </p:nvGrpSpPr>
        <p:grpSpPr>
          <a:xfrm>
            <a:off x="267322" y="2184560"/>
            <a:ext cx="288045" cy="296101"/>
            <a:chOff x="11276013" y="2008188"/>
            <a:chExt cx="574675" cy="482599"/>
          </a:xfrm>
        </p:grpSpPr>
        <p:sp>
          <p:nvSpPr>
            <p:cNvPr id="43" name="Freeform 522">
              <a:extLst>
                <a:ext uri="{FF2B5EF4-FFF2-40B4-BE49-F238E27FC236}">
                  <a16:creationId xmlns:a16="http://schemas.microsoft.com/office/drawing/2014/main" id="{DC34E612-F05E-4337-A6AC-2879F55CE6B5}"/>
                </a:ext>
              </a:extLst>
            </p:cNvPr>
            <p:cNvSpPr>
              <a:spLocks/>
            </p:cNvSpPr>
            <p:nvPr/>
          </p:nvSpPr>
          <p:spPr bwMode="auto">
            <a:xfrm>
              <a:off x="11456988" y="2181225"/>
              <a:ext cx="177800" cy="309562"/>
            </a:xfrm>
            <a:custGeom>
              <a:avLst/>
              <a:gdLst>
                <a:gd name="T0" fmla="*/ 64 w 72"/>
                <a:gd name="T1" fmla="*/ 39 h 125"/>
                <a:gd name="T2" fmla="*/ 67 w 72"/>
                <a:gd name="T3" fmla="*/ 41 h 125"/>
                <a:gd name="T4" fmla="*/ 71 w 72"/>
                <a:gd name="T5" fmla="*/ 39 h 125"/>
                <a:gd name="T6" fmla="*/ 71 w 72"/>
                <a:gd name="T7" fmla="*/ 33 h 125"/>
                <a:gd name="T8" fmla="*/ 40 w 72"/>
                <a:gd name="T9" fmla="*/ 2 h 125"/>
                <a:gd name="T10" fmla="*/ 36 w 72"/>
                <a:gd name="T11" fmla="*/ 0 h 125"/>
                <a:gd name="T12" fmla="*/ 33 w 72"/>
                <a:gd name="T13" fmla="*/ 2 h 125"/>
                <a:gd name="T14" fmla="*/ 2 w 72"/>
                <a:gd name="T15" fmla="*/ 33 h 125"/>
                <a:gd name="T16" fmla="*/ 2 w 72"/>
                <a:gd name="T17" fmla="*/ 39 h 125"/>
                <a:gd name="T18" fmla="*/ 9 w 72"/>
                <a:gd name="T19" fmla="*/ 39 h 125"/>
                <a:gd name="T20" fmla="*/ 31 w 72"/>
                <a:gd name="T21" fmla="*/ 16 h 125"/>
                <a:gd name="T22" fmla="*/ 31 w 72"/>
                <a:gd name="T23" fmla="*/ 120 h 125"/>
                <a:gd name="T24" fmla="*/ 36 w 72"/>
                <a:gd name="T25" fmla="*/ 125 h 125"/>
                <a:gd name="T26" fmla="*/ 41 w 72"/>
                <a:gd name="T27" fmla="*/ 120 h 125"/>
                <a:gd name="T28" fmla="*/ 41 w 72"/>
                <a:gd name="T29" fmla="*/ 16 h 125"/>
                <a:gd name="T30" fmla="*/ 64 w 72"/>
                <a:gd name="T31" fmla="*/ 3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125">
                  <a:moveTo>
                    <a:pt x="64" y="39"/>
                  </a:moveTo>
                  <a:cubicBezTo>
                    <a:pt x="65" y="40"/>
                    <a:pt x="66" y="41"/>
                    <a:pt x="67" y="41"/>
                  </a:cubicBezTo>
                  <a:cubicBezTo>
                    <a:pt x="68" y="41"/>
                    <a:pt x="70" y="40"/>
                    <a:pt x="71" y="39"/>
                  </a:cubicBezTo>
                  <a:cubicBezTo>
                    <a:pt x="72" y="37"/>
                    <a:pt x="72" y="34"/>
                    <a:pt x="71" y="33"/>
                  </a:cubicBezTo>
                  <a:cubicBezTo>
                    <a:pt x="40" y="2"/>
                    <a:pt x="40" y="2"/>
                    <a:pt x="40" y="2"/>
                  </a:cubicBezTo>
                  <a:cubicBezTo>
                    <a:pt x="39" y="1"/>
                    <a:pt x="38" y="0"/>
                    <a:pt x="36" y="0"/>
                  </a:cubicBezTo>
                  <a:cubicBezTo>
                    <a:pt x="35" y="0"/>
                    <a:pt x="34" y="1"/>
                    <a:pt x="33" y="2"/>
                  </a:cubicBezTo>
                  <a:cubicBezTo>
                    <a:pt x="2" y="33"/>
                    <a:pt x="2" y="33"/>
                    <a:pt x="2" y="33"/>
                  </a:cubicBezTo>
                  <a:cubicBezTo>
                    <a:pt x="0" y="34"/>
                    <a:pt x="0" y="37"/>
                    <a:pt x="2" y="39"/>
                  </a:cubicBezTo>
                  <a:cubicBezTo>
                    <a:pt x="4" y="41"/>
                    <a:pt x="7" y="41"/>
                    <a:pt x="9" y="39"/>
                  </a:cubicBezTo>
                  <a:cubicBezTo>
                    <a:pt x="31" y="16"/>
                    <a:pt x="31" y="16"/>
                    <a:pt x="31" y="16"/>
                  </a:cubicBezTo>
                  <a:cubicBezTo>
                    <a:pt x="31" y="120"/>
                    <a:pt x="31" y="120"/>
                    <a:pt x="31" y="120"/>
                  </a:cubicBezTo>
                  <a:cubicBezTo>
                    <a:pt x="31" y="123"/>
                    <a:pt x="34" y="125"/>
                    <a:pt x="36" y="125"/>
                  </a:cubicBezTo>
                  <a:cubicBezTo>
                    <a:pt x="39" y="125"/>
                    <a:pt x="41" y="123"/>
                    <a:pt x="41" y="120"/>
                  </a:cubicBezTo>
                  <a:cubicBezTo>
                    <a:pt x="41" y="16"/>
                    <a:pt x="41" y="16"/>
                    <a:pt x="41" y="16"/>
                  </a:cubicBezTo>
                  <a:lnTo>
                    <a:pt x="64" y="3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44" name="Freeform 523">
              <a:extLst>
                <a:ext uri="{FF2B5EF4-FFF2-40B4-BE49-F238E27FC236}">
                  <a16:creationId xmlns:a16="http://schemas.microsoft.com/office/drawing/2014/main" id="{8A26B7AB-63C3-4EA9-93B0-05CA4BEAA2BA}"/>
                </a:ext>
              </a:extLst>
            </p:cNvPr>
            <p:cNvSpPr>
              <a:spLocks/>
            </p:cNvSpPr>
            <p:nvPr/>
          </p:nvSpPr>
          <p:spPr bwMode="auto">
            <a:xfrm>
              <a:off x="11276013" y="2008188"/>
              <a:ext cx="574675" cy="344487"/>
            </a:xfrm>
            <a:custGeom>
              <a:avLst/>
              <a:gdLst>
                <a:gd name="T0" fmla="*/ 182 w 232"/>
                <a:gd name="T1" fmla="*/ 45 h 139"/>
                <a:gd name="T2" fmla="*/ 180 w 232"/>
                <a:gd name="T3" fmla="*/ 45 h 139"/>
                <a:gd name="T4" fmla="*/ 134 w 232"/>
                <a:gd name="T5" fmla="*/ 14 h 139"/>
                <a:gd name="T6" fmla="*/ 126 w 232"/>
                <a:gd name="T7" fmla="*/ 14 h 139"/>
                <a:gd name="T8" fmla="*/ 87 w 232"/>
                <a:gd name="T9" fmla="*/ 0 h 139"/>
                <a:gd name="T10" fmla="*/ 23 w 232"/>
                <a:gd name="T11" fmla="*/ 54 h 139"/>
                <a:gd name="T12" fmla="*/ 0 w 232"/>
                <a:gd name="T13" fmla="*/ 92 h 139"/>
                <a:gd name="T14" fmla="*/ 48 w 232"/>
                <a:gd name="T15" fmla="*/ 139 h 139"/>
                <a:gd name="T16" fmla="*/ 79 w 232"/>
                <a:gd name="T17" fmla="*/ 139 h 139"/>
                <a:gd name="T18" fmla="*/ 84 w 232"/>
                <a:gd name="T19" fmla="*/ 134 h 139"/>
                <a:gd name="T20" fmla="*/ 79 w 232"/>
                <a:gd name="T21" fmla="*/ 130 h 139"/>
                <a:gd name="T22" fmla="*/ 48 w 232"/>
                <a:gd name="T23" fmla="*/ 130 h 139"/>
                <a:gd name="T24" fmla="*/ 10 w 232"/>
                <a:gd name="T25" fmla="*/ 92 h 139"/>
                <a:gd name="T26" fmla="*/ 30 w 232"/>
                <a:gd name="T27" fmla="*/ 61 h 139"/>
                <a:gd name="T28" fmla="*/ 32 w 232"/>
                <a:gd name="T29" fmla="*/ 58 h 139"/>
                <a:gd name="T30" fmla="*/ 87 w 232"/>
                <a:gd name="T31" fmla="*/ 10 h 139"/>
                <a:gd name="T32" fmla="*/ 122 w 232"/>
                <a:gd name="T33" fmla="*/ 23 h 139"/>
                <a:gd name="T34" fmla="*/ 126 w 232"/>
                <a:gd name="T35" fmla="*/ 24 h 139"/>
                <a:gd name="T36" fmla="*/ 134 w 232"/>
                <a:gd name="T37" fmla="*/ 23 h 139"/>
                <a:gd name="T38" fmla="*/ 172 w 232"/>
                <a:gd name="T39" fmla="*/ 52 h 139"/>
                <a:gd name="T40" fmla="*/ 177 w 232"/>
                <a:gd name="T41" fmla="*/ 55 h 139"/>
                <a:gd name="T42" fmla="*/ 182 w 232"/>
                <a:gd name="T43" fmla="*/ 55 h 139"/>
                <a:gd name="T44" fmla="*/ 223 w 232"/>
                <a:gd name="T45" fmla="*/ 92 h 139"/>
                <a:gd name="T46" fmla="*/ 182 w 232"/>
                <a:gd name="T47" fmla="*/ 130 h 139"/>
                <a:gd name="T48" fmla="*/ 139 w 232"/>
                <a:gd name="T49" fmla="*/ 130 h 139"/>
                <a:gd name="T50" fmla="*/ 134 w 232"/>
                <a:gd name="T51" fmla="*/ 134 h 139"/>
                <a:gd name="T52" fmla="*/ 139 w 232"/>
                <a:gd name="T53" fmla="*/ 139 h 139"/>
                <a:gd name="T54" fmla="*/ 182 w 232"/>
                <a:gd name="T55" fmla="*/ 139 h 139"/>
                <a:gd name="T56" fmla="*/ 232 w 232"/>
                <a:gd name="T57" fmla="*/ 92 h 139"/>
                <a:gd name="T58" fmla="*/ 182 w 232"/>
                <a:gd name="T59" fmla="*/ 4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2" h="139">
                  <a:moveTo>
                    <a:pt x="182" y="45"/>
                  </a:moveTo>
                  <a:cubicBezTo>
                    <a:pt x="182" y="45"/>
                    <a:pt x="181" y="45"/>
                    <a:pt x="180" y="45"/>
                  </a:cubicBezTo>
                  <a:cubicBezTo>
                    <a:pt x="173" y="26"/>
                    <a:pt x="154" y="14"/>
                    <a:pt x="134" y="14"/>
                  </a:cubicBezTo>
                  <a:cubicBezTo>
                    <a:pt x="131" y="14"/>
                    <a:pt x="129" y="14"/>
                    <a:pt x="126" y="14"/>
                  </a:cubicBezTo>
                  <a:cubicBezTo>
                    <a:pt x="115" y="5"/>
                    <a:pt x="102" y="0"/>
                    <a:pt x="87" y="0"/>
                  </a:cubicBezTo>
                  <a:cubicBezTo>
                    <a:pt x="55" y="0"/>
                    <a:pt x="29" y="22"/>
                    <a:pt x="23" y="54"/>
                  </a:cubicBezTo>
                  <a:cubicBezTo>
                    <a:pt x="9" y="63"/>
                    <a:pt x="0" y="78"/>
                    <a:pt x="0" y="92"/>
                  </a:cubicBezTo>
                  <a:cubicBezTo>
                    <a:pt x="0" y="118"/>
                    <a:pt x="22" y="139"/>
                    <a:pt x="48" y="139"/>
                  </a:cubicBezTo>
                  <a:cubicBezTo>
                    <a:pt x="79" y="139"/>
                    <a:pt x="79" y="139"/>
                    <a:pt x="79" y="139"/>
                  </a:cubicBezTo>
                  <a:cubicBezTo>
                    <a:pt x="82" y="139"/>
                    <a:pt x="84" y="137"/>
                    <a:pt x="84" y="134"/>
                  </a:cubicBezTo>
                  <a:cubicBezTo>
                    <a:pt x="84" y="132"/>
                    <a:pt x="82" y="130"/>
                    <a:pt x="79" y="130"/>
                  </a:cubicBezTo>
                  <a:cubicBezTo>
                    <a:pt x="48" y="130"/>
                    <a:pt x="48" y="130"/>
                    <a:pt x="48" y="130"/>
                  </a:cubicBezTo>
                  <a:cubicBezTo>
                    <a:pt x="27" y="130"/>
                    <a:pt x="10" y="113"/>
                    <a:pt x="10" y="92"/>
                  </a:cubicBezTo>
                  <a:cubicBezTo>
                    <a:pt x="10" y="81"/>
                    <a:pt x="18" y="68"/>
                    <a:pt x="30" y="61"/>
                  </a:cubicBezTo>
                  <a:cubicBezTo>
                    <a:pt x="31" y="60"/>
                    <a:pt x="32" y="59"/>
                    <a:pt x="32" y="58"/>
                  </a:cubicBezTo>
                  <a:cubicBezTo>
                    <a:pt x="36" y="29"/>
                    <a:pt x="59" y="10"/>
                    <a:pt x="87" y="10"/>
                  </a:cubicBezTo>
                  <a:cubicBezTo>
                    <a:pt x="100" y="10"/>
                    <a:pt x="111" y="14"/>
                    <a:pt x="122" y="23"/>
                  </a:cubicBezTo>
                  <a:cubicBezTo>
                    <a:pt x="123" y="24"/>
                    <a:pt x="124" y="24"/>
                    <a:pt x="126" y="24"/>
                  </a:cubicBezTo>
                  <a:cubicBezTo>
                    <a:pt x="128" y="23"/>
                    <a:pt x="131" y="23"/>
                    <a:pt x="134" y="23"/>
                  </a:cubicBezTo>
                  <a:cubicBezTo>
                    <a:pt x="151" y="23"/>
                    <a:pt x="167" y="35"/>
                    <a:pt x="172" y="52"/>
                  </a:cubicBezTo>
                  <a:cubicBezTo>
                    <a:pt x="173" y="54"/>
                    <a:pt x="175" y="55"/>
                    <a:pt x="177" y="55"/>
                  </a:cubicBezTo>
                  <a:cubicBezTo>
                    <a:pt x="179" y="55"/>
                    <a:pt x="181" y="55"/>
                    <a:pt x="182" y="55"/>
                  </a:cubicBezTo>
                  <a:cubicBezTo>
                    <a:pt x="204" y="55"/>
                    <a:pt x="223" y="72"/>
                    <a:pt x="223" y="92"/>
                  </a:cubicBezTo>
                  <a:cubicBezTo>
                    <a:pt x="223" y="112"/>
                    <a:pt x="204" y="130"/>
                    <a:pt x="182" y="130"/>
                  </a:cubicBezTo>
                  <a:cubicBezTo>
                    <a:pt x="139" y="130"/>
                    <a:pt x="139" y="130"/>
                    <a:pt x="139" y="130"/>
                  </a:cubicBezTo>
                  <a:cubicBezTo>
                    <a:pt x="136" y="130"/>
                    <a:pt x="134" y="132"/>
                    <a:pt x="134" y="134"/>
                  </a:cubicBezTo>
                  <a:cubicBezTo>
                    <a:pt x="134" y="137"/>
                    <a:pt x="136" y="139"/>
                    <a:pt x="139" y="139"/>
                  </a:cubicBezTo>
                  <a:cubicBezTo>
                    <a:pt x="182" y="139"/>
                    <a:pt x="182" y="139"/>
                    <a:pt x="182" y="139"/>
                  </a:cubicBezTo>
                  <a:cubicBezTo>
                    <a:pt x="209" y="139"/>
                    <a:pt x="232" y="118"/>
                    <a:pt x="232" y="92"/>
                  </a:cubicBezTo>
                  <a:cubicBezTo>
                    <a:pt x="232" y="67"/>
                    <a:pt x="209" y="45"/>
                    <a:pt x="182" y="45"/>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grpSp>
      <p:grpSp>
        <p:nvGrpSpPr>
          <p:cNvPr id="45" name="Group 44">
            <a:extLst>
              <a:ext uri="{FF2B5EF4-FFF2-40B4-BE49-F238E27FC236}">
                <a16:creationId xmlns:a16="http://schemas.microsoft.com/office/drawing/2014/main" id="{1BC6472E-2297-4CAB-80AF-8F0A1ACE40B7}"/>
              </a:ext>
              <a:ext uri="{C183D7F6-B498-43B3-948B-1728B52AA6E4}">
                <adec:decorative xmlns:adec="http://schemas.microsoft.com/office/drawing/2017/decorative" val="1"/>
              </a:ext>
            </a:extLst>
          </p:cNvPr>
          <p:cNvGrpSpPr/>
          <p:nvPr/>
        </p:nvGrpSpPr>
        <p:grpSpPr>
          <a:xfrm>
            <a:off x="290137" y="5249549"/>
            <a:ext cx="242414" cy="355383"/>
            <a:chOff x="9207500" y="2944813"/>
            <a:chExt cx="334962" cy="484188"/>
          </a:xfrm>
        </p:grpSpPr>
        <p:sp>
          <p:nvSpPr>
            <p:cNvPr id="46" name="Freeform 374">
              <a:extLst>
                <a:ext uri="{FF2B5EF4-FFF2-40B4-BE49-F238E27FC236}">
                  <a16:creationId xmlns:a16="http://schemas.microsoft.com/office/drawing/2014/main" id="{140FAF3F-7BC0-4DAF-B128-8676986B82D5}"/>
                </a:ext>
              </a:extLst>
            </p:cNvPr>
            <p:cNvSpPr>
              <a:spLocks/>
            </p:cNvSpPr>
            <p:nvPr/>
          </p:nvSpPr>
          <p:spPr bwMode="auto">
            <a:xfrm>
              <a:off x="9207500" y="3287713"/>
              <a:ext cx="334962" cy="141288"/>
            </a:xfrm>
            <a:custGeom>
              <a:avLst/>
              <a:gdLst>
                <a:gd name="T0" fmla="*/ 158 w 159"/>
                <a:gd name="T1" fmla="*/ 60 h 67"/>
                <a:gd name="T2" fmla="*/ 136 w 159"/>
                <a:gd name="T3" fmla="*/ 3 h 67"/>
                <a:gd name="T4" fmla="*/ 132 w 159"/>
                <a:gd name="T5" fmla="*/ 0 h 67"/>
                <a:gd name="T6" fmla="*/ 118 w 159"/>
                <a:gd name="T7" fmla="*/ 0 h 67"/>
                <a:gd name="T8" fmla="*/ 113 w 159"/>
                <a:gd name="T9" fmla="*/ 5 h 67"/>
                <a:gd name="T10" fmla="*/ 118 w 159"/>
                <a:gd name="T11" fmla="*/ 10 h 67"/>
                <a:gd name="T12" fmla="*/ 128 w 159"/>
                <a:gd name="T13" fmla="*/ 10 h 67"/>
                <a:gd name="T14" fmla="*/ 147 w 159"/>
                <a:gd name="T15" fmla="*/ 57 h 67"/>
                <a:gd name="T16" fmla="*/ 12 w 159"/>
                <a:gd name="T17" fmla="*/ 57 h 67"/>
                <a:gd name="T18" fmla="*/ 31 w 159"/>
                <a:gd name="T19" fmla="*/ 10 h 67"/>
                <a:gd name="T20" fmla="*/ 42 w 159"/>
                <a:gd name="T21" fmla="*/ 10 h 67"/>
                <a:gd name="T22" fmla="*/ 46 w 159"/>
                <a:gd name="T23" fmla="*/ 5 h 67"/>
                <a:gd name="T24" fmla="*/ 42 w 159"/>
                <a:gd name="T25" fmla="*/ 0 h 67"/>
                <a:gd name="T26" fmla="*/ 28 w 159"/>
                <a:gd name="T27" fmla="*/ 0 h 67"/>
                <a:gd name="T28" fmla="*/ 24 w 159"/>
                <a:gd name="T29" fmla="*/ 3 h 67"/>
                <a:gd name="T30" fmla="*/ 1 w 159"/>
                <a:gd name="T31" fmla="*/ 60 h 67"/>
                <a:gd name="T32" fmla="*/ 2 w 159"/>
                <a:gd name="T33" fmla="*/ 65 h 67"/>
                <a:gd name="T34" fmla="*/ 5 w 159"/>
                <a:gd name="T35" fmla="*/ 67 h 67"/>
                <a:gd name="T36" fmla="*/ 154 w 159"/>
                <a:gd name="T37" fmla="*/ 67 h 67"/>
                <a:gd name="T38" fmla="*/ 158 w 159"/>
                <a:gd name="T39" fmla="*/ 65 h 67"/>
                <a:gd name="T40" fmla="*/ 158 w 159"/>
                <a:gd name="T4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67">
                  <a:moveTo>
                    <a:pt x="158" y="60"/>
                  </a:moveTo>
                  <a:cubicBezTo>
                    <a:pt x="136" y="3"/>
                    <a:pt x="136" y="3"/>
                    <a:pt x="136" y="3"/>
                  </a:cubicBezTo>
                  <a:cubicBezTo>
                    <a:pt x="135" y="2"/>
                    <a:pt x="133" y="0"/>
                    <a:pt x="132" y="0"/>
                  </a:cubicBezTo>
                  <a:cubicBezTo>
                    <a:pt x="118" y="0"/>
                    <a:pt x="118" y="0"/>
                    <a:pt x="118" y="0"/>
                  </a:cubicBezTo>
                  <a:cubicBezTo>
                    <a:pt x="115" y="0"/>
                    <a:pt x="113" y="3"/>
                    <a:pt x="113" y="5"/>
                  </a:cubicBezTo>
                  <a:cubicBezTo>
                    <a:pt x="113" y="8"/>
                    <a:pt x="115" y="10"/>
                    <a:pt x="118" y="10"/>
                  </a:cubicBezTo>
                  <a:cubicBezTo>
                    <a:pt x="128" y="10"/>
                    <a:pt x="128" y="10"/>
                    <a:pt x="128" y="10"/>
                  </a:cubicBezTo>
                  <a:cubicBezTo>
                    <a:pt x="147" y="57"/>
                    <a:pt x="147" y="57"/>
                    <a:pt x="147" y="57"/>
                  </a:cubicBezTo>
                  <a:cubicBezTo>
                    <a:pt x="12" y="57"/>
                    <a:pt x="12" y="57"/>
                    <a:pt x="12" y="57"/>
                  </a:cubicBezTo>
                  <a:cubicBezTo>
                    <a:pt x="31" y="10"/>
                    <a:pt x="31" y="10"/>
                    <a:pt x="31" y="10"/>
                  </a:cubicBezTo>
                  <a:cubicBezTo>
                    <a:pt x="42" y="10"/>
                    <a:pt x="42" y="10"/>
                    <a:pt x="42" y="10"/>
                  </a:cubicBezTo>
                  <a:cubicBezTo>
                    <a:pt x="44" y="10"/>
                    <a:pt x="46" y="8"/>
                    <a:pt x="46" y="5"/>
                  </a:cubicBezTo>
                  <a:cubicBezTo>
                    <a:pt x="46" y="3"/>
                    <a:pt x="44" y="0"/>
                    <a:pt x="42" y="0"/>
                  </a:cubicBezTo>
                  <a:cubicBezTo>
                    <a:pt x="28" y="0"/>
                    <a:pt x="28" y="0"/>
                    <a:pt x="28" y="0"/>
                  </a:cubicBezTo>
                  <a:cubicBezTo>
                    <a:pt x="26" y="0"/>
                    <a:pt x="24" y="2"/>
                    <a:pt x="24" y="3"/>
                  </a:cubicBezTo>
                  <a:cubicBezTo>
                    <a:pt x="1" y="60"/>
                    <a:pt x="1" y="60"/>
                    <a:pt x="1" y="60"/>
                  </a:cubicBezTo>
                  <a:cubicBezTo>
                    <a:pt x="0" y="62"/>
                    <a:pt x="1" y="63"/>
                    <a:pt x="2" y="65"/>
                  </a:cubicBezTo>
                  <a:cubicBezTo>
                    <a:pt x="2" y="66"/>
                    <a:pt x="4" y="67"/>
                    <a:pt x="5" y="67"/>
                  </a:cubicBezTo>
                  <a:cubicBezTo>
                    <a:pt x="154" y="67"/>
                    <a:pt x="154" y="67"/>
                    <a:pt x="154" y="67"/>
                  </a:cubicBezTo>
                  <a:cubicBezTo>
                    <a:pt x="156" y="67"/>
                    <a:pt x="157" y="66"/>
                    <a:pt x="158" y="65"/>
                  </a:cubicBezTo>
                  <a:cubicBezTo>
                    <a:pt x="159" y="63"/>
                    <a:pt x="159" y="62"/>
                    <a:pt x="158" y="6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47" name="Freeform 375">
              <a:extLst>
                <a:ext uri="{FF2B5EF4-FFF2-40B4-BE49-F238E27FC236}">
                  <a16:creationId xmlns:a16="http://schemas.microsoft.com/office/drawing/2014/main" id="{3015C5B5-2098-4631-B426-9CD690486A93}"/>
                </a:ext>
              </a:extLst>
            </p:cNvPr>
            <p:cNvSpPr>
              <a:spLocks noEditPoints="1"/>
            </p:cNvSpPr>
            <p:nvPr/>
          </p:nvSpPr>
          <p:spPr bwMode="auto">
            <a:xfrm>
              <a:off x="9318625" y="3022600"/>
              <a:ext cx="114300" cy="114300"/>
            </a:xfrm>
            <a:custGeom>
              <a:avLst/>
              <a:gdLst>
                <a:gd name="T0" fmla="*/ 54 w 54"/>
                <a:gd name="T1" fmla="*/ 27 h 54"/>
                <a:gd name="T2" fmla="*/ 27 w 54"/>
                <a:gd name="T3" fmla="*/ 0 h 54"/>
                <a:gd name="T4" fmla="*/ 0 w 54"/>
                <a:gd name="T5" fmla="*/ 27 h 54"/>
                <a:gd name="T6" fmla="*/ 27 w 54"/>
                <a:gd name="T7" fmla="*/ 54 h 54"/>
                <a:gd name="T8" fmla="*/ 54 w 54"/>
                <a:gd name="T9" fmla="*/ 27 h 54"/>
                <a:gd name="T10" fmla="*/ 27 w 54"/>
                <a:gd name="T11" fmla="*/ 44 h 54"/>
                <a:gd name="T12" fmla="*/ 9 w 54"/>
                <a:gd name="T13" fmla="*/ 27 h 54"/>
                <a:gd name="T14" fmla="*/ 27 w 54"/>
                <a:gd name="T15" fmla="*/ 9 h 54"/>
                <a:gd name="T16" fmla="*/ 44 w 54"/>
                <a:gd name="T17" fmla="*/ 27 h 54"/>
                <a:gd name="T18" fmla="*/ 27 w 54"/>
                <a:gd name="T19"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54" y="27"/>
                  </a:moveTo>
                  <a:cubicBezTo>
                    <a:pt x="54" y="12"/>
                    <a:pt x="42" y="0"/>
                    <a:pt x="27" y="0"/>
                  </a:cubicBezTo>
                  <a:cubicBezTo>
                    <a:pt x="12" y="0"/>
                    <a:pt x="0" y="12"/>
                    <a:pt x="0" y="27"/>
                  </a:cubicBezTo>
                  <a:cubicBezTo>
                    <a:pt x="0" y="42"/>
                    <a:pt x="12" y="54"/>
                    <a:pt x="27" y="54"/>
                  </a:cubicBezTo>
                  <a:cubicBezTo>
                    <a:pt x="42" y="54"/>
                    <a:pt x="54" y="42"/>
                    <a:pt x="54" y="27"/>
                  </a:cubicBezTo>
                  <a:close/>
                  <a:moveTo>
                    <a:pt x="27" y="44"/>
                  </a:moveTo>
                  <a:cubicBezTo>
                    <a:pt x="17" y="44"/>
                    <a:pt x="9" y="36"/>
                    <a:pt x="9" y="27"/>
                  </a:cubicBezTo>
                  <a:cubicBezTo>
                    <a:pt x="9" y="17"/>
                    <a:pt x="17" y="9"/>
                    <a:pt x="27" y="9"/>
                  </a:cubicBezTo>
                  <a:cubicBezTo>
                    <a:pt x="36" y="9"/>
                    <a:pt x="44" y="17"/>
                    <a:pt x="44" y="27"/>
                  </a:cubicBezTo>
                  <a:cubicBezTo>
                    <a:pt x="44" y="36"/>
                    <a:pt x="36" y="44"/>
                    <a:pt x="27" y="44"/>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48" name="Freeform 376">
              <a:extLst>
                <a:ext uri="{FF2B5EF4-FFF2-40B4-BE49-F238E27FC236}">
                  <a16:creationId xmlns:a16="http://schemas.microsoft.com/office/drawing/2014/main" id="{19624F4C-E0A6-4C3E-B915-D60AFCACA679}"/>
                </a:ext>
              </a:extLst>
            </p:cNvPr>
            <p:cNvSpPr>
              <a:spLocks noEditPoints="1"/>
            </p:cNvSpPr>
            <p:nvPr/>
          </p:nvSpPr>
          <p:spPr bwMode="auto">
            <a:xfrm>
              <a:off x="9234488" y="2944813"/>
              <a:ext cx="280987" cy="420688"/>
            </a:xfrm>
            <a:custGeom>
              <a:avLst/>
              <a:gdLst>
                <a:gd name="T0" fmla="*/ 67 w 133"/>
                <a:gd name="T1" fmla="*/ 200 h 200"/>
                <a:gd name="T2" fmla="*/ 71 w 133"/>
                <a:gd name="T3" fmla="*/ 198 h 200"/>
                <a:gd name="T4" fmla="*/ 133 w 133"/>
                <a:gd name="T5" fmla="*/ 67 h 200"/>
                <a:gd name="T6" fmla="*/ 67 w 133"/>
                <a:gd name="T7" fmla="*/ 0 h 200"/>
                <a:gd name="T8" fmla="*/ 0 w 133"/>
                <a:gd name="T9" fmla="*/ 67 h 200"/>
                <a:gd name="T10" fmla="*/ 63 w 133"/>
                <a:gd name="T11" fmla="*/ 198 h 200"/>
                <a:gd name="T12" fmla="*/ 67 w 133"/>
                <a:gd name="T13" fmla="*/ 200 h 200"/>
                <a:gd name="T14" fmla="*/ 67 w 133"/>
                <a:gd name="T15" fmla="*/ 10 h 200"/>
                <a:gd name="T16" fmla="*/ 124 w 133"/>
                <a:gd name="T17" fmla="*/ 67 h 200"/>
                <a:gd name="T18" fmla="*/ 67 w 133"/>
                <a:gd name="T19" fmla="*/ 186 h 200"/>
                <a:gd name="T20" fmla="*/ 10 w 133"/>
                <a:gd name="T21" fmla="*/ 67 h 200"/>
                <a:gd name="T22" fmla="*/ 67 w 133"/>
                <a:gd name="T23"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200">
                  <a:moveTo>
                    <a:pt x="67" y="200"/>
                  </a:moveTo>
                  <a:cubicBezTo>
                    <a:pt x="68" y="200"/>
                    <a:pt x="70" y="199"/>
                    <a:pt x="71" y="198"/>
                  </a:cubicBezTo>
                  <a:cubicBezTo>
                    <a:pt x="73" y="194"/>
                    <a:pt x="133" y="102"/>
                    <a:pt x="133" y="67"/>
                  </a:cubicBezTo>
                  <a:cubicBezTo>
                    <a:pt x="133" y="30"/>
                    <a:pt x="103" y="0"/>
                    <a:pt x="67" y="0"/>
                  </a:cubicBezTo>
                  <a:cubicBezTo>
                    <a:pt x="30" y="0"/>
                    <a:pt x="0" y="30"/>
                    <a:pt x="0" y="67"/>
                  </a:cubicBezTo>
                  <a:cubicBezTo>
                    <a:pt x="0" y="102"/>
                    <a:pt x="60" y="194"/>
                    <a:pt x="63" y="198"/>
                  </a:cubicBezTo>
                  <a:cubicBezTo>
                    <a:pt x="64" y="199"/>
                    <a:pt x="65" y="200"/>
                    <a:pt x="67" y="200"/>
                  </a:cubicBezTo>
                  <a:close/>
                  <a:moveTo>
                    <a:pt x="67" y="10"/>
                  </a:moveTo>
                  <a:cubicBezTo>
                    <a:pt x="98" y="10"/>
                    <a:pt x="124" y="35"/>
                    <a:pt x="124" y="67"/>
                  </a:cubicBezTo>
                  <a:cubicBezTo>
                    <a:pt x="124" y="94"/>
                    <a:pt x="80" y="165"/>
                    <a:pt x="67" y="186"/>
                  </a:cubicBezTo>
                  <a:cubicBezTo>
                    <a:pt x="53" y="165"/>
                    <a:pt x="10" y="94"/>
                    <a:pt x="10" y="67"/>
                  </a:cubicBezTo>
                  <a:cubicBezTo>
                    <a:pt x="10" y="35"/>
                    <a:pt x="35" y="10"/>
                    <a:pt x="67" y="1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grpSp>
      <p:grpSp>
        <p:nvGrpSpPr>
          <p:cNvPr id="54" name="Group 53">
            <a:extLst>
              <a:ext uri="{FF2B5EF4-FFF2-40B4-BE49-F238E27FC236}">
                <a16:creationId xmlns:a16="http://schemas.microsoft.com/office/drawing/2014/main" id="{4BA880F5-6EB4-4F1D-A666-D7DF0A995AA7}"/>
              </a:ext>
              <a:ext uri="{C183D7F6-B498-43B3-948B-1728B52AA6E4}">
                <adec:decorative xmlns:adec="http://schemas.microsoft.com/office/drawing/2017/decorative" val="1"/>
              </a:ext>
            </a:extLst>
          </p:cNvPr>
          <p:cNvGrpSpPr/>
          <p:nvPr/>
        </p:nvGrpSpPr>
        <p:grpSpPr>
          <a:xfrm>
            <a:off x="254575" y="4259243"/>
            <a:ext cx="313360" cy="353398"/>
            <a:chOff x="1738313" y="7102475"/>
            <a:chExt cx="568325" cy="566738"/>
          </a:xfrm>
        </p:grpSpPr>
        <p:sp>
          <p:nvSpPr>
            <p:cNvPr id="55" name="Freeform 182">
              <a:extLst>
                <a:ext uri="{FF2B5EF4-FFF2-40B4-BE49-F238E27FC236}">
                  <a16:creationId xmlns:a16="http://schemas.microsoft.com/office/drawing/2014/main" id="{AFDADD86-76B7-44E1-ACEE-2D5CB45B65F0}"/>
                </a:ext>
              </a:extLst>
            </p:cNvPr>
            <p:cNvSpPr>
              <a:spLocks/>
            </p:cNvSpPr>
            <p:nvPr/>
          </p:nvSpPr>
          <p:spPr bwMode="auto">
            <a:xfrm>
              <a:off x="1885950" y="7559675"/>
              <a:ext cx="42862" cy="109538"/>
            </a:xfrm>
            <a:custGeom>
              <a:avLst/>
              <a:gdLst>
                <a:gd name="T0" fmla="*/ 14 w 18"/>
                <a:gd name="T1" fmla="*/ 0 h 47"/>
                <a:gd name="T2" fmla="*/ 8 w 18"/>
                <a:gd name="T3" fmla="*/ 4 h 47"/>
                <a:gd name="T4" fmla="*/ 1 w 18"/>
                <a:gd name="T5" fmla="*/ 41 h 47"/>
                <a:gd name="T6" fmla="*/ 5 w 18"/>
                <a:gd name="T7" fmla="*/ 47 h 47"/>
                <a:gd name="T8" fmla="*/ 6 w 18"/>
                <a:gd name="T9" fmla="*/ 47 h 47"/>
                <a:gd name="T10" fmla="*/ 11 w 18"/>
                <a:gd name="T11" fmla="*/ 43 h 47"/>
                <a:gd name="T12" fmla="*/ 18 w 18"/>
                <a:gd name="T13" fmla="*/ 6 h 47"/>
                <a:gd name="T14" fmla="*/ 14 w 18"/>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7">
                  <a:moveTo>
                    <a:pt x="14" y="0"/>
                  </a:moveTo>
                  <a:cubicBezTo>
                    <a:pt x="11" y="0"/>
                    <a:pt x="9" y="1"/>
                    <a:pt x="8" y="4"/>
                  </a:cubicBezTo>
                  <a:cubicBezTo>
                    <a:pt x="1" y="41"/>
                    <a:pt x="1" y="41"/>
                    <a:pt x="1" y="41"/>
                  </a:cubicBezTo>
                  <a:cubicBezTo>
                    <a:pt x="0" y="44"/>
                    <a:pt x="2" y="46"/>
                    <a:pt x="5" y="47"/>
                  </a:cubicBezTo>
                  <a:cubicBezTo>
                    <a:pt x="5" y="47"/>
                    <a:pt x="5" y="47"/>
                    <a:pt x="6" y="47"/>
                  </a:cubicBezTo>
                  <a:cubicBezTo>
                    <a:pt x="8" y="47"/>
                    <a:pt x="10" y="45"/>
                    <a:pt x="11" y="43"/>
                  </a:cubicBezTo>
                  <a:cubicBezTo>
                    <a:pt x="18" y="6"/>
                    <a:pt x="18" y="6"/>
                    <a:pt x="18" y="6"/>
                  </a:cubicBezTo>
                  <a:cubicBezTo>
                    <a:pt x="18" y="3"/>
                    <a:pt x="16" y="1"/>
                    <a:pt x="14"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56" name="Freeform 183">
              <a:extLst>
                <a:ext uri="{FF2B5EF4-FFF2-40B4-BE49-F238E27FC236}">
                  <a16:creationId xmlns:a16="http://schemas.microsoft.com/office/drawing/2014/main" id="{0ACE50D5-A031-4A09-AB0C-E336B10734B3}"/>
                </a:ext>
              </a:extLst>
            </p:cNvPr>
            <p:cNvSpPr>
              <a:spLocks/>
            </p:cNvSpPr>
            <p:nvPr/>
          </p:nvSpPr>
          <p:spPr bwMode="auto">
            <a:xfrm>
              <a:off x="2116138" y="7559675"/>
              <a:ext cx="41275" cy="109538"/>
            </a:xfrm>
            <a:custGeom>
              <a:avLst/>
              <a:gdLst>
                <a:gd name="T0" fmla="*/ 4 w 18"/>
                <a:gd name="T1" fmla="*/ 0 h 47"/>
                <a:gd name="T2" fmla="*/ 0 w 18"/>
                <a:gd name="T3" fmla="*/ 6 h 47"/>
                <a:gd name="T4" fmla="*/ 8 w 18"/>
                <a:gd name="T5" fmla="*/ 43 h 47"/>
                <a:gd name="T6" fmla="*/ 12 w 18"/>
                <a:gd name="T7" fmla="*/ 47 h 47"/>
                <a:gd name="T8" fmla="*/ 13 w 18"/>
                <a:gd name="T9" fmla="*/ 47 h 47"/>
                <a:gd name="T10" fmla="*/ 17 w 18"/>
                <a:gd name="T11" fmla="*/ 41 h 47"/>
                <a:gd name="T12" fmla="*/ 10 w 18"/>
                <a:gd name="T13" fmla="*/ 4 h 47"/>
                <a:gd name="T14" fmla="*/ 4 w 18"/>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7">
                  <a:moveTo>
                    <a:pt x="4" y="0"/>
                  </a:moveTo>
                  <a:cubicBezTo>
                    <a:pt x="2" y="1"/>
                    <a:pt x="0" y="3"/>
                    <a:pt x="0" y="6"/>
                  </a:cubicBezTo>
                  <a:cubicBezTo>
                    <a:pt x="8" y="43"/>
                    <a:pt x="8" y="43"/>
                    <a:pt x="8" y="43"/>
                  </a:cubicBezTo>
                  <a:cubicBezTo>
                    <a:pt x="8" y="45"/>
                    <a:pt x="10" y="47"/>
                    <a:pt x="12" y="47"/>
                  </a:cubicBezTo>
                  <a:cubicBezTo>
                    <a:pt x="13" y="47"/>
                    <a:pt x="13" y="47"/>
                    <a:pt x="13" y="47"/>
                  </a:cubicBezTo>
                  <a:cubicBezTo>
                    <a:pt x="16" y="46"/>
                    <a:pt x="18" y="44"/>
                    <a:pt x="17" y="41"/>
                  </a:cubicBezTo>
                  <a:cubicBezTo>
                    <a:pt x="10" y="4"/>
                    <a:pt x="10" y="4"/>
                    <a:pt x="10" y="4"/>
                  </a:cubicBezTo>
                  <a:cubicBezTo>
                    <a:pt x="10" y="1"/>
                    <a:pt x="7" y="0"/>
                    <a:pt x="4"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57" name="Freeform 184">
              <a:extLst>
                <a:ext uri="{FF2B5EF4-FFF2-40B4-BE49-F238E27FC236}">
                  <a16:creationId xmlns:a16="http://schemas.microsoft.com/office/drawing/2014/main" id="{9CFF088B-8A4A-4163-8185-8F159B960627}"/>
                </a:ext>
              </a:extLst>
            </p:cNvPr>
            <p:cNvSpPr>
              <a:spLocks noEditPoints="1"/>
            </p:cNvSpPr>
            <p:nvPr/>
          </p:nvSpPr>
          <p:spPr bwMode="auto">
            <a:xfrm>
              <a:off x="1738313" y="7102475"/>
              <a:ext cx="568325" cy="434975"/>
            </a:xfrm>
            <a:custGeom>
              <a:avLst/>
              <a:gdLst>
                <a:gd name="T0" fmla="*/ 240 w 245"/>
                <a:gd name="T1" fmla="*/ 18 h 187"/>
                <a:gd name="T2" fmla="*/ 160 w 245"/>
                <a:gd name="T3" fmla="*/ 18 h 187"/>
                <a:gd name="T4" fmla="*/ 160 w 245"/>
                <a:gd name="T5" fmla="*/ 5 h 187"/>
                <a:gd name="T6" fmla="*/ 155 w 245"/>
                <a:gd name="T7" fmla="*/ 0 h 187"/>
                <a:gd name="T8" fmla="*/ 150 w 245"/>
                <a:gd name="T9" fmla="*/ 5 h 187"/>
                <a:gd name="T10" fmla="*/ 150 w 245"/>
                <a:gd name="T11" fmla="*/ 18 h 187"/>
                <a:gd name="T12" fmla="*/ 93 w 245"/>
                <a:gd name="T13" fmla="*/ 18 h 187"/>
                <a:gd name="T14" fmla="*/ 93 w 245"/>
                <a:gd name="T15" fmla="*/ 5 h 187"/>
                <a:gd name="T16" fmla="*/ 88 w 245"/>
                <a:gd name="T17" fmla="*/ 0 h 187"/>
                <a:gd name="T18" fmla="*/ 83 w 245"/>
                <a:gd name="T19" fmla="*/ 5 h 187"/>
                <a:gd name="T20" fmla="*/ 83 w 245"/>
                <a:gd name="T21" fmla="*/ 18 h 187"/>
                <a:gd name="T22" fmla="*/ 5 w 245"/>
                <a:gd name="T23" fmla="*/ 18 h 187"/>
                <a:gd name="T24" fmla="*/ 0 w 245"/>
                <a:gd name="T25" fmla="*/ 23 h 187"/>
                <a:gd name="T26" fmla="*/ 0 w 245"/>
                <a:gd name="T27" fmla="*/ 182 h 187"/>
                <a:gd name="T28" fmla="*/ 5 w 245"/>
                <a:gd name="T29" fmla="*/ 187 h 187"/>
                <a:gd name="T30" fmla="*/ 240 w 245"/>
                <a:gd name="T31" fmla="*/ 187 h 187"/>
                <a:gd name="T32" fmla="*/ 245 w 245"/>
                <a:gd name="T33" fmla="*/ 182 h 187"/>
                <a:gd name="T34" fmla="*/ 245 w 245"/>
                <a:gd name="T35" fmla="*/ 23 h 187"/>
                <a:gd name="T36" fmla="*/ 240 w 245"/>
                <a:gd name="T37" fmla="*/ 18 h 187"/>
                <a:gd name="T38" fmla="*/ 235 w 245"/>
                <a:gd name="T39" fmla="*/ 177 h 187"/>
                <a:gd name="T40" fmla="*/ 10 w 245"/>
                <a:gd name="T41" fmla="*/ 177 h 187"/>
                <a:gd name="T42" fmla="*/ 10 w 245"/>
                <a:gd name="T43" fmla="*/ 27 h 187"/>
                <a:gd name="T44" fmla="*/ 235 w 245"/>
                <a:gd name="T45" fmla="*/ 27 h 187"/>
                <a:gd name="T46" fmla="*/ 235 w 245"/>
                <a:gd name="T47" fmla="*/ 17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187">
                  <a:moveTo>
                    <a:pt x="240" y="18"/>
                  </a:moveTo>
                  <a:cubicBezTo>
                    <a:pt x="160" y="18"/>
                    <a:pt x="160" y="18"/>
                    <a:pt x="160" y="18"/>
                  </a:cubicBezTo>
                  <a:cubicBezTo>
                    <a:pt x="160" y="5"/>
                    <a:pt x="160" y="5"/>
                    <a:pt x="160" y="5"/>
                  </a:cubicBezTo>
                  <a:cubicBezTo>
                    <a:pt x="160" y="2"/>
                    <a:pt x="158" y="0"/>
                    <a:pt x="155" y="0"/>
                  </a:cubicBezTo>
                  <a:cubicBezTo>
                    <a:pt x="153" y="0"/>
                    <a:pt x="150" y="2"/>
                    <a:pt x="150" y="5"/>
                  </a:cubicBezTo>
                  <a:cubicBezTo>
                    <a:pt x="150" y="18"/>
                    <a:pt x="150" y="18"/>
                    <a:pt x="150" y="18"/>
                  </a:cubicBezTo>
                  <a:cubicBezTo>
                    <a:pt x="93" y="18"/>
                    <a:pt x="93" y="18"/>
                    <a:pt x="93" y="18"/>
                  </a:cubicBezTo>
                  <a:cubicBezTo>
                    <a:pt x="93" y="5"/>
                    <a:pt x="93" y="5"/>
                    <a:pt x="93" y="5"/>
                  </a:cubicBezTo>
                  <a:cubicBezTo>
                    <a:pt x="93" y="2"/>
                    <a:pt x="91" y="0"/>
                    <a:pt x="88" y="0"/>
                  </a:cubicBezTo>
                  <a:cubicBezTo>
                    <a:pt x="85" y="0"/>
                    <a:pt x="83" y="2"/>
                    <a:pt x="83" y="5"/>
                  </a:cubicBezTo>
                  <a:cubicBezTo>
                    <a:pt x="83" y="18"/>
                    <a:pt x="83" y="18"/>
                    <a:pt x="83" y="18"/>
                  </a:cubicBezTo>
                  <a:cubicBezTo>
                    <a:pt x="5" y="18"/>
                    <a:pt x="5" y="18"/>
                    <a:pt x="5" y="18"/>
                  </a:cubicBezTo>
                  <a:cubicBezTo>
                    <a:pt x="2" y="18"/>
                    <a:pt x="0" y="20"/>
                    <a:pt x="0" y="23"/>
                  </a:cubicBezTo>
                  <a:cubicBezTo>
                    <a:pt x="0" y="182"/>
                    <a:pt x="0" y="182"/>
                    <a:pt x="0" y="182"/>
                  </a:cubicBezTo>
                  <a:cubicBezTo>
                    <a:pt x="0" y="185"/>
                    <a:pt x="2" y="187"/>
                    <a:pt x="5" y="187"/>
                  </a:cubicBezTo>
                  <a:cubicBezTo>
                    <a:pt x="240" y="187"/>
                    <a:pt x="240" y="187"/>
                    <a:pt x="240" y="187"/>
                  </a:cubicBezTo>
                  <a:cubicBezTo>
                    <a:pt x="243" y="187"/>
                    <a:pt x="245" y="185"/>
                    <a:pt x="245" y="182"/>
                  </a:cubicBezTo>
                  <a:cubicBezTo>
                    <a:pt x="245" y="23"/>
                    <a:pt x="245" y="23"/>
                    <a:pt x="245" y="23"/>
                  </a:cubicBezTo>
                  <a:cubicBezTo>
                    <a:pt x="245" y="20"/>
                    <a:pt x="243" y="18"/>
                    <a:pt x="240" y="18"/>
                  </a:cubicBezTo>
                  <a:close/>
                  <a:moveTo>
                    <a:pt x="235" y="177"/>
                  </a:moveTo>
                  <a:cubicBezTo>
                    <a:pt x="10" y="177"/>
                    <a:pt x="10" y="177"/>
                    <a:pt x="10" y="177"/>
                  </a:cubicBezTo>
                  <a:cubicBezTo>
                    <a:pt x="10" y="27"/>
                    <a:pt x="10" y="27"/>
                    <a:pt x="10" y="27"/>
                  </a:cubicBezTo>
                  <a:cubicBezTo>
                    <a:pt x="235" y="27"/>
                    <a:pt x="235" y="27"/>
                    <a:pt x="235" y="27"/>
                  </a:cubicBezTo>
                  <a:lnTo>
                    <a:pt x="235" y="177"/>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58" name="Freeform 185">
              <a:extLst>
                <a:ext uri="{FF2B5EF4-FFF2-40B4-BE49-F238E27FC236}">
                  <a16:creationId xmlns:a16="http://schemas.microsoft.com/office/drawing/2014/main" id="{C1F1C1A4-1D0C-4F5D-A8A3-67F07BD690EE}"/>
                </a:ext>
              </a:extLst>
            </p:cNvPr>
            <p:cNvSpPr>
              <a:spLocks noEditPoints="1"/>
            </p:cNvSpPr>
            <p:nvPr/>
          </p:nvSpPr>
          <p:spPr bwMode="auto">
            <a:xfrm>
              <a:off x="1803400" y="7212013"/>
              <a:ext cx="438150" cy="257175"/>
            </a:xfrm>
            <a:custGeom>
              <a:avLst/>
              <a:gdLst>
                <a:gd name="T0" fmla="*/ 14 w 189"/>
                <a:gd name="T1" fmla="*/ 62 h 111"/>
                <a:gd name="T2" fmla="*/ 28 w 189"/>
                <a:gd name="T3" fmla="*/ 48 h 111"/>
                <a:gd name="T4" fmla="*/ 28 w 189"/>
                <a:gd name="T5" fmla="*/ 45 h 111"/>
                <a:gd name="T6" fmla="*/ 59 w 189"/>
                <a:gd name="T7" fmla="*/ 25 h 111"/>
                <a:gd name="T8" fmla="*/ 68 w 189"/>
                <a:gd name="T9" fmla="*/ 28 h 111"/>
                <a:gd name="T10" fmla="*/ 68 w 189"/>
                <a:gd name="T11" fmla="*/ 28 h 111"/>
                <a:gd name="T12" fmla="*/ 71 w 189"/>
                <a:gd name="T13" fmla="*/ 28 h 111"/>
                <a:gd name="T14" fmla="*/ 110 w 189"/>
                <a:gd name="T15" fmla="*/ 88 h 111"/>
                <a:gd name="T16" fmla="*/ 107 w 189"/>
                <a:gd name="T17" fmla="*/ 97 h 111"/>
                <a:gd name="T18" fmla="*/ 121 w 189"/>
                <a:gd name="T19" fmla="*/ 111 h 111"/>
                <a:gd name="T20" fmla="*/ 121 w 189"/>
                <a:gd name="T21" fmla="*/ 111 h 111"/>
                <a:gd name="T22" fmla="*/ 135 w 189"/>
                <a:gd name="T23" fmla="*/ 97 h 111"/>
                <a:gd name="T24" fmla="*/ 134 w 189"/>
                <a:gd name="T25" fmla="*/ 90 h 111"/>
                <a:gd name="T26" fmla="*/ 170 w 189"/>
                <a:gd name="T27" fmla="*/ 51 h 111"/>
                <a:gd name="T28" fmla="*/ 175 w 189"/>
                <a:gd name="T29" fmla="*/ 52 h 111"/>
                <a:gd name="T30" fmla="*/ 175 w 189"/>
                <a:gd name="T31" fmla="*/ 52 h 111"/>
                <a:gd name="T32" fmla="*/ 189 w 189"/>
                <a:gd name="T33" fmla="*/ 38 h 111"/>
                <a:gd name="T34" fmla="*/ 175 w 189"/>
                <a:gd name="T35" fmla="*/ 24 h 111"/>
                <a:gd name="T36" fmla="*/ 161 w 189"/>
                <a:gd name="T37" fmla="*/ 38 h 111"/>
                <a:gd name="T38" fmla="*/ 162 w 189"/>
                <a:gd name="T39" fmla="*/ 45 h 111"/>
                <a:gd name="T40" fmla="*/ 127 w 189"/>
                <a:gd name="T41" fmla="*/ 84 h 111"/>
                <a:gd name="T42" fmla="*/ 121 w 189"/>
                <a:gd name="T43" fmla="*/ 83 h 111"/>
                <a:gd name="T44" fmla="*/ 118 w 189"/>
                <a:gd name="T45" fmla="*/ 83 h 111"/>
                <a:gd name="T46" fmla="*/ 79 w 189"/>
                <a:gd name="T47" fmla="*/ 22 h 111"/>
                <a:gd name="T48" fmla="*/ 82 w 189"/>
                <a:gd name="T49" fmla="*/ 14 h 111"/>
                <a:gd name="T50" fmla="*/ 68 w 189"/>
                <a:gd name="T51" fmla="*/ 0 h 111"/>
                <a:gd name="T52" fmla="*/ 54 w 189"/>
                <a:gd name="T53" fmla="*/ 14 h 111"/>
                <a:gd name="T54" fmla="*/ 54 w 189"/>
                <a:gd name="T55" fmla="*/ 17 h 111"/>
                <a:gd name="T56" fmla="*/ 23 w 189"/>
                <a:gd name="T57" fmla="*/ 37 h 111"/>
                <a:gd name="T58" fmla="*/ 14 w 189"/>
                <a:gd name="T59" fmla="*/ 34 h 111"/>
                <a:gd name="T60" fmla="*/ 0 w 189"/>
                <a:gd name="T61" fmla="*/ 48 h 111"/>
                <a:gd name="T62" fmla="*/ 14 w 189"/>
                <a:gd name="T63" fmla="*/ 62 h 111"/>
                <a:gd name="T64" fmla="*/ 175 w 189"/>
                <a:gd name="T65" fmla="*/ 34 h 111"/>
                <a:gd name="T66" fmla="*/ 179 w 189"/>
                <a:gd name="T67" fmla="*/ 38 h 111"/>
                <a:gd name="T68" fmla="*/ 175 w 189"/>
                <a:gd name="T69" fmla="*/ 42 h 111"/>
                <a:gd name="T70" fmla="*/ 171 w 189"/>
                <a:gd name="T71" fmla="*/ 38 h 111"/>
                <a:gd name="T72" fmla="*/ 175 w 189"/>
                <a:gd name="T73" fmla="*/ 34 h 111"/>
                <a:gd name="T74" fmla="*/ 121 w 189"/>
                <a:gd name="T75" fmla="*/ 93 h 111"/>
                <a:gd name="T76" fmla="*/ 126 w 189"/>
                <a:gd name="T77" fmla="*/ 97 h 111"/>
                <a:gd name="T78" fmla="*/ 121 w 189"/>
                <a:gd name="T79" fmla="*/ 101 h 111"/>
                <a:gd name="T80" fmla="*/ 117 w 189"/>
                <a:gd name="T81" fmla="*/ 97 h 111"/>
                <a:gd name="T82" fmla="*/ 118 w 189"/>
                <a:gd name="T83" fmla="*/ 94 h 111"/>
                <a:gd name="T84" fmla="*/ 121 w 189"/>
                <a:gd name="T85" fmla="*/ 93 h 111"/>
                <a:gd name="T86" fmla="*/ 65 w 189"/>
                <a:gd name="T87" fmla="*/ 11 h 111"/>
                <a:gd name="T88" fmla="*/ 68 w 189"/>
                <a:gd name="T89" fmla="*/ 10 h 111"/>
                <a:gd name="T90" fmla="*/ 72 w 189"/>
                <a:gd name="T91" fmla="*/ 14 h 111"/>
                <a:gd name="T92" fmla="*/ 68 w 189"/>
                <a:gd name="T93" fmla="*/ 18 h 111"/>
                <a:gd name="T94" fmla="*/ 64 w 189"/>
                <a:gd name="T95" fmla="*/ 14 h 111"/>
                <a:gd name="T96" fmla="*/ 65 w 189"/>
                <a:gd name="T97" fmla="*/ 11 h 111"/>
                <a:gd name="T98" fmla="*/ 14 w 189"/>
                <a:gd name="T99" fmla="*/ 44 h 111"/>
                <a:gd name="T100" fmla="*/ 18 w 189"/>
                <a:gd name="T101" fmla="*/ 48 h 111"/>
                <a:gd name="T102" fmla="*/ 14 w 189"/>
                <a:gd name="T103" fmla="*/ 52 h 111"/>
                <a:gd name="T104" fmla="*/ 10 w 189"/>
                <a:gd name="T105" fmla="*/ 48 h 111"/>
                <a:gd name="T106" fmla="*/ 14 w 189"/>
                <a:gd name="T107"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11">
                  <a:moveTo>
                    <a:pt x="14" y="62"/>
                  </a:moveTo>
                  <a:cubicBezTo>
                    <a:pt x="22" y="62"/>
                    <a:pt x="28" y="56"/>
                    <a:pt x="28" y="48"/>
                  </a:cubicBezTo>
                  <a:cubicBezTo>
                    <a:pt x="28" y="47"/>
                    <a:pt x="28" y="46"/>
                    <a:pt x="28" y="45"/>
                  </a:cubicBezTo>
                  <a:cubicBezTo>
                    <a:pt x="59" y="25"/>
                    <a:pt x="59" y="25"/>
                    <a:pt x="59" y="25"/>
                  </a:cubicBezTo>
                  <a:cubicBezTo>
                    <a:pt x="62" y="27"/>
                    <a:pt x="65" y="28"/>
                    <a:pt x="68" y="28"/>
                  </a:cubicBezTo>
                  <a:cubicBezTo>
                    <a:pt x="68" y="28"/>
                    <a:pt x="68" y="28"/>
                    <a:pt x="68" y="28"/>
                  </a:cubicBezTo>
                  <a:cubicBezTo>
                    <a:pt x="69" y="28"/>
                    <a:pt x="70" y="28"/>
                    <a:pt x="71" y="28"/>
                  </a:cubicBezTo>
                  <a:cubicBezTo>
                    <a:pt x="110" y="88"/>
                    <a:pt x="110" y="88"/>
                    <a:pt x="110" y="88"/>
                  </a:cubicBezTo>
                  <a:cubicBezTo>
                    <a:pt x="108" y="91"/>
                    <a:pt x="107" y="94"/>
                    <a:pt x="107" y="97"/>
                  </a:cubicBezTo>
                  <a:cubicBezTo>
                    <a:pt x="107" y="104"/>
                    <a:pt x="114" y="111"/>
                    <a:pt x="121" y="111"/>
                  </a:cubicBezTo>
                  <a:cubicBezTo>
                    <a:pt x="121" y="111"/>
                    <a:pt x="121" y="111"/>
                    <a:pt x="121" y="111"/>
                  </a:cubicBezTo>
                  <a:cubicBezTo>
                    <a:pt x="129" y="111"/>
                    <a:pt x="135" y="104"/>
                    <a:pt x="135" y="97"/>
                  </a:cubicBezTo>
                  <a:cubicBezTo>
                    <a:pt x="135" y="94"/>
                    <a:pt x="135" y="92"/>
                    <a:pt x="134" y="90"/>
                  </a:cubicBezTo>
                  <a:cubicBezTo>
                    <a:pt x="170" y="51"/>
                    <a:pt x="170" y="51"/>
                    <a:pt x="170" y="51"/>
                  </a:cubicBezTo>
                  <a:cubicBezTo>
                    <a:pt x="171" y="52"/>
                    <a:pt x="173" y="52"/>
                    <a:pt x="175" y="52"/>
                  </a:cubicBezTo>
                  <a:cubicBezTo>
                    <a:pt x="175" y="52"/>
                    <a:pt x="175" y="52"/>
                    <a:pt x="175" y="52"/>
                  </a:cubicBezTo>
                  <a:cubicBezTo>
                    <a:pt x="183" y="52"/>
                    <a:pt x="189" y="46"/>
                    <a:pt x="189" y="38"/>
                  </a:cubicBezTo>
                  <a:cubicBezTo>
                    <a:pt x="189" y="30"/>
                    <a:pt x="183" y="24"/>
                    <a:pt x="175" y="24"/>
                  </a:cubicBezTo>
                  <a:cubicBezTo>
                    <a:pt x="167" y="24"/>
                    <a:pt x="161" y="30"/>
                    <a:pt x="161" y="38"/>
                  </a:cubicBezTo>
                  <a:cubicBezTo>
                    <a:pt x="161" y="41"/>
                    <a:pt x="162" y="43"/>
                    <a:pt x="162" y="45"/>
                  </a:cubicBezTo>
                  <a:cubicBezTo>
                    <a:pt x="127" y="84"/>
                    <a:pt x="127" y="84"/>
                    <a:pt x="127" y="84"/>
                  </a:cubicBezTo>
                  <a:cubicBezTo>
                    <a:pt x="125" y="83"/>
                    <a:pt x="123" y="83"/>
                    <a:pt x="121" y="83"/>
                  </a:cubicBezTo>
                  <a:cubicBezTo>
                    <a:pt x="120" y="83"/>
                    <a:pt x="119" y="83"/>
                    <a:pt x="118" y="83"/>
                  </a:cubicBezTo>
                  <a:cubicBezTo>
                    <a:pt x="79" y="22"/>
                    <a:pt x="79" y="22"/>
                    <a:pt x="79" y="22"/>
                  </a:cubicBezTo>
                  <a:cubicBezTo>
                    <a:pt x="81" y="20"/>
                    <a:pt x="82" y="17"/>
                    <a:pt x="82" y="14"/>
                  </a:cubicBezTo>
                  <a:cubicBezTo>
                    <a:pt x="82" y="6"/>
                    <a:pt x="76" y="0"/>
                    <a:pt x="68" y="0"/>
                  </a:cubicBezTo>
                  <a:cubicBezTo>
                    <a:pt x="60" y="0"/>
                    <a:pt x="54" y="6"/>
                    <a:pt x="54" y="14"/>
                  </a:cubicBezTo>
                  <a:cubicBezTo>
                    <a:pt x="54" y="15"/>
                    <a:pt x="54" y="16"/>
                    <a:pt x="54" y="17"/>
                  </a:cubicBezTo>
                  <a:cubicBezTo>
                    <a:pt x="23" y="37"/>
                    <a:pt x="23" y="37"/>
                    <a:pt x="23" y="37"/>
                  </a:cubicBezTo>
                  <a:cubicBezTo>
                    <a:pt x="20" y="35"/>
                    <a:pt x="17" y="34"/>
                    <a:pt x="14" y="34"/>
                  </a:cubicBezTo>
                  <a:cubicBezTo>
                    <a:pt x="6" y="34"/>
                    <a:pt x="0" y="40"/>
                    <a:pt x="0" y="48"/>
                  </a:cubicBezTo>
                  <a:cubicBezTo>
                    <a:pt x="0" y="56"/>
                    <a:pt x="6" y="62"/>
                    <a:pt x="14" y="62"/>
                  </a:cubicBezTo>
                  <a:close/>
                  <a:moveTo>
                    <a:pt x="175" y="34"/>
                  </a:moveTo>
                  <a:cubicBezTo>
                    <a:pt x="177" y="34"/>
                    <a:pt x="179" y="36"/>
                    <a:pt x="179" y="38"/>
                  </a:cubicBezTo>
                  <a:cubicBezTo>
                    <a:pt x="179" y="41"/>
                    <a:pt x="177" y="42"/>
                    <a:pt x="175" y="42"/>
                  </a:cubicBezTo>
                  <a:cubicBezTo>
                    <a:pt x="173" y="42"/>
                    <a:pt x="171" y="41"/>
                    <a:pt x="171" y="38"/>
                  </a:cubicBezTo>
                  <a:cubicBezTo>
                    <a:pt x="171" y="36"/>
                    <a:pt x="173" y="34"/>
                    <a:pt x="175" y="34"/>
                  </a:cubicBezTo>
                  <a:close/>
                  <a:moveTo>
                    <a:pt x="121" y="93"/>
                  </a:moveTo>
                  <a:cubicBezTo>
                    <a:pt x="124" y="93"/>
                    <a:pt x="126" y="94"/>
                    <a:pt x="126" y="97"/>
                  </a:cubicBezTo>
                  <a:cubicBezTo>
                    <a:pt x="126" y="99"/>
                    <a:pt x="124" y="101"/>
                    <a:pt x="121" y="101"/>
                  </a:cubicBezTo>
                  <a:cubicBezTo>
                    <a:pt x="119" y="101"/>
                    <a:pt x="117" y="99"/>
                    <a:pt x="117" y="97"/>
                  </a:cubicBezTo>
                  <a:cubicBezTo>
                    <a:pt x="117" y="96"/>
                    <a:pt x="118" y="95"/>
                    <a:pt x="118" y="94"/>
                  </a:cubicBezTo>
                  <a:cubicBezTo>
                    <a:pt x="119" y="93"/>
                    <a:pt x="120" y="93"/>
                    <a:pt x="121" y="93"/>
                  </a:cubicBezTo>
                  <a:close/>
                  <a:moveTo>
                    <a:pt x="65" y="11"/>
                  </a:moveTo>
                  <a:cubicBezTo>
                    <a:pt x="66" y="10"/>
                    <a:pt x="67" y="10"/>
                    <a:pt x="68" y="10"/>
                  </a:cubicBezTo>
                  <a:cubicBezTo>
                    <a:pt x="70" y="10"/>
                    <a:pt x="72" y="12"/>
                    <a:pt x="72" y="14"/>
                  </a:cubicBezTo>
                  <a:cubicBezTo>
                    <a:pt x="72" y="16"/>
                    <a:pt x="70" y="18"/>
                    <a:pt x="68" y="18"/>
                  </a:cubicBezTo>
                  <a:cubicBezTo>
                    <a:pt x="65" y="18"/>
                    <a:pt x="64" y="16"/>
                    <a:pt x="64" y="14"/>
                  </a:cubicBezTo>
                  <a:cubicBezTo>
                    <a:pt x="64" y="13"/>
                    <a:pt x="64" y="12"/>
                    <a:pt x="65" y="11"/>
                  </a:cubicBezTo>
                  <a:close/>
                  <a:moveTo>
                    <a:pt x="14" y="44"/>
                  </a:moveTo>
                  <a:cubicBezTo>
                    <a:pt x="17" y="44"/>
                    <a:pt x="18" y="46"/>
                    <a:pt x="18" y="48"/>
                  </a:cubicBezTo>
                  <a:cubicBezTo>
                    <a:pt x="18" y="50"/>
                    <a:pt x="17" y="52"/>
                    <a:pt x="14" y="52"/>
                  </a:cubicBezTo>
                  <a:cubicBezTo>
                    <a:pt x="12" y="52"/>
                    <a:pt x="10" y="50"/>
                    <a:pt x="10" y="48"/>
                  </a:cubicBezTo>
                  <a:cubicBezTo>
                    <a:pt x="10" y="46"/>
                    <a:pt x="12" y="44"/>
                    <a:pt x="14" y="44"/>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grpSp>
      <p:sp>
        <p:nvSpPr>
          <p:cNvPr id="59" name="Freeform 499">
            <a:extLst>
              <a:ext uri="{FF2B5EF4-FFF2-40B4-BE49-F238E27FC236}">
                <a16:creationId xmlns:a16="http://schemas.microsoft.com/office/drawing/2014/main" id="{894E09E0-5759-4042-A289-8D55419653EF}"/>
              </a:ext>
              <a:ext uri="{C183D7F6-B498-43B3-948B-1728B52AA6E4}">
                <adec:decorative xmlns:adec="http://schemas.microsoft.com/office/drawing/2017/decorative" val="1"/>
              </a:ext>
            </a:extLst>
          </p:cNvPr>
          <p:cNvSpPr>
            <a:spLocks noEditPoints="1"/>
          </p:cNvSpPr>
          <p:nvPr/>
        </p:nvSpPr>
        <p:spPr bwMode="auto">
          <a:xfrm>
            <a:off x="223248" y="3265930"/>
            <a:ext cx="376192" cy="305598"/>
          </a:xfrm>
          <a:custGeom>
            <a:avLst/>
            <a:gdLst>
              <a:gd name="T0" fmla="*/ 222 w 247"/>
              <a:gd name="T1" fmla="*/ 18 h 226"/>
              <a:gd name="T2" fmla="*/ 178 w 247"/>
              <a:gd name="T3" fmla="*/ 0 h 226"/>
              <a:gd name="T4" fmla="*/ 133 w 247"/>
              <a:gd name="T5" fmla="*/ 18 h 226"/>
              <a:gd name="T6" fmla="*/ 117 w 247"/>
              <a:gd name="T7" fmla="*/ 82 h 226"/>
              <a:gd name="T8" fmla="*/ 1 w 247"/>
              <a:gd name="T9" fmla="*/ 197 h 226"/>
              <a:gd name="T10" fmla="*/ 0 w 247"/>
              <a:gd name="T11" fmla="*/ 203 h 226"/>
              <a:gd name="T12" fmla="*/ 9 w 247"/>
              <a:gd name="T13" fmla="*/ 223 h 226"/>
              <a:gd name="T14" fmla="*/ 13 w 247"/>
              <a:gd name="T15" fmla="*/ 226 h 226"/>
              <a:gd name="T16" fmla="*/ 14 w 247"/>
              <a:gd name="T17" fmla="*/ 226 h 226"/>
              <a:gd name="T18" fmla="*/ 47 w 247"/>
              <a:gd name="T19" fmla="*/ 225 h 226"/>
              <a:gd name="T20" fmla="*/ 52 w 247"/>
              <a:gd name="T21" fmla="*/ 221 h 226"/>
              <a:gd name="T22" fmla="*/ 59 w 247"/>
              <a:gd name="T23" fmla="*/ 195 h 226"/>
              <a:gd name="T24" fmla="*/ 88 w 247"/>
              <a:gd name="T25" fmla="*/ 190 h 226"/>
              <a:gd name="T26" fmla="*/ 92 w 247"/>
              <a:gd name="T27" fmla="*/ 186 h 226"/>
              <a:gd name="T28" fmla="*/ 98 w 247"/>
              <a:gd name="T29" fmla="*/ 148 h 226"/>
              <a:gd name="T30" fmla="*/ 126 w 247"/>
              <a:gd name="T31" fmla="*/ 149 h 226"/>
              <a:gd name="T32" fmla="*/ 129 w 247"/>
              <a:gd name="T33" fmla="*/ 147 h 226"/>
              <a:gd name="T34" fmla="*/ 155 w 247"/>
              <a:gd name="T35" fmla="*/ 122 h 226"/>
              <a:gd name="T36" fmla="*/ 178 w 247"/>
              <a:gd name="T37" fmla="*/ 126 h 226"/>
              <a:gd name="T38" fmla="*/ 222 w 247"/>
              <a:gd name="T39" fmla="*/ 107 h 226"/>
              <a:gd name="T40" fmla="*/ 222 w 247"/>
              <a:gd name="T41" fmla="*/ 18 h 226"/>
              <a:gd name="T42" fmla="*/ 215 w 247"/>
              <a:gd name="T43" fmla="*/ 101 h 226"/>
              <a:gd name="T44" fmla="*/ 178 w 247"/>
              <a:gd name="T45" fmla="*/ 116 h 226"/>
              <a:gd name="T46" fmla="*/ 156 w 247"/>
              <a:gd name="T47" fmla="*/ 111 h 226"/>
              <a:gd name="T48" fmla="*/ 150 w 247"/>
              <a:gd name="T49" fmla="*/ 112 h 226"/>
              <a:gd name="T50" fmla="*/ 124 w 247"/>
              <a:gd name="T51" fmla="*/ 139 h 226"/>
              <a:gd name="T52" fmla="*/ 93 w 247"/>
              <a:gd name="T53" fmla="*/ 138 h 226"/>
              <a:gd name="T54" fmla="*/ 93 w 247"/>
              <a:gd name="T55" fmla="*/ 138 h 226"/>
              <a:gd name="T56" fmla="*/ 88 w 247"/>
              <a:gd name="T57" fmla="*/ 142 h 226"/>
              <a:gd name="T58" fmla="*/ 83 w 247"/>
              <a:gd name="T59" fmla="*/ 181 h 226"/>
              <a:gd name="T60" fmla="*/ 54 w 247"/>
              <a:gd name="T61" fmla="*/ 186 h 226"/>
              <a:gd name="T62" fmla="*/ 50 w 247"/>
              <a:gd name="T63" fmla="*/ 190 h 226"/>
              <a:gd name="T64" fmla="*/ 43 w 247"/>
              <a:gd name="T65" fmla="*/ 215 h 226"/>
              <a:gd name="T66" fmla="*/ 17 w 247"/>
              <a:gd name="T67" fmla="*/ 216 h 226"/>
              <a:gd name="T68" fmla="*/ 11 w 247"/>
              <a:gd name="T69" fmla="*/ 202 h 226"/>
              <a:gd name="T70" fmla="*/ 126 w 247"/>
              <a:gd name="T71" fmla="*/ 86 h 226"/>
              <a:gd name="T72" fmla="*/ 128 w 247"/>
              <a:gd name="T73" fmla="*/ 81 h 226"/>
              <a:gd name="T74" fmla="*/ 140 w 247"/>
              <a:gd name="T75" fmla="*/ 25 h 226"/>
              <a:gd name="T76" fmla="*/ 178 w 247"/>
              <a:gd name="T77" fmla="*/ 10 h 226"/>
              <a:gd name="T78" fmla="*/ 215 w 247"/>
              <a:gd name="T79" fmla="*/ 25 h 226"/>
              <a:gd name="T80" fmla="*/ 215 w 247"/>
              <a:gd name="T81" fmla="*/ 10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 h="226">
                <a:moveTo>
                  <a:pt x="222" y="18"/>
                </a:moveTo>
                <a:cubicBezTo>
                  <a:pt x="210" y="6"/>
                  <a:pt x="194" y="0"/>
                  <a:pt x="178" y="0"/>
                </a:cubicBezTo>
                <a:cubicBezTo>
                  <a:pt x="161" y="0"/>
                  <a:pt x="145" y="6"/>
                  <a:pt x="133" y="18"/>
                </a:cubicBezTo>
                <a:cubicBezTo>
                  <a:pt x="116" y="35"/>
                  <a:pt x="111" y="59"/>
                  <a:pt x="117" y="82"/>
                </a:cubicBezTo>
                <a:cubicBezTo>
                  <a:pt x="1" y="197"/>
                  <a:pt x="1" y="197"/>
                  <a:pt x="1" y="197"/>
                </a:cubicBezTo>
                <a:cubicBezTo>
                  <a:pt x="0" y="199"/>
                  <a:pt x="0" y="201"/>
                  <a:pt x="0" y="203"/>
                </a:cubicBezTo>
                <a:cubicBezTo>
                  <a:pt x="9" y="223"/>
                  <a:pt x="9" y="223"/>
                  <a:pt x="9" y="223"/>
                </a:cubicBezTo>
                <a:cubicBezTo>
                  <a:pt x="10" y="225"/>
                  <a:pt x="12" y="226"/>
                  <a:pt x="13" y="226"/>
                </a:cubicBezTo>
                <a:cubicBezTo>
                  <a:pt x="14" y="226"/>
                  <a:pt x="14" y="226"/>
                  <a:pt x="14" y="226"/>
                </a:cubicBezTo>
                <a:cubicBezTo>
                  <a:pt x="47" y="225"/>
                  <a:pt x="47" y="225"/>
                  <a:pt x="47" y="225"/>
                </a:cubicBezTo>
                <a:cubicBezTo>
                  <a:pt x="49" y="225"/>
                  <a:pt x="51" y="223"/>
                  <a:pt x="52" y="221"/>
                </a:cubicBezTo>
                <a:cubicBezTo>
                  <a:pt x="59" y="195"/>
                  <a:pt x="59" y="195"/>
                  <a:pt x="59" y="195"/>
                </a:cubicBezTo>
                <a:cubicBezTo>
                  <a:pt x="88" y="190"/>
                  <a:pt x="88" y="190"/>
                  <a:pt x="88" y="190"/>
                </a:cubicBezTo>
                <a:cubicBezTo>
                  <a:pt x="90" y="189"/>
                  <a:pt x="92" y="188"/>
                  <a:pt x="92" y="186"/>
                </a:cubicBezTo>
                <a:cubicBezTo>
                  <a:pt x="98" y="148"/>
                  <a:pt x="98" y="148"/>
                  <a:pt x="98" y="148"/>
                </a:cubicBezTo>
                <a:cubicBezTo>
                  <a:pt x="126" y="149"/>
                  <a:pt x="126" y="149"/>
                  <a:pt x="126" y="149"/>
                </a:cubicBezTo>
                <a:cubicBezTo>
                  <a:pt x="127" y="149"/>
                  <a:pt x="128" y="148"/>
                  <a:pt x="129" y="147"/>
                </a:cubicBezTo>
                <a:cubicBezTo>
                  <a:pt x="155" y="122"/>
                  <a:pt x="155" y="122"/>
                  <a:pt x="155" y="122"/>
                </a:cubicBezTo>
                <a:cubicBezTo>
                  <a:pt x="162" y="124"/>
                  <a:pt x="170" y="126"/>
                  <a:pt x="178" y="126"/>
                </a:cubicBezTo>
                <a:cubicBezTo>
                  <a:pt x="194" y="126"/>
                  <a:pt x="210" y="119"/>
                  <a:pt x="222" y="107"/>
                </a:cubicBezTo>
                <a:cubicBezTo>
                  <a:pt x="247" y="83"/>
                  <a:pt x="247" y="43"/>
                  <a:pt x="222" y="18"/>
                </a:cubicBezTo>
                <a:close/>
                <a:moveTo>
                  <a:pt x="215" y="101"/>
                </a:moveTo>
                <a:cubicBezTo>
                  <a:pt x="205" y="111"/>
                  <a:pt x="192" y="116"/>
                  <a:pt x="178" y="116"/>
                </a:cubicBezTo>
                <a:cubicBezTo>
                  <a:pt x="170" y="116"/>
                  <a:pt x="162" y="114"/>
                  <a:pt x="156" y="111"/>
                </a:cubicBezTo>
                <a:cubicBezTo>
                  <a:pt x="154" y="110"/>
                  <a:pt x="152" y="111"/>
                  <a:pt x="150" y="112"/>
                </a:cubicBezTo>
                <a:cubicBezTo>
                  <a:pt x="124" y="139"/>
                  <a:pt x="124" y="139"/>
                  <a:pt x="124" y="139"/>
                </a:cubicBezTo>
                <a:cubicBezTo>
                  <a:pt x="93" y="138"/>
                  <a:pt x="93" y="138"/>
                  <a:pt x="93" y="138"/>
                </a:cubicBezTo>
                <a:cubicBezTo>
                  <a:pt x="93" y="138"/>
                  <a:pt x="93" y="138"/>
                  <a:pt x="93" y="138"/>
                </a:cubicBezTo>
                <a:cubicBezTo>
                  <a:pt x="91" y="138"/>
                  <a:pt x="89" y="140"/>
                  <a:pt x="88" y="142"/>
                </a:cubicBezTo>
                <a:cubicBezTo>
                  <a:pt x="83" y="181"/>
                  <a:pt x="83" y="181"/>
                  <a:pt x="83" y="181"/>
                </a:cubicBezTo>
                <a:cubicBezTo>
                  <a:pt x="54" y="186"/>
                  <a:pt x="54" y="186"/>
                  <a:pt x="54" y="186"/>
                </a:cubicBezTo>
                <a:cubicBezTo>
                  <a:pt x="52" y="187"/>
                  <a:pt x="50" y="188"/>
                  <a:pt x="50" y="190"/>
                </a:cubicBezTo>
                <a:cubicBezTo>
                  <a:pt x="43" y="215"/>
                  <a:pt x="43" y="215"/>
                  <a:pt x="43" y="215"/>
                </a:cubicBezTo>
                <a:cubicBezTo>
                  <a:pt x="17" y="216"/>
                  <a:pt x="17" y="216"/>
                  <a:pt x="17" y="216"/>
                </a:cubicBezTo>
                <a:cubicBezTo>
                  <a:pt x="11" y="202"/>
                  <a:pt x="11" y="202"/>
                  <a:pt x="11" y="202"/>
                </a:cubicBezTo>
                <a:cubicBezTo>
                  <a:pt x="126" y="86"/>
                  <a:pt x="126" y="86"/>
                  <a:pt x="126" y="86"/>
                </a:cubicBezTo>
                <a:cubicBezTo>
                  <a:pt x="128" y="85"/>
                  <a:pt x="128" y="83"/>
                  <a:pt x="128" y="81"/>
                </a:cubicBezTo>
                <a:cubicBezTo>
                  <a:pt x="121" y="62"/>
                  <a:pt x="125" y="40"/>
                  <a:pt x="140" y="25"/>
                </a:cubicBezTo>
                <a:cubicBezTo>
                  <a:pt x="150" y="15"/>
                  <a:pt x="163" y="10"/>
                  <a:pt x="178" y="10"/>
                </a:cubicBezTo>
                <a:cubicBezTo>
                  <a:pt x="192" y="10"/>
                  <a:pt x="205" y="15"/>
                  <a:pt x="215" y="25"/>
                </a:cubicBezTo>
                <a:cubicBezTo>
                  <a:pt x="236" y="46"/>
                  <a:pt x="236" y="80"/>
                  <a:pt x="215" y="101"/>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2" name="TextBox 1">
            <a:extLst>
              <a:ext uri="{FF2B5EF4-FFF2-40B4-BE49-F238E27FC236}">
                <a16:creationId xmlns:a16="http://schemas.microsoft.com/office/drawing/2014/main" id="{F511C920-7CEB-49A1-983C-52140E9668FC}"/>
              </a:ext>
            </a:extLst>
          </p:cNvPr>
          <p:cNvSpPr txBox="1"/>
          <p:nvPr/>
        </p:nvSpPr>
        <p:spPr>
          <a:xfrm>
            <a:off x="599439" y="1984960"/>
            <a:ext cx="1667415"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Reliable, authorized, up-to-date health data</a:t>
            </a:r>
          </a:p>
        </p:txBody>
      </p:sp>
      <p:sp>
        <p:nvSpPr>
          <p:cNvPr id="39" name="TextBox 38">
            <a:extLst>
              <a:ext uri="{FF2B5EF4-FFF2-40B4-BE49-F238E27FC236}">
                <a16:creationId xmlns:a16="http://schemas.microsoft.com/office/drawing/2014/main" id="{26667F7C-FB67-44DE-91CF-BDF0B5B16665}"/>
              </a:ext>
            </a:extLst>
          </p:cNvPr>
          <p:cNvSpPr txBox="1"/>
          <p:nvPr/>
        </p:nvSpPr>
        <p:spPr>
          <a:xfrm>
            <a:off x="599439" y="3176503"/>
            <a:ext cx="1667415"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Trust in public health data</a:t>
            </a:r>
          </a:p>
        </p:txBody>
      </p:sp>
      <p:sp>
        <p:nvSpPr>
          <p:cNvPr id="40" name="TextBox 39">
            <a:extLst>
              <a:ext uri="{FF2B5EF4-FFF2-40B4-BE49-F238E27FC236}">
                <a16:creationId xmlns:a16="http://schemas.microsoft.com/office/drawing/2014/main" id="{31072E1E-8BF6-441A-B0BE-F10F141DB9E2}"/>
              </a:ext>
            </a:extLst>
          </p:cNvPr>
          <p:cNvSpPr txBox="1"/>
          <p:nvPr/>
        </p:nvSpPr>
        <p:spPr>
          <a:xfrm>
            <a:off x="599439" y="4193614"/>
            <a:ext cx="1667415"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Easy-to-use public health reporting</a:t>
            </a:r>
          </a:p>
        </p:txBody>
      </p:sp>
      <p:sp>
        <p:nvSpPr>
          <p:cNvPr id="41" name="TextBox 40">
            <a:extLst>
              <a:ext uri="{FF2B5EF4-FFF2-40B4-BE49-F238E27FC236}">
                <a16:creationId xmlns:a16="http://schemas.microsoft.com/office/drawing/2014/main" id="{2273D112-429B-49A9-A480-5AC72BD365E2}"/>
              </a:ext>
            </a:extLst>
          </p:cNvPr>
          <p:cNvSpPr txBox="1"/>
          <p:nvPr/>
        </p:nvSpPr>
        <p:spPr>
          <a:xfrm>
            <a:off x="599440" y="5117549"/>
            <a:ext cx="1817528"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Single source of truth for public health reporting data</a:t>
            </a:r>
          </a:p>
        </p:txBody>
      </p:sp>
      <p:sp>
        <p:nvSpPr>
          <p:cNvPr id="3" name="TextBox 2">
            <a:extLst>
              <a:ext uri="{FF2B5EF4-FFF2-40B4-BE49-F238E27FC236}">
                <a16:creationId xmlns:a16="http://schemas.microsoft.com/office/drawing/2014/main" id="{C5EF13B3-A878-4DCA-A2E3-C575FF777726}"/>
              </a:ext>
            </a:extLst>
          </p:cNvPr>
          <p:cNvSpPr txBox="1"/>
          <p:nvPr/>
        </p:nvSpPr>
        <p:spPr>
          <a:xfrm>
            <a:off x="2698567" y="1857488"/>
            <a:ext cx="4023360" cy="830997"/>
          </a:xfrm>
          <a:prstGeom prst="rect">
            <a:avLst/>
          </a:prstGeom>
          <a:noFill/>
        </p:spPr>
        <p:txBody>
          <a:bodyPr wrap="square" rtlCol="0">
            <a:spAutoFit/>
          </a:bodyPr>
          <a:lstStyle/>
          <a:p>
            <a:pPr marL="0" marR="0" lvl="0" indent="0" algn="l" defTabSz="914400" rtl="0" eaLnBrk="0" fontAlgn="auto" latinLnBrk="0" hangingPunct="0">
              <a:lnSpc>
                <a:spcPct val="100000"/>
              </a:lnSpc>
              <a:spcBef>
                <a:spcPts val="600"/>
              </a:spcBef>
              <a:spcAft>
                <a:spcPts val="600"/>
              </a:spcAft>
              <a:buClr>
                <a:srgbClr val="5B9BD5"/>
              </a:buClr>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To address the impacts of the COVID-19 pandemic and other public health conditions, the State of Texas and DSHS need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reliable and current data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to inform critical decisions</a:t>
            </a:r>
          </a:p>
        </p:txBody>
      </p:sp>
      <p:sp>
        <p:nvSpPr>
          <p:cNvPr id="4" name="TextBox 3">
            <a:extLst>
              <a:ext uri="{FF2B5EF4-FFF2-40B4-BE49-F238E27FC236}">
                <a16:creationId xmlns:a16="http://schemas.microsoft.com/office/drawing/2014/main" id="{9AFEA8C4-9DBB-4B81-B430-D4E443A67369}"/>
              </a:ext>
            </a:extLst>
          </p:cNvPr>
          <p:cNvSpPr txBox="1"/>
          <p:nvPr/>
        </p:nvSpPr>
        <p:spPr>
          <a:xfrm>
            <a:off x="7481754" y="1857488"/>
            <a:ext cx="402336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Enhance the agencies’ capabilities </a:t>
            </a:r>
            <a:r>
              <a:rPr kumimoji="0" lang="en-US" altLang="en-US" sz="1200" b="0"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with health data available in a secure, cloud-based data environment that supports </a:t>
            </a:r>
            <a:r>
              <a:rPr kumimoji="0" lang="en-US" altLang="en-US" sz="1200" b="1"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trusted analytics</a:t>
            </a:r>
            <a:r>
              <a:rPr kumimoji="0" lang="en-US" altLang="en-US" sz="1200" b="0"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 </a:t>
            </a:r>
            <a:r>
              <a:rPr kumimoji="0" lang="en-US" altLang="en-US" sz="1200" b="1"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reduces manual work</a:t>
            </a:r>
            <a:r>
              <a:rPr kumimoji="0" lang="en-US" altLang="en-US" sz="1200" b="0"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 and is shaped by policies and standards </a:t>
            </a:r>
          </a:p>
        </p:txBody>
      </p:sp>
      <p:sp>
        <p:nvSpPr>
          <p:cNvPr id="6" name="TextBox 5">
            <a:extLst>
              <a:ext uri="{FF2B5EF4-FFF2-40B4-BE49-F238E27FC236}">
                <a16:creationId xmlns:a16="http://schemas.microsoft.com/office/drawing/2014/main" id="{BB0AB3F4-AF5D-4450-98ED-7430C15BD970}"/>
              </a:ext>
            </a:extLst>
          </p:cNvPr>
          <p:cNvSpPr txBox="1"/>
          <p:nvPr/>
        </p:nvSpPr>
        <p:spPr>
          <a:xfrm>
            <a:off x="2698567" y="5113033"/>
            <a:ext cx="4023360"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Various legacy systems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decentralized data governing processes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have resulted in disparate data storage across the agency</a:t>
            </a:r>
          </a:p>
        </p:txBody>
      </p:sp>
      <p:sp>
        <p:nvSpPr>
          <p:cNvPr id="49" name="TextBox 48">
            <a:extLst>
              <a:ext uri="{FF2B5EF4-FFF2-40B4-BE49-F238E27FC236}">
                <a16:creationId xmlns:a16="http://schemas.microsoft.com/office/drawing/2014/main" id="{1DFECDFD-E8F2-44E6-B36E-C6D4F27BA25A}"/>
              </a:ext>
            </a:extLst>
          </p:cNvPr>
          <p:cNvSpPr txBox="1"/>
          <p:nvPr/>
        </p:nvSpPr>
        <p:spPr>
          <a:xfrm>
            <a:off x="2698567" y="3010376"/>
            <a:ext cx="4023360" cy="830997"/>
          </a:xfrm>
          <a:prstGeom prst="rect">
            <a:avLst/>
          </a:prstGeom>
          <a:noFill/>
        </p:spPr>
        <p:txBody>
          <a:bodyPr wrap="square" rtlCol="0">
            <a:spAutoFit/>
          </a:bodyPr>
          <a:lstStyle/>
          <a:p>
            <a:pPr marL="0" marR="0" lvl="0" indent="0" algn="l" defTabSz="914400" rtl="0" eaLnBrk="0" fontAlgn="auto" latinLnBrk="0" hangingPunct="0">
              <a:lnSpc>
                <a:spcPct val="100000"/>
              </a:lnSpc>
              <a:spcBef>
                <a:spcPts val="600"/>
              </a:spcBef>
              <a:spcAft>
                <a:spcPts val="600"/>
              </a:spcAft>
              <a:buClr>
                <a:srgbClr val="5B9BD5"/>
              </a:buClr>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agency needs ways to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trace data shown in reports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back to the source system, understand underlying data quality, and provide validation for analysis</a:t>
            </a:r>
          </a:p>
        </p:txBody>
      </p:sp>
      <p:sp>
        <p:nvSpPr>
          <p:cNvPr id="50" name="TextBox 49">
            <a:extLst>
              <a:ext uri="{FF2B5EF4-FFF2-40B4-BE49-F238E27FC236}">
                <a16:creationId xmlns:a16="http://schemas.microsoft.com/office/drawing/2014/main" id="{052E73E6-C1C1-4402-AF76-ECFB7FB376ED}"/>
              </a:ext>
            </a:extLst>
          </p:cNvPr>
          <p:cNvSpPr txBox="1"/>
          <p:nvPr/>
        </p:nvSpPr>
        <p:spPr>
          <a:xfrm>
            <a:off x="2698567" y="4101281"/>
            <a:ext cx="4023360" cy="646331"/>
          </a:xfrm>
          <a:prstGeom prst="rect">
            <a:avLst/>
          </a:prstGeom>
          <a:noFill/>
        </p:spPr>
        <p:txBody>
          <a:bodyPr wrap="square" rtlCol="0">
            <a:spAutoFit/>
          </a:bodyPr>
          <a:lstStyle/>
          <a:p>
            <a:pPr marL="0" marR="0" lvl="0" indent="0" algn="l" defTabSz="914400" rtl="0" eaLnBrk="0" fontAlgn="auto" latinLnBrk="0" hangingPunct="0">
              <a:lnSpc>
                <a:spcPct val="100000"/>
              </a:lnSpc>
              <a:spcBef>
                <a:spcPts val="600"/>
              </a:spcBef>
              <a:spcAft>
                <a:spcPts val="600"/>
              </a:spcAft>
              <a:buClr>
                <a:srgbClr val="5B9BD5"/>
              </a:buClr>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DSHS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experiences limitations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when providing critical data to stakeholders including key decision-makers, healthcare administrators, and citizens</a:t>
            </a:r>
          </a:p>
        </p:txBody>
      </p:sp>
      <p:sp>
        <p:nvSpPr>
          <p:cNvPr id="51" name="TextBox 50">
            <a:extLst>
              <a:ext uri="{FF2B5EF4-FFF2-40B4-BE49-F238E27FC236}">
                <a16:creationId xmlns:a16="http://schemas.microsoft.com/office/drawing/2014/main" id="{D1BED8C0-60F2-4B15-BB2C-3225D7637A04}"/>
              </a:ext>
            </a:extLst>
          </p:cNvPr>
          <p:cNvSpPr txBox="1"/>
          <p:nvPr/>
        </p:nvSpPr>
        <p:spPr>
          <a:xfrm>
            <a:off x="7481754" y="2897947"/>
            <a:ext cx="4023360"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Standardize data organization</a:t>
            </a:r>
            <a:r>
              <a:rPr kumimoji="0" lang="en-US" altLang="en-US" sz="1200" b="0"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 stand up and enforce </a:t>
            </a:r>
            <a:r>
              <a:rPr kumimoji="0" lang="en-US" altLang="en-US" sz="1200" b="1"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data quality metrics</a:t>
            </a:r>
            <a:r>
              <a:rPr kumimoji="0" lang="en-US" altLang="en-US" sz="1200" b="0"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 and align stakeholders around these metrics with </a:t>
            </a:r>
            <a:r>
              <a:rPr kumimoji="0" lang="en-US" altLang="en-US" sz="1200" b="1"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clear accountability and traceability</a:t>
            </a:r>
            <a:r>
              <a:rPr kumimoji="0" lang="en-US" altLang="en-US" sz="1200" b="0"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 for better public health decisions and crisis response</a:t>
            </a:r>
          </a:p>
        </p:txBody>
      </p:sp>
      <p:sp>
        <p:nvSpPr>
          <p:cNvPr id="52" name="TextBox 51">
            <a:extLst>
              <a:ext uri="{FF2B5EF4-FFF2-40B4-BE49-F238E27FC236}">
                <a16:creationId xmlns:a16="http://schemas.microsoft.com/office/drawing/2014/main" id="{DB5B833E-08E6-48BC-9813-50EC3BE6CD2B}"/>
              </a:ext>
            </a:extLst>
          </p:cNvPr>
          <p:cNvSpPr txBox="1"/>
          <p:nvPr/>
        </p:nvSpPr>
        <p:spPr>
          <a:xfrm>
            <a:off x="7481754" y="4008948"/>
            <a:ext cx="402336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Deliver real-time </a:t>
            </a:r>
            <a:r>
              <a:rPr kumimoji="0" lang="en-US" altLang="en-US" sz="1200" b="1"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reports and dashboards </a:t>
            </a:r>
            <a:r>
              <a:rPr kumimoji="0" lang="en-US" altLang="en-US" sz="1200" b="0"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with an automated data pipeline refresh and provide data scientists and epidemiologists with a platform for </a:t>
            </a:r>
            <a:r>
              <a:rPr kumimoji="0" lang="en-US" altLang="en-US" sz="1200" b="1"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self-service analytics and data exploration</a:t>
            </a:r>
          </a:p>
        </p:txBody>
      </p:sp>
      <p:sp>
        <p:nvSpPr>
          <p:cNvPr id="53" name="TextBox 52">
            <a:extLst>
              <a:ext uri="{FF2B5EF4-FFF2-40B4-BE49-F238E27FC236}">
                <a16:creationId xmlns:a16="http://schemas.microsoft.com/office/drawing/2014/main" id="{AAA38BB2-3350-4BBB-8531-5FA00080E554}"/>
              </a:ext>
            </a:extLst>
          </p:cNvPr>
          <p:cNvSpPr txBox="1"/>
          <p:nvPr/>
        </p:nvSpPr>
        <p:spPr>
          <a:xfrm>
            <a:off x="7481754" y="5092937"/>
            <a:ext cx="4023360"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For SHARP to become a </a:t>
            </a:r>
            <a:r>
              <a:rPr kumimoji="0" lang="en-US" altLang="en-US" sz="1200" b="1"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single source of truth </a:t>
            </a:r>
            <a:r>
              <a:rPr kumimoji="0" lang="en-US" altLang="en-US" sz="1200" b="0"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for all reporting, analytics, and data science needs</a:t>
            </a:r>
            <a:r>
              <a:rPr kumimoji="0" lang="en-US" altLang="en-US" sz="1200" b="0" i="1"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 (reminder! SHARP is not replacing systems of record)</a:t>
            </a:r>
          </a:p>
        </p:txBody>
      </p:sp>
      <p:cxnSp>
        <p:nvCxnSpPr>
          <p:cNvPr id="60" name="Straight Connector 59" descr="&quot;&quot;">
            <a:extLst>
              <a:ext uri="{FF2B5EF4-FFF2-40B4-BE49-F238E27FC236}">
                <a16:creationId xmlns:a16="http://schemas.microsoft.com/office/drawing/2014/main" id="{14CD110A-C4B1-4477-A6D5-B87DB95A0C6F}"/>
              </a:ext>
            </a:extLst>
          </p:cNvPr>
          <p:cNvCxnSpPr>
            <a:cxnSpLocks/>
          </p:cNvCxnSpPr>
          <p:nvPr/>
        </p:nvCxnSpPr>
        <p:spPr>
          <a:xfrm>
            <a:off x="642008" y="2812861"/>
            <a:ext cx="1078992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descr="&quot;&quot;">
            <a:extLst>
              <a:ext uri="{FF2B5EF4-FFF2-40B4-BE49-F238E27FC236}">
                <a16:creationId xmlns:a16="http://schemas.microsoft.com/office/drawing/2014/main" id="{F85E314C-8F84-4EF5-B465-814E94827190}"/>
              </a:ext>
            </a:extLst>
          </p:cNvPr>
          <p:cNvCxnSpPr>
            <a:cxnSpLocks/>
          </p:cNvCxnSpPr>
          <p:nvPr/>
        </p:nvCxnSpPr>
        <p:spPr>
          <a:xfrm>
            <a:off x="642252" y="3933706"/>
            <a:ext cx="1078992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descr="&quot;&quot;">
            <a:extLst>
              <a:ext uri="{FF2B5EF4-FFF2-40B4-BE49-F238E27FC236}">
                <a16:creationId xmlns:a16="http://schemas.microsoft.com/office/drawing/2014/main" id="{73DBFD49-9945-48CF-B5F0-D787C457F745}"/>
              </a:ext>
            </a:extLst>
          </p:cNvPr>
          <p:cNvCxnSpPr>
            <a:cxnSpLocks/>
          </p:cNvCxnSpPr>
          <p:nvPr/>
        </p:nvCxnSpPr>
        <p:spPr>
          <a:xfrm>
            <a:off x="642252" y="4935631"/>
            <a:ext cx="1078992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780959"/>
      </p:ext>
    </p:extLst>
  </p:cSld>
  <p:clrMapOvr>
    <a:masterClrMapping/>
  </p:clrMapOvr>
</p:sld>
</file>

<file path=ppt/theme/theme1.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2.xml><?xml version="1.0" encoding="utf-8"?>
<a:theme xmlns:a="http://schemas.openxmlformats.org/drawingml/2006/main" name="DIR is IT Design">
  <a:themeElements>
    <a:clrScheme name="DIR Colors">
      <a:dk1>
        <a:srgbClr val="223A73"/>
      </a:dk1>
      <a:lt1>
        <a:sysClr val="window" lastClr="FFFFFF"/>
      </a:lt1>
      <a:dk2>
        <a:srgbClr val="223A73"/>
      </a:dk2>
      <a:lt2>
        <a:srgbClr val="41AFDC"/>
      </a:lt2>
      <a:accent1>
        <a:srgbClr val="223A73"/>
      </a:accent1>
      <a:accent2>
        <a:srgbClr val="0D7EC3"/>
      </a:accent2>
      <a:accent3>
        <a:srgbClr val="41AFDC"/>
      </a:accent3>
      <a:accent4>
        <a:srgbClr val="F8D765"/>
      </a:accent4>
      <a:accent5>
        <a:srgbClr val="E48A25"/>
      </a:accent5>
      <a:accent6>
        <a:srgbClr val="7F7F7F"/>
      </a:accent6>
      <a:hlink>
        <a:srgbClr val="223A73"/>
      </a:hlink>
      <a:folHlink>
        <a:srgbClr val="223A73"/>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S Presentation Deck_Template_Sept 2020_sunny v03.potx" id="{C66E0AB7-F980-4B3A-9A58-781E61B2D0EF}" vid="{CC3FBB6F-48A7-49F8-9320-CE43D0BA210D}"/>
    </a:ext>
  </a:extLst>
</a:theme>
</file>

<file path=ppt/theme/theme3.xml><?xml version="1.0" encoding="utf-8"?>
<a:theme xmlns:a="http://schemas.openxmlformats.org/drawingml/2006/main" name="2_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4.xml><?xml version="1.0" encoding="utf-8"?>
<a:theme xmlns:a="http://schemas.openxmlformats.org/drawingml/2006/main" name="1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5.xml><?xml version="1.0" encoding="utf-8"?>
<a:theme xmlns:a="http://schemas.openxmlformats.org/drawingml/2006/main" name="1_DIR is IT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S Presentation Deck_Template_Sept 2020_sunny v03.potx" id="{C66E0AB7-F980-4B3A-9A58-781E61B2D0EF}" vid="{CC3FBB6F-48A7-49F8-9320-CE43D0BA210D}"/>
    </a:ext>
  </a:extLst>
</a:theme>
</file>

<file path=ppt/theme/theme6.xml><?xml version="1.0" encoding="utf-8"?>
<a:theme xmlns:a="http://schemas.openxmlformats.org/drawingml/2006/main" name="2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7.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2bfe378-b6b3-4d8b-8eaa-3a3dda504101">
      <UserInfo>
        <DisplayName>Kizhakeyil, Ragesh</DisplayName>
        <AccountId>13</AccountId>
        <AccountType/>
      </UserInfo>
      <UserInfo>
        <DisplayName>Gul, Onur</DisplayName>
        <AccountId>29</AccountId>
        <AccountType/>
      </UserInfo>
      <UserInfo>
        <DisplayName>Lacouture, Karina</DisplayName>
        <AccountId>25</AccountId>
        <AccountType/>
      </UserInfo>
      <UserInfo>
        <DisplayName>Abercrombie, Kathryn</DisplayName>
        <AccountId>101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EAE74D18A99A4EABE0F41610793802" ma:contentTypeVersion="12" ma:contentTypeDescription="Create a new document." ma:contentTypeScope="" ma:versionID="2b3741f75d51547520838bf154001e1d">
  <xsd:schema xmlns:xsd="http://www.w3.org/2001/XMLSchema" xmlns:xs="http://www.w3.org/2001/XMLSchema" xmlns:p="http://schemas.microsoft.com/office/2006/metadata/properties" xmlns:ns2="a9f43292-a69e-4d09-9ce3-23fe6d11d57a" xmlns:ns3="02bfe378-b6b3-4d8b-8eaa-3a3dda504101" targetNamespace="http://schemas.microsoft.com/office/2006/metadata/properties" ma:root="true" ma:fieldsID="27272fcc05700d46fc5c3fa2167d181c" ns2:_="" ns3:_="">
    <xsd:import namespace="a9f43292-a69e-4d09-9ce3-23fe6d11d57a"/>
    <xsd:import namespace="02bfe378-b6b3-4d8b-8eaa-3a3dda5041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43292-a69e-4d09-9ce3-23fe6d11d5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bfe378-b6b3-4d8b-8eaa-3a3dda5041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AA5E6C-DBDD-4F17-AAA0-1591374E9D8A}">
  <ds:schemaRefs>
    <ds:schemaRef ds:uri="http://schemas.microsoft.com/sharepoint/v3/contenttype/forms"/>
  </ds:schemaRefs>
</ds:datastoreItem>
</file>

<file path=customXml/itemProps2.xml><?xml version="1.0" encoding="utf-8"?>
<ds:datastoreItem xmlns:ds="http://schemas.openxmlformats.org/officeDocument/2006/customXml" ds:itemID="{BCAA4159-9841-4557-AFB5-C637A435620F}">
  <ds:schemaRefs>
    <ds:schemaRef ds:uri="http://schemas.microsoft.com/office/2006/metadata/properties"/>
    <ds:schemaRef ds:uri="http://schemas.microsoft.com/office/infopath/2007/PartnerControls"/>
    <ds:schemaRef ds:uri="a9f43292-a69e-4d09-9ce3-23fe6d11d57a"/>
    <ds:schemaRef ds:uri="http://www.w3.org/XML/1998/namespace"/>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02bfe378-b6b3-4d8b-8eaa-3a3dda504101"/>
  </ds:schemaRefs>
</ds:datastoreItem>
</file>

<file path=customXml/itemProps3.xml><?xml version="1.0" encoding="utf-8"?>
<ds:datastoreItem xmlns:ds="http://schemas.openxmlformats.org/officeDocument/2006/customXml" ds:itemID="{D362B906-B2B0-45E6-8B91-A2C0024ED8E5}">
  <ds:schemaRefs>
    <ds:schemaRef ds:uri="02bfe378-b6b3-4d8b-8eaa-3a3dda504101"/>
    <ds:schemaRef ds:uri="a9f43292-a69e-4d09-9ce3-23fe6d11d5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3484</TotalTime>
  <Words>2452</Words>
  <Application>Microsoft Office PowerPoint</Application>
  <PresentationFormat>Widescreen</PresentationFormat>
  <Paragraphs>228</Paragraphs>
  <Slides>18</Slides>
  <Notes>18</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18</vt:i4>
      </vt:variant>
    </vt:vector>
  </HeadingPairs>
  <TitlesOfParts>
    <vt:vector size="31" baseType="lpstr">
      <vt:lpstr>Arial</vt:lpstr>
      <vt:lpstr>Calibri</vt:lpstr>
      <vt:lpstr>Calibri Light</vt:lpstr>
      <vt:lpstr>Open Sans</vt:lpstr>
      <vt:lpstr>Segoe UI</vt:lpstr>
      <vt:lpstr>Wingdings</vt:lpstr>
      <vt:lpstr>DSHS Slide Layout 2</vt:lpstr>
      <vt:lpstr>DIR is IT Design</vt:lpstr>
      <vt:lpstr>2_DSHS Slide Theme</vt:lpstr>
      <vt:lpstr>1_DSHS Slide Layout 2</vt:lpstr>
      <vt:lpstr>1_DIR is IT Design</vt:lpstr>
      <vt:lpstr>2_DSHS Slide Layout 2</vt:lpstr>
      <vt:lpstr>DSHS Slide Theme</vt:lpstr>
      <vt:lpstr>Local Health Entity  Data Sharing Enhancement Effort</vt:lpstr>
      <vt:lpstr>Update on Data Sharing Enhancement Efforts</vt:lpstr>
      <vt:lpstr>Standardize the Process  </vt:lpstr>
      <vt:lpstr>Data Sharing Process</vt:lpstr>
      <vt:lpstr>Introduction to SHARP  State Health Analytics &amp; Reporting Platform (SHARP) </vt:lpstr>
      <vt:lpstr>What is SHARP?</vt:lpstr>
      <vt:lpstr>Understanding SHARP</vt:lpstr>
      <vt:lpstr>Why SHARP?</vt:lpstr>
      <vt:lpstr>SHARP’s Drivers and Goals</vt:lpstr>
      <vt:lpstr>What does SHARP mean for you?</vt:lpstr>
      <vt:lpstr>Data Sharing Pilot</vt:lpstr>
      <vt:lpstr>LHE Data Sharing Pilot</vt:lpstr>
      <vt:lpstr>LHE Participants</vt:lpstr>
      <vt:lpstr>Data and Tools</vt:lpstr>
      <vt:lpstr>Communications, Training, and Evaluation</vt:lpstr>
      <vt:lpstr>Next Steps</vt:lpstr>
      <vt:lpstr>Timeline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Bradford,Carrie (DSHS)</dc:creator>
  <cp:lastModifiedBy>Bradford,Carrie (DSHS)</cp:lastModifiedBy>
  <cp:revision>178</cp:revision>
  <cp:lastPrinted>2022-04-11T20:57:45Z</cp:lastPrinted>
  <dcterms:created xsi:type="dcterms:W3CDTF">2021-08-10T01:44:05Z</dcterms:created>
  <dcterms:modified xsi:type="dcterms:W3CDTF">2022-04-12T20:20:17Z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0x0101003AEAE74D18A99A4EABE0F41610793802</vt:lpwstr>
  </property>
  <property fmtid="{D5CDD505-2E9C-101B-9397-08002B2CF9AE}" pid="3" name="MSIP_Label_ea60d57e-af5b-4752-ac57-3e4f28ca11dc_Enabled">
    <vt:lpwstr>true</vt:lpwstr>
  </property>
  <property fmtid="{D5CDD505-2E9C-101B-9397-08002B2CF9AE}" pid="4" name="MSIP_Label_ea60d57e-af5b-4752-ac57-3e4f28ca11dc_SetDate">
    <vt:lpwstr>2021-08-10T01:44:17Z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518881a6-a010-4812-8fff-b3e5b75a4339</vt:lpwstr>
  </property>
  <property fmtid="{D5CDD505-2E9C-101B-9397-08002B2CF9AE}" pid="9" name="MSIP_Label_ea60d57e-af5b-4752-ac57-3e4f28ca11dc_ContentBits">
    <vt:lpwstr>0</vt:lpwstr>
  </property>
</Properties>
</file>