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4"/>
    <p:sldMasterId id="2147483675" r:id="rId5"/>
  </p:sldMasterIdLst>
  <p:notesMasterIdLst>
    <p:notesMasterId r:id="rId23"/>
  </p:notesMasterIdLst>
  <p:sldIdLst>
    <p:sldId id="276" r:id="rId6"/>
    <p:sldId id="322" r:id="rId7"/>
    <p:sldId id="339" r:id="rId8"/>
    <p:sldId id="257" r:id="rId9"/>
    <p:sldId id="340" r:id="rId10"/>
    <p:sldId id="341" r:id="rId11"/>
    <p:sldId id="342" r:id="rId12"/>
    <p:sldId id="343" r:id="rId13"/>
    <p:sldId id="344" r:id="rId14"/>
    <p:sldId id="345" r:id="rId15"/>
    <p:sldId id="346" r:id="rId16"/>
    <p:sldId id="349" r:id="rId17"/>
    <p:sldId id="350" r:id="rId18"/>
    <p:sldId id="352" r:id="rId19"/>
    <p:sldId id="353" r:id="rId20"/>
    <p:sldId id="354" r:id="rId21"/>
    <p:sldId id="264"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mano,Jessica (DSHS)" initials="R(" lastIdx="4" clrIdx="0">
    <p:extLst>
      <p:ext uri="{19B8F6BF-5375-455C-9EA6-DF929625EA0E}">
        <p15:presenceInfo xmlns:p15="http://schemas.microsoft.com/office/powerpoint/2012/main" userId="S-1-5-21-3727447518-2974781413-518096871-1895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087"/>
    <a:srgbClr val="005CB9"/>
    <a:srgbClr val="1F4E79"/>
    <a:srgbClr val="264780"/>
    <a:srgbClr val="333333"/>
    <a:srgbClr val="556A7E"/>
    <a:srgbClr val="0058A3"/>
    <a:srgbClr val="FFC600"/>
    <a:srgbClr val="F2F2F2"/>
    <a:srgbClr val="3F57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3530" autoAdjust="0"/>
  </p:normalViewPr>
  <p:slideViewPr>
    <p:cSldViewPr snapToGrid="0">
      <p:cViewPr varScale="1">
        <p:scale>
          <a:sx n="68" d="100"/>
          <a:sy n="68" d="100"/>
        </p:scale>
        <p:origin x="540" y="56"/>
      </p:cViewPr>
      <p:guideLst/>
    </p:cSldViewPr>
  </p:slideViewPr>
  <p:notesTextViewPr>
    <p:cViewPr>
      <p:scale>
        <a:sx n="1" d="1"/>
        <a:sy n="1" d="1"/>
      </p:scale>
      <p:origin x="0" y="0"/>
    </p:cViewPr>
  </p:notesTextViewPr>
  <p:notesViewPr>
    <p:cSldViewPr snapToGrid="0">
      <p:cViewPr varScale="1">
        <p:scale>
          <a:sx n="45" d="100"/>
          <a:sy n="45" d="100"/>
        </p:scale>
        <p:origin x="2736" y="6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CAD056E-C769-45EF-ADB5-C139CB2AEBC0}" type="datetimeFigureOut">
              <a:rPr lang="en-US" smtClean="0"/>
              <a:t>4/7/2021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A47B50C-9A42-4B00-BA44-62E10B9D0A2A}" type="slidenum">
              <a:rPr lang="en-US" smtClean="0"/>
              <a:t>‹#›</a:t>
            </a:fld>
            <a:endParaRPr lang="en-US" dirty="0"/>
          </a:p>
        </p:txBody>
      </p:sp>
    </p:spTree>
    <p:extLst>
      <p:ext uri="{BB962C8B-B14F-4D97-AF65-F5344CB8AC3E}">
        <p14:creationId xmlns:p14="http://schemas.microsoft.com/office/powerpoint/2010/main" val="2079649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47B50C-9A42-4B00-BA44-62E10B9D0A2A}" type="slidenum">
              <a:rPr lang="en-US" smtClean="0"/>
              <a:t>4</a:t>
            </a:fld>
            <a:endParaRPr lang="en-US" dirty="0"/>
          </a:p>
        </p:txBody>
      </p:sp>
    </p:spTree>
    <p:extLst>
      <p:ext uri="{BB962C8B-B14F-4D97-AF65-F5344CB8AC3E}">
        <p14:creationId xmlns:p14="http://schemas.microsoft.com/office/powerpoint/2010/main" val="3420667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7C08E-E5FC-4F14-993F-305CF8A4FD80}"/>
              </a:ext>
            </a:extLst>
          </p:cNvPr>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861A4A68-A372-48AB-B631-1614C79BF8C9}"/>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dirty="0"/>
          </a:p>
        </p:txBody>
      </p:sp>
      <p:sp>
        <p:nvSpPr>
          <p:cNvPr id="8" name="Title 7">
            <a:extLst>
              <a:ext uri="{FF2B5EF4-FFF2-40B4-BE49-F238E27FC236}">
                <a16:creationId xmlns:a16="http://schemas.microsoft.com/office/drawing/2014/main" id="{26A655AA-EB69-4406-B886-8905A4234876}"/>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3452605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1219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E4B68-0B79-44AD-8CC1-FFCBDF4EF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AB490E-881C-48B0-BCF6-F629AFBAFC4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38549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_Pictur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E4B68-0B79-44AD-8CC1-FFCBDF4EF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AB490E-881C-48B0-BCF6-F629AFBAFC4A}"/>
              </a:ext>
            </a:extLst>
          </p:cNvPr>
          <p:cNvSpPr>
            <a:spLocks noGrp="1"/>
          </p:cNvSpPr>
          <p:nvPr>
            <p:ph idx="1"/>
          </p:nvPr>
        </p:nvSpPr>
        <p:spPr>
          <a:xfrm>
            <a:off x="838200" y="1825625"/>
            <a:ext cx="623134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Picture Placeholder 4">
            <a:extLst>
              <a:ext uri="{FF2B5EF4-FFF2-40B4-BE49-F238E27FC236}">
                <a16:creationId xmlns:a16="http://schemas.microsoft.com/office/drawing/2014/main" id="{4DCD2C84-2512-494D-B349-7BE6195DB3F2}"/>
              </a:ext>
            </a:extLst>
          </p:cNvPr>
          <p:cNvSpPr>
            <a:spLocks noGrp="1"/>
          </p:cNvSpPr>
          <p:nvPr>
            <p:ph type="pic" sz="quarter" idx="10"/>
          </p:nvPr>
        </p:nvSpPr>
        <p:spPr>
          <a:xfrm>
            <a:off x="7288213" y="1814513"/>
            <a:ext cx="4065587" cy="3481387"/>
          </a:xfrm>
        </p:spPr>
        <p:txBody>
          <a:bodyPr/>
          <a:lstStyle/>
          <a:p>
            <a:endParaRPr lang="en-US" dirty="0"/>
          </a:p>
        </p:txBody>
      </p:sp>
      <p:sp>
        <p:nvSpPr>
          <p:cNvPr id="7" name="Text Placeholder 6">
            <a:extLst>
              <a:ext uri="{FF2B5EF4-FFF2-40B4-BE49-F238E27FC236}">
                <a16:creationId xmlns:a16="http://schemas.microsoft.com/office/drawing/2014/main" id="{8044671F-9DFE-4C7B-AE2B-2BDA9011BC20}"/>
              </a:ext>
            </a:extLst>
          </p:cNvPr>
          <p:cNvSpPr>
            <a:spLocks noGrp="1"/>
          </p:cNvSpPr>
          <p:nvPr>
            <p:ph type="body" sz="quarter" idx="11"/>
          </p:nvPr>
        </p:nvSpPr>
        <p:spPr>
          <a:xfrm>
            <a:off x="7288213" y="5432425"/>
            <a:ext cx="4065587" cy="7445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66282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amp;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F599D-6C02-48E0-8201-93256B595011}"/>
              </a:ext>
            </a:extLst>
          </p:cNvPr>
          <p:cNvSpPr>
            <a:spLocks noGrp="1"/>
          </p:cNvSpPr>
          <p:nvPr>
            <p:ph type="title"/>
          </p:nvPr>
        </p:nvSpPr>
        <p:spPr>
          <a:xfrm>
            <a:off x="838200" y="241300"/>
            <a:ext cx="10515600" cy="1325563"/>
          </a:xfrm>
        </p:spPr>
        <p:txBody>
          <a:bodyPr/>
          <a:lstStyle/>
          <a:p>
            <a:r>
              <a:rPr lang="en-US" dirty="0"/>
              <a:t>Click to edit Master title style</a:t>
            </a:r>
          </a:p>
        </p:txBody>
      </p:sp>
      <p:sp>
        <p:nvSpPr>
          <p:cNvPr id="7" name="Text Placeholder 6">
            <a:extLst>
              <a:ext uri="{FF2B5EF4-FFF2-40B4-BE49-F238E27FC236}">
                <a16:creationId xmlns:a16="http://schemas.microsoft.com/office/drawing/2014/main" id="{0AEDC7E3-DEC9-4498-81FE-201C83A126DE}"/>
              </a:ext>
            </a:extLst>
          </p:cNvPr>
          <p:cNvSpPr>
            <a:spLocks noGrp="1"/>
          </p:cNvSpPr>
          <p:nvPr>
            <p:ph type="body" sz="quarter" idx="10"/>
          </p:nvPr>
        </p:nvSpPr>
        <p:spPr>
          <a:xfrm>
            <a:off x="838200" y="1690688"/>
            <a:ext cx="5257800" cy="47291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icture Placeholder 8">
            <a:extLst>
              <a:ext uri="{FF2B5EF4-FFF2-40B4-BE49-F238E27FC236}">
                <a16:creationId xmlns:a16="http://schemas.microsoft.com/office/drawing/2014/main" id="{9E24D776-7FA7-4215-BC62-AA2523B364B6}"/>
              </a:ext>
            </a:extLst>
          </p:cNvPr>
          <p:cNvSpPr>
            <a:spLocks noGrp="1"/>
          </p:cNvSpPr>
          <p:nvPr>
            <p:ph type="pic" sz="quarter" idx="11"/>
          </p:nvPr>
        </p:nvSpPr>
        <p:spPr>
          <a:xfrm>
            <a:off x="6096000" y="1566863"/>
            <a:ext cx="6096000" cy="5068889"/>
          </a:xfrm>
        </p:spPr>
        <p:txBody>
          <a:bodyPr/>
          <a:lstStyle/>
          <a:p>
            <a:endParaRPr lang="en-US" dirty="0"/>
          </a:p>
          <a:p>
            <a:endParaRPr lang="en-US" dirty="0"/>
          </a:p>
          <a:p>
            <a:endParaRPr lang="en-US" dirty="0"/>
          </a:p>
          <a:p>
            <a:r>
              <a:rPr lang="en-US" dirty="0"/>
              <a:t>Picture</a:t>
            </a:r>
          </a:p>
        </p:txBody>
      </p:sp>
    </p:spTree>
    <p:extLst>
      <p:ext uri="{BB962C8B-B14F-4D97-AF65-F5344CB8AC3E}">
        <p14:creationId xmlns:p14="http://schemas.microsoft.com/office/powerpoint/2010/main" val="16314058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BD1ED-4C0D-4577-AED5-A0A39410D29D}"/>
              </a:ext>
            </a:extLst>
          </p:cNvPr>
          <p:cNvSpPr>
            <a:spLocks noGrp="1"/>
          </p:cNvSpPr>
          <p:nvPr>
            <p:ph type="title"/>
          </p:nvPr>
        </p:nvSpPr>
        <p:spPr>
          <a:xfrm>
            <a:off x="838200" y="22225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22053BCD-2F54-4A0A-9404-EB4BA9A7C69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CE411C-1F59-47D8-A553-7FD149C1CA7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655085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27750-E989-42E1-85EA-B283ABB8F43F}"/>
              </a:ext>
            </a:extLst>
          </p:cNvPr>
          <p:cNvSpPr>
            <a:spLocks noGrp="1"/>
          </p:cNvSpPr>
          <p:nvPr>
            <p:ph type="title"/>
          </p:nvPr>
        </p:nvSpPr>
        <p:spPr>
          <a:xfrm>
            <a:off x="862014" y="27225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703CE5D-AEFD-4304-8BB8-521B2A47521B}"/>
              </a:ext>
            </a:extLst>
          </p:cNvPr>
          <p:cNvSpPr>
            <a:spLocks noGrp="1"/>
          </p:cNvSpPr>
          <p:nvPr>
            <p:ph type="body" idx="1"/>
          </p:nvPr>
        </p:nvSpPr>
        <p:spPr>
          <a:xfrm>
            <a:off x="862014"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16F4435-131E-4F88-9269-C3FA6101F249}"/>
              </a:ext>
            </a:extLst>
          </p:cNvPr>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ED8856AE-F49A-4C80-83E3-EC3B15C0D2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D6D8EA7-F412-47B2-90FD-7A9C9762B28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DBA92D-FCC2-48A1-8A3D-C92BCE8BE6E9}"/>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DF6F68FA-2583-4B95-8D25-580645123F7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95FE495-09D8-428E-9C45-A3BF074E9950}"/>
              </a:ext>
            </a:extLst>
          </p:cNvPr>
          <p:cNvSpPr>
            <a:spLocks noGrp="1"/>
          </p:cNvSpPr>
          <p:nvPr>
            <p:ph type="sldNum" sz="quarter" idx="12"/>
          </p:nvPr>
        </p:nvSpPr>
        <p:spPr/>
        <p:txBody>
          <a:bodyPr/>
          <a:lstStyle/>
          <a:p>
            <a:fld id="{6B6B54E4-5A71-4511-84E9-33A1CA2A9EE3}" type="slidenum">
              <a:rPr lang="en-US" smtClean="0"/>
              <a:t>‹#›</a:t>
            </a:fld>
            <a:endParaRPr lang="en-US" dirty="0"/>
          </a:p>
        </p:txBody>
      </p:sp>
    </p:spTree>
    <p:extLst>
      <p:ext uri="{BB962C8B-B14F-4D97-AF65-F5344CB8AC3E}">
        <p14:creationId xmlns:p14="http://schemas.microsoft.com/office/powerpoint/2010/main" val="22895253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64814-3467-4D26-BFFF-52A18F78E6CD}"/>
              </a:ext>
            </a:extLst>
          </p:cNvPr>
          <p:cNvSpPr>
            <a:spLocks noGrp="1"/>
          </p:cNvSpPr>
          <p:nvPr>
            <p:ph type="title"/>
          </p:nvPr>
        </p:nvSpPr>
        <p:spPr>
          <a:xfrm>
            <a:off x="838200" y="180975"/>
            <a:ext cx="10515600" cy="1325563"/>
          </a:xfrm>
        </p:spPr>
        <p:txBody>
          <a:bodyPr/>
          <a:lstStyle/>
          <a:p>
            <a:r>
              <a:rPr lang="en-US"/>
              <a:t>Click to edit Master title style</a:t>
            </a:r>
          </a:p>
        </p:txBody>
      </p:sp>
    </p:spTree>
    <p:extLst>
      <p:ext uri="{BB962C8B-B14F-4D97-AF65-F5344CB8AC3E}">
        <p14:creationId xmlns:p14="http://schemas.microsoft.com/office/powerpoint/2010/main" val="6775358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638793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C7CC-61B4-4A57-AEC1-6B45BD51729E}"/>
              </a:ext>
            </a:extLst>
          </p:cNvPr>
          <p:cNvSpPr>
            <a:spLocks noGrp="1"/>
          </p:cNvSpPr>
          <p:nvPr>
            <p:ph type="title"/>
          </p:nvPr>
        </p:nvSpPr>
        <p:spPr>
          <a:xfrm>
            <a:off x="839788" y="457200"/>
            <a:ext cx="3932237" cy="876300"/>
          </a:xfrm>
        </p:spPr>
        <p:txBody>
          <a:bodyPr anchor="b"/>
          <a:lstStyle>
            <a:lvl1pPr>
              <a:defRPr sz="3200"/>
            </a:lvl1pPr>
          </a:lstStyle>
          <a:p>
            <a:r>
              <a:rPr lang="en-US" dirty="0"/>
              <a:t>Click to edit Master title style</a:t>
            </a:r>
          </a:p>
        </p:txBody>
      </p:sp>
      <p:sp>
        <p:nvSpPr>
          <p:cNvPr id="4" name="Text Placeholder 3">
            <a:extLst>
              <a:ext uri="{FF2B5EF4-FFF2-40B4-BE49-F238E27FC236}">
                <a16:creationId xmlns:a16="http://schemas.microsoft.com/office/drawing/2014/main" id="{A7D82634-C662-4D30-A456-A3C406D01D5E}"/>
              </a:ext>
            </a:extLst>
          </p:cNvPr>
          <p:cNvSpPr>
            <a:spLocks noGrp="1"/>
          </p:cNvSpPr>
          <p:nvPr>
            <p:ph type="body" sz="half" idx="2"/>
          </p:nvPr>
        </p:nvSpPr>
        <p:spPr>
          <a:xfrm>
            <a:off x="839788" y="1446213"/>
            <a:ext cx="3932237" cy="44227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a:extLst>
              <a:ext uri="{FF2B5EF4-FFF2-40B4-BE49-F238E27FC236}">
                <a16:creationId xmlns:a16="http://schemas.microsoft.com/office/drawing/2014/main" id="{9CAE74DC-C2C7-43A6-BBF0-AF07DE2D00D1}"/>
              </a:ext>
            </a:extLst>
          </p:cNvPr>
          <p:cNvSpPr>
            <a:spLocks noGrp="1"/>
          </p:cNvSpPr>
          <p:nvPr>
            <p:ph idx="1"/>
          </p:nvPr>
        </p:nvSpPr>
        <p:spPr>
          <a:xfrm>
            <a:off x="5183188" y="1438275"/>
            <a:ext cx="6172200" cy="44227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678538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B3E45-7DCB-43D9-A8F6-F996162C191E}"/>
              </a:ext>
            </a:extLst>
          </p:cNvPr>
          <p:cNvSpPr>
            <a:spLocks noGrp="1"/>
          </p:cNvSpPr>
          <p:nvPr>
            <p:ph type="title"/>
          </p:nvPr>
        </p:nvSpPr>
        <p:spPr>
          <a:xfrm>
            <a:off x="839788" y="457200"/>
            <a:ext cx="3932237" cy="876300"/>
          </a:xfrm>
        </p:spPr>
        <p:txBody>
          <a:bodyPr anchor="b"/>
          <a:lstStyle>
            <a:lvl1pPr>
              <a:defRPr sz="3200"/>
            </a:lvl1pPr>
          </a:lstStyle>
          <a:p>
            <a:r>
              <a:rPr lang="en-US"/>
              <a:t>Click to edit Master title style</a:t>
            </a:r>
          </a:p>
        </p:txBody>
      </p:sp>
      <p:sp>
        <p:nvSpPr>
          <p:cNvPr id="4" name="Text Placeholder 3">
            <a:extLst>
              <a:ext uri="{FF2B5EF4-FFF2-40B4-BE49-F238E27FC236}">
                <a16:creationId xmlns:a16="http://schemas.microsoft.com/office/drawing/2014/main" id="{AA0EF7B0-00F0-41BA-B6CA-13DBCA778AAB}"/>
              </a:ext>
            </a:extLst>
          </p:cNvPr>
          <p:cNvSpPr>
            <a:spLocks noGrp="1"/>
          </p:cNvSpPr>
          <p:nvPr>
            <p:ph type="body" sz="half" idx="2"/>
          </p:nvPr>
        </p:nvSpPr>
        <p:spPr>
          <a:xfrm>
            <a:off x="839788" y="18288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3" name="Picture Placeholder 2">
            <a:extLst>
              <a:ext uri="{FF2B5EF4-FFF2-40B4-BE49-F238E27FC236}">
                <a16:creationId xmlns:a16="http://schemas.microsoft.com/office/drawing/2014/main" id="{A0F4763C-A6AC-4FC2-9B24-1D1A4CF76625}"/>
              </a:ext>
            </a:extLst>
          </p:cNvPr>
          <p:cNvSpPr>
            <a:spLocks noGrp="1"/>
          </p:cNvSpPr>
          <p:nvPr>
            <p:ph type="pic" idx="1"/>
          </p:nvPr>
        </p:nvSpPr>
        <p:spPr>
          <a:xfrm>
            <a:off x="5180012" y="16097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3679382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B89CE3-59F3-4862-823A-0FEB939B00F0}"/>
              </a:ext>
            </a:extLst>
          </p:cNvPr>
          <p:cNvSpPr>
            <a:spLocks noGrp="1"/>
          </p:cNvSpPr>
          <p:nvPr>
            <p:ph sz="half" idx="1"/>
          </p:nvPr>
        </p:nvSpPr>
        <p:spPr>
          <a:xfrm>
            <a:off x="2405863" y="1825625"/>
            <a:ext cx="4344072"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80462D6-05EC-42BC-90B3-E1244B68257D}"/>
              </a:ext>
            </a:extLst>
          </p:cNvPr>
          <p:cNvSpPr>
            <a:spLocks noGrp="1"/>
          </p:cNvSpPr>
          <p:nvPr>
            <p:ph sz="half" idx="2"/>
          </p:nvPr>
        </p:nvSpPr>
        <p:spPr>
          <a:xfrm>
            <a:off x="7009728" y="1825625"/>
            <a:ext cx="434407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F6FFCB7-78F2-42A0-B3F8-7C78139E98F4}"/>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dirty="0"/>
          </a:p>
        </p:txBody>
      </p:sp>
      <p:sp>
        <p:nvSpPr>
          <p:cNvPr id="5" name="Title 4">
            <a:extLst>
              <a:ext uri="{FF2B5EF4-FFF2-40B4-BE49-F238E27FC236}">
                <a16:creationId xmlns:a16="http://schemas.microsoft.com/office/drawing/2014/main" id="{4244305F-9E51-4C97-993B-6CFA7BD879EF}"/>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1358169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32FF2B2-B59F-4D5B-A313-235F016BE53D}"/>
              </a:ext>
            </a:extLst>
          </p:cNvPr>
          <p:cNvSpPr>
            <a:spLocks noGrp="1"/>
          </p:cNvSpPr>
          <p:nvPr>
            <p:ph type="body" idx="1"/>
          </p:nvPr>
        </p:nvSpPr>
        <p:spPr>
          <a:xfrm>
            <a:off x="2327564" y="1857375"/>
            <a:ext cx="4405946" cy="647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57BA152-9EDA-4028-9FB3-1B5DFCFAC5D3}"/>
              </a:ext>
            </a:extLst>
          </p:cNvPr>
          <p:cNvSpPr>
            <a:spLocks noGrp="1"/>
          </p:cNvSpPr>
          <p:nvPr>
            <p:ph sz="half" idx="2"/>
          </p:nvPr>
        </p:nvSpPr>
        <p:spPr>
          <a:xfrm>
            <a:off x="2327563" y="2505075"/>
            <a:ext cx="440594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1FFF0849-E536-4C9C-A18E-53D9F5C3EF33}"/>
              </a:ext>
            </a:extLst>
          </p:cNvPr>
          <p:cNvSpPr>
            <a:spLocks noGrp="1"/>
          </p:cNvSpPr>
          <p:nvPr>
            <p:ph type="body" sz="quarter" idx="3"/>
          </p:nvPr>
        </p:nvSpPr>
        <p:spPr>
          <a:xfrm>
            <a:off x="6949440" y="1857375"/>
            <a:ext cx="4405948" cy="647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8BC04F7-725C-41F9-A8AE-514B613376BE}"/>
              </a:ext>
            </a:extLst>
          </p:cNvPr>
          <p:cNvSpPr>
            <a:spLocks noGrp="1"/>
          </p:cNvSpPr>
          <p:nvPr>
            <p:ph sz="quarter" idx="4"/>
          </p:nvPr>
        </p:nvSpPr>
        <p:spPr>
          <a:xfrm>
            <a:off x="6949440" y="2505075"/>
            <a:ext cx="440594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64B873F2-787E-4D79-B474-995E13D0B43A}"/>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dirty="0"/>
          </a:p>
        </p:txBody>
      </p:sp>
      <p:sp>
        <p:nvSpPr>
          <p:cNvPr id="7" name="Title 6">
            <a:extLst>
              <a:ext uri="{FF2B5EF4-FFF2-40B4-BE49-F238E27FC236}">
                <a16:creationId xmlns:a16="http://schemas.microsoft.com/office/drawing/2014/main" id="{2AF102D7-3CF1-4506-A572-0F149F76CDE0}"/>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1752106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7034204-8D8F-4BBA-A894-01CA67052E85}"/>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dirty="0"/>
          </a:p>
        </p:txBody>
      </p:sp>
      <p:sp>
        <p:nvSpPr>
          <p:cNvPr id="3" name="Title 2">
            <a:extLst>
              <a:ext uri="{FF2B5EF4-FFF2-40B4-BE49-F238E27FC236}">
                <a16:creationId xmlns:a16="http://schemas.microsoft.com/office/drawing/2014/main" id="{0A279DC7-45CD-4962-BAF3-9EA0BFF1F55F}"/>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3239205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No Titl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CA0034-A29B-41C8-8050-85AE27DBECD1}"/>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dirty="0"/>
          </a:p>
        </p:txBody>
      </p:sp>
      <p:pic>
        <p:nvPicPr>
          <p:cNvPr id="5" name="Picture 4">
            <a:extLst>
              <a:ext uri="{FF2B5EF4-FFF2-40B4-BE49-F238E27FC236}">
                <a16:creationId xmlns:a16="http://schemas.microsoft.com/office/drawing/2014/main" id="{F5D41109-E4E8-4F1B-8F73-C7512A5AFE3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6" name="Rectangle 5">
            <a:extLst>
              <a:ext uri="{FF2B5EF4-FFF2-40B4-BE49-F238E27FC236}">
                <a16:creationId xmlns:a16="http://schemas.microsoft.com/office/drawing/2014/main" id="{7B8D643E-9023-4501-A748-7AE3454331FD}"/>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5B2DFC1C-47D0-4238-9973-F9E27DC563D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cxnSp>
        <p:nvCxnSpPr>
          <p:cNvPr id="8" name="Straight Connector 22" title="&quot; &quot;">
            <a:extLst>
              <a:ext uri="{FF2B5EF4-FFF2-40B4-BE49-F238E27FC236}">
                <a16:creationId xmlns:a16="http://schemas.microsoft.com/office/drawing/2014/main" id="{D77F26A8-E80E-47FF-A4E8-5DC6A4DF9AED}"/>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9837F793-1857-4684-9922-D6742A648266}"/>
              </a:ext>
            </a:extLst>
          </p:cNvPr>
          <p:cNvSpPr>
            <a:spLocks noGrp="1"/>
          </p:cNvSpPr>
          <p:nvPr>
            <p:ph sz="quarter" idx="13"/>
          </p:nvPr>
        </p:nvSpPr>
        <p:spPr>
          <a:xfrm>
            <a:off x="2413000" y="409575"/>
            <a:ext cx="9472613" cy="5689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2650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CA0034-A29B-41C8-8050-85AE27DBECD1}"/>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dirty="0"/>
          </a:p>
        </p:txBody>
      </p:sp>
      <p:pic>
        <p:nvPicPr>
          <p:cNvPr id="5" name="Picture 4">
            <a:extLst>
              <a:ext uri="{FF2B5EF4-FFF2-40B4-BE49-F238E27FC236}">
                <a16:creationId xmlns:a16="http://schemas.microsoft.com/office/drawing/2014/main" id="{F5D41109-E4E8-4F1B-8F73-C7512A5AFE3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6" name="Rectangle 5">
            <a:extLst>
              <a:ext uri="{FF2B5EF4-FFF2-40B4-BE49-F238E27FC236}">
                <a16:creationId xmlns:a16="http://schemas.microsoft.com/office/drawing/2014/main" id="{7B8D643E-9023-4501-A748-7AE3454331FD}"/>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5B2DFC1C-47D0-4238-9973-F9E27DC563D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cxnSp>
        <p:nvCxnSpPr>
          <p:cNvPr id="8" name="Straight Connector 22" title="&quot; &quot;">
            <a:extLst>
              <a:ext uri="{FF2B5EF4-FFF2-40B4-BE49-F238E27FC236}">
                <a16:creationId xmlns:a16="http://schemas.microsoft.com/office/drawing/2014/main" id="{D77F26A8-E80E-47FF-A4E8-5DC6A4DF9AED}"/>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90404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922B5D5-FCFF-42FF-AE3D-76CF37FAAABB}"/>
              </a:ext>
            </a:extLst>
          </p:cNvPr>
          <p:cNvSpPr>
            <a:spLocks noGrp="1"/>
          </p:cNvSpPr>
          <p:nvPr>
            <p:ph type="body" sz="half" idx="2"/>
          </p:nvPr>
        </p:nvSpPr>
        <p:spPr>
          <a:xfrm>
            <a:off x="2277890" y="204946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a:extLst>
              <a:ext uri="{FF2B5EF4-FFF2-40B4-BE49-F238E27FC236}">
                <a16:creationId xmlns:a16="http://schemas.microsoft.com/office/drawing/2014/main" id="{A6E7AA98-2AF5-4BC2-9262-C4B6AFB91145}"/>
              </a:ext>
            </a:extLst>
          </p:cNvPr>
          <p:cNvSpPr>
            <a:spLocks noGrp="1"/>
          </p:cNvSpPr>
          <p:nvPr>
            <p:ph idx="1"/>
          </p:nvPr>
        </p:nvSpPr>
        <p:spPr>
          <a:xfrm>
            <a:off x="6421784" y="2049463"/>
            <a:ext cx="4932016" cy="3811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18C68D7E-257E-4871-AF53-6BBE721E8728}"/>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dirty="0"/>
          </a:p>
        </p:txBody>
      </p:sp>
      <p:sp>
        <p:nvSpPr>
          <p:cNvPr id="5" name="Title 4">
            <a:extLst>
              <a:ext uri="{FF2B5EF4-FFF2-40B4-BE49-F238E27FC236}">
                <a16:creationId xmlns:a16="http://schemas.microsoft.com/office/drawing/2014/main" id="{5A0B201C-AA90-47D5-96C6-0D8499E3684A}"/>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4282732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A34D9B1-AB0A-4034-96D1-1272B15D79DC}"/>
              </a:ext>
            </a:extLst>
          </p:cNvPr>
          <p:cNvSpPr>
            <a:spLocks noGrp="1"/>
          </p:cNvSpPr>
          <p:nvPr>
            <p:ph type="body" sz="half" idx="2"/>
          </p:nvPr>
        </p:nvSpPr>
        <p:spPr>
          <a:xfrm>
            <a:off x="2286000" y="1894114"/>
            <a:ext cx="4357396" cy="432571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3" name="Picture Placeholder 2">
            <a:extLst>
              <a:ext uri="{FF2B5EF4-FFF2-40B4-BE49-F238E27FC236}">
                <a16:creationId xmlns:a16="http://schemas.microsoft.com/office/drawing/2014/main" id="{579CA2B5-7745-4EE4-AA6B-4C04515407BB}"/>
              </a:ext>
            </a:extLst>
          </p:cNvPr>
          <p:cNvSpPr>
            <a:spLocks noGrp="1"/>
          </p:cNvSpPr>
          <p:nvPr>
            <p:ph type="pic" idx="1"/>
          </p:nvPr>
        </p:nvSpPr>
        <p:spPr>
          <a:xfrm>
            <a:off x="6783355" y="1"/>
            <a:ext cx="5408646"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7" name="Slide Number Placeholder 6">
            <a:extLst>
              <a:ext uri="{FF2B5EF4-FFF2-40B4-BE49-F238E27FC236}">
                <a16:creationId xmlns:a16="http://schemas.microsoft.com/office/drawing/2014/main" id="{870E3C69-5B65-4D5C-9592-62EF77FDDEAF}"/>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dirty="0"/>
          </a:p>
        </p:txBody>
      </p:sp>
      <p:sp>
        <p:nvSpPr>
          <p:cNvPr id="5" name="Title 4">
            <a:extLst>
              <a:ext uri="{FF2B5EF4-FFF2-40B4-BE49-F238E27FC236}">
                <a16:creationId xmlns:a16="http://schemas.microsoft.com/office/drawing/2014/main" id="{5BB432F0-4273-4145-92A4-EE447DB13456}"/>
              </a:ext>
            </a:extLst>
          </p:cNvPr>
          <p:cNvSpPr>
            <a:spLocks noGrp="1"/>
          </p:cNvSpPr>
          <p:nvPr>
            <p:ph type="title"/>
          </p:nvPr>
        </p:nvSpPr>
        <p:spPr>
          <a:xfrm>
            <a:off x="2286000" y="365125"/>
            <a:ext cx="4357397" cy="1325563"/>
          </a:xfrm>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1158945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79D3D943-9064-4951-B936-9F56B4BCBC3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21C0C536-92FC-4E64-9194-22969EFD7D8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C9CB27D1-BF3D-4ED3-8A08-CC7E8DE907F5}"/>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dirty="0"/>
          </a:p>
        </p:txBody>
      </p:sp>
      <p:sp>
        <p:nvSpPr>
          <p:cNvPr id="8" name="Title 7">
            <a:extLst>
              <a:ext uri="{FF2B5EF4-FFF2-40B4-BE49-F238E27FC236}">
                <a16:creationId xmlns:a16="http://schemas.microsoft.com/office/drawing/2014/main" id="{D19A5C61-4DCC-422D-B66E-7FA5A8D32E80}"/>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44157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1.png"/><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pic>
        <p:nvPicPr>
          <p:cNvPr id="7" name="Picture 6" title="&quot;&quot;">
            <a:extLst>
              <a:ext uri="{FF2B5EF4-FFF2-40B4-BE49-F238E27FC236}">
                <a16:creationId xmlns:a16="http://schemas.microsoft.com/office/drawing/2014/main" id="{7620AFCD-4C7A-490F-B4EC-1E8A313F49F9}"/>
              </a:ext>
            </a:extLst>
          </p:cNvPr>
          <p:cNvPicPr>
            <a:picLocks noChangeAspect="1"/>
          </p:cNvPicPr>
          <p:nvPr userDrawn="1"/>
        </p:nvPicPr>
        <p:blipFill rotWithShape="1">
          <a:blip r:embed="rId12">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8" name="Pentagon 9" title="&quot;&quot;">
            <a:extLst>
              <a:ext uri="{FF2B5EF4-FFF2-40B4-BE49-F238E27FC236}">
                <a16:creationId xmlns:a16="http://schemas.microsoft.com/office/drawing/2014/main" id="{28070A9E-BB8B-4EB5-A97A-72B95557EE0B}"/>
              </a:ext>
            </a:extLst>
          </p:cNvPr>
          <p:cNvSpPr/>
          <p:nvPr userDrawn="1"/>
        </p:nvSpPr>
        <p:spPr>
          <a:xfrm>
            <a:off x="196066" y="1684927"/>
            <a:ext cx="11157734"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cxnSp>
        <p:nvCxnSpPr>
          <p:cNvPr id="9" name="Straight Connector 22" title="&quot; &quot;">
            <a:extLst>
              <a:ext uri="{FF2B5EF4-FFF2-40B4-BE49-F238E27FC236}">
                <a16:creationId xmlns:a16="http://schemas.microsoft.com/office/drawing/2014/main" id="{3868AE59-EB1E-4C7C-9634-491E3BC80F71}"/>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
        <p:nvSpPr>
          <p:cNvPr id="10" name="Rectangle 9" title="&quot;&quot;">
            <a:extLst>
              <a:ext uri="{FF2B5EF4-FFF2-40B4-BE49-F238E27FC236}">
                <a16:creationId xmlns:a16="http://schemas.microsoft.com/office/drawing/2014/main" id="{4D4A2005-8354-4C11-9408-7FFA3C38C317}"/>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46B789B8-5CE2-4A8E-A3CF-6573D397933D}"/>
              </a:ext>
            </a:extLst>
          </p:cNvPr>
          <p:cNvSpPr>
            <a:spLocks noGrp="1"/>
          </p:cNvSpPr>
          <p:nvPr>
            <p:ph type="title"/>
          </p:nvPr>
        </p:nvSpPr>
        <p:spPr>
          <a:xfrm>
            <a:off x="2405864" y="365125"/>
            <a:ext cx="8947935" cy="1325563"/>
          </a:xfrm>
          <a:prstGeom prst="rect">
            <a:avLst/>
          </a:prstGeom>
        </p:spPr>
        <p:txBody>
          <a:bodyPr vert="horz" lIns="91440" tIns="45720" rIns="91440" bIns="45720" rtlCol="0" anchor="ctr">
            <a:normAutofit/>
          </a:bodyPr>
          <a:lstStyle/>
          <a:p>
            <a:r>
              <a:rPr kumimoji="0" lang="en-US" sz="4000" b="1" i="0" u="none" strike="noStrike" kern="1200" cap="none" spc="0" normalizeH="0" baseline="0" noProof="0" dirty="0">
                <a:ln>
                  <a:noFill/>
                </a:ln>
                <a:solidFill>
                  <a:srgbClr val="003087"/>
                </a:solidFill>
                <a:effectLst/>
                <a:uLnTx/>
                <a:uFillTx/>
                <a:latin typeface="Calibri" panose="020F0502020204030204"/>
                <a:ea typeface="+mj-ea"/>
                <a:cs typeface="+mj-cs"/>
              </a:rPr>
              <a:t>Click to edit Master title style</a:t>
            </a:r>
            <a:endParaRPr lang="en-US" dirty="0"/>
          </a:p>
        </p:txBody>
      </p:sp>
      <p:sp>
        <p:nvSpPr>
          <p:cNvPr id="3" name="Text Placeholder 2">
            <a:extLst>
              <a:ext uri="{FF2B5EF4-FFF2-40B4-BE49-F238E27FC236}">
                <a16:creationId xmlns:a16="http://schemas.microsoft.com/office/drawing/2014/main" id="{80BE2A73-A47F-4628-B24D-71BF9CA2E7DF}"/>
              </a:ext>
            </a:extLst>
          </p:cNvPr>
          <p:cNvSpPr>
            <a:spLocks noGrp="1"/>
          </p:cNvSpPr>
          <p:nvPr>
            <p:ph type="body" idx="1"/>
          </p:nvPr>
        </p:nvSpPr>
        <p:spPr>
          <a:xfrm>
            <a:off x="2405864" y="2236741"/>
            <a:ext cx="8452658" cy="379952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title="Texas Department of State Health Services logo">
            <a:extLst>
              <a:ext uri="{FF2B5EF4-FFF2-40B4-BE49-F238E27FC236}">
                <a16:creationId xmlns:a16="http://schemas.microsoft.com/office/drawing/2014/main" id="{25AFC768-FDBA-4F71-84A8-646DFECB7BF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sp>
        <p:nvSpPr>
          <p:cNvPr id="14" name="Slide Number Placeholder 13">
            <a:extLst>
              <a:ext uri="{FF2B5EF4-FFF2-40B4-BE49-F238E27FC236}">
                <a16:creationId xmlns:a16="http://schemas.microsoft.com/office/drawing/2014/main" id="{258A82E9-29F0-4669-AE6A-42B92398A5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1B6698-EAFE-4EF4-8E59-4E345DB88409}" type="slidenum">
              <a:rPr lang="en-US" smtClean="0"/>
              <a:t>‹#›</a:t>
            </a:fld>
            <a:endParaRPr lang="en-US" dirty="0"/>
          </a:p>
        </p:txBody>
      </p:sp>
    </p:spTree>
    <p:extLst>
      <p:ext uri="{BB962C8B-B14F-4D97-AF65-F5344CB8AC3E}">
        <p14:creationId xmlns:p14="http://schemas.microsoft.com/office/powerpoint/2010/main" val="2313362923"/>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691" r:id="rId3"/>
    <p:sldLayoutId id="2147483692" r:id="rId4"/>
    <p:sldLayoutId id="2147483703" r:id="rId5"/>
    <p:sldLayoutId id="2147483693" r:id="rId6"/>
    <p:sldLayoutId id="2147483694" r:id="rId7"/>
    <p:sldLayoutId id="2147483695" r:id="rId8"/>
    <p:sldLayoutId id="2147483696" r:id="rId9"/>
    <p:sldLayoutId id="2147483704" r:id="rId10"/>
  </p:sldLayoutIdLst>
  <p:hf hdr="0" ftr="0" dt="0"/>
  <p:txStyles>
    <p:titleStyle>
      <a:lvl1pPr algn="l" defTabSz="914400" rtl="0" eaLnBrk="1" latinLnBrk="0" hangingPunct="1">
        <a:lnSpc>
          <a:spcPct val="90000"/>
        </a:lnSpc>
        <a:spcBef>
          <a:spcPct val="0"/>
        </a:spcBef>
        <a:buNone/>
        <a:defRPr sz="4400" b="0" kern="1200">
          <a:solidFill>
            <a:srgbClr val="003087"/>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7" name="Rectangle 6" title="&quot;&quot;">
            <a:extLst>
              <a:ext uri="{FF2B5EF4-FFF2-40B4-BE49-F238E27FC236}">
                <a16:creationId xmlns:a16="http://schemas.microsoft.com/office/drawing/2014/main" id="{48752905-4F9E-4308-9D7D-79136CE22E29}"/>
              </a:ext>
            </a:extLst>
          </p:cNvPr>
          <p:cNvSpPr/>
          <p:nvPr userDrawn="1"/>
        </p:nvSpPr>
        <p:spPr>
          <a:xfrm>
            <a:off x="0" y="-24702"/>
            <a:ext cx="12192001" cy="8986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entagon 12" title="&quot;&quot;">
            <a:extLst>
              <a:ext uri="{FF2B5EF4-FFF2-40B4-BE49-F238E27FC236}">
                <a16:creationId xmlns:a16="http://schemas.microsoft.com/office/drawing/2014/main" id="{26D6B718-8D13-46EE-A2EA-3EC07DCA572F}"/>
              </a:ext>
            </a:extLst>
          </p:cNvPr>
          <p:cNvSpPr/>
          <p:nvPr userDrawn="1"/>
        </p:nvSpPr>
        <p:spPr>
          <a:xfrm>
            <a:off x="6480961" y="513145"/>
            <a:ext cx="5711040" cy="743040"/>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
        <p:nvSpPr>
          <p:cNvPr id="9" name="Pentagon 13" title="&quot;&quot;">
            <a:extLst>
              <a:ext uri="{FF2B5EF4-FFF2-40B4-BE49-F238E27FC236}">
                <a16:creationId xmlns:a16="http://schemas.microsoft.com/office/drawing/2014/main" id="{ED62EF45-C9C0-4413-81FE-899E260FD808}"/>
              </a:ext>
            </a:extLst>
          </p:cNvPr>
          <p:cNvSpPr/>
          <p:nvPr userDrawn="1"/>
        </p:nvSpPr>
        <p:spPr>
          <a:xfrm>
            <a:off x="0" y="365125"/>
            <a:ext cx="9481334" cy="1039080"/>
          </a:xfrm>
          <a:prstGeom prst="homePlate">
            <a:avLst/>
          </a:prstGeom>
          <a:solidFill>
            <a:srgbClr val="005CB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pic>
        <p:nvPicPr>
          <p:cNvPr id="11" name="Picture 10" title="&quot;&quot;">
            <a:extLst>
              <a:ext uri="{FF2B5EF4-FFF2-40B4-BE49-F238E27FC236}">
                <a16:creationId xmlns:a16="http://schemas.microsoft.com/office/drawing/2014/main" id="{53B8FF7F-B71D-4E67-925E-01F7866EB63E}"/>
              </a:ext>
            </a:extLst>
          </p:cNvPr>
          <p:cNvPicPr>
            <a:picLocks noChangeAspect="1"/>
          </p:cNvPicPr>
          <p:nvPr userDrawn="1"/>
        </p:nvPicPr>
        <p:blipFill rotWithShape="1">
          <a:blip r:embed="rId11">
            <a:extLst>
              <a:ext uri="{28A0092B-C50C-407E-A947-70E740481C1C}">
                <a14:useLocalDpi xmlns:a14="http://schemas.microsoft.com/office/drawing/2010/main" val="0"/>
              </a:ext>
            </a:extLst>
          </a:blip>
          <a:srcRect t="89614" b="8157"/>
          <a:stretch/>
        </p:blipFill>
        <p:spPr>
          <a:xfrm>
            <a:off x="0" y="6677025"/>
            <a:ext cx="12192000" cy="180975"/>
          </a:xfrm>
          <a:prstGeom prst="rect">
            <a:avLst/>
          </a:prstGeom>
          <a:ln>
            <a:noFill/>
          </a:ln>
        </p:spPr>
      </p:pic>
      <p:sp>
        <p:nvSpPr>
          <p:cNvPr id="2" name="Title Placeholder 1">
            <a:extLst>
              <a:ext uri="{FF2B5EF4-FFF2-40B4-BE49-F238E27FC236}">
                <a16:creationId xmlns:a16="http://schemas.microsoft.com/office/drawing/2014/main" id="{5D2D2514-FF0E-43CF-9DEC-E8FFEC1363A7}"/>
              </a:ext>
            </a:extLst>
          </p:cNvPr>
          <p:cNvSpPr>
            <a:spLocks noGrp="1"/>
          </p:cNvSpPr>
          <p:nvPr>
            <p:ph type="title"/>
          </p:nvPr>
        </p:nvSpPr>
        <p:spPr>
          <a:xfrm>
            <a:off x="838200" y="21113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F43C64B-EE6C-49CE-AC9C-4EF026EBE3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C643558-8669-4E59-AFD4-2D647B0279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C21AD61A-3E46-4A91-9409-1DF22E3CDD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65899FE-B918-439A-8725-B7C5440198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6B54E4-5A71-4511-84E9-33A1CA2A9EE3}" type="slidenum">
              <a:rPr lang="en-US" smtClean="0"/>
              <a:t>‹#›</a:t>
            </a:fld>
            <a:endParaRPr lang="en-US" dirty="0"/>
          </a:p>
        </p:txBody>
      </p:sp>
      <p:cxnSp>
        <p:nvCxnSpPr>
          <p:cNvPr id="10" name="Straight Connector 22" title="&quot; &quot;">
            <a:extLst>
              <a:ext uri="{FF2B5EF4-FFF2-40B4-BE49-F238E27FC236}">
                <a16:creationId xmlns:a16="http://schemas.microsoft.com/office/drawing/2014/main" id="{6E5C70A8-3EE5-4D69-8AA3-93C6F7056F47}"/>
              </a:ext>
            </a:extLst>
          </p:cNvPr>
          <p:cNvCxnSpPr>
            <a:cxnSpLocks noChangeShapeType="1"/>
          </p:cNvCxnSpPr>
          <p:nvPr userDrawn="1"/>
        </p:nvCxnSpPr>
        <p:spPr bwMode="auto">
          <a:xfrm>
            <a:off x="-1" y="6659554"/>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91796791"/>
      </p:ext>
    </p:extLst>
  </p:cSld>
  <p:clrMap bg1="lt1" tx1="dk1" bg2="lt2" tx2="dk2" accent1="accent1" accent2="accent2" accent3="accent3" accent4="accent4" accent5="accent5" accent6="accent6" hlink="hlink" folHlink="folHlink"/>
  <p:sldLayoutIdLst>
    <p:sldLayoutId id="2147483677" r:id="rId1"/>
    <p:sldLayoutId id="2147483705" r:id="rId2"/>
    <p:sldLayoutId id="2147483685" r:id="rId3"/>
    <p:sldLayoutId id="2147483679" r:id="rId4"/>
    <p:sldLayoutId id="2147483680" r:id="rId5"/>
    <p:sldLayoutId id="2147483681" r:id="rId6"/>
    <p:sldLayoutId id="2147483682" r:id="rId7"/>
    <p:sldLayoutId id="2147483683" r:id="rId8"/>
    <p:sldLayoutId id="2147483684" r:id="rId9"/>
  </p:sldLayoutIdLst>
  <p:hf hdr="0" ftr="0" dt="0"/>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hyperlink" Target="mailto:steve.eichner@dshs.texas.gov"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5864" y="1"/>
            <a:ext cx="9048198" cy="1690688"/>
          </a:xfrm>
        </p:spPr>
        <p:txBody>
          <a:bodyPr>
            <a:noAutofit/>
          </a:bodyPr>
          <a:lstStyle/>
          <a:p>
            <a:br>
              <a:rPr lang="en-US" sz="3200" b="0" dirty="0"/>
            </a:br>
            <a:r>
              <a:rPr lang="en-US" sz="3200" dirty="0"/>
              <a:t>Response to the Public Health Funding and Policy Committee 2020 Report Recommendations </a:t>
            </a:r>
            <a:endParaRPr lang="en-US" sz="3200" dirty="0">
              <a:ea typeface="Verdana" panose="020B0604030504040204" pitchFamily="34" charset="0"/>
              <a:cs typeface="Verdana" panose="020B0604030504040204" pitchFamily="34" charset="0"/>
            </a:endParaRPr>
          </a:p>
        </p:txBody>
      </p:sp>
      <p:sp>
        <p:nvSpPr>
          <p:cNvPr id="3" name="Subtitle 2"/>
          <p:cNvSpPr>
            <a:spLocks noGrp="1"/>
          </p:cNvSpPr>
          <p:nvPr>
            <p:ph idx="1"/>
          </p:nvPr>
        </p:nvSpPr>
        <p:spPr>
          <a:xfrm>
            <a:off x="2405863" y="2236741"/>
            <a:ext cx="9048199" cy="4256134"/>
          </a:xfrm>
        </p:spPr>
        <p:txBody>
          <a:bodyPr>
            <a:normAutofit/>
          </a:bodyPr>
          <a:lstStyle/>
          <a:p>
            <a:pPr marL="0" indent="0">
              <a:lnSpc>
                <a:spcPct val="110000"/>
              </a:lnSpc>
              <a:spcBef>
                <a:spcPts val="600"/>
              </a:spcBef>
              <a:buNone/>
            </a:pPr>
            <a:endParaRPr lang="en-US" sz="2000" b="1" dirty="0">
              <a:ea typeface="Verdana" panose="020B0604030504040204" pitchFamily="34" charset="0"/>
              <a:cs typeface="Verdana" panose="020B0604030504040204" pitchFamily="34" charset="0"/>
            </a:endParaRPr>
          </a:p>
          <a:p>
            <a:pPr marL="0" indent="0">
              <a:lnSpc>
                <a:spcPct val="110000"/>
              </a:lnSpc>
              <a:spcBef>
                <a:spcPts val="600"/>
              </a:spcBef>
              <a:buNone/>
            </a:pPr>
            <a:br>
              <a:rPr lang="en-US" sz="2000" b="1" dirty="0">
                <a:ea typeface="Verdana" panose="020B0604030504040204" pitchFamily="34" charset="0"/>
                <a:cs typeface="Verdana" panose="020B0604030504040204" pitchFamily="34" charset="0"/>
              </a:rPr>
            </a:br>
            <a:r>
              <a:rPr lang="en-US" sz="2000" b="1" dirty="0">
                <a:ea typeface="Verdana" panose="020B0604030504040204" pitchFamily="34" charset="0"/>
                <a:cs typeface="Verdana" panose="020B0604030504040204" pitchFamily="34" charset="0"/>
              </a:rPr>
              <a:t>Steve Eichner</a:t>
            </a:r>
          </a:p>
          <a:p>
            <a:pPr marL="0" indent="0">
              <a:lnSpc>
                <a:spcPct val="110000"/>
              </a:lnSpc>
              <a:spcBef>
                <a:spcPts val="600"/>
              </a:spcBef>
              <a:buNone/>
            </a:pPr>
            <a:r>
              <a:rPr lang="en-US" sz="2000" b="1" dirty="0">
                <a:ea typeface="Verdana" panose="020B0604030504040204" pitchFamily="34" charset="0"/>
                <a:cs typeface="Verdana" panose="020B0604030504040204" pitchFamily="34" charset="0"/>
              </a:rPr>
              <a:t>Texas Department of State Health Services</a:t>
            </a:r>
          </a:p>
          <a:p>
            <a:pPr marL="0" indent="0">
              <a:lnSpc>
                <a:spcPct val="110000"/>
              </a:lnSpc>
              <a:spcBef>
                <a:spcPts val="600"/>
              </a:spcBef>
              <a:buNone/>
            </a:pPr>
            <a:r>
              <a:rPr lang="en-US" sz="2000" b="1" dirty="0">
                <a:ea typeface="Verdana" panose="020B0604030504040204" pitchFamily="34" charset="0"/>
                <a:cs typeface="Verdana" panose="020B0604030504040204" pitchFamily="34" charset="0"/>
              </a:rPr>
              <a:t>April 7, 2021</a:t>
            </a:r>
            <a:endParaRPr lang="en-US" sz="2000" dirty="0">
              <a:ea typeface="Verdana" panose="020B0604030504040204" pitchFamily="34" charset="0"/>
              <a:cs typeface="Verdana" panose="020B0604030504040204" pitchFamily="34" charset="0"/>
            </a:endParaRPr>
          </a:p>
          <a:p>
            <a:pPr marL="0" indent="0">
              <a:lnSpc>
                <a:spcPct val="110000"/>
              </a:lnSpc>
              <a:spcBef>
                <a:spcPts val="600"/>
              </a:spcBef>
              <a:buNone/>
            </a:pPr>
            <a:endParaRPr lang="en-US" sz="2000" b="1" dirty="0">
              <a:ea typeface="Verdana" panose="020B0604030504040204" pitchFamily="34" charset="0"/>
              <a:cs typeface="Verdana" panose="020B0604030504040204" pitchFamily="34" charset="0"/>
            </a:endParaRPr>
          </a:p>
        </p:txBody>
      </p:sp>
      <p:sp>
        <p:nvSpPr>
          <p:cNvPr id="7" name="Slide Number Placeholder 6">
            <a:extLst>
              <a:ext uri="{FF2B5EF4-FFF2-40B4-BE49-F238E27FC236}">
                <a16:creationId xmlns:a16="http://schemas.microsoft.com/office/drawing/2014/main" id="{7B063075-322F-41ED-83DC-1C76C5602BFF}"/>
              </a:ext>
            </a:extLst>
          </p:cNvPr>
          <p:cNvSpPr>
            <a:spLocks noGrp="1"/>
          </p:cNvSpPr>
          <p:nvPr>
            <p:ph type="sldNum" sz="quarter" idx="12"/>
          </p:nvPr>
        </p:nvSpPr>
        <p:spPr/>
        <p:txBody>
          <a:bodyPr/>
          <a:lstStyle/>
          <a:p>
            <a:endParaRPr lang="en-US"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318164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D487E06F-DE71-4B92-9229-6BA2717019C3}"/>
              </a:ext>
            </a:extLst>
          </p:cNvPr>
          <p:cNvSpPr>
            <a:spLocks noGrp="1"/>
          </p:cNvSpPr>
          <p:nvPr>
            <p:ph idx="1"/>
          </p:nvPr>
        </p:nvSpPr>
        <p:spPr>
          <a:xfrm>
            <a:off x="2453990" y="2236741"/>
            <a:ext cx="8452658" cy="4256134"/>
          </a:xfrm>
        </p:spPr>
        <p:txBody>
          <a:bodyPr/>
          <a:lstStyle/>
          <a:p>
            <a:pPr marL="0" indent="0">
              <a:buNone/>
            </a:pPr>
            <a:r>
              <a:rPr lang="en-US" b="1" dirty="0"/>
              <a:t>Strategies to improve data quality</a:t>
            </a:r>
          </a:p>
          <a:p>
            <a:pPr lvl="1"/>
            <a:r>
              <a:rPr lang="en-US" sz="2200" dirty="0"/>
              <a:t>Use of HL7 to improve quality of data submitted.</a:t>
            </a:r>
          </a:p>
          <a:p>
            <a:pPr lvl="1"/>
            <a:r>
              <a:rPr lang="en-US" sz="2200" dirty="0"/>
              <a:t>Clarity on data expectations through new publications and provider education.</a:t>
            </a:r>
          </a:p>
          <a:p>
            <a:pPr lvl="1"/>
            <a:r>
              <a:rPr lang="en-US" sz="2200" dirty="0"/>
              <a:t>Collaborating with health information exchanges to provide missing data.</a:t>
            </a:r>
          </a:p>
        </p:txBody>
      </p:sp>
      <p:sp>
        <p:nvSpPr>
          <p:cNvPr id="4" name="Slide Number Placeholder 3">
            <a:extLst>
              <a:ext uri="{FF2B5EF4-FFF2-40B4-BE49-F238E27FC236}">
                <a16:creationId xmlns:a16="http://schemas.microsoft.com/office/drawing/2014/main" id="{B2BAAD48-C988-467C-BE47-127852EF36C9}"/>
              </a:ext>
            </a:extLst>
          </p:cNvPr>
          <p:cNvSpPr>
            <a:spLocks noGrp="1"/>
          </p:cNvSpPr>
          <p:nvPr>
            <p:ph type="sldNum" sz="quarter" idx="12"/>
          </p:nvPr>
        </p:nvSpPr>
        <p:spPr/>
        <p:txBody>
          <a:bodyPr/>
          <a:lstStyle/>
          <a:p>
            <a:fld id="{21EDE7A0-2A40-4843-A4BA-64BCA4242F6B}" type="slidenum">
              <a:rPr lang="en-US" smtClean="0"/>
              <a:t>10</a:t>
            </a:fld>
            <a:endParaRPr lang="en-US" dirty="0"/>
          </a:p>
        </p:txBody>
      </p:sp>
      <p:sp>
        <p:nvSpPr>
          <p:cNvPr id="6" name="Title 5">
            <a:extLst>
              <a:ext uri="{FF2B5EF4-FFF2-40B4-BE49-F238E27FC236}">
                <a16:creationId xmlns:a16="http://schemas.microsoft.com/office/drawing/2014/main" id="{005EB983-8DE2-41A3-8AD7-949E5AF9E02B}"/>
              </a:ext>
            </a:extLst>
          </p:cNvPr>
          <p:cNvSpPr>
            <a:spLocks noGrp="1"/>
          </p:cNvSpPr>
          <p:nvPr>
            <p:ph type="title"/>
          </p:nvPr>
        </p:nvSpPr>
        <p:spPr/>
        <p:txBody>
          <a:bodyPr/>
          <a:lstStyle/>
          <a:p>
            <a:r>
              <a:rPr lang="en-US" dirty="0"/>
              <a:t>Improvement Strategies for Recommendation B</a:t>
            </a:r>
          </a:p>
        </p:txBody>
      </p:sp>
    </p:spTree>
    <p:extLst>
      <p:ext uri="{BB962C8B-B14F-4D97-AF65-F5344CB8AC3E}">
        <p14:creationId xmlns:p14="http://schemas.microsoft.com/office/powerpoint/2010/main" val="495499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A018F395-D69B-494D-A44C-5A646992A6D1}"/>
              </a:ext>
            </a:extLst>
          </p:cNvPr>
          <p:cNvSpPr>
            <a:spLocks noGrp="1"/>
          </p:cNvSpPr>
          <p:nvPr>
            <p:ph idx="1"/>
          </p:nvPr>
        </p:nvSpPr>
        <p:spPr>
          <a:xfrm>
            <a:off x="2405863" y="1812758"/>
            <a:ext cx="9673842" cy="4680117"/>
          </a:xfrm>
        </p:spPr>
        <p:txBody>
          <a:bodyPr>
            <a:noAutofit/>
          </a:bodyPr>
          <a:lstStyle/>
          <a:p>
            <a:pPr marL="0" indent="0">
              <a:lnSpc>
                <a:spcPct val="100000"/>
              </a:lnSpc>
              <a:buNone/>
            </a:pPr>
            <a:r>
              <a:rPr lang="en-US" sz="2600" b="1" dirty="0"/>
              <a:t>PHFPC Recommendation C</a:t>
            </a:r>
          </a:p>
          <a:p>
            <a:pPr marL="457200" lvl="1" indent="0">
              <a:lnSpc>
                <a:spcPct val="100000"/>
              </a:lnSpc>
              <a:spcBef>
                <a:spcPts val="300"/>
              </a:spcBef>
              <a:buNone/>
            </a:pPr>
            <a:r>
              <a:rPr lang="en-US" dirty="0"/>
              <a:t>PHFPC recommends that DSHS should develop and implement a standardized data format for laboratories reporting line lists</a:t>
            </a:r>
          </a:p>
          <a:p>
            <a:pPr marL="0" indent="0">
              <a:lnSpc>
                <a:spcPct val="100000"/>
              </a:lnSpc>
              <a:buNone/>
            </a:pPr>
            <a:r>
              <a:rPr lang="en-US" sz="2600" b="1" dirty="0"/>
              <a:t>DSHS Current Status Regarding Recommendation C</a:t>
            </a:r>
          </a:p>
          <a:p>
            <a:pPr lvl="1">
              <a:lnSpc>
                <a:spcPct val="100000"/>
              </a:lnSpc>
              <a:spcBef>
                <a:spcPts val="300"/>
              </a:spcBef>
            </a:pPr>
            <a:r>
              <a:rPr lang="en-US" sz="2200" dirty="0"/>
              <a:t>DSHS requires the use of standardized reporting by laboratories and other providers. </a:t>
            </a:r>
          </a:p>
          <a:p>
            <a:pPr lvl="1">
              <a:lnSpc>
                <a:spcPct val="100000"/>
              </a:lnSpc>
              <a:spcBef>
                <a:spcPts val="300"/>
              </a:spcBef>
            </a:pPr>
            <a:r>
              <a:rPr lang="en-US" sz="2200" dirty="0"/>
              <a:t>DSHS standards are consistent with national standards.</a:t>
            </a:r>
          </a:p>
          <a:p>
            <a:pPr lvl="1">
              <a:lnSpc>
                <a:spcPct val="100000"/>
              </a:lnSpc>
              <a:spcBef>
                <a:spcPts val="300"/>
              </a:spcBef>
            </a:pPr>
            <a:r>
              <a:rPr lang="en-US" sz="2200" dirty="0"/>
              <a:t>Standards are readily available.</a:t>
            </a:r>
          </a:p>
          <a:p>
            <a:pPr lvl="1">
              <a:lnSpc>
                <a:spcPct val="100000"/>
              </a:lnSpc>
              <a:spcBef>
                <a:spcPts val="300"/>
              </a:spcBef>
            </a:pPr>
            <a:r>
              <a:rPr lang="en-US" sz="2200" dirty="0"/>
              <a:t>DSHS provides training and technical assistance to laboratories in implementing standards.</a:t>
            </a:r>
          </a:p>
          <a:p>
            <a:pPr lvl="1">
              <a:lnSpc>
                <a:spcPct val="100000"/>
              </a:lnSpc>
              <a:spcBef>
                <a:spcPts val="300"/>
              </a:spcBef>
            </a:pPr>
            <a:r>
              <a:rPr lang="en-US" sz="2200" dirty="0"/>
              <a:t>DSHS collaborates with national organizations on developing standards.</a:t>
            </a:r>
          </a:p>
          <a:p>
            <a:pPr marL="0" indent="0">
              <a:buNone/>
            </a:pPr>
            <a:endParaRPr lang="en-US" sz="2000" dirty="0"/>
          </a:p>
        </p:txBody>
      </p:sp>
      <p:sp>
        <p:nvSpPr>
          <p:cNvPr id="4" name="Slide Number Placeholder 3">
            <a:extLst>
              <a:ext uri="{FF2B5EF4-FFF2-40B4-BE49-F238E27FC236}">
                <a16:creationId xmlns:a16="http://schemas.microsoft.com/office/drawing/2014/main" id="{B936F901-AB01-4202-83C6-EDAFF5C473F2}"/>
              </a:ext>
            </a:extLst>
          </p:cNvPr>
          <p:cNvSpPr>
            <a:spLocks noGrp="1"/>
          </p:cNvSpPr>
          <p:nvPr>
            <p:ph type="sldNum" sz="quarter" idx="12"/>
          </p:nvPr>
        </p:nvSpPr>
        <p:spPr/>
        <p:txBody>
          <a:bodyPr/>
          <a:lstStyle/>
          <a:p>
            <a:fld id="{21EDE7A0-2A40-4843-A4BA-64BCA4242F6B}" type="slidenum">
              <a:rPr lang="en-US" smtClean="0"/>
              <a:t>11</a:t>
            </a:fld>
            <a:endParaRPr lang="en-US" dirty="0"/>
          </a:p>
        </p:txBody>
      </p:sp>
      <p:sp>
        <p:nvSpPr>
          <p:cNvPr id="6" name="Title 5">
            <a:extLst>
              <a:ext uri="{FF2B5EF4-FFF2-40B4-BE49-F238E27FC236}">
                <a16:creationId xmlns:a16="http://schemas.microsoft.com/office/drawing/2014/main" id="{DE952B4B-CE4A-4F08-92C9-CBEF52C5E8C0}"/>
              </a:ext>
            </a:extLst>
          </p:cNvPr>
          <p:cNvSpPr>
            <a:spLocks noGrp="1"/>
          </p:cNvSpPr>
          <p:nvPr>
            <p:ph type="title"/>
          </p:nvPr>
        </p:nvSpPr>
        <p:spPr/>
        <p:txBody>
          <a:bodyPr/>
          <a:lstStyle/>
          <a:p>
            <a:r>
              <a:rPr lang="en-US" dirty="0"/>
              <a:t>Electronic Laboratory Report Recommendations</a:t>
            </a:r>
          </a:p>
        </p:txBody>
      </p:sp>
    </p:spTree>
    <p:extLst>
      <p:ext uri="{BB962C8B-B14F-4D97-AF65-F5344CB8AC3E}">
        <p14:creationId xmlns:p14="http://schemas.microsoft.com/office/powerpoint/2010/main" val="3412506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A018F395-D69B-494D-A44C-5A646992A6D1}"/>
              </a:ext>
            </a:extLst>
          </p:cNvPr>
          <p:cNvSpPr>
            <a:spLocks noGrp="1"/>
          </p:cNvSpPr>
          <p:nvPr>
            <p:ph idx="1"/>
          </p:nvPr>
        </p:nvSpPr>
        <p:spPr>
          <a:xfrm>
            <a:off x="2405863" y="1812758"/>
            <a:ext cx="9673842" cy="4680117"/>
          </a:xfrm>
        </p:spPr>
        <p:txBody>
          <a:bodyPr>
            <a:noAutofit/>
          </a:bodyPr>
          <a:lstStyle/>
          <a:p>
            <a:pPr marL="0" indent="0">
              <a:lnSpc>
                <a:spcPct val="100000"/>
              </a:lnSpc>
              <a:buNone/>
            </a:pPr>
            <a:r>
              <a:rPr lang="en-US" sz="2600" b="1" dirty="0"/>
              <a:t>PHFPC Recommendation D</a:t>
            </a:r>
          </a:p>
          <a:p>
            <a:pPr marL="457200" lvl="1" indent="0">
              <a:lnSpc>
                <a:spcPct val="100000"/>
              </a:lnSpc>
              <a:spcBef>
                <a:spcPts val="100"/>
              </a:spcBef>
              <a:buNone/>
            </a:pPr>
            <a:r>
              <a:rPr lang="en-US" sz="2200" dirty="0"/>
              <a:t>PHFPC recommends that DSHS should implement regular compliance reports related to mandated reporting requirements for laboratories and hospital systems. The report should include, at a minimum the quantity of electronic lab results, the frequency of incomplete data fields, compliance with a standardized data format of line lists, and average turnaround time from date of specimen collection to date results received by DSHS. </a:t>
            </a:r>
          </a:p>
          <a:p>
            <a:pPr marL="0" indent="0">
              <a:lnSpc>
                <a:spcPct val="100000"/>
              </a:lnSpc>
              <a:spcBef>
                <a:spcPts val="300"/>
              </a:spcBef>
              <a:buNone/>
            </a:pPr>
            <a:r>
              <a:rPr lang="en-US" sz="2600" b="1" dirty="0"/>
              <a:t>DSHS Response to Recommendation D</a:t>
            </a:r>
            <a:endParaRPr lang="en-US" sz="2600" dirty="0"/>
          </a:p>
          <a:p>
            <a:pPr lvl="1">
              <a:lnSpc>
                <a:spcPct val="100000"/>
              </a:lnSpc>
              <a:spcBef>
                <a:spcPts val="200"/>
              </a:spcBef>
            </a:pPr>
            <a:r>
              <a:rPr lang="en-US" sz="2200" dirty="0"/>
              <a:t>DSHS does not directly regulate laboratories in Texas.</a:t>
            </a:r>
          </a:p>
          <a:p>
            <a:pPr lvl="1">
              <a:lnSpc>
                <a:spcPct val="100000"/>
              </a:lnSpc>
              <a:spcBef>
                <a:spcPts val="200"/>
              </a:spcBef>
            </a:pPr>
            <a:r>
              <a:rPr lang="en-US" sz="2200" dirty="0"/>
              <a:t>DSHS is authorized to establish reporting criteria for notifiable conditions.</a:t>
            </a:r>
          </a:p>
          <a:p>
            <a:pPr lvl="1">
              <a:lnSpc>
                <a:spcPct val="100000"/>
              </a:lnSpc>
              <a:spcBef>
                <a:spcPts val="200"/>
              </a:spcBef>
            </a:pPr>
            <a:r>
              <a:rPr lang="en-US" sz="2200" dirty="0"/>
              <a:t>DSHS can explore developing reports based on information received from laboratories.</a:t>
            </a:r>
          </a:p>
          <a:p>
            <a:pPr lvl="1">
              <a:lnSpc>
                <a:spcPct val="100000"/>
              </a:lnSpc>
              <a:spcBef>
                <a:spcPts val="200"/>
              </a:spcBef>
            </a:pPr>
            <a:r>
              <a:rPr lang="en-US" sz="2200" dirty="0"/>
              <a:t>DSHS can approach the relevant state and federal authorities responsible for regulatory oversight.</a:t>
            </a:r>
            <a:endParaRPr lang="en-US" sz="2000" b="1" dirty="0"/>
          </a:p>
        </p:txBody>
      </p:sp>
      <p:sp>
        <p:nvSpPr>
          <p:cNvPr id="4" name="Slide Number Placeholder 3">
            <a:extLst>
              <a:ext uri="{FF2B5EF4-FFF2-40B4-BE49-F238E27FC236}">
                <a16:creationId xmlns:a16="http://schemas.microsoft.com/office/drawing/2014/main" id="{B936F901-AB01-4202-83C6-EDAFF5C473F2}"/>
              </a:ext>
            </a:extLst>
          </p:cNvPr>
          <p:cNvSpPr>
            <a:spLocks noGrp="1"/>
          </p:cNvSpPr>
          <p:nvPr>
            <p:ph type="sldNum" sz="quarter" idx="12"/>
          </p:nvPr>
        </p:nvSpPr>
        <p:spPr/>
        <p:txBody>
          <a:bodyPr/>
          <a:lstStyle/>
          <a:p>
            <a:fld id="{21EDE7A0-2A40-4843-A4BA-64BCA4242F6B}" type="slidenum">
              <a:rPr lang="en-US" smtClean="0"/>
              <a:t>12</a:t>
            </a:fld>
            <a:endParaRPr lang="en-US" dirty="0"/>
          </a:p>
        </p:txBody>
      </p:sp>
      <p:sp>
        <p:nvSpPr>
          <p:cNvPr id="6" name="Title 5">
            <a:extLst>
              <a:ext uri="{FF2B5EF4-FFF2-40B4-BE49-F238E27FC236}">
                <a16:creationId xmlns:a16="http://schemas.microsoft.com/office/drawing/2014/main" id="{DE952B4B-CE4A-4F08-92C9-CBEF52C5E8C0}"/>
              </a:ext>
            </a:extLst>
          </p:cNvPr>
          <p:cNvSpPr>
            <a:spLocks noGrp="1"/>
          </p:cNvSpPr>
          <p:nvPr>
            <p:ph type="title"/>
          </p:nvPr>
        </p:nvSpPr>
        <p:spPr/>
        <p:txBody>
          <a:bodyPr/>
          <a:lstStyle/>
          <a:p>
            <a:r>
              <a:rPr lang="en-US" dirty="0"/>
              <a:t>Electronic Laboratory Report Recommendations</a:t>
            </a:r>
          </a:p>
        </p:txBody>
      </p:sp>
    </p:spTree>
    <p:extLst>
      <p:ext uri="{BB962C8B-B14F-4D97-AF65-F5344CB8AC3E}">
        <p14:creationId xmlns:p14="http://schemas.microsoft.com/office/powerpoint/2010/main" val="2353754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99D66B9-AF05-400A-A350-014CBA158A0C}"/>
              </a:ext>
            </a:extLst>
          </p:cNvPr>
          <p:cNvSpPr>
            <a:spLocks noGrp="1"/>
          </p:cNvSpPr>
          <p:nvPr>
            <p:ph idx="1"/>
          </p:nvPr>
        </p:nvSpPr>
        <p:spPr>
          <a:xfrm>
            <a:off x="2405864" y="2236740"/>
            <a:ext cx="9497378" cy="4621259"/>
          </a:xfrm>
        </p:spPr>
        <p:txBody>
          <a:bodyPr>
            <a:normAutofit fontScale="92500" lnSpcReduction="10000"/>
          </a:bodyPr>
          <a:lstStyle/>
          <a:p>
            <a:pPr marL="0" indent="0">
              <a:buNone/>
            </a:pPr>
            <a:r>
              <a:rPr lang="en-US" b="1" dirty="0"/>
              <a:t>PHFPC Recommendation E</a:t>
            </a:r>
            <a:endParaRPr lang="en-US" dirty="0"/>
          </a:p>
          <a:p>
            <a:pPr marL="457200" lvl="1" indent="0">
              <a:lnSpc>
                <a:spcPct val="110000"/>
              </a:lnSpc>
              <a:buNone/>
            </a:pPr>
            <a:r>
              <a:rPr lang="en-US" dirty="0"/>
              <a:t>PHFPC recommends that DSHS should augment electronic lab reporting for reportable conditions to offer interoperability and compatibility between local health departments and DSHS. </a:t>
            </a:r>
          </a:p>
          <a:p>
            <a:pPr marL="457200" lvl="1" indent="0">
              <a:buNone/>
            </a:pPr>
            <a:endParaRPr lang="en-US" sz="1800" dirty="0"/>
          </a:p>
          <a:p>
            <a:pPr marL="0" indent="0">
              <a:buNone/>
            </a:pPr>
            <a:r>
              <a:rPr lang="en-US" b="1" dirty="0"/>
              <a:t>DSHS Response to Recommendation E</a:t>
            </a:r>
          </a:p>
          <a:p>
            <a:pPr lvl="1">
              <a:lnSpc>
                <a:spcPct val="110000"/>
              </a:lnSpc>
            </a:pPr>
            <a:r>
              <a:rPr lang="en-US" dirty="0"/>
              <a:t>Data in NBS is currently downloadable by local health departments.</a:t>
            </a:r>
          </a:p>
          <a:p>
            <a:pPr lvl="1">
              <a:lnSpc>
                <a:spcPct val="110000"/>
              </a:lnSpc>
            </a:pPr>
            <a:r>
              <a:rPr lang="en-US" dirty="0"/>
              <a:t>Providers using specified standards can submit data to NBS and it will be routed to the appropriate jurisdiction.</a:t>
            </a:r>
          </a:p>
          <a:p>
            <a:pPr lvl="1">
              <a:lnSpc>
                <a:spcPct val="110000"/>
              </a:lnSpc>
            </a:pPr>
            <a:r>
              <a:rPr lang="en-US" dirty="0"/>
              <a:t>DSHS is collaborating with local health departments to improve interoperability between DSHS and local systems.</a:t>
            </a:r>
          </a:p>
          <a:p>
            <a:pPr lvl="1">
              <a:lnSpc>
                <a:spcPct val="110000"/>
              </a:lnSpc>
            </a:pPr>
            <a:r>
              <a:rPr lang="en-US" dirty="0"/>
              <a:t>Adherence to standards is critical.</a:t>
            </a:r>
          </a:p>
          <a:p>
            <a:endParaRPr lang="en-US" dirty="0"/>
          </a:p>
        </p:txBody>
      </p:sp>
      <p:sp>
        <p:nvSpPr>
          <p:cNvPr id="4" name="Slide Number Placeholder 3">
            <a:extLst>
              <a:ext uri="{FF2B5EF4-FFF2-40B4-BE49-F238E27FC236}">
                <a16:creationId xmlns:a16="http://schemas.microsoft.com/office/drawing/2014/main" id="{A6B75743-4B17-42FA-A382-6318282F7AA7}"/>
              </a:ext>
            </a:extLst>
          </p:cNvPr>
          <p:cNvSpPr>
            <a:spLocks noGrp="1"/>
          </p:cNvSpPr>
          <p:nvPr>
            <p:ph type="sldNum" sz="quarter" idx="12"/>
          </p:nvPr>
        </p:nvSpPr>
        <p:spPr/>
        <p:txBody>
          <a:bodyPr/>
          <a:lstStyle/>
          <a:p>
            <a:fld id="{21EDE7A0-2A40-4843-A4BA-64BCA4242F6B}" type="slidenum">
              <a:rPr lang="en-US" smtClean="0"/>
              <a:t>13</a:t>
            </a:fld>
            <a:endParaRPr lang="en-US" dirty="0"/>
          </a:p>
        </p:txBody>
      </p:sp>
      <p:sp>
        <p:nvSpPr>
          <p:cNvPr id="5" name="Title 4">
            <a:extLst>
              <a:ext uri="{FF2B5EF4-FFF2-40B4-BE49-F238E27FC236}">
                <a16:creationId xmlns:a16="http://schemas.microsoft.com/office/drawing/2014/main" id="{C4B86766-00A7-48BC-8865-289F473B11D4}"/>
              </a:ext>
            </a:extLst>
          </p:cNvPr>
          <p:cNvSpPr>
            <a:spLocks noGrp="1"/>
          </p:cNvSpPr>
          <p:nvPr>
            <p:ph type="title"/>
          </p:nvPr>
        </p:nvSpPr>
        <p:spPr/>
        <p:txBody>
          <a:bodyPr/>
          <a:lstStyle/>
          <a:p>
            <a:r>
              <a:rPr lang="en-US" dirty="0"/>
              <a:t>Electronic Laboratory Report Recommendations</a:t>
            </a:r>
          </a:p>
        </p:txBody>
      </p:sp>
    </p:spTree>
    <p:extLst>
      <p:ext uri="{BB962C8B-B14F-4D97-AF65-F5344CB8AC3E}">
        <p14:creationId xmlns:p14="http://schemas.microsoft.com/office/powerpoint/2010/main" val="1369058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99D66B9-AF05-400A-A350-014CBA158A0C}"/>
              </a:ext>
            </a:extLst>
          </p:cNvPr>
          <p:cNvSpPr>
            <a:spLocks noGrp="1"/>
          </p:cNvSpPr>
          <p:nvPr>
            <p:ph idx="1"/>
          </p:nvPr>
        </p:nvSpPr>
        <p:spPr>
          <a:xfrm>
            <a:off x="2405864" y="2236740"/>
            <a:ext cx="9540330" cy="4621259"/>
          </a:xfrm>
        </p:spPr>
        <p:txBody>
          <a:bodyPr>
            <a:normAutofit fontScale="70000" lnSpcReduction="20000"/>
          </a:bodyPr>
          <a:lstStyle/>
          <a:p>
            <a:pPr marL="0" indent="0">
              <a:buNone/>
            </a:pPr>
            <a:r>
              <a:rPr lang="en-US" sz="3700" b="1" dirty="0"/>
              <a:t>PHFPC Recommendation</a:t>
            </a:r>
            <a:r>
              <a:rPr lang="en-US" sz="3400" b="1" dirty="0"/>
              <a:t> </a:t>
            </a:r>
            <a:r>
              <a:rPr lang="en-US" sz="3700" b="1" dirty="0"/>
              <a:t>F</a:t>
            </a:r>
          </a:p>
          <a:p>
            <a:pPr marL="457200" lvl="1" indent="0">
              <a:lnSpc>
                <a:spcPct val="120000"/>
              </a:lnSpc>
              <a:buNone/>
            </a:pPr>
            <a:r>
              <a:rPr lang="en-US" sz="3100" dirty="0"/>
              <a:t>PHFPC recommends that DSHS should assist local health departments with resources to develop and enhance electronic lab reporting infrastructure, where needed. </a:t>
            </a:r>
          </a:p>
          <a:p>
            <a:pPr marL="457200" lvl="1" indent="0">
              <a:buNone/>
            </a:pPr>
            <a:endParaRPr lang="en-US" dirty="0"/>
          </a:p>
          <a:p>
            <a:pPr marL="0" indent="0">
              <a:buNone/>
            </a:pPr>
            <a:r>
              <a:rPr lang="en-US" sz="3700" b="1" dirty="0"/>
              <a:t>DSHS Response </a:t>
            </a:r>
            <a:r>
              <a:rPr lang="en-US" sz="3700" b="1" dirty="0" err="1"/>
              <a:t>ro</a:t>
            </a:r>
            <a:r>
              <a:rPr lang="en-US" sz="3700" b="1" dirty="0"/>
              <a:t> Recommendation F</a:t>
            </a:r>
          </a:p>
          <a:p>
            <a:pPr lvl="1">
              <a:lnSpc>
                <a:spcPct val="120000"/>
              </a:lnSpc>
              <a:spcBef>
                <a:spcPts val="0"/>
              </a:spcBef>
            </a:pPr>
            <a:r>
              <a:rPr lang="en-US" sz="3100" dirty="0"/>
              <a:t>DSHS distributes funding to LHDs where practicable.</a:t>
            </a:r>
          </a:p>
          <a:p>
            <a:pPr lvl="1">
              <a:lnSpc>
                <a:spcPct val="120000"/>
              </a:lnSpc>
              <a:spcBef>
                <a:spcPts val="0"/>
              </a:spcBef>
            </a:pPr>
            <a:r>
              <a:rPr lang="en-US" sz="3100" dirty="0"/>
              <a:t>Sharing technology resources and infrastructure may be more effective than duplicating technology.</a:t>
            </a:r>
          </a:p>
          <a:p>
            <a:pPr lvl="1">
              <a:lnSpc>
                <a:spcPct val="120000"/>
              </a:lnSpc>
              <a:spcBef>
                <a:spcPts val="0"/>
              </a:spcBef>
            </a:pPr>
            <a:r>
              <a:rPr lang="en-US" sz="3100" dirty="0"/>
              <a:t>Coordination of implementation strategies will improve performance.</a:t>
            </a:r>
          </a:p>
          <a:p>
            <a:pPr lvl="1">
              <a:lnSpc>
                <a:spcPct val="120000"/>
              </a:lnSpc>
              <a:spcBef>
                <a:spcPts val="0"/>
              </a:spcBef>
            </a:pPr>
            <a:r>
              <a:rPr lang="en-US" sz="3100" dirty="0"/>
              <a:t>Maintenance of system is required for long-term success.</a:t>
            </a:r>
          </a:p>
          <a:p>
            <a:pPr lvl="2">
              <a:lnSpc>
                <a:spcPct val="120000"/>
              </a:lnSpc>
            </a:pPr>
            <a:r>
              <a:rPr lang="en-US" sz="2600" dirty="0"/>
              <a:t>Maintaining compliance with applicable messaging standards.</a:t>
            </a:r>
          </a:p>
          <a:p>
            <a:pPr lvl="2">
              <a:lnSpc>
                <a:spcPct val="120000"/>
              </a:lnSpc>
            </a:pPr>
            <a:r>
              <a:rPr lang="en-US" sz="2600" dirty="0"/>
              <a:t>Maintaining training and staffing levels is necessary for provider support.</a:t>
            </a:r>
          </a:p>
        </p:txBody>
      </p:sp>
      <p:sp>
        <p:nvSpPr>
          <p:cNvPr id="4" name="Slide Number Placeholder 3">
            <a:extLst>
              <a:ext uri="{FF2B5EF4-FFF2-40B4-BE49-F238E27FC236}">
                <a16:creationId xmlns:a16="http://schemas.microsoft.com/office/drawing/2014/main" id="{A6B75743-4B17-42FA-A382-6318282F7AA7}"/>
              </a:ext>
            </a:extLst>
          </p:cNvPr>
          <p:cNvSpPr>
            <a:spLocks noGrp="1"/>
          </p:cNvSpPr>
          <p:nvPr>
            <p:ph type="sldNum" sz="quarter" idx="12"/>
          </p:nvPr>
        </p:nvSpPr>
        <p:spPr/>
        <p:txBody>
          <a:bodyPr/>
          <a:lstStyle/>
          <a:p>
            <a:fld id="{21EDE7A0-2A40-4843-A4BA-64BCA4242F6B}" type="slidenum">
              <a:rPr lang="en-US" smtClean="0"/>
              <a:t>14</a:t>
            </a:fld>
            <a:endParaRPr lang="en-US" dirty="0"/>
          </a:p>
        </p:txBody>
      </p:sp>
      <p:sp>
        <p:nvSpPr>
          <p:cNvPr id="5" name="Title 4">
            <a:extLst>
              <a:ext uri="{FF2B5EF4-FFF2-40B4-BE49-F238E27FC236}">
                <a16:creationId xmlns:a16="http://schemas.microsoft.com/office/drawing/2014/main" id="{C4B86766-00A7-48BC-8865-289F473B11D4}"/>
              </a:ext>
            </a:extLst>
          </p:cNvPr>
          <p:cNvSpPr>
            <a:spLocks noGrp="1"/>
          </p:cNvSpPr>
          <p:nvPr>
            <p:ph type="title"/>
          </p:nvPr>
        </p:nvSpPr>
        <p:spPr/>
        <p:txBody>
          <a:bodyPr/>
          <a:lstStyle/>
          <a:p>
            <a:r>
              <a:rPr lang="en-US" dirty="0"/>
              <a:t>Electronic Laboratory Report Recommendations</a:t>
            </a:r>
          </a:p>
        </p:txBody>
      </p:sp>
    </p:spTree>
    <p:extLst>
      <p:ext uri="{BB962C8B-B14F-4D97-AF65-F5344CB8AC3E}">
        <p14:creationId xmlns:p14="http://schemas.microsoft.com/office/powerpoint/2010/main" val="659885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99D66B9-AF05-400A-A350-014CBA158A0C}"/>
              </a:ext>
            </a:extLst>
          </p:cNvPr>
          <p:cNvSpPr>
            <a:spLocks noGrp="1"/>
          </p:cNvSpPr>
          <p:nvPr>
            <p:ph idx="1"/>
          </p:nvPr>
        </p:nvSpPr>
        <p:spPr>
          <a:xfrm>
            <a:off x="2405864" y="1946788"/>
            <a:ext cx="9540330" cy="4911212"/>
          </a:xfrm>
        </p:spPr>
        <p:txBody>
          <a:bodyPr>
            <a:normAutofit fontScale="62500" lnSpcReduction="20000"/>
          </a:bodyPr>
          <a:lstStyle/>
          <a:p>
            <a:pPr marL="0" indent="0">
              <a:buNone/>
            </a:pPr>
            <a:r>
              <a:rPr lang="en-US" sz="4200" b="1" dirty="0"/>
              <a:t>PHFPC Recommendation G</a:t>
            </a:r>
          </a:p>
          <a:p>
            <a:pPr marL="457200" lvl="1" indent="0">
              <a:lnSpc>
                <a:spcPct val="120000"/>
              </a:lnSpc>
              <a:buNone/>
            </a:pPr>
            <a:r>
              <a:rPr lang="en-US" sz="3500" dirty="0"/>
              <a:t>PHFPC recommends that DSHS should ensure required annual training on mandatory reporting requirements for all laboratories prior to certification to provide laboratory services in Texas. </a:t>
            </a:r>
          </a:p>
          <a:p>
            <a:pPr marL="457200" lvl="1" indent="0">
              <a:buNone/>
            </a:pPr>
            <a:endParaRPr lang="en-US" sz="4200" dirty="0"/>
          </a:p>
          <a:p>
            <a:pPr marL="0" indent="0">
              <a:buNone/>
            </a:pPr>
            <a:r>
              <a:rPr lang="en-US" sz="4200" b="1" dirty="0"/>
              <a:t>DSHS Response to Recommendation G</a:t>
            </a:r>
          </a:p>
          <a:p>
            <a:pPr lvl="1">
              <a:lnSpc>
                <a:spcPct val="120000"/>
              </a:lnSpc>
              <a:spcBef>
                <a:spcPts val="0"/>
              </a:spcBef>
            </a:pPr>
            <a:r>
              <a:rPr lang="en-US" sz="3500" dirty="0"/>
              <a:t>DSHS currently has limited authority over laboratories in Texas.</a:t>
            </a:r>
          </a:p>
          <a:p>
            <a:pPr lvl="1">
              <a:lnSpc>
                <a:spcPct val="120000"/>
              </a:lnSpc>
              <a:spcBef>
                <a:spcPts val="0"/>
              </a:spcBef>
            </a:pPr>
            <a:r>
              <a:rPr lang="en-US" sz="3500" dirty="0"/>
              <a:t>Role does not currently include involvement in certification processes.</a:t>
            </a:r>
          </a:p>
          <a:p>
            <a:pPr lvl="1">
              <a:lnSpc>
                <a:spcPct val="120000"/>
              </a:lnSpc>
              <a:spcBef>
                <a:spcPts val="0"/>
              </a:spcBef>
            </a:pPr>
            <a:r>
              <a:rPr lang="en-US" sz="3500" dirty="0"/>
              <a:t>DSHS’ informatics’ team works closely with laboratories in onboarding.</a:t>
            </a:r>
          </a:p>
          <a:p>
            <a:pPr lvl="1">
              <a:lnSpc>
                <a:spcPct val="120000"/>
              </a:lnSpc>
              <a:spcBef>
                <a:spcPts val="0"/>
              </a:spcBef>
            </a:pPr>
            <a:r>
              <a:rPr lang="en-US" sz="3500" dirty="0"/>
              <a:t>DSHS will explore working with certifying authorities to determine what changes can be made in certification requirements.</a:t>
            </a:r>
          </a:p>
          <a:p>
            <a:pPr lvl="1">
              <a:lnSpc>
                <a:spcPct val="120000"/>
              </a:lnSpc>
              <a:spcBef>
                <a:spcPts val="0"/>
              </a:spcBef>
            </a:pPr>
            <a:r>
              <a:rPr lang="en-US" sz="3500" dirty="0"/>
              <a:t>Current law does not specify that all necessary data be provided to the laboratory by the entity ordering the test. This may limit the ability of the laboratory to have all requisite information.</a:t>
            </a:r>
          </a:p>
        </p:txBody>
      </p:sp>
      <p:sp>
        <p:nvSpPr>
          <p:cNvPr id="4" name="Slide Number Placeholder 3">
            <a:extLst>
              <a:ext uri="{FF2B5EF4-FFF2-40B4-BE49-F238E27FC236}">
                <a16:creationId xmlns:a16="http://schemas.microsoft.com/office/drawing/2014/main" id="{A6B75743-4B17-42FA-A382-6318282F7AA7}"/>
              </a:ext>
            </a:extLst>
          </p:cNvPr>
          <p:cNvSpPr>
            <a:spLocks noGrp="1"/>
          </p:cNvSpPr>
          <p:nvPr>
            <p:ph type="sldNum" sz="quarter" idx="12"/>
          </p:nvPr>
        </p:nvSpPr>
        <p:spPr/>
        <p:txBody>
          <a:bodyPr/>
          <a:lstStyle/>
          <a:p>
            <a:fld id="{21EDE7A0-2A40-4843-A4BA-64BCA4242F6B}" type="slidenum">
              <a:rPr lang="en-US" smtClean="0"/>
              <a:t>15</a:t>
            </a:fld>
            <a:endParaRPr lang="en-US" dirty="0"/>
          </a:p>
        </p:txBody>
      </p:sp>
      <p:sp>
        <p:nvSpPr>
          <p:cNvPr id="5" name="Title 4">
            <a:extLst>
              <a:ext uri="{FF2B5EF4-FFF2-40B4-BE49-F238E27FC236}">
                <a16:creationId xmlns:a16="http://schemas.microsoft.com/office/drawing/2014/main" id="{C4B86766-00A7-48BC-8865-289F473B11D4}"/>
              </a:ext>
            </a:extLst>
          </p:cNvPr>
          <p:cNvSpPr>
            <a:spLocks noGrp="1"/>
          </p:cNvSpPr>
          <p:nvPr>
            <p:ph type="title"/>
          </p:nvPr>
        </p:nvSpPr>
        <p:spPr/>
        <p:txBody>
          <a:bodyPr/>
          <a:lstStyle/>
          <a:p>
            <a:r>
              <a:rPr lang="en-US" dirty="0"/>
              <a:t>Electronic Laboratory Report Recommendations</a:t>
            </a:r>
          </a:p>
        </p:txBody>
      </p:sp>
    </p:spTree>
    <p:extLst>
      <p:ext uri="{BB962C8B-B14F-4D97-AF65-F5344CB8AC3E}">
        <p14:creationId xmlns:p14="http://schemas.microsoft.com/office/powerpoint/2010/main" val="3552220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2F8B61B-1B63-4C88-9358-6FCE43CEDFD8}"/>
              </a:ext>
            </a:extLst>
          </p:cNvPr>
          <p:cNvSpPr>
            <a:spLocks noGrp="1"/>
          </p:cNvSpPr>
          <p:nvPr>
            <p:ph type="sldNum" sz="quarter" idx="12"/>
          </p:nvPr>
        </p:nvSpPr>
        <p:spPr/>
        <p:txBody>
          <a:bodyPr/>
          <a:lstStyle/>
          <a:p>
            <a:fld id="{21EDE7A0-2A40-4843-A4BA-64BCA4242F6B}" type="slidenum">
              <a:rPr lang="en-US" smtClean="0"/>
              <a:t>16</a:t>
            </a:fld>
            <a:endParaRPr lang="en-US" dirty="0"/>
          </a:p>
        </p:txBody>
      </p:sp>
      <p:sp>
        <p:nvSpPr>
          <p:cNvPr id="6" name="Title 5">
            <a:extLst>
              <a:ext uri="{FF2B5EF4-FFF2-40B4-BE49-F238E27FC236}">
                <a16:creationId xmlns:a16="http://schemas.microsoft.com/office/drawing/2014/main" id="{CBDE96C0-E56C-4426-8F48-457E0A4E902B}"/>
              </a:ext>
            </a:extLst>
          </p:cNvPr>
          <p:cNvSpPr>
            <a:spLocks noGrp="1"/>
          </p:cNvSpPr>
          <p:nvPr>
            <p:ph type="title"/>
          </p:nvPr>
        </p:nvSpPr>
        <p:spPr/>
        <p:txBody>
          <a:bodyPr/>
          <a:lstStyle/>
          <a:p>
            <a:r>
              <a:rPr lang="en-US" dirty="0"/>
              <a:t>Discussion/Q and A</a:t>
            </a:r>
          </a:p>
        </p:txBody>
      </p:sp>
    </p:spTree>
    <p:extLst>
      <p:ext uri="{BB962C8B-B14F-4D97-AF65-F5344CB8AC3E}">
        <p14:creationId xmlns:p14="http://schemas.microsoft.com/office/powerpoint/2010/main" val="2950115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1B25A-E7CB-4D0E-A3B7-41E38DDD0869}"/>
              </a:ext>
            </a:extLst>
          </p:cNvPr>
          <p:cNvSpPr>
            <a:spLocks noGrp="1"/>
          </p:cNvSpPr>
          <p:nvPr>
            <p:ph type="title"/>
          </p:nvPr>
        </p:nvSpPr>
        <p:spPr>
          <a:xfrm>
            <a:off x="2405864" y="1"/>
            <a:ext cx="8947935" cy="1690688"/>
          </a:xfrm>
        </p:spPr>
        <p:txBody>
          <a:bodyPr>
            <a:normAutofit/>
          </a:bodyPr>
          <a:lstStyle/>
          <a:p>
            <a:r>
              <a:rPr lang="en-US" sz="4200" dirty="0"/>
              <a:t>Thank You/Contact</a:t>
            </a:r>
          </a:p>
        </p:txBody>
      </p:sp>
      <p:sp>
        <p:nvSpPr>
          <p:cNvPr id="3" name="Content Placeholder 2">
            <a:extLst>
              <a:ext uri="{FF2B5EF4-FFF2-40B4-BE49-F238E27FC236}">
                <a16:creationId xmlns:a16="http://schemas.microsoft.com/office/drawing/2014/main" id="{F4CCB5BC-F9ED-4BD9-8CF9-47C636E28184}"/>
              </a:ext>
            </a:extLst>
          </p:cNvPr>
          <p:cNvSpPr>
            <a:spLocks noGrp="1"/>
          </p:cNvSpPr>
          <p:nvPr>
            <p:ph idx="1"/>
          </p:nvPr>
        </p:nvSpPr>
        <p:spPr/>
        <p:txBody>
          <a:bodyPr/>
          <a:lstStyle/>
          <a:p>
            <a:pPr marL="0" indent="0">
              <a:buNone/>
            </a:pPr>
            <a:r>
              <a:rPr lang="en-US" b="1" dirty="0"/>
              <a:t>Thank You!</a:t>
            </a:r>
          </a:p>
          <a:p>
            <a:pPr marL="0" indent="0">
              <a:buNone/>
            </a:pPr>
            <a:endParaRPr lang="en-US" b="1" dirty="0"/>
          </a:p>
          <a:p>
            <a:pPr marL="0" indent="0">
              <a:buNone/>
            </a:pPr>
            <a:r>
              <a:rPr lang="en-US" b="1" dirty="0"/>
              <a:t>Contact</a:t>
            </a:r>
          </a:p>
          <a:p>
            <a:pPr marL="457200" lvl="1" indent="0">
              <a:lnSpc>
                <a:spcPct val="100000"/>
              </a:lnSpc>
              <a:spcBef>
                <a:spcPts val="0"/>
              </a:spcBef>
              <a:buNone/>
            </a:pPr>
            <a:r>
              <a:rPr lang="en-US" dirty="0"/>
              <a:t>Steve Eichner</a:t>
            </a:r>
          </a:p>
          <a:p>
            <a:pPr marL="457200" lvl="1" indent="0">
              <a:lnSpc>
                <a:spcPct val="100000"/>
              </a:lnSpc>
              <a:spcBef>
                <a:spcPts val="0"/>
              </a:spcBef>
              <a:buNone/>
            </a:pPr>
            <a:r>
              <a:rPr lang="en-US" dirty="0"/>
              <a:t>Health Information Technology Lead</a:t>
            </a:r>
          </a:p>
          <a:p>
            <a:pPr marL="457200" lvl="1" indent="0">
              <a:lnSpc>
                <a:spcPct val="100000"/>
              </a:lnSpc>
              <a:spcBef>
                <a:spcPts val="0"/>
              </a:spcBef>
              <a:buNone/>
            </a:pPr>
            <a:r>
              <a:rPr lang="en-US" dirty="0"/>
              <a:t>Texas Department of State Health Services</a:t>
            </a:r>
          </a:p>
          <a:p>
            <a:pPr marL="457200" lvl="1" indent="0">
              <a:lnSpc>
                <a:spcPct val="100000"/>
              </a:lnSpc>
              <a:spcBef>
                <a:spcPts val="0"/>
              </a:spcBef>
              <a:buNone/>
            </a:pPr>
            <a:r>
              <a:rPr lang="en-US" dirty="0">
                <a:hlinkClick r:id="rId2"/>
              </a:rPr>
              <a:t>steve.eichner@dshs.texas.gov</a:t>
            </a:r>
            <a:endParaRPr lang="en-US" dirty="0"/>
          </a:p>
          <a:p>
            <a:pPr marL="457200" lvl="1" indent="0">
              <a:lnSpc>
                <a:spcPct val="100000"/>
              </a:lnSpc>
              <a:spcBef>
                <a:spcPts val="0"/>
              </a:spcBef>
              <a:buNone/>
            </a:pPr>
            <a:r>
              <a:rPr lang="en-US" dirty="0"/>
              <a:t>Ph: 512.221.5632</a:t>
            </a:r>
          </a:p>
        </p:txBody>
      </p:sp>
      <p:sp>
        <p:nvSpPr>
          <p:cNvPr id="6" name="Slide Number Placeholder 5">
            <a:extLst>
              <a:ext uri="{FF2B5EF4-FFF2-40B4-BE49-F238E27FC236}">
                <a16:creationId xmlns:a16="http://schemas.microsoft.com/office/drawing/2014/main" id="{1C6600EB-2F03-4EBA-A9E4-82C635A32576}"/>
              </a:ext>
            </a:extLst>
          </p:cNvPr>
          <p:cNvSpPr>
            <a:spLocks noGrp="1"/>
          </p:cNvSpPr>
          <p:nvPr>
            <p:ph type="sldNum" sz="quarter" idx="12"/>
          </p:nvPr>
        </p:nvSpPr>
        <p:spPr/>
        <p:txBody>
          <a:bodyPr/>
          <a:lstStyle/>
          <a:p>
            <a:fld id="{21EDE7A0-2A40-4843-A4BA-64BCA4242F6B}" type="slidenum">
              <a:rPr lang="en-US" smtClean="0"/>
              <a:pPr/>
              <a:t>17</a:t>
            </a:fld>
            <a:endParaRPr lang="en-US" dirty="0"/>
          </a:p>
        </p:txBody>
      </p:sp>
    </p:spTree>
    <p:extLst>
      <p:ext uri="{BB962C8B-B14F-4D97-AF65-F5344CB8AC3E}">
        <p14:creationId xmlns:p14="http://schemas.microsoft.com/office/powerpoint/2010/main" val="3788070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DDFA49BD-1C61-40DD-B98F-442D150DC105}"/>
              </a:ext>
            </a:extLst>
          </p:cNvPr>
          <p:cNvSpPr>
            <a:spLocks noGrp="1"/>
          </p:cNvSpPr>
          <p:nvPr>
            <p:ph idx="1"/>
          </p:nvPr>
        </p:nvSpPr>
        <p:spPr>
          <a:xfrm>
            <a:off x="2405864" y="1849822"/>
            <a:ext cx="9659466" cy="4785154"/>
          </a:xfrm>
        </p:spPr>
        <p:txBody>
          <a:bodyPr>
            <a:normAutofit/>
          </a:bodyPr>
          <a:lstStyle/>
          <a:p>
            <a:pPr marL="0" indent="0">
              <a:lnSpc>
                <a:spcPct val="100000"/>
              </a:lnSpc>
              <a:spcBef>
                <a:spcPts val="0"/>
              </a:spcBef>
              <a:spcAft>
                <a:spcPts val="600"/>
              </a:spcAft>
              <a:buNone/>
            </a:pPr>
            <a:r>
              <a:rPr lang="en-US" dirty="0"/>
              <a:t>Chapter 117, Texas Health and Safety Code:</a:t>
            </a:r>
          </a:p>
          <a:p>
            <a:pPr>
              <a:lnSpc>
                <a:spcPct val="100000"/>
              </a:lnSpc>
              <a:spcBef>
                <a:spcPts val="0"/>
              </a:spcBef>
              <a:spcAft>
                <a:spcPts val="600"/>
              </a:spcAft>
            </a:pPr>
            <a:r>
              <a:rPr lang="en-US" dirty="0"/>
              <a:t>Established the Public Health Funding and Policy Committee (PHFPC)</a:t>
            </a:r>
          </a:p>
          <a:p>
            <a:pPr>
              <a:lnSpc>
                <a:spcPct val="100000"/>
              </a:lnSpc>
              <a:spcBef>
                <a:spcPts val="0"/>
              </a:spcBef>
              <a:spcAft>
                <a:spcPts val="600"/>
              </a:spcAft>
            </a:pPr>
            <a:r>
              <a:rPr lang="en-US" dirty="0"/>
              <a:t>Requires the Committee to produce an annual report with recommendations to the Department of State Health Services (DSHS).</a:t>
            </a:r>
          </a:p>
          <a:p>
            <a:pPr>
              <a:lnSpc>
                <a:spcPct val="100000"/>
              </a:lnSpc>
              <a:spcBef>
                <a:spcPts val="0"/>
              </a:spcBef>
              <a:spcAft>
                <a:spcPts val="600"/>
              </a:spcAft>
            </a:pPr>
            <a:r>
              <a:rPr lang="en-US" dirty="0"/>
              <a:t>Requires DSHS to produce a report on the status of the implementation of the PHFPC’s recommendations.</a:t>
            </a:r>
          </a:p>
          <a:p>
            <a:pPr>
              <a:lnSpc>
                <a:spcPct val="100000"/>
              </a:lnSpc>
              <a:spcBef>
                <a:spcPts val="0"/>
              </a:spcBef>
              <a:spcAft>
                <a:spcPts val="600"/>
              </a:spcAft>
            </a:pPr>
            <a:endParaRPr lang="en-US" dirty="0"/>
          </a:p>
        </p:txBody>
      </p:sp>
      <p:sp>
        <p:nvSpPr>
          <p:cNvPr id="4" name="Slide Number Placeholder 3">
            <a:extLst>
              <a:ext uri="{FF2B5EF4-FFF2-40B4-BE49-F238E27FC236}">
                <a16:creationId xmlns:a16="http://schemas.microsoft.com/office/drawing/2014/main" id="{FD0EB9AB-D3E5-404D-A71A-F49A5AFBA205}"/>
              </a:ext>
            </a:extLst>
          </p:cNvPr>
          <p:cNvSpPr>
            <a:spLocks noGrp="1"/>
          </p:cNvSpPr>
          <p:nvPr>
            <p:ph type="sldNum" sz="quarter" idx="12"/>
          </p:nvPr>
        </p:nvSpPr>
        <p:spPr/>
        <p:txBody>
          <a:bodyPr/>
          <a:lstStyle/>
          <a:p>
            <a:fld id="{21EDE7A0-2A40-4843-A4BA-64BCA4242F6B}" type="slidenum">
              <a:rPr lang="en-US" smtClean="0"/>
              <a:t>2</a:t>
            </a:fld>
            <a:endParaRPr lang="en-US" dirty="0"/>
          </a:p>
        </p:txBody>
      </p:sp>
      <p:sp>
        <p:nvSpPr>
          <p:cNvPr id="5" name="Title 4">
            <a:extLst>
              <a:ext uri="{FF2B5EF4-FFF2-40B4-BE49-F238E27FC236}">
                <a16:creationId xmlns:a16="http://schemas.microsoft.com/office/drawing/2014/main" id="{2D40BB3A-D4F8-40D6-9FBF-AD05F7FC99BF}"/>
              </a:ext>
            </a:extLst>
          </p:cNvPr>
          <p:cNvSpPr>
            <a:spLocks noGrp="1"/>
          </p:cNvSpPr>
          <p:nvPr>
            <p:ph type="title"/>
          </p:nvPr>
        </p:nvSpPr>
        <p:spPr>
          <a:xfrm>
            <a:off x="2405864" y="1"/>
            <a:ext cx="9414429" cy="1690688"/>
          </a:xfrm>
        </p:spPr>
        <p:txBody>
          <a:bodyPr>
            <a:normAutofit/>
          </a:bodyPr>
          <a:lstStyle/>
          <a:p>
            <a:r>
              <a:rPr lang="en-US" sz="4200" dirty="0"/>
              <a:t>Statutory Background</a:t>
            </a:r>
          </a:p>
        </p:txBody>
      </p:sp>
    </p:spTree>
    <p:extLst>
      <p:ext uri="{BB962C8B-B14F-4D97-AF65-F5344CB8AC3E}">
        <p14:creationId xmlns:p14="http://schemas.microsoft.com/office/powerpoint/2010/main" val="1851010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86E40F74-675F-4DCB-9C51-3383A94A4A39}"/>
              </a:ext>
            </a:extLst>
          </p:cNvPr>
          <p:cNvSpPr>
            <a:spLocks noGrp="1"/>
          </p:cNvSpPr>
          <p:nvPr>
            <p:ph idx="1"/>
          </p:nvPr>
        </p:nvSpPr>
        <p:spPr>
          <a:xfrm>
            <a:off x="2405864" y="2236741"/>
            <a:ext cx="8807568" cy="3799523"/>
          </a:xfrm>
        </p:spPr>
        <p:txBody>
          <a:bodyPr>
            <a:normAutofit/>
          </a:bodyPr>
          <a:lstStyle/>
          <a:p>
            <a:pPr marL="0" indent="0">
              <a:buNone/>
            </a:pPr>
            <a:r>
              <a:rPr lang="en-US" dirty="0"/>
              <a:t>The 2020 PHFPC report included nine recommendations in the areas below. DSHS has responded to each recommendation.</a:t>
            </a:r>
          </a:p>
          <a:p>
            <a:r>
              <a:rPr lang="en-US" dirty="0"/>
              <a:t>Electronic Laboratory Reporting (ELR)</a:t>
            </a:r>
          </a:p>
          <a:p>
            <a:r>
              <a:rPr lang="en-US" dirty="0"/>
              <a:t>COVID-19 Vaccine Distribution </a:t>
            </a:r>
          </a:p>
          <a:p>
            <a:r>
              <a:rPr lang="en-US" dirty="0"/>
              <a:t>COVID-19 Funding Allocation </a:t>
            </a:r>
          </a:p>
          <a:p>
            <a:endParaRPr lang="en-US" dirty="0"/>
          </a:p>
          <a:p>
            <a:pPr marL="0" indent="0">
              <a:buNone/>
            </a:pPr>
            <a:r>
              <a:rPr lang="en-US" dirty="0"/>
              <a:t>This presentation is focused on the ELR recommendations.</a:t>
            </a:r>
          </a:p>
          <a:p>
            <a:pPr marL="0" indent="0">
              <a:buNone/>
            </a:pPr>
            <a:endParaRPr lang="en-US" dirty="0"/>
          </a:p>
        </p:txBody>
      </p:sp>
      <p:sp>
        <p:nvSpPr>
          <p:cNvPr id="4" name="Slide Number Placeholder 3">
            <a:extLst>
              <a:ext uri="{FF2B5EF4-FFF2-40B4-BE49-F238E27FC236}">
                <a16:creationId xmlns:a16="http://schemas.microsoft.com/office/drawing/2014/main" id="{AEBE80CF-5F07-487A-A141-FDF151EEC7B3}"/>
              </a:ext>
            </a:extLst>
          </p:cNvPr>
          <p:cNvSpPr>
            <a:spLocks noGrp="1"/>
          </p:cNvSpPr>
          <p:nvPr>
            <p:ph type="sldNum" sz="quarter" idx="12"/>
          </p:nvPr>
        </p:nvSpPr>
        <p:spPr/>
        <p:txBody>
          <a:bodyPr/>
          <a:lstStyle/>
          <a:p>
            <a:fld id="{21EDE7A0-2A40-4843-A4BA-64BCA4242F6B}" type="slidenum">
              <a:rPr lang="en-US" smtClean="0"/>
              <a:t>3</a:t>
            </a:fld>
            <a:endParaRPr lang="en-US" dirty="0"/>
          </a:p>
        </p:txBody>
      </p:sp>
      <p:sp>
        <p:nvSpPr>
          <p:cNvPr id="5" name="Title 4">
            <a:extLst>
              <a:ext uri="{FF2B5EF4-FFF2-40B4-BE49-F238E27FC236}">
                <a16:creationId xmlns:a16="http://schemas.microsoft.com/office/drawing/2014/main" id="{B43AC833-60A7-4E0B-96D2-BB639A4042B1}"/>
              </a:ext>
            </a:extLst>
          </p:cNvPr>
          <p:cNvSpPr>
            <a:spLocks noGrp="1"/>
          </p:cNvSpPr>
          <p:nvPr>
            <p:ph type="title"/>
          </p:nvPr>
        </p:nvSpPr>
        <p:spPr/>
        <p:txBody>
          <a:bodyPr/>
          <a:lstStyle/>
          <a:p>
            <a:r>
              <a:rPr lang="en-US" dirty="0"/>
              <a:t>2020 PHFPC Report and Response Topic Areas</a:t>
            </a:r>
          </a:p>
        </p:txBody>
      </p:sp>
    </p:spTree>
    <p:extLst>
      <p:ext uri="{BB962C8B-B14F-4D97-AF65-F5344CB8AC3E}">
        <p14:creationId xmlns:p14="http://schemas.microsoft.com/office/powerpoint/2010/main" val="960603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C12E3E6-4B61-42BE-9EB3-C29001A321FB}"/>
              </a:ext>
            </a:extLst>
          </p:cNvPr>
          <p:cNvSpPr>
            <a:spLocks noGrp="1"/>
          </p:cNvSpPr>
          <p:nvPr>
            <p:ph type="title"/>
          </p:nvPr>
        </p:nvSpPr>
        <p:spPr>
          <a:xfrm>
            <a:off x="2405864" y="1"/>
            <a:ext cx="9224858" cy="1701198"/>
          </a:xfrm>
        </p:spPr>
        <p:txBody>
          <a:bodyPr>
            <a:normAutofit/>
          </a:bodyPr>
          <a:lstStyle/>
          <a:p>
            <a:r>
              <a:rPr lang="en-US" sz="4200" dirty="0"/>
              <a:t>DSHS Commitment to Collaboration and Implementation of Recommendations</a:t>
            </a:r>
          </a:p>
        </p:txBody>
      </p:sp>
      <p:sp>
        <p:nvSpPr>
          <p:cNvPr id="5" name="Content Placeholder 4">
            <a:extLst>
              <a:ext uri="{FF2B5EF4-FFF2-40B4-BE49-F238E27FC236}">
                <a16:creationId xmlns:a16="http://schemas.microsoft.com/office/drawing/2014/main" id="{0DA6BB58-1A60-4002-A937-C6832B3B13A7}"/>
              </a:ext>
            </a:extLst>
          </p:cNvPr>
          <p:cNvSpPr>
            <a:spLocks noGrp="1"/>
          </p:cNvSpPr>
          <p:nvPr>
            <p:ph idx="1"/>
          </p:nvPr>
        </p:nvSpPr>
        <p:spPr>
          <a:xfrm>
            <a:off x="2405864" y="1870840"/>
            <a:ext cx="9786136" cy="4987159"/>
          </a:xfrm>
        </p:spPr>
        <p:txBody>
          <a:bodyPr>
            <a:noAutofit/>
          </a:bodyPr>
          <a:lstStyle/>
          <a:p>
            <a:pPr marL="0" indent="0">
              <a:lnSpc>
                <a:spcPct val="120000"/>
              </a:lnSpc>
              <a:buNone/>
            </a:pPr>
            <a:r>
              <a:rPr lang="en-US" sz="2300" dirty="0"/>
              <a:t>DSHS is committed to explore methods of implementing the PHFPC’s recommendations.</a:t>
            </a:r>
          </a:p>
          <a:p>
            <a:pPr marL="0" indent="0">
              <a:lnSpc>
                <a:spcPct val="120000"/>
              </a:lnSpc>
              <a:buNone/>
            </a:pPr>
            <a:r>
              <a:rPr lang="en-US" sz="2300" dirty="0"/>
              <a:t>DSHS reserves the decision not to implement a recommendation based on:</a:t>
            </a:r>
          </a:p>
          <a:p>
            <a:pPr>
              <a:lnSpc>
                <a:spcPct val="120000"/>
              </a:lnSpc>
              <a:spcBef>
                <a:spcPts val="400"/>
              </a:spcBef>
            </a:pPr>
            <a:r>
              <a:rPr lang="en-US" sz="2300" dirty="0"/>
              <a:t>A lack of available funding. </a:t>
            </a:r>
          </a:p>
          <a:p>
            <a:pPr>
              <a:lnSpc>
                <a:spcPct val="100000"/>
              </a:lnSpc>
              <a:spcBef>
                <a:spcPts val="400"/>
              </a:spcBef>
            </a:pPr>
            <a:r>
              <a:rPr lang="en-US" sz="2300" dirty="0"/>
              <a:t>Evidence that the recommendation is not in accordance with prevailing epidemiological evidence, variations in geographic/population needs, best practices, or evidence-based interventions related to the populations to be served.</a:t>
            </a:r>
          </a:p>
          <a:p>
            <a:pPr>
              <a:lnSpc>
                <a:spcPct val="100000"/>
              </a:lnSpc>
              <a:spcBef>
                <a:spcPts val="400"/>
              </a:spcBef>
            </a:pPr>
            <a:r>
              <a:rPr lang="en-US" sz="2300" dirty="0"/>
              <a:t>Evidence that implementing the recommendation would violate state or federal law.</a:t>
            </a:r>
          </a:p>
          <a:p>
            <a:pPr>
              <a:lnSpc>
                <a:spcPct val="100000"/>
              </a:lnSpc>
              <a:spcBef>
                <a:spcPts val="400"/>
              </a:spcBef>
            </a:pPr>
            <a:r>
              <a:rPr lang="en-US" sz="2300" dirty="0"/>
              <a:t>Evidence that the recommendation would violate federal funding requirements.</a:t>
            </a:r>
          </a:p>
        </p:txBody>
      </p:sp>
      <p:sp>
        <p:nvSpPr>
          <p:cNvPr id="8" name="Slide Number Placeholder 7">
            <a:extLst>
              <a:ext uri="{FF2B5EF4-FFF2-40B4-BE49-F238E27FC236}">
                <a16:creationId xmlns:a16="http://schemas.microsoft.com/office/drawing/2014/main" id="{700DDA95-67E3-4732-B5FD-FEE3B07C7387}"/>
              </a:ext>
            </a:extLst>
          </p:cNvPr>
          <p:cNvSpPr>
            <a:spLocks noGrp="1"/>
          </p:cNvSpPr>
          <p:nvPr>
            <p:ph type="sldNum" sz="quarter" idx="12"/>
          </p:nvPr>
        </p:nvSpPr>
        <p:spPr/>
        <p:txBody>
          <a:bodyPr/>
          <a:lstStyle/>
          <a:p>
            <a:fld id="{21EDE7A0-2A40-4843-A4BA-64BCA4242F6B}" type="slidenum">
              <a:rPr lang="en-US" smtClean="0"/>
              <a:pPr/>
              <a:t>4</a:t>
            </a:fld>
            <a:endParaRPr lang="en-US" dirty="0"/>
          </a:p>
        </p:txBody>
      </p:sp>
    </p:spTree>
    <p:extLst>
      <p:ext uri="{BB962C8B-B14F-4D97-AF65-F5344CB8AC3E}">
        <p14:creationId xmlns:p14="http://schemas.microsoft.com/office/powerpoint/2010/main" val="3823674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79D60CF-CCC3-46FA-AA53-687796D5AFE4}"/>
              </a:ext>
            </a:extLst>
          </p:cNvPr>
          <p:cNvSpPr>
            <a:spLocks noGrp="1"/>
          </p:cNvSpPr>
          <p:nvPr>
            <p:ph idx="1"/>
          </p:nvPr>
        </p:nvSpPr>
        <p:spPr>
          <a:xfrm>
            <a:off x="2405864" y="2236741"/>
            <a:ext cx="8947934" cy="4256134"/>
          </a:xfrm>
        </p:spPr>
        <p:txBody>
          <a:bodyPr>
            <a:normAutofit/>
          </a:bodyPr>
          <a:lstStyle/>
          <a:p>
            <a:pPr marL="0" indent="0">
              <a:lnSpc>
                <a:spcPct val="100000"/>
              </a:lnSpc>
              <a:buNone/>
            </a:pPr>
            <a:r>
              <a:rPr lang="en-US" b="1" dirty="0"/>
              <a:t>PHFPC Recommendation A</a:t>
            </a:r>
          </a:p>
          <a:p>
            <a:pPr marL="457200" lvl="1" indent="0">
              <a:lnSpc>
                <a:spcPct val="100000"/>
              </a:lnSpc>
              <a:buNone/>
            </a:pPr>
            <a:r>
              <a:rPr lang="en-US" dirty="0"/>
              <a:t>The Public Health Funding and Policy Committee (PHFPC) recommends that the Department of State Health Services (DSHS) should ensure electronic lab reporting from laboratories and hospital systems feed directly to local health departments (LHDs), Public Health Regions (PHRs) and the DSHS Central Office for all reportable conditions. </a:t>
            </a:r>
          </a:p>
          <a:p>
            <a:pPr marL="0" indent="0">
              <a:lnSpc>
                <a:spcPct val="100000"/>
              </a:lnSpc>
              <a:buNone/>
            </a:pPr>
            <a:endParaRPr lang="en-US" b="1" dirty="0"/>
          </a:p>
          <a:p>
            <a:pPr marL="0" indent="0">
              <a:lnSpc>
                <a:spcPct val="100000"/>
              </a:lnSpc>
              <a:buNone/>
            </a:pPr>
            <a:endParaRPr lang="en-US" dirty="0"/>
          </a:p>
          <a:p>
            <a:pPr>
              <a:lnSpc>
                <a:spcPct val="100000"/>
              </a:lnSpc>
            </a:pPr>
            <a:endParaRPr lang="en-US" dirty="0"/>
          </a:p>
        </p:txBody>
      </p:sp>
      <p:sp>
        <p:nvSpPr>
          <p:cNvPr id="4" name="Slide Number Placeholder 3">
            <a:extLst>
              <a:ext uri="{FF2B5EF4-FFF2-40B4-BE49-F238E27FC236}">
                <a16:creationId xmlns:a16="http://schemas.microsoft.com/office/drawing/2014/main" id="{9379829D-8AE1-47FF-A9B7-B291011DD04A}"/>
              </a:ext>
            </a:extLst>
          </p:cNvPr>
          <p:cNvSpPr>
            <a:spLocks noGrp="1"/>
          </p:cNvSpPr>
          <p:nvPr>
            <p:ph type="sldNum" sz="quarter" idx="12"/>
          </p:nvPr>
        </p:nvSpPr>
        <p:spPr/>
        <p:txBody>
          <a:bodyPr/>
          <a:lstStyle/>
          <a:p>
            <a:fld id="{21EDE7A0-2A40-4843-A4BA-64BCA4242F6B}" type="slidenum">
              <a:rPr lang="en-US" smtClean="0"/>
              <a:t>5</a:t>
            </a:fld>
            <a:endParaRPr lang="en-US" dirty="0"/>
          </a:p>
        </p:txBody>
      </p:sp>
      <p:sp>
        <p:nvSpPr>
          <p:cNvPr id="5" name="Title 4">
            <a:extLst>
              <a:ext uri="{FF2B5EF4-FFF2-40B4-BE49-F238E27FC236}">
                <a16:creationId xmlns:a16="http://schemas.microsoft.com/office/drawing/2014/main" id="{3E9323E7-BBEF-4496-B7D5-0CD32393A43E}"/>
              </a:ext>
            </a:extLst>
          </p:cNvPr>
          <p:cNvSpPr>
            <a:spLocks noGrp="1"/>
          </p:cNvSpPr>
          <p:nvPr>
            <p:ph type="title"/>
          </p:nvPr>
        </p:nvSpPr>
        <p:spPr/>
        <p:txBody>
          <a:bodyPr/>
          <a:lstStyle/>
          <a:p>
            <a:r>
              <a:rPr lang="en-US" dirty="0"/>
              <a:t>Electronic Laboratory Report Recommendations</a:t>
            </a:r>
          </a:p>
        </p:txBody>
      </p:sp>
    </p:spTree>
    <p:extLst>
      <p:ext uri="{BB962C8B-B14F-4D97-AF65-F5344CB8AC3E}">
        <p14:creationId xmlns:p14="http://schemas.microsoft.com/office/powerpoint/2010/main" val="1012529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8F88EEF3-89C3-4A41-8BF3-654F4635D1D7}"/>
              </a:ext>
            </a:extLst>
          </p:cNvPr>
          <p:cNvSpPr>
            <a:spLocks noGrp="1"/>
          </p:cNvSpPr>
          <p:nvPr>
            <p:ph idx="1"/>
          </p:nvPr>
        </p:nvSpPr>
        <p:spPr>
          <a:xfrm>
            <a:off x="2405864" y="1917290"/>
            <a:ext cx="9373760" cy="4940709"/>
          </a:xfrm>
        </p:spPr>
        <p:txBody>
          <a:bodyPr>
            <a:normAutofit fontScale="92500" lnSpcReduction="10000"/>
          </a:bodyPr>
          <a:lstStyle/>
          <a:p>
            <a:pPr marL="0" indent="0">
              <a:lnSpc>
                <a:spcPct val="120000"/>
              </a:lnSpc>
              <a:spcBef>
                <a:spcPts val="600"/>
              </a:spcBef>
              <a:buNone/>
            </a:pPr>
            <a:r>
              <a:rPr lang="en-US" dirty="0"/>
              <a:t>DSHS operates a robust implementation of a NEDSS-Based System (NBS) (NEDSS= National Electronic Disease Surveillance System)</a:t>
            </a:r>
          </a:p>
          <a:p>
            <a:pPr lvl="1">
              <a:lnSpc>
                <a:spcPct val="110000"/>
              </a:lnSpc>
              <a:spcBef>
                <a:spcPts val="200"/>
              </a:spcBef>
            </a:pPr>
            <a:r>
              <a:rPr lang="en-US" dirty="0"/>
              <a:t>System recently upgraded to new hardware, latest version of software.</a:t>
            </a:r>
          </a:p>
          <a:p>
            <a:pPr lvl="1">
              <a:lnSpc>
                <a:spcPct val="110000"/>
              </a:lnSpc>
              <a:spcBef>
                <a:spcPts val="200"/>
              </a:spcBef>
            </a:pPr>
            <a:r>
              <a:rPr lang="en-US" dirty="0"/>
              <a:t>Recently moved to an environment where additional capacity can be added quickly, as needed.</a:t>
            </a:r>
          </a:p>
          <a:p>
            <a:pPr lvl="1">
              <a:lnSpc>
                <a:spcPct val="110000"/>
              </a:lnSpc>
              <a:spcBef>
                <a:spcPts val="200"/>
              </a:spcBef>
            </a:pPr>
            <a:r>
              <a:rPr lang="en-US" dirty="0"/>
              <a:t>Data is received electronically from laboratories and other entities.</a:t>
            </a:r>
          </a:p>
          <a:p>
            <a:pPr lvl="1">
              <a:lnSpc>
                <a:spcPct val="110000"/>
              </a:lnSpc>
              <a:spcBef>
                <a:spcPts val="200"/>
              </a:spcBef>
            </a:pPr>
            <a:r>
              <a:rPr lang="en-US" dirty="0"/>
              <a:t>Local health entities (LHDs) have access to all data received by DSHS relevant to their jurisdiction.</a:t>
            </a:r>
          </a:p>
          <a:p>
            <a:pPr lvl="1">
              <a:lnSpc>
                <a:spcPct val="110000"/>
              </a:lnSpc>
              <a:spcBef>
                <a:spcPts val="200"/>
              </a:spcBef>
            </a:pPr>
            <a:r>
              <a:rPr lang="en-US" dirty="0"/>
              <a:t>LHDs have real-time, web-based access to notifiable data maintained by </a:t>
            </a:r>
            <a:r>
              <a:rPr lang="en-US"/>
              <a:t>DSHS in NEDSS.</a:t>
            </a:r>
            <a:endParaRPr lang="en-US" dirty="0"/>
          </a:p>
          <a:p>
            <a:pPr lvl="1">
              <a:lnSpc>
                <a:spcPct val="110000"/>
              </a:lnSpc>
              <a:spcBef>
                <a:spcPts val="200"/>
              </a:spcBef>
            </a:pPr>
            <a:r>
              <a:rPr lang="en-US" dirty="0"/>
              <a:t>COVID-19 data mart is updated every two (2) hours.</a:t>
            </a:r>
          </a:p>
          <a:p>
            <a:pPr lvl="1">
              <a:lnSpc>
                <a:spcPct val="110000"/>
              </a:lnSpc>
              <a:spcBef>
                <a:spcPts val="200"/>
              </a:spcBef>
            </a:pPr>
            <a:r>
              <a:rPr lang="en-US" dirty="0"/>
              <a:t>Additional system augmentation, including electronic case reports, is planned.</a:t>
            </a:r>
          </a:p>
        </p:txBody>
      </p:sp>
      <p:sp>
        <p:nvSpPr>
          <p:cNvPr id="4" name="Slide Number Placeholder 3">
            <a:extLst>
              <a:ext uri="{FF2B5EF4-FFF2-40B4-BE49-F238E27FC236}">
                <a16:creationId xmlns:a16="http://schemas.microsoft.com/office/drawing/2014/main" id="{DF11E3C2-1858-470B-9BAC-88F2D6724A38}"/>
              </a:ext>
            </a:extLst>
          </p:cNvPr>
          <p:cNvSpPr>
            <a:spLocks noGrp="1"/>
          </p:cNvSpPr>
          <p:nvPr>
            <p:ph type="sldNum" sz="quarter" idx="12"/>
          </p:nvPr>
        </p:nvSpPr>
        <p:spPr/>
        <p:txBody>
          <a:bodyPr/>
          <a:lstStyle/>
          <a:p>
            <a:fld id="{21EDE7A0-2A40-4843-A4BA-64BCA4242F6B}" type="slidenum">
              <a:rPr lang="en-US" smtClean="0"/>
              <a:t>6</a:t>
            </a:fld>
            <a:endParaRPr lang="en-US" dirty="0"/>
          </a:p>
        </p:txBody>
      </p:sp>
      <p:sp>
        <p:nvSpPr>
          <p:cNvPr id="5" name="Title 4">
            <a:extLst>
              <a:ext uri="{FF2B5EF4-FFF2-40B4-BE49-F238E27FC236}">
                <a16:creationId xmlns:a16="http://schemas.microsoft.com/office/drawing/2014/main" id="{E522EB77-7A5E-46A3-9186-1F701AC30A9C}"/>
              </a:ext>
            </a:extLst>
          </p:cNvPr>
          <p:cNvSpPr>
            <a:spLocks noGrp="1"/>
          </p:cNvSpPr>
          <p:nvPr>
            <p:ph type="title"/>
          </p:nvPr>
        </p:nvSpPr>
        <p:spPr/>
        <p:txBody>
          <a:bodyPr/>
          <a:lstStyle/>
          <a:p>
            <a:r>
              <a:rPr lang="en-US" dirty="0"/>
              <a:t>DSHS Current Status Regarding Recommendation A</a:t>
            </a:r>
          </a:p>
        </p:txBody>
      </p:sp>
    </p:spTree>
    <p:extLst>
      <p:ext uri="{BB962C8B-B14F-4D97-AF65-F5344CB8AC3E}">
        <p14:creationId xmlns:p14="http://schemas.microsoft.com/office/powerpoint/2010/main" val="1741259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80CCD432-32F2-4A62-B841-43801C9DD40A}"/>
              </a:ext>
            </a:extLst>
          </p:cNvPr>
          <p:cNvSpPr>
            <a:spLocks noGrp="1"/>
          </p:cNvSpPr>
          <p:nvPr>
            <p:ph idx="1"/>
          </p:nvPr>
        </p:nvSpPr>
        <p:spPr>
          <a:xfrm>
            <a:off x="2405864" y="2236741"/>
            <a:ext cx="9786136" cy="4484734"/>
          </a:xfrm>
        </p:spPr>
        <p:txBody>
          <a:bodyPr>
            <a:normAutofit fontScale="92500"/>
          </a:bodyPr>
          <a:lstStyle/>
          <a:p>
            <a:r>
              <a:rPr lang="en-US" dirty="0"/>
              <a:t>Many submitters are not using best, nationally-preferred standard (HL7).</a:t>
            </a:r>
          </a:p>
          <a:p>
            <a:pPr lvl="1"/>
            <a:r>
              <a:rPr lang="en-US" dirty="0"/>
              <a:t>Laboratories were not specifically included in federal EHR incentive programs.</a:t>
            </a:r>
          </a:p>
          <a:p>
            <a:pPr lvl="1"/>
            <a:r>
              <a:rPr lang="en-US" dirty="0"/>
              <a:t>Laboratory systems may not be designed to process all required data.</a:t>
            </a:r>
          </a:p>
          <a:p>
            <a:r>
              <a:rPr lang="en-US" dirty="0"/>
              <a:t>Data is submitted in alternate, comma-separated value format.</a:t>
            </a:r>
          </a:p>
          <a:p>
            <a:pPr lvl="1"/>
            <a:r>
              <a:rPr lang="en-US" dirty="0"/>
              <a:t>Alternative format is more prone to missing/malformed/incomplete data.</a:t>
            </a:r>
          </a:p>
          <a:p>
            <a:pPr lvl="1"/>
            <a:r>
              <a:rPr lang="en-US" dirty="0"/>
              <a:t>DSHS staff audits submitted data to ensure it meets quality standards</a:t>
            </a:r>
          </a:p>
          <a:p>
            <a:pPr lvl="1"/>
            <a:r>
              <a:rPr lang="en-US" dirty="0"/>
              <a:t>Resubmission of corrected data by the lab is required.</a:t>
            </a:r>
          </a:p>
          <a:p>
            <a:r>
              <a:rPr lang="en-US" dirty="0"/>
              <a:t>Some labs do not report electronically, instead faxing results.</a:t>
            </a:r>
          </a:p>
          <a:p>
            <a:pPr lvl="1"/>
            <a:r>
              <a:rPr lang="en-US" dirty="0"/>
              <a:t>This puts burden on public health staff to enter data.</a:t>
            </a:r>
          </a:p>
          <a:p>
            <a:pPr lvl="1"/>
            <a:r>
              <a:rPr lang="en-US" dirty="0"/>
              <a:t>State statute does not require electronic submission of data.</a:t>
            </a:r>
          </a:p>
          <a:p>
            <a:pPr lvl="1"/>
            <a:endParaRPr lang="en-US" dirty="0"/>
          </a:p>
        </p:txBody>
      </p:sp>
      <p:sp>
        <p:nvSpPr>
          <p:cNvPr id="4" name="Slide Number Placeholder 3">
            <a:extLst>
              <a:ext uri="{FF2B5EF4-FFF2-40B4-BE49-F238E27FC236}">
                <a16:creationId xmlns:a16="http://schemas.microsoft.com/office/drawing/2014/main" id="{274B4B77-3C78-4991-97A5-9678CF56D51D}"/>
              </a:ext>
            </a:extLst>
          </p:cNvPr>
          <p:cNvSpPr>
            <a:spLocks noGrp="1"/>
          </p:cNvSpPr>
          <p:nvPr>
            <p:ph type="sldNum" sz="quarter" idx="12"/>
          </p:nvPr>
        </p:nvSpPr>
        <p:spPr/>
        <p:txBody>
          <a:bodyPr/>
          <a:lstStyle/>
          <a:p>
            <a:fld id="{21EDE7A0-2A40-4843-A4BA-64BCA4242F6B}" type="slidenum">
              <a:rPr lang="en-US" smtClean="0"/>
              <a:t>7</a:t>
            </a:fld>
            <a:endParaRPr lang="en-US" dirty="0"/>
          </a:p>
        </p:txBody>
      </p:sp>
      <p:sp>
        <p:nvSpPr>
          <p:cNvPr id="5" name="Title 4">
            <a:extLst>
              <a:ext uri="{FF2B5EF4-FFF2-40B4-BE49-F238E27FC236}">
                <a16:creationId xmlns:a16="http://schemas.microsoft.com/office/drawing/2014/main" id="{06E4EDAA-E3F0-4E8D-BCEC-1168D3A03B16}"/>
              </a:ext>
            </a:extLst>
          </p:cNvPr>
          <p:cNvSpPr>
            <a:spLocks noGrp="1"/>
          </p:cNvSpPr>
          <p:nvPr>
            <p:ph type="title"/>
          </p:nvPr>
        </p:nvSpPr>
        <p:spPr/>
        <p:txBody>
          <a:bodyPr/>
          <a:lstStyle/>
          <a:p>
            <a:r>
              <a:rPr lang="en-US" dirty="0"/>
              <a:t>Current Status Related to Recommendation A</a:t>
            </a:r>
          </a:p>
        </p:txBody>
      </p:sp>
    </p:spTree>
    <p:extLst>
      <p:ext uri="{BB962C8B-B14F-4D97-AF65-F5344CB8AC3E}">
        <p14:creationId xmlns:p14="http://schemas.microsoft.com/office/powerpoint/2010/main" val="31520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942AA29-1DB0-4D3D-B597-CF643B7BC7B8}"/>
              </a:ext>
            </a:extLst>
          </p:cNvPr>
          <p:cNvSpPr>
            <a:spLocks noGrp="1"/>
          </p:cNvSpPr>
          <p:nvPr>
            <p:ph idx="1"/>
          </p:nvPr>
        </p:nvSpPr>
        <p:spPr>
          <a:xfrm>
            <a:off x="2405864" y="2236741"/>
            <a:ext cx="8452658" cy="4484734"/>
          </a:xfrm>
        </p:spPr>
        <p:txBody>
          <a:bodyPr>
            <a:normAutofit/>
          </a:bodyPr>
          <a:lstStyle/>
          <a:p>
            <a:r>
              <a:rPr lang="en-US" dirty="0"/>
              <a:t>Collaborate with health care providers, local health  departments, and other entities.</a:t>
            </a:r>
          </a:p>
          <a:p>
            <a:r>
              <a:rPr lang="en-US" dirty="0"/>
              <a:t>Leverage health information exchanges (HIES) to assist in providing missing data and data conversion services.</a:t>
            </a:r>
          </a:p>
          <a:p>
            <a:r>
              <a:rPr lang="en-US" dirty="0"/>
              <a:t>Improve communications on standard utilization.</a:t>
            </a:r>
          </a:p>
          <a:p>
            <a:r>
              <a:rPr lang="en-US" dirty="0"/>
              <a:t>Support health care providers in implementing standards.</a:t>
            </a:r>
          </a:p>
          <a:p>
            <a:r>
              <a:rPr lang="en-US" dirty="0"/>
              <a:t>Clarify reporting requirements in Texas Administrative Code and applicable law.</a:t>
            </a:r>
          </a:p>
          <a:p>
            <a:endParaRPr lang="en-US" dirty="0"/>
          </a:p>
        </p:txBody>
      </p:sp>
      <p:sp>
        <p:nvSpPr>
          <p:cNvPr id="4" name="Slide Number Placeholder 3">
            <a:extLst>
              <a:ext uri="{FF2B5EF4-FFF2-40B4-BE49-F238E27FC236}">
                <a16:creationId xmlns:a16="http://schemas.microsoft.com/office/drawing/2014/main" id="{2EEA9C22-AA0B-4C34-B6C0-634A3373876E}"/>
              </a:ext>
            </a:extLst>
          </p:cNvPr>
          <p:cNvSpPr>
            <a:spLocks noGrp="1"/>
          </p:cNvSpPr>
          <p:nvPr>
            <p:ph type="sldNum" sz="quarter" idx="12"/>
          </p:nvPr>
        </p:nvSpPr>
        <p:spPr/>
        <p:txBody>
          <a:bodyPr/>
          <a:lstStyle/>
          <a:p>
            <a:fld id="{21EDE7A0-2A40-4843-A4BA-64BCA4242F6B}" type="slidenum">
              <a:rPr lang="en-US" smtClean="0"/>
              <a:t>8</a:t>
            </a:fld>
            <a:endParaRPr lang="en-US" dirty="0"/>
          </a:p>
        </p:txBody>
      </p:sp>
      <p:sp>
        <p:nvSpPr>
          <p:cNvPr id="6" name="Title 5">
            <a:extLst>
              <a:ext uri="{FF2B5EF4-FFF2-40B4-BE49-F238E27FC236}">
                <a16:creationId xmlns:a16="http://schemas.microsoft.com/office/drawing/2014/main" id="{69CE8651-4476-42D9-8AE4-91FC396BB792}"/>
              </a:ext>
            </a:extLst>
          </p:cNvPr>
          <p:cNvSpPr>
            <a:spLocks noGrp="1"/>
          </p:cNvSpPr>
          <p:nvPr>
            <p:ph type="title"/>
          </p:nvPr>
        </p:nvSpPr>
        <p:spPr/>
        <p:txBody>
          <a:bodyPr/>
          <a:lstStyle/>
          <a:p>
            <a:r>
              <a:rPr lang="en-US" dirty="0"/>
              <a:t>Improvement Strategies for Recommendation A</a:t>
            </a:r>
          </a:p>
        </p:txBody>
      </p:sp>
    </p:spTree>
    <p:extLst>
      <p:ext uri="{BB962C8B-B14F-4D97-AF65-F5344CB8AC3E}">
        <p14:creationId xmlns:p14="http://schemas.microsoft.com/office/powerpoint/2010/main" val="2779875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B1184AE4-08E2-4441-B237-6E4EE6D81561}"/>
              </a:ext>
            </a:extLst>
          </p:cNvPr>
          <p:cNvSpPr>
            <a:spLocks noGrp="1"/>
          </p:cNvSpPr>
          <p:nvPr>
            <p:ph idx="1"/>
          </p:nvPr>
        </p:nvSpPr>
        <p:spPr>
          <a:xfrm>
            <a:off x="2405863" y="2236741"/>
            <a:ext cx="9336957" cy="4484734"/>
          </a:xfrm>
        </p:spPr>
        <p:txBody>
          <a:bodyPr>
            <a:normAutofit lnSpcReduction="10000"/>
          </a:bodyPr>
          <a:lstStyle/>
          <a:p>
            <a:pPr marL="0" indent="0">
              <a:lnSpc>
                <a:spcPct val="100000"/>
              </a:lnSpc>
              <a:buNone/>
            </a:pPr>
            <a:r>
              <a:rPr lang="en-US" b="1" dirty="0"/>
              <a:t>PHFPC Recommendation B</a:t>
            </a:r>
          </a:p>
          <a:p>
            <a:pPr marL="457200" lvl="1" indent="0">
              <a:lnSpc>
                <a:spcPct val="100000"/>
              </a:lnSpc>
              <a:buNone/>
            </a:pPr>
            <a:r>
              <a:rPr lang="en-US" dirty="0"/>
              <a:t>PHFPC recommends that DSHS should ensure complete data sets by implementing data quality-checking tool. </a:t>
            </a:r>
          </a:p>
          <a:p>
            <a:pPr marL="0" indent="0">
              <a:lnSpc>
                <a:spcPct val="100000"/>
              </a:lnSpc>
              <a:buNone/>
            </a:pPr>
            <a:endParaRPr lang="en-US" sz="1000" dirty="0"/>
          </a:p>
          <a:p>
            <a:pPr marL="0" indent="0">
              <a:lnSpc>
                <a:spcPct val="100000"/>
              </a:lnSpc>
              <a:buNone/>
            </a:pPr>
            <a:r>
              <a:rPr lang="en-US" b="1" dirty="0"/>
              <a:t>DSHS Current Status Regarding Recommendation B</a:t>
            </a:r>
          </a:p>
          <a:p>
            <a:pPr lvl="1">
              <a:lnSpc>
                <a:spcPct val="100000"/>
              </a:lnSpc>
            </a:pPr>
            <a:r>
              <a:rPr lang="en-US" dirty="0"/>
              <a:t>Rigorous algorithm currently in place.</a:t>
            </a:r>
          </a:p>
          <a:p>
            <a:pPr lvl="1">
              <a:lnSpc>
                <a:spcPct val="100000"/>
              </a:lnSpc>
            </a:pPr>
            <a:r>
              <a:rPr lang="en-US" dirty="0"/>
              <a:t>If patient address missing, provider address used to assign jurisdiction.</a:t>
            </a:r>
          </a:p>
          <a:p>
            <a:pPr lvl="1">
              <a:lnSpc>
                <a:spcPct val="100000"/>
              </a:lnSpc>
            </a:pPr>
            <a:r>
              <a:rPr lang="en-US" dirty="0"/>
              <a:t>Balance of completeness and timeliness.</a:t>
            </a:r>
          </a:p>
          <a:p>
            <a:pPr lvl="1">
              <a:lnSpc>
                <a:spcPct val="100000"/>
              </a:lnSpc>
            </a:pPr>
            <a:r>
              <a:rPr lang="en-US" dirty="0"/>
              <a:t>Data currently submitted through multiple providers’  systems requiring modifications.</a:t>
            </a:r>
          </a:p>
          <a:p>
            <a:pPr lvl="1">
              <a:lnSpc>
                <a:spcPct val="100000"/>
              </a:lnSpc>
            </a:pPr>
            <a:endParaRPr lang="en-US" dirty="0"/>
          </a:p>
          <a:p>
            <a:pPr marL="0" indent="0">
              <a:lnSpc>
                <a:spcPct val="100000"/>
              </a:lnSpc>
              <a:buNone/>
            </a:pPr>
            <a:endParaRPr lang="en-US" b="1" dirty="0"/>
          </a:p>
          <a:p>
            <a:endParaRPr lang="en-US" dirty="0"/>
          </a:p>
        </p:txBody>
      </p:sp>
      <p:sp>
        <p:nvSpPr>
          <p:cNvPr id="4" name="Slide Number Placeholder 3">
            <a:extLst>
              <a:ext uri="{FF2B5EF4-FFF2-40B4-BE49-F238E27FC236}">
                <a16:creationId xmlns:a16="http://schemas.microsoft.com/office/drawing/2014/main" id="{835F8A1C-DF6F-466B-AA16-5D5E891F9C72}"/>
              </a:ext>
            </a:extLst>
          </p:cNvPr>
          <p:cNvSpPr>
            <a:spLocks noGrp="1"/>
          </p:cNvSpPr>
          <p:nvPr>
            <p:ph type="sldNum" sz="quarter" idx="12"/>
          </p:nvPr>
        </p:nvSpPr>
        <p:spPr/>
        <p:txBody>
          <a:bodyPr/>
          <a:lstStyle/>
          <a:p>
            <a:fld id="{21EDE7A0-2A40-4843-A4BA-64BCA4242F6B}" type="slidenum">
              <a:rPr lang="en-US" smtClean="0"/>
              <a:t>9</a:t>
            </a:fld>
            <a:endParaRPr lang="en-US" dirty="0"/>
          </a:p>
        </p:txBody>
      </p:sp>
      <p:sp>
        <p:nvSpPr>
          <p:cNvPr id="6" name="Title 5">
            <a:extLst>
              <a:ext uri="{FF2B5EF4-FFF2-40B4-BE49-F238E27FC236}">
                <a16:creationId xmlns:a16="http://schemas.microsoft.com/office/drawing/2014/main" id="{8E943AD2-0FDC-4A3F-8A44-8146CCE51E85}"/>
              </a:ext>
            </a:extLst>
          </p:cNvPr>
          <p:cNvSpPr>
            <a:spLocks noGrp="1"/>
          </p:cNvSpPr>
          <p:nvPr>
            <p:ph type="title"/>
          </p:nvPr>
        </p:nvSpPr>
        <p:spPr/>
        <p:txBody>
          <a:bodyPr/>
          <a:lstStyle/>
          <a:p>
            <a:r>
              <a:rPr lang="en-US" dirty="0"/>
              <a:t>Electronic Laboratory Report Recommendations</a:t>
            </a:r>
          </a:p>
        </p:txBody>
      </p:sp>
    </p:spTree>
    <p:extLst>
      <p:ext uri="{BB962C8B-B14F-4D97-AF65-F5344CB8AC3E}">
        <p14:creationId xmlns:p14="http://schemas.microsoft.com/office/powerpoint/2010/main" val="4291750090"/>
      </p:ext>
    </p:extLst>
  </p:cSld>
  <p:clrMapOvr>
    <a:masterClrMapping/>
  </p:clrMapOvr>
</p:sld>
</file>

<file path=ppt/theme/theme1.xml><?xml version="1.0" encoding="utf-8"?>
<a:theme xmlns:a="http://schemas.openxmlformats.org/drawingml/2006/main" name="DSHS Slide Layout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potx" id="{6FC93773-1777-49B8-B085-21A8058814C0}" vid="{4124A9E9-EF70-4508-B786-ECE044002AD0}"/>
    </a:ext>
  </a:extLst>
</a:theme>
</file>

<file path=ppt/theme/theme2.xml><?xml version="1.0" encoding="utf-8"?>
<a:theme xmlns:a="http://schemas.openxmlformats.org/drawingml/2006/main" name="DSHS Slide Layout 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potx" id="{6FC93773-1777-49B8-B085-21A8058814C0}" vid="{AFDF2EBF-DC16-4258-9B11-8246FF8EEFC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8371D81ABF98548BFCCBD50905C12D6" ma:contentTypeVersion="12" ma:contentTypeDescription="Create a new document." ma:contentTypeScope="" ma:versionID="199205a7442df24171ea02a2453c0200">
  <xsd:schema xmlns:xsd="http://www.w3.org/2001/XMLSchema" xmlns:xs="http://www.w3.org/2001/XMLSchema" xmlns:p="http://schemas.microsoft.com/office/2006/metadata/properties" xmlns:ns3="cea63220-da4b-4356-9c79-09615280efc9" xmlns:ns4="8ad69e80-eb4d-4dce-9759-b27cd8ebe3c6" targetNamespace="http://schemas.microsoft.com/office/2006/metadata/properties" ma:root="true" ma:fieldsID="34761f40c18e74219e97a43b2a463d84" ns3:_="" ns4:_="">
    <xsd:import namespace="cea63220-da4b-4356-9c79-09615280efc9"/>
    <xsd:import namespace="8ad69e80-eb4d-4dce-9759-b27cd8ebe3c6"/>
    <xsd:element name="properties">
      <xsd:complexType>
        <xsd:sequence>
          <xsd:element name="documentManagement">
            <xsd:complexType>
              <xsd:all>
                <xsd:element ref="ns3:SharedWithUsers" minOccurs="0"/>
                <xsd:element ref="ns4:MediaServiceMetadata" minOccurs="0"/>
                <xsd:element ref="ns4:MediaServiceFastMetadata" minOccurs="0"/>
                <xsd:element ref="ns4:MediaServiceAutoKeyPoints" minOccurs="0"/>
                <xsd:element ref="ns4:MediaServiceKeyPoints" minOccurs="0"/>
                <xsd:element ref="ns3:SharedWithDetails" minOccurs="0"/>
                <xsd:element ref="ns3:SharingHintHash" minOccurs="0"/>
                <xsd:element ref="ns4:MediaServiceDateTaken"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a63220-da4b-4356-9c79-09615280efc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ad69e80-eb4d-4dce-9759-b27cd8ebe3c6" elementFormDefault="qualified">
    <xsd:import namespace="http://schemas.microsoft.com/office/2006/documentManagement/types"/>
    <xsd:import namespace="http://schemas.microsoft.com/office/infopath/2007/PartnerControls"/>
    <xsd:element name="MediaServiceMetadata" ma:index="9" nillable="true" ma:displayName="MediaServiceMetadata" ma:description="" ma:hidden="true" ma:internalName="MediaServiceMetadata" ma:readOnly="true">
      <xsd:simpleType>
        <xsd:restriction base="dms:Note"/>
      </xsd:simpleType>
    </xsd:element>
    <xsd:element name="MediaServiceFastMetadata" ma:index="10" nillable="true" ma:displayName="MediaServiceFastMetadata" ma:description="" ma:hidden="true" ma:internalName="MediaServiceFastMetadata" ma:readOnly="true">
      <xsd:simpleType>
        <xsd:restriction base="dms:Note"/>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063FA81-D6A0-4BCF-A513-A59F3B98A01F}">
  <ds:schemaRefs>
    <ds:schemaRef ds:uri="http://schemas.microsoft.com/sharepoint/v3/contenttype/forms"/>
  </ds:schemaRefs>
</ds:datastoreItem>
</file>

<file path=customXml/itemProps2.xml><?xml version="1.0" encoding="utf-8"?>
<ds:datastoreItem xmlns:ds="http://schemas.openxmlformats.org/officeDocument/2006/customXml" ds:itemID="{7A71DA28-1768-438E-836C-8DF984C614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a63220-da4b-4356-9c79-09615280efc9"/>
    <ds:schemaRef ds:uri="8ad69e80-eb4d-4dce-9759-b27cd8ebe3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D5FECB8-AA55-466E-9DB4-F4257D7AA8C1}">
  <ds:schemaRefs>
    <ds:schemaRef ds:uri="http://www.w3.org/XML/1998/namespace"/>
    <ds:schemaRef ds:uri="http://schemas.microsoft.com/office/2006/metadata/properties"/>
    <ds:schemaRef ds:uri="http://schemas.microsoft.com/office/2006/documentManagement/types"/>
    <ds:schemaRef ds:uri="http://purl.org/dc/terms/"/>
    <ds:schemaRef ds:uri="8ad69e80-eb4d-4dce-9759-b27cd8ebe3c6"/>
    <ds:schemaRef ds:uri="http://purl.org/dc/dcmitype/"/>
    <ds:schemaRef ds:uri="http://purl.org/dc/elements/1.1/"/>
    <ds:schemaRef ds:uri="cea63220-da4b-4356-9c79-09615280efc9"/>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DSHS-Powerpoint-Template</Template>
  <TotalTime>10298</TotalTime>
  <Words>1228</Words>
  <Application>Microsoft Office PowerPoint</Application>
  <PresentationFormat>Widescreen</PresentationFormat>
  <Paragraphs>143</Paragraphs>
  <Slides>17</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Calibri Light</vt:lpstr>
      <vt:lpstr>Verdana</vt:lpstr>
      <vt:lpstr>DSHS Slide Layout 2</vt:lpstr>
      <vt:lpstr>DSHS Slide Layout 3</vt:lpstr>
      <vt:lpstr> Response to the Public Health Funding and Policy Committee 2020 Report Recommendations </vt:lpstr>
      <vt:lpstr>Statutory Background</vt:lpstr>
      <vt:lpstr>2020 PHFPC Report and Response Topic Areas</vt:lpstr>
      <vt:lpstr>DSHS Commitment to Collaboration and Implementation of Recommendations</vt:lpstr>
      <vt:lpstr>Electronic Laboratory Report Recommendations</vt:lpstr>
      <vt:lpstr>DSHS Current Status Regarding Recommendation A</vt:lpstr>
      <vt:lpstr>Current Status Related to Recommendation A</vt:lpstr>
      <vt:lpstr>Improvement Strategies for Recommendation A</vt:lpstr>
      <vt:lpstr>Electronic Laboratory Report Recommendations</vt:lpstr>
      <vt:lpstr>Improvement Strategies for Recommendation B</vt:lpstr>
      <vt:lpstr>Electronic Laboratory Report Recommendations</vt:lpstr>
      <vt:lpstr>Electronic Laboratory Report Recommendations</vt:lpstr>
      <vt:lpstr>Electronic Laboratory Report Recommendations</vt:lpstr>
      <vt:lpstr>Electronic Laboratory Report Recommendations</vt:lpstr>
      <vt:lpstr>Electronic Laboratory Report Recommendations</vt:lpstr>
      <vt:lpstr>Discussion/Q and A</vt:lpstr>
      <vt:lpstr>Thank You/Contact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On Federal HIT Rules and Legislation</dc:title>
  <dc:creator>Texas Department of State Health Services</dc:creator>
  <cp:lastModifiedBy>Alberti,Rafael (DSHS)</cp:lastModifiedBy>
  <cp:revision>234</cp:revision>
  <cp:lastPrinted>2019-11-04T19:46:46Z</cp:lastPrinted>
  <dcterms:created xsi:type="dcterms:W3CDTF">2018-12-06T15:25:41Z</dcterms:created>
  <dcterms:modified xsi:type="dcterms:W3CDTF">2021-04-07T16:18:01Z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0x01010088371D81ABF98548BFCCBD50905C12D6</vt:lpwstr>
  </property>
</Properties>
</file>