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6" r:id="rId2"/>
    <p:sldMasterId id="2147483675" r:id="rId3"/>
    <p:sldMasterId id="2147483720" r:id="rId4"/>
    <p:sldMasterId id="2147483732" r:id="rId5"/>
  </p:sldMasterIdLst>
  <p:notesMasterIdLst>
    <p:notesMasterId r:id="rId35"/>
  </p:notesMasterIdLst>
  <p:sldIdLst>
    <p:sldId id="1445" r:id="rId6"/>
    <p:sldId id="272" r:id="rId7"/>
    <p:sldId id="1189" r:id="rId8"/>
    <p:sldId id="1221" r:id="rId9"/>
    <p:sldId id="2088197684" r:id="rId10"/>
    <p:sldId id="332" r:id="rId11"/>
    <p:sldId id="1447" r:id="rId12"/>
    <p:sldId id="1411" r:id="rId13"/>
    <p:sldId id="1299" r:id="rId14"/>
    <p:sldId id="1451" r:id="rId15"/>
    <p:sldId id="1452" r:id="rId16"/>
    <p:sldId id="1176" r:id="rId17"/>
    <p:sldId id="1177" r:id="rId18"/>
    <p:sldId id="334" r:id="rId19"/>
    <p:sldId id="2088197694" r:id="rId20"/>
    <p:sldId id="2088197691" r:id="rId21"/>
    <p:sldId id="1372" r:id="rId22"/>
    <p:sldId id="2088197692" r:id="rId23"/>
    <p:sldId id="2088197693" r:id="rId24"/>
    <p:sldId id="2088197685" r:id="rId25"/>
    <p:sldId id="2088197688" r:id="rId26"/>
    <p:sldId id="2088197687" r:id="rId27"/>
    <p:sldId id="1455" r:id="rId28"/>
    <p:sldId id="2088197689" r:id="rId29"/>
    <p:sldId id="2088197690" r:id="rId30"/>
    <p:sldId id="1453" r:id="rId31"/>
    <p:sldId id="1454" r:id="rId32"/>
    <p:sldId id="1222" r:id="rId33"/>
    <p:sldId id="120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81506D2-91B9-4009-A6F8-EC4347F19F69}">
          <p14:sldIdLst>
            <p14:sldId id="1445"/>
            <p14:sldId id="272"/>
            <p14:sldId id="1189"/>
            <p14:sldId id="1221"/>
            <p14:sldId id="2088197684"/>
            <p14:sldId id="332"/>
            <p14:sldId id="1447"/>
            <p14:sldId id="1411"/>
            <p14:sldId id="1299"/>
            <p14:sldId id="1451"/>
            <p14:sldId id="1452"/>
            <p14:sldId id="1176"/>
            <p14:sldId id="1177"/>
            <p14:sldId id="334"/>
            <p14:sldId id="2088197694"/>
            <p14:sldId id="2088197691"/>
            <p14:sldId id="1372"/>
            <p14:sldId id="2088197692"/>
            <p14:sldId id="2088197693"/>
            <p14:sldId id="2088197685"/>
            <p14:sldId id="2088197688"/>
            <p14:sldId id="2088197687"/>
            <p14:sldId id="1455"/>
            <p14:sldId id="2088197689"/>
            <p14:sldId id="2088197690"/>
            <p14:sldId id="1453"/>
            <p14:sldId id="1454"/>
            <p14:sldId id="1222"/>
            <p14:sldId id="1202"/>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nyo,Jodie (DSHS)" initials="V(" lastIdx="2" clrIdx="0">
    <p:extLst>
      <p:ext uri="{19B8F6BF-5375-455C-9EA6-DF929625EA0E}">
        <p15:presenceInfo xmlns:p15="http://schemas.microsoft.com/office/powerpoint/2012/main" userId="S-1-5-21-3727447518-2974781413-518096871-1337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CB9"/>
    <a:srgbClr val="003087"/>
    <a:srgbClr val="0058A3"/>
    <a:srgbClr val="FFC600"/>
    <a:srgbClr val="333333"/>
    <a:srgbClr val="556A7E"/>
    <a:srgbClr val="1F4E79"/>
    <a:srgbClr val="264780"/>
    <a:srgbClr val="F2F2F2"/>
    <a:srgbClr val="3F57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84961" autoAdjust="0"/>
  </p:normalViewPr>
  <p:slideViewPr>
    <p:cSldViewPr snapToGrid="0">
      <p:cViewPr varScale="1">
        <p:scale>
          <a:sx n="104" d="100"/>
          <a:sy n="104" d="100"/>
        </p:scale>
        <p:origin x="812" y="80"/>
      </p:cViewPr>
      <p:guideLst/>
    </p:cSldViewPr>
  </p:slideViewPr>
  <p:notesTextViewPr>
    <p:cViewPr>
      <p:scale>
        <a:sx n="3" d="2"/>
        <a:sy n="3" d="2"/>
      </p:scale>
      <p:origin x="0" y="0"/>
    </p:cViewPr>
  </p:notesTextViewPr>
  <p:sorterViewPr>
    <p:cViewPr>
      <p:scale>
        <a:sx n="100" d="100"/>
        <a:sy n="100" d="100"/>
      </p:scale>
      <p:origin x="0" y="-440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8" Type="http://schemas.openxmlformats.org/officeDocument/2006/relationships/slide" Target="slides/slide3.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1DFEC4-216A-4A61-8024-37D83480275C}" type="datetimeFigureOut">
              <a:rPr lang="en-US" smtClean="0"/>
              <a:t>12/8/2020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5637D0-FB1F-4D69-904B-80A6A6021A9E}" type="slidenum">
              <a:rPr lang="en-US" smtClean="0"/>
              <a:t>‹#›</a:t>
            </a:fld>
            <a:endParaRPr lang="en-US"/>
          </a:p>
        </p:txBody>
      </p:sp>
    </p:spTree>
    <p:extLst>
      <p:ext uri="{BB962C8B-B14F-4D97-AF65-F5344CB8AC3E}">
        <p14:creationId xmlns:p14="http://schemas.microsoft.com/office/powerpoint/2010/main" val="3528139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5637D0-FB1F-4D69-904B-80A6A6021A9E}" type="slidenum">
              <a:rPr lang="en-US" smtClean="0"/>
              <a:t>3</a:t>
            </a:fld>
            <a:endParaRPr lang="en-US"/>
          </a:p>
        </p:txBody>
      </p:sp>
    </p:spTree>
    <p:extLst>
      <p:ext uri="{BB962C8B-B14F-4D97-AF65-F5344CB8AC3E}">
        <p14:creationId xmlns:p14="http://schemas.microsoft.com/office/powerpoint/2010/main" val="23338086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program is being implemented in close coordination with jurisdictions, LTCFs, federal partners, such as the Centers for Medicare and Medicaid Services (CMS), and professional organizations, including the American Health Care Association (AHCA) and Leading Age, with members representing both nursing homes and assisted living facilities.</a:t>
            </a:r>
          </a:p>
        </p:txBody>
      </p:sp>
      <p:sp>
        <p:nvSpPr>
          <p:cNvPr id="4" name="Slide Number Placeholder 3"/>
          <p:cNvSpPr>
            <a:spLocks noGrp="1"/>
          </p:cNvSpPr>
          <p:nvPr>
            <p:ph type="sldNum" sz="quarter" idx="10"/>
          </p:nvPr>
        </p:nvSpPr>
        <p:spPr/>
        <p:txBody>
          <a:bodyPr/>
          <a:lstStyle/>
          <a:p>
            <a:fld id="{675637D0-FB1F-4D69-904B-80A6A6021A9E}" type="slidenum">
              <a:rPr lang="en-US" smtClean="0"/>
              <a:t>21</a:t>
            </a:fld>
            <a:endParaRPr lang="en-US"/>
          </a:p>
        </p:txBody>
      </p:sp>
    </p:spTree>
    <p:extLst>
      <p:ext uri="{BB962C8B-B14F-4D97-AF65-F5344CB8AC3E}">
        <p14:creationId xmlns:p14="http://schemas.microsoft.com/office/powerpoint/2010/main" val="26734249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5637D0-FB1F-4D69-904B-80A6A6021A9E}" type="slidenum">
              <a:rPr lang="en-US" smtClean="0"/>
              <a:t>26</a:t>
            </a:fld>
            <a:endParaRPr lang="en-US"/>
          </a:p>
        </p:txBody>
      </p:sp>
    </p:spTree>
    <p:extLst>
      <p:ext uri="{BB962C8B-B14F-4D97-AF65-F5344CB8AC3E}">
        <p14:creationId xmlns:p14="http://schemas.microsoft.com/office/powerpoint/2010/main" val="14633665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Federal Pharmacy Partners include CVs, Walgreens, HEB, Brookshire, Walmart, some pharmacies form the national independent pharmacies organizations.</a:t>
            </a:r>
          </a:p>
        </p:txBody>
      </p:sp>
      <p:sp>
        <p:nvSpPr>
          <p:cNvPr id="4" name="Slide Number Placeholder 3"/>
          <p:cNvSpPr>
            <a:spLocks noGrp="1"/>
          </p:cNvSpPr>
          <p:nvPr>
            <p:ph type="sldNum" sz="quarter" idx="10"/>
          </p:nvPr>
        </p:nvSpPr>
        <p:spPr/>
        <p:txBody>
          <a:bodyPr/>
          <a:lstStyle/>
          <a:p>
            <a:fld id="{675637D0-FB1F-4D69-904B-80A6A6021A9E}" type="slidenum">
              <a:rPr lang="en-US" smtClean="0"/>
              <a:t>27</a:t>
            </a:fld>
            <a:endParaRPr lang="en-US"/>
          </a:p>
        </p:txBody>
      </p:sp>
    </p:spTree>
    <p:extLst>
      <p:ext uri="{BB962C8B-B14F-4D97-AF65-F5344CB8AC3E}">
        <p14:creationId xmlns:p14="http://schemas.microsoft.com/office/powerpoint/2010/main" val="439274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831516-B82F-4B86-9186-FB3DC919BBF3}" type="slidenum">
              <a:rPr lang="en-US" smtClean="0"/>
              <a:t>29</a:t>
            </a:fld>
            <a:endParaRPr lang="en-US"/>
          </a:p>
        </p:txBody>
      </p:sp>
    </p:spTree>
    <p:extLst>
      <p:ext uri="{BB962C8B-B14F-4D97-AF65-F5344CB8AC3E}">
        <p14:creationId xmlns:p14="http://schemas.microsoft.com/office/powerpoint/2010/main" val="964630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5637D0-FB1F-4D69-904B-80A6A6021A9E}" type="slidenum">
              <a:rPr lang="en-US" smtClean="0"/>
              <a:t>4</a:t>
            </a:fld>
            <a:endParaRPr lang="en-US"/>
          </a:p>
        </p:txBody>
      </p:sp>
    </p:spTree>
    <p:extLst>
      <p:ext uri="{BB962C8B-B14F-4D97-AF65-F5344CB8AC3E}">
        <p14:creationId xmlns:p14="http://schemas.microsoft.com/office/powerpoint/2010/main" val="10403982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831516-B82F-4B86-9186-FB3DC919BBF3}" type="slidenum">
              <a:rPr lang="en-US" smtClean="0"/>
              <a:t>6</a:t>
            </a:fld>
            <a:endParaRPr lang="en-US"/>
          </a:p>
        </p:txBody>
      </p:sp>
    </p:spTree>
    <p:extLst>
      <p:ext uri="{BB962C8B-B14F-4D97-AF65-F5344CB8AC3E}">
        <p14:creationId xmlns:p14="http://schemas.microsoft.com/office/powerpoint/2010/main" val="721793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5637D0-FB1F-4D69-904B-80A6A6021A9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96844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5637D0-FB1F-4D69-904B-80A6A6021A9E}" type="slidenum">
              <a:rPr lang="en-US" smtClean="0"/>
              <a:t>8</a:t>
            </a:fld>
            <a:endParaRPr lang="en-US" dirty="0"/>
          </a:p>
        </p:txBody>
      </p:sp>
    </p:spTree>
    <p:extLst>
      <p:ext uri="{BB962C8B-B14F-4D97-AF65-F5344CB8AC3E}">
        <p14:creationId xmlns:p14="http://schemas.microsoft.com/office/powerpoint/2010/main" val="3625710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5637D0-FB1F-4D69-904B-80A6A6021A9E}" type="slidenum">
              <a:rPr lang="en-US" smtClean="0"/>
              <a:t>12</a:t>
            </a:fld>
            <a:endParaRPr lang="en-US"/>
          </a:p>
        </p:txBody>
      </p:sp>
    </p:spTree>
    <p:extLst>
      <p:ext uri="{BB962C8B-B14F-4D97-AF65-F5344CB8AC3E}">
        <p14:creationId xmlns:p14="http://schemas.microsoft.com/office/powerpoint/2010/main" val="40005343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831516-B82F-4B86-9186-FB3DC919BB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01109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831516-B82F-4B86-9186-FB3DC919BB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93276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5637D0-FB1F-4D69-904B-80A6A6021A9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39549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Layout">
    <p:bg>
      <p:bgPr>
        <a:gradFill>
          <a:gsLst>
            <a:gs pos="0">
              <a:srgbClr val="556A7E"/>
            </a:gs>
            <a:gs pos="35000">
              <a:srgbClr val="556A7E"/>
            </a:gs>
            <a:gs pos="100000">
              <a:srgbClr val="333333"/>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title="&quot;&quot;">
            <a:extLst>
              <a:ext uri="{FF2B5EF4-FFF2-40B4-BE49-F238E27FC236}">
                <a16:creationId xmlns:a16="http://schemas.microsoft.com/office/drawing/2014/main" id="{DE3F76AE-A06E-4432-81ED-28CBF6FB1A98}"/>
              </a:ext>
            </a:extLst>
          </p:cNvPr>
          <p:cNvSpPr>
            <a:spLocks noGrp="1"/>
          </p:cNvSpPr>
          <p:nvPr>
            <p:ph type="title" hasCustomPrompt="1"/>
          </p:nvPr>
        </p:nvSpPr>
        <p:spPr>
          <a:xfrm>
            <a:off x="831850" y="1762297"/>
            <a:ext cx="10515600" cy="1971503"/>
          </a:xfrm>
          <a:ln w="63500">
            <a:solidFill>
              <a:schemeClr val="bg1"/>
            </a:solidFill>
          </a:ln>
        </p:spPr>
        <p:txBody>
          <a:bodyPr anchor="ctr" anchorCtr="0">
            <a:normAutofit/>
          </a:bodyPr>
          <a:lstStyle>
            <a:lvl1pPr algn="ctr">
              <a:defRPr sz="6600" b="1">
                <a:solidFill>
                  <a:schemeClr val="bg1"/>
                </a:solidFill>
                <a:latin typeface="+mn-lt"/>
              </a:defRPr>
            </a:lvl1pPr>
          </a:lstStyle>
          <a:p>
            <a:r>
              <a:rPr lang="en-US" dirty="0"/>
              <a:t>CLICK TO EDIT MASTER TITLE SLIDE	</a:t>
            </a:r>
          </a:p>
        </p:txBody>
      </p:sp>
      <p:sp>
        <p:nvSpPr>
          <p:cNvPr id="3" name="Text Placeholder 2">
            <a:extLst>
              <a:ext uri="{FF2B5EF4-FFF2-40B4-BE49-F238E27FC236}">
                <a16:creationId xmlns:a16="http://schemas.microsoft.com/office/drawing/2014/main" id="{D09E720B-E25C-49B3-978B-6706735DDA41}"/>
              </a:ext>
            </a:extLst>
          </p:cNvPr>
          <p:cNvSpPr>
            <a:spLocks noGrp="1"/>
          </p:cNvSpPr>
          <p:nvPr>
            <p:ph type="body" idx="1"/>
          </p:nvPr>
        </p:nvSpPr>
        <p:spPr>
          <a:xfrm>
            <a:off x="838200" y="3887609"/>
            <a:ext cx="10515600" cy="544878"/>
          </a:xfrm>
        </p:spPr>
        <p:txBody>
          <a:bodyPr>
            <a:normAutofit/>
          </a:bodyPr>
          <a:lstStyle>
            <a:lvl1pPr marL="0" indent="0" algn="ctr">
              <a:buNone/>
              <a:defRPr sz="32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Text Placeholder 5">
            <a:extLst>
              <a:ext uri="{FF2B5EF4-FFF2-40B4-BE49-F238E27FC236}">
                <a16:creationId xmlns:a16="http://schemas.microsoft.com/office/drawing/2014/main" id="{DBBC5130-6735-419A-B1B8-C36EA21FC405}"/>
              </a:ext>
            </a:extLst>
          </p:cNvPr>
          <p:cNvSpPr>
            <a:spLocks noGrp="1"/>
          </p:cNvSpPr>
          <p:nvPr>
            <p:ph type="body" sz="quarter" idx="10" hasCustomPrompt="1"/>
          </p:nvPr>
        </p:nvSpPr>
        <p:spPr>
          <a:xfrm>
            <a:off x="838200" y="4432300"/>
            <a:ext cx="10509250" cy="727075"/>
          </a:xfrm>
        </p:spPr>
        <p:txBody>
          <a:bodyPr>
            <a:normAutofit/>
          </a:bodyPr>
          <a:lstStyle>
            <a:lvl1pPr marL="0" indent="0" algn="ctr">
              <a:buNone/>
              <a:defRPr sz="1800" b="1">
                <a:solidFill>
                  <a:schemeClr val="bg1"/>
                </a:solidFill>
              </a:defRPr>
            </a:lvl1pPr>
          </a:lstStyle>
          <a:p>
            <a:pPr lvl="0"/>
            <a:r>
              <a:rPr lang="en-US" dirty="0"/>
              <a:t>Presenter</a:t>
            </a:r>
          </a:p>
        </p:txBody>
      </p:sp>
      <p:cxnSp>
        <p:nvCxnSpPr>
          <p:cNvPr id="10" name="Straight Connector 22" title="&quot; &quot;">
            <a:extLst>
              <a:ext uri="{FF2B5EF4-FFF2-40B4-BE49-F238E27FC236}">
                <a16:creationId xmlns:a16="http://schemas.microsoft.com/office/drawing/2014/main" id="{C518FDB4-615D-4BD8-B84D-E2866EE4D7D0}"/>
              </a:ext>
            </a:extLst>
          </p:cNvPr>
          <p:cNvCxnSpPr>
            <a:cxnSpLocks noChangeShapeType="1"/>
          </p:cNvCxnSpPr>
          <p:nvPr userDrawn="1"/>
        </p:nvCxnSpPr>
        <p:spPr bwMode="auto">
          <a:xfrm>
            <a:off x="0" y="161925"/>
            <a:ext cx="12192000" cy="0"/>
          </a:xfrm>
          <a:prstGeom prst="line">
            <a:avLst/>
          </a:prstGeom>
          <a:ln w="762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
        <p:nvSpPr>
          <p:cNvPr id="4" name="TextBox 3"/>
          <p:cNvSpPr txBox="1"/>
          <p:nvPr userDrawn="1"/>
        </p:nvSpPr>
        <p:spPr>
          <a:xfrm>
            <a:off x="10754868" y="6227064"/>
            <a:ext cx="1197864" cy="369332"/>
          </a:xfrm>
          <a:prstGeom prst="rect">
            <a:avLst/>
          </a:prstGeom>
          <a:noFill/>
        </p:spPr>
        <p:txBody>
          <a:bodyPr wrap="square" rtlCol="0">
            <a:spAutoFit/>
          </a:bodyPr>
          <a:lstStyle/>
          <a:p>
            <a:pPr algn="r"/>
            <a:r>
              <a:rPr lang="en-US" dirty="0">
                <a:solidFill>
                  <a:schemeClr val="bg1"/>
                </a:solidFill>
              </a:rPr>
              <a:t>Slide </a:t>
            </a:r>
            <a:fld id="{8056A95E-845A-454C-8EBA-F8F9A4D6C8D7}" type="slidenum">
              <a:rPr lang="en-US" smtClean="0">
                <a:solidFill>
                  <a:schemeClr val="bg1"/>
                </a:solidFill>
              </a:rPr>
              <a:pPr algn="r"/>
              <a:t>‹#›</a:t>
            </a:fld>
            <a:endParaRPr lang="en-US" dirty="0">
              <a:solidFill>
                <a:schemeClr val="bg1"/>
              </a:solidFill>
            </a:endParaRPr>
          </a:p>
        </p:txBody>
      </p:sp>
    </p:spTree>
    <p:extLst>
      <p:ext uri="{BB962C8B-B14F-4D97-AF65-F5344CB8AC3E}">
        <p14:creationId xmlns:p14="http://schemas.microsoft.com/office/powerpoint/2010/main" val="2214235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No Titl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D682CF4-D412-4779-B721-D677D66C32C5}"/>
              </a:ext>
            </a:extLst>
          </p:cNvPr>
          <p:cNvSpPr>
            <a:spLocks noGrp="1"/>
          </p:cNvSpPr>
          <p:nvPr>
            <p:ph type="sldNum" sz="quarter" idx="12"/>
          </p:nvPr>
        </p:nvSpPr>
        <p:spPr/>
        <p:txBody>
          <a:bodyPr/>
          <a:lstStyle/>
          <a:p>
            <a:fld id="{2AF131E7-C65A-4205-BD59-AD27FEB0E13B}" type="slidenum">
              <a:rPr lang="en-US" smtClean="0"/>
              <a:t>‹#›</a:t>
            </a:fld>
            <a:endParaRPr lang="en-US"/>
          </a:p>
        </p:txBody>
      </p:sp>
      <p:sp>
        <p:nvSpPr>
          <p:cNvPr id="7" name="Content Placeholder 6">
            <a:extLst>
              <a:ext uri="{FF2B5EF4-FFF2-40B4-BE49-F238E27FC236}">
                <a16:creationId xmlns:a16="http://schemas.microsoft.com/office/drawing/2014/main" id="{F3E62DF9-FC82-4F23-899A-C9F89F882958}"/>
              </a:ext>
            </a:extLst>
          </p:cNvPr>
          <p:cNvSpPr>
            <a:spLocks noGrp="1"/>
          </p:cNvSpPr>
          <p:nvPr>
            <p:ph sz="quarter" idx="13"/>
          </p:nvPr>
        </p:nvSpPr>
        <p:spPr>
          <a:xfrm>
            <a:off x="666750" y="742950"/>
            <a:ext cx="10858500" cy="5372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22" title="&quot; &quot;">
            <a:extLst>
              <a:ext uri="{FF2B5EF4-FFF2-40B4-BE49-F238E27FC236}">
                <a16:creationId xmlns:a16="http://schemas.microsoft.com/office/drawing/2014/main" id="{F70E1DB0-FA35-4359-A511-0FFBC260B0CF}"/>
              </a:ext>
            </a:extLst>
          </p:cNvPr>
          <p:cNvCxnSpPr>
            <a:cxnSpLocks noChangeShapeType="1"/>
          </p:cNvCxnSpPr>
          <p:nvPr userDrawn="1"/>
        </p:nvCxnSpPr>
        <p:spPr bwMode="auto">
          <a:xfrm>
            <a:off x="0" y="161925"/>
            <a:ext cx="12192000" cy="0"/>
          </a:xfrm>
          <a:prstGeom prst="line">
            <a:avLst/>
          </a:prstGeom>
          <a:ln w="762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88328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E3493D-3AC6-45EE-B19D-FE79522375D9}"/>
              </a:ext>
            </a:extLst>
          </p:cNvPr>
          <p:cNvSpPr>
            <a:spLocks noGrp="1"/>
          </p:cNvSpPr>
          <p:nvPr>
            <p:ph type="dt" sz="half" idx="10"/>
          </p:nvPr>
        </p:nvSpPr>
        <p:spPr/>
        <p:txBody>
          <a:bodyPr/>
          <a:lstStyle/>
          <a:p>
            <a:fld id="{DE9FCCAD-7EC3-41F9-AF25-DBEBDFD2D03C}" type="datetimeFigureOut">
              <a:rPr lang="en-US" smtClean="0"/>
              <a:t>12/8/2020</a:t>
            </a:fld>
            <a:endParaRPr lang="en-US"/>
          </a:p>
        </p:txBody>
      </p:sp>
      <p:sp>
        <p:nvSpPr>
          <p:cNvPr id="3" name="Footer Placeholder 2">
            <a:extLst>
              <a:ext uri="{FF2B5EF4-FFF2-40B4-BE49-F238E27FC236}">
                <a16:creationId xmlns:a16="http://schemas.microsoft.com/office/drawing/2014/main" id="{662C2881-EB4F-4F07-A241-DA76ABA607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132DF5A-775D-4FC2-9C23-B06497E48DCB}"/>
              </a:ext>
            </a:extLst>
          </p:cNvPr>
          <p:cNvSpPr>
            <a:spLocks noGrp="1"/>
          </p:cNvSpPr>
          <p:nvPr>
            <p:ph type="sldNum" sz="quarter" idx="12"/>
          </p:nvPr>
        </p:nvSpPr>
        <p:spPr/>
        <p:txBody>
          <a:bodyPr/>
          <a:lstStyle/>
          <a:p>
            <a:fld id="{2AF131E7-C65A-4205-BD59-AD27FEB0E13B}" type="slidenum">
              <a:rPr lang="en-US" smtClean="0"/>
              <a:t>‹#›</a:t>
            </a:fld>
            <a:endParaRPr lang="en-US"/>
          </a:p>
        </p:txBody>
      </p:sp>
    </p:spTree>
    <p:extLst>
      <p:ext uri="{BB962C8B-B14F-4D97-AF65-F5344CB8AC3E}">
        <p14:creationId xmlns:p14="http://schemas.microsoft.com/office/powerpoint/2010/main" val="27005803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rgbClr val="F2F2F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FAC3F-E8C3-47D6-9C29-15820A7AE7D6}"/>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EC4D5C3B-0D78-4F4C-9165-AB9D4B0FCC8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3CBE6E-823D-4EB4-82C4-38F5D4B08BED}"/>
              </a:ext>
            </a:extLst>
          </p:cNvPr>
          <p:cNvSpPr>
            <a:spLocks noGrp="1"/>
          </p:cNvSpPr>
          <p:nvPr>
            <p:ph type="dt" sz="half" idx="10"/>
          </p:nvPr>
        </p:nvSpPr>
        <p:spPr/>
        <p:txBody>
          <a:bodyPr/>
          <a:lstStyle/>
          <a:p>
            <a:fld id="{DE9FCCAD-7EC3-41F9-AF25-DBEBDFD2D03C}" type="datetimeFigureOut">
              <a:rPr lang="en-US" smtClean="0"/>
              <a:t>12/8/2020</a:t>
            </a:fld>
            <a:endParaRPr lang="en-US"/>
          </a:p>
        </p:txBody>
      </p:sp>
      <p:sp>
        <p:nvSpPr>
          <p:cNvPr id="5" name="Footer Placeholder 4">
            <a:extLst>
              <a:ext uri="{FF2B5EF4-FFF2-40B4-BE49-F238E27FC236}">
                <a16:creationId xmlns:a16="http://schemas.microsoft.com/office/drawing/2014/main" id="{D7253706-2B1F-4D77-B1DA-92FFBBA74F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5A7F56-5FD6-4829-A5D1-8D275B647B90}"/>
              </a:ext>
            </a:extLst>
          </p:cNvPr>
          <p:cNvSpPr>
            <a:spLocks noGrp="1"/>
          </p:cNvSpPr>
          <p:nvPr>
            <p:ph type="sldNum" sz="quarter" idx="12"/>
          </p:nvPr>
        </p:nvSpPr>
        <p:spPr/>
        <p:txBody>
          <a:bodyPr/>
          <a:lstStyle/>
          <a:p>
            <a:fld id="{2AF131E7-C65A-4205-BD59-AD27FEB0E13B}" type="slidenum">
              <a:rPr lang="en-US" smtClean="0"/>
              <a:t>‹#›</a:t>
            </a:fld>
            <a:endParaRPr lang="en-US"/>
          </a:p>
        </p:txBody>
      </p:sp>
      <p:sp>
        <p:nvSpPr>
          <p:cNvPr id="7" name="Pentagon 9" title="&quot;&quot;">
            <a:extLst>
              <a:ext uri="{FF2B5EF4-FFF2-40B4-BE49-F238E27FC236}">
                <a16:creationId xmlns:a16="http://schemas.microsoft.com/office/drawing/2014/main" id="{7CC38CDD-64DC-4DFD-A53D-533ECED83431}"/>
              </a:ext>
            </a:extLst>
          </p:cNvPr>
          <p:cNvSpPr/>
          <p:nvPr userDrawn="1"/>
        </p:nvSpPr>
        <p:spPr>
          <a:xfrm>
            <a:off x="0" y="1696611"/>
            <a:ext cx="6581872"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spTree>
    <p:extLst>
      <p:ext uri="{BB962C8B-B14F-4D97-AF65-F5344CB8AC3E}">
        <p14:creationId xmlns:p14="http://schemas.microsoft.com/office/powerpoint/2010/main" val="35505712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97C08E-E5FC-4F14-993F-305CF8A4FD80}"/>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a:extLst>
              <a:ext uri="{FF2B5EF4-FFF2-40B4-BE49-F238E27FC236}">
                <a16:creationId xmlns:a16="http://schemas.microsoft.com/office/drawing/2014/main" id="{26A655AA-EB69-4406-B886-8905A4234876}"/>
              </a:ext>
            </a:extLst>
          </p:cNvPr>
          <p:cNvSpPr>
            <a:spLocks noGrp="1"/>
          </p:cNvSpPr>
          <p:nvPr>
            <p:ph type="title"/>
          </p:nvPr>
        </p:nvSpPr>
        <p:spPr/>
        <p:txBody>
          <a:bodyPr/>
          <a:lstStyle>
            <a:lvl1pPr>
              <a:defRPr b="1"/>
            </a:lvl1pPr>
          </a:lstStyle>
          <a:p>
            <a:r>
              <a:rPr lang="en-US" dirty="0"/>
              <a:t>Click to edit Master title style</a:t>
            </a:r>
          </a:p>
        </p:txBody>
      </p:sp>
      <p:sp>
        <p:nvSpPr>
          <p:cNvPr id="2" name="TextBox 1"/>
          <p:cNvSpPr txBox="1"/>
          <p:nvPr userDrawn="1"/>
        </p:nvSpPr>
        <p:spPr>
          <a:xfrm>
            <a:off x="10768583" y="6397651"/>
            <a:ext cx="1353312" cy="369332"/>
          </a:xfrm>
          <a:prstGeom prst="rect">
            <a:avLst/>
          </a:prstGeom>
          <a:noFill/>
        </p:spPr>
        <p:txBody>
          <a:bodyPr wrap="square" rtlCol="0">
            <a:spAutoFit/>
          </a:bodyPr>
          <a:lstStyle/>
          <a:p>
            <a:pPr algn="r"/>
            <a:r>
              <a:rPr lang="en-US" dirty="0"/>
              <a:t>Slide</a:t>
            </a:r>
            <a:r>
              <a:rPr lang="en-US" baseline="0" dirty="0"/>
              <a:t> </a:t>
            </a:r>
            <a:fld id="{7494B7B1-C806-45AC-9EB6-EA06D8B3B5F3}" type="slidenum">
              <a:rPr lang="en-US" baseline="0" smtClean="0"/>
              <a:pPr algn="r"/>
              <a:t>‹#›</a:t>
            </a:fld>
            <a:endParaRPr lang="en-US" dirty="0"/>
          </a:p>
        </p:txBody>
      </p:sp>
    </p:spTree>
    <p:extLst>
      <p:ext uri="{BB962C8B-B14F-4D97-AF65-F5344CB8AC3E}">
        <p14:creationId xmlns:p14="http://schemas.microsoft.com/office/powerpoint/2010/main" val="34526055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B89CE3-59F3-4862-823A-0FEB939B00F0}"/>
              </a:ext>
            </a:extLst>
          </p:cNvPr>
          <p:cNvSpPr>
            <a:spLocks noGrp="1"/>
          </p:cNvSpPr>
          <p:nvPr>
            <p:ph sz="half" idx="1"/>
          </p:nvPr>
        </p:nvSpPr>
        <p:spPr>
          <a:xfrm>
            <a:off x="2405863" y="1825625"/>
            <a:ext cx="4344072"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B80462D6-05EC-42BC-90B3-E1244B68257D}"/>
              </a:ext>
            </a:extLst>
          </p:cNvPr>
          <p:cNvSpPr>
            <a:spLocks noGrp="1"/>
          </p:cNvSpPr>
          <p:nvPr>
            <p:ph sz="half" idx="2"/>
          </p:nvPr>
        </p:nvSpPr>
        <p:spPr>
          <a:xfrm>
            <a:off x="7009728" y="1825625"/>
            <a:ext cx="4344072"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F6FFCB7-78F2-42A0-B3F8-7C78139E98F4}"/>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5" name="Title 4">
            <a:extLst>
              <a:ext uri="{FF2B5EF4-FFF2-40B4-BE49-F238E27FC236}">
                <a16:creationId xmlns:a16="http://schemas.microsoft.com/office/drawing/2014/main" id="{4244305F-9E51-4C97-993B-6CFA7BD879EF}"/>
              </a:ext>
            </a:extLst>
          </p:cNvPr>
          <p:cNvSpPr>
            <a:spLocks noGrp="1"/>
          </p:cNvSpPr>
          <p:nvPr>
            <p:ph type="title"/>
          </p:nvPr>
        </p:nvSpPr>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13581690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32FF2B2-B59F-4D5B-A313-235F016BE53D}"/>
              </a:ext>
            </a:extLst>
          </p:cNvPr>
          <p:cNvSpPr>
            <a:spLocks noGrp="1"/>
          </p:cNvSpPr>
          <p:nvPr>
            <p:ph type="body" idx="1"/>
          </p:nvPr>
        </p:nvSpPr>
        <p:spPr>
          <a:xfrm>
            <a:off x="2327564" y="1857375"/>
            <a:ext cx="4405946"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57BA152-9EDA-4028-9FB3-1B5DFCFAC5D3}"/>
              </a:ext>
            </a:extLst>
          </p:cNvPr>
          <p:cNvSpPr>
            <a:spLocks noGrp="1"/>
          </p:cNvSpPr>
          <p:nvPr>
            <p:ph sz="half" idx="2"/>
          </p:nvPr>
        </p:nvSpPr>
        <p:spPr>
          <a:xfrm>
            <a:off x="2327563" y="2505075"/>
            <a:ext cx="440594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1FFF0849-E536-4C9C-A18E-53D9F5C3EF33}"/>
              </a:ext>
            </a:extLst>
          </p:cNvPr>
          <p:cNvSpPr>
            <a:spLocks noGrp="1"/>
          </p:cNvSpPr>
          <p:nvPr>
            <p:ph type="body" sz="quarter" idx="3"/>
          </p:nvPr>
        </p:nvSpPr>
        <p:spPr>
          <a:xfrm>
            <a:off x="6949440" y="1857375"/>
            <a:ext cx="4405948"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8BC04F7-725C-41F9-A8AE-514B613376BE}"/>
              </a:ext>
            </a:extLst>
          </p:cNvPr>
          <p:cNvSpPr>
            <a:spLocks noGrp="1"/>
          </p:cNvSpPr>
          <p:nvPr>
            <p:ph sz="quarter" idx="4"/>
          </p:nvPr>
        </p:nvSpPr>
        <p:spPr>
          <a:xfrm>
            <a:off x="6949440" y="2505075"/>
            <a:ext cx="440594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64B873F2-787E-4D79-B474-995E13D0B43A}"/>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7" name="Title 6">
            <a:extLst>
              <a:ext uri="{FF2B5EF4-FFF2-40B4-BE49-F238E27FC236}">
                <a16:creationId xmlns:a16="http://schemas.microsoft.com/office/drawing/2014/main" id="{2AF102D7-3CF1-4506-A572-0F149F76CDE0}"/>
              </a:ext>
            </a:extLst>
          </p:cNvPr>
          <p:cNvSpPr>
            <a:spLocks noGrp="1"/>
          </p:cNvSpPr>
          <p:nvPr>
            <p:ph type="title"/>
          </p:nvPr>
        </p:nvSpPr>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17521062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A279DC7-45CD-4962-BAF3-9EA0BFF1F55F}"/>
              </a:ext>
            </a:extLst>
          </p:cNvPr>
          <p:cNvSpPr>
            <a:spLocks noGrp="1"/>
          </p:cNvSpPr>
          <p:nvPr>
            <p:ph type="title"/>
          </p:nvPr>
        </p:nvSpPr>
        <p:spPr/>
        <p:txBody>
          <a:bodyPr/>
          <a:lstStyle>
            <a:lvl1pPr>
              <a:defRPr b="1"/>
            </a:lvl1pPr>
          </a:lstStyle>
          <a:p>
            <a:r>
              <a:rPr lang="en-US" dirty="0"/>
              <a:t>Click to edit Master title style</a:t>
            </a:r>
          </a:p>
        </p:txBody>
      </p:sp>
      <p:sp>
        <p:nvSpPr>
          <p:cNvPr id="2" name="TextBox 1"/>
          <p:cNvSpPr txBox="1"/>
          <p:nvPr userDrawn="1"/>
        </p:nvSpPr>
        <p:spPr>
          <a:xfrm>
            <a:off x="10603991" y="6336792"/>
            <a:ext cx="1499616" cy="369332"/>
          </a:xfrm>
          <a:prstGeom prst="rect">
            <a:avLst/>
          </a:prstGeom>
          <a:noFill/>
        </p:spPr>
        <p:txBody>
          <a:bodyPr wrap="square" rtlCol="0">
            <a:spAutoFit/>
          </a:bodyPr>
          <a:lstStyle/>
          <a:p>
            <a:pPr algn="r"/>
            <a:r>
              <a:rPr lang="en-US" dirty="0"/>
              <a:t>Slide </a:t>
            </a:r>
            <a:fld id="{00FD0AB2-8FCA-44B1-94FB-D9F368634A24}" type="slidenum">
              <a:rPr lang="en-US" smtClean="0"/>
              <a:t>‹#›</a:t>
            </a:fld>
            <a:endParaRPr lang="en-US" dirty="0"/>
          </a:p>
        </p:txBody>
      </p:sp>
    </p:spTree>
    <p:extLst>
      <p:ext uri="{BB962C8B-B14F-4D97-AF65-F5344CB8AC3E}">
        <p14:creationId xmlns:p14="http://schemas.microsoft.com/office/powerpoint/2010/main" val="32392051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ontent No Titl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CA0034-A29B-41C8-8050-85AE27DBECD1}"/>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pic>
        <p:nvPicPr>
          <p:cNvPr id="5" name="Picture 4">
            <a:extLst>
              <a:ext uri="{FF2B5EF4-FFF2-40B4-BE49-F238E27FC236}">
                <a16:creationId xmlns:a16="http://schemas.microsoft.com/office/drawing/2014/main" id="{F5D41109-E4E8-4F1B-8F73-C7512A5AFE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951" t="11802" r="75174" b="3720"/>
          <a:stretch/>
        </p:blipFill>
        <p:spPr>
          <a:xfrm>
            <a:off x="1" y="0"/>
            <a:ext cx="2209799" cy="6858000"/>
          </a:xfrm>
          <a:prstGeom prst="rect">
            <a:avLst/>
          </a:prstGeom>
          <a:ln>
            <a:noFill/>
          </a:ln>
        </p:spPr>
      </p:pic>
      <p:sp>
        <p:nvSpPr>
          <p:cNvPr id="6" name="Rectangle 5">
            <a:extLst>
              <a:ext uri="{FF2B5EF4-FFF2-40B4-BE49-F238E27FC236}">
                <a16:creationId xmlns:a16="http://schemas.microsoft.com/office/drawing/2014/main" id="{7B8D643E-9023-4501-A748-7AE3454331FD}"/>
              </a:ext>
            </a:extLst>
          </p:cNvPr>
          <p:cNvSpPr/>
          <p:nvPr userDrawn="1"/>
        </p:nvSpPr>
        <p:spPr>
          <a:xfrm>
            <a:off x="0" y="6647575"/>
            <a:ext cx="2209800" cy="210425"/>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B2DFC1C-47D0-4238-9973-F9E27DC563D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5604" y="5289192"/>
            <a:ext cx="1598591" cy="1147959"/>
          </a:xfrm>
          <a:prstGeom prst="rect">
            <a:avLst/>
          </a:prstGeom>
        </p:spPr>
      </p:pic>
      <p:cxnSp>
        <p:nvCxnSpPr>
          <p:cNvPr id="8" name="Straight Connector 22" title="&quot; &quot;">
            <a:extLst>
              <a:ext uri="{FF2B5EF4-FFF2-40B4-BE49-F238E27FC236}">
                <a16:creationId xmlns:a16="http://schemas.microsoft.com/office/drawing/2014/main" id="{D77F26A8-E80E-47FF-A4E8-5DC6A4DF9AED}"/>
              </a:ext>
            </a:extLst>
          </p:cNvPr>
          <p:cNvCxnSpPr>
            <a:cxnSpLocks noChangeShapeType="1"/>
          </p:cNvCxnSpPr>
          <p:nvPr userDrawn="1"/>
        </p:nvCxnSpPr>
        <p:spPr bwMode="auto">
          <a:xfrm>
            <a:off x="1" y="6647575"/>
            <a:ext cx="2209799"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9837F793-1857-4684-9922-D6742A648266}"/>
              </a:ext>
            </a:extLst>
          </p:cNvPr>
          <p:cNvSpPr>
            <a:spLocks noGrp="1"/>
          </p:cNvSpPr>
          <p:nvPr>
            <p:ph sz="quarter" idx="13"/>
          </p:nvPr>
        </p:nvSpPr>
        <p:spPr>
          <a:xfrm>
            <a:off x="2413000" y="409575"/>
            <a:ext cx="9472613" cy="568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26504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CA0034-A29B-41C8-8050-85AE27DBECD1}"/>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pic>
        <p:nvPicPr>
          <p:cNvPr id="5" name="Picture 4">
            <a:extLst>
              <a:ext uri="{FF2B5EF4-FFF2-40B4-BE49-F238E27FC236}">
                <a16:creationId xmlns:a16="http://schemas.microsoft.com/office/drawing/2014/main" id="{F5D41109-E4E8-4F1B-8F73-C7512A5AFE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951" t="11802" r="75174" b="3720"/>
          <a:stretch/>
        </p:blipFill>
        <p:spPr>
          <a:xfrm>
            <a:off x="1" y="0"/>
            <a:ext cx="2209799" cy="6858000"/>
          </a:xfrm>
          <a:prstGeom prst="rect">
            <a:avLst/>
          </a:prstGeom>
          <a:ln>
            <a:noFill/>
          </a:ln>
        </p:spPr>
      </p:pic>
      <p:sp>
        <p:nvSpPr>
          <p:cNvPr id="6" name="Rectangle 5">
            <a:extLst>
              <a:ext uri="{FF2B5EF4-FFF2-40B4-BE49-F238E27FC236}">
                <a16:creationId xmlns:a16="http://schemas.microsoft.com/office/drawing/2014/main" id="{7B8D643E-9023-4501-A748-7AE3454331FD}"/>
              </a:ext>
            </a:extLst>
          </p:cNvPr>
          <p:cNvSpPr/>
          <p:nvPr userDrawn="1"/>
        </p:nvSpPr>
        <p:spPr>
          <a:xfrm>
            <a:off x="0" y="6647575"/>
            <a:ext cx="2209800" cy="210425"/>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B2DFC1C-47D0-4238-9973-F9E27DC563D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5604" y="5289192"/>
            <a:ext cx="1598591" cy="1147959"/>
          </a:xfrm>
          <a:prstGeom prst="rect">
            <a:avLst/>
          </a:prstGeom>
        </p:spPr>
      </p:pic>
      <p:cxnSp>
        <p:nvCxnSpPr>
          <p:cNvPr id="8" name="Straight Connector 22" title="&quot; &quot;">
            <a:extLst>
              <a:ext uri="{FF2B5EF4-FFF2-40B4-BE49-F238E27FC236}">
                <a16:creationId xmlns:a16="http://schemas.microsoft.com/office/drawing/2014/main" id="{D77F26A8-E80E-47FF-A4E8-5DC6A4DF9AED}"/>
              </a:ext>
            </a:extLst>
          </p:cNvPr>
          <p:cNvCxnSpPr>
            <a:cxnSpLocks noChangeShapeType="1"/>
          </p:cNvCxnSpPr>
          <p:nvPr userDrawn="1"/>
        </p:nvCxnSpPr>
        <p:spPr bwMode="auto">
          <a:xfrm>
            <a:off x="1" y="6647575"/>
            <a:ext cx="2209799"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904049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922B5D5-FCFF-42FF-AE3D-76CF37FAAABB}"/>
              </a:ext>
            </a:extLst>
          </p:cNvPr>
          <p:cNvSpPr>
            <a:spLocks noGrp="1"/>
          </p:cNvSpPr>
          <p:nvPr>
            <p:ph type="body" sz="half" idx="2"/>
          </p:nvPr>
        </p:nvSpPr>
        <p:spPr>
          <a:xfrm>
            <a:off x="2277890" y="204946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Content Placeholder 2">
            <a:extLst>
              <a:ext uri="{FF2B5EF4-FFF2-40B4-BE49-F238E27FC236}">
                <a16:creationId xmlns:a16="http://schemas.microsoft.com/office/drawing/2014/main" id="{A6E7AA98-2AF5-4BC2-9262-C4B6AFB91145}"/>
              </a:ext>
            </a:extLst>
          </p:cNvPr>
          <p:cNvSpPr>
            <a:spLocks noGrp="1"/>
          </p:cNvSpPr>
          <p:nvPr>
            <p:ph idx="1"/>
          </p:nvPr>
        </p:nvSpPr>
        <p:spPr>
          <a:xfrm>
            <a:off x="6421784" y="2049463"/>
            <a:ext cx="4932016" cy="38115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18C68D7E-257E-4871-AF53-6BBE721E8728}"/>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5" name="Title 4">
            <a:extLst>
              <a:ext uri="{FF2B5EF4-FFF2-40B4-BE49-F238E27FC236}">
                <a16:creationId xmlns:a16="http://schemas.microsoft.com/office/drawing/2014/main" id="{5A0B201C-AA90-47D5-96C6-0D8499E3684A}"/>
              </a:ext>
            </a:extLst>
          </p:cNvPr>
          <p:cNvSpPr>
            <a:spLocks noGrp="1"/>
          </p:cNvSpPr>
          <p:nvPr>
            <p:ph type="title"/>
          </p:nvPr>
        </p:nvSpPr>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4282732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a:gsLst>
            <a:gs pos="0">
              <a:srgbClr val="005CB9"/>
            </a:gs>
            <a:gs pos="35000">
              <a:srgbClr val="005CB9"/>
            </a:gs>
            <a:gs pos="100000">
              <a:srgbClr val="1F4E79"/>
            </a:gs>
          </a:gsLst>
          <a:path path="circle">
            <a:fillToRect l="50000" t="-80000" r="50000" b="180000"/>
          </a:path>
        </a:gradFill>
        <a:effectLst/>
      </p:bgPr>
    </p:bg>
    <p:spTree>
      <p:nvGrpSpPr>
        <p:cNvPr id="1" name=""/>
        <p:cNvGrpSpPr/>
        <p:nvPr/>
      </p:nvGrpSpPr>
      <p:grpSpPr>
        <a:xfrm>
          <a:off x="0" y="0"/>
          <a:ext cx="0" cy="0"/>
          <a:chOff x="0" y="0"/>
          <a:chExt cx="0" cy="0"/>
        </a:xfrm>
      </p:grpSpPr>
      <p:pic>
        <p:nvPicPr>
          <p:cNvPr id="7" name="Picture 6" title="&quot;&quot;">
            <a:extLst>
              <a:ext uri="{FF2B5EF4-FFF2-40B4-BE49-F238E27FC236}">
                <a16:creationId xmlns:a16="http://schemas.microsoft.com/office/drawing/2014/main" id="{4640CF87-8DF6-4C8B-97AA-9ABBA6BC439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9614"/>
          <a:stretch/>
        </p:blipFill>
        <p:spPr>
          <a:xfrm>
            <a:off x="1" y="6014859"/>
            <a:ext cx="12192000" cy="843141"/>
          </a:xfrm>
          <a:prstGeom prst="rect">
            <a:avLst/>
          </a:prstGeom>
          <a:ln>
            <a:noFill/>
          </a:ln>
        </p:spPr>
      </p:pic>
      <p:cxnSp>
        <p:nvCxnSpPr>
          <p:cNvPr id="8" name="Straight Connector 22" title="&quot; &quot;">
            <a:extLst>
              <a:ext uri="{FF2B5EF4-FFF2-40B4-BE49-F238E27FC236}">
                <a16:creationId xmlns:a16="http://schemas.microsoft.com/office/drawing/2014/main" id="{D13F4D1B-EF1A-49B9-B402-0B004EF26F30}"/>
              </a:ext>
            </a:extLst>
          </p:cNvPr>
          <p:cNvCxnSpPr>
            <a:cxnSpLocks noChangeShapeType="1"/>
          </p:cNvCxnSpPr>
          <p:nvPr userDrawn="1"/>
        </p:nvCxnSpPr>
        <p:spPr bwMode="auto">
          <a:xfrm>
            <a:off x="0" y="5997388"/>
            <a:ext cx="12192000"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pic>
        <p:nvPicPr>
          <p:cNvPr id="9" name="Picture 8" title="Texas Department of State Health Services logo">
            <a:extLst>
              <a:ext uri="{FF2B5EF4-FFF2-40B4-BE49-F238E27FC236}">
                <a16:creationId xmlns:a16="http://schemas.microsoft.com/office/drawing/2014/main" id="{CBA3BA64-CAE0-4BE1-AAB8-D83A5CA4B19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622" y="5979918"/>
            <a:ext cx="3236672" cy="872853"/>
          </a:xfrm>
          <a:prstGeom prst="rect">
            <a:avLst/>
          </a:prstGeom>
        </p:spPr>
      </p:pic>
      <p:sp>
        <p:nvSpPr>
          <p:cNvPr id="2" name="Title 1">
            <a:extLst>
              <a:ext uri="{FF2B5EF4-FFF2-40B4-BE49-F238E27FC236}">
                <a16:creationId xmlns:a16="http://schemas.microsoft.com/office/drawing/2014/main" id="{DE3F76AE-A06E-4432-81ED-28CBF6FB1A98}"/>
              </a:ext>
            </a:extLst>
          </p:cNvPr>
          <p:cNvSpPr>
            <a:spLocks noGrp="1"/>
          </p:cNvSpPr>
          <p:nvPr>
            <p:ph type="title" hasCustomPrompt="1"/>
          </p:nvPr>
        </p:nvSpPr>
        <p:spPr>
          <a:xfrm>
            <a:off x="831850" y="860611"/>
            <a:ext cx="10515600" cy="2873190"/>
          </a:xfrm>
        </p:spPr>
        <p:txBody>
          <a:bodyPr anchor="b"/>
          <a:lstStyle>
            <a:lvl1pPr>
              <a:defRPr sz="6000" b="1">
                <a:solidFill>
                  <a:schemeClr val="bg1"/>
                </a:solidFill>
                <a:latin typeface="+mn-lt"/>
              </a:defRPr>
            </a:lvl1pPr>
          </a:lstStyle>
          <a:p>
            <a:r>
              <a:rPr lang="en-US" dirty="0"/>
              <a:t>CLICK TO EDIT MASTER TITLE SLIDE	</a:t>
            </a:r>
          </a:p>
        </p:txBody>
      </p:sp>
      <p:sp>
        <p:nvSpPr>
          <p:cNvPr id="3" name="Text Placeholder 2">
            <a:extLst>
              <a:ext uri="{FF2B5EF4-FFF2-40B4-BE49-F238E27FC236}">
                <a16:creationId xmlns:a16="http://schemas.microsoft.com/office/drawing/2014/main" id="{D09E720B-E25C-49B3-978B-6706735DDA41}"/>
              </a:ext>
            </a:extLst>
          </p:cNvPr>
          <p:cNvSpPr>
            <a:spLocks noGrp="1"/>
          </p:cNvSpPr>
          <p:nvPr>
            <p:ph type="body" idx="1"/>
          </p:nvPr>
        </p:nvSpPr>
        <p:spPr>
          <a:xfrm>
            <a:off x="838200" y="3887608"/>
            <a:ext cx="10515600" cy="1500187"/>
          </a:xfrm>
        </p:spPr>
        <p:txBody>
          <a:bodyPr/>
          <a:lstStyle>
            <a:lvl1pPr marL="0" indent="0">
              <a:buNone/>
              <a:defRPr sz="24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a:extLst>
              <a:ext uri="{FF2B5EF4-FFF2-40B4-BE49-F238E27FC236}">
                <a16:creationId xmlns:a16="http://schemas.microsoft.com/office/drawing/2014/main" id="{7D32FE2D-EC07-4B38-9F3D-0808B11B08CC}"/>
              </a:ext>
            </a:extLst>
          </p:cNvPr>
          <p:cNvSpPr>
            <a:spLocks noGrp="1"/>
          </p:cNvSpPr>
          <p:nvPr>
            <p:ph type="ftr" sz="quarter" idx="11"/>
          </p:nvPr>
        </p:nvSpPr>
        <p:spPr>
          <a:xfrm>
            <a:off x="7896225" y="6288648"/>
            <a:ext cx="4114800" cy="365125"/>
          </a:xfrm>
        </p:spPr>
        <p:txBody>
          <a:bodyPr anchor="b" anchorCtr="1"/>
          <a:lstStyle>
            <a:lvl1pPr>
              <a:defRPr sz="1800">
                <a:solidFill>
                  <a:schemeClr val="bg1"/>
                </a:solidFill>
              </a:defRPr>
            </a:lvl1pPr>
          </a:lstStyle>
          <a:p>
            <a:r>
              <a:rPr lang="en-US" dirty="0"/>
              <a:t>Presentation Title</a:t>
            </a:r>
          </a:p>
        </p:txBody>
      </p:sp>
    </p:spTree>
    <p:extLst>
      <p:ext uri="{BB962C8B-B14F-4D97-AF65-F5344CB8AC3E}">
        <p14:creationId xmlns:p14="http://schemas.microsoft.com/office/powerpoint/2010/main" val="36829444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A34D9B1-AB0A-4034-96D1-1272B15D79DC}"/>
              </a:ext>
            </a:extLst>
          </p:cNvPr>
          <p:cNvSpPr>
            <a:spLocks noGrp="1"/>
          </p:cNvSpPr>
          <p:nvPr>
            <p:ph type="body" sz="half" idx="2"/>
          </p:nvPr>
        </p:nvSpPr>
        <p:spPr>
          <a:xfrm>
            <a:off x="2286000" y="1894114"/>
            <a:ext cx="4357396" cy="432571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3" name="Picture Placeholder 2">
            <a:extLst>
              <a:ext uri="{FF2B5EF4-FFF2-40B4-BE49-F238E27FC236}">
                <a16:creationId xmlns:a16="http://schemas.microsoft.com/office/drawing/2014/main" id="{579CA2B5-7745-4EE4-AA6B-4C04515407BB}"/>
              </a:ext>
            </a:extLst>
          </p:cNvPr>
          <p:cNvSpPr>
            <a:spLocks noGrp="1"/>
          </p:cNvSpPr>
          <p:nvPr>
            <p:ph type="pic" idx="1"/>
          </p:nvPr>
        </p:nvSpPr>
        <p:spPr>
          <a:xfrm>
            <a:off x="6783355" y="1"/>
            <a:ext cx="5408646"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Slide Number Placeholder 6">
            <a:extLst>
              <a:ext uri="{FF2B5EF4-FFF2-40B4-BE49-F238E27FC236}">
                <a16:creationId xmlns:a16="http://schemas.microsoft.com/office/drawing/2014/main" id="{870E3C69-5B65-4D5C-9592-62EF77FDDEAF}"/>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5" name="Title 4">
            <a:extLst>
              <a:ext uri="{FF2B5EF4-FFF2-40B4-BE49-F238E27FC236}">
                <a16:creationId xmlns:a16="http://schemas.microsoft.com/office/drawing/2014/main" id="{5BB432F0-4273-4145-92A4-EE447DB13456}"/>
              </a:ext>
            </a:extLst>
          </p:cNvPr>
          <p:cNvSpPr>
            <a:spLocks noGrp="1"/>
          </p:cNvSpPr>
          <p:nvPr>
            <p:ph type="title"/>
          </p:nvPr>
        </p:nvSpPr>
        <p:spPr>
          <a:xfrm>
            <a:off x="2286000" y="365125"/>
            <a:ext cx="4357397" cy="1325563"/>
          </a:xfrm>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11589453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79D3D943-9064-4951-B936-9F56B4BCBC3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21C0C536-92FC-4E64-9194-22969EFD7D8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9CB27D1-BF3D-4ED3-8A08-CC7E8DE907F5}"/>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8" name="Title 7">
            <a:extLst>
              <a:ext uri="{FF2B5EF4-FFF2-40B4-BE49-F238E27FC236}">
                <a16:creationId xmlns:a16="http://schemas.microsoft.com/office/drawing/2014/main" id="{D19A5C61-4DCC-422D-B66E-7FA5A8D32E80}"/>
              </a:ext>
            </a:extLst>
          </p:cNvPr>
          <p:cNvSpPr>
            <a:spLocks noGrp="1"/>
          </p:cNvSpPr>
          <p:nvPr>
            <p:ph type="title"/>
          </p:nvPr>
        </p:nvSpPr>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4415718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ontent &amp;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F599D-6C02-48E0-8201-93256B595011}"/>
              </a:ext>
            </a:extLst>
          </p:cNvPr>
          <p:cNvSpPr>
            <a:spLocks noGrp="1"/>
          </p:cNvSpPr>
          <p:nvPr>
            <p:ph type="title"/>
          </p:nvPr>
        </p:nvSpPr>
        <p:spPr>
          <a:xfrm>
            <a:off x="838200" y="241300"/>
            <a:ext cx="10515600" cy="1325563"/>
          </a:xfrm>
        </p:spPr>
        <p:txBody>
          <a:bodyPr/>
          <a:lstStyle/>
          <a:p>
            <a:r>
              <a:rPr lang="en-US" dirty="0"/>
              <a:t>Click to edit Master title style</a:t>
            </a:r>
          </a:p>
        </p:txBody>
      </p:sp>
      <p:sp>
        <p:nvSpPr>
          <p:cNvPr id="7" name="Text Placeholder 6">
            <a:extLst>
              <a:ext uri="{FF2B5EF4-FFF2-40B4-BE49-F238E27FC236}">
                <a16:creationId xmlns:a16="http://schemas.microsoft.com/office/drawing/2014/main" id="{0AEDC7E3-DEC9-4498-81FE-201C83A126DE}"/>
              </a:ext>
            </a:extLst>
          </p:cNvPr>
          <p:cNvSpPr>
            <a:spLocks noGrp="1"/>
          </p:cNvSpPr>
          <p:nvPr>
            <p:ph type="body" sz="quarter" idx="10"/>
          </p:nvPr>
        </p:nvSpPr>
        <p:spPr>
          <a:xfrm>
            <a:off x="838200" y="1690688"/>
            <a:ext cx="5257800" cy="47291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a:extLst>
              <a:ext uri="{FF2B5EF4-FFF2-40B4-BE49-F238E27FC236}">
                <a16:creationId xmlns:a16="http://schemas.microsoft.com/office/drawing/2014/main" id="{9E24D776-7FA7-4215-BC62-AA2523B364B6}"/>
              </a:ext>
            </a:extLst>
          </p:cNvPr>
          <p:cNvSpPr>
            <a:spLocks noGrp="1"/>
          </p:cNvSpPr>
          <p:nvPr>
            <p:ph type="pic" sz="quarter" idx="11"/>
          </p:nvPr>
        </p:nvSpPr>
        <p:spPr>
          <a:xfrm>
            <a:off x="6096000" y="1566863"/>
            <a:ext cx="6096000" cy="5068889"/>
          </a:xfrm>
        </p:spPr>
        <p:txBody>
          <a:bodyPr/>
          <a:lstStyle/>
          <a:p>
            <a:endParaRPr lang="en-US" dirty="0"/>
          </a:p>
          <a:p>
            <a:endParaRPr lang="en-US" dirty="0"/>
          </a:p>
          <a:p>
            <a:endParaRPr lang="en-US" dirty="0"/>
          </a:p>
          <a:p>
            <a:r>
              <a:rPr lang="en-US" dirty="0"/>
              <a:t>Picture</a:t>
            </a:r>
          </a:p>
        </p:txBody>
      </p:sp>
      <p:sp>
        <p:nvSpPr>
          <p:cNvPr id="3" name="TextBox 2"/>
          <p:cNvSpPr txBox="1"/>
          <p:nvPr userDrawn="1"/>
        </p:nvSpPr>
        <p:spPr>
          <a:xfrm>
            <a:off x="10616184" y="6345936"/>
            <a:ext cx="1362456" cy="369332"/>
          </a:xfrm>
          <a:prstGeom prst="rect">
            <a:avLst/>
          </a:prstGeom>
          <a:noFill/>
        </p:spPr>
        <p:txBody>
          <a:bodyPr wrap="square" rtlCol="0">
            <a:spAutoFit/>
          </a:bodyPr>
          <a:lstStyle/>
          <a:p>
            <a:pPr algn="r"/>
            <a:r>
              <a:rPr lang="en-US" dirty="0"/>
              <a:t>Slide </a:t>
            </a:r>
            <a:fld id="{BF11FAEE-FE6B-4639-9026-D4AAF85490E8}" type="slidenum">
              <a:rPr lang="en-US" smtClean="0"/>
              <a:pPr algn="r"/>
              <a:t>‹#›</a:t>
            </a:fld>
            <a:endParaRPr lang="en-US" dirty="0"/>
          </a:p>
        </p:txBody>
      </p:sp>
    </p:spTree>
    <p:extLst>
      <p:ext uri="{BB962C8B-B14F-4D97-AF65-F5344CB8AC3E}">
        <p14:creationId xmlns:p14="http://schemas.microsoft.com/office/powerpoint/2010/main" val="3909056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E4B68-0B79-44AD-8CC1-FFCBDF4EF0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AB490E-881C-48B0-BCF6-F629AFBAFC4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38549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amp;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F599D-6C02-48E0-8201-93256B595011}"/>
              </a:ext>
            </a:extLst>
          </p:cNvPr>
          <p:cNvSpPr>
            <a:spLocks noGrp="1"/>
          </p:cNvSpPr>
          <p:nvPr>
            <p:ph type="title"/>
          </p:nvPr>
        </p:nvSpPr>
        <p:spPr>
          <a:xfrm>
            <a:off x="838200" y="241300"/>
            <a:ext cx="10515600" cy="1325563"/>
          </a:xfrm>
        </p:spPr>
        <p:txBody>
          <a:bodyPr/>
          <a:lstStyle/>
          <a:p>
            <a:r>
              <a:rPr lang="en-US" dirty="0"/>
              <a:t>Click to edit Master title style</a:t>
            </a:r>
          </a:p>
        </p:txBody>
      </p:sp>
      <p:sp>
        <p:nvSpPr>
          <p:cNvPr id="7" name="Text Placeholder 6">
            <a:extLst>
              <a:ext uri="{FF2B5EF4-FFF2-40B4-BE49-F238E27FC236}">
                <a16:creationId xmlns:a16="http://schemas.microsoft.com/office/drawing/2014/main" id="{0AEDC7E3-DEC9-4498-81FE-201C83A126DE}"/>
              </a:ext>
            </a:extLst>
          </p:cNvPr>
          <p:cNvSpPr>
            <a:spLocks noGrp="1"/>
          </p:cNvSpPr>
          <p:nvPr>
            <p:ph type="body" sz="quarter" idx="10"/>
          </p:nvPr>
        </p:nvSpPr>
        <p:spPr>
          <a:xfrm>
            <a:off x="838200" y="1690688"/>
            <a:ext cx="5257800" cy="47291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a:extLst>
              <a:ext uri="{FF2B5EF4-FFF2-40B4-BE49-F238E27FC236}">
                <a16:creationId xmlns:a16="http://schemas.microsoft.com/office/drawing/2014/main" id="{9E24D776-7FA7-4215-BC62-AA2523B364B6}"/>
              </a:ext>
            </a:extLst>
          </p:cNvPr>
          <p:cNvSpPr>
            <a:spLocks noGrp="1"/>
          </p:cNvSpPr>
          <p:nvPr>
            <p:ph type="pic" sz="quarter" idx="11"/>
          </p:nvPr>
        </p:nvSpPr>
        <p:spPr>
          <a:xfrm>
            <a:off x="6096000" y="1566863"/>
            <a:ext cx="6096000" cy="5068889"/>
          </a:xfrm>
        </p:spPr>
        <p:txBody>
          <a:bodyPr/>
          <a:lstStyle/>
          <a:p>
            <a:endParaRPr lang="en-US" dirty="0"/>
          </a:p>
          <a:p>
            <a:endParaRPr lang="en-US" dirty="0"/>
          </a:p>
          <a:p>
            <a:endParaRPr lang="en-US" dirty="0"/>
          </a:p>
          <a:p>
            <a:r>
              <a:rPr lang="en-US" dirty="0"/>
              <a:t>Picture</a:t>
            </a:r>
          </a:p>
        </p:txBody>
      </p:sp>
    </p:spTree>
    <p:extLst>
      <p:ext uri="{BB962C8B-B14F-4D97-AF65-F5344CB8AC3E}">
        <p14:creationId xmlns:p14="http://schemas.microsoft.com/office/powerpoint/2010/main" val="16314058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BD1ED-4C0D-4577-AED5-A0A39410D29D}"/>
              </a:ext>
            </a:extLst>
          </p:cNvPr>
          <p:cNvSpPr>
            <a:spLocks noGrp="1"/>
          </p:cNvSpPr>
          <p:nvPr>
            <p:ph type="title"/>
          </p:nvPr>
        </p:nvSpPr>
        <p:spPr>
          <a:xfrm>
            <a:off x="838200" y="222250"/>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22053BCD-2F54-4A0A-9404-EB4BA9A7C69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ECE411C-1F59-47D8-A553-7FD149C1CA7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655085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27750-E989-42E1-85EA-B283ABB8F43F}"/>
              </a:ext>
            </a:extLst>
          </p:cNvPr>
          <p:cNvSpPr>
            <a:spLocks noGrp="1"/>
          </p:cNvSpPr>
          <p:nvPr>
            <p:ph type="title"/>
          </p:nvPr>
        </p:nvSpPr>
        <p:spPr>
          <a:xfrm>
            <a:off x="862014" y="27225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703CE5D-AEFD-4304-8BB8-521B2A47521B}"/>
              </a:ext>
            </a:extLst>
          </p:cNvPr>
          <p:cNvSpPr>
            <a:spLocks noGrp="1"/>
          </p:cNvSpPr>
          <p:nvPr>
            <p:ph type="body" idx="1"/>
          </p:nvPr>
        </p:nvSpPr>
        <p:spPr>
          <a:xfrm>
            <a:off x="862014"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116F4435-131E-4F88-9269-C3FA6101F249}"/>
              </a:ext>
            </a:extLst>
          </p:cNvPr>
          <p:cNvSpPr>
            <a:spLocks noGrp="1"/>
          </p:cNvSpPr>
          <p:nvPr>
            <p:ph sz="half" idx="2"/>
          </p:nvPr>
        </p:nvSpPr>
        <p:spPr>
          <a:xfrm>
            <a:off x="839788"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ED8856AE-F49A-4C80-83E3-EC3B15C0D2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D6D8EA7-F412-47B2-90FD-7A9C9762B28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BDBA92D-FCC2-48A1-8A3D-C92BCE8BE6E9}"/>
              </a:ext>
            </a:extLst>
          </p:cNvPr>
          <p:cNvSpPr>
            <a:spLocks noGrp="1"/>
          </p:cNvSpPr>
          <p:nvPr>
            <p:ph type="dt" sz="half" idx="10"/>
          </p:nvPr>
        </p:nvSpPr>
        <p:spPr/>
        <p:txBody>
          <a:bodyPr/>
          <a:lstStyle/>
          <a:p>
            <a:fld id="{5205D06A-407B-46FA-A0EC-F072866C22BF}" type="datetimeFigureOut">
              <a:rPr lang="en-US" smtClean="0"/>
              <a:t>12/8/2020</a:t>
            </a:fld>
            <a:endParaRPr lang="en-US"/>
          </a:p>
        </p:txBody>
      </p:sp>
      <p:sp>
        <p:nvSpPr>
          <p:cNvPr id="8" name="Footer Placeholder 7">
            <a:extLst>
              <a:ext uri="{FF2B5EF4-FFF2-40B4-BE49-F238E27FC236}">
                <a16:creationId xmlns:a16="http://schemas.microsoft.com/office/drawing/2014/main" id="{DF6F68FA-2583-4B95-8D25-580645123F7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95FE495-09D8-428E-9C45-A3BF074E9950}"/>
              </a:ext>
            </a:extLst>
          </p:cNvPr>
          <p:cNvSpPr>
            <a:spLocks noGrp="1"/>
          </p:cNvSpPr>
          <p:nvPr>
            <p:ph type="sldNum" sz="quarter" idx="12"/>
          </p:nvPr>
        </p:nvSpPr>
        <p:spPr/>
        <p:txBody>
          <a:bodyPr/>
          <a:lstStyle/>
          <a:p>
            <a:fld id="{6B6B54E4-5A71-4511-84E9-33A1CA2A9EE3}" type="slidenum">
              <a:rPr lang="en-US" smtClean="0"/>
              <a:t>‹#›</a:t>
            </a:fld>
            <a:endParaRPr lang="en-US"/>
          </a:p>
        </p:txBody>
      </p:sp>
    </p:spTree>
    <p:extLst>
      <p:ext uri="{BB962C8B-B14F-4D97-AF65-F5344CB8AC3E}">
        <p14:creationId xmlns:p14="http://schemas.microsoft.com/office/powerpoint/2010/main" val="22895253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64814-3467-4D26-BFFF-52A18F78E6CD}"/>
              </a:ext>
            </a:extLst>
          </p:cNvPr>
          <p:cNvSpPr>
            <a:spLocks noGrp="1"/>
          </p:cNvSpPr>
          <p:nvPr>
            <p:ph type="title"/>
          </p:nvPr>
        </p:nvSpPr>
        <p:spPr>
          <a:xfrm>
            <a:off x="838200" y="180975"/>
            <a:ext cx="10515600" cy="1325563"/>
          </a:xfrm>
        </p:spPr>
        <p:txBody>
          <a:bodyPr/>
          <a:lstStyle/>
          <a:p>
            <a:r>
              <a:rPr lang="en-US"/>
              <a:t>Click to edit Master title style</a:t>
            </a:r>
          </a:p>
        </p:txBody>
      </p:sp>
    </p:spTree>
    <p:extLst>
      <p:ext uri="{BB962C8B-B14F-4D97-AF65-F5344CB8AC3E}">
        <p14:creationId xmlns:p14="http://schemas.microsoft.com/office/powerpoint/2010/main" val="6775358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
          <p:cNvSpPr txBox="1"/>
          <p:nvPr userDrawn="1"/>
        </p:nvSpPr>
        <p:spPr>
          <a:xfrm>
            <a:off x="10442448" y="6181344"/>
            <a:ext cx="1591056" cy="369332"/>
          </a:xfrm>
          <a:prstGeom prst="rect">
            <a:avLst/>
          </a:prstGeom>
          <a:noFill/>
        </p:spPr>
        <p:txBody>
          <a:bodyPr wrap="square" rtlCol="0">
            <a:spAutoFit/>
          </a:bodyPr>
          <a:lstStyle/>
          <a:p>
            <a:pPr algn="r"/>
            <a:r>
              <a:rPr lang="en-US" dirty="0"/>
              <a:t>Slide</a:t>
            </a:r>
            <a:r>
              <a:rPr lang="en-US" baseline="0" dirty="0"/>
              <a:t> </a:t>
            </a:r>
            <a:fld id="{0EC0562B-32A8-42B6-9F44-1FD7DBE64A70}" type="slidenum">
              <a:rPr lang="en-US" baseline="0" smtClean="0"/>
              <a:pPr algn="r"/>
              <a:t>‹#›</a:t>
            </a:fld>
            <a:endParaRPr lang="en-US" dirty="0"/>
          </a:p>
        </p:txBody>
      </p:sp>
    </p:spTree>
    <p:extLst>
      <p:ext uri="{BB962C8B-B14F-4D97-AF65-F5344CB8AC3E}">
        <p14:creationId xmlns:p14="http://schemas.microsoft.com/office/powerpoint/2010/main" val="4638793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EC7CC-61B4-4A57-AEC1-6B45BD51729E}"/>
              </a:ext>
            </a:extLst>
          </p:cNvPr>
          <p:cNvSpPr>
            <a:spLocks noGrp="1"/>
          </p:cNvSpPr>
          <p:nvPr>
            <p:ph type="title"/>
          </p:nvPr>
        </p:nvSpPr>
        <p:spPr>
          <a:xfrm>
            <a:off x="839788" y="457200"/>
            <a:ext cx="3932237" cy="876300"/>
          </a:xfrm>
        </p:spPr>
        <p:txBody>
          <a:bodyPr anchor="b"/>
          <a:lstStyle>
            <a:lvl1pPr>
              <a:defRPr sz="3200"/>
            </a:lvl1pPr>
          </a:lstStyle>
          <a:p>
            <a:r>
              <a:rPr lang="en-US" dirty="0"/>
              <a:t>Click to edit Master title style</a:t>
            </a:r>
          </a:p>
        </p:txBody>
      </p:sp>
      <p:sp>
        <p:nvSpPr>
          <p:cNvPr id="4" name="Text Placeholder 3">
            <a:extLst>
              <a:ext uri="{FF2B5EF4-FFF2-40B4-BE49-F238E27FC236}">
                <a16:creationId xmlns:a16="http://schemas.microsoft.com/office/drawing/2014/main" id="{A7D82634-C662-4D30-A456-A3C406D01D5E}"/>
              </a:ext>
            </a:extLst>
          </p:cNvPr>
          <p:cNvSpPr>
            <a:spLocks noGrp="1"/>
          </p:cNvSpPr>
          <p:nvPr>
            <p:ph type="body" sz="half" idx="2"/>
          </p:nvPr>
        </p:nvSpPr>
        <p:spPr>
          <a:xfrm>
            <a:off x="839788" y="1446213"/>
            <a:ext cx="3932237" cy="44227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Content Placeholder 2">
            <a:extLst>
              <a:ext uri="{FF2B5EF4-FFF2-40B4-BE49-F238E27FC236}">
                <a16:creationId xmlns:a16="http://schemas.microsoft.com/office/drawing/2014/main" id="{9CAE74DC-C2C7-43A6-BBF0-AF07DE2D00D1}"/>
              </a:ext>
            </a:extLst>
          </p:cNvPr>
          <p:cNvSpPr>
            <a:spLocks noGrp="1"/>
          </p:cNvSpPr>
          <p:nvPr>
            <p:ph idx="1"/>
          </p:nvPr>
        </p:nvSpPr>
        <p:spPr>
          <a:xfrm>
            <a:off x="5183188" y="1438275"/>
            <a:ext cx="6172200" cy="44227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67853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SHS Logo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30FFC8C-FFA4-4B32-A71B-6DF399E1577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369" b="8164"/>
          <a:stretch/>
        </p:blipFill>
        <p:spPr>
          <a:xfrm>
            <a:off x="0" y="0"/>
            <a:ext cx="12192000" cy="6858000"/>
          </a:xfrm>
          <a:prstGeom prst="rect">
            <a:avLst/>
          </a:prstGeom>
          <a:ln>
            <a:noFill/>
          </a:ln>
        </p:spPr>
      </p:pic>
      <p:cxnSp>
        <p:nvCxnSpPr>
          <p:cNvPr id="8" name="Straight Connector 22" title="&quot; &quot;">
            <a:extLst>
              <a:ext uri="{FF2B5EF4-FFF2-40B4-BE49-F238E27FC236}">
                <a16:creationId xmlns:a16="http://schemas.microsoft.com/office/drawing/2014/main" id="{B0F96CC1-470A-4CE3-9A55-CB49B5FCDE62}"/>
              </a:ext>
            </a:extLst>
          </p:cNvPr>
          <p:cNvCxnSpPr>
            <a:cxnSpLocks noChangeShapeType="1"/>
          </p:cNvCxnSpPr>
          <p:nvPr userDrawn="1"/>
        </p:nvCxnSpPr>
        <p:spPr bwMode="auto">
          <a:xfrm>
            <a:off x="0" y="171256"/>
            <a:ext cx="12192000" cy="0"/>
          </a:xfrm>
          <a:prstGeom prst="line">
            <a:avLst/>
          </a:prstGeom>
          <a:ln w="762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pic>
        <p:nvPicPr>
          <p:cNvPr id="10" name="Picture 9" title="Texas Department of State Health Services logo">
            <a:extLst>
              <a:ext uri="{FF2B5EF4-FFF2-40B4-BE49-F238E27FC236}">
                <a16:creationId xmlns:a16="http://schemas.microsoft.com/office/drawing/2014/main" id="{A2B8BECE-B9F2-4BF8-901C-9069CB22B8A5}"/>
              </a:ext>
            </a:extLst>
          </p:cNvPr>
          <p:cNvPicPr>
            <a:picLocks noChangeAspect="1"/>
          </p:cNvPicPr>
          <p:nvPr userDrawn="1"/>
        </p:nvPicPr>
        <p:blipFill>
          <a:blip r:embed="rId3"/>
          <a:stretch>
            <a:fillRect/>
          </a:stretch>
        </p:blipFill>
        <p:spPr>
          <a:xfrm>
            <a:off x="1151715" y="2096908"/>
            <a:ext cx="9888569" cy="2664183"/>
          </a:xfrm>
          <a:prstGeom prst="rect">
            <a:avLst/>
          </a:prstGeom>
        </p:spPr>
      </p:pic>
      <p:sp>
        <p:nvSpPr>
          <p:cNvPr id="2" name="TextBox 1"/>
          <p:cNvSpPr txBox="1"/>
          <p:nvPr userDrawn="1"/>
        </p:nvSpPr>
        <p:spPr>
          <a:xfrm>
            <a:off x="10469880" y="6317410"/>
            <a:ext cx="1563624" cy="369332"/>
          </a:xfrm>
          <a:prstGeom prst="rect">
            <a:avLst/>
          </a:prstGeom>
          <a:noFill/>
        </p:spPr>
        <p:txBody>
          <a:bodyPr wrap="square" rtlCol="0">
            <a:spAutoFit/>
          </a:bodyPr>
          <a:lstStyle/>
          <a:p>
            <a:pPr algn="r"/>
            <a:r>
              <a:rPr lang="en-US" dirty="0">
                <a:solidFill>
                  <a:schemeClr val="bg1"/>
                </a:solidFill>
              </a:rPr>
              <a:t>Slide </a:t>
            </a:r>
            <a:fld id="{EAF5EC24-8293-4A0D-AA77-477422E38233}" type="slidenum">
              <a:rPr lang="en-US" smtClean="0">
                <a:solidFill>
                  <a:schemeClr val="bg1"/>
                </a:solidFill>
              </a:rPr>
              <a:pPr algn="r"/>
              <a:t>‹#›</a:t>
            </a:fld>
            <a:endParaRPr lang="en-US" dirty="0">
              <a:solidFill>
                <a:schemeClr val="bg1"/>
              </a:solidFill>
            </a:endParaRPr>
          </a:p>
        </p:txBody>
      </p:sp>
    </p:spTree>
    <p:extLst>
      <p:ext uri="{BB962C8B-B14F-4D97-AF65-F5344CB8AC3E}">
        <p14:creationId xmlns:p14="http://schemas.microsoft.com/office/powerpoint/2010/main" val="16149267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B3E45-7DCB-43D9-A8F6-F996162C191E}"/>
              </a:ext>
            </a:extLst>
          </p:cNvPr>
          <p:cNvSpPr>
            <a:spLocks noGrp="1"/>
          </p:cNvSpPr>
          <p:nvPr>
            <p:ph type="title"/>
          </p:nvPr>
        </p:nvSpPr>
        <p:spPr>
          <a:xfrm>
            <a:off x="839788" y="457200"/>
            <a:ext cx="3932237" cy="876300"/>
          </a:xfrm>
        </p:spPr>
        <p:txBody>
          <a:bodyPr anchor="b"/>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AA0EF7B0-00F0-41BA-B6CA-13DBCA778AAB}"/>
              </a:ext>
            </a:extLst>
          </p:cNvPr>
          <p:cNvSpPr>
            <a:spLocks noGrp="1"/>
          </p:cNvSpPr>
          <p:nvPr>
            <p:ph type="body" sz="half" idx="2"/>
          </p:nvPr>
        </p:nvSpPr>
        <p:spPr>
          <a:xfrm>
            <a:off x="839788" y="18288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3" name="Picture Placeholder 2">
            <a:extLst>
              <a:ext uri="{FF2B5EF4-FFF2-40B4-BE49-F238E27FC236}">
                <a16:creationId xmlns:a16="http://schemas.microsoft.com/office/drawing/2014/main" id="{A0F4763C-A6AC-4FC2-9B24-1D1A4CF76625}"/>
              </a:ext>
            </a:extLst>
          </p:cNvPr>
          <p:cNvSpPr>
            <a:spLocks noGrp="1"/>
          </p:cNvSpPr>
          <p:nvPr>
            <p:ph type="pic" idx="1"/>
          </p:nvPr>
        </p:nvSpPr>
        <p:spPr>
          <a:xfrm>
            <a:off x="5180012" y="16097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36793820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97C08E-E5FC-4F14-993F-305CF8A4FD80}"/>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a:extLst>
              <a:ext uri="{FF2B5EF4-FFF2-40B4-BE49-F238E27FC236}">
                <a16:creationId xmlns:a16="http://schemas.microsoft.com/office/drawing/2014/main" id="{26A655AA-EB69-4406-B886-8905A4234876}"/>
              </a:ext>
            </a:extLst>
          </p:cNvPr>
          <p:cNvSpPr>
            <a:spLocks noGrp="1"/>
          </p:cNvSpPr>
          <p:nvPr>
            <p:ph type="title"/>
          </p:nvPr>
        </p:nvSpPr>
        <p:spPr/>
        <p:txBody>
          <a:bodyPr/>
          <a:lstStyle>
            <a:lvl1pPr>
              <a:defRPr b="1"/>
            </a:lvl1pPr>
          </a:lstStyle>
          <a:p>
            <a:r>
              <a:rPr lang="en-US" dirty="0"/>
              <a:t>Click to edit Master title style</a:t>
            </a:r>
          </a:p>
        </p:txBody>
      </p:sp>
      <p:sp>
        <p:nvSpPr>
          <p:cNvPr id="2" name="TextBox 1"/>
          <p:cNvSpPr txBox="1"/>
          <p:nvPr userDrawn="1"/>
        </p:nvSpPr>
        <p:spPr>
          <a:xfrm>
            <a:off x="10713719" y="6352143"/>
            <a:ext cx="1280160" cy="369332"/>
          </a:xfrm>
          <a:prstGeom prst="rect">
            <a:avLst/>
          </a:prstGeom>
          <a:noFill/>
        </p:spPr>
        <p:txBody>
          <a:bodyPr wrap="square" rtlCol="0">
            <a:spAutoFit/>
          </a:bodyPr>
          <a:lstStyle/>
          <a:p>
            <a:pPr algn="r"/>
            <a:r>
              <a:rPr lang="en-US" dirty="0"/>
              <a:t>Slide </a:t>
            </a:r>
            <a:fld id="{2C14A5F1-2683-45DC-B894-6C8D71DDC15E}" type="slidenum">
              <a:rPr lang="en-US" smtClean="0"/>
              <a:pPr algn="r"/>
              <a:t>‹#›</a:t>
            </a:fld>
            <a:endParaRPr lang="en-US" dirty="0"/>
          </a:p>
        </p:txBody>
      </p:sp>
    </p:spTree>
    <p:extLst>
      <p:ext uri="{BB962C8B-B14F-4D97-AF65-F5344CB8AC3E}">
        <p14:creationId xmlns:p14="http://schemas.microsoft.com/office/powerpoint/2010/main" val="15920031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B89CE3-59F3-4862-823A-0FEB939B00F0}"/>
              </a:ext>
            </a:extLst>
          </p:cNvPr>
          <p:cNvSpPr>
            <a:spLocks noGrp="1"/>
          </p:cNvSpPr>
          <p:nvPr>
            <p:ph sz="half" idx="1"/>
          </p:nvPr>
        </p:nvSpPr>
        <p:spPr>
          <a:xfrm>
            <a:off x="2405863" y="1825625"/>
            <a:ext cx="4344072"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B80462D6-05EC-42BC-90B3-E1244B68257D}"/>
              </a:ext>
            </a:extLst>
          </p:cNvPr>
          <p:cNvSpPr>
            <a:spLocks noGrp="1"/>
          </p:cNvSpPr>
          <p:nvPr>
            <p:ph sz="half" idx="2"/>
          </p:nvPr>
        </p:nvSpPr>
        <p:spPr>
          <a:xfrm>
            <a:off x="7009728" y="1825625"/>
            <a:ext cx="4344072"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F6FFCB7-78F2-42A0-B3F8-7C78139E98F4}"/>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5" name="Title 4">
            <a:extLst>
              <a:ext uri="{FF2B5EF4-FFF2-40B4-BE49-F238E27FC236}">
                <a16:creationId xmlns:a16="http://schemas.microsoft.com/office/drawing/2014/main" id="{4244305F-9E51-4C97-993B-6CFA7BD879EF}"/>
              </a:ext>
            </a:extLst>
          </p:cNvPr>
          <p:cNvSpPr>
            <a:spLocks noGrp="1"/>
          </p:cNvSpPr>
          <p:nvPr>
            <p:ph type="title"/>
          </p:nvPr>
        </p:nvSpPr>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9600856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32FF2B2-B59F-4D5B-A313-235F016BE53D}"/>
              </a:ext>
            </a:extLst>
          </p:cNvPr>
          <p:cNvSpPr>
            <a:spLocks noGrp="1"/>
          </p:cNvSpPr>
          <p:nvPr>
            <p:ph type="body" idx="1"/>
          </p:nvPr>
        </p:nvSpPr>
        <p:spPr>
          <a:xfrm>
            <a:off x="2327564" y="1857375"/>
            <a:ext cx="4405946"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57BA152-9EDA-4028-9FB3-1B5DFCFAC5D3}"/>
              </a:ext>
            </a:extLst>
          </p:cNvPr>
          <p:cNvSpPr>
            <a:spLocks noGrp="1"/>
          </p:cNvSpPr>
          <p:nvPr>
            <p:ph sz="half" idx="2"/>
          </p:nvPr>
        </p:nvSpPr>
        <p:spPr>
          <a:xfrm>
            <a:off x="2327563" y="2505075"/>
            <a:ext cx="440594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1FFF0849-E536-4C9C-A18E-53D9F5C3EF33}"/>
              </a:ext>
            </a:extLst>
          </p:cNvPr>
          <p:cNvSpPr>
            <a:spLocks noGrp="1"/>
          </p:cNvSpPr>
          <p:nvPr>
            <p:ph type="body" sz="quarter" idx="3"/>
          </p:nvPr>
        </p:nvSpPr>
        <p:spPr>
          <a:xfrm>
            <a:off x="6949440" y="1857375"/>
            <a:ext cx="4405948"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8BC04F7-725C-41F9-A8AE-514B613376BE}"/>
              </a:ext>
            </a:extLst>
          </p:cNvPr>
          <p:cNvSpPr>
            <a:spLocks noGrp="1"/>
          </p:cNvSpPr>
          <p:nvPr>
            <p:ph sz="quarter" idx="4"/>
          </p:nvPr>
        </p:nvSpPr>
        <p:spPr>
          <a:xfrm>
            <a:off x="6949440" y="2505075"/>
            <a:ext cx="440594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64B873F2-787E-4D79-B474-995E13D0B43A}"/>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7" name="Title 6">
            <a:extLst>
              <a:ext uri="{FF2B5EF4-FFF2-40B4-BE49-F238E27FC236}">
                <a16:creationId xmlns:a16="http://schemas.microsoft.com/office/drawing/2014/main" id="{2AF102D7-3CF1-4506-A572-0F149F76CDE0}"/>
              </a:ext>
            </a:extLst>
          </p:cNvPr>
          <p:cNvSpPr>
            <a:spLocks noGrp="1"/>
          </p:cNvSpPr>
          <p:nvPr>
            <p:ph type="title"/>
          </p:nvPr>
        </p:nvSpPr>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13634154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7034204-8D8F-4BBA-A894-01CA67052E85}"/>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3" name="Title 2">
            <a:extLst>
              <a:ext uri="{FF2B5EF4-FFF2-40B4-BE49-F238E27FC236}">
                <a16:creationId xmlns:a16="http://schemas.microsoft.com/office/drawing/2014/main" id="{0A279DC7-45CD-4962-BAF3-9EA0BFF1F55F}"/>
              </a:ext>
            </a:extLst>
          </p:cNvPr>
          <p:cNvSpPr>
            <a:spLocks noGrp="1"/>
          </p:cNvSpPr>
          <p:nvPr>
            <p:ph type="title"/>
          </p:nvPr>
        </p:nvSpPr>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10081022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Content No Titl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CA0034-A29B-41C8-8050-85AE27DBECD1}"/>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pic>
        <p:nvPicPr>
          <p:cNvPr id="5" name="Picture 4">
            <a:extLst>
              <a:ext uri="{FF2B5EF4-FFF2-40B4-BE49-F238E27FC236}">
                <a16:creationId xmlns:a16="http://schemas.microsoft.com/office/drawing/2014/main" id="{F5D41109-E4E8-4F1B-8F73-C7512A5AFE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951" t="11802" r="75174" b="3720"/>
          <a:stretch/>
        </p:blipFill>
        <p:spPr>
          <a:xfrm>
            <a:off x="1" y="0"/>
            <a:ext cx="2209799" cy="6858000"/>
          </a:xfrm>
          <a:prstGeom prst="rect">
            <a:avLst/>
          </a:prstGeom>
          <a:ln>
            <a:noFill/>
          </a:ln>
        </p:spPr>
      </p:pic>
      <p:sp>
        <p:nvSpPr>
          <p:cNvPr id="6" name="Rectangle 5">
            <a:extLst>
              <a:ext uri="{FF2B5EF4-FFF2-40B4-BE49-F238E27FC236}">
                <a16:creationId xmlns:a16="http://schemas.microsoft.com/office/drawing/2014/main" id="{7B8D643E-9023-4501-A748-7AE3454331FD}"/>
              </a:ext>
            </a:extLst>
          </p:cNvPr>
          <p:cNvSpPr/>
          <p:nvPr userDrawn="1"/>
        </p:nvSpPr>
        <p:spPr>
          <a:xfrm>
            <a:off x="0" y="6647575"/>
            <a:ext cx="2209800" cy="210425"/>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B2DFC1C-47D0-4238-9973-F9E27DC563D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5604" y="5289192"/>
            <a:ext cx="1598591" cy="1147959"/>
          </a:xfrm>
          <a:prstGeom prst="rect">
            <a:avLst/>
          </a:prstGeom>
        </p:spPr>
      </p:pic>
      <p:cxnSp>
        <p:nvCxnSpPr>
          <p:cNvPr id="8" name="Straight Connector 22" title="&quot; &quot;">
            <a:extLst>
              <a:ext uri="{FF2B5EF4-FFF2-40B4-BE49-F238E27FC236}">
                <a16:creationId xmlns:a16="http://schemas.microsoft.com/office/drawing/2014/main" id="{D77F26A8-E80E-47FF-A4E8-5DC6A4DF9AED}"/>
              </a:ext>
            </a:extLst>
          </p:cNvPr>
          <p:cNvCxnSpPr>
            <a:cxnSpLocks noChangeShapeType="1"/>
          </p:cNvCxnSpPr>
          <p:nvPr userDrawn="1"/>
        </p:nvCxnSpPr>
        <p:spPr bwMode="auto">
          <a:xfrm>
            <a:off x="1" y="6647575"/>
            <a:ext cx="2209799"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9837F793-1857-4684-9922-D6742A648266}"/>
              </a:ext>
            </a:extLst>
          </p:cNvPr>
          <p:cNvSpPr>
            <a:spLocks noGrp="1"/>
          </p:cNvSpPr>
          <p:nvPr>
            <p:ph sz="quarter" idx="13"/>
          </p:nvPr>
        </p:nvSpPr>
        <p:spPr>
          <a:xfrm>
            <a:off x="2413000" y="409575"/>
            <a:ext cx="9472613" cy="568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351224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CA0034-A29B-41C8-8050-85AE27DBECD1}"/>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pic>
        <p:nvPicPr>
          <p:cNvPr id="5" name="Picture 4">
            <a:extLst>
              <a:ext uri="{FF2B5EF4-FFF2-40B4-BE49-F238E27FC236}">
                <a16:creationId xmlns:a16="http://schemas.microsoft.com/office/drawing/2014/main" id="{F5D41109-E4E8-4F1B-8F73-C7512A5AFE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951" t="11802" r="75174" b="3720"/>
          <a:stretch/>
        </p:blipFill>
        <p:spPr>
          <a:xfrm>
            <a:off x="1" y="0"/>
            <a:ext cx="2209799" cy="6858000"/>
          </a:xfrm>
          <a:prstGeom prst="rect">
            <a:avLst/>
          </a:prstGeom>
          <a:ln>
            <a:noFill/>
          </a:ln>
        </p:spPr>
      </p:pic>
      <p:sp>
        <p:nvSpPr>
          <p:cNvPr id="6" name="Rectangle 5">
            <a:extLst>
              <a:ext uri="{FF2B5EF4-FFF2-40B4-BE49-F238E27FC236}">
                <a16:creationId xmlns:a16="http://schemas.microsoft.com/office/drawing/2014/main" id="{7B8D643E-9023-4501-A748-7AE3454331FD}"/>
              </a:ext>
            </a:extLst>
          </p:cNvPr>
          <p:cNvSpPr/>
          <p:nvPr userDrawn="1"/>
        </p:nvSpPr>
        <p:spPr>
          <a:xfrm>
            <a:off x="0" y="6647575"/>
            <a:ext cx="2209800" cy="210425"/>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B2DFC1C-47D0-4238-9973-F9E27DC563D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5604" y="5289192"/>
            <a:ext cx="1598591" cy="1147959"/>
          </a:xfrm>
          <a:prstGeom prst="rect">
            <a:avLst/>
          </a:prstGeom>
        </p:spPr>
      </p:pic>
      <p:cxnSp>
        <p:nvCxnSpPr>
          <p:cNvPr id="8" name="Straight Connector 22" title="&quot; &quot;">
            <a:extLst>
              <a:ext uri="{FF2B5EF4-FFF2-40B4-BE49-F238E27FC236}">
                <a16:creationId xmlns:a16="http://schemas.microsoft.com/office/drawing/2014/main" id="{D77F26A8-E80E-47FF-A4E8-5DC6A4DF9AED}"/>
              </a:ext>
            </a:extLst>
          </p:cNvPr>
          <p:cNvCxnSpPr>
            <a:cxnSpLocks noChangeShapeType="1"/>
          </p:cNvCxnSpPr>
          <p:nvPr userDrawn="1"/>
        </p:nvCxnSpPr>
        <p:spPr bwMode="auto">
          <a:xfrm>
            <a:off x="1" y="6647575"/>
            <a:ext cx="2209799"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177276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922B5D5-FCFF-42FF-AE3D-76CF37FAAABB}"/>
              </a:ext>
            </a:extLst>
          </p:cNvPr>
          <p:cNvSpPr>
            <a:spLocks noGrp="1"/>
          </p:cNvSpPr>
          <p:nvPr>
            <p:ph type="body" sz="half" idx="2"/>
          </p:nvPr>
        </p:nvSpPr>
        <p:spPr>
          <a:xfrm>
            <a:off x="2277890" y="204946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Content Placeholder 2">
            <a:extLst>
              <a:ext uri="{FF2B5EF4-FFF2-40B4-BE49-F238E27FC236}">
                <a16:creationId xmlns:a16="http://schemas.microsoft.com/office/drawing/2014/main" id="{A6E7AA98-2AF5-4BC2-9262-C4B6AFB91145}"/>
              </a:ext>
            </a:extLst>
          </p:cNvPr>
          <p:cNvSpPr>
            <a:spLocks noGrp="1"/>
          </p:cNvSpPr>
          <p:nvPr>
            <p:ph idx="1"/>
          </p:nvPr>
        </p:nvSpPr>
        <p:spPr>
          <a:xfrm>
            <a:off x="6421784" y="2049463"/>
            <a:ext cx="4932016" cy="38115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18C68D7E-257E-4871-AF53-6BBE721E8728}"/>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5" name="Title 4">
            <a:extLst>
              <a:ext uri="{FF2B5EF4-FFF2-40B4-BE49-F238E27FC236}">
                <a16:creationId xmlns:a16="http://schemas.microsoft.com/office/drawing/2014/main" id="{5A0B201C-AA90-47D5-96C6-0D8499E3684A}"/>
              </a:ext>
            </a:extLst>
          </p:cNvPr>
          <p:cNvSpPr>
            <a:spLocks noGrp="1"/>
          </p:cNvSpPr>
          <p:nvPr>
            <p:ph type="title"/>
          </p:nvPr>
        </p:nvSpPr>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20493755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A34D9B1-AB0A-4034-96D1-1272B15D79DC}"/>
              </a:ext>
            </a:extLst>
          </p:cNvPr>
          <p:cNvSpPr>
            <a:spLocks noGrp="1"/>
          </p:cNvSpPr>
          <p:nvPr>
            <p:ph type="body" sz="half" idx="2"/>
          </p:nvPr>
        </p:nvSpPr>
        <p:spPr>
          <a:xfrm>
            <a:off x="2286000" y="1894114"/>
            <a:ext cx="4357396" cy="432571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3" name="Picture Placeholder 2">
            <a:extLst>
              <a:ext uri="{FF2B5EF4-FFF2-40B4-BE49-F238E27FC236}">
                <a16:creationId xmlns:a16="http://schemas.microsoft.com/office/drawing/2014/main" id="{579CA2B5-7745-4EE4-AA6B-4C04515407BB}"/>
              </a:ext>
            </a:extLst>
          </p:cNvPr>
          <p:cNvSpPr>
            <a:spLocks noGrp="1"/>
          </p:cNvSpPr>
          <p:nvPr>
            <p:ph type="pic" idx="1"/>
          </p:nvPr>
        </p:nvSpPr>
        <p:spPr>
          <a:xfrm>
            <a:off x="6783355" y="1"/>
            <a:ext cx="5408646"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Slide Number Placeholder 6">
            <a:extLst>
              <a:ext uri="{FF2B5EF4-FFF2-40B4-BE49-F238E27FC236}">
                <a16:creationId xmlns:a16="http://schemas.microsoft.com/office/drawing/2014/main" id="{870E3C69-5B65-4D5C-9592-62EF77FDDEAF}"/>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5" name="Title 4">
            <a:extLst>
              <a:ext uri="{FF2B5EF4-FFF2-40B4-BE49-F238E27FC236}">
                <a16:creationId xmlns:a16="http://schemas.microsoft.com/office/drawing/2014/main" id="{5BB432F0-4273-4145-92A4-EE447DB13456}"/>
              </a:ext>
            </a:extLst>
          </p:cNvPr>
          <p:cNvSpPr>
            <a:spLocks noGrp="1"/>
          </p:cNvSpPr>
          <p:nvPr>
            <p:ph type="title"/>
          </p:nvPr>
        </p:nvSpPr>
        <p:spPr>
          <a:xfrm>
            <a:off x="2286000" y="365125"/>
            <a:ext cx="4357397" cy="1325563"/>
          </a:xfrm>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38927312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79D3D943-9064-4951-B936-9F56B4BCBC3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21C0C536-92FC-4E64-9194-22969EFD7D83}"/>
              </a:ext>
            </a:extLst>
          </p:cNvPr>
          <p:cNvSpPr>
            <a:spLocks noGrp="1"/>
          </p:cNvSpPr>
          <p:nvPr>
            <p:ph type="ftr" sz="quarter" idx="11"/>
          </p:nvPr>
        </p:nvSpPr>
        <p:spPr>
          <a:xfrm>
            <a:off x="4038600" y="6356350"/>
            <a:ext cx="4114800" cy="365125"/>
          </a:xfrm>
          <a:prstGeom prst="rect">
            <a:avLst/>
          </a:prstGeom>
        </p:spPr>
        <p:txBody>
          <a:bodyPr/>
          <a:lstStyle/>
          <a:p>
            <a:r>
              <a:rPr lang="en-US"/>
              <a:t>DRAFT</a:t>
            </a:r>
          </a:p>
        </p:txBody>
      </p:sp>
      <p:sp>
        <p:nvSpPr>
          <p:cNvPr id="6" name="Slide Number Placeholder 5">
            <a:extLst>
              <a:ext uri="{FF2B5EF4-FFF2-40B4-BE49-F238E27FC236}">
                <a16:creationId xmlns:a16="http://schemas.microsoft.com/office/drawing/2014/main" id="{C9CB27D1-BF3D-4ED3-8A08-CC7E8DE907F5}"/>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8" name="Title 7">
            <a:extLst>
              <a:ext uri="{FF2B5EF4-FFF2-40B4-BE49-F238E27FC236}">
                <a16:creationId xmlns:a16="http://schemas.microsoft.com/office/drawing/2014/main" id="{D19A5C61-4DCC-422D-B66E-7FA5A8D32E80}"/>
              </a:ext>
            </a:extLst>
          </p:cNvPr>
          <p:cNvSpPr>
            <a:spLocks noGrp="1"/>
          </p:cNvSpPr>
          <p:nvPr>
            <p:ph type="title"/>
          </p:nvPr>
        </p:nvSpPr>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3093679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Content &amp; Pictur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6ABD5-C31F-46EC-9CD3-DED924A08517}"/>
              </a:ext>
            </a:extLst>
          </p:cNvPr>
          <p:cNvSpPr>
            <a:spLocks noGrp="1"/>
          </p:cNvSpPr>
          <p:nvPr>
            <p:ph type="title"/>
          </p:nvPr>
        </p:nvSpPr>
        <p:spPr>
          <a:xfrm>
            <a:off x="838200" y="365125"/>
            <a:ext cx="5181600" cy="1108807"/>
          </a:xfrm>
        </p:spPr>
        <p:txBody>
          <a:bodyPr/>
          <a:lstStyle>
            <a:lvl1pPr>
              <a:defRPr b="1">
                <a:solidFill>
                  <a:srgbClr val="003087"/>
                </a:solidFill>
                <a:latin typeface="+mn-lt"/>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CB133A63-C708-47BD-ACF4-8B6CB2BD3D06}"/>
              </a:ext>
            </a:extLst>
          </p:cNvPr>
          <p:cNvSpPr>
            <a:spLocks noGrp="1"/>
          </p:cNvSpPr>
          <p:nvPr>
            <p:ph type="subTitle" idx="13"/>
          </p:nvPr>
        </p:nvSpPr>
        <p:spPr>
          <a:xfrm>
            <a:off x="838200" y="1473932"/>
            <a:ext cx="5181600" cy="408005"/>
          </a:xfrm>
        </p:spPr>
        <p:txBody>
          <a:bodyPr/>
          <a:lstStyle>
            <a:lvl1pPr marL="0" indent="0" algn="l">
              <a:buNone/>
              <a:defRPr sz="2400" b="1">
                <a:solidFill>
                  <a:srgbClr val="3F57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3" name="Content Placeholder 2">
            <a:extLst>
              <a:ext uri="{FF2B5EF4-FFF2-40B4-BE49-F238E27FC236}">
                <a16:creationId xmlns:a16="http://schemas.microsoft.com/office/drawing/2014/main" id="{C9FC7437-CEE2-4D3D-ABFF-BA414C9612E1}"/>
              </a:ext>
            </a:extLst>
          </p:cNvPr>
          <p:cNvSpPr>
            <a:spLocks noGrp="1"/>
          </p:cNvSpPr>
          <p:nvPr>
            <p:ph sz="half" idx="1"/>
          </p:nvPr>
        </p:nvSpPr>
        <p:spPr>
          <a:xfrm>
            <a:off x="838200" y="2202023"/>
            <a:ext cx="5181600" cy="39749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Picture Placeholder 16">
            <a:extLst>
              <a:ext uri="{FF2B5EF4-FFF2-40B4-BE49-F238E27FC236}">
                <a16:creationId xmlns:a16="http://schemas.microsoft.com/office/drawing/2014/main" id="{F01F10DD-B56D-4580-8ED0-FA1631DEED4F}"/>
              </a:ext>
            </a:extLst>
          </p:cNvPr>
          <p:cNvSpPr>
            <a:spLocks noGrp="1"/>
          </p:cNvSpPr>
          <p:nvPr>
            <p:ph type="pic" sz="quarter" idx="14"/>
          </p:nvPr>
        </p:nvSpPr>
        <p:spPr>
          <a:xfrm>
            <a:off x="6229350" y="0"/>
            <a:ext cx="5962650" cy="6626578"/>
          </a:xfrm>
        </p:spPr>
        <p:txBody>
          <a:bodyPr/>
          <a:lstStyle/>
          <a:p>
            <a:r>
              <a:rPr lang="en-US"/>
              <a:t>Click icon to add picture</a:t>
            </a:r>
          </a:p>
        </p:txBody>
      </p:sp>
      <p:sp>
        <p:nvSpPr>
          <p:cNvPr id="11" name="Pentagon 9">
            <a:extLst>
              <a:ext uri="{FF2B5EF4-FFF2-40B4-BE49-F238E27FC236}">
                <a16:creationId xmlns:a16="http://schemas.microsoft.com/office/drawing/2014/main" id="{074A4DD4-1876-4878-9EFC-2A372FE3E4E6}"/>
              </a:ext>
            </a:extLst>
          </p:cNvPr>
          <p:cNvSpPr/>
          <p:nvPr userDrawn="1"/>
        </p:nvSpPr>
        <p:spPr>
          <a:xfrm>
            <a:off x="0" y="1881937"/>
            <a:ext cx="6229350"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spTree>
    <p:extLst>
      <p:ext uri="{BB962C8B-B14F-4D97-AF65-F5344CB8AC3E}">
        <p14:creationId xmlns:p14="http://schemas.microsoft.com/office/powerpoint/2010/main" val="36034638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secHead">
  <p:cSld name="Section Header">
    <p:bg>
      <p:bgPr>
        <a:gradFill>
          <a:gsLst>
            <a:gs pos="0">
              <a:srgbClr val="005CB9"/>
            </a:gs>
            <a:gs pos="35000">
              <a:srgbClr val="005CB9"/>
            </a:gs>
            <a:gs pos="100000">
              <a:srgbClr val="1F4E79"/>
            </a:gs>
          </a:gsLst>
          <a:path path="circle">
            <a:fillToRect l="50000" t="-80000" r="50000" b="180000"/>
          </a:path>
        </a:gradFill>
        <a:effectLst/>
      </p:bgPr>
    </p:bg>
    <p:spTree>
      <p:nvGrpSpPr>
        <p:cNvPr id="1" name=""/>
        <p:cNvGrpSpPr/>
        <p:nvPr/>
      </p:nvGrpSpPr>
      <p:grpSpPr>
        <a:xfrm>
          <a:off x="0" y="0"/>
          <a:ext cx="0" cy="0"/>
          <a:chOff x="0" y="0"/>
          <a:chExt cx="0" cy="0"/>
        </a:xfrm>
      </p:grpSpPr>
      <p:pic>
        <p:nvPicPr>
          <p:cNvPr id="7" name="Picture 6" title="&quot;&quot;">
            <a:extLst>
              <a:ext uri="{FF2B5EF4-FFF2-40B4-BE49-F238E27FC236}">
                <a16:creationId xmlns:a16="http://schemas.microsoft.com/office/drawing/2014/main" id="{4640CF87-8DF6-4C8B-97AA-9ABBA6BC439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9614"/>
          <a:stretch/>
        </p:blipFill>
        <p:spPr>
          <a:xfrm>
            <a:off x="1" y="6014859"/>
            <a:ext cx="12192000" cy="843141"/>
          </a:xfrm>
          <a:prstGeom prst="rect">
            <a:avLst/>
          </a:prstGeom>
          <a:ln>
            <a:noFill/>
          </a:ln>
        </p:spPr>
      </p:pic>
      <p:cxnSp>
        <p:nvCxnSpPr>
          <p:cNvPr id="8" name="Straight Connector 22" title="&quot; &quot;">
            <a:extLst>
              <a:ext uri="{FF2B5EF4-FFF2-40B4-BE49-F238E27FC236}">
                <a16:creationId xmlns:a16="http://schemas.microsoft.com/office/drawing/2014/main" id="{D13F4D1B-EF1A-49B9-B402-0B004EF26F30}"/>
              </a:ext>
            </a:extLst>
          </p:cNvPr>
          <p:cNvCxnSpPr>
            <a:cxnSpLocks noChangeShapeType="1"/>
          </p:cNvCxnSpPr>
          <p:nvPr userDrawn="1"/>
        </p:nvCxnSpPr>
        <p:spPr bwMode="auto">
          <a:xfrm>
            <a:off x="0" y="5997388"/>
            <a:ext cx="12192000"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pic>
        <p:nvPicPr>
          <p:cNvPr id="9" name="Picture 8" title="Texas Department of State Health Services logo">
            <a:extLst>
              <a:ext uri="{FF2B5EF4-FFF2-40B4-BE49-F238E27FC236}">
                <a16:creationId xmlns:a16="http://schemas.microsoft.com/office/drawing/2014/main" id="{CBA3BA64-CAE0-4BE1-AAB8-D83A5CA4B19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622" y="5979918"/>
            <a:ext cx="3236672" cy="872853"/>
          </a:xfrm>
          <a:prstGeom prst="rect">
            <a:avLst/>
          </a:prstGeom>
        </p:spPr>
      </p:pic>
      <p:sp>
        <p:nvSpPr>
          <p:cNvPr id="2" name="Title 1">
            <a:extLst>
              <a:ext uri="{FF2B5EF4-FFF2-40B4-BE49-F238E27FC236}">
                <a16:creationId xmlns:a16="http://schemas.microsoft.com/office/drawing/2014/main" id="{DE3F76AE-A06E-4432-81ED-28CBF6FB1A98}"/>
              </a:ext>
            </a:extLst>
          </p:cNvPr>
          <p:cNvSpPr>
            <a:spLocks noGrp="1"/>
          </p:cNvSpPr>
          <p:nvPr>
            <p:ph type="title" hasCustomPrompt="1"/>
          </p:nvPr>
        </p:nvSpPr>
        <p:spPr>
          <a:xfrm>
            <a:off x="831850" y="860611"/>
            <a:ext cx="10515600" cy="2873190"/>
          </a:xfrm>
        </p:spPr>
        <p:txBody>
          <a:bodyPr anchor="b"/>
          <a:lstStyle>
            <a:lvl1pPr>
              <a:defRPr sz="6000" b="1">
                <a:solidFill>
                  <a:schemeClr val="bg1"/>
                </a:solidFill>
                <a:latin typeface="+mn-lt"/>
              </a:defRPr>
            </a:lvl1pPr>
          </a:lstStyle>
          <a:p>
            <a:r>
              <a:rPr lang="en-US" dirty="0"/>
              <a:t>CLICK TO EDIT MASTER TITLE SLIDE	</a:t>
            </a:r>
          </a:p>
        </p:txBody>
      </p:sp>
      <p:sp>
        <p:nvSpPr>
          <p:cNvPr id="3" name="Text Placeholder 2">
            <a:extLst>
              <a:ext uri="{FF2B5EF4-FFF2-40B4-BE49-F238E27FC236}">
                <a16:creationId xmlns:a16="http://schemas.microsoft.com/office/drawing/2014/main" id="{D09E720B-E25C-49B3-978B-6706735DDA41}"/>
              </a:ext>
            </a:extLst>
          </p:cNvPr>
          <p:cNvSpPr>
            <a:spLocks noGrp="1"/>
          </p:cNvSpPr>
          <p:nvPr>
            <p:ph type="body" idx="1"/>
          </p:nvPr>
        </p:nvSpPr>
        <p:spPr>
          <a:xfrm>
            <a:off x="838200" y="3887608"/>
            <a:ext cx="10515600" cy="1500187"/>
          </a:xfrm>
        </p:spPr>
        <p:txBody>
          <a:bodyPr/>
          <a:lstStyle>
            <a:lvl1pPr marL="0" indent="0">
              <a:buNone/>
              <a:defRPr sz="24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a:extLst>
              <a:ext uri="{FF2B5EF4-FFF2-40B4-BE49-F238E27FC236}">
                <a16:creationId xmlns:a16="http://schemas.microsoft.com/office/drawing/2014/main" id="{7D32FE2D-EC07-4B38-9F3D-0808B11B08CC}"/>
              </a:ext>
            </a:extLst>
          </p:cNvPr>
          <p:cNvSpPr>
            <a:spLocks noGrp="1"/>
          </p:cNvSpPr>
          <p:nvPr>
            <p:ph type="ftr" sz="quarter" idx="11"/>
          </p:nvPr>
        </p:nvSpPr>
        <p:spPr>
          <a:xfrm>
            <a:off x="7896225" y="6288648"/>
            <a:ext cx="4114800" cy="365125"/>
          </a:xfrm>
        </p:spPr>
        <p:txBody>
          <a:bodyPr anchor="b" anchorCtr="1"/>
          <a:lstStyle>
            <a:lvl1pPr>
              <a:defRPr sz="1800">
                <a:solidFill>
                  <a:schemeClr val="bg1"/>
                </a:solidFill>
              </a:defRPr>
            </a:lvl1pPr>
          </a:lstStyle>
          <a:p>
            <a:r>
              <a:rPr lang="en-US"/>
              <a:t>DRAFT</a:t>
            </a:r>
            <a:endParaRPr lang="en-US" dirty="0"/>
          </a:p>
        </p:txBody>
      </p:sp>
    </p:spTree>
    <p:extLst>
      <p:ext uri="{BB962C8B-B14F-4D97-AF65-F5344CB8AC3E}">
        <p14:creationId xmlns:p14="http://schemas.microsoft.com/office/powerpoint/2010/main" val="12165070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97C08E-E5FC-4F14-993F-305CF8A4FD8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861A4A68-A372-48AB-B631-1614C79BF8C9}"/>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8" name="Title 7">
            <a:extLst>
              <a:ext uri="{FF2B5EF4-FFF2-40B4-BE49-F238E27FC236}">
                <a16:creationId xmlns:a16="http://schemas.microsoft.com/office/drawing/2014/main" id="{26A655AA-EB69-4406-B886-8905A4234876}"/>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39464812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B89CE3-59F3-4862-823A-0FEB939B00F0}"/>
              </a:ext>
            </a:extLst>
          </p:cNvPr>
          <p:cNvSpPr>
            <a:spLocks noGrp="1"/>
          </p:cNvSpPr>
          <p:nvPr>
            <p:ph sz="half" idx="1"/>
          </p:nvPr>
        </p:nvSpPr>
        <p:spPr>
          <a:xfrm>
            <a:off x="2405863" y="1825625"/>
            <a:ext cx="4344072"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80462D6-05EC-42BC-90B3-E1244B68257D}"/>
              </a:ext>
            </a:extLst>
          </p:cNvPr>
          <p:cNvSpPr>
            <a:spLocks noGrp="1"/>
          </p:cNvSpPr>
          <p:nvPr>
            <p:ph sz="half" idx="2"/>
          </p:nvPr>
        </p:nvSpPr>
        <p:spPr>
          <a:xfrm>
            <a:off x="7009728" y="1825625"/>
            <a:ext cx="4344072"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F6FFCB7-78F2-42A0-B3F8-7C78139E98F4}"/>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5" name="Title 4">
            <a:extLst>
              <a:ext uri="{FF2B5EF4-FFF2-40B4-BE49-F238E27FC236}">
                <a16:creationId xmlns:a16="http://schemas.microsoft.com/office/drawing/2014/main" id="{4244305F-9E51-4C97-993B-6CFA7BD879EF}"/>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42900274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32FF2B2-B59F-4D5B-A313-235F016BE53D}"/>
              </a:ext>
            </a:extLst>
          </p:cNvPr>
          <p:cNvSpPr>
            <a:spLocks noGrp="1"/>
          </p:cNvSpPr>
          <p:nvPr>
            <p:ph type="body" idx="1"/>
          </p:nvPr>
        </p:nvSpPr>
        <p:spPr>
          <a:xfrm>
            <a:off x="2327564" y="1857375"/>
            <a:ext cx="4405946"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57BA152-9EDA-4028-9FB3-1B5DFCFAC5D3}"/>
              </a:ext>
            </a:extLst>
          </p:cNvPr>
          <p:cNvSpPr>
            <a:spLocks noGrp="1"/>
          </p:cNvSpPr>
          <p:nvPr>
            <p:ph sz="half" idx="2"/>
          </p:nvPr>
        </p:nvSpPr>
        <p:spPr>
          <a:xfrm>
            <a:off x="2327563" y="2505075"/>
            <a:ext cx="440594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FFF0849-E536-4C9C-A18E-53D9F5C3EF33}"/>
              </a:ext>
            </a:extLst>
          </p:cNvPr>
          <p:cNvSpPr>
            <a:spLocks noGrp="1"/>
          </p:cNvSpPr>
          <p:nvPr>
            <p:ph type="body" sz="quarter" idx="3"/>
          </p:nvPr>
        </p:nvSpPr>
        <p:spPr>
          <a:xfrm>
            <a:off x="6949440" y="1857375"/>
            <a:ext cx="4405948"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8BC04F7-725C-41F9-A8AE-514B613376BE}"/>
              </a:ext>
            </a:extLst>
          </p:cNvPr>
          <p:cNvSpPr>
            <a:spLocks noGrp="1"/>
          </p:cNvSpPr>
          <p:nvPr>
            <p:ph sz="quarter" idx="4"/>
          </p:nvPr>
        </p:nvSpPr>
        <p:spPr>
          <a:xfrm>
            <a:off x="6949440" y="2505075"/>
            <a:ext cx="440594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64B873F2-787E-4D79-B474-995E13D0B43A}"/>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7" name="Title 6">
            <a:extLst>
              <a:ext uri="{FF2B5EF4-FFF2-40B4-BE49-F238E27FC236}">
                <a16:creationId xmlns:a16="http://schemas.microsoft.com/office/drawing/2014/main" id="{2AF102D7-3CF1-4506-A572-0F149F76CDE0}"/>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33140910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7034204-8D8F-4BBA-A894-01CA67052E85}"/>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3" name="Title 2">
            <a:extLst>
              <a:ext uri="{FF2B5EF4-FFF2-40B4-BE49-F238E27FC236}">
                <a16:creationId xmlns:a16="http://schemas.microsoft.com/office/drawing/2014/main" id="{0A279DC7-45CD-4962-BAF3-9EA0BFF1F55F}"/>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42726706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Content No Titl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CA0034-A29B-41C8-8050-85AE27DBECD1}"/>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pic>
        <p:nvPicPr>
          <p:cNvPr id="5" name="Picture 4">
            <a:extLst>
              <a:ext uri="{FF2B5EF4-FFF2-40B4-BE49-F238E27FC236}">
                <a16:creationId xmlns:a16="http://schemas.microsoft.com/office/drawing/2014/main" id="{F5D41109-E4E8-4F1B-8F73-C7512A5AFE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951" t="11802" r="75174" b="3720"/>
          <a:stretch/>
        </p:blipFill>
        <p:spPr>
          <a:xfrm>
            <a:off x="1" y="0"/>
            <a:ext cx="2209799" cy="6858000"/>
          </a:xfrm>
          <a:prstGeom prst="rect">
            <a:avLst/>
          </a:prstGeom>
          <a:ln>
            <a:noFill/>
          </a:ln>
        </p:spPr>
      </p:pic>
      <p:sp>
        <p:nvSpPr>
          <p:cNvPr id="6" name="Rectangle 5">
            <a:extLst>
              <a:ext uri="{FF2B5EF4-FFF2-40B4-BE49-F238E27FC236}">
                <a16:creationId xmlns:a16="http://schemas.microsoft.com/office/drawing/2014/main" id="{7B8D643E-9023-4501-A748-7AE3454331FD}"/>
              </a:ext>
            </a:extLst>
          </p:cNvPr>
          <p:cNvSpPr/>
          <p:nvPr userDrawn="1"/>
        </p:nvSpPr>
        <p:spPr>
          <a:xfrm>
            <a:off x="0" y="6647575"/>
            <a:ext cx="2209800" cy="210425"/>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B2DFC1C-47D0-4238-9973-F9E27DC563D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5604" y="5289192"/>
            <a:ext cx="1598591" cy="1147959"/>
          </a:xfrm>
          <a:prstGeom prst="rect">
            <a:avLst/>
          </a:prstGeom>
        </p:spPr>
      </p:pic>
      <p:cxnSp>
        <p:nvCxnSpPr>
          <p:cNvPr id="8" name="Straight Connector 22" title="&quot; &quot;">
            <a:extLst>
              <a:ext uri="{FF2B5EF4-FFF2-40B4-BE49-F238E27FC236}">
                <a16:creationId xmlns:a16="http://schemas.microsoft.com/office/drawing/2014/main" id="{D77F26A8-E80E-47FF-A4E8-5DC6A4DF9AED}"/>
              </a:ext>
            </a:extLst>
          </p:cNvPr>
          <p:cNvCxnSpPr>
            <a:cxnSpLocks noChangeShapeType="1"/>
          </p:cNvCxnSpPr>
          <p:nvPr userDrawn="1"/>
        </p:nvCxnSpPr>
        <p:spPr bwMode="auto">
          <a:xfrm>
            <a:off x="1" y="6647575"/>
            <a:ext cx="2209799"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9837F793-1857-4684-9922-D6742A648266}"/>
              </a:ext>
            </a:extLst>
          </p:cNvPr>
          <p:cNvSpPr>
            <a:spLocks noGrp="1"/>
          </p:cNvSpPr>
          <p:nvPr>
            <p:ph sz="quarter" idx="13"/>
          </p:nvPr>
        </p:nvSpPr>
        <p:spPr>
          <a:xfrm>
            <a:off x="2413000" y="409575"/>
            <a:ext cx="9472613" cy="568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910670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CA0034-A29B-41C8-8050-85AE27DBECD1}"/>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pic>
        <p:nvPicPr>
          <p:cNvPr id="5" name="Picture 4">
            <a:extLst>
              <a:ext uri="{FF2B5EF4-FFF2-40B4-BE49-F238E27FC236}">
                <a16:creationId xmlns:a16="http://schemas.microsoft.com/office/drawing/2014/main" id="{F5D41109-E4E8-4F1B-8F73-C7512A5AFE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951" t="11802" r="75174" b="3720"/>
          <a:stretch/>
        </p:blipFill>
        <p:spPr>
          <a:xfrm>
            <a:off x="1" y="0"/>
            <a:ext cx="2209799" cy="6858000"/>
          </a:xfrm>
          <a:prstGeom prst="rect">
            <a:avLst/>
          </a:prstGeom>
          <a:ln>
            <a:noFill/>
          </a:ln>
        </p:spPr>
      </p:pic>
      <p:sp>
        <p:nvSpPr>
          <p:cNvPr id="6" name="Rectangle 5">
            <a:extLst>
              <a:ext uri="{FF2B5EF4-FFF2-40B4-BE49-F238E27FC236}">
                <a16:creationId xmlns:a16="http://schemas.microsoft.com/office/drawing/2014/main" id="{7B8D643E-9023-4501-A748-7AE3454331FD}"/>
              </a:ext>
            </a:extLst>
          </p:cNvPr>
          <p:cNvSpPr/>
          <p:nvPr userDrawn="1"/>
        </p:nvSpPr>
        <p:spPr>
          <a:xfrm>
            <a:off x="0" y="6647575"/>
            <a:ext cx="2209800" cy="210425"/>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B2DFC1C-47D0-4238-9973-F9E27DC563D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5604" y="5289192"/>
            <a:ext cx="1598591" cy="1147959"/>
          </a:xfrm>
          <a:prstGeom prst="rect">
            <a:avLst/>
          </a:prstGeom>
        </p:spPr>
      </p:pic>
      <p:cxnSp>
        <p:nvCxnSpPr>
          <p:cNvPr id="8" name="Straight Connector 22" title="&quot; &quot;">
            <a:extLst>
              <a:ext uri="{FF2B5EF4-FFF2-40B4-BE49-F238E27FC236}">
                <a16:creationId xmlns:a16="http://schemas.microsoft.com/office/drawing/2014/main" id="{D77F26A8-E80E-47FF-A4E8-5DC6A4DF9AED}"/>
              </a:ext>
            </a:extLst>
          </p:cNvPr>
          <p:cNvCxnSpPr>
            <a:cxnSpLocks noChangeShapeType="1"/>
          </p:cNvCxnSpPr>
          <p:nvPr userDrawn="1"/>
        </p:nvCxnSpPr>
        <p:spPr bwMode="auto">
          <a:xfrm>
            <a:off x="1" y="6647575"/>
            <a:ext cx="2209799"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4969507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922B5D5-FCFF-42FF-AE3D-76CF37FAAABB}"/>
              </a:ext>
            </a:extLst>
          </p:cNvPr>
          <p:cNvSpPr>
            <a:spLocks noGrp="1"/>
          </p:cNvSpPr>
          <p:nvPr>
            <p:ph type="body" sz="half" idx="2"/>
          </p:nvPr>
        </p:nvSpPr>
        <p:spPr>
          <a:xfrm>
            <a:off x="2277890" y="204946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Content Placeholder 2">
            <a:extLst>
              <a:ext uri="{FF2B5EF4-FFF2-40B4-BE49-F238E27FC236}">
                <a16:creationId xmlns:a16="http://schemas.microsoft.com/office/drawing/2014/main" id="{A6E7AA98-2AF5-4BC2-9262-C4B6AFB91145}"/>
              </a:ext>
            </a:extLst>
          </p:cNvPr>
          <p:cNvSpPr>
            <a:spLocks noGrp="1"/>
          </p:cNvSpPr>
          <p:nvPr>
            <p:ph idx="1"/>
          </p:nvPr>
        </p:nvSpPr>
        <p:spPr>
          <a:xfrm>
            <a:off x="6421784" y="2049463"/>
            <a:ext cx="4932016" cy="38115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18C68D7E-257E-4871-AF53-6BBE721E8728}"/>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5" name="Title 4">
            <a:extLst>
              <a:ext uri="{FF2B5EF4-FFF2-40B4-BE49-F238E27FC236}">
                <a16:creationId xmlns:a16="http://schemas.microsoft.com/office/drawing/2014/main" id="{5A0B201C-AA90-47D5-96C6-0D8499E3684A}"/>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398763963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A34D9B1-AB0A-4034-96D1-1272B15D79DC}"/>
              </a:ext>
            </a:extLst>
          </p:cNvPr>
          <p:cNvSpPr>
            <a:spLocks noGrp="1"/>
          </p:cNvSpPr>
          <p:nvPr>
            <p:ph type="body" sz="half" idx="2"/>
          </p:nvPr>
        </p:nvSpPr>
        <p:spPr>
          <a:xfrm>
            <a:off x="2286000" y="1894114"/>
            <a:ext cx="4357396" cy="432571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Picture Placeholder 2">
            <a:extLst>
              <a:ext uri="{FF2B5EF4-FFF2-40B4-BE49-F238E27FC236}">
                <a16:creationId xmlns:a16="http://schemas.microsoft.com/office/drawing/2014/main" id="{579CA2B5-7745-4EE4-AA6B-4C04515407BB}"/>
              </a:ext>
            </a:extLst>
          </p:cNvPr>
          <p:cNvSpPr>
            <a:spLocks noGrp="1"/>
          </p:cNvSpPr>
          <p:nvPr>
            <p:ph type="pic" idx="1"/>
          </p:nvPr>
        </p:nvSpPr>
        <p:spPr>
          <a:xfrm>
            <a:off x="6783355" y="1"/>
            <a:ext cx="5408646"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Slide Number Placeholder 6">
            <a:extLst>
              <a:ext uri="{FF2B5EF4-FFF2-40B4-BE49-F238E27FC236}">
                <a16:creationId xmlns:a16="http://schemas.microsoft.com/office/drawing/2014/main" id="{870E3C69-5B65-4D5C-9592-62EF77FDDEAF}"/>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5" name="Title 4">
            <a:extLst>
              <a:ext uri="{FF2B5EF4-FFF2-40B4-BE49-F238E27FC236}">
                <a16:creationId xmlns:a16="http://schemas.microsoft.com/office/drawing/2014/main" id="{5BB432F0-4273-4145-92A4-EE447DB13456}"/>
              </a:ext>
            </a:extLst>
          </p:cNvPr>
          <p:cNvSpPr>
            <a:spLocks noGrp="1"/>
          </p:cNvSpPr>
          <p:nvPr>
            <p:ph type="title"/>
          </p:nvPr>
        </p:nvSpPr>
        <p:spPr>
          <a:xfrm>
            <a:off x="2286000" y="365125"/>
            <a:ext cx="4357397" cy="1325563"/>
          </a:xfrm>
        </p:spPr>
        <p:txBody>
          <a:bodyPr/>
          <a:lstStyle>
            <a:lvl1pPr>
              <a:defRPr b="1"/>
            </a:lvl1pPr>
          </a:lstStyle>
          <a:p>
            <a:r>
              <a:rPr lang="en-US"/>
              <a:t>Click to edit Master title style</a:t>
            </a:r>
          </a:p>
        </p:txBody>
      </p:sp>
    </p:spTree>
    <p:extLst>
      <p:ext uri="{BB962C8B-B14F-4D97-AF65-F5344CB8AC3E}">
        <p14:creationId xmlns:p14="http://schemas.microsoft.com/office/powerpoint/2010/main" val="386219512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79D3D943-9064-4951-B936-9F56B4BCBC3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21C0C536-92FC-4E64-9194-22969EFD7D8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9CB27D1-BF3D-4ED3-8A08-CC7E8DE907F5}"/>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8" name="Title 7">
            <a:extLst>
              <a:ext uri="{FF2B5EF4-FFF2-40B4-BE49-F238E27FC236}">
                <a16:creationId xmlns:a16="http://schemas.microsoft.com/office/drawing/2014/main" id="{D19A5C61-4DCC-422D-B66E-7FA5A8D32E80}"/>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1605619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6ABD5-C31F-46EC-9CD3-DED924A08517}"/>
              </a:ext>
            </a:extLst>
          </p:cNvPr>
          <p:cNvSpPr>
            <a:spLocks noGrp="1"/>
          </p:cNvSpPr>
          <p:nvPr>
            <p:ph type="title"/>
          </p:nvPr>
        </p:nvSpPr>
        <p:spPr>
          <a:xfrm>
            <a:off x="838200" y="365125"/>
            <a:ext cx="5181600" cy="1108807"/>
          </a:xfrm>
        </p:spPr>
        <p:txBody>
          <a:bodyPr/>
          <a:lstStyle>
            <a:lvl1pPr>
              <a:defRPr b="1">
                <a:solidFill>
                  <a:srgbClr val="003087"/>
                </a:solidFill>
                <a:latin typeface="+mn-lt"/>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CB133A63-C708-47BD-ACF4-8B6CB2BD3D06}"/>
              </a:ext>
            </a:extLst>
          </p:cNvPr>
          <p:cNvSpPr>
            <a:spLocks noGrp="1"/>
          </p:cNvSpPr>
          <p:nvPr>
            <p:ph type="subTitle" idx="13"/>
          </p:nvPr>
        </p:nvSpPr>
        <p:spPr>
          <a:xfrm>
            <a:off x="838200" y="1473932"/>
            <a:ext cx="5181600" cy="408005"/>
          </a:xfrm>
        </p:spPr>
        <p:txBody>
          <a:bodyPr/>
          <a:lstStyle>
            <a:lvl1pPr marL="0" indent="0" algn="l">
              <a:buNone/>
              <a:defRPr sz="2400" b="1">
                <a:solidFill>
                  <a:srgbClr val="3F57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3" name="Content Placeholder 2">
            <a:extLst>
              <a:ext uri="{FF2B5EF4-FFF2-40B4-BE49-F238E27FC236}">
                <a16:creationId xmlns:a16="http://schemas.microsoft.com/office/drawing/2014/main" id="{C9FC7437-CEE2-4D3D-ABFF-BA414C9612E1}"/>
              </a:ext>
            </a:extLst>
          </p:cNvPr>
          <p:cNvSpPr>
            <a:spLocks noGrp="1"/>
          </p:cNvSpPr>
          <p:nvPr>
            <p:ph sz="half" idx="1"/>
          </p:nvPr>
        </p:nvSpPr>
        <p:spPr>
          <a:xfrm>
            <a:off x="838200" y="2202023"/>
            <a:ext cx="5181600" cy="39749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hart Placeholder 4">
            <a:extLst>
              <a:ext uri="{FF2B5EF4-FFF2-40B4-BE49-F238E27FC236}">
                <a16:creationId xmlns:a16="http://schemas.microsoft.com/office/drawing/2014/main" id="{988DF98B-20B8-4A8B-B42A-3A01690B356B}"/>
              </a:ext>
            </a:extLst>
          </p:cNvPr>
          <p:cNvSpPr>
            <a:spLocks noGrp="1"/>
          </p:cNvSpPr>
          <p:nvPr>
            <p:ph type="chart" sz="quarter" idx="14"/>
          </p:nvPr>
        </p:nvSpPr>
        <p:spPr>
          <a:xfrm>
            <a:off x="6181725" y="365125"/>
            <a:ext cx="5781675" cy="5811838"/>
          </a:xfrm>
        </p:spPr>
        <p:txBody>
          <a:bodyPr/>
          <a:lstStyle/>
          <a:p>
            <a:r>
              <a:rPr lang="en-US"/>
              <a:t>Click icon to add chart</a:t>
            </a:r>
            <a:endParaRPr lang="en-US" dirty="0"/>
          </a:p>
        </p:txBody>
      </p:sp>
      <p:sp>
        <p:nvSpPr>
          <p:cNvPr id="11" name="Pentagon 9">
            <a:extLst>
              <a:ext uri="{FF2B5EF4-FFF2-40B4-BE49-F238E27FC236}">
                <a16:creationId xmlns:a16="http://schemas.microsoft.com/office/drawing/2014/main" id="{074A4DD4-1876-4878-9EFC-2A372FE3E4E6}"/>
              </a:ext>
            </a:extLst>
          </p:cNvPr>
          <p:cNvSpPr/>
          <p:nvPr userDrawn="1"/>
        </p:nvSpPr>
        <p:spPr>
          <a:xfrm>
            <a:off x="0" y="1881937"/>
            <a:ext cx="6181725"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spTree>
    <p:extLst>
      <p:ext uri="{BB962C8B-B14F-4D97-AF65-F5344CB8AC3E}">
        <p14:creationId xmlns:p14="http://schemas.microsoft.com/office/powerpoint/2010/main" val="222223462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Content &amp;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F599D-6C02-48E0-8201-93256B595011}"/>
              </a:ext>
            </a:extLst>
          </p:cNvPr>
          <p:cNvSpPr>
            <a:spLocks noGrp="1"/>
          </p:cNvSpPr>
          <p:nvPr>
            <p:ph type="title"/>
          </p:nvPr>
        </p:nvSpPr>
        <p:spPr>
          <a:xfrm>
            <a:off x="838200" y="241300"/>
            <a:ext cx="10515600" cy="1325563"/>
          </a:xfrm>
        </p:spPr>
        <p:txBody>
          <a:bodyPr/>
          <a:lstStyle/>
          <a:p>
            <a:r>
              <a:rPr lang="en-US"/>
              <a:t>Click to edit Master title style</a:t>
            </a:r>
          </a:p>
        </p:txBody>
      </p:sp>
      <p:sp>
        <p:nvSpPr>
          <p:cNvPr id="7" name="Text Placeholder 6">
            <a:extLst>
              <a:ext uri="{FF2B5EF4-FFF2-40B4-BE49-F238E27FC236}">
                <a16:creationId xmlns:a16="http://schemas.microsoft.com/office/drawing/2014/main" id="{0AEDC7E3-DEC9-4498-81FE-201C83A126DE}"/>
              </a:ext>
            </a:extLst>
          </p:cNvPr>
          <p:cNvSpPr>
            <a:spLocks noGrp="1"/>
          </p:cNvSpPr>
          <p:nvPr>
            <p:ph type="body" sz="quarter" idx="10"/>
          </p:nvPr>
        </p:nvSpPr>
        <p:spPr>
          <a:xfrm>
            <a:off x="838200" y="1690688"/>
            <a:ext cx="5257800" cy="47291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a:extLst>
              <a:ext uri="{FF2B5EF4-FFF2-40B4-BE49-F238E27FC236}">
                <a16:creationId xmlns:a16="http://schemas.microsoft.com/office/drawing/2014/main" id="{9E24D776-7FA7-4215-BC62-AA2523B364B6}"/>
              </a:ext>
            </a:extLst>
          </p:cNvPr>
          <p:cNvSpPr>
            <a:spLocks noGrp="1"/>
          </p:cNvSpPr>
          <p:nvPr>
            <p:ph type="pic" sz="quarter" idx="11"/>
          </p:nvPr>
        </p:nvSpPr>
        <p:spPr>
          <a:xfrm>
            <a:off x="6096000" y="1566863"/>
            <a:ext cx="6096000" cy="5068889"/>
          </a:xfrm>
        </p:spPr>
        <p:txBody>
          <a:bodyPr/>
          <a:lstStyle/>
          <a:p>
            <a:endParaRPr lang="en-US"/>
          </a:p>
          <a:p>
            <a:endParaRPr lang="en-US"/>
          </a:p>
          <a:p>
            <a:endParaRPr lang="en-US"/>
          </a:p>
          <a:p>
            <a:r>
              <a:rPr lang="en-US"/>
              <a:t>Picture</a:t>
            </a:r>
          </a:p>
        </p:txBody>
      </p:sp>
    </p:spTree>
    <p:extLst>
      <p:ext uri="{BB962C8B-B14F-4D97-AF65-F5344CB8AC3E}">
        <p14:creationId xmlns:p14="http://schemas.microsoft.com/office/powerpoint/2010/main" val="131126001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secHead">
  <p:cSld name="Section Header">
    <p:bg>
      <p:bgPr>
        <a:gradFill>
          <a:gsLst>
            <a:gs pos="0">
              <a:srgbClr val="005CB9"/>
            </a:gs>
            <a:gs pos="35000">
              <a:srgbClr val="005CB9"/>
            </a:gs>
            <a:gs pos="100000">
              <a:srgbClr val="1F4E79"/>
            </a:gs>
          </a:gsLst>
          <a:path path="circle">
            <a:fillToRect l="50000" t="-80000" r="50000" b="180000"/>
          </a:path>
        </a:gradFill>
        <a:effectLst/>
      </p:bgPr>
    </p:bg>
    <p:spTree>
      <p:nvGrpSpPr>
        <p:cNvPr id="1" name=""/>
        <p:cNvGrpSpPr/>
        <p:nvPr/>
      </p:nvGrpSpPr>
      <p:grpSpPr>
        <a:xfrm>
          <a:off x="0" y="0"/>
          <a:ext cx="0" cy="0"/>
          <a:chOff x="0" y="0"/>
          <a:chExt cx="0" cy="0"/>
        </a:xfrm>
      </p:grpSpPr>
      <p:pic>
        <p:nvPicPr>
          <p:cNvPr id="7" name="Picture 6" title="&quot;&quot;">
            <a:extLst>
              <a:ext uri="{FF2B5EF4-FFF2-40B4-BE49-F238E27FC236}">
                <a16:creationId xmlns:a16="http://schemas.microsoft.com/office/drawing/2014/main" id="{4640CF87-8DF6-4C8B-97AA-9ABBA6BC439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9614"/>
          <a:stretch/>
        </p:blipFill>
        <p:spPr>
          <a:xfrm>
            <a:off x="1" y="6014859"/>
            <a:ext cx="12192000" cy="843141"/>
          </a:xfrm>
          <a:prstGeom prst="rect">
            <a:avLst/>
          </a:prstGeom>
          <a:ln>
            <a:noFill/>
          </a:ln>
        </p:spPr>
      </p:pic>
      <p:cxnSp>
        <p:nvCxnSpPr>
          <p:cNvPr id="8" name="Straight Connector 22" title="&quot; &quot;">
            <a:extLst>
              <a:ext uri="{FF2B5EF4-FFF2-40B4-BE49-F238E27FC236}">
                <a16:creationId xmlns:a16="http://schemas.microsoft.com/office/drawing/2014/main" id="{D13F4D1B-EF1A-49B9-B402-0B004EF26F30}"/>
              </a:ext>
            </a:extLst>
          </p:cNvPr>
          <p:cNvCxnSpPr>
            <a:cxnSpLocks noChangeShapeType="1"/>
          </p:cNvCxnSpPr>
          <p:nvPr userDrawn="1"/>
        </p:nvCxnSpPr>
        <p:spPr bwMode="auto">
          <a:xfrm>
            <a:off x="0" y="5997388"/>
            <a:ext cx="12192000"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pic>
        <p:nvPicPr>
          <p:cNvPr id="9" name="Picture 8" title="Texas Department of State Health Services logo">
            <a:extLst>
              <a:ext uri="{FF2B5EF4-FFF2-40B4-BE49-F238E27FC236}">
                <a16:creationId xmlns:a16="http://schemas.microsoft.com/office/drawing/2014/main" id="{CBA3BA64-CAE0-4BE1-AAB8-D83A5CA4B19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622" y="5979918"/>
            <a:ext cx="3236672" cy="872853"/>
          </a:xfrm>
          <a:prstGeom prst="rect">
            <a:avLst/>
          </a:prstGeom>
        </p:spPr>
      </p:pic>
      <p:sp>
        <p:nvSpPr>
          <p:cNvPr id="2" name="Title 1">
            <a:extLst>
              <a:ext uri="{FF2B5EF4-FFF2-40B4-BE49-F238E27FC236}">
                <a16:creationId xmlns:a16="http://schemas.microsoft.com/office/drawing/2014/main" id="{DE3F76AE-A06E-4432-81ED-28CBF6FB1A98}"/>
              </a:ext>
            </a:extLst>
          </p:cNvPr>
          <p:cNvSpPr>
            <a:spLocks noGrp="1"/>
          </p:cNvSpPr>
          <p:nvPr>
            <p:ph type="title" hasCustomPrompt="1"/>
          </p:nvPr>
        </p:nvSpPr>
        <p:spPr>
          <a:xfrm>
            <a:off x="831850" y="860611"/>
            <a:ext cx="10515600" cy="2873190"/>
          </a:xfrm>
        </p:spPr>
        <p:txBody>
          <a:bodyPr anchor="b"/>
          <a:lstStyle>
            <a:lvl1pPr>
              <a:defRPr sz="6000" b="1">
                <a:solidFill>
                  <a:schemeClr val="bg1"/>
                </a:solidFill>
                <a:latin typeface="+mn-lt"/>
              </a:defRPr>
            </a:lvl1pPr>
          </a:lstStyle>
          <a:p>
            <a:r>
              <a:rPr lang="en-US"/>
              <a:t>CLICK TO EDIT MASTER TITLE SLIDE	</a:t>
            </a:r>
          </a:p>
        </p:txBody>
      </p:sp>
      <p:sp>
        <p:nvSpPr>
          <p:cNvPr id="3" name="Text Placeholder 2">
            <a:extLst>
              <a:ext uri="{FF2B5EF4-FFF2-40B4-BE49-F238E27FC236}">
                <a16:creationId xmlns:a16="http://schemas.microsoft.com/office/drawing/2014/main" id="{D09E720B-E25C-49B3-978B-6706735DDA41}"/>
              </a:ext>
            </a:extLst>
          </p:cNvPr>
          <p:cNvSpPr>
            <a:spLocks noGrp="1"/>
          </p:cNvSpPr>
          <p:nvPr>
            <p:ph type="body" idx="1"/>
          </p:nvPr>
        </p:nvSpPr>
        <p:spPr>
          <a:xfrm>
            <a:off x="838200" y="3887608"/>
            <a:ext cx="10515600" cy="1500187"/>
          </a:xfrm>
        </p:spPr>
        <p:txBody>
          <a:bodyPr/>
          <a:lstStyle>
            <a:lvl1pPr marL="0" indent="0">
              <a:buNone/>
              <a:defRPr sz="24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a:extLst>
              <a:ext uri="{FF2B5EF4-FFF2-40B4-BE49-F238E27FC236}">
                <a16:creationId xmlns:a16="http://schemas.microsoft.com/office/drawing/2014/main" id="{7D32FE2D-EC07-4B38-9F3D-0808B11B08CC}"/>
              </a:ext>
            </a:extLst>
          </p:cNvPr>
          <p:cNvSpPr>
            <a:spLocks noGrp="1"/>
          </p:cNvSpPr>
          <p:nvPr>
            <p:ph type="ftr" sz="quarter" idx="11"/>
          </p:nvPr>
        </p:nvSpPr>
        <p:spPr>
          <a:xfrm>
            <a:off x="7896225" y="6288648"/>
            <a:ext cx="4114800" cy="365125"/>
          </a:xfrm>
        </p:spPr>
        <p:txBody>
          <a:bodyPr anchor="b" anchorCtr="1"/>
          <a:lstStyle>
            <a:lvl1pPr>
              <a:defRPr sz="1800">
                <a:solidFill>
                  <a:schemeClr val="bg1"/>
                </a:solidFill>
              </a:defRPr>
            </a:lvl1pPr>
          </a:lstStyle>
          <a:p>
            <a:r>
              <a:rPr lang="en-US"/>
              <a:t>Presentation Title</a:t>
            </a:r>
          </a:p>
        </p:txBody>
      </p:sp>
    </p:spTree>
    <p:extLst>
      <p:ext uri="{BB962C8B-B14F-4D97-AF65-F5344CB8AC3E}">
        <p14:creationId xmlns:p14="http://schemas.microsoft.com/office/powerpoint/2010/main" val="32098095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E5682-FAE2-42A3-AF81-49944D0B838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547DC5-63BB-42E8-BDA7-AA9FEFE752EA}"/>
              </a:ext>
            </a:extLst>
          </p:cNvPr>
          <p:cNvSpPr>
            <a:spLocks noGrp="1"/>
          </p:cNvSpPr>
          <p:nvPr>
            <p:ph type="dt" sz="half" idx="10"/>
          </p:nvPr>
        </p:nvSpPr>
        <p:spPr/>
        <p:txBody>
          <a:bodyPr/>
          <a:lstStyle/>
          <a:p>
            <a:fld id="{DE9FCCAD-7EC3-41F9-AF25-DBEBDFD2D03C}" type="datetimeFigureOut">
              <a:rPr lang="en-US" smtClean="0"/>
              <a:t>12/8/2020</a:t>
            </a:fld>
            <a:endParaRPr lang="en-US"/>
          </a:p>
        </p:txBody>
      </p:sp>
      <p:sp>
        <p:nvSpPr>
          <p:cNvPr id="4" name="Footer Placeholder 3">
            <a:extLst>
              <a:ext uri="{FF2B5EF4-FFF2-40B4-BE49-F238E27FC236}">
                <a16:creationId xmlns:a16="http://schemas.microsoft.com/office/drawing/2014/main" id="{B07C0EFE-8E38-48E6-9C30-91250D0891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B0EF709-0170-4F0E-8BA7-0BCC93770675}"/>
              </a:ext>
            </a:extLst>
          </p:cNvPr>
          <p:cNvSpPr>
            <a:spLocks noGrp="1"/>
          </p:cNvSpPr>
          <p:nvPr>
            <p:ph type="sldNum" sz="quarter" idx="12"/>
          </p:nvPr>
        </p:nvSpPr>
        <p:spPr/>
        <p:txBody>
          <a:bodyPr/>
          <a:lstStyle/>
          <a:p>
            <a:fld id="{2AF131E7-C65A-4205-BD59-AD27FEB0E13B}" type="slidenum">
              <a:rPr lang="en-US" smtClean="0"/>
              <a:t>‹#›</a:t>
            </a:fld>
            <a:endParaRPr lang="en-US"/>
          </a:p>
        </p:txBody>
      </p:sp>
    </p:spTree>
    <p:extLst>
      <p:ext uri="{BB962C8B-B14F-4D97-AF65-F5344CB8AC3E}">
        <p14:creationId xmlns:p14="http://schemas.microsoft.com/office/powerpoint/2010/main" val="153809276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Table">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71F0F69E-33C8-46AD-AFE8-E682F31FDB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7" name="Date Placeholder 6">
            <a:extLst>
              <a:ext uri="{FF2B5EF4-FFF2-40B4-BE49-F238E27FC236}">
                <a16:creationId xmlns:a16="http://schemas.microsoft.com/office/drawing/2014/main" id="{D6FD8CA6-BCA5-4C41-AE0B-6F8E3F3EF031}"/>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0805082F-CA85-447C-980B-AF8AD0CF45D0}"/>
              </a:ext>
            </a:extLst>
          </p:cNvPr>
          <p:cNvSpPr>
            <a:spLocks noGrp="1"/>
          </p:cNvSpPr>
          <p:nvPr>
            <p:ph type="ftr" sz="quarter" idx="11"/>
          </p:nvPr>
        </p:nvSpPr>
        <p:spPr/>
        <p:txBody>
          <a:bodyPr/>
          <a:lstStyle/>
          <a:p>
            <a:r>
              <a:rPr lang="en-US"/>
              <a:t>DRAFT</a:t>
            </a:r>
          </a:p>
        </p:txBody>
      </p:sp>
      <p:sp>
        <p:nvSpPr>
          <p:cNvPr id="9" name="Slide Number Placeholder 8">
            <a:extLst>
              <a:ext uri="{FF2B5EF4-FFF2-40B4-BE49-F238E27FC236}">
                <a16:creationId xmlns:a16="http://schemas.microsoft.com/office/drawing/2014/main" id="{C59554CB-67B2-405D-AA12-5203EF6BE27B}"/>
              </a:ext>
            </a:extLst>
          </p:cNvPr>
          <p:cNvSpPr>
            <a:spLocks noGrp="1"/>
          </p:cNvSpPr>
          <p:nvPr>
            <p:ph type="sldNum" sz="quarter" idx="12"/>
          </p:nvPr>
        </p:nvSpPr>
        <p:spPr/>
        <p:txBody>
          <a:bodyPr/>
          <a:lstStyle/>
          <a:p>
            <a:fld id="{2AF131E7-C65A-4205-BD59-AD27FEB0E13B}" type="slidenum">
              <a:rPr lang="en-US" smtClean="0"/>
              <a:t>‹#›</a:t>
            </a:fld>
            <a:endParaRPr lang="en-US"/>
          </a:p>
        </p:txBody>
      </p:sp>
      <p:sp>
        <p:nvSpPr>
          <p:cNvPr id="10" name="Pentagon 9" title="&quot;&quot;">
            <a:extLst>
              <a:ext uri="{FF2B5EF4-FFF2-40B4-BE49-F238E27FC236}">
                <a16:creationId xmlns:a16="http://schemas.microsoft.com/office/drawing/2014/main" id="{227EE276-2340-47AD-808D-8111F32104A8}"/>
              </a:ext>
            </a:extLst>
          </p:cNvPr>
          <p:cNvSpPr/>
          <p:nvPr userDrawn="1"/>
        </p:nvSpPr>
        <p:spPr>
          <a:xfrm>
            <a:off x="0" y="1633333"/>
            <a:ext cx="6581872"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sp>
        <p:nvSpPr>
          <p:cNvPr id="12" name="Table Placeholder 11">
            <a:extLst>
              <a:ext uri="{FF2B5EF4-FFF2-40B4-BE49-F238E27FC236}">
                <a16:creationId xmlns:a16="http://schemas.microsoft.com/office/drawing/2014/main" id="{AE97D9D6-D5E6-4AB6-931A-C7DAD67FF1B1}"/>
              </a:ext>
            </a:extLst>
          </p:cNvPr>
          <p:cNvSpPr>
            <a:spLocks noGrp="1"/>
          </p:cNvSpPr>
          <p:nvPr>
            <p:ph type="tbl" sz="quarter" idx="13"/>
          </p:nvPr>
        </p:nvSpPr>
        <p:spPr>
          <a:xfrm>
            <a:off x="838201" y="1982479"/>
            <a:ext cx="10515599" cy="4165423"/>
          </a:xfrm>
        </p:spPr>
        <p:txBody>
          <a:bodyPr/>
          <a:lstStyle/>
          <a:p>
            <a:r>
              <a:rPr lang="en-US"/>
              <a:t>Click icon to add table</a:t>
            </a:r>
          </a:p>
        </p:txBody>
      </p:sp>
    </p:spTree>
    <p:extLst>
      <p:ext uri="{BB962C8B-B14F-4D97-AF65-F5344CB8AC3E}">
        <p14:creationId xmlns:p14="http://schemas.microsoft.com/office/powerpoint/2010/main" val="1202890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nd Smart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6ABD5-C31F-46EC-9CD3-DED924A08517}"/>
              </a:ext>
            </a:extLst>
          </p:cNvPr>
          <p:cNvSpPr>
            <a:spLocks noGrp="1"/>
          </p:cNvSpPr>
          <p:nvPr>
            <p:ph type="title"/>
          </p:nvPr>
        </p:nvSpPr>
        <p:spPr>
          <a:xfrm>
            <a:off x="838200" y="365125"/>
            <a:ext cx="5181600" cy="1108807"/>
          </a:xfrm>
        </p:spPr>
        <p:txBody>
          <a:bodyPr/>
          <a:lstStyle>
            <a:lvl1pPr>
              <a:defRPr b="1">
                <a:solidFill>
                  <a:srgbClr val="003087"/>
                </a:solidFill>
                <a:latin typeface="+mn-lt"/>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CB133A63-C708-47BD-ACF4-8B6CB2BD3D06}"/>
              </a:ext>
            </a:extLst>
          </p:cNvPr>
          <p:cNvSpPr>
            <a:spLocks noGrp="1"/>
          </p:cNvSpPr>
          <p:nvPr>
            <p:ph type="subTitle" idx="13"/>
          </p:nvPr>
        </p:nvSpPr>
        <p:spPr>
          <a:xfrm>
            <a:off x="838200" y="1473932"/>
            <a:ext cx="5181600" cy="408005"/>
          </a:xfrm>
        </p:spPr>
        <p:txBody>
          <a:bodyPr/>
          <a:lstStyle>
            <a:lvl1pPr marL="0" indent="0" algn="l">
              <a:buNone/>
              <a:defRPr sz="2400" b="1">
                <a:solidFill>
                  <a:srgbClr val="3F57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3" name="Content Placeholder 2">
            <a:extLst>
              <a:ext uri="{FF2B5EF4-FFF2-40B4-BE49-F238E27FC236}">
                <a16:creationId xmlns:a16="http://schemas.microsoft.com/office/drawing/2014/main" id="{C9FC7437-CEE2-4D3D-ABFF-BA414C9612E1}"/>
              </a:ext>
            </a:extLst>
          </p:cNvPr>
          <p:cNvSpPr>
            <a:spLocks noGrp="1"/>
          </p:cNvSpPr>
          <p:nvPr>
            <p:ph sz="half" idx="1"/>
          </p:nvPr>
        </p:nvSpPr>
        <p:spPr>
          <a:xfrm>
            <a:off x="838200" y="2202023"/>
            <a:ext cx="5181600" cy="39749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martArt Placeholder 5">
            <a:extLst>
              <a:ext uri="{FF2B5EF4-FFF2-40B4-BE49-F238E27FC236}">
                <a16:creationId xmlns:a16="http://schemas.microsoft.com/office/drawing/2014/main" id="{93B84CD7-E3DE-4EAD-B020-8FA723115259}"/>
              </a:ext>
            </a:extLst>
          </p:cNvPr>
          <p:cNvSpPr>
            <a:spLocks noGrp="1"/>
          </p:cNvSpPr>
          <p:nvPr>
            <p:ph type="dgm" sz="quarter" idx="14"/>
          </p:nvPr>
        </p:nvSpPr>
        <p:spPr>
          <a:xfrm>
            <a:off x="6191250" y="365124"/>
            <a:ext cx="5899150" cy="5811837"/>
          </a:xfrm>
        </p:spPr>
        <p:txBody>
          <a:bodyPr/>
          <a:lstStyle/>
          <a:p>
            <a:r>
              <a:rPr lang="en-US"/>
              <a:t>Click icon to add SmartArt graphic</a:t>
            </a:r>
          </a:p>
        </p:txBody>
      </p:sp>
      <p:sp>
        <p:nvSpPr>
          <p:cNvPr id="11" name="Pentagon 9" title="&quot;&quot;">
            <a:extLst>
              <a:ext uri="{FF2B5EF4-FFF2-40B4-BE49-F238E27FC236}">
                <a16:creationId xmlns:a16="http://schemas.microsoft.com/office/drawing/2014/main" id="{074A4DD4-1876-4878-9EFC-2A372FE3E4E6}"/>
              </a:ext>
            </a:extLst>
          </p:cNvPr>
          <p:cNvSpPr/>
          <p:nvPr userDrawn="1"/>
        </p:nvSpPr>
        <p:spPr>
          <a:xfrm>
            <a:off x="0" y="1881937"/>
            <a:ext cx="6191250"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spTree>
    <p:extLst>
      <p:ext uri="{BB962C8B-B14F-4D97-AF65-F5344CB8AC3E}">
        <p14:creationId xmlns:p14="http://schemas.microsoft.com/office/powerpoint/2010/main" val="4098674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71F0F69E-33C8-46AD-AFE8-E682F31FDB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DB042E3-8A59-4CF8-BACD-284F3D6047A3}"/>
              </a:ext>
            </a:extLst>
          </p:cNvPr>
          <p:cNvSpPr>
            <a:spLocks noGrp="1"/>
          </p:cNvSpPr>
          <p:nvPr>
            <p:ph type="body" idx="1" hasCustomPrompt="1"/>
          </p:nvPr>
        </p:nvSpPr>
        <p:spPr>
          <a:xfrm>
            <a:off x="839788" y="1681163"/>
            <a:ext cx="5157787" cy="823912"/>
          </a:xfrm>
        </p:spPr>
        <p:txBody>
          <a:bodyPr anchor="b"/>
          <a:lstStyle>
            <a:lvl1pPr marL="0" indent="0">
              <a:buNone/>
              <a:defRPr sz="2400" b="1">
                <a:solidFill>
                  <a:srgbClr val="3F576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Click to edit Master subtitle style</a:t>
            </a:r>
          </a:p>
        </p:txBody>
      </p:sp>
      <p:sp>
        <p:nvSpPr>
          <p:cNvPr id="4" name="Content Placeholder 3">
            <a:extLst>
              <a:ext uri="{FF2B5EF4-FFF2-40B4-BE49-F238E27FC236}">
                <a16:creationId xmlns:a16="http://schemas.microsoft.com/office/drawing/2014/main" id="{43085664-0946-473B-868A-BEEF5B70497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5B17778-023B-49CB-BE94-DEB9D1F32C95}"/>
              </a:ext>
            </a:extLst>
          </p:cNvPr>
          <p:cNvSpPr>
            <a:spLocks noGrp="1"/>
          </p:cNvSpPr>
          <p:nvPr>
            <p:ph type="body" sz="quarter" idx="3" hasCustomPrompt="1"/>
          </p:nvPr>
        </p:nvSpPr>
        <p:spPr>
          <a:xfrm>
            <a:off x="6172200" y="1681163"/>
            <a:ext cx="5183188" cy="823912"/>
          </a:xfrm>
        </p:spPr>
        <p:txBody>
          <a:bodyPr anchor="b"/>
          <a:lstStyle>
            <a:lvl1pPr marL="0" indent="0">
              <a:buNone/>
              <a:defRPr sz="2400" b="1">
                <a:solidFill>
                  <a:srgbClr val="3F576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Click to edit Master subtitle style</a:t>
            </a:r>
          </a:p>
        </p:txBody>
      </p:sp>
      <p:sp>
        <p:nvSpPr>
          <p:cNvPr id="6" name="Content Placeholder 5">
            <a:extLst>
              <a:ext uri="{FF2B5EF4-FFF2-40B4-BE49-F238E27FC236}">
                <a16:creationId xmlns:a16="http://schemas.microsoft.com/office/drawing/2014/main" id="{D22EBC45-D549-45B7-9284-C4D9BD44FB7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6FD8CA6-BCA5-4C41-AE0B-6F8E3F3EF031}"/>
              </a:ext>
            </a:extLst>
          </p:cNvPr>
          <p:cNvSpPr>
            <a:spLocks noGrp="1"/>
          </p:cNvSpPr>
          <p:nvPr>
            <p:ph type="dt" sz="half" idx="10"/>
          </p:nvPr>
        </p:nvSpPr>
        <p:spPr/>
        <p:txBody>
          <a:bodyPr/>
          <a:lstStyle/>
          <a:p>
            <a:fld id="{DE9FCCAD-7EC3-41F9-AF25-DBEBDFD2D03C}" type="datetimeFigureOut">
              <a:rPr lang="en-US" smtClean="0"/>
              <a:t>12/8/2020</a:t>
            </a:fld>
            <a:endParaRPr lang="en-US"/>
          </a:p>
        </p:txBody>
      </p:sp>
      <p:sp>
        <p:nvSpPr>
          <p:cNvPr id="8" name="Footer Placeholder 7">
            <a:extLst>
              <a:ext uri="{FF2B5EF4-FFF2-40B4-BE49-F238E27FC236}">
                <a16:creationId xmlns:a16="http://schemas.microsoft.com/office/drawing/2014/main" id="{0805082F-CA85-447C-980B-AF8AD0CF45D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9554CB-67B2-405D-AA12-5203EF6BE27B}"/>
              </a:ext>
            </a:extLst>
          </p:cNvPr>
          <p:cNvSpPr>
            <a:spLocks noGrp="1"/>
          </p:cNvSpPr>
          <p:nvPr>
            <p:ph type="sldNum" sz="quarter" idx="12"/>
          </p:nvPr>
        </p:nvSpPr>
        <p:spPr/>
        <p:txBody>
          <a:bodyPr/>
          <a:lstStyle/>
          <a:p>
            <a:fld id="{2AF131E7-C65A-4205-BD59-AD27FEB0E13B}" type="slidenum">
              <a:rPr lang="en-US" smtClean="0"/>
              <a:t>‹#›</a:t>
            </a:fld>
            <a:endParaRPr lang="en-US"/>
          </a:p>
        </p:txBody>
      </p:sp>
      <p:sp>
        <p:nvSpPr>
          <p:cNvPr id="10" name="Pentagon 9" title="&quot;&quot;">
            <a:extLst>
              <a:ext uri="{FF2B5EF4-FFF2-40B4-BE49-F238E27FC236}">
                <a16:creationId xmlns:a16="http://schemas.microsoft.com/office/drawing/2014/main" id="{227EE276-2340-47AD-808D-8111F32104A8}"/>
              </a:ext>
            </a:extLst>
          </p:cNvPr>
          <p:cNvSpPr/>
          <p:nvPr userDrawn="1"/>
        </p:nvSpPr>
        <p:spPr>
          <a:xfrm>
            <a:off x="0" y="1633333"/>
            <a:ext cx="6581872"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spTree>
    <p:extLst>
      <p:ext uri="{BB962C8B-B14F-4D97-AF65-F5344CB8AC3E}">
        <p14:creationId xmlns:p14="http://schemas.microsoft.com/office/powerpoint/2010/main" val="1517888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71F0F69E-33C8-46AD-AFE8-E682F31FDB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7" name="Date Placeholder 6">
            <a:extLst>
              <a:ext uri="{FF2B5EF4-FFF2-40B4-BE49-F238E27FC236}">
                <a16:creationId xmlns:a16="http://schemas.microsoft.com/office/drawing/2014/main" id="{D6FD8CA6-BCA5-4C41-AE0B-6F8E3F3EF031}"/>
              </a:ext>
            </a:extLst>
          </p:cNvPr>
          <p:cNvSpPr>
            <a:spLocks noGrp="1"/>
          </p:cNvSpPr>
          <p:nvPr>
            <p:ph type="dt" sz="half" idx="10"/>
          </p:nvPr>
        </p:nvSpPr>
        <p:spPr/>
        <p:txBody>
          <a:bodyPr/>
          <a:lstStyle/>
          <a:p>
            <a:fld id="{DE9FCCAD-7EC3-41F9-AF25-DBEBDFD2D03C}" type="datetimeFigureOut">
              <a:rPr lang="en-US" smtClean="0"/>
              <a:t>12/8/2020</a:t>
            </a:fld>
            <a:endParaRPr lang="en-US"/>
          </a:p>
        </p:txBody>
      </p:sp>
      <p:sp>
        <p:nvSpPr>
          <p:cNvPr id="8" name="Footer Placeholder 7">
            <a:extLst>
              <a:ext uri="{FF2B5EF4-FFF2-40B4-BE49-F238E27FC236}">
                <a16:creationId xmlns:a16="http://schemas.microsoft.com/office/drawing/2014/main" id="{0805082F-CA85-447C-980B-AF8AD0CF45D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9554CB-67B2-405D-AA12-5203EF6BE27B}"/>
              </a:ext>
            </a:extLst>
          </p:cNvPr>
          <p:cNvSpPr>
            <a:spLocks noGrp="1"/>
          </p:cNvSpPr>
          <p:nvPr>
            <p:ph type="sldNum" sz="quarter" idx="12"/>
          </p:nvPr>
        </p:nvSpPr>
        <p:spPr/>
        <p:txBody>
          <a:bodyPr/>
          <a:lstStyle/>
          <a:p>
            <a:fld id="{2AF131E7-C65A-4205-BD59-AD27FEB0E13B}" type="slidenum">
              <a:rPr lang="en-US" smtClean="0"/>
              <a:t>‹#›</a:t>
            </a:fld>
            <a:endParaRPr lang="en-US"/>
          </a:p>
        </p:txBody>
      </p:sp>
      <p:sp>
        <p:nvSpPr>
          <p:cNvPr id="10" name="Pentagon 9" title="&quot;&quot;">
            <a:extLst>
              <a:ext uri="{FF2B5EF4-FFF2-40B4-BE49-F238E27FC236}">
                <a16:creationId xmlns:a16="http://schemas.microsoft.com/office/drawing/2014/main" id="{227EE276-2340-47AD-808D-8111F32104A8}"/>
              </a:ext>
            </a:extLst>
          </p:cNvPr>
          <p:cNvSpPr/>
          <p:nvPr userDrawn="1"/>
        </p:nvSpPr>
        <p:spPr>
          <a:xfrm>
            <a:off x="0" y="1633333"/>
            <a:ext cx="6581872"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sp>
        <p:nvSpPr>
          <p:cNvPr id="12" name="Table Placeholder 11">
            <a:extLst>
              <a:ext uri="{FF2B5EF4-FFF2-40B4-BE49-F238E27FC236}">
                <a16:creationId xmlns:a16="http://schemas.microsoft.com/office/drawing/2014/main" id="{AE97D9D6-D5E6-4AB6-931A-C7DAD67FF1B1}"/>
              </a:ext>
            </a:extLst>
          </p:cNvPr>
          <p:cNvSpPr>
            <a:spLocks noGrp="1"/>
          </p:cNvSpPr>
          <p:nvPr>
            <p:ph type="tbl" sz="quarter" idx="13"/>
          </p:nvPr>
        </p:nvSpPr>
        <p:spPr>
          <a:xfrm>
            <a:off x="838201" y="1982479"/>
            <a:ext cx="10515599" cy="4165423"/>
          </a:xfrm>
        </p:spPr>
        <p:txBody>
          <a:bodyPr/>
          <a:lstStyle/>
          <a:p>
            <a:r>
              <a:rPr lang="en-US"/>
              <a:t>Click icon to add table</a:t>
            </a:r>
          </a:p>
        </p:txBody>
      </p:sp>
    </p:spTree>
    <p:extLst>
      <p:ext uri="{BB962C8B-B14F-4D97-AF65-F5344CB8AC3E}">
        <p14:creationId xmlns:p14="http://schemas.microsoft.com/office/powerpoint/2010/main" val="2564615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E5682-FAE2-42A3-AF81-49944D0B838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547DC5-63BB-42E8-BDA7-AA9FEFE752EA}"/>
              </a:ext>
            </a:extLst>
          </p:cNvPr>
          <p:cNvSpPr>
            <a:spLocks noGrp="1"/>
          </p:cNvSpPr>
          <p:nvPr>
            <p:ph type="dt" sz="half" idx="10"/>
          </p:nvPr>
        </p:nvSpPr>
        <p:spPr/>
        <p:txBody>
          <a:bodyPr/>
          <a:lstStyle/>
          <a:p>
            <a:fld id="{DE9FCCAD-7EC3-41F9-AF25-DBEBDFD2D03C}" type="datetimeFigureOut">
              <a:rPr lang="en-US" smtClean="0"/>
              <a:t>12/8/2020</a:t>
            </a:fld>
            <a:endParaRPr lang="en-US"/>
          </a:p>
        </p:txBody>
      </p:sp>
      <p:sp>
        <p:nvSpPr>
          <p:cNvPr id="4" name="Footer Placeholder 3">
            <a:extLst>
              <a:ext uri="{FF2B5EF4-FFF2-40B4-BE49-F238E27FC236}">
                <a16:creationId xmlns:a16="http://schemas.microsoft.com/office/drawing/2014/main" id="{B07C0EFE-8E38-48E6-9C30-91250D0891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B0EF709-0170-4F0E-8BA7-0BCC93770675}"/>
              </a:ext>
            </a:extLst>
          </p:cNvPr>
          <p:cNvSpPr>
            <a:spLocks noGrp="1"/>
          </p:cNvSpPr>
          <p:nvPr>
            <p:ph type="sldNum" sz="quarter" idx="12"/>
          </p:nvPr>
        </p:nvSpPr>
        <p:spPr/>
        <p:txBody>
          <a:bodyPr/>
          <a:lstStyle/>
          <a:p>
            <a:fld id="{2AF131E7-C65A-4205-BD59-AD27FEB0E13B}" type="slidenum">
              <a:rPr lang="en-US" smtClean="0"/>
              <a:t>‹#›</a:t>
            </a:fld>
            <a:endParaRPr lang="en-US"/>
          </a:p>
        </p:txBody>
      </p:sp>
    </p:spTree>
    <p:extLst>
      <p:ext uri="{BB962C8B-B14F-4D97-AF65-F5344CB8AC3E}">
        <p14:creationId xmlns:p14="http://schemas.microsoft.com/office/powerpoint/2010/main" val="2346260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4.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1.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10" Type="http://schemas.openxmlformats.org/officeDocument/2006/relationships/image" Target="../media/image1.png"/><Relationship Id="rId4" Type="http://schemas.openxmlformats.org/officeDocument/2006/relationships/slideLayout" Target="../slideLayouts/slideLayout26.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image" Target="../media/image4.png"/><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image" Target="../media/image1.png"/><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theme" Target="../theme/theme4.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6" Type="http://schemas.openxmlformats.org/officeDocument/2006/relationships/image" Target="../media/image4.png"/><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image" Target="../media/image1.png"/><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8443D7-7F30-4B8B-A2B9-80AFCA4338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4033437-94B2-48B2-B9DF-D0A124C361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6196B4-59A7-4F55-AB1F-E472546A9C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9FCCAD-7EC3-41F9-AF25-DBEBDFD2D03C}" type="datetimeFigureOut">
              <a:rPr lang="en-US" smtClean="0"/>
              <a:t>12/8/2020</a:t>
            </a:fld>
            <a:endParaRPr lang="en-US"/>
          </a:p>
        </p:txBody>
      </p:sp>
      <p:sp>
        <p:nvSpPr>
          <p:cNvPr id="5" name="Footer Placeholder 4">
            <a:extLst>
              <a:ext uri="{FF2B5EF4-FFF2-40B4-BE49-F238E27FC236}">
                <a16:creationId xmlns:a16="http://schemas.microsoft.com/office/drawing/2014/main" id="{0ED6C522-DAE5-4E68-AFB5-CB47A0262C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025248E-2126-4CBB-924B-FEEF06B72F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F131E7-C65A-4205-BD59-AD27FEB0E13B}" type="slidenum">
              <a:rPr lang="en-US" smtClean="0"/>
              <a:t>‹#›</a:t>
            </a:fld>
            <a:endParaRPr lang="en-US"/>
          </a:p>
        </p:txBody>
      </p:sp>
      <p:pic>
        <p:nvPicPr>
          <p:cNvPr id="9" name="Picture 8">
            <a:extLst>
              <a:ext uri="{FF2B5EF4-FFF2-40B4-BE49-F238E27FC236}">
                <a16:creationId xmlns:a16="http://schemas.microsoft.com/office/drawing/2014/main" id="{0F482BAF-12B2-4620-96B5-33302AEFD9DE}"/>
              </a:ext>
            </a:extLst>
          </p:cNvPr>
          <p:cNvPicPr>
            <a:picLocks noChangeAspect="1"/>
          </p:cNvPicPr>
          <p:nvPr userDrawn="1"/>
        </p:nvPicPr>
        <p:blipFill rotWithShape="1">
          <a:blip r:embed="rId14">
            <a:extLst>
              <a:ext uri="{28A0092B-C50C-407E-A947-70E740481C1C}">
                <a14:useLocalDpi xmlns:a14="http://schemas.microsoft.com/office/drawing/2010/main" val="0"/>
              </a:ext>
            </a:extLst>
          </a:blip>
          <a:srcRect t="89614" b="8157"/>
          <a:stretch/>
        </p:blipFill>
        <p:spPr>
          <a:xfrm>
            <a:off x="0" y="6677025"/>
            <a:ext cx="12192000" cy="180975"/>
          </a:xfrm>
          <a:prstGeom prst="rect">
            <a:avLst/>
          </a:prstGeom>
          <a:ln>
            <a:noFill/>
          </a:ln>
        </p:spPr>
      </p:pic>
      <p:cxnSp>
        <p:nvCxnSpPr>
          <p:cNvPr id="10" name="Straight Connector 22" title="&quot; &quot;">
            <a:extLst>
              <a:ext uri="{FF2B5EF4-FFF2-40B4-BE49-F238E27FC236}">
                <a16:creationId xmlns:a16="http://schemas.microsoft.com/office/drawing/2014/main" id="{4242C5BE-DB79-4DCF-961F-CD36C176BAAD}"/>
              </a:ext>
            </a:extLst>
          </p:cNvPr>
          <p:cNvCxnSpPr>
            <a:cxnSpLocks noChangeShapeType="1"/>
          </p:cNvCxnSpPr>
          <p:nvPr userDrawn="1"/>
        </p:nvCxnSpPr>
        <p:spPr bwMode="auto">
          <a:xfrm>
            <a:off x="-1" y="6659554"/>
            <a:ext cx="12192000"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23078457"/>
      </p:ext>
    </p:extLst>
  </p:cSld>
  <p:clrMap bg1="lt1" tx1="dk1" bg2="lt2" tx2="dk2" accent1="accent1" accent2="accent2" accent3="accent3" accent4="accent4" accent5="accent5" accent6="accent6" hlink="hlink" folHlink="folHlink"/>
  <p:sldLayoutIdLst>
    <p:sldLayoutId id="2147483701" r:id="rId1"/>
    <p:sldLayoutId id="2147483651" r:id="rId2"/>
    <p:sldLayoutId id="2147483662" r:id="rId3"/>
    <p:sldLayoutId id="2147483652" r:id="rId4"/>
    <p:sldLayoutId id="2147483672" r:id="rId5"/>
    <p:sldLayoutId id="2147483673" r:id="rId6"/>
    <p:sldLayoutId id="2147483653" r:id="rId7"/>
    <p:sldLayoutId id="2147483697" r:id="rId8"/>
    <p:sldLayoutId id="2147483674" r:id="rId9"/>
    <p:sldLayoutId id="2147483702" r:id="rId10"/>
    <p:sldLayoutId id="2147483655" r:id="rId11"/>
    <p:sldLayoutId id="2147483658" r:id="rId12"/>
  </p:sldLayoutIdLst>
  <p:txStyles>
    <p:titleStyle>
      <a:lvl1pPr algn="l" defTabSz="914400" rtl="0" eaLnBrk="1" latinLnBrk="0" hangingPunct="1">
        <a:lnSpc>
          <a:spcPct val="90000"/>
        </a:lnSpc>
        <a:spcBef>
          <a:spcPct val="0"/>
        </a:spcBef>
        <a:buNone/>
        <a:defRPr sz="4400" b="1" kern="1200">
          <a:solidFill>
            <a:srgbClr val="003087"/>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pic>
        <p:nvPicPr>
          <p:cNvPr id="7" name="Picture 6" title="&quot;&quot;">
            <a:extLst>
              <a:ext uri="{FF2B5EF4-FFF2-40B4-BE49-F238E27FC236}">
                <a16:creationId xmlns:a16="http://schemas.microsoft.com/office/drawing/2014/main" id="{7620AFCD-4C7A-490F-B4EC-1E8A313F49F9}"/>
              </a:ext>
            </a:extLst>
          </p:cNvPr>
          <p:cNvPicPr>
            <a:picLocks noChangeAspect="1"/>
          </p:cNvPicPr>
          <p:nvPr userDrawn="1"/>
        </p:nvPicPr>
        <p:blipFill rotWithShape="1">
          <a:blip r:embed="rId12">
            <a:extLst>
              <a:ext uri="{28A0092B-C50C-407E-A947-70E740481C1C}">
                <a14:useLocalDpi xmlns:a14="http://schemas.microsoft.com/office/drawing/2010/main" val="0"/>
              </a:ext>
            </a:extLst>
          </a:blip>
          <a:srcRect l="7951" t="11802" r="75174" b="3720"/>
          <a:stretch/>
        </p:blipFill>
        <p:spPr>
          <a:xfrm>
            <a:off x="1" y="0"/>
            <a:ext cx="2209799" cy="6858000"/>
          </a:xfrm>
          <a:prstGeom prst="rect">
            <a:avLst/>
          </a:prstGeom>
          <a:ln>
            <a:noFill/>
          </a:ln>
        </p:spPr>
      </p:pic>
      <p:sp>
        <p:nvSpPr>
          <p:cNvPr id="8" name="Pentagon 9" title="&quot;&quot;">
            <a:extLst>
              <a:ext uri="{FF2B5EF4-FFF2-40B4-BE49-F238E27FC236}">
                <a16:creationId xmlns:a16="http://schemas.microsoft.com/office/drawing/2014/main" id="{28070A9E-BB8B-4EB5-A97A-72B95557EE0B}"/>
              </a:ext>
            </a:extLst>
          </p:cNvPr>
          <p:cNvSpPr/>
          <p:nvPr userDrawn="1"/>
        </p:nvSpPr>
        <p:spPr>
          <a:xfrm>
            <a:off x="196066" y="1684927"/>
            <a:ext cx="11157734"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cxnSp>
        <p:nvCxnSpPr>
          <p:cNvPr id="9" name="Straight Connector 22" title="&quot; &quot;">
            <a:extLst>
              <a:ext uri="{FF2B5EF4-FFF2-40B4-BE49-F238E27FC236}">
                <a16:creationId xmlns:a16="http://schemas.microsoft.com/office/drawing/2014/main" id="{3868AE59-EB1E-4C7C-9634-491E3BC80F71}"/>
              </a:ext>
            </a:extLst>
          </p:cNvPr>
          <p:cNvCxnSpPr>
            <a:cxnSpLocks noChangeShapeType="1"/>
          </p:cNvCxnSpPr>
          <p:nvPr userDrawn="1"/>
        </p:nvCxnSpPr>
        <p:spPr bwMode="auto">
          <a:xfrm>
            <a:off x="1" y="6647575"/>
            <a:ext cx="2209799"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
        <p:nvSpPr>
          <p:cNvPr id="10" name="Rectangle 9" title="&quot;&quot;">
            <a:extLst>
              <a:ext uri="{FF2B5EF4-FFF2-40B4-BE49-F238E27FC236}">
                <a16:creationId xmlns:a16="http://schemas.microsoft.com/office/drawing/2014/main" id="{4D4A2005-8354-4C11-9408-7FFA3C38C317}"/>
              </a:ext>
            </a:extLst>
          </p:cNvPr>
          <p:cNvSpPr/>
          <p:nvPr userDrawn="1"/>
        </p:nvSpPr>
        <p:spPr>
          <a:xfrm>
            <a:off x="0" y="6647575"/>
            <a:ext cx="2209800" cy="210425"/>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46B789B8-5CE2-4A8E-A3CF-6573D397933D}"/>
              </a:ext>
            </a:extLst>
          </p:cNvPr>
          <p:cNvSpPr>
            <a:spLocks noGrp="1"/>
          </p:cNvSpPr>
          <p:nvPr>
            <p:ph type="title"/>
          </p:nvPr>
        </p:nvSpPr>
        <p:spPr>
          <a:xfrm>
            <a:off x="2405864" y="365125"/>
            <a:ext cx="8947935" cy="1325563"/>
          </a:xfrm>
          <a:prstGeom prst="rect">
            <a:avLst/>
          </a:prstGeom>
        </p:spPr>
        <p:txBody>
          <a:bodyPr vert="horz" lIns="91440" tIns="45720" rIns="91440" bIns="45720" rtlCol="0" anchor="ctr">
            <a:normAutofit/>
          </a:bodyPr>
          <a:lstStyle/>
          <a:p>
            <a:r>
              <a:rPr kumimoji="0" lang="en-US" sz="4000" b="1" i="0" u="none" strike="noStrike" kern="1200" cap="none" spc="0" normalizeH="0" baseline="0" noProof="0" dirty="0">
                <a:ln>
                  <a:noFill/>
                </a:ln>
                <a:solidFill>
                  <a:srgbClr val="003087"/>
                </a:solidFill>
                <a:effectLst/>
                <a:uLnTx/>
                <a:uFillTx/>
                <a:latin typeface="Calibri" panose="020F0502020204030204"/>
                <a:ea typeface="+mj-ea"/>
                <a:cs typeface="+mj-cs"/>
              </a:rPr>
              <a:t>Click to edit Master title style</a:t>
            </a:r>
            <a:endParaRPr lang="en-US" dirty="0"/>
          </a:p>
        </p:txBody>
      </p:sp>
      <p:sp>
        <p:nvSpPr>
          <p:cNvPr id="3" name="Text Placeholder 2">
            <a:extLst>
              <a:ext uri="{FF2B5EF4-FFF2-40B4-BE49-F238E27FC236}">
                <a16:creationId xmlns:a16="http://schemas.microsoft.com/office/drawing/2014/main" id="{80BE2A73-A47F-4628-B24D-71BF9CA2E7DF}"/>
              </a:ext>
            </a:extLst>
          </p:cNvPr>
          <p:cNvSpPr>
            <a:spLocks noGrp="1"/>
          </p:cNvSpPr>
          <p:nvPr>
            <p:ph type="body" idx="1"/>
          </p:nvPr>
        </p:nvSpPr>
        <p:spPr>
          <a:xfrm>
            <a:off x="2405864" y="2236741"/>
            <a:ext cx="8452658" cy="379952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title="Texas Department of State Health Services logo">
            <a:extLst>
              <a:ext uri="{FF2B5EF4-FFF2-40B4-BE49-F238E27FC236}">
                <a16:creationId xmlns:a16="http://schemas.microsoft.com/office/drawing/2014/main" id="{25AFC768-FDBA-4F71-84A8-646DFECB7BF1}"/>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05604" y="5289192"/>
            <a:ext cx="1598591" cy="1147959"/>
          </a:xfrm>
          <a:prstGeom prst="rect">
            <a:avLst/>
          </a:prstGeom>
        </p:spPr>
      </p:pic>
      <p:sp>
        <p:nvSpPr>
          <p:cNvPr id="14" name="Slide Number Placeholder 13">
            <a:extLst>
              <a:ext uri="{FF2B5EF4-FFF2-40B4-BE49-F238E27FC236}">
                <a16:creationId xmlns:a16="http://schemas.microsoft.com/office/drawing/2014/main" id="{258A82E9-29F0-4669-AE6A-42B92398A5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1B6698-EAFE-4EF4-8E59-4E345DB88409}" type="slidenum">
              <a:rPr lang="en-US" smtClean="0"/>
              <a:t>‹#›</a:t>
            </a:fld>
            <a:endParaRPr lang="en-US"/>
          </a:p>
        </p:txBody>
      </p:sp>
    </p:spTree>
    <p:extLst>
      <p:ext uri="{BB962C8B-B14F-4D97-AF65-F5344CB8AC3E}">
        <p14:creationId xmlns:p14="http://schemas.microsoft.com/office/powerpoint/2010/main" val="2313362923"/>
      </p:ext>
    </p:extLst>
  </p:cSld>
  <p:clrMap bg1="lt1" tx1="dk1" bg2="lt2" tx2="dk2" accent1="accent1" accent2="accent2" accent3="accent3" accent4="accent4" accent5="accent5" accent6="accent6" hlink="hlink" folHlink="folHlink"/>
  <p:sldLayoutIdLst>
    <p:sldLayoutId id="2147483688" r:id="rId1"/>
    <p:sldLayoutId id="2147483690" r:id="rId2"/>
    <p:sldLayoutId id="2147483691" r:id="rId3"/>
    <p:sldLayoutId id="2147483692" r:id="rId4"/>
    <p:sldLayoutId id="2147483703" r:id="rId5"/>
    <p:sldLayoutId id="2147483693" r:id="rId6"/>
    <p:sldLayoutId id="2147483694" r:id="rId7"/>
    <p:sldLayoutId id="2147483695" r:id="rId8"/>
    <p:sldLayoutId id="2147483696" r:id="rId9"/>
    <p:sldLayoutId id="2147483731" r:id="rId10"/>
  </p:sldLayoutIdLst>
  <p:txStyles>
    <p:titleStyle>
      <a:lvl1pPr algn="l" defTabSz="914400" rtl="0" eaLnBrk="1" latinLnBrk="0" hangingPunct="1">
        <a:lnSpc>
          <a:spcPct val="90000"/>
        </a:lnSpc>
        <a:spcBef>
          <a:spcPct val="0"/>
        </a:spcBef>
        <a:buNone/>
        <a:defRPr sz="4400" b="0" kern="1200">
          <a:solidFill>
            <a:srgbClr val="003087"/>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sp>
        <p:nvSpPr>
          <p:cNvPr id="7" name="Rectangle 6" title="&quot;&quot;">
            <a:extLst>
              <a:ext uri="{FF2B5EF4-FFF2-40B4-BE49-F238E27FC236}">
                <a16:creationId xmlns:a16="http://schemas.microsoft.com/office/drawing/2014/main" id="{48752905-4F9E-4308-9D7D-79136CE22E29}"/>
              </a:ext>
            </a:extLst>
          </p:cNvPr>
          <p:cNvSpPr/>
          <p:nvPr userDrawn="1"/>
        </p:nvSpPr>
        <p:spPr>
          <a:xfrm>
            <a:off x="0" y="-24702"/>
            <a:ext cx="12192001" cy="8986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entagon 12" title="&quot;&quot;">
            <a:extLst>
              <a:ext uri="{FF2B5EF4-FFF2-40B4-BE49-F238E27FC236}">
                <a16:creationId xmlns:a16="http://schemas.microsoft.com/office/drawing/2014/main" id="{26D6B718-8D13-46EE-A2EA-3EC07DCA572F}"/>
              </a:ext>
            </a:extLst>
          </p:cNvPr>
          <p:cNvSpPr/>
          <p:nvPr userDrawn="1"/>
        </p:nvSpPr>
        <p:spPr>
          <a:xfrm>
            <a:off x="6480961" y="513145"/>
            <a:ext cx="5711040" cy="743040"/>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sp>
        <p:nvSpPr>
          <p:cNvPr id="9" name="Pentagon 13" title="&quot;&quot;">
            <a:extLst>
              <a:ext uri="{FF2B5EF4-FFF2-40B4-BE49-F238E27FC236}">
                <a16:creationId xmlns:a16="http://schemas.microsoft.com/office/drawing/2014/main" id="{ED62EF45-C9C0-4413-81FE-899E260FD808}"/>
              </a:ext>
            </a:extLst>
          </p:cNvPr>
          <p:cNvSpPr/>
          <p:nvPr userDrawn="1"/>
        </p:nvSpPr>
        <p:spPr>
          <a:xfrm>
            <a:off x="0" y="365125"/>
            <a:ext cx="9481334" cy="1039080"/>
          </a:xfrm>
          <a:prstGeom prst="homePlate">
            <a:avLst/>
          </a:prstGeom>
          <a:solidFill>
            <a:srgbClr val="005CB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pic>
        <p:nvPicPr>
          <p:cNvPr id="11" name="Picture 10" title="&quot;&quot;">
            <a:extLst>
              <a:ext uri="{FF2B5EF4-FFF2-40B4-BE49-F238E27FC236}">
                <a16:creationId xmlns:a16="http://schemas.microsoft.com/office/drawing/2014/main" id="{53B8FF7F-B71D-4E67-925E-01F7866EB63E}"/>
              </a:ext>
            </a:extLst>
          </p:cNvPr>
          <p:cNvPicPr>
            <a:picLocks noChangeAspect="1"/>
          </p:cNvPicPr>
          <p:nvPr userDrawn="1"/>
        </p:nvPicPr>
        <p:blipFill rotWithShape="1">
          <a:blip r:embed="rId10">
            <a:extLst>
              <a:ext uri="{28A0092B-C50C-407E-A947-70E740481C1C}">
                <a14:useLocalDpi xmlns:a14="http://schemas.microsoft.com/office/drawing/2010/main" val="0"/>
              </a:ext>
            </a:extLst>
          </a:blip>
          <a:srcRect t="89614" b="8157"/>
          <a:stretch/>
        </p:blipFill>
        <p:spPr>
          <a:xfrm>
            <a:off x="0" y="6677025"/>
            <a:ext cx="12192000" cy="180975"/>
          </a:xfrm>
          <a:prstGeom prst="rect">
            <a:avLst/>
          </a:prstGeom>
          <a:ln>
            <a:noFill/>
          </a:ln>
        </p:spPr>
      </p:pic>
      <p:sp>
        <p:nvSpPr>
          <p:cNvPr id="2" name="Title Placeholder 1">
            <a:extLst>
              <a:ext uri="{FF2B5EF4-FFF2-40B4-BE49-F238E27FC236}">
                <a16:creationId xmlns:a16="http://schemas.microsoft.com/office/drawing/2014/main" id="{5D2D2514-FF0E-43CF-9DEC-E8FFEC1363A7}"/>
              </a:ext>
            </a:extLst>
          </p:cNvPr>
          <p:cNvSpPr>
            <a:spLocks noGrp="1"/>
          </p:cNvSpPr>
          <p:nvPr>
            <p:ph type="title"/>
          </p:nvPr>
        </p:nvSpPr>
        <p:spPr>
          <a:xfrm>
            <a:off x="838200" y="21113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F43C64B-EE6C-49CE-AC9C-4EF026EBE3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C643558-8669-4E59-AFD4-2D647B0279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05D06A-407B-46FA-A0EC-F072866C22BF}" type="datetimeFigureOut">
              <a:rPr lang="en-US" smtClean="0"/>
              <a:t>12/8/2020</a:t>
            </a:fld>
            <a:endParaRPr lang="en-US"/>
          </a:p>
        </p:txBody>
      </p:sp>
      <p:sp>
        <p:nvSpPr>
          <p:cNvPr id="5" name="Footer Placeholder 4">
            <a:extLst>
              <a:ext uri="{FF2B5EF4-FFF2-40B4-BE49-F238E27FC236}">
                <a16:creationId xmlns:a16="http://schemas.microsoft.com/office/drawing/2014/main" id="{C21AD61A-3E46-4A91-9409-1DF22E3CDD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65899FE-B918-439A-8725-B7C5440198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6B54E4-5A71-4511-84E9-33A1CA2A9EE3}" type="slidenum">
              <a:rPr lang="en-US" smtClean="0"/>
              <a:t>‹#›</a:t>
            </a:fld>
            <a:endParaRPr lang="en-US"/>
          </a:p>
        </p:txBody>
      </p:sp>
      <p:cxnSp>
        <p:nvCxnSpPr>
          <p:cNvPr id="10" name="Straight Connector 22" title="&quot; &quot;">
            <a:extLst>
              <a:ext uri="{FF2B5EF4-FFF2-40B4-BE49-F238E27FC236}">
                <a16:creationId xmlns:a16="http://schemas.microsoft.com/office/drawing/2014/main" id="{6E5C70A8-3EE5-4D69-8AA3-93C6F7056F47}"/>
              </a:ext>
            </a:extLst>
          </p:cNvPr>
          <p:cNvCxnSpPr>
            <a:cxnSpLocks noChangeShapeType="1"/>
          </p:cNvCxnSpPr>
          <p:nvPr userDrawn="1"/>
        </p:nvCxnSpPr>
        <p:spPr bwMode="auto">
          <a:xfrm>
            <a:off x="-1" y="6659554"/>
            <a:ext cx="12192000"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1796791"/>
      </p:ext>
    </p:extLst>
  </p:cSld>
  <p:clrMap bg1="lt1" tx1="dk1" bg2="lt2" tx2="dk2" accent1="accent1" accent2="accent2" accent3="accent3" accent4="accent4" accent5="accent5" accent6="accent6" hlink="hlink" folHlink="folHlink"/>
  <p:sldLayoutIdLst>
    <p:sldLayoutId id="2147483677" r:id="rId1"/>
    <p:sldLayoutId id="2147483685" r:id="rId2"/>
    <p:sldLayoutId id="2147483679" r:id="rId3"/>
    <p:sldLayoutId id="2147483680" r:id="rId4"/>
    <p:sldLayoutId id="2147483681" r:id="rId5"/>
    <p:sldLayoutId id="2147483682" r:id="rId6"/>
    <p:sldLayoutId id="2147483683" r:id="rId7"/>
    <p:sldLayoutId id="2147483684" r:id="rId8"/>
  </p:sldLayoutIdLst>
  <p:txStyles>
    <p:title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pic>
        <p:nvPicPr>
          <p:cNvPr id="7" name="Picture 6" title="&quot;&quot;">
            <a:extLst>
              <a:ext uri="{FF2B5EF4-FFF2-40B4-BE49-F238E27FC236}">
                <a16:creationId xmlns:a16="http://schemas.microsoft.com/office/drawing/2014/main" id="{7620AFCD-4C7A-490F-B4EC-1E8A313F49F9}"/>
              </a:ext>
            </a:extLst>
          </p:cNvPr>
          <p:cNvPicPr>
            <a:picLocks noChangeAspect="1"/>
          </p:cNvPicPr>
          <p:nvPr userDrawn="1"/>
        </p:nvPicPr>
        <p:blipFill rotWithShape="1">
          <a:blip r:embed="rId12">
            <a:extLst>
              <a:ext uri="{28A0092B-C50C-407E-A947-70E740481C1C}">
                <a14:useLocalDpi xmlns:a14="http://schemas.microsoft.com/office/drawing/2010/main" val="0"/>
              </a:ext>
            </a:extLst>
          </a:blip>
          <a:srcRect l="7951" t="11802" r="75174" b="3720"/>
          <a:stretch/>
        </p:blipFill>
        <p:spPr>
          <a:xfrm>
            <a:off x="1" y="0"/>
            <a:ext cx="2209799" cy="6858000"/>
          </a:xfrm>
          <a:prstGeom prst="rect">
            <a:avLst/>
          </a:prstGeom>
          <a:ln>
            <a:noFill/>
          </a:ln>
        </p:spPr>
      </p:pic>
      <p:sp>
        <p:nvSpPr>
          <p:cNvPr id="8" name="Pentagon 9" title="&quot;&quot;">
            <a:extLst>
              <a:ext uri="{FF2B5EF4-FFF2-40B4-BE49-F238E27FC236}">
                <a16:creationId xmlns:a16="http://schemas.microsoft.com/office/drawing/2014/main" id="{28070A9E-BB8B-4EB5-A97A-72B95557EE0B}"/>
              </a:ext>
            </a:extLst>
          </p:cNvPr>
          <p:cNvSpPr/>
          <p:nvPr userDrawn="1"/>
        </p:nvSpPr>
        <p:spPr>
          <a:xfrm>
            <a:off x="196066" y="1684927"/>
            <a:ext cx="11157734"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cxnSp>
        <p:nvCxnSpPr>
          <p:cNvPr id="9" name="Straight Connector 22" title="&quot; &quot;">
            <a:extLst>
              <a:ext uri="{FF2B5EF4-FFF2-40B4-BE49-F238E27FC236}">
                <a16:creationId xmlns:a16="http://schemas.microsoft.com/office/drawing/2014/main" id="{3868AE59-EB1E-4C7C-9634-491E3BC80F71}"/>
              </a:ext>
            </a:extLst>
          </p:cNvPr>
          <p:cNvCxnSpPr>
            <a:cxnSpLocks noChangeShapeType="1"/>
          </p:cNvCxnSpPr>
          <p:nvPr userDrawn="1"/>
        </p:nvCxnSpPr>
        <p:spPr bwMode="auto">
          <a:xfrm>
            <a:off x="1" y="6647575"/>
            <a:ext cx="2209799"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
        <p:nvSpPr>
          <p:cNvPr id="10" name="Rectangle 9" title="&quot;&quot;">
            <a:extLst>
              <a:ext uri="{FF2B5EF4-FFF2-40B4-BE49-F238E27FC236}">
                <a16:creationId xmlns:a16="http://schemas.microsoft.com/office/drawing/2014/main" id="{4D4A2005-8354-4C11-9408-7FFA3C38C317}"/>
              </a:ext>
            </a:extLst>
          </p:cNvPr>
          <p:cNvSpPr/>
          <p:nvPr userDrawn="1"/>
        </p:nvSpPr>
        <p:spPr>
          <a:xfrm>
            <a:off x="0" y="6647575"/>
            <a:ext cx="2209800" cy="210425"/>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46B789B8-5CE2-4A8E-A3CF-6573D397933D}"/>
              </a:ext>
            </a:extLst>
          </p:cNvPr>
          <p:cNvSpPr>
            <a:spLocks noGrp="1"/>
          </p:cNvSpPr>
          <p:nvPr>
            <p:ph type="title"/>
          </p:nvPr>
        </p:nvSpPr>
        <p:spPr>
          <a:xfrm>
            <a:off x="2405864" y="365125"/>
            <a:ext cx="8947935" cy="1325563"/>
          </a:xfrm>
          <a:prstGeom prst="rect">
            <a:avLst/>
          </a:prstGeom>
        </p:spPr>
        <p:txBody>
          <a:bodyPr vert="horz" lIns="91440" tIns="45720" rIns="91440" bIns="45720" rtlCol="0" anchor="ctr">
            <a:normAutofit/>
          </a:bodyPr>
          <a:lstStyle/>
          <a:p>
            <a:r>
              <a:rPr kumimoji="0" lang="en-US" sz="4000" b="1" i="0" u="none" strike="noStrike" kern="1200" cap="none" spc="0" normalizeH="0" baseline="0" noProof="0" dirty="0">
                <a:ln>
                  <a:noFill/>
                </a:ln>
                <a:solidFill>
                  <a:srgbClr val="003087"/>
                </a:solidFill>
                <a:effectLst/>
                <a:uLnTx/>
                <a:uFillTx/>
                <a:latin typeface="Calibri" panose="020F0502020204030204"/>
                <a:ea typeface="+mj-ea"/>
                <a:cs typeface="+mj-cs"/>
              </a:rPr>
              <a:t>Click to edit Master title style</a:t>
            </a:r>
            <a:endParaRPr lang="en-US" dirty="0"/>
          </a:p>
        </p:txBody>
      </p:sp>
      <p:sp>
        <p:nvSpPr>
          <p:cNvPr id="3" name="Text Placeholder 2">
            <a:extLst>
              <a:ext uri="{FF2B5EF4-FFF2-40B4-BE49-F238E27FC236}">
                <a16:creationId xmlns:a16="http://schemas.microsoft.com/office/drawing/2014/main" id="{80BE2A73-A47F-4628-B24D-71BF9CA2E7DF}"/>
              </a:ext>
            </a:extLst>
          </p:cNvPr>
          <p:cNvSpPr>
            <a:spLocks noGrp="1"/>
          </p:cNvSpPr>
          <p:nvPr>
            <p:ph type="body" idx="1"/>
          </p:nvPr>
        </p:nvSpPr>
        <p:spPr>
          <a:xfrm>
            <a:off x="2405864" y="2236741"/>
            <a:ext cx="8452658" cy="379952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title="Texas Department of State Health Services logo">
            <a:extLst>
              <a:ext uri="{FF2B5EF4-FFF2-40B4-BE49-F238E27FC236}">
                <a16:creationId xmlns:a16="http://schemas.microsoft.com/office/drawing/2014/main" id="{25AFC768-FDBA-4F71-84A8-646DFECB7BF1}"/>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05604" y="5289192"/>
            <a:ext cx="1598591" cy="1147959"/>
          </a:xfrm>
          <a:prstGeom prst="rect">
            <a:avLst/>
          </a:prstGeom>
        </p:spPr>
      </p:pic>
      <p:sp>
        <p:nvSpPr>
          <p:cNvPr id="14" name="Slide Number Placeholder 13">
            <a:extLst>
              <a:ext uri="{FF2B5EF4-FFF2-40B4-BE49-F238E27FC236}">
                <a16:creationId xmlns:a16="http://schemas.microsoft.com/office/drawing/2014/main" id="{258A82E9-29F0-4669-AE6A-42B92398A5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1B6698-EAFE-4EF4-8E59-4E345DB88409}" type="slidenum">
              <a:rPr lang="en-US" smtClean="0"/>
              <a:t>‹#›</a:t>
            </a:fld>
            <a:endParaRPr lang="en-US"/>
          </a:p>
        </p:txBody>
      </p:sp>
    </p:spTree>
    <p:extLst>
      <p:ext uri="{BB962C8B-B14F-4D97-AF65-F5344CB8AC3E}">
        <p14:creationId xmlns:p14="http://schemas.microsoft.com/office/powerpoint/2010/main" val="225890815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Lst>
  <p:hf sldNum="0" hdr="0" dt="0"/>
  <p:txStyles>
    <p:titleStyle>
      <a:lvl1pPr algn="l" defTabSz="914400" rtl="0" eaLnBrk="1" latinLnBrk="0" hangingPunct="1">
        <a:lnSpc>
          <a:spcPct val="90000"/>
        </a:lnSpc>
        <a:spcBef>
          <a:spcPct val="0"/>
        </a:spcBef>
        <a:buNone/>
        <a:defRPr sz="4400" b="0" kern="1200">
          <a:solidFill>
            <a:srgbClr val="003087"/>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pic>
        <p:nvPicPr>
          <p:cNvPr id="7" name="Picture 6" title="&quot;&quot;">
            <a:extLst>
              <a:ext uri="{FF2B5EF4-FFF2-40B4-BE49-F238E27FC236}">
                <a16:creationId xmlns:a16="http://schemas.microsoft.com/office/drawing/2014/main" id="{7620AFCD-4C7A-490F-B4EC-1E8A313F49F9}"/>
              </a:ext>
            </a:extLst>
          </p:cNvPr>
          <p:cNvPicPr>
            <a:picLocks noChangeAspect="1"/>
          </p:cNvPicPr>
          <p:nvPr userDrawn="1"/>
        </p:nvPicPr>
        <p:blipFill rotWithShape="1">
          <a:blip r:embed="rId15">
            <a:extLst>
              <a:ext uri="{28A0092B-C50C-407E-A947-70E740481C1C}">
                <a14:useLocalDpi xmlns:a14="http://schemas.microsoft.com/office/drawing/2010/main" val="0"/>
              </a:ext>
            </a:extLst>
          </a:blip>
          <a:srcRect l="7951" t="11802" r="75174" b="3720"/>
          <a:stretch/>
        </p:blipFill>
        <p:spPr>
          <a:xfrm>
            <a:off x="1" y="0"/>
            <a:ext cx="2209799" cy="6858000"/>
          </a:xfrm>
          <a:prstGeom prst="rect">
            <a:avLst/>
          </a:prstGeom>
          <a:ln>
            <a:noFill/>
          </a:ln>
        </p:spPr>
      </p:pic>
      <p:sp>
        <p:nvSpPr>
          <p:cNvPr id="8" name="Pentagon 9" title="&quot;&quot;">
            <a:extLst>
              <a:ext uri="{FF2B5EF4-FFF2-40B4-BE49-F238E27FC236}">
                <a16:creationId xmlns:a16="http://schemas.microsoft.com/office/drawing/2014/main" id="{28070A9E-BB8B-4EB5-A97A-72B95557EE0B}"/>
              </a:ext>
            </a:extLst>
          </p:cNvPr>
          <p:cNvSpPr/>
          <p:nvPr userDrawn="1"/>
        </p:nvSpPr>
        <p:spPr>
          <a:xfrm>
            <a:off x="196066" y="1684927"/>
            <a:ext cx="11157734"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cxnSp>
        <p:nvCxnSpPr>
          <p:cNvPr id="9" name="Straight Connector 22" title="&quot; &quot;">
            <a:extLst>
              <a:ext uri="{FF2B5EF4-FFF2-40B4-BE49-F238E27FC236}">
                <a16:creationId xmlns:a16="http://schemas.microsoft.com/office/drawing/2014/main" id="{3868AE59-EB1E-4C7C-9634-491E3BC80F71}"/>
              </a:ext>
            </a:extLst>
          </p:cNvPr>
          <p:cNvCxnSpPr>
            <a:cxnSpLocks noChangeShapeType="1"/>
          </p:cNvCxnSpPr>
          <p:nvPr userDrawn="1"/>
        </p:nvCxnSpPr>
        <p:spPr bwMode="auto">
          <a:xfrm>
            <a:off x="1" y="6647575"/>
            <a:ext cx="2209799"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
        <p:nvSpPr>
          <p:cNvPr id="10" name="Rectangle 9" title="&quot;&quot;">
            <a:extLst>
              <a:ext uri="{FF2B5EF4-FFF2-40B4-BE49-F238E27FC236}">
                <a16:creationId xmlns:a16="http://schemas.microsoft.com/office/drawing/2014/main" id="{4D4A2005-8354-4C11-9408-7FFA3C38C317}"/>
              </a:ext>
            </a:extLst>
          </p:cNvPr>
          <p:cNvSpPr/>
          <p:nvPr userDrawn="1"/>
        </p:nvSpPr>
        <p:spPr>
          <a:xfrm>
            <a:off x="0" y="6647575"/>
            <a:ext cx="2209800" cy="210425"/>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46B789B8-5CE2-4A8E-A3CF-6573D397933D}"/>
              </a:ext>
            </a:extLst>
          </p:cNvPr>
          <p:cNvSpPr>
            <a:spLocks noGrp="1"/>
          </p:cNvSpPr>
          <p:nvPr>
            <p:ph type="title"/>
          </p:nvPr>
        </p:nvSpPr>
        <p:spPr>
          <a:xfrm>
            <a:off x="2405864" y="365125"/>
            <a:ext cx="8947935" cy="1325563"/>
          </a:xfrm>
          <a:prstGeom prst="rect">
            <a:avLst/>
          </a:prstGeom>
        </p:spPr>
        <p:txBody>
          <a:bodyPr vert="horz" lIns="91440" tIns="45720" rIns="91440" bIns="45720" rtlCol="0" anchor="ctr">
            <a:normAutofit/>
          </a:bodyPr>
          <a:lstStyle/>
          <a:p>
            <a:r>
              <a:rPr kumimoji="0" lang="en-US" sz="4000" b="1" i="0" u="none" strike="noStrike" kern="1200" cap="none" spc="0" normalizeH="0" baseline="0" noProof="0">
                <a:ln>
                  <a:noFill/>
                </a:ln>
                <a:solidFill>
                  <a:srgbClr val="003087"/>
                </a:solidFill>
                <a:effectLst/>
                <a:uLnTx/>
                <a:uFillTx/>
                <a:latin typeface="Calibri" panose="020F0502020204030204"/>
                <a:ea typeface="+mj-ea"/>
                <a:cs typeface="+mj-cs"/>
              </a:rPr>
              <a:t>Click to edit Master title style</a:t>
            </a:r>
            <a:endParaRPr lang="en-US"/>
          </a:p>
        </p:txBody>
      </p:sp>
      <p:sp>
        <p:nvSpPr>
          <p:cNvPr id="3" name="Text Placeholder 2">
            <a:extLst>
              <a:ext uri="{FF2B5EF4-FFF2-40B4-BE49-F238E27FC236}">
                <a16:creationId xmlns:a16="http://schemas.microsoft.com/office/drawing/2014/main" id="{80BE2A73-A47F-4628-B24D-71BF9CA2E7DF}"/>
              </a:ext>
            </a:extLst>
          </p:cNvPr>
          <p:cNvSpPr>
            <a:spLocks noGrp="1"/>
          </p:cNvSpPr>
          <p:nvPr>
            <p:ph type="body" idx="1"/>
          </p:nvPr>
        </p:nvSpPr>
        <p:spPr>
          <a:xfrm>
            <a:off x="2405864" y="2236741"/>
            <a:ext cx="8452658" cy="379952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title="Texas Department of State Health Services logo">
            <a:extLst>
              <a:ext uri="{FF2B5EF4-FFF2-40B4-BE49-F238E27FC236}">
                <a16:creationId xmlns:a16="http://schemas.microsoft.com/office/drawing/2014/main" id="{25AFC768-FDBA-4F71-84A8-646DFECB7BF1}"/>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305604" y="5289192"/>
            <a:ext cx="1598591" cy="1147959"/>
          </a:xfrm>
          <a:prstGeom prst="rect">
            <a:avLst/>
          </a:prstGeom>
        </p:spPr>
      </p:pic>
      <p:sp>
        <p:nvSpPr>
          <p:cNvPr id="14" name="Slide Number Placeholder 13">
            <a:extLst>
              <a:ext uri="{FF2B5EF4-FFF2-40B4-BE49-F238E27FC236}">
                <a16:creationId xmlns:a16="http://schemas.microsoft.com/office/drawing/2014/main" id="{258A82E9-29F0-4669-AE6A-42B92398A5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1B6698-EAFE-4EF4-8E59-4E345DB88409}" type="slidenum">
              <a:rPr lang="en-US" smtClean="0"/>
              <a:t>‹#›</a:t>
            </a:fld>
            <a:endParaRPr lang="en-US"/>
          </a:p>
        </p:txBody>
      </p:sp>
    </p:spTree>
    <p:extLst>
      <p:ext uri="{BB962C8B-B14F-4D97-AF65-F5344CB8AC3E}">
        <p14:creationId xmlns:p14="http://schemas.microsoft.com/office/powerpoint/2010/main" val="90559392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Lst>
  <p:txStyles>
    <p:titleStyle>
      <a:lvl1pPr algn="l" defTabSz="914400" rtl="0" eaLnBrk="1" latinLnBrk="0" hangingPunct="1">
        <a:lnSpc>
          <a:spcPct val="90000"/>
        </a:lnSpc>
        <a:spcBef>
          <a:spcPct val="0"/>
        </a:spcBef>
        <a:buNone/>
        <a:defRPr sz="4400" b="0" kern="1200">
          <a:solidFill>
            <a:srgbClr val="003087"/>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dshs.texas.gov/coronavirus/immunize/evap.aspx" TargetMode="External"/><Relationship Id="rId2" Type="http://schemas.openxmlformats.org/officeDocument/2006/relationships/notesSlide" Target="../notesSlides/notesSlide8.xml"/><Relationship Id="rId1" Type="http://schemas.openxmlformats.org/officeDocument/2006/relationships/slideLayout" Target="../slideLayouts/slideLayout41.xml"/></Relationships>
</file>

<file path=ppt/slides/_rels/slide17.xml.rels><?xml version="1.0" encoding="UTF-8" standalone="yes"?>
<Relationships xmlns="http://schemas.openxmlformats.org/package/2006/relationships"><Relationship Id="rId3" Type="http://schemas.openxmlformats.org/officeDocument/2006/relationships/hyperlink" Target="https://gov.texas.gov/news/post/governor-abbott-dshs-announce-covid-19-vaccine-distribution-plan" TargetMode="External"/><Relationship Id="rId2" Type="http://schemas.openxmlformats.org/officeDocument/2006/relationships/notesSlide" Target="../notesSlides/notesSlide9.xml"/><Relationship Id="rId1" Type="http://schemas.openxmlformats.org/officeDocument/2006/relationships/slideLayout" Target="../slideLayouts/slideLayout4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1.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http://www.dshs.texas.gov/coronavirus/immunize/provider-information.aspx" TargetMode="External"/><Relationship Id="rId2" Type="http://schemas.openxmlformats.org/officeDocument/2006/relationships/notesSlide" Target="../notesSlides/notesSlide13.xml"/><Relationship Id="rId1" Type="http://schemas.openxmlformats.org/officeDocument/2006/relationships/slideLayout" Target="../slideLayouts/slideLayout28.xml"/><Relationship Id="rId6" Type="http://schemas.openxmlformats.org/officeDocument/2006/relationships/hyperlink" Target="mailto:COVIDvaccineQs@dshs.texas.gov" TargetMode="External"/><Relationship Id="rId5" Type="http://schemas.openxmlformats.org/officeDocument/2006/relationships/hyperlink" Target="https://enrolltexasiz.dshs.texas.gov/emrlogin.asp" TargetMode="External"/><Relationship Id="rId4" Type="http://schemas.openxmlformats.org/officeDocument/2006/relationships/hyperlink" Target="mailto:COVID19VacEnroll@dshs.texas.gov"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3A419CD-57AE-40F9-AF22-998B31CFBBD9}"/>
              </a:ext>
            </a:extLst>
          </p:cNvPr>
          <p:cNvPicPr>
            <a:picLocks noChangeAspect="1"/>
          </p:cNvPicPr>
          <p:nvPr/>
        </p:nvPicPr>
        <p:blipFill>
          <a:blip r:embed="rId2"/>
          <a:stretch>
            <a:fillRect/>
          </a:stretch>
        </p:blipFill>
        <p:spPr>
          <a:xfrm>
            <a:off x="0" y="1"/>
            <a:ext cx="12764707" cy="6857999"/>
          </a:xfrm>
          <a:prstGeom prst="rect">
            <a:avLst/>
          </a:prstGeom>
        </p:spPr>
      </p:pic>
    </p:spTree>
    <p:extLst>
      <p:ext uri="{BB962C8B-B14F-4D97-AF65-F5344CB8AC3E}">
        <p14:creationId xmlns:p14="http://schemas.microsoft.com/office/powerpoint/2010/main" val="14286115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E890E499-206E-4FD7-AEEE-09BF0166C106}"/>
              </a:ext>
            </a:extLst>
          </p:cNvPr>
          <p:cNvGrpSpPr/>
          <p:nvPr/>
        </p:nvGrpSpPr>
        <p:grpSpPr>
          <a:xfrm>
            <a:off x="190618" y="1280172"/>
            <a:ext cx="1590199" cy="1399838"/>
            <a:chOff x="0" y="0"/>
            <a:chExt cx="852115" cy="852115"/>
          </a:xfrm>
        </p:grpSpPr>
        <p:sp>
          <p:nvSpPr>
            <p:cNvPr id="9" name="Oval 8">
              <a:extLst>
                <a:ext uri="{FF2B5EF4-FFF2-40B4-BE49-F238E27FC236}">
                  <a16:creationId xmlns:a16="http://schemas.microsoft.com/office/drawing/2014/main" id="{A228C0CA-F20A-4D01-B5D5-D1B03E7DE192}"/>
                </a:ext>
              </a:extLst>
            </p:cNvPr>
            <p:cNvSpPr/>
            <p:nvPr/>
          </p:nvSpPr>
          <p:spPr>
            <a:xfrm>
              <a:off x="0" y="0"/>
              <a:ext cx="852115" cy="852115"/>
            </a:xfrm>
            <a:prstGeom prst="ellipse">
              <a:avLst/>
            </a:prstGeom>
            <a:solidFill>
              <a:srgbClr val="FFC000"/>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0" name="Oval 4">
              <a:extLst>
                <a:ext uri="{FF2B5EF4-FFF2-40B4-BE49-F238E27FC236}">
                  <a16:creationId xmlns:a16="http://schemas.microsoft.com/office/drawing/2014/main" id="{E9C31FC5-7265-4ACE-A7B9-98F00ACF6666}"/>
                </a:ext>
              </a:extLst>
            </p:cNvPr>
            <p:cNvSpPr txBox="1"/>
            <p:nvPr/>
          </p:nvSpPr>
          <p:spPr>
            <a:xfrm>
              <a:off x="124789" y="124789"/>
              <a:ext cx="602537" cy="60253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VRBPAC Open Session Meeting</a:t>
              </a:r>
            </a:p>
          </p:txBody>
        </p:sp>
      </p:grpSp>
      <p:grpSp>
        <p:nvGrpSpPr>
          <p:cNvPr id="14" name="Group 13">
            <a:extLst>
              <a:ext uri="{FF2B5EF4-FFF2-40B4-BE49-F238E27FC236}">
                <a16:creationId xmlns:a16="http://schemas.microsoft.com/office/drawing/2014/main" id="{F83B2461-774F-461F-8BE0-BF52D4BBE85F}"/>
              </a:ext>
            </a:extLst>
          </p:cNvPr>
          <p:cNvGrpSpPr/>
          <p:nvPr/>
        </p:nvGrpSpPr>
        <p:grpSpPr>
          <a:xfrm>
            <a:off x="75017" y="3376329"/>
            <a:ext cx="1692772" cy="1540774"/>
            <a:chOff x="2240030" y="798857"/>
            <a:chExt cx="852115" cy="852115"/>
          </a:xfrm>
        </p:grpSpPr>
        <p:sp>
          <p:nvSpPr>
            <p:cNvPr id="15" name="Oval 14">
              <a:extLst>
                <a:ext uri="{FF2B5EF4-FFF2-40B4-BE49-F238E27FC236}">
                  <a16:creationId xmlns:a16="http://schemas.microsoft.com/office/drawing/2014/main" id="{5FAFF513-ED32-4AC8-AAA7-29EAB99A9656}"/>
                </a:ext>
              </a:extLst>
            </p:cNvPr>
            <p:cNvSpPr/>
            <p:nvPr/>
          </p:nvSpPr>
          <p:spPr>
            <a:xfrm>
              <a:off x="2240030" y="798857"/>
              <a:ext cx="852115" cy="852115"/>
            </a:xfrm>
            <a:prstGeom prst="ellipse">
              <a:avLst/>
            </a:prstGeom>
          </p:spPr>
          <p:style>
            <a:lnRef idx="2">
              <a:schemeClr val="lt1">
                <a:hueOff val="0"/>
                <a:satOff val="0"/>
                <a:lumOff val="0"/>
                <a:alphaOff val="0"/>
              </a:schemeClr>
            </a:lnRef>
            <a:fillRef idx="1">
              <a:schemeClr val="accent3">
                <a:hueOff val="1355300"/>
                <a:satOff val="50000"/>
                <a:lumOff val="-7353"/>
                <a:alphaOff val="0"/>
              </a:schemeClr>
            </a:fillRef>
            <a:effectRef idx="0">
              <a:schemeClr val="accent3">
                <a:hueOff val="1355300"/>
                <a:satOff val="50000"/>
                <a:lumOff val="-7353"/>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Oval 4">
              <a:extLst>
                <a:ext uri="{FF2B5EF4-FFF2-40B4-BE49-F238E27FC236}">
                  <a16:creationId xmlns:a16="http://schemas.microsoft.com/office/drawing/2014/main" id="{74C4E153-75CA-4F45-B38A-088B0E51631C}"/>
                </a:ext>
              </a:extLst>
            </p:cNvPr>
            <p:cNvSpPr txBox="1"/>
            <p:nvPr/>
          </p:nvSpPr>
          <p:spPr>
            <a:xfrm>
              <a:off x="2364819" y="884674"/>
              <a:ext cx="602537" cy="60253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marL="0" marR="0" lvl="0" indent="0" algn="ctr" defTabSz="889000" rtl="0" eaLnBrk="1" fontAlgn="auto" latinLnBrk="0" hangingPunct="1">
                <a:lnSpc>
                  <a:spcPct val="100000"/>
                </a:lnSpc>
                <a:spcBef>
                  <a:spcPct val="0"/>
                </a:spcBef>
                <a:spcAft>
                  <a:spcPct val="3500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FDA </a:t>
              </a: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Reviews all the Data</a:t>
              </a:r>
            </a:p>
          </p:txBody>
        </p:sp>
      </p:grpSp>
      <p:grpSp>
        <p:nvGrpSpPr>
          <p:cNvPr id="17" name="Group 16">
            <a:extLst>
              <a:ext uri="{FF2B5EF4-FFF2-40B4-BE49-F238E27FC236}">
                <a16:creationId xmlns:a16="http://schemas.microsoft.com/office/drawing/2014/main" id="{316FA1E2-81AC-48C7-88DF-84F619CD8068}"/>
              </a:ext>
            </a:extLst>
          </p:cNvPr>
          <p:cNvGrpSpPr/>
          <p:nvPr/>
        </p:nvGrpSpPr>
        <p:grpSpPr>
          <a:xfrm>
            <a:off x="1877159" y="3562175"/>
            <a:ext cx="1939164" cy="861585"/>
            <a:chOff x="434082" y="547464"/>
            <a:chExt cx="1704230" cy="1489712"/>
          </a:xfrm>
          <a:solidFill>
            <a:schemeClr val="accent3">
              <a:lumMod val="60000"/>
              <a:lumOff val="40000"/>
            </a:schemeClr>
          </a:solidFill>
        </p:grpSpPr>
        <p:sp>
          <p:nvSpPr>
            <p:cNvPr id="18" name="Arrow: Right 17">
              <a:extLst>
                <a:ext uri="{FF2B5EF4-FFF2-40B4-BE49-F238E27FC236}">
                  <a16:creationId xmlns:a16="http://schemas.microsoft.com/office/drawing/2014/main" id="{4C5A6E21-B0FD-434E-9231-DC0FAAED3220}"/>
                </a:ext>
              </a:extLst>
            </p:cNvPr>
            <p:cNvSpPr/>
            <p:nvPr/>
          </p:nvSpPr>
          <p:spPr>
            <a:xfrm>
              <a:off x="434082" y="547464"/>
              <a:ext cx="1704230" cy="1489712"/>
            </a:xfrm>
            <a:prstGeom prst="rightArrow">
              <a:avLst>
                <a:gd name="adj1" fmla="val 70000"/>
                <a:gd name="adj2" fmla="val 50000"/>
              </a:avLst>
            </a:prstGeom>
            <a:solidFill>
              <a:schemeClr val="bg1">
                <a:lumMod val="85000"/>
              </a:schemeClr>
            </a:solidFill>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hueOff val="0"/>
                    <a:satOff val="0"/>
                    <a:lumOff val="0"/>
                    <a:alphaOff val="0"/>
                  </a:srgbClr>
                </a:solidFill>
                <a:effectLst/>
                <a:uLnTx/>
                <a:uFillTx/>
                <a:latin typeface="Calibri" panose="020F0502020204030204"/>
                <a:ea typeface="+mn-ea"/>
                <a:cs typeface="+mn-cs"/>
              </a:endParaRPr>
            </a:p>
          </p:txBody>
        </p:sp>
        <p:sp>
          <p:nvSpPr>
            <p:cNvPr id="19" name="Arrow: Right 4">
              <a:extLst>
                <a:ext uri="{FF2B5EF4-FFF2-40B4-BE49-F238E27FC236}">
                  <a16:creationId xmlns:a16="http://schemas.microsoft.com/office/drawing/2014/main" id="{AD194BE3-2838-4D49-BE04-8B33461C4C90}"/>
                </a:ext>
              </a:extLst>
            </p:cNvPr>
            <p:cNvSpPr txBox="1"/>
            <p:nvPr/>
          </p:nvSpPr>
          <p:spPr>
            <a:xfrm>
              <a:off x="983773" y="832242"/>
              <a:ext cx="736592" cy="493545"/>
            </a:xfrm>
            <a:prstGeom prst="rect">
              <a:avLst/>
            </a:prstGeom>
            <a:solidFill>
              <a:schemeClr val="bg1">
                <a:lumMod val="85000"/>
              </a:schemeClr>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8260" tIns="12065" rIns="24130" bIns="12065" numCol="1" spcCol="1270" anchor="ctr" anchorCtr="0">
              <a:noAutofit/>
            </a:bodyPr>
            <a:lstStyle/>
            <a:p>
              <a:pPr marL="171450" marR="0" lvl="1" indent="-171450" algn="l" defTabSz="844550" rtl="0" eaLnBrk="1" fontAlgn="auto" latinLnBrk="0" hangingPunct="1">
                <a:lnSpc>
                  <a:spcPct val="90000"/>
                </a:lnSpc>
                <a:spcBef>
                  <a:spcPct val="0"/>
                </a:spcBef>
                <a:spcAft>
                  <a:spcPct val="15000"/>
                </a:spcAft>
                <a:buClrTx/>
                <a:buSzTx/>
                <a:buFontTx/>
                <a:buChar char="•"/>
                <a:tabLst/>
                <a:defRPr/>
              </a:pPr>
              <a:endParaRPr kumimoji="0" lang="en-US" sz="1900" b="0" i="0" u="none" strike="noStrike" kern="1200" cap="none" spc="0" normalizeH="0" baseline="0" noProof="0" dirty="0">
                <a:ln>
                  <a:noFill/>
                </a:ln>
                <a:solidFill>
                  <a:srgbClr val="000000">
                    <a:hueOff val="0"/>
                    <a:satOff val="0"/>
                    <a:lumOff val="0"/>
                    <a:alphaOff val="0"/>
                  </a:srgbClr>
                </a:solidFill>
                <a:effectLst/>
                <a:uLnTx/>
                <a:uFillTx/>
                <a:latin typeface="Calibri" panose="020F0502020204030204"/>
                <a:ea typeface="+mn-ea"/>
                <a:cs typeface="+mn-cs"/>
              </a:endParaRPr>
            </a:p>
            <a:p>
              <a:pPr marL="0" marR="0" lvl="1" indent="0" algn="l" defTabSz="844550" rtl="0" eaLnBrk="1" fontAlgn="auto" latinLnBrk="0" hangingPunct="1">
                <a:lnSpc>
                  <a:spcPct val="90000"/>
                </a:lnSpc>
                <a:spcBef>
                  <a:spcPct val="0"/>
                </a:spcBef>
                <a:spcAft>
                  <a:spcPct val="15000"/>
                </a:spcAft>
                <a:buClrTx/>
                <a:buSzTx/>
                <a:buFontTx/>
                <a:buNone/>
                <a:tabLst/>
                <a:defRPr/>
              </a:pPr>
              <a:r>
                <a:rPr kumimoji="0" lang="en-US" sz="1800" b="1"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rPr>
                <a:t>EUA</a:t>
              </a:r>
            </a:p>
          </p:txBody>
        </p:sp>
      </p:grpSp>
      <p:grpSp>
        <p:nvGrpSpPr>
          <p:cNvPr id="1035" name="Group 1034">
            <a:extLst>
              <a:ext uri="{FF2B5EF4-FFF2-40B4-BE49-F238E27FC236}">
                <a16:creationId xmlns:a16="http://schemas.microsoft.com/office/drawing/2014/main" id="{F3A139F8-FD7A-4B1A-9F02-5BB524552160}"/>
              </a:ext>
            </a:extLst>
          </p:cNvPr>
          <p:cNvGrpSpPr/>
          <p:nvPr/>
        </p:nvGrpSpPr>
        <p:grpSpPr>
          <a:xfrm>
            <a:off x="3925693" y="3376329"/>
            <a:ext cx="1833489" cy="1457546"/>
            <a:chOff x="4274838" y="2565265"/>
            <a:chExt cx="1833489" cy="1457546"/>
          </a:xfrm>
        </p:grpSpPr>
        <p:sp>
          <p:nvSpPr>
            <p:cNvPr id="20" name="Oval 19">
              <a:extLst>
                <a:ext uri="{FF2B5EF4-FFF2-40B4-BE49-F238E27FC236}">
                  <a16:creationId xmlns:a16="http://schemas.microsoft.com/office/drawing/2014/main" id="{08412243-F7B3-4E7F-9E30-085235295454}"/>
                </a:ext>
              </a:extLst>
            </p:cNvPr>
            <p:cNvSpPr/>
            <p:nvPr/>
          </p:nvSpPr>
          <p:spPr>
            <a:xfrm>
              <a:off x="4274838" y="2565265"/>
              <a:ext cx="1833489" cy="1457546"/>
            </a:xfrm>
            <a:prstGeom prst="ellipse">
              <a:avLst/>
            </a:prstGeom>
            <a:solidFill>
              <a:schemeClr val="accent4">
                <a:lumMod val="50000"/>
              </a:schemeClr>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Oval 4">
              <a:extLst>
                <a:ext uri="{FF2B5EF4-FFF2-40B4-BE49-F238E27FC236}">
                  <a16:creationId xmlns:a16="http://schemas.microsoft.com/office/drawing/2014/main" id="{61A11F7F-F0DE-4A41-AE12-900B1722657E}"/>
                </a:ext>
              </a:extLst>
            </p:cNvPr>
            <p:cNvSpPr txBox="1"/>
            <p:nvPr/>
          </p:nvSpPr>
          <p:spPr>
            <a:xfrm>
              <a:off x="4507755" y="2749291"/>
              <a:ext cx="1430617" cy="10894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CDC ACIP Calls an Immediate Meeting</a:t>
              </a:r>
            </a:p>
          </p:txBody>
        </p:sp>
      </p:grpSp>
      <p:sp>
        <p:nvSpPr>
          <p:cNvPr id="22" name="Rectangle 21">
            <a:extLst>
              <a:ext uri="{FF2B5EF4-FFF2-40B4-BE49-F238E27FC236}">
                <a16:creationId xmlns:a16="http://schemas.microsoft.com/office/drawing/2014/main" id="{187DF9DC-BDAC-4485-A518-9BC9101B5806}"/>
              </a:ext>
            </a:extLst>
          </p:cNvPr>
          <p:cNvSpPr/>
          <p:nvPr/>
        </p:nvSpPr>
        <p:spPr>
          <a:xfrm>
            <a:off x="190618" y="6039404"/>
            <a:ext cx="6096000" cy="600164"/>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BLA   (Biologics Licensure Application)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EUA  (Emergency Use Authorization)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EA     (Expanded Access)</a:t>
            </a:r>
          </a:p>
        </p:txBody>
      </p:sp>
      <p:sp>
        <p:nvSpPr>
          <p:cNvPr id="4" name="Arrow: Left-Right 3">
            <a:extLst>
              <a:ext uri="{FF2B5EF4-FFF2-40B4-BE49-F238E27FC236}">
                <a16:creationId xmlns:a16="http://schemas.microsoft.com/office/drawing/2014/main" id="{F31D9BB2-E1F4-42CF-A169-8EF9757F97A0}"/>
              </a:ext>
            </a:extLst>
          </p:cNvPr>
          <p:cNvSpPr/>
          <p:nvPr/>
        </p:nvSpPr>
        <p:spPr>
          <a:xfrm rot="16200000">
            <a:off x="629132" y="2863278"/>
            <a:ext cx="584544" cy="348061"/>
          </a:xfrm>
          <a:prstGeom prst="leftRightArrow">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39" name="Straight Connector 38">
            <a:extLst>
              <a:ext uri="{FF2B5EF4-FFF2-40B4-BE49-F238E27FC236}">
                <a16:creationId xmlns:a16="http://schemas.microsoft.com/office/drawing/2014/main" id="{7338DAAE-6D35-4C88-8324-7BC2E89794FF}"/>
              </a:ext>
            </a:extLst>
          </p:cNvPr>
          <p:cNvCxnSpPr>
            <a:cxnSpLocks/>
          </p:cNvCxnSpPr>
          <p:nvPr/>
        </p:nvCxnSpPr>
        <p:spPr>
          <a:xfrm>
            <a:off x="8173847" y="230117"/>
            <a:ext cx="95230" cy="6151449"/>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48" name="Group 47">
            <a:extLst>
              <a:ext uri="{FF2B5EF4-FFF2-40B4-BE49-F238E27FC236}">
                <a16:creationId xmlns:a16="http://schemas.microsoft.com/office/drawing/2014/main" id="{EC7FC1C1-B9CD-4FC2-BC64-13F64CE9DB28}"/>
              </a:ext>
            </a:extLst>
          </p:cNvPr>
          <p:cNvGrpSpPr/>
          <p:nvPr/>
        </p:nvGrpSpPr>
        <p:grpSpPr>
          <a:xfrm>
            <a:off x="5917043" y="3570045"/>
            <a:ext cx="2227136" cy="861585"/>
            <a:chOff x="429285" y="480058"/>
            <a:chExt cx="1704230" cy="1489712"/>
          </a:xfrm>
          <a:solidFill>
            <a:schemeClr val="accent3">
              <a:lumMod val="60000"/>
              <a:lumOff val="40000"/>
            </a:schemeClr>
          </a:solidFill>
        </p:grpSpPr>
        <p:sp>
          <p:nvSpPr>
            <p:cNvPr id="49" name="Arrow: Right 48">
              <a:extLst>
                <a:ext uri="{FF2B5EF4-FFF2-40B4-BE49-F238E27FC236}">
                  <a16:creationId xmlns:a16="http://schemas.microsoft.com/office/drawing/2014/main" id="{3BB9ECCD-EE66-4AC9-BE04-3A42832681F4}"/>
                </a:ext>
              </a:extLst>
            </p:cNvPr>
            <p:cNvSpPr/>
            <p:nvPr/>
          </p:nvSpPr>
          <p:spPr>
            <a:xfrm>
              <a:off x="429285" y="480058"/>
              <a:ext cx="1704230" cy="1489712"/>
            </a:xfrm>
            <a:prstGeom prst="rightArrow">
              <a:avLst>
                <a:gd name="adj1" fmla="val 70000"/>
                <a:gd name="adj2" fmla="val 50000"/>
              </a:avLst>
            </a:prstGeom>
            <a:solidFill>
              <a:schemeClr val="bg1">
                <a:lumMod val="85000"/>
              </a:schemeClr>
            </a:solidFill>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hueOff val="0"/>
                    <a:satOff val="0"/>
                    <a:lumOff val="0"/>
                    <a:alphaOff val="0"/>
                  </a:srgbClr>
                </a:solidFill>
                <a:effectLst/>
                <a:uLnTx/>
                <a:uFillTx/>
                <a:latin typeface="Calibri" panose="020F0502020204030204"/>
                <a:ea typeface="+mn-ea"/>
                <a:cs typeface="+mn-cs"/>
              </a:endParaRPr>
            </a:p>
          </p:txBody>
        </p:sp>
        <p:sp>
          <p:nvSpPr>
            <p:cNvPr id="50" name="Arrow: Right 4">
              <a:extLst>
                <a:ext uri="{FF2B5EF4-FFF2-40B4-BE49-F238E27FC236}">
                  <a16:creationId xmlns:a16="http://schemas.microsoft.com/office/drawing/2014/main" id="{3E06D119-AB0C-4C8E-ABFC-F0A7FE5D522D}"/>
                </a:ext>
              </a:extLst>
            </p:cNvPr>
            <p:cNvSpPr txBox="1"/>
            <p:nvPr/>
          </p:nvSpPr>
          <p:spPr>
            <a:xfrm>
              <a:off x="470865" y="728123"/>
              <a:ext cx="1460105" cy="549828"/>
            </a:xfrm>
            <a:prstGeom prst="rect">
              <a:avLst/>
            </a:prstGeom>
            <a:solidFill>
              <a:schemeClr val="bg1">
                <a:lumMod val="85000"/>
              </a:schemeClr>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8260" tIns="12065" rIns="24130" bIns="12065" numCol="1" spcCol="1270" anchor="ctr" anchorCtr="0">
              <a:noAutofit/>
            </a:bodyPr>
            <a:lstStyle/>
            <a:p>
              <a:pPr marL="171450" marR="0" lvl="1" indent="-171450" algn="l" defTabSz="844550" rtl="0" eaLnBrk="1" fontAlgn="auto" latinLnBrk="0" hangingPunct="1">
                <a:lnSpc>
                  <a:spcPct val="90000"/>
                </a:lnSpc>
                <a:spcBef>
                  <a:spcPct val="0"/>
                </a:spcBef>
                <a:spcAft>
                  <a:spcPct val="15000"/>
                </a:spcAft>
                <a:buClrTx/>
                <a:buSzTx/>
                <a:buFontTx/>
                <a:buChar char="•"/>
                <a:tabLst/>
                <a:defRPr/>
              </a:pPr>
              <a:endParaRPr kumimoji="0" lang="en-US" sz="1900" b="0" i="0" u="none" strike="noStrike" kern="1200" cap="none" spc="0" normalizeH="0" baseline="0" noProof="0" dirty="0">
                <a:ln>
                  <a:noFill/>
                </a:ln>
                <a:solidFill>
                  <a:srgbClr val="000000">
                    <a:hueOff val="0"/>
                    <a:satOff val="0"/>
                    <a:lumOff val="0"/>
                    <a:alphaOff val="0"/>
                  </a:srgbClr>
                </a:solidFill>
                <a:effectLst/>
                <a:uLnTx/>
                <a:uFillTx/>
                <a:latin typeface="Calibri" panose="020F0502020204030204"/>
                <a:ea typeface="+mn-ea"/>
                <a:cs typeface="+mn-cs"/>
              </a:endParaRPr>
            </a:p>
            <a:p>
              <a:pPr marL="0" marR="0" lvl="1" indent="0" algn="l" defTabSz="844550" rtl="0" eaLnBrk="1" fontAlgn="auto" latinLnBrk="0" hangingPunct="1">
                <a:lnSpc>
                  <a:spcPct val="90000"/>
                </a:lnSpc>
                <a:spcBef>
                  <a:spcPct val="0"/>
                </a:spcBef>
                <a:spcAft>
                  <a:spcPct val="15000"/>
                </a:spcAft>
                <a:buClrTx/>
                <a:buSzTx/>
                <a:buFontTx/>
                <a:buNone/>
                <a:tabLst/>
                <a:defRPr/>
              </a:pPr>
              <a:r>
                <a:rPr kumimoji="0" lang="en-US" sz="1800" b="1"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rPr>
                <a:t>Recommendations</a:t>
              </a:r>
            </a:p>
          </p:txBody>
        </p:sp>
      </p:grpSp>
      <p:pic>
        <p:nvPicPr>
          <p:cNvPr id="47" name="Picture 46">
            <a:extLst>
              <a:ext uri="{FF2B5EF4-FFF2-40B4-BE49-F238E27FC236}">
                <a16:creationId xmlns:a16="http://schemas.microsoft.com/office/drawing/2014/main" id="{26F58ED5-EB14-4A69-958D-1C35A3AB8E34}"/>
              </a:ext>
            </a:extLst>
          </p:cNvPr>
          <p:cNvPicPr>
            <a:picLocks noChangeAspect="1"/>
          </p:cNvPicPr>
          <p:nvPr/>
        </p:nvPicPr>
        <p:blipFill>
          <a:blip r:embed="rId2"/>
          <a:stretch>
            <a:fillRect/>
          </a:stretch>
        </p:blipFill>
        <p:spPr>
          <a:xfrm>
            <a:off x="9482812" y="1436573"/>
            <a:ext cx="2241737" cy="1643252"/>
          </a:xfrm>
          <a:prstGeom prst="rect">
            <a:avLst/>
          </a:prstGeom>
        </p:spPr>
      </p:pic>
      <p:sp>
        <p:nvSpPr>
          <p:cNvPr id="56" name="Rectangle 55">
            <a:extLst>
              <a:ext uri="{FF2B5EF4-FFF2-40B4-BE49-F238E27FC236}">
                <a16:creationId xmlns:a16="http://schemas.microsoft.com/office/drawing/2014/main" id="{5CBEED86-BD33-4CBD-B0B3-3990FAF6A6D2}"/>
              </a:ext>
            </a:extLst>
          </p:cNvPr>
          <p:cNvSpPr/>
          <p:nvPr/>
        </p:nvSpPr>
        <p:spPr>
          <a:xfrm>
            <a:off x="10038522" y="1095683"/>
            <a:ext cx="1734051"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B050"/>
                </a:solidFill>
                <a:effectLst/>
                <a:uLnTx/>
                <a:uFillTx/>
                <a:latin typeface="Calibri" panose="020F0502020204030204"/>
                <a:ea typeface="+mn-ea"/>
                <a:cs typeface="+mn-cs"/>
              </a:rPr>
              <a:t>Vaccination</a:t>
            </a:r>
            <a:endParaRPr kumimoji="0" lang="en-US" sz="1800" b="0" i="0" u="none" strike="noStrike" kern="1200" cap="none" spc="0" normalizeH="0" baseline="0" noProof="0" dirty="0">
              <a:ln>
                <a:noFill/>
              </a:ln>
              <a:solidFill>
                <a:srgbClr val="00B050"/>
              </a:solidFill>
              <a:effectLst/>
              <a:uLnTx/>
              <a:uFillTx/>
              <a:latin typeface="Calibri" panose="020F0502020204030204"/>
              <a:ea typeface="+mn-ea"/>
              <a:cs typeface="+mn-cs"/>
            </a:endParaRPr>
          </a:p>
        </p:txBody>
      </p:sp>
      <p:pic>
        <p:nvPicPr>
          <p:cNvPr id="58" name="Picture 57">
            <a:extLst>
              <a:ext uri="{FF2B5EF4-FFF2-40B4-BE49-F238E27FC236}">
                <a16:creationId xmlns:a16="http://schemas.microsoft.com/office/drawing/2014/main" id="{148A555F-22F7-4D36-B258-DF26D3476FB8}"/>
              </a:ext>
            </a:extLst>
          </p:cNvPr>
          <p:cNvPicPr>
            <a:picLocks noChangeAspect="1"/>
          </p:cNvPicPr>
          <p:nvPr/>
        </p:nvPicPr>
        <p:blipFill>
          <a:blip r:embed="rId3"/>
          <a:stretch>
            <a:fillRect/>
          </a:stretch>
        </p:blipFill>
        <p:spPr>
          <a:xfrm>
            <a:off x="9412313" y="4000838"/>
            <a:ext cx="2439154" cy="1488298"/>
          </a:xfrm>
          <a:prstGeom prst="rect">
            <a:avLst/>
          </a:prstGeom>
        </p:spPr>
      </p:pic>
      <p:sp>
        <p:nvSpPr>
          <p:cNvPr id="2" name="Slide Number Placeholder 1">
            <a:extLst>
              <a:ext uri="{FF2B5EF4-FFF2-40B4-BE49-F238E27FC236}">
                <a16:creationId xmlns:a16="http://schemas.microsoft.com/office/drawing/2014/main" id="{A24439FD-3370-49E7-98CD-2E927437FF2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F131E7-C65A-4205-BD59-AD27FEB0E13B}"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
        <p:nvSpPr>
          <p:cNvPr id="30" name="Arrow: Right 4">
            <a:extLst>
              <a:ext uri="{FF2B5EF4-FFF2-40B4-BE49-F238E27FC236}">
                <a16:creationId xmlns:a16="http://schemas.microsoft.com/office/drawing/2014/main" id="{C859E1D9-3B99-4755-B2C9-16A291D0E396}"/>
              </a:ext>
            </a:extLst>
          </p:cNvPr>
          <p:cNvSpPr txBox="1"/>
          <p:nvPr/>
        </p:nvSpPr>
        <p:spPr>
          <a:xfrm>
            <a:off x="571733" y="676439"/>
            <a:ext cx="971875" cy="450644"/>
          </a:xfrm>
          <a:prstGeom prst="rect">
            <a:avLst/>
          </a:prstGeom>
          <a:solidFill>
            <a:schemeClr val="accent2">
              <a:lumMod val="40000"/>
              <a:lumOff val="60000"/>
            </a:schemeClr>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8260" tIns="12065" rIns="24130" bIns="12065" numCol="1" spcCol="1270" anchor="ctr" anchorCtr="0">
            <a:noAutofit/>
          </a:bodyPr>
          <a:lstStyle/>
          <a:p>
            <a:pPr marL="0" marR="0" lvl="1" indent="0" algn="ctr" defTabSz="844550" rtl="0" eaLnBrk="1" fontAlgn="auto" latinLnBrk="0" hangingPunct="1">
              <a:lnSpc>
                <a:spcPct val="90000"/>
              </a:lnSpc>
              <a:spcBef>
                <a:spcPct val="0"/>
              </a:spcBef>
              <a:spcAft>
                <a:spcPct val="15000"/>
              </a:spcAft>
              <a:buClrTx/>
              <a:buSzTx/>
              <a:buFontTx/>
              <a:buNone/>
              <a:tabLst/>
              <a:defRPr/>
            </a:pPr>
            <a:r>
              <a:rPr kumimoji="0" lang="en-US" sz="1800" b="1" i="0" u="none" strike="noStrike" kern="1200" cap="none" spc="0" normalizeH="0" baseline="0" noProof="0" dirty="0">
                <a:ln>
                  <a:noFill/>
                </a:ln>
                <a:solidFill>
                  <a:schemeClr val="bg1"/>
                </a:solidFill>
                <a:effectLst/>
                <a:uLnTx/>
                <a:uFillTx/>
                <a:latin typeface="Calibri" panose="020F0502020204030204"/>
                <a:ea typeface="+mn-ea"/>
                <a:cs typeface="+mn-cs"/>
              </a:rPr>
              <a:t>Dec. 17</a:t>
            </a:r>
          </a:p>
        </p:txBody>
      </p:sp>
      <p:sp>
        <p:nvSpPr>
          <p:cNvPr id="36" name="Arrow: Right 4">
            <a:extLst>
              <a:ext uri="{FF2B5EF4-FFF2-40B4-BE49-F238E27FC236}">
                <a16:creationId xmlns:a16="http://schemas.microsoft.com/office/drawing/2014/main" id="{3EA0BDDD-5621-4EFD-85F9-545FE467A519}"/>
              </a:ext>
            </a:extLst>
          </p:cNvPr>
          <p:cNvSpPr txBox="1"/>
          <p:nvPr/>
        </p:nvSpPr>
        <p:spPr>
          <a:xfrm>
            <a:off x="3353494" y="685317"/>
            <a:ext cx="1223672" cy="450644"/>
          </a:xfrm>
          <a:prstGeom prst="rect">
            <a:avLst/>
          </a:prstGeom>
          <a:solidFill>
            <a:schemeClr val="accent2">
              <a:lumMod val="40000"/>
              <a:lumOff val="60000"/>
            </a:schemeClr>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8260" tIns="12065" rIns="24130" bIns="12065" numCol="1" spcCol="1270" anchor="ctr" anchorCtr="0">
            <a:noAutofit/>
          </a:bodyPr>
          <a:lstStyle/>
          <a:p>
            <a:pPr marL="0" marR="0" lvl="1" indent="0" algn="ctr" defTabSz="844550" rtl="0" eaLnBrk="1" fontAlgn="auto" latinLnBrk="0" hangingPunct="1">
              <a:lnSpc>
                <a:spcPct val="90000"/>
              </a:lnSpc>
              <a:spcBef>
                <a:spcPct val="0"/>
              </a:spcBef>
              <a:spcAft>
                <a:spcPct val="15000"/>
              </a:spcAft>
              <a:buClrTx/>
              <a:buSzTx/>
              <a:buFontTx/>
              <a:buNone/>
              <a:tabLst/>
              <a:defRPr/>
            </a:pPr>
            <a:r>
              <a:rPr kumimoji="0" lang="en-US" sz="1800" b="1" i="0" u="none" strike="noStrike" kern="1200" cap="none" spc="0" normalizeH="0" baseline="0" noProof="0" dirty="0">
                <a:ln>
                  <a:noFill/>
                </a:ln>
                <a:solidFill>
                  <a:schemeClr val="bg1"/>
                </a:solidFill>
                <a:effectLst/>
                <a:uLnTx/>
                <a:uFillTx/>
                <a:latin typeface="Calibri" panose="020F0502020204030204"/>
                <a:ea typeface="+mn-ea"/>
                <a:cs typeface="+mn-cs"/>
              </a:rPr>
              <a:t>Dec. 18-21</a:t>
            </a:r>
          </a:p>
        </p:txBody>
      </p:sp>
      <p:sp>
        <p:nvSpPr>
          <p:cNvPr id="38" name="Arrow: Right 4">
            <a:extLst>
              <a:ext uri="{FF2B5EF4-FFF2-40B4-BE49-F238E27FC236}">
                <a16:creationId xmlns:a16="http://schemas.microsoft.com/office/drawing/2014/main" id="{628C93BA-5425-4E45-A23B-ABE2EF3C020E}"/>
              </a:ext>
            </a:extLst>
          </p:cNvPr>
          <p:cNvSpPr txBox="1"/>
          <p:nvPr/>
        </p:nvSpPr>
        <p:spPr>
          <a:xfrm>
            <a:off x="9908036" y="662544"/>
            <a:ext cx="1306251" cy="450644"/>
          </a:xfrm>
          <a:prstGeom prst="rect">
            <a:avLst/>
          </a:prstGeom>
          <a:solidFill>
            <a:srgbClr val="00B050"/>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8260" tIns="12065" rIns="24130" bIns="12065" numCol="1" spcCol="1270" anchor="ctr" anchorCtr="0">
            <a:noAutofit/>
          </a:bodyPr>
          <a:lstStyle/>
          <a:p>
            <a:pPr marL="0" marR="0" lvl="1" indent="0" algn="ctr" defTabSz="844550" rtl="0" eaLnBrk="1" fontAlgn="auto" latinLnBrk="0" hangingPunct="1">
              <a:lnSpc>
                <a:spcPct val="90000"/>
              </a:lnSpc>
              <a:spcBef>
                <a:spcPct val="0"/>
              </a:spcBef>
              <a:spcAft>
                <a:spcPct val="15000"/>
              </a:spcAft>
              <a:buClrTx/>
              <a:buSzTx/>
              <a:buFontTx/>
              <a:buNone/>
              <a:tabLst/>
              <a:defRPr/>
            </a:pPr>
            <a:r>
              <a:rPr kumimoji="0" lang="en-US" sz="1800" b="1" i="0" u="none" strike="noStrike" kern="1200" cap="none" spc="0" normalizeH="0" baseline="0" noProof="0" dirty="0">
                <a:ln>
                  <a:noFill/>
                </a:ln>
                <a:solidFill>
                  <a:schemeClr val="bg1"/>
                </a:solidFill>
                <a:effectLst/>
                <a:uLnTx/>
                <a:uFillTx/>
                <a:latin typeface="Calibri" panose="020F0502020204030204"/>
                <a:ea typeface="+mn-ea"/>
                <a:cs typeface="+mn-cs"/>
              </a:rPr>
              <a:t>Dec. 21-23 </a:t>
            </a:r>
          </a:p>
        </p:txBody>
      </p:sp>
      <p:sp>
        <p:nvSpPr>
          <p:cNvPr id="40" name="Arrow: Right 4">
            <a:extLst>
              <a:ext uri="{FF2B5EF4-FFF2-40B4-BE49-F238E27FC236}">
                <a16:creationId xmlns:a16="http://schemas.microsoft.com/office/drawing/2014/main" id="{E0BF77CC-63E2-4471-B212-7716226EA7B8}"/>
              </a:ext>
            </a:extLst>
          </p:cNvPr>
          <p:cNvSpPr txBox="1"/>
          <p:nvPr/>
        </p:nvSpPr>
        <p:spPr>
          <a:xfrm>
            <a:off x="6068231" y="673017"/>
            <a:ext cx="1129410" cy="450644"/>
          </a:xfrm>
          <a:prstGeom prst="rect">
            <a:avLst/>
          </a:prstGeom>
          <a:solidFill>
            <a:schemeClr val="accent2">
              <a:lumMod val="40000"/>
              <a:lumOff val="60000"/>
            </a:schemeClr>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8260" tIns="12065" rIns="24130" bIns="12065" numCol="1" spcCol="1270" anchor="ctr" anchorCtr="0">
            <a:noAutofit/>
          </a:bodyPr>
          <a:lstStyle/>
          <a:p>
            <a:pPr marL="0" marR="0" lvl="1" indent="0" algn="ctr" defTabSz="844550" rtl="0" eaLnBrk="1" fontAlgn="auto" latinLnBrk="0" hangingPunct="1">
              <a:lnSpc>
                <a:spcPct val="90000"/>
              </a:lnSpc>
              <a:spcBef>
                <a:spcPct val="0"/>
              </a:spcBef>
              <a:spcAft>
                <a:spcPct val="15000"/>
              </a:spcAft>
              <a:buClrTx/>
              <a:buSzTx/>
              <a:buFontTx/>
              <a:buNone/>
              <a:tabLst/>
              <a:defRPr/>
            </a:pPr>
            <a:r>
              <a:rPr kumimoji="0" lang="en-US" sz="1800" b="1" i="0" u="none" strike="noStrike" kern="1200" cap="none" spc="0" normalizeH="0" baseline="0" noProof="0" dirty="0">
                <a:ln>
                  <a:noFill/>
                </a:ln>
                <a:solidFill>
                  <a:schemeClr val="bg1"/>
                </a:solidFill>
                <a:effectLst/>
                <a:uLnTx/>
                <a:uFillTx/>
                <a:latin typeface="Calibri" panose="020F0502020204030204"/>
                <a:ea typeface="+mn-ea"/>
                <a:cs typeface="+mn-cs"/>
              </a:rPr>
              <a:t>Dec. 18-21</a:t>
            </a:r>
          </a:p>
        </p:txBody>
      </p:sp>
      <p:cxnSp>
        <p:nvCxnSpPr>
          <p:cNvPr id="28" name="Straight Arrow Connector 27">
            <a:extLst>
              <a:ext uri="{FF2B5EF4-FFF2-40B4-BE49-F238E27FC236}">
                <a16:creationId xmlns:a16="http://schemas.microsoft.com/office/drawing/2014/main" id="{741A147B-C0D5-489C-B8F0-128D51995E9A}"/>
              </a:ext>
            </a:extLst>
          </p:cNvPr>
          <p:cNvCxnSpPr>
            <a:cxnSpLocks/>
          </p:cNvCxnSpPr>
          <p:nvPr/>
        </p:nvCxnSpPr>
        <p:spPr>
          <a:xfrm>
            <a:off x="1547939" y="910515"/>
            <a:ext cx="1764217" cy="0"/>
          </a:xfrm>
          <a:prstGeom prst="straightConnector1">
            <a:avLst/>
          </a:prstGeom>
          <a:ln>
            <a:solidFill>
              <a:schemeClr val="accent2">
                <a:lumMod val="40000"/>
                <a:lumOff val="60000"/>
              </a:schemeClr>
            </a:solidFill>
            <a:tailEnd type="triangle"/>
          </a:ln>
        </p:spPr>
        <p:style>
          <a:lnRef idx="1">
            <a:schemeClr val="accent2"/>
          </a:lnRef>
          <a:fillRef idx="0">
            <a:schemeClr val="accent2"/>
          </a:fillRef>
          <a:effectRef idx="0">
            <a:schemeClr val="accent2"/>
          </a:effectRef>
          <a:fontRef idx="minor">
            <a:schemeClr val="tx1"/>
          </a:fontRef>
        </p:style>
      </p:cxnSp>
      <p:sp>
        <p:nvSpPr>
          <p:cNvPr id="62" name="TextBox 61">
            <a:extLst>
              <a:ext uri="{FF2B5EF4-FFF2-40B4-BE49-F238E27FC236}">
                <a16:creationId xmlns:a16="http://schemas.microsoft.com/office/drawing/2014/main" id="{CA220C2F-3A9F-4DE1-A7E0-F93C8F7615E7}"/>
              </a:ext>
            </a:extLst>
          </p:cNvPr>
          <p:cNvSpPr txBox="1"/>
          <p:nvPr/>
        </p:nvSpPr>
        <p:spPr>
          <a:xfrm>
            <a:off x="3501524" y="60264"/>
            <a:ext cx="3971996" cy="584775"/>
          </a:xfrm>
          <a:prstGeom prst="rect">
            <a:avLst/>
          </a:prstGeom>
          <a:noFill/>
        </p:spPr>
        <p:txBody>
          <a:bodyPr wrap="square" rtlCol="0">
            <a:spAutoFit/>
          </a:bodyPr>
          <a:lstStyle/>
          <a:p>
            <a:pPr algn="ctr"/>
            <a:r>
              <a:rPr lang="en-US" sz="3200" b="1" dirty="0">
                <a:solidFill>
                  <a:schemeClr val="accent2">
                    <a:lumMod val="40000"/>
                    <a:lumOff val="60000"/>
                  </a:schemeClr>
                </a:solidFill>
              </a:rPr>
              <a:t>MODERNA</a:t>
            </a:r>
          </a:p>
        </p:txBody>
      </p:sp>
      <p:cxnSp>
        <p:nvCxnSpPr>
          <p:cNvPr id="1041" name="Straight Arrow Connector 1040">
            <a:extLst>
              <a:ext uri="{FF2B5EF4-FFF2-40B4-BE49-F238E27FC236}">
                <a16:creationId xmlns:a16="http://schemas.microsoft.com/office/drawing/2014/main" id="{2B1D0FC2-0B36-4417-A7C6-1F6653A57B5A}"/>
              </a:ext>
            </a:extLst>
          </p:cNvPr>
          <p:cNvCxnSpPr>
            <a:cxnSpLocks/>
          </p:cNvCxnSpPr>
          <p:nvPr/>
        </p:nvCxnSpPr>
        <p:spPr>
          <a:xfrm flipV="1">
            <a:off x="7227376" y="902051"/>
            <a:ext cx="2680660" cy="20077"/>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CA565CE8-1A26-4881-92FA-5DDD5CB4840A}"/>
              </a:ext>
            </a:extLst>
          </p:cNvPr>
          <p:cNvCxnSpPr>
            <a:cxnSpLocks/>
          </p:cNvCxnSpPr>
          <p:nvPr/>
        </p:nvCxnSpPr>
        <p:spPr>
          <a:xfrm flipV="1">
            <a:off x="4599720" y="898339"/>
            <a:ext cx="1477506" cy="23789"/>
          </a:xfrm>
          <a:prstGeom prst="straightConnector1">
            <a:avLst/>
          </a:prstGeom>
          <a:ln>
            <a:solidFill>
              <a:schemeClr val="accent2">
                <a:lumMod val="40000"/>
                <a:lumOff val="60000"/>
              </a:schemeClr>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661643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6" grpId="0" animBg="1"/>
      <p:bldP spid="38"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688C6-E977-445A-BE8E-CB32B25EBE51}"/>
              </a:ext>
            </a:extLst>
          </p:cNvPr>
          <p:cNvSpPr>
            <a:spLocks noGrp="1"/>
          </p:cNvSpPr>
          <p:nvPr>
            <p:ph type="title"/>
          </p:nvPr>
        </p:nvSpPr>
        <p:spPr/>
        <p:txBody>
          <a:bodyPr/>
          <a:lstStyle/>
          <a:p>
            <a:r>
              <a:rPr lang="en-US" dirty="0"/>
              <a:t>COVID-19 Vaccine Distribution Plan Update</a:t>
            </a:r>
          </a:p>
        </p:txBody>
      </p:sp>
      <p:sp>
        <p:nvSpPr>
          <p:cNvPr id="3" name="Text Placeholder 2">
            <a:extLst>
              <a:ext uri="{FF2B5EF4-FFF2-40B4-BE49-F238E27FC236}">
                <a16:creationId xmlns:a16="http://schemas.microsoft.com/office/drawing/2014/main" id="{8179AD74-960A-4795-B299-B9C1DDD9C019}"/>
              </a:ext>
            </a:extLst>
          </p:cNvPr>
          <p:cNvSpPr>
            <a:spLocks noGrp="1"/>
          </p:cNvSpPr>
          <p:nvPr>
            <p:ph type="body" idx="1"/>
          </p:nvPr>
        </p:nvSpPr>
        <p:spPr/>
        <p:txBody>
          <a:bodyPr/>
          <a:lstStyle/>
          <a:p>
            <a:pPr>
              <a:lnSpc>
                <a:spcPct val="100000"/>
              </a:lnSpc>
            </a:pPr>
            <a:endParaRPr lang="en-US" dirty="0"/>
          </a:p>
        </p:txBody>
      </p:sp>
    </p:spTree>
    <p:extLst>
      <p:ext uri="{BB962C8B-B14F-4D97-AF65-F5344CB8AC3E}">
        <p14:creationId xmlns:p14="http://schemas.microsoft.com/office/powerpoint/2010/main" val="40683860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104EB-122B-4F92-8EE6-77559F4138BA}"/>
              </a:ext>
            </a:extLst>
          </p:cNvPr>
          <p:cNvSpPr>
            <a:spLocks noGrp="1"/>
          </p:cNvSpPr>
          <p:nvPr>
            <p:ph type="title"/>
          </p:nvPr>
        </p:nvSpPr>
        <p:spPr>
          <a:xfrm>
            <a:off x="2721935" y="241300"/>
            <a:ext cx="7346403" cy="1325563"/>
          </a:xfrm>
        </p:spPr>
        <p:txBody>
          <a:bodyPr>
            <a:normAutofit/>
          </a:bodyPr>
          <a:lstStyle/>
          <a:p>
            <a:r>
              <a:rPr lang="en-US" sz="4000" dirty="0"/>
              <a:t>Phased Approach to Vaccination </a:t>
            </a:r>
            <a:br>
              <a:rPr lang="en-US" sz="4000" dirty="0"/>
            </a:br>
            <a:r>
              <a:rPr lang="en-US" sz="3200" dirty="0"/>
              <a:t>(Specific dates are subject to change)</a:t>
            </a:r>
          </a:p>
        </p:txBody>
      </p:sp>
      <p:sp>
        <p:nvSpPr>
          <p:cNvPr id="3" name="Text Placeholder 2">
            <a:extLst>
              <a:ext uri="{FF2B5EF4-FFF2-40B4-BE49-F238E27FC236}">
                <a16:creationId xmlns:a16="http://schemas.microsoft.com/office/drawing/2014/main" id="{3086E53E-94EF-46E1-9E98-6A192D4C0439}"/>
              </a:ext>
            </a:extLst>
          </p:cNvPr>
          <p:cNvSpPr>
            <a:spLocks noGrp="1"/>
          </p:cNvSpPr>
          <p:nvPr>
            <p:ph type="body" sz="quarter" idx="10"/>
          </p:nvPr>
        </p:nvSpPr>
        <p:spPr>
          <a:xfrm>
            <a:off x="2623745" y="1862267"/>
            <a:ext cx="8582258" cy="4607147"/>
          </a:xfrm>
        </p:spPr>
        <p:txBody>
          <a:bodyPr>
            <a:noAutofit/>
          </a:bodyPr>
          <a:lstStyle/>
          <a:p>
            <a:r>
              <a:rPr lang="en-US" sz="2000" b="1" i="1" dirty="0"/>
              <a:t>Phase 0 (October 2020 - November 2020) </a:t>
            </a:r>
          </a:p>
          <a:p>
            <a:pPr lvl="1">
              <a:buFont typeface="Wingdings" panose="05000000000000000000" pitchFamily="2" charset="2"/>
              <a:buChar char="§"/>
            </a:pPr>
            <a:r>
              <a:rPr lang="en-US" sz="1800" dirty="0"/>
              <a:t>Provider recruitment and registration into ImmTrac2 and new web-based portal.</a:t>
            </a:r>
          </a:p>
          <a:p>
            <a:pPr lvl="1">
              <a:buFont typeface="Wingdings" panose="05000000000000000000" pitchFamily="2" charset="2"/>
              <a:buChar char="§"/>
            </a:pPr>
            <a:endParaRPr lang="en-US" sz="1800" dirty="0"/>
          </a:p>
          <a:p>
            <a:r>
              <a:rPr lang="en-US" sz="2000" b="1" i="1" dirty="0"/>
              <a:t>Phase 1 (December 2020 – January 2021): Limited supply of COVID-19 vaccine doses available. </a:t>
            </a:r>
            <a:endParaRPr lang="en-US" sz="2000" dirty="0"/>
          </a:p>
          <a:p>
            <a:pPr lvl="1">
              <a:buFont typeface="Wingdings" panose="05000000000000000000" pitchFamily="2" charset="2"/>
              <a:buChar char="§"/>
            </a:pPr>
            <a:r>
              <a:rPr lang="en-US" sz="1800" dirty="0"/>
              <a:t>Vaccines will be direct-shipped to registered providers serving healthcare workers and other select populations based upon the DSHS Commissioner’s approval in accordance with CDC/ACIP recommendations.  </a:t>
            </a:r>
          </a:p>
          <a:p>
            <a:pPr lvl="1">
              <a:buFont typeface="Wingdings" panose="05000000000000000000" pitchFamily="2" charset="2"/>
              <a:buChar char="§"/>
            </a:pPr>
            <a:r>
              <a:rPr lang="en-US" sz="1800" dirty="0"/>
              <a:t>Occupational healthcare settings will be the primary administrators of vaccines. </a:t>
            </a:r>
          </a:p>
          <a:p>
            <a:pPr lvl="1">
              <a:buFont typeface="Wingdings" panose="05000000000000000000" pitchFamily="2" charset="2"/>
              <a:buChar char="§"/>
            </a:pPr>
            <a:r>
              <a:rPr lang="en-US" sz="1800" dirty="0"/>
              <a:t>Some large chains enrolled directly by CDC to serve some targeted populations (long-term care facilities).</a:t>
            </a:r>
          </a:p>
          <a:p>
            <a:pPr lvl="1">
              <a:buFont typeface="Wingdings" panose="05000000000000000000" pitchFamily="2" charset="2"/>
              <a:buChar char="§"/>
            </a:pPr>
            <a:r>
              <a:rPr lang="en-US" sz="1800" dirty="0"/>
              <a:t>Continue ongoing provider recruitment and registration to ensure access to vaccination.</a:t>
            </a:r>
          </a:p>
          <a:p>
            <a:endParaRPr lang="en-US" dirty="0"/>
          </a:p>
        </p:txBody>
      </p:sp>
    </p:spTree>
    <p:extLst>
      <p:ext uri="{BB962C8B-B14F-4D97-AF65-F5344CB8AC3E}">
        <p14:creationId xmlns:p14="http://schemas.microsoft.com/office/powerpoint/2010/main" val="23215046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104EB-122B-4F92-8EE6-77559F4138BA}"/>
              </a:ext>
            </a:extLst>
          </p:cNvPr>
          <p:cNvSpPr>
            <a:spLocks noGrp="1"/>
          </p:cNvSpPr>
          <p:nvPr>
            <p:ph type="title"/>
          </p:nvPr>
        </p:nvSpPr>
        <p:spPr>
          <a:xfrm>
            <a:off x="2424222" y="241300"/>
            <a:ext cx="7495029" cy="1325563"/>
          </a:xfrm>
        </p:spPr>
        <p:txBody>
          <a:bodyPr>
            <a:normAutofit fontScale="90000"/>
          </a:bodyPr>
          <a:lstStyle/>
          <a:p>
            <a:r>
              <a:rPr lang="en-US" sz="4800" dirty="0"/>
              <a:t>Phased Approach to Vaccination </a:t>
            </a:r>
            <a:br>
              <a:rPr lang="en-US" sz="4800" dirty="0"/>
            </a:br>
            <a:r>
              <a:rPr lang="en-US" sz="3200" dirty="0"/>
              <a:t>(Specific dates are subject to change)</a:t>
            </a:r>
          </a:p>
        </p:txBody>
      </p:sp>
      <p:sp>
        <p:nvSpPr>
          <p:cNvPr id="3" name="Text Placeholder 2">
            <a:extLst>
              <a:ext uri="{FF2B5EF4-FFF2-40B4-BE49-F238E27FC236}">
                <a16:creationId xmlns:a16="http://schemas.microsoft.com/office/drawing/2014/main" id="{3086E53E-94EF-46E1-9E98-6A192D4C0439}"/>
              </a:ext>
            </a:extLst>
          </p:cNvPr>
          <p:cNvSpPr>
            <a:spLocks noGrp="1"/>
          </p:cNvSpPr>
          <p:nvPr>
            <p:ph type="body" sz="quarter" idx="10"/>
          </p:nvPr>
        </p:nvSpPr>
        <p:spPr>
          <a:xfrm>
            <a:off x="2258385" y="1881963"/>
            <a:ext cx="9182248" cy="4734736"/>
          </a:xfrm>
        </p:spPr>
        <p:txBody>
          <a:bodyPr>
            <a:noAutofit/>
          </a:bodyPr>
          <a:lstStyle/>
          <a:p>
            <a:r>
              <a:rPr lang="en-US" sz="2000" b="1" i="1" dirty="0"/>
              <a:t>Phase 2 (February 2021-July 2021): Increased number of vaccine doses available.</a:t>
            </a:r>
            <a:endParaRPr lang="en-US" sz="2000" dirty="0"/>
          </a:p>
          <a:p>
            <a:pPr lvl="1">
              <a:buFont typeface="Wingdings" panose="05000000000000000000" pitchFamily="2" charset="2"/>
              <a:buChar char="§"/>
            </a:pPr>
            <a:r>
              <a:rPr lang="en-US" sz="1600" dirty="0"/>
              <a:t>Emphasis on ensuring access to vaccine for members of Phase 1 critical populations who were not yet vaccinated as well as for the additional populations; expand provider network. </a:t>
            </a:r>
          </a:p>
          <a:p>
            <a:pPr lvl="1">
              <a:buFont typeface="Wingdings" panose="05000000000000000000" pitchFamily="2" charset="2"/>
              <a:buChar char="§"/>
            </a:pPr>
            <a:r>
              <a:rPr lang="en-US" sz="1600" dirty="0"/>
              <a:t>Texas will use specialized vaccine teams, as needed, to vaccinate identified critical groups lacking access to the vaccine (e.g., rural communities).</a:t>
            </a:r>
          </a:p>
          <a:p>
            <a:r>
              <a:rPr lang="en-US" sz="2000" b="1" i="1" dirty="0"/>
              <a:t>Phase 3 (July 2021 -October 2021): Sufficient supply of vaccine doses for entire population</a:t>
            </a:r>
            <a:r>
              <a:rPr lang="en-US" sz="2000" dirty="0"/>
              <a:t>. </a:t>
            </a:r>
          </a:p>
          <a:p>
            <a:pPr lvl="1">
              <a:buFont typeface="Wingdings" panose="05000000000000000000" pitchFamily="2" charset="2"/>
              <a:buChar char="§"/>
            </a:pPr>
            <a:r>
              <a:rPr lang="en-US" sz="1600" dirty="0"/>
              <a:t>DSHS will focus on ensuring equitable vaccination access across the entire population. Monitor vaccine uptake and coverage; reassess strategy to increase uptake in populations or communities with low coverage.  </a:t>
            </a:r>
          </a:p>
          <a:p>
            <a:pPr lvl="1">
              <a:buFont typeface="Wingdings" panose="05000000000000000000" pitchFamily="2" charset="2"/>
              <a:buChar char="§"/>
            </a:pPr>
            <a:r>
              <a:rPr lang="en-US" sz="1600" dirty="0"/>
              <a:t>May consider extending the use of vaccine teams depending on the uptake and coverage received thus far, especially to ensure second doses are administered from the end of Phase 2. </a:t>
            </a:r>
          </a:p>
          <a:p>
            <a:r>
              <a:rPr lang="en-US" sz="2000" b="1" i="1" dirty="0"/>
              <a:t>Phase 4 (October 2021 and forward): Sufficient supply of vaccine with a decreased need due to most of the population being vaccinated already</a:t>
            </a:r>
            <a:r>
              <a:rPr lang="en-US" sz="2000" i="1" dirty="0"/>
              <a:t>. </a:t>
            </a:r>
          </a:p>
          <a:p>
            <a:pPr lvl="1">
              <a:buFont typeface="Wingdings" panose="05000000000000000000" pitchFamily="2" charset="2"/>
              <a:buChar char="§"/>
            </a:pPr>
            <a:r>
              <a:rPr lang="en-US" sz="1600" dirty="0"/>
              <a:t>May include boosters or annual vaccines, if required.</a:t>
            </a:r>
          </a:p>
          <a:p>
            <a:pPr lvl="1">
              <a:buFont typeface="Wingdings" panose="05000000000000000000" pitchFamily="2" charset="2"/>
              <a:buChar char="§"/>
            </a:pPr>
            <a:r>
              <a:rPr lang="en-US" sz="1600" dirty="0"/>
              <a:t>Vaccine availability open throughout private providers. Population able to visit provider of choice. </a:t>
            </a:r>
          </a:p>
          <a:p>
            <a:endParaRPr lang="en-US" dirty="0"/>
          </a:p>
        </p:txBody>
      </p:sp>
    </p:spTree>
    <p:extLst>
      <p:ext uri="{BB962C8B-B14F-4D97-AF65-F5344CB8AC3E}">
        <p14:creationId xmlns:p14="http://schemas.microsoft.com/office/powerpoint/2010/main" val="5508015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C1EF11CD-13C7-454B-B8AD-02A089B9395C}"/>
              </a:ext>
            </a:extLst>
          </p:cNvPr>
          <p:cNvGraphicFramePr>
            <a:graphicFrameLocks noGrp="1"/>
          </p:cNvGraphicFramePr>
          <p:nvPr>
            <p:extLst>
              <p:ext uri="{D42A27DB-BD31-4B8C-83A1-F6EECF244321}">
                <p14:modId xmlns:p14="http://schemas.microsoft.com/office/powerpoint/2010/main" val="2903229442"/>
              </p:ext>
            </p:extLst>
          </p:nvPr>
        </p:nvGraphicFramePr>
        <p:xfrm>
          <a:off x="2020725" y="1766972"/>
          <a:ext cx="8773336" cy="4497587"/>
        </p:xfrm>
        <a:graphic>
          <a:graphicData uri="http://schemas.openxmlformats.org/drawingml/2006/table">
            <a:tbl>
              <a:tblPr firstRow="1" bandRow="1">
                <a:tableStyleId>{5940675A-B579-460E-94D1-54222C63F5DA}</a:tableStyleId>
              </a:tblPr>
              <a:tblGrid>
                <a:gridCol w="2629360">
                  <a:extLst>
                    <a:ext uri="{9D8B030D-6E8A-4147-A177-3AD203B41FA5}">
                      <a16:colId xmlns:a16="http://schemas.microsoft.com/office/drawing/2014/main" val="1014503423"/>
                    </a:ext>
                  </a:extLst>
                </a:gridCol>
                <a:gridCol w="6143976">
                  <a:extLst>
                    <a:ext uri="{9D8B030D-6E8A-4147-A177-3AD203B41FA5}">
                      <a16:colId xmlns:a16="http://schemas.microsoft.com/office/drawing/2014/main" val="665837997"/>
                    </a:ext>
                  </a:extLst>
                </a:gridCol>
              </a:tblGrid>
              <a:tr h="26848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Category</a:t>
                      </a:r>
                    </a:p>
                  </a:txBody>
                  <a:tcPr anchor="ctr">
                    <a:solidFill>
                      <a:srgbClr val="005CB9"/>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kern="1200" dirty="0">
                          <a:solidFill>
                            <a:schemeClr val="bg1"/>
                          </a:solidFill>
                          <a:effectLst/>
                          <a:latin typeface="+mn-lt"/>
                          <a:ea typeface="+mn-ea"/>
                          <a:cs typeface="+mn-cs"/>
                        </a:rPr>
                        <a:t>Includes:</a:t>
                      </a:r>
                    </a:p>
                  </a:txBody>
                  <a:tcPr anchor="ctr">
                    <a:solidFill>
                      <a:srgbClr val="005CB9"/>
                    </a:solidFill>
                  </a:tcPr>
                </a:tc>
                <a:extLst>
                  <a:ext uri="{0D108BD9-81ED-4DB2-BD59-A6C34878D82A}">
                    <a16:rowId xmlns:a16="http://schemas.microsoft.com/office/drawing/2014/main" val="118158143"/>
                  </a:ext>
                </a:extLst>
              </a:tr>
              <a:tr h="9775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Essential workers</a:t>
                      </a:r>
                    </a:p>
                  </a:txBody>
                  <a:tcPr anchor="ctr">
                    <a:solidFill>
                      <a:srgbClr val="FF3A1E"/>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a:solidFill>
                            <a:schemeClr val="tx1"/>
                          </a:solidFill>
                          <a:effectLst/>
                          <a:latin typeface="+mn-lt"/>
                          <a:ea typeface="+mn-ea"/>
                          <a:cs typeface="+mn-cs"/>
                        </a:rPr>
                        <a:t>Healthcare personnel (i.e. EMS, hospital staff, vaccinators, pharmacy and long-term care staff)</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a:solidFill>
                            <a:schemeClr val="tx1"/>
                          </a:solidFill>
                          <a:effectLst/>
                          <a:latin typeface="+mn-lt"/>
                          <a:ea typeface="+mn-ea"/>
                          <a:cs typeface="+mn-cs"/>
                        </a:rPr>
                        <a:t>Other essential workers (i.e. first responders, education, others with critical roles who cannot easily socially distance)</a:t>
                      </a:r>
                    </a:p>
                  </a:txBody>
                  <a:tcPr/>
                </a:tc>
                <a:extLst>
                  <a:ext uri="{0D108BD9-81ED-4DB2-BD59-A6C34878D82A}">
                    <a16:rowId xmlns:a16="http://schemas.microsoft.com/office/drawing/2014/main" val="199673862"/>
                  </a:ext>
                </a:extLst>
              </a:tr>
              <a:tr h="10647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bg1"/>
                          </a:solidFill>
                          <a:effectLst/>
                        </a:rPr>
                        <a:t>People at increased risk for severe COVID-19 illness</a:t>
                      </a:r>
                    </a:p>
                  </a:txBody>
                  <a:tcPr anchor="ctr">
                    <a:solidFill>
                      <a:srgbClr val="FFC600"/>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a:solidFill>
                            <a:schemeClr val="tx1"/>
                          </a:solidFill>
                          <a:effectLst/>
                          <a:latin typeface="+mn-lt"/>
                          <a:ea typeface="+mn-ea"/>
                          <a:cs typeface="+mn-cs"/>
                        </a:rPr>
                        <a:t>People 65 years of age and older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a:solidFill>
                            <a:schemeClr val="tx1"/>
                          </a:solidFill>
                          <a:effectLst/>
                          <a:latin typeface="+mn-lt"/>
                          <a:ea typeface="+mn-ea"/>
                          <a:cs typeface="+mn-cs"/>
                        </a:rPr>
                        <a:t>LTCF residents (i.e., nursing home, assisted living, others)</a:t>
                      </a:r>
                    </a:p>
                    <a:p>
                      <a:pPr marL="285750" lvl="0" indent="-285750">
                        <a:buFont typeface="Arial" panose="020B0604020202020204" pitchFamily="34" charset="0"/>
                        <a:buChar char="•"/>
                      </a:pPr>
                      <a:r>
                        <a:rPr lang="en-US" sz="1400" kern="1200" dirty="0">
                          <a:solidFill>
                            <a:schemeClr val="tx1"/>
                          </a:solidFill>
                          <a:effectLst/>
                          <a:latin typeface="+mn-lt"/>
                          <a:ea typeface="+mn-ea"/>
                          <a:cs typeface="+mn-cs"/>
                        </a:rPr>
                        <a:t>People with underlying medical conditions that are risk factors for severe COVID-19 illness </a:t>
                      </a:r>
                    </a:p>
                  </a:txBody>
                  <a:tcPr/>
                </a:tc>
                <a:extLst>
                  <a:ext uri="{0D108BD9-81ED-4DB2-BD59-A6C34878D82A}">
                    <a16:rowId xmlns:a16="http://schemas.microsoft.com/office/drawing/2014/main" val="1976024774"/>
                  </a:ext>
                </a:extLst>
              </a:tr>
              <a:tr h="1419018">
                <a:tc>
                  <a:txBody>
                    <a:bodyPr/>
                    <a:lstStyle/>
                    <a:p>
                      <a:pPr algn="ctr"/>
                      <a:r>
                        <a:rPr lang="en-US" sz="1400" b="1" kern="1200" dirty="0">
                          <a:solidFill>
                            <a:schemeClr val="bg1"/>
                          </a:solidFill>
                          <a:effectLst/>
                          <a:latin typeface="+mn-lt"/>
                          <a:ea typeface="+mn-ea"/>
                          <a:cs typeface="+mn-cs"/>
                        </a:rPr>
                        <a:t>People at increased risk of acquiring or transmitting</a:t>
                      </a:r>
                    </a:p>
                    <a:p>
                      <a:pPr algn="ctr"/>
                      <a:r>
                        <a:rPr lang="en-US" sz="1400" b="1" kern="1200" dirty="0">
                          <a:solidFill>
                            <a:schemeClr val="bg1"/>
                          </a:solidFill>
                          <a:effectLst/>
                          <a:latin typeface="+mn-lt"/>
                          <a:ea typeface="+mn-ea"/>
                          <a:cs typeface="+mn-cs"/>
                        </a:rPr>
                        <a:t>COVID-19</a:t>
                      </a:r>
                      <a:endParaRPr lang="en-US" sz="1400" b="1" dirty="0">
                        <a:solidFill>
                          <a:schemeClr val="bg1"/>
                        </a:solidFill>
                      </a:endParaRPr>
                    </a:p>
                  </a:txBody>
                  <a:tcPr anchor="ctr">
                    <a:solidFill>
                      <a:srgbClr val="6CC04A"/>
                    </a:solidFill>
                  </a:tcPr>
                </a:tc>
                <a:tc>
                  <a:txBody>
                    <a:bodyPr/>
                    <a:lstStyle/>
                    <a:p>
                      <a:pPr marL="285750" lvl="0" indent="-285750">
                        <a:buFont typeface="Arial" panose="020B0604020202020204" pitchFamily="34" charset="0"/>
                        <a:buChar char="•"/>
                      </a:pPr>
                      <a:r>
                        <a:rPr lang="en-US" sz="1400" kern="1200" dirty="0">
                          <a:solidFill>
                            <a:schemeClr val="tx1"/>
                          </a:solidFill>
                          <a:effectLst/>
                          <a:latin typeface="+mn-lt"/>
                          <a:ea typeface="+mn-ea"/>
                          <a:cs typeface="+mn-cs"/>
                        </a:rPr>
                        <a:t>People from racial and ethnic minority groups </a:t>
                      </a:r>
                    </a:p>
                    <a:p>
                      <a:pPr marL="285750" lvl="0" indent="-285750">
                        <a:buFont typeface="Arial" panose="020B0604020202020204" pitchFamily="34" charset="0"/>
                        <a:buChar char="•"/>
                      </a:pPr>
                      <a:r>
                        <a:rPr lang="en-US" sz="1400" kern="1200" dirty="0">
                          <a:solidFill>
                            <a:schemeClr val="tx1"/>
                          </a:solidFill>
                          <a:effectLst/>
                          <a:latin typeface="+mn-lt"/>
                          <a:ea typeface="+mn-ea"/>
                          <a:cs typeface="+mn-cs"/>
                        </a:rPr>
                        <a:t>People from tribal communities </a:t>
                      </a:r>
                    </a:p>
                    <a:p>
                      <a:pPr marL="285750" lvl="0" indent="-285750">
                        <a:buFont typeface="Arial" panose="020B0604020202020204" pitchFamily="34" charset="0"/>
                        <a:buChar char="•"/>
                      </a:pPr>
                      <a:r>
                        <a:rPr lang="en-US" sz="1400" kern="1200" dirty="0">
                          <a:solidFill>
                            <a:schemeClr val="tx1"/>
                          </a:solidFill>
                          <a:effectLst/>
                          <a:latin typeface="+mn-lt"/>
                          <a:ea typeface="+mn-ea"/>
                          <a:cs typeface="+mn-cs"/>
                        </a:rPr>
                        <a:t>People who are incarcerated/detained in correctional facilities </a:t>
                      </a:r>
                    </a:p>
                    <a:p>
                      <a:pPr marL="285750" lvl="0" indent="-285750">
                        <a:buFont typeface="Arial" panose="020B0604020202020204" pitchFamily="34" charset="0"/>
                        <a:buChar char="•"/>
                      </a:pPr>
                      <a:r>
                        <a:rPr lang="en-US" sz="1400" kern="1200" dirty="0">
                          <a:solidFill>
                            <a:schemeClr val="tx1"/>
                          </a:solidFill>
                          <a:effectLst/>
                          <a:latin typeface="+mn-lt"/>
                          <a:ea typeface="+mn-ea"/>
                          <a:cs typeface="+mn-cs"/>
                        </a:rPr>
                        <a:t>People experiencing homelessness/living in shelters </a:t>
                      </a:r>
                    </a:p>
                    <a:p>
                      <a:pPr marL="285750" lvl="0" indent="-285750">
                        <a:buFont typeface="Arial" panose="020B0604020202020204" pitchFamily="34" charset="0"/>
                        <a:buChar char="•"/>
                      </a:pPr>
                      <a:r>
                        <a:rPr lang="en-US" sz="1400" kern="1200" dirty="0">
                          <a:solidFill>
                            <a:schemeClr val="tx1"/>
                          </a:solidFill>
                          <a:effectLst/>
                          <a:latin typeface="+mn-lt"/>
                          <a:ea typeface="+mn-ea"/>
                          <a:cs typeface="+mn-cs"/>
                        </a:rPr>
                        <a:t>People attending colleges/universities </a:t>
                      </a:r>
                    </a:p>
                    <a:p>
                      <a:pPr marL="285750" lvl="0" indent="-285750">
                        <a:buFont typeface="Arial" panose="020B0604020202020204" pitchFamily="34" charset="0"/>
                        <a:buChar char="•"/>
                      </a:pPr>
                      <a:r>
                        <a:rPr lang="en-US" sz="1400" kern="1200" dirty="0">
                          <a:solidFill>
                            <a:schemeClr val="tx1"/>
                          </a:solidFill>
                          <a:effectLst/>
                          <a:latin typeface="+mn-lt"/>
                          <a:ea typeface="+mn-ea"/>
                          <a:cs typeface="+mn-cs"/>
                        </a:rPr>
                        <a:t>People living in other congregate settings </a:t>
                      </a:r>
                    </a:p>
                  </a:txBody>
                  <a:tcPr/>
                </a:tc>
                <a:extLst>
                  <a:ext uri="{0D108BD9-81ED-4DB2-BD59-A6C34878D82A}">
                    <a16:rowId xmlns:a16="http://schemas.microsoft.com/office/drawing/2014/main" val="82426760"/>
                  </a:ext>
                </a:extLst>
              </a:tr>
              <a:tr h="51301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bg1"/>
                          </a:solidFill>
                          <a:effectLst/>
                          <a:latin typeface="+mn-lt"/>
                          <a:ea typeface="+mn-ea"/>
                          <a:cs typeface="+mn-cs"/>
                        </a:rPr>
                        <a:t>People with limited access to routine vaccination services </a:t>
                      </a:r>
                    </a:p>
                  </a:txBody>
                  <a:tcPr anchor="ctr">
                    <a:solidFill>
                      <a:srgbClr val="00B3E3"/>
                    </a:solidFill>
                  </a:tcPr>
                </a:tc>
                <a:tc>
                  <a:txBody>
                    <a:bodyPr/>
                    <a:lstStyle/>
                    <a:p>
                      <a:pPr marL="285750" lvl="0" indent="-285750">
                        <a:buFont typeface="Arial" panose="020B0604020202020204" pitchFamily="34" charset="0"/>
                        <a:buChar char="•"/>
                      </a:pPr>
                      <a:r>
                        <a:rPr lang="en-US" sz="1400" kern="1200" dirty="0">
                          <a:solidFill>
                            <a:schemeClr val="tx1"/>
                          </a:solidFill>
                          <a:effectLst/>
                          <a:latin typeface="+mn-lt"/>
                          <a:ea typeface="+mn-ea"/>
                          <a:cs typeface="+mn-cs"/>
                        </a:rPr>
                        <a:t>People living in rural communities </a:t>
                      </a:r>
                    </a:p>
                    <a:p>
                      <a:pPr marL="285750" lvl="0" indent="-285750">
                        <a:buFont typeface="Arial" panose="020B0604020202020204" pitchFamily="34" charset="0"/>
                        <a:buChar char="•"/>
                      </a:pPr>
                      <a:r>
                        <a:rPr lang="en-US" sz="1400" kern="1200" dirty="0">
                          <a:solidFill>
                            <a:schemeClr val="tx1"/>
                          </a:solidFill>
                          <a:effectLst/>
                          <a:latin typeface="+mn-lt"/>
                          <a:ea typeface="+mn-ea"/>
                          <a:cs typeface="+mn-cs"/>
                        </a:rPr>
                        <a:t>People with disabilities </a:t>
                      </a:r>
                    </a:p>
                    <a:p>
                      <a:pPr marL="285750" indent="-285750">
                        <a:buFont typeface="Arial" panose="020B0604020202020204" pitchFamily="34" charset="0"/>
                        <a:buChar char="•"/>
                      </a:pPr>
                      <a:r>
                        <a:rPr lang="en-US" sz="1400" kern="1200" dirty="0">
                          <a:solidFill>
                            <a:schemeClr val="tx1"/>
                          </a:solidFill>
                          <a:effectLst/>
                          <a:latin typeface="+mn-lt"/>
                          <a:ea typeface="+mn-ea"/>
                          <a:cs typeface="+mn-cs"/>
                        </a:rPr>
                        <a:t>People who are under- or un-insured </a:t>
                      </a:r>
                      <a:endParaRPr lang="en-US" sz="1400" dirty="0"/>
                    </a:p>
                  </a:txBody>
                  <a:tcPr/>
                </a:tc>
                <a:extLst>
                  <a:ext uri="{0D108BD9-81ED-4DB2-BD59-A6C34878D82A}">
                    <a16:rowId xmlns:a16="http://schemas.microsoft.com/office/drawing/2014/main" val="3250470107"/>
                  </a:ext>
                </a:extLst>
              </a:tr>
            </a:tbl>
          </a:graphicData>
        </a:graphic>
      </p:graphicFrame>
      <p:sp>
        <p:nvSpPr>
          <p:cNvPr id="4" name="Title 3">
            <a:extLst>
              <a:ext uri="{FF2B5EF4-FFF2-40B4-BE49-F238E27FC236}">
                <a16:creationId xmlns:a16="http://schemas.microsoft.com/office/drawing/2014/main" id="{B031623D-D2DE-4050-AD21-6910961B8C2B}"/>
              </a:ext>
            </a:extLst>
          </p:cNvPr>
          <p:cNvSpPr>
            <a:spLocks noGrp="1"/>
          </p:cNvSpPr>
          <p:nvPr>
            <p:ph type="title" idx="4294967295"/>
          </p:nvPr>
        </p:nvSpPr>
        <p:spPr>
          <a:xfrm>
            <a:off x="2418634" y="82400"/>
            <a:ext cx="8947150" cy="966532"/>
          </a:xfrm>
        </p:spPr>
        <p:txBody>
          <a:bodyPr>
            <a:normAutofit/>
          </a:bodyPr>
          <a:lstStyle/>
          <a:p>
            <a:r>
              <a:rPr lang="en-US" sz="3800" dirty="0"/>
              <a:t>CDC Critical Populations for COVID-19</a:t>
            </a:r>
          </a:p>
        </p:txBody>
      </p:sp>
      <p:sp>
        <p:nvSpPr>
          <p:cNvPr id="5" name="TextBox 4">
            <a:extLst>
              <a:ext uri="{FF2B5EF4-FFF2-40B4-BE49-F238E27FC236}">
                <a16:creationId xmlns:a16="http://schemas.microsoft.com/office/drawing/2014/main" id="{36E4B6B6-BD09-4A55-8ECB-41070B6F5E5F}"/>
              </a:ext>
            </a:extLst>
          </p:cNvPr>
          <p:cNvSpPr txBox="1"/>
          <p:nvPr/>
        </p:nvSpPr>
        <p:spPr>
          <a:xfrm>
            <a:off x="2020725" y="1048932"/>
            <a:ext cx="8773337" cy="584775"/>
          </a:xfrm>
          <a:prstGeom prst="rect">
            <a:avLst/>
          </a:prstGeom>
          <a:solidFill>
            <a:srgbClr val="005CB9"/>
          </a:solidFill>
          <a:ln>
            <a:solidFill>
              <a:srgbClr val="005CB9"/>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Groups and individuals may fall into multiple categories.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Prioritization recommendations among and within groups are in development.</a:t>
            </a:r>
          </a:p>
        </p:txBody>
      </p:sp>
    </p:spTree>
    <p:extLst>
      <p:ext uri="{BB962C8B-B14F-4D97-AF65-F5344CB8AC3E}">
        <p14:creationId xmlns:p14="http://schemas.microsoft.com/office/powerpoint/2010/main" val="39515713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B286D3D-0271-4F2C-91C7-CBBAFCD96948}"/>
              </a:ext>
            </a:extLst>
          </p:cNvPr>
          <p:cNvSpPr>
            <a:spLocks noGrp="1"/>
          </p:cNvSpPr>
          <p:nvPr>
            <p:ph type="title"/>
          </p:nvPr>
        </p:nvSpPr>
        <p:spPr/>
        <p:txBody>
          <a:bodyPr/>
          <a:lstStyle/>
          <a:p>
            <a:r>
              <a:rPr lang="en-US" dirty="0"/>
              <a:t>Expert Vaccine Allocation Panel</a:t>
            </a:r>
            <a:br>
              <a:rPr lang="en-US" dirty="0"/>
            </a:br>
            <a:r>
              <a:rPr lang="en-US" dirty="0"/>
              <a:t>(EVAP)</a:t>
            </a:r>
          </a:p>
        </p:txBody>
      </p:sp>
    </p:spTree>
    <p:extLst>
      <p:ext uri="{BB962C8B-B14F-4D97-AF65-F5344CB8AC3E}">
        <p14:creationId xmlns:p14="http://schemas.microsoft.com/office/powerpoint/2010/main" val="33874187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Content Placeholder 3">
            <a:extLst>
              <a:ext uri="{FF2B5EF4-FFF2-40B4-BE49-F238E27FC236}">
                <a16:creationId xmlns:a16="http://schemas.microsoft.com/office/drawing/2014/main" id="{A99DF4D4-18D7-49DA-98DF-4B55E41DEAB1}"/>
              </a:ext>
            </a:extLst>
          </p:cNvPr>
          <p:cNvSpPr>
            <a:spLocks noGrp="1"/>
          </p:cNvSpPr>
          <p:nvPr>
            <p:ph idx="1"/>
          </p:nvPr>
        </p:nvSpPr>
        <p:spPr>
          <a:xfrm>
            <a:off x="2341571" y="1958135"/>
            <a:ext cx="9012228" cy="4614115"/>
          </a:xfrm>
        </p:spPr>
        <p:txBody>
          <a:bodyPr>
            <a:noAutofit/>
          </a:bodyPr>
          <a:lstStyle/>
          <a:p>
            <a:pPr fontAlgn="base"/>
            <a:r>
              <a:rPr lang="en-US" sz="2400" dirty="0"/>
              <a:t>Texas has convened a team of appointed external and internal subject-matter experts (SME) into the COVID-19 Expert Vaccine Allocation Panel (EVAP) to develop vaccine allocation strategies as recommendations to the Texas Commissioner of Health.  </a:t>
            </a:r>
          </a:p>
          <a:p>
            <a:pPr fontAlgn="base"/>
            <a:r>
              <a:rPr lang="en-US" sz="2400" dirty="0"/>
              <a:t>The recommendations from the EVAP will be sent to the Texas Commissioner of Health for final approval.</a:t>
            </a:r>
          </a:p>
          <a:p>
            <a:pPr fontAlgn="base"/>
            <a:r>
              <a:rPr lang="en-US" sz="2400" dirty="0"/>
              <a:t>EVAP voting members </a:t>
            </a:r>
            <a:r>
              <a:rPr lang="en-US" sz="2400" dirty="0">
                <a:hlinkClick r:id="rId3"/>
              </a:rPr>
              <a:t>https://www.dshs.texas.gov/coronavirus/immunize/evap.aspx</a:t>
            </a:r>
            <a:endParaRPr lang="en-US" sz="2400" dirty="0"/>
          </a:p>
          <a:p>
            <a:pPr fontAlgn="base"/>
            <a:r>
              <a:rPr lang="en-US" sz="2400" dirty="0"/>
              <a:t>The panel will develop and apply guiding principles in their recommendations.</a:t>
            </a:r>
          </a:p>
          <a:p>
            <a:pPr fontAlgn="base"/>
            <a:endParaRPr lang="en-US" sz="2400" dirty="0"/>
          </a:p>
          <a:p>
            <a:pPr marL="457200" lvl="1" indent="0">
              <a:buNone/>
            </a:pPr>
            <a:endParaRPr lang="en-US" sz="2800" dirty="0"/>
          </a:p>
          <a:p>
            <a:pPr lvl="1"/>
            <a:endParaRPr lang="en-US" dirty="0"/>
          </a:p>
        </p:txBody>
      </p:sp>
      <p:sp>
        <p:nvSpPr>
          <p:cNvPr id="4" name="Title 3">
            <a:extLst>
              <a:ext uri="{FF2B5EF4-FFF2-40B4-BE49-F238E27FC236}">
                <a16:creationId xmlns:a16="http://schemas.microsoft.com/office/drawing/2014/main" id="{B031623D-D2DE-4050-AD21-6910961B8C2B}"/>
              </a:ext>
            </a:extLst>
          </p:cNvPr>
          <p:cNvSpPr>
            <a:spLocks noGrp="1"/>
          </p:cNvSpPr>
          <p:nvPr>
            <p:ph type="title"/>
          </p:nvPr>
        </p:nvSpPr>
        <p:spPr/>
        <p:txBody>
          <a:bodyPr>
            <a:normAutofit/>
          </a:bodyPr>
          <a:lstStyle/>
          <a:p>
            <a:r>
              <a:rPr lang="en-US" sz="3800" dirty="0"/>
              <a:t>Expert Vaccination Allocation Panel (EVAP)</a:t>
            </a:r>
          </a:p>
        </p:txBody>
      </p:sp>
    </p:spTree>
    <p:extLst>
      <p:ext uri="{BB962C8B-B14F-4D97-AF65-F5344CB8AC3E}">
        <p14:creationId xmlns:p14="http://schemas.microsoft.com/office/powerpoint/2010/main" val="36009982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CF3CC1F-2258-4249-80E4-31FD4532976F}"/>
              </a:ext>
            </a:extLst>
          </p:cNvPr>
          <p:cNvSpPr>
            <a:spLocks noGrp="1"/>
          </p:cNvSpPr>
          <p:nvPr>
            <p:ph type="title"/>
          </p:nvPr>
        </p:nvSpPr>
        <p:spPr>
          <a:xfrm>
            <a:off x="2356587" y="587375"/>
            <a:ext cx="8947935" cy="1031875"/>
          </a:xfrm>
        </p:spPr>
        <p:txBody>
          <a:bodyPr>
            <a:normAutofit fontScale="90000"/>
          </a:bodyPr>
          <a:lstStyle/>
          <a:p>
            <a:r>
              <a:rPr lang="en-US" dirty="0"/>
              <a:t>Texas Guiding Principles</a:t>
            </a:r>
            <a:br>
              <a:rPr lang="en-US" dirty="0"/>
            </a:br>
            <a:endParaRPr lang="en-US" sz="3600" dirty="0"/>
          </a:p>
        </p:txBody>
      </p:sp>
      <p:sp>
        <p:nvSpPr>
          <p:cNvPr id="5" name="TextBox 4">
            <a:extLst>
              <a:ext uri="{FF2B5EF4-FFF2-40B4-BE49-F238E27FC236}">
                <a16:creationId xmlns:a16="http://schemas.microsoft.com/office/drawing/2014/main" id="{04812C93-B678-4C8B-BA4B-526032461EA5}"/>
              </a:ext>
            </a:extLst>
          </p:cNvPr>
          <p:cNvSpPr txBox="1"/>
          <p:nvPr/>
        </p:nvSpPr>
        <p:spPr>
          <a:xfrm>
            <a:off x="2240761" y="1704975"/>
            <a:ext cx="9179586" cy="5563574"/>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Protecting health care workers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who fill a critical role in caring for and preserving the lives of COVID-19 patients and maintaining the health care infrastructure for all who need it.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Protecting </a:t>
            </a:r>
            <a:r>
              <a:rPr lang="en-US" b="1" dirty="0">
                <a:latin typeface="Calibri" panose="020F0502020204030204"/>
              </a:rPr>
              <a:t>front-line</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workers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who are at greater risk of contracting COVID-19 due to the nature of their work providing critical services and preserving the economy.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Protecting vulnerable populations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who are at greater risk of severe disease and death if they contract COVID-19.</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Mitigating heath inequities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due to factors such as demographics, poverty, insurance status and geography.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Data-driven allocations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using the best available scientific evidence and epidemiology at the time, allowing for flexibility for local conditions.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Geographic diversity</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through a balanced approach that considers access in urban and rural communities and in affected ZIP codes.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Transparency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through sharing allocations with the public and seeking public feedback.</a:t>
            </a:r>
          </a:p>
          <a:p>
            <a:pPr marR="0" lvl="0" algn="l" defTabSz="914400" rtl="0" eaLnBrk="1" fontAlgn="auto" latinLnBrk="0" hangingPunct="1">
              <a:lnSpc>
                <a:spcPct val="100000"/>
              </a:lnSpc>
              <a:spcBef>
                <a:spcPts val="0"/>
              </a:spcBef>
              <a:spcAft>
                <a:spcPts val="0"/>
              </a:spcAft>
              <a:buClrTx/>
              <a:buSzTx/>
              <a:tabLst/>
              <a:defRPr/>
            </a:pPr>
            <a:endParaRPr lang="en-US" dirty="0">
              <a:solidFill>
                <a:prstClr val="black"/>
              </a:solidFill>
              <a:latin typeface="Calibri" panose="020F0502020204030204"/>
            </a:endParaRPr>
          </a:p>
          <a:p>
            <a:pPr lvl="0">
              <a:defRPr/>
            </a:pPr>
            <a:r>
              <a:rPr lang="en-US" sz="1600" dirty="0">
                <a:solidFill>
                  <a:prstClr val="black"/>
                </a:solidFill>
                <a:hlinkClick r:id="rId3"/>
              </a:rPr>
              <a:t>https://gov.texas.gov/news/post/governor-abbott-dshs-announce-covid-19-vaccine-distribution-plan</a:t>
            </a:r>
            <a:endParaRPr lang="en-US" sz="1600" dirty="0">
              <a:solidFill>
                <a:prstClr val="black"/>
              </a:solidFill>
            </a:endParaRPr>
          </a:p>
          <a:p>
            <a:pPr lvl="0">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339725" marR="0" lvl="1" indent="-282575" algn="l" defTabSz="914400" rtl="0" eaLnBrk="1" fontAlgn="auto" latinLnBrk="0" hangingPunct="1">
              <a:lnSpc>
                <a:spcPct val="90000"/>
              </a:lnSpc>
              <a:spcBef>
                <a:spcPts val="1000"/>
              </a:spcBef>
              <a:spcAft>
                <a:spcPts val="0"/>
              </a:spcAft>
              <a:buClrTx/>
              <a:buSzTx/>
              <a:buFont typeface="Arial,Sans-Serif" panose="020B0604020202020204" pitchFamily="34" charset="0"/>
              <a:buChar char="•"/>
              <a:tabLst/>
              <a:defRPr/>
            </a:pPr>
            <a:endParaRPr kumimoji="0" lang="en-US" sz="1400" b="1" i="0" u="none" strike="noStrike" kern="1200" cap="none" spc="0" normalizeH="0" baseline="0" noProof="0" dirty="0">
              <a:ln>
                <a:noFill/>
              </a:ln>
              <a:solidFill>
                <a:srgbClr val="FF0000"/>
              </a:solidFill>
              <a:effectLst/>
              <a:uLnTx/>
              <a:uFillTx/>
              <a:latin typeface="Calibri" panose="020F0502020204030204"/>
              <a:ea typeface="+mn-lt"/>
              <a:cs typeface="Calibri" panose="020F0502020204030204"/>
            </a:endParaRPr>
          </a:p>
        </p:txBody>
      </p:sp>
    </p:spTree>
    <p:extLst>
      <p:ext uri="{BB962C8B-B14F-4D97-AF65-F5344CB8AC3E}">
        <p14:creationId xmlns:p14="http://schemas.microsoft.com/office/powerpoint/2010/main" val="19144670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EE969-F402-40AC-B8D9-E892D81DF34B}"/>
              </a:ext>
            </a:extLst>
          </p:cNvPr>
          <p:cNvSpPr>
            <a:spLocks noGrp="1"/>
          </p:cNvSpPr>
          <p:nvPr>
            <p:ph type="title"/>
          </p:nvPr>
        </p:nvSpPr>
        <p:spPr/>
        <p:txBody>
          <a:bodyPr>
            <a:normAutofit fontScale="90000"/>
          </a:bodyPr>
          <a:lstStyle/>
          <a:p>
            <a:r>
              <a:rPr lang="en-US" dirty="0"/>
              <a:t>COVID-19 Critical Population Update</a:t>
            </a:r>
            <a:br>
              <a:rPr lang="en-US" dirty="0"/>
            </a:br>
            <a:r>
              <a:rPr lang="en-US" sz="3600" dirty="0"/>
              <a:t>Phase 1A Healthcare Workers Definition – First Tier</a:t>
            </a:r>
          </a:p>
        </p:txBody>
      </p:sp>
      <p:sp>
        <p:nvSpPr>
          <p:cNvPr id="6" name="Rectangle 5">
            <a:extLst>
              <a:ext uri="{FF2B5EF4-FFF2-40B4-BE49-F238E27FC236}">
                <a16:creationId xmlns:a16="http://schemas.microsoft.com/office/drawing/2014/main" id="{6D139CBF-5182-49C8-8A94-A7CE2B47C63D}"/>
              </a:ext>
            </a:extLst>
          </p:cNvPr>
          <p:cNvSpPr/>
          <p:nvPr/>
        </p:nvSpPr>
        <p:spPr>
          <a:xfrm>
            <a:off x="2314575" y="1690688"/>
            <a:ext cx="9708356" cy="4524315"/>
          </a:xfrm>
          <a:prstGeom prst="rect">
            <a:avLst/>
          </a:prstGeom>
        </p:spPr>
        <p:txBody>
          <a:bodyPr wrap="square">
            <a:spAutoFit/>
          </a:bodyPr>
          <a:lstStyle/>
          <a:p>
            <a:endParaRPr lang="en-US" sz="2000" dirty="0">
              <a:solidFill>
                <a:srgbClr val="000000"/>
              </a:solidFill>
              <a:latin typeface="Calibri" panose="020F0502020204030204" pitchFamily="34" charset="0"/>
            </a:endParaRPr>
          </a:p>
          <a:p>
            <a:pPr marL="342900" indent="-342900">
              <a:buAutoNum type="arabicPeriod"/>
            </a:pPr>
            <a:r>
              <a:rPr lang="en-US" sz="2000" dirty="0">
                <a:solidFill>
                  <a:srgbClr val="000000"/>
                </a:solidFill>
                <a:latin typeface="Calibri" panose="020F0502020204030204" pitchFamily="34" charset="0"/>
              </a:rPr>
              <a:t>Hospital staff working directly with patients who are positive or at high risk for        COVID-19. Includes:</a:t>
            </a:r>
            <a:r>
              <a:rPr lang="en-US" dirty="0">
                <a:solidFill>
                  <a:srgbClr val="000000"/>
                </a:solidFill>
                <a:latin typeface="Calibri" panose="020F0502020204030204" pitchFamily="34" charset="0"/>
              </a:rPr>
              <a:t> </a:t>
            </a:r>
          </a:p>
          <a:p>
            <a:pPr marL="800100" lvl="1" indent="-342900">
              <a:buAutoNum type="alphaLcPeriod"/>
            </a:pPr>
            <a:r>
              <a:rPr lang="en-US" dirty="0">
                <a:solidFill>
                  <a:srgbClr val="000000"/>
                </a:solidFill>
                <a:latin typeface="Calibri" panose="020F0502020204030204" pitchFamily="34" charset="0"/>
              </a:rPr>
              <a:t>Physicians, nurses, respiratory therapists and other support staff (custodial staff, etc.)</a:t>
            </a:r>
          </a:p>
          <a:p>
            <a:pPr marL="800100" lvl="1" indent="-342900">
              <a:buAutoNum type="alphaLcPeriod"/>
            </a:pPr>
            <a:r>
              <a:rPr lang="en-US" dirty="0">
                <a:solidFill>
                  <a:srgbClr val="000000"/>
                </a:solidFill>
                <a:latin typeface="Calibri" panose="020F0502020204030204" pitchFamily="34" charset="0"/>
              </a:rPr>
              <a:t>Additional clinical staff providing supporting laboratory, pharmacy, diagnostic and/or rehabilitation services </a:t>
            </a:r>
          </a:p>
          <a:p>
            <a:pPr marL="400050" indent="-400050"/>
            <a:r>
              <a:rPr lang="en-US" dirty="0">
                <a:solidFill>
                  <a:srgbClr val="000000"/>
                </a:solidFill>
                <a:latin typeface="Calibri" panose="020F0502020204030204" pitchFamily="34" charset="0"/>
              </a:rPr>
              <a:t>2. 	</a:t>
            </a:r>
            <a:r>
              <a:rPr lang="en-US" sz="2000" dirty="0">
                <a:solidFill>
                  <a:srgbClr val="000000"/>
                </a:solidFill>
                <a:latin typeface="Calibri" panose="020F0502020204030204" pitchFamily="34" charset="0"/>
              </a:rPr>
              <a:t>Long-term care staff working directly with vulnerable residents. Includes: </a:t>
            </a:r>
          </a:p>
          <a:p>
            <a:pPr marL="800100" indent="-342900"/>
            <a:r>
              <a:rPr lang="en-US" dirty="0">
                <a:solidFill>
                  <a:srgbClr val="000000"/>
                </a:solidFill>
                <a:latin typeface="Calibri" panose="020F0502020204030204" pitchFamily="34" charset="0"/>
              </a:rPr>
              <a:t>a.   Direct care providers at nursing homes, assisted living facilities, and state supported living             centers</a:t>
            </a:r>
          </a:p>
          <a:p>
            <a:pPr marL="685800" indent="-342900"/>
            <a:r>
              <a:rPr lang="en-US" dirty="0">
                <a:solidFill>
                  <a:srgbClr val="000000"/>
                </a:solidFill>
                <a:latin typeface="Calibri" panose="020F0502020204030204" pitchFamily="34" charset="0"/>
              </a:rPr>
              <a:t>   b.  Physicians, nurses, personal care assistants, custodial, food service staff </a:t>
            </a:r>
          </a:p>
          <a:p>
            <a:pPr marL="514350" indent="-514350">
              <a:buAutoNum type="arabicPeriod" startAt="3"/>
            </a:pPr>
            <a:r>
              <a:rPr lang="en-US" sz="2000" dirty="0">
                <a:solidFill>
                  <a:srgbClr val="000000"/>
                </a:solidFill>
                <a:latin typeface="Calibri" panose="020F0502020204030204" pitchFamily="34" charset="0"/>
              </a:rPr>
              <a:t>EMS providers who engage in 9-1-1 emergency services like pre-hospital care and transport </a:t>
            </a:r>
          </a:p>
          <a:p>
            <a:pPr marL="571500" indent="-571500">
              <a:buAutoNum type="arabicPeriod" startAt="4"/>
            </a:pPr>
            <a:r>
              <a:rPr lang="en-US" sz="2000" dirty="0">
                <a:solidFill>
                  <a:srgbClr val="000000"/>
                </a:solidFill>
                <a:latin typeface="Calibri" panose="020F0502020204030204" pitchFamily="34" charset="0"/>
              </a:rPr>
              <a:t>Home health care workers, including hospice care, who directly interface with vulnerable and high-risk patients </a:t>
            </a:r>
          </a:p>
          <a:p>
            <a:pPr marL="571500" indent="-571500">
              <a:buFontTx/>
              <a:buAutoNum type="arabicPeriod" startAt="4"/>
            </a:pPr>
            <a:r>
              <a:rPr lang="en-US" sz="2000" dirty="0"/>
              <a:t>Residents of long-term care facilities</a:t>
            </a:r>
          </a:p>
        </p:txBody>
      </p:sp>
    </p:spTree>
    <p:extLst>
      <p:ext uri="{BB962C8B-B14F-4D97-AF65-F5344CB8AC3E}">
        <p14:creationId xmlns:p14="http://schemas.microsoft.com/office/powerpoint/2010/main" val="32590948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1F6A96-155E-4466-B298-6D35E60B623B}"/>
              </a:ext>
            </a:extLst>
          </p:cNvPr>
          <p:cNvSpPr>
            <a:spLocks noGrp="1"/>
          </p:cNvSpPr>
          <p:nvPr>
            <p:ph idx="1"/>
          </p:nvPr>
        </p:nvSpPr>
        <p:spPr>
          <a:xfrm>
            <a:off x="2405864" y="1898811"/>
            <a:ext cx="9030762" cy="4959189"/>
          </a:xfrm>
        </p:spPr>
        <p:txBody>
          <a:bodyPr>
            <a:normAutofit fontScale="55000" lnSpcReduction="20000"/>
          </a:bodyPr>
          <a:lstStyle/>
          <a:p>
            <a:pPr marL="344488" lvl="0" indent="-344488">
              <a:lnSpc>
                <a:spcPct val="120000"/>
              </a:lnSpc>
              <a:buFont typeface="+mj-lt"/>
              <a:buAutoNum type="arabicPeriod"/>
            </a:pPr>
            <a:r>
              <a:rPr lang="en-US" sz="3300" dirty="0"/>
              <a:t>Staff in outpatient care offices who interact with symptomatic patients.  Includes: </a:t>
            </a:r>
          </a:p>
          <a:p>
            <a:pPr marL="914400" lvl="1" indent="-284163">
              <a:lnSpc>
                <a:spcPct val="120000"/>
              </a:lnSpc>
              <a:buFont typeface="+mj-lt"/>
              <a:buAutoNum type="alphaLcPeriod"/>
            </a:pPr>
            <a:r>
              <a:rPr lang="en-US" sz="2900" dirty="0"/>
              <a:t>Physicians, nurses, respiratory therapists and other support staff (custodial staff, etc.).</a:t>
            </a:r>
          </a:p>
          <a:p>
            <a:pPr marL="914400" lvl="1" indent="-284163">
              <a:lnSpc>
                <a:spcPct val="120000"/>
              </a:lnSpc>
              <a:buFont typeface="+mj-lt"/>
              <a:buAutoNum type="alphaLcPeriod"/>
            </a:pPr>
            <a:r>
              <a:rPr lang="en-US" sz="2900" dirty="0"/>
              <a:t>Clinical staff providing diagnostic, laboratory, and/or rehabilitation services</a:t>
            </a:r>
          </a:p>
          <a:p>
            <a:pPr marL="914400" lvl="1" indent="-284163">
              <a:lnSpc>
                <a:spcPct val="120000"/>
              </a:lnSpc>
              <a:buFont typeface="+mj-lt"/>
              <a:buAutoNum type="alphaLcPeriod"/>
            </a:pPr>
            <a:r>
              <a:rPr lang="en-US" sz="2900" dirty="0"/>
              <a:t>Non 9-1-1 transportation for routine care</a:t>
            </a:r>
          </a:p>
          <a:p>
            <a:pPr marL="344488" lvl="0" indent="-344488">
              <a:lnSpc>
                <a:spcPct val="120000"/>
              </a:lnSpc>
              <a:buFont typeface="+mj-lt"/>
              <a:buAutoNum type="arabicPeriod"/>
            </a:pPr>
            <a:r>
              <a:rPr lang="en-US" sz="3300" dirty="0"/>
              <a:t>Direct care staff in freestanding emergency medical care facilities and urgent care clinics.</a:t>
            </a:r>
          </a:p>
          <a:p>
            <a:pPr marL="344488" lvl="0" indent="-344488">
              <a:lnSpc>
                <a:spcPct val="120000"/>
              </a:lnSpc>
              <a:buFont typeface="+mj-lt"/>
              <a:buAutoNum type="arabicPeriod"/>
            </a:pPr>
            <a:r>
              <a:rPr lang="en-US" sz="3300" dirty="0"/>
              <a:t>Community pharmacy staff who may provide direct services to clients, including vaccination or testing for individuals who may have COVID.</a:t>
            </a:r>
          </a:p>
          <a:p>
            <a:pPr marL="344488" lvl="0" indent="-344488">
              <a:lnSpc>
                <a:spcPct val="120000"/>
              </a:lnSpc>
              <a:buFont typeface="+mj-lt"/>
              <a:buAutoNum type="arabicPeriod"/>
            </a:pPr>
            <a:r>
              <a:rPr lang="en-US" sz="3300" dirty="0"/>
              <a:t>Public health and emergency response staff directly involved in administration of COVID testing and vaccinations.</a:t>
            </a:r>
          </a:p>
          <a:p>
            <a:pPr marL="344488" lvl="0" indent="-344488">
              <a:lnSpc>
                <a:spcPct val="120000"/>
              </a:lnSpc>
              <a:buFont typeface="+mj-lt"/>
              <a:buAutoNum type="arabicPeriod"/>
            </a:pPr>
            <a:r>
              <a:rPr lang="en-US" sz="3300" dirty="0"/>
              <a:t>Last responders who provide mortuary or death services to decedents with                  COVID-19.  Includes</a:t>
            </a:r>
            <a:r>
              <a:rPr lang="en-US" dirty="0"/>
              <a:t>:</a:t>
            </a:r>
          </a:p>
          <a:p>
            <a:pPr lvl="1"/>
            <a:r>
              <a:rPr lang="en-US" sz="2900" dirty="0"/>
              <a:t>Embalmers and funeral home workers who have direct contact with decedents</a:t>
            </a:r>
          </a:p>
          <a:p>
            <a:pPr lvl="1"/>
            <a:r>
              <a:rPr lang="en-US" sz="2900" dirty="0"/>
              <a:t>Medical examiners and other medical certifiers who have direct contact with decedents.</a:t>
            </a:r>
          </a:p>
          <a:p>
            <a:pPr marL="344488" indent="-344488">
              <a:lnSpc>
                <a:spcPct val="120000"/>
              </a:lnSpc>
              <a:buFont typeface="+mj-lt"/>
              <a:buAutoNum type="arabicPeriod"/>
            </a:pPr>
            <a:r>
              <a:rPr lang="en-US" sz="3300" dirty="0"/>
              <a:t>School nurses who provide health care to students and teachers.</a:t>
            </a:r>
          </a:p>
          <a:p>
            <a:pPr marL="344488" lvl="0" indent="-344488">
              <a:lnSpc>
                <a:spcPct val="120000"/>
              </a:lnSpc>
              <a:buFont typeface="+mj-lt"/>
              <a:buAutoNum type="arabicPeriod"/>
            </a:pPr>
            <a:endParaRPr lang="en-US" dirty="0"/>
          </a:p>
          <a:p>
            <a:pPr lvl="0"/>
            <a:endParaRPr lang="en-US" dirty="0"/>
          </a:p>
          <a:p>
            <a:endParaRPr lang="en-US" dirty="0"/>
          </a:p>
        </p:txBody>
      </p:sp>
      <p:sp>
        <p:nvSpPr>
          <p:cNvPr id="2" name="Title 1">
            <a:extLst>
              <a:ext uri="{FF2B5EF4-FFF2-40B4-BE49-F238E27FC236}">
                <a16:creationId xmlns:a16="http://schemas.microsoft.com/office/drawing/2014/main" id="{03BEE969-F402-40AC-B8D9-E892D81DF34B}"/>
              </a:ext>
            </a:extLst>
          </p:cNvPr>
          <p:cNvSpPr>
            <a:spLocks noGrp="1"/>
          </p:cNvSpPr>
          <p:nvPr>
            <p:ph type="title"/>
          </p:nvPr>
        </p:nvSpPr>
        <p:spPr>
          <a:xfrm>
            <a:off x="2207081" y="259107"/>
            <a:ext cx="9441579" cy="1325563"/>
          </a:xfrm>
        </p:spPr>
        <p:txBody>
          <a:bodyPr>
            <a:normAutofit fontScale="90000"/>
          </a:bodyPr>
          <a:lstStyle/>
          <a:p>
            <a:r>
              <a:rPr lang="en-US" dirty="0"/>
              <a:t>COVID-19 Critical Population Update</a:t>
            </a:r>
            <a:br>
              <a:rPr lang="en-US" dirty="0"/>
            </a:br>
            <a:r>
              <a:rPr lang="en-US" sz="3600" dirty="0"/>
              <a:t>Phase 1A Healthcare Workers Definition – Second Tier</a:t>
            </a:r>
          </a:p>
        </p:txBody>
      </p:sp>
    </p:spTree>
    <p:extLst>
      <p:ext uri="{BB962C8B-B14F-4D97-AF65-F5344CB8AC3E}">
        <p14:creationId xmlns:p14="http://schemas.microsoft.com/office/powerpoint/2010/main" val="2029776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9FB2D-65D2-44DC-8838-45073EA02050}"/>
              </a:ext>
            </a:extLst>
          </p:cNvPr>
          <p:cNvSpPr>
            <a:spLocks noGrp="1"/>
          </p:cNvSpPr>
          <p:nvPr>
            <p:ph type="title"/>
          </p:nvPr>
        </p:nvSpPr>
        <p:spPr/>
        <p:txBody>
          <a:bodyPr/>
          <a:lstStyle/>
          <a:p>
            <a:r>
              <a:rPr lang="en-US" dirty="0"/>
              <a:t>COVID-19 Vaccine Distribution Plan</a:t>
            </a:r>
          </a:p>
        </p:txBody>
      </p:sp>
      <p:sp>
        <p:nvSpPr>
          <p:cNvPr id="6" name="Text Placeholder 5">
            <a:extLst>
              <a:ext uri="{FF2B5EF4-FFF2-40B4-BE49-F238E27FC236}">
                <a16:creationId xmlns:a16="http://schemas.microsoft.com/office/drawing/2014/main" id="{CE859607-03DF-48D6-964A-723701735DE3}"/>
              </a:ext>
            </a:extLst>
          </p:cNvPr>
          <p:cNvSpPr>
            <a:spLocks noGrp="1"/>
          </p:cNvSpPr>
          <p:nvPr>
            <p:ph type="body" idx="1"/>
          </p:nvPr>
        </p:nvSpPr>
        <p:spPr/>
        <p:txBody>
          <a:bodyPr/>
          <a:lstStyle/>
          <a:p>
            <a:r>
              <a:rPr lang="en-US" dirty="0"/>
              <a:t> December 9, 2020</a:t>
            </a:r>
          </a:p>
        </p:txBody>
      </p:sp>
      <p:sp>
        <p:nvSpPr>
          <p:cNvPr id="7" name="Text Placeholder 6">
            <a:extLst>
              <a:ext uri="{FF2B5EF4-FFF2-40B4-BE49-F238E27FC236}">
                <a16:creationId xmlns:a16="http://schemas.microsoft.com/office/drawing/2014/main" id="{3DB586A0-F78E-4AF7-8975-40A913C93340}"/>
              </a:ext>
            </a:extLst>
          </p:cNvPr>
          <p:cNvSpPr>
            <a:spLocks noGrp="1"/>
          </p:cNvSpPr>
          <p:nvPr>
            <p:ph type="body" sz="quarter" idx="10"/>
          </p:nvPr>
        </p:nvSpPr>
        <p:spPr>
          <a:xfrm>
            <a:off x="838200" y="4443451"/>
            <a:ext cx="10509250" cy="727075"/>
          </a:xfrm>
        </p:spPr>
        <p:txBody>
          <a:bodyPr>
            <a:normAutofit/>
          </a:bodyPr>
          <a:lstStyle/>
          <a:p>
            <a:r>
              <a:rPr lang="en-US" dirty="0"/>
              <a:t>Imelda Garcia, MPH</a:t>
            </a:r>
          </a:p>
          <a:p>
            <a:r>
              <a:rPr lang="en-US" dirty="0"/>
              <a:t>Associate Commissioner | Laboratory &amp; Infectious Disease Services Division</a:t>
            </a:r>
          </a:p>
          <a:p>
            <a:endParaRPr lang="en-US" dirty="0"/>
          </a:p>
          <a:p>
            <a:endParaRPr lang="en-US" dirty="0"/>
          </a:p>
        </p:txBody>
      </p:sp>
    </p:spTree>
    <p:extLst>
      <p:ext uri="{BB962C8B-B14F-4D97-AF65-F5344CB8AC3E}">
        <p14:creationId xmlns:p14="http://schemas.microsoft.com/office/powerpoint/2010/main" val="2907559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94F62F-0C77-4DDF-AE7C-F6259DECB901}"/>
              </a:ext>
            </a:extLst>
          </p:cNvPr>
          <p:cNvSpPr>
            <a:spLocks noGrp="1"/>
          </p:cNvSpPr>
          <p:nvPr>
            <p:ph type="title"/>
          </p:nvPr>
        </p:nvSpPr>
        <p:spPr/>
        <p:txBody>
          <a:bodyPr/>
          <a:lstStyle/>
          <a:p>
            <a:r>
              <a:rPr lang="en-US" dirty="0"/>
              <a:t>Pharmacy Partnership for Long-term Care (LTC) Program</a:t>
            </a:r>
          </a:p>
        </p:txBody>
      </p:sp>
      <p:sp>
        <p:nvSpPr>
          <p:cNvPr id="4" name="Text Placeholder 3">
            <a:extLst>
              <a:ext uri="{FF2B5EF4-FFF2-40B4-BE49-F238E27FC236}">
                <a16:creationId xmlns:a16="http://schemas.microsoft.com/office/drawing/2014/main" id="{2B98070A-8073-4DC6-932C-1F30F7A6E4C0}"/>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797935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35B9428F-894B-4150-A32A-032714ABC8EE}"/>
              </a:ext>
            </a:extLst>
          </p:cNvPr>
          <p:cNvSpPr>
            <a:spLocks noGrp="1"/>
          </p:cNvSpPr>
          <p:nvPr>
            <p:ph idx="1"/>
          </p:nvPr>
        </p:nvSpPr>
        <p:spPr>
          <a:xfrm>
            <a:off x="2319948" y="1960580"/>
            <a:ext cx="8452658" cy="4256134"/>
          </a:xfrm>
        </p:spPr>
        <p:txBody>
          <a:bodyPr>
            <a:normAutofit/>
          </a:bodyPr>
          <a:lstStyle/>
          <a:p>
            <a:r>
              <a:rPr lang="en-US" dirty="0"/>
              <a:t>Facilitate safe vaccination of this critical patient population, while reducing the burden on LTC facilities (LTCF) and health departments.</a:t>
            </a:r>
          </a:p>
          <a:p>
            <a:r>
              <a:rPr lang="en-US" dirty="0"/>
              <a:t>Provide end-to-end management of the COVID-19 vaccination process</a:t>
            </a:r>
          </a:p>
          <a:p>
            <a:pPr lvl="1"/>
            <a:r>
              <a:rPr lang="en-US" dirty="0"/>
              <a:t>cold chain management</a:t>
            </a:r>
          </a:p>
          <a:p>
            <a:pPr lvl="1"/>
            <a:r>
              <a:rPr lang="en-US" dirty="0"/>
              <a:t>on-site vaccinations</a:t>
            </a:r>
          </a:p>
          <a:p>
            <a:pPr lvl="1"/>
            <a:r>
              <a:rPr lang="en-US" dirty="0"/>
              <a:t>fulfillment of reporting requirements at no cost to facilities.</a:t>
            </a:r>
          </a:p>
          <a:p>
            <a:r>
              <a:rPr lang="en-US" dirty="0"/>
              <a:t>LTCF staff who have not received COVID-19 vaccine can also be vaccinated.</a:t>
            </a:r>
          </a:p>
        </p:txBody>
      </p:sp>
      <p:sp>
        <p:nvSpPr>
          <p:cNvPr id="5" name="Title 4">
            <a:extLst>
              <a:ext uri="{FF2B5EF4-FFF2-40B4-BE49-F238E27FC236}">
                <a16:creationId xmlns:a16="http://schemas.microsoft.com/office/drawing/2014/main" id="{4EE5D66D-6087-4C8F-9EDB-C0F790CE7E28}"/>
              </a:ext>
            </a:extLst>
          </p:cNvPr>
          <p:cNvSpPr>
            <a:spLocks noGrp="1"/>
          </p:cNvSpPr>
          <p:nvPr>
            <p:ph type="title"/>
          </p:nvPr>
        </p:nvSpPr>
        <p:spPr/>
        <p:txBody>
          <a:bodyPr/>
          <a:lstStyle/>
          <a:p>
            <a:r>
              <a:rPr lang="en-US" dirty="0"/>
              <a:t>CDC Pharmacy Partnership for Long-term Care (LTC) Program</a:t>
            </a:r>
          </a:p>
        </p:txBody>
      </p:sp>
    </p:spTree>
    <p:extLst>
      <p:ext uri="{BB962C8B-B14F-4D97-AF65-F5344CB8AC3E}">
        <p14:creationId xmlns:p14="http://schemas.microsoft.com/office/powerpoint/2010/main" val="42533406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4E84155-5429-442D-AA3B-83460BD77BCD}"/>
              </a:ext>
            </a:extLst>
          </p:cNvPr>
          <p:cNvSpPr>
            <a:spLocks noGrp="1"/>
          </p:cNvSpPr>
          <p:nvPr>
            <p:ph sz="half" idx="1"/>
          </p:nvPr>
        </p:nvSpPr>
        <p:spPr>
          <a:xfrm>
            <a:off x="2516327" y="1969948"/>
            <a:ext cx="8947934" cy="4005172"/>
          </a:xfrm>
        </p:spPr>
        <p:txBody>
          <a:bodyPr>
            <a:noAutofit/>
          </a:bodyPr>
          <a:lstStyle/>
          <a:p>
            <a:r>
              <a:rPr lang="en-US" dirty="0"/>
              <a:t>CDC has partnered with national chains (CVS, Walgreens) to provide vaccination services to long-term care facility residents.</a:t>
            </a:r>
          </a:p>
          <a:p>
            <a:r>
              <a:rPr lang="en-US" dirty="0"/>
              <a:t>CDC will provide direct allocation to pharmacy partners during Phase 1, only to support vaccination efforts in long-term care facilities</a:t>
            </a:r>
          </a:p>
          <a:p>
            <a:r>
              <a:rPr lang="en-US" dirty="0"/>
              <a:t>DSHS has been working with other pharmacy partners to provide vaccination services to facilities not covered by the federal program.</a:t>
            </a:r>
          </a:p>
        </p:txBody>
      </p:sp>
      <p:sp>
        <p:nvSpPr>
          <p:cNvPr id="4" name="Title 3">
            <a:extLst>
              <a:ext uri="{FF2B5EF4-FFF2-40B4-BE49-F238E27FC236}">
                <a16:creationId xmlns:a16="http://schemas.microsoft.com/office/drawing/2014/main" id="{08E869AC-46AA-4D97-8C18-8B30245009DE}"/>
              </a:ext>
            </a:extLst>
          </p:cNvPr>
          <p:cNvSpPr>
            <a:spLocks noGrp="1"/>
          </p:cNvSpPr>
          <p:nvPr>
            <p:ph type="title"/>
          </p:nvPr>
        </p:nvSpPr>
        <p:spPr/>
        <p:txBody>
          <a:bodyPr/>
          <a:lstStyle/>
          <a:p>
            <a:r>
              <a:rPr lang="en-US" dirty="0"/>
              <a:t>Engaging Pharmacies During Phase 1</a:t>
            </a:r>
          </a:p>
        </p:txBody>
      </p:sp>
    </p:spTree>
    <p:extLst>
      <p:ext uri="{BB962C8B-B14F-4D97-AF65-F5344CB8AC3E}">
        <p14:creationId xmlns:p14="http://schemas.microsoft.com/office/powerpoint/2010/main" val="4296032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EC9E20-D7DC-4878-9D49-24F86AE34266}"/>
              </a:ext>
            </a:extLst>
          </p:cNvPr>
          <p:cNvPicPr>
            <a:picLocks noChangeAspect="1"/>
          </p:cNvPicPr>
          <p:nvPr/>
        </p:nvPicPr>
        <p:blipFill>
          <a:blip r:embed="rId2"/>
          <a:stretch>
            <a:fillRect/>
          </a:stretch>
        </p:blipFill>
        <p:spPr>
          <a:xfrm>
            <a:off x="2069893" y="266537"/>
            <a:ext cx="8052214" cy="6324925"/>
          </a:xfrm>
          <a:prstGeom prst="rect">
            <a:avLst/>
          </a:prstGeom>
        </p:spPr>
      </p:pic>
    </p:spTree>
    <p:extLst>
      <p:ext uri="{BB962C8B-B14F-4D97-AF65-F5344CB8AC3E}">
        <p14:creationId xmlns:p14="http://schemas.microsoft.com/office/powerpoint/2010/main" val="6970065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4E84155-5429-442D-AA3B-83460BD77BCD}"/>
              </a:ext>
            </a:extLst>
          </p:cNvPr>
          <p:cNvSpPr>
            <a:spLocks noGrp="1"/>
          </p:cNvSpPr>
          <p:nvPr>
            <p:ph sz="half" idx="1"/>
          </p:nvPr>
        </p:nvSpPr>
        <p:spPr>
          <a:xfrm>
            <a:off x="2405863" y="1825624"/>
            <a:ext cx="8947934" cy="4840647"/>
          </a:xfrm>
        </p:spPr>
        <p:txBody>
          <a:bodyPr>
            <a:normAutofit/>
          </a:bodyPr>
          <a:lstStyle/>
          <a:p>
            <a:r>
              <a:rPr lang="en-US" dirty="0"/>
              <a:t>CDC is partnering with pharmacies nationwide to increase access to vaccine.</a:t>
            </a:r>
          </a:p>
          <a:p>
            <a:r>
              <a:rPr lang="en-US" dirty="0"/>
              <a:t>Partners who enroll in this program will receive a direct allocation of COVID-19 vaccine when supply is sufficient and vaccine is recommended for use beyond the initial critical populations.</a:t>
            </a:r>
          </a:p>
          <a:p>
            <a:r>
              <a:rPr lang="en-US" dirty="0"/>
              <a:t>Pharmacy partners include national chains, large regional chains, and networks of independent pharmacies and regional chains.</a:t>
            </a:r>
          </a:p>
          <a:p>
            <a:r>
              <a:rPr lang="en-US" dirty="0"/>
              <a:t>Pharmacies can also enroll directly through Texas as COVID-19 vaccine providers, if not in the federal program.</a:t>
            </a:r>
          </a:p>
        </p:txBody>
      </p:sp>
      <p:sp>
        <p:nvSpPr>
          <p:cNvPr id="4" name="Title 3">
            <a:extLst>
              <a:ext uri="{FF2B5EF4-FFF2-40B4-BE49-F238E27FC236}">
                <a16:creationId xmlns:a16="http://schemas.microsoft.com/office/drawing/2014/main" id="{08E869AC-46AA-4D97-8C18-8B30245009DE}"/>
              </a:ext>
            </a:extLst>
          </p:cNvPr>
          <p:cNvSpPr>
            <a:spLocks noGrp="1"/>
          </p:cNvSpPr>
          <p:nvPr>
            <p:ph type="title"/>
          </p:nvPr>
        </p:nvSpPr>
        <p:spPr/>
        <p:txBody>
          <a:bodyPr/>
          <a:lstStyle/>
          <a:p>
            <a:r>
              <a:rPr lang="en-US" dirty="0"/>
              <a:t>Pharmacy Partnerships in Phase 2</a:t>
            </a:r>
          </a:p>
        </p:txBody>
      </p:sp>
    </p:spTree>
    <p:extLst>
      <p:ext uri="{BB962C8B-B14F-4D97-AF65-F5344CB8AC3E}">
        <p14:creationId xmlns:p14="http://schemas.microsoft.com/office/powerpoint/2010/main" val="7166750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B0ED8AA6-2FF8-4CA5-8883-1A2282125A75}"/>
              </a:ext>
            </a:extLst>
          </p:cNvPr>
          <p:cNvGraphicFramePr>
            <a:graphicFrameLocks noGrp="1"/>
          </p:cNvGraphicFramePr>
          <p:nvPr>
            <p:ph sz="half" idx="1"/>
            <p:extLst>
              <p:ext uri="{D42A27DB-BD31-4B8C-83A1-F6EECF244321}">
                <p14:modId xmlns:p14="http://schemas.microsoft.com/office/powerpoint/2010/main" val="3585799107"/>
              </p:ext>
            </p:extLst>
          </p:nvPr>
        </p:nvGraphicFramePr>
        <p:xfrm>
          <a:off x="2838024" y="1997715"/>
          <a:ext cx="8374625" cy="4086225"/>
        </p:xfrm>
        <a:graphic>
          <a:graphicData uri="http://schemas.openxmlformats.org/drawingml/2006/table">
            <a:tbl>
              <a:tblPr>
                <a:tableStyleId>{9D7B26C5-4107-4FEC-AEDC-1716B250A1EF}</a:tableStyleId>
              </a:tblPr>
              <a:tblGrid>
                <a:gridCol w="8374625">
                  <a:extLst>
                    <a:ext uri="{9D8B030D-6E8A-4147-A177-3AD203B41FA5}">
                      <a16:colId xmlns:a16="http://schemas.microsoft.com/office/drawing/2014/main" val="2817027968"/>
                    </a:ext>
                  </a:extLst>
                </a:gridCol>
              </a:tblGrid>
              <a:tr h="248038">
                <a:tc>
                  <a:txBody>
                    <a:bodyPr/>
                    <a:lstStyle/>
                    <a:p>
                      <a:pPr marL="342900" indent="-342900" algn="l" fontAlgn="b">
                        <a:buFont typeface="Arial" panose="020B0604020202020204" pitchFamily="34" charset="0"/>
                        <a:buChar char="•"/>
                      </a:pPr>
                      <a:r>
                        <a:rPr lang="en-US" sz="2000" u="none" strike="noStrike" dirty="0">
                          <a:effectLst/>
                        </a:rPr>
                        <a:t>Amerisource Bergen Corp.</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48197685"/>
                  </a:ext>
                </a:extLst>
              </a:tr>
              <a:tr h="248038">
                <a:tc>
                  <a:txBody>
                    <a:bodyPr/>
                    <a:lstStyle/>
                    <a:p>
                      <a:pPr marL="342900" indent="-342900" algn="l" fontAlgn="b">
                        <a:buFont typeface="Arial" panose="020B0604020202020204" pitchFamily="34" charset="0"/>
                        <a:buChar char="•"/>
                      </a:pPr>
                      <a:r>
                        <a:rPr lang="en-US" sz="2000" u="none" strike="noStrike">
                          <a:effectLst/>
                        </a:rPr>
                        <a:t>Albertsons Companies, Inc.</a:t>
                      </a:r>
                      <a:endParaRPr lang="en-US"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73434977"/>
                  </a:ext>
                </a:extLst>
              </a:tr>
              <a:tr h="248038">
                <a:tc>
                  <a:txBody>
                    <a:bodyPr/>
                    <a:lstStyle/>
                    <a:p>
                      <a:pPr marL="342900" indent="-342900" algn="l" fontAlgn="b">
                        <a:buFont typeface="Arial" panose="020B0604020202020204" pitchFamily="34" charset="0"/>
                        <a:buChar char="•"/>
                      </a:pPr>
                      <a:r>
                        <a:rPr lang="en-US" sz="2000" u="none" strike="noStrike" dirty="0">
                          <a:effectLst/>
                        </a:rPr>
                        <a:t>Cardinal Health Retail Pharmacies*</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38899268"/>
                  </a:ext>
                </a:extLst>
              </a:tr>
              <a:tr h="248038">
                <a:tc>
                  <a:txBody>
                    <a:bodyPr/>
                    <a:lstStyle/>
                    <a:p>
                      <a:pPr marL="342900" indent="-342900" algn="l" fontAlgn="b">
                        <a:buFont typeface="Arial" panose="020B0604020202020204" pitchFamily="34" charset="0"/>
                        <a:buChar char="•"/>
                      </a:pPr>
                      <a:r>
                        <a:rPr lang="en-US" sz="2000" u="none" strike="noStrike">
                          <a:effectLst/>
                        </a:rPr>
                        <a:t>Costco Wholesale</a:t>
                      </a:r>
                      <a:endParaRPr lang="en-US"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82830960"/>
                  </a:ext>
                </a:extLst>
              </a:tr>
              <a:tr h="248038">
                <a:tc>
                  <a:txBody>
                    <a:bodyPr/>
                    <a:lstStyle/>
                    <a:p>
                      <a:pPr marL="342900" indent="-342900" algn="l" fontAlgn="b">
                        <a:buFont typeface="Arial" panose="020B0604020202020204" pitchFamily="34" charset="0"/>
                        <a:buChar char="•"/>
                      </a:pPr>
                      <a:r>
                        <a:rPr lang="en-US" sz="2000" u="none" strike="noStrike" dirty="0">
                          <a:effectLst/>
                        </a:rPr>
                        <a:t>CPSEN – Community Pharmacies Advanced Services Network*</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25605869"/>
                  </a:ext>
                </a:extLst>
              </a:tr>
              <a:tr h="248038">
                <a:tc>
                  <a:txBody>
                    <a:bodyPr/>
                    <a:lstStyle/>
                    <a:p>
                      <a:pPr marL="342900" indent="-342900" algn="l" fontAlgn="b">
                        <a:buFont typeface="Arial" panose="020B0604020202020204" pitchFamily="34" charset="0"/>
                        <a:buChar char="•"/>
                      </a:pPr>
                      <a:r>
                        <a:rPr lang="en-US" sz="2000" u="none" strike="noStrike">
                          <a:effectLst/>
                        </a:rPr>
                        <a:t>CVS Pharmacy</a:t>
                      </a:r>
                      <a:endParaRPr lang="en-US"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73863045"/>
                  </a:ext>
                </a:extLst>
              </a:tr>
              <a:tr h="248038">
                <a:tc>
                  <a:txBody>
                    <a:bodyPr/>
                    <a:lstStyle/>
                    <a:p>
                      <a:pPr marL="342900" indent="-342900" algn="l" fontAlgn="b">
                        <a:buFont typeface="Arial" panose="020B0604020202020204" pitchFamily="34" charset="0"/>
                        <a:buChar char="•"/>
                      </a:pPr>
                      <a:r>
                        <a:rPr lang="en-US" sz="2000" u="none" strike="noStrike">
                          <a:effectLst/>
                        </a:rPr>
                        <a:t>Gerimed</a:t>
                      </a:r>
                      <a:endParaRPr lang="en-US"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46889025"/>
                  </a:ext>
                </a:extLst>
              </a:tr>
              <a:tr h="248038">
                <a:tc>
                  <a:txBody>
                    <a:bodyPr/>
                    <a:lstStyle/>
                    <a:p>
                      <a:pPr marL="342900" indent="-342900" algn="l" fontAlgn="b">
                        <a:buFont typeface="Arial" panose="020B0604020202020204" pitchFamily="34" charset="0"/>
                        <a:buChar char="•"/>
                      </a:pPr>
                      <a:r>
                        <a:rPr lang="en-US" sz="2000" u="none" strike="noStrike" dirty="0">
                          <a:effectLst/>
                        </a:rPr>
                        <a:t>Health Mart*</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72179536"/>
                  </a:ext>
                </a:extLst>
              </a:tr>
              <a:tr h="248038">
                <a:tc>
                  <a:txBody>
                    <a:bodyPr/>
                    <a:lstStyle/>
                    <a:p>
                      <a:pPr marL="342900" indent="-342900" algn="l" fontAlgn="b">
                        <a:buFont typeface="Arial" panose="020B0604020202020204" pitchFamily="34" charset="0"/>
                        <a:buChar char="•"/>
                      </a:pPr>
                      <a:r>
                        <a:rPr lang="en-US" sz="2000" u="none" strike="noStrike" dirty="0">
                          <a:effectLst/>
                        </a:rPr>
                        <a:t>H-E-B, LP</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24743042"/>
                  </a:ext>
                </a:extLst>
              </a:tr>
              <a:tr h="248038">
                <a:tc>
                  <a:txBody>
                    <a:bodyPr/>
                    <a:lstStyle/>
                    <a:p>
                      <a:pPr marL="342900" indent="-342900" algn="l" fontAlgn="b">
                        <a:buFont typeface="Arial" panose="020B0604020202020204" pitchFamily="34" charset="0"/>
                        <a:buChar char="•"/>
                      </a:pPr>
                      <a:r>
                        <a:rPr lang="en-US" sz="2000" u="none" strike="noStrike" dirty="0">
                          <a:effectLst/>
                        </a:rPr>
                        <a:t>The Kroger Co.</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94847587"/>
                  </a:ext>
                </a:extLst>
              </a:tr>
              <a:tr h="248038">
                <a:tc>
                  <a:txBody>
                    <a:bodyPr/>
                    <a:lstStyle/>
                    <a:p>
                      <a:pPr marL="342900" indent="-342900" algn="l" fontAlgn="b">
                        <a:buFont typeface="Arial" panose="020B0604020202020204" pitchFamily="34" charset="0"/>
                        <a:buChar char="•"/>
                      </a:pPr>
                      <a:r>
                        <a:rPr lang="en-US" sz="2000" u="none" strike="noStrike" dirty="0">
                          <a:effectLst/>
                        </a:rPr>
                        <a:t>Topco – Associated Food Stores Pharmacies &amp; Brookshire Brothers</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80590693"/>
                  </a:ext>
                </a:extLst>
              </a:tr>
              <a:tr h="248038">
                <a:tc>
                  <a:txBody>
                    <a:bodyPr/>
                    <a:lstStyle/>
                    <a:p>
                      <a:pPr marL="342900" indent="-342900" algn="l" fontAlgn="b">
                        <a:buFont typeface="Arial" panose="020B0604020202020204" pitchFamily="34" charset="0"/>
                        <a:buChar char="•"/>
                      </a:pPr>
                      <a:r>
                        <a:rPr lang="en-US" sz="2000" u="none" strike="noStrike">
                          <a:effectLst/>
                        </a:rPr>
                        <a:t>Walgreens Co.</a:t>
                      </a:r>
                      <a:endParaRPr lang="en-US"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10703787"/>
                  </a:ext>
                </a:extLst>
              </a:tr>
              <a:tr h="248038">
                <a:tc>
                  <a:txBody>
                    <a:bodyPr/>
                    <a:lstStyle/>
                    <a:p>
                      <a:pPr marL="342900" indent="-342900" algn="l" fontAlgn="b">
                        <a:buFont typeface="Arial" panose="020B0604020202020204" pitchFamily="34" charset="0"/>
                        <a:buChar char="•"/>
                      </a:pPr>
                      <a:r>
                        <a:rPr lang="en-US" sz="2000" u="none" strike="noStrike" dirty="0">
                          <a:effectLst/>
                        </a:rPr>
                        <a:t>Walmart &amp; Sam’s East, Inc</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59817705"/>
                  </a:ext>
                </a:extLst>
              </a:tr>
            </a:tbl>
          </a:graphicData>
        </a:graphic>
      </p:graphicFrame>
      <p:sp>
        <p:nvSpPr>
          <p:cNvPr id="4" name="Title 3">
            <a:extLst>
              <a:ext uri="{FF2B5EF4-FFF2-40B4-BE49-F238E27FC236}">
                <a16:creationId xmlns:a16="http://schemas.microsoft.com/office/drawing/2014/main" id="{08E869AC-46AA-4D97-8C18-8B30245009DE}"/>
              </a:ext>
            </a:extLst>
          </p:cNvPr>
          <p:cNvSpPr>
            <a:spLocks noGrp="1"/>
          </p:cNvSpPr>
          <p:nvPr>
            <p:ph type="title"/>
          </p:nvPr>
        </p:nvSpPr>
        <p:spPr/>
        <p:txBody>
          <a:bodyPr>
            <a:normAutofit/>
          </a:bodyPr>
          <a:lstStyle/>
          <a:p>
            <a:r>
              <a:rPr lang="en-US" sz="3600" dirty="0"/>
              <a:t>Current Federal Pharmacy Partners in Texas</a:t>
            </a:r>
          </a:p>
        </p:txBody>
      </p:sp>
      <p:sp>
        <p:nvSpPr>
          <p:cNvPr id="6" name="TextBox 5">
            <a:extLst>
              <a:ext uri="{FF2B5EF4-FFF2-40B4-BE49-F238E27FC236}">
                <a16:creationId xmlns:a16="http://schemas.microsoft.com/office/drawing/2014/main" id="{EB447C3B-06F5-4165-92C1-FEE61D24668B}"/>
              </a:ext>
            </a:extLst>
          </p:cNvPr>
          <p:cNvSpPr txBox="1"/>
          <p:nvPr/>
        </p:nvSpPr>
        <p:spPr>
          <a:xfrm>
            <a:off x="2764413" y="6074107"/>
            <a:ext cx="8325464" cy="338554"/>
          </a:xfrm>
          <a:prstGeom prst="rect">
            <a:avLst/>
          </a:prstGeom>
          <a:noFill/>
        </p:spPr>
        <p:txBody>
          <a:bodyPr wrap="square" rtlCol="0">
            <a:spAutoFit/>
          </a:bodyPr>
          <a:lstStyle/>
          <a:p>
            <a:r>
              <a:rPr lang="en-US" sz="1600" dirty="0"/>
              <a:t>*Includes independently owned pharmacies operating under various names</a:t>
            </a:r>
          </a:p>
        </p:txBody>
      </p:sp>
    </p:spTree>
    <p:extLst>
      <p:ext uri="{BB962C8B-B14F-4D97-AF65-F5344CB8AC3E}">
        <p14:creationId xmlns:p14="http://schemas.microsoft.com/office/powerpoint/2010/main" val="19973084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6F1139D6-1027-4A0B-AF63-7BA056235436}"/>
              </a:ext>
            </a:extLst>
          </p:cNvPr>
          <p:cNvSpPr>
            <a:spLocks noGrp="1"/>
          </p:cNvSpPr>
          <p:nvPr>
            <p:ph idx="1"/>
          </p:nvPr>
        </p:nvSpPr>
        <p:spPr>
          <a:xfrm>
            <a:off x="2405864" y="1936032"/>
            <a:ext cx="9021578" cy="3799523"/>
          </a:xfrm>
        </p:spPr>
        <p:txBody>
          <a:bodyPr>
            <a:noAutofit/>
          </a:bodyPr>
          <a:lstStyle/>
          <a:p>
            <a:r>
              <a:rPr lang="en-US" dirty="0"/>
              <a:t>Provider gap areas in the state</a:t>
            </a:r>
          </a:p>
          <a:p>
            <a:r>
              <a:rPr lang="en-US" dirty="0"/>
              <a:t>Hosting vaccination events</a:t>
            </a:r>
          </a:p>
          <a:p>
            <a:r>
              <a:rPr lang="en-US" dirty="0"/>
              <a:t>Local coordination and partnership</a:t>
            </a:r>
          </a:p>
          <a:p>
            <a:endParaRPr lang="en-US" sz="2000" dirty="0"/>
          </a:p>
        </p:txBody>
      </p:sp>
      <p:sp>
        <p:nvSpPr>
          <p:cNvPr id="5" name="Title 4">
            <a:extLst>
              <a:ext uri="{FF2B5EF4-FFF2-40B4-BE49-F238E27FC236}">
                <a16:creationId xmlns:a16="http://schemas.microsoft.com/office/drawing/2014/main" id="{1B4B12A0-82D1-4342-888D-BE25DCA80A6B}"/>
              </a:ext>
            </a:extLst>
          </p:cNvPr>
          <p:cNvSpPr>
            <a:spLocks noGrp="1"/>
          </p:cNvSpPr>
          <p:nvPr>
            <p:ph type="title"/>
          </p:nvPr>
        </p:nvSpPr>
        <p:spPr/>
        <p:txBody>
          <a:bodyPr>
            <a:normAutofit/>
          </a:bodyPr>
          <a:lstStyle/>
          <a:p>
            <a:r>
              <a:rPr lang="en-US" sz="3600" dirty="0"/>
              <a:t>Texas COVID-19 Vaccination Efforts</a:t>
            </a:r>
            <a:endParaRPr lang="en-US" sz="3200" dirty="0"/>
          </a:p>
        </p:txBody>
      </p:sp>
    </p:spTree>
    <p:extLst>
      <p:ext uri="{BB962C8B-B14F-4D97-AF65-F5344CB8AC3E}">
        <p14:creationId xmlns:p14="http://schemas.microsoft.com/office/powerpoint/2010/main" val="21583812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268C619-C1A0-4FDD-B87A-E303C1F0ABE9}"/>
              </a:ext>
            </a:extLst>
          </p:cNvPr>
          <p:cNvPicPr>
            <a:picLocks noChangeAspect="1"/>
          </p:cNvPicPr>
          <p:nvPr/>
        </p:nvPicPr>
        <p:blipFill>
          <a:blip r:embed="rId3"/>
          <a:stretch>
            <a:fillRect/>
          </a:stretch>
        </p:blipFill>
        <p:spPr>
          <a:xfrm>
            <a:off x="1879383" y="61671"/>
            <a:ext cx="8433233" cy="6464632"/>
          </a:xfrm>
          <a:prstGeom prst="rect">
            <a:avLst/>
          </a:prstGeom>
        </p:spPr>
      </p:pic>
    </p:spTree>
    <p:extLst>
      <p:ext uri="{BB962C8B-B14F-4D97-AF65-F5344CB8AC3E}">
        <p14:creationId xmlns:p14="http://schemas.microsoft.com/office/powerpoint/2010/main" val="37259732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E12534C-1503-4019-8EB9-48A3CF0047FD}"/>
              </a:ext>
            </a:extLst>
          </p:cNvPr>
          <p:cNvSpPr>
            <a:spLocks noGrp="1"/>
          </p:cNvSpPr>
          <p:nvPr>
            <p:ph type="title"/>
          </p:nvPr>
        </p:nvSpPr>
        <p:spPr/>
        <p:txBody>
          <a:bodyPr/>
          <a:lstStyle/>
          <a:p>
            <a:r>
              <a:rPr lang="en-US" dirty="0"/>
              <a:t>REMINDER</a:t>
            </a:r>
          </a:p>
        </p:txBody>
      </p:sp>
      <p:sp>
        <p:nvSpPr>
          <p:cNvPr id="6" name="Text Placeholder 5">
            <a:extLst>
              <a:ext uri="{FF2B5EF4-FFF2-40B4-BE49-F238E27FC236}">
                <a16:creationId xmlns:a16="http://schemas.microsoft.com/office/drawing/2014/main" id="{215DF67A-B138-4E2A-B87C-BD8C9B4E52B7}"/>
              </a:ext>
            </a:extLst>
          </p:cNvPr>
          <p:cNvSpPr>
            <a:spLocks noGrp="1"/>
          </p:cNvSpPr>
          <p:nvPr>
            <p:ph type="body" idx="1"/>
          </p:nvPr>
        </p:nvSpPr>
        <p:spPr/>
        <p:txBody>
          <a:bodyPr>
            <a:normAutofit fontScale="70000" lnSpcReduction="20000"/>
          </a:bodyPr>
          <a:lstStyle/>
          <a:p>
            <a:r>
              <a:rPr lang="en-US" dirty="0"/>
              <a:t>The information presented today is based on CDC’s recent guidance and MAY change.</a:t>
            </a:r>
          </a:p>
          <a:p>
            <a:endParaRPr lang="en-US" dirty="0"/>
          </a:p>
        </p:txBody>
      </p:sp>
      <p:sp>
        <p:nvSpPr>
          <p:cNvPr id="7" name="Text Placeholder 6">
            <a:extLst>
              <a:ext uri="{FF2B5EF4-FFF2-40B4-BE49-F238E27FC236}">
                <a16:creationId xmlns:a16="http://schemas.microsoft.com/office/drawing/2014/main" id="{39B338B1-45B3-45AC-91A7-859CAD8A4DC8}"/>
              </a:ext>
            </a:extLst>
          </p:cNvPr>
          <p:cNvSpPr>
            <a:spLocks noGrp="1"/>
          </p:cNvSpPr>
          <p:nvPr>
            <p:ph type="body" sz="quarter" idx="10"/>
          </p:nvPr>
        </p:nvSpPr>
        <p:spPr/>
        <p:txBody>
          <a:bodyPr/>
          <a:lstStyle/>
          <a:p>
            <a:r>
              <a:rPr lang="en-US" dirty="0"/>
              <a:t>December 9, 2020</a:t>
            </a:r>
          </a:p>
        </p:txBody>
      </p:sp>
    </p:spTree>
    <p:extLst>
      <p:ext uri="{BB962C8B-B14F-4D97-AF65-F5344CB8AC3E}">
        <p14:creationId xmlns:p14="http://schemas.microsoft.com/office/powerpoint/2010/main" val="31830461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A5397203-E5E8-4CC6-A240-6F1FB2CC133C}"/>
              </a:ext>
            </a:extLst>
          </p:cNvPr>
          <p:cNvSpPr>
            <a:spLocks noGrp="1"/>
          </p:cNvSpPr>
          <p:nvPr>
            <p:ph idx="4294967295"/>
          </p:nvPr>
        </p:nvSpPr>
        <p:spPr>
          <a:xfrm>
            <a:off x="0" y="1558925"/>
            <a:ext cx="10798175" cy="4765675"/>
          </a:xfrm>
        </p:spPr>
        <p:txBody>
          <a:bodyPr>
            <a:normAutofit/>
          </a:bodyPr>
          <a:lstStyle/>
          <a:p>
            <a:pPr marL="457200" lvl="1" indent="0">
              <a:buNone/>
            </a:pPr>
            <a:r>
              <a:rPr lang="en-US" b="1" dirty="0"/>
              <a:t>Website for Providers:</a:t>
            </a:r>
          </a:p>
          <a:p>
            <a:pPr marL="457200" lvl="1" indent="0">
              <a:buNone/>
            </a:pPr>
            <a:r>
              <a:rPr lang="en-US" dirty="0">
                <a:hlinkClick r:id="rId3"/>
              </a:rPr>
              <a:t>www.dshs.texas.gov/coronavirus/immunize/provider-information.aspx</a:t>
            </a:r>
            <a:endParaRPr lang="en-US" dirty="0"/>
          </a:p>
          <a:p>
            <a:pPr marL="457200" lvl="1" indent="0">
              <a:buNone/>
            </a:pPr>
            <a:endParaRPr lang="en-US" dirty="0"/>
          </a:p>
          <a:p>
            <a:pPr marL="457200" lvl="1" indent="0">
              <a:buNone/>
            </a:pPr>
            <a:r>
              <a:rPr lang="en-US" b="1" dirty="0"/>
              <a:t>DSHS COVID-19 Vaccine Provider hotline:</a:t>
            </a:r>
          </a:p>
          <a:p>
            <a:pPr marL="457200" lvl="1" indent="0">
              <a:buNone/>
            </a:pPr>
            <a:r>
              <a:rPr lang="en-US" dirty="0"/>
              <a:t>(877) 835-7750, 8 a.m. to 5 p.m., Monday through Friday or </a:t>
            </a:r>
          </a:p>
          <a:p>
            <a:pPr marL="457200" lvl="1" indent="0">
              <a:buNone/>
            </a:pPr>
            <a:r>
              <a:rPr lang="en-US" dirty="0"/>
              <a:t>Email: </a:t>
            </a:r>
            <a:r>
              <a:rPr lang="en-US" u="sng" dirty="0">
                <a:hlinkClick r:id="rId4" tooltip="COVID19VacEnroll@dshs.texas.gov"/>
              </a:rPr>
              <a:t>COVID19VacEnroll@dshs.texas.gov</a:t>
            </a:r>
            <a:endParaRPr lang="en-US" dirty="0"/>
          </a:p>
          <a:p>
            <a:pPr marL="457200" lvl="1" indent="0">
              <a:buNone/>
            </a:pPr>
            <a:endParaRPr lang="en-US" dirty="0"/>
          </a:p>
          <a:p>
            <a:pPr marL="457200" lvl="1" indent="0">
              <a:buNone/>
            </a:pPr>
            <a:r>
              <a:rPr lang="en-US" b="1" dirty="0"/>
              <a:t>Website to enroll as a COVID-19 provider:</a:t>
            </a:r>
          </a:p>
          <a:p>
            <a:pPr marL="457200" lvl="1" indent="0">
              <a:buNone/>
            </a:pPr>
            <a:r>
              <a:rPr lang="en-US" dirty="0"/>
              <a:t> </a:t>
            </a:r>
            <a:r>
              <a:rPr lang="en-US" u="sng" dirty="0">
                <a:hlinkClick r:id="rId5" tooltip="EnrollTexasIZ.dshs.texas.gov"/>
              </a:rPr>
              <a:t>EnrollTexasIZ.dshs.texas.gov</a:t>
            </a:r>
            <a:endParaRPr lang="en-US" dirty="0"/>
          </a:p>
          <a:p>
            <a:pPr marL="457200" lvl="1" indent="0">
              <a:buNone/>
            </a:pPr>
            <a:endParaRPr lang="en-US" dirty="0"/>
          </a:p>
          <a:p>
            <a:pPr marL="457200" lvl="1" indent="0">
              <a:buNone/>
            </a:pPr>
            <a:r>
              <a:rPr lang="en-US" b="1" dirty="0"/>
              <a:t>General Questions:</a:t>
            </a:r>
          </a:p>
          <a:p>
            <a:pPr marL="457200" lvl="1" indent="0">
              <a:buNone/>
            </a:pPr>
            <a:r>
              <a:rPr lang="en-US" dirty="0"/>
              <a:t>Email: </a:t>
            </a:r>
            <a:r>
              <a:rPr lang="en-US" u="sng" dirty="0">
                <a:hlinkClick r:id="rId6"/>
              </a:rPr>
              <a:t>COVIDvaccineQs@dshs.texas.gov</a:t>
            </a:r>
            <a:r>
              <a:rPr lang="en-US" dirty="0"/>
              <a:t> </a:t>
            </a:r>
          </a:p>
        </p:txBody>
      </p:sp>
      <p:sp>
        <p:nvSpPr>
          <p:cNvPr id="3" name="Title 2">
            <a:extLst>
              <a:ext uri="{FF2B5EF4-FFF2-40B4-BE49-F238E27FC236}">
                <a16:creationId xmlns:a16="http://schemas.microsoft.com/office/drawing/2014/main" id="{7CAC51E4-CC3B-43DF-BDD7-40BEAA98BCE8}"/>
              </a:ext>
            </a:extLst>
          </p:cNvPr>
          <p:cNvSpPr>
            <a:spLocks noGrp="1"/>
          </p:cNvSpPr>
          <p:nvPr>
            <p:ph type="title" idx="4294967295"/>
          </p:nvPr>
        </p:nvSpPr>
        <p:spPr>
          <a:xfrm>
            <a:off x="0" y="233363"/>
            <a:ext cx="10515600" cy="1325562"/>
          </a:xfrm>
        </p:spPr>
        <p:txBody>
          <a:bodyPr>
            <a:normAutofit/>
          </a:bodyPr>
          <a:lstStyle/>
          <a:p>
            <a:r>
              <a:rPr lang="en-US" sz="6000" dirty="0"/>
              <a:t>More Information</a:t>
            </a:r>
          </a:p>
        </p:txBody>
      </p:sp>
    </p:spTree>
    <p:extLst>
      <p:ext uri="{BB962C8B-B14F-4D97-AF65-F5344CB8AC3E}">
        <p14:creationId xmlns:p14="http://schemas.microsoft.com/office/powerpoint/2010/main" val="28194614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E12534C-1503-4019-8EB9-48A3CF0047FD}"/>
              </a:ext>
            </a:extLst>
          </p:cNvPr>
          <p:cNvSpPr>
            <a:spLocks noGrp="1"/>
          </p:cNvSpPr>
          <p:nvPr>
            <p:ph type="title"/>
          </p:nvPr>
        </p:nvSpPr>
        <p:spPr/>
        <p:txBody>
          <a:bodyPr/>
          <a:lstStyle/>
          <a:p>
            <a:r>
              <a:rPr lang="en-US" dirty="0"/>
              <a:t>DISCLAIMER</a:t>
            </a:r>
          </a:p>
        </p:txBody>
      </p:sp>
      <p:sp>
        <p:nvSpPr>
          <p:cNvPr id="6" name="Text Placeholder 5">
            <a:extLst>
              <a:ext uri="{FF2B5EF4-FFF2-40B4-BE49-F238E27FC236}">
                <a16:creationId xmlns:a16="http://schemas.microsoft.com/office/drawing/2014/main" id="{215DF67A-B138-4E2A-B87C-BD8C9B4E52B7}"/>
              </a:ext>
            </a:extLst>
          </p:cNvPr>
          <p:cNvSpPr>
            <a:spLocks noGrp="1"/>
          </p:cNvSpPr>
          <p:nvPr>
            <p:ph type="body" idx="1"/>
          </p:nvPr>
        </p:nvSpPr>
        <p:spPr/>
        <p:txBody>
          <a:bodyPr>
            <a:normAutofit fontScale="70000" lnSpcReduction="20000"/>
          </a:bodyPr>
          <a:lstStyle/>
          <a:p>
            <a:r>
              <a:rPr lang="en-US" dirty="0"/>
              <a:t>The information presented today is based on CDC’s recent guidance and MAY change.</a:t>
            </a:r>
          </a:p>
          <a:p>
            <a:endParaRPr lang="en-US" dirty="0"/>
          </a:p>
        </p:txBody>
      </p:sp>
      <p:sp>
        <p:nvSpPr>
          <p:cNvPr id="7" name="Text Placeholder 6">
            <a:extLst>
              <a:ext uri="{FF2B5EF4-FFF2-40B4-BE49-F238E27FC236}">
                <a16:creationId xmlns:a16="http://schemas.microsoft.com/office/drawing/2014/main" id="{39B338B1-45B3-45AC-91A7-859CAD8A4DC8}"/>
              </a:ext>
            </a:extLst>
          </p:cNvPr>
          <p:cNvSpPr>
            <a:spLocks noGrp="1"/>
          </p:cNvSpPr>
          <p:nvPr>
            <p:ph type="body" sz="quarter" idx="10"/>
          </p:nvPr>
        </p:nvSpPr>
        <p:spPr/>
        <p:txBody>
          <a:bodyPr/>
          <a:lstStyle/>
          <a:p>
            <a:r>
              <a:rPr lang="en-US" dirty="0"/>
              <a:t>December 9, 2020</a:t>
            </a:r>
          </a:p>
        </p:txBody>
      </p:sp>
    </p:spTree>
    <p:extLst>
      <p:ext uri="{BB962C8B-B14F-4D97-AF65-F5344CB8AC3E}">
        <p14:creationId xmlns:p14="http://schemas.microsoft.com/office/powerpoint/2010/main" val="2584142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CF3CC1F-2258-4249-80E4-31FD4532976F}"/>
              </a:ext>
            </a:extLst>
          </p:cNvPr>
          <p:cNvSpPr>
            <a:spLocks noGrp="1"/>
          </p:cNvSpPr>
          <p:nvPr>
            <p:ph type="title"/>
          </p:nvPr>
        </p:nvSpPr>
        <p:spPr/>
        <p:txBody>
          <a:bodyPr/>
          <a:lstStyle/>
          <a:p>
            <a:r>
              <a:rPr lang="en-US" dirty="0"/>
              <a:t>Discussion Topics</a:t>
            </a:r>
          </a:p>
        </p:txBody>
      </p:sp>
      <p:sp>
        <p:nvSpPr>
          <p:cNvPr id="5" name="TextBox 4">
            <a:extLst>
              <a:ext uri="{FF2B5EF4-FFF2-40B4-BE49-F238E27FC236}">
                <a16:creationId xmlns:a16="http://schemas.microsoft.com/office/drawing/2014/main" id="{04812C93-B678-4C8B-BA4B-526032461EA5}"/>
              </a:ext>
            </a:extLst>
          </p:cNvPr>
          <p:cNvSpPr txBox="1"/>
          <p:nvPr/>
        </p:nvSpPr>
        <p:spPr>
          <a:xfrm>
            <a:off x="2735894" y="1944056"/>
            <a:ext cx="8681580" cy="2544286"/>
          </a:xfrm>
          <a:prstGeom prst="rect">
            <a:avLst/>
          </a:prstGeom>
          <a:noFill/>
        </p:spPr>
        <p:txBody>
          <a:bodyPr wrap="square" rtlCol="0">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ea typeface="+mn-ea"/>
                <a:cs typeface="+mn-cs"/>
              </a:rPr>
              <a:t>COVID-19 Vaccine Update</a:t>
            </a:r>
          </a:p>
          <a:p>
            <a:pPr marL="228600" indent="-228600">
              <a:lnSpc>
                <a:spcPct val="90000"/>
              </a:lnSpc>
              <a:spcBef>
                <a:spcPts val="1000"/>
              </a:spcBef>
              <a:buFont typeface="Arial" panose="020B0604020202020204" pitchFamily="34" charset="0"/>
              <a:buChar char="•"/>
              <a:defRPr/>
            </a:pPr>
            <a:r>
              <a:rPr lang="en-US" sz="2800" dirty="0">
                <a:solidFill>
                  <a:prstClr val="black"/>
                </a:solidFill>
                <a:cs typeface="Calibri"/>
              </a:rPr>
              <a:t>COVID-19 Vaccine Distribution Plan</a:t>
            </a:r>
          </a:p>
          <a:p>
            <a:pPr marL="228600" indent="-228600">
              <a:lnSpc>
                <a:spcPct val="90000"/>
              </a:lnSpc>
              <a:spcBef>
                <a:spcPts val="1000"/>
              </a:spcBef>
              <a:buFont typeface="Arial" panose="020B0604020202020204" pitchFamily="34" charset="0"/>
              <a:buChar char="•"/>
              <a:defRPr/>
            </a:pPr>
            <a:r>
              <a:rPr lang="en-US" sz="2800" dirty="0">
                <a:solidFill>
                  <a:prstClr val="black"/>
                </a:solidFill>
                <a:cs typeface="Calibri"/>
              </a:rPr>
              <a:t>Expert Vaccine Allocation Panel  </a:t>
            </a:r>
            <a:endParaRPr kumimoji="0" lang="en-US" sz="2800" b="0" i="0" u="none" strike="noStrike" kern="1200" cap="none" spc="0" normalizeH="0" baseline="0" noProof="0" dirty="0">
              <a:ln>
                <a:noFill/>
              </a:ln>
              <a:solidFill>
                <a:prstClr val="black"/>
              </a:solidFill>
              <a:effectLst/>
              <a:uLnTx/>
              <a:uFillTx/>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dirty="0">
                <a:solidFill>
                  <a:prstClr val="black"/>
                </a:solidFill>
              </a:rPr>
              <a:t>Pharmacy Partnership for Long-Term Care</a:t>
            </a:r>
            <a:endParaRPr kumimoji="0" lang="en-US" sz="2800" b="0" i="0" u="none" strike="noStrike" kern="1200" cap="none" spc="0" normalizeH="0" baseline="0" noProof="0" dirty="0">
              <a:ln>
                <a:noFill/>
              </a:ln>
              <a:solidFill>
                <a:prstClr val="black"/>
              </a:solidFill>
              <a:effectLst/>
              <a:uLnTx/>
              <a:uFillTx/>
              <a:ea typeface="+mn-ea"/>
              <a:cs typeface="+mn-cs"/>
            </a:endParaRPr>
          </a:p>
          <a:p>
            <a:pPr marR="0" lvl="0" algn="l" defTabSz="914400" rtl="0" eaLnBrk="1" fontAlgn="auto" latinLnBrk="0" hangingPunct="1">
              <a:lnSpc>
                <a:spcPct val="90000"/>
              </a:lnSpc>
              <a:spcBef>
                <a:spcPts val="1000"/>
              </a:spcBef>
              <a:spcAft>
                <a:spcPts val="0"/>
              </a:spcAft>
              <a:buClrTx/>
              <a:buSzTx/>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5716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94F62F-0C77-4DDF-AE7C-F6259DECB901}"/>
              </a:ext>
            </a:extLst>
          </p:cNvPr>
          <p:cNvSpPr>
            <a:spLocks noGrp="1"/>
          </p:cNvSpPr>
          <p:nvPr>
            <p:ph type="title"/>
          </p:nvPr>
        </p:nvSpPr>
        <p:spPr/>
        <p:txBody>
          <a:bodyPr/>
          <a:lstStyle/>
          <a:p>
            <a:r>
              <a:rPr lang="en-US" dirty="0"/>
              <a:t>Vaccine Updates</a:t>
            </a:r>
          </a:p>
        </p:txBody>
      </p:sp>
      <p:sp>
        <p:nvSpPr>
          <p:cNvPr id="4" name="Text Placeholder 3">
            <a:extLst>
              <a:ext uri="{FF2B5EF4-FFF2-40B4-BE49-F238E27FC236}">
                <a16:creationId xmlns:a16="http://schemas.microsoft.com/office/drawing/2014/main" id="{2B98070A-8073-4DC6-932C-1F30F7A6E4C0}"/>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331755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31623D-D2DE-4050-AD21-6910961B8C2B}"/>
              </a:ext>
            </a:extLst>
          </p:cNvPr>
          <p:cNvSpPr>
            <a:spLocks noGrp="1"/>
          </p:cNvSpPr>
          <p:nvPr>
            <p:ph type="title"/>
          </p:nvPr>
        </p:nvSpPr>
        <p:spPr/>
        <p:txBody>
          <a:bodyPr>
            <a:normAutofit/>
          </a:bodyPr>
          <a:lstStyle/>
          <a:p>
            <a:r>
              <a:rPr lang="en-US" sz="3800" dirty="0"/>
              <a:t>Evolving Landscape for COVID-19 Vaccine</a:t>
            </a:r>
          </a:p>
        </p:txBody>
      </p:sp>
      <p:pic>
        <p:nvPicPr>
          <p:cNvPr id="6" name="Picture 5" descr="Some key assumptions for VOCID-19 vaccine planning, including limiting doses early on, possible Emergency Use Agreement from FDA, various storage and handling requiremnts for different vaccines, and many vaccines needing 2 doses">
            <a:extLst>
              <a:ext uri="{FF2B5EF4-FFF2-40B4-BE49-F238E27FC236}">
                <a16:creationId xmlns:a16="http://schemas.microsoft.com/office/drawing/2014/main" id="{8F7E6139-2193-4BBA-B4F4-152ADD689C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4437" y="1898590"/>
            <a:ext cx="8928981" cy="4072270"/>
          </a:xfrm>
          <a:prstGeom prst="rect">
            <a:avLst/>
          </a:prstGeom>
        </p:spPr>
      </p:pic>
      <p:sp>
        <p:nvSpPr>
          <p:cNvPr id="2" name="Rectangle 1">
            <a:extLst>
              <a:ext uri="{FF2B5EF4-FFF2-40B4-BE49-F238E27FC236}">
                <a16:creationId xmlns:a16="http://schemas.microsoft.com/office/drawing/2014/main" id="{C8633A8E-91BC-455C-B343-499CCC000C99}"/>
              </a:ext>
            </a:extLst>
          </p:cNvPr>
          <p:cNvSpPr/>
          <p:nvPr/>
        </p:nvSpPr>
        <p:spPr>
          <a:xfrm>
            <a:off x="2718653" y="4664053"/>
            <a:ext cx="1920854" cy="4479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bg1">
                    <a:lumMod val="50000"/>
                  </a:schemeClr>
                </a:solidFill>
                <a:ea typeface="Arial Unicode MS" panose="020B0604020202020204" pitchFamily="34" charset="-128"/>
                <a:cs typeface="Arial Unicode MS" panose="020B0604020202020204" pitchFamily="34" charset="-128"/>
              </a:rPr>
              <a:t>      </a:t>
            </a:r>
            <a:r>
              <a:rPr lang="en-US" sz="1400" dirty="0">
                <a:solidFill>
                  <a:schemeClr val="bg1">
                    <a:lumMod val="50000"/>
                  </a:schemeClr>
                </a:solidFill>
                <a:ea typeface="Arial Unicode MS" panose="020B0604020202020204" pitchFamily="34" charset="-128"/>
                <a:cs typeface="Arial Unicode MS" panose="020B0604020202020204" pitchFamily="34" charset="-128"/>
              </a:rPr>
              <a:t>available in </a:t>
            </a:r>
            <a:r>
              <a:rPr lang="en-US" sz="1400" b="1" dirty="0">
                <a:solidFill>
                  <a:schemeClr val="bg1">
                    <a:lumMod val="50000"/>
                  </a:schemeClr>
                </a:solidFill>
                <a:ea typeface="Arial Unicode MS" panose="020B0604020202020204" pitchFamily="34" charset="-128"/>
                <a:cs typeface="Arial Unicode MS" panose="020B0604020202020204" pitchFamily="34" charset="-128"/>
              </a:rPr>
              <a:t>December 2020</a:t>
            </a:r>
            <a:r>
              <a:rPr lang="en-US" sz="1400" dirty="0">
                <a:solidFill>
                  <a:schemeClr val="bg1">
                    <a:lumMod val="50000"/>
                  </a:schemeClr>
                </a:solidFill>
                <a:ea typeface="Arial Unicode MS" panose="020B0604020202020204" pitchFamily="34" charset="-128"/>
                <a:cs typeface="Arial Unicode MS" panose="020B0604020202020204" pitchFamily="34" charset="-128"/>
              </a:rPr>
              <a:t>, but</a:t>
            </a:r>
          </a:p>
        </p:txBody>
      </p:sp>
    </p:spTree>
    <p:extLst>
      <p:ext uri="{BB962C8B-B14F-4D97-AF65-F5344CB8AC3E}">
        <p14:creationId xmlns:p14="http://schemas.microsoft.com/office/powerpoint/2010/main" val="4076172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68CF8-CB44-4219-8539-43B0D2698D9D}"/>
              </a:ext>
            </a:extLst>
          </p:cNvPr>
          <p:cNvSpPr>
            <a:spLocks noGrp="1"/>
          </p:cNvSpPr>
          <p:nvPr>
            <p:ph type="title" idx="4294967295"/>
          </p:nvPr>
        </p:nvSpPr>
        <p:spPr>
          <a:xfrm>
            <a:off x="3505348" y="-145806"/>
            <a:ext cx="6255881" cy="1325562"/>
          </a:xfrm>
        </p:spPr>
        <p:txBody>
          <a:bodyPr>
            <a:normAutofit/>
          </a:bodyPr>
          <a:lstStyle/>
          <a:p>
            <a:r>
              <a:rPr lang="en-US" sz="3600" dirty="0"/>
              <a:t>COVID-19 Vaccine Updates</a:t>
            </a:r>
          </a:p>
        </p:txBody>
      </p:sp>
      <p:pic>
        <p:nvPicPr>
          <p:cNvPr id="3" name="Picture 2">
            <a:extLst>
              <a:ext uri="{FF2B5EF4-FFF2-40B4-BE49-F238E27FC236}">
                <a16:creationId xmlns:a16="http://schemas.microsoft.com/office/drawing/2014/main" id="{FA418549-E48A-49E6-A9DD-0D6B3FC2A311}"/>
              </a:ext>
            </a:extLst>
          </p:cNvPr>
          <p:cNvPicPr>
            <a:picLocks noChangeAspect="1"/>
          </p:cNvPicPr>
          <p:nvPr/>
        </p:nvPicPr>
        <p:blipFill>
          <a:blip r:embed="rId3"/>
          <a:stretch>
            <a:fillRect/>
          </a:stretch>
        </p:blipFill>
        <p:spPr>
          <a:xfrm>
            <a:off x="1363474" y="928142"/>
            <a:ext cx="9655910" cy="5186604"/>
          </a:xfrm>
          <a:prstGeom prst="rect">
            <a:avLst/>
          </a:prstGeom>
          <a:ln>
            <a:solidFill>
              <a:srgbClr val="002060"/>
            </a:solidFill>
          </a:ln>
          <a:scene3d>
            <a:camera prst="orthographicFront"/>
            <a:lightRig rig="threePt" dir="t"/>
          </a:scene3d>
          <a:sp3d>
            <a:bevelT w="139700" h="139700" prst="divot"/>
          </a:sp3d>
        </p:spPr>
      </p:pic>
    </p:spTree>
    <p:extLst>
      <p:ext uri="{BB962C8B-B14F-4D97-AF65-F5344CB8AC3E}">
        <p14:creationId xmlns:p14="http://schemas.microsoft.com/office/powerpoint/2010/main" val="5195583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F55DC17-6EA5-4414-8C23-5206A2E18AA6}"/>
              </a:ext>
            </a:extLst>
          </p:cNvPr>
          <p:cNvPicPr>
            <a:picLocks noChangeAspect="1"/>
          </p:cNvPicPr>
          <p:nvPr/>
        </p:nvPicPr>
        <p:blipFill>
          <a:blip r:embed="rId3"/>
          <a:stretch>
            <a:fillRect/>
          </a:stretch>
        </p:blipFill>
        <p:spPr>
          <a:xfrm>
            <a:off x="1546384" y="0"/>
            <a:ext cx="9376151" cy="6679096"/>
          </a:xfrm>
          <a:prstGeom prst="rect">
            <a:avLst/>
          </a:prstGeom>
          <a:ln>
            <a:solidFill>
              <a:srgbClr val="003087"/>
            </a:solidFill>
          </a:ln>
          <a:scene3d>
            <a:camera prst="orthographicFront"/>
            <a:lightRig rig="threePt" dir="t"/>
          </a:scene3d>
          <a:sp3d>
            <a:bevelT prst="angle"/>
          </a:sp3d>
        </p:spPr>
      </p:pic>
    </p:spTree>
    <p:extLst>
      <p:ext uri="{BB962C8B-B14F-4D97-AF65-F5344CB8AC3E}">
        <p14:creationId xmlns:p14="http://schemas.microsoft.com/office/powerpoint/2010/main" val="1886777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E890E499-206E-4FD7-AEEE-09BF0166C106}"/>
              </a:ext>
            </a:extLst>
          </p:cNvPr>
          <p:cNvGrpSpPr/>
          <p:nvPr/>
        </p:nvGrpSpPr>
        <p:grpSpPr>
          <a:xfrm>
            <a:off x="75017" y="1272410"/>
            <a:ext cx="1761852" cy="1486309"/>
            <a:chOff x="0" y="0"/>
            <a:chExt cx="852115" cy="852115"/>
          </a:xfrm>
        </p:grpSpPr>
        <p:sp>
          <p:nvSpPr>
            <p:cNvPr id="9" name="Oval 8">
              <a:extLst>
                <a:ext uri="{FF2B5EF4-FFF2-40B4-BE49-F238E27FC236}">
                  <a16:creationId xmlns:a16="http://schemas.microsoft.com/office/drawing/2014/main" id="{A228C0CA-F20A-4D01-B5D5-D1B03E7DE192}"/>
                </a:ext>
              </a:extLst>
            </p:cNvPr>
            <p:cNvSpPr/>
            <p:nvPr/>
          </p:nvSpPr>
          <p:spPr>
            <a:xfrm>
              <a:off x="0" y="0"/>
              <a:ext cx="852115" cy="852115"/>
            </a:xfrm>
            <a:prstGeom prst="ellipse">
              <a:avLst/>
            </a:prstGeom>
            <a:solidFill>
              <a:srgbClr val="FFC000"/>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0" name="Oval 4">
              <a:extLst>
                <a:ext uri="{FF2B5EF4-FFF2-40B4-BE49-F238E27FC236}">
                  <a16:creationId xmlns:a16="http://schemas.microsoft.com/office/drawing/2014/main" id="{E9C31FC5-7265-4ACE-A7B9-98F00ACF6666}"/>
                </a:ext>
              </a:extLst>
            </p:cNvPr>
            <p:cNvSpPr txBox="1"/>
            <p:nvPr/>
          </p:nvSpPr>
          <p:spPr>
            <a:xfrm>
              <a:off x="124789" y="124789"/>
              <a:ext cx="602537" cy="60253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VRBPAC Open Session Meeting</a:t>
              </a:r>
            </a:p>
          </p:txBody>
        </p:sp>
      </p:grpSp>
      <p:grpSp>
        <p:nvGrpSpPr>
          <p:cNvPr id="14" name="Group 13">
            <a:extLst>
              <a:ext uri="{FF2B5EF4-FFF2-40B4-BE49-F238E27FC236}">
                <a16:creationId xmlns:a16="http://schemas.microsoft.com/office/drawing/2014/main" id="{F83B2461-774F-461F-8BE0-BF52D4BBE85F}"/>
              </a:ext>
            </a:extLst>
          </p:cNvPr>
          <p:cNvGrpSpPr/>
          <p:nvPr/>
        </p:nvGrpSpPr>
        <p:grpSpPr>
          <a:xfrm>
            <a:off x="75017" y="3376329"/>
            <a:ext cx="1692772" cy="1540774"/>
            <a:chOff x="2240030" y="798857"/>
            <a:chExt cx="852115" cy="852115"/>
          </a:xfrm>
        </p:grpSpPr>
        <p:sp>
          <p:nvSpPr>
            <p:cNvPr id="15" name="Oval 14">
              <a:extLst>
                <a:ext uri="{FF2B5EF4-FFF2-40B4-BE49-F238E27FC236}">
                  <a16:creationId xmlns:a16="http://schemas.microsoft.com/office/drawing/2014/main" id="{5FAFF513-ED32-4AC8-AAA7-29EAB99A9656}"/>
                </a:ext>
              </a:extLst>
            </p:cNvPr>
            <p:cNvSpPr/>
            <p:nvPr/>
          </p:nvSpPr>
          <p:spPr>
            <a:xfrm>
              <a:off x="2240030" y="798857"/>
              <a:ext cx="852115" cy="852115"/>
            </a:xfrm>
            <a:prstGeom prst="ellipse">
              <a:avLst/>
            </a:prstGeom>
          </p:spPr>
          <p:style>
            <a:lnRef idx="2">
              <a:schemeClr val="lt1">
                <a:hueOff val="0"/>
                <a:satOff val="0"/>
                <a:lumOff val="0"/>
                <a:alphaOff val="0"/>
              </a:schemeClr>
            </a:lnRef>
            <a:fillRef idx="1">
              <a:schemeClr val="accent3">
                <a:hueOff val="1355300"/>
                <a:satOff val="50000"/>
                <a:lumOff val="-7353"/>
                <a:alphaOff val="0"/>
              </a:schemeClr>
            </a:fillRef>
            <a:effectRef idx="0">
              <a:schemeClr val="accent3">
                <a:hueOff val="1355300"/>
                <a:satOff val="50000"/>
                <a:lumOff val="-7353"/>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Oval 4">
              <a:extLst>
                <a:ext uri="{FF2B5EF4-FFF2-40B4-BE49-F238E27FC236}">
                  <a16:creationId xmlns:a16="http://schemas.microsoft.com/office/drawing/2014/main" id="{74C4E153-75CA-4F45-B38A-088B0E51631C}"/>
                </a:ext>
              </a:extLst>
            </p:cNvPr>
            <p:cNvSpPr txBox="1"/>
            <p:nvPr/>
          </p:nvSpPr>
          <p:spPr>
            <a:xfrm>
              <a:off x="2364819" y="884674"/>
              <a:ext cx="602537" cy="60253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marL="0" marR="0" lvl="0" indent="0" algn="ctr" defTabSz="889000" rtl="0" eaLnBrk="1" fontAlgn="auto" latinLnBrk="0" hangingPunct="1">
                <a:lnSpc>
                  <a:spcPct val="100000"/>
                </a:lnSpc>
                <a:spcBef>
                  <a:spcPct val="0"/>
                </a:spcBef>
                <a:spcAft>
                  <a:spcPct val="3500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FDA </a:t>
              </a: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Reviews all the Data</a:t>
              </a:r>
            </a:p>
          </p:txBody>
        </p:sp>
      </p:grpSp>
      <p:grpSp>
        <p:nvGrpSpPr>
          <p:cNvPr id="17" name="Group 16">
            <a:extLst>
              <a:ext uri="{FF2B5EF4-FFF2-40B4-BE49-F238E27FC236}">
                <a16:creationId xmlns:a16="http://schemas.microsoft.com/office/drawing/2014/main" id="{316FA1E2-81AC-48C7-88DF-84F619CD8068}"/>
              </a:ext>
            </a:extLst>
          </p:cNvPr>
          <p:cNvGrpSpPr/>
          <p:nvPr/>
        </p:nvGrpSpPr>
        <p:grpSpPr>
          <a:xfrm>
            <a:off x="1807492" y="3516905"/>
            <a:ext cx="1939164" cy="861585"/>
            <a:chOff x="434082" y="547464"/>
            <a:chExt cx="1704230" cy="1489712"/>
          </a:xfrm>
          <a:solidFill>
            <a:schemeClr val="accent3">
              <a:lumMod val="60000"/>
              <a:lumOff val="40000"/>
            </a:schemeClr>
          </a:solidFill>
        </p:grpSpPr>
        <p:sp>
          <p:nvSpPr>
            <p:cNvPr id="18" name="Arrow: Right 17">
              <a:extLst>
                <a:ext uri="{FF2B5EF4-FFF2-40B4-BE49-F238E27FC236}">
                  <a16:creationId xmlns:a16="http://schemas.microsoft.com/office/drawing/2014/main" id="{4C5A6E21-B0FD-434E-9231-DC0FAAED3220}"/>
                </a:ext>
              </a:extLst>
            </p:cNvPr>
            <p:cNvSpPr/>
            <p:nvPr/>
          </p:nvSpPr>
          <p:spPr>
            <a:xfrm>
              <a:off x="434082" y="547464"/>
              <a:ext cx="1704230" cy="1489712"/>
            </a:xfrm>
            <a:prstGeom prst="rightArrow">
              <a:avLst>
                <a:gd name="adj1" fmla="val 70000"/>
                <a:gd name="adj2" fmla="val 50000"/>
              </a:avLst>
            </a:prstGeom>
            <a:solidFill>
              <a:schemeClr val="bg1">
                <a:lumMod val="85000"/>
              </a:schemeClr>
            </a:solidFill>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hueOff val="0"/>
                    <a:satOff val="0"/>
                    <a:lumOff val="0"/>
                    <a:alphaOff val="0"/>
                  </a:srgbClr>
                </a:solidFill>
                <a:effectLst/>
                <a:uLnTx/>
                <a:uFillTx/>
                <a:latin typeface="Calibri" panose="020F0502020204030204"/>
                <a:ea typeface="+mn-ea"/>
                <a:cs typeface="+mn-cs"/>
              </a:endParaRPr>
            </a:p>
          </p:txBody>
        </p:sp>
        <p:sp>
          <p:nvSpPr>
            <p:cNvPr id="19" name="Arrow: Right 4">
              <a:extLst>
                <a:ext uri="{FF2B5EF4-FFF2-40B4-BE49-F238E27FC236}">
                  <a16:creationId xmlns:a16="http://schemas.microsoft.com/office/drawing/2014/main" id="{AD194BE3-2838-4D49-BE04-8B33461C4C90}"/>
                </a:ext>
              </a:extLst>
            </p:cNvPr>
            <p:cNvSpPr txBox="1"/>
            <p:nvPr/>
          </p:nvSpPr>
          <p:spPr>
            <a:xfrm>
              <a:off x="983773" y="832242"/>
              <a:ext cx="736592" cy="493545"/>
            </a:xfrm>
            <a:prstGeom prst="rect">
              <a:avLst/>
            </a:prstGeom>
            <a:solidFill>
              <a:schemeClr val="bg1">
                <a:lumMod val="85000"/>
              </a:schemeClr>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8260" tIns="12065" rIns="24130" bIns="12065" numCol="1" spcCol="1270" anchor="ctr" anchorCtr="0">
              <a:noAutofit/>
            </a:bodyPr>
            <a:lstStyle/>
            <a:p>
              <a:pPr marL="171450" marR="0" lvl="1" indent="-171450" algn="l" defTabSz="844550" rtl="0" eaLnBrk="1" fontAlgn="auto" latinLnBrk="0" hangingPunct="1">
                <a:lnSpc>
                  <a:spcPct val="90000"/>
                </a:lnSpc>
                <a:spcBef>
                  <a:spcPct val="0"/>
                </a:spcBef>
                <a:spcAft>
                  <a:spcPct val="15000"/>
                </a:spcAft>
                <a:buClrTx/>
                <a:buSzTx/>
                <a:buFontTx/>
                <a:buChar char="•"/>
                <a:tabLst/>
                <a:defRPr/>
              </a:pPr>
              <a:endParaRPr kumimoji="0" lang="en-US" sz="1900" b="0" i="0" u="none" strike="noStrike" kern="1200" cap="none" spc="0" normalizeH="0" baseline="0" noProof="0" dirty="0">
                <a:ln>
                  <a:noFill/>
                </a:ln>
                <a:solidFill>
                  <a:srgbClr val="000000">
                    <a:hueOff val="0"/>
                    <a:satOff val="0"/>
                    <a:lumOff val="0"/>
                    <a:alphaOff val="0"/>
                  </a:srgbClr>
                </a:solidFill>
                <a:effectLst/>
                <a:uLnTx/>
                <a:uFillTx/>
                <a:latin typeface="Calibri" panose="020F0502020204030204"/>
                <a:ea typeface="+mn-ea"/>
                <a:cs typeface="+mn-cs"/>
              </a:endParaRPr>
            </a:p>
            <a:p>
              <a:pPr marL="0" marR="0" lvl="1" indent="0" algn="l" defTabSz="844550" rtl="0" eaLnBrk="1" fontAlgn="auto" latinLnBrk="0" hangingPunct="1">
                <a:lnSpc>
                  <a:spcPct val="90000"/>
                </a:lnSpc>
                <a:spcBef>
                  <a:spcPct val="0"/>
                </a:spcBef>
                <a:spcAft>
                  <a:spcPct val="15000"/>
                </a:spcAft>
                <a:buClrTx/>
                <a:buSzTx/>
                <a:buFontTx/>
                <a:buNone/>
                <a:tabLst/>
                <a:defRPr/>
              </a:pPr>
              <a:r>
                <a:rPr kumimoji="0" lang="en-US" sz="1800" b="1"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rPr>
                <a:t>EUA</a:t>
              </a:r>
            </a:p>
          </p:txBody>
        </p:sp>
      </p:grpSp>
      <p:grpSp>
        <p:nvGrpSpPr>
          <p:cNvPr id="1035" name="Group 1034">
            <a:extLst>
              <a:ext uri="{FF2B5EF4-FFF2-40B4-BE49-F238E27FC236}">
                <a16:creationId xmlns:a16="http://schemas.microsoft.com/office/drawing/2014/main" id="{F3A139F8-FD7A-4B1A-9F02-5BB524552160}"/>
              </a:ext>
            </a:extLst>
          </p:cNvPr>
          <p:cNvGrpSpPr/>
          <p:nvPr/>
        </p:nvGrpSpPr>
        <p:grpSpPr>
          <a:xfrm>
            <a:off x="3902424" y="3381319"/>
            <a:ext cx="1833489" cy="1457546"/>
            <a:chOff x="4274838" y="2565265"/>
            <a:chExt cx="1833489" cy="1457546"/>
          </a:xfrm>
        </p:grpSpPr>
        <p:sp>
          <p:nvSpPr>
            <p:cNvPr id="20" name="Oval 19">
              <a:extLst>
                <a:ext uri="{FF2B5EF4-FFF2-40B4-BE49-F238E27FC236}">
                  <a16:creationId xmlns:a16="http://schemas.microsoft.com/office/drawing/2014/main" id="{08412243-F7B3-4E7F-9E30-085235295454}"/>
                </a:ext>
              </a:extLst>
            </p:cNvPr>
            <p:cNvSpPr/>
            <p:nvPr/>
          </p:nvSpPr>
          <p:spPr>
            <a:xfrm>
              <a:off x="4274838" y="2565265"/>
              <a:ext cx="1833489" cy="1457546"/>
            </a:xfrm>
            <a:prstGeom prst="ellipse">
              <a:avLst/>
            </a:prstGeom>
            <a:solidFill>
              <a:schemeClr val="accent4">
                <a:lumMod val="50000"/>
              </a:schemeClr>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Oval 4">
              <a:extLst>
                <a:ext uri="{FF2B5EF4-FFF2-40B4-BE49-F238E27FC236}">
                  <a16:creationId xmlns:a16="http://schemas.microsoft.com/office/drawing/2014/main" id="{61A11F7F-F0DE-4A41-AE12-900B1722657E}"/>
                </a:ext>
              </a:extLst>
            </p:cNvPr>
            <p:cNvSpPr txBox="1"/>
            <p:nvPr/>
          </p:nvSpPr>
          <p:spPr>
            <a:xfrm>
              <a:off x="4507755" y="2749291"/>
              <a:ext cx="1430617" cy="10894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CDC ACIP Calls an Immediate Meeting</a:t>
              </a:r>
            </a:p>
          </p:txBody>
        </p:sp>
      </p:grpSp>
      <p:sp>
        <p:nvSpPr>
          <p:cNvPr id="22" name="Rectangle 21">
            <a:extLst>
              <a:ext uri="{FF2B5EF4-FFF2-40B4-BE49-F238E27FC236}">
                <a16:creationId xmlns:a16="http://schemas.microsoft.com/office/drawing/2014/main" id="{187DF9DC-BDAC-4485-A518-9BC9101B5806}"/>
              </a:ext>
            </a:extLst>
          </p:cNvPr>
          <p:cNvSpPr/>
          <p:nvPr/>
        </p:nvSpPr>
        <p:spPr>
          <a:xfrm>
            <a:off x="190618" y="6039404"/>
            <a:ext cx="6096000" cy="600164"/>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BLA   (Biologics Licensure Application)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EUA  (Emergency Use Authorization)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EA     (Expanded Access)</a:t>
            </a:r>
          </a:p>
        </p:txBody>
      </p:sp>
      <p:sp>
        <p:nvSpPr>
          <p:cNvPr id="4" name="Arrow: Left-Right 3">
            <a:extLst>
              <a:ext uri="{FF2B5EF4-FFF2-40B4-BE49-F238E27FC236}">
                <a16:creationId xmlns:a16="http://schemas.microsoft.com/office/drawing/2014/main" id="{F31D9BB2-E1F4-42CF-A169-8EF9757F97A0}"/>
              </a:ext>
            </a:extLst>
          </p:cNvPr>
          <p:cNvSpPr/>
          <p:nvPr/>
        </p:nvSpPr>
        <p:spPr>
          <a:xfrm rot="16200000">
            <a:off x="629133" y="2863278"/>
            <a:ext cx="584544" cy="348061"/>
          </a:xfrm>
          <a:prstGeom prst="leftRightArrow">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39" name="Straight Connector 38">
            <a:extLst>
              <a:ext uri="{FF2B5EF4-FFF2-40B4-BE49-F238E27FC236}">
                <a16:creationId xmlns:a16="http://schemas.microsoft.com/office/drawing/2014/main" id="{7338DAAE-6D35-4C88-8324-7BC2E89794FF}"/>
              </a:ext>
            </a:extLst>
          </p:cNvPr>
          <p:cNvCxnSpPr>
            <a:cxnSpLocks/>
          </p:cNvCxnSpPr>
          <p:nvPr/>
        </p:nvCxnSpPr>
        <p:spPr>
          <a:xfrm>
            <a:off x="8173847" y="230117"/>
            <a:ext cx="95230" cy="6151449"/>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48" name="Group 47">
            <a:extLst>
              <a:ext uri="{FF2B5EF4-FFF2-40B4-BE49-F238E27FC236}">
                <a16:creationId xmlns:a16="http://schemas.microsoft.com/office/drawing/2014/main" id="{EC7FC1C1-B9CD-4FC2-BC64-13F64CE9DB28}"/>
              </a:ext>
            </a:extLst>
          </p:cNvPr>
          <p:cNvGrpSpPr/>
          <p:nvPr/>
        </p:nvGrpSpPr>
        <p:grpSpPr>
          <a:xfrm>
            <a:off x="5894393" y="3537851"/>
            <a:ext cx="2227136" cy="861585"/>
            <a:chOff x="429285" y="480058"/>
            <a:chExt cx="1704230" cy="1489712"/>
          </a:xfrm>
          <a:solidFill>
            <a:schemeClr val="accent3">
              <a:lumMod val="60000"/>
              <a:lumOff val="40000"/>
            </a:schemeClr>
          </a:solidFill>
        </p:grpSpPr>
        <p:sp>
          <p:nvSpPr>
            <p:cNvPr id="49" name="Arrow: Right 48">
              <a:extLst>
                <a:ext uri="{FF2B5EF4-FFF2-40B4-BE49-F238E27FC236}">
                  <a16:creationId xmlns:a16="http://schemas.microsoft.com/office/drawing/2014/main" id="{3BB9ECCD-EE66-4AC9-BE04-3A42832681F4}"/>
                </a:ext>
              </a:extLst>
            </p:cNvPr>
            <p:cNvSpPr/>
            <p:nvPr/>
          </p:nvSpPr>
          <p:spPr>
            <a:xfrm>
              <a:off x="429285" y="480058"/>
              <a:ext cx="1704230" cy="1489712"/>
            </a:xfrm>
            <a:prstGeom prst="rightArrow">
              <a:avLst>
                <a:gd name="adj1" fmla="val 70000"/>
                <a:gd name="adj2" fmla="val 50000"/>
              </a:avLst>
            </a:prstGeom>
            <a:solidFill>
              <a:schemeClr val="bg1">
                <a:lumMod val="85000"/>
              </a:schemeClr>
            </a:solidFill>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hueOff val="0"/>
                    <a:satOff val="0"/>
                    <a:lumOff val="0"/>
                    <a:alphaOff val="0"/>
                  </a:srgbClr>
                </a:solidFill>
                <a:effectLst/>
                <a:uLnTx/>
                <a:uFillTx/>
                <a:latin typeface="Calibri" panose="020F0502020204030204"/>
                <a:ea typeface="+mn-ea"/>
                <a:cs typeface="+mn-cs"/>
              </a:endParaRPr>
            </a:p>
          </p:txBody>
        </p:sp>
        <p:sp>
          <p:nvSpPr>
            <p:cNvPr id="50" name="Arrow: Right 4">
              <a:extLst>
                <a:ext uri="{FF2B5EF4-FFF2-40B4-BE49-F238E27FC236}">
                  <a16:creationId xmlns:a16="http://schemas.microsoft.com/office/drawing/2014/main" id="{3E06D119-AB0C-4C8E-ABFC-F0A7FE5D522D}"/>
                </a:ext>
              </a:extLst>
            </p:cNvPr>
            <p:cNvSpPr txBox="1"/>
            <p:nvPr/>
          </p:nvSpPr>
          <p:spPr>
            <a:xfrm>
              <a:off x="470865" y="728123"/>
              <a:ext cx="1460105" cy="549828"/>
            </a:xfrm>
            <a:prstGeom prst="rect">
              <a:avLst/>
            </a:prstGeom>
            <a:solidFill>
              <a:schemeClr val="bg1">
                <a:lumMod val="85000"/>
              </a:schemeClr>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8260" tIns="12065" rIns="24130" bIns="12065" numCol="1" spcCol="1270" anchor="ctr" anchorCtr="0">
              <a:noAutofit/>
            </a:bodyPr>
            <a:lstStyle/>
            <a:p>
              <a:pPr marL="171450" marR="0" lvl="1" indent="-171450" algn="l" defTabSz="844550" rtl="0" eaLnBrk="1" fontAlgn="auto" latinLnBrk="0" hangingPunct="1">
                <a:lnSpc>
                  <a:spcPct val="90000"/>
                </a:lnSpc>
                <a:spcBef>
                  <a:spcPct val="0"/>
                </a:spcBef>
                <a:spcAft>
                  <a:spcPct val="15000"/>
                </a:spcAft>
                <a:buClrTx/>
                <a:buSzTx/>
                <a:buFontTx/>
                <a:buChar char="•"/>
                <a:tabLst/>
                <a:defRPr/>
              </a:pPr>
              <a:endParaRPr kumimoji="0" lang="en-US" sz="1900" b="0" i="0" u="none" strike="noStrike" kern="1200" cap="none" spc="0" normalizeH="0" baseline="0" noProof="0" dirty="0">
                <a:ln>
                  <a:noFill/>
                </a:ln>
                <a:solidFill>
                  <a:srgbClr val="000000">
                    <a:hueOff val="0"/>
                    <a:satOff val="0"/>
                    <a:lumOff val="0"/>
                    <a:alphaOff val="0"/>
                  </a:srgbClr>
                </a:solidFill>
                <a:effectLst/>
                <a:uLnTx/>
                <a:uFillTx/>
                <a:latin typeface="Calibri" panose="020F0502020204030204"/>
                <a:ea typeface="+mn-ea"/>
                <a:cs typeface="+mn-cs"/>
              </a:endParaRPr>
            </a:p>
            <a:p>
              <a:pPr marL="0" marR="0" lvl="1" indent="0" algn="l" defTabSz="844550" rtl="0" eaLnBrk="1" fontAlgn="auto" latinLnBrk="0" hangingPunct="1">
                <a:lnSpc>
                  <a:spcPct val="90000"/>
                </a:lnSpc>
                <a:spcBef>
                  <a:spcPct val="0"/>
                </a:spcBef>
                <a:spcAft>
                  <a:spcPct val="15000"/>
                </a:spcAft>
                <a:buClrTx/>
                <a:buSzTx/>
                <a:buFontTx/>
                <a:buNone/>
                <a:tabLst/>
                <a:defRPr/>
              </a:pPr>
              <a:r>
                <a:rPr kumimoji="0" lang="en-US" sz="1800" b="1"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rPr>
                <a:t>Recommendations</a:t>
              </a:r>
            </a:p>
          </p:txBody>
        </p:sp>
      </p:grpSp>
      <p:pic>
        <p:nvPicPr>
          <p:cNvPr id="47" name="Picture 46">
            <a:extLst>
              <a:ext uri="{FF2B5EF4-FFF2-40B4-BE49-F238E27FC236}">
                <a16:creationId xmlns:a16="http://schemas.microsoft.com/office/drawing/2014/main" id="{26F58ED5-EB14-4A69-958D-1C35A3AB8E34}"/>
              </a:ext>
            </a:extLst>
          </p:cNvPr>
          <p:cNvPicPr>
            <a:picLocks noChangeAspect="1"/>
          </p:cNvPicPr>
          <p:nvPr/>
        </p:nvPicPr>
        <p:blipFill>
          <a:blip r:embed="rId2"/>
          <a:stretch>
            <a:fillRect/>
          </a:stretch>
        </p:blipFill>
        <p:spPr>
          <a:xfrm>
            <a:off x="9388772" y="1447108"/>
            <a:ext cx="2241737" cy="1643252"/>
          </a:xfrm>
          <a:prstGeom prst="rect">
            <a:avLst/>
          </a:prstGeom>
        </p:spPr>
      </p:pic>
      <p:cxnSp>
        <p:nvCxnSpPr>
          <p:cNvPr id="52" name="Straight Arrow Connector 51">
            <a:extLst>
              <a:ext uri="{FF2B5EF4-FFF2-40B4-BE49-F238E27FC236}">
                <a16:creationId xmlns:a16="http://schemas.microsoft.com/office/drawing/2014/main" id="{23C47E70-E7E4-4185-A261-99FE4D65532E}"/>
              </a:ext>
            </a:extLst>
          </p:cNvPr>
          <p:cNvCxnSpPr>
            <a:cxnSpLocks/>
          </p:cNvCxnSpPr>
          <p:nvPr/>
        </p:nvCxnSpPr>
        <p:spPr>
          <a:xfrm flipV="1">
            <a:off x="8069451" y="2742043"/>
            <a:ext cx="1319321" cy="1242422"/>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5CBEED86-BD33-4CBD-B0B3-3990FAF6A6D2}"/>
              </a:ext>
            </a:extLst>
          </p:cNvPr>
          <p:cNvSpPr/>
          <p:nvPr/>
        </p:nvSpPr>
        <p:spPr>
          <a:xfrm>
            <a:off x="9519502" y="1078887"/>
            <a:ext cx="2253071"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B050"/>
                </a:solidFill>
                <a:effectLst/>
                <a:uLnTx/>
                <a:uFillTx/>
                <a:latin typeface="Calibri" panose="020F0502020204030204"/>
                <a:ea typeface="+mn-ea"/>
                <a:cs typeface="+mn-cs"/>
              </a:rPr>
              <a:t>Begin Vaccination</a:t>
            </a:r>
            <a:endParaRPr kumimoji="0" lang="en-US" sz="1800" b="0" i="0" u="none" strike="noStrike" kern="1200" cap="none" spc="0" normalizeH="0" baseline="0" noProof="0" dirty="0">
              <a:ln>
                <a:noFill/>
              </a:ln>
              <a:solidFill>
                <a:srgbClr val="00B050"/>
              </a:solidFill>
              <a:effectLst/>
              <a:uLnTx/>
              <a:uFillTx/>
              <a:latin typeface="Calibri" panose="020F0502020204030204"/>
              <a:ea typeface="+mn-ea"/>
              <a:cs typeface="+mn-cs"/>
            </a:endParaRPr>
          </a:p>
        </p:txBody>
      </p:sp>
      <p:pic>
        <p:nvPicPr>
          <p:cNvPr id="58" name="Picture 57">
            <a:extLst>
              <a:ext uri="{FF2B5EF4-FFF2-40B4-BE49-F238E27FC236}">
                <a16:creationId xmlns:a16="http://schemas.microsoft.com/office/drawing/2014/main" id="{148A555F-22F7-4D36-B258-DF26D3476FB8}"/>
              </a:ext>
            </a:extLst>
          </p:cNvPr>
          <p:cNvPicPr>
            <a:picLocks noChangeAspect="1"/>
          </p:cNvPicPr>
          <p:nvPr/>
        </p:nvPicPr>
        <p:blipFill>
          <a:blip r:embed="rId3"/>
          <a:stretch>
            <a:fillRect/>
          </a:stretch>
        </p:blipFill>
        <p:spPr>
          <a:xfrm>
            <a:off x="9412313" y="4000838"/>
            <a:ext cx="2439154" cy="1488298"/>
          </a:xfrm>
          <a:prstGeom prst="rect">
            <a:avLst/>
          </a:prstGeom>
        </p:spPr>
      </p:pic>
      <p:cxnSp>
        <p:nvCxnSpPr>
          <p:cNvPr id="63" name="Straight Arrow Connector 62">
            <a:extLst>
              <a:ext uri="{FF2B5EF4-FFF2-40B4-BE49-F238E27FC236}">
                <a16:creationId xmlns:a16="http://schemas.microsoft.com/office/drawing/2014/main" id="{9715963A-2FE0-493E-A6E0-EE2BF873418F}"/>
              </a:ext>
            </a:extLst>
          </p:cNvPr>
          <p:cNvCxnSpPr>
            <a:cxnSpLocks/>
          </p:cNvCxnSpPr>
          <p:nvPr/>
        </p:nvCxnSpPr>
        <p:spPr>
          <a:xfrm>
            <a:off x="8092149" y="3983080"/>
            <a:ext cx="1320164" cy="797948"/>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A24439FD-3370-49E7-98CD-2E927437FF2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F131E7-C65A-4205-BD59-AD27FEB0E13B}"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sp>
        <p:nvSpPr>
          <p:cNvPr id="30" name="Arrow: Right 4">
            <a:extLst>
              <a:ext uri="{FF2B5EF4-FFF2-40B4-BE49-F238E27FC236}">
                <a16:creationId xmlns:a16="http://schemas.microsoft.com/office/drawing/2014/main" id="{C859E1D9-3B99-4755-B2C9-16A291D0E396}"/>
              </a:ext>
            </a:extLst>
          </p:cNvPr>
          <p:cNvSpPr txBox="1"/>
          <p:nvPr/>
        </p:nvSpPr>
        <p:spPr>
          <a:xfrm>
            <a:off x="576064" y="654922"/>
            <a:ext cx="1231428" cy="450644"/>
          </a:xfrm>
          <a:prstGeom prst="rect">
            <a:avLst/>
          </a:prstGeom>
          <a:solidFill>
            <a:schemeClr val="accent1">
              <a:lumMod val="60000"/>
              <a:lumOff val="40000"/>
            </a:schemeClr>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8260" tIns="12065" rIns="24130" bIns="12065" numCol="1" spcCol="1270" anchor="ctr" anchorCtr="0">
            <a:noAutofit/>
          </a:bodyPr>
          <a:lstStyle/>
          <a:p>
            <a:pPr marL="0" marR="0" lvl="1" indent="0" algn="ctr" defTabSz="844550" rtl="0" eaLnBrk="1" fontAlgn="auto" latinLnBrk="0" hangingPunct="1">
              <a:lnSpc>
                <a:spcPct val="90000"/>
              </a:lnSpc>
              <a:spcBef>
                <a:spcPct val="0"/>
              </a:spcBef>
              <a:spcAft>
                <a:spcPct val="15000"/>
              </a:spcAft>
              <a:buClrTx/>
              <a:buSzTx/>
              <a:buFontTx/>
              <a:buNone/>
              <a:tabLst/>
              <a:defRPr/>
            </a:pPr>
            <a:r>
              <a:rPr kumimoji="0" lang="en-US" sz="1800" b="1" i="0" u="none" strike="noStrike" kern="1200" cap="none" spc="0" normalizeH="0" baseline="0" noProof="0" dirty="0">
                <a:ln>
                  <a:noFill/>
                </a:ln>
                <a:solidFill>
                  <a:schemeClr val="bg1"/>
                </a:solidFill>
                <a:effectLst/>
                <a:uLnTx/>
                <a:uFillTx/>
                <a:latin typeface="Calibri" panose="020F0502020204030204"/>
                <a:ea typeface="+mn-ea"/>
                <a:cs typeface="+mn-cs"/>
              </a:rPr>
              <a:t>Dec. 10</a:t>
            </a:r>
          </a:p>
        </p:txBody>
      </p:sp>
      <p:sp>
        <p:nvSpPr>
          <p:cNvPr id="36" name="Arrow: Right 4">
            <a:extLst>
              <a:ext uri="{FF2B5EF4-FFF2-40B4-BE49-F238E27FC236}">
                <a16:creationId xmlns:a16="http://schemas.microsoft.com/office/drawing/2014/main" id="{3EA0BDDD-5621-4EFD-85F9-545FE467A519}"/>
              </a:ext>
            </a:extLst>
          </p:cNvPr>
          <p:cNvSpPr txBox="1"/>
          <p:nvPr/>
        </p:nvSpPr>
        <p:spPr>
          <a:xfrm>
            <a:off x="3348846" y="645364"/>
            <a:ext cx="1190090" cy="450644"/>
          </a:xfrm>
          <a:prstGeom prst="rect">
            <a:avLst/>
          </a:prstGeom>
          <a:solidFill>
            <a:schemeClr val="accent1">
              <a:lumMod val="60000"/>
              <a:lumOff val="40000"/>
            </a:schemeClr>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8260" tIns="12065" rIns="24130" bIns="12065" numCol="1" spcCol="1270" anchor="ctr" anchorCtr="0">
            <a:noAutofit/>
          </a:bodyPr>
          <a:lstStyle/>
          <a:p>
            <a:pPr marL="0" marR="0" lvl="1" indent="0" algn="ctr" defTabSz="844550" rtl="0" eaLnBrk="1" fontAlgn="auto" latinLnBrk="0" hangingPunct="1">
              <a:lnSpc>
                <a:spcPct val="90000"/>
              </a:lnSpc>
              <a:spcBef>
                <a:spcPct val="0"/>
              </a:spcBef>
              <a:spcAft>
                <a:spcPct val="15000"/>
              </a:spcAft>
              <a:buClrTx/>
              <a:buSzTx/>
              <a:buFontTx/>
              <a:buNone/>
              <a:tabLst/>
              <a:defRPr/>
            </a:pPr>
            <a:r>
              <a:rPr kumimoji="0" lang="en-US" sz="1800" b="1" i="0" u="none" strike="noStrike" kern="1200" cap="none" spc="0" normalizeH="0" baseline="0" noProof="0" dirty="0">
                <a:ln>
                  <a:noFill/>
                </a:ln>
                <a:solidFill>
                  <a:schemeClr val="bg1"/>
                </a:solidFill>
                <a:effectLst/>
                <a:uLnTx/>
                <a:uFillTx/>
                <a:latin typeface="Calibri" panose="020F0502020204030204"/>
                <a:ea typeface="+mn-ea"/>
                <a:cs typeface="+mn-cs"/>
              </a:rPr>
              <a:t>Dec. 11-14</a:t>
            </a:r>
          </a:p>
        </p:txBody>
      </p:sp>
      <p:sp>
        <p:nvSpPr>
          <p:cNvPr id="38" name="Arrow: Right 4">
            <a:extLst>
              <a:ext uri="{FF2B5EF4-FFF2-40B4-BE49-F238E27FC236}">
                <a16:creationId xmlns:a16="http://schemas.microsoft.com/office/drawing/2014/main" id="{628C93BA-5425-4E45-A23B-ABE2EF3C020E}"/>
              </a:ext>
            </a:extLst>
          </p:cNvPr>
          <p:cNvSpPr txBox="1"/>
          <p:nvPr/>
        </p:nvSpPr>
        <p:spPr>
          <a:xfrm>
            <a:off x="9978764" y="628243"/>
            <a:ext cx="1306251" cy="450644"/>
          </a:xfrm>
          <a:prstGeom prst="rect">
            <a:avLst/>
          </a:prstGeom>
          <a:solidFill>
            <a:srgbClr val="00B050"/>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8260" tIns="12065" rIns="24130" bIns="12065" numCol="1" spcCol="1270" anchor="ctr" anchorCtr="0">
            <a:noAutofit/>
          </a:bodyPr>
          <a:lstStyle/>
          <a:p>
            <a:pPr marL="0" marR="0" lvl="1" indent="0" algn="ctr" defTabSz="844550" rtl="0" eaLnBrk="1" fontAlgn="auto" latinLnBrk="0" hangingPunct="1">
              <a:lnSpc>
                <a:spcPct val="90000"/>
              </a:lnSpc>
              <a:spcBef>
                <a:spcPct val="0"/>
              </a:spcBef>
              <a:spcAft>
                <a:spcPct val="15000"/>
              </a:spcAft>
              <a:buClrTx/>
              <a:buSzTx/>
              <a:buFontTx/>
              <a:buNone/>
              <a:tabLst/>
              <a:defRPr/>
            </a:pPr>
            <a:r>
              <a:rPr kumimoji="0" lang="en-US" sz="1800" b="1" i="0" u="none" strike="noStrike" kern="1200" cap="none" spc="0" normalizeH="0" baseline="0" noProof="0" dirty="0">
                <a:ln>
                  <a:noFill/>
                </a:ln>
                <a:solidFill>
                  <a:schemeClr val="bg1"/>
                </a:solidFill>
                <a:effectLst/>
                <a:uLnTx/>
                <a:uFillTx/>
                <a:latin typeface="Calibri" panose="020F0502020204030204"/>
                <a:ea typeface="+mn-ea"/>
                <a:cs typeface="+mn-cs"/>
              </a:rPr>
              <a:t>Dec. 14 -18</a:t>
            </a:r>
          </a:p>
        </p:txBody>
      </p:sp>
      <p:sp>
        <p:nvSpPr>
          <p:cNvPr id="40" name="Arrow: Right 4">
            <a:extLst>
              <a:ext uri="{FF2B5EF4-FFF2-40B4-BE49-F238E27FC236}">
                <a16:creationId xmlns:a16="http://schemas.microsoft.com/office/drawing/2014/main" id="{E0BF77CC-63E2-4471-B212-7716226EA7B8}"/>
              </a:ext>
            </a:extLst>
          </p:cNvPr>
          <p:cNvSpPr txBox="1"/>
          <p:nvPr/>
        </p:nvSpPr>
        <p:spPr>
          <a:xfrm>
            <a:off x="6283430" y="654922"/>
            <a:ext cx="1190090" cy="450644"/>
          </a:xfrm>
          <a:prstGeom prst="rect">
            <a:avLst/>
          </a:prstGeom>
          <a:solidFill>
            <a:schemeClr val="accent1">
              <a:lumMod val="60000"/>
              <a:lumOff val="40000"/>
            </a:schemeClr>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8260" tIns="12065" rIns="24130" bIns="12065" numCol="1" spcCol="1270" anchor="ctr" anchorCtr="0">
            <a:noAutofit/>
          </a:bodyPr>
          <a:lstStyle/>
          <a:p>
            <a:pPr marL="0" marR="0" lvl="1" indent="0" algn="ctr" defTabSz="844550" rtl="0" eaLnBrk="1" fontAlgn="auto" latinLnBrk="0" hangingPunct="1">
              <a:lnSpc>
                <a:spcPct val="90000"/>
              </a:lnSpc>
              <a:spcBef>
                <a:spcPct val="0"/>
              </a:spcBef>
              <a:spcAft>
                <a:spcPct val="15000"/>
              </a:spcAft>
              <a:buClrTx/>
              <a:buSzTx/>
              <a:buFontTx/>
              <a:buNone/>
              <a:tabLst/>
              <a:defRPr/>
            </a:pPr>
            <a:r>
              <a:rPr kumimoji="0" lang="en-US" sz="1800" b="1" i="0" u="none" strike="noStrike" kern="1200" cap="none" spc="0" normalizeH="0" baseline="0" noProof="0" dirty="0">
                <a:ln>
                  <a:noFill/>
                </a:ln>
                <a:solidFill>
                  <a:schemeClr val="bg1"/>
                </a:solidFill>
                <a:effectLst/>
                <a:uLnTx/>
                <a:uFillTx/>
                <a:latin typeface="Calibri" panose="020F0502020204030204"/>
                <a:ea typeface="+mn-ea"/>
                <a:cs typeface="+mn-cs"/>
              </a:rPr>
              <a:t>Dec. 11-14</a:t>
            </a:r>
          </a:p>
        </p:txBody>
      </p:sp>
      <p:cxnSp>
        <p:nvCxnSpPr>
          <p:cNvPr id="28" name="Straight Arrow Connector 27">
            <a:extLst>
              <a:ext uri="{FF2B5EF4-FFF2-40B4-BE49-F238E27FC236}">
                <a16:creationId xmlns:a16="http://schemas.microsoft.com/office/drawing/2014/main" id="{741A147B-C0D5-489C-B8F0-128D51995E9A}"/>
              </a:ext>
            </a:extLst>
          </p:cNvPr>
          <p:cNvCxnSpPr>
            <a:cxnSpLocks/>
            <a:stCxn id="30" idx="3"/>
          </p:cNvCxnSpPr>
          <p:nvPr/>
        </p:nvCxnSpPr>
        <p:spPr>
          <a:xfrm>
            <a:off x="1807492" y="880244"/>
            <a:ext cx="1504664" cy="0"/>
          </a:xfrm>
          <a:prstGeom prst="straightConnector1">
            <a:avLst/>
          </a:prstGeom>
          <a:ln>
            <a:solidFill>
              <a:schemeClr val="accent1">
                <a:lumMod val="60000"/>
                <a:lumOff val="40000"/>
              </a:schemeClr>
            </a:solidFill>
            <a:tailEnd type="triangle"/>
          </a:ln>
        </p:spPr>
        <p:style>
          <a:lnRef idx="1">
            <a:schemeClr val="accent2"/>
          </a:lnRef>
          <a:fillRef idx="0">
            <a:schemeClr val="accent2"/>
          </a:fillRef>
          <a:effectRef idx="0">
            <a:schemeClr val="accent2"/>
          </a:effectRef>
          <a:fontRef idx="minor">
            <a:schemeClr val="tx1"/>
          </a:fontRef>
        </p:style>
      </p:cxnSp>
      <p:cxnSp>
        <p:nvCxnSpPr>
          <p:cNvPr id="31" name="Straight Arrow Connector 30">
            <a:extLst>
              <a:ext uri="{FF2B5EF4-FFF2-40B4-BE49-F238E27FC236}">
                <a16:creationId xmlns:a16="http://schemas.microsoft.com/office/drawing/2014/main" id="{2A10E917-0ED9-4720-A10E-C69AA4678B38}"/>
              </a:ext>
            </a:extLst>
          </p:cNvPr>
          <p:cNvCxnSpPr>
            <a:cxnSpLocks/>
            <a:stCxn id="36" idx="3"/>
            <a:endCxn id="40" idx="1"/>
          </p:cNvCxnSpPr>
          <p:nvPr/>
        </p:nvCxnSpPr>
        <p:spPr>
          <a:xfrm>
            <a:off x="4538936" y="870686"/>
            <a:ext cx="1744494" cy="9558"/>
          </a:xfrm>
          <a:prstGeom prst="straightConnector1">
            <a:avLst/>
          </a:prstGeom>
          <a:ln>
            <a:solidFill>
              <a:schemeClr val="accent1">
                <a:lumMod val="60000"/>
                <a:lumOff val="40000"/>
              </a:schemeClr>
            </a:solidFill>
            <a:tailEnd type="triangle"/>
          </a:ln>
        </p:spPr>
        <p:style>
          <a:lnRef idx="1">
            <a:schemeClr val="accent2"/>
          </a:lnRef>
          <a:fillRef idx="0">
            <a:schemeClr val="accent2"/>
          </a:fillRef>
          <a:effectRef idx="0">
            <a:schemeClr val="accent2"/>
          </a:effectRef>
          <a:fontRef idx="minor">
            <a:schemeClr val="tx1"/>
          </a:fontRef>
        </p:style>
      </p:cxnSp>
      <p:sp>
        <p:nvSpPr>
          <p:cNvPr id="62" name="TextBox 61">
            <a:extLst>
              <a:ext uri="{FF2B5EF4-FFF2-40B4-BE49-F238E27FC236}">
                <a16:creationId xmlns:a16="http://schemas.microsoft.com/office/drawing/2014/main" id="{CA220C2F-3A9F-4DE1-A7E0-F93C8F7615E7}"/>
              </a:ext>
            </a:extLst>
          </p:cNvPr>
          <p:cNvSpPr txBox="1"/>
          <p:nvPr/>
        </p:nvSpPr>
        <p:spPr>
          <a:xfrm>
            <a:off x="3501524" y="60264"/>
            <a:ext cx="3971996" cy="584775"/>
          </a:xfrm>
          <a:prstGeom prst="rect">
            <a:avLst/>
          </a:prstGeom>
          <a:noFill/>
        </p:spPr>
        <p:txBody>
          <a:bodyPr wrap="square" rtlCol="0">
            <a:spAutoFit/>
          </a:bodyPr>
          <a:lstStyle/>
          <a:p>
            <a:pPr algn="ctr"/>
            <a:r>
              <a:rPr lang="en-US" sz="3200" b="1" dirty="0">
                <a:solidFill>
                  <a:schemeClr val="accent1">
                    <a:lumMod val="60000"/>
                    <a:lumOff val="40000"/>
                  </a:schemeClr>
                </a:solidFill>
              </a:rPr>
              <a:t>PFIZER</a:t>
            </a:r>
          </a:p>
        </p:txBody>
      </p:sp>
      <p:cxnSp>
        <p:nvCxnSpPr>
          <p:cNvPr id="1041" name="Straight Arrow Connector 1040">
            <a:extLst>
              <a:ext uri="{FF2B5EF4-FFF2-40B4-BE49-F238E27FC236}">
                <a16:creationId xmlns:a16="http://schemas.microsoft.com/office/drawing/2014/main" id="{2B1D0FC2-0B36-4417-A7C6-1F6653A57B5A}"/>
              </a:ext>
            </a:extLst>
          </p:cNvPr>
          <p:cNvCxnSpPr>
            <a:cxnSpLocks/>
            <a:stCxn id="40" idx="3"/>
          </p:cNvCxnSpPr>
          <p:nvPr/>
        </p:nvCxnSpPr>
        <p:spPr>
          <a:xfrm>
            <a:off x="7473520" y="880244"/>
            <a:ext cx="2485151" cy="926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6882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6" grpId="0" animBg="1"/>
      <p:bldP spid="38" grpId="0" animBg="1"/>
      <p:bldP spid="40" grpId="0" animBg="1"/>
    </p:bldLst>
  </p:timing>
</p:sld>
</file>

<file path=ppt/theme/theme1.xml><?xml version="1.0" encoding="utf-8"?>
<a:theme xmlns:a="http://schemas.openxmlformats.org/drawingml/2006/main" name="DSHS Slide Theme">
  <a:themeElements>
    <a:clrScheme name="DSHS">
      <a:dk1>
        <a:srgbClr val="000000"/>
      </a:dk1>
      <a:lt1>
        <a:sysClr val="window" lastClr="FFFFFF"/>
      </a:lt1>
      <a:dk2>
        <a:srgbClr val="44546A"/>
      </a:dk2>
      <a:lt2>
        <a:srgbClr val="E7E6E6"/>
      </a:lt2>
      <a:accent1>
        <a:srgbClr val="003087"/>
      </a:accent1>
      <a:accent2>
        <a:srgbClr val="C00000"/>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HS-Powerpoint-Template.potx" id="{6FC93773-1777-49B8-B085-21A8058814C0}" vid="{683E1146-0F7A-4BF5-8A2F-3CF7ECB0942A}"/>
    </a:ext>
  </a:extLst>
</a:theme>
</file>

<file path=ppt/theme/theme2.xml><?xml version="1.0" encoding="utf-8"?>
<a:theme xmlns:a="http://schemas.openxmlformats.org/drawingml/2006/main" name="DSHS Slide Layout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HS-Powerpoint-Template.potx" id="{6FC93773-1777-49B8-B085-21A8058814C0}" vid="{4124A9E9-EF70-4508-B786-ECE044002AD0}"/>
    </a:ext>
  </a:extLst>
</a:theme>
</file>

<file path=ppt/theme/theme3.xml><?xml version="1.0" encoding="utf-8"?>
<a:theme xmlns:a="http://schemas.openxmlformats.org/drawingml/2006/main" name="DSHS Slide Layout 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HS-Powerpoint-Template.potx" id="{6FC93773-1777-49B8-B085-21A8058814C0}" vid="{AFDF2EBF-DC16-4258-9B11-8246FF8EEFC8}"/>
    </a:ext>
  </a:extLst>
</a:theme>
</file>

<file path=ppt/theme/theme4.xml><?xml version="1.0" encoding="utf-8"?>
<a:theme xmlns:a="http://schemas.openxmlformats.org/drawingml/2006/main" name="1_DSHS Slide Layout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HS-Powerpoint-Template.potx" id="{6FC93773-1777-49B8-B085-21A8058814C0}" vid="{4124A9E9-EF70-4508-B786-ECE044002AD0}"/>
    </a:ext>
  </a:extLst>
</a:theme>
</file>

<file path=ppt/theme/theme5.xml><?xml version="1.0" encoding="utf-8"?>
<a:theme xmlns:a="http://schemas.openxmlformats.org/drawingml/2006/main" name="2_DSHS Slide Layout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HS-Powerpoint-Template.potx" id="{6FC93773-1777-49B8-B085-21A8058814C0}" vid="{4124A9E9-EF70-4508-B786-ECE044002AD0}"/>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DSHS-Powerpoint-Template</Template>
  <TotalTime>10630</TotalTime>
  <Words>1443</Words>
  <Application>Microsoft Office PowerPoint</Application>
  <PresentationFormat>Widescreen</PresentationFormat>
  <Paragraphs>205</Paragraphs>
  <Slides>29</Slides>
  <Notes>13</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29</vt:i4>
      </vt:variant>
    </vt:vector>
  </HeadingPairs>
  <TitlesOfParts>
    <vt:vector size="40" baseType="lpstr">
      <vt:lpstr>Arial Unicode MS</vt:lpstr>
      <vt:lpstr>Arial</vt:lpstr>
      <vt:lpstr>Arial,Sans-Serif</vt:lpstr>
      <vt:lpstr>Calibri</vt:lpstr>
      <vt:lpstr>Calibri Light</vt:lpstr>
      <vt:lpstr>Wingdings</vt:lpstr>
      <vt:lpstr>DSHS Slide Theme</vt:lpstr>
      <vt:lpstr>DSHS Slide Layout 2</vt:lpstr>
      <vt:lpstr>DSHS Slide Layout 3</vt:lpstr>
      <vt:lpstr>1_DSHS Slide Layout 2</vt:lpstr>
      <vt:lpstr>2_DSHS Slide Layout 2</vt:lpstr>
      <vt:lpstr>PowerPoint Presentation</vt:lpstr>
      <vt:lpstr>COVID-19 Vaccine Distribution Plan</vt:lpstr>
      <vt:lpstr>DISCLAIMER</vt:lpstr>
      <vt:lpstr>Discussion Topics</vt:lpstr>
      <vt:lpstr>Vaccine Updates</vt:lpstr>
      <vt:lpstr>Evolving Landscape for COVID-19 Vaccine</vt:lpstr>
      <vt:lpstr>COVID-19 Vaccine Updates</vt:lpstr>
      <vt:lpstr>PowerPoint Presentation</vt:lpstr>
      <vt:lpstr>PowerPoint Presentation</vt:lpstr>
      <vt:lpstr>PowerPoint Presentation</vt:lpstr>
      <vt:lpstr>COVID-19 Vaccine Distribution Plan Update</vt:lpstr>
      <vt:lpstr>Phased Approach to Vaccination  (Specific dates are subject to change)</vt:lpstr>
      <vt:lpstr>Phased Approach to Vaccination  (Specific dates are subject to change)</vt:lpstr>
      <vt:lpstr>CDC Critical Populations for COVID-19</vt:lpstr>
      <vt:lpstr>Expert Vaccine Allocation Panel (EVAP)</vt:lpstr>
      <vt:lpstr>Expert Vaccination Allocation Panel (EVAP)</vt:lpstr>
      <vt:lpstr>Texas Guiding Principles </vt:lpstr>
      <vt:lpstr>COVID-19 Critical Population Update Phase 1A Healthcare Workers Definition – First Tier</vt:lpstr>
      <vt:lpstr>COVID-19 Critical Population Update Phase 1A Healthcare Workers Definition – Second Tier</vt:lpstr>
      <vt:lpstr>Pharmacy Partnership for Long-term Care (LTC) Program</vt:lpstr>
      <vt:lpstr>CDC Pharmacy Partnership for Long-term Care (LTC) Program</vt:lpstr>
      <vt:lpstr>Engaging Pharmacies During Phase 1</vt:lpstr>
      <vt:lpstr>PowerPoint Presentation</vt:lpstr>
      <vt:lpstr>Pharmacy Partnerships in Phase 2</vt:lpstr>
      <vt:lpstr>Current Federal Pharmacy Partners in Texas</vt:lpstr>
      <vt:lpstr>Texas COVID-19 Vaccination Efforts</vt:lpstr>
      <vt:lpstr>PowerPoint Presentation</vt:lpstr>
      <vt:lpstr>REMINDER</vt:lpstr>
      <vt:lpstr>More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Texas Department of State Health Services</dc:creator>
  <cp:lastModifiedBy>Rai,Saroj (DSHS)</cp:lastModifiedBy>
  <cp:revision>202</cp:revision>
  <dcterms:created xsi:type="dcterms:W3CDTF">2018-12-06T15:25:41Z</dcterms:created>
  <dcterms:modified xsi:type="dcterms:W3CDTF">2020-12-09T17:07:48Z</dcterms:modified>
</cp:coreProperties>
</file>