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sldIdLst>
    <p:sldId id="256" r:id="rId6"/>
    <p:sldId id="261" r:id="rId7"/>
    <p:sldId id="349" r:id="rId8"/>
    <p:sldId id="353" r:id="rId9"/>
    <p:sldId id="345" r:id="rId10"/>
    <p:sldId id="263" r:id="rId11"/>
    <p:sldId id="357" r:id="rId12"/>
    <p:sldId id="264" r:id="rId13"/>
    <p:sldId id="265" r:id="rId14"/>
    <p:sldId id="266" r:id="rId15"/>
    <p:sldId id="267" r:id="rId16"/>
    <p:sldId id="262" r:id="rId17"/>
    <p:sldId id="343" r:id="rId1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wab,Mohib (HHSC)" initials="N(" lastIdx="9" clrIdx="0">
    <p:extLst>
      <p:ext uri="{19B8F6BF-5375-455C-9EA6-DF929625EA0E}">
        <p15:presenceInfo xmlns:p15="http://schemas.microsoft.com/office/powerpoint/2012/main" userId="S-1-5-21-1821564941-1661017496-2929605198-314692" providerId="AD"/>
      </p:ext>
    </p:extLst>
  </p:cmAuthor>
  <p:cmAuthor id="2" name="Tredway,Nikki (HHSC)" initials="T(" lastIdx="8" clrIdx="1">
    <p:extLst>
      <p:ext uri="{19B8F6BF-5375-455C-9EA6-DF929625EA0E}">
        <p15:presenceInfo xmlns:p15="http://schemas.microsoft.com/office/powerpoint/2012/main" userId="S-1-5-21-1821564941-1661017496-2929605198-3157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85" autoAdjust="0"/>
    <p:restoredTop sz="94660"/>
  </p:normalViewPr>
  <p:slideViewPr>
    <p:cSldViewPr>
      <p:cViewPr varScale="1">
        <p:scale>
          <a:sx n="154" d="100"/>
          <a:sy n="154" d="100"/>
        </p:scale>
        <p:origin x="744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8ECEE1-1F8A-480A-A408-92CB4EF52D9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AF494D-FDF0-4771-B354-B0277E4E8E86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4000" dirty="0"/>
            <a:t>Year 1</a:t>
          </a:r>
        </a:p>
      </dgm:t>
    </dgm:pt>
    <dgm:pt modelId="{FA954AAE-430F-44C4-9F76-95C130F346F4}" type="parTrans" cxnId="{70E97240-99B7-48D8-8D65-16716D426D44}">
      <dgm:prSet/>
      <dgm:spPr/>
      <dgm:t>
        <a:bodyPr/>
        <a:lstStyle/>
        <a:p>
          <a:endParaRPr lang="en-US"/>
        </a:p>
      </dgm:t>
    </dgm:pt>
    <dgm:pt modelId="{20EAE1F8-8A58-427E-93C7-F7A4FF18A151}" type="sibTrans" cxnId="{70E97240-99B7-48D8-8D65-16716D426D44}">
      <dgm:prSet/>
      <dgm:spPr/>
      <dgm:t>
        <a:bodyPr/>
        <a:lstStyle/>
        <a:p>
          <a:endParaRPr lang="en-US"/>
        </a:p>
      </dgm:t>
    </dgm:pt>
    <dgm:pt modelId="{18D5BE43-BB08-490A-BAE0-D834351BFA13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4000" dirty="0"/>
            <a:t>Year 2+</a:t>
          </a:r>
        </a:p>
      </dgm:t>
    </dgm:pt>
    <dgm:pt modelId="{CA6D3F5F-90B7-4C7D-BFFD-9629FF8060A6}" type="parTrans" cxnId="{45CC99E5-0322-4D38-8FC2-0EB9FA275428}">
      <dgm:prSet/>
      <dgm:spPr/>
      <dgm:t>
        <a:bodyPr/>
        <a:lstStyle/>
        <a:p>
          <a:endParaRPr lang="en-US"/>
        </a:p>
      </dgm:t>
    </dgm:pt>
    <dgm:pt modelId="{7F8BF5AB-50CE-4B47-B1F1-AA4ECB660DAE}" type="sibTrans" cxnId="{45CC99E5-0322-4D38-8FC2-0EB9FA275428}">
      <dgm:prSet/>
      <dgm:spPr/>
      <dgm:t>
        <a:bodyPr/>
        <a:lstStyle/>
        <a:p>
          <a:endParaRPr lang="en-US"/>
        </a:p>
      </dgm:t>
    </dgm:pt>
    <dgm:pt modelId="{EC1BA66F-9F12-41AF-B3CA-54035DA55FFE}">
      <dgm:prSet phldrT="[Text]"/>
      <dgm:spPr/>
      <dgm:t>
        <a:bodyPr/>
        <a:lstStyle/>
        <a:p>
          <a:r>
            <a:rPr lang="en-US" dirty="0"/>
            <a:t>Rule</a:t>
          </a:r>
        </a:p>
      </dgm:t>
    </dgm:pt>
    <dgm:pt modelId="{EAD7148B-BA67-4E4A-93A7-21F22BEEED91}" type="parTrans" cxnId="{6030C0E8-5992-43A6-8DB6-B5617BC8D1A4}">
      <dgm:prSet/>
      <dgm:spPr/>
      <dgm:t>
        <a:bodyPr/>
        <a:lstStyle/>
        <a:p>
          <a:endParaRPr lang="en-US"/>
        </a:p>
      </dgm:t>
    </dgm:pt>
    <dgm:pt modelId="{47FA0882-DA38-4067-89B0-5C0F88759B34}" type="sibTrans" cxnId="{6030C0E8-5992-43A6-8DB6-B5617BC8D1A4}">
      <dgm:prSet/>
      <dgm:spPr/>
      <dgm:t>
        <a:bodyPr/>
        <a:lstStyle/>
        <a:p>
          <a:endParaRPr lang="en-US"/>
        </a:p>
      </dgm:t>
    </dgm:pt>
    <dgm:pt modelId="{CEBC40AD-6C39-4396-BDD4-CF26D63ED0AA}">
      <dgm:prSet phldrT="[Text]" custT="1"/>
      <dgm:spPr/>
      <dgm:t>
        <a:bodyPr/>
        <a:lstStyle/>
        <a:p>
          <a:endParaRPr lang="en-US" sz="1600" dirty="0"/>
        </a:p>
      </dgm:t>
    </dgm:pt>
    <dgm:pt modelId="{B1B22B8B-5C29-400E-BC7A-69A44CD2D3BC}" type="parTrans" cxnId="{1E3AFAF6-E08A-43CA-9DDC-C7CEF1EC38A7}">
      <dgm:prSet/>
      <dgm:spPr/>
      <dgm:t>
        <a:bodyPr/>
        <a:lstStyle/>
        <a:p>
          <a:endParaRPr lang="en-US"/>
        </a:p>
      </dgm:t>
    </dgm:pt>
    <dgm:pt modelId="{24D93435-3350-43F1-8C93-FBC9F74CDD5F}" type="sibTrans" cxnId="{1E3AFAF6-E08A-43CA-9DDC-C7CEF1EC38A7}">
      <dgm:prSet/>
      <dgm:spPr/>
      <dgm:t>
        <a:bodyPr/>
        <a:lstStyle/>
        <a:p>
          <a:endParaRPr lang="en-US"/>
        </a:p>
      </dgm:t>
    </dgm:pt>
    <dgm:pt modelId="{A93F30EF-308E-48A7-9E6C-B93C574DD5F1}">
      <dgm:prSet/>
      <dgm:spPr/>
      <dgm:t>
        <a:bodyPr/>
        <a:lstStyle/>
        <a:p>
          <a:r>
            <a:rPr lang="en-US" dirty="0"/>
            <a:t>Application/Cost Report/Tool</a:t>
          </a:r>
        </a:p>
      </dgm:t>
    </dgm:pt>
    <dgm:pt modelId="{4D7A3470-8642-4D4B-9E8D-9F18728E19DC}" type="parTrans" cxnId="{1BAFF065-3D43-4425-BBF6-B9CE0AEB2AF1}">
      <dgm:prSet/>
      <dgm:spPr/>
      <dgm:t>
        <a:bodyPr/>
        <a:lstStyle/>
        <a:p>
          <a:endParaRPr lang="en-US"/>
        </a:p>
      </dgm:t>
    </dgm:pt>
    <dgm:pt modelId="{A80AF4A7-CB81-4A8F-9689-AA0E1A062EF6}" type="sibTrans" cxnId="{1BAFF065-3D43-4425-BBF6-B9CE0AEB2AF1}">
      <dgm:prSet/>
      <dgm:spPr/>
      <dgm:t>
        <a:bodyPr/>
        <a:lstStyle/>
        <a:p>
          <a:endParaRPr lang="en-US"/>
        </a:p>
      </dgm:t>
    </dgm:pt>
    <dgm:pt modelId="{9A6CE397-DE8C-4F67-A1E9-94B80A88AAFC}">
      <dgm:prSet/>
      <dgm:spPr/>
      <dgm:t>
        <a:bodyPr/>
        <a:lstStyle/>
        <a:p>
          <a:r>
            <a:rPr lang="en-US" dirty="0"/>
            <a:t>Addendum to Payment Protocol</a:t>
          </a:r>
        </a:p>
      </dgm:t>
    </dgm:pt>
    <dgm:pt modelId="{07EF14AA-7404-4F54-BABB-8D4E22B79888}" type="parTrans" cxnId="{15CCC88E-A1FA-4A0D-97A1-38D22E94EA80}">
      <dgm:prSet/>
      <dgm:spPr/>
      <dgm:t>
        <a:bodyPr/>
        <a:lstStyle/>
        <a:p>
          <a:endParaRPr lang="en-US"/>
        </a:p>
      </dgm:t>
    </dgm:pt>
    <dgm:pt modelId="{0F1952D1-7C8F-4633-89E3-70D739FF56A6}" type="sibTrans" cxnId="{15CCC88E-A1FA-4A0D-97A1-38D22E94EA80}">
      <dgm:prSet/>
      <dgm:spPr/>
      <dgm:t>
        <a:bodyPr/>
        <a:lstStyle/>
        <a:p>
          <a:endParaRPr lang="en-US"/>
        </a:p>
      </dgm:t>
    </dgm:pt>
    <dgm:pt modelId="{23ABD060-82BE-4BE7-8CA9-434CBC25C641}">
      <dgm:prSet phldrT="[Text]" custT="1"/>
      <dgm:spPr/>
      <dgm:t>
        <a:bodyPr/>
        <a:lstStyle/>
        <a:p>
          <a:r>
            <a:rPr lang="en-US" sz="2100" dirty="0"/>
            <a:t>Application/Cost Report/Tool</a:t>
          </a:r>
        </a:p>
      </dgm:t>
    </dgm:pt>
    <dgm:pt modelId="{9EC1DC13-CAAB-4051-BA85-DF41F930F962}" type="sibTrans" cxnId="{11799F08-887C-48FE-BBD9-F5C13EA9406C}">
      <dgm:prSet/>
      <dgm:spPr/>
      <dgm:t>
        <a:bodyPr/>
        <a:lstStyle/>
        <a:p>
          <a:endParaRPr lang="en-US"/>
        </a:p>
      </dgm:t>
    </dgm:pt>
    <dgm:pt modelId="{689FD127-BCEF-49FC-A948-970E1FFA499A}" type="parTrans" cxnId="{11799F08-887C-48FE-BBD9-F5C13EA9406C}">
      <dgm:prSet/>
      <dgm:spPr/>
      <dgm:t>
        <a:bodyPr/>
        <a:lstStyle/>
        <a:p>
          <a:endParaRPr lang="en-US"/>
        </a:p>
      </dgm:t>
    </dgm:pt>
    <dgm:pt modelId="{B797F977-10BF-4F3F-BBF3-275A8FE3D526}">
      <dgm:prSet phldrT="[Text]" custT="1"/>
      <dgm:spPr/>
      <dgm:t>
        <a:bodyPr/>
        <a:lstStyle/>
        <a:p>
          <a:r>
            <a:rPr lang="en-US" sz="2100" dirty="0"/>
            <a:t>Payment Protocol</a:t>
          </a:r>
        </a:p>
      </dgm:t>
    </dgm:pt>
    <dgm:pt modelId="{7E3E3643-5288-4412-B059-6AC7D80AA9B9}" type="sibTrans" cxnId="{FE900355-7FE6-424A-BB6A-82297442D8AA}">
      <dgm:prSet/>
      <dgm:spPr/>
      <dgm:t>
        <a:bodyPr/>
        <a:lstStyle/>
        <a:p>
          <a:endParaRPr lang="en-US"/>
        </a:p>
      </dgm:t>
    </dgm:pt>
    <dgm:pt modelId="{8D0B0A6D-4292-47F2-ACB6-D9D502784A91}" type="parTrans" cxnId="{FE900355-7FE6-424A-BB6A-82297442D8AA}">
      <dgm:prSet/>
      <dgm:spPr/>
      <dgm:t>
        <a:bodyPr/>
        <a:lstStyle/>
        <a:p>
          <a:endParaRPr lang="en-US"/>
        </a:p>
      </dgm:t>
    </dgm:pt>
    <dgm:pt modelId="{011944DF-758A-4A4D-8A0E-2B103688676E}">
      <dgm:prSet phldrT="[Text]" custT="1"/>
      <dgm:spPr/>
      <dgm:t>
        <a:bodyPr/>
        <a:lstStyle/>
        <a:p>
          <a:r>
            <a:rPr lang="en-US" sz="2100" dirty="0"/>
            <a:t>Rule</a:t>
          </a:r>
        </a:p>
      </dgm:t>
    </dgm:pt>
    <dgm:pt modelId="{9213103D-F386-4A01-BE26-B49B066E7ED1}" type="parTrans" cxnId="{1A5D8C19-D0B9-4629-A309-E61233D1C4A0}">
      <dgm:prSet/>
      <dgm:spPr/>
      <dgm:t>
        <a:bodyPr/>
        <a:lstStyle/>
        <a:p>
          <a:endParaRPr lang="en-US"/>
        </a:p>
      </dgm:t>
    </dgm:pt>
    <dgm:pt modelId="{90DF857B-DEA2-416B-9763-D7DFAAE198DE}" type="sibTrans" cxnId="{1A5D8C19-D0B9-4629-A309-E61233D1C4A0}">
      <dgm:prSet/>
      <dgm:spPr/>
      <dgm:t>
        <a:bodyPr/>
        <a:lstStyle/>
        <a:p>
          <a:endParaRPr lang="en-US"/>
        </a:p>
      </dgm:t>
    </dgm:pt>
    <dgm:pt modelId="{91F20BC7-5723-49E7-9C89-1D9A6AAEC449}" type="pres">
      <dgm:prSet presAssocID="{E88ECEE1-1F8A-480A-A408-92CB4EF52D90}" presName="Name0" presStyleCnt="0">
        <dgm:presLayoutVars>
          <dgm:dir/>
          <dgm:animLvl val="lvl"/>
          <dgm:resizeHandles/>
        </dgm:presLayoutVars>
      </dgm:prSet>
      <dgm:spPr/>
    </dgm:pt>
    <dgm:pt modelId="{5E491E11-4290-40A5-ACD8-8F934E8880EE}" type="pres">
      <dgm:prSet presAssocID="{47AF494D-FDF0-4771-B354-B0277E4E8E86}" presName="linNode" presStyleCnt="0"/>
      <dgm:spPr/>
    </dgm:pt>
    <dgm:pt modelId="{A8EAF17C-5E32-4E8A-86AB-E9F0EB450323}" type="pres">
      <dgm:prSet presAssocID="{47AF494D-FDF0-4771-B354-B0277E4E8E86}" presName="parentShp" presStyleLbl="node1" presStyleIdx="0" presStyleCnt="2">
        <dgm:presLayoutVars>
          <dgm:bulletEnabled val="1"/>
        </dgm:presLayoutVars>
      </dgm:prSet>
      <dgm:spPr/>
    </dgm:pt>
    <dgm:pt modelId="{BD8EBFB8-BA8B-4216-A0B7-12FE34723AAE}" type="pres">
      <dgm:prSet presAssocID="{47AF494D-FDF0-4771-B354-B0277E4E8E86}" presName="childShp" presStyleLbl="bgAccFollowNode1" presStyleIdx="0" presStyleCnt="2">
        <dgm:presLayoutVars>
          <dgm:bulletEnabled val="1"/>
        </dgm:presLayoutVars>
      </dgm:prSet>
      <dgm:spPr/>
    </dgm:pt>
    <dgm:pt modelId="{9B5936A5-2182-4A5D-9909-1EBEECCB7ACE}" type="pres">
      <dgm:prSet presAssocID="{20EAE1F8-8A58-427E-93C7-F7A4FF18A151}" presName="spacing" presStyleCnt="0"/>
      <dgm:spPr/>
    </dgm:pt>
    <dgm:pt modelId="{611020F9-DE4A-47DB-BB08-5A4D86F93D4F}" type="pres">
      <dgm:prSet presAssocID="{18D5BE43-BB08-490A-BAE0-D834351BFA13}" presName="linNode" presStyleCnt="0"/>
      <dgm:spPr/>
    </dgm:pt>
    <dgm:pt modelId="{5CF2675B-D910-4E0C-98D2-E7008ADDF9D8}" type="pres">
      <dgm:prSet presAssocID="{18D5BE43-BB08-490A-BAE0-D834351BFA13}" presName="parentShp" presStyleLbl="node1" presStyleIdx="1" presStyleCnt="2">
        <dgm:presLayoutVars>
          <dgm:bulletEnabled val="1"/>
        </dgm:presLayoutVars>
      </dgm:prSet>
      <dgm:spPr/>
    </dgm:pt>
    <dgm:pt modelId="{55B84DBD-0B54-404D-A89C-035A9C8E163B}" type="pres">
      <dgm:prSet presAssocID="{18D5BE43-BB08-490A-BAE0-D834351BFA13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11799F08-887C-48FE-BBD9-F5C13EA9406C}" srcId="{47AF494D-FDF0-4771-B354-B0277E4E8E86}" destId="{23ABD060-82BE-4BE7-8CA9-434CBC25C641}" srcOrd="1" destOrd="0" parTransId="{689FD127-BCEF-49FC-A948-970E1FFA499A}" sibTransId="{9EC1DC13-CAAB-4051-BA85-DF41F930F962}"/>
    <dgm:cxn modelId="{249B630E-4C64-4AFA-96F5-55179F07B613}" type="presOf" srcId="{47AF494D-FDF0-4771-B354-B0277E4E8E86}" destId="{A8EAF17C-5E32-4E8A-86AB-E9F0EB450323}" srcOrd="0" destOrd="0" presId="urn:microsoft.com/office/officeart/2005/8/layout/vList6"/>
    <dgm:cxn modelId="{B6C4C611-89EB-4D4D-A147-73CA7053557F}" type="presOf" srcId="{011944DF-758A-4A4D-8A0E-2B103688676E}" destId="{BD8EBFB8-BA8B-4216-A0B7-12FE34723AAE}" srcOrd="0" destOrd="0" presId="urn:microsoft.com/office/officeart/2005/8/layout/vList6"/>
    <dgm:cxn modelId="{BF46C915-45D9-432D-BCB4-9569C719FE7B}" type="presOf" srcId="{CEBC40AD-6C39-4396-BDD4-CF26D63ED0AA}" destId="{BD8EBFB8-BA8B-4216-A0B7-12FE34723AAE}" srcOrd="0" destOrd="3" presId="urn:microsoft.com/office/officeart/2005/8/layout/vList6"/>
    <dgm:cxn modelId="{1A5D8C19-D0B9-4629-A309-E61233D1C4A0}" srcId="{47AF494D-FDF0-4771-B354-B0277E4E8E86}" destId="{011944DF-758A-4A4D-8A0E-2B103688676E}" srcOrd="0" destOrd="0" parTransId="{9213103D-F386-4A01-BE26-B49B066E7ED1}" sibTransId="{90DF857B-DEA2-416B-9763-D7DFAAE198DE}"/>
    <dgm:cxn modelId="{8EAE5F33-EDE2-4AC4-9FCA-3CBA6CEF9025}" type="presOf" srcId="{E88ECEE1-1F8A-480A-A408-92CB4EF52D90}" destId="{91F20BC7-5723-49E7-9C89-1D9A6AAEC449}" srcOrd="0" destOrd="0" presId="urn:microsoft.com/office/officeart/2005/8/layout/vList6"/>
    <dgm:cxn modelId="{70E97240-99B7-48D8-8D65-16716D426D44}" srcId="{E88ECEE1-1F8A-480A-A408-92CB4EF52D90}" destId="{47AF494D-FDF0-4771-B354-B0277E4E8E86}" srcOrd="0" destOrd="0" parTransId="{FA954AAE-430F-44C4-9F76-95C130F346F4}" sibTransId="{20EAE1F8-8A58-427E-93C7-F7A4FF18A151}"/>
    <dgm:cxn modelId="{1BAFF065-3D43-4425-BBF6-B9CE0AEB2AF1}" srcId="{18D5BE43-BB08-490A-BAE0-D834351BFA13}" destId="{A93F30EF-308E-48A7-9E6C-B93C574DD5F1}" srcOrd="1" destOrd="0" parTransId="{4D7A3470-8642-4D4B-9E8D-9F18728E19DC}" sibTransId="{A80AF4A7-CB81-4A8F-9689-AA0E1A062EF6}"/>
    <dgm:cxn modelId="{FE900355-7FE6-424A-BB6A-82297442D8AA}" srcId="{47AF494D-FDF0-4771-B354-B0277E4E8E86}" destId="{B797F977-10BF-4F3F-BBF3-275A8FE3D526}" srcOrd="2" destOrd="0" parTransId="{8D0B0A6D-4292-47F2-ACB6-D9D502784A91}" sibTransId="{7E3E3643-5288-4412-B059-6AC7D80AA9B9}"/>
    <dgm:cxn modelId="{15CCC88E-A1FA-4A0D-97A1-38D22E94EA80}" srcId="{18D5BE43-BB08-490A-BAE0-D834351BFA13}" destId="{9A6CE397-DE8C-4F67-A1E9-94B80A88AAFC}" srcOrd="2" destOrd="0" parTransId="{07EF14AA-7404-4F54-BABB-8D4E22B79888}" sibTransId="{0F1952D1-7C8F-4633-89E3-70D739FF56A6}"/>
    <dgm:cxn modelId="{AE134D9D-660C-4D93-B819-CD1800503E2C}" type="presOf" srcId="{18D5BE43-BB08-490A-BAE0-D834351BFA13}" destId="{5CF2675B-D910-4E0C-98D2-E7008ADDF9D8}" srcOrd="0" destOrd="0" presId="urn:microsoft.com/office/officeart/2005/8/layout/vList6"/>
    <dgm:cxn modelId="{6B659BA7-C976-4CC1-B6D9-F84E20530AFD}" type="presOf" srcId="{EC1BA66F-9F12-41AF-B3CA-54035DA55FFE}" destId="{55B84DBD-0B54-404D-A89C-035A9C8E163B}" srcOrd="0" destOrd="0" presId="urn:microsoft.com/office/officeart/2005/8/layout/vList6"/>
    <dgm:cxn modelId="{0D823CAD-95AD-4338-9F6C-262D24628B9D}" type="presOf" srcId="{B797F977-10BF-4F3F-BBF3-275A8FE3D526}" destId="{BD8EBFB8-BA8B-4216-A0B7-12FE34723AAE}" srcOrd="0" destOrd="2" presId="urn:microsoft.com/office/officeart/2005/8/layout/vList6"/>
    <dgm:cxn modelId="{B077D2B4-9C8C-41B3-8D59-03C889FA0195}" type="presOf" srcId="{9A6CE397-DE8C-4F67-A1E9-94B80A88AAFC}" destId="{55B84DBD-0B54-404D-A89C-035A9C8E163B}" srcOrd="0" destOrd="2" presId="urn:microsoft.com/office/officeart/2005/8/layout/vList6"/>
    <dgm:cxn modelId="{A226B4DD-A2F7-469E-ADC8-1CF57E947562}" type="presOf" srcId="{A93F30EF-308E-48A7-9E6C-B93C574DD5F1}" destId="{55B84DBD-0B54-404D-A89C-035A9C8E163B}" srcOrd="0" destOrd="1" presId="urn:microsoft.com/office/officeart/2005/8/layout/vList6"/>
    <dgm:cxn modelId="{45CC99E5-0322-4D38-8FC2-0EB9FA275428}" srcId="{E88ECEE1-1F8A-480A-A408-92CB4EF52D90}" destId="{18D5BE43-BB08-490A-BAE0-D834351BFA13}" srcOrd="1" destOrd="0" parTransId="{CA6D3F5F-90B7-4C7D-BFFD-9629FF8060A6}" sibTransId="{7F8BF5AB-50CE-4B47-B1F1-AA4ECB660DAE}"/>
    <dgm:cxn modelId="{6030C0E8-5992-43A6-8DB6-B5617BC8D1A4}" srcId="{18D5BE43-BB08-490A-BAE0-D834351BFA13}" destId="{EC1BA66F-9F12-41AF-B3CA-54035DA55FFE}" srcOrd="0" destOrd="0" parTransId="{EAD7148B-BA67-4E4A-93A7-21F22BEEED91}" sibTransId="{47FA0882-DA38-4067-89B0-5C0F88759B34}"/>
    <dgm:cxn modelId="{1E3AFAF6-E08A-43CA-9DDC-C7CEF1EC38A7}" srcId="{47AF494D-FDF0-4771-B354-B0277E4E8E86}" destId="{CEBC40AD-6C39-4396-BDD4-CF26D63ED0AA}" srcOrd="3" destOrd="0" parTransId="{B1B22B8B-5C29-400E-BC7A-69A44CD2D3BC}" sibTransId="{24D93435-3350-43F1-8C93-FBC9F74CDD5F}"/>
    <dgm:cxn modelId="{22C9D4F7-EF24-47DD-9CFD-FDBFE7D1F3E3}" type="presOf" srcId="{23ABD060-82BE-4BE7-8CA9-434CBC25C641}" destId="{BD8EBFB8-BA8B-4216-A0B7-12FE34723AAE}" srcOrd="0" destOrd="1" presId="urn:microsoft.com/office/officeart/2005/8/layout/vList6"/>
    <dgm:cxn modelId="{F5E3798D-72ED-4334-ACE5-D1C35491E615}" type="presParOf" srcId="{91F20BC7-5723-49E7-9C89-1D9A6AAEC449}" destId="{5E491E11-4290-40A5-ACD8-8F934E8880EE}" srcOrd="0" destOrd="0" presId="urn:microsoft.com/office/officeart/2005/8/layout/vList6"/>
    <dgm:cxn modelId="{59609BD5-B1A7-4568-82D5-1E7B7EE14500}" type="presParOf" srcId="{5E491E11-4290-40A5-ACD8-8F934E8880EE}" destId="{A8EAF17C-5E32-4E8A-86AB-E9F0EB450323}" srcOrd="0" destOrd="0" presId="urn:microsoft.com/office/officeart/2005/8/layout/vList6"/>
    <dgm:cxn modelId="{7B74D9DC-E934-4590-A801-37B07F7F8CF6}" type="presParOf" srcId="{5E491E11-4290-40A5-ACD8-8F934E8880EE}" destId="{BD8EBFB8-BA8B-4216-A0B7-12FE34723AAE}" srcOrd="1" destOrd="0" presId="urn:microsoft.com/office/officeart/2005/8/layout/vList6"/>
    <dgm:cxn modelId="{72976AC4-CCC8-41AA-832D-B18A14D3D827}" type="presParOf" srcId="{91F20BC7-5723-49E7-9C89-1D9A6AAEC449}" destId="{9B5936A5-2182-4A5D-9909-1EBEECCB7ACE}" srcOrd="1" destOrd="0" presId="urn:microsoft.com/office/officeart/2005/8/layout/vList6"/>
    <dgm:cxn modelId="{609AA445-B75C-4993-BB2F-84034E6757F6}" type="presParOf" srcId="{91F20BC7-5723-49E7-9C89-1D9A6AAEC449}" destId="{611020F9-DE4A-47DB-BB08-5A4D86F93D4F}" srcOrd="2" destOrd="0" presId="urn:microsoft.com/office/officeart/2005/8/layout/vList6"/>
    <dgm:cxn modelId="{526081BD-A22A-4D93-B25C-FC70B0FACF37}" type="presParOf" srcId="{611020F9-DE4A-47DB-BB08-5A4D86F93D4F}" destId="{5CF2675B-D910-4E0C-98D2-E7008ADDF9D8}" srcOrd="0" destOrd="0" presId="urn:microsoft.com/office/officeart/2005/8/layout/vList6"/>
    <dgm:cxn modelId="{40F3EEF8-C98F-4133-B3DB-B2E90EA55537}" type="presParOf" srcId="{611020F9-DE4A-47DB-BB08-5A4D86F93D4F}" destId="{55B84DBD-0B54-404D-A89C-035A9C8E163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EBFB8-BA8B-4216-A0B7-12FE34723AAE}">
      <dsp:nvSpPr>
        <dsp:cNvPr id="0" name=""/>
        <dsp:cNvSpPr/>
      </dsp:nvSpPr>
      <dsp:spPr>
        <a:xfrm>
          <a:off x="2926079" y="427"/>
          <a:ext cx="4389120" cy="166873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Rule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Application/Cost Report/Tool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Payment Protocol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2926079" y="209019"/>
        <a:ext cx="3763344" cy="1251551"/>
      </dsp:txXfrm>
    </dsp:sp>
    <dsp:sp modelId="{A8EAF17C-5E32-4E8A-86AB-E9F0EB450323}">
      <dsp:nvSpPr>
        <dsp:cNvPr id="0" name=""/>
        <dsp:cNvSpPr/>
      </dsp:nvSpPr>
      <dsp:spPr>
        <a:xfrm>
          <a:off x="0" y="427"/>
          <a:ext cx="2926080" cy="1668735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Year 1</a:t>
          </a:r>
        </a:p>
      </dsp:txBody>
      <dsp:txXfrm>
        <a:off x="81461" y="81888"/>
        <a:ext cx="2763158" cy="1505813"/>
      </dsp:txXfrm>
    </dsp:sp>
    <dsp:sp modelId="{55B84DBD-0B54-404D-A89C-035A9C8E163B}">
      <dsp:nvSpPr>
        <dsp:cNvPr id="0" name=""/>
        <dsp:cNvSpPr/>
      </dsp:nvSpPr>
      <dsp:spPr>
        <a:xfrm>
          <a:off x="2926079" y="1836036"/>
          <a:ext cx="4389120" cy="166873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Rule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Application/Cost Report/Tool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Addendum to Payment Protocol</a:t>
          </a:r>
        </a:p>
      </dsp:txBody>
      <dsp:txXfrm>
        <a:off x="2926079" y="2044628"/>
        <a:ext cx="3763344" cy="1251551"/>
      </dsp:txXfrm>
    </dsp:sp>
    <dsp:sp modelId="{5CF2675B-D910-4E0C-98D2-E7008ADDF9D8}">
      <dsp:nvSpPr>
        <dsp:cNvPr id="0" name=""/>
        <dsp:cNvSpPr/>
      </dsp:nvSpPr>
      <dsp:spPr>
        <a:xfrm>
          <a:off x="0" y="1836036"/>
          <a:ext cx="2926080" cy="1668735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Year 2+</a:t>
          </a:r>
        </a:p>
      </dsp:txBody>
      <dsp:txXfrm>
        <a:off x="81461" y="1917497"/>
        <a:ext cx="2763158" cy="15058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31009" y="723127"/>
            <a:ext cx="512998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38961" y="4278629"/>
            <a:ext cx="10515600" cy="3175"/>
          </a:xfrm>
          <a:custGeom>
            <a:avLst/>
            <a:gdLst/>
            <a:ahLst/>
            <a:cxnLst/>
            <a:rect l="l" t="t" r="r" b="b"/>
            <a:pathLst>
              <a:path w="10515600" h="3175">
                <a:moveTo>
                  <a:pt x="0" y="0"/>
                </a:moveTo>
                <a:lnTo>
                  <a:pt x="10515600" y="2628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463545" y="1474467"/>
            <a:ext cx="8412480" cy="1905"/>
          </a:xfrm>
          <a:custGeom>
            <a:avLst/>
            <a:gdLst/>
            <a:ahLst/>
            <a:cxnLst/>
            <a:rect l="l" t="t" r="r" b="b"/>
            <a:pathLst>
              <a:path w="8412480" h="1905">
                <a:moveTo>
                  <a:pt x="0" y="1790"/>
                </a:moveTo>
                <a:lnTo>
                  <a:pt x="8412480" y="0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43763" y="174487"/>
            <a:ext cx="9304472" cy="11830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95739" y="1634091"/>
            <a:ext cx="8400521" cy="21355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27664" y="6432431"/>
            <a:ext cx="271779" cy="210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202816" y="4648200"/>
            <a:ext cx="7665084" cy="0"/>
          </a:xfrm>
          <a:custGeom>
            <a:avLst/>
            <a:gdLst/>
            <a:ahLst/>
            <a:cxnLst/>
            <a:rect l="l" t="t" r="r" b="b"/>
            <a:pathLst>
              <a:path w="7665084">
                <a:moveTo>
                  <a:pt x="0" y="0"/>
                </a:moveTo>
                <a:lnTo>
                  <a:pt x="7664856" y="0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24100" y="2683228"/>
            <a:ext cx="7543800" cy="1736373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362585" marR="356235" indent="-233679" algn="ctr">
              <a:lnSpc>
                <a:spcPts val="4320"/>
              </a:lnSpc>
              <a:spcBef>
                <a:spcPts val="640"/>
              </a:spcBef>
            </a:pPr>
            <a:r>
              <a:rPr lang="en-US" sz="4000" b="1" spc="-5" dirty="0">
                <a:solidFill>
                  <a:srgbClr val="FFFFFF"/>
                </a:solidFill>
                <a:latin typeface="Rockwell"/>
                <a:cs typeface="Rockwell"/>
              </a:rPr>
              <a:t>Public Health Provider - Charity Care Program (PHP-CCP)</a:t>
            </a:r>
            <a:endParaRPr sz="4000" dirty="0">
              <a:latin typeface="Rockwell"/>
              <a:cs typeface="Rockwel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07753" y="4876800"/>
            <a:ext cx="48552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400" b="1" spc="-5" dirty="0">
                <a:solidFill>
                  <a:srgbClr val="FFC600"/>
                </a:solidFill>
                <a:latin typeface="Segoe UI"/>
                <a:cs typeface="Segoe UI"/>
              </a:rPr>
              <a:t>Stakeholder Presentation </a:t>
            </a:r>
            <a:endParaRPr sz="2400" dirty="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1" y="723127"/>
            <a:ext cx="84582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/>
              <a:t>Application/Cost Report/Tool</a:t>
            </a:r>
            <a:endParaRPr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08C648-75D9-4AAB-A6F3-AE207E08C662}"/>
              </a:ext>
            </a:extLst>
          </p:cNvPr>
          <p:cNvSpPr txBox="1"/>
          <p:nvPr/>
        </p:nvSpPr>
        <p:spPr>
          <a:xfrm>
            <a:off x="2401079" y="1752600"/>
            <a:ext cx="838200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For the first year of the program, the application, cost report, and tool will be one document in excel format.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HHSC staff are currently working on the development of this deliverable and will be requesting external stakeholder feedback beginning mid-April.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The planned submission date to CMS for this deliverable is 5/10/2021. As per the STC, CMS must finalize the application/cost report/tool by 6/30/2021.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The revised application/cost report/tool for the second year of the program is due to CMS by 2/28/2022, per the STC.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HHSC will provide cost report trainings to providers beginning August, 2021. Cost report training will be provided annually.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" y="-674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463545" y="1474467"/>
            <a:ext cx="8412480" cy="1905"/>
          </a:xfrm>
          <a:custGeom>
            <a:avLst/>
            <a:gdLst/>
            <a:ahLst/>
            <a:cxnLst/>
            <a:rect l="l" t="t" r="r" b="b"/>
            <a:pathLst>
              <a:path w="8412480" h="1905">
                <a:moveTo>
                  <a:pt x="0" y="1790"/>
                </a:moveTo>
                <a:lnTo>
                  <a:pt x="8412480" y="0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xfrm>
            <a:off x="1600200" y="723127"/>
            <a:ext cx="1021080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2840" algn="l">
              <a:lnSpc>
                <a:spcPct val="100000"/>
              </a:lnSpc>
              <a:spcBef>
                <a:spcPts val="95"/>
              </a:spcBef>
            </a:pPr>
            <a:r>
              <a:rPr lang="en-US" sz="3200" spc="-10" dirty="0"/>
              <a:t>Uncompensated Care vs. Charity Care</a:t>
            </a:r>
            <a:endParaRPr lang="en-US" sz="3200"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2540370" y="1676763"/>
            <a:ext cx="15868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4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45B8E4-9E26-4458-A0C0-DF1B028A8AEC}"/>
              </a:ext>
            </a:extLst>
          </p:cNvPr>
          <p:cNvSpPr/>
          <p:nvPr/>
        </p:nvSpPr>
        <p:spPr>
          <a:xfrm>
            <a:off x="2259571" y="1841000"/>
            <a:ext cx="4254500" cy="456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2AFB16-C720-4CCD-B135-BB78E2D0B440}"/>
              </a:ext>
            </a:extLst>
          </p:cNvPr>
          <p:cNvSpPr/>
          <p:nvPr/>
        </p:nvSpPr>
        <p:spPr>
          <a:xfrm>
            <a:off x="6678085" y="1841000"/>
            <a:ext cx="4415676" cy="4552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1963C8-ABB6-432E-90DA-6025E0EC7A16}"/>
              </a:ext>
            </a:extLst>
          </p:cNvPr>
          <p:cNvSpPr txBox="1"/>
          <p:nvPr/>
        </p:nvSpPr>
        <p:spPr>
          <a:xfrm>
            <a:off x="2206022" y="1933600"/>
            <a:ext cx="4267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solidFill>
                  <a:schemeClr val="bg1"/>
                </a:solidFill>
              </a:rPr>
              <a:t>Uncompensated Care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FF0473-544B-4DFC-9B6E-7487488EF2CE}"/>
              </a:ext>
            </a:extLst>
          </p:cNvPr>
          <p:cNvSpPr txBox="1"/>
          <p:nvPr/>
        </p:nvSpPr>
        <p:spPr>
          <a:xfrm>
            <a:off x="6718300" y="1933600"/>
            <a:ext cx="4402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solidFill>
                  <a:schemeClr val="bg1"/>
                </a:solidFill>
              </a:rPr>
              <a:t>Charity Care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DEE9F1-B1A7-4683-93EF-A388BEBEEB9B}"/>
              </a:ext>
            </a:extLst>
          </p:cNvPr>
          <p:cNvSpPr txBox="1"/>
          <p:nvPr/>
        </p:nvSpPr>
        <p:spPr>
          <a:xfrm>
            <a:off x="2291691" y="2432551"/>
            <a:ext cx="422910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bg1"/>
                </a:solidFill>
              </a:rPr>
              <a:t>Health care provided for which a charge was recorded but no payment was received.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bg1"/>
                </a:solidFill>
              </a:rPr>
              <a:t>Consists of two components: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bg1"/>
                </a:solidFill>
              </a:rPr>
              <a:t>Charity Care – patient is unable to pay.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bg1"/>
                </a:solidFill>
              </a:rPr>
              <a:t>Bad Debt – payment was expected but not received.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bg1"/>
                </a:solidFill>
              </a:rPr>
              <a:t>Uncompensated care excludes other unfunded costs of care such as underpayment from Medicaid and Medicare.</a:t>
            </a:r>
          </a:p>
          <a:p>
            <a:endParaRPr lang="en-US" sz="17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*</a:t>
            </a:r>
            <a:r>
              <a:rPr lang="en-US" sz="1400" i="1" dirty="0">
                <a:solidFill>
                  <a:schemeClr val="bg1"/>
                </a:solidFill>
              </a:rPr>
              <a:t>Uncompensated Care and Medicaid Shortfall will be included in the first year of the program.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F3E21E-7A0C-4E5A-AE43-C31D970217B2}"/>
              </a:ext>
            </a:extLst>
          </p:cNvPr>
          <p:cNvSpPr txBox="1"/>
          <p:nvPr/>
        </p:nvSpPr>
        <p:spPr>
          <a:xfrm>
            <a:off x="6700887" y="2443437"/>
            <a:ext cx="4326777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bg1"/>
                </a:solidFill>
              </a:rPr>
              <a:t>Healthcare services provided without expectation of reimbursement to uninsured patients who meet the provider’s charity-care policy.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bg1"/>
                </a:solidFill>
              </a:rPr>
              <a:t>Includes full or partial discounts given to uninsured patients who meet the provider’s financial assistance policy.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bg1"/>
                </a:solidFill>
              </a:rPr>
              <a:t>Does not include bad debt, courtesy allowances, or discounts given to patients who do not meet the provider’s charity-care policy or financial assistance policy.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*</a:t>
            </a:r>
            <a:r>
              <a:rPr lang="en-US" sz="1400" i="1" dirty="0">
                <a:solidFill>
                  <a:schemeClr val="bg1"/>
                </a:solidFill>
              </a:rPr>
              <a:t>Starting the 2</a:t>
            </a:r>
            <a:r>
              <a:rPr lang="en-US" sz="1400" i="1" baseline="30000" dirty="0">
                <a:solidFill>
                  <a:schemeClr val="bg1"/>
                </a:solidFill>
              </a:rPr>
              <a:t>nd</a:t>
            </a:r>
            <a:r>
              <a:rPr lang="en-US" sz="1400" i="1" dirty="0">
                <a:solidFill>
                  <a:schemeClr val="bg1"/>
                </a:solidFill>
              </a:rPr>
              <a:t> year, the program will transition to Charity Care only.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723127"/>
            <a:ext cx="8458199" cy="5507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500" spc="-5" dirty="0"/>
              <a:t>Provider Finance Contact Information</a:t>
            </a:r>
            <a:endParaRPr sz="350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137637-77FE-4769-8B75-17DA45E86F0F}"/>
              </a:ext>
            </a:extLst>
          </p:cNvPr>
          <p:cNvSpPr txBox="1"/>
          <p:nvPr/>
        </p:nvSpPr>
        <p:spPr>
          <a:xfrm>
            <a:off x="2514599" y="1981200"/>
            <a:ext cx="830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Email: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PHP-CCP@hhs.Texas.gov </a:t>
            </a:r>
          </a:p>
          <a:p>
            <a:pPr lvl="1"/>
            <a:endParaRPr lang="en-US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Phone: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Customer Information: (512) 424-6637 or (512) 462-6223</a:t>
            </a:r>
          </a:p>
          <a:p>
            <a:pPr lvl="1"/>
            <a:endParaRPr lang="en-US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Written Comments: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HHSC, Mail Code H400, P.O. Box 13247, Austin, Texas 78711-3247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8030" y="2956953"/>
            <a:ext cx="4451350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300" spc="-5" dirty="0"/>
              <a:t>Q</a:t>
            </a:r>
            <a:r>
              <a:rPr sz="6300" dirty="0"/>
              <a:t>ues</a:t>
            </a:r>
            <a:r>
              <a:rPr sz="6300" spc="5" dirty="0"/>
              <a:t>t</a:t>
            </a:r>
            <a:r>
              <a:rPr sz="6300" dirty="0"/>
              <a:t>ions?</a:t>
            </a:r>
            <a:endParaRPr sz="6300"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000" y="723127"/>
            <a:ext cx="7848599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4000" spc="-60" dirty="0"/>
              <a:t>Introduction to PHP-CCP</a:t>
            </a:r>
            <a:endParaRPr sz="40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F758C6-3D2E-4B20-80A1-731E74ECB3C9}"/>
              </a:ext>
            </a:extLst>
          </p:cNvPr>
          <p:cNvSpPr txBox="1"/>
          <p:nvPr/>
        </p:nvSpPr>
        <p:spPr>
          <a:xfrm>
            <a:off x="2620264" y="2362200"/>
            <a:ext cx="8382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The Public Health Provider – Charity Care Program (PHP-CCP) is designed to allow qualified providers to receive reimbursement for the cost of delivering healthcare services, including behavioral health services, vaccine services , and other preventative services, when those costs are not reimbursed by another source. The program is authorized under the 1115 waiver. </a:t>
            </a: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000" y="723127"/>
            <a:ext cx="7848599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4000" spc="-60" dirty="0"/>
              <a:t>Introduction to PHP-CCP</a:t>
            </a:r>
            <a:endParaRPr sz="40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F758C6-3D2E-4B20-80A1-731E74ECB3C9}"/>
              </a:ext>
            </a:extLst>
          </p:cNvPr>
          <p:cNvSpPr txBox="1"/>
          <p:nvPr/>
        </p:nvSpPr>
        <p:spPr>
          <a:xfrm>
            <a:off x="2645664" y="1724654"/>
            <a:ext cx="838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To qualify, providers must submit an annual application that will collect cost and payment data on services eligible for reimbursement under this program.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The provider must be able to certify public expenditures and will be paid an annual lump sum based on actual expenditures.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Year 1 of the program, DY11, will begin October 1, 2021 and end September 30, 2022.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For the first two years, the program size will be $500 million each year.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826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000" y="335699"/>
            <a:ext cx="7848599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pc="-60" dirty="0"/>
              <a:t>Introduction to PHP-CCP:</a:t>
            </a:r>
            <a:br>
              <a:rPr lang="en-US" spc="-60" dirty="0"/>
            </a:br>
            <a:r>
              <a:rPr lang="en-US" spc="-60" dirty="0"/>
              <a:t>Who is Eligible?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F758C6-3D2E-4B20-80A1-731E74ECB3C9}"/>
              </a:ext>
            </a:extLst>
          </p:cNvPr>
          <p:cNvSpPr txBox="1"/>
          <p:nvPr/>
        </p:nvSpPr>
        <p:spPr>
          <a:xfrm>
            <a:off x="2514600" y="3048000"/>
            <a:ext cx="838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Established under the Texas Health and Safety Code Chapters 533 and 534 and are primarily providing behavioral health services: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Community Mental Health Clinics (CMHCs),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Community Centers,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Local Behavioral Health Authorities (LBHAs), 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Local Mental Health Authorities (LMHAs),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Local Health Departments (LHDs) and Public Health Districts (PHDs) established under the Texas Health and Safety Code Chapter 121.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66C19A-F347-4D25-9FEB-0FFEAB9F53CE}"/>
              </a:ext>
            </a:extLst>
          </p:cNvPr>
          <p:cNvSpPr txBox="1"/>
          <p:nvPr/>
        </p:nvSpPr>
        <p:spPr>
          <a:xfrm>
            <a:off x="2514600" y="1676400"/>
            <a:ext cx="838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In accordance with the Special Terms and Conditions of the 1115 waiver, to participate in the program, providers must be funded by a unit of government to be able to certify public expenditures. Publicly-owned and operated providers eligible to participate include:</a:t>
            </a:r>
          </a:p>
        </p:txBody>
      </p:sp>
    </p:spTree>
    <p:extLst>
      <p:ext uri="{BB962C8B-B14F-4D97-AF65-F5344CB8AC3E}">
        <p14:creationId xmlns:p14="http://schemas.microsoft.com/office/powerpoint/2010/main" val="3908828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000" y="723127"/>
            <a:ext cx="7848599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3200" spc="-60" dirty="0"/>
              <a:t>High-Level Overview of Deliverables</a:t>
            </a:r>
            <a:endParaRPr sz="32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A90625E-DFB2-413B-88D3-E2742496D4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070990"/>
              </p:ext>
            </p:extLst>
          </p:nvPr>
        </p:nvGraphicFramePr>
        <p:xfrm>
          <a:off x="3048000" y="2133600"/>
          <a:ext cx="73152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704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723127"/>
            <a:ext cx="830580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3200" spc="-5" dirty="0"/>
              <a:t>Key Deliverables and Dates – Year 1</a:t>
            </a:r>
            <a:endParaRPr sz="32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8EA5ED0-6637-48D4-91A3-A28BAEFE6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690384"/>
              </p:ext>
            </p:extLst>
          </p:nvPr>
        </p:nvGraphicFramePr>
        <p:xfrm>
          <a:off x="2362200" y="1710128"/>
          <a:ext cx="8665464" cy="477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9338">
                  <a:extLst>
                    <a:ext uri="{9D8B030D-6E8A-4147-A177-3AD203B41FA5}">
                      <a16:colId xmlns:a16="http://schemas.microsoft.com/office/drawing/2014/main" val="3726534089"/>
                    </a:ext>
                  </a:extLst>
                </a:gridCol>
                <a:gridCol w="2831851">
                  <a:extLst>
                    <a:ext uri="{9D8B030D-6E8A-4147-A177-3AD203B41FA5}">
                      <a16:colId xmlns:a16="http://schemas.microsoft.com/office/drawing/2014/main" val="1722470671"/>
                    </a:ext>
                  </a:extLst>
                </a:gridCol>
                <a:gridCol w="2504275">
                  <a:extLst>
                    <a:ext uri="{9D8B030D-6E8A-4147-A177-3AD203B41FA5}">
                      <a16:colId xmlns:a16="http://schemas.microsoft.com/office/drawing/2014/main" val="1020320438"/>
                    </a:ext>
                  </a:extLst>
                </a:gridCol>
              </a:tblGrid>
              <a:tr h="65207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Deliverable 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Planned Completion Date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Status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657333"/>
                  </a:ext>
                </a:extLst>
              </a:tr>
              <a:tr h="663064">
                <a:tc>
                  <a:txBody>
                    <a:bodyPr/>
                    <a:lstStyle/>
                    <a:p>
                      <a:r>
                        <a:rPr lang="en-US" dirty="0"/>
                        <a:t>Rule #1: Proposed Rule Packet (Texas Register Issue Date)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3/19/2021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i="0" dirty="0"/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059711"/>
                  </a:ext>
                </a:extLst>
              </a:tr>
              <a:tr h="378894">
                <a:tc>
                  <a:txBody>
                    <a:bodyPr/>
                    <a:lstStyle/>
                    <a:p>
                      <a:r>
                        <a:rPr lang="en-US" dirty="0"/>
                        <a:t>Public Comment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3/19/2021 - 4/19/2021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/>
                        <a:t>In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949707"/>
                  </a:ext>
                </a:extLst>
              </a:tr>
              <a:tr h="380490">
                <a:tc>
                  <a:txBody>
                    <a:bodyPr/>
                    <a:lstStyle/>
                    <a:p>
                      <a:r>
                        <a:rPr lang="en-US" dirty="0"/>
                        <a:t>Public Rule Hearing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3/26/2021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/>
                        <a:t>In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072190"/>
                  </a:ext>
                </a:extLst>
              </a:tr>
              <a:tr h="558752">
                <a:tc>
                  <a:txBody>
                    <a:bodyPr/>
                    <a:lstStyle/>
                    <a:p>
                      <a:r>
                        <a:rPr lang="en-US" dirty="0"/>
                        <a:t>Application/Cost Report/Tool Submitted to CMS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5/10/2021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/>
                        <a:t>In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915768"/>
                  </a:ext>
                </a:extLst>
              </a:tr>
              <a:tr h="352888">
                <a:tc>
                  <a:txBody>
                    <a:bodyPr/>
                    <a:lstStyle/>
                    <a:p>
                      <a:r>
                        <a:rPr lang="en-US" dirty="0"/>
                        <a:t>Rule #1 Effective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5/15/2021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/>
                        <a:t>In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973490"/>
                  </a:ext>
                </a:extLst>
              </a:tr>
              <a:tr h="596728">
                <a:tc>
                  <a:txBody>
                    <a:bodyPr/>
                    <a:lstStyle/>
                    <a:p>
                      <a:r>
                        <a:rPr lang="en-US" dirty="0"/>
                        <a:t>Payment Protocol (Attachment T) Finalized by CMS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6/30/2021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/>
                        <a:t>In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014729"/>
                  </a:ext>
                </a:extLst>
              </a:tr>
              <a:tr h="390864">
                <a:tc>
                  <a:txBody>
                    <a:bodyPr/>
                    <a:lstStyle/>
                    <a:p>
                      <a:r>
                        <a:rPr lang="en-US" dirty="0"/>
                        <a:t>Cost Report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8/2/2021 – 9/1/2021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/>
                        <a:t>In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974863"/>
                  </a:ext>
                </a:extLst>
              </a:tr>
              <a:tr h="663064">
                <a:tc>
                  <a:txBody>
                    <a:bodyPr/>
                    <a:lstStyle/>
                    <a:p>
                      <a:r>
                        <a:rPr lang="en-US" dirty="0"/>
                        <a:t>Program Year 1 Begins (10/1/2021 – 9/30/2022)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10/1/2021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95683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723127"/>
            <a:ext cx="830580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3200" spc="-5" dirty="0"/>
              <a:t>Key Deliverables and Dates – Year 2+</a:t>
            </a:r>
            <a:endParaRPr sz="32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8EA5ED0-6637-48D4-91A3-A28BAEFE6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119812"/>
              </p:ext>
            </p:extLst>
          </p:nvPr>
        </p:nvGraphicFramePr>
        <p:xfrm>
          <a:off x="2332385" y="1692576"/>
          <a:ext cx="8741662" cy="4671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4736">
                  <a:extLst>
                    <a:ext uri="{9D8B030D-6E8A-4147-A177-3AD203B41FA5}">
                      <a16:colId xmlns:a16="http://schemas.microsoft.com/office/drawing/2014/main" val="3726534089"/>
                    </a:ext>
                  </a:extLst>
                </a:gridCol>
                <a:gridCol w="2593844">
                  <a:extLst>
                    <a:ext uri="{9D8B030D-6E8A-4147-A177-3AD203B41FA5}">
                      <a16:colId xmlns:a16="http://schemas.microsoft.com/office/drawing/2014/main" val="1722470671"/>
                    </a:ext>
                  </a:extLst>
                </a:gridCol>
                <a:gridCol w="2813082">
                  <a:extLst>
                    <a:ext uri="{9D8B030D-6E8A-4147-A177-3AD203B41FA5}">
                      <a16:colId xmlns:a16="http://schemas.microsoft.com/office/drawing/2014/main" val="1020320438"/>
                    </a:ext>
                  </a:extLst>
                </a:gridCol>
              </a:tblGrid>
              <a:tr h="6079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Deliverable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Planned Completion Date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Status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657333"/>
                  </a:ext>
                </a:extLst>
              </a:tr>
              <a:tr h="607974">
                <a:tc>
                  <a:txBody>
                    <a:bodyPr/>
                    <a:lstStyle/>
                    <a:p>
                      <a:r>
                        <a:rPr lang="en-US" dirty="0"/>
                        <a:t>Rule #1: Proposed Rule Packet (Texas Register Issue Date)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5/28/2021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i="0" dirty="0"/>
                        <a:t>In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059711"/>
                  </a:ext>
                </a:extLst>
              </a:tr>
              <a:tr h="347414">
                <a:tc>
                  <a:txBody>
                    <a:bodyPr/>
                    <a:lstStyle/>
                    <a:p>
                      <a:r>
                        <a:rPr lang="en-US" dirty="0"/>
                        <a:t>Public Comment Period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5/28/2021 - 6/28/2021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949707"/>
                  </a:ext>
                </a:extLst>
              </a:tr>
              <a:tr h="395304">
                <a:tc>
                  <a:txBody>
                    <a:bodyPr/>
                    <a:lstStyle/>
                    <a:p>
                      <a:r>
                        <a:rPr lang="en-US" dirty="0"/>
                        <a:t>Public Rule Hearing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6/14/2021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97349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Addendum to Payment Protocol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8/31/2021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014729"/>
                  </a:ext>
                </a:extLst>
              </a:tr>
              <a:tr h="446410">
                <a:tc>
                  <a:txBody>
                    <a:bodyPr/>
                    <a:lstStyle/>
                    <a:p>
                      <a:r>
                        <a:rPr lang="en-US" dirty="0"/>
                        <a:t>Rule #1 Effective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9/7/2021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974863"/>
                  </a:ext>
                </a:extLst>
              </a:tr>
              <a:tr h="607974">
                <a:tc>
                  <a:txBody>
                    <a:bodyPr/>
                    <a:lstStyle/>
                    <a:p>
                      <a:r>
                        <a:rPr lang="en-US" dirty="0"/>
                        <a:t>Revised Application/Cost Report/Tool Submitted to CMS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2/28/2022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151954"/>
                  </a:ext>
                </a:extLst>
              </a:tr>
              <a:tr h="446410">
                <a:tc>
                  <a:txBody>
                    <a:bodyPr/>
                    <a:lstStyle/>
                    <a:p>
                      <a:r>
                        <a:rPr lang="en-US" dirty="0"/>
                        <a:t>Cost Report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8/1/2022 – 8/31/2022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443081"/>
                  </a:ext>
                </a:extLst>
              </a:tr>
              <a:tr h="607974">
                <a:tc>
                  <a:txBody>
                    <a:bodyPr/>
                    <a:lstStyle/>
                    <a:p>
                      <a:r>
                        <a:rPr lang="en-US" dirty="0"/>
                        <a:t>Program Year 2 Begins (10/1/2022 – 9/30/2023)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10/1/2022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956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056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0389" y="848096"/>
            <a:ext cx="76517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3200" dirty="0"/>
              <a:t>PHP-CCP Rules</a:t>
            </a:r>
            <a:endParaRPr sz="32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4C44F6-0B20-48D1-AF65-7C704567AC58}"/>
              </a:ext>
            </a:extLst>
          </p:cNvPr>
          <p:cNvSpPr txBox="1"/>
          <p:nvPr/>
        </p:nvSpPr>
        <p:spPr>
          <a:xfrm>
            <a:off x="2617664" y="1905000"/>
            <a:ext cx="82041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pc="-5" dirty="0">
                <a:solidFill>
                  <a:srgbClr val="FFFFFF"/>
                </a:solidFill>
                <a:cs typeface="Segoe UI"/>
              </a:rPr>
              <a:t>Rule</a:t>
            </a:r>
            <a:r>
              <a:rPr lang="en-US" sz="2000" spc="-5" dirty="0">
                <a:solidFill>
                  <a:schemeClr val="bg1"/>
                </a:solidFill>
                <a:cs typeface="Segoe UI"/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§355.8215 – First Year of 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spc="-5" dirty="0">
                <a:solidFill>
                  <a:srgbClr val="FFFFFF"/>
                </a:solidFill>
                <a:cs typeface="Segoe UI"/>
              </a:rPr>
              <a:t>The public comment period will be from 3/19/2021 – 4/19/2021.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spc="-5" dirty="0">
                <a:solidFill>
                  <a:srgbClr val="FFFFFF"/>
                </a:solidFill>
                <a:cs typeface="Segoe UI"/>
              </a:rPr>
              <a:t>The public rule hearing will be held on  March 26, 2021, at 11:30 a.m.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spc="-5" dirty="0">
                <a:solidFill>
                  <a:srgbClr val="FFFFFF"/>
                </a:solidFill>
                <a:cs typeface="Segoe UI"/>
              </a:rPr>
              <a:t>Tentative effective date: 5/15/2021.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spc="-5" dirty="0">
                <a:solidFill>
                  <a:srgbClr val="FFFFFF"/>
                </a:solidFill>
                <a:cs typeface="Segoe UI"/>
              </a:rPr>
              <a:t>Uncompensated Care and Medicaid Shortfall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749FF7-B56D-411E-A45D-B8B35D6610E1}"/>
              </a:ext>
            </a:extLst>
          </p:cNvPr>
          <p:cNvSpPr txBox="1"/>
          <p:nvPr/>
        </p:nvSpPr>
        <p:spPr>
          <a:xfrm>
            <a:off x="2617664" y="3774424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Rule §355.8217 – Second Year+ of Program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spc="-5" dirty="0">
                <a:solidFill>
                  <a:srgbClr val="FFFFFF"/>
                </a:solidFill>
                <a:cs typeface="Segoe UI"/>
              </a:rPr>
              <a:t>The public comment period will be from (tentative) 5/28/2021 – 6/28/2021.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spc="-5" dirty="0">
                <a:solidFill>
                  <a:srgbClr val="FFFFFF"/>
                </a:solidFill>
                <a:cs typeface="Segoe UI"/>
              </a:rPr>
              <a:t>The public rule hearing will be held on  June 14, 2021, at 11:30 a.m.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spc="-5" dirty="0">
                <a:solidFill>
                  <a:srgbClr val="FFFFFF"/>
                </a:solidFill>
                <a:cs typeface="Segoe UI"/>
              </a:rPr>
              <a:t>Tentative effective date: 9/07/2021.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spc="-5" dirty="0">
                <a:solidFill>
                  <a:srgbClr val="FFFFFF"/>
                </a:solidFill>
                <a:cs typeface="Segoe UI"/>
              </a:rPr>
              <a:t>Charity Care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1" y="710935"/>
            <a:ext cx="83820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/>
              <a:t>Payment Protocol (Attachment T)</a:t>
            </a:r>
            <a:endParaRPr sz="4000" dirty="0"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534020" y="2133600"/>
            <a:ext cx="8280031" cy="389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ts val="25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  <a:latin typeface="Segoe UI"/>
                <a:cs typeface="Segoe UI"/>
              </a:rPr>
              <a:t>The Payment Protocol (Attachment T) provides guidelines for the cost report tool which includes the following:</a:t>
            </a:r>
          </a:p>
          <a:p>
            <a:pPr marL="800100" lvl="1" indent="-342900">
              <a:spcBef>
                <a:spcPts val="25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  <a:latin typeface="Segoe UI"/>
                <a:cs typeface="Segoe UI"/>
              </a:rPr>
              <a:t>Cost report period dates</a:t>
            </a:r>
          </a:p>
          <a:p>
            <a:pPr marL="800100" lvl="1" indent="-342900">
              <a:spcBef>
                <a:spcPts val="25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  <a:latin typeface="Segoe UI"/>
                <a:cs typeface="Segoe UI"/>
              </a:rPr>
              <a:t>Definitions</a:t>
            </a:r>
          </a:p>
          <a:p>
            <a:pPr marL="800100" lvl="1" indent="-342900">
              <a:spcBef>
                <a:spcPts val="25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  <a:latin typeface="Segoe UI"/>
                <a:cs typeface="Segoe UI"/>
              </a:rPr>
              <a:t>Directions for each exhibit 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en-US" sz="2100" dirty="0">
              <a:solidFill>
                <a:schemeClr val="bg1"/>
              </a:solidFill>
              <a:latin typeface="Segoe UI"/>
              <a:cs typeface="Segoe UI"/>
            </a:endParaRPr>
          </a:p>
          <a:p>
            <a:pPr marL="342900" indent="-342900">
              <a:lnSpc>
                <a:spcPct val="100000"/>
              </a:lnSpc>
              <a:spcBef>
                <a:spcPts val="25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  <a:latin typeface="Segoe UI"/>
                <a:cs typeface="Segoe UI"/>
              </a:rPr>
              <a:t>Related STC dates:</a:t>
            </a:r>
          </a:p>
          <a:p>
            <a:pPr marL="800100" lvl="1" indent="-342900">
              <a:spcBef>
                <a:spcPts val="25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  <a:latin typeface="Segoe UI"/>
                <a:cs typeface="Segoe UI"/>
              </a:rPr>
              <a:t>Draft addendum to Payment Protocol due to CMS: 6/30/2021</a:t>
            </a:r>
          </a:p>
          <a:p>
            <a:pPr marL="800100" lvl="1" indent="-342900">
              <a:spcBef>
                <a:spcPts val="25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bg1"/>
                </a:solidFill>
                <a:latin typeface="Segoe UI"/>
                <a:cs typeface="Segoe UI"/>
              </a:rPr>
              <a:t>Addendum to Payment Protocol due to CMS: 8/31/2021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en-US" sz="2100" dirty="0">
              <a:solidFill>
                <a:schemeClr val="bg1"/>
              </a:solidFill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00" dirty="0">
              <a:solidFill>
                <a:schemeClr val="bg1"/>
              </a:solidFill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FFFF"/>
              </a:buClr>
              <a:buFont typeface="Segoe UI"/>
              <a:buAutoNum type="romanLcPeriod"/>
            </a:pPr>
            <a:endParaRPr sz="2100" dirty="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C921B3C3E55846861C0589E9EB9FAC" ma:contentTypeVersion="1033" ma:contentTypeDescription="Create a new document." ma:contentTypeScope="" ma:versionID="852f8a78baf08022de7950d78ee62e8b">
  <xsd:schema xmlns:xsd="http://www.w3.org/2001/XMLSchema" xmlns:xs="http://www.w3.org/2001/XMLSchema" xmlns:p="http://schemas.microsoft.com/office/2006/metadata/properties" xmlns:ns2="ea37a463-b99d-470c-8a85-4153a11441a9" xmlns:ns3="1571f4e1-8204-4024-bfd5-977daa3869d8" targetNamespace="http://schemas.microsoft.com/office/2006/metadata/properties" ma:root="true" ma:fieldsID="b87bd6abd565dfa5849978e42eeaf46c" ns2:_="" ns3:_="">
    <xsd:import namespace="ea37a463-b99d-470c-8a85-4153a11441a9"/>
    <xsd:import namespace="1571f4e1-8204-4024-bfd5-977daa3869d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37a463-b99d-470c-8a85-4153a11441a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71f4e1-8204-4024-bfd5-977daa3869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a37a463-b99d-470c-8a85-4153a11441a9">Y2PHC7Y2YW5Y-1630869320-10784</_dlc_DocId>
    <_dlc_DocIdUrl xmlns="ea37a463-b99d-470c-8a85-4153a11441a9">
      <Url>https://txhhs.sharepoint.com/sites/hhsc/fs/ra/_layouts/15/DocIdRedir.aspx?ID=Y2PHC7Y2YW5Y-1630869320-10784</Url>
      <Description>Y2PHC7Y2YW5Y-1630869320-10784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95FE2F-CAE0-457E-B56A-DD54A15C582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15C01B46-EF67-45DD-9C8E-6817A5DB84E9}"/>
</file>

<file path=customXml/itemProps3.xml><?xml version="1.0" encoding="utf-8"?>
<ds:datastoreItem xmlns:ds="http://schemas.openxmlformats.org/officeDocument/2006/customXml" ds:itemID="{2900536C-40B1-422A-8836-E490D4CA83F2}">
  <ds:schemaRefs>
    <ds:schemaRef ds:uri="1571f4e1-8204-4024-bfd5-977daa3869d8"/>
    <ds:schemaRef ds:uri="ea37a463-b99d-470c-8a85-4153a11441a9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388C59C-767E-4EF0-B919-5D4DFE7C2C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1310</TotalTime>
  <Words>1012</Words>
  <Application>Microsoft Office PowerPoint</Application>
  <PresentationFormat>Widescreen</PresentationFormat>
  <Paragraphs>155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Rockwell</vt:lpstr>
      <vt:lpstr>Segoe UI</vt:lpstr>
      <vt:lpstr>Verdana</vt:lpstr>
      <vt:lpstr>Office Theme</vt:lpstr>
      <vt:lpstr>PowerPoint Presentation</vt:lpstr>
      <vt:lpstr>Introduction to PHP-CCP</vt:lpstr>
      <vt:lpstr>Introduction to PHP-CCP</vt:lpstr>
      <vt:lpstr>Introduction to PHP-CCP: Who is Eligible?</vt:lpstr>
      <vt:lpstr>High-Level Overview of Deliverables</vt:lpstr>
      <vt:lpstr>Key Deliverables and Dates – Year 1</vt:lpstr>
      <vt:lpstr>Key Deliverables and Dates – Year 2+</vt:lpstr>
      <vt:lpstr>PHP-CCP Rules</vt:lpstr>
      <vt:lpstr>Payment Protocol (Attachment T)</vt:lpstr>
      <vt:lpstr>Application/Cost Report/Tool</vt:lpstr>
      <vt:lpstr>Uncompensated Care vs. Charity Care</vt:lpstr>
      <vt:lpstr>Provider Finance Contact Information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1115 Demonstration Waiver Extension Summary</dc:title>
  <dc:creator>Amanda.Broden@hhsc.state.tx.us</dc:creator>
  <cp:lastModifiedBy>Tredway,Nikki (HHSC)</cp:lastModifiedBy>
  <cp:revision>31</cp:revision>
  <dcterms:created xsi:type="dcterms:W3CDTF">2021-03-08T14:28:10Z</dcterms:created>
  <dcterms:modified xsi:type="dcterms:W3CDTF">2021-03-24T22:29:18Z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2018-02-16T00:00:00Z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2021-03-08T00:00:00Z</vt:filetime>
  </property>
  <property fmtid="{D5CDD505-2E9C-101B-9397-08002B2CF9AE}" pid="5" name="ContentTypeId">
    <vt:lpwstr>0x010100C6C921B3C3E55846861C0589E9EB9FAC</vt:lpwstr>
  </property>
  <property fmtid="{D5CDD505-2E9C-101B-9397-08002B2CF9AE}" pid="6" name="_dlc_DocIdItemGuid">
    <vt:lpwstr>5200d911-bfbb-4b97-930d-aa16a008a213</vt:lpwstr>
  </property>
</Properties>
</file>