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sldIdLst>
    <p:sldId id="256" r:id="rId6"/>
    <p:sldId id="261" r:id="rId7"/>
    <p:sldId id="349" r:id="rId8"/>
    <p:sldId id="353" r:id="rId9"/>
    <p:sldId id="265" r:id="rId10"/>
    <p:sldId id="355" r:id="rId11"/>
    <p:sldId id="267" r:id="rId12"/>
    <p:sldId id="345" r:id="rId13"/>
    <p:sldId id="262" r:id="rId14"/>
    <p:sldId id="343" r:id="rId15"/>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wab,Mohib (HHSC)" initials="N(" lastIdx="9" clrIdx="0">
    <p:extLst>
      <p:ext uri="{19B8F6BF-5375-455C-9EA6-DF929625EA0E}">
        <p15:presenceInfo xmlns:p15="http://schemas.microsoft.com/office/powerpoint/2012/main" userId="S-1-5-21-1821564941-1661017496-2929605198-314692" providerId="AD"/>
      </p:ext>
    </p:extLst>
  </p:cmAuthor>
  <p:cmAuthor id="2" name="Tredway,Nikki (HHSC)" initials="T(" lastIdx="8" clrIdx="1">
    <p:extLst>
      <p:ext uri="{19B8F6BF-5375-455C-9EA6-DF929625EA0E}">
        <p15:presenceInfo xmlns:p15="http://schemas.microsoft.com/office/powerpoint/2012/main" userId="S-1-5-21-1821564941-1661017496-2929605198-3157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85" autoAdjust="0"/>
    <p:restoredTop sz="94660"/>
  </p:normalViewPr>
  <p:slideViewPr>
    <p:cSldViewPr>
      <p:cViewPr varScale="1">
        <p:scale>
          <a:sx n="60" d="100"/>
          <a:sy n="60" d="100"/>
        </p:scale>
        <p:origin x="988" y="4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8ECEE1-1F8A-480A-A408-92CB4EF52D9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47AF494D-FDF0-4771-B354-B0277E4E8E86}">
      <dgm:prSet phldrT="[Text]" custT="1"/>
      <dgm:spPr>
        <a:solidFill>
          <a:schemeClr val="accent5">
            <a:lumMod val="75000"/>
          </a:schemeClr>
        </a:solidFill>
      </dgm:spPr>
      <dgm:t>
        <a:bodyPr/>
        <a:lstStyle/>
        <a:p>
          <a:r>
            <a:rPr lang="en-US" sz="4000" dirty="0"/>
            <a:t>Year 1 (DY11)</a:t>
          </a:r>
        </a:p>
      </dgm:t>
    </dgm:pt>
    <dgm:pt modelId="{FA954AAE-430F-44C4-9F76-95C130F346F4}" type="parTrans" cxnId="{70E97240-99B7-48D8-8D65-16716D426D44}">
      <dgm:prSet/>
      <dgm:spPr/>
      <dgm:t>
        <a:bodyPr/>
        <a:lstStyle/>
        <a:p>
          <a:endParaRPr lang="en-US"/>
        </a:p>
      </dgm:t>
    </dgm:pt>
    <dgm:pt modelId="{20EAE1F8-8A58-427E-93C7-F7A4FF18A151}" type="sibTrans" cxnId="{70E97240-99B7-48D8-8D65-16716D426D44}">
      <dgm:prSet/>
      <dgm:spPr/>
      <dgm:t>
        <a:bodyPr/>
        <a:lstStyle/>
        <a:p>
          <a:endParaRPr lang="en-US"/>
        </a:p>
      </dgm:t>
    </dgm:pt>
    <dgm:pt modelId="{18D5BE43-BB08-490A-BAE0-D834351BFA13}">
      <dgm:prSet phldrT="[Text]" custT="1"/>
      <dgm:spPr>
        <a:solidFill>
          <a:schemeClr val="accent3">
            <a:lumMod val="75000"/>
          </a:schemeClr>
        </a:solidFill>
      </dgm:spPr>
      <dgm:t>
        <a:bodyPr/>
        <a:lstStyle/>
        <a:p>
          <a:r>
            <a:rPr lang="en-US" sz="4000" dirty="0"/>
            <a:t>Year 2 (DY12) </a:t>
          </a:r>
        </a:p>
      </dgm:t>
    </dgm:pt>
    <dgm:pt modelId="{CA6D3F5F-90B7-4C7D-BFFD-9629FF8060A6}" type="parTrans" cxnId="{45CC99E5-0322-4D38-8FC2-0EB9FA275428}">
      <dgm:prSet/>
      <dgm:spPr/>
      <dgm:t>
        <a:bodyPr/>
        <a:lstStyle/>
        <a:p>
          <a:endParaRPr lang="en-US"/>
        </a:p>
      </dgm:t>
    </dgm:pt>
    <dgm:pt modelId="{7F8BF5AB-50CE-4B47-B1F1-AA4ECB660DAE}" type="sibTrans" cxnId="{45CC99E5-0322-4D38-8FC2-0EB9FA275428}">
      <dgm:prSet/>
      <dgm:spPr/>
      <dgm:t>
        <a:bodyPr/>
        <a:lstStyle/>
        <a:p>
          <a:endParaRPr lang="en-US"/>
        </a:p>
      </dgm:t>
    </dgm:pt>
    <dgm:pt modelId="{CEBC40AD-6C39-4396-BDD4-CF26D63ED0AA}">
      <dgm:prSet phldrT="[Text]" custT="1"/>
      <dgm:spPr/>
      <dgm:t>
        <a:bodyPr/>
        <a:lstStyle/>
        <a:p>
          <a:endParaRPr lang="en-US" sz="1600" dirty="0"/>
        </a:p>
      </dgm:t>
    </dgm:pt>
    <dgm:pt modelId="{B1B22B8B-5C29-400E-BC7A-69A44CD2D3BC}" type="parTrans" cxnId="{1E3AFAF6-E08A-43CA-9DDC-C7CEF1EC38A7}">
      <dgm:prSet/>
      <dgm:spPr/>
      <dgm:t>
        <a:bodyPr/>
        <a:lstStyle/>
        <a:p>
          <a:endParaRPr lang="en-US"/>
        </a:p>
      </dgm:t>
    </dgm:pt>
    <dgm:pt modelId="{24D93435-3350-43F1-8C93-FBC9F74CDD5F}" type="sibTrans" cxnId="{1E3AFAF6-E08A-43CA-9DDC-C7CEF1EC38A7}">
      <dgm:prSet/>
      <dgm:spPr/>
      <dgm:t>
        <a:bodyPr/>
        <a:lstStyle/>
        <a:p>
          <a:endParaRPr lang="en-US"/>
        </a:p>
      </dgm:t>
    </dgm:pt>
    <dgm:pt modelId="{A93F30EF-308E-48A7-9E6C-B93C574DD5F1}">
      <dgm:prSet custT="1"/>
      <dgm:spPr/>
      <dgm:t>
        <a:bodyPr/>
        <a:lstStyle/>
        <a:p>
          <a:r>
            <a:rPr lang="en-US" sz="2300" dirty="0"/>
            <a:t>DY12 Initial Training (Aug-Sept 2022) </a:t>
          </a:r>
        </a:p>
      </dgm:t>
    </dgm:pt>
    <dgm:pt modelId="{4D7A3470-8642-4D4B-9E8D-9F18728E19DC}" type="parTrans" cxnId="{1BAFF065-3D43-4425-BBF6-B9CE0AEB2AF1}">
      <dgm:prSet/>
      <dgm:spPr/>
      <dgm:t>
        <a:bodyPr/>
        <a:lstStyle/>
        <a:p>
          <a:endParaRPr lang="en-US"/>
        </a:p>
      </dgm:t>
    </dgm:pt>
    <dgm:pt modelId="{A80AF4A7-CB81-4A8F-9689-AA0E1A062EF6}" type="sibTrans" cxnId="{1BAFF065-3D43-4425-BBF6-B9CE0AEB2AF1}">
      <dgm:prSet/>
      <dgm:spPr/>
      <dgm:t>
        <a:bodyPr/>
        <a:lstStyle/>
        <a:p>
          <a:endParaRPr lang="en-US"/>
        </a:p>
      </dgm:t>
    </dgm:pt>
    <dgm:pt modelId="{95B3104B-D6BF-4D4B-90CD-029578C10C79}">
      <dgm:prSet phldrT="[Text]" custT="1"/>
      <dgm:spPr/>
      <dgm:t>
        <a:bodyPr/>
        <a:lstStyle/>
        <a:p>
          <a:r>
            <a:rPr lang="en-US" sz="2300" dirty="0"/>
            <a:t>DY12 Charity Care Training (April 2022) </a:t>
          </a:r>
        </a:p>
      </dgm:t>
    </dgm:pt>
    <dgm:pt modelId="{02FA2B50-52B5-4F8E-916C-11FDF0DC7AAE}" type="parTrans" cxnId="{0402ED92-E7DC-4783-8461-FE2918056A4F}">
      <dgm:prSet/>
      <dgm:spPr/>
      <dgm:t>
        <a:bodyPr/>
        <a:lstStyle/>
        <a:p>
          <a:endParaRPr lang="en-US"/>
        </a:p>
      </dgm:t>
    </dgm:pt>
    <dgm:pt modelId="{42B99F3A-8D4A-4B77-B47C-38E32374E174}" type="sibTrans" cxnId="{0402ED92-E7DC-4783-8461-FE2918056A4F}">
      <dgm:prSet/>
      <dgm:spPr/>
      <dgm:t>
        <a:bodyPr/>
        <a:lstStyle/>
        <a:p>
          <a:endParaRPr lang="en-US"/>
        </a:p>
      </dgm:t>
    </dgm:pt>
    <dgm:pt modelId="{6C55FA6D-F93C-4434-9374-22596C0228A5}">
      <dgm:prSet phldrT="[Text]" custT="1"/>
      <dgm:spPr/>
      <dgm:t>
        <a:bodyPr/>
        <a:lstStyle/>
        <a:p>
          <a:endParaRPr lang="en-US" sz="2300" dirty="0"/>
        </a:p>
      </dgm:t>
    </dgm:pt>
    <dgm:pt modelId="{4E0F6C5A-246B-4637-A253-7636B8555204}" type="parTrans" cxnId="{DD9EDD51-47A7-4CA4-A586-9E96D35ABD69}">
      <dgm:prSet/>
      <dgm:spPr/>
      <dgm:t>
        <a:bodyPr/>
        <a:lstStyle/>
        <a:p>
          <a:endParaRPr lang="en-US"/>
        </a:p>
      </dgm:t>
    </dgm:pt>
    <dgm:pt modelId="{32F15A25-A37F-4384-94A9-17726E795DA5}" type="sibTrans" cxnId="{DD9EDD51-47A7-4CA4-A586-9E96D35ABD69}">
      <dgm:prSet/>
      <dgm:spPr/>
      <dgm:t>
        <a:bodyPr/>
        <a:lstStyle/>
        <a:p>
          <a:endParaRPr lang="en-US"/>
        </a:p>
      </dgm:t>
    </dgm:pt>
    <dgm:pt modelId="{1FF1B3A4-4571-43FC-82BA-F212B231253C}">
      <dgm:prSet phldrT="[Text]" custT="1"/>
      <dgm:spPr/>
      <dgm:t>
        <a:bodyPr/>
        <a:lstStyle/>
        <a:p>
          <a:r>
            <a:rPr lang="en-US" sz="2100" dirty="0"/>
            <a:t>DY11 Cost Reports Due to HHSC – Nov 14th, 2022</a:t>
          </a:r>
        </a:p>
      </dgm:t>
    </dgm:pt>
    <dgm:pt modelId="{2BEB0BCE-6725-477E-8482-71A888DE8B50}" type="parTrans" cxnId="{C918D6FB-3369-4EE4-B380-40404EC5A4DF}">
      <dgm:prSet/>
      <dgm:spPr/>
      <dgm:t>
        <a:bodyPr/>
        <a:lstStyle/>
        <a:p>
          <a:endParaRPr lang="en-US"/>
        </a:p>
      </dgm:t>
    </dgm:pt>
    <dgm:pt modelId="{E95CA617-7B61-4521-8CD0-792886CE8C86}" type="sibTrans" cxnId="{C918D6FB-3369-4EE4-B380-40404EC5A4DF}">
      <dgm:prSet/>
      <dgm:spPr/>
      <dgm:t>
        <a:bodyPr/>
        <a:lstStyle/>
        <a:p>
          <a:endParaRPr lang="en-US"/>
        </a:p>
      </dgm:t>
    </dgm:pt>
    <dgm:pt modelId="{FC101972-C254-44AE-8AE3-AAD03F80DF83}">
      <dgm:prSet phldrT="[Text]" custT="1"/>
      <dgm:spPr/>
      <dgm:t>
        <a:bodyPr/>
        <a:lstStyle/>
        <a:p>
          <a:r>
            <a:rPr lang="en-US" sz="2100" dirty="0"/>
            <a:t>DY11 Initial Training Opportunity - Upcoming</a:t>
          </a:r>
        </a:p>
      </dgm:t>
    </dgm:pt>
    <dgm:pt modelId="{157F37B0-2966-43F4-BA3B-78D28A6E12AF}" type="sibTrans" cxnId="{DD96B102-F731-4679-8D67-100F9FCDC551}">
      <dgm:prSet/>
      <dgm:spPr/>
      <dgm:t>
        <a:bodyPr/>
        <a:lstStyle/>
        <a:p>
          <a:endParaRPr lang="en-US"/>
        </a:p>
      </dgm:t>
    </dgm:pt>
    <dgm:pt modelId="{1CE8CE9E-5FD4-4E13-9C8A-174FE7E1CA37}" type="parTrans" cxnId="{DD96B102-F731-4679-8D67-100F9FCDC551}">
      <dgm:prSet/>
      <dgm:spPr/>
      <dgm:t>
        <a:bodyPr/>
        <a:lstStyle/>
        <a:p>
          <a:endParaRPr lang="en-US"/>
        </a:p>
      </dgm:t>
    </dgm:pt>
    <dgm:pt modelId="{6344941B-9131-4B0F-8025-34ACB8CEAC28}">
      <dgm:prSet phldrT="[Text]" custT="1"/>
      <dgm:spPr/>
      <dgm:t>
        <a:bodyPr/>
        <a:lstStyle/>
        <a:p>
          <a:r>
            <a:rPr lang="en-US" sz="2100" dirty="0"/>
            <a:t>DY11 Refresher Training (Aug-Sept 2022)</a:t>
          </a:r>
        </a:p>
      </dgm:t>
    </dgm:pt>
    <dgm:pt modelId="{1F470186-2720-4918-8DBE-49738DCDC653}" type="sibTrans" cxnId="{8D91F415-40AA-42DE-BEDB-DE8F76461D5D}">
      <dgm:prSet/>
      <dgm:spPr/>
      <dgm:t>
        <a:bodyPr/>
        <a:lstStyle/>
        <a:p>
          <a:endParaRPr lang="en-US"/>
        </a:p>
      </dgm:t>
    </dgm:pt>
    <dgm:pt modelId="{FB0C3153-9374-4581-8C49-E62F0DA7ACE7}" type="parTrans" cxnId="{8D91F415-40AA-42DE-BEDB-DE8F76461D5D}">
      <dgm:prSet/>
      <dgm:spPr/>
      <dgm:t>
        <a:bodyPr/>
        <a:lstStyle/>
        <a:p>
          <a:endParaRPr lang="en-US"/>
        </a:p>
      </dgm:t>
    </dgm:pt>
    <dgm:pt modelId="{91F20BC7-5723-49E7-9C89-1D9A6AAEC449}" type="pres">
      <dgm:prSet presAssocID="{E88ECEE1-1F8A-480A-A408-92CB4EF52D90}" presName="Name0" presStyleCnt="0">
        <dgm:presLayoutVars>
          <dgm:dir/>
          <dgm:animLvl val="lvl"/>
          <dgm:resizeHandles/>
        </dgm:presLayoutVars>
      </dgm:prSet>
      <dgm:spPr/>
    </dgm:pt>
    <dgm:pt modelId="{5E491E11-4290-40A5-ACD8-8F934E8880EE}" type="pres">
      <dgm:prSet presAssocID="{47AF494D-FDF0-4771-B354-B0277E4E8E86}" presName="linNode" presStyleCnt="0"/>
      <dgm:spPr/>
    </dgm:pt>
    <dgm:pt modelId="{A8EAF17C-5E32-4E8A-86AB-E9F0EB450323}" type="pres">
      <dgm:prSet presAssocID="{47AF494D-FDF0-4771-B354-B0277E4E8E86}" presName="parentShp" presStyleLbl="node1" presStyleIdx="0" presStyleCnt="2">
        <dgm:presLayoutVars>
          <dgm:bulletEnabled val="1"/>
        </dgm:presLayoutVars>
      </dgm:prSet>
      <dgm:spPr/>
    </dgm:pt>
    <dgm:pt modelId="{BD8EBFB8-BA8B-4216-A0B7-12FE34723AAE}" type="pres">
      <dgm:prSet presAssocID="{47AF494D-FDF0-4771-B354-B0277E4E8E86}" presName="childShp" presStyleLbl="bgAccFollowNode1" presStyleIdx="0" presStyleCnt="2" custScaleX="110753" custLinFactNeighborX="806" custLinFactNeighborY="-26">
        <dgm:presLayoutVars>
          <dgm:bulletEnabled val="1"/>
        </dgm:presLayoutVars>
      </dgm:prSet>
      <dgm:spPr/>
    </dgm:pt>
    <dgm:pt modelId="{9B5936A5-2182-4A5D-9909-1EBEECCB7ACE}" type="pres">
      <dgm:prSet presAssocID="{20EAE1F8-8A58-427E-93C7-F7A4FF18A151}" presName="spacing" presStyleCnt="0"/>
      <dgm:spPr/>
    </dgm:pt>
    <dgm:pt modelId="{611020F9-DE4A-47DB-BB08-5A4D86F93D4F}" type="pres">
      <dgm:prSet presAssocID="{18D5BE43-BB08-490A-BAE0-D834351BFA13}" presName="linNode" presStyleCnt="0"/>
      <dgm:spPr/>
    </dgm:pt>
    <dgm:pt modelId="{5CF2675B-D910-4E0C-98D2-E7008ADDF9D8}" type="pres">
      <dgm:prSet presAssocID="{18D5BE43-BB08-490A-BAE0-D834351BFA13}" presName="parentShp" presStyleLbl="node1" presStyleIdx="1" presStyleCnt="2">
        <dgm:presLayoutVars>
          <dgm:bulletEnabled val="1"/>
        </dgm:presLayoutVars>
      </dgm:prSet>
      <dgm:spPr/>
    </dgm:pt>
    <dgm:pt modelId="{55B84DBD-0B54-404D-A89C-035A9C8E163B}" type="pres">
      <dgm:prSet presAssocID="{18D5BE43-BB08-490A-BAE0-D834351BFA13}" presName="childShp" presStyleLbl="bgAccFollowNode1" presStyleIdx="1" presStyleCnt="2" custLinFactNeighborY="-71">
        <dgm:presLayoutVars>
          <dgm:bulletEnabled val="1"/>
        </dgm:presLayoutVars>
      </dgm:prSet>
      <dgm:spPr/>
    </dgm:pt>
  </dgm:ptLst>
  <dgm:cxnLst>
    <dgm:cxn modelId="{DD96B102-F731-4679-8D67-100F9FCDC551}" srcId="{47AF494D-FDF0-4771-B354-B0277E4E8E86}" destId="{FC101972-C254-44AE-8AE3-AAD03F80DF83}" srcOrd="1" destOrd="0" parTransId="{1CE8CE9E-5FD4-4E13-9C8A-174FE7E1CA37}" sibTransId="{157F37B0-2966-43F4-BA3B-78D28A6E12AF}"/>
    <dgm:cxn modelId="{249B630E-4C64-4AFA-96F5-55179F07B613}" type="presOf" srcId="{47AF494D-FDF0-4771-B354-B0277E4E8E86}" destId="{A8EAF17C-5E32-4E8A-86AB-E9F0EB450323}" srcOrd="0" destOrd="0" presId="urn:microsoft.com/office/officeart/2005/8/layout/vList6"/>
    <dgm:cxn modelId="{BF46C915-45D9-432D-BCB4-9569C719FE7B}" type="presOf" srcId="{CEBC40AD-6C39-4396-BDD4-CF26D63ED0AA}" destId="{BD8EBFB8-BA8B-4216-A0B7-12FE34723AAE}" srcOrd="0" destOrd="3" presId="urn:microsoft.com/office/officeart/2005/8/layout/vList6"/>
    <dgm:cxn modelId="{8D91F415-40AA-42DE-BEDB-DE8F76461D5D}" srcId="{47AF494D-FDF0-4771-B354-B0277E4E8E86}" destId="{6344941B-9131-4B0F-8025-34ACB8CEAC28}" srcOrd="2" destOrd="0" parTransId="{FB0C3153-9374-4581-8C49-E62F0DA7ACE7}" sibTransId="{1F470186-2720-4918-8DBE-49738DCDC653}"/>
    <dgm:cxn modelId="{8EAE5F33-EDE2-4AC4-9FCA-3CBA6CEF9025}" type="presOf" srcId="{E88ECEE1-1F8A-480A-A408-92CB4EF52D90}" destId="{91F20BC7-5723-49E7-9C89-1D9A6AAEC449}" srcOrd="0" destOrd="0" presId="urn:microsoft.com/office/officeart/2005/8/layout/vList6"/>
    <dgm:cxn modelId="{7D2DC933-AA95-45A9-8146-8C0BC4C26169}" type="presOf" srcId="{95B3104B-D6BF-4D4B-90CD-029578C10C79}" destId="{55B84DBD-0B54-404D-A89C-035A9C8E163B}" srcOrd="0" destOrd="1" presId="urn:microsoft.com/office/officeart/2005/8/layout/vList6"/>
    <dgm:cxn modelId="{70E97240-99B7-48D8-8D65-16716D426D44}" srcId="{E88ECEE1-1F8A-480A-A408-92CB4EF52D90}" destId="{47AF494D-FDF0-4771-B354-B0277E4E8E86}" srcOrd="0" destOrd="0" parTransId="{FA954AAE-430F-44C4-9F76-95C130F346F4}" sibTransId="{20EAE1F8-8A58-427E-93C7-F7A4FF18A151}"/>
    <dgm:cxn modelId="{13ADD15C-1144-4A04-9A9B-B8FF1F94D12B}" type="presOf" srcId="{1FF1B3A4-4571-43FC-82BA-F212B231253C}" destId="{BD8EBFB8-BA8B-4216-A0B7-12FE34723AAE}" srcOrd="0" destOrd="0" presId="urn:microsoft.com/office/officeart/2005/8/layout/vList6"/>
    <dgm:cxn modelId="{1BAFF065-3D43-4425-BBF6-B9CE0AEB2AF1}" srcId="{18D5BE43-BB08-490A-BAE0-D834351BFA13}" destId="{A93F30EF-308E-48A7-9E6C-B93C574DD5F1}" srcOrd="2" destOrd="0" parTransId="{4D7A3470-8642-4D4B-9E8D-9F18728E19DC}" sibTransId="{A80AF4A7-CB81-4A8F-9689-AA0E1A062EF6}"/>
    <dgm:cxn modelId="{DD9EDD51-47A7-4CA4-A586-9E96D35ABD69}" srcId="{18D5BE43-BB08-490A-BAE0-D834351BFA13}" destId="{6C55FA6D-F93C-4434-9374-22596C0228A5}" srcOrd="0" destOrd="0" parTransId="{4E0F6C5A-246B-4637-A253-7636B8555204}" sibTransId="{32F15A25-A37F-4384-94A9-17726E795DA5}"/>
    <dgm:cxn modelId="{0402ED92-E7DC-4783-8461-FE2918056A4F}" srcId="{18D5BE43-BB08-490A-BAE0-D834351BFA13}" destId="{95B3104B-D6BF-4D4B-90CD-029578C10C79}" srcOrd="1" destOrd="0" parTransId="{02FA2B50-52B5-4F8E-916C-11FDF0DC7AAE}" sibTransId="{42B99F3A-8D4A-4B77-B47C-38E32374E174}"/>
    <dgm:cxn modelId="{A45A9998-111C-44D0-85D3-790EE1AAE1C8}" type="presOf" srcId="{6344941B-9131-4B0F-8025-34ACB8CEAC28}" destId="{BD8EBFB8-BA8B-4216-A0B7-12FE34723AAE}" srcOrd="0" destOrd="2" presId="urn:microsoft.com/office/officeart/2005/8/layout/vList6"/>
    <dgm:cxn modelId="{AE134D9D-660C-4D93-B819-CD1800503E2C}" type="presOf" srcId="{18D5BE43-BB08-490A-BAE0-D834351BFA13}" destId="{5CF2675B-D910-4E0C-98D2-E7008ADDF9D8}" srcOrd="0" destOrd="0" presId="urn:microsoft.com/office/officeart/2005/8/layout/vList6"/>
    <dgm:cxn modelId="{6109FEC9-E4E9-4604-A487-7EF1353E852F}" type="presOf" srcId="{FC101972-C254-44AE-8AE3-AAD03F80DF83}" destId="{BD8EBFB8-BA8B-4216-A0B7-12FE34723AAE}" srcOrd="0" destOrd="1" presId="urn:microsoft.com/office/officeart/2005/8/layout/vList6"/>
    <dgm:cxn modelId="{A226B4DD-A2F7-469E-ADC8-1CF57E947562}" type="presOf" srcId="{A93F30EF-308E-48A7-9E6C-B93C574DD5F1}" destId="{55B84DBD-0B54-404D-A89C-035A9C8E163B}" srcOrd="0" destOrd="2" presId="urn:microsoft.com/office/officeart/2005/8/layout/vList6"/>
    <dgm:cxn modelId="{45CC99E5-0322-4D38-8FC2-0EB9FA275428}" srcId="{E88ECEE1-1F8A-480A-A408-92CB4EF52D90}" destId="{18D5BE43-BB08-490A-BAE0-D834351BFA13}" srcOrd="1" destOrd="0" parTransId="{CA6D3F5F-90B7-4C7D-BFFD-9629FF8060A6}" sibTransId="{7F8BF5AB-50CE-4B47-B1F1-AA4ECB660DAE}"/>
    <dgm:cxn modelId="{1E3AFAF6-E08A-43CA-9DDC-C7CEF1EC38A7}" srcId="{47AF494D-FDF0-4771-B354-B0277E4E8E86}" destId="{CEBC40AD-6C39-4396-BDD4-CF26D63ED0AA}" srcOrd="3" destOrd="0" parTransId="{B1B22B8B-5C29-400E-BC7A-69A44CD2D3BC}" sibTransId="{24D93435-3350-43F1-8C93-FBC9F74CDD5F}"/>
    <dgm:cxn modelId="{7B2B9CF9-EEBE-4A7B-953E-9483CD5CAD06}" type="presOf" srcId="{6C55FA6D-F93C-4434-9374-22596C0228A5}" destId="{55B84DBD-0B54-404D-A89C-035A9C8E163B}" srcOrd="0" destOrd="0" presId="urn:microsoft.com/office/officeart/2005/8/layout/vList6"/>
    <dgm:cxn modelId="{C918D6FB-3369-4EE4-B380-40404EC5A4DF}" srcId="{47AF494D-FDF0-4771-B354-B0277E4E8E86}" destId="{1FF1B3A4-4571-43FC-82BA-F212B231253C}" srcOrd="0" destOrd="0" parTransId="{2BEB0BCE-6725-477E-8482-71A888DE8B50}" sibTransId="{E95CA617-7B61-4521-8CD0-792886CE8C86}"/>
    <dgm:cxn modelId="{F5E3798D-72ED-4334-ACE5-D1C35491E615}" type="presParOf" srcId="{91F20BC7-5723-49E7-9C89-1D9A6AAEC449}" destId="{5E491E11-4290-40A5-ACD8-8F934E8880EE}" srcOrd="0" destOrd="0" presId="urn:microsoft.com/office/officeart/2005/8/layout/vList6"/>
    <dgm:cxn modelId="{59609BD5-B1A7-4568-82D5-1E7B7EE14500}" type="presParOf" srcId="{5E491E11-4290-40A5-ACD8-8F934E8880EE}" destId="{A8EAF17C-5E32-4E8A-86AB-E9F0EB450323}" srcOrd="0" destOrd="0" presId="urn:microsoft.com/office/officeart/2005/8/layout/vList6"/>
    <dgm:cxn modelId="{7B74D9DC-E934-4590-A801-37B07F7F8CF6}" type="presParOf" srcId="{5E491E11-4290-40A5-ACD8-8F934E8880EE}" destId="{BD8EBFB8-BA8B-4216-A0B7-12FE34723AAE}" srcOrd="1" destOrd="0" presId="urn:microsoft.com/office/officeart/2005/8/layout/vList6"/>
    <dgm:cxn modelId="{72976AC4-CCC8-41AA-832D-B18A14D3D827}" type="presParOf" srcId="{91F20BC7-5723-49E7-9C89-1D9A6AAEC449}" destId="{9B5936A5-2182-4A5D-9909-1EBEECCB7ACE}" srcOrd="1" destOrd="0" presId="urn:microsoft.com/office/officeart/2005/8/layout/vList6"/>
    <dgm:cxn modelId="{609AA445-B75C-4993-BB2F-84034E6757F6}" type="presParOf" srcId="{91F20BC7-5723-49E7-9C89-1D9A6AAEC449}" destId="{611020F9-DE4A-47DB-BB08-5A4D86F93D4F}" srcOrd="2" destOrd="0" presId="urn:microsoft.com/office/officeart/2005/8/layout/vList6"/>
    <dgm:cxn modelId="{526081BD-A22A-4D93-B25C-FC70B0FACF37}" type="presParOf" srcId="{611020F9-DE4A-47DB-BB08-5A4D86F93D4F}" destId="{5CF2675B-D910-4E0C-98D2-E7008ADDF9D8}" srcOrd="0" destOrd="0" presId="urn:microsoft.com/office/officeart/2005/8/layout/vList6"/>
    <dgm:cxn modelId="{40F3EEF8-C98F-4133-B3DB-B2E90EA55537}" type="presParOf" srcId="{611020F9-DE4A-47DB-BB08-5A4D86F93D4F}" destId="{55B84DBD-0B54-404D-A89C-035A9C8E163B}"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8EBFB8-BA8B-4216-A0B7-12FE34723AAE}">
      <dsp:nvSpPr>
        <dsp:cNvPr id="0" name=""/>
        <dsp:cNvSpPr/>
      </dsp:nvSpPr>
      <dsp:spPr>
        <a:xfrm>
          <a:off x="3556201" y="0"/>
          <a:ext cx="5892598" cy="201373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kern="1200" dirty="0"/>
            <a:t>DY11 Cost Reports Due to HHSC – Nov 14th, 2022</a:t>
          </a:r>
        </a:p>
        <a:p>
          <a:pPr marL="228600" lvl="1" indent="-228600" algn="l" defTabSz="933450">
            <a:lnSpc>
              <a:spcPct val="90000"/>
            </a:lnSpc>
            <a:spcBef>
              <a:spcPct val="0"/>
            </a:spcBef>
            <a:spcAft>
              <a:spcPct val="15000"/>
            </a:spcAft>
            <a:buChar char="•"/>
          </a:pPr>
          <a:r>
            <a:rPr lang="en-US" sz="2100" kern="1200" dirty="0"/>
            <a:t>DY11 Initial Training Opportunity - Upcoming</a:t>
          </a:r>
        </a:p>
        <a:p>
          <a:pPr marL="228600" lvl="1" indent="-228600" algn="l" defTabSz="933450">
            <a:lnSpc>
              <a:spcPct val="90000"/>
            </a:lnSpc>
            <a:spcBef>
              <a:spcPct val="0"/>
            </a:spcBef>
            <a:spcAft>
              <a:spcPct val="15000"/>
            </a:spcAft>
            <a:buChar char="•"/>
          </a:pPr>
          <a:r>
            <a:rPr lang="en-US" sz="2100" kern="1200" dirty="0"/>
            <a:t>DY11 Refresher Training (Aug-Sept 2022)</a:t>
          </a:r>
        </a:p>
        <a:p>
          <a:pPr marL="171450" lvl="1" indent="-171450" algn="l" defTabSz="711200">
            <a:lnSpc>
              <a:spcPct val="90000"/>
            </a:lnSpc>
            <a:spcBef>
              <a:spcPct val="0"/>
            </a:spcBef>
            <a:spcAft>
              <a:spcPct val="15000"/>
            </a:spcAft>
            <a:buChar char="•"/>
          </a:pPr>
          <a:endParaRPr lang="en-US" sz="1600" kern="1200" dirty="0"/>
        </a:p>
      </dsp:txBody>
      <dsp:txXfrm>
        <a:off x="3556201" y="251717"/>
        <a:ext cx="5137448" cy="1510299"/>
      </dsp:txXfrm>
    </dsp:sp>
    <dsp:sp modelId="{A8EAF17C-5E32-4E8A-86AB-E9F0EB450323}">
      <dsp:nvSpPr>
        <dsp:cNvPr id="0" name=""/>
        <dsp:cNvSpPr/>
      </dsp:nvSpPr>
      <dsp:spPr>
        <a:xfrm>
          <a:off x="4605" y="516"/>
          <a:ext cx="3546990" cy="2013733"/>
        </a:xfrm>
        <a:prstGeom prst="round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en-US" sz="4000" kern="1200" dirty="0"/>
            <a:t>Year 1 (DY11)</a:t>
          </a:r>
        </a:p>
      </dsp:txBody>
      <dsp:txXfrm>
        <a:off x="102907" y="98818"/>
        <a:ext cx="3350386" cy="1817129"/>
      </dsp:txXfrm>
    </dsp:sp>
    <dsp:sp modelId="{55B84DBD-0B54-404D-A89C-035A9C8E163B}">
      <dsp:nvSpPr>
        <dsp:cNvPr id="0" name=""/>
        <dsp:cNvSpPr/>
      </dsp:nvSpPr>
      <dsp:spPr>
        <a:xfrm>
          <a:off x="3779519" y="2214193"/>
          <a:ext cx="5669280" cy="201373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endParaRPr lang="en-US" sz="2300" kern="1200" dirty="0"/>
        </a:p>
        <a:p>
          <a:pPr marL="228600" lvl="1" indent="-228600" algn="l" defTabSz="1022350">
            <a:lnSpc>
              <a:spcPct val="90000"/>
            </a:lnSpc>
            <a:spcBef>
              <a:spcPct val="0"/>
            </a:spcBef>
            <a:spcAft>
              <a:spcPct val="15000"/>
            </a:spcAft>
            <a:buChar char="•"/>
          </a:pPr>
          <a:r>
            <a:rPr lang="en-US" sz="2300" kern="1200" dirty="0"/>
            <a:t>DY12 Charity Care Training (April 2022) </a:t>
          </a:r>
        </a:p>
        <a:p>
          <a:pPr marL="228600" lvl="1" indent="-228600" algn="l" defTabSz="1022350">
            <a:lnSpc>
              <a:spcPct val="90000"/>
            </a:lnSpc>
            <a:spcBef>
              <a:spcPct val="0"/>
            </a:spcBef>
            <a:spcAft>
              <a:spcPct val="15000"/>
            </a:spcAft>
            <a:buChar char="•"/>
          </a:pPr>
          <a:r>
            <a:rPr lang="en-US" sz="2300" kern="1200" dirty="0"/>
            <a:t>DY12 Initial Training (Aug-Sept 2022) </a:t>
          </a:r>
        </a:p>
      </dsp:txBody>
      <dsp:txXfrm>
        <a:off x="3779519" y="2465910"/>
        <a:ext cx="4914130" cy="1510299"/>
      </dsp:txXfrm>
    </dsp:sp>
    <dsp:sp modelId="{5CF2675B-D910-4E0C-98D2-E7008ADDF9D8}">
      <dsp:nvSpPr>
        <dsp:cNvPr id="0" name=""/>
        <dsp:cNvSpPr/>
      </dsp:nvSpPr>
      <dsp:spPr>
        <a:xfrm>
          <a:off x="0" y="2215623"/>
          <a:ext cx="3779520" cy="2013733"/>
        </a:xfrm>
        <a:prstGeom prst="round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en-US" sz="4000" kern="1200" dirty="0"/>
            <a:t>Year 2 (DY12) </a:t>
          </a:r>
        </a:p>
      </dsp:txBody>
      <dsp:txXfrm>
        <a:off x="98302" y="2313925"/>
        <a:ext cx="3582916" cy="181712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3531009" y="723127"/>
            <a:ext cx="5129981" cy="635000"/>
          </a:xfrm>
          <a:prstGeom prst="rect">
            <a:avLst/>
          </a:prstGeom>
        </p:spPr>
        <p:txBody>
          <a:bodyPr wrap="square" lIns="0" tIns="0" rIns="0" bIns="0">
            <a:spAutoFit/>
          </a:bodyPr>
          <a:lstStyle>
            <a:lvl1pPr>
              <a:defRPr sz="4000" b="1" i="0">
                <a:solidFill>
                  <a:schemeClr val="bg1"/>
                </a:solidFill>
                <a:latin typeface="Rockwell"/>
                <a:cs typeface="Rockwe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2/7/2022</a:t>
            </a:fld>
            <a:endParaRPr lang="en-US"/>
          </a:p>
        </p:txBody>
      </p:sp>
      <p:sp>
        <p:nvSpPr>
          <p:cNvPr id="6" name="Holder 6"/>
          <p:cNvSpPr>
            <a:spLocks noGrp="1"/>
          </p:cNvSpPr>
          <p:nvPr>
            <p:ph type="sldNum" sz="quarter" idx="7"/>
          </p:nvPr>
        </p:nvSpPr>
        <p:spPr/>
        <p:txBody>
          <a:bodyPr lIns="0" tIns="0" rIns="0" bIns="0"/>
          <a:lstStyle>
            <a:lvl1pPr>
              <a:defRPr sz="1200" b="0" i="0">
                <a:solidFill>
                  <a:srgbClr val="6090FC"/>
                </a:solidFill>
                <a:latin typeface="Verdana"/>
                <a:cs typeface="Verdana"/>
              </a:defRPr>
            </a:lvl1pPr>
          </a:lstStyle>
          <a:p>
            <a:pPr marL="38100">
              <a:lnSpc>
                <a:spcPct val="100000"/>
              </a:lnSpc>
              <a:spcBef>
                <a:spcPts val="105"/>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bg1"/>
                </a:solidFill>
                <a:latin typeface="Rockwell"/>
                <a:cs typeface="Rockwell"/>
              </a:defRPr>
            </a:lvl1pPr>
          </a:lstStyle>
          <a:p>
            <a:endParaRPr/>
          </a:p>
        </p:txBody>
      </p:sp>
      <p:sp>
        <p:nvSpPr>
          <p:cNvPr id="3" name="Holder 3"/>
          <p:cNvSpPr>
            <a:spLocks noGrp="1"/>
          </p:cNvSpPr>
          <p:nvPr>
            <p:ph type="body" idx="1"/>
          </p:nvPr>
        </p:nvSpPr>
        <p:spPr/>
        <p:txBody>
          <a:bodyPr lIns="0" tIns="0" rIns="0" bIns="0"/>
          <a:lstStyle>
            <a:lvl1pPr>
              <a:defRPr sz="1700" b="0" i="0">
                <a:solidFill>
                  <a:schemeClr val="bg1"/>
                </a:solidFill>
                <a:latin typeface="Segoe UI"/>
                <a:cs typeface="Segoe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2/7/2022</a:t>
            </a:fld>
            <a:endParaRPr lang="en-US"/>
          </a:p>
        </p:txBody>
      </p:sp>
      <p:sp>
        <p:nvSpPr>
          <p:cNvPr id="6" name="Holder 6"/>
          <p:cNvSpPr>
            <a:spLocks noGrp="1"/>
          </p:cNvSpPr>
          <p:nvPr>
            <p:ph type="sldNum" sz="quarter" idx="7"/>
          </p:nvPr>
        </p:nvSpPr>
        <p:spPr/>
        <p:txBody>
          <a:bodyPr lIns="0" tIns="0" rIns="0" bIns="0"/>
          <a:lstStyle>
            <a:lvl1pPr>
              <a:defRPr sz="1200" b="0" i="0">
                <a:solidFill>
                  <a:srgbClr val="6090FC"/>
                </a:solidFill>
                <a:latin typeface="Verdana"/>
                <a:cs typeface="Verdana"/>
              </a:defRPr>
            </a:lvl1pPr>
          </a:lstStyle>
          <a:p>
            <a:pPr marL="38100">
              <a:lnSpc>
                <a:spcPct val="100000"/>
              </a:lnSpc>
              <a:spcBef>
                <a:spcPts val="105"/>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bg1"/>
                </a:solidFill>
                <a:latin typeface="Rockwell"/>
                <a:cs typeface="Rockwel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2/7/2022</a:t>
            </a:fld>
            <a:endParaRPr lang="en-US"/>
          </a:p>
        </p:txBody>
      </p:sp>
      <p:sp>
        <p:nvSpPr>
          <p:cNvPr id="7" name="Holder 7"/>
          <p:cNvSpPr>
            <a:spLocks noGrp="1"/>
          </p:cNvSpPr>
          <p:nvPr>
            <p:ph type="sldNum" sz="quarter" idx="7"/>
          </p:nvPr>
        </p:nvSpPr>
        <p:spPr/>
        <p:txBody>
          <a:bodyPr lIns="0" tIns="0" rIns="0" bIns="0"/>
          <a:lstStyle>
            <a:lvl1pPr>
              <a:defRPr sz="1200" b="0" i="0">
                <a:solidFill>
                  <a:srgbClr val="6090FC"/>
                </a:solidFill>
                <a:latin typeface="Verdana"/>
                <a:cs typeface="Verdana"/>
              </a:defRPr>
            </a:lvl1pPr>
          </a:lstStyle>
          <a:p>
            <a:pPr marL="38100">
              <a:lnSpc>
                <a:spcPct val="100000"/>
              </a:lnSpc>
              <a:spcBef>
                <a:spcPts val="105"/>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1998" cy="6857999"/>
          </a:xfrm>
          <a:prstGeom prst="rect">
            <a:avLst/>
          </a:prstGeom>
          <a:blipFill>
            <a:blip r:embed="rId2" cstate="print"/>
            <a:stretch>
              <a:fillRect/>
            </a:stretch>
          </a:blipFill>
        </p:spPr>
        <p:txBody>
          <a:bodyPr wrap="square" lIns="0" tIns="0" rIns="0" bIns="0" rtlCol="0"/>
          <a:lstStyle/>
          <a:p>
            <a:endParaRPr/>
          </a:p>
        </p:txBody>
      </p:sp>
      <p:sp>
        <p:nvSpPr>
          <p:cNvPr id="17" name="bg object 17"/>
          <p:cNvSpPr/>
          <p:nvPr/>
        </p:nvSpPr>
        <p:spPr>
          <a:xfrm>
            <a:off x="838961" y="4278629"/>
            <a:ext cx="10515600" cy="3175"/>
          </a:xfrm>
          <a:custGeom>
            <a:avLst/>
            <a:gdLst/>
            <a:ahLst/>
            <a:cxnLst/>
            <a:rect l="l" t="t" r="r" b="b"/>
            <a:pathLst>
              <a:path w="10515600" h="3175">
                <a:moveTo>
                  <a:pt x="0" y="0"/>
                </a:moveTo>
                <a:lnTo>
                  <a:pt x="10515600" y="2628"/>
                </a:lnTo>
              </a:path>
            </a:pathLst>
          </a:custGeom>
          <a:ln w="38100">
            <a:solidFill>
              <a:srgbClr val="FFC600"/>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1" i="0">
                <a:solidFill>
                  <a:schemeClr val="bg1"/>
                </a:solidFill>
                <a:latin typeface="Rockwell"/>
                <a:cs typeface="Rockwel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2/7/2022</a:t>
            </a:fld>
            <a:endParaRPr lang="en-US"/>
          </a:p>
        </p:txBody>
      </p:sp>
      <p:sp>
        <p:nvSpPr>
          <p:cNvPr id="5" name="Holder 5"/>
          <p:cNvSpPr>
            <a:spLocks noGrp="1"/>
          </p:cNvSpPr>
          <p:nvPr>
            <p:ph type="sldNum" sz="quarter" idx="7"/>
          </p:nvPr>
        </p:nvSpPr>
        <p:spPr/>
        <p:txBody>
          <a:bodyPr lIns="0" tIns="0" rIns="0" bIns="0"/>
          <a:lstStyle>
            <a:lvl1pPr>
              <a:defRPr sz="1200" b="0" i="0">
                <a:solidFill>
                  <a:srgbClr val="6090FC"/>
                </a:solidFill>
                <a:latin typeface="Verdana"/>
                <a:cs typeface="Verdana"/>
              </a:defRPr>
            </a:lvl1pPr>
          </a:lstStyle>
          <a:p>
            <a:pPr marL="38100">
              <a:lnSpc>
                <a:spcPct val="100000"/>
              </a:lnSpc>
              <a:spcBef>
                <a:spcPts val="105"/>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2/7/2022</a:t>
            </a:fld>
            <a:endParaRPr lang="en-US"/>
          </a:p>
        </p:txBody>
      </p:sp>
      <p:sp>
        <p:nvSpPr>
          <p:cNvPr id="4" name="Holder 4"/>
          <p:cNvSpPr>
            <a:spLocks noGrp="1"/>
          </p:cNvSpPr>
          <p:nvPr>
            <p:ph type="sldNum" sz="quarter" idx="7"/>
          </p:nvPr>
        </p:nvSpPr>
        <p:spPr/>
        <p:txBody>
          <a:bodyPr lIns="0" tIns="0" rIns="0" bIns="0"/>
          <a:lstStyle>
            <a:lvl1pPr>
              <a:defRPr sz="1200" b="0" i="0">
                <a:solidFill>
                  <a:srgbClr val="6090FC"/>
                </a:solidFill>
                <a:latin typeface="Verdana"/>
                <a:cs typeface="Verdana"/>
              </a:defRPr>
            </a:lvl1pPr>
          </a:lstStyle>
          <a:p>
            <a:pPr marL="38100">
              <a:lnSpc>
                <a:spcPct val="100000"/>
              </a:lnSpc>
              <a:spcBef>
                <a:spcPts val="105"/>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1998" cy="6857999"/>
          </a:xfrm>
          <a:prstGeom prst="rect">
            <a:avLst/>
          </a:prstGeom>
          <a:blipFill>
            <a:blip r:embed="rId7" cstate="print"/>
            <a:stretch>
              <a:fillRect/>
            </a:stretch>
          </a:blipFill>
        </p:spPr>
        <p:txBody>
          <a:bodyPr wrap="square" lIns="0" tIns="0" rIns="0" bIns="0" rtlCol="0"/>
          <a:lstStyle/>
          <a:p>
            <a:endParaRPr/>
          </a:p>
        </p:txBody>
      </p:sp>
      <p:sp>
        <p:nvSpPr>
          <p:cNvPr id="17" name="bg object 17"/>
          <p:cNvSpPr/>
          <p:nvPr/>
        </p:nvSpPr>
        <p:spPr>
          <a:xfrm>
            <a:off x="2463545" y="1474467"/>
            <a:ext cx="8412480" cy="1905"/>
          </a:xfrm>
          <a:custGeom>
            <a:avLst/>
            <a:gdLst/>
            <a:ahLst/>
            <a:cxnLst/>
            <a:rect l="l" t="t" r="r" b="b"/>
            <a:pathLst>
              <a:path w="8412480" h="1905">
                <a:moveTo>
                  <a:pt x="0" y="1790"/>
                </a:moveTo>
                <a:lnTo>
                  <a:pt x="8412480" y="0"/>
                </a:lnTo>
              </a:path>
            </a:pathLst>
          </a:custGeom>
          <a:ln w="38100">
            <a:solidFill>
              <a:srgbClr val="FFC600"/>
            </a:solidFill>
          </a:ln>
        </p:spPr>
        <p:txBody>
          <a:bodyPr wrap="square" lIns="0" tIns="0" rIns="0" bIns="0" rtlCol="0"/>
          <a:lstStyle/>
          <a:p>
            <a:endParaRPr/>
          </a:p>
        </p:txBody>
      </p:sp>
      <p:sp>
        <p:nvSpPr>
          <p:cNvPr id="2" name="Holder 2"/>
          <p:cNvSpPr>
            <a:spLocks noGrp="1"/>
          </p:cNvSpPr>
          <p:nvPr>
            <p:ph type="title"/>
          </p:nvPr>
        </p:nvSpPr>
        <p:spPr>
          <a:xfrm>
            <a:off x="1443763" y="174487"/>
            <a:ext cx="9304472" cy="1183005"/>
          </a:xfrm>
          <a:prstGeom prst="rect">
            <a:avLst/>
          </a:prstGeom>
        </p:spPr>
        <p:txBody>
          <a:bodyPr wrap="square" lIns="0" tIns="0" rIns="0" bIns="0">
            <a:spAutoFit/>
          </a:bodyPr>
          <a:lstStyle>
            <a:lvl1pPr>
              <a:defRPr sz="3600" b="1" i="0">
                <a:solidFill>
                  <a:schemeClr val="bg1"/>
                </a:solidFill>
                <a:latin typeface="Rockwell"/>
                <a:cs typeface="Rockwell"/>
              </a:defRPr>
            </a:lvl1pPr>
          </a:lstStyle>
          <a:p>
            <a:endParaRPr/>
          </a:p>
        </p:txBody>
      </p:sp>
      <p:sp>
        <p:nvSpPr>
          <p:cNvPr id="3" name="Holder 3"/>
          <p:cNvSpPr>
            <a:spLocks noGrp="1"/>
          </p:cNvSpPr>
          <p:nvPr>
            <p:ph type="body" idx="1"/>
          </p:nvPr>
        </p:nvSpPr>
        <p:spPr>
          <a:xfrm>
            <a:off x="1895739" y="1634091"/>
            <a:ext cx="8400521" cy="2135504"/>
          </a:xfrm>
          <a:prstGeom prst="rect">
            <a:avLst/>
          </a:prstGeom>
        </p:spPr>
        <p:txBody>
          <a:bodyPr wrap="square" lIns="0" tIns="0" rIns="0" bIns="0">
            <a:spAutoFit/>
          </a:bodyPr>
          <a:lstStyle>
            <a:lvl1pPr>
              <a:defRPr sz="1700" b="0" i="0">
                <a:solidFill>
                  <a:schemeClr val="bg1"/>
                </a:solidFill>
                <a:latin typeface="Segoe UI"/>
                <a:cs typeface="Segoe U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2/7/2022</a:t>
            </a:fld>
            <a:endParaRPr lang="en-US"/>
          </a:p>
        </p:txBody>
      </p:sp>
      <p:sp>
        <p:nvSpPr>
          <p:cNvPr id="6" name="Holder 6"/>
          <p:cNvSpPr>
            <a:spLocks noGrp="1"/>
          </p:cNvSpPr>
          <p:nvPr>
            <p:ph type="sldNum" sz="quarter" idx="7"/>
          </p:nvPr>
        </p:nvSpPr>
        <p:spPr>
          <a:xfrm>
            <a:off x="11027664" y="6432431"/>
            <a:ext cx="271779" cy="210820"/>
          </a:xfrm>
          <a:prstGeom prst="rect">
            <a:avLst/>
          </a:prstGeom>
        </p:spPr>
        <p:txBody>
          <a:bodyPr wrap="square" lIns="0" tIns="0" rIns="0" bIns="0">
            <a:spAutoFit/>
          </a:bodyPr>
          <a:lstStyle>
            <a:lvl1pPr>
              <a:defRPr sz="1200" b="0" i="0">
                <a:solidFill>
                  <a:srgbClr val="6090FC"/>
                </a:solidFill>
                <a:latin typeface="Verdana"/>
                <a:cs typeface="Verdana"/>
              </a:defRPr>
            </a:lvl1pPr>
          </a:lstStyle>
          <a:p>
            <a:pPr marL="38100">
              <a:lnSpc>
                <a:spcPct val="100000"/>
              </a:lnSpc>
              <a:spcBef>
                <a:spcPts val="105"/>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 y="0"/>
            <a:ext cx="12191998" cy="6857999"/>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2202816" y="4648200"/>
            <a:ext cx="7665084" cy="0"/>
          </a:xfrm>
          <a:custGeom>
            <a:avLst/>
            <a:gdLst/>
            <a:ahLst/>
            <a:cxnLst/>
            <a:rect l="l" t="t" r="r" b="b"/>
            <a:pathLst>
              <a:path w="7665084">
                <a:moveTo>
                  <a:pt x="0" y="0"/>
                </a:moveTo>
                <a:lnTo>
                  <a:pt x="7664856" y="0"/>
                </a:lnTo>
              </a:path>
            </a:pathLst>
          </a:custGeom>
          <a:ln w="38100">
            <a:solidFill>
              <a:srgbClr val="FFC600"/>
            </a:solidFill>
          </a:ln>
        </p:spPr>
        <p:txBody>
          <a:bodyPr wrap="square" lIns="0" tIns="0" rIns="0" bIns="0" rtlCol="0"/>
          <a:lstStyle/>
          <a:p>
            <a:endParaRPr/>
          </a:p>
        </p:txBody>
      </p:sp>
      <p:sp>
        <p:nvSpPr>
          <p:cNvPr id="4" name="object 4"/>
          <p:cNvSpPr txBox="1"/>
          <p:nvPr/>
        </p:nvSpPr>
        <p:spPr>
          <a:xfrm>
            <a:off x="2324100" y="2683228"/>
            <a:ext cx="7543800" cy="1736373"/>
          </a:xfrm>
          <a:prstGeom prst="rect">
            <a:avLst/>
          </a:prstGeom>
        </p:spPr>
        <p:txBody>
          <a:bodyPr vert="horz" wrap="square" lIns="0" tIns="81280" rIns="0" bIns="0" rtlCol="0">
            <a:spAutoFit/>
          </a:bodyPr>
          <a:lstStyle/>
          <a:p>
            <a:pPr marL="362585" marR="356235" indent="-233679" algn="ctr">
              <a:lnSpc>
                <a:spcPts val="4320"/>
              </a:lnSpc>
              <a:spcBef>
                <a:spcPts val="640"/>
              </a:spcBef>
            </a:pPr>
            <a:r>
              <a:rPr lang="en-US" sz="4000" b="1" spc="-5" dirty="0">
                <a:solidFill>
                  <a:srgbClr val="FFFFFF"/>
                </a:solidFill>
                <a:latin typeface="Rockwell"/>
                <a:cs typeface="Rockwell"/>
              </a:rPr>
              <a:t>Public Health Provider - Charity Care Program (PHP-CCP)</a:t>
            </a:r>
            <a:endParaRPr sz="4000" dirty="0">
              <a:latin typeface="Rockwell"/>
              <a:cs typeface="Rockwell"/>
            </a:endParaRPr>
          </a:p>
        </p:txBody>
      </p:sp>
      <p:sp>
        <p:nvSpPr>
          <p:cNvPr id="5" name="object 5"/>
          <p:cNvSpPr txBox="1"/>
          <p:nvPr/>
        </p:nvSpPr>
        <p:spPr>
          <a:xfrm>
            <a:off x="3607753" y="4876800"/>
            <a:ext cx="4855210" cy="391160"/>
          </a:xfrm>
          <a:prstGeom prst="rect">
            <a:avLst/>
          </a:prstGeom>
        </p:spPr>
        <p:txBody>
          <a:bodyPr vert="horz" wrap="square" lIns="0" tIns="12700" rIns="0" bIns="0" rtlCol="0">
            <a:spAutoFit/>
          </a:bodyPr>
          <a:lstStyle/>
          <a:p>
            <a:pPr marL="12700" algn="ctr">
              <a:lnSpc>
                <a:spcPct val="100000"/>
              </a:lnSpc>
              <a:spcBef>
                <a:spcPts val="100"/>
              </a:spcBef>
            </a:pPr>
            <a:r>
              <a:rPr lang="en-US" sz="2400" b="1" spc="-5" dirty="0">
                <a:solidFill>
                  <a:srgbClr val="FFC600"/>
                </a:solidFill>
                <a:latin typeface="Segoe UI"/>
                <a:cs typeface="Segoe UI"/>
              </a:rPr>
              <a:t>Stakeholder Presentation </a:t>
            </a:r>
            <a:endParaRPr sz="2400" dirty="0">
              <a:latin typeface="Segoe UI"/>
              <a:cs typeface="Segoe U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8030" y="2956953"/>
            <a:ext cx="4451350" cy="985519"/>
          </a:xfrm>
          <a:prstGeom prst="rect">
            <a:avLst/>
          </a:prstGeom>
        </p:spPr>
        <p:txBody>
          <a:bodyPr vert="horz" wrap="square" lIns="0" tIns="12700" rIns="0" bIns="0" rtlCol="0">
            <a:spAutoFit/>
          </a:bodyPr>
          <a:lstStyle/>
          <a:p>
            <a:pPr marL="12700">
              <a:lnSpc>
                <a:spcPct val="100000"/>
              </a:lnSpc>
              <a:spcBef>
                <a:spcPts val="100"/>
              </a:spcBef>
            </a:pPr>
            <a:r>
              <a:rPr sz="6300" spc="-5" dirty="0"/>
              <a:t>Q</a:t>
            </a:r>
            <a:r>
              <a:rPr sz="6300" dirty="0"/>
              <a:t>ues</a:t>
            </a:r>
            <a:r>
              <a:rPr sz="6300" spc="5" dirty="0"/>
              <a:t>t</a:t>
            </a:r>
            <a:r>
              <a:rPr sz="6300" dirty="0"/>
              <a:t>ions?</a:t>
            </a:r>
            <a:endParaRPr sz="6300"/>
          </a:p>
        </p:txBody>
      </p:sp>
      <p:sp>
        <p:nvSpPr>
          <p:cNvPr id="3" name="object 3"/>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10</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7000" y="723127"/>
            <a:ext cx="7848599" cy="627736"/>
          </a:xfrm>
          <a:prstGeom prst="rect">
            <a:avLst/>
          </a:prstGeom>
        </p:spPr>
        <p:txBody>
          <a:bodyPr vert="horz" wrap="square" lIns="0" tIns="12065" rIns="0" bIns="0" rtlCol="0">
            <a:spAutoFit/>
          </a:bodyPr>
          <a:lstStyle/>
          <a:p>
            <a:pPr marL="12700" algn="ctr">
              <a:lnSpc>
                <a:spcPct val="100000"/>
              </a:lnSpc>
              <a:spcBef>
                <a:spcPts val="95"/>
              </a:spcBef>
            </a:pPr>
            <a:r>
              <a:rPr lang="en-US" sz="4000" spc="-60" dirty="0"/>
              <a:t>Introduction to PHP-CCP</a:t>
            </a:r>
            <a:endParaRPr sz="4000" dirty="0"/>
          </a:p>
        </p:txBody>
      </p:sp>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2</a:t>
            </a:fld>
            <a:endParaRPr dirty="0"/>
          </a:p>
        </p:txBody>
      </p:sp>
      <p:sp>
        <p:nvSpPr>
          <p:cNvPr id="5" name="TextBox 4">
            <a:extLst>
              <a:ext uri="{FF2B5EF4-FFF2-40B4-BE49-F238E27FC236}">
                <a16:creationId xmlns:a16="http://schemas.microsoft.com/office/drawing/2014/main" id="{E2F758C6-3D2E-4B20-80A1-731E74ECB3C9}"/>
              </a:ext>
            </a:extLst>
          </p:cNvPr>
          <p:cNvSpPr txBox="1"/>
          <p:nvPr/>
        </p:nvSpPr>
        <p:spPr>
          <a:xfrm>
            <a:off x="2620264" y="2362200"/>
            <a:ext cx="8382000" cy="2954655"/>
          </a:xfrm>
          <a:prstGeom prst="rect">
            <a:avLst/>
          </a:prstGeom>
          <a:noFill/>
        </p:spPr>
        <p:txBody>
          <a:bodyPr wrap="square" rtlCol="0">
            <a:spAutoFit/>
          </a:bodyPr>
          <a:lstStyle/>
          <a:p>
            <a:r>
              <a:rPr lang="en-US" sz="2400" dirty="0">
                <a:solidFill>
                  <a:schemeClr val="bg1"/>
                </a:solidFill>
              </a:rPr>
              <a:t>The Public Health Provider – Charity Care Program (PHP-CCP) is designed to allow qualified providers to receive reimbursement for the cost of delivering healthcare services, including behavioral health services, vaccine services , and other preventative services, when those costs are not reimbursed by another source. The program is authorized under the 1115 waiver. </a:t>
            </a:r>
          </a:p>
          <a:p>
            <a:r>
              <a:rPr lang="en-US" sz="2400" dirty="0">
                <a:solidFill>
                  <a:schemeClr val="bg1"/>
                </a:solidFill>
              </a:rPr>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7000" y="723127"/>
            <a:ext cx="7848599" cy="627736"/>
          </a:xfrm>
          <a:prstGeom prst="rect">
            <a:avLst/>
          </a:prstGeom>
        </p:spPr>
        <p:txBody>
          <a:bodyPr vert="horz" wrap="square" lIns="0" tIns="12065" rIns="0" bIns="0" rtlCol="0">
            <a:spAutoFit/>
          </a:bodyPr>
          <a:lstStyle/>
          <a:p>
            <a:pPr marL="12700" algn="ctr">
              <a:lnSpc>
                <a:spcPct val="100000"/>
              </a:lnSpc>
              <a:spcBef>
                <a:spcPts val="95"/>
              </a:spcBef>
            </a:pPr>
            <a:r>
              <a:rPr lang="en-US" sz="4000" spc="-60" dirty="0"/>
              <a:t>Introduction to PHP-CCP</a:t>
            </a:r>
            <a:endParaRPr sz="4000" dirty="0"/>
          </a:p>
        </p:txBody>
      </p:sp>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3</a:t>
            </a:fld>
            <a:endParaRPr dirty="0"/>
          </a:p>
        </p:txBody>
      </p:sp>
      <p:sp>
        <p:nvSpPr>
          <p:cNvPr id="5" name="TextBox 4">
            <a:extLst>
              <a:ext uri="{FF2B5EF4-FFF2-40B4-BE49-F238E27FC236}">
                <a16:creationId xmlns:a16="http://schemas.microsoft.com/office/drawing/2014/main" id="{E2F758C6-3D2E-4B20-80A1-731E74ECB3C9}"/>
              </a:ext>
            </a:extLst>
          </p:cNvPr>
          <p:cNvSpPr txBox="1"/>
          <p:nvPr/>
        </p:nvSpPr>
        <p:spPr>
          <a:xfrm>
            <a:off x="2645664" y="1724654"/>
            <a:ext cx="8382000" cy="4893647"/>
          </a:xfrm>
          <a:prstGeom prst="rect">
            <a:avLst/>
          </a:prstGeom>
          <a:noFill/>
        </p:spPr>
        <p:txBody>
          <a:bodyPr wrap="square" rtlCol="0">
            <a:spAutoFit/>
          </a:bodyPr>
          <a:lstStyle/>
          <a:p>
            <a:pPr marL="342900" lvl="0" indent="-342900">
              <a:buFont typeface="Arial" panose="020B0604020202020204" pitchFamily="34" charset="0"/>
              <a:buChar char="•"/>
            </a:pPr>
            <a:r>
              <a:rPr lang="en-US" sz="2400" dirty="0">
                <a:solidFill>
                  <a:schemeClr val="bg1"/>
                </a:solidFill>
              </a:rPr>
              <a:t>To qualify, providers must submit an annual application that will collect cost and payment data on services eligible for reimbursement under this program.</a:t>
            </a:r>
          </a:p>
          <a:p>
            <a:pPr marL="342900" lvl="0" indent="-342900">
              <a:buFont typeface="Arial" panose="020B0604020202020204" pitchFamily="34" charset="0"/>
              <a:buChar char="•"/>
            </a:pPr>
            <a:endParaRPr lang="en-US" sz="2400" dirty="0">
              <a:solidFill>
                <a:schemeClr val="bg1"/>
              </a:solidFill>
            </a:endParaRPr>
          </a:p>
          <a:p>
            <a:pPr marL="342900" lvl="0" indent="-342900">
              <a:buFont typeface="Arial" panose="020B0604020202020204" pitchFamily="34" charset="0"/>
              <a:buChar char="•"/>
            </a:pPr>
            <a:r>
              <a:rPr lang="en-US" sz="2400" dirty="0">
                <a:solidFill>
                  <a:schemeClr val="bg1"/>
                </a:solidFill>
              </a:rPr>
              <a:t>The provider must be able to certify public expenditures and will be paid an annual lump sum based on actual expenditures. </a:t>
            </a:r>
          </a:p>
          <a:p>
            <a:pPr marL="285750" lvl="0" indent="-285750">
              <a:buFont typeface="Arial" panose="020B0604020202020204" pitchFamily="34" charset="0"/>
              <a:buChar char="•"/>
            </a:pPr>
            <a:endParaRPr lang="en-US" sz="2400" dirty="0">
              <a:solidFill>
                <a:schemeClr val="bg1"/>
              </a:solidFill>
            </a:endParaRPr>
          </a:p>
          <a:p>
            <a:pPr marL="285750" lvl="0" indent="-285750">
              <a:buFont typeface="Arial" panose="020B0604020202020204" pitchFamily="34" charset="0"/>
              <a:buChar char="•"/>
            </a:pPr>
            <a:r>
              <a:rPr lang="en-US" sz="2400" dirty="0">
                <a:solidFill>
                  <a:schemeClr val="bg1"/>
                </a:solidFill>
              </a:rPr>
              <a:t>Year 1 of the program, DY11, will begin October 1, 2021 and end September 30, 2022.</a:t>
            </a:r>
          </a:p>
          <a:p>
            <a:pPr marL="285750" lvl="0" indent="-285750">
              <a:buFont typeface="Arial" panose="020B0604020202020204" pitchFamily="34" charset="0"/>
              <a:buChar char="•"/>
            </a:pPr>
            <a:endParaRPr lang="en-US" sz="2400" dirty="0">
              <a:solidFill>
                <a:schemeClr val="bg1"/>
              </a:solidFill>
            </a:endParaRPr>
          </a:p>
          <a:p>
            <a:pPr marL="285750" lvl="0" indent="-285750">
              <a:buFont typeface="Arial" panose="020B0604020202020204" pitchFamily="34" charset="0"/>
              <a:buChar char="•"/>
            </a:pPr>
            <a:r>
              <a:rPr lang="en-US" sz="2400" dirty="0">
                <a:solidFill>
                  <a:schemeClr val="bg1"/>
                </a:solidFill>
              </a:rPr>
              <a:t>For the first two years, the program size will be $500 million each year.</a:t>
            </a:r>
          </a:p>
          <a:p>
            <a:pPr marL="285750" lvl="0" indent="-285750">
              <a:buFont typeface="Arial" panose="020B0604020202020204" pitchFamily="34" charset="0"/>
              <a:buChar char="•"/>
            </a:pPr>
            <a:endParaRPr lang="en-US" sz="2400" dirty="0">
              <a:solidFill>
                <a:schemeClr val="bg1"/>
              </a:solidFill>
            </a:endParaRPr>
          </a:p>
        </p:txBody>
      </p:sp>
    </p:spTree>
    <p:extLst>
      <p:ext uri="{BB962C8B-B14F-4D97-AF65-F5344CB8AC3E}">
        <p14:creationId xmlns:p14="http://schemas.microsoft.com/office/powerpoint/2010/main" val="3464826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7000" y="335699"/>
            <a:ext cx="7848599" cy="1120178"/>
          </a:xfrm>
          <a:prstGeom prst="rect">
            <a:avLst/>
          </a:prstGeom>
        </p:spPr>
        <p:txBody>
          <a:bodyPr vert="horz" wrap="square" lIns="0" tIns="12065" rIns="0" bIns="0" rtlCol="0">
            <a:spAutoFit/>
          </a:bodyPr>
          <a:lstStyle/>
          <a:p>
            <a:pPr marL="12700" algn="ctr">
              <a:lnSpc>
                <a:spcPct val="100000"/>
              </a:lnSpc>
              <a:spcBef>
                <a:spcPts val="95"/>
              </a:spcBef>
            </a:pPr>
            <a:r>
              <a:rPr lang="en-US" spc="-60" dirty="0"/>
              <a:t>Introduction to PHP-CCP:</a:t>
            </a:r>
            <a:br>
              <a:rPr lang="en-US" spc="-60" dirty="0"/>
            </a:br>
            <a:r>
              <a:rPr lang="en-US" spc="-60" dirty="0"/>
              <a:t>Who is Eligible?</a:t>
            </a:r>
            <a:endParaRPr dirty="0"/>
          </a:p>
        </p:txBody>
      </p:sp>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4</a:t>
            </a:fld>
            <a:endParaRPr dirty="0"/>
          </a:p>
        </p:txBody>
      </p:sp>
      <p:sp>
        <p:nvSpPr>
          <p:cNvPr id="5" name="TextBox 4">
            <a:extLst>
              <a:ext uri="{FF2B5EF4-FFF2-40B4-BE49-F238E27FC236}">
                <a16:creationId xmlns:a16="http://schemas.microsoft.com/office/drawing/2014/main" id="{E2F758C6-3D2E-4B20-80A1-731E74ECB3C9}"/>
              </a:ext>
            </a:extLst>
          </p:cNvPr>
          <p:cNvSpPr txBox="1"/>
          <p:nvPr/>
        </p:nvSpPr>
        <p:spPr>
          <a:xfrm>
            <a:off x="2514600" y="3048000"/>
            <a:ext cx="8382000" cy="2862322"/>
          </a:xfrm>
          <a:prstGeom prst="rect">
            <a:avLst/>
          </a:prstGeom>
          <a:noFill/>
        </p:spPr>
        <p:txBody>
          <a:bodyPr wrap="square" rtlCol="0">
            <a:spAutoFit/>
          </a:bodyPr>
          <a:lstStyle/>
          <a:p>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Established under the Texas Health and Safety Code Chapters 533 and 534 and are primarily providing behavioral health services:</a:t>
            </a:r>
          </a:p>
          <a:p>
            <a:pPr marL="800100" lvl="1" indent="-342900">
              <a:buFont typeface="Arial" panose="020B0604020202020204" pitchFamily="34" charset="0"/>
              <a:buChar char="•"/>
            </a:pPr>
            <a:r>
              <a:rPr lang="en-US" sz="2000" dirty="0">
                <a:solidFill>
                  <a:schemeClr val="bg1"/>
                </a:solidFill>
              </a:rPr>
              <a:t>Community Mental Health Clinics (CMHCs),</a:t>
            </a:r>
          </a:p>
          <a:p>
            <a:pPr marL="800100" lvl="1" indent="-342900">
              <a:buFont typeface="Arial" panose="020B0604020202020204" pitchFamily="34" charset="0"/>
              <a:buChar char="•"/>
            </a:pPr>
            <a:r>
              <a:rPr lang="en-US" sz="2000" dirty="0">
                <a:solidFill>
                  <a:schemeClr val="bg1"/>
                </a:solidFill>
              </a:rPr>
              <a:t>Community Centers,</a:t>
            </a:r>
          </a:p>
          <a:p>
            <a:pPr marL="800100" lvl="1" indent="-342900">
              <a:buFont typeface="Arial" panose="020B0604020202020204" pitchFamily="34" charset="0"/>
              <a:buChar char="•"/>
            </a:pPr>
            <a:r>
              <a:rPr lang="en-US" sz="2000" dirty="0">
                <a:solidFill>
                  <a:schemeClr val="bg1"/>
                </a:solidFill>
              </a:rPr>
              <a:t>Local Behavioral Health Authorities (LBHAs), and</a:t>
            </a:r>
          </a:p>
          <a:p>
            <a:pPr marL="800100" lvl="1" indent="-342900">
              <a:buFont typeface="Arial" panose="020B0604020202020204" pitchFamily="34" charset="0"/>
              <a:buChar char="•"/>
            </a:pPr>
            <a:r>
              <a:rPr lang="en-US" sz="2000" dirty="0">
                <a:solidFill>
                  <a:schemeClr val="bg1"/>
                </a:solidFill>
              </a:rPr>
              <a:t>Local Mental Health Authorities (LMHAs), </a:t>
            </a:r>
          </a:p>
          <a:p>
            <a:pPr marL="342900" lvl="0" indent="-342900">
              <a:buFont typeface="Arial" panose="020B0604020202020204" pitchFamily="34" charset="0"/>
              <a:buChar char="•"/>
            </a:pPr>
            <a:r>
              <a:rPr lang="en-US" sz="2000" dirty="0">
                <a:solidFill>
                  <a:schemeClr val="bg1"/>
                </a:solidFill>
              </a:rPr>
              <a:t>Local Health Departments (LHDs) and Public Health Districts (PHDs) established under the Texas Health and Safety Code Chapter 121.</a:t>
            </a:r>
          </a:p>
        </p:txBody>
      </p:sp>
      <p:sp>
        <p:nvSpPr>
          <p:cNvPr id="7" name="TextBox 6">
            <a:extLst>
              <a:ext uri="{FF2B5EF4-FFF2-40B4-BE49-F238E27FC236}">
                <a16:creationId xmlns:a16="http://schemas.microsoft.com/office/drawing/2014/main" id="{F166C19A-F347-4D25-9FEB-0FFEAB9F53CE}"/>
              </a:ext>
            </a:extLst>
          </p:cNvPr>
          <p:cNvSpPr txBox="1"/>
          <p:nvPr/>
        </p:nvSpPr>
        <p:spPr>
          <a:xfrm>
            <a:off x="2514600" y="1676400"/>
            <a:ext cx="8382000" cy="1323439"/>
          </a:xfrm>
          <a:prstGeom prst="rect">
            <a:avLst/>
          </a:prstGeom>
          <a:noFill/>
        </p:spPr>
        <p:txBody>
          <a:bodyPr wrap="square" rtlCol="0">
            <a:spAutoFit/>
          </a:bodyPr>
          <a:lstStyle/>
          <a:p>
            <a:r>
              <a:rPr lang="en-US" sz="2000" dirty="0">
                <a:solidFill>
                  <a:schemeClr val="bg1"/>
                </a:solidFill>
              </a:rPr>
              <a:t>In accordance with the Special Terms and Conditions of the 1115 waiver, to participate in the program, providers must be funded by a unit of government to be able to certify public expenditures. Publicly-owned and operated providers eligible to participate include:</a:t>
            </a:r>
          </a:p>
        </p:txBody>
      </p:sp>
    </p:spTree>
    <p:extLst>
      <p:ext uri="{BB962C8B-B14F-4D97-AF65-F5344CB8AC3E}">
        <p14:creationId xmlns:p14="http://schemas.microsoft.com/office/powerpoint/2010/main" val="3908828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38401" y="710935"/>
            <a:ext cx="8382000" cy="627736"/>
          </a:xfrm>
          <a:prstGeom prst="rect">
            <a:avLst/>
          </a:prstGeom>
        </p:spPr>
        <p:txBody>
          <a:bodyPr vert="horz" wrap="square" lIns="0" tIns="12065" rIns="0" bIns="0" rtlCol="0">
            <a:spAutoFit/>
          </a:bodyPr>
          <a:lstStyle/>
          <a:p>
            <a:pPr marL="12700">
              <a:lnSpc>
                <a:spcPct val="100000"/>
              </a:lnSpc>
              <a:spcBef>
                <a:spcPts val="95"/>
              </a:spcBef>
            </a:pPr>
            <a:r>
              <a:rPr lang="en-US" sz="4000" spc="-5" dirty="0"/>
              <a:t>Payment Protocol (Attachment T)</a:t>
            </a:r>
            <a:endParaRPr sz="4000" dirty="0"/>
          </a:p>
        </p:txBody>
      </p:sp>
      <p:sp>
        <p:nvSpPr>
          <p:cNvPr id="12" name="object 12"/>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5</a:t>
            </a:fld>
            <a:endParaRPr dirty="0"/>
          </a:p>
        </p:txBody>
      </p:sp>
      <p:sp>
        <p:nvSpPr>
          <p:cNvPr id="3" name="object 3"/>
          <p:cNvSpPr txBox="1"/>
          <p:nvPr/>
        </p:nvSpPr>
        <p:spPr>
          <a:xfrm>
            <a:off x="2534020" y="2133600"/>
            <a:ext cx="8280031" cy="2921954"/>
          </a:xfrm>
          <a:prstGeom prst="rect">
            <a:avLst/>
          </a:prstGeom>
        </p:spPr>
        <p:txBody>
          <a:bodyPr vert="horz" wrap="square" lIns="0" tIns="13335" rIns="0" bIns="0" rtlCol="0">
            <a:spAutoFit/>
          </a:bodyPr>
          <a:lstStyle/>
          <a:p>
            <a:pPr marL="342900" indent="-342900">
              <a:lnSpc>
                <a:spcPct val="100000"/>
              </a:lnSpc>
              <a:spcBef>
                <a:spcPts val="25"/>
              </a:spcBef>
              <a:buFont typeface="Arial" panose="020B0604020202020204" pitchFamily="34" charset="0"/>
              <a:buChar char="•"/>
            </a:pPr>
            <a:r>
              <a:rPr lang="en-US" sz="2100" dirty="0">
                <a:solidFill>
                  <a:schemeClr val="bg1"/>
                </a:solidFill>
                <a:latin typeface="Segoe UI"/>
                <a:cs typeface="Segoe UI"/>
              </a:rPr>
              <a:t>The Payment Protocol (Attachment T) provides guidelines for the cost report tool which includes the following:</a:t>
            </a:r>
          </a:p>
          <a:p>
            <a:pPr marL="800100" lvl="1" indent="-342900">
              <a:spcBef>
                <a:spcPts val="25"/>
              </a:spcBef>
              <a:buFont typeface="Arial" panose="020B0604020202020204" pitchFamily="34" charset="0"/>
              <a:buChar char="•"/>
            </a:pPr>
            <a:r>
              <a:rPr lang="en-US" sz="2100" dirty="0">
                <a:solidFill>
                  <a:schemeClr val="bg1"/>
                </a:solidFill>
                <a:latin typeface="Segoe UI"/>
                <a:cs typeface="Segoe UI"/>
              </a:rPr>
              <a:t>Cost report period dates</a:t>
            </a:r>
          </a:p>
          <a:p>
            <a:pPr marL="800100" lvl="1" indent="-342900">
              <a:spcBef>
                <a:spcPts val="25"/>
              </a:spcBef>
              <a:buFont typeface="Arial" panose="020B0604020202020204" pitchFamily="34" charset="0"/>
              <a:buChar char="•"/>
            </a:pPr>
            <a:r>
              <a:rPr lang="en-US" sz="2100" dirty="0">
                <a:solidFill>
                  <a:schemeClr val="bg1"/>
                </a:solidFill>
                <a:latin typeface="Segoe UI"/>
                <a:cs typeface="Segoe UI"/>
              </a:rPr>
              <a:t>Definitions</a:t>
            </a:r>
          </a:p>
          <a:p>
            <a:pPr marL="800100" lvl="1" indent="-342900">
              <a:spcBef>
                <a:spcPts val="25"/>
              </a:spcBef>
              <a:buFont typeface="Arial" panose="020B0604020202020204" pitchFamily="34" charset="0"/>
              <a:buChar char="•"/>
            </a:pPr>
            <a:r>
              <a:rPr lang="en-US" sz="2100" dirty="0">
                <a:solidFill>
                  <a:schemeClr val="bg1"/>
                </a:solidFill>
                <a:latin typeface="Segoe UI"/>
                <a:cs typeface="Segoe UI"/>
              </a:rPr>
              <a:t>Directions for each exhibit </a:t>
            </a:r>
          </a:p>
          <a:p>
            <a:pPr>
              <a:lnSpc>
                <a:spcPct val="100000"/>
              </a:lnSpc>
              <a:spcBef>
                <a:spcPts val="25"/>
              </a:spcBef>
            </a:pPr>
            <a:endParaRPr lang="en-US" sz="2100" dirty="0">
              <a:solidFill>
                <a:schemeClr val="bg1"/>
              </a:solidFill>
              <a:latin typeface="Segoe UI"/>
              <a:cs typeface="Segoe UI"/>
            </a:endParaRPr>
          </a:p>
          <a:p>
            <a:pPr>
              <a:lnSpc>
                <a:spcPct val="100000"/>
              </a:lnSpc>
              <a:spcBef>
                <a:spcPts val="25"/>
              </a:spcBef>
            </a:pPr>
            <a:endParaRPr lang="en-US" sz="2100" dirty="0">
              <a:solidFill>
                <a:schemeClr val="bg1"/>
              </a:solidFill>
              <a:latin typeface="Segoe UI"/>
              <a:cs typeface="Segoe UI"/>
            </a:endParaRPr>
          </a:p>
          <a:p>
            <a:pPr>
              <a:lnSpc>
                <a:spcPct val="100000"/>
              </a:lnSpc>
              <a:spcBef>
                <a:spcPts val="25"/>
              </a:spcBef>
            </a:pPr>
            <a:endParaRPr sz="2100" dirty="0">
              <a:solidFill>
                <a:schemeClr val="bg1"/>
              </a:solidFill>
              <a:latin typeface="Segoe UI"/>
              <a:cs typeface="Segoe UI"/>
            </a:endParaRPr>
          </a:p>
          <a:p>
            <a:pPr>
              <a:lnSpc>
                <a:spcPct val="100000"/>
              </a:lnSpc>
              <a:spcBef>
                <a:spcPts val="25"/>
              </a:spcBef>
              <a:buClr>
                <a:srgbClr val="FFFFFF"/>
              </a:buClr>
              <a:buFont typeface="Segoe UI"/>
              <a:buAutoNum type="romanLcPeriod"/>
            </a:pPr>
            <a:endParaRPr sz="2100" dirty="0">
              <a:latin typeface="Segoe UI"/>
              <a:cs typeface="Segoe U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 y="0"/>
            <a:ext cx="12191998"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463545" y="1474467"/>
            <a:ext cx="8412480" cy="1905"/>
          </a:xfrm>
          <a:custGeom>
            <a:avLst/>
            <a:gdLst/>
            <a:ahLst/>
            <a:cxnLst/>
            <a:rect l="l" t="t" r="r" b="b"/>
            <a:pathLst>
              <a:path w="8412480" h="1905">
                <a:moveTo>
                  <a:pt x="0" y="1790"/>
                </a:moveTo>
                <a:lnTo>
                  <a:pt x="8412480" y="0"/>
                </a:lnTo>
              </a:path>
            </a:pathLst>
          </a:custGeom>
          <a:ln w="38100">
            <a:solidFill>
              <a:srgbClr val="FFC600"/>
            </a:solidFill>
          </a:ln>
        </p:spPr>
        <p:txBody>
          <a:bodyPr wrap="square" lIns="0" tIns="0" rIns="0" bIns="0" rtlCol="0"/>
          <a:lstStyle/>
          <a:p>
            <a:endParaRPr/>
          </a:p>
        </p:txBody>
      </p:sp>
      <p:sp>
        <p:nvSpPr>
          <p:cNvPr id="4" name="object 4"/>
          <p:cNvSpPr txBox="1">
            <a:spLocks noGrp="1"/>
          </p:cNvSpPr>
          <p:nvPr>
            <p:ph type="ctrTitle"/>
          </p:nvPr>
        </p:nvSpPr>
        <p:spPr>
          <a:xfrm>
            <a:off x="1600200" y="723127"/>
            <a:ext cx="10210800" cy="504625"/>
          </a:xfrm>
          <a:prstGeom prst="rect">
            <a:avLst/>
          </a:prstGeom>
        </p:spPr>
        <p:txBody>
          <a:bodyPr vert="horz" wrap="square" lIns="0" tIns="12065" rIns="0" bIns="0" rtlCol="0">
            <a:spAutoFit/>
          </a:bodyPr>
          <a:lstStyle/>
          <a:p>
            <a:pPr marL="1132840" algn="l">
              <a:lnSpc>
                <a:spcPct val="100000"/>
              </a:lnSpc>
              <a:spcBef>
                <a:spcPts val="95"/>
              </a:spcBef>
            </a:pPr>
            <a:r>
              <a:rPr lang="en-US" sz="3200" spc="-10" dirty="0"/>
              <a:t>PHP-CCP TAC Rules</a:t>
            </a:r>
            <a:endParaRPr lang="en-US" sz="3200" spc="-5" dirty="0"/>
          </a:p>
        </p:txBody>
      </p:sp>
      <p:sp>
        <p:nvSpPr>
          <p:cNvPr id="5" name="object 5"/>
          <p:cNvSpPr txBox="1"/>
          <p:nvPr/>
        </p:nvSpPr>
        <p:spPr>
          <a:xfrm>
            <a:off x="2540370" y="1676763"/>
            <a:ext cx="1586865"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Verdana"/>
              <a:cs typeface="Verdana"/>
            </a:endParaRPr>
          </a:p>
        </p:txBody>
      </p:sp>
      <p:sp>
        <p:nvSpPr>
          <p:cNvPr id="8" name="object 8"/>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6</a:t>
            </a:fld>
            <a:endParaRPr dirty="0"/>
          </a:p>
        </p:txBody>
      </p:sp>
      <p:sp>
        <p:nvSpPr>
          <p:cNvPr id="6" name="Rectangle 5">
            <a:extLst>
              <a:ext uri="{FF2B5EF4-FFF2-40B4-BE49-F238E27FC236}">
                <a16:creationId xmlns:a16="http://schemas.microsoft.com/office/drawing/2014/main" id="{FC45B8E4-9E26-4458-A0C0-DF1B028A8AEC}"/>
              </a:ext>
            </a:extLst>
          </p:cNvPr>
          <p:cNvSpPr/>
          <p:nvPr/>
        </p:nvSpPr>
        <p:spPr>
          <a:xfrm>
            <a:off x="2259571" y="1841000"/>
            <a:ext cx="4254500" cy="4568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32AFB16-C720-4CCD-B135-BB78E2D0B440}"/>
              </a:ext>
            </a:extLst>
          </p:cNvPr>
          <p:cNvSpPr/>
          <p:nvPr/>
        </p:nvSpPr>
        <p:spPr>
          <a:xfrm>
            <a:off x="6678085" y="1841000"/>
            <a:ext cx="4415676" cy="45521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91963C8-ABB6-432E-90DA-6025E0EC7A16}"/>
              </a:ext>
            </a:extLst>
          </p:cNvPr>
          <p:cNvSpPr txBox="1"/>
          <p:nvPr/>
        </p:nvSpPr>
        <p:spPr>
          <a:xfrm>
            <a:off x="2206022" y="1933600"/>
            <a:ext cx="4267834" cy="4524315"/>
          </a:xfrm>
          <a:prstGeom prst="rect">
            <a:avLst/>
          </a:prstGeom>
          <a:noFill/>
        </p:spPr>
        <p:txBody>
          <a:bodyPr wrap="square" rtlCol="0">
            <a:spAutoFit/>
          </a:bodyPr>
          <a:lstStyle/>
          <a:p>
            <a:pPr algn="ctr"/>
            <a:r>
              <a:rPr lang="en-US" sz="2400" u="sng" dirty="0">
                <a:solidFill>
                  <a:schemeClr val="bg1"/>
                </a:solidFill>
              </a:rPr>
              <a:t>RULE §355.8215</a:t>
            </a:r>
          </a:p>
          <a:p>
            <a:pPr algn="ctr"/>
            <a:r>
              <a:rPr lang="en-US" sz="2400" dirty="0">
                <a:solidFill>
                  <a:schemeClr val="bg1"/>
                </a:solidFill>
              </a:rPr>
              <a:t>Public Health Provider - Charity Care Program (PHP-CCP)</a:t>
            </a:r>
            <a:endParaRPr lang="en-US" dirty="0">
              <a:solidFill>
                <a:schemeClr val="bg1"/>
              </a:solidFill>
            </a:endParaRPr>
          </a:p>
          <a:p>
            <a:pPr algn="ctr"/>
            <a:endParaRPr lang="en-US" dirty="0">
              <a:solidFill>
                <a:schemeClr val="bg1"/>
              </a:solidFill>
            </a:endParaRPr>
          </a:p>
          <a:p>
            <a:pPr algn="ctr"/>
            <a:endParaRPr lang="en-US" dirty="0">
              <a:solidFill>
                <a:schemeClr val="bg1"/>
              </a:solidFill>
            </a:endParaRPr>
          </a:p>
          <a:p>
            <a:pPr algn="ctr"/>
            <a:r>
              <a:rPr lang="en-US" dirty="0">
                <a:solidFill>
                  <a:schemeClr val="bg1"/>
                </a:solidFill>
              </a:rPr>
              <a:t>This section establishes the Public Health Provider - Charity Care Program (PHP-CCP). PHP-CCP is designed to allow qualified providers to receive reimbursement for the cost of delivering healthcare services, including behavioral health services, vaccine services, public health services, and other preventative services, when those costs are not reimbursed by another source. </a:t>
            </a:r>
            <a:endParaRPr lang="en-US" sz="2400" dirty="0">
              <a:solidFill>
                <a:schemeClr val="bg1"/>
              </a:solidFill>
            </a:endParaRPr>
          </a:p>
        </p:txBody>
      </p:sp>
      <p:sp>
        <p:nvSpPr>
          <p:cNvPr id="10" name="TextBox 9">
            <a:extLst>
              <a:ext uri="{FF2B5EF4-FFF2-40B4-BE49-F238E27FC236}">
                <a16:creationId xmlns:a16="http://schemas.microsoft.com/office/drawing/2014/main" id="{83FF0473-544B-4DFC-9B6E-7487488EF2CE}"/>
              </a:ext>
            </a:extLst>
          </p:cNvPr>
          <p:cNvSpPr txBox="1"/>
          <p:nvPr/>
        </p:nvSpPr>
        <p:spPr>
          <a:xfrm>
            <a:off x="6667603" y="1928088"/>
            <a:ext cx="4402341" cy="3323987"/>
          </a:xfrm>
          <a:prstGeom prst="rect">
            <a:avLst/>
          </a:prstGeom>
          <a:noFill/>
        </p:spPr>
        <p:txBody>
          <a:bodyPr wrap="square" rtlCol="0">
            <a:spAutoFit/>
          </a:bodyPr>
          <a:lstStyle/>
          <a:p>
            <a:pPr algn="ctr"/>
            <a:r>
              <a:rPr lang="en-US" sz="2400" u="sng" dirty="0">
                <a:solidFill>
                  <a:schemeClr val="bg1"/>
                </a:solidFill>
              </a:rPr>
              <a:t>RULE §355.8217</a:t>
            </a:r>
          </a:p>
          <a:p>
            <a:pPr algn="ctr"/>
            <a:r>
              <a:rPr lang="en-US" sz="2400" dirty="0">
                <a:solidFill>
                  <a:schemeClr val="bg1"/>
                </a:solidFill>
              </a:rPr>
              <a:t>Payments to Public Health Providers for Charity Care</a:t>
            </a:r>
          </a:p>
          <a:p>
            <a:pPr algn="ctr"/>
            <a:endParaRPr lang="en-US" sz="2400" dirty="0">
              <a:solidFill>
                <a:schemeClr val="bg1"/>
              </a:solidFill>
            </a:endParaRPr>
          </a:p>
          <a:p>
            <a:pPr algn="ctr"/>
            <a:endParaRPr lang="en-US" sz="2400" dirty="0">
              <a:solidFill>
                <a:schemeClr val="bg1"/>
              </a:solidFill>
            </a:endParaRPr>
          </a:p>
          <a:p>
            <a:pPr algn="ctr"/>
            <a:r>
              <a:rPr lang="en-US" dirty="0">
                <a:solidFill>
                  <a:schemeClr val="bg1"/>
                </a:solidFill>
              </a:rPr>
              <a:t> Beginning October 1, 2022, Public Health Provider - Charity Care Program (PHP-CCP) payments are available under this section for eligible providers to help defray the uncompensated costs of charity care. </a:t>
            </a:r>
            <a:endParaRPr lang="en-US" sz="2400" dirty="0">
              <a:solidFill>
                <a:schemeClr val="bg1"/>
              </a:solidFill>
            </a:endParaRPr>
          </a:p>
        </p:txBody>
      </p:sp>
    </p:spTree>
    <p:extLst>
      <p:ext uri="{BB962C8B-B14F-4D97-AF65-F5344CB8AC3E}">
        <p14:creationId xmlns:p14="http://schemas.microsoft.com/office/powerpoint/2010/main" val="739677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 y="-674"/>
            <a:ext cx="12191998"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463545" y="1474467"/>
            <a:ext cx="8412480" cy="1905"/>
          </a:xfrm>
          <a:custGeom>
            <a:avLst/>
            <a:gdLst/>
            <a:ahLst/>
            <a:cxnLst/>
            <a:rect l="l" t="t" r="r" b="b"/>
            <a:pathLst>
              <a:path w="8412480" h="1905">
                <a:moveTo>
                  <a:pt x="0" y="1790"/>
                </a:moveTo>
                <a:lnTo>
                  <a:pt x="8412480" y="0"/>
                </a:lnTo>
              </a:path>
            </a:pathLst>
          </a:custGeom>
          <a:ln w="38100">
            <a:solidFill>
              <a:srgbClr val="FFC600"/>
            </a:solidFill>
          </a:ln>
        </p:spPr>
        <p:txBody>
          <a:bodyPr wrap="square" lIns="0" tIns="0" rIns="0" bIns="0" rtlCol="0"/>
          <a:lstStyle/>
          <a:p>
            <a:endParaRPr/>
          </a:p>
        </p:txBody>
      </p:sp>
      <p:sp>
        <p:nvSpPr>
          <p:cNvPr id="4" name="object 4"/>
          <p:cNvSpPr txBox="1">
            <a:spLocks noGrp="1"/>
          </p:cNvSpPr>
          <p:nvPr>
            <p:ph type="ctrTitle"/>
          </p:nvPr>
        </p:nvSpPr>
        <p:spPr>
          <a:xfrm>
            <a:off x="1600200" y="723127"/>
            <a:ext cx="10210800" cy="504625"/>
          </a:xfrm>
          <a:prstGeom prst="rect">
            <a:avLst/>
          </a:prstGeom>
        </p:spPr>
        <p:txBody>
          <a:bodyPr vert="horz" wrap="square" lIns="0" tIns="12065" rIns="0" bIns="0" rtlCol="0">
            <a:spAutoFit/>
          </a:bodyPr>
          <a:lstStyle/>
          <a:p>
            <a:pPr marL="1132840" algn="l">
              <a:lnSpc>
                <a:spcPct val="100000"/>
              </a:lnSpc>
              <a:spcBef>
                <a:spcPts val="95"/>
              </a:spcBef>
            </a:pPr>
            <a:r>
              <a:rPr lang="en-US" sz="3200" spc="-10" dirty="0"/>
              <a:t>Uncompensated Care vs. Charity Care</a:t>
            </a:r>
            <a:endParaRPr lang="en-US" sz="3200" spc="-5" dirty="0"/>
          </a:p>
        </p:txBody>
      </p:sp>
      <p:sp>
        <p:nvSpPr>
          <p:cNvPr id="5" name="object 5"/>
          <p:cNvSpPr txBox="1"/>
          <p:nvPr/>
        </p:nvSpPr>
        <p:spPr>
          <a:xfrm>
            <a:off x="2540370" y="1676763"/>
            <a:ext cx="1586865"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Verdana"/>
              <a:cs typeface="Verdana"/>
            </a:endParaRPr>
          </a:p>
        </p:txBody>
      </p:sp>
      <p:sp>
        <p:nvSpPr>
          <p:cNvPr id="8" name="object 8"/>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7</a:t>
            </a:fld>
            <a:endParaRPr dirty="0"/>
          </a:p>
        </p:txBody>
      </p:sp>
      <p:sp>
        <p:nvSpPr>
          <p:cNvPr id="6" name="Rectangle 5">
            <a:extLst>
              <a:ext uri="{FF2B5EF4-FFF2-40B4-BE49-F238E27FC236}">
                <a16:creationId xmlns:a16="http://schemas.microsoft.com/office/drawing/2014/main" id="{FC45B8E4-9E26-4458-A0C0-DF1B028A8AEC}"/>
              </a:ext>
            </a:extLst>
          </p:cNvPr>
          <p:cNvSpPr/>
          <p:nvPr/>
        </p:nvSpPr>
        <p:spPr>
          <a:xfrm>
            <a:off x="2259571" y="1841000"/>
            <a:ext cx="4254500" cy="4568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32AFB16-C720-4CCD-B135-BB78E2D0B440}"/>
              </a:ext>
            </a:extLst>
          </p:cNvPr>
          <p:cNvSpPr/>
          <p:nvPr/>
        </p:nvSpPr>
        <p:spPr>
          <a:xfrm>
            <a:off x="6678085" y="1841000"/>
            <a:ext cx="4415676" cy="45521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91963C8-ABB6-432E-90DA-6025E0EC7A16}"/>
              </a:ext>
            </a:extLst>
          </p:cNvPr>
          <p:cNvSpPr txBox="1"/>
          <p:nvPr/>
        </p:nvSpPr>
        <p:spPr>
          <a:xfrm>
            <a:off x="2206022" y="1933600"/>
            <a:ext cx="4267834" cy="461665"/>
          </a:xfrm>
          <a:prstGeom prst="rect">
            <a:avLst/>
          </a:prstGeom>
          <a:noFill/>
        </p:spPr>
        <p:txBody>
          <a:bodyPr wrap="square" rtlCol="0">
            <a:spAutoFit/>
          </a:bodyPr>
          <a:lstStyle/>
          <a:p>
            <a:pPr algn="ctr"/>
            <a:r>
              <a:rPr lang="en-US" sz="2400" u="sng" dirty="0">
                <a:solidFill>
                  <a:schemeClr val="bg1"/>
                </a:solidFill>
              </a:rPr>
              <a:t>Uncompensated Care</a:t>
            </a:r>
          </a:p>
        </p:txBody>
      </p:sp>
      <p:sp>
        <p:nvSpPr>
          <p:cNvPr id="10" name="TextBox 9">
            <a:extLst>
              <a:ext uri="{FF2B5EF4-FFF2-40B4-BE49-F238E27FC236}">
                <a16:creationId xmlns:a16="http://schemas.microsoft.com/office/drawing/2014/main" id="{83FF0473-544B-4DFC-9B6E-7487488EF2CE}"/>
              </a:ext>
            </a:extLst>
          </p:cNvPr>
          <p:cNvSpPr txBox="1"/>
          <p:nvPr/>
        </p:nvSpPr>
        <p:spPr>
          <a:xfrm>
            <a:off x="6718300" y="1933600"/>
            <a:ext cx="4402341" cy="461665"/>
          </a:xfrm>
          <a:prstGeom prst="rect">
            <a:avLst/>
          </a:prstGeom>
          <a:noFill/>
        </p:spPr>
        <p:txBody>
          <a:bodyPr wrap="square" rtlCol="0">
            <a:spAutoFit/>
          </a:bodyPr>
          <a:lstStyle/>
          <a:p>
            <a:pPr algn="ctr"/>
            <a:r>
              <a:rPr lang="en-US" sz="2400" u="sng" dirty="0">
                <a:solidFill>
                  <a:schemeClr val="bg1"/>
                </a:solidFill>
              </a:rPr>
              <a:t>Charity Care</a:t>
            </a:r>
          </a:p>
        </p:txBody>
      </p:sp>
      <p:sp>
        <p:nvSpPr>
          <p:cNvPr id="11" name="TextBox 10">
            <a:extLst>
              <a:ext uri="{FF2B5EF4-FFF2-40B4-BE49-F238E27FC236}">
                <a16:creationId xmlns:a16="http://schemas.microsoft.com/office/drawing/2014/main" id="{62DEE9F1-B1A7-4683-93EF-A388BEBEEB9B}"/>
              </a:ext>
            </a:extLst>
          </p:cNvPr>
          <p:cNvSpPr txBox="1"/>
          <p:nvPr/>
        </p:nvSpPr>
        <p:spPr>
          <a:xfrm>
            <a:off x="2291691" y="2432551"/>
            <a:ext cx="4229100" cy="3924151"/>
          </a:xfrm>
          <a:prstGeom prst="rect">
            <a:avLst/>
          </a:prstGeom>
          <a:noFill/>
        </p:spPr>
        <p:txBody>
          <a:bodyPr wrap="square" rtlCol="0">
            <a:spAutoFit/>
          </a:bodyPr>
          <a:lstStyle/>
          <a:p>
            <a:pPr marL="285750" indent="-285750">
              <a:buFont typeface="Arial" panose="020B0604020202020204" pitchFamily="34" charset="0"/>
              <a:buChar char="•"/>
            </a:pPr>
            <a:r>
              <a:rPr lang="en-US" sz="1700" dirty="0">
                <a:solidFill>
                  <a:schemeClr val="bg1"/>
                </a:solidFill>
              </a:rPr>
              <a:t>Health care provided for which a charge was recorded but no payment was received.</a:t>
            </a:r>
          </a:p>
          <a:p>
            <a:pPr marL="285750" indent="-285750">
              <a:buFont typeface="Arial" panose="020B0604020202020204" pitchFamily="34" charset="0"/>
              <a:buChar char="•"/>
            </a:pPr>
            <a:r>
              <a:rPr lang="en-US" sz="1700" dirty="0">
                <a:solidFill>
                  <a:schemeClr val="bg1"/>
                </a:solidFill>
              </a:rPr>
              <a:t>Consists of two components: </a:t>
            </a:r>
          </a:p>
          <a:p>
            <a:pPr marL="742950" lvl="1" indent="-285750">
              <a:buFont typeface="Arial" panose="020B0604020202020204" pitchFamily="34" charset="0"/>
              <a:buChar char="•"/>
            </a:pPr>
            <a:r>
              <a:rPr lang="en-US" sz="1700" dirty="0">
                <a:solidFill>
                  <a:schemeClr val="bg1"/>
                </a:solidFill>
              </a:rPr>
              <a:t>Charity Care – patient is unable to pay.</a:t>
            </a:r>
          </a:p>
          <a:p>
            <a:pPr marL="742950" lvl="1" indent="-285750">
              <a:buFont typeface="Arial" panose="020B0604020202020204" pitchFamily="34" charset="0"/>
              <a:buChar char="•"/>
            </a:pPr>
            <a:r>
              <a:rPr lang="en-US" sz="1700" dirty="0">
                <a:solidFill>
                  <a:schemeClr val="bg1"/>
                </a:solidFill>
              </a:rPr>
              <a:t>Bad Debt – payment was expected but not received.</a:t>
            </a:r>
          </a:p>
          <a:p>
            <a:pPr marL="285750" indent="-285750">
              <a:buFont typeface="Arial" panose="020B0604020202020204" pitchFamily="34" charset="0"/>
              <a:buChar char="•"/>
            </a:pPr>
            <a:r>
              <a:rPr lang="en-US" sz="1700" dirty="0">
                <a:solidFill>
                  <a:schemeClr val="bg1"/>
                </a:solidFill>
              </a:rPr>
              <a:t>Uncompensated care excludes other unfunded costs of care such as underpayment from Medicaid and Medicare.</a:t>
            </a:r>
          </a:p>
          <a:p>
            <a:endParaRPr lang="en-US" sz="1700" dirty="0">
              <a:solidFill>
                <a:schemeClr val="bg1"/>
              </a:solidFill>
            </a:endParaRPr>
          </a:p>
          <a:p>
            <a:pPr algn="ctr"/>
            <a:r>
              <a:rPr lang="en-US" sz="1400" dirty="0">
                <a:solidFill>
                  <a:schemeClr val="bg1"/>
                </a:solidFill>
              </a:rPr>
              <a:t>*</a:t>
            </a:r>
            <a:r>
              <a:rPr lang="en-US" sz="1400" i="1" dirty="0">
                <a:solidFill>
                  <a:schemeClr val="bg1"/>
                </a:solidFill>
              </a:rPr>
              <a:t>Uncompensated Care and Medicaid Shortfall will be included in the first year of the program.</a:t>
            </a:r>
            <a:endParaRPr lang="en-US" sz="1400" dirty="0">
              <a:solidFill>
                <a:schemeClr val="bg1"/>
              </a:solidFill>
            </a:endParaRPr>
          </a:p>
        </p:txBody>
      </p:sp>
      <p:sp>
        <p:nvSpPr>
          <p:cNvPr id="12" name="TextBox 11">
            <a:extLst>
              <a:ext uri="{FF2B5EF4-FFF2-40B4-BE49-F238E27FC236}">
                <a16:creationId xmlns:a16="http://schemas.microsoft.com/office/drawing/2014/main" id="{88F3E21E-7A0C-4E5A-AE43-C31D970217B2}"/>
              </a:ext>
            </a:extLst>
          </p:cNvPr>
          <p:cNvSpPr txBox="1"/>
          <p:nvPr/>
        </p:nvSpPr>
        <p:spPr>
          <a:xfrm>
            <a:off x="6700887" y="2443437"/>
            <a:ext cx="4326777" cy="3924151"/>
          </a:xfrm>
          <a:prstGeom prst="rect">
            <a:avLst/>
          </a:prstGeom>
          <a:noFill/>
        </p:spPr>
        <p:txBody>
          <a:bodyPr wrap="square" rtlCol="0">
            <a:spAutoFit/>
          </a:bodyPr>
          <a:lstStyle/>
          <a:p>
            <a:pPr marL="285750" indent="-285750">
              <a:buFont typeface="Arial" panose="020B0604020202020204" pitchFamily="34" charset="0"/>
              <a:buChar char="•"/>
            </a:pPr>
            <a:r>
              <a:rPr lang="en-US" sz="1700" dirty="0">
                <a:solidFill>
                  <a:schemeClr val="bg1"/>
                </a:solidFill>
              </a:rPr>
              <a:t>Healthcare services provided without expectation of reimbursement to uninsured patients who meet the provider’s charity-care policy. </a:t>
            </a:r>
          </a:p>
          <a:p>
            <a:pPr marL="285750" indent="-285750">
              <a:buFont typeface="Arial" panose="020B0604020202020204" pitchFamily="34" charset="0"/>
              <a:buChar char="•"/>
            </a:pPr>
            <a:r>
              <a:rPr lang="en-US" sz="1700" dirty="0">
                <a:solidFill>
                  <a:schemeClr val="bg1"/>
                </a:solidFill>
              </a:rPr>
              <a:t>Includes full or partial discounts given to uninsured patients who meet the provider’s financial assistance policy. </a:t>
            </a:r>
          </a:p>
          <a:p>
            <a:pPr marL="285750" indent="-285750">
              <a:buFont typeface="Arial" panose="020B0604020202020204" pitchFamily="34" charset="0"/>
              <a:buChar char="•"/>
            </a:pPr>
            <a:r>
              <a:rPr lang="en-US" sz="1700" dirty="0">
                <a:solidFill>
                  <a:schemeClr val="bg1"/>
                </a:solidFill>
              </a:rPr>
              <a:t>Does not include bad debt, courtesy allowances, or discounts given to patients who do not meet the provider’s charity-care policy or financial assistance policy.</a:t>
            </a:r>
          </a:p>
          <a:p>
            <a:pPr marL="285750" indent="-285750">
              <a:buFont typeface="Arial" panose="020B0604020202020204" pitchFamily="34" charset="0"/>
              <a:buChar char="•"/>
            </a:pPr>
            <a:endParaRPr lang="en-US" sz="1700" dirty="0">
              <a:solidFill>
                <a:schemeClr val="bg1"/>
              </a:solidFill>
            </a:endParaRPr>
          </a:p>
          <a:p>
            <a:pPr marL="285750" indent="-285750">
              <a:buFont typeface="Arial" panose="020B0604020202020204" pitchFamily="34" charset="0"/>
              <a:buChar char="•"/>
            </a:pPr>
            <a:endParaRPr lang="en-US" sz="1700" dirty="0">
              <a:solidFill>
                <a:schemeClr val="bg1"/>
              </a:solidFill>
            </a:endParaRPr>
          </a:p>
          <a:p>
            <a:pPr algn="ctr"/>
            <a:r>
              <a:rPr lang="en-US" sz="1400" dirty="0">
                <a:solidFill>
                  <a:schemeClr val="bg1"/>
                </a:solidFill>
              </a:rPr>
              <a:t>*</a:t>
            </a:r>
            <a:r>
              <a:rPr lang="en-US" sz="1400" i="1" dirty="0">
                <a:solidFill>
                  <a:schemeClr val="bg1"/>
                </a:solidFill>
              </a:rPr>
              <a:t>Starting the 2</a:t>
            </a:r>
            <a:r>
              <a:rPr lang="en-US" sz="1400" i="1" baseline="30000" dirty="0">
                <a:solidFill>
                  <a:schemeClr val="bg1"/>
                </a:solidFill>
              </a:rPr>
              <a:t>nd</a:t>
            </a:r>
            <a:r>
              <a:rPr lang="en-US" sz="1400" i="1" dirty="0">
                <a:solidFill>
                  <a:schemeClr val="bg1"/>
                </a:solidFill>
              </a:rPr>
              <a:t> year, the program will transition to Charity Care only.</a:t>
            </a:r>
            <a:endParaRPr lang="en-US" sz="14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7000" y="723127"/>
            <a:ext cx="7848599" cy="504625"/>
          </a:xfrm>
          <a:prstGeom prst="rect">
            <a:avLst/>
          </a:prstGeom>
        </p:spPr>
        <p:txBody>
          <a:bodyPr vert="horz" wrap="square" lIns="0" tIns="12065" rIns="0" bIns="0" rtlCol="0">
            <a:spAutoFit/>
          </a:bodyPr>
          <a:lstStyle/>
          <a:p>
            <a:pPr marL="12700" algn="ctr">
              <a:lnSpc>
                <a:spcPct val="100000"/>
              </a:lnSpc>
              <a:spcBef>
                <a:spcPts val="95"/>
              </a:spcBef>
            </a:pPr>
            <a:r>
              <a:rPr lang="en-US" sz="3200" spc="-60" dirty="0"/>
              <a:t>Upcoming Dates for Year 1 and Year 2 </a:t>
            </a:r>
            <a:endParaRPr sz="3200" dirty="0"/>
          </a:p>
        </p:txBody>
      </p:sp>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8</a:t>
            </a:fld>
            <a:endParaRPr dirty="0"/>
          </a:p>
        </p:txBody>
      </p:sp>
      <p:graphicFrame>
        <p:nvGraphicFramePr>
          <p:cNvPr id="3" name="Diagram 2">
            <a:extLst>
              <a:ext uri="{FF2B5EF4-FFF2-40B4-BE49-F238E27FC236}">
                <a16:creationId xmlns:a16="http://schemas.microsoft.com/office/drawing/2014/main" id="{FA90625E-DFB2-413B-88D3-E2742496D4AB}"/>
              </a:ext>
            </a:extLst>
          </p:cNvPr>
          <p:cNvGraphicFramePr/>
          <p:nvPr>
            <p:extLst>
              <p:ext uri="{D42A27DB-BD31-4B8C-83A1-F6EECF244321}">
                <p14:modId xmlns:p14="http://schemas.microsoft.com/office/powerpoint/2010/main" val="328311011"/>
              </p:ext>
            </p:extLst>
          </p:nvPr>
        </p:nvGraphicFramePr>
        <p:xfrm>
          <a:off x="2362200" y="1905000"/>
          <a:ext cx="9448800" cy="4229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7042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38400" y="723127"/>
            <a:ext cx="8458199" cy="550792"/>
          </a:xfrm>
          <a:prstGeom prst="rect">
            <a:avLst/>
          </a:prstGeom>
        </p:spPr>
        <p:txBody>
          <a:bodyPr vert="horz" wrap="square" lIns="0" tIns="12065" rIns="0" bIns="0" rtlCol="0">
            <a:spAutoFit/>
          </a:bodyPr>
          <a:lstStyle/>
          <a:p>
            <a:pPr marL="12700">
              <a:lnSpc>
                <a:spcPct val="100000"/>
              </a:lnSpc>
              <a:spcBef>
                <a:spcPts val="95"/>
              </a:spcBef>
            </a:pPr>
            <a:r>
              <a:rPr lang="en-US" sz="3500" spc="-5" dirty="0"/>
              <a:t>Provider Finance Contact Information</a:t>
            </a:r>
            <a:endParaRPr sz="3500" dirty="0"/>
          </a:p>
        </p:txBody>
      </p:sp>
      <p:sp>
        <p:nvSpPr>
          <p:cNvPr id="6" name="object 6"/>
          <p:cNvSpPr txBox="1">
            <a:spLocks noGrp="1"/>
          </p:cNvSpPr>
          <p:nvPr>
            <p:ph type="sldNum" sz="quarter" idx="7"/>
          </p:nvPr>
        </p:nvSpPr>
        <p:spPr>
          <a:prstGeom prst="rect">
            <a:avLst/>
          </a:prstGeom>
        </p:spPr>
        <p:txBody>
          <a:bodyPr vert="horz" wrap="square" lIns="0" tIns="13335" rIns="0" bIns="0" rtlCol="0">
            <a:spAutoFit/>
          </a:bodyPr>
          <a:lstStyle/>
          <a:p>
            <a:pPr marL="38100">
              <a:lnSpc>
                <a:spcPct val="100000"/>
              </a:lnSpc>
              <a:spcBef>
                <a:spcPts val="105"/>
              </a:spcBef>
            </a:pPr>
            <a:fld id="{81D60167-4931-47E6-BA6A-407CBD079E47}" type="slidenum">
              <a:rPr dirty="0"/>
              <a:t>9</a:t>
            </a:fld>
            <a:endParaRPr dirty="0"/>
          </a:p>
        </p:txBody>
      </p:sp>
      <p:sp>
        <p:nvSpPr>
          <p:cNvPr id="7" name="TextBox 6">
            <a:extLst>
              <a:ext uri="{FF2B5EF4-FFF2-40B4-BE49-F238E27FC236}">
                <a16:creationId xmlns:a16="http://schemas.microsoft.com/office/drawing/2014/main" id="{9C137637-77FE-4769-8B75-17DA45E86F0F}"/>
              </a:ext>
            </a:extLst>
          </p:cNvPr>
          <p:cNvSpPr txBox="1"/>
          <p:nvPr/>
        </p:nvSpPr>
        <p:spPr>
          <a:xfrm>
            <a:off x="2514599" y="1981200"/>
            <a:ext cx="8305800"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bg1"/>
                </a:solidFill>
              </a:rPr>
              <a:t>Email:</a:t>
            </a:r>
          </a:p>
          <a:p>
            <a:pPr marL="800100" lvl="1" indent="-342900">
              <a:buFont typeface="Arial" panose="020B0604020202020204" pitchFamily="34" charset="0"/>
              <a:buChar char="•"/>
            </a:pPr>
            <a:r>
              <a:rPr lang="en-US" sz="2400" dirty="0">
                <a:solidFill>
                  <a:schemeClr val="bg1"/>
                </a:solidFill>
              </a:rPr>
              <a:t>PHP-CCP@hhs.Texas.gov </a:t>
            </a:r>
          </a:p>
          <a:p>
            <a:pPr lvl="1"/>
            <a:endParaRPr lang="en-US" sz="2400" dirty="0">
              <a:solidFill>
                <a:schemeClr val="bg1"/>
              </a:solidFill>
            </a:endParaRPr>
          </a:p>
          <a:p>
            <a:pPr marL="342900" indent="-342900">
              <a:buFont typeface="Arial" panose="020B0604020202020204" pitchFamily="34" charset="0"/>
              <a:buChar char="•"/>
            </a:pPr>
            <a:r>
              <a:rPr lang="en-US" sz="2400" dirty="0">
                <a:solidFill>
                  <a:schemeClr val="bg1"/>
                </a:solidFill>
              </a:rPr>
              <a:t>Phone:</a:t>
            </a:r>
          </a:p>
          <a:p>
            <a:pPr marL="800100" lvl="1" indent="-342900">
              <a:buFont typeface="Arial" panose="020B0604020202020204" pitchFamily="34" charset="0"/>
              <a:buChar char="•"/>
            </a:pPr>
            <a:r>
              <a:rPr lang="en-US" sz="2400" dirty="0">
                <a:solidFill>
                  <a:schemeClr val="bg1"/>
                </a:solidFill>
              </a:rPr>
              <a:t>Customer Information: (512) 424-6637 or (512) 462-6223</a:t>
            </a:r>
          </a:p>
          <a:p>
            <a:pPr lvl="1"/>
            <a:endParaRPr lang="en-US" sz="2400" dirty="0">
              <a:solidFill>
                <a:schemeClr val="bg1"/>
              </a:solidFill>
            </a:endParaRPr>
          </a:p>
          <a:p>
            <a:pPr marL="342900" indent="-342900">
              <a:buFont typeface="Arial" panose="020B0604020202020204" pitchFamily="34" charset="0"/>
              <a:buChar char="•"/>
            </a:pPr>
            <a:r>
              <a:rPr lang="en-US" sz="2400" dirty="0">
                <a:solidFill>
                  <a:schemeClr val="bg1"/>
                </a:solidFill>
              </a:rPr>
              <a:t>Written Comments:</a:t>
            </a:r>
          </a:p>
          <a:p>
            <a:pPr marL="800100" lvl="1" indent="-342900">
              <a:buFont typeface="Arial" panose="020B0604020202020204" pitchFamily="34" charset="0"/>
              <a:buChar char="•"/>
            </a:pPr>
            <a:r>
              <a:rPr lang="en-US" sz="2400" dirty="0">
                <a:solidFill>
                  <a:schemeClr val="bg1"/>
                </a:solidFill>
              </a:rPr>
              <a:t>HHSC, Mail Code H400, P.O. Box 13247, Austin, Texas 78711-3247</a:t>
            </a:r>
          </a:p>
          <a:p>
            <a:endParaRPr lang="en-US" sz="2400"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C921B3C3E55846861C0589E9EB9FAC" ma:contentTypeVersion="1036" ma:contentTypeDescription="Create a new document." ma:contentTypeScope="" ma:versionID="c83d12350bdb5ef013f574efb6f82082">
  <xsd:schema xmlns:xsd="http://www.w3.org/2001/XMLSchema" xmlns:xs="http://www.w3.org/2001/XMLSchema" xmlns:p="http://schemas.microsoft.com/office/2006/metadata/properties" xmlns:ns2="ea37a463-b99d-470c-8a85-4153a11441a9" xmlns:ns3="1571f4e1-8204-4024-bfd5-977daa3869d8" targetNamespace="http://schemas.microsoft.com/office/2006/metadata/properties" ma:root="true" ma:fieldsID="ebfb447e8589fb5356685fc3025d8d56" ns2:_="" ns3:_="">
    <xsd:import namespace="ea37a463-b99d-470c-8a85-4153a11441a9"/>
    <xsd:import namespace="1571f4e1-8204-4024-bfd5-977daa3869d8"/>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37a463-b99d-470c-8a85-4153a11441a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571f4e1-8204-4024-bfd5-977daa3869d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ea37a463-b99d-470c-8a85-4153a11441a9">Y2PHC7Y2YW5Y-1630869320-14593</_dlc_DocId>
    <_dlc_DocIdUrl xmlns="ea37a463-b99d-470c-8a85-4153a11441a9">
      <Url>https://txhhs.sharepoint.com/sites/hhsc/fs/ra/_layouts/15/DocIdRedir.aspx?ID=Y2PHC7Y2YW5Y-1630869320-14593</Url>
      <Description>Y2PHC7Y2YW5Y-1630869320-14593</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12DCA81-A544-49AB-946E-974E179392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37a463-b99d-470c-8a85-4153a11441a9"/>
    <ds:schemaRef ds:uri="1571f4e1-8204-4024-bfd5-977daa3869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900536C-40B1-422A-8836-E490D4CA83F2}">
  <ds:schemaRefs>
    <ds:schemaRef ds:uri="ea37a463-b99d-470c-8a85-4153a11441a9"/>
    <ds:schemaRef ds:uri="http://purl.org/dc/terms/"/>
    <ds:schemaRef ds:uri="http://schemas.openxmlformats.org/package/2006/metadata/core-properties"/>
    <ds:schemaRef ds:uri="http://schemas.microsoft.com/office/2006/metadata/properties"/>
    <ds:schemaRef ds:uri="http://purl.org/dc/dcmitype/"/>
    <ds:schemaRef ds:uri="http://purl.org/dc/elements/1.1/"/>
    <ds:schemaRef ds:uri="http://schemas.microsoft.com/office/infopath/2007/PartnerControls"/>
    <ds:schemaRef ds:uri="http://schemas.microsoft.com/office/2006/documentManagement/types"/>
    <ds:schemaRef ds:uri="1571f4e1-8204-4024-bfd5-977daa3869d8"/>
    <ds:schemaRef ds:uri="http://www.w3.org/XML/1998/namespace"/>
  </ds:schemaRefs>
</ds:datastoreItem>
</file>

<file path=customXml/itemProps3.xml><?xml version="1.0" encoding="utf-8"?>
<ds:datastoreItem xmlns:ds="http://schemas.openxmlformats.org/officeDocument/2006/customXml" ds:itemID="{E388C59C-767E-4EF0-B919-5D4DFE7C2C1C}">
  <ds:schemaRefs>
    <ds:schemaRef ds:uri="http://schemas.microsoft.com/sharepoint/v3/contenttype/forms"/>
  </ds:schemaRefs>
</ds:datastoreItem>
</file>

<file path=customXml/itemProps4.xml><?xml version="1.0" encoding="utf-8"?>
<ds:datastoreItem xmlns:ds="http://schemas.openxmlformats.org/officeDocument/2006/customXml" ds:itemID="{0695FE2F-CAE0-457E-B56A-DD54A15C582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1365</TotalTime>
  <Words>674</Words>
  <Application>Microsoft Office PowerPoint</Application>
  <PresentationFormat>Widescreen</PresentationFormat>
  <Paragraphs>83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Introduction to PHP-CCP</vt:lpstr>
      <vt:lpstr>Introduction to PHP-CCP</vt:lpstr>
      <vt:lpstr>Introduction to PHP-CCP: Who is Eligible?</vt:lpstr>
      <vt:lpstr>Payment Protocol (Attachment T)</vt:lpstr>
      <vt:lpstr>PHP-CCP TAC Rules</vt:lpstr>
      <vt:lpstr>Uncompensated Care vs. Charity Care</vt:lpstr>
      <vt:lpstr>Upcoming Dates for Year 1 and Year 2 </vt:lpstr>
      <vt:lpstr>Provider Finance Contact Information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1115 Demonstration Waiver Extension Summary</dc:title>
  <dc:creator>Amanda.Broden@hhsc.state.tx.us</dc:creator>
  <cp:lastModifiedBy>Kaminsky,Kathryn (HHSC)</cp:lastModifiedBy>
  <cp:revision>36</cp:revision>
  <dcterms:created xsi:type="dcterms:W3CDTF">2021-03-08T14:28:10Z</dcterms:created>
  <dcterms:modified xsi:type="dcterms:W3CDTF">2022-02-07T14:06:14Z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2018-02-16T00:00:00Z</vt:filetime>
  </property>
  <property fmtid="{D5CDD505-2E9C-101B-9397-08002B2CF9AE}" pid="3" name="Creator">
    <vt:lpwstr>Acrobat PDFMaker 15 for PowerPoint</vt:lpwstr>
  </property>
  <property fmtid="{D5CDD505-2E9C-101B-9397-08002B2CF9AE}" pid="4" name="LastSaved">
    <vt:filetime>2021-03-08T00:00:00Z</vt:filetime>
  </property>
  <property fmtid="{D5CDD505-2E9C-101B-9397-08002B2CF9AE}" pid="5" name="ContentTypeId">
    <vt:lpwstr>0x010100C6C921B3C3E55846861C0589E9EB9FAC</vt:lpwstr>
  </property>
  <property fmtid="{D5CDD505-2E9C-101B-9397-08002B2CF9AE}" pid="6" name="_dlc_DocIdItemGuid">
    <vt:lpwstr>60ea5651-00ae-479d-8b92-cc03b23242b9</vt:lpwstr>
  </property>
</Properties>
</file>