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86" r:id="rId2"/>
    <p:sldMasterId id="2147483675" r:id="rId3"/>
  </p:sldMasterIdLst>
  <p:notesMasterIdLst>
    <p:notesMasterId r:id="rId16"/>
  </p:notesMasterIdLst>
  <p:handoutMasterIdLst>
    <p:handoutMasterId r:id="rId17"/>
  </p:handoutMasterIdLst>
  <p:sldIdLst>
    <p:sldId id="256" r:id="rId4"/>
    <p:sldId id="284" r:id="rId5"/>
    <p:sldId id="287" r:id="rId6"/>
    <p:sldId id="288" r:id="rId7"/>
    <p:sldId id="368" r:id="rId8"/>
    <p:sldId id="336" r:id="rId9"/>
    <p:sldId id="369" r:id="rId10"/>
    <p:sldId id="370" r:id="rId11"/>
    <p:sldId id="371" r:id="rId12"/>
    <p:sldId id="373" r:id="rId13"/>
    <p:sldId id="374" r:id="rId14"/>
    <p:sldId id="3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" initials="S" lastIdx="1" clrIdx="0">
    <p:extLst>
      <p:ext uri="{19B8F6BF-5375-455C-9EA6-DF929625EA0E}">
        <p15:presenceInfo xmlns:p15="http://schemas.microsoft.com/office/powerpoint/2012/main" userId="S::Steve.Eichner@dshs.texas.gov::499c9e02-92ac-4e4e-a37f-ca4a94b127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5220" autoAdjust="0"/>
  </p:normalViewPr>
  <p:slideViewPr>
    <p:cSldViewPr snapToGrid="0">
      <p:cViewPr varScale="1">
        <p:scale>
          <a:sx n="58" d="100"/>
          <a:sy n="5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4F13E5-7E09-4754-B7EC-94A84D13D9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05816-7788-4343-A309-B9E7E8708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68BDF-92BF-4B50-B570-B4BA4027E3C6}" type="datetime1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CE5C15-E163-4586-8469-740634F2B6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43A5C-3E3E-4D50-941F-B14867DCB5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6749D-1B7D-4BF8-9D4B-D55BA5C286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03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65FD4-ABC8-4778-B9CB-518B2E99864F}" type="datetime1">
              <a:rPr lang="en-US" smtClean="0"/>
              <a:t>7/20/2021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DB9-DCB2-4EF4-B0E2-B8C93B6BB4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249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580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64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 dirty="0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62" r:id="rId3"/>
    <p:sldLayoutId id="2147483652" r:id="rId4"/>
    <p:sldLayoutId id="2147483672" r:id="rId5"/>
    <p:sldLayoutId id="2147483673" r:id="rId6"/>
    <p:sldLayoutId id="2147483653" r:id="rId7"/>
    <p:sldLayoutId id="2147483697" r:id="rId8"/>
    <p:sldLayoutId id="2147483674" r:id="rId9"/>
    <p:sldLayoutId id="2147483702" r:id="rId10"/>
    <p:sldLayoutId id="2147483655" r:id="rId11"/>
    <p:sldLayoutId id="2147483658" r:id="rId12"/>
    <p:sldLayoutId id="214748370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  <p:sldLayoutId id="2147483705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teve.eichner@dshs.texas.gov" TargetMode="Externa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9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Activities</a:t>
            </a:r>
          </a:p>
        </p:txBody>
      </p:sp>
    </p:spTree>
    <p:extLst>
      <p:ext uri="{BB962C8B-B14F-4D97-AF65-F5344CB8AC3E}">
        <p14:creationId xmlns:p14="http://schemas.microsoft.com/office/powerpoint/2010/main" val="61749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3EB4AD-E592-4045-9E35-EB1E082E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Update on Texas Activities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D3F44F-2F52-4156-89DE-CF6A8C02E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1214253" cy="4351338"/>
          </a:xfrm>
        </p:spPr>
        <p:txBody>
          <a:bodyPr/>
          <a:lstStyle/>
          <a:p>
            <a:r>
              <a:rPr lang="en-US" dirty="0"/>
              <a:t>Situation Awareness for Novel Epidemic Response (SANER)</a:t>
            </a:r>
          </a:p>
          <a:p>
            <a:r>
              <a:rPr lang="en-US" dirty="0"/>
              <a:t>Data Exchange for Newborn Screening</a:t>
            </a:r>
          </a:p>
          <a:p>
            <a:r>
              <a:rPr lang="en-US" dirty="0"/>
              <a:t>Gateway Services</a:t>
            </a:r>
          </a:p>
          <a:p>
            <a:r>
              <a:rPr lang="en-US" dirty="0"/>
              <a:t>Other Topics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FB2CC-B62D-419D-9D7B-9E616A69593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21EDE7A0-2A40-4843-A4BA-64BCA4242F6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9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3EB4AD-E592-4045-9E35-EB1E082E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Questions, Discussion, and</a:t>
            </a:r>
            <a:br>
              <a:rPr lang="en-US" sz="4000" dirty="0"/>
            </a:br>
            <a:r>
              <a:rPr lang="en-US" sz="4000" dirty="0"/>
              <a:t>Thank You!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D3F44F-2F52-4156-89DE-CF6A8C02E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76412"/>
            <a:ext cx="11214253" cy="435133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Contact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Steve Eichner</a:t>
            </a:r>
            <a:br>
              <a:rPr lang="en-US" dirty="0"/>
            </a:br>
            <a:r>
              <a:rPr lang="en-US" dirty="0"/>
              <a:t>HIT Lead</a:t>
            </a:r>
            <a:br>
              <a:rPr lang="en-US" dirty="0"/>
            </a:br>
            <a:r>
              <a:rPr lang="en-US" dirty="0"/>
              <a:t>Texas Department of State Health Services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hlinkClick r:id="rId2"/>
              </a:rPr>
              <a:t>steve.eichner@dshs.texas.gov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Ph: 512-221-5632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FB2CC-B62D-419D-9D7B-9E616A69593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21EDE7A0-2A40-4843-A4BA-64BCA4242F6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B2D-65D2-44DC-8838-45073EA0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Rockwell" panose="02060603020205020403" pitchFamily="18" charset="0"/>
              </a:rPr>
              <a:t>Update on Health Information Technology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859607-03DF-48D6-964A-723701735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93777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Public Health Funding and Policy Committee</a:t>
            </a:r>
            <a:br>
              <a:rPr lang="en-US" sz="3600" dirty="0"/>
            </a:br>
            <a:r>
              <a:rPr lang="en-US" sz="3600" dirty="0"/>
              <a:t>August 11, 2021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B586A0-F78E-4AF7-8975-40A913C933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825387"/>
            <a:ext cx="10509250" cy="544692"/>
          </a:xfrm>
        </p:spPr>
        <p:txBody>
          <a:bodyPr>
            <a:normAutofit/>
          </a:bodyPr>
          <a:lstStyle/>
          <a:p>
            <a:r>
              <a:rPr lang="en-US" sz="2400" dirty="0"/>
              <a:t>Steve Eichner</a:t>
            </a:r>
          </a:p>
        </p:txBody>
      </p:sp>
    </p:spTree>
    <p:extLst>
      <p:ext uri="{BB962C8B-B14F-4D97-AF65-F5344CB8AC3E}">
        <p14:creationId xmlns:p14="http://schemas.microsoft.com/office/powerpoint/2010/main" val="154333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Actions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75CBF-0F96-4718-B5FE-B8E36E57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2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Medicare Inpatient Prospective Payment System/</a:t>
            </a:r>
            <a:br>
              <a:rPr lang="en-US" sz="3000" dirty="0"/>
            </a:br>
            <a:r>
              <a:rPr lang="en-US" sz="3000" dirty="0"/>
              <a:t>Hospital Promoting Interoperability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26966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dirty="0"/>
              <a:t>Large, annual Final Rule- covers range of subjects</a:t>
            </a:r>
          </a:p>
          <a:p>
            <a:pPr lvl="1">
              <a:lnSpc>
                <a:spcPct val="120000"/>
              </a:lnSpc>
            </a:pPr>
            <a:r>
              <a:rPr lang="en-US" sz="3200" dirty="0"/>
              <a:t>Reimbursement Rates</a:t>
            </a:r>
          </a:p>
          <a:p>
            <a:pPr lvl="1">
              <a:lnSpc>
                <a:spcPct val="120000"/>
              </a:lnSpc>
            </a:pPr>
            <a:r>
              <a:rPr lang="en-US" sz="3200" dirty="0"/>
              <a:t>Promoting Interoperability/Meaningful Use</a:t>
            </a:r>
          </a:p>
          <a:p>
            <a:pPr>
              <a:lnSpc>
                <a:spcPct val="120000"/>
              </a:lnSpc>
            </a:pPr>
            <a:r>
              <a:rPr lang="en-US" sz="3600" dirty="0"/>
              <a:t>Becomes effective October 1, 2021</a:t>
            </a:r>
          </a:p>
          <a:p>
            <a:pPr>
              <a:lnSpc>
                <a:spcPct val="120000"/>
              </a:lnSpc>
            </a:pPr>
            <a:r>
              <a:rPr lang="en-US" sz="3600" dirty="0"/>
              <a:t>Continues to require reporting by hospitals to public health agencies (PHAs)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200" dirty="0"/>
              <a:t>Note that the Medicaid Promoting Interoperability Program ends this year.</a:t>
            </a:r>
          </a:p>
          <a:p>
            <a:endParaRPr lang="en-US" sz="36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3F900C1-4AA7-4DCC-B186-65A0759A712C}"/>
              </a:ext>
            </a:extLst>
          </p:cNvPr>
          <p:cNvSpPr txBox="1">
            <a:spLocks/>
          </p:cNvSpPr>
          <p:nvPr/>
        </p:nvSpPr>
        <p:spPr>
          <a:xfrm>
            <a:off x="9448800" y="62706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3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CF7810-4B63-437B-B322-7666C1E4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Impacts on Promoting Interoperability/Meaningful Use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DFF27-87DC-480C-B324-307D450FC7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44058"/>
            <a:ext cx="5181600" cy="580588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4400" b="1" dirty="0"/>
              <a:t>Before Rule Change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Hospitals could choose 2 of 4 measures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Syndromic Surveillance</a:t>
            </a:r>
          </a:p>
          <a:p>
            <a:pPr lvl="2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Emergency department and urgent care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Electronic Laboratory Reporting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Immunization Registry Reporting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Electronic Case Reporting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Points value: 10 out of 100/50 points required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PHA must support standards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PHA must “declare readiness”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Providers can claim exclusions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Hardship exceptions for up to 5 years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Reporting period is 90 days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Must be “actively engaged”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65450-B284-45E7-B821-22C77FBF3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44057"/>
            <a:ext cx="5770084" cy="588300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4400" b="1" dirty="0"/>
              <a:t>After Rule Change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Hospitals MUST participate in all four measures, if available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Syndromic Surveillance</a:t>
            </a:r>
          </a:p>
          <a:p>
            <a:pPr lvl="2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Emergency Department only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Electronic Laboratory Reporting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Immunization Registry Reporting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sz="3500" dirty="0"/>
              <a:t>Electronic Case Reporting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Points value: 10 out of 100/60 points required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PHA must support standards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PHA must “declare readiness”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Providers can claim exclusions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Hardship exceptions for up to 5 years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Reporting period is 180 days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3500" dirty="0"/>
              <a:t>Must be “actively engaged”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15C00-79BF-4702-97C0-25E8BCD410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270625"/>
            <a:ext cx="2743200" cy="365125"/>
          </a:xfrm>
        </p:spPr>
        <p:txBody>
          <a:bodyPr/>
          <a:lstStyle/>
          <a:p>
            <a:fld id="{21EDE7A0-2A40-4843-A4BA-64BCA4242F6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7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6970-E60B-4781-B064-2D00A787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“Active Engagement?”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80DEF-5C8C-4733-AF27-B42FC444A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Registration of Intent/Awaiting Invitation to Onboard</a:t>
            </a:r>
            <a:r>
              <a:rPr lang="en-US" dirty="0"/>
              <a:t>. The entity has registered their intention to submit data in a standardized format to public health.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Onboarding/Testing. </a:t>
            </a:r>
            <a:r>
              <a:rPr lang="en-US" dirty="0"/>
              <a:t>The entity is working with public health to align their system and submit data without errors.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Submitting Data. </a:t>
            </a:r>
            <a:r>
              <a:rPr lang="en-US" dirty="0"/>
              <a:t>The entity is actively submitting data into the production system in the required format.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Entities must respond to public health in a timely manner to maintain their active engagement status.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78F5801-C3DD-460E-A562-AD95AC6E1E44}"/>
              </a:ext>
            </a:extLst>
          </p:cNvPr>
          <p:cNvSpPr txBox="1">
            <a:spLocks/>
          </p:cNvSpPr>
          <p:nvPr/>
        </p:nvSpPr>
        <p:spPr>
          <a:xfrm>
            <a:off x="9448800" y="62706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4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480B323-6838-40B0-9417-B92F3C7D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Federal Ambulatory Proposed Rule on</a:t>
            </a:r>
            <a:br>
              <a:rPr lang="en-US" sz="3400" dirty="0"/>
            </a:br>
            <a:r>
              <a:rPr lang="en-US" sz="3400" dirty="0"/>
              <a:t>Promoting Interoperability/Meaningful Use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C480B7-1557-45E4-9047-879B2DF09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Proposed Rule released for comment</a:t>
            </a:r>
          </a:p>
          <a:p>
            <a:r>
              <a:rPr lang="en-US" dirty="0"/>
              <a:t>Changes similar to Final Rule for Medicare Hospitals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E4AE90B-A62E-46CD-90D9-3B7FD96B26A9}"/>
              </a:ext>
            </a:extLst>
          </p:cNvPr>
          <p:cNvSpPr txBox="1">
            <a:spLocks/>
          </p:cNvSpPr>
          <p:nvPr/>
        </p:nvSpPr>
        <p:spPr>
          <a:xfrm>
            <a:off x="9448800" y="62706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1EDE7A0-2A40-4843-A4BA-64BCA4242F6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9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CF7810-4B63-437B-B322-7666C1E4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4573"/>
            <a:ext cx="8271161" cy="1063701"/>
          </a:xfrm>
        </p:spPr>
        <p:txBody>
          <a:bodyPr>
            <a:noAutofit/>
          </a:bodyPr>
          <a:lstStyle/>
          <a:p>
            <a:r>
              <a:rPr lang="en-US" sz="4000" dirty="0"/>
              <a:t>Impacts on Promoting</a:t>
            </a:r>
            <a:br>
              <a:rPr lang="en-US" sz="4000" dirty="0"/>
            </a:br>
            <a:r>
              <a:rPr lang="en-US" sz="4000" dirty="0"/>
              <a:t>Interoperability/Meaningful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65450-B284-45E7-B821-22C77FBF3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438274"/>
            <a:ext cx="5171751" cy="57147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b="1" dirty="0"/>
              <a:t>After Rule Change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Providers MUST participate in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Immunization registry reporting</a:t>
            </a:r>
          </a:p>
          <a:p>
            <a:pPr marL="914400" lvl="1" indent="-457200">
              <a:lnSpc>
                <a:spcPct val="12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Electronic case reporting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Providers get 5 bonus points for clinical data registry submission, syndromic surveillance submission, or public health registry submission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PHA must support standards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PHA must “declare readiness”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Providers can claim exclusions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Hardship exceptions for up to 5 years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Reporting period is 180 days</a:t>
            </a:r>
          </a:p>
          <a:p>
            <a:pPr marL="457200" indent="-457200">
              <a:lnSpc>
                <a:spcPct val="12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Must be “actively engaged”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DFF27-87DC-480C-B324-307D450FC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58" y="1438273"/>
            <a:ext cx="5600242" cy="528320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4000" b="1" dirty="0"/>
              <a:t>Before Rule Change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Providers could choose 2 from menu set of 5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Syndromic surveillance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Immunization registry reporting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Clinical data registry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Electronic case reporting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600" dirty="0"/>
              <a:t>Public health registry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PHA must support standards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PHA must “declare readiness”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Providers can claim exclusions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Hardship exceptions for up to 5 years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Reporting period is 90 days</a:t>
            </a: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en-US" sz="2600" dirty="0"/>
              <a:t>Must be “actively engaged”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15C00-79BF-4702-97C0-25E8BCD410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21EDE7A0-2A40-4843-A4BA-64BCA4242F6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7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3EB4AD-E592-4045-9E35-EB1E082E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Tracking and Awareness of </a:t>
            </a:r>
            <a:br>
              <a:rPr lang="en-US" sz="4000" dirty="0"/>
            </a:br>
            <a:r>
              <a:rPr lang="en-US" sz="4000" dirty="0"/>
              <a:t>National Activities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D3F44F-2F52-4156-89DE-CF6A8C02E3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Standards Development</a:t>
            </a:r>
          </a:p>
          <a:p>
            <a:pPr lvl="1"/>
            <a:r>
              <a:rPr lang="en-US" dirty="0"/>
              <a:t>HL7</a:t>
            </a:r>
          </a:p>
          <a:p>
            <a:pPr lvl="2"/>
            <a:r>
              <a:rPr lang="en-US" dirty="0"/>
              <a:t>Public health workgroup</a:t>
            </a:r>
          </a:p>
          <a:p>
            <a:pPr lvl="2"/>
            <a:r>
              <a:rPr lang="en-US" dirty="0"/>
              <a:t>Community-based workgroup</a:t>
            </a:r>
          </a:p>
          <a:p>
            <a:pPr lvl="2"/>
            <a:r>
              <a:rPr lang="en-US" dirty="0"/>
              <a:t>FHIR</a:t>
            </a:r>
          </a:p>
          <a:p>
            <a:pPr lvl="1"/>
            <a:r>
              <a:rPr lang="en-US" dirty="0"/>
              <a:t>USCDI (Office of the National Coordinator)</a:t>
            </a:r>
          </a:p>
          <a:p>
            <a:pPr lvl="2"/>
            <a:r>
              <a:rPr lang="en-US" dirty="0"/>
              <a:t>Core data standards for incorporation of data into EHRs and other platforms</a:t>
            </a:r>
          </a:p>
          <a:p>
            <a:pPr lvl="1"/>
            <a:r>
              <a:rPr lang="en-US" dirty="0"/>
              <a:t>US@ address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4899A-54B5-4620-AC3C-52CA5470BF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Entities/Projects</a:t>
            </a:r>
          </a:p>
          <a:p>
            <a:pPr lvl="1"/>
            <a:r>
              <a:rPr lang="en-US" dirty="0"/>
              <a:t>Health Information Advisory Committee</a:t>
            </a:r>
          </a:p>
          <a:p>
            <a:pPr lvl="1"/>
            <a:r>
              <a:rPr lang="en-US" dirty="0"/>
              <a:t>Trusted Exchange Framework and Common Agreement</a:t>
            </a:r>
          </a:p>
          <a:p>
            <a:pPr lvl="1"/>
            <a:r>
              <a:rPr lang="en-US" dirty="0"/>
              <a:t>United States Digital Service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FB2CC-B62D-419D-9D7B-9E616A69593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21EDE7A0-2A40-4843-A4BA-64BCA4242F6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43867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30905</TotalTime>
  <Words>586</Words>
  <Application>Microsoft Office PowerPoint</Application>
  <PresentationFormat>Widescreen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DSHS Slide Theme</vt:lpstr>
      <vt:lpstr>DSHS Slide Layout 2</vt:lpstr>
      <vt:lpstr>DSHS Slide Layout 3</vt:lpstr>
      <vt:lpstr>PowerPoint Presentation</vt:lpstr>
      <vt:lpstr>Update on Health Information Technology</vt:lpstr>
      <vt:lpstr>Federal Actions</vt:lpstr>
      <vt:lpstr>Medicare Inpatient Prospective Payment System/ Hospital Promoting Interoperability Rule</vt:lpstr>
      <vt:lpstr>Impacts on Promoting Interoperability/Meaningful Use</vt:lpstr>
      <vt:lpstr>What is “Active Engagement?”</vt:lpstr>
      <vt:lpstr>Federal Ambulatory Proposed Rule on Promoting Interoperability/Meaningful Use</vt:lpstr>
      <vt:lpstr>Impacts on Promoting Interoperability/Meaningful Use</vt:lpstr>
      <vt:lpstr>Tracking and Awareness of  National Activities</vt:lpstr>
      <vt:lpstr>State Activities</vt:lpstr>
      <vt:lpstr>Update on Texas Activities</vt:lpstr>
      <vt:lpstr>Questions, Discussion, and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Steve</cp:lastModifiedBy>
  <cp:revision>48</cp:revision>
  <dcterms:created xsi:type="dcterms:W3CDTF">2018-12-06T15:25:41Z</dcterms:created>
  <dcterms:modified xsi:type="dcterms:W3CDTF">2021-08-09T22:34:30Z</dcterms:modified>
</cp:coreProperties>
</file>