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9" r:id="rId2"/>
    <p:sldId id="274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0" r:id="rId12"/>
    <p:sldId id="278" r:id="rId13"/>
    <p:sldId id="282" r:id="rId14"/>
    <p:sldId id="279" r:id="rId15"/>
    <p:sldId id="281" r:id="rId16"/>
    <p:sldId id="280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558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018250-111B-4816-9FA7-85A523B56D3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A03618-5329-4A06-9BE1-E3740475A2DB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200" b="1" dirty="0"/>
            <a:t>Focus</a:t>
          </a:r>
        </a:p>
        <a:p>
          <a:r>
            <a:rPr lang="en-US" sz="1200" u="sng" dirty="0"/>
            <a:t>PH Workforce</a:t>
          </a:r>
        </a:p>
        <a:p>
          <a:r>
            <a:rPr lang="en-US" sz="1200" dirty="0"/>
            <a:t>Establish</a:t>
          </a:r>
        </a:p>
        <a:p>
          <a:r>
            <a:rPr lang="en-US" sz="1200" dirty="0"/>
            <a:t>Expand</a:t>
          </a:r>
        </a:p>
        <a:p>
          <a:r>
            <a:rPr lang="en-US" sz="1200" dirty="0"/>
            <a:t>Train</a:t>
          </a:r>
        </a:p>
        <a:p>
          <a:r>
            <a:rPr lang="en-US" sz="1200" dirty="0"/>
            <a:t>Sustain</a:t>
          </a:r>
          <a:endParaRPr lang="en-US" sz="1000" dirty="0"/>
        </a:p>
      </dgm:t>
    </dgm:pt>
    <dgm:pt modelId="{2A79968B-C8F1-452C-A835-3A3CE28135F8}" type="parTrans" cxnId="{78D051C0-0FC5-4455-AD30-8EE56996440C}">
      <dgm:prSet/>
      <dgm:spPr/>
      <dgm:t>
        <a:bodyPr/>
        <a:lstStyle/>
        <a:p>
          <a:endParaRPr lang="en-US"/>
        </a:p>
      </dgm:t>
    </dgm:pt>
    <dgm:pt modelId="{FC1254B3-3945-461D-AE26-F529F9F655DE}" type="sibTrans" cxnId="{78D051C0-0FC5-4455-AD30-8EE56996440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200" b="1"/>
            <a:t>Overview</a:t>
          </a:r>
        </a:p>
        <a:p>
          <a:r>
            <a:rPr lang="en-US" sz="1200" u="sng"/>
            <a:t>PH Infrastructure</a:t>
          </a:r>
        </a:p>
        <a:p>
          <a:r>
            <a:rPr lang="en-US" sz="1100"/>
            <a:t>PH Workforce</a:t>
          </a:r>
        </a:p>
        <a:p>
          <a:r>
            <a:rPr lang="en-US" sz="1100"/>
            <a:t>Workforce Expertise</a:t>
          </a:r>
        </a:p>
        <a:p>
          <a:r>
            <a:rPr lang="en-US" sz="1100"/>
            <a:t>PH Americorps</a:t>
          </a:r>
        </a:p>
        <a:p>
          <a:r>
            <a:rPr lang="en-US" sz="1100"/>
            <a:t>Modernize</a:t>
          </a:r>
        </a:p>
      </dgm:t>
    </dgm:pt>
    <dgm:pt modelId="{582EAFB2-9D63-476C-AF7A-4D849C6C2EEE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200" b="1" dirty="0"/>
            <a:t>Funding</a:t>
          </a:r>
        </a:p>
        <a:p>
          <a:r>
            <a:rPr lang="en-US" sz="1100" u="sng" dirty="0"/>
            <a:t>$157M Total</a:t>
          </a:r>
        </a:p>
        <a:p>
          <a:r>
            <a:rPr lang="en-US" sz="1100" dirty="0"/>
            <a:t>$39M School</a:t>
          </a:r>
        </a:p>
        <a:p>
          <a:r>
            <a:rPr lang="en-US" sz="1100" dirty="0"/>
            <a:t>$47M Local</a:t>
          </a:r>
        </a:p>
        <a:p>
          <a:r>
            <a:rPr lang="en-US" sz="1100" dirty="0"/>
            <a:t>$71M </a:t>
          </a:r>
        </a:p>
        <a:p>
          <a:r>
            <a:rPr lang="en-US" sz="1100" dirty="0"/>
            <a:t>2-years</a:t>
          </a:r>
        </a:p>
      </dgm:t>
    </dgm:pt>
    <dgm:pt modelId="{F3F690F8-9600-48EB-9301-C19D54B69290}" type="parTrans" cxnId="{CF3E0D65-2EF4-4AB4-B5D8-6143BEE9B549}">
      <dgm:prSet/>
      <dgm:spPr/>
      <dgm:t>
        <a:bodyPr/>
        <a:lstStyle/>
        <a:p>
          <a:endParaRPr lang="en-US"/>
        </a:p>
      </dgm:t>
    </dgm:pt>
    <dgm:pt modelId="{9DF20303-AF7F-47AE-A565-7A5598A49327}" type="sibTrans" cxnId="{CF3E0D65-2EF4-4AB4-B5D8-6143BEE9B549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/>
            <a:t>Allowable</a:t>
          </a:r>
        </a:p>
        <a:p>
          <a:r>
            <a:rPr lang="en-US" u="sng"/>
            <a:t>Staff &amp; Support</a:t>
          </a:r>
        </a:p>
        <a:p>
          <a:r>
            <a:rPr lang="en-US"/>
            <a:t>PH positions</a:t>
          </a:r>
        </a:p>
        <a:p>
          <a:r>
            <a:rPr lang="en-US"/>
            <a:t>Admin Support</a:t>
          </a:r>
        </a:p>
        <a:p>
          <a:r>
            <a:rPr lang="en-US"/>
            <a:t>Partnerships</a:t>
          </a:r>
        </a:p>
        <a:p>
          <a:r>
            <a:rPr lang="en-US"/>
            <a:t>Equipment </a:t>
          </a:r>
        </a:p>
      </dgm:t>
    </dgm:pt>
    <dgm:pt modelId="{A06FEA8C-B828-41BD-9177-8A8E2A86A67D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200" b="1"/>
            <a:t>Future</a:t>
          </a:r>
        </a:p>
        <a:p>
          <a:r>
            <a:rPr lang="en-US" sz="1200" u="sng"/>
            <a:t>New Grant to sustain</a:t>
          </a:r>
        </a:p>
        <a:p>
          <a:r>
            <a:rPr lang="en-US" sz="1200" u="none"/>
            <a:t>$3B</a:t>
          </a:r>
        </a:p>
        <a:p>
          <a:r>
            <a:rPr lang="en-US" sz="1200"/>
            <a:t>CDC will work with public health community</a:t>
          </a:r>
        </a:p>
      </dgm:t>
    </dgm:pt>
    <dgm:pt modelId="{73BD9B5D-A468-47DC-9C83-397C4B9AE393}" type="parTrans" cxnId="{D659D012-4D5D-484B-83A9-60014E5F04BA}">
      <dgm:prSet/>
      <dgm:spPr/>
      <dgm:t>
        <a:bodyPr/>
        <a:lstStyle/>
        <a:p>
          <a:endParaRPr lang="en-US"/>
        </a:p>
      </dgm:t>
    </dgm:pt>
    <dgm:pt modelId="{27DBABE5-4E94-4C35-978A-12D352013675}" type="sibTrans" cxnId="{D659D012-4D5D-484B-83A9-60014E5F04BA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/>
            <a:t>Metrics</a:t>
          </a:r>
        </a:p>
        <a:p>
          <a:r>
            <a:rPr lang="en-US" u="sng"/>
            <a:t>Staff and Equity</a:t>
          </a:r>
        </a:p>
        <a:p>
          <a:r>
            <a:rPr lang="en-US"/>
            <a:t>#staff hired</a:t>
          </a:r>
        </a:p>
        <a:p>
          <a:r>
            <a:rPr lang="en-US"/>
            <a:t>Diversity</a:t>
          </a:r>
        </a:p>
        <a:p>
          <a:r>
            <a:rPr lang="en-US"/>
            <a:t>SVI</a:t>
          </a:r>
        </a:p>
      </dgm:t>
    </dgm:pt>
    <dgm:pt modelId="{481D3561-0D5D-4FCD-AE8D-B54C4AFDC697}" type="pres">
      <dgm:prSet presAssocID="{3B018250-111B-4816-9FA7-85A523B56D37}" presName="Name0" presStyleCnt="0">
        <dgm:presLayoutVars>
          <dgm:chMax/>
          <dgm:chPref/>
          <dgm:dir/>
          <dgm:animLvl val="lvl"/>
        </dgm:presLayoutVars>
      </dgm:prSet>
      <dgm:spPr/>
    </dgm:pt>
    <dgm:pt modelId="{9289F4D6-204F-4C06-9F95-4D68AD85263B}" type="pres">
      <dgm:prSet presAssocID="{34A03618-5329-4A06-9BE1-E3740475A2DB}" presName="composite" presStyleCnt="0"/>
      <dgm:spPr/>
    </dgm:pt>
    <dgm:pt modelId="{D3111808-8954-4C06-BDC5-D0E1CE249D44}" type="pres">
      <dgm:prSet presAssocID="{34A03618-5329-4A06-9BE1-E3740475A2D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F672D2E-45AA-40BB-8453-1BCFFCC736CD}" type="pres">
      <dgm:prSet presAssocID="{34A03618-5329-4A06-9BE1-E3740475A2D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ED0CBD93-0331-4EC0-B353-39A4D7367CD0}" type="pres">
      <dgm:prSet presAssocID="{34A03618-5329-4A06-9BE1-E3740475A2DB}" presName="BalanceSpacing" presStyleCnt="0"/>
      <dgm:spPr/>
    </dgm:pt>
    <dgm:pt modelId="{B87DFD14-522D-4CEB-A0A8-D629ED8AD6B8}" type="pres">
      <dgm:prSet presAssocID="{34A03618-5329-4A06-9BE1-E3740475A2DB}" presName="BalanceSpacing1" presStyleCnt="0"/>
      <dgm:spPr/>
    </dgm:pt>
    <dgm:pt modelId="{AF0BF781-0448-4B8B-AECE-1E8140D2A993}" type="pres">
      <dgm:prSet presAssocID="{FC1254B3-3945-461D-AE26-F529F9F655DE}" presName="Accent1Text" presStyleLbl="node1" presStyleIdx="1" presStyleCnt="6"/>
      <dgm:spPr/>
    </dgm:pt>
    <dgm:pt modelId="{F7151731-B950-4C9B-B85C-F9D6B5BECA6F}" type="pres">
      <dgm:prSet presAssocID="{FC1254B3-3945-461D-AE26-F529F9F655DE}" presName="spaceBetweenRectangles" presStyleCnt="0"/>
      <dgm:spPr/>
    </dgm:pt>
    <dgm:pt modelId="{8375EE35-AC36-45C6-B4EA-E2E81098837D}" type="pres">
      <dgm:prSet presAssocID="{582EAFB2-9D63-476C-AF7A-4D849C6C2EEE}" presName="composite" presStyleCnt="0"/>
      <dgm:spPr/>
    </dgm:pt>
    <dgm:pt modelId="{C9BFED04-C698-4944-B3C9-372E16A5C606}" type="pres">
      <dgm:prSet presAssocID="{582EAFB2-9D63-476C-AF7A-4D849C6C2EE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E08F5A1E-C247-42F7-813F-21669D2A21A1}" type="pres">
      <dgm:prSet presAssocID="{582EAFB2-9D63-476C-AF7A-4D849C6C2EE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CDB64164-C9FF-4035-BDDE-73D4642E422B}" type="pres">
      <dgm:prSet presAssocID="{582EAFB2-9D63-476C-AF7A-4D849C6C2EEE}" presName="BalanceSpacing" presStyleCnt="0"/>
      <dgm:spPr/>
    </dgm:pt>
    <dgm:pt modelId="{4FFA3A7B-052C-43D3-A2E1-9DDB4AE8C637}" type="pres">
      <dgm:prSet presAssocID="{582EAFB2-9D63-476C-AF7A-4D849C6C2EEE}" presName="BalanceSpacing1" presStyleCnt="0"/>
      <dgm:spPr/>
    </dgm:pt>
    <dgm:pt modelId="{02FF37EE-C2FF-487E-8C2B-BCA28895A12E}" type="pres">
      <dgm:prSet presAssocID="{9DF20303-AF7F-47AE-A565-7A5598A49327}" presName="Accent1Text" presStyleLbl="node1" presStyleIdx="3" presStyleCnt="6"/>
      <dgm:spPr/>
    </dgm:pt>
    <dgm:pt modelId="{B962035A-3B66-459F-99BE-68D9C3CD336D}" type="pres">
      <dgm:prSet presAssocID="{9DF20303-AF7F-47AE-A565-7A5598A49327}" presName="spaceBetweenRectangles" presStyleCnt="0"/>
      <dgm:spPr/>
    </dgm:pt>
    <dgm:pt modelId="{E7E6E0A8-51E4-42AF-9921-4379FC47DE97}" type="pres">
      <dgm:prSet presAssocID="{A06FEA8C-B828-41BD-9177-8A8E2A86A67D}" presName="composite" presStyleCnt="0"/>
      <dgm:spPr/>
    </dgm:pt>
    <dgm:pt modelId="{5305B93D-D06D-41BD-8606-AC90BB5F3E83}" type="pres">
      <dgm:prSet presAssocID="{A06FEA8C-B828-41BD-9177-8A8E2A86A67D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AB57AC48-550D-44BF-AECD-68DE060BAB01}" type="pres">
      <dgm:prSet presAssocID="{A06FEA8C-B828-41BD-9177-8A8E2A86A67D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2C9CD4FF-BB30-423D-817B-FE8B737D6403}" type="pres">
      <dgm:prSet presAssocID="{A06FEA8C-B828-41BD-9177-8A8E2A86A67D}" presName="BalanceSpacing" presStyleCnt="0"/>
      <dgm:spPr/>
    </dgm:pt>
    <dgm:pt modelId="{4C093AB3-BC4E-4AD3-91D6-70C3AB504E57}" type="pres">
      <dgm:prSet presAssocID="{A06FEA8C-B828-41BD-9177-8A8E2A86A67D}" presName="BalanceSpacing1" presStyleCnt="0"/>
      <dgm:spPr/>
    </dgm:pt>
    <dgm:pt modelId="{77AAEA7A-2307-4F69-B834-4DEE3BE34D79}" type="pres">
      <dgm:prSet presAssocID="{27DBABE5-4E94-4C35-978A-12D352013675}" presName="Accent1Text" presStyleLbl="node1" presStyleIdx="5" presStyleCnt="6"/>
      <dgm:spPr/>
    </dgm:pt>
  </dgm:ptLst>
  <dgm:cxnLst>
    <dgm:cxn modelId="{D659D012-4D5D-484B-83A9-60014E5F04BA}" srcId="{3B018250-111B-4816-9FA7-85A523B56D37}" destId="{A06FEA8C-B828-41BD-9177-8A8E2A86A67D}" srcOrd="2" destOrd="0" parTransId="{73BD9B5D-A468-47DC-9C83-397C4B9AE393}" sibTransId="{27DBABE5-4E94-4C35-978A-12D352013675}"/>
    <dgm:cxn modelId="{2C57E238-FA63-4A63-9BBE-FF1C890D9D1D}" type="presOf" srcId="{582EAFB2-9D63-476C-AF7A-4D849C6C2EEE}" destId="{C9BFED04-C698-4944-B3C9-372E16A5C606}" srcOrd="0" destOrd="0" presId="urn:microsoft.com/office/officeart/2008/layout/AlternatingHexagons"/>
    <dgm:cxn modelId="{4748EB3F-CDFE-4712-B7FE-31F85CE745F2}" type="presOf" srcId="{FC1254B3-3945-461D-AE26-F529F9F655DE}" destId="{AF0BF781-0448-4B8B-AECE-1E8140D2A993}" srcOrd="0" destOrd="0" presId="urn:microsoft.com/office/officeart/2008/layout/AlternatingHexagons"/>
    <dgm:cxn modelId="{CF3E0D65-2EF4-4AB4-B5D8-6143BEE9B549}" srcId="{3B018250-111B-4816-9FA7-85A523B56D37}" destId="{582EAFB2-9D63-476C-AF7A-4D849C6C2EEE}" srcOrd="1" destOrd="0" parTransId="{F3F690F8-9600-48EB-9301-C19D54B69290}" sibTransId="{9DF20303-AF7F-47AE-A565-7A5598A49327}"/>
    <dgm:cxn modelId="{B394574B-B8A3-435A-A80A-2BE1B36C4775}" type="presOf" srcId="{27DBABE5-4E94-4C35-978A-12D352013675}" destId="{77AAEA7A-2307-4F69-B834-4DEE3BE34D79}" srcOrd="0" destOrd="0" presId="urn:microsoft.com/office/officeart/2008/layout/AlternatingHexagons"/>
    <dgm:cxn modelId="{F73C9F4F-F6C8-4F18-A86F-10C4EE3B7CB6}" type="presOf" srcId="{3B018250-111B-4816-9FA7-85A523B56D37}" destId="{481D3561-0D5D-4FCD-AE8D-B54C4AFDC697}" srcOrd="0" destOrd="0" presId="urn:microsoft.com/office/officeart/2008/layout/AlternatingHexagons"/>
    <dgm:cxn modelId="{909AE481-18B9-4B26-9D85-E46AEF33E2CF}" type="presOf" srcId="{A06FEA8C-B828-41BD-9177-8A8E2A86A67D}" destId="{5305B93D-D06D-41BD-8606-AC90BB5F3E83}" srcOrd="0" destOrd="0" presId="urn:microsoft.com/office/officeart/2008/layout/AlternatingHexagons"/>
    <dgm:cxn modelId="{BA89E7BC-0B62-4E0B-BB56-68890AA39FBD}" type="presOf" srcId="{9DF20303-AF7F-47AE-A565-7A5598A49327}" destId="{02FF37EE-C2FF-487E-8C2B-BCA28895A12E}" srcOrd="0" destOrd="0" presId="urn:microsoft.com/office/officeart/2008/layout/AlternatingHexagons"/>
    <dgm:cxn modelId="{78D051C0-0FC5-4455-AD30-8EE56996440C}" srcId="{3B018250-111B-4816-9FA7-85A523B56D37}" destId="{34A03618-5329-4A06-9BE1-E3740475A2DB}" srcOrd="0" destOrd="0" parTransId="{2A79968B-C8F1-452C-A835-3A3CE28135F8}" sibTransId="{FC1254B3-3945-461D-AE26-F529F9F655DE}"/>
    <dgm:cxn modelId="{97AF95D4-71E6-4BD3-99FD-1D402EDA2F3F}" type="presOf" srcId="{34A03618-5329-4A06-9BE1-E3740475A2DB}" destId="{D3111808-8954-4C06-BDC5-D0E1CE249D44}" srcOrd="0" destOrd="0" presId="urn:microsoft.com/office/officeart/2008/layout/AlternatingHexagons"/>
    <dgm:cxn modelId="{33CD0D73-F6D7-41FF-A030-B57D7D82FD2B}" type="presParOf" srcId="{481D3561-0D5D-4FCD-AE8D-B54C4AFDC697}" destId="{9289F4D6-204F-4C06-9F95-4D68AD85263B}" srcOrd="0" destOrd="0" presId="urn:microsoft.com/office/officeart/2008/layout/AlternatingHexagons"/>
    <dgm:cxn modelId="{96FF57DE-7CC9-430A-A85A-1E4405770C45}" type="presParOf" srcId="{9289F4D6-204F-4C06-9F95-4D68AD85263B}" destId="{D3111808-8954-4C06-BDC5-D0E1CE249D44}" srcOrd="0" destOrd="0" presId="urn:microsoft.com/office/officeart/2008/layout/AlternatingHexagons"/>
    <dgm:cxn modelId="{F3DEA69B-265F-44F7-8A1A-ACF53F94DF7E}" type="presParOf" srcId="{9289F4D6-204F-4C06-9F95-4D68AD85263B}" destId="{AF672D2E-45AA-40BB-8453-1BCFFCC736CD}" srcOrd="1" destOrd="0" presId="urn:microsoft.com/office/officeart/2008/layout/AlternatingHexagons"/>
    <dgm:cxn modelId="{1BCE0DD0-160B-4315-888B-FCEBFE6472BF}" type="presParOf" srcId="{9289F4D6-204F-4C06-9F95-4D68AD85263B}" destId="{ED0CBD93-0331-4EC0-B353-39A4D7367CD0}" srcOrd="2" destOrd="0" presId="urn:microsoft.com/office/officeart/2008/layout/AlternatingHexagons"/>
    <dgm:cxn modelId="{19F43CD5-3740-443A-A178-EDAB245F4C8A}" type="presParOf" srcId="{9289F4D6-204F-4C06-9F95-4D68AD85263B}" destId="{B87DFD14-522D-4CEB-A0A8-D629ED8AD6B8}" srcOrd="3" destOrd="0" presId="urn:microsoft.com/office/officeart/2008/layout/AlternatingHexagons"/>
    <dgm:cxn modelId="{DB8D04CD-8A58-4ED8-86D6-0F8C56BC9F3A}" type="presParOf" srcId="{9289F4D6-204F-4C06-9F95-4D68AD85263B}" destId="{AF0BF781-0448-4B8B-AECE-1E8140D2A993}" srcOrd="4" destOrd="0" presId="urn:microsoft.com/office/officeart/2008/layout/AlternatingHexagons"/>
    <dgm:cxn modelId="{DA8F13EE-DD37-4CC3-AA9C-5FAD22C49592}" type="presParOf" srcId="{481D3561-0D5D-4FCD-AE8D-B54C4AFDC697}" destId="{F7151731-B950-4C9B-B85C-F9D6B5BECA6F}" srcOrd="1" destOrd="0" presId="urn:microsoft.com/office/officeart/2008/layout/AlternatingHexagons"/>
    <dgm:cxn modelId="{D2AB2737-0039-4CB4-B8A6-28DC836E0D3B}" type="presParOf" srcId="{481D3561-0D5D-4FCD-AE8D-B54C4AFDC697}" destId="{8375EE35-AC36-45C6-B4EA-E2E81098837D}" srcOrd="2" destOrd="0" presId="urn:microsoft.com/office/officeart/2008/layout/AlternatingHexagons"/>
    <dgm:cxn modelId="{D666C6F1-A996-42FF-9D68-9164A3841713}" type="presParOf" srcId="{8375EE35-AC36-45C6-B4EA-E2E81098837D}" destId="{C9BFED04-C698-4944-B3C9-372E16A5C606}" srcOrd="0" destOrd="0" presId="urn:microsoft.com/office/officeart/2008/layout/AlternatingHexagons"/>
    <dgm:cxn modelId="{9A25134A-825E-4468-B9F5-E1EE8F50F57A}" type="presParOf" srcId="{8375EE35-AC36-45C6-B4EA-E2E81098837D}" destId="{E08F5A1E-C247-42F7-813F-21669D2A21A1}" srcOrd="1" destOrd="0" presId="urn:microsoft.com/office/officeart/2008/layout/AlternatingHexagons"/>
    <dgm:cxn modelId="{6E79CD9D-ED36-415A-87F1-0BF43A86B74A}" type="presParOf" srcId="{8375EE35-AC36-45C6-B4EA-E2E81098837D}" destId="{CDB64164-C9FF-4035-BDDE-73D4642E422B}" srcOrd="2" destOrd="0" presId="urn:microsoft.com/office/officeart/2008/layout/AlternatingHexagons"/>
    <dgm:cxn modelId="{39486563-A9B8-47F4-898D-5E8CD759E5DD}" type="presParOf" srcId="{8375EE35-AC36-45C6-B4EA-E2E81098837D}" destId="{4FFA3A7B-052C-43D3-A2E1-9DDB4AE8C637}" srcOrd="3" destOrd="0" presId="urn:microsoft.com/office/officeart/2008/layout/AlternatingHexagons"/>
    <dgm:cxn modelId="{57D40F26-3687-4221-833E-699BFA5EACC4}" type="presParOf" srcId="{8375EE35-AC36-45C6-B4EA-E2E81098837D}" destId="{02FF37EE-C2FF-487E-8C2B-BCA28895A12E}" srcOrd="4" destOrd="0" presId="urn:microsoft.com/office/officeart/2008/layout/AlternatingHexagons"/>
    <dgm:cxn modelId="{1E9AC061-D2C5-41DD-BD91-8B25D9B98ABE}" type="presParOf" srcId="{481D3561-0D5D-4FCD-AE8D-B54C4AFDC697}" destId="{B962035A-3B66-459F-99BE-68D9C3CD336D}" srcOrd="3" destOrd="0" presId="urn:microsoft.com/office/officeart/2008/layout/AlternatingHexagons"/>
    <dgm:cxn modelId="{6B10CD78-7103-4799-BD71-6A0FEE048503}" type="presParOf" srcId="{481D3561-0D5D-4FCD-AE8D-B54C4AFDC697}" destId="{E7E6E0A8-51E4-42AF-9921-4379FC47DE97}" srcOrd="4" destOrd="0" presId="urn:microsoft.com/office/officeart/2008/layout/AlternatingHexagons"/>
    <dgm:cxn modelId="{B0A70CEA-F3E2-492A-9666-F97AD57A02CA}" type="presParOf" srcId="{E7E6E0A8-51E4-42AF-9921-4379FC47DE97}" destId="{5305B93D-D06D-41BD-8606-AC90BB5F3E83}" srcOrd="0" destOrd="0" presId="urn:microsoft.com/office/officeart/2008/layout/AlternatingHexagons"/>
    <dgm:cxn modelId="{43B0E7EB-387A-43E4-9242-6EA8FD848163}" type="presParOf" srcId="{E7E6E0A8-51E4-42AF-9921-4379FC47DE97}" destId="{AB57AC48-550D-44BF-AECD-68DE060BAB01}" srcOrd="1" destOrd="0" presId="urn:microsoft.com/office/officeart/2008/layout/AlternatingHexagons"/>
    <dgm:cxn modelId="{09EAE5C3-F71D-4957-99CB-C1B65E85D1C9}" type="presParOf" srcId="{E7E6E0A8-51E4-42AF-9921-4379FC47DE97}" destId="{2C9CD4FF-BB30-423D-817B-FE8B737D6403}" srcOrd="2" destOrd="0" presId="urn:microsoft.com/office/officeart/2008/layout/AlternatingHexagons"/>
    <dgm:cxn modelId="{3EB8733A-9E87-42AB-BA2B-4886037A6A49}" type="presParOf" srcId="{E7E6E0A8-51E4-42AF-9921-4379FC47DE97}" destId="{4C093AB3-BC4E-4AD3-91D6-70C3AB504E57}" srcOrd="3" destOrd="0" presId="urn:microsoft.com/office/officeart/2008/layout/AlternatingHexagons"/>
    <dgm:cxn modelId="{7546A818-B2FA-45FD-A393-109C6BDA9827}" type="presParOf" srcId="{E7E6E0A8-51E4-42AF-9921-4379FC47DE97}" destId="{77AAEA7A-2307-4F69-B834-4DEE3BE34D7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11808-8954-4C06-BDC5-D0E1CE249D44}">
      <dsp:nvSpPr>
        <dsp:cNvPr id="0" name=""/>
        <dsp:cNvSpPr/>
      </dsp:nvSpPr>
      <dsp:spPr>
        <a:xfrm rot="5400000">
          <a:off x="3506806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Focus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u="sng" kern="1200" dirty="0"/>
            <a:t>PH Workforce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Establish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Expand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Train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Sustain</a:t>
          </a:r>
          <a:endParaRPr lang="en-US" sz="1000" kern="1200" dirty="0"/>
        </a:p>
      </dsp:txBody>
      <dsp:txXfrm rot="-5400000">
        <a:off x="3909687" y="313106"/>
        <a:ext cx="1202866" cy="1382606"/>
      </dsp:txXfrm>
    </dsp:sp>
    <dsp:sp modelId="{AF672D2E-45AA-40BB-8453-1BCFFCC736CD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BF781-0448-4B8B-AECE-1E8140D2A993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Overview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u="sng" kern="1200"/>
            <a:t>PH Infrastructure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PH Workforce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Workforce Expertise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PH Americorps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Modernize</a:t>
          </a:r>
        </a:p>
      </dsp:txBody>
      <dsp:txXfrm rot="-5400000">
        <a:off x="2022380" y="313106"/>
        <a:ext cx="1202866" cy="1382606"/>
      </dsp:txXfrm>
    </dsp:sp>
    <dsp:sp modelId="{C9BFED04-C698-4944-B3C9-372E16A5C606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Funding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u="sng" kern="1200" dirty="0"/>
            <a:t>$157M Total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$39M School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$47M Local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$71M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2-years</a:t>
          </a:r>
        </a:p>
      </dsp:txBody>
      <dsp:txXfrm rot="-5400000">
        <a:off x="2962418" y="2018030"/>
        <a:ext cx="1202866" cy="1382606"/>
      </dsp:txXfrm>
    </dsp:sp>
    <dsp:sp modelId="{E08F5A1E-C247-42F7-813F-21669D2A21A1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F37EE-C2FF-487E-8C2B-BCA28895A12E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Allowable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u="sng" kern="1200"/>
            <a:t>Staff &amp; Support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PH positions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Admin Support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Partnerships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Equipment </a:t>
          </a:r>
        </a:p>
      </dsp:txBody>
      <dsp:txXfrm rot="-5400000">
        <a:off x="4849725" y="2018030"/>
        <a:ext cx="1202866" cy="1382606"/>
      </dsp:txXfrm>
    </dsp:sp>
    <dsp:sp modelId="{5305B93D-D06D-41BD-8606-AC90BB5F3E83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Future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u="sng" kern="1200"/>
            <a:t>New Grant to sustain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u="none" kern="1200"/>
            <a:t>$3B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CDC will work with public health community</a:t>
          </a:r>
        </a:p>
      </dsp:txBody>
      <dsp:txXfrm rot="-5400000">
        <a:off x="3909687" y="3722953"/>
        <a:ext cx="1202866" cy="1382606"/>
      </dsp:txXfrm>
    </dsp:sp>
    <dsp:sp modelId="{AB57AC48-550D-44BF-AECD-68DE060BAB01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AEA7A-2307-4F69-B834-4DEE3BE34D79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Metrics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u="sng" kern="1200"/>
            <a:t>Staff and Equity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#staff hired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Diversity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SVI</a:t>
          </a:r>
        </a:p>
      </dsp:txBody>
      <dsp:txXfrm rot="-5400000">
        <a:off x="2022380" y="3722953"/>
        <a:ext cx="1202866" cy="1382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D1E94-D428-4E7A-900F-63B03682C2B5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E930C-0A6B-4B06-A158-AE0EFBB38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0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7EE8-B535-4676-A226-BA4E8125D2FE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3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BB1-8DF0-4B08-86AD-B212176FB307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9D7-1E06-4257-BFA1-785200246A3B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8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D2BC-D092-4A96-A780-659F1E21E8FA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4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2E7F-FE5A-45E2-85DB-E8434FA875AE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7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8D00-485F-45AC-8267-11ADF20A3909}" type="datetime1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A801-BD05-4FE0-B68F-512AC94EF08C}" type="datetime1">
              <a:rPr lang="en-US" smtClean="0"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1F2D-C452-4B17-8A5F-43C8137B801C}" type="datetime1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1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260E-E210-4EBA-B7AD-82436A6167F4}" type="datetime1">
              <a:rPr lang="en-US" smtClean="0"/>
              <a:t>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8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6B0D-DC3A-47D6-9D2A-674829B5FC88}" type="datetime1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6F06-2E23-4FEE-858D-5F8034DD6ABB}" type="datetime1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0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2B403-7F60-41DC-A84C-BD0469F5E088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9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98F3DEE-0E56-499F-AFAE-C2DA7C2C8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B65E49-5337-40E3-9DBD-146D14EA0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2"/>
            <a:ext cx="12192000" cy="452261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859509F-94DC-4952-A3B5-1EFAA2F52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68276" y="5"/>
            <a:ext cx="4023722" cy="4522603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1AF2CB-1EFE-4962-A8DC-2D3CE4736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5"/>
            <a:ext cx="11743606" cy="4513113"/>
          </a:xfrm>
          <a:prstGeom prst="rect">
            <a:avLst/>
          </a:prstGeom>
          <a:gradFill>
            <a:gsLst>
              <a:gs pos="0">
                <a:srgbClr val="000000">
                  <a:alpha val="8000"/>
                </a:srgbClr>
              </a:gs>
              <a:gs pos="76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32531E-9E20-48D1-A119-C05304D9E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8807" y="-9506"/>
            <a:ext cx="12200801" cy="4532114"/>
          </a:xfrm>
          <a:prstGeom prst="rect">
            <a:avLst/>
          </a:prstGeom>
          <a:gradFill>
            <a:gsLst>
              <a:gs pos="0">
                <a:srgbClr val="000000">
                  <a:alpha val="51000"/>
                </a:srgbClr>
              </a:gs>
              <a:gs pos="74000">
                <a:schemeClr val="accent1">
                  <a:alpha val="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7AA014B-79A8-4BEC-893F-423182880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"/>
            <a:ext cx="12192000" cy="2679585"/>
          </a:xfrm>
          <a:prstGeom prst="rect">
            <a:avLst/>
          </a:prstGeom>
          <a:gradFill>
            <a:gsLst>
              <a:gs pos="20000">
                <a:schemeClr val="accent1">
                  <a:alpha val="9000"/>
                </a:schemeClr>
              </a:gs>
              <a:gs pos="100000">
                <a:srgbClr val="000000">
                  <a:alpha val="67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972A27-7F3B-49AD-9B2C-5F50CF52AD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 b="-6"/>
          <a:stretch/>
        </p:blipFill>
        <p:spPr>
          <a:xfrm>
            <a:off x="8982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F100DC-1686-483E-9025-DE9A2A3EF6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9" r="6604" b="12"/>
          <a:stretch/>
        </p:blipFill>
        <p:spPr>
          <a:xfrm>
            <a:off x="35948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AAFEF5-F0FD-438D-930C-2D0948CF21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1" r="19791" b="4"/>
          <a:stretch/>
        </p:blipFill>
        <p:spPr>
          <a:xfrm>
            <a:off x="629480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2D70EE-CD17-405D-9184-A6B750189FB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3" r="13896" b="-3"/>
          <a:stretch/>
        </p:blipFill>
        <p:spPr>
          <a:xfrm>
            <a:off x="905186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90F6B-3180-4383-9369-99323E05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A98D9D-42E1-4BC3-8CEC-98867CBA8562}"/>
              </a:ext>
            </a:extLst>
          </p:cNvPr>
          <p:cNvSpPr/>
          <p:nvPr/>
        </p:nvSpPr>
        <p:spPr>
          <a:xfrm>
            <a:off x="2757300" y="954068"/>
            <a:ext cx="624088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B0F0"/>
                </a:solidFill>
              </a:rPr>
              <a:t>Cooperative Agreement for Emergency Response:</a:t>
            </a:r>
          </a:p>
          <a:p>
            <a:pPr algn="ctr"/>
            <a:r>
              <a:rPr lang="en-US" sz="1600" b="1" dirty="0">
                <a:solidFill>
                  <a:srgbClr val="00B0F0"/>
                </a:solidFill>
              </a:rPr>
              <a:t>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Public Health Crisis Response</a:t>
            </a:r>
          </a:p>
          <a:p>
            <a:pPr algn="ctr"/>
            <a:endParaRPr lang="en-US" sz="2000" b="1" dirty="0">
              <a:solidFill>
                <a:schemeClr val="bg2">
                  <a:lumMod val="90000"/>
                </a:schemeClr>
              </a:solidFill>
            </a:endParaRPr>
          </a:p>
          <a:p>
            <a:pPr algn="ctr"/>
            <a:r>
              <a:rPr lang="en-US" sz="1200" dirty="0">
                <a:solidFill>
                  <a:schemeClr val="bg2"/>
                </a:solidFill>
              </a:rPr>
              <a:t>CDC-RFA-TP18-1802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985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BA295DA-2E0B-42FD-B109-BF047E292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247" y="5713315"/>
            <a:ext cx="825257" cy="717615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B4ABAB5-FA3D-4B45-8FA6-12DB3AE1AE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7886759"/>
              </p:ext>
            </p:extLst>
          </p:nvPr>
        </p:nvGraphicFramePr>
        <p:xfrm>
          <a:off x="2343812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781B6EC-FAF8-441C-BA29-9F6BD1E84982}"/>
              </a:ext>
            </a:extLst>
          </p:cNvPr>
          <p:cNvSpPr txBox="1"/>
          <p:nvPr/>
        </p:nvSpPr>
        <p:spPr>
          <a:xfrm>
            <a:off x="1196502" y="3112851"/>
            <a:ext cx="2108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4720B-AE50-451B-9D9E-47EE3076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79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98F3DEE-0E56-499F-AFAE-C2DA7C2C8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B65E49-5337-40E3-9DBD-146D14EA0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2"/>
            <a:ext cx="12192000" cy="452261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859509F-94DC-4952-A3B5-1EFAA2F52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68276" y="5"/>
            <a:ext cx="4023722" cy="4522603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1AF2CB-1EFE-4962-A8DC-2D3CE4736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5"/>
            <a:ext cx="11743606" cy="4513113"/>
          </a:xfrm>
          <a:prstGeom prst="rect">
            <a:avLst/>
          </a:prstGeom>
          <a:gradFill>
            <a:gsLst>
              <a:gs pos="0">
                <a:srgbClr val="000000">
                  <a:alpha val="8000"/>
                </a:srgbClr>
              </a:gs>
              <a:gs pos="76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32531E-9E20-48D1-A119-C05304D9E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8807" y="-9506"/>
            <a:ext cx="12200801" cy="4532114"/>
          </a:xfrm>
          <a:prstGeom prst="rect">
            <a:avLst/>
          </a:prstGeom>
          <a:gradFill>
            <a:gsLst>
              <a:gs pos="0">
                <a:srgbClr val="000000">
                  <a:alpha val="51000"/>
                </a:srgbClr>
              </a:gs>
              <a:gs pos="74000">
                <a:schemeClr val="accent1">
                  <a:alpha val="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7AA014B-79A8-4BEC-893F-423182880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"/>
            <a:ext cx="12192000" cy="2679585"/>
          </a:xfrm>
          <a:prstGeom prst="rect">
            <a:avLst/>
          </a:prstGeom>
          <a:gradFill>
            <a:gsLst>
              <a:gs pos="20000">
                <a:schemeClr val="accent1">
                  <a:alpha val="9000"/>
                </a:schemeClr>
              </a:gs>
              <a:gs pos="100000">
                <a:srgbClr val="000000">
                  <a:alpha val="67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F818F5-E245-4832-87B8-034B32B64B4E}"/>
              </a:ext>
            </a:extLst>
          </p:cNvPr>
          <p:cNvSpPr txBox="1"/>
          <p:nvPr/>
        </p:nvSpPr>
        <p:spPr>
          <a:xfrm>
            <a:off x="1371598" y="1646566"/>
            <a:ext cx="3440099" cy="8865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 II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Grant Implementation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972A27-7F3B-49AD-9B2C-5F50CF52AD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 b="-6"/>
          <a:stretch/>
        </p:blipFill>
        <p:spPr>
          <a:xfrm>
            <a:off x="8982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F100DC-1686-483E-9025-DE9A2A3EF6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9" r="6604" b="12"/>
          <a:stretch/>
        </p:blipFill>
        <p:spPr>
          <a:xfrm>
            <a:off x="35948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AAFEF5-F0FD-438D-930C-2D0948CF21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1" r="19791" b="4"/>
          <a:stretch/>
        </p:blipFill>
        <p:spPr>
          <a:xfrm>
            <a:off x="629480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2D70EE-CD17-405D-9184-A6B750189FB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3" r="13896" b="-3"/>
          <a:stretch/>
        </p:blipFill>
        <p:spPr>
          <a:xfrm>
            <a:off x="905186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90F6B-3180-4383-9369-99323E05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4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A5AB4F-FABD-44E2-BF21-800B841A0577}"/>
              </a:ext>
            </a:extLst>
          </p:cNvPr>
          <p:cNvSpPr txBox="1"/>
          <p:nvPr/>
        </p:nvSpPr>
        <p:spPr>
          <a:xfrm>
            <a:off x="838200" y="963877"/>
            <a:ext cx="3494362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Strategic Guidelines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62215E1-D221-457D-A90D-36AB76F8BCD1}"/>
              </a:ext>
            </a:extLst>
          </p:cNvPr>
          <p:cNvSpPr txBox="1"/>
          <p:nvPr/>
        </p:nvSpPr>
        <p:spPr>
          <a:xfrm>
            <a:off x="4976031" y="963877"/>
            <a:ext cx="7018744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SVI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Underfunded (Inability to perform essential public health functions as per Texas Health and Safety Code Chapter 121)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Diversity/Social Determinants of Health/One Health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Survey Responses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Ability to spend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9C0DB-B7F4-4173-9FEE-BBE86D5B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355080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277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E85892-3E72-45AC-9261-E5B3377FBCA2}"/>
              </a:ext>
            </a:extLst>
          </p:cNvPr>
          <p:cNvSpPr txBox="1"/>
          <p:nvPr/>
        </p:nvSpPr>
        <p:spPr>
          <a:xfrm>
            <a:off x="8240350" y="2997900"/>
            <a:ext cx="3322316" cy="16920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Texas Health and Safety Code Chapter 121</a:t>
            </a:r>
          </a:p>
        </p:txBody>
      </p:sp>
      <p:pic>
        <p:nvPicPr>
          <p:cNvPr id="10" name="Graphic 9" descr="Stethoscope">
            <a:extLst>
              <a:ext uri="{FF2B5EF4-FFF2-40B4-BE49-F238E27FC236}">
                <a16:creationId xmlns:a16="http://schemas.microsoft.com/office/drawing/2014/main" id="{57E1C626-B4D0-4B25-BC1B-570528BF9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2470" y="566916"/>
            <a:ext cx="5724168" cy="5724168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17861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9C0DB-B7F4-4173-9FEE-BBE86D5B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>
                <a:solidFill>
                  <a:schemeClr val="tx1">
                    <a:alpha val="7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chemeClr val="tx1">
                  <a:alpha val="7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2215E1-D221-457D-A90D-36AB76F8BCD1}"/>
              </a:ext>
            </a:extLst>
          </p:cNvPr>
          <p:cNvSpPr txBox="1"/>
          <p:nvPr/>
        </p:nvSpPr>
        <p:spPr>
          <a:xfrm>
            <a:off x="-203788" y="412789"/>
            <a:ext cx="7821649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377">
              <a:spcAft>
                <a:spcPts val="600"/>
              </a:spcAft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		Essential Public Health Services: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monitor the health status of individuals in the community to identify community health problems;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diagnose and investigate community health problems and community health hazards;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inform, educate, and empower the community with respect to health issues;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mobilize community partnerships in identifying and solving community health problems;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develop policies and plans that support individual and community efforts to improve health;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enforce laws and rules that protect the public health and ensure safety in accordance with those laws and rules;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link individuals who have a need for community and personal health services to appropriate community and private providers;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ensure a competent workforce for the provision of essential public health services;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research new insights and innovative solutions to community health problems;  and</a:t>
            </a:r>
          </a:p>
          <a:p>
            <a:pPr marL="800100" lvl="1" indent="-342900" defTabSz="914377"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altLang="en-US" sz="1600" dirty="0">
                <a:latin typeface="+mj-lt"/>
                <a:cs typeface="Times New Roman" pitchFamily="18" charset="0"/>
              </a:rPr>
              <a:t>evaluate the effectiveness, accessibility, and quality of personal and population-based health services in a community.</a:t>
            </a:r>
          </a:p>
        </p:txBody>
      </p:sp>
    </p:spTree>
    <p:extLst>
      <p:ext uri="{BB962C8B-B14F-4D97-AF65-F5344CB8AC3E}">
        <p14:creationId xmlns:p14="http://schemas.microsoft.com/office/powerpoint/2010/main" val="2168594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9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84450-7C9A-4AC0-92AB-8B7EF3459E4C}"/>
              </a:ext>
            </a:extLst>
          </p:cNvPr>
          <p:cNvSpPr txBox="1"/>
          <p:nvPr/>
        </p:nvSpPr>
        <p:spPr>
          <a:xfrm>
            <a:off x="841248" y="475488"/>
            <a:ext cx="10515600" cy="1197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SVI Locations</a:t>
            </a:r>
          </a:p>
        </p:txBody>
      </p:sp>
      <p:cxnSp>
        <p:nvCxnSpPr>
          <p:cNvPr id="25" name="Straight Connector 21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5488" y="585216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77061C6E-61EB-45B3-959E-B6F79DD9BFE2}"/>
              </a:ext>
            </a:extLst>
          </p:cNvPr>
          <p:cNvSpPr/>
          <p:nvPr/>
        </p:nvSpPr>
        <p:spPr>
          <a:xfrm>
            <a:off x="7426591" y="1930019"/>
            <a:ext cx="3822192" cy="41696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Social vulnerability refers to the potential negative effects on communities caused by external stresses on human health. Such stresses include natural or human-caused disasters, or disease outbreaks. Reducing social vulnerability can decrease both human suffering and economic loss.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Percentile of .075 or higher; the county is more vulnerable than 75% of all counties against which it is ranked. This includes only counties with an existing LHE.</a:t>
            </a:r>
            <a:endParaRPr lang="en-US" sz="2200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D5DEB-15C9-4B5A-AB35-D888E231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4650" y="6356350"/>
            <a:ext cx="81915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10B5808-9A60-489F-89FF-6BBC85833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82744"/>
              </p:ext>
            </p:extLst>
          </p:nvPr>
        </p:nvGraphicFramePr>
        <p:xfrm>
          <a:off x="2052880" y="2002536"/>
          <a:ext cx="3776368" cy="4169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6368">
                  <a:extLst>
                    <a:ext uri="{9D8B030D-6E8A-4147-A177-3AD203B41FA5}">
                      <a16:colId xmlns:a16="http://schemas.microsoft.com/office/drawing/2014/main" val="3402974583"/>
                    </a:ext>
                  </a:extLst>
                </a:gridCol>
              </a:tblGrid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Angelina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2681430884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Bee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2633388591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Caldwell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1688071454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Calhoun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2241617901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Cameron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1745766778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Cherokee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2186886694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El Paso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3612991106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Hale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956023484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Hidalgo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1815948436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Jim Wells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3442007903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Kleberg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3330964266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Navarro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2671858628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Potter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3727125986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San Patricio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4120364188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Terry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2313063199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Uvalde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1565079389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Webb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2335656345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Zapata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50" marR="71450" marT="0" marB="0" anchor="b"/>
                </a:tc>
                <a:extLst>
                  <a:ext uri="{0D108BD9-81ED-4DB2-BD59-A6C34878D82A}">
                    <a16:rowId xmlns:a16="http://schemas.microsoft.com/office/drawing/2014/main" val="424530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867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84450-7C9A-4AC0-92AB-8B7EF3459E4C}"/>
              </a:ext>
            </a:extLst>
          </p:cNvPr>
          <p:cNvSpPr txBox="1"/>
          <p:nvPr/>
        </p:nvSpPr>
        <p:spPr>
          <a:xfrm>
            <a:off x="1024128" y="965199"/>
            <a:ext cx="6766078" cy="4927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Survey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D5DEB-15C9-4B5A-AB35-D888E231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25314" y="6553690"/>
            <a:ext cx="1128486" cy="274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050"/>
              <a:pPr>
                <a:spcAft>
                  <a:spcPts val="600"/>
                </a:spcAft>
              </a:pPr>
              <a:t>15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2233043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84450-7C9A-4AC0-92AB-8B7EF3459E4C}"/>
              </a:ext>
            </a:extLst>
          </p:cNvPr>
          <p:cNvSpPr txBox="1"/>
          <p:nvPr/>
        </p:nvSpPr>
        <p:spPr>
          <a:xfrm>
            <a:off x="3338750" y="5518011"/>
            <a:ext cx="25600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>
                <a:solidFill>
                  <a:schemeClr val="bg1"/>
                </a:solidFill>
              </a:rPr>
              <a:t>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D5DEB-15C9-4B5A-AB35-D888E231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100">
              <a:solidFill>
                <a:srgbClr val="FFFFFF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5F60CC5-86CD-49B5-AEBD-BC29C7235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65240"/>
              </p:ext>
            </p:extLst>
          </p:nvPr>
        </p:nvGraphicFramePr>
        <p:xfrm>
          <a:off x="1936919" y="1014073"/>
          <a:ext cx="8311489" cy="3071229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4829584">
                  <a:extLst>
                    <a:ext uri="{9D8B030D-6E8A-4147-A177-3AD203B41FA5}">
                      <a16:colId xmlns:a16="http://schemas.microsoft.com/office/drawing/2014/main" val="3163394129"/>
                    </a:ext>
                  </a:extLst>
                </a:gridCol>
                <a:gridCol w="1158563">
                  <a:extLst>
                    <a:ext uri="{9D8B030D-6E8A-4147-A177-3AD203B41FA5}">
                      <a16:colId xmlns:a16="http://schemas.microsoft.com/office/drawing/2014/main" val="3197312853"/>
                    </a:ext>
                  </a:extLst>
                </a:gridCol>
                <a:gridCol w="1137391">
                  <a:extLst>
                    <a:ext uri="{9D8B030D-6E8A-4147-A177-3AD203B41FA5}">
                      <a16:colId xmlns:a16="http://schemas.microsoft.com/office/drawing/2014/main" val="2428121515"/>
                    </a:ext>
                  </a:extLst>
                </a:gridCol>
                <a:gridCol w="1185951">
                  <a:extLst>
                    <a:ext uri="{9D8B030D-6E8A-4147-A177-3AD203B41FA5}">
                      <a16:colId xmlns:a16="http://schemas.microsoft.com/office/drawing/2014/main" val="1462282985"/>
                    </a:ext>
                  </a:extLst>
                </a:gridCol>
              </a:tblGrid>
              <a:tr h="2348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1" u="sng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PH Workforce Crisis Co-Ag </a:t>
                      </a:r>
                      <a:endParaRPr lang="en-US" sz="1400" b="1" i="0" u="sng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240131"/>
                  </a:ext>
                </a:extLst>
              </a:tr>
              <a:tr h="2348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u="sng" strike="noStrike" dirty="0">
                          <a:effectLst/>
                        </a:rPr>
                        <a:t>Period of Performance - </a:t>
                      </a:r>
                      <a:r>
                        <a:rPr lang="en-US" sz="1200" u="sng" strike="noStrike" dirty="0">
                          <a:solidFill>
                            <a:srgbClr val="FF0000"/>
                          </a:solidFill>
                          <a:effectLst/>
                        </a:rPr>
                        <a:t>July 1, 2021 - June 30, 2023 (2 </a:t>
                      </a:r>
                      <a:r>
                        <a:rPr lang="en-US" sz="1200" u="sng" strike="noStrike" dirty="0" err="1">
                          <a:solidFill>
                            <a:srgbClr val="FF0000"/>
                          </a:solidFill>
                          <a:effectLst/>
                        </a:rPr>
                        <a:t>yrs</a:t>
                      </a:r>
                      <a:r>
                        <a:rPr lang="en-US" sz="1200" u="sng" strike="noStrike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en-US" sz="1200" b="1" i="0" u="sng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28940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sng" strike="noStrike" dirty="0">
                          <a:solidFill>
                            <a:srgbClr val="00B0F0"/>
                          </a:solidFill>
                          <a:effectLst/>
                        </a:rPr>
                        <a:t>Task / Activities </a:t>
                      </a:r>
                      <a:endParaRPr lang="en-US" sz="1400" b="1" i="0" u="sng" strike="noStrike" dirty="0">
                        <a:solidFill>
                          <a:srgbClr val="00B0F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sng" strike="noStrike" dirty="0">
                          <a:effectLst/>
                        </a:rPr>
                        <a:t>Start Date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sng" strike="noStrike" dirty="0">
                          <a:effectLst/>
                        </a:rPr>
                        <a:t>End Date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sng" strike="noStrike">
                          <a:effectLst/>
                        </a:rPr>
                        <a:t> Duration (working days)</a:t>
                      </a:r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ctr"/>
                </a:tc>
                <a:extLst>
                  <a:ext uri="{0D108BD9-81ED-4DB2-BD59-A6C34878D82A}">
                    <a16:rowId xmlns:a16="http://schemas.microsoft.com/office/drawing/2014/main" val="3929714874"/>
                  </a:ext>
                </a:extLst>
              </a:tr>
              <a:tr h="219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Local Health Entities (LHE) Call - 2:00 - 3:00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8-Jun-21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8-Jun-21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extLst>
                  <a:ext uri="{0D108BD9-81ED-4DB2-BD59-A6C34878D82A}">
                    <a16:rowId xmlns:a16="http://schemas.microsoft.com/office/drawing/2014/main" val="930298390"/>
                  </a:ext>
                </a:extLst>
              </a:tr>
              <a:tr h="219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LHEs &amp; DSHS Programs - Declaration of Intent to Apply (DIA) submitted 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8-Jun-21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11-Jun-21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extLst>
                  <a:ext uri="{0D108BD9-81ED-4DB2-BD59-A6C34878D82A}">
                    <a16:rowId xmlns:a16="http://schemas.microsoft.com/office/drawing/2014/main" val="1667159320"/>
                  </a:ext>
                </a:extLst>
              </a:tr>
              <a:tr h="219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"Save the date" email invite to Stakeholders re: Kick-off meeting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18-Jun-21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18-Jun-21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extLst>
                  <a:ext uri="{0D108BD9-81ED-4DB2-BD59-A6C34878D82A}">
                    <a16:rowId xmlns:a16="http://schemas.microsoft.com/office/drawing/2014/main" val="3903890143"/>
                  </a:ext>
                </a:extLst>
              </a:tr>
              <a:tr h="219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Kick-off meeting for Stakeholders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22-Jun-21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22-Jun-21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extLst>
                  <a:ext uri="{0D108BD9-81ED-4DB2-BD59-A6C34878D82A}">
                    <a16:rowId xmlns:a16="http://schemas.microsoft.com/office/drawing/2014/main" val="745002009"/>
                  </a:ext>
                </a:extLst>
              </a:tr>
              <a:tr h="5657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Project and budget templates and Allocations sent out to LHE &amp; DSHS Programs for completion - CHEPRS will host webinar to walk through the templates (as needed)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23-Jun-21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12-Jul-21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extLst>
                  <a:ext uri="{0D108BD9-81ED-4DB2-BD59-A6C34878D82A}">
                    <a16:rowId xmlns:a16="http://schemas.microsoft.com/office/drawing/2014/main" val="1840674142"/>
                  </a:ext>
                </a:extLst>
              </a:tr>
              <a:tr h="392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DSHS SME's complete technical reviews, to include obtaining clarifications from LHEs as needed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13-Jul-21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20-Jul-21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extLst>
                  <a:ext uri="{0D108BD9-81ED-4DB2-BD59-A6C34878D82A}">
                    <a16:rowId xmlns:a16="http://schemas.microsoft.com/office/drawing/2014/main" val="556909007"/>
                  </a:ext>
                </a:extLst>
              </a:tr>
              <a:tr h="219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Quarterly Progress Reports (Q1)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3-Jan-22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7-Jan-22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880" marR="7880" marT="7880" marB="0" anchor="b"/>
                </a:tc>
                <a:extLst>
                  <a:ext uri="{0D108BD9-81ED-4DB2-BD59-A6C34878D82A}">
                    <a16:rowId xmlns:a16="http://schemas.microsoft.com/office/drawing/2014/main" val="1971615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28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98F3DEE-0E56-499F-AFAE-C2DA7C2C8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B65E49-5337-40E3-9DBD-146D14EA0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2"/>
            <a:ext cx="12192000" cy="452261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859509F-94DC-4952-A3B5-1EFAA2F52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68276" y="5"/>
            <a:ext cx="4023722" cy="4522603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1AF2CB-1EFE-4962-A8DC-2D3CE4736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5"/>
            <a:ext cx="11743606" cy="4513113"/>
          </a:xfrm>
          <a:prstGeom prst="rect">
            <a:avLst/>
          </a:prstGeom>
          <a:gradFill>
            <a:gsLst>
              <a:gs pos="0">
                <a:srgbClr val="000000">
                  <a:alpha val="8000"/>
                </a:srgbClr>
              </a:gs>
              <a:gs pos="76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32531E-9E20-48D1-A119-C05304D9E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8807" y="-9506"/>
            <a:ext cx="12200801" cy="4532114"/>
          </a:xfrm>
          <a:prstGeom prst="rect">
            <a:avLst/>
          </a:prstGeom>
          <a:gradFill>
            <a:gsLst>
              <a:gs pos="0">
                <a:srgbClr val="000000">
                  <a:alpha val="51000"/>
                </a:srgbClr>
              </a:gs>
              <a:gs pos="74000">
                <a:schemeClr val="accent1">
                  <a:alpha val="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7AA014B-79A8-4BEC-893F-423182880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"/>
            <a:ext cx="12192000" cy="2679585"/>
          </a:xfrm>
          <a:prstGeom prst="rect">
            <a:avLst/>
          </a:prstGeom>
          <a:gradFill>
            <a:gsLst>
              <a:gs pos="20000">
                <a:schemeClr val="accent1">
                  <a:alpha val="9000"/>
                </a:schemeClr>
              </a:gs>
              <a:gs pos="100000">
                <a:srgbClr val="000000">
                  <a:alpha val="67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972A27-7F3B-49AD-9B2C-5F50CF52AD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 b="-6"/>
          <a:stretch/>
        </p:blipFill>
        <p:spPr>
          <a:xfrm>
            <a:off x="8982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F100DC-1686-483E-9025-DE9A2A3EF6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9" r="6604" b="12"/>
          <a:stretch/>
        </p:blipFill>
        <p:spPr>
          <a:xfrm>
            <a:off x="35948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AAFEF5-F0FD-438D-930C-2D0948CF21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1" r="19791" b="4"/>
          <a:stretch/>
        </p:blipFill>
        <p:spPr>
          <a:xfrm>
            <a:off x="629480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2D70EE-CD17-405D-9184-A6B750189FB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3" r="13896" b="-3"/>
          <a:stretch/>
        </p:blipFill>
        <p:spPr>
          <a:xfrm>
            <a:off x="905186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90F6B-3180-4383-9369-99323E05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A98D9D-42E1-4BC3-8CEC-98867CBA8562}"/>
              </a:ext>
            </a:extLst>
          </p:cNvPr>
          <p:cNvSpPr/>
          <p:nvPr/>
        </p:nvSpPr>
        <p:spPr>
          <a:xfrm>
            <a:off x="2971150" y="1549068"/>
            <a:ext cx="62408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B0F0"/>
                </a:solidFill>
              </a:rPr>
              <a:t>DISCUSSION</a:t>
            </a:r>
          </a:p>
          <a:p>
            <a:pPr algn="ctr"/>
            <a:endParaRPr lang="en-US" sz="1600" b="1" dirty="0">
              <a:solidFill>
                <a:srgbClr val="00B0F0"/>
              </a:solidFill>
            </a:endParaRPr>
          </a:p>
          <a:p>
            <a:pPr algn="ctr"/>
            <a:endParaRPr lang="en-US" sz="1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72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98F3DEE-0E56-499F-AFAE-C2DA7C2C8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B65E49-5337-40E3-9DBD-146D14EA0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2"/>
            <a:ext cx="12192000" cy="452261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859509F-94DC-4952-A3B5-1EFAA2F52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68276" y="5"/>
            <a:ext cx="4023722" cy="4522603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1AF2CB-1EFE-4962-A8DC-2D3CE4736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5"/>
            <a:ext cx="11743606" cy="4513113"/>
          </a:xfrm>
          <a:prstGeom prst="rect">
            <a:avLst/>
          </a:prstGeom>
          <a:gradFill>
            <a:gsLst>
              <a:gs pos="0">
                <a:srgbClr val="000000">
                  <a:alpha val="8000"/>
                </a:srgbClr>
              </a:gs>
              <a:gs pos="76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32531E-9E20-48D1-A119-C05304D9E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8807" y="-9506"/>
            <a:ext cx="12200801" cy="4532114"/>
          </a:xfrm>
          <a:prstGeom prst="rect">
            <a:avLst/>
          </a:prstGeom>
          <a:gradFill>
            <a:gsLst>
              <a:gs pos="0">
                <a:srgbClr val="000000">
                  <a:alpha val="51000"/>
                </a:srgbClr>
              </a:gs>
              <a:gs pos="74000">
                <a:schemeClr val="accent1">
                  <a:alpha val="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7AA014B-79A8-4BEC-893F-423182880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"/>
            <a:ext cx="12192000" cy="2679585"/>
          </a:xfrm>
          <a:prstGeom prst="rect">
            <a:avLst/>
          </a:prstGeom>
          <a:gradFill>
            <a:gsLst>
              <a:gs pos="20000">
                <a:schemeClr val="accent1">
                  <a:alpha val="9000"/>
                </a:schemeClr>
              </a:gs>
              <a:gs pos="100000">
                <a:srgbClr val="000000">
                  <a:alpha val="67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972A27-7F3B-49AD-9B2C-5F50CF52AD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 b="-6"/>
          <a:stretch/>
        </p:blipFill>
        <p:spPr>
          <a:xfrm>
            <a:off x="8982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F100DC-1686-483E-9025-DE9A2A3EF6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9" r="6604" b="12"/>
          <a:stretch/>
        </p:blipFill>
        <p:spPr>
          <a:xfrm>
            <a:off x="35948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AAFEF5-F0FD-438D-930C-2D0948CF21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1" r="19791" b="4"/>
          <a:stretch/>
        </p:blipFill>
        <p:spPr>
          <a:xfrm>
            <a:off x="629480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2D70EE-CD17-405D-9184-A6B750189FB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3" r="13896" b="-3"/>
          <a:stretch/>
        </p:blipFill>
        <p:spPr>
          <a:xfrm>
            <a:off x="905186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90F6B-3180-4383-9369-99323E05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A98D9D-42E1-4BC3-8CEC-98867CBA8562}"/>
              </a:ext>
            </a:extLst>
          </p:cNvPr>
          <p:cNvSpPr/>
          <p:nvPr/>
        </p:nvSpPr>
        <p:spPr>
          <a:xfrm>
            <a:off x="2971150" y="545695"/>
            <a:ext cx="624088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B0F0"/>
                </a:solidFill>
              </a:rPr>
              <a:t>AGENDA</a:t>
            </a:r>
          </a:p>
          <a:p>
            <a:pPr algn="ctr"/>
            <a:endParaRPr lang="en-US" sz="1600" b="1" dirty="0">
              <a:solidFill>
                <a:srgbClr val="00B0F0"/>
              </a:solidFill>
            </a:endParaRPr>
          </a:p>
          <a:p>
            <a:pPr algn="ctr"/>
            <a:endParaRPr lang="en-US" sz="1600" b="1" dirty="0">
              <a:solidFill>
                <a:srgbClr val="00B0F0"/>
              </a:solidFill>
            </a:endParaRPr>
          </a:p>
          <a:p>
            <a:pPr lvl="4"/>
            <a:r>
              <a:rPr lang="en-US" sz="1600" b="1" dirty="0">
                <a:solidFill>
                  <a:schemeClr val="bg1"/>
                </a:solidFill>
              </a:rPr>
              <a:t>Grant Overview</a:t>
            </a:r>
          </a:p>
          <a:p>
            <a:pPr lvl="4"/>
            <a:endParaRPr lang="en-US" sz="1600" b="1" dirty="0">
              <a:solidFill>
                <a:schemeClr val="bg1"/>
              </a:solidFill>
            </a:endParaRPr>
          </a:p>
          <a:p>
            <a:pPr lvl="4"/>
            <a:r>
              <a:rPr lang="en-US" sz="1600" b="1" dirty="0">
                <a:solidFill>
                  <a:schemeClr val="bg1"/>
                </a:solidFill>
              </a:rPr>
              <a:t>Grant Administration</a:t>
            </a:r>
          </a:p>
          <a:p>
            <a:pPr lvl="4"/>
            <a:endParaRPr lang="en-US" sz="1600" b="1" dirty="0">
              <a:solidFill>
                <a:schemeClr val="bg1"/>
              </a:solidFill>
            </a:endParaRPr>
          </a:p>
          <a:p>
            <a:pPr lvl="4"/>
            <a:r>
              <a:rPr lang="en-US" sz="1600" b="1" dirty="0">
                <a:solidFill>
                  <a:schemeClr val="bg1"/>
                </a:solidFill>
              </a:rPr>
              <a:t>Open Discussion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29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98F3DEE-0E56-499F-AFAE-C2DA7C2C8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B65E49-5337-40E3-9DBD-146D14EA0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2"/>
            <a:ext cx="12192000" cy="452261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859509F-94DC-4952-A3B5-1EFAA2F52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68276" y="5"/>
            <a:ext cx="4023722" cy="4522603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1AF2CB-1EFE-4962-A8DC-2D3CE4736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5"/>
            <a:ext cx="11743606" cy="4513113"/>
          </a:xfrm>
          <a:prstGeom prst="rect">
            <a:avLst/>
          </a:prstGeom>
          <a:gradFill>
            <a:gsLst>
              <a:gs pos="0">
                <a:srgbClr val="000000">
                  <a:alpha val="8000"/>
                </a:srgbClr>
              </a:gs>
              <a:gs pos="76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32531E-9E20-48D1-A119-C05304D9E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8807" y="-9506"/>
            <a:ext cx="12200801" cy="4532114"/>
          </a:xfrm>
          <a:prstGeom prst="rect">
            <a:avLst/>
          </a:prstGeom>
          <a:gradFill>
            <a:gsLst>
              <a:gs pos="0">
                <a:srgbClr val="000000">
                  <a:alpha val="51000"/>
                </a:srgbClr>
              </a:gs>
              <a:gs pos="74000">
                <a:schemeClr val="accent1">
                  <a:alpha val="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7AA014B-79A8-4BEC-893F-423182880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"/>
            <a:ext cx="12192000" cy="2679585"/>
          </a:xfrm>
          <a:prstGeom prst="rect">
            <a:avLst/>
          </a:prstGeom>
          <a:gradFill>
            <a:gsLst>
              <a:gs pos="20000">
                <a:schemeClr val="accent1">
                  <a:alpha val="9000"/>
                </a:schemeClr>
              </a:gs>
              <a:gs pos="100000">
                <a:srgbClr val="000000">
                  <a:alpha val="67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F818F5-E245-4832-87B8-034B32B64B4E}"/>
              </a:ext>
            </a:extLst>
          </p:cNvPr>
          <p:cNvSpPr txBox="1"/>
          <p:nvPr/>
        </p:nvSpPr>
        <p:spPr>
          <a:xfrm>
            <a:off x="898211" y="760016"/>
            <a:ext cx="2800907" cy="8865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 I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Grant Overview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972A27-7F3B-49AD-9B2C-5F50CF52AD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 b="-6"/>
          <a:stretch/>
        </p:blipFill>
        <p:spPr>
          <a:xfrm>
            <a:off x="8982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F100DC-1686-483E-9025-DE9A2A3EF6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9" r="6604" b="12"/>
          <a:stretch/>
        </p:blipFill>
        <p:spPr>
          <a:xfrm>
            <a:off x="3594811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AAFEF5-F0FD-438D-930C-2D0948CF21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1" r="19791" b="4"/>
          <a:stretch/>
        </p:blipFill>
        <p:spPr>
          <a:xfrm>
            <a:off x="629480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2D70EE-CD17-405D-9184-A6B750189FB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3" r="13896" b="-3"/>
          <a:stretch/>
        </p:blipFill>
        <p:spPr>
          <a:xfrm>
            <a:off x="9051869" y="357962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90F6B-3180-4383-9369-99323E05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78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8E54A6-799F-4C2C-94F0-84DD45272EDD}"/>
              </a:ext>
            </a:extLst>
          </p:cNvPr>
          <p:cNvSpPr txBox="1"/>
          <p:nvPr/>
        </p:nvSpPr>
        <p:spPr>
          <a:xfrm>
            <a:off x="1749246" y="3014972"/>
            <a:ext cx="2082477" cy="5453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MAJOR GOALS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49AB71-7C75-4A89-AB96-958291FEE8B7}"/>
              </a:ext>
            </a:extLst>
          </p:cNvPr>
          <p:cNvSpPr txBox="1"/>
          <p:nvPr/>
        </p:nvSpPr>
        <p:spPr>
          <a:xfrm>
            <a:off x="6350757" y="586855"/>
            <a:ext cx="48624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Expand Public Health Departments with Additional Staff to Support COVID-19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Dedicated Funding to Hire School Nurses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Development of Public Health Leaders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Creation of Public Heath AmeriCorps (federal)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Expand CDC Epidemic Intelligence Service (EIS)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Create a new program to expand, train and modernize future public health workforce through a new grant program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6D668DB-4809-4FC3-A5EA-EAAFB23DF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499" y="5713315"/>
            <a:ext cx="825257" cy="71761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0F936-1BF0-4DEF-876C-F5AEAB3FB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5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D24E6ED-EA5C-461E-91A4-A5A24F4B2E15}"/>
              </a:ext>
            </a:extLst>
          </p:cNvPr>
          <p:cNvSpPr/>
          <p:nvPr/>
        </p:nvSpPr>
        <p:spPr>
          <a:xfrm>
            <a:off x="0" y="0"/>
            <a:ext cx="12192000" cy="101223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23000">
                <a:schemeClr val="accent5">
                  <a:lumMod val="60000"/>
                  <a:lumOff val="40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50A2FA-12ED-4D48-9FD0-D7D41D2E0821}"/>
              </a:ext>
            </a:extLst>
          </p:cNvPr>
          <p:cNvSpPr txBox="1"/>
          <p:nvPr/>
        </p:nvSpPr>
        <p:spPr>
          <a:xfrm>
            <a:off x="3513222" y="321454"/>
            <a:ext cx="5418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GRANT TERMS &amp; CONDITION SPECIFICS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1F9F43-E504-42E4-931D-51BC066ACBDF}"/>
              </a:ext>
            </a:extLst>
          </p:cNvPr>
          <p:cNvSpPr txBox="1"/>
          <p:nvPr/>
        </p:nvSpPr>
        <p:spPr>
          <a:xfrm>
            <a:off x="1176973" y="1211316"/>
            <a:ext cx="4290534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Amount</a:t>
            </a:r>
          </a:p>
          <a:p>
            <a:endParaRPr lang="en-US" dirty="0"/>
          </a:p>
          <a:p>
            <a:r>
              <a:rPr lang="en-US" sz="1600" dirty="0"/>
              <a:t>Nationally - $7.4B/$2B to STLT</a:t>
            </a:r>
          </a:p>
          <a:p>
            <a:r>
              <a:rPr lang="en-US" sz="1600" dirty="0"/>
              <a:t>Texas (State) - $157M</a:t>
            </a:r>
          </a:p>
          <a:p>
            <a:r>
              <a:rPr lang="en-US" sz="1600" dirty="0"/>
              <a:t>Texas (City of Houston) - $16M</a:t>
            </a:r>
          </a:p>
          <a:p>
            <a:r>
              <a:rPr lang="en-US" sz="1600" dirty="0"/>
              <a:t>Distribution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25% School Nurse ($39M)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75% Remaining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40% to LHD/Community ($47M)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60% open ($71M)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821C1E-7891-494E-9D34-B5BE5AD3B5A6}"/>
              </a:ext>
            </a:extLst>
          </p:cNvPr>
          <p:cNvSpPr txBox="1"/>
          <p:nvPr/>
        </p:nvSpPr>
        <p:spPr>
          <a:xfrm>
            <a:off x="6622151" y="1365939"/>
            <a:ext cx="53891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Grant Period</a:t>
            </a:r>
          </a:p>
          <a:p>
            <a:pPr algn="ctr"/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1600" dirty="0"/>
              <a:t>Two year period: Jul 2021 – Jun 2023</a:t>
            </a:r>
          </a:p>
          <a:p>
            <a:endParaRPr lang="en-US" sz="1600" dirty="0"/>
          </a:p>
          <a:p>
            <a:pPr algn="just"/>
            <a:r>
              <a:rPr lang="en-US" sz="1600" dirty="0"/>
              <a:t>(In notice: “Efforts are underway, subject to availability of funds to develop solutions that allow for a more sustained workforce.  Details will be provided when available.)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36375-5DDD-474A-A131-F9B0AB329D1E}"/>
              </a:ext>
            </a:extLst>
          </p:cNvPr>
          <p:cNvSpPr txBox="1"/>
          <p:nvPr/>
        </p:nvSpPr>
        <p:spPr>
          <a:xfrm>
            <a:off x="1655713" y="4054082"/>
            <a:ext cx="888057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Terms &amp; Conditions</a:t>
            </a:r>
          </a:p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(General related to any grant associated with COVID from Feds)</a:t>
            </a:r>
          </a:p>
          <a:p>
            <a:pPr algn="ctr"/>
            <a:endParaRPr lang="en-US" dirty="0"/>
          </a:p>
          <a:p>
            <a:pPr marL="342900" indent="-342900">
              <a:buAutoNum type="arabicParenR"/>
            </a:pPr>
            <a:r>
              <a:rPr lang="en-US" sz="1600" dirty="0"/>
              <a:t>Comply with existing and/or future directives and guidance from HHS Secretary</a:t>
            </a:r>
          </a:p>
          <a:p>
            <a:pPr marL="342900" indent="-342900">
              <a:buAutoNum type="arabicParenR"/>
            </a:pPr>
            <a:r>
              <a:rPr lang="en-US" sz="1600" dirty="0"/>
              <a:t>Provide individual COVID-19 patient care regardless of external constraints</a:t>
            </a:r>
          </a:p>
          <a:p>
            <a:pPr marL="342900" indent="-342900">
              <a:buAutoNum type="arabicParenR"/>
            </a:pPr>
            <a:r>
              <a:rPr lang="en-US" sz="1600" dirty="0"/>
              <a:t>Assist USG in implementation and enforcement of federal orders related to Q &amp; I</a:t>
            </a:r>
          </a:p>
          <a:p>
            <a:pPr marL="342900" indent="-342900">
              <a:buAutoNum type="arabicParenR"/>
            </a:pPr>
            <a:r>
              <a:rPr lang="en-US" sz="1600" dirty="0"/>
              <a:t>Comply with COVID-19 test reporting</a:t>
            </a:r>
          </a:p>
          <a:p>
            <a:pPr marL="342900" indent="-342900">
              <a:buAutoNum type="arabicParenR"/>
            </a:pPr>
            <a:r>
              <a:rPr lang="en-US" sz="1600" dirty="0"/>
              <a:t>Provide CDC data or access to data collected through use of these funds</a:t>
            </a:r>
          </a:p>
          <a:p>
            <a:pPr marL="342900" indent="-342900">
              <a:buAutoNum type="arabicParenR"/>
            </a:pPr>
            <a:r>
              <a:rPr lang="en-US" sz="1600" dirty="0"/>
              <a:t>Distribute and administer vaccine as per fed guidelines</a:t>
            </a:r>
          </a:p>
          <a:p>
            <a:pPr marL="342900" indent="-342900">
              <a:buAutoNum type="arabicParenR"/>
            </a:pPr>
            <a:r>
              <a:rPr lang="en-US" sz="1600" dirty="0"/>
              <a:t>Concurrence among state health official, preparedness, lab and epi programs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02E48A-8930-459A-86A2-6D6CFB8E6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6018" y="5714043"/>
            <a:ext cx="825257" cy="717615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5F9F1C-F228-4FC0-BB26-AF1A326C3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63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F45533-DC26-4EC3-9727-F0B480A2BB46}"/>
              </a:ext>
            </a:extLst>
          </p:cNvPr>
          <p:cNvSpPr txBox="1"/>
          <p:nvPr/>
        </p:nvSpPr>
        <p:spPr>
          <a:xfrm>
            <a:off x="262467" y="2995576"/>
            <a:ext cx="2371948" cy="4232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Funding Focus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25A501-6CC0-4365-99DA-8D268FC1E398}"/>
              </a:ext>
            </a:extLst>
          </p:cNvPr>
          <p:cNvSpPr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Establish, expand, train, and sustain the STLT public health workforce to support jurisdictional </a:t>
            </a:r>
            <a:r>
              <a:rPr lang="en-US" sz="1400" dirty="0">
                <a:highlight>
                  <a:srgbClr val="FFFF00"/>
                </a:highlight>
              </a:rPr>
              <a:t>COVID-19</a:t>
            </a:r>
            <a:r>
              <a:rPr lang="en-US" sz="1400" dirty="0"/>
              <a:t> prevention, preparedness, response, and recovery initiatives, including school-based health programs.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CDC expects public health agencies to use available funding to: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Recruit, hire, and train personnel to address projected jurisdictional COVID-19 response needs over the performance period, including hiring personnel 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Use CDC’s Social Vulnerability Index data and tools to inform jurisdiction COVID-19 planning, response, and hiring strategies. 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Hire personnel for roles that may range from senior leadership positions to early career or entry-level positions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Types of Personnel Allowed: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Permanent full-time and part-time staff (which may include converting part-time positions to full-time positions during the performance period) 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Temporary or term-limited staff 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Fellows 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Interns 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Contractors or contracted employees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25FCF-570B-4FC8-809A-D251776E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AC1BCA-913E-4456-83F9-6FD0959C3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612" y="5712329"/>
            <a:ext cx="825257" cy="71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341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BE6C3A-46DF-4F11-A045-1B4F18C8B95C}"/>
              </a:ext>
            </a:extLst>
          </p:cNvPr>
          <p:cNvSpPr/>
          <p:nvPr/>
        </p:nvSpPr>
        <p:spPr>
          <a:xfrm>
            <a:off x="4727472" y="-45720"/>
            <a:ext cx="6555347" cy="72054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u="sng" dirty="0"/>
              <a:t>Professional or clinical staff</a:t>
            </a:r>
            <a:r>
              <a:rPr lang="en-US" sz="2900" dirty="0"/>
              <a:t>, including </a:t>
            </a:r>
            <a:r>
              <a:rPr lang="en-US" sz="2900" dirty="0">
                <a:highlight>
                  <a:srgbClr val="00FFFF"/>
                </a:highlight>
              </a:rPr>
              <a:t>public health physicians </a:t>
            </a:r>
            <a:r>
              <a:rPr lang="en-US" sz="2900" dirty="0"/>
              <a:t>and </a:t>
            </a:r>
            <a:r>
              <a:rPr lang="en-US" sz="2900" dirty="0">
                <a:highlight>
                  <a:srgbClr val="00FFFF"/>
                </a:highlight>
              </a:rPr>
              <a:t>nurses</a:t>
            </a:r>
            <a:r>
              <a:rPr lang="en-US" sz="2900" dirty="0"/>
              <a:t> (other than school-based staff); </a:t>
            </a:r>
            <a:r>
              <a:rPr lang="en-US" sz="2900" dirty="0">
                <a:highlight>
                  <a:srgbClr val="00FFFF"/>
                </a:highlight>
              </a:rPr>
              <a:t>mental or behavioral health specialists</a:t>
            </a:r>
            <a:r>
              <a:rPr lang="en-US" sz="2900" dirty="0"/>
              <a:t> to support workforce and community resilience; </a:t>
            </a:r>
            <a:r>
              <a:rPr lang="en-US" sz="2900" dirty="0">
                <a:highlight>
                  <a:srgbClr val="00FFFF"/>
                </a:highlight>
              </a:rPr>
              <a:t>social service specialists</a:t>
            </a:r>
            <a:r>
              <a:rPr lang="en-US" sz="2900" dirty="0"/>
              <a:t>; </a:t>
            </a:r>
            <a:r>
              <a:rPr lang="en-US" sz="2900" dirty="0">
                <a:highlight>
                  <a:srgbClr val="00FFFF"/>
                </a:highlight>
              </a:rPr>
              <a:t>vaccinators</a:t>
            </a:r>
            <a:r>
              <a:rPr lang="en-US" sz="2900" dirty="0"/>
              <a:t>; or </a:t>
            </a:r>
            <a:r>
              <a:rPr lang="en-US" sz="2900" dirty="0">
                <a:highlight>
                  <a:srgbClr val="00FFFF"/>
                </a:highlight>
              </a:rPr>
              <a:t>laboratory scientists or technicians</a:t>
            </a:r>
            <a:r>
              <a:rPr lang="en-US" sz="290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u="sng" dirty="0"/>
              <a:t>Disease investigation staff</a:t>
            </a:r>
            <a:r>
              <a:rPr lang="en-US" sz="2900" dirty="0"/>
              <a:t>, including </a:t>
            </a:r>
            <a:r>
              <a:rPr lang="en-US" sz="2900" dirty="0">
                <a:highlight>
                  <a:srgbClr val="00FFFF"/>
                </a:highlight>
              </a:rPr>
              <a:t>epidemiologists</a:t>
            </a:r>
            <a:r>
              <a:rPr lang="en-US" sz="2900" dirty="0"/>
              <a:t>; </a:t>
            </a:r>
            <a:r>
              <a:rPr lang="en-US" sz="2900" dirty="0">
                <a:highlight>
                  <a:srgbClr val="00FFFF"/>
                </a:highlight>
              </a:rPr>
              <a:t>case investigators</a:t>
            </a:r>
            <a:r>
              <a:rPr lang="en-US" sz="2900" dirty="0"/>
              <a:t>; </a:t>
            </a:r>
            <a:r>
              <a:rPr lang="en-US" sz="2900" dirty="0">
                <a:highlight>
                  <a:srgbClr val="00FFFF"/>
                </a:highlight>
              </a:rPr>
              <a:t>contact tracers</a:t>
            </a:r>
            <a:r>
              <a:rPr lang="en-US" sz="2900" dirty="0"/>
              <a:t>; or </a:t>
            </a:r>
            <a:r>
              <a:rPr lang="en-US" sz="2900" dirty="0">
                <a:highlight>
                  <a:srgbClr val="00FFFF"/>
                </a:highlight>
              </a:rPr>
              <a:t>disease intervention specialists</a:t>
            </a:r>
            <a:r>
              <a:rPr lang="en-US" sz="290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u="sng" dirty="0"/>
              <a:t>School nurses and school-based health services personnel</a:t>
            </a:r>
            <a:r>
              <a:rPr lang="en-US" sz="2900" dirty="0"/>
              <a:t>, including hiring </a:t>
            </a:r>
            <a:r>
              <a:rPr lang="en-US" sz="2900" dirty="0">
                <a:highlight>
                  <a:srgbClr val="00FFFF"/>
                </a:highlight>
              </a:rPr>
              <a:t>school-based nurses</a:t>
            </a:r>
            <a:r>
              <a:rPr lang="en-US" sz="2900" dirty="0"/>
              <a:t>, converting current nurses from part-time to full-time work, increasing hours, increasing nursing salaries or otherwise supporting retention efforts;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u="sng" dirty="0"/>
              <a:t>Program staff</a:t>
            </a:r>
            <a:r>
              <a:rPr lang="en-US" sz="2900" dirty="0"/>
              <a:t>, including </a:t>
            </a:r>
            <a:r>
              <a:rPr lang="en-US" sz="2900" dirty="0">
                <a:highlight>
                  <a:srgbClr val="00FFFF"/>
                </a:highlight>
              </a:rPr>
              <a:t>program managers</a:t>
            </a:r>
            <a:r>
              <a:rPr lang="en-US" sz="2900" dirty="0"/>
              <a:t>; </a:t>
            </a:r>
            <a:r>
              <a:rPr lang="en-US" sz="2900" dirty="0">
                <a:highlight>
                  <a:srgbClr val="00FFFF"/>
                </a:highlight>
              </a:rPr>
              <a:t>communications</a:t>
            </a:r>
            <a:r>
              <a:rPr lang="en-US" sz="2900" dirty="0"/>
              <a:t> and </a:t>
            </a:r>
            <a:r>
              <a:rPr lang="en-US" sz="2900" dirty="0">
                <a:highlight>
                  <a:srgbClr val="00FFFF"/>
                </a:highlight>
              </a:rPr>
              <a:t>policy staff</a:t>
            </a:r>
            <a:r>
              <a:rPr lang="en-US" sz="2900" dirty="0"/>
              <a:t>; </a:t>
            </a:r>
            <a:r>
              <a:rPr lang="en-US" sz="2900" dirty="0">
                <a:highlight>
                  <a:srgbClr val="00FFFF"/>
                </a:highlight>
              </a:rPr>
              <a:t>logisticians;</a:t>
            </a:r>
            <a:r>
              <a:rPr lang="en-US" sz="2900" dirty="0"/>
              <a:t> </a:t>
            </a:r>
            <a:r>
              <a:rPr lang="en-US" sz="2900" dirty="0">
                <a:highlight>
                  <a:srgbClr val="00FFFF"/>
                </a:highlight>
              </a:rPr>
              <a:t>planning and exercise specialists</a:t>
            </a:r>
            <a:r>
              <a:rPr lang="en-US" sz="2900" dirty="0"/>
              <a:t>; program evaluators; </a:t>
            </a:r>
            <a:r>
              <a:rPr lang="en-US" sz="2900" dirty="0">
                <a:highlight>
                  <a:srgbClr val="00FFFF"/>
                </a:highlight>
              </a:rPr>
              <a:t>pandemic preparedness and response coordinators </a:t>
            </a:r>
            <a:r>
              <a:rPr lang="en-US" sz="2900" dirty="0"/>
              <a:t>to support the current pandemic response and identify lessons learned to help prepare for possible future disease outbreaks; </a:t>
            </a:r>
            <a:r>
              <a:rPr lang="en-US" sz="2900" dirty="0">
                <a:highlight>
                  <a:srgbClr val="00FFFF"/>
                </a:highlight>
              </a:rPr>
              <a:t>health equity officers </a:t>
            </a:r>
            <a:r>
              <a:rPr lang="en-US" sz="2900" dirty="0"/>
              <a:t>or teams; </a:t>
            </a:r>
            <a:r>
              <a:rPr lang="en-US" sz="2900" dirty="0">
                <a:highlight>
                  <a:srgbClr val="00FFFF"/>
                </a:highlight>
              </a:rPr>
              <a:t>data managers</a:t>
            </a:r>
            <a:r>
              <a:rPr lang="en-US" sz="2900" dirty="0"/>
              <a:t>, including informaticians, data scientists, or data entry personnel; </a:t>
            </a:r>
            <a:r>
              <a:rPr lang="en-US" sz="2900" dirty="0">
                <a:highlight>
                  <a:srgbClr val="00FFFF"/>
                </a:highlight>
              </a:rPr>
              <a:t>translation services</a:t>
            </a:r>
            <a:r>
              <a:rPr lang="en-US" sz="2900" dirty="0"/>
              <a:t>; </a:t>
            </a:r>
            <a:r>
              <a:rPr lang="en-US" sz="2900" dirty="0">
                <a:highlight>
                  <a:srgbClr val="00FFFF"/>
                </a:highlight>
              </a:rPr>
              <a:t>trainers or health educators</a:t>
            </a:r>
            <a:r>
              <a:rPr lang="en-US" sz="2900" dirty="0"/>
              <a:t>; or other </a:t>
            </a:r>
            <a:r>
              <a:rPr lang="en-US" sz="2900" dirty="0">
                <a:highlight>
                  <a:srgbClr val="00FFFF"/>
                </a:highlight>
              </a:rPr>
              <a:t>community health workers</a:t>
            </a:r>
            <a:r>
              <a:rPr lang="en-US" sz="2900" dirty="0"/>
              <a:t>;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u="sng" dirty="0"/>
              <a:t>Administrative staff</a:t>
            </a:r>
            <a:r>
              <a:rPr lang="en-US" sz="2900" dirty="0"/>
              <a:t>, including </a:t>
            </a:r>
            <a:r>
              <a:rPr lang="en-US" sz="2900" dirty="0">
                <a:highlight>
                  <a:srgbClr val="00FFFF"/>
                </a:highlight>
              </a:rPr>
              <a:t>human resources personnel</a:t>
            </a:r>
            <a:r>
              <a:rPr lang="en-US" sz="2900" dirty="0"/>
              <a:t>; </a:t>
            </a:r>
            <a:r>
              <a:rPr lang="en-US" sz="2900" dirty="0">
                <a:highlight>
                  <a:srgbClr val="00FFFF"/>
                </a:highlight>
              </a:rPr>
              <a:t>fiscal or grant managers</a:t>
            </a:r>
            <a:r>
              <a:rPr lang="en-US" sz="2900" dirty="0"/>
              <a:t>; </a:t>
            </a:r>
            <a:r>
              <a:rPr lang="en-US" sz="2900" dirty="0">
                <a:highlight>
                  <a:srgbClr val="00FFFF"/>
                </a:highlight>
              </a:rPr>
              <a:t>clerical staff</a:t>
            </a:r>
            <a:r>
              <a:rPr lang="en-US" sz="2900" dirty="0"/>
              <a:t>; staff to track and report on hiring under this cooperative agreement; or others needed to ensure rapid hiring and procurement of goods and services and other administrative services associated with successfully managing multiple federal funding streams for the COVID-19 response; and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u="sng" dirty="0"/>
              <a:t>Any other positions as may be required to prevent, prepare for, and respond to COVID–19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900" u="sng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u="sng" dirty="0"/>
              <a:t>Equipment, supplies and administrative services to support public health workforce expansion</a:t>
            </a:r>
            <a:endParaRPr lang="en-US" sz="2900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727193C7-D28B-4F40-91F4-CF4A1576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02AB6D-55BD-4104-8229-E416EF9BF848}"/>
              </a:ext>
            </a:extLst>
          </p:cNvPr>
          <p:cNvSpPr/>
          <p:nvPr/>
        </p:nvSpPr>
        <p:spPr>
          <a:xfrm>
            <a:off x="77819" y="1050268"/>
            <a:ext cx="3970693" cy="572018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BA99C0-DB45-43D2-8BB9-409875CDB222}"/>
              </a:ext>
            </a:extLst>
          </p:cNvPr>
          <p:cNvSpPr/>
          <p:nvPr/>
        </p:nvSpPr>
        <p:spPr>
          <a:xfrm>
            <a:off x="171857" y="2635622"/>
            <a:ext cx="37291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The costs, including wages and benefits, related to recruiting, hiring, and training of individuals to serve as: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B50AEE-0B49-4681-97C5-242EB4C436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385" y="5800183"/>
            <a:ext cx="825257" cy="71761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C4AC2D7-A3BB-49A7-8694-DF8A3A43F04D}"/>
              </a:ext>
            </a:extLst>
          </p:cNvPr>
          <p:cNvSpPr txBox="1"/>
          <p:nvPr/>
        </p:nvSpPr>
        <p:spPr>
          <a:xfrm>
            <a:off x="767465" y="1805691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Allowable Costs</a:t>
            </a:r>
          </a:p>
        </p:txBody>
      </p:sp>
    </p:spTree>
    <p:extLst>
      <p:ext uri="{BB962C8B-B14F-4D97-AF65-F5344CB8AC3E}">
        <p14:creationId xmlns:p14="http://schemas.microsoft.com/office/powerpoint/2010/main" val="412017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111416-B38A-4A6E-A214-109A168F085D}"/>
              </a:ext>
            </a:extLst>
          </p:cNvPr>
          <p:cNvSpPr txBox="1"/>
          <p:nvPr/>
        </p:nvSpPr>
        <p:spPr>
          <a:xfrm>
            <a:off x="418225" y="2894409"/>
            <a:ext cx="3201366" cy="4765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Allowable Activities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2C6919-39D8-4C19-A5F4-76DAF1051C03}"/>
              </a:ext>
            </a:extLst>
          </p:cNvPr>
          <p:cNvSpPr txBox="1"/>
          <p:nvPr/>
        </p:nvSpPr>
        <p:spPr>
          <a:xfrm>
            <a:off x="4162663" y="141372"/>
            <a:ext cx="7904499" cy="6508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Forming </a:t>
            </a:r>
            <a:r>
              <a:rPr lang="en-US" sz="1200" dirty="0">
                <a:highlight>
                  <a:srgbClr val="FFFF00"/>
                </a:highlight>
              </a:rPr>
              <a:t>partnerships with academic institutions</a:t>
            </a:r>
            <a:r>
              <a:rPr lang="en-US" sz="1200" dirty="0"/>
              <a:t>, creating student internship or fellowship opportunities, and building graduation-to-workforce pipelines and establishing partnerships with schools of public health, technical and administrative schools, and social services and social science programs;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Using funds to conduct a </a:t>
            </a:r>
            <a:r>
              <a:rPr lang="en-US" sz="1200" dirty="0">
                <a:highlight>
                  <a:srgbClr val="FFFF00"/>
                </a:highlight>
              </a:rPr>
              <a:t>workforce analysis </a:t>
            </a:r>
            <a:r>
              <a:rPr lang="en-US" sz="1200" dirty="0"/>
              <a:t>to determine whether health departments were organized to maximum benefit for the COVID-19 response and how they may want to be reconstituted to prepare for future emergencies.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00"/>
                </a:highlight>
              </a:rPr>
              <a:t>Training and education </a:t>
            </a:r>
            <a:r>
              <a:rPr lang="en-US" sz="1200" dirty="0"/>
              <a:t>for new and existing staff on topics such as incident management training; health equity issues and working with underserved populations; cultural competency; disease investigations; informatics or data management; or other needs identified by the jurisdiction.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00"/>
                </a:highlight>
              </a:rPr>
              <a:t>Developing, training, and equipping response-ready “strike force” teams </a:t>
            </a:r>
            <a:r>
              <a:rPr lang="en-US" sz="1200" dirty="0"/>
              <a:t>capable of deploying rapidly to meet emergent needs, including </a:t>
            </a:r>
            <a:r>
              <a:rPr lang="en-US" sz="1200" u="sng" dirty="0"/>
              <a:t>through the Emergency Management Assistance Compact</a:t>
            </a:r>
            <a:r>
              <a:rPr lang="en-US" sz="12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Ensuring a </a:t>
            </a:r>
            <a:r>
              <a:rPr lang="en-US" sz="1200" dirty="0">
                <a:highlight>
                  <a:srgbClr val="FFFF00"/>
                </a:highlight>
              </a:rPr>
              <a:t>focus on diversity, health equity, and inclusion </a:t>
            </a:r>
            <a:r>
              <a:rPr lang="en-US" sz="1200" dirty="0"/>
              <a:t>by delineating goals for hiring and training a diverse work force across all levels who are representative of, and have language competence for, the local communities they serve. </a:t>
            </a:r>
            <a:r>
              <a:rPr lang="en-US" sz="1200" u="sng" dirty="0"/>
              <a:t>CDC’s Social Vulnerability Index should be used </a:t>
            </a:r>
            <a:r>
              <a:rPr lang="en-US" sz="1200" dirty="0"/>
              <a:t>to inform jurisdictional activities, strategies, and hiring.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Ensuring the systematic collection of information about the activities, characteristics, and outcomes of programs, including COVID-19 pandemic response efforts, to inform current program decisions, improve program effectiveness, and make decisions about future program development.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i="1" dirty="0">
                <a:solidFill>
                  <a:srgbClr val="FF0000"/>
                </a:solidFill>
              </a:rPr>
              <a:t>Addressing community recovery and resilience needs to respond effectively to the                COVID-19 pandemic </a:t>
            </a:r>
            <a:r>
              <a:rPr lang="en-US" sz="1200" b="1" i="1" dirty="0">
                <a:solidFill>
                  <a:srgbClr val="FF0000"/>
                </a:solidFill>
              </a:rPr>
              <a:t>and other biologic threats </a:t>
            </a:r>
            <a:r>
              <a:rPr lang="en-US" sz="1200" i="1" dirty="0">
                <a:solidFill>
                  <a:srgbClr val="FF0000"/>
                </a:solidFill>
              </a:rPr>
              <a:t>including vaccine-related education</a:t>
            </a:r>
            <a:r>
              <a:rPr lang="en-US" sz="1200" dirty="0">
                <a:solidFill>
                  <a:srgbClr val="FF0000"/>
                </a:solidFill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36DAEB-26E2-40B9-9F85-E1E63B2B9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B783BF-8523-46E0-9A9C-2A5BF920B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119" y="5800183"/>
            <a:ext cx="825257" cy="71761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6141836-E951-4146-8296-B900FAF1A274}"/>
              </a:ext>
            </a:extLst>
          </p:cNvPr>
          <p:cNvSpPr/>
          <p:nvPr/>
        </p:nvSpPr>
        <p:spPr>
          <a:xfrm>
            <a:off x="124837" y="10134"/>
            <a:ext cx="11942325" cy="67064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5F8AC0-0E47-4D91-ACC9-B974E31B1872}"/>
              </a:ext>
            </a:extLst>
          </p:cNvPr>
          <p:cNvSpPr txBox="1"/>
          <p:nvPr/>
        </p:nvSpPr>
        <p:spPr>
          <a:xfrm>
            <a:off x="466722" y="2947386"/>
            <a:ext cx="3201366" cy="10269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Measures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2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1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nd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Metrics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B6337E-6574-474B-97C1-33791F8C77EF}"/>
              </a:ext>
            </a:extLst>
          </p:cNvPr>
          <p:cNvSpPr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Progress toward meeting hiring goals including </a:t>
            </a:r>
            <a:r>
              <a:rPr lang="en-US" sz="2000" u="sng" dirty="0"/>
              <a:t>types of staff hired and the general roles </a:t>
            </a:r>
            <a:r>
              <a:rPr lang="en-US" sz="2000" dirty="0"/>
              <a:t>they hold. Recipients must report these data for all staff, including those hired by subrecipients.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Recipients should develop approximate goals and metrics regarding </a:t>
            </a:r>
            <a:r>
              <a:rPr lang="en-US" sz="2000" u="sng" dirty="0"/>
              <a:t>diversity of staff hired and equity and inclusion activities</a:t>
            </a:r>
            <a:r>
              <a:rPr lang="en-US" sz="2000" dirty="0"/>
              <a:t>, and report on their progress against those measures. 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162FCF1-8A1E-4271-AAF9-F0A0A28F4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597D868-7E28-48BD-8921-3C0ABD546831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66B9CA-0170-4B0B-B5FC-B116F8586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065" y="5710212"/>
            <a:ext cx="825257" cy="71761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4E9CB09-7EC2-4490-A5AE-E0B3ACF266F4}"/>
              </a:ext>
            </a:extLst>
          </p:cNvPr>
          <p:cNvSpPr/>
          <p:nvPr/>
        </p:nvSpPr>
        <p:spPr>
          <a:xfrm>
            <a:off x="124837" y="651754"/>
            <a:ext cx="11942325" cy="5982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3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H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26B7B795-FBF1-4503-8C84-F0A9FEF27DA8}" vid="{F650371E-B954-4497-BFDF-F03AC111C2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6960</TotalTime>
  <Words>1560</Words>
  <Application>Microsoft Office PowerPoint</Application>
  <PresentationFormat>Widescreen</PresentationFormat>
  <Paragraphs>242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Tw Cen MT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Gruber,David (DSHS)</dc:creator>
  <cp:lastModifiedBy>Ejuma,Nancy (DSHS)</cp:lastModifiedBy>
  <cp:revision>107</cp:revision>
  <dcterms:created xsi:type="dcterms:W3CDTF">2021-05-20T14:52:02Z</dcterms:created>
  <dcterms:modified xsi:type="dcterms:W3CDTF">2021-06-08T18:21:12Z</dcterms:modified>
</cp:coreProperties>
</file>