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 id="2147483675" r:id="rId6"/>
  </p:sldMasterIdLst>
  <p:notesMasterIdLst>
    <p:notesMasterId r:id="rId18"/>
  </p:notesMasterIdLst>
  <p:sldIdLst>
    <p:sldId id="256" r:id="rId7"/>
    <p:sldId id="272" r:id="rId8"/>
    <p:sldId id="279" r:id="rId9"/>
    <p:sldId id="276" r:id="rId10"/>
    <p:sldId id="308" r:id="rId11"/>
    <p:sldId id="260" r:id="rId12"/>
    <p:sldId id="309" r:id="rId13"/>
    <p:sldId id="312" r:id="rId14"/>
    <p:sldId id="267" r:id="rId15"/>
    <p:sldId id="315"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1506D2-91B9-4009-A6F8-EC4347F19F69}">
          <p14:sldIdLst>
            <p14:sldId id="256"/>
            <p14:sldId id="272"/>
            <p14:sldId id="279"/>
            <p14:sldId id="276"/>
            <p14:sldId id="308"/>
            <p14:sldId id="260"/>
            <p14:sldId id="309"/>
            <p14:sldId id="312"/>
            <p14:sldId id="267"/>
            <p14:sldId id="315"/>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56A7E"/>
    <a:srgbClr val="005CB9"/>
    <a:srgbClr val="1F4E79"/>
    <a:srgbClr val="264780"/>
    <a:srgbClr val="0058A3"/>
    <a:srgbClr val="FFC600"/>
    <a:srgbClr val="003087"/>
    <a:srgbClr val="F2F2F2"/>
    <a:srgbClr val="3F57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62" autoAdjust="0"/>
    <p:restoredTop sz="94660"/>
  </p:normalViewPr>
  <p:slideViewPr>
    <p:cSldViewPr snapToGrid="0">
      <p:cViewPr varScale="1">
        <p:scale>
          <a:sx n="68" d="100"/>
          <a:sy n="68" d="100"/>
        </p:scale>
        <p:origin x="5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BF767-1A78-45CA-9B54-8F32B5CE063E}" type="datetimeFigureOut">
              <a:rPr lang="en-US" smtClean="0"/>
              <a:t>8/11/2021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276F4-4E71-44D3-9E69-6DC036DA66B4}" type="slidenum">
              <a:rPr lang="en-US" smtClean="0"/>
              <a:t>‹#›</a:t>
            </a:fld>
            <a:endParaRPr lang="en-US"/>
          </a:p>
        </p:txBody>
      </p:sp>
    </p:spTree>
    <p:extLst>
      <p:ext uri="{BB962C8B-B14F-4D97-AF65-F5344CB8AC3E}">
        <p14:creationId xmlns:p14="http://schemas.microsoft.com/office/powerpoint/2010/main" val="254790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50938"/>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04F187-E017-4E6A-9408-4F80DA0074FF}" type="slidenum">
              <a:rPr lang="en-US" smtClean="0"/>
              <a:t>3</a:t>
            </a:fld>
            <a:endParaRPr lang="en-US"/>
          </a:p>
        </p:txBody>
      </p:sp>
    </p:spTree>
    <p:extLst>
      <p:ext uri="{BB962C8B-B14F-4D97-AF65-F5344CB8AC3E}">
        <p14:creationId xmlns:p14="http://schemas.microsoft.com/office/powerpoint/2010/main" val="1552133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Personnel types:</a:t>
            </a:r>
          </a:p>
          <a:p>
            <a:pPr marL="171450" indent="-171450" fontAlgn="base">
              <a:buFont typeface="Arial" panose="020B0604020202020204" pitchFamily="34" charset="0"/>
              <a:buChar char="•"/>
            </a:pPr>
            <a:r>
              <a:rPr lang="en-US" dirty="0"/>
              <a:t>Permanent full- or part-time staff</a:t>
            </a:r>
          </a:p>
          <a:p>
            <a:pPr marL="171450" indent="-171450" fontAlgn="base">
              <a:buFont typeface="Arial" panose="020B0604020202020204" pitchFamily="34" charset="0"/>
              <a:buChar char="•"/>
            </a:pPr>
            <a:r>
              <a:rPr lang="en-US" dirty="0"/>
              <a:t>Temporary or term-limited staff</a:t>
            </a:r>
          </a:p>
          <a:p>
            <a:pPr marL="171450" indent="-171450" fontAlgn="base">
              <a:buFont typeface="Arial" panose="020B0604020202020204" pitchFamily="34" charset="0"/>
              <a:buChar char="•"/>
            </a:pPr>
            <a:r>
              <a:rPr lang="en-US" dirty="0"/>
              <a:t>Fellows</a:t>
            </a:r>
          </a:p>
          <a:p>
            <a:pPr marL="171450" indent="-171450" fontAlgn="base">
              <a:buFont typeface="Arial" panose="020B0604020202020204" pitchFamily="34" charset="0"/>
              <a:buChar char="•"/>
            </a:pPr>
            <a:r>
              <a:rPr lang="en-US" dirty="0"/>
              <a:t>Interns</a:t>
            </a:r>
          </a:p>
          <a:p>
            <a:pPr marL="171450" indent="-171450" fontAlgn="base">
              <a:buFont typeface="Arial" panose="020B0604020202020204" pitchFamily="34" charset="0"/>
              <a:buChar char="•"/>
            </a:pPr>
            <a:r>
              <a:rPr lang="en-US" dirty="0"/>
              <a:t>Contracted employees</a:t>
            </a:r>
          </a:p>
          <a:p>
            <a:pPr fontAlgn="base"/>
            <a:r>
              <a:rPr lang="en-US" dirty="0"/>
              <a:t> </a:t>
            </a:r>
          </a:p>
          <a:p>
            <a:pPr fontAlgn="base"/>
            <a:r>
              <a:rPr lang="en-US" b="1" u="sng" dirty="0"/>
              <a:t>Allowable Costs:</a:t>
            </a:r>
            <a:r>
              <a:rPr lang="en-US" dirty="0"/>
              <a:t> </a:t>
            </a:r>
          </a:p>
          <a:p>
            <a:pPr fontAlgn="base"/>
            <a:r>
              <a:rPr lang="en-US" i="1" dirty="0"/>
              <a:t>Wages/benefits</a:t>
            </a:r>
            <a:r>
              <a:rPr lang="en-US" dirty="0"/>
              <a:t>, for recruiting, hiring, and training of individuals required to prevent, prepare for, and respond to COVID–19 such as: </a:t>
            </a:r>
          </a:p>
          <a:p>
            <a:pPr fontAlgn="base"/>
            <a:r>
              <a:rPr lang="en-US" dirty="0"/>
              <a:t> </a:t>
            </a:r>
          </a:p>
          <a:p>
            <a:pPr fontAlgn="base"/>
            <a:r>
              <a:rPr lang="en-US" dirty="0"/>
              <a:t>Professional or clinical staff </a:t>
            </a:r>
          </a:p>
          <a:p>
            <a:pPr fontAlgn="base"/>
            <a:r>
              <a:rPr lang="en-US" dirty="0"/>
              <a:t>Disease investigation staff  </a:t>
            </a:r>
          </a:p>
          <a:p>
            <a:pPr fontAlgn="base"/>
            <a:r>
              <a:rPr lang="en-US" dirty="0"/>
              <a:t>Program staff  </a:t>
            </a:r>
          </a:p>
          <a:p>
            <a:pPr fontAlgn="base"/>
            <a:r>
              <a:rPr lang="en-US" dirty="0"/>
              <a:t>Administrative staff  </a:t>
            </a:r>
          </a:p>
          <a:p>
            <a:endParaRPr lang="en-US" dirty="0"/>
          </a:p>
        </p:txBody>
      </p:sp>
      <p:sp>
        <p:nvSpPr>
          <p:cNvPr id="4" name="Slide Number Placeholder 3"/>
          <p:cNvSpPr>
            <a:spLocks noGrp="1"/>
          </p:cNvSpPr>
          <p:nvPr>
            <p:ph type="sldNum" sz="quarter" idx="5"/>
          </p:nvPr>
        </p:nvSpPr>
        <p:spPr/>
        <p:txBody>
          <a:bodyPr/>
          <a:lstStyle/>
          <a:p>
            <a:fld id="{F504F187-E017-4E6A-9408-4F80DA0074FF}" type="slidenum">
              <a:rPr lang="en-US" smtClean="0"/>
              <a:t>4</a:t>
            </a:fld>
            <a:endParaRPr lang="en-US"/>
          </a:p>
        </p:txBody>
      </p:sp>
    </p:spTree>
    <p:extLst>
      <p:ext uri="{BB962C8B-B14F-4D97-AF65-F5344CB8AC3E}">
        <p14:creationId xmlns:p14="http://schemas.microsoft.com/office/powerpoint/2010/main" val="1912353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dirty="0"/>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423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832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fld id="{DE9FCCAD-7EC3-41F9-AF25-DBEBDFD2D03C}" type="datetimeFigureOut">
              <a:rPr lang="en-US" smtClean="0"/>
              <a:t>8/11/2021</a:t>
            </a:fld>
            <a:endParaRPr lang="en-US"/>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700580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fld id="{DE9FCCAD-7EC3-41F9-AF25-DBEBDFD2D03C}" type="datetimeFigureOut">
              <a:rPr lang="en-US" smtClean="0"/>
              <a:t>8/11/2021</a:t>
            </a:fld>
            <a:endParaRPr lang="en-US"/>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1696611"/>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550571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7209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r>
              <a:rPr lang="en-US" dirty="0"/>
              <a:t>Presentation Title</a:t>
            </a:r>
          </a:p>
        </p:txBody>
      </p:sp>
    </p:spTree>
    <p:extLst>
      <p:ext uri="{BB962C8B-B14F-4D97-AF65-F5344CB8AC3E}">
        <p14:creationId xmlns:p14="http://schemas.microsoft.com/office/powerpoint/2010/main" val="368294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dirty="0"/>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dirty="0"/>
          </a:p>
          <a:p>
            <a:endParaRPr lang="en-US" dirty="0"/>
          </a:p>
          <a:p>
            <a:endParaRPr lang="en-US" dirty="0"/>
          </a:p>
          <a:p>
            <a:r>
              <a:rPr lang="en-US" dirty="0"/>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fld id="{5205D06A-407B-46FA-A0EC-F072866C22BF}" type="datetimeFigureOut">
              <a:rPr lang="en-US" smtClean="0"/>
              <a:t>8/11/2021</a:t>
            </a:fld>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22895253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0FFC8C-FFA4-4B32-A71B-6DF399E1577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369" b="8164"/>
          <a:stretch/>
        </p:blipFill>
        <p:spPr>
          <a:xfrm>
            <a:off x="0" y="0"/>
            <a:ext cx="12192000" cy="6858000"/>
          </a:xfrm>
          <a:prstGeom prst="rect">
            <a:avLst/>
          </a:prstGeom>
          <a:ln>
            <a:noFill/>
          </a:ln>
        </p:spPr>
      </p:pic>
      <p:cxnSp>
        <p:nvCxnSpPr>
          <p:cNvPr id="8" name="Straight Connector 22" title="&quot; &quot;">
            <a:extLst>
              <a:ext uri="{FF2B5EF4-FFF2-40B4-BE49-F238E27FC236}">
                <a16:creationId xmlns:a16="http://schemas.microsoft.com/office/drawing/2014/main" id="{B0F96CC1-470A-4CE3-9A55-CB49B5FCDE62}"/>
              </a:ext>
            </a:extLst>
          </p:cNvPr>
          <p:cNvCxnSpPr>
            <a:cxnSpLocks noChangeShapeType="1"/>
          </p:cNvCxnSpPr>
          <p:nvPr userDrawn="1"/>
        </p:nvCxnSpPr>
        <p:spPr bwMode="auto">
          <a:xfrm>
            <a:off x="0" y="171256"/>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10" name="Picture 9" title="Texas Department of State Health Services logo">
            <a:extLst>
              <a:ext uri="{FF2B5EF4-FFF2-40B4-BE49-F238E27FC236}">
                <a16:creationId xmlns:a16="http://schemas.microsoft.com/office/drawing/2014/main" id="{A2B8BECE-B9F2-4BF8-901C-9069CB22B8A5}"/>
              </a:ext>
            </a:extLst>
          </p:cNvPr>
          <p:cNvPicPr>
            <a:picLocks noChangeAspect="1"/>
          </p:cNvPicPr>
          <p:nvPr userDrawn="1"/>
        </p:nvPicPr>
        <p:blipFill>
          <a:blip r:embed="rId3"/>
          <a:stretch>
            <a:fillRect/>
          </a:stretch>
        </p:blipFill>
        <p:spPr>
          <a:xfrm>
            <a:off x="1151715" y="2096908"/>
            <a:ext cx="9888569" cy="2664183"/>
          </a:xfrm>
          <a:prstGeom prst="rect">
            <a:avLst/>
          </a:prstGeom>
        </p:spPr>
      </p:pic>
    </p:spTree>
    <p:extLst>
      <p:ext uri="{BB962C8B-B14F-4D97-AF65-F5344CB8AC3E}">
        <p14:creationId xmlns:p14="http://schemas.microsoft.com/office/powerpoint/2010/main" val="1614926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367938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60346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6181725" y="365125"/>
            <a:ext cx="5781675" cy="5811838"/>
          </a:xfrm>
        </p:spPr>
        <p:txBody>
          <a:bodyPr/>
          <a:lstStyle/>
          <a:p>
            <a:r>
              <a:rPr lang="en-US"/>
              <a:t>Click icon to add chart</a:t>
            </a:r>
            <a:endParaRPr lang="en-US" dirty="0"/>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181725"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222223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6191250" y="365124"/>
            <a:ext cx="5899150" cy="5811837"/>
          </a:xfrm>
        </p:spPr>
        <p:txBody>
          <a:bodyPr/>
          <a:lstStyle/>
          <a:p>
            <a:r>
              <a:rPr lang="en-US"/>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1881937"/>
            <a:ext cx="61912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409867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839788" y="1681163"/>
            <a:ext cx="5157787"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6172200" y="1681163"/>
            <a:ext cx="5183188"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8/11/2021</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151788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8/11/2021</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a:t>Click icon to add table</a:t>
            </a:r>
          </a:p>
        </p:txBody>
      </p:sp>
    </p:spTree>
    <p:extLst>
      <p:ext uri="{BB962C8B-B14F-4D97-AF65-F5344CB8AC3E}">
        <p14:creationId xmlns:p14="http://schemas.microsoft.com/office/powerpoint/2010/main" val="256461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fld id="{DE9FCCAD-7EC3-41F9-AF25-DBEBDFD2D03C}" type="datetimeFigureOut">
              <a:rPr lang="en-US" smtClean="0"/>
              <a:t>8/11/2021</a:t>
            </a:fld>
            <a:endParaRPr lang="en-US"/>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34626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4.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1.png"/><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png"/><Relationship Id="rId4" Type="http://schemas.openxmlformats.org/officeDocument/2006/relationships/slideLayout" Target="../slideLayouts/slideLayout2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FCCAD-7EC3-41F9-AF25-DBEBDFD2D03C}" type="datetimeFigureOut">
              <a:rPr lang="en-US" smtClean="0"/>
              <a:t>8/11/2021</a:t>
            </a:fld>
            <a:endParaRPr lang="en-US"/>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31E7-C65A-4205-BD59-AD27FEB0E13B}" type="slidenum">
              <a:rPr lang="en-US" smtClean="0"/>
              <a:t>‹#›</a:t>
            </a:fld>
            <a:endParaRPr lang="en-US"/>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5">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3078457"/>
      </p:ext>
    </p:extLst>
  </p:cSld>
  <p:clrMap bg1="lt1" tx1="dk1" bg2="lt2" tx2="dk2" accent1="accent1" accent2="accent2" accent3="accent3" accent4="accent4" accent5="accent5" accent6="accent6" hlink="hlink" folHlink="folHlink"/>
  <p:sldLayoutIdLst>
    <p:sldLayoutId id="2147483701" r:id="rId1"/>
    <p:sldLayoutId id="2147483651" r:id="rId2"/>
    <p:sldLayoutId id="2147483662" r:id="rId3"/>
    <p:sldLayoutId id="2147483652" r:id="rId4"/>
    <p:sldLayoutId id="2147483672" r:id="rId5"/>
    <p:sldLayoutId id="2147483673" r:id="rId6"/>
    <p:sldLayoutId id="2147483653" r:id="rId7"/>
    <p:sldLayoutId id="2147483697" r:id="rId8"/>
    <p:sldLayoutId id="2147483674" r:id="rId9"/>
    <p:sldLayoutId id="2147483702" r:id="rId10"/>
    <p:sldLayoutId id="2147483655" r:id="rId11"/>
    <p:sldLayoutId id="2147483658" r:id="rId12"/>
    <p:sldLayoutId id="2147483704" r:id="rId13"/>
  </p:sldLayoutIdLst>
  <p:txStyles>
    <p:titleStyle>
      <a:lvl1pPr algn="l" defTabSz="914400" rtl="0" eaLnBrk="1" latinLnBrk="0" hangingPunct="1">
        <a:lnSpc>
          <a:spcPct val="90000"/>
        </a:lnSpc>
        <a:spcBef>
          <a:spcPct val="0"/>
        </a:spcBef>
        <a:buNone/>
        <a:defRPr sz="4400" b="1"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dirty="0">
                <a:ln>
                  <a:noFill/>
                </a:ln>
                <a:solidFill>
                  <a:srgbClr val="003087"/>
                </a:solidFill>
                <a:effectLst/>
                <a:uLnTx/>
                <a:uFillTx/>
                <a:latin typeface="Calibri" panose="020F0502020204030204"/>
                <a:ea typeface="+mj-ea"/>
                <a:cs typeface="+mj-cs"/>
              </a:rPr>
              <a:t>Click to edit Master title style</a:t>
            </a:r>
            <a:endParaRPr lang="en-US" dirty="0"/>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Lst>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0">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5D06A-407B-46FA-A0EC-F072866C22BF}" type="datetimeFigureOut">
              <a:rPr lang="en-US" smtClean="0"/>
              <a:t>8/11/2021</a:t>
            </a:fld>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685" r:id="rId2"/>
    <p:sldLayoutId id="2147483679" r:id="rId3"/>
    <p:sldLayoutId id="2147483680" r:id="rId4"/>
    <p:sldLayoutId id="2147483681" r:id="rId5"/>
    <p:sldLayoutId id="2147483682" r:id="rId6"/>
    <p:sldLayoutId id="2147483683" r:id="rId7"/>
    <p:sldLayoutId id="2147483684" r:id="rId8"/>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19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ow to Respond to Google’s March 2018 Core Algorithm Update">
            <a:extLst>
              <a:ext uri="{FF2B5EF4-FFF2-40B4-BE49-F238E27FC236}">
                <a16:creationId xmlns:a16="http://schemas.microsoft.com/office/drawing/2014/main" id="{6E6CEC11-1395-4EC4-9835-0055E6015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402481">
            <a:off x="9321790" y="3894658"/>
            <a:ext cx="3012153" cy="1680781"/>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13731711-4548-49AB-B51C-F5F33CA34CEB}"/>
              </a:ext>
            </a:extLst>
          </p:cNvPr>
          <p:cNvSpPr>
            <a:spLocks noGrp="1"/>
          </p:cNvSpPr>
          <p:nvPr>
            <p:ph sz="half" idx="1"/>
          </p:nvPr>
        </p:nvSpPr>
        <p:spPr>
          <a:xfrm>
            <a:off x="2405862" y="1825625"/>
            <a:ext cx="9350709" cy="4760370"/>
          </a:xfrm>
        </p:spPr>
        <p:txBody>
          <a:bodyPr vert="horz" lIns="91440" tIns="45720" rIns="91440" bIns="45720" rtlCol="0" anchor="t">
            <a:normAutofit/>
          </a:bodyPr>
          <a:lstStyle/>
          <a:p>
            <a:r>
              <a:rPr lang="en-US" sz="3600" dirty="0"/>
              <a:t>All contracts out for signature</a:t>
            </a:r>
          </a:p>
          <a:p>
            <a:endParaRPr lang="en-US" sz="800" dirty="0"/>
          </a:p>
          <a:p>
            <a:r>
              <a:rPr lang="en-US" sz="3600" dirty="0"/>
              <a:t>Disallowed budget items that fell outside the scope of the CoAg and would be </a:t>
            </a:r>
            <a:r>
              <a:rPr lang="en-US" sz="3600" b="1" dirty="0"/>
              <a:t>disallowed in a Federal Audit</a:t>
            </a:r>
          </a:p>
          <a:p>
            <a:endParaRPr lang="en-US" sz="800" b="1" dirty="0"/>
          </a:p>
          <a:p>
            <a:r>
              <a:rPr lang="en-US" sz="3600" dirty="0"/>
              <a:t>Reporting limited to CDC requirements</a:t>
            </a:r>
          </a:p>
          <a:p>
            <a:pPr lvl="1"/>
            <a:r>
              <a:rPr lang="en-US" sz="3200" dirty="0"/>
              <a:t>Fiscal reports</a:t>
            </a:r>
          </a:p>
          <a:p>
            <a:pPr lvl="1"/>
            <a:r>
              <a:rPr lang="en-US" sz="3200" dirty="0"/>
              <a:t>Programmatic reports: FTEs, training, etc.</a:t>
            </a:r>
          </a:p>
        </p:txBody>
      </p:sp>
      <p:sp>
        <p:nvSpPr>
          <p:cNvPr id="4" name="Title 3">
            <a:extLst>
              <a:ext uri="{FF2B5EF4-FFF2-40B4-BE49-F238E27FC236}">
                <a16:creationId xmlns:a16="http://schemas.microsoft.com/office/drawing/2014/main" id="{894A2AA2-E630-4E27-A38C-B3473A81FE63}"/>
              </a:ext>
            </a:extLst>
          </p:cNvPr>
          <p:cNvSpPr>
            <a:spLocks noGrp="1"/>
          </p:cNvSpPr>
          <p:nvPr>
            <p:ph type="title"/>
          </p:nvPr>
        </p:nvSpPr>
        <p:spPr/>
        <p:txBody>
          <a:bodyPr/>
          <a:lstStyle/>
          <a:p>
            <a:r>
              <a:rPr lang="en-US" dirty="0"/>
              <a:t>Local Health Entities Allocations</a:t>
            </a:r>
          </a:p>
        </p:txBody>
      </p:sp>
    </p:spTree>
    <p:extLst>
      <p:ext uri="{BB962C8B-B14F-4D97-AF65-F5344CB8AC3E}">
        <p14:creationId xmlns:p14="http://schemas.microsoft.com/office/powerpoint/2010/main" val="975203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CEFFA5-99FF-46CE-A84C-196607A96442}"/>
              </a:ext>
            </a:extLst>
          </p:cNvPr>
          <p:cNvSpPr>
            <a:spLocks noGrp="1"/>
          </p:cNvSpPr>
          <p:nvPr>
            <p:ph type="title"/>
          </p:nvPr>
        </p:nvSpPr>
        <p:spPr/>
        <p:txBody>
          <a:bodyPr/>
          <a:lstStyle/>
          <a:p>
            <a:r>
              <a:rPr lang="en-US" dirty="0"/>
              <a:t>Thank you!</a:t>
            </a:r>
          </a:p>
        </p:txBody>
      </p:sp>
      <p:sp>
        <p:nvSpPr>
          <p:cNvPr id="6" name="Text Placeholder 5">
            <a:extLst>
              <a:ext uri="{FF2B5EF4-FFF2-40B4-BE49-F238E27FC236}">
                <a16:creationId xmlns:a16="http://schemas.microsoft.com/office/drawing/2014/main" id="{B298D056-086F-46DA-8A70-35C1DC9609E2}"/>
              </a:ext>
            </a:extLst>
          </p:cNvPr>
          <p:cNvSpPr>
            <a:spLocks noGrp="1"/>
          </p:cNvSpPr>
          <p:nvPr>
            <p:ph type="body" idx="1"/>
          </p:nvPr>
        </p:nvSpPr>
        <p:spPr>
          <a:xfrm>
            <a:off x="838200" y="3887608"/>
            <a:ext cx="10515600" cy="1054781"/>
          </a:xfrm>
        </p:spPr>
        <p:txBody>
          <a:bodyPr>
            <a:normAutofit/>
          </a:bodyPr>
          <a:lstStyle/>
          <a:p>
            <a:r>
              <a:rPr lang="en-US" dirty="0"/>
              <a:t>Cooperative Agreement for Emergency Response:</a:t>
            </a:r>
            <a:br>
              <a:rPr lang="en-US" dirty="0"/>
            </a:br>
            <a:r>
              <a:rPr lang="en-US" dirty="0"/>
              <a:t>Public Health Crisis Response</a:t>
            </a:r>
          </a:p>
        </p:txBody>
      </p:sp>
      <p:sp>
        <p:nvSpPr>
          <p:cNvPr id="7" name="Text Placeholder 6">
            <a:extLst>
              <a:ext uri="{FF2B5EF4-FFF2-40B4-BE49-F238E27FC236}">
                <a16:creationId xmlns:a16="http://schemas.microsoft.com/office/drawing/2014/main" id="{90A4FC4C-B3A8-4F59-9EFB-9A8984D11B12}"/>
              </a:ext>
            </a:extLst>
          </p:cNvPr>
          <p:cNvSpPr>
            <a:spLocks noGrp="1"/>
          </p:cNvSpPr>
          <p:nvPr>
            <p:ph type="body" sz="quarter" idx="10"/>
          </p:nvPr>
        </p:nvSpPr>
        <p:spPr>
          <a:xfrm>
            <a:off x="831850" y="5157890"/>
            <a:ext cx="10509250" cy="727075"/>
          </a:xfrm>
        </p:spPr>
        <p:txBody>
          <a:bodyPr/>
          <a:lstStyle/>
          <a:p>
            <a:r>
              <a:rPr lang="en-US" dirty="0"/>
              <a:t>Dana Birnberg, MS</a:t>
            </a:r>
          </a:p>
          <a:p>
            <a:r>
              <a:rPr lang="en-US" dirty="0"/>
              <a:t>Dana.Birnberg@dshs.Texas.gov</a:t>
            </a:r>
          </a:p>
          <a:p>
            <a:endParaRPr lang="en-US" dirty="0"/>
          </a:p>
        </p:txBody>
      </p:sp>
    </p:spTree>
    <p:extLst>
      <p:ext uri="{BB962C8B-B14F-4D97-AF65-F5344CB8AC3E}">
        <p14:creationId xmlns:p14="http://schemas.microsoft.com/office/powerpoint/2010/main" val="359044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FB2D-65D2-44DC-8838-45073EA02050}"/>
              </a:ext>
            </a:extLst>
          </p:cNvPr>
          <p:cNvSpPr>
            <a:spLocks noGrp="1"/>
          </p:cNvSpPr>
          <p:nvPr>
            <p:ph type="title"/>
          </p:nvPr>
        </p:nvSpPr>
        <p:spPr>
          <a:xfrm>
            <a:off x="443924" y="432620"/>
            <a:ext cx="11360726" cy="4187870"/>
          </a:xfrm>
        </p:spPr>
        <p:txBody>
          <a:bodyPr>
            <a:normAutofit fontScale="90000"/>
          </a:bodyPr>
          <a:lstStyle/>
          <a:p>
            <a:r>
              <a:rPr lang="en-US" dirty="0"/>
              <a:t>Cooperative Agreement for Emergency Response:</a:t>
            </a:r>
            <a:br>
              <a:rPr lang="en-US" b="0" dirty="0"/>
            </a:br>
            <a:r>
              <a:rPr lang="en-US" b="0" dirty="0"/>
              <a:t>Public Health Crisis Response - COVID-19 Public Health Workforce</a:t>
            </a:r>
          </a:p>
        </p:txBody>
      </p:sp>
      <p:sp>
        <p:nvSpPr>
          <p:cNvPr id="7" name="Text Placeholder 6">
            <a:extLst>
              <a:ext uri="{FF2B5EF4-FFF2-40B4-BE49-F238E27FC236}">
                <a16:creationId xmlns:a16="http://schemas.microsoft.com/office/drawing/2014/main" id="{3DB586A0-F78E-4AF7-8975-40A913C93340}"/>
              </a:ext>
            </a:extLst>
          </p:cNvPr>
          <p:cNvSpPr>
            <a:spLocks noGrp="1"/>
          </p:cNvSpPr>
          <p:nvPr>
            <p:ph type="body" sz="quarter" idx="10"/>
          </p:nvPr>
        </p:nvSpPr>
        <p:spPr>
          <a:xfrm>
            <a:off x="796636" y="4806373"/>
            <a:ext cx="10509250" cy="1078681"/>
          </a:xfrm>
        </p:spPr>
        <p:txBody>
          <a:bodyPr vert="horz" lIns="91440" tIns="45720" rIns="91440" bIns="45720" rtlCol="0" anchor="t">
            <a:normAutofit lnSpcReduction="10000"/>
          </a:bodyPr>
          <a:lstStyle/>
          <a:p>
            <a:endParaRPr lang="en-US" dirty="0"/>
          </a:p>
          <a:p>
            <a:r>
              <a:rPr lang="en-US" dirty="0"/>
              <a:t>Dana Birnberg, MS Manager</a:t>
            </a:r>
            <a:endParaRPr lang="en-US" dirty="0">
              <a:cs typeface="Calibri"/>
            </a:endParaRPr>
          </a:p>
          <a:p>
            <a:r>
              <a:rPr lang="en-US" dirty="0"/>
              <a:t>Center for Health Emergency Preparedness and Response (CHEPR)</a:t>
            </a:r>
            <a:endParaRPr lang="en-US" dirty="0">
              <a:cs typeface="Calibri"/>
            </a:endParaRPr>
          </a:p>
        </p:txBody>
      </p:sp>
    </p:spTree>
    <p:extLst>
      <p:ext uri="{BB962C8B-B14F-4D97-AF65-F5344CB8AC3E}">
        <p14:creationId xmlns:p14="http://schemas.microsoft.com/office/powerpoint/2010/main" val="290755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p:txBody>
          <a:bodyPr/>
          <a:lstStyle/>
          <a:p>
            <a:r>
              <a:rPr lang="en-US" dirty="0"/>
              <a:t>COVID19 Workforce Expansion</a:t>
            </a:r>
          </a:p>
        </p:txBody>
      </p:sp>
      <p:sp>
        <p:nvSpPr>
          <p:cNvPr id="3" name="Content Placeholder 2">
            <a:extLst>
              <a:ext uri="{FF2B5EF4-FFF2-40B4-BE49-F238E27FC236}">
                <a16:creationId xmlns:a16="http://schemas.microsoft.com/office/drawing/2014/main" id="{B45967E1-D374-4663-A450-3D9CD484EA31}"/>
              </a:ext>
            </a:extLst>
          </p:cNvPr>
          <p:cNvSpPr>
            <a:spLocks noGrp="1"/>
          </p:cNvSpPr>
          <p:nvPr>
            <p:ph idx="1"/>
          </p:nvPr>
        </p:nvSpPr>
        <p:spPr>
          <a:xfrm>
            <a:off x="838200" y="1825625"/>
            <a:ext cx="10685106" cy="4351338"/>
          </a:xfrm>
        </p:spPr>
        <p:txBody>
          <a:bodyPr>
            <a:normAutofit/>
          </a:bodyPr>
          <a:lstStyle/>
          <a:p>
            <a:pPr marL="0" indent="0" fontAlgn="base">
              <a:buNone/>
            </a:pPr>
            <a:r>
              <a:rPr lang="en-US" sz="3200" u="sng" dirty="0"/>
              <a:t>Performance Period</a:t>
            </a:r>
            <a:r>
              <a:rPr lang="en-US" sz="3200" dirty="0"/>
              <a:t>:  July 1, 2021 – June 30, 2023 </a:t>
            </a:r>
          </a:p>
          <a:p>
            <a:pPr marL="914400" indent="-61913" fontAlgn="base"/>
            <a:r>
              <a:rPr lang="en-US" sz="3200" dirty="0"/>
              <a:t>  Semi-annual reporting of workforce metrics</a:t>
            </a:r>
          </a:p>
          <a:p>
            <a:pPr marL="914400" indent="-61913" fontAlgn="base"/>
            <a:endParaRPr lang="en-US" sz="800" dirty="0"/>
          </a:p>
          <a:p>
            <a:pPr marL="0" indent="0" fontAlgn="base">
              <a:buNone/>
            </a:pPr>
            <a:r>
              <a:rPr lang="en-US" sz="3200" u="sng" dirty="0"/>
              <a:t>Texas Application due to CDC</a:t>
            </a:r>
            <a:r>
              <a:rPr lang="en-US" sz="3200" dirty="0"/>
              <a:t>:  September 1, 2021</a:t>
            </a:r>
          </a:p>
          <a:p>
            <a:pPr marL="0" indent="0" fontAlgn="base">
              <a:buNone/>
            </a:pPr>
            <a:endParaRPr lang="en-US" sz="2400" dirty="0"/>
          </a:p>
          <a:p>
            <a:pPr marL="0" indent="0" fontAlgn="base">
              <a:buNone/>
            </a:pPr>
            <a:r>
              <a:rPr lang="en-US" sz="3200" u="sng" dirty="0"/>
              <a:t>Goal of funds</a:t>
            </a:r>
            <a:r>
              <a:rPr lang="en-US" sz="3200" dirty="0"/>
              <a:t>:  To establish, expand, train, and sustain the public health workforce to support COVID-19 prevention, preparedness, response, and recovery initiatives. </a:t>
            </a:r>
            <a:endParaRPr lang="en-US" dirty="0"/>
          </a:p>
        </p:txBody>
      </p:sp>
      <p:pic>
        <p:nvPicPr>
          <p:cNvPr id="2050" name="Picture 2" descr="Workforce development becoming increasingly important challenge for NC –  Here's what to do | WRAL TechWire">
            <a:extLst>
              <a:ext uri="{FF2B5EF4-FFF2-40B4-BE49-F238E27FC236}">
                <a16:creationId xmlns:a16="http://schemas.microsoft.com/office/drawing/2014/main" id="{C2C423DD-918B-4C1E-B088-A2BD2608E2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1212" y="234157"/>
            <a:ext cx="30099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959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aircraft, transport, clipart&#10;&#10;Description automatically generated">
            <a:extLst>
              <a:ext uri="{FF2B5EF4-FFF2-40B4-BE49-F238E27FC236}">
                <a16:creationId xmlns:a16="http://schemas.microsoft.com/office/drawing/2014/main" id="{8AC4392E-D960-414A-9511-D24D75749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8440" y="5191023"/>
            <a:ext cx="1396590" cy="1396590"/>
          </a:xfrm>
          <a:prstGeom prst="rect">
            <a:avLst/>
          </a:prstGeom>
        </p:spPr>
      </p:pic>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a:xfrm>
            <a:off x="838200" y="365123"/>
            <a:ext cx="10515600" cy="1325563"/>
          </a:xfrm>
        </p:spPr>
        <p:txBody>
          <a:bodyPr/>
          <a:lstStyle/>
          <a:p>
            <a:r>
              <a:rPr lang="en-US" dirty="0"/>
              <a:t>Allowable Workforce Costs: COVID Response</a:t>
            </a:r>
          </a:p>
        </p:txBody>
      </p:sp>
      <p:sp>
        <p:nvSpPr>
          <p:cNvPr id="3" name="Content Placeholder 2">
            <a:extLst>
              <a:ext uri="{FF2B5EF4-FFF2-40B4-BE49-F238E27FC236}">
                <a16:creationId xmlns:a16="http://schemas.microsoft.com/office/drawing/2014/main" id="{B45967E1-D374-4663-A450-3D9CD484EA31}"/>
              </a:ext>
            </a:extLst>
          </p:cNvPr>
          <p:cNvSpPr>
            <a:spLocks noGrp="1"/>
          </p:cNvSpPr>
          <p:nvPr>
            <p:ph idx="1"/>
          </p:nvPr>
        </p:nvSpPr>
        <p:spPr>
          <a:xfrm>
            <a:off x="838200" y="1494503"/>
            <a:ext cx="10358535" cy="5093110"/>
          </a:xfrm>
        </p:spPr>
        <p:txBody>
          <a:bodyPr>
            <a:normAutofit fontScale="92500" lnSpcReduction="10000"/>
          </a:bodyPr>
          <a:lstStyle/>
          <a:p>
            <a:pPr marL="0" indent="0">
              <a:buNone/>
            </a:pPr>
            <a:r>
              <a:rPr lang="en-US" sz="2600" dirty="0"/>
              <a:t>Wages, benefits, and other costs related to recruiting, hiring, and training of individuals to serve as:</a:t>
            </a:r>
          </a:p>
          <a:p>
            <a:pPr marL="973138"/>
            <a:r>
              <a:rPr lang="en-US" sz="1900" dirty="0"/>
              <a:t>Administrative support staff</a:t>
            </a:r>
          </a:p>
          <a:p>
            <a:pPr marL="973138"/>
            <a:r>
              <a:rPr lang="en-US" sz="1900" dirty="0"/>
              <a:t>Clinical or professional staff</a:t>
            </a:r>
          </a:p>
          <a:p>
            <a:pPr marL="973138"/>
            <a:r>
              <a:rPr lang="en-US" sz="1900" dirty="0"/>
              <a:t>Disease investigation staff</a:t>
            </a:r>
          </a:p>
          <a:p>
            <a:pPr marL="973138"/>
            <a:r>
              <a:rPr lang="en-US" sz="1900" dirty="0"/>
              <a:t>School health staff</a:t>
            </a:r>
          </a:p>
          <a:p>
            <a:pPr marL="973138"/>
            <a:r>
              <a:rPr lang="en-US" sz="1900" dirty="0"/>
              <a:t>Program management staff</a:t>
            </a:r>
          </a:p>
          <a:p>
            <a:pPr marL="0" indent="0">
              <a:buNone/>
            </a:pPr>
            <a:r>
              <a:rPr lang="en-US" sz="2600" dirty="0"/>
              <a:t>Purchase of equipment and supplies necessary to support the expanded workforce including personal protective equipment, equipment needed to perform the duties of the position, computers, cell phones, internet costs, cybersecurity software, and other costs associated with support of the expanded workforce</a:t>
            </a:r>
          </a:p>
          <a:p>
            <a:pPr marL="0" indent="0">
              <a:buNone/>
            </a:pPr>
            <a:r>
              <a:rPr lang="en-US" sz="2600" dirty="0"/>
              <a:t>Administrative support services necessary to implement and manage           activities funded under this section, including travel and training</a:t>
            </a:r>
          </a:p>
          <a:p>
            <a:pPr marL="0" indent="0" fontAlgn="base">
              <a:buNone/>
            </a:pPr>
            <a:endParaRPr lang="en-US" sz="5100" dirty="0"/>
          </a:p>
          <a:p>
            <a:endParaRPr lang="en-US" dirty="0"/>
          </a:p>
        </p:txBody>
      </p:sp>
    </p:spTree>
    <p:extLst>
      <p:ext uri="{BB962C8B-B14F-4D97-AF65-F5344CB8AC3E}">
        <p14:creationId xmlns:p14="http://schemas.microsoft.com/office/powerpoint/2010/main" val="2215340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59D3F-9F8D-46DD-ABBA-34D131B317CF}"/>
              </a:ext>
            </a:extLst>
          </p:cNvPr>
          <p:cNvSpPr>
            <a:spLocks noGrp="1"/>
          </p:cNvSpPr>
          <p:nvPr>
            <p:ph type="title"/>
          </p:nvPr>
        </p:nvSpPr>
        <p:spPr>
          <a:xfrm>
            <a:off x="838200" y="136525"/>
            <a:ext cx="10515600" cy="840220"/>
          </a:xfrm>
        </p:spPr>
        <p:txBody>
          <a:bodyPr>
            <a:normAutofit fontScale="90000"/>
          </a:bodyPr>
          <a:lstStyle/>
          <a:p>
            <a:r>
              <a:rPr lang="en-US"/>
              <a:t>Public Health (</a:t>
            </a:r>
            <a:r>
              <a:rPr lang="en-US" dirty="0"/>
              <a:t>PH</a:t>
            </a:r>
            <a:r>
              <a:rPr lang="en-US"/>
              <a:t>)</a:t>
            </a:r>
            <a:r>
              <a:rPr lang="en-US" dirty="0"/>
              <a:t> Workforce </a:t>
            </a:r>
            <a:r>
              <a:rPr lang="en-US"/>
              <a:t>Co-Ag Milestones </a:t>
            </a:r>
            <a:endParaRPr lang="en-US" dirty="0"/>
          </a:p>
        </p:txBody>
      </p:sp>
      <p:graphicFrame>
        <p:nvGraphicFramePr>
          <p:cNvPr id="5" name="Table 5">
            <a:extLst>
              <a:ext uri="{FF2B5EF4-FFF2-40B4-BE49-F238E27FC236}">
                <a16:creationId xmlns:a16="http://schemas.microsoft.com/office/drawing/2014/main" id="{C452FB63-21DA-47E3-91D9-F2CA1C161A25}"/>
              </a:ext>
            </a:extLst>
          </p:cNvPr>
          <p:cNvGraphicFramePr>
            <a:graphicFrameLocks noGrp="1"/>
          </p:cNvGraphicFramePr>
          <p:nvPr>
            <p:ph idx="1"/>
            <p:extLst>
              <p:ext uri="{D42A27DB-BD31-4B8C-83A1-F6EECF244321}">
                <p14:modId xmlns:p14="http://schemas.microsoft.com/office/powerpoint/2010/main" val="2092090652"/>
              </p:ext>
            </p:extLst>
          </p:nvPr>
        </p:nvGraphicFramePr>
        <p:xfrm>
          <a:off x="844952" y="1200129"/>
          <a:ext cx="10336192" cy="4818702"/>
        </p:xfrm>
        <a:graphic>
          <a:graphicData uri="http://schemas.openxmlformats.org/drawingml/2006/table">
            <a:tbl>
              <a:tblPr firstRow="1" bandRow="1">
                <a:tableStyleId>{5C22544A-7EE6-4342-B048-85BDC9FD1C3A}</a:tableStyleId>
              </a:tblPr>
              <a:tblGrid>
                <a:gridCol w="6956081">
                  <a:extLst>
                    <a:ext uri="{9D8B030D-6E8A-4147-A177-3AD203B41FA5}">
                      <a16:colId xmlns:a16="http://schemas.microsoft.com/office/drawing/2014/main" val="732419671"/>
                    </a:ext>
                  </a:extLst>
                </a:gridCol>
                <a:gridCol w="3380111">
                  <a:extLst>
                    <a:ext uri="{9D8B030D-6E8A-4147-A177-3AD203B41FA5}">
                      <a16:colId xmlns:a16="http://schemas.microsoft.com/office/drawing/2014/main" val="2754038590"/>
                    </a:ext>
                  </a:extLst>
                </a:gridCol>
              </a:tblGrid>
              <a:tr h="420843">
                <a:tc>
                  <a:txBody>
                    <a:bodyPr/>
                    <a:lstStyle/>
                    <a:p>
                      <a:r>
                        <a:rPr lang="en-US" sz="1800"/>
                        <a:t>Milestones</a:t>
                      </a:r>
                      <a:endParaRPr lang="en-US" sz="1800" dirty="0"/>
                    </a:p>
                  </a:txBody>
                  <a:tcPr/>
                </a:tc>
                <a:tc>
                  <a:txBody>
                    <a:bodyPr/>
                    <a:lstStyle/>
                    <a:p>
                      <a:r>
                        <a:rPr lang="en-US" sz="1800" dirty="0"/>
                        <a:t>Date</a:t>
                      </a:r>
                    </a:p>
                  </a:txBody>
                  <a:tcPr/>
                </a:tc>
                <a:extLst>
                  <a:ext uri="{0D108BD9-81ED-4DB2-BD59-A6C34878D82A}">
                    <a16:rowId xmlns:a16="http://schemas.microsoft.com/office/drawing/2014/main" val="3237080043"/>
                  </a:ext>
                </a:extLst>
              </a:tr>
              <a:tr h="420843">
                <a:tc>
                  <a:txBody>
                    <a:bodyPr/>
                    <a:lstStyle/>
                    <a:p>
                      <a:pPr marL="0" marR="0" lvl="0" indent="0" algn="l" rtl="0" eaLnBrk="1" fontAlgn="auto" latinLnBrk="0" hangingPunct="1">
                        <a:lnSpc>
                          <a:spcPct val="100000"/>
                        </a:lnSpc>
                        <a:spcBef>
                          <a:spcPts val="0"/>
                        </a:spcBef>
                        <a:spcAft>
                          <a:spcPts val="0"/>
                        </a:spcAft>
                        <a:buClrTx/>
                        <a:buSzTx/>
                        <a:buFontTx/>
                        <a:buNone/>
                      </a:pPr>
                      <a:r>
                        <a:rPr lang="en-US" sz="1800"/>
                        <a:t>Announcement of PH Workforce Co-Ag </a:t>
                      </a:r>
                    </a:p>
                  </a:txBody>
                  <a:tcPr/>
                </a:tc>
                <a:tc>
                  <a:txBody>
                    <a:bodyPr/>
                    <a:lstStyle/>
                    <a:p>
                      <a:r>
                        <a:rPr lang="en-US" sz="1800"/>
                        <a:t>Tuesday, June 8th </a:t>
                      </a:r>
                    </a:p>
                  </a:txBody>
                  <a:tcPr/>
                </a:tc>
                <a:extLst>
                  <a:ext uri="{0D108BD9-81ED-4DB2-BD59-A6C34878D82A}">
                    <a16:rowId xmlns:a16="http://schemas.microsoft.com/office/drawing/2014/main" val="3432774314"/>
                  </a:ext>
                </a:extLst>
              </a:tr>
              <a:tr h="420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Intent to Apply Deadline</a:t>
                      </a:r>
                    </a:p>
                  </a:txBody>
                  <a:tcPr/>
                </a:tc>
                <a:tc>
                  <a:txBody>
                    <a:bodyPr/>
                    <a:lstStyle/>
                    <a:p>
                      <a:r>
                        <a:rPr lang="en-US" sz="1800" dirty="0"/>
                        <a:t>Friday, June 11th</a:t>
                      </a:r>
                    </a:p>
                  </a:txBody>
                  <a:tcPr/>
                </a:tc>
                <a:extLst>
                  <a:ext uri="{0D108BD9-81ED-4DB2-BD59-A6C34878D82A}">
                    <a16:rowId xmlns:a16="http://schemas.microsoft.com/office/drawing/2014/main" val="3591927765"/>
                  </a:ext>
                </a:extLst>
              </a:tr>
              <a:tr h="736476">
                <a:tc>
                  <a:txBody>
                    <a:bodyPr/>
                    <a:lstStyle/>
                    <a:p>
                      <a:pPr marL="0" marR="0" lvl="0" indent="0" algn="l" rtl="0" eaLnBrk="1" fontAlgn="auto" latinLnBrk="0" hangingPunct="1">
                        <a:lnSpc>
                          <a:spcPct val="100000"/>
                        </a:lnSpc>
                        <a:spcBef>
                          <a:spcPts val="0"/>
                        </a:spcBef>
                        <a:spcAft>
                          <a:spcPts val="0"/>
                        </a:spcAft>
                        <a:buClrTx/>
                        <a:buSzTx/>
                        <a:buFontTx/>
                        <a:buNone/>
                      </a:pPr>
                      <a:r>
                        <a:rPr lang="en-US" sz="1800"/>
                        <a:t>Notification of Allocations and Request for Workplan &amp; Budget Development</a:t>
                      </a:r>
                      <a:endParaRPr lang="en-US" sz="1800" dirty="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a:t>Monday, June 21st </a:t>
                      </a:r>
                      <a:endParaRPr lang="en-US" sz="1800" baseline="30000"/>
                    </a:p>
                  </a:txBody>
                  <a:tcPr/>
                </a:tc>
                <a:extLst>
                  <a:ext uri="{0D108BD9-81ED-4DB2-BD59-A6C34878D82A}">
                    <a16:rowId xmlns:a16="http://schemas.microsoft.com/office/drawing/2014/main" val="3654235943"/>
                  </a:ext>
                </a:extLst>
              </a:tr>
              <a:tr h="420843">
                <a:tc>
                  <a:txBody>
                    <a:bodyPr/>
                    <a:lstStyle/>
                    <a:p>
                      <a:pPr marL="0" marR="0" lvl="0" indent="0" algn="l" rtl="0" eaLnBrk="1" fontAlgn="auto" latinLnBrk="0" hangingPunct="1">
                        <a:lnSpc>
                          <a:spcPct val="100000"/>
                        </a:lnSpc>
                        <a:spcBef>
                          <a:spcPts val="0"/>
                        </a:spcBef>
                        <a:spcAft>
                          <a:spcPts val="0"/>
                        </a:spcAft>
                        <a:buClrTx/>
                        <a:buSzTx/>
                        <a:buFontTx/>
                        <a:buNone/>
                      </a:pPr>
                      <a:r>
                        <a:rPr lang="en-US" sz="1800"/>
                        <a:t>Final Public Health Funding Policy Committee (PHFPC) Feedback</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a:t>Friday, June 18th </a:t>
                      </a:r>
                      <a:endParaRPr lang="en-US" sz="1800" dirty="0"/>
                    </a:p>
                  </a:txBody>
                  <a:tcPr/>
                </a:tc>
                <a:extLst>
                  <a:ext uri="{0D108BD9-81ED-4DB2-BD59-A6C34878D82A}">
                    <a16:rowId xmlns:a16="http://schemas.microsoft.com/office/drawing/2014/main" val="4143668811"/>
                  </a:ext>
                </a:extLst>
              </a:tr>
              <a:tr h="420843">
                <a:tc>
                  <a:txBody>
                    <a:bodyPr/>
                    <a:lstStyle/>
                    <a:p>
                      <a:r>
                        <a:rPr lang="en-US" sz="1800"/>
                        <a:t>PH Workforce Co-Ag Kickoff Meeting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Wednesday, June 23rd</a:t>
                      </a:r>
                    </a:p>
                  </a:txBody>
                  <a:tcPr/>
                </a:tc>
                <a:extLst>
                  <a:ext uri="{0D108BD9-81ED-4DB2-BD59-A6C34878D82A}">
                    <a16:rowId xmlns:a16="http://schemas.microsoft.com/office/drawing/2014/main" val="3237537999"/>
                  </a:ext>
                </a:extLst>
              </a:tr>
              <a:tr h="420843">
                <a:tc>
                  <a:txBody>
                    <a:bodyPr/>
                    <a:lstStyle/>
                    <a:p>
                      <a:r>
                        <a:rPr lang="en-US" sz="1800"/>
                        <a:t>Technical Assistance Calls held </a:t>
                      </a:r>
                      <a:endParaRPr lang="en-US" sz="1800" dirty="0"/>
                    </a:p>
                  </a:txBody>
                  <a:tcPr/>
                </a:tc>
                <a:tc>
                  <a:txBody>
                    <a:bodyPr/>
                    <a:lstStyle/>
                    <a:p>
                      <a:r>
                        <a:rPr lang="en-US" sz="1800"/>
                        <a:t>Tuesday, July 6th &amp; July 13th </a:t>
                      </a:r>
                      <a:endParaRPr lang="en-US" sz="1800" dirty="0"/>
                    </a:p>
                  </a:txBody>
                  <a:tcPr/>
                </a:tc>
                <a:extLst>
                  <a:ext uri="{0D108BD9-81ED-4DB2-BD59-A6C34878D82A}">
                    <a16:rowId xmlns:a16="http://schemas.microsoft.com/office/drawing/2014/main" val="2032311185"/>
                  </a:ext>
                </a:extLst>
              </a:tr>
              <a:tr h="519056">
                <a:tc>
                  <a:txBody>
                    <a:bodyPr/>
                    <a:lstStyle/>
                    <a:p>
                      <a:r>
                        <a:rPr lang="en-US" sz="1800"/>
                        <a:t>Budgets and Work Plans Due to DSHS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a:t>Wednesday, July 14th </a:t>
                      </a:r>
                      <a:endParaRPr lang="en-US" sz="1800" dirty="0"/>
                    </a:p>
                  </a:txBody>
                  <a:tcPr/>
                </a:tc>
                <a:extLst>
                  <a:ext uri="{0D108BD9-81ED-4DB2-BD59-A6C34878D82A}">
                    <a16:rowId xmlns:a16="http://schemas.microsoft.com/office/drawing/2014/main" val="2762298914"/>
                  </a:ext>
                </a:extLst>
              </a:tr>
              <a:tr h="519056">
                <a:tc>
                  <a:txBody>
                    <a:bodyPr/>
                    <a:lstStyle/>
                    <a:p>
                      <a:r>
                        <a:rPr lang="en-US" sz="1800"/>
                        <a:t>DSHS Reviews Budgets &amp; Workplans - obtains corrections </a:t>
                      </a:r>
                    </a:p>
                  </a:txBody>
                  <a:tcPr/>
                </a:tc>
                <a:tc>
                  <a:txBody>
                    <a:bodyPr/>
                    <a:lstStyle/>
                    <a:p>
                      <a:r>
                        <a:rPr lang="en-US" sz="1800" dirty="0"/>
                        <a:t>July  15th – 23rd </a:t>
                      </a:r>
                    </a:p>
                  </a:txBody>
                  <a:tcPr/>
                </a:tc>
                <a:extLst>
                  <a:ext uri="{0D108BD9-81ED-4DB2-BD59-A6C34878D82A}">
                    <a16:rowId xmlns:a16="http://schemas.microsoft.com/office/drawing/2014/main" val="3974687031"/>
                  </a:ext>
                </a:extLst>
              </a:tr>
              <a:tr h="519056">
                <a:tc>
                  <a:txBody>
                    <a:bodyPr/>
                    <a:lstStyle/>
                    <a:p>
                      <a:r>
                        <a:rPr lang="en-US" sz="1800" dirty="0"/>
                        <a:t>DSHS begins Agency Application Review/Approval</a:t>
                      </a:r>
                    </a:p>
                  </a:txBody>
                  <a:tcPr/>
                </a:tc>
                <a:tc>
                  <a:txBody>
                    <a:bodyPr/>
                    <a:lstStyle/>
                    <a:p>
                      <a:r>
                        <a:rPr lang="en-US" sz="1800" dirty="0"/>
                        <a:t>Monday, August 2nd </a:t>
                      </a:r>
                    </a:p>
                  </a:txBody>
                  <a:tcPr/>
                </a:tc>
                <a:extLst>
                  <a:ext uri="{0D108BD9-81ED-4DB2-BD59-A6C34878D82A}">
                    <a16:rowId xmlns:a16="http://schemas.microsoft.com/office/drawing/2014/main" val="2152336274"/>
                  </a:ext>
                </a:extLst>
              </a:tr>
            </a:tbl>
          </a:graphicData>
        </a:graphic>
      </p:graphicFrame>
      <p:sp>
        <p:nvSpPr>
          <p:cNvPr id="4" name="Slide Number Placeholder 3">
            <a:extLst>
              <a:ext uri="{FF2B5EF4-FFF2-40B4-BE49-F238E27FC236}">
                <a16:creationId xmlns:a16="http://schemas.microsoft.com/office/drawing/2014/main" id="{9038209D-D140-42A2-A711-FD254E4ED8B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597D868-7E28-48BD-8921-3C0ABD546831}" type="slidenum">
              <a:rPr lang="en-US" smtClean="0"/>
              <a:pPr/>
              <a:t>5</a:t>
            </a:fld>
            <a:endParaRPr lang="en-US"/>
          </a:p>
        </p:txBody>
      </p:sp>
    </p:spTree>
    <p:extLst>
      <p:ext uri="{BB962C8B-B14F-4D97-AF65-F5344CB8AC3E}">
        <p14:creationId xmlns:p14="http://schemas.microsoft.com/office/powerpoint/2010/main" val="383162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p:txBody>
          <a:bodyPr/>
          <a:lstStyle/>
          <a:p>
            <a:r>
              <a:rPr lang="en-US" dirty="0"/>
              <a:t>Available Funds</a:t>
            </a:r>
          </a:p>
        </p:txBody>
      </p:sp>
      <p:graphicFrame>
        <p:nvGraphicFramePr>
          <p:cNvPr id="6" name="Table 5">
            <a:extLst>
              <a:ext uri="{FF2B5EF4-FFF2-40B4-BE49-F238E27FC236}">
                <a16:creationId xmlns:a16="http://schemas.microsoft.com/office/drawing/2014/main" id="{855DAE76-FF60-410B-9ED8-08FFDF375DF7}"/>
              </a:ext>
            </a:extLst>
          </p:cNvPr>
          <p:cNvGraphicFramePr>
            <a:graphicFrameLocks noGrp="1"/>
          </p:cNvGraphicFramePr>
          <p:nvPr>
            <p:extLst>
              <p:ext uri="{D42A27DB-BD31-4B8C-83A1-F6EECF244321}">
                <p14:modId xmlns:p14="http://schemas.microsoft.com/office/powerpoint/2010/main" val="3570691586"/>
              </p:ext>
            </p:extLst>
          </p:nvPr>
        </p:nvGraphicFramePr>
        <p:xfrm>
          <a:off x="651390" y="1825626"/>
          <a:ext cx="10702409" cy="3709935"/>
        </p:xfrm>
        <a:graphic>
          <a:graphicData uri="http://schemas.openxmlformats.org/drawingml/2006/table">
            <a:tbl>
              <a:tblPr firstRow="1" bandRow="1">
                <a:noFill/>
              </a:tblPr>
              <a:tblGrid>
                <a:gridCol w="3335202">
                  <a:extLst>
                    <a:ext uri="{9D8B030D-6E8A-4147-A177-3AD203B41FA5}">
                      <a16:colId xmlns:a16="http://schemas.microsoft.com/office/drawing/2014/main" val="3826205168"/>
                    </a:ext>
                  </a:extLst>
                </a:gridCol>
                <a:gridCol w="3703254">
                  <a:extLst>
                    <a:ext uri="{9D8B030D-6E8A-4147-A177-3AD203B41FA5}">
                      <a16:colId xmlns:a16="http://schemas.microsoft.com/office/drawing/2014/main" val="2777799202"/>
                    </a:ext>
                  </a:extLst>
                </a:gridCol>
                <a:gridCol w="3663953">
                  <a:extLst>
                    <a:ext uri="{9D8B030D-6E8A-4147-A177-3AD203B41FA5}">
                      <a16:colId xmlns:a16="http://schemas.microsoft.com/office/drawing/2014/main" val="151468807"/>
                    </a:ext>
                  </a:extLst>
                </a:gridCol>
              </a:tblGrid>
              <a:tr h="806751">
                <a:tc>
                  <a:txBody>
                    <a:bodyPr/>
                    <a:lstStyle/>
                    <a:p>
                      <a:pPr algn="ctr" fontAlgn="b">
                        <a:spcBef>
                          <a:spcPts val="0"/>
                        </a:spcBef>
                        <a:spcAft>
                          <a:spcPts val="0"/>
                        </a:spcAft>
                      </a:pPr>
                      <a:r>
                        <a:rPr lang="en-US" sz="2300" b="0" i="0" u="none" strike="noStrike" cap="none" spc="60" dirty="0">
                          <a:solidFill>
                            <a:schemeClr val="bg1"/>
                          </a:solidFill>
                          <a:effectLst/>
                          <a:latin typeface="Calibri" panose="020F0502020204030204" pitchFamily="34" charset="0"/>
                        </a:rPr>
                        <a:t>Allocation Groups</a:t>
                      </a:r>
                      <a:endParaRPr lang="en-US" sz="2300" b="0" i="0" u="none" strike="noStrike" cap="none" spc="60" dirty="0">
                        <a:solidFill>
                          <a:schemeClr val="bg1"/>
                        </a:solidFill>
                        <a:effectLst/>
                        <a:latin typeface="Arial" panose="020B0604020202020204" pitchFamily="34" charset="0"/>
                      </a:endParaRPr>
                    </a:p>
                  </a:txBody>
                  <a:tcPr marL="494092" marR="296455" marT="130841" marB="296455" anchor="ctr">
                    <a:lnL w="12700" cmpd="sng">
                      <a:noFill/>
                    </a:lnL>
                    <a:lnR w="12700" cmpd="sng">
                      <a:noFill/>
                    </a:lnR>
                    <a:lnT w="19050" cap="flat" cmpd="sng" algn="ctr">
                      <a:noFill/>
                      <a:prstDash val="solid"/>
                    </a:lnT>
                    <a:lnB w="38100" cmpd="sng">
                      <a:noFill/>
                    </a:lnB>
                    <a:solidFill>
                      <a:schemeClr val="accent1"/>
                    </a:solidFill>
                  </a:tcPr>
                </a:tc>
                <a:tc>
                  <a:txBody>
                    <a:bodyPr/>
                    <a:lstStyle/>
                    <a:p>
                      <a:pPr algn="ctr" fontAlgn="b">
                        <a:spcBef>
                          <a:spcPts val="0"/>
                        </a:spcBef>
                        <a:spcAft>
                          <a:spcPts val="0"/>
                        </a:spcAft>
                      </a:pPr>
                      <a:r>
                        <a:rPr lang="en-US" sz="2300" b="0" i="0" u="none" strike="noStrike" cap="none" spc="60" dirty="0">
                          <a:solidFill>
                            <a:schemeClr val="bg1"/>
                          </a:solidFill>
                          <a:effectLst/>
                          <a:latin typeface="Calibri"/>
                        </a:rPr>
                        <a:t> CDC Guidance</a:t>
                      </a:r>
                    </a:p>
                  </a:txBody>
                  <a:tcPr marL="494092" marR="296455" marT="130841" marB="296455" anchor="ctr">
                    <a:lnL w="12700" cmpd="sng">
                      <a:noFill/>
                    </a:lnL>
                    <a:lnR w="12700" cmpd="sng">
                      <a:noFill/>
                    </a:lnR>
                    <a:lnT w="19050" cap="flat" cmpd="sng" algn="ctr">
                      <a:noFill/>
                      <a:prstDash val="solid"/>
                    </a:lnT>
                    <a:lnB w="38100" cmpd="sng">
                      <a:noFill/>
                    </a:lnB>
                    <a:solidFill>
                      <a:schemeClr val="accent1"/>
                    </a:solidFill>
                  </a:tcPr>
                </a:tc>
                <a:tc>
                  <a:txBody>
                    <a:bodyPr/>
                    <a:lstStyle/>
                    <a:p>
                      <a:pPr algn="ctr" fontAlgn="b">
                        <a:spcBef>
                          <a:spcPts val="0"/>
                        </a:spcBef>
                        <a:spcAft>
                          <a:spcPts val="0"/>
                        </a:spcAft>
                      </a:pPr>
                      <a:r>
                        <a:rPr lang="en-US" sz="2300" b="0" i="0" u="none" strike="noStrike" cap="none" spc="60" dirty="0">
                          <a:solidFill>
                            <a:schemeClr val="bg1"/>
                          </a:solidFill>
                          <a:effectLst/>
                          <a:latin typeface="Calibri"/>
                        </a:rPr>
                        <a:t>Final </a:t>
                      </a:r>
                      <a:r>
                        <a:rPr lang="en-US" sz="2300" b="0" i="0" u="none" strike="noStrike" cap="none" spc="60" dirty="0" err="1">
                          <a:solidFill>
                            <a:schemeClr val="bg1"/>
                          </a:solidFill>
                          <a:effectLst/>
                          <a:latin typeface="Calibri"/>
                        </a:rPr>
                        <a:t>Alloc</a:t>
                      </a:r>
                      <a:r>
                        <a:rPr lang="en-US" sz="2300" b="0" i="0" u="none" strike="noStrike" cap="none" spc="60" dirty="0">
                          <a:solidFill>
                            <a:schemeClr val="bg1"/>
                          </a:solidFill>
                          <a:effectLst/>
                          <a:latin typeface="Calibri"/>
                        </a:rPr>
                        <a:t>*</a:t>
                      </a:r>
                    </a:p>
                  </a:txBody>
                  <a:tcPr marL="494092" marR="296455" marT="130841" marB="296455"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2787439144"/>
                  </a:ext>
                </a:extLst>
              </a:tr>
              <a:tr h="725796">
                <a:tc>
                  <a:txBody>
                    <a:bodyPr/>
                    <a:lstStyle/>
                    <a:p>
                      <a:pPr algn="l" fontAlgn="b"/>
                      <a:r>
                        <a:rPr lang="en-US" sz="2000" b="0" i="0" u="none" strike="noStrike" cap="none" spc="0" dirty="0">
                          <a:solidFill>
                            <a:schemeClr val="tx1"/>
                          </a:solidFill>
                          <a:effectLst/>
                          <a:latin typeface="Calibri" panose="020F0502020204030204" pitchFamily="34" charset="0"/>
                        </a:rPr>
                        <a:t>Schools</a:t>
                      </a:r>
                    </a:p>
                  </a:txBody>
                  <a:tcPr marL="494092" marR="256928" marT="130841" marB="256928" anchor="b">
                    <a:lnL w="12700" cmpd="sng">
                      <a:noFill/>
                      <a:prstDash val="solid"/>
                    </a:lnL>
                    <a:lnR w="12700" cmpd="sng">
                      <a:noFill/>
                      <a:prstDash val="solid"/>
                    </a:lnR>
                    <a:lnT w="38100" cmpd="sng">
                      <a:noFill/>
                    </a:lnT>
                    <a:lnB w="12700" cap="flat" cmpd="sng" algn="ctr">
                      <a:noFill/>
                      <a:prstDash val="solid"/>
                    </a:lnB>
                    <a:noFill/>
                  </a:tcPr>
                </a:tc>
                <a:tc>
                  <a:txBody>
                    <a:bodyPr/>
                    <a:lstStyle/>
                    <a:p>
                      <a:pPr algn="l" fontAlgn="b"/>
                      <a:r>
                        <a:rPr lang="en-US" sz="2000" b="0" i="0" u="none" strike="noStrike" cap="none" spc="0" dirty="0">
                          <a:solidFill>
                            <a:schemeClr val="tx1"/>
                          </a:solidFill>
                          <a:effectLst/>
                          <a:latin typeface="Calibri"/>
                        </a:rPr>
                        <a:t> $                       39.3 M</a:t>
                      </a:r>
                    </a:p>
                  </a:txBody>
                  <a:tcPr marL="494092" marR="256928" marT="130841" marB="256928" anchor="b">
                    <a:lnL w="12700" cmpd="sng">
                      <a:noFill/>
                      <a:prstDash val="solid"/>
                    </a:lnL>
                    <a:lnR w="12700" cmpd="sng">
                      <a:noFill/>
                      <a:prstDash val="solid"/>
                    </a:lnR>
                    <a:lnT w="38100" cmpd="sng">
                      <a:noFill/>
                    </a:lnT>
                    <a:lnB w="12700" cap="flat" cmpd="sng" algn="ctr">
                      <a:noFill/>
                      <a:prstDash val="solid"/>
                    </a:lnB>
                    <a:noFill/>
                  </a:tcPr>
                </a:tc>
                <a:tc>
                  <a:txBody>
                    <a:bodyPr/>
                    <a:lstStyle/>
                    <a:p>
                      <a:pPr algn="l" fontAlgn="b"/>
                      <a:r>
                        <a:rPr lang="en-US" sz="2000" b="0" i="0" u="none" strike="noStrike" cap="none" spc="0" dirty="0">
                          <a:solidFill>
                            <a:schemeClr val="tx1"/>
                          </a:solidFill>
                          <a:effectLst/>
                          <a:latin typeface="Calibri"/>
                        </a:rPr>
                        <a:t> $                 39.3 M</a:t>
                      </a:r>
                      <a:endParaRPr lang="en-US" sz="2000" b="0"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438551426"/>
                  </a:ext>
                </a:extLst>
              </a:tr>
              <a:tr h="725796">
                <a:tc>
                  <a:txBody>
                    <a:bodyPr/>
                    <a:lstStyle/>
                    <a:p>
                      <a:pPr algn="l" fontAlgn="b"/>
                      <a:r>
                        <a:rPr lang="en-US" sz="2000" b="0" i="0" u="none" strike="noStrike" cap="none" spc="0" dirty="0">
                          <a:solidFill>
                            <a:schemeClr val="tx1"/>
                          </a:solidFill>
                          <a:effectLst/>
                          <a:latin typeface="Calibri" panose="020F0502020204030204" pitchFamily="34" charset="0"/>
                        </a:rPr>
                        <a:t>Local Health Entities</a:t>
                      </a: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b"/>
                      <a:r>
                        <a:rPr lang="en-US" sz="2000" b="0" i="0" u="none" strike="noStrike" cap="none" spc="0" dirty="0">
                          <a:solidFill>
                            <a:schemeClr val="tx1"/>
                          </a:solidFill>
                          <a:effectLst/>
                          <a:latin typeface="Calibri"/>
                        </a:rPr>
                        <a:t> $                       47.1 M</a:t>
                      </a:r>
                      <a:endParaRPr lang="en-US" sz="2000" b="0"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b"/>
                      <a:r>
                        <a:rPr lang="en-US" sz="2000" b="0" i="0" u="none" strike="noStrike" cap="none" spc="0" dirty="0">
                          <a:solidFill>
                            <a:schemeClr val="tx1"/>
                          </a:solidFill>
                          <a:effectLst/>
                          <a:latin typeface="Calibri"/>
                        </a:rPr>
                        <a:t> $                 54.4 M</a:t>
                      </a:r>
                      <a:endParaRPr lang="en-US" sz="2000" b="0"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024154421"/>
                  </a:ext>
                </a:extLst>
              </a:tr>
              <a:tr h="725796">
                <a:tc>
                  <a:txBody>
                    <a:bodyPr/>
                    <a:lstStyle/>
                    <a:p>
                      <a:pPr algn="l" fontAlgn="b"/>
                      <a:r>
                        <a:rPr lang="en-US" sz="2000" b="0" i="0" u="none" strike="noStrike" cap="none" spc="0">
                          <a:solidFill>
                            <a:schemeClr val="tx1"/>
                          </a:solidFill>
                          <a:effectLst/>
                          <a:latin typeface="Calibri"/>
                        </a:rPr>
                        <a:t>DSHS (includes PHRs)</a:t>
                      </a:r>
                      <a:endParaRPr lang="en-US"/>
                    </a:p>
                  </a:txBody>
                  <a:tcPr marL="494092" marR="256928" marT="130841" marB="256928"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b"/>
                      <a:r>
                        <a:rPr lang="en-US" sz="2000" b="0" i="0" u="none" strike="noStrike" cap="none" spc="0" dirty="0">
                          <a:solidFill>
                            <a:schemeClr val="tx1"/>
                          </a:solidFill>
                          <a:effectLst/>
                          <a:latin typeface="Calibri"/>
                        </a:rPr>
                        <a:t> $                       70.6 M</a:t>
                      </a:r>
                      <a:endParaRPr lang="en-US" sz="2000" b="0"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b"/>
                      <a:r>
                        <a:rPr lang="en-US" sz="2000" b="0" i="0" u="none" strike="noStrike" cap="none" spc="0" dirty="0">
                          <a:solidFill>
                            <a:schemeClr val="tx1"/>
                          </a:solidFill>
                          <a:effectLst/>
                          <a:latin typeface="Calibri"/>
                        </a:rPr>
                        <a:t> $                 63.3 M</a:t>
                      </a:r>
                    </a:p>
                  </a:txBody>
                  <a:tcPr marL="494092" marR="256928" marT="130841" marB="256928"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86035110"/>
                  </a:ext>
                </a:extLst>
              </a:tr>
              <a:tr h="725796">
                <a:tc>
                  <a:txBody>
                    <a:bodyPr/>
                    <a:lstStyle/>
                    <a:p>
                      <a:pPr algn="l" fontAlgn="b"/>
                      <a:r>
                        <a:rPr lang="en-US" sz="2000" b="1" i="0" u="none" strike="noStrike" cap="none" spc="0">
                          <a:solidFill>
                            <a:schemeClr val="tx1"/>
                          </a:solidFill>
                          <a:effectLst/>
                          <a:latin typeface="Calibri"/>
                        </a:rPr>
                        <a:t>Grand Total</a:t>
                      </a:r>
                      <a:endParaRPr lang="en-US" sz="2000" b="1" i="0" u="none" strike="noStrike" cap="none" spc="0" dirty="0">
                        <a:solidFill>
                          <a:schemeClr val="tx1"/>
                        </a:solidFill>
                        <a:effectLst/>
                        <a:latin typeface="Calibri"/>
                      </a:endParaRP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b"/>
                      <a:r>
                        <a:rPr lang="en-US" sz="2000" b="1" i="0" u="none" strike="noStrike" cap="none" spc="0" dirty="0">
                          <a:solidFill>
                            <a:schemeClr val="tx1"/>
                          </a:solidFill>
                          <a:effectLst/>
                          <a:latin typeface="Calibri"/>
                        </a:rPr>
                        <a:t> $                     157 M</a:t>
                      </a:r>
                      <a:endParaRPr lang="en-US" sz="2000" b="1"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b"/>
                      <a:r>
                        <a:rPr lang="en-US" sz="2000" b="1" i="0" u="none" strike="noStrike" cap="none" spc="0" dirty="0">
                          <a:solidFill>
                            <a:schemeClr val="tx1"/>
                          </a:solidFill>
                          <a:effectLst/>
                          <a:latin typeface="Calibri"/>
                        </a:rPr>
                        <a:t> $                 157 M</a:t>
                      </a:r>
                      <a:endParaRPr lang="en-US" sz="2000" b="1" i="0" u="none" strike="noStrike" cap="none" spc="0" dirty="0">
                        <a:solidFill>
                          <a:schemeClr val="tx1"/>
                        </a:solidFill>
                        <a:effectLst/>
                        <a:latin typeface="Calibri" panose="020F0502020204030204" pitchFamily="34" charset="0"/>
                      </a:endParaRPr>
                    </a:p>
                  </a:txBody>
                  <a:tcPr marL="494092" marR="256928" marT="130841" marB="256928"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701412252"/>
                  </a:ext>
                </a:extLst>
              </a:tr>
            </a:tbl>
          </a:graphicData>
        </a:graphic>
      </p:graphicFrame>
      <p:sp>
        <p:nvSpPr>
          <p:cNvPr id="7" name="Rectangle 6">
            <a:extLst>
              <a:ext uri="{FF2B5EF4-FFF2-40B4-BE49-F238E27FC236}">
                <a16:creationId xmlns:a16="http://schemas.microsoft.com/office/drawing/2014/main" id="{D7D334F5-DE0D-43F0-BDB9-D6EC67CBDDF7}"/>
              </a:ext>
            </a:extLst>
          </p:cNvPr>
          <p:cNvSpPr/>
          <p:nvPr/>
        </p:nvSpPr>
        <p:spPr>
          <a:xfrm>
            <a:off x="1376517" y="6122542"/>
            <a:ext cx="6331974" cy="341632"/>
          </a:xfrm>
          <a:prstGeom prst="rect">
            <a:avLst/>
          </a:prstGeom>
        </p:spPr>
        <p:txBody>
          <a:bodyPr wrap="square" lIns="91440" tIns="45720" rIns="91440" bIns="45720" anchor="t">
            <a:spAutoFit/>
          </a:bodyPr>
          <a:lstStyle/>
          <a:p>
            <a:pPr algn="ctr">
              <a:lnSpc>
                <a:spcPct val="90000"/>
              </a:lnSpc>
              <a:spcAft>
                <a:spcPts val="600"/>
              </a:spcAft>
            </a:pPr>
            <a:r>
              <a:rPr lang="en-US" dirty="0"/>
              <a:t>*</a:t>
            </a:r>
            <a:r>
              <a:rPr lang="en-US"/>
              <a:t>Final Allocation includes </a:t>
            </a:r>
            <a:r>
              <a:rPr lang="en-US" dirty="0"/>
              <a:t>State of Texas indirect cost </a:t>
            </a:r>
            <a:r>
              <a:rPr lang="en-US"/>
              <a:t>amount</a:t>
            </a:r>
            <a:endParaRPr lang="en-US" dirty="0"/>
          </a:p>
        </p:txBody>
      </p:sp>
      <p:sp>
        <p:nvSpPr>
          <p:cNvPr id="2" name="Rectangle 1">
            <a:extLst>
              <a:ext uri="{FF2B5EF4-FFF2-40B4-BE49-F238E27FC236}">
                <a16:creationId xmlns:a16="http://schemas.microsoft.com/office/drawing/2014/main" id="{9C8C612D-4859-4ADD-9473-B874D55C41A3}"/>
              </a:ext>
            </a:extLst>
          </p:cNvPr>
          <p:cNvSpPr/>
          <p:nvPr/>
        </p:nvSpPr>
        <p:spPr>
          <a:xfrm>
            <a:off x="1043609" y="3478697"/>
            <a:ext cx="10048461" cy="437321"/>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659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731711-4548-49AB-B51C-F5F33CA34CEB}"/>
              </a:ext>
            </a:extLst>
          </p:cNvPr>
          <p:cNvSpPr>
            <a:spLocks noGrp="1"/>
          </p:cNvSpPr>
          <p:nvPr>
            <p:ph sz="half" idx="1"/>
          </p:nvPr>
        </p:nvSpPr>
        <p:spPr>
          <a:xfrm>
            <a:off x="2405862" y="1825625"/>
            <a:ext cx="8947935" cy="4760370"/>
          </a:xfrm>
        </p:spPr>
        <p:txBody>
          <a:bodyPr vert="horz" lIns="91440" tIns="45720" rIns="91440" bIns="45720" rtlCol="0" anchor="t">
            <a:normAutofit lnSpcReduction="10000"/>
          </a:bodyPr>
          <a:lstStyle/>
          <a:p>
            <a:r>
              <a:rPr lang="en-US" sz="4000" dirty="0"/>
              <a:t>$54,423,921 allocated to LHEs </a:t>
            </a:r>
          </a:p>
          <a:p>
            <a:endParaRPr lang="en-US" sz="4000" dirty="0">
              <a:cs typeface="Calibri"/>
            </a:endParaRPr>
          </a:p>
          <a:p>
            <a:r>
              <a:rPr lang="en-US" sz="4000" dirty="0"/>
              <a:t>53* LHE applicants</a:t>
            </a:r>
            <a:endParaRPr lang="en-US" sz="4000" dirty="0">
              <a:cs typeface="Calibri"/>
            </a:endParaRPr>
          </a:p>
          <a:p>
            <a:pPr marL="0" indent="0">
              <a:buNone/>
            </a:pPr>
            <a:endParaRPr lang="en-US" sz="4000" dirty="0">
              <a:cs typeface="Calibri"/>
            </a:endParaRPr>
          </a:p>
          <a:p>
            <a:r>
              <a:rPr lang="en-US" sz="4000" dirty="0"/>
              <a:t>Used </a:t>
            </a:r>
            <a:r>
              <a:rPr lang="en-US" sz="4000" b="1" dirty="0"/>
              <a:t>Social Vulnerability Index (SVI) </a:t>
            </a:r>
            <a:r>
              <a:rPr lang="en-US" sz="4000" dirty="0"/>
              <a:t>to tier counties/entities and award funding</a:t>
            </a:r>
          </a:p>
          <a:p>
            <a:endParaRPr lang="en-US" sz="4000" dirty="0"/>
          </a:p>
          <a:p>
            <a:pPr marL="0" indent="0">
              <a:buNone/>
            </a:pPr>
            <a:r>
              <a:rPr lang="en-US" sz="1800" dirty="0"/>
              <a:t>* 54 applications submitted; a city and county requests were combined into one allocation</a:t>
            </a:r>
          </a:p>
        </p:txBody>
      </p:sp>
      <p:sp>
        <p:nvSpPr>
          <p:cNvPr id="4" name="Title 3">
            <a:extLst>
              <a:ext uri="{FF2B5EF4-FFF2-40B4-BE49-F238E27FC236}">
                <a16:creationId xmlns:a16="http://schemas.microsoft.com/office/drawing/2014/main" id="{894A2AA2-E630-4E27-A38C-B3473A81FE63}"/>
              </a:ext>
            </a:extLst>
          </p:cNvPr>
          <p:cNvSpPr>
            <a:spLocks noGrp="1"/>
          </p:cNvSpPr>
          <p:nvPr>
            <p:ph type="title"/>
          </p:nvPr>
        </p:nvSpPr>
        <p:spPr/>
        <p:txBody>
          <a:bodyPr/>
          <a:lstStyle/>
          <a:p>
            <a:r>
              <a:rPr lang="en-US" dirty="0"/>
              <a:t>Local Health Entities Allocations</a:t>
            </a:r>
          </a:p>
        </p:txBody>
      </p:sp>
      <p:pic>
        <p:nvPicPr>
          <p:cNvPr id="5" name="Picture 14" descr="Workforce Needs the Leading Issue for Members – The Columbia Montour  Chamber of Commerce">
            <a:extLst>
              <a:ext uri="{FF2B5EF4-FFF2-40B4-BE49-F238E27FC236}">
                <a16:creationId xmlns:a16="http://schemas.microsoft.com/office/drawing/2014/main" id="{8A31C4CB-9F73-4A4D-A51D-098266F66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5647" y="2475671"/>
            <a:ext cx="3146800" cy="1896393"/>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B4A161E6-B799-4CF3-B162-0579C01EFE17}"/>
              </a:ext>
            </a:extLst>
          </p:cNvPr>
          <p:cNvSpPr/>
          <p:nvPr/>
        </p:nvSpPr>
        <p:spPr>
          <a:xfrm>
            <a:off x="2314795" y="2852249"/>
            <a:ext cx="4176440" cy="1353561"/>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754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731711-4548-49AB-B51C-F5F33CA34CEB}"/>
              </a:ext>
            </a:extLst>
          </p:cNvPr>
          <p:cNvSpPr>
            <a:spLocks noGrp="1"/>
          </p:cNvSpPr>
          <p:nvPr>
            <p:ph sz="half" idx="1"/>
          </p:nvPr>
        </p:nvSpPr>
        <p:spPr>
          <a:xfrm>
            <a:off x="2405862" y="1825625"/>
            <a:ext cx="8947935" cy="4760370"/>
          </a:xfrm>
        </p:spPr>
        <p:txBody>
          <a:bodyPr>
            <a:normAutofit/>
          </a:bodyPr>
          <a:lstStyle/>
          <a:p>
            <a:r>
              <a:rPr lang="en-US" sz="3200" dirty="0"/>
              <a:t>All LHEs requesting more than $1.25M were awarded at least $1.25M</a:t>
            </a:r>
          </a:p>
          <a:p>
            <a:endParaRPr lang="en-US" sz="1000" dirty="0"/>
          </a:p>
          <a:p>
            <a:r>
              <a:rPr lang="en-US" sz="3200" dirty="0"/>
              <a:t>44 of 54 (81.48%) of LHEs awarded full allocation request</a:t>
            </a:r>
          </a:p>
          <a:p>
            <a:endParaRPr lang="en-US" sz="1000" dirty="0"/>
          </a:p>
          <a:p>
            <a:r>
              <a:rPr lang="en-US" sz="3200" dirty="0"/>
              <a:t>Tiered Allocation Model</a:t>
            </a:r>
          </a:p>
          <a:p>
            <a:pPr lvl="1"/>
            <a:r>
              <a:rPr lang="en-US" dirty="0"/>
              <a:t>LHEs in </a:t>
            </a:r>
            <a:r>
              <a:rPr lang="en-US" b="1" dirty="0"/>
              <a:t>High SVI </a:t>
            </a:r>
            <a:r>
              <a:rPr lang="en-US" dirty="0"/>
              <a:t>counties awarded up to $2M</a:t>
            </a:r>
          </a:p>
          <a:p>
            <a:pPr lvl="1"/>
            <a:r>
              <a:rPr lang="en-US" dirty="0"/>
              <a:t>LHEs in </a:t>
            </a:r>
            <a:r>
              <a:rPr lang="en-US" b="1" dirty="0"/>
              <a:t>Medium-High SVI </a:t>
            </a:r>
            <a:r>
              <a:rPr lang="en-US" dirty="0"/>
              <a:t>counties awarded up to $1.75M</a:t>
            </a:r>
          </a:p>
          <a:p>
            <a:pPr lvl="1"/>
            <a:r>
              <a:rPr lang="en-US" dirty="0"/>
              <a:t>LHEs in </a:t>
            </a:r>
            <a:r>
              <a:rPr lang="en-US" b="1" dirty="0"/>
              <a:t>Medium-Low SVI </a:t>
            </a:r>
            <a:r>
              <a:rPr lang="en-US" dirty="0"/>
              <a:t>counties awarded up to $1.5M</a:t>
            </a:r>
          </a:p>
          <a:p>
            <a:pPr lvl="1"/>
            <a:r>
              <a:rPr lang="en-US" dirty="0"/>
              <a:t>LHEs in </a:t>
            </a:r>
            <a:r>
              <a:rPr lang="en-US" b="1" dirty="0"/>
              <a:t>Low SVI</a:t>
            </a:r>
            <a:r>
              <a:rPr lang="en-US" dirty="0"/>
              <a:t> counties awarded up to $1.25M</a:t>
            </a:r>
          </a:p>
          <a:p>
            <a:endParaRPr lang="en-US" sz="3200" dirty="0"/>
          </a:p>
          <a:p>
            <a:pPr marL="0" indent="0">
              <a:buNone/>
            </a:pPr>
            <a:endParaRPr lang="en-US" dirty="0"/>
          </a:p>
        </p:txBody>
      </p:sp>
      <p:sp>
        <p:nvSpPr>
          <p:cNvPr id="4" name="Title 3">
            <a:extLst>
              <a:ext uri="{FF2B5EF4-FFF2-40B4-BE49-F238E27FC236}">
                <a16:creationId xmlns:a16="http://schemas.microsoft.com/office/drawing/2014/main" id="{894A2AA2-E630-4E27-A38C-B3473A81FE63}"/>
              </a:ext>
            </a:extLst>
          </p:cNvPr>
          <p:cNvSpPr>
            <a:spLocks noGrp="1"/>
          </p:cNvSpPr>
          <p:nvPr>
            <p:ph type="title"/>
          </p:nvPr>
        </p:nvSpPr>
        <p:spPr/>
        <p:txBody>
          <a:bodyPr/>
          <a:lstStyle/>
          <a:p>
            <a:r>
              <a:rPr lang="en-US" dirty="0"/>
              <a:t>Local Health Entities Allocations</a:t>
            </a:r>
          </a:p>
        </p:txBody>
      </p:sp>
    </p:spTree>
    <p:extLst>
      <p:ext uri="{BB962C8B-B14F-4D97-AF65-F5344CB8AC3E}">
        <p14:creationId xmlns:p14="http://schemas.microsoft.com/office/powerpoint/2010/main" val="1181600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27785-B83E-4F96-81E2-CA94FDE78F4B}"/>
              </a:ext>
            </a:extLst>
          </p:cNvPr>
          <p:cNvSpPr>
            <a:spLocks noGrp="1"/>
          </p:cNvSpPr>
          <p:nvPr>
            <p:ph type="title"/>
          </p:nvPr>
        </p:nvSpPr>
        <p:spPr/>
        <p:txBody>
          <a:bodyPr/>
          <a:lstStyle/>
          <a:p>
            <a:r>
              <a:rPr lang="en-US" dirty="0"/>
              <a:t>SVI and LHE Allocations</a:t>
            </a:r>
          </a:p>
        </p:txBody>
      </p:sp>
      <p:graphicFrame>
        <p:nvGraphicFramePr>
          <p:cNvPr id="5" name="Table Placeholder 4">
            <a:extLst>
              <a:ext uri="{FF2B5EF4-FFF2-40B4-BE49-F238E27FC236}">
                <a16:creationId xmlns:a16="http://schemas.microsoft.com/office/drawing/2014/main" id="{6893C82B-1EF6-4732-B2E4-4239A754816F}"/>
              </a:ext>
            </a:extLst>
          </p:cNvPr>
          <p:cNvGraphicFramePr>
            <a:graphicFrameLocks noGrp="1"/>
          </p:cNvGraphicFramePr>
          <p:nvPr>
            <p:ph type="tbl" sz="quarter" idx="13"/>
            <p:extLst>
              <p:ext uri="{D42A27DB-BD31-4B8C-83A1-F6EECF244321}">
                <p14:modId xmlns:p14="http://schemas.microsoft.com/office/powerpoint/2010/main" val="4074955942"/>
              </p:ext>
            </p:extLst>
          </p:nvPr>
        </p:nvGraphicFramePr>
        <p:xfrm>
          <a:off x="838200" y="2290916"/>
          <a:ext cx="8745640" cy="1854200"/>
        </p:xfrm>
        <a:graphic>
          <a:graphicData uri="http://schemas.openxmlformats.org/drawingml/2006/table">
            <a:tbl>
              <a:tblPr firstRow="1" bandRow="1">
                <a:tableStyleId>{5C22544A-7EE6-4342-B048-85BDC9FD1C3A}</a:tableStyleId>
              </a:tblPr>
              <a:tblGrid>
                <a:gridCol w="2186410">
                  <a:extLst>
                    <a:ext uri="{9D8B030D-6E8A-4147-A177-3AD203B41FA5}">
                      <a16:colId xmlns:a16="http://schemas.microsoft.com/office/drawing/2014/main" val="1052119711"/>
                    </a:ext>
                  </a:extLst>
                </a:gridCol>
                <a:gridCol w="2186410">
                  <a:extLst>
                    <a:ext uri="{9D8B030D-6E8A-4147-A177-3AD203B41FA5}">
                      <a16:colId xmlns:a16="http://schemas.microsoft.com/office/drawing/2014/main" val="3235226918"/>
                    </a:ext>
                  </a:extLst>
                </a:gridCol>
                <a:gridCol w="2186410">
                  <a:extLst>
                    <a:ext uri="{9D8B030D-6E8A-4147-A177-3AD203B41FA5}">
                      <a16:colId xmlns:a16="http://schemas.microsoft.com/office/drawing/2014/main" val="3750862044"/>
                    </a:ext>
                  </a:extLst>
                </a:gridCol>
                <a:gridCol w="2186410">
                  <a:extLst>
                    <a:ext uri="{9D8B030D-6E8A-4147-A177-3AD203B41FA5}">
                      <a16:colId xmlns:a16="http://schemas.microsoft.com/office/drawing/2014/main" val="4030934125"/>
                    </a:ext>
                  </a:extLst>
                </a:gridCol>
              </a:tblGrid>
              <a:tr h="370840">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83653989"/>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57556722"/>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90751725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567017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184124847"/>
                  </a:ext>
                </a:extLst>
              </a:tr>
            </a:tbl>
          </a:graphicData>
        </a:graphic>
      </p:graphicFrame>
      <p:graphicFrame>
        <p:nvGraphicFramePr>
          <p:cNvPr id="4" name="Table 5">
            <a:extLst>
              <a:ext uri="{FF2B5EF4-FFF2-40B4-BE49-F238E27FC236}">
                <a16:creationId xmlns:a16="http://schemas.microsoft.com/office/drawing/2014/main" id="{89101055-5850-4B53-8ABB-84CABC03E70D}"/>
              </a:ext>
            </a:extLst>
          </p:cNvPr>
          <p:cNvGraphicFramePr>
            <a:graphicFrameLocks/>
          </p:cNvGraphicFramePr>
          <p:nvPr>
            <p:extLst>
              <p:ext uri="{D42A27DB-BD31-4B8C-83A1-F6EECF244321}">
                <p14:modId xmlns:p14="http://schemas.microsoft.com/office/powerpoint/2010/main" val="4136476478"/>
              </p:ext>
            </p:extLst>
          </p:nvPr>
        </p:nvGraphicFramePr>
        <p:xfrm>
          <a:off x="586608" y="1897377"/>
          <a:ext cx="10767192" cy="4703315"/>
        </p:xfrm>
        <a:graphic>
          <a:graphicData uri="http://schemas.openxmlformats.org/drawingml/2006/table">
            <a:tbl>
              <a:tblPr firstRow="1" bandRow="1">
                <a:tableStyleId>{5C22544A-7EE6-4342-B048-85BDC9FD1C3A}</a:tableStyleId>
              </a:tblPr>
              <a:tblGrid>
                <a:gridCol w="1769275">
                  <a:extLst>
                    <a:ext uri="{9D8B030D-6E8A-4147-A177-3AD203B41FA5}">
                      <a16:colId xmlns:a16="http://schemas.microsoft.com/office/drawing/2014/main" val="1352011495"/>
                    </a:ext>
                  </a:extLst>
                </a:gridCol>
                <a:gridCol w="1874746">
                  <a:extLst>
                    <a:ext uri="{9D8B030D-6E8A-4147-A177-3AD203B41FA5}">
                      <a16:colId xmlns:a16="http://schemas.microsoft.com/office/drawing/2014/main" val="3561197384"/>
                    </a:ext>
                  </a:extLst>
                </a:gridCol>
                <a:gridCol w="1412540">
                  <a:extLst>
                    <a:ext uri="{9D8B030D-6E8A-4147-A177-3AD203B41FA5}">
                      <a16:colId xmlns:a16="http://schemas.microsoft.com/office/drawing/2014/main" val="332990255"/>
                    </a:ext>
                  </a:extLst>
                </a:gridCol>
                <a:gridCol w="1599231">
                  <a:extLst>
                    <a:ext uri="{9D8B030D-6E8A-4147-A177-3AD203B41FA5}">
                      <a16:colId xmlns:a16="http://schemas.microsoft.com/office/drawing/2014/main" val="1570675752"/>
                    </a:ext>
                  </a:extLst>
                </a:gridCol>
                <a:gridCol w="2055700">
                  <a:extLst>
                    <a:ext uri="{9D8B030D-6E8A-4147-A177-3AD203B41FA5}">
                      <a16:colId xmlns:a16="http://schemas.microsoft.com/office/drawing/2014/main" val="3720030100"/>
                    </a:ext>
                  </a:extLst>
                </a:gridCol>
                <a:gridCol w="2055700">
                  <a:extLst>
                    <a:ext uri="{9D8B030D-6E8A-4147-A177-3AD203B41FA5}">
                      <a16:colId xmlns:a16="http://schemas.microsoft.com/office/drawing/2014/main" val="4233429839"/>
                    </a:ext>
                  </a:extLst>
                </a:gridCol>
              </a:tblGrid>
              <a:tr h="1269995">
                <a:tc>
                  <a:txBody>
                    <a:bodyPr/>
                    <a:lstStyle/>
                    <a:p>
                      <a:r>
                        <a:rPr lang="en-US" sz="2400" dirty="0"/>
                        <a:t>SVI Category</a:t>
                      </a:r>
                    </a:p>
                  </a:txBody>
                  <a:tcPr/>
                </a:tc>
                <a:tc>
                  <a:txBody>
                    <a:bodyPr/>
                    <a:lstStyle/>
                    <a:p>
                      <a:r>
                        <a:rPr lang="en-US" sz="2400" dirty="0"/>
                        <a:t>Allocation</a:t>
                      </a:r>
                    </a:p>
                  </a:txBody>
                  <a:tcPr/>
                </a:tc>
                <a:tc>
                  <a:txBody>
                    <a:bodyPr/>
                    <a:lstStyle/>
                    <a:p>
                      <a:r>
                        <a:rPr lang="en-US" sz="2400" dirty="0"/>
                        <a:t># of Applicants</a:t>
                      </a:r>
                    </a:p>
                  </a:txBody>
                  <a:tcPr/>
                </a:tc>
                <a:tc>
                  <a:txBody>
                    <a:bodyPr/>
                    <a:lstStyle/>
                    <a:p>
                      <a:r>
                        <a:rPr lang="en-US" sz="2400" dirty="0"/>
                        <a:t># Fully Funded</a:t>
                      </a:r>
                    </a:p>
                  </a:txBody>
                  <a:tcPr/>
                </a:tc>
                <a:tc>
                  <a:txBody>
                    <a:bodyPr/>
                    <a:lstStyle/>
                    <a:p>
                      <a:r>
                        <a:rPr lang="en-US" sz="2400" dirty="0"/>
                        <a:t># Allocated a Reduced Amount</a:t>
                      </a:r>
                    </a:p>
                  </a:txBody>
                  <a:tcPr/>
                </a:tc>
                <a:tc>
                  <a:txBody>
                    <a:bodyPr/>
                    <a:lstStyle/>
                    <a:p>
                      <a:r>
                        <a:rPr lang="en-US" sz="2400" dirty="0"/>
                        <a:t>Total Allocation</a:t>
                      </a:r>
                    </a:p>
                  </a:txBody>
                  <a:tcPr/>
                </a:tc>
                <a:extLst>
                  <a:ext uri="{0D108BD9-81ED-4DB2-BD59-A6C34878D82A}">
                    <a16:rowId xmlns:a16="http://schemas.microsoft.com/office/drawing/2014/main" val="3292435711"/>
                  </a:ext>
                </a:extLst>
              </a:tr>
              <a:tr h="572282">
                <a:tc>
                  <a:txBody>
                    <a:bodyPr/>
                    <a:lstStyle/>
                    <a:p>
                      <a:r>
                        <a:rPr lang="en-US" sz="2400" dirty="0"/>
                        <a:t>High SVI</a:t>
                      </a:r>
                    </a:p>
                  </a:txBody>
                  <a:tcPr/>
                </a:tc>
                <a:tc>
                  <a:txBody>
                    <a:bodyPr/>
                    <a:lstStyle/>
                    <a:p>
                      <a:r>
                        <a:rPr lang="en-US" sz="2400" dirty="0"/>
                        <a:t>$2M per LHE</a:t>
                      </a:r>
                    </a:p>
                  </a:txBody>
                  <a:tcPr/>
                </a:tc>
                <a:tc>
                  <a:txBody>
                    <a:bodyPr/>
                    <a:lstStyle/>
                    <a:p>
                      <a:r>
                        <a:rPr lang="en-US" sz="2400" dirty="0"/>
                        <a:t>12</a:t>
                      </a:r>
                    </a:p>
                  </a:txBody>
                  <a:tcPr/>
                </a:tc>
                <a:tc>
                  <a:txBody>
                    <a:bodyPr/>
                    <a:lstStyle/>
                    <a:p>
                      <a:r>
                        <a:rPr lang="en-US" sz="2400" dirty="0"/>
                        <a:t>10 (83.33%)</a:t>
                      </a:r>
                    </a:p>
                  </a:txBody>
                  <a:tcPr/>
                </a:tc>
                <a:tc>
                  <a:txBody>
                    <a:bodyPr/>
                    <a:lstStyle/>
                    <a:p>
                      <a:r>
                        <a:rPr lang="en-US" sz="2400" dirty="0"/>
                        <a:t>2 (16.66%)</a:t>
                      </a:r>
                    </a:p>
                  </a:txBody>
                  <a:tcPr/>
                </a:tc>
                <a:tc>
                  <a:txBody>
                    <a:bodyPr/>
                    <a:lstStyle/>
                    <a:p>
                      <a:r>
                        <a:rPr lang="en-US" sz="2400" dirty="0"/>
                        <a:t>$12.795M</a:t>
                      </a:r>
                    </a:p>
                  </a:txBody>
                  <a:tcPr/>
                </a:tc>
                <a:extLst>
                  <a:ext uri="{0D108BD9-81ED-4DB2-BD59-A6C34878D82A}">
                    <a16:rowId xmlns:a16="http://schemas.microsoft.com/office/drawing/2014/main" val="1840927763"/>
                  </a:ext>
                </a:extLst>
              </a:tr>
              <a:tr h="893700">
                <a:tc>
                  <a:txBody>
                    <a:bodyPr/>
                    <a:lstStyle/>
                    <a:p>
                      <a:r>
                        <a:rPr lang="en-US" sz="2400" dirty="0"/>
                        <a:t>Medium-High SVI</a:t>
                      </a:r>
                    </a:p>
                  </a:txBody>
                  <a:tcPr/>
                </a:tc>
                <a:tc>
                  <a:txBody>
                    <a:bodyPr/>
                    <a:lstStyle/>
                    <a:p>
                      <a:r>
                        <a:rPr lang="en-US" sz="2400" dirty="0"/>
                        <a:t>$1.75M per LHE</a:t>
                      </a:r>
                    </a:p>
                  </a:txBody>
                  <a:tcPr/>
                </a:tc>
                <a:tc>
                  <a:txBody>
                    <a:bodyPr/>
                    <a:lstStyle/>
                    <a:p>
                      <a:r>
                        <a:rPr lang="en-US" sz="2400" dirty="0"/>
                        <a:t>18</a:t>
                      </a:r>
                    </a:p>
                  </a:txBody>
                  <a:tcPr/>
                </a:tc>
                <a:tc>
                  <a:txBody>
                    <a:bodyPr/>
                    <a:lstStyle/>
                    <a:p>
                      <a:r>
                        <a:rPr lang="en-US" sz="2400" dirty="0"/>
                        <a:t>15 (83.33%)</a:t>
                      </a:r>
                    </a:p>
                  </a:txBody>
                  <a:tcPr/>
                </a:tc>
                <a:tc>
                  <a:txBody>
                    <a:bodyPr/>
                    <a:lstStyle/>
                    <a:p>
                      <a:r>
                        <a:rPr lang="en-US" sz="2400" dirty="0"/>
                        <a:t>3 (16.66%)</a:t>
                      </a:r>
                    </a:p>
                  </a:txBody>
                  <a:tcPr/>
                </a:tc>
                <a:tc>
                  <a:txBody>
                    <a:bodyPr/>
                    <a:lstStyle/>
                    <a:p>
                      <a:r>
                        <a:rPr lang="en-US" sz="2400" dirty="0"/>
                        <a:t>$17.979M</a:t>
                      </a:r>
                    </a:p>
                  </a:txBody>
                  <a:tcPr/>
                </a:tc>
                <a:extLst>
                  <a:ext uri="{0D108BD9-81ED-4DB2-BD59-A6C34878D82A}">
                    <a16:rowId xmlns:a16="http://schemas.microsoft.com/office/drawing/2014/main" val="2857972891"/>
                  </a:ext>
                </a:extLst>
              </a:tr>
              <a:tr h="893700">
                <a:tc>
                  <a:txBody>
                    <a:bodyPr/>
                    <a:lstStyle/>
                    <a:p>
                      <a:r>
                        <a:rPr lang="en-US" sz="2400" dirty="0"/>
                        <a:t>Medium Low SVI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$1.5M per LHE</a:t>
                      </a:r>
                    </a:p>
                  </a:txBody>
                  <a:tcPr/>
                </a:tc>
                <a:tc>
                  <a:txBody>
                    <a:bodyPr/>
                    <a:lstStyle/>
                    <a:p>
                      <a:r>
                        <a:rPr lang="en-US" sz="2400" dirty="0"/>
                        <a:t>12</a:t>
                      </a:r>
                    </a:p>
                  </a:txBody>
                  <a:tcPr/>
                </a:tc>
                <a:tc>
                  <a:txBody>
                    <a:bodyPr/>
                    <a:lstStyle/>
                    <a:p>
                      <a:r>
                        <a:rPr lang="en-US" sz="2400" dirty="0"/>
                        <a:t>10 (83.33%)</a:t>
                      </a:r>
                    </a:p>
                  </a:txBody>
                  <a:tcPr/>
                </a:tc>
                <a:tc>
                  <a:txBody>
                    <a:bodyPr/>
                    <a:lstStyle/>
                    <a:p>
                      <a:r>
                        <a:rPr lang="en-US" sz="2400" dirty="0"/>
                        <a:t>2 (16.66%)</a:t>
                      </a:r>
                    </a:p>
                  </a:txBody>
                  <a:tcPr/>
                </a:tc>
                <a:tc>
                  <a:txBody>
                    <a:bodyPr/>
                    <a:lstStyle/>
                    <a:p>
                      <a:r>
                        <a:rPr lang="en-US" sz="2400" dirty="0"/>
                        <a:t>$12.724M</a:t>
                      </a:r>
                    </a:p>
                  </a:txBody>
                  <a:tcPr/>
                </a:tc>
                <a:extLst>
                  <a:ext uri="{0D108BD9-81ED-4DB2-BD59-A6C34878D82A}">
                    <a16:rowId xmlns:a16="http://schemas.microsoft.com/office/drawing/2014/main" val="2252363112"/>
                  </a:ext>
                </a:extLst>
              </a:tr>
              <a:tr h="572282">
                <a:tc>
                  <a:txBody>
                    <a:bodyPr/>
                    <a:lstStyle/>
                    <a:p>
                      <a:r>
                        <a:rPr lang="en-US" sz="2400" dirty="0"/>
                        <a:t>Low SVI</a:t>
                      </a:r>
                    </a:p>
                  </a:txBody>
                  <a:tcPr/>
                </a:tc>
                <a:tc>
                  <a:txBody>
                    <a:bodyPr/>
                    <a:lstStyle/>
                    <a:p>
                      <a:r>
                        <a:rPr lang="en-US" sz="2400" dirty="0"/>
                        <a:t>$1.25M per LHE</a:t>
                      </a:r>
                    </a:p>
                  </a:txBody>
                  <a:tcPr/>
                </a:tc>
                <a:tc>
                  <a:txBody>
                    <a:bodyPr/>
                    <a:lstStyle/>
                    <a:p>
                      <a:r>
                        <a:rPr lang="en-US" sz="2400" dirty="0"/>
                        <a:t>12</a:t>
                      </a:r>
                    </a:p>
                  </a:txBody>
                  <a:tcPr/>
                </a:tc>
                <a:tc>
                  <a:txBody>
                    <a:bodyPr/>
                    <a:lstStyle/>
                    <a:p>
                      <a:r>
                        <a:rPr lang="en-US" sz="2400" dirty="0"/>
                        <a:t>9 (75.00%)</a:t>
                      </a:r>
                    </a:p>
                  </a:txBody>
                  <a:tcPr/>
                </a:tc>
                <a:tc>
                  <a:txBody>
                    <a:bodyPr/>
                    <a:lstStyle/>
                    <a:p>
                      <a:r>
                        <a:rPr lang="en-US" sz="2400" dirty="0"/>
                        <a:t>3 (25.00%)</a:t>
                      </a:r>
                    </a:p>
                  </a:txBody>
                  <a:tcPr/>
                </a:tc>
                <a:tc>
                  <a:txBody>
                    <a:bodyPr/>
                    <a:lstStyle/>
                    <a:p>
                      <a:r>
                        <a:rPr lang="en-US" sz="2400" dirty="0"/>
                        <a:t>$11.072M</a:t>
                      </a:r>
                    </a:p>
                  </a:txBody>
                  <a:tcPr/>
                </a:tc>
                <a:extLst>
                  <a:ext uri="{0D108BD9-81ED-4DB2-BD59-A6C34878D82A}">
                    <a16:rowId xmlns:a16="http://schemas.microsoft.com/office/drawing/2014/main" val="2188850968"/>
                  </a:ext>
                </a:extLst>
              </a:tr>
            </a:tbl>
          </a:graphicData>
        </a:graphic>
      </p:graphicFrame>
    </p:spTree>
    <p:extLst>
      <p:ext uri="{BB962C8B-B14F-4D97-AF65-F5344CB8AC3E}">
        <p14:creationId xmlns:p14="http://schemas.microsoft.com/office/powerpoint/2010/main" val="1422476589"/>
      </p:ext>
    </p:extLst>
  </p:cSld>
  <p:clrMapOvr>
    <a:masterClrMapping/>
  </p:clrMapOvr>
</p:sld>
</file>

<file path=ppt/theme/theme1.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683E1146-0F7A-4BF5-8A2F-3CF7ECB0942A}"/>
    </a:ext>
  </a:extLst>
</a:theme>
</file>

<file path=ppt/theme/theme2.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3.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7EEA1F37C0754D96B0C888927F3B5E" ma:contentTypeVersion="6" ma:contentTypeDescription="Create a new document." ma:contentTypeScope="" ma:versionID="5bdef7cf76d2c215e5ec3a43e185a388">
  <xsd:schema xmlns:xsd="http://www.w3.org/2001/XMLSchema" xmlns:xs="http://www.w3.org/2001/XMLSchema" xmlns:p="http://schemas.microsoft.com/office/2006/metadata/properties" xmlns:ns2="fd7c0e3a-c6ea-46dc-921b-59a045229b1e" xmlns:ns3="99a33dfa-9787-4bfd-b581-7ae7e2c74310" targetNamespace="http://schemas.microsoft.com/office/2006/metadata/properties" ma:root="true" ma:fieldsID="a22831df205b5564f3234aa2b6371b2d" ns2:_="" ns3:_="">
    <xsd:import namespace="fd7c0e3a-c6ea-46dc-921b-59a045229b1e"/>
    <xsd:import namespace="99a33dfa-9787-4bfd-b581-7ae7e2c743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7c0e3a-c6ea-46dc-921b-59a045229b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a33dfa-9787-4bfd-b581-7ae7e2c7431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F5713C-9998-40DE-B2D2-6B48094EEC61}">
  <ds:schemaRefs>
    <ds:schemaRef ds:uri="http://schemas.microsoft.com/sharepoint/v3/contenttype/forms"/>
  </ds:schemaRefs>
</ds:datastoreItem>
</file>

<file path=customXml/itemProps2.xml><?xml version="1.0" encoding="utf-8"?>
<ds:datastoreItem xmlns:ds="http://schemas.openxmlformats.org/officeDocument/2006/customXml" ds:itemID="{E11BB313-3239-4281-A9F6-FFED5FE1C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7c0e3a-c6ea-46dc-921b-59a045229b1e"/>
    <ds:schemaRef ds:uri="99a33dfa-9787-4bfd-b581-7ae7e2c743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335A04-A4FF-444D-9831-70637DEC109B}">
  <ds:schemaRefs>
    <ds:schemaRef ds:uri="http://schemas.microsoft.com/office/2006/metadata/properties"/>
    <ds:schemaRef ds:uri="http://purl.org/dc/terms/"/>
    <ds:schemaRef ds:uri="http://schemas.microsoft.com/office/2006/documentManagement/types"/>
    <ds:schemaRef ds:uri="http://www.w3.org/XML/1998/namespace"/>
    <ds:schemaRef ds:uri="http://purl.org/dc/elements/1.1/"/>
    <ds:schemaRef ds:uri="fd7c0e3a-c6ea-46dc-921b-59a045229b1e"/>
    <ds:schemaRef ds:uri="http://schemas.microsoft.com/office/infopath/2007/PartnerControls"/>
    <ds:schemaRef ds:uri="http://purl.org/dc/dcmitype/"/>
    <ds:schemaRef ds:uri="http://schemas.openxmlformats.org/package/2006/metadata/core-properties"/>
    <ds:schemaRef ds:uri="99a33dfa-9787-4bfd-b581-7ae7e2c74310"/>
  </ds:schemaRefs>
</ds:datastoreItem>
</file>

<file path=docProps/app.xml><?xml version="1.0" encoding="utf-8"?>
<Properties xmlns="http://schemas.openxmlformats.org/officeDocument/2006/extended-properties" xmlns:vt="http://schemas.openxmlformats.org/officeDocument/2006/docPropsVTypes">
  <Template>DSHS-Powerpoint-Template</Template>
  <TotalTime>5596</TotalTime>
  <Words>711</Words>
  <Application>Microsoft Office PowerPoint</Application>
  <PresentationFormat>Widescreen</PresentationFormat>
  <Paragraphs>136</Paragraphs>
  <Slides>11</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Calibri Light</vt:lpstr>
      <vt:lpstr>DSHS Slide Theme</vt:lpstr>
      <vt:lpstr>DSHS Slide Layout 2</vt:lpstr>
      <vt:lpstr>DSHS Slide Layout 3</vt:lpstr>
      <vt:lpstr>PowerPoint Presentation</vt:lpstr>
      <vt:lpstr>Cooperative Agreement for Emergency Response: Public Health Crisis Response - COVID-19 Public Health Workforce</vt:lpstr>
      <vt:lpstr>COVID19 Workforce Expansion</vt:lpstr>
      <vt:lpstr>Allowable Workforce Costs: COVID Response</vt:lpstr>
      <vt:lpstr>Public Health (PH) Workforce Co-Ag Milestones </vt:lpstr>
      <vt:lpstr>Available Funds</vt:lpstr>
      <vt:lpstr>Local Health Entities Allocations</vt:lpstr>
      <vt:lpstr>Local Health Entities Allocations</vt:lpstr>
      <vt:lpstr>SVI and LHE Allocations</vt:lpstr>
      <vt:lpstr>Local Health Entities Allocations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Texas Department of State Health Services</dc:creator>
  <cp:lastModifiedBy>Alberti,Rafael (DSHS)</cp:lastModifiedBy>
  <cp:revision>26</cp:revision>
  <dcterms:created xsi:type="dcterms:W3CDTF">2018-12-06T15:25:41Z</dcterms:created>
  <dcterms:modified xsi:type="dcterms:W3CDTF">2021-08-11T18:52:41Z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0x010100ED7EEA1F37C0754D96B0C888927F3B5E</vt:lpwstr>
  </property>
</Properties>
</file>