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6" r:id="rId6"/>
    <p:sldMasterId id="2147483675" r:id="rId7"/>
  </p:sldMasterIdLst>
  <p:notesMasterIdLst>
    <p:notesMasterId r:id="rId26"/>
  </p:notesMasterIdLst>
  <p:sldIdLst>
    <p:sldId id="263" r:id="rId8"/>
    <p:sldId id="260" r:id="rId9"/>
    <p:sldId id="277" r:id="rId10"/>
    <p:sldId id="291" r:id="rId11"/>
    <p:sldId id="278" r:id="rId12"/>
    <p:sldId id="279" r:id="rId13"/>
    <p:sldId id="288" r:id="rId14"/>
    <p:sldId id="280" r:id="rId15"/>
    <p:sldId id="281" r:id="rId16"/>
    <p:sldId id="282" r:id="rId17"/>
    <p:sldId id="283" r:id="rId18"/>
    <p:sldId id="284" r:id="rId19"/>
    <p:sldId id="285" r:id="rId20"/>
    <p:sldId id="289" r:id="rId21"/>
    <p:sldId id="290" r:id="rId22"/>
    <p:sldId id="273" r:id="rId23"/>
    <p:sldId id="292"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dication Education and Adherance Flipbook" id="{481506D2-91B9-4009-A6F8-EC4347F19F69}">
          <p14:sldIdLst>
            <p14:sldId id="263"/>
            <p14:sldId id="260"/>
            <p14:sldId id="277"/>
            <p14:sldId id="291"/>
            <p14:sldId id="278"/>
            <p14:sldId id="279"/>
            <p14:sldId id="288"/>
            <p14:sldId id="280"/>
            <p14:sldId id="281"/>
            <p14:sldId id="282"/>
            <p14:sldId id="283"/>
            <p14:sldId id="284"/>
            <p14:sldId id="285"/>
            <p14:sldId id="289"/>
            <p14:sldId id="290"/>
            <p14:sldId id="273"/>
            <p14:sldId id="292"/>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kta,Nimisha (DSHS)" initials="B(" lastIdx="3" clrIdx="0">
    <p:extLst>
      <p:ext uri="{19B8F6BF-5375-455C-9EA6-DF929625EA0E}">
        <p15:presenceInfo xmlns:p15="http://schemas.microsoft.com/office/powerpoint/2012/main" userId="S::Nimisha.Bhakta@dshs.texas.gov::fed7c7d3-ba10-4878-837f-4f0e97659f4e" providerId="AD"/>
      </p:ext>
    </p:extLst>
  </p:cmAuthor>
  <p:cmAuthor id="2" name="Campbell,Cymphoni (DSHS)" initials="CC" lastIdx="2" clrIdx="1">
    <p:extLst>
      <p:ext uri="{19B8F6BF-5375-455C-9EA6-DF929625EA0E}">
        <p15:presenceInfo xmlns:p15="http://schemas.microsoft.com/office/powerpoint/2012/main" userId="Campbell,Cymphoni (DSHS)" providerId="None"/>
      </p:ext>
    </p:extLst>
  </p:cmAuthor>
  <p:cmAuthor id="3" name="Wiseman,Rachel (DSHS)" initials="W(" lastIdx="1" clrIdx="2">
    <p:extLst>
      <p:ext uri="{19B8F6BF-5375-455C-9EA6-DF929625EA0E}">
        <p15:presenceInfo xmlns:p15="http://schemas.microsoft.com/office/powerpoint/2012/main" userId="S::rachel.wiseman@dshs.texas.gov::14ac1074-b4f1-4601-b438-9cb617996294" providerId="AD"/>
      </p:ext>
    </p:extLst>
  </p:cmAuthor>
  <p:cmAuthor id="4" name="Legnon,Andrea (DSHS)" initials="L(" lastIdx="5" clrIdx="3">
    <p:extLst>
      <p:ext uri="{19B8F6BF-5375-455C-9EA6-DF929625EA0E}">
        <p15:presenceInfo xmlns:p15="http://schemas.microsoft.com/office/powerpoint/2012/main" userId="S::Andrea.Legnon@dshs.texas.gov::9b8b0582-ebba-408f-bb85-4c641abb6983" providerId="AD"/>
      </p:ext>
    </p:extLst>
  </p:cmAuthor>
  <p:cmAuthor id="5" name="Lopez,Nicolas (DSHS)" initials="L(" lastIdx="2" clrIdx="4">
    <p:extLst>
      <p:ext uri="{19B8F6BF-5375-455C-9EA6-DF929625EA0E}">
        <p15:presenceInfo xmlns:p15="http://schemas.microsoft.com/office/powerpoint/2012/main" userId="S::Nicolas.Lopez@dshs.texas.gov::a33b4cf4-88c3-4689-9647-0e1bc7152591" providerId="AD"/>
      </p:ext>
    </p:extLst>
  </p:cmAuthor>
  <p:cmAuthor id="6" name="Lamberton,Melissa (DSHS)" initials="L(" lastIdx="1" clrIdx="5">
    <p:extLst>
      <p:ext uri="{19B8F6BF-5375-455C-9EA6-DF929625EA0E}">
        <p15:presenceInfo xmlns:p15="http://schemas.microsoft.com/office/powerpoint/2012/main" userId="S-1-5-21-3727447518-2974781413-518096871-204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FFFFFF"/>
    <a:srgbClr val="005CB9"/>
    <a:srgbClr val="333333"/>
    <a:srgbClr val="556A7E"/>
    <a:srgbClr val="1F4E79"/>
    <a:srgbClr val="264780"/>
    <a:srgbClr val="0058A3"/>
    <a:srgbClr val="FFC6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9C302-AD79-45D9-8E1E-C727ABDC4A82}" v="68" dt="2022-03-17T15:20:06.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F85CE-3D1D-418D-BD38-5998FE680813}"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BAD1E-57B1-4B50-ADAB-215BC6A8666D}" type="slidenum">
              <a:rPr lang="en-US" smtClean="0"/>
              <a:t>‹#›</a:t>
            </a:fld>
            <a:endParaRPr lang="en-US"/>
          </a:p>
        </p:txBody>
      </p:sp>
    </p:spTree>
    <p:extLst>
      <p:ext uri="{BB962C8B-B14F-4D97-AF65-F5344CB8AC3E}">
        <p14:creationId xmlns:p14="http://schemas.microsoft.com/office/powerpoint/2010/main" val="413486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1</a:t>
            </a:fld>
            <a:endParaRPr lang="en-US"/>
          </a:p>
        </p:txBody>
      </p:sp>
    </p:spTree>
    <p:extLst>
      <p:ext uri="{BB962C8B-B14F-4D97-AF65-F5344CB8AC3E}">
        <p14:creationId xmlns:p14="http://schemas.microsoft.com/office/powerpoint/2010/main" val="326028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 – Remembering Your Medications</a:t>
            </a:r>
          </a:p>
          <a:p>
            <a:endParaRPr lang="en-US" dirty="0"/>
          </a:p>
          <a:p>
            <a:r>
              <a:rPr lang="en-US" dirty="0"/>
              <a:t>Sometimes it can be hard to remember to take your medications. There are tricks that you can use to help you remember.</a:t>
            </a:r>
          </a:p>
          <a:p>
            <a:endParaRPr lang="en-US" dirty="0"/>
          </a:p>
          <a:p>
            <a:r>
              <a:rPr lang="en-US" dirty="0"/>
              <a:t>First, make taking your medicine a habit! Taking it everyday at the same time helps you to set a routine. </a:t>
            </a:r>
          </a:p>
          <a:p>
            <a:endParaRPr lang="en-US" dirty="0"/>
          </a:p>
          <a:p>
            <a:r>
              <a:rPr lang="en-US" dirty="0"/>
              <a:t>You can also try:</a:t>
            </a:r>
          </a:p>
          <a:p>
            <a:endParaRPr lang="en-US" dirty="0"/>
          </a:p>
          <a:p>
            <a:pPr marL="171450" indent="-171450">
              <a:buFont typeface="Arial" panose="020B0604020202020204" pitchFamily="34" charset="0"/>
              <a:buChar char="•"/>
            </a:pPr>
            <a:r>
              <a:rPr lang="en-US" dirty="0"/>
              <a:t>Placing your medication next to your tooth brush or something that you do everyday</a:t>
            </a:r>
          </a:p>
          <a:p>
            <a:pPr marL="171450" indent="-171450">
              <a:buFont typeface="Arial" panose="020B0604020202020204" pitchFamily="34" charset="0"/>
              <a:buChar char="•"/>
            </a:pPr>
            <a:r>
              <a:rPr lang="en-US" dirty="0"/>
              <a:t>Setting reminders on your cell phone or alarm clock</a:t>
            </a:r>
          </a:p>
          <a:p>
            <a:pPr marL="171450" indent="-171450">
              <a:buFont typeface="Arial" panose="020B0604020202020204" pitchFamily="34" charset="0"/>
              <a:buChar char="•"/>
            </a:pPr>
            <a:r>
              <a:rPr lang="en-US" dirty="0"/>
              <a:t>Asking a friend or family member to remind you to take your medicine</a:t>
            </a:r>
          </a:p>
          <a:p>
            <a:pPr marL="171450" indent="-171450">
              <a:buFont typeface="Arial" panose="020B0604020202020204" pitchFamily="34" charset="0"/>
              <a:buChar char="•"/>
            </a:pPr>
            <a:r>
              <a:rPr lang="en-US" dirty="0"/>
              <a:t>Using a pill box with daily compartments that you fill each week. This can prevent you from taking extra pills, especially if you have trouble remembering if you took them or not. </a:t>
            </a:r>
          </a:p>
          <a:p>
            <a:pPr marL="171450" indent="-171450">
              <a:buFont typeface="Arial" panose="020B0604020202020204" pitchFamily="34" charset="0"/>
              <a:buChar char="•"/>
            </a:pPr>
            <a:r>
              <a:rPr lang="en-US" dirty="0"/>
              <a:t>Placing sticky notes on the refrigerator, bedside table, or some other location where you spend a lot of time and can see it.</a:t>
            </a:r>
          </a:p>
          <a:p>
            <a:endParaRPr lang="en-US" dirty="0"/>
          </a:p>
          <a:p>
            <a:r>
              <a:rPr lang="en-US" dirty="0"/>
              <a:t>Image: https://unsplash.com/photos/2w_U2-Ah57E</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10</a:t>
            </a:fld>
            <a:endParaRPr lang="en-US"/>
          </a:p>
        </p:txBody>
      </p:sp>
    </p:spTree>
    <p:extLst>
      <p:ext uri="{BB962C8B-B14F-4D97-AF65-F5344CB8AC3E}">
        <p14:creationId xmlns:p14="http://schemas.microsoft.com/office/powerpoint/2010/main" val="324604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9 – Other Barriers to Taking Medication</a:t>
            </a:r>
          </a:p>
          <a:p>
            <a:endParaRPr lang="en-US" dirty="0"/>
          </a:p>
          <a:p>
            <a:pPr rtl="0"/>
            <a:r>
              <a:rPr lang="en-US" sz="1200" b="0" i="0" kern="1200" dirty="0">
                <a:solidFill>
                  <a:schemeClr val="tx1"/>
                </a:solidFill>
                <a:effectLst/>
                <a:latin typeface="+mn-lt"/>
                <a:ea typeface="+mn-ea"/>
                <a:cs typeface="+mn-cs"/>
              </a:rPr>
              <a:t>There may be many barriers to taking medications besides forgetting. </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These include: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•Not being able to open the bottle </a:t>
            </a:r>
          </a:p>
          <a:p>
            <a:pPr rtl="0"/>
            <a:r>
              <a:rPr lang="en-US" sz="1200" b="0" i="0" kern="1200" dirty="0">
                <a:solidFill>
                  <a:schemeClr val="tx1"/>
                </a:solidFill>
                <a:effectLst/>
                <a:latin typeface="+mn-lt"/>
                <a:ea typeface="+mn-ea"/>
                <a:cs typeface="+mn-cs"/>
              </a:rPr>
              <a:t>•Unable to afford medications </a:t>
            </a:r>
          </a:p>
          <a:p>
            <a:pPr rtl="0"/>
            <a:r>
              <a:rPr lang="en-US" sz="1200" b="0" i="0" kern="1200" dirty="0">
                <a:solidFill>
                  <a:schemeClr val="tx1"/>
                </a:solidFill>
                <a:effectLst/>
                <a:latin typeface="+mn-lt"/>
                <a:ea typeface="+mn-ea"/>
                <a:cs typeface="+mn-cs"/>
              </a:rPr>
              <a:t>•Fear of side effects or not liking how medication makes you feel</a:t>
            </a:r>
          </a:p>
          <a:p>
            <a:pPr rtl="0"/>
            <a:r>
              <a:rPr lang="en-US" sz="1200" b="0" i="0" kern="1200" dirty="0">
                <a:solidFill>
                  <a:schemeClr val="tx1"/>
                </a:solidFill>
                <a:effectLst/>
                <a:latin typeface="+mn-lt"/>
                <a:ea typeface="+mn-ea"/>
                <a:cs typeface="+mn-cs"/>
              </a:rPr>
              <a:t>•Many different types of medications that have to be taken at different times or instructions you don’t understand</a:t>
            </a:r>
          </a:p>
          <a:p>
            <a:pPr rtl="0"/>
            <a:r>
              <a:rPr lang="en-US" sz="1200" b="0" i="0" kern="1200" dirty="0">
                <a:solidFill>
                  <a:schemeClr val="tx1"/>
                </a:solidFill>
                <a:effectLst/>
                <a:latin typeface="+mn-lt"/>
                <a:ea typeface="+mn-ea"/>
                <a:cs typeface="+mn-cs"/>
              </a:rPr>
              <a:t>•Unable to get to the pharmacy to get prescription filled or refilled</a:t>
            </a:r>
          </a:p>
          <a:p>
            <a:pPr marL="0" indent="0">
              <a:buFont typeface="Arial" panose="020B0604020202020204" pitchFamily="34" charset="0"/>
              <a:buNone/>
            </a:pPr>
            <a:endParaRPr lang="en-US" dirty="0">
              <a:effectLst/>
            </a:endParaRPr>
          </a:p>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6BAD1E-57B1-4B50-ADAB-215BC6A8666D}" type="slidenum">
              <a:rPr lang="en-US" smtClean="0"/>
              <a:t>11</a:t>
            </a:fld>
            <a:endParaRPr lang="en-US"/>
          </a:p>
        </p:txBody>
      </p:sp>
    </p:spTree>
    <p:extLst>
      <p:ext uri="{BB962C8B-B14F-4D97-AF65-F5344CB8AC3E}">
        <p14:creationId xmlns:p14="http://schemas.microsoft.com/office/powerpoint/2010/main" val="164001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10 – Overcoming Barriers to Taking Medication</a:t>
            </a:r>
          </a:p>
          <a:p>
            <a:endParaRPr lang="en-US" dirty="0"/>
          </a:p>
          <a:p>
            <a:pPr rtl="0"/>
            <a:r>
              <a:rPr lang="en-US" sz="1200" b="0" i="0" kern="1200" dirty="0">
                <a:solidFill>
                  <a:schemeClr val="tx1"/>
                </a:solidFill>
                <a:effectLst/>
                <a:latin typeface="+mn-lt"/>
                <a:ea typeface="+mn-ea"/>
                <a:cs typeface="+mn-cs"/>
              </a:rPr>
              <a:t>If you have some of these barriers, there is no need to be ashamed.  There are ways to overcome these barriers.</a:t>
            </a:r>
            <a:endParaRPr lang="en-US" dirty="0"/>
          </a:p>
          <a:p>
            <a:pPr rtl="0"/>
            <a:endParaRPr lang="en-US" sz="1200" b="0" i="0" kern="1200" dirty="0">
              <a:solidFill>
                <a:schemeClr val="tx1"/>
              </a:solidFill>
              <a:effectLst/>
              <a:latin typeface="+mn-lt"/>
              <a:ea typeface="+mn-ea"/>
              <a:cs typeface="+mn-cs"/>
            </a:endParaRPr>
          </a:p>
          <a:p>
            <a:r>
              <a:rPr lang="en-US" dirty="0"/>
              <a:t>First, make sure to speak with your healthcare team about the issues that you are having. </a:t>
            </a:r>
          </a:p>
          <a:p>
            <a:endParaRPr lang="en-US" dirty="0"/>
          </a:p>
          <a:p>
            <a:pPr marL="628650" lvl="1" indent="-171450">
              <a:buFont typeface="Arial" panose="020B0604020202020204" pitchFamily="34" charset="0"/>
              <a:buChar char="•"/>
            </a:pPr>
            <a:r>
              <a:rPr lang="en-US" dirty="0"/>
              <a:t>Let your doctor know if you can’t afford your medicine. Talk with your doctor about co-pay discount cards, pharmacy discount lists for generic medicines, or changing to a lower cost medication."</a:t>
            </a:r>
          </a:p>
          <a:p>
            <a:pPr marL="628650" lvl="1" indent="-171450">
              <a:buFont typeface="Arial" panose="020B0604020202020204" pitchFamily="34" charset="0"/>
              <a:buChar char="•"/>
            </a:pPr>
            <a:r>
              <a:rPr lang="en-US" dirty="0"/>
              <a:t>Ask for help with tips to help you remember to take your medicine</a:t>
            </a:r>
          </a:p>
          <a:p>
            <a:pPr marL="628650" lvl="1" indent="-171450">
              <a:buFont typeface="Arial" panose="020B0604020202020204" pitchFamily="34" charset="0"/>
              <a:buChar char="•"/>
            </a:pPr>
            <a:r>
              <a:rPr lang="en-US" dirty="0"/>
              <a:t>Tell your doctor about any side effects or if the mediation makes you feel bad</a:t>
            </a:r>
          </a:p>
          <a:p>
            <a:pPr marL="628650" lvl="1" indent="-171450">
              <a:buFont typeface="Arial" panose="020B0604020202020204" pitchFamily="34" charset="0"/>
              <a:buChar char="•"/>
            </a:pPr>
            <a:r>
              <a:rPr lang="en-US" dirty="0"/>
              <a:t>If you are taking a lot of medications, ask your doctor to simplify your medicine regimen</a:t>
            </a:r>
          </a:p>
          <a:p>
            <a:pPr marL="628650" lvl="1" indent="-171450">
              <a:buFont typeface="Arial" panose="020B0604020202020204" pitchFamily="34" charset="0"/>
              <a:buChar char="•"/>
            </a:pPr>
            <a:r>
              <a:rPr lang="en-US" dirty="0"/>
              <a:t>If you can’t get to the pharmacy, call the pharmacist and ask about delivery or 90-day supplies</a:t>
            </a:r>
          </a:p>
          <a:p>
            <a:pPr marL="171450" indent="-171450" rtl="0">
              <a:buFont typeface="Arial" panose="020B0604020202020204" pitchFamily="34" charset="0"/>
              <a:buChar char="•"/>
            </a:pPr>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6BAD1E-57B1-4B50-ADAB-215BC6A8666D}" type="slidenum">
              <a:rPr lang="en-US" smtClean="0"/>
              <a:t>12</a:t>
            </a:fld>
            <a:endParaRPr lang="en-US"/>
          </a:p>
        </p:txBody>
      </p:sp>
    </p:spTree>
    <p:extLst>
      <p:ext uri="{BB962C8B-B14F-4D97-AF65-F5344CB8AC3E}">
        <p14:creationId xmlns:p14="http://schemas.microsoft.com/office/powerpoint/2010/main" val="303598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11 – What else can you do?</a:t>
            </a:r>
          </a:p>
          <a:p>
            <a:endParaRPr lang="en-US" dirty="0"/>
          </a:p>
          <a:p>
            <a:endParaRPr lang="en-US" dirty="0">
              <a:effectLst/>
            </a:endParaRPr>
          </a:p>
          <a:p>
            <a:r>
              <a:rPr lang="en-US" dirty="0">
                <a:effectLst/>
              </a:rPr>
              <a:t>Make sure to take a list of all of your medications with you each time you visit a doctor. </a:t>
            </a:r>
          </a:p>
          <a:p>
            <a:endParaRPr lang="en-US" dirty="0">
              <a:effectLst/>
            </a:endParaRPr>
          </a:p>
          <a:p>
            <a:r>
              <a:rPr lang="en-US" dirty="0">
                <a:effectLst/>
              </a:rPr>
              <a:t>Make sure the list includes any drug allergies. </a:t>
            </a:r>
          </a:p>
          <a:p>
            <a:endParaRPr lang="en-US" dirty="0">
              <a:effectLst/>
            </a:endParaRPr>
          </a:p>
          <a:p>
            <a:r>
              <a:rPr lang="en-US" dirty="0">
                <a:effectLst/>
              </a:rPr>
              <a:t>Get all of your medications at the same pharmacy. This helps your doctor and pharmacist keep better track of how you are taking your medicines.</a:t>
            </a:r>
          </a:p>
        </p:txBody>
      </p:sp>
      <p:sp>
        <p:nvSpPr>
          <p:cNvPr id="4" name="Slide Number Placeholder 3"/>
          <p:cNvSpPr>
            <a:spLocks noGrp="1"/>
          </p:cNvSpPr>
          <p:nvPr>
            <p:ph type="sldNum" sz="quarter" idx="10"/>
          </p:nvPr>
        </p:nvSpPr>
        <p:spPr/>
        <p:txBody>
          <a:bodyPr/>
          <a:lstStyle/>
          <a:p>
            <a:fld id="{866BAD1E-57B1-4B50-ADAB-215BC6A8666D}" type="slidenum">
              <a:rPr lang="en-US" smtClean="0"/>
              <a:t>13</a:t>
            </a:fld>
            <a:endParaRPr lang="en-US"/>
          </a:p>
        </p:txBody>
      </p:sp>
    </p:spTree>
    <p:extLst>
      <p:ext uri="{BB962C8B-B14F-4D97-AF65-F5344CB8AC3E}">
        <p14:creationId xmlns:p14="http://schemas.microsoft.com/office/powerpoint/2010/main" val="29665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- 12</a:t>
            </a:r>
          </a:p>
          <a:p>
            <a:endParaRPr lang="en-US" dirty="0"/>
          </a:p>
          <a:p>
            <a:r>
              <a:rPr lang="en-US" dirty="0"/>
              <a:t>Now, let’s look at a prescription medication label. … (CHW: complete this activity with the patient)</a:t>
            </a:r>
          </a:p>
          <a:p>
            <a:endParaRPr lang="en-US" dirty="0"/>
          </a:p>
          <a:p>
            <a:r>
              <a:rPr lang="en-US" dirty="0"/>
              <a:t>CHW: Can you tell me who is this medication for? </a:t>
            </a:r>
          </a:p>
          <a:p>
            <a:r>
              <a:rPr lang="en-US" dirty="0"/>
              <a:t>(Eliza </a:t>
            </a:r>
            <a:r>
              <a:rPr lang="en-US" dirty="0" err="1"/>
              <a:t>ZZQwerty</a:t>
            </a:r>
            <a:r>
              <a:rPr lang="en-US" dirty="0"/>
              <a:t>)</a:t>
            </a:r>
          </a:p>
          <a:p>
            <a:endParaRPr lang="en-US" dirty="0"/>
          </a:p>
          <a:p>
            <a:r>
              <a:rPr lang="en-US" dirty="0"/>
              <a:t>How many tablets should be taken every day? </a:t>
            </a:r>
          </a:p>
          <a:p>
            <a:r>
              <a:rPr lang="en-US" dirty="0"/>
              <a:t>(one)</a:t>
            </a:r>
          </a:p>
          <a:p>
            <a:endParaRPr lang="en-US" dirty="0"/>
          </a:p>
          <a:p>
            <a:r>
              <a:rPr lang="en-US" dirty="0"/>
              <a:t>When should this medication be taken? </a:t>
            </a:r>
          </a:p>
          <a:p>
            <a:r>
              <a:rPr lang="en-US" dirty="0"/>
              <a:t>(daily, but does not specify a certain time to take it) (Encourage patient to ask doctor for specific time to take medication)</a:t>
            </a:r>
          </a:p>
          <a:p>
            <a:endParaRPr lang="en-US" dirty="0"/>
          </a:p>
          <a:p>
            <a:r>
              <a:rPr lang="en-US" dirty="0"/>
              <a:t>Are there any special instructions for how the medication should be taken? </a:t>
            </a:r>
          </a:p>
          <a:p>
            <a:r>
              <a:rPr lang="en-US" dirty="0"/>
              <a:t>(take with 8 oz glass of water)</a:t>
            </a:r>
          </a:p>
          <a:p>
            <a:endParaRPr lang="en-US" dirty="0"/>
          </a:p>
          <a:p>
            <a:r>
              <a:rPr lang="en-US" dirty="0"/>
              <a:t>Can this prescription be refilled? If so, how many refills are left? </a:t>
            </a:r>
          </a:p>
          <a:p>
            <a:r>
              <a:rPr lang="en-US" dirty="0"/>
              <a:t>(Yes, 10 more refills)</a:t>
            </a:r>
          </a:p>
          <a:p>
            <a:endParaRPr lang="en-US" dirty="0"/>
          </a:p>
          <a:p>
            <a:r>
              <a:rPr lang="en-US" dirty="0"/>
              <a:t>What is the doctors name?</a:t>
            </a:r>
          </a:p>
          <a:p>
            <a:r>
              <a:rPr lang="en-US" dirty="0"/>
              <a:t>(Miller, Jeffrey P)</a:t>
            </a:r>
          </a:p>
          <a:p>
            <a:endParaRPr lang="en-US" dirty="0"/>
          </a:p>
          <a:p>
            <a:r>
              <a:rPr lang="en-US" dirty="0"/>
              <a:t>What is the pharmacies name? </a:t>
            </a:r>
          </a:p>
          <a:p>
            <a:r>
              <a:rPr lang="en-US" dirty="0"/>
              <a:t>VAMC (VA Medical Center)</a:t>
            </a:r>
          </a:p>
          <a:p>
            <a:endParaRPr lang="en-US" dirty="0"/>
          </a:p>
          <a:p>
            <a:r>
              <a:rPr lang="en-US" dirty="0"/>
              <a:t>Why is the RX# important?</a:t>
            </a:r>
          </a:p>
          <a:p>
            <a:r>
              <a:rPr lang="en-US" dirty="0"/>
              <a:t>(The RX# is needed to call in refills)</a:t>
            </a:r>
          </a:p>
          <a:p>
            <a:endParaRPr lang="en-US" dirty="0"/>
          </a:p>
          <a:p>
            <a:r>
              <a:rPr lang="en-US" b="1" dirty="0"/>
              <a:t>(CHW: Be sure to point out refill and expiration date, generic versus trade name, and contact information of pharmacy)</a:t>
            </a:r>
          </a:p>
        </p:txBody>
      </p:sp>
      <p:sp>
        <p:nvSpPr>
          <p:cNvPr id="4" name="Slide Number Placeholder 3"/>
          <p:cNvSpPr>
            <a:spLocks noGrp="1"/>
          </p:cNvSpPr>
          <p:nvPr>
            <p:ph type="sldNum" sz="quarter" idx="10"/>
          </p:nvPr>
        </p:nvSpPr>
        <p:spPr/>
        <p:txBody>
          <a:bodyPr/>
          <a:lstStyle/>
          <a:p>
            <a:fld id="{866BAD1E-57B1-4B50-ADAB-215BC6A8666D}" type="slidenum">
              <a:rPr lang="en-US" smtClean="0"/>
              <a:t>14</a:t>
            </a:fld>
            <a:endParaRPr lang="en-US"/>
          </a:p>
        </p:txBody>
      </p:sp>
    </p:spTree>
    <p:extLst>
      <p:ext uri="{BB962C8B-B14F-4D97-AF65-F5344CB8AC3E}">
        <p14:creationId xmlns:p14="http://schemas.microsoft.com/office/powerpoint/2010/main" val="57534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 13</a:t>
            </a:r>
          </a:p>
          <a:p>
            <a:endParaRPr lang="en-US" dirty="0"/>
          </a:p>
          <a:p>
            <a:r>
              <a:rPr lang="en-US" dirty="0"/>
              <a:t>Now lets look at the Over-the-counter Drug Facts Label</a:t>
            </a:r>
          </a:p>
          <a:p>
            <a:endParaRPr lang="en-US" dirty="0"/>
          </a:p>
          <a:p>
            <a:r>
              <a:rPr lang="en-US" dirty="0"/>
              <a:t>What is this medication used for? </a:t>
            </a:r>
          </a:p>
          <a:p>
            <a:r>
              <a:rPr lang="en-US" dirty="0"/>
              <a:t>(Heartburn, sour stomach, acid indigestion, and upset stomach)</a:t>
            </a:r>
          </a:p>
          <a:p>
            <a:endParaRPr lang="en-US" dirty="0"/>
          </a:p>
          <a:p>
            <a:r>
              <a:rPr lang="en-US" dirty="0"/>
              <a:t>Are there any side effects associated with this medication? </a:t>
            </a:r>
          </a:p>
          <a:p>
            <a:r>
              <a:rPr lang="en-US" dirty="0"/>
              <a:t>(None stated)</a:t>
            </a:r>
          </a:p>
          <a:p>
            <a:endParaRPr lang="en-US" dirty="0"/>
          </a:p>
          <a:p>
            <a:r>
              <a:rPr lang="en-US" dirty="0"/>
              <a:t>Why are some reasons that someone might have to contact their doctor before or after taking this medication? </a:t>
            </a:r>
          </a:p>
          <a:p>
            <a:r>
              <a:rPr lang="en-US" dirty="0"/>
              <a:t>(If they are taking a prescription drug or taking antacids or if their symptoms last longer than 2 weeks).</a:t>
            </a:r>
          </a:p>
          <a:p>
            <a:endParaRPr lang="en-US" dirty="0"/>
          </a:p>
          <a:p>
            <a:r>
              <a:rPr lang="en-US" dirty="0"/>
              <a:t>What section of the label would you refer to in order to determine the correct dose to take?</a:t>
            </a:r>
          </a:p>
          <a:p>
            <a:r>
              <a:rPr lang="en-US" dirty="0"/>
              <a:t>(The dosing chart under directions).</a:t>
            </a:r>
          </a:p>
          <a:p>
            <a:endParaRPr lang="en-US" dirty="0"/>
          </a:p>
          <a:p>
            <a:r>
              <a:rPr lang="en-US" dirty="0"/>
              <a:t>(</a:t>
            </a:r>
            <a:r>
              <a:rPr lang="en-US" b="1" dirty="0"/>
              <a:t>CHW: Be sure to point out other information on the drug facts label, like storing instructions, active/inactive ingredients, and warnings or precautions)</a:t>
            </a:r>
          </a:p>
          <a:p>
            <a:endParaRPr lang="en-US" b="1" dirty="0"/>
          </a:p>
        </p:txBody>
      </p:sp>
      <p:sp>
        <p:nvSpPr>
          <p:cNvPr id="4" name="Slide Number Placeholder 3"/>
          <p:cNvSpPr>
            <a:spLocks noGrp="1"/>
          </p:cNvSpPr>
          <p:nvPr>
            <p:ph type="sldNum" sz="quarter" idx="10"/>
          </p:nvPr>
        </p:nvSpPr>
        <p:spPr/>
        <p:txBody>
          <a:bodyPr/>
          <a:lstStyle/>
          <a:p>
            <a:fld id="{866BAD1E-57B1-4B50-ADAB-215BC6A8666D}" type="slidenum">
              <a:rPr lang="en-US" smtClean="0"/>
              <a:t>15</a:t>
            </a:fld>
            <a:endParaRPr lang="en-US"/>
          </a:p>
        </p:txBody>
      </p:sp>
    </p:spTree>
    <p:extLst>
      <p:ext uri="{BB962C8B-B14F-4D97-AF65-F5344CB8AC3E}">
        <p14:creationId xmlns:p14="http://schemas.microsoft.com/office/powerpoint/2010/main" val="30882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-14 (Final Page)</a:t>
            </a:r>
          </a:p>
          <a:p>
            <a:endParaRPr lang="en-US" dirty="0"/>
          </a:p>
          <a:p>
            <a:r>
              <a:rPr lang="en-US" b="1" dirty="0"/>
              <a:t>(CHW: Ask the patient these questions)</a:t>
            </a:r>
          </a:p>
          <a:p>
            <a:endParaRPr lang="en-US" dirty="0">
              <a:effectLst/>
            </a:endParaRPr>
          </a:p>
          <a:p>
            <a:pPr marL="0" indent="0">
              <a:buFont typeface="Arial" panose="020B0604020202020204" pitchFamily="34" charset="0"/>
              <a:buNone/>
            </a:pPr>
            <a:r>
              <a:rPr lang="en-US" dirty="0">
                <a:effectLst/>
              </a:rPr>
              <a:t>1. </a:t>
            </a:r>
            <a:r>
              <a:rPr lang="en-US" sz="1200" dirty="0">
                <a:solidFill>
                  <a:schemeClr val="bg1"/>
                </a:solidFill>
              </a:rPr>
              <a:t>Do you ever forget to take your (_____) medicine?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yes, ask the reasons why, then assist with problem-solving)</a:t>
            </a:r>
          </a:p>
          <a:p>
            <a:pPr marL="628650" lvl="1" indent="-171450">
              <a:buFont typeface="Arial" panose="020B0604020202020204" pitchFamily="34" charset="0"/>
              <a:buChar char="•"/>
            </a:pPr>
            <a:r>
              <a:rPr lang="en-US" dirty="0">
                <a:effectLst/>
              </a:rPr>
              <a:t>Placing your medication next to your tooth brush or something that you do everyday </a:t>
            </a:r>
          </a:p>
          <a:p>
            <a:pPr marL="628650" lvl="1" indent="-171450">
              <a:buFont typeface="Arial" panose="020B0604020202020204" pitchFamily="34" charset="0"/>
              <a:buChar char="•"/>
            </a:pPr>
            <a:r>
              <a:rPr lang="en-US" dirty="0">
                <a:effectLst/>
              </a:rPr>
              <a:t>Set reminders on your cell phone or alarm clock</a:t>
            </a:r>
          </a:p>
          <a:p>
            <a:pPr marL="628650" lvl="1" indent="-171450">
              <a:buFont typeface="Arial" panose="020B0604020202020204" pitchFamily="34" charset="0"/>
              <a:buChar char="•"/>
            </a:pPr>
            <a:r>
              <a:rPr lang="en-US" dirty="0">
                <a:effectLst/>
              </a:rPr>
              <a:t>Ask a friend or family member to remind you to take your medication.</a:t>
            </a:r>
          </a:p>
          <a:p>
            <a:pPr marL="628650" lvl="1" indent="-171450">
              <a:buFont typeface="Arial" panose="020B0604020202020204" pitchFamily="34" charset="0"/>
              <a:buChar char="•"/>
            </a:pPr>
            <a:r>
              <a:rPr lang="en-US" dirty="0">
                <a:effectLst/>
              </a:rPr>
              <a:t>Use a pill box with daily compartments that you fill each week. This will stop you from taking extra pills, especially if you have trouble remembering if you took them or not. </a:t>
            </a:r>
          </a:p>
          <a:p>
            <a:pPr marL="628650" lvl="1" indent="-171450">
              <a:buFont typeface="Arial" panose="020B0604020202020204" pitchFamily="34" charset="0"/>
              <a:buChar char="•"/>
            </a:pPr>
            <a:r>
              <a:rPr lang="en-US" dirty="0">
                <a:effectLst/>
              </a:rPr>
              <a:t>Place sticky notes on the refrigerator or bedside table or some other location where you spend a lot of time and can see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effectLst/>
              </a:rPr>
              <a:t>2. </a:t>
            </a:r>
            <a:r>
              <a:rPr lang="en-US" sz="1200" dirty="0">
                <a:solidFill>
                  <a:schemeClr val="bg1"/>
                </a:solidFill>
              </a:rPr>
              <a:t>Do you have problem remembering to take your medicine?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yes, ask why and which medication, then using the ASK TELL ASK method, help the client to understand the importance of taking their medication)</a:t>
            </a:r>
          </a:p>
          <a:p>
            <a:endParaRPr lang="en-US" dirty="0">
              <a:effectLst/>
            </a:endParaRPr>
          </a:p>
          <a:p>
            <a:pPr marL="0" indent="0">
              <a:buFont typeface="Arial" panose="020B0604020202020204" pitchFamily="34" charset="0"/>
              <a:buNone/>
            </a:pPr>
            <a:r>
              <a:rPr lang="en-US" dirty="0">
                <a:effectLst/>
              </a:rPr>
              <a:t>3. </a:t>
            </a:r>
            <a:r>
              <a:rPr lang="en-US" sz="1200" dirty="0">
                <a:solidFill>
                  <a:schemeClr val="bg1"/>
                </a:solidFill>
              </a:rPr>
              <a:t>When you feel better, do you sometimes stop taking your (______) medicine?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yes, ask why and which medication, then using the ASK TELL ASK method, help the client to understand the importance of taking their medication)</a:t>
            </a:r>
          </a:p>
          <a:p>
            <a:pPr marL="0" indent="0">
              <a:buFont typeface="Arial" panose="020B0604020202020204" pitchFamily="34" charset="0"/>
              <a:buNone/>
            </a:pPr>
            <a:endParaRPr lang="en-US" dirty="0">
              <a:effectLst/>
            </a:endParaRPr>
          </a:p>
          <a:p>
            <a:pPr marL="0" indent="0">
              <a:buFont typeface="Arial" panose="020B0604020202020204" pitchFamily="34" charset="0"/>
              <a:buNone/>
            </a:pPr>
            <a:r>
              <a:rPr lang="en-US" dirty="0">
                <a:effectLst/>
              </a:rPr>
              <a:t>4. </a:t>
            </a:r>
            <a:r>
              <a:rPr lang="en-US" sz="1200" dirty="0">
                <a:solidFill>
                  <a:schemeClr val="bg1"/>
                </a:solidFill>
              </a:rPr>
              <a:t>Sometimes if you feel worse when you take your (name of health condition) medicine, do you stop taking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yes, ask why and which medication, then using the ASK TELL ASK method, help the client to understand the importance of taking their medication)</a:t>
            </a: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Extra: Do you have trouble affording all of your mediation?</a:t>
            </a:r>
          </a:p>
          <a:p>
            <a:r>
              <a:rPr lang="en-US" dirty="0"/>
              <a:t>(If yes, work with client to help them navigate community resources and social service agencies or programs that can assist them with the cost of their medication. Be sure to also inform the medical team and tell the client to inform their doctor and pharmacist as well).</a:t>
            </a:r>
          </a:p>
        </p:txBody>
      </p:sp>
      <p:sp>
        <p:nvSpPr>
          <p:cNvPr id="4" name="Slide Number Placeholder 3"/>
          <p:cNvSpPr>
            <a:spLocks noGrp="1"/>
          </p:cNvSpPr>
          <p:nvPr>
            <p:ph type="sldNum" sz="quarter" idx="10"/>
          </p:nvPr>
        </p:nvSpPr>
        <p:spPr/>
        <p:txBody>
          <a:bodyPr/>
          <a:lstStyle/>
          <a:p>
            <a:fld id="{866BAD1E-57B1-4B50-ADAB-215BC6A8666D}" type="slidenum">
              <a:rPr lang="en-US" smtClean="0"/>
              <a:t>16</a:t>
            </a:fld>
            <a:endParaRPr lang="en-US"/>
          </a:p>
        </p:txBody>
      </p:sp>
    </p:spTree>
    <p:extLst>
      <p:ext uri="{BB962C8B-B14F-4D97-AF65-F5344CB8AC3E}">
        <p14:creationId xmlns:p14="http://schemas.microsoft.com/office/powerpoint/2010/main" val="281876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BAD1E-57B1-4B50-ADAB-215BC6A8666D}" type="slidenum">
              <a:rPr lang="en-US" smtClean="0"/>
              <a:t>18</a:t>
            </a:fld>
            <a:endParaRPr lang="en-US"/>
          </a:p>
        </p:txBody>
      </p:sp>
    </p:spTree>
    <p:extLst>
      <p:ext uri="{BB962C8B-B14F-4D97-AF65-F5344CB8AC3E}">
        <p14:creationId xmlns:p14="http://schemas.microsoft.com/office/powerpoint/2010/main" val="75738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  – Introduction to Medication Management</a:t>
            </a:r>
          </a:p>
          <a:p>
            <a:endParaRPr lang="en-US" dirty="0"/>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most common treatment for chronic illness is medication, so it is very important that you take your medication as prescribed. </a:t>
            </a:r>
          </a:p>
          <a:p>
            <a:pPr rtl="0"/>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It’s also important for you to understand the reason for the medications you take and how they work in your body.</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2</a:t>
            </a:fld>
            <a:endParaRPr lang="en-US"/>
          </a:p>
        </p:txBody>
      </p:sp>
    </p:spTree>
    <p:extLst>
      <p:ext uri="{BB962C8B-B14F-4D97-AF65-F5344CB8AC3E}">
        <p14:creationId xmlns:p14="http://schemas.microsoft.com/office/powerpoint/2010/main" val="31259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Page 2  - Medication Management</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In order for the medications to work properly in your body, you </a:t>
            </a:r>
            <a:r>
              <a:rPr lang="en-US" sz="1200" kern="1200" dirty="0">
                <a:solidFill>
                  <a:schemeClr val="tx1"/>
                </a:solidFill>
                <a:effectLst/>
                <a:latin typeface="+mn-lt"/>
                <a:ea typeface="+mn-ea"/>
                <a:cs typeface="+mn-cs"/>
              </a:rPr>
              <a:t>must be able to take your prescription or over-the-counter medications correctly.”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Not taking your medication the right way may cause harm to you or even death.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But taking your medication the right way can make you feel good and give you a better quality of life. </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3</a:t>
            </a:fld>
            <a:endParaRPr lang="en-US"/>
          </a:p>
        </p:txBody>
      </p:sp>
    </p:spTree>
    <p:extLst>
      <p:ext uri="{BB962C8B-B14F-4D97-AF65-F5344CB8AC3E}">
        <p14:creationId xmlns:p14="http://schemas.microsoft.com/office/powerpoint/2010/main" val="157654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Page 2  - Medication Management</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In order for the medications to work properly in your body, you </a:t>
            </a:r>
            <a:r>
              <a:rPr lang="en-US" sz="1200" kern="1200" dirty="0">
                <a:solidFill>
                  <a:schemeClr val="tx1"/>
                </a:solidFill>
                <a:effectLst/>
                <a:latin typeface="+mn-lt"/>
                <a:ea typeface="+mn-ea"/>
                <a:cs typeface="+mn-cs"/>
              </a:rPr>
              <a:t>must be able to take your prescription or over-the-counter medications correctly.”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Not taking your medication the right way may cause harm to you or even death.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But taking your medication the right way can make you feel good and give you a better quality of life. </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4</a:t>
            </a:fld>
            <a:endParaRPr lang="en-US"/>
          </a:p>
        </p:txBody>
      </p:sp>
    </p:spTree>
    <p:extLst>
      <p:ext uri="{BB962C8B-B14F-4D97-AF65-F5344CB8AC3E}">
        <p14:creationId xmlns:p14="http://schemas.microsoft.com/office/powerpoint/2010/main" val="181620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Page 3 - Managing your chronic diseases takes a team-based approach. Your medical team is partnering with you to help you manage your chronic conditions.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Your medication management team consists of:</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Primary Care Doctor: Your doctor oversees your medical care. </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Nurse: Your nurse will be the person you speak to between your doctors appointments. He/she will act as a liaison between you and your doctor.</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Pharmacist: Your pharmacist will dispense your medication at the pharmacy. The pharmacist also provides education on medications that are ordered for you.</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Community Health Worker: The Community Health Worker helps you access the clinical and community services you need</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You: You are the most important player on your team. All of your medical care is centered around you. That is why it is important for you to be able to manage your medications the right way </a:t>
            </a:r>
          </a:p>
          <a:p>
            <a:endParaRPr lang="en-US" dirty="0"/>
          </a:p>
          <a:p>
            <a:r>
              <a:rPr lang="en-US" dirty="0"/>
              <a:t>Photo source: https://unsplash.com/photos/TFJw-mTWw_U</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5</a:t>
            </a:fld>
            <a:endParaRPr lang="en-US"/>
          </a:p>
        </p:txBody>
      </p:sp>
    </p:spTree>
    <p:extLst>
      <p:ext uri="{BB962C8B-B14F-4D97-AF65-F5344CB8AC3E}">
        <p14:creationId xmlns:p14="http://schemas.microsoft.com/office/powerpoint/2010/main" val="232944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Page 4 – The more you know about how to take your medications, the better they will work and the healthier you will stay. Here are some pointers to get the most from your medications:</a:t>
            </a:r>
          </a:p>
          <a:p>
            <a:pPr rtl="0"/>
            <a:endParaRPr lang="en-US" sz="1200" b="0" i="0"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the names of your medicines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what they do </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how and when to take them for example, "Aspirin 325mg, take once daily"</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Keep a current list of all of your medications, as well as the times you take them, the dose and the directions for taking them: "Aspirin 325mg, take once daily"</a:t>
            </a:r>
          </a:p>
          <a:p>
            <a:endParaRPr lang="en-US" dirty="0"/>
          </a:p>
          <a:p>
            <a:r>
              <a:rPr lang="en-US" dirty="0"/>
              <a:t>Image: https://unsplash.com/photos/b9CaYHNfmho</a:t>
            </a:r>
          </a:p>
        </p:txBody>
      </p:sp>
      <p:sp>
        <p:nvSpPr>
          <p:cNvPr id="4" name="Slide Number Placeholder 3"/>
          <p:cNvSpPr>
            <a:spLocks noGrp="1"/>
          </p:cNvSpPr>
          <p:nvPr>
            <p:ph type="sldNum" sz="quarter" idx="10"/>
          </p:nvPr>
        </p:nvSpPr>
        <p:spPr/>
        <p:txBody>
          <a:bodyPr/>
          <a:lstStyle/>
          <a:p>
            <a:fld id="{866BAD1E-57B1-4B50-ADAB-215BC6A8666D}" type="slidenum">
              <a:rPr lang="en-US" smtClean="0"/>
              <a:t>6</a:t>
            </a:fld>
            <a:endParaRPr lang="en-US"/>
          </a:p>
        </p:txBody>
      </p:sp>
    </p:spTree>
    <p:extLst>
      <p:ext uri="{BB962C8B-B14F-4D97-AF65-F5344CB8AC3E}">
        <p14:creationId xmlns:p14="http://schemas.microsoft.com/office/powerpoint/2010/main" val="175944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 – Know the name of your medication.</a:t>
            </a:r>
          </a:p>
          <a:p>
            <a:endParaRPr lang="en-US" dirty="0"/>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the names of your medicines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what they do</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how and when to take them</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Know the times you take the time </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Keep a list of all your medicines </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7</a:t>
            </a:fld>
            <a:endParaRPr lang="en-US"/>
          </a:p>
        </p:txBody>
      </p:sp>
    </p:spTree>
    <p:extLst>
      <p:ext uri="{BB962C8B-B14F-4D97-AF65-F5344CB8AC3E}">
        <p14:creationId xmlns:p14="http://schemas.microsoft.com/office/powerpoint/2010/main" val="106858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6 – Check to Your Medications</a:t>
            </a:r>
          </a:p>
          <a:p>
            <a:endParaRPr lang="en-US" dirty="0"/>
          </a:p>
          <a:p>
            <a:r>
              <a:rPr lang="en-US" dirty="0"/>
              <a:t>Be proactive when it comes to managing your medications. </a:t>
            </a:r>
          </a:p>
          <a:p>
            <a:endParaRPr lang="en-US" dirty="0"/>
          </a:p>
          <a:p>
            <a:r>
              <a:rPr lang="en-US" dirty="0"/>
              <a:t>Be sure to always check your medication. Check to be sure you have the right medication and you are taking the right medication. </a:t>
            </a:r>
          </a:p>
          <a:p>
            <a:endParaRPr lang="en-US" dirty="0"/>
          </a:p>
          <a:p>
            <a:r>
              <a:rPr lang="en-US" dirty="0"/>
              <a:t>Review with your doctor when to begin taking medication, how to take it, if new medicines are added, and when stop taking a medication.</a:t>
            </a:r>
          </a:p>
          <a:p>
            <a:endParaRPr lang="en-US" dirty="0"/>
          </a:p>
          <a:p>
            <a:r>
              <a:rPr lang="en-US" dirty="0"/>
              <a:t>Photo source: https://unsplash.com/photos/byGTytEGjBo</a:t>
            </a:r>
          </a:p>
          <a:p>
            <a:endParaRPr lang="en-US" dirty="0"/>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8</a:t>
            </a:fld>
            <a:endParaRPr lang="en-US"/>
          </a:p>
        </p:txBody>
      </p:sp>
    </p:spTree>
    <p:extLst>
      <p:ext uri="{BB962C8B-B14F-4D97-AF65-F5344CB8AC3E}">
        <p14:creationId xmlns:p14="http://schemas.microsoft.com/office/powerpoint/2010/main" val="382630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7 – Ask questions about your medication. </a:t>
            </a:r>
          </a:p>
          <a:p>
            <a:endParaRPr lang="en-US" dirty="0"/>
          </a:p>
          <a:p>
            <a:r>
              <a:rPr lang="en-US" dirty="0"/>
              <a:t>If you don’t understand something about your medication, then ask questions about your medication. </a:t>
            </a:r>
          </a:p>
          <a:p>
            <a:endParaRPr lang="en-US" dirty="0"/>
          </a:p>
          <a:p>
            <a:r>
              <a:rPr lang="en-US" dirty="0"/>
              <a:t>These are some questions that you can ask your doctor or pharmacist. </a:t>
            </a:r>
          </a:p>
          <a:p>
            <a:endParaRPr lang="en-US" dirty="0"/>
          </a:p>
          <a:p>
            <a:pPr lvl="1"/>
            <a:r>
              <a:rPr lang="en-US" dirty="0"/>
              <a:t>What is the name of this medicine and what is it for?</a:t>
            </a:r>
          </a:p>
          <a:p>
            <a:pPr lvl="1"/>
            <a:r>
              <a:rPr lang="en-US" dirty="0"/>
              <a:t>What are the risks and possible side-effects?</a:t>
            </a:r>
          </a:p>
          <a:p>
            <a:pPr lvl="1"/>
            <a:r>
              <a:rPr lang="en-US" dirty="0"/>
              <a:t>When should I take this medicine and how much to take? </a:t>
            </a:r>
          </a:p>
          <a:p>
            <a:pPr lvl="1"/>
            <a:r>
              <a:rPr lang="en-US" dirty="0"/>
              <a:t>Should I take this medicine with food or water?</a:t>
            </a:r>
          </a:p>
          <a:p>
            <a:pPr lvl="1"/>
            <a:r>
              <a:rPr lang="en-US" dirty="0"/>
              <a:t>What will happen if I miss a dose? </a:t>
            </a:r>
          </a:p>
          <a:p>
            <a:pPr lvl="1"/>
            <a:r>
              <a:rPr lang="en-US" dirty="0"/>
              <a:t>What is I have side effects or an allergic reaction?</a:t>
            </a:r>
          </a:p>
          <a:p>
            <a:pPr lvl="1"/>
            <a:r>
              <a:rPr lang="en-US" dirty="0"/>
              <a:t>Does this medication interact with any other medication?</a:t>
            </a:r>
          </a:p>
          <a:p>
            <a:pPr lvl="1"/>
            <a:r>
              <a:rPr lang="en-US" dirty="0"/>
              <a:t>What will happen if I stop taking the medication?</a:t>
            </a:r>
          </a:p>
          <a:p>
            <a:endParaRPr lang="en-US" dirty="0"/>
          </a:p>
        </p:txBody>
      </p:sp>
      <p:sp>
        <p:nvSpPr>
          <p:cNvPr id="4" name="Slide Number Placeholder 3"/>
          <p:cNvSpPr>
            <a:spLocks noGrp="1"/>
          </p:cNvSpPr>
          <p:nvPr>
            <p:ph type="sldNum" sz="quarter" idx="10"/>
          </p:nvPr>
        </p:nvSpPr>
        <p:spPr/>
        <p:txBody>
          <a:bodyPr/>
          <a:lstStyle/>
          <a:p>
            <a:fld id="{866BAD1E-57B1-4B50-ADAB-215BC6A8666D}" type="slidenum">
              <a:rPr lang="en-US" smtClean="0"/>
              <a:t>9</a:t>
            </a:fld>
            <a:endParaRPr lang="en-US"/>
          </a:p>
        </p:txBody>
      </p:sp>
    </p:spTree>
    <p:extLst>
      <p:ext uri="{BB962C8B-B14F-4D97-AF65-F5344CB8AC3E}">
        <p14:creationId xmlns:p14="http://schemas.microsoft.com/office/powerpoint/2010/main" val="314550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3/23/2022</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3/23/2022</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3/23/2022</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3/23/2022</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3/23/2022</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3/23/2022</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3/23/2022</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3/23/2022</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1433946" y="1759527"/>
            <a:ext cx="9855724" cy="1905001"/>
          </a:xfrm>
        </p:spPr>
        <p:txBody>
          <a:bodyPr/>
          <a:lstStyle/>
          <a:p>
            <a:pPr algn="ctr"/>
            <a:r>
              <a:rPr lang="en-US" dirty="0"/>
              <a:t>Medication Education </a:t>
            </a:r>
            <a:br>
              <a:rPr lang="en-US" dirty="0"/>
            </a:br>
            <a:r>
              <a:rPr lang="en-US" dirty="0"/>
              <a:t>and Adherence</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a:xfrm>
            <a:off x="1433946" y="3929171"/>
            <a:ext cx="9649691" cy="1500187"/>
          </a:xfrm>
        </p:spPr>
        <p:txBody>
          <a:bodyPr/>
          <a:lstStyle/>
          <a:p>
            <a:pPr algn="ctr"/>
            <a:r>
              <a:rPr lang="en-US" dirty="0"/>
              <a:t>An Educational Reference for Community Health Workers</a:t>
            </a:r>
          </a:p>
          <a:p>
            <a:pPr algn="ctr"/>
            <a:endParaRPr lang="en-US" dirty="0"/>
          </a:p>
          <a:p>
            <a:pPr algn="ctr"/>
            <a:r>
              <a:rPr lang="en-US" dirty="0"/>
              <a:t>Last Updated March 2022</a:t>
            </a:r>
          </a:p>
        </p:txBody>
      </p:sp>
    </p:spTree>
    <p:extLst>
      <p:ext uri="{BB962C8B-B14F-4D97-AF65-F5344CB8AC3E}">
        <p14:creationId xmlns:p14="http://schemas.microsoft.com/office/powerpoint/2010/main" val="44285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4000" dirty="0"/>
              <a:t>Remembering to Take Your Medications</a:t>
            </a:r>
          </a:p>
        </p:txBody>
      </p:sp>
      <p:sp>
        <p:nvSpPr>
          <p:cNvPr id="2" name="Text Placeholder 1">
            <a:extLst>
              <a:ext uri="{FF2B5EF4-FFF2-40B4-BE49-F238E27FC236}">
                <a16:creationId xmlns:a16="http://schemas.microsoft.com/office/drawing/2014/main" id="{9CABC90C-90E4-4AD0-8C06-3D441D0DFA58}"/>
              </a:ext>
            </a:extLst>
          </p:cNvPr>
          <p:cNvSpPr>
            <a:spLocks noGrp="1"/>
          </p:cNvSpPr>
          <p:nvPr>
            <p:ph type="body" idx="1"/>
          </p:nvPr>
        </p:nvSpPr>
        <p:spPr>
          <a:xfrm>
            <a:off x="862014" y="1512934"/>
            <a:ext cx="10490198" cy="823912"/>
          </a:xfrm>
        </p:spPr>
        <p:txBody>
          <a:bodyPr>
            <a:noAutofit/>
          </a:bodyPr>
          <a:lstStyle/>
          <a:p>
            <a:r>
              <a:rPr lang="en-US" sz="3200" dirty="0"/>
              <a:t>Make taking your medicine a habit to help you set a routine.</a:t>
            </a:r>
          </a:p>
        </p:txBody>
      </p:sp>
      <p:sp>
        <p:nvSpPr>
          <p:cNvPr id="14" name="Content Placeholder 2">
            <a:extLst>
              <a:ext uri="{FF2B5EF4-FFF2-40B4-BE49-F238E27FC236}">
                <a16:creationId xmlns:a16="http://schemas.microsoft.com/office/drawing/2014/main" id="{AC1E4068-7C92-43BD-83D2-E2CF1052B578}"/>
              </a:ext>
            </a:extLst>
          </p:cNvPr>
          <p:cNvSpPr>
            <a:spLocks noGrp="1"/>
          </p:cNvSpPr>
          <p:nvPr>
            <p:ph sz="half" idx="2"/>
          </p:nvPr>
        </p:nvSpPr>
        <p:spPr>
          <a:xfrm>
            <a:off x="839788" y="2505075"/>
            <a:ext cx="5157787" cy="3494282"/>
          </a:xfrm>
        </p:spPr>
        <p:txBody>
          <a:bodyPr>
            <a:normAutofit/>
          </a:bodyPr>
          <a:lstStyle/>
          <a:p>
            <a:pPr marL="0" indent="0">
              <a:buNone/>
            </a:pPr>
            <a:r>
              <a:rPr lang="en-US" sz="3200" b="1" dirty="0"/>
              <a:t>Ways to remember:</a:t>
            </a:r>
          </a:p>
          <a:p>
            <a:pPr marL="801688" lvl="1" indent="-344488"/>
            <a:r>
              <a:rPr lang="en-US" sz="3000" dirty="0"/>
              <a:t>Set reminders on cell phone or alarm clock</a:t>
            </a:r>
          </a:p>
          <a:p>
            <a:pPr marL="801688" lvl="1" indent="-344488"/>
            <a:r>
              <a:rPr lang="en-US" sz="3000" dirty="0"/>
              <a:t>Use a pill box with daily compartments</a:t>
            </a:r>
          </a:p>
          <a:p>
            <a:pPr marL="801688" lvl="1" indent="-344488"/>
            <a:r>
              <a:rPr lang="en-US" sz="3000" dirty="0"/>
              <a:t>Use sticky notes</a:t>
            </a:r>
          </a:p>
        </p:txBody>
      </p:sp>
      <p:pic>
        <p:nvPicPr>
          <p:cNvPr id="9" name="Content Placeholder 8" descr="Female hands holding a cell phone with an alarm clock in the background.">
            <a:extLst>
              <a:ext uri="{FF2B5EF4-FFF2-40B4-BE49-F238E27FC236}">
                <a16:creationId xmlns:a16="http://schemas.microsoft.com/office/drawing/2014/main" id="{EEE7164F-5F23-4519-A8F2-964C3B1C4C1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40023" y="2505075"/>
            <a:ext cx="3075924" cy="3684588"/>
          </a:xfrm>
          <a:prstGeom prst="rect">
            <a:avLst/>
          </a:prstGeom>
          <a:ln w="3175">
            <a:solidFill>
              <a:schemeClr val="tx1"/>
            </a:solidFill>
          </a:ln>
        </p:spPr>
      </p:pic>
    </p:spTree>
    <p:extLst>
      <p:ext uri="{BB962C8B-B14F-4D97-AF65-F5344CB8AC3E}">
        <p14:creationId xmlns:p14="http://schemas.microsoft.com/office/powerpoint/2010/main" val="12312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839788" y="457200"/>
            <a:ext cx="8203851" cy="876300"/>
          </a:xfrm>
        </p:spPr>
        <p:txBody>
          <a:bodyPr>
            <a:normAutofit/>
          </a:bodyPr>
          <a:lstStyle/>
          <a:p>
            <a:r>
              <a:rPr lang="en-US" sz="4000" dirty="0"/>
              <a:t>Other Barriers to Taking Medication</a:t>
            </a:r>
          </a:p>
        </p:txBody>
      </p:sp>
      <p:sp>
        <p:nvSpPr>
          <p:cNvPr id="3" name="Text Placeholder 2">
            <a:extLst>
              <a:ext uri="{FF2B5EF4-FFF2-40B4-BE49-F238E27FC236}">
                <a16:creationId xmlns:a16="http://schemas.microsoft.com/office/drawing/2014/main" id="{5CD0F0A7-507D-4C2A-8BA3-2688B030BDBA}"/>
              </a:ext>
            </a:extLst>
          </p:cNvPr>
          <p:cNvSpPr>
            <a:spLocks noGrp="1"/>
          </p:cNvSpPr>
          <p:nvPr>
            <p:ph type="body" sz="half" idx="2"/>
          </p:nvPr>
        </p:nvSpPr>
        <p:spPr>
          <a:xfrm>
            <a:off x="839788" y="1920951"/>
            <a:ext cx="3932237" cy="4422775"/>
          </a:xfrm>
        </p:spPr>
        <p:txBody>
          <a:bodyPr/>
          <a:lstStyle/>
          <a:p>
            <a:r>
              <a:rPr lang="en-US" sz="3200" b="1" dirty="0"/>
              <a:t>Barriers can include:</a:t>
            </a:r>
          </a:p>
          <a:p>
            <a:pPr marL="801688" lvl="1" indent="-344488"/>
            <a:r>
              <a:rPr lang="en-US" sz="3000" dirty="0"/>
              <a:t>Not able to open bottles</a:t>
            </a:r>
          </a:p>
          <a:p>
            <a:pPr marL="801688" lvl="1" indent="-344488"/>
            <a:r>
              <a:rPr lang="en-US" sz="3000" dirty="0"/>
              <a:t>Unable to afford medicines</a:t>
            </a:r>
          </a:p>
          <a:p>
            <a:pPr marL="801688" lvl="1" indent="-344488"/>
            <a:r>
              <a:rPr lang="en-US" sz="3000" dirty="0"/>
              <a:t>Fear of medicine side effects</a:t>
            </a:r>
          </a:p>
          <a:p>
            <a:pPr marL="801688" lvl="1" indent="-344488"/>
            <a:r>
              <a:rPr lang="en-US" sz="3000" dirty="0"/>
              <a:t>Taking medicines at different times</a:t>
            </a:r>
          </a:p>
        </p:txBody>
      </p:sp>
      <p:pic>
        <p:nvPicPr>
          <p:cNvPr id="8" name="Content Placeholder 7" descr="Alarm clock, dollar bills, different color pills and capules.">
            <a:extLst>
              <a:ext uri="{FF2B5EF4-FFF2-40B4-BE49-F238E27FC236}">
                <a16:creationId xmlns:a16="http://schemas.microsoft.com/office/drawing/2014/main" id="{56BC5A7D-BF09-4C93-9A43-8ABAB8A859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9024" y="1585795"/>
            <a:ext cx="4943707" cy="4757931"/>
          </a:xfrm>
          <a:prstGeom prst="rect">
            <a:avLst/>
          </a:prstGeom>
          <a:ln w="3175">
            <a:solidFill>
              <a:schemeClr val="tx1"/>
            </a:solidFill>
          </a:ln>
        </p:spPr>
      </p:pic>
    </p:spTree>
    <p:extLst>
      <p:ext uri="{BB962C8B-B14F-4D97-AF65-F5344CB8AC3E}">
        <p14:creationId xmlns:p14="http://schemas.microsoft.com/office/powerpoint/2010/main" val="366717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normAutofit/>
          </a:bodyPr>
          <a:lstStyle/>
          <a:p>
            <a:r>
              <a:rPr lang="en-US" sz="3600" dirty="0"/>
              <a:t>Overcoming Barriers to Taking Medication</a:t>
            </a:r>
          </a:p>
        </p:txBody>
      </p:sp>
      <p:sp>
        <p:nvSpPr>
          <p:cNvPr id="3" name="Content Placeholder 2">
            <a:extLst>
              <a:ext uri="{FF2B5EF4-FFF2-40B4-BE49-F238E27FC236}">
                <a16:creationId xmlns:a16="http://schemas.microsoft.com/office/drawing/2014/main" id="{C12C84D4-5E24-41D6-B5B6-04D4931E1B04}"/>
              </a:ext>
            </a:extLst>
          </p:cNvPr>
          <p:cNvSpPr>
            <a:spLocks noGrp="1"/>
          </p:cNvSpPr>
          <p:nvPr>
            <p:ph idx="1"/>
          </p:nvPr>
        </p:nvSpPr>
        <p:spPr>
          <a:xfrm>
            <a:off x="728031" y="1932623"/>
            <a:ext cx="10625769" cy="4109958"/>
          </a:xfrm>
        </p:spPr>
        <p:txBody>
          <a:bodyPr>
            <a:normAutofit/>
          </a:bodyPr>
          <a:lstStyle/>
          <a:p>
            <a:pPr marL="0" indent="0">
              <a:buNone/>
            </a:pPr>
            <a:r>
              <a:rPr lang="en-US" sz="3600" b="1" dirty="0"/>
              <a:t>Talk to your healthcare team</a:t>
            </a:r>
          </a:p>
          <a:p>
            <a:pPr marL="801688" lvl="1" indent="-344488"/>
            <a:r>
              <a:rPr lang="en-US" sz="2800" dirty="0"/>
              <a:t>If you can’t afford your medicine, ask your doctor to prescribe a lower cost medication.</a:t>
            </a:r>
          </a:p>
          <a:p>
            <a:pPr marL="801688" lvl="1" indent="-344488"/>
            <a:r>
              <a:rPr lang="en-US" sz="2800" dirty="0"/>
              <a:t>Ask for help on ways to remember to take your medicine.</a:t>
            </a:r>
          </a:p>
          <a:p>
            <a:pPr marL="801688" lvl="1" indent="-344488"/>
            <a:r>
              <a:rPr lang="en-US" sz="2800" dirty="0"/>
              <a:t>Tell your doctor about if the medicine makes you feel bad.</a:t>
            </a:r>
          </a:p>
          <a:p>
            <a:pPr marL="801688" lvl="1" indent="-344488"/>
            <a:r>
              <a:rPr lang="en-US" sz="2800" dirty="0"/>
              <a:t>If you take a lot of medicines, ask your doctor to simplify your medicine regimen.</a:t>
            </a:r>
          </a:p>
          <a:p>
            <a:pPr marL="801688" lvl="1" indent="-344488"/>
            <a:r>
              <a:rPr lang="en-US" sz="2800" dirty="0"/>
              <a:t>If you can’t go to the pharmacy, ask the pharmacist about delivery or a 90-day supply.</a:t>
            </a:r>
          </a:p>
        </p:txBody>
      </p:sp>
    </p:spTree>
    <p:extLst>
      <p:ext uri="{BB962C8B-B14F-4D97-AF65-F5344CB8AC3E}">
        <p14:creationId xmlns:p14="http://schemas.microsoft.com/office/powerpoint/2010/main" val="81638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normAutofit/>
          </a:bodyPr>
          <a:lstStyle/>
          <a:p>
            <a:r>
              <a:rPr lang="en-US" sz="4000" dirty="0"/>
              <a:t>What else can you do?</a:t>
            </a:r>
          </a:p>
        </p:txBody>
      </p:sp>
      <p:sp>
        <p:nvSpPr>
          <p:cNvPr id="3" name="Content Placeholder 2">
            <a:extLst>
              <a:ext uri="{FF2B5EF4-FFF2-40B4-BE49-F238E27FC236}">
                <a16:creationId xmlns:a16="http://schemas.microsoft.com/office/drawing/2014/main" id="{C12C84D4-5E24-41D6-B5B6-04D4931E1B04}"/>
              </a:ext>
            </a:extLst>
          </p:cNvPr>
          <p:cNvSpPr>
            <a:spLocks noGrp="1"/>
          </p:cNvSpPr>
          <p:nvPr>
            <p:ph idx="1"/>
          </p:nvPr>
        </p:nvSpPr>
        <p:spPr>
          <a:xfrm>
            <a:off x="728031" y="2328420"/>
            <a:ext cx="7425369" cy="2884603"/>
          </a:xfrm>
        </p:spPr>
        <p:txBody>
          <a:bodyPr>
            <a:normAutofit lnSpcReduction="10000"/>
          </a:bodyPr>
          <a:lstStyle/>
          <a:p>
            <a:pPr marL="346075" indent="-346075"/>
            <a:r>
              <a:rPr lang="en-US" dirty="0"/>
              <a:t>Take a list of all of your medicines each time you visit a doctor. </a:t>
            </a:r>
          </a:p>
          <a:p>
            <a:pPr marL="346075" indent="-346075"/>
            <a:r>
              <a:rPr lang="en-US" dirty="0"/>
              <a:t>Make sure the list includes any drug allergies.</a:t>
            </a:r>
          </a:p>
          <a:p>
            <a:pPr marL="346075" indent="-346075"/>
            <a:r>
              <a:rPr lang="en-US" dirty="0"/>
              <a:t>Try to get all of you medications at the same pharmacy. This helps your doctor and pharmacist to better track your medication usage and refill history.</a:t>
            </a:r>
          </a:p>
        </p:txBody>
      </p:sp>
      <p:pic>
        <p:nvPicPr>
          <p:cNvPr id="5" name="Picture 4" descr="Spiral notepad with text written as: Medicines I take. Drug allergies I have. Use same pharmacy for all medicines.">
            <a:extLst>
              <a:ext uri="{FF2B5EF4-FFF2-40B4-BE49-F238E27FC236}">
                <a16:creationId xmlns:a16="http://schemas.microsoft.com/office/drawing/2014/main" id="{AA4F6226-3F95-4AB1-8F23-D3796B3C2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3796">
            <a:off x="8037756" y="2001551"/>
            <a:ext cx="3148061" cy="4188288"/>
          </a:xfrm>
          <a:prstGeom prst="rect">
            <a:avLst/>
          </a:prstGeom>
          <a:ln w="3175">
            <a:solidFill>
              <a:schemeClr val="tx1"/>
            </a:solidFill>
          </a:ln>
        </p:spPr>
      </p:pic>
    </p:spTree>
    <p:extLst>
      <p:ext uri="{BB962C8B-B14F-4D97-AF65-F5344CB8AC3E}">
        <p14:creationId xmlns:p14="http://schemas.microsoft.com/office/powerpoint/2010/main" val="83934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normAutofit/>
          </a:bodyPr>
          <a:lstStyle/>
          <a:p>
            <a:r>
              <a:rPr lang="en-US" sz="3600" dirty="0"/>
              <a:t>Reading a Prescription Label</a:t>
            </a:r>
          </a:p>
        </p:txBody>
      </p:sp>
      <p:pic>
        <p:nvPicPr>
          <p:cNvPr id="6" name="Content Placeholder 3" descr="Screenshot of sample medication label.">
            <a:extLst>
              <a:ext uri="{FF2B5EF4-FFF2-40B4-BE49-F238E27FC236}">
                <a16:creationId xmlns:a16="http://schemas.microsoft.com/office/drawing/2014/main" id="{BA847512-78C3-49A2-B823-A4BB513BE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77" y="1536698"/>
            <a:ext cx="9684446" cy="4967797"/>
          </a:xfrm>
          <a:prstGeom prst="rect">
            <a:avLst/>
          </a:prstGeom>
        </p:spPr>
      </p:pic>
    </p:spTree>
    <p:extLst>
      <p:ext uri="{BB962C8B-B14F-4D97-AF65-F5344CB8AC3E}">
        <p14:creationId xmlns:p14="http://schemas.microsoft.com/office/powerpoint/2010/main" val="73562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normAutofit/>
          </a:bodyPr>
          <a:lstStyle/>
          <a:p>
            <a:r>
              <a:rPr lang="en-US" sz="3400" dirty="0"/>
              <a:t>Reading an Over-the-Counter Drug Facts Label </a:t>
            </a:r>
          </a:p>
        </p:txBody>
      </p:sp>
      <p:pic>
        <p:nvPicPr>
          <p:cNvPr id="5" name="Content Placeholder 3" descr="Label from a container of medicine.">
            <a:extLst>
              <a:ext uri="{FF2B5EF4-FFF2-40B4-BE49-F238E27FC236}">
                <a16:creationId xmlns:a16="http://schemas.microsoft.com/office/drawing/2014/main" id="{8A2BD06C-A437-438E-99C6-CF17BE28E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665" y="1536698"/>
            <a:ext cx="4560669" cy="4864714"/>
          </a:xfrm>
          <a:prstGeom prst="rect">
            <a:avLst/>
          </a:prstGeom>
        </p:spPr>
      </p:pic>
    </p:spTree>
    <p:extLst>
      <p:ext uri="{BB962C8B-B14F-4D97-AF65-F5344CB8AC3E}">
        <p14:creationId xmlns:p14="http://schemas.microsoft.com/office/powerpoint/2010/main" val="403117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a:xfrm>
            <a:off x="999118" y="475386"/>
            <a:ext cx="10515600" cy="1398019"/>
          </a:xfrm>
          <a:ln>
            <a:noFill/>
          </a:ln>
        </p:spPr>
        <p:txBody>
          <a:bodyPr>
            <a:normAutofit/>
          </a:bodyPr>
          <a:lstStyle/>
          <a:p>
            <a:r>
              <a:rPr lang="en-US" sz="4000" dirty="0"/>
              <a:t>Assessment: Taking Your Medication</a:t>
            </a:r>
          </a:p>
        </p:txBody>
      </p:sp>
      <p:sp>
        <p:nvSpPr>
          <p:cNvPr id="3" name="Text Placeholder 2">
            <a:extLst>
              <a:ext uri="{FF2B5EF4-FFF2-40B4-BE49-F238E27FC236}">
                <a16:creationId xmlns:a16="http://schemas.microsoft.com/office/drawing/2014/main" id="{FE550B8C-2213-4FC5-8DD2-7290DECAABA0}"/>
              </a:ext>
            </a:extLst>
          </p:cNvPr>
          <p:cNvSpPr>
            <a:spLocks noGrp="1"/>
          </p:cNvSpPr>
          <p:nvPr>
            <p:ph type="body" idx="1"/>
          </p:nvPr>
        </p:nvSpPr>
        <p:spPr>
          <a:xfrm>
            <a:off x="838200" y="2096428"/>
            <a:ext cx="10515600" cy="4014439"/>
          </a:xfrm>
        </p:spPr>
        <p:txBody>
          <a:bodyPr>
            <a:normAutofit/>
          </a:bodyPr>
          <a:lstStyle/>
          <a:p>
            <a:pPr marL="339725" indent="-339725">
              <a:buFont typeface="Arial" panose="020B0604020202020204" pitchFamily="34" charset="0"/>
              <a:buChar char="•"/>
            </a:pPr>
            <a:r>
              <a:rPr lang="en-US" dirty="0"/>
              <a:t>Do you ever forget to take your (_____) medicine? </a:t>
            </a:r>
          </a:p>
          <a:p>
            <a:pPr marL="339725" indent="-339725">
              <a:buFont typeface="Arial" panose="020B0604020202020204" pitchFamily="34" charset="0"/>
              <a:buChar char="•"/>
            </a:pPr>
            <a:r>
              <a:rPr lang="en-US" dirty="0"/>
              <a:t>Do you have problems remembering to take your medicine? </a:t>
            </a:r>
          </a:p>
          <a:p>
            <a:pPr marL="339725" indent="-339725">
              <a:buFont typeface="Arial" panose="020B0604020202020204" pitchFamily="34" charset="0"/>
              <a:buChar char="•"/>
            </a:pPr>
            <a:r>
              <a:rPr lang="en-US" dirty="0"/>
              <a:t>When you feel better, do you sometimes stop taking your (______) medicine? </a:t>
            </a:r>
          </a:p>
          <a:p>
            <a:pPr marL="339725" indent="-339725">
              <a:buFont typeface="Arial" panose="020B0604020202020204" pitchFamily="34" charset="0"/>
              <a:buChar char="•"/>
            </a:pPr>
            <a:r>
              <a:rPr lang="en-US" dirty="0"/>
              <a:t>Sometimes if you feel worse when you take your (name of health condition) medicine, do you stop taking it?</a:t>
            </a:r>
          </a:p>
        </p:txBody>
      </p:sp>
    </p:spTree>
    <p:extLst>
      <p:ext uri="{BB962C8B-B14F-4D97-AF65-F5344CB8AC3E}">
        <p14:creationId xmlns:p14="http://schemas.microsoft.com/office/powerpoint/2010/main" val="359044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968938-AE04-424C-88C7-20589F5E6134}"/>
              </a:ext>
            </a:extLst>
          </p:cNvPr>
          <p:cNvSpPr>
            <a:spLocks noGrp="1"/>
          </p:cNvSpPr>
          <p:nvPr>
            <p:ph sz="quarter" idx="13"/>
          </p:nvPr>
        </p:nvSpPr>
        <p:spPr>
          <a:xfrm>
            <a:off x="666750" y="1120774"/>
            <a:ext cx="10858500" cy="5372100"/>
          </a:xfrm>
        </p:spPr>
        <p:txBody>
          <a:bodyPr>
            <a:normAutofit fontScale="40000" lnSpcReduction="20000"/>
          </a:bodyPr>
          <a:lstStyle/>
          <a:p>
            <a:pPr marL="0" indent="0">
              <a:buNone/>
            </a:pPr>
            <a:r>
              <a:rPr lang="en-US" sz="4000" dirty="0"/>
              <a:t>Apgar, T., &amp; </a:t>
            </a:r>
            <a:r>
              <a:rPr lang="en-US" sz="4000" dirty="0" err="1"/>
              <a:t>Nunlist</a:t>
            </a:r>
            <a:r>
              <a:rPr lang="en-US" sz="4000" dirty="0"/>
              <a:t>, M. (2019, May 17). Are your patients taking their medications? Seven questions to help you find out. AAFP Home. Retrieved March 23, 2022, from https://www.aafp.org/journals/fpm/blogs/inpractice/entry/improving_medication_adherence.html </a:t>
            </a:r>
          </a:p>
          <a:p>
            <a:pPr marL="0" indent="0">
              <a:buNone/>
            </a:pPr>
            <a:r>
              <a:rPr lang="en-US" sz="4000" dirty="0"/>
              <a:t>Center for Drug Evaluation and Research. (2017, September 27). The over-the-counter medicine label: Take A look. U.S. Food and Drug Administration. Retrieved March 23, 2022, from https://www.fda.gov/drugs/resources-you-drugs/over-counter-medicine-label-take-look </a:t>
            </a:r>
          </a:p>
          <a:p>
            <a:pPr marL="0" indent="0">
              <a:buNone/>
            </a:pPr>
            <a:r>
              <a:rPr lang="en-US" sz="4000" dirty="0"/>
              <a:t>Centers for Disease Control and Prevention. (2014, June 13). Medication Safety Program. Centers for Disease Control and Prevention. Retrieved March 21, 2022, from https://www.cdc.gov/medicationsafety/index.html </a:t>
            </a:r>
          </a:p>
          <a:p>
            <a:pPr marL="0" indent="0">
              <a:buNone/>
            </a:pPr>
            <a:r>
              <a:rPr lang="en-US" sz="4000" dirty="0"/>
              <a:t>Centers for Disease Control and Prevention. (2020, June 25). Promoting team-based care to improve high blood pressure control. Centers for Disease Control and Prevention. Retrieved March 22, 2022, from https://www.cdc.gov/dhdsp/pubs/guides/best-practices/team-based-care.htm </a:t>
            </a:r>
          </a:p>
          <a:p>
            <a:pPr marL="0" indent="0">
              <a:buNone/>
            </a:pPr>
            <a:r>
              <a:rPr lang="en-US" sz="4000" dirty="0"/>
              <a:t>Chan, A. H., Cooper, V., Lycett, H., &amp; Horne, R. (2020). Practical barriers to medication adherence: What do current self- or observer-reported instruments assess? Frontiers in Pharmacology, 11. https://doi.org/10.3389/fphar.2020.00572 </a:t>
            </a:r>
          </a:p>
          <a:p>
            <a:pPr marL="0" indent="0">
              <a:buNone/>
            </a:pPr>
            <a:r>
              <a:rPr lang="en-US" sz="4000" dirty="0"/>
              <a:t>FDA. (2020). How Do I Use Prescription Drug Labeling. U.S. Food and Drug Administration. Retrieved March 22, 2022, from https://www.fda.gov/about-fda/oncology-center-excellence/how-do-i-use-prescription-drug-labeling </a:t>
            </a:r>
          </a:p>
          <a:p>
            <a:pPr marL="0" indent="0">
              <a:buNone/>
            </a:pPr>
            <a:r>
              <a:rPr lang="en-US" sz="4000" dirty="0"/>
              <a:t>Gleeson, J. R. (2018, April 19). 8 Easy Ways to Remember to Take Your Medication. Health &amp; Wellness Topics, Health Tips &amp; Disease Prevention. Retrieved March 23, 2022, from https://healthblog.uofmhealth.org/wellness-prevention/8-easy-ways-to-remember-to-take-your-medication </a:t>
            </a:r>
          </a:p>
          <a:p>
            <a:pPr marL="0" indent="0">
              <a:buNone/>
            </a:pPr>
            <a:r>
              <a:rPr lang="en-US" sz="4000" dirty="0"/>
              <a:t>Mitchell, L. (2018, April 30). Medication questions you should be asking. University of Utah Health. Retrieved March 22, 2022, from https://healthcare.utah.edu/healthfeed/postings/2018/04/medication-questions.php </a:t>
            </a:r>
          </a:p>
          <a:p>
            <a:pPr marL="0" indent="0">
              <a:buNone/>
            </a:pPr>
            <a:r>
              <a:rPr lang="en-US" sz="4000" dirty="0"/>
              <a:t>Neiman, A. B., </a:t>
            </a:r>
            <a:r>
              <a:rPr lang="en-US" sz="4000" dirty="0" err="1"/>
              <a:t>Ruppar</a:t>
            </a:r>
            <a:r>
              <a:rPr lang="en-US" sz="4000" dirty="0"/>
              <a:t>, T., Ho, M., Garber, L., </a:t>
            </a:r>
            <a:r>
              <a:rPr lang="en-US" sz="4000" dirty="0" err="1"/>
              <a:t>Weidle</a:t>
            </a:r>
            <a:r>
              <a:rPr lang="en-US" sz="4000" dirty="0"/>
              <a:t>, P. J., Hong, Y., George, M. G., &amp; Thorpe, P. G. (2017). CDC Grand Rounds: Improving medication adherence for chronic disease management — innovations and opportunities. MMWR. Morbidity and Mortality Weekly Report, 66(45), 1248–1251. https://doi.org/10.15585/mmwr.mm6645a2 </a:t>
            </a:r>
          </a:p>
        </p:txBody>
      </p:sp>
      <p:sp>
        <p:nvSpPr>
          <p:cNvPr id="5" name="Title 4">
            <a:extLst>
              <a:ext uri="{FF2B5EF4-FFF2-40B4-BE49-F238E27FC236}">
                <a16:creationId xmlns:a16="http://schemas.microsoft.com/office/drawing/2014/main" id="{8F69A52E-9A26-4D5E-BE4E-87B4343259F7}"/>
              </a:ext>
            </a:extLst>
          </p:cNvPr>
          <p:cNvSpPr>
            <a:spLocks noGrp="1"/>
          </p:cNvSpPr>
          <p:nvPr>
            <p:ph type="title" idx="4294967295"/>
          </p:nvPr>
        </p:nvSpPr>
        <p:spPr>
          <a:xfrm>
            <a:off x="838200" y="365126"/>
            <a:ext cx="10515600" cy="627334"/>
          </a:xfrm>
        </p:spPr>
        <p:txBody>
          <a:bodyPr>
            <a:normAutofit fontScale="90000"/>
          </a:bodyPr>
          <a:lstStyle/>
          <a:p>
            <a:r>
              <a:rPr lang="en-US" dirty="0"/>
              <a:t>References</a:t>
            </a:r>
          </a:p>
        </p:txBody>
      </p:sp>
    </p:spTree>
    <p:extLst>
      <p:ext uri="{BB962C8B-B14F-4D97-AF65-F5344CB8AC3E}">
        <p14:creationId xmlns:p14="http://schemas.microsoft.com/office/powerpoint/2010/main" val="342145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DC83-394C-4789-8ECD-580645BD251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Final Slide with Agency Logo and OBPH Text Mark</a:t>
            </a:r>
          </a:p>
        </p:txBody>
      </p:sp>
      <p:pic>
        <p:nvPicPr>
          <p:cNvPr id="8" name="Picture 7" descr="Office of Border Public Health logo">
            <a:extLst>
              <a:ext uri="{FF2B5EF4-FFF2-40B4-BE49-F238E27FC236}">
                <a16:creationId xmlns:a16="http://schemas.microsoft.com/office/drawing/2014/main" id="{675AAB02-FECA-4602-BFC8-D2392CBE3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57397" y="4479322"/>
            <a:ext cx="2877206" cy="1727594"/>
          </a:xfrm>
          <a:prstGeom prst="rect">
            <a:avLst/>
          </a:prstGeom>
        </p:spPr>
      </p:pic>
    </p:spTree>
    <p:extLst>
      <p:ext uri="{BB962C8B-B14F-4D97-AF65-F5344CB8AC3E}">
        <p14:creationId xmlns:p14="http://schemas.microsoft.com/office/powerpoint/2010/main" val="100945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400692" y="211135"/>
            <a:ext cx="10953108" cy="1325563"/>
          </a:xfrm>
        </p:spPr>
        <p:txBody>
          <a:bodyPr>
            <a:normAutofit/>
          </a:bodyPr>
          <a:lstStyle/>
          <a:p>
            <a:r>
              <a:rPr lang="en-US" sz="4000" dirty="0"/>
              <a:t>Taking Your Medication is Important</a:t>
            </a:r>
          </a:p>
        </p:txBody>
      </p:sp>
      <p:sp>
        <p:nvSpPr>
          <p:cNvPr id="8" name="Content Placeholder 7">
            <a:extLst>
              <a:ext uri="{FF2B5EF4-FFF2-40B4-BE49-F238E27FC236}">
                <a16:creationId xmlns:a16="http://schemas.microsoft.com/office/drawing/2014/main" id="{86A0B8A9-A0B0-4E8A-AE9C-A5717418996B}"/>
              </a:ext>
            </a:extLst>
          </p:cNvPr>
          <p:cNvSpPr>
            <a:spLocks noGrp="1"/>
          </p:cNvSpPr>
          <p:nvPr>
            <p:ph idx="1"/>
          </p:nvPr>
        </p:nvSpPr>
        <p:spPr>
          <a:xfrm>
            <a:off x="847725" y="2569185"/>
            <a:ext cx="5153025" cy="2745774"/>
          </a:xfrm>
        </p:spPr>
        <p:txBody>
          <a:bodyPr>
            <a:normAutofit/>
          </a:bodyPr>
          <a:lstStyle/>
          <a:p>
            <a:pPr marL="0" indent="0">
              <a:buNone/>
            </a:pPr>
            <a:r>
              <a:rPr lang="en-US" sz="4000" dirty="0"/>
              <a:t>It is important to know why you take your medicines and how they work in your body.</a:t>
            </a:r>
          </a:p>
        </p:txBody>
      </p:sp>
      <p:pic>
        <p:nvPicPr>
          <p:cNvPr id="13" name="Picture 12" descr="Pill dispenser with pills.">
            <a:extLst>
              <a:ext uri="{FF2B5EF4-FFF2-40B4-BE49-F238E27FC236}">
                <a16:creationId xmlns:a16="http://schemas.microsoft.com/office/drawing/2014/main" id="{4FA59DBD-F56A-4052-98CF-551FCAC9A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920" y="2250432"/>
            <a:ext cx="5074922" cy="3383280"/>
          </a:xfrm>
          <a:prstGeom prst="rect">
            <a:avLst/>
          </a:prstGeom>
          <a:ln w="3175">
            <a:solidFill>
              <a:schemeClr val="tx1"/>
            </a:solidFill>
          </a:ln>
        </p:spPr>
      </p:pic>
    </p:spTree>
    <p:extLst>
      <p:ext uri="{BB962C8B-B14F-4D97-AF65-F5344CB8AC3E}">
        <p14:creationId xmlns:p14="http://schemas.microsoft.com/office/powerpoint/2010/main" val="180659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lstStyle/>
          <a:p>
            <a:r>
              <a:rPr lang="en-US" dirty="0"/>
              <a:t>Medication Management</a:t>
            </a:r>
          </a:p>
        </p:txBody>
      </p:sp>
      <p:sp>
        <p:nvSpPr>
          <p:cNvPr id="5" name="Content Placeholder 4">
            <a:extLst>
              <a:ext uri="{FF2B5EF4-FFF2-40B4-BE49-F238E27FC236}">
                <a16:creationId xmlns:a16="http://schemas.microsoft.com/office/drawing/2014/main" id="{487C73CD-A154-4917-AFBE-8836075B395A}"/>
              </a:ext>
            </a:extLst>
          </p:cNvPr>
          <p:cNvSpPr>
            <a:spLocks noGrp="1"/>
          </p:cNvSpPr>
          <p:nvPr>
            <p:ph idx="1"/>
          </p:nvPr>
        </p:nvSpPr>
        <p:spPr>
          <a:xfrm>
            <a:off x="476164" y="2137144"/>
            <a:ext cx="5724611" cy="3423684"/>
          </a:xfrm>
        </p:spPr>
        <p:txBody>
          <a:bodyPr vert="horz" lIns="91440" tIns="45720" rIns="91440" bIns="45720" rtlCol="0" anchor="t">
            <a:normAutofit/>
          </a:bodyPr>
          <a:lstStyle/>
          <a:p>
            <a:pPr marL="0" indent="0">
              <a:buNone/>
            </a:pPr>
            <a:r>
              <a:rPr lang="en-US" b="1" dirty="0"/>
              <a:t>Using Medicines Safely</a:t>
            </a:r>
            <a:endParaRPr lang="en-US" dirty="0"/>
          </a:p>
          <a:p>
            <a:pPr lvl="1" indent="-346075"/>
            <a:r>
              <a:rPr lang="en-US" sz="2800" dirty="0"/>
              <a:t>Take medicines correctly so they work properly in your body.</a:t>
            </a:r>
          </a:p>
          <a:p>
            <a:pPr lvl="1" indent="-346075"/>
            <a:r>
              <a:rPr lang="en-US" sz="2800" dirty="0"/>
              <a:t>If medication is not taken right, it may cause harm or even death. </a:t>
            </a:r>
          </a:p>
          <a:p>
            <a:pPr lvl="1" indent="-346075"/>
            <a:r>
              <a:rPr lang="en-US" sz="2800" dirty="0"/>
              <a:t>Taking medicine, the right way, can help you feel better.</a:t>
            </a:r>
          </a:p>
        </p:txBody>
      </p:sp>
      <p:pic>
        <p:nvPicPr>
          <p:cNvPr id="7" name="Picture 6" descr="Various pills and a glass thermometer.">
            <a:extLst>
              <a:ext uri="{FF2B5EF4-FFF2-40B4-BE49-F238E27FC236}">
                <a16:creationId xmlns:a16="http://schemas.microsoft.com/office/drawing/2014/main" id="{EB0622B7-B34A-4338-A654-0C102EE78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917" y="2137144"/>
            <a:ext cx="5074920" cy="3383280"/>
          </a:xfrm>
          <a:prstGeom prst="rect">
            <a:avLst/>
          </a:prstGeom>
          <a:ln w="3175">
            <a:solidFill>
              <a:schemeClr val="tx1"/>
            </a:solidFill>
          </a:ln>
        </p:spPr>
      </p:pic>
    </p:spTree>
    <p:extLst>
      <p:ext uri="{BB962C8B-B14F-4D97-AF65-F5344CB8AC3E}">
        <p14:creationId xmlns:p14="http://schemas.microsoft.com/office/powerpoint/2010/main" val="64423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0144" y="211135"/>
            <a:ext cx="10973656" cy="1325563"/>
          </a:xfrm>
        </p:spPr>
        <p:txBody>
          <a:bodyPr/>
          <a:lstStyle/>
          <a:p>
            <a:r>
              <a:rPr lang="en-US" dirty="0"/>
              <a:t>Medication Management (cont.)</a:t>
            </a:r>
          </a:p>
        </p:txBody>
      </p:sp>
      <p:sp>
        <p:nvSpPr>
          <p:cNvPr id="5" name="Content Placeholder 4">
            <a:extLst>
              <a:ext uri="{FF2B5EF4-FFF2-40B4-BE49-F238E27FC236}">
                <a16:creationId xmlns:a16="http://schemas.microsoft.com/office/drawing/2014/main" id="{487C73CD-A154-4917-AFBE-8836075B395A}"/>
              </a:ext>
            </a:extLst>
          </p:cNvPr>
          <p:cNvSpPr>
            <a:spLocks noGrp="1"/>
          </p:cNvSpPr>
          <p:nvPr>
            <p:ph idx="1"/>
          </p:nvPr>
        </p:nvSpPr>
        <p:spPr>
          <a:xfrm>
            <a:off x="476164" y="2137144"/>
            <a:ext cx="5724611" cy="3423684"/>
          </a:xfrm>
        </p:spPr>
        <p:txBody>
          <a:bodyPr vert="horz" lIns="91440" tIns="45720" rIns="91440" bIns="45720" rtlCol="0" anchor="t">
            <a:normAutofit/>
          </a:bodyPr>
          <a:lstStyle/>
          <a:p>
            <a:pPr marL="0" indent="0">
              <a:buNone/>
            </a:pPr>
            <a:r>
              <a:rPr lang="en-US" b="1" dirty="0"/>
              <a:t> Using Medicines Safely</a:t>
            </a:r>
            <a:r>
              <a:rPr lang="en-US" b="1" dirty="0">
                <a:ea typeface="+mn-lt"/>
                <a:cs typeface="+mn-lt"/>
              </a:rPr>
              <a:t> (continued)</a:t>
            </a:r>
            <a:endParaRPr lang="en-US" dirty="0"/>
          </a:p>
          <a:p>
            <a:pPr lvl="1" indent="-346075"/>
            <a:r>
              <a:rPr lang="en-US" sz="2800" dirty="0"/>
              <a:t>Don't skip doses or take half doses to save money.</a:t>
            </a:r>
            <a:endParaRPr lang="en-US" sz="2800" dirty="0">
              <a:cs typeface="Calibri" panose="020F0502020204030204"/>
            </a:endParaRPr>
          </a:p>
          <a:p>
            <a:pPr lvl="1" indent="-346075"/>
            <a:r>
              <a:rPr lang="en-US" sz="2800" dirty="0"/>
              <a:t>Take medication until it is finished or until your doctor says it is okay to stop.</a:t>
            </a:r>
            <a:endParaRPr lang="en-US" sz="2800" dirty="0">
              <a:cs typeface="Calibri" panose="020F0502020204030204"/>
            </a:endParaRPr>
          </a:p>
          <a:p>
            <a:pPr lvl="1" indent="-346075"/>
            <a:r>
              <a:rPr lang="en-US" sz="2800" dirty="0"/>
              <a:t>Don't take medicines prescribed for another person. </a:t>
            </a:r>
            <a:endParaRPr lang="en-US" sz="2800" dirty="0">
              <a:cs typeface="Calibri"/>
            </a:endParaRPr>
          </a:p>
        </p:txBody>
      </p:sp>
      <p:pic>
        <p:nvPicPr>
          <p:cNvPr id="7" name="Picture 6" descr="Various pills and a glass thermometer.">
            <a:extLst>
              <a:ext uri="{FF2B5EF4-FFF2-40B4-BE49-F238E27FC236}">
                <a16:creationId xmlns:a16="http://schemas.microsoft.com/office/drawing/2014/main" id="{EB0622B7-B34A-4338-A654-0C102EE78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917" y="2137144"/>
            <a:ext cx="5074920" cy="3383280"/>
          </a:xfrm>
          <a:prstGeom prst="rect">
            <a:avLst/>
          </a:prstGeom>
          <a:ln w="3175">
            <a:solidFill>
              <a:schemeClr val="tx1"/>
            </a:solidFill>
          </a:ln>
        </p:spPr>
      </p:pic>
    </p:spTree>
    <p:extLst>
      <p:ext uri="{BB962C8B-B14F-4D97-AF65-F5344CB8AC3E}">
        <p14:creationId xmlns:p14="http://schemas.microsoft.com/office/powerpoint/2010/main" val="15204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90418" y="211135"/>
            <a:ext cx="10963382" cy="1325563"/>
          </a:xfrm>
        </p:spPr>
        <p:txBody>
          <a:bodyPr>
            <a:normAutofit/>
          </a:bodyPr>
          <a:lstStyle/>
          <a:p>
            <a:r>
              <a:rPr lang="en-US" sz="4000" dirty="0"/>
              <a:t>Your Medication Management Team</a:t>
            </a:r>
          </a:p>
        </p:txBody>
      </p:sp>
      <p:sp>
        <p:nvSpPr>
          <p:cNvPr id="3" name="Content Placeholder 2">
            <a:extLst>
              <a:ext uri="{FF2B5EF4-FFF2-40B4-BE49-F238E27FC236}">
                <a16:creationId xmlns:a16="http://schemas.microsoft.com/office/drawing/2014/main" id="{9E738F50-235D-4556-BFF8-2669EC35F73A}"/>
              </a:ext>
            </a:extLst>
          </p:cNvPr>
          <p:cNvSpPr>
            <a:spLocks noGrp="1"/>
          </p:cNvSpPr>
          <p:nvPr>
            <p:ph idx="1"/>
          </p:nvPr>
        </p:nvSpPr>
        <p:spPr>
          <a:xfrm>
            <a:off x="621481" y="2208411"/>
            <a:ext cx="5755026" cy="3274986"/>
          </a:xfrm>
        </p:spPr>
        <p:txBody>
          <a:bodyPr>
            <a:normAutofit/>
          </a:bodyPr>
          <a:lstStyle/>
          <a:p>
            <a:pPr marL="0" indent="0">
              <a:buNone/>
            </a:pPr>
            <a:r>
              <a:rPr lang="en-US" sz="3200" b="1" dirty="0"/>
              <a:t>Medication Management Team</a:t>
            </a:r>
          </a:p>
          <a:p>
            <a:pPr marL="801688" lvl="1" indent="-344488"/>
            <a:r>
              <a:rPr lang="en-US" sz="3000" dirty="0"/>
              <a:t>Primary Care Doctor</a:t>
            </a:r>
          </a:p>
          <a:p>
            <a:pPr marL="801688" lvl="1" indent="-344488"/>
            <a:r>
              <a:rPr lang="en-US" sz="3000" dirty="0"/>
              <a:t>Pharmacist</a:t>
            </a:r>
          </a:p>
          <a:p>
            <a:pPr marL="801688" lvl="1" indent="-344488"/>
            <a:r>
              <a:rPr lang="en-US" sz="3000" dirty="0"/>
              <a:t>Nurse</a:t>
            </a:r>
          </a:p>
          <a:p>
            <a:pPr marL="801688" lvl="1" indent="-344488"/>
            <a:r>
              <a:rPr lang="en-US" sz="3000" dirty="0"/>
              <a:t>Community Health Worker</a:t>
            </a:r>
          </a:p>
          <a:p>
            <a:pPr marL="801688" lvl="1" indent="-344488"/>
            <a:r>
              <a:rPr lang="en-US" sz="3000" dirty="0"/>
              <a:t>You</a:t>
            </a:r>
          </a:p>
        </p:txBody>
      </p:sp>
      <p:pic>
        <p:nvPicPr>
          <p:cNvPr id="2050" name="Picture 2" descr="Doctor meeting with patient">
            <a:extLst>
              <a:ext uri="{FF2B5EF4-FFF2-40B4-BE49-F238E27FC236}">
                <a16:creationId xmlns:a16="http://schemas.microsoft.com/office/drawing/2014/main" id="{2F8D0F62-3C8C-4E2F-BEB3-10510772A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507" y="2381252"/>
            <a:ext cx="5083807" cy="339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5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400692" y="211135"/>
            <a:ext cx="10953108" cy="1325563"/>
          </a:xfrm>
        </p:spPr>
        <p:txBody>
          <a:bodyPr/>
          <a:lstStyle/>
          <a:p>
            <a:r>
              <a:rPr lang="en-US" dirty="0"/>
              <a:t>Taking Your Medication</a:t>
            </a:r>
          </a:p>
        </p:txBody>
      </p:sp>
      <p:pic>
        <p:nvPicPr>
          <p:cNvPr id="5" name="Content Placeholder 4" descr="Pill Bottles">
            <a:extLst>
              <a:ext uri="{FF2B5EF4-FFF2-40B4-BE49-F238E27FC236}">
                <a16:creationId xmlns:a16="http://schemas.microsoft.com/office/drawing/2014/main" id="{AE65A93B-81E6-46A0-9129-4DF1D4E28F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82472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400692" y="211135"/>
            <a:ext cx="10953108" cy="1325563"/>
          </a:xfrm>
        </p:spPr>
        <p:txBody>
          <a:bodyPr>
            <a:normAutofit/>
          </a:bodyPr>
          <a:lstStyle/>
          <a:p>
            <a:r>
              <a:rPr lang="en-US" sz="4000" dirty="0"/>
              <a:t>Know the Name of Your Medication</a:t>
            </a:r>
          </a:p>
        </p:txBody>
      </p:sp>
      <p:graphicFrame>
        <p:nvGraphicFramePr>
          <p:cNvPr id="10" name="Table Placeholder 4">
            <a:extLst>
              <a:ext uri="{FF2B5EF4-FFF2-40B4-BE49-F238E27FC236}">
                <a16:creationId xmlns:a16="http://schemas.microsoft.com/office/drawing/2014/main" id="{90D33047-2D17-4EF9-A4A6-9073E167931B}"/>
              </a:ext>
            </a:extLst>
          </p:cNvPr>
          <p:cNvGraphicFramePr>
            <a:graphicFrameLocks/>
          </p:cNvGraphicFramePr>
          <p:nvPr>
            <p:extLst>
              <p:ext uri="{D42A27DB-BD31-4B8C-83A1-F6EECF244321}">
                <p14:modId xmlns:p14="http://schemas.microsoft.com/office/powerpoint/2010/main" val="2298382400"/>
              </p:ext>
            </p:extLst>
          </p:nvPr>
        </p:nvGraphicFramePr>
        <p:xfrm>
          <a:off x="400692" y="2538970"/>
          <a:ext cx="11292288" cy="2780788"/>
        </p:xfrm>
        <a:graphic>
          <a:graphicData uri="http://schemas.openxmlformats.org/drawingml/2006/table">
            <a:tbl>
              <a:tblPr firstRow="1" bandRow="1"/>
              <a:tblGrid>
                <a:gridCol w="1748619">
                  <a:extLst>
                    <a:ext uri="{9D8B030D-6E8A-4147-A177-3AD203B41FA5}">
                      <a16:colId xmlns:a16="http://schemas.microsoft.com/office/drawing/2014/main" val="1052119711"/>
                    </a:ext>
                  </a:extLst>
                </a:gridCol>
                <a:gridCol w="1414021">
                  <a:extLst>
                    <a:ext uri="{9D8B030D-6E8A-4147-A177-3AD203B41FA5}">
                      <a16:colId xmlns:a16="http://schemas.microsoft.com/office/drawing/2014/main" val="3235226918"/>
                    </a:ext>
                  </a:extLst>
                </a:gridCol>
                <a:gridCol w="4040462">
                  <a:extLst>
                    <a:ext uri="{9D8B030D-6E8A-4147-A177-3AD203B41FA5}">
                      <a16:colId xmlns:a16="http://schemas.microsoft.com/office/drawing/2014/main" val="3750862044"/>
                    </a:ext>
                  </a:extLst>
                </a:gridCol>
                <a:gridCol w="4089186">
                  <a:extLst>
                    <a:ext uri="{9D8B030D-6E8A-4147-A177-3AD203B41FA5}">
                      <a16:colId xmlns:a16="http://schemas.microsoft.com/office/drawing/2014/main" val="4030934125"/>
                    </a:ext>
                  </a:extLst>
                </a:gridCol>
              </a:tblGrid>
              <a:tr h="6880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dirty="0"/>
                        <a:t>Name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308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dirty="0"/>
                        <a:t>Dose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308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Why do I take this medication?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308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When do I take this medication?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3383653989"/>
                  </a:ext>
                </a:extLst>
              </a:tr>
              <a:tr h="6293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Metformin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500 mg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Diabetes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Take one in morning, one  in the evening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40000"/>
                      </a:srgbClr>
                    </a:solidFill>
                  </a:tcPr>
                </a:tc>
                <a:extLst>
                  <a:ext uri="{0D108BD9-81ED-4DB2-BD59-A6C34878D82A}">
                    <a16:rowId xmlns:a16="http://schemas.microsoft.com/office/drawing/2014/main" val="2457556722"/>
                  </a:ext>
                </a:extLst>
              </a:tr>
              <a:tr h="6972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Furosemide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80 mg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Blood Pressure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Once in the morning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3087">
                        <a:tint val="20000"/>
                      </a:srgbClr>
                    </a:solidFill>
                  </a:tcPr>
                </a:tc>
                <a:extLst>
                  <a:ext uri="{0D108BD9-81ED-4DB2-BD59-A6C34878D82A}">
                    <a16:rowId xmlns:a16="http://schemas.microsoft.com/office/drawing/2014/main" val="2907517250"/>
                  </a:ext>
                </a:extLst>
              </a:tr>
              <a:tr h="766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Aspirin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81 mg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Blood Thinner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8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Once daily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3087">
                        <a:tint val="40000"/>
                      </a:srgbClr>
                    </a:solidFill>
                  </a:tcPr>
                </a:tc>
                <a:extLst>
                  <a:ext uri="{0D108BD9-81ED-4DB2-BD59-A6C34878D82A}">
                    <a16:rowId xmlns:a16="http://schemas.microsoft.com/office/drawing/2014/main" val="325670171"/>
                  </a:ext>
                </a:extLst>
              </a:tr>
            </a:tbl>
          </a:graphicData>
        </a:graphic>
      </p:graphicFrame>
    </p:spTree>
    <p:extLst>
      <p:ext uri="{BB962C8B-B14F-4D97-AF65-F5344CB8AC3E}">
        <p14:creationId xmlns:p14="http://schemas.microsoft.com/office/powerpoint/2010/main" val="17388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fontScale="90000"/>
          </a:bodyPr>
          <a:lstStyle/>
          <a:p>
            <a:r>
              <a:rPr lang="en-US" dirty="0"/>
              <a:t>Always Check Your Medications</a:t>
            </a:r>
          </a:p>
        </p:txBody>
      </p:sp>
      <p:sp>
        <p:nvSpPr>
          <p:cNvPr id="3" name="Text Placeholder 2">
            <a:extLst>
              <a:ext uri="{FF2B5EF4-FFF2-40B4-BE49-F238E27FC236}">
                <a16:creationId xmlns:a16="http://schemas.microsoft.com/office/drawing/2014/main" id="{57C50338-D9EE-4D30-A5C1-7FB7024D3EF2}"/>
              </a:ext>
            </a:extLst>
          </p:cNvPr>
          <p:cNvSpPr>
            <a:spLocks noGrp="1"/>
          </p:cNvSpPr>
          <p:nvPr>
            <p:ph type="body" sz="half" idx="2"/>
          </p:nvPr>
        </p:nvSpPr>
        <p:spPr>
          <a:xfrm>
            <a:off x="582961" y="2103844"/>
            <a:ext cx="4445890" cy="3811588"/>
          </a:xfrm>
        </p:spPr>
        <p:txBody>
          <a:bodyPr>
            <a:noAutofit/>
          </a:bodyPr>
          <a:lstStyle/>
          <a:p>
            <a:pPr marL="571500" indent="-344488">
              <a:buFont typeface="Arial" panose="020B0604020202020204" pitchFamily="34" charset="0"/>
              <a:buChar char="•"/>
            </a:pPr>
            <a:r>
              <a:rPr lang="en-US" sz="3200" dirty="0"/>
              <a:t>When starting a medicine</a:t>
            </a:r>
          </a:p>
          <a:p>
            <a:pPr marL="571500" indent="-344488">
              <a:buFont typeface="Arial" panose="020B0604020202020204" pitchFamily="34" charset="0"/>
              <a:buChar char="•"/>
            </a:pPr>
            <a:r>
              <a:rPr lang="en-US" sz="3200" dirty="0"/>
              <a:t>Taking a medicine</a:t>
            </a:r>
          </a:p>
          <a:p>
            <a:pPr marL="571500" indent="-344488">
              <a:buFont typeface="Arial" panose="020B0604020202020204" pitchFamily="34" charset="0"/>
              <a:buChar char="•"/>
            </a:pPr>
            <a:r>
              <a:rPr lang="en-US" sz="3200" dirty="0"/>
              <a:t>Adding a medicine</a:t>
            </a:r>
          </a:p>
          <a:p>
            <a:pPr marL="571500" indent="-344488">
              <a:buFont typeface="Arial" panose="020B0604020202020204" pitchFamily="34" charset="0"/>
              <a:buChar char="•"/>
            </a:pPr>
            <a:r>
              <a:rPr lang="en-US" sz="3200" dirty="0"/>
              <a:t>Reviewing a medicine</a:t>
            </a:r>
          </a:p>
          <a:p>
            <a:pPr marL="571500" indent="-344488">
              <a:buFont typeface="Arial" panose="020B0604020202020204" pitchFamily="34" charset="0"/>
              <a:buChar char="•"/>
            </a:pPr>
            <a:r>
              <a:rPr lang="en-US" sz="3200" dirty="0"/>
              <a:t>Stopping a medicine</a:t>
            </a:r>
          </a:p>
        </p:txBody>
      </p:sp>
      <p:pic>
        <p:nvPicPr>
          <p:cNvPr id="8" name="Picture 2" descr="man in white dress shirt holding white box">
            <a:extLst>
              <a:ext uri="{FF2B5EF4-FFF2-40B4-BE49-F238E27FC236}">
                <a16:creationId xmlns:a16="http://schemas.microsoft.com/office/drawing/2014/main" id="{7D18497A-657D-4C30-BBF6-2AE3C40618C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764" r="7764"/>
          <a:stretch>
            <a:fillRect/>
          </a:stretch>
        </p:blipFill>
        <p:spPr bwMode="auto">
          <a:xfrm>
            <a:off x="5828370" y="1828800"/>
            <a:ext cx="5523842" cy="436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6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400692" y="211135"/>
            <a:ext cx="10953108" cy="1325563"/>
          </a:xfrm>
        </p:spPr>
        <p:txBody>
          <a:bodyPr>
            <a:normAutofit/>
          </a:bodyPr>
          <a:lstStyle/>
          <a:p>
            <a:r>
              <a:rPr lang="en-US" sz="4000" dirty="0"/>
              <a:t>Ask Questions About Your Medication</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600" b="1" dirty="0"/>
              <a:t>Questions to ask your doctor</a:t>
            </a:r>
          </a:p>
          <a:p>
            <a:pPr marL="801370" lvl="1" indent="-344170"/>
            <a:r>
              <a:rPr lang="en-US" sz="2800" dirty="0"/>
              <a:t>What is the name of this medicine and what is it for?</a:t>
            </a:r>
            <a:endParaRPr lang="en-US" sz="2800" dirty="0">
              <a:cs typeface="Calibri" panose="020F0502020204030204"/>
            </a:endParaRPr>
          </a:p>
          <a:p>
            <a:pPr marL="801370" lvl="1" indent="-344170"/>
            <a:r>
              <a:rPr lang="en-US" sz="2800" dirty="0"/>
              <a:t>What are the risks and possible side-effects?</a:t>
            </a:r>
            <a:endParaRPr lang="en-US" sz="2800" dirty="0">
              <a:cs typeface="Calibri" panose="020F0502020204030204"/>
            </a:endParaRPr>
          </a:p>
          <a:p>
            <a:pPr marL="801370" lvl="1" indent="-344170"/>
            <a:r>
              <a:rPr lang="en-US" sz="2800" dirty="0"/>
              <a:t>When should I take this medicine and how much to take? </a:t>
            </a:r>
            <a:endParaRPr lang="en-US" sz="2800" dirty="0">
              <a:cs typeface="Calibri" panose="020F0502020204030204"/>
            </a:endParaRPr>
          </a:p>
          <a:p>
            <a:pPr marL="801370" lvl="1" indent="-344170"/>
            <a:r>
              <a:rPr lang="en-US" sz="2800" dirty="0"/>
              <a:t>Should I take this medicine with food or water?</a:t>
            </a:r>
            <a:endParaRPr lang="en-US" sz="2800" dirty="0">
              <a:cs typeface="Calibri" panose="020F0502020204030204"/>
            </a:endParaRPr>
          </a:p>
          <a:p>
            <a:pPr marL="801370" lvl="1" indent="-344170"/>
            <a:r>
              <a:rPr lang="en-US" sz="2800" dirty="0">
                <a:cs typeface="Calibri" panose="020F0502020204030204"/>
              </a:rPr>
              <a:t>Is a piece of bread enough to take a medicine?</a:t>
            </a:r>
          </a:p>
          <a:p>
            <a:pPr marL="801370" lvl="1" indent="-344170"/>
            <a:r>
              <a:rPr lang="en-US" sz="2800" dirty="0">
                <a:ea typeface="+mn-lt"/>
                <a:cs typeface="+mn-lt"/>
              </a:rPr>
              <a:t>Is sharing prescription medication illegal? </a:t>
            </a:r>
            <a:endParaRPr lang="en-US" sz="2800" dirty="0">
              <a:cs typeface="Calibri"/>
            </a:endParaRPr>
          </a:p>
          <a:p>
            <a:pPr marL="801370" lvl="1" indent="-344170"/>
            <a:r>
              <a:rPr lang="en-US" sz="2800" dirty="0"/>
              <a:t>What will happen if I miss a dose? </a:t>
            </a:r>
            <a:endParaRPr lang="en-US" sz="2800" dirty="0">
              <a:cs typeface="Calibri" panose="020F0502020204030204"/>
            </a:endParaRPr>
          </a:p>
          <a:p>
            <a:pPr marL="801370" lvl="1" indent="-344170"/>
            <a:r>
              <a:rPr lang="en-US" sz="2800" dirty="0"/>
              <a:t>What if I have side effects or an allergic reaction?</a:t>
            </a:r>
            <a:endParaRPr lang="en-US" sz="2800" dirty="0">
              <a:cs typeface="Calibri" panose="020F0502020204030204"/>
            </a:endParaRPr>
          </a:p>
          <a:p>
            <a:pPr marL="801370" lvl="1" indent="-344170"/>
            <a:r>
              <a:rPr lang="en-US" sz="2800" dirty="0"/>
              <a:t>Does this medication interact with any other medicine?</a:t>
            </a:r>
            <a:endParaRPr lang="en-US" sz="2800" dirty="0">
              <a:cs typeface="Calibri" panose="020F0502020204030204"/>
            </a:endParaRPr>
          </a:p>
          <a:p>
            <a:pPr marL="801370" lvl="1" indent="-344170"/>
            <a:r>
              <a:rPr lang="en-US" sz="2800" dirty="0"/>
              <a:t>What will happen if I stop taking the medicine?</a:t>
            </a:r>
            <a:endParaRPr lang="en-US" sz="2800" dirty="0">
              <a:cs typeface="Calibri" panose="020F0502020204030204"/>
            </a:endParaRPr>
          </a:p>
        </p:txBody>
      </p:sp>
    </p:spTree>
    <p:extLst>
      <p:ext uri="{BB962C8B-B14F-4D97-AF65-F5344CB8AC3E}">
        <p14:creationId xmlns:p14="http://schemas.microsoft.com/office/powerpoint/2010/main" val="479218752"/>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125474EDAA3BF4CA9152E63C1B6AC36" ma:contentTypeVersion="39" ma:contentTypeDescription="Create a new document." ma:contentTypeScope="" ma:versionID="0636055d361d29baf68941b6db7dae92">
  <xsd:schema xmlns:xsd="http://www.w3.org/2001/XMLSchema" xmlns:xs="http://www.w3.org/2001/XMLSchema" xmlns:p="http://schemas.microsoft.com/office/2006/metadata/properties" xmlns:ns2="5f2dc19b-3325-4708-8fc1-cfd833e344df" xmlns:ns3="711ea9ae-8cb9-4f12-967b-77d14ad63150" targetNamespace="http://schemas.microsoft.com/office/2006/metadata/properties" ma:root="true" ma:fieldsID="bb502049033858d7f857578340122dcf" ns2:_="" ns3:_="">
    <xsd:import namespace="5f2dc19b-3325-4708-8fc1-cfd833e344df"/>
    <xsd:import namespace="711ea9ae-8cb9-4f12-967b-77d14ad631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3:_dlc_DocId" minOccurs="0"/>
                <xsd:element ref="ns3:_dlc_DocIdUrl" minOccurs="0"/>
                <xsd:element ref="ns3:_dlc_DocIdPersistI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dc19b-3325-4708-8fc1-cfd833e344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1ea9ae-8cb9-4f12-967b-77d14ad631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11ea9ae-8cb9-4f12-967b-77d14ad63150">CMY3SAAUD4RK-1708893140-10229</_dlc_DocId>
    <_dlc_DocIdUrl xmlns="711ea9ae-8cb9-4f12-967b-77d14ad63150">
      <Url>https://txhhs.sharepoint.com/sites/DSHS/chi/HPCDPS/_layouts/15/DocIdRedir.aspx?ID=CMY3SAAUD4RK-1708893140-10229</Url>
      <Description>CMY3SAAUD4RK-1708893140-10229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340DD-0F70-4B8B-A0D6-D7F834AE84D4}">
  <ds:schemaRefs>
    <ds:schemaRef ds:uri="http://schemas.microsoft.com/sharepoint/events"/>
  </ds:schemaRefs>
</ds:datastoreItem>
</file>

<file path=customXml/itemProps2.xml><?xml version="1.0" encoding="utf-8"?>
<ds:datastoreItem xmlns:ds="http://schemas.openxmlformats.org/officeDocument/2006/customXml" ds:itemID="{F7F24B93-44BD-4152-B59A-AF8B68751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dc19b-3325-4708-8fc1-cfd833e344df"/>
    <ds:schemaRef ds:uri="711ea9ae-8cb9-4f12-967b-77d14ad631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A52FCE-3B8B-4E97-98DD-C9081346F10D}">
  <ds:schemaRefs>
    <ds:schemaRef ds:uri="http://purl.org/dc/terms/"/>
    <ds:schemaRef ds:uri="http://purl.org/dc/dcmitype/"/>
    <ds:schemaRef ds:uri="http://purl.org/dc/elements/1.1/"/>
    <ds:schemaRef ds:uri="http://schemas.microsoft.com/office/infopath/2007/PartnerControls"/>
    <ds:schemaRef ds:uri="5f2dc19b-3325-4708-8fc1-cfd833e344df"/>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711ea9ae-8cb9-4f12-967b-77d14ad63150"/>
  </ds:schemaRefs>
</ds:datastoreItem>
</file>

<file path=customXml/itemProps4.xml><?xml version="1.0" encoding="utf-8"?>
<ds:datastoreItem xmlns:ds="http://schemas.openxmlformats.org/officeDocument/2006/customXml" ds:itemID="{BF8FD5BD-90FE-429F-BF6C-D803D23A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15600</TotalTime>
  <Words>2997</Words>
  <Application>Microsoft Office PowerPoint</Application>
  <PresentationFormat>Widescreen</PresentationFormat>
  <Paragraphs>294</Paragraphs>
  <Slides>18</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DSHS Slide Theme</vt:lpstr>
      <vt:lpstr>DSHS Slide Layout 2</vt:lpstr>
      <vt:lpstr>DSHS Slide Layout 3</vt:lpstr>
      <vt:lpstr>Medication Education  and Adherence</vt:lpstr>
      <vt:lpstr>Taking Your Medication is Important</vt:lpstr>
      <vt:lpstr>Medication Management</vt:lpstr>
      <vt:lpstr>Medication Management (cont.)</vt:lpstr>
      <vt:lpstr>Your Medication Management Team</vt:lpstr>
      <vt:lpstr>Taking Your Medication</vt:lpstr>
      <vt:lpstr>Know the Name of Your Medication</vt:lpstr>
      <vt:lpstr>Always Check Your Medications</vt:lpstr>
      <vt:lpstr>Ask Questions About Your Medication</vt:lpstr>
      <vt:lpstr>Remembering to Take Your Medications</vt:lpstr>
      <vt:lpstr>Other Barriers to Taking Medication</vt:lpstr>
      <vt:lpstr>Overcoming Barriers to Taking Medication</vt:lpstr>
      <vt:lpstr>What else can you do?</vt:lpstr>
      <vt:lpstr>Reading a Prescription Label</vt:lpstr>
      <vt:lpstr>Reading an Over-the-Counter Drug Facts Label </vt:lpstr>
      <vt:lpstr>Assessment: Taking Your Medication</vt:lpstr>
      <vt:lpstr>References</vt:lpstr>
      <vt:lpstr>Final Slide with Agency Logo and OBPH Text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Brown,Angela (DSHS)</dc:creator>
  <cp:lastModifiedBy>Solorzano,Ursula (DSHS)</cp:lastModifiedBy>
  <cp:revision>90</cp:revision>
  <dcterms:created xsi:type="dcterms:W3CDTF">2018-12-06T15:25:41Z</dcterms:created>
  <dcterms:modified xsi:type="dcterms:W3CDTF">2022-03-23T18:32:56Z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0x0101007125474EDAA3BF4CA9152E63C1B6AC36</vt:lpwstr>
  </property>
  <property fmtid="{D5CDD505-2E9C-101B-9397-08002B2CF9AE}" pid="3" name="_dlc_DocIdItemGuid">
    <vt:lpwstr>19464d11-d1c2-4c2f-920c-55c908b19bdd</vt:lpwstr>
  </property>
</Properties>
</file>