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  <p:sldMasterId id="2147483675" r:id="rId3"/>
  </p:sldMasterIdLst>
  <p:notesMasterIdLst>
    <p:notesMasterId r:id="rId23"/>
  </p:notesMasterIdLst>
  <p:sldIdLst>
    <p:sldId id="263" r:id="rId4"/>
    <p:sldId id="317" r:id="rId5"/>
    <p:sldId id="313" r:id="rId6"/>
    <p:sldId id="302" r:id="rId7"/>
    <p:sldId id="322" r:id="rId8"/>
    <p:sldId id="314" r:id="rId9"/>
    <p:sldId id="325" r:id="rId10"/>
    <p:sldId id="324" r:id="rId11"/>
    <p:sldId id="323" r:id="rId12"/>
    <p:sldId id="315" r:id="rId13"/>
    <p:sldId id="326" r:id="rId14"/>
    <p:sldId id="316" r:id="rId15"/>
    <p:sldId id="327" r:id="rId16"/>
    <p:sldId id="318" r:id="rId17"/>
    <p:sldId id="319" r:id="rId18"/>
    <p:sldId id="320" r:id="rId19"/>
    <p:sldId id="321" r:id="rId20"/>
    <p:sldId id="328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81506D2-91B9-4009-A6F8-EC4347F19F69}">
          <p14:sldIdLst>
            <p14:sldId id="263"/>
            <p14:sldId id="317"/>
            <p14:sldId id="313"/>
            <p14:sldId id="302"/>
            <p14:sldId id="322"/>
            <p14:sldId id="314"/>
            <p14:sldId id="325"/>
            <p14:sldId id="324"/>
            <p14:sldId id="323"/>
            <p14:sldId id="315"/>
            <p14:sldId id="326"/>
            <p14:sldId id="316"/>
            <p14:sldId id="327"/>
            <p14:sldId id="318"/>
            <p14:sldId id="319"/>
            <p14:sldId id="320"/>
            <p14:sldId id="321"/>
            <p14:sldId id="328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00"/>
    <a:srgbClr val="0058A3"/>
    <a:srgbClr val="005CB9"/>
    <a:srgbClr val="1F4E79"/>
    <a:srgbClr val="333333"/>
    <a:srgbClr val="556A7E"/>
    <a:srgbClr val="264780"/>
    <a:srgbClr val="003087"/>
    <a:srgbClr val="F2F2F2"/>
    <a:srgbClr val="3F57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 varScale="1">
        <p:scale>
          <a:sx n="60" d="100"/>
          <a:sy n="60" d="100"/>
        </p:scale>
        <p:origin x="780" y="44"/>
      </p:cViewPr>
      <p:guideLst>
        <p:guide orient="horz" pos="2160"/>
        <p:guide pos="381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3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410E0-1B62-4523-B356-2EF77AEA2FA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BB0B2-E17C-409D-B7B4-63CC1C46E855}">
      <dgm:prSet phldrT="[Text]" custT="1"/>
      <dgm:spPr/>
      <dgm:t>
        <a:bodyPr/>
        <a:lstStyle/>
        <a:p>
          <a:r>
            <a:rPr lang="en-US" sz="2800" dirty="0"/>
            <a:t>October 2026 </a:t>
          </a:r>
        </a:p>
      </dgm:t>
    </dgm:pt>
    <dgm:pt modelId="{BDCC17B3-EC67-4A25-8347-3EBEC317A823}" type="parTrans" cxnId="{DA18676C-2D2F-4CF1-88DC-EA8F91E0129E}">
      <dgm:prSet/>
      <dgm:spPr/>
      <dgm:t>
        <a:bodyPr/>
        <a:lstStyle/>
        <a:p>
          <a:endParaRPr lang="en-US"/>
        </a:p>
      </dgm:t>
    </dgm:pt>
    <dgm:pt modelId="{198CBBE9-371D-4FA1-9556-78D36E2FF08A}" type="sibTrans" cxnId="{DA18676C-2D2F-4CF1-88DC-EA8F91E0129E}">
      <dgm:prSet/>
      <dgm:spPr/>
      <dgm:t>
        <a:bodyPr/>
        <a:lstStyle/>
        <a:p>
          <a:endParaRPr lang="en-US"/>
        </a:p>
      </dgm:t>
    </dgm:pt>
    <dgm:pt modelId="{906F3B82-29B4-4262-ABF8-34EE4970E992}">
      <dgm:prSet phldrT="[Text]" custT="1"/>
      <dgm:spPr/>
      <dgm:t>
        <a:bodyPr/>
        <a:lstStyle/>
        <a:p>
          <a:pPr>
            <a:buNone/>
          </a:pPr>
          <a:r>
            <a:rPr lang="en-US" sz="3200" dirty="0"/>
            <a:t>Public comment period opens</a:t>
          </a:r>
        </a:p>
      </dgm:t>
    </dgm:pt>
    <dgm:pt modelId="{779EE70B-B8C7-4C6A-8F54-E356A20FFFB8}" type="parTrans" cxnId="{5B717963-E474-4EC3-839F-AAA6448B0EDB}">
      <dgm:prSet/>
      <dgm:spPr/>
      <dgm:t>
        <a:bodyPr/>
        <a:lstStyle/>
        <a:p>
          <a:endParaRPr lang="en-US"/>
        </a:p>
      </dgm:t>
    </dgm:pt>
    <dgm:pt modelId="{F63B117E-D247-450B-B575-AD02036E705A}" type="sibTrans" cxnId="{5B717963-E474-4EC3-839F-AAA6448B0EDB}">
      <dgm:prSet/>
      <dgm:spPr/>
      <dgm:t>
        <a:bodyPr/>
        <a:lstStyle/>
        <a:p>
          <a:endParaRPr lang="en-US"/>
        </a:p>
      </dgm:t>
    </dgm:pt>
    <dgm:pt modelId="{EE7D9190-64D5-4C7E-808F-EC901B868090}">
      <dgm:prSet phldrT="[Text]" custT="1"/>
      <dgm:spPr/>
      <dgm:t>
        <a:bodyPr/>
        <a:lstStyle/>
        <a:p>
          <a:r>
            <a:rPr lang="en-US" sz="2800" dirty="0"/>
            <a:t>March 2027 </a:t>
          </a:r>
        </a:p>
      </dgm:t>
    </dgm:pt>
    <dgm:pt modelId="{484CE70F-6A0A-4E67-892D-BD5C88322CDF}" type="parTrans" cxnId="{E648C0B0-94B2-44B9-86A8-6BB4D94F26ED}">
      <dgm:prSet/>
      <dgm:spPr/>
      <dgm:t>
        <a:bodyPr/>
        <a:lstStyle/>
        <a:p>
          <a:endParaRPr lang="en-US"/>
        </a:p>
      </dgm:t>
    </dgm:pt>
    <dgm:pt modelId="{E3EAD96D-3020-49E5-A502-BD180F8B9D27}" type="sibTrans" cxnId="{E648C0B0-94B2-44B9-86A8-6BB4D94F26ED}">
      <dgm:prSet/>
      <dgm:spPr/>
      <dgm:t>
        <a:bodyPr/>
        <a:lstStyle/>
        <a:p>
          <a:endParaRPr lang="en-US"/>
        </a:p>
      </dgm:t>
    </dgm:pt>
    <dgm:pt modelId="{D85589D9-00C5-4CFE-B613-F2A62C54B198}">
      <dgm:prSet phldrT="[Text]" custT="1"/>
      <dgm:spPr/>
      <dgm:t>
        <a:bodyPr/>
        <a:lstStyle/>
        <a:p>
          <a:pPr>
            <a:buNone/>
          </a:pPr>
          <a:r>
            <a:rPr lang="en-US" sz="3200" dirty="0"/>
            <a:t>Adoption of rules</a:t>
          </a:r>
        </a:p>
      </dgm:t>
    </dgm:pt>
    <dgm:pt modelId="{AD081727-3433-46C4-90E6-5840CFF28C03}" type="parTrans" cxnId="{1547BF40-D963-4FF6-94E6-A5544FFC2984}">
      <dgm:prSet/>
      <dgm:spPr/>
      <dgm:t>
        <a:bodyPr/>
        <a:lstStyle/>
        <a:p>
          <a:endParaRPr lang="en-US"/>
        </a:p>
      </dgm:t>
    </dgm:pt>
    <dgm:pt modelId="{CD9227E7-C6E9-431D-9FDA-FFB42A7D0B99}" type="sibTrans" cxnId="{1547BF40-D963-4FF6-94E6-A5544FFC2984}">
      <dgm:prSet/>
      <dgm:spPr/>
      <dgm:t>
        <a:bodyPr/>
        <a:lstStyle/>
        <a:p>
          <a:endParaRPr lang="en-US"/>
        </a:p>
      </dgm:t>
    </dgm:pt>
    <dgm:pt modelId="{A509CD81-37FB-4B6D-B2DB-B89EDC4E91D3}" type="pres">
      <dgm:prSet presAssocID="{AD3410E0-1B62-4523-B356-2EF77AEA2FAB}" presName="linear" presStyleCnt="0">
        <dgm:presLayoutVars>
          <dgm:dir/>
          <dgm:animLvl val="lvl"/>
          <dgm:resizeHandles val="exact"/>
        </dgm:presLayoutVars>
      </dgm:prSet>
      <dgm:spPr/>
    </dgm:pt>
    <dgm:pt modelId="{7FBA4788-5E8C-4537-8F05-52BDECDCC378}" type="pres">
      <dgm:prSet presAssocID="{D94BB0B2-E17C-409D-B7B4-63CC1C46E855}" presName="parentLin" presStyleCnt="0"/>
      <dgm:spPr/>
    </dgm:pt>
    <dgm:pt modelId="{56B0BD27-9F01-4F28-8883-8C73887F7365}" type="pres">
      <dgm:prSet presAssocID="{D94BB0B2-E17C-409D-B7B4-63CC1C46E855}" presName="parentLeftMargin" presStyleLbl="node1" presStyleIdx="0" presStyleCnt="2"/>
      <dgm:spPr/>
    </dgm:pt>
    <dgm:pt modelId="{FFDAEA54-7F99-48FB-A162-1310BEFCCBC9}" type="pres">
      <dgm:prSet presAssocID="{D94BB0B2-E17C-409D-B7B4-63CC1C46E85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0131B65-F28C-4B87-ADDF-2B2A79EC6B4C}" type="pres">
      <dgm:prSet presAssocID="{D94BB0B2-E17C-409D-B7B4-63CC1C46E855}" presName="negativeSpace" presStyleCnt="0"/>
      <dgm:spPr/>
    </dgm:pt>
    <dgm:pt modelId="{99CCA338-62D6-4385-92FA-6E2A84197AEB}" type="pres">
      <dgm:prSet presAssocID="{D94BB0B2-E17C-409D-B7B4-63CC1C46E855}" presName="childText" presStyleLbl="conFgAcc1" presStyleIdx="0" presStyleCnt="2">
        <dgm:presLayoutVars>
          <dgm:bulletEnabled val="1"/>
        </dgm:presLayoutVars>
      </dgm:prSet>
      <dgm:spPr/>
    </dgm:pt>
    <dgm:pt modelId="{92503BE0-49DE-4424-BE7F-8D24F8B2A76A}" type="pres">
      <dgm:prSet presAssocID="{198CBBE9-371D-4FA1-9556-78D36E2FF08A}" presName="spaceBetweenRectangles" presStyleCnt="0"/>
      <dgm:spPr/>
    </dgm:pt>
    <dgm:pt modelId="{9465520D-EFD8-46A9-B01A-5EBD24DAD65B}" type="pres">
      <dgm:prSet presAssocID="{EE7D9190-64D5-4C7E-808F-EC901B868090}" presName="parentLin" presStyleCnt="0"/>
      <dgm:spPr/>
    </dgm:pt>
    <dgm:pt modelId="{A1DEF9D9-F5A1-46ED-A1AB-18841869640B}" type="pres">
      <dgm:prSet presAssocID="{EE7D9190-64D5-4C7E-808F-EC901B868090}" presName="parentLeftMargin" presStyleLbl="node1" presStyleIdx="0" presStyleCnt="2"/>
      <dgm:spPr/>
    </dgm:pt>
    <dgm:pt modelId="{0026009C-7362-42DE-8F12-FA894452C577}" type="pres">
      <dgm:prSet presAssocID="{EE7D9190-64D5-4C7E-808F-EC901B868090}" presName="parentText" presStyleLbl="node1" presStyleIdx="1" presStyleCnt="2" custLinFactNeighborX="-9479">
        <dgm:presLayoutVars>
          <dgm:chMax val="0"/>
          <dgm:bulletEnabled val="1"/>
        </dgm:presLayoutVars>
      </dgm:prSet>
      <dgm:spPr/>
    </dgm:pt>
    <dgm:pt modelId="{E28D02A7-37AB-4E50-9FBE-AE81CB303C9A}" type="pres">
      <dgm:prSet presAssocID="{EE7D9190-64D5-4C7E-808F-EC901B868090}" presName="negativeSpace" presStyleCnt="0"/>
      <dgm:spPr/>
    </dgm:pt>
    <dgm:pt modelId="{E600A3BF-EAC5-4FB0-9CEA-66BD9434274B}" type="pres">
      <dgm:prSet presAssocID="{EE7D9190-64D5-4C7E-808F-EC901B86809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06EE206-8C12-4837-A20C-90758DFA33F7}" type="presOf" srcId="{EE7D9190-64D5-4C7E-808F-EC901B868090}" destId="{A1DEF9D9-F5A1-46ED-A1AB-18841869640B}" srcOrd="0" destOrd="0" presId="urn:microsoft.com/office/officeart/2005/8/layout/list1"/>
    <dgm:cxn modelId="{F3B14423-F0BD-41DF-9B8D-07B52AF8CB38}" type="presOf" srcId="{AD3410E0-1B62-4523-B356-2EF77AEA2FAB}" destId="{A509CD81-37FB-4B6D-B2DB-B89EDC4E91D3}" srcOrd="0" destOrd="0" presId="urn:microsoft.com/office/officeart/2005/8/layout/list1"/>
    <dgm:cxn modelId="{9A583331-BC49-4D3D-A5BB-583B0C879301}" type="presOf" srcId="{D94BB0B2-E17C-409D-B7B4-63CC1C46E855}" destId="{56B0BD27-9F01-4F28-8883-8C73887F7365}" srcOrd="0" destOrd="0" presId="urn:microsoft.com/office/officeart/2005/8/layout/list1"/>
    <dgm:cxn modelId="{331CC336-02B8-486E-B08A-E39B6ECE197D}" type="presOf" srcId="{EE7D9190-64D5-4C7E-808F-EC901B868090}" destId="{0026009C-7362-42DE-8F12-FA894452C577}" srcOrd="1" destOrd="0" presId="urn:microsoft.com/office/officeart/2005/8/layout/list1"/>
    <dgm:cxn modelId="{1547BF40-D963-4FF6-94E6-A5544FFC2984}" srcId="{EE7D9190-64D5-4C7E-808F-EC901B868090}" destId="{D85589D9-00C5-4CFE-B613-F2A62C54B198}" srcOrd="0" destOrd="0" parTransId="{AD081727-3433-46C4-90E6-5840CFF28C03}" sibTransId="{CD9227E7-C6E9-431D-9FDA-FFB42A7D0B99}"/>
    <dgm:cxn modelId="{5B717963-E474-4EC3-839F-AAA6448B0EDB}" srcId="{D94BB0B2-E17C-409D-B7B4-63CC1C46E855}" destId="{906F3B82-29B4-4262-ABF8-34EE4970E992}" srcOrd="0" destOrd="0" parTransId="{779EE70B-B8C7-4C6A-8F54-E356A20FFFB8}" sibTransId="{F63B117E-D247-450B-B575-AD02036E705A}"/>
    <dgm:cxn modelId="{4F44A847-C755-471B-9153-B40E04A48E02}" type="presOf" srcId="{906F3B82-29B4-4262-ABF8-34EE4970E992}" destId="{99CCA338-62D6-4385-92FA-6E2A84197AEB}" srcOrd="0" destOrd="0" presId="urn:microsoft.com/office/officeart/2005/8/layout/list1"/>
    <dgm:cxn modelId="{DA18676C-2D2F-4CF1-88DC-EA8F91E0129E}" srcId="{AD3410E0-1B62-4523-B356-2EF77AEA2FAB}" destId="{D94BB0B2-E17C-409D-B7B4-63CC1C46E855}" srcOrd="0" destOrd="0" parTransId="{BDCC17B3-EC67-4A25-8347-3EBEC317A823}" sibTransId="{198CBBE9-371D-4FA1-9556-78D36E2FF08A}"/>
    <dgm:cxn modelId="{904521A5-71F1-4017-B2F6-67E2B2F1DD47}" type="presOf" srcId="{D85589D9-00C5-4CFE-B613-F2A62C54B198}" destId="{E600A3BF-EAC5-4FB0-9CEA-66BD9434274B}" srcOrd="0" destOrd="0" presId="urn:microsoft.com/office/officeart/2005/8/layout/list1"/>
    <dgm:cxn modelId="{87B95FA6-2439-4050-8F40-C1E4930546D0}" type="presOf" srcId="{D94BB0B2-E17C-409D-B7B4-63CC1C46E855}" destId="{FFDAEA54-7F99-48FB-A162-1310BEFCCBC9}" srcOrd="1" destOrd="0" presId="urn:microsoft.com/office/officeart/2005/8/layout/list1"/>
    <dgm:cxn modelId="{E648C0B0-94B2-44B9-86A8-6BB4D94F26ED}" srcId="{AD3410E0-1B62-4523-B356-2EF77AEA2FAB}" destId="{EE7D9190-64D5-4C7E-808F-EC901B868090}" srcOrd="1" destOrd="0" parTransId="{484CE70F-6A0A-4E67-892D-BD5C88322CDF}" sibTransId="{E3EAD96D-3020-49E5-A502-BD180F8B9D27}"/>
    <dgm:cxn modelId="{08BEEDA1-20D6-40E9-B4C1-B7C8D32C85B4}" type="presParOf" srcId="{A509CD81-37FB-4B6D-B2DB-B89EDC4E91D3}" destId="{7FBA4788-5E8C-4537-8F05-52BDECDCC378}" srcOrd="0" destOrd="0" presId="urn:microsoft.com/office/officeart/2005/8/layout/list1"/>
    <dgm:cxn modelId="{18CFF789-5739-4B38-9FF3-AD5D8CD08526}" type="presParOf" srcId="{7FBA4788-5E8C-4537-8F05-52BDECDCC378}" destId="{56B0BD27-9F01-4F28-8883-8C73887F7365}" srcOrd="0" destOrd="0" presId="urn:microsoft.com/office/officeart/2005/8/layout/list1"/>
    <dgm:cxn modelId="{C9454A3F-3D3B-48DD-B235-323C63D86917}" type="presParOf" srcId="{7FBA4788-5E8C-4537-8F05-52BDECDCC378}" destId="{FFDAEA54-7F99-48FB-A162-1310BEFCCBC9}" srcOrd="1" destOrd="0" presId="urn:microsoft.com/office/officeart/2005/8/layout/list1"/>
    <dgm:cxn modelId="{7AE5E5C6-CB28-41A3-B54E-778FBC1F746A}" type="presParOf" srcId="{A509CD81-37FB-4B6D-B2DB-B89EDC4E91D3}" destId="{20131B65-F28C-4B87-ADDF-2B2A79EC6B4C}" srcOrd="1" destOrd="0" presId="urn:microsoft.com/office/officeart/2005/8/layout/list1"/>
    <dgm:cxn modelId="{042FEE43-1637-4049-BB7E-E4199F786F88}" type="presParOf" srcId="{A509CD81-37FB-4B6D-B2DB-B89EDC4E91D3}" destId="{99CCA338-62D6-4385-92FA-6E2A84197AEB}" srcOrd="2" destOrd="0" presId="urn:microsoft.com/office/officeart/2005/8/layout/list1"/>
    <dgm:cxn modelId="{1FF399CE-00E4-4649-AD0F-DE0CB4DF6E7B}" type="presParOf" srcId="{A509CD81-37FB-4B6D-B2DB-B89EDC4E91D3}" destId="{92503BE0-49DE-4424-BE7F-8D24F8B2A76A}" srcOrd="3" destOrd="0" presId="urn:microsoft.com/office/officeart/2005/8/layout/list1"/>
    <dgm:cxn modelId="{23545318-BE54-45AB-83BC-27C149A9AD98}" type="presParOf" srcId="{A509CD81-37FB-4B6D-B2DB-B89EDC4E91D3}" destId="{9465520D-EFD8-46A9-B01A-5EBD24DAD65B}" srcOrd="4" destOrd="0" presId="urn:microsoft.com/office/officeart/2005/8/layout/list1"/>
    <dgm:cxn modelId="{4F8F452B-7233-463A-B5B5-089575FC72B6}" type="presParOf" srcId="{9465520D-EFD8-46A9-B01A-5EBD24DAD65B}" destId="{A1DEF9D9-F5A1-46ED-A1AB-18841869640B}" srcOrd="0" destOrd="0" presId="urn:microsoft.com/office/officeart/2005/8/layout/list1"/>
    <dgm:cxn modelId="{80F55A48-107B-47B2-8E5C-382C3A606E16}" type="presParOf" srcId="{9465520D-EFD8-46A9-B01A-5EBD24DAD65B}" destId="{0026009C-7362-42DE-8F12-FA894452C577}" srcOrd="1" destOrd="0" presId="urn:microsoft.com/office/officeart/2005/8/layout/list1"/>
    <dgm:cxn modelId="{99555A99-B651-4E02-BDD0-635292CBFE02}" type="presParOf" srcId="{A509CD81-37FB-4B6D-B2DB-B89EDC4E91D3}" destId="{E28D02A7-37AB-4E50-9FBE-AE81CB303C9A}" srcOrd="5" destOrd="0" presId="urn:microsoft.com/office/officeart/2005/8/layout/list1"/>
    <dgm:cxn modelId="{16A908D7-9D4D-42B5-969F-A420E3E53F3C}" type="presParOf" srcId="{A509CD81-37FB-4B6D-B2DB-B89EDC4E91D3}" destId="{E600A3BF-EAC5-4FB0-9CEA-66BD9434274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99DBED-9FA5-41F1-AA9D-00C09B76B7F4}" type="doc">
      <dgm:prSet loTypeId="urn:microsoft.com/office/officeart/2005/8/layout/cycle3" loCatId="cycle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73FF0128-AFE0-4598-AD09-D36F2039E424}">
      <dgm:prSet/>
      <dgm:spPr/>
      <dgm:t>
        <a:bodyPr/>
        <a:lstStyle/>
        <a:p>
          <a:r>
            <a:rPr lang="en-US" dirty="0"/>
            <a:t>We will keep working together to come to a consciences on the next rules draft </a:t>
          </a:r>
        </a:p>
      </dgm:t>
    </dgm:pt>
    <dgm:pt modelId="{A1F04884-B4BB-4DEF-9F39-B008BC6096B4}" type="parTrans" cxnId="{8BF1AF14-5036-4E16-8C68-659AAC63202C}">
      <dgm:prSet/>
      <dgm:spPr/>
      <dgm:t>
        <a:bodyPr/>
        <a:lstStyle/>
        <a:p>
          <a:endParaRPr lang="en-US"/>
        </a:p>
      </dgm:t>
    </dgm:pt>
    <dgm:pt modelId="{EF446453-AED5-4DA1-BB39-C66F80BAF555}" type="sibTrans" cxnId="{8BF1AF14-5036-4E16-8C68-659AAC63202C}">
      <dgm:prSet/>
      <dgm:spPr/>
      <dgm:t>
        <a:bodyPr/>
        <a:lstStyle/>
        <a:p>
          <a:endParaRPr lang="en-US"/>
        </a:p>
      </dgm:t>
    </dgm:pt>
    <dgm:pt modelId="{1E775EC9-A344-48A8-BC2A-18711F784342}">
      <dgm:prSet/>
      <dgm:spPr/>
      <dgm:t>
        <a:bodyPr/>
        <a:lstStyle/>
        <a:p>
          <a:r>
            <a:rPr lang="en-US" dirty="0"/>
            <a:t>A new “Rule Notification Form” (RNF)  will be submitted for these changes </a:t>
          </a:r>
        </a:p>
      </dgm:t>
    </dgm:pt>
    <dgm:pt modelId="{41974097-05E3-4A07-B48A-940EAE65C6DE}" type="parTrans" cxnId="{EC07BA31-4522-4F46-A122-261F8037AD75}">
      <dgm:prSet/>
      <dgm:spPr/>
      <dgm:t>
        <a:bodyPr/>
        <a:lstStyle/>
        <a:p>
          <a:endParaRPr lang="en-US"/>
        </a:p>
      </dgm:t>
    </dgm:pt>
    <dgm:pt modelId="{B4A795B4-8B74-40AC-8A2D-74F672DDFD35}" type="sibTrans" cxnId="{EC07BA31-4522-4F46-A122-261F8037AD75}">
      <dgm:prSet/>
      <dgm:spPr/>
      <dgm:t>
        <a:bodyPr/>
        <a:lstStyle/>
        <a:p>
          <a:endParaRPr lang="en-US"/>
        </a:p>
      </dgm:t>
    </dgm:pt>
    <dgm:pt modelId="{ABB81F6F-CA43-42A4-9591-6763069967F3}">
      <dgm:prSet/>
      <dgm:spPr/>
      <dgm:t>
        <a:bodyPr/>
        <a:lstStyle/>
        <a:p>
          <a:r>
            <a:rPr lang="en-US" dirty="0"/>
            <a:t>The process will take another year, with the next adoption target date of April 2028</a:t>
          </a:r>
        </a:p>
      </dgm:t>
    </dgm:pt>
    <dgm:pt modelId="{E791E673-2DAF-4514-82A3-3DFFE952B7A0}" type="parTrans" cxnId="{5D226A5D-20A5-4368-912A-002BB5FE74D2}">
      <dgm:prSet/>
      <dgm:spPr/>
      <dgm:t>
        <a:bodyPr/>
        <a:lstStyle/>
        <a:p>
          <a:endParaRPr lang="en-US"/>
        </a:p>
      </dgm:t>
    </dgm:pt>
    <dgm:pt modelId="{C208B6CD-9F60-4DE0-A657-C85EC721055A}" type="sibTrans" cxnId="{5D226A5D-20A5-4368-912A-002BB5FE74D2}">
      <dgm:prSet/>
      <dgm:spPr/>
      <dgm:t>
        <a:bodyPr/>
        <a:lstStyle/>
        <a:p>
          <a:endParaRPr lang="en-US"/>
        </a:p>
      </dgm:t>
    </dgm:pt>
    <dgm:pt modelId="{CE6D51A3-E7D4-482D-97BA-0894789A21AC}">
      <dgm:prSet/>
      <dgm:spPr/>
      <dgm:t>
        <a:bodyPr/>
        <a:lstStyle/>
        <a:p>
          <a:r>
            <a:rPr lang="en-US" dirty="0"/>
            <a:t>GETAC committees will work to enhance rules based on these proposed changes </a:t>
          </a:r>
        </a:p>
      </dgm:t>
    </dgm:pt>
    <dgm:pt modelId="{A488CBA0-9E96-4E0C-BDD0-B9CD4892D2CC}" type="parTrans" cxnId="{DC97CD27-EED3-4C8C-A592-907963AA0E8E}">
      <dgm:prSet/>
      <dgm:spPr/>
      <dgm:t>
        <a:bodyPr/>
        <a:lstStyle/>
        <a:p>
          <a:endParaRPr lang="en-US"/>
        </a:p>
      </dgm:t>
    </dgm:pt>
    <dgm:pt modelId="{94DA2337-F37C-4388-BF2B-262D36F3CC15}" type="sibTrans" cxnId="{DC97CD27-EED3-4C8C-A592-907963AA0E8E}">
      <dgm:prSet/>
      <dgm:spPr/>
      <dgm:t>
        <a:bodyPr/>
        <a:lstStyle/>
        <a:p>
          <a:endParaRPr lang="en-US"/>
        </a:p>
      </dgm:t>
    </dgm:pt>
    <dgm:pt modelId="{F6F8253D-3227-4527-80A8-E08E08FD52F4}" type="pres">
      <dgm:prSet presAssocID="{1099DBED-9FA5-41F1-AA9D-00C09B76B7F4}" presName="Name0" presStyleCnt="0">
        <dgm:presLayoutVars>
          <dgm:dir/>
          <dgm:resizeHandles val="exact"/>
        </dgm:presLayoutVars>
      </dgm:prSet>
      <dgm:spPr/>
    </dgm:pt>
    <dgm:pt modelId="{19A06469-AB5D-4C4C-BC1D-BAD5F302CB2F}" type="pres">
      <dgm:prSet presAssocID="{1099DBED-9FA5-41F1-AA9D-00C09B76B7F4}" presName="cycle" presStyleCnt="0"/>
      <dgm:spPr/>
    </dgm:pt>
    <dgm:pt modelId="{0026D120-D685-499D-A066-CDCCE24BA9E1}" type="pres">
      <dgm:prSet presAssocID="{CE6D51A3-E7D4-482D-97BA-0894789A21AC}" presName="nodeFirstNode" presStyleLbl="node1" presStyleIdx="0" presStyleCnt="4">
        <dgm:presLayoutVars>
          <dgm:bulletEnabled val="1"/>
        </dgm:presLayoutVars>
      </dgm:prSet>
      <dgm:spPr/>
    </dgm:pt>
    <dgm:pt modelId="{C017AD7C-DCDF-4698-8DFD-0166CB54A64C}" type="pres">
      <dgm:prSet presAssocID="{94DA2337-F37C-4388-BF2B-262D36F3CC15}" presName="sibTransFirstNode" presStyleLbl="bgShp" presStyleIdx="0" presStyleCnt="1"/>
      <dgm:spPr/>
    </dgm:pt>
    <dgm:pt modelId="{862A8B02-D4F2-4DFB-808B-D2E86ABDC548}" type="pres">
      <dgm:prSet presAssocID="{73FF0128-AFE0-4598-AD09-D36F2039E424}" presName="nodeFollowingNodes" presStyleLbl="node1" presStyleIdx="1" presStyleCnt="4">
        <dgm:presLayoutVars>
          <dgm:bulletEnabled val="1"/>
        </dgm:presLayoutVars>
      </dgm:prSet>
      <dgm:spPr/>
    </dgm:pt>
    <dgm:pt modelId="{E88F0848-3B9F-44AC-A1ED-31BC81F2FD49}" type="pres">
      <dgm:prSet presAssocID="{1E775EC9-A344-48A8-BC2A-18711F784342}" presName="nodeFollowingNodes" presStyleLbl="node1" presStyleIdx="2" presStyleCnt="4">
        <dgm:presLayoutVars>
          <dgm:bulletEnabled val="1"/>
        </dgm:presLayoutVars>
      </dgm:prSet>
      <dgm:spPr/>
    </dgm:pt>
    <dgm:pt modelId="{87940B73-7549-4828-9F1A-07CAFF57C323}" type="pres">
      <dgm:prSet presAssocID="{ABB81F6F-CA43-42A4-9591-6763069967F3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8BF1AF14-5036-4E16-8C68-659AAC63202C}" srcId="{1099DBED-9FA5-41F1-AA9D-00C09B76B7F4}" destId="{73FF0128-AFE0-4598-AD09-D36F2039E424}" srcOrd="1" destOrd="0" parTransId="{A1F04884-B4BB-4DEF-9F39-B008BC6096B4}" sibTransId="{EF446453-AED5-4DA1-BB39-C66F80BAF555}"/>
    <dgm:cxn modelId="{DC97CD27-EED3-4C8C-A592-907963AA0E8E}" srcId="{1099DBED-9FA5-41F1-AA9D-00C09B76B7F4}" destId="{CE6D51A3-E7D4-482D-97BA-0894789A21AC}" srcOrd="0" destOrd="0" parTransId="{A488CBA0-9E96-4E0C-BDD0-B9CD4892D2CC}" sibTransId="{94DA2337-F37C-4388-BF2B-262D36F3CC15}"/>
    <dgm:cxn modelId="{EC07BA31-4522-4F46-A122-261F8037AD75}" srcId="{1099DBED-9FA5-41F1-AA9D-00C09B76B7F4}" destId="{1E775EC9-A344-48A8-BC2A-18711F784342}" srcOrd="2" destOrd="0" parTransId="{41974097-05E3-4A07-B48A-940EAE65C6DE}" sibTransId="{B4A795B4-8B74-40AC-8A2D-74F672DDFD35}"/>
    <dgm:cxn modelId="{BB10E538-C2F6-4F5B-B307-D0BE03291CDD}" type="presOf" srcId="{CE6D51A3-E7D4-482D-97BA-0894789A21AC}" destId="{0026D120-D685-499D-A066-CDCCE24BA9E1}" srcOrd="0" destOrd="0" presId="urn:microsoft.com/office/officeart/2005/8/layout/cycle3"/>
    <dgm:cxn modelId="{5D226A5D-20A5-4368-912A-002BB5FE74D2}" srcId="{1099DBED-9FA5-41F1-AA9D-00C09B76B7F4}" destId="{ABB81F6F-CA43-42A4-9591-6763069967F3}" srcOrd="3" destOrd="0" parTransId="{E791E673-2DAF-4514-82A3-3DFFE952B7A0}" sibTransId="{C208B6CD-9F60-4DE0-A657-C85EC721055A}"/>
    <dgm:cxn modelId="{7114F360-D409-430E-8AF7-C14DF6B63D5F}" type="presOf" srcId="{73FF0128-AFE0-4598-AD09-D36F2039E424}" destId="{862A8B02-D4F2-4DFB-808B-D2E86ABDC548}" srcOrd="0" destOrd="0" presId="urn:microsoft.com/office/officeart/2005/8/layout/cycle3"/>
    <dgm:cxn modelId="{746B687F-5BE9-425A-8514-6FD9A2003A4A}" type="presOf" srcId="{ABB81F6F-CA43-42A4-9591-6763069967F3}" destId="{87940B73-7549-4828-9F1A-07CAFF57C323}" srcOrd="0" destOrd="0" presId="urn:microsoft.com/office/officeart/2005/8/layout/cycle3"/>
    <dgm:cxn modelId="{5B1093A1-E441-45D4-A1BC-A303CD726086}" type="presOf" srcId="{1099DBED-9FA5-41F1-AA9D-00C09B76B7F4}" destId="{F6F8253D-3227-4527-80A8-E08E08FD52F4}" srcOrd="0" destOrd="0" presId="urn:microsoft.com/office/officeart/2005/8/layout/cycle3"/>
    <dgm:cxn modelId="{6AAB8ECA-17A4-48D4-95D2-3128F2B0C8B5}" type="presOf" srcId="{1E775EC9-A344-48A8-BC2A-18711F784342}" destId="{E88F0848-3B9F-44AC-A1ED-31BC81F2FD49}" srcOrd="0" destOrd="0" presId="urn:microsoft.com/office/officeart/2005/8/layout/cycle3"/>
    <dgm:cxn modelId="{6E0A4CF9-E937-4657-ACFA-007E4ECA457D}" type="presOf" srcId="{94DA2337-F37C-4388-BF2B-262D36F3CC15}" destId="{C017AD7C-DCDF-4698-8DFD-0166CB54A64C}" srcOrd="0" destOrd="0" presId="urn:microsoft.com/office/officeart/2005/8/layout/cycle3"/>
    <dgm:cxn modelId="{B3B27863-928A-498F-B2BA-22A438A14D00}" type="presParOf" srcId="{F6F8253D-3227-4527-80A8-E08E08FD52F4}" destId="{19A06469-AB5D-4C4C-BC1D-BAD5F302CB2F}" srcOrd="0" destOrd="0" presId="urn:microsoft.com/office/officeart/2005/8/layout/cycle3"/>
    <dgm:cxn modelId="{D86E2D91-F9D7-4AF2-9E78-DEC9FE2B2DA8}" type="presParOf" srcId="{19A06469-AB5D-4C4C-BC1D-BAD5F302CB2F}" destId="{0026D120-D685-499D-A066-CDCCE24BA9E1}" srcOrd="0" destOrd="0" presId="urn:microsoft.com/office/officeart/2005/8/layout/cycle3"/>
    <dgm:cxn modelId="{0F853B8E-9D7B-4AD7-BAA7-1E25EA1B6719}" type="presParOf" srcId="{19A06469-AB5D-4C4C-BC1D-BAD5F302CB2F}" destId="{C017AD7C-DCDF-4698-8DFD-0166CB54A64C}" srcOrd="1" destOrd="0" presId="urn:microsoft.com/office/officeart/2005/8/layout/cycle3"/>
    <dgm:cxn modelId="{0A1699F4-26E5-429A-A89D-3A91CA6C468C}" type="presParOf" srcId="{19A06469-AB5D-4C4C-BC1D-BAD5F302CB2F}" destId="{862A8B02-D4F2-4DFB-808B-D2E86ABDC548}" srcOrd="2" destOrd="0" presId="urn:microsoft.com/office/officeart/2005/8/layout/cycle3"/>
    <dgm:cxn modelId="{891C35B0-3788-47AE-8038-D9A502409D4A}" type="presParOf" srcId="{19A06469-AB5D-4C4C-BC1D-BAD5F302CB2F}" destId="{E88F0848-3B9F-44AC-A1ED-31BC81F2FD49}" srcOrd="3" destOrd="0" presId="urn:microsoft.com/office/officeart/2005/8/layout/cycle3"/>
    <dgm:cxn modelId="{6CCD35F3-AEB9-4258-9701-A6AEE9C03F20}" type="presParOf" srcId="{19A06469-AB5D-4C4C-BC1D-BAD5F302CB2F}" destId="{87940B73-7549-4828-9F1A-07CAFF57C323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CCA338-62D6-4385-92FA-6E2A84197AEB}">
      <dsp:nvSpPr>
        <dsp:cNvPr id="0" name=""/>
        <dsp:cNvSpPr/>
      </dsp:nvSpPr>
      <dsp:spPr>
        <a:xfrm>
          <a:off x="0" y="628169"/>
          <a:ext cx="10695916" cy="1554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122" tIns="874776" rIns="830122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200" kern="1200" dirty="0"/>
            <a:t>Public comment period opens</a:t>
          </a:r>
        </a:p>
      </dsp:txBody>
      <dsp:txXfrm>
        <a:off x="0" y="628169"/>
        <a:ext cx="10695916" cy="1554525"/>
      </dsp:txXfrm>
    </dsp:sp>
    <dsp:sp modelId="{FFDAEA54-7F99-48FB-A162-1310BEFCCBC9}">
      <dsp:nvSpPr>
        <dsp:cNvPr id="0" name=""/>
        <dsp:cNvSpPr/>
      </dsp:nvSpPr>
      <dsp:spPr>
        <a:xfrm>
          <a:off x="534795" y="8249"/>
          <a:ext cx="7487141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96" tIns="0" rIns="28299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October 2026 </a:t>
          </a:r>
        </a:p>
      </dsp:txBody>
      <dsp:txXfrm>
        <a:off x="595319" y="68773"/>
        <a:ext cx="7366093" cy="1118792"/>
      </dsp:txXfrm>
    </dsp:sp>
    <dsp:sp modelId="{E600A3BF-EAC5-4FB0-9CEA-66BD9434274B}">
      <dsp:nvSpPr>
        <dsp:cNvPr id="0" name=""/>
        <dsp:cNvSpPr/>
      </dsp:nvSpPr>
      <dsp:spPr>
        <a:xfrm>
          <a:off x="0" y="3029415"/>
          <a:ext cx="10695916" cy="1554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122" tIns="874776" rIns="830122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3200" kern="1200" dirty="0"/>
            <a:t>Adoption of rules</a:t>
          </a:r>
        </a:p>
      </dsp:txBody>
      <dsp:txXfrm>
        <a:off x="0" y="3029415"/>
        <a:ext cx="10695916" cy="1554525"/>
      </dsp:txXfrm>
    </dsp:sp>
    <dsp:sp modelId="{0026009C-7362-42DE-8F12-FA894452C577}">
      <dsp:nvSpPr>
        <dsp:cNvPr id="0" name=""/>
        <dsp:cNvSpPr/>
      </dsp:nvSpPr>
      <dsp:spPr>
        <a:xfrm>
          <a:off x="484102" y="2409494"/>
          <a:ext cx="7487141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96" tIns="0" rIns="282996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March 2027 </a:t>
          </a:r>
        </a:p>
      </dsp:txBody>
      <dsp:txXfrm>
        <a:off x="544626" y="2470018"/>
        <a:ext cx="7366093" cy="1118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7AD7C-DCDF-4698-8DFD-0166CB54A64C}">
      <dsp:nvSpPr>
        <dsp:cNvPr id="0" name=""/>
        <dsp:cNvSpPr/>
      </dsp:nvSpPr>
      <dsp:spPr>
        <a:xfrm>
          <a:off x="3304476" y="-136452"/>
          <a:ext cx="4735987" cy="4735987"/>
        </a:xfrm>
        <a:prstGeom prst="circularArrow">
          <a:avLst>
            <a:gd name="adj1" fmla="val 4668"/>
            <a:gd name="adj2" fmla="val 272909"/>
            <a:gd name="adj3" fmla="val 12797940"/>
            <a:gd name="adj4" fmla="val 18053764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26D120-D685-499D-A066-CDCCE24BA9E1}">
      <dsp:nvSpPr>
        <dsp:cNvPr id="0" name=""/>
        <dsp:cNvSpPr/>
      </dsp:nvSpPr>
      <dsp:spPr>
        <a:xfrm>
          <a:off x="4082627" y="149"/>
          <a:ext cx="3179685" cy="1589842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GETAC committees will work to enhance rules based on these proposed changes </a:t>
          </a:r>
        </a:p>
      </dsp:txBody>
      <dsp:txXfrm>
        <a:off x="4160237" y="77759"/>
        <a:ext cx="3024465" cy="1434622"/>
      </dsp:txXfrm>
    </dsp:sp>
    <dsp:sp modelId="{862A8B02-D4F2-4DFB-808B-D2E86ABDC548}">
      <dsp:nvSpPr>
        <dsp:cNvPr id="0" name=""/>
        <dsp:cNvSpPr/>
      </dsp:nvSpPr>
      <dsp:spPr>
        <a:xfrm>
          <a:off x="5783161" y="1700683"/>
          <a:ext cx="3179685" cy="1589842"/>
        </a:xfrm>
        <a:prstGeom prst="roundRect">
          <a:avLst/>
        </a:prstGeom>
        <a:solidFill>
          <a:schemeClr val="accent1">
            <a:shade val="80000"/>
            <a:hueOff val="116428"/>
            <a:satOff val="-2085"/>
            <a:lumOff val="88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We will keep working together to come to a consciences on the next rules draft </a:t>
          </a:r>
        </a:p>
      </dsp:txBody>
      <dsp:txXfrm>
        <a:off x="5860771" y="1778293"/>
        <a:ext cx="3024465" cy="1434622"/>
      </dsp:txXfrm>
    </dsp:sp>
    <dsp:sp modelId="{E88F0848-3B9F-44AC-A1ED-31BC81F2FD49}">
      <dsp:nvSpPr>
        <dsp:cNvPr id="0" name=""/>
        <dsp:cNvSpPr/>
      </dsp:nvSpPr>
      <dsp:spPr>
        <a:xfrm>
          <a:off x="4082627" y="3401217"/>
          <a:ext cx="3179685" cy="1589842"/>
        </a:xfrm>
        <a:prstGeom prst="roundRect">
          <a:avLst/>
        </a:prstGeom>
        <a:solidFill>
          <a:schemeClr val="accent1">
            <a:shade val="80000"/>
            <a:hueOff val="232855"/>
            <a:satOff val="-4171"/>
            <a:lumOff val="17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 new “Rule Notification Form” (RNF)  will be submitted for these changes </a:t>
          </a:r>
        </a:p>
      </dsp:txBody>
      <dsp:txXfrm>
        <a:off x="4160237" y="3478827"/>
        <a:ext cx="3024465" cy="1434622"/>
      </dsp:txXfrm>
    </dsp:sp>
    <dsp:sp modelId="{87940B73-7549-4828-9F1A-07CAFF57C323}">
      <dsp:nvSpPr>
        <dsp:cNvPr id="0" name=""/>
        <dsp:cNvSpPr/>
      </dsp:nvSpPr>
      <dsp:spPr>
        <a:xfrm>
          <a:off x="2382093" y="1700683"/>
          <a:ext cx="3179685" cy="1589842"/>
        </a:xfrm>
        <a:prstGeom prst="round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The process will take another year, with the next adoption target date of April 2028</a:t>
          </a:r>
        </a:p>
      </dsp:txBody>
      <dsp:txXfrm>
        <a:off x="2459703" y="1778293"/>
        <a:ext cx="3024465" cy="1434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AB9EA-07A2-4E6A-B2D4-607CB9CD726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B9954-2D00-448E-9FC7-4390FC805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27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">
    <p:bg>
      <p:bgPr>
        <a:gradFill>
          <a:gsLst>
            <a:gs pos="0">
              <a:srgbClr val="556A7E"/>
            </a:gs>
            <a:gs pos="35000">
              <a:srgbClr val="556A7E"/>
            </a:gs>
            <a:gs pos="100000">
              <a:srgbClr val="333333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&quot;&quot;">
            <a:extLst>
              <a:ext uri="{FF2B5EF4-FFF2-40B4-BE49-F238E27FC236}">
                <a16:creationId xmlns:a16="http://schemas.microsoft.com/office/drawing/2014/main" id="{DE3F76AE-A06E-4432-81ED-28CBF6FB1A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62297"/>
            <a:ext cx="10515600" cy="1971503"/>
          </a:xfrm>
          <a:ln w="63500">
            <a:solidFill>
              <a:schemeClr val="bg1"/>
            </a:solidFill>
          </a:ln>
        </p:spPr>
        <p:txBody>
          <a:bodyPr anchor="ctr" anchorCtr="0">
            <a:normAutofit/>
          </a:bodyPr>
          <a:lstStyle>
            <a:lvl1pPr algn="ctr">
              <a:defRPr sz="6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SLIDE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E720B-E25C-49B3-978B-6706735DD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87609"/>
            <a:ext cx="10515600" cy="544878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BC5130-6735-419A-B1B8-C36EA21FC4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432300"/>
            <a:ext cx="10509250" cy="727075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cxnSp>
        <p:nvCxnSpPr>
          <p:cNvPr id="10" name="Straight Connector 22" title="&quot; &quot;">
            <a:extLst>
              <a:ext uri="{FF2B5EF4-FFF2-40B4-BE49-F238E27FC236}">
                <a16:creationId xmlns:a16="http://schemas.microsoft.com/office/drawing/2014/main" id="{C518FDB4-615D-4BD8-B84D-E2866EE4D7D0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161925"/>
            <a:ext cx="12192000" cy="0"/>
          </a:xfrm>
          <a:prstGeom prst="line">
            <a:avLst/>
          </a:prstGeom>
          <a:ln w="762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23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>
          <a:gsLst>
            <a:gs pos="0">
              <a:srgbClr val="005CB9"/>
            </a:gs>
            <a:gs pos="35000">
              <a:srgbClr val="005CB9"/>
            </a:gs>
            <a:gs pos="100000">
              <a:srgbClr val="1F4E7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title="&quot;&quot;">
            <a:extLst>
              <a:ext uri="{FF2B5EF4-FFF2-40B4-BE49-F238E27FC236}">
                <a16:creationId xmlns:a16="http://schemas.microsoft.com/office/drawing/2014/main" id="{4640CF87-8DF6-4C8B-97AA-9ABBA6BC43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6014859"/>
            <a:ext cx="12192000" cy="843141"/>
          </a:xfrm>
          <a:prstGeom prst="rect">
            <a:avLst/>
          </a:prstGeom>
          <a:ln>
            <a:noFill/>
          </a:ln>
        </p:spPr>
      </p:pic>
      <p:cxnSp>
        <p:nvCxnSpPr>
          <p:cNvPr id="8" name="Straight Connector 22" title="&quot; &quot;">
            <a:extLst>
              <a:ext uri="{FF2B5EF4-FFF2-40B4-BE49-F238E27FC236}">
                <a16:creationId xmlns:a16="http://schemas.microsoft.com/office/drawing/2014/main" id="{D13F4D1B-EF1A-49B9-B402-0B004EF26F30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5997388"/>
            <a:ext cx="12192000" cy="0"/>
          </a:xfrm>
          <a:prstGeom prst="line">
            <a:avLst/>
          </a:prstGeom>
          <a:ln w="381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title="Texas Department of State Health Services logo">
            <a:extLst>
              <a:ext uri="{FF2B5EF4-FFF2-40B4-BE49-F238E27FC236}">
                <a16:creationId xmlns:a16="http://schemas.microsoft.com/office/drawing/2014/main" id="{CBA3BA64-CAE0-4BE1-AAB8-D83A5CA4B1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2" y="5979918"/>
            <a:ext cx="3236672" cy="872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F76AE-A06E-4432-81ED-28CBF6FB1A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60611"/>
            <a:ext cx="10515600" cy="2873190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SLIDE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E720B-E25C-49B3-978B-6706735DD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8760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2FE2D-EC07-4B38-9F3D-0808B11B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225" y="6288648"/>
            <a:ext cx="4114800" cy="365125"/>
          </a:xfrm>
        </p:spPr>
        <p:txBody>
          <a:bodyPr anchor="b" anchorCtr="1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8294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ABD5-C31F-46EC-9CD3-DED924A08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108807"/>
          </a:xfrm>
        </p:spPr>
        <p:txBody>
          <a:bodyPr/>
          <a:lstStyle>
            <a:lvl1pPr>
              <a:defRPr b="1">
                <a:solidFill>
                  <a:srgbClr val="003087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133A63-C708-47BD-ACF4-8B6CB2BD3D0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473932"/>
            <a:ext cx="5181600" cy="408005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3F57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7437-CEE2-4D3D-ABFF-BA414C961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2023"/>
            <a:ext cx="5181600" cy="397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01F10DD-B56D-4580-8ED0-FA1631DEED4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9350" y="0"/>
            <a:ext cx="5962650" cy="662657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entagon 9">
            <a:extLst>
              <a:ext uri="{FF2B5EF4-FFF2-40B4-BE49-F238E27FC236}">
                <a16:creationId xmlns:a16="http://schemas.microsoft.com/office/drawing/2014/main" id="{074A4DD4-1876-4878-9EFC-2A372FE3E4E6}"/>
              </a:ext>
            </a:extLst>
          </p:cNvPr>
          <p:cNvSpPr/>
          <p:nvPr userDrawn="1"/>
        </p:nvSpPr>
        <p:spPr>
          <a:xfrm>
            <a:off x="0" y="1881937"/>
            <a:ext cx="6229350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46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ABD5-C31F-46EC-9CD3-DED924A08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108807"/>
          </a:xfrm>
        </p:spPr>
        <p:txBody>
          <a:bodyPr/>
          <a:lstStyle>
            <a:lvl1pPr>
              <a:defRPr b="1">
                <a:solidFill>
                  <a:srgbClr val="003087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133A63-C708-47BD-ACF4-8B6CB2BD3D0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473932"/>
            <a:ext cx="5181600" cy="408005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3F57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7437-CEE2-4D3D-ABFF-BA414C961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2023"/>
            <a:ext cx="5181600" cy="397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988DF98B-20B8-4A8B-B42A-3A01690B356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81725" y="365125"/>
            <a:ext cx="5781675" cy="581183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Pentagon 9">
            <a:extLst>
              <a:ext uri="{FF2B5EF4-FFF2-40B4-BE49-F238E27FC236}">
                <a16:creationId xmlns:a16="http://schemas.microsoft.com/office/drawing/2014/main" id="{074A4DD4-1876-4878-9EFC-2A372FE3E4E6}"/>
              </a:ext>
            </a:extLst>
          </p:cNvPr>
          <p:cNvSpPr/>
          <p:nvPr userDrawn="1"/>
        </p:nvSpPr>
        <p:spPr>
          <a:xfrm>
            <a:off x="0" y="1881937"/>
            <a:ext cx="6181725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23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ABD5-C31F-46EC-9CD3-DED924A08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108807"/>
          </a:xfrm>
        </p:spPr>
        <p:txBody>
          <a:bodyPr/>
          <a:lstStyle>
            <a:lvl1pPr>
              <a:defRPr b="1">
                <a:solidFill>
                  <a:srgbClr val="003087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133A63-C708-47BD-ACF4-8B6CB2BD3D0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38200" y="1473932"/>
            <a:ext cx="5181600" cy="408005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3F57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C7437-CEE2-4D3D-ABFF-BA414C961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2023"/>
            <a:ext cx="5181600" cy="397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93B84CD7-E3DE-4EAD-B020-8FA723115259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6191250" y="365124"/>
            <a:ext cx="5899150" cy="5811837"/>
          </a:xfrm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11" name="Pentagon 9" title="&quot;&quot;">
            <a:extLst>
              <a:ext uri="{FF2B5EF4-FFF2-40B4-BE49-F238E27FC236}">
                <a16:creationId xmlns:a16="http://schemas.microsoft.com/office/drawing/2014/main" id="{074A4DD4-1876-4878-9EFC-2A372FE3E4E6}"/>
              </a:ext>
            </a:extLst>
          </p:cNvPr>
          <p:cNvSpPr/>
          <p:nvPr userDrawn="1"/>
        </p:nvSpPr>
        <p:spPr>
          <a:xfrm>
            <a:off x="0" y="1881937"/>
            <a:ext cx="6191250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7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1F0F69E-33C8-46AD-AFE8-E682F31F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042E3-8A59-4CF8-BACD-284F3D6047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576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085664-0946-473B-868A-BEEF5B704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17778-023B-49CB-BE94-DEB9D1F32C9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F576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2EBC45-D549-45B7-9284-C4D9BD44F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FD8CA6-BCA5-4C41-AE0B-6F8E3F3E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CCAD-7EC3-41F9-AF25-DBEBDFD2D03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05082F-CA85-447C-980B-AF8AD0CF4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9554CB-67B2-405D-AA12-5203EF6BE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entagon 9" title="&quot;&quot;">
            <a:extLst>
              <a:ext uri="{FF2B5EF4-FFF2-40B4-BE49-F238E27FC236}">
                <a16:creationId xmlns:a16="http://schemas.microsoft.com/office/drawing/2014/main" id="{227EE276-2340-47AD-808D-8111F32104A8}"/>
              </a:ext>
            </a:extLst>
          </p:cNvPr>
          <p:cNvSpPr/>
          <p:nvPr userDrawn="1"/>
        </p:nvSpPr>
        <p:spPr>
          <a:xfrm>
            <a:off x="0" y="1633333"/>
            <a:ext cx="6581872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8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1F0F69E-33C8-46AD-AFE8-E682F31F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FD8CA6-BCA5-4C41-AE0B-6F8E3F3E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CCAD-7EC3-41F9-AF25-DBEBDFD2D03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05082F-CA85-447C-980B-AF8AD0CF4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9554CB-67B2-405D-AA12-5203EF6BE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entagon 9" title="&quot;&quot;">
            <a:extLst>
              <a:ext uri="{FF2B5EF4-FFF2-40B4-BE49-F238E27FC236}">
                <a16:creationId xmlns:a16="http://schemas.microsoft.com/office/drawing/2014/main" id="{227EE276-2340-47AD-808D-8111F32104A8}"/>
              </a:ext>
            </a:extLst>
          </p:cNvPr>
          <p:cNvSpPr/>
          <p:nvPr userDrawn="1"/>
        </p:nvSpPr>
        <p:spPr>
          <a:xfrm>
            <a:off x="0" y="1633333"/>
            <a:ext cx="6581872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AE97D9D6-D5E6-4AB6-931A-C7DAD67FF1B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1" y="1982479"/>
            <a:ext cx="10515599" cy="4165423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56461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E5682-FAE2-42A3-AF81-49944D0B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47DC5-63BB-42E8-BDA7-AA9FEFE75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CCAD-7EC3-41F9-AF25-DBEBDFD2D03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C0EFE-8E38-48E6-9C30-91250D089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EF709-0170-4F0E-8BA7-0BCC9377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60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82CF4-D412-4779-B721-D677D66C3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E62DF9-FC82-4F23-899A-C9F89F8829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6750" y="742950"/>
            <a:ext cx="10858500" cy="53721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22" title="&quot; &quot;">
            <a:extLst>
              <a:ext uri="{FF2B5EF4-FFF2-40B4-BE49-F238E27FC236}">
                <a16:creationId xmlns:a16="http://schemas.microsoft.com/office/drawing/2014/main" id="{F70E1DB0-FA35-4359-A511-0FFBC260B0CF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161925"/>
            <a:ext cx="12192000" cy="0"/>
          </a:xfrm>
          <a:prstGeom prst="line">
            <a:avLst/>
          </a:prstGeom>
          <a:ln w="762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32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E3493D-3AC6-45EE-B19D-FE795223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CCAD-7EC3-41F9-AF25-DBEBDFD2D03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C2881-EB4F-4F07-A241-DA76ABA60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2DF5A-775D-4FC2-9C23-B06497E48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80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AC3F-E8C3-47D6-9C29-15820A7A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4D5C3B-0D78-4F4C-9165-AB9D4B0FC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CBE6E-823D-4EB4-82C4-38F5D4B08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CCAD-7EC3-41F9-AF25-DBEBDFD2D03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53706-2B1F-4D77-B1DA-92FFBBA7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7F56-5FD6-4829-A5D1-8D275B647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entagon 9" title="&quot;&quot;">
            <a:extLst>
              <a:ext uri="{FF2B5EF4-FFF2-40B4-BE49-F238E27FC236}">
                <a16:creationId xmlns:a16="http://schemas.microsoft.com/office/drawing/2014/main" id="{7CC38CDD-64DC-4DFD-A53D-533ECED83431}"/>
              </a:ext>
            </a:extLst>
          </p:cNvPr>
          <p:cNvSpPr/>
          <p:nvPr userDrawn="1"/>
        </p:nvSpPr>
        <p:spPr>
          <a:xfrm>
            <a:off x="0" y="1696611"/>
            <a:ext cx="6581872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71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HS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92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7C08E-E5FC-4F14-993F-305CF8A4F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A4A68-A372-48AB-B631-1614C79B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6A655AA-EB69-4406-B886-8905A423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2605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89CE3-59F3-4862-823A-0FEB939B00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05863" y="1825625"/>
            <a:ext cx="4344072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462D6-05EC-42BC-90B3-E1244B682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9728" y="1825625"/>
            <a:ext cx="4344072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FFCB7-78F2-42A0-B3F8-7C78139E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44305F-9E51-4C97-993B-6CFA7BD87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8169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FF2B2-B59F-4D5B-A313-235F01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7564" y="1857375"/>
            <a:ext cx="4405946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BA152-9EDA-4028-9FB3-1B5DFCFAC5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27563" y="2505075"/>
            <a:ext cx="440594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F0849-E536-4C9C-A18E-53D9F5C3E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9440" y="1857375"/>
            <a:ext cx="4405948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C04F7-725C-41F9-A8AE-514B61337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9440" y="2505075"/>
            <a:ext cx="440594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B873F2-787E-4D79-B474-995E13D0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AF102D7-3CF1-4506-A572-0F149F76C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2106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34204-8D8F-4BBA-A894-01CA6705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279DC7-45CD-4962-BAF3-9EA0BFF1F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9205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A0034-A29B-41C8-8050-85AE27DBE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41109-E4E8-4F1B-8F73-C7512A5AFE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2209799" cy="685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8D643E-9023-4501-A748-7AE3454331FD}"/>
              </a:ext>
            </a:extLst>
          </p:cNvPr>
          <p:cNvSpPr/>
          <p:nvPr userDrawn="1"/>
        </p:nvSpPr>
        <p:spPr>
          <a:xfrm>
            <a:off x="0" y="6647575"/>
            <a:ext cx="2209800" cy="210425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2DFC1C-47D0-4238-9973-F9E27DC563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4" y="5289192"/>
            <a:ext cx="1598591" cy="1147959"/>
          </a:xfrm>
          <a:prstGeom prst="rect">
            <a:avLst/>
          </a:prstGeom>
        </p:spPr>
      </p:pic>
      <p:cxnSp>
        <p:nvCxnSpPr>
          <p:cNvPr id="8" name="Straight Connector 22" title="&quot; &quot;">
            <a:extLst>
              <a:ext uri="{FF2B5EF4-FFF2-40B4-BE49-F238E27FC236}">
                <a16:creationId xmlns:a16="http://schemas.microsoft.com/office/drawing/2014/main" id="{D77F26A8-E80E-47FF-A4E8-5DC6A4DF9AED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" y="6647575"/>
            <a:ext cx="2209799" cy="0"/>
          </a:xfrm>
          <a:prstGeom prst="line">
            <a:avLst/>
          </a:prstGeom>
          <a:ln w="381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7F793-1857-4684-9922-D6742A6482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13000" y="409575"/>
            <a:ext cx="9472613" cy="5689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650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A0034-A29B-41C8-8050-85AE27DBE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41109-E4E8-4F1B-8F73-C7512A5AFE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2209799" cy="685800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8D643E-9023-4501-A748-7AE3454331FD}"/>
              </a:ext>
            </a:extLst>
          </p:cNvPr>
          <p:cNvSpPr/>
          <p:nvPr userDrawn="1"/>
        </p:nvSpPr>
        <p:spPr>
          <a:xfrm>
            <a:off x="0" y="6647575"/>
            <a:ext cx="2209800" cy="210425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2DFC1C-47D0-4238-9973-F9E27DC563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4" y="5289192"/>
            <a:ext cx="1598591" cy="1147959"/>
          </a:xfrm>
          <a:prstGeom prst="rect">
            <a:avLst/>
          </a:prstGeom>
        </p:spPr>
      </p:pic>
      <p:cxnSp>
        <p:nvCxnSpPr>
          <p:cNvPr id="8" name="Straight Connector 22" title="&quot; &quot;">
            <a:extLst>
              <a:ext uri="{FF2B5EF4-FFF2-40B4-BE49-F238E27FC236}">
                <a16:creationId xmlns:a16="http://schemas.microsoft.com/office/drawing/2014/main" id="{D77F26A8-E80E-47FF-A4E8-5DC6A4DF9AED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" y="6647575"/>
            <a:ext cx="2209799" cy="0"/>
          </a:xfrm>
          <a:prstGeom prst="line">
            <a:avLst/>
          </a:prstGeom>
          <a:ln w="381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404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2B5D5-FCFF-42FF-AE3D-76CF37FAA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77890" y="20494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7AA98-2AF5-4BC2-9262-C4B6AFB91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784" y="2049463"/>
            <a:ext cx="4932016" cy="3811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68D7E-257E-4871-AF53-6BBE721E8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0B201C-AA90-47D5-96C6-0D8499E36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732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4D9B1-AB0A-4034-96D1-1272B15D7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0" y="1894114"/>
            <a:ext cx="4357396" cy="432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CA2B5-7745-4EE4-AA6B-4C04515407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83355" y="1"/>
            <a:ext cx="5408646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E3C69-5B65-4D5C-9592-62EF77FDD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BB432F0-4273-4145-92A4-EE447DB1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65125"/>
            <a:ext cx="4357397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8945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D3D943-9064-4951-B936-9F56B4BCB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0C536-92FC-4E64-9194-22969EFD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B27D1-BF3D-4ED3-8A08-CC7E8DE9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19A5C61-4DCC-422D-B66E-7FA5A8D3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1571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4B68-0B79-44AD-8CC1-FFCBDF4E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490E-881C-48B0-BCF6-F629AFBAF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3854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F599D-6C02-48E0-8201-93256B59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0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EDC7E3-DEC9-4498-81FE-201C83A126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90688"/>
            <a:ext cx="5257800" cy="472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E24D776-7FA7-4215-BC62-AA2523B364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566863"/>
            <a:ext cx="6096000" cy="506888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31405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BD1ED-4C0D-4577-AED5-A0A39410D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53BCD-2F54-4A0A-9404-EB4BA9A7C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E411C-1F59-47D8-A553-7FD149C1C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5508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7750-E989-42E1-85EA-B283ABB8F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014" y="2722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3CE5D-AEFD-4304-8BB8-521B2A475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F4435-131E-4F88-9269-C3FA6101F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8856AE-F49A-4C80-83E3-EC3B15C0D2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D8EA7-F412-47B2-90FD-7A9C9762B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DBA92D-FCC2-48A1-8A3D-C92BCE8BE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5D06A-407B-46FA-A0EC-F072866C22B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6F68FA-2583-4B95-8D25-580645123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FE495-09D8-428E-9C45-A3BF074E9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B54E4-5A71-4511-84E9-33A1CA2A9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253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4814-3467-4D26-BFFF-52A18F78E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27" y="24135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7535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879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C7CC-61B4-4A57-AEC1-6B45BD517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876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82634-C662-4D30-A456-A3C406D01D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46213"/>
            <a:ext cx="3932237" cy="44227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E74DC-C2C7-43A6-BBF0-AF07DE2D0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38275"/>
            <a:ext cx="6172200" cy="4422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78538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3E45-7DCB-43D9-A8F6-F996162C1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876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EF7B0-00F0-41BA-B6CA-13DBCA778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F4763C-A6AC-4FC2-9B24-1D1A4CF76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6097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8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8443D7-7F30-4B8B-A2B9-80AFCA43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33437-94B2-48B2-B9DF-D0A124C36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196B4-59A7-4F55-AB1F-E472546A9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CCAD-7EC3-41F9-AF25-DBEBDFD2D03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C522-DAE5-4E68-AFB5-CB47A0262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5248E-2126-4CBB-924B-FEEF06B72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131E7-C65A-4205-BD59-AD27FEB0E13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482BAF-12B2-4620-96B5-33302AEFD9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7025"/>
            <a:ext cx="12192000" cy="180975"/>
          </a:xfrm>
          <a:prstGeom prst="rect">
            <a:avLst/>
          </a:prstGeom>
          <a:ln>
            <a:noFill/>
          </a:ln>
        </p:spPr>
      </p:pic>
      <p:cxnSp>
        <p:nvCxnSpPr>
          <p:cNvPr id="10" name="Straight Connector 22" title="&quot; &quot;">
            <a:extLst>
              <a:ext uri="{FF2B5EF4-FFF2-40B4-BE49-F238E27FC236}">
                <a16:creationId xmlns:a16="http://schemas.microsoft.com/office/drawing/2014/main" id="{4242C5BE-DB79-4DCF-961F-CD36C176BAAD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" y="6659554"/>
            <a:ext cx="12192000" cy="0"/>
          </a:xfrm>
          <a:prstGeom prst="line">
            <a:avLst/>
          </a:prstGeom>
          <a:ln w="381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7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51" r:id="rId2"/>
    <p:sldLayoutId id="2147483652" r:id="rId3"/>
    <p:sldLayoutId id="2147483672" r:id="rId4"/>
    <p:sldLayoutId id="2147483673" r:id="rId5"/>
    <p:sldLayoutId id="2147483653" r:id="rId6"/>
    <p:sldLayoutId id="2147483697" r:id="rId7"/>
    <p:sldLayoutId id="2147483674" r:id="rId8"/>
    <p:sldLayoutId id="2147483702" r:id="rId9"/>
    <p:sldLayoutId id="2147483655" r:id="rId10"/>
    <p:sldLayoutId id="2147483658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087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title="&quot;&quot;">
            <a:extLst>
              <a:ext uri="{FF2B5EF4-FFF2-40B4-BE49-F238E27FC236}">
                <a16:creationId xmlns:a16="http://schemas.microsoft.com/office/drawing/2014/main" id="{7620AFCD-4C7A-490F-B4EC-1E8A313F4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2209799" cy="6858000"/>
          </a:xfrm>
          <a:prstGeom prst="rect">
            <a:avLst/>
          </a:prstGeom>
          <a:ln>
            <a:noFill/>
          </a:ln>
        </p:spPr>
      </p:pic>
      <p:sp>
        <p:nvSpPr>
          <p:cNvPr id="8" name="Pentagon 9" title="&quot;&quot;">
            <a:extLst>
              <a:ext uri="{FF2B5EF4-FFF2-40B4-BE49-F238E27FC236}">
                <a16:creationId xmlns:a16="http://schemas.microsoft.com/office/drawing/2014/main" id="{28070A9E-BB8B-4EB5-A97A-72B95557EE0B}"/>
              </a:ext>
            </a:extLst>
          </p:cNvPr>
          <p:cNvSpPr/>
          <p:nvPr userDrawn="1"/>
        </p:nvSpPr>
        <p:spPr>
          <a:xfrm>
            <a:off x="196066" y="1684927"/>
            <a:ext cx="11157734" cy="140698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  <p:cxnSp>
        <p:nvCxnSpPr>
          <p:cNvPr id="9" name="Straight Connector 22" title="&quot; &quot;">
            <a:extLst>
              <a:ext uri="{FF2B5EF4-FFF2-40B4-BE49-F238E27FC236}">
                <a16:creationId xmlns:a16="http://schemas.microsoft.com/office/drawing/2014/main" id="{3868AE59-EB1E-4C7C-9634-491E3BC80F7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" y="6647575"/>
            <a:ext cx="2209799" cy="0"/>
          </a:xfrm>
          <a:prstGeom prst="line">
            <a:avLst/>
          </a:prstGeom>
          <a:ln w="381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 title="&quot;&quot;">
            <a:extLst>
              <a:ext uri="{FF2B5EF4-FFF2-40B4-BE49-F238E27FC236}">
                <a16:creationId xmlns:a16="http://schemas.microsoft.com/office/drawing/2014/main" id="{4D4A2005-8354-4C11-9408-7FFA3C38C317}"/>
              </a:ext>
            </a:extLst>
          </p:cNvPr>
          <p:cNvSpPr/>
          <p:nvPr userDrawn="1"/>
        </p:nvSpPr>
        <p:spPr>
          <a:xfrm>
            <a:off x="0" y="6647575"/>
            <a:ext cx="2209800" cy="210425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B789B8-5CE2-4A8E-A3CF-6573D3979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238" y="554902"/>
            <a:ext cx="89479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BE2A73-A47F-4628-B24D-71BF9CA2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05864" y="2236741"/>
            <a:ext cx="8452658" cy="3799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title="Texas Department of State Health Services logo">
            <a:extLst>
              <a:ext uri="{FF2B5EF4-FFF2-40B4-BE49-F238E27FC236}">
                <a16:creationId xmlns:a16="http://schemas.microsoft.com/office/drawing/2014/main" id="{25AFC768-FDBA-4F71-84A8-646DFECB7B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4" y="5289192"/>
            <a:ext cx="1598591" cy="1147959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58A82E9-29F0-4669-AE6A-42B92398A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B6698-EAFE-4EF4-8E59-4E345DB88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0" r:id="rId2"/>
    <p:sldLayoutId id="2147483691" r:id="rId3"/>
    <p:sldLayoutId id="2147483692" r:id="rId4"/>
    <p:sldLayoutId id="2147483703" r:id="rId5"/>
    <p:sldLayoutId id="2147483693" r:id="rId6"/>
    <p:sldLayoutId id="2147483694" r:id="rId7"/>
    <p:sldLayoutId id="2147483695" r:id="rId8"/>
    <p:sldLayoutId id="214748369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3087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&quot;&quot;">
            <a:extLst>
              <a:ext uri="{FF2B5EF4-FFF2-40B4-BE49-F238E27FC236}">
                <a16:creationId xmlns:a16="http://schemas.microsoft.com/office/drawing/2014/main" id="{48752905-4F9E-4308-9D7D-79136CE22E29}"/>
              </a:ext>
            </a:extLst>
          </p:cNvPr>
          <p:cNvSpPr/>
          <p:nvPr userDrawn="1"/>
        </p:nvSpPr>
        <p:spPr>
          <a:xfrm>
            <a:off x="0" y="-24702"/>
            <a:ext cx="12192001" cy="8986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12" title="&quot;&quot;">
            <a:extLst>
              <a:ext uri="{FF2B5EF4-FFF2-40B4-BE49-F238E27FC236}">
                <a16:creationId xmlns:a16="http://schemas.microsoft.com/office/drawing/2014/main" id="{26D6B718-8D13-46EE-A2EA-3EC07DCA572F}"/>
              </a:ext>
            </a:extLst>
          </p:cNvPr>
          <p:cNvSpPr/>
          <p:nvPr userDrawn="1"/>
        </p:nvSpPr>
        <p:spPr>
          <a:xfrm>
            <a:off x="6480961" y="513145"/>
            <a:ext cx="5711040" cy="743040"/>
          </a:xfrm>
          <a:prstGeom prst="homePlat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  <p:sp>
        <p:nvSpPr>
          <p:cNvPr id="9" name="Pentagon 13" title="&quot;&quot;">
            <a:extLst>
              <a:ext uri="{FF2B5EF4-FFF2-40B4-BE49-F238E27FC236}">
                <a16:creationId xmlns:a16="http://schemas.microsoft.com/office/drawing/2014/main" id="{ED62EF45-C9C0-4413-81FE-899E260FD808}"/>
              </a:ext>
            </a:extLst>
          </p:cNvPr>
          <p:cNvSpPr/>
          <p:nvPr userDrawn="1"/>
        </p:nvSpPr>
        <p:spPr>
          <a:xfrm>
            <a:off x="0" y="365125"/>
            <a:ext cx="9481334" cy="1039080"/>
          </a:xfrm>
          <a:prstGeom prst="homePlate">
            <a:avLst/>
          </a:prstGeom>
          <a:solidFill>
            <a:srgbClr val="005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061" tIns="43031" rIns="86061" bIns="430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59" b="1" dirty="0">
              <a:solidFill>
                <a:schemeClr val="tx1"/>
              </a:solidFill>
            </a:endParaRPr>
          </a:p>
        </p:txBody>
      </p:sp>
      <p:pic>
        <p:nvPicPr>
          <p:cNvPr id="11" name="Picture 10" title="&quot;&quot;">
            <a:extLst>
              <a:ext uri="{FF2B5EF4-FFF2-40B4-BE49-F238E27FC236}">
                <a16:creationId xmlns:a16="http://schemas.microsoft.com/office/drawing/2014/main" id="{53B8FF7F-B71D-4E67-925E-01F7866EB6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7025"/>
            <a:ext cx="12192000" cy="180975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2D2514-FF0E-43CF-9DEC-E8FFEC136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53" y="2542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3C64B-EE6C-49CE-AC9C-4EF026EBE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43558-8669-4E59-AFD4-2D647B0279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5D06A-407B-46FA-A0EC-F072866C22B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AD61A-3E46-4A91-9409-1DF22E3CD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899FE-B918-439A-8725-B7C544019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B54E4-5A71-4511-84E9-33A1CA2A9EE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22" title="&quot; &quot;">
            <a:extLst>
              <a:ext uri="{FF2B5EF4-FFF2-40B4-BE49-F238E27FC236}">
                <a16:creationId xmlns:a16="http://schemas.microsoft.com/office/drawing/2014/main" id="{6E5C70A8-3EE5-4D69-8AA3-93C6F7056F47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-1" y="6659554"/>
            <a:ext cx="12192000" cy="0"/>
          </a:xfrm>
          <a:prstGeom prst="line">
            <a:avLst/>
          </a:prstGeom>
          <a:ln w="38100">
            <a:solidFill>
              <a:srgbClr val="FFC600"/>
            </a:solidFill>
            <a:headEnd/>
            <a:tailE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79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5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2845A-EF74-496A-BB22-37F68516B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889229"/>
            <a:ext cx="6096000" cy="236062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400" b="1" dirty="0">
                <a:latin typeface="Verdana" panose="020B0604030504040204" pitchFamily="34" charset="0"/>
                <a:ea typeface="Verdana" panose="020B0604030504040204" pitchFamily="34" charset="0"/>
              </a:rPr>
              <a:t>EMS PARTNERS: BRIEFING  ON PROPOSED RULES</a:t>
            </a:r>
          </a:p>
          <a:p>
            <a:pPr algn="ctr"/>
            <a:r>
              <a:rPr lang="en-US" sz="4400" b="1" dirty="0">
                <a:latin typeface="Verdana" panose="020B0604030504040204" pitchFamily="34" charset="0"/>
                <a:ea typeface="Verdana" panose="020B0604030504040204" pitchFamily="34" charset="0"/>
              </a:rPr>
              <a:t>(JULY 2026)</a:t>
            </a:r>
          </a:p>
          <a:p>
            <a:endParaRPr lang="en-US" sz="4800" b="1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4800" b="1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5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>
            <a:extLst>
              <a:ext uri="{FF2B5EF4-FFF2-40B4-BE49-F238E27FC236}">
                <a16:creationId xmlns:a16="http://schemas.microsoft.com/office/drawing/2014/main" id="{F86F56FF-F2B5-85E9-2AB3-1D0F0D928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86270"/>
            <a:ext cx="12266428" cy="164273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HOW DID WE GET HERE?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BE79E5C-F0D9-2325-66F1-C7CFF59A9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429000"/>
            <a:ext cx="12266428" cy="1500187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ctr"/>
            <a:r>
              <a:rPr lang="en-US" sz="4400" b="1" dirty="0"/>
              <a:t>89</a:t>
            </a:r>
            <a:r>
              <a:rPr lang="en-US" sz="4400" b="1" baseline="30000" dirty="0"/>
              <a:t>TH</a:t>
            </a:r>
            <a:r>
              <a:rPr lang="en-US" sz="4400" b="1" dirty="0"/>
              <a:t> REGULAR LEGISLATIVE SESSION</a:t>
            </a:r>
          </a:p>
        </p:txBody>
      </p:sp>
    </p:spTree>
    <p:extLst>
      <p:ext uri="{BB962C8B-B14F-4D97-AF65-F5344CB8AC3E}">
        <p14:creationId xmlns:p14="http://schemas.microsoft.com/office/powerpoint/2010/main" val="46549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933195-774C-DB14-1933-69D1E4B5C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PURPOSE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AE18EE-5867-F9B9-721A-F9501323E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4206"/>
            <a:ext cx="5181600" cy="3150412"/>
          </a:xfrm>
        </p:spPr>
        <p:txBody>
          <a:bodyPr>
            <a:normAutofit/>
          </a:bodyPr>
          <a:lstStyle/>
          <a:p>
            <a:r>
              <a:rPr lang="en-US" dirty="0"/>
              <a:t>Legislation passed in 89R</a:t>
            </a:r>
          </a:p>
          <a:p>
            <a:r>
              <a:rPr lang="en-US" dirty="0"/>
              <a:t>Incorporate “plain” language</a:t>
            </a:r>
          </a:p>
          <a:p>
            <a:r>
              <a:rPr lang="en-US" dirty="0"/>
              <a:t>Copilot review </a:t>
            </a:r>
          </a:p>
          <a:p>
            <a:r>
              <a:rPr lang="en-US" dirty="0"/>
              <a:t>Repeal and replace</a:t>
            </a:r>
          </a:p>
          <a:p>
            <a:r>
              <a:rPr lang="en-US" dirty="0"/>
              <a:t>General clean up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9F87783-A703-6B8F-9751-8E758CC3F1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0423" y="1900053"/>
            <a:ext cx="5181600" cy="3458718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888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43511-AB9C-40E0-445E-D6CC56F3A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C2AF6-B251-4199-A09E-084140005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955" y="2679405"/>
            <a:ext cx="5536721" cy="385941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71834EB-4CC2-59AB-6345-6FB804A3B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823059"/>
              </p:ext>
            </p:extLst>
          </p:nvPr>
        </p:nvGraphicFramePr>
        <p:xfrm>
          <a:off x="411326" y="1664783"/>
          <a:ext cx="11369347" cy="4598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4213">
                  <a:extLst>
                    <a:ext uri="{9D8B030D-6E8A-4147-A177-3AD203B41FA5}">
                      <a16:colId xmlns:a16="http://schemas.microsoft.com/office/drawing/2014/main" val="4125268737"/>
                    </a:ext>
                  </a:extLst>
                </a:gridCol>
                <a:gridCol w="8175134">
                  <a:extLst>
                    <a:ext uri="{9D8B030D-6E8A-4147-A177-3AD203B41FA5}">
                      <a16:colId xmlns:a16="http://schemas.microsoft.com/office/drawing/2014/main" val="736386402"/>
                    </a:ext>
                  </a:extLst>
                </a:gridCol>
              </a:tblGrid>
              <a:tr h="474007">
                <a:tc>
                  <a:txBody>
                    <a:bodyPr/>
                    <a:lstStyle/>
                    <a:p>
                      <a:r>
                        <a:rPr lang="en-US" sz="2400" dirty="0"/>
                        <a:t>Bill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Subject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0750475"/>
                  </a:ext>
                </a:extLst>
              </a:tr>
              <a:tr h="4805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House Bill 742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Human trafficking education 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263659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House Bill 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Active shooter planning with all emergency services and schools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0959442"/>
                  </a:ext>
                </a:extLst>
              </a:tr>
              <a:tr h="829512">
                <a:tc>
                  <a:txBody>
                    <a:bodyPr/>
                    <a:lstStyle/>
                    <a:p>
                      <a:r>
                        <a:rPr lang="en-US" sz="2400" b="1" dirty="0"/>
                        <a:t>Senate Bill 1818 and House Bill  5629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Out-of-state licensure recognition for military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443076"/>
                  </a:ext>
                </a:extLst>
              </a:tr>
              <a:tr h="680999">
                <a:tc>
                  <a:txBody>
                    <a:bodyPr/>
                    <a:lstStyle/>
                    <a:p>
                      <a:r>
                        <a:rPr lang="en-US" sz="2400" b="1" dirty="0"/>
                        <a:t>Senate </a:t>
                      </a:r>
                      <a:r>
                        <a:rPr lang="en-US" sz="2400" b="1"/>
                        <a:t>Bill 1021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Stalking conviction may be a disqualifier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0800723"/>
                  </a:ext>
                </a:extLst>
              </a:tr>
              <a:tr h="829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House Bill 149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AI in EMS treatment decisions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5178552"/>
                  </a:ext>
                </a:extLst>
              </a:tr>
              <a:tr h="829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House Bill 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Peer support protection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0397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761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937EFA-602C-F096-9AA3-D00496103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326" y="2126511"/>
            <a:ext cx="12298326" cy="2185659"/>
          </a:xfrm>
        </p:spPr>
        <p:txBody>
          <a:bodyPr/>
          <a:lstStyle/>
          <a:p>
            <a:pPr algn="ctr"/>
            <a:r>
              <a:rPr lang="en-US" dirty="0"/>
              <a:t>ADDITIONAL LEGISLATION &amp; ENHANCEMENTS IMPACTING EMS </a:t>
            </a:r>
          </a:p>
        </p:txBody>
      </p:sp>
    </p:spTree>
    <p:extLst>
      <p:ext uri="{BB962C8B-B14F-4D97-AF65-F5344CB8AC3E}">
        <p14:creationId xmlns:p14="http://schemas.microsoft.com/office/powerpoint/2010/main" val="2528602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DA6B6-D028-136D-8807-9899048FD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72" y="230724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ADDITIONAL LEGISLATION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4F0F8-4DF8-D05A-9AD9-E6E48077292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34072" y="2107443"/>
            <a:ext cx="5561928" cy="3778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House Bill 3000 -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/>
              <a:t>Funding for rural EMS</a:t>
            </a: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r>
              <a:rPr lang="en-US" sz="3600" b="1" dirty="0"/>
              <a:t>Senate Bill 2476 -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/>
              <a:t>EMS Balance Billing</a:t>
            </a:r>
            <a:br>
              <a:rPr lang="en-US" sz="3600" dirty="0"/>
            </a:br>
            <a:r>
              <a:rPr lang="en-US" sz="2400" b="1" dirty="0"/>
              <a:t>Ongoing legislation passed during the 88</a:t>
            </a:r>
            <a:r>
              <a:rPr lang="en-US" sz="2400" b="1" baseline="30000" dirty="0"/>
              <a:t>th</a:t>
            </a:r>
            <a:r>
              <a:rPr lang="en-US" sz="2400" b="1" dirty="0"/>
              <a:t> Regular Session</a:t>
            </a:r>
            <a:endParaRPr lang="en-US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A3FB42-9877-3BD1-C794-622E8E42ED8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37" y="2107443"/>
            <a:ext cx="4986670" cy="36077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3105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94F69-CDDD-380A-7553-41094391F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A79E-1FF9-EE2F-94F0-1A3333FDB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35" y="222250"/>
            <a:ext cx="10515600" cy="1325563"/>
          </a:xfrm>
        </p:spPr>
        <p:txBody>
          <a:bodyPr/>
          <a:lstStyle/>
          <a:p>
            <a:r>
              <a:rPr lang="en-US" dirty="0"/>
              <a:t>ADDITIONAL ENHANCEMENTS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8FB77-8489-F604-363F-BDAA8EC42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935" y="1623606"/>
            <a:ext cx="11227981" cy="45858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0058A3"/>
                </a:solidFill>
              </a:rPr>
              <a:t>TAC 157.11 Operation</a:t>
            </a:r>
          </a:p>
          <a:p>
            <a:pPr marL="0" indent="0">
              <a:buNone/>
            </a:pPr>
            <a:endParaRPr lang="en-US" sz="2200" b="1" dirty="0">
              <a:solidFill>
                <a:srgbClr val="0058A3"/>
              </a:solidFill>
            </a:endParaRPr>
          </a:p>
          <a:p>
            <a:r>
              <a:rPr lang="en-US" sz="3200" b="1" dirty="0"/>
              <a:t>Applications</a:t>
            </a:r>
            <a:r>
              <a:rPr lang="en-US" dirty="0"/>
              <a:t> </a:t>
            </a:r>
          </a:p>
          <a:p>
            <a:pPr lvl="1"/>
            <a:r>
              <a:rPr lang="en-US" sz="2800" b="1" dirty="0"/>
              <a:t>Requirements</a:t>
            </a:r>
            <a:r>
              <a:rPr lang="en-US" sz="2800" dirty="0"/>
              <a:t>: Initial and renewal</a:t>
            </a:r>
            <a:br>
              <a:rPr lang="en-US" sz="2800" dirty="0"/>
            </a:br>
            <a:endParaRPr lang="en-US" sz="2200" dirty="0"/>
          </a:p>
          <a:p>
            <a:r>
              <a:rPr lang="en-US" sz="3200" b="1" dirty="0"/>
              <a:t>Medical Directors </a:t>
            </a:r>
          </a:p>
          <a:p>
            <a:pPr lvl="1"/>
            <a:r>
              <a:rPr lang="en-US" sz="2800" b="1" dirty="0"/>
              <a:t>Authority and Input:</a:t>
            </a:r>
            <a:r>
              <a:rPr lang="en-US" sz="2800" dirty="0"/>
              <a:t> Protocols, Policies, and SOPs</a:t>
            </a:r>
          </a:p>
          <a:p>
            <a:pPr lvl="1"/>
            <a:r>
              <a:rPr lang="en-US" sz="2800" b="1" dirty="0"/>
              <a:t>Medical Delegation</a:t>
            </a:r>
            <a:r>
              <a:rPr lang="en-US" sz="2800" dirty="0"/>
              <a:t>:</a:t>
            </a:r>
            <a:r>
              <a:rPr lang="en-US" sz="2800" b="1" dirty="0"/>
              <a:t> </a:t>
            </a:r>
            <a:r>
              <a:rPr lang="en-US" sz="2800" dirty="0"/>
              <a:t>Clinical guidance, scope of practice, and  patient care standards </a:t>
            </a:r>
            <a:br>
              <a:rPr lang="en-US" sz="2800" b="1" dirty="0"/>
            </a:br>
            <a:endParaRPr lang="en-US" sz="2200" b="1" dirty="0"/>
          </a:p>
          <a:p>
            <a:r>
              <a:rPr lang="en-US" sz="3200" b="1" dirty="0"/>
              <a:t>Wristband Management</a:t>
            </a:r>
            <a:r>
              <a:rPr lang="en-US" sz="3200" dirty="0"/>
              <a:t> </a:t>
            </a:r>
          </a:p>
          <a:p>
            <a:pPr lvl="1"/>
            <a:r>
              <a:rPr lang="en-US" sz="2800" b="1" dirty="0"/>
              <a:t>Patient Tracking</a:t>
            </a:r>
            <a:r>
              <a:rPr lang="en-US" sz="2800" dirty="0"/>
              <a:t>:  Using established RAC wristband program procedures.</a:t>
            </a:r>
          </a:p>
        </p:txBody>
      </p:sp>
    </p:spTree>
    <p:extLst>
      <p:ext uri="{BB962C8B-B14F-4D97-AF65-F5344CB8AC3E}">
        <p14:creationId xmlns:p14="http://schemas.microsoft.com/office/powerpoint/2010/main" val="3020405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5A57D-395A-4F44-6409-5A4022583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91D4-AD2D-D9FC-4C43-1AE061CB9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652" y="205773"/>
            <a:ext cx="10515600" cy="1325563"/>
          </a:xfrm>
        </p:spPr>
        <p:txBody>
          <a:bodyPr/>
          <a:lstStyle/>
          <a:p>
            <a:r>
              <a:rPr lang="en-US" dirty="0"/>
              <a:t>ADDITIONAL ENHANCEMENTS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DC950-FCEF-3FE5-2ABF-FC8EE7A2B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5652" y="2744219"/>
            <a:ext cx="5460734" cy="18835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58A3"/>
                </a:solidFill>
              </a:rPr>
              <a:t>TAC 157.32 Initial Education </a:t>
            </a:r>
            <a:br>
              <a:rPr lang="en-US" sz="3200" b="1" dirty="0">
                <a:solidFill>
                  <a:srgbClr val="0058A3"/>
                </a:solidFill>
              </a:rPr>
            </a:br>
            <a:endParaRPr lang="en-US" sz="2000" b="1" dirty="0">
              <a:solidFill>
                <a:srgbClr val="0058A3"/>
              </a:solidFill>
            </a:endParaRPr>
          </a:p>
          <a:p>
            <a:r>
              <a:rPr lang="en-US" b="1" dirty="0"/>
              <a:t>Human Trafficking</a:t>
            </a:r>
            <a:r>
              <a:rPr lang="en-US" dirty="0"/>
              <a:t>:</a:t>
            </a:r>
            <a:r>
              <a:rPr lang="en-US" b="1" dirty="0"/>
              <a:t>  </a:t>
            </a:r>
            <a:r>
              <a:rPr lang="en-US" dirty="0"/>
              <a:t>Education and documentation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9D3008-AFD8-3BD0-92F5-0F71EAB2D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909" y="2119745"/>
            <a:ext cx="5666642" cy="31324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8411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367DE-48E5-BC8E-4E40-685A2665D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4E4F-991C-53E0-C813-E2BF12F5E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061" y="222250"/>
            <a:ext cx="10515600" cy="1325563"/>
          </a:xfrm>
        </p:spPr>
        <p:txBody>
          <a:bodyPr/>
          <a:lstStyle/>
          <a:p>
            <a:r>
              <a:rPr lang="en-US" dirty="0"/>
              <a:t>ADDITIONAL ENHANCEMENTS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E22820-33C2-541F-F4B9-D484DCDC7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061" y="2654965"/>
            <a:ext cx="5449186" cy="2491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5CB9"/>
                </a:solidFill>
              </a:rPr>
              <a:t>TAC 157.33 Certification </a:t>
            </a:r>
          </a:p>
          <a:p>
            <a:pPr marL="0" indent="0">
              <a:buNone/>
            </a:pPr>
            <a:endParaRPr lang="en-US" sz="2000" b="1" dirty="0">
              <a:solidFill>
                <a:srgbClr val="005CB9"/>
              </a:solidFill>
            </a:endParaRPr>
          </a:p>
          <a:p>
            <a:r>
              <a:rPr lang="en-US" b="1" dirty="0"/>
              <a:t>Skills Verification</a:t>
            </a:r>
            <a:r>
              <a:rPr lang="en-US" dirty="0"/>
              <a:t>: Not required for license renewal or reentry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7CC5B-111F-551E-E81E-EE2D00B21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9679" y="2220013"/>
            <a:ext cx="5429250" cy="3257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1552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A852-3FE1-73D5-B0E7-81F4660D1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10" y="280200"/>
            <a:ext cx="10515600" cy="1325563"/>
          </a:xfrm>
        </p:spPr>
        <p:txBody>
          <a:bodyPr/>
          <a:lstStyle/>
          <a:p>
            <a:r>
              <a:rPr lang="en-US" dirty="0"/>
              <a:t>ADDITIONAL ENHANCEMENTS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1C4765-19A8-5F9F-B3AE-1395C3A56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910" y="2647729"/>
            <a:ext cx="5673090" cy="20765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58A3"/>
                </a:solidFill>
              </a:rPr>
              <a:t>TAC 157.34 Recertification</a:t>
            </a:r>
          </a:p>
          <a:p>
            <a:pPr marL="0" indent="0">
              <a:buNone/>
            </a:pPr>
            <a:endParaRPr lang="en-US" sz="2000" b="1" dirty="0">
              <a:solidFill>
                <a:srgbClr val="0058A3"/>
              </a:solidFill>
            </a:endParaRPr>
          </a:p>
          <a:p>
            <a:r>
              <a:rPr lang="en-US" b="1" dirty="0"/>
              <a:t>Human Trafficking</a:t>
            </a:r>
            <a:r>
              <a:rPr lang="en-US" dirty="0"/>
              <a:t>:</a:t>
            </a:r>
            <a:r>
              <a:rPr lang="en-US" b="1" dirty="0"/>
              <a:t>  </a:t>
            </a:r>
            <a:r>
              <a:rPr lang="en-US" dirty="0"/>
              <a:t>Education and documentation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EA90A1-806A-62FF-8863-723A69910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16" y="2119745"/>
            <a:ext cx="5666642" cy="31324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8450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48514-8566-8D0D-4B6C-B20E1D5A9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1731D-1CAB-F24D-4010-9D573C273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84" y="243515"/>
            <a:ext cx="10515600" cy="1325563"/>
          </a:xfrm>
        </p:spPr>
        <p:txBody>
          <a:bodyPr/>
          <a:lstStyle/>
          <a:p>
            <a:r>
              <a:rPr lang="en-US" dirty="0"/>
              <a:t>ADDITIONAL HIGHLIGHTS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CAB4E-F056-9919-C989-825DCA4C1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4284" y="1813627"/>
            <a:ext cx="11080897" cy="4640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5CB9"/>
                </a:solidFill>
              </a:rPr>
              <a:t>TAC 157.36 Certification Denial</a:t>
            </a:r>
          </a:p>
          <a:p>
            <a:pPr marL="0" indent="0">
              <a:buNone/>
            </a:pPr>
            <a:endParaRPr lang="en-US" sz="2000" b="1" dirty="0">
              <a:solidFill>
                <a:srgbClr val="005CB9"/>
              </a:solidFill>
            </a:endParaRPr>
          </a:p>
          <a:p>
            <a:r>
              <a:rPr lang="en-US" b="1" dirty="0"/>
              <a:t>Applies to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Certificant or licensee</a:t>
            </a:r>
          </a:p>
          <a:p>
            <a:r>
              <a:rPr lang="en-US" b="1" dirty="0"/>
              <a:t>Screening: </a:t>
            </a:r>
            <a:r>
              <a:rPr lang="en-US" dirty="0"/>
              <a:t>Alcohol or drug use </a:t>
            </a:r>
          </a:p>
          <a:p>
            <a:r>
              <a:rPr lang="en-US" b="1" dirty="0"/>
              <a:t>Revocation, Suspension/Probation</a:t>
            </a:r>
            <a:endParaRPr lang="en-US" dirty="0"/>
          </a:p>
          <a:p>
            <a:r>
              <a:rPr lang="en-US" b="1" dirty="0"/>
              <a:t>Peer-to-Peer Support</a:t>
            </a:r>
            <a:r>
              <a:rPr lang="en-US" dirty="0"/>
              <a:t>: Participation in services is not subject disciplinary action</a:t>
            </a:r>
          </a:p>
          <a:p>
            <a:r>
              <a:rPr lang="en-US" b="1" dirty="0"/>
              <a:t>National EMS Compact</a:t>
            </a:r>
            <a:r>
              <a:rPr lang="en-US" dirty="0"/>
              <a:t>: Disciplinary actions are forwarded to the Compact</a:t>
            </a:r>
          </a:p>
        </p:txBody>
      </p:sp>
    </p:spTree>
    <p:extLst>
      <p:ext uri="{BB962C8B-B14F-4D97-AF65-F5344CB8AC3E}">
        <p14:creationId xmlns:p14="http://schemas.microsoft.com/office/powerpoint/2010/main" val="3031137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21F3C-9CAE-3B59-64B2-266041215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HIGHLIGHTS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825E1-9DA1-FDD4-C118-5FDDC105F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976" y="2729393"/>
            <a:ext cx="10985205" cy="1603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58A3"/>
                </a:solidFill>
              </a:rPr>
              <a:t>TAC 157.37 Criminal Background</a:t>
            </a:r>
          </a:p>
          <a:p>
            <a:pPr marL="0" indent="0">
              <a:buNone/>
            </a:pPr>
            <a:endParaRPr lang="en-US" sz="2000" b="1" dirty="0">
              <a:solidFill>
                <a:srgbClr val="0058A3"/>
              </a:solidFill>
            </a:endParaRPr>
          </a:p>
          <a:p>
            <a:pPr marL="0" indent="0">
              <a:buNone/>
            </a:pPr>
            <a:r>
              <a:rPr lang="en-US" b="1" dirty="0"/>
              <a:t>Stalking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Convictions after September 1, 2025, </a:t>
            </a:r>
            <a:r>
              <a:rPr lang="en-US" b="1" dirty="0"/>
              <a:t>may</a:t>
            </a:r>
            <a:r>
              <a:rPr lang="en-US" dirty="0"/>
              <a:t>  disqualify candidates.</a:t>
            </a:r>
          </a:p>
        </p:txBody>
      </p:sp>
    </p:spTree>
    <p:extLst>
      <p:ext uri="{BB962C8B-B14F-4D97-AF65-F5344CB8AC3E}">
        <p14:creationId xmlns:p14="http://schemas.microsoft.com/office/powerpoint/2010/main" val="3956814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5D5774C-90AF-6F17-7D00-9A73256F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15609"/>
            <a:ext cx="12192000" cy="1118192"/>
          </a:xfrm>
        </p:spPr>
        <p:txBody>
          <a:bodyPr/>
          <a:lstStyle/>
          <a:p>
            <a:pPr algn="ctr"/>
            <a:r>
              <a:rPr lang="en-US" dirty="0"/>
              <a:t>WHAT'S NEXT?</a:t>
            </a:r>
          </a:p>
        </p:txBody>
      </p:sp>
    </p:spTree>
    <p:extLst>
      <p:ext uri="{BB962C8B-B14F-4D97-AF65-F5344CB8AC3E}">
        <p14:creationId xmlns:p14="http://schemas.microsoft.com/office/powerpoint/2010/main" val="2521278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5AD86A-273B-A01B-C1A2-484D6302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93" y="25426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A414C39-04D9-68A2-4D06-0E15588AF9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9099247"/>
              </p:ext>
            </p:extLst>
          </p:nvPr>
        </p:nvGraphicFramePr>
        <p:xfrm>
          <a:off x="606493" y="1765005"/>
          <a:ext cx="10695916" cy="4592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8763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4F9014-D34B-C7C0-1B56-0BEECD762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018" y="222250"/>
            <a:ext cx="10313581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WORKING TOGETHER – NEXT RULE SET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B0063F9E-27E2-F759-D9F9-29DEF4A4ABE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23613829"/>
              </p:ext>
            </p:extLst>
          </p:nvPr>
        </p:nvGraphicFramePr>
        <p:xfrm>
          <a:off x="423530" y="1547813"/>
          <a:ext cx="11344940" cy="4991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9161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44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62C556A-76C4-4C2C-9D35-FD64CEB9E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131" y="457200"/>
            <a:ext cx="7732712" cy="876300"/>
          </a:xfrm>
        </p:spPr>
        <p:txBody>
          <a:bodyPr>
            <a:normAutofit/>
          </a:bodyPr>
          <a:lstStyle/>
          <a:p>
            <a:r>
              <a:rPr lang="en-US" sz="4400" dirty="0"/>
              <a:t>THANKS FOR ATTENDING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BA9DABE-8B04-87F2-566F-882736C8F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9130" y="1527175"/>
            <a:ext cx="5876097" cy="4873625"/>
          </a:xfrm>
        </p:spPr>
        <p:txBody>
          <a:bodyPr>
            <a:noAutofit/>
          </a:bodyPr>
          <a:lstStyle/>
          <a:p>
            <a:r>
              <a:rPr lang="en-US" sz="2800" dirty="0"/>
              <a:t>Use the QR Code to earn CE credit in </a:t>
            </a:r>
            <a:r>
              <a:rPr lang="en-US" sz="2800" i="1" dirty="0"/>
              <a:t>preparatory</a:t>
            </a:r>
            <a:r>
              <a:rPr lang="en-US" sz="2800" dirty="0"/>
              <a:t> content area.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Please allow up to two weeks to receive your certificate.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Make sure to </a:t>
            </a:r>
            <a:r>
              <a:rPr lang="en-US" sz="2800" b="1" dirty="0"/>
              <a:t>enter the email address used during registration </a:t>
            </a:r>
            <a:r>
              <a:rPr lang="en-US" sz="2800" dirty="0"/>
              <a:t>to confirm attendance.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Certificates </a:t>
            </a:r>
            <a:r>
              <a:rPr lang="en-US" sz="2800" b="1" dirty="0"/>
              <a:t>will be sent </a:t>
            </a:r>
            <a:r>
              <a:rPr lang="en-US" sz="2800" dirty="0"/>
              <a:t>to the email address used during registration for this webinar.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7B5C58-674A-7BEC-8369-FEDF31BBC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244" y="1527175"/>
            <a:ext cx="4873625" cy="487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0368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7CCA944-A578-7308-6876-88A0DDAAF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Sabrina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5C17B00D-6D6A-EB28-DD06-44B5FA04B5D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/>
              <a:t>Sabrina Lee Richardson, Paramedic</a:t>
            </a:r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400" b="1" dirty="0"/>
              <a:t>EMS </a:t>
            </a:r>
            <a:r>
              <a:rPr lang="en-US" sz="4400" b="1"/>
              <a:t>Education Coordinator</a:t>
            </a:r>
            <a:endParaRPr lang="en-US" sz="4400" b="1" dirty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400" b="1" dirty="0"/>
              <a:t>Email: sabrina.lee.richardson@dshs.texas.gov</a:t>
            </a:r>
          </a:p>
        </p:txBody>
      </p:sp>
    </p:spTree>
    <p:extLst>
      <p:ext uri="{BB962C8B-B14F-4D97-AF65-F5344CB8AC3E}">
        <p14:creationId xmlns:p14="http://schemas.microsoft.com/office/powerpoint/2010/main" val="955512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CEFFA5-99FF-46CE-A84C-196607A96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728" y="857522"/>
            <a:ext cx="10515600" cy="1971503"/>
          </a:xfrm>
        </p:spPr>
        <p:txBody>
          <a:bodyPr/>
          <a:lstStyle/>
          <a:p>
            <a:r>
              <a:rPr lang="en-US" dirty="0"/>
              <a:t>Call anytime!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98D056-086F-46DA-8A70-35C1DC960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7728" y="3207980"/>
            <a:ext cx="10515600" cy="1256229"/>
          </a:xfrm>
        </p:spPr>
        <p:txBody>
          <a:bodyPr>
            <a:noAutofit/>
          </a:bodyPr>
          <a:lstStyle/>
          <a:p>
            <a:r>
              <a:rPr lang="en-US" sz="4000" dirty="0"/>
              <a:t>Joe Schmider</a:t>
            </a:r>
            <a:br>
              <a:rPr lang="en-US" sz="4000" dirty="0"/>
            </a:br>
            <a:r>
              <a:rPr lang="en-US" sz="4000" dirty="0"/>
              <a:t>State EMS Director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A4FC4C-B3A8-4F59-9EFB-9A8984D11B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4078" y="4593458"/>
            <a:ext cx="10509250" cy="1256230"/>
          </a:xfrm>
        </p:spPr>
        <p:txBody>
          <a:bodyPr>
            <a:normAutofit/>
          </a:bodyPr>
          <a:lstStyle/>
          <a:p>
            <a:r>
              <a:rPr lang="en-US" sz="3200" dirty="0"/>
              <a:t>Phone: 512-484-5470    (available 24/7)</a:t>
            </a:r>
          </a:p>
          <a:p>
            <a:r>
              <a:rPr lang="en-US" sz="3200" dirty="0"/>
              <a:t>Email: </a:t>
            </a:r>
            <a:r>
              <a:rPr lang="en-US" sz="3200" dirty="0" err="1"/>
              <a:t>Joseph.Schmider@DSHS.Texas.Gov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0448914"/>
      </p:ext>
    </p:extLst>
  </p:cSld>
  <p:clrMapOvr>
    <a:masterClrMapping/>
  </p:clrMapOvr>
</p:sld>
</file>

<file path=ppt/theme/theme1.xml><?xml version="1.0" encoding="utf-8"?>
<a:theme xmlns:a="http://schemas.openxmlformats.org/drawingml/2006/main" name="DSHS Slide Theme">
  <a:themeElements>
    <a:clrScheme name="DSHS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003087"/>
      </a:accent1>
      <a:accent2>
        <a:srgbClr val="C00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HS-Powerpoint-Template.potx" id="{6FC93773-1777-49B8-B085-21A8058814C0}" vid="{683E1146-0F7A-4BF5-8A2F-3CF7ECB0942A}"/>
    </a:ext>
  </a:extLst>
</a:theme>
</file>

<file path=ppt/theme/theme2.xml><?xml version="1.0" encoding="utf-8"?>
<a:theme xmlns:a="http://schemas.openxmlformats.org/drawingml/2006/main" name="DSHS Slide Layout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HS-Powerpoint-Template.potx" id="{6FC93773-1777-49B8-B085-21A8058814C0}" vid="{4124A9E9-EF70-4508-B786-ECE044002AD0}"/>
    </a:ext>
  </a:extLst>
</a:theme>
</file>

<file path=ppt/theme/theme3.xml><?xml version="1.0" encoding="utf-8"?>
<a:theme xmlns:a="http://schemas.openxmlformats.org/drawingml/2006/main" name="DSHS Slide Layout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HS-Powerpoint-Template.potx" id="{6FC93773-1777-49B8-B085-21A8058814C0}" vid="{AFDF2EBF-DC16-4258-9B11-8246FF8EEFC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DSHS-Powerpoint-Template</Template>
  <TotalTime>6926</TotalTime>
  <Words>471</Words>
  <Application>Microsoft Office PowerPoint</Application>
  <PresentationFormat>Widescreen</PresentationFormat>
  <Paragraphs>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Verdana</vt:lpstr>
      <vt:lpstr>DSHS Slide Theme</vt:lpstr>
      <vt:lpstr>DSHS Slide Layout 2</vt:lpstr>
      <vt:lpstr>DSHS Slide Layout 3</vt:lpstr>
      <vt:lpstr>PowerPoint Presentation</vt:lpstr>
      <vt:lpstr>HOW DID WE GET HERE?</vt:lpstr>
      <vt:lpstr>PURPOSE</vt:lpstr>
      <vt:lpstr>BILLS</vt:lpstr>
      <vt:lpstr>ADDITIONAL LEGISLATION &amp; ENHANCEMENTS IMPACTING EMS </vt:lpstr>
      <vt:lpstr>ADDITIONAL LEGISLATION  </vt:lpstr>
      <vt:lpstr>ADDITIONAL ENHANCEMENTS</vt:lpstr>
      <vt:lpstr>ADDITIONAL ENHANCEMENTS</vt:lpstr>
      <vt:lpstr>ADDITIONAL ENHANCEMENTS</vt:lpstr>
      <vt:lpstr>ADDITIONAL ENHANCEMENTS</vt:lpstr>
      <vt:lpstr>ADDITIONAL HIGHLIGHTS </vt:lpstr>
      <vt:lpstr>ADDITIONAL HIGHLIGHTS </vt:lpstr>
      <vt:lpstr>WHAT'S NEXT?</vt:lpstr>
      <vt:lpstr>TIMELINE</vt:lpstr>
      <vt:lpstr>WORKING TOGETHER – NEXT RULE SET</vt:lpstr>
      <vt:lpstr>PowerPoint Presentation</vt:lpstr>
      <vt:lpstr>THANKS FOR ATTENDING</vt:lpstr>
      <vt:lpstr>Thank you Sabrina</vt:lpstr>
      <vt:lpstr>Call anytime!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Texas Department of State Health Services</dc:creator>
  <cp:lastModifiedBy>Kitchen,Adrienne (DSHS)</cp:lastModifiedBy>
  <cp:revision>96</cp:revision>
  <dcterms:created xsi:type="dcterms:W3CDTF">2018-12-06T15:25:41Z</dcterms:created>
  <dcterms:modified xsi:type="dcterms:W3CDTF">2026-10-07T19:27:33Z</dcterms:modified>
</cp:coreProperties>
</file>