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handoutMasterIdLst>
    <p:handoutMasterId r:id="rId26"/>
  </p:handoutMasterIdLst>
  <p:sldIdLst>
    <p:sldId id="256" r:id="rId2"/>
    <p:sldId id="257" r:id="rId3"/>
    <p:sldId id="258" r:id="rId4"/>
    <p:sldId id="259" r:id="rId5"/>
    <p:sldId id="260" r:id="rId6"/>
    <p:sldId id="267" r:id="rId7"/>
    <p:sldId id="264" r:id="rId8"/>
    <p:sldId id="261" r:id="rId9"/>
    <p:sldId id="266" r:id="rId10"/>
    <p:sldId id="273" r:id="rId11"/>
    <p:sldId id="280" r:id="rId12"/>
    <p:sldId id="274" r:id="rId13"/>
    <p:sldId id="276" r:id="rId14"/>
    <p:sldId id="283" r:id="rId15"/>
    <p:sldId id="286" r:id="rId16"/>
    <p:sldId id="284" r:id="rId17"/>
    <p:sldId id="287" r:id="rId18"/>
    <p:sldId id="262" r:id="rId19"/>
    <p:sldId id="277" r:id="rId20"/>
    <p:sldId id="289" r:id="rId21"/>
    <p:sldId id="282" r:id="rId22"/>
    <p:sldId id="263" r:id="rId23"/>
    <p:sldId id="26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01" autoAdjust="0"/>
  </p:normalViewPr>
  <p:slideViewPr>
    <p:cSldViewPr>
      <p:cViewPr varScale="1">
        <p:scale>
          <a:sx n="61" d="100"/>
          <a:sy n="61" d="100"/>
        </p:scale>
        <p:origin x="1723"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533052-DE69-4B0F-A4FB-2888F99E8005}" type="datetimeFigureOut">
              <a:rPr lang="en-US" smtClean="0"/>
              <a:pPr/>
              <a:t>2/16/2023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D8F7643-85CA-45C3-ACA9-5ADD82BF6FF3}" type="slidenum">
              <a:rPr lang="en-US" smtClean="0"/>
              <a:pPr/>
              <a:t>‹#›</a:t>
            </a:fld>
            <a:endParaRPr lang="en-US"/>
          </a:p>
        </p:txBody>
      </p:sp>
    </p:spTree>
    <p:extLst>
      <p:ext uri="{BB962C8B-B14F-4D97-AF65-F5344CB8AC3E}">
        <p14:creationId xmlns:p14="http://schemas.microsoft.com/office/powerpoint/2010/main" val="1536957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5D44F0-91C5-4ED2-969C-50B6A749DEBE}" type="datetimeFigureOut">
              <a:rPr lang="en-US" smtClean="0"/>
              <a:pPr/>
              <a:t>2/16/2023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14A677-37B2-4D1C-96A4-2093FA059A5C}" type="slidenum">
              <a:rPr lang="en-US" smtClean="0"/>
              <a:pPr/>
              <a:t>‹#›</a:t>
            </a:fld>
            <a:endParaRPr lang="en-US"/>
          </a:p>
        </p:txBody>
      </p:sp>
    </p:spTree>
    <p:extLst>
      <p:ext uri="{BB962C8B-B14F-4D97-AF65-F5344CB8AC3E}">
        <p14:creationId xmlns:p14="http://schemas.microsoft.com/office/powerpoint/2010/main" val="3437130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14A677-37B2-4D1C-96A4-2093FA059A5C}" type="slidenum">
              <a:rPr lang="en-US" smtClean="0"/>
              <a:pPr/>
              <a:t>1</a:t>
            </a:fld>
            <a:endParaRPr lang="en-US"/>
          </a:p>
        </p:txBody>
      </p:sp>
    </p:spTree>
    <p:extLst>
      <p:ext uri="{BB962C8B-B14F-4D97-AF65-F5344CB8AC3E}">
        <p14:creationId xmlns:p14="http://schemas.microsoft.com/office/powerpoint/2010/main" val="24222425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t>
            </a:r>
            <a:r>
              <a:rPr lang="en-US" baseline="30000" dirty="0"/>
              <a:t>st</a:t>
            </a:r>
            <a:r>
              <a:rPr lang="en-US" dirty="0"/>
              <a:t> AVR</a:t>
            </a:r>
            <a:r>
              <a:rPr lang="en-US" baseline="0" dirty="0"/>
              <a:t> case in Texas</a:t>
            </a:r>
            <a:endParaRPr lang="en-US" dirty="0"/>
          </a:p>
        </p:txBody>
      </p:sp>
      <p:sp>
        <p:nvSpPr>
          <p:cNvPr id="4" name="Slide Number Placeholder 3"/>
          <p:cNvSpPr>
            <a:spLocks noGrp="1"/>
          </p:cNvSpPr>
          <p:nvPr>
            <p:ph type="sldNum" sz="quarter" idx="10"/>
          </p:nvPr>
        </p:nvSpPr>
        <p:spPr/>
        <p:txBody>
          <a:bodyPr/>
          <a:lstStyle/>
          <a:p>
            <a:fld id="{0014A677-37B2-4D1C-96A4-2093FA059A5C}" type="slidenum">
              <a:rPr lang="en-US" smtClean="0"/>
              <a:pPr/>
              <a:t>12</a:t>
            </a:fld>
            <a:endParaRPr lang="en-US"/>
          </a:p>
        </p:txBody>
      </p:sp>
    </p:spTree>
    <p:extLst>
      <p:ext uri="{BB962C8B-B14F-4D97-AF65-F5344CB8AC3E}">
        <p14:creationId xmlns:p14="http://schemas.microsoft.com/office/powerpoint/2010/main" val="28819425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14A677-37B2-4D1C-96A4-2093FA059A5C}" type="slidenum">
              <a:rPr lang="en-US" smtClean="0"/>
              <a:pPr/>
              <a:t>13</a:t>
            </a:fld>
            <a:endParaRPr lang="en-US"/>
          </a:p>
        </p:txBody>
      </p:sp>
    </p:spTree>
    <p:extLst>
      <p:ext uri="{BB962C8B-B14F-4D97-AF65-F5344CB8AC3E}">
        <p14:creationId xmlns:p14="http://schemas.microsoft.com/office/powerpoint/2010/main" val="3217102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14A677-37B2-4D1C-96A4-2093FA059A5C}" type="slidenum">
              <a:rPr lang="en-US" smtClean="0"/>
              <a:pPr/>
              <a:t>14</a:t>
            </a:fld>
            <a:endParaRPr lang="en-US"/>
          </a:p>
        </p:txBody>
      </p:sp>
    </p:spTree>
    <p:extLst>
      <p:ext uri="{BB962C8B-B14F-4D97-AF65-F5344CB8AC3E}">
        <p14:creationId xmlns:p14="http://schemas.microsoft.com/office/powerpoint/2010/main" val="3217102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 Texas-Tamaulipas agreements (through EWIDS)</a:t>
            </a:r>
            <a:r>
              <a:rPr lang="en-US" baseline="0" dirty="0"/>
              <a:t> any unusual cases/outbreaks/clusters are reportable immediately (even if not </a:t>
            </a:r>
            <a:r>
              <a:rPr lang="en-US" baseline="0" dirty="0" err="1"/>
              <a:t>binational</a:t>
            </a:r>
            <a:r>
              <a:rPr lang="en-US" baseline="0" dirty="0"/>
              <a:t>).  States of TAM and NL were told have 6 cases with only 1 investigation completed and no travel </a:t>
            </a:r>
            <a:r>
              <a:rPr lang="en-US" baseline="0" dirty="0" err="1"/>
              <a:t>hx</a:t>
            </a:r>
            <a:r>
              <a:rPr lang="en-US" baseline="0" dirty="0"/>
              <a:t> reported for that 1 case.  Also, told this was not </a:t>
            </a:r>
            <a:r>
              <a:rPr lang="en-US" baseline="0" dirty="0" err="1"/>
              <a:t>binational</a:t>
            </a:r>
            <a:r>
              <a:rPr lang="en-US" baseline="0" dirty="0"/>
              <a:t> and that the information was being shared per TX-TAM agreements.</a:t>
            </a:r>
            <a:endParaRPr lang="en-US" dirty="0"/>
          </a:p>
        </p:txBody>
      </p:sp>
      <p:sp>
        <p:nvSpPr>
          <p:cNvPr id="4" name="Slide Number Placeholder 3"/>
          <p:cNvSpPr>
            <a:spLocks noGrp="1"/>
          </p:cNvSpPr>
          <p:nvPr>
            <p:ph type="sldNum" sz="quarter" idx="10"/>
          </p:nvPr>
        </p:nvSpPr>
        <p:spPr/>
        <p:txBody>
          <a:bodyPr/>
          <a:lstStyle/>
          <a:p>
            <a:fld id="{0014A677-37B2-4D1C-96A4-2093FA059A5C}" type="slidenum">
              <a:rPr lang="en-US" smtClean="0"/>
              <a:pPr/>
              <a:t>15</a:t>
            </a:fld>
            <a:endParaRPr lang="en-US"/>
          </a:p>
        </p:txBody>
      </p:sp>
    </p:spTree>
    <p:extLst>
      <p:ext uri="{BB962C8B-B14F-4D97-AF65-F5344CB8AC3E}">
        <p14:creationId xmlns:p14="http://schemas.microsoft.com/office/powerpoint/2010/main" val="495800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14A677-37B2-4D1C-96A4-2093FA059A5C}" type="slidenum">
              <a:rPr lang="en-US" smtClean="0"/>
              <a:pPr/>
              <a:t>16</a:t>
            </a:fld>
            <a:endParaRPr lang="en-US"/>
          </a:p>
        </p:txBody>
      </p:sp>
    </p:spTree>
    <p:extLst>
      <p:ext uri="{BB962C8B-B14F-4D97-AF65-F5344CB8AC3E}">
        <p14:creationId xmlns:p14="http://schemas.microsoft.com/office/powerpoint/2010/main" val="3217102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14A677-37B2-4D1C-96A4-2093FA059A5C}" type="slidenum">
              <a:rPr lang="en-US" smtClean="0"/>
              <a:pPr/>
              <a:t>19</a:t>
            </a:fld>
            <a:endParaRPr lang="en-US"/>
          </a:p>
        </p:txBody>
      </p:sp>
    </p:spTree>
    <p:extLst>
      <p:ext uri="{BB962C8B-B14F-4D97-AF65-F5344CB8AC3E}">
        <p14:creationId xmlns:p14="http://schemas.microsoft.com/office/powerpoint/2010/main" val="13642281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http://www.cdc.gov/flu/professionals/antivirals/antiviral-drug-resistance.htm</a:t>
            </a:r>
          </a:p>
        </p:txBody>
      </p:sp>
      <p:sp>
        <p:nvSpPr>
          <p:cNvPr id="4" name="Slide Number Placeholder 3"/>
          <p:cNvSpPr>
            <a:spLocks noGrp="1"/>
          </p:cNvSpPr>
          <p:nvPr>
            <p:ph type="sldNum" sz="quarter" idx="10"/>
          </p:nvPr>
        </p:nvSpPr>
        <p:spPr/>
        <p:txBody>
          <a:bodyPr/>
          <a:lstStyle/>
          <a:p>
            <a:fld id="{0014A677-37B2-4D1C-96A4-2093FA059A5C}" type="slidenum">
              <a:rPr lang="en-US" smtClean="0"/>
              <a:pPr/>
              <a:t>22</a:t>
            </a:fld>
            <a:endParaRPr lang="en-US"/>
          </a:p>
        </p:txBody>
      </p:sp>
    </p:spTree>
    <p:extLst>
      <p:ext uri="{BB962C8B-B14F-4D97-AF65-F5344CB8AC3E}">
        <p14:creationId xmlns:p14="http://schemas.microsoft.com/office/powerpoint/2010/main" val="32969080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http://www.cdc.gov/flu/professionals/antivirals/antiviral-drug-resistance.htm</a:t>
            </a:r>
          </a:p>
        </p:txBody>
      </p:sp>
      <p:sp>
        <p:nvSpPr>
          <p:cNvPr id="4" name="Slide Number Placeholder 3"/>
          <p:cNvSpPr>
            <a:spLocks noGrp="1"/>
          </p:cNvSpPr>
          <p:nvPr>
            <p:ph type="sldNum" sz="quarter" idx="10"/>
          </p:nvPr>
        </p:nvSpPr>
        <p:spPr/>
        <p:txBody>
          <a:bodyPr/>
          <a:lstStyle/>
          <a:p>
            <a:fld id="{0014A677-37B2-4D1C-96A4-2093FA059A5C}" type="slidenum">
              <a:rPr lang="en-US" smtClean="0"/>
              <a:pPr/>
              <a:t>23</a:t>
            </a:fld>
            <a:endParaRPr lang="en-US"/>
          </a:p>
        </p:txBody>
      </p:sp>
    </p:spTree>
    <p:extLst>
      <p:ext uri="{BB962C8B-B14F-4D97-AF65-F5344CB8AC3E}">
        <p14:creationId xmlns:p14="http://schemas.microsoft.com/office/powerpoint/2010/main" val="3296908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describe components of flu surveillance in Texas broadly</a:t>
            </a:r>
          </a:p>
        </p:txBody>
      </p:sp>
      <p:sp>
        <p:nvSpPr>
          <p:cNvPr id="4" name="Slide Number Placeholder 3"/>
          <p:cNvSpPr>
            <a:spLocks noGrp="1"/>
          </p:cNvSpPr>
          <p:nvPr>
            <p:ph type="sldNum" sz="quarter" idx="10"/>
          </p:nvPr>
        </p:nvSpPr>
        <p:spPr/>
        <p:txBody>
          <a:bodyPr/>
          <a:lstStyle/>
          <a:p>
            <a:fld id="{0014A677-37B2-4D1C-96A4-2093FA059A5C}" type="slidenum">
              <a:rPr lang="en-US" smtClean="0"/>
              <a:pPr/>
              <a:t>2</a:t>
            </a:fld>
            <a:endParaRPr lang="en-US"/>
          </a:p>
        </p:txBody>
      </p:sp>
    </p:spTree>
    <p:extLst>
      <p:ext uri="{BB962C8B-B14F-4D97-AF65-F5344CB8AC3E}">
        <p14:creationId xmlns:p14="http://schemas.microsoft.com/office/powerpoint/2010/main" val="4240377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describe how</a:t>
            </a:r>
            <a:r>
              <a:rPr lang="en-US" baseline="0" dirty="0"/>
              <a:t> specimens are sent to our lab and the CDC</a:t>
            </a:r>
            <a:endParaRPr lang="en-US" dirty="0"/>
          </a:p>
        </p:txBody>
      </p:sp>
      <p:sp>
        <p:nvSpPr>
          <p:cNvPr id="4" name="Slide Number Placeholder 3"/>
          <p:cNvSpPr>
            <a:spLocks noGrp="1"/>
          </p:cNvSpPr>
          <p:nvPr>
            <p:ph type="sldNum" sz="quarter" idx="10"/>
          </p:nvPr>
        </p:nvSpPr>
        <p:spPr/>
        <p:txBody>
          <a:bodyPr/>
          <a:lstStyle/>
          <a:p>
            <a:fld id="{0014A677-37B2-4D1C-96A4-2093FA059A5C}" type="slidenum">
              <a:rPr lang="en-US" smtClean="0"/>
              <a:pPr/>
              <a:t>3</a:t>
            </a:fld>
            <a:endParaRPr lang="en-US"/>
          </a:p>
        </p:txBody>
      </p:sp>
    </p:spTree>
    <p:extLst>
      <p:ext uri="{BB962C8B-B14F-4D97-AF65-F5344CB8AC3E}">
        <p14:creationId xmlns:p14="http://schemas.microsoft.com/office/powerpoint/2010/main" val="3090904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describe Martha’s testing algorithm</a:t>
            </a:r>
          </a:p>
        </p:txBody>
      </p:sp>
      <p:sp>
        <p:nvSpPr>
          <p:cNvPr id="4" name="Slide Number Placeholder 3"/>
          <p:cNvSpPr>
            <a:spLocks noGrp="1"/>
          </p:cNvSpPr>
          <p:nvPr>
            <p:ph type="sldNum" sz="quarter" idx="10"/>
          </p:nvPr>
        </p:nvSpPr>
        <p:spPr/>
        <p:txBody>
          <a:bodyPr/>
          <a:lstStyle/>
          <a:p>
            <a:fld id="{0014A677-37B2-4D1C-96A4-2093FA059A5C}" type="slidenum">
              <a:rPr lang="en-US" smtClean="0"/>
              <a:pPr/>
              <a:t>4</a:t>
            </a:fld>
            <a:endParaRPr lang="en-US"/>
          </a:p>
        </p:txBody>
      </p:sp>
    </p:spTree>
    <p:extLst>
      <p:ext uri="{BB962C8B-B14F-4D97-AF65-F5344CB8AC3E}">
        <p14:creationId xmlns:p14="http://schemas.microsoft.com/office/powerpoint/2010/main" val="3518408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http://www.cdc.gov/flu/professionals/antivirals/antiviral-drug-resistance.htm</a:t>
            </a:r>
          </a:p>
          <a:p>
            <a:r>
              <a:rPr lang="en-US" dirty="0"/>
              <a:t>http://en.wikipedia.org/wiki/Oseltamivir</a:t>
            </a:r>
          </a:p>
          <a:p>
            <a:r>
              <a:rPr lang="en-US" dirty="0">
                <a:effectLst/>
              </a:rPr>
              <a:t>detenganlavacuna.wordpress.com</a:t>
            </a:r>
            <a:endParaRPr lang="en-US" dirty="0"/>
          </a:p>
        </p:txBody>
      </p:sp>
      <p:sp>
        <p:nvSpPr>
          <p:cNvPr id="4" name="Slide Number Placeholder 3"/>
          <p:cNvSpPr>
            <a:spLocks noGrp="1"/>
          </p:cNvSpPr>
          <p:nvPr>
            <p:ph type="sldNum" sz="quarter" idx="10"/>
          </p:nvPr>
        </p:nvSpPr>
        <p:spPr/>
        <p:txBody>
          <a:bodyPr/>
          <a:lstStyle/>
          <a:p>
            <a:fld id="{0014A677-37B2-4D1C-96A4-2093FA059A5C}" type="slidenum">
              <a:rPr lang="en-US" smtClean="0"/>
              <a:pPr/>
              <a:t>5</a:t>
            </a:fld>
            <a:endParaRPr lang="en-US"/>
          </a:p>
        </p:txBody>
      </p:sp>
    </p:spTree>
    <p:extLst>
      <p:ext uri="{BB962C8B-B14F-4D97-AF65-F5344CB8AC3E}">
        <p14:creationId xmlns:p14="http://schemas.microsoft.com/office/powerpoint/2010/main" val="1751666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http://www.cdc.gov/flu/professionals/antivirals/antiviral-drug-resistance.htm</a:t>
            </a:r>
          </a:p>
        </p:txBody>
      </p:sp>
      <p:sp>
        <p:nvSpPr>
          <p:cNvPr id="4" name="Slide Number Placeholder 3"/>
          <p:cNvSpPr>
            <a:spLocks noGrp="1"/>
          </p:cNvSpPr>
          <p:nvPr>
            <p:ph type="sldNum" sz="quarter" idx="10"/>
          </p:nvPr>
        </p:nvSpPr>
        <p:spPr/>
        <p:txBody>
          <a:bodyPr/>
          <a:lstStyle/>
          <a:p>
            <a:fld id="{0014A677-37B2-4D1C-96A4-2093FA059A5C}" type="slidenum">
              <a:rPr lang="en-US" smtClean="0"/>
              <a:pPr/>
              <a:t>6</a:t>
            </a:fld>
            <a:endParaRPr lang="en-US"/>
          </a:p>
        </p:txBody>
      </p:sp>
    </p:spTree>
    <p:extLst>
      <p:ext uri="{BB962C8B-B14F-4D97-AF65-F5344CB8AC3E}">
        <p14:creationId xmlns:p14="http://schemas.microsoft.com/office/powerpoint/2010/main" val="1751666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http://www.cdc.gov/flu/professionals/antivirals/antiviral-drug-resistance.htm</a:t>
            </a:r>
          </a:p>
        </p:txBody>
      </p:sp>
      <p:sp>
        <p:nvSpPr>
          <p:cNvPr id="4" name="Slide Number Placeholder 3"/>
          <p:cNvSpPr>
            <a:spLocks noGrp="1"/>
          </p:cNvSpPr>
          <p:nvPr>
            <p:ph type="sldNum" sz="quarter" idx="10"/>
          </p:nvPr>
        </p:nvSpPr>
        <p:spPr/>
        <p:txBody>
          <a:bodyPr/>
          <a:lstStyle/>
          <a:p>
            <a:fld id="{0014A677-37B2-4D1C-96A4-2093FA059A5C}" type="slidenum">
              <a:rPr lang="en-US" smtClean="0"/>
              <a:pPr/>
              <a:t>7</a:t>
            </a:fld>
            <a:endParaRPr lang="en-US"/>
          </a:p>
        </p:txBody>
      </p:sp>
    </p:spTree>
    <p:extLst>
      <p:ext uri="{BB962C8B-B14F-4D97-AF65-F5344CB8AC3E}">
        <p14:creationId xmlns:p14="http://schemas.microsoft.com/office/powerpoint/2010/main" val="1751666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14A677-37B2-4D1C-96A4-2093FA059A5C}" type="slidenum">
              <a:rPr lang="en-US" smtClean="0"/>
              <a:pPr/>
              <a:t>8</a:t>
            </a:fld>
            <a:endParaRPr lang="en-US"/>
          </a:p>
        </p:txBody>
      </p:sp>
    </p:spTree>
    <p:extLst>
      <p:ext uri="{BB962C8B-B14F-4D97-AF65-F5344CB8AC3E}">
        <p14:creationId xmlns:p14="http://schemas.microsoft.com/office/powerpoint/2010/main" val="4646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Mild Flu season, H1N1 predominating in HSR 11</a:t>
            </a:r>
          </a:p>
          <a:p>
            <a:r>
              <a:rPr lang="en-US" dirty="0"/>
              <a:t>January and February - hearing reports/rumors about H1N1 outbreaks in Mexico</a:t>
            </a:r>
          </a:p>
        </p:txBody>
      </p:sp>
      <p:sp>
        <p:nvSpPr>
          <p:cNvPr id="4" name="Slide Number Placeholder 3"/>
          <p:cNvSpPr>
            <a:spLocks noGrp="1"/>
          </p:cNvSpPr>
          <p:nvPr>
            <p:ph type="sldNum" sz="quarter" idx="10"/>
          </p:nvPr>
        </p:nvSpPr>
        <p:spPr/>
        <p:txBody>
          <a:bodyPr/>
          <a:lstStyle/>
          <a:p>
            <a:fld id="{0014A677-37B2-4D1C-96A4-2093FA059A5C}" type="slidenum">
              <a:rPr lang="en-US" smtClean="0"/>
              <a:pPr/>
              <a:t>11</a:t>
            </a:fld>
            <a:endParaRPr lang="en-US"/>
          </a:p>
        </p:txBody>
      </p:sp>
    </p:spTree>
    <p:extLst>
      <p:ext uri="{BB962C8B-B14F-4D97-AF65-F5344CB8AC3E}">
        <p14:creationId xmlns:p14="http://schemas.microsoft.com/office/powerpoint/2010/main" val="2590554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3EBC6E0-7E2D-4671-8F3A-138923F1F64E}" type="datetimeFigureOut">
              <a:rPr lang="en-US" smtClean="0"/>
              <a:pPr/>
              <a:t>2/16/2023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A75D84C-E4EF-4206-8E7B-4DAFEB5998B0}"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EBC6E0-7E2D-4671-8F3A-138923F1F64E}" type="datetimeFigureOut">
              <a:rPr lang="en-US" smtClean="0"/>
              <a:pPr/>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5D84C-E4EF-4206-8E7B-4DAFEB5998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EBC6E0-7E2D-4671-8F3A-138923F1F64E}" type="datetimeFigureOut">
              <a:rPr lang="en-US" smtClean="0"/>
              <a:pPr/>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5D84C-E4EF-4206-8E7B-4DAFEB5998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EBC6E0-7E2D-4671-8F3A-138923F1F64E}" type="datetimeFigureOut">
              <a:rPr lang="en-US" smtClean="0"/>
              <a:pPr/>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5D84C-E4EF-4206-8E7B-4DAFEB5998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EBC6E0-7E2D-4671-8F3A-138923F1F64E}" type="datetimeFigureOut">
              <a:rPr lang="en-US" smtClean="0"/>
              <a:pPr/>
              <a:t>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5D84C-E4EF-4206-8E7B-4DAFEB5998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23EBC6E0-7E2D-4671-8F3A-138923F1F64E}" type="datetimeFigureOut">
              <a:rPr lang="en-US" smtClean="0"/>
              <a:pPr/>
              <a:t>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75D84C-E4EF-4206-8E7B-4DAFEB5998B0}"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EBC6E0-7E2D-4671-8F3A-138923F1F64E}" type="datetimeFigureOut">
              <a:rPr lang="en-US" smtClean="0"/>
              <a:pPr/>
              <a:t>2/16/2023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75D84C-E4EF-4206-8E7B-4DAFEB5998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EBC6E0-7E2D-4671-8F3A-138923F1F64E}" type="datetimeFigureOut">
              <a:rPr lang="en-US" smtClean="0"/>
              <a:pPr/>
              <a:t>2/16/2023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75D84C-E4EF-4206-8E7B-4DAFEB5998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EBC6E0-7E2D-4671-8F3A-138923F1F64E}" type="datetimeFigureOut">
              <a:rPr lang="en-US" smtClean="0"/>
              <a:pPr/>
              <a:t>2/16/2023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75D84C-E4EF-4206-8E7B-4DAFEB5998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3EBC6E0-7E2D-4671-8F3A-138923F1F64E}" type="datetimeFigureOut">
              <a:rPr lang="en-US" smtClean="0"/>
              <a:pPr/>
              <a:t>2/16/2023</a:t>
            </a:fld>
            <a:endParaRPr lang="en-US"/>
          </a:p>
        </p:txBody>
      </p:sp>
      <p:sp>
        <p:nvSpPr>
          <p:cNvPr id="7" name="Slide Number Placeholder 6"/>
          <p:cNvSpPr>
            <a:spLocks noGrp="1"/>
          </p:cNvSpPr>
          <p:nvPr>
            <p:ph type="sldNum" sz="quarter" idx="12"/>
          </p:nvPr>
        </p:nvSpPr>
        <p:spPr/>
        <p:txBody>
          <a:bodyPr/>
          <a:lstStyle/>
          <a:p>
            <a:fld id="{1A75D84C-E4EF-4206-8E7B-4DAFEB5998B0}"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EBC6E0-7E2D-4671-8F3A-138923F1F64E}" type="datetimeFigureOut">
              <a:rPr lang="en-US" smtClean="0"/>
              <a:pPr/>
              <a:t>2/16/2023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1A75D84C-E4EF-4206-8E7B-4DAFEB5998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3EBC6E0-7E2D-4671-8F3A-138923F1F64E}" type="datetimeFigureOut">
              <a:rPr lang="en-US" smtClean="0"/>
              <a:pPr/>
              <a:t>2/16/2023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A75D84C-E4EF-4206-8E7B-4DAFEB5998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0"/>
            <a:ext cx="3657600" cy="2286000"/>
          </a:xfrm>
        </p:spPr>
        <p:txBody>
          <a:bodyPr>
            <a:normAutofit fontScale="90000"/>
          </a:bodyPr>
          <a:lstStyle/>
          <a:p>
            <a:pPr algn="ctr"/>
            <a:r>
              <a:rPr lang="en-US" dirty="0"/>
              <a:t>Antiviral Resistant Influenza in Texas</a:t>
            </a:r>
            <a:br>
              <a:rPr lang="en-US" dirty="0"/>
            </a:br>
            <a:r>
              <a:rPr lang="en-US" dirty="0"/>
              <a:t>2012</a:t>
            </a:r>
          </a:p>
        </p:txBody>
      </p:sp>
      <p:sp>
        <p:nvSpPr>
          <p:cNvPr id="3" name="Subtitle 2"/>
          <p:cNvSpPr>
            <a:spLocks noGrp="1"/>
          </p:cNvSpPr>
          <p:nvPr>
            <p:ph type="subTitle" idx="1"/>
          </p:nvPr>
        </p:nvSpPr>
        <p:spPr>
          <a:xfrm>
            <a:off x="4800600" y="3505200"/>
            <a:ext cx="3429000" cy="762000"/>
          </a:xfrm>
        </p:spPr>
        <p:txBody>
          <a:bodyPr>
            <a:normAutofit fontScale="62500" lnSpcReduction="20000"/>
          </a:bodyPr>
          <a:lstStyle/>
          <a:p>
            <a:pPr algn="l"/>
            <a:r>
              <a:rPr lang="en-US" dirty="0"/>
              <a:t>Carol M Davis, MSPH, CPH</a:t>
            </a:r>
          </a:p>
          <a:p>
            <a:pPr algn="l"/>
            <a:r>
              <a:rPr lang="en-US" dirty="0"/>
              <a:t>Epidemiologist</a:t>
            </a:r>
          </a:p>
          <a:p>
            <a:pPr algn="l"/>
            <a:r>
              <a:rPr lang="en-US" dirty="0"/>
              <a:t>Emerging and Acute Infectious Diseases</a:t>
            </a:r>
          </a:p>
          <a:p>
            <a:pPr algn="l"/>
            <a:r>
              <a:rPr lang="en-US" dirty="0"/>
              <a:t>Texas Department of State Health Services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371600"/>
            <a:ext cx="3429000" cy="3456174"/>
          </a:xfrm>
          <a:prstGeom prst="rect">
            <a:avLst/>
          </a:prstGeom>
        </p:spPr>
      </p:pic>
      <p:sp>
        <p:nvSpPr>
          <p:cNvPr id="5" name="TextBox 4"/>
          <p:cNvSpPr txBox="1"/>
          <p:nvPr/>
        </p:nvSpPr>
        <p:spPr>
          <a:xfrm>
            <a:off x="2209800" y="4813756"/>
            <a:ext cx="2133600" cy="215444"/>
          </a:xfrm>
          <a:prstGeom prst="rect">
            <a:avLst/>
          </a:prstGeom>
          <a:noFill/>
        </p:spPr>
        <p:txBody>
          <a:bodyPr wrap="square" rtlCol="0">
            <a:spAutoFit/>
          </a:bodyPr>
          <a:lstStyle/>
          <a:p>
            <a:r>
              <a:rPr lang="en-US" sz="800" dirty="0"/>
              <a:t>Image from the CDC image library</a:t>
            </a:r>
          </a:p>
        </p:txBody>
      </p:sp>
    </p:spTree>
    <p:extLst>
      <p:ext uri="{BB962C8B-B14F-4D97-AF65-F5344CB8AC3E}">
        <p14:creationId xmlns:p14="http://schemas.microsoft.com/office/powerpoint/2010/main" val="1518787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Investigation of AVR Cluster in Region 11</a:t>
            </a:r>
          </a:p>
        </p:txBody>
      </p:sp>
      <p:sp>
        <p:nvSpPr>
          <p:cNvPr id="5" name="Text Placeholder 4"/>
          <p:cNvSpPr>
            <a:spLocks noGrp="1"/>
          </p:cNvSpPr>
          <p:nvPr>
            <p:ph type="subTitle" idx="1"/>
          </p:nvPr>
        </p:nvSpPr>
        <p:spPr/>
        <p:txBody>
          <a:bodyPr>
            <a:normAutofit fontScale="85000" lnSpcReduction="10000"/>
          </a:bodyPr>
          <a:lstStyle/>
          <a:p>
            <a:r>
              <a:rPr lang="en-US" dirty="0"/>
              <a:t>Herminia Alva, MPH, CPH</a:t>
            </a:r>
          </a:p>
          <a:p>
            <a:r>
              <a:rPr lang="en-US" dirty="0"/>
              <a:t>Regional Epidemiologist</a:t>
            </a:r>
          </a:p>
          <a:p>
            <a:r>
              <a:rPr lang="en-US" dirty="0"/>
              <a:t>Health Service Region 11</a:t>
            </a:r>
          </a:p>
          <a:p>
            <a:r>
              <a:rPr lang="en-US" dirty="0"/>
              <a:t>Texas Department of State Health Services</a:t>
            </a:r>
          </a:p>
          <a:p>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1167493"/>
            <a:ext cx="3210909" cy="3937907"/>
          </a:xfrm>
          <a:prstGeom prst="rect">
            <a:avLst/>
          </a:prstGeom>
        </p:spPr>
      </p:pic>
    </p:spTree>
    <p:extLst>
      <p:ext uri="{BB962C8B-B14F-4D97-AF65-F5344CB8AC3E}">
        <p14:creationId xmlns:p14="http://schemas.microsoft.com/office/powerpoint/2010/main" val="3418832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901449"/>
            <a:ext cx="7675342" cy="5575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txBox="1">
            <a:spLocks/>
          </p:cNvSpPr>
          <p:nvPr/>
        </p:nvSpPr>
        <p:spPr>
          <a:xfrm>
            <a:off x="4648200" y="0"/>
            <a:ext cx="3505200" cy="609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t>Influenza Activity in HSR-11</a:t>
            </a:r>
          </a:p>
        </p:txBody>
      </p:sp>
      <p:sp>
        <p:nvSpPr>
          <p:cNvPr id="5" name="Rectangle 4"/>
          <p:cNvSpPr/>
          <p:nvPr/>
        </p:nvSpPr>
        <p:spPr>
          <a:xfrm>
            <a:off x="457200" y="6494621"/>
            <a:ext cx="8229600"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ysClr val="windowText" lastClr="000000"/>
                </a:solidFill>
                <a:effectLst/>
                <a:uLnTx/>
                <a:uFillTx/>
              </a:rPr>
              <a:t>Source: Texas Department of State Health Services – Health Service</a:t>
            </a:r>
            <a:r>
              <a:rPr kumimoji="0" lang="en-US" sz="1000" b="0" i="0" u="none" strike="noStrike" kern="0" cap="none" spc="0" normalizeH="0" noProof="0" dirty="0">
                <a:ln>
                  <a:noFill/>
                </a:ln>
                <a:solidFill>
                  <a:sysClr val="windowText" lastClr="000000"/>
                </a:solidFill>
                <a:effectLst/>
                <a:uLnTx/>
                <a:uFillTx/>
              </a:rPr>
              <a:t> Region 11</a:t>
            </a:r>
            <a:r>
              <a:rPr kumimoji="0" lang="en-US" sz="1000" b="0" i="0" u="none" strike="noStrike" kern="0" cap="none" spc="0" normalizeH="0" baseline="0" noProof="0" dirty="0">
                <a:ln>
                  <a:noFill/>
                </a:ln>
                <a:solidFill>
                  <a:sysClr val="windowText" lastClr="000000"/>
                </a:solidFill>
                <a:effectLst/>
                <a:uLnTx/>
                <a:uFillTx/>
              </a:rPr>
              <a:t>, February 2013, </a:t>
            </a:r>
            <a:r>
              <a:rPr lang="en-US" sz="1000" kern="0" dirty="0" err="1">
                <a:solidFill>
                  <a:sysClr val="windowText" lastClr="000000"/>
                </a:solidFill>
              </a:rPr>
              <a:t>vh</a:t>
            </a:r>
            <a:endParaRPr kumimoji="0" lang="en-US" sz="1000" b="0" i="0" u="none" strike="noStrike" kern="0" cap="none" spc="0" normalizeH="0" baseline="0" noProof="0" dirty="0">
              <a:ln>
                <a:noFill/>
              </a:ln>
              <a:solidFill>
                <a:sysClr val="windowText" lastClr="000000"/>
              </a:solidFill>
              <a:effectLst/>
              <a:uLnTx/>
              <a:uFillTx/>
            </a:endParaRPr>
          </a:p>
        </p:txBody>
      </p:sp>
      <p:sp>
        <p:nvSpPr>
          <p:cNvPr id="3" name="TextBox 2"/>
          <p:cNvSpPr txBox="1"/>
          <p:nvPr/>
        </p:nvSpPr>
        <p:spPr>
          <a:xfrm>
            <a:off x="1600200" y="958096"/>
            <a:ext cx="5181600" cy="1785104"/>
          </a:xfrm>
          <a:prstGeom prst="rect">
            <a:avLst/>
          </a:prstGeom>
          <a:solidFill>
            <a:srgbClr val="FFFF00"/>
          </a:solidFill>
          <a:ln w="19050" cap="rnd">
            <a:solidFill>
              <a:schemeClr val="tx1"/>
            </a:solidFill>
          </a:ln>
        </p:spPr>
        <p:txBody>
          <a:bodyPr wrap="square" rtlCol="0">
            <a:spAutoFit/>
          </a:bodyPr>
          <a:lstStyle/>
          <a:p>
            <a:pPr marL="285750" indent="-285750">
              <a:buFont typeface="Arial" pitchFamily="34" charset="0"/>
              <a:buChar char="•"/>
            </a:pPr>
            <a:endParaRPr lang="en-US" sz="1000" dirty="0"/>
          </a:p>
          <a:p>
            <a:pPr marL="285750" indent="-285750">
              <a:buFont typeface="Arial" pitchFamily="34" charset="0"/>
              <a:buChar char="•"/>
            </a:pPr>
            <a:r>
              <a:rPr lang="en-US" dirty="0"/>
              <a:t>January – February 2012</a:t>
            </a:r>
          </a:p>
          <a:p>
            <a:pPr marL="742950" lvl="1" indent="-285750">
              <a:buFont typeface="Arial" pitchFamily="34" charset="0"/>
              <a:buChar char="•"/>
            </a:pPr>
            <a:r>
              <a:rPr lang="en-US" dirty="0"/>
              <a:t>Mild flu season, H1N1 predominating in Region 11</a:t>
            </a:r>
          </a:p>
          <a:p>
            <a:pPr marL="742950" lvl="1" indent="-285750">
              <a:buFont typeface="Arial" pitchFamily="34" charset="0"/>
              <a:buChar char="•"/>
            </a:pPr>
            <a:r>
              <a:rPr lang="en-US" dirty="0"/>
              <a:t>Hearing reports/rumors about H1N1 outbreaks in Mexico</a:t>
            </a:r>
          </a:p>
          <a:p>
            <a:pPr marL="285750" indent="-285750">
              <a:buFont typeface="Arial" pitchFamily="34" charset="0"/>
              <a:buChar char="•"/>
            </a:pPr>
            <a:endParaRPr lang="en-US" sz="1000" dirty="0"/>
          </a:p>
        </p:txBody>
      </p:sp>
    </p:spTree>
    <p:extLst>
      <p:ext uri="{BB962C8B-B14F-4D97-AF65-F5344CB8AC3E}">
        <p14:creationId xmlns:p14="http://schemas.microsoft.com/office/powerpoint/2010/main" val="3581397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914400"/>
            <a:ext cx="7024744" cy="877336"/>
          </a:xfrm>
        </p:spPr>
        <p:txBody>
          <a:bodyPr/>
          <a:lstStyle/>
          <a:p>
            <a:r>
              <a:rPr lang="en-US" dirty="0"/>
              <a:t>Index case</a:t>
            </a:r>
          </a:p>
        </p:txBody>
      </p:sp>
      <p:sp>
        <p:nvSpPr>
          <p:cNvPr id="3" name="Content Placeholder 2"/>
          <p:cNvSpPr>
            <a:spLocks noGrp="1"/>
          </p:cNvSpPr>
          <p:nvPr>
            <p:ph sz="quarter" idx="13"/>
          </p:nvPr>
        </p:nvSpPr>
        <p:spPr>
          <a:xfrm>
            <a:off x="1042416" y="1981200"/>
            <a:ext cx="3419856" cy="4343400"/>
          </a:xfrm>
        </p:spPr>
        <p:txBody>
          <a:bodyPr>
            <a:normAutofit lnSpcReduction="10000"/>
          </a:bodyPr>
          <a:lstStyle/>
          <a:p>
            <a:r>
              <a:rPr lang="en-US" dirty="0"/>
              <a:t>March 15, 2012 </a:t>
            </a:r>
          </a:p>
          <a:p>
            <a:pPr lvl="1"/>
            <a:r>
              <a:rPr lang="en-US" dirty="0"/>
              <a:t>preliminary positive oseltamivir-resistant 2009 H1N1 specimen sent to the CDC for confirmation</a:t>
            </a:r>
          </a:p>
          <a:p>
            <a:endParaRPr lang="en-US" dirty="0"/>
          </a:p>
          <a:p>
            <a:r>
              <a:rPr lang="en-US" dirty="0"/>
              <a:t>5 </a:t>
            </a:r>
            <a:r>
              <a:rPr lang="en-US" dirty="0" err="1"/>
              <a:t>yo</a:t>
            </a:r>
            <a:r>
              <a:rPr lang="en-US" dirty="0"/>
              <a:t> male</a:t>
            </a:r>
          </a:p>
          <a:p>
            <a:r>
              <a:rPr lang="en-US" dirty="0"/>
              <a:t>DOC 1/26/12</a:t>
            </a:r>
          </a:p>
          <a:p>
            <a:r>
              <a:rPr lang="en-US" dirty="0"/>
              <a:t>Resident of Webb County</a:t>
            </a:r>
          </a:p>
          <a:p>
            <a:pPr lvl="1"/>
            <a:endParaRPr lang="en-US" dirty="0"/>
          </a:p>
        </p:txBody>
      </p:sp>
      <p:sp>
        <p:nvSpPr>
          <p:cNvPr id="5" name="Content Placeholder 4"/>
          <p:cNvSpPr>
            <a:spLocks noGrp="1"/>
          </p:cNvSpPr>
          <p:nvPr>
            <p:ph sz="quarter" idx="14"/>
          </p:nvPr>
        </p:nvSpPr>
        <p:spPr>
          <a:xfrm>
            <a:off x="4645152" y="1981200"/>
            <a:ext cx="3419856" cy="4648200"/>
          </a:xfrm>
        </p:spPr>
        <p:txBody>
          <a:bodyPr>
            <a:normAutofit fontScale="77500" lnSpcReduction="20000"/>
          </a:bodyPr>
          <a:lstStyle/>
          <a:p>
            <a:r>
              <a:rPr lang="en-US" dirty="0"/>
              <a:t>Investigation by City of Laredo Health Department (CLHD)</a:t>
            </a:r>
          </a:p>
          <a:p>
            <a:endParaRPr lang="en-US" sz="1100" dirty="0"/>
          </a:p>
          <a:p>
            <a:pPr lvl="1"/>
            <a:r>
              <a:rPr lang="en-US" dirty="0"/>
              <a:t>Onset 1-18-12 fever, cough, wheezing</a:t>
            </a:r>
          </a:p>
          <a:p>
            <a:pPr lvl="1"/>
            <a:endParaRPr lang="en-US" sz="1100" dirty="0"/>
          </a:p>
          <a:p>
            <a:pPr lvl="1"/>
            <a:r>
              <a:rPr lang="en-US" dirty="0"/>
              <a:t>Re	</a:t>
            </a:r>
            <a:r>
              <a:rPr lang="en-US" dirty="0" err="1"/>
              <a:t>quired</a:t>
            </a:r>
            <a:r>
              <a:rPr lang="en-US" dirty="0"/>
              <a:t> hospitalization</a:t>
            </a:r>
          </a:p>
          <a:p>
            <a:pPr lvl="1"/>
            <a:endParaRPr lang="en-US" sz="1100" dirty="0"/>
          </a:p>
          <a:p>
            <a:pPr lvl="1"/>
            <a:r>
              <a:rPr lang="en-US" dirty="0"/>
              <a:t>Tamiflu started 1/27/12 </a:t>
            </a:r>
          </a:p>
          <a:p>
            <a:pPr lvl="2"/>
            <a:r>
              <a:rPr lang="en-US" dirty="0"/>
              <a:t>No AV exposure prior to test</a:t>
            </a:r>
          </a:p>
          <a:p>
            <a:pPr lvl="2"/>
            <a:endParaRPr lang="en-US" sz="1100" dirty="0"/>
          </a:p>
          <a:p>
            <a:pPr lvl="1"/>
            <a:r>
              <a:rPr lang="en-US" dirty="0"/>
              <a:t>No flu vaccination</a:t>
            </a:r>
          </a:p>
          <a:p>
            <a:pPr lvl="1"/>
            <a:r>
              <a:rPr lang="en-US" dirty="0"/>
              <a:t>No travel </a:t>
            </a:r>
            <a:r>
              <a:rPr lang="en-US" dirty="0" err="1"/>
              <a:t>hx</a:t>
            </a:r>
            <a:endParaRPr lang="en-US" dirty="0"/>
          </a:p>
          <a:p>
            <a:pPr lvl="1"/>
            <a:endParaRPr lang="en-US" sz="1100" dirty="0"/>
          </a:p>
          <a:p>
            <a:pPr lvl="1"/>
            <a:r>
              <a:rPr lang="en-US" dirty="0"/>
              <a:t>No ill contacts within 7d of onset</a:t>
            </a:r>
          </a:p>
          <a:p>
            <a:pPr lvl="2"/>
            <a:r>
              <a:rPr lang="en-US" dirty="0"/>
              <a:t>Relative ill 2 </a:t>
            </a:r>
            <a:r>
              <a:rPr lang="en-US" dirty="0" err="1"/>
              <a:t>wks</a:t>
            </a:r>
            <a:r>
              <a:rPr lang="en-US" dirty="0"/>
              <a:t> prior</a:t>
            </a:r>
          </a:p>
          <a:p>
            <a:pPr lvl="2"/>
            <a:endParaRPr lang="en-US" sz="1100" dirty="0"/>
          </a:p>
          <a:p>
            <a:pPr lvl="1"/>
            <a:r>
              <a:rPr lang="en-US" dirty="0"/>
              <a:t>Recovered</a:t>
            </a:r>
          </a:p>
        </p:txBody>
      </p:sp>
      <p:sp>
        <p:nvSpPr>
          <p:cNvPr id="4" name="Title 1"/>
          <p:cNvSpPr txBox="1">
            <a:spLocks/>
          </p:cNvSpPr>
          <p:nvPr/>
        </p:nvSpPr>
        <p:spPr>
          <a:xfrm>
            <a:off x="4648200" y="0"/>
            <a:ext cx="3505200" cy="609600"/>
          </a:xfrm>
          <a:prstGeom prst="rect">
            <a:avLst/>
          </a:prstGeom>
        </p:spPr>
        <p:txBody>
          <a:bodyPr vert="horz" lIns="91440" tIns="45720" rIns="91440" bIns="45720" rtlCol="0" anchor="b">
            <a:normAutofit fontScale="925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t>Investigation of AVR Cluster</a:t>
            </a:r>
          </a:p>
        </p:txBody>
      </p:sp>
    </p:spTree>
    <p:extLst>
      <p:ext uri="{BB962C8B-B14F-4D97-AF65-F5344CB8AC3E}">
        <p14:creationId xmlns:p14="http://schemas.microsoft.com/office/powerpoint/2010/main" val="719221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Another case</a:t>
            </a:r>
          </a:p>
        </p:txBody>
      </p:sp>
      <p:sp>
        <p:nvSpPr>
          <p:cNvPr id="3" name="Content Placeholder 2"/>
          <p:cNvSpPr>
            <a:spLocks noGrp="1"/>
          </p:cNvSpPr>
          <p:nvPr>
            <p:ph idx="1"/>
          </p:nvPr>
        </p:nvSpPr>
        <p:spPr>
          <a:xfrm>
            <a:off x="1043492" y="2323652"/>
            <a:ext cx="6777317" cy="4229548"/>
          </a:xfrm>
        </p:spPr>
        <p:txBody>
          <a:bodyPr>
            <a:normAutofit lnSpcReduction="10000"/>
          </a:bodyPr>
          <a:lstStyle/>
          <a:p>
            <a:r>
              <a:rPr lang="en-US" dirty="0"/>
              <a:t>March 30, 2012 - notified about 2</a:t>
            </a:r>
            <a:r>
              <a:rPr lang="en-US" baseline="30000" dirty="0"/>
              <a:t>nd</a:t>
            </a:r>
            <a:r>
              <a:rPr lang="en-US" dirty="0"/>
              <a:t> oseltamivir-resistant 2009 H1N1 specimen</a:t>
            </a:r>
          </a:p>
          <a:p>
            <a:pPr lvl="1"/>
            <a:r>
              <a:rPr lang="en-US" dirty="0"/>
              <a:t>Directly submitted to CDC by LRN</a:t>
            </a:r>
          </a:p>
          <a:p>
            <a:pPr lvl="1"/>
            <a:r>
              <a:rPr lang="en-US" dirty="0"/>
              <a:t>10 </a:t>
            </a:r>
            <a:r>
              <a:rPr lang="en-US" dirty="0" err="1"/>
              <a:t>mo</a:t>
            </a:r>
            <a:r>
              <a:rPr lang="en-US" dirty="0"/>
              <a:t> male, DOC 2/25/12</a:t>
            </a:r>
          </a:p>
          <a:p>
            <a:pPr lvl="1"/>
            <a:r>
              <a:rPr lang="en-US" dirty="0"/>
              <a:t>Duval Co. resident (later identified as Jim Wells resident) </a:t>
            </a:r>
          </a:p>
          <a:p>
            <a:pPr lvl="1"/>
            <a:endParaRPr lang="en-US" dirty="0"/>
          </a:p>
          <a:p>
            <a:r>
              <a:rPr lang="en-US" dirty="0"/>
              <a:t>Notified CLHD</a:t>
            </a:r>
          </a:p>
          <a:p>
            <a:pPr lvl="1"/>
            <a:r>
              <a:rPr lang="en-US" dirty="0"/>
              <a:t>Requested investigation</a:t>
            </a:r>
          </a:p>
          <a:p>
            <a:pPr lvl="1"/>
            <a:r>
              <a:rPr lang="en-US" dirty="0"/>
              <a:t>Asked to look for any commonalities with 1</a:t>
            </a:r>
            <a:r>
              <a:rPr lang="en-US" baseline="30000" dirty="0"/>
              <a:t>st</a:t>
            </a:r>
            <a:r>
              <a:rPr lang="en-US" dirty="0"/>
              <a:t> case</a:t>
            </a:r>
          </a:p>
        </p:txBody>
      </p:sp>
      <p:sp>
        <p:nvSpPr>
          <p:cNvPr id="4" name="Title 1"/>
          <p:cNvSpPr txBox="1">
            <a:spLocks/>
          </p:cNvSpPr>
          <p:nvPr/>
        </p:nvSpPr>
        <p:spPr>
          <a:xfrm>
            <a:off x="4648200" y="0"/>
            <a:ext cx="3505200" cy="609600"/>
          </a:xfrm>
          <a:prstGeom prst="rect">
            <a:avLst/>
          </a:prstGeom>
        </p:spPr>
        <p:txBody>
          <a:bodyPr vert="horz" lIns="91440" tIns="45720" rIns="91440" bIns="45720" rtlCol="0" anchor="b">
            <a:normAutofit fontScale="925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t>Investigation of AVR Cluster</a:t>
            </a:r>
          </a:p>
        </p:txBody>
      </p:sp>
    </p:spTree>
    <p:extLst>
      <p:ext uri="{BB962C8B-B14F-4D97-AF65-F5344CB8AC3E}">
        <p14:creationId xmlns:p14="http://schemas.microsoft.com/office/powerpoint/2010/main" val="862788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4400" y="1066800"/>
            <a:ext cx="1828800" cy="1371600"/>
          </a:xfrm>
          <a:prstGeom prst="rect">
            <a:avLst/>
          </a:prstGeom>
        </p:spPr>
      </p:pic>
      <p:sp>
        <p:nvSpPr>
          <p:cNvPr id="6" name="Title 5"/>
          <p:cNvSpPr>
            <a:spLocks noGrp="1"/>
          </p:cNvSpPr>
          <p:nvPr>
            <p:ph type="title"/>
          </p:nvPr>
        </p:nvSpPr>
        <p:spPr>
          <a:xfrm>
            <a:off x="1052456" y="1066800"/>
            <a:ext cx="7024744" cy="877336"/>
          </a:xfrm>
        </p:spPr>
        <p:txBody>
          <a:bodyPr>
            <a:normAutofit fontScale="90000"/>
          </a:bodyPr>
          <a:lstStyle/>
          <a:p>
            <a:br>
              <a:rPr lang="en-US" dirty="0"/>
            </a:br>
            <a:br>
              <a:rPr lang="en-US" dirty="0"/>
            </a:br>
            <a:br>
              <a:rPr lang="en-US" dirty="0"/>
            </a:br>
            <a:br>
              <a:rPr lang="en-US" dirty="0"/>
            </a:br>
            <a:r>
              <a:rPr lang="en-US" dirty="0"/>
              <a:t>While traveling to last year’s Epi Workshop….</a:t>
            </a:r>
            <a:endParaRPr lang="en-US" sz="2900" dirty="0"/>
          </a:p>
        </p:txBody>
      </p:sp>
      <p:sp>
        <p:nvSpPr>
          <p:cNvPr id="7" name="Text Placeholder 6"/>
          <p:cNvSpPr>
            <a:spLocks noGrp="1"/>
          </p:cNvSpPr>
          <p:nvPr>
            <p:ph type="body" idx="1"/>
          </p:nvPr>
        </p:nvSpPr>
        <p:spPr>
          <a:xfrm>
            <a:off x="1412111" y="2057400"/>
            <a:ext cx="3057148" cy="639762"/>
          </a:xfrm>
        </p:spPr>
        <p:txBody>
          <a:bodyPr>
            <a:normAutofit/>
          </a:bodyPr>
          <a:lstStyle/>
          <a:p>
            <a:r>
              <a:rPr lang="en-US" dirty="0"/>
              <a:t>April 2, 2012</a:t>
            </a:r>
          </a:p>
        </p:txBody>
      </p:sp>
      <p:sp>
        <p:nvSpPr>
          <p:cNvPr id="3" name="Content Placeholder 2"/>
          <p:cNvSpPr>
            <a:spLocks noGrp="1"/>
          </p:cNvSpPr>
          <p:nvPr>
            <p:ph sz="half" idx="2"/>
          </p:nvPr>
        </p:nvSpPr>
        <p:spPr>
          <a:xfrm>
            <a:off x="1041721" y="2819400"/>
            <a:ext cx="3419856" cy="3733800"/>
          </a:xfrm>
        </p:spPr>
        <p:txBody>
          <a:bodyPr>
            <a:normAutofit fontScale="92500" lnSpcReduction="20000"/>
          </a:bodyPr>
          <a:lstStyle/>
          <a:p>
            <a:r>
              <a:rPr lang="en-US" dirty="0"/>
              <a:t>3rd – Jim Wells Co</a:t>
            </a:r>
          </a:p>
          <a:p>
            <a:pPr lvl="1"/>
            <a:r>
              <a:rPr lang="en-US" dirty="0"/>
              <a:t>12yo female</a:t>
            </a:r>
          </a:p>
          <a:p>
            <a:pPr lvl="1"/>
            <a:r>
              <a:rPr lang="en-US" dirty="0"/>
              <a:t>DOC 2/21/12</a:t>
            </a:r>
          </a:p>
          <a:p>
            <a:pPr lvl="1"/>
            <a:r>
              <a:rPr lang="en-US" dirty="0"/>
              <a:t>Submitted directly to CDC by LRN</a:t>
            </a:r>
          </a:p>
          <a:p>
            <a:pPr lvl="1"/>
            <a:endParaRPr lang="en-US" dirty="0"/>
          </a:p>
          <a:p>
            <a:r>
              <a:rPr lang="en-US" dirty="0"/>
              <a:t>Central office added supplemental form</a:t>
            </a:r>
          </a:p>
          <a:p>
            <a:pPr lvl="1"/>
            <a:r>
              <a:rPr lang="en-US" dirty="0"/>
              <a:t>Gatherings</a:t>
            </a:r>
          </a:p>
          <a:p>
            <a:pPr lvl="1"/>
            <a:r>
              <a:rPr lang="en-US" dirty="0"/>
              <a:t>More extensive info on school/day care &amp; close contacts </a:t>
            </a:r>
          </a:p>
          <a:p>
            <a:pPr lvl="1"/>
            <a:endParaRPr lang="en-US" dirty="0"/>
          </a:p>
        </p:txBody>
      </p:sp>
      <p:sp>
        <p:nvSpPr>
          <p:cNvPr id="8" name="Text Placeholder 7"/>
          <p:cNvSpPr>
            <a:spLocks noGrp="1"/>
          </p:cNvSpPr>
          <p:nvPr>
            <p:ph type="body" sz="quarter" idx="3"/>
          </p:nvPr>
        </p:nvSpPr>
        <p:spPr>
          <a:xfrm>
            <a:off x="5011837" y="2057400"/>
            <a:ext cx="3055717" cy="639762"/>
          </a:xfrm>
        </p:spPr>
        <p:txBody>
          <a:bodyPr>
            <a:normAutofit/>
          </a:bodyPr>
          <a:lstStyle/>
          <a:p>
            <a:r>
              <a:rPr lang="en-US" dirty="0"/>
              <a:t>Next day – 3 more!</a:t>
            </a:r>
          </a:p>
        </p:txBody>
      </p:sp>
      <p:sp>
        <p:nvSpPr>
          <p:cNvPr id="5" name="Content Placeholder 4"/>
          <p:cNvSpPr>
            <a:spLocks noGrp="1"/>
          </p:cNvSpPr>
          <p:nvPr>
            <p:ph sz="quarter" idx="4"/>
          </p:nvPr>
        </p:nvSpPr>
        <p:spPr>
          <a:xfrm>
            <a:off x="4645152" y="2819400"/>
            <a:ext cx="3419856" cy="3733800"/>
          </a:xfrm>
        </p:spPr>
        <p:txBody>
          <a:bodyPr>
            <a:normAutofit fontScale="92500" lnSpcReduction="10000"/>
          </a:bodyPr>
          <a:lstStyle/>
          <a:p>
            <a:r>
              <a:rPr lang="en-US" dirty="0"/>
              <a:t>4</a:t>
            </a:r>
            <a:r>
              <a:rPr lang="en-US" baseline="30000" dirty="0"/>
              <a:t>th</a:t>
            </a:r>
            <a:r>
              <a:rPr lang="en-US" dirty="0"/>
              <a:t> &amp; 5</a:t>
            </a:r>
            <a:r>
              <a:rPr lang="en-US" baseline="30000" dirty="0"/>
              <a:t>th</a:t>
            </a:r>
            <a:r>
              <a:rPr lang="en-US" dirty="0"/>
              <a:t> – Webb Co.</a:t>
            </a:r>
          </a:p>
          <a:p>
            <a:pPr lvl="1"/>
            <a:r>
              <a:rPr lang="en-US" dirty="0"/>
              <a:t>11mo  F &amp; 4 </a:t>
            </a:r>
            <a:r>
              <a:rPr lang="en-US" dirty="0" err="1"/>
              <a:t>mo</a:t>
            </a:r>
            <a:r>
              <a:rPr lang="en-US" dirty="0"/>
              <a:t> M </a:t>
            </a:r>
          </a:p>
          <a:p>
            <a:pPr lvl="1"/>
            <a:r>
              <a:rPr lang="en-US" dirty="0"/>
              <a:t>Both DOC 3/2/12</a:t>
            </a:r>
          </a:p>
          <a:p>
            <a:pPr lvl="1"/>
            <a:endParaRPr lang="en-US" sz="1800" dirty="0"/>
          </a:p>
          <a:p>
            <a:pPr marL="342900" lvl="1"/>
            <a:r>
              <a:rPr lang="en-US" sz="2400" dirty="0"/>
              <a:t>6</a:t>
            </a:r>
            <a:r>
              <a:rPr lang="en-US" sz="2400" baseline="30000" dirty="0"/>
              <a:t>th</a:t>
            </a:r>
            <a:r>
              <a:rPr lang="en-US" sz="2400" dirty="0"/>
              <a:t> – Hidalgo Co.</a:t>
            </a:r>
          </a:p>
          <a:p>
            <a:pPr marL="617220" lvl="2"/>
            <a:r>
              <a:rPr lang="en-US" sz="2200" dirty="0"/>
              <a:t>5 </a:t>
            </a:r>
            <a:r>
              <a:rPr lang="en-US" sz="2200" dirty="0" err="1"/>
              <a:t>yo</a:t>
            </a:r>
            <a:r>
              <a:rPr lang="en-US" sz="2200" dirty="0"/>
              <a:t> F, </a:t>
            </a:r>
            <a:r>
              <a:rPr lang="en-US" sz="1900" dirty="0"/>
              <a:t>DOC 3/12/12</a:t>
            </a:r>
          </a:p>
          <a:p>
            <a:endParaRPr lang="en-US" sz="1800" dirty="0"/>
          </a:p>
          <a:p>
            <a:r>
              <a:rPr lang="en-US" dirty="0"/>
              <a:t>Alerted CLHD and Hidalgo County Health and Human Services (HCHHS)</a:t>
            </a:r>
          </a:p>
        </p:txBody>
      </p:sp>
      <p:sp>
        <p:nvSpPr>
          <p:cNvPr id="10" name="Title 1"/>
          <p:cNvSpPr txBox="1">
            <a:spLocks/>
          </p:cNvSpPr>
          <p:nvPr/>
        </p:nvSpPr>
        <p:spPr>
          <a:xfrm>
            <a:off x="4648200" y="0"/>
            <a:ext cx="3505200" cy="609600"/>
          </a:xfrm>
          <a:prstGeom prst="rect">
            <a:avLst/>
          </a:prstGeom>
        </p:spPr>
        <p:txBody>
          <a:bodyPr vert="horz" lIns="91440" tIns="45720" rIns="91440" bIns="45720" rtlCol="0" anchor="b">
            <a:normAutofit fontScale="925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t>Investigation of AVR Cluster</a:t>
            </a:r>
          </a:p>
        </p:txBody>
      </p:sp>
    </p:spTree>
    <p:extLst>
      <p:ext uri="{BB962C8B-B14F-4D97-AF65-F5344CB8AC3E}">
        <p14:creationId xmlns:p14="http://schemas.microsoft.com/office/powerpoint/2010/main" val="3799588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1027664"/>
            <a:ext cx="7024744" cy="801136"/>
          </a:xfrm>
        </p:spPr>
        <p:txBody>
          <a:bodyPr/>
          <a:lstStyle/>
          <a:p>
            <a:r>
              <a:rPr lang="en-US" dirty="0"/>
              <a:t>Summary of actions</a:t>
            </a:r>
          </a:p>
        </p:txBody>
      </p:sp>
      <p:sp>
        <p:nvSpPr>
          <p:cNvPr id="8" name="Content Placeholder 7"/>
          <p:cNvSpPr>
            <a:spLocks noGrp="1"/>
          </p:cNvSpPr>
          <p:nvPr>
            <p:ph idx="1"/>
          </p:nvPr>
        </p:nvSpPr>
        <p:spPr>
          <a:xfrm>
            <a:off x="1043492" y="1981200"/>
            <a:ext cx="6777317" cy="4343400"/>
          </a:xfrm>
        </p:spPr>
        <p:txBody>
          <a:bodyPr>
            <a:normAutofit fontScale="92500" lnSpcReduction="20000"/>
          </a:bodyPr>
          <a:lstStyle/>
          <a:p>
            <a:r>
              <a:rPr lang="en-US" dirty="0"/>
              <a:t>DSHS Austin informs</a:t>
            </a:r>
          </a:p>
          <a:p>
            <a:pPr lvl="1"/>
            <a:r>
              <a:rPr lang="en-US" dirty="0"/>
              <a:t>EAIDB management</a:t>
            </a:r>
          </a:p>
          <a:p>
            <a:pPr lvl="1"/>
            <a:r>
              <a:rPr lang="en-US" dirty="0"/>
              <a:t>DSHS Press Officer</a:t>
            </a:r>
          </a:p>
          <a:p>
            <a:pPr lvl="1"/>
            <a:r>
              <a:rPr lang="en-US" dirty="0"/>
              <a:t>Office of Border Health</a:t>
            </a:r>
          </a:p>
          <a:p>
            <a:pPr lvl="1"/>
            <a:endParaRPr lang="en-US" sz="1500" dirty="0"/>
          </a:p>
          <a:p>
            <a:r>
              <a:rPr lang="en-US" dirty="0"/>
              <a:t>Region 11 informs</a:t>
            </a:r>
          </a:p>
          <a:p>
            <a:pPr lvl="1"/>
            <a:r>
              <a:rPr lang="en-US" dirty="0"/>
              <a:t>Regional management</a:t>
            </a:r>
          </a:p>
          <a:p>
            <a:pPr lvl="1"/>
            <a:r>
              <a:rPr lang="en-US" dirty="0"/>
              <a:t>Working with LHDs to investigate cases</a:t>
            </a:r>
          </a:p>
          <a:p>
            <a:pPr lvl="1"/>
            <a:endParaRPr lang="en-US" sz="1500" dirty="0"/>
          </a:p>
          <a:p>
            <a:r>
              <a:rPr lang="en-US" dirty="0"/>
              <a:t>Office of Border Health</a:t>
            </a:r>
          </a:p>
          <a:p>
            <a:pPr lvl="1"/>
            <a:r>
              <a:rPr lang="en-US" dirty="0"/>
              <a:t>Informs Mexican States bordering Region 11 </a:t>
            </a:r>
          </a:p>
          <a:p>
            <a:pPr lvl="2"/>
            <a:r>
              <a:rPr lang="en-US" dirty="0"/>
              <a:t>Shares minimal info per TX-TAM agreements</a:t>
            </a:r>
          </a:p>
          <a:p>
            <a:pPr lvl="3"/>
            <a:endParaRPr lang="en-US" sz="1500" dirty="0"/>
          </a:p>
          <a:p>
            <a:r>
              <a:rPr lang="en-US" dirty="0"/>
              <a:t>CDC requests conference call</a:t>
            </a:r>
          </a:p>
          <a:p>
            <a:endParaRPr lang="en-US" dirty="0"/>
          </a:p>
        </p:txBody>
      </p:sp>
      <p:sp>
        <p:nvSpPr>
          <p:cNvPr id="10" name="Title 1"/>
          <p:cNvSpPr txBox="1">
            <a:spLocks/>
          </p:cNvSpPr>
          <p:nvPr/>
        </p:nvSpPr>
        <p:spPr>
          <a:xfrm>
            <a:off x="4648200" y="0"/>
            <a:ext cx="3505200" cy="609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n-US" sz="2000" dirty="0"/>
          </a:p>
        </p:txBody>
      </p:sp>
      <p:sp>
        <p:nvSpPr>
          <p:cNvPr id="11" name="Title 1"/>
          <p:cNvSpPr txBox="1">
            <a:spLocks/>
          </p:cNvSpPr>
          <p:nvPr/>
        </p:nvSpPr>
        <p:spPr>
          <a:xfrm>
            <a:off x="4648200" y="0"/>
            <a:ext cx="3505200" cy="609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t>April 4, 2012</a:t>
            </a:r>
          </a:p>
        </p:txBody>
      </p:sp>
    </p:spTree>
    <p:extLst>
      <p:ext uri="{BB962C8B-B14F-4D97-AF65-F5344CB8AC3E}">
        <p14:creationId xmlns:p14="http://schemas.microsoft.com/office/powerpoint/2010/main" val="273786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a:xfrm>
            <a:off x="1412111" y="1066800"/>
            <a:ext cx="3057148" cy="639762"/>
          </a:xfrm>
        </p:spPr>
        <p:txBody>
          <a:bodyPr/>
          <a:lstStyle/>
          <a:p>
            <a:r>
              <a:rPr lang="en-US" dirty="0"/>
              <a:t>AVR Confirmation</a:t>
            </a:r>
          </a:p>
        </p:txBody>
      </p:sp>
      <p:sp>
        <p:nvSpPr>
          <p:cNvPr id="3" name="Content Placeholder 2"/>
          <p:cNvSpPr>
            <a:spLocks noGrp="1"/>
          </p:cNvSpPr>
          <p:nvPr>
            <p:ph sz="half" idx="2"/>
          </p:nvPr>
        </p:nvSpPr>
        <p:spPr>
          <a:xfrm>
            <a:off x="1041721" y="1828800"/>
            <a:ext cx="3419856" cy="4724400"/>
          </a:xfrm>
        </p:spPr>
        <p:txBody>
          <a:bodyPr>
            <a:normAutofit lnSpcReduction="10000"/>
          </a:bodyPr>
          <a:lstStyle/>
          <a:p>
            <a:r>
              <a:rPr lang="en-US" dirty="0"/>
              <a:t>4/5/12 - notified CDC confirmed 3 AVR cases</a:t>
            </a:r>
          </a:p>
          <a:p>
            <a:pPr marL="68580" indent="0">
              <a:buNone/>
            </a:pPr>
            <a:r>
              <a:rPr lang="en-US" dirty="0"/>
              <a:t>	</a:t>
            </a:r>
            <a:endParaRPr lang="en-US" sz="2000" dirty="0"/>
          </a:p>
          <a:p>
            <a:r>
              <a:rPr lang="en-US" dirty="0"/>
              <a:t>Same day </a:t>
            </a:r>
            <a:r>
              <a:rPr lang="en-US" dirty="0" err="1"/>
              <a:t>conf</a:t>
            </a:r>
            <a:r>
              <a:rPr lang="en-US" dirty="0"/>
              <a:t> call held  between Region 11, DSHS Austin, and CDC</a:t>
            </a:r>
          </a:p>
          <a:p>
            <a:pPr lvl="1"/>
            <a:r>
              <a:rPr lang="en-US" dirty="0"/>
              <a:t>CDC very interested in cluster because not typically seen</a:t>
            </a:r>
          </a:p>
          <a:p>
            <a:pPr lvl="2"/>
            <a:r>
              <a:rPr lang="en-US" dirty="0"/>
              <a:t>Early signal of trend in resistance patterns?</a:t>
            </a:r>
          </a:p>
          <a:p>
            <a:pPr marL="68580" indent="0">
              <a:buNone/>
            </a:pPr>
            <a:endParaRPr lang="en-US" dirty="0"/>
          </a:p>
          <a:p>
            <a:pPr marL="68580" indent="0">
              <a:buNone/>
            </a:pPr>
            <a:endParaRPr lang="en-US" dirty="0"/>
          </a:p>
          <a:p>
            <a:pPr lvl="1"/>
            <a:endParaRPr lang="en-US" dirty="0"/>
          </a:p>
        </p:txBody>
      </p:sp>
      <p:sp>
        <p:nvSpPr>
          <p:cNvPr id="11" name="Text Placeholder 10"/>
          <p:cNvSpPr>
            <a:spLocks noGrp="1"/>
          </p:cNvSpPr>
          <p:nvPr>
            <p:ph type="body" sz="quarter" idx="3"/>
          </p:nvPr>
        </p:nvSpPr>
        <p:spPr>
          <a:xfrm>
            <a:off x="5011837" y="1066800"/>
            <a:ext cx="3055717" cy="639762"/>
          </a:xfrm>
        </p:spPr>
        <p:txBody>
          <a:bodyPr/>
          <a:lstStyle/>
          <a:p>
            <a:r>
              <a:rPr lang="en-US" dirty="0"/>
              <a:t>Case Summary</a:t>
            </a:r>
          </a:p>
        </p:txBody>
      </p:sp>
      <p:sp>
        <p:nvSpPr>
          <p:cNvPr id="9" name="Content Placeholder 8"/>
          <p:cNvSpPr>
            <a:spLocks noGrp="1"/>
          </p:cNvSpPr>
          <p:nvPr>
            <p:ph sz="quarter" idx="4"/>
          </p:nvPr>
        </p:nvSpPr>
        <p:spPr>
          <a:xfrm>
            <a:off x="4645152" y="1828800"/>
            <a:ext cx="3419856" cy="4724400"/>
          </a:xfrm>
        </p:spPr>
        <p:txBody>
          <a:bodyPr>
            <a:normAutofit fontScale="85000" lnSpcReduction="20000"/>
          </a:bodyPr>
          <a:lstStyle/>
          <a:p>
            <a:r>
              <a:rPr lang="en-US" dirty="0"/>
              <a:t>All pediatric </a:t>
            </a:r>
            <a:r>
              <a:rPr lang="en-US" dirty="0" err="1"/>
              <a:t>pts</a:t>
            </a:r>
            <a:endParaRPr lang="en-US" dirty="0"/>
          </a:p>
          <a:p>
            <a:pPr lvl="1"/>
            <a:r>
              <a:rPr lang="en-US" dirty="0"/>
              <a:t>3-4 </a:t>
            </a:r>
            <a:r>
              <a:rPr lang="en-US" dirty="0" err="1"/>
              <a:t>mo</a:t>
            </a:r>
            <a:r>
              <a:rPr lang="en-US" dirty="0"/>
              <a:t> to 12 </a:t>
            </a:r>
            <a:r>
              <a:rPr lang="en-US" dirty="0" err="1"/>
              <a:t>yrs</a:t>
            </a:r>
            <a:endParaRPr lang="en-US" dirty="0"/>
          </a:p>
          <a:p>
            <a:pPr lvl="1"/>
            <a:r>
              <a:rPr lang="en-US" dirty="0"/>
              <a:t>DOC range: 1/26 – 3/12/12</a:t>
            </a:r>
          </a:p>
          <a:p>
            <a:pPr lvl="1"/>
            <a:r>
              <a:rPr lang="en-US" dirty="0"/>
              <a:t>Counties of residence: Duval, Jim Wells, Hidalgo, Webb</a:t>
            </a:r>
          </a:p>
          <a:p>
            <a:pPr lvl="1"/>
            <a:endParaRPr lang="en-US" dirty="0"/>
          </a:p>
          <a:p>
            <a:r>
              <a:rPr lang="en-US" dirty="0"/>
              <a:t>2nd investigation done</a:t>
            </a:r>
          </a:p>
          <a:p>
            <a:pPr lvl="1"/>
            <a:r>
              <a:rPr lang="en-US" dirty="0"/>
              <a:t>3</a:t>
            </a:r>
            <a:r>
              <a:rPr lang="en-US" baseline="30000" dirty="0"/>
              <a:t>rd case </a:t>
            </a:r>
            <a:r>
              <a:rPr lang="en-US" dirty="0"/>
              <a:t>- Jim Wells Co.</a:t>
            </a:r>
          </a:p>
          <a:p>
            <a:pPr lvl="2"/>
            <a:r>
              <a:rPr lang="en-US" dirty="0"/>
              <a:t>Onset 2/19</a:t>
            </a:r>
          </a:p>
          <a:p>
            <a:pPr lvl="2"/>
            <a:r>
              <a:rPr lang="en-US" dirty="0"/>
              <a:t>Asthma</a:t>
            </a:r>
          </a:p>
          <a:p>
            <a:pPr lvl="2"/>
            <a:r>
              <a:rPr lang="en-US" dirty="0"/>
              <a:t>father ill 5 days prior to patient’s onset</a:t>
            </a:r>
          </a:p>
          <a:p>
            <a:pPr lvl="2"/>
            <a:r>
              <a:rPr lang="en-US" dirty="0"/>
              <a:t>traveled within state </a:t>
            </a:r>
          </a:p>
          <a:p>
            <a:pPr lvl="2"/>
            <a:r>
              <a:rPr lang="en-US" dirty="0"/>
              <a:t>Both vaccinated</a:t>
            </a:r>
          </a:p>
          <a:p>
            <a:pPr lvl="2"/>
            <a:r>
              <a:rPr lang="en-US" dirty="0"/>
              <a:t>No AV exposure prior to test</a:t>
            </a:r>
          </a:p>
          <a:p>
            <a:pPr lvl="1"/>
            <a:endParaRPr lang="en-US" dirty="0"/>
          </a:p>
        </p:txBody>
      </p:sp>
      <p:sp>
        <p:nvSpPr>
          <p:cNvPr id="13" name="Title 1"/>
          <p:cNvSpPr txBox="1">
            <a:spLocks/>
          </p:cNvSpPr>
          <p:nvPr/>
        </p:nvSpPr>
        <p:spPr>
          <a:xfrm>
            <a:off x="4648200" y="0"/>
            <a:ext cx="3505200" cy="609600"/>
          </a:xfrm>
          <a:prstGeom prst="rect">
            <a:avLst/>
          </a:prstGeom>
        </p:spPr>
        <p:txBody>
          <a:bodyPr vert="horz" lIns="91440" tIns="45720" rIns="91440" bIns="45720" rtlCol="0" anchor="b">
            <a:normAutofit fontScale="925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t>Investigation of AVR Cluster</a:t>
            </a:r>
          </a:p>
        </p:txBody>
      </p:sp>
    </p:spTree>
    <p:extLst>
      <p:ext uri="{BB962C8B-B14F-4D97-AF65-F5344CB8AC3E}">
        <p14:creationId xmlns:p14="http://schemas.microsoft.com/office/powerpoint/2010/main" val="172758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38200"/>
            <a:ext cx="7024744" cy="722864"/>
          </a:xfrm>
        </p:spPr>
        <p:txBody>
          <a:bodyPr>
            <a:normAutofit/>
          </a:bodyPr>
          <a:lstStyle/>
          <a:p>
            <a:r>
              <a:rPr lang="en-US" dirty="0"/>
              <a:t>Public Health Response</a:t>
            </a:r>
          </a:p>
        </p:txBody>
      </p:sp>
      <p:sp>
        <p:nvSpPr>
          <p:cNvPr id="4" name="Text Placeholder 3"/>
          <p:cNvSpPr>
            <a:spLocks noGrp="1"/>
          </p:cNvSpPr>
          <p:nvPr>
            <p:ph type="body" idx="1"/>
          </p:nvPr>
        </p:nvSpPr>
        <p:spPr>
          <a:xfrm>
            <a:off x="1133852" y="1570038"/>
            <a:ext cx="3057148" cy="639762"/>
          </a:xfrm>
        </p:spPr>
        <p:txBody>
          <a:bodyPr/>
          <a:lstStyle/>
          <a:p>
            <a:r>
              <a:rPr lang="en-US" dirty="0"/>
              <a:t>Region 11</a:t>
            </a:r>
          </a:p>
        </p:txBody>
      </p:sp>
      <p:sp>
        <p:nvSpPr>
          <p:cNvPr id="3" name="Content Placeholder 2"/>
          <p:cNvSpPr>
            <a:spLocks noGrp="1"/>
          </p:cNvSpPr>
          <p:nvPr>
            <p:ph sz="half" idx="2"/>
          </p:nvPr>
        </p:nvSpPr>
        <p:spPr>
          <a:xfrm>
            <a:off x="1041721" y="2209800"/>
            <a:ext cx="3419856" cy="4340506"/>
          </a:xfrm>
        </p:spPr>
        <p:txBody>
          <a:bodyPr>
            <a:normAutofit fontScale="85000" lnSpcReduction="10000"/>
          </a:bodyPr>
          <a:lstStyle/>
          <a:p>
            <a:r>
              <a:rPr lang="en-US" dirty="0"/>
              <a:t>Enhanced surveillance </a:t>
            </a:r>
          </a:p>
          <a:p>
            <a:pPr lvl="1"/>
            <a:r>
              <a:rPr lang="en-US" dirty="0"/>
              <a:t>LHDs encouraged flu submitters to send specimens to DSHS lab/LRN for case finding</a:t>
            </a:r>
          </a:p>
          <a:p>
            <a:pPr lvl="1"/>
            <a:r>
              <a:rPr lang="en-US" dirty="0"/>
              <a:t>Local hospital sent all saved 2009 H1N1 specimens to CDC for testing</a:t>
            </a:r>
          </a:p>
          <a:p>
            <a:endParaRPr lang="en-US" sz="1500" dirty="0"/>
          </a:p>
          <a:p>
            <a:r>
              <a:rPr lang="en-US" dirty="0"/>
              <a:t>Review ILI data</a:t>
            </a:r>
          </a:p>
          <a:p>
            <a:endParaRPr lang="en-US" sz="1400" dirty="0"/>
          </a:p>
          <a:p>
            <a:r>
              <a:rPr lang="en-US" dirty="0"/>
              <a:t>Continue to work with LHDs on pending investigations to find commonalities</a:t>
            </a:r>
          </a:p>
        </p:txBody>
      </p:sp>
      <p:sp>
        <p:nvSpPr>
          <p:cNvPr id="5" name="Text Placeholder 4"/>
          <p:cNvSpPr>
            <a:spLocks noGrp="1"/>
          </p:cNvSpPr>
          <p:nvPr>
            <p:ph type="body" sz="quarter" idx="3"/>
          </p:nvPr>
        </p:nvSpPr>
        <p:spPr>
          <a:xfrm>
            <a:off x="4724400" y="1570038"/>
            <a:ext cx="3055717" cy="639762"/>
          </a:xfrm>
        </p:spPr>
        <p:txBody>
          <a:bodyPr/>
          <a:lstStyle/>
          <a:p>
            <a:r>
              <a:rPr lang="en-US" dirty="0"/>
              <a:t>EAIDB	 &amp; DSHS lab</a:t>
            </a:r>
          </a:p>
        </p:txBody>
      </p:sp>
      <p:sp>
        <p:nvSpPr>
          <p:cNvPr id="6" name="Content Placeholder 5"/>
          <p:cNvSpPr>
            <a:spLocks noGrp="1"/>
          </p:cNvSpPr>
          <p:nvPr>
            <p:ph sz="quarter" idx="4"/>
          </p:nvPr>
        </p:nvSpPr>
        <p:spPr>
          <a:xfrm>
            <a:off x="4645152" y="2209800"/>
            <a:ext cx="3419856" cy="4191000"/>
          </a:xfrm>
        </p:spPr>
        <p:txBody>
          <a:bodyPr>
            <a:normAutofit lnSpcReduction="10000"/>
          </a:bodyPr>
          <a:lstStyle/>
          <a:p>
            <a:r>
              <a:rPr lang="en-US" dirty="0"/>
              <a:t>Increase testing</a:t>
            </a:r>
          </a:p>
          <a:p>
            <a:pPr lvl="1"/>
            <a:r>
              <a:rPr lang="en-US" dirty="0"/>
              <a:t>Survey all LRNs</a:t>
            </a:r>
          </a:p>
          <a:p>
            <a:pPr lvl="2"/>
            <a:r>
              <a:rPr lang="en-US" dirty="0"/>
              <a:t>Determine how many 2009 H1N1 specimens had not been tested for AVR</a:t>
            </a:r>
          </a:p>
          <a:p>
            <a:pPr lvl="2"/>
            <a:endParaRPr lang="en-US" sz="1500" dirty="0"/>
          </a:p>
          <a:p>
            <a:pPr lvl="1"/>
            <a:r>
              <a:rPr lang="en-US" dirty="0"/>
              <a:t>Requested LRNs send all positive H1N1 specimens to CDC contract lab for </a:t>
            </a:r>
            <a:r>
              <a:rPr lang="en-US" dirty="0" err="1"/>
              <a:t>pyrosequencing</a:t>
            </a:r>
            <a:endParaRPr lang="en-US" dirty="0"/>
          </a:p>
          <a:p>
            <a:pPr lvl="2"/>
            <a:r>
              <a:rPr lang="en-US" dirty="0"/>
              <a:t>Identified 7</a:t>
            </a:r>
            <a:r>
              <a:rPr lang="en-US" baseline="30000" dirty="0"/>
              <a:t>th</a:t>
            </a:r>
            <a:r>
              <a:rPr lang="en-US" dirty="0"/>
              <a:t> AVR case, Jim Wells Co.</a:t>
            </a:r>
          </a:p>
        </p:txBody>
      </p:sp>
      <p:sp>
        <p:nvSpPr>
          <p:cNvPr id="7" name="Title 1"/>
          <p:cNvSpPr txBox="1">
            <a:spLocks/>
          </p:cNvSpPr>
          <p:nvPr/>
        </p:nvSpPr>
        <p:spPr>
          <a:xfrm>
            <a:off x="4648200" y="0"/>
            <a:ext cx="3505200" cy="609600"/>
          </a:xfrm>
          <a:prstGeom prst="rect">
            <a:avLst/>
          </a:prstGeom>
        </p:spPr>
        <p:txBody>
          <a:bodyPr vert="horz" lIns="91440" tIns="45720" rIns="91440" bIns="45720" rtlCol="0" anchor="b">
            <a:normAutofit fontScale="925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t>Investigation of AVR Cluster</a:t>
            </a:r>
          </a:p>
        </p:txBody>
      </p:sp>
    </p:spTree>
    <p:extLst>
      <p:ext uri="{BB962C8B-B14F-4D97-AF65-F5344CB8AC3E}">
        <p14:creationId xmlns:p14="http://schemas.microsoft.com/office/powerpoint/2010/main" val="2081941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sz="quarter" idx="4"/>
          </p:nvPr>
        </p:nvPicPr>
        <p:blipFill>
          <a:blip r:embed="rId2" cstate="print">
            <a:extLst>
              <a:ext uri="{28A0092B-C50C-407E-A947-70E740481C1C}">
                <a14:useLocalDpi xmlns:a14="http://schemas.microsoft.com/office/drawing/2010/main" val="0"/>
              </a:ext>
            </a:extLst>
          </a:blip>
          <a:stretch>
            <a:fillRect/>
          </a:stretch>
        </p:blipFill>
        <p:spPr>
          <a:xfrm>
            <a:off x="6172200" y="3264388"/>
            <a:ext cx="2750458" cy="3517412"/>
          </a:xfrm>
        </p:spPr>
      </p:pic>
      <p:sp>
        <p:nvSpPr>
          <p:cNvPr id="10" name="Title 9"/>
          <p:cNvSpPr>
            <a:spLocks noGrp="1"/>
          </p:cNvSpPr>
          <p:nvPr>
            <p:ph type="title"/>
          </p:nvPr>
        </p:nvSpPr>
        <p:spPr>
          <a:xfrm>
            <a:off x="1143000" y="1027664"/>
            <a:ext cx="7162800" cy="1143000"/>
          </a:xfrm>
        </p:spPr>
        <p:txBody>
          <a:bodyPr>
            <a:noAutofit/>
          </a:bodyPr>
          <a:lstStyle/>
          <a:p>
            <a:r>
              <a:rPr lang="en-US" sz="2200" b="1" dirty="0"/>
              <a:t>Two additional cases detected</a:t>
            </a:r>
            <a:br>
              <a:rPr lang="en-US" sz="2200" dirty="0">
                <a:solidFill>
                  <a:schemeClr val="tx1"/>
                </a:solidFill>
              </a:rPr>
            </a:br>
            <a:r>
              <a:rPr lang="en-US" sz="2200" dirty="0">
                <a:solidFill>
                  <a:schemeClr val="tx1"/>
                </a:solidFill>
              </a:rPr>
              <a:t>8</a:t>
            </a:r>
            <a:r>
              <a:rPr lang="en-US" sz="2200" baseline="30000" dirty="0">
                <a:solidFill>
                  <a:schemeClr val="tx1"/>
                </a:solidFill>
              </a:rPr>
              <a:t>th</a:t>
            </a:r>
            <a:r>
              <a:rPr lang="en-US" sz="2200" dirty="0">
                <a:solidFill>
                  <a:schemeClr val="tx1"/>
                </a:solidFill>
              </a:rPr>
              <a:t> - 7 month Hispanic male from Hidalgo County</a:t>
            </a:r>
            <a:br>
              <a:rPr lang="en-US" sz="2200" dirty="0">
                <a:solidFill>
                  <a:schemeClr val="tx1"/>
                </a:solidFill>
              </a:rPr>
            </a:br>
            <a:r>
              <a:rPr lang="en-US" sz="2200" dirty="0">
                <a:solidFill>
                  <a:schemeClr val="tx1"/>
                </a:solidFill>
              </a:rPr>
              <a:t>9</a:t>
            </a:r>
            <a:r>
              <a:rPr lang="en-US" sz="2200" baseline="30000" dirty="0">
                <a:solidFill>
                  <a:schemeClr val="tx1"/>
                </a:solidFill>
              </a:rPr>
              <a:t>th</a:t>
            </a:r>
            <a:r>
              <a:rPr lang="en-US" sz="2200" dirty="0">
                <a:solidFill>
                  <a:schemeClr val="tx1"/>
                </a:solidFill>
              </a:rPr>
              <a:t> - 28 </a:t>
            </a:r>
            <a:r>
              <a:rPr lang="en-US" sz="2200" dirty="0" err="1">
                <a:solidFill>
                  <a:schemeClr val="tx1"/>
                </a:solidFill>
              </a:rPr>
              <a:t>yo</a:t>
            </a:r>
            <a:r>
              <a:rPr lang="en-US" sz="2200" dirty="0">
                <a:solidFill>
                  <a:schemeClr val="tx1"/>
                </a:solidFill>
              </a:rPr>
              <a:t> non-Hispanic male from Nueces County</a:t>
            </a:r>
          </a:p>
        </p:txBody>
      </p:sp>
      <p:sp>
        <p:nvSpPr>
          <p:cNvPr id="11" name="Text Placeholder 10"/>
          <p:cNvSpPr>
            <a:spLocks noGrp="1"/>
          </p:cNvSpPr>
          <p:nvPr>
            <p:ph type="body" idx="1"/>
          </p:nvPr>
        </p:nvSpPr>
        <p:spPr>
          <a:xfrm>
            <a:off x="1183511" y="2286000"/>
            <a:ext cx="4379089" cy="639762"/>
          </a:xfrm>
        </p:spPr>
        <p:txBody>
          <a:bodyPr>
            <a:normAutofit/>
          </a:bodyPr>
          <a:lstStyle/>
          <a:p>
            <a:r>
              <a:rPr lang="en-US" dirty="0"/>
              <a:t>Public Health Response</a:t>
            </a:r>
          </a:p>
        </p:txBody>
      </p:sp>
      <p:sp>
        <p:nvSpPr>
          <p:cNvPr id="3" name="Content Placeholder 2"/>
          <p:cNvSpPr>
            <a:spLocks noGrp="1"/>
          </p:cNvSpPr>
          <p:nvPr>
            <p:ph sz="half" idx="2"/>
          </p:nvPr>
        </p:nvSpPr>
        <p:spPr>
          <a:xfrm>
            <a:off x="1041721" y="2895600"/>
            <a:ext cx="5359080" cy="3657600"/>
          </a:xfrm>
        </p:spPr>
        <p:txBody>
          <a:bodyPr>
            <a:normAutofit fontScale="85000" lnSpcReduction="20000"/>
          </a:bodyPr>
          <a:lstStyle/>
          <a:p>
            <a:r>
              <a:rPr lang="en-US" dirty="0"/>
              <a:t>Letter to clinicians informing them of AVR cases – May 4, 2012</a:t>
            </a:r>
          </a:p>
          <a:p>
            <a:endParaRPr lang="en-US" sz="1300" dirty="0"/>
          </a:p>
          <a:p>
            <a:pPr lvl="1"/>
            <a:r>
              <a:rPr lang="en-US" dirty="0"/>
              <a:t>No changes to current AV treatment recommendations</a:t>
            </a:r>
          </a:p>
          <a:p>
            <a:pPr lvl="1"/>
            <a:endParaRPr lang="en-US" sz="1300" dirty="0"/>
          </a:p>
          <a:p>
            <a:pPr lvl="1"/>
            <a:r>
              <a:rPr lang="en-US" dirty="0"/>
              <a:t>Increase awareness of possibility of resistance in critically ill patients who are not responding  to treatment </a:t>
            </a:r>
          </a:p>
          <a:p>
            <a:pPr lvl="2"/>
            <a:r>
              <a:rPr lang="en-US" dirty="0"/>
              <a:t>Inhaled or IV zanamivir – available as experimental treatment</a:t>
            </a:r>
          </a:p>
          <a:p>
            <a:pPr lvl="2"/>
            <a:endParaRPr lang="en-US" sz="1300" dirty="0"/>
          </a:p>
          <a:p>
            <a:pPr lvl="1"/>
            <a:r>
              <a:rPr lang="en-US" dirty="0"/>
              <a:t>Increase case finding</a:t>
            </a:r>
          </a:p>
          <a:p>
            <a:pPr lvl="2"/>
            <a:r>
              <a:rPr lang="en-US" dirty="0"/>
              <a:t>No additional cases identified</a:t>
            </a:r>
          </a:p>
          <a:p>
            <a:pPr lvl="2"/>
            <a:r>
              <a:rPr lang="en-US" dirty="0"/>
              <a:t>End of flu season, decreased flu activity</a:t>
            </a:r>
          </a:p>
          <a:p>
            <a:pPr lvl="2"/>
            <a:r>
              <a:rPr lang="en-US" dirty="0"/>
              <a:t>Transmission low</a:t>
            </a:r>
          </a:p>
        </p:txBody>
      </p:sp>
      <p:sp>
        <p:nvSpPr>
          <p:cNvPr id="7" name="Title 1"/>
          <p:cNvSpPr txBox="1">
            <a:spLocks/>
          </p:cNvSpPr>
          <p:nvPr/>
        </p:nvSpPr>
        <p:spPr>
          <a:xfrm>
            <a:off x="4648200" y="0"/>
            <a:ext cx="3505200" cy="609600"/>
          </a:xfrm>
          <a:prstGeom prst="rect">
            <a:avLst/>
          </a:prstGeom>
        </p:spPr>
        <p:txBody>
          <a:bodyPr vert="horz" lIns="91440" tIns="45720" rIns="91440" bIns="45720" rtlCol="0" anchor="b">
            <a:normAutofit fontScale="925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t>Investigation of AVR Cluster</a:t>
            </a:r>
          </a:p>
        </p:txBody>
      </p:sp>
    </p:spTree>
    <p:extLst>
      <p:ext uri="{BB962C8B-B14F-4D97-AF65-F5344CB8AC3E}">
        <p14:creationId xmlns:p14="http://schemas.microsoft.com/office/powerpoint/2010/main" val="370407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78423" y="1447800"/>
            <a:ext cx="6508377" cy="5029200"/>
          </a:xfrm>
          <a:prstGeom prst="rect">
            <a:avLst/>
          </a:prstGeom>
        </p:spPr>
      </p:pic>
      <p:sp>
        <p:nvSpPr>
          <p:cNvPr id="2" name="Title 1"/>
          <p:cNvSpPr>
            <a:spLocks noGrp="1"/>
          </p:cNvSpPr>
          <p:nvPr>
            <p:ph type="title"/>
          </p:nvPr>
        </p:nvSpPr>
        <p:spPr>
          <a:xfrm>
            <a:off x="1043490" y="838200"/>
            <a:ext cx="7024744" cy="609600"/>
          </a:xfrm>
        </p:spPr>
        <p:txBody>
          <a:bodyPr>
            <a:noAutofit/>
          </a:bodyPr>
          <a:lstStyle/>
          <a:p>
            <a:r>
              <a:rPr lang="en-US" sz="2900" b="1" dirty="0"/>
              <a:t>Geographic distribution of AVR cases</a:t>
            </a:r>
          </a:p>
        </p:txBody>
      </p:sp>
      <p:sp>
        <p:nvSpPr>
          <p:cNvPr id="7" name="Rectangle 6"/>
          <p:cNvSpPr/>
          <p:nvPr/>
        </p:nvSpPr>
        <p:spPr>
          <a:xfrm>
            <a:off x="4038600" y="6535578"/>
            <a:ext cx="4648200" cy="24622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ysClr val="windowText" lastClr="000000"/>
                </a:solidFill>
                <a:effectLst/>
                <a:uLnTx/>
                <a:uFillTx/>
              </a:rPr>
              <a:t>Source: Texas Department of State Health Services, February 2013, ha/</a:t>
            </a:r>
            <a:r>
              <a:rPr kumimoji="0" lang="en-US" sz="1000" b="0" i="0" u="none" strike="noStrike" kern="0" cap="none" spc="0" normalizeH="0" baseline="0" noProof="0" dirty="0" err="1">
                <a:ln>
                  <a:noFill/>
                </a:ln>
                <a:solidFill>
                  <a:sysClr val="windowText" lastClr="000000"/>
                </a:solidFill>
                <a:effectLst/>
                <a:uLnTx/>
                <a:uFillTx/>
              </a:rPr>
              <a:t>th</a:t>
            </a:r>
            <a:endParaRPr kumimoji="0" lang="en-US" sz="1000" b="0" i="0" u="none" strike="noStrike" kern="0" cap="none" spc="0" normalizeH="0" baseline="0" noProof="0" dirty="0">
              <a:ln>
                <a:noFill/>
              </a:ln>
              <a:solidFill>
                <a:sysClr val="windowText" lastClr="000000"/>
              </a:solidFill>
              <a:effectLst/>
              <a:uLnTx/>
              <a:uFillTx/>
            </a:endParaRPr>
          </a:p>
        </p:txBody>
      </p:sp>
      <p:sp>
        <p:nvSpPr>
          <p:cNvPr id="8" name="Title 1"/>
          <p:cNvSpPr txBox="1">
            <a:spLocks/>
          </p:cNvSpPr>
          <p:nvPr/>
        </p:nvSpPr>
        <p:spPr>
          <a:xfrm>
            <a:off x="4648200" y="0"/>
            <a:ext cx="3505200" cy="609600"/>
          </a:xfrm>
          <a:prstGeom prst="rect">
            <a:avLst/>
          </a:prstGeom>
        </p:spPr>
        <p:txBody>
          <a:bodyPr vert="horz" lIns="91440" tIns="45720" rIns="91440" bIns="45720" rtlCol="0" anchor="b">
            <a:normAutofit fontScale="925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t>Investigation of AVR Cluster</a:t>
            </a:r>
          </a:p>
        </p:txBody>
      </p:sp>
      <p:sp>
        <p:nvSpPr>
          <p:cNvPr id="9" name="Content Placeholder 3"/>
          <p:cNvSpPr>
            <a:spLocks noGrp="1"/>
          </p:cNvSpPr>
          <p:nvPr>
            <p:ph sz="half" idx="4294967295"/>
          </p:nvPr>
        </p:nvSpPr>
        <p:spPr>
          <a:xfrm>
            <a:off x="304800" y="1752600"/>
            <a:ext cx="3124200" cy="4741015"/>
          </a:xfrm>
          <a:prstGeom prst="rect">
            <a:avLst/>
          </a:prstGeom>
        </p:spPr>
        <p:txBody>
          <a:bodyPr>
            <a:normAutofit fontScale="62500" lnSpcReduction="20000"/>
          </a:bodyPr>
          <a:lstStyle/>
          <a:p>
            <a:pPr marL="365760" lvl="1" indent="0">
              <a:buNone/>
            </a:pPr>
            <a:r>
              <a:rPr lang="en-US" sz="2900" b="1" dirty="0">
                <a:solidFill>
                  <a:schemeClr val="accent1"/>
                </a:solidFill>
              </a:rPr>
              <a:t>    Case Summary</a:t>
            </a:r>
          </a:p>
          <a:p>
            <a:pPr lvl="1"/>
            <a:r>
              <a:rPr lang="en-US" dirty="0"/>
              <a:t>Age range:  3 </a:t>
            </a:r>
            <a:r>
              <a:rPr lang="en-US" dirty="0" err="1"/>
              <a:t>mo</a:t>
            </a:r>
            <a:r>
              <a:rPr lang="en-US" dirty="0"/>
              <a:t> to 28 </a:t>
            </a:r>
            <a:r>
              <a:rPr lang="en-US" dirty="0" err="1"/>
              <a:t>yrs</a:t>
            </a:r>
            <a:r>
              <a:rPr lang="en-US" dirty="0"/>
              <a:t> </a:t>
            </a:r>
          </a:p>
          <a:p>
            <a:pPr lvl="1"/>
            <a:endParaRPr lang="en-US" sz="1000" dirty="0"/>
          </a:p>
          <a:p>
            <a:pPr lvl="1"/>
            <a:r>
              <a:rPr lang="en-US" dirty="0"/>
              <a:t>56% male</a:t>
            </a:r>
          </a:p>
          <a:p>
            <a:pPr lvl="1"/>
            <a:endParaRPr lang="en-US" sz="1000" dirty="0"/>
          </a:p>
          <a:p>
            <a:pPr lvl="1"/>
            <a:r>
              <a:rPr lang="en-US" dirty="0"/>
              <a:t>Onset: 1/18 - 3/17/12</a:t>
            </a:r>
          </a:p>
          <a:p>
            <a:pPr lvl="1"/>
            <a:endParaRPr lang="en-US" sz="1000" dirty="0"/>
          </a:p>
          <a:p>
            <a:pPr lvl="1"/>
            <a:r>
              <a:rPr lang="en-US" dirty="0">
                <a:solidFill>
                  <a:schemeClr val="tx1"/>
                </a:solidFill>
              </a:rPr>
              <a:t>44% </a:t>
            </a:r>
            <a:r>
              <a:rPr lang="en-US" dirty="0"/>
              <a:t>had no underlying health conditions</a:t>
            </a:r>
          </a:p>
          <a:p>
            <a:pPr lvl="1"/>
            <a:endParaRPr lang="en-US" sz="1000" dirty="0"/>
          </a:p>
          <a:p>
            <a:pPr lvl="1"/>
            <a:r>
              <a:rPr lang="en-US" dirty="0"/>
              <a:t>89% not vaccinated in current season</a:t>
            </a:r>
          </a:p>
          <a:p>
            <a:pPr lvl="2"/>
            <a:r>
              <a:rPr lang="en-US" dirty="0"/>
              <a:t>Of these, 22% vaccinated in 2009</a:t>
            </a:r>
          </a:p>
          <a:p>
            <a:pPr lvl="1"/>
            <a:endParaRPr lang="en-US" sz="1000" dirty="0"/>
          </a:p>
          <a:p>
            <a:pPr lvl="1"/>
            <a:r>
              <a:rPr lang="en-US" dirty="0"/>
              <a:t>2 of 9 reported travel </a:t>
            </a:r>
            <a:r>
              <a:rPr lang="en-US" dirty="0" err="1"/>
              <a:t>hx</a:t>
            </a:r>
            <a:endParaRPr lang="en-US" dirty="0"/>
          </a:p>
          <a:p>
            <a:pPr lvl="2"/>
            <a:r>
              <a:rPr lang="en-US" dirty="0" err="1"/>
              <a:t>Coah</a:t>
            </a:r>
            <a:r>
              <a:rPr lang="en-US" dirty="0"/>
              <a:t>, MX – 4d prior onset</a:t>
            </a:r>
          </a:p>
          <a:p>
            <a:pPr lvl="2"/>
            <a:r>
              <a:rPr lang="en-US" dirty="0"/>
              <a:t>Within state, location </a:t>
            </a:r>
            <a:r>
              <a:rPr lang="en-US" dirty="0" err="1"/>
              <a:t>unk</a:t>
            </a:r>
            <a:endParaRPr lang="en-US" dirty="0"/>
          </a:p>
          <a:p>
            <a:pPr lvl="2"/>
            <a:endParaRPr lang="en-US" sz="1000" dirty="0"/>
          </a:p>
          <a:p>
            <a:pPr lvl="1"/>
            <a:r>
              <a:rPr lang="en-US" dirty="0"/>
              <a:t>78% were not on AV at the time of test</a:t>
            </a:r>
          </a:p>
          <a:p>
            <a:pPr lvl="1"/>
            <a:endParaRPr lang="en-US" sz="1000" dirty="0"/>
          </a:p>
          <a:p>
            <a:pPr lvl="1"/>
            <a:r>
              <a:rPr lang="en-US" dirty="0"/>
              <a:t>No epidemiological link between cases</a:t>
            </a:r>
          </a:p>
          <a:p>
            <a:pPr lvl="2"/>
            <a:r>
              <a:rPr lang="en-US" dirty="0"/>
              <a:t>Community-acquired transmission</a:t>
            </a:r>
          </a:p>
          <a:p>
            <a:pPr lvl="2"/>
            <a:endParaRPr lang="en-US" dirty="0"/>
          </a:p>
          <a:p>
            <a:pPr lvl="2"/>
            <a:endParaRPr lang="en-US" dirty="0"/>
          </a:p>
          <a:p>
            <a:endParaRPr lang="en-US" dirty="0"/>
          </a:p>
        </p:txBody>
      </p:sp>
    </p:spTree>
    <p:extLst>
      <p:ext uri="{BB962C8B-B14F-4D97-AF65-F5344CB8AC3E}">
        <p14:creationId xmlns:p14="http://schemas.microsoft.com/office/powerpoint/2010/main" val="3689127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19396"/>
            <a:ext cx="3657600" cy="590204"/>
          </a:xfrm>
        </p:spPr>
        <p:txBody>
          <a:bodyPr>
            <a:noAutofit/>
          </a:bodyPr>
          <a:lstStyle/>
          <a:p>
            <a:pPr algn="ctr"/>
            <a:r>
              <a:rPr lang="en-US" sz="2000" dirty="0"/>
              <a:t>Texas Influenza Surveillance</a:t>
            </a:r>
          </a:p>
        </p:txBody>
      </p:sp>
      <p:pic>
        <p:nvPicPr>
          <p:cNvPr id="3074"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533400" y="808471"/>
            <a:ext cx="8077200" cy="5592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0810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914400"/>
            <a:ext cx="7024744" cy="3048000"/>
          </a:xfrm>
        </p:spPr>
        <p:txBody>
          <a:bodyPr>
            <a:normAutofit fontScale="90000"/>
          </a:bodyPr>
          <a:lstStyle/>
          <a:p>
            <a:r>
              <a:rPr lang="en-US" dirty="0"/>
              <a:t>Does oseltamivir-resistant A(H1N1)pdm09 virus differ epidemiologically and clinically from oseltamivir-sensitive A(H1N1)pdm09 virus?</a:t>
            </a:r>
          </a:p>
        </p:txBody>
      </p:sp>
      <p:sp>
        <p:nvSpPr>
          <p:cNvPr id="3" name="Content Placeholder 2"/>
          <p:cNvSpPr>
            <a:spLocks noGrp="1"/>
          </p:cNvSpPr>
          <p:nvPr>
            <p:ph idx="1"/>
          </p:nvPr>
        </p:nvSpPr>
        <p:spPr>
          <a:xfrm>
            <a:off x="1043492" y="4267200"/>
            <a:ext cx="6777317" cy="2286000"/>
          </a:xfrm>
        </p:spPr>
        <p:txBody>
          <a:bodyPr>
            <a:normAutofit/>
          </a:bodyPr>
          <a:lstStyle/>
          <a:p>
            <a:r>
              <a:rPr lang="en-US" dirty="0"/>
              <a:t>Proxy to viral fitness</a:t>
            </a:r>
          </a:p>
          <a:p>
            <a:endParaRPr lang="en-US" sz="1200" dirty="0"/>
          </a:p>
          <a:p>
            <a:r>
              <a:rPr lang="en-US" dirty="0"/>
              <a:t>“H1 viruses can accept mutations without effect to fitness.” – CDC influenza surveillance</a:t>
            </a:r>
          </a:p>
        </p:txBody>
      </p:sp>
      <p:sp>
        <p:nvSpPr>
          <p:cNvPr id="4" name="Title 1"/>
          <p:cNvSpPr txBox="1">
            <a:spLocks/>
          </p:cNvSpPr>
          <p:nvPr/>
        </p:nvSpPr>
        <p:spPr>
          <a:xfrm>
            <a:off x="4648200" y="0"/>
            <a:ext cx="3505200" cy="609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t>The Study Question</a:t>
            </a:r>
          </a:p>
        </p:txBody>
      </p:sp>
    </p:spTree>
    <p:extLst>
      <p:ext uri="{BB962C8B-B14F-4D97-AF65-F5344CB8AC3E}">
        <p14:creationId xmlns:p14="http://schemas.microsoft.com/office/powerpoint/2010/main" val="2251729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143000"/>
            <a:ext cx="6777317" cy="5105400"/>
          </a:xfrm>
        </p:spPr>
        <p:txBody>
          <a:bodyPr>
            <a:normAutofit lnSpcReduction="10000"/>
          </a:bodyPr>
          <a:lstStyle/>
          <a:p>
            <a:r>
              <a:rPr lang="en-US" dirty="0"/>
              <a:t>Case-control study design </a:t>
            </a:r>
          </a:p>
          <a:p>
            <a:pPr lvl="1"/>
            <a:r>
              <a:rPr lang="en-US" dirty="0"/>
              <a:t>Cases:  Oseltamivir-resistant pdmH1 positive case-patients</a:t>
            </a:r>
          </a:p>
          <a:p>
            <a:pPr lvl="1"/>
            <a:r>
              <a:rPr lang="en-US" dirty="0"/>
              <a:t>Controls:  Oseltamivir-sensitive pdmH1 positive case-patients</a:t>
            </a:r>
          </a:p>
          <a:p>
            <a:endParaRPr lang="en-US" dirty="0"/>
          </a:p>
          <a:p>
            <a:r>
              <a:rPr lang="en-US" dirty="0"/>
              <a:t>Match by age </a:t>
            </a:r>
          </a:p>
          <a:p>
            <a:pPr lvl="1"/>
            <a:r>
              <a:rPr lang="en-US" dirty="0"/>
              <a:t>Age is confounder for illness severity and underlying conditions</a:t>
            </a:r>
          </a:p>
          <a:p>
            <a:pPr lvl="1"/>
            <a:r>
              <a:rPr lang="en-US" dirty="0"/>
              <a:t>Frequency sampling</a:t>
            </a:r>
          </a:p>
          <a:p>
            <a:pPr lvl="1"/>
            <a:r>
              <a:rPr lang="en-US" dirty="0"/>
              <a:t>1 case : 4 controls</a:t>
            </a:r>
          </a:p>
          <a:p>
            <a:pPr lvl="1"/>
            <a:endParaRPr lang="en-US" dirty="0"/>
          </a:p>
          <a:p>
            <a:r>
              <a:rPr lang="en-US" dirty="0"/>
              <a:t>Currently in analysis phase</a:t>
            </a:r>
          </a:p>
          <a:p>
            <a:endParaRPr lang="en-US" dirty="0"/>
          </a:p>
        </p:txBody>
      </p:sp>
      <p:sp>
        <p:nvSpPr>
          <p:cNvPr id="4" name="Title 1"/>
          <p:cNvSpPr txBox="1">
            <a:spLocks/>
          </p:cNvSpPr>
          <p:nvPr/>
        </p:nvSpPr>
        <p:spPr>
          <a:xfrm>
            <a:off x="4648200" y="0"/>
            <a:ext cx="3505200" cy="609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t>The Study Question</a:t>
            </a:r>
          </a:p>
        </p:txBody>
      </p:sp>
    </p:spTree>
    <p:extLst>
      <p:ext uri="{BB962C8B-B14F-4D97-AF65-F5344CB8AC3E}">
        <p14:creationId xmlns:p14="http://schemas.microsoft.com/office/powerpoint/2010/main" val="1893862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0"/>
            <a:ext cx="3505200" cy="609600"/>
          </a:xfrm>
        </p:spPr>
        <p:txBody>
          <a:bodyPr>
            <a:normAutofit/>
          </a:bodyPr>
          <a:lstStyle/>
          <a:p>
            <a:pPr algn="ctr"/>
            <a:r>
              <a:rPr lang="en-US" sz="2000" dirty="0"/>
              <a:t>Conclusions</a:t>
            </a:r>
          </a:p>
        </p:txBody>
      </p:sp>
      <p:sp>
        <p:nvSpPr>
          <p:cNvPr id="3" name="Content Placeholder 2"/>
          <p:cNvSpPr>
            <a:spLocks noGrp="1"/>
          </p:cNvSpPr>
          <p:nvPr>
            <p:ph idx="1"/>
          </p:nvPr>
        </p:nvSpPr>
        <p:spPr>
          <a:xfrm>
            <a:off x="457200" y="1066800"/>
            <a:ext cx="8229600" cy="5257800"/>
          </a:xfrm>
        </p:spPr>
        <p:txBody>
          <a:bodyPr>
            <a:normAutofit/>
          </a:bodyPr>
          <a:lstStyle/>
          <a:p>
            <a:r>
              <a:rPr lang="en-US" dirty="0"/>
              <a:t>Demonstrates why we conduct surveillance.</a:t>
            </a:r>
          </a:p>
          <a:p>
            <a:pPr lvl="1"/>
            <a:r>
              <a:rPr lang="en-US" dirty="0"/>
              <a:t>Per CDC “Additional sporadic cases of oseltamivir-resistant 2009 H1N1 virus infection can be expected, and ongoing surveillance for oseltamivir resistance among influenza viruses is essential for public health because oseltamivir is the most widely used antiviral medication.”</a:t>
            </a:r>
          </a:p>
          <a:p>
            <a:endParaRPr lang="en-US" dirty="0"/>
          </a:p>
          <a:p>
            <a:r>
              <a:rPr lang="en-US" dirty="0"/>
              <a:t>Where can I find information on AVR in Texas?</a:t>
            </a:r>
          </a:p>
          <a:p>
            <a:pPr lvl="1"/>
            <a:r>
              <a:rPr lang="en-US" dirty="0"/>
              <a:t>Texas Flu Report - www.dshs.state.tx.us/idcu/disease/influenza/</a:t>
            </a:r>
          </a:p>
          <a:p>
            <a:endParaRPr lang="en-US" dirty="0"/>
          </a:p>
        </p:txBody>
      </p:sp>
    </p:spTree>
    <p:extLst>
      <p:ext uri="{BB962C8B-B14F-4D97-AF65-F5344CB8AC3E}">
        <p14:creationId xmlns:p14="http://schemas.microsoft.com/office/powerpoint/2010/main" val="4261160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42416" y="1219200"/>
            <a:ext cx="3419856" cy="4587240"/>
          </a:xfrm>
        </p:spPr>
        <p:txBody>
          <a:bodyPr>
            <a:normAutofit fontScale="77500" lnSpcReduction="20000"/>
          </a:bodyPr>
          <a:lstStyle/>
          <a:p>
            <a:r>
              <a:rPr lang="en-US" dirty="0"/>
              <a:t>Lesley Brannan</a:t>
            </a:r>
          </a:p>
          <a:p>
            <a:pPr lvl="1"/>
            <a:r>
              <a:rPr lang="en-US" dirty="0"/>
              <a:t>Influenza Surveillance Coordinator</a:t>
            </a:r>
          </a:p>
          <a:p>
            <a:endParaRPr lang="en-US" dirty="0"/>
          </a:p>
          <a:p>
            <a:r>
              <a:rPr lang="en-US" dirty="0"/>
              <a:t>Martha Thompson</a:t>
            </a:r>
          </a:p>
          <a:p>
            <a:pPr lvl="1"/>
            <a:r>
              <a:rPr lang="en-US" dirty="0"/>
              <a:t>Viral Isolation Team Lead</a:t>
            </a:r>
          </a:p>
          <a:p>
            <a:pPr lvl="1"/>
            <a:endParaRPr lang="en-US" dirty="0"/>
          </a:p>
          <a:p>
            <a:r>
              <a:rPr lang="en-US" dirty="0"/>
              <a:t>Vivienne </a:t>
            </a:r>
            <a:r>
              <a:rPr lang="en-US" dirty="0" err="1"/>
              <a:t>Heines</a:t>
            </a:r>
            <a:endParaRPr lang="en-US" dirty="0"/>
          </a:p>
          <a:p>
            <a:pPr lvl="1"/>
            <a:r>
              <a:rPr lang="en-US" dirty="0"/>
              <a:t>Region 11 Influenza Coordinator</a:t>
            </a:r>
          </a:p>
          <a:p>
            <a:pPr lvl="1"/>
            <a:endParaRPr lang="en-US" dirty="0"/>
          </a:p>
          <a:p>
            <a:r>
              <a:rPr lang="en-US" dirty="0"/>
              <a:t>Melissa Davis</a:t>
            </a:r>
          </a:p>
          <a:p>
            <a:pPr lvl="1"/>
            <a:r>
              <a:rPr lang="en-US" dirty="0"/>
              <a:t>Region 11 ERT Nurse</a:t>
            </a:r>
          </a:p>
          <a:p>
            <a:pPr lvl="1"/>
            <a:endParaRPr lang="en-US" dirty="0"/>
          </a:p>
          <a:p>
            <a:r>
              <a:rPr lang="en-US" dirty="0"/>
              <a:t>Tracy Haywood</a:t>
            </a:r>
          </a:p>
          <a:p>
            <a:pPr lvl="1"/>
            <a:r>
              <a:rPr lang="en-US" dirty="0"/>
              <a:t>Health Geographer</a:t>
            </a:r>
          </a:p>
          <a:p>
            <a:pPr lvl="1"/>
            <a:endParaRPr lang="en-US" dirty="0"/>
          </a:p>
          <a:p>
            <a:pPr lvl="1"/>
            <a:endParaRPr lang="en-US" b="1" dirty="0"/>
          </a:p>
        </p:txBody>
      </p:sp>
      <p:sp>
        <p:nvSpPr>
          <p:cNvPr id="5" name="Content Placeholder 4"/>
          <p:cNvSpPr>
            <a:spLocks noGrp="1"/>
          </p:cNvSpPr>
          <p:nvPr>
            <p:ph sz="quarter" idx="14"/>
          </p:nvPr>
        </p:nvSpPr>
        <p:spPr>
          <a:xfrm>
            <a:off x="4645152" y="1219200"/>
            <a:ext cx="3419856" cy="4724400"/>
          </a:xfrm>
        </p:spPr>
        <p:txBody>
          <a:bodyPr>
            <a:normAutofit fontScale="92500" lnSpcReduction="10000"/>
          </a:bodyPr>
          <a:lstStyle/>
          <a:p>
            <a:r>
              <a:rPr lang="en-US" dirty="0"/>
              <a:t>CDC Influenza Surveillance </a:t>
            </a:r>
          </a:p>
          <a:p>
            <a:endParaRPr lang="en-US" b="1" dirty="0"/>
          </a:p>
          <a:p>
            <a:r>
              <a:rPr lang="en-US" dirty="0"/>
              <a:t>City of Laredo Health Department</a:t>
            </a:r>
          </a:p>
          <a:p>
            <a:endParaRPr lang="en-US" dirty="0"/>
          </a:p>
          <a:p>
            <a:r>
              <a:rPr lang="en-US" dirty="0"/>
              <a:t>Hidalgo County Health and Human Services</a:t>
            </a:r>
          </a:p>
          <a:p>
            <a:endParaRPr lang="en-US" dirty="0"/>
          </a:p>
          <a:p>
            <a:r>
              <a:rPr lang="en-US" dirty="0"/>
              <a:t>Corpus Christi-Nueces County Health District</a:t>
            </a:r>
          </a:p>
        </p:txBody>
      </p:sp>
      <p:sp>
        <p:nvSpPr>
          <p:cNvPr id="6" name="Title 1"/>
          <p:cNvSpPr txBox="1">
            <a:spLocks/>
          </p:cNvSpPr>
          <p:nvPr/>
        </p:nvSpPr>
        <p:spPr>
          <a:xfrm>
            <a:off x="4648200" y="0"/>
            <a:ext cx="3505200" cy="6096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a:t>Acknowledgements</a:t>
            </a:r>
            <a:endParaRPr lang="en-US" sz="2000" dirty="0"/>
          </a:p>
        </p:txBody>
      </p:sp>
    </p:spTree>
    <p:extLst>
      <p:ext uri="{BB962C8B-B14F-4D97-AF65-F5344CB8AC3E}">
        <p14:creationId xmlns:p14="http://schemas.microsoft.com/office/powerpoint/2010/main" val="3160839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0"/>
            <a:ext cx="3505200" cy="609600"/>
          </a:xfrm>
        </p:spPr>
        <p:txBody>
          <a:bodyPr>
            <a:noAutofit/>
          </a:bodyPr>
          <a:lstStyle/>
          <a:p>
            <a:pPr algn="ctr"/>
            <a:r>
              <a:rPr lang="en-US" sz="2000" dirty="0"/>
              <a:t>Laboratory (Viral) Surveillance</a:t>
            </a:r>
          </a:p>
        </p:txBody>
      </p:sp>
      <p:sp>
        <p:nvSpPr>
          <p:cNvPr id="3" name="Content Placeholder 2"/>
          <p:cNvSpPr>
            <a:spLocks noGrp="1"/>
          </p:cNvSpPr>
          <p:nvPr>
            <p:ph idx="1"/>
          </p:nvPr>
        </p:nvSpPr>
        <p:spPr/>
        <p:txBody>
          <a:bodyPr/>
          <a:lstStyle/>
          <a:p>
            <a:endParaRPr lang="en-US"/>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990600"/>
            <a:ext cx="8091171" cy="486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478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5542"/>
            <a:ext cx="3505200" cy="615142"/>
          </a:xfrm>
        </p:spPr>
        <p:txBody>
          <a:bodyPr>
            <a:normAutofit/>
          </a:bodyPr>
          <a:lstStyle/>
          <a:p>
            <a:pPr algn="ctr"/>
            <a:r>
              <a:rPr lang="en-US" sz="2000" dirty="0"/>
              <a:t>DSHS AVR Testing</a:t>
            </a:r>
          </a:p>
        </p:txBody>
      </p:sp>
      <p:sp>
        <p:nvSpPr>
          <p:cNvPr id="3" name="Content Placeholder 2"/>
          <p:cNvSpPr>
            <a:spLocks noGrp="1"/>
          </p:cNvSpPr>
          <p:nvPr>
            <p:ph idx="1"/>
          </p:nvPr>
        </p:nvSpPr>
        <p:spPr/>
        <p:txBody>
          <a:bodyPr/>
          <a:lstStyle/>
          <a:p>
            <a:endParaRPr lang="en-US"/>
          </a:p>
        </p:txBody>
      </p:sp>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1525" y="685800"/>
            <a:ext cx="7649285" cy="5824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loud 4"/>
          <p:cNvSpPr/>
          <p:nvPr/>
        </p:nvSpPr>
        <p:spPr>
          <a:xfrm>
            <a:off x="6858000" y="5105400"/>
            <a:ext cx="1752600" cy="762000"/>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dirty="0"/>
              <a:t>Looks for the H275Y mutation</a:t>
            </a:r>
          </a:p>
        </p:txBody>
      </p:sp>
    </p:spTree>
    <p:extLst>
      <p:ext uri="{BB962C8B-B14F-4D97-AF65-F5344CB8AC3E}">
        <p14:creationId xmlns:p14="http://schemas.microsoft.com/office/powerpoint/2010/main" val="718772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11084"/>
            <a:ext cx="3505200" cy="620684"/>
          </a:xfrm>
        </p:spPr>
        <p:txBody>
          <a:bodyPr>
            <a:normAutofit/>
          </a:bodyPr>
          <a:lstStyle/>
          <a:p>
            <a:pPr algn="ctr"/>
            <a:r>
              <a:rPr lang="en-US" sz="2000" dirty="0"/>
              <a:t>AV Background</a:t>
            </a:r>
          </a:p>
        </p:txBody>
      </p:sp>
      <p:sp>
        <p:nvSpPr>
          <p:cNvPr id="3" name="Content Placeholder 2"/>
          <p:cNvSpPr>
            <a:spLocks noGrp="1"/>
          </p:cNvSpPr>
          <p:nvPr>
            <p:ph idx="1"/>
          </p:nvPr>
        </p:nvSpPr>
        <p:spPr>
          <a:xfrm>
            <a:off x="457200" y="990600"/>
            <a:ext cx="8229600" cy="5410200"/>
          </a:xfrm>
        </p:spPr>
        <p:txBody>
          <a:bodyPr>
            <a:normAutofit/>
          </a:bodyPr>
          <a:lstStyle/>
          <a:p>
            <a:r>
              <a:rPr lang="en-US" dirty="0"/>
              <a:t>Two classes</a:t>
            </a:r>
          </a:p>
          <a:p>
            <a:pPr lvl="1"/>
            <a:r>
              <a:rPr lang="en-US" dirty="0"/>
              <a:t>Neuraminidase inhibitors </a:t>
            </a:r>
          </a:p>
          <a:p>
            <a:pPr lvl="2"/>
            <a:r>
              <a:rPr lang="en-US" dirty="0"/>
              <a:t>Influenza A and B</a:t>
            </a:r>
          </a:p>
          <a:p>
            <a:pPr lvl="2"/>
            <a:r>
              <a:rPr lang="en-US" dirty="0"/>
              <a:t>Brands:</a:t>
            </a:r>
          </a:p>
          <a:p>
            <a:pPr lvl="3"/>
            <a:r>
              <a:rPr lang="en-US" dirty="0"/>
              <a:t>Oseltamivir (Tamiflu®)  </a:t>
            </a:r>
          </a:p>
          <a:p>
            <a:pPr lvl="4"/>
            <a:r>
              <a:rPr lang="en-US" dirty="0"/>
              <a:t>capsule or liquid;  ages 1+  </a:t>
            </a:r>
          </a:p>
          <a:p>
            <a:pPr lvl="3"/>
            <a:r>
              <a:rPr lang="en-US" dirty="0" err="1"/>
              <a:t>Zanamivir</a:t>
            </a:r>
            <a:r>
              <a:rPr lang="en-US" dirty="0"/>
              <a:t> (Relenza®) </a:t>
            </a:r>
          </a:p>
          <a:p>
            <a:pPr lvl="4"/>
            <a:r>
              <a:rPr lang="en-US" dirty="0"/>
              <a:t>inhaled powder; ages 7+</a:t>
            </a:r>
          </a:p>
          <a:p>
            <a:pPr lvl="1"/>
            <a:endParaRPr lang="en-US" dirty="0"/>
          </a:p>
          <a:p>
            <a:pPr lvl="1"/>
            <a:r>
              <a:rPr lang="en-US" dirty="0" err="1"/>
              <a:t>Adamantanes</a:t>
            </a:r>
            <a:r>
              <a:rPr lang="en-US" dirty="0"/>
              <a:t>  </a:t>
            </a:r>
          </a:p>
          <a:p>
            <a:pPr lvl="2"/>
            <a:r>
              <a:rPr lang="en-US" dirty="0"/>
              <a:t>Influenza A only </a:t>
            </a:r>
          </a:p>
          <a:p>
            <a:pPr lvl="3"/>
            <a:r>
              <a:rPr lang="en-US" dirty="0"/>
              <a:t>current H3N2 and pdmH1 viruses are resistant	</a:t>
            </a:r>
          </a:p>
          <a:p>
            <a:pPr lvl="2"/>
            <a:r>
              <a:rPr lang="en-US" dirty="0"/>
              <a:t>Brands:</a:t>
            </a:r>
          </a:p>
          <a:p>
            <a:pPr lvl="3"/>
            <a:r>
              <a:rPr lang="en-US" dirty="0"/>
              <a:t>Amantadine </a:t>
            </a:r>
          </a:p>
          <a:p>
            <a:pPr lvl="3"/>
            <a:r>
              <a:rPr lang="en-US" dirty="0" err="1"/>
              <a:t>Rimantadine</a:t>
            </a:r>
            <a:r>
              <a:rPr lang="en-US" dirty="0"/>
              <a:t> </a:t>
            </a: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1702764"/>
            <a:ext cx="1752600" cy="1135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81800" y="2667000"/>
            <a:ext cx="1334832" cy="1704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2678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11084"/>
            <a:ext cx="3505200" cy="620684"/>
          </a:xfrm>
        </p:spPr>
        <p:txBody>
          <a:bodyPr>
            <a:normAutofit/>
          </a:bodyPr>
          <a:lstStyle/>
          <a:p>
            <a:pPr algn="ctr"/>
            <a:r>
              <a:rPr lang="en-US" sz="2000" dirty="0"/>
              <a:t>AV Background</a:t>
            </a:r>
          </a:p>
        </p:txBody>
      </p:sp>
      <p:sp>
        <p:nvSpPr>
          <p:cNvPr id="3" name="Content Placeholder 2"/>
          <p:cNvSpPr>
            <a:spLocks noGrp="1"/>
          </p:cNvSpPr>
          <p:nvPr>
            <p:ph idx="1"/>
          </p:nvPr>
        </p:nvSpPr>
        <p:spPr>
          <a:xfrm>
            <a:off x="457200" y="990600"/>
            <a:ext cx="8229600" cy="5410200"/>
          </a:xfrm>
        </p:spPr>
        <p:txBody>
          <a:bodyPr>
            <a:normAutofit/>
          </a:bodyPr>
          <a:lstStyle/>
          <a:p>
            <a:r>
              <a:rPr lang="en-US" dirty="0"/>
              <a:t>Recommendations for use (2011-2012)</a:t>
            </a:r>
          </a:p>
          <a:p>
            <a:pPr lvl="1"/>
            <a:r>
              <a:rPr lang="en-US" dirty="0"/>
              <a:t>Only oseltamivir or </a:t>
            </a:r>
            <a:r>
              <a:rPr lang="en-US" dirty="0" err="1"/>
              <a:t>zanamivir</a:t>
            </a:r>
            <a:r>
              <a:rPr lang="en-US" dirty="0"/>
              <a:t> recommended. </a:t>
            </a:r>
          </a:p>
          <a:p>
            <a:pPr lvl="1"/>
            <a:r>
              <a:rPr lang="en-US" dirty="0"/>
              <a:t>Give</a:t>
            </a:r>
          </a:p>
          <a:p>
            <a:pPr lvl="2"/>
            <a:r>
              <a:rPr lang="en-US" dirty="0"/>
              <a:t>ASAP for confirmed or suspected flu in people who</a:t>
            </a:r>
          </a:p>
          <a:p>
            <a:pPr lvl="3"/>
            <a:r>
              <a:rPr lang="en-US" dirty="0"/>
              <a:t>are hospitalized, </a:t>
            </a:r>
          </a:p>
          <a:p>
            <a:pPr lvl="3"/>
            <a:r>
              <a:rPr lang="en-US" dirty="0"/>
              <a:t>have severe, complicated or progressive disease, or</a:t>
            </a:r>
          </a:p>
          <a:p>
            <a:pPr lvl="3"/>
            <a:r>
              <a:rPr lang="en-US" dirty="0"/>
              <a:t>are at high risk for complications:</a:t>
            </a:r>
          </a:p>
          <a:p>
            <a:pPr lvl="4"/>
            <a:r>
              <a:rPr lang="en-US" dirty="0"/>
              <a:t>&lt;2 or </a:t>
            </a:r>
            <a:r>
              <a:rPr lang="en-US" u="sng" dirty="0"/>
              <a:t>&gt;</a:t>
            </a:r>
            <a:r>
              <a:rPr lang="en-US" dirty="0"/>
              <a:t>65 years old</a:t>
            </a:r>
          </a:p>
          <a:p>
            <a:pPr lvl="4"/>
            <a:r>
              <a:rPr lang="en-US" dirty="0"/>
              <a:t>pregnant or up to two weeks postpartum</a:t>
            </a:r>
          </a:p>
          <a:p>
            <a:pPr lvl="4"/>
            <a:r>
              <a:rPr lang="en-US" dirty="0"/>
              <a:t>immunosuppressed</a:t>
            </a:r>
          </a:p>
          <a:p>
            <a:pPr lvl="4"/>
            <a:r>
              <a:rPr lang="en-US" dirty="0"/>
              <a:t>chronic illness</a:t>
            </a:r>
          </a:p>
          <a:p>
            <a:pPr lvl="4"/>
            <a:r>
              <a:rPr lang="en-US" dirty="0"/>
              <a:t>residents of nursing homes / LTC</a:t>
            </a:r>
          </a:p>
          <a:p>
            <a:pPr lvl="2"/>
            <a:endParaRPr lang="en-US" dirty="0"/>
          </a:p>
          <a:p>
            <a:pPr lvl="2"/>
            <a:r>
              <a:rPr lang="en-US" dirty="0"/>
              <a:t>Within 48 hours of onset of symptoms for any previously healthy, symptomatic outpatient </a:t>
            </a:r>
          </a:p>
        </p:txBody>
      </p:sp>
    </p:spTree>
    <p:extLst>
      <p:ext uri="{BB962C8B-B14F-4D97-AF65-F5344CB8AC3E}">
        <p14:creationId xmlns:p14="http://schemas.microsoft.com/office/powerpoint/2010/main" val="3292667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842029"/>
          </a:xfrm>
        </p:spPr>
        <p:txBody>
          <a:bodyPr>
            <a:normAutofit/>
          </a:bodyPr>
          <a:lstStyle/>
          <a:p>
            <a:r>
              <a:rPr lang="en-US" dirty="0"/>
              <a:t>AVR can develop during treatment of influenza</a:t>
            </a:r>
          </a:p>
          <a:p>
            <a:pPr lvl="1"/>
            <a:endParaRPr lang="en-US" dirty="0"/>
          </a:p>
          <a:p>
            <a:pPr lvl="1"/>
            <a:r>
              <a:rPr lang="en-US" dirty="0"/>
              <a:t>More likely to occur in</a:t>
            </a:r>
          </a:p>
          <a:p>
            <a:pPr lvl="2"/>
            <a:endParaRPr lang="en-US" dirty="0"/>
          </a:p>
          <a:p>
            <a:pPr lvl="2"/>
            <a:r>
              <a:rPr lang="en-US" dirty="0"/>
              <a:t>immunosuppressed patients with prolonged viral replication during AV treatment</a:t>
            </a:r>
          </a:p>
          <a:p>
            <a:pPr lvl="2"/>
            <a:endParaRPr lang="en-US" dirty="0"/>
          </a:p>
          <a:p>
            <a:pPr lvl="2"/>
            <a:r>
              <a:rPr lang="en-US" dirty="0"/>
              <a:t>persons who developed illness while receiving AV chemoprophylaxis </a:t>
            </a:r>
          </a:p>
          <a:p>
            <a:endParaRPr lang="en-US" dirty="0"/>
          </a:p>
          <a:p>
            <a:pPr lvl="2"/>
            <a:endParaRPr lang="en-US" dirty="0"/>
          </a:p>
        </p:txBody>
      </p:sp>
      <p:sp>
        <p:nvSpPr>
          <p:cNvPr id="5" name="Title 1"/>
          <p:cNvSpPr txBox="1">
            <a:spLocks/>
          </p:cNvSpPr>
          <p:nvPr/>
        </p:nvSpPr>
        <p:spPr>
          <a:xfrm>
            <a:off x="4648200" y="-11084"/>
            <a:ext cx="3505200" cy="620684"/>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000" dirty="0"/>
              <a:t>AVR Background</a:t>
            </a:r>
          </a:p>
        </p:txBody>
      </p:sp>
    </p:spTree>
    <p:extLst>
      <p:ext uri="{BB962C8B-B14F-4D97-AF65-F5344CB8AC3E}">
        <p14:creationId xmlns:p14="http://schemas.microsoft.com/office/powerpoint/2010/main" val="2863173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0"/>
            <a:ext cx="3505200" cy="609600"/>
          </a:xfrm>
        </p:spPr>
        <p:txBody>
          <a:bodyPr>
            <a:normAutofit/>
          </a:bodyPr>
          <a:lstStyle/>
          <a:p>
            <a:pPr algn="ctr"/>
            <a:r>
              <a:rPr lang="en-US" sz="2000" dirty="0"/>
              <a:t>AVR in 2012</a:t>
            </a:r>
          </a:p>
        </p:txBody>
      </p:sp>
      <p:sp>
        <p:nvSpPr>
          <p:cNvPr id="5" name="Content Placeholder 4"/>
          <p:cNvSpPr>
            <a:spLocks noGrp="1"/>
          </p:cNvSpPr>
          <p:nvPr>
            <p:ph idx="1"/>
          </p:nvPr>
        </p:nvSpPr>
        <p:spPr>
          <a:xfrm>
            <a:off x="457200" y="838200"/>
            <a:ext cx="8176260" cy="5638800"/>
          </a:xfrm>
        </p:spPr>
        <p:txBody>
          <a:bodyPr>
            <a:normAutofit/>
          </a:bodyPr>
          <a:lstStyle/>
          <a:p>
            <a:r>
              <a:rPr lang="en-US" dirty="0"/>
              <a:t>CDC tracks resistance </a:t>
            </a:r>
          </a:p>
          <a:p>
            <a:pPr lvl="1"/>
            <a:r>
              <a:rPr lang="en-US" sz="2000" dirty="0"/>
              <a:t>High levels of resistance to </a:t>
            </a:r>
            <a:r>
              <a:rPr lang="en-US" sz="2000" dirty="0" err="1"/>
              <a:t>adamantanes</a:t>
            </a:r>
            <a:r>
              <a:rPr lang="en-US" sz="2000" dirty="0"/>
              <a:t> continues in H1 and H3 viruses</a:t>
            </a:r>
          </a:p>
          <a:p>
            <a:pPr lvl="1"/>
            <a:endParaRPr lang="en-US" sz="900" dirty="0"/>
          </a:p>
          <a:p>
            <a:pPr lvl="1"/>
            <a:r>
              <a:rPr lang="en-US" sz="2000" dirty="0"/>
              <a:t>No resistance to </a:t>
            </a:r>
            <a:r>
              <a:rPr lang="en-US" sz="2000" dirty="0" err="1"/>
              <a:t>zanamivir</a:t>
            </a:r>
            <a:r>
              <a:rPr lang="en-US" sz="2000" dirty="0"/>
              <a:t> this year</a:t>
            </a:r>
          </a:p>
          <a:p>
            <a:pPr lvl="1"/>
            <a:endParaRPr lang="en-US" sz="900" dirty="0"/>
          </a:p>
          <a:p>
            <a:pPr lvl="1"/>
            <a:r>
              <a:rPr lang="en-US" sz="2000" dirty="0"/>
              <a:t>Sporadic </a:t>
            </a:r>
            <a:r>
              <a:rPr lang="en-US" sz="2000" dirty="0" err="1"/>
              <a:t>oseltamivir</a:t>
            </a:r>
            <a:r>
              <a:rPr lang="en-US" sz="2000" dirty="0"/>
              <a:t>-resistant 2009 H1N1 virus infections have been identified, including with rare episodes of limited transmission, but the public health impact has been limited to date. </a:t>
            </a:r>
          </a:p>
          <a:p>
            <a:pPr lvl="4"/>
            <a:r>
              <a:rPr lang="en-US" sz="1800" dirty="0"/>
              <a:t>1.4% in 2011-12, 0.9% in 2010-11 and 1.1%  in 2009-2010</a:t>
            </a:r>
          </a:p>
          <a:p>
            <a:pPr marL="1892808" lvl="8" indent="0">
              <a:buNone/>
            </a:pPr>
            <a:endParaRPr lang="en-US" dirty="0"/>
          </a:p>
          <a:p>
            <a:pPr lvl="2"/>
            <a:endParaRPr lang="en-US" dirty="0"/>
          </a:p>
          <a:p>
            <a:pPr lvl="2"/>
            <a:endParaRPr lang="en-US" dirty="0"/>
          </a:p>
          <a:p>
            <a:pPr marL="685800" lvl="2" indent="0">
              <a:buNone/>
            </a:pPr>
            <a:endParaRPr lang="en-US" dirty="0"/>
          </a:p>
          <a:p>
            <a:endParaRPr lang="en-US"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4343400"/>
            <a:ext cx="5105400" cy="2111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191000" y="6477000"/>
            <a:ext cx="4876800" cy="215444"/>
          </a:xfrm>
          <a:prstGeom prst="rect">
            <a:avLst/>
          </a:prstGeom>
          <a:noFill/>
        </p:spPr>
        <p:txBody>
          <a:bodyPr wrap="square" rtlCol="0">
            <a:spAutoFit/>
          </a:bodyPr>
          <a:lstStyle/>
          <a:p>
            <a:r>
              <a:rPr lang="en-US" sz="800" dirty="0"/>
              <a:t>Table from the week 20 CDC Flu View Report: http://www.cdc.gov/flu/weekly/</a:t>
            </a:r>
          </a:p>
        </p:txBody>
      </p:sp>
    </p:spTree>
    <p:extLst>
      <p:ext uri="{BB962C8B-B14F-4D97-AF65-F5344CB8AC3E}">
        <p14:creationId xmlns:p14="http://schemas.microsoft.com/office/powerpoint/2010/main" val="3264868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0"/>
            <a:ext cx="3505200" cy="609600"/>
          </a:xfrm>
        </p:spPr>
        <p:txBody>
          <a:bodyPr>
            <a:normAutofit/>
          </a:bodyPr>
          <a:lstStyle/>
          <a:p>
            <a:pPr algn="ctr"/>
            <a:r>
              <a:rPr lang="en-US" sz="2000" dirty="0"/>
              <a:t>AVR in Texas - 2012</a:t>
            </a:r>
          </a:p>
        </p:txBody>
      </p:sp>
      <p:sp>
        <p:nvSpPr>
          <p:cNvPr id="5" name="Content Placeholder 4"/>
          <p:cNvSpPr>
            <a:spLocks noGrp="1"/>
          </p:cNvSpPr>
          <p:nvPr>
            <p:ph idx="1"/>
          </p:nvPr>
        </p:nvSpPr>
        <p:spPr>
          <a:xfrm>
            <a:off x="457199" y="1066800"/>
            <a:ext cx="4153694" cy="2971800"/>
          </a:xfrm>
        </p:spPr>
        <p:txBody>
          <a:bodyPr>
            <a:normAutofit/>
          </a:bodyPr>
          <a:lstStyle/>
          <a:p>
            <a:r>
              <a:rPr lang="en-US" sz="2000" dirty="0"/>
              <a:t>AVR in 2012</a:t>
            </a:r>
          </a:p>
          <a:p>
            <a:pPr lvl="1"/>
            <a:r>
              <a:rPr lang="en-US" sz="1800" dirty="0"/>
              <a:t>13 AVR influenza cases identified in Texas</a:t>
            </a:r>
          </a:p>
          <a:p>
            <a:pPr lvl="2"/>
            <a:r>
              <a:rPr lang="en-US" sz="1600" dirty="0"/>
              <a:t>All were resistant to oseltamivir </a:t>
            </a:r>
          </a:p>
          <a:p>
            <a:pPr lvl="2"/>
            <a:r>
              <a:rPr lang="en-US" sz="1600" dirty="0"/>
              <a:t>All were 2009 H1N1</a:t>
            </a:r>
          </a:p>
          <a:p>
            <a:pPr lvl="1"/>
            <a:endParaRPr lang="en-US" sz="1800" dirty="0"/>
          </a:p>
          <a:p>
            <a:pPr lvl="1"/>
            <a:r>
              <a:rPr lang="en-US" sz="1800" dirty="0"/>
              <a:t>Texas percentage higher than national percentage</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3886200"/>
            <a:ext cx="7086600" cy="2436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10893" y="990600"/>
            <a:ext cx="4075907" cy="2670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06323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4625</TotalTime>
  <Words>1524</Words>
  <Application>Microsoft Office PowerPoint</Application>
  <PresentationFormat>On-screen Show (4:3)</PresentationFormat>
  <Paragraphs>301</Paragraphs>
  <Slides>23</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Century Gothic</vt:lpstr>
      <vt:lpstr>Wingdings 2</vt:lpstr>
      <vt:lpstr>Austin</vt:lpstr>
      <vt:lpstr>Antiviral Resistant Influenza in Texas 2012</vt:lpstr>
      <vt:lpstr>Texas Influenza Surveillance</vt:lpstr>
      <vt:lpstr>Laboratory (Viral) Surveillance</vt:lpstr>
      <vt:lpstr>DSHS AVR Testing</vt:lpstr>
      <vt:lpstr>AV Background</vt:lpstr>
      <vt:lpstr>AV Background</vt:lpstr>
      <vt:lpstr>PowerPoint Presentation</vt:lpstr>
      <vt:lpstr>AVR in 2012</vt:lpstr>
      <vt:lpstr>AVR in Texas - 2012</vt:lpstr>
      <vt:lpstr>Investigation of AVR Cluster in Region 11</vt:lpstr>
      <vt:lpstr>PowerPoint Presentation</vt:lpstr>
      <vt:lpstr>Index case</vt:lpstr>
      <vt:lpstr>Another case</vt:lpstr>
      <vt:lpstr>    While traveling to last year’s Epi Workshop….</vt:lpstr>
      <vt:lpstr>Summary of actions</vt:lpstr>
      <vt:lpstr>PowerPoint Presentation</vt:lpstr>
      <vt:lpstr>Public Health Response</vt:lpstr>
      <vt:lpstr>Two additional cases detected 8th - 7 month Hispanic male from Hidalgo County 9th - 28 yo non-Hispanic male from Nueces County</vt:lpstr>
      <vt:lpstr>Geographic distribution of AVR cases</vt:lpstr>
      <vt:lpstr>Does oseltamivir-resistant A(H1N1)pdm09 virus differ epidemiologically and clinically from oseltamivir-sensitive A(H1N1)pdm09 virus?</vt:lpstr>
      <vt:lpstr>PowerPoint Presentation</vt:lpstr>
      <vt:lpstr>Conclusions</vt:lpstr>
      <vt:lpstr>PowerPoint Presentation</vt:lpstr>
    </vt:vector>
  </TitlesOfParts>
  <Company>Texas Department of State Health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Davis,Carol (DSHS)</dc:creator>
  <cp:lastModifiedBy>Pinter,Henry J (DSHS)</cp:lastModifiedBy>
  <cp:revision>182</cp:revision>
  <cp:lastPrinted>2012-06-01T13:28:09Z</cp:lastPrinted>
  <dcterms:created xsi:type="dcterms:W3CDTF">2012-05-29T12:50:38Z</dcterms:created>
  <dcterms:modified xsi:type="dcterms:W3CDTF">2023-02-16T17:34:42Z</dcterms:modified>
</cp:coreProperties>
</file>