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57" r:id="rId4"/>
    <p:sldId id="258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B7BBDD-117B-4849-B26C-F9CF6EA7C84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A1F1AC-690C-4F45-B501-581F673E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75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53BB8F-8CE8-418E-B52C-B0AA9A4E4C75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5D91AD-6529-424F-AA46-37E8D249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3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D91AD-6529-424F-AA46-37E8D249DE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19401F-03B7-4DDA-BBDC-9662EA5980E6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AF6486-1E5B-46B5-BA75-B36DD9E1436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495800"/>
            <a:ext cx="5029200" cy="182562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Rachel Wiseman, MPH</a:t>
            </a:r>
          </a:p>
          <a:p>
            <a:r>
              <a:rPr lang="en-US" dirty="0"/>
              <a:t>Andy mauney</a:t>
            </a:r>
          </a:p>
          <a:p>
            <a:r>
              <a:rPr lang="en-US" dirty="0"/>
              <a:t>Emerging and Acute Infectious Disease Branch</a:t>
            </a:r>
          </a:p>
          <a:p>
            <a:r>
              <a:rPr lang="en-US" dirty="0"/>
              <a:t>Texas Department of state health services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7010400" cy="2057400"/>
          </a:xfrm>
        </p:spPr>
        <p:txBody>
          <a:bodyPr>
            <a:normAutofit/>
          </a:bodyPr>
          <a:lstStyle/>
          <a:p>
            <a:r>
              <a:rPr lang="en-US" dirty="0"/>
              <a:t>Surveillance Pilot Projects:</a:t>
            </a:r>
            <a:br>
              <a:rPr lang="en-US" dirty="0"/>
            </a:br>
            <a:r>
              <a:rPr lang="en-US" dirty="0"/>
              <a:t>Using Data from Medicaid </a:t>
            </a:r>
            <a:br>
              <a:rPr lang="en-US" dirty="0"/>
            </a:br>
            <a:r>
              <a:rPr lang="en-US" dirty="0"/>
              <a:t>and Vital Statistics Unit</a:t>
            </a:r>
          </a:p>
        </p:txBody>
      </p:sp>
    </p:spTree>
    <p:extLst>
      <p:ext uri="{BB962C8B-B14F-4D97-AF65-F5344CB8AC3E}">
        <p14:creationId xmlns:p14="http://schemas.microsoft.com/office/powerpoint/2010/main" val="3444024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Request all Medicaid inpatient claims data for six month period</a:t>
            </a:r>
          </a:p>
          <a:p>
            <a:r>
              <a:rPr lang="en-US" dirty="0"/>
              <a:t>Identify patients with ICD-9 codes for selected notifiable conditions</a:t>
            </a:r>
          </a:p>
          <a:p>
            <a:r>
              <a:rPr lang="en-US" dirty="0"/>
              <a:t>Search NBS for patients identified in Medicaid</a:t>
            </a:r>
          </a:p>
          <a:p>
            <a:r>
              <a:rPr lang="en-US" dirty="0"/>
              <a:t>Request medical records for all unreported Medicaid patients</a:t>
            </a:r>
          </a:p>
          <a:p>
            <a:r>
              <a:rPr lang="en-US" dirty="0"/>
              <a:t>Determine if patient meets case definition</a:t>
            </a:r>
          </a:p>
          <a:p>
            <a:r>
              <a:rPr lang="en-US" dirty="0"/>
              <a:t>Add to NBS</a:t>
            </a:r>
          </a:p>
          <a:p>
            <a:r>
              <a:rPr lang="en-US" dirty="0"/>
              <a:t>Educate facility on reporting</a:t>
            </a:r>
          </a:p>
        </p:txBody>
      </p:sp>
    </p:spTree>
    <p:extLst>
      <p:ext uri="{BB962C8B-B14F-4D97-AF65-F5344CB8AC3E}">
        <p14:creationId xmlns:p14="http://schemas.microsoft.com/office/powerpoint/2010/main" val="2576679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January-June 2012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41650"/>
              </p:ext>
            </p:extLst>
          </p:nvPr>
        </p:nvGraphicFramePr>
        <p:xfrm>
          <a:off x="457200" y="1981200"/>
          <a:ext cx="8382001" cy="2747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3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Patients in 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 in NBS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 case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  <a:r>
                        <a:rPr lang="en-US" baseline="0" dirty="0"/>
                        <a:t> increase to case count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19">
                <a:tc>
                  <a:txBody>
                    <a:bodyPr/>
                    <a:lstStyle/>
                    <a:p>
                      <a:r>
                        <a:rPr lang="en-US" dirty="0"/>
                        <a:t>Pertussis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 (46%)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19">
                <a:tc>
                  <a:txBody>
                    <a:bodyPr/>
                    <a:lstStyle/>
                    <a:p>
                      <a:r>
                        <a:rPr lang="en-US" dirty="0"/>
                        <a:t>Tetanus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(14%)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619">
                <a:tc>
                  <a:txBody>
                    <a:bodyPr/>
                    <a:lstStyle/>
                    <a:p>
                      <a:r>
                        <a:rPr lang="en-US" dirty="0"/>
                        <a:t>Salmonellosis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 (61%)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(21%)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619">
                <a:tc>
                  <a:txBody>
                    <a:bodyPr/>
                    <a:lstStyle/>
                    <a:p>
                      <a:r>
                        <a:rPr lang="en-US" dirty="0"/>
                        <a:t>Varicella &lt;1 </a:t>
                      </a:r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 (92%)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9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July-December 2012 Results*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2896049"/>
              </p:ext>
            </p:extLst>
          </p:nvPr>
        </p:nvGraphicFramePr>
        <p:xfrm>
          <a:off x="304800" y="1676400"/>
          <a:ext cx="8613775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Patients in Medicaid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 in NBS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 received to date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 case definition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  <a:r>
                        <a:rPr lang="en-US" baseline="0" dirty="0"/>
                        <a:t> increase to case count</a:t>
                      </a:r>
                      <a:endParaRPr lang="en-US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Botulism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CJD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Hepatitis A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(12%)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Legionellosis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(100%)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Polio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Rubella/CRS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Smallpox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Tetanus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Varicella &lt;19 </a:t>
                      </a:r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 (15%)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 (84%)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Vibriosis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6400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*Project is currently underway</a:t>
            </a:r>
          </a:p>
        </p:txBody>
      </p:sp>
    </p:spTree>
    <p:extLst>
      <p:ext uri="{BB962C8B-B14F-4D97-AF65-F5344CB8AC3E}">
        <p14:creationId xmlns:p14="http://schemas.microsoft.com/office/powerpoint/2010/main" val="2612453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Billing data prone to errors</a:t>
            </a:r>
          </a:p>
          <a:p>
            <a:r>
              <a:rPr lang="en-US" dirty="0"/>
              <a:t>Pertussis case definition is too complex for retrospective surveillance</a:t>
            </a:r>
          </a:p>
          <a:p>
            <a:r>
              <a:rPr lang="en-US" dirty="0"/>
              <a:t>Providers seem to be unaware chickenpox is reportable</a:t>
            </a:r>
          </a:p>
          <a:p>
            <a:r>
              <a:rPr lang="en-US" dirty="0"/>
              <a:t>In Medicaid, “inpatient” includes clinics, home care and home assistance (non-medical)</a:t>
            </a:r>
          </a:p>
          <a:p>
            <a:r>
              <a:rPr lang="en-US" dirty="0"/>
              <a:t>May be useful for specific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Create plan for addressing deficiency in chickenpox reporting</a:t>
            </a:r>
          </a:p>
          <a:p>
            <a:r>
              <a:rPr lang="en-US" dirty="0"/>
              <a:t>Clarify with Medicaid the definition of “inpatient”</a:t>
            </a:r>
          </a:p>
          <a:p>
            <a:r>
              <a:rPr lang="en-US" dirty="0"/>
              <a:t>Request outpatient Medicaid claims data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Repeat pilot project</a:t>
            </a:r>
          </a:p>
          <a:p>
            <a:r>
              <a:rPr lang="en-US" dirty="0"/>
              <a:t>Work with NBS office to get specific Medicaid claims fed into “documents requiring review queue”</a:t>
            </a:r>
          </a:p>
        </p:txBody>
      </p:sp>
    </p:spTree>
    <p:extLst>
      <p:ext uri="{BB962C8B-B14F-4D97-AF65-F5344CB8AC3E}">
        <p14:creationId xmlns:p14="http://schemas.microsoft.com/office/powerpoint/2010/main" val="198267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Medicaid claims data and death data appear to be useful as additional sources of surveillance data for some notifiable conditions</a:t>
            </a:r>
          </a:p>
        </p:txBody>
      </p:sp>
    </p:spTree>
    <p:extLst>
      <p:ext uri="{BB962C8B-B14F-4D97-AF65-F5344CB8AC3E}">
        <p14:creationId xmlns:p14="http://schemas.microsoft.com/office/powerpoint/2010/main" val="1354508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Thanks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Vital Statistics for providing us with death data (and explaining the system to us)</a:t>
            </a:r>
          </a:p>
          <a:p>
            <a:r>
              <a:rPr lang="en-US" dirty="0"/>
              <a:t>To Medicaid for providing us with Medicaid data</a:t>
            </a:r>
          </a:p>
          <a:p>
            <a:r>
              <a:rPr lang="en-US" dirty="0"/>
              <a:t>To the regional and local staff that have done the follow up to investigate the suspect cases from the death data</a:t>
            </a:r>
          </a:p>
          <a:p>
            <a:r>
              <a:rPr lang="en-US" dirty="0"/>
              <a:t>To the EAIDB staff that review death records</a:t>
            </a:r>
          </a:p>
          <a:p>
            <a:r>
              <a:rPr lang="en-US" dirty="0"/>
              <a:t>To the UT interns, Andy, Katelyn, and Kristen who have done the bulk of the work for the </a:t>
            </a:r>
            <a:r>
              <a:rPr lang="en-US"/>
              <a:t>Medicaid project!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9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Death Data Pilot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Identify previously unreported mortality for known cases of notifiable conditions</a:t>
            </a:r>
          </a:p>
          <a:p>
            <a:r>
              <a:rPr lang="en-US" dirty="0"/>
              <a:t>Identify previously unreported cases of notifiable conditions</a:t>
            </a:r>
          </a:p>
          <a:p>
            <a:r>
              <a:rPr lang="en-US" dirty="0"/>
              <a:t>Obtain death certificate information</a:t>
            </a:r>
          </a:p>
          <a:p>
            <a:r>
              <a:rPr lang="en-US" dirty="0"/>
              <a:t>Improve understanding of severity of disease</a:t>
            </a:r>
          </a:p>
          <a:p>
            <a:r>
              <a:rPr lang="en-US" dirty="0"/>
              <a:t>Ensure that diagnosis at death does not preclude reporting of cases</a:t>
            </a:r>
          </a:p>
        </p:txBody>
      </p:sp>
    </p:spTree>
    <p:extLst>
      <p:ext uri="{BB962C8B-B14F-4D97-AF65-F5344CB8AC3E}">
        <p14:creationId xmlns:p14="http://schemas.microsoft.com/office/powerpoint/2010/main" val="63720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Identified ICD-10 codes that correspond to notifiable conditions</a:t>
            </a:r>
          </a:p>
          <a:p>
            <a:r>
              <a:rPr lang="en-US" dirty="0"/>
              <a:t>Requested quarterly report from VSU of all deaths due to those ICD-10 codes</a:t>
            </a:r>
          </a:p>
          <a:p>
            <a:r>
              <a:rPr lang="en-US" dirty="0"/>
              <a:t>Selection criteria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Recently deceased, deceased at a facility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Age restrictions by condition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in NBS for that disease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Others by specific condition</a:t>
            </a:r>
          </a:p>
        </p:txBody>
      </p:sp>
    </p:spTree>
    <p:extLst>
      <p:ext uri="{BB962C8B-B14F-4D97-AF65-F5344CB8AC3E}">
        <p14:creationId xmlns:p14="http://schemas.microsoft.com/office/powerpoint/2010/main" val="203462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Ask LHDs/HSRs to contact facility of death for medical records</a:t>
            </a:r>
          </a:p>
          <a:p>
            <a:r>
              <a:rPr lang="en-US" dirty="0"/>
              <a:t>Determine if patient meets case definition</a:t>
            </a:r>
          </a:p>
          <a:p>
            <a:r>
              <a:rPr lang="en-US" dirty="0"/>
              <a:t>Add patient to NBS</a:t>
            </a:r>
          </a:p>
          <a:p>
            <a:r>
              <a:rPr lang="en-US" dirty="0"/>
              <a:t>Educate facility on notifiable conditions and importance of reporting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9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2012*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448 deaths for 14 conditions</a:t>
            </a:r>
          </a:p>
          <a:p>
            <a:r>
              <a:rPr lang="en-US" dirty="0"/>
              <a:t>27 deaths investigated</a:t>
            </a:r>
          </a:p>
          <a:p>
            <a:r>
              <a:rPr lang="en-US" dirty="0"/>
              <a:t>16 deaths did not meet case criteria</a:t>
            </a:r>
          </a:p>
          <a:p>
            <a:r>
              <a:rPr lang="en-US" dirty="0"/>
              <a:t>6 death investigations pending</a:t>
            </a:r>
          </a:p>
          <a:p>
            <a:r>
              <a:rPr lang="en-US" dirty="0"/>
              <a:t>3 records not located</a:t>
            </a:r>
          </a:p>
          <a:p>
            <a:r>
              <a:rPr lang="en-US" dirty="0"/>
              <a:t>2 new cases found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031468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*Death reporting for 2012 is incomplete</a:t>
            </a:r>
          </a:p>
        </p:txBody>
      </p:sp>
    </p:spTree>
    <p:extLst>
      <p:ext uri="{BB962C8B-B14F-4D97-AF65-F5344CB8AC3E}">
        <p14:creationId xmlns:p14="http://schemas.microsoft.com/office/powerpoint/2010/main" val="70723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Deaths Identified, 2011-2012*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2011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One new CJD case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One new listeriosis case</a:t>
            </a:r>
          </a:p>
          <a:p>
            <a:r>
              <a:rPr lang="en-US" dirty="0"/>
              <a:t>2012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One new legionellosis case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One new tetanus case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03146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*Death reporting for 2012 is incomplete</a:t>
            </a:r>
          </a:p>
        </p:txBody>
      </p:sp>
    </p:spTree>
    <p:extLst>
      <p:ext uri="{BB962C8B-B14F-4D97-AF65-F5344CB8AC3E}">
        <p14:creationId xmlns:p14="http://schemas.microsoft.com/office/powerpoint/2010/main" val="136793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Death Data, 2012*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Meningitis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229 deaths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227 excluded from investigation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 investigated</a:t>
            </a:r>
          </a:p>
          <a:p>
            <a:pPr lvl="2"/>
            <a:r>
              <a:rPr lang="en-US" dirty="0"/>
              <a:t>1 pending, 1 record not located</a:t>
            </a:r>
          </a:p>
          <a:p>
            <a:r>
              <a:rPr lang="en-US" dirty="0"/>
              <a:t>Tetanus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 deaths, both warranted investigation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did not meet case definition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new tetanus case found (50% increase in case count)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0960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*Death reporting for 2012 is incomplete</a:t>
            </a:r>
          </a:p>
        </p:txBody>
      </p:sp>
    </p:spTree>
    <p:extLst>
      <p:ext uri="{BB962C8B-B14F-4D97-AF65-F5344CB8AC3E}">
        <p14:creationId xmlns:p14="http://schemas.microsoft.com/office/powerpoint/2010/main" val="259330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Will evaluate when 2012 death data complete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Which ICD-10 codes best correlate with notifiable conditions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Which ICD-10 codes identify deaths in previously reported patients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Which ICD-10 codes yield deaths that meet case definition</a:t>
            </a:r>
          </a:p>
          <a:p>
            <a:pPr lvl="2"/>
            <a:r>
              <a:rPr lang="en-US" dirty="0"/>
              <a:t>Number of investigations required to identify one death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5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Medicaid Data Pilot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Identify previously unreported cases of select notifiable conditions</a:t>
            </a:r>
          </a:p>
          <a:p>
            <a:r>
              <a:rPr lang="en-US" dirty="0"/>
              <a:t>Determine if Medicaid data can be used as additional surveillance source</a:t>
            </a:r>
          </a:p>
        </p:txBody>
      </p:sp>
    </p:spTree>
    <p:extLst>
      <p:ext uri="{BB962C8B-B14F-4D97-AF65-F5344CB8AC3E}">
        <p14:creationId xmlns:p14="http://schemas.microsoft.com/office/powerpoint/2010/main" val="2643974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251</TotalTime>
  <Words>759</Words>
  <Application>Microsoft Office PowerPoint</Application>
  <PresentationFormat>On-screen Show (4:3)</PresentationFormat>
  <Paragraphs>188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Civic</vt:lpstr>
      <vt:lpstr>Surveillance Pilot Projects: Using Data from Medicaid  and Vital Statistics Unit</vt:lpstr>
      <vt:lpstr>Death Data Pilot Project</vt:lpstr>
      <vt:lpstr>Methods</vt:lpstr>
      <vt:lpstr>Methods (cont’d)</vt:lpstr>
      <vt:lpstr>2012* Results</vt:lpstr>
      <vt:lpstr>Deaths Identified, 2011-2012*</vt:lpstr>
      <vt:lpstr>Examples of Death Data, 2012*</vt:lpstr>
      <vt:lpstr>Future Directions</vt:lpstr>
      <vt:lpstr>Medicaid Data Pilot Project</vt:lpstr>
      <vt:lpstr>Methods</vt:lpstr>
      <vt:lpstr>January-June 2012 Results</vt:lpstr>
      <vt:lpstr>July-December 2012 Results*</vt:lpstr>
      <vt:lpstr>Lessons Learned</vt:lpstr>
      <vt:lpstr>Next Steps</vt:lpstr>
      <vt:lpstr>Tentative Conclusion</vt:lpstr>
      <vt:lpstr>Special Thanks</vt:lpstr>
    </vt:vector>
  </TitlesOfParts>
  <Company>DSHS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 Pilot Projects: Using Data from Medicaid and Bureau of Vital Statistics</dc:title>
  <dc:creator>Wiseman,Rachel (DSHS)</dc:creator>
  <cp:lastModifiedBy>Pinter,Henry J (DSHS)</cp:lastModifiedBy>
  <cp:revision>23</cp:revision>
  <cp:lastPrinted>2013-02-22T14:44:16Z</cp:lastPrinted>
  <dcterms:created xsi:type="dcterms:W3CDTF">2013-02-21T20:33:05Z</dcterms:created>
  <dcterms:modified xsi:type="dcterms:W3CDTF">2023-02-16T16:59:36Z</dcterms:modified>
</cp:coreProperties>
</file>