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9" r:id="rId4"/>
    <p:sldId id="258" r:id="rId5"/>
    <p:sldId id="260" r:id="rId6"/>
    <p:sldId id="261" r:id="rId7"/>
    <p:sldId id="263" r:id="rId8"/>
    <p:sldId id="262" r:id="rId9"/>
    <p:sldId id="264" r:id="rId10"/>
    <p:sldId id="268" r:id="rId11"/>
    <p:sldId id="267" r:id="rId12"/>
    <p:sldId id="266" r:id="rId13"/>
    <p:sldId id="269" r:id="rId14"/>
    <p:sldId id="270" r:id="rId15"/>
    <p:sldId id="265"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1" autoAdjust="0"/>
    <p:restoredTop sz="94692" autoAdjust="0"/>
  </p:normalViewPr>
  <p:slideViewPr>
    <p:cSldViewPr>
      <p:cViewPr varScale="1">
        <p:scale>
          <a:sx n="83" d="100"/>
          <a:sy n="83" d="100"/>
        </p:scale>
        <p:origin x="-15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3072" y="2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51B25A-39A0-499B-9F4F-D90C95FB9163}" type="datetimeFigureOut">
              <a:rPr lang="en-US" smtClean="0"/>
              <a:t>2/16/2023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0DD4CD-7E6E-4167-B07B-9951C8B4A3E1}" type="slidenum">
              <a:rPr lang="en-US" smtClean="0"/>
              <a:t>‹#›</a:t>
            </a:fld>
            <a:endParaRPr lang="en-US"/>
          </a:p>
        </p:txBody>
      </p:sp>
    </p:spTree>
    <p:extLst>
      <p:ext uri="{BB962C8B-B14F-4D97-AF65-F5344CB8AC3E}">
        <p14:creationId xmlns:p14="http://schemas.microsoft.com/office/powerpoint/2010/main" val="3584460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1</a:t>
            </a:fld>
            <a:endParaRPr lang="en-US"/>
          </a:p>
        </p:txBody>
      </p:sp>
    </p:spTree>
    <p:extLst>
      <p:ext uri="{BB962C8B-B14F-4D97-AF65-F5344CB8AC3E}">
        <p14:creationId xmlns:p14="http://schemas.microsoft.com/office/powerpoint/2010/main" val="4283715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10</a:t>
            </a:fld>
            <a:endParaRPr lang="en-US"/>
          </a:p>
        </p:txBody>
      </p:sp>
    </p:spTree>
    <p:extLst>
      <p:ext uri="{BB962C8B-B14F-4D97-AF65-F5344CB8AC3E}">
        <p14:creationId xmlns:p14="http://schemas.microsoft.com/office/powerpoint/2010/main" val="150961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11</a:t>
            </a:fld>
            <a:endParaRPr lang="en-US"/>
          </a:p>
        </p:txBody>
      </p:sp>
    </p:spTree>
    <p:extLst>
      <p:ext uri="{BB962C8B-B14F-4D97-AF65-F5344CB8AC3E}">
        <p14:creationId xmlns:p14="http://schemas.microsoft.com/office/powerpoint/2010/main" val="938093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12</a:t>
            </a:fld>
            <a:endParaRPr lang="en-US"/>
          </a:p>
        </p:txBody>
      </p:sp>
    </p:spTree>
    <p:extLst>
      <p:ext uri="{BB962C8B-B14F-4D97-AF65-F5344CB8AC3E}">
        <p14:creationId xmlns:p14="http://schemas.microsoft.com/office/powerpoint/2010/main" val="2393454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 DATE FILTER TO MMWR YR = 2012 AFTER ALL EVENT DATE AND MMWR YR QA.</a:t>
            </a:r>
          </a:p>
          <a:p>
            <a:r>
              <a:rPr lang="en-US" dirty="0"/>
              <a:t>AS QA EDITS ARE DONE WAIT UNTILNEXT DAY TO PULL NEW DATA; DATA MART REFRESHS AT NIGHT (ABOUT 7-8 PM)</a:t>
            </a:r>
          </a:p>
          <a:p>
            <a:r>
              <a:rPr lang="en-US" dirty="0"/>
              <a:t>YOU </a:t>
            </a:r>
            <a:r>
              <a:rPr lang="en-US"/>
              <a:t>CAN CHECK DATES </a:t>
            </a:r>
            <a:r>
              <a:rPr lang="en-US" dirty="0"/>
              <a:t>INCLUDED IN PHC ADD DATES</a:t>
            </a:r>
          </a:p>
        </p:txBody>
      </p:sp>
      <p:sp>
        <p:nvSpPr>
          <p:cNvPr id="4" name="Slide Number Placeholder 3"/>
          <p:cNvSpPr>
            <a:spLocks noGrp="1"/>
          </p:cNvSpPr>
          <p:nvPr>
            <p:ph type="sldNum" sz="quarter" idx="10"/>
          </p:nvPr>
        </p:nvSpPr>
        <p:spPr/>
        <p:txBody>
          <a:bodyPr/>
          <a:lstStyle/>
          <a:p>
            <a:fld id="{B70DD4CD-7E6E-4167-B07B-9951C8B4A3E1}" type="slidenum">
              <a:rPr lang="en-US" smtClean="0"/>
              <a:t>13</a:t>
            </a:fld>
            <a:endParaRPr lang="en-US"/>
          </a:p>
        </p:txBody>
      </p:sp>
    </p:spTree>
    <p:extLst>
      <p:ext uri="{BB962C8B-B14F-4D97-AF65-F5344CB8AC3E}">
        <p14:creationId xmlns:p14="http://schemas.microsoft.com/office/powerpoint/2010/main" val="4019610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343400"/>
            <a:ext cx="5486400" cy="4114800"/>
          </a:xfrm>
        </p:spPr>
        <p:txBody>
          <a:bodyPr/>
          <a:lstStyle/>
          <a:p>
            <a:r>
              <a:rPr lang="en-US" dirty="0"/>
              <a:t>QA Report 2.10 filter</a:t>
            </a:r>
            <a:r>
              <a:rPr lang="en-US" baseline="0" dirty="0"/>
              <a:t> set for all diseases and MMWR Year = 2012 found 5,865 with one or more errors but only 517 among non-arboviral </a:t>
            </a:r>
            <a:r>
              <a:rPr lang="en-US" baseline="0" dirty="0" err="1"/>
              <a:t>reportables</a:t>
            </a:r>
            <a:endParaRPr lang="en-US" baseline="0" dirty="0"/>
          </a:p>
          <a:p>
            <a:r>
              <a:rPr lang="en-US" dirty="0"/>
              <a:t>Looks for investigation status = open; does not look for ED&gt;12/31/12; </a:t>
            </a:r>
            <a:r>
              <a:rPr lang="en-US" dirty="0" err="1"/>
              <a:t>cocant</a:t>
            </a:r>
            <a:r>
              <a:rPr lang="en-US" dirty="0"/>
              <a:t> race with </a:t>
            </a:r>
            <a:r>
              <a:rPr lang="en-US" dirty="0" err="1"/>
              <a:t>unknown+other</a:t>
            </a:r>
            <a:endParaRPr lang="en-US" baseline="0" dirty="0"/>
          </a:p>
          <a:p>
            <a:endParaRPr lang="en-US" dirty="0"/>
          </a:p>
          <a:p>
            <a:endParaRPr lang="en-US" baseline="0" dirty="0"/>
          </a:p>
        </p:txBody>
      </p:sp>
      <p:sp>
        <p:nvSpPr>
          <p:cNvPr id="4" name="Slide Number Placeholder 3"/>
          <p:cNvSpPr>
            <a:spLocks noGrp="1"/>
          </p:cNvSpPr>
          <p:nvPr>
            <p:ph type="sldNum" sz="quarter" idx="10"/>
          </p:nvPr>
        </p:nvSpPr>
        <p:spPr/>
        <p:txBody>
          <a:bodyPr/>
          <a:lstStyle/>
          <a:p>
            <a:fld id="{B70DD4CD-7E6E-4167-B07B-9951C8B4A3E1}" type="slidenum">
              <a:rPr lang="en-US" smtClean="0"/>
              <a:t>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80820567"/>
              </p:ext>
            </p:extLst>
          </p:nvPr>
        </p:nvGraphicFramePr>
        <p:xfrm>
          <a:off x="1600200" y="5181600"/>
          <a:ext cx="3454400" cy="2857500"/>
        </p:xfrm>
        <a:graphic>
          <a:graphicData uri="http://schemas.openxmlformats.org/drawingml/2006/table">
            <a:tbl>
              <a:tblPr/>
              <a:tblGrid>
                <a:gridCol w="2921490">
                  <a:extLst>
                    <a:ext uri="{9D8B030D-6E8A-4147-A177-3AD203B41FA5}">
                      <a16:colId xmlns:a16="http://schemas.microsoft.com/office/drawing/2014/main" val="20000"/>
                    </a:ext>
                  </a:extLst>
                </a:gridCol>
                <a:gridCol w="532910">
                  <a:extLst>
                    <a:ext uri="{9D8B030D-6E8A-4147-A177-3AD203B41FA5}">
                      <a16:colId xmlns:a16="http://schemas.microsoft.com/office/drawing/2014/main" val="20001"/>
                    </a:ext>
                  </a:extLst>
                </a:gridCol>
              </a:tblGrid>
              <a:tr h="190500">
                <a:tc>
                  <a:txBody>
                    <a:bodyPr/>
                    <a:lstStyle/>
                    <a:p>
                      <a:pPr algn="l" fontAlgn="b"/>
                      <a:r>
                        <a:rPr lang="en-US" sz="1100" b="0" i="0" u="none" strike="noStrike">
                          <a:solidFill>
                            <a:srgbClr val="000000"/>
                          </a:solidFill>
                          <a:effectLst/>
                          <a:latin typeface="Calibri"/>
                        </a:rPr>
                        <a:t>Dengue Fever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500">
                <a:tc>
                  <a:txBody>
                    <a:bodyPr/>
                    <a:lstStyle/>
                    <a:p>
                      <a:pPr algn="l" fontAlgn="b"/>
                      <a:r>
                        <a:rPr lang="en-US" sz="1100" b="0" i="0" u="none" strike="noStrike">
                          <a:solidFill>
                            <a:srgbClr val="000000"/>
                          </a:solidFill>
                          <a:effectLst/>
                          <a:latin typeface="Calibri"/>
                        </a:rPr>
                        <a:t>Encephalitis, West Nile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500">
                <a:tc>
                  <a:txBody>
                    <a:bodyPr/>
                    <a:lstStyle/>
                    <a:p>
                      <a:pPr algn="l" fontAlgn="b"/>
                      <a:r>
                        <a:rPr lang="en-US" sz="1100" b="0" i="0" u="none" strike="noStrike">
                          <a:solidFill>
                            <a:srgbClr val="000000"/>
                          </a:solidFill>
                          <a:effectLst/>
                          <a:latin typeface="Calibri"/>
                        </a:rPr>
                        <a:t>Foodborne Illness, NOS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500">
                <a:tc>
                  <a:txBody>
                    <a:bodyPr/>
                    <a:lstStyle/>
                    <a:p>
                      <a:pPr algn="l" fontAlgn="b"/>
                      <a:r>
                        <a:rPr lang="en-US" sz="1100" b="0" i="0" u="none" strike="noStrike">
                          <a:solidFill>
                            <a:srgbClr val="000000"/>
                          </a:solidFill>
                          <a:effectLst/>
                          <a:latin typeface="Calibri"/>
                        </a:rPr>
                        <a:t>Hepatitis B virus infection, Chronic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1566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500">
                <a:tc>
                  <a:txBody>
                    <a:bodyPr/>
                    <a:lstStyle/>
                    <a:p>
                      <a:pPr algn="l" fontAlgn="b"/>
                      <a:r>
                        <a:rPr lang="en-US" sz="1100" b="0" i="0" u="none" strike="noStrike">
                          <a:solidFill>
                            <a:srgbClr val="000000"/>
                          </a:solidFill>
                          <a:effectLst/>
                          <a:latin typeface="Calibri"/>
                        </a:rPr>
                        <a:t>Hepatitis C Virus Infection, chronic or resolved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2435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0500">
                <a:tc>
                  <a:txBody>
                    <a:bodyPr/>
                    <a:lstStyle/>
                    <a:p>
                      <a:pPr algn="l" fontAlgn="b"/>
                      <a:r>
                        <a:rPr lang="en-US" sz="1100" b="0" i="0" u="none" strike="noStrike">
                          <a:solidFill>
                            <a:srgbClr val="000000"/>
                          </a:solidFill>
                          <a:effectLst/>
                          <a:latin typeface="Calibri"/>
                        </a:rPr>
                        <a:t>Influenza, human isolates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0500">
                <a:tc>
                  <a:txBody>
                    <a:bodyPr/>
                    <a:lstStyle/>
                    <a:p>
                      <a:pPr algn="l" fontAlgn="b"/>
                      <a:r>
                        <a:rPr lang="en-US" sz="1100" b="0" i="0" u="none" strike="noStrike">
                          <a:solidFill>
                            <a:srgbClr val="000000"/>
                          </a:solidFill>
                          <a:effectLst/>
                          <a:latin typeface="Calibri"/>
                        </a:rPr>
                        <a:t>S. aureus, coag+, meth- or oxi- resistant (MRSA)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0500">
                <a:tc>
                  <a:txBody>
                    <a:bodyPr/>
                    <a:lstStyle/>
                    <a:p>
                      <a:pPr algn="l" fontAlgn="b"/>
                      <a:r>
                        <a:rPr lang="fr-FR" sz="1100" b="0" i="0" u="none" strike="noStrike">
                          <a:solidFill>
                            <a:srgbClr val="000000"/>
                          </a:solidFill>
                          <a:effectLst/>
                          <a:latin typeface="Calibri"/>
                        </a:rPr>
                        <a:t>St. Louis encephalitis virus non-neuroinvasive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0500">
                <a:tc>
                  <a:txBody>
                    <a:bodyPr/>
                    <a:lstStyle/>
                    <a:p>
                      <a:pPr algn="l" fontAlgn="b"/>
                      <a:r>
                        <a:rPr lang="en-US" sz="1100" b="0" i="0" u="none" strike="noStrike">
                          <a:solidFill>
                            <a:srgbClr val="000000"/>
                          </a:solidFill>
                          <a:effectLst/>
                          <a:latin typeface="Calibri"/>
                        </a:rPr>
                        <a:t>Staphylococcal enterotoxin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0500">
                <a:tc>
                  <a:txBody>
                    <a:bodyPr/>
                    <a:lstStyle/>
                    <a:p>
                      <a:pPr algn="l" fontAlgn="b"/>
                      <a:r>
                        <a:rPr lang="en-US" sz="1100" b="0" i="0" u="none" strike="noStrike">
                          <a:solidFill>
                            <a:srgbClr val="000000"/>
                          </a:solidFill>
                          <a:effectLst/>
                          <a:latin typeface="Calibri"/>
                        </a:rPr>
                        <a:t>Strep, other, invasive, beta-hem (non-A nonB)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0500">
                <a:tc>
                  <a:txBody>
                    <a:bodyPr/>
                    <a:lstStyle/>
                    <a:p>
                      <a:pPr algn="l" fontAlgn="b"/>
                      <a:r>
                        <a:rPr lang="en-US" sz="1100" b="0" i="0" u="none" strike="noStrike">
                          <a:solidFill>
                            <a:srgbClr val="000000"/>
                          </a:solidFill>
                          <a:effectLst/>
                          <a:latin typeface="Calibri"/>
                        </a:rPr>
                        <a:t>Streptococcal toxic-shock syndrome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0500">
                <a:tc>
                  <a:txBody>
                    <a:bodyPr/>
                    <a:lstStyle/>
                    <a:p>
                      <a:pPr algn="l" fontAlgn="b"/>
                      <a:r>
                        <a:rPr lang="en-US" sz="1100" b="0" i="0" u="none" strike="noStrike">
                          <a:solidFill>
                            <a:srgbClr val="000000"/>
                          </a:solidFill>
                          <a:effectLst/>
                          <a:latin typeface="Calibri"/>
                        </a:rPr>
                        <a:t>Vancomycin-Resistant Enterococcus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0500">
                <a:tc>
                  <a:txBody>
                    <a:bodyPr/>
                    <a:lstStyle/>
                    <a:p>
                      <a:pPr algn="l" fontAlgn="b"/>
                      <a:r>
                        <a:rPr lang="en-US" sz="1100" b="0" i="0" u="none" strike="noStrike">
                          <a:solidFill>
                            <a:srgbClr val="000000"/>
                          </a:solidFill>
                          <a:effectLst/>
                          <a:latin typeface="Calibri"/>
                        </a:rPr>
                        <a:t>West Nile Fever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90500">
                <a:tc>
                  <a:txBody>
                    <a:bodyPr/>
                    <a:lstStyle/>
                    <a:p>
                      <a:pPr algn="l" fontAlgn="b"/>
                      <a:r>
                        <a:rPr lang="en-US" sz="1100" b="0" i="0" u="none" strike="noStrike">
                          <a:solidFill>
                            <a:srgbClr val="000000"/>
                          </a:solidFill>
                          <a:effectLst/>
                          <a:latin typeface="Calibri"/>
                        </a:rPr>
                        <a:t>Yellow fever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90500">
                <a:tc>
                  <a:txBody>
                    <a:bodyPr/>
                    <a:lstStyle/>
                    <a:p>
                      <a:pPr algn="l" fontAlgn="b"/>
                      <a:r>
                        <a:rPr lang="en-US" sz="1100" b="1" i="0" u="none" strike="noStrike">
                          <a:solidFill>
                            <a:srgbClr val="000000"/>
                          </a:solidFill>
                          <a:effectLst/>
                          <a:latin typeface="Calibri"/>
                        </a:rPr>
                        <a:t>Grand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100" b="1" i="0" u="none" strike="noStrike" dirty="0">
                          <a:solidFill>
                            <a:srgbClr val="000000"/>
                          </a:solidFill>
                          <a:effectLst/>
                          <a:latin typeface="Calibri"/>
                        </a:rPr>
                        <a:t>5348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25441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15</a:t>
            </a:fld>
            <a:endParaRPr lang="en-US"/>
          </a:p>
        </p:txBody>
      </p:sp>
    </p:spTree>
    <p:extLst>
      <p:ext uri="{BB962C8B-B14F-4D97-AF65-F5344CB8AC3E}">
        <p14:creationId xmlns:p14="http://schemas.microsoft.com/office/powerpoint/2010/main" val="1101337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reviewed</a:t>
            </a:r>
            <a:r>
              <a:rPr lang="en-US" baseline="0" dirty="0"/>
              <a:t> for cases with event date &lt; 1/1/2013</a:t>
            </a:r>
            <a:endParaRPr lang="en-US" dirty="0"/>
          </a:p>
        </p:txBody>
      </p:sp>
      <p:sp>
        <p:nvSpPr>
          <p:cNvPr id="4" name="Slide Number Placeholder 3"/>
          <p:cNvSpPr>
            <a:spLocks noGrp="1"/>
          </p:cNvSpPr>
          <p:nvPr>
            <p:ph type="sldNum" sz="quarter" idx="10"/>
          </p:nvPr>
        </p:nvSpPr>
        <p:spPr/>
        <p:txBody>
          <a:bodyPr/>
          <a:lstStyle/>
          <a:p>
            <a:fld id="{B70DD4CD-7E6E-4167-B07B-9951C8B4A3E1}" type="slidenum">
              <a:rPr lang="en-US" smtClean="0"/>
              <a:t>16</a:t>
            </a:fld>
            <a:endParaRPr lang="en-US"/>
          </a:p>
        </p:txBody>
      </p:sp>
    </p:spTree>
    <p:extLst>
      <p:ext uri="{BB962C8B-B14F-4D97-AF65-F5344CB8AC3E}">
        <p14:creationId xmlns:p14="http://schemas.microsoft.com/office/powerpoint/2010/main" val="3201632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17</a:t>
            </a:fld>
            <a:endParaRPr lang="en-US"/>
          </a:p>
        </p:txBody>
      </p:sp>
    </p:spTree>
    <p:extLst>
      <p:ext uri="{BB962C8B-B14F-4D97-AF65-F5344CB8AC3E}">
        <p14:creationId xmlns:p14="http://schemas.microsoft.com/office/powerpoint/2010/main" val="916901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18</a:t>
            </a:fld>
            <a:endParaRPr lang="en-US"/>
          </a:p>
        </p:txBody>
      </p:sp>
    </p:spTree>
    <p:extLst>
      <p:ext uri="{BB962C8B-B14F-4D97-AF65-F5344CB8AC3E}">
        <p14:creationId xmlns:p14="http://schemas.microsoft.com/office/powerpoint/2010/main" val="476368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19</a:t>
            </a:fld>
            <a:endParaRPr lang="en-US"/>
          </a:p>
        </p:txBody>
      </p:sp>
    </p:spTree>
    <p:extLst>
      <p:ext uri="{BB962C8B-B14F-4D97-AF65-F5344CB8AC3E}">
        <p14:creationId xmlns:p14="http://schemas.microsoft.com/office/powerpoint/2010/main" val="362159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2</a:t>
            </a:fld>
            <a:endParaRPr lang="en-US"/>
          </a:p>
        </p:txBody>
      </p:sp>
    </p:spTree>
    <p:extLst>
      <p:ext uri="{BB962C8B-B14F-4D97-AF65-F5344CB8AC3E}">
        <p14:creationId xmlns:p14="http://schemas.microsoft.com/office/powerpoint/2010/main" val="2814146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20</a:t>
            </a:fld>
            <a:endParaRPr lang="en-US"/>
          </a:p>
        </p:txBody>
      </p:sp>
    </p:spTree>
    <p:extLst>
      <p:ext uri="{BB962C8B-B14F-4D97-AF65-F5344CB8AC3E}">
        <p14:creationId xmlns:p14="http://schemas.microsoft.com/office/powerpoint/2010/main" val="3912587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21</a:t>
            </a:fld>
            <a:endParaRPr lang="en-US"/>
          </a:p>
        </p:txBody>
      </p:sp>
    </p:spTree>
    <p:extLst>
      <p:ext uri="{BB962C8B-B14F-4D97-AF65-F5344CB8AC3E}">
        <p14:creationId xmlns:p14="http://schemas.microsoft.com/office/powerpoint/2010/main" val="905839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22</a:t>
            </a:fld>
            <a:endParaRPr lang="en-US"/>
          </a:p>
        </p:txBody>
      </p:sp>
    </p:spTree>
    <p:extLst>
      <p:ext uri="{BB962C8B-B14F-4D97-AF65-F5344CB8AC3E}">
        <p14:creationId xmlns:p14="http://schemas.microsoft.com/office/powerpoint/2010/main" val="1791601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23</a:t>
            </a:fld>
            <a:endParaRPr lang="en-US"/>
          </a:p>
        </p:txBody>
      </p:sp>
    </p:spTree>
    <p:extLst>
      <p:ext uri="{BB962C8B-B14F-4D97-AF65-F5344CB8AC3E}">
        <p14:creationId xmlns:p14="http://schemas.microsoft.com/office/powerpoint/2010/main" val="2910491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3</a:t>
            </a:fld>
            <a:endParaRPr lang="en-US"/>
          </a:p>
        </p:txBody>
      </p:sp>
    </p:spTree>
    <p:extLst>
      <p:ext uri="{BB962C8B-B14F-4D97-AF65-F5344CB8AC3E}">
        <p14:creationId xmlns:p14="http://schemas.microsoft.com/office/powerpoint/2010/main" val="190352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4</a:t>
            </a:fld>
            <a:endParaRPr lang="en-US"/>
          </a:p>
        </p:txBody>
      </p:sp>
    </p:spTree>
    <p:extLst>
      <p:ext uri="{BB962C8B-B14F-4D97-AF65-F5344CB8AC3E}">
        <p14:creationId xmlns:p14="http://schemas.microsoft.com/office/powerpoint/2010/main" val="3279345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5</a:t>
            </a:fld>
            <a:endParaRPr lang="en-US"/>
          </a:p>
        </p:txBody>
      </p:sp>
    </p:spTree>
    <p:extLst>
      <p:ext uri="{BB962C8B-B14F-4D97-AF65-F5344CB8AC3E}">
        <p14:creationId xmlns:p14="http://schemas.microsoft.com/office/powerpoint/2010/main" val="1654442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6</a:t>
            </a:fld>
            <a:endParaRPr lang="en-US"/>
          </a:p>
        </p:txBody>
      </p:sp>
    </p:spTree>
    <p:extLst>
      <p:ext uri="{BB962C8B-B14F-4D97-AF65-F5344CB8AC3E}">
        <p14:creationId xmlns:p14="http://schemas.microsoft.com/office/powerpoint/2010/main" val="3626868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7</a:t>
            </a:fld>
            <a:endParaRPr lang="en-US"/>
          </a:p>
        </p:txBody>
      </p:sp>
    </p:spTree>
    <p:extLst>
      <p:ext uri="{BB962C8B-B14F-4D97-AF65-F5344CB8AC3E}">
        <p14:creationId xmlns:p14="http://schemas.microsoft.com/office/powerpoint/2010/main" val="3604566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0DD4CD-7E6E-4167-B07B-9951C8B4A3E1}" type="slidenum">
              <a:rPr lang="en-US" smtClean="0"/>
              <a:t>8</a:t>
            </a:fld>
            <a:endParaRPr lang="en-US"/>
          </a:p>
        </p:txBody>
      </p:sp>
    </p:spTree>
    <p:extLst>
      <p:ext uri="{BB962C8B-B14F-4D97-AF65-F5344CB8AC3E}">
        <p14:creationId xmlns:p14="http://schemas.microsoft.com/office/powerpoint/2010/main" val="1874850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examples</a:t>
            </a:r>
          </a:p>
        </p:txBody>
      </p:sp>
      <p:sp>
        <p:nvSpPr>
          <p:cNvPr id="4" name="Slide Number Placeholder 3"/>
          <p:cNvSpPr>
            <a:spLocks noGrp="1"/>
          </p:cNvSpPr>
          <p:nvPr>
            <p:ph type="sldNum" sz="quarter" idx="10"/>
          </p:nvPr>
        </p:nvSpPr>
        <p:spPr/>
        <p:txBody>
          <a:bodyPr/>
          <a:lstStyle/>
          <a:p>
            <a:fld id="{B70DD4CD-7E6E-4167-B07B-9951C8B4A3E1}" type="slidenum">
              <a:rPr lang="en-US" smtClean="0"/>
              <a:t>9</a:t>
            </a:fld>
            <a:endParaRPr lang="en-US"/>
          </a:p>
        </p:txBody>
      </p:sp>
    </p:spTree>
    <p:extLst>
      <p:ext uri="{BB962C8B-B14F-4D97-AF65-F5344CB8AC3E}">
        <p14:creationId xmlns:p14="http://schemas.microsoft.com/office/powerpoint/2010/main" val="38545592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8" name="Date Placeholder 27"/>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17" name="Footer Placeholder 16"/>
          <p:cNvSpPr>
            <a:spLocks noGrp="1"/>
          </p:cNvSpPr>
          <p:nvPr>
            <p:ph type="ftr" sz="quarter" idx="11"/>
          </p:nvPr>
        </p:nvSpPr>
        <p:spPr>
          <a:xfrm>
            <a:off x="304800" y="6109335"/>
            <a:ext cx="3581400" cy="667273"/>
          </a:xfrm>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2B96A21-5CA1-482A-9F42-4E0A306A07DD}"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3735" y="6109335"/>
            <a:ext cx="1447800" cy="56464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B96A21-5CA1-482A-9F42-4E0A306A07D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22B96A21-5CA1-482A-9F42-4E0A306A07DD}"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22B96A21-5CA1-482A-9F42-4E0A306A07DD}"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lvl2pPr marL="617220" indent="-342900">
              <a:buFont typeface="Wingdings" pitchFamily="2" charset="2"/>
              <a:buChar char="q"/>
              <a:defRPr/>
            </a:lvl2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2B96A21-5CA1-482A-9F42-4E0A306A07DD}"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3C3A592C-FAAB-47FA-816D-416BA14B82A7}" type="datetimeFigureOut">
              <a:rPr lang="en-US" smtClean="0"/>
              <a:t>2/16/2023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B96A21-5CA1-482A-9F42-4E0A306A07DD}"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2B96A21-5CA1-482A-9F42-4E0A306A07DD}"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22B96A21-5CA1-482A-9F42-4E0A306A07D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2B96A21-5CA1-482A-9F42-4E0A306A07D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2B96A21-5CA1-482A-9F42-4E0A306A07DD}"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3C3A592C-FAAB-47FA-816D-416BA14B82A7}" type="datetimeFigureOut">
              <a:rPr lang="en-US" smtClean="0"/>
              <a:t>2/16/2023</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22B96A21-5CA1-482A-9F42-4E0A306A07DD}"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3C3A592C-FAAB-47FA-816D-416BA14B82A7}" type="datetimeFigureOut">
              <a:rPr lang="en-US" smtClean="0"/>
              <a:t>2/16/2023</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248401"/>
            <a:ext cx="8833104" cy="449548"/>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C3A592C-FAAB-47FA-816D-416BA14B82A7}" type="datetimeFigureOut">
              <a:rPr lang="en-US" smtClean="0"/>
              <a:t>2/16/2023</a:t>
            </a:fld>
            <a:endParaRPr lang="en-US" dirty="0"/>
          </a:p>
        </p:txBody>
      </p:sp>
      <p:sp>
        <p:nvSpPr>
          <p:cNvPr id="3" name="Footer Placeholder 2"/>
          <p:cNvSpPr>
            <a:spLocks noGrp="1"/>
          </p:cNvSpPr>
          <p:nvPr>
            <p:ph type="ftr" sz="quarter" idx="3"/>
          </p:nvPr>
        </p:nvSpPr>
        <p:spPr>
          <a:xfrm>
            <a:off x="381000" y="6290295"/>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2B96A21-5CA1-482A-9F42-4E0A306A07DD}"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pic>
        <p:nvPicPr>
          <p:cNvPr id="20" name="Picture 1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282675"/>
            <a:ext cx="976924" cy="381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762000"/>
          </a:xfrm>
        </p:spPr>
        <p:txBody>
          <a:bodyPr>
            <a:normAutofit fontScale="92500" lnSpcReduction="20000"/>
          </a:bodyPr>
          <a:lstStyle/>
          <a:p>
            <a:r>
              <a:rPr lang="en-US" sz="2800" dirty="0"/>
              <a:t>What, When, Who, Why, How</a:t>
            </a:r>
          </a:p>
        </p:txBody>
      </p:sp>
      <p:sp>
        <p:nvSpPr>
          <p:cNvPr id="2" name="Title 1"/>
          <p:cNvSpPr>
            <a:spLocks noGrp="1"/>
          </p:cNvSpPr>
          <p:nvPr>
            <p:ph type="ctrTitle"/>
          </p:nvPr>
        </p:nvSpPr>
        <p:spPr/>
        <p:txBody>
          <a:bodyPr/>
          <a:lstStyle/>
          <a:p>
            <a:r>
              <a:rPr lang="en-US" dirty="0"/>
              <a:t>NBS Data Close-out</a:t>
            </a:r>
          </a:p>
        </p:txBody>
      </p:sp>
    </p:spTree>
    <p:extLst>
      <p:ext uri="{BB962C8B-B14F-4D97-AF65-F5344CB8AC3E}">
        <p14:creationId xmlns:p14="http://schemas.microsoft.com/office/powerpoint/2010/main" val="621771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Missing Demographics</a:t>
            </a:r>
          </a:p>
        </p:txBody>
      </p:sp>
      <p:sp>
        <p:nvSpPr>
          <p:cNvPr id="3" name="Content Placeholder 2"/>
          <p:cNvSpPr>
            <a:spLocks noGrp="1"/>
          </p:cNvSpPr>
          <p:nvPr>
            <p:ph sz="quarter" idx="1"/>
          </p:nvPr>
        </p:nvSpPr>
        <p:spPr>
          <a:xfrm>
            <a:off x="301752" y="1527048"/>
            <a:ext cx="8613648" cy="4572000"/>
          </a:xfrm>
        </p:spPr>
        <p:txBody>
          <a:bodyPr>
            <a:normAutofit fontScale="62500" lnSpcReduction="20000"/>
          </a:bodyPr>
          <a:lstStyle/>
          <a:p>
            <a:pPr marL="280988" indent="-273050">
              <a:spcBef>
                <a:spcPts val="1200"/>
              </a:spcBef>
            </a:pPr>
            <a:r>
              <a:rPr lang="en-US" dirty="0"/>
              <a:t>Name – Required for all cases unless person is unresponsive and unknown; then use description that makes it clear such as Homeless, Adult. Code name can be captured in demographics as name type “Coded Pseudo”. If unnamed newborn, last name of mother and first name of “baby boy” or “baby girl” is acceptable</a:t>
            </a:r>
          </a:p>
          <a:p>
            <a:pPr>
              <a:spcBef>
                <a:spcPts val="1200"/>
              </a:spcBef>
              <a:tabLst>
                <a:tab pos="914400" algn="r"/>
              </a:tabLst>
            </a:pPr>
            <a:r>
              <a:rPr lang="en-US" i="1" dirty="0"/>
              <a:t>County</a:t>
            </a:r>
            <a:r>
              <a:rPr lang="en-US" dirty="0"/>
              <a:t> – Required for all cases.  If patient location can not be found, then, select the county of the hospital or clinic where the patient was seen if it is available; if not, use the county of the reporting facility or the jurisdiction of the investigation, whichever is most appropriate.  </a:t>
            </a:r>
          </a:p>
          <a:p>
            <a:pPr>
              <a:spcBef>
                <a:spcPts val="1200"/>
              </a:spcBef>
            </a:pPr>
            <a:r>
              <a:rPr lang="en-US" i="1" dirty="0"/>
              <a:t>City</a:t>
            </a:r>
            <a:r>
              <a:rPr lang="en-US" dirty="0"/>
              <a:t> and </a:t>
            </a:r>
            <a:r>
              <a:rPr lang="en-US" i="1" dirty="0"/>
              <a:t>Address</a:t>
            </a:r>
            <a:r>
              <a:rPr lang="en-US" dirty="0"/>
              <a:t> – Fill in if known or type in “Unknown”.</a:t>
            </a:r>
          </a:p>
          <a:p>
            <a:pPr>
              <a:spcBef>
                <a:spcPts val="1200"/>
              </a:spcBef>
            </a:pPr>
            <a:r>
              <a:rPr lang="en-US" i="1" dirty="0"/>
              <a:t>Zip </a:t>
            </a:r>
            <a:r>
              <a:rPr lang="en-US" dirty="0"/>
              <a:t>– If city and/or address is “unknown” zip code may be blank. If there is an address – look up the zip code!</a:t>
            </a:r>
          </a:p>
          <a:p>
            <a:pPr>
              <a:spcBef>
                <a:spcPts val="1200"/>
              </a:spcBef>
            </a:pPr>
            <a:r>
              <a:rPr lang="en-US" dirty="0"/>
              <a:t>Date of birth – Fill in if possible.  If unknown, leave blank and note reason in comments. Enter age in the age at onset field if known.</a:t>
            </a:r>
          </a:p>
          <a:p>
            <a:pPr>
              <a:spcBef>
                <a:spcPts val="1200"/>
              </a:spcBef>
              <a:tabLst>
                <a:tab pos="1543050" algn="r"/>
              </a:tabLst>
            </a:pPr>
            <a:r>
              <a:rPr lang="en-US" i="1" dirty="0"/>
              <a:t>Sex, Race</a:t>
            </a:r>
            <a:r>
              <a:rPr lang="en-US" dirty="0"/>
              <a:t>	 and </a:t>
            </a:r>
            <a:r>
              <a:rPr lang="en-US" i="1" dirty="0"/>
              <a:t>Ethnicity</a:t>
            </a:r>
            <a:r>
              <a:rPr lang="en-US" dirty="0"/>
              <a:t> – Fill in if possible.  If unknown, select “Unknown”.	</a:t>
            </a:r>
          </a:p>
          <a:p>
            <a:pPr>
              <a:spcBef>
                <a:spcPts val="1200"/>
              </a:spcBef>
            </a:pPr>
            <a:r>
              <a:rPr lang="en-US" i="1" dirty="0"/>
              <a:t>Deceased Date </a:t>
            </a:r>
            <a:r>
              <a:rPr lang="en-US" dirty="0"/>
              <a:t>– Fill date of death in if “</a:t>
            </a:r>
            <a:r>
              <a:rPr lang="en-US" i="1" dirty="0"/>
              <a:t>Did the patient die from this illness?:</a:t>
            </a:r>
            <a:r>
              <a:rPr lang="en-US" dirty="0"/>
              <a:t>” is “Y”	</a:t>
            </a:r>
          </a:p>
        </p:txBody>
      </p:sp>
    </p:spTree>
    <p:extLst>
      <p:ext uri="{BB962C8B-B14F-4D97-AF65-F5344CB8AC3E}">
        <p14:creationId xmlns:p14="http://schemas.microsoft.com/office/powerpoint/2010/main" val="3446514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Missing Dates</a:t>
            </a:r>
          </a:p>
        </p:txBody>
      </p:sp>
      <p:sp>
        <p:nvSpPr>
          <p:cNvPr id="3" name="Content Placeholder 2"/>
          <p:cNvSpPr>
            <a:spLocks noGrp="1"/>
          </p:cNvSpPr>
          <p:nvPr>
            <p:ph sz="quarter" idx="1"/>
          </p:nvPr>
        </p:nvSpPr>
        <p:spPr/>
        <p:txBody>
          <a:bodyPr>
            <a:normAutofit fontScale="85000" lnSpcReduction="10000"/>
          </a:bodyPr>
          <a:lstStyle/>
          <a:p>
            <a:pPr>
              <a:spcBef>
                <a:spcPts val="1200"/>
              </a:spcBef>
            </a:pPr>
            <a:r>
              <a:rPr lang="en-US" i="1" dirty="0"/>
              <a:t>Date of Report </a:t>
            </a:r>
            <a:r>
              <a:rPr lang="en-US" dirty="0"/>
              <a:t>– </a:t>
            </a:r>
            <a:r>
              <a:rPr lang="en-US" sz="2600" dirty="0"/>
              <a:t>Use earliest date reported.</a:t>
            </a:r>
          </a:p>
          <a:p>
            <a:pPr>
              <a:spcBef>
                <a:spcPts val="1200"/>
              </a:spcBef>
            </a:pPr>
            <a:r>
              <a:rPr lang="en-US" i="1" dirty="0"/>
              <a:t>Earliest Date Reported </a:t>
            </a:r>
            <a:r>
              <a:rPr lang="en-US" dirty="0"/>
              <a:t>to </a:t>
            </a:r>
            <a:r>
              <a:rPr lang="en-US" i="1" dirty="0"/>
              <a:t>State</a:t>
            </a:r>
            <a:r>
              <a:rPr lang="en-US" dirty="0"/>
              <a:t> and/or </a:t>
            </a:r>
            <a:r>
              <a:rPr lang="en-US" i="1" dirty="0"/>
              <a:t>County</a:t>
            </a:r>
            <a:r>
              <a:rPr lang="en-US" dirty="0"/>
              <a:t> – </a:t>
            </a:r>
            <a:r>
              <a:rPr lang="en-US" sz="2600" dirty="0"/>
              <a:t>One or both should be filled in and earliest should match </a:t>
            </a:r>
            <a:r>
              <a:rPr lang="en-US" sz="2600" i="1" dirty="0"/>
              <a:t>Date of Report</a:t>
            </a:r>
            <a:r>
              <a:rPr lang="en-US" sz="2600" dirty="0"/>
              <a:t>.</a:t>
            </a:r>
          </a:p>
          <a:p>
            <a:pPr>
              <a:spcBef>
                <a:spcPts val="1200"/>
              </a:spcBef>
            </a:pPr>
            <a:r>
              <a:rPr lang="en-US" i="1" dirty="0"/>
              <a:t>Investigation Start Date </a:t>
            </a:r>
            <a:r>
              <a:rPr lang="en-US" dirty="0"/>
              <a:t>– </a:t>
            </a:r>
            <a:r>
              <a:rPr lang="en-US" sz="2600" dirty="0"/>
              <a:t>Must fill in.  If no follow up was done, enter the date the report was received.</a:t>
            </a:r>
          </a:p>
          <a:p>
            <a:pPr>
              <a:spcBef>
                <a:spcPts val="1200"/>
              </a:spcBef>
            </a:pPr>
            <a:r>
              <a:rPr lang="en-US" i="1" dirty="0"/>
              <a:t>Illness Onset Date – </a:t>
            </a:r>
            <a:r>
              <a:rPr lang="en-US" sz="2600" dirty="0"/>
              <a:t>Enter if known. If unknown, leave blank and enter diagnosis date.</a:t>
            </a:r>
          </a:p>
          <a:p>
            <a:pPr>
              <a:spcBef>
                <a:spcPts val="1200"/>
              </a:spcBef>
            </a:pPr>
            <a:r>
              <a:rPr lang="en-US" i="1" dirty="0"/>
              <a:t>Diagnosis Date </a:t>
            </a:r>
            <a:r>
              <a:rPr lang="en-US" dirty="0"/>
              <a:t>– </a:t>
            </a:r>
            <a:r>
              <a:rPr lang="en-US" sz="2600" dirty="0"/>
              <a:t>Must fill in if </a:t>
            </a:r>
            <a:r>
              <a:rPr lang="en-US" sz="2600" i="1" dirty="0"/>
              <a:t>Illness Onset Date </a:t>
            </a:r>
            <a:r>
              <a:rPr lang="en-US" sz="2600" dirty="0"/>
              <a:t>is unknown.</a:t>
            </a:r>
          </a:p>
          <a:p>
            <a:pPr>
              <a:spcBef>
                <a:spcPts val="1200"/>
              </a:spcBef>
            </a:pPr>
            <a:r>
              <a:rPr lang="en-US" i="1" dirty="0"/>
              <a:t>Earliest date suspected </a:t>
            </a:r>
            <a:r>
              <a:rPr lang="en-US" dirty="0"/>
              <a:t>– </a:t>
            </a:r>
            <a:r>
              <a:rPr lang="en-US" sz="2600" dirty="0"/>
              <a:t>Must fill in.</a:t>
            </a:r>
          </a:p>
          <a:p>
            <a:pPr>
              <a:spcBef>
                <a:spcPts val="1200"/>
              </a:spcBef>
            </a:pPr>
            <a:r>
              <a:rPr lang="en-US" i="1" dirty="0"/>
              <a:t>Inconsistent dates </a:t>
            </a:r>
            <a:r>
              <a:rPr lang="en-US" dirty="0"/>
              <a:t>– </a:t>
            </a:r>
            <a:r>
              <a:rPr lang="en-US" sz="2600" dirty="0"/>
              <a:t>Watch for dates that don’t fit.</a:t>
            </a:r>
          </a:p>
        </p:txBody>
      </p:sp>
    </p:spTree>
    <p:extLst>
      <p:ext uri="{BB962C8B-B14F-4D97-AF65-F5344CB8AC3E}">
        <p14:creationId xmlns:p14="http://schemas.microsoft.com/office/powerpoint/2010/main" val="2217125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Earliest Date Suspected</a:t>
            </a:r>
          </a:p>
        </p:txBody>
      </p:sp>
      <p:sp>
        <p:nvSpPr>
          <p:cNvPr id="3" name="Content Placeholder 2"/>
          <p:cNvSpPr>
            <a:spLocks noGrp="1"/>
          </p:cNvSpPr>
          <p:nvPr>
            <p:ph sz="quarter" idx="1"/>
          </p:nvPr>
        </p:nvSpPr>
        <p:spPr/>
        <p:txBody>
          <a:bodyPr>
            <a:noAutofit/>
          </a:bodyPr>
          <a:lstStyle/>
          <a:p>
            <a:r>
              <a:rPr lang="en-US" sz="2500" dirty="0"/>
              <a:t>Date that a condition should be reported by a health professional</a:t>
            </a:r>
          </a:p>
          <a:p>
            <a:r>
              <a:rPr lang="en-US" sz="2500" dirty="0"/>
              <a:t>Best resource date will vary by condition</a:t>
            </a:r>
          </a:p>
          <a:p>
            <a:r>
              <a:rPr lang="en-US" sz="2500" dirty="0"/>
              <a:t>Purpose of field is to measure effectiveness of reporting</a:t>
            </a:r>
          </a:p>
          <a:p>
            <a:r>
              <a:rPr lang="en-US" sz="2500" i="1" dirty="0"/>
              <a:t>NBS Data Entry Guide </a:t>
            </a:r>
            <a:r>
              <a:rPr lang="en-US" sz="2500" dirty="0"/>
              <a:t>has condition-specific guidance</a:t>
            </a:r>
          </a:p>
          <a:p>
            <a:r>
              <a:rPr lang="en-US" sz="2500" dirty="0"/>
              <a:t>Use available information and judgment along with guide</a:t>
            </a:r>
          </a:p>
          <a:p>
            <a:r>
              <a:rPr lang="en-US" sz="2500" dirty="0"/>
              <a:t>Example – specimen collection date appropriate for measles but not </a:t>
            </a:r>
            <a:r>
              <a:rPr lang="en-US" sz="2500" i="1" dirty="0"/>
              <a:t>Salmonella</a:t>
            </a:r>
          </a:p>
        </p:txBody>
      </p:sp>
    </p:spTree>
    <p:extLst>
      <p:ext uri="{BB962C8B-B14F-4D97-AF65-F5344CB8AC3E}">
        <p14:creationId xmlns:p14="http://schemas.microsoft.com/office/powerpoint/2010/main" val="3503036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2012 Data Snapshot 2/21/13</a:t>
            </a:r>
          </a:p>
        </p:txBody>
      </p:sp>
      <p:sp>
        <p:nvSpPr>
          <p:cNvPr id="3" name="Content Placeholder 2"/>
          <p:cNvSpPr>
            <a:spLocks noGrp="1"/>
          </p:cNvSpPr>
          <p:nvPr>
            <p:ph sz="quarter" idx="1"/>
          </p:nvPr>
        </p:nvSpPr>
        <p:spPr/>
        <p:txBody>
          <a:bodyPr/>
          <a:lstStyle/>
          <a:p>
            <a:r>
              <a:rPr lang="en-US" dirty="0"/>
              <a:t>Data from NBS Public Report – QA Data</a:t>
            </a:r>
          </a:p>
          <a:p>
            <a:r>
              <a:rPr lang="en-US" dirty="0"/>
              <a:t>Filters for reportable conditions</a:t>
            </a:r>
          </a:p>
          <a:p>
            <a:r>
              <a:rPr lang="en-US" dirty="0"/>
              <a:t>Some additional conditions to assure </a:t>
            </a:r>
            <a:r>
              <a:rPr lang="en-US" dirty="0" err="1"/>
              <a:t>reportables</a:t>
            </a:r>
            <a:r>
              <a:rPr lang="en-US" dirty="0"/>
              <a:t> are captured</a:t>
            </a:r>
          </a:p>
          <a:p>
            <a:pPr lvl="1"/>
            <a:r>
              <a:rPr lang="en-US" sz="2400" dirty="0"/>
              <a:t>Encephalitis, post-chicken pox and post-mumps </a:t>
            </a:r>
          </a:p>
          <a:p>
            <a:pPr lvl="1"/>
            <a:r>
              <a:rPr lang="en-US" sz="2400" dirty="0"/>
              <a:t>Strep, other, invasive, beta-hem (non-A non-B) and Streptococcal toxic-shock syndrome </a:t>
            </a:r>
          </a:p>
          <a:p>
            <a:pPr marL="274320" lvl="1" indent="-274320">
              <a:buClr>
                <a:schemeClr val="accent1"/>
              </a:buClr>
              <a:buSzPct val="85000"/>
              <a:buFont typeface="Wingdings 2"/>
              <a:buChar char=""/>
            </a:pPr>
            <a:r>
              <a:rPr lang="en-US" sz="2700" dirty="0">
                <a:solidFill>
                  <a:schemeClr val="tx1"/>
                </a:solidFill>
              </a:rPr>
              <a:t>Filters for all case statuses except “Not a Case”</a:t>
            </a:r>
          </a:p>
          <a:p>
            <a:pPr marL="274320" lvl="1" indent="-274320">
              <a:buClr>
                <a:schemeClr val="accent1"/>
              </a:buClr>
              <a:buSzPct val="85000"/>
              <a:buFont typeface="Wingdings 2"/>
              <a:buChar char=""/>
            </a:pPr>
            <a:r>
              <a:rPr lang="en-US" sz="2700" dirty="0">
                <a:solidFill>
                  <a:schemeClr val="tx1"/>
                </a:solidFill>
              </a:rPr>
              <a:t>Filters for 2012 and 2013 cases</a:t>
            </a:r>
          </a:p>
          <a:p>
            <a:pPr lvl="1"/>
            <a:r>
              <a:rPr lang="en-US" sz="2400" dirty="0"/>
              <a:t>Review of 2013 to reclassify as 2012 as needed</a:t>
            </a:r>
          </a:p>
          <a:p>
            <a:pPr lvl="1"/>
            <a:endParaRPr lang="en-US" dirty="0"/>
          </a:p>
        </p:txBody>
      </p:sp>
    </p:spTree>
    <p:extLst>
      <p:ext uri="{BB962C8B-B14F-4D97-AF65-F5344CB8AC3E}">
        <p14:creationId xmlns:p14="http://schemas.microsoft.com/office/powerpoint/2010/main" val="413100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Task</a:t>
            </a:r>
          </a:p>
        </p:txBody>
      </p:sp>
      <p:sp>
        <p:nvSpPr>
          <p:cNvPr id="3" name="Content Placeholder 2"/>
          <p:cNvSpPr>
            <a:spLocks noGrp="1"/>
          </p:cNvSpPr>
          <p:nvPr>
            <p:ph sz="quarter" idx="1"/>
          </p:nvPr>
        </p:nvSpPr>
        <p:spPr/>
        <p:txBody>
          <a:bodyPr/>
          <a:lstStyle/>
          <a:p>
            <a:r>
              <a:rPr lang="en-US" dirty="0"/>
              <a:t>20,972 records reviewed</a:t>
            </a:r>
          </a:p>
          <a:p>
            <a:r>
              <a:rPr lang="en-US" dirty="0"/>
              <a:t>20,038 with MMWR = 2012 (19,567) or MMWR Year = 2013 (471) and either Event Date in 2012 (46) or Event Date Type not based on onset date (425)</a:t>
            </a:r>
          </a:p>
          <a:p>
            <a:r>
              <a:rPr lang="en-US" dirty="0"/>
              <a:t>719 records with </a:t>
            </a:r>
            <a:r>
              <a:rPr lang="en-US" dirty="0" err="1"/>
              <a:t>with</a:t>
            </a:r>
            <a:r>
              <a:rPr lang="en-US" dirty="0"/>
              <a:t> one or more data issues (3.7%)</a:t>
            </a:r>
          </a:p>
          <a:p>
            <a:r>
              <a:rPr lang="en-US" dirty="0"/>
              <a:t>673 of the 19,567 MMWR </a:t>
            </a:r>
            <a:r>
              <a:rPr lang="en-US" dirty="0" err="1"/>
              <a:t>Yr</a:t>
            </a:r>
            <a:r>
              <a:rPr lang="en-US" dirty="0"/>
              <a:t> = 2012 (3.4%)</a:t>
            </a:r>
          </a:p>
          <a:p>
            <a:r>
              <a:rPr lang="en-US" dirty="0"/>
              <a:t>46 of the 471 MMWR </a:t>
            </a:r>
            <a:r>
              <a:rPr lang="en-US" dirty="0" err="1"/>
              <a:t>Yr</a:t>
            </a:r>
            <a:r>
              <a:rPr lang="en-US" dirty="0"/>
              <a:t> = 2013 (10%)</a:t>
            </a:r>
          </a:p>
        </p:txBody>
      </p:sp>
    </p:spTree>
    <p:extLst>
      <p:ext uri="{BB962C8B-B14F-4D97-AF65-F5344CB8AC3E}">
        <p14:creationId xmlns:p14="http://schemas.microsoft.com/office/powerpoint/2010/main" val="2573782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rmAutofit/>
          </a:bodyPr>
          <a:lstStyle/>
          <a:p>
            <a:r>
              <a:rPr lang="en-US" sz="3200" dirty="0"/>
              <a:t>Event Date and MMWR Year Comparison</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815184248"/>
              </p:ext>
            </p:extLst>
          </p:nvPr>
        </p:nvGraphicFramePr>
        <p:xfrm>
          <a:off x="1219200" y="1676400"/>
          <a:ext cx="6705600" cy="3421234"/>
        </p:xfrm>
        <a:graphic>
          <a:graphicData uri="http://schemas.openxmlformats.org/drawingml/2006/table">
            <a:tbl>
              <a:tblPr/>
              <a:tblGrid>
                <a:gridCol w="1046352">
                  <a:extLst>
                    <a:ext uri="{9D8B030D-6E8A-4147-A177-3AD203B41FA5}">
                      <a16:colId xmlns:a16="http://schemas.microsoft.com/office/drawing/2014/main" val="20000"/>
                    </a:ext>
                  </a:extLst>
                </a:gridCol>
                <a:gridCol w="1239648">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303042">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gridSpan="2">
                  <a:txBody>
                    <a:bodyPr/>
                    <a:lstStyle/>
                    <a:p>
                      <a:pPr algn="ctr" fontAlgn="b"/>
                      <a:r>
                        <a:rPr lang="en-US" sz="1800" b="0" i="0" u="none" strike="noStrike" dirty="0">
                          <a:solidFill>
                            <a:srgbClr val="000000"/>
                          </a:solidFill>
                          <a:effectLst/>
                          <a:latin typeface="Calibri"/>
                        </a:rPr>
                        <a:t>MMWR Year = 2012</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800" b="0" i="0" u="none" strike="noStrike">
                          <a:solidFill>
                            <a:srgbClr val="000000"/>
                          </a:solidFill>
                          <a:effectLst/>
                          <a:latin typeface="Calibri"/>
                        </a:rPr>
                        <a:t>MMWR Year = 2013</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535158">
                <a:tc>
                  <a:txBody>
                    <a:bodyPr/>
                    <a:lstStyle/>
                    <a:p>
                      <a:pPr algn="l" fontAlgn="b"/>
                      <a:r>
                        <a:rPr lang="en-US" sz="1800" b="0" i="0" u="none" strike="noStrike" dirty="0">
                          <a:solidFill>
                            <a:srgbClr val="000000"/>
                          </a:solidFill>
                          <a:effectLst/>
                          <a:latin typeface="Calibri"/>
                        </a:rPr>
                        <a:t>Region</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Event Date &lt; 2012</a:t>
                      </a:r>
                    </a:p>
                  </a:txBody>
                  <a:tcPr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Event Date  &gt; 2012</a:t>
                      </a:r>
                    </a:p>
                  </a:txBody>
                  <a:tcPr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Event Date = 2012</a:t>
                      </a:r>
                    </a:p>
                  </a:txBody>
                  <a:tcPr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Event Date &gt; 2012</a:t>
                      </a:r>
                      <a:br>
                        <a:rPr lang="en-US" sz="1800" b="0" i="0" u="none" strike="noStrike" dirty="0">
                          <a:solidFill>
                            <a:srgbClr val="000000"/>
                          </a:solidFill>
                          <a:effectLst/>
                          <a:latin typeface="Calibri"/>
                        </a:rPr>
                      </a:br>
                      <a:r>
                        <a:rPr lang="en-US" sz="1800" b="0" i="0" u="none" strike="noStrike" dirty="0">
                          <a:solidFill>
                            <a:srgbClr val="000000"/>
                          </a:solidFill>
                          <a:effectLst/>
                          <a:latin typeface="Calibri"/>
                        </a:rPr>
                        <a:t>Event Date ≠ Onset</a:t>
                      </a:r>
                    </a:p>
                  </a:txBody>
                  <a:tcPr marL="45720" marR="457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5493">
                <a:tc>
                  <a:txBody>
                    <a:bodyPr/>
                    <a:lstStyle/>
                    <a:p>
                      <a:pPr algn="l" fontAlgn="b"/>
                      <a:r>
                        <a:rPr lang="en-US" sz="1800" b="0" i="0" u="none" strike="noStrike" dirty="0">
                          <a:solidFill>
                            <a:srgbClr val="000000"/>
                          </a:solidFill>
                          <a:effectLst/>
                          <a:latin typeface="Calibri"/>
                        </a:rPr>
                        <a:t>1</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1</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5</a:t>
                      </a:r>
                    </a:p>
                  </a:txBody>
                  <a:tcPr marL="9525" marR="4572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75493">
                <a:tc>
                  <a:txBody>
                    <a:bodyPr/>
                    <a:lstStyle/>
                    <a:p>
                      <a:pPr algn="l" fontAlgn="b"/>
                      <a:r>
                        <a:rPr lang="en-US" sz="1800" b="0" i="0" u="none" strike="noStrike" dirty="0">
                          <a:solidFill>
                            <a:srgbClr val="000000"/>
                          </a:solidFill>
                          <a:effectLst/>
                          <a:latin typeface="Calibri"/>
                        </a:rPr>
                        <a:t>2/3</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4</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FF0000"/>
                          </a:solidFill>
                          <a:effectLst/>
                          <a:latin typeface="Calibri"/>
                        </a:rPr>
                        <a:t>16</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139</a:t>
                      </a:r>
                    </a:p>
                  </a:txBody>
                  <a:tcPr marL="9525" marR="4572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5493">
                <a:tc>
                  <a:txBody>
                    <a:bodyPr/>
                    <a:lstStyle/>
                    <a:p>
                      <a:pPr algn="l" fontAlgn="b"/>
                      <a:r>
                        <a:rPr lang="en-US" sz="1800" b="0" i="0" u="none" strike="noStrike" dirty="0">
                          <a:solidFill>
                            <a:srgbClr val="000000"/>
                          </a:solidFill>
                          <a:effectLst/>
                          <a:latin typeface="Calibri"/>
                        </a:rPr>
                        <a:t>4/5N</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8</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5</a:t>
                      </a:r>
                    </a:p>
                  </a:txBody>
                  <a:tcPr marL="9525" marR="4572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75493">
                <a:tc>
                  <a:txBody>
                    <a:bodyPr/>
                    <a:lstStyle/>
                    <a:p>
                      <a:pPr algn="l" fontAlgn="b"/>
                      <a:r>
                        <a:rPr lang="en-US" sz="1800" b="0" i="0" u="none" strike="noStrike" dirty="0">
                          <a:solidFill>
                            <a:srgbClr val="000000"/>
                          </a:solidFill>
                          <a:effectLst/>
                          <a:latin typeface="Calibri"/>
                        </a:rPr>
                        <a:t>6/5S</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FF0000"/>
                          </a:solidFill>
                          <a:effectLst/>
                          <a:latin typeface="Calibri"/>
                        </a:rPr>
                        <a:t>3</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8</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43</a:t>
                      </a:r>
                    </a:p>
                  </a:txBody>
                  <a:tcPr marL="9525" marR="4572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5493">
                <a:tc>
                  <a:txBody>
                    <a:bodyPr/>
                    <a:lstStyle/>
                    <a:p>
                      <a:pPr algn="l" fontAlgn="b"/>
                      <a:r>
                        <a:rPr lang="en-US" sz="1800" b="0" i="0" u="none" strike="noStrike" dirty="0">
                          <a:solidFill>
                            <a:srgbClr val="000000"/>
                          </a:solidFill>
                          <a:effectLst/>
                          <a:latin typeface="Calibri"/>
                        </a:rPr>
                        <a:t>7</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FF0000"/>
                          </a:solidFill>
                          <a:effectLst/>
                          <a:latin typeface="Calibri"/>
                        </a:rPr>
                        <a:t>6</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127</a:t>
                      </a:r>
                    </a:p>
                  </a:txBody>
                  <a:tcPr marL="9525" marR="4572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5493">
                <a:tc>
                  <a:txBody>
                    <a:bodyPr/>
                    <a:lstStyle/>
                    <a:p>
                      <a:pPr algn="l" fontAlgn="b"/>
                      <a:r>
                        <a:rPr lang="en-US" sz="1800" b="0" i="0" u="none" strike="noStrike" dirty="0">
                          <a:solidFill>
                            <a:srgbClr val="000000"/>
                          </a:solidFill>
                          <a:effectLst/>
                          <a:latin typeface="Calibri"/>
                        </a:rPr>
                        <a:t>8</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FF0000"/>
                          </a:solidFill>
                          <a:effectLst/>
                          <a:latin typeface="Calibri"/>
                        </a:rPr>
                        <a:t>1</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35</a:t>
                      </a:r>
                    </a:p>
                  </a:txBody>
                  <a:tcPr marL="9525" marR="4572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5493">
                <a:tc>
                  <a:txBody>
                    <a:bodyPr/>
                    <a:lstStyle/>
                    <a:p>
                      <a:pPr algn="l" fontAlgn="b"/>
                      <a:r>
                        <a:rPr lang="en-US" sz="1800" b="0" i="0" u="none" strike="noStrike" dirty="0">
                          <a:solidFill>
                            <a:srgbClr val="000000"/>
                          </a:solidFill>
                          <a:effectLst/>
                          <a:latin typeface="Calibri"/>
                        </a:rPr>
                        <a:t>9/10</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chemeClr val="tx1"/>
                          </a:solidFill>
                          <a:effectLst/>
                          <a:latin typeface="Calibri"/>
                        </a:rPr>
                        <a:t>0</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25</a:t>
                      </a:r>
                    </a:p>
                  </a:txBody>
                  <a:tcPr marL="9525" marR="4572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5493">
                <a:tc>
                  <a:txBody>
                    <a:bodyPr/>
                    <a:lstStyle/>
                    <a:p>
                      <a:pPr algn="l" fontAlgn="b"/>
                      <a:r>
                        <a:rPr lang="en-US" sz="1800" b="0" i="0" u="none" strike="noStrike" dirty="0">
                          <a:solidFill>
                            <a:srgbClr val="000000"/>
                          </a:solidFill>
                          <a:effectLst/>
                          <a:latin typeface="Calibri"/>
                        </a:rPr>
                        <a:t>11</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FF0000"/>
                          </a:solidFill>
                          <a:effectLst/>
                          <a:latin typeface="Calibri"/>
                        </a:rPr>
                        <a:t>1</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5</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46</a:t>
                      </a:r>
                    </a:p>
                  </a:txBody>
                  <a:tcPr marL="9525" marR="4572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89267">
                <a:tc>
                  <a:txBody>
                    <a:bodyPr/>
                    <a:lstStyle/>
                    <a:p>
                      <a:pPr algn="l" fontAlgn="b"/>
                      <a:r>
                        <a:rPr lang="en-US" sz="1800" b="0" i="0" u="none" strike="noStrike" dirty="0">
                          <a:solidFill>
                            <a:srgbClr val="000000"/>
                          </a:solidFill>
                          <a:effectLst/>
                          <a:latin typeface="Calibri"/>
                        </a:rPr>
                        <a:t>Total</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FF0000"/>
                          </a:solidFill>
                          <a:effectLst/>
                          <a:latin typeface="Calibri"/>
                        </a:rPr>
                        <a:t>9</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FF0000"/>
                          </a:solidFill>
                          <a:effectLst/>
                          <a:latin typeface="Calibri"/>
                        </a:rPr>
                        <a:t>17</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FF0000"/>
                          </a:solidFill>
                          <a:effectLst/>
                          <a:latin typeface="Calibri"/>
                        </a:rPr>
                        <a:t>44</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7030A0"/>
                          </a:solidFill>
                          <a:effectLst/>
                          <a:latin typeface="Calibri"/>
                        </a:rPr>
                        <a:t>425*</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 name="TextBox 2"/>
          <p:cNvSpPr txBox="1"/>
          <p:nvPr/>
        </p:nvSpPr>
        <p:spPr>
          <a:xfrm>
            <a:off x="838200" y="5270212"/>
            <a:ext cx="7848600" cy="584775"/>
          </a:xfrm>
          <a:prstGeom prst="rect">
            <a:avLst/>
          </a:prstGeom>
          <a:noFill/>
        </p:spPr>
        <p:txBody>
          <a:bodyPr wrap="square" rtlCol="0">
            <a:spAutoFit/>
          </a:bodyPr>
          <a:lstStyle/>
          <a:p>
            <a:r>
              <a:rPr lang="en-US" sz="1600" dirty="0"/>
              <a:t>Sort on MMWR Year and Event Date. Filter by MMWR Year and review Event Dates.</a:t>
            </a:r>
          </a:p>
          <a:p>
            <a:r>
              <a:rPr lang="en-US" sz="1600" dirty="0">
                <a:solidFill>
                  <a:srgbClr val="7030A0"/>
                </a:solidFill>
              </a:rPr>
              <a:t>*Join to lab data and calculate minimum date among relevant dates to review.</a:t>
            </a:r>
          </a:p>
        </p:txBody>
      </p:sp>
    </p:spTree>
    <p:extLst>
      <p:ext uri="{BB962C8B-B14F-4D97-AF65-F5344CB8AC3E}">
        <p14:creationId xmlns:p14="http://schemas.microsoft.com/office/powerpoint/2010/main" val="2588183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Status Not Final</a:t>
            </a:r>
          </a:p>
        </p:txBody>
      </p:sp>
      <p:sp>
        <p:nvSpPr>
          <p:cNvPr id="6" name="TextBox 5"/>
          <p:cNvSpPr txBox="1"/>
          <p:nvPr/>
        </p:nvSpPr>
        <p:spPr>
          <a:xfrm>
            <a:off x="457200" y="5757446"/>
            <a:ext cx="8534400" cy="338554"/>
          </a:xfrm>
          <a:prstGeom prst="rect">
            <a:avLst/>
          </a:prstGeom>
          <a:noFill/>
        </p:spPr>
        <p:txBody>
          <a:bodyPr wrap="square" rtlCol="0">
            <a:spAutoFit/>
          </a:bodyPr>
          <a:lstStyle/>
          <a:p>
            <a:r>
              <a:rPr lang="en-US" sz="1600" dirty="0">
                <a:solidFill>
                  <a:srgbClr val="7030A0"/>
                </a:solidFill>
              </a:rPr>
              <a:t>*</a:t>
            </a:r>
            <a:r>
              <a:rPr lang="en-US" sz="1450" dirty="0">
                <a:solidFill>
                  <a:srgbClr val="7030A0"/>
                </a:solidFill>
              </a:rPr>
              <a:t>Suspect may be the final status for CJD, HCV infants, and Lyme and are not included in these counts </a:t>
            </a:r>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3903278056"/>
              </p:ext>
            </p:extLst>
          </p:nvPr>
        </p:nvGraphicFramePr>
        <p:xfrm>
          <a:off x="1828800" y="1839913"/>
          <a:ext cx="4724401" cy="3798887"/>
        </p:xfrm>
        <a:graphic>
          <a:graphicData uri="http://schemas.openxmlformats.org/drawingml/2006/table">
            <a:tbl>
              <a:tblPr/>
              <a:tblGrid>
                <a:gridCol w="1168924">
                  <a:extLst>
                    <a:ext uri="{9D8B030D-6E8A-4147-A177-3AD203B41FA5}">
                      <a16:colId xmlns:a16="http://schemas.microsoft.com/office/drawing/2014/main" val="20000"/>
                    </a:ext>
                  </a:extLst>
                </a:gridCol>
                <a:gridCol w="1132395">
                  <a:extLst>
                    <a:ext uri="{9D8B030D-6E8A-4147-A177-3AD203B41FA5}">
                      <a16:colId xmlns:a16="http://schemas.microsoft.com/office/drawing/2014/main" val="20001"/>
                    </a:ext>
                  </a:extLst>
                </a:gridCol>
                <a:gridCol w="1278511">
                  <a:extLst>
                    <a:ext uri="{9D8B030D-6E8A-4147-A177-3AD203B41FA5}">
                      <a16:colId xmlns:a16="http://schemas.microsoft.com/office/drawing/2014/main" val="20002"/>
                    </a:ext>
                  </a:extLst>
                </a:gridCol>
                <a:gridCol w="1144571">
                  <a:extLst>
                    <a:ext uri="{9D8B030D-6E8A-4147-A177-3AD203B41FA5}">
                      <a16:colId xmlns:a16="http://schemas.microsoft.com/office/drawing/2014/main" val="20003"/>
                    </a:ext>
                  </a:extLst>
                </a:gridCol>
              </a:tblGrid>
              <a:tr h="359207">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gridSpan="3">
                  <a:txBody>
                    <a:bodyPr/>
                    <a:lstStyle/>
                    <a:p>
                      <a:pPr algn="ctr" fontAlgn="b"/>
                      <a:r>
                        <a:rPr lang="en-US" sz="1800" b="0" i="0" u="none" strike="noStrike" dirty="0">
                          <a:solidFill>
                            <a:srgbClr val="000000"/>
                          </a:solidFill>
                          <a:effectLst/>
                          <a:latin typeface="Calibri"/>
                        </a:rPr>
                        <a:t>Case Status</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59207">
                <a:tc>
                  <a:txBody>
                    <a:bodyPr/>
                    <a:lstStyle/>
                    <a:p>
                      <a:pPr algn="l" fontAlgn="b"/>
                      <a:r>
                        <a:rPr lang="en-US" sz="1800" b="0" i="0" u="none" strike="noStrike" dirty="0">
                          <a:solidFill>
                            <a:srgbClr val="000000"/>
                          </a:solidFill>
                          <a:effectLst/>
                          <a:latin typeface="Calibri"/>
                        </a:rPr>
                        <a:t>Region</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Suspect</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Unknown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Blank</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8322">
                <a:tc>
                  <a:txBody>
                    <a:bodyPr/>
                    <a:lstStyle/>
                    <a:p>
                      <a:pPr algn="l" fontAlgn="b"/>
                      <a:r>
                        <a:rPr lang="en-US" sz="1800" b="0" i="0" u="none" strike="noStrike" dirty="0">
                          <a:solidFill>
                            <a:srgbClr val="000000"/>
                          </a:solidFill>
                          <a:effectLst/>
                          <a:latin typeface="Calibri"/>
                        </a:rPr>
                        <a:t>1</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37437">
                <a:tc>
                  <a:txBody>
                    <a:bodyPr/>
                    <a:lstStyle/>
                    <a:p>
                      <a:pPr algn="l" fontAlgn="b"/>
                      <a:r>
                        <a:rPr lang="en-US" sz="1800" b="0" i="0" u="none" strike="noStrike">
                          <a:solidFill>
                            <a:srgbClr val="000000"/>
                          </a:solidFill>
                          <a:effectLst/>
                          <a:latin typeface="Calibri"/>
                        </a:rPr>
                        <a:t>2/3</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3</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50</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37437">
                <a:tc>
                  <a:txBody>
                    <a:bodyPr/>
                    <a:lstStyle/>
                    <a:p>
                      <a:pPr algn="l" fontAlgn="b"/>
                      <a:r>
                        <a:rPr lang="en-US" sz="1800" b="0" i="0" u="none" strike="noStrike">
                          <a:solidFill>
                            <a:srgbClr val="000000"/>
                          </a:solidFill>
                          <a:effectLst/>
                          <a:latin typeface="Calibri"/>
                        </a:rPr>
                        <a:t>4/5N</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10</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37437">
                <a:tc>
                  <a:txBody>
                    <a:bodyPr/>
                    <a:lstStyle/>
                    <a:p>
                      <a:pPr algn="l" fontAlgn="b"/>
                      <a:r>
                        <a:rPr lang="en-US" sz="1800" b="0" i="0" u="none" strike="noStrike">
                          <a:solidFill>
                            <a:srgbClr val="000000"/>
                          </a:solidFill>
                          <a:effectLst/>
                          <a:latin typeface="Calibri"/>
                        </a:rPr>
                        <a:t>6/5S</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5</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24</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37437">
                <a:tc>
                  <a:txBody>
                    <a:bodyPr/>
                    <a:lstStyle/>
                    <a:p>
                      <a:pPr algn="l" fontAlgn="b"/>
                      <a:r>
                        <a:rPr lang="en-US" sz="1800" b="0" i="0" u="none" strike="noStrike" dirty="0">
                          <a:solidFill>
                            <a:srgbClr val="000000"/>
                          </a:solidFill>
                          <a:effectLst/>
                          <a:latin typeface="Calibri"/>
                        </a:rPr>
                        <a:t>7</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4</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37437">
                <a:tc>
                  <a:txBody>
                    <a:bodyPr/>
                    <a:lstStyle/>
                    <a:p>
                      <a:pPr algn="l" fontAlgn="b"/>
                      <a:r>
                        <a:rPr lang="en-US" sz="1800" b="0" i="0" u="none" strike="noStrike" dirty="0">
                          <a:solidFill>
                            <a:srgbClr val="000000"/>
                          </a:solidFill>
                          <a:effectLst/>
                          <a:latin typeface="Calibri"/>
                        </a:rPr>
                        <a:t>8</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5</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37437">
                <a:tc>
                  <a:txBody>
                    <a:bodyPr/>
                    <a:lstStyle/>
                    <a:p>
                      <a:pPr algn="l" fontAlgn="b"/>
                      <a:r>
                        <a:rPr lang="en-US" sz="1800" b="0" i="0" u="none" strike="noStrike" dirty="0">
                          <a:solidFill>
                            <a:srgbClr val="000000"/>
                          </a:solidFill>
                          <a:effectLst/>
                          <a:latin typeface="Calibri"/>
                        </a:rPr>
                        <a:t>9/10</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5</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3</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8322">
                <a:tc>
                  <a:txBody>
                    <a:bodyPr/>
                    <a:lstStyle/>
                    <a:p>
                      <a:pPr algn="l" fontAlgn="b"/>
                      <a:r>
                        <a:rPr lang="en-US" sz="1800" b="0" i="0" u="none" strike="noStrike" dirty="0">
                          <a:solidFill>
                            <a:srgbClr val="000000"/>
                          </a:solidFill>
                          <a:effectLst/>
                          <a:latin typeface="Calibri"/>
                        </a:rPr>
                        <a:t>11</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59207">
                <a:tc>
                  <a:txBody>
                    <a:bodyPr/>
                    <a:lstStyle/>
                    <a:p>
                      <a:pPr algn="l" fontAlgn="b"/>
                      <a:r>
                        <a:rPr lang="en-US" sz="1800" b="0" i="0" u="none" strike="noStrike" dirty="0">
                          <a:solidFill>
                            <a:srgbClr val="000000"/>
                          </a:solidFill>
                          <a:effectLst/>
                          <a:latin typeface="Calibri"/>
                        </a:rPr>
                        <a:t>Total</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16</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97</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1" name="TextBox 10"/>
          <p:cNvSpPr txBox="1"/>
          <p:nvPr/>
        </p:nvSpPr>
        <p:spPr>
          <a:xfrm>
            <a:off x="2590800" y="1459468"/>
            <a:ext cx="4038600" cy="369332"/>
          </a:xfrm>
          <a:prstGeom prst="rect">
            <a:avLst/>
          </a:prstGeom>
          <a:noFill/>
        </p:spPr>
        <p:txBody>
          <a:bodyPr wrap="square" rtlCol="0">
            <a:spAutoFit/>
          </a:bodyPr>
          <a:lstStyle/>
          <a:p>
            <a:pPr algn="ctr"/>
            <a:r>
              <a:rPr lang="en-US" dirty="0"/>
              <a:t>MMWR Year = 2012</a:t>
            </a:r>
          </a:p>
        </p:txBody>
      </p:sp>
    </p:spTree>
    <p:extLst>
      <p:ext uri="{BB962C8B-B14F-4D97-AF65-F5344CB8AC3E}">
        <p14:creationId xmlns:p14="http://schemas.microsoft.com/office/powerpoint/2010/main" val="2275666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Notification Not Created</a:t>
            </a:r>
          </a:p>
        </p:txBody>
      </p:sp>
      <p:sp>
        <p:nvSpPr>
          <p:cNvPr id="5" name="TextBox 4"/>
          <p:cNvSpPr txBox="1"/>
          <p:nvPr/>
        </p:nvSpPr>
        <p:spPr>
          <a:xfrm>
            <a:off x="1615440" y="5638800"/>
            <a:ext cx="5090160" cy="381000"/>
          </a:xfrm>
          <a:prstGeom prst="rect">
            <a:avLst/>
          </a:prstGeom>
          <a:noFill/>
        </p:spPr>
        <p:txBody>
          <a:bodyPr wrap="square" rtlCol="0">
            <a:spAutoFit/>
          </a:bodyPr>
          <a:lstStyle/>
          <a:p>
            <a:r>
              <a:rPr lang="en-US" dirty="0"/>
              <a:t>Sort - First Notification Date; Filter = blank </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2080993343"/>
              </p:ext>
            </p:extLst>
          </p:nvPr>
        </p:nvGraphicFramePr>
        <p:xfrm>
          <a:off x="1632744" y="1916113"/>
          <a:ext cx="5842000" cy="3417887"/>
        </p:xfrm>
        <a:graphic>
          <a:graphicData uri="http://schemas.openxmlformats.org/drawingml/2006/table">
            <a:tbl>
              <a:tblPr/>
              <a:tblGrid>
                <a:gridCol w="1145490">
                  <a:extLst>
                    <a:ext uri="{9D8B030D-6E8A-4147-A177-3AD203B41FA5}">
                      <a16:colId xmlns:a16="http://schemas.microsoft.com/office/drawing/2014/main" val="20000"/>
                    </a:ext>
                  </a:extLst>
                </a:gridCol>
                <a:gridCol w="1088216">
                  <a:extLst>
                    <a:ext uri="{9D8B030D-6E8A-4147-A177-3AD203B41FA5}">
                      <a16:colId xmlns:a16="http://schemas.microsoft.com/office/drawing/2014/main" val="20001"/>
                    </a:ext>
                  </a:extLst>
                </a:gridCol>
                <a:gridCol w="945029">
                  <a:extLst>
                    <a:ext uri="{9D8B030D-6E8A-4147-A177-3AD203B41FA5}">
                      <a16:colId xmlns:a16="http://schemas.microsoft.com/office/drawing/2014/main" val="20002"/>
                    </a:ext>
                  </a:extLst>
                </a:gridCol>
                <a:gridCol w="811389">
                  <a:extLst>
                    <a:ext uri="{9D8B030D-6E8A-4147-A177-3AD203B41FA5}">
                      <a16:colId xmlns:a16="http://schemas.microsoft.com/office/drawing/2014/main" val="20003"/>
                    </a:ext>
                  </a:extLst>
                </a:gridCol>
                <a:gridCol w="1002304">
                  <a:extLst>
                    <a:ext uri="{9D8B030D-6E8A-4147-A177-3AD203B41FA5}">
                      <a16:colId xmlns:a16="http://schemas.microsoft.com/office/drawing/2014/main" val="20004"/>
                    </a:ext>
                  </a:extLst>
                </a:gridCol>
                <a:gridCol w="849572">
                  <a:extLst>
                    <a:ext uri="{9D8B030D-6E8A-4147-A177-3AD203B41FA5}">
                      <a16:colId xmlns:a16="http://schemas.microsoft.com/office/drawing/2014/main" val="20005"/>
                    </a:ext>
                  </a:extLst>
                </a:gridCol>
              </a:tblGrid>
              <a:tr h="331787">
                <a:tc>
                  <a:txBody>
                    <a:bodyPr/>
                    <a:lstStyle/>
                    <a:p>
                      <a:pPr algn="l" fontAlgn="b"/>
                      <a:endParaRPr lang="en-US" sz="1100" b="0" i="0" u="none" strike="noStrike" dirty="0">
                        <a:solidFill>
                          <a:srgbClr val="000000"/>
                        </a:solidFill>
                        <a:effectLst/>
                        <a:latin typeface="Calibri"/>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gridSpan="5">
                  <a:txBody>
                    <a:bodyPr/>
                    <a:lstStyle/>
                    <a:p>
                      <a:pPr algn="ctr" fontAlgn="b"/>
                      <a:r>
                        <a:rPr lang="en-US" sz="1800" b="0" i="0" u="none" strike="noStrike" dirty="0">
                          <a:solidFill>
                            <a:srgbClr val="000000"/>
                          </a:solidFill>
                          <a:effectLst/>
                          <a:latin typeface="Calibri"/>
                        </a:rPr>
                        <a:t>Case Status</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4325">
                <a:tc>
                  <a:txBody>
                    <a:bodyPr/>
                    <a:lstStyle/>
                    <a:p>
                      <a:pPr algn="ctr" fontAlgn="b"/>
                      <a:r>
                        <a:rPr lang="en-US" sz="1800" b="0" i="0" u="none" strike="noStrike">
                          <a:solidFill>
                            <a:srgbClr val="000000"/>
                          </a:solidFill>
                          <a:effectLst/>
                          <a:latin typeface="Calibri"/>
                        </a:rPr>
                        <a:t>Region</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Confirmed</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Probable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Suspect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Unknown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Blank</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l" fontAlgn="b"/>
                      <a:r>
                        <a:rPr lang="en-US" sz="1800" b="0" i="0" u="none" strike="noStrike" dirty="0">
                          <a:solidFill>
                            <a:srgbClr val="000000"/>
                          </a:solidFill>
                          <a:effectLst/>
                          <a:latin typeface="Calibri"/>
                        </a:rPr>
                        <a:t>1</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7</a:t>
                      </a:r>
                    </a:p>
                  </a:txBody>
                  <a:tcPr marL="9525" marR="27432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47</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275">
                <a:tc>
                  <a:txBody>
                    <a:bodyPr/>
                    <a:lstStyle/>
                    <a:p>
                      <a:pPr algn="l" fontAlgn="b"/>
                      <a:r>
                        <a:rPr lang="en-US" sz="1800" b="0" i="0" u="none" strike="noStrike">
                          <a:solidFill>
                            <a:srgbClr val="000000"/>
                          </a:solidFill>
                          <a:effectLst/>
                          <a:latin typeface="Calibri"/>
                        </a:rPr>
                        <a:t>2/3</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2</a:t>
                      </a:r>
                    </a:p>
                  </a:txBody>
                  <a:tcPr marL="9525" marR="27432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8</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5275">
                <a:tc>
                  <a:txBody>
                    <a:bodyPr/>
                    <a:lstStyle/>
                    <a:p>
                      <a:pPr algn="l" fontAlgn="b"/>
                      <a:r>
                        <a:rPr lang="en-US" sz="1800" b="0" i="0" u="none" strike="noStrike" dirty="0">
                          <a:solidFill>
                            <a:srgbClr val="000000"/>
                          </a:solidFill>
                          <a:effectLst/>
                          <a:latin typeface="Calibri"/>
                        </a:rPr>
                        <a:t>4/5N</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17</a:t>
                      </a:r>
                    </a:p>
                  </a:txBody>
                  <a:tcPr marL="9525" marR="27432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3</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3</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24</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5275">
                <a:tc>
                  <a:txBody>
                    <a:bodyPr/>
                    <a:lstStyle/>
                    <a:p>
                      <a:pPr algn="l" fontAlgn="b"/>
                      <a:r>
                        <a:rPr lang="en-US" sz="1800" b="0" i="0" u="none" strike="noStrike">
                          <a:solidFill>
                            <a:srgbClr val="000000"/>
                          </a:solidFill>
                          <a:effectLst/>
                          <a:latin typeface="Calibri"/>
                        </a:rPr>
                        <a:t>6/5S</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54</a:t>
                      </a:r>
                    </a:p>
                  </a:txBody>
                  <a:tcPr marL="9525" marR="27432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4</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4</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5275">
                <a:tc>
                  <a:txBody>
                    <a:bodyPr/>
                    <a:lstStyle/>
                    <a:p>
                      <a:pPr algn="l" fontAlgn="b"/>
                      <a:r>
                        <a:rPr lang="en-US" sz="1800" b="0" i="0" u="none" strike="noStrike">
                          <a:solidFill>
                            <a:srgbClr val="000000"/>
                          </a:solidFill>
                          <a:effectLst/>
                          <a:latin typeface="Calibri"/>
                        </a:rPr>
                        <a:t>7</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23</a:t>
                      </a:r>
                    </a:p>
                  </a:txBody>
                  <a:tcPr marL="9525" marR="27432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4</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5275">
                <a:tc>
                  <a:txBody>
                    <a:bodyPr/>
                    <a:lstStyle/>
                    <a:p>
                      <a:pPr algn="l" fontAlgn="b"/>
                      <a:r>
                        <a:rPr lang="en-US" sz="1800" b="0" i="0" u="none" strike="noStrike">
                          <a:solidFill>
                            <a:srgbClr val="000000"/>
                          </a:solidFill>
                          <a:effectLst/>
                          <a:latin typeface="Calibri"/>
                        </a:rPr>
                        <a:t>8</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6</a:t>
                      </a:r>
                    </a:p>
                  </a:txBody>
                  <a:tcPr marL="9525" marR="27432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 </a:t>
                      </a:r>
                      <a:r>
                        <a:rPr lang="en-US" sz="1800" b="0" i="0" u="none" strike="noStrike" dirty="0">
                          <a:solidFill>
                            <a:schemeClr val="tx1"/>
                          </a:solidFill>
                          <a:effectLst/>
                          <a:latin typeface="Calibri"/>
                        </a:rPr>
                        <a:t>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4</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3</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5275">
                <a:tc>
                  <a:txBody>
                    <a:bodyPr/>
                    <a:lstStyle/>
                    <a:p>
                      <a:pPr algn="l" fontAlgn="b"/>
                      <a:r>
                        <a:rPr lang="en-US" sz="1800" b="0" i="0" u="none" strike="noStrike" dirty="0">
                          <a:solidFill>
                            <a:srgbClr val="000000"/>
                          </a:solidFill>
                          <a:effectLst/>
                          <a:latin typeface="Calibri"/>
                        </a:rPr>
                        <a:t>9/10</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9</a:t>
                      </a:r>
                    </a:p>
                  </a:txBody>
                  <a:tcPr marL="9525" marR="27432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6</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 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l" fontAlgn="b"/>
                      <a:r>
                        <a:rPr lang="en-US" sz="1800" b="0" i="0" u="none" strike="noStrike">
                          <a:solidFill>
                            <a:srgbClr val="000000"/>
                          </a:solidFill>
                          <a:effectLst/>
                          <a:latin typeface="Calibri"/>
                        </a:rPr>
                        <a:t>11</a:t>
                      </a:r>
                    </a:p>
                  </a:txBody>
                  <a:tcPr marL="27432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118</a:t>
                      </a:r>
                    </a:p>
                  </a:txBody>
                  <a:tcPr marL="9525" marR="27432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15</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8</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91</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90525">
                <a:tc>
                  <a:txBody>
                    <a:bodyPr/>
                    <a:lstStyle/>
                    <a:p>
                      <a:pPr algn="l" fontAlgn="b"/>
                      <a:r>
                        <a:rPr lang="en-US" sz="1800" b="0" i="0" u="none" strike="noStrike" dirty="0">
                          <a:solidFill>
                            <a:srgbClr val="000000"/>
                          </a:solidFill>
                          <a:effectLst/>
                          <a:latin typeface="Calibri"/>
                        </a:rPr>
                        <a:t>Total</a:t>
                      </a:r>
                    </a:p>
                  </a:txBody>
                  <a:tcPr marL="27432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127</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16</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10</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27432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94</a:t>
                      </a:r>
                    </a:p>
                  </a:txBody>
                  <a:tcPr marL="9525" marR="27432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0" name="TextBox 9"/>
          <p:cNvSpPr txBox="1"/>
          <p:nvPr/>
        </p:nvSpPr>
        <p:spPr>
          <a:xfrm>
            <a:off x="3128010" y="1552932"/>
            <a:ext cx="4038600" cy="369332"/>
          </a:xfrm>
          <a:prstGeom prst="rect">
            <a:avLst/>
          </a:prstGeom>
          <a:noFill/>
        </p:spPr>
        <p:txBody>
          <a:bodyPr wrap="square" rtlCol="0">
            <a:spAutoFit/>
          </a:bodyPr>
          <a:lstStyle/>
          <a:p>
            <a:pPr algn="ctr"/>
            <a:r>
              <a:rPr lang="en-US" dirty="0"/>
              <a:t>MMWR Year = 2012</a:t>
            </a:r>
          </a:p>
        </p:txBody>
      </p:sp>
    </p:spTree>
    <p:extLst>
      <p:ext uri="{BB962C8B-B14F-4D97-AF65-F5344CB8AC3E}">
        <p14:creationId xmlns:p14="http://schemas.microsoft.com/office/powerpoint/2010/main" val="1319641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Notifications Pending Approval</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628122582"/>
              </p:ext>
            </p:extLst>
          </p:nvPr>
        </p:nvGraphicFramePr>
        <p:xfrm>
          <a:off x="2286000" y="2057398"/>
          <a:ext cx="4953000" cy="3505202"/>
        </p:xfrm>
        <a:graphic>
          <a:graphicData uri="http://schemas.openxmlformats.org/drawingml/2006/table">
            <a:tbl>
              <a:tblPr/>
              <a:tblGrid>
                <a:gridCol w="2648991">
                  <a:extLst>
                    <a:ext uri="{9D8B030D-6E8A-4147-A177-3AD203B41FA5}">
                      <a16:colId xmlns:a16="http://schemas.microsoft.com/office/drawing/2014/main" val="20000"/>
                    </a:ext>
                  </a:extLst>
                </a:gridCol>
                <a:gridCol w="2304009">
                  <a:extLst>
                    <a:ext uri="{9D8B030D-6E8A-4147-A177-3AD203B41FA5}">
                      <a16:colId xmlns:a16="http://schemas.microsoft.com/office/drawing/2014/main" val="20001"/>
                    </a:ext>
                  </a:extLst>
                </a:gridCol>
              </a:tblGrid>
              <a:tr h="346055">
                <a:tc>
                  <a:txBody>
                    <a:bodyPr/>
                    <a:lstStyle/>
                    <a:p>
                      <a:pPr algn="ctr" fontAlgn="b"/>
                      <a:r>
                        <a:rPr lang="en-US" sz="1800" b="0" i="0" u="none" strike="noStrike" dirty="0">
                          <a:solidFill>
                            <a:srgbClr val="000000"/>
                          </a:solidFill>
                          <a:effectLst/>
                          <a:latin typeface="Calibri"/>
                        </a:rPr>
                        <a:t>Program Area</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Pending Notifications</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7218">
                <a:tc>
                  <a:txBody>
                    <a:bodyPr/>
                    <a:lstStyle/>
                    <a:p>
                      <a:pPr algn="l" fontAlgn="b"/>
                      <a:r>
                        <a:rPr lang="en-US" sz="1800" b="0" i="0" u="none" strike="noStrike" dirty="0">
                          <a:solidFill>
                            <a:srgbClr val="000000"/>
                          </a:solidFill>
                          <a:effectLst/>
                          <a:latin typeface="Calibri"/>
                        </a:rPr>
                        <a:t>Hepatitis</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66</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6055">
                <a:tc>
                  <a:txBody>
                    <a:bodyPr/>
                    <a:lstStyle/>
                    <a:p>
                      <a:pPr algn="l" fontAlgn="b"/>
                      <a:r>
                        <a:rPr lang="en-US" sz="1800" b="0" i="0" u="none" strike="noStrike" dirty="0">
                          <a:solidFill>
                            <a:srgbClr val="000000"/>
                          </a:solidFill>
                          <a:effectLst/>
                          <a:latin typeface="Calibri"/>
                        </a:rPr>
                        <a:t>Foodborne</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63</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6055">
                <a:tc>
                  <a:txBody>
                    <a:bodyPr/>
                    <a:lstStyle/>
                    <a:p>
                      <a:pPr algn="l" fontAlgn="b"/>
                      <a:r>
                        <a:rPr lang="en-US" sz="1800" b="0" i="0" u="none" strike="noStrike" dirty="0">
                          <a:solidFill>
                            <a:srgbClr val="000000"/>
                          </a:solidFill>
                          <a:effectLst/>
                          <a:latin typeface="Calibri"/>
                        </a:rPr>
                        <a:t>Hepatitis C</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7</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6055">
                <a:tc>
                  <a:txBody>
                    <a:bodyPr/>
                    <a:lstStyle/>
                    <a:p>
                      <a:pPr algn="l" fontAlgn="b"/>
                      <a:r>
                        <a:rPr lang="en-US" sz="1800" b="0" i="0" u="none" strike="noStrike">
                          <a:solidFill>
                            <a:srgbClr val="000000"/>
                          </a:solidFill>
                          <a:effectLst/>
                          <a:latin typeface="Calibri"/>
                        </a:rPr>
                        <a:t>IDEAS</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3</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6055">
                <a:tc>
                  <a:txBody>
                    <a:bodyPr/>
                    <a:lstStyle/>
                    <a:p>
                      <a:pPr algn="l" fontAlgn="b"/>
                      <a:r>
                        <a:rPr lang="en-US" sz="1800" b="0" i="0" u="none" strike="noStrike" dirty="0">
                          <a:solidFill>
                            <a:srgbClr val="000000"/>
                          </a:solidFill>
                          <a:effectLst/>
                          <a:latin typeface="Calibri"/>
                        </a:rPr>
                        <a:t>Immunizations</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7</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6055">
                <a:tc>
                  <a:txBody>
                    <a:bodyPr/>
                    <a:lstStyle/>
                    <a:p>
                      <a:pPr algn="l" fontAlgn="b"/>
                      <a:r>
                        <a:rPr lang="en-US" sz="1800" b="0" i="0" u="none" strike="noStrike" dirty="0">
                          <a:solidFill>
                            <a:srgbClr val="000000"/>
                          </a:solidFill>
                          <a:effectLst/>
                          <a:latin typeface="Calibri"/>
                        </a:rPr>
                        <a:t>Respiratory/Meningitis</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10</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6055">
                <a:tc>
                  <a:txBody>
                    <a:bodyPr/>
                    <a:lstStyle/>
                    <a:p>
                      <a:pPr algn="l" fontAlgn="b"/>
                      <a:r>
                        <a:rPr lang="en-US" sz="1800" b="0" i="0" u="none" strike="noStrike" dirty="0">
                          <a:solidFill>
                            <a:srgbClr val="000000"/>
                          </a:solidFill>
                          <a:effectLst/>
                          <a:latin typeface="Calibri"/>
                        </a:rPr>
                        <a:t>Waterborne</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52</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7218">
                <a:tc>
                  <a:txBody>
                    <a:bodyPr/>
                    <a:lstStyle/>
                    <a:p>
                      <a:pPr algn="l" fontAlgn="b"/>
                      <a:r>
                        <a:rPr lang="en-US" sz="1800" b="0" i="0" u="none" strike="noStrike">
                          <a:solidFill>
                            <a:srgbClr val="000000"/>
                          </a:solidFill>
                          <a:effectLst/>
                          <a:latin typeface="Calibri"/>
                        </a:rPr>
                        <a:t>Zoonosis</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35</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68381">
                <a:tc>
                  <a:txBody>
                    <a:bodyPr/>
                    <a:lstStyle/>
                    <a:p>
                      <a:pPr algn="l" fontAlgn="b"/>
                      <a:r>
                        <a:rPr lang="en-US" sz="1800" b="0" i="0" u="none" strike="noStrike" dirty="0">
                          <a:solidFill>
                            <a:srgbClr val="000000"/>
                          </a:solidFill>
                          <a:effectLst/>
                          <a:latin typeface="Calibri"/>
                        </a:rPr>
                        <a:t>Total</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243</a:t>
                      </a:r>
                    </a:p>
                  </a:txBody>
                  <a:tcPr marL="9525" marR="91440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5" name="TextBox 4"/>
          <p:cNvSpPr txBox="1"/>
          <p:nvPr/>
        </p:nvSpPr>
        <p:spPr>
          <a:xfrm>
            <a:off x="2667000" y="1552932"/>
            <a:ext cx="4038600" cy="369332"/>
          </a:xfrm>
          <a:prstGeom prst="rect">
            <a:avLst/>
          </a:prstGeom>
          <a:noFill/>
        </p:spPr>
        <p:txBody>
          <a:bodyPr wrap="square" rtlCol="0">
            <a:spAutoFit/>
          </a:bodyPr>
          <a:lstStyle/>
          <a:p>
            <a:pPr algn="ctr"/>
            <a:r>
              <a:rPr lang="en-US" dirty="0"/>
              <a:t>MMWR Year = 2012</a:t>
            </a:r>
          </a:p>
        </p:txBody>
      </p:sp>
      <p:sp>
        <p:nvSpPr>
          <p:cNvPr id="6" name="TextBox 5"/>
          <p:cNvSpPr txBox="1"/>
          <p:nvPr/>
        </p:nvSpPr>
        <p:spPr>
          <a:xfrm>
            <a:off x="762000" y="5715000"/>
            <a:ext cx="8001000" cy="369332"/>
          </a:xfrm>
          <a:prstGeom prst="rect">
            <a:avLst/>
          </a:prstGeom>
          <a:noFill/>
        </p:spPr>
        <p:txBody>
          <a:bodyPr wrap="square" rtlCol="0">
            <a:spAutoFit/>
          </a:bodyPr>
          <a:lstStyle/>
          <a:p>
            <a:r>
              <a:rPr lang="en-US" dirty="0"/>
              <a:t>Filter - First Notification Date not blank; First Notification Sent Date = blank </a:t>
            </a:r>
          </a:p>
        </p:txBody>
      </p:sp>
    </p:spTree>
    <p:extLst>
      <p:ext uri="{BB962C8B-B14F-4D97-AF65-F5344CB8AC3E}">
        <p14:creationId xmlns:p14="http://schemas.microsoft.com/office/powerpoint/2010/main" val="4044524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Missing Demographic Data</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611916468"/>
              </p:ext>
            </p:extLst>
          </p:nvPr>
        </p:nvGraphicFramePr>
        <p:xfrm>
          <a:off x="1828800" y="2057399"/>
          <a:ext cx="5486400" cy="3516868"/>
        </p:xfrm>
        <a:graphic>
          <a:graphicData uri="http://schemas.openxmlformats.org/drawingml/2006/table">
            <a:tbl>
              <a:tblPr/>
              <a:tblGrid>
                <a:gridCol w="1320256">
                  <a:extLst>
                    <a:ext uri="{9D8B030D-6E8A-4147-A177-3AD203B41FA5}">
                      <a16:colId xmlns:a16="http://schemas.microsoft.com/office/drawing/2014/main" val="20000"/>
                    </a:ext>
                  </a:extLst>
                </a:gridCol>
                <a:gridCol w="1173562">
                  <a:extLst>
                    <a:ext uri="{9D8B030D-6E8A-4147-A177-3AD203B41FA5}">
                      <a16:colId xmlns:a16="http://schemas.microsoft.com/office/drawing/2014/main" val="20001"/>
                    </a:ext>
                  </a:extLst>
                </a:gridCol>
                <a:gridCol w="1041536">
                  <a:extLst>
                    <a:ext uri="{9D8B030D-6E8A-4147-A177-3AD203B41FA5}">
                      <a16:colId xmlns:a16="http://schemas.microsoft.com/office/drawing/2014/main" val="20002"/>
                    </a:ext>
                  </a:extLst>
                </a:gridCol>
                <a:gridCol w="880171">
                  <a:extLst>
                    <a:ext uri="{9D8B030D-6E8A-4147-A177-3AD203B41FA5}">
                      <a16:colId xmlns:a16="http://schemas.microsoft.com/office/drawing/2014/main" val="20003"/>
                    </a:ext>
                  </a:extLst>
                </a:gridCol>
                <a:gridCol w="1070875">
                  <a:extLst>
                    <a:ext uri="{9D8B030D-6E8A-4147-A177-3AD203B41FA5}">
                      <a16:colId xmlns:a16="http://schemas.microsoft.com/office/drawing/2014/main" val="20004"/>
                    </a:ext>
                  </a:extLst>
                </a:gridCol>
              </a:tblGrid>
              <a:tr h="367268">
                <a:tc>
                  <a:txBody>
                    <a:bodyPr/>
                    <a:lstStyle/>
                    <a:p>
                      <a:pPr algn="ctr" fontAlgn="b"/>
                      <a:r>
                        <a:rPr lang="en-US" sz="1800" b="0" i="0" u="none" strike="noStrike">
                          <a:solidFill>
                            <a:srgbClr val="000000"/>
                          </a:solidFill>
                          <a:effectLst/>
                          <a:latin typeface="Calibri"/>
                        </a:rPr>
                        <a:t>Region</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Birth Date</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Sex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Race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Ethnicity</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6139">
                <a:tc>
                  <a:txBody>
                    <a:bodyPr/>
                    <a:lstStyle/>
                    <a:p>
                      <a:pPr algn="l" fontAlgn="b"/>
                      <a:r>
                        <a:rPr lang="en-US" sz="1800" b="0" i="0" u="none" strike="noStrike" dirty="0">
                          <a:solidFill>
                            <a:srgbClr val="000000"/>
                          </a:solidFill>
                          <a:effectLst/>
                          <a:latin typeface="Calibri"/>
                        </a:rPr>
                        <a:t>1</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5009">
                <a:tc>
                  <a:txBody>
                    <a:bodyPr/>
                    <a:lstStyle/>
                    <a:p>
                      <a:pPr algn="l" fontAlgn="b"/>
                      <a:r>
                        <a:rPr lang="en-US" sz="1800" b="0" i="0" u="none" strike="noStrike">
                          <a:solidFill>
                            <a:srgbClr val="000000"/>
                          </a:solidFill>
                          <a:effectLst/>
                          <a:latin typeface="Calibri"/>
                        </a:rPr>
                        <a:t>2/3</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3</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3</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5</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9</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5009">
                <a:tc>
                  <a:txBody>
                    <a:bodyPr/>
                    <a:lstStyle/>
                    <a:p>
                      <a:pPr algn="l" fontAlgn="b"/>
                      <a:r>
                        <a:rPr lang="en-US" sz="1800" b="0" i="0" u="none" strike="noStrike" dirty="0">
                          <a:solidFill>
                            <a:srgbClr val="000000"/>
                          </a:solidFill>
                          <a:effectLst/>
                          <a:latin typeface="Calibri"/>
                        </a:rPr>
                        <a:t>4/5N</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3</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3</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5009">
                <a:tc>
                  <a:txBody>
                    <a:bodyPr/>
                    <a:lstStyle/>
                    <a:p>
                      <a:pPr algn="l" fontAlgn="b"/>
                      <a:r>
                        <a:rPr lang="en-US" sz="1800" b="0" i="0" u="none" strike="noStrike" dirty="0">
                          <a:solidFill>
                            <a:srgbClr val="000000"/>
                          </a:solidFill>
                          <a:effectLst/>
                          <a:latin typeface="Calibri"/>
                        </a:rPr>
                        <a:t>6/5S</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2</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3</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67</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99</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5009">
                <a:tc>
                  <a:txBody>
                    <a:bodyPr/>
                    <a:lstStyle/>
                    <a:p>
                      <a:pPr algn="l" fontAlgn="b"/>
                      <a:r>
                        <a:rPr lang="en-US" sz="1800" b="0" i="0" u="none" strike="noStrike">
                          <a:solidFill>
                            <a:srgbClr val="000000"/>
                          </a:solidFill>
                          <a:effectLst/>
                          <a:latin typeface="Calibri"/>
                        </a:rPr>
                        <a:t>7</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3*</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12</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5</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3</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5009">
                <a:tc>
                  <a:txBody>
                    <a:bodyPr/>
                    <a:lstStyle/>
                    <a:p>
                      <a:pPr algn="l" fontAlgn="b"/>
                      <a:r>
                        <a:rPr lang="en-US" sz="1800" b="0" i="0" u="none" strike="noStrike">
                          <a:solidFill>
                            <a:srgbClr val="000000"/>
                          </a:solidFill>
                          <a:effectLst/>
                          <a:latin typeface="Calibri"/>
                        </a:rPr>
                        <a:t>8</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5</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5009">
                <a:tc>
                  <a:txBody>
                    <a:bodyPr/>
                    <a:lstStyle/>
                    <a:p>
                      <a:pPr algn="l" fontAlgn="b"/>
                      <a:r>
                        <a:rPr lang="en-US" sz="1800" b="0" i="0" u="none" strike="noStrike">
                          <a:solidFill>
                            <a:srgbClr val="000000"/>
                          </a:solidFill>
                          <a:effectLst/>
                          <a:latin typeface="Calibri"/>
                        </a:rPr>
                        <a:t>9/10</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3</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6139">
                <a:tc>
                  <a:txBody>
                    <a:bodyPr/>
                    <a:lstStyle/>
                    <a:p>
                      <a:pPr algn="l" fontAlgn="b"/>
                      <a:r>
                        <a:rPr lang="en-US" sz="1800" b="0" i="0" u="none" strike="noStrike" dirty="0">
                          <a:solidFill>
                            <a:srgbClr val="000000"/>
                          </a:solidFill>
                          <a:effectLst/>
                          <a:latin typeface="Calibri"/>
                        </a:rPr>
                        <a:t>11</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67268">
                <a:tc>
                  <a:txBody>
                    <a:bodyPr/>
                    <a:lstStyle/>
                    <a:p>
                      <a:pPr algn="l" fontAlgn="b"/>
                      <a:r>
                        <a:rPr lang="en-US" sz="1800" b="0" i="0" u="none" strike="noStrike" dirty="0">
                          <a:solidFill>
                            <a:srgbClr val="000000"/>
                          </a:solidFill>
                          <a:effectLst/>
                          <a:latin typeface="Calibri"/>
                        </a:rPr>
                        <a:t>Total</a:t>
                      </a:r>
                    </a:p>
                  </a:txBody>
                  <a:tcPr marL="36576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9</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28</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82</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116</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6" name="TextBox 5"/>
          <p:cNvSpPr txBox="1"/>
          <p:nvPr/>
        </p:nvSpPr>
        <p:spPr>
          <a:xfrm>
            <a:off x="3200400" y="5574268"/>
            <a:ext cx="1981200" cy="369332"/>
          </a:xfrm>
          <a:prstGeom prst="rect">
            <a:avLst/>
          </a:prstGeom>
          <a:noFill/>
        </p:spPr>
        <p:txBody>
          <a:bodyPr wrap="square" rtlCol="0">
            <a:spAutoFit/>
          </a:bodyPr>
          <a:lstStyle/>
          <a:p>
            <a:r>
              <a:rPr lang="en-US" dirty="0"/>
              <a:t>* 2 have age</a:t>
            </a:r>
          </a:p>
        </p:txBody>
      </p:sp>
      <p:sp>
        <p:nvSpPr>
          <p:cNvPr id="7" name="TextBox 6"/>
          <p:cNvSpPr txBox="1"/>
          <p:nvPr/>
        </p:nvSpPr>
        <p:spPr>
          <a:xfrm>
            <a:off x="2667000" y="1552932"/>
            <a:ext cx="4038600" cy="369332"/>
          </a:xfrm>
          <a:prstGeom prst="rect">
            <a:avLst/>
          </a:prstGeom>
          <a:noFill/>
        </p:spPr>
        <p:txBody>
          <a:bodyPr wrap="square" rtlCol="0">
            <a:spAutoFit/>
          </a:bodyPr>
          <a:lstStyle/>
          <a:p>
            <a:pPr algn="ctr"/>
            <a:r>
              <a:rPr lang="en-US" dirty="0"/>
              <a:t>MMWR Year = 2012</a:t>
            </a:r>
          </a:p>
        </p:txBody>
      </p:sp>
    </p:spTree>
    <p:extLst>
      <p:ext uri="{BB962C8B-B14F-4D97-AF65-F5344CB8AC3E}">
        <p14:creationId xmlns:p14="http://schemas.microsoft.com/office/powerpoint/2010/main" val="313114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Data Closure</a:t>
            </a:r>
          </a:p>
        </p:txBody>
      </p:sp>
      <p:sp>
        <p:nvSpPr>
          <p:cNvPr id="3" name="Content Placeholder 2"/>
          <p:cNvSpPr>
            <a:spLocks noGrp="1"/>
          </p:cNvSpPr>
          <p:nvPr>
            <p:ph sz="quarter" idx="1"/>
          </p:nvPr>
        </p:nvSpPr>
        <p:spPr>
          <a:xfrm>
            <a:off x="228600" y="1527048"/>
            <a:ext cx="8613648" cy="4572000"/>
          </a:xfrm>
        </p:spPr>
        <p:txBody>
          <a:bodyPr>
            <a:normAutofit/>
          </a:bodyPr>
          <a:lstStyle/>
          <a:p>
            <a:pPr marL="0" indent="0">
              <a:spcBef>
                <a:spcPts val="3000"/>
              </a:spcBef>
              <a:buNone/>
            </a:pPr>
            <a:endParaRPr lang="en-US" sz="3200" dirty="0"/>
          </a:p>
          <a:p>
            <a:pPr>
              <a:spcBef>
                <a:spcPts val="3000"/>
              </a:spcBef>
            </a:pPr>
            <a:r>
              <a:rPr lang="en-US" sz="3200" dirty="0"/>
              <a:t>Final data sent to CDC in May</a:t>
            </a:r>
          </a:p>
          <a:p>
            <a:pPr>
              <a:spcBef>
                <a:spcPts val="1800"/>
              </a:spcBef>
            </a:pPr>
            <a:r>
              <a:rPr lang="en-US" sz="3200" dirty="0"/>
              <a:t>Records become the official counts</a:t>
            </a:r>
          </a:p>
          <a:p>
            <a:pPr>
              <a:spcBef>
                <a:spcPts val="1800"/>
              </a:spcBef>
            </a:pPr>
            <a:r>
              <a:rPr lang="en-US" sz="3200" dirty="0"/>
              <a:t>Same records are used for DSHS publications</a:t>
            </a:r>
          </a:p>
        </p:txBody>
      </p:sp>
    </p:spTree>
    <p:extLst>
      <p:ext uri="{BB962C8B-B14F-4D97-AF65-F5344CB8AC3E}">
        <p14:creationId xmlns:p14="http://schemas.microsoft.com/office/powerpoint/2010/main" val="3438930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Race with Unknown Race</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93333990"/>
              </p:ext>
            </p:extLst>
          </p:nvPr>
        </p:nvGraphicFramePr>
        <p:xfrm>
          <a:off x="2166144" y="1979295"/>
          <a:ext cx="4775200" cy="4116705"/>
        </p:xfrm>
        <a:graphic>
          <a:graphicData uri="http://schemas.openxmlformats.org/drawingml/2006/table">
            <a:tbl>
              <a:tblPr/>
              <a:tblGrid>
                <a:gridCol w="1206500">
                  <a:extLst>
                    <a:ext uri="{9D8B030D-6E8A-4147-A177-3AD203B41FA5}">
                      <a16:colId xmlns:a16="http://schemas.microsoft.com/office/drawing/2014/main" val="20000"/>
                    </a:ext>
                  </a:extLst>
                </a:gridCol>
                <a:gridCol w="1206500">
                  <a:extLst>
                    <a:ext uri="{9D8B030D-6E8A-4147-A177-3AD203B41FA5}">
                      <a16:colId xmlns:a16="http://schemas.microsoft.com/office/drawing/2014/main" val="20001"/>
                    </a:ext>
                  </a:extLst>
                </a:gridCol>
                <a:gridCol w="1181100">
                  <a:extLst>
                    <a:ext uri="{9D8B030D-6E8A-4147-A177-3AD203B41FA5}">
                      <a16:colId xmlns:a16="http://schemas.microsoft.com/office/drawing/2014/main" val="20002"/>
                    </a:ext>
                  </a:extLst>
                </a:gridCol>
                <a:gridCol w="1181100">
                  <a:extLst>
                    <a:ext uri="{9D8B030D-6E8A-4147-A177-3AD203B41FA5}">
                      <a16:colId xmlns:a16="http://schemas.microsoft.com/office/drawing/2014/main" val="20003"/>
                    </a:ext>
                  </a:extLst>
                </a:gridCol>
              </a:tblGrid>
              <a:tr h="314325">
                <a:tc>
                  <a:txBody>
                    <a:bodyPr/>
                    <a:lstStyle/>
                    <a:p>
                      <a:pPr algn="l" fontAlgn="b"/>
                      <a:endParaRPr lang="en-US" sz="1800" b="0" i="0" u="none" strike="noStrike" dirty="0">
                        <a:solidFill>
                          <a:srgbClr val="000000"/>
                        </a:solidFill>
                        <a:effectLst/>
                        <a:latin typeface="Calibri"/>
                      </a:endParaRPr>
                    </a:p>
                  </a:txBody>
                  <a:tcPr marL="9525" marR="9525" marT="9525"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gridSpan="3">
                  <a:txBody>
                    <a:bodyPr/>
                    <a:lstStyle/>
                    <a:p>
                      <a:pPr algn="ctr" fontAlgn="b"/>
                      <a:r>
                        <a:rPr lang="en-US" sz="1800" b="0" i="0" u="none" strike="noStrike" dirty="0">
                          <a:solidFill>
                            <a:srgbClr val="000000"/>
                          </a:solidFill>
                          <a:effectLst/>
                          <a:latin typeface="Calibri"/>
                        </a:rPr>
                        <a:t>Race</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101725">
                <a:tc>
                  <a:txBody>
                    <a:bodyPr/>
                    <a:lstStyle/>
                    <a:p>
                      <a:pPr algn="ctr" fontAlgn="b"/>
                      <a:r>
                        <a:rPr lang="en-US" sz="1800" b="0" i="0" u="none" strike="noStrike" dirty="0">
                          <a:solidFill>
                            <a:srgbClr val="000000"/>
                          </a:solidFill>
                          <a:effectLst/>
                          <a:latin typeface="Calibri"/>
                        </a:rPr>
                        <a:t>Region</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Unknown &amp; Asian</a:t>
                      </a:r>
                    </a:p>
                  </a:txBody>
                  <a:tcPr marL="9525"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a:rPr>
                        <a:t>Unknown &amp; Black or African American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a:rPr>
                        <a:t>Unknown &amp; White</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l" fontAlgn="b"/>
                      <a:r>
                        <a:rPr lang="en-US" sz="1800" b="0" i="0" u="none" strike="noStrike" dirty="0">
                          <a:solidFill>
                            <a:srgbClr val="000000"/>
                          </a:solidFill>
                          <a:effectLst/>
                          <a:latin typeface="Calibri"/>
                        </a:rPr>
                        <a:t>1</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275">
                <a:tc>
                  <a:txBody>
                    <a:bodyPr/>
                    <a:lstStyle/>
                    <a:p>
                      <a:pPr algn="l" fontAlgn="b"/>
                      <a:r>
                        <a:rPr lang="en-US" sz="1800" b="0" i="0" u="none" strike="noStrike">
                          <a:solidFill>
                            <a:srgbClr val="000000"/>
                          </a:solidFill>
                          <a:effectLst/>
                          <a:latin typeface="Calibri"/>
                        </a:rPr>
                        <a:t>2/3</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1</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2</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25</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5275">
                <a:tc>
                  <a:txBody>
                    <a:bodyPr/>
                    <a:lstStyle/>
                    <a:p>
                      <a:pPr algn="l" fontAlgn="b"/>
                      <a:r>
                        <a:rPr lang="en-US" sz="1800" b="0" i="0" u="none" strike="noStrike">
                          <a:solidFill>
                            <a:srgbClr val="000000"/>
                          </a:solidFill>
                          <a:effectLst/>
                          <a:latin typeface="Calibri"/>
                        </a:rPr>
                        <a:t>4/5N</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1</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6</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5275">
                <a:tc>
                  <a:txBody>
                    <a:bodyPr/>
                    <a:lstStyle/>
                    <a:p>
                      <a:pPr algn="l" fontAlgn="b"/>
                      <a:r>
                        <a:rPr lang="en-US" sz="1800" b="0" i="0" u="none" strike="noStrike" dirty="0">
                          <a:solidFill>
                            <a:srgbClr val="000000"/>
                          </a:solidFill>
                          <a:effectLst/>
                          <a:latin typeface="Calibri"/>
                        </a:rPr>
                        <a:t>6/5S</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4</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4</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42</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5275">
                <a:tc>
                  <a:txBody>
                    <a:bodyPr/>
                    <a:lstStyle/>
                    <a:p>
                      <a:pPr algn="l" fontAlgn="b"/>
                      <a:r>
                        <a:rPr lang="en-US" sz="1800" b="0" i="0" u="none" strike="noStrike">
                          <a:solidFill>
                            <a:srgbClr val="000000"/>
                          </a:solidFill>
                          <a:effectLst/>
                          <a:latin typeface="Calibri"/>
                        </a:rPr>
                        <a:t>7</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1</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12</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5275">
                <a:tc>
                  <a:txBody>
                    <a:bodyPr/>
                    <a:lstStyle/>
                    <a:p>
                      <a:pPr algn="l" fontAlgn="b"/>
                      <a:r>
                        <a:rPr lang="en-US" sz="1800" b="0" i="0" u="none" strike="noStrike" dirty="0">
                          <a:solidFill>
                            <a:srgbClr val="000000"/>
                          </a:solidFill>
                          <a:effectLst/>
                          <a:latin typeface="Calibri"/>
                        </a:rPr>
                        <a:t>8</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2</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32</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5275">
                <a:tc>
                  <a:txBody>
                    <a:bodyPr/>
                    <a:lstStyle/>
                    <a:p>
                      <a:pPr algn="l" fontAlgn="b"/>
                      <a:r>
                        <a:rPr lang="en-US" sz="1800" b="0" i="0" u="none" strike="noStrike" dirty="0">
                          <a:solidFill>
                            <a:srgbClr val="000000"/>
                          </a:solidFill>
                          <a:effectLst/>
                          <a:latin typeface="Calibri"/>
                        </a:rPr>
                        <a:t>9/10</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3</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l" fontAlgn="b"/>
                      <a:r>
                        <a:rPr lang="en-US" sz="1800" b="0" i="0" u="none" strike="noStrike" dirty="0">
                          <a:solidFill>
                            <a:srgbClr val="000000"/>
                          </a:solidFill>
                          <a:effectLst/>
                          <a:latin typeface="Calibri"/>
                        </a:rPr>
                        <a:t>11</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Calibri"/>
                        </a:rPr>
                        <a:t>0</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1</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17</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4325">
                <a:tc>
                  <a:txBody>
                    <a:bodyPr/>
                    <a:lstStyle/>
                    <a:p>
                      <a:pPr algn="l" fontAlgn="b"/>
                      <a:r>
                        <a:rPr lang="en-US" sz="1800" b="0" i="0" u="none" strike="noStrike" dirty="0">
                          <a:solidFill>
                            <a:srgbClr val="000000"/>
                          </a:solidFill>
                          <a:effectLst/>
                          <a:latin typeface="Calibri"/>
                        </a:rPr>
                        <a:t>Total</a:t>
                      </a:r>
                    </a:p>
                  </a:txBody>
                  <a:tcPr marL="36576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9</a:t>
                      </a:r>
                    </a:p>
                  </a:txBody>
                  <a:tcPr marL="9525" marR="365760"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8</a:t>
                      </a:r>
                    </a:p>
                  </a:txBody>
                  <a:tcPr marL="9525" marR="36576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137</a:t>
                      </a:r>
                    </a:p>
                  </a:txBody>
                  <a:tcPr marL="9525" marR="36576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5" name="TextBox 4"/>
          <p:cNvSpPr txBox="1"/>
          <p:nvPr/>
        </p:nvSpPr>
        <p:spPr>
          <a:xfrm>
            <a:off x="2667000" y="1524000"/>
            <a:ext cx="4038600" cy="369332"/>
          </a:xfrm>
          <a:prstGeom prst="rect">
            <a:avLst/>
          </a:prstGeom>
          <a:noFill/>
        </p:spPr>
        <p:txBody>
          <a:bodyPr wrap="square" rtlCol="0">
            <a:spAutoFit/>
          </a:bodyPr>
          <a:lstStyle/>
          <a:p>
            <a:pPr algn="ctr"/>
            <a:r>
              <a:rPr lang="en-US" dirty="0"/>
              <a:t>MMWR Year = 2012</a:t>
            </a:r>
          </a:p>
        </p:txBody>
      </p:sp>
    </p:spTree>
    <p:extLst>
      <p:ext uri="{BB962C8B-B14F-4D97-AF65-F5344CB8AC3E}">
        <p14:creationId xmlns:p14="http://schemas.microsoft.com/office/powerpoint/2010/main" val="1598066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Date of Birth = Event Date</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93974229"/>
              </p:ext>
            </p:extLst>
          </p:nvPr>
        </p:nvGraphicFramePr>
        <p:xfrm>
          <a:off x="838200" y="2133600"/>
          <a:ext cx="7467600" cy="3067050"/>
        </p:xfrm>
        <a:graphic>
          <a:graphicData uri="http://schemas.openxmlformats.org/drawingml/2006/table">
            <a:tbl>
              <a:tblPr/>
              <a:tblGrid>
                <a:gridCol w="3840729">
                  <a:extLst>
                    <a:ext uri="{9D8B030D-6E8A-4147-A177-3AD203B41FA5}">
                      <a16:colId xmlns:a16="http://schemas.microsoft.com/office/drawing/2014/main" val="20000"/>
                    </a:ext>
                  </a:extLst>
                </a:gridCol>
                <a:gridCol w="456512">
                  <a:extLst>
                    <a:ext uri="{9D8B030D-6E8A-4147-A177-3AD203B41FA5}">
                      <a16:colId xmlns:a16="http://schemas.microsoft.com/office/drawing/2014/main" val="20001"/>
                    </a:ext>
                  </a:extLst>
                </a:gridCol>
                <a:gridCol w="523087">
                  <a:extLst>
                    <a:ext uri="{9D8B030D-6E8A-4147-A177-3AD203B41FA5}">
                      <a16:colId xmlns:a16="http://schemas.microsoft.com/office/drawing/2014/main" val="20002"/>
                    </a:ext>
                  </a:extLst>
                </a:gridCol>
                <a:gridCol w="523087">
                  <a:extLst>
                    <a:ext uri="{9D8B030D-6E8A-4147-A177-3AD203B41FA5}">
                      <a16:colId xmlns:a16="http://schemas.microsoft.com/office/drawing/2014/main" val="20003"/>
                    </a:ext>
                  </a:extLst>
                </a:gridCol>
                <a:gridCol w="523087">
                  <a:extLst>
                    <a:ext uri="{9D8B030D-6E8A-4147-A177-3AD203B41FA5}">
                      <a16:colId xmlns:a16="http://schemas.microsoft.com/office/drawing/2014/main" val="20004"/>
                    </a:ext>
                  </a:extLst>
                </a:gridCol>
                <a:gridCol w="342384">
                  <a:extLst>
                    <a:ext uri="{9D8B030D-6E8A-4147-A177-3AD203B41FA5}">
                      <a16:colId xmlns:a16="http://schemas.microsoft.com/office/drawing/2014/main" val="20005"/>
                    </a:ext>
                  </a:extLst>
                </a:gridCol>
                <a:gridCol w="342384">
                  <a:extLst>
                    <a:ext uri="{9D8B030D-6E8A-4147-A177-3AD203B41FA5}">
                      <a16:colId xmlns:a16="http://schemas.microsoft.com/office/drawing/2014/main" val="20006"/>
                    </a:ext>
                  </a:extLst>
                </a:gridCol>
                <a:gridCol w="439286">
                  <a:extLst>
                    <a:ext uri="{9D8B030D-6E8A-4147-A177-3AD203B41FA5}">
                      <a16:colId xmlns:a16="http://schemas.microsoft.com/office/drawing/2014/main" val="20007"/>
                    </a:ext>
                  </a:extLst>
                </a:gridCol>
                <a:gridCol w="477044">
                  <a:extLst>
                    <a:ext uri="{9D8B030D-6E8A-4147-A177-3AD203B41FA5}">
                      <a16:colId xmlns:a16="http://schemas.microsoft.com/office/drawing/2014/main" val="20008"/>
                    </a:ext>
                  </a:extLst>
                </a:gridCol>
              </a:tblGrid>
              <a:tr h="314325">
                <a:tc>
                  <a:txBody>
                    <a:bodyPr/>
                    <a:lstStyle/>
                    <a:p>
                      <a:pPr algn="l" fontAlgn="b"/>
                      <a:r>
                        <a:rPr lang="en-US" sz="1800" b="0" i="0" u="none" strike="noStrike" dirty="0">
                          <a:solidFill>
                            <a:srgbClr val="000000"/>
                          </a:solidFill>
                          <a:effectLst/>
                          <a:latin typeface="Calibri"/>
                        </a:rPr>
                        <a:t> </a:t>
                      </a:r>
                    </a:p>
                  </a:txBody>
                  <a:tcPr marL="9525" marR="9525" marT="9525" marB="0" anchor="b">
                    <a:lnL>
                      <a:noFill/>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gridSpan="8">
                  <a:txBody>
                    <a:bodyPr/>
                    <a:lstStyle/>
                    <a:p>
                      <a:pPr algn="ctr" fontAlgn="b"/>
                      <a:r>
                        <a:rPr lang="en-US" sz="1800" b="0" i="0" u="none" strike="noStrike" dirty="0">
                          <a:solidFill>
                            <a:srgbClr val="000000"/>
                          </a:solidFill>
                          <a:effectLst/>
                          <a:latin typeface="Calibri"/>
                        </a:rPr>
                        <a:t>Region</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1475">
                <a:tc>
                  <a:txBody>
                    <a:bodyPr/>
                    <a:lstStyle/>
                    <a:p>
                      <a:pPr algn="l" fontAlgn="b"/>
                      <a:r>
                        <a:rPr lang="en-US" sz="1800" b="0" i="0" u="none" strike="noStrike" dirty="0">
                          <a:solidFill>
                            <a:srgbClr val="000000"/>
                          </a:solidFill>
                          <a:effectLst/>
                          <a:latin typeface="Calibri"/>
                        </a:rPr>
                        <a:t>Condition</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4/5N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6/5S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9/10</a:t>
                      </a:r>
                    </a:p>
                  </a:txBody>
                  <a:tcPr marL="9525" marR="9525"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4800">
                <a:tc>
                  <a:txBody>
                    <a:bodyPr/>
                    <a:lstStyle/>
                    <a:p>
                      <a:pPr algn="l" fontAlgn="b"/>
                      <a:r>
                        <a:rPr lang="en-US" sz="1800" b="0" i="0" u="none" strike="noStrike" dirty="0">
                          <a:solidFill>
                            <a:srgbClr val="000000"/>
                          </a:solidFill>
                          <a:effectLst/>
                          <a:latin typeface="Calibri"/>
                        </a:rPr>
                        <a:t>Aseptic (viral) meningitis</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2</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275">
                <a:tc>
                  <a:txBody>
                    <a:bodyPr/>
                    <a:lstStyle/>
                    <a:p>
                      <a:pPr algn="l" fontAlgn="b"/>
                      <a:r>
                        <a:rPr lang="en-US" sz="1800" b="0" i="0" u="none" strike="noStrike" dirty="0">
                          <a:solidFill>
                            <a:srgbClr val="000000"/>
                          </a:solidFill>
                          <a:effectLst/>
                          <a:latin typeface="Calibri"/>
                        </a:rPr>
                        <a:t>Bacterial and other meningitis</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5275">
                <a:tc>
                  <a:txBody>
                    <a:bodyPr/>
                    <a:lstStyle/>
                    <a:p>
                      <a:pPr algn="l" fontAlgn="b"/>
                      <a:r>
                        <a:rPr lang="en-US" sz="1800" b="0" i="0" u="none" strike="noStrike" dirty="0">
                          <a:solidFill>
                            <a:srgbClr val="000000"/>
                          </a:solidFill>
                          <a:effectLst/>
                          <a:latin typeface="Calibri"/>
                        </a:rPr>
                        <a:t>Campylobacteriosis</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5275">
                <a:tc>
                  <a:txBody>
                    <a:bodyPr/>
                    <a:lstStyle/>
                    <a:p>
                      <a:pPr algn="l" fontAlgn="b"/>
                      <a:r>
                        <a:rPr lang="en-US" sz="1800" b="0" i="0" u="none" strike="noStrike" dirty="0">
                          <a:solidFill>
                            <a:srgbClr val="000000"/>
                          </a:solidFill>
                          <a:effectLst/>
                          <a:latin typeface="Calibri"/>
                        </a:rPr>
                        <a:t>Group B Streptococcus, invasive</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2060"/>
                          </a:solidFill>
                          <a:effectLst/>
                          <a:latin typeface="Calibri"/>
                        </a:rPr>
                        <a:t>5</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2060"/>
                          </a:solidFill>
                          <a:effectLst/>
                          <a:latin typeface="Calibri"/>
                        </a:rPr>
                        <a:t>13</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2060"/>
                          </a:solidFill>
                          <a:effectLst/>
                          <a:latin typeface="Calibri"/>
                        </a:rPr>
                        <a:t>4</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2060"/>
                          </a:solidFill>
                          <a:effectLst/>
                          <a:latin typeface="Calibri"/>
                        </a:rPr>
                        <a:t>10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2060"/>
                          </a:solidFill>
                          <a:effectLst/>
                          <a:latin typeface="Calibri"/>
                        </a:rPr>
                        <a:t>4</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2060"/>
                          </a:solidFill>
                          <a:effectLst/>
                          <a:latin typeface="Calibri"/>
                        </a:rPr>
                        <a:t>9</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2060"/>
                          </a:solidFill>
                          <a:effectLst/>
                          <a:latin typeface="Calibri"/>
                        </a:rPr>
                        <a:t>12</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2060"/>
                          </a:solidFill>
                          <a:effectLst/>
                          <a:latin typeface="Calibri"/>
                        </a:rPr>
                        <a:t>3</a:t>
                      </a:r>
                    </a:p>
                  </a:txBody>
                  <a:tcPr marL="9525" marR="18288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5275">
                <a:tc>
                  <a:txBody>
                    <a:bodyPr/>
                    <a:lstStyle/>
                    <a:p>
                      <a:pPr algn="l" fontAlgn="b"/>
                      <a:r>
                        <a:rPr lang="en-US" sz="1800" b="0" i="0" u="none" strike="noStrike" dirty="0">
                          <a:solidFill>
                            <a:srgbClr val="000000"/>
                          </a:solidFill>
                          <a:effectLst/>
                          <a:latin typeface="Calibri"/>
                        </a:rPr>
                        <a:t>Hepatitis C, acute</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5275">
                <a:tc>
                  <a:txBody>
                    <a:bodyPr/>
                    <a:lstStyle/>
                    <a:p>
                      <a:pPr algn="l" fontAlgn="b"/>
                      <a:r>
                        <a:rPr lang="en-US" sz="1800" b="0" i="0" u="none" strike="noStrike" dirty="0">
                          <a:solidFill>
                            <a:srgbClr val="000000"/>
                          </a:solidFill>
                          <a:effectLst/>
                          <a:latin typeface="Calibri"/>
                        </a:rPr>
                        <a:t>Pertussis</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5275">
                <a:tc>
                  <a:txBody>
                    <a:bodyPr/>
                    <a:lstStyle/>
                    <a:p>
                      <a:pPr algn="l" fontAlgn="b"/>
                      <a:r>
                        <a:rPr lang="en-US" sz="1800" b="0" i="0" u="none" strike="noStrike" dirty="0">
                          <a:solidFill>
                            <a:srgbClr val="000000"/>
                          </a:solidFill>
                          <a:effectLst/>
                          <a:latin typeface="Calibri"/>
                        </a:rPr>
                        <a:t>Salmonellosis</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2</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4800">
                <a:tc>
                  <a:txBody>
                    <a:bodyPr/>
                    <a:lstStyle/>
                    <a:p>
                      <a:pPr algn="l" fontAlgn="b"/>
                      <a:r>
                        <a:rPr lang="en-US" sz="1800" b="0" i="0" u="none" strike="noStrike" dirty="0">
                          <a:solidFill>
                            <a:srgbClr val="000000"/>
                          </a:solidFill>
                          <a:effectLst/>
                          <a:latin typeface="Calibri"/>
                        </a:rPr>
                        <a:t>Streptococcus pneumoniae, invasive </a:t>
                      </a:r>
                    </a:p>
                  </a:txBody>
                  <a:tcPr marL="182880" marR="9525" marT="9525"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FF0000"/>
                          </a:solidFill>
                          <a:effectLst/>
                          <a:latin typeface="Calibri"/>
                        </a:rPr>
                        <a:t>1</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182880" marT="9525"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5" name="TextBox 4"/>
          <p:cNvSpPr txBox="1"/>
          <p:nvPr/>
        </p:nvSpPr>
        <p:spPr>
          <a:xfrm>
            <a:off x="2667000" y="1524000"/>
            <a:ext cx="4038600" cy="369332"/>
          </a:xfrm>
          <a:prstGeom prst="rect">
            <a:avLst/>
          </a:prstGeom>
          <a:noFill/>
        </p:spPr>
        <p:txBody>
          <a:bodyPr wrap="square" rtlCol="0">
            <a:spAutoFit/>
          </a:bodyPr>
          <a:lstStyle/>
          <a:p>
            <a:pPr algn="ctr"/>
            <a:r>
              <a:rPr lang="en-US" dirty="0"/>
              <a:t>MMWR Year = 2012</a:t>
            </a:r>
          </a:p>
        </p:txBody>
      </p:sp>
      <p:sp>
        <p:nvSpPr>
          <p:cNvPr id="6" name="TextBox 5"/>
          <p:cNvSpPr txBox="1"/>
          <p:nvPr/>
        </p:nvSpPr>
        <p:spPr>
          <a:xfrm>
            <a:off x="685800" y="5530334"/>
            <a:ext cx="8001000" cy="369332"/>
          </a:xfrm>
          <a:prstGeom prst="rect">
            <a:avLst/>
          </a:prstGeom>
          <a:noFill/>
        </p:spPr>
        <p:txBody>
          <a:bodyPr wrap="square" rtlCol="0">
            <a:spAutoFit/>
          </a:bodyPr>
          <a:lstStyle/>
          <a:p>
            <a:r>
              <a:rPr lang="en-US" dirty="0"/>
              <a:t>Review as needed to validate; GBS in new born not uncommon</a:t>
            </a:r>
          </a:p>
        </p:txBody>
      </p:sp>
    </p:spTree>
    <p:extLst>
      <p:ext uri="{BB962C8B-B14F-4D97-AF65-F5344CB8AC3E}">
        <p14:creationId xmlns:p14="http://schemas.microsoft.com/office/powerpoint/2010/main" val="1237865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320347126"/>
              </p:ext>
            </p:extLst>
          </p:nvPr>
        </p:nvGraphicFramePr>
        <p:xfrm>
          <a:off x="3048000" y="2133600"/>
          <a:ext cx="3429000" cy="3581400"/>
        </p:xfrm>
        <a:graphic>
          <a:graphicData uri="http://schemas.openxmlformats.org/drawingml/2006/table">
            <a:tbl>
              <a:tblPr/>
              <a:tblGrid>
                <a:gridCol w="1566548">
                  <a:extLst>
                    <a:ext uri="{9D8B030D-6E8A-4147-A177-3AD203B41FA5}">
                      <a16:colId xmlns:a16="http://schemas.microsoft.com/office/drawing/2014/main" val="20000"/>
                    </a:ext>
                  </a:extLst>
                </a:gridCol>
                <a:gridCol w="1862452">
                  <a:extLst>
                    <a:ext uri="{9D8B030D-6E8A-4147-A177-3AD203B41FA5}">
                      <a16:colId xmlns:a16="http://schemas.microsoft.com/office/drawing/2014/main" val="20001"/>
                    </a:ext>
                  </a:extLst>
                </a:gridCol>
              </a:tblGrid>
              <a:tr h="374007">
                <a:tc>
                  <a:txBody>
                    <a:bodyPr/>
                    <a:lstStyle/>
                    <a:p>
                      <a:pPr algn="ctr" fontAlgn="b"/>
                      <a:r>
                        <a:rPr lang="en-US" sz="1800" b="0" i="0" u="none" strike="noStrike" dirty="0">
                          <a:solidFill>
                            <a:srgbClr val="000000"/>
                          </a:solidFill>
                          <a:effectLst/>
                          <a:latin typeface="Calibri"/>
                        </a:rPr>
                        <a:t>Region</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County Blank</a:t>
                      </a:r>
                    </a:p>
                  </a:txBody>
                  <a:tcPr marL="9525"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2673">
                <a:tc>
                  <a:txBody>
                    <a:bodyPr/>
                    <a:lstStyle/>
                    <a:p>
                      <a:pPr algn="l" fontAlgn="b"/>
                      <a:r>
                        <a:rPr lang="en-US" sz="1800" b="0" i="0" u="none" strike="noStrike" dirty="0">
                          <a:solidFill>
                            <a:srgbClr val="000000"/>
                          </a:solidFill>
                          <a:effectLst/>
                          <a:latin typeface="Calibri"/>
                        </a:rPr>
                        <a:t>1</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a:rPr>
                        <a:t>0</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1340">
                <a:tc>
                  <a:txBody>
                    <a:bodyPr/>
                    <a:lstStyle/>
                    <a:p>
                      <a:pPr algn="l" fontAlgn="b"/>
                      <a:r>
                        <a:rPr lang="en-US" sz="1800" b="0" i="0" u="none" strike="noStrike" dirty="0">
                          <a:solidFill>
                            <a:srgbClr val="000000"/>
                          </a:solidFill>
                          <a:effectLst/>
                          <a:latin typeface="Calibri"/>
                        </a:rPr>
                        <a:t>2/3</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21</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1340">
                <a:tc>
                  <a:txBody>
                    <a:bodyPr/>
                    <a:lstStyle/>
                    <a:p>
                      <a:pPr algn="l" fontAlgn="b"/>
                      <a:r>
                        <a:rPr lang="en-US" sz="1800" b="0" i="0" u="none" strike="noStrike" dirty="0">
                          <a:solidFill>
                            <a:srgbClr val="000000"/>
                          </a:solidFill>
                          <a:effectLst/>
                          <a:latin typeface="Calibri"/>
                        </a:rPr>
                        <a:t>4/5N</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8</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1340">
                <a:tc>
                  <a:txBody>
                    <a:bodyPr/>
                    <a:lstStyle/>
                    <a:p>
                      <a:pPr algn="l" fontAlgn="b"/>
                      <a:r>
                        <a:rPr lang="en-US" sz="1800" b="0" i="0" u="none" strike="noStrike" dirty="0">
                          <a:solidFill>
                            <a:srgbClr val="000000"/>
                          </a:solidFill>
                          <a:effectLst/>
                          <a:latin typeface="Calibri"/>
                        </a:rPr>
                        <a:t>6/5S</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43</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1340">
                <a:tc>
                  <a:txBody>
                    <a:bodyPr/>
                    <a:lstStyle/>
                    <a:p>
                      <a:pPr algn="l" fontAlgn="b"/>
                      <a:r>
                        <a:rPr lang="en-US" sz="1800" b="0" i="0" u="none" strike="noStrike" dirty="0">
                          <a:solidFill>
                            <a:srgbClr val="000000"/>
                          </a:solidFill>
                          <a:effectLst/>
                          <a:latin typeface="Calibri"/>
                        </a:rPr>
                        <a:t>7</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17</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1340">
                <a:tc>
                  <a:txBody>
                    <a:bodyPr/>
                    <a:lstStyle/>
                    <a:p>
                      <a:pPr algn="l" fontAlgn="b"/>
                      <a:r>
                        <a:rPr lang="en-US" sz="1800" b="0" i="0" u="none" strike="noStrike" dirty="0">
                          <a:solidFill>
                            <a:srgbClr val="000000"/>
                          </a:solidFill>
                          <a:effectLst/>
                          <a:latin typeface="Calibri"/>
                        </a:rPr>
                        <a:t>8</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C00000"/>
                          </a:solidFill>
                          <a:effectLst/>
                          <a:latin typeface="Calibri"/>
                        </a:rPr>
                        <a:t>15</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1340">
                <a:tc>
                  <a:txBody>
                    <a:bodyPr/>
                    <a:lstStyle/>
                    <a:p>
                      <a:pPr algn="l" fontAlgn="b"/>
                      <a:r>
                        <a:rPr lang="en-US" sz="1800" b="0" i="0" u="none" strike="noStrike" dirty="0">
                          <a:solidFill>
                            <a:srgbClr val="000000"/>
                          </a:solidFill>
                          <a:effectLst/>
                          <a:latin typeface="Calibri"/>
                        </a:rPr>
                        <a:t>9/10</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6</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62673">
                <a:tc>
                  <a:txBody>
                    <a:bodyPr/>
                    <a:lstStyle/>
                    <a:p>
                      <a:pPr algn="l" fontAlgn="b"/>
                      <a:r>
                        <a:rPr lang="en-US" sz="1800" b="0" i="0" u="none" strike="noStrike" dirty="0">
                          <a:solidFill>
                            <a:srgbClr val="000000"/>
                          </a:solidFill>
                          <a:effectLst/>
                          <a:latin typeface="Calibri"/>
                        </a:rPr>
                        <a:t>11</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17</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74007">
                <a:tc>
                  <a:txBody>
                    <a:bodyPr/>
                    <a:lstStyle/>
                    <a:p>
                      <a:pPr algn="l" fontAlgn="b"/>
                      <a:r>
                        <a:rPr lang="en-US" sz="1800" b="0" i="0" u="none" strike="noStrike" dirty="0">
                          <a:solidFill>
                            <a:srgbClr val="000000"/>
                          </a:solidFill>
                          <a:effectLst/>
                          <a:latin typeface="Calibri"/>
                        </a:rPr>
                        <a:t>Total</a:t>
                      </a:r>
                    </a:p>
                  </a:txBody>
                  <a:tcPr marL="457200" marR="9525"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C00000"/>
                          </a:solidFill>
                          <a:effectLst/>
                          <a:latin typeface="Calibri"/>
                        </a:rPr>
                        <a:t>127</a:t>
                      </a:r>
                    </a:p>
                  </a:txBody>
                  <a:tcPr marL="9525" marR="548640" marT="952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5" name="TextBox 4"/>
          <p:cNvSpPr txBox="1"/>
          <p:nvPr/>
        </p:nvSpPr>
        <p:spPr>
          <a:xfrm>
            <a:off x="2667000" y="1524000"/>
            <a:ext cx="4038600" cy="369332"/>
          </a:xfrm>
          <a:prstGeom prst="rect">
            <a:avLst/>
          </a:prstGeom>
          <a:noFill/>
        </p:spPr>
        <p:txBody>
          <a:bodyPr wrap="square" rtlCol="0">
            <a:spAutoFit/>
          </a:bodyPr>
          <a:lstStyle/>
          <a:p>
            <a:pPr algn="ctr"/>
            <a:r>
              <a:rPr lang="en-US" dirty="0"/>
              <a:t>MMWR Year = 2012</a:t>
            </a:r>
          </a:p>
        </p:txBody>
      </p:sp>
    </p:spTree>
    <p:extLst>
      <p:ext uri="{BB962C8B-B14F-4D97-AF65-F5344CB8AC3E}">
        <p14:creationId xmlns:p14="http://schemas.microsoft.com/office/powerpoint/2010/main" val="3339441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Duplicate Investigations</a:t>
            </a:r>
          </a:p>
        </p:txBody>
      </p:sp>
      <p:sp>
        <p:nvSpPr>
          <p:cNvPr id="3" name="Content Placeholder 2"/>
          <p:cNvSpPr>
            <a:spLocks noGrp="1"/>
          </p:cNvSpPr>
          <p:nvPr>
            <p:ph sz="quarter" idx="1"/>
          </p:nvPr>
        </p:nvSpPr>
        <p:spPr/>
        <p:txBody>
          <a:bodyPr/>
          <a:lstStyle/>
          <a:p>
            <a:r>
              <a:rPr lang="en-US" dirty="0"/>
              <a:t>63 pairs of duplicates with same patient ID number and similar event dates</a:t>
            </a:r>
          </a:p>
          <a:p>
            <a:r>
              <a:rPr lang="en-US" dirty="0"/>
              <a:t>4 are cross-jurisdictional and will be resolved during Central Office review</a:t>
            </a:r>
          </a:p>
          <a:p>
            <a:r>
              <a:rPr lang="en-US" dirty="0"/>
              <a:t>39 are Harris and/or Houston pairs involving recently uploaded data</a:t>
            </a:r>
          </a:p>
          <a:p>
            <a:r>
              <a:rPr lang="en-US" dirty="0"/>
              <a:t>Additional reviews of pairs with same condition and event times needed (e.g., matching patient name and DOB, matching DOB and street) to find patients with different IDs, misspelled or reversed name, etc.</a:t>
            </a:r>
          </a:p>
        </p:txBody>
      </p:sp>
    </p:spTree>
    <p:extLst>
      <p:ext uri="{BB962C8B-B14F-4D97-AF65-F5344CB8AC3E}">
        <p14:creationId xmlns:p14="http://schemas.microsoft.com/office/powerpoint/2010/main" val="361757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(QA) Timeline</a:t>
            </a:r>
          </a:p>
        </p:txBody>
      </p:sp>
      <p:sp>
        <p:nvSpPr>
          <p:cNvPr id="3" name="Content Placeholder 2"/>
          <p:cNvSpPr>
            <a:spLocks noGrp="1"/>
          </p:cNvSpPr>
          <p:nvPr>
            <p:ph sz="quarter" idx="1"/>
          </p:nvPr>
        </p:nvSpPr>
        <p:spPr/>
        <p:txBody>
          <a:bodyPr>
            <a:normAutofit fontScale="92500" lnSpcReduction="10000"/>
          </a:bodyPr>
          <a:lstStyle/>
          <a:p>
            <a:r>
              <a:rPr lang="en-US" dirty="0"/>
              <a:t>February – Cut-off for entering new patients in NBS</a:t>
            </a:r>
          </a:p>
          <a:p>
            <a:r>
              <a:rPr lang="en-US" dirty="0"/>
              <a:t>March – QA by LHD\RHD staff – edit records as needed based on QA findings</a:t>
            </a:r>
          </a:p>
          <a:p>
            <a:pPr lvl="1"/>
            <a:r>
              <a:rPr lang="en-US" dirty="0"/>
              <a:t>Create investigations from lab data</a:t>
            </a:r>
          </a:p>
          <a:p>
            <a:pPr lvl="1"/>
            <a:r>
              <a:rPr lang="en-US" dirty="0"/>
              <a:t>Change status of cases to final status (Confirmed, Probable, or Not a Case with a few exceptions)</a:t>
            </a:r>
          </a:p>
          <a:p>
            <a:pPr lvl="1"/>
            <a:r>
              <a:rPr lang="en-US" dirty="0"/>
              <a:t> Reassign cases to correct MMWR year as needed</a:t>
            </a:r>
          </a:p>
          <a:p>
            <a:pPr lvl="1"/>
            <a:r>
              <a:rPr lang="en-US" dirty="0"/>
              <a:t>Create notifications on completed cases as appropriate</a:t>
            </a:r>
          </a:p>
          <a:p>
            <a:pPr lvl="1"/>
            <a:r>
              <a:rPr lang="en-US" dirty="0"/>
              <a:t>Case counts will be in flux</a:t>
            </a:r>
          </a:p>
          <a:p>
            <a:pPr marL="274320" lvl="1">
              <a:buClr>
                <a:schemeClr val="accent1"/>
              </a:buClr>
              <a:buSzPct val="85000"/>
              <a:buFont typeface="Wingdings 2"/>
              <a:buChar char=""/>
            </a:pPr>
            <a:r>
              <a:rPr lang="en-US" sz="2700" dirty="0">
                <a:solidFill>
                  <a:schemeClr val="tx1"/>
                </a:solidFill>
              </a:rPr>
              <a:t>April – QA by Central Office – edit records as needed based on QA findings</a:t>
            </a:r>
          </a:p>
          <a:p>
            <a:pPr lvl="1"/>
            <a:r>
              <a:rPr lang="en-US" dirty="0"/>
              <a:t>RHD/LHD staff respond to issues identified</a:t>
            </a:r>
          </a:p>
          <a:p>
            <a:pPr marL="274320" lvl="1">
              <a:buClr>
                <a:schemeClr val="accent1"/>
              </a:buClr>
              <a:buSzPct val="85000"/>
              <a:buFont typeface="Wingdings 2"/>
              <a:buChar char=""/>
            </a:pPr>
            <a:endParaRPr lang="en-US" sz="2700" dirty="0">
              <a:solidFill>
                <a:schemeClr val="tx1"/>
              </a:solidFill>
            </a:endParaRPr>
          </a:p>
        </p:txBody>
      </p:sp>
    </p:spTree>
    <p:extLst>
      <p:ext uri="{BB962C8B-B14F-4D97-AF65-F5344CB8AC3E}">
        <p14:creationId xmlns:p14="http://schemas.microsoft.com/office/powerpoint/2010/main" val="1262027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Official Records</a:t>
            </a:r>
          </a:p>
        </p:txBody>
      </p:sp>
      <p:sp>
        <p:nvSpPr>
          <p:cNvPr id="3" name="Content Placeholder 2"/>
          <p:cNvSpPr>
            <a:spLocks noGrp="1"/>
          </p:cNvSpPr>
          <p:nvPr>
            <p:ph sz="quarter" idx="1"/>
          </p:nvPr>
        </p:nvSpPr>
        <p:spPr/>
        <p:txBody>
          <a:bodyPr>
            <a:normAutofit lnSpcReduction="10000"/>
          </a:bodyPr>
          <a:lstStyle/>
          <a:p>
            <a:pPr marL="288925" indent="-273050">
              <a:tabLst>
                <a:tab pos="1598613" algn="l"/>
              </a:tabLst>
            </a:pPr>
            <a:r>
              <a:rPr lang="en-US" dirty="0"/>
              <a:t>Final case status as defined by </a:t>
            </a:r>
            <a:r>
              <a:rPr lang="en-US" i="1" dirty="0"/>
              <a:t>Epi Case Criteria Guide</a:t>
            </a:r>
            <a:r>
              <a:rPr lang="en-US" dirty="0"/>
              <a:t> for corresponding year</a:t>
            </a:r>
          </a:p>
          <a:p>
            <a:pPr marL="288925" indent="-273050">
              <a:tabLst>
                <a:tab pos="1598613" algn="l"/>
              </a:tabLst>
            </a:pPr>
            <a:r>
              <a:rPr lang="en-US" dirty="0"/>
              <a:t>Notification approved </a:t>
            </a:r>
          </a:p>
          <a:p>
            <a:pPr marL="288925" indent="-273050">
              <a:tabLst>
                <a:tab pos="1598613" algn="l"/>
              </a:tabLst>
            </a:pPr>
            <a:r>
              <a:rPr lang="en-US" dirty="0"/>
              <a:t>MMWR year identifies calendar year of occurrence </a:t>
            </a:r>
          </a:p>
          <a:p>
            <a:pPr marL="288925" indent="-273050">
              <a:tabLst>
                <a:tab pos="1598613" algn="l"/>
              </a:tabLst>
            </a:pPr>
            <a:endParaRPr lang="en-US" sz="2000" dirty="0"/>
          </a:p>
          <a:p>
            <a:pPr marL="288925" indent="-273050">
              <a:tabLst>
                <a:tab pos="1598613" algn="l"/>
              </a:tabLst>
            </a:pPr>
            <a:r>
              <a:rPr lang="en-US" dirty="0"/>
              <a:t>After data set is “closed” – DO NOT edit above attributes for any record for that year</a:t>
            </a:r>
          </a:p>
          <a:p>
            <a:pPr marL="563245" lvl="1" indent="-273050">
              <a:tabLst>
                <a:tab pos="1598613" algn="l"/>
              </a:tabLst>
            </a:pPr>
            <a:r>
              <a:rPr lang="en-US" dirty="0"/>
              <a:t>For RHD/LHD do not edit case status or MMWR Year for 2012 records after 3/31/13 without consulting with Central Office staff</a:t>
            </a:r>
          </a:p>
          <a:p>
            <a:pPr marL="563245" lvl="1" indent="-273050">
              <a:tabLst>
                <a:tab pos="1598613" algn="l"/>
              </a:tabLst>
            </a:pPr>
            <a:r>
              <a:rPr lang="en-US" dirty="0"/>
              <a:t>No one should edit these after final data set uploaded by CDC</a:t>
            </a:r>
          </a:p>
          <a:p>
            <a:endParaRPr lang="en-US" dirty="0"/>
          </a:p>
        </p:txBody>
      </p:sp>
    </p:spTree>
    <p:extLst>
      <p:ext uri="{BB962C8B-B14F-4D97-AF65-F5344CB8AC3E}">
        <p14:creationId xmlns:p14="http://schemas.microsoft.com/office/powerpoint/2010/main" val="57040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 Timeline</a:t>
            </a:r>
          </a:p>
        </p:txBody>
      </p:sp>
      <p:sp>
        <p:nvSpPr>
          <p:cNvPr id="3" name="Content Placeholder 2"/>
          <p:cNvSpPr>
            <a:spLocks noGrp="1"/>
          </p:cNvSpPr>
          <p:nvPr>
            <p:ph sz="quarter" idx="1"/>
          </p:nvPr>
        </p:nvSpPr>
        <p:spPr/>
        <p:txBody>
          <a:bodyPr/>
          <a:lstStyle/>
          <a:p>
            <a:r>
              <a:rPr lang="en-US" dirty="0"/>
              <a:t>5/1/13-5/xx/13 – Reconcile data with CDC</a:t>
            </a:r>
          </a:p>
          <a:p>
            <a:r>
              <a:rPr lang="en-US" dirty="0"/>
              <a:t>5/xx/13 – Data set is “closed”</a:t>
            </a:r>
          </a:p>
          <a:p>
            <a:pPr lvl="1"/>
            <a:r>
              <a:rPr lang="en-US" dirty="0"/>
              <a:t>No edits to key data (Case Status, MMWR Year, Notification)</a:t>
            </a:r>
          </a:p>
          <a:p>
            <a:pPr lvl="1"/>
            <a:r>
              <a:rPr lang="en-US" dirty="0"/>
              <a:t>Some updates permissible (e.g., serotype result, date of death) </a:t>
            </a:r>
          </a:p>
          <a:p>
            <a:r>
              <a:rPr lang="en-US" dirty="0"/>
              <a:t>June – State epidemiologist signs off on CDC data tables </a:t>
            </a:r>
          </a:p>
          <a:p>
            <a:r>
              <a:rPr lang="en-US" dirty="0"/>
              <a:t>Data is now “final” and does not need to be labeled as “preliminary” in correspondence and publications.</a:t>
            </a:r>
          </a:p>
        </p:txBody>
      </p:sp>
    </p:spTree>
    <p:extLst>
      <p:ext uri="{BB962C8B-B14F-4D97-AF65-F5344CB8AC3E}">
        <p14:creationId xmlns:p14="http://schemas.microsoft.com/office/powerpoint/2010/main" val="273697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Closeout Goal</a:t>
            </a:r>
          </a:p>
        </p:txBody>
      </p:sp>
      <p:sp>
        <p:nvSpPr>
          <p:cNvPr id="3" name="Content Placeholder 2"/>
          <p:cNvSpPr>
            <a:spLocks noGrp="1"/>
          </p:cNvSpPr>
          <p:nvPr>
            <p:ph sz="quarter" idx="1"/>
          </p:nvPr>
        </p:nvSpPr>
        <p:spPr/>
        <p:txBody>
          <a:bodyPr/>
          <a:lstStyle/>
          <a:p>
            <a:r>
              <a:rPr lang="en-US" dirty="0"/>
              <a:t>Data set is “clean” when the year is closed</a:t>
            </a:r>
          </a:p>
          <a:p>
            <a:r>
              <a:rPr lang="en-US" dirty="0"/>
              <a:t>Data queries will not be missing core data (e.g., sex, age, county)</a:t>
            </a:r>
          </a:p>
          <a:p>
            <a:r>
              <a:rPr lang="en-US" dirty="0"/>
              <a:t>No duplicate records</a:t>
            </a:r>
          </a:p>
          <a:p>
            <a:r>
              <a:rPr lang="en-US" dirty="0"/>
              <a:t>Conditions correctly assigned</a:t>
            </a:r>
          </a:p>
          <a:p>
            <a:r>
              <a:rPr lang="en-US" dirty="0"/>
              <a:t>General rule at this point is to let errors stand</a:t>
            </a:r>
          </a:p>
          <a:p>
            <a:r>
              <a:rPr lang="en-US" dirty="0"/>
              <a:t>For conditions with low numbers, if a change is authorized the variance from official counts should be noted in publications</a:t>
            </a:r>
          </a:p>
        </p:txBody>
      </p:sp>
    </p:spTree>
    <p:extLst>
      <p:ext uri="{BB962C8B-B14F-4D97-AF65-F5344CB8AC3E}">
        <p14:creationId xmlns:p14="http://schemas.microsoft.com/office/powerpoint/2010/main" val="258572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 Process</a:t>
            </a:r>
          </a:p>
        </p:txBody>
      </p:sp>
      <p:sp>
        <p:nvSpPr>
          <p:cNvPr id="3" name="Content Placeholder 2"/>
          <p:cNvSpPr>
            <a:spLocks noGrp="1"/>
          </p:cNvSpPr>
          <p:nvPr>
            <p:ph sz="quarter" idx="1"/>
          </p:nvPr>
        </p:nvSpPr>
        <p:spPr/>
        <p:txBody>
          <a:bodyPr/>
          <a:lstStyle/>
          <a:p>
            <a:r>
              <a:rPr lang="en-US" sz="2400" dirty="0"/>
              <a:t>Identify and resolve aberrations in data</a:t>
            </a:r>
          </a:p>
          <a:p>
            <a:r>
              <a:rPr lang="en-US" sz="2400" dirty="0"/>
              <a:t>Easier to recognize errors in data set than individual records</a:t>
            </a:r>
          </a:p>
          <a:p>
            <a:r>
              <a:rPr lang="en-US" sz="2400" dirty="0"/>
              <a:t>Oversights can easily occur during data entry or notification approval but will show up in the data review</a:t>
            </a:r>
          </a:p>
          <a:p>
            <a:r>
              <a:rPr lang="en-US" sz="2400" dirty="0"/>
              <a:t>QA process will identify records with most common errors</a:t>
            </a:r>
          </a:p>
          <a:p>
            <a:r>
              <a:rPr lang="en-US" sz="2400" dirty="0"/>
              <a:t>Additional QA may be required to assure all cases are entered and condition is correctly assigned</a:t>
            </a:r>
          </a:p>
          <a:p>
            <a:pPr lvl="1"/>
            <a:r>
              <a:rPr lang="en-US" dirty="0"/>
              <a:t>Laboratory report data in NBS and from other sources</a:t>
            </a:r>
          </a:p>
          <a:p>
            <a:pPr lvl="1"/>
            <a:endParaRPr lang="en-US" dirty="0"/>
          </a:p>
          <a:p>
            <a:pPr marL="0" indent="0">
              <a:buNone/>
            </a:pPr>
            <a:endParaRPr lang="en-US" dirty="0"/>
          </a:p>
        </p:txBody>
      </p:sp>
    </p:spTree>
    <p:extLst>
      <p:ext uri="{BB962C8B-B14F-4D97-AF65-F5344CB8AC3E}">
        <p14:creationId xmlns:p14="http://schemas.microsoft.com/office/powerpoint/2010/main" val="4156575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 Goals</a:t>
            </a:r>
          </a:p>
        </p:txBody>
      </p:sp>
      <p:sp>
        <p:nvSpPr>
          <p:cNvPr id="3" name="Content Placeholder 2"/>
          <p:cNvSpPr>
            <a:spLocks noGrp="1"/>
          </p:cNvSpPr>
          <p:nvPr>
            <p:ph sz="quarter" idx="1"/>
          </p:nvPr>
        </p:nvSpPr>
        <p:spPr>
          <a:xfrm>
            <a:off x="304800" y="1752600"/>
            <a:ext cx="8613648" cy="4572000"/>
          </a:xfrm>
        </p:spPr>
        <p:txBody>
          <a:bodyPr>
            <a:normAutofit fontScale="62500" lnSpcReduction="20000"/>
          </a:bodyPr>
          <a:lstStyle/>
          <a:p>
            <a:pPr lvl="0">
              <a:spcBef>
                <a:spcPts val="1200"/>
              </a:spcBef>
            </a:pPr>
            <a:r>
              <a:rPr lang="en-US" dirty="0"/>
              <a:t>All 2012 records have been processed off of all of the queues on the NBS home page</a:t>
            </a:r>
          </a:p>
          <a:p>
            <a:pPr lvl="0">
              <a:spcBef>
                <a:spcPts val="600"/>
              </a:spcBef>
            </a:pPr>
            <a:r>
              <a:rPr lang="en-US" dirty="0"/>
              <a:t>All 2012 cases are entered and are identified as 2012 by </a:t>
            </a:r>
            <a:r>
              <a:rPr lang="en-US" i="1" dirty="0"/>
              <a:t>MMWR Year</a:t>
            </a:r>
            <a:r>
              <a:rPr lang="en-US" dirty="0"/>
              <a:t> and </a:t>
            </a:r>
            <a:r>
              <a:rPr lang="en-US" i="1" dirty="0"/>
              <a:t>Event Date</a:t>
            </a:r>
            <a:endParaRPr lang="en-US" dirty="0"/>
          </a:p>
          <a:p>
            <a:pPr lvl="0">
              <a:spcBef>
                <a:spcPts val="600"/>
              </a:spcBef>
            </a:pPr>
            <a:r>
              <a:rPr lang="en-US" spc="-40" dirty="0"/>
              <a:t>All 2012 records have a final </a:t>
            </a:r>
            <a:r>
              <a:rPr lang="en-US" i="1" spc="-40" dirty="0"/>
              <a:t>Case Stat</a:t>
            </a:r>
            <a:r>
              <a:rPr lang="en-US" spc="-40" dirty="0"/>
              <a:t>us (“C”, “P”, “N”, or, if defined as a final status, “S”) that meets the case definition for that classification</a:t>
            </a:r>
          </a:p>
          <a:p>
            <a:pPr lvl="0">
              <a:spcBef>
                <a:spcPts val="600"/>
              </a:spcBef>
            </a:pPr>
            <a:r>
              <a:rPr lang="en-US" dirty="0"/>
              <a:t>All records with </a:t>
            </a:r>
            <a:r>
              <a:rPr lang="en-US" i="1" dirty="0"/>
              <a:t>Case Status</a:t>
            </a:r>
            <a:r>
              <a:rPr lang="en-US" dirty="0"/>
              <a:t> of “C” or “P” (or “S” for CJD) have a notification that has been approved (Texas reportable conditions only)</a:t>
            </a:r>
          </a:p>
          <a:p>
            <a:pPr lvl="0">
              <a:spcBef>
                <a:spcPts val="600"/>
              </a:spcBef>
            </a:pPr>
            <a:r>
              <a:rPr lang="en-US" dirty="0"/>
              <a:t>Each record has a date of birth (</a:t>
            </a:r>
            <a:r>
              <a:rPr lang="en-US" i="1" dirty="0"/>
              <a:t>Birth Time</a:t>
            </a:r>
            <a:r>
              <a:rPr lang="en-US" dirty="0"/>
              <a:t>) or age (</a:t>
            </a:r>
            <a:r>
              <a:rPr lang="en-US" i="1" dirty="0"/>
              <a:t>Age Reported</a:t>
            </a:r>
            <a:r>
              <a:rPr lang="en-US" dirty="0"/>
              <a:t>) that is reasonable for the condition</a:t>
            </a:r>
          </a:p>
          <a:p>
            <a:pPr lvl="0">
              <a:spcBef>
                <a:spcPts val="600"/>
              </a:spcBef>
            </a:pPr>
            <a:r>
              <a:rPr lang="en-US" spc="-50" dirty="0"/>
              <a:t>Each record has sex assigned (</a:t>
            </a:r>
            <a:r>
              <a:rPr lang="en-US" i="1" spc="-50" dirty="0"/>
              <a:t>Current Sex Code</a:t>
            </a:r>
            <a:r>
              <a:rPr lang="en-US" spc="-50" dirty="0"/>
              <a:t> = “F”, “M”, or “U” - preferably “F” or “M”)</a:t>
            </a:r>
          </a:p>
          <a:p>
            <a:pPr lvl="0">
              <a:spcBef>
                <a:spcPts val="600"/>
              </a:spcBef>
            </a:pPr>
            <a:r>
              <a:rPr lang="en-US" dirty="0"/>
              <a:t>As many records as possible have race (</a:t>
            </a:r>
            <a:r>
              <a:rPr lang="en-US" i="1" dirty="0"/>
              <a:t>Concatenated Race Description</a:t>
            </a:r>
            <a:r>
              <a:rPr lang="en-US" dirty="0"/>
              <a:t>) and ethnicity (</a:t>
            </a:r>
            <a:r>
              <a:rPr lang="en-US" i="1" dirty="0"/>
              <a:t>Ethnic Group</a:t>
            </a:r>
            <a:r>
              <a:rPr lang="en-US" dirty="0"/>
              <a:t>)</a:t>
            </a:r>
          </a:p>
          <a:p>
            <a:pPr lvl="0">
              <a:spcBef>
                <a:spcPts val="600"/>
              </a:spcBef>
            </a:pPr>
            <a:r>
              <a:rPr lang="en-US" dirty="0"/>
              <a:t>Each record has a County and it is consistent with address and jurisdiction</a:t>
            </a:r>
          </a:p>
          <a:p>
            <a:pPr lvl="0">
              <a:spcBef>
                <a:spcPts val="600"/>
              </a:spcBef>
            </a:pPr>
            <a:r>
              <a:rPr lang="en-US" spc="-20" dirty="0"/>
              <a:t>There are no duplicate cases in the data set of approved confirmed and probable cases</a:t>
            </a:r>
          </a:p>
          <a:p>
            <a:pPr lvl="0">
              <a:spcBef>
                <a:spcPts val="600"/>
              </a:spcBef>
            </a:pPr>
            <a:r>
              <a:rPr lang="en-US" dirty="0"/>
              <a:t>All investigations of approved confirmed and probable cases are closed (</a:t>
            </a:r>
            <a:r>
              <a:rPr lang="en-US" i="1" dirty="0"/>
              <a:t>Investigation Status Code </a:t>
            </a:r>
            <a:r>
              <a:rPr lang="en-US" dirty="0"/>
              <a:t>is “C”)</a:t>
            </a:r>
          </a:p>
        </p:txBody>
      </p:sp>
    </p:spTree>
    <p:extLst>
      <p:ext uri="{BB962C8B-B14F-4D97-AF65-F5344CB8AC3E}">
        <p14:creationId xmlns:p14="http://schemas.microsoft.com/office/powerpoint/2010/main" val="112608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Laboratory Data </a:t>
            </a:r>
          </a:p>
        </p:txBody>
      </p:sp>
      <p:sp>
        <p:nvSpPr>
          <p:cNvPr id="3" name="Content Placeholder 2"/>
          <p:cNvSpPr>
            <a:spLocks noGrp="1"/>
          </p:cNvSpPr>
          <p:nvPr>
            <p:ph sz="quarter" idx="1"/>
          </p:nvPr>
        </p:nvSpPr>
        <p:spPr/>
        <p:txBody>
          <a:bodyPr>
            <a:normAutofit/>
          </a:bodyPr>
          <a:lstStyle/>
          <a:p>
            <a:r>
              <a:rPr lang="en-US" sz="2400" dirty="0"/>
              <a:t>Identify lab reports that should be cases and are not attached to investigations </a:t>
            </a:r>
          </a:p>
          <a:p>
            <a:pPr lvl="1"/>
            <a:r>
              <a:rPr lang="en-US" dirty="0"/>
              <a:t>NBS system deleted from queue due to age or rule – report filtered for Case Review Status = “Processed” and Last Changed User Name = “Elrload, Nedss”</a:t>
            </a:r>
          </a:p>
          <a:p>
            <a:pPr lvl="1"/>
            <a:r>
              <a:rPr lang="en-US" dirty="0"/>
              <a:t>Selected conditions – manual process of filtering</a:t>
            </a:r>
          </a:p>
          <a:p>
            <a:pPr lvl="1"/>
            <a:r>
              <a:rPr lang="en-US" dirty="0"/>
              <a:t>Other data sources</a:t>
            </a:r>
          </a:p>
          <a:p>
            <a:r>
              <a:rPr lang="en-US" sz="2400" dirty="0"/>
              <a:t>Join lab data and investigation case data:</a:t>
            </a:r>
          </a:p>
          <a:p>
            <a:pPr lvl="1"/>
            <a:r>
              <a:rPr lang="en-US" dirty="0"/>
              <a:t>Assist in assigning case to correct MMWR year</a:t>
            </a:r>
          </a:p>
          <a:p>
            <a:pPr lvl="1"/>
            <a:r>
              <a:rPr lang="en-US" dirty="0"/>
              <a:t>Identify cases mismatched with laboratory result </a:t>
            </a:r>
          </a:p>
          <a:p>
            <a:pPr marL="0" indent="0">
              <a:buNone/>
            </a:pPr>
            <a:endParaRPr lang="en-US" sz="2400" dirty="0"/>
          </a:p>
        </p:txBody>
      </p:sp>
      <p:grpSp>
        <p:nvGrpSpPr>
          <p:cNvPr id="69" name="Group 68"/>
          <p:cNvGrpSpPr>
            <a:grpSpLocks noChangeAspect="1"/>
          </p:cNvGrpSpPr>
          <p:nvPr/>
        </p:nvGrpSpPr>
        <p:grpSpPr bwMode="auto">
          <a:xfrm rot="16200000">
            <a:off x="7733080" y="5030133"/>
            <a:ext cx="249652" cy="576783"/>
            <a:chOff x="2648" y="1624"/>
            <a:chExt cx="464" cy="1072"/>
          </a:xfrm>
          <a:effectLst>
            <a:glow rad="63500">
              <a:schemeClr val="accent2">
                <a:satMod val="175000"/>
                <a:alpha val="40000"/>
              </a:schemeClr>
            </a:glow>
          </a:effectLst>
        </p:grpSpPr>
        <p:sp>
          <p:nvSpPr>
            <p:cNvPr id="70" name="AutoShape 4"/>
            <p:cNvSpPr>
              <a:spLocks noChangeAspect="1" noChangeArrowheads="1" noTextEdit="1"/>
            </p:cNvSpPr>
            <p:nvPr/>
          </p:nvSpPr>
          <p:spPr bwMode="auto">
            <a:xfrm>
              <a:off x="2648" y="1624"/>
              <a:ext cx="270" cy="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6"/>
            <p:cNvSpPr>
              <a:spLocks/>
            </p:cNvSpPr>
            <p:nvPr/>
          </p:nvSpPr>
          <p:spPr bwMode="auto">
            <a:xfrm>
              <a:off x="2662" y="1624"/>
              <a:ext cx="439" cy="417"/>
            </a:xfrm>
            <a:custGeom>
              <a:avLst/>
              <a:gdLst>
                <a:gd name="T0" fmla="*/ 3243 w 6577"/>
                <a:gd name="T1" fmla="*/ 40 h 6257"/>
                <a:gd name="T2" fmla="*/ 3274 w 6577"/>
                <a:gd name="T3" fmla="*/ 5 h 6257"/>
                <a:gd name="T4" fmla="*/ 3309 w 6577"/>
                <a:gd name="T5" fmla="*/ 5 h 6257"/>
                <a:gd name="T6" fmla="*/ 3338 w 6577"/>
                <a:gd name="T7" fmla="*/ 40 h 6257"/>
                <a:gd name="T8" fmla="*/ 4029 w 6577"/>
                <a:gd name="T9" fmla="*/ 2171 h 6257"/>
                <a:gd name="T10" fmla="*/ 4068 w 6577"/>
                <a:gd name="T11" fmla="*/ 2239 h 6257"/>
                <a:gd name="T12" fmla="*/ 4128 w 6577"/>
                <a:gd name="T13" fmla="*/ 2299 h 6257"/>
                <a:gd name="T14" fmla="*/ 4202 w 6577"/>
                <a:gd name="T15" fmla="*/ 2340 h 6257"/>
                <a:gd name="T16" fmla="*/ 4282 w 6577"/>
                <a:gd name="T17" fmla="*/ 2354 h 6257"/>
                <a:gd name="T18" fmla="*/ 6523 w 6577"/>
                <a:gd name="T19" fmla="*/ 2354 h 6257"/>
                <a:gd name="T20" fmla="*/ 6567 w 6577"/>
                <a:gd name="T21" fmla="*/ 2374 h 6257"/>
                <a:gd name="T22" fmla="*/ 6577 w 6577"/>
                <a:gd name="T23" fmla="*/ 2403 h 6257"/>
                <a:gd name="T24" fmla="*/ 6552 w 6577"/>
                <a:gd name="T25" fmla="*/ 2443 h 6257"/>
                <a:gd name="T26" fmla="*/ 4739 w 6577"/>
                <a:gd name="T27" fmla="*/ 3760 h 6257"/>
                <a:gd name="T28" fmla="*/ 4684 w 6577"/>
                <a:gd name="T29" fmla="*/ 3819 h 6257"/>
                <a:gd name="T30" fmla="*/ 4650 w 6577"/>
                <a:gd name="T31" fmla="*/ 3893 h 6257"/>
                <a:gd name="T32" fmla="*/ 4635 w 6577"/>
                <a:gd name="T33" fmla="*/ 3978 h 6257"/>
                <a:gd name="T34" fmla="*/ 4645 w 6577"/>
                <a:gd name="T35" fmla="*/ 4057 h 6257"/>
                <a:gd name="T36" fmla="*/ 5336 w 6577"/>
                <a:gd name="T37" fmla="*/ 6188 h 6257"/>
                <a:gd name="T38" fmla="*/ 5329 w 6577"/>
                <a:gd name="T39" fmla="*/ 6237 h 6257"/>
                <a:gd name="T40" fmla="*/ 5305 w 6577"/>
                <a:gd name="T41" fmla="*/ 6257 h 6257"/>
                <a:gd name="T42" fmla="*/ 5261 w 6577"/>
                <a:gd name="T43" fmla="*/ 6242 h 6257"/>
                <a:gd name="T44" fmla="*/ 3447 w 6577"/>
                <a:gd name="T45" fmla="*/ 4927 h 6257"/>
                <a:gd name="T46" fmla="*/ 3373 w 6577"/>
                <a:gd name="T47" fmla="*/ 4891 h 6257"/>
                <a:gd name="T48" fmla="*/ 3289 w 6577"/>
                <a:gd name="T49" fmla="*/ 4881 h 6257"/>
                <a:gd name="T50" fmla="*/ 3209 w 6577"/>
                <a:gd name="T51" fmla="*/ 4891 h 6257"/>
                <a:gd name="T52" fmla="*/ 3134 w 6577"/>
                <a:gd name="T53" fmla="*/ 4927 h 6257"/>
                <a:gd name="T54" fmla="*/ 1321 w 6577"/>
                <a:gd name="T55" fmla="*/ 6242 h 6257"/>
                <a:gd name="T56" fmla="*/ 1276 w 6577"/>
                <a:gd name="T57" fmla="*/ 6257 h 6257"/>
                <a:gd name="T58" fmla="*/ 1247 w 6577"/>
                <a:gd name="T59" fmla="*/ 6237 h 6257"/>
                <a:gd name="T60" fmla="*/ 1247 w 6577"/>
                <a:gd name="T61" fmla="*/ 6188 h 6257"/>
                <a:gd name="T62" fmla="*/ 1937 w 6577"/>
                <a:gd name="T63" fmla="*/ 4057 h 6257"/>
                <a:gd name="T64" fmla="*/ 1946 w 6577"/>
                <a:gd name="T65" fmla="*/ 3978 h 6257"/>
                <a:gd name="T66" fmla="*/ 1932 w 6577"/>
                <a:gd name="T67" fmla="*/ 3893 h 6257"/>
                <a:gd name="T68" fmla="*/ 1897 w 6577"/>
                <a:gd name="T69" fmla="*/ 3819 h 6257"/>
                <a:gd name="T70" fmla="*/ 1838 w 6577"/>
                <a:gd name="T71" fmla="*/ 3760 h 6257"/>
                <a:gd name="T72" fmla="*/ 29 w 6577"/>
                <a:gd name="T73" fmla="*/ 2443 h 6257"/>
                <a:gd name="T74" fmla="*/ 0 w 6577"/>
                <a:gd name="T75" fmla="*/ 2403 h 6257"/>
                <a:gd name="T76" fmla="*/ 14 w 6577"/>
                <a:gd name="T77" fmla="*/ 2374 h 6257"/>
                <a:gd name="T78" fmla="*/ 59 w 6577"/>
                <a:gd name="T79" fmla="*/ 2354 h 6257"/>
                <a:gd name="T80" fmla="*/ 2300 w 6577"/>
                <a:gd name="T81" fmla="*/ 2354 h 6257"/>
                <a:gd name="T82" fmla="*/ 2379 w 6577"/>
                <a:gd name="T83" fmla="*/ 2340 h 6257"/>
                <a:gd name="T84" fmla="*/ 2449 w 6577"/>
                <a:gd name="T85" fmla="*/ 2299 h 6257"/>
                <a:gd name="T86" fmla="*/ 2513 w 6577"/>
                <a:gd name="T87" fmla="*/ 2239 h 6257"/>
                <a:gd name="T88" fmla="*/ 2549 w 6577"/>
                <a:gd name="T89" fmla="*/ 2171 h 6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577" h="6257">
                  <a:moveTo>
                    <a:pt x="3228" y="74"/>
                  </a:moveTo>
                  <a:lnTo>
                    <a:pt x="3243" y="40"/>
                  </a:lnTo>
                  <a:lnTo>
                    <a:pt x="3258" y="15"/>
                  </a:lnTo>
                  <a:lnTo>
                    <a:pt x="3274" y="5"/>
                  </a:lnTo>
                  <a:lnTo>
                    <a:pt x="3289" y="0"/>
                  </a:lnTo>
                  <a:lnTo>
                    <a:pt x="3309" y="5"/>
                  </a:lnTo>
                  <a:lnTo>
                    <a:pt x="3323" y="15"/>
                  </a:lnTo>
                  <a:lnTo>
                    <a:pt x="3338" y="40"/>
                  </a:lnTo>
                  <a:lnTo>
                    <a:pt x="3348" y="74"/>
                  </a:lnTo>
                  <a:lnTo>
                    <a:pt x="4029" y="2171"/>
                  </a:lnTo>
                  <a:lnTo>
                    <a:pt x="4049" y="2205"/>
                  </a:lnTo>
                  <a:lnTo>
                    <a:pt x="4068" y="2239"/>
                  </a:lnTo>
                  <a:lnTo>
                    <a:pt x="4098" y="2269"/>
                  </a:lnTo>
                  <a:lnTo>
                    <a:pt x="4128" y="2299"/>
                  </a:lnTo>
                  <a:lnTo>
                    <a:pt x="4167" y="2320"/>
                  </a:lnTo>
                  <a:lnTo>
                    <a:pt x="4202" y="2340"/>
                  </a:lnTo>
                  <a:lnTo>
                    <a:pt x="4243" y="2349"/>
                  </a:lnTo>
                  <a:lnTo>
                    <a:pt x="4282" y="2354"/>
                  </a:lnTo>
                  <a:lnTo>
                    <a:pt x="6488" y="2354"/>
                  </a:lnTo>
                  <a:lnTo>
                    <a:pt x="6523" y="2354"/>
                  </a:lnTo>
                  <a:lnTo>
                    <a:pt x="6552" y="2364"/>
                  </a:lnTo>
                  <a:lnTo>
                    <a:pt x="6567" y="2374"/>
                  </a:lnTo>
                  <a:lnTo>
                    <a:pt x="6577" y="2384"/>
                  </a:lnTo>
                  <a:lnTo>
                    <a:pt x="6577" y="2403"/>
                  </a:lnTo>
                  <a:lnTo>
                    <a:pt x="6572" y="2423"/>
                  </a:lnTo>
                  <a:lnTo>
                    <a:pt x="6552" y="2443"/>
                  </a:lnTo>
                  <a:lnTo>
                    <a:pt x="6523" y="2463"/>
                  </a:lnTo>
                  <a:lnTo>
                    <a:pt x="4739" y="3760"/>
                  </a:lnTo>
                  <a:lnTo>
                    <a:pt x="4709" y="3789"/>
                  </a:lnTo>
                  <a:lnTo>
                    <a:pt x="4684" y="3819"/>
                  </a:lnTo>
                  <a:lnTo>
                    <a:pt x="4665" y="3853"/>
                  </a:lnTo>
                  <a:lnTo>
                    <a:pt x="4650" y="3893"/>
                  </a:lnTo>
                  <a:lnTo>
                    <a:pt x="4640" y="3933"/>
                  </a:lnTo>
                  <a:lnTo>
                    <a:pt x="4635" y="3978"/>
                  </a:lnTo>
                  <a:lnTo>
                    <a:pt x="4635" y="4017"/>
                  </a:lnTo>
                  <a:lnTo>
                    <a:pt x="4645" y="4057"/>
                  </a:lnTo>
                  <a:lnTo>
                    <a:pt x="5324" y="6153"/>
                  </a:lnTo>
                  <a:lnTo>
                    <a:pt x="5336" y="6188"/>
                  </a:lnTo>
                  <a:lnTo>
                    <a:pt x="5336" y="6218"/>
                  </a:lnTo>
                  <a:lnTo>
                    <a:pt x="5329" y="6237"/>
                  </a:lnTo>
                  <a:lnTo>
                    <a:pt x="5320" y="6247"/>
                  </a:lnTo>
                  <a:lnTo>
                    <a:pt x="5305" y="6257"/>
                  </a:lnTo>
                  <a:lnTo>
                    <a:pt x="5285" y="6252"/>
                  </a:lnTo>
                  <a:lnTo>
                    <a:pt x="5261" y="6242"/>
                  </a:lnTo>
                  <a:lnTo>
                    <a:pt x="5231" y="6222"/>
                  </a:lnTo>
                  <a:lnTo>
                    <a:pt x="3447" y="4927"/>
                  </a:lnTo>
                  <a:lnTo>
                    <a:pt x="3412" y="4906"/>
                  </a:lnTo>
                  <a:lnTo>
                    <a:pt x="3373" y="4891"/>
                  </a:lnTo>
                  <a:lnTo>
                    <a:pt x="3333" y="4881"/>
                  </a:lnTo>
                  <a:lnTo>
                    <a:pt x="3289" y="4881"/>
                  </a:lnTo>
                  <a:lnTo>
                    <a:pt x="3248" y="4881"/>
                  </a:lnTo>
                  <a:lnTo>
                    <a:pt x="3209" y="4891"/>
                  </a:lnTo>
                  <a:lnTo>
                    <a:pt x="3169" y="4906"/>
                  </a:lnTo>
                  <a:lnTo>
                    <a:pt x="3134" y="4927"/>
                  </a:lnTo>
                  <a:lnTo>
                    <a:pt x="1351" y="6222"/>
                  </a:lnTo>
                  <a:lnTo>
                    <a:pt x="1321" y="6242"/>
                  </a:lnTo>
                  <a:lnTo>
                    <a:pt x="1296" y="6252"/>
                  </a:lnTo>
                  <a:lnTo>
                    <a:pt x="1276" y="6257"/>
                  </a:lnTo>
                  <a:lnTo>
                    <a:pt x="1256" y="6247"/>
                  </a:lnTo>
                  <a:lnTo>
                    <a:pt x="1247" y="6237"/>
                  </a:lnTo>
                  <a:lnTo>
                    <a:pt x="1242" y="6218"/>
                  </a:lnTo>
                  <a:lnTo>
                    <a:pt x="1247" y="6188"/>
                  </a:lnTo>
                  <a:lnTo>
                    <a:pt x="1256" y="6153"/>
                  </a:lnTo>
                  <a:lnTo>
                    <a:pt x="1937" y="4057"/>
                  </a:lnTo>
                  <a:lnTo>
                    <a:pt x="1946" y="4017"/>
                  </a:lnTo>
                  <a:lnTo>
                    <a:pt x="1946" y="3978"/>
                  </a:lnTo>
                  <a:lnTo>
                    <a:pt x="1942" y="3933"/>
                  </a:lnTo>
                  <a:lnTo>
                    <a:pt x="1932" y="3893"/>
                  </a:lnTo>
                  <a:lnTo>
                    <a:pt x="1917" y="3853"/>
                  </a:lnTo>
                  <a:lnTo>
                    <a:pt x="1897" y="3819"/>
                  </a:lnTo>
                  <a:lnTo>
                    <a:pt x="1867" y="3789"/>
                  </a:lnTo>
                  <a:lnTo>
                    <a:pt x="1838" y="3760"/>
                  </a:lnTo>
                  <a:lnTo>
                    <a:pt x="54" y="2463"/>
                  </a:lnTo>
                  <a:lnTo>
                    <a:pt x="29" y="2443"/>
                  </a:lnTo>
                  <a:lnTo>
                    <a:pt x="10" y="2423"/>
                  </a:lnTo>
                  <a:lnTo>
                    <a:pt x="0" y="2403"/>
                  </a:lnTo>
                  <a:lnTo>
                    <a:pt x="4" y="2384"/>
                  </a:lnTo>
                  <a:lnTo>
                    <a:pt x="14" y="2374"/>
                  </a:lnTo>
                  <a:lnTo>
                    <a:pt x="29" y="2364"/>
                  </a:lnTo>
                  <a:lnTo>
                    <a:pt x="59" y="2354"/>
                  </a:lnTo>
                  <a:lnTo>
                    <a:pt x="94" y="2354"/>
                  </a:lnTo>
                  <a:lnTo>
                    <a:pt x="2300" y="2354"/>
                  </a:lnTo>
                  <a:lnTo>
                    <a:pt x="2340" y="2349"/>
                  </a:lnTo>
                  <a:lnTo>
                    <a:pt x="2379" y="2340"/>
                  </a:lnTo>
                  <a:lnTo>
                    <a:pt x="2414" y="2320"/>
                  </a:lnTo>
                  <a:lnTo>
                    <a:pt x="2449" y="2299"/>
                  </a:lnTo>
                  <a:lnTo>
                    <a:pt x="2483" y="2269"/>
                  </a:lnTo>
                  <a:lnTo>
                    <a:pt x="2513" y="2239"/>
                  </a:lnTo>
                  <a:lnTo>
                    <a:pt x="2534" y="2205"/>
                  </a:lnTo>
                  <a:lnTo>
                    <a:pt x="2549" y="2171"/>
                  </a:lnTo>
                  <a:lnTo>
                    <a:pt x="3228" y="74"/>
                  </a:lnTo>
                  <a:close/>
                </a:path>
              </a:pathLst>
            </a:custGeom>
            <a:solidFill>
              <a:srgbClr val="EC9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7"/>
            <p:cNvSpPr>
              <a:spLocks/>
            </p:cNvSpPr>
            <p:nvPr/>
          </p:nvSpPr>
          <p:spPr bwMode="auto">
            <a:xfrm>
              <a:off x="2666" y="1630"/>
              <a:ext cx="422" cy="163"/>
            </a:xfrm>
            <a:custGeom>
              <a:avLst/>
              <a:gdLst>
                <a:gd name="T0" fmla="*/ 159 w 6344"/>
                <a:gd name="T1" fmla="*/ 2424 h 2449"/>
                <a:gd name="T2" fmla="*/ 2321 w 6344"/>
                <a:gd name="T3" fmla="*/ 2424 h 2449"/>
                <a:gd name="T4" fmla="*/ 2395 w 6344"/>
                <a:gd name="T5" fmla="*/ 2414 h 2449"/>
                <a:gd name="T6" fmla="*/ 2454 w 6344"/>
                <a:gd name="T7" fmla="*/ 2384 h 2449"/>
                <a:gd name="T8" fmla="*/ 2494 w 6344"/>
                <a:gd name="T9" fmla="*/ 2349 h 2449"/>
                <a:gd name="T10" fmla="*/ 2529 w 6344"/>
                <a:gd name="T11" fmla="*/ 2300 h 2449"/>
                <a:gd name="T12" fmla="*/ 3194 w 6344"/>
                <a:gd name="T13" fmla="*/ 125 h 2449"/>
                <a:gd name="T14" fmla="*/ 3179 w 6344"/>
                <a:gd name="T15" fmla="*/ 313 h 2449"/>
                <a:gd name="T16" fmla="*/ 3179 w 6344"/>
                <a:gd name="T17" fmla="*/ 448 h 2449"/>
                <a:gd name="T18" fmla="*/ 3194 w 6344"/>
                <a:gd name="T19" fmla="*/ 492 h 2449"/>
                <a:gd name="T20" fmla="*/ 3220 w 6344"/>
                <a:gd name="T21" fmla="*/ 512 h 2449"/>
                <a:gd name="T22" fmla="*/ 3240 w 6344"/>
                <a:gd name="T23" fmla="*/ 532 h 2449"/>
                <a:gd name="T24" fmla="*/ 3309 w 6344"/>
                <a:gd name="T25" fmla="*/ 681 h 2449"/>
                <a:gd name="T26" fmla="*/ 3453 w 6344"/>
                <a:gd name="T27" fmla="*/ 1088 h 2449"/>
                <a:gd name="T28" fmla="*/ 3766 w 6344"/>
                <a:gd name="T29" fmla="*/ 2032 h 2449"/>
                <a:gd name="T30" fmla="*/ 3855 w 6344"/>
                <a:gd name="T31" fmla="*/ 2334 h 2449"/>
                <a:gd name="T32" fmla="*/ 3880 w 6344"/>
                <a:gd name="T33" fmla="*/ 2379 h 2449"/>
                <a:gd name="T34" fmla="*/ 3934 w 6344"/>
                <a:gd name="T35" fmla="*/ 2429 h 2449"/>
                <a:gd name="T36" fmla="*/ 3980 w 6344"/>
                <a:gd name="T37" fmla="*/ 2444 h 2449"/>
                <a:gd name="T38" fmla="*/ 4034 w 6344"/>
                <a:gd name="T39" fmla="*/ 2449 h 2449"/>
                <a:gd name="T40" fmla="*/ 5883 w 6344"/>
                <a:gd name="T41" fmla="*/ 2424 h 2449"/>
                <a:gd name="T42" fmla="*/ 4194 w 6344"/>
                <a:gd name="T43" fmla="*/ 2310 h 2449"/>
                <a:gd name="T44" fmla="*/ 4118 w 6344"/>
                <a:gd name="T45" fmla="*/ 2300 h 2449"/>
                <a:gd name="T46" fmla="*/ 4030 w 6344"/>
                <a:gd name="T47" fmla="*/ 2260 h 2449"/>
                <a:gd name="T48" fmla="*/ 3985 w 6344"/>
                <a:gd name="T49" fmla="*/ 2220 h 2449"/>
                <a:gd name="T50" fmla="*/ 3939 w 6344"/>
                <a:gd name="T51" fmla="*/ 2165 h 2449"/>
                <a:gd name="T52" fmla="*/ 3910 w 6344"/>
                <a:gd name="T53" fmla="*/ 2096 h 2449"/>
                <a:gd name="T54" fmla="*/ 3557 w 6344"/>
                <a:gd name="T55" fmla="*/ 959 h 2449"/>
                <a:gd name="T56" fmla="*/ 3334 w 6344"/>
                <a:gd name="T57" fmla="*/ 288 h 2449"/>
                <a:gd name="T58" fmla="*/ 3235 w 6344"/>
                <a:gd name="T59" fmla="*/ 21 h 2449"/>
                <a:gd name="T60" fmla="*/ 3220 w 6344"/>
                <a:gd name="T61" fmla="*/ 0 h 2449"/>
                <a:gd name="T62" fmla="*/ 3175 w 6344"/>
                <a:gd name="T63" fmla="*/ 105 h 2449"/>
                <a:gd name="T64" fmla="*/ 2961 w 6344"/>
                <a:gd name="T65" fmla="*/ 710 h 2449"/>
                <a:gd name="T66" fmla="*/ 2584 w 6344"/>
                <a:gd name="T67" fmla="*/ 1868 h 2449"/>
                <a:gd name="T68" fmla="*/ 2454 w 6344"/>
                <a:gd name="T69" fmla="*/ 2231 h 2449"/>
                <a:gd name="T70" fmla="*/ 2400 w 6344"/>
                <a:gd name="T71" fmla="*/ 2270 h 2449"/>
                <a:gd name="T72" fmla="*/ 2301 w 6344"/>
                <a:gd name="T73" fmla="*/ 2310 h 2449"/>
                <a:gd name="T74" fmla="*/ 2186 w 6344"/>
                <a:gd name="T75" fmla="*/ 2324 h 2449"/>
                <a:gd name="T76" fmla="*/ 1704 w 6344"/>
                <a:gd name="T77" fmla="*/ 2314 h 2449"/>
                <a:gd name="T78" fmla="*/ 0 w 6344"/>
                <a:gd name="T79" fmla="*/ 2310 h 2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344" h="2449">
                  <a:moveTo>
                    <a:pt x="0" y="2310"/>
                  </a:moveTo>
                  <a:lnTo>
                    <a:pt x="159" y="2424"/>
                  </a:lnTo>
                  <a:lnTo>
                    <a:pt x="2291" y="2424"/>
                  </a:lnTo>
                  <a:lnTo>
                    <a:pt x="2321" y="2424"/>
                  </a:lnTo>
                  <a:lnTo>
                    <a:pt x="2355" y="2424"/>
                  </a:lnTo>
                  <a:lnTo>
                    <a:pt x="2395" y="2414"/>
                  </a:lnTo>
                  <a:lnTo>
                    <a:pt x="2434" y="2394"/>
                  </a:lnTo>
                  <a:lnTo>
                    <a:pt x="2454" y="2384"/>
                  </a:lnTo>
                  <a:lnTo>
                    <a:pt x="2475" y="2369"/>
                  </a:lnTo>
                  <a:lnTo>
                    <a:pt x="2494" y="2349"/>
                  </a:lnTo>
                  <a:lnTo>
                    <a:pt x="2514" y="2324"/>
                  </a:lnTo>
                  <a:lnTo>
                    <a:pt x="2529" y="2300"/>
                  </a:lnTo>
                  <a:lnTo>
                    <a:pt x="2539" y="2265"/>
                  </a:lnTo>
                  <a:lnTo>
                    <a:pt x="3194" y="125"/>
                  </a:lnTo>
                  <a:lnTo>
                    <a:pt x="3189" y="184"/>
                  </a:lnTo>
                  <a:lnTo>
                    <a:pt x="3179" y="313"/>
                  </a:lnTo>
                  <a:lnTo>
                    <a:pt x="3175" y="382"/>
                  </a:lnTo>
                  <a:lnTo>
                    <a:pt x="3179" y="448"/>
                  </a:lnTo>
                  <a:lnTo>
                    <a:pt x="3184" y="472"/>
                  </a:lnTo>
                  <a:lnTo>
                    <a:pt x="3194" y="492"/>
                  </a:lnTo>
                  <a:lnTo>
                    <a:pt x="3204" y="507"/>
                  </a:lnTo>
                  <a:lnTo>
                    <a:pt x="3220" y="512"/>
                  </a:lnTo>
                  <a:lnTo>
                    <a:pt x="3230" y="517"/>
                  </a:lnTo>
                  <a:lnTo>
                    <a:pt x="3240" y="532"/>
                  </a:lnTo>
                  <a:lnTo>
                    <a:pt x="3269" y="591"/>
                  </a:lnTo>
                  <a:lnTo>
                    <a:pt x="3309" y="681"/>
                  </a:lnTo>
                  <a:lnTo>
                    <a:pt x="3353" y="800"/>
                  </a:lnTo>
                  <a:lnTo>
                    <a:pt x="3453" y="1088"/>
                  </a:lnTo>
                  <a:lnTo>
                    <a:pt x="3567" y="1415"/>
                  </a:lnTo>
                  <a:lnTo>
                    <a:pt x="3766" y="2032"/>
                  </a:lnTo>
                  <a:lnTo>
                    <a:pt x="3850" y="2310"/>
                  </a:lnTo>
                  <a:lnTo>
                    <a:pt x="3855" y="2334"/>
                  </a:lnTo>
                  <a:lnTo>
                    <a:pt x="3866" y="2354"/>
                  </a:lnTo>
                  <a:lnTo>
                    <a:pt x="3880" y="2379"/>
                  </a:lnTo>
                  <a:lnTo>
                    <a:pt x="3900" y="2404"/>
                  </a:lnTo>
                  <a:lnTo>
                    <a:pt x="3934" y="2429"/>
                  </a:lnTo>
                  <a:lnTo>
                    <a:pt x="3954" y="2434"/>
                  </a:lnTo>
                  <a:lnTo>
                    <a:pt x="3980" y="2444"/>
                  </a:lnTo>
                  <a:lnTo>
                    <a:pt x="4005" y="2444"/>
                  </a:lnTo>
                  <a:lnTo>
                    <a:pt x="4034" y="2449"/>
                  </a:lnTo>
                  <a:lnTo>
                    <a:pt x="5023" y="2439"/>
                  </a:lnTo>
                  <a:lnTo>
                    <a:pt x="5883" y="2424"/>
                  </a:lnTo>
                  <a:lnTo>
                    <a:pt x="6344" y="2300"/>
                  </a:lnTo>
                  <a:lnTo>
                    <a:pt x="4194" y="2310"/>
                  </a:lnTo>
                  <a:lnTo>
                    <a:pt x="4159" y="2310"/>
                  </a:lnTo>
                  <a:lnTo>
                    <a:pt x="4118" y="2300"/>
                  </a:lnTo>
                  <a:lnTo>
                    <a:pt x="4074" y="2285"/>
                  </a:lnTo>
                  <a:lnTo>
                    <a:pt x="4030" y="2260"/>
                  </a:lnTo>
                  <a:lnTo>
                    <a:pt x="4005" y="2241"/>
                  </a:lnTo>
                  <a:lnTo>
                    <a:pt x="3985" y="2220"/>
                  </a:lnTo>
                  <a:lnTo>
                    <a:pt x="3959" y="2195"/>
                  </a:lnTo>
                  <a:lnTo>
                    <a:pt x="3939" y="2165"/>
                  </a:lnTo>
                  <a:lnTo>
                    <a:pt x="3925" y="2136"/>
                  </a:lnTo>
                  <a:lnTo>
                    <a:pt x="3910" y="2096"/>
                  </a:lnTo>
                  <a:lnTo>
                    <a:pt x="3780" y="1674"/>
                  </a:lnTo>
                  <a:lnTo>
                    <a:pt x="3557" y="959"/>
                  </a:lnTo>
                  <a:lnTo>
                    <a:pt x="3438" y="596"/>
                  </a:lnTo>
                  <a:lnTo>
                    <a:pt x="3334" y="288"/>
                  </a:lnTo>
                  <a:lnTo>
                    <a:pt x="3260" y="75"/>
                  </a:lnTo>
                  <a:lnTo>
                    <a:pt x="3235" y="21"/>
                  </a:lnTo>
                  <a:lnTo>
                    <a:pt x="3225" y="5"/>
                  </a:lnTo>
                  <a:lnTo>
                    <a:pt x="3220" y="0"/>
                  </a:lnTo>
                  <a:lnTo>
                    <a:pt x="3204" y="31"/>
                  </a:lnTo>
                  <a:lnTo>
                    <a:pt x="3175" y="105"/>
                  </a:lnTo>
                  <a:lnTo>
                    <a:pt x="3080" y="358"/>
                  </a:lnTo>
                  <a:lnTo>
                    <a:pt x="2961" y="710"/>
                  </a:lnTo>
                  <a:lnTo>
                    <a:pt x="2827" y="1113"/>
                  </a:lnTo>
                  <a:lnTo>
                    <a:pt x="2584" y="1868"/>
                  </a:lnTo>
                  <a:lnTo>
                    <a:pt x="2470" y="2210"/>
                  </a:lnTo>
                  <a:lnTo>
                    <a:pt x="2454" y="2231"/>
                  </a:lnTo>
                  <a:lnTo>
                    <a:pt x="2434" y="2251"/>
                  </a:lnTo>
                  <a:lnTo>
                    <a:pt x="2400" y="2270"/>
                  </a:lnTo>
                  <a:lnTo>
                    <a:pt x="2355" y="2295"/>
                  </a:lnTo>
                  <a:lnTo>
                    <a:pt x="2301" y="2310"/>
                  </a:lnTo>
                  <a:lnTo>
                    <a:pt x="2231" y="2320"/>
                  </a:lnTo>
                  <a:lnTo>
                    <a:pt x="2186" y="2324"/>
                  </a:lnTo>
                  <a:lnTo>
                    <a:pt x="2141" y="2324"/>
                  </a:lnTo>
                  <a:lnTo>
                    <a:pt x="1704" y="2314"/>
                  </a:lnTo>
                  <a:lnTo>
                    <a:pt x="979" y="2314"/>
                  </a:lnTo>
                  <a:lnTo>
                    <a:pt x="0" y="231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8"/>
            <p:cNvSpPr>
              <a:spLocks/>
            </p:cNvSpPr>
            <p:nvPr/>
          </p:nvSpPr>
          <p:spPr bwMode="auto">
            <a:xfrm>
              <a:off x="2958" y="1872"/>
              <a:ext cx="56" cy="154"/>
            </a:xfrm>
            <a:custGeom>
              <a:avLst/>
              <a:gdLst>
                <a:gd name="T0" fmla="*/ 631 w 834"/>
                <a:gd name="T1" fmla="*/ 2096 h 2299"/>
                <a:gd name="T2" fmla="*/ 10 w 834"/>
                <a:gd name="T3" fmla="*/ 228 h 2299"/>
                <a:gd name="T4" fmla="*/ 5 w 834"/>
                <a:gd name="T5" fmla="*/ 208 h 2299"/>
                <a:gd name="T6" fmla="*/ 0 w 834"/>
                <a:gd name="T7" fmla="*/ 183 h 2299"/>
                <a:gd name="T8" fmla="*/ 0 w 834"/>
                <a:gd name="T9" fmla="*/ 153 h 2299"/>
                <a:gd name="T10" fmla="*/ 10 w 834"/>
                <a:gd name="T11" fmla="*/ 119 h 2299"/>
                <a:gd name="T12" fmla="*/ 25 w 834"/>
                <a:gd name="T13" fmla="*/ 79 h 2299"/>
                <a:gd name="T14" fmla="*/ 50 w 834"/>
                <a:gd name="T15" fmla="*/ 40 h 2299"/>
                <a:gd name="T16" fmla="*/ 89 w 834"/>
                <a:gd name="T17" fmla="*/ 0 h 2299"/>
                <a:gd name="T18" fmla="*/ 84 w 834"/>
                <a:gd name="T19" fmla="*/ 25 h 2299"/>
                <a:gd name="T20" fmla="*/ 79 w 834"/>
                <a:gd name="T21" fmla="*/ 54 h 2299"/>
                <a:gd name="T22" fmla="*/ 79 w 834"/>
                <a:gd name="T23" fmla="*/ 89 h 2299"/>
                <a:gd name="T24" fmla="*/ 84 w 834"/>
                <a:gd name="T25" fmla="*/ 128 h 2299"/>
                <a:gd name="T26" fmla="*/ 94 w 834"/>
                <a:gd name="T27" fmla="*/ 168 h 2299"/>
                <a:gd name="T28" fmla="*/ 114 w 834"/>
                <a:gd name="T29" fmla="*/ 204 h 2299"/>
                <a:gd name="T30" fmla="*/ 129 w 834"/>
                <a:gd name="T31" fmla="*/ 223 h 2299"/>
                <a:gd name="T32" fmla="*/ 143 w 834"/>
                <a:gd name="T33" fmla="*/ 238 h 2299"/>
                <a:gd name="T34" fmla="*/ 834 w 834"/>
                <a:gd name="T35" fmla="*/ 2299 h 2299"/>
                <a:gd name="T36" fmla="*/ 631 w 834"/>
                <a:gd name="T37" fmla="*/ 2096 h 2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34" h="2299">
                  <a:moveTo>
                    <a:pt x="631" y="2096"/>
                  </a:moveTo>
                  <a:lnTo>
                    <a:pt x="10" y="228"/>
                  </a:lnTo>
                  <a:lnTo>
                    <a:pt x="5" y="208"/>
                  </a:lnTo>
                  <a:lnTo>
                    <a:pt x="0" y="183"/>
                  </a:lnTo>
                  <a:lnTo>
                    <a:pt x="0" y="153"/>
                  </a:lnTo>
                  <a:lnTo>
                    <a:pt x="10" y="119"/>
                  </a:lnTo>
                  <a:lnTo>
                    <a:pt x="25" y="79"/>
                  </a:lnTo>
                  <a:lnTo>
                    <a:pt x="50" y="40"/>
                  </a:lnTo>
                  <a:lnTo>
                    <a:pt x="89" y="0"/>
                  </a:lnTo>
                  <a:lnTo>
                    <a:pt x="84" y="25"/>
                  </a:lnTo>
                  <a:lnTo>
                    <a:pt x="79" y="54"/>
                  </a:lnTo>
                  <a:lnTo>
                    <a:pt x="79" y="89"/>
                  </a:lnTo>
                  <a:lnTo>
                    <a:pt x="84" y="128"/>
                  </a:lnTo>
                  <a:lnTo>
                    <a:pt x="94" y="168"/>
                  </a:lnTo>
                  <a:lnTo>
                    <a:pt x="114" y="204"/>
                  </a:lnTo>
                  <a:lnTo>
                    <a:pt x="129" y="223"/>
                  </a:lnTo>
                  <a:lnTo>
                    <a:pt x="143" y="238"/>
                  </a:lnTo>
                  <a:lnTo>
                    <a:pt x="834" y="2299"/>
                  </a:lnTo>
                  <a:lnTo>
                    <a:pt x="631" y="2096"/>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9"/>
            <p:cNvSpPr>
              <a:spLocks/>
            </p:cNvSpPr>
            <p:nvPr/>
          </p:nvSpPr>
          <p:spPr bwMode="auto">
            <a:xfrm>
              <a:off x="2750" y="1872"/>
              <a:ext cx="56" cy="154"/>
            </a:xfrm>
            <a:custGeom>
              <a:avLst/>
              <a:gdLst>
                <a:gd name="T0" fmla="*/ 203 w 835"/>
                <a:gd name="T1" fmla="*/ 2096 h 2299"/>
                <a:gd name="T2" fmla="*/ 825 w 835"/>
                <a:gd name="T3" fmla="*/ 228 h 2299"/>
                <a:gd name="T4" fmla="*/ 830 w 835"/>
                <a:gd name="T5" fmla="*/ 208 h 2299"/>
                <a:gd name="T6" fmla="*/ 835 w 835"/>
                <a:gd name="T7" fmla="*/ 183 h 2299"/>
                <a:gd name="T8" fmla="*/ 835 w 835"/>
                <a:gd name="T9" fmla="*/ 153 h 2299"/>
                <a:gd name="T10" fmla="*/ 825 w 835"/>
                <a:gd name="T11" fmla="*/ 119 h 2299"/>
                <a:gd name="T12" fmla="*/ 810 w 835"/>
                <a:gd name="T13" fmla="*/ 79 h 2299"/>
                <a:gd name="T14" fmla="*/ 785 w 835"/>
                <a:gd name="T15" fmla="*/ 40 h 2299"/>
                <a:gd name="T16" fmla="*/ 745 w 835"/>
                <a:gd name="T17" fmla="*/ 0 h 2299"/>
                <a:gd name="T18" fmla="*/ 750 w 835"/>
                <a:gd name="T19" fmla="*/ 25 h 2299"/>
                <a:gd name="T20" fmla="*/ 755 w 835"/>
                <a:gd name="T21" fmla="*/ 54 h 2299"/>
                <a:gd name="T22" fmla="*/ 755 w 835"/>
                <a:gd name="T23" fmla="*/ 89 h 2299"/>
                <a:gd name="T24" fmla="*/ 750 w 835"/>
                <a:gd name="T25" fmla="*/ 128 h 2299"/>
                <a:gd name="T26" fmla="*/ 740 w 835"/>
                <a:gd name="T27" fmla="*/ 168 h 2299"/>
                <a:gd name="T28" fmla="*/ 720 w 835"/>
                <a:gd name="T29" fmla="*/ 204 h 2299"/>
                <a:gd name="T30" fmla="*/ 706 w 835"/>
                <a:gd name="T31" fmla="*/ 223 h 2299"/>
                <a:gd name="T32" fmla="*/ 691 w 835"/>
                <a:gd name="T33" fmla="*/ 238 h 2299"/>
                <a:gd name="T34" fmla="*/ 0 w 835"/>
                <a:gd name="T35" fmla="*/ 2299 h 2299"/>
                <a:gd name="T36" fmla="*/ 203 w 835"/>
                <a:gd name="T37" fmla="*/ 2096 h 2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35" h="2299">
                  <a:moveTo>
                    <a:pt x="203" y="2096"/>
                  </a:moveTo>
                  <a:lnTo>
                    <a:pt x="825" y="228"/>
                  </a:lnTo>
                  <a:lnTo>
                    <a:pt x="830" y="208"/>
                  </a:lnTo>
                  <a:lnTo>
                    <a:pt x="835" y="183"/>
                  </a:lnTo>
                  <a:lnTo>
                    <a:pt x="835" y="153"/>
                  </a:lnTo>
                  <a:lnTo>
                    <a:pt x="825" y="119"/>
                  </a:lnTo>
                  <a:lnTo>
                    <a:pt x="810" y="79"/>
                  </a:lnTo>
                  <a:lnTo>
                    <a:pt x="785" y="40"/>
                  </a:lnTo>
                  <a:lnTo>
                    <a:pt x="745" y="0"/>
                  </a:lnTo>
                  <a:lnTo>
                    <a:pt x="750" y="25"/>
                  </a:lnTo>
                  <a:lnTo>
                    <a:pt x="755" y="54"/>
                  </a:lnTo>
                  <a:lnTo>
                    <a:pt x="755" y="89"/>
                  </a:lnTo>
                  <a:lnTo>
                    <a:pt x="750" y="128"/>
                  </a:lnTo>
                  <a:lnTo>
                    <a:pt x="740" y="168"/>
                  </a:lnTo>
                  <a:lnTo>
                    <a:pt x="720" y="204"/>
                  </a:lnTo>
                  <a:lnTo>
                    <a:pt x="706" y="223"/>
                  </a:lnTo>
                  <a:lnTo>
                    <a:pt x="691" y="238"/>
                  </a:lnTo>
                  <a:lnTo>
                    <a:pt x="0" y="2299"/>
                  </a:lnTo>
                  <a:lnTo>
                    <a:pt x="203" y="2096"/>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10"/>
            <p:cNvSpPr>
              <a:spLocks/>
            </p:cNvSpPr>
            <p:nvPr/>
          </p:nvSpPr>
          <p:spPr bwMode="auto">
            <a:xfrm>
              <a:off x="2879" y="1633"/>
              <a:ext cx="24" cy="83"/>
            </a:xfrm>
            <a:custGeom>
              <a:avLst/>
              <a:gdLst>
                <a:gd name="T0" fmla="*/ 16 w 348"/>
                <a:gd name="T1" fmla="*/ 4 h 1241"/>
                <a:gd name="T2" fmla="*/ 0 w 348"/>
                <a:gd name="T3" fmla="*/ 218 h 1241"/>
                <a:gd name="T4" fmla="*/ 0 w 348"/>
                <a:gd name="T5" fmla="*/ 356 h 1241"/>
                <a:gd name="T6" fmla="*/ 0 w 348"/>
                <a:gd name="T7" fmla="*/ 397 h 1241"/>
                <a:gd name="T8" fmla="*/ 5 w 348"/>
                <a:gd name="T9" fmla="*/ 402 h 1241"/>
                <a:gd name="T10" fmla="*/ 11 w 348"/>
                <a:gd name="T11" fmla="*/ 397 h 1241"/>
                <a:gd name="T12" fmla="*/ 16 w 348"/>
                <a:gd name="T13" fmla="*/ 402 h 1241"/>
                <a:gd name="T14" fmla="*/ 31 w 348"/>
                <a:gd name="T15" fmla="*/ 411 h 1241"/>
                <a:gd name="T16" fmla="*/ 51 w 348"/>
                <a:gd name="T17" fmla="*/ 436 h 1241"/>
                <a:gd name="T18" fmla="*/ 60 w 348"/>
                <a:gd name="T19" fmla="*/ 456 h 1241"/>
                <a:gd name="T20" fmla="*/ 70 w 348"/>
                <a:gd name="T21" fmla="*/ 486 h 1241"/>
                <a:gd name="T22" fmla="*/ 125 w 348"/>
                <a:gd name="T23" fmla="*/ 650 h 1241"/>
                <a:gd name="T24" fmla="*/ 219 w 348"/>
                <a:gd name="T25" fmla="*/ 932 h 1241"/>
                <a:gd name="T26" fmla="*/ 269 w 348"/>
                <a:gd name="T27" fmla="*/ 1067 h 1241"/>
                <a:gd name="T28" fmla="*/ 314 w 348"/>
                <a:gd name="T29" fmla="*/ 1177 h 1241"/>
                <a:gd name="T30" fmla="*/ 338 w 348"/>
                <a:gd name="T31" fmla="*/ 1236 h 1241"/>
                <a:gd name="T32" fmla="*/ 348 w 348"/>
                <a:gd name="T33" fmla="*/ 1241 h 1241"/>
                <a:gd name="T34" fmla="*/ 348 w 348"/>
                <a:gd name="T35" fmla="*/ 1231 h 1241"/>
                <a:gd name="T36" fmla="*/ 338 w 348"/>
                <a:gd name="T37" fmla="*/ 1126 h 1241"/>
                <a:gd name="T38" fmla="*/ 328 w 348"/>
                <a:gd name="T39" fmla="*/ 1018 h 1241"/>
                <a:gd name="T40" fmla="*/ 308 w 348"/>
                <a:gd name="T41" fmla="*/ 893 h 1241"/>
                <a:gd name="T42" fmla="*/ 164 w 348"/>
                <a:gd name="T43" fmla="*/ 421 h 1241"/>
                <a:gd name="T44" fmla="*/ 65 w 348"/>
                <a:gd name="T45" fmla="*/ 113 h 1241"/>
                <a:gd name="T46" fmla="*/ 31 w 348"/>
                <a:gd name="T47" fmla="*/ 24 h 1241"/>
                <a:gd name="T48" fmla="*/ 21 w 348"/>
                <a:gd name="T49" fmla="*/ 4 h 1241"/>
                <a:gd name="T50" fmla="*/ 16 w 348"/>
                <a:gd name="T51" fmla="*/ 0 h 1241"/>
                <a:gd name="T52" fmla="*/ 16 w 348"/>
                <a:gd name="T53" fmla="*/ 4 h 1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8" h="1241">
                  <a:moveTo>
                    <a:pt x="16" y="4"/>
                  </a:moveTo>
                  <a:lnTo>
                    <a:pt x="0" y="218"/>
                  </a:lnTo>
                  <a:lnTo>
                    <a:pt x="0" y="356"/>
                  </a:lnTo>
                  <a:lnTo>
                    <a:pt x="0" y="397"/>
                  </a:lnTo>
                  <a:lnTo>
                    <a:pt x="5" y="402"/>
                  </a:lnTo>
                  <a:lnTo>
                    <a:pt x="11" y="397"/>
                  </a:lnTo>
                  <a:lnTo>
                    <a:pt x="16" y="402"/>
                  </a:lnTo>
                  <a:lnTo>
                    <a:pt x="31" y="411"/>
                  </a:lnTo>
                  <a:lnTo>
                    <a:pt x="51" y="436"/>
                  </a:lnTo>
                  <a:lnTo>
                    <a:pt x="60" y="456"/>
                  </a:lnTo>
                  <a:lnTo>
                    <a:pt x="70" y="486"/>
                  </a:lnTo>
                  <a:lnTo>
                    <a:pt x="125" y="650"/>
                  </a:lnTo>
                  <a:lnTo>
                    <a:pt x="219" y="932"/>
                  </a:lnTo>
                  <a:lnTo>
                    <a:pt x="269" y="1067"/>
                  </a:lnTo>
                  <a:lnTo>
                    <a:pt x="314" y="1177"/>
                  </a:lnTo>
                  <a:lnTo>
                    <a:pt x="338" y="1236"/>
                  </a:lnTo>
                  <a:lnTo>
                    <a:pt x="348" y="1241"/>
                  </a:lnTo>
                  <a:lnTo>
                    <a:pt x="348" y="1231"/>
                  </a:lnTo>
                  <a:lnTo>
                    <a:pt x="338" y="1126"/>
                  </a:lnTo>
                  <a:lnTo>
                    <a:pt x="328" y="1018"/>
                  </a:lnTo>
                  <a:lnTo>
                    <a:pt x="308" y="893"/>
                  </a:lnTo>
                  <a:lnTo>
                    <a:pt x="164" y="421"/>
                  </a:lnTo>
                  <a:lnTo>
                    <a:pt x="65" y="113"/>
                  </a:lnTo>
                  <a:lnTo>
                    <a:pt x="31" y="24"/>
                  </a:lnTo>
                  <a:lnTo>
                    <a:pt x="21" y="4"/>
                  </a:lnTo>
                  <a:lnTo>
                    <a:pt x="16" y="0"/>
                  </a:lnTo>
                  <a:lnTo>
                    <a:pt x="16" y="4"/>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11"/>
            <p:cNvSpPr>
              <a:spLocks/>
            </p:cNvSpPr>
            <p:nvPr/>
          </p:nvSpPr>
          <p:spPr bwMode="auto">
            <a:xfrm>
              <a:off x="2746" y="1936"/>
              <a:ext cx="271" cy="104"/>
            </a:xfrm>
            <a:custGeom>
              <a:avLst/>
              <a:gdLst>
                <a:gd name="T0" fmla="*/ 0 w 4064"/>
                <a:gd name="T1" fmla="*/ 1521 h 1560"/>
                <a:gd name="T2" fmla="*/ 6 w 4064"/>
                <a:gd name="T3" fmla="*/ 1531 h 1560"/>
                <a:gd name="T4" fmla="*/ 25 w 4064"/>
                <a:gd name="T5" fmla="*/ 1535 h 1560"/>
                <a:gd name="T6" fmla="*/ 36 w 4064"/>
                <a:gd name="T7" fmla="*/ 1535 h 1560"/>
                <a:gd name="T8" fmla="*/ 45 w 4064"/>
                <a:gd name="T9" fmla="*/ 1531 h 1560"/>
                <a:gd name="T10" fmla="*/ 55 w 4064"/>
                <a:gd name="T11" fmla="*/ 1521 h 1560"/>
                <a:gd name="T12" fmla="*/ 65 w 4064"/>
                <a:gd name="T13" fmla="*/ 1496 h 1560"/>
                <a:gd name="T14" fmla="*/ 80 w 4064"/>
                <a:gd name="T15" fmla="*/ 1466 h 1560"/>
                <a:gd name="T16" fmla="*/ 104 w 4064"/>
                <a:gd name="T17" fmla="*/ 1426 h 1560"/>
                <a:gd name="T18" fmla="*/ 180 w 4064"/>
                <a:gd name="T19" fmla="*/ 1332 h 1560"/>
                <a:gd name="T20" fmla="*/ 254 w 4064"/>
                <a:gd name="T21" fmla="*/ 1257 h 1560"/>
                <a:gd name="T22" fmla="*/ 283 w 4064"/>
                <a:gd name="T23" fmla="*/ 1222 h 1560"/>
                <a:gd name="T24" fmla="*/ 1818 w 4064"/>
                <a:gd name="T25" fmla="*/ 81 h 1560"/>
                <a:gd name="T26" fmla="*/ 1854 w 4064"/>
                <a:gd name="T27" fmla="*/ 56 h 1560"/>
                <a:gd name="T28" fmla="*/ 1898 w 4064"/>
                <a:gd name="T29" fmla="*/ 35 h 1560"/>
                <a:gd name="T30" fmla="*/ 1953 w 4064"/>
                <a:gd name="T31" fmla="*/ 15 h 1560"/>
                <a:gd name="T32" fmla="*/ 1982 w 4064"/>
                <a:gd name="T33" fmla="*/ 6 h 1560"/>
                <a:gd name="T34" fmla="*/ 2018 w 4064"/>
                <a:gd name="T35" fmla="*/ 0 h 1560"/>
                <a:gd name="T36" fmla="*/ 2053 w 4064"/>
                <a:gd name="T37" fmla="*/ 6 h 1560"/>
                <a:gd name="T38" fmla="*/ 2087 w 4064"/>
                <a:gd name="T39" fmla="*/ 11 h 1560"/>
                <a:gd name="T40" fmla="*/ 2127 w 4064"/>
                <a:gd name="T41" fmla="*/ 20 h 1560"/>
                <a:gd name="T42" fmla="*/ 2161 w 4064"/>
                <a:gd name="T43" fmla="*/ 35 h 1560"/>
                <a:gd name="T44" fmla="*/ 2202 w 4064"/>
                <a:gd name="T45" fmla="*/ 61 h 1560"/>
                <a:gd name="T46" fmla="*/ 2241 w 4064"/>
                <a:gd name="T47" fmla="*/ 96 h 1560"/>
                <a:gd name="T48" fmla="*/ 2296 w 4064"/>
                <a:gd name="T49" fmla="*/ 140 h 1560"/>
                <a:gd name="T50" fmla="*/ 2379 w 4064"/>
                <a:gd name="T51" fmla="*/ 209 h 1560"/>
                <a:gd name="T52" fmla="*/ 2609 w 4064"/>
                <a:gd name="T53" fmla="*/ 383 h 1560"/>
                <a:gd name="T54" fmla="*/ 3205 w 4064"/>
                <a:gd name="T55" fmla="*/ 830 h 1560"/>
                <a:gd name="T56" fmla="*/ 3756 w 4064"/>
                <a:gd name="T57" fmla="*/ 1243 h 1560"/>
                <a:gd name="T58" fmla="*/ 4005 w 4064"/>
                <a:gd name="T59" fmla="*/ 1421 h 1560"/>
                <a:gd name="T60" fmla="*/ 4019 w 4064"/>
                <a:gd name="T61" fmla="*/ 1440 h 1560"/>
                <a:gd name="T62" fmla="*/ 4054 w 4064"/>
                <a:gd name="T63" fmla="*/ 1491 h 1560"/>
                <a:gd name="T64" fmla="*/ 4064 w 4064"/>
                <a:gd name="T65" fmla="*/ 1516 h 1560"/>
                <a:gd name="T66" fmla="*/ 4064 w 4064"/>
                <a:gd name="T67" fmla="*/ 1541 h 1560"/>
                <a:gd name="T68" fmla="*/ 4064 w 4064"/>
                <a:gd name="T69" fmla="*/ 1545 h 1560"/>
                <a:gd name="T70" fmla="*/ 4054 w 4064"/>
                <a:gd name="T71" fmla="*/ 1550 h 1560"/>
                <a:gd name="T72" fmla="*/ 4044 w 4064"/>
                <a:gd name="T73" fmla="*/ 1555 h 1560"/>
                <a:gd name="T74" fmla="*/ 4029 w 4064"/>
                <a:gd name="T75" fmla="*/ 1555 h 1560"/>
                <a:gd name="T76" fmla="*/ 3989 w 4064"/>
                <a:gd name="T77" fmla="*/ 1545 h 1560"/>
                <a:gd name="T78" fmla="*/ 3960 w 4064"/>
                <a:gd name="T79" fmla="*/ 1535 h 1560"/>
                <a:gd name="T80" fmla="*/ 3935 w 4064"/>
                <a:gd name="T81" fmla="*/ 1521 h 1560"/>
                <a:gd name="T82" fmla="*/ 2191 w 4064"/>
                <a:gd name="T83" fmla="*/ 240 h 1560"/>
                <a:gd name="T84" fmla="*/ 2161 w 4064"/>
                <a:gd name="T85" fmla="*/ 224 h 1560"/>
                <a:gd name="T86" fmla="*/ 2132 w 4064"/>
                <a:gd name="T87" fmla="*/ 209 h 1560"/>
                <a:gd name="T88" fmla="*/ 2092 w 4064"/>
                <a:gd name="T89" fmla="*/ 199 h 1560"/>
                <a:gd name="T90" fmla="*/ 2043 w 4064"/>
                <a:gd name="T91" fmla="*/ 194 h 1560"/>
                <a:gd name="T92" fmla="*/ 2013 w 4064"/>
                <a:gd name="T93" fmla="*/ 194 h 1560"/>
                <a:gd name="T94" fmla="*/ 1987 w 4064"/>
                <a:gd name="T95" fmla="*/ 199 h 1560"/>
                <a:gd name="T96" fmla="*/ 1953 w 4064"/>
                <a:gd name="T97" fmla="*/ 204 h 1560"/>
                <a:gd name="T98" fmla="*/ 1923 w 4064"/>
                <a:gd name="T99" fmla="*/ 219 h 1560"/>
                <a:gd name="T100" fmla="*/ 1893 w 4064"/>
                <a:gd name="T101" fmla="*/ 234 h 1560"/>
                <a:gd name="T102" fmla="*/ 1859 w 4064"/>
                <a:gd name="T103" fmla="*/ 255 h 1560"/>
                <a:gd name="T104" fmla="*/ 130 w 4064"/>
                <a:gd name="T105" fmla="*/ 1511 h 1560"/>
                <a:gd name="T106" fmla="*/ 104 w 4064"/>
                <a:gd name="T107" fmla="*/ 1525 h 1560"/>
                <a:gd name="T108" fmla="*/ 60 w 4064"/>
                <a:gd name="T109" fmla="*/ 1550 h 1560"/>
                <a:gd name="T110" fmla="*/ 36 w 4064"/>
                <a:gd name="T111" fmla="*/ 1560 h 1560"/>
                <a:gd name="T112" fmla="*/ 16 w 4064"/>
                <a:gd name="T113" fmla="*/ 1560 h 1560"/>
                <a:gd name="T114" fmla="*/ 11 w 4064"/>
                <a:gd name="T115" fmla="*/ 1555 h 1560"/>
                <a:gd name="T116" fmla="*/ 6 w 4064"/>
                <a:gd name="T117" fmla="*/ 1550 h 1560"/>
                <a:gd name="T118" fmla="*/ 0 w 4064"/>
                <a:gd name="T119" fmla="*/ 1541 h 1560"/>
                <a:gd name="T120" fmla="*/ 0 w 4064"/>
                <a:gd name="T121" fmla="*/ 1521 h 1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64" h="1560">
                  <a:moveTo>
                    <a:pt x="0" y="1521"/>
                  </a:moveTo>
                  <a:lnTo>
                    <a:pt x="6" y="1531"/>
                  </a:lnTo>
                  <a:lnTo>
                    <a:pt x="25" y="1535"/>
                  </a:lnTo>
                  <a:lnTo>
                    <a:pt x="36" y="1535"/>
                  </a:lnTo>
                  <a:lnTo>
                    <a:pt x="45" y="1531"/>
                  </a:lnTo>
                  <a:lnTo>
                    <a:pt x="55" y="1521"/>
                  </a:lnTo>
                  <a:lnTo>
                    <a:pt x="65" y="1496"/>
                  </a:lnTo>
                  <a:lnTo>
                    <a:pt x="80" y="1466"/>
                  </a:lnTo>
                  <a:lnTo>
                    <a:pt x="104" y="1426"/>
                  </a:lnTo>
                  <a:lnTo>
                    <a:pt x="180" y="1332"/>
                  </a:lnTo>
                  <a:lnTo>
                    <a:pt x="254" y="1257"/>
                  </a:lnTo>
                  <a:lnTo>
                    <a:pt x="283" y="1222"/>
                  </a:lnTo>
                  <a:lnTo>
                    <a:pt x="1818" y="81"/>
                  </a:lnTo>
                  <a:lnTo>
                    <a:pt x="1854" y="56"/>
                  </a:lnTo>
                  <a:lnTo>
                    <a:pt x="1898" y="35"/>
                  </a:lnTo>
                  <a:lnTo>
                    <a:pt x="1953" y="15"/>
                  </a:lnTo>
                  <a:lnTo>
                    <a:pt x="1982" y="6"/>
                  </a:lnTo>
                  <a:lnTo>
                    <a:pt x="2018" y="0"/>
                  </a:lnTo>
                  <a:lnTo>
                    <a:pt x="2053" y="6"/>
                  </a:lnTo>
                  <a:lnTo>
                    <a:pt x="2087" y="11"/>
                  </a:lnTo>
                  <a:lnTo>
                    <a:pt x="2127" y="20"/>
                  </a:lnTo>
                  <a:lnTo>
                    <a:pt x="2161" y="35"/>
                  </a:lnTo>
                  <a:lnTo>
                    <a:pt x="2202" y="61"/>
                  </a:lnTo>
                  <a:lnTo>
                    <a:pt x="2241" y="96"/>
                  </a:lnTo>
                  <a:lnTo>
                    <a:pt x="2296" y="140"/>
                  </a:lnTo>
                  <a:lnTo>
                    <a:pt x="2379" y="209"/>
                  </a:lnTo>
                  <a:lnTo>
                    <a:pt x="2609" y="383"/>
                  </a:lnTo>
                  <a:lnTo>
                    <a:pt x="3205" y="830"/>
                  </a:lnTo>
                  <a:lnTo>
                    <a:pt x="3756" y="1243"/>
                  </a:lnTo>
                  <a:lnTo>
                    <a:pt x="4005" y="1421"/>
                  </a:lnTo>
                  <a:lnTo>
                    <a:pt x="4019" y="1440"/>
                  </a:lnTo>
                  <a:lnTo>
                    <a:pt x="4054" y="1491"/>
                  </a:lnTo>
                  <a:lnTo>
                    <a:pt x="4064" y="1516"/>
                  </a:lnTo>
                  <a:lnTo>
                    <a:pt x="4064" y="1541"/>
                  </a:lnTo>
                  <a:lnTo>
                    <a:pt x="4064" y="1545"/>
                  </a:lnTo>
                  <a:lnTo>
                    <a:pt x="4054" y="1550"/>
                  </a:lnTo>
                  <a:lnTo>
                    <a:pt x="4044" y="1555"/>
                  </a:lnTo>
                  <a:lnTo>
                    <a:pt x="4029" y="1555"/>
                  </a:lnTo>
                  <a:lnTo>
                    <a:pt x="3989" y="1545"/>
                  </a:lnTo>
                  <a:lnTo>
                    <a:pt x="3960" y="1535"/>
                  </a:lnTo>
                  <a:lnTo>
                    <a:pt x="3935" y="1521"/>
                  </a:lnTo>
                  <a:lnTo>
                    <a:pt x="2191" y="240"/>
                  </a:lnTo>
                  <a:lnTo>
                    <a:pt x="2161" y="224"/>
                  </a:lnTo>
                  <a:lnTo>
                    <a:pt x="2132" y="209"/>
                  </a:lnTo>
                  <a:lnTo>
                    <a:pt x="2092" y="199"/>
                  </a:lnTo>
                  <a:lnTo>
                    <a:pt x="2043" y="194"/>
                  </a:lnTo>
                  <a:lnTo>
                    <a:pt x="2013" y="194"/>
                  </a:lnTo>
                  <a:lnTo>
                    <a:pt x="1987" y="199"/>
                  </a:lnTo>
                  <a:lnTo>
                    <a:pt x="1953" y="204"/>
                  </a:lnTo>
                  <a:lnTo>
                    <a:pt x="1923" y="219"/>
                  </a:lnTo>
                  <a:lnTo>
                    <a:pt x="1893" y="234"/>
                  </a:lnTo>
                  <a:lnTo>
                    <a:pt x="1859" y="255"/>
                  </a:lnTo>
                  <a:lnTo>
                    <a:pt x="130" y="1511"/>
                  </a:lnTo>
                  <a:lnTo>
                    <a:pt x="104" y="1525"/>
                  </a:lnTo>
                  <a:lnTo>
                    <a:pt x="60" y="1550"/>
                  </a:lnTo>
                  <a:lnTo>
                    <a:pt x="36" y="1560"/>
                  </a:lnTo>
                  <a:lnTo>
                    <a:pt x="16" y="1560"/>
                  </a:lnTo>
                  <a:lnTo>
                    <a:pt x="11" y="1555"/>
                  </a:lnTo>
                  <a:lnTo>
                    <a:pt x="6" y="1550"/>
                  </a:lnTo>
                  <a:lnTo>
                    <a:pt x="0" y="1541"/>
                  </a:lnTo>
                  <a:lnTo>
                    <a:pt x="0" y="1521"/>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12"/>
            <p:cNvSpPr>
              <a:spLocks/>
            </p:cNvSpPr>
            <p:nvPr/>
          </p:nvSpPr>
          <p:spPr bwMode="auto">
            <a:xfrm>
              <a:off x="2848" y="1941"/>
              <a:ext cx="168" cy="98"/>
            </a:xfrm>
            <a:custGeom>
              <a:avLst/>
              <a:gdLst>
                <a:gd name="T0" fmla="*/ 372 w 2518"/>
                <a:gd name="T1" fmla="*/ 39 h 1465"/>
                <a:gd name="T2" fmla="*/ 397 w 2518"/>
                <a:gd name="T3" fmla="*/ 25 h 1465"/>
                <a:gd name="T4" fmla="*/ 432 w 2518"/>
                <a:gd name="T5" fmla="*/ 15 h 1465"/>
                <a:gd name="T6" fmla="*/ 471 w 2518"/>
                <a:gd name="T7" fmla="*/ 5 h 1465"/>
                <a:gd name="T8" fmla="*/ 522 w 2518"/>
                <a:gd name="T9" fmla="*/ 0 h 1465"/>
                <a:gd name="T10" fmla="*/ 551 w 2518"/>
                <a:gd name="T11" fmla="*/ 5 h 1465"/>
                <a:gd name="T12" fmla="*/ 581 w 2518"/>
                <a:gd name="T13" fmla="*/ 10 h 1465"/>
                <a:gd name="T14" fmla="*/ 610 w 2518"/>
                <a:gd name="T15" fmla="*/ 20 h 1465"/>
                <a:gd name="T16" fmla="*/ 645 w 2518"/>
                <a:gd name="T17" fmla="*/ 34 h 1465"/>
                <a:gd name="T18" fmla="*/ 676 w 2518"/>
                <a:gd name="T19" fmla="*/ 54 h 1465"/>
                <a:gd name="T20" fmla="*/ 710 w 2518"/>
                <a:gd name="T21" fmla="*/ 79 h 1465"/>
                <a:gd name="T22" fmla="*/ 839 w 2518"/>
                <a:gd name="T23" fmla="*/ 184 h 1465"/>
                <a:gd name="T24" fmla="*/ 1063 w 2518"/>
                <a:gd name="T25" fmla="*/ 352 h 1465"/>
                <a:gd name="T26" fmla="*/ 1669 w 2518"/>
                <a:gd name="T27" fmla="*/ 804 h 1465"/>
                <a:gd name="T28" fmla="*/ 2488 w 2518"/>
                <a:gd name="T29" fmla="*/ 1410 h 1465"/>
                <a:gd name="T30" fmla="*/ 2503 w 2518"/>
                <a:gd name="T31" fmla="*/ 1425 h 1465"/>
                <a:gd name="T32" fmla="*/ 2518 w 2518"/>
                <a:gd name="T33" fmla="*/ 1450 h 1465"/>
                <a:gd name="T34" fmla="*/ 2518 w 2518"/>
                <a:gd name="T35" fmla="*/ 1459 h 1465"/>
                <a:gd name="T36" fmla="*/ 2508 w 2518"/>
                <a:gd name="T37" fmla="*/ 1465 h 1465"/>
                <a:gd name="T38" fmla="*/ 2483 w 2518"/>
                <a:gd name="T39" fmla="*/ 1455 h 1465"/>
                <a:gd name="T40" fmla="*/ 2444 w 2518"/>
                <a:gd name="T41" fmla="*/ 1440 h 1465"/>
                <a:gd name="T42" fmla="*/ 2334 w 2518"/>
                <a:gd name="T43" fmla="*/ 1360 h 1465"/>
                <a:gd name="T44" fmla="*/ 2116 w 2518"/>
                <a:gd name="T45" fmla="*/ 1202 h 1465"/>
                <a:gd name="T46" fmla="*/ 1515 w 2518"/>
                <a:gd name="T47" fmla="*/ 759 h 1465"/>
                <a:gd name="T48" fmla="*/ 676 w 2518"/>
                <a:gd name="T49" fmla="*/ 128 h 1465"/>
                <a:gd name="T50" fmla="*/ 670 w 2518"/>
                <a:gd name="T51" fmla="*/ 123 h 1465"/>
                <a:gd name="T52" fmla="*/ 655 w 2518"/>
                <a:gd name="T53" fmla="*/ 109 h 1465"/>
                <a:gd name="T54" fmla="*/ 626 w 2518"/>
                <a:gd name="T55" fmla="*/ 89 h 1465"/>
                <a:gd name="T56" fmla="*/ 586 w 2518"/>
                <a:gd name="T57" fmla="*/ 74 h 1465"/>
                <a:gd name="T58" fmla="*/ 556 w 2518"/>
                <a:gd name="T59" fmla="*/ 69 h 1465"/>
                <a:gd name="T60" fmla="*/ 527 w 2518"/>
                <a:gd name="T61" fmla="*/ 69 h 1465"/>
                <a:gd name="T62" fmla="*/ 497 w 2518"/>
                <a:gd name="T63" fmla="*/ 74 h 1465"/>
                <a:gd name="T64" fmla="*/ 456 w 2518"/>
                <a:gd name="T65" fmla="*/ 79 h 1465"/>
                <a:gd name="T66" fmla="*/ 417 w 2518"/>
                <a:gd name="T67" fmla="*/ 93 h 1465"/>
                <a:gd name="T68" fmla="*/ 372 w 2518"/>
                <a:gd name="T69" fmla="*/ 113 h 1465"/>
                <a:gd name="T70" fmla="*/ 328 w 2518"/>
                <a:gd name="T71" fmla="*/ 138 h 1465"/>
                <a:gd name="T72" fmla="*/ 272 w 2518"/>
                <a:gd name="T73" fmla="*/ 179 h 1465"/>
                <a:gd name="T74" fmla="*/ 0 w 2518"/>
                <a:gd name="T75" fmla="*/ 373 h 1465"/>
                <a:gd name="T76" fmla="*/ 44 w 2518"/>
                <a:gd name="T77" fmla="*/ 327 h 1465"/>
                <a:gd name="T78" fmla="*/ 154 w 2518"/>
                <a:gd name="T79" fmla="*/ 213 h 1465"/>
                <a:gd name="T80" fmla="*/ 218 w 2518"/>
                <a:gd name="T81" fmla="*/ 153 h 1465"/>
                <a:gd name="T82" fmla="*/ 278 w 2518"/>
                <a:gd name="T83" fmla="*/ 104 h 1465"/>
                <a:gd name="T84" fmla="*/ 333 w 2518"/>
                <a:gd name="T85" fmla="*/ 59 h 1465"/>
                <a:gd name="T86" fmla="*/ 352 w 2518"/>
                <a:gd name="T87" fmla="*/ 49 h 1465"/>
                <a:gd name="T88" fmla="*/ 372 w 2518"/>
                <a:gd name="T89" fmla="*/ 39 h 1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518" h="1465">
                  <a:moveTo>
                    <a:pt x="372" y="39"/>
                  </a:moveTo>
                  <a:lnTo>
                    <a:pt x="397" y="25"/>
                  </a:lnTo>
                  <a:lnTo>
                    <a:pt x="432" y="15"/>
                  </a:lnTo>
                  <a:lnTo>
                    <a:pt x="471" y="5"/>
                  </a:lnTo>
                  <a:lnTo>
                    <a:pt x="522" y="0"/>
                  </a:lnTo>
                  <a:lnTo>
                    <a:pt x="551" y="5"/>
                  </a:lnTo>
                  <a:lnTo>
                    <a:pt x="581" y="10"/>
                  </a:lnTo>
                  <a:lnTo>
                    <a:pt x="610" y="20"/>
                  </a:lnTo>
                  <a:lnTo>
                    <a:pt x="645" y="34"/>
                  </a:lnTo>
                  <a:lnTo>
                    <a:pt x="676" y="54"/>
                  </a:lnTo>
                  <a:lnTo>
                    <a:pt x="710" y="79"/>
                  </a:lnTo>
                  <a:lnTo>
                    <a:pt x="839" y="184"/>
                  </a:lnTo>
                  <a:lnTo>
                    <a:pt x="1063" y="352"/>
                  </a:lnTo>
                  <a:lnTo>
                    <a:pt x="1669" y="804"/>
                  </a:lnTo>
                  <a:lnTo>
                    <a:pt x="2488" y="1410"/>
                  </a:lnTo>
                  <a:lnTo>
                    <a:pt x="2503" y="1425"/>
                  </a:lnTo>
                  <a:lnTo>
                    <a:pt x="2518" y="1450"/>
                  </a:lnTo>
                  <a:lnTo>
                    <a:pt x="2518" y="1459"/>
                  </a:lnTo>
                  <a:lnTo>
                    <a:pt x="2508" y="1465"/>
                  </a:lnTo>
                  <a:lnTo>
                    <a:pt x="2483" y="1455"/>
                  </a:lnTo>
                  <a:lnTo>
                    <a:pt x="2444" y="1440"/>
                  </a:lnTo>
                  <a:lnTo>
                    <a:pt x="2334" y="1360"/>
                  </a:lnTo>
                  <a:lnTo>
                    <a:pt x="2116" y="1202"/>
                  </a:lnTo>
                  <a:lnTo>
                    <a:pt x="1515" y="759"/>
                  </a:lnTo>
                  <a:lnTo>
                    <a:pt x="676" y="128"/>
                  </a:lnTo>
                  <a:lnTo>
                    <a:pt x="670" y="123"/>
                  </a:lnTo>
                  <a:lnTo>
                    <a:pt x="655" y="109"/>
                  </a:lnTo>
                  <a:lnTo>
                    <a:pt x="626" y="89"/>
                  </a:lnTo>
                  <a:lnTo>
                    <a:pt x="586" y="74"/>
                  </a:lnTo>
                  <a:lnTo>
                    <a:pt x="556" y="69"/>
                  </a:lnTo>
                  <a:lnTo>
                    <a:pt x="527" y="69"/>
                  </a:lnTo>
                  <a:lnTo>
                    <a:pt x="497" y="74"/>
                  </a:lnTo>
                  <a:lnTo>
                    <a:pt x="456" y="79"/>
                  </a:lnTo>
                  <a:lnTo>
                    <a:pt x="417" y="93"/>
                  </a:lnTo>
                  <a:lnTo>
                    <a:pt x="372" y="113"/>
                  </a:lnTo>
                  <a:lnTo>
                    <a:pt x="328" y="138"/>
                  </a:lnTo>
                  <a:lnTo>
                    <a:pt x="272" y="179"/>
                  </a:lnTo>
                  <a:lnTo>
                    <a:pt x="0" y="373"/>
                  </a:lnTo>
                  <a:lnTo>
                    <a:pt x="44" y="327"/>
                  </a:lnTo>
                  <a:lnTo>
                    <a:pt x="154" y="213"/>
                  </a:lnTo>
                  <a:lnTo>
                    <a:pt x="218" y="153"/>
                  </a:lnTo>
                  <a:lnTo>
                    <a:pt x="278" y="104"/>
                  </a:lnTo>
                  <a:lnTo>
                    <a:pt x="333" y="59"/>
                  </a:lnTo>
                  <a:lnTo>
                    <a:pt x="352" y="49"/>
                  </a:lnTo>
                  <a:lnTo>
                    <a:pt x="372" y="39"/>
                  </a:lnTo>
                  <a:close/>
                </a:path>
              </a:pathLst>
            </a:custGeom>
            <a:solidFill>
              <a:srgbClr val="BF73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13"/>
            <p:cNvSpPr>
              <a:spLocks/>
            </p:cNvSpPr>
            <p:nvPr/>
          </p:nvSpPr>
          <p:spPr bwMode="auto">
            <a:xfrm>
              <a:off x="2967" y="1786"/>
              <a:ext cx="131" cy="97"/>
            </a:xfrm>
            <a:custGeom>
              <a:avLst/>
              <a:gdLst>
                <a:gd name="T0" fmla="*/ 1501 w 1963"/>
                <a:gd name="T1" fmla="*/ 125 h 1460"/>
                <a:gd name="T2" fmla="*/ 1963 w 1963"/>
                <a:gd name="T3" fmla="*/ 0 h 1460"/>
                <a:gd name="T4" fmla="*/ 165 w 1963"/>
                <a:gd name="T5" fmla="*/ 1307 h 1460"/>
                <a:gd name="T6" fmla="*/ 145 w 1963"/>
                <a:gd name="T7" fmla="*/ 1322 h 1460"/>
                <a:gd name="T8" fmla="*/ 100 w 1963"/>
                <a:gd name="T9" fmla="*/ 1366 h 1460"/>
                <a:gd name="T10" fmla="*/ 61 w 1963"/>
                <a:gd name="T11" fmla="*/ 1416 h 1460"/>
                <a:gd name="T12" fmla="*/ 46 w 1963"/>
                <a:gd name="T13" fmla="*/ 1441 h 1460"/>
                <a:gd name="T14" fmla="*/ 41 w 1963"/>
                <a:gd name="T15" fmla="*/ 1460 h 1460"/>
                <a:gd name="T16" fmla="*/ 26 w 1963"/>
                <a:gd name="T17" fmla="*/ 1441 h 1460"/>
                <a:gd name="T18" fmla="*/ 12 w 1963"/>
                <a:gd name="T19" fmla="*/ 1425 h 1460"/>
                <a:gd name="T20" fmla="*/ 0 w 1963"/>
                <a:gd name="T21" fmla="*/ 1396 h 1460"/>
                <a:gd name="T22" fmla="*/ 0 w 1963"/>
                <a:gd name="T23" fmla="*/ 1366 h 1460"/>
                <a:gd name="T24" fmla="*/ 5 w 1963"/>
                <a:gd name="T25" fmla="*/ 1346 h 1460"/>
                <a:gd name="T26" fmla="*/ 17 w 1963"/>
                <a:gd name="T27" fmla="*/ 1327 h 1460"/>
                <a:gd name="T28" fmla="*/ 26 w 1963"/>
                <a:gd name="T29" fmla="*/ 1302 h 1460"/>
                <a:gd name="T30" fmla="*/ 46 w 1963"/>
                <a:gd name="T31" fmla="*/ 1281 h 1460"/>
                <a:gd name="T32" fmla="*/ 66 w 1963"/>
                <a:gd name="T33" fmla="*/ 1257 h 1460"/>
                <a:gd name="T34" fmla="*/ 96 w 1963"/>
                <a:gd name="T35" fmla="*/ 1227 h 1460"/>
                <a:gd name="T36" fmla="*/ 389 w 1963"/>
                <a:gd name="T37" fmla="*/ 994 h 1460"/>
                <a:gd name="T38" fmla="*/ 865 w 1963"/>
                <a:gd name="T39" fmla="*/ 621 h 1460"/>
                <a:gd name="T40" fmla="*/ 1501 w 1963"/>
                <a:gd name="T41" fmla="*/ 125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63" h="1460">
                  <a:moveTo>
                    <a:pt x="1501" y="125"/>
                  </a:moveTo>
                  <a:lnTo>
                    <a:pt x="1963" y="0"/>
                  </a:lnTo>
                  <a:lnTo>
                    <a:pt x="165" y="1307"/>
                  </a:lnTo>
                  <a:lnTo>
                    <a:pt x="145" y="1322"/>
                  </a:lnTo>
                  <a:lnTo>
                    <a:pt x="100" y="1366"/>
                  </a:lnTo>
                  <a:lnTo>
                    <a:pt x="61" y="1416"/>
                  </a:lnTo>
                  <a:lnTo>
                    <a:pt x="46" y="1441"/>
                  </a:lnTo>
                  <a:lnTo>
                    <a:pt x="41" y="1460"/>
                  </a:lnTo>
                  <a:lnTo>
                    <a:pt x="26" y="1441"/>
                  </a:lnTo>
                  <a:lnTo>
                    <a:pt x="12" y="1425"/>
                  </a:lnTo>
                  <a:lnTo>
                    <a:pt x="0" y="1396"/>
                  </a:lnTo>
                  <a:lnTo>
                    <a:pt x="0" y="1366"/>
                  </a:lnTo>
                  <a:lnTo>
                    <a:pt x="5" y="1346"/>
                  </a:lnTo>
                  <a:lnTo>
                    <a:pt x="17" y="1327"/>
                  </a:lnTo>
                  <a:lnTo>
                    <a:pt x="26" y="1302"/>
                  </a:lnTo>
                  <a:lnTo>
                    <a:pt x="46" y="1281"/>
                  </a:lnTo>
                  <a:lnTo>
                    <a:pt x="66" y="1257"/>
                  </a:lnTo>
                  <a:lnTo>
                    <a:pt x="96" y="1227"/>
                  </a:lnTo>
                  <a:lnTo>
                    <a:pt x="389" y="994"/>
                  </a:lnTo>
                  <a:lnTo>
                    <a:pt x="865" y="621"/>
                  </a:lnTo>
                  <a:lnTo>
                    <a:pt x="1501" y="125"/>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14"/>
            <p:cNvSpPr>
              <a:spLocks/>
            </p:cNvSpPr>
            <p:nvPr/>
          </p:nvSpPr>
          <p:spPr bwMode="auto">
            <a:xfrm>
              <a:off x="2684" y="1801"/>
              <a:ext cx="111" cy="81"/>
            </a:xfrm>
            <a:custGeom>
              <a:avLst/>
              <a:gdLst>
                <a:gd name="T0" fmla="*/ 387 w 1659"/>
                <a:gd name="T1" fmla="*/ 100 h 1213"/>
                <a:gd name="T2" fmla="*/ 0 w 1659"/>
                <a:gd name="T3" fmla="*/ 0 h 1213"/>
                <a:gd name="T4" fmla="*/ 1520 w 1659"/>
                <a:gd name="T5" fmla="*/ 1084 h 1213"/>
                <a:gd name="T6" fmla="*/ 1574 w 1659"/>
                <a:gd name="T7" fmla="*/ 1134 h 1213"/>
                <a:gd name="T8" fmla="*/ 1609 w 1659"/>
                <a:gd name="T9" fmla="*/ 1178 h 1213"/>
                <a:gd name="T10" fmla="*/ 1625 w 1659"/>
                <a:gd name="T11" fmla="*/ 1197 h 1213"/>
                <a:gd name="T12" fmla="*/ 1630 w 1659"/>
                <a:gd name="T13" fmla="*/ 1213 h 1213"/>
                <a:gd name="T14" fmla="*/ 1639 w 1659"/>
                <a:gd name="T15" fmla="*/ 1202 h 1213"/>
                <a:gd name="T16" fmla="*/ 1649 w 1659"/>
                <a:gd name="T17" fmla="*/ 1183 h 1213"/>
                <a:gd name="T18" fmla="*/ 1659 w 1659"/>
                <a:gd name="T19" fmla="*/ 1163 h 1213"/>
                <a:gd name="T20" fmla="*/ 1659 w 1659"/>
                <a:gd name="T21" fmla="*/ 1134 h 1213"/>
                <a:gd name="T22" fmla="*/ 1649 w 1659"/>
                <a:gd name="T23" fmla="*/ 1104 h 1213"/>
                <a:gd name="T24" fmla="*/ 1619 w 1659"/>
                <a:gd name="T25" fmla="*/ 1063 h 1213"/>
                <a:gd name="T26" fmla="*/ 1579 w 1659"/>
                <a:gd name="T27" fmla="*/ 1019 h 1213"/>
                <a:gd name="T28" fmla="*/ 1331 w 1659"/>
                <a:gd name="T29" fmla="*/ 825 h 1213"/>
                <a:gd name="T30" fmla="*/ 929 w 1659"/>
                <a:gd name="T31" fmla="*/ 518 h 1213"/>
                <a:gd name="T32" fmla="*/ 387 w 1659"/>
                <a:gd name="T33" fmla="*/ 100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59" h="1213">
                  <a:moveTo>
                    <a:pt x="387" y="100"/>
                  </a:moveTo>
                  <a:lnTo>
                    <a:pt x="0" y="0"/>
                  </a:lnTo>
                  <a:lnTo>
                    <a:pt x="1520" y="1084"/>
                  </a:lnTo>
                  <a:lnTo>
                    <a:pt x="1574" y="1134"/>
                  </a:lnTo>
                  <a:lnTo>
                    <a:pt x="1609" y="1178"/>
                  </a:lnTo>
                  <a:lnTo>
                    <a:pt x="1625" y="1197"/>
                  </a:lnTo>
                  <a:lnTo>
                    <a:pt x="1630" y="1213"/>
                  </a:lnTo>
                  <a:lnTo>
                    <a:pt x="1639" y="1202"/>
                  </a:lnTo>
                  <a:lnTo>
                    <a:pt x="1649" y="1183"/>
                  </a:lnTo>
                  <a:lnTo>
                    <a:pt x="1659" y="1163"/>
                  </a:lnTo>
                  <a:lnTo>
                    <a:pt x="1659" y="1134"/>
                  </a:lnTo>
                  <a:lnTo>
                    <a:pt x="1649" y="1104"/>
                  </a:lnTo>
                  <a:lnTo>
                    <a:pt x="1619" y="1063"/>
                  </a:lnTo>
                  <a:lnTo>
                    <a:pt x="1579" y="1019"/>
                  </a:lnTo>
                  <a:lnTo>
                    <a:pt x="1331" y="825"/>
                  </a:lnTo>
                  <a:lnTo>
                    <a:pt x="929" y="518"/>
                  </a:lnTo>
                  <a:lnTo>
                    <a:pt x="387" y="10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15"/>
            <p:cNvSpPr>
              <a:spLocks/>
            </p:cNvSpPr>
            <p:nvPr/>
          </p:nvSpPr>
          <p:spPr bwMode="auto">
            <a:xfrm>
              <a:off x="2707" y="1671"/>
              <a:ext cx="346" cy="330"/>
            </a:xfrm>
            <a:custGeom>
              <a:avLst/>
              <a:gdLst>
                <a:gd name="T0" fmla="*/ 2563 w 5196"/>
                <a:gd name="T1" fmla="*/ 34 h 4945"/>
                <a:gd name="T2" fmla="*/ 2588 w 5196"/>
                <a:gd name="T3" fmla="*/ 4 h 4945"/>
                <a:gd name="T4" fmla="*/ 2614 w 5196"/>
                <a:gd name="T5" fmla="*/ 4 h 4945"/>
                <a:gd name="T6" fmla="*/ 2639 w 5196"/>
                <a:gd name="T7" fmla="*/ 34 h 4945"/>
                <a:gd name="T8" fmla="*/ 3185 w 5196"/>
                <a:gd name="T9" fmla="*/ 1717 h 4945"/>
                <a:gd name="T10" fmla="*/ 3215 w 5196"/>
                <a:gd name="T11" fmla="*/ 1772 h 4945"/>
                <a:gd name="T12" fmla="*/ 3264 w 5196"/>
                <a:gd name="T13" fmla="*/ 1817 h 4945"/>
                <a:gd name="T14" fmla="*/ 3323 w 5196"/>
                <a:gd name="T15" fmla="*/ 1847 h 4945"/>
                <a:gd name="T16" fmla="*/ 3384 w 5196"/>
                <a:gd name="T17" fmla="*/ 1861 h 4945"/>
                <a:gd name="T18" fmla="*/ 5157 w 5196"/>
                <a:gd name="T19" fmla="*/ 1861 h 4945"/>
                <a:gd name="T20" fmla="*/ 5191 w 5196"/>
                <a:gd name="T21" fmla="*/ 1876 h 4945"/>
                <a:gd name="T22" fmla="*/ 5196 w 5196"/>
                <a:gd name="T23" fmla="*/ 1901 h 4945"/>
                <a:gd name="T24" fmla="*/ 5177 w 5196"/>
                <a:gd name="T25" fmla="*/ 1931 h 4945"/>
                <a:gd name="T26" fmla="*/ 3746 w 5196"/>
                <a:gd name="T27" fmla="*/ 2973 h 4945"/>
                <a:gd name="T28" fmla="*/ 3701 w 5196"/>
                <a:gd name="T29" fmla="*/ 3019 h 4945"/>
                <a:gd name="T30" fmla="*/ 3671 w 5196"/>
                <a:gd name="T31" fmla="*/ 3078 h 4945"/>
                <a:gd name="T32" fmla="*/ 3661 w 5196"/>
                <a:gd name="T33" fmla="*/ 3142 h 4945"/>
                <a:gd name="T34" fmla="*/ 3671 w 5196"/>
                <a:gd name="T35" fmla="*/ 3207 h 4945"/>
                <a:gd name="T36" fmla="*/ 4213 w 5196"/>
                <a:gd name="T37" fmla="*/ 4891 h 4945"/>
                <a:gd name="T38" fmla="*/ 4213 w 5196"/>
                <a:gd name="T39" fmla="*/ 4930 h 4945"/>
                <a:gd name="T40" fmla="*/ 4193 w 5196"/>
                <a:gd name="T41" fmla="*/ 4945 h 4945"/>
                <a:gd name="T42" fmla="*/ 4159 w 5196"/>
                <a:gd name="T43" fmla="*/ 4935 h 4945"/>
                <a:gd name="T44" fmla="*/ 2723 w 5196"/>
                <a:gd name="T45" fmla="*/ 3892 h 4945"/>
                <a:gd name="T46" fmla="*/ 2663 w 5196"/>
                <a:gd name="T47" fmla="*/ 3868 h 4945"/>
                <a:gd name="T48" fmla="*/ 2598 w 5196"/>
                <a:gd name="T49" fmla="*/ 3858 h 4945"/>
                <a:gd name="T50" fmla="*/ 2534 w 5196"/>
                <a:gd name="T51" fmla="*/ 3868 h 4945"/>
                <a:gd name="T52" fmla="*/ 2475 w 5196"/>
                <a:gd name="T53" fmla="*/ 3892 h 4945"/>
                <a:gd name="T54" fmla="*/ 1043 w 5196"/>
                <a:gd name="T55" fmla="*/ 4935 h 4945"/>
                <a:gd name="T56" fmla="*/ 1009 w 5196"/>
                <a:gd name="T57" fmla="*/ 4945 h 4945"/>
                <a:gd name="T58" fmla="*/ 984 w 5196"/>
                <a:gd name="T59" fmla="*/ 4930 h 4945"/>
                <a:gd name="T60" fmla="*/ 984 w 5196"/>
                <a:gd name="T61" fmla="*/ 4891 h 4945"/>
                <a:gd name="T62" fmla="*/ 1531 w 5196"/>
                <a:gd name="T63" fmla="*/ 3207 h 4945"/>
                <a:gd name="T64" fmla="*/ 1541 w 5196"/>
                <a:gd name="T65" fmla="*/ 3142 h 4945"/>
                <a:gd name="T66" fmla="*/ 1525 w 5196"/>
                <a:gd name="T67" fmla="*/ 3078 h 4945"/>
                <a:gd name="T68" fmla="*/ 1496 w 5196"/>
                <a:gd name="T69" fmla="*/ 3019 h 4945"/>
                <a:gd name="T70" fmla="*/ 1451 w 5196"/>
                <a:gd name="T71" fmla="*/ 2973 h 4945"/>
                <a:gd name="T72" fmla="*/ 20 w 5196"/>
                <a:gd name="T73" fmla="*/ 1931 h 4945"/>
                <a:gd name="T74" fmla="*/ 0 w 5196"/>
                <a:gd name="T75" fmla="*/ 1901 h 4945"/>
                <a:gd name="T76" fmla="*/ 11 w 5196"/>
                <a:gd name="T77" fmla="*/ 1876 h 4945"/>
                <a:gd name="T78" fmla="*/ 45 w 5196"/>
                <a:gd name="T79" fmla="*/ 1861 h 4945"/>
                <a:gd name="T80" fmla="*/ 1813 w 5196"/>
                <a:gd name="T81" fmla="*/ 1861 h 4945"/>
                <a:gd name="T82" fmla="*/ 1878 w 5196"/>
                <a:gd name="T83" fmla="*/ 1847 h 4945"/>
                <a:gd name="T84" fmla="*/ 1938 w 5196"/>
                <a:gd name="T85" fmla="*/ 1817 h 4945"/>
                <a:gd name="T86" fmla="*/ 1982 w 5196"/>
                <a:gd name="T87" fmla="*/ 1772 h 4945"/>
                <a:gd name="T88" fmla="*/ 2012 w 5196"/>
                <a:gd name="T89" fmla="*/ 1717 h 4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196" h="4945">
                  <a:moveTo>
                    <a:pt x="2554" y="59"/>
                  </a:moveTo>
                  <a:lnTo>
                    <a:pt x="2563" y="34"/>
                  </a:lnTo>
                  <a:lnTo>
                    <a:pt x="2573" y="14"/>
                  </a:lnTo>
                  <a:lnTo>
                    <a:pt x="2588" y="4"/>
                  </a:lnTo>
                  <a:lnTo>
                    <a:pt x="2598" y="0"/>
                  </a:lnTo>
                  <a:lnTo>
                    <a:pt x="2614" y="4"/>
                  </a:lnTo>
                  <a:lnTo>
                    <a:pt x="2624" y="14"/>
                  </a:lnTo>
                  <a:lnTo>
                    <a:pt x="2639" y="34"/>
                  </a:lnTo>
                  <a:lnTo>
                    <a:pt x="2648" y="59"/>
                  </a:lnTo>
                  <a:lnTo>
                    <a:pt x="3185" y="1717"/>
                  </a:lnTo>
                  <a:lnTo>
                    <a:pt x="3200" y="1742"/>
                  </a:lnTo>
                  <a:lnTo>
                    <a:pt x="3215" y="1772"/>
                  </a:lnTo>
                  <a:lnTo>
                    <a:pt x="3239" y="1796"/>
                  </a:lnTo>
                  <a:lnTo>
                    <a:pt x="3264" y="1817"/>
                  </a:lnTo>
                  <a:lnTo>
                    <a:pt x="3289" y="1837"/>
                  </a:lnTo>
                  <a:lnTo>
                    <a:pt x="3323" y="1847"/>
                  </a:lnTo>
                  <a:lnTo>
                    <a:pt x="3354" y="1856"/>
                  </a:lnTo>
                  <a:lnTo>
                    <a:pt x="3384" y="1861"/>
                  </a:lnTo>
                  <a:lnTo>
                    <a:pt x="5127" y="1861"/>
                  </a:lnTo>
                  <a:lnTo>
                    <a:pt x="5157" y="1861"/>
                  </a:lnTo>
                  <a:lnTo>
                    <a:pt x="5177" y="1867"/>
                  </a:lnTo>
                  <a:lnTo>
                    <a:pt x="5191" y="1876"/>
                  </a:lnTo>
                  <a:lnTo>
                    <a:pt x="5196" y="1886"/>
                  </a:lnTo>
                  <a:lnTo>
                    <a:pt x="5196" y="1901"/>
                  </a:lnTo>
                  <a:lnTo>
                    <a:pt x="5191" y="1916"/>
                  </a:lnTo>
                  <a:lnTo>
                    <a:pt x="5177" y="1931"/>
                  </a:lnTo>
                  <a:lnTo>
                    <a:pt x="5157" y="1951"/>
                  </a:lnTo>
                  <a:lnTo>
                    <a:pt x="3746" y="2973"/>
                  </a:lnTo>
                  <a:lnTo>
                    <a:pt x="3721" y="2993"/>
                  </a:lnTo>
                  <a:lnTo>
                    <a:pt x="3701" y="3019"/>
                  </a:lnTo>
                  <a:lnTo>
                    <a:pt x="3686" y="3049"/>
                  </a:lnTo>
                  <a:lnTo>
                    <a:pt x="3671" y="3078"/>
                  </a:lnTo>
                  <a:lnTo>
                    <a:pt x="3666" y="3113"/>
                  </a:lnTo>
                  <a:lnTo>
                    <a:pt x="3661" y="3142"/>
                  </a:lnTo>
                  <a:lnTo>
                    <a:pt x="3661" y="3177"/>
                  </a:lnTo>
                  <a:lnTo>
                    <a:pt x="3671" y="3207"/>
                  </a:lnTo>
                  <a:lnTo>
                    <a:pt x="4208" y="4866"/>
                  </a:lnTo>
                  <a:lnTo>
                    <a:pt x="4213" y="4891"/>
                  </a:lnTo>
                  <a:lnTo>
                    <a:pt x="4218" y="4910"/>
                  </a:lnTo>
                  <a:lnTo>
                    <a:pt x="4213" y="4930"/>
                  </a:lnTo>
                  <a:lnTo>
                    <a:pt x="4203" y="4940"/>
                  </a:lnTo>
                  <a:lnTo>
                    <a:pt x="4193" y="4945"/>
                  </a:lnTo>
                  <a:lnTo>
                    <a:pt x="4178" y="4940"/>
                  </a:lnTo>
                  <a:lnTo>
                    <a:pt x="4159" y="4935"/>
                  </a:lnTo>
                  <a:lnTo>
                    <a:pt x="4134" y="4920"/>
                  </a:lnTo>
                  <a:lnTo>
                    <a:pt x="2723" y="3892"/>
                  </a:lnTo>
                  <a:lnTo>
                    <a:pt x="2698" y="3878"/>
                  </a:lnTo>
                  <a:lnTo>
                    <a:pt x="2663" y="3868"/>
                  </a:lnTo>
                  <a:lnTo>
                    <a:pt x="2634" y="3863"/>
                  </a:lnTo>
                  <a:lnTo>
                    <a:pt x="2598" y="3858"/>
                  </a:lnTo>
                  <a:lnTo>
                    <a:pt x="2563" y="3863"/>
                  </a:lnTo>
                  <a:lnTo>
                    <a:pt x="2534" y="3868"/>
                  </a:lnTo>
                  <a:lnTo>
                    <a:pt x="2504" y="3878"/>
                  </a:lnTo>
                  <a:lnTo>
                    <a:pt x="2475" y="3892"/>
                  </a:lnTo>
                  <a:lnTo>
                    <a:pt x="1068" y="4920"/>
                  </a:lnTo>
                  <a:lnTo>
                    <a:pt x="1043" y="4935"/>
                  </a:lnTo>
                  <a:lnTo>
                    <a:pt x="1024" y="4940"/>
                  </a:lnTo>
                  <a:lnTo>
                    <a:pt x="1009" y="4945"/>
                  </a:lnTo>
                  <a:lnTo>
                    <a:pt x="994" y="4940"/>
                  </a:lnTo>
                  <a:lnTo>
                    <a:pt x="984" y="4930"/>
                  </a:lnTo>
                  <a:lnTo>
                    <a:pt x="984" y="4910"/>
                  </a:lnTo>
                  <a:lnTo>
                    <a:pt x="984" y="4891"/>
                  </a:lnTo>
                  <a:lnTo>
                    <a:pt x="989" y="4866"/>
                  </a:lnTo>
                  <a:lnTo>
                    <a:pt x="1531" y="3207"/>
                  </a:lnTo>
                  <a:lnTo>
                    <a:pt x="1536" y="3177"/>
                  </a:lnTo>
                  <a:lnTo>
                    <a:pt x="1541" y="3142"/>
                  </a:lnTo>
                  <a:lnTo>
                    <a:pt x="1536" y="3113"/>
                  </a:lnTo>
                  <a:lnTo>
                    <a:pt x="1525" y="3078"/>
                  </a:lnTo>
                  <a:lnTo>
                    <a:pt x="1516" y="3049"/>
                  </a:lnTo>
                  <a:lnTo>
                    <a:pt x="1496" y="3019"/>
                  </a:lnTo>
                  <a:lnTo>
                    <a:pt x="1476" y="2993"/>
                  </a:lnTo>
                  <a:lnTo>
                    <a:pt x="1451" y="2973"/>
                  </a:lnTo>
                  <a:lnTo>
                    <a:pt x="45" y="1951"/>
                  </a:lnTo>
                  <a:lnTo>
                    <a:pt x="20" y="1931"/>
                  </a:lnTo>
                  <a:lnTo>
                    <a:pt x="11" y="1916"/>
                  </a:lnTo>
                  <a:lnTo>
                    <a:pt x="0" y="1901"/>
                  </a:lnTo>
                  <a:lnTo>
                    <a:pt x="0" y="1886"/>
                  </a:lnTo>
                  <a:lnTo>
                    <a:pt x="11" y="1876"/>
                  </a:lnTo>
                  <a:lnTo>
                    <a:pt x="25" y="1867"/>
                  </a:lnTo>
                  <a:lnTo>
                    <a:pt x="45" y="1861"/>
                  </a:lnTo>
                  <a:lnTo>
                    <a:pt x="75" y="1861"/>
                  </a:lnTo>
                  <a:lnTo>
                    <a:pt x="1813" y="1861"/>
                  </a:lnTo>
                  <a:lnTo>
                    <a:pt x="1848" y="1856"/>
                  </a:lnTo>
                  <a:lnTo>
                    <a:pt x="1878" y="1847"/>
                  </a:lnTo>
                  <a:lnTo>
                    <a:pt x="1908" y="1837"/>
                  </a:lnTo>
                  <a:lnTo>
                    <a:pt x="1938" y="1817"/>
                  </a:lnTo>
                  <a:lnTo>
                    <a:pt x="1963" y="1796"/>
                  </a:lnTo>
                  <a:lnTo>
                    <a:pt x="1982" y="1772"/>
                  </a:lnTo>
                  <a:lnTo>
                    <a:pt x="2002" y="1742"/>
                  </a:lnTo>
                  <a:lnTo>
                    <a:pt x="2012" y="1717"/>
                  </a:lnTo>
                  <a:lnTo>
                    <a:pt x="2554" y="59"/>
                  </a:lnTo>
                  <a:close/>
                </a:path>
              </a:pathLst>
            </a:custGeom>
            <a:solidFill>
              <a:srgbClr val="F1B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16"/>
            <p:cNvSpPr>
              <a:spLocks/>
            </p:cNvSpPr>
            <p:nvPr/>
          </p:nvSpPr>
          <p:spPr bwMode="auto">
            <a:xfrm>
              <a:off x="2713" y="1795"/>
              <a:ext cx="157" cy="58"/>
            </a:xfrm>
            <a:custGeom>
              <a:avLst/>
              <a:gdLst>
                <a:gd name="T0" fmla="*/ 1829 w 2356"/>
                <a:gd name="T1" fmla="*/ 0 h 878"/>
                <a:gd name="T2" fmla="*/ 2276 w 2356"/>
                <a:gd name="T3" fmla="*/ 660 h 878"/>
                <a:gd name="T4" fmla="*/ 2300 w 2356"/>
                <a:gd name="T5" fmla="*/ 699 h 878"/>
                <a:gd name="T6" fmla="*/ 2321 w 2356"/>
                <a:gd name="T7" fmla="*/ 739 h 878"/>
                <a:gd name="T8" fmla="*/ 2346 w 2356"/>
                <a:gd name="T9" fmla="*/ 784 h 878"/>
                <a:gd name="T10" fmla="*/ 2356 w 2356"/>
                <a:gd name="T11" fmla="*/ 824 h 878"/>
                <a:gd name="T12" fmla="*/ 2356 w 2356"/>
                <a:gd name="T13" fmla="*/ 844 h 878"/>
                <a:gd name="T14" fmla="*/ 2356 w 2356"/>
                <a:gd name="T15" fmla="*/ 858 h 878"/>
                <a:gd name="T16" fmla="*/ 2346 w 2356"/>
                <a:gd name="T17" fmla="*/ 869 h 878"/>
                <a:gd name="T18" fmla="*/ 2336 w 2356"/>
                <a:gd name="T19" fmla="*/ 878 h 878"/>
                <a:gd name="T20" fmla="*/ 2316 w 2356"/>
                <a:gd name="T21" fmla="*/ 878 h 878"/>
                <a:gd name="T22" fmla="*/ 2290 w 2356"/>
                <a:gd name="T23" fmla="*/ 874 h 878"/>
                <a:gd name="T24" fmla="*/ 1346 w 2356"/>
                <a:gd name="T25" fmla="*/ 561 h 878"/>
                <a:gd name="T26" fmla="*/ 532 w 2356"/>
                <a:gd name="T27" fmla="*/ 283 h 878"/>
                <a:gd name="T28" fmla="*/ 418 w 2356"/>
                <a:gd name="T29" fmla="*/ 248 h 878"/>
                <a:gd name="T30" fmla="*/ 194 w 2356"/>
                <a:gd name="T31" fmla="*/ 164 h 878"/>
                <a:gd name="T32" fmla="*/ 91 w 2356"/>
                <a:gd name="T33" fmla="*/ 119 h 878"/>
                <a:gd name="T34" fmla="*/ 50 w 2356"/>
                <a:gd name="T35" fmla="*/ 99 h 878"/>
                <a:gd name="T36" fmla="*/ 20 w 2356"/>
                <a:gd name="T37" fmla="*/ 79 h 878"/>
                <a:gd name="T38" fmla="*/ 0 w 2356"/>
                <a:gd name="T39" fmla="*/ 64 h 878"/>
                <a:gd name="T40" fmla="*/ 0 w 2356"/>
                <a:gd name="T41" fmla="*/ 59 h 878"/>
                <a:gd name="T42" fmla="*/ 0 w 2356"/>
                <a:gd name="T43" fmla="*/ 54 h 878"/>
                <a:gd name="T44" fmla="*/ 20 w 2356"/>
                <a:gd name="T45" fmla="*/ 49 h 878"/>
                <a:gd name="T46" fmla="*/ 55 w 2356"/>
                <a:gd name="T47" fmla="*/ 49 h 878"/>
                <a:gd name="T48" fmla="*/ 418 w 2356"/>
                <a:gd name="T49" fmla="*/ 59 h 878"/>
                <a:gd name="T50" fmla="*/ 954 w 2356"/>
                <a:gd name="T51" fmla="*/ 64 h 878"/>
                <a:gd name="T52" fmla="*/ 1655 w 2356"/>
                <a:gd name="T53" fmla="*/ 74 h 878"/>
                <a:gd name="T54" fmla="*/ 1680 w 2356"/>
                <a:gd name="T55" fmla="*/ 69 h 878"/>
                <a:gd name="T56" fmla="*/ 1739 w 2356"/>
                <a:gd name="T57" fmla="*/ 54 h 878"/>
                <a:gd name="T58" fmla="*/ 1774 w 2356"/>
                <a:gd name="T59" fmla="*/ 44 h 878"/>
                <a:gd name="T60" fmla="*/ 1799 w 2356"/>
                <a:gd name="T61" fmla="*/ 29 h 878"/>
                <a:gd name="T62" fmla="*/ 1819 w 2356"/>
                <a:gd name="T63" fmla="*/ 15 h 878"/>
                <a:gd name="T64" fmla="*/ 1824 w 2356"/>
                <a:gd name="T65" fmla="*/ 9 h 878"/>
                <a:gd name="T66" fmla="*/ 1829 w 2356"/>
                <a:gd name="T67" fmla="*/ 0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56" h="878">
                  <a:moveTo>
                    <a:pt x="1829" y="0"/>
                  </a:moveTo>
                  <a:lnTo>
                    <a:pt x="2276" y="660"/>
                  </a:lnTo>
                  <a:lnTo>
                    <a:pt x="2300" y="699"/>
                  </a:lnTo>
                  <a:lnTo>
                    <a:pt x="2321" y="739"/>
                  </a:lnTo>
                  <a:lnTo>
                    <a:pt x="2346" y="784"/>
                  </a:lnTo>
                  <a:lnTo>
                    <a:pt x="2356" y="824"/>
                  </a:lnTo>
                  <a:lnTo>
                    <a:pt x="2356" y="844"/>
                  </a:lnTo>
                  <a:lnTo>
                    <a:pt x="2356" y="858"/>
                  </a:lnTo>
                  <a:lnTo>
                    <a:pt x="2346" y="869"/>
                  </a:lnTo>
                  <a:lnTo>
                    <a:pt x="2336" y="878"/>
                  </a:lnTo>
                  <a:lnTo>
                    <a:pt x="2316" y="878"/>
                  </a:lnTo>
                  <a:lnTo>
                    <a:pt x="2290" y="874"/>
                  </a:lnTo>
                  <a:lnTo>
                    <a:pt x="1346" y="561"/>
                  </a:lnTo>
                  <a:lnTo>
                    <a:pt x="532" y="283"/>
                  </a:lnTo>
                  <a:lnTo>
                    <a:pt x="418" y="248"/>
                  </a:lnTo>
                  <a:lnTo>
                    <a:pt x="194" y="164"/>
                  </a:lnTo>
                  <a:lnTo>
                    <a:pt x="91" y="119"/>
                  </a:lnTo>
                  <a:lnTo>
                    <a:pt x="50" y="99"/>
                  </a:lnTo>
                  <a:lnTo>
                    <a:pt x="20" y="79"/>
                  </a:lnTo>
                  <a:lnTo>
                    <a:pt x="0" y="64"/>
                  </a:lnTo>
                  <a:lnTo>
                    <a:pt x="0" y="59"/>
                  </a:lnTo>
                  <a:lnTo>
                    <a:pt x="0" y="54"/>
                  </a:lnTo>
                  <a:lnTo>
                    <a:pt x="20" y="49"/>
                  </a:lnTo>
                  <a:lnTo>
                    <a:pt x="55" y="49"/>
                  </a:lnTo>
                  <a:lnTo>
                    <a:pt x="418" y="59"/>
                  </a:lnTo>
                  <a:lnTo>
                    <a:pt x="954" y="64"/>
                  </a:lnTo>
                  <a:lnTo>
                    <a:pt x="1655" y="74"/>
                  </a:lnTo>
                  <a:lnTo>
                    <a:pt x="1680" y="69"/>
                  </a:lnTo>
                  <a:lnTo>
                    <a:pt x="1739" y="54"/>
                  </a:lnTo>
                  <a:lnTo>
                    <a:pt x="1774" y="44"/>
                  </a:lnTo>
                  <a:lnTo>
                    <a:pt x="1799" y="29"/>
                  </a:lnTo>
                  <a:lnTo>
                    <a:pt x="1819" y="15"/>
                  </a:lnTo>
                  <a:lnTo>
                    <a:pt x="1824" y="9"/>
                  </a:lnTo>
                  <a:lnTo>
                    <a:pt x="1829"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17"/>
            <p:cNvSpPr>
              <a:spLocks/>
            </p:cNvSpPr>
            <p:nvPr/>
          </p:nvSpPr>
          <p:spPr bwMode="auto">
            <a:xfrm>
              <a:off x="2875" y="1673"/>
              <a:ext cx="46" cy="178"/>
            </a:xfrm>
            <a:custGeom>
              <a:avLst/>
              <a:gdLst>
                <a:gd name="T0" fmla="*/ 100 w 686"/>
                <a:gd name="T1" fmla="*/ 0 h 2662"/>
                <a:gd name="T2" fmla="*/ 85 w 686"/>
                <a:gd name="T3" fmla="*/ 5 h 2662"/>
                <a:gd name="T4" fmla="*/ 69 w 686"/>
                <a:gd name="T5" fmla="*/ 15 h 2662"/>
                <a:gd name="T6" fmla="*/ 49 w 686"/>
                <a:gd name="T7" fmla="*/ 35 h 2662"/>
                <a:gd name="T8" fmla="*/ 30 w 686"/>
                <a:gd name="T9" fmla="*/ 59 h 2662"/>
                <a:gd name="T10" fmla="*/ 15 w 686"/>
                <a:gd name="T11" fmla="*/ 99 h 2662"/>
                <a:gd name="T12" fmla="*/ 5 w 686"/>
                <a:gd name="T13" fmla="*/ 154 h 2662"/>
                <a:gd name="T14" fmla="*/ 0 w 686"/>
                <a:gd name="T15" fmla="*/ 224 h 2662"/>
                <a:gd name="T16" fmla="*/ 10 w 686"/>
                <a:gd name="T17" fmla="*/ 675 h 2662"/>
                <a:gd name="T18" fmla="*/ 30 w 686"/>
                <a:gd name="T19" fmla="*/ 1460 h 2662"/>
                <a:gd name="T20" fmla="*/ 64 w 686"/>
                <a:gd name="T21" fmla="*/ 2532 h 2662"/>
                <a:gd name="T22" fmla="*/ 64 w 686"/>
                <a:gd name="T23" fmla="*/ 2562 h 2662"/>
                <a:gd name="T24" fmla="*/ 80 w 686"/>
                <a:gd name="T25" fmla="*/ 2618 h 2662"/>
                <a:gd name="T26" fmla="*/ 90 w 686"/>
                <a:gd name="T27" fmla="*/ 2642 h 2662"/>
                <a:gd name="T28" fmla="*/ 95 w 686"/>
                <a:gd name="T29" fmla="*/ 2652 h 2662"/>
                <a:gd name="T30" fmla="*/ 100 w 686"/>
                <a:gd name="T31" fmla="*/ 2657 h 2662"/>
                <a:gd name="T32" fmla="*/ 110 w 686"/>
                <a:gd name="T33" fmla="*/ 2662 h 2662"/>
                <a:gd name="T34" fmla="*/ 115 w 686"/>
                <a:gd name="T35" fmla="*/ 2657 h 2662"/>
                <a:gd name="T36" fmla="*/ 129 w 686"/>
                <a:gd name="T37" fmla="*/ 2647 h 2662"/>
                <a:gd name="T38" fmla="*/ 139 w 686"/>
                <a:gd name="T39" fmla="*/ 2632 h 2662"/>
                <a:gd name="T40" fmla="*/ 437 w 686"/>
                <a:gd name="T41" fmla="*/ 2185 h 2662"/>
                <a:gd name="T42" fmla="*/ 686 w 686"/>
                <a:gd name="T43" fmla="*/ 1808 h 2662"/>
                <a:gd name="T44" fmla="*/ 149 w 686"/>
                <a:gd name="T45" fmla="*/ 174 h 2662"/>
                <a:gd name="T46" fmla="*/ 100 w 686"/>
                <a:gd name="T47" fmla="*/ 0 h 2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86" h="2662">
                  <a:moveTo>
                    <a:pt x="100" y="0"/>
                  </a:moveTo>
                  <a:lnTo>
                    <a:pt x="85" y="5"/>
                  </a:lnTo>
                  <a:lnTo>
                    <a:pt x="69" y="15"/>
                  </a:lnTo>
                  <a:lnTo>
                    <a:pt x="49" y="35"/>
                  </a:lnTo>
                  <a:lnTo>
                    <a:pt x="30" y="59"/>
                  </a:lnTo>
                  <a:lnTo>
                    <a:pt x="15" y="99"/>
                  </a:lnTo>
                  <a:lnTo>
                    <a:pt x="5" y="154"/>
                  </a:lnTo>
                  <a:lnTo>
                    <a:pt x="0" y="224"/>
                  </a:lnTo>
                  <a:lnTo>
                    <a:pt x="10" y="675"/>
                  </a:lnTo>
                  <a:lnTo>
                    <a:pt x="30" y="1460"/>
                  </a:lnTo>
                  <a:lnTo>
                    <a:pt x="64" y="2532"/>
                  </a:lnTo>
                  <a:lnTo>
                    <a:pt x="64" y="2562"/>
                  </a:lnTo>
                  <a:lnTo>
                    <a:pt x="80" y="2618"/>
                  </a:lnTo>
                  <a:lnTo>
                    <a:pt x="90" y="2642"/>
                  </a:lnTo>
                  <a:lnTo>
                    <a:pt x="95" y="2652"/>
                  </a:lnTo>
                  <a:lnTo>
                    <a:pt x="100" y="2657"/>
                  </a:lnTo>
                  <a:lnTo>
                    <a:pt x="110" y="2662"/>
                  </a:lnTo>
                  <a:lnTo>
                    <a:pt x="115" y="2657"/>
                  </a:lnTo>
                  <a:lnTo>
                    <a:pt x="129" y="2647"/>
                  </a:lnTo>
                  <a:lnTo>
                    <a:pt x="139" y="2632"/>
                  </a:lnTo>
                  <a:lnTo>
                    <a:pt x="437" y="2185"/>
                  </a:lnTo>
                  <a:lnTo>
                    <a:pt x="686" y="1808"/>
                  </a:lnTo>
                  <a:lnTo>
                    <a:pt x="149" y="174"/>
                  </a:lnTo>
                  <a:lnTo>
                    <a:pt x="100"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18"/>
            <p:cNvSpPr>
              <a:spLocks/>
            </p:cNvSpPr>
            <p:nvPr/>
          </p:nvSpPr>
          <p:spPr bwMode="auto">
            <a:xfrm>
              <a:off x="2892" y="1795"/>
              <a:ext cx="158" cy="58"/>
            </a:xfrm>
            <a:custGeom>
              <a:avLst/>
              <a:gdLst>
                <a:gd name="T0" fmla="*/ 2380 w 2380"/>
                <a:gd name="T1" fmla="*/ 0 h 869"/>
                <a:gd name="T2" fmla="*/ 45 w 2380"/>
                <a:gd name="T3" fmla="*/ 865 h 869"/>
                <a:gd name="T4" fmla="*/ 26 w 2380"/>
                <a:gd name="T5" fmla="*/ 869 h 869"/>
                <a:gd name="T6" fmla="*/ 10 w 2380"/>
                <a:gd name="T7" fmla="*/ 869 h 869"/>
                <a:gd name="T8" fmla="*/ 5 w 2380"/>
                <a:gd name="T9" fmla="*/ 865 h 869"/>
                <a:gd name="T10" fmla="*/ 0 w 2380"/>
                <a:gd name="T11" fmla="*/ 860 h 869"/>
                <a:gd name="T12" fmla="*/ 0 w 2380"/>
                <a:gd name="T13" fmla="*/ 845 h 869"/>
                <a:gd name="T14" fmla="*/ 0 w 2380"/>
                <a:gd name="T15" fmla="*/ 830 h 869"/>
                <a:gd name="T16" fmla="*/ 16 w 2380"/>
                <a:gd name="T17" fmla="*/ 786 h 869"/>
                <a:gd name="T18" fmla="*/ 55 w 2380"/>
                <a:gd name="T19" fmla="*/ 710 h 869"/>
                <a:gd name="T20" fmla="*/ 120 w 2380"/>
                <a:gd name="T21" fmla="*/ 602 h 869"/>
                <a:gd name="T22" fmla="*/ 274 w 2380"/>
                <a:gd name="T23" fmla="*/ 368 h 869"/>
                <a:gd name="T24" fmla="*/ 382 w 2380"/>
                <a:gd name="T25" fmla="*/ 190 h 869"/>
                <a:gd name="T26" fmla="*/ 473 w 2380"/>
                <a:gd name="T27" fmla="*/ 25 h 869"/>
                <a:gd name="T28" fmla="*/ 2380 w 2380"/>
                <a:gd name="T29"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80" h="869">
                  <a:moveTo>
                    <a:pt x="2380" y="0"/>
                  </a:moveTo>
                  <a:lnTo>
                    <a:pt x="45" y="865"/>
                  </a:lnTo>
                  <a:lnTo>
                    <a:pt x="26" y="869"/>
                  </a:lnTo>
                  <a:lnTo>
                    <a:pt x="10" y="869"/>
                  </a:lnTo>
                  <a:lnTo>
                    <a:pt x="5" y="865"/>
                  </a:lnTo>
                  <a:lnTo>
                    <a:pt x="0" y="860"/>
                  </a:lnTo>
                  <a:lnTo>
                    <a:pt x="0" y="845"/>
                  </a:lnTo>
                  <a:lnTo>
                    <a:pt x="0" y="830"/>
                  </a:lnTo>
                  <a:lnTo>
                    <a:pt x="16" y="786"/>
                  </a:lnTo>
                  <a:lnTo>
                    <a:pt x="55" y="710"/>
                  </a:lnTo>
                  <a:lnTo>
                    <a:pt x="120" y="602"/>
                  </a:lnTo>
                  <a:lnTo>
                    <a:pt x="274" y="368"/>
                  </a:lnTo>
                  <a:lnTo>
                    <a:pt x="382" y="190"/>
                  </a:lnTo>
                  <a:lnTo>
                    <a:pt x="473" y="25"/>
                  </a:lnTo>
                  <a:lnTo>
                    <a:pt x="2380"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4" name="Freeform 19"/>
            <p:cNvSpPr>
              <a:spLocks/>
            </p:cNvSpPr>
            <p:nvPr/>
          </p:nvSpPr>
          <p:spPr bwMode="auto">
            <a:xfrm>
              <a:off x="2889" y="1863"/>
              <a:ext cx="90" cy="116"/>
            </a:xfrm>
            <a:custGeom>
              <a:avLst/>
              <a:gdLst>
                <a:gd name="T0" fmla="*/ 855 w 1352"/>
                <a:gd name="T1" fmla="*/ 203 h 1738"/>
                <a:gd name="T2" fmla="*/ 80 w 1352"/>
                <a:gd name="T3" fmla="*/ 5 h 1738"/>
                <a:gd name="T4" fmla="*/ 55 w 1352"/>
                <a:gd name="T5" fmla="*/ 0 h 1738"/>
                <a:gd name="T6" fmla="*/ 35 w 1352"/>
                <a:gd name="T7" fmla="*/ 0 h 1738"/>
                <a:gd name="T8" fmla="*/ 15 w 1352"/>
                <a:gd name="T9" fmla="*/ 5 h 1738"/>
                <a:gd name="T10" fmla="*/ 5 w 1352"/>
                <a:gd name="T11" fmla="*/ 10 h 1738"/>
                <a:gd name="T12" fmla="*/ 0 w 1352"/>
                <a:gd name="T13" fmla="*/ 19 h 1738"/>
                <a:gd name="T14" fmla="*/ 0 w 1352"/>
                <a:gd name="T15" fmla="*/ 29 h 1738"/>
                <a:gd name="T16" fmla="*/ 5 w 1352"/>
                <a:gd name="T17" fmla="*/ 49 h 1738"/>
                <a:gd name="T18" fmla="*/ 15 w 1352"/>
                <a:gd name="T19" fmla="*/ 69 h 1738"/>
                <a:gd name="T20" fmla="*/ 30 w 1352"/>
                <a:gd name="T21" fmla="*/ 93 h 1738"/>
                <a:gd name="T22" fmla="*/ 80 w 1352"/>
                <a:gd name="T23" fmla="*/ 169 h 1738"/>
                <a:gd name="T24" fmla="*/ 353 w 1352"/>
                <a:gd name="T25" fmla="*/ 505 h 1738"/>
                <a:gd name="T26" fmla="*/ 780 w 1352"/>
                <a:gd name="T27" fmla="*/ 1037 h 1738"/>
                <a:gd name="T28" fmla="*/ 1352 w 1352"/>
                <a:gd name="T29" fmla="*/ 1738 h 1738"/>
                <a:gd name="T30" fmla="*/ 880 w 1352"/>
                <a:gd name="T31" fmla="*/ 342 h 1738"/>
                <a:gd name="T32" fmla="*/ 865 w 1352"/>
                <a:gd name="T33" fmla="*/ 307 h 1738"/>
                <a:gd name="T34" fmla="*/ 855 w 1352"/>
                <a:gd name="T35" fmla="*/ 262 h 1738"/>
                <a:gd name="T36" fmla="*/ 855 w 1352"/>
                <a:gd name="T37" fmla="*/ 203 h 1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52" h="1738">
                  <a:moveTo>
                    <a:pt x="855" y="203"/>
                  </a:moveTo>
                  <a:lnTo>
                    <a:pt x="80" y="5"/>
                  </a:lnTo>
                  <a:lnTo>
                    <a:pt x="55" y="0"/>
                  </a:lnTo>
                  <a:lnTo>
                    <a:pt x="35" y="0"/>
                  </a:lnTo>
                  <a:lnTo>
                    <a:pt x="15" y="5"/>
                  </a:lnTo>
                  <a:lnTo>
                    <a:pt x="5" y="10"/>
                  </a:lnTo>
                  <a:lnTo>
                    <a:pt x="0" y="19"/>
                  </a:lnTo>
                  <a:lnTo>
                    <a:pt x="0" y="29"/>
                  </a:lnTo>
                  <a:lnTo>
                    <a:pt x="5" y="49"/>
                  </a:lnTo>
                  <a:lnTo>
                    <a:pt x="15" y="69"/>
                  </a:lnTo>
                  <a:lnTo>
                    <a:pt x="30" y="93"/>
                  </a:lnTo>
                  <a:lnTo>
                    <a:pt x="80" y="169"/>
                  </a:lnTo>
                  <a:lnTo>
                    <a:pt x="353" y="505"/>
                  </a:lnTo>
                  <a:lnTo>
                    <a:pt x="780" y="1037"/>
                  </a:lnTo>
                  <a:lnTo>
                    <a:pt x="1352" y="1738"/>
                  </a:lnTo>
                  <a:lnTo>
                    <a:pt x="880" y="342"/>
                  </a:lnTo>
                  <a:lnTo>
                    <a:pt x="865" y="307"/>
                  </a:lnTo>
                  <a:lnTo>
                    <a:pt x="855" y="262"/>
                  </a:lnTo>
                  <a:lnTo>
                    <a:pt x="855" y="203"/>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20"/>
            <p:cNvSpPr>
              <a:spLocks/>
            </p:cNvSpPr>
            <p:nvPr/>
          </p:nvSpPr>
          <p:spPr bwMode="auto">
            <a:xfrm>
              <a:off x="2776" y="1863"/>
              <a:ext cx="97" cy="132"/>
            </a:xfrm>
            <a:custGeom>
              <a:avLst/>
              <a:gdLst>
                <a:gd name="T0" fmla="*/ 0 w 1461"/>
                <a:gd name="T1" fmla="*/ 1982 h 1982"/>
                <a:gd name="T2" fmla="*/ 1437 w 1461"/>
                <a:gd name="T3" fmla="*/ 109 h 1982"/>
                <a:gd name="T4" fmla="*/ 1451 w 1461"/>
                <a:gd name="T5" fmla="*/ 85 h 1982"/>
                <a:gd name="T6" fmla="*/ 1461 w 1461"/>
                <a:gd name="T7" fmla="*/ 60 h 1982"/>
                <a:gd name="T8" fmla="*/ 1461 w 1461"/>
                <a:gd name="T9" fmla="*/ 35 h 1982"/>
                <a:gd name="T10" fmla="*/ 1461 w 1461"/>
                <a:gd name="T11" fmla="*/ 20 h 1982"/>
                <a:gd name="T12" fmla="*/ 1451 w 1461"/>
                <a:gd name="T13" fmla="*/ 11 h 1982"/>
                <a:gd name="T14" fmla="*/ 1442 w 1461"/>
                <a:gd name="T15" fmla="*/ 6 h 1982"/>
                <a:gd name="T16" fmla="*/ 1426 w 1461"/>
                <a:gd name="T17" fmla="*/ 0 h 1982"/>
                <a:gd name="T18" fmla="*/ 1407 w 1461"/>
                <a:gd name="T19" fmla="*/ 0 h 1982"/>
                <a:gd name="T20" fmla="*/ 1377 w 1461"/>
                <a:gd name="T21" fmla="*/ 0 h 1982"/>
                <a:gd name="T22" fmla="*/ 1341 w 1461"/>
                <a:gd name="T23" fmla="*/ 11 h 1982"/>
                <a:gd name="T24" fmla="*/ 1297 w 1461"/>
                <a:gd name="T25" fmla="*/ 25 h 1982"/>
                <a:gd name="T26" fmla="*/ 1198 w 1461"/>
                <a:gd name="T27" fmla="*/ 55 h 1982"/>
                <a:gd name="T28" fmla="*/ 1079 w 1461"/>
                <a:gd name="T29" fmla="*/ 90 h 1982"/>
                <a:gd name="T30" fmla="*/ 840 w 1461"/>
                <a:gd name="T31" fmla="*/ 145 h 1982"/>
                <a:gd name="T32" fmla="*/ 642 w 1461"/>
                <a:gd name="T33" fmla="*/ 184 h 1982"/>
                <a:gd name="T34" fmla="*/ 562 w 1461"/>
                <a:gd name="T35" fmla="*/ 200 h 1982"/>
                <a:gd name="T36" fmla="*/ 0 w 1461"/>
                <a:gd name="T37" fmla="*/ 1982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61" h="1982">
                  <a:moveTo>
                    <a:pt x="0" y="1982"/>
                  </a:moveTo>
                  <a:lnTo>
                    <a:pt x="1437" y="109"/>
                  </a:lnTo>
                  <a:lnTo>
                    <a:pt x="1451" y="85"/>
                  </a:lnTo>
                  <a:lnTo>
                    <a:pt x="1461" y="60"/>
                  </a:lnTo>
                  <a:lnTo>
                    <a:pt x="1461" y="35"/>
                  </a:lnTo>
                  <a:lnTo>
                    <a:pt x="1461" y="20"/>
                  </a:lnTo>
                  <a:lnTo>
                    <a:pt x="1451" y="11"/>
                  </a:lnTo>
                  <a:lnTo>
                    <a:pt x="1442" y="6"/>
                  </a:lnTo>
                  <a:lnTo>
                    <a:pt x="1426" y="0"/>
                  </a:lnTo>
                  <a:lnTo>
                    <a:pt x="1407" y="0"/>
                  </a:lnTo>
                  <a:lnTo>
                    <a:pt x="1377" y="0"/>
                  </a:lnTo>
                  <a:lnTo>
                    <a:pt x="1341" y="11"/>
                  </a:lnTo>
                  <a:lnTo>
                    <a:pt x="1297" y="25"/>
                  </a:lnTo>
                  <a:lnTo>
                    <a:pt x="1198" y="55"/>
                  </a:lnTo>
                  <a:lnTo>
                    <a:pt x="1079" y="90"/>
                  </a:lnTo>
                  <a:lnTo>
                    <a:pt x="840" y="145"/>
                  </a:lnTo>
                  <a:lnTo>
                    <a:pt x="642" y="184"/>
                  </a:lnTo>
                  <a:lnTo>
                    <a:pt x="562" y="200"/>
                  </a:lnTo>
                  <a:lnTo>
                    <a:pt x="0" y="1982"/>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21"/>
            <p:cNvSpPr>
              <a:spLocks/>
            </p:cNvSpPr>
            <p:nvPr/>
          </p:nvSpPr>
          <p:spPr bwMode="auto">
            <a:xfrm>
              <a:off x="2805" y="1825"/>
              <a:ext cx="62" cy="24"/>
            </a:xfrm>
            <a:custGeom>
              <a:avLst/>
              <a:gdLst>
                <a:gd name="T0" fmla="*/ 710 w 923"/>
                <a:gd name="T1" fmla="*/ 0 h 372"/>
                <a:gd name="T2" fmla="*/ 730 w 923"/>
                <a:gd name="T3" fmla="*/ 24 h 372"/>
                <a:gd name="T4" fmla="*/ 744 w 923"/>
                <a:gd name="T5" fmla="*/ 49 h 372"/>
                <a:gd name="T6" fmla="*/ 755 w 923"/>
                <a:gd name="T7" fmla="*/ 73 h 372"/>
                <a:gd name="T8" fmla="*/ 760 w 923"/>
                <a:gd name="T9" fmla="*/ 103 h 372"/>
                <a:gd name="T10" fmla="*/ 755 w 923"/>
                <a:gd name="T11" fmla="*/ 114 h 372"/>
                <a:gd name="T12" fmla="*/ 751 w 923"/>
                <a:gd name="T13" fmla="*/ 129 h 372"/>
                <a:gd name="T14" fmla="*/ 739 w 923"/>
                <a:gd name="T15" fmla="*/ 134 h 372"/>
                <a:gd name="T16" fmla="*/ 725 w 923"/>
                <a:gd name="T17" fmla="*/ 144 h 372"/>
                <a:gd name="T18" fmla="*/ 700 w 923"/>
                <a:gd name="T19" fmla="*/ 149 h 372"/>
                <a:gd name="T20" fmla="*/ 675 w 923"/>
                <a:gd name="T21" fmla="*/ 149 h 372"/>
                <a:gd name="T22" fmla="*/ 601 w 923"/>
                <a:gd name="T23" fmla="*/ 149 h 372"/>
                <a:gd name="T24" fmla="*/ 501 w 923"/>
                <a:gd name="T25" fmla="*/ 139 h 372"/>
                <a:gd name="T26" fmla="*/ 278 w 923"/>
                <a:gd name="T27" fmla="*/ 119 h 372"/>
                <a:gd name="T28" fmla="*/ 0 w 923"/>
                <a:gd name="T29" fmla="*/ 88 h 372"/>
                <a:gd name="T30" fmla="*/ 889 w 923"/>
                <a:gd name="T31" fmla="*/ 362 h 372"/>
                <a:gd name="T32" fmla="*/ 899 w 923"/>
                <a:gd name="T33" fmla="*/ 367 h 372"/>
                <a:gd name="T34" fmla="*/ 909 w 923"/>
                <a:gd name="T35" fmla="*/ 372 h 372"/>
                <a:gd name="T36" fmla="*/ 919 w 923"/>
                <a:gd name="T37" fmla="*/ 367 h 372"/>
                <a:gd name="T38" fmla="*/ 923 w 923"/>
                <a:gd name="T39" fmla="*/ 352 h 372"/>
                <a:gd name="T40" fmla="*/ 913 w 923"/>
                <a:gd name="T41" fmla="*/ 328 h 372"/>
                <a:gd name="T42" fmla="*/ 889 w 923"/>
                <a:gd name="T43" fmla="*/ 277 h 372"/>
                <a:gd name="T44" fmla="*/ 849 w 923"/>
                <a:gd name="T45" fmla="*/ 213 h 372"/>
                <a:gd name="T46" fmla="*/ 710 w 923"/>
                <a:gd name="T47"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23" h="372">
                  <a:moveTo>
                    <a:pt x="710" y="0"/>
                  </a:moveTo>
                  <a:lnTo>
                    <a:pt x="730" y="24"/>
                  </a:lnTo>
                  <a:lnTo>
                    <a:pt x="744" y="49"/>
                  </a:lnTo>
                  <a:lnTo>
                    <a:pt x="755" y="73"/>
                  </a:lnTo>
                  <a:lnTo>
                    <a:pt x="760" y="103"/>
                  </a:lnTo>
                  <a:lnTo>
                    <a:pt x="755" y="114"/>
                  </a:lnTo>
                  <a:lnTo>
                    <a:pt x="751" y="129"/>
                  </a:lnTo>
                  <a:lnTo>
                    <a:pt x="739" y="134"/>
                  </a:lnTo>
                  <a:lnTo>
                    <a:pt x="725" y="144"/>
                  </a:lnTo>
                  <a:lnTo>
                    <a:pt x="700" y="149"/>
                  </a:lnTo>
                  <a:lnTo>
                    <a:pt x="675" y="149"/>
                  </a:lnTo>
                  <a:lnTo>
                    <a:pt x="601" y="149"/>
                  </a:lnTo>
                  <a:lnTo>
                    <a:pt x="501" y="139"/>
                  </a:lnTo>
                  <a:lnTo>
                    <a:pt x="278" y="119"/>
                  </a:lnTo>
                  <a:lnTo>
                    <a:pt x="0" y="88"/>
                  </a:lnTo>
                  <a:lnTo>
                    <a:pt x="889" y="362"/>
                  </a:lnTo>
                  <a:lnTo>
                    <a:pt x="899" y="367"/>
                  </a:lnTo>
                  <a:lnTo>
                    <a:pt x="909" y="372"/>
                  </a:lnTo>
                  <a:lnTo>
                    <a:pt x="919" y="367"/>
                  </a:lnTo>
                  <a:lnTo>
                    <a:pt x="923" y="352"/>
                  </a:lnTo>
                  <a:lnTo>
                    <a:pt x="913" y="328"/>
                  </a:lnTo>
                  <a:lnTo>
                    <a:pt x="889" y="277"/>
                  </a:lnTo>
                  <a:lnTo>
                    <a:pt x="849" y="213"/>
                  </a:lnTo>
                  <a:lnTo>
                    <a:pt x="710" y="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7" name="Freeform 22"/>
            <p:cNvSpPr>
              <a:spLocks/>
            </p:cNvSpPr>
            <p:nvPr/>
          </p:nvSpPr>
          <p:spPr bwMode="auto">
            <a:xfrm>
              <a:off x="2893" y="1799"/>
              <a:ext cx="81" cy="51"/>
            </a:xfrm>
            <a:custGeom>
              <a:avLst/>
              <a:gdLst>
                <a:gd name="T0" fmla="*/ 54 w 1216"/>
                <a:gd name="T1" fmla="*/ 685 h 770"/>
                <a:gd name="T2" fmla="*/ 34 w 1216"/>
                <a:gd name="T3" fmla="*/ 711 h 770"/>
                <a:gd name="T4" fmla="*/ 15 w 1216"/>
                <a:gd name="T5" fmla="*/ 731 h 770"/>
                <a:gd name="T6" fmla="*/ 5 w 1216"/>
                <a:gd name="T7" fmla="*/ 755 h 770"/>
                <a:gd name="T8" fmla="*/ 0 w 1216"/>
                <a:gd name="T9" fmla="*/ 760 h 770"/>
                <a:gd name="T10" fmla="*/ 5 w 1216"/>
                <a:gd name="T11" fmla="*/ 770 h 770"/>
                <a:gd name="T12" fmla="*/ 10 w 1216"/>
                <a:gd name="T13" fmla="*/ 770 h 770"/>
                <a:gd name="T14" fmla="*/ 24 w 1216"/>
                <a:gd name="T15" fmla="*/ 770 h 770"/>
                <a:gd name="T16" fmla="*/ 74 w 1216"/>
                <a:gd name="T17" fmla="*/ 760 h 770"/>
                <a:gd name="T18" fmla="*/ 158 w 1216"/>
                <a:gd name="T19" fmla="*/ 725 h 770"/>
                <a:gd name="T20" fmla="*/ 273 w 1216"/>
                <a:gd name="T21" fmla="*/ 675 h 770"/>
                <a:gd name="T22" fmla="*/ 412 w 1216"/>
                <a:gd name="T23" fmla="*/ 626 h 770"/>
                <a:gd name="T24" fmla="*/ 699 w 1216"/>
                <a:gd name="T25" fmla="*/ 522 h 770"/>
                <a:gd name="T26" fmla="*/ 944 w 1216"/>
                <a:gd name="T27" fmla="*/ 442 h 770"/>
                <a:gd name="T28" fmla="*/ 1042 w 1216"/>
                <a:gd name="T29" fmla="*/ 412 h 770"/>
                <a:gd name="T30" fmla="*/ 983 w 1216"/>
                <a:gd name="T31" fmla="*/ 412 h 770"/>
                <a:gd name="T32" fmla="*/ 923 w 1216"/>
                <a:gd name="T33" fmla="*/ 407 h 770"/>
                <a:gd name="T34" fmla="*/ 864 w 1216"/>
                <a:gd name="T35" fmla="*/ 392 h 770"/>
                <a:gd name="T36" fmla="*/ 834 w 1216"/>
                <a:gd name="T37" fmla="*/ 382 h 770"/>
                <a:gd name="T38" fmla="*/ 804 w 1216"/>
                <a:gd name="T39" fmla="*/ 368 h 770"/>
                <a:gd name="T40" fmla="*/ 779 w 1216"/>
                <a:gd name="T41" fmla="*/ 348 h 770"/>
                <a:gd name="T42" fmla="*/ 765 w 1216"/>
                <a:gd name="T43" fmla="*/ 328 h 770"/>
                <a:gd name="T44" fmla="*/ 750 w 1216"/>
                <a:gd name="T45" fmla="*/ 303 h 770"/>
                <a:gd name="T46" fmla="*/ 744 w 1216"/>
                <a:gd name="T47" fmla="*/ 273 h 770"/>
                <a:gd name="T48" fmla="*/ 750 w 1216"/>
                <a:gd name="T49" fmla="*/ 238 h 770"/>
                <a:gd name="T50" fmla="*/ 769 w 1216"/>
                <a:gd name="T51" fmla="*/ 199 h 770"/>
                <a:gd name="T52" fmla="*/ 789 w 1216"/>
                <a:gd name="T53" fmla="*/ 164 h 770"/>
                <a:gd name="T54" fmla="*/ 819 w 1216"/>
                <a:gd name="T55" fmla="*/ 129 h 770"/>
                <a:gd name="T56" fmla="*/ 849 w 1216"/>
                <a:gd name="T57" fmla="*/ 100 h 770"/>
                <a:gd name="T58" fmla="*/ 883 w 1216"/>
                <a:gd name="T59" fmla="*/ 74 h 770"/>
                <a:gd name="T60" fmla="*/ 923 w 1216"/>
                <a:gd name="T61" fmla="*/ 54 h 770"/>
                <a:gd name="T62" fmla="*/ 958 w 1216"/>
                <a:gd name="T63" fmla="*/ 40 h 770"/>
                <a:gd name="T64" fmla="*/ 1032 w 1216"/>
                <a:gd name="T65" fmla="*/ 15 h 770"/>
                <a:gd name="T66" fmla="*/ 1102 w 1216"/>
                <a:gd name="T67" fmla="*/ 5 h 770"/>
                <a:gd name="T68" fmla="*/ 1162 w 1216"/>
                <a:gd name="T69" fmla="*/ 0 h 770"/>
                <a:gd name="T70" fmla="*/ 1216 w 1216"/>
                <a:gd name="T71" fmla="*/ 0 h 770"/>
                <a:gd name="T72" fmla="*/ 505 w 1216"/>
                <a:gd name="T73" fmla="*/ 15 h 770"/>
                <a:gd name="T74" fmla="*/ 54 w 1216"/>
                <a:gd name="T75" fmla="*/ 685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6" h="770">
                  <a:moveTo>
                    <a:pt x="54" y="685"/>
                  </a:moveTo>
                  <a:lnTo>
                    <a:pt x="34" y="711"/>
                  </a:lnTo>
                  <a:lnTo>
                    <a:pt x="15" y="731"/>
                  </a:lnTo>
                  <a:lnTo>
                    <a:pt x="5" y="755"/>
                  </a:lnTo>
                  <a:lnTo>
                    <a:pt x="0" y="760"/>
                  </a:lnTo>
                  <a:lnTo>
                    <a:pt x="5" y="770"/>
                  </a:lnTo>
                  <a:lnTo>
                    <a:pt x="10" y="770"/>
                  </a:lnTo>
                  <a:lnTo>
                    <a:pt x="24" y="770"/>
                  </a:lnTo>
                  <a:lnTo>
                    <a:pt x="74" y="760"/>
                  </a:lnTo>
                  <a:lnTo>
                    <a:pt x="158" y="725"/>
                  </a:lnTo>
                  <a:lnTo>
                    <a:pt x="273" y="675"/>
                  </a:lnTo>
                  <a:lnTo>
                    <a:pt x="412" y="626"/>
                  </a:lnTo>
                  <a:lnTo>
                    <a:pt x="699" y="522"/>
                  </a:lnTo>
                  <a:lnTo>
                    <a:pt x="944" y="442"/>
                  </a:lnTo>
                  <a:lnTo>
                    <a:pt x="1042" y="412"/>
                  </a:lnTo>
                  <a:lnTo>
                    <a:pt x="983" y="412"/>
                  </a:lnTo>
                  <a:lnTo>
                    <a:pt x="923" y="407"/>
                  </a:lnTo>
                  <a:lnTo>
                    <a:pt x="864" y="392"/>
                  </a:lnTo>
                  <a:lnTo>
                    <a:pt x="834" y="382"/>
                  </a:lnTo>
                  <a:lnTo>
                    <a:pt x="804" y="368"/>
                  </a:lnTo>
                  <a:lnTo>
                    <a:pt x="779" y="348"/>
                  </a:lnTo>
                  <a:lnTo>
                    <a:pt x="765" y="328"/>
                  </a:lnTo>
                  <a:lnTo>
                    <a:pt x="750" y="303"/>
                  </a:lnTo>
                  <a:lnTo>
                    <a:pt x="744" y="273"/>
                  </a:lnTo>
                  <a:lnTo>
                    <a:pt x="750" y="238"/>
                  </a:lnTo>
                  <a:lnTo>
                    <a:pt x="769" y="199"/>
                  </a:lnTo>
                  <a:lnTo>
                    <a:pt x="789" y="164"/>
                  </a:lnTo>
                  <a:lnTo>
                    <a:pt x="819" y="129"/>
                  </a:lnTo>
                  <a:lnTo>
                    <a:pt x="849" y="100"/>
                  </a:lnTo>
                  <a:lnTo>
                    <a:pt x="883" y="74"/>
                  </a:lnTo>
                  <a:lnTo>
                    <a:pt x="923" y="54"/>
                  </a:lnTo>
                  <a:lnTo>
                    <a:pt x="958" y="40"/>
                  </a:lnTo>
                  <a:lnTo>
                    <a:pt x="1032" y="15"/>
                  </a:lnTo>
                  <a:lnTo>
                    <a:pt x="1102" y="5"/>
                  </a:lnTo>
                  <a:lnTo>
                    <a:pt x="1162" y="0"/>
                  </a:lnTo>
                  <a:lnTo>
                    <a:pt x="1216" y="0"/>
                  </a:lnTo>
                  <a:lnTo>
                    <a:pt x="505" y="15"/>
                  </a:lnTo>
                  <a:lnTo>
                    <a:pt x="54" y="685"/>
                  </a:lnTo>
                  <a:close/>
                </a:path>
              </a:pathLst>
            </a:custGeom>
            <a:solidFill>
              <a:srgbClr val="EDA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8" name="Freeform 23"/>
            <p:cNvSpPr>
              <a:spLocks/>
            </p:cNvSpPr>
            <p:nvPr/>
          </p:nvSpPr>
          <p:spPr bwMode="auto">
            <a:xfrm>
              <a:off x="2877" y="1680"/>
              <a:ext cx="36" cy="153"/>
            </a:xfrm>
            <a:custGeom>
              <a:avLst/>
              <a:gdLst>
                <a:gd name="T0" fmla="*/ 61 w 537"/>
                <a:gd name="T1" fmla="*/ 5 h 2295"/>
                <a:gd name="T2" fmla="*/ 51 w 537"/>
                <a:gd name="T3" fmla="*/ 0 h 2295"/>
                <a:gd name="T4" fmla="*/ 41 w 537"/>
                <a:gd name="T5" fmla="*/ 0 h 2295"/>
                <a:gd name="T6" fmla="*/ 30 w 537"/>
                <a:gd name="T7" fmla="*/ 0 h 2295"/>
                <a:gd name="T8" fmla="*/ 20 w 537"/>
                <a:gd name="T9" fmla="*/ 10 h 2295"/>
                <a:gd name="T10" fmla="*/ 10 w 537"/>
                <a:gd name="T11" fmla="*/ 30 h 2295"/>
                <a:gd name="T12" fmla="*/ 0 w 537"/>
                <a:gd name="T13" fmla="*/ 60 h 2295"/>
                <a:gd name="T14" fmla="*/ 0 w 537"/>
                <a:gd name="T15" fmla="*/ 105 h 2295"/>
                <a:gd name="T16" fmla="*/ 15 w 537"/>
                <a:gd name="T17" fmla="*/ 839 h 2295"/>
                <a:gd name="T18" fmla="*/ 35 w 537"/>
                <a:gd name="T19" fmla="*/ 1465 h 2295"/>
                <a:gd name="T20" fmla="*/ 46 w 537"/>
                <a:gd name="T21" fmla="*/ 1629 h 2295"/>
                <a:gd name="T22" fmla="*/ 56 w 537"/>
                <a:gd name="T23" fmla="*/ 1793 h 2295"/>
                <a:gd name="T24" fmla="*/ 71 w 537"/>
                <a:gd name="T25" fmla="*/ 1967 h 2295"/>
                <a:gd name="T26" fmla="*/ 81 w 537"/>
                <a:gd name="T27" fmla="*/ 2051 h 2295"/>
                <a:gd name="T28" fmla="*/ 95 w 537"/>
                <a:gd name="T29" fmla="*/ 2131 h 2295"/>
                <a:gd name="T30" fmla="*/ 110 w 537"/>
                <a:gd name="T31" fmla="*/ 2195 h 2295"/>
                <a:gd name="T32" fmla="*/ 125 w 537"/>
                <a:gd name="T33" fmla="*/ 2249 h 2295"/>
                <a:gd name="T34" fmla="*/ 135 w 537"/>
                <a:gd name="T35" fmla="*/ 2269 h 2295"/>
                <a:gd name="T36" fmla="*/ 145 w 537"/>
                <a:gd name="T37" fmla="*/ 2285 h 2295"/>
                <a:gd name="T38" fmla="*/ 160 w 537"/>
                <a:gd name="T39" fmla="*/ 2290 h 2295"/>
                <a:gd name="T40" fmla="*/ 169 w 537"/>
                <a:gd name="T41" fmla="*/ 2295 h 2295"/>
                <a:gd name="T42" fmla="*/ 180 w 537"/>
                <a:gd name="T43" fmla="*/ 2290 h 2295"/>
                <a:gd name="T44" fmla="*/ 194 w 537"/>
                <a:gd name="T45" fmla="*/ 2279 h 2295"/>
                <a:gd name="T46" fmla="*/ 209 w 537"/>
                <a:gd name="T47" fmla="*/ 2264 h 2295"/>
                <a:gd name="T48" fmla="*/ 224 w 537"/>
                <a:gd name="T49" fmla="*/ 2240 h 2295"/>
                <a:gd name="T50" fmla="*/ 284 w 537"/>
                <a:gd name="T51" fmla="*/ 2131 h 2295"/>
                <a:gd name="T52" fmla="*/ 338 w 537"/>
                <a:gd name="T53" fmla="*/ 2036 h 2295"/>
                <a:gd name="T54" fmla="*/ 393 w 537"/>
                <a:gd name="T55" fmla="*/ 1957 h 2295"/>
                <a:gd name="T56" fmla="*/ 443 w 537"/>
                <a:gd name="T57" fmla="*/ 1897 h 2295"/>
                <a:gd name="T58" fmla="*/ 508 w 537"/>
                <a:gd name="T59" fmla="*/ 1817 h 2295"/>
                <a:gd name="T60" fmla="*/ 537 w 537"/>
                <a:gd name="T61" fmla="*/ 1788 h 2295"/>
                <a:gd name="T62" fmla="*/ 61 w 537"/>
                <a:gd name="T63" fmla="*/ 5 h 2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7" h="2295">
                  <a:moveTo>
                    <a:pt x="61" y="5"/>
                  </a:moveTo>
                  <a:lnTo>
                    <a:pt x="51" y="0"/>
                  </a:lnTo>
                  <a:lnTo>
                    <a:pt x="41" y="0"/>
                  </a:lnTo>
                  <a:lnTo>
                    <a:pt x="30" y="0"/>
                  </a:lnTo>
                  <a:lnTo>
                    <a:pt x="20" y="10"/>
                  </a:lnTo>
                  <a:lnTo>
                    <a:pt x="10" y="30"/>
                  </a:lnTo>
                  <a:lnTo>
                    <a:pt x="0" y="60"/>
                  </a:lnTo>
                  <a:lnTo>
                    <a:pt x="0" y="105"/>
                  </a:lnTo>
                  <a:lnTo>
                    <a:pt x="15" y="839"/>
                  </a:lnTo>
                  <a:lnTo>
                    <a:pt x="35" y="1465"/>
                  </a:lnTo>
                  <a:lnTo>
                    <a:pt x="46" y="1629"/>
                  </a:lnTo>
                  <a:lnTo>
                    <a:pt x="56" y="1793"/>
                  </a:lnTo>
                  <a:lnTo>
                    <a:pt x="71" y="1967"/>
                  </a:lnTo>
                  <a:lnTo>
                    <a:pt x="81" y="2051"/>
                  </a:lnTo>
                  <a:lnTo>
                    <a:pt x="95" y="2131"/>
                  </a:lnTo>
                  <a:lnTo>
                    <a:pt x="110" y="2195"/>
                  </a:lnTo>
                  <a:lnTo>
                    <a:pt x="125" y="2249"/>
                  </a:lnTo>
                  <a:lnTo>
                    <a:pt x="135" y="2269"/>
                  </a:lnTo>
                  <a:lnTo>
                    <a:pt x="145" y="2285"/>
                  </a:lnTo>
                  <a:lnTo>
                    <a:pt x="160" y="2290"/>
                  </a:lnTo>
                  <a:lnTo>
                    <a:pt x="169" y="2295"/>
                  </a:lnTo>
                  <a:lnTo>
                    <a:pt x="180" y="2290"/>
                  </a:lnTo>
                  <a:lnTo>
                    <a:pt x="194" y="2279"/>
                  </a:lnTo>
                  <a:lnTo>
                    <a:pt x="209" y="2264"/>
                  </a:lnTo>
                  <a:lnTo>
                    <a:pt x="224" y="2240"/>
                  </a:lnTo>
                  <a:lnTo>
                    <a:pt x="284" y="2131"/>
                  </a:lnTo>
                  <a:lnTo>
                    <a:pt x="338" y="2036"/>
                  </a:lnTo>
                  <a:lnTo>
                    <a:pt x="393" y="1957"/>
                  </a:lnTo>
                  <a:lnTo>
                    <a:pt x="443" y="1897"/>
                  </a:lnTo>
                  <a:lnTo>
                    <a:pt x="508" y="1817"/>
                  </a:lnTo>
                  <a:lnTo>
                    <a:pt x="537" y="1788"/>
                  </a:lnTo>
                  <a:lnTo>
                    <a:pt x="61" y="5"/>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24"/>
            <p:cNvSpPr>
              <a:spLocks/>
            </p:cNvSpPr>
            <p:nvPr/>
          </p:nvSpPr>
          <p:spPr bwMode="auto">
            <a:xfrm>
              <a:off x="2881" y="1680"/>
              <a:ext cx="5" cy="106"/>
            </a:xfrm>
            <a:custGeom>
              <a:avLst/>
              <a:gdLst>
                <a:gd name="T0" fmla="*/ 79 w 79"/>
                <a:gd name="T1" fmla="*/ 1584 h 1584"/>
                <a:gd name="T2" fmla="*/ 54 w 79"/>
                <a:gd name="T3" fmla="*/ 810 h 1584"/>
                <a:gd name="T4" fmla="*/ 35 w 79"/>
                <a:gd name="T5" fmla="*/ 263 h 1584"/>
                <a:gd name="T6" fmla="*/ 25 w 79"/>
                <a:gd name="T7" fmla="*/ 80 h 1584"/>
                <a:gd name="T8" fmla="*/ 20 w 79"/>
                <a:gd name="T9" fmla="*/ 25 h 1584"/>
                <a:gd name="T10" fmla="*/ 15 w 79"/>
                <a:gd name="T11" fmla="*/ 0 h 1584"/>
                <a:gd name="T12" fmla="*/ 10 w 79"/>
                <a:gd name="T13" fmla="*/ 5 h 1584"/>
                <a:gd name="T14" fmla="*/ 10 w 79"/>
                <a:gd name="T15" fmla="*/ 25 h 1584"/>
                <a:gd name="T16" fmla="*/ 0 w 79"/>
                <a:gd name="T17" fmla="*/ 115 h 1584"/>
                <a:gd name="T18" fmla="*/ 0 w 79"/>
                <a:gd name="T19" fmla="*/ 269 h 1584"/>
                <a:gd name="T20" fmla="*/ 0 w 79"/>
                <a:gd name="T21" fmla="*/ 466 h 1584"/>
                <a:gd name="T22" fmla="*/ 10 w 79"/>
                <a:gd name="T23" fmla="*/ 706 h 1584"/>
                <a:gd name="T24" fmla="*/ 25 w 79"/>
                <a:gd name="T25" fmla="*/ 979 h 1584"/>
                <a:gd name="T26" fmla="*/ 44 w 79"/>
                <a:gd name="T27" fmla="*/ 1277 h 1584"/>
                <a:gd name="T28" fmla="*/ 79 w 79"/>
                <a:gd name="T29" fmla="*/ 1584 h 1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1584">
                  <a:moveTo>
                    <a:pt x="79" y="1584"/>
                  </a:moveTo>
                  <a:lnTo>
                    <a:pt x="54" y="810"/>
                  </a:lnTo>
                  <a:lnTo>
                    <a:pt x="35" y="263"/>
                  </a:lnTo>
                  <a:lnTo>
                    <a:pt x="25" y="80"/>
                  </a:lnTo>
                  <a:lnTo>
                    <a:pt x="20" y="25"/>
                  </a:lnTo>
                  <a:lnTo>
                    <a:pt x="15" y="0"/>
                  </a:lnTo>
                  <a:lnTo>
                    <a:pt x="10" y="5"/>
                  </a:lnTo>
                  <a:lnTo>
                    <a:pt x="10" y="25"/>
                  </a:lnTo>
                  <a:lnTo>
                    <a:pt x="0" y="115"/>
                  </a:lnTo>
                  <a:lnTo>
                    <a:pt x="0" y="269"/>
                  </a:lnTo>
                  <a:lnTo>
                    <a:pt x="0" y="466"/>
                  </a:lnTo>
                  <a:lnTo>
                    <a:pt x="10" y="706"/>
                  </a:lnTo>
                  <a:lnTo>
                    <a:pt x="25" y="979"/>
                  </a:lnTo>
                  <a:lnTo>
                    <a:pt x="44" y="1277"/>
                  </a:lnTo>
                  <a:lnTo>
                    <a:pt x="79" y="1584"/>
                  </a:lnTo>
                  <a:close/>
                </a:path>
              </a:pathLst>
            </a:custGeom>
            <a:solidFill>
              <a:srgbClr val="F6F2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25"/>
            <p:cNvSpPr>
              <a:spLocks/>
            </p:cNvSpPr>
            <p:nvPr/>
          </p:nvSpPr>
          <p:spPr bwMode="auto">
            <a:xfrm>
              <a:off x="2880" y="1867"/>
              <a:ext cx="103" cy="128"/>
            </a:xfrm>
            <a:custGeom>
              <a:avLst/>
              <a:gdLst>
                <a:gd name="T0" fmla="*/ 1536 w 1551"/>
                <a:gd name="T1" fmla="*/ 1888 h 1927"/>
                <a:gd name="T2" fmla="*/ 90 w 1551"/>
                <a:gd name="T3" fmla="*/ 54 h 1927"/>
                <a:gd name="T4" fmla="*/ 75 w 1551"/>
                <a:gd name="T5" fmla="*/ 35 h 1927"/>
                <a:gd name="T6" fmla="*/ 60 w 1551"/>
                <a:gd name="T7" fmla="*/ 20 h 1927"/>
                <a:gd name="T8" fmla="*/ 41 w 1551"/>
                <a:gd name="T9" fmla="*/ 5 h 1927"/>
                <a:gd name="T10" fmla="*/ 31 w 1551"/>
                <a:gd name="T11" fmla="*/ 5 h 1927"/>
                <a:gd name="T12" fmla="*/ 26 w 1551"/>
                <a:gd name="T13" fmla="*/ 0 h 1927"/>
                <a:gd name="T14" fmla="*/ 16 w 1551"/>
                <a:gd name="T15" fmla="*/ 5 h 1927"/>
                <a:gd name="T16" fmla="*/ 11 w 1551"/>
                <a:gd name="T17" fmla="*/ 15 h 1927"/>
                <a:gd name="T18" fmla="*/ 6 w 1551"/>
                <a:gd name="T19" fmla="*/ 25 h 1927"/>
                <a:gd name="T20" fmla="*/ 0 w 1551"/>
                <a:gd name="T21" fmla="*/ 44 h 1927"/>
                <a:gd name="T22" fmla="*/ 0 w 1551"/>
                <a:gd name="T23" fmla="*/ 105 h 1927"/>
                <a:gd name="T24" fmla="*/ 11 w 1551"/>
                <a:gd name="T25" fmla="*/ 313 h 1927"/>
                <a:gd name="T26" fmla="*/ 11 w 1551"/>
                <a:gd name="T27" fmla="*/ 566 h 1927"/>
                <a:gd name="T28" fmla="*/ 16 w 1551"/>
                <a:gd name="T29" fmla="*/ 878 h 1927"/>
                <a:gd name="T30" fmla="*/ 26 w 1551"/>
                <a:gd name="T31" fmla="*/ 878 h 1927"/>
                <a:gd name="T32" fmla="*/ 60 w 1551"/>
                <a:gd name="T33" fmla="*/ 890 h 1927"/>
                <a:gd name="T34" fmla="*/ 110 w 1551"/>
                <a:gd name="T35" fmla="*/ 914 h 1927"/>
                <a:gd name="T36" fmla="*/ 139 w 1551"/>
                <a:gd name="T37" fmla="*/ 939 h 1927"/>
                <a:gd name="T38" fmla="*/ 174 w 1551"/>
                <a:gd name="T39" fmla="*/ 963 h 1927"/>
                <a:gd name="T40" fmla="*/ 259 w 1551"/>
                <a:gd name="T41" fmla="*/ 1033 h 1927"/>
                <a:gd name="T42" fmla="*/ 423 w 1551"/>
                <a:gd name="T43" fmla="*/ 1147 h 1927"/>
                <a:gd name="T44" fmla="*/ 860 w 1551"/>
                <a:gd name="T45" fmla="*/ 1465 h 1927"/>
                <a:gd name="T46" fmla="*/ 1476 w 1551"/>
                <a:gd name="T47" fmla="*/ 1902 h 1927"/>
                <a:gd name="T48" fmla="*/ 1491 w 1551"/>
                <a:gd name="T49" fmla="*/ 1912 h 1927"/>
                <a:gd name="T50" fmla="*/ 1531 w 1551"/>
                <a:gd name="T51" fmla="*/ 1922 h 1927"/>
                <a:gd name="T52" fmla="*/ 1546 w 1551"/>
                <a:gd name="T53" fmla="*/ 1927 h 1927"/>
                <a:gd name="T54" fmla="*/ 1551 w 1551"/>
                <a:gd name="T55" fmla="*/ 1922 h 1927"/>
                <a:gd name="T56" fmla="*/ 1551 w 1551"/>
                <a:gd name="T57" fmla="*/ 1912 h 1927"/>
                <a:gd name="T58" fmla="*/ 1536 w 1551"/>
                <a:gd name="T59" fmla="*/ 1888 h 19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51" h="1927">
                  <a:moveTo>
                    <a:pt x="1536" y="1888"/>
                  </a:moveTo>
                  <a:lnTo>
                    <a:pt x="90" y="54"/>
                  </a:lnTo>
                  <a:lnTo>
                    <a:pt x="75" y="35"/>
                  </a:lnTo>
                  <a:lnTo>
                    <a:pt x="60" y="20"/>
                  </a:lnTo>
                  <a:lnTo>
                    <a:pt x="41" y="5"/>
                  </a:lnTo>
                  <a:lnTo>
                    <a:pt x="31" y="5"/>
                  </a:lnTo>
                  <a:lnTo>
                    <a:pt x="26" y="0"/>
                  </a:lnTo>
                  <a:lnTo>
                    <a:pt x="16" y="5"/>
                  </a:lnTo>
                  <a:lnTo>
                    <a:pt x="11" y="15"/>
                  </a:lnTo>
                  <a:lnTo>
                    <a:pt x="6" y="25"/>
                  </a:lnTo>
                  <a:lnTo>
                    <a:pt x="0" y="44"/>
                  </a:lnTo>
                  <a:lnTo>
                    <a:pt x="0" y="105"/>
                  </a:lnTo>
                  <a:lnTo>
                    <a:pt x="11" y="313"/>
                  </a:lnTo>
                  <a:lnTo>
                    <a:pt x="11" y="566"/>
                  </a:lnTo>
                  <a:lnTo>
                    <a:pt x="16" y="878"/>
                  </a:lnTo>
                  <a:lnTo>
                    <a:pt x="26" y="878"/>
                  </a:lnTo>
                  <a:lnTo>
                    <a:pt x="60" y="890"/>
                  </a:lnTo>
                  <a:lnTo>
                    <a:pt x="110" y="914"/>
                  </a:lnTo>
                  <a:lnTo>
                    <a:pt x="139" y="939"/>
                  </a:lnTo>
                  <a:lnTo>
                    <a:pt x="174" y="963"/>
                  </a:lnTo>
                  <a:lnTo>
                    <a:pt x="259" y="1033"/>
                  </a:lnTo>
                  <a:lnTo>
                    <a:pt x="423" y="1147"/>
                  </a:lnTo>
                  <a:lnTo>
                    <a:pt x="860" y="1465"/>
                  </a:lnTo>
                  <a:lnTo>
                    <a:pt x="1476" y="1902"/>
                  </a:lnTo>
                  <a:lnTo>
                    <a:pt x="1491" y="1912"/>
                  </a:lnTo>
                  <a:lnTo>
                    <a:pt x="1531" y="1922"/>
                  </a:lnTo>
                  <a:lnTo>
                    <a:pt x="1546" y="1927"/>
                  </a:lnTo>
                  <a:lnTo>
                    <a:pt x="1551" y="1922"/>
                  </a:lnTo>
                  <a:lnTo>
                    <a:pt x="1551" y="1912"/>
                  </a:lnTo>
                  <a:lnTo>
                    <a:pt x="1536" y="1888"/>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26"/>
            <p:cNvSpPr>
              <a:spLocks/>
            </p:cNvSpPr>
            <p:nvPr/>
          </p:nvSpPr>
          <p:spPr bwMode="auto">
            <a:xfrm>
              <a:off x="2868" y="2109"/>
              <a:ext cx="244" cy="232"/>
            </a:xfrm>
            <a:custGeom>
              <a:avLst/>
              <a:gdLst>
                <a:gd name="T0" fmla="*/ 1803 w 3656"/>
                <a:gd name="T1" fmla="*/ 20 h 3476"/>
                <a:gd name="T2" fmla="*/ 1818 w 3656"/>
                <a:gd name="T3" fmla="*/ 0 h 3476"/>
                <a:gd name="T4" fmla="*/ 1837 w 3656"/>
                <a:gd name="T5" fmla="*/ 0 h 3476"/>
                <a:gd name="T6" fmla="*/ 1852 w 3656"/>
                <a:gd name="T7" fmla="*/ 20 h 3476"/>
                <a:gd name="T8" fmla="*/ 2239 w 3656"/>
                <a:gd name="T9" fmla="*/ 1207 h 3476"/>
                <a:gd name="T10" fmla="*/ 2260 w 3656"/>
                <a:gd name="T11" fmla="*/ 1246 h 3476"/>
                <a:gd name="T12" fmla="*/ 2295 w 3656"/>
                <a:gd name="T13" fmla="*/ 1277 h 3476"/>
                <a:gd name="T14" fmla="*/ 2335 w 3656"/>
                <a:gd name="T15" fmla="*/ 1302 h 3476"/>
                <a:gd name="T16" fmla="*/ 2379 w 3656"/>
                <a:gd name="T17" fmla="*/ 1307 h 3476"/>
                <a:gd name="T18" fmla="*/ 3626 w 3656"/>
                <a:gd name="T19" fmla="*/ 1307 h 3476"/>
                <a:gd name="T20" fmla="*/ 3651 w 3656"/>
                <a:gd name="T21" fmla="*/ 1316 h 3476"/>
                <a:gd name="T22" fmla="*/ 3656 w 3656"/>
                <a:gd name="T23" fmla="*/ 1336 h 3476"/>
                <a:gd name="T24" fmla="*/ 3641 w 3656"/>
                <a:gd name="T25" fmla="*/ 1356 h 3476"/>
                <a:gd name="T26" fmla="*/ 2633 w 3656"/>
                <a:gd name="T27" fmla="*/ 2091 h 3476"/>
                <a:gd name="T28" fmla="*/ 2602 w 3656"/>
                <a:gd name="T29" fmla="*/ 2121 h 3476"/>
                <a:gd name="T30" fmla="*/ 2582 w 3656"/>
                <a:gd name="T31" fmla="*/ 2166 h 3476"/>
                <a:gd name="T32" fmla="*/ 2573 w 3656"/>
                <a:gd name="T33" fmla="*/ 2210 h 3476"/>
                <a:gd name="T34" fmla="*/ 2582 w 3656"/>
                <a:gd name="T35" fmla="*/ 2254 h 3476"/>
                <a:gd name="T36" fmla="*/ 2965 w 3656"/>
                <a:gd name="T37" fmla="*/ 3441 h 3476"/>
                <a:gd name="T38" fmla="*/ 2965 w 3656"/>
                <a:gd name="T39" fmla="*/ 3466 h 3476"/>
                <a:gd name="T40" fmla="*/ 2950 w 3656"/>
                <a:gd name="T41" fmla="*/ 3476 h 3476"/>
                <a:gd name="T42" fmla="*/ 2921 w 3656"/>
                <a:gd name="T43" fmla="*/ 3471 h 3476"/>
                <a:gd name="T44" fmla="*/ 1912 w 3656"/>
                <a:gd name="T45" fmla="*/ 2741 h 3476"/>
                <a:gd name="T46" fmla="*/ 1873 w 3656"/>
                <a:gd name="T47" fmla="*/ 2722 h 3476"/>
                <a:gd name="T48" fmla="*/ 1828 w 3656"/>
                <a:gd name="T49" fmla="*/ 2712 h 3476"/>
                <a:gd name="T50" fmla="*/ 1783 w 3656"/>
                <a:gd name="T51" fmla="*/ 2722 h 3476"/>
                <a:gd name="T52" fmla="*/ 1744 w 3656"/>
                <a:gd name="T53" fmla="*/ 2741 h 3476"/>
                <a:gd name="T54" fmla="*/ 734 w 3656"/>
                <a:gd name="T55" fmla="*/ 3471 h 3476"/>
                <a:gd name="T56" fmla="*/ 705 w 3656"/>
                <a:gd name="T57" fmla="*/ 3476 h 3476"/>
                <a:gd name="T58" fmla="*/ 690 w 3656"/>
                <a:gd name="T59" fmla="*/ 3466 h 3476"/>
                <a:gd name="T60" fmla="*/ 690 w 3656"/>
                <a:gd name="T61" fmla="*/ 3441 h 3476"/>
                <a:gd name="T62" fmla="*/ 1073 w 3656"/>
                <a:gd name="T63" fmla="*/ 2254 h 3476"/>
                <a:gd name="T64" fmla="*/ 1082 w 3656"/>
                <a:gd name="T65" fmla="*/ 2210 h 3476"/>
                <a:gd name="T66" fmla="*/ 1073 w 3656"/>
                <a:gd name="T67" fmla="*/ 2166 h 3476"/>
                <a:gd name="T68" fmla="*/ 1053 w 3656"/>
                <a:gd name="T69" fmla="*/ 2121 h 3476"/>
                <a:gd name="T70" fmla="*/ 1023 w 3656"/>
                <a:gd name="T71" fmla="*/ 2091 h 3476"/>
                <a:gd name="T72" fmla="*/ 15 w 3656"/>
                <a:gd name="T73" fmla="*/ 1356 h 3476"/>
                <a:gd name="T74" fmla="*/ 0 w 3656"/>
                <a:gd name="T75" fmla="*/ 1336 h 3476"/>
                <a:gd name="T76" fmla="*/ 5 w 3656"/>
                <a:gd name="T77" fmla="*/ 1316 h 3476"/>
                <a:gd name="T78" fmla="*/ 30 w 3656"/>
                <a:gd name="T79" fmla="*/ 1307 h 3476"/>
                <a:gd name="T80" fmla="*/ 1276 w 3656"/>
                <a:gd name="T81" fmla="*/ 1307 h 3476"/>
                <a:gd name="T82" fmla="*/ 1321 w 3656"/>
                <a:gd name="T83" fmla="*/ 1302 h 3476"/>
                <a:gd name="T84" fmla="*/ 1361 w 3656"/>
                <a:gd name="T85" fmla="*/ 1277 h 3476"/>
                <a:gd name="T86" fmla="*/ 1396 w 3656"/>
                <a:gd name="T87" fmla="*/ 1246 h 3476"/>
                <a:gd name="T88" fmla="*/ 1416 w 3656"/>
                <a:gd name="T89" fmla="*/ 1207 h 3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56" h="3476">
                  <a:moveTo>
                    <a:pt x="1793" y="40"/>
                  </a:moveTo>
                  <a:lnTo>
                    <a:pt x="1803" y="20"/>
                  </a:lnTo>
                  <a:lnTo>
                    <a:pt x="1808" y="10"/>
                  </a:lnTo>
                  <a:lnTo>
                    <a:pt x="1818" y="0"/>
                  </a:lnTo>
                  <a:lnTo>
                    <a:pt x="1828" y="0"/>
                  </a:lnTo>
                  <a:lnTo>
                    <a:pt x="1837" y="0"/>
                  </a:lnTo>
                  <a:lnTo>
                    <a:pt x="1847" y="10"/>
                  </a:lnTo>
                  <a:lnTo>
                    <a:pt x="1852" y="20"/>
                  </a:lnTo>
                  <a:lnTo>
                    <a:pt x="1862" y="40"/>
                  </a:lnTo>
                  <a:lnTo>
                    <a:pt x="2239" y="1207"/>
                  </a:lnTo>
                  <a:lnTo>
                    <a:pt x="2251" y="1227"/>
                  </a:lnTo>
                  <a:lnTo>
                    <a:pt x="2260" y="1246"/>
                  </a:lnTo>
                  <a:lnTo>
                    <a:pt x="2275" y="1261"/>
                  </a:lnTo>
                  <a:lnTo>
                    <a:pt x="2295" y="1277"/>
                  </a:lnTo>
                  <a:lnTo>
                    <a:pt x="2315" y="1292"/>
                  </a:lnTo>
                  <a:lnTo>
                    <a:pt x="2335" y="1302"/>
                  </a:lnTo>
                  <a:lnTo>
                    <a:pt x="2359" y="1307"/>
                  </a:lnTo>
                  <a:lnTo>
                    <a:pt x="2379" y="1307"/>
                  </a:lnTo>
                  <a:lnTo>
                    <a:pt x="3606" y="1307"/>
                  </a:lnTo>
                  <a:lnTo>
                    <a:pt x="3626" y="1307"/>
                  </a:lnTo>
                  <a:lnTo>
                    <a:pt x="3641" y="1312"/>
                  </a:lnTo>
                  <a:lnTo>
                    <a:pt x="3651" y="1316"/>
                  </a:lnTo>
                  <a:lnTo>
                    <a:pt x="3656" y="1326"/>
                  </a:lnTo>
                  <a:lnTo>
                    <a:pt x="3656" y="1336"/>
                  </a:lnTo>
                  <a:lnTo>
                    <a:pt x="3651" y="1346"/>
                  </a:lnTo>
                  <a:lnTo>
                    <a:pt x="3641" y="1356"/>
                  </a:lnTo>
                  <a:lnTo>
                    <a:pt x="3626" y="1371"/>
                  </a:lnTo>
                  <a:lnTo>
                    <a:pt x="2633" y="2091"/>
                  </a:lnTo>
                  <a:lnTo>
                    <a:pt x="2617" y="2106"/>
                  </a:lnTo>
                  <a:lnTo>
                    <a:pt x="2602" y="2121"/>
                  </a:lnTo>
                  <a:lnTo>
                    <a:pt x="2593" y="2141"/>
                  </a:lnTo>
                  <a:lnTo>
                    <a:pt x="2582" y="2166"/>
                  </a:lnTo>
                  <a:lnTo>
                    <a:pt x="2578" y="2185"/>
                  </a:lnTo>
                  <a:lnTo>
                    <a:pt x="2573" y="2210"/>
                  </a:lnTo>
                  <a:lnTo>
                    <a:pt x="2578" y="2234"/>
                  </a:lnTo>
                  <a:lnTo>
                    <a:pt x="2582" y="2254"/>
                  </a:lnTo>
                  <a:lnTo>
                    <a:pt x="2960" y="3422"/>
                  </a:lnTo>
                  <a:lnTo>
                    <a:pt x="2965" y="3441"/>
                  </a:lnTo>
                  <a:lnTo>
                    <a:pt x="2965" y="3456"/>
                  </a:lnTo>
                  <a:lnTo>
                    <a:pt x="2965" y="3466"/>
                  </a:lnTo>
                  <a:lnTo>
                    <a:pt x="2955" y="3476"/>
                  </a:lnTo>
                  <a:lnTo>
                    <a:pt x="2950" y="3476"/>
                  </a:lnTo>
                  <a:lnTo>
                    <a:pt x="2935" y="3476"/>
                  </a:lnTo>
                  <a:lnTo>
                    <a:pt x="2921" y="3471"/>
                  </a:lnTo>
                  <a:lnTo>
                    <a:pt x="2906" y="3461"/>
                  </a:lnTo>
                  <a:lnTo>
                    <a:pt x="1912" y="2741"/>
                  </a:lnTo>
                  <a:lnTo>
                    <a:pt x="1898" y="2727"/>
                  </a:lnTo>
                  <a:lnTo>
                    <a:pt x="1873" y="2722"/>
                  </a:lnTo>
                  <a:lnTo>
                    <a:pt x="1852" y="2717"/>
                  </a:lnTo>
                  <a:lnTo>
                    <a:pt x="1828" y="2712"/>
                  </a:lnTo>
                  <a:lnTo>
                    <a:pt x="1803" y="2717"/>
                  </a:lnTo>
                  <a:lnTo>
                    <a:pt x="1783" y="2722"/>
                  </a:lnTo>
                  <a:lnTo>
                    <a:pt x="1758" y="2727"/>
                  </a:lnTo>
                  <a:lnTo>
                    <a:pt x="1744" y="2741"/>
                  </a:lnTo>
                  <a:lnTo>
                    <a:pt x="750" y="3461"/>
                  </a:lnTo>
                  <a:lnTo>
                    <a:pt x="734" y="3471"/>
                  </a:lnTo>
                  <a:lnTo>
                    <a:pt x="720" y="3476"/>
                  </a:lnTo>
                  <a:lnTo>
                    <a:pt x="705" y="3476"/>
                  </a:lnTo>
                  <a:lnTo>
                    <a:pt x="700" y="3476"/>
                  </a:lnTo>
                  <a:lnTo>
                    <a:pt x="690" y="3466"/>
                  </a:lnTo>
                  <a:lnTo>
                    <a:pt x="690" y="3456"/>
                  </a:lnTo>
                  <a:lnTo>
                    <a:pt x="690" y="3441"/>
                  </a:lnTo>
                  <a:lnTo>
                    <a:pt x="695" y="3422"/>
                  </a:lnTo>
                  <a:lnTo>
                    <a:pt x="1073" y="2254"/>
                  </a:lnTo>
                  <a:lnTo>
                    <a:pt x="1077" y="2234"/>
                  </a:lnTo>
                  <a:lnTo>
                    <a:pt x="1082" y="2210"/>
                  </a:lnTo>
                  <a:lnTo>
                    <a:pt x="1077" y="2185"/>
                  </a:lnTo>
                  <a:lnTo>
                    <a:pt x="1073" y="2166"/>
                  </a:lnTo>
                  <a:lnTo>
                    <a:pt x="1063" y="2141"/>
                  </a:lnTo>
                  <a:lnTo>
                    <a:pt x="1053" y="2121"/>
                  </a:lnTo>
                  <a:lnTo>
                    <a:pt x="1038" y="2106"/>
                  </a:lnTo>
                  <a:lnTo>
                    <a:pt x="1023" y="2091"/>
                  </a:lnTo>
                  <a:lnTo>
                    <a:pt x="30" y="1371"/>
                  </a:lnTo>
                  <a:lnTo>
                    <a:pt x="15" y="1356"/>
                  </a:lnTo>
                  <a:lnTo>
                    <a:pt x="5" y="1346"/>
                  </a:lnTo>
                  <a:lnTo>
                    <a:pt x="0" y="1336"/>
                  </a:lnTo>
                  <a:lnTo>
                    <a:pt x="0" y="1326"/>
                  </a:lnTo>
                  <a:lnTo>
                    <a:pt x="5" y="1316"/>
                  </a:lnTo>
                  <a:lnTo>
                    <a:pt x="15" y="1312"/>
                  </a:lnTo>
                  <a:lnTo>
                    <a:pt x="30" y="1307"/>
                  </a:lnTo>
                  <a:lnTo>
                    <a:pt x="50" y="1307"/>
                  </a:lnTo>
                  <a:lnTo>
                    <a:pt x="1276" y="1307"/>
                  </a:lnTo>
                  <a:lnTo>
                    <a:pt x="1296" y="1307"/>
                  </a:lnTo>
                  <a:lnTo>
                    <a:pt x="1321" y="1302"/>
                  </a:lnTo>
                  <a:lnTo>
                    <a:pt x="1341" y="1292"/>
                  </a:lnTo>
                  <a:lnTo>
                    <a:pt x="1361" y="1277"/>
                  </a:lnTo>
                  <a:lnTo>
                    <a:pt x="1381" y="1261"/>
                  </a:lnTo>
                  <a:lnTo>
                    <a:pt x="1396" y="1246"/>
                  </a:lnTo>
                  <a:lnTo>
                    <a:pt x="1406" y="1227"/>
                  </a:lnTo>
                  <a:lnTo>
                    <a:pt x="1416" y="1207"/>
                  </a:lnTo>
                  <a:lnTo>
                    <a:pt x="1793" y="40"/>
                  </a:lnTo>
                  <a:close/>
                </a:path>
              </a:pathLst>
            </a:custGeom>
            <a:solidFill>
              <a:srgbClr val="EC9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27"/>
            <p:cNvSpPr>
              <a:spLocks/>
            </p:cNvSpPr>
            <p:nvPr/>
          </p:nvSpPr>
          <p:spPr bwMode="auto">
            <a:xfrm>
              <a:off x="2870" y="2112"/>
              <a:ext cx="235" cy="91"/>
            </a:xfrm>
            <a:custGeom>
              <a:avLst/>
              <a:gdLst>
                <a:gd name="T0" fmla="*/ 0 w 3521"/>
                <a:gd name="T1" fmla="*/ 1286 h 1361"/>
                <a:gd name="T2" fmla="*/ 84 w 3521"/>
                <a:gd name="T3" fmla="*/ 1346 h 1361"/>
                <a:gd name="T4" fmla="*/ 1271 w 3521"/>
                <a:gd name="T5" fmla="*/ 1346 h 1361"/>
                <a:gd name="T6" fmla="*/ 1287 w 3521"/>
                <a:gd name="T7" fmla="*/ 1346 h 1361"/>
                <a:gd name="T8" fmla="*/ 1307 w 3521"/>
                <a:gd name="T9" fmla="*/ 1346 h 1361"/>
                <a:gd name="T10" fmla="*/ 1326 w 3521"/>
                <a:gd name="T11" fmla="*/ 1341 h 1361"/>
                <a:gd name="T12" fmla="*/ 1351 w 3521"/>
                <a:gd name="T13" fmla="*/ 1331 h 1361"/>
                <a:gd name="T14" fmla="*/ 1370 w 3521"/>
                <a:gd name="T15" fmla="*/ 1316 h 1361"/>
                <a:gd name="T16" fmla="*/ 1390 w 3521"/>
                <a:gd name="T17" fmla="*/ 1291 h 1361"/>
                <a:gd name="T18" fmla="*/ 1405 w 3521"/>
                <a:gd name="T19" fmla="*/ 1262 h 1361"/>
                <a:gd name="T20" fmla="*/ 1773 w 3521"/>
                <a:gd name="T21" fmla="*/ 69 h 1361"/>
                <a:gd name="T22" fmla="*/ 1768 w 3521"/>
                <a:gd name="T23" fmla="*/ 104 h 1361"/>
                <a:gd name="T24" fmla="*/ 1763 w 3521"/>
                <a:gd name="T25" fmla="*/ 173 h 1361"/>
                <a:gd name="T26" fmla="*/ 1763 w 3521"/>
                <a:gd name="T27" fmla="*/ 214 h 1361"/>
                <a:gd name="T28" fmla="*/ 1763 w 3521"/>
                <a:gd name="T29" fmla="*/ 248 h 1361"/>
                <a:gd name="T30" fmla="*/ 1773 w 3521"/>
                <a:gd name="T31" fmla="*/ 273 h 1361"/>
                <a:gd name="T32" fmla="*/ 1778 w 3521"/>
                <a:gd name="T33" fmla="*/ 278 h 1361"/>
                <a:gd name="T34" fmla="*/ 1788 w 3521"/>
                <a:gd name="T35" fmla="*/ 283 h 1361"/>
                <a:gd name="T36" fmla="*/ 1798 w 3521"/>
                <a:gd name="T37" fmla="*/ 298 h 1361"/>
                <a:gd name="T38" fmla="*/ 1812 w 3521"/>
                <a:gd name="T39" fmla="*/ 328 h 1361"/>
                <a:gd name="T40" fmla="*/ 1858 w 3521"/>
                <a:gd name="T41" fmla="*/ 442 h 1361"/>
                <a:gd name="T42" fmla="*/ 1917 w 3521"/>
                <a:gd name="T43" fmla="*/ 600 h 1361"/>
                <a:gd name="T44" fmla="*/ 1977 w 3521"/>
                <a:gd name="T45" fmla="*/ 784 h 1361"/>
                <a:gd name="T46" fmla="*/ 2091 w 3521"/>
                <a:gd name="T47" fmla="*/ 1127 h 1361"/>
                <a:gd name="T48" fmla="*/ 2136 w 3521"/>
                <a:gd name="T49" fmla="*/ 1286 h 1361"/>
                <a:gd name="T50" fmla="*/ 2141 w 3521"/>
                <a:gd name="T51" fmla="*/ 1296 h 1361"/>
                <a:gd name="T52" fmla="*/ 2150 w 3521"/>
                <a:gd name="T53" fmla="*/ 1321 h 1361"/>
                <a:gd name="T54" fmla="*/ 2165 w 3521"/>
                <a:gd name="T55" fmla="*/ 1336 h 1361"/>
                <a:gd name="T56" fmla="*/ 2185 w 3521"/>
                <a:gd name="T57" fmla="*/ 1346 h 1361"/>
                <a:gd name="T58" fmla="*/ 2204 w 3521"/>
                <a:gd name="T59" fmla="*/ 1356 h 1361"/>
                <a:gd name="T60" fmla="*/ 2240 w 3521"/>
                <a:gd name="T61" fmla="*/ 1361 h 1361"/>
                <a:gd name="T62" fmla="*/ 3263 w 3521"/>
                <a:gd name="T63" fmla="*/ 1346 h 1361"/>
                <a:gd name="T64" fmla="*/ 3521 w 3521"/>
                <a:gd name="T65" fmla="*/ 1276 h 1361"/>
                <a:gd name="T66" fmla="*/ 2329 w 3521"/>
                <a:gd name="T67" fmla="*/ 1286 h 1361"/>
                <a:gd name="T68" fmla="*/ 2309 w 3521"/>
                <a:gd name="T69" fmla="*/ 1282 h 1361"/>
                <a:gd name="T70" fmla="*/ 2285 w 3521"/>
                <a:gd name="T71" fmla="*/ 1276 h 1361"/>
                <a:gd name="T72" fmla="*/ 2265 w 3521"/>
                <a:gd name="T73" fmla="*/ 1271 h 1361"/>
                <a:gd name="T74" fmla="*/ 2235 w 3521"/>
                <a:gd name="T75" fmla="*/ 1257 h 1361"/>
                <a:gd name="T76" fmla="*/ 2209 w 3521"/>
                <a:gd name="T77" fmla="*/ 1232 h 1361"/>
                <a:gd name="T78" fmla="*/ 2185 w 3521"/>
                <a:gd name="T79" fmla="*/ 1201 h 1361"/>
                <a:gd name="T80" fmla="*/ 2170 w 3521"/>
                <a:gd name="T81" fmla="*/ 1167 h 1361"/>
                <a:gd name="T82" fmla="*/ 1971 w 3521"/>
                <a:gd name="T83" fmla="*/ 531 h 1361"/>
                <a:gd name="T84" fmla="*/ 1853 w 3521"/>
                <a:gd name="T85" fmla="*/ 159 h 1361"/>
                <a:gd name="T86" fmla="*/ 1807 w 3521"/>
                <a:gd name="T87" fmla="*/ 40 h 1361"/>
                <a:gd name="T88" fmla="*/ 1793 w 3521"/>
                <a:gd name="T89" fmla="*/ 9 h 1361"/>
                <a:gd name="T90" fmla="*/ 1788 w 3521"/>
                <a:gd name="T91" fmla="*/ 0 h 1361"/>
                <a:gd name="T92" fmla="*/ 1778 w 3521"/>
                <a:gd name="T93" fmla="*/ 15 h 1361"/>
                <a:gd name="T94" fmla="*/ 1758 w 3521"/>
                <a:gd name="T95" fmla="*/ 55 h 1361"/>
                <a:gd name="T96" fmla="*/ 1709 w 3521"/>
                <a:gd name="T97" fmla="*/ 198 h 1361"/>
                <a:gd name="T98" fmla="*/ 1569 w 3521"/>
                <a:gd name="T99" fmla="*/ 621 h 1361"/>
                <a:gd name="T100" fmla="*/ 1370 w 3521"/>
                <a:gd name="T101" fmla="*/ 1227 h 1361"/>
                <a:gd name="T102" fmla="*/ 1361 w 3521"/>
                <a:gd name="T103" fmla="*/ 1237 h 1361"/>
                <a:gd name="T104" fmla="*/ 1351 w 3521"/>
                <a:gd name="T105" fmla="*/ 1252 h 1361"/>
                <a:gd name="T106" fmla="*/ 1331 w 3521"/>
                <a:gd name="T107" fmla="*/ 1262 h 1361"/>
                <a:gd name="T108" fmla="*/ 1307 w 3521"/>
                <a:gd name="T109" fmla="*/ 1271 h 1361"/>
                <a:gd name="T110" fmla="*/ 1277 w 3521"/>
                <a:gd name="T111" fmla="*/ 1282 h 1361"/>
                <a:gd name="T112" fmla="*/ 1236 w 3521"/>
                <a:gd name="T113" fmla="*/ 1291 h 1361"/>
                <a:gd name="T114" fmla="*/ 1187 w 3521"/>
                <a:gd name="T115" fmla="*/ 1291 h 1361"/>
                <a:gd name="T116" fmla="*/ 943 w 3521"/>
                <a:gd name="T117" fmla="*/ 1286 h 1361"/>
                <a:gd name="T118" fmla="*/ 541 w 3521"/>
                <a:gd name="T119" fmla="*/ 1286 h 1361"/>
                <a:gd name="T120" fmla="*/ 0 w 3521"/>
                <a:gd name="T121" fmla="*/ 1286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21" h="1361">
                  <a:moveTo>
                    <a:pt x="0" y="1286"/>
                  </a:moveTo>
                  <a:lnTo>
                    <a:pt x="84" y="1346"/>
                  </a:lnTo>
                  <a:lnTo>
                    <a:pt x="1271" y="1346"/>
                  </a:lnTo>
                  <a:lnTo>
                    <a:pt x="1287" y="1346"/>
                  </a:lnTo>
                  <a:lnTo>
                    <a:pt x="1307" y="1346"/>
                  </a:lnTo>
                  <a:lnTo>
                    <a:pt x="1326" y="1341"/>
                  </a:lnTo>
                  <a:lnTo>
                    <a:pt x="1351" y="1331"/>
                  </a:lnTo>
                  <a:lnTo>
                    <a:pt x="1370" y="1316"/>
                  </a:lnTo>
                  <a:lnTo>
                    <a:pt x="1390" y="1291"/>
                  </a:lnTo>
                  <a:lnTo>
                    <a:pt x="1405" y="1262"/>
                  </a:lnTo>
                  <a:lnTo>
                    <a:pt x="1773" y="69"/>
                  </a:lnTo>
                  <a:lnTo>
                    <a:pt x="1768" y="104"/>
                  </a:lnTo>
                  <a:lnTo>
                    <a:pt x="1763" y="173"/>
                  </a:lnTo>
                  <a:lnTo>
                    <a:pt x="1763" y="214"/>
                  </a:lnTo>
                  <a:lnTo>
                    <a:pt x="1763" y="248"/>
                  </a:lnTo>
                  <a:lnTo>
                    <a:pt x="1773" y="273"/>
                  </a:lnTo>
                  <a:lnTo>
                    <a:pt x="1778" y="278"/>
                  </a:lnTo>
                  <a:lnTo>
                    <a:pt x="1788" y="283"/>
                  </a:lnTo>
                  <a:lnTo>
                    <a:pt x="1798" y="298"/>
                  </a:lnTo>
                  <a:lnTo>
                    <a:pt x="1812" y="328"/>
                  </a:lnTo>
                  <a:lnTo>
                    <a:pt x="1858" y="442"/>
                  </a:lnTo>
                  <a:lnTo>
                    <a:pt x="1917" y="600"/>
                  </a:lnTo>
                  <a:lnTo>
                    <a:pt x="1977" y="784"/>
                  </a:lnTo>
                  <a:lnTo>
                    <a:pt x="2091" y="1127"/>
                  </a:lnTo>
                  <a:lnTo>
                    <a:pt x="2136" y="1286"/>
                  </a:lnTo>
                  <a:lnTo>
                    <a:pt x="2141" y="1296"/>
                  </a:lnTo>
                  <a:lnTo>
                    <a:pt x="2150" y="1321"/>
                  </a:lnTo>
                  <a:lnTo>
                    <a:pt x="2165" y="1336"/>
                  </a:lnTo>
                  <a:lnTo>
                    <a:pt x="2185" y="1346"/>
                  </a:lnTo>
                  <a:lnTo>
                    <a:pt x="2204" y="1356"/>
                  </a:lnTo>
                  <a:lnTo>
                    <a:pt x="2240" y="1361"/>
                  </a:lnTo>
                  <a:lnTo>
                    <a:pt x="3263" y="1346"/>
                  </a:lnTo>
                  <a:lnTo>
                    <a:pt x="3521" y="1276"/>
                  </a:lnTo>
                  <a:lnTo>
                    <a:pt x="2329" y="1286"/>
                  </a:lnTo>
                  <a:lnTo>
                    <a:pt x="2309" y="1282"/>
                  </a:lnTo>
                  <a:lnTo>
                    <a:pt x="2285" y="1276"/>
                  </a:lnTo>
                  <a:lnTo>
                    <a:pt x="2265" y="1271"/>
                  </a:lnTo>
                  <a:lnTo>
                    <a:pt x="2235" y="1257"/>
                  </a:lnTo>
                  <a:lnTo>
                    <a:pt x="2209" y="1232"/>
                  </a:lnTo>
                  <a:lnTo>
                    <a:pt x="2185" y="1201"/>
                  </a:lnTo>
                  <a:lnTo>
                    <a:pt x="2170" y="1167"/>
                  </a:lnTo>
                  <a:lnTo>
                    <a:pt x="1971" y="531"/>
                  </a:lnTo>
                  <a:lnTo>
                    <a:pt x="1853" y="159"/>
                  </a:lnTo>
                  <a:lnTo>
                    <a:pt x="1807" y="40"/>
                  </a:lnTo>
                  <a:lnTo>
                    <a:pt x="1793" y="9"/>
                  </a:lnTo>
                  <a:lnTo>
                    <a:pt x="1788" y="0"/>
                  </a:lnTo>
                  <a:lnTo>
                    <a:pt x="1778" y="15"/>
                  </a:lnTo>
                  <a:lnTo>
                    <a:pt x="1758" y="55"/>
                  </a:lnTo>
                  <a:lnTo>
                    <a:pt x="1709" y="198"/>
                  </a:lnTo>
                  <a:lnTo>
                    <a:pt x="1569" y="621"/>
                  </a:lnTo>
                  <a:lnTo>
                    <a:pt x="1370" y="1227"/>
                  </a:lnTo>
                  <a:lnTo>
                    <a:pt x="1361" y="1237"/>
                  </a:lnTo>
                  <a:lnTo>
                    <a:pt x="1351" y="1252"/>
                  </a:lnTo>
                  <a:lnTo>
                    <a:pt x="1331" y="1262"/>
                  </a:lnTo>
                  <a:lnTo>
                    <a:pt x="1307" y="1271"/>
                  </a:lnTo>
                  <a:lnTo>
                    <a:pt x="1277" y="1282"/>
                  </a:lnTo>
                  <a:lnTo>
                    <a:pt x="1236" y="1291"/>
                  </a:lnTo>
                  <a:lnTo>
                    <a:pt x="1187" y="1291"/>
                  </a:lnTo>
                  <a:lnTo>
                    <a:pt x="943" y="1286"/>
                  </a:lnTo>
                  <a:lnTo>
                    <a:pt x="541" y="1286"/>
                  </a:lnTo>
                  <a:lnTo>
                    <a:pt x="0" y="1286"/>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Freeform 28"/>
            <p:cNvSpPr>
              <a:spLocks/>
            </p:cNvSpPr>
            <p:nvPr/>
          </p:nvSpPr>
          <p:spPr bwMode="auto">
            <a:xfrm>
              <a:off x="3033" y="2247"/>
              <a:ext cx="31" cy="85"/>
            </a:xfrm>
            <a:custGeom>
              <a:avLst/>
              <a:gdLst>
                <a:gd name="T0" fmla="*/ 348 w 461"/>
                <a:gd name="T1" fmla="*/ 1163 h 1278"/>
                <a:gd name="T2" fmla="*/ 0 w 461"/>
                <a:gd name="T3" fmla="*/ 125 h 1278"/>
                <a:gd name="T4" fmla="*/ 0 w 461"/>
                <a:gd name="T5" fmla="*/ 115 h 1278"/>
                <a:gd name="T6" fmla="*/ 0 w 461"/>
                <a:gd name="T7" fmla="*/ 85 h 1278"/>
                <a:gd name="T8" fmla="*/ 0 w 461"/>
                <a:gd name="T9" fmla="*/ 66 h 1278"/>
                <a:gd name="T10" fmla="*/ 10 w 461"/>
                <a:gd name="T11" fmla="*/ 46 h 1278"/>
                <a:gd name="T12" fmla="*/ 25 w 461"/>
                <a:gd name="T13" fmla="*/ 21 h 1278"/>
                <a:gd name="T14" fmla="*/ 44 w 461"/>
                <a:gd name="T15" fmla="*/ 0 h 1278"/>
                <a:gd name="T16" fmla="*/ 44 w 461"/>
                <a:gd name="T17" fmla="*/ 17 h 1278"/>
                <a:gd name="T18" fmla="*/ 40 w 461"/>
                <a:gd name="T19" fmla="*/ 51 h 1278"/>
                <a:gd name="T20" fmla="*/ 44 w 461"/>
                <a:gd name="T21" fmla="*/ 71 h 1278"/>
                <a:gd name="T22" fmla="*/ 50 w 461"/>
                <a:gd name="T23" fmla="*/ 96 h 1278"/>
                <a:gd name="T24" fmla="*/ 59 w 461"/>
                <a:gd name="T25" fmla="*/ 115 h 1278"/>
                <a:gd name="T26" fmla="*/ 79 w 461"/>
                <a:gd name="T27" fmla="*/ 135 h 1278"/>
                <a:gd name="T28" fmla="*/ 461 w 461"/>
                <a:gd name="T29" fmla="*/ 1278 h 1278"/>
                <a:gd name="T30" fmla="*/ 348 w 461"/>
                <a:gd name="T31" fmla="*/ 1163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1" h="1278">
                  <a:moveTo>
                    <a:pt x="348" y="1163"/>
                  </a:moveTo>
                  <a:lnTo>
                    <a:pt x="0" y="125"/>
                  </a:lnTo>
                  <a:lnTo>
                    <a:pt x="0" y="115"/>
                  </a:lnTo>
                  <a:lnTo>
                    <a:pt x="0" y="85"/>
                  </a:lnTo>
                  <a:lnTo>
                    <a:pt x="0" y="66"/>
                  </a:lnTo>
                  <a:lnTo>
                    <a:pt x="10" y="46"/>
                  </a:lnTo>
                  <a:lnTo>
                    <a:pt x="25" y="21"/>
                  </a:lnTo>
                  <a:lnTo>
                    <a:pt x="44" y="0"/>
                  </a:lnTo>
                  <a:lnTo>
                    <a:pt x="44" y="17"/>
                  </a:lnTo>
                  <a:lnTo>
                    <a:pt x="40" y="51"/>
                  </a:lnTo>
                  <a:lnTo>
                    <a:pt x="44" y="71"/>
                  </a:lnTo>
                  <a:lnTo>
                    <a:pt x="50" y="96"/>
                  </a:lnTo>
                  <a:lnTo>
                    <a:pt x="59" y="115"/>
                  </a:lnTo>
                  <a:lnTo>
                    <a:pt x="79" y="135"/>
                  </a:lnTo>
                  <a:lnTo>
                    <a:pt x="461" y="1278"/>
                  </a:lnTo>
                  <a:lnTo>
                    <a:pt x="348" y="1163"/>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Freeform 29"/>
            <p:cNvSpPr>
              <a:spLocks/>
            </p:cNvSpPr>
            <p:nvPr/>
          </p:nvSpPr>
          <p:spPr bwMode="auto">
            <a:xfrm>
              <a:off x="2917" y="2247"/>
              <a:ext cx="31" cy="85"/>
            </a:xfrm>
            <a:custGeom>
              <a:avLst/>
              <a:gdLst>
                <a:gd name="T0" fmla="*/ 115 w 463"/>
                <a:gd name="T1" fmla="*/ 1163 h 1278"/>
                <a:gd name="T2" fmla="*/ 458 w 463"/>
                <a:gd name="T3" fmla="*/ 125 h 1278"/>
                <a:gd name="T4" fmla="*/ 463 w 463"/>
                <a:gd name="T5" fmla="*/ 115 h 1278"/>
                <a:gd name="T6" fmla="*/ 463 w 463"/>
                <a:gd name="T7" fmla="*/ 85 h 1278"/>
                <a:gd name="T8" fmla="*/ 463 w 463"/>
                <a:gd name="T9" fmla="*/ 66 h 1278"/>
                <a:gd name="T10" fmla="*/ 453 w 463"/>
                <a:gd name="T11" fmla="*/ 46 h 1278"/>
                <a:gd name="T12" fmla="*/ 438 w 463"/>
                <a:gd name="T13" fmla="*/ 21 h 1278"/>
                <a:gd name="T14" fmla="*/ 418 w 463"/>
                <a:gd name="T15" fmla="*/ 0 h 1278"/>
                <a:gd name="T16" fmla="*/ 418 w 463"/>
                <a:gd name="T17" fmla="*/ 17 h 1278"/>
                <a:gd name="T18" fmla="*/ 424 w 463"/>
                <a:gd name="T19" fmla="*/ 51 h 1278"/>
                <a:gd name="T20" fmla="*/ 418 w 463"/>
                <a:gd name="T21" fmla="*/ 71 h 1278"/>
                <a:gd name="T22" fmla="*/ 414 w 463"/>
                <a:gd name="T23" fmla="*/ 96 h 1278"/>
                <a:gd name="T24" fmla="*/ 404 w 463"/>
                <a:gd name="T25" fmla="*/ 115 h 1278"/>
                <a:gd name="T26" fmla="*/ 383 w 463"/>
                <a:gd name="T27" fmla="*/ 135 h 1278"/>
                <a:gd name="T28" fmla="*/ 0 w 463"/>
                <a:gd name="T29" fmla="*/ 1278 h 1278"/>
                <a:gd name="T30" fmla="*/ 115 w 463"/>
                <a:gd name="T31" fmla="*/ 1163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3" h="1278">
                  <a:moveTo>
                    <a:pt x="115" y="1163"/>
                  </a:moveTo>
                  <a:lnTo>
                    <a:pt x="458" y="125"/>
                  </a:lnTo>
                  <a:lnTo>
                    <a:pt x="463" y="115"/>
                  </a:lnTo>
                  <a:lnTo>
                    <a:pt x="463" y="85"/>
                  </a:lnTo>
                  <a:lnTo>
                    <a:pt x="463" y="66"/>
                  </a:lnTo>
                  <a:lnTo>
                    <a:pt x="453" y="46"/>
                  </a:lnTo>
                  <a:lnTo>
                    <a:pt x="438" y="21"/>
                  </a:lnTo>
                  <a:lnTo>
                    <a:pt x="418" y="0"/>
                  </a:lnTo>
                  <a:lnTo>
                    <a:pt x="418" y="17"/>
                  </a:lnTo>
                  <a:lnTo>
                    <a:pt x="424" y="51"/>
                  </a:lnTo>
                  <a:lnTo>
                    <a:pt x="418" y="71"/>
                  </a:lnTo>
                  <a:lnTo>
                    <a:pt x="414" y="96"/>
                  </a:lnTo>
                  <a:lnTo>
                    <a:pt x="404" y="115"/>
                  </a:lnTo>
                  <a:lnTo>
                    <a:pt x="383" y="135"/>
                  </a:lnTo>
                  <a:lnTo>
                    <a:pt x="0" y="1278"/>
                  </a:lnTo>
                  <a:lnTo>
                    <a:pt x="115" y="1163"/>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Freeform 30"/>
            <p:cNvSpPr>
              <a:spLocks/>
            </p:cNvSpPr>
            <p:nvPr/>
          </p:nvSpPr>
          <p:spPr bwMode="auto">
            <a:xfrm>
              <a:off x="2989" y="2114"/>
              <a:ext cx="13" cy="46"/>
            </a:xfrm>
            <a:custGeom>
              <a:avLst/>
              <a:gdLst>
                <a:gd name="T0" fmla="*/ 10 w 199"/>
                <a:gd name="T1" fmla="*/ 5 h 695"/>
                <a:gd name="T2" fmla="*/ 5 w 199"/>
                <a:gd name="T3" fmla="*/ 123 h 695"/>
                <a:gd name="T4" fmla="*/ 0 w 199"/>
                <a:gd name="T5" fmla="*/ 199 h 695"/>
                <a:gd name="T6" fmla="*/ 5 w 199"/>
                <a:gd name="T7" fmla="*/ 223 h 695"/>
                <a:gd name="T8" fmla="*/ 10 w 199"/>
                <a:gd name="T9" fmla="*/ 223 h 695"/>
                <a:gd name="T10" fmla="*/ 20 w 199"/>
                <a:gd name="T11" fmla="*/ 233 h 695"/>
                <a:gd name="T12" fmla="*/ 29 w 199"/>
                <a:gd name="T13" fmla="*/ 243 h 695"/>
                <a:gd name="T14" fmla="*/ 39 w 199"/>
                <a:gd name="T15" fmla="*/ 273 h 695"/>
                <a:gd name="T16" fmla="*/ 124 w 199"/>
                <a:gd name="T17" fmla="*/ 521 h 695"/>
                <a:gd name="T18" fmla="*/ 174 w 199"/>
                <a:gd name="T19" fmla="*/ 655 h 695"/>
                <a:gd name="T20" fmla="*/ 189 w 199"/>
                <a:gd name="T21" fmla="*/ 690 h 695"/>
                <a:gd name="T22" fmla="*/ 193 w 199"/>
                <a:gd name="T23" fmla="*/ 695 h 695"/>
                <a:gd name="T24" fmla="*/ 199 w 199"/>
                <a:gd name="T25" fmla="*/ 685 h 695"/>
                <a:gd name="T26" fmla="*/ 183 w 199"/>
                <a:gd name="T27" fmla="*/ 566 h 695"/>
                <a:gd name="T28" fmla="*/ 174 w 199"/>
                <a:gd name="T29" fmla="*/ 496 h 695"/>
                <a:gd name="T30" fmla="*/ 95 w 199"/>
                <a:gd name="T31" fmla="*/ 238 h 695"/>
                <a:gd name="T32" fmla="*/ 39 w 199"/>
                <a:gd name="T33" fmla="*/ 64 h 695"/>
                <a:gd name="T34" fmla="*/ 20 w 199"/>
                <a:gd name="T35" fmla="*/ 15 h 695"/>
                <a:gd name="T36" fmla="*/ 15 w 199"/>
                <a:gd name="T37" fmla="*/ 5 h 695"/>
                <a:gd name="T38" fmla="*/ 10 w 199"/>
                <a:gd name="T39" fmla="*/ 0 h 695"/>
                <a:gd name="T40" fmla="*/ 10 w 199"/>
                <a:gd name="T41" fmla="*/ 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9" h="695">
                  <a:moveTo>
                    <a:pt x="10" y="5"/>
                  </a:moveTo>
                  <a:lnTo>
                    <a:pt x="5" y="123"/>
                  </a:lnTo>
                  <a:lnTo>
                    <a:pt x="0" y="199"/>
                  </a:lnTo>
                  <a:lnTo>
                    <a:pt x="5" y="223"/>
                  </a:lnTo>
                  <a:lnTo>
                    <a:pt x="10" y="223"/>
                  </a:lnTo>
                  <a:lnTo>
                    <a:pt x="20" y="233"/>
                  </a:lnTo>
                  <a:lnTo>
                    <a:pt x="29" y="243"/>
                  </a:lnTo>
                  <a:lnTo>
                    <a:pt x="39" y="273"/>
                  </a:lnTo>
                  <a:lnTo>
                    <a:pt x="124" y="521"/>
                  </a:lnTo>
                  <a:lnTo>
                    <a:pt x="174" y="655"/>
                  </a:lnTo>
                  <a:lnTo>
                    <a:pt x="189" y="690"/>
                  </a:lnTo>
                  <a:lnTo>
                    <a:pt x="193" y="695"/>
                  </a:lnTo>
                  <a:lnTo>
                    <a:pt x="199" y="685"/>
                  </a:lnTo>
                  <a:lnTo>
                    <a:pt x="183" y="566"/>
                  </a:lnTo>
                  <a:lnTo>
                    <a:pt x="174" y="496"/>
                  </a:lnTo>
                  <a:lnTo>
                    <a:pt x="95" y="238"/>
                  </a:lnTo>
                  <a:lnTo>
                    <a:pt x="39" y="64"/>
                  </a:lnTo>
                  <a:lnTo>
                    <a:pt x="20" y="15"/>
                  </a:lnTo>
                  <a:lnTo>
                    <a:pt x="15" y="5"/>
                  </a:lnTo>
                  <a:lnTo>
                    <a:pt x="10" y="0"/>
                  </a:lnTo>
                  <a:lnTo>
                    <a:pt x="10" y="5"/>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Freeform 31"/>
            <p:cNvSpPr>
              <a:spLocks/>
            </p:cNvSpPr>
            <p:nvPr/>
          </p:nvSpPr>
          <p:spPr bwMode="auto">
            <a:xfrm>
              <a:off x="2915" y="2283"/>
              <a:ext cx="150" cy="57"/>
            </a:xfrm>
            <a:custGeom>
              <a:avLst/>
              <a:gdLst>
                <a:gd name="T0" fmla="*/ 0 w 2260"/>
                <a:gd name="T1" fmla="*/ 844 h 864"/>
                <a:gd name="T2" fmla="*/ 5 w 2260"/>
                <a:gd name="T3" fmla="*/ 849 h 864"/>
                <a:gd name="T4" fmla="*/ 14 w 2260"/>
                <a:gd name="T5" fmla="*/ 854 h 864"/>
                <a:gd name="T6" fmla="*/ 19 w 2260"/>
                <a:gd name="T7" fmla="*/ 854 h 864"/>
                <a:gd name="T8" fmla="*/ 25 w 2260"/>
                <a:gd name="T9" fmla="*/ 849 h 864"/>
                <a:gd name="T10" fmla="*/ 34 w 2260"/>
                <a:gd name="T11" fmla="*/ 844 h 864"/>
                <a:gd name="T12" fmla="*/ 39 w 2260"/>
                <a:gd name="T13" fmla="*/ 829 h 864"/>
                <a:gd name="T14" fmla="*/ 44 w 2260"/>
                <a:gd name="T15" fmla="*/ 815 h 864"/>
                <a:gd name="T16" fmla="*/ 60 w 2260"/>
                <a:gd name="T17" fmla="*/ 790 h 864"/>
                <a:gd name="T18" fmla="*/ 105 w 2260"/>
                <a:gd name="T19" fmla="*/ 741 h 864"/>
                <a:gd name="T20" fmla="*/ 159 w 2260"/>
                <a:gd name="T21" fmla="*/ 681 h 864"/>
                <a:gd name="T22" fmla="*/ 1014 w 2260"/>
                <a:gd name="T23" fmla="*/ 45 h 864"/>
                <a:gd name="T24" fmla="*/ 1033 w 2260"/>
                <a:gd name="T25" fmla="*/ 30 h 864"/>
                <a:gd name="T26" fmla="*/ 1058 w 2260"/>
                <a:gd name="T27" fmla="*/ 15 h 864"/>
                <a:gd name="T28" fmla="*/ 1088 w 2260"/>
                <a:gd name="T29" fmla="*/ 5 h 864"/>
                <a:gd name="T30" fmla="*/ 1123 w 2260"/>
                <a:gd name="T31" fmla="*/ 0 h 864"/>
                <a:gd name="T32" fmla="*/ 1162 w 2260"/>
                <a:gd name="T33" fmla="*/ 5 h 864"/>
                <a:gd name="T34" fmla="*/ 1183 w 2260"/>
                <a:gd name="T35" fmla="*/ 10 h 864"/>
                <a:gd name="T36" fmla="*/ 1203 w 2260"/>
                <a:gd name="T37" fmla="*/ 20 h 864"/>
                <a:gd name="T38" fmla="*/ 1227 w 2260"/>
                <a:gd name="T39" fmla="*/ 30 h 864"/>
                <a:gd name="T40" fmla="*/ 1247 w 2260"/>
                <a:gd name="T41" fmla="*/ 50 h 864"/>
                <a:gd name="T42" fmla="*/ 1326 w 2260"/>
                <a:gd name="T43" fmla="*/ 115 h 864"/>
                <a:gd name="T44" fmla="*/ 1451 w 2260"/>
                <a:gd name="T45" fmla="*/ 214 h 864"/>
                <a:gd name="T46" fmla="*/ 1784 w 2260"/>
                <a:gd name="T47" fmla="*/ 462 h 864"/>
                <a:gd name="T48" fmla="*/ 2231 w 2260"/>
                <a:gd name="T49" fmla="*/ 790 h 864"/>
                <a:gd name="T50" fmla="*/ 2240 w 2260"/>
                <a:gd name="T51" fmla="*/ 800 h 864"/>
                <a:gd name="T52" fmla="*/ 2255 w 2260"/>
                <a:gd name="T53" fmla="*/ 829 h 864"/>
                <a:gd name="T54" fmla="*/ 2260 w 2260"/>
                <a:gd name="T55" fmla="*/ 844 h 864"/>
                <a:gd name="T56" fmla="*/ 2260 w 2260"/>
                <a:gd name="T57" fmla="*/ 854 h 864"/>
                <a:gd name="T58" fmla="*/ 2255 w 2260"/>
                <a:gd name="T59" fmla="*/ 859 h 864"/>
                <a:gd name="T60" fmla="*/ 2240 w 2260"/>
                <a:gd name="T61" fmla="*/ 864 h 864"/>
                <a:gd name="T62" fmla="*/ 2221 w 2260"/>
                <a:gd name="T63" fmla="*/ 859 h 864"/>
                <a:gd name="T64" fmla="*/ 2206 w 2260"/>
                <a:gd name="T65" fmla="*/ 854 h 864"/>
                <a:gd name="T66" fmla="*/ 2191 w 2260"/>
                <a:gd name="T67" fmla="*/ 844 h 864"/>
                <a:gd name="T68" fmla="*/ 1217 w 2260"/>
                <a:gd name="T69" fmla="*/ 134 h 864"/>
                <a:gd name="T70" fmla="*/ 1203 w 2260"/>
                <a:gd name="T71" fmla="*/ 125 h 864"/>
                <a:gd name="T72" fmla="*/ 1188 w 2260"/>
                <a:gd name="T73" fmla="*/ 115 h 864"/>
                <a:gd name="T74" fmla="*/ 1162 w 2260"/>
                <a:gd name="T75" fmla="*/ 110 h 864"/>
                <a:gd name="T76" fmla="*/ 1137 w 2260"/>
                <a:gd name="T77" fmla="*/ 105 h 864"/>
                <a:gd name="T78" fmla="*/ 1108 w 2260"/>
                <a:gd name="T79" fmla="*/ 110 h 864"/>
                <a:gd name="T80" fmla="*/ 1073 w 2260"/>
                <a:gd name="T81" fmla="*/ 120 h 864"/>
                <a:gd name="T82" fmla="*/ 1033 w 2260"/>
                <a:gd name="T83" fmla="*/ 139 h 864"/>
                <a:gd name="T84" fmla="*/ 75 w 2260"/>
                <a:gd name="T85" fmla="*/ 840 h 864"/>
                <a:gd name="T86" fmla="*/ 60 w 2260"/>
                <a:gd name="T87" fmla="*/ 844 h 864"/>
                <a:gd name="T88" fmla="*/ 34 w 2260"/>
                <a:gd name="T89" fmla="*/ 859 h 864"/>
                <a:gd name="T90" fmla="*/ 25 w 2260"/>
                <a:gd name="T91" fmla="*/ 864 h 864"/>
                <a:gd name="T92" fmla="*/ 10 w 2260"/>
                <a:gd name="T93" fmla="*/ 864 h 864"/>
                <a:gd name="T94" fmla="*/ 5 w 2260"/>
                <a:gd name="T95" fmla="*/ 859 h 864"/>
                <a:gd name="T96" fmla="*/ 0 w 2260"/>
                <a:gd name="T97" fmla="*/ 8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60" h="864">
                  <a:moveTo>
                    <a:pt x="0" y="844"/>
                  </a:moveTo>
                  <a:lnTo>
                    <a:pt x="5" y="849"/>
                  </a:lnTo>
                  <a:lnTo>
                    <a:pt x="14" y="854"/>
                  </a:lnTo>
                  <a:lnTo>
                    <a:pt x="19" y="854"/>
                  </a:lnTo>
                  <a:lnTo>
                    <a:pt x="25" y="849"/>
                  </a:lnTo>
                  <a:lnTo>
                    <a:pt x="34" y="844"/>
                  </a:lnTo>
                  <a:lnTo>
                    <a:pt x="39" y="829"/>
                  </a:lnTo>
                  <a:lnTo>
                    <a:pt x="44" y="815"/>
                  </a:lnTo>
                  <a:lnTo>
                    <a:pt x="60" y="790"/>
                  </a:lnTo>
                  <a:lnTo>
                    <a:pt x="105" y="741"/>
                  </a:lnTo>
                  <a:lnTo>
                    <a:pt x="159" y="681"/>
                  </a:lnTo>
                  <a:lnTo>
                    <a:pt x="1014" y="45"/>
                  </a:lnTo>
                  <a:lnTo>
                    <a:pt x="1033" y="30"/>
                  </a:lnTo>
                  <a:lnTo>
                    <a:pt x="1058" y="15"/>
                  </a:lnTo>
                  <a:lnTo>
                    <a:pt x="1088" y="5"/>
                  </a:lnTo>
                  <a:lnTo>
                    <a:pt x="1123" y="0"/>
                  </a:lnTo>
                  <a:lnTo>
                    <a:pt x="1162" y="5"/>
                  </a:lnTo>
                  <a:lnTo>
                    <a:pt x="1183" y="10"/>
                  </a:lnTo>
                  <a:lnTo>
                    <a:pt x="1203" y="20"/>
                  </a:lnTo>
                  <a:lnTo>
                    <a:pt x="1227" y="30"/>
                  </a:lnTo>
                  <a:lnTo>
                    <a:pt x="1247" y="50"/>
                  </a:lnTo>
                  <a:lnTo>
                    <a:pt x="1326" y="115"/>
                  </a:lnTo>
                  <a:lnTo>
                    <a:pt x="1451" y="214"/>
                  </a:lnTo>
                  <a:lnTo>
                    <a:pt x="1784" y="462"/>
                  </a:lnTo>
                  <a:lnTo>
                    <a:pt x="2231" y="790"/>
                  </a:lnTo>
                  <a:lnTo>
                    <a:pt x="2240" y="800"/>
                  </a:lnTo>
                  <a:lnTo>
                    <a:pt x="2255" y="829"/>
                  </a:lnTo>
                  <a:lnTo>
                    <a:pt x="2260" y="844"/>
                  </a:lnTo>
                  <a:lnTo>
                    <a:pt x="2260" y="854"/>
                  </a:lnTo>
                  <a:lnTo>
                    <a:pt x="2255" y="859"/>
                  </a:lnTo>
                  <a:lnTo>
                    <a:pt x="2240" y="864"/>
                  </a:lnTo>
                  <a:lnTo>
                    <a:pt x="2221" y="859"/>
                  </a:lnTo>
                  <a:lnTo>
                    <a:pt x="2206" y="854"/>
                  </a:lnTo>
                  <a:lnTo>
                    <a:pt x="2191" y="844"/>
                  </a:lnTo>
                  <a:lnTo>
                    <a:pt x="1217" y="134"/>
                  </a:lnTo>
                  <a:lnTo>
                    <a:pt x="1203" y="125"/>
                  </a:lnTo>
                  <a:lnTo>
                    <a:pt x="1188" y="115"/>
                  </a:lnTo>
                  <a:lnTo>
                    <a:pt x="1162" y="110"/>
                  </a:lnTo>
                  <a:lnTo>
                    <a:pt x="1137" y="105"/>
                  </a:lnTo>
                  <a:lnTo>
                    <a:pt x="1108" y="110"/>
                  </a:lnTo>
                  <a:lnTo>
                    <a:pt x="1073" y="120"/>
                  </a:lnTo>
                  <a:lnTo>
                    <a:pt x="1033" y="139"/>
                  </a:lnTo>
                  <a:lnTo>
                    <a:pt x="75" y="840"/>
                  </a:lnTo>
                  <a:lnTo>
                    <a:pt x="60" y="844"/>
                  </a:lnTo>
                  <a:lnTo>
                    <a:pt x="34" y="859"/>
                  </a:lnTo>
                  <a:lnTo>
                    <a:pt x="25" y="864"/>
                  </a:lnTo>
                  <a:lnTo>
                    <a:pt x="10" y="864"/>
                  </a:lnTo>
                  <a:lnTo>
                    <a:pt x="5" y="859"/>
                  </a:lnTo>
                  <a:lnTo>
                    <a:pt x="0" y="844"/>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Freeform 32"/>
            <p:cNvSpPr>
              <a:spLocks/>
            </p:cNvSpPr>
            <p:nvPr/>
          </p:nvSpPr>
          <p:spPr bwMode="auto">
            <a:xfrm>
              <a:off x="2971" y="2285"/>
              <a:ext cx="94" cy="54"/>
            </a:xfrm>
            <a:custGeom>
              <a:avLst/>
              <a:gdLst>
                <a:gd name="T0" fmla="*/ 208 w 1401"/>
                <a:gd name="T1" fmla="*/ 25 h 814"/>
                <a:gd name="T2" fmla="*/ 223 w 1401"/>
                <a:gd name="T3" fmla="*/ 15 h 814"/>
                <a:gd name="T4" fmla="*/ 238 w 1401"/>
                <a:gd name="T5" fmla="*/ 5 h 814"/>
                <a:gd name="T6" fmla="*/ 263 w 1401"/>
                <a:gd name="T7" fmla="*/ 0 h 814"/>
                <a:gd name="T8" fmla="*/ 292 w 1401"/>
                <a:gd name="T9" fmla="*/ 0 h 814"/>
                <a:gd name="T10" fmla="*/ 322 w 1401"/>
                <a:gd name="T11" fmla="*/ 5 h 814"/>
                <a:gd name="T12" fmla="*/ 358 w 1401"/>
                <a:gd name="T13" fmla="*/ 19 h 814"/>
                <a:gd name="T14" fmla="*/ 397 w 1401"/>
                <a:gd name="T15" fmla="*/ 45 h 814"/>
                <a:gd name="T16" fmla="*/ 591 w 1401"/>
                <a:gd name="T17" fmla="*/ 194 h 814"/>
                <a:gd name="T18" fmla="*/ 929 w 1401"/>
                <a:gd name="T19" fmla="*/ 447 h 814"/>
                <a:gd name="T20" fmla="*/ 1385 w 1401"/>
                <a:gd name="T21" fmla="*/ 785 h 814"/>
                <a:gd name="T22" fmla="*/ 1390 w 1401"/>
                <a:gd name="T23" fmla="*/ 794 h 814"/>
                <a:gd name="T24" fmla="*/ 1401 w 1401"/>
                <a:gd name="T25" fmla="*/ 805 h 814"/>
                <a:gd name="T26" fmla="*/ 1401 w 1401"/>
                <a:gd name="T27" fmla="*/ 814 h 814"/>
                <a:gd name="T28" fmla="*/ 1396 w 1401"/>
                <a:gd name="T29" fmla="*/ 814 h 814"/>
                <a:gd name="T30" fmla="*/ 1381 w 1401"/>
                <a:gd name="T31" fmla="*/ 809 h 814"/>
                <a:gd name="T32" fmla="*/ 1361 w 1401"/>
                <a:gd name="T33" fmla="*/ 799 h 814"/>
                <a:gd name="T34" fmla="*/ 1297 w 1401"/>
                <a:gd name="T35" fmla="*/ 755 h 814"/>
                <a:gd name="T36" fmla="*/ 1177 w 1401"/>
                <a:gd name="T37" fmla="*/ 671 h 814"/>
                <a:gd name="T38" fmla="*/ 844 w 1401"/>
                <a:gd name="T39" fmla="*/ 422 h 814"/>
                <a:gd name="T40" fmla="*/ 377 w 1401"/>
                <a:gd name="T41" fmla="*/ 75 h 814"/>
                <a:gd name="T42" fmla="*/ 363 w 1401"/>
                <a:gd name="T43" fmla="*/ 60 h 814"/>
                <a:gd name="T44" fmla="*/ 348 w 1401"/>
                <a:gd name="T45" fmla="*/ 50 h 814"/>
                <a:gd name="T46" fmla="*/ 328 w 1401"/>
                <a:gd name="T47" fmla="*/ 40 h 814"/>
                <a:gd name="T48" fmla="*/ 292 w 1401"/>
                <a:gd name="T49" fmla="*/ 40 h 814"/>
                <a:gd name="T50" fmla="*/ 258 w 1401"/>
                <a:gd name="T51" fmla="*/ 45 h 814"/>
                <a:gd name="T52" fmla="*/ 208 w 1401"/>
                <a:gd name="T53" fmla="*/ 65 h 814"/>
                <a:gd name="T54" fmla="*/ 154 w 1401"/>
                <a:gd name="T55" fmla="*/ 99 h 814"/>
                <a:gd name="T56" fmla="*/ 0 w 1401"/>
                <a:gd name="T57" fmla="*/ 208 h 814"/>
                <a:gd name="T58" fmla="*/ 89 w 1401"/>
                <a:gd name="T59" fmla="*/ 119 h 814"/>
                <a:gd name="T60" fmla="*/ 154 w 1401"/>
                <a:gd name="T61" fmla="*/ 55 h 814"/>
                <a:gd name="T62" fmla="*/ 183 w 1401"/>
                <a:gd name="T63" fmla="*/ 36 h 814"/>
                <a:gd name="T64" fmla="*/ 208 w 1401"/>
                <a:gd name="T65" fmla="*/ 25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1" h="814">
                  <a:moveTo>
                    <a:pt x="208" y="25"/>
                  </a:moveTo>
                  <a:lnTo>
                    <a:pt x="223" y="15"/>
                  </a:lnTo>
                  <a:lnTo>
                    <a:pt x="238" y="5"/>
                  </a:lnTo>
                  <a:lnTo>
                    <a:pt x="263" y="0"/>
                  </a:lnTo>
                  <a:lnTo>
                    <a:pt x="292" y="0"/>
                  </a:lnTo>
                  <a:lnTo>
                    <a:pt x="322" y="5"/>
                  </a:lnTo>
                  <a:lnTo>
                    <a:pt x="358" y="19"/>
                  </a:lnTo>
                  <a:lnTo>
                    <a:pt x="397" y="45"/>
                  </a:lnTo>
                  <a:lnTo>
                    <a:pt x="591" y="194"/>
                  </a:lnTo>
                  <a:lnTo>
                    <a:pt x="929" y="447"/>
                  </a:lnTo>
                  <a:lnTo>
                    <a:pt x="1385" y="785"/>
                  </a:lnTo>
                  <a:lnTo>
                    <a:pt x="1390" y="794"/>
                  </a:lnTo>
                  <a:lnTo>
                    <a:pt x="1401" y="805"/>
                  </a:lnTo>
                  <a:lnTo>
                    <a:pt x="1401" y="814"/>
                  </a:lnTo>
                  <a:lnTo>
                    <a:pt x="1396" y="814"/>
                  </a:lnTo>
                  <a:lnTo>
                    <a:pt x="1381" y="809"/>
                  </a:lnTo>
                  <a:lnTo>
                    <a:pt x="1361" y="799"/>
                  </a:lnTo>
                  <a:lnTo>
                    <a:pt x="1297" y="755"/>
                  </a:lnTo>
                  <a:lnTo>
                    <a:pt x="1177" y="671"/>
                  </a:lnTo>
                  <a:lnTo>
                    <a:pt x="844" y="422"/>
                  </a:lnTo>
                  <a:lnTo>
                    <a:pt x="377" y="75"/>
                  </a:lnTo>
                  <a:lnTo>
                    <a:pt x="363" y="60"/>
                  </a:lnTo>
                  <a:lnTo>
                    <a:pt x="348" y="50"/>
                  </a:lnTo>
                  <a:lnTo>
                    <a:pt x="328" y="40"/>
                  </a:lnTo>
                  <a:lnTo>
                    <a:pt x="292" y="40"/>
                  </a:lnTo>
                  <a:lnTo>
                    <a:pt x="258" y="45"/>
                  </a:lnTo>
                  <a:lnTo>
                    <a:pt x="208" y="65"/>
                  </a:lnTo>
                  <a:lnTo>
                    <a:pt x="154" y="99"/>
                  </a:lnTo>
                  <a:lnTo>
                    <a:pt x="0" y="208"/>
                  </a:lnTo>
                  <a:lnTo>
                    <a:pt x="89" y="119"/>
                  </a:lnTo>
                  <a:lnTo>
                    <a:pt x="154" y="55"/>
                  </a:lnTo>
                  <a:lnTo>
                    <a:pt x="183" y="36"/>
                  </a:lnTo>
                  <a:lnTo>
                    <a:pt x="208" y="25"/>
                  </a:lnTo>
                  <a:close/>
                </a:path>
              </a:pathLst>
            </a:custGeom>
            <a:solidFill>
              <a:srgbClr val="BF73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Freeform 33"/>
            <p:cNvSpPr>
              <a:spLocks/>
            </p:cNvSpPr>
            <p:nvPr/>
          </p:nvSpPr>
          <p:spPr bwMode="auto">
            <a:xfrm>
              <a:off x="3038" y="2199"/>
              <a:ext cx="72" cy="54"/>
            </a:xfrm>
            <a:custGeom>
              <a:avLst/>
              <a:gdLst>
                <a:gd name="T0" fmla="*/ 835 w 1088"/>
                <a:gd name="T1" fmla="*/ 70 h 809"/>
                <a:gd name="T2" fmla="*/ 1088 w 1088"/>
                <a:gd name="T3" fmla="*/ 0 h 809"/>
                <a:gd name="T4" fmla="*/ 90 w 1088"/>
                <a:gd name="T5" fmla="*/ 724 h 809"/>
                <a:gd name="T6" fmla="*/ 55 w 1088"/>
                <a:gd name="T7" fmla="*/ 760 h 809"/>
                <a:gd name="T8" fmla="*/ 30 w 1088"/>
                <a:gd name="T9" fmla="*/ 785 h 809"/>
                <a:gd name="T10" fmla="*/ 25 w 1088"/>
                <a:gd name="T11" fmla="*/ 800 h 809"/>
                <a:gd name="T12" fmla="*/ 20 w 1088"/>
                <a:gd name="T13" fmla="*/ 809 h 809"/>
                <a:gd name="T14" fmla="*/ 10 w 1088"/>
                <a:gd name="T15" fmla="*/ 804 h 809"/>
                <a:gd name="T16" fmla="*/ 5 w 1088"/>
                <a:gd name="T17" fmla="*/ 795 h 809"/>
                <a:gd name="T18" fmla="*/ 0 w 1088"/>
                <a:gd name="T19" fmla="*/ 780 h 809"/>
                <a:gd name="T20" fmla="*/ 0 w 1088"/>
                <a:gd name="T21" fmla="*/ 760 h 809"/>
                <a:gd name="T22" fmla="*/ 5 w 1088"/>
                <a:gd name="T23" fmla="*/ 736 h 809"/>
                <a:gd name="T24" fmla="*/ 25 w 1088"/>
                <a:gd name="T25" fmla="*/ 710 h 809"/>
                <a:gd name="T26" fmla="*/ 55 w 1088"/>
                <a:gd name="T27" fmla="*/ 685 h 809"/>
                <a:gd name="T28" fmla="*/ 478 w 1088"/>
                <a:gd name="T29" fmla="*/ 348 h 809"/>
                <a:gd name="T30" fmla="*/ 835 w 1088"/>
                <a:gd name="T31" fmla="*/ 70 h 8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88" h="809">
                  <a:moveTo>
                    <a:pt x="835" y="70"/>
                  </a:moveTo>
                  <a:lnTo>
                    <a:pt x="1088" y="0"/>
                  </a:lnTo>
                  <a:lnTo>
                    <a:pt x="90" y="724"/>
                  </a:lnTo>
                  <a:lnTo>
                    <a:pt x="55" y="760"/>
                  </a:lnTo>
                  <a:lnTo>
                    <a:pt x="30" y="785"/>
                  </a:lnTo>
                  <a:lnTo>
                    <a:pt x="25" y="800"/>
                  </a:lnTo>
                  <a:lnTo>
                    <a:pt x="20" y="809"/>
                  </a:lnTo>
                  <a:lnTo>
                    <a:pt x="10" y="804"/>
                  </a:lnTo>
                  <a:lnTo>
                    <a:pt x="5" y="795"/>
                  </a:lnTo>
                  <a:lnTo>
                    <a:pt x="0" y="780"/>
                  </a:lnTo>
                  <a:lnTo>
                    <a:pt x="0" y="760"/>
                  </a:lnTo>
                  <a:lnTo>
                    <a:pt x="5" y="736"/>
                  </a:lnTo>
                  <a:lnTo>
                    <a:pt x="25" y="710"/>
                  </a:lnTo>
                  <a:lnTo>
                    <a:pt x="55" y="685"/>
                  </a:lnTo>
                  <a:lnTo>
                    <a:pt x="478" y="348"/>
                  </a:lnTo>
                  <a:lnTo>
                    <a:pt x="835" y="7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Freeform 34"/>
            <p:cNvSpPr>
              <a:spLocks/>
            </p:cNvSpPr>
            <p:nvPr/>
          </p:nvSpPr>
          <p:spPr bwMode="auto">
            <a:xfrm>
              <a:off x="2881" y="2207"/>
              <a:ext cx="61" cy="45"/>
            </a:xfrm>
            <a:custGeom>
              <a:avLst/>
              <a:gdLst>
                <a:gd name="T0" fmla="*/ 213 w 923"/>
                <a:gd name="T1" fmla="*/ 54 h 674"/>
                <a:gd name="T2" fmla="*/ 0 w 923"/>
                <a:gd name="T3" fmla="*/ 0 h 674"/>
                <a:gd name="T4" fmla="*/ 844 w 923"/>
                <a:gd name="T5" fmla="*/ 600 h 674"/>
                <a:gd name="T6" fmla="*/ 874 w 923"/>
                <a:gd name="T7" fmla="*/ 630 h 674"/>
                <a:gd name="T8" fmla="*/ 893 w 923"/>
                <a:gd name="T9" fmla="*/ 650 h 674"/>
                <a:gd name="T10" fmla="*/ 903 w 923"/>
                <a:gd name="T11" fmla="*/ 665 h 674"/>
                <a:gd name="T12" fmla="*/ 903 w 923"/>
                <a:gd name="T13" fmla="*/ 674 h 674"/>
                <a:gd name="T14" fmla="*/ 913 w 923"/>
                <a:gd name="T15" fmla="*/ 665 h 674"/>
                <a:gd name="T16" fmla="*/ 918 w 923"/>
                <a:gd name="T17" fmla="*/ 655 h 674"/>
                <a:gd name="T18" fmla="*/ 923 w 923"/>
                <a:gd name="T19" fmla="*/ 645 h 674"/>
                <a:gd name="T20" fmla="*/ 923 w 923"/>
                <a:gd name="T21" fmla="*/ 630 h 674"/>
                <a:gd name="T22" fmla="*/ 913 w 923"/>
                <a:gd name="T23" fmla="*/ 611 h 674"/>
                <a:gd name="T24" fmla="*/ 903 w 923"/>
                <a:gd name="T25" fmla="*/ 590 h 674"/>
                <a:gd name="T26" fmla="*/ 879 w 923"/>
                <a:gd name="T27" fmla="*/ 565 h 674"/>
                <a:gd name="T28" fmla="*/ 516 w 923"/>
                <a:gd name="T29" fmla="*/ 282 h 674"/>
                <a:gd name="T30" fmla="*/ 213 w 923"/>
                <a:gd name="T31" fmla="*/ 54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3" h="674">
                  <a:moveTo>
                    <a:pt x="213" y="54"/>
                  </a:moveTo>
                  <a:lnTo>
                    <a:pt x="0" y="0"/>
                  </a:lnTo>
                  <a:lnTo>
                    <a:pt x="844" y="600"/>
                  </a:lnTo>
                  <a:lnTo>
                    <a:pt x="874" y="630"/>
                  </a:lnTo>
                  <a:lnTo>
                    <a:pt x="893" y="650"/>
                  </a:lnTo>
                  <a:lnTo>
                    <a:pt x="903" y="665"/>
                  </a:lnTo>
                  <a:lnTo>
                    <a:pt x="903" y="674"/>
                  </a:lnTo>
                  <a:lnTo>
                    <a:pt x="913" y="665"/>
                  </a:lnTo>
                  <a:lnTo>
                    <a:pt x="918" y="655"/>
                  </a:lnTo>
                  <a:lnTo>
                    <a:pt x="923" y="645"/>
                  </a:lnTo>
                  <a:lnTo>
                    <a:pt x="923" y="630"/>
                  </a:lnTo>
                  <a:lnTo>
                    <a:pt x="913" y="611"/>
                  </a:lnTo>
                  <a:lnTo>
                    <a:pt x="903" y="590"/>
                  </a:lnTo>
                  <a:lnTo>
                    <a:pt x="879" y="565"/>
                  </a:lnTo>
                  <a:lnTo>
                    <a:pt x="516" y="282"/>
                  </a:lnTo>
                  <a:lnTo>
                    <a:pt x="213" y="54"/>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35"/>
            <p:cNvSpPr>
              <a:spLocks/>
            </p:cNvSpPr>
            <p:nvPr/>
          </p:nvSpPr>
          <p:spPr bwMode="auto">
            <a:xfrm>
              <a:off x="2893" y="2135"/>
              <a:ext cx="193" cy="184"/>
            </a:xfrm>
            <a:custGeom>
              <a:avLst/>
              <a:gdLst>
                <a:gd name="T0" fmla="*/ 1430 w 2891"/>
                <a:gd name="T1" fmla="*/ 10 h 2752"/>
                <a:gd name="T2" fmla="*/ 1445 w 2891"/>
                <a:gd name="T3" fmla="*/ 0 h 2752"/>
                <a:gd name="T4" fmla="*/ 1460 w 2891"/>
                <a:gd name="T5" fmla="*/ 10 h 2752"/>
                <a:gd name="T6" fmla="*/ 1773 w 2891"/>
                <a:gd name="T7" fmla="*/ 954 h 2752"/>
                <a:gd name="T8" fmla="*/ 1787 w 2891"/>
                <a:gd name="T9" fmla="*/ 989 h 2752"/>
                <a:gd name="T10" fmla="*/ 1847 w 2891"/>
                <a:gd name="T11" fmla="*/ 1028 h 2752"/>
                <a:gd name="T12" fmla="*/ 1883 w 2891"/>
                <a:gd name="T13" fmla="*/ 1038 h 2752"/>
                <a:gd name="T14" fmla="*/ 2881 w 2891"/>
                <a:gd name="T15" fmla="*/ 1038 h 2752"/>
                <a:gd name="T16" fmla="*/ 2891 w 2891"/>
                <a:gd name="T17" fmla="*/ 1053 h 2752"/>
                <a:gd name="T18" fmla="*/ 2886 w 2891"/>
                <a:gd name="T19" fmla="*/ 1068 h 2752"/>
                <a:gd name="T20" fmla="*/ 2086 w 2891"/>
                <a:gd name="T21" fmla="*/ 1654 h 2752"/>
                <a:gd name="T22" fmla="*/ 2061 w 2891"/>
                <a:gd name="T23" fmla="*/ 1678 h 2752"/>
                <a:gd name="T24" fmla="*/ 2036 w 2891"/>
                <a:gd name="T25" fmla="*/ 1749 h 2752"/>
                <a:gd name="T26" fmla="*/ 2041 w 2891"/>
                <a:gd name="T27" fmla="*/ 1783 h 2752"/>
                <a:gd name="T28" fmla="*/ 2344 w 2891"/>
                <a:gd name="T29" fmla="*/ 2732 h 2752"/>
                <a:gd name="T30" fmla="*/ 2339 w 2891"/>
                <a:gd name="T31" fmla="*/ 2747 h 2752"/>
                <a:gd name="T32" fmla="*/ 2324 w 2891"/>
                <a:gd name="T33" fmla="*/ 2752 h 2752"/>
                <a:gd name="T34" fmla="*/ 1515 w 2891"/>
                <a:gd name="T35" fmla="*/ 2171 h 2752"/>
                <a:gd name="T36" fmla="*/ 1484 w 2891"/>
                <a:gd name="T37" fmla="*/ 2151 h 2752"/>
                <a:gd name="T38" fmla="*/ 1410 w 2891"/>
                <a:gd name="T39" fmla="*/ 2151 h 2752"/>
                <a:gd name="T40" fmla="*/ 1376 w 2891"/>
                <a:gd name="T41" fmla="*/ 2171 h 2752"/>
                <a:gd name="T42" fmla="*/ 571 w 2891"/>
                <a:gd name="T43" fmla="*/ 2752 h 2752"/>
                <a:gd name="T44" fmla="*/ 550 w 2891"/>
                <a:gd name="T45" fmla="*/ 2747 h 2752"/>
                <a:gd name="T46" fmla="*/ 545 w 2891"/>
                <a:gd name="T47" fmla="*/ 2732 h 2752"/>
                <a:gd name="T48" fmla="*/ 849 w 2891"/>
                <a:gd name="T49" fmla="*/ 1783 h 2752"/>
                <a:gd name="T50" fmla="*/ 854 w 2891"/>
                <a:gd name="T51" fmla="*/ 1749 h 2752"/>
                <a:gd name="T52" fmla="*/ 834 w 2891"/>
                <a:gd name="T53" fmla="*/ 1678 h 2752"/>
                <a:gd name="T54" fmla="*/ 809 w 2891"/>
                <a:gd name="T55" fmla="*/ 1654 h 2752"/>
                <a:gd name="T56" fmla="*/ 5 w 2891"/>
                <a:gd name="T57" fmla="*/ 1068 h 2752"/>
                <a:gd name="T58" fmla="*/ 0 w 2891"/>
                <a:gd name="T59" fmla="*/ 1053 h 2752"/>
                <a:gd name="T60" fmla="*/ 15 w 2891"/>
                <a:gd name="T61" fmla="*/ 1038 h 2752"/>
                <a:gd name="T62" fmla="*/ 1008 w 2891"/>
                <a:gd name="T63" fmla="*/ 1038 h 2752"/>
                <a:gd name="T64" fmla="*/ 1042 w 2891"/>
                <a:gd name="T65" fmla="*/ 1028 h 2752"/>
                <a:gd name="T66" fmla="*/ 1102 w 2891"/>
                <a:gd name="T67" fmla="*/ 989 h 2752"/>
                <a:gd name="T68" fmla="*/ 1121 w 2891"/>
                <a:gd name="T69" fmla="*/ 954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891" h="2752">
                  <a:moveTo>
                    <a:pt x="1420" y="35"/>
                  </a:moveTo>
                  <a:lnTo>
                    <a:pt x="1430" y="10"/>
                  </a:lnTo>
                  <a:lnTo>
                    <a:pt x="1440" y="6"/>
                  </a:lnTo>
                  <a:lnTo>
                    <a:pt x="1445" y="0"/>
                  </a:lnTo>
                  <a:lnTo>
                    <a:pt x="1455" y="6"/>
                  </a:lnTo>
                  <a:lnTo>
                    <a:pt x="1460" y="10"/>
                  </a:lnTo>
                  <a:lnTo>
                    <a:pt x="1469" y="35"/>
                  </a:lnTo>
                  <a:lnTo>
                    <a:pt x="1773" y="954"/>
                  </a:lnTo>
                  <a:lnTo>
                    <a:pt x="1778" y="974"/>
                  </a:lnTo>
                  <a:lnTo>
                    <a:pt x="1787" y="989"/>
                  </a:lnTo>
                  <a:lnTo>
                    <a:pt x="1812" y="1014"/>
                  </a:lnTo>
                  <a:lnTo>
                    <a:pt x="1847" y="1028"/>
                  </a:lnTo>
                  <a:lnTo>
                    <a:pt x="1862" y="1033"/>
                  </a:lnTo>
                  <a:lnTo>
                    <a:pt x="1883" y="1038"/>
                  </a:lnTo>
                  <a:lnTo>
                    <a:pt x="2851" y="1038"/>
                  </a:lnTo>
                  <a:lnTo>
                    <a:pt x="2881" y="1038"/>
                  </a:lnTo>
                  <a:lnTo>
                    <a:pt x="2886" y="1043"/>
                  </a:lnTo>
                  <a:lnTo>
                    <a:pt x="2891" y="1053"/>
                  </a:lnTo>
                  <a:lnTo>
                    <a:pt x="2891" y="1058"/>
                  </a:lnTo>
                  <a:lnTo>
                    <a:pt x="2886" y="1068"/>
                  </a:lnTo>
                  <a:lnTo>
                    <a:pt x="2866" y="1088"/>
                  </a:lnTo>
                  <a:lnTo>
                    <a:pt x="2086" y="1654"/>
                  </a:lnTo>
                  <a:lnTo>
                    <a:pt x="2071" y="1669"/>
                  </a:lnTo>
                  <a:lnTo>
                    <a:pt x="2061" y="1678"/>
                  </a:lnTo>
                  <a:lnTo>
                    <a:pt x="2041" y="1714"/>
                  </a:lnTo>
                  <a:lnTo>
                    <a:pt x="2036" y="1749"/>
                  </a:lnTo>
                  <a:lnTo>
                    <a:pt x="2036" y="1769"/>
                  </a:lnTo>
                  <a:lnTo>
                    <a:pt x="2041" y="1783"/>
                  </a:lnTo>
                  <a:lnTo>
                    <a:pt x="2339" y="2707"/>
                  </a:lnTo>
                  <a:lnTo>
                    <a:pt x="2344" y="2732"/>
                  </a:lnTo>
                  <a:lnTo>
                    <a:pt x="2344" y="2742"/>
                  </a:lnTo>
                  <a:lnTo>
                    <a:pt x="2339" y="2747"/>
                  </a:lnTo>
                  <a:lnTo>
                    <a:pt x="2329" y="2752"/>
                  </a:lnTo>
                  <a:lnTo>
                    <a:pt x="2324" y="2752"/>
                  </a:lnTo>
                  <a:lnTo>
                    <a:pt x="2300" y="2737"/>
                  </a:lnTo>
                  <a:lnTo>
                    <a:pt x="1515" y="2171"/>
                  </a:lnTo>
                  <a:lnTo>
                    <a:pt x="1499" y="2161"/>
                  </a:lnTo>
                  <a:lnTo>
                    <a:pt x="1484" y="2151"/>
                  </a:lnTo>
                  <a:lnTo>
                    <a:pt x="1445" y="2146"/>
                  </a:lnTo>
                  <a:lnTo>
                    <a:pt x="1410" y="2151"/>
                  </a:lnTo>
                  <a:lnTo>
                    <a:pt x="1390" y="2161"/>
                  </a:lnTo>
                  <a:lnTo>
                    <a:pt x="1376" y="2171"/>
                  </a:lnTo>
                  <a:lnTo>
                    <a:pt x="596" y="2737"/>
                  </a:lnTo>
                  <a:lnTo>
                    <a:pt x="571" y="2752"/>
                  </a:lnTo>
                  <a:lnTo>
                    <a:pt x="561" y="2752"/>
                  </a:lnTo>
                  <a:lnTo>
                    <a:pt x="550" y="2747"/>
                  </a:lnTo>
                  <a:lnTo>
                    <a:pt x="550" y="2742"/>
                  </a:lnTo>
                  <a:lnTo>
                    <a:pt x="545" y="2732"/>
                  </a:lnTo>
                  <a:lnTo>
                    <a:pt x="550" y="2707"/>
                  </a:lnTo>
                  <a:lnTo>
                    <a:pt x="849" y="1783"/>
                  </a:lnTo>
                  <a:lnTo>
                    <a:pt x="854" y="1769"/>
                  </a:lnTo>
                  <a:lnTo>
                    <a:pt x="854" y="1749"/>
                  </a:lnTo>
                  <a:lnTo>
                    <a:pt x="849" y="1714"/>
                  </a:lnTo>
                  <a:lnTo>
                    <a:pt x="834" y="1678"/>
                  </a:lnTo>
                  <a:lnTo>
                    <a:pt x="824" y="1669"/>
                  </a:lnTo>
                  <a:lnTo>
                    <a:pt x="809" y="1654"/>
                  </a:lnTo>
                  <a:lnTo>
                    <a:pt x="24" y="1088"/>
                  </a:lnTo>
                  <a:lnTo>
                    <a:pt x="5" y="1068"/>
                  </a:lnTo>
                  <a:lnTo>
                    <a:pt x="0" y="1058"/>
                  </a:lnTo>
                  <a:lnTo>
                    <a:pt x="0" y="1053"/>
                  </a:lnTo>
                  <a:lnTo>
                    <a:pt x="5" y="1043"/>
                  </a:lnTo>
                  <a:lnTo>
                    <a:pt x="15" y="1038"/>
                  </a:lnTo>
                  <a:lnTo>
                    <a:pt x="39" y="1038"/>
                  </a:lnTo>
                  <a:lnTo>
                    <a:pt x="1008" y="1038"/>
                  </a:lnTo>
                  <a:lnTo>
                    <a:pt x="1028" y="1033"/>
                  </a:lnTo>
                  <a:lnTo>
                    <a:pt x="1042" y="1028"/>
                  </a:lnTo>
                  <a:lnTo>
                    <a:pt x="1077" y="1014"/>
                  </a:lnTo>
                  <a:lnTo>
                    <a:pt x="1102" y="989"/>
                  </a:lnTo>
                  <a:lnTo>
                    <a:pt x="1112" y="974"/>
                  </a:lnTo>
                  <a:lnTo>
                    <a:pt x="1121" y="954"/>
                  </a:lnTo>
                  <a:lnTo>
                    <a:pt x="1420" y="35"/>
                  </a:lnTo>
                  <a:close/>
                </a:path>
              </a:pathLst>
            </a:custGeom>
            <a:solidFill>
              <a:srgbClr val="F1B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36"/>
            <p:cNvSpPr>
              <a:spLocks/>
            </p:cNvSpPr>
            <p:nvPr/>
          </p:nvSpPr>
          <p:spPr bwMode="auto">
            <a:xfrm>
              <a:off x="2896" y="2204"/>
              <a:ext cx="88" cy="32"/>
            </a:xfrm>
            <a:custGeom>
              <a:avLst/>
              <a:gdLst>
                <a:gd name="T0" fmla="*/ 1018 w 1312"/>
                <a:gd name="T1" fmla="*/ 0 h 487"/>
                <a:gd name="T2" fmla="*/ 1267 w 1312"/>
                <a:gd name="T3" fmla="*/ 368 h 487"/>
                <a:gd name="T4" fmla="*/ 1282 w 1312"/>
                <a:gd name="T5" fmla="*/ 388 h 487"/>
                <a:gd name="T6" fmla="*/ 1306 w 1312"/>
                <a:gd name="T7" fmla="*/ 437 h 487"/>
                <a:gd name="T8" fmla="*/ 1312 w 1312"/>
                <a:gd name="T9" fmla="*/ 458 h 487"/>
                <a:gd name="T10" fmla="*/ 1312 w 1312"/>
                <a:gd name="T11" fmla="*/ 478 h 487"/>
                <a:gd name="T12" fmla="*/ 1306 w 1312"/>
                <a:gd name="T13" fmla="*/ 482 h 487"/>
                <a:gd name="T14" fmla="*/ 1302 w 1312"/>
                <a:gd name="T15" fmla="*/ 487 h 487"/>
                <a:gd name="T16" fmla="*/ 1287 w 1312"/>
                <a:gd name="T17" fmla="*/ 487 h 487"/>
                <a:gd name="T18" fmla="*/ 1272 w 1312"/>
                <a:gd name="T19" fmla="*/ 482 h 487"/>
                <a:gd name="T20" fmla="*/ 750 w 1312"/>
                <a:gd name="T21" fmla="*/ 309 h 487"/>
                <a:gd name="T22" fmla="*/ 298 w 1312"/>
                <a:gd name="T23" fmla="*/ 159 h 487"/>
                <a:gd name="T24" fmla="*/ 233 w 1312"/>
                <a:gd name="T25" fmla="*/ 134 h 487"/>
                <a:gd name="T26" fmla="*/ 109 w 1312"/>
                <a:gd name="T27" fmla="*/ 90 h 487"/>
                <a:gd name="T28" fmla="*/ 50 w 1312"/>
                <a:gd name="T29" fmla="*/ 65 h 487"/>
                <a:gd name="T30" fmla="*/ 15 w 1312"/>
                <a:gd name="T31" fmla="*/ 46 h 487"/>
                <a:gd name="T32" fmla="*/ 5 w 1312"/>
                <a:gd name="T33" fmla="*/ 35 h 487"/>
                <a:gd name="T34" fmla="*/ 0 w 1312"/>
                <a:gd name="T35" fmla="*/ 30 h 487"/>
                <a:gd name="T36" fmla="*/ 10 w 1312"/>
                <a:gd name="T37" fmla="*/ 25 h 487"/>
                <a:gd name="T38" fmla="*/ 35 w 1312"/>
                <a:gd name="T39" fmla="*/ 25 h 487"/>
                <a:gd name="T40" fmla="*/ 233 w 1312"/>
                <a:gd name="T41" fmla="*/ 30 h 487"/>
                <a:gd name="T42" fmla="*/ 532 w 1312"/>
                <a:gd name="T43" fmla="*/ 35 h 487"/>
                <a:gd name="T44" fmla="*/ 919 w 1312"/>
                <a:gd name="T45" fmla="*/ 40 h 487"/>
                <a:gd name="T46" fmla="*/ 969 w 1312"/>
                <a:gd name="T47" fmla="*/ 30 h 487"/>
                <a:gd name="T48" fmla="*/ 1003 w 1312"/>
                <a:gd name="T49" fmla="*/ 15 h 487"/>
                <a:gd name="T50" fmla="*/ 1013 w 1312"/>
                <a:gd name="T51" fmla="*/ 10 h 487"/>
                <a:gd name="T52" fmla="*/ 1018 w 1312"/>
                <a:gd name="T53"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2" h="487">
                  <a:moveTo>
                    <a:pt x="1018" y="0"/>
                  </a:moveTo>
                  <a:lnTo>
                    <a:pt x="1267" y="368"/>
                  </a:lnTo>
                  <a:lnTo>
                    <a:pt x="1282" y="388"/>
                  </a:lnTo>
                  <a:lnTo>
                    <a:pt x="1306" y="437"/>
                  </a:lnTo>
                  <a:lnTo>
                    <a:pt x="1312" y="458"/>
                  </a:lnTo>
                  <a:lnTo>
                    <a:pt x="1312" y="478"/>
                  </a:lnTo>
                  <a:lnTo>
                    <a:pt x="1306" y="482"/>
                  </a:lnTo>
                  <a:lnTo>
                    <a:pt x="1302" y="487"/>
                  </a:lnTo>
                  <a:lnTo>
                    <a:pt x="1287" y="487"/>
                  </a:lnTo>
                  <a:lnTo>
                    <a:pt x="1272" y="482"/>
                  </a:lnTo>
                  <a:lnTo>
                    <a:pt x="750" y="309"/>
                  </a:lnTo>
                  <a:lnTo>
                    <a:pt x="298" y="159"/>
                  </a:lnTo>
                  <a:lnTo>
                    <a:pt x="233" y="134"/>
                  </a:lnTo>
                  <a:lnTo>
                    <a:pt x="109" y="90"/>
                  </a:lnTo>
                  <a:lnTo>
                    <a:pt x="50" y="65"/>
                  </a:lnTo>
                  <a:lnTo>
                    <a:pt x="15" y="46"/>
                  </a:lnTo>
                  <a:lnTo>
                    <a:pt x="5" y="35"/>
                  </a:lnTo>
                  <a:lnTo>
                    <a:pt x="0" y="30"/>
                  </a:lnTo>
                  <a:lnTo>
                    <a:pt x="10" y="25"/>
                  </a:lnTo>
                  <a:lnTo>
                    <a:pt x="35" y="25"/>
                  </a:lnTo>
                  <a:lnTo>
                    <a:pt x="233" y="30"/>
                  </a:lnTo>
                  <a:lnTo>
                    <a:pt x="532" y="35"/>
                  </a:lnTo>
                  <a:lnTo>
                    <a:pt x="919" y="40"/>
                  </a:lnTo>
                  <a:lnTo>
                    <a:pt x="969" y="30"/>
                  </a:lnTo>
                  <a:lnTo>
                    <a:pt x="1003" y="15"/>
                  </a:lnTo>
                  <a:lnTo>
                    <a:pt x="1013" y="10"/>
                  </a:lnTo>
                  <a:lnTo>
                    <a:pt x="1018"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 name="Freeform 37"/>
            <p:cNvSpPr>
              <a:spLocks/>
            </p:cNvSpPr>
            <p:nvPr/>
          </p:nvSpPr>
          <p:spPr bwMode="auto">
            <a:xfrm>
              <a:off x="2986" y="2136"/>
              <a:ext cx="26" cy="99"/>
            </a:xfrm>
            <a:custGeom>
              <a:avLst/>
              <a:gdLst>
                <a:gd name="T0" fmla="*/ 55 w 382"/>
                <a:gd name="T1" fmla="*/ 0 h 1476"/>
                <a:gd name="T2" fmla="*/ 45 w 382"/>
                <a:gd name="T3" fmla="*/ 0 h 1476"/>
                <a:gd name="T4" fmla="*/ 35 w 382"/>
                <a:gd name="T5" fmla="*/ 5 h 1476"/>
                <a:gd name="T6" fmla="*/ 25 w 382"/>
                <a:gd name="T7" fmla="*/ 15 h 1476"/>
                <a:gd name="T8" fmla="*/ 15 w 382"/>
                <a:gd name="T9" fmla="*/ 35 h 1476"/>
                <a:gd name="T10" fmla="*/ 10 w 382"/>
                <a:gd name="T11" fmla="*/ 56 h 1476"/>
                <a:gd name="T12" fmla="*/ 0 w 382"/>
                <a:gd name="T13" fmla="*/ 85 h 1476"/>
                <a:gd name="T14" fmla="*/ 0 w 382"/>
                <a:gd name="T15" fmla="*/ 125 h 1476"/>
                <a:gd name="T16" fmla="*/ 15 w 382"/>
                <a:gd name="T17" fmla="*/ 810 h 1476"/>
                <a:gd name="T18" fmla="*/ 35 w 382"/>
                <a:gd name="T19" fmla="*/ 1406 h 1476"/>
                <a:gd name="T20" fmla="*/ 35 w 382"/>
                <a:gd name="T21" fmla="*/ 1425 h 1476"/>
                <a:gd name="T22" fmla="*/ 40 w 382"/>
                <a:gd name="T23" fmla="*/ 1455 h 1476"/>
                <a:gd name="T24" fmla="*/ 45 w 382"/>
                <a:gd name="T25" fmla="*/ 1471 h 1476"/>
                <a:gd name="T26" fmla="*/ 55 w 382"/>
                <a:gd name="T27" fmla="*/ 1476 h 1476"/>
                <a:gd name="T28" fmla="*/ 64 w 382"/>
                <a:gd name="T29" fmla="*/ 1476 h 1476"/>
                <a:gd name="T30" fmla="*/ 74 w 382"/>
                <a:gd name="T31" fmla="*/ 1461 h 1476"/>
                <a:gd name="T32" fmla="*/ 382 w 382"/>
                <a:gd name="T33" fmla="*/ 1004 h 1476"/>
                <a:gd name="T34" fmla="*/ 84 w 382"/>
                <a:gd name="T35" fmla="*/ 95 h 1476"/>
                <a:gd name="T36" fmla="*/ 55 w 382"/>
                <a:gd name="T37" fmla="*/ 0 h 1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476">
                  <a:moveTo>
                    <a:pt x="55" y="0"/>
                  </a:moveTo>
                  <a:lnTo>
                    <a:pt x="45" y="0"/>
                  </a:lnTo>
                  <a:lnTo>
                    <a:pt x="35" y="5"/>
                  </a:lnTo>
                  <a:lnTo>
                    <a:pt x="25" y="15"/>
                  </a:lnTo>
                  <a:lnTo>
                    <a:pt x="15" y="35"/>
                  </a:lnTo>
                  <a:lnTo>
                    <a:pt x="10" y="56"/>
                  </a:lnTo>
                  <a:lnTo>
                    <a:pt x="0" y="85"/>
                  </a:lnTo>
                  <a:lnTo>
                    <a:pt x="0" y="125"/>
                  </a:lnTo>
                  <a:lnTo>
                    <a:pt x="15" y="810"/>
                  </a:lnTo>
                  <a:lnTo>
                    <a:pt x="35" y="1406"/>
                  </a:lnTo>
                  <a:lnTo>
                    <a:pt x="35" y="1425"/>
                  </a:lnTo>
                  <a:lnTo>
                    <a:pt x="40" y="1455"/>
                  </a:lnTo>
                  <a:lnTo>
                    <a:pt x="45" y="1471"/>
                  </a:lnTo>
                  <a:lnTo>
                    <a:pt x="55" y="1476"/>
                  </a:lnTo>
                  <a:lnTo>
                    <a:pt x="64" y="1476"/>
                  </a:lnTo>
                  <a:lnTo>
                    <a:pt x="74" y="1461"/>
                  </a:lnTo>
                  <a:lnTo>
                    <a:pt x="382" y="1004"/>
                  </a:lnTo>
                  <a:lnTo>
                    <a:pt x="84" y="95"/>
                  </a:lnTo>
                  <a:lnTo>
                    <a:pt x="55"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 name="Freeform 38"/>
            <p:cNvSpPr>
              <a:spLocks/>
            </p:cNvSpPr>
            <p:nvPr/>
          </p:nvSpPr>
          <p:spPr bwMode="auto">
            <a:xfrm>
              <a:off x="2996" y="2204"/>
              <a:ext cx="88" cy="32"/>
            </a:xfrm>
            <a:custGeom>
              <a:avLst/>
              <a:gdLst>
                <a:gd name="T0" fmla="*/ 1322 w 1322"/>
                <a:gd name="T1" fmla="*/ 0 h 482"/>
                <a:gd name="T2" fmla="*/ 25 w 1322"/>
                <a:gd name="T3" fmla="*/ 477 h 482"/>
                <a:gd name="T4" fmla="*/ 16 w 1322"/>
                <a:gd name="T5" fmla="*/ 482 h 482"/>
                <a:gd name="T6" fmla="*/ 6 w 1322"/>
                <a:gd name="T7" fmla="*/ 482 h 482"/>
                <a:gd name="T8" fmla="*/ 0 w 1322"/>
                <a:gd name="T9" fmla="*/ 477 h 482"/>
                <a:gd name="T10" fmla="*/ 0 w 1322"/>
                <a:gd name="T11" fmla="*/ 463 h 482"/>
                <a:gd name="T12" fmla="*/ 10 w 1322"/>
                <a:gd name="T13" fmla="*/ 437 h 482"/>
                <a:gd name="T14" fmla="*/ 30 w 1322"/>
                <a:gd name="T15" fmla="*/ 393 h 482"/>
                <a:gd name="T16" fmla="*/ 70 w 1322"/>
                <a:gd name="T17" fmla="*/ 333 h 482"/>
                <a:gd name="T18" fmla="*/ 150 w 1322"/>
                <a:gd name="T19" fmla="*/ 204 h 482"/>
                <a:gd name="T20" fmla="*/ 214 w 1322"/>
                <a:gd name="T21" fmla="*/ 105 h 482"/>
                <a:gd name="T22" fmla="*/ 263 w 1322"/>
                <a:gd name="T23" fmla="*/ 15 h 482"/>
                <a:gd name="T24" fmla="*/ 1322 w 1322"/>
                <a:gd name="T25" fmla="*/ 0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2" h="482">
                  <a:moveTo>
                    <a:pt x="1322" y="0"/>
                  </a:moveTo>
                  <a:lnTo>
                    <a:pt x="25" y="477"/>
                  </a:lnTo>
                  <a:lnTo>
                    <a:pt x="16" y="482"/>
                  </a:lnTo>
                  <a:lnTo>
                    <a:pt x="6" y="482"/>
                  </a:lnTo>
                  <a:lnTo>
                    <a:pt x="0" y="477"/>
                  </a:lnTo>
                  <a:lnTo>
                    <a:pt x="0" y="463"/>
                  </a:lnTo>
                  <a:lnTo>
                    <a:pt x="10" y="437"/>
                  </a:lnTo>
                  <a:lnTo>
                    <a:pt x="30" y="393"/>
                  </a:lnTo>
                  <a:lnTo>
                    <a:pt x="70" y="333"/>
                  </a:lnTo>
                  <a:lnTo>
                    <a:pt x="150" y="204"/>
                  </a:lnTo>
                  <a:lnTo>
                    <a:pt x="214" y="105"/>
                  </a:lnTo>
                  <a:lnTo>
                    <a:pt x="263" y="15"/>
                  </a:lnTo>
                  <a:lnTo>
                    <a:pt x="1322"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Freeform 39"/>
            <p:cNvSpPr>
              <a:spLocks/>
            </p:cNvSpPr>
            <p:nvPr/>
          </p:nvSpPr>
          <p:spPr bwMode="auto">
            <a:xfrm>
              <a:off x="2994" y="2242"/>
              <a:ext cx="50" cy="64"/>
            </a:xfrm>
            <a:custGeom>
              <a:avLst/>
              <a:gdLst>
                <a:gd name="T0" fmla="*/ 471 w 750"/>
                <a:gd name="T1" fmla="*/ 115 h 964"/>
                <a:gd name="T2" fmla="*/ 44 w 750"/>
                <a:gd name="T3" fmla="*/ 0 h 964"/>
                <a:gd name="T4" fmla="*/ 30 w 750"/>
                <a:gd name="T5" fmla="*/ 0 h 964"/>
                <a:gd name="T6" fmla="*/ 20 w 750"/>
                <a:gd name="T7" fmla="*/ 0 h 964"/>
                <a:gd name="T8" fmla="*/ 10 w 750"/>
                <a:gd name="T9" fmla="*/ 0 h 964"/>
                <a:gd name="T10" fmla="*/ 0 w 750"/>
                <a:gd name="T11" fmla="*/ 10 h 964"/>
                <a:gd name="T12" fmla="*/ 5 w 750"/>
                <a:gd name="T13" fmla="*/ 25 h 964"/>
                <a:gd name="T14" fmla="*/ 15 w 750"/>
                <a:gd name="T15" fmla="*/ 55 h 964"/>
                <a:gd name="T16" fmla="*/ 44 w 750"/>
                <a:gd name="T17" fmla="*/ 95 h 964"/>
                <a:gd name="T18" fmla="*/ 432 w 750"/>
                <a:gd name="T19" fmla="*/ 577 h 964"/>
                <a:gd name="T20" fmla="*/ 750 w 750"/>
                <a:gd name="T21" fmla="*/ 964 h 964"/>
                <a:gd name="T22" fmla="*/ 486 w 750"/>
                <a:gd name="T23" fmla="*/ 189 h 964"/>
                <a:gd name="T24" fmla="*/ 481 w 750"/>
                <a:gd name="T25" fmla="*/ 170 h 964"/>
                <a:gd name="T26" fmla="*/ 476 w 750"/>
                <a:gd name="T27" fmla="*/ 145 h 964"/>
                <a:gd name="T28" fmla="*/ 471 w 750"/>
                <a:gd name="T29" fmla="*/ 115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0" h="964">
                  <a:moveTo>
                    <a:pt x="471" y="115"/>
                  </a:moveTo>
                  <a:lnTo>
                    <a:pt x="44" y="0"/>
                  </a:lnTo>
                  <a:lnTo>
                    <a:pt x="30" y="0"/>
                  </a:lnTo>
                  <a:lnTo>
                    <a:pt x="20" y="0"/>
                  </a:lnTo>
                  <a:lnTo>
                    <a:pt x="10" y="0"/>
                  </a:lnTo>
                  <a:lnTo>
                    <a:pt x="0" y="10"/>
                  </a:lnTo>
                  <a:lnTo>
                    <a:pt x="5" y="25"/>
                  </a:lnTo>
                  <a:lnTo>
                    <a:pt x="15" y="55"/>
                  </a:lnTo>
                  <a:lnTo>
                    <a:pt x="44" y="95"/>
                  </a:lnTo>
                  <a:lnTo>
                    <a:pt x="432" y="577"/>
                  </a:lnTo>
                  <a:lnTo>
                    <a:pt x="750" y="964"/>
                  </a:lnTo>
                  <a:lnTo>
                    <a:pt x="486" y="189"/>
                  </a:lnTo>
                  <a:lnTo>
                    <a:pt x="481" y="170"/>
                  </a:lnTo>
                  <a:lnTo>
                    <a:pt x="476" y="145"/>
                  </a:lnTo>
                  <a:lnTo>
                    <a:pt x="471" y="115"/>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Freeform 40"/>
            <p:cNvSpPr>
              <a:spLocks/>
            </p:cNvSpPr>
            <p:nvPr/>
          </p:nvSpPr>
          <p:spPr bwMode="auto">
            <a:xfrm>
              <a:off x="2932" y="2242"/>
              <a:ext cx="53" cy="73"/>
            </a:xfrm>
            <a:custGeom>
              <a:avLst/>
              <a:gdLst>
                <a:gd name="T0" fmla="*/ 0 w 809"/>
                <a:gd name="T1" fmla="*/ 1104 h 1104"/>
                <a:gd name="T2" fmla="*/ 795 w 809"/>
                <a:gd name="T3" fmla="*/ 65 h 1104"/>
                <a:gd name="T4" fmla="*/ 804 w 809"/>
                <a:gd name="T5" fmla="*/ 50 h 1104"/>
                <a:gd name="T6" fmla="*/ 809 w 809"/>
                <a:gd name="T7" fmla="*/ 35 h 1104"/>
                <a:gd name="T8" fmla="*/ 809 w 809"/>
                <a:gd name="T9" fmla="*/ 20 h 1104"/>
                <a:gd name="T10" fmla="*/ 804 w 809"/>
                <a:gd name="T11" fmla="*/ 11 h 1104"/>
                <a:gd name="T12" fmla="*/ 790 w 809"/>
                <a:gd name="T13" fmla="*/ 0 h 1104"/>
                <a:gd name="T14" fmla="*/ 765 w 809"/>
                <a:gd name="T15" fmla="*/ 0 h 1104"/>
                <a:gd name="T16" fmla="*/ 719 w 809"/>
                <a:gd name="T17" fmla="*/ 15 h 1104"/>
                <a:gd name="T18" fmla="*/ 596 w 809"/>
                <a:gd name="T19" fmla="*/ 50 h 1104"/>
                <a:gd name="T20" fmla="*/ 461 w 809"/>
                <a:gd name="T21" fmla="*/ 79 h 1104"/>
                <a:gd name="T22" fmla="*/ 307 w 809"/>
                <a:gd name="T23" fmla="*/ 110 h 1104"/>
                <a:gd name="T24" fmla="*/ 0 w 809"/>
                <a:gd name="T25" fmla="*/ 1104 h 1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9" h="1104">
                  <a:moveTo>
                    <a:pt x="0" y="1104"/>
                  </a:moveTo>
                  <a:lnTo>
                    <a:pt x="795" y="65"/>
                  </a:lnTo>
                  <a:lnTo>
                    <a:pt x="804" y="50"/>
                  </a:lnTo>
                  <a:lnTo>
                    <a:pt x="809" y="35"/>
                  </a:lnTo>
                  <a:lnTo>
                    <a:pt x="809" y="20"/>
                  </a:lnTo>
                  <a:lnTo>
                    <a:pt x="804" y="11"/>
                  </a:lnTo>
                  <a:lnTo>
                    <a:pt x="790" y="0"/>
                  </a:lnTo>
                  <a:lnTo>
                    <a:pt x="765" y="0"/>
                  </a:lnTo>
                  <a:lnTo>
                    <a:pt x="719" y="15"/>
                  </a:lnTo>
                  <a:lnTo>
                    <a:pt x="596" y="50"/>
                  </a:lnTo>
                  <a:lnTo>
                    <a:pt x="461" y="79"/>
                  </a:lnTo>
                  <a:lnTo>
                    <a:pt x="307" y="110"/>
                  </a:lnTo>
                  <a:lnTo>
                    <a:pt x="0" y="1104"/>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Freeform 41"/>
            <p:cNvSpPr>
              <a:spLocks/>
            </p:cNvSpPr>
            <p:nvPr/>
          </p:nvSpPr>
          <p:spPr bwMode="auto">
            <a:xfrm>
              <a:off x="2948" y="2221"/>
              <a:ext cx="34" cy="13"/>
            </a:xfrm>
            <a:custGeom>
              <a:avLst/>
              <a:gdLst>
                <a:gd name="T0" fmla="*/ 392 w 512"/>
                <a:gd name="T1" fmla="*/ 0 h 204"/>
                <a:gd name="T2" fmla="*/ 402 w 512"/>
                <a:gd name="T3" fmla="*/ 10 h 204"/>
                <a:gd name="T4" fmla="*/ 417 w 512"/>
                <a:gd name="T5" fmla="*/ 40 h 204"/>
                <a:gd name="T6" fmla="*/ 417 w 512"/>
                <a:gd name="T7" fmla="*/ 55 h 204"/>
                <a:gd name="T8" fmla="*/ 412 w 512"/>
                <a:gd name="T9" fmla="*/ 69 h 204"/>
                <a:gd name="T10" fmla="*/ 397 w 512"/>
                <a:gd name="T11" fmla="*/ 79 h 204"/>
                <a:gd name="T12" fmla="*/ 372 w 512"/>
                <a:gd name="T13" fmla="*/ 84 h 204"/>
                <a:gd name="T14" fmla="*/ 273 w 512"/>
                <a:gd name="T15" fmla="*/ 74 h 204"/>
                <a:gd name="T16" fmla="*/ 149 w 512"/>
                <a:gd name="T17" fmla="*/ 65 h 204"/>
                <a:gd name="T18" fmla="*/ 0 w 512"/>
                <a:gd name="T19" fmla="*/ 49 h 204"/>
                <a:gd name="T20" fmla="*/ 492 w 512"/>
                <a:gd name="T21" fmla="*/ 199 h 204"/>
                <a:gd name="T22" fmla="*/ 497 w 512"/>
                <a:gd name="T23" fmla="*/ 204 h 204"/>
                <a:gd name="T24" fmla="*/ 502 w 512"/>
                <a:gd name="T25" fmla="*/ 204 h 204"/>
                <a:gd name="T26" fmla="*/ 507 w 512"/>
                <a:gd name="T27" fmla="*/ 204 h 204"/>
                <a:gd name="T28" fmla="*/ 512 w 512"/>
                <a:gd name="T29" fmla="*/ 193 h 204"/>
                <a:gd name="T30" fmla="*/ 507 w 512"/>
                <a:gd name="T31" fmla="*/ 178 h 204"/>
                <a:gd name="T32" fmla="*/ 492 w 512"/>
                <a:gd name="T33" fmla="*/ 153 h 204"/>
                <a:gd name="T34" fmla="*/ 472 w 512"/>
                <a:gd name="T35" fmla="*/ 119 h 204"/>
                <a:gd name="T36" fmla="*/ 392 w 512"/>
                <a:gd name="T37" fmla="*/ 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12" h="204">
                  <a:moveTo>
                    <a:pt x="392" y="0"/>
                  </a:moveTo>
                  <a:lnTo>
                    <a:pt x="402" y="10"/>
                  </a:lnTo>
                  <a:lnTo>
                    <a:pt x="417" y="40"/>
                  </a:lnTo>
                  <a:lnTo>
                    <a:pt x="417" y="55"/>
                  </a:lnTo>
                  <a:lnTo>
                    <a:pt x="412" y="69"/>
                  </a:lnTo>
                  <a:lnTo>
                    <a:pt x="397" y="79"/>
                  </a:lnTo>
                  <a:lnTo>
                    <a:pt x="372" y="84"/>
                  </a:lnTo>
                  <a:lnTo>
                    <a:pt x="273" y="74"/>
                  </a:lnTo>
                  <a:lnTo>
                    <a:pt x="149" y="65"/>
                  </a:lnTo>
                  <a:lnTo>
                    <a:pt x="0" y="49"/>
                  </a:lnTo>
                  <a:lnTo>
                    <a:pt x="492" y="199"/>
                  </a:lnTo>
                  <a:lnTo>
                    <a:pt x="497" y="204"/>
                  </a:lnTo>
                  <a:lnTo>
                    <a:pt x="502" y="204"/>
                  </a:lnTo>
                  <a:lnTo>
                    <a:pt x="507" y="204"/>
                  </a:lnTo>
                  <a:lnTo>
                    <a:pt x="512" y="193"/>
                  </a:lnTo>
                  <a:lnTo>
                    <a:pt x="507" y="178"/>
                  </a:lnTo>
                  <a:lnTo>
                    <a:pt x="492" y="153"/>
                  </a:lnTo>
                  <a:lnTo>
                    <a:pt x="472" y="119"/>
                  </a:lnTo>
                  <a:lnTo>
                    <a:pt x="392" y="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42"/>
            <p:cNvSpPr>
              <a:spLocks/>
            </p:cNvSpPr>
            <p:nvPr/>
          </p:nvSpPr>
          <p:spPr bwMode="auto">
            <a:xfrm>
              <a:off x="2996" y="2206"/>
              <a:ext cx="45" cy="29"/>
            </a:xfrm>
            <a:custGeom>
              <a:avLst/>
              <a:gdLst>
                <a:gd name="T0" fmla="*/ 30 w 676"/>
                <a:gd name="T1" fmla="*/ 377 h 428"/>
                <a:gd name="T2" fmla="*/ 20 w 676"/>
                <a:gd name="T3" fmla="*/ 392 h 428"/>
                <a:gd name="T4" fmla="*/ 0 w 676"/>
                <a:gd name="T5" fmla="*/ 418 h 428"/>
                <a:gd name="T6" fmla="*/ 0 w 676"/>
                <a:gd name="T7" fmla="*/ 423 h 428"/>
                <a:gd name="T8" fmla="*/ 15 w 676"/>
                <a:gd name="T9" fmla="*/ 428 h 428"/>
                <a:gd name="T10" fmla="*/ 40 w 676"/>
                <a:gd name="T11" fmla="*/ 418 h 428"/>
                <a:gd name="T12" fmla="*/ 85 w 676"/>
                <a:gd name="T13" fmla="*/ 402 h 428"/>
                <a:gd name="T14" fmla="*/ 229 w 676"/>
                <a:gd name="T15" fmla="*/ 343 h 428"/>
                <a:gd name="T16" fmla="*/ 388 w 676"/>
                <a:gd name="T17" fmla="*/ 288 h 428"/>
                <a:gd name="T18" fmla="*/ 577 w 676"/>
                <a:gd name="T19" fmla="*/ 229 h 428"/>
                <a:gd name="T20" fmla="*/ 547 w 676"/>
                <a:gd name="T21" fmla="*/ 224 h 428"/>
                <a:gd name="T22" fmla="*/ 513 w 676"/>
                <a:gd name="T23" fmla="*/ 224 h 428"/>
                <a:gd name="T24" fmla="*/ 477 w 676"/>
                <a:gd name="T25" fmla="*/ 214 h 428"/>
                <a:gd name="T26" fmla="*/ 447 w 676"/>
                <a:gd name="T27" fmla="*/ 199 h 428"/>
                <a:gd name="T28" fmla="*/ 433 w 676"/>
                <a:gd name="T29" fmla="*/ 194 h 428"/>
                <a:gd name="T30" fmla="*/ 422 w 676"/>
                <a:gd name="T31" fmla="*/ 179 h 428"/>
                <a:gd name="T32" fmla="*/ 417 w 676"/>
                <a:gd name="T33" fmla="*/ 164 h 428"/>
                <a:gd name="T34" fmla="*/ 413 w 676"/>
                <a:gd name="T35" fmla="*/ 149 h 428"/>
                <a:gd name="T36" fmla="*/ 417 w 676"/>
                <a:gd name="T37" fmla="*/ 129 h 428"/>
                <a:gd name="T38" fmla="*/ 427 w 676"/>
                <a:gd name="T39" fmla="*/ 110 h 428"/>
                <a:gd name="T40" fmla="*/ 437 w 676"/>
                <a:gd name="T41" fmla="*/ 90 h 428"/>
                <a:gd name="T42" fmla="*/ 452 w 676"/>
                <a:gd name="T43" fmla="*/ 70 h 428"/>
                <a:gd name="T44" fmla="*/ 472 w 676"/>
                <a:gd name="T45" fmla="*/ 55 h 428"/>
                <a:gd name="T46" fmla="*/ 492 w 676"/>
                <a:gd name="T47" fmla="*/ 40 h 428"/>
                <a:gd name="T48" fmla="*/ 532 w 676"/>
                <a:gd name="T49" fmla="*/ 20 h 428"/>
                <a:gd name="T50" fmla="*/ 577 w 676"/>
                <a:gd name="T51" fmla="*/ 5 h 428"/>
                <a:gd name="T52" fmla="*/ 611 w 676"/>
                <a:gd name="T53" fmla="*/ 0 h 428"/>
                <a:gd name="T54" fmla="*/ 646 w 676"/>
                <a:gd name="T55" fmla="*/ 0 h 428"/>
                <a:gd name="T56" fmla="*/ 676 w 676"/>
                <a:gd name="T57" fmla="*/ 0 h 428"/>
                <a:gd name="T58" fmla="*/ 278 w 676"/>
                <a:gd name="T59" fmla="*/ 5 h 428"/>
                <a:gd name="T60" fmla="*/ 30 w 676"/>
                <a:gd name="T61" fmla="*/ 377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6" h="428">
                  <a:moveTo>
                    <a:pt x="30" y="377"/>
                  </a:moveTo>
                  <a:lnTo>
                    <a:pt x="20" y="392"/>
                  </a:lnTo>
                  <a:lnTo>
                    <a:pt x="0" y="418"/>
                  </a:lnTo>
                  <a:lnTo>
                    <a:pt x="0" y="423"/>
                  </a:lnTo>
                  <a:lnTo>
                    <a:pt x="15" y="428"/>
                  </a:lnTo>
                  <a:lnTo>
                    <a:pt x="40" y="418"/>
                  </a:lnTo>
                  <a:lnTo>
                    <a:pt x="85" y="402"/>
                  </a:lnTo>
                  <a:lnTo>
                    <a:pt x="229" y="343"/>
                  </a:lnTo>
                  <a:lnTo>
                    <a:pt x="388" y="288"/>
                  </a:lnTo>
                  <a:lnTo>
                    <a:pt x="577" y="229"/>
                  </a:lnTo>
                  <a:lnTo>
                    <a:pt x="547" y="224"/>
                  </a:lnTo>
                  <a:lnTo>
                    <a:pt x="513" y="224"/>
                  </a:lnTo>
                  <a:lnTo>
                    <a:pt x="477" y="214"/>
                  </a:lnTo>
                  <a:lnTo>
                    <a:pt x="447" y="199"/>
                  </a:lnTo>
                  <a:lnTo>
                    <a:pt x="433" y="194"/>
                  </a:lnTo>
                  <a:lnTo>
                    <a:pt x="422" y="179"/>
                  </a:lnTo>
                  <a:lnTo>
                    <a:pt x="417" y="164"/>
                  </a:lnTo>
                  <a:lnTo>
                    <a:pt x="413" y="149"/>
                  </a:lnTo>
                  <a:lnTo>
                    <a:pt x="417" y="129"/>
                  </a:lnTo>
                  <a:lnTo>
                    <a:pt x="427" y="110"/>
                  </a:lnTo>
                  <a:lnTo>
                    <a:pt x="437" y="90"/>
                  </a:lnTo>
                  <a:lnTo>
                    <a:pt x="452" y="70"/>
                  </a:lnTo>
                  <a:lnTo>
                    <a:pt x="472" y="55"/>
                  </a:lnTo>
                  <a:lnTo>
                    <a:pt x="492" y="40"/>
                  </a:lnTo>
                  <a:lnTo>
                    <a:pt x="532" y="20"/>
                  </a:lnTo>
                  <a:lnTo>
                    <a:pt x="577" y="5"/>
                  </a:lnTo>
                  <a:lnTo>
                    <a:pt x="611" y="0"/>
                  </a:lnTo>
                  <a:lnTo>
                    <a:pt x="646" y="0"/>
                  </a:lnTo>
                  <a:lnTo>
                    <a:pt x="676" y="0"/>
                  </a:lnTo>
                  <a:lnTo>
                    <a:pt x="278" y="5"/>
                  </a:lnTo>
                  <a:lnTo>
                    <a:pt x="30" y="377"/>
                  </a:lnTo>
                  <a:close/>
                </a:path>
              </a:pathLst>
            </a:custGeom>
            <a:solidFill>
              <a:srgbClr val="EDA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Freeform 43"/>
            <p:cNvSpPr>
              <a:spLocks/>
            </p:cNvSpPr>
            <p:nvPr/>
          </p:nvSpPr>
          <p:spPr bwMode="auto">
            <a:xfrm>
              <a:off x="2988" y="2140"/>
              <a:ext cx="20" cy="85"/>
            </a:xfrm>
            <a:custGeom>
              <a:avLst/>
              <a:gdLst>
                <a:gd name="T0" fmla="*/ 35 w 299"/>
                <a:gd name="T1" fmla="*/ 7 h 1278"/>
                <a:gd name="T2" fmla="*/ 30 w 299"/>
                <a:gd name="T3" fmla="*/ 0 h 1278"/>
                <a:gd name="T4" fmla="*/ 15 w 299"/>
                <a:gd name="T5" fmla="*/ 0 h 1278"/>
                <a:gd name="T6" fmla="*/ 10 w 299"/>
                <a:gd name="T7" fmla="*/ 7 h 1278"/>
                <a:gd name="T8" fmla="*/ 5 w 299"/>
                <a:gd name="T9" fmla="*/ 17 h 1278"/>
                <a:gd name="T10" fmla="*/ 0 w 299"/>
                <a:gd name="T11" fmla="*/ 36 h 1278"/>
                <a:gd name="T12" fmla="*/ 0 w 299"/>
                <a:gd name="T13" fmla="*/ 61 h 1278"/>
                <a:gd name="T14" fmla="*/ 10 w 299"/>
                <a:gd name="T15" fmla="*/ 468 h 1278"/>
                <a:gd name="T16" fmla="*/ 20 w 299"/>
                <a:gd name="T17" fmla="*/ 816 h 1278"/>
                <a:gd name="T18" fmla="*/ 25 w 299"/>
                <a:gd name="T19" fmla="*/ 910 h 1278"/>
                <a:gd name="T20" fmla="*/ 30 w 299"/>
                <a:gd name="T21" fmla="*/ 999 h 1278"/>
                <a:gd name="T22" fmla="*/ 39 w 299"/>
                <a:gd name="T23" fmla="*/ 1098 h 1278"/>
                <a:gd name="T24" fmla="*/ 54 w 299"/>
                <a:gd name="T25" fmla="*/ 1188 h 1278"/>
                <a:gd name="T26" fmla="*/ 59 w 299"/>
                <a:gd name="T27" fmla="*/ 1223 h 1278"/>
                <a:gd name="T28" fmla="*/ 69 w 299"/>
                <a:gd name="T29" fmla="*/ 1253 h 1278"/>
                <a:gd name="T30" fmla="*/ 80 w 299"/>
                <a:gd name="T31" fmla="*/ 1273 h 1278"/>
                <a:gd name="T32" fmla="*/ 90 w 299"/>
                <a:gd name="T33" fmla="*/ 1278 h 1278"/>
                <a:gd name="T34" fmla="*/ 95 w 299"/>
                <a:gd name="T35" fmla="*/ 1278 h 1278"/>
                <a:gd name="T36" fmla="*/ 100 w 299"/>
                <a:gd name="T37" fmla="*/ 1278 h 1278"/>
                <a:gd name="T38" fmla="*/ 110 w 299"/>
                <a:gd name="T39" fmla="*/ 1273 h 1278"/>
                <a:gd name="T40" fmla="*/ 125 w 299"/>
                <a:gd name="T41" fmla="*/ 1248 h 1278"/>
                <a:gd name="T42" fmla="*/ 159 w 299"/>
                <a:gd name="T43" fmla="*/ 1188 h 1278"/>
                <a:gd name="T44" fmla="*/ 189 w 299"/>
                <a:gd name="T45" fmla="*/ 1133 h 1278"/>
                <a:gd name="T46" fmla="*/ 243 w 299"/>
                <a:gd name="T47" fmla="*/ 1059 h 1278"/>
                <a:gd name="T48" fmla="*/ 283 w 299"/>
                <a:gd name="T49" fmla="*/ 1010 h 1278"/>
                <a:gd name="T50" fmla="*/ 299 w 299"/>
                <a:gd name="T51" fmla="*/ 999 h 1278"/>
                <a:gd name="T52" fmla="*/ 35 w 299"/>
                <a:gd name="T53" fmla="*/ 7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9" h="1278">
                  <a:moveTo>
                    <a:pt x="35" y="7"/>
                  </a:moveTo>
                  <a:lnTo>
                    <a:pt x="30" y="0"/>
                  </a:lnTo>
                  <a:lnTo>
                    <a:pt x="15" y="0"/>
                  </a:lnTo>
                  <a:lnTo>
                    <a:pt x="10" y="7"/>
                  </a:lnTo>
                  <a:lnTo>
                    <a:pt x="5" y="17"/>
                  </a:lnTo>
                  <a:lnTo>
                    <a:pt x="0" y="36"/>
                  </a:lnTo>
                  <a:lnTo>
                    <a:pt x="0" y="61"/>
                  </a:lnTo>
                  <a:lnTo>
                    <a:pt x="10" y="468"/>
                  </a:lnTo>
                  <a:lnTo>
                    <a:pt x="20" y="816"/>
                  </a:lnTo>
                  <a:lnTo>
                    <a:pt x="25" y="910"/>
                  </a:lnTo>
                  <a:lnTo>
                    <a:pt x="30" y="999"/>
                  </a:lnTo>
                  <a:lnTo>
                    <a:pt x="39" y="1098"/>
                  </a:lnTo>
                  <a:lnTo>
                    <a:pt x="54" y="1188"/>
                  </a:lnTo>
                  <a:lnTo>
                    <a:pt x="59" y="1223"/>
                  </a:lnTo>
                  <a:lnTo>
                    <a:pt x="69" y="1253"/>
                  </a:lnTo>
                  <a:lnTo>
                    <a:pt x="80" y="1273"/>
                  </a:lnTo>
                  <a:lnTo>
                    <a:pt x="90" y="1278"/>
                  </a:lnTo>
                  <a:lnTo>
                    <a:pt x="95" y="1278"/>
                  </a:lnTo>
                  <a:lnTo>
                    <a:pt x="100" y="1278"/>
                  </a:lnTo>
                  <a:lnTo>
                    <a:pt x="110" y="1273"/>
                  </a:lnTo>
                  <a:lnTo>
                    <a:pt x="125" y="1248"/>
                  </a:lnTo>
                  <a:lnTo>
                    <a:pt x="159" y="1188"/>
                  </a:lnTo>
                  <a:lnTo>
                    <a:pt x="189" y="1133"/>
                  </a:lnTo>
                  <a:lnTo>
                    <a:pt x="243" y="1059"/>
                  </a:lnTo>
                  <a:lnTo>
                    <a:pt x="283" y="1010"/>
                  </a:lnTo>
                  <a:lnTo>
                    <a:pt x="299" y="999"/>
                  </a:lnTo>
                  <a:lnTo>
                    <a:pt x="35" y="7"/>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44"/>
            <p:cNvSpPr>
              <a:spLocks/>
            </p:cNvSpPr>
            <p:nvPr/>
          </p:nvSpPr>
          <p:spPr bwMode="auto">
            <a:xfrm>
              <a:off x="2989" y="2140"/>
              <a:ext cx="3" cy="59"/>
            </a:xfrm>
            <a:custGeom>
              <a:avLst/>
              <a:gdLst>
                <a:gd name="T0" fmla="*/ 44 w 44"/>
                <a:gd name="T1" fmla="*/ 878 h 878"/>
                <a:gd name="T2" fmla="*/ 34 w 44"/>
                <a:gd name="T3" fmla="*/ 446 h 878"/>
                <a:gd name="T4" fmla="*/ 19 w 44"/>
                <a:gd name="T5" fmla="*/ 143 h 878"/>
                <a:gd name="T6" fmla="*/ 14 w 44"/>
                <a:gd name="T7" fmla="*/ 44 h 878"/>
                <a:gd name="T8" fmla="*/ 10 w 44"/>
                <a:gd name="T9" fmla="*/ 0 h 878"/>
                <a:gd name="T10" fmla="*/ 5 w 44"/>
                <a:gd name="T11" fmla="*/ 0 h 878"/>
                <a:gd name="T12" fmla="*/ 5 w 44"/>
                <a:gd name="T13" fmla="*/ 14 h 878"/>
                <a:gd name="T14" fmla="*/ 0 w 44"/>
                <a:gd name="T15" fmla="*/ 64 h 878"/>
                <a:gd name="T16" fmla="*/ 0 w 44"/>
                <a:gd name="T17" fmla="*/ 257 h 878"/>
                <a:gd name="T18" fmla="*/ 5 w 44"/>
                <a:gd name="T19" fmla="*/ 391 h 878"/>
                <a:gd name="T20" fmla="*/ 14 w 44"/>
                <a:gd name="T21" fmla="*/ 540 h 878"/>
                <a:gd name="T22" fmla="*/ 24 w 44"/>
                <a:gd name="T23" fmla="*/ 709 h 878"/>
                <a:gd name="T24" fmla="*/ 44 w 44"/>
                <a:gd name="T25" fmla="*/ 878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878">
                  <a:moveTo>
                    <a:pt x="44" y="878"/>
                  </a:moveTo>
                  <a:lnTo>
                    <a:pt x="34" y="446"/>
                  </a:lnTo>
                  <a:lnTo>
                    <a:pt x="19" y="143"/>
                  </a:lnTo>
                  <a:lnTo>
                    <a:pt x="14" y="44"/>
                  </a:lnTo>
                  <a:lnTo>
                    <a:pt x="10" y="0"/>
                  </a:lnTo>
                  <a:lnTo>
                    <a:pt x="5" y="0"/>
                  </a:lnTo>
                  <a:lnTo>
                    <a:pt x="5" y="14"/>
                  </a:lnTo>
                  <a:lnTo>
                    <a:pt x="0" y="64"/>
                  </a:lnTo>
                  <a:lnTo>
                    <a:pt x="0" y="257"/>
                  </a:lnTo>
                  <a:lnTo>
                    <a:pt x="5" y="391"/>
                  </a:lnTo>
                  <a:lnTo>
                    <a:pt x="14" y="540"/>
                  </a:lnTo>
                  <a:lnTo>
                    <a:pt x="24" y="709"/>
                  </a:lnTo>
                  <a:lnTo>
                    <a:pt x="44" y="878"/>
                  </a:lnTo>
                  <a:close/>
                </a:path>
              </a:pathLst>
            </a:custGeom>
            <a:solidFill>
              <a:srgbClr val="F6F2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Freeform 45"/>
            <p:cNvSpPr>
              <a:spLocks/>
            </p:cNvSpPr>
            <p:nvPr/>
          </p:nvSpPr>
          <p:spPr bwMode="auto">
            <a:xfrm>
              <a:off x="2989" y="2244"/>
              <a:ext cx="58" cy="71"/>
            </a:xfrm>
            <a:custGeom>
              <a:avLst/>
              <a:gdLst>
                <a:gd name="T0" fmla="*/ 855 w 865"/>
                <a:gd name="T1" fmla="*/ 1048 h 1069"/>
                <a:gd name="T2" fmla="*/ 49 w 865"/>
                <a:gd name="T3" fmla="*/ 30 h 1069"/>
                <a:gd name="T4" fmla="*/ 39 w 865"/>
                <a:gd name="T5" fmla="*/ 15 h 1069"/>
                <a:gd name="T6" fmla="*/ 24 w 865"/>
                <a:gd name="T7" fmla="*/ 0 h 1069"/>
                <a:gd name="T8" fmla="*/ 15 w 865"/>
                <a:gd name="T9" fmla="*/ 0 h 1069"/>
                <a:gd name="T10" fmla="*/ 5 w 865"/>
                <a:gd name="T11" fmla="*/ 5 h 1069"/>
                <a:gd name="T12" fmla="*/ 0 w 865"/>
                <a:gd name="T13" fmla="*/ 25 h 1069"/>
                <a:gd name="T14" fmla="*/ 0 w 865"/>
                <a:gd name="T15" fmla="*/ 56 h 1069"/>
                <a:gd name="T16" fmla="*/ 5 w 865"/>
                <a:gd name="T17" fmla="*/ 169 h 1069"/>
                <a:gd name="T18" fmla="*/ 5 w 865"/>
                <a:gd name="T19" fmla="*/ 313 h 1069"/>
                <a:gd name="T20" fmla="*/ 10 w 865"/>
                <a:gd name="T21" fmla="*/ 487 h 1069"/>
                <a:gd name="T22" fmla="*/ 15 w 865"/>
                <a:gd name="T23" fmla="*/ 487 h 1069"/>
                <a:gd name="T24" fmla="*/ 29 w 865"/>
                <a:gd name="T25" fmla="*/ 492 h 1069"/>
                <a:gd name="T26" fmla="*/ 60 w 865"/>
                <a:gd name="T27" fmla="*/ 507 h 1069"/>
                <a:gd name="T28" fmla="*/ 99 w 865"/>
                <a:gd name="T29" fmla="*/ 537 h 1069"/>
                <a:gd name="T30" fmla="*/ 233 w 865"/>
                <a:gd name="T31" fmla="*/ 635 h 1069"/>
                <a:gd name="T32" fmla="*/ 482 w 865"/>
                <a:gd name="T33" fmla="*/ 815 h 1069"/>
                <a:gd name="T34" fmla="*/ 820 w 865"/>
                <a:gd name="T35" fmla="*/ 1054 h 1069"/>
                <a:gd name="T36" fmla="*/ 850 w 865"/>
                <a:gd name="T37" fmla="*/ 1069 h 1069"/>
                <a:gd name="T38" fmla="*/ 860 w 865"/>
                <a:gd name="T39" fmla="*/ 1069 h 1069"/>
                <a:gd name="T40" fmla="*/ 865 w 865"/>
                <a:gd name="T41" fmla="*/ 1069 h 1069"/>
                <a:gd name="T42" fmla="*/ 865 w 865"/>
                <a:gd name="T43" fmla="*/ 1059 h 1069"/>
                <a:gd name="T44" fmla="*/ 855 w 865"/>
                <a:gd name="T45" fmla="*/ 1048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65" h="1069">
                  <a:moveTo>
                    <a:pt x="855" y="1048"/>
                  </a:moveTo>
                  <a:lnTo>
                    <a:pt x="49" y="30"/>
                  </a:lnTo>
                  <a:lnTo>
                    <a:pt x="39" y="15"/>
                  </a:lnTo>
                  <a:lnTo>
                    <a:pt x="24" y="0"/>
                  </a:lnTo>
                  <a:lnTo>
                    <a:pt x="15" y="0"/>
                  </a:lnTo>
                  <a:lnTo>
                    <a:pt x="5" y="5"/>
                  </a:lnTo>
                  <a:lnTo>
                    <a:pt x="0" y="25"/>
                  </a:lnTo>
                  <a:lnTo>
                    <a:pt x="0" y="56"/>
                  </a:lnTo>
                  <a:lnTo>
                    <a:pt x="5" y="169"/>
                  </a:lnTo>
                  <a:lnTo>
                    <a:pt x="5" y="313"/>
                  </a:lnTo>
                  <a:lnTo>
                    <a:pt x="10" y="487"/>
                  </a:lnTo>
                  <a:lnTo>
                    <a:pt x="15" y="487"/>
                  </a:lnTo>
                  <a:lnTo>
                    <a:pt x="29" y="492"/>
                  </a:lnTo>
                  <a:lnTo>
                    <a:pt x="60" y="507"/>
                  </a:lnTo>
                  <a:lnTo>
                    <a:pt x="99" y="537"/>
                  </a:lnTo>
                  <a:lnTo>
                    <a:pt x="233" y="635"/>
                  </a:lnTo>
                  <a:lnTo>
                    <a:pt x="482" y="815"/>
                  </a:lnTo>
                  <a:lnTo>
                    <a:pt x="820" y="1054"/>
                  </a:lnTo>
                  <a:lnTo>
                    <a:pt x="850" y="1069"/>
                  </a:lnTo>
                  <a:lnTo>
                    <a:pt x="860" y="1069"/>
                  </a:lnTo>
                  <a:lnTo>
                    <a:pt x="865" y="1069"/>
                  </a:lnTo>
                  <a:lnTo>
                    <a:pt x="865" y="1059"/>
                  </a:lnTo>
                  <a:lnTo>
                    <a:pt x="855" y="1048"/>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46"/>
            <p:cNvSpPr>
              <a:spLocks/>
            </p:cNvSpPr>
            <p:nvPr/>
          </p:nvSpPr>
          <p:spPr bwMode="auto">
            <a:xfrm>
              <a:off x="2648" y="2322"/>
              <a:ext cx="393" cy="374"/>
            </a:xfrm>
            <a:custGeom>
              <a:avLst/>
              <a:gdLst>
                <a:gd name="T0" fmla="*/ 2911 w 5902"/>
                <a:gd name="T1" fmla="*/ 40 h 5617"/>
                <a:gd name="T2" fmla="*/ 2936 w 5902"/>
                <a:gd name="T3" fmla="*/ 5 h 5617"/>
                <a:gd name="T4" fmla="*/ 2966 w 5902"/>
                <a:gd name="T5" fmla="*/ 5 h 5617"/>
                <a:gd name="T6" fmla="*/ 2991 w 5902"/>
                <a:gd name="T7" fmla="*/ 40 h 5617"/>
                <a:gd name="T8" fmla="*/ 3616 w 5902"/>
                <a:gd name="T9" fmla="*/ 1953 h 5617"/>
                <a:gd name="T10" fmla="*/ 3651 w 5902"/>
                <a:gd name="T11" fmla="*/ 2012 h 5617"/>
                <a:gd name="T12" fmla="*/ 3701 w 5902"/>
                <a:gd name="T13" fmla="*/ 2066 h 5617"/>
                <a:gd name="T14" fmla="*/ 3770 w 5902"/>
                <a:gd name="T15" fmla="*/ 2101 h 5617"/>
                <a:gd name="T16" fmla="*/ 3840 w 5902"/>
                <a:gd name="T17" fmla="*/ 2116 h 5617"/>
                <a:gd name="T18" fmla="*/ 5852 w 5902"/>
                <a:gd name="T19" fmla="*/ 2116 h 5617"/>
                <a:gd name="T20" fmla="*/ 5892 w 5902"/>
                <a:gd name="T21" fmla="*/ 2131 h 5617"/>
                <a:gd name="T22" fmla="*/ 5902 w 5902"/>
                <a:gd name="T23" fmla="*/ 2161 h 5617"/>
                <a:gd name="T24" fmla="*/ 5877 w 5902"/>
                <a:gd name="T25" fmla="*/ 2196 h 5617"/>
                <a:gd name="T26" fmla="*/ 4253 w 5902"/>
                <a:gd name="T27" fmla="*/ 3378 h 5617"/>
                <a:gd name="T28" fmla="*/ 4202 w 5902"/>
                <a:gd name="T29" fmla="*/ 3432 h 5617"/>
                <a:gd name="T30" fmla="*/ 4168 w 5902"/>
                <a:gd name="T31" fmla="*/ 3496 h 5617"/>
                <a:gd name="T32" fmla="*/ 4158 w 5902"/>
                <a:gd name="T33" fmla="*/ 3571 h 5617"/>
                <a:gd name="T34" fmla="*/ 4163 w 5902"/>
                <a:gd name="T35" fmla="*/ 3645 h 5617"/>
                <a:gd name="T36" fmla="*/ 4784 w 5902"/>
                <a:gd name="T37" fmla="*/ 5553 h 5617"/>
                <a:gd name="T38" fmla="*/ 4784 w 5902"/>
                <a:gd name="T39" fmla="*/ 5597 h 5617"/>
                <a:gd name="T40" fmla="*/ 4759 w 5902"/>
                <a:gd name="T41" fmla="*/ 5617 h 5617"/>
                <a:gd name="T42" fmla="*/ 4720 w 5902"/>
                <a:gd name="T43" fmla="*/ 5602 h 5617"/>
                <a:gd name="T44" fmla="*/ 3090 w 5902"/>
                <a:gd name="T45" fmla="*/ 4425 h 5617"/>
                <a:gd name="T46" fmla="*/ 3025 w 5902"/>
                <a:gd name="T47" fmla="*/ 4396 h 5617"/>
                <a:gd name="T48" fmla="*/ 2951 w 5902"/>
                <a:gd name="T49" fmla="*/ 4380 h 5617"/>
                <a:gd name="T50" fmla="*/ 2876 w 5902"/>
                <a:gd name="T51" fmla="*/ 4396 h 5617"/>
                <a:gd name="T52" fmla="*/ 2812 w 5902"/>
                <a:gd name="T53" fmla="*/ 4425 h 5617"/>
                <a:gd name="T54" fmla="*/ 1182 w 5902"/>
                <a:gd name="T55" fmla="*/ 5602 h 5617"/>
                <a:gd name="T56" fmla="*/ 1142 w 5902"/>
                <a:gd name="T57" fmla="*/ 5617 h 5617"/>
                <a:gd name="T58" fmla="*/ 1118 w 5902"/>
                <a:gd name="T59" fmla="*/ 5597 h 5617"/>
                <a:gd name="T60" fmla="*/ 1118 w 5902"/>
                <a:gd name="T61" fmla="*/ 5553 h 5617"/>
                <a:gd name="T62" fmla="*/ 1733 w 5902"/>
                <a:gd name="T63" fmla="*/ 3645 h 5617"/>
                <a:gd name="T64" fmla="*/ 1743 w 5902"/>
                <a:gd name="T65" fmla="*/ 3571 h 5617"/>
                <a:gd name="T66" fmla="*/ 1733 w 5902"/>
                <a:gd name="T67" fmla="*/ 3496 h 5617"/>
                <a:gd name="T68" fmla="*/ 1699 w 5902"/>
                <a:gd name="T69" fmla="*/ 3432 h 5617"/>
                <a:gd name="T70" fmla="*/ 1650 w 5902"/>
                <a:gd name="T71" fmla="*/ 3378 h 5617"/>
                <a:gd name="T72" fmla="*/ 25 w 5902"/>
                <a:gd name="T73" fmla="*/ 2196 h 5617"/>
                <a:gd name="T74" fmla="*/ 0 w 5902"/>
                <a:gd name="T75" fmla="*/ 2161 h 5617"/>
                <a:gd name="T76" fmla="*/ 10 w 5902"/>
                <a:gd name="T77" fmla="*/ 2131 h 5617"/>
                <a:gd name="T78" fmla="*/ 49 w 5902"/>
                <a:gd name="T79" fmla="*/ 2116 h 5617"/>
                <a:gd name="T80" fmla="*/ 2062 w 5902"/>
                <a:gd name="T81" fmla="*/ 2116 h 5617"/>
                <a:gd name="T82" fmla="*/ 2131 w 5902"/>
                <a:gd name="T83" fmla="*/ 2101 h 5617"/>
                <a:gd name="T84" fmla="*/ 2196 w 5902"/>
                <a:gd name="T85" fmla="*/ 2066 h 5617"/>
                <a:gd name="T86" fmla="*/ 2250 w 5902"/>
                <a:gd name="T87" fmla="*/ 2012 h 5617"/>
                <a:gd name="T88" fmla="*/ 2285 w 5902"/>
                <a:gd name="T89" fmla="*/ 1953 h 5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902" h="5617">
                  <a:moveTo>
                    <a:pt x="2896" y="70"/>
                  </a:moveTo>
                  <a:lnTo>
                    <a:pt x="2911" y="40"/>
                  </a:lnTo>
                  <a:lnTo>
                    <a:pt x="2922" y="20"/>
                  </a:lnTo>
                  <a:lnTo>
                    <a:pt x="2936" y="5"/>
                  </a:lnTo>
                  <a:lnTo>
                    <a:pt x="2951" y="0"/>
                  </a:lnTo>
                  <a:lnTo>
                    <a:pt x="2966" y="5"/>
                  </a:lnTo>
                  <a:lnTo>
                    <a:pt x="2981" y="20"/>
                  </a:lnTo>
                  <a:lnTo>
                    <a:pt x="2991" y="40"/>
                  </a:lnTo>
                  <a:lnTo>
                    <a:pt x="3006" y="70"/>
                  </a:lnTo>
                  <a:lnTo>
                    <a:pt x="3616" y="1953"/>
                  </a:lnTo>
                  <a:lnTo>
                    <a:pt x="3631" y="1982"/>
                  </a:lnTo>
                  <a:lnTo>
                    <a:pt x="3651" y="2012"/>
                  </a:lnTo>
                  <a:lnTo>
                    <a:pt x="3677" y="2041"/>
                  </a:lnTo>
                  <a:lnTo>
                    <a:pt x="3701" y="2066"/>
                  </a:lnTo>
                  <a:lnTo>
                    <a:pt x="3736" y="2086"/>
                  </a:lnTo>
                  <a:lnTo>
                    <a:pt x="3770" y="2101"/>
                  </a:lnTo>
                  <a:lnTo>
                    <a:pt x="3805" y="2112"/>
                  </a:lnTo>
                  <a:lnTo>
                    <a:pt x="3840" y="2116"/>
                  </a:lnTo>
                  <a:lnTo>
                    <a:pt x="5817" y="2116"/>
                  </a:lnTo>
                  <a:lnTo>
                    <a:pt x="5852" y="2116"/>
                  </a:lnTo>
                  <a:lnTo>
                    <a:pt x="5877" y="2121"/>
                  </a:lnTo>
                  <a:lnTo>
                    <a:pt x="5892" y="2131"/>
                  </a:lnTo>
                  <a:lnTo>
                    <a:pt x="5902" y="2146"/>
                  </a:lnTo>
                  <a:lnTo>
                    <a:pt x="5902" y="2161"/>
                  </a:lnTo>
                  <a:lnTo>
                    <a:pt x="5892" y="2176"/>
                  </a:lnTo>
                  <a:lnTo>
                    <a:pt x="5877" y="2196"/>
                  </a:lnTo>
                  <a:lnTo>
                    <a:pt x="5852" y="2215"/>
                  </a:lnTo>
                  <a:lnTo>
                    <a:pt x="4253" y="3378"/>
                  </a:lnTo>
                  <a:lnTo>
                    <a:pt x="4222" y="3402"/>
                  </a:lnTo>
                  <a:lnTo>
                    <a:pt x="4202" y="3432"/>
                  </a:lnTo>
                  <a:lnTo>
                    <a:pt x="4183" y="3461"/>
                  </a:lnTo>
                  <a:lnTo>
                    <a:pt x="4168" y="3496"/>
                  </a:lnTo>
                  <a:lnTo>
                    <a:pt x="4158" y="3537"/>
                  </a:lnTo>
                  <a:lnTo>
                    <a:pt x="4158" y="3571"/>
                  </a:lnTo>
                  <a:lnTo>
                    <a:pt x="4158" y="3611"/>
                  </a:lnTo>
                  <a:lnTo>
                    <a:pt x="4163" y="3645"/>
                  </a:lnTo>
                  <a:lnTo>
                    <a:pt x="4779" y="5523"/>
                  </a:lnTo>
                  <a:lnTo>
                    <a:pt x="4784" y="5553"/>
                  </a:lnTo>
                  <a:lnTo>
                    <a:pt x="4784" y="5577"/>
                  </a:lnTo>
                  <a:lnTo>
                    <a:pt x="4784" y="5597"/>
                  </a:lnTo>
                  <a:lnTo>
                    <a:pt x="4774" y="5612"/>
                  </a:lnTo>
                  <a:lnTo>
                    <a:pt x="4759" y="5617"/>
                  </a:lnTo>
                  <a:lnTo>
                    <a:pt x="4739" y="5612"/>
                  </a:lnTo>
                  <a:lnTo>
                    <a:pt x="4720" y="5602"/>
                  </a:lnTo>
                  <a:lnTo>
                    <a:pt x="4690" y="5587"/>
                  </a:lnTo>
                  <a:lnTo>
                    <a:pt x="3090" y="4425"/>
                  </a:lnTo>
                  <a:lnTo>
                    <a:pt x="3060" y="4405"/>
                  </a:lnTo>
                  <a:lnTo>
                    <a:pt x="3025" y="4396"/>
                  </a:lnTo>
                  <a:lnTo>
                    <a:pt x="2991" y="4386"/>
                  </a:lnTo>
                  <a:lnTo>
                    <a:pt x="2951" y="4380"/>
                  </a:lnTo>
                  <a:lnTo>
                    <a:pt x="2911" y="4386"/>
                  </a:lnTo>
                  <a:lnTo>
                    <a:pt x="2876" y="4396"/>
                  </a:lnTo>
                  <a:lnTo>
                    <a:pt x="2842" y="4405"/>
                  </a:lnTo>
                  <a:lnTo>
                    <a:pt x="2812" y="4425"/>
                  </a:lnTo>
                  <a:lnTo>
                    <a:pt x="1212" y="5587"/>
                  </a:lnTo>
                  <a:lnTo>
                    <a:pt x="1182" y="5602"/>
                  </a:lnTo>
                  <a:lnTo>
                    <a:pt x="1162" y="5612"/>
                  </a:lnTo>
                  <a:lnTo>
                    <a:pt x="1142" y="5617"/>
                  </a:lnTo>
                  <a:lnTo>
                    <a:pt x="1128" y="5612"/>
                  </a:lnTo>
                  <a:lnTo>
                    <a:pt x="1118" y="5597"/>
                  </a:lnTo>
                  <a:lnTo>
                    <a:pt x="1113" y="5577"/>
                  </a:lnTo>
                  <a:lnTo>
                    <a:pt x="1118" y="5553"/>
                  </a:lnTo>
                  <a:lnTo>
                    <a:pt x="1123" y="5523"/>
                  </a:lnTo>
                  <a:lnTo>
                    <a:pt x="1733" y="3645"/>
                  </a:lnTo>
                  <a:lnTo>
                    <a:pt x="1743" y="3611"/>
                  </a:lnTo>
                  <a:lnTo>
                    <a:pt x="1743" y="3571"/>
                  </a:lnTo>
                  <a:lnTo>
                    <a:pt x="1743" y="3537"/>
                  </a:lnTo>
                  <a:lnTo>
                    <a:pt x="1733" y="3496"/>
                  </a:lnTo>
                  <a:lnTo>
                    <a:pt x="1719" y="3461"/>
                  </a:lnTo>
                  <a:lnTo>
                    <a:pt x="1699" y="3432"/>
                  </a:lnTo>
                  <a:lnTo>
                    <a:pt x="1674" y="3402"/>
                  </a:lnTo>
                  <a:lnTo>
                    <a:pt x="1650" y="3378"/>
                  </a:lnTo>
                  <a:lnTo>
                    <a:pt x="49" y="2215"/>
                  </a:lnTo>
                  <a:lnTo>
                    <a:pt x="25" y="2196"/>
                  </a:lnTo>
                  <a:lnTo>
                    <a:pt x="10" y="2176"/>
                  </a:lnTo>
                  <a:lnTo>
                    <a:pt x="0" y="2161"/>
                  </a:lnTo>
                  <a:lnTo>
                    <a:pt x="0" y="2146"/>
                  </a:lnTo>
                  <a:lnTo>
                    <a:pt x="10" y="2131"/>
                  </a:lnTo>
                  <a:lnTo>
                    <a:pt x="25" y="2121"/>
                  </a:lnTo>
                  <a:lnTo>
                    <a:pt x="49" y="2116"/>
                  </a:lnTo>
                  <a:lnTo>
                    <a:pt x="84" y="2116"/>
                  </a:lnTo>
                  <a:lnTo>
                    <a:pt x="2062" y="2116"/>
                  </a:lnTo>
                  <a:lnTo>
                    <a:pt x="2097" y="2112"/>
                  </a:lnTo>
                  <a:lnTo>
                    <a:pt x="2131" y="2101"/>
                  </a:lnTo>
                  <a:lnTo>
                    <a:pt x="2166" y="2086"/>
                  </a:lnTo>
                  <a:lnTo>
                    <a:pt x="2196" y="2066"/>
                  </a:lnTo>
                  <a:lnTo>
                    <a:pt x="2226" y="2041"/>
                  </a:lnTo>
                  <a:lnTo>
                    <a:pt x="2250" y="2012"/>
                  </a:lnTo>
                  <a:lnTo>
                    <a:pt x="2270" y="1982"/>
                  </a:lnTo>
                  <a:lnTo>
                    <a:pt x="2285" y="1953"/>
                  </a:lnTo>
                  <a:lnTo>
                    <a:pt x="2896" y="70"/>
                  </a:lnTo>
                  <a:close/>
                </a:path>
              </a:pathLst>
            </a:custGeom>
            <a:solidFill>
              <a:srgbClr val="EC9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47"/>
            <p:cNvSpPr>
              <a:spLocks/>
            </p:cNvSpPr>
            <p:nvPr/>
          </p:nvSpPr>
          <p:spPr bwMode="auto">
            <a:xfrm>
              <a:off x="2651" y="2327"/>
              <a:ext cx="379" cy="146"/>
            </a:xfrm>
            <a:custGeom>
              <a:avLst/>
              <a:gdLst>
                <a:gd name="T0" fmla="*/ 145 w 5689"/>
                <a:gd name="T1" fmla="*/ 2175 h 2195"/>
                <a:gd name="T2" fmla="*/ 2082 w 5689"/>
                <a:gd name="T3" fmla="*/ 2175 h 2195"/>
                <a:gd name="T4" fmla="*/ 2147 w 5689"/>
                <a:gd name="T5" fmla="*/ 2166 h 2195"/>
                <a:gd name="T6" fmla="*/ 2221 w 5689"/>
                <a:gd name="T7" fmla="*/ 2126 h 2195"/>
                <a:gd name="T8" fmla="*/ 2251 w 5689"/>
                <a:gd name="T9" fmla="*/ 2087 h 2195"/>
                <a:gd name="T10" fmla="*/ 2276 w 5689"/>
                <a:gd name="T11" fmla="*/ 2032 h 2195"/>
                <a:gd name="T12" fmla="*/ 2857 w 5689"/>
                <a:gd name="T13" fmla="*/ 164 h 2195"/>
                <a:gd name="T14" fmla="*/ 2847 w 5689"/>
                <a:gd name="T15" fmla="*/ 343 h 2195"/>
                <a:gd name="T16" fmla="*/ 2857 w 5689"/>
                <a:gd name="T17" fmla="*/ 424 h 2195"/>
                <a:gd name="T18" fmla="*/ 2871 w 5689"/>
                <a:gd name="T19" fmla="*/ 453 h 2195"/>
                <a:gd name="T20" fmla="*/ 2892 w 5689"/>
                <a:gd name="T21" fmla="*/ 463 h 2195"/>
                <a:gd name="T22" fmla="*/ 2932 w 5689"/>
                <a:gd name="T23" fmla="*/ 532 h 2195"/>
                <a:gd name="T24" fmla="*/ 3006 w 5689"/>
                <a:gd name="T25" fmla="*/ 716 h 2195"/>
                <a:gd name="T26" fmla="*/ 3195 w 5689"/>
                <a:gd name="T27" fmla="*/ 1272 h 2195"/>
                <a:gd name="T28" fmla="*/ 3454 w 5689"/>
                <a:gd name="T29" fmla="*/ 2072 h 2195"/>
                <a:gd name="T30" fmla="*/ 3469 w 5689"/>
                <a:gd name="T31" fmla="*/ 2112 h 2195"/>
                <a:gd name="T32" fmla="*/ 3498 w 5689"/>
                <a:gd name="T33" fmla="*/ 2156 h 2195"/>
                <a:gd name="T34" fmla="*/ 3567 w 5689"/>
                <a:gd name="T35" fmla="*/ 2191 h 2195"/>
                <a:gd name="T36" fmla="*/ 5271 w 5689"/>
                <a:gd name="T37" fmla="*/ 2175 h 2195"/>
                <a:gd name="T38" fmla="*/ 3761 w 5689"/>
                <a:gd name="T39" fmla="*/ 2072 h 2195"/>
                <a:gd name="T40" fmla="*/ 3697 w 5689"/>
                <a:gd name="T41" fmla="*/ 2062 h 2195"/>
                <a:gd name="T42" fmla="*/ 3612 w 5689"/>
                <a:gd name="T43" fmla="*/ 2028 h 2195"/>
                <a:gd name="T44" fmla="*/ 3572 w 5689"/>
                <a:gd name="T45" fmla="*/ 1992 h 2195"/>
                <a:gd name="T46" fmla="*/ 3533 w 5689"/>
                <a:gd name="T47" fmla="*/ 1942 h 2195"/>
                <a:gd name="T48" fmla="*/ 3508 w 5689"/>
                <a:gd name="T49" fmla="*/ 1883 h 2195"/>
                <a:gd name="T50" fmla="*/ 3190 w 5689"/>
                <a:gd name="T51" fmla="*/ 860 h 2195"/>
                <a:gd name="T52" fmla="*/ 2991 w 5689"/>
                <a:gd name="T53" fmla="*/ 260 h 2195"/>
                <a:gd name="T54" fmla="*/ 2897 w 5689"/>
                <a:gd name="T55" fmla="*/ 16 h 2195"/>
                <a:gd name="T56" fmla="*/ 2888 w 5689"/>
                <a:gd name="T57" fmla="*/ 0 h 2195"/>
                <a:gd name="T58" fmla="*/ 2847 w 5689"/>
                <a:gd name="T59" fmla="*/ 95 h 2195"/>
                <a:gd name="T60" fmla="*/ 2535 w 5689"/>
                <a:gd name="T61" fmla="*/ 999 h 2195"/>
                <a:gd name="T62" fmla="*/ 2216 w 5689"/>
                <a:gd name="T63" fmla="*/ 1982 h 2195"/>
                <a:gd name="T64" fmla="*/ 2182 w 5689"/>
                <a:gd name="T65" fmla="*/ 2017 h 2195"/>
                <a:gd name="T66" fmla="*/ 2112 w 5689"/>
                <a:gd name="T67" fmla="*/ 2057 h 2195"/>
                <a:gd name="T68" fmla="*/ 1998 w 5689"/>
                <a:gd name="T69" fmla="*/ 2082 h 2195"/>
                <a:gd name="T70" fmla="*/ 1525 w 5689"/>
                <a:gd name="T71" fmla="*/ 2077 h 2195"/>
                <a:gd name="T72" fmla="*/ 0 w 5689"/>
                <a:gd name="T73" fmla="*/ 2072 h 2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89" h="2195">
                  <a:moveTo>
                    <a:pt x="0" y="2072"/>
                  </a:moveTo>
                  <a:lnTo>
                    <a:pt x="145" y="2175"/>
                  </a:lnTo>
                  <a:lnTo>
                    <a:pt x="2053" y="2175"/>
                  </a:lnTo>
                  <a:lnTo>
                    <a:pt x="2082" y="2175"/>
                  </a:lnTo>
                  <a:lnTo>
                    <a:pt x="2112" y="2171"/>
                  </a:lnTo>
                  <a:lnTo>
                    <a:pt x="2147" y="2166"/>
                  </a:lnTo>
                  <a:lnTo>
                    <a:pt x="2182" y="2151"/>
                  </a:lnTo>
                  <a:lnTo>
                    <a:pt x="2221" y="2126"/>
                  </a:lnTo>
                  <a:lnTo>
                    <a:pt x="2236" y="2107"/>
                  </a:lnTo>
                  <a:lnTo>
                    <a:pt x="2251" y="2087"/>
                  </a:lnTo>
                  <a:lnTo>
                    <a:pt x="2266" y="2062"/>
                  </a:lnTo>
                  <a:lnTo>
                    <a:pt x="2276" y="2032"/>
                  </a:lnTo>
                  <a:lnTo>
                    <a:pt x="2867" y="115"/>
                  </a:lnTo>
                  <a:lnTo>
                    <a:pt x="2857" y="164"/>
                  </a:lnTo>
                  <a:lnTo>
                    <a:pt x="2847" y="284"/>
                  </a:lnTo>
                  <a:lnTo>
                    <a:pt x="2847" y="343"/>
                  </a:lnTo>
                  <a:lnTo>
                    <a:pt x="2852" y="403"/>
                  </a:lnTo>
                  <a:lnTo>
                    <a:pt x="2857" y="424"/>
                  </a:lnTo>
                  <a:lnTo>
                    <a:pt x="2867" y="443"/>
                  </a:lnTo>
                  <a:lnTo>
                    <a:pt x="2871" y="453"/>
                  </a:lnTo>
                  <a:lnTo>
                    <a:pt x="2888" y="458"/>
                  </a:lnTo>
                  <a:lnTo>
                    <a:pt x="2892" y="463"/>
                  </a:lnTo>
                  <a:lnTo>
                    <a:pt x="2902" y="478"/>
                  </a:lnTo>
                  <a:lnTo>
                    <a:pt x="2932" y="532"/>
                  </a:lnTo>
                  <a:lnTo>
                    <a:pt x="2967" y="612"/>
                  </a:lnTo>
                  <a:lnTo>
                    <a:pt x="3006" y="716"/>
                  </a:lnTo>
                  <a:lnTo>
                    <a:pt x="3096" y="974"/>
                  </a:lnTo>
                  <a:lnTo>
                    <a:pt x="3195" y="1272"/>
                  </a:lnTo>
                  <a:lnTo>
                    <a:pt x="3374" y="1824"/>
                  </a:lnTo>
                  <a:lnTo>
                    <a:pt x="3454" y="2072"/>
                  </a:lnTo>
                  <a:lnTo>
                    <a:pt x="3459" y="2092"/>
                  </a:lnTo>
                  <a:lnTo>
                    <a:pt x="3469" y="2112"/>
                  </a:lnTo>
                  <a:lnTo>
                    <a:pt x="3479" y="2136"/>
                  </a:lnTo>
                  <a:lnTo>
                    <a:pt x="3498" y="2156"/>
                  </a:lnTo>
                  <a:lnTo>
                    <a:pt x="3528" y="2175"/>
                  </a:lnTo>
                  <a:lnTo>
                    <a:pt x="3567" y="2191"/>
                  </a:lnTo>
                  <a:lnTo>
                    <a:pt x="3617" y="2195"/>
                  </a:lnTo>
                  <a:lnTo>
                    <a:pt x="5271" y="2175"/>
                  </a:lnTo>
                  <a:lnTo>
                    <a:pt x="5689" y="2062"/>
                  </a:lnTo>
                  <a:lnTo>
                    <a:pt x="3761" y="2072"/>
                  </a:lnTo>
                  <a:lnTo>
                    <a:pt x="3726" y="2072"/>
                  </a:lnTo>
                  <a:lnTo>
                    <a:pt x="3697" y="2062"/>
                  </a:lnTo>
                  <a:lnTo>
                    <a:pt x="3657" y="2052"/>
                  </a:lnTo>
                  <a:lnTo>
                    <a:pt x="3612" y="2028"/>
                  </a:lnTo>
                  <a:lnTo>
                    <a:pt x="3592" y="2011"/>
                  </a:lnTo>
                  <a:lnTo>
                    <a:pt x="3572" y="1992"/>
                  </a:lnTo>
                  <a:lnTo>
                    <a:pt x="3553" y="1972"/>
                  </a:lnTo>
                  <a:lnTo>
                    <a:pt x="3533" y="1942"/>
                  </a:lnTo>
                  <a:lnTo>
                    <a:pt x="3518" y="1913"/>
                  </a:lnTo>
                  <a:lnTo>
                    <a:pt x="3508" y="1883"/>
                  </a:lnTo>
                  <a:lnTo>
                    <a:pt x="3389" y="1501"/>
                  </a:lnTo>
                  <a:lnTo>
                    <a:pt x="3190" y="860"/>
                  </a:lnTo>
                  <a:lnTo>
                    <a:pt x="3086" y="537"/>
                  </a:lnTo>
                  <a:lnTo>
                    <a:pt x="2991" y="260"/>
                  </a:lnTo>
                  <a:lnTo>
                    <a:pt x="2922" y="71"/>
                  </a:lnTo>
                  <a:lnTo>
                    <a:pt x="2897" y="16"/>
                  </a:lnTo>
                  <a:lnTo>
                    <a:pt x="2892" y="6"/>
                  </a:lnTo>
                  <a:lnTo>
                    <a:pt x="2888" y="0"/>
                  </a:lnTo>
                  <a:lnTo>
                    <a:pt x="2871" y="26"/>
                  </a:lnTo>
                  <a:lnTo>
                    <a:pt x="2847" y="95"/>
                  </a:lnTo>
                  <a:lnTo>
                    <a:pt x="2763" y="319"/>
                  </a:lnTo>
                  <a:lnTo>
                    <a:pt x="2535" y="999"/>
                  </a:lnTo>
                  <a:lnTo>
                    <a:pt x="2316" y="1675"/>
                  </a:lnTo>
                  <a:lnTo>
                    <a:pt x="2216" y="1982"/>
                  </a:lnTo>
                  <a:lnTo>
                    <a:pt x="2201" y="1997"/>
                  </a:lnTo>
                  <a:lnTo>
                    <a:pt x="2182" y="2017"/>
                  </a:lnTo>
                  <a:lnTo>
                    <a:pt x="2152" y="2037"/>
                  </a:lnTo>
                  <a:lnTo>
                    <a:pt x="2112" y="2057"/>
                  </a:lnTo>
                  <a:lnTo>
                    <a:pt x="2062" y="2072"/>
                  </a:lnTo>
                  <a:lnTo>
                    <a:pt x="1998" y="2082"/>
                  </a:lnTo>
                  <a:lnTo>
                    <a:pt x="1923" y="2082"/>
                  </a:lnTo>
                  <a:lnTo>
                    <a:pt x="1525" y="2077"/>
                  </a:lnTo>
                  <a:lnTo>
                    <a:pt x="875" y="2077"/>
                  </a:lnTo>
                  <a:lnTo>
                    <a:pt x="0" y="2072"/>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48"/>
            <p:cNvSpPr>
              <a:spLocks/>
            </p:cNvSpPr>
            <p:nvPr/>
          </p:nvSpPr>
          <p:spPr bwMode="auto">
            <a:xfrm>
              <a:off x="2913" y="2545"/>
              <a:ext cx="50" cy="137"/>
            </a:xfrm>
            <a:custGeom>
              <a:avLst/>
              <a:gdLst>
                <a:gd name="T0" fmla="*/ 566 w 750"/>
                <a:gd name="T1" fmla="*/ 1877 h 2061"/>
                <a:gd name="T2" fmla="*/ 10 w 750"/>
                <a:gd name="T3" fmla="*/ 203 h 2061"/>
                <a:gd name="T4" fmla="*/ 5 w 750"/>
                <a:gd name="T5" fmla="*/ 184 h 2061"/>
                <a:gd name="T6" fmla="*/ 0 w 750"/>
                <a:gd name="T7" fmla="*/ 159 h 2061"/>
                <a:gd name="T8" fmla="*/ 0 w 750"/>
                <a:gd name="T9" fmla="*/ 133 h 2061"/>
                <a:gd name="T10" fmla="*/ 5 w 750"/>
                <a:gd name="T11" fmla="*/ 104 h 2061"/>
                <a:gd name="T12" fmla="*/ 20 w 750"/>
                <a:gd name="T13" fmla="*/ 69 h 2061"/>
                <a:gd name="T14" fmla="*/ 45 w 750"/>
                <a:gd name="T15" fmla="*/ 34 h 2061"/>
                <a:gd name="T16" fmla="*/ 80 w 750"/>
                <a:gd name="T17" fmla="*/ 0 h 2061"/>
                <a:gd name="T18" fmla="*/ 75 w 750"/>
                <a:gd name="T19" fmla="*/ 20 h 2061"/>
                <a:gd name="T20" fmla="*/ 71 w 750"/>
                <a:gd name="T21" fmla="*/ 44 h 2061"/>
                <a:gd name="T22" fmla="*/ 71 w 750"/>
                <a:gd name="T23" fmla="*/ 79 h 2061"/>
                <a:gd name="T24" fmla="*/ 75 w 750"/>
                <a:gd name="T25" fmla="*/ 113 h 2061"/>
                <a:gd name="T26" fmla="*/ 85 w 750"/>
                <a:gd name="T27" fmla="*/ 148 h 2061"/>
                <a:gd name="T28" fmla="*/ 100 w 750"/>
                <a:gd name="T29" fmla="*/ 184 h 2061"/>
                <a:gd name="T30" fmla="*/ 115 w 750"/>
                <a:gd name="T31" fmla="*/ 198 h 2061"/>
                <a:gd name="T32" fmla="*/ 130 w 750"/>
                <a:gd name="T33" fmla="*/ 213 h 2061"/>
                <a:gd name="T34" fmla="*/ 750 w 750"/>
                <a:gd name="T35" fmla="*/ 2061 h 2061"/>
                <a:gd name="T36" fmla="*/ 566 w 750"/>
                <a:gd name="T37" fmla="*/ 1877 h 2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0" h="2061">
                  <a:moveTo>
                    <a:pt x="566" y="1877"/>
                  </a:moveTo>
                  <a:lnTo>
                    <a:pt x="10" y="203"/>
                  </a:lnTo>
                  <a:lnTo>
                    <a:pt x="5" y="184"/>
                  </a:lnTo>
                  <a:lnTo>
                    <a:pt x="0" y="159"/>
                  </a:lnTo>
                  <a:lnTo>
                    <a:pt x="0" y="133"/>
                  </a:lnTo>
                  <a:lnTo>
                    <a:pt x="5" y="104"/>
                  </a:lnTo>
                  <a:lnTo>
                    <a:pt x="20" y="69"/>
                  </a:lnTo>
                  <a:lnTo>
                    <a:pt x="45" y="34"/>
                  </a:lnTo>
                  <a:lnTo>
                    <a:pt x="80" y="0"/>
                  </a:lnTo>
                  <a:lnTo>
                    <a:pt x="75" y="20"/>
                  </a:lnTo>
                  <a:lnTo>
                    <a:pt x="71" y="44"/>
                  </a:lnTo>
                  <a:lnTo>
                    <a:pt x="71" y="79"/>
                  </a:lnTo>
                  <a:lnTo>
                    <a:pt x="75" y="113"/>
                  </a:lnTo>
                  <a:lnTo>
                    <a:pt x="85" y="148"/>
                  </a:lnTo>
                  <a:lnTo>
                    <a:pt x="100" y="184"/>
                  </a:lnTo>
                  <a:lnTo>
                    <a:pt x="115" y="198"/>
                  </a:lnTo>
                  <a:lnTo>
                    <a:pt x="130" y="213"/>
                  </a:lnTo>
                  <a:lnTo>
                    <a:pt x="750" y="2061"/>
                  </a:lnTo>
                  <a:lnTo>
                    <a:pt x="566" y="1877"/>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49"/>
            <p:cNvSpPr>
              <a:spLocks/>
            </p:cNvSpPr>
            <p:nvPr/>
          </p:nvSpPr>
          <p:spPr bwMode="auto">
            <a:xfrm>
              <a:off x="2726" y="2545"/>
              <a:ext cx="50" cy="137"/>
            </a:xfrm>
            <a:custGeom>
              <a:avLst/>
              <a:gdLst>
                <a:gd name="T0" fmla="*/ 184 w 750"/>
                <a:gd name="T1" fmla="*/ 1877 h 2061"/>
                <a:gd name="T2" fmla="*/ 740 w 750"/>
                <a:gd name="T3" fmla="*/ 203 h 2061"/>
                <a:gd name="T4" fmla="*/ 745 w 750"/>
                <a:gd name="T5" fmla="*/ 184 h 2061"/>
                <a:gd name="T6" fmla="*/ 750 w 750"/>
                <a:gd name="T7" fmla="*/ 159 h 2061"/>
                <a:gd name="T8" fmla="*/ 750 w 750"/>
                <a:gd name="T9" fmla="*/ 133 h 2061"/>
                <a:gd name="T10" fmla="*/ 745 w 750"/>
                <a:gd name="T11" fmla="*/ 104 h 2061"/>
                <a:gd name="T12" fmla="*/ 731 w 750"/>
                <a:gd name="T13" fmla="*/ 69 h 2061"/>
                <a:gd name="T14" fmla="*/ 706 w 750"/>
                <a:gd name="T15" fmla="*/ 34 h 2061"/>
                <a:gd name="T16" fmla="*/ 671 w 750"/>
                <a:gd name="T17" fmla="*/ 0 h 2061"/>
                <a:gd name="T18" fmla="*/ 676 w 750"/>
                <a:gd name="T19" fmla="*/ 20 h 2061"/>
                <a:gd name="T20" fmla="*/ 681 w 750"/>
                <a:gd name="T21" fmla="*/ 44 h 2061"/>
                <a:gd name="T22" fmla="*/ 681 w 750"/>
                <a:gd name="T23" fmla="*/ 79 h 2061"/>
                <a:gd name="T24" fmla="*/ 676 w 750"/>
                <a:gd name="T25" fmla="*/ 113 h 2061"/>
                <a:gd name="T26" fmla="*/ 666 w 750"/>
                <a:gd name="T27" fmla="*/ 148 h 2061"/>
                <a:gd name="T28" fmla="*/ 652 w 750"/>
                <a:gd name="T29" fmla="*/ 184 h 2061"/>
                <a:gd name="T30" fmla="*/ 636 w 750"/>
                <a:gd name="T31" fmla="*/ 198 h 2061"/>
                <a:gd name="T32" fmla="*/ 622 w 750"/>
                <a:gd name="T33" fmla="*/ 213 h 2061"/>
                <a:gd name="T34" fmla="*/ 0 w 750"/>
                <a:gd name="T35" fmla="*/ 2061 h 2061"/>
                <a:gd name="T36" fmla="*/ 184 w 750"/>
                <a:gd name="T37" fmla="*/ 1877 h 2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0" h="2061">
                  <a:moveTo>
                    <a:pt x="184" y="1877"/>
                  </a:moveTo>
                  <a:lnTo>
                    <a:pt x="740" y="203"/>
                  </a:lnTo>
                  <a:lnTo>
                    <a:pt x="745" y="184"/>
                  </a:lnTo>
                  <a:lnTo>
                    <a:pt x="750" y="159"/>
                  </a:lnTo>
                  <a:lnTo>
                    <a:pt x="750" y="133"/>
                  </a:lnTo>
                  <a:lnTo>
                    <a:pt x="745" y="104"/>
                  </a:lnTo>
                  <a:lnTo>
                    <a:pt x="731" y="69"/>
                  </a:lnTo>
                  <a:lnTo>
                    <a:pt x="706" y="34"/>
                  </a:lnTo>
                  <a:lnTo>
                    <a:pt x="671" y="0"/>
                  </a:lnTo>
                  <a:lnTo>
                    <a:pt x="676" y="20"/>
                  </a:lnTo>
                  <a:lnTo>
                    <a:pt x="681" y="44"/>
                  </a:lnTo>
                  <a:lnTo>
                    <a:pt x="681" y="79"/>
                  </a:lnTo>
                  <a:lnTo>
                    <a:pt x="676" y="113"/>
                  </a:lnTo>
                  <a:lnTo>
                    <a:pt x="666" y="148"/>
                  </a:lnTo>
                  <a:lnTo>
                    <a:pt x="652" y="184"/>
                  </a:lnTo>
                  <a:lnTo>
                    <a:pt x="636" y="198"/>
                  </a:lnTo>
                  <a:lnTo>
                    <a:pt x="622" y="213"/>
                  </a:lnTo>
                  <a:lnTo>
                    <a:pt x="0" y="2061"/>
                  </a:lnTo>
                  <a:lnTo>
                    <a:pt x="184" y="1877"/>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Freeform 50"/>
            <p:cNvSpPr>
              <a:spLocks/>
            </p:cNvSpPr>
            <p:nvPr/>
          </p:nvSpPr>
          <p:spPr bwMode="auto">
            <a:xfrm>
              <a:off x="2843" y="2330"/>
              <a:ext cx="21" cy="75"/>
            </a:xfrm>
            <a:custGeom>
              <a:avLst/>
              <a:gdLst>
                <a:gd name="T0" fmla="*/ 14 w 312"/>
                <a:gd name="T1" fmla="*/ 0 h 1117"/>
                <a:gd name="T2" fmla="*/ 0 w 312"/>
                <a:gd name="T3" fmla="*/ 194 h 1117"/>
                <a:gd name="T4" fmla="*/ 0 w 312"/>
                <a:gd name="T5" fmla="*/ 317 h 1117"/>
                <a:gd name="T6" fmla="*/ 0 w 312"/>
                <a:gd name="T7" fmla="*/ 352 h 1117"/>
                <a:gd name="T8" fmla="*/ 5 w 312"/>
                <a:gd name="T9" fmla="*/ 362 h 1117"/>
                <a:gd name="T10" fmla="*/ 10 w 312"/>
                <a:gd name="T11" fmla="*/ 357 h 1117"/>
                <a:gd name="T12" fmla="*/ 14 w 312"/>
                <a:gd name="T13" fmla="*/ 357 h 1117"/>
                <a:gd name="T14" fmla="*/ 29 w 312"/>
                <a:gd name="T15" fmla="*/ 367 h 1117"/>
                <a:gd name="T16" fmla="*/ 49 w 312"/>
                <a:gd name="T17" fmla="*/ 392 h 1117"/>
                <a:gd name="T18" fmla="*/ 54 w 312"/>
                <a:gd name="T19" fmla="*/ 412 h 1117"/>
                <a:gd name="T20" fmla="*/ 64 w 312"/>
                <a:gd name="T21" fmla="*/ 432 h 1117"/>
                <a:gd name="T22" fmla="*/ 113 w 312"/>
                <a:gd name="T23" fmla="*/ 586 h 1117"/>
                <a:gd name="T24" fmla="*/ 198 w 312"/>
                <a:gd name="T25" fmla="*/ 834 h 1117"/>
                <a:gd name="T26" fmla="*/ 243 w 312"/>
                <a:gd name="T27" fmla="*/ 957 h 1117"/>
                <a:gd name="T28" fmla="*/ 277 w 312"/>
                <a:gd name="T29" fmla="*/ 1052 h 1117"/>
                <a:gd name="T30" fmla="*/ 302 w 312"/>
                <a:gd name="T31" fmla="*/ 1107 h 1117"/>
                <a:gd name="T32" fmla="*/ 312 w 312"/>
                <a:gd name="T33" fmla="*/ 1117 h 1117"/>
                <a:gd name="T34" fmla="*/ 312 w 312"/>
                <a:gd name="T35" fmla="*/ 1102 h 1117"/>
                <a:gd name="T36" fmla="*/ 307 w 312"/>
                <a:gd name="T37" fmla="*/ 1013 h 1117"/>
                <a:gd name="T38" fmla="*/ 292 w 312"/>
                <a:gd name="T39" fmla="*/ 913 h 1117"/>
                <a:gd name="T40" fmla="*/ 277 w 312"/>
                <a:gd name="T41" fmla="*/ 800 h 1117"/>
                <a:gd name="T42" fmla="*/ 148 w 312"/>
                <a:gd name="T43" fmla="*/ 378 h 1117"/>
                <a:gd name="T44" fmla="*/ 59 w 312"/>
                <a:gd name="T45" fmla="*/ 104 h 1117"/>
                <a:gd name="T46" fmla="*/ 24 w 312"/>
                <a:gd name="T47" fmla="*/ 19 h 1117"/>
                <a:gd name="T48" fmla="*/ 19 w 312"/>
                <a:gd name="T49" fmla="*/ 0 h 1117"/>
                <a:gd name="T50" fmla="*/ 14 w 312"/>
                <a:gd name="T51" fmla="*/ 0 h 1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2" h="1117">
                  <a:moveTo>
                    <a:pt x="14" y="0"/>
                  </a:moveTo>
                  <a:lnTo>
                    <a:pt x="0" y="194"/>
                  </a:lnTo>
                  <a:lnTo>
                    <a:pt x="0" y="317"/>
                  </a:lnTo>
                  <a:lnTo>
                    <a:pt x="0" y="352"/>
                  </a:lnTo>
                  <a:lnTo>
                    <a:pt x="5" y="362"/>
                  </a:lnTo>
                  <a:lnTo>
                    <a:pt x="10" y="357"/>
                  </a:lnTo>
                  <a:lnTo>
                    <a:pt x="14" y="357"/>
                  </a:lnTo>
                  <a:lnTo>
                    <a:pt x="29" y="367"/>
                  </a:lnTo>
                  <a:lnTo>
                    <a:pt x="49" y="392"/>
                  </a:lnTo>
                  <a:lnTo>
                    <a:pt x="54" y="412"/>
                  </a:lnTo>
                  <a:lnTo>
                    <a:pt x="64" y="432"/>
                  </a:lnTo>
                  <a:lnTo>
                    <a:pt x="113" y="586"/>
                  </a:lnTo>
                  <a:lnTo>
                    <a:pt x="198" y="834"/>
                  </a:lnTo>
                  <a:lnTo>
                    <a:pt x="243" y="957"/>
                  </a:lnTo>
                  <a:lnTo>
                    <a:pt x="277" y="1052"/>
                  </a:lnTo>
                  <a:lnTo>
                    <a:pt x="302" y="1107"/>
                  </a:lnTo>
                  <a:lnTo>
                    <a:pt x="312" y="1117"/>
                  </a:lnTo>
                  <a:lnTo>
                    <a:pt x="312" y="1102"/>
                  </a:lnTo>
                  <a:lnTo>
                    <a:pt x="307" y="1013"/>
                  </a:lnTo>
                  <a:lnTo>
                    <a:pt x="292" y="913"/>
                  </a:lnTo>
                  <a:lnTo>
                    <a:pt x="277" y="800"/>
                  </a:lnTo>
                  <a:lnTo>
                    <a:pt x="148" y="378"/>
                  </a:lnTo>
                  <a:lnTo>
                    <a:pt x="59" y="104"/>
                  </a:lnTo>
                  <a:lnTo>
                    <a:pt x="24" y="19"/>
                  </a:lnTo>
                  <a:lnTo>
                    <a:pt x="19" y="0"/>
                  </a:lnTo>
                  <a:lnTo>
                    <a:pt x="14" y="0"/>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51"/>
            <p:cNvSpPr>
              <a:spLocks/>
            </p:cNvSpPr>
            <p:nvPr/>
          </p:nvSpPr>
          <p:spPr bwMode="auto">
            <a:xfrm>
              <a:off x="2723" y="2602"/>
              <a:ext cx="243" cy="93"/>
            </a:xfrm>
            <a:custGeom>
              <a:avLst/>
              <a:gdLst>
                <a:gd name="T0" fmla="*/ 0 w 3646"/>
                <a:gd name="T1" fmla="*/ 1361 h 1395"/>
                <a:gd name="T2" fmla="*/ 5 w 3646"/>
                <a:gd name="T3" fmla="*/ 1370 h 1395"/>
                <a:gd name="T4" fmla="*/ 19 w 3646"/>
                <a:gd name="T5" fmla="*/ 1375 h 1395"/>
                <a:gd name="T6" fmla="*/ 30 w 3646"/>
                <a:gd name="T7" fmla="*/ 1375 h 1395"/>
                <a:gd name="T8" fmla="*/ 39 w 3646"/>
                <a:gd name="T9" fmla="*/ 1370 h 1395"/>
                <a:gd name="T10" fmla="*/ 49 w 3646"/>
                <a:gd name="T11" fmla="*/ 1361 h 1395"/>
                <a:gd name="T12" fmla="*/ 54 w 3646"/>
                <a:gd name="T13" fmla="*/ 1341 h 1395"/>
                <a:gd name="T14" fmla="*/ 69 w 3646"/>
                <a:gd name="T15" fmla="*/ 1311 h 1395"/>
                <a:gd name="T16" fmla="*/ 93 w 3646"/>
                <a:gd name="T17" fmla="*/ 1276 h 1395"/>
                <a:gd name="T18" fmla="*/ 159 w 3646"/>
                <a:gd name="T19" fmla="*/ 1191 h 1395"/>
                <a:gd name="T20" fmla="*/ 253 w 3646"/>
                <a:gd name="T21" fmla="*/ 1092 h 1395"/>
                <a:gd name="T22" fmla="*/ 1629 w 3646"/>
                <a:gd name="T23" fmla="*/ 69 h 1395"/>
                <a:gd name="T24" fmla="*/ 1664 w 3646"/>
                <a:gd name="T25" fmla="*/ 44 h 1395"/>
                <a:gd name="T26" fmla="*/ 1699 w 3646"/>
                <a:gd name="T27" fmla="*/ 24 h 1395"/>
                <a:gd name="T28" fmla="*/ 1748 w 3646"/>
                <a:gd name="T29" fmla="*/ 9 h 1395"/>
                <a:gd name="T30" fmla="*/ 1778 w 3646"/>
                <a:gd name="T31" fmla="*/ 4 h 1395"/>
                <a:gd name="T32" fmla="*/ 1808 w 3646"/>
                <a:gd name="T33" fmla="*/ 0 h 1395"/>
                <a:gd name="T34" fmla="*/ 1838 w 3646"/>
                <a:gd name="T35" fmla="*/ 0 h 1395"/>
                <a:gd name="T36" fmla="*/ 1868 w 3646"/>
                <a:gd name="T37" fmla="*/ 4 h 1395"/>
                <a:gd name="T38" fmla="*/ 1902 w 3646"/>
                <a:gd name="T39" fmla="*/ 15 h 1395"/>
                <a:gd name="T40" fmla="*/ 1937 w 3646"/>
                <a:gd name="T41" fmla="*/ 29 h 1395"/>
                <a:gd name="T42" fmla="*/ 1971 w 3646"/>
                <a:gd name="T43" fmla="*/ 54 h 1395"/>
                <a:gd name="T44" fmla="*/ 2007 w 3646"/>
                <a:gd name="T45" fmla="*/ 79 h 1395"/>
                <a:gd name="T46" fmla="*/ 2130 w 3646"/>
                <a:gd name="T47" fmla="*/ 184 h 1395"/>
                <a:gd name="T48" fmla="*/ 2334 w 3646"/>
                <a:gd name="T49" fmla="*/ 343 h 1395"/>
                <a:gd name="T50" fmla="*/ 2871 w 3646"/>
                <a:gd name="T51" fmla="*/ 745 h 1395"/>
                <a:gd name="T52" fmla="*/ 3592 w 3646"/>
                <a:gd name="T53" fmla="*/ 1270 h 1395"/>
                <a:gd name="T54" fmla="*/ 3606 w 3646"/>
                <a:gd name="T55" fmla="*/ 1290 h 1395"/>
                <a:gd name="T56" fmla="*/ 3631 w 3646"/>
                <a:gd name="T57" fmla="*/ 1336 h 1395"/>
                <a:gd name="T58" fmla="*/ 3641 w 3646"/>
                <a:gd name="T59" fmla="*/ 1361 h 1395"/>
                <a:gd name="T60" fmla="*/ 3646 w 3646"/>
                <a:gd name="T61" fmla="*/ 1375 h 1395"/>
                <a:gd name="T62" fmla="*/ 3641 w 3646"/>
                <a:gd name="T63" fmla="*/ 1385 h 1395"/>
                <a:gd name="T64" fmla="*/ 3636 w 3646"/>
                <a:gd name="T65" fmla="*/ 1390 h 1395"/>
                <a:gd name="T66" fmla="*/ 3626 w 3646"/>
                <a:gd name="T67" fmla="*/ 1390 h 1395"/>
                <a:gd name="T68" fmla="*/ 3611 w 3646"/>
                <a:gd name="T69" fmla="*/ 1390 h 1395"/>
                <a:gd name="T70" fmla="*/ 3576 w 3646"/>
                <a:gd name="T71" fmla="*/ 1385 h 1395"/>
                <a:gd name="T72" fmla="*/ 3552 w 3646"/>
                <a:gd name="T73" fmla="*/ 1375 h 1395"/>
                <a:gd name="T74" fmla="*/ 3527 w 3646"/>
                <a:gd name="T75" fmla="*/ 1361 h 1395"/>
                <a:gd name="T76" fmla="*/ 1962 w 3646"/>
                <a:gd name="T77" fmla="*/ 213 h 1395"/>
                <a:gd name="T78" fmla="*/ 1937 w 3646"/>
                <a:gd name="T79" fmla="*/ 198 h 1395"/>
                <a:gd name="T80" fmla="*/ 1912 w 3646"/>
                <a:gd name="T81" fmla="*/ 188 h 1395"/>
                <a:gd name="T82" fmla="*/ 1873 w 3646"/>
                <a:gd name="T83" fmla="*/ 174 h 1395"/>
                <a:gd name="T84" fmla="*/ 1828 w 3646"/>
                <a:gd name="T85" fmla="*/ 168 h 1395"/>
                <a:gd name="T86" fmla="*/ 1778 w 3646"/>
                <a:gd name="T87" fmla="*/ 174 h 1395"/>
                <a:gd name="T88" fmla="*/ 1753 w 3646"/>
                <a:gd name="T89" fmla="*/ 184 h 1395"/>
                <a:gd name="T90" fmla="*/ 1723 w 3646"/>
                <a:gd name="T91" fmla="*/ 193 h 1395"/>
                <a:gd name="T92" fmla="*/ 1694 w 3646"/>
                <a:gd name="T93" fmla="*/ 208 h 1395"/>
                <a:gd name="T94" fmla="*/ 1664 w 3646"/>
                <a:gd name="T95" fmla="*/ 223 h 1395"/>
                <a:gd name="T96" fmla="*/ 114 w 3646"/>
                <a:gd name="T97" fmla="*/ 1350 h 1395"/>
                <a:gd name="T98" fmla="*/ 93 w 3646"/>
                <a:gd name="T99" fmla="*/ 1365 h 1395"/>
                <a:gd name="T100" fmla="*/ 54 w 3646"/>
                <a:gd name="T101" fmla="*/ 1390 h 1395"/>
                <a:gd name="T102" fmla="*/ 30 w 3646"/>
                <a:gd name="T103" fmla="*/ 1395 h 1395"/>
                <a:gd name="T104" fmla="*/ 14 w 3646"/>
                <a:gd name="T105" fmla="*/ 1395 h 1395"/>
                <a:gd name="T106" fmla="*/ 5 w 3646"/>
                <a:gd name="T107" fmla="*/ 1395 h 1395"/>
                <a:gd name="T108" fmla="*/ 0 w 3646"/>
                <a:gd name="T109" fmla="*/ 1385 h 1395"/>
                <a:gd name="T110" fmla="*/ 0 w 3646"/>
                <a:gd name="T111" fmla="*/ 1375 h 1395"/>
                <a:gd name="T112" fmla="*/ 0 w 3646"/>
                <a:gd name="T113" fmla="*/ 1361 h 1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646" h="1395">
                  <a:moveTo>
                    <a:pt x="0" y="1361"/>
                  </a:moveTo>
                  <a:lnTo>
                    <a:pt x="5" y="1370"/>
                  </a:lnTo>
                  <a:lnTo>
                    <a:pt x="19" y="1375"/>
                  </a:lnTo>
                  <a:lnTo>
                    <a:pt x="30" y="1375"/>
                  </a:lnTo>
                  <a:lnTo>
                    <a:pt x="39" y="1370"/>
                  </a:lnTo>
                  <a:lnTo>
                    <a:pt x="49" y="1361"/>
                  </a:lnTo>
                  <a:lnTo>
                    <a:pt x="54" y="1341"/>
                  </a:lnTo>
                  <a:lnTo>
                    <a:pt x="69" y="1311"/>
                  </a:lnTo>
                  <a:lnTo>
                    <a:pt x="93" y="1276"/>
                  </a:lnTo>
                  <a:lnTo>
                    <a:pt x="159" y="1191"/>
                  </a:lnTo>
                  <a:lnTo>
                    <a:pt x="253" y="1092"/>
                  </a:lnTo>
                  <a:lnTo>
                    <a:pt x="1629" y="69"/>
                  </a:lnTo>
                  <a:lnTo>
                    <a:pt x="1664" y="44"/>
                  </a:lnTo>
                  <a:lnTo>
                    <a:pt x="1699" y="24"/>
                  </a:lnTo>
                  <a:lnTo>
                    <a:pt x="1748" y="9"/>
                  </a:lnTo>
                  <a:lnTo>
                    <a:pt x="1778" y="4"/>
                  </a:lnTo>
                  <a:lnTo>
                    <a:pt x="1808" y="0"/>
                  </a:lnTo>
                  <a:lnTo>
                    <a:pt x="1838" y="0"/>
                  </a:lnTo>
                  <a:lnTo>
                    <a:pt x="1868" y="4"/>
                  </a:lnTo>
                  <a:lnTo>
                    <a:pt x="1902" y="15"/>
                  </a:lnTo>
                  <a:lnTo>
                    <a:pt x="1937" y="29"/>
                  </a:lnTo>
                  <a:lnTo>
                    <a:pt x="1971" y="54"/>
                  </a:lnTo>
                  <a:lnTo>
                    <a:pt x="2007" y="79"/>
                  </a:lnTo>
                  <a:lnTo>
                    <a:pt x="2130" y="184"/>
                  </a:lnTo>
                  <a:lnTo>
                    <a:pt x="2334" y="343"/>
                  </a:lnTo>
                  <a:lnTo>
                    <a:pt x="2871" y="745"/>
                  </a:lnTo>
                  <a:lnTo>
                    <a:pt x="3592" y="1270"/>
                  </a:lnTo>
                  <a:lnTo>
                    <a:pt x="3606" y="1290"/>
                  </a:lnTo>
                  <a:lnTo>
                    <a:pt x="3631" y="1336"/>
                  </a:lnTo>
                  <a:lnTo>
                    <a:pt x="3641" y="1361"/>
                  </a:lnTo>
                  <a:lnTo>
                    <a:pt x="3646" y="1375"/>
                  </a:lnTo>
                  <a:lnTo>
                    <a:pt x="3641" y="1385"/>
                  </a:lnTo>
                  <a:lnTo>
                    <a:pt x="3636" y="1390"/>
                  </a:lnTo>
                  <a:lnTo>
                    <a:pt x="3626" y="1390"/>
                  </a:lnTo>
                  <a:lnTo>
                    <a:pt x="3611" y="1390"/>
                  </a:lnTo>
                  <a:lnTo>
                    <a:pt x="3576" y="1385"/>
                  </a:lnTo>
                  <a:lnTo>
                    <a:pt x="3552" y="1375"/>
                  </a:lnTo>
                  <a:lnTo>
                    <a:pt x="3527" y="1361"/>
                  </a:lnTo>
                  <a:lnTo>
                    <a:pt x="1962" y="213"/>
                  </a:lnTo>
                  <a:lnTo>
                    <a:pt x="1937" y="198"/>
                  </a:lnTo>
                  <a:lnTo>
                    <a:pt x="1912" y="188"/>
                  </a:lnTo>
                  <a:lnTo>
                    <a:pt x="1873" y="174"/>
                  </a:lnTo>
                  <a:lnTo>
                    <a:pt x="1828" y="168"/>
                  </a:lnTo>
                  <a:lnTo>
                    <a:pt x="1778" y="174"/>
                  </a:lnTo>
                  <a:lnTo>
                    <a:pt x="1753" y="184"/>
                  </a:lnTo>
                  <a:lnTo>
                    <a:pt x="1723" y="193"/>
                  </a:lnTo>
                  <a:lnTo>
                    <a:pt x="1694" y="208"/>
                  </a:lnTo>
                  <a:lnTo>
                    <a:pt x="1664" y="223"/>
                  </a:lnTo>
                  <a:lnTo>
                    <a:pt x="114" y="1350"/>
                  </a:lnTo>
                  <a:lnTo>
                    <a:pt x="93" y="1365"/>
                  </a:lnTo>
                  <a:lnTo>
                    <a:pt x="54" y="1390"/>
                  </a:lnTo>
                  <a:lnTo>
                    <a:pt x="30" y="1395"/>
                  </a:lnTo>
                  <a:lnTo>
                    <a:pt x="14" y="1395"/>
                  </a:lnTo>
                  <a:lnTo>
                    <a:pt x="5" y="1395"/>
                  </a:lnTo>
                  <a:lnTo>
                    <a:pt x="0" y="1385"/>
                  </a:lnTo>
                  <a:lnTo>
                    <a:pt x="0" y="1375"/>
                  </a:lnTo>
                  <a:lnTo>
                    <a:pt x="0" y="1361"/>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Freeform 52"/>
            <p:cNvSpPr>
              <a:spLocks/>
            </p:cNvSpPr>
            <p:nvPr/>
          </p:nvSpPr>
          <p:spPr bwMode="auto">
            <a:xfrm>
              <a:off x="2814" y="2606"/>
              <a:ext cx="151" cy="88"/>
            </a:xfrm>
            <a:custGeom>
              <a:avLst/>
              <a:gdLst>
                <a:gd name="T0" fmla="*/ 333 w 2260"/>
                <a:gd name="T1" fmla="*/ 40 h 1316"/>
                <a:gd name="T2" fmla="*/ 357 w 2260"/>
                <a:gd name="T3" fmla="*/ 25 h 1316"/>
                <a:gd name="T4" fmla="*/ 387 w 2260"/>
                <a:gd name="T5" fmla="*/ 15 h 1316"/>
                <a:gd name="T6" fmla="*/ 421 w 2260"/>
                <a:gd name="T7" fmla="*/ 5 h 1316"/>
                <a:gd name="T8" fmla="*/ 472 w 2260"/>
                <a:gd name="T9" fmla="*/ 0 h 1316"/>
                <a:gd name="T10" fmla="*/ 497 w 2260"/>
                <a:gd name="T11" fmla="*/ 5 h 1316"/>
                <a:gd name="T12" fmla="*/ 521 w 2260"/>
                <a:gd name="T13" fmla="*/ 10 h 1316"/>
                <a:gd name="T14" fmla="*/ 551 w 2260"/>
                <a:gd name="T15" fmla="*/ 20 h 1316"/>
                <a:gd name="T16" fmla="*/ 576 w 2260"/>
                <a:gd name="T17" fmla="*/ 29 h 1316"/>
                <a:gd name="T18" fmla="*/ 605 w 2260"/>
                <a:gd name="T19" fmla="*/ 50 h 1316"/>
                <a:gd name="T20" fmla="*/ 636 w 2260"/>
                <a:gd name="T21" fmla="*/ 75 h 1316"/>
                <a:gd name="T22" fmla="*/ 750 w 2260"/>
                <a:gd name="T23" fmla="*/ 164 h 1316"/>
                <a:gd name="T24" fmla="*/ 953 w 2260"/>
                <a:gd name="T25" fmla="*/ 318 h 1316"/>
                <a:gd name="T26" fmla="*/ 1495 w 2260"/>
                <a:gd name="T27" fmla="*/ 720 h 1316"/>
                <a:gd name="T28" fmla="*/ 2235 w 2260"/>
                <a:gd name="T29" fmla="*/ 1267 h 1316"/>
                <a:gd name="T30" fmla="*/ 2245 w 2260"/>
                <a:gd name="T31" fmla="*/ 1282 h 1316"/>
                <a:gd name="T32" fmla="*/ 2260 w 2260"/>
                <a:gd name="T33" fmla="*/ 1302 h 1316"/>
                <a:gd name="T34" fmla="*/ 2260 w 2260"/>
                <a:gd name="T35" fmla="*/ 1311 h 1316"/>
                <a:gd name="T36" fmla="*/ 2250 w 2260"/>
                <a:gd name="T37" fmla="*/ 1316 h 1316"/>
                <a:gd name="T38" fmla="*/ 2230 w 2260"/>
                <a:gd name="T39" fmla="*/ 1307 h 1316"/>
                <a:gd name="T40" fmla="*/ 2196 w 2260"/>
                <a:gd name="T41" fmla="*/ 1291 h 1316"/>
                <a:gd name="T42" fmla="*/ 2091 w 2260"/>
                <a:gd name="T43" fmla="*/ 1222 h 1316"/>
                <a:gd name="T44" fmla="*/ 1897 w 2260"/>
                <a:gd name="T45" fmla="*/ 1083 h 1316"/>
                <a:gd name="T46" fmla="*/ 1355 w 2260"/>
                <a:gd name="T47" fmla="*/ 681 h 1316"/>
                <a:gd name="T48" fmla="*/ 612 w 2260"/>
                <a:gd name="T49" fmla="*/ 120 h 1316"/>
                <a:gd name="T50" fmla="*/ 586 w 2260"/>
                <a:gd name="T51" fmla="*/ 100 h 1316"/>
                <a:gd name="T52" fmla="*/ 561 w 2260"/>
                <a:gd name="T53" fmla="*/ 85 h 1316"/>
                <a:gd name="T54" fmla="*/ 526 w 2260"/>
                <a:gd name="T55" fmla="*/ 70 h 1316"/>
                <a:gd name="T56" fmla="*/ 502 w 2260"/>
                <a:gd name="T57" fmla="*/ 65 h 1316"/>
                <a:gd name="T58" fmla="*/ 477 w 2260"/>
                <a:gd name="T59" fmla="*/ 65 h 1316"/>
                <a:gd name="T60" fmla="*/ 447 w 2260"/>
                <a:gd name="T61" fmla="*/ 65 h 1316"/>
                <a:gd name="T62" fmla="*/ 412 w 2260"/>
                <a:gd name="T63" fmla="*/ 75 h 1316"/>
                <a:gd name="T64" fmla="*/ 377 w 2260"/>
                <a:gd name="T65" fmla="*/ 85 h 1316"/>
                <a:gd name="T66" fmla="*/ 337 w 2260"/>
                <a:gd name="T67" fmla="*/ 105 h 1316"/>
                <a:gd name="T68" fmla="*/ 293 w 2260"/>
                <a:gd name="T69" fmla="*/ 130 h 1316"/>
                <a:gd name="T70" fmla="*/ 249 w 2260"/>
                <a:gd name="T71" fmla="*/ 159 h 1316"/>
                <a:gd name="T72" fmla="*/ 0 w 2260"/>
                <a:gd name="T73" fmla="*/ 338 h 1316"/>
                <a:gd name="T74" fmla="*/ 39 w 2260"/>
                <a:gd name="T75" fmla="*/ 293 h 1316"/>
                <a:gd name="T76" fmla="*/ 139 w 2260"/>
                <a:gd name="T77" fmla="*/ 193 h 1316"/>
                <a:gd name="T78" fmla="*/ 198 w 2260"/>
                <a:gd name="T79" fmla="*/ 139 h 1316"/>
                <a:gd name="T80" fmla="*/ 254 w 2260"/>
                <a:gd name="T81" fmla="*/ 95 h 1316"/>
                <a:gd name="T82" fmla="*/ 298 w 2260"/>
                <a:gd name="T83" fmla="*/ 55 h 1316"/>
                <a:gd name="T84" fmla="*/ 318 w 2260"/>
                <a:gd name="T85" fmla="*/ 46 h 1316"/>
                <a:gd name="T86" fmla="*/ 333 w 2260"/>
                <a:gd name="T87" fmla="*/ 40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60" h="1316">
                  <a:moveTo>
                    <a:pt x="333" y="40"/>
                  </a:moveTo>
                  <a:lnTo>
                    <a:pt x="357" y="25"/>
                  </a:lnTo>
                  <a:lnTo>
                    <a:pt x="387" y="15"/>
                  </a:lnTo>
                  <a:lnTo>
                    <a:pt x="421" y="5"/>
                  </a:lnTo>
                  <a:lnTo>
                    <a:pt x="472" y="0"/>
                  </a:lnTo>
                  <a:lnTo>
                    <a:pt x="497" y="5"/>
                  </a:lnTo>
                  <a:lnTo>
                    <a:pt x="521" y="10"/>
                  </a:lnTo>
                  <a:lnTo>
                    <a:pt x="551" y="20"/>
                  </a:lnTo>
                  <a:lnTo>
                    <a:pt x="576" y="29"/>
                  </a:lnTo>
                  <a:lnTo>
                    <a:pt x="605" y="50"/>
                  </a:lnTo>
                  <a:lnTo>
                    <a:pt x="636" y="75"/>
                  </a:lnTo>
                  <a:lnTo>
                    <a:pt x="750" y="164"/>
                  </a:lnTo>
                  <a:lnTo>
                    <a:pt x="953" y="318"/>
                  </a:lnTo>
                  <a:lnTo>
                    <a:pt x="1495" y="720"/>
                  </a:lnTo>
                  <a:lnTo>
                    <a:pt x="2235" y="1267"/>
                  </a:lnTo>
                  <a:lnTo>
                    <a:pt x="2245" y="1282"/>
                  </a:lnTo>
                  <a:lnTo>
                    <a:pt x="2260" y="1302"/>
                  </a:lnTo>
                  <a:lnTo>
                    <a:pt x="2260" y="1311"/>
                  </a:lnTo>
                  <a:lnTo>
                    <a:pt x="2250" y="1316"/>
                  </a:lnTo>
                  <a:lnTo>
                    <a:pt x="2230" y="1307"/>
                  </a:lnTo>
                  <a:lnTo>
                    <a:pt x="2196" y="1291"/>
                  </a:lnTo>
                  <a:lnTo>
                    <a:pt x="2091" y="1222"/>
                  </a:lnTo>
                  <a:lnTo>
                    <a:pt x="1897" y="1083"/>
                  </a:lnTo>
                  <a:lnTo>
                    <a:pt x="1355" y="681"/>
                  </a:lnTo>
                  <a:lnTo>
                    <a:pt x="612" y="120"/>
                  </a:lnTo>
                  <a:lnTo>
                    <a:pt x="586" y="100"/>
                  </a:lnTo>
                  <a:lnTo>
                    <a:pt x="561" y="85"/>
                  </a:lnTo>
                  <a:lnTo>
                    <a:pt x="526" y="70"/>
                  </a:lnTo>
                  <a:lnTo>
                    <a:pt x="502" y="65"/>
                  </a:lnTo>
                  <a:lnTo>
                    <a:pt x="477" y="65"/>
                  </a:lnTo>
                  <a:lnTo>
                    <a:pt x="447" y="65"/>
                  </a:lnTo>
                  <a:lnTo>
                    <a:pt x="412" y="75"/>
                  </a:lnTo>
                  <a:lnTo>
                    <a:pt x="377" y="85"/>
                  </a:lnTo>
                  <a:lnTo>
                    <a:pt x="337" y="105"/>
                  </a:lnTo>
                  <a:lnTo>
                    <a:pt x="293" y="130"/>
                  </a:lnTo>
                  <a:lnTo>
                    <a:pt x="249" y="159"/>
                  </a:lnTo>
                  <a:lnTo>
                    <a:pt x="0" y="338"/>
                  </a:lnTo>
                  <a:lnTo>
                    <a:pt x="39" y="293"/>
                  </a:lnTo>
                  <a:lnTo>
                    <a:pt x="139" y="193"/>
                  </a:lnTo>
                  <a:lnTo>
                    <a:pt x="198" y="139"/>
                  </a:lnTo>
                  <a:lnTo>
                    <a:pt x="254" y="95"/>
                  </a:lnTo>
                  <a:lnTo>
                    <a:pt x="298" y="55"/>
                  </a:lnTo>
                  <a:lnTo>
                    <a:pt x="318" y="46"/>
                  </a:lnTo>
                  <a:lnTo>
                    <a:pt x="333" y="40"/>
                  </a:lnTo>
                  <a:close/>
                </a:path>
              </a:pathLst>
            </a:custGeom>
            <a:solidFill>
              <a:srgbClr val="BF73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Freeform 53"/>
            <p:cNvSpPr>
              <a:spLocks/>
            </p:cNvSpPr>
            <p:nvPr/>
          </p:nvSpPr>
          <p:spPr bwMode="auto">
            <a:xfrm>
              <a:off x="2922" y="2467"/>
              <a:ext cx="117" cy="87"/>
            </a:xfrm>
            <a:custGeom>
              <a:avLst/>
              <a:gdLst>
                <a:gd name="T0" fmla="*/ 1346 w 1758"/>
                <a:gd name="T1" fmla="*/ 113 h 1310"/>
                <a:gd name="T2" fmla="*/ 1758 w 1758"/>
                <a:gd name="T3" fmla="*/ 0 h 1310"/>
                <a:gd name="T4" fmla="*/ 144 w 1758"/>
                <a:gd name="T5" fmla="*/ 1172 h 1310"/>
                <a:gd name="T6" fmla="*/ 89 w 1758"/>
                <a:gd name="T7" fmla="*/ 1226 h 1310"/>
                <a:gd name="T8" fmla="*/ 49 w 1758"/>
                <a:gd name="T9" fmla="*/ 1270 h 1310"/>
                <a:gd name="T10" fmla="*/ 39 w 1758"/>
                <a:gd name="T11" fmla="*/ 1290 h 1310"/>
                <a:gd name="T12" fmla="*/ 34 w 1758"/>
                <a:gd name="T13" fmla="*/ 1310 h 1310"/>
                <a:gd name="T14" fmla="*/ 19 w 1758"/>
                <a:gd name="T15" fmla="*/ 1295 h 1310"/>
                <a:gd name="T16" fmla="*/ 9 w 1758"/>
                <a:gd name="T17" fmla="*/ 1281 h 1310"/>
                <a:gd name="T18" fmla="*/ 0 w 1758"/>
                <a:gd name="T19" fmla="*/ 1256 h 1310"/>
                <a:gd name="T20" fmla="*/ 0 w 1758"/>
                <a:gd name="T21" fmla="*/ 1226 h 1310"/>
                <a:gd name="T22" fmla="*/ 5 w 1758"/>
                <a:gd name="T23" fmla="*/ 1206 h 1310"/>
                <a:gd name="T24" fmla="*/ 9 w 1758"/>
                <a:gd name="T25" fmla="*/ 1192 h 1310"/>
                <a:gd name="T26" fmla="*/ 25 w 1758"/>
                <a:gd name="T27" fmla="*/ 1172 h 1310"/>
                <a:gd name="T28" fmla="*/ 39 w 1758"/>
                <a:gd name="T29" fmla="*/ 1152 h 1310"/>
                <a:gd name="T30" fmla="*/ 59 w 1758"/>
                <a:gd name="T31" fmla="*/ 1126 h 1310"/>
                <a:gd name="T32" fmla="*/ 84 w 1758"/>
                <a:gd name="T33" fmla="*/ 1101 h 1310"/>
                <a:gd name="T34" fmla="*/ 347 w 1758"/>
                <a:gd name="T35" fmla="*/ 893 h 1310"/>
                <a:gd name="T36" fmla="*/ 775 w 1758"/>
                <a:gd name="T37" fmla="*/ 561 h 1310"/>
                <a:gd name="T38" fmla="*/ 1346 w 1758"/>
                <a:gd name="T39" fmla="*/ 113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58" h="1310">
                  <a:moveTo>
                    <a:pt x="1346" y="113"/>
                  </a:moveTo>
                  <a:lnTo>
                    <a:pt x="1758" y="0"/>
                  </a:lnTo>
                  <a:lnTo>
                    <a:pt x="144" y="1172"/>
                  </a:lnTo>
                  <a:lnTo>
                    <a:pt x="89" y="1226"/>
                  </a:lnTo>
                  <a:lnTo>
                    <a:pt x="49" y="1270"/>
                  </a:lnTo>
                  <a:lnTo>
                    <a:pt x="39" y="1290"/>
                  </a:lnTo>
                  <a:lnTo>
                    <a:pt x="34" y="1310"/>
                  </a:lnTo>
                  <a:lnTo>
                    <a:pt x="19" y="1295"/>
                  </a:lnTo>
                  <a:lnTo>
                    <a:pt x="9" y="1281"/>
                  </a:lnTo>
                  <a:lnTo>
                    <a:pt x="0" y="1256"/>
                  </a:lnTo>
                  <a:lnTo>
                    <a:pt x="0" y="1226"/>
                  </a:lnTo>
                  <a:lnTo>
                    <a:pt x="5" y="1206"/>
                  </a:lnTo>
                  <a:lnTo>
                    <a:pt x="9" y="1192"/>
                  </a:lnTo>
                  <a:lnTo>
                    <a:pt x="25" y="1172"/>
                  </a:lnTo>
                  <a:lnTo>
                    <a:pt x="39" y="1152"/>
                  </a:lnTo>
                  <a:lnTo>
                    <a:pt x="59" y="1126"/>
                  </a:lnTo>
                  <a:lnTo>
                    <a:pt x="84" y="1101"/>
                  </a:lnTo>
                  <a:lnTo>
                    <a:pt x="347" y="893"/>
                  </a:lnTo>
                  <a:lnTo>
                    <a:pt x="775" y="561"/>
                  </a:lnTo>
                  <a:lnTo>
                    <a:pt x="1346" y="113"/>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9" name="Freeform 54"/>
            <p:cNvSpPr>
              <a:spLocks/>
            </p:cNvSpPr>
            <p:nvPr/>
          </p:nvSpPr>
          <p:spPr bwMode="auto">
            <a:xfrm>
              <a:off x="2668" y="2480"/>
              <a:ext cx="99" cy="73"/>
            </a:xfrm>
            <a:custGeom>
              <a:avLst/>
              <a:gdLst>
                <a:gd name="T0" fmla="*/ 352 w 1489"/>
                <a:gd name="T1" fmla="*/ 94 h 1092"/>
                <a:gd name="T2" fmla="*/ 0 w 1489"/>
                <a:gd name="T3" fmla="*/ 0 h 1092"/>
                <a:gd name="T4" fmla="*/ 1370 w 1489"/>
                <a:gd name="T5" fmla="*/ 979 h 1092"/>
                <a:gd name="T6" fmla="*/ 1415 w 1489"/>
                <a:gd name="T7" fmla="*/ 1023 h 1092"/>
                <a:gd name="T8" fmla="*/ 1449 w 1489"/>
                <a:gd name="T9" fmla="*/ 1058 h 1092"/>
                <a:gd name="T10" fmla="*/ 1459 w 1489"/>
                <a:gd name="T11" fmla="*/ 1078 h 1092"/>
                <a:gd name="T12" fmla="*/ 1464 w 1489"/>
                <a:gd name="T13" fmla="*/ 1092 h 1092"/>
                <a:gd name="T14" fmla="*/ 1474 w 1489"/>
                <a:gd name="T15" fmla="*/ 1078 h 1092"/>
                <a:gd name="T16" fmla="*/ 1484 w 1489"/>
                <a:gd name="T17" fmla="*/ 1067 h 1092"/>
                <a:gd name="T18" fmla="*/ 1489 w 1489"/>
                <a:gd name="T19" fmla="*/ 1048 h 1092"/>
                <a:gd name="T20" fmla="*/ 1489 w 1489"/>
                <a:gd name="T21" fmla="*/ 1019 h 1092"/>
                <a:gd name="T22" fmla="*/ 1479 w 1489"/>
                <a:gd name="T23" fmla="*/ 989 h 1092"/>
                <a:gd name="T24" fmla="*/ 1459 w 1489"/>
                <a:gd name="T25" fmla="*/ 959 h 1092"/>
                <a:gd name="T26" fmla="*/ 1420 w 1489"/>
                <a:gd name="T27" fmla="*/ 918 h 1092"/>
                <a:gd name="T28" fmla="*/ 1196 w 1489"/>
                <a:gd name="T29" fmla="*/ 745 h 1092"/>
                <a:gd name="T30" fmla="*/ 834 w 1489"/>
                <a:gd name="T31" fmla="*/ 467 h 1092"/>
                <a:gd name="T32" fmla="*/ 352 w 1489"/>
                <a:gd name="T33" fmla="*/ 94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89" h="1092">
                  <a:moveTo>
                    <a:pt x="352" y="94"/>
                  </a:moveTo>
                  <a:lnTo>
                    <a:pt x="0" y="0"/>
                  </a:lnTo>
                  <a:lnTo>
                    <a:pt x="1370" y="979"/>
                  </a:lnTo>
                  <a:lnTo>
                    <a:pt x="1415" y="1023"/>
                  </a:lnTo>
                  <a:lnTo>
                    <a:pt x="1449" y="1058"/>
                  </a:lnTo>
                  <a:lnTo>
                    <a:pt x="1459" y="1078"/>
                  </a:lnTo>
                  <a:lnTo>
                    <a:pt x="1464" y="1092"/>
                  </a:lnTo>
                  <a:lnTo>
                    <a:pt x="1474" y="1078"/>
                  </a:lnTo>
                  <a:lnTo>
                    <a:pt x="1484" y="1067"/>
                  </a:lnTo>
                  <a:lnTo>
                    <a:pt x="1489" y="1048"/>
                  </a:lnTo>
                  <a:lnTo>
                    <a:pt x="1489" y="1019"/>
                  </a:lnTo>
                  <a:lnTo>
                    <a:pt x="1479" y="989"/>
                  </a:lnTo>
                  <a:lnTo>
                    <a:pt x="1459" y="959"/>
                  </a:lnTo>
                  <a:lnTo>
                    <a:pt x="1420" y="918"/>
                  </a:lnTo>
                  <a:lnTo>
                    <a:pt x="1196" y="745"/>
                  </a:lnTo>
                  <a:lnTo>
                    <a:pt x="834" y="467"/>
                  </a:lnTo>
                  <a:lnTo>
                    <a:pt x="352" y="94"/>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0" name="Freeform 55"/>
            <p:cNvSpPr>
              <a:spLocks/>
            </p:cNvSpPr>
            <p:nvPr/>
          </p:nvSpPr>
          <p:spPr bwMode="auto">
            <a:xfrm>
              <a:off x="2688" y="2364"/>
              <a:ext cx="311" cy="296"/>
            </a:xfrm>
            <a:custGeom>
              <a:avLst/>
              <a:gdLst>
                <a:gd name="T0" fmla="*/ 2300 w 4665"/>
                <a:gd name="T1" fmla="*/ 29 h 4434"/>
                <a:gd name="T2" fmla="*/ 2319 w 4665"/>
                <a:gd name="T3" fmla="*/ 5 h 4434"/>
                <a:gd name="T4" fmla="*/ 2345 w 4665"/>
                <a:gd name="T5" fmla="*/ 5 h 4434"/>
                <a:gd name="T6" fmla="*/ 2365 w 4665"/>
                <a:gd name="T7" fmla="*/ 29 h 4434"/>
                <a:gd name="T8" fmla="*/ 2856 w 4665"/>
                <a:gd name="T9" fmla="*/ 1539 h 4434"/>
                <a:gd name="T10" fmla="*/ 2881 w 4665"/>
                <a:gd name="T11" fmla="*/ 1589 h 4434"/>
                <a:gd name="T12" fmla="*/ 2927 w 4665"/>
                <a:gd name="T13" fmla="*/ 1629 h 4434"/>
                <a:gd name="T14" fmla="*/ 2981 w 4665"/>
                <a:gd name="T15" fmla="*/ 1658 h 4434"/>
                <a:gd name="T16" fmla="*/ 3035 w 4665"/>
                <a:gd name="T17" fmla="*/ 1669 h 4434"/>
                <a:gd name="T18" fmla="*/ 4626 w 4665"/>
                <a:gd name="T19" fmla="*/ 1669 h 4434"/>
                <a:gd name="T20" fmla="*/ 4655 w 4665"/>
                <a:gd name="T21" fmla="*/ 1684 h 4434"/>
                <a:gd name="T22" fmla="*/ 4665 w 4665"/>
                <a:gd name="T23" fmla="*/ 1704 h 4434"/>
                <a:gd name="T24" fmla="*/ 4645 w 4665"/>
                <a:gd name="T25" fmla="*/ 1733 h 4434"/>
                <a:gd name="T26" fmla="*/ 3358 w 4665"/>
                <a:gd name="T27" fmla="*/ 2667 h 4434"/>
                <a:gd name="T28" fmla="*/ 3319 w 4665"/>
                <a:gd name="T29" fmla="*/ 2707 h 4434"/>
                <a:gd name="T30" fmla="*/ 3294 w 4665"/>
                <a:gd name="T31" fmla="*/ 2761 h 4434"/>
                <a:gd name="T32" fmla="*/ 3284 w 4665"/>
                <a:gd name="T33" fmla="*/ 2820 h 4434"/>
                <a:gd name="T34" fmla="*/ 3294 w 4665"/>
                <a:gd name="T35" fmla="*/ 2876 h 4434"/>
                <a:gd name="T36" fmla="*/ 3781 w 4665"/>
                <a:gd name="T37" fmla="*/ 4390 h 4434"/>
                <a:gd name="T38" fmla="*/ 3781 w 4665"/>
                <a:gd name="T39" fmla="*/ 4425 h 4434"/>
                <a:gd name="T40" fmla="*/ 3761 w 4665"/>
                <a:gd name="T41" fmla="*/ 4434 h 4434"/>
                <a:gd name="T42" fmla="*/ 3726 w 4665"/>
                <a:gd name="T43" fmla="*/ 4425 h 4434"/>
                <a:gd name="T44" fmla="*/ 2444 w 4665"/>
                <a:gd name="T45" fmla="*/ 3496 h 4434"/>
                <a:gd name="T46" fmla="*/ 2390 w 4665"/>
                <a:gd name="T47" fmla="*/ 3472 h 4434"/>
                <a:gd name="T48" fmla="*/ 2331 w 4665"/>
                <a:gd name="T49" fmla="*/ 3461 h 4434"/>
                <a:gd name="T50" fmla="*/ 2270 w 4665"/>
                <a:gd name="T51" fmla="*/ 3472 h 4434"/>
                <a:gd name="T52" fmla="*/ 2221 w 4665"/>
                <a:gd name="T53" fmla="*/ 3496 h 4434"/>
                <a:gd name="T54" fmla="*/ 934 w 4665"/>
                <a:gd name="T55" fmla="*/ 4425 h 4434"/>
                <a:gd name="T56" fmla="*/ 904 w 4665"/>
                <a:gd name="T57" fmla="*/ 4434 h 4434"/>
                <a:gd name="T58" fmla="*/ 885 w 4665"/>
                <a:gd name="T59" fmla="*/ 4425 h 4434"/>
                <a:gd name="T60" fmla="*/ 885 w 4665"/>
                <a:gd name="T61" fmla="*/ 4390 h 4434"/>
                <a:gd name="T62" fmla="*/ 1371 w 4665"/>
                <a:gd name="T63" fmla="*/ 2876 h 4434"/>
                <a:gd name="T64" fmla="*/ 1382 w 4665"/>
                <a:gd name="T65" fmla="*/ 2820 h 4434"/>
                <a:gd name="T66" fmla="*/ 1366 w 4665"/>
                <a:gd name="T67" fmla="*/ 2761 h 4434"/>
                <a:gd name="T68" fmla="*/ 1341 w 4665"/>
                <a:gd name="T69" fmla="*/ 2707 h 4434"/>
                <a:gd name="T70" fmla="*/ 1301 w 4665"/>
                <a:gd name="T71" fmla="*/ 2667 h 4434"/>
                <a:gd name="T72" fmla="*/ 20 w 4665"/>
                <a:gd name="T73" fmla="*/ 1733 h 4434"/>
                <a:gd name="T74" fmla="*/ 0 w 4665"/>
                <a:gd name="T75" fmla="*/ 1704 h 4434"/>
                <a:gd name="T76" fmla="*/ 10 w 4665"/>
                <a:gd name="T77" fmla="*/ 1684 h 4434"/>
                <a:gd name="T78" fmla="*/ 39 w 4665"/>
                <a:gd name="T79" fmla="*/ 1669 h 4434"/>
                <a:gd name="T80" fmla="*/ 1630 w 4665"/>
                <a:gd name="T81" fmla="*/ 1669 h 4434"/>
                <a:gd name="T82" fmla="*/ 1684 w 4665"/>
                <a:gd name="T83" fmla="*/ 1658 h 4434"/>
                <a:gd name="T84" fmla="*/ 1738 w 4665"/>
                <a:gd name="T85" fmla="*/ 1629 h 4434"/>
                <a:gd name="T86" fmla="*/ 1779 w 4665"/>
                <a:gd name="T87" fmla="*/ 1589 h 4434"/>
                <a:gd name="T88" fmla="*/ 1808 w 4665"/>
                <a:gd name="T89" fmla="*/ 1539 h 4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65" h="4434">
                  <a:moveTo>
                    <a:pt x="2290" y="55"/>
                  </a:moveTo>
                  <a:lnTo>
                    <a:pt x="2300" y="29"/>
                  </a:lnTo>
                  <a:lnTo>
                    <a:pt x="2310" y="15"/>
                  </a:lnTo>
                  <a:lnTo>
                    <a:pt x="2319" y="5"/>
                  </a:lnTo>
                  <a:lnTo>
                    <a:pt x="2331" y="0"/>
                  </a:lnTo>
                  <a:lnTo>
                    <a:pt x="2345" y="5"/>
                  </a:lnTo>
                  <a:lnTo>
                    <a:pt x="2355" y="15"/>
                  </a:lnTo>
                  <a:lnTo>
                    <a:pt x="2365" y="29"/>
                  </a:lnTo>
                  <a:lnTo>
                    <a:pt x="2375" y="55"/>
                  </a:lnTo>
                  <a:lnTo>
                    <a:pt x="2856" y="1539"/>
                  </a:lnTo>
                  <a:lnTo>
                    <a:pt x="2866" y="1564"/>
                  </a:lnTo>
                  <a:lnTo>
                    <a:pt x="2881" y="1589"/>
                  </a:lnTo>
                  <a:lnTo>
                    <a:pt x="2902" y="1614"/>
                  </a:lnTo>
                  <a:lnTo>
                    <a:pt x="2927" y="1629"/>
                  </a:lnTo>
                  <a:lnTo>
                    <a:pt x="2951" y="1648"/>
                  </a:lnTo>
                  <a:lnTo>
                    <a:pt x="2981" y="1658"/>
                  </a:lnTo>
                  <a:lnTo>
                    <a:pt x="3006" y="1669"/>
                  </a:lnTo>
                  <a:lnTo>
                    <a:pt x="3035" y="1669"/>
                  </a:lnTo>
                  <a:lnTo>
                    <a:pt x="4601" y="1669"/>
                  </a:lnTo>
                  <a:lnTo>
                    <a:pt x="4626" y="1669"/>
                  </a:lnTo>
                  <a:lnTo>
                    <a:pt x="4640" y="1674"/>
                  </a:lnTo>
                  <a:lnTo>
                    <a:pt x="4655" y="1684"/>
                  </a:lnTo>
                  <a:lnTo>
                    <a:pt x="4660" y="1694"/>
                  </a:lnTo>
                  <a:lnTo>
                    <a:pt x="4665" y="1704"/>
                  </a:lnTo>
                  <a:lnTo>
                    <a:pt x="4655" y="1719"/>
                  </a:lnTo>
                  <a:lnTo>
                    <a:pt x="4645" y="1733"/>
                  </a:lnTo>
                  <a:lnTo>
                    <a:pt x="4626" y="1748"/>
                  </a:lnTo>
                  <a:lnTo>
                    <a:pt x="3358" y="2667"/>
                  </a:lnTo>
                  <a:lnTo>
                    <a:pt x="3339" y="2687"/>
                  </a:lnTo>
                  <a:lnTo>
                    <a:pt x="3319" y="2707"/>
                  </a:lnTo>
                  <a:lnTo>
                    <a:pt x="3304" y="2737"/>
                  </a:lnTo>
                  <a:lnTo>
                    <a:pt x="3294" y="2761"/>
                  </a:lnTo>
                  <a:lnTo>
                    <a:pt x="3289" y="2791"/>
                  </a:lnTo>
                  <a:lnTo>
                    <a:pt x="3284" y="2820"/>
                  </a:lnTo>
                  <a:lnTo>
                    <a:pt x="3284" y="2850"/>
                  </a:lnTo>
                  <a:lnTo>
                    <a:pt x="3294" y="2876"/>
                  </a:lnTo>
                  <a:lnTo>
                    <a:pt x="3775" y="4365"/>
                  </a:lnTo>
                  <a:lnTo>
                    <a:pt x="3781" y="4390"/>
                  </a:lnTo>
                  <a:lnTo>
                    <a:pt x="3781" y="4410"/>
                  </a:lnTo>
                  <a:lnTo>
                    <a:pt x="3781" y="4425"/>
                  </a:lnTo>
                  <a:lnTo>
                    <a:pt x="3771" y="4429"/>
                  </a:lnTo>
                  <a:lnTo>
                    <a:pt x="3761" y="4434"/>
                  </a:lnTo>
                  <a:lnTo>
                    <a:pt x="3746" y="4434"/>
                  </a:lnTo>
                  <a:lnTo>
                    <a:pt x="3726" y="4425"/>
                  </a:lnTo>
                  <a:lnTo>
                    <a:pt x="3706" y="4415"/>
                  </a:lnTo>
                  <a:lnTo>
                    <a:pt x="2444" y="3496"/>
                  </a:lnTo>
                  <a:lnTo>
                    <a:pt x="2419" y="3482"/>
                  </a:lnTo>
                  <a:lnTo>
                    <a:pt x="2390" y="3472"/>
                  </a:lnTo>
                  <a:lnTo>
                    <a:pt x="2360" y="3466"/>
                  </a:lnTo>
                  <a:lnTo>
                    <a:pt x="2331" y="3461"/>
                  </a:lnTo>
                  <a:lnTo>
                    <a:pt x="2300" y="3466"/>
                  </a:lnTo>
                  <a:lnTo>
                    <a:pt x="2270" y="3472"/>
                  </a:lnTo>
                  <a:lnTo>
                    <a:pt x="2246" y="3482"/>
                  </a:lnTo>
                  <a:lnTo>
                    <a:pt x="2221" y="3496"/>
                  </a:lnTo>
                  <a:lnTo>
                    <a:pt x="959" y="4415"/>
                  </a:lnTo>
                  <a:lnTo>
                    <a:pt x="934" y="4425"/>
                  </a:lnTo>
                  <a:lnTo>
                    <a:pt x="919" y="4434"/>
                  </a:lnTo>
                  <a:lnTo>
                    <a:pt x="904" y="4434"/>
                  </a:lnTo>
                  <a:lnTo>
                    <a:pt x="890" y="4429"/>
                  </a:lnTo>
                  <a:lnTo>
                    <a:pt x="885" y="4425"/>
                  </a:lnTo>
                  <a:lnTo>
                    <a:pt x="880" y="4410"/>
                  </a:lnTo>
                  <a:lnTo>
                    <a:pt x="885" y="4390"/>
                  </a:lnTo>
                  <a:lnTo>
                    <a:pt x="890" y="4365"/>
                  </a:lnTo>
                  <a:lnTo>
                    <a:pt x="1371" y="2876"/>
                  </a:lnTo>
                  <a:lnTo>
                    <a:pt x="1376" y="2850"/>
                  </a:lnTo>
                  <a:lnTo>
                    <a:pt x="1382" y="2820"/>
                  </a:lnTo>
                  <a:lnTo>
                    <a:pt x="1376" y="2791"/>
                  </a:lnTo>
                  <a:lnTo>
                    <a:pt x="1366" y="2761"/>
                  </a:lnTo>
                  <a:lnTo>
                    <a:pt x="1356" y="2737"/>
                  </a:lnTo>
                  <a:lnTo>
                    <a:pt x="1341" y="2707"/>
                  </a:lnTo>
                  <a:lnTo>
                    <a:pt x="1326" y="2687"/>
                  </a:lnTo>
                  <a:lnTo>
                    <a:pt x="1301" y="2667"/>
                  </a:lnTo>
                  <a:lnTo>
                    <a:pt x="39" y="1748"/>
                  </a:lnTo>
                  <a:lnTo>
                    <a:pt x="20" y="1733"/>
                  </a:lnTo>
                  <a:lnTo>
                    <a:pt x="5" y="1719"/>
                  </a:lnTo>
                  <a:lnTo>
                    <a:pt x="0" y="1704"/>
                  </a:lnTo>
                  <a:lnTo>
                    <a:pt x="0" y="1694"/>
                  </a:lnTo>
                  <a:lnTo>
                    <a:pt x="10" y="1684"/>
                  </a:lnTo>
                  <a:lnTo>
                    <a:pt x="20" y="1674"/>
                  </a:lnTo>
                  <a:lnTo>
                    <a:pt x="39" y="1669"/>
                  </a:lnTo>
                  <a:lnTo>
                    <a:pt x="65" y="1669"/>
                  </a:lnTo>
                  <a:lnTo>
                    <a:pt x="1630" y="1669"/>
                  </a:lnTo>
                  <a:lnTo>
                    <a:pt x="1654" y="1669"/>
                  </a:lnTo>
                  <a:lnTo>
                    <a:pt x="1684" y="1658"/>
                  </a:lnTo>
                  <a:lnTo>
                    <a:pt x="1709" y="1648"/>
                  </a:lnTo>
                  <a:lnTo>
                    <a:pt x="1738" y="1629"/>
                  </a:lnTo>
                  <a:lnTo>
                    <a:pt x="1759" y="1614"/>
                  </a:lnTo>
                  <a:lnTo>
                    <a:pt x="1779" y="1589"/>
                  </a:lnTo>
                  <a:lnTo>
                    <a:pt x="1794" y="1564"/>
                  </a:lnTo>
                  <a:lnTo>
                    <a:pt x="1808" y="1539"/>
                  </a:lnTo>
                  <a:lnTo>
                    <a:pt x="2290" y="55"/>
                  </a:lnTo>
                  <a:close/>
                </a:path>
              </a:pathLst>
            </a:custGeom>
            <a:solidFill>
              <a:srgbClr val="F1B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1" name="Freeform 56"/>
            <p:cNvSpPr>
              <a:spLocks/>
            </p:cNvSpPr>
            <p:nvPr/>
          </p:nvSpPr>
          <p:spPr bwMode="auto">
            <a:xfrm>
              <a:off x="2694" y="2475"/>
              <a:ext cx="140" cy="52"/>
            </a:xfrm>
            <a:custGeom>
              <a:avLst/>
              <a:gdLst>
                <a:gd name="T0" fmla="*/ 1638 w 2111"/>
                <a:gd name="T1" fmla="*/ 0 h 790"/>
                <a:gd name="T2" fmla="*/ 2041 w 2111"/>
                <a:gd name="T3" fmla="*/ 596 h 790"/>
                <a:gd name="T4" fmla="*/ 2062 w 2111"/>
                <a:gd name="T5" fmla="*/ 632 h 790"/>
                <a:gd name="T6" fmla="*/ 2082 w 2111"/>
                <a:gd name="T7" fmla="*/ 667 h 790"/>
                <a:gd name="T8" fmla="*/ 2101 w 2111"/>
                <a:gd name="T9" fmla="*/ 706 h 790"/>
                <a:gd name="T10" fmla="*/ 2111 w 2111"/>
                <a:gd name="T11" fmla="*/ 746 h 790"/>
                <a:gd name="T12" fmla="*/ 2111 w 2111"/>
                <a:gd name="T13" fmla="*/ 760 h 790"/>
                <a:gd name="T14" fmla="*/ 2111 w 2111"/>
                <a:gd name="T15" fmla="*/ 775 h 790"/>
                <a:gd name="T16" fmla="*/ 2106 w 2111"/>
                <a:gd name="T17" fmla="*/ 785 h 790"/>
                <a:gd name="T18" fmla="*/ 2091 w 2111"/>
                <a:gd name="T19" fmla="*/ 790 h 790"/>
                <a:gd name="T20" fmla="*/ 2077 w 2111"/>
                <a:gd name="T21" fmla="*/ 790 h 790"/>
                <a:gd name="T22" fmla="*/ 2052 w 2111"/>
                <a:gd name="T23" fmla="*/ 785 h 790"/>
                <a:gd name="T24" fmla="*/ 1207 w 2111"/>
                <a:gd name="T25" fmla="*/ 507 h 790"/>
                <a:gd name="T26" fmla="*/ 472 w 2111"/>
                <a:gd name="T27" fmla="*/ 259 h 790"/>
                <a:gd name="T28" fmla="*/ 373 w 2111"/>
                <a:gd name="T29" fmla="*/ 224 h 790"/>
                <a:gd name="T30" fmla="*/ 174 w 2111"/>
                <a:gd name="T31" fmla="*/ 149 h 790"/>
                <a:gd name="T32" fmla="*/ 79 w 2111"/>
                <a:gd name="T33" fmla="*/ 110 h 790"/>
                <a:gd name="T34" fmla="*/ 15 w 2111"/>
                <a:gd name="T35" fmla="*/ 75 h 790"/>
                <a:gd name="T36" fmla="*/ 0 w 2111"/>
                <a:gd name="T37" fmla="*/ 65 h 790"/>
                <a:gd name="T38" fmla="*/ 0 w 2111"/>
                <a:gd name="T39" fmla="*/ 56 h 790"/>
                <a:gd name="T40" fmla="*/ 15 w 2111"/>
                <a:gd name="T41" fmla="*/ 51 h 790"/>
                <a:gd name="T42" fmla="*/ 49 w 2111"/>
                <a:gd name="T43" fmla="*/ 46 h 790"/>
                <a:gd name="T44" fmla="*/ 373 w 2111"/>
                <a:gd name="T45" fmla="*/ 56 h 790"/>
                <a:gd name="T46" fmla="*/ 854 w 2111"/>
                <a:gd name="T47" fmla="*/ 61 h 790"/>
                <a:gd name="T48" fmla="*/ 1480 w 2111"/>
                <a:gd name="T49" fmla="*/ 70 h 790"/>
                <a:gd name="T50" fmla="*/ 1505 w 2111"/>
                <a:gd name="T51" fmla="*/ 65 h 790"/>
                <a:gd name="T52" fmla="*/ 1559 w 2111"/>
                <a:gd name="T53" fmla="*/ 56 h 790"/>
                <a:gd name="T54" fmla="*/ 1589 w 2111"/>
                <a:gd name="T55" fmla="*/ 46 h 790"/>
                <a:gd name="T56" fmla="*/ 1614 w 2111"/>
                <a:gd name="T57" fmla="*/ 31 h 790"/>
                <a:gd name="T58" fmla="*/ 1629 w 2111"/>
                <a:gd name="T59" fmla="*/ 21 h 790"/>
                <a:gd name="T60" fmla="*/ 1634 w 2111"/>
                <a:gd name="T61" fmla="*/ 11 h 790"/>
                <a:gd name="T62" fmla="*/ 1638 w 2111"/>
                <a:gd name="T63" fmla="*/ 0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11" h="790">
                  <a:moveTo>
                    <a:pt x="1638" y="0"/>
                  </a:moveTo>
                  <a:lnTo>
                    <a:pt x="2041" y="596"/>
                  </a:lnTo>
                  <a:lnTo>
                    <a:pt x="2062" y="632"/>
                  </a:lnTo>
                  <a:lnTo>
                    <a:pt x="2082" y="667"/>
                  </a:lnTo>
                  <a:lnTo>
                    <a:pt x="2101" y="706"/>
                  </a:lnTo>
                  <a:lnTo>
                    <a:pt x="2111" y="746"/>
                  </a:lnTo>
                  <a:lnTo>
                    <a:pt x="2111" y="760"/>
                  </a:lnTo>
                  <a:lnTo>
                    <a:pt x="2111" y="775"/>
                  </a:lnTo>
                  <a:lnTo>
                    <a:pt x="2106" y="785"/>
                  </a:lnTo>
                  <a:lnTo>
                    <a:pt x="2091" y="790"/>
                  </a:lnTo>
                  <a:lnTo>
                    <a:pt x="2077" y="790"/>
                  </a:lnTo>
                  <a:lnTo>
                    <a:pt x="2052" y="785"/>
                  </a:lnTo>
                  <a:lnTo>
                    <a:pt x="1207" y="507"/>
                  </a:lnTo>
                  <a:lnTo>
                    <a:pt x="472" y="259"/>
                  </a:lnTo>
                  <a:lnTo>
                    <a:pt x="373" y="224"/>
                  </a:lnTo>
                  <a:lnTo>
                    <a:pt x="174" y="149"/>
                  </a:lnTo>
                  <a:lnTo>
                    <a:pt x="79" y="110"/>
                  </a:lnTo>
                  <a:lnTo>
                    <a:pt x="15" y="75"/>
                  </a:lnTo>
                  <a:lnTo>
                    <a:pt x="0" y="65"/>
                  </a:lnTo>
                  <a:lnTo>
                    <a:pt x="0" y="56"/>
                  </a:lnTo>
                  <a:lnTo>
                    <a:pt x="15" y="51"/>
                  </a:lnTo>
                  <a:lnTo>
                    <a:pt x="49" y="46"/>
                  </a:lnTo>
                  <a:lnTo>
                    <a:pt x="373" y="56"/>
                  </a:lnTo>
                  <a:lnTo>
                    <a:pt x="854" y="61"/>
                  </a:lnTo>
                  <a:lnTo>
                    <a:pt x="1480" y="70"/>
                  </a:lnTo>
                  <a:lnTo>
                    <a:pt x="1505" y="65"/>
                  </a:lnTo>
                  <a:lnTo>
                    <a:pt x="1559" y="56"/>
                  </a:lnTo>
                  <a:lnTo>
                    <a:pt x="1589" y="46"/>
                  </a:lnTo>
                  <a:lnTo>
                    <a:pt x="1614" y="31"/>
                  </a:lnTo>
                  <a:lnTo>
                    <a:pt x="1629" y="21"/>
                  </a:lnTo>
                  <a:lnTo>
                    <a:pt x="1634" y="11"/>
                  </a:lnTo>
                  <a:lnTo>
                    <a:pt x="1638"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2" name="Freeform 57"/>
            <p:cNvSpPr>
              <a:spLocks/>
            </p:cNvSpPr>
            <p:nvPr/>
          </p:nvSpPr>
          <p:spPr bwMode="auto">
            <a:xfrm>
              <a:off x="2839" y="2366"/>
              <a:ext cx="41" cy="159"/>
            </a:xfrm>
            <a:custGeom>
              <a:avLst/>
              <a:gdLst>
                <a:gd name="T0" fmla="*/ 90 w 616"/>
                <a:gd name="T1" fmla="*/ 0 h 2384"/>
                <a:gd name="T2" fmla="*/ 75 w 616"/>
                <a:gd name="T3" fmla="*/ 5 h 2384"/>
                <a:gd name="T4" fmla="*/ 61 w 616"/>
                <a:gd name="T5" fmla="*/ 10 h 2384"/>
                <a:gd name="T6" fmla="*/ 45 w 616"/>
                <a:gd name="T7" fmla="*/ 26 h 2384"/>
                <a:gd name="T8" fmla="*/ 25 w 616"/>
                <a:gd name="T9" fmla="*/ 51 h 2384"/>
                <a:gd name="T10" fmla="*/ 15 w 616"/>
                <a:gd name="T11" fmla="*/ 90 h 2384"/>
                <a:gd name="T12" fmla="*/ 5 w 616"/>
                <a:gd name="T13" fmla="*/ 135 h 2384"/>
                <a:gd name="T14" fmla="*/ 0 w 616"/>
                <a:gd name="T15" fmla="*/ 199 h 2384"/>
                <a:gd name="T16" fmla="*/ 10 w 616"/>
                <a:gd name="T17" fmla="*/ 601 h 2384"/>
                <a:gd name="T18" fmla="*/ 25 w 616"/>
                <a:gd name="T19" fmla="*/ 1307 h 2384"/>
                <a:gd name="T20" fmla="*/ 54 w 616"/>
                <a:gd name="T21" fmla="*/ 2271 h 2384"/>
                <a:gd name="T22" fmla="*/ 61 w 616"/>
                <a:gd name="T23" fmla="*/ 2296 h 2384"/>
                <a:gd name="T24" fmla="*/ 71 w 616"/>
                <a:gd name="T25" fmla="*/ 2350 h 2384"/>
                <a:gd name="T26" fmla="*/ 75 w 616"/>
                <a:gd name="T27" fmla="*/ 2369 h 2384"/>
                <a:gd name="T28" fmla="*/ 90 w 616"/>
                <a:gd name="T29" fmla="*/ 2384 h 2384"/>
                <a:gd name="T30" fmla="*/ 95 w 616"/>
                <a:gd name="T31" fmla="*/ 2384 h 2384"/>
                <a:gd name="T32" fmla="*/ 105 w 616"/>
                <a:gd name="T33" fmla="*/ 2380 h 2384"/>
                <a:gd name="T34" fmla="*/ 115 w 616"/>
                <a:gd name="T35" fmla="*/ 2375 h 2384"/>
                <a:gd name="T36" fmla="*/ 120 w 616"/>
                <a:gd name="T37" fmla="*/ 2360 h 2384"/>
                <a:gd name="T38" fmla="*/ 388 w 616"/>
                <a:gd name="T39" fmla="*/ 1957 h 2384"/>
                <a:gd name="T40" fmla="*/ 616 w 616"/>
                <a:gd name="T41" fmla="*/ 1619 h 2384"/>
                <a:gd name="T42" fmla="*/ 135 w 616"/>
                <a:gd name="T43" fmla="*/ 155 h 2384"/>
                <a:gd name="T44" fmla="*/ 90 w 616"/>
                <a:gd name="T45" fmla="*/ 0 h 2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6" h="2384">
                  <a:moveTo>
                    <a:pt x="90" y="0"/>
                  </a:moveTo>
                  <a:lnTo>
                    <a:pt x="75" y="5"/>
                  </a:lnTo>
                  <a:lnTo>
                    <a:pt x="61" y="10"/>
                  </a:lnTo>
                  <a:lnTo>
                    <a:pt x="45" y="26"/>
                  </a:lnTo>
                  <a:lnTo>
                    <a:pt x="25" y="51"/>
                  </a:lnTo>
                  <a:lnTo>
                    <a:pt x="15" y="90"/>
                  </a:lnTo>
                  <a:lnTo>
                    <a:pt x="5" y="135"/>
                  </a:lnTo>
                  <a:lnTo>
                    <a:pt x="0" y="199"/>
                  </a:lnTo>
                  <a:lnTo>
                    <a:pt x="10" y="601"/>
                  </a:lnTo>
                  <a:lnTo>
                    <a:pt x="25" y="1307"/>
                  </a:lnTo>
                  <a:lnTo>
                    <a:pt x="54" y="2271"/>
                  </a:lnTo>
                  <a:lnTo>
                    <a:pt x="61" y="2296"/>
                  </a:lnTo>
                  <a:lnTo>
                    <a:pt x="71" y="2350"/>
                  </a:lnTo>
                  <a:lnTo>
                    <a:pt x="75" y="2369"/>
                  </a:lnTo>
                  <a:lnTo>
                    <a:pt x="90" y="2384"/>
                  </a:lnTo>
                  <a:lnTo>
                    <a:pt x="95" y="2384"/>
                  </a:lnTo>
                  <a:lnTo>
                    <a:pt x="105" y="2380"/>
                  </a:lnTo>
                  <a:lnTo>
                    <a:pt x="115" y="2375"/>
                  </a:lnTo>
                  <a:lnTo>
                    <a:pt x="120" y="2360"/>
                  </a:lnTo>
                  <a:lnTo>
                    <a:pt x="388" y="1957"/>
                  </a:lnTo>
                  <a:lnTo>
                    <a:pt x="616" y="1619"/>
                  </a:lnTo>
                  <a:lnTo>
                    <a:pt x="135" y="155"/>
                  </a:lnTo>
                  <a:lnTo>
                    <a:pt x="90"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Freeform 58"/>
            <p:cNvSpPr>
              <a:spLocks/>
            </p:cNvSpPr>
            <p:nvPr/>
          </p:nvSpPr>
          <p:spPr bwMode="auto">
            <a:xfrm>
              <a:off x="2854" y="2476"/>
              <a:ext cx="142" cy="51"/>
            </a:xfrm>
            <a:custGeom>
              <a:avLst/>
              <a:gdLst>
                <a:gd name="T0" fmla="*/ 2137 w 2137"/>
                <a:gd name="T1" fmla="*/ 0 h 774"/>
                <a:gd name="T2" fmla="*/ 45 w 2137"/>
                <a:gd name="T3" fmla="*/ 769 h 774"/>
                <a:gd name="T4" fmla="*/ 25 w 2137"/>
                <a:gd name="T5" fmla="*/ 774 h 774"/>
                <a:gd name="T6" fmla="*/ 9 w 2137"/>
                <a:gd name="T7" fmla="*/ 774 h 774"/>
                <a:gd name="T8" fmla="*/ 5 w 2137"/>
                <a:gd name="T9" fmla="*/ 774 h 774"/>
                <a:gd name="T10" fmla="*/ 0 w 2137"/>
                <a:gd name="T11" fmla="*/ 764 h 774"/>
                <a:gd name="T12" fmla="*/ 0 w 2137"/>
                <a:gd name="T13" fmla="*/ 754 h 774"/>
                <a:gd name="T14" fmla="*/ 0 w 2137"/>
                <a:gd name="T15" fmla="*/ 744 h 774"/>
                <a:gd name="T16" fmla="*/ 14 w 2137"/>
                <a:gd name="T17" fmla="*/ 700 h 774"/>
                <a:gd name="T18" fmla="*/ 50 w 2137"/>
                <a:gd name="T19" fmla="*/ 631 h 774"/>
                <a:gd name="T20" fmla="*/ 110 w 2137"/>
                <a:gd name="T21" fmla="*/ 535 h 774"/>
                <a:gd name="T22" fmla="*/ 244 w 2137"/>
                <a:gd name="T23" fmla="*/ 327 h 774"/>
                <a:gd name="T24" fmla="*/ 343 w 2137"/>
                <a:gd name="T25" fmla="*/ 163 h 774"/>
                <a:gd name="T26" fmla="*/ 423 w 2137"/>
                <a:gd name="T27" fmla="*/ 20 h 774"/>
                <a:gd name="T28" fmla="*/ 2137 w 2137"/>
                <a:gd name="T29" fmla="*/ 0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7" h="774">
                  <a:moveTo>
                    <a:pt x="2137" y="0"/>
                  </a:moveTo>
                  <a:lnTo>
                    <a:pt x="45" y="769"/>
                  </a:lnTo>
                  <a:lnTo>
                    <a:pt x="25" y="774"/>
                  </a:lnTo>
                  <a:lnTo>
                    <a:pt x="9" y="774"/>
                  </a:lnTo>
                  <a:lnTo>
                    <a:pt x="5" y="774"/>
                  </a:lnTo>
                  <a:lnTo>
                    <a:pt x="0" y="764"/>
                  </a:lnTo>
                  <a:lnTo>
                    <a:pt x="0" y="754"/>
                  </a:lnTo>
                  <a:lnTo>
                    <a:pt x="0" y="744"/>
                  </a:lnTo>
                  <a:lnTo>
                    <a:pt x="14" y="700"/>
                  </a:lnTo>
                  <a:lnTo>
                    <a:pt x="50" y="631"/>
                  </a:lnTo>
                  <a:lnTo>
                    <a:pt x="110" y="535"/>
                  </a:lnTo>
                  <a:lnTo>
                    <a:pt x="244" y="327"/>
                  </a:lnTo>
                  <a:lnTo>
                    <a:pt x="343" y="163"/>
                  </a:lnTo>
                  <a:lnTo>
                    <a:pt x="423" y="20"/>
                  </a:lnTo>
                  <a:lnTo>
                    <a:pt x="2137"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4" name="Freeform 59"/>
            <p:cNvSpPr>
              <a:spLocks/>
            </p:cNvSpPr>
            <p:nvPr/>
          </p:nvSpPr>
          <p:spPr bwMode="auto">
            <a:xfrm>
              <a:off x="2851" y="2536"/>
              <a:ext cx="81" cy="104"/>
            </a:xfrm>
            <a:custGeom>
              <a:avLst/>
              <a:gdLst>
                <a:gd name="T0" fmla="*/ 760 w 1208"/>
                <a:gd name="T1" fmla="*/ 184 h 1560"/>
                <a:gd name="T2" fmla="*/ 70 w 1208"/>
                <a:gd name="T3" fmla="*/ 5 h 1560"/>
                <a:gd name="T4" fmla="*/ 44 w 1208"/>
                <a:gd name="T5" fmla="*/ 0 h 1560"/>
                <a:gd name="T6" fmla="*/ 25 w 1208"/>
                <a:gd name="T7" fmla="*/ 0 h 1560"/>
                <a:gd name="T8" fmla="*/ 10 w 1208"/>
                <a:gd name="T9" fmla="*/ 5 h 1560"/>
                <a:gd name="T10" fmla="*/ 0 w 1208"/>
                <a:gd name="T11" fmla="*/ 10 h 1560"/>
                <a:gd name="T12" fmla="*/ 0 w 1208"/>
                <a:gd name="T13" fmla="*/ 20 h 1560"/>
                <a:gd name="T14" fmla="*/ 0 w 1208"/>
                <a:gd name="T15" fmla="*/ 30 h 1560"/>
                <a:gd name="T16" fmla="*/ 0 w 1208"/>
                <a:gd name="T17" fmla="*/ 45 h 1560"/>
                <a:gd name="T18" fmla="*/ 20 w 1208"/>
                <a:gd name="T19" fmla="*/ 90 h 1560"/>
                <a:gd name="T20" fmla="*/ 70 w 1208"/>
                <a:gd name="T21" fmla="*/ 155 h 1560"/>
                <a:gd name="T22" fmla="*/ 313 w 1208"/>
                <a:gd name="T23" fmla="*/ 457 h 1560"/>
                <a:gd name="T24" fmla="*/ 696 w 1208"/>
                <a:gd name="T25" fmla="*/ 934 h 1560"/>
                <a:gd name="T26" fmla="*/ 1208 w 1208"/>
                <a:gd name="T27" fmla="*/ 1560 h 1560"/>
                <a:gd name="T28" fmla="*/ 785 w 1208"/>
                <a:gd name="T29" fmla="*/ 309 h 1560"/>
                <a:gd name="T30" fmla="*/ 770 w 1208"/>
                <a:gd name="T31" fmla="*/ 278 h 1560"/>
                <a:gd name="T32" fmla="*/ 765 w 1208"/>
                <a:gd name="T33" fmla="*/ 238 h 1560"/>
                <a:gd name="T34" fmla="*/ 760 w 1208"/>
                <a:gd name="T35" fmla="*/ 184 h 1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8" h="1560">
                  <a:moveTo>
                    <a:pt x="760" y="184"/>
                  </a:moveTo>
                  <a:lnTo>
                    <a:pt x="70" y="5"/>
                  </a:lnTo>
                  <a:lnTo>
                    <a:pt x="44" y="0"/>
                  </a:lnTo>
                  <a:lnTo>
                    <a:pt x="25" y="0"/>
                  </a:lnTo>
                  <a:lnTo>
                    <a:pt x="10" y="5"/>
                  </a:lnTo>
                  <a:lnTo>
                    <a:pt x="0" y="10"/>
                  </a:lnTo>
                  <a:lnTo>
                    <a:pt x="0" y="20"/>
                  </a:lnTo>
                  <a:lnTo>
                    <a:pt x="0" y="30"/>
                  </a:lnTo>
                  <a:lnTo>
                    <a:pt x="0" y="45"/>
                  </a:lnTo>
                  <a:lnTo>
                    <a:pt x="20" y="90"/>
                  </a:lnTo>
                  <a:lnTo>
                    <a:pt x="70" y="155"/>
                  </a:lnTo>
                  <a:lnTo>
                    <a:pt x="313" y="457"/>
                  </a:lnTo>
                  <a:lnTo>
                    <a:pt x="696" y="934"/>
                  </a:lnTo>
                  <a:lnTo>
                    <a:pt x="1208" y="1560"/>
                  </a:lnTo>
                  <a:lnTo>
                    <a:pt x="785" y="309"/>
                  </a:lnTo>
                  <a:lnTo>
                    <a:pt x="770" y="278"/>
                  </a:lnTo>
                  <a:lnTo>
                    <a:pt x="765" y="238"/>
                  </a:lnTo>
                  <a:lnTo>
                    <a:pt x="760" y="184"/>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5" name="Freeform 60"/>
            <p:cNvSpPr>
              <a:spLocks/>
            </p:cNvSpPr>
            <p:nvPr/>
          </p:nvSpPr>
          <p:spPr bwMode="auto">
            <a:xfrm>
              <a:off x="2750" y="2536"/>
              <a:ext cx="87" cy="119"/>
            </a:xfrm>
            <a:custGeom>
              <a:avLst/>
              <a:gdLst>
                <a:gd name="T0" fmla="*/ 0 w 1307"/>
                <a:gd name="T1" fmla="*/ 1778 h 1778"/>
                <a:gd name="T2" fmla="*/ 1287 w 1307"/>
                <a:gd name="T3" fmla="*/ 100 h 1778"/>
                <a:gd name="T4" fmla="*/ 1297 w 1307"/>
                <a:gd name="T5" fmla="*/ 79 h 1778"/>
                <a:gd name="T6" fmla="*/ 1307 w 1307"/>
                <a:gd name="T7" fmla="*/ 55 h 1778"/>
                <a:gd name="T8" fmla="*/ 1307 w 1307"/>
                <a:gd name="T9" fmla="*/ 35 h 1778"/>
                <a:gd name="T10" fmla="*/ 1307 w 1307"/>
                <a:gd name="T11" fmla="*/ 20 h 1778"/>
                <a:gd name="T12" fmla="*/ 1301 w 1307"/>
                <a:gd name="T13" fmla="*/ 15 h 1778"/>
                <a:gd name="T14" fmla="*/ 1292 w 1307"/>
                <a:gd name="T15" fmla="*/ 5 h 1778"/>
                <a:gd name="T16" fmla="*/ 1277 w 1307"/>
                <a:gd name="T17" fmla="*/ 0 h 1778"/>
                <a:gd name="T18" fmla="*/ 1257 w 1307"/>
                <a:gd name="T19" fmla="*/ 0 h 1778"/>
                <a:gd name="T20" fmla="*/ 1233 w 1307"/>
                <a:gd name="T21" fmla="*/ 5 h 1778"/>
                <a:gd name="T22" fmla="*/ 1203 w 1307"/>
                <a:gd name="T23" fmla="*/ 10 h 1778"/>
                <a:gd name="T24" fmla="*/ 1162 w 1307"/>
                <a:gd name="T25" fmla="*/ 25 h 1778"/>
                <a:gd name="T26" fmla="*/ 1068 w 1307"/>
                <a:gd name="T27" fmla="*/ 50 h 1778"/>
                <a:gd name="T28" fmla="*/ 964 w 1307"/>
                <a:gd name="T29" fmla="*/ 79 h 1778"/>
                <a:gd name="T30" fmla="*/ 750 w 1307"/>
                <a:gd name="T31" fmla="*/ 130 h 1778"/>
                <a:gd name="T32" fmla="*/ 576 w 1307"/>
                <a:gd name="T33" fmla="*/ 164 h 1778"/>
                <a:gd name="T34" fmla="*/ 502 w 1307"/>
                <a:gd name="T35" fmla="*/ 180 h 1778"/>
                <a:gd name="T36" fmla="*/ 0 w 1307"/>
                <a:gd name="T37" fmla="*/ 1778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07" h="1778">
                  <a:moveTo>
                    <a:pt x="0" y="1778"/>
                  </a:moveTo>
                  <a:lnTo>
                    <a:pt x="1287" y="100"/>
                  </a:lnTo>
                  <a:lnTo>
                    <a:pt x="1297" y="79"/>
                  </a:lnTo>
                  <a:lnTo>
                    <a:pt x="1307" y="55"/>
                  </a:lnTo>
                  <a:lnTo>
                    <a:pt x="1307" y="35"/>
                  </a:lnTo>
                  <a:lnTo>
                    <a:pt x="1307" y="20"/>
                  </a:lnTo>
                  <a:lnTo>
                    <a:pt x="1301" y="15"/>
                  </a:lnTo>
                  <a:lnTo>
                    <a:pt x="1292" y="5"/>
                  </a:lnTo>
                  <a:lnTo>
                    <a:pt x="1277" y="0"/>
                  </a:lnTo>
                  <a:lnTo>
                    <a:pt x="1257" y="0"/>
                  </a:lnTo>
                  <a:lnTo>
                    <a:pt x="1233" y="5"/>
                  </a:lnTo>
                  <a:lnTo>
                    <a:pt x="1203" y="10"/>
                  </a:lnTo>
                  <a:lnTo>
                    <a:pt x="1162" y="25"/>
                  </a:lnTo>
                  <a:lnTo>
                    <a:pt x="1068" y="50"/>
                  </a:lnTo>
                  <a:lnTo>
                    <a:pt x="964" y="79"/>
                  </a:lnTo>
                  <a:lnTo>
                    <a:pt x="750" y="130"/>
                  </a:lnTo>
                  <a:lnTo>
                    <a:pt x="576" y="164"/>
                  </a:lnTo>
                  <a:lnTo>
                    <a:pt x="502" y="180"/>
                  </a:lnTo>
                  <a:lnTo>
                    <a:pt x="0" y="1778"/>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6" name="Freeform 61"/>
            <p:cNvSpPr>
              <a:spLocks/>
            </p:cNvSpPr>
            <p:nvPr/>
          </p:nvSpPr>
          <p:spPr bwMode="auto">
            <a:xfrm>
              <a:off x="2776" y="2502"/>
              <a:ext cx="55" cy="22"/>
            </a:xfrm>
            <a:custGeom>
              <a:avLst/>
              <a:gdLst>
                <a:gd name="T0" fmla="*/ 637 w 826"/>
                <a:gd name="T1" fmla="*/ 0 h 327"/>
                <a:gd name="T2" fmla="*/ 652 w 826"/>
                <a:gd name="T3" fmla="*/ 20 h 327"/>
                <a:gd name="T4" fmla="*/ 666 w 826"/>
                <a:gd name="T5" fmla="*/ 40 h 327"/>
                <a:gd name="T6" fmla="*/ 676 w 826"/>
                <a:gd name="T7" fmla="*/ 64 h 327"/>
                <a:gd name="T8" fmla="*/ 676 w 826"/>
                <a:gd name="T9" fmla="*/ 89 h 327"/>
                <a:gd name="T10" fmla="*/ 676 w 826"/>
                <a:gd name="T11" fmla="*/ 99 h 327"/>
                <a:gd name="T12" fmla="*/ 671 w 826"/>
                <a:gd name="T13" fmla="*/ 109 h 327"/>
                <a:gd name="T14" fmla="*/ 662 w 826"/>
                <a:gd name="T15" fmla="*/ 119 h 327"/>
                <a:gd name="T16" fmla="*/ 647 w 826"/>
                <a:gd name="T17" fmla="*/ 124 h 327"/>
                <a:gd name="T18" fmla="*/ 627 w 826"/>
                <a:gd name="T19" fmla="*/ 129 h 327"/>
                <a:gd name="T20" fmla="*/ 601 w 826"/>
                <a:gd name="T21" fmla="*/ 129 h 327"/>
                <a:gd name="T22" fmla="*/ 537 w 826"/>
                <a:gd name="T23" fmla="*/ 129 h 327"/>
                <a:gd name="T24" fmla="*/ 448 w 826"/>
                <a:gd name="T25" fmla="*/ 124 h 327"/>
                <a:gd name="T26" fmla="*/ 244 w 826"/>
                <a:gd name="T27" fmla="*/ 104 h 327"/>
                <a:gd name="T28" fmla="*/ 0 w 826"/>
                <a:gd name="T29" fmla="*/ 74 h 327"/>
                <a:gd name="T30" fmla="*/ 795 w 826"/>
                <a:gd name="T31" fmla="*/ 323 h 327"/>
                <a:gd name="T32" fmla="*/ 805 w 826"/>
                <a:gd name="T33" fmla="*/ 327 h 327"/>
                <a:gd name="T34" fmla="*/ 816 w 826"/>
                <a:gd name="T35" fmla="*/ 327 h 327"/>
                <a:gd name="T36" fmla="*/ 821 w 826"/>
                <a:gd name="T37" fmla="*/ 327 h 327"/>
                <a:gd name="T38" fmla="*/ 826 w 826"/>
                <a:gd name="T39" fmla="*/ 313 h 327"/>
                <a:gd name="T40" fmla="*/ 816 w 826"/>
                <a:gd name="T41" fmla="*/ 288 h 327"/>
                <a:gd name="T42" fmla="*/ 795 w 826"/>
                <a:gd name="T43" fmla="*/ 248 h 327"/>
                <a:gd name="T44" fmla="*/ 761 w 826"/>
                <a:gd name="T45" fmla="*/ 188 h 327"/>
                <a:gd name="T46" fmla="*/ 637 w 826"/>
                <a:gd name="T47" fmla="*/ 0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26" h="327">
                  <a:moveTo>
                    <a:pt x="637" y="0"/>
                  </a:moveTo>
                  <a:lnTo>
                    <a:pt x="652" y="20"/>
                  </a:lnTo>
                  <a:lnTo>
                    <a:pt x="666" y="40"/>
                  </a:lnTo>
                  <a:lnTo>
                    <a:pt x="676" y="64"/>
                  </a:lnTo>
                  <a:lnTo>
                    <a:pt x="676" y="89"/>
                  </a:lnTo>
                  <a:lnTo>
                    <a:pt x="676" y="99"/>
                  </a:lnTo>
                  <a:lnTo>
                    <a:pt x="671" y="109"/>
                  </a:lnTo>
                  <a:lnTo>
                    <a:pt x="662" y="119"/>
                  </a:lnTo>
                  <a:lnTo>
                    <a:pt x="647" y="124"/>
                  </a:lnTo>
                  <a:lnTo>
                    <a:pt x="627" y="129"/>
                  </a:lnTo>
                  <a:lnTo>
                    <a:pt x="601" y="129"/>
                  </a:lnTo>
                  <a:lnTo>
                    <a:pt x="537" y="129"/>
                  </a:lnTo>
                  <a:lnTo>
                    <a:pt x="448" y="124"/>
                  </a:lnTo>
                  <a:lnTo>
                    <a:pt x="244" y="104"/>
                  </a:lnTo>
                  <a:lnTo>
                    <a:pt x="0" y="74"/>
                  </a:lnTo>
                  <a:lnTo>
                    <a:pt x="795" y="323"/>
                  </a:lnTo>
                  <a:lnTo>
                    <a:pt x="805" y="327"/>
                  </a:lnTo>
                  <a:lnTo>
                    <a:pt x="816" y="327"/>
                  </a:lnTo>
                  <a:lnTo>
                    <a:pt x="821" y="327"/>
                  </a:lnTo>
                  <a:lnTo>
                    <a:pt x="826" y="313"/>
                  </a:lnTo>
                  <a:lnTo>
                    <a:pt x="816" y="288"/>
                  </a:lnTo>
                  <a:lnTo>
                    <a:pt x="795" y="248"/>
                  </a:lnTo>
                  <a:lnTo>
                    <a:pt x="761" y="188"/>
                  </a:lnTo>
                  <a:lnTo>
                    <a:pt x="637" y="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7" name="Freeform 62"/>
            <p:cNvSpPr>
              <a:spLocks/>
            </p:cNvSpPr>
            <p:nvPr/>
          </p:nvSpPr>
          <p:spPr bwMode="auto">
            <a:xfrm>
              <a:off x="2855" y="2479"/>
              <a:ext cx="73" cy="46"/>
            </a:xfrm>
            <a:custGeom>
              <a:avLst/>
              <a:gdLst>
                <a:gd name="T0" fmla="*/ 51 w 1094"/>
                <a:gd name="T1" fmla="*/ 611 h 690"/>
                <a:gd name="T2" fmla="*/ 31 w 1094"/>
                <a:gd name="T3" fmla="*/ 635 h 690"/>
                <a:gd name="T4" fmla="*/ 16 w 1094"/>
                <a:gd name="T5" fmla="*/ 655 h 690"/>
                <a:gd name="T6" fmla="*/ 7 w 1094"/>
                <a:gd name="T7" fmla="*/ 670 h 690"/>
                <a:gd name="T8" fmla="*/ 0 w 1094"/>
                <a:gd name="T9" fmla="*/ 679 h 690"/>
                <a:gd name="T10" fmla="*/ 7 w 1094"/>
                <a:gd name="T11" fmla="*/ 685 h 690"/>
                <a:gd name="T12" fmla="*/ 11 w 1094"/>
                <a:gd name="T13" fmla="*/ 690 h 690"/>
                <a:gd name="T14" fmla="*/ 26 w 1094"/>
                <a:gd name="T15" fmla="*/ 690 h 690"/>
                <a:gd name="T16" fmla="*/ 66 w 1094"/>
                <a:gd name="T17" fmla="*/ 674 h 690"/>
                <a:gd name="T18" fmla="*/ 140 w 1094"/>
                <a:gd name="T19" fmla="*/ 645 h 690"/>
                <a:gd name="T20" fmla="*/ 244 w 1094"/>
                <a:gd name="T21" fmla="*/ 600 h 690"/>
                <a:gd name="T22" fmla="*/ 368 w 1094"/>
                <a:gd name="T23" fmla="*/ 556 h 690"/>
                <a:gd name="T24" fmla="*/ 632 w 1094"/>
                <a:gd name="T25" fmla="*/ 466 h 690"/>
                <a:gd name="T26" fmla="*/ 934 w 1094"/>
                <a:gd name="T27" fmla="*/ 367 h 690"/>
                <a:gd name="T28" fmla="*/ 885 w 1094"/>
                <a:gd name="T29" fmla="*/ 367 h 690"/>
                <a:gd name="T30" fmla="*/ 831 w 1094"/>
                <a:gd name="T31" fmla="*/ 362 h 690"/>
                <a:gd name="T32" fmla="*/ 776 w 1094"/>
                <a:gd name="T33" fmla="*/ 347 h 690"/>
                <a:gd name="T34" fmla="*/ 746 w 1094"/>
                <a:gd name="T35" fmla="*/ 337 h 690"/>
                <a:gd name="T36" fmla="*/ 721 w 1094"/>
                <a:gd name="T37" fmla="*/ 326 h 690"/>
                <a:gd name="T38" fmla="*/ 701 w 1094"/>
                <a:gd name="T39" fmla="*/ 312 h 690"/>
                <a:gd name="T40" fmla="*/ 687 w 1094"/>
                <a:gd name="T41" fmla="*/ 292 h 690"/>
                <a:gd name="T42" fmla="*/ 677 w 1094"/>
                <a:gd name="T43" fmla="*/ 267 h 690"/>
                <a:gd name="T44" fmla="*/ 671 w 1094"/>
                <a:gd name="T45" fmla="*/ 243 h 690"/>
                <a:gd name="T46" fmla="*/ 677 w 1094"/>
                <a:gd name="T47" fmla="*/ 213 h 690"/>
                <a:gd name="T48" fmla="*/ 691 w 1094"/>
                <a:gd name="T49" fmla="*/ 178 h 690"/>
                <a:gd name="T50" fmla="*/ 711 w 1094"/>
                <a:gd name="T51" fmla="*/ 144 h 690"/>
                <a:gd name="T52" fmla="*/ 736 w 1094"/>
                <a:gd name="T53" fmla="*/ 113 h 690"/>
                <a:gd name="T54" fmla="*/ 767 w 1094"/>
                <a:gd name="T55" fmla="*/ 83 h 690"/>
                <a:gd name="T56" fmla="*/ 796 w 1094"/>
                <a:gd name="T57" fmla="*/ 63 h 690"/>
                <a:gd name="T58" fmla="*/ 831 w 1094"/>
                <a:gd name="T59" fmla="*/ 44 h 690"/>
                <a:gd name="T60" fmla="*/ 860 w 1094"/>
                <a:gd name="T61" fmla="*/ 29 h 690"/>
                <a:gd name="T62" fmla="*/ 930 w 1094"/>
                <a:gd name="T63" fmla="*/ 9 h 690"/>
                <a:gd name="T64" fmla="*/ 990 w 1094"/>
                <a:gd name="T65" fmla="*/ 0 h 690"/>
                <a:gd name="T66" fmla="*/ 1044 w 1094"/>
                <a:gd name="T67" fmla="*/ 0 h 690"/>
                <a:gd name="T68" fmla="*/ 1094 w 1094"/>
                <a:gd name="T69" fmla="*/ 0 h 690"/>
                <a:gd name="T70" fmla="*/ 453 w 1094"/>
                <a:gd name="T71" fmla="*/ 9 h 690"/>
                <a:gd name="T72" fmla="*/ 51 w 1094"/>
                <a:gd name="T73" fmla="*/ 61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4" h="690">
                  <a:moveTo>
                    <a:pt x="51" y="611"/>
                  </a:moveTo>
                  <a:lnTo>
                    <a:pt x="31" y="635"/>
                  </a:lnTo>
                  <a:lnTo>
                    <a:pt x="16" y="655"/>
                  </a:lnTo>
                  <a:lnTo>
                    <a:pt x="7" y="670"/>
                  </a:lnTo>
                  <a:lnTo>
                    <a:pt x="0" y="679"/>
                  </a:lnTo>
                  <a:lnTo>
                    <a:pt x="7" y="685"/>
                  </a:lnTo>
                  <a:lnTo>
                    <a:pt x="11" y="690"/>
                  </a:lnTo>
                  <a:lnTo>
                    <a:pt x="26" y="690"/>
                  </a:lnTo>
                  <a:lnTo>
                    <a:pt x="66" y="674"/>
                  </a:lnTo>
                  <a:lnTo>
                    <a:pt x="140" y="645"/>
                  </a:lnTo>
                  <a:lnTo>
                    <a:pt x="244" y="600"/>
                  </a:lnTo>
                  <a:lnTo>
                    <a:pt x="368" y="556"/>
                  </a:lnTo>
                  <a:lnTo>
                    <a:pt x="632" y="466"/>
                  </a:lnTo>
                  <a:lnTo>
                    <a:pt x="934" y="367"/>
                  </a:lnTo>
                  <a:lnTo>
                    <a:pt x="885" y="367"/>
                  </a:lnTo>
                  <a:lnTo>
                    <a:pt x="831" y="362"/>
                  </a:lnTo>
                  <a:lnTo>
                    <a:pt x="776" y="347"/>
                  </a:lnTo>
                  <a:lnTo>
                    <a:pt x="746" y="337"/>
                  </a:lnTo>
                  <a:lnTo>
                    <a:pt x="721" y="326"/>
                  </a:lnTo>
                  <a:lnTo>
                    <a:pt x="701" y="312"/>
                  </a:lnTo>
                  <a:lnTo>
                    <a:pt x="687" y="292"/>
                  </a:lnTo>
                  <a:lnTo>
                    <a:pt x="677" y="267"/>
                  </a:lnTo>
                  <a:lnTo>
                    <a:pt x="671" y="243"/>
                  </a:lnTo>
                  <a:lnTo>
                    <a:pt x="677" y="213"/>
                  </a:lnTo>
                  <a:lnTo>
                    <a:pt x="691" y="178"/>
                  </a:lnTo>
                  <a:lnTo>
                    <a:pt x="711" y="144"/>
                  </a:lnTo>
                  <a:lnTo>
                    <a:pt x="736" y="113"/>
                  </a:lnTo>
                  <a:lnTo>
                    <a:pt x="767" y="83"/>
                  </a:lnTo>
                  <a:lnTo>
                    <a:pt x="796" y="63"/>
                  </a:lnTo>
                  <a:lnTo>
                    <a:pt x="831" y="44"/>
                  </a:lnTo>
                  <a:lnTo>
                    <a:pt x="860" y="29"/>
                  </a:lnTo>
                  <a:lnTo>
                    <a:pt x="930" y="9"/>
                  </a:lnTo>
                  <a:lnTo>
                    <a:pt x="990" y="0"/>
                  </a:lnTo>
                  <a:lnTo>
                    <a:pt x="1044" y="0"/>
                  </a:lnTo>
                  <a:lnTo>
                    <a:pt x="1094" y="0"/>
                  </a:lnTo>
                  <a:lnTo>
                    <a:pt x="453" y="9"/>
                  </a:lnTo>
                  <a:lnTo>
                    <a:pt x="51" y="611"/>
                  </a:lnTo>
                  <a:close/>
                </a:path>
              </a:pathLst>
            </a:custGeom>
            <a:solidFill>
              <a:srgbClr val="EDA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8" name="Freeform 63"/>
            <p:cNvSpPr>
              <a:spLocks/>
            </p:cNvSpPr>
            <p:nvPr/>
          </p:nvSpPr>
          <p:spPr bwMode="auto">
            <a:xfrm>
              <a:off x="2841" y="2372"/>
              <a:ext cx="32" cy="137"/>
            </a:xfrm>
            <a:custGeom>
              <a:avLst/>
              <a:gdLst>
                <a:gd name="T0" fmla="*/ 55 w 477"/>
                <a:gd name="T1" fmla="*/ 9 h 2060"/>
                <a:gd name="T2" fmla="*/ 45 w 477"/>
                <a:gd name="T3" fmla="*/ 4 h 2060"/>
                <a:gd name="T4" fmla="*/ 36 w 477"/>
                <a:gd name="T5" fmla="*/ 0 h 2060"/>
                <a:gd name="T6" fmla="*/ 26 w 477"/>
                <a:gd name="T7" fmla="*/ 4 h 2060"/>
                <a:gd name="T8" fmla="*/ 15 w 477"/>
                <a:gd name="T9" fmla="*/ 9 h 2060"/>
                <a:gd name="T10" fmla="*/ 5 w 477"/>
                <a:gd name="T11" fmla="*/ 24 h 2060"/>
                <a:gd name="T12" fmla="*/ 0 w 477"/>
                <a:gd name="T13" fmla="*/ 54 h 2060"/>
                <a:gd name="T14" fmla="*/ 0 w 477"/>
                <a:gd name="T15" fmla="*/ 98 h 2060"/>
                <a:gd name="T16" fmla="*/ 15 w 477"/>
                <a:gd name="T17" fmla="*/ 755 h 2060"/>
                <a:gd name="T18" fmla="*/ 31 w 477"/>
                <a:gd name="T19" fmla="*/ 1315 h 2060"/>
                <a:gd name="T20" fmla="*/ 36 w 477"/>
                <a:gd name="T21" fmla="*/ 1464 h 2060"/>
                <a:gd name="T22" fmla="*/ 45 w 477"/>
                <a:gd name="T23" fmla="*/ 1609 h 2060"/>
                <a:gd name="T24" fmla="*/ 60 w 477"/>
                <a:gd name="T25" fmla="*/ 1768 h 2060"/>
                <a:gd name="T26" fmla="*/ 70 w 477"/>
                <a:gd name="T27" fmla="*/ 1842 h 2060"/>
                <a:gd name="T28" fmla="*/ 85 w 477"/>
                <a:gd name="T29" fmla="*/ 1911 h 2060"/>
                <a:gd name="T30" fmla="*/ 95 w 477"/>
                <a:gd name="T31" fmla="*/ 1971 h 2060"/>
                <a:gd name="T32" fmla="*/ 110 w 477"/>
                <a:gd name="T33" fmla="*/ 2020 h 2060"/>
                <a:gd name="T34" fmla="*/ 129 w 477"/>
                <a:gd name="T35" fmla="*/ 2050 h 2060"/>
                <a:gd name="T36" fmla="*/ 139 w 477"/>
                <a:gd name="T37" fmla="*/ 2055 h 2060"/>
                <a:gd name="T38" fmla="*/ 149 w 477"/>
                <a:gd name="T39" fmla="*/ 2060 h 2060"/>
                <a:gd name="T40" fmla="*/ 164 w 477"/>
                <a:gd name="T41" fmla="*/ 2055 h 2060"/>
                <a:gd name="T42" fmla="*/ 174 w 477"/>
                <a:gd name="T43" fmla="*/ 2045 h 2060"/>
                <a:gd name="T44" fmla="*/ 184 w 477"/>
                <a:gd name="T45" fmla="*/ 2030 h 2060"/>
                <a:gd name="T46" fmla="*/ 198 w 477"/>
                <a:gd name="T47" fmla="*/ 2011 h 2060"/>
                <a:gd name="T48" fmla="*/ 254 w 477"/>
                <a:gd name="T49" fmla="*/ 1911 h 2060"/>
                <a:gd name="T50" fmla="*/ 303 w 477"/>
                <a:gd name="T51" fmla="*/ 1827 h 2060"/>
                <a:gd name="T52" fmla="*/ 353 w 477"/>
                <a:gd name="T53" fmla="*/ 1758 h 2060"/>
                <a:gd name="T54" fmla="*/ 392 w 477"/>
                <a:gd name="T55" fmla="*/ 1702 h 2060"/>
                <a:gd name="T56" fmla="*/ 458 w 477"/>
                <a:gd name="T57" fmla="*/ 1628 h 2060"/>
                <a:gd name="T58" fmla="*/ 477 w 477"/>
                <a:gd name="T59" fmla="*/ 1609 h 2060"/>
                <a:gd name="T60" fmla="*/ 55 w 477"/>
                <a:gd name="T61" fmla="*/ 9 h 20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7" h="2060">
                  <a:moveTo>
                    <a:pt x="55" y="9"/>
                  </a:moveTo>
                  <a:lnTo>
                    <a:pt x="45" y="4"/>
                  </a:lnTo>
                  <a:lnTo>
                    <a:pt x="36" y="0"/>
                  </a:lnTo>
                  <a:lnTo>
                    <a:pt x="26" y="4"/>
                  </a:lnTo>
                  <a:lnTo>
                    <a:pt x="15" y="9"/>
                  </a:lnTo>
                  <a:lnTo>
                    <a:pt x="5" y="24"/>
                  </a:lnTo>
                  <a:lnTo>
                    <a:pt x="0" y="54"/>
                  </a:lnTo>
                  <a:lnTo>
                    <a:pt x="0" y="98"/>
                  </a:lnTo>
                  <a:lnTo>
                    <a:pt x="15" y="755"/>
                  </a:lnTo>
                  <a:lnTo>
                    <a:pt x="31" y="1315"/>
                  </a:lnTo>
                  <a:lnTo>
                    <a:pt x="36" y="1464"/>
                  </a:lnTo>
                  <a:lnTo>
                    <a:pt x="45" y="1609"/>
                  </a:lnTo>
                  <a:lnTo>
                    <a:pt x="60" y="1768"/>
                  </a:lnTo>
                  <a:lnTo>
                    <a:pt x="70" y="1842"/>
                  </a:lnTo>
                  <a:lnTo>
                    <a:pt x="85" y="1911"/>
                  </a:lnTo>
                  <a:lnTo>
                    <a:pt x="95" y="1971"/>
                  </a:lnTo>
                  <a:lnTo>
                    <a:pt x="110" y="2020"/>
                  </a:lnTo>
                  <a:lnTo>
                    <a:pt x="129" y="2050"/>
                  </a:lnTo>
                  <a:lnTo>
                    <a:pt x="139" y="2055"/>
                  </a:lnTo>
                  <a:lnTo>
                    <a:pt x="149" y="2060"/>
                  </a:lnTo>
                  <a:lnTo>
                    <a:pt x="164" y="2055"/>
                  </a:lnTo>
                  <a:lnTo>
                    <a:pt x="174" y="2045"/>
                  </a:lnTo>
                  <a:lnTo>
                    <a:pt x="184" y="2030"/>
                  </a:lnTo>
                  <a:lnTo>
                    <a:pt x="198" y="2011"/>
                  </a:lnTo>
                  <a:lnTo>
                    <a:pt x="254" y="1911"/>
                  </a:lnTo>
                  <a:lnTo>
                    <a:pt x="303" y="1827"/>
                  </a:lnTo>
                  <a:lnTo>
                    <a:pt x="353" y="1758"/>
                  </a:lnTo>
                  <a:lnTo>
                    <a:pt x="392" y="1702"/>
                  </a:lnTo>
                  <a:lnTo>
                    <a:pt x="458" y="1628"/>
                  </a:lnTo>
                  <a:lnTo>
                    <a:pt x="477" y="1609"/>
                  </a:lnTo>
                  <a:lnTo>
                    <a:pt x="55" y="9"/>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64"/>
            <p:cNvSpPr>
              <a:spLocks/>
            </p:cNvSpPr>
            <p:nvPr/>
          </p:nvSpPr>
          <p:spPr bwMode="auto">
            <a:xfrm>
              <a:off x="2844" y="2372"/>
              <a:ext cx="4" cy="95"/>
            </a:xfrm>
            <a:custGeom>
              <a:avLst/>
              <a:gdLst>
                <a:gd name="T0" fmla="*/ 70 w 70"/>
                <a:gd name="T1" fmla="*/ 1425 h 1425"/>
                <a:gd name="T2" fmla="*/ 50 w 70"/>
                <a:gd name="T3" fmla="*/ 725 h 1425"/>
                <a:gd name="T4" fmla="*/ 30 w 70"/>
                <a:gd name="T5" fmla="*/ 239 h 1425"/>
                <a:gd name="T6" fmla="*/ 25 w 70"/>
                <a:gd name="T7" fmla="*/ 75 h 1425"/>
                <a:gd name="T8" fmla="*/ 20 w 70"/>
                <a:gd name="T9" fmla="*/ 25 h 1425"/>
                <a:gd name="T10" fmla="*/ 15 w 70"/>
                <a:gd name="T11" fmla="*/ 5 h 1425"/>
                <a:gd name="T12" fmla="*/ 10 w 70"/>
                <a:gd name="T13" fmla="*/ 0 h 1425"/>
                <a:gd name="T14" fmla="*/ 10 w 70"/>
                <a:gd name="T15" fmla="*/ 5 h 1425"/>
                <a:gd name="T16" fmla="*/ 5 w 70"/>
                <a:gd name="T17" fmla="*/ 25 h 1425"/>
                <a:gd name="T18" fmla="*/ 0 w 70"/>
                <a:gd name="T19" fmla="*/ 104 h 1425"/>
                <a:gd name="T20" fmla="*/ 0 w 70"/>
                <a:gd name="T21" fmla="*/ 239 h 1425"/>
                <a:gd name="T22" fmla="*/ 0 w 70"/>
                <a:gd name="T23" fmla="*/ 418 h 1425"/>
                <a:gd name="T24" fmla="*/ 5 w 70"/>
                <a:gd name="T25" fmla="*/ 636 h 1425"/>
                <a:gd name="T26" fmla="*/ 20 w 70"/>
                <a:gd name="T27" fmla="*/ 879 h 1425"/>
                <a:gd name="T28" fmla="*/ 40 w 70"/>
                <a:gd name="T29" fmla="*/ 1148 h 1425"/>
                <a:gd name="T30" fmla="*/ 70 w 70"/>
                <a:gd name="T31" fmla="*/ 1425 h 1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1425">
                  <a:moveTo>
                    <a:pt x="70" y="1425"/>
                  </a:moveTo>
                  <a:lnTo>
                    <a:pt x="50" y="725"/>
                  </a:lnTo>
                  <a:lnTo>
                    <a:pt x="30" y="239"/>
                  </a:lnTo>
                  <a:lnTo>
                    <a:pt x="25" y="75"/>
                  </a:lnTo>
                  <a:lnTo>
                    <a:pt x="20" y="25"/>
                  </a:lnTo>
                  <a:lnTo>
                    <a:pt x="15" y="5"/>
                  </a:lnTo>
                  <a:lnTo>
                    <a:pt x="10" y="0"/>
                  </a:lnTo>
                  <a:lnTo>
                    <a:pt x="10" y="5"/>
                  </a:lnTo>
                  <a:lnTo>
                    <a:pt x="5" y="25"/>
                  </a:lnTo>
                  <a:lnTo>
                    <a:pt x="0" y="104"/>
                  </a:lnTo>
                  <a:lnTo>
                    <a:pt x="0" y="239"/>
                  </a:lnTo>
                  <a:lnTo>
                    <a:pt x="0" y="418"/>
                  </a:lnTo>
                  <a:lnTo>
                    <a:pt x="5" y="636"/>
                  </a:lnTo>
                  <a:lnTo>
                    <a:pt x="20" y="879"/>
                  </a:lnTo>
                  <a:lnTo>
                    <a:pt x="40" y="1148"/>
                  </a:lnTo>
                  <a:lnTo>
                    <a:pt x="70" y="1425"/>
                  </a:lnTo>
                  <a:close/>
                </a:path>
              </a:pathLst>
            </a:custGeom>
            <a:solidFill>
              <a:srgbClr val="F6F2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Freeform 65"/>
            <p:cNvSpPr>
              <a:spLocks/>
            </p:cNvSpPr>
            <p:nvPr/>
          </p:nvSpPr>
          <p:spPr bwMode="auto">
            <a:xfrm>
              <a:off x="2843" y="2540"/>
              <a:ext cx="93" cy="115"/>
            </a:xfrm>
            <a:custGeom>
              <a:avLst/>
              <a:gdLst>
                <a:gd name="T0" fmla="*/ 1375 w 1390"/>
                <a:gd name="T1" fmla="*/ 1689 h 1723"/>
                <a:gd name="T2" fmla="*/ 79 w 1390"/>
                <a:gd name="T3" fmla="*/ 45 h 1723"/>
                <a:gd name="T4" fmla="*/ 64 w 1390"/>
                <a:gd name="T5" fmla="*/ 29 h 1723"/>
                <a:gd name="T6" fmla="*/ 54 w 1390"/>
                <a:gd name="T7" fmla="*/ 14 h 1723"/>
                <a:gd name="T8" fmla="*/ 34 w 1390"/>
                <a:gd name="T9" fmla="*/ 0 h 1723"/>
                <a:gd name="T10" fmla="*/ 19 w 1390"/>
                <a:gd name="T11" fmla="*/ 0 h 1723"/>
                <a:gd name="T12" fmla="*/ 14 w 1390"/>
                <a:gd name="T13" fmla="*/ 0 h 1723"/>
                <a:gd name="T14" fmla="*/ 9 w 1390"/>
                <a:gd name="T15" fmla="*/ 10 h 1723"/>
                <a:gd name="T16" fmla="*/ 0 w 1390"/>
                <a:gd name="T17" fmla="*/ 40 h 1723"/>
                <a:gd name="T18" fmla="*/ 0 w 1390"/>
                <a:gd name="T19" fmla="*/ 90 h 1723"/>
                <a:gd name="T20" fmla="*/ 9 w 1390"/>
                <a:gd name="T21" fmla="*/ 273 h 1723"/>
                <a:gd name="T22" fmla="*/ 9 w 1390"/>
                <a:gd name="T23" fmla="*/ 507 h 1723"/>
                <a:gd name="T24" fmla="*/ 14 w 1390"/>
                <a:gd name="T25" fmla="*/ 784 h 1723"/>
                <a:gd name="T26" fmla="*/ 24 w 1390"/>
                <a:gd name="T27" fmla="*/ 784 h 1723"/>
                <a:gd name="T28" fmla="*/ 49 w 1390"/>
                <a:gd name="T29" fmla="*/ 794 h 1723"/>
                <a:gd name="T30" fmla="*/ 98 w 1390"/>
                <a:gd name="T31" fmla="*/ 819 h 1723"/>
                <a:gd name="T32" fmla="*/ 123 w 1390"/>
                <a:gd name="T33" fmla="*/ 840 h 1723"/>
                <a:gd name="T34" fmla="*/ 158 w 1390"/>
                <a:gd name="T35" fmla="*/ 864 h 1723"/>
                <a:gd name="T36" fmla="*/ 233 w 1390"/>
                <a:gd name="T37" fmla="*/ 924 h 1723"/>
                <a:gd name="T38" fmla="*/ 377 w 1390"/>
                <a:gd name="T39" fmla="*/ 1027 h 1723"/>
                <a:gd name="T40" fmla="*/ 774 w 1390"/>
                <a:gd name="T41" fmla="*/ 1311 h 1723"/>
                <a:gd name="T42" fmla="*/ 1321 w 1390"/>
                <a:gd name="T43" fmla="*/ 1704 h 1723"/>
                <a:gd name="T44" fmla="*/ 1336 w 1390"/>
                <a:gd name="T45" fmla="*/ 1709 h 1723"/>
                <a:gd name="T46" fmla="*/ 1370 w 1390"/>
                <a:gd name="T47" fmla="*/ 1723 h 1723"/>
                <a:gd name="T48" fmla="*/ 1385 w 1390"/>
                <a:gd name="T49" fmla="*/ 1723 h 1723"/>
                <a:gd name="T50" fmla="*/ 1390 w 1390"/>
                <a:gd name="T51" fmla="*/ 1718 h 1723"/>
                <a:gd name="T52" fmla="*/ 1390 w 1390"/>
                <a:gd name="T53" fmla="*/ 1709 h 1723"/>
                <a:gd name="T54" fmla="*/ 1375 w 1390"/>
                <a:gd name="T55" fmla="*/ 1689 h 1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90" h="1723">
                  <a:moveTo>
                    <a:pt x="1375" y="1689"/>
                  </a:moveTo>
                  <a:lnTo>
                    <a:pt x="79" y="45"/>
                  </a:lnTo>
                  <a:lnTo>
                    <a:pt x="64" y="29"/>
                  </a:lnTo>
                  <a:lnTo>
                    <a:pt x="54" y="14"/>
                  </a:lnTo>
                  <a:lnTo>
                    <a:pt x="34" y="0"/>
                  </a:lnTo>
                  <a:lnTo>
                    <a:pt x="19" y="0"/>
                  </a:lnTo>
                  <a:lnTo>
                    <a:pt x="14" y="0"/>
                  </a:lnTo>
                  <a:lnTo>
                    <a:pt x="9" y="10"/>
                  </a:lnTo>
                  <a:lnTo>
                    <a:pt x="0" y="40"/>
                  </a:lnTo>
                  <a:lnTo>
                    <a:pt x="0" y="90"/>
                  </a:lnTo>
                  <a:lnTo>
                    <a:pt x="9" y="273"/>
                  </a:lnTo>
                  <a:lnTo>
                    <a:pt x="9" y="507"/>
                  </a:lnTo>
                  <a:lnTo>
                    <a:pt x="14" y="784"/>
                  </a:lnTo>
                  <a:lnTo>
                    <a:pt x="24" y="784"/>
                  </a:lnTo>
                  <a:lnTo>
                    <a:pt x="49" y="794"/>
                  </a:lnTo>
                  <a:lnTo>
                    <a:pt x="98" y="819"/>
                  </a:lnTo>
                  <a:lnTo>
                    <a:pt x="123" y="840"/>
                  </a:lnTo>
                  <a:lnTo>
                    <a:pt x="158" y="864"/>
                  </a:lnTo>
                  <a:lnTo>
                    <a:pt x="233" y="924"/>
                  </a:lnTo>
                  <a:lnTo>
                    <a:pt x="377" y="1027"/>
                  </a:lnTo>
                  <a:lnTo>
                    <a:pt x="774" y="1311"/>
                  </a:lnTo>
                  <a:lnTo>
                    <a:pt x="1321" y="1704"/>
                  </a:lnTo>
                  <a:lnTo>
                    <a:pt x="1336" y="1709"/>
                  </a:lnTo>
                  <a:lnTo>
                    <a:pt x="1370" y="1723"/>
                  </a:lnTo>
                  <a:lnTo>
                    <a:pt x="1385" y="1723"/>
                  </a:lnTo>
                  <a:lnTo>
                    <a:pt x="1390" y="1718"/>
                  </a:lnTo>
                  <a:lnTo>
                    <a:pt x="1390" y="1709"/>
                  </a:lnTo>
                  <a:lnTo>
                    <a:pt x="1375" y="1689"/>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31" name="Group 130"/>
          <p:cNvGrpSpPr>
            <a:grpSpLocks noChangeAspect="1"/>
          </p:cNvGrpSpPr>
          <p:nvPr/>
        </p:nvGrpSpPr>
        <p:grpSpPr bwMode="auto">
          <a:xfrm rot="16200000">
            <a:off x="4770316" y="1817634"/>
            <a:ext cx="249652" cy="576783"/>
            <a:chOff x="2648" y="1624"/>
            <a:chExt cx="464" cy="1072"/>
          </a:xfrm>
          <a:effectLst>
            <a:glow rad="63500">
              <a:schemeClr val="accent2">
                <a:satMod val="175000"/>
                <a:alpha val="40000"/>
              </a:schemeClr>
            </a:glow>
          </a:effectLst>
        </p:grpSpPr>
        <p:sp>
          <p:nvSpPr>
            <p:cNvPr id="132" name="AutoShape 4"/>
            <p:cNvSpPr>
              <a:spLocks noChangeAspect="1" noChangeArrowheads="1" noTextEdit="1"/>
            </p:cNvSpPr>
            <p:nvPr/>
          </p:nvSpPr>
          <p:spPr bwMode="auto">
            <a:xfrm>
              <a:off x="2648" y="1624"/>
              <a:ext cx="270" cy="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3" name="Freeform 6"/>
            <p:cNvSpPr>
              <a:spLocks/>
            </p:cNvSpPr>
            <p:nvPr/>
          </p:nvSpPr>
          <p:spPr bwMode="auto">
            <a:xfrm>
              <a:off x="2662" y="1624"/>
              <a:ext cx="439" cy="417"/>
            </a:xfrm>
            <a:custGeom>
              <a:avLst/>
              <a:gdLst>
                <a:gd name="T0" fmla="*/ 3243 w 6577"/>
                <a:gd name="T1" fmla="*/ 40 h 6257"/>
                <a:gd name="T2" fmla="*/ 3274 w 6577"/>
                <a:gd name="T3" fmla="*/ 5 h 6257"/>
                <a:gd name="T4" fmla="*/ 3309 w 6577"/>
                <a:gd name="T5" fmla="*/ 5 h 6257"/>
                <a:gd name="T6" fmla="*/ 3338 w 6577"/>
                <a:gd name="T7" fmla="*/ 40 h 6257"/>
                <a:gd name="T8" fmla="*/ 4029 w 6577"/>
                <a:gd name="T9" fmla="*/ 2171 h 6257"/>
                <a:gd name="T10" fmla="*/ 4068 w 6577"/>
                <a:gd name="T11" fmla="*/ 2239 h 6257"/>
                <a:gd name="T12" fmla="*/ 4128 w 6577"/>
                <a:gd name="T13" fmla="*/ 2299 h 6257"/>
                <a:gd name="T14" fmla="*/ 4202 w 6577"/>
                <a:gd name="T15" fmla="*/ 2340 h 6257"/>
                <a:gd name="T16" fmla="*/ 4282 w 6577"/>
                <a:gd name="T17" fmla="*/ 2354 h 6257"/>
                <a:gd name="T18" fmla="*/ 6523 w 6577"/>
                <a:gd name="T19" fmla="*/ 2354 h 6257"/>
                <a:gd name="T20" fmla="*/ 6567 w 6577"/>
                <a:gd name="T21" fmla="*/ 2374 h 6257"/>
                <a:gd name="T22" fmla="*/ 6577 w 6577"/>
                <a:gd name="T23" fmla="*/ 2403 h 6257"/>
                <a:gd name="T24" fmla="*/ 6552 w 6577"/>
                <a:gd name="T25" fmla="*/ 2443 h 6257"/>
                <a:gd name="T26" fmla="*/ 4739 w 6577"/>
                <a:gd name="T27" fmla="*/ 3760 h 6257"/>
                <a:gd name="T28" fmla="*/ 4684 w 6577"/>
                <a:gd name="T29" fmla="*/ 3819 h 6257"/>
                <a:gd name="T30" fmla="*/ 4650 w 6577"/>
                <a:gd name="T31" fmla="*/ 3893 h 6257"/>
                <a:gd name="T32" fmla="*/ 4635 w 6577"/>
                <a:gd name="T33" fmla="*/ 3978 h 6257"/>
                <a:gd name="T34" fmla="*/ 4645 w 6577"/>
                <a:gd name="T35" fmla="*/ 4057 h 6257"/>
                <a:gd name="T36" fmla="*/ 5336 w 6577"/>
                <a:gd name="T37" fmla="*/ 6188 h 6257"/>
                <a:gd name="T38" fmla="*/ 5329 w 6577"/>
                <a:gd name="T39" fmla="*/ 6237 h 6257"/>
                <a:gd name="T40" fmla="*/ 5305 w 6577"/>
                <a:gd name="T41" fmla="*/ 6257 h 6257"/>
                <a:gd name="T42" fmla="*/ 5261 w 6577"/>
                <a:gd name="T43" fmla="*/ 6242 h 6257"/>
                <a:gd name="T44" fmla="*/ 3447 w 6577"/>
                <a:gd name="T45" fmla="*/ 4927 h 6257"/>
                <a:gd name="T46" fmla="*/ 3373 w 6577"/>
                <a:gd name="T47" fmla="*/ 4891 h 6257"/>
                <a:gd name="T48" fmla="*/ 3289 w 6577"/>
                <a:gd name="T49" fmla="*/ 4881 h 6257"/>
                <a:gd name="T50" fmla="*/ 3209 w 6577"/>
                <a:gd name="T51" fmla="*/ 4891 h 6257"/>
                <a:gd name="T52" fmla="*/ 3134 w 6577"/>
                <a:gd name="T53" fmla="*/ 4927 h 6257"/>
                <a:gd name="T54" fmla="*/ 1321 w 6577"/>
                <a:gd name="T55" fmla="*/ 6242 h 6257"/>
                <a:gd name="T56" fmla="*/ 1276 w 6577"/>
                <a:gd name="T57" fmla="*/ 6257 h 6257"/>
                <a:gd name="T58" fmla="*/ 1247 w 6577"/>
                <a:gd name="T59" fmla="*/ 6237 h 6257"/>
                <a:gd name="T60" fmla="*/ 1247 w 6577"/>
                <a:gd name="T61" fmla="*/ 6188 h 6257"/>
                <a:gd name="T62" fmla="*/ 1937 w 6577"/>
                <a:gd name="T63" fmla="*/ 4057 h 6257"/>
                <a:gd name="T64" fmla="*/ 1946 w 6577"/>
                <a:gd name="T65" fmla="*/ 3978 h 6257"/>
                <a:gd name="T66" fmla="*/ 1932 w 6577"/>
                <a:gd name="T67" fmla="*/ 3893 h 6257"/>
                <a:gd name="T68" fmla="*/ 1897 w 6577"/>
                <a:gd name="T69" fmla="*/ 3819 h 6257"/>
                <a:gd name="T70" fmla="*/ 1838 w 6577"/>
                <a:gd name="T71" fmla="*/ 3760 h 6257"/>
                <a:gd name="T72" fmla="*/ 29 w 6577"/>
                <a:gd name="T73" fmla="*/ 2443 h 6257"/>
                <a:gd name="T74" fmla="*/ 0 w 6577"/>
                <a:gd name="T75" fmla="*/ 2403 h 6257"/>
                <a:gd name="T76" fmla="*/ 14 w 6577"/>
                <a:gd name="T77" fmla="*/ 2374 h 6257"/>
                <a:gd name="T78" fmla="*/ 59 w 6577"/>
                <a:gd name="T79" fmla="*/ 2354 h 6257"/>
                <a:gd name="T80" fmla="*/ 2300 w 6577"/>
                <a:gd name="T81" fmla="*/ 2354 h 6257"/>
                <a:gd name="T82" fmla="*/ 2379 w 6577"/>
                <a:gd name="T83" fmla="*/ 2340 h 6257"/>
                <a:gd name="T84" fmla="*/ 2449 w 6577"/>
                <a:gd name="T85" fmla="*/ 2299 h 6257"/>
                <a:gd name="T86" fmla="*/ 2513 w 6577"/>
                <a:gd name="T87" fmla="*/ 2239 h 6257"/>
                <a:gd name="T88" fmla="*/ 2549 w 6577"/>
                <a:gd name="T89" fmla="*/ 2171 h 6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577" h="6257">
                  <a:moveTo>
                    <a:pt x="3228" y="74"/>
                  </a:moveTo>
                  <a:lnTo>
                    <a:pt x="3243" y="40"/>
                  </a:lnTo>
                  <a:lnTo>
                    <a:pt x="3258" y="15"/>
                  </a:lnTo>
                  <a:lnTo>
                    <a:pt x="3274" y="5"/>
                  </a:lnTo>
                  <a:lnTo>
                    <a:pt x="3289" y="0"/>
                  </a:lnTo>
                  <a:lnTo>
                    <a:pt x="3309" y="5"/>
                  </a:lnTo>
                  <a:lnTo>
                    <a:pt x="3323" y="15"/>
                  </a:lnTo>
                  <a:lnTo>
                    <a:pt x="3338" y="40"/>
                  </a:lnTo>
                  <a:lnTo>
                    <a:pt x="3348" y="74"/>
                  </a:lnTo>
                  <a:lnTo>
                    <a:pt x="4029" y="2171"/>
                  </a:lnTo>
                  <a:lnTo>
                    <a:pt x="4049" y="2205"/>
                  </a:lnTo>
                  <a:lnTo>
                    <a:pt x="4068" y="2239"/>
                  </a:lnTo>
                  <a:lnTo>
                    <a:pt x="4098" y="2269"/>
                  </a:lnTo>
                  <a:lnTo>
                    <a:pt x="4128" y="2299"/>
                  </a:lnTo>
                  <a:lnTo>
                    <a:pt x="4167" y="2320"/>
                  </a:lnTo>
                  <a:lnTo>
                    <a:pt x="4202" y="2340"/>
                  </a:lnTo>
                  <a:lnTo>
                    <a:pt x="4243" y="2349"/>
                  </a:lnTo>
                  <a:lnTo>
                    <a:pt x="4282" y="2354"/>
                  </a:lnTo>
                  <a:lnTo>
                    <a:pt x="6488" y="2354"/>
                  </a:lnTo>
                  <a:lnTo>
                    <a:pt x="6523" y="2354"/>
                  </a:lnTo>
                  <a:lnTo>
                    <a:pt x="6552" y="2364"/>
                  </a:lnTo>
                  <a:lnTo>
                    <a:pt x="6567" y="2374"/>
                  </a:lnTo>
                  <a:lnTo>
                    <a:pt x="6577" y="2384"/>
                  </a:lnTo>
                  <a:lnTo>
                    <a:pt x="6577" y="2403"/>
                  </a:lnTo>
                  <a:lnTo>
                    <a:pt x="6572" y="2423"/>
                  </a:lnTo>
                  <a:lnTo>
                    <a:pt x="6552" y="2443"/>
                  </a:lnTo>
                  <a:lnTo>
                    <a:pt x="6523" y="2463"/>
                  </a:lnTo>
                  <a:lnTo>
                    <a:pt x="4739" y="3760"/>
                  </a:lnTo>
                  <a:lnTo>
                    <a:pt x="4709" y="3789"/>
                  </a:lnTo>
                  <a:lnTo>
                    <a:pt x="4684" y="3819"/>
                  </a:lnTo>
                  <a:lnTo>
                    <a:pt x="4665" y="3853"/>
                  </a:lnTo>
                  <a:lnTo>
                    <a:pt x="4650" y="3893"/>
                  </a:lnTo>
                  <a:lnTo>
                    <a:pt x="4640" y="3933"/>
                  </a:lnTo>
                  <a:lnTo>
                    <a:pt x="4635" y="3978"/>
                  </a:lnTo>
                  <a:lnTo>
                    <a:pt x="4635" y="4017"/>
                  </a:lnTo>
                  <a:lnTo>
                    <a:pt x="4645" y="4057"/>
                  </a:lnTo>
                  <a:lnTo>
                    <a:pt x="5324" y="6153"/>
                  </a:lnTo>
                  <a:lnTo>
                    <a:pt x="5336" y="6188"/>
                  </a:lnTo>
                  <a:lnTo>
                    <a:pt x="5336" y="6218"/>
                  </a:lnTo>
                  <a:lnTo>
                    <a:pt x="5329" y="6237"/>
                  </a:lnTo>
                  <a:lnTo>
                    <a:pt x="5320" y="6247"/>
                  </a:lnTo>
                  <a:lnTo>
                    <a:pt x="5305" y="6257"/>
                  </a:lnTo>
                  <a:lnTo>
                    <a:pt x="5285" y="6252"/>
                  </a:lnTo>
                  <a:lnTo>
                    <a:pt x="5261" y="6242"/>
                  </a:lnTo>
                  <a:lnTo>
                    <a:pt x="5231" y="6222"/>
                  </a:lnTo>
                  <a:lnTo>
                    <a:pt x="3447" y="4927"/>
                  </a:lnTo>
                  <a:lnTo>
                    <a:pt x="3412" y="4906"/>
                  </a:lnTo>
                  <a:lnTo>
                    <a:pt x="3373" y="4891"/>
                  </a:lnTo>
                  <a:lnTo>
                    <a:pt x="3333" y="4881"/>
                  </a:lnTo>
                  <a:lnTo>
                    <a:pt x="3289" y="4881"/>
                  </a:lnTo>
                  <a:lnTo>
                    <a:pt x="3248" y="4881"/>
                  </a:lnTo>
                  <a:lnTo>
                    <a:pt x="3209" y="4891"/>
                  </a:lnTo>
                  <a:lnTo>
                    <a:pt x="3169" y="4906"/>
                  </a:lnTo>
                  <a:lnTo>
                    <a:pt x="3134" y="4927"/>
                  </a:lnTo>
                  <a:lnTo>
                    <a:pt x="1351" y="6222"/>
                  </a:lnTo>
                  <a:lnTo>
                    <a:pt x="1321" y="6242"/>
                  </a:lnTo>
                  <a:lnTo>
                    <a:pt x="1296" y="6252"/>
                  </a:lnTo>
                  <a:lnTo>
                    <a:pt x="1276" y="6257"/>
                  </a:lnTo>
                  <a:lnTo>
                    <a:pt x="1256" y="6247"/>
                  </a:lnTo>
                  <a:lnTo>
                    <a:pt x="1247" y="6237"/>
                  </a:lnTo>
                  <a:lnTo>
                    <a:pt x="1242" y="6218"/>
                  </a:lnTo>
                  <a:lnTo>
                    <a:pt x="1247" y="6188"/>
                  </a:lnTo>
                  <a:lnTo>
                    <a:pt x="1256" y="6153"/>
                  </a:lnTo>
                  <a:lnTo>
                    <a:pt x="1937" y="4057"/>
                  </a:lnTo>
                  <a:lnTo>
                    <a:pt x="1946" y="4017"/>
                  </a:lnTo>
                  <a:lnTo>
                    <a:pt x="1946" y="3978"/>
                  </a:lnTo>
                  <a:lnTo>
                    <a:pt x="1942" y="3933"/>
                  </a:lnTo>
                  <a:lnTo>
                    <a:pt x="1932" y="3893"/>
                  </a:lnTo>
                  <a:lnTo>
                    <a:pt x="1917" y="3853"/>
                  </a:lnTo>
                  <a:lnTo>
                    <a:pt x="1897" y="3819"/>
                  </a:lnTo>
                  <a:lnTo>
                    <a:pt x="1867" y="3789"/>
                  </a:lnTo>
                  <a:lnTo>
                    <a:pt x="1838" y="3760"/>
                  </a:lnTo>
                  <a:lnTo>
                    <a:pt x="54" y="2463"/>
                  </a:lnTo>
                  <a:lnTo>
                    <a:pt x="29" y="2443"/>
                  </a:lnTo>
                  <a:lnTo>
                    <a:pt x="10" y="2423"/>
                  </a:lnTo>
                  <a:lnTo>
                    <a:pt x="0" y="2403"/>
                  </a:lnTo>
                  <a:lnTo>
                    <a:pt x="4" y="2384"/>
                  </a:lnTo>
                  <a:lnTo>
                    <a:pt x="14" y="2374"/>
                  </a:lnTo>
                  <a:lnTo>
                    <a:pt x="29" y="2364"/>
                  </a:lnTo>
                  <a:lnTo>
                    <a:pt x="59" y="2354"/>
                  </a:lnTo>
                  <a:lnTo>
                    <a:pt x="94" y="2354"/>
                  </a:lnTo>
                  <a:lnTo>
                    <a:pt x="2300" y="2354"/>
                  </a:lnTo>
                  <a:lnTo>
                    <a:pt x="2340" y="2349"/>
                  </a:lnTo>
                  <a:lnTo>
                    <a:pt x="2379" y="2340"/>
                  </a:lnTo>
                  <a:lnTo>
                    <a:pt x="2414" y="2320"/>
                  </a:lnTo>
                  <a:lnTo>
                    <a:pt x="2449" y="2299"/>
                  </a:lnTo>
                  <a:lnTo>
                    <a:pt x="2483" y="2269"/>
                  </a:lnTo>
                  <a:lnTo>
                    <a:pt x="2513" y="2239"/>
                  </a:lnTo>
                  <a:lnTo>
                    <a:pt x="2534" y="2205"/>
                  </a:lnTo>
                  <a:lnTo>
                    <a:pt x="2549" y="2171"/>
                  </a:lnTo>
                  <a:lnTo>
                    <a:pt x="3228" y="74"/>
                  </a:lnTo>
                  <a:close/>
                </a:path>
              </a:pathLst>
            </a:custGeom>
            <a:solidFill>
              <a:srgbClr val="EC9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4" name="Freeform 7"/>
            <p:cNvSpPr>
              <a:spLocks/>
            </p:cNvSpPr>
            <p:nvPr/>
          </p:nvSpPr>
          <p:spPr bwMode="auto">
            <a:xfrm>
              <a:off x="2666" y="1630"/>
              <a:ext cx="422" cy="163"/>
            </a:xfrm>
            <a:custGeom>
              <a:avLst/>
              <a:gdLst>
                <a:gd name="T0" fmla="*/ 159 w 6344"/>
                <a:gd name="T1" fmla="*/ 2424 h 2449"/>
                <a:gd name="T2" fmla="*/ 2321 w 6344"/>
                <a:gd name="T3" fmla="*/ 2424 h 2449"/>
                <a:gd name="T4" fmla="*/ 2395 w 6344"/>
                <a:gd name="T5" fmla="*/ 2414 h 2449"/>
                <a:gd name="T6" fmla="*/ 2454 w 6344"/>
                <a:gd name="T7" fmla="*/ 2384 h 2449"/>
                <a:gd name="T8" fmla="*/ 2494 w 6344"/>
                <a:gd name="T9" fmla="*/ 2349 h 2449"/>
                <a:gd name="T10" fmla="*/ 2529 w 6344"/>
                <a:gd name="T11" fmla="*/ 2300 h 2449"/>
                <a:gd name="T12" fmla="*/ 3194 w 6344"/>
                <a:gd name="T13" fmla="*/ 125 h 2449"/>
                <a:gd name="T14" fmla="*/ 3179 w 6344"/>
                <a:gd name="T15" fmla="*/ 313 h 2449"/>
                <a:gd name="T16" fmla="*/ 3179 w 6344"/>
                <a:gd name="T17" fmla="*/ 448 h 2449"/>
                <a:gd name="T18" fmla="*/ 3194 w 6344"/>
                <a:gd name="T19" fmla="*/ 492 h 2449"/>
                <a:gd name="T20" fmla="*/ 3220 w 6344"/>
                <a:gd name="T21" fmla="*/ 512 h 2449"/>
                <a:gd name="T22" fmla="*/ 3240 w 6344"/>
                <a:gd name="T23" fmla="*/ 532 h 2449"/>
                <a:gd name="T24" fmla="*/ 3309 w 6344"/>
                <a:gd name="T25" fmla="*/ 681 h 2449"/>
                <a:gd name="T26" fmla="*/ 3453 w 6344"/>
                <a:gd name="T27" fmla="*/ 1088 h 2449"/>
                <a:gd name="T28" fmla="*/ 3766 w 6344"/>
                <a:gd name="T29" fmla="*/ 2032 h 2449"/>
                <a:gd name="T30" fmla="*/ 3855 w 6344"/>
                <a:gd name="T31" fmla="*/ 2334 h 2449"/>
                <a:gd name="T32" fmla="*/ 3880 w 6344"/>
                <a:gd name="T33" fmla="*/ 2379 h 2449"/>
                <a:gd name="T34" fmla="*/ 3934 w 6344"/>
                <a:gd name="T35" fmla="*/ 2429 h 2449"/>
                <a:gd name="T36" fmla="*/ 3980 w 6344"/>
                <a:gd name="T37" fmla="*/ 2444 h 2449"/>
                <a:gd name="T38" fmla="*/ 4034 w 6344"/>
                <a:gd name="T39" fmla="*/ 2449 h 2449"/>
                <a:gd name="T40" fmla="*/ 5883 w 6344"/>
                <a:gd name="T41" fmla="*/ 2424 h 2449"/>
                <a:gd name="T42" fmla="*/ 4194 w 6344"/>
                <a:gd name="T43" fmla="*/ 2310 h 2449"/>
                <a:gd name="T44" fmla="*/ 4118 w 6344"/>
                <a:gd name="T45" fmla="*/ 2300 h 2449"/>
                <a:gd name="T46" fmla="*/ 4030 w 6344"/>
                <a:gd name="T47" fmla="*/ 2260 h 2449"/>
                <a:gd name="T48" fmla="*/ 3985 w 6344"/>
                <a:gd name="T49" fmla="*/ 2220 h 2449"/>
                <a:gd name="T50" fmla="*/ 3939 w 6344"/>
                <a:gd name="T51" fmla="*/ 2165 h 2449"/>
                <a:gd name="T52" fmla="*/ 3910 w 6344"/>
                <a:gd name="T53" fmla="*/ 2096 h 2449"/>
                <a:gd name="T54" fmla="*/ 3557 w 6344"/>
                <a:gd name="T55" fmla="*/ 959 h 2449"/>
                <a:gd name="T56" fmla="*/ 3334 w 6344"/>
                <a:gd name="T57" fmla="*/ 288 h 2449"/>
                <a:gd name="T58" fmla="*/ 3235 w 6344"/>
                <a:gd name="T59" fmla="*/ 21 h 2449"/>
                <a:gd name="T60" fmla="*/ 3220 w 6344"/>
                <a:gd name="T61" fmla="*/ 0 h 2449"/>
                <a:gd name="T62" fmla="*/ 3175 w 6344"/>
                <a:gd name="T63" fmla="*/ 105 h 2449"/>
                <a:gd name="T64" fmla="*/ 2961 w 6344"/>
                <a:gd name="T65" fmla="*/ 710 h 2449"/>
                <a:gd name="T66" fmla="*/ 2584 w 6344"/>
                <a:gd name="T67" fmla="*/ 1868 h 2449"/>
                <a:gd name="T68" fmla="*/ 2454 w 6344"/>
                <a:gd name="T69" fmla="*/ 2231 h 2449"/>
                <a:gd name="T70" fmla="*/ 2400 w 6344"/>
                <a:gd name="T71" fmla="*/ 2270 h 2449"/>
                <a:gd name="T72" fmla="*/ 2301 w 6344"/>
                <a:gd name="T73" fmla="*/ 2310 h 2449"/>
                <a:gd name="T74" fmla="*/ 2186 w 6344"/>
                <a:gd name="T75" fmla="*/ 2324 h 2449"/>
                <a:gd name="T76" fmla="*/ 1704 w 6344"/>
                <a:gd name="T77" fmla="*/ 2314 h 2449"/>
                <a:gd name="T78" fmla="*/ 0 w 6344"/>
                <a:gd name="T79" fmla="*/ 2310 h 2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344" h="2449">
                  <a:moveTo>
                    <a:pt x="0" y="2310"/>
                  </a:moveTo>
                  <a:lnTo>
                    <a:pt x="159" y="2424"/>
                  </a:lnTo>
                  <a:lnTo>
                    <a:pt x="2291" y="2424"/>
                  </a:lnTo>
                  <a:lnTo>
                    <a:pt x="2321" y="2424"/>
                  </a:lnTo>
                  <a:lnTo>
                    <a:pt x="2355" y="2424"/>
                  </a:lnTo>
                  <a:lnTo>
                    <a:pt x="2395" y="2414"/>
                  </a:lnTo>
                  <a:lnTo>
                    <a:pt x="2434" y="2394"/>
                  </a:lnTo>
                  <a:lnTo>
                    <a:pt x="2454" y="2384"/>
                  </a:lnTo>
                  <a:lnTo>
                    <a:pt x="2475" y="2369"/>
                  </a:lnTo>
                  <a:lnTo>
                    <a:pt x="2494" y="2349"/>
                  </a:lnTo>
                  <a:lnTo>
                    <a:pt x="2514" y="2324"/>
                  </a:lnTo>
                  <a:lnTo>
                    <a:pt x="2529" y="2300"/>
                  </a:lnTo>
                  <a:lnTo>
                    <a:pt x="2539" y="2265"/>
                  </a:lnTo>
                  <a:lnTo>
                    <a:pt x="3194" y="125"/>
                  </a:lnTo>
                  <a:lnTo>
                    <a:pt x="3189" y="184"/>
                  </a:lnTo>
                  <a:lnTo>
                    <a:pt x="3179" y="313"/>
                  </a:lnTo>
                  <a:lnTo>
                    <a:pt x="3175" y="382"/>
                  </a:lnTo>
                  <a:lnTo>
                    <a:pt x="3179" y="448"/>
                  </a:lnTo>
                  <a:lnTo>
                    <a:pt x="3184" y="472"/>
                  </a:lnTo>
                  <a:lnTo>
                    <a:pt x="3194" y="492"/>
                  </a:lnTo>
                  <a:lnTo>
                    <a:pt x="3204" y="507"/>
                  </a:lnTo>
                  <a:lnTo>
                    <a:pt x="3220" y="512"/>
                  </a:lnTo>
                  <a:lnTo>
                    <a:pt x="3230" y="517"/>
                  </a:lnTo>
                  <a:lnTo>
                    <a:pt x="3240" y="532"/>
                  </a:lnTo>
                  <a:lnTo>
                    <a:pt x="3269" y="591"/>
                  </a:lnTo>
                  <a:lnTo>
                    <a:pt x="3309" y="681"/>
                  </a:lnTo>
                  <a:lnTo>
                    <a:pt x="3353" y="800"/>
                  </a:lnTo>
                  <a:lnTo>
                    <a:pt x="3453" y="1088"/>
                  </a:lnTo>
                  <a:lnTo>
                    <a:pt x="3567" y="1415"/>
                  </a:lnTo>
                  <a:lnTo>
                    <a:pt x="3766" y="2032"/>
                  </a:lnTo>
                  <a:lnTo>
                    <a:pt x="3850" y="2310"/>
                  </a:lnTo>
                  <a:lnTo>
                    <a:pt x="3855" y="2334"/>
                  </a:lnTo>
                  <a:lnTo>
                    <a:pt x="3866" y="2354"/>
                  </a:lnTo>
                  <a:lnTo>
                    <a:pt x="3880" y="2379"/>
                  </a:lnTo>
                  <a:lnTo>
                    <a:pt x="3900" y="2404"/>
                  </a:lnTo>
                  <a:lnTo>
                    <a:pt x="3934" y="2429"/>
                  </a:lnTo>
                  <a:lnTo>
                    <a:pt x="3954" y="2434"/>
                  </a:lnTo>
                  <a:lnTo>
                    <a:pt x="3980" y="2444"/>
                  </a:lnTo>
                  <a:lnTo>
                    <a:pt x="4005" y="2444"/>
                  </a:lnTo>
                  <a:lnTo>
                    <a:pt x="4034" y="2449"/>
                  </a:lnTo>
                  <a:lnTo>
                    <a:pt x="5023" y="2439"/>
                  </a:lnTo>
                  <a:lnTo>
                    <a:pt x="5883" y="2424"/>
                  </a:lnTo>
                  <a:lnTo>
                    <a:pt x="6344" y="2300"/>
                  </a:lnTo>
                  <a:lnTo>
                    <a:pt x="4194" y="2310"/>
                  </a:lnTo>
                  <a:lnTo>
                    <a:pt x="4159" y="2310"/>
                  </a:lnTo>
                  <a:lnTo>
                    <a:pt x="4118" y="2300"/>
                  </a:lnTo>
                  <a:lnTo>
                    <a:pt x="4074" y="2285"/>
                  </a:lnTo>
                  <a:lnTo>
                    <a:pt x="4030" y="2260"/>
                  </a:lnTo>
                  <a:lnTo>
                    <a:pt x="4005" y="2241"/>
                  </a:lnTo>
                  <a:lnTo>
                    <a:pt x="3985" y="2220"/>
                  </a:lnTo>
                  <a:lnTo>
                    <a:pt x="3959" y="2195"/>
                  </a:lnTo>
                  <a:lnTo>
                    <a:pt x="3939" y="2165"/>
                  </a:lnTo>
                  <a:lnTo>
                    <a:pt x="3925" y="2136"/>
                  </a:lnTo>
                  <a:lnTo>
                    <a:pt x="3910" y="2096"/>
                  </a:lnTo>
                  <a:lnTo>
                    <a:pt x="3780" y="1674"/>
                  </a:lnTo>
                  <a:lnTo>
                    <a:pt x="3557" y="959"/>
                  </a:lnTo>
                  <a:lnTo>
                    <a:pt x="3438" y="596"/>
                  </a:lnTo>
                  <a:lnTo>
                    <a:pt x="3334" y="288"/>
                  </a:lnTo>
                  <a:lnTo>
                    <a:pt x="3260" y="75"/>
                  </a:lnTo>
                  <a:lnTo>
                    <a:pt x="3235" y="21"/>
                  </a:lnTo>
                  <a:lnTo>
                    <a:pt x="3225" y="5"/>
                  </a:lnTo>
                  <a:lnTo>
                    <a:pt x="3220" y="0"/>
                  </a:lnTo>
                  <a:lnTo>
                    <a:pt x="3204" y="31"/>
                  </a:lnTo>
                  <a:lnTo>
                    <a:pt x="3175" y="105"/>
                  </a:lnTo>
                  <a:lnTo>
                    <a:pt x="3080" y="358"/>
                  </a:lnTo>
                  <a:lnTo>
                    <a:pt x="2961" y="710"/>
                  </a:lnTo>
                  <a:lnTo>
                    <a:pt x="2827" y="1113"/>
                  </a:lnTo>
                  <a:lnTo>
                    <a:pt x="2584" y="1868"/>
                  </a:lnTo>
                  <a:lnTo>
                    <a:pt x="2470" y="2210"/>
                  </a:lnTo>
                  <a:lnTo>
                    <a:pt x="2454" y="2231"/>
                  </a:lnTo>
                  <a:lnTo>
                    <a:pt x="2434" y="2251"/>
                  </a:lnTo>
                  <a:lnTo>
                    <a:pt x="2400" y="2270"/>
                  </a:lnTo>
                  <a:lnTo>
                    <a:pt x="2355" y="2295"/>
                  </a:lnTo>
                  <a:lnTo>
                    <a:pt x="2301" y="2310"/>
                  </a:lnTo>
                  <a:lnTo>
                    <a:pt x="2231" y="2320"/>
                  </a:lnTo>
                  <a:lnTo>
                    <a:pt x="2186" y="2324"/>
                  </a:lnTo>
                  <a:lnTo>
                    <a:pt x="2141" y="2324"/>
                  </a:lnTo>
                  <a:lnTo>
                    <a:pt x="1704" y="2314"/>
                  </a:lnTo>
                  <a:lnTo>
                    <a:pt x="979" y="2314"/>
                  </a:lnTo>
                  <a:lnTo>
                    <a:pt x="0" y="231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5" name="Freeform 8"/>
            <p:cNvSpPr>
              <a:spLocks/>
            </p:cNvSpPr>
            <p:nvPr/>
          </p:nvSpPr>
          <p:spPr bwMode="auto">
            <a:xfrm>
              <a:off x="2958" y="1872"/>
              <a:ext cx="56" cy="154"/>
            </a:xfrm>
            <a:custGeom>
              <a:avLst/>
              <a:gdLst>
                <a:gd name="T0" fmla="*/ 631 w 834"/>
                <a:gd name="T1" fmla="*/ 2096 h 2299"/>
                <a:gd name="T2" fmla="*/ 10 w 834"/>
                <a:gd name="T3" fmla="*/ 228 h 2299"/>
                <a:gd name="T4" fmla="*/ 5 w 834"/>
                <a:gd name="T5" fmla="*/ 208 h 2299"/>
                <a:gd name="T6" fmla="*/ 0 w 834"/>
                <a:gd name="T7" fmla="*/ 183 h 2299"/>
                <a:gd name="T8" fmla="*/ 0 w 834"/>
                <a:gd name="T9" fmla="*/ 153 h 2299"/>
                <a:gd name="T10" fmla="*/ 10 w 834"/>
                <a:gd name="T11" fmla="*/ 119 h 2299"/>
                <a:gd name="T12" fmla="*/ 25 w 834"/>
                <a:gd name="T13" fmla="*/ 79 h 2299"/>
                <a:gd name="T14" fmla="*/ 50 w 834"/>
                <a:gd name="T15" fmla="*/ 40 h 2299"/>
                <a:gd name="T16" fmla="*/ 89 w 834"/>
                <a:gd name="T17" fmla="*/ 0 h 2299"/>
                <a:gd name="T18" fmla="*/ 84 w 834"/>
                <a:gd name="T19" fmla="*/ 25 h 2299"/>
                <a:gd name="T20" fmla="*/ 79 w 834"/>
                <a:gd name="T21" fmla="*/ 54 h 2299"/>
                <a:gd name="T22" fmla="*/ 79 w 834"/>
                <a:gd name="T23" fmla="*/ 89 h 2299"/>
                <a:gd name="T24" fmla="*/ 84 w 834"/>
                <a:gd name="T25" fmla="*/ 128 h 2299"/>
                <a:gd name="T26" fmla="*/ 94 w 834"/>
                <a:gd name="T27" fmla="*/ 168 h 2299"/>
                <a:gd name="T28" fmla="*/ 114 w 834"/>
                <a:gd name="T29" fmla="*/ 204 h 2299"/>
                <a:gd name="T30" fmla="*/ 129 w 834"/>
                <a:gd name="T31" fmla="*/ 223 h 2299"/>
                <a:gd name="T32" fmla="*/ 143 w 834"/>
                <a:gd name="T33" fmla="*/ 238 h 2299"/>
                <a:gd name="T34" fmla="*/ 834 w 834"/>
                <a:gd name="T35" fmla="*/ 2299 h 2299"/>
                <a:gd name="T36" fmla="*/ 631 w 834"/>
                <a:gd name="T37" fmla="*/ 2096 h 2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34" h="2299">
                  <a:moveTo>
                    <a:pt x="631" y="2096"/>
                  </a:moveTo>
                  <a:lnTo>
                    <a:pt x="10" y="228"/>
                  </a:lnTo>
                  <a:lnTo>
                    <a:pt x="5" y="208"/>
                  </a:lnTo>
                  <a:lnTo>
                    <a:pt x="0" y="183"/>
                  </a:lnTo>
                  <a:lnTo>
                    <a:pt x="0" y="153"/>
                  </a:lnTo>
                  <a:lnTo>
                    <a:pt x="10" y="119"/>
                  </a:lnTo>
                  <a:lnTo>
                    <a:pt x="25" y="79"/>
                  </a:lnTo>
                  <a:lnTo>
                    <a:pt x="50" y="40"/>
                  </a:lnTo>
                  <a:lnTo>
                    <a:pt x="89" y="0"/>
                  </a:lnTo>
                  <a:lnTo>
                    <a:pt x="84" y="25"/>
                  </a:lnTo>
                  <a:lnTo>
                    <a:pt x="79" y="54"/>
                  </a:lnTo>
                  <a:lnTo>
                    <a:pt x="79" y="89"/>
                  </a:lnTo>
                  <a:lnTo>
                    <a:pt x="84" y="128"/>
                  </a:lnTo>
                  <a:lnTo>
                    <a:pt x="94" y="168"/>
                  </a:lnTo>
                  <a:lnTo>
                    <a:pt x="114" y="204"/>
                  </a:lnTo>
                  <a:lnTo>
                    <a:pt x="129" y="223"/>
                  </a:lnTo>
                  <a:lnTo>
                    <a:pt x="143" y="238"/>
                  </a:lnTo>
                  <a:lnTo>
                    <a:pt x="834" y="2299"/>
                  </a:lnTo>
                  <a:lnTo>
                    <a:pt x="631" y="2096"/>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6" name="Freeform 9"/>
            <p:cNvSpPr>
              <a:spLocks/>
            </p:cNvSpPr>
            <p:nvPr/>
          </p:nvSpPr>
          <p:spPr bwMode="auto">
            <a:xfrm>
              <a:off x="2750" y="1872"/>
              <a:ext cx="56" cy="154"/>
            </a:xfrm>
            <a:custGeom>
              <a:avLst/>
              <a:gdLst>
                <a:gd name="T0" fmla="*/ 203 w 835"/>
                <a:gd name="T1" fmla="*/ 2096 h 2299"/>
                <a:gd name="T2" fmla="*/ 825 w 835"/>
                <a:gd name="T3" fmla="*/ 228 h 2299"/>
                <a:gd name="T4" fmla="*/ 830 w 835"/>
                <a:gd name="T5" fmla="*/ 208 h 2299"/>
                <a:gd name="T6" fmla="*/ 835 w 835"/>
                <a:gd name="T7" fmla="*/ 183 h 2299"/>
                <a:gd name="T8" fmla="*/ 835 w 835"/>
                <a:gd name="T9" fmla="*/ 153 h 2299"/>
                <a:gd name="T10" fmla="*/ 825 w 835"/>
                <a:gd name="T11" fmla="*/ 119 h 2299"/>
                <a:gd name="T12" fmla="*/ 810 w 835"/>
                <a:gd name="T13" fmla="*/ 79 h 2299"/>
                <a:gd name="T14" fmla="*/ 785 w 835"/>
                <a:gd name="T15" fmla="*/ 40 h 2299"/>
                <a:gd name="T16" fmla="*/ 745 w 835"/>
                <a:gd name="T17" fmla="*/ 0 h 2299"/>
                <a:gd name="T18" fmla="*/ 750 w 835"/>
                <a:gd name="T19" fmla="*/ 25 h 2299"/>
                <a:gd name="T20" fmla="*/ 755 w 835"/>
                <a:gd name="T21" fmla="*/ 54 h 2299"/>
                <a:gd name="T22" fmla="*/ 755 w 835"/>
                <a:gd name="T23" fmla="*/ 89 h 2299"/>
                <a:gd name="T24" fmla="*/ 750 w 835"/>
                <a:gd name="T25" fmla="*/ 128 h 2299"/>
                <a:gd name="T26" fmla="*/ 740 w 835"/>
                <a:gd name="T27" fmla="*/ 168 h 2299"/>
                <a:gd name="T28" fmla="*/ 720 w 835"/>
                <a:gd name="T29" fmla="*/ 204 h 2299"/>
                <a:gd name="T30" fmla="*/ 706 w 835"/>
                <a:gd name="T31" fmla="*/ 223 h 2299"/>
                <a:gd name="T32" fmla="*/ 691 w 835"/>
                <a:gd name="T33" fmla="*/ 238 h 2299"/>
                <a:gd name="T34" fmla="*/ 0 w 835"/>
                <a:gd name="T35" fmla="*/ 2299 h 2299"/>
                <a:gd name="T36" fmla="*/ 203 w 835"/>
                <a:gd name="T37" fmla="*/ 2096 h 2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35" h="2299">
                  <a:moveTo>
                    <a:pt x="203" y="2096"/>
                  </a:moveTo>
                  <a:lnTo>
                    <a:pt x="825" y="228"/>
                  </a:lnTo>
                  <a:lnTo>
                    <a:pt x="830" y="208"/>
                  </a:lnTo>
                  <a:lnTo>
                    <a:pt x="835" y="183"/>
                  </a:lnTo>
                  <a:lnTo>
                    <a:pt x="835" y="153"/>
                  </a:lnTo>
                  <a:lnTo>
                    <a:pt x="825" y="119"/>
                  </a:lnTo>
                  <a:lnTo>
                    <a:pt x="810" y="79"/>
                  </a:lnTo>
                  <a:lnTo>
                    <a:pt x="785" y="40"/>
                  </a:lnTo>
                  <a:lnTo>
                    <a:pt x="745" y="0"/>
                  </a:lnTo>
                  <a:lnTo>
                    <a:pt x="750" y="25"/>
                  </a:lnTo>
                  <a:lnTo>
                    <a:pt x="755" y="54"/>
                  </a:lnTo>
                  <a:lnTo>
                    <a:pt x="755" y="89"/>
                  </a:lnTo>
                  <a:lnTo>
                    <a:pt x="750" y="128"/>
                  </a:lnTo>
                  <a:lnTo>
                    <a:pt x="740" y="168"/>
                  </a:lnTo>
                  <a:lnTo>
                    <a:pt x="720" y="204"/>
                  </a:lnTo>
                  <a:lnTo>
                    <a:pt x="706" y="223"/>
                  </a:lnTo>
                  <a:lnTo>
                    <a:pt x="691" y="238"/>
                  </a:lnTo>
                  <a:lnTo>
                    <a:pt x="0" y="2299"/>
                  </a:lnTo>
                  <a:lnTo>
                    <a:pt x="203" y="2096"/>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7" name="Freeform 10"/>
            <p:cNvSpPr>
              <a:spLocks/>
            </p:cNvSpPr>
            <p:nvPr/>
          </p:nvSpPr>
          <p:spPr bwMode="auto">
            <a:xfrm>
              <a:off x="2879" y="1633"/>
              <a:ext cx="24" cy="83"/>
            </a:xfrm>
            <a:custGeom>
              <a:avLst/>
              <a:gdLst>
                <a:gd name="T0" fmla="*/ 16 w 348"/>
                <a:gd name="T1" fmla="*/ 4 h 1241"/>
                <a:gd name="T2" fmla="*/ 0 w 348"/>
                <a:gd name="T3" fmla="*/ 218 h 1241"/>
                <a:gd name="T4" fmla="*/ 0 w 348"/>
                <a:gd name="T5" fmla="*/ 356 h 1241"/>
                <a:gd name="T6" fmla="*/ 0 w 348"/>
                <a:gd name="T7" fmla="*/ 397 h 1241"/>
                <a:gd name="T8" fmla="*/ 5 w 348"/>
                <a:gd name="T9" fmla="*/ 402 h 1241"/>
                <a:gd name="T10" fmla="*/ 11 w 348"/>
                <a:gd name="T11" fmla="*/ 397 h 1241"/>
                <a:gd name="T12" fmla="*/ 16 w 348"/>
                <a:gd name="T13" fmla="*/ 402 h 1241"/>
                <a:gd name="T14" fmla="*/ 31 w 348"/>
                <a:gd name="T15" fmla="*/ 411 h 1241"/>
                <a:gd name="T16" fmla="*/ 51 w 348"/>
                <a:gd name="T17" fmla="*/ 436 h 1241"/>
                <a:gd name="T18" fmla="*/ 60 w 348"/>
                <a:gd name="T19" fmla="*/ 456 h 1241"/>
                <a:gd name="T20" fmla="*/ 70 w 348"/>
                <a:gd name="T21" fmla="*/ 486 h 1241"/>
                <a:gd name="T22" fmla="*/ 125 w 348"/>
                <a:gd name="T23" fmla="*/ 650 h 1241"/>
                <a:gd name="T24" fmla="*/ 219 w 348"/>
                <a:gd name="T25" fmla="*/ 932 h 1241"/>
                <a:gd name="T26" fmla="*/ 269 w 348"/>
                <a:gd name="T27" fmla="*/ 1067 h 1241"/>
                <a:gd name="T28" fmla="*/ 314 w 348"/>
                <a:gd name="T29" fmla="*/ 1177 h 1241"/>
                <a:gd name="T30" fmla="*/ 338 w 348"/>
                <a:gd name="T31" fmla="*/ 1236 h 1241"/>
                <a:gd name="T32" fmla="*/ 348 w 348"/>
                <a:gd name="T33" fmla="*/ 1241 h 1241"/>
                <a:gd name="T34" fmla="*/ 348 w 348"/>
                <a:gd name="T35" fmla="*/ 1231 h 1241"/>
                <a:gd name="T36" fmla="*/ 338 w 348"/>
                <a:gd name="T37" fmla="*/ 1126 h 1241"/>
                <a:gd name="T38" fmla="*/ 328 w 348"/>
                <a:gd name="T39" fmla="*/ 1018 h 1241"/>
                <a:gd name="T40" fmla="*/ 308 w 348"/>
                <a:gd name="T41" fmla="*/ 893 h 1241"/>
                <a:gd name="T42" fmla="*/ 164 w 348"/>
                <a:gd name="T43" fmla="*/ 421 h 1241"/>
                <a:gd name="T44" fmla="*/ 65 w 348"/>
                <a:gd name="T45" fmla="*/ 113 h 1241"/>
                <a:gd name="T46" fmla="*/ 31 w 348"/>
                <a:gd name="T47" fmla="*/ 24 h 1241"/>
                <a:gd name="T48" fmla="*/ 21 w 348"/>
                <a:gd name="T49" fmla="*/ 4 h 1241"/>
                <a:gd name="T50" fmla="*/ 16 w 348"/>
                <a:gd name="T51" fmla="*/ 0 h 1241"/>
                <a:gd name="T52" fmla="*/ 16 w 348"/>
                <a:gd name="T53" fmla="*/ 4 h 1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48" h="1241">
                  <a:moveTo>
                    <a:pt x="16" y="4"/>
                  </a:moveTo>
                  <a:lnTo>
                    <a:pt x="0" y="218"/>
                  </a:lnTo>
                  <a:lnTo>
                    <a:pt x="0" y="356"/>
                  </a:lnTo>
                  <a:lnTo>
                    <a:pt x="0" y="397"/>
                  </a:lnTo>
                  <a:lnTo>
                    <a:pt x="5" y="402"/>
                  </a:lnTo>
                  <a:lnTo>
                    <a:pt x="11" y="397"/>
                  </a:lnTo>
                  <a:lnTo>
                    <a:pt x="16" y="402"/>
                  </a:lnTo>
                  <a:lnTo>
                    <a:pt x="31" y="411"/>
                  </a:lnTo>
                  <a:lnTo>
                    <a:pt x="51" y="436"/>
                  </a:lnTo>
                  <a:lnTo>
                    <a:pt x="60" y="456"/>
                  </a:lnTo>
                  <a:lnTo>
                    <a:pt x="70" y="486"/>
                  </a:lnTo>
                  <a:lnTo>
                    <a:pt x="125" y="650"/>
                  </a:lnTo>
                  <a:lnTo>
                    <a:pt x="219" y="932"/>
                  </a:lnTo>
                  <a:lnTo>
                    <a:pt x="269" y="1067"/>
                  </a:lnTo>
                  <a:lnTo>
                    <a:pt x="314" y="1177"/>
                  </a:lnTo>
                  <a:lnTo>
                    <a:pt x="338" y="1236"/>
                  </a:lnTo>
                  <a:lnTo>
                    <a:pt x="348" y="1241"/>
                  </a:lnTo>
                  <a:lnTo>
                    <a:pt x="348" y="1231"/>
                  </a:lnTo>
                  <a:lnTo>
                    <a:pt x="338" y="1126"/>
                  </a:lnTo>
                  <a:lnTo>
                    <a:pt x="328" y="1018"/>
                  </a:lnTo>
                  <a:lnTo>
                    <a:pt x="308" y="893"/>
                  </a:lnTo>
                  <a:lnTo>
                    <a:pt x="164" y="421"/>
                  </a:lnTo>
                  <a:lnTo>
                    <a:pt x="65" y="113"/>
                  </a:lnTo>
                  <a:lnTo>
                    <a:pt x="31" y="24"/>
                  </a:lnTo>
                  <a:lnTo>
                    <a:pt x="21" y="4"/>
                  </a:lnTo>
                  <a:lnTo>
                    <a:pt x="16" y="0"/>
                  </a:lnTo>
                  <a:lnTo>
                    <a:pt x="16" y="4"/>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8" name="Freeform 11"/>
            <p:cNvSpPr>
              <a:spLocks/>
            </p:cNvSpPr>
            <p:nvPr/>
          </p:nvSpPr>
          <p:spPr bwMode="auto">
            <a:xfrm>
              <a:off x="2746" y="1936"/>
              <a:ext cx="271" cy="104"/>
            </a:xfrm>
            <a:custGeom>
              <a:avLst/>
              <a:gdLst>
                <a:gd name="T0" fmla="*/ 0 w 4064"/>
                <a:gd name="T1" fmla="*/ 1521 h 1560"/>
                <a:gd name="T2" fmla="*/ 6 w 4064"/>
                <a:gd name="T3" fmla="*/ 1531 h 1560"/>
                <a:gd name="T4" fmla="*/ 25 w 4064"/>
                <a:gd name="T5" fmla="*/ 1535 h 1560"/>
                <a:gd name="T6" fmla="*/ 36 w 4064"/>
                <a:gd name="T7" fmla="*/ 1535 h 1560"/>
                <a:gd name="T8" fmla="*/ 45 w 4064"/>
                <a:gd name="T9" fmla="*/ 1531 h 1560"/>
                <a:gd name="T10" fmla="*/ 55 w 4064"/>
                <a:gd name="T11" fmla="*/ 1521 h 1560"/>
                <a:gd name="T12" fmla="*/ 65 w 4064"/>
                <a:gd name="T13" fmla="*/ 1496 h 1560"/>
                <a:gd name="T14" fmla="*/ 80 w 4064"/>
                <a:gd name="T15" fmla="*/ 1466 h 1560"/>
                <a:gd name="T16" fmla="*/ 104 w 4064"/>
                <a:gd name="T17" fmla="*/ 1426 h 1560"/>
                <a:gd name="T18" fmla="*/ 180 w 4064"/>
                <a:gd name="T19" fmla="*/ 1332 h 1560"/>
                <a:gd name="T20" fmla="*/ 254 w 4064"/>
                <a:gd name="T21" fmla="*/ 1257 h 1560"/>
                <a:gd name="T22" fmla="*/ 283 w 4064"/>
                <a:gd name="T23" fmla="*/ 1222 h 1560"/>
                <a:gd name="T24" fmla="*/ 1818 w 4064"/>
                <a:gd name="T25" fmla="*/ 81 h 1560"/>
                <a:gd name="T26" fmla="*/ 1854 w 4064"/>
                <a:gd name="T27" fmla="*/ 56 h 1560"/>
                <a:gd name="T28" fmla="*/ 1898 w 4064"/>
                <a:gd name="T29" fmla="*/ 35 h 1560"/>
                <a:gd name="T30" fmla="*/ 1953 w 4064"/>
                <a:gd name="T31" fmla="*/ 15 h 1560"/>
                <a:gd name="T32" fmla="*/ 1982 w 4064"/>
                <a:gd name="T33" fmla="*/ 6 h 1560"/>
                <a:gd name="T34" fmla="*/ 2018 w 4064"/>
                <a:gd name="T35" fmla="*/ 0 h 1560"/>
                <a:gd name="T36" fmla="*/ 2053 w 4064"/>
                <a:gd name="T37" fmla="*/ 6 h 1560"/>
                <a:gd name="T38" fmla="*/ 2087 w 4064"/>
                <a:gd name="T39" fmla="*/ 11 h 1560"/>
                <a:gd name="T40" fmla="*/ 2127 w 4064"/>
                <a:gd name="T41" fmla="*/ 20 h 1560"/>
                <a:gd name="T42" fmla="*/ 2161 w 4064"/>
                <a:gd name="T43" fmla="*/ 35 h 1560"/>
                <a:gd name="T44" fmla="*/ 2202 w 4064"/>
                <a:gd name="T45" fmla="*/ 61 h 1560"/>
                <a:gd name="T46" fmla="*/ 2241 w 4064"/>
                <a:gd name="T47" fmla="*/ 96 h 1560"/>
                <a:gd name="T48" fmla="*/ 2296 w 4064"/>
                <a:gd name="T49" fmla="*/ 140 h 1560"/>
                <a:gd name="T50" fmla="*/ 2379 w 4064"/>
                <a:gd name="T51" fmla="*/ 209 h 1560"/>
                <a:gd name="T52" fmla="*/ 2609 w 4064"/>
                <a:gd name="T53" fmla="*/ 383 h 1560"/>
                <a:gd name="T54" fmla="*/ 3205 w 4064"/>
                <a:gd name="T55" fmla="*/ 830 h 1560"/>
                <a:gd name="T56" fmla="*/ 3756 w 4064"/>
                <a:gd name="T57" fmla="*/ 1243 h 1560"/>
                <a:gd name="T58" fmla="*/ 4005 w 4064"/>
                <a:gd name="T59" fmla="*/ 1421 h 1560"/>
                <a:gd name="T60" fmla="*/ 4019 w 4064"/>
                <a:gd name="T61" fmla="*/ 1440 h 1560"/>
                <a:gd name="T62" fmla="*/ 4054 w 4064"/>
                <a:gd name="T63" fmla="*/ 1491 h 1560"/>
                <a:gd name="T64" fmla="*/ 4064 w 4064"/>
                <a:gd name="T65" fmla="*/ 1516 h 1560"/>
                <a:gd name="T66" fmla="*/ 4064 w 4064"/>
                <a:gd name="T67" fmla="*/ 1541 h 1560"/>
                <a:gd name="T68" fmla="*/ 4064 w 4064"/>
                <a:gd name="T69" fmla="*/ 1545 h 1560"/>
                <a:gd name="T70" fmla="*/ 4054 w 4064"/>
                <a:gd name="T71" fmla="*/ 1550 h 1560"/>
                <a:gd name="T72" fmla="*/ 4044 w 4064"/>
                <a:gd name="T73" fmla="*/ 1555 h 1560"/>
                <a:gd name="T74" fmla="*/ 4029 w 4064"/>
                <a:gd name="T75" fmla="*/ 1555 h 1560"/>
                <a:gd name="T76" fmla="*/ 3989 w 4064"/>
                <a:gd name="T77" fmla="*/ 1545 h 1560"/>
                <a:gd name="T78" fmla="*/ 3960 w 4064"/>
                <a:gd name="T79" fmla="*/ 1535 h 1560"/>
                <a:gd name="T80" fmla="*/ 3935 w 4064"/>
                <a:gd name="T81" fmla="*/ 1521 h 1560"/>
                <a:gd name="T82" fmla="*/ 2191 w 4064"/>
                <a:gd name="T83" fmla="*/ 240 h 1560"/>
                <a:gd name="T84" fmla="*/ 2161 w 4064"/>
                <a:gd name="T85" fmla="*/ 224 h 1560"/>
                <a:gd name="T86" fmla="*/ 2132 w 4064"/>
                <a:gd name="T87" fmla="*/ 209 h 1560"/>
                <a:gd name="T88" fmla="*/ 2092 w 4064"/>
                <a:gd name="T89" fmla="*/ 199 h 1560"/>
                <a:gd name="T90" fmla="*/ 2043 w 4064"/>
                <a:gd name="T91" fmla="*/ 194 h 1560"/>
                <a:gd name="T92" fmla="*/ 2013 w 4064"/>
                <a:gd name="T93" fmla="*/ 194 h 1560"/>
                <a:gd name="T94" fmla="*/ 1987 w 4064"/>
                <a:gd name="T95" fmla="*/ 199 h 1560"/>
                <a:gd name="T96" fmla="*/ 1953 w 4064"/>
                <a:gd name="T97" fmla="*/ 204 h 1560"/>
                <a:gd name="T98" fmla="*/ 1923 w 4064"/>
                <a:gd name="T99" fmla="*/ 219 h 1560"/>
                <a:gd name="T100" fmla="*/ 1893 w 4064"/>
                <a:gd name="T101" fmla="*/ 234 h 1560"/>
                <a:gd name="T102" fmla="*/ 1859 w 4064"/>
                <a:gd name="T103" fmla="*/ 255 h 1560"/>
                <a:gd name="T104" fmla="*/ 130 w 4064"/>
                <a:gd name="T105" fmla="*/ 1511 h 1560"/>
                <a:gd name="T106" fmla="*/ 104 w 4064"/>
                <a:gd name="T107" fmla="*/ 1525 h 1560"/>
                <a:gd name="T108" fmla="*/ 60 w 4064"/>
                <a:gd name="T109" fmla="*/ 1550 h 1560"/>
                <a:gd name="T110" fmla="*/ 36 w 4064"/>
                <a:gd name="T111" fmla="*/ 1560 h 1560"/>
                <a:gd name="T112" fmla="*/ 16 w 4064"/>
                <a:gd name="T113" fmla="*/ 1560 h 1560"/>
                <a:gd name="T114" fmla="*/ 11 w 4064"/>
                <a:gd name="T115" fmla="*/ 1555 h 1560"/>
                <a:gd name="T116" fmla="*/ 6 w 4064"/>
                <a:gd name="T117" fmla="*/ 1550 h 1560"/>
                <a:gd name="T118" fmla="*/ 0 w 4064"/>
                <a:gd name="T119" fmla="*/ 1541 h 1560"/>
                <a:gd name="T120" fmla="*/ 0 w 4064"/>
                <a:gd name="T121" fmla="*/ 1521 h 1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064" h="1560">
                  <a:moveTo>
                    <a:pt x="0" y="1521"/>
                  </a:moveTo>
                  <a:lnTo>
                    <a:pt x="6" y="1531"/>
                  </a:lnTo>
                  <a:lnTo>
                    <a:pt x="25" y="1535"/>
                  </a:lnTo>
                  <a:lnTo>
                    <a:pt x="36" y="1535"/>
                  </a:lnTo>
                  <a:lnTo>
                    <a:pt x="45" y="1531"/>
                  </a:lnTo>
                  <a:lnTo>
                    <a:pt x="55" y="1521"/>
                  </a:lnTo>
                  <a:lnTo>
                    <a:pt x="65" y="1496"/>
                  </a:lnTo>
                  <a:lnTo>
                    <a:pt x="80" y="1466"/>
                  </a:lnTo>
                  <a:lnTo>
                    <a:pt x="104" y="1426"/>
                  </a:lnTo>
                  <a:lnTo>
                    <a:pt x="180" y="1332"/>
                  </a:lnTo>
                  <a:lnTo>
                    <a:pt x="254" y="1257"/>
                  </a:lnTo>
                  <a:lnTo>
                    <a:pt x="283" y="1222"/>
                  </a:lnTo>
                  <a:lnTo>
                    <a:pt x="1818" y="81"/>
                  </a:lnTo>
                  <a:lnTo>
                    <a:pt x="1854" y="56"/>
                  </a:lnTo>
                  <a:lnTo>
                    <a:pt x="1898" y="35"/>
                  </a:lnTo>
                  <a:lnTo>
                    <a:pt x="1953" y="15"/>
                  </a:lnTo>
                  <a:lnTo>
                    <a:pt x="1982" y="6"/>
                  </a:lnTo>
                  <a:lnTo>
                    <a:pt x="2018" y="0"/>
                  </a:lnTo>
                  <a:lnTo>
                    <a:pt x="2053" y="6"/>
                  </a:lnTo>
                  <a:lnTo>
                    <a:pt x="2087" y="11"/>
                  </a:lnTo>
                  <a:lnTo>
                    <a:pt x="2127" y="20"/>
                  </a:lnTo>
                  <a:lnTo>
                    <a:pt x="2161" y="35"/>
                  </a:lnTo>
                  <a:lnTo>
                    <a:pt x="2202" y="61"/>
                  </a:lnTo>
                  <a:lnTo>
                    <a:pt x="2241" y="96"/>
                  </a:lnTo>
                  <a:lnTo>
                    <a:pt x="2296" y="140"/>
                  </a:lnTo>
                  <a:lnTo>
                    <a:pt x="2379" y="209"/>
                  </a:lnTo>
                  <a:lnTo>
                    <a:pt x="2609" y="383"/>
                  </a:lnTo>
                  <a:lnTo>
                    <a:pt x="3205" y="830"/>
                  </a:lnTo>
                  <a:lnTo>
                    <a:pt x="3756" y="1243"/>
                  </a:lnTo>
                  <a:lnTo>
                    <a:pt x="4005" y="1421"/>
                  </a:lnTo>
                  <a:lnTo>
                    <a:pt x="4019" y="1440"/>
                  </a:lnTo>
                  <a:lnTo>
                    <a:pt x="4054" y="1491"/>
                  </a:lnTo>
                  <a:lnTo>
                    <a:pt x="4064" y="1516"/>
                  </a:lnTo>
                  <a:lnTo>
                    <a:pt x="4064" y="1541"/>
                  </a:lnTo>
                  <a:lnTo>
                    <a:pt x="4064" y="1545"/>
                  </a:lnTo>
                  <a:lnTo>
                    <a:pt x="4054" y="1550"/>
                  </a:lnTo>
                  <a:lnTo>
                    <a:pt x="4044" y="1555"/>
                  </a:lnTo>
                  <a:lnTo>
                    <a:pt x="4029" y="1555"/>
                  </a:lnTo>
                  <a:lnTo>
                    <a:pt x="3989" y="1545"/>
                  </a:lnTo>
                  <a:lnTo>
                    <a:pt x="3960" y="1535"/>
                  </a:lnTo>
                  <a:lnTo>
                    <a:pt x="3935" y="1521"/>
                  </a:lnTo>
                  <a:lnTo>
                    <a:pt x="2191" y="240"/>
                  </a:lnTo>
                  <a:lnTo>
                    <a:pt x="2161" y="224"/>
                  </a:lnTo>
                  <a:lnTo>
                    <a:pt x="2132" y="209"/>
                  </a:lnTo>
                  <a:lnTo>
                    <a:pt x="2092" y="199"/>
                  </a:lnTo>
                  <a:lnTo>
                    <a:pt x="2043" y="194"/>
                  </a:lnTo>
                  <a:lnTo>
                    <a:pt x="2013" y="194"/>
                  </a:lnTo>
                  <a:lnTo>
                    <a:pt x="1987" y="199"/>
                  </a:lnTo>
                  <a:lnTo>
                    <a:pt x="1953" y="204"/>
                  </a:lnTo>
                  <a:lnTo>
                    <a:pt x="1923" y="219"/>
                  </a:lnTo>
                  <a:lnTo>
                    <a:pt x="1893" y="234"/>
                  </a:lnTo>
                  <a:lnTo>
                    <a:pt x="1859" y="255"/>
                  </a:lnTo>
                  <a:lnTo>
                    <a:pt x="130" y="1511"/>
                  </a:lnTo>
                  <a:lnTo>
                    <a:pt x="104" y="1525"/>
                  </a:lnTo>
                  <a:lnTo>
                    <a:pt x="60" y="1550"/>
                  </a:lnTo>
                  <a:lnTo>
                    <a:pt x="36" y="1560"/>
                  </a:lnTo>
                  <a:lnTo>
                    <a:pt x="16" y="1560"/>
                  </a:lnTo>
                  <a:lnTo>
                    <a:pt x="11" y="1555"/>
                  </a:lnTo>
                  <a:lnTo>
                    <a:pt x="6" y="1550"/>
                  </a:lnTo>
                  <a:lnTo>
                    <a:pt x="0" y="1541"/>
                  </a:lnTo>
                  <a:lnTo>
                    <a:pt x="0" y="1521"/>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9" name="Freeform 12"/>
            <p:cNvSpPr>
              <a:spLocks/>
            </p:cNvSpPr>
            <p:nvPr/>
          </p:nvSpPr>
          <p:spPr bwMode="auto">
            <a:xfrm>
              <a:off x="2848" y="1941"/>
              <a:ext cx="168" cy="98"/>
            </a:xfrm>
            <a:custGeom>
              <a:avLst/>
              <a:gdLst>
                <a:gd name="T0" fmla="*/ 372 w 2518"/>
                <a:gd name="T1" fmla="*/ 39 h 1465"/>
                <a:gd name="T2" fmla="*/ 397 w 2518"/>
                <a:gd name="T3" fmla="*/ 25 h 1465"/>
                <a:gd name="T4" fmla="*/ 432 w 2518"/>
                <a:gd name="T5" fmla="*/ 15 h 1465"/>
                <a:gd name="T6" fmla="*/ 471 w 2518"/>
                <a:gd name="T7" fmla="*/ 5 h 1465"/>
                <a:gd name="T8" fmla="*/ 522 w 2518"/>
                <a:gd name="T9" fmla="*/ 0 h 1465"/>
                <a:gd name="T10" fmla="*/ 551 w 2518"/>
                <a:gd name="T11" fmla="*/ 5 h 1465"/>
                <a:gd name="T12" fmla="*/ 581 w 2518"/>
                <a:gd name="T13" fmla="*/ 10 h 1465"/>
                <a:gd name="T14" fmla="*/ 610 w 2518"/>
                <a:gd name="T15" fmla="*/ 20 h 1465"/>
                <a:gd name="T16" fmla="*/ 645 w 2518"/>
                <a:gd name="T17" fmla="*/ 34 h 1465"/>
                <a:gd name="T18" fmla="*/ 676 w 2518"/>
                <a:gd name="T19" fmla="*/ 54 h 1465"/>
                <a:gd name="T20" fmla="*/ 710 w 2518"/>
                <a:gd name="T21" fmla="*/ 79 h 1465"/>
                <a:gd name="T22" fmla="*/ 839 w 2518"/>
                <a:gd name="T23" fmla="*/ 184 h 1465"/>
                <a:gd name="T24" fmla="*/ 1063 w 2518"/>
                <a:gd name="T25" fmla="*/ 352 h 1465"/>
                <a:gd name="T26" fmla="*/ 1669 w 2518"/>
                <a:gd name="T27" fmla="*/ 804 h 1465"/>
                <a:gd name="T28" fmla="*/ 2488 w 2518"/>
                <a:gd name="T29" fmla="*/ 1410 h 1465"/>
                <a:gd name="T30" fmla="*/ 2503 w 2518"/>
                <a:gd name="T31" fmla="*/ 1425 h 1465"/>
                <a:gd name="T32" fmla="*/ 2518 w 2518"/>
                <a:gd name="T33" fmla="*/ 1450 h 1465"/>
                <a:gd name="T34" fmla="*/ 2518 w 2518"/>
                <a:gd name="T35" fmla="*/ 1459 h 1465"/>
                <a:gd name="T36" fmla="*/ 2508 w 2518"/>
                <a:gd name="T37" fmla="*/ 1465 h 1465"/>
                <a:gd name="T38" fmla="*/ 2483 w 2518"/>
                <a:gd name="T39" fmla="*/ 1455 h 1465"/>
                <a:gd name="T40" fmla="*/ 2444 w 2518"/>
                <a:gd name="T41" fmla="*/ 1440 h 1465"/>
                <a:gd name="T42" fmla="*/ 2334 w 2518"/>
                <a:gd name="T43" fmla="*/ 1360 h 1465"/>
                <a:gd name="T44" fmla="*/ 2116 w 2518"/>
                <a:gd name="T45" fmla="*/ 1202 h 1465"/>
                <a:gd name="T46" fmla="*/ 1515 w 2518"/>
                <a:gd name="T47" fmla="*/ 759 h 1465"/>
                <a:gd name="T48" fmla="*/ 676 w 2518"/>
                <a:gd name="T49" fmla="*/ 128 h 1465"/>
                <a:gd name="T50" fmla="*/ 670 w 2518"/>
                <a:gd name="T51" fmla="*/ 123 h 1465"/>
                <a:gd name="T52" fmla="*/ 655 w 2518"/>
                <a:gd name="T53" fmla="*/ 109 h 1465"/>
                <a:gd name="T54" fmla="*/ 626 w 2518"/>
                <a:gd name="T55" fmla="*/ 89 h 1465"/>
                <a:gd name="T56" fmla="*/ 586 w 2518"/>
                <a:gd name="T57" fmla="*/ 74 h 1465"/>
                <a:gd name="T58" fmla="*/ 556 w 2518"/>
                <a:gd name="T59" fmla="*/ 69 h 1465"/>
                <a:gd name="T60" fmla="*/ 527 w 2518"/>
                <a:gd name="T61" fmla="*/ 69 h 1465"/>
                <a:gd name="T62" fmla="*/ 497 w 2518"/>
                <a:gd name="T63" fmla="*/ 74 h 1465"/>
                <a:gd name="T64" fmla="*/ 456 w 2518"/>
                <a:gd name="T65" fmla="*/ 79 h 1465"/>
                <a:gd name="T66" fmla="*/ 417 w 2518"/>
                <a:gd name="T67" fmla="*/ 93 h 1465"/>
                <a:gd name="T68" fmla="*/ 372 w 2518"/>
                <a:gd name="T69" fmla="*/ 113 h 1465"/>
                <a:gd name="T70" fmla="*/ 328 w 2518"/>
                <a:gd name="T71" fmla="*/ 138 h 1465"/>
                <a:gd name="T72" fmla="*/ 272 w 2518"/>
                <a:gd name="T73" fmla="*/ 179 h 1465"/>
                <a:gd name="T74" fmla="*/ 0 w 2518"/>
                <a:gd name="T75" fmla="*/ 373 h 1465"/>
                <a:gd name="T76" fmla="*/ 44 w 2518"/>
                <a:gd name="T77" fmla="*/ 327 h 1465"/>
                <a:gd name="T78" fmla="*/ 154 w 2518"/>
                <a:gd name="T79" fmla="*/ 213 h 1465"/>
                <a:gd name="T80" fmla="*/ 218 w 2518"/>
                <a:gd name="T81" fmla="*/ 153 h 1465"/>
                <a:gd name="T82" fmla="*/ 278 w 2518"/>
                <a:gd name="T83" fmla="*/ 104 h 1465"/>
                <a:gd name="T84" fmla="*/ 333 w 2518"/>
                <a:gd name="T85" fmla="*/ 59 h 1465"/>
                <a:gd name="T86" fmla="*/ 352 w 2518"/>
                <a:gd name="T87" fmla="*/ 49 h 1465"/>
                <a:gd name="T88" fmla="*/ 372 w 2518"/>
                <a:gd name="T89" fmla="*/ 39 h 1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518" h="1465">
                  <a:moveTo>
                    <a:pt x="372" y="39"/>
                  </a:moveTo>
                  <a:lnTo>
                    <a:pt x="397" y="25"/>
                  </a:lnTo>
                  <a:lnTo>
                    <a:pt x="432" y="15"/>
                  </a:lnTo>
                  <a:lnTo>
                    <a:pt x="471" y="5"/>
                  </a:lnTo>
                  <a:lnTo>
                    <a:pt x="522" y="0"/>
                  </a:lnTo>
                  <a:lnTo>
                    <a:pt x="551" y="5"/>
                  </a:lnTo>
                  <a:lnTo>
                    <a:pt x="581" y="10"/>
                  </a:lnTo>
                  <a:lnTo>
                    <a:pt x="610" y="20"/>
                  </a:lnTo>
                  <a:lnTo>
                    <a:pt x="645" y="34"/>
                  </a:lnTo>
                  <a:lnTo>
                    <a:pt x="676" y="54"/>
                  </a:lnTo>
                  <a:lnTo>
                    <a:pt x="710" y="79"/>
                  </a:lnTo>
                  <a:lnTo>
                    <a:pt x="839" y="184"/>
                  </a:lnTo>
                  <a:lnTo>
                    <a:pt x="1063" y="352"/>
                  </a:lnTo>
                  <a:lnTo>
                    <a:pt x="1669" y="804"/>
                  </a:lnTo>
                  <a:lnTo>
                    <a:pt x="2488" y="1410"/>
                  </a:lnTo>
                  <a:lnTo>
                    <a:pt x="2503" y="1425"/>
                  </a:lnTo>
                  <a:lnTo>
                    <a:pt x="2518" y="1450"/>
                  </a:lnTo>
                  <a:lnTo>
                    <a:pt x="2518" y="1459"/>
                  </a:lnTo>
                  <a:lnTo>
                    <a:pt x="2508" y="1465"/>
                  </a:lnTo>
                  <a:lnTo>
                    <a:pt x="2483" y="1455"/>
                  </a:lnTo>
                  <a:lnTo>
                    <a:pt x="2444" y="1440"/>
                  </a:lnTo>
                  <a:lnTo>
                    <a:pt x="2334" y="1360"/>
                  </a:lnTo>
                  <a:lnTo>
                    <a:pt x="2116" y="1202"/>
                  </a:lnTo>
                  <a:lnTo>
                    <a:pt x="1515" y="759"/>
                  </a:lnTo>
                  <a:lnTo>
                    <a:pt x="676" y="128"/>
                  </a:lnTo>
                  <a:lnTo>
                    <a:pt x="670" y="123"/>
                  </a:lnTo>
                  <a:lnTo>
                    <a:pt x="655" y="109"/>
                  </a:lnTo>
                  <a:lnTo>
                    <a:pt x="626" y="89"/>
                  </a:lnTo>
                  <a:lnTo>
                    <a:pt x="586" y="74"/>
                  </a:lnTo>
                  <a:lnTo>
                    <a:pt x="556" y="69"/>
                  </a:lnTo>
                  <a:lnTo>
                    <a:pt x="527" y="69"/>
                  </a:lnTo>
                  <a:lnTo>
                    <a:pt x="497" y="74"/>
                  </a:lnTo>
                  <a:lnTo>
                    <a:pt x="456" y="79"/>
                  </a:lnTo>
                  <a:lnTo>
                    <a:pt x="417" y="93"/>
                  </a:lnTo>
                  <a:lnTo>
                    <a:pt x="372" y="113"/>
                  </a:lnTo>
                  <a:lnTo>
                    <a:pt x="328" y="138"/>
                  </a:lnTo>
                  <a:lnTo>
                    <a:pt x="272" y="179"/>
                  </a:lnTo>
                  <a:lnTo>
                    <a:pt x="0" y="373"/>
                  </a:lnTo>
                  <a:lnTo>
                    <a:pt x="44" y="327"/>
                  </a:lnTo>
                  <a:lnTo>
                    <a:pt x="154" y="213"/>
                  </a:lnTo>
                  <a:lnTo>
                    <a:pt x="218" y="153"/>
                  </a:lnTo>
                  <a:lnTo>
                    <a:pt x="278" y="104"/>
                  </a:lnTo>
                  <a:lnTo>
                    <a:pt x="333" y="59"/>
                  </a:lnTo>
                  <a:lnTo>
                    <a:pt x="352" y="49"/>
                  </a:lnTo>
                  <a:lnTo>
                    <a:pt x="372" y="39"/>
                  </a:lnTo>
                  <a:close/>
                </a:path>
              </a:pathLst>
            </a:custGeom>
            <a:solidFill>
              <a:srgbClr val="BF73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0" name="Freeform 13"/>
            <p:cNvSpPr>
              <a:spLocks/>
            </p:cNvSpPr>
            <p:nvPr/>
          </p:nvSpPr>
          <p:spPr bwMode="auto">
            <a:xfrm>
              <a:off x="2967" y="1786"/>
              <a:ext cx="131" cy="97"/>
            </a:xfrm>
            <a:custGeom>
              <a:avLst/>
              <a:gdLst>
                <a:gd name="T0" fmla="*/ 1501 w 1963"/>
                <a:gd name="T1" fmla="*/ 125 h 1460"/>
                <a:gd name="T2" fmla="*/ 1963 w 1963"/>
                <a:gd name="T3" fmla="*/ 0 h 1460"/>
                <a:gd name="T4" fmla="*/ 165 w 1963"/>
                <a:gd name="T5" fmla="*/ 1307 h 1460"/>
                <a:gd name="T6" fmla="*/ 145 w 1963"/>
                <a:gd name="T7" fmla="*/ 1322 h 1460"/>
                <a:gd name="T8" fmla="*/ 100 w 1963"/>
                <a:gd name="T9" fmla="*/ 1366 h 1460"/>
                <a:gd name="T10" fmla="*/ 61 w 1963"/>
                <a:gd name="T11" fmla="*/ 1416 h 1460"/>
                <a:gd name="T12" fmla="*/ 46 w 1963"/>
                <a:gd name="T13" fmla="*/ 1441 h 1460"/>
                <a:gd name="T14" fmla="*/ 41 w 1963"/>
                <a:gd name="T15" fmla="*/ 1460 h 1460"/>
                <a:gd name="T16" fmla="*/ 26 w 1963"/>
                <a:gd name="T17" fmla="*/ 1441 h 1460"/>
                <a:gd name="T18" fmla="*/ 12 w 1963"/>
                <a:gd name="T19" fmla="*/ 1425 h 1460"/>
                <a:gd name="T20" fmla="*/ 0 w 1963"/>
                <a:gd name="T21" fmla="*/ 1396 h 1460"/>
                <a:gd name="T22" fmla="*/ 0 w 1963"/>
                <a:gd name="T23" fmla="*/ 1366 h 1460"/>
                <a:gd name="T24" fmla="*/ 5 w 1963"/>
                <a:gd name="T25" fmla="*/ 1346 h 1460"/>
                <a:gd name="T26" fmla="*/ 17 w 1963"/>
                <a:gd name="T27" fmla="*/ 1327 h 1460"/>
                <a:gd name="T28" fmla="*/ 26 w 1963"/>
                <a:gd name="T29" fmla="*/ 1302 h 1460"/>
                <a:gd name="T30" fmla="*/ 46 w 1963"/>
                <a:gd name="T31" fmla="*/ 1281 h 1460"/>
                <a:gd name="T32" fmla="*/ 66 w 1963"/>
                <a:gd name="T33" fmla="*/ 1257 h 1460"/>
                <a:gd name="T34" fmla="*/ 96 w 1963"/>
                <a:gd name="T35" fmla="*/ 1227 h 1460"/>
                <a:gd name="T36" fmla="*/ 389 w 1963"/>
                <a:gd name="T37" fmla="*/ 994 h 1460"/>
                <a:gd name="T38" fmla="*/ 865 w 1963"/>
                <a:gd name="T39" fmla="*/ 621 h 1460"/>
                <a:gd name="T40" fmla="*/ 1501 w 1963"/>
                <a:gd name="T41" fmla="*/ 125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63" h="1460">
                  <a:moveTo>
                    <a:pt x="1501" y="125"/>
                  </a:moveTo>
                  <a:lnTo>
                    <a:pt x="1963" y="0"/>
                  </a:lnTo>
                  <a:lnTo>
                    <a:pt x="165" y="1307"/>
                  </a:lnTo>
                  <a:lnTo>
                    <a:pt x="145" y="1322"/>
                  </a:lnTo>
                  <a:lnTo>
                    <a:pt x="100" y="1366"/>
                  </a:lnTo>
                  <a:lnTo>
                    <a:pt x="61" y="1416"/>
                  </a:lnTo>
                  <a:lnTo>
                    <a:pt x="46" y="1441"/>
                  </a:lnTo>
                  <a:lnTo>
                    <a:pt x="41" y="1460"/>
                  </a:lnTo>
                  <a:lnTo>
                    <a:pt x="26" y="1441"/>
                  </a:lnTo>
                  <a:lnTo>
                    <a:pt x="12" y="1425"/>
                  </a:lnTo>
                  <a:lnTo>
                    <a:pt x="0" y="1396"/>
                  </a:lnTo>
                  <a:lnTo>
                    <a:pt x="0" y="1366"/>
                  </a:lnTo>
                  <a:lnTo>
                    <a:pt x="5" y="1346"/>
                  </a:lnTo>
                  <a:lnTo>
                    <a:pt x="17" y="1327"/>
                  </a:lnTo>
                  <a:lnTo>
                    <a:pt x="26" y="1302"/>
                  </a:lnTo>
                  <a:lnTo>
                    <a:pt x="46" y="1281"/>
                  </a:lnTo>
                  <a:lnTo>
                    <a:pt x="66" y="1257"/>
                  </a:lnTo>
                  <a:lnTo>
                    <a:pt x="96" y="1227"/>
                  </a:lnTo>
                  <a:lnTo>
                    <a:pt x="389" y="994"/>
                  </a:lnTo>
                  <a:lnTo>
                    <a:pt x="865" y="621"/>
                  </a:lnTo>
                  <a:lnTo>
                    <a:pt x="1501" y="125"/>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Freeform 14"/>
            <p:cNvSpPr>
              <a:spLocks/>
            </p:cNvSpPr>
            <p:nvPr/>
          </p:nvSpPr>
          <p:spPr bwMode="auto">
            <a:xfrm>
              <a:off x="2684" y="1801"/>
              <a:ext cx="111" cy="81"/>
            </a:xfrm>
            <a:custGeom>
              <a:avLst/>
              <a:gdLst>
                <a:gd name="T0" fmla="*/ 387 w 1659"/>
                <a:gd name="T1" fmla="*/ 100 h 1213"/>
                <a:gd name="T2" fmla="*/ 0 w 1659"/>
                <a:gd name="T3" fmla="*/ 0 h 1213"/>
                <a:gd name="T4" fmla="*/ 1520 w 1659"/>
                <a:gd name="T5" fmla="*/ 1084 h 1213"/>
                <a:gd name="T6" fmla="*/ 1574 w 1659"/>
                <a:gd name="T7" fmla="*/ 1134 h 1213"/>
                <a:gd name="T8" fmla="*/ 1609 w 1659"/>
                <a:gd name="T9" fmla="*/ 1178 h 1213"/>
                <a:gd name="T10" fmla="*/ 1625 w 1659"/>
                <a:gd name="T11" fmla="*/ 1197 h 1213"/>
                <a:gd name="T12" fmla="*/ 1630 w 1659"/>
                <a:gd name="T13" fmla="*/ 1213 h 1213"/>
                <a:gd name="T14" fmla="*/ 1639 w 1659"/>
                <a:gd name="T15" fmla="*/ 1202 h 1213"/>
                <a:gd name="T16" fmla="*/ 1649 w 1659"/>
                <a:gd name="T17" fmla="*/ 1183 h 1213"/>
                <a:gd name="T18" fmla="*/ 1659 w 1659"/>
                <a:gd name="T19" fmla="*/ 1163 h 1213"/>
                <a:gd name="T20" fmla="*/ 1659 w 1659"/>
                <a:gd name="T21" fmla="*/ 1134 h 1213"/>
                <a:gd name="T22" fmla="*/ 1649 w 1659"/>
                <a:gd name="T23" fmla="*/ 1104 h 1213"/>
                <a:gd name="T24" fmla="*/ 1619 w 1659"/>
                <a:gd name="T25" fmla="*/ 1063 h 1213"/>
                <a:gd name="T26" fmla="*/ 1579 w 1659"/>
                <a:gd name="T27" fmla="*/ 1019 h 1213"/>
                <a:gd name="T28" fmla="*/ 1331 w 1659"/>
                <a:gd name="T29" fmla="*/ 825 h 1213"/>
                <a:gd name="T30" fmla="*/ 929 w 1659"/>
                <a:gd name="T31" fmla="*/ 518 h 1213"/>
                <a:gd name="T32" fmla="*/ 387 w 1659"/>
                <a:gd name="T33" fmla="*/ 100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59" h="1213">
                  <a:moveTo>
                    <a:pt x="387" y="100"/>
                  </a:moveTo>
                  <a:lnTo>
                    <a:pt x="0" y="0"/>
                  </a:lnTo>
                  <a:lnTo>
                    <a:pt x="1520" y="1084"/>
                  </a:lnTo>
                  <a:lnTo>
                    <a:pt x="1574" y="1134"/>
                  </a:lnTo>
                  <a:lnTo>
                    <a:pt x="1609" y="1178"/>
                  </a:lnTo>
                  <a:lnTo>
                    <a:pt x="1625" y="1197"/>
                  </a:lnTo>
                  <a:lnTo>
                    <a:pt x="1630" y="1213"/>
                  </a:lnTo>
                  <a:lnTo>
                    <a:pt x="1639" y="1202"/>
                  </a:lnTo>
                  <a:lnTo>
                    <a:pt x="1649" y="1183"/>
                  </a:lnTo>
                  <a:lnTo>
                    <a:pt x="1659" y="1163"/>
                  </a:lnTo>
                  <a:lnTo>
                    <a:pt x="1659" y="1134"/>
                  </a:lnTo>
                  <a:lnTo>
                    <a:pt x="1649" y="1104"/>
                  </a:lnTo>
                  <a:lnTo>
                    <a:pt x="1619" y="1063"/>
                  </a:lnTo>
                  <a:lnTo>
                    <a:pt x="1579" y="1019"/>
                  </a:lnTo>
                  <a:lnTo>
                    <a:pt x="1331" y="825"/>
                  </a:lnTo>
                  <a:lnTo>
                    <a:pt x="929" y="518"/>
                  </a:lnTo>
                  <a:lnTo>
                    <a:pt x="387" y="10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2" name="Freeform 15"/>
            <p:cNvSpPr>
              <a:spLocks/>
            </p:cNvSpPr>
            <p:nvPr/>
          </p:nvSpPr>
          <p:spPr bwMode="auto">
            <a:xfrm>
              <a:off x="2707" y="1671"/>
              <a:ext cx="346" cy="330"/>
            </a:xfrm>
            <a:custGeom>
              <a:avLst/>
              <a:gdLst>
                <a:gd name="T0" fmla="*/ 2563 w 5196"/>
                <a:gd name="T1" fmla="*/ 34 h 4945"/>
                <a:gd name="T2" fmla="*/ 2588 w 5196"/>
                <a:gd name="T3" fmla="*/ 4 h 4945"/>
                <a:gd name="T4" fmla="*/ 2614 w 5196"/>
                <a:gd name="T5" fmla="*/ 4 h 4945"/>
                <a:gd name="T6" fmla="*/ 2639 w 5196"/>
                <a:gd name="T7" fmla="*/ 34 h 4945"/>
                <a:gd name="T8" fmla="*/ 3185 w 5196"/>
                <a:gd name="T9" fmla="*/ 1717 h 4945"/>
                <a:gd name="T10" fmla="*/ 3215 w 5196"/>
                <a:gd name="T11" fmla="*/ 1772 h 4945"/>
                <a:gd name="T12" fmla="*/ 3264 w 5196"/>
                <a:gd name="T13" fmla="*/ 1817 h 4945"/>
                <a:gd name="T14" fmla="*/ 3323 w 5196"/>
                <a:gd name="T15" fmla="*/ 1847 h 4945"/>
                <a:gd name="T16" fmla="*/ 3384 w 5196"/>
                <a:gd name="T17" fmla="*/ 1861 h 4945"/>
                <a:gd name="T18" fmla="*/ 5157 w 5196"/>
                <a:gd name="T19" fmla="*/ 1861 h 4945"/>
                <a:gd name="T20" fmla="*/ 5191 w 5196"/>
                <a:gd name="T21" fmla="*/ 1876 h 4945"/>
                <a:gd name="T22" fmla="*/ 5196 w 5196"/>
                <a:gd name="T23" fmla="*/ 1901 h 4945"/>
                <a:gd name="T24" fmla="*/ 5177 w 5196"/>
                <a:gd name="T25" fmla="*/ 1931 h 4945"/>
                <a:gd name="T26" fmla="*/ 3746 w 5196"/>
                <a:gd name="T27" fmla="*/ 2973 h 4945"/>
                <a:gd name="T28" fmla="*/ 3701 w 5196"/>
                <a:gd name="T29" fmla="*/ 3019 h 4945"/>
                <a:gd name="T30" fmla="*/ 3671 w 5196"/>
                <a:gd name="T31" fmla="*/ 3078 h 4945"/>
                <a:gd name="T32" fmla="*/ 3661 w 5196"/>
                <a:gd name="T33" fmla="*/ 3142 h 4945"/>
                <a:gd name="T34" fmla="*/ 3671 w 5196"/>
                <a:gd name="T35" fmla="*/ 3207 h 4945"/>
                <a:gd name="T36" fmla="*/ 4213 w 5196"/>
                <a:gd name="T37" fmla="*/ 4891 h 4945"/>
                <a:gd name="T38" fmla="*/ 4213 w 5196"/>
                <a:gd name="T39" fmla="*/ 4930 h 4945"/>
                <a:gd name="T40" fmla="*/ 4193 w 5196"/>
                <a:gd name="T41" fmla="*/ 4945 h 4945"/>
                <a:gd name="T42" fmla="*/ 4159 w 5196"/>
                <a:gd name="T43" fmla="*/ 4935 h 4945"/>
                <a:gd name="T44" fmla="*/ 2723 w 5196"/>
                <a:gd name="T45" fmla="*/ 3892 h 4945"/>
                <a:gd name="T46" fmla="*/ 2663 w 5196"/>
                <a:gd name="T47" fmla="*/ 3868 h 4945"/>
                <a:gd name="T48" fmla="*/ 2598 w 5196"/>
                <a:gd name="T49" fmla="*/ 3858 h 4945"/>
                <a:gd name="T50" fmla="*/ 2534 w 5196"/>
                <a:gd name="T51" fmla="*/ 3868 h 4945"/>
                <a:gd name="T52" fmla="*/ 2475 w 5196"/>
                <a:gd name="T53" fmla="*/ 3892 h 4945"/>
                <a:gd name="T54" fmla="*/ 1043 w 5196"/>
                <a:gd name="T55" fmla="*/ 4935 h 4945"/>
                <a:gd name="T56" fmla="*/ 1009 w 5196"/>
                <a:gd name="T57" fmla="*/ 4945 h 4945"/>
                <a:gd name="T58" fmla="*/ 984 w 5196"/>
                <a:gd name="T59" fmla="*/ 4930 h 4945"/>
                <a:gd name="T60" fmla="*/ 984 w 5196"/>
                <a:gd name="T61" fmla="*/ 4891 h 4945"/>
                <a:gd name="T62" fmla="*/ 1531 w 5196"/>
                <a:gd name="T63" fmla="*/ 3207 h 4945"/>
                <a:gd name="T64" fmla="*/ 1541 w 5196"/>
                <a:gd name="T65" fmla="*/ 3142 h 4945"/>
                <a:gd name="T66" fmla="*/ 1525 w 5196"/>
                <a:gd name="T67" fmla="*/ 3078 h 4945"/>
                <a:gd name="T68" fmla="*/ 1496 w 5196"/>
                <a:gd name="T69" fmla="*/ 3019 h 4945"/>
                <a:gd name="T70" fmla="*/ 1451 w 5196"/>
                <a:gd name="T71" fmla="*/ 2973 h 4945"/>
                <a:gd name="T72" fmla="*/ 20 w 5196"/>
                <a:gd name="T73" fmla="*/ 1931 h 4945"/>
                <a:gd name="T74" fmla="*/ 0 w 5196"/>
                <a:gd name="T75" fmla="*/ 1901 h 4945"/>
                <a:gd name="T76" fmla="*/ 11 w 5196"/>
                <a:gd name="T77" fmla="*/ 1876 h 4945"/>
                <a:gd name="T78" fmla="*/ 45 w 5196"/>
                <a:gd name="T79" fmla="*/ 1861 h 4945"/>
                <a:gd name="T80" fmla="*/ 1813 w 5196"/>
                <a:gd name="T81" fmla="*/ 1861 h 4945"/>
                <a:gd name="T82" fmla="*/ 1878 w 5196"/>
                <a:gd name="T83" fmla="*/ 1847 h 4945"/>
                <a:gd name="T84" fmla="*/ 1938 w 5196"/>
                <a:gd name="T85" fmla="*/ 1817 h 4945"/>
                <a:gd name="T86" fmla="*/ 1982 w 5196"/>
                <a:gd name="T87" fmla="*/ 1772 h 4945"/>
                <a:gd name="T88" fmla="*/ 2012 w 5196"/>
                <a:gd name="T89" fmla="*/ 1717 h 4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196" h="4945">
                  <a:moveTo>
                    <a:pt x="2554" y="59"/>
                  </a:moveTo>
                  <a:lnTo>
                    <a:pt x="2563" y="34"/>
                  </a:lnTo>
                  <a:lnTo>
                    <a:pt x="2573" y="14"/>
                  </a:lnTo>
                  <a:lnTo>
                    <a:pt x="2588" y="4"/>
                  </a:lnTo>
                  <a:lnTo>
                    <a:pt x="2598" y="0"/>
                  </a:lnTo>
                  <a:lnTo>
                    <a:pt x="2614" y="4"/>
                  </a:lnTo>
                  <a:lnTo>
                    <a:pt x="2624" y="14"/>
                  </a:lnTo>
                  <a:lnTo>
                    <a:pt x="2639" y="34"/>
                  </a:lnTo>
                  <a:lnTo>
                    <a:pt x="2648" y="59"/>
                  </a:lnTo>
                  <a:lnTo>
                    <a:pt x="3185" y="1717"/>
                  </a:lnTo>
                  <a:lnTo>
                    <a:pt x="3200" y="1742"/>
                  </a:lnTo>
                  <a:lnTo>
                    <a:pt x="3215" y="1772"/>
                  </a:lnTo>
                  <a:lnTo>
                    <a:pt x="3239" y="1796"/>
                  </a:lnTo>
                  <a:lnTo>
                    <a:pt x="3264" y="1817"/>
                  </a:lnTo>
                  <a:lnTo>
                    <a:pt x="3289" y="1837"/>
                  </a:lnTo>
                  <a:lnTo>
                    <a:pt x="3323" y="1847"/>
                  </a:lnTo>
                  <a:lnTo>
                    <a:pt x="3354" y="1856"/>
                  </a:lnTo>
                  <a:lnTo>
                    <a:pt x="3384" y="1861"/>
                  </a:lnTo>
                  <a:lnTo>
                    <a:pt x="5127" y="1861"/>
                  </a:lnTo>
                  <a:lnTo>
                    <a:pt x="5157" y="1861"/>
                  </a:lnTo>
                  <a:lnTo>
                    <a:pt x="5177" y="1867"/>
                  </a:lnTo>
                  <a:lnTo>
                    <a:pt x="5191" y="1876"/>
                  </a:lnTo>
                  <a:lnTo>
                    <a:pt x="5196" y="1886"/>
                  </a:lnTo>
                  <a:lnTo>
                    <a:pt x="5196" y="1901"/>
                  </a:lnTo>
                  <a:lnTo>
                    <a:pt x="5191" y="1916"/>
                  </a:lnTo>
                  <a:lnTo>
                    <a:pt x="5177" y="1931"/>
                  </a:lnTo>
                  <a:lnTo>
                    <a:pt x="5157" y="1951"/>
                  </a:lnTo>
                  <a:lnTo>
                    <a:pt x="3746" y="2973"/>
                  </a:lnTo>
                  <a:lnTo>
                    <a:pt x="3721" y="2993"/>
                  </a:lnTo>
                  <a:lnTo>
                    <a:pt x="3701" y="3019"/>
                  </a:lnTo>
                  <a:lnTo>
                    <a:pt x="3686" y="3049"/>
                  </a:lnTo>
                  <a:lnTo>
                    <a:pt x="3671" y="3078"/>
                  </a:lnTo>
                  <a:lnTo>
                    <a:pt x="3666" y="3113"/>
                  </a:lnTo>
                  <a:lnTo>
                    <a:pt x="3661" y="3142"/>
                  </a:lnTo>
                  <a:lnTo>
                    <a:pt x="3661" y="3177"/>
                  </a:lnTo>
                  <a:lnTo>
                    <a:pt x="3671" y="3207"/>
                  </a:lnTo>
                  <a:lnTo>
                    <a:pt x="4208" y="4866"/>
                  </a:lnTo>
                  <a:lnTo>
                    <a:pt x="4213" y="4891"/>
                  </a:lnTo>
                  <a:lnTo>
                    <a:pt x="4218" y="4910"/>
                  </a:lnTo>
                  <a:lnTo>
                    <a:pt x="4213" y="4930"/>
                  </a:lnTo>
                  <a:lnTo>
                    <a:pt x="4203" y="4940"/>
                  </a:lnTo>
                  <a:lnTo>
                    <a:pt x="4193" y="4945"/>
                  </a:lnTo>
                  <a:lnTo>
                    <a:pt x="4178" y="4940"/>
                  </a:lnTo>
                  <a:lnTo>
                    <a:pt x="4159" y="4935"/>
                  </a:lnTo>
                  <a:lnTo>
                    <a:pt x="4134" y="4920"/>
                  </a:lnTo>
                  <a:lnTo>
                    <a:pt x="2723" y="3892"/>
                  </a:lnTo>
                  <a:lnTo>
                    <a:pt x="2698" y="3878"/>
                  </a:lnTo>
                  <a:lnTo>
                    <a:pt x="2663" y="3868"/>
                  </a:lnTo>
                  <a:lnTo>
                    <a:pt x="2634" y="3863"/>
                  </a:lnTo>
                  <a:lnTo>
                    <a:pt x="2598" y="3858"/>
                  </a:lnTo>
                  <a:lnTo>
                    <a:pt x="2563" y="3863"/>
                  </a:lnTo>
                  <a:lnTo>
                    <a:pt x="2534" y="3868"/>
                  </a:lnTo>
                  <a:lnTo>
                    <a:pt x="2504" y="3878"/>
                  </a:lnTo>
                  <a:lnTo>
                    <a:pt x="2475" y="3892"/>
                  </a:lnTo>
                  <a:lnTo>
                    <a:pt x="1068" y="4920"/>
                  </a:lnTo>
                  <a:lnTo>
                    <a:pt x="1043" y="4935"/>
                  </a:lnTo>
                  <a:lnTo>
                    <a:pt x="1024" y="4940"/>
                  </a:lnTo>
                  <a:lnTo>
                    <a:pt x="1009" y="4945"/>
                  </a:lnTo>
                  <a:lnTo>
                    <a:pt x="994" y="4940"/>
                  </a:lnTo>
                  <a:lnTo>
                    <a:pt x="984" y="4930"/>
                  </a:lnTo>
                  <a:lnTo>
                    <a:pt x="984" y="4910"/>
                  </a:lnTo>
                  <a:lnTo>
                    <a:pt x="984" y="4891"/>
                  </a:lnTo>
                  <a:lnTo>
                    <a:pt x="989" y="4866"/>
                  </a:lnTo>
                  <a:lnTo>
                    <a:pt x="1531" y="3207"/>
                  </a:lnTo>
                  <a:lnTo>
                    <a:pt x="1536" y="3177"/>
                  </a:lnTo>
                  <a:lnTo>
                    <a:pt x="1541" y="3142"/>
                  </a:lnTo>
                  <a:lnTo>
                    <a:pt x="1536" y="3113"/>
                  </a:lnTo>
                  <a:lnTo>
                    <a:pt x="1525" y="3078"/>
                  </a:lnTo>
                  <a:lnTo>
                    <a:pt x="1516" y="3049"/>
                  </a:lnTo>
                  <a:lnTo>
                    <a:pt x="1496" y="3019"/>
                  </a:lnTo>
                  <a:lnTo>
                    <a:pt x="1476" y="2993"/>
                  </a:lnTo>
                  <a:lnTo>
                    <a:pt x="1451" y="2973"/>
                  </a:lnTo>
                  <a:lnTo>
                    <a:pt x="45" y="1951"/>
                  </a:lnTo>
                  <a:lnTo>
                    <a:pt x="20" y="1931"/>
                  </a:lnTo>
                  <a:lnTo>
                    <a:pt x="11" y="1916"/>
                  </a:lnTo>
                  <a:lnTo>
                    <a:pt x="0" y="1901"/>
                  </a:lnTo>
                  <a:lnTo>
                    <a:pt x="0" y="1886"/>
                  </a:lnTo>
                  <a:lnTo>
                    <a:pt x="11" y="1876"/>
                  </a:lnTo>
                  <a:lnTo>
                    <a:pt x="25" y="1867"/>
                  </a:lnTo>
                  <a:lnTo>
                    <a:pt x="45" y="1861"/>
                  </a:lnTo>
                  <a:lnTo>
                    <a:pt x="75" y="1861"/>
                  </a:lnTo>
                  <a:lnTo>
                    <a:pt x="1813" y="1861"/>
                  </a:lnTo>
                  <a:lnTo>
                    <a:pt x="1848" y="1856"/>
                  </a:lnTo>
                  <a:lnTo>
                    <a:pt x="1878" y="1847"/>
                  </a:lnTo>
                  <a:lnTo>
                    <a:pt x="1908" y="1837"/>
                  </a:lnTo>
                  <a:lnTo>
                    <a:pt x="1938" y="1817"/>
                  </a:lnTo>
                  <a:lnTo>
                    <a:pt x="1963" y="1796"/>
                  </a:lnTo>
                  <a:lnTo>
                    <a:pt x="1982" y="1772"/>
                  </a:lnTo>
                  <a:lnTo>
                    <a:pt x="2002" y="1742"/>
                  </a:lnTo>
                  <a:lnTo>
                    <a:pt x="2012" y="1717"/>
                  </a:lnTo>
                  <a:lnTo>
                    <a:pt x="2554" y="59"/>
                  </a:lnTo>
                  <a:close/>
                </a:path>
              </a:pathLst>
            </a:custGeom>
            <a:solidFill>
              <a:srgbClr val="F1B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3" name="Freeform 16"/>
            <p:cNvSpPr>
              <a:spLocks/>
            </p:cNvSpPr>
            <p:nvPr/>
          </p:nvSpPr>
          <p:spPr bwMode="auto">
            <a:xfrm>
              <a:off x="2713" y="1795"/>
              <a:ext cx="157" cy="58"/>
            </a:xfrm>
            <a:custGeom>
              <a:avLst/>
              <a:gdLst>
                <a:gd name="T0" fmla="*/ 1829 w 2356"/>
                <a:gd name="T1" fmla="*/ 0 h 878"/>
                <a:gd name="T2" fmla="*/ 2276 w 2356"/>
                <a:gd name="T3" fmla="*/ 660 h 878"/>
                <a:gd name="T4" fmla="*/ 2300 w 2356"/>
                <a:gd name="T5" fmla="*/ 699 h 878"/>
                <a:gd name="T6" fmla="*/ 2321 w 2356"/>
                <a:gd name="T7" fmla="*/ 739 h 878"/>
                <a:gd name="T8" fmla="*/ 2346 w 2356"/>
                <a:gd name="T9" fmla="*/ 784 h 878"/>
                <a:gd name="T10" fmla="*/ 2356 w 2356"/>
                <a:gd name="T11" fmla="*/ 824 h 878"/>
                <a:gd name="T12" fmla="*/ 2356 w 2356"/>
                <a:gd name="T13" fmla="*/ 844 h 878"/>
                <a:gd name="T14" fmla="*/ 2356 w 2356"/>
                <a:gd name="T15" fmla="*/ 858 h 878"/>
                <a:gd name="T16" fmla="*/ 2346 w 2356"/>
                <a:gd name="T17" fmla="*/ 869 h 878"/>
                <a:gd name="T18" fmla="*/ 2336 w 2356"/>
                <a:gd name="T19" fmla="*/ 878 h 878"/>
                <a:gd name="T20" fmla="*/ 2316 w 2356"/>
                <a:gd name="T21" fmla="*/ 878 h 878"/>
                <a:gd name="T22" fmla="*/ 2290 w 2356"/>
                <a:gd name="T23" fmla="*/ 874 h 878"/>
                <a:gd name="T24" fmla="*/ 1346 w 2356"/>
                <a:gd name="T25" fmla="*/ 561 h 878"/>
                <a:gd name="T26" fmla="*/ 532 w 2356"/>
                <a:gd name="T27" fmla="*/ 283 h 878"/>
                <a:gd name="T28" fmla="*/ 418 w 2356"/>
                <a:gd name="T29" fmla="*/ 248 h 878"/>
                <a:gd name="T30" fmla="*/ 194 w 2356"/>
                <a:gd name="T31" fmla="*/ 164 h 878"/>
                <a:gd name="T32" fmla="*/ 91 w 2356"/>
                <a:gd name="T33" fmla="*/ 119 h 878"/>
                <a:gd name="T34" fmla="*/ 50 w 2356"/>
                <a:gd name="T35" fmla="*/ 99 h 878"/>
                <a:gd name="T36" fmla="*/ 20 w 2356"/>
                <a:gd name="T37" fmla="*/ 79 h 878"/>
                <a:gd name="T38" fmla="*/ 0 w 2356"/>
                <a:gd name="T39" fmla="*/ 64 h 878"/>
                <a:gd name="T40" fmla="*/ 0 w 2356"/>
                <a:gd name="T41" fmla="*/ 59 h 878"/>
                <a:gd name="T42" fmla="*/ 0 w 2356"/>
                <a:gd name="T43" fmla="*/ 54 h 878"/>
                <a:gd name="T44" fmla="*/ 20 w 2356"/>
                <a:gd name="T45" fmla="*/ 49 h 878"/>
                <a:gd name="T46" fmla="*/ 55 w 2356"/>
                <a:gd name="T47" fmla="*/ 49 h 878"/>
                <a:gd name="T48" fmla="*/ 418 w 2356"/>
                <a:gd name="T49" fmla="*/ 59 h 878"/>
                <a:gd name="T50" fmla="*/ 954 w 2356"/>
                <a:gd name="T51" fmla="*/ 64 h 878"/>
                <a:gd name="T52" fmla="*/ 1655 w 2356"/>
                <a:gd name="T53" fmla="*/ 74 h 878"/>
                <a:gd name="T54" fmla="*/ 1680 w 2356"/>
                <a:gd name="T55" fmla="*/ 69 h 878"/>
                <a:gd name="T56" fmla="*/ 1739 w 2356"/>
                <a:gd name="T57" fmla="*/ 54 h 878"/>
                <a:gd name="T58" fmla="*/ 1774 w 2356"/>
                <a:gd name="T59" fmla="*/ 44 h 878"/>
                <a:gd name="T60" fmla="*/ 1799 w 2356"/>
                <a:gd name="T61" fmla="*/ 29 h 878"/>
                <a:gd name="T62" fmla="*/ 1819 w 2356"/>
                <a:gd name="T63" fmla="*/ 15 h 878"/>
                <a:gd name="T64" fmla="*/ 1824 w 2356"/>
                <a:gd name="T65" fmla="*/ 9 h 878"/>
                <a:gd name="T66" fmla="*/ 1829 w 2356"/>
                <a:gd name="T67" fmla="*/ 0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56" h="878">
                  <a:moveTo>
                    <a:pt x="1829" y="0"/>
                  </a:moveTo>
                  <a:lnTo>
                    <a:pt x="2276" y="660"/>
                  </a:lnTo>
                  <a:lnTo>
                    <a:pt x="2300" y="699"/>
                  </a:lnTo>
                  <a:lnTo>
                    <a:pt x="2321" y="739"/>
                  </a:lnTo>
                  <a:lnTo>
                    <a:pt x="2346" y="784"/>
                  </a:lnTo>
                  <a:lnTo>
                    <a:pt x="2356" y="824"/>
                  </a:lnTo>
                  <a:lnTo>
                    <a:pt x="2356" y="844"/>
                  </a:lnTo>
                  <a:lnTo>
                    <a:pt x="2356" y="858"/>
                  </a:lnTo>
                  <a:lnTo>
                    <a:pt x="2346" y="869"/>
                  </a:lnTo>
                  <a:lnTo>
                    <a:pt x="2336" y="878"/>
                  </a:lnTo>
                  <a:lnTo>
                    <a:pt x="2316" y="878"/>
                  </a:lnTo>
                  <a:lnTo>
                    <a:pt x="2290" y="874"/>
                  </a:lnTo>
                  <a:lnTo>
                    <a:pt x="1346" y="561"/>
                  </a:lnTo>
                  <a:lnTo>
                    <a:pt x="532" y="283"/>
                  </a:lnTo>
                  <a:lnTo>
                    <a:pt x="418" y="248"/>
                  </a:lnTo>
                  <a:lnTo>
                    <a:pt x="194" y="164"/>
                  </a:lnTo>
                  <a:lnTo>
                    <a:pt x="91" y="119"/>
                  </a:lnTo>
                  <a:lnTo>
                    <a:pt x="50" y="99"/>
                  </a:lnTo>
                  <a:lnTo>
                    <a:pt x="20" y="79"/>
                  </a:lnTo>
                  <a:lnTo>
                    <a:pt x="0" y="64"/>
                  </a:lnTo>
                  <a:lnTo>
                    <a:pt x="0" y="59"/>
                  </a:lnTo>
                  <a:lnTo>
                    <a:pt x="0" y="54"/>
                  </a:lnTo>
                  <a:lnTo>
                    <a:pt x="20" y="49"/>
                  </a:lnTo>
                  <a:lnTo>
                    <a:pt x="55" y="49"/>
                  </a:lnTo>
                  <a:lnTo>
                    <a:pt x="418" y="59"/>
                  </a:lnTo>
                  <a:lnTo>
                    <a:pt x="954" y="64"/>
                  </a:lnTo>
                  <a:lnTo>
                    <a:pt x="1655" y="74"/>
                  </a:lnTo>
                  <a:lnTo>
                    <a:pt x="1680" y="69"/>
                  </a:lnTo>
                  <a:lnTo>
                    <a:pt x="1739" y="54"/>
                  </a:lnTo>
                  <a:lnTo>
                    <a:pt x="1774" y="44"/>
                  </a:lnTo>
                  <a:lnTo>
                    <a:pt x="1799" y="29"/>
                  </a:lnTo>
                  <a:lnTo>
                    <a:pt x="1819" y="15"/>
                  </a:lnTo>
                  <a:lnTo>
                    <a:pt x="1824" y="9"/>
                  </a:lnTo>
                  <a:lnTo>
                    <a:pt x="1829"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4" name="Freeform 17"/>
            <p:cNvSpPr>
              <a:spLocks/>
            </p:cNvSpPr>
            <p:nvPr/>
          </p:nvSpPr>
          <p:spPr bwMode="auto">
            <a:xfrm>
              <a:off x="2875" y="1673"/>
              <a:ext cx="46" cy="178"/>
            </a:xfrm>
            <a:custGeom>
              <a:avLst/>
              <a:gdLst>
                <a:gd name="T0" fmla="*/ 100 w 686"/>
                <a:gd name="T1" fmla="*/ 0 h 2662"/>
                <a:gd name="T2" fmla="*/ 85 w 686"/>
                <a:gd name="T3" fmla="*/ 5 h 2662"/>
                <a:gd name="T4" fmla="*/ 69 w 686"/>
                <a:gd name="T5" fmla="*/ 15 h 2662"/>
                <a:gd name="T6" fmla="*/ 49 w 686"/>
                <a:gd name="T7" fmla="*/ 35 h 2662"/>
                <a:gd name="T8" fmla="*/ 30 w 686"/>
                <a:gd name="T9" fmla="*/ 59 h 2662"/>
                <a:gd name="T10" fmla="*/ 15 w 686"/>
                <a:gd name="T11" fmla="*/ 99 h 2662"/>
                <a:gd name="T12" fmla="*/ 5 w 686"/>
                <a:gd name="T13" fmla="*/ 154 h 2662"/>
                <a:gd name="T14" fmla="*/ 0 w 686"/>
                <a:gd name="T15" fmla="*/ 224 h 2662"/>
                <a:gd name="T16" fmla="*/ 10 w 686"/>
                <a:gd name="T17" fmla="*/ 675 h 2662"/>
                <a:gd name="T18" fmla="*/ 30 w 686"/>
                <a:gd name="T19" fmla="*/ 1460 h 2662"/>
                <a:gd name="T20" fmla="*/ 64 w 686"/>
                <a:gd name="T21" fmla="*/ 2532 h 2662"/>
                <a:gd name="T22" fmla="*/ 64 w 686"/>
                <a:gd name="T23" fmla="*/ 2562 h 2662"/>
                <a:gd name="T24" fmla="*/ 80 w 686"/>
                <a:gd name="T25" fmla="*/ 2618 h 2662"/>
                <a:gd name="T26" fmla="*/ 90 w 686"/>
                <a:gd name="T27" fmla="*/ 2642 h 2662"/>
                <a:gd name="T28" fmla="*/ 95 w 686"/>
                <a:gd name="T29" fmla="*/ 2652 h 2662"/>
                <a:gd name="T30" fmla="*/ 100 w 686"/>
                <a:gd name="T31" fmla="*/ 2657 h 2662"/>
                <a:gd name="T32" fmla="*/ 110 w 686"/>
                <a:gd name="T33" fmla="*/ 2662 h 2662"/>
                <a:gd name="T34" fmla="*/ 115 w 686"/>
                <a:gd name="T35" fmla="*/ 2657 h 2662"/>
                <a:gd name="T36" fmla="*/ 129 w 686"/>
                <a:gd name="T37" fmla="*/ 2647 h 2662"/>
                <a:gd name="T38" fmla="*/ 139 w 686"/>
                <a:gd name="T39" fmla="*/ 2632 h 2662"/>
                <a:gd name="T40" fmla="*/ 437 w 686"/>
                <a:gd name="T41" fmla="*/ 2185 h 2662"/>
                <a:gd name="T42" fmla="*/ 686 w 686"/>
                <a:gd name="T43" fmla="*/ 1808 h 2662"/>
                <a:gd name="T44" fmla="*/ 149 w 686"/>
                <a:gd name="T45" fmla="*/ 174 h 2662"/>
                <a:gd name="T46" fmla="*/ 100 w 686"/>
                <a:gd name="T47" fmla="*/ 0 h 2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86" h="2662">
                  <a:moveTo>
                    <a:pt x="100" y="0"/>
                  </a:moveTo>
                  <a:lnTo>
                    <a:pt x="85" y="5"/>
                  </a:lnTo>
                  <a:lnTo>
                    <a:pt x="69" y="15"/>
                  </a:lnTo>
                  <a:lnTo>
                    <a:pt x="49" y="35"/>
                  </a:lnTo>
                  <a:lnTo>
                    <a:pt x="30" y="59"/>
                  </a:lnTo>
                  <a:lnTo>
                    <a:pt x="15" y="99"/>
                  </a:lnTo>
                  <a:lnTo>
                    <a:pt x="5" y="154"/>
                  </a:lnTo>
                  <a:lnTo>
                    <a:pt x="0" y="224"/>
                  </a:lnTo>
                  <a:lnTo>
                    <a:pt x="10" y="675"/>
                  </a:lnTo>
                  <a:lnTo>
                    <a:pt x="30" y="1460"/>
                  </a:lnTo>
                  <a:lnTo>
                    <a:pt x="64" y="2532"/>
                  </a:lnTo>
                  <a:lnTo>
                    <a:pt x="64" y="2562"/>
                  </a:lnTo>
                  <a:lnTo>
                    <a:pt x="80" y="2618"/>
                  </a:lnTo>
                  <a:lnTo>
                    <a:pt x="90" y="2642"/>
                  </a:lnTo>
                  <a:lnTo>
                    <a:pt x="95" y="2652"/>
                  </a:lnTo>
                  <a:lnTo>
                    <a:pt x="100" y="2657"/>
                  </a:lnTo>
                  <a:lnTo>
                    <a:pt x="110" y="2662"/>
                  </a:lnTo>
                  <a:lnTo>
                    <a:pt x="115" y="2657"/>
                  </a:lnTo>
                  <a:lnTo>
                    <a:pt x="129" y="2647"/>
                  </a:lnTo>
                  <a:lnTo>
                    <a:pt x="139" y="2632"/>
                  </a:lnTo>
                  <a:lnTo>
                    <a:pt x="437" y="2185"/>
                  </a:lnTo>
                  <a:lnTo>
                    <a:pt x="686" y="1808"/>
                  </a:lnTo>
                  <a:lnTo>
                    <a:pt x="149" y="174"/>
                  </a:lnTo>
                  <a:lnTo>
                    <a:pt x="100"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5" name="Freeform 18"/>
            <p:cNvSpPr>
              <a:spLocks/>
            </p:cNvSpPr>
            <p:nvPr/>
          </p:nvSpPr>
          <p:spPr bwMode="auto">
            <a:xfrm>
              <a:off x="2892" y="1795"/>
              <a:ext cx="158" cy="58"/>
            </a:xfrm>
            <a:custGeom>
              <a:avLst/>
              <a:gdLst>
                <a:gd name="T0" fmla="*/ 2380 w 2380"/>
                <a:gd name="T1" fmla="*/ 0 h 869"/>
                <a:gd name="T2" fmla="*/ 45 w 2380"/>
                <a:gd name="T3" fmla="*/ 865 h 869"/>
                <a:gd name="T4" fmla="*/ 26 w 2380"/>
                <a:gd name="T5" fmla="*/ 869 h 869"/>
                <a:gd name="T6" fmla="*/ 10 w 2380"/>
                <a:gd name="T7" fmla="*/ 869 h 869"/>
                <a:gd name="T8" fmla="*/ 5 w 2380"/>
                <a:gd name="T9" fmla="*/ 865 h 869"/>
                <a:gd name="T10" fmla="*/ 0 w 2380"/>
                <a:gd name="T11" fmla="*/ 860 h 869"/>
                <a:gd name="T12" fmla="*/ 0 w 2380"/>
                <a:gd name="T13" fmla="*/ 845 h 869"/>
                <a:gd name="T14" fmla="*/ 0 w 2380"/>
                <a:gd name="T15" fmla="*/ 830 h 869"/>
                <a:gd name="T16" fmla="*/ 16 w 2380"/>
                <a:gd name="T17" fmla="*/ 786 h 869"/>
                <a:gd name="T18" fmla="*/ 55 w 2380"/>
                <a:gd name="T19" fmla="*/ 710 h 869"/>
                <a:gd name="T20" fmla="*/ 120 w 2380"/>
                <a:gd name="T21" fmla="*/ 602 h 869"/>
                <a:gd name="T22" fmla="*/ 274 w 2380"/>
                <a:gd name="T23" fmla="*/ 368 h 869"/>
                <a:gd name="T24" fmla="*/ 382 w 2380"/>
                <a:gd name="T25" fmla="*/ 190 h 869"/>
                <a:gd name="T26" fmla="*/ 473 w 2380"/>
                <a:gd name="T27" fmla="*/ 25 h 869"/>
                <a:gd name="T28" fmla="*/ 2380 w 2380"/>
                <a:gd name="T29" fmla="*/ 0 h 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80" h="869">
                  <a:moveTo>
                    <a:pt x="2380" y="0"/>
                  </a:moveTo>
                  <a:lnTo>
                    <a:pt x="45" y="865"/>
                  </a:lnTo>
                  <a:lnTo>
                    <a:pt x="26" y="869"/>
                  </a:lnTo>
                  <a:lnTo>
                    <a:pt x="10" y="869"/>
                  </a:lnTo>
                  <a:lnTo>
                    <a:pt x="5" y="865"/>
                  </a:lnTo>
                  <a:lnTo>
                    <a:pt x="0" y="860"/>
                  </a:lnTo>
                  <a:lnTo>
                    <a:pt x="0" y="845"/>
                  </a:lnTo>
                  <a:lnTo>
                    <a:pt x="0" y="830"/>
                  </a:lnTo>
                  <a:lnTo>
                    <a:pt x="16" y="786"/>
                  </a:lnTo>
                  <a:lnTo>
                    <a:pt x="55" y="710"/>
                  </a:lnTo>
                  <a:lnTo>
                    <a:pt x="120" y="602"/>
                  </a:lnTo>
                  <a:lnTo>
                    <a:pt x="274" y="368"/>
                  </a:lnTo>
                  <a:lnTo>
                    <a:pt x="382" y="190"/>
                  </a:lnTo>
                  <a:lnTo>
                    <a:pt x="473" y="25"/>
                  </a:lnTo>
                  <a:lnTo>
                    <a:pt x="2380"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6" name="Freeform 19"/>
            <p:cNvSpPr>
              <a:spLocks/>
            </p:cNvSpPr>
            <p:nvPr/>
          </p:nvSpPr>
          <p:spPr bwMode="auto">
            <a:xfrm>
              <a:off x="2889" y="1863"/>
              <a:ext cx="90" cy="116"/>
            </a:xfrm>
            <a:custGeom>
              <a:avLst/>
              <a:gdLst>
                <a:gd name="T0" fmla="*/ 855 w 1352"/>
                <a:gd name="T1" fmla="*/ 203 h 1738"/>
                <a:gd name="T2" fmla="*/ 80 w 1352"/>
                <a:gd name="T3" fmla="*/ 5 h 1738"/>
                <a:gd name="T4" fmla="*/ 55 w 1352"/>
                <a:gd name="T5" fmla="*/ 0 h 1738"/>
                <a:gd name="T6" fmla="*/ 35 w 1352"/>
                <a:gd name="T7" fmla="*/ 0 h 1738"/>
                <a:gd name="T8" fmla="*/ 15 w 1352"/>
                <a:gd name="T9" fmla="*/ 5 h 1738"/>
                <a:gd name="T10" fmla="*/ 5 w 1352"/>
                <a:gd name="T11" fmla="*/ 10 h 1738"/>
                <a:gd name="T12" fmla="*/ 0 w 1352"/>
                <a:gd name="T13" fmla="*/ 19 h 1738"/>
                <a:gd name="T14" fmla="*/ 0 w 1352"/>
                <a:gd name="T15" fmla="*/ 29 h 1738"/>
                <a:gd name="T16" fmla="*/ 5 w 1352"/>
                <a:gd name="T17" fmla="*/ 49 h 1738"/>
                <a:gd name="T18" fmla="*/ 15 w 1352"/>
                <a:gd name="T19" fmla="*/ 69 h 1738"/>
                <a:gd name="T20" fmla="*/ 30 w 1352"/>
                <a:gd name="T21" fmla="*/ 93 h 1738"/>
                <a:gd name="T22" fmla="*/ 80 w 1352"/>
                <a:gd name="T23" fmla="*/ 169 h 1738"/>
                <a:gd name="T24" fmla="*/ 353 w 1352"/>
                <a:gd name="T25" fmla="*/ 505 h 1738"/>
                <a:gd name="T26" fmla="*/ 780 w 1352"/>
                <a:gd name="T27" fmla="*/ 1037 h 1738"/>
                <a:gd name="T28" fmla="*/ 1352 w 1352"/>
                <a:gd name="T29" fmla="*/ 1738 h 1738"/>
                <a:gd name="T30" fmla="*/ 880 w 1352"/>
                <a:gd name="T31" fmla="*/ 342 h 1738"/>
                <a:gd name="T32" fmla="*/ 865 w 1352"/>
                <a:gd name="T33" fmla="*/ 307 h 1738"/>
                <a:gd name="T34" fmla="*/ 855 w 1352"/>
                <a:gd name="T35" fmla="*/ 262 h 1738"/>
                <a:gd name="T36" fmla="*/ 855 w 1352"/>
                <a:gd name="T37" fmla="*/ 203 h 1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52" h="1738">
                  <a:moveTo>
                    <a:pt x="855" y="203"/>
                  </a:moveTo>
                  <a:lnTo>
                    <a:pt x="80" y="5"/>
                  </a:lnTo>
                  <a:lnTo>
                    <a:pt x="55" y="0"/>
                  </a:lnTo>
                  <a:lnTo>
                    <a:pt x="35" y="0"/>
                  </a:lnTo>
                  <a:lnTo>
                    <a:pt x="15" y="5"/>
                  </a:lnTo>
                  <a:lnTo>
                    <a:pt x="5" y="10"/>
                  </a:lnTo>
                  <a:lnTo>
                    <a:pt x="0" y="19"/>
                  </a:lnTo>
                  <a:lnTo>
                    <a:pt x="0" y="29"/>
                  </a:lnTo>
                  <a:lnTo>
                    <a:pt x="5" y="49"/>
                  </a:lnTo>
                  <a:lnTo>
                    <a:pt x="15" y="69"/>
                  </a:lnTo>
                  <a:lnTo>
                    <a:pt x="30" y="93"/>
                  </a:lnTo>
                  <a:lnTo>
                    <a:pt x="80" y="169"/>
                  </a:lnTo>
                  <a:lnTo>
                    <a:pt x="353" y="505"/>
                  </a:lnTo>
                  <a:lnTo>
                    <a:pt x="780" y="1037"/>
                  </a:lnTo>
                  <a:lnTo>
                    <a:pt x="1352" y="1738"/>
                  </a:lnTo>
                  <a:lnTo>
                    <a:pt x="880" y="342"/>
                  </a:lnTo>
                  <a:lnTo>
                    <a:pt x="865" y="307"/>
                  </a:lnTo>
                  <a:lnTo>
                    <a:pt x="855" y="262"/>
                  </a:lnTo>
                  <a:lnTo>
                    <a:pt x="855" y="203"/>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7" name="Freeform 20"/>
            <p:cNvSpPr>
              <a:spLocks/>
            </p:cNvSpPr>
            <p:nvPr/>
          </p:nvSpPr>
          <p:spPr bwMode="auto">
            <a:xfrm>
              <a:off x="2776" y="1863"/>
              <a:ext cx="97" cy="132"/>
            </a:xfrm>
            <a:custGeom>
              <a:avLst/>
              <a:gdLst>
                <a:gd name="T0" fmla="*/ 0 w 1461"/>
                <a:gd name="T1" fmla="*/ 1982 h 1982"/>
                <a:gd name="T2" fmla="*/ 1437 w 1461"/>
                <a:gd name="T3" fmla="*/ 109 h 1982"/>
                <a:gd name="T4" fmla="*/ 1451 w 1461"/>
                <a:gd name="T5" fmla="*/ 85 h 1982"/>
                <a:gd name="T6" fmla="*/ 1461 w 1461"/>
                <a:gd name="T7" fmla="*/ 60 h 1982"/>
                <a:gd name="T8" fmla="*/ 1461 w 1461"/>
                <a:gd name="T9" fmla="*/ 35 h 1982"/>
                <a:gd name="T10" fmla="*/ 1461 w 1461"/>
                <a:gd name="T11" fmla="*/ 20 h 1982"/>
                <a:gd name="T12" fmla="*/ 1451 w 1461"/>
                <a:gd name="T13" fmla="*/ 11 h 1982"/>
                <a:gd name="T14" fmla="*/ 1442 w 1461"/>
                <a:gd name="T15" fmla="*/ 6 h 1982"/>
                <a:gd name="T16" fmla="*/ 1426 w 1461"/>
                <a:gd name="T17" fmla="*/ 0 h 1982"/>
                <a:gd name="T18" fmla="*/ 1407 w 1461"/>
                <a:gd name="T19" fmla="*/ 0 h 1982"/>
                <a:gd name="T20" fmla="*/ 1377 w 1461"/>
                <a:gd name="T21" fmla="*/ 0 h 1982"/>
                <a:gd name="T22" fmla="*/ 1341 w 1461"/>
                <a:gd name="T23" fmla="*/ 11 h 1982"/>
                <a:gd name="T24" fmla="*/ 1297 w 1461"/>
                <a:gd name="T25" fmla="*/ 25 h 1982"/>
                <a:gd name="T26" fmla="*/ 1198 w 1461"/>
                <a:gd name="T27" fmla="*/ 55 h 1982"/>
                <a:gd name="T28" fmla="*/ 1079 w 1461"/>
                <a:gd name="T29" fmla="*/ 90 h 1982"/>
                <a:gd name="T30" fmla="*/ 840 w 1461"/>
                <a:gd name="T31" fmla="*/ 145 h 1982"/>
                <a:gd name="T32" fmla="*/ 642 w 1461"/>
                <a:gd name="T33" fmla="*/ 184 h 1982"/>
                <a:gd name="T34" fmla="*/ 562 w 1461"/>
                <a:gd name="T35" fmla="*/ 200 h 1982"/>
                <a:gd name="T36" fmla="*/ 0 w 1461"/>
                <a:gd name="T37" fmla="*/ 1982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61" h="1982">
                  <a:moveTo>
                    <a:pt x="0" y="1982"/>
                  </a:moveTo>
                  <a:lnTo>
                    <a:pt x="1437" y="109"/>
                  </a:lnTo>
                  <a:lnTo>
                    <a:pt x="1451" y="85"/>
                  </a:lnTo>
                  <a:lnTo>
                    <a:pt x="1461" y="60"/>
                  </a:lnTo>
                  <a:lnTo>
                    <a:pt x="1461" y="35"/>
                  </a:lnTo>
                  <a:lnTo>
                    <a:pt x="1461" y="20"/>
                  </a:lnTo>
                  <a:lnTo>
                    <a:pt x="1451" y="11"/>
                  </a:lnTo>
                  <a:lnTo>
                    <a:pt x="1442" y="6"/>
                  </a:lnTo>
                  <a:lnTo>
                    <a:pt x="1426" y="0"/>
                  </a:lnTo>
                  <a:lnTo>
                    <a:pt x="1407" y="0"/>
                  </a:lnTo>
                  <a:lnTo>
                    <a:pt x="1377" y="0"/>
                  </a:lnTo>
                  <a:lnTo>
                    <a:pt x="1341" y="11"/>
                  </a:lnTo>
                  <a:lnTo>
                    <a:pt x="1297" y="25"/>
                  </a:lnTo>
                  <a:lnTo>
                    <a:pt x="1198" y="55"/>
                  </a:lnTo>
                  <a:lnTo>
                    <a:pt x="1079" y="90"/>
                  </a:lnTo>
                  <a:lnTo>
                    <a:pt x="840" y="145"/>
                  </a:lnTo>
                  <a:lnTo>
                    <a:pt x="642" y="184"/>
                  </a:lnTo>
                  <a:lnTo>
                    <a:pt x="562" y="200"/>
                  </a:lnTo>
                  <a:lnTo>
                    <a:pt x="0" y="1982"/>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21"/>
            <p:cNvSpPr>
              <a:spLocks/>
            </p:cNvSpPr>
            <p:nvPr/>
          </p:nvSpPr>
          <p:spPr bwMode="auto">
            <a:xfrm>
              <a:off x="2805" y="1825"/>
              <a:ext cx="62" cy="24"/>
            </a:xfrm>
            <a:custGeom>
              <a:avLst/>
              <a:gdLst>
                <a:gd name="T0" fmla="*/ 710 w 923"/>
                <a:gd name="T1" fmla="*/ 0 h 372"/>
                <a:gd name="T2" fmla="*/ 730 w 923"/>
                <a:gd name="T3" fmla="*/ 24 h 372"/>
                <a:gd name="T4" fmla="*/ 744 w 923"/>
                <a:gd name="T5" fmla="*/ 49 h 372"/>
                <a:gd name="T6" fmla="*/ 755 w 923"/>
                <a:gd name="T7" fmla="*/ 73 h 372"/>
                <a:gd name="T8" fmla="*/ 760 w 923"/>
                <a:gd name="T9" fmla="*/ 103 h 372"/>
                <a:gd name="T10" fmla="*/ 755 w 923"/>
                <a:gd name="T11" fmla="*/ 114 h 372"/>
                <a:gd name="T12" fmla="*/ 751 w 923"/>
                <a:gd name="T13" fmla="*/ 129 h 372"/>
                <a:gd name="T14" fmla="*/ 739 w 923"/>
                <a:gd name="T15" fmla="*/ 134 h 372"/>
                <a:gd name="T16" fmla="*/ 725 w 923"/>
                <a:gd name="T17" fmla="*/ 144 h 372"/>
                <a:gd name="T18" fmla="*/ 700 w 923"/>
                <a:gd name="T19" fmla="*/ 149 h 372"/>
                <a:gd name="T20" fmla="*/ 675 w 923"/>
                <a:gd name="T21" fmla="*/ 149 h 372"/>
                <a:gd name="T22" fmla="*/ 601 w 923"/>
                <a:gd name="T23" fmla="*/ 149 h 372"/>
                <a:gd name="T24" fmla="*/ 501 w 923"/>
                <a:gd name="T25" fmla="*/ 139 h 372"/>
                <a:gd name="T26" fmla="*/ 278 w 923"/>
                <a:gd name="T27" fmla="*/ 119 h 372"/>
                <a:gd name="T28" fmla="*/ 0 w 923"/>
                <a:gd name="T29" fmla="*/ 88 h 372"/>
                <a:gd name="T30" fmla="*/ 889 w 923"/>
                <a:gd name="T31" fmla="*/ 362 h 372"/>
                <a:gd name="T32" fmla="*/ 899 w 923"/>
                <a:gd name="T33" fmla="*/ 367 h 372"/>
                <a:gd name="T34" fmla="*/ 909 w 923"/>
                <a:gd name="T35" fmla="*/ 372 h 372"/>
                <a:gd name="T36" fmla="*/ 919 w 923"/>
                <a:gd name="T37" fmla="*/ 367 h 372"/>
                <a:gd name="T38" fmla="*/ 923 w 923"/>
                <a:gd name="T39" fmla="*/ 352 h 372"/>
                <a:gd name="T40" fmla="*/ 913 w 923"/>
                <a:gd name="T41" fmla="*/ 328 h 372"/>
                <a:gd name="T42" fmla="*/ 889 w 923"/>
                <a:gd name="T43" fmla="*/ 277 h 372"/>
                <a:gd name="T44" fmla="*/ 849 w 923"/>
                <a:gd name="T45" fmla="*/ 213 h 372"/>
                <a:gd name="T46" fmla="*/ 710 w 923"/>
                <a:gd name="T47"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23" h="372">
                  <a:moveTo>
                    <a:pt x="710" y="0"/>
                  </a:moveTo>
                  <a:lnTo>
                    <a:pt x="730" y="24"/>
                  </a:lnTo>
                  <a:lnTo>
                    <a:pt x="744" y="49"/>
                  </a:lnTo>
                  <a:lnTo>
                    <a:pt x="755" y="73"/>
                  </a:lnTo>
                  <a:lnTo>
                    <a:pt x="760" y="103"/>
                  </a:lnTo>
                  <a:lnTo>
                    <a:pt x="755" y="114"/>
                  </a:lnTo>
                  <a:lnTo>
                    <a:pt x="751" y="129"/>
                  </a:lnTo>
                  <a:lnTo>
                    <a:pt x="739" y="134"/>
                  </a:lnTo>
                  <a:lnTo>
                    <a:pt x="725" y="144"/>
                  </a:lnTo>
                  <a:lnTo>
                    <a:pt x="700" y="149"/>
                  </a:lnTo>
                  <a:lnTo>
                    <a:pt x="675" y="149"/>
                  </a:lnTo>
                  <a:lnTo>
                    <a:pt x="601" y="149"/>
                  </a:lnTo>
                  <a:lnTo>
                    <a:pt x="501" y="139"/>
                  </a:lnTo>
                  <a:lnTo>
                    <a:pt x="278" y="119"/>
                  </a:lnTo>
                  <a:lnTo>
                    <a:pt x="0" y="88"/>
                  </a:lnTo>
                  <a:lnTo>
                    <a:pt x="889" y="362"/>
                  </a:lnTo>
                  <a:lnTo>
                    <a:pt x="899" y="367"/>
                  </a:lnTo>
                  <a:lnTo>
                    <a:pt x="909" y="372"/>
                  </a:lnTo>
                  <a:lnTo>
                    <a:pt x="919" y="367"/>
                  </a:lnTo>
                  <a:lnTo>
                    <a:pt x="923" y="352"/>
                  </a:lnTo>
                  <a:lnTo>
                    <a:pt x="913" y="328"/>
                  </a:lnTo>
                  <a:lnTo>
                    <a:pt x="889" y="277"/>
                  </a:lnTo>
                  <a:lnTo>
                    <a:pt x="849" y="213"/>
                  </a:lnTo>
                  <a:lnTo>
                    <a:pt x="710" y="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22"/>
            <p:cNvSpPr>
              <a:spLocks/>
            </p:cNvSpPr>
            <p:nvPr/>
          </p:nvSpPr>
          <p:spPr bwMode="auto">
            <a:xfrm>
              <a:off x="2893" y="1799"/>
              <a:ext cx="81" cy="51"/>
            </a:xfrm>
            <a:custGeom>
              <a:avLst/>
              <a:gdLst>
                <a:gd name="T0" fmla="*/ 54 w 1216"/>
                <a:gd name="T1" fmla="*/ 685 h 770"/>
                <a:gd name="T2" fmla="*/ 34 w 1216"/>
                <a:gd name="T3" fmla="*/ 711 h 770"/>
                <a:gd name="T4" fmla="*/ 15 w 1216"/>
                <a:gd name="T5" fmla="*/ 731 h 770"/>
                <a:gd name="T6" fmla="*/ 5 w 1216"/>
                <a:gd name="T7" fmla="*/ 755 h 770"/>
                <a:gd name="T8" fmla="*/ 0 w 1216"/>
                <a:gd name="T9" fmla="*/ 760 h 770"/>
                <a:gd name="T10" fmla="*/ 5 w 1216"/>
                <a:gd name="T11" fmla="*/ 770 h 770"/>
                <a:gd name="T12" fmla="*/ 10 w 1216"/>
                <a:gd name="T13" fmla="*/ 770 h 770"/>
                <a:gd name="T14" fmla="*/ 24 w 1216"/>
                <a:gd name="T15" fmla="*/ 770 h 770"/>
                <a:gd name="T16" fmla="*/ 74 w 1216"/>
                <a:gd name="T17" fmla="*/ 760 h 770"/>
                <a:gd name="T18" fmla="*/ 158 w 1216"/>
                <a:gd name="T19" fmla="*/ 725 h 770"/>
                <a:gd name="T20" fmla="*/ 273 w 1216"/>
                <a:gd name="T21" fmla="*/ 675 h 770"/>
                <a:gd name="T22" fmla="*/ 412 w 1216"/>
                <a:gd name="T23" fmla="*/ 626 h 770"/>
                <a:gd name="T24" fmla="*/ 699 w 1216"/>
                <a:gd name="T25" fmla="*/ 522 h 770"/>
                <a:gd name="T26" fmla="*/ 944 w 1216"/>
                <a:gd name="T27" fmla="*/ 442 h 770"/>
                <a:gd name="T28" fmla="*/ 1042 w 1216"/>
                <a:gd name="T29" fmla="*/ 412 h 770"/>
                <a:gd name="T30" fmla="*/ 983 w 1216"/>
                <a:gd name="T31" fmla="*/ 412 h 770"/>
                <a:gd name="T32" fmla="*/ 923 w 1216"/>
                <a:gd name="T33" fmla="*/ 407 h 770"/>
                <a:gd name="T34" fmla="*/ 864 w 1216"/>
                <a:gd name="T35" fmla="*/ 392 h 770"/>
                <a:gd name="T36" fmla="*/ 834 w 1216"/>
                <a:gd name="T37" fmla="*/ 382 h 770"/>
                <a:gd name="T38" fmla="*/ 804 w 1216"/>
                <a:gd name="T39" fmla="*/ 368 h 770"/>
                <a:gd name="T40" fmla="*/ 779 w 1216"/>
                <a:gd name="T41" fmla="*/ 348 h 770"/>
                <a:gd name="T42" fmla="*/ 765 w 1216"/>
                <a:gd name="T43" fmla="*/ 328 h 770"/>
                <a:gd name="T44" fmla="*/ 750 w 1216"/>
                <a:gd name="T45" fmla="*/ 303 h 770"/>
                <a:gd name="T46" fmla="*/ 744 w 1216"/>
                <a:gd name="T47" fmla="*/ 273 h 770"/>
                <a:gd name="T48" fmla="*/ 750 w 1216"/>
                <a:gd name="T49" fmla="*/ 238 h 770"/>
                <a:gd name="T50" fmla="*/ 769 w 1216"/>
                <a:gd name="T51" fmla="*/ 199 h 770"/>
                <a:gd name="T52" fmla="*/ 789 w 1216"/>
                <a:gd name="T53" fmla="*/ 164 h 770"/>
                <a:gd name="T54" fmla="*/ 819 w 1216"/>
                <a:gd name="T55" fmla="*/ 129 h 770"/>
                <a:gd name="T56" fmla="*/ 849 w 1216"/>
                <a:gd name="T57" fmla="*/ 100 h 770"/>
                <a:gd name="T58" fmla="*/ 883 w 1216"/>
                <a:gd name="T59" fmla="*/ 74 h 770"/>
                <a:gd name="T60" fmla="*/ 923 w 1216"/>
                <a:gd name="T61" fmla="*/ 54 h 770"/>
                <a:gd name="T62" fmla="*/ 958 w 1216"/>
                <a:gd name="T63" fmla="*/ 40 h 770"/>
                <a:gd name="T64" fmla="*/ 1032 w 1216"/>
                <a:gd name="T65" fmla="*/ 15 h 770"/>
                <a:gd name="T66" fmla="*/ 1102 w 1216"/>
                <a:gd name="T67" fmla="*/ 5 h 770"/>
                <a:gd name="T68" fmla="*/ 1162 w 1216"/>
                <a:gd name="T69" fmla="*/ 0 h 770"/>
                <a:gd name="T70" fmla="*/ 1216 w 1216"/>
                <a:gd name="T71" fmla="*/ 0 h 770"/>
                <a:gd name="T72" fmla="*/ 505 w 1216"/>
                <a:gd name="T73" fmla="*/ 15 h 770"/>
                <a:gd name="T74" fmla="*/ 54 w 1216"/>
                <a:gd name="T75" fmla="*/ 685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16" h="770">
                  <a:moveTo>
                    <a:pt x="54" y="685"/>
                  </a:moveTo>
                  <a:lnTo>
                    <a:pt x="34" y="711"/>
                  </a:lnTo>
                  <a:lnTo>
                    <a:pt x="15" y="731"/>
                  </a:lnTo>
                  <a:lnTo>
                    <a:pt x="5" y="755"/>
                  </a:lnTo>
                  <a:lnTo>
                    <a:pt x="0" y="760"/>
                  </a:lnTo>
                  <a:lnTo>
                    <a:pt x="5" y="770"/>
                  </a:lnTo>
                  <a:lnTo>
                    <a:pt x="10" y="770"/>
                  </a:lnTo>
                  <a:lnTo>
                    <a:pt x="24" y="770"/>
                  </a:lnTo>
                  <a:lnTo>
                    <a:pt x="74" y="760"/>
                  </a:lnTo>
                  <a:lnTo>
                    <a:pt x="158" y="725"/>
                  </a:lnTo>
                  <a:lnTo>
                    <a:pt x="273" y="675"/>
                  </a:lnTo>
                  <a:lnTo>
                    <a:pt x="412" y="626"/>
                  </a:lnTo>
                  <a:lnTo>
                    <a:pt x="699" y="522"/>
                  </a:lnTo>
                  <a:lnTo>
                    <a:pt x="944" y="442"/>
                  </a:lnTo>
                  <a:lnTo>
                    <a:pt x="1042" y="412"/>
                  </a:lnTo>
                  <a:lnTo>
                    <a:pt x="983" y="412"/>
                  </a:lnTo>
                  <a:lnTo>
                    <a:pt x="923" y="407"/>
                  </a:lnTo>
                  <a:lnTo>
                    <a:pt x="864" y="392"/>
                  </a:lnTo>
                  <a:lnTo>
                    <a:pt x="834" y="382"/>
                  </a:lnTo>
                  <a:lnTo>
                    <a:pt x="804" y="368"/>
                  </a:lnTo>
                  <a:lnTo>
                    <a:pt x="779" y="348"/>
                  </a:lnTo>
                  <a:lnTo>
                    <a:pt x="765" y="328"/>
                  </a:lnTo>
                  <a:lnTo>
                    <a:pt x="750" y="303"/>
                  </a:lnTo>
                  <a:lnTo>
                    <a:pt x="744" y="273"/>
                  </a:lnTo>
                  <a:lnTo>
                    <a:pt x="750" y="238"/>
                  </a:lnTo>
                  <a:lnTo>
                    <a:pt x="769" y="199"/>
                  </a:lnTo>
                  <a:lnTo>
                    <a:pt x="789" y="164"/>
                  </a:lnTo>
                  <a:lnTo>
                    <a:pt x="819" y="129"/>
                  </a:lnTo>
                  <a:lnTo>
                    <a:pt x="849" y="100"/>
                  </a:lnTo>
                  <a:lnTo>
                    <a:pt x="883" y="74"/>
                  </a:lnTo>
                  <a:lnTo>
                    <a:pt x="923" y="54"/>
                  </a:lnTo>
                  <a:lnTo>
                    <a:pt x="958" y="40"/>
                  </a:lnTo>
                  <a:lnTo>
                    <a:pt x="1032" y="15"/>
                  </a:lnTo>
                  <a:lnTo>
                    <a:pt x="1102" y="5"/>
                  </a:lnTo>
                  <a:lnTo>
                    <a:pt x="1162" y="0"/>
                  </a:lnTo>
                  <a:lnTo>
                    <a:pt x="1216" y="0"/>
                  </a:lnTo>
                  <a:lnTo>
                    <a:pt x="505" y="15"/>
                  </a:lnTo>
                  <a:lnTo>
                    <a:pt x="54" y="685"/>
                  </a:lnTo>
                  <a:close/>
                </a:path>
              </a:pathLst>
            </a:custGeom>
            <a:solidFill>
              <a:srgbClr val="EDA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23"/>
            <p:cNvSpPr>
              <a:spLocks/>
            </p:cNvSpPr>
            <p:nvPr/>
          </p:nvSpPr>
          <p:spPr bwMode="auto">
            <a:xfrm>
              <a:off x="2877" y="1680"/>
              <a:ext cx="36" cy="153"/>
            </a:xfrm>
            <a:custGeom>
              <a:avLst/>
              <a:gdLst>
                <a:gd name="T0" fmla="*/ 61 w 537"/>
                <a:gd name="T1" fmla="*/ 5 h 2295"/>
                <a:gd name="T2" fmla="*/ 51 w 537"/>
                <a:gd name="T3" fmla="*/ 0 h 2295"/>
                <a:gd name="T4" fmla="*/ 41 w 537"/>
                <a:gd name="T5" fmla="*/ 0 h 2295"/>
                <a:gd name="T6" fmla="*/ 30 w 537"/>
                <a:gd name="T7" fmla="*/ 0 h 2295"/>
                <a:gd name="T8" fmla="*/ 20 w 537"/>
                <a:gd name="T9" fmla="*/ 10 h 2295"/>
                <a:gd name="T10" fmla="*/ 10 w 537"/>
                <a:gd name="T11" fmla="*/ 30 h 2295"/>
                <a:gd name="T12" fmla="*/ 0 w 537"/>
                <a:gd name="T13" fmla="*/ 60 h 2295"/>
                <a:gd name="T14" fmla="*/ 0 w 537"/>
                <a:gd name="T15" fmla="*/ 105 h 2295"/>
                <a:gd name="T16" fmla="*/ 15 w 537"/>
                <a:gd name="T17" fmla="*/ 839 h 2295"/>
                <a:gd name="T18" fmla="*/ 35 w 537"/>
                <a:gd name="T19" fmla="*/ 1465 h 2295"/>
                <a:gd name="T20" fmla="*/ 46 w 537"/>
                <a:gd name="T21" fmla="*/ 1629 h 2295"/>
                <a:gd name="T22" fmla="*/ 56 w 537"/>
                <a:gd name="T23" fmla="*/ 1793 h 2295"/>
                <a:gd name="T24" fmla="*/ 71 w 537"/>
                <a:gd name="T25" fmla="*/ 1967 h 2295"/>
                <a:gd name="T26" fmla="*/ 81 w 537"/>
                <a:gd name="T27" fmla="*/ 2051 h 2295"/>
                <a:gd name="T28" fmla="*/ 95 w 537"/>
                <a:gd name="T29" fmla="*/ 2131 h 2295"/>
                <a:gd name="T30" fmla="*/ 110 w 537"/>
                <a:gd name="T31" fmla="*/ 2195 h 2295"/>
                <a:gd name="T32" fmla="*/ 125 w 537"/>
                <a:gd name="T33" fmla="*/ 2249 h 2295"/>
                <a:gd name="T34" fmla="*/ 135 w 537"/>
                <a:gd name="T35" fmla="*/ 2269 h 2295"/>
                <a:gd name="T36" fmla="*/ 145 w 537"/>
                <a:gd name="T37" fmla="*/ 2285 h 2295"/>
                <a:gd name="T38" fmla="*/ 160 w 537"/>
                <a:gd name="T39" fmla="*/ 2290 h 2295"/>
                <a:gd name="T40" fmla="*/ 169 w 537"/>
                <a:gd name="T41" fmla="*/ 2295 h 2295"/>
                <a:gd name="T42" fmla="*/ 180 w 537"/>
                <a:gd name="T43" fmla="*/ 2290 h 2295"/>
                <a:gd name="T44" fmla="*/ 194 w 537"/>
                <a:gd name="T45" fmla="*/ 2279 h 2295"/>
                <a:gd name="T46" fmla="*/ 209 w 537"/>
                <a:gd name="T47" fmla="*/ 2264 h 2295"/>
                <a:gd name="T48" fmla="*/ 224 w 537"/>
                <a:gd name="T49" fmla="*/ 2240 h 2295"/>
                <a:gd name="T50" fmla="*/ 284 w 537"/>
                <a:gd name="T51" fmla="*/ 2131 h 2295"/>
                <a:gd name="T52" fmla="*/ 338 w 537"/>
                <a:gd name="T53" fmla="*/ 2036 h 2295"/>
                <a:gd name="T54" fmla="*/ 393 w 537"/>
                <a:gd name="T55" fmla="*/ 1957 h 2295"/>
                <a:gd name="T56" fmla="*/ 443 w 537"/>
                <a:gd name="T57" fmla="*/ 1897 h 2295"/>
                <a:gd name="T58" fmla="*/ 508 w 537"/>
                <a:gd name="T59" fmla="*/ 1817 h 2295"/>
                <a:gd name="T60" fmla="*/ 537 w 537"/>
                <a:gd name="T61" fmla="*/ 1788 h 2295"/>
                <a:gd name="T62" fmla="*/ 61 w 537"/>
                <a:gd name="T63" fmla="*/ 5 h 2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7" h="2295">
                  <a:moveTo>
                    <a:pt x="61" y="5"/>
                  </a:moveTo>
                  <a:lnTo>
                    <a:pt x="51" y="0"/>
                  </a:lnTo>
                  <a:lnTo>
                    <a:pt x="41" y="0"/>
                  </a:lnTo>
                  <a:lnTo>
                    <a:pt x="30" y="0"/>
                  </a:lnTo>
                  <a:lnTo>
                    <a:pt x="20" y="10"/>
                  </a:lnTo>
                  <a:lnTo>
                    <a:pt x="10" y="30"/>
                  </a:lnTo>
                  <a:lnTo>
                    <a:pt x="0" y="60"/>
                  </a:lnTo>
                  <a:lnTo>
                    <a:pt x="0" y="105"/>
                  </a:lnTo>
                  <a:lnTo>
                    <a:pt x="15" y="839"/>
                  </a:lnTo>
                  <a:lnTo>
                    <a:pt x="35" y="1465"/>
                  </a:lnTo>
                  <a:lnTo>
                    <a:pt x="46" y="1629"/>
                  </a:lnTo>
                  <a:lnTo>
                    <a:pt x="56" y="1793"/>
                  </a:lnTo>
                  <a:lnTo>
                    <a:pt x="71" y="1967"/>
                  </a:lnTo>
                  <a:lnTo>
                    <a:pt x="81" y="2051"/>
                  </a:lnTo>
                  <a:lnTo>
                    <a:pt x="95" y="2131"/>
                  </a:lnTo>
                  <a:lnTo>
                    <a:pt x="110" y="2195"/>
                  </a:lnTo>
                  <a:lnTo>
                    <a:pt x="125" y="2249"/>
                  </a:lnTo>
                  <a:lnTo>
                    <a:pt x="135" y="2269"/>
                  </a:lnTo>
                  <a:lnTo>
                    <a:pt x="145" y="2285"/>
                  </a:lnTo>
                  <a:lnTo>
                    <a:pt x="160" y="2290"/>
                  </a:lnTo>
                  <a:lnTo>
                    <a:pt x="169" y="2295"/>
                  </a:lnTo>
                  <a:lnTo>
                    <a:pt x="180" y="2290"/>
                  </a:lnTo>
                  <a:lnTo>
                    <a:pt x="194" y="2279"/>
                  </a:lnTo>
                  <a:lnTo>
                    <a:pt x="209" y="2264"/>
                  </a:lnTo>
                  <a:lnTo>
                    <a:pt x="224" y="2240"/>
                  </a:lnTo>
                  <a:lnTo>
                    <a:pt x="284" y="2131"/>
                  </a:lnTo>
                  <a:lnTo>
                    <a:pt x="338" y="2036"/>
                  </a:lnTo>
                  <a:lnTo>
                    <a:pt x="393" y="1957"/>
                  </a:lnTo>
                  <a:lnTo>
                    <a:pt x="443" y="1897"/>
                  </a:lnTo>
                  <a:lnTo>
                    <a:pt x="508" y="1817"/>
                  </a:lnTo>
                  <a:lnTo>
                    <a:pt x="537" y="1788"/>
                  </a:lnTo>
                  <a:lnTo>
                    <a:pt x="61" y="5"/>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1" name="Freeform 24"/>
            <p:cNvSpPr>
              <a:spLocks/>
            </p:cNvSpPr>
            <p:nvPr/>
          </p:nvSpPr>
          <p:spPr bwMode="auto">
            <a:xfrm>
              <a:off x="2881" y="1680"/>
              <a:ext cx="5" cy="106"/>
            </a:xfrm>
            <a:custGeom>
              <a:avLst/>
              <a:gdLst>
                <a:gd name="T0" fmla="*/ 79 w 79"/>
                <a:gd name="T1" fmla="*/ 1584 h 1584"/>
                <a:gd name="T2" fmla="*/ 54 w 79"/>
                <a:gd name="T3" fmla="*/ 810 h 1584"/>
                <a:gd name="T4" fmla="*/ 35 w 79"/>
                <a:gd name="T5" fmla="*/ 263 h 1584"/>
                <a:gd name="T6" fmla="*/ 25 w 79"/>
                <a:gd name="T7" fmla="*/ 80 h 1584"/>
                <a:gd name="T8" fmla="*/ 20 w 79"/>
                <a:gd name="T9" fmla="*/ 25 h 1584"/>
                <a:gd name="T10" fmla="*/ 15 w 79"/>
                <a:gd name="T11" fmla="*/ 0 h 1584"/>
                <a:gd name="T12" fmla="*/ 10 w 79"/>
                <a:gd name="T13" fmla="*/ 5 h 1584"/>
                <a:gd name="T14" fmla="*/ 10 w 79"/>
                <a:gd name="T15" fmla="*/ 25 h 1584"/>
                <a:gd name="T16" fmla="*/ 0 w 79"/>
                <a:gd name="T17" fmla="*/ 115 h 1584"/>
                <a:gd name="T18" fmla="*/ 0 w 79"/>
                <a:gd name="T19" fmla="*/ 269 h 1584"/>
                <a:gd name="T20" fmla="*/ 0 w 79"/>
                <a:gd name="T21" fmla="*/ 466 h 1584"/>
                <a:gd name="T22" fmla="*/ 10 w 79"/>
                <a:gd name="T23" fmla="*/ 706 h 1584"/>
                <a:gd name="T24" fmla="*/ 25 w 79"/>
                <a:gd name="T25" fmla="*/ 979 h 1584"/>
                <a:gd name="T26" fmla="*/ 44 w 79"/>
                <a:gd name="T27" fmla="*/ 1277 h 1584"/>
                <a:gd name="T28" fmla="*/ 79 w 79"/>
                <a:gd name="T29" fmla="*/ 1584 h 1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1584">
                  <a:moveTo>
                    <a:pt x="79" y="1584"/>
                  </a:moveTo>
                  <a:lnTo>
                    <a:pt x="54" y="810"/>
                  </a:lnTo>
                  <a:lnTo>
                    <a:pt x="35" y="263"/>
                  </a:lnTo>
                  <a:lnTo>
                    <a:pt x="25" y="80"/>
                  </a:lnTo>
                  <a:lnTo>
                    <a:pt x="20" y="25"/>
                  </a:lnTo>
                  <a:lnTo>
                    <a:pt x="15" y="0"/>
                  </a:lnTo>
                  <a:lnTo>
                    <a:pt x="10" y="5"/>
                  </a:lnTo>
                  <a:lnTo>
                    <a:pt x="10" y="25"/>
                  </a:lnTo>
                  <a:lnTo>
                    <a:pt x="0" y="115"/>
                  </a:lnTo>
                  <a:lnTo>
                    <a:pt x="0" y="269"/>
                  </a:lnTo>
                  <a:lnTo>
                    <a:pt x="0" y="466"/>
                  </a:lnTo>
                  <a:lnTo>
                    <a:pt x="10" y="706"/>
                  </a:lnTo>
                  <a:lnTo>
                    <a:pt x="25" y="979"/>
                  </a:lnTo>
                  <a:lnTo>
                    <a:pt x="44" y="1277"/>
                  </a:lnTo>
                  <a:lnTo>
                    <a:pt x="79" y="1584"/>
                  </a:lnTo>
                  <a:close/>
                </a:path>
              </a:pathLst>
            </a:custGeom>
            <a:solidFill>
              <a:srgbClr val="F6F2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25"/>
            <p:cNvSpPr>
              <a:spLocks/>
            </p:cNvSpPr>
            <p:nvPr/>
          </p:nvSpPr>
          <p:spPr bwMode="auto">
            <a:xfrm>
              <a:off x="2880" y="1867"/>
              <a:ext cx="103" cy="128"/>
            </a:xfrm>
            <a:custGeom>
              <a:avLst/>
              <a:gdLst>
                <a:gd name="T0" fmla="*/ 1536 w 1551"/>
                <a:gd name="T1" fmla="*/ 1888 h 1927"/>
                <a:gd name="T2" fmla="*/ 90 w 1551"/>
                <a:gd name="T3" fmla="*/ 54 h 1927"/>
                <a:gd name="T4" fmla="*/ 75 w 1551"/>
                <a:gd name="T5" fmla="*/ 35 h 1927"/>
                <a:gd name="T6" fmla="*/ 60 w 1551"/>
                <a:gd name="T7" fmla="*/ 20 h 1927"/>
                <a:gd name="T8" fmla="*/ 41 w 1551"/>
                <a:gd name="T9" fmla="*/ 5 h 1927"/>
                <a:gd name="T10" fmla="*/ 31 w 1551"/>
                <a:gd name="T11" fmla="*/ 5 h 1927"/>
                <a:gd name="T12" fmla="*/ 26 w 1551"/>
                <a:gd name="T13" fmla="*/ 0 h 1927"/>
                <a:gd name="T14" fmla="*/ 16 w 1551"/>
                <a:gd name="T15" fmla="*/ 5 h 1927"/>
                <a:gd name="T16" fmla="*/ 11 w 1551"/>
                <a:gd name="T17" fmla="*/ 15 h 1927"/>
                <a:gd name="T18" fmla="*/ 6 w 1551"/>
                <a:gd name="T19" fmla="*/ 25 h 1927"/>
                <a:gd name="T20" fmla="*/ 0 w 1551"/>
                <a:gd name="T21" fmla="*/ 44 h 1927"/>
                <a:gd name="T22" fmla="*/ 0 w 1551"/>
                <a:gd name="T23" fmla="*/ 105 h 1927"/>
                <a:gd name="T24" fmla="*/ 11 w 1551"/>
                <a:gd name="T25" fmla="*/ 313 h 1927"/>
                <a:gd name="T26" fmla="*/ 11 w 1551"/>
                <a:gd name="T27" fmla="*/ 566 h 1927"/>
                <a:gd name="T28" fmla="*/ 16 w 1551"/>
                <a:gd name="T29" fmla="*/ 878 h 1927"/>
                <a:gd name="T30" fmla="*/ 26 w 1551"/>
                <a:gd name="T31" fmla="*/ 878 h 1927"/>
                <a:gd name="T32" fmla="*/ 60 w 1551"/>
                <a:gd name="T33" fmla="*/ 890 h 1927"/>
                <a:gd name="T34" fmla="*/ 110 w 1551"/>
                <a:gd name="T35" fmla="*/ 914 h 1927"/>
                <a:gd name="T36" fmla="*/ 139 w 1551"/>
                <a:gd name="T37" fmla="*/ 939 h 1927"/>
                <a:gd name="T38" fmla="*/ 174 w 1551"/>
                <a:gd name="T39" fmla="*/ 963 h 1927"/>
                <a:gd name="T40" fmla="*/ 259 w 1551"/>
                <a:gd name="T41" fmla="*/ 1033 h 1927"/>
                <a:gd name="T42" fmla="*/ 423 w 1551"/>
                <a:gd name="T43" fmla="*/ 1147 h 1927"/>
                <a:gd name="T44" fmla="*/ 860 w 1551"/>
                <a:gd name="T45" fmla="*/ 1465 h 1927"/>
                <a:gd name="T46" fmla="*/ 1476 w 1551"/>
                <a:gd name="T47" fmla="*/ 1902 h 1927"/>
                <a:gd name="T48" fmla="*/ 1491 w 1551"/>
                <a:gd name="T49" fmla="*/ 1912 h 1927"/>
                <a:gd name="T50" fmla="*/ 1531 w 1551"/>
                <a:gd name="T51" fmla="*/ 1922 h 1927"/>
                <a:gd name="T52" fmla="*/ 1546 w 1551"/>
                <a:gd name="T53" fmla="*/ 1927 h 1927"/>
                <a:gd name="T54" fmla="*/ 1551 w 1551"/>
                <a:gd name="T55" fmla="*/ 1922 h 1927"/>
                <a:gd name="T56" fmla="*/ 1551 w 1551"/>
                <a:gd name="T57" fmla="*/ 1912 h 1927"/>
                <a:gd name="T58" fmla="*/ 1536 w 1551"/>
                <a:gd name="T59" fmla="*/ 1888 h 19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51" h="1927">
                  <a:moveTo>
                    <a:pt x="1536" y="1888"/>
                  </a:moveTo>
                  <a:lnTo>
                    <a:pt x="90" y="54"/>
                  </a:lnTo>
                  <a:lnTo>
                    <a:pt x="75" y="35"/>
                  </a:lnTo>
                  <a:lnTo>
                    <a:pt x="60" y="20"/>
                  </a:lnTo>
                  <a:lnTo>
                    <a:pt x="41" y="5"/>
                  </a:lnTo>
                  <a:lnTo>
                    <a:pt x="31" y="5"/>
                  </a:lnTo>
                  <a:lnTo>
                    <a:pt x="26" y="0"/>
                  </a:lnTo>
                  <a:lnTo>
                    <a:pt x="16" y="5"/>
                  </a:lnTo>
                  <a:lnTo>
                    <a:pt x="11" y="15"/>
                  </a:lnTo>
                  <a:lnTo>
                    <a:pt x="6" y="25"/>
                  </a:lnTo>
                  <a:lnTo>
                    <a:pt x="0" y="44"/>
                  </a:lnTo>
                  <a:lnTo>
                    <a:pt x="0" y="105"/>
                  </a:lnTo>
                  <a:lnTo>
                    <a:pt x="11" y="313"/>
                  </a:lnTo>
                  <a:lnTo>
                    <a:pt x="11" y="566"/>
                  </a:lnTo>
                  <a:lnTo>
                    <a:pt x="16" y="878"/>
                  </a:lnTo>
                  <a:lnTo>
                    <a:pt x="26" y="878"/>
                  </a:lnTo>
                  <a:lnTo>
                    <a:pt x="60" y="890"/>
                  </a:lnTo>
                  <a:lnTo>
                    <a:pt x="110" y="914"/>
                  </a:lnTo>
                  <a:lnTo>
                    <a:pt x="139" y="939"/>
                  </a:lnTo>
                  <a:lnTo>
                    <a:pt x="174" y="963"/>
                  </a:lnTo>
                  <a:lnTo>
                    <a:pt x="259" y="1033"/>
                  </a:lnTo>
                  <a:lnTo>
                    <a:pt x="423" y="1147"/>
                  </a:lnTo>
                  <a:lnTo>
                    <a:pt x="860" y="1465"/>
                  </a:lnTo>
                  <a:lnTo>
                    <a:pt x="1476" y="1902"/>
                  </a:lnTo>
                  <a:lnTo>
                    <a:pt x="1491" y="1912"/>
                  </a:lnTo>
                  <a:lnTo>
                    <a:pt x="1531" y="1922"/>
                  </a:lnTo>
                  <a:lnTo>
                    <a:pt x="1546" y="1927"/>
                  </a:lnTo>
                  <a:lnTo>
                    <a:pt x="1551" y="1922"/>
                  </a:lnTo>
                  <a:lnTo>
                    <a:pt x="1551" y="1912"/>
                  </a:lnTo>
                  <a:lnTo>
                    <a:pt x="1536" y="1888"/>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26"/>
            <p:cNvSpPr>
              <a:spLocks/>
            </p:cNvSpPr>
            <p:nvPr/>
          </p:nvSpPr>
          <p:spPr bwMode="auto">
            <a:xfrm>
              <a:off x="2868" y="2109"/>
              <a:ext cx="244" cy="232"/>
            </a:xfrm>
            <a:custGeom>
              <a:avLst/>
              <a:gdLst>
                <a:gd name="T0" fmla="*/ 1803 w 3656"/>
                <a:gd name="T1" fmla="*/ 20 h 3476"/>
                <a:gd name="T2" fmla="*/ 1818 w 3656"/>
                <a:gd name="T3" fmla="*/ 0 h 3476"/>
                <a:gd name="T4" fmla="*/ 1837 w 3656"/>
                <a:gd name="T5" fmla="*/ 0 h 3476"/>
                <a:gd name="T6" fmla="*/ 1852 w 3656"/>
                <a:gd name="T7" fmla="*/ 20 h 3476"/>
                <a:gd name="T8" fmla="*/ 2239 w 3656"/>
                <a:gd name="T9" fmla="*/ 1207 h 3476"/>
                <a:gd name="T10" fmla="*/ 2260 w 3656"/>
                <a:gd name="T11" fmla="*/ 1246 h 3476"/>
                <a:gd name="T12" fmla="*/ 2295 w 3656"/>
                <a:gd name="T13" fmla="*/ 1277 h 3476"/>
                <a:gd name="T14" fmla="*/ 2335 w 3656"/>
                <a:gd name="T15" fmla="*/ 1302 h 3476"/>
                <a:gd name="T16" fmla="*/ 2379 w 3656"/>
                <a:gd name="T17" fmla="*/ 1307 h 3476"/>
                <a:gd name="T18" fmla="*/ 3626 w 3656"/>
                <a:gd name="T19" fmla="*/ 1307 h 3476"/>
                <a:gd name="T20" fmla="*/ 3651 w 3656"/>
                <a:gd name="T21" fmla="*/ 1316 h 3476"/>
                <a:gd name="T22" fmla="*/ 3656 w 3656"/>
                <a:gd name="T23" fmla="*/ 1336 h 3476"/>
                <a:gd name="T24" fmla="*/ 3641 w 3656"/>
                <a:gd name="T25" fmla="*/ 1356 h 3476"/>
                <a:gd name="T26" fmla="*/ 2633 w 3656"/>
                <a:gd name="T27" fmla="*/ 2091 h 3476"/>
                <a:gd name="T28" fmla="*/ 2602 w 3656"/>
                <a:gd name="T29" fmla="*/ 2121 h 3476"/>
                <a:gd name="T30" fmla="*/ 2582 w 3656"/>
                <a:gd name="T31" fmla="*/ 2166 h 3476"/>
                <a:gd name="T32" fmla="*/ 2573 w 3656"/>
                <a:gd name="T33" fmla="*/ 2210 h 3476"/>
                <a:gd name="T34" fmla="*/ 2582 w 3656"/>
                <a:gd name="T35" fmla="*/ 2254 h 3476"/>
                <a:gd name="T36" fmla="*/ 2965 w 3656"/>
                <a:gd name="T37" fmla="*/ 3441 h 3476"/>
                <a:gd name="T38" fmla="*/ 2965 w 3656"/>
                <a:gd name="T39" fmla="*/ 3466 h 3476"/>
                <a:gd name="T40" fmla="*/ 2950 w 3656"/>
                <a:gd name="T41" fmla="*/ 3476 h 3476"/>
                <a:gd name="T42" fmla="*/ 2921 w 3656"/>
                <a:gd name="T43" fmla="*/ 3471 h 3476"/>
                <a:gd name="T44" fmla="*/ 1912 w 3656"/>
                <a:gd name="T45" fmla="*/ 2741 h 3476"/>
                <a:gd name="T46" fmla="*/ 1873 w 3656"/>
                <a:gd name="T47" fmla="*/ 2722 h 3476"/>
                <a:gd name="T48" fmla="*/ 1828 w 3656"/>
                <a:gd name="T49" fmla="*/ 2712 h 3476"/>
                <a:gd name="T50" fmla="*/ 1783 w 3656"/>
                <a:gd name="T51" fmla="*/ 2722 h 3476"/>
                <a:gd name="T52" fmla="*/ 1744 w 3656"/>
                <a:gd name="T53" fmla="*/ 2741 h 3476"/>
                <a:gd name="T54" fmla="*/ 734 w 3656"/>
                <a:gd name="T55" fmla="*/ 3471 h 3476"/>
                <a:gd name="T56" fmla="*/ 705 w 3656"/>
                <a:gd name="T57" fmla="*/ 3476 h 3476"/>
                <a:gd name="T58" fmla="*/ 690 w 3656"/>
                <a:gd name="T59" fmla="*/ 3466 h 3476"/>
                <a:gd name="T60" fmla="*/ 690 w 3656"/>
                <a:gd name="T61" fmla="*/ 3441 h 3476"/>
                <a:gd name="T62" fmla="*/ 1073 w 3656"/>
                <a:gd name="T63" fmla="*/ 2254 h 3476"/>
                <a:gd name="T64" fmla="*/ 1082 w 3656"/>
                <a:gd name="T65" fmla="*/ 2210 h 3476"/>
                <a:gd name="T66" fmla="*/ 1073 w 3656"/>
                <a:gd name="T67" fmla="*/ 2166 h 3476"/>
                <a:gd name="T68" fmla="*/ 1053 w 3656"/>
                <a:gd name="T69" fmla="*/ 2121 h 3476"/>
                <a:gd name="T70" fmla="*/ 1023 w 3656"/>
                <a:gd name="T71" fmla="*/ 2091 h 3476"/>
                <a:gd name="T72" fmla="*/ 15 w 3656"/>
                <a:gd name="T73" fmla="*/ 1356 h 3476"/>
                <a:gd name="T74" fmla="*/ 0 w 3656"/>
                <a:gd name="T75" fmla="*/ 1336 h 3476"/>
                <a:gd name="T76" fmla="*/ 5 w 3656"/>
                <a:gd name="T77" fmla="*/ 1316 h 3476"/>
                <a:gd name="T78" fmla="*/ 30 w 3656"/>
                <a:gd name="T79" fmla="*/ 1307 h 3476"/>
                <a:gd name="T80" fmla="*/ 1276 w 3656"/>
                <a:gd name="T81" fmla="*/ 1307 h 3476"/>
                <a:gd name="T82" fmla="*/ 1321 w 3656"/>
                <a:gd name="T83" fmla="*/ 1302 h 3476"/>
                <a:gd name="T84" fmla="*/ 1361 w 3656"/>
                <a:gd name="T85" fmla="*/ 1277 h 3476"/>
                <a:gd name="T86" fmla="*/ 1396 w 3656"/>
                <a:gd name="T87" fmla="*/ 1246 h 3476"/>
                <a:gd name="T88" fmla="*/ 1416 w 3656"/>
                <a:gd name="T89" fmla="*/ 1207 h 3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56" h="3476">
                  <a:moveTo>
                    <a:pt x="1793" y="40"/>
                  </a:moveTo>
                  <a:lnTo>
                    <a:pt x="1803" y="20"/>
                  </a:lnTo>
                  <a:lnTo>
                    <a:pt x="1808" y="10"/>
                  </a:lnTo>
                  <a:lnTo>
                    <a:pt x="1818" y="0"/>
                  </a:lnTo>
                  <a:lnTo>
                    <a:pt x="1828" y="0"/>
                  </a:lnTo>
                  <a:lnTo>
                    <a:pt x="1837" y="0"/>
                  </a:lnTo>
                  <a:lnTo>
                    <a:pt x="1847" y="10"/>
                  </a:lnTo>
                  <a:lnTo>
                    <a:pt x="1852" y="20"/>
                  </a:lnTo>
                  <a:lnTo>
                    <a:pt x="1862" y="40"/>
                  </a:lnTo>
                  <a:lnTo>
                    <a:pt x="2239" y="1207"/>
                  </a:lnTo>
                  <a:lnTo>
                    <a:pt x="2251" y="1227"/>
                  </a:lnTo>
                  <a:lnTo>
                    <a:pt x="2260" y="1246"/>
                  </a:lnTo>
                  <a:lnTo>
                    <a:pt x="2275" y="1261"/>
                  </a:lnTo>
                  <a:lnTo>
                    <a:pt x="2295" y="1277"/>
                  </a:lnTo>
                  <a:lnTo>
                    <a:pt x="2315" y="1292"/>
                  </a:lnTo>
                  <a:lnTo>
                    <a:pt x="2335" y="1302"/>
                  </a:lnTo>
                  <a:lnTo>
                    <a:pt x="2359" y="1307"/>
                  </a:lnTo>
                  <a:lnTo>
                    <a:pt x="2379" y="1307"/>
                  </a:lnTo>
                  <a:lnTo>
                    <a:pt x="3606" y="1307"/>
                  </a:lnTo>
                  <a:lnTo>
                    <a:pt x="3626" y="1307"/>
                  </a:lnTo>
                  <a:lnTo>
                    <a:pt x="3641" y="1312"/>
                  </a:lnTo>
                  <a:lnTo>
                    <a:pt x="3651" y="1316"/>
                  </a:lnTo>
                  <a:lnTo>
                    <a:pt x="3656" y="1326"/>
                  </a:lnTo>
                  <a:lnTo>
                    <a:pt x="3656" y="1336"/>
                  </a:lnTo>
                  <a:lnTo>
                    <a:pt x="3651" y="1346"/>
                  </a:lnTo>
                  <a:lnTo>
                    <a:pt x="3641" y="1356"/>
                  </a:lnTo>
                  <a:lnTo>
                    <a:pt x="3626" y="1371"/>
                  </a:lnTo>
                  <a:lnTo>
                    <a:pt x="2633" y="2091"/>
                  </a:lnTo>
                  <a:lnTo>
                    <a:pt x="2617" y="2106"/>
                  </a:lnTo>
                  <a:lnTo>
                    <a:pt x="2602" y="2121"/>
                  </a:lnTo>
                  <a:lnTo>
                    <a:pt x="2593" y="2141"/>
                  </a:lnTo>
                  <a:lnTo>
                    <a:pt x="2582" y="2166"/>
                  </a:lnTo>
                  <a:lnTo>
                    <a:pt x="2578" y="2185"/>
                  </a:lnTo>
                  <a:lnTo>
                    <a:pt x="2573" y="2210"/>
                  </a:lnTo>
                  <a:lnTo>
                    <a:pt x="2578" y="2234"/>
                  </a:lnTo>
                  <a:lnTo>
                    <a:pt x="2582" y="2254"/>
                  </a:lnTo>
                  <a:lnTo>
                    <a:pt x="2960" y="3422"/>
                  </a:lnTo>
                  <a:lnTo>
                    <a:pt x="2965" y="3441"/>
                  </a:lnTo>
                  <a:lnTo>
                    <a:pt x="2965" y="3456"/>
                  </a:lnTo>
                  <a:lnTo>
                    <a:pt x="2965" y="3466"/>
                  </a:lnTo>
                  <a:lnTo>
                    <a:pt x="2955" y="3476"/>
                  </a:lnTo>
                  <a:lnTo>
                    <a:pt x="2950" y="3476"/>
                  </a:lnTo>
                  <a:lnTo>
                    <a:pt x="2935" y="3476"/>
                  </a:lnTo>
                  <a:lnTo>
                    <a:pt x="2921" y="3471"/>
                  </a:lnTo>
                  <a:lnTo>
                    <a:pt x="2906" y="3461"/>
                  </a:lnTo>
                  <a:lnTo>
                    <a:pt x="1912" y="2741"/>
                  </a:lnTo>
                  <a:lnTo>
                    <a:pt x="1898" y="2727"/>
                  </a:lnTo>
                  <a:lnTo>
                    <a:pt x="1873" y="2722"/>
                  </a:lnTo>
                  <a:lnTo>
                    <a:pt x="1852" y="2717"/>
                  </a:lnTo>
                  <a:lnTo>
                    <a:pt x="1828" y="2712"/>
                  </a:lnTo>
                  <a:lnTo>
                    <a:pt x="1803" y="2717"/>
                  </a:lnTo>
                  <a:lnTo>
                    <a:pt x="1783" y="2722"/>
                  </a:lnTo>
                  <a:lnTo>
                    <a:pt x="1758" y="2727"/>
                  </a:lnTo>
                  <a:lnTo>
                    <a:pt x="1744" y="2741"/>
                  </a:lnTo>
                  <a:lnTo>
                    <a:pt x="750" y="3461"/>
                  </a:lnTo>
                  <a:lnTo>
                    <a:pt x="734" y="3471"/>
                  </a:lnTo>
                  <a:lnTo>
                    <a:pt x="720" y="3476"/>
                  </a:lnTo>
                  <a:lnTo>
                    <a:pt x="705" y="3476"/>
                  </a:lnTo>
                  <a:lnTo>
                    <a:pt x="700" y="3476"/>
                  </a:lnTo>
                  <a:lnTo>
                    <a:pt x="690" y="3466"/>
                  </a:lnTo>
                  <a:lnTo>
                    <a:pt x="690" y="3456"/>
                  </a:lnTo>
                  <a:lnTo>
                    <a:pt x="690" y="3441"/>
                  </a:lnTo>
                  <a:lnTo>
                    <a:pt x="695" y="3422"/>
                  </a:lnTo>
                  <a:lnTo>
                    <a:pt x="1073" y="2254"/>
                  </a:lnTo>
                  <a:lnTo>
                    <a:pt x="1077" y="2234"/>
                  </a:lnTo>
                  <a:lnTo>
                    <a:pt x="1082" y="2210"/>
                  </a:lnTo>
                  <a:lnTo>
                    <a:pt x="1077" y="2185"/>
                  </a:lnTo>
                  <a:lnTo>
                    <a:pt x="1073" y="2166"/>
                  </a:lnTo>
                  <a:lnTo>
                    <a:pt x="1063" y="2141"/>
                  </a:lnTo>
                  <a:lnTo>
                    <a:pt x="1053" y="2121"/>
                  </a:lnTo>
                  <a:lnTo>
                    <a:pt x="1038" y="2106"/>
                  </a:lnTo>
                  <a:lnTo>
                    <a:pt x="1023" y="2091"/>
                  </a:lnTo>
                  <a:lnTo>
                    <a:pt x="30" y="1371"/>
                  </a:lnTo>
                  <a:lnTo>
                    <a:pt x="15" y="1356"/>
                  </a:lnTo>
                  <a:lnTo>
                    <a:pt x="5" y="1346"/>
                  </a:lnTo>
                  <a:lnTo>
                    <a:pt x="0" y="1336"/>
                  </a:lnTo>
                  <a:lnTo>
                    <a:pt x="0" y="1326"/>
                  </a:lnTo>
                  <a:lnTo>
                    <a:pt x="5" y="1316"/>
                  </a:lnTo>
                  <a:lnTo>
                    <a:pt x="15" y="1312"/>
                  </a:lnTo>
                  <a:lnTo>
                    <a:pt x="30" y="1307"/>
                  </a:lnTo>
                  <a:lnTo>
                    <a:pt x="50" y="1307"/>
                  </a:lnTo>
                  <a:lnTo>
                    <a:pt x="1276" y="1307"/>
                  </a:lnTo>
                  <a:lnTo>
                    <a:pt x="1296" y="1307"/>
                  </a:lnTo>
                  <a:lnTo>
                    <a:pt x="1321" y="1302"/>
                  </a:lnTo>
                  <a:lnTo>
                    <a:pt x="1341" y="1292"/>
                  </a:lnTo>
                  <a:lnTo>
                    <a:pt x="1361" y="1277"/>
                  </a:lnTo>
                  <a:lnTo>
                    <a:pt x="1381" y="1261"/>
                  </a:lnTo>
                  <a:lnTo>
                    <a:pt x="1396" y="1246"/>
                  </a:lnTo>
                  <a:lnTo>
                    <a:pt x="1406" y="1227"/>
                  </a:lnTo>
                  <a:lnTo>
                    <a:pt x="1416" y="1207"/>
                  </a:lnTo>
                  <a:lnTo>
                    <a:pt x="1793" y="40"/>
                  </a:lnTo>
                  <a:close/>
                </a:path>
              </a:pathLst>
            </a:custGeom>
            <a:solidFill>
              <a:srgbClr val="EC9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27"/>
            <p:cNvSpPr>
              <a:spLocks/>
            </p:cNvSpPr>
            <p:nvPr/>
          </p:nvSpPr>
          <p:spPr bwMode="auto">
            <a:xfrm>
              <a:off x="2870" y="2112"/>
              <a:ext cx="235" cy="91"/>
            </a:xfrm>
            <a:custGeom>
              <a:avLst/>
              <a:gdLst>
                <a:gd name="T0" fmla="*/ 0 w 3521"/>
                <a:gd name="T1" fmla="*/ 1286 h 1361"/>
                <a:gd name="T2" fmla="*/ 84 w 3521"/>
                <a:gd name="T3" fmla="*/ 1346 h 1361"/>
                <a:gd name="T4" fmla="*/ 1271 w 3521"/>
                <a:gd name="T5" fmla="*/ 1346 h 1361"/>
                <a:gd name="T6" fmla="*/ 1287 w 3521"/>
                <a:gd name="T7" fmla="*/ 1346 h 1361"/>
                <a:gd name="T8" fmla="*/ 1307 w 3521"/>
                <a:gd name="T9" fmla="*/ 1346 h 1361"/>
                <a:gd name="T10" fmla="*/ 1326 w 3521"/>
                <a:gd name="T11" fmla="*/ 1341 h 1361"/>
                <a:gd name="T12" fmla="*/ 1351 w 3521"/>
                <a:gd name="T13" fmla="*/ 1331 h 1361"/>
                <a:gd name="T14" fmla="*/ 1370 w 3521"/>
                <a:gd name="T15" fmla="*/ 1316 h 1361"/>
                <a:gd name="T16" fmla="*/ 1390 w 3521"/>
                <a:gd name="T17" fmla="*/ 1291 h 1361"/>
                <a:gd name="T18" fmla="*/ 1405 w 3521"/>
                <a:gd name="T19" fmla="*/ 1262 h 1361"/>
                <a:gd name="T20" fmla="*/ 1773 w 3521"/>
                <a:gd name="T21" fmla="*/ 69 h 1361"/>
                <a:gd name="T22" fmla="*/ 1768 w 3521"/>
                <a:gd name="T23" fmla="*/ 104 h 1361"/>
                <a:gd name="T24" fmla="*/ 1763 w 3521"/>
                <a:gd name="T25" fmla="*/ 173 h 1361"/>
                <a:gd name="T26" fmla="*/ 1763 w 3521"/>
                <a:gd name="T27" fmla="*/ 214 h 1361"/>
                <a:gd name="T28" fmla="*/ 1763 w 3521"/>
                <a:gd name="T29" fmla="*/ 248 h 1361"/>
                <a:gd name="T30" fmla="*/ 1773 w 3521"/>
                <a:gd name="T31" fmla="*/ 273 h 1361"/>
                <a:gd name="T32" fmla="*/ 1778 w 3521"/>
                <a:gd name="T33" fmla="*/ 278 h 1361"/>
                <a:gd name="T34" fmla="*/ 1788 w 3521"/>
                <a:gd name="T35" fmla="*/ 283 h 1361"/>
                <a:gd name="T36" fmla="*/ 1798 w 3521"/>
                <a:gd name="T37" fmla="*/ 298 h 1361"/>
                <a:gd name="T38" fmla="*/ 1812 w 3521"/>
                <a:gd name="T39" fmla="*/ 328 h 1361"/>
                <a:gd name="T40" fmla="*/ 1858 w 3521"/>
                <a:gd name="T41" fmla="*/ 442 h 1361"/>
                <a:gd name="T42" fmla="*/ 1917 w 3521"/>
                <a:gd name="T43" fmla="*/ 600 h 1361"/>
                <a:gd name="T44" fmla="*/ 1977 w 3521"/>
                <a:gd name="T45" fmla="*/ 784 h 1361"/>
                <a:gd name="T46" fmla="*/ 2091 w 3521"/>
                <a:gd name="T47" fmla="*/ 1127 h 1361"/>
                <a:gd name="T48" fmla="*/ 2136 w 3521"/>
                <a:gd name="T49" fmla="*/ 1286 h 1361"/>
                <a:gd name="T50" fmla="*/ 2141 w 3521"/>
                <a:gd name="T51" fmla="*/ 1296 h 1361"/>
                <a:gd name="T52" fmla="*/ 2150 w 3521"/>
                <a:gd name="T53" fmla="*/ 1321 h 1361"/>
                <a:gd name="T54" fmla="*/ 2165 w 3521"/>
                <a:gd name="T55" fmla="*/ 1336 h 1361"/>
                <a:gd name="T56" fmla="*/ 2185 w 3521"/>
                <a:gd name="T57" fmla="*/ 1346 h 1361"/>
                <a:gd name="T58" fmla="*/ 2204 w 3521"/>
                <a:gd name="T59" fmla="*/ 1356 h 1361"/>
                <a:gd name="T60" fmla="*/ 2240 w 3521"/>
                <a:gd name="T61" fmla="*/ 1361 h 1361"/>
                <a:gd name="T62" fmla="*/ 3263 w 3521"/>
                <a:gd name="T63" fmla="*/ 1346 h 1361"/>
                <a:gd name="T64" fmla="*/ 3521 w 3521"/>
                <a:gd name="T65" fmla="*/ 1276 h 1361"/>
                <a:gd name="T66" fmla="*/ 2329 w 3521"/>
                <a:gd name="T67" fmla="*/ 1286 h 1361"/>
                <a:gd name="T68" fmla="*/ 2309 w 3521"/>
                <a:gd name="T69" fmla="*/ 1282 h 1361"/>
                <a:gd name="T70" fmla="*/ 2285 w 3521"/>
                <a:gd name="T71" fmla="*/ 1276 h 1361"/>
                <a:gd name="T72" fmla="*/ 2265 w 3521"/>
                <a:gd name="T73" fmla="*/ 1271 h 1361"/>
                <a:gd name="T74" fmla="*/ 2235 w 3521"/>
                <a:gd name="T75" fmla="*/ 1257 h 1361"/>
                <a:gd name="T76" fmla="*/ 2209 w 3521"/>
                <a:gd name="T77" fmla="*/ 1232 h 1361"/>
                <a:gd name="T78" fmla="*/ 2185 w 3521"/>
                <a:gd name="T79" fmla="*/ 1201 h 1361"/>
                <a:gd name="T80" fmla="*/ 2170 w 3521"/>
                <a:gd name="T81" fmla="*/ 1167 h 1361"/>
                <a:gd name="T82" fmla="*/ 1971 w 3521"/>
                <a:gd name="T83" fmla="*/ 531 h 1361"/>
                <a:gd name="T84" fmla="*/ 1853 w 3521"/>
                <a:gd name="T85" fmla="*/ 159 h 1361"/>
                <a:gd name="T86" fmla="*/ 1807 w 3521"/>
                <a:gd name="T87" fmla="*/ 40 h 1361"/>
                <a:gd name="T88" fmla="*/ 1793 w 3521"/>
                <a:gd name="T89" fmla="*/ 9 h 1361"/>
                <a:gd name="T90" fmla="*/ 1788 w 3521"/>
                <a:gd name="T91" fmla="*/ 0 h 1361"/>
                <a:gd name="T92" fmla="*/ 1778 w 3521"/>
                <a:gd name="T93" fmla="*/ 15 h 1361"/>
                <a:gd name="T94" fmla="*/ 1758 w 3521"/>
                <a:gd name="T95" fmla="*/ 55 h 1361"/>
                <a:gd name="T96" fmla="*/ 1709 w 3521"/>
                <a:gd name="T97" fmla="*/ 198 h 1361"/>
                <a:gd name="T98" fmla="*/ 1569 w 3521"/>
                <a:gd name="T99" fmla="*/ 621 h 1361"/>
                <a:gd name="T100" fmla="*/ 1370 w 3521"/>
                <a:gd name="T101" fmla="*/ 1227 h 1361"/>
                <a:gd name="T102" fmla="*/ 1361 w 3521"/>
                <a:gd name="T103" fmla="*/ 1237 h 1361"/>
                <a:gd name="T104" fmla="*/ 1351 w 3521"/>
                <a:gd name="T105" fmla="*/ 1252 h 1361"/>
                <a:gd name="T106" fmla="*/ 1331 w 3521"/>
                <a:gd name="T107" fmla="*/ 1262 h 1361"/>
                <a:gd name="T108" fmla="*/ 1307 w 3521"/>
                <a:gd name="T109" fmla="*/ 1271 h 1361"/>
                <a:gd name="T110" fmla="*/ 1277 w 3521"/>
                <a:gd name="T111" fmla="*/ 1282 h 1361"/>
                <a:gd name="T112" fmla="*/ 1236 w 3521"/>
                <a:gd name="T113" fmla="*/ 1291 h 1361"/>
                <a:gd name="T114" fmla="*/ 1187 w 3521"/>
                <a:gd name="T115" fmla="*/ 1291 h 1361"/>
                <a:gd name="T116" fmla="*/ 943 w 3521"/>
                <a:gd name="T117" fmla="*/ 1286 h 1361"/>
                <a:gd name="T118" fmla="*/ 541 w 3521"/>
                <a:gd name="T119" fmla="*/ 1286 h 1361"/>
                <a:gd name="T120" fmla="*/ 0 w 3521"/>
                <a:gd name="T121" fmla="*/ 1286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21" h="1361">
                  <a:moveTo>
                    <a:pt x="0" y="1286"/>
                  </a:moveTo>
                  <a:lnTo>
                    <a:pt x="84" y="1346"/>
                  </a:lnTo>
                  <a:lnTo>
                    <a:pt x="1271" y="1346"/>
                  </a:lnTo>
                  <a:lnTo>
                    <a:pt x="1287" y="1346"/>
                  </a:lnTo>
                  <a:lnTo>
                    <a:pt x="1307" y="1346"/>
                  </a:lnTo>
                  <a:lnTo>
                    <a:pt x="1326" y="1341"/>
                  </a:lnTo>
                  <a:lnTo>
                    <a:pt x="1351" y="1331"/>
                  </a:lnTo>
                  <a:lnTo>
                    <a:pt x="1370" y="1316"/>
                  </a:lnTo>
                  <a:lnTo>
                    <a:pt x="1390" y="1291"/>
                  </a:lnTo>
                  <a:lnTo>
                    <a:pt x="1405" y="1262"/>
                  </a:lnTo>
                  <a:lnTo>
                    <a:pt x="1773" y="69"/>
                  </a:lnTo>
                  <a:lnTo>
                    <a:pt x="1768" y="104"/>
                  </a:lnTo>
                  <a:lnTo>
                    <a:pt x="1763" y="173"/>
                  </a:lnTo>
                  <a:lnTo>
                    <a:pt x="1763" y="214"/>
                  </a:lnTo>
                  <a:lnTo>
                    <a:pt x="1763" y="248"/>
                  </a:lnTo>
                  <a:lnTo>
                    <a:pt x="1773" y="273"/>
                  </a:lnTo>
                  <a:lnTo>
                    <a:pt x="1778" y="278"/>
                  </a:lnTo>
                  <a:lnTo>
                    <a:pt x="1788" y="283"/>
                  </a:lnTo>
                  <a:lnTo>
                    <a:pt x="1798" y="298"/>
                  </a:lnTo>
                  <a:lnTo>
                    <a:pt x="1812" y="328"/>
                  </a:lnTo>
                  <a:lnTo>
                    <a:pt x="1858" y="442"/>
                  </a:lnTo>
                  <a:lnTo>
                    <a:pt x="1917" y="600"/>
                  </a:lnTo>
                  <a:lnTo>
                    <a:pt x="1977" y="784"/>
                  </a:lnTo>
                  <a:lnTo>
                    <a:pt x="2091" y="1127"/>
                  </a:lnTo>
                  <a:lnTo>
                    <a:pt x="2136" y="1286"/>
                  </a:lnTo>
                  <a:lnTo>
                    <a:pt x="2141" y="1296"/>
                  </a:lnTo>
                  <a:lnTo>
                    <a:pt x="2150" y="1321"/>
                  </a:lnTo>
                  <a:lnTo>
                    <a:pt x="2165" y="1336"/>
                  </a:lnTo>
                  <a:lnTo>
                    <a:pt x="2185" y="1346"/>
                  </a:lnTo>
                  <a:lnTo>
                    <a:pt x="2204" y="1356"/>
                  </a:lnTo>
                  <a:lnTo>
                    <a:pt x="2240" y="1361"/>
                  </a:lnTo>
                  <a:lnTo>
                    <a:pt x="3263" y="1346"/>
                  </a:lnTo>
                  <a:lnTo>
                    <a:pt x="3521" y="1276"/>
                  </a:lnTo>
                  <a:lnTo>
                    <a:pt x="2329" y="1286"/>
                  </a:lnTo>
                  <a:lnTo>
                    <a:pt x="2309" y="1282"/>
                  </a:lnTo>
                  <a:lnTo>
                    <a:pt x="2285" y="1276"/>
                  </a:lnTo>
                  <a:lnTo>
                    <a:pt x="2265" y="1271"/>
                  </a:lnTo>
                  <a:lnTo>
                    <a:pt x="2235" y="1257"/>
                  </a:lnTo>
                  <a:lnTo>
                    <a:pt x="2209" y="1232"/>
                  </a:lnTo>
                  <a:lnTo>
                    <a:pt x="2185" y="1201"/>
                  </a:lnTo>
                  <a:lnTo>
                    <a:pt x="2170" y="1167"/>
                  </a:lnTo>
                  <a:lnTo>
                    <a:pt x="1971" y="531"/>
                  </a:lnTo>
                  <a:lnTo>
                    <a:pt x="1853" y="159"/>
                  </a:lnTo>
                  <a:lnTo>
                    <a:pt x="1807" y="40"/>
                  </a:lnTo>
                  <a:lnTo>
                    <a:pt x="1793" y="9"/>
                  </a:lnTo>
                  <a:lnTo>
                    <a:pt x="1788" y="0"/>
                  </a:lnTo>
                  <a:lnTo>
                    <a:pt x="1778" y="15"/>
                  </a:lnTo>
                  <a:lnTo>
                    <a:pt x="1758" y="55"/>
                  </a:lnTo>
                  <a:lnTo>
                    <a:pt x="1709" y="198"/>
                  </a:lnTo>
                  <a:lnTo>
                    <a:pt x="1569" y="621"/>
                  </a:lnTo>
                  <a:lnTo>
                    <a:pt x="1370" y="1227"/>
                  </a:lnTo>
                  <a:lnTo>
                    <a:pt x="1361" y="1237"/>
                  </a:lnTo>
                  <a:lnTo>
                    <a:pt x="1351" y="1252"/>
                  </a:lnTo>
                  <a:lnTo>
                    <a:pt x="1331" y="1262"/>
                  </a:lnTo>
                  <a:lnTo>
                    <a:pt x="1307" y="1271"/>
                  </a:lnTo>
                  <a:lnTo>
                    <a:pt x="1277" y="1282"/>
                  </a:lnTo>
                  <a:lnTo>
                    <a:pt x="1236" y="1291"/>
                  </a:lnTo>
                  <a:lnTo>
                    <a:pt x="1187" y="1291"/>
                  </a:lnTo>
                  <a:lnTo>
                    <a:pt x="943" y="1286"/>
                  </a:lnTo>
                  <a:lnTo>
                    <a:pt x="541" y="1286"/>
                  </a:lnTo>
                  <a:lnTo>
                    <a:pt x="0" y="1286"/>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5" name="Freeform 28"/>
            <p:cNvSpPr>
              <a:spLocks/>
            </p:cNvSpPr>
            <p:nvPr/>
          </p:nvSpPr>
          <p:spPr bwMode="auto">
            <a:xfrm>
              <a:off x="3033" y="2247"/>
              <a:ext cx="31" cy="85"/>
            </a:xfrm>
            <a:custGeom>
              <a:avLst/>
              <a:gdLst>
                <a:gd name="T0" fmla="*/ 348 w 461"/>
                <a:gd name="T1" fmla="*/ 1163 h 1278"/>
                <a:gd name="T2" fmla="*/ 0 w 461"/>
                <a:gd name="T3" fmla="*/ 125 h 1278"/>
                <a:gd name="T4" fmla="*/ 0 w 461"/>
                <a:gd name="T5" fmla="*/ 115 h 1278"/>
                <a:gd name="T6" fmla="*/ 0 w 461"/>
                <a:gd name="T7" fmla="*/ 85 h 1278"/>
                <a:gd name="T8" fmla="*/ 0 w 461"/>
                <a:gd name="T9" fmla="*/ 66 h 1278"/>
                <a:gd name="T10" fmla="*/ 10 w 461"/>
                <a:gd name="T11" fmla="*/ 46 h 1278"/>
                <a:gd name="T12" fmla="*/ 25 w 461"/>
                <a:gd name="T13" fmla="*/ 21 h 1278"/>
                <a:gd name="T14" fmla="*/ 44 w 461"/>
                <a:gd name="T15" fmla="*/ 0 h 1278"/>
                <a:gd name="T16" fmla="*/ 44 w 461"/>
                <a:gd name="T17" fmla="*/ 17 h 1278"/>
                <a:gd name="T18" fmla="*/ 40 w 461"/>
                <a:gd name="T19" fmla="*/ 51 h 1278"/>
                <a:gd name="T20" fmla="*/ 44 w 461"/>
                <a:gd name="T21" fmla="*/ 71 h 1278"/>
                <a:gd name="T22" fmla="*/ 50 w 461"/>
                <a:gd name="T23" fmla="*/ 96 h 1278"/>
                <a:gd name="T24" fmla="*/ 59 w 461"/>
                <a:gd name="T25" fmla="*/ 115 h 1278"/>
                <a:gd name="T26" fmla="*/ 79 w 461"/>
                <a:gd name="T27" fmla="*/ 135 h 1278"/>
                <a:gd name="T28" fmla="*/ 461 w 461"/>
                <a:gd name="T29" fmla="*/ 1278 h 1278"/>
                <a:gd name="T30" fmla="*/ 348 w 461"/>
                <a:gd name="T31" fmla="*/ 1163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1" h="1278">
                  <a:moveTo>
                    <a:pt x="348" y="1163"/>
                  </a:moveTo>
                  <a:lnTo>
                    <a:pt x="0" y="125"/>
                  </a:lnTo>
                  <a:lnTo>
                    <a:pt x="0" y="115"/>
                  </a:lnTo>
                  <a:lnTo>
                    <a:pt x="0" y="85"/>
                  </a:lnTo>
                  <a:lnTo>
                    <a:pt x="0" y="66"/>
                  </a:lnTo>
                  <a:lnTo>
                    <a:pt x="10" y="46"/>
                  </a:lnTo>
                  <a:lnTo>
                    <a:pt x="25" y="21"/>
                  </a:lnTo>
                  <a:lnTo>
                    <a:pt x="44" y="0"/>
                  </a:lnTo>
                  <a:lnTo>
                    <a:pt x="44" y="17"/>
                  </a:lnTo>
                  <a:lnTo>
                    <a:pt x="40" y="51"/>
                  </a:lnTo>
                  <a:lnTo>
                    <a:pt x="44" y="71"/>
                  </a:lnTo>
                  <a:lnTo>
                    <a:pt x="50" y="96"/>
                  </a:lnTo>
                  <a:lnTo>
                    <a:pt x="59" y="115"/>
                  </a:lnTo>
                  <a:lnTo>
                    <a:pt x="79" y="135"/>
                  </a:lnTo>
                  <a:lnTo>
                    <a:pt x="461" y="1278"/>
                  </a:lnTo>
                  <a:lnTo>
                    <a:pt x="348" y="1163"/>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29"/>
            <p:cNvSpPr>
              <a:spLocks/>
            </p:cNvSpPr>
            <p:nvPr/>
          </p:nvSpPr>
          <p:spPr bwMode="auto">
            <a:xfrm>
              <a:off x="2917" y="2247"/>
              <a:ext cx="31" cy="85"/>
            </a:xfrm>
            <a:custGeom>
              <a:avLst/>
              <a:gdLst>
                <a:gd name="T0" fmla="*/ 115 w 463"/>
                <a:gd name="T1" fmla="*/ 1163 h 1278"/>
                <a:gd name="T2" fmla="*/ 458 w 463"/>
                <a:gd name="T3" fmla="*/ 125 h 1278"/>
                <a:gd name="T4" fmla="*/ 463 w 463"/>
                <a:gd name="T5" fmla="*/ 115 h 1278"/>
                <a:gd name="T6" fmla="*/ 463 w 463"/>
                <a:gd name="T7" fmla="*/ 85 h 1278"/>
                <a:gd name="T8" fmla="*/ 463 w 463"/>
                <a:gd name="T9" fmla="*/ 66 h 1278"/>
                <a:gd name="T10" fmla="*/ 453 w 463"/>
                <a:gd name="T11" fmla="*/ 46 h 1278"/>
                <a:gd name="T12" fmla="*/ 438 w 463"/>
                <a:gd name="T13" fmla="*/ 21 h 1278"/>
                <a:gd name="T14" fmla="*/ 418 w 463"/>
                <a:gd name="T15" fmla="*/ 0 h 1278"/>
                <a:gd name="T16" fmla="*/ 418 w 463"/>
                <a:gd name="T17" fmla="*/ 17 h 1278"/>
                <a:gd name="T18" fmla="*/ 424 w 463"/>
                <a:gd name="T19" fmla="*/ 51 h 1278"/>
                <a:gd name="T20" fmla="*/ 418 w 463"/>
                <a:gd name="T21" fmla="*/ 71 h 1278"/>
                <a:gd name="T22" fmla="*/ 414 w 463"/>
                <a:gd name="T23" fmla="*/ 96 h 1278"/>
                <a:gd name="T24" fmla="*/ 404 w 463"/>
                <a:gd name="T25" fmla="*/ 115 h 1278"/>
                <a:gd name="T26" fmla="*/ 383 w 463"/>
                <a:gd name="T27" fmla="*/ 135 h 1278"/>
                <a:gd name="T28" fmla="*/ 0 w 463"/>
                <a:gd name="T29" fmla="*/ 1278 h 1278"/>
                <a:gd name="T30" fmla="*/ 115 w 463"/>
                <a:gd name="T31" fmla="*/ 1163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3" h="1278">
                  <a:moveTo>
                    <a:pt x="115" y="1163"/>
                  </a:moveTo>
                  <a:lnTo>
                    <a:pt x="458" y="125"/>
                  </a:lnTo>
                  <a:lnTo>
                    <a:pt x="463" y="115"/>
                  </a:lnTo>
                  <a:lnTo>
                    <a:pt x="463" y="85"/>
                  </a:lnTo>
                  <a:lnTo>
                    <a:pt x="463" y="66"/>
                  </a:lnTo>
                  <a:lnTo>
                    <a:pt x="453" y="46"/>
                  </a:lnTo>
                  <a:lnTo>
                    <a:pt x="438" y="21"/>
                  </a:lnTo>
                  <a:lnTo>
                    <a:pt x="418" y="0"/>
                  </a:lnTo>
                  <a:lnTo>
                    <a:pt x="418" y="17"/>
                  </a:lnTo>
                  <a:lnTo>
                    <a:pt x="424" y="51"/>
                  </a:lnTo>
                  <a:lnTo>
                    <a:pt x="418" y="71"/>
                  </a:lnTo>
                  <a:lnTo>
                    <a:pt x="414" y="96"/>
                  </a:lnTo>
                  <a:lnTo>
                    <a:pt x="404" y="115"/>
                  </a:lnTo>
                  <a:lnTo>
                    <a:pt x="383" y="135"/>
                  </a:lnTo>
                  <a:lnTo>
                    <a:pt x="0" y="1278"/>
                  </a:lnTo>
                  <a:lnTo>
                    <a:pt x="115" y="1163"/>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30"/>
            <p:cNvSpPr>
              <a:spLocks/>
            </p:cNvSpPr>
            <p:nvPr/>
          </p:nvSpPr>
          <p:spPr bwMode="auto">
            <a:xfrm>
              <a:off x="2989" y="2114"/>
              <a:ext cx="13" cy="46"/>
            </a:xfrm>
            <a:custGeom>
              <a:avLst/>
              <a:gdLst>
                <a:gd name="T0" fmla="*/ 10 w 199"/>
                <a:gd name="T1" fmla="*/ 5 h 695"/>
                <a:gd name="T2" fmla="*/ 5 w 199"/>
                <a:gd name="T3" fmla="*/ 123 h 695"/>
                <a:gd name="T4" fmla="*/ 0 w 199"/>
                <a:gd name="T5" fmla="*/ 199 h 695"/>
                <a:gd name="T6" fmla="*/ 5 w 199"/>
                <a:gd name="T7" fmla="*/ 223 h 695"/>
                <a:gd name="T8" fmla="*/ 10 w 199"/>
                <a:gd name="T9" fmla="*/ 223 h 695"/>
                <a:gd name="T10" fmla="*/ 20 w 199"/>
                <a:gd name="T11" fmla="*/ 233 h 695"/>
                <a:gd name="T12" fmla="*/ 29 w 199"/>
                <a:gd name="T13" fmla="*/ 243 h 695"/>
                <a:gd name="T14" fmla="*/ 39 w 199"/>
                <a:gd name="T15" fmla="*/ 273 h 695"/>
                <a:gd name="T16" fmla="*/ 124 w 199"/>
                <a:gd name="T17" fmla="*/ 521 h 695"/>
                <a:gd name="T18" fmla="*/ 174 w 199"/>
                <a:gd name="T19" fmla="*/ 655 h 695"/>
                <a:gd name="T20" fmla="*/ 189 w 199"/>
                <a:gd name="T21" fmla="*/ 690 h 695"/>
                <a:gd name="T22" fmla="*/ 193 w 199"/>
                <a:gd name="T23" fmla="*/ 695 h 695"/>
                <a:gd name="T24" fmla="*/ 199 w 199"/>
                <a:gd name="T25" fmla="*/ 685 h 695"/>
                <a:gd name="T26" fmla="*/ 183 w 199"/>
                <a:gd name="T27" fmla="*/ 566 h 695"/>
                <a:gd name="T28" fmla="*/ 174 w 199"/>
                <a:gd name="T29" fmla="*/ 496 h 695"/>
                <a:gd name="T30" fmla="*/ 95 w 199"/>
                <a:gd name="T31" fmla="*/ 238 h 695"/>
                <a:gd name="T32" fmla="*/ 39 w 199"/>
                <a:gd name="T33" fmla="*/ 64 h 695"/>
                <a:gd name="T34" fmla="*/ 20 w 199"/>
                <a:gd name="T35" fmla="*/ 15 h 695"/>
                <a:gd name="T36" fmla="*/ 15 w 199"/>
                <a:gd name="T37" fmla="*/ 5 h 695"/>
                <a:gd name="T38" fmla="*/ 10 w 199"/>
                <a:gd name="T39" fmla="*/ 0 h 695"/>
                <a:gd name="T40" fmla="*/ 10 w 199"/>
                <a:gd name="T41" fmla="*/ 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9" h="695">
                  <a:moveTo>
                    <a:pt x="10" y="5"/>
                  </a:moveTo>
                  <a:lnTo>
                    <a:pt x="5" y="123"/>
                  </a:lnTo>
                  <a:lnTo>
                    <a:pt x="0" y="199"/>
                  </a:lnTo>
                  <a:lnTo>
                    <a:pt x="5" y="223"/>
                  </a:lnTo>
                  <a:lnTo>
                    <a:pt x="10" y="223"/>
                  </a:lnTo>
                  <a:lnTo>
                    <a:pt x="20" y="233"/>
                  </a:lnTo>
                  <a:lnTo>
                    <a:pt x="29" y="243"/>
                  </a:lnTo>
                  <a:lnTo>
                    <a:pt x="39" y="273"/>
                  </a:lnTo>
                  <a:lnTo>
                    <a:pt x="124" y="521"/>
                  </a:lnTo>
                  <a:lnTo>
                    <a:pt x="174" y="655"/>
                  </a:lnTo>
                  <a:lnTo>
                    <a:pt x="189" y="690"/>
                  </a:lnTo>
                  <a:lnTo>
                    <a:pt x="193" y="695"/>
                  </a:lnTo>
                  <a:lnTo>
                    <a:pt x="199" y="685"/>
                  </a:lnTo>
                  <a:lnTo>
                    <a:pt x="183" y="566"/>
                  </a:lnTo>
                  <a:lnTo>
                    <a:pt x="174" y="496"/>
                  </a:lnTo>
                  <a:lnTo>
                    <a:pt x="95" y="238"/>
                  </a:lnTo>
                  <a:lnTo>
                    <a:pt x="39" y="64"/>
                  </a:lnTo>
                  <a:lnTo>
                    <a:pt x="20" y="15"/>
                  </a:lnTo>
                  <a:lnTo>
                    <a:pt x="15" y="5"/>
                  </a:lnTo>
                  <a:lnTo>
                    <a:pt x="10" y="0"/>
                  </a:lnTo>
                  <a:lnTo>
                    <a:pt x="10" y="5"/>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31"/>
            <p:cNvSpPr>
              <a:spLocks/>
            </p:cNvSpPr>
            <p:nvPr/>
          </p:nvSpPr>
          <p:spPr bwMode="auto">
            <a:xfrm>
              <a:off x="2915" y="2283"/>
              <a:ext cx="150" cy="57"/>
            </a:xfrm>
            <a:custGeom>
              <a:avLst/>
              <a:gdLst>
                <a:gd name="T0" fmla="*/ 0 w 2260"/>
                <a:gd name="T1" fmla="*/ 844 h 864"/>
                <a:gd name="T2" fmla="*/ 5 w 2260"/>
                <a:gd name="T3" fmla="*/ 849 h 864"/>
                <a:gd name="T4" fmla="*/ 14 w 2260"/>
                <a:gd name="T5" fmla="*/ 854 h 864"/>
                <a:gd name="T6" fmla="*/ 19 w 2260"/>
                <a:gd name="T7" fmla="*/ 854 h 864"/>
                <a:gd name="T8" fmla="*/ 25 w 2260"/>
                <a:gd name="T9" fmla="*/ 849 h 864"/>
                <a:gd name="T10" fmla="*/ 34 w 2260"/>
                <a:gd name="T11" fmla="*/ 844 h 864"/>
                <a:gd name="T12" fmla="*/ 39 w 2260"/>
                <a:gd name="T13" fmla="*/ 829 h 864"/>
                <a:gd name="T14" fmla="*/ 44 w 2260"/>
                <a:gd name="T15" fmla="*/ 815 h 864"/>
                <a:gd name="T16" fmla="*/ 60 w 2260"/>
                <a:gd name="T17" fmla="*/ 790 h 864"/>
                <a:gd name="T18" fmla="*/ 105 w 2260"/>
                <a:gd name="T19" fmla="*/ 741 h 864"/>
                <a:gd name="T20" fmla="*/ 159 w 2260"/>
                <a:gd name="T21" fmla="*/ 681 h 864"/>
                <a:gd name="T22" fmla="*/ 1014 w 2260"/>
                <a:gd name="T23" fmla="*/ 45 h 864"/>
                <a:gd name="T24" fmla="*/ 1033 w 2260"/>
                <a:gd name="T25" fmla="*/ 30 h 864"/>
                <a:gd name="T26" fmla="*/ 1058 w 2260"/>
                <a:gd name="T27" fmla="*/ 15 h 864"/>
                <a:gd name="T28" fmla="*/ 1088 w 2260"/>
                <a:gd name="T29" fmla="*/ 5 h 864"/>
                <a:gd name="T30" fmla="*/ 1123 w 2260"/>
                <a:gd name="T31" fmla="*/ 0 h 864"/>
                <a:gd name="T32" fmla="*/ 1162 w 2260"/>
                <a:gd name="T33" fmla="*/ 5 h 864"/>
                <a:gd name="T34" fmla="*/ 1183 w 2260"/>
                <a:gd name="T35" fmla="*/ 10 h 864"/>
                <a:gd name="T36" fmla="*/ 1203 w 2260"/>
                <a:gd name="T37" fmla="*/ 20 h 864"/>
                <a:gd name="T38" fmla="*/ 1227 w 2260"/>
                <a:gd name="T39" fmla="*/ 30 h 864"/>
                <a:gd name="T40" fmla="*/ 1247 w 2260"/>
                <a:gd name="T41" fmla="*/ 50 h 864"/>
                <a:gd name="T42" fmla="*/ 1326 w 2260"/>
                <a:gd name="T43" fmla="*/ 115 h 864"/>
                <a:gd name="T44" fmla="*/ 1451 w 2260"/>
                <a:gd name="T45" fmla="*/ 214 h 864"/>
                <a:gd name="T46" fmla="*/ 1784 w 2260"/>
                <a:gd name="T47" fmla="*/ 462 h 864"/>
                <a:gd name="T48" fmla="*/ 2231 w 2260"/>
                <a:gd name="T49" fmla="*/ 790 h 864"/>
                <a:gd name="T50" fmla="*/ 2240 w 2260"/>
                <a:gd name="T51" fmla="*/ 800 h 864"/>
                <a:gd name="T52" fmla="*/ 2255 w 2260"/>
                <a:gd name="T53" fmla="*/ 829 h 864"/>
                <a:gd name="T54" fmla="*/ 2260 w 2260"/>
                <a:gd name="T55" fmla="*/ 844 h 864"/>
                <a:gd name="T56" fmla="*/ 2260 w 2260"/>
                <a:gd name="T57" fmla="*/ 854 h 864"/>
                <a:gd name="T58" fmla="*/ 2255 w 2260"/>
                <a:gd name="T59" fmla="*/ 859 h 864"/>
                <a:gd name="T60" fmla="*/ 2240 w 2260"/>
                <a:gd name="T61" fmla="*/ 864 h 864"/>
                <a:gd name="T62" fmla="*/ 2221 w 2260"/>
                <a:gd name="T63" fmla="*/ 859 h 864"/>
                <a:gd name="T64" fmla="*/ 2206 w 2260"/>
                <a:gd name="T65" fmla="*/ 854 h 864"/>
                <a:gd name="T66" fmla="*/ 2191 w 2260"/>
                <a:gd name="T67" fmla="*/ 844 h 864"/>
                <a:gd name="T68" fmla="*/ 1217 w 2260"/>
                <a:gd name="T69" fmla="*/ 134 h 864"/>
                <a:gd name="T70" fmla="*/ 1203 w 2260"/>
                <a:gd name="T71" fmla="*/ 125 h 864"/>
                <a:gd name="T72" fmla="*/ 1188 w 2260"/>
                <a:gd name="T73" fmla="*/ 115 h 864"/>
                <a:gd name="T74" fmla="*/ 1162 w 2260"/>
                <a:gd name="T75" fmla="*/ 110 h 864"/>
                <a:gd name="T76" fmla="*/ 1137 w 2260"/>
                <a:gd name="T77" fmla="*/ 105 h 864"/>
                <a:gd name="T78" fmla="*/ 1108 w 2260"/>
                <a:gd name="T79" fmla="*/ 110 h 864"/>
                <a:gd name="T80" fmla="*/ 1073 w 2260"/>
                <a:gd name="T81" fmla="*/ 120 h 864"/>
                <a:gd name="T82" fmla="*/ 1033 w 2260"/>
                <a:gd name="T83" fmla="*/ 139 h 864"/>
                <a:gd name="T84" fmla="*/ 75 w 2260"/>
                <a:gd name="T85" fmla="*/ 840 h 864"/>
                <a:gd name="T86" fmla="*/ 60 w 2260"/>
                <a:gd name="T87" fmla="*/ 844 h 864"/>
                <a:gd name="T88" fmla="*/ 34 w 2260"/>
                <a:gd name="T89" fmla="*/ 859 h 864"/>
                <a:gd name="T90" fmla="*/ 25 w 2260"/>
                <a:gd name="T91" fmla="*/ 864 h 864"/>
                <a:gd name="T92" fmla="*/ 10 w 2260"/>
                <a:gd name="T93" fmla="*/ 864 h 864"/>
                <a:gd name="T94" fmla="*/ 5 w 2260"/>
                <a:gd name="T95" fmla="*/ 859 h 864"/>
                <a:gd name="T96" fmla="*/ 0 w 2260"/>
                <a:gd name="T97" fmla="*/ 8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60" h="864">
                  <a:moveTo>
                    <a:pt x="0" y="844"/>
                  </a:moveTo>
                  <a:lnTo>
                    <a:pt x="5" y="849"/>
                  </a:lnTo>
                  <a:lnTo>
                    <a:pt x="14" y="854"/>
                  </a:lnTo>
                  <a:lnTo>
                    <a:pt x="19" y="854"/>
                  </a:lnTo>
                  <a:lnTo>
                    <a:pt x="25" y="849"/>
                  </a:lnTo>
                  <a:lnTo>
                    <a:pt x="34" y="844"/>
                  </a:lnTo>
                  <a:lnTo>
                    <a:pt x="39" y="829"/>
                  </a:lnTo>
                  <a:lnTo>
                    <a:pt x="44" y="815"/>
                  </a:lnTo>
                  <a:lnTo>
                    <a:pt x="60" y="790"/>
                  </a:lnTo>
                  <a:lnTo>
                    <a:pt x="105" y="741"/>
                  </a:lnTo>
                  <a:lnTo>
                    <a:pt x="159" y="681"/>
                  </a:lnTo>
                  <a:lnTo>
                    <a:pt x="1014" y="45"/>
                  </a:lnTo>
                  <a:lnTo>
                    <a:pt x="1033" y="30"/>
                  </a:lnTo>
                  <a:lnTo>
                    <a:pt x="1058" y="15"/>
                  </a:lnTo>
                  <a:lnTo>
                    <a:pt x="1088" y="5"/>
                  </a:lnTo>
                  <a:lnTo>
                    <a:pt x="1123" y="0"/>
                  </a:lnTo>
                  <a:lnTo>
                    <a:pt x="1162" y="5"/>
                  </a:lnTo>
                  <a:lnTo>
                    <a:pt x="1183" y="10"/>
                  </a:lnTo>
                  <a:lnTo>
                    <a:pt x="1203" y="20"/>
                  </a:lnTo>
                  <a:lnTo>
                    <a:pt x="1227" y="30"/>
                  </a:lnTo>
                  <a:lnTo>
                    <a:pt x="1247" y="50"/>
                  </a:lnTo>
                  <a:lnTo>
                    <a:pt x="1326" y="115"/>
                  </a:lnTo>
                  <a:lnTo>
                    <a:pt x="1451" y="214"/>
                  </a:lnTo>
                  <a:lnTo>
                    <a:pt x="1784" y="462"/>
                  </a:lnTo>
                  <a:lnTo>
                    <a:pt x="2231" y="790"/>
                  </a:lnTo>
                  <a:lnTo>
                    <a:pt x="2240" y="800"/>
                  </a:lnTo>
                  <a:lnTo>
                    <a:pt x="2255" y="829"/>
                  </a:lnTo>
                  <a:lnTo>
                    <a:pt x="2260" y="844"/>
                  </a:lnTo>
                  <a:lnTo>
                    <a:pt x="2260" y="854"/>
                  </a:lnTo>
                  <a:lnTo>
                    <a:pt x="2255" y="859"/>
                  </a:lnTo>
                  <a:lnTo>
                    <a:pt x="2240" y="864"/>
                  </a:lnTo>
                  <a:lnTo>
                    <a:pt x="2221" y="859"/>
                  </a:lnTo>
                  <a:lnTo>
                    <a:pt x="2206" y="854"/>
                  </a:lnTo>
                  <a:lnTo>
                    <a:pt x="2191" y="844"/>
                  </a:lnTo>
                  <a:lnTo>
                    <a:pt x="1217" y="134"/>
                  </a:lnTo>
                  <a:lnTo>
                    <a:pt x="1203" y="125"/>
                  </a:lnTo>
                  <a:lnTo>
                    <a:pt x="1188" y="115"/>
                  </a:lnTo>
                  <a:lnTo>
                    <a:pt x="1162" y="110"/>
                  </a:lnTo>
                  <a:lnTo>
                    <a:pt x="1137" y="105"/>
                  </a:lnTo>
                  <a:lnTo>
                    <a:pt x="1108" y="110"/>
                  </a:lnTo>
                  <a:lnTo>
                    <a:pt x="1073" y="120"/>
                  </a:lnTo>
                  <a:lnTo>
                    <a:pt x="1033" y="139"/>
                  </a:lnTo>
                  <a:lnTo>
                    <a:pt x="75" y="840"/>
                  </a:lnTo>
                  <a:lnTo>
                    <a:pt x="60" y="844"/>
                  </a:lnTo>
                  <a:lnTo>
                    <a:pt x="34" y="859"/>
                  </a:lnTo>
                  <a:lnTo>
                    <a:pt x="25" y="864"/>
                  </a:lnTo>
                  <a:lnTo>
                    <a:pt x="10" y="864"/>
                  </a:lnTo>
                  <a:lnTo>
                    <a:pt x="5" y="859"/>
                  </a:lnTo>
                  <a:lnTo>
                    <a:pt x="0" y="844"/>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9" name="Freeform 32"/>
            <p:cNvSpPr>
              <a:spLocks/>
            </p:cNvSpPr>
            <p:nvPr/>
          </p:nvSpPr>
          <p:spPr bwMode="auto">
            <a:xfrm>
              <a:off x="2971" y="2285"/>
              <a:ext cx="94" cy="54"/>
            </a:xfrm>
            <a:custGeom>
              <a:avLst/>
              <a:gdLst>
                <a:gd name="T0" fmla="*/ 208 w 1401"/>
                <a:gd name="T1" fmla="*/ 25 h 814"/>
                <a:gd name="T2" fmla="*/ 223 w 1401"/>
                <a:gd name="T3" fmla="*/ 15 h 814"/>
                <a:gd name="T4" fmla="*/ 238 w 1401"/>
                <a:gd name="T5" fmla="*/ 5 h 814"/>
                <a:gd name="T6" fmla="*/ 263 w 1401"/>
                <a:gd name="T7" fmla="*/ 0 h 814"/>
                <a:gd name="T8" fmla="*/ 292 w 1401"/>
                <a:gd name="T9" fmla="*/ 0 h 814"/>
                <a:gd name="T10" fmla="*/ 322 w 1401"/>
                <a:gd name="T11" fmla="*/ 5 h 814"/>
                <a:gd name="T12" fmla="*/ 358 w 1401"/>
                <a:gd name="T13" fmla="*/ 19 h 814"/>
                <a:gd name="T14" fmla="*/ 397 w 1401"/>
                <a:gd name="T15" fmla="*/ 45 h 814"/>
                <a:gd name="T16" fmla="*/ 591 w 1401"/>
                <a:gd name="T17" fmla="*/ 194 h 814"/>
                <a:gd name="T18" fmla="*/ 929 w 1401"/>
                <a:gd name="T19" fmla="*/ 447 h 814"/>
                <a:gd name="T20" fmla="*/ 1385 w 1401"/>
                <a:gd name="T21" fmla="*/ 785 h 814"/>
                <a:gd name="T22" fmla="*/ 1390 w 1401"/>
                <a:gd name="T23" fmla="*/ 794 h 814"/>
                <a:gd name="T24" fmla="*/ 1401 w 1401"/>
                <a:gd name="T25" fmla="*/ 805 h 814"/>
                <a:gd name="T26" fmla="*/ 1401 w 1401"/>
                <a:gd name="T27" fmla="*/ 814 h 814"/>
                <a:gd name="T28" fmla="*/ 1396 w 1401"/>
                <a:gd name="T29" fmla="*/ 814 h 814"/>
                <a:gd name="T30" fmla="*/ 1381 w 1401"/>
                <a:gd name="T31" fmla="*/ 809 h 814"/>
                <a:gd name="T32" fmla="*/ 1361 w 1401"/>
                <a:gd name="T33" fmla="*/ 799 h 814"/>
                <a:gd name="T34" fmla="*/ 1297 w 1401"/>
                <a:gd name="T35" fmla="*/ 755 h 814"/>
                <a:gd name="T36" fmla="*/ 1177 w 1401"/>
                <a:gd name="T37" fmla="*/ 671 h 814"/>
                <a:gd name="T38" fmla="*/ 844 w 1401"/>
                <a:gd name="T39" fmla="*/ 422 h 814"/>
                <a:gd name="T40" fmla="*/ 377 w 1401"/>
                <a:gd name="T41" fmla="*/ 75 h 814"/>
                <a:gd name="T42" fmla="*/ 363 w 1401"/>
                <a:gd name="T43" fmla="*/ 60 h 814"/>
                <a:gd name="T44" fmla="*/ 348 w 1401"/>
                <a:gd name="T45" fmla="*/ 50 h 814"/>
                <a:gd name="T46" fmla="*/ 328 w 1401"/>
                <a:gd name="T47" fmla="*/ 40 h 814"/>
                <a:gd name="T48" fmla="*/ 292 w 1401"/>
                <a:gd name="T49" fmla="*/ 40 h 814"/>
                <a:gd name="T50" fmla="*/ 258 w 1401"/>
                <a:gd name="T51" fmla="*/ 45 h 814"/>
                <a:gd name="T52" fmla="*/ 208 w 1401"/>
                <a:gd name="T53" fmla="*/ 65 h 814"/>
                <a:gd name="T54" fmla="*/ 154 w 1401"/>
                <a:gd name="T55" fmla="*/ 99 h 814"/>
                <a:gd name="T56" fmla="*/ 0 w 1401"/>
                <a:gd name="T57" fmla="*/ 208 h 814"/>
                <a:gd name="T58" fmla="*/ 89 w 1401"/>
                <a:gd name="T59" fmla="*/ 119 h 814"/>
                <a:gd name="T60" fmla="*/ 154 w 1401"/>
                <a:gd name="T61" fmla="*/ 55 h 814"/>
                <a:gd name="T62" fmla="*/ 183 w 1401"/>
                <a:gd name="T63" fmla="*/ 36 h 814"/>
                <a:gd name="T64" fmla="*/ 208 w 1401"/>
                <a:gd name="T65" fmla="*/ 25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01" h="814">
                  <a:moveTo>
                    <a:pt x="208" y="25"/>
                  </a:moveTo>
                  <a:lnTo>
                    <a:pt x="223" y="15"/>
                  </a:lnTo>
                  <a:lnTo>
                    <a:pt x="238" y="5"/>
                  </a:lnTo>
                  <a:lnTo>
                    <a:pt x="263" y="0"/>
                  </a:lnTo>
                  <a:lnTo>
                    <a:pt x="292" y="0"/>
                  </a:lnTo>
                  <a:lnTo>
                    <a:pt x="322" y="5"/>
                  </a:lnTo>
                  <a:lnTo>
                    <a:pt x="358" y="19"/>
                  </a:lnTo>
                  <a:lnTo>
                    <a:pt x="397" y="45"/>
                  </a:lnTo>
                  <a:lnTo>
                    <a:pt x="591" y="194"/>
                  </a:lnTo>
                  <a:lnTo>
                    <a:pt x="929" y="447"/>
                  </a:lnTo>
                  <a:lnTo>
                    <a:pt x="1385" y="785"/>
                  </a:lnTo>
                  <a:lnTo>
                    <a:pt x="1390" y="794"/>
                  </a:lnTo>
                  <a:lnTo>
                    <a:pt x="1401" y="805"/>
                  </a:lnTo>
                  <a:lnTo>
                    <a:pt x="1401" y="814"/>
                  </a:lnTo>
                  <a:lnTo>
                    <a:pt x="1396" y="814"/>
                  </a:lnTo>
                  <a:lnTo>
                    <a:pt x="1381" y="809"/>
                  </a:lnTo>
                  <a:lnTo>
                    <a:pt x="1361" y="799"/>
                  </a:lnTo>
                  <a:lnTo>
                    <a:pt x="1297" y="755"/>
                  </a:lnTo>
                  <a:lnTo>
                    <a:pt x="1177" y="671"/>
                  </a:lnTo>
                  <a:lnTo>
                    <a:pt x="844" y="422"/>
                  </a:lnTo>
                  <a:lnTo>
                    <a:pt x="377" y="75"/>
                  </a:lnTo>
                  <a:lnTo>
                    <a:pt x="363" y="60"/>
                  </a:lnTo>
                  <a:lnTo>
                    <a:pt x="348" y="50"/>
                  </a:lnTo>
                  <a:lnTo>
                    <a:pt x="328" y="40"/>
                  </a:lnTo>
                  <a:lnTo>
                    <a:pt x="292" y="40"/>
                  </a:lnTo>
                  <a:lnTo>
                    <a:pt x="258" y="45"/>
                  </a:lnTo>
                  <a:lnTo>
                    <a:pt x="208" y="65"/>
                  </a:lnTo>
                  <a:lnTo>
                    <a:pt x="154" y="99"/>
                  </a:lnTo>
                  <a:lnTo>
                    <a:pt x="0" y="208"/>
                  </a:lnTo>
                  <a:lnTo>
                    <a:pt x="89" y="119"/>
                  </a:lnTo>
                  <a:lnTo>
                    <a:pt x="154" y="55"/>
                  </a:lnTo>
                  <a:lnTo>
                    <a:pt x="183" y="36"/>
                  </a:lnTo>
                  <a:lnTo>
                    <a:pt x="208" y="25"/>
                  </a:lnTo>
                  <a:close/>
                </a:path>
              </a:pathLst>
            </a:custGeom>
            <a:solidFill>
              <a:srgbClr val="BF73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33"/>
            <p:cNvSpPr>
              <a:spLocks/>
            </p:cNvSpPr>
            <p:nvPr/>
          </p:nvSpPr>
          <p:spPr bwMode="auto">
            <a:xfrm>
              <a:off x="3038" y="2199"/>
              <a:ext cx="72" cy="54"/>
            </a:xfrm>
            <a:custGeom>
              <a:avLst/>
              <a:gdLst>
                <a:gd name="T0" fmla="*/ 835 w 1088"/>
                <a:gd name="T1" fmla="*/ 70 h 809"/>
                <a:gd name="T2" fmla="*/ 1088 w 1088"/>
                <a:gd name="T3" fmla="*/ 0 h 809"/>
                <a:gd name="T4" fmla="*/ 90 w 1088"/>
                <a:gd name="T5" fmla="*/ 724 h 809"/>
                <a:gd name="T6" fmla="*/ 55 w 1088"/>
                <a:gd name="T7" fmla="*/ 760 h 809"/>
                <a:gd name="T8" fmla="*/ 30 w 1088"/>
                <a:gd name="T9" fmla="*/ 785 h 809"/>
                <a:gd name="T10" fmla="*/ 25 w 1088"/>
                <a:gd name="T11" fmla="*/ 800 h 809"/>
                <a:gd name="T12" fmla="*/ 20 w 1088"/>
                <a:gd name="T13" fmla="*/ 809 h 809"/>
                <a:gd name="T14" fmla="*/ 10 w 1088"/>
                <a:gd name="T15" fmla="*/ 804 h 809"/>
                <a:gd name="T16" fmla="*/ 5 w 1088"/>
                <a:gd name="T17" fmla="*/ 795 h 809"/>
                <a:gd name="T18" fmla="*/ 0 w 1088"/>
                <a:gd name="T19" fmla="*/ 780 h 809"/>
                <a:gd name="T20" fmla="*/ 0 w 1088"/>
                <a:gd name="T21" fmla="*/ 760 h 809"/>
                <a:gd name="T22" fmla="*/ 5 w 1088"/>
                <a:gd name="T23" fmla="*/ 736 h 809"/>
                <a:gd name="T24" fmla="*/ 25 w 1088"/>
                <a:gd name="T25" fmla="*/ 710 h 809"/>
                <a:gd name="T26" fmla="*/ 55 w 1088"/>
                <a:gd name="T27" fmla="*/ 685 h 809"/>
                <a:gd name="T28" fmla="*/ 478 w 1088"/>
                <a:gd name="T29" fmla="*/ 348 h 809"/>
                <a:gd name="T30" fmla="*/ 835 w 1088"/>
                <a:gd name="T31" fmla="*/ 70 h 8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88" h="809">
                  <a:moveTo>
                    <a:pt x="835" y="70"/>
                  </a:moveTo>
                  <a:lnTo>
                    <a:pt x="1088" y="0"/>
                  </a:lnTo>
                  <a:lnTo>
                    <a:pt x="90" y="724"/>
                  </a:lnTo>
                  <a:lnTo>
                    <a:pt x="55" y="760"/>
                  </a:lnTo>
                  <a:lnTo>
                    <a:pt x="30" y="785"/>
                  </a:lnTo>
                  <a:lnTo>
                    <a:pt x="25" y="800"/>
                  </a:lnTo>
                  <a:lnTo>
                    <a:pt x="20" y="809"/>
                  </a:lnTo>
                  <a:lnTo>
                    <a:pt x="10" y="804"/>
                  </a:lnTo>
                  <a:lnTo>
                    <a:pt x="5" y="795"/>
                  </a:lnTo>
                  <a:lnTo>
                    <a:pt x="0" y="780"/>
                  </a:lnTo>
                  <a:lnTo>
                    <a:pt x="0" y="760"/>
                  </a:lnTo>
                  <a:lnTo>
                    <a:pt x="5" y="736"/>
                  </a:lnTo>
                  <a:lnTo>
                    <a:pt x="25" y="710"/>
                  </a:lnTo>
                  <a:lnTo>
                    <a:pt x="55" y="685"/>
                  </a:lnTo>
                  <a:lnTo>
                    <a:pt x="478" y="348"/>
                  </a:lnTo>
                  <a:lnTo>
                    <a:pt x="835" y="7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34"/>
            <p:cNvSpPr>
              <a:spLocks/>
            </p:cNvSpPr>
            <p:nvPr/>
          </p:nvSpPr>
          <p:spPr bwMode="auto">
            <a:xfrm>
              <a:off x="2881" y="2207"/>
              <a:ext cx="61" cy="45"/>
            </a:xfrm>
            <a:custGeom>
              <a:avLst/>
              <a:gdLst>
                <a:gd name="T0" fmla="*/ 213 w 923"/>
                <a:gd name="T1" fmla="*/ 54 h 674"/>
                <a:gd name="T2" fmla="*/ 0 w 923"/>
                <a:gd name="T3" fmla="*/ 0 h 674"/>
                <a:gd name="T4" fmla="*/ 844 w 923"/>
                <a:gd name="T5" fmla="*/ 600 h 674"/>
                <a:gd name="T6" fmla="*/ 874 w 923"/>
                <a:gd name="T7" fmla="*/ 630 h 674"/>
                <a:gd name="T8" fmla="*/ 893 w 923"/>
                <a:gd name="T9" fmla="*/ 650 h 674"/>
                <a:gd name="T10" fmla="*/ 903 w 923"/>
                <a:gd name="T11" fmla="*/ 665 h 674"/>
                <a:gd name="T12" fmla="*/ 903 w 923"/>
                <a:gd name="T13" fmla="*/ 674 h 674"/>
                <a:gd name="T14" fmla="*/ 913 w 923"/>
                <a:gd name="T15" fmla="*/ 665 h 674"/>
                <a:gd name="T16" fmla="*/ 918 w 923"/>
                <a:gd name="T17" fmla="*/ 655 h 674"/>
                <a:gd name="T18" fmla="*/ 923 w 923"/>
                <a:gd name="T19" fmla="*/ 645 h 674"/>
                <a:gd name="T20" fmla="*/ 923 w 923"/>
                <a:gd name="T21" fmla="*/ 630 h 674"/>
                <a:gd name="T22" fmla="*/ 913 w 923"/>
                <a:gd name="T23" fmla="*/ 611 h 674"/>
                <a:gd name="T24" fmla="*/ 903 w 923"/>
                <a:gd name="T25" fmla="*/ 590 h 674"/>
                <a:gd name="T26" fmla="*/ 879 w 923"/>
                <a:gd name="T27" fmla="*/ 565 h 674"/>
                <a:gd name="T28" fmla="*/ 516 w 923"/>
                <a:gd name="T29" fmla="*/ 282 h 674"/>
                <a:gd name="T30" fmla="*/ 213 w 923"/>
                <a:gd name="T31" fmla="*/ 54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3" h="674">
                  <a:moveTo>
                    <a:pt x="213" y="54"/>
                  </a:moveTo>
                  <a:lnTo>
                    <a:pt x="0" y="0"/>
                  </a:lnTo>
                  <a:lnTo>
                    <a:pt x="844" y="600"/>
                  </a:lnTo>
                  <a:lnTo>
                    <a:pt x="874" y="630"/>
                  </a:lnTo>
                  <a:lnTo>
                    <a:pt x="893" y="650"/>
                  </a:lnTo>
                  <a:lnTo>
                    <a:pt x="903" y="665"/>
                  </a:lnTo>
                  <a:lnTo>
                    <a:pt x="903" y="674"/>
                  </a:lnTo>
                  <a:lnTo>
                    <a:pt x="913" y="665"/>
                  </a:lnTo>
                  <a:lnTo>
                    <a:pt x="918" y="655"/>
                  </a:lnTo>
                  <a:lnTo>
                    <a:pt x="923" y="645"/>
                  </a:lnTo>
                  <a:lnTo>
                    <a:pt x="923" y="630"/>
                  </a:lnTo>
                  <a:lnTo>
                    <a:pt x="913" y="611"/>
                  </a:lnTo>
                  <a:lnTo>
                    <a:pt x="903" y="590"/>
                  </a:lnTo>
                  <a:lnTo>
                    <a:pt x="879" y="565"/>
                  </a:lnTo>
                  <a:lnTo>
                    <a:pt x="516" y="282"/>
                  </a:lnTo>
                  <a:lnTo>
                    <a:pt x="213" y="54"/>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35"/>
            <p:cNvSpPr>
              <a:spLocks/>
            </p:cNvSpPr>
            <p:nvPr/>
          </p:nvSpPr>
          <p:spPr bwMode="auto">
            <a:xfrm>
              <a:off x="2893" y="2135"/>
              <a:ext cx="193" cy="184"/>
            </a:xfrm>
            <a:custGeom>
              <a:avLst/>
              <a:gdLst>
                <a:gd name="T0" fmla="*/ 1430 w 2891"/>
                <a:gd name="T1" fmla="*/ 10 h 2752"/>
                <a:gd name="T2" fmla="*/ 1445 w 2891"/>
                <a:gd name="T3" fmla="*/ 0 h 2752"/>
                <a:gd name="T4" fmla="*/ 1460 w 2891"/>
                <a:gd name="T5" fmla="*/ 10 h 2752"/>
                <a:gd name="T6" fmla="*/ 1773 w 2891"/>
                <a:gd name="T7" fmla="*/ 954 h 2752"/>
                <a:gd name="T8" fmla="*/ 1787 w 2891"/>
                <a:gd name="T9" fmla="*/ 989 h 2752"/>
                <a:gd name="T10" fmla="*/ 1847 w 2891"/>
                <a:gd name="T11" fmla="*/ 1028 h 2752"/>
                <a:gd name="T12" fmla="*/ 1883 w 2891"/>
                <a:gd name="T13" fmla="*/ 1038 h 2752"/>
                <a:gd name="T14" fmla="*/ 2881 w 2891"/>
                <a:gd name="T15" fmla="*/ 1038 h 2752"/>
                <a:gd name="T16" fmla="*/ 2891 w 2891"/>
                <a:gd name="T17" fmla="*/ 1053 h 2752"/>
                <a:gd name="T18" fmla="*/ 2886 w 2891"/>
                <a:gd name="T19" fmla="*/ 1068 h 2752"/>
                <a:gd name="T20" fmla="*/ 2086 w 2891"/>
                <a:gd name="T21" fmla="*/ 1654 h 2752"/>
                <a:gd name="T22" fmla="*/ 2061 w 2891"/>
                <a:gd name="T23" fmla="*/ 1678 h 2752"/>
                <a:gd name="T24" fmla="*/ 2036 w 2891"/>
                <a:gd name="T25" fmla="*/ 1749 h 2752"/>
                <a:gd name="T26" fmla="*/ 2041 w 2891"/>
                <a:gd name="T27" fmla="*/ 1783 h 2752"/>
                <a:gd name="T28" fmla="*/ 2344 w 2891"/>
                <a:gd name="T29" fmla="*/ 2732 h 2752"/>
                <a:gd name="T30" fmla="*/ 2339 w 2891"/>
                <a:gd name="T31" fmla="*/ 2747 h 2752"/>
                <a:gd name="T32" fmla="*/ 2324 w 2891"/>
                <a:gd name="T33" fmla="*/ 2752 h 2752"/>
                <a:gd name="T34" fmla="*/ 1515 w 2891"/>
                <a:gd name="T35" fmla="*/ 2171 h 2752"/>
                <a:gd name="T36" fmla="*/ 1484 w 2891"/>
                <a:gd name="T37" fmla="*/ 2151 h 2752"/>
                <a:gd name="T38" fmla="*/ 1410 w 2891"/>
                <a:gd name="T39" fmla="*/ 2151 h 2752"/>
                <a:gd name="T40" fmla="*/ 1376 w 2891"/>
                <a:gd name="T41" fmla="*/ 2171 h 2752"/>
                <a:gd name="T42" fmla="*/ 571 w 2891"/>
                <a:gd name="T43" fmla="*/ 2752 h 2752"/>
                <a:gd name="T44" fmla="*/ 550 w 2891"/>
                <a:gd name="T45" fmla="*/ 2747 h 2752"/>
                <a:gd name="T46" fmla="*/ 545 w 2891"/>
                <a:gd name="T47" fmla="*/ 2732 h 2752"/>
                <a:gd name="T48" fmla="*/ 849 w 2891"/>
                <a:gd name="T49" fmla="*/ 1783 h 2752"/>
                <a:gd name="T50" fmla="*/ 854 w 2891"/>
                <a:gd name="T51" fmla="*/ 1749 h 2752"/>
                <a:gd name="T52" fmla="*/ 834 w 2891"/>
                <a:gd name="T53" fmla="*/ 1678 h 2752"/>
                <a:gd name="T54" fmla="*/ 809 w 2891"/>
                <a:gd name="T55" fmla="*/ 1654 h 2752"/>
                <a:gd name="T56" fmla="*/ 5 w 2891"/>
                <a:gd name="T57" fmla="*/ 1068 h 2752"/>
                <a:gd name="T58" fmla="*/ 0 w 2891"/>
                <a:gd name="T59" fmla="*/ 1053 h 2752"/>
                <a:gd name="T60" fmla="*/ 15 w 2891"/>
                <a:gd name="T61" fmla="*/ 1038 h 2752"/>
                <a:gd name="T62" fmla="*/ 1008 w 2891"/>
                <a:gd name="T63" fmla="*/ 1038 h 2752"/>
                <a:gd name="T64" fmla="*/ 1042 w 2891"/>
                <a:gd name="T65" fmla="*/ 1028 h 2752"/>
                <a:gd name="T66" fmla="*/ 1102 w 2891"/>
                <a:gd name="T67" fmla="*/ 989 h 2752"/>
                <a:gd name="T68" fmla="*/ 1121 w 2891"/>
                <a:gd name="T69" fmla="*/ 954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891" h="2752">
                  <a:moveTo>
                    <a:pt x="1420" y="35"/>
                  </a:moveTo>
                  <a:lnTo>
                    <a:pt x="1430" y="10"/>
                  </a:lnTo>
                  <a:lnTo>
                    <a:pt x="1440" y="6"/>
                  </a:lnTo>
                  <a:lnTo>
                    <a:pt x="1445" y="0"/>
                  </a:lnTo>
                  <a:lnTo>
                    <a:pt x="1455" y="6"/>
                  </a:lnTo>
                  <a:lnTo>
                    <a:pt x="1460" y="10"/>
                  </a:lnTo>
                  <a:lnTo>
                    <a:pt x="1469" y="35"/>
                  </a:lnTo>
                  <a:lnTo>
                    <a:pt x="1773" y="954"/>
                  </a:lnTo>
                  <a:lnTo>
                    <a:pt x="1778" y="974"/>
                  </a:lnTo>
                  <a:lnTo>
                    <a:pt x="1787" y="989"/>
                  </a:lnTo>
                  <a:lnTo>
                    <a:pt x="1812" y="1014"/>
                  </a:lnTo>
                  <a:lnTo>
                    <a:pt x="1847" y="1028"/>
                  </a:lnTo>
                  <a:lnTo>
                    <a:pt x="1862" y="1033"/>
                  </a:lnTo>
                  <a:lnTo>
                    <a:pt x="1883" y="1038"/>
                  </a:lnTo>
                  <a:lnTo>
                    <a:pt x="2851" y="1038"/>
                  </a:lnTo>
                  <a:lnTo>
                    <a:pt x="2881" y="1038"/>
                  </a:lnTo>
                  <a:lnTo>
                    <a:pt x="2886" y="1043"/>
                  </a:lnTo>
                  <a:lnTo>
                    <a:pt x="2891" y="1053"/>
                  </a:lnTo>
                  <a:lnTo>
                    <a:pt x="2891" y="1058"/>
                  </a:lnTo>
                  <a:lnTo>
                    <a:pt x="2886" y="1068"/>
                  </a:lnTo>
                  <a:lnTo>
                    <a:pt x="2866" y="1088"/>
                  </a:lnTo>
                  <a:lnTo>
                    <a:pt x="2086" y="1654"/>
                  </a:lnTo>
                  <a:lnTo>
                    <a:pt x="2071" y="1669"/>
                  </a:lnTo>
                  <a:lnTo>
                    <a:pt x="2061" y="1678"/>
                  </a:lnTo>
                  <a:lnTo>
                    <a:pt x="2041" y="1714"/>
                  </a:lnTo>
                  <a:lnTo>
                    <a:pt x="2036" y="1749"/>
                  </a:lnTo>
                  <a:lnTo>
                    <a:pt x="2036" y="1769"/>
                  </a:lnTo>
                  <a:lnTo>
                    <a:pt x="2041" y="1783"/>
                  </a:lnTo>
                  <a:lnTo>
                    <a:pt x="2339" y="2707"/>
                  </a:lnTo>
                  <a:lnTo>
                    <a:pt x="2344" y="2732"/>
                  </a:lnTo>
                  <a:lnTo>
                    <a:pt x="2344" y="2742"/>
                  </a:lnTo>
                  <a:lnTo>
                    <a:pt x="2339" y="2747"/>
                  </a:lnTo>
                  <a:lnTo>
                    <a:pt x="2329" y="2752"/>
                  </a:lnTo>
                  <a:lnTo>
                    <a:pt x="2324" y="2752"/>
                  </a:lnTo>
                  <a:lnTo>
                    <a:pt x="2300" y="2737"/>
                  </a:lnTo>
                  <a:lnTo>
                    <a:pt x="1515" y="2171"/>
                  </a:lnTo>
                  <a:lnTo>
                    <a:pt x="1499" y="2161"/>
                  </a:lnTo>
                  <a:lnTo>
                    <a:pt x="1484" y="2151"/>
                  </a:lnTo>
                  <a:lnTo>
                    <a:pt x="1445" y="2146"/>
                  </a:lnTo>
                  <a:lnTo>
                    <a:pt x="1410" y="2151"/>
                  </a:lnTo>
                  <a:lnTo>
                    <a:pt x="1390" y="2161"/>
                  </a:lnTo>
                  <a:lnTo>
                    <a:pt x="1376" y="2171"/>
                  </a:lnTo>
                  <a:lnTo>
                    <a:pt x="596" y="2737"/>
                  </a:lnTo>
                  <a:lnTo>
                    <a:pt x="571" y="2752"/>
                  </a:lnTo>
                  <a:lnTo>
                    <a:pt x="561" y="2752"/>
                  </a:lnTo>
                  <a:lnTo>
                    <a:pt x="550" y="2747"/>
                  </a:lnTo>
                  <a:lnTo>
                    <a:pt x="550" y="2742"/>
                  </a:lnTo>
                  <a:lnTo>
                    <a:pt x="545" y="2732"/>
                  </a:lnTo>
                  <a:lnTo>
                    <a:pt x="550" y="2707"/>
                  </a:lnTo>
                  <a:lnTo>
                    <a:pt x="849" y="1783"/>
                  </a:lnTo>
                  <a:lnTo>
                    <a:pt x="854" y="1769"/>
                  </a:lnTo>
                  <a:lnTo>
                    <a:pt x="854" y="1749"/>
                  </a:lnTo>
                  <a:lnTo>
                    <a:pt x="849" y="1714"/>
                  </a:lnTo>
                  <a:lnTo>
                    <a:pt x="834" y="1678"/>
                  </a:lnTo>
                  <a:lnTo>
                    <a:pt x="824" y="1669"/>
                  </a:lnTo>
                  <a:lnTo>
                    <a:pt x="809" y="1654"/>
                  </a:lnTo>
                  <a:lnTo>
                    <a:pt x="24" y="1088"/>
                  </a:lnTo>
                  <a:lnTo>
                    <a:pt x="5" y="1068"/>
                  </a:lnTo>
                  <a:lnTo>
                    <a:pt x="0" y="1058"/>
                  </a:lnTo>
                  <a:lnTo>
                    <a:pt x="0" y="1053"/>
                  </a:lnTo>
                  <a:lnTo>
                    <a:pt x="5" y="1043"/>
                  </a:lnTo>
                  <a:lnTo>
                    <a:pt x="15" y="1038"/>
                  </a:lnTo>
                  <a:lnTo>
                    <a:pt x="39" y="1038"/>
                  </a:lnTo>
                  <a:lnTo>
                    <a:pt x="1008" y="1038"/>
                  </a:lnTo>
                  <a:lnTo>
                    <a:pt x="1028" y="1033"/>
                  </a:lnTo>
                  <a:lnTo>
                    <a:pt x="1042" y="1028"/>
                  </a:lnTo>
                  <a:lnTo>
                    <a:pt x="1077" y="1014"/>
                  </a:lnTo>
                  <a:lnTo>
                    <a:pt x="1102" y="989"/>
                  </a:lnTo>
                  <a:lnTo>
                    <a:pt x="1112" y="974"/>
                  </a:lnTo>
                  <a:lnTo>
                    <a:pt x="1121" y="954"/>
                  </a:lnTo>
                  <a:lnTo>
                    <a:pt x="1420" y="35"/>
                  </a:lnTo>
                  <a:close/>
                </a:path>
              </a:pathLst>
            </a:custGeom>
            <a:solidFill>
              <a:srgbClr val="F1B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3" name="Freeform 36"/>
            <p:cNvSpPr>
              <a:spLocks/>
            </p:cNvSpPr>
            <p:nvPr/>
          </p:nvSpPr>
          <p:spPr bwMode="auto">
            <a:xfrm>
              <a:off x="2896" y="2204"/>
              <a:ext cx="88" cy="32"/>
            </a:xfrm>
            <a:custGeom>
              <a:avLst/>
              <a:gdLst>
                <a:gd name="T0" fmla="*/ 1018 w 1312"/>
                <a:gd name="T1" fmla="*/ 0 h 487"/>
                <a:gd name="T2" fmla="*/ 1267 w 1312"/>
                <a:gd name="T3" fmla="*/ 368 h 487"/>
                <a:gd name="T4" fmla="*/ 1282 w 1312"/>
                <a:gd name="T5" fmla="*/ 388 h 487"/>
                <a:gd name="T6" fmla="*/ 1306 w 1312"/>
                <a:gd name="T7" fmla="*/ 437 h 487"/>
                <a:gd name="T8" fmla="*/ 1312 w 1312"/>
                <a:gd name="T9" fmla="*/ 458 h 487"/>
                <a:gd name="T10" fmla="*/ 1312 w 1312"/>
                <a:gd name="T11" fmla="*/ 478 h 487"/>
                <a:gd name="T12" fmla="*/ 1306 w 1312"/>
                <a:gd name="T13" fmla="*/ 482 h 487"/>
                <a:gd name="T14" fmla="*/ 1302 w 1312"/>
                <a:gd name="T15" fmla="*/ 487 h 487"/>
                <a:gd name="T16" fmla="*/ 1287 w 1312"/>
                <a:gd name="T17" fmla="*/ 487 h 487"/>
                <a:gd name="T18" fmla="*/ 1272 w 1312"/>
                <a:gd name="T19" fmla="*/ 482 h 487"/>
                <a:gd name="T20" fmla="*/ 750 w 1312"/>
                <a:gd name="T21" fmla="*/ 309 h 487"/>
                <a:gd name="T22" fmla="*/ 298 w 1312"/>
                <a:gd name="T23" fmla="*/ 159 h 487"/>
                <a:gd name="T24" fmla="*/ 233 w 1312"/>
                <a:gd name="T25" fmla="*/ 134 h 487"/>
                <a:gd name="T26" fmla="*/ 109 w 1312"/>
                <a:gd name="T27" fmla="*/ 90 h 487"/>
                <a:gd name="T28" fmla="*/ 50 w 1312"/>
                <a:gd name="T29" fmla="*/ 65 h 487"/>
                <a:gd name="T30" fmla="*/ 15 w 1312"/>
                <a:gd name="T31" fmla="*/ 46 h 487"/>
                <a:gd name="T32" fmla="*/ 5 w 1312"/>
                <a:gd name="T33" fmla="*/ 35 h 487"/>
                <a:gd name="T34" fmla="*/ 0 w 1312"/>
                <a:gd name="T35" fmla="*/ 30 h 487"/>
                <a:gd name="T36" fmla="*/ 10 w 1312"/>
                <a:gd name="T37" fmla="*/ 25 h 487"/>
                <a:gd name="T38" fmla="*/ 35 w 1312"/>
                <a:gd name="T39" fmla="*/ 25 h 487"/>
                <a:gd name="T40" fmla="*/ 233 w 1312"/>
                <a:gd name="T41" fmla="*/ 30 h 487"/>
                <a:gd name="T42" fmla="*/ 532 w 1312"/>
                <a:gd name="T43" fmla="*/ 35 h 487"/>
                <a:gd name="T44" fmla="*/ 919 w 1312"/>
                <a:gd name="T45" fmla="*/ 40 h 487"/>
                <a:gd name="T46" fmla="*/ 969 w 1312"/>
                <a:gd name="T47" fmla="*/ 30 h 487"/>
                <a:gd name="T48" fmla="*/ 1003 w 1312"/>
                <a:gd name="T49" fmla="*/ 15 h 487"/>
                <a:gd name="T50" fmla="*/ 1013 w 1312"/>
                <a:gd name="T51" fmla="*/ 10 h 487"/>
                <a:gd name="T52" fmla="*/ 1018 w 1312"/>
                <a:gd name="T53"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2" h="487">
                  <a:moveTo>
                    <a:pt x="1018" y="0"/>
                  </a:moveTo>
                  <a:lnTo>
                    <a:pt x="1267" y="368"/>
                  </a:lnTo>
                  <a:lnTo>
                    <a:pt x="1282" y="388"/>
                  </a:lnTo>
                  <a:lnTo>
                    <a:pt x="1306" y="437"/>
                  </a:lnTo>
                  <a:lnTo>
                    <a:pt x="1312" y="458"/>
                  </a:lnTo>
                  <a:lnTo>
                    <a:pt x="1312" y="478"/>
                  </a:lnTo>
                  <a:lnTo>
                    <a:pt x="1306" y="482"/>
                  </a:lnTo>
                  <a:lnTo>
                    <a:pt x="1302" y="487"/>
                  </a:lnTo>
                  <a:lnTo>
                    <a:pt x="1287" y="487"/>
                  </a:lnTo>
                  <a:lnTo>
                    <a:pt x="1272" y="482"/>
                  </a:lnTo>
                  <a:lnTo>
                    <a:pt x="750" y="309"/>
                  </a:lnTo>
                  <a:lnTo>
                    <a:pt x="298" y="159"/>
                  </a:lnTo>
                  <a:lnTo>
                    <a:pt x="233" y="134"/>
                  </a:lnTo>
                  <a:lnTo>
                    <a:pt x="109" y="90"/>
                  </a:lnTo>
                  <a:lnTo>
                    <a:pt x="50" y="65"/>
                  </a:lnTo>
                  <a:lnTo>
                    <a:pt x="15" y="46"/>
                  </a:lnTo>
                  <a:lnTo>
                    <a:pt x="5" y="35"/>
                  </a:lnTo>
                  <a:lnTo>
                    <a:pt x="0" y="30"/>
                  </a:lnTo>
                  <a:lnTo>
                    <a:pt x="10" y="25"/>
                  </a:lnTo>
                  <a:lnTo>
                    <a:pt x="35" y="25"/>
                  </a:lnTo>
                  <a:lnTo>
                    <a:pt x="233" y="30"/>
                  </a:lnTo>
                  <a:lnTo>
                    <a:pt x="532" y="35"/>
                  </a:lnTo>
                  <a:lnTo>
                    <a:pt x="919" y="40"/>
                  </a:lnTo>
                  <a:lnTo>
                    <a:pt x="969" y="30"/>
                  </a:lnTo>
                  <a:lnTo>
                    <a:pt x="1003" y="15"/>
                  </a:lnTo>
                  <a:lnTo>
                    <a:pt x="1013" y="10"/>
                  </a:lnTo>
                  <a:lnTo>
                    <a:pt x="1018"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4" name="Freeform 37"/>
            <p:cNvSpPr>
              <a:spLocks/>
            </p:cNvSpPr>
            <p:nvPr/>
          </p:nvSpPr>
          <p:spPr bwMode="auto">
            <a:xfrm>
              <a:off x="2986" y="2136"/>
              <a:ext cx="26" cy="99"/>
            </a:xfrm>
            <a:custGeom>
              <a:avLst/>
              <a:gdLst>
                <a:gd name="T0" fmla="*/ 55 w 382"/>
                <a:gd name="T1" fmla="*/ 0 h 1476"/>
                <a:gd name="T2" fmla="*/ 45 w 382"/>
                <a:gd name="T3" fmla="*/ 0 h 1476"/>
                <a:gd name="T4" fmla="*/ 35 w 382"/>
                <a:gd name="T5" fmla="*/ 5 h 1476"/>
                <a:gd name="T6" fmla="*/ 25 w 382"/>
                <a:gd name="T7" fmla="*/ 15 h 1476"/>
                <a:gd name="T8" fmla="*/ 15 w 382"/>
                <a:gd name="T9" fmla="*/ 35 h 1476"/>
                <a:gd name="T10" fmla="*/ 10 w 382"/>
                <a:gd name="T11" fmla="*/ 56 h 1476"/>
                <a:gd name="T12" fmla="*/ 0 w 382"/>
                <a:gd name="T13" fmla="*/ 85 h 1476"/>
                <a:gd name="T14" fmla="*/ 0 w 382"/>
                <a:gd name="T15" fmla="*/ 125 h 1476"/>
                <a:gd name="T16" fmla="*/ 15 w 382"/>
                <a:gd name="T17" fmla="*/ 810 h 1476"/>
                <a:gd name="T18" fmla="*/ 35 w 382"/>
                <a:gd name="T19" fmla="*/ 1406 h 1476"/>
                <a:gd name="T20" fmla="*/ 35 w 382"/>
                <a:gd name="T21" fmla="*/ 1425 h 1476"/>
                <a:gd name="T22" fmla="*/ 40 w 382"/>
                <a:gd name="T23" fmla="*/ 1455 h 1476"/>
                <a:gd name="T24" fmla="*/ 45 w 382"/>
                <a:gd name="T25" fmla="*/ 1471 h 1476"/>
                <a:gd name="T26" fmla="*/ 55 w 382"/>
                <a:gd name="T27" fmla="*/ 1476 h 1476"/>
                <a:gd name="T28" fmla="*/ 64 w 382"/>
                <a:gd name="T29" fmla="*/ 1476 h 1476"/>
                <a:gd name="T30" fmla="*/ 74 w 382"/>
                <a:gd name="T31" fmla="*/ 1461 h 1476"/>
                <a:gd name="T32" fmla="*/ 382 w 382"/>
                <a:gd name="T33" fmla="*/ 1004 h 1476"/>
                <a:gd name="T34" fmla="*/ 84 w 382"/>
                <a:gd name="T35" fmla="*/ 95 h 1476"/>
                <a:gd name="T36" fmla="*/ 55 w 382"/>
                <a:gd name="T37" fmla="*/ 0 h 1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476">
                  <a:moveTo>
                    <a:pt x="55" y="0"/>
                  </a:moveTo>
                  <a:lnTo>
                    <a:pt x="45" y="0"/>
                  </a:lnTo>
                  <a:lnTo>
                    <a:pt x="35" y="5"/>
                  </a:lnTo>
                  <a:lnTo>
                    <a:pt x="25" y="15"/>
                  </a:lnTo>
                  <a:lnTo>
                    <a:pt x="15" y="35"/>
                  </a:lnTo>
                  <a:lnTo>
                    <a:pt x="10" y="56"/>
                  </a:lnTo>
                  <a:lnTo>
                    <a:pt x="0" y="85"/>
                  </a:lnTo>
                  <a:lnTo>
                    <a:pt x="0" y="125"/>
                  </a:lnTo>
                  <a:lnTo>
                    <a:pt x="15" y="810"/>
                  </a:lnTo>
                  <a:lnTo>
                    <a:pt x="35" y="1406"/>
                  </a:lnTo>
                  <a:lnTo>
                    <a:pt x="35" y="1425"/>
                  </a:lnTo>
                  <a:lnTo>
                    <a:pt x="40" y="1455"/>
                  </a:lnTo>
                  <a:lnTo>
                    <a:pt x="45" y="1471"/>
                  </a:lnTo>
                  <a:lnTo>
                    <a:pt x="55" y="1476"/>
                  </a:lnTo>
                  <a:lnTo>
                    <a:pt x="64" y="1476"/>
                  </a:lnTo>
                  <a:lnTo>
                    <a:pt x="74" y="1461"/>
                  </a:lnTo>
                  <a:lnTo>
                    <a:pt x="382" y="1004"/>
                  </a:lnTo>
                  <a:lnTo>
                    <a:pt x="84" y="95"/>
                  </a:lnTo>
                  <a:lnTo>
                    <a:pt x="55"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5" name="Freeform 38"/>
            <p:cNvSpPr>
              <a:spLocks/>
            </p:cNvSpPr>
            <p:nvPr/>
          </p:nvSpPr>
          <p:spPr bwMode="auto">
            <a:xfrm>
              <a:off x="2996" y="2204"/>
              <a:ext cx="88" cy="32"/>
            </a:xfrm>
            <a:custGeom>
              <a:avLst/>
              <a:gdLst>
                <a:gd name="T0" fmla="*/ 1322 w 1322"/>
                <a:gd name="T1" fmla="*/ 0 h 482"/>
                <a:gd name="T2" fmla="*/ 25 w 1322"/>
                <a:gd name="T3" fmla="*/ 477 h 482"/>
                <a:gd name="T4" fmla="*/ 16 w 1322"/>
                <a:gd name="T5" fmla="*/ 482 h 482"/>
                <a:gd name="T6" fmla="*/ 6 w 1322"/>
                <a:gd name="T7" fmla="*/ 482 h 482"/>
                <a:gd name="T8" fmla="*/ 0 w 1322"/>
                <a:gd name="T9" fmla="*/ 477 h 482"/>
                <a:gd name="T10" fmla="*/ 0 w 1322"/>
                <a:gd name="T11" fmla="*/ 463 h 482"/>
                <a:gd name="T12" fmla="*/ 10 w 1322"/>
                <a:gd name="T13" fmla="*/ 437 h 482"/>
                <a:gd name="T14" fmla="*/ 30 w 1322"/>
                <a:gd name="T15" fmla="*/ 393 h 482"/>
                <a:gd name="T16" fmla="*/ 70 w 1322"/>
                <a:gd name="T17" fmla="*/ 333 h 482"/>
                <a:gd name="T18" fmla="*/ 150 w 1322"/>
                <a:gd name="T19" fmla="*/ 204 h 482"/>
                <a:gd name="T20" fmla="*/ 214 w 1322"/>
                <a:gd name="T21" fmla="*/ 105 h 482"/>
                <a:gd name="T22" fmla="*/ 263 w 1322"/>
                <a:gd name="T23" fmla="*/ 15 h 482"/>
                <a:gd name="T24" fmla="*/ 1322 w 1322"/>
                <a:gd name="T25" fmla="*/ 0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2" h="482">
                  <a:moveTo>
                    <a:pt x="1322" y="0"/>
                  </a:moveTo>
                  <a:lnTo>
                    <a:pt x="25" y="477"/>
                  </a:lnTo>
                  <a:lnTo>
                    <a:pt x="16" y="482"/>
                  </a:lnTo>
                  <a:lnTo>
                    <a:pt x="6" y="482"/>
                  </a:lnTo>
                  <a:lnTo>
                    <a:pt x="0" y="477"/>
                  </a:lnTo>
                  <a:lnTo>
                    <a:pt x="0" y="463"/>
                  </a:lnTo>
                  <a:lnTo>
                    <a:pt x="10" y="437"/>
                  </a:lnTo>
                  <a:lnTo>
                    <a:pt x="30" y="393"/>
                  </a:lnTo>
                  <a:lnTo>
                    <a:pt x="70" y="333"/>
                  </a:lnTo>
                  <a:lnTo>
                    <a:pt x="150" y="204"/>
                  </a:lnTo>
                  <a:lnTo>
                    <a:pt x="214" y="105"/>
                  </a:lnTo>
                  <a:lnTo>
                    <a:pt x="263" y="15"/>
                  </a:lnTo>
                  <a:lnTo>
                    <a:pt x="1322"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6" name="Freeform 39"/>
            <p:cNvSpPr>
              <a:spLocks/>
            </p:cNvSpPr>
            <p:nvPr/>
          </p:nvSpPr>
          <p:spPr bwMode="auto">
            <a:xfrm>
              <a:off x="2994" y="2242"/>
              <a:ext cx="50" cy="64"/>
            </a:xfrm>
            <a:custGeom>
              <a:avLst/>
              <a:gdLst>
                <a:gd name="T0" fmla="*/ 471 w 750"/>
                <a:gd name="T1" fmla="*/ 115 h 964"/>
                <a:gd name="T2" fmla="*/ 44 w 750"/>
                <a:gd name="T3" fmla="*/ 0 h 964"/>
                <a:gd name="T4" fmla="*/ 30 w 750"/>
                <a:gd name="T5" fmla="*/ 0 h 964"/>
                <a:gd name="T6" fmla="*/ 20 w 750"/>
                <a:gd name="T7" fmla="*/ 0 h 964"/>
                <a:gd name="T8" fmla="*/ 10 w 750"/>
                <a:gd name="T9" fmla="*/ 0 h 964"/>
                <a:gd name="T10" fmla="*/ 0 w 750"/>
                <a:gd name="T11" fmla="*/ 10 h 964"/>
                <a:gd name="T12" fmla="*/ 5 w 750"/>
                <a:gd name="T13" fmla="*/ 25 h 964"/>
                <a:gd name="T14" fmla="*/ 15 w 750"/>
                <a:gd name="T15" fmla="*/ 55 h 964"/>
                <a:gd name="T16" fmla="*/ 44 w 750"/>
                <a:gd name="T17" fmla="*/ 95 h 964"/>
                <a:gd name="T18" fmla="*/ 432 w 750"/>
                <a:gd name="T19" fmla="*/ 577 h 964"/>
                <a:gd name="T20" fmla="*/ 750 w 750"/>
                <a:gd name="T21" fmla="*/ 964 h 964"/>
                <a:gd name="T22" fmla="*/ 486 w 750"/>
                <a:gd name="T23" fmla="*/ 189 h 964"/>
                <a:gd name="T24" fmla="*/ 481 w 750"/>
                <a:gd name="T25" fmla="*/ 170 h 964"/>
                <a:gd name="T26" fmla="*/ 476 w 750"/>
                <a:gd name="T27" fmla="*/ 145 h 964"/>
                <a:gd name="T28" fmla="*/ 471 w 750"/>
                <a:gd name="T29" fmla="*/ 115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0" h="964">
                  <a:moveTo>
                    <a:pt x="471" y="115"/>
                  </a:moveTo>
                  <a:lnTo>
                    <a:pt x="44" y="0"/>
                  </a:lnTo>
                  <a:lnTo>
                    <a:pt x="30" y="0"/>
                  </a:lnTo>
                  <a:lnTo>
                    <a:pt x="20" y="0"/>
                  </a:lnTo>
                  <a:lnTo>
                    <a:pt x="10" y="0"/>
                  </a:lnTo>
                  <a:lnTo>
                    <a:pt x="0" y="10"/>
                  </a:lnTo>
                  <a:lnTo>
                    <a:pt x="5" y="25"/>
                  </a:lnTo>
                  <a:lnTo>
                    <a:pt x="15" y="55"/>
                  </a:lnTo>
                  <a:lnTo>
                    <a:pt x="44" y="95"/>
                  </a:lnTo>
                  <a:lnTo>
                    <a:pt x="432" y="577"/>
                  </a:lnTo>
                  <a:lnTo>
                    <a:pt x="750" y="964"/>
                  </a:lnTo>
                  <a:lnTo>
                    <a:pt x="486" y="189"/>
                  </a:lnTo>
                  <a:lnTo>
                    <a:pt x="481" y="170"/>
                  </a:lnTo>
                  <a:lnTo>
                    <a:pt x="476" y="145"/>
                  </a:lnTo>
                  <a:lnTo>
                    <a:pt x="471" y="115"/>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7" name="Freeform 40"/>
            <p:cNvSpPr>
              <a:spLocks/>
            </p:cNvSpPr>
            <p:nvPr/>
          </p:nvSpPr>
          <p:spPr bwMode="auto">
            <a:xfrm>
              <a:off x="2932" y="2242"/>
              <a:ext cx="53" cy="73"/>
            </a:xfrm>
            <a:custGeom>
              <a:avLst/>
              <a:gdLst>
                <a:gd name="T0" fmla="*/ 0 w 809"/>
                <a:gd name="T1" fmla="*/ 1104 h 1104"/>
                <a:gd name="T2" fmla="*/ 795 w 809"/>
                <a:gd name="T3" fmla="*/ 65 h 1104"/>
                <a:gd name="T4" fmla="*/ 804 w 809"/>
                <a:gd name="T5" fmla="*/ 50 h 1104"/>
                <a:gd name="T6" fmla="*/ 809 w 809"/>
                <a:gd name="T7" fmla="*/ 35 h 1104"/>
                <a:gd name="T8" fmla="*/ 809 w 809"/>
                <a:gd name="T9" fmla="*/ 20 h 1104"/>
                <a:gd name="T10" fmla="*/ 804 w 809"/>
                <a:gd name="T11" fmla="*/ 11 h 1104"/>
                <a:gd name="T12" fmla="*/ 790 w 809"/>
                <a:gd name="T13" fmla="*/ 0 h 1104"/>
                <a:gd name="T14" fmla="*/ 765 w 809"/>
                <a:gd name="T15" fmla="*/ 0 h 1104"/>
                <a:gd name="T16" fmla="*/ 719 w 809"/>
                <a:gd name="T17" fmla="*/ 15 h 1104"/>
                <a:gd name="T18" fmla="*/ 596 w 809"/>
                <a:gd name="T19" fmla="*/ 50 h 1104"/>
                <a:gd name="T20" fmla="*/ 461 w 809"/>
                <a:gd name="T21" fmla="*/ 79 h 1104"/>
                <a:gd name="T22" fmla="*/ 307 w 809"/>
                <a:gd name="T23" fmla="*/ 110 h 1104"/>
                <a:gd name="T24" fmla="*/ 0 w 809"/>
                <a:gd name="T25" fmla="*/ 1104 h 1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9" h="1104">
                  <a:moveTo>
                    <a:pt x="0" y="1104"/>
                  </a:moveTo>
                  <a:lnTo>
                    <a:pt x="795" y="65"/>
                  </a:lnTo>
                  <a:lnTo>
                    <a:pt x="804" y="50"/>
                  </a:lnTo>
                  <a:lnTo>
                    <a:pt x="809" y="35"/>
                  </a:lnTo>
                  <a:lnTo>
                    <a:pt x="809" y="20"/>
                  </a:lnTo>
                  <a:lnTo>
                    <a:pt x="804" y="11"/>
                  </a:lnTo>
                  <a:lnTo>
                    <a:pt x="790" y="0"/>
                  </a:lnTo>
                  <a:lnTo>
                    <a:pt x="765" y="0"/>
                  </a:lnTo>
                  <a:lnTo>
                    <a:pt x="719" y="15"/>
                  </a:lnTo>
                  <a:lnTo>
                    <a:pt x="596" y="50"/>
                  </a:lnTo>
                  <a:lnTo>
                    <a:pt x="461" y="79"/>
                  </a:lnTo>
                  <a:lnTo>
                    <a:pt x="307" y="110"/>
                  </a:lnTo>
                  <a:lnTo>
                    <a:pt x="0" y="1104"/>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8" name="Freeform 41"/>
            <p:cNvSpPr>
              <a:spLocks/>
            </p:cNvSpPr>
            <p:nvPr/>
          </p:nvSpPr>
          <p:spPr bwMode="auto">
            <a:xfrm>
              <a:off x="2948" y="2221"/>
              <a:ext cx="34" cy="13"/>
            </a:xfrm>
            <a:custGeom>
              <a:avLst/>
              <a:gdLst>
                <a:gd name="T0" fmla="*/ 392 w 512"/>
                <a:gd name="T1" fmla="*/ 0 h 204"/>
                <a:gd name="T2" fmla="*/ 402 w 512"/>
                <a:gd name="T3" fmla="*/ 10 h 204"/>
                <a:gd name="T4" fmla="*/ 417 w 512"/>
                <a:gd name="T5" fmla="*/ 40 h 204"/>
                <a:gd name="T6" fmla="*/ 417 w 512"/>
                <a:gd name="T7" fmla="*/ 55 h 204"/>
                <a:gd name="T8" fmla="*/ 412 w 512"/>
                <a:gd name="T9" fmla="*/ 69 h 204"/>
                <a:gd name="T10" fmla="*/ 397 w 512"/>
                <a:gd name="T11" fmla="*/ 79 h 204"/>
                <a:gd name="T12" fmla="*/ 372 w 512"/>
                <a:gd name="T13" fmla="*/ 84 h 204"/>
                <a:gd name="T14" fmla="*/ 273 w 512"/>
                <a:gd name="T15" fmla="*/ 74 h 204"/>
                <a:gd name="T16" fmla="*/ 149 w 512"/>
                <a:gd name="T17" fmla="*/ 65 h 204"/>
                <a:gd name="T18" fmla="*/ 0 w 512"/>
                <a:gd name="T19" fmla="*/ 49 h 204"/>
                <a:gd name="T20" fmla="*/ 492 w 512"/>
                <a:gd name="T21" fmla="*/ 199 h 204"/>
                <a:gd name="T22" fmla="*/ 497 w 512"/>
                <a:gd name="T23" fmla="*/ 204 h 204"/>
                <a:gd name="T24" fmla="*/ 502 w 512"/>
                <a:gd name="T25" fmla="*/ 204 h 204"/>
                <a:gd name="T26" fmla="*/ 507 w 512"/>
                <a:gd name="T27" fmla="*/ 204 h 204"/>
                <a:gd name="T28" fmla="*/ 512 w 512"/>
                <a:gd name="T29" fmla="*/ 193 h 204"/>
                <a:gd name="T30" fmla="*/ 507 w 512"/>
                <a:gd name="T31" fmla="*/ 178 h 204"/>
                <a:gd name="T32" fmla="*/ 492 w 512"/>
                <a:gd name="T33" fmla="*/ 153 h 204"/>
                <a:gd name="T34" fmla="*/ 472 w 512"/>
                <a:gd name="T35" fmla="*/ 119 h 204"/>
                <a:gd name="T36" fmla="*/ 392 w 512"/>
                <a:gd name="T37" fmla="*/ 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12" h="204">
                  <a:moveTo>
                    <a:pt x="392" y="0"/>
                  </a:moveTo>
                  <a:lnTo>
                    <a:pt x="402" y="10"/>
                  </a:lnTo>
                  <a:lnTo>
                    <a:pt x="417" y="40"/>
                  </a:lnTo>
                  <a:lnTo>
                    <a:pt x="417" y="55"/>
                  </a:lnTo>
                  <a:lnTo>
                    <a:pt x="412" y="69"/>
                  </a:lnTo>
                  <a:lnTo>
                    <a:pt x="397" y="79"/>
                  </a:lnTo>
                  <a:lnTo>
                    <a:pt x="372" y="84"/>
                  </a:lnTo>
                  <a:lnTo>
                    <a:pt x="273" y="74"/>
                  </a:lnTo>
                  <a:lnTo>
                    <a:pt x="149" y="65"/>
                  </a:lnTo>
                  <a:lnTo>
                    <a:pt x="0" y="49"/>
                  </a:lnTo>
                  <a:lnTo>
                    <a:pt x="492" y="199"/>
                  </a:lnTo>
                  <a:lnTo>
                    <a:pt x="497" y="204"/>
                  </a:lnTo>
                  <a:lnTo>
                    <a:pt x="502" y="204"/>
                  </a:lnTo>
                  <a:lnTo>
                    <a:pt x="507" y="204"/>
                  </a:lnTo>
                  <a:lnTo>
                    <a:pt x="512" y="193"/>
                  </a:lnTo>
                  <a:lnTo>
                    <a:pt x="507" y="178"/>
                  </a:lnTo>
                  <a:lnTo>
                    <a:pt x="492" y="153"/>
                  </a:lnTo>
                  <a:lnTo>
                    <a:pt x="472" y="119"/>
                  </a:lnTo>
                  <a:lnTo>
                    <a:pt x="392" y="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9" name="Freeform 42"/>
            <p:cNvSpPr>
              <a:spLocks/>
            </p:cNvSpPr>
            <p:nvPr/>
          </p:nvSpPr>
          <p:spPr bwMode="auto">
            <a:xfrm>
              <a:off x="2996" y="2206"/>
              <a:ext cx="45" cy="29"/>
            </a:xfrm>
            <a:custGeom>
              <a:avLst/>
              <a:gdLst>
                <a:gd name="T0" fmla="*/ 30 w 676"/>
                <a:gd name="T1" fmla="*/ 377 h 428"/>
                <a:gd name="T2" fmla="*/ 20 w 676"/>
                <a:gd name="T3" fmla="*/ 392 h 428"/>
                <a:gd name="T4" fmla="*/ 0 w 676"/>
                <a:gd name="T5" fmla="*/ 418 h 428"/>
                <a:gd name="T6" fmla="*/ 0 w 676"/>
                <a:gd name="T7" fmla="*/ 423 h 428"/>
                <a:gd name="T8" fmla="*/ 15 w 676"/>
                <a:gd name="T9" fmla="*/ 428 h 428"/>
                <a:gd name="T10" fmla="*/ 40 w 676"/>
                <a:gd name="T11" fmla="*/ 418 h 428"/>
                <a:gd name="T12" fmla="*/ 85 w 676"/>
                <a:gd name="T13" fmla="*/ 402 h 428"/>
                <a:gd name="T14" fmla="*/ 229 w 676"/>
                <a:gd name="T15" fmla="*/ 343 h 428"/>
                <a:gd name="T16" fmla="*/ 388 w 676"/>
                <a:gd name="T17" fmla="*/ 288 h 428"/>
                <a:gd name="T18" fmla="*/ 577 w 676"/>
                <a:gd name="T19" fmla="*/ 229 h 428"/>
                <a:gd name="T20" fmla="*/ 547 w 676"/>
                <a:gd name="T21" fmla="*/ 224 h 428"/>
                <a:gd name="T22" fmla="*/ 513 w 676"/>
                <a:gd name="T23" fmla="*/ 224 h 428"/>
                <a:gd name="T24" fmla="*/ 477 w 676"/>
                <a:gd name="T25" fmla="*/ 214 h 428"/>
                <a:gd name="T26" fmla="*/ 447 w 676"/>
                <a:gd name="T27" fmla="*/ 199 h 428"/>
                <a:gd name="T28" fmla="*/ 433 w 676"/>
                <a:gd name="T29" fmla="*/ 194 h 428"/>
                <a:gd name="T30" fmla="*/ 422 w 676"/>
                <a:gd name="T31" fmla="*/ 179 h 428"/>
                <a:gd name="T32" fmla="*/ 417 w 676"/>
                <a:gd name="T33" fmla="*/ 164 h 428"/>
                <a:gd name="T34" fmla="*/ 413 w 676"/>
                <a:gd name="T35" fmla="*/ 149 h 428"/>
                <a:gd name="T36" fmla="*/ 417 w 676"/>
                <a:gd name="T37" fmla="*/ 129 h 428"/>
                <a:gd name="T38" fmla="*/ 427 w 676"/>
                <a:gd name="T39" fmla="*/ 110 h 428"/>
                <a:gd name="T40" fmla="*/ 437 w 676"/>
                <a:gd name="T41" fmla="*/ 90 h 428"/>
                <a:gd name="T42" fmla="*/ 452 w 676"/>
                <a:gd name="T43" fmla="*/ 70 h 428"/>
                <a:gd name="T44" fmla="*/ 472 w 676"/>
                <a:gd name="T45" fmla="*/ 55 h 428"/>
                <a:gd name="T46" fmla="*/ 492 w 676"/>
                <a:gd name="T47" fmla="*/ 40 h 428"/>
                <a:gd name="T48" fmla="*/ 532 w 676"/>
                <a:gd name="T49" fmla="*/ 20 h 428"/>
                <a:gd name="T50" fmla="*/ 577 w 676"/>
                <a:gd name="T51" fmla="*/ 5 h 428"/>
                <a:gd name="T52" fmla="*/ 611 w 676"/>
                <a:gd name="T53" fmla="*/ 0 h 428"/>
                <a:gd name="T54" fmla="*/ 646 w 676"/>
                <a:gd name="T55" fmla="*/ 0 h 428"/>
                <a:gd name="T56" fmla="*/ 676 w 676"/>
                <a:gd name="T57" fmla="*/ 0 h 428"/>
                <a:gd name="T58" fmla="*/ 278 w 676"/>
                <a:gd name="T59" fmla="*/ 5 h 428"/>
                <a:gd name="T60" fmla="*/ 30 w 676"/>
                <a:gd name="T61" fmla="*/ 377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6" h="428">
                  <a:moveTo>
                    <a:pt x="30" y="377"/>
                  </a:moveTo>
                  <a:lnTo>
                    <a:pt x="20" y="392"/>
                  </a:lnTo>
                  <a:lnTo>
                    <a:pt x="0" y="418"/>
                  </a:lnTo>
                  <a:lnTo>
                    <a:pt x="0" y="423"/>
                  </a:lnTo>
                  <a:lnTo>
                    <a:pt x="15" y="428"/>
                  </a:lnTo>
                  <a:lnTo>
                    <a:pt x="40" y="418"/>
                  </a:lnTo>
                  <a:lnTo>
                    <a:pt x="85" y="402"/>
                  </a:lnTo>
                  <a:lnTo>
                    <a:pt x="229" y="343"/>
                  </a:lnTo>
                  <a:lnTo>
                    <a:pt x="388" y="288"/>
                  </a:lnTo>
                  <a:lnTo>
                    <a:pt x="577" y="229"/>
                  </a:lnTo>
                  <a:lnTo>
                    <a:pt x="547" y="224"/>
                  </a:lnTo>
                  <a:lnTo>
                    <a:pt x="513" y="224"/>
                  </a:lnTo>
                  <a:lnTo>
                    <a:pt x="477" y="214"/>
                  </a:lnTo>
                  <a:lnTo>
                    <a:pt x="447" y="199"/>
                  </a:lnTo>
                  <a:lnTo>
                    <a:pt x="433" y="194"/>
                  </a:lnTo>
                  <a:lnTo>
                    <a:pt x="422" y="179"/>
                  </a:lnTo>
                  <a:lnTo>
                    <a:pt x="417" y="164"/>
                  </a:lnTo>
                  <a:lnTo>
                    <a:pt x="413" y="149"/>
                  </a:lnTo>
                  <a:lnTo>
                    <a:pt x="417" y="129"/>
                  </a:lnTo>
                  <a:lnTo>
                    <a:pt x="427" y="110"/>
                  </a:lnTo>
                  <a:lnTo>
                    <a:pt x="437" y="90"/>
                  </a:lnTo>
                  <a:lnTo>
                    <a:pt x="452" y="70"/>
                  </a:lnTo>
                  <a:lnTo>
                    <a:pt x="472" y="55"/>
                  </a:lnTo>
                  <a:lnTo>
                    <a:pt x="492" y="40"/>
                  </a:lnTo>
                  <a:lnTo>
                    <a:pt x="532" y="20"/>
                  </a:lnTo>
                  <a:lnTo>
                    <a:pt x="577" y="5"/>
                  </a:lnTo>
                  <a:lnTo>
                    <a:pt x="611" y="0"/>
                  </a:lnTo>
                  <a:lnTo>
                    <a:pt x="646" y="0"/>
                  </a:lnTo>
                  <a:lnTo>
                    <a:pt x="676" y="0"/>
                  </a:lnTo>
                  <a:lnTo>
                    <a:pt x="278" y="5"/>
                  </a:lnTo>
                  <a:lnTo>
                    <a:pt x="30" y="377"/>
                  </a:lnTo>
                  <a:close/>
                </a:path>
              </a:pathLst>
            </a:custGeom>
            <a:solidFill>
              <a:srgbClr val="EDA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0" name="Freeform 43"/>
            <p:cNvSpPr>
              <a:spLocks/>
            </p:cNvSpPr>
            <p:nvPr/>
          </p:nvSpPr>
          <p:spPr bwMode="auto">
            <a:xfrm>
              <a:off x="2988" y="2140"/>
              <a:ext cx="20" cy="85"/>
            </a:xfrm>
            <a:custGeom>
              <a:avLst/>
              <a:gdLst>
                <a:gd name="T0" fmla="*/ 35 w 299"/>
                <a:gd name="T1" fmla="*/ 7 h 1278"/>
                <a:gd name="T2" fmla="*/ 30 w 299"/>
                <a:gd name="T3" fmla="*/ 0 h 1278"/>
                <a:gd name="T4" fmla="*/ 15 w 299"/>
                <a:gd name="T5" fmla="*/ 0 h 1278"/>
                <a:gd name="T6" fmla="*/ 10 w 299"/>
                <a:gd name="T7" fmla="*/ 7 h 1278"/>
                <a:gd name="T8" fmla="*/ 5 w 299"/>
                <a:gd name="T9" fmla="*/ 17 h 1278"/>
                <a:gd name="T10" fmla="*/ 0 w 299"/>
                <a:gd name="T11" fmla="*/ 36 h 1278"/>
                <a:gd name="T12" fmla="*/ 0 w 299"/>
                <a:gd name="T13" fmla="*/ 61 h 1278"/>
                <a:gd name="T14" fmla="*/ 10 w 299"/>
                <a:gd name="T15" fmla="*/ 468 h 1278"/>
                <a:gd name="T16" fmla="*/ 20 w 299"/>
                <a:gd name="T17" fmla="*/ 816 h 1278"/>
                <a:gd name="T18" fmla="*/ 25 w 299"/>
                <a:gd name="T19" fmla="*/ 910 h 1278"/>
                <a:gd name="T20" fmla="*/ 30 w 299"/>
                <a:gd name="T21" fmla="*/ 999 h 1278"/>
                <a:gd name="T22" fmla="*/ 39 w 299"/>
                <a:gd name="T23" fmla="*/ 1098 h 1278"/>
                <a:gd name="T24" fmla="*/ 54 w 299"/>
                <a:gd name="T25" fmla="*/ 1188 h 1278"/>
                <a:gd name="T26" fmla="*/ 59 w 299"/>
                <a:gd name="T27" fmla="*/ 1223 h 1278"/>
                <a:gd name="T28" fmla="*/ 69 w 299"/>
                <a:gd name="T29" fmla="*/ 1253 h 1278"/>
                <a:gd name="T30" fmla="*/ 80 w 299"/>
                <a:gd name="T31" fmla="*/ 1273 h 1278"/>
                <a:gd name="T32" fmla="*/ 90 w 299"/>
                <a:gd name="T33" fmla="*/ 1278 h 1278"/>
                <a:gd name="T34" fmla="*/ 95 w 299"/>
                <a:gd name="T35" fmla="*/ 1278 h 1278"/>
                <a:gd name="T36" fmla="*/ 100 w 299"/>
                <a:gd name="T37" fmla="*/ 1278 h 1278"/>
                <a:gd name="T38" fmla="*/ 110 w 299"/>
                <a:gd name="T39" fmla="*/ 1273 h 1278"/>
                <a:gd name="T40" fmla="*/ 125 w 299"/>
                <a:gd name="T41" fmla="*/ 1248 h 1278"/>
                <a:gd name="T42" fmla="*/ 159 w 299"/>
                <a:gd name="T43" fmla="*/ 1188 h 1278"/>
                <a:gd name="T44" fmla="*/ 189 w 299"/>
                <a:gd name="T45" fmla="*/ 1133 h 1278"/>
                <a:gd name="T46" fmla="*/ 243 w 299"/>
                <a:gd name="T47" fmla="*/ 1059 h 1278"/>
                <a:gd name="T48" fmla="*/ 283 w 299"/>
                <a:gd name="T49" fmla="*/ 1010 h 1278"/>
                <a:gd name="T50" fmla="*/ 299 w 299"/>
                <a:gd name="T51" fmla="*/ 999 h 1278"/>
                <a:gd name="T52" fmla="*/ 35 w 299"/>
                <a:gd name="T53" fmla="*/ 7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9" h="1278">
                  <a:moveTo>
                    <a:pt x="35" y="7"/>
                  </a:moveTo>
                  <a:lnTo>
                    <a:pt x="30" y="0"/>
                  </a:lnTo>
                  <a:lnTo>
                    <a:pt x="15" y="0"/>
                  </a:lnTo>
                  <a:lnTo>
                    <a:pt x="10" y="7"/>
                  </a:lnTo>
                  <a:lnTo>
                    <a:pt x="5" y="17"/>
                  </a:lnTo>
                  <a:lnTo>
                    <a:pt x="0" y="36"/>
                  </a:lnTo>
                  <a:lnTo>
                    <a:pt x="0" y="61"/>
                  </a:lnTo>
                  <a:lnTo>
                    <a:pt x="10" y="468"/>
                  </a:lnTo>
                  <a:lnTo>
                    <a:pt x="20" y="816"/>
                  </a:lnTo>
                  <a:lnTo>
                    <a:pt x="25" y="910"/>
                  </a:lnTo>
                  <a:lnTo>
                    <a:pt x="30" y="999"/>
                  </a:lnTo>
                  <a:lnTo>
                    <a:pt x="39" y="1098"/>
                  </a:lnTo>
                  <a:lnTo>
                    <a:pt x="54" y="1188"/>
                  </a:lnTo>
                  <a:lnTo>
                    <a:pt x="59" y="1223"/>
                  </a:lnTo>
                  <a:lnTo>
                    <a:pt x="69" y="1253"/>
                  </a:lnTo>
                  <a:lnTo>
                    <a:pt x="80" y="1273"/>
                  </a:lnTo>
                  <a:lnTo>
                    <a:pt x="90" y="1278"/>
                  </a:lnTo>
                  <a:lnTo>
                    <a:pt x="95" y="1278"/>
                  </a:lnTo>
                  <a:lnTo>
                    <a:pt x="100" y="1278"/>
                  </a:lnTo>
                  <a:lnTo>
                    <a:pt x="110" y="1273"/>
                  </a:lnTo>
                  <a:lnTo>
                    <a:pt x="125" y="1248"/>
                  </a:lnTo>
                  <a:lnTo>
                    <a:pt x="159" y="1188"/>
                  </a:lnTo>
                  <a:lnTo>
                    <a:pt x="189" y="1133"/>
                  </a:lnTo>
                  <a:lnTo>
                    <a:pt x="243" y="1059"/>
                  </a:lnTo>
                  <a:lnTo>
                    <a:pt x="283" y="1010"/>
                  </a:lnTo>
                  <a:lnTo>
                    <a:pt x="299" y="999"/>
                  </a:lnTo>
                  <a:lnTo>
                    <a:pt x="35" y="7"/>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1" name="Freeform 44"/>
            <p:cNvSpPr>
              <a:spLocks/>
            </p:cNvSpPr>
            <p:nvPr/>
          </p:nvSpPr>
          <p:spPr bwMode="auto">
            <a:xfrm>
              <a:off x="2989" y="2140"/>
              <a:ext cx="3" cy="59"/>
            </a:xfrm>
            <a:custGeom>
              <a:avLst/>
              <a:gdLst>
                <a:gd name="T0" fmla="*/ 44 w 44"/>
                <a:gd name="T1" fmla="*/ 878 h 878"/>
                <a:gd name="T2" fmla="*/ 34 w 44"/>
                <a:gd name="T3" fmla="*/ 446 h 878"/>
                <a:gd name="T4" fmla="*/ 19 w 44"/>
                <a:gd name="T5" fmla="*/ 143 h 878"/>
                <a:gd name="T6" fmla="*/ 14 w 44"/>
                <a:gd name="T7" fmla="*/ 44 h 878"/>
                <a:gd name="T8" fmla="*/ 10 w 44"/>
                <a:gd name="T9" fmla="*/ 0 h 878"/>
                <a:gd name="T10" fmla="*/ 5 w 44"/>
                <a:gd name="T11" fmla="*/ 0 h 878"/>
                <a:gd name="T12" fmla="*/ 5 w 44"/>
                <a:gd name="T13" fmla="*/ 14 h 878"/>
                <a:gd name="T14" fmla="*/ 0 w 44"/>
                <a:gd name="T15" fmla="*/ 64 h 878"/>
                <a:gd name="T16" fmla="*/ 0 w 44"/>
                <a:gd name="T17" fmla="*/ 257 h 878"/>
                <a:gd name="T18" fmla="*/ 5 w 44"/>
                <a:gd name="T19" fmla="*/ 391 h 878"/>
                <a:gd name="T20" fmla="*/ 14 w 44"/>
                <a:gd name="T21" fmla="*/ 540 h 878"/>
                <a:gd name="T22" fmla="*/ 24 w 44"/>
                <a:gd name="T23" fmla="*/ 709 h 878"/>
                <a:gd name="T24" fmla="*/ 44 w 44"/>
                <a:gd name="T25" fmla="*/ 878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878">
                  <a:moveTo>
                    <a:pt x="44" y="878"/>
                  </a:moveTo>
                  <a:lnTo>
                    <a:pt x="34" y="446"/>
                  </a:lnTo>
                  <a:lnTo>
                    <a:pt x="19" y="143"/>
                  </a:lnTo>
                  <a:lnTo>
                    <a:pt x="14" y="44"/>
                  </a:lnTo>
                  <a:lnTo>
                    <a:pt x="10" y="0"/>
                  </a:lnTo>
                  <a:lnTo>
                    <a:pt x="5" y="0"/>
                  </a:lnTo>
                  <a:lnTo>
                    <a:pt x="5" y="14"/>
                  </a:lnTo>
                  <a:lnTo>
                    <a:pt x="0" y="64"/>
                  </a:lnTo>
                  <a:lnTo>
                    <a:pt x="0" y="257"/>
                  </a:lnTo>
                  <a:lnTo>
                    <a:pt x="5" y="391"/>
                  </a:lnTo>
                  <a:lnTo>
                    <a:pt x="14" y="540"/>
                  </a:lnTo>
                  <a:lnTo>
                    <a:pt x="24" y="709"/>
                  </a:lnTo>
                  <a:lnTo>
                    <a:pt x="44" y="878"/>
                  </a:lnTo>
                  <a:close/>
                </a:path>
              </a:pathLst>
            </a:custGeom>
            <a:solidFill>
              <a:srgbClr val="F6F2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2" name="Freeform 45"/>
            <p:cNvSpPr>
              <a:spLocks/>
            </p:cNvSpPr>
            <p:nvPr/>
          </p:nvSpPr>
          <p:spPr bwMode="auto">
            <a:xfrm>
              <a:off x="2989" y="2244"/>
              <a:ext cx="58" cy="71"/>
            </a:xfrm>
            <a:custGeom>
              <a:avLst/>
              <a:gdLst>
                <a:gd name="T0" fmla="*/ 855 w 865"/>
                <a:gd name="T1" fmla="*/ 1048 h 1069"/>
                <a:gd name="T2" fmla="*/ 49 w 865"/>
                <a:gd name="T3" fmla="*/ 30 h 1069"/>
                <a:gd name="T4" fmla="*/ 39 w 865"/>
                <a:gd name="T5" fmla="*/ 15 h 1069"/>
                <a:gd name="T6" fmla="*/ 24 w 865"/>
                <a:gd name="T7" fmla="*/ 0 h 1069"/>
                <a:gd name="T8" fmla="*/ 15 w 865"/>
                <a:gd name="T9" fmla="*/ 0 h 1069"/>
                <a:gd name="T10" fmla="*/ 5 w 865"/>
                <a:gd name="T11" fmla="*/ 5 h 1069"/>
                <a:gd name="T12" fmla="*/ 0 w 865"/>
                <a:gd name="T13" fmla="*/ 25 h 1069"/>
                <a:gd name="T14" fmla="*/ 0 w 865"/>
                <a:gd name="T15" fmla="*/ 56 h 1069"/>
                <a:gd name="T16" fmla="*/ 5 w 865"/>
                <a:gd name="T17" fmla="*/ 169 h 1069"/>
                <a:gd name="T18" fmla="*/ 5 w 865"/>
                <a:gd name="T19" fmla="*/ 313 h 1069"/>
                <a:gd name="T20" fmla="*/ 10 w 865"/>
                <a:gd name="T21" fmla="*/ 487 h 1069"/>
                <a:gd name="T22" fmla="*/ 15 w 865"/>
                <a:gd name="T23" fmla="*/ 487 h 1069"/>
                <a:gd name="T24" fmla="*/ 29 w 865"/>
                <a:gd name="T25" fmla="*/ 492 h 1069"/>
                <a:gd name="T26" fmla="*/ 60 w 865"/>
                <a:gd name="T27" fmla="*/ 507 h 1069"/>
                <a:gd name="T28" fmla="*/ 99 w 865"/>
                <a:gd name="T29" fmla="*/ 537 h 1069"/>
                <a:gd name="T30" fmla="*/ 233 w 865"/>
                <a:gd name="T31" fmla="*/ 635 h 1069"/>
                <a:gd name="T32" fmla="*/ 482 w 865"/>
                <a:gd name="T33" fmla="*/ 815 h 1069"/>
                <a:gd name="T34" fmla="*/ 820 w 865"/>
                <a:gd name="T35" fmla="*/ 1054 h 1069"/>
                <a:gd name="T36" fmla="*/ 850 w 865"/>
                <a:gd name="T37" fmla="*/ 1069 h 1069"/>
                <a:gd name="T38" fmla="*/ 860 w 865"/>
                <a:gd name="T39" fmla="*/ 1069 h 1069"/>
                <a:gd name="T40" fmla="*/ 865 w 865"/>
                <a:gd name="T41" fmla="*/ 1069 h 1069"/>
                <a:gd name="T42" fmla="*/ 865 w 865"/>
                <a:gd name="T43" fmla="*/ 1059 h 1069"/>
                <a:gd name="T44" fmla="*/ 855 w 865"/>
                <a:gd name="T45" fmla="*/ 1048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65" h="1069">
                  <a:moveTo>
                    <a:pt x="855" y="1048"/>
                  </a:moveTo>
                  <a:lnTo>
                    <a:pt x="49" y="30"/>
                  </a:lnTo>
                  <a:lnTo>
                    <a:pt x="39" y="15"/>
                  </a:lnTo>
                  <a:lnTo>
                    <a:pt x="24" y="0"/>
                  </a:lnTo>
                  <a:lnTo>
                    <a:pt x="15" y="0"/>
                  </a:lnTo>
                  <a:lnTo>
                    <a:pt x="5" y="5"/>
                  </a:lnTo>
                  <a:lnTo>
                    <a:pt x="0" y="25"/>
                  </a:lnTo>
                  <a:lnTo>
                    <a:pt x="0" y="56"/>
                  </a:lnTo>
                  <a:lnTo>
                    <a:pt x="5" y="169"/>
                  </a:lnTo>
                  <a:lnTo>
                    <a:pt x="5" y="313"/>
                  </a:lnTo>
                  <a:lnTo>
                    <a:pt x="10" y="487"/>
                  </a:lnTo>
                  <a:lnTo>
                    <a:pt x="15" y="487"/>
                  </a:lnTo>
                  <a:lnTo>
                    <a:pt x="29" y="492"/>
                  </a:lnTo>
                  <a:lnTo>
                    <a:pt x="60" y="507"/>
                  </a:lnTo>
                  <a:lnTo>
                    <a:pt x="99" y="537"/>
                  </a:lnTo>
                  <a:lnTo>
                    <a:pt x="233" y="635"/>
                  </a:lnTo>
                  <a:lnTo>
                    <a:pt x="482" y="815"/>
                  </a:lnTo>
                  <a:lnTo>
                    <a:pt x="820" y="1054"/>
                  </a:lnTo>
                  <a:lnTo>
                    <a:pt x="850" y="1069"/>
                  </a:lnTo>
                  <a:lnTo>
                    <a:pt x="860" y="1069"/>
                  </a:lnTo>
                  <a:lnTo>
                    <a:pt x="865" y="1069"/>
                  </a:lnTo>
                  <a:lnTo>
                    <a:pt x="865" y="1059"/>
                  </a:lnTo>
                  <a:lnTo>
                    <a:pt x="855" y="1048"/>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3" name="Freeform 46"/>
            <p:cNvSpPr>
              <a:spLocks/>
            </p:cNvSpPr>
            <p:nvPr/>
          </p:nvSpPr>
          <p:spPr bwMode="auto">
            <a:xfrm>
              <a:off x="2648" y="2322"/>
              <a:ext cx="393" cy="374"/>
            </a:xfrm>
            <a:custGeom>
              <a:avLst/>
              <a:gdLst>
                <a:gd name="T0" fmla="*/ 2911 w 5902"/>
                <a:gd name="T1" fmla="*/ 40 h 5617"/>
                <a:gd name="T2" fmla="*/ 2936 w 5902"/>
                <a:gd name="T3" fmla="*/ 5 h 5617"/>
                <a:gd name="T4" fmla="*/ 2966 w 5902"/>
                <a:gd name="T5" fmla="*/ 5 h 5617"/>
                <a:gd name="T6" fmla="*/ 2991 w 5902"/>
                <a:gd name="T7" fmla="*/ 40 h 5617"/>
                <a:gd name="T8" fmla="*/ 3616 w 5902"/>
                <a:gd name="T9" fmla="*/ 1953 h 5617"/>
                <a:gd name="T10" fmla="*/ 3651 w 5902"/>
                <a:gd name="T11" fmla="*/ 2012 h 5617"/>
                <a:gd name="T12" fmla="*/ 3701 w 5902"/>
                <a:gd name="T13" fmla="*/ 2066 h 5617"/>
                <a:gd name="T14" fmla="*/ 3770 w 5902"/>
                <a:gd name="T15" fmla="*/ 2101 h 5617"/>
                <a:gd name="T16" fmla="*/ 3840 w 5902"/>
                <a:gd name="T17" fmla="*/ 2116 h 5617"/>
                <a:gd name="T18" fmla="*/ 5852 w 5902"/>
                <a:gd name="T19" fmla="*/ 2116 h 5617"/>
                <a:gd name="T20" fmla="*/ 5892 w 5902"/>
                <a:gd name="T21" fmla="*/ 2131 h 5617"/>
                <a:gd name="T22" fmla="*/ 5902 w 5902"/>
                <a:gd name="T23" fmla="*/ 2161 h 5617"/>
                <a:gd name="T24" fmla="*/ 5877 w 5902"/>
                <a:gd name="T25" fmla="*/ 2196 h 5617"/>
                <a:gd name="T26" fmla="*/ 4253 w 5902"/>
                <a:gd name="T27" fmla="*/ 3378 h 5617"/>
                <a:gd name="T28" fmla="*/ 4202 w 5902"/>
                <a:gd name="T29" fmla="*/ 3432 h 5617"/>
                <a:gd name="T30" fmla="*/ 4168 w 5902"/>
                <a:gd name="T31" fmla="*/ 3496 h 5617"/>
                <a:gd name="T32" fmla="*/ 4158 w 5902"/>
                <a:gd name="T33" fmla="*/ 3571 h 5617"/>
                <a:gd name="T34" fmla="*/ 4163 w 5902"/>
                <a:gd name="T35" fmla="*/ 3645 h 5617"/>
                <a:gd name="T36" fmla="*/ 4784 w 5902"/>
                <a:gd name="T37" fmla="*/ 5553 h 5617"/>
                <a:gd name="T38" fmla="*/ 4784 w 5902"/>
                <a:gd name="T39" fmla="*/ 5597 h 5617"/>
                <a:gd name="T40" fmla="*/ 4759 w 5902"/>
                <a:gd name="T41" fmla="*/ 5617 h 5617"/>
                <a:gd name="T42" fmla="*/ 4720 w 5902"/>
                <a:gd name="T43" fmla="*/ 5602 h 5617"/>
                <a:gd name="T44" fmla="*/ 3090 w 5902"/>
                <a:gd name="T45" fmla="*/ 4425 h 5617"/>
                <a:gd name="T46" fmla="*/ 3025 w 5902"/>
                <a:gd name="T47" fmla="*/ 4396 h 5617"/>
                <a:gd name="T48" fmla="*/ 2951 w 5902"/>
                <a:gd name="T49" fmla="*/ 4380 h 5617"/>
                <a:gd name="T50" fmla="*/ 2876 w 5902"/>
                <a:gd name="T51" fmla="*/ 4396 h 5617"/>
                <a:gd name="T52" fmla="*/ 2812 w 5902"/>
                <a:gd name="T53" fmla="*/ 4425 h 5617"/>
                <a:gd name="T54" fmla="*/ 1182 w 5902"/>
                <a:gd name="T55" fmla="*/ 5602 h 5617"/>
                <a:gd name="T56" fmla="*/ 1142 w 5902"/>
                <a:gd name="T57" fmla="*/ 5617 h 5617"/>
                <a:gd name="T58" fmla="*/ 1118 w 5902"/>
                <a:gd name="T59" fmla="*/ 5597 h 5617"/>
                <a:gd name="T60" fmla="*/ 1118 w 5902"/>
                <a:gd name="T61" fmla="*/ 5553 h 5617"/>
                <a:gd name="T62" fmla="*/ 1733 w 5902"/>
                <a:gd name="T63" fmla="*/ 3645 h 5617"/>
                <a:gd name="T64" fmla="*/ 1743 w 5902"/>
                <a:gd name="T65" fmla="*/ 3571 h 5617"/>
                <a:gd name="T66" fmla="*/ 1733 w 5902"/>
                <a:gd name="T67" fmla="*/ 3496 h 5617"/>
                <a:gd name="T68" fmla="*/ 1699 w 5902"/>
                <a:gd name="T69" fmla="*/ 3432 h 5617"/>
                <a:gd name="T70" fmla="*/ 1650 w 5902"/>
                <a:gd name="T71" fmla="*/ 3378 h 5617"/>
                <a:gd name="T72" fmla="*/ 25 w 5902"/>
                <a:gd name="T73" fmla="*/ 2196 h 5617"/>
                <a:gd name="T74" fmla="*/ 0 w 5902"/>
                <a:gd name="T75" fmla="*/ 2161 h 5617"/>
                <a:gd name="T76" fmla="*/ 10 w 5902"/>
                <a:gd name="T77" fmla="*/ 2131 h 5617"/>
                <a:gd name="T78" fmla="*/ 49 w 5902"/>
                <a:gd name="T79" fmla="*/ 2116 h 5617"/>
                <a:gd name="T80" fmla="*/ 2062 w 5902"/>
                <a:gd name="T81" fmla="*/ 2116 h 5617"/>
                <a:gd name="T82" fmla="*/ 2131 w 5902"/>
                <a:gd name="T83" fmla="*/ 2101 h 5617"/>
                <a:gd name="T84" fmla="*/ 2196 w 5902"/>
                <a:gd name="T85" fmla="*/ 2066 h 5617"/>
                <a:gd name="T86" fmla="*/ 2250 w 5902"/>
                <a:gd name="T87" fmla="*/ 2012 h 5617"/>
                <a:gd name="T88" fmla="*/ 2285 w 5902"/>
                <a:gd name="T89" fmla="*/ 1953 h 5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902" h="5617">
                  <a:moveTo>
                    <a:pt x="2896" y="70"/>
                  </a:moveTo>
                  <a:lnTo>
                    <a:pt x="2911" y="40"/>
                  </a:lnTo>
                  <a:lnTo>
                    <a:pt x="2922" y="20"/>
                  </a:lnTo>
                  <a:lnTo>
                    <a:pt x="2936" y="5"/>
                  </a:lnTo>
                  <a:lnTo>
                    <a:pt x="2951" y="0"/>
                  </a:lnTo>
                  <a:lnTo>
                    <a:pt x="2966" y="5"/>
                  </a:lnTo>
                  <a:lnTo>
                    <a:pt x="2981" y="20"/>
                  </a:lnTo>
                  <a:lnTo>
                    <a:pt x="2991" y="40"/>
                  </a:lnTo>
                  <a:lnTo>
                    <a:pt x="3006" y="70"/>
                  </a:lnTo>
                  <a:lnTo>
                    <a:pt x="3616" y="1953"/>
                  </a:lnTo>
                  <a:lnTo>
                    <a:pt x="3631" y="1982"/>
                  </a:lnTo>
                  <a:lnTo>
                    <a:pt x="3651" y="2012"/>
                  </a:lnTo>
                  <a:lnTo>
                    <a:pt x="3677" y="2041"/>
                  </a:lnTo>
                  <a:lnTo>
                    <a:pt x="3701" y="2066"/>
                  </a:lnTo>
                  <a:lnTo>
                    <a:pt x="3736" y="2086"/>
                  </a:lnTo>
                  <a:lnTo>
                    <a:pt x="3770" y="2101"/>
                  </a:lnTo>
                  <a:lnTo>
                    <a:pt x="3805" y="2112"/>
                  </a:lnTo>
                  <a:lnTo>
                    <a:pt x="3840" y="2116"/>
                  </a:lnTo>
                  <a:lnTo>
                    <a:pt x="5817" y="2116"/>
                  </a:lnTo>
                  <a:lnTo>
                    <a:pt x="5852" y="2116"/>
                  </a:lnTo>
                  <a:lnTo>
                    <a:pt x="5877" y="2121"/>
                  </a:lnTo>
                  <a:lnTo>
                    <a:pt x="5892" y="2131"/>
                  </a:lnTo>
                  <a:lnTo>
                    <a:pt x="5902" y="2146"/>
                  </a:lnTo>
                  <a:lnTo>
                    <a:pt x="5902" y="2161"/>
                  </a:lnTo>
                  <a:lnTo>
                    <a:pt x="5892" y="2176"/>
                  </a:lnTo>
                  <a:lnTo>
                    <a:pt x="5877" y="2196"/>
                  </a:lnTo>
                  <a:lnTo>
                    <a:pt x="5852" y="2215"/>
                  </a:lnTo>
                  <a:lnTo>
                    <a:pt x="4253" y="3378"/>
                  </a:lnTo>
                  <a:lnTo>
                    <a:pt x="4222" y="3402"/>
                  </a:lnTo>
                  <a:lnTo>
                    <a:pt x="4202" y="3432"/>
                  </a:lnTo>
                  <a:lnTo>
                    <a:pt x="4183" y="3461"/>
                  </a:lnTo>
                  <a:lnTo>
                    <a:pt x="4168" y="3496"/>
                  </a:lnTo>
                  <a:lnTo>
                    <a:pt x="4158" y="3537"/>
                  </a:lnTo>
                  <a:lnTo>
                    <a:pt x="4158" y="3571"/>
                  </a:lnTo>
                  <a:lnTo>
                    <a:pt x="4158" y="3611"/>
                  </a:lnTo>
                  <a:lnTo>
                    <a:pt x="4163" y="3645"/>
                  </a:lnTo>
                  <a:lnTo>
                    <a:pt x="4779" y="5523"/>
                  </a:lnTo>
                  <a:lnTo>
                    <a:pt x="4784" y="5553"/>
                  </a:lnTo>
                  <a:lnTo>
                    <a:pt x="4784" y="5577"/>
                  </a:lnTo>
                  <a:lnTo>
                    <a:pt x="4784" y="5597"/>
                  </a:lnTo>
                  <a:lnTo>
                    <a:pt x="4774" y="5612"/>
                  </a:lnTo>
                  <a:lnTo>
                    <a:pt x="4759" y="5617"/>
                  </a:lnTo>
                  <a:lnTo>
                    <a:pt x="4739" y="5612"/>
                  </a:lnTo>
                  <a:lnTo>
                    <a:pt x="4720" y="5602"/>
                  </a:lnTo>
                  <a:lnTo>
                    <a:pt x="4690" y="5587"/>
                  </a:lnTo>
                  <a:lnTo>
                    <a:pt x="3090" y="4425"/>
                  </a:lnTo>
                  <a:lnTo>
                    <a:pt x="3060" y="4405"/>
                  </a:lnTo>
                  <a:lnTo>
                    <a:pt x="3025" y="4396"/>
                  </a:lnTo>
                  <a:lnTo>
                    <a:pt x="2991" y="4386"/>
                  </a:lnTo>
                  <a:lnTo>
                    <a:pt x="2951" y="4380"/>
                  </a:lnTo>
                  <a:lnTo>
                    <a:pt x="2911" y="4386"/>
                  </a:lnTo>
                  <a:lnTo>
                    <a:pt x="2876" y="4396"/>
                  </a:lnTo>
                  <a:lnTo>
                    <a:pt x="2842" y="4405"/>
                  </a:lnTo>
                  <a:lnTo>
                    <a:pt x="2812" y="4425"/>
                  </a:lnTo>
                  <a:lnTo>
                    <a:pt x="1212" y="5587"/>
                  </a:lnTo>
                  <a:lnTo>
                    <a:pt x="1182" y="5602"/>
                  </a:lnTo>
                  <a:lnTo>
                    <a:pt x="1162" y="5612"/>
                  </a:lnTo>
                  <a:lnTo>
                    <a:pt x="1142" y="5617"/>
                  </a:lnTo>
                  <a:lnTo>
                    <a:pt x="1128" y="5612"/>
                  </a:lnTo>
                  <a:lnTo>
                    <a:pt x="1118" y="5597"/>
                  </a:lnTo>
                  <a:lnTo>
                    <a:pt x="1113" y="5577"/>
                  </a:lnTo>
                  <a:lnTo>
                    <a:pt x="1118" y="5553"/>
                  </a:lnTo>
                  <a:lnTo>
                    <a:pt x="1123" y="5523"/>
                  </a:lnTo>
                  <a:lnTo>
                    <a:pt x="1733" y="3645"/>
                  </a:lnTo>
                  <a:lnTo>
                    <a:pt x="1743" y="3611"/>
                  </a:lnTo>
                  <a:lnTo>
                    <a:pt x="1743" y="3571"/>
                  </a:lnTo>
                  <a:lnTo>
                    <a:pt x="1743" y="3537"/>
                  </a:lnTo>
                  <a:lnTo>
                    <a:pt x="1733" y="3496"/>
                  </a:lnTo>
                  <a:lnTo>
                    <a:pt x="1719" y="3461"/>
                  </a:lnTo>
                  <a:lnTo>
                    <a:pt x="1699" y="3432"/>
                  </a:lnTo>
                  <a:lnTo>
                    <a:pt x="1674" y="3402"/>
                  </a:lnTo>
                  <a:lnTo>
                    <a:pt x="1650" y="3378"/>
                  </a:lnTo>
                  <a:lnTo>
                    <a:pt x="49" y="2215"/>
                  </a:lnTo>
                  <a:lnTo>
                    <a:pt x="25" y="2196"/>
                  </a:lnTo>
                  <a:lnTo>
                    <a:pt x="10" y="2176"/>
                  </a:lnTo>
                  <a:lnTo>
                    <a:pt x="0" y="2161"/>
                  </a:lnTo>
                  <a:lnTo>
                    <a:pt x="0" y="2146"/>
                  </a:lnTo>
                  <a:lnTo>
                    <a:pt x="10" y="2131"/>
                  </a:lnTo>
                  <a:lnTo>
                    <a:pt x="25" y="2121"/>
                  </a:lnTo>
                  <a:lnTo>
                    <a:pt x="49" y="2116"/>
                  </a:lnTo>
                  <a:lnTo>
                    <a:pt x="84" y="2116"/>
                  </a:lnTo>
                  <a:lnTo>
                    <a:pt x="2062" y="2116"/>
                  </a:lnTo>
                  <a:lnTo>
                    <a:pt x="2097" y="2112"/>
                  </a:lnTo>
                  <a:lnTo>
                    <a:pt x="2131" y="2101"/>
                  </a:lnTo>
                  <a:lnTo>
                    <a:pt x="2166" y="2086"/>
                  </a:lnTo>
                  <a:lnTo>
                    <a:pt x="2196" y="2066"/>
                  </a:lnTo>
                  <a:lnTo>
                    <a:pt x="2226" y="2041"/>
                  </a:lnTo>
                  <a:lnTo>
                    <a:pt x="2250" y="2012"/>
                  </a:lnTo>
                  <a:lnTo>
                    <a:pt x="2270" y="1982"/>
                  </a:lnTo>
                  <a:lnTo>
                    <a:pt x="2285" y="1953"/>
                  </a:lnTo>
                  <a:lnTo>
                    <a:pt x="2896" y="70"/>
                  </a:lnTo>
                  <a:close/>
                </a:path>
              </a:pathLst>
            </a:custGeom>
            <a:solidFill>
              <a:srgbClr val="EC9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4" name="Freeform 47"/>
            <p:cNvSpPr>
              <a:spLocks/>
            </p:cNvSpPr>
            <p:nvPr/>
          </p:nvSpPr>
          <p:spPr bwMode="auto">
            <a:xfrm>
              <a:off x="2651" y="2327"/>
              <a:ext cx="379" cy="146"/>
            </a:xfrm>
            <a:custGeom>
              <a:avLst/>
              <a:gdLst>
                <a:gd name="T0" fmla="*/ 145 w 5689"/>
                <a:gd name="T1" fmla="*/ 2175 h 2195"/>
                <a:gd name="T2" fmla="*/ 2082 w 5689"/>
                <a:gd name="T3" fmla="*/ 2175 h 2195"/>
                <a:gd name="T4" fmla="*/ 2147 w 5689"/>
                <a:gd name="T5" fmla="*/ 2166 h 2195"/>
                <a:gd name="T6" fmla="*/ 2221 w 5689"/>
                <a:gd name="T7" fmla="*/ 2126 h 2195"/>
                <a:gd name="T8" fmla="*/ 2251 w 5689"/>
                <a:gd name="T9" fmla="*/ 2087 h 2195"/>
                <a:gd name="T10" fmla="*/ 2276 w 5689"/>
                <a:gd name="T11" fmla="*/ 2032 h 2195"/>
                <a:gd name="T12" fmla="*/ 2857 w 5689"/>
                <a:gd name="T13" fmla="*/ 164 h 2195"/>
                <a:gd name="T14" fmla="*/ 2847 w 5689"/>
                <a:gd name="T15" fmla="*/ 343 h 2195"/>
                <a:gd name="T16" fmla="*/ 2857 w 5689"/>
                <a:gd name="T17" fmla="*/ 424 h 2195"/>
                <a:gd name="T18" fmla="*/ 2871 w 5689"/>
                <a:gd name="T19" fmla="*/ 453 h 2195"/>
                <a:gd name="T20" fmla="*/ 2892 w 5689"/>
                <a:gd name="T21" fmla="*/ 463 h 2195"/>
                <a:gd name="T22" fmla="*/ 2932 w 5689"/>
                <a:gd name="T23" fmla="*/ 532 h 2195"/>
                <a:gd name="T24" fmla="*/ 3006 w 5689"/>
                <a:gd name="T25" fmla="*/ 716 h 2195"/>
                <a:gd name="T26" fmla="*/ 3195 w 5689"/>
                <a:gd name="T27" fmla="*/ 1272 h 2195"/>
                <a:gd name="T28" fmla="*/ 3454 w 5689"/>
                <a:gd name="T29" fmla="*/ 2072 h 2195"/>
                <a:gd name="T30" fmla="*/ 3469 w 5689"/>
                <a:gd name="T31" fmla="*/ 2112 h 2195"/>
                <a:gd name="T32" fmla="*/ 3498 w 5689"/>
                <a:gd name="T33" fmla="*/ 2156 h 2195"/>
                <a:gd name="T34" fmla="*/ 3567 w 5689"/>
                <a:gd name="T35" fmla="*/ 2191 h 2195"/>
                <a:gd name="T36" fmla="*/ 5271 w 5689"/>
                <a:gd name="T37" fmla="*/ 2175 h 2195"/>
                <a:gd name="T38" fmla="*/ 3761 w 5689"/>
                <a:gd name="T39" fmla="*/ 2072 h 2195"/>
                <a:gd name="T40" fmla="*/ 3697 w 5689"/>
                <a:gd name="T41" fmla="*/ 2062 h 2195"/>
                <a:gd name="T42" fmla="*/ 3612 w 5689"/>
                <a:gd name="T43" fmla="*/ 2028 h 2195"/>
                <a:gd name="T44" fmla="*/ 3572 w 5689"/>
                <a:gd name="T45" fmla="*/ 1992 h 2195"/>
                <a:gd name="T46" fmla="*/ 3533 w 5689"/>
                <a:gd name="T47" fmla="*/ 1942 h 2195"/>
                <a:gd name="T48" fmla="*/ 3508 w 5689"/>
                <a:gd name="T49" fmla="*/ 1883 h 2195"/>
                <a:gd name="T50" fmla="*/ 3190 w 5689"/>
                <a:gd name="T51" fmla="*/ 860 h 2195"/>
                <a:gd name="T52" fmla="*/ 2991 w 5689"/>
                <a:gd name="T53" fmla="*/ 260 h 2195"/>
                <a:gd name="T54" fmla="*/ 2897 w 5689"/>
                <a:gd name="T55" fmla="*/ 16 h 2195"/>
                <a:gd name="T56" fmla="*/ 2888 w 5689"/>
                <a:gd name="T57" fmla="*/ 0 h 2195"/>
                <a:gd name="T58" fmla="*/ 2847 w 5689"/>
                <a:gd name="T59" fmla="*/ 95 h 2195"/>
                <a:gd name="T60" fmla="*/ 2535 w 5689"/>
                <a:gd name="T61" fmla="*/ 999 h 2195"/>
                <a:gd name="T62" fmla="*/ 2216 w 5689"/>
                <a:gd name="T63" fmla="*/ 1982 h 2195"/>
                <a:gd name="T64" fmla="*/ 2182 w 5689"/>
                <a:gd name="T65" fmla="*/ 2017 h 2195"/>
                <a:gd name="T66" fmla="*/ 2112 w 5689"/>
                <a:gd name="T67" fmla="*/ 2057 h 2195"/>
                <a:gd name="T68" fmla="*/ 1998 w 5689"/>
                <a:gd name="T69" fmla="*/ 2082 h 2195"/>
                <a:gd name="T70" fmla="*/ 1525 w 5689"/>
                <a:gd name="T71" fmla="*/ 2077 h 2195"/>
                <a:gd name="T72" fmla="*/ 0 w 5689"/>
                <a:gd name="T73" fmla="*/ 2072 h 2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89" h="2195">
                  <a:moveTo>
                    <a:pt x="0" y="2072"/>
                  </a:moveTo>
                  <a:lnTo>
                    <a:pt x="145" y="2175"/>
                  </a:lnTo>
                  <a:lnTo>
                    <a:pt x="2053" y="2175"/>
                  </a:lnTo>
                  <a:lnTo>
                    <a:pt x="2082" y="2175"/>
                  </a:lnTo>
                  <a:lnTo>
                    <a:pt x="2112" y="2171"/>
                  </a:lnTo>
                  <a:lnTo>
                    <a:pt x="2147" y="2166"/>
                  </a:lnTo>
                  <a:lnTo>
                    <a:pt x="2182" y="2151"/>
                  </a:lnTo>
                  <a:lnTo>
                    <a:pt x="2221" y="2126"/>
                  </a:lnTo>
                  <a:lnTo>
                    <a:pt x="2236" y="2107"/>
                  </a:lnTo>
                  <a:lnTo>
                    <a:pt x="2251" y="2087"/>
                  </a:lnTo>
                  <a:lnTo>
                    <a:pt x="2266" y="2062"/>
                  </a:lnTo>
                  <a:lnTo>
                    <a:pt x="2276" y="2032"/>
                  </a:lnTo>
                  <a:lnTo>
                    <a:pt x="2867" y="115"/>
                  </a:lnTo>
                  <a:lnTo>
                    <a:pt x="2857" y="164"/>
                  </a:lnTo>
                  <a:lnTo>
                    <a:pt x="2847" y="284"/>
                  </a:lnTo>
                  <a:lnTo>
                    <a:pt x="2847" y="343"/>
                  </a:lnTo>
                  <a:lnTo>
                    <a:pt x="2852" y="403"/>
                  </a:lnTo>
                  <a:lnTo>
                    <a:pt x="2857" y="424"/>
                  </a:lnTo>
                  <a:lnTo>
                    <a:pt x="2867" y="443"/>
                  </a:lnTo>
                  <a:lnTo>
                    <a:pt x="2871" y="453"/>
                  </a:lnTo>
                  <a:lnTo>
                    <a:pt x="2888" y="458"/>
                  </a:lnTo>
                  <a:lnTo>
                    <a:pt x="2892" y="463"/>
                  </a:lnTo>
                  <a:lnTo>
                    <a:pt x="2902" y="478"/>
                  </a:lnTo>
                  <a:lnTo>
                    <a:pt x="2932" y="532"/>
                  </a:lnTo>
                  <a:lnTo>
                    <a:pt x="2967" y="612"/>
                  </a:lnTo>
                  <a:lnTo>
                    <a:pt x="3006" y="716"/>
                  </a:lnTo>
                  <a:lnTo>
                    <a:pt x="3096" y="974"/>
                  </a:lnTo>
                  <a:lnTo>
                    <a:pt x="3195" y="1272"/>
                  </a:lnTo>
                  <a:lnTo>
                    <a:pt x="3374" y="1824"/>
                  </a:lnTo>
                  <a:lnTo>
                    <a:pt x="3454" y="2072"/>
                  </a:lnTo>
                  <a:lnTo>
                    <a:pt x="3459" y="2092"/>
                  </a:lnTo>
                  <a:lnTo>
                    <a:pt x="3469" y="2112"/>
                  </a:lnTo>
                  <a:lnTo>
                    <a:pt x="3479" y="2136"/>
                  </a:lnTo>
                  <a:lnTo>
                    <a:pt x="3498" y="2156"/>
                  </a:lnTo>
                  <a:lnTo>
                    <a:pt x="3528" y="2175"/>
                  </a:lnTo>
                  <a:lnTo>
                    <a:pt x="3567" y="2191"/>
                  </a:lnTo>
                  <a:lnTo>
                    <a:pt x="3617" y="2195"/>
                  </a:lnTo>
                  <a:lnTo>
                    <a:pt x="5271" y="2175"/>
                  </a:lnTo>
                  <a:lnTo>
                    <a:pt x="5689" y="2062"/>
                  </a:lnTo>
                  <a:lnTo>
                    <a:pt x="3761" y="2072"/>
                  </a:lnTo>
                  <a:lnTo>
                    <a:pt x="3726" y="2072"/>
                  </a:lnTo>
                  <a:lnTo>
                    <a:pt x="3697" y="2062"/>
                  </a:lnTo>
                  <a:lnTo>
                    <a:pt x="3657" y="2052"/>
                  </a:lnTo>
                  <a:lnTo>
                    <a:pt x="3612" y="2028"/>
                  </a:lnTo>
                  <a:lnTo>
                    <a:pt x="3592" y="2011"/>
                  </a:lnTo>
                  <a:lnTo>
                    <a:pt x="3572" y="1992"/>
                  </a:lnTo>
                  <a:lnTo>
                    <a:pt x="3553" y="1972"/>
                  </a:lnTo>
                  <a:lnTo>
                    <a:pt x="3533" y="1942"/>
                  </a:lnTo>
                  <a:lnTo>
                    <a:pt x="3518" y="1913"/>
                  </a:lnTo>
                  <a:lnTo>
                    <a:pt x="3508" y="1883"/>
                  </a:lnTo>
                  <a:lnTo>
                    <a:pt x="3389" y="1501"/>
                  </a:lnTo>
                  <a:lnTo>
                    <a:pt x="3190" y="860"/>
                  </a:lnTo>
                  <a:lnTo>
                    <a:pt x="3086" y="537"/>
                  </a:lnTo>
                  <a:lnTo>
                    <a:pt x="2991" y="260"/>
                  </a:lnTo>
                  <a:lnTo>
                    <a:pt x="2922" y="71"/>
                  </a:lnTo>
                  <a:lnTo>
                    <a:pt x="2897" y="16"/>
                  </a:lnTo>
                  <a:lnTo>
                    <a:pt x="2892" y="6"/>
                  </a:lnTo>
                  <a:lnTo>
                    <a:pt x="2888" y="0"/>
                  </a:lnTo>
                  <a:lnTo>
                    <a:pt x="2871" y="26"/>
                  </a:lnTo>
                  <a:lnTo>
                    <a:pt x="2847" y="95"/>
                  </a:lnTo>
                  <a:lnTo>
                    <a:pt x="2763" y="319"/>
                  </a:lnTo>
                  <a:lnTo>
                    <a:pt x="2535" y="999"/>
                  </a:lnTo>
                  <a:lnTo>
                    <a:pt x="2316" y="1675"/>
                  </a:lnTo>
                  <a:lnTo>
                    <a:pt x="2216" y="1982"/>
                  </a:lnTo>
                  <a:lnTo>
                    <a:pt x="2201" y="1997"/>
                  </a:lnTo>
                  <a:lnTo>
                    <a:pt x="2182" y="2017"/>
                  </a:lnTo>
                  <a:lnTo>
                    <a:pt x="2152" y="2037"/>
                  </a:lnTo>
                  <a:lnTo>
                    <a:pt x="2112" y="2057"/>
                  </a:lnTo>
                  <a:lnTo>
                    <a:pt x="2062" y="2072"/>
                  </a:lnTo>
                  <a:lnTo>
                    <a:pt x="1998" y="2082"/>
                  </a:lnTo>
                  <a:lnTo>
                    <a:pt x="1923" y="2082"/>
                  </a:lnTo>
                  <a:lnTo>
                    <a:pt x="1525" y="2077"/>
                  </a:lnTo>
                  <a:lnTo>
                    <a:pt x="875" y="2077"/>
                  </a:lnTo>
                  <a:lnTo>
                    <a:pt x="0" y="2072"/>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5" name="Freeform 48"/>
            <p:cNvSpPr>
              <a:spLocks/>
            </p:cNvSpPr>
            <p:nvPr/>
          </p:nvSpPr>
          <p:spPr bwMode="auto">
            <a:xfrm>
              <a:off x="2913" y="2545"/>
              <a:ext cx="50" cy="137"/>
            </a:xfrm>
            <a:custGeom>
              <a:avLst/>
              <a:gdLst>
                <a:gd name="T0" fmla="*/ 566 w 750"/>
                <a:gd name="T1" fmla="*/ 1877 h 2061"/>
                <a:gd name="T2" fmla="*/ 10 w 750"/>
                <a:gd name="T3" fmla="*/ 203 h 2061"/>
                <a:gd name="T4" fmla="*/ 5 w 750"/>
                <a:gd name="T5" fmla="*/ 184 h 2061"/>
                <a:gd name="T6" fmla="*/ 0 w 750"/>
                <a:gd name="T7" fmla="*/ 159 h 2061"/>
                <a:gd name="T8" fmla="*/ 0 w 750"/>
                <a:gd name="T9" fmla="*/ 133 h 2061"/>
                <a:gd name="T10" fmla="*/ 5 w 750"/>
                <a:gd name="T11" fmla="*/ 104 h 2061"/>
                <a:gd name="T12" fmla="*/ 20 w 750"/>
                <a:gd name="T13" fmla="*/ 69 h 2061"/>
                <a:gd name="T14" fmla="*/ 45 w 750"/>
                <a:gd name="T15" fmla="*/ 34 h 2061"/>
                <a:gd name="T16" fmla="*/ 80 w 750"/>
                <a:gd name="T17" fmla="*/ 0 h 2061"/>
                <a:gd name="T18" fmla="*/ 75 w 750"/>
                <a:gd name="T19" fmla="*/ 20 h 2061"/>
                <a:gd name="T20" fmla="*/ 71 w 750"/>
                <a:gd name="T21" fmla="*/ 44 h 2061"/>
                <a:gd name="T22" fmla="*/ 71 w 750"/>
                <a:gd name="T23" fmla="*/ 79 h 2061"/>
                <a:gd name="T24" fmla="*/ 75 w 750"/>
                <a:gd name="T25" fmla="*/ 113 h 2061"/>
                <a:gd name="T26" fmla="*/ 85 w 750"/>
                <a:gd name="T27" fmla="*/ 148 h 2061"/>
                <a:gd name="T28" fmla="*/ 100 w 750"/>
                <a:gd name="T29" fmla="*/ 184 h 2061"/>
                <a:gd name="T30" fmla="*/ 115 w 750"/>
                <a:gd name="T31" fmla="*/ 198 h 2061"/>
                <a:gd name="T32" fmla="*/ 130 w 750"/>
                <a:gd name="T33" fmla="*/ 213 h 2061"/>
                <a:gd name="T34" fmla="*/ 750 w 750"/>
                <a:gd name="T35" fmla="*/ 2061 h 2061"/>
                <a:gd name="T36" fmla="*/ 566 w 750"/>
                <a:gd name="T37" fmla="*/ 1877 h 2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0" h="2061">
                  <a:moveTo>
                    <a:pt x="566" y="1877"/>
                  </a:moveTo>
                  <a:lnTo>
                    <a:pt x="10" y="203"/>
                  </a:lnTo>
                  <a:lnTo>
                    <a:pt x="5" y="184"/>
                  </a:lnTo>
                  <a:lnTo>
                    <a:pt x="0" y="159"/>
                  </a:lnTo>
                  <a:lnTo>
                    <a:pt x="0" y="133"/>
                  </a:lnTo>
                  <a:lnTo>
                    <a:pt x="5" y="104"/>
                  </a:lnTo>
                  <a:lnTo>
                    <a:pt x="20" y="69"/>
                  </a:lnTo>
                  <a:lnTo>
                    <a:pt x="45" y="34"/>
                  </a:lnTo>
                  <a:lnTo>
                    <a:pt x="80" y="0"/>
                  </a:lnTo>
                  <a:lnTo>
                    <a:pt x="75" y="20"/>
                  </a:lnTo>
                  <a:lnTo>
                    <a:pt x="71" y="44"/>
                  </a:lnTo>
                  <a:lnTo>
                    <a:pt x="71" y="79"/>
                  </a:lnTo>
                  <a:lnTo>
                    <a:pt x="75" y="113"/>
                  </a:lnTo>
                  <a:lnTo>
                    <a:pt x="85" y="148"/>
                  </a:lnTo>
                  <a:lnTo>
                    <a:pt x="100" y="184"/>
                  </a:lnTo>
                  <a:lnTo>
                    <a:pt x="115" y="198"/>
                  </a:lnTo>
                  <a:lnTo>
                    <a:pt x="130" y="213"/>
                  </a:lnTo>
                  <a:lnTo>
                    <a:pt x="750" y="2061"/>
                  </a:lnTo>
                  <a:lnTo>
                    <a:pt x="566" y="1877"/>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6" name="Freeform 49"/>
            <p:cNvSpPr>
              <a:spLocks/>
            </p:cNvSpPr>
            <p:nvPr/>
          </p:nvSpPr>
          <p:spPr bwMode="auto">
            <a:xfrm>
              <a:off x="2726" y="2545"/>
              <a:ext cx="50" cy="137"/>
            </a:xfrm>
            <a:custGeom>
              <a:avLst/>
              <a:gdLst>
                <a:gd name="T0" fmla="*/ 184 w 750"/>
                <a:gd name="T1" fmla="*/ 1877 h 2061"/>
                <a:gd name="T2" fmla="*/ 740 w 750"/>
                <a:gd name="T3" fmla="*/ 203 h 2061"/>
                <a:gd name="T4" fmla="*/ 745 w 750"/>
                <a:gd name="T5" fmla="*/ 184 h 2061"/>
                <a:gd name="T6" fmla="*/ 750 w 750"/>
                <a:gd name="T7" fmla="*/ 159 h 2061"/>
                <a:gd name="T8" fmla="*/ 750 w 750"/>
                <a:gd name="T9" fmla="*/ 133 h 2061"/>
                <a:gd name="T10" fmla="*/ 745 w 750"/>
                <a:gd name="T11" fmla="*/ 104 h 2061"/>
                <a:gd name="T12" fmla="*/ 731 w 750"/>
                <a:gd name="T13" fmla="*/ 69 h 2061"/>
                <a:gd name="T14" fmla="*/ 706 w 750"/>
                <a:gd name="T15" fmla="*/ 34 h 2061"/>
                <a:gd name="T16" fmla="*/ 671 w 750"/>
                <a:gd name="T17" fmla="*/ 0 h 2061"/>
                <a:gd name="T18" fmla="*/ 676 w 750"/>
                <a:gd name="T19" fmla="*/ 20 h 2061"/>
                <a:gd name="T20" fmla="*/ 681 w 750"/>
                <a:gd name="T21" fmla="*/ 44 h 2061"/>
                <a:gd name="T22" fmla="*/ 681 w 750"/>
                <a:gd name="T23" fmla="*/ 79 h 2061"/>
                <a:gd name="T24" fmla="*/ 676 w 750"/>
                <a:gd name="T25" fmla="*/ 113 h 2061"/>
                <a:gd name="T26" fmla="*/ 666 w 750"/>
                <a:gd name="T27" fmla="*/ 148 h 2061"/>
                <a:gd name="T28" fmla="*/ 652 w 750"/>
                <a:gd name="T29" fmla="*/ 184 h 2061"/>
                <a:gd name="T30" fmla="*/ 636 w 750"/>
                <a:gd name="T31" fmla="*/ 198 h 2061"/>
                <a:gd name="T32" fmla="*/ 622 w 750"/>
                <a:gd name="T33" fmla="*/ 213 h 2061"/>
                <a:gd name="T34" fmla="*/ 0 w 750"/>
                <a:gd name="T35" fmla="*/ 2061 h 2061"/>
                <a:gd name="T36" fmla="*/ 184 w 750"/>
                <a:gd name="T37" fmla="*/ 1877 h 2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0" h="2061">
                  <a:moveTo>
                    <a:pt x="184" y="1877"/>
                  </a:moveTo>
                  <a:lnTo>
                    <a:pt x="740" y="203"/>
                  </a:lnTo>
                  <a:lnTo>
                    <a:pt x="745" y="184"/>
                  </a:lnTo>
                  <a:lnTo>
                    <a:pt x="750" y="159"/>
                  </a:lnTo>
                  <a:lnTo>
                    <a:pt x="750" y="133"/>
                  </a:lnTo>
                  <a:lnTo>
                    <a:pt x="745" y="104"/>
                  </a:lnTo>
                  <a:lnTo>
                    <a:pt x="731" y="69"/>
                  </a:lnTo>
                  <a:lnTo>
                    <a:pt x="706" y="34"/>
                  </a:lnTo>
                  <a:lnTo>
                    <a:pt x="671" y="0"/>
                  </a:lnTo>
                  <a:lnTo>
                    <a:pt x="676" y="20"/>
                  </a:lnTo>
                  <a:lnTo>
                    <a:pt x="681" y="44"/>
                  </a:lnTo>
                  <a:lnTo>
                    <a:pt x="681" y="79"/>
                  </a:lnTo>
                  <a:lnTo>
                    <a:pt x="676" y="113"/>
                  </a:lnTo>
                  <a:lnTo>
                    <a:pt x="666" y="148"/>
                  </a:lnTo>
                  <a:lnTo>
                    <a:pt x="652" y="184"/>
                  </a:lnTo>
                  <a:lnTo>
                    <a:pt x="636" y="198"/>
                  </a:lnTo>
                  <a:lnTo>
                    <a:pt x="622" y="213"/>
                  </a:lnTo>
                  <a:lnTo>
                    <a:pt x="0" y="2061"/>
                  </a:lnTo>
                  <a:lnTo>
                    <a:pt x="184" y="1877"/>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7" name="Freeform 50"/>
            <p:cNvSpPr>
              <a:spLocks/>
            </p:cNvSpPr>
            <p:nvPr/>
          </p:nvSpPr>
          <p:spPr bwMode="auto">
            <a:xfrm>
              <a:off x="2843" y="2330"/>
              <a:ext cx="21" cy="75"/>
            </a:xfrm>
            <a:custGeom>
              <a:avLst/>
              <a:gdLst>
                <a:gd name="T0" fmla="*/ 14 w 312"/>
                <a:gd name="T1" fmla="*/ 0 h 1117"/>
                <a:gd name="T2" fmla="*/ 0 w 312"/>
                <a:gd name="T3" fmla="*/ 194 h 1117"/>
                <a:gd name="T4" fmla="*/ 0 w 312"/>
                <a:gd name="T5" fmla="*/ 317 h 1117"/>
                <a:gd name="T6" fmla="*/ 0 w 312"/>
                <a:gd name="T7" fmla="*/ 352 h 1117"/>
                <a:gd name="T8" fmla="*/ 5 w 312"/>
                <a:gd name="T9" fmla="*/ 362 h 1117"/>
                <a:gd name="T10" fmla="*/ 10 w 312"/>
                <a:gd name="T11" fmla="*/ 357 h 1117"/>
                <a:gd name="T12" fmla="*/ 14 w 312"/>
                <a:gd name="T13" fmla="*/ 357 h 1117"/>
                <a:gd name="T14" fmla="*/ 29 w 312"/>
                <a:gd name="T15" fmla="*/ 367 h 1117"/>
                <a:gd name="T16" fmla="*/ 49 w 312"/>
                <a:gd name="T17" fmla="*/ 392 h 1117"/>
                <a:gd name="T18" fmla="*/ 54 w 312"/>
                <a:gd name="T19" fmla="*/ 412 h 1117"/>
                <a:gd name="T20" fmla="*/ 64 w 312"/>
                <a:gd name="T21" fmla="*/ 432 h 1117"/>
                <a:gd name="T22" fmla="*/ 113 w 312"/>
                <a:gd name="T23" fmla="*/ 586 h 1117"/>
                <a:gd name="T24" fmla="*/ 198 w 312"/>
                <a:gd name="T25" fmla="*/ 834 h 1117"/>
                <a:gd name="T26" fmla="*/ 243 w 312"/>
                <a:gd name="T27" fmla="*/ 957 h 1117"/>
                <a:gd name="T28" fmla="*/ 277 w 312"/>
                <a:gd name="T29" fmla="*/ 1052 h 1117"/>
                <a:gd name="T30" fmla="*/ 302 w 312"/>
                <a:gd name="T31" fmla="*/ 1107 h 1117"/>
                <a:gd name="T32" fmla="*/ 312 w 312"/>
                <a:gd name="T33" fmla="*/ 1117 h 1117"/>
                <a:gd name="T34" fmla="*/ 312 w 312"/>
                <a:gd name="T35" fmla="*/ 1102 h 1117"/>
                <a:gd name="T36" fmla="*/ 307 w 312"/>
                <a:gd name="T37" fmla="*/ 1013 h 1117"/>
                <a:gd name="T38" fmla="*/ 292 w 312"/>
                <a:gd name="T39" fmla="*/ 913 h 1117"/>
                <a:gd name="T40" fmla="*/ 277 w 312"/>
                <a:gd name="T41" fmla="*/ 800 h 1117"/>
                <a:gd name="T42" fmla="*/ 148 w 312"/>
                <a:gd name="T43" fmla="*/ 378 h 1117"/>
                <a:gd name="T44" fmla="*/ 59 w 312"/>
                <a:gd name="T45" fmla="*/ 104 h 1117"/>
                <a:gd name="T46" fmla="*/ 24 w 312"/>
                <a:gd name="T47" fmla="*/ 19 h 1117"/>
                <a:gd name="T48" fmla="*/ 19 w 312"/>
                <a:gd name="T49" fmla="*/ 0 h 1117"/>
                <a:gd name="T50" fmla="*/ 14 w 312"/>
                <a:gd name="T51" fmla="*/ 0 h 1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2" h="1117">
                  <a:moveTo>
                    <a:pt x="14" y="0"/>
                  </a:moveTo>
                  <a:lnTo>
                    <a:pt x="0" y="194"/>
                  </a:lnTo>
                  <a:lnTo>
                    <a:pt x="0" y="317"/>
                  </a:lnTo>
                  <a:lnTo>
                    <a:pt x="0" y="352"/>
                  </a:lnTo>
                  <a:lnTo>
                    <a:pt x="5" y="362"/>
                  </a:lnTo>
                  <a:lnTo>
                    <a:pt x="10" y="357"/>
                  </a:lnTo>
                  <a:lnTo>
                    <a:pt x="14" y="357"/>
                  </a:lnTo>
                  <a:lnTo>
                    <a:pt x="29" y="367"/>
                  </a:lnTo>
                  <a:lnTo>
                    <a:pt x="49" y="392"/>
                  </a:lnTo>
                  <a:lnTo>
                    <a:pt x="54" y="412"/>
                  </a:lnTo>
                  <a:lnTo>
                    <a:pt x="64" y="432"/>
                  </a:lnTo>
                  <a:lnTo>
                    <a:pt x="113" y="586"/>
                  </a:lnTo>
                  <a:lnTo>
                    <a:pt x="198" y="834"/>
                  </a:lnTo>
                  <a:lnTo>
                    <a:pt x="243" y="957"/>
                  </a:lnTo>
                  <a:lnTo>
                    <a:pt x="277" y="1052"/>
                  </a:lnTo>
                  <a:lnTo>
                    <a:pt x="302" y="1107"/>
                  </a:lnTo>
                  <a:lnTo>
                    <a:pt x="312" y="1117"/>
                  </a:lnTo>
                  <a:lnTo>
                    <a:pt x="312" y="1102"/>
                  </a:lnTo>
                  <a:lnTo>
                    <a:pt x="307" y="1013"/>
                  </a:lnTo>
                  <a:lnTo>
                    <a:pt x="292" y="913"/>
                  </a:lnTo>
                  <a:lnTo>
                    <a:pt x="277" y="800"/>
                  </a:lnTo>
                  <a:lnTo>
                    <a:pt x="148" y="378"/>
                  </a:lnTo>
                  <a:lnTo>
                    <a:pt x="59" y="104"/>
                  </a:lnTo>
                  <a:lnTo>
                    <a:pt x="24" y="19"/>
                  </a:lnTo>
                  <a:lnTo>
                    <a:pt x="19" y="0"/>
                  </a:lnTo>
                  <a:lnTo>
                    <a:pt x="14" y="0"/>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8" name="Freeform 51"/>
            <p:cNvSpPr>
              <a:spLocks/>
            </p:cNvSpPr>
            <p:nvPr/>
          </p:nvSpPr>
          <p:spPr bwMode="auto">
            <a:xfrm>
              <a:off x="2723" y="2602"/>
              <a:ext cx="243" cy="93"/>
            </a:xfrm>
            <a:custGeom>
              <a:avLst/>
              <a:gdLst>
                <a:gd name="T0" fmla="*/ 0 w 3646"/>
                <a:gd name="T1" fmla="*/ 1361 h 1395"/>
                <a:gd name="T2" fmla="*/ 5 w 3646"/>
                <a:gd name="T3" fmla="*/ 1370 h 1395"/>
                <a:gd name="T4" fmla="*/ 19 w 3646"/>
                <a:gd name="T5" fmla="*/ 1375 h 1395"/>
                <a:gd name="T6" fmla="*/ 30 w 3646"/>
                <a:gd name="T7" fmla="*/ 1375 h 1395"/>
                <a:gd name="T8" fmla="*/ 39 w 3646"/>
                <a:gd name="T9" fmla="*/ 1370 h 1395"/>
                <a:gd name="T10" fmla="*/ 49 w 3646"/>
                <a:gd name="T11" fmla="*/ 1361 h 1395"/>
                <a:gd name="T12" fmla="*/ 54 w 3646"/>
                <a:gd name="T13" fmla="*/ 1341 h 1395"/>
                <a:gd name="T14" fmla="*/ 69 w 3646"/>
                <a:gd name="T15" fmla="*/ 1311 h 1395"/>
                <a:gd name="T16" fmla="*/ 93 w 3646"/>
                <a:gd name="T17" fmla="*/ 1276 h 1395"/>
                <a:gd name="T18" fmla="*/ 159 w 3646"/>
                <a:gd name="T19" fmla="*/ 1191 h 1395"/>
                <a:gd name="T20" fmla="*/ 253 w 3646"/>
                <a:gd name="T21" fmla="*/ 1092 h 1395"/>
                <a:gd name="T22" fmla="*/ 1629 w 3646"/>
                <a:gd name="T23" fmla="*/ 69 h 1395"/>
                <a:gd name="T24" fmla="*/ 1664 w 3646"/>
                <a:gd name="T25" fmla="*/ 44 h 1395"/>
                <a:gd name="T26" fmla="*/ 1699 w 3646"/>
                <a:gd name="T27" fmla="*/ 24 h 1395"/>
                <a:gd name="T28" fmla="*/ 1748 w 3646"/>
                <a:gd name="T29" fmla="*/ 9 h 1395"/>
                <a:gd name="T30" fmla="*/ 1778 w 3646"/>
                <a:gd name="T31" fmla="*/ 4 h 1395"/>
                <a:gd name="T32" fmla="*/ 1808 w 3646"/>
                <a:gd name="T33" fmla="*/ 0 h 1395"/>
                <a:gd name="T34" fmla="*/ 1838 w 3646"/>
                <a:gd name="T35" fmla="*/ 0 h 1395"/>
                <a:gd name="T36" fmla="*/ 1868 w 3646"/>
                <a:gd name="T37" fmla="*/ 4 h 1395"/>
                <a:gd name="T38" fmla="*/ 1902 w 3646"/>
                <a:gd name="T39" fmla="*/ 15 h 1395"/>
                <a:gd name="T40" fmla="*/ 1937 w 3646"/>
                <a:gd name="T41" fmla="*/ 29 h 1395"/>
                <a:gd name="T42" fmla="*/ 1971 w 3646"/>
                <a:gd name="T43" fmla="*/ 54 h 1395"/>
                <a:gd name="T44" fmla="*/ 2007 w 3646"/>
                <a:gd name="T45" fmla="*/ 79 h 1395"/>
                <a:gd name="T46" fmla="*/ 2130 w 3646"/>
                <a:gd name="T47" fmla="*/ 184 h 1395"/>
                <a:gd name="T48" fmla="*/ 2334 w 3646"/>
                <a:gd name="T49" fmla="*/ 343 h 1395"/>
                <a:gd name="T50" fmla="*/ 2871 w 3646"/>
                <a:gd name="T51" fmla="*/ 745 h 1395"/>
                <a:gd name="T52" fmla="*/ 3592 w 3646"/>
                <a:gd name="T53" fmla="*/ 1270 h 1395"/>
                <a:gd name="T54" fmla="*/ 3606 w 3646"/>
                <a:gd name="T55" fmla="*/ 1290 h 1395"/>
                <a:gd name="T56" fmla="*/ 3631 w 3646"/>
                <a:gd name="T57" fmla="*/ 1336 h 1395"/>
                <a:gd name="T58" fmla="*/ 3641 w 3646"/>
                <a:gd name="T59" fmla="*/ 1361 h 1395"/>
                <a:gd name="T60" fmla="*/ 3646 w 3646"/>
                <a:gd name="T61" fmla="*/ 1375 h 1395"/>
                <a:gd name="T62" fmla="*/ 3641 w 3646"/>
                <a:gd name="T63" fmla="*/ 1385 h 1395"/>
                <a:gd name="T64" fmla="*/ 3636 w 3646"/>
                <a:gd name="T65" fmla="*/ 1390 h 1395"/>
                <a:gd name="T66" fmla="*/ 3626 w 3646"/>
                <a:gd name="T67" fmla="*/ 1390 h 1395"/>
                <a:gd name="T68" fmla="*/ 3611 w 3646"/>
                <a:gd name="T69" fmla="*/ 1390 h 1395"/>
                <a:gd name="T70" fmla="*/ 3576 w 3646"/>
                <a:gd name="T71" fmla="*/ 1385 h 1395"/>
                <a:gd name="T72" fmla="*/ 3552 w 3646"/>
                <a:gd name="T73" fmla="*/ 1375 h 1395"/>
                <a:gd name="T74" fmla="*/ 3527 w 3646"/>
                <a:gd name="T75" fmla="*/ 1361 h 1395"/>
                <a:gd name="T76" fmla="*/ 1962 w 3646"/>
                <a:gd name="T77" fmla="*/ 213 h 1395"/>
                <a:gd name="T78" fmla="*/ 1937 w 3646"/>
                <a:gd name="T79" fmla="*/ 198 h 1395"/>
                <a:gd name="T80" fmla="*/ 1912 w 3646"/>
                <a:gd name="T81" fmla="*/ 188 h 1395"/>
                <a:gd name="T82" fmla="*/ 1873 w 3646"/>
                <a:gd name="T83" fmla="*/ 174 h 1395"/>
                <a:gd name="T84" fmla="*/ 1828 w 3646"/>
                <a:gd name="T85" fmla="*/ 168 h 1395"/>
                <a:gd name="T86" fmla="*/ 1778 w 3646"/>
                <a:gd name="T87" fmla="*/ 174 h 1395"/>
                <a:gd name="T88" fmla="*/ 1753 w 3646"/>
                <a:gd name="T89" fmla="*/ 184 h 1395"/>
                <a:gd name="T90" fmla="*/ 1723 w 3646"/>
                <a:gd name="T91" fmla="*/ 193 h 1395"/>
                <a:gd name="T92" fmla="*/ 1694 w 3646"/>
                <a:gd name="T93" fmla="*/ 208 h 1395"/>
                <a:gd name="T94" fmla="*/ 1664 w 3646"/>
                <a:gd name="T95" fmla="*/ 223 h 1395"/>
                <a:gd name="T96" fmla="*/ 114 w 3646"/>
                <a:gd name="T97" fmla="*/ 1350 h 1395"/>
                <a:gd name="T98" fmla="*/ 93 w 3646"/>
                <a:gd name="T99" fmla="*/ 1365 h 1395"/>
                <a:gd name="T100" fmla="*/ 54 w 3646"/>
                <a:gd name="T101" fmla="*/ 1390 h 1395"/>
                <a:gd name="T102" fmla="*/ 30 w 3646"/>
                <a:gd name="T103" fmla="*/ 1395 h 1395"/>
                <a:gd name="T104" fmla="*/ 14 w 3646"/>
                <a:gd name="T105" fmla="*/ 1395 h 1395"/>
                <a:gd name="T106" fmla="*/ 5 w 3646"/>
                <a:gd name="T107" fmla="*/ 1395 h 1395"/>
                <a:gd name="T108" fmla="*/ 0 w 3646"/>
                <a:gd name="T109" fmla="*/ 1385 h 1395"/>
                <a:gd name="T110" fmla="*/ 0 w 3646"/>
                <a:gd name="T111" fmla="*/ 1375 h 1395"/>
                <a:gd name="T112" fmla="*/ 0 w 3646"/>
                <a:gd name="T113" fmla="*/ 1361 h 1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646" h="1395">
                  <a:moveTo>
                    <a:pt x="0" y="1361"/>
                  </a:moveTo>
                  <a:lnTo>
                    <a:pt x="5" y="1370"/>
                  </a:lnTo>
                  <a:lnTo>
                    <a:pt x="19" y="1375"/>
                  </a:lnTo>
                  <a:lnTo>
                    <a:pt x="30" y="1375"/>
                  </a:lnTo>
                  <a:lnTo>
                    <a:pt x="39" y="1370"/>
                  </a:lnTo>
                  <a:lnTo>
                    <a:pt x="49" y="1361"/>
                  </a:lnTo>
                  <a:lnTo>
                    <a:pt x="54" y="1341"/>
                  </a:lnTo>
                  <a:lnTo>
                    <a:pt x="69" y="1311"/>
                  </a:lnTo>
                  <a:lnTo>
                    <a:pt x="93" y="1276"/>
                  </a:lnTo>
                  <a:lnTo>
                    <a:pt x="159" y="1191"/>
                  </a:lnTo>
                  <a:lnTo>
                    <a:pt x="253" y="1092"/>
                  </a:lnTo>
                  <a:lnTo>
                    <a:pt x="1629" y="69"/>
                  </a:lnTo>
                  <a:lnTo>
                    <a:pt x="1664" y="44"/>
                  </a:lnTo>
                  <a:lnTo>
                    <a:pt x="1699" y="24"/>
                  </a:lnTo>
                  <a:lnTo>
                    <a:pt x="1748" y="9"/>
                  </a:lnTo>
                  <a:lnTo>
                    <a:pt x="1778" y="4"/>
                  </a:lnTo>
                  <a:lnTo>
                    <a:pt x="1808" y="0"/>
                  </a:lnTo>
                  <a:lnTo>
                    <a:pt x="1838" y="0"/>
                  </a:lnTo>
                  <a:lnTo>
                    <a:pt x="1868" y="4"/>
                  </a:lnTo>
                  <a:lnTo>
                    <a:pt x="1902" y="15"/>
                  </a:lnTo>
                  <a:lnTo>
                    <a:pt x="1937" y="29"/>
                  </a:lnTo>
                  <a:lnTo>
                    <a:pt x="1971" y="54"/>
                  </a:lnTo>
                  <a:lnTo>
                    <a:pt x="2007" y="79"/>
                  </a:lnTo>
                  <a:lnTo>
                    <a:pt x="2130" y="184"/>
                  </a:lnTo>
                  <a:lnTo>
                    <a:pt x="2334" y="343"/>
                  </a:lnTo>
                  <a:lnTo>
                    <a:pt x="2871" y="745"/>
                  </a:lnTo>
                  <a:lnTo>
                    <a:pt x="3592" y="1270"/>
                  </a:lnTo>
                  <a:lnTo>
                    <a:pt x="3606" y="1290"/>
                  </a:lnTo>
                  <a:lnTo>
                    <a:pt x="3631" y="1336"/>
                  </a:lnTo>
                  <a:lnTo>
                    <a:pt x="3641" y="1361"/>
                  </a:lnTo>
                  <a:lnTo>
                    <a:pt x="3646" y="1375"/>
                  </a:lnTo>
                  <a:lnTo>
                    <a:pt x="3641" y="1385"/>
                  </a:lnTo>
                  <a:lnTo>
                    <a:pt x="3636" y="1390"/>
                  </a:lnTo>
                  <a:lnTo>
                    <a:pt x="3626" y="1390"/>
                  </a:lnTo>
                  <a:lnTo>
                    <a:pt x="3611" y="1390"/>
                  </a:lnTo>
                  <a:lnTo>
                    <a:pt x="3576" y="1385"/>
                  </a:lnTo>
                  <a:lnTo>
                    <a:pt x="3552" y="1375"/>
                  </a:lnTo>
                  <a:lnTo>
                    <a:pt x="3527" y="1361"/>
                  </a:lnTo>
                  <a:lnTo>
                    <a:pt x="1962" y="213"/>
                  </a:lnTo>
                  <a:lnTo>
                    <a:pt x="1937" y="198"/>
                  </a:lnTo>
                  <a:lnTo>
                    <a:pt x="1912" y="188"/>
                  </a:lnTo>
                  <a:lnTo>
                    <a:pt x="1873" y="174"/>
                  </a:lnTo>
                  <a:lnTo>
                    <a:pt x="1828" y="168"/>
                  </a:lnTo>
                  <a:lnTo>
                    <a:pt x="1778" y="174"/>
                  </a:lnTo>
                  <a:lnTo>
                    <a:pt x="1753" y="184"/>
                  </a:lnTo>
                  <a:lnTo>
                    <a:pt x="1723" y="193"/>
                  </a:lnTo>
                  <a:lnTo>
                    <a:pt x="1694" y="208"/>
                  </a:lnTo>
                  <a:lnTo>
                    <a:pt x="1664" y="223"/>
                  </a:lnTo>
                  <a:lnTo>
                    <a:pt x="114" y="1350"/>
                  </a:lnTo>
                  <a:lnTo>
                    <a:pt x="93" y="1365"/>
                  </a:lnTo>
                  <a:lnTo>
                    <a:pt x="54" y="1390"/>
                  </a:lnTo>
                  <a:lnTo>
                    <a:pt x="30" y="1395"/>
                  </a:lnTo>
                  <a:lnTo>
                    <a:pt x="14" y="1395"/>
                  </a:lnTo>
                  <a:lnTo>
                    <a:pt x="5" y="1395"/>
                  </a:lnTo>
                  <a:lnTo>
                    <a:pt x="0" y="1385"/>
                  </a:lnTo>
                  <a:lnTo>
                    <a:pt x="0" y="1375"/>
                  </a:lnTo>
                  <a:lnTo>
                    <a:pt x="0" y="1361"/>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9" name="Freeform 52"/>
            <p:cNvSpPr>
              <a:spLocks/>
            </p:cNvSpPr>
            <p:nvPr/>
          </p:nvSpPr>
          <p:spPr bwMode="auto">
            <a:xfrm>
              <a:off x="2814" y="2606"/>
              <a:ext cx="151" cy="88"/>
            </a:xfrm>
            <a:custGeom>
              <a:avLst/>
              <a:gdLst>
                <a:gd name="T0" fmla="*/ 333 w 2260"/>
                <a:gd name="T1" fmla="*/ 40 h 1316"/>
                <a:gd name="T2" fmla="*/ 357 w 2260"/>
                <a:gd name="T3" fmla="*/ 25 h 1316"/>
                <a:gd name="T4" fmla="*/ 387 w 2260"/>
                <a:gd name="T5" fmla="*/ 15 h 1316"/>
                <a:gd name="T6" fmla="*/ 421 w 2260"/>
                <a:gd name="T7" fmla="*/ 5 h 1316"/>
                <a:gd name="T8" fmla="*/ 472 w 2260"/>
                <a:gd name="T9" fmla="*/ 0 h 1316"/>
                <a:gd name="T10" fmla="*/ 497 w 2260"/>
                <a:gd name="T11" fmla="*/ 5 h 1316"/>
                <a:gd name="T12" fmla="*/ 521 w 2260"/>
                <a:gd name="T13" fmla="*/ 10 h 1316"/>
                <a:gd name="T14" fmla="*/ 551 w 2260"/>
                <a:gd name="T15" fmla="*/ 20 h 1316"/>
                <a:gd name="T16" fmla="*/ 576 w 2260"/>
                <a:gd name="T17" fmla="*/ 29 h 1316"/>
                <a:gd name="T18" fmla="*/ 605 w 2260"/>
                <a:gd name="T19" fmla="*/ 50 h 1316"/>
                <a:gd name="T20" fmla="*/ 636 w 2260"/>
                <a:gd name="T21" fmla="*/ 75 h 1316"/>
                <a:gd name="T22" fmla="*/ 750 w 2260"/>
                <a:gd name="T23" fmla="*/ 164 h 1316"/>
                <a:gd name="T24" fmla="*/ 953 w 2260"/>
                <a:gd name="T25" fmla="*/ 318 h 1316"/>
                <a:gd name="T26" fmla="*/ 1495 w 2260"/>
                <a:gd name="T27" fmla="*/ 720 h 1316"/>
                <a:gd name="T28" fmla="*/ 2235 w 2260"/>
                <a:gd name="T29" fmla="*/ 1267 h 1316"/>
                <a:gd name="T30" fmla="*/ 2245 w 2260"/>
                <a:gd name="T31" fmla="*/ 1282 h 1316"/>
                <a:gd name="T32" fmla="*/ 2260 w 2260"/>
                <a:gd name="T33" fmla="*/ 1302 h 1316"/>
                <a:gd name="T34" fmla="*/ 2260 w 2260"/>
                <a:gd name="T35" fmla="*/ 1311 h 1316"/>
                <a:gd name="T36" fmla="*/ 2250 w 2260"/>
                <a:gd name="T37" fmla="*/ 1316 h 1316"/>
                <a:gd name="T38" fmla="*/ 2230 w 2260"/>
                <a:gd name="T39" fmla="*/ 1307 h 1316"/>
                <a:gd name="T40" fmla="*/ 2196 w 2260"/>
                <a:gd name="T41" fmla="*/ 1291 h 1316"/>
                <a:gd name="T42" fmla="*/ 2091 w 2260"/>
                <a:gd name="T43" fmla="*/ 1222 h 1316"/>
                <a:gd name="T44" fmla="*/ 1897 w 2260"/>
                <a:gd name="T45" fmla="*/ 1083 h 1316"/>
                <a:gd name="T46" fmla="*/ 1355 w 2260"/>
                <a:gd name="T47" fmla="*/ 681 h 1316"/>
                <a:gd name="T48" fmla="*/ 612 w 2260"/>
                <a:gd name="T49" fmla="*/ 120 h 1316"/>
                <a:gd name="T50" fmla="*/ 586 w 2260"/>
                <a:gd name="T51" fmla="*/ 100 h 1316"/>
                <a:gd name="T52" fmla="*/ 561 w 2260"/>
                <a:gd name="T53" fmla="*/ 85 h 1316"/>
                <a:gd name="T54" fmla="*/ 526 w 2260"/>
                <a:gd name="T55" fmla="*/ 70 h 1316"/>
                <a:gd name="T56" fmla="*/ 502 w 2260"/>
                <a:gd name="T57" fmla="*/ 65 h 1316"/>
                <a:gd name="T58" fmla="*/ 477 w 2260"/>
                <a:gd name="T59" fmla="*/ 65 h 1316"/>
                <a:gd name="T60" fmla="*/ 447 w 2260"/>
                <a:gd name="T61" fmla="*/ 65 h 1316"/>
                <a:gd name="T62" fmla="*/ 412 w 2260"/>
                <a:gd name="T63" fmla="*/ 75 h 1316"/>
                <a:gd name="T64" fmla="*/ 377 w 2260"/>
                <a:gd name="T65" fmla="*/ 85 h 1316"/>
                <a:gd name="T66" fmla="*/ 337 w 2260"/>
                <a:gd name="T67" fmla="*/ 105 h 1316"/>
                <a:gd name="T68" fmla="*/ 293 w 2260"/>
                <a:gd name="T69" fmla="*/ 130 h 1316"/>
                <a:gd name="T70" fmla="*/ 249 w 2260"/>
                <a:gd name="T71" fmla="*/ 159 h 1316"/>
                <a:gd name="T72" fmla="*/ 0 w 2260"/>
                <a:gd name="T73" fmla="*/ 338 h 1316"/>
                <a:gd name="T74" fmla="*/ 39 w 2260"/>
                <a:gd name="T75" fmla="*/ 293 h 1316"/>
                <a:gd name="T76" fmla="*/ 139 w 2260"/>
                <a:gd name="T77" fmla="*/ 193 h 1316"/>
                <a:gd name="T78" fmla="*/ 198 w 2260"/>
                <a:gd name="T79" fmla="*/ 139 h 1316"/>
                <a:gd name="T80" fmla="*/ 254 w 2260"/>
                <a:gd name="T81" fmla="*/ 95 h 1316"/>
                <a:gd name="T82" fmla="*/ 298 w 2260"/>
                <a:gd name="T83" fmla="*/ 55 h 1316"/>
                <a:gd name="T84" fmla="*/ 318 w 2260"/>
                <a:gd name="T85" fmla="*/ 46 h 1316"/>
                <a:gd name="T86" fmla="*/ 333 w 2260"/>
                <a:gd name="T87" fmla="*/ 40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260" h="1316">
                  <a:moveTo>
                    <a:pt x="333" y="40"/>
                  </a:moveTo>
                  <a:lnTo>
                    <a:pt x="357" y="25"/>
                  </a:lnTo>
                  <a:lnTo>
                    <a:pt x="387" y="15"/>
                  </a:lnTo>
                  <a:lnTo>
                    <a:pt x="421" y="5"/>
                  </a:lnTo>
                  <a:lnTo>
                    <a:pt x="472" y="0"/>
                  </a:lnTo>
                  <a:lnTo>
                    <a:pt x="497" y="5"/>
                  </a:lnTo>
                  <a:lnTo>
                    <a:pt x="521" y="10"/>
                  </a:lnTo>
                  <a:lnTo>
                    <a:pt x="551" y="20"/>
                  </a:lnTo>
                  <a:lnTo>
                    <a:pt x="576" y="29"/>
                  </a:lnTo>
                  <a:lnTo>
                    <a:pt x="605" y="50"/>
                  </a:lnTo>
                  <a:lnTo>
                    <a:pt x="636" y="75"/>
                  </a:lnTo>
                  <a:lnTo>
                    <a:pt x="750" y="164"/>
                  </a:lnTo>
                  <a:lnTo>
                    <a:pt x="953" y="318"/>
                  </a:lnTo>
                  <a:lnTo>
                    <a:pt x="1495" y="720"/>
                  </a:lnTo>
                  <a:lnTo>
                    <a:pt x="2235" y="1267"/>
                  </a:lnTo>
                  <a:lnTo>
                    <a:pt x="2245" y="1282"/>
                  </a:lnTo>
                  <a:lnTo>
                    <a:pt x="2260" y="1302"/>
                  </a:lnTo>
                  <a:lnTo>
                    <a:pt x="2260" y="1311"/>
                  </a:lnTo>
                  <a:lnTo>
                    <a:pt x="2250" y="1316"/>
                  </a:lnTo>
                  <a:lnTo>
                    <a:pt x="2230" y="1307"/>
                  </a:lnTo>
                  <a:lnTo>
                    <a:pt x="2196" y="1291"/>
                  </a:lnTo>
                  <a:lnTo>
                    <a:pt x="2091" y="1222"/>
                  </a:lnTo>
                  <a:lnTo>
                    <a:pt x="1897" y="1083"/>
                  </a:lnTo>
                  <a:lnTo>
                    <a:pt x="1355" y="681"/>
                  </a:lnTo>
                  <a:lnTo>
                    <a:pt x="612" y="120"/>
                  </a:lnTo>
                  <a:lnTo>
                    <a:pt x="586" y="100"/>
                  </a:lnTo>
                  <a:lnTo>
                    <a:pt x="561" y="85"/>
                  </a:lnTo>
                  <a:lnTo>
                    <a:pt x="526" y="70"/>
                  </a:lnTo>
                  <a:lnTo>
                    <a:pt x="502" y="65"/>
                  </a:lnTo>
                  <a:lnTo>
                    <a:pt x="477" y="65"/>
                  </a:lnTo>
                  <a:lnTo>
                    <a:pt x="447" y="65"/>
                  </a:lnTo>
                  <a:lnTo>
                    <a:pt x="412" y="75"/>
                  </a:lnTo>
                  <a:lnTo>
                    <a:pt x="377" y="85"/>
                  </a:lnTo>
                  <a:lnTo>
                    <a:pt x="337" y="105"/>
                  </a:lnTo>
                  <a:lnTo>
                    <a:pt x="293" y="130"/>
                  </a:lnTo>
                  <a:lnTo>
                    <a:pt x="249" y="159"/>
                  </a:lnTo>
                  <a:lnTo>
                    <a:pt x="0" y="338"/>
                  </a:lnTo>
                  <a:lnTo>
                    <a:pt x="39" y="293"/>
                  </a:lnTo>
                  <a:lnTo>
                    <a:pt x="139" y="193"/>
                  </a:lnTo>
                  <a:lnTo>
                    <a:pt x="198" y="139"/>
                  </a:lnTo>
                  <a:lnTo>
                    <a:pt x="254" y="95"/>
                  </a:lnTo>
                  <a:lnTo>
                    <a:pt x="298" y="55"/>
                  </a:lnTo>
                  <a:lnTo>
                    <a:pt x="318" y="46"/>
                  </a:lnTo>
                  <a:lnTo>
                    <a:pt x="333" y="40"/>
                  </a:lnTo>
                  <a:close/>
                </a:path>
              </a:pathLst>
            </a:custGeom>
            <a:solidFill>
              <a:srgbClr val="BF73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0" name="Freeform 53"/>
            <p:cNvSpPr>
              <a:spLocks/>
            </p:cNvSpPr>
            <p:nvPr/>
          </p:nvSpPr>
          <p:spPr bwMode="auto">
            <a:xfrm>
              <a:off x="2922" y="2467"/>
              <a:ext cx="117" cy="87"/>
            </a:xfrm>
            <a:custGeom>
              <a:avLst/>
              <a:gdLst>
                <a:gd name="T0" fmla="*/ 1346 w 1758"/>
                <a:gd name="T1" fmla="*/ 113 h 1310"/>
                <a:gd name="T2" fmla="*/ 1758 w 1758"/>
                <a:gd name="T3" fmla="*/ 0 h 1310"/>
                <a:gd name="T4" fmla="*/ 144 w 1758"/>
                <a:gd name="T5" fmla="*/ 1172 h 1310"/>
                <a:gd name="T6" fmla="*/ 89 w 1758"/>
                <a:gd name="T7" fmla="*/ 1226 h 1310"/>
                <a:gd name="T8" fmla="*/ 49 w 1758"/>
                <a:gd name="T9" fmla="*/ 1270 h 1310"/>
                <a:gd name="T10" fmla="*/ 39 w 1758"/>
                <a:gd name="T11" fmla="*/ 1290 h 1310"/>
                <a:gd name="T12" fmla="*/ 34 w 1758"/>
                <a:gd name="T13" fmla="*/ 1310 h 1310"/>
                <a:gd name="T14" fmla="*/ 19 w 1758"/>
                <a:gd name="T15" fmla="*/ 1295 h 1310"/>
                <a:gd name="T16" fmla="*/ 9 w 1758"/>
                <a:gd name="T17" fmla="*/ 1281 h 1310"/>
                <a:gd name="T18" fmla="*/ 0 w 1758"/>
                <a:gd name="T19" fmla="*/ 1256 h 1310"/>
                <a:gd name="T20" fmla="*/ 0 w 1758"/>
                <a:gd name="T21" fmla="*/ 1226 h 1310"/>
                <a:gd name="T22" fmla="*/ 5 w 1758"/>
                <a:gd name="T23" fmla="*/ 1206 h 1310"/>
                <a:gd name="T24" fmla="*/ 9 w 1758"/>
                <a:gd name="T25" fmla="*/ 1192 h 1310"/>
                <a:gd name="T26" fmla="*/ 25 w 1758"/>
                <a:gd name="T27" fmla="*/ 1172 h 1310"/>
                <a:gd name="T28" fmla="*/ 39 w 1758"/>
                <a:gd name="T29" fmla="*/ 1152 h 1310"/>
                <a:gd name="T30" fmla="*/ 59 w 1758"/>
                <a:gd name="T31" fmla="*/ 1126 h 1310"/>
                <a:gd name="T32" fmla="*/ 84 w 1758"/>
                <a:gd name="T33" fmla="*/ 1101 h 1310"/>
                <a:gd name="T34" fmla="*/ 347 w 1758"/>
                <a:gd name="T35" fmla="*/ 893 h 1310"/>
                <a:gd name="T36" fmla="*/ 775 w 1758"/>
                <a:gd name="T37" fmla="*/ 561 h 1310"/>
                <a:gd name="T38" fmla="*/ 1346 w 1758"/>
                <a:gd name="T39" fmla="*/ 113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58" h="1310">
                  <a:moveTo>
                    <a:pt x="1346" y="113"/>
                  </a:moveTo>
                  <a:lnTo>
                    <a:pt x="1758" y="0"/>
                  </a:lnTo>
                  <a:lnTo>
                    <a:pt x="144" y="1172"/>
                  </a:lnTo>
                  <a:lnTo>
                    <a:pt x="89" y="1226"/>
                  </a:lnTo>
                  <a:lnTo>
                    <a:pt x="49" y="1270"/>
                  </a:lnTo>
                  <a:lnTo>
                    <a:pt x="39" y="1290"/>
                  </a:lnTo>
                  <a:lnTo>
                    <a:pt x="34" y="1310"/>
                  </a:lnTo>
                  <a:lnTo>
                    <a:pt x="19" y="1295"/>
                  </a:lnTo>
                  <a:lnTo>
                    <a:pt x="9" y="1281"/>
                  </a:lnTo>
                  <a:lnTo>
                    <a:pt x="0" y="1256"/>
                  </a:lnTo>
                  <a:lnTo>
                    <a:pt x="0" y="1226"/>
                  </a:lnTo>
                  <a:lnTo>
                    <a:pt x="5" y="1206"/>
                  </a:lnTo>
                  <a:lnTo>
                    <a:pt x="9" y="1192"/>
                  </a:lnTo>
                  <a:lnTo>
                    <a:pt x="25" y="1172"/>
                  </a:lnTo>
                  <a:lnTo>
                    <a:pt x="39" y="1152"/>
                  </a:lnTo>
                  <a:lnTo>
                    <a:pt x="59" y="1126"/>
                  </a:lnTo>
                  <a:lnTo>
                    <a:pt x="84" y="1101"/>
                  </a:lnTo>
                  <a:lnTo>
                    <a:pt x="347" y="893"/>
                  </a:lnTo>
                  <a:lnTo>
                    <a:pt x="775" y="561"/>
                  </a:lnTo>
                  <a:lnTo>
                    <a:pt x="1346" y="113"/>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1" name="Freeform 54"/>
            <p:cNvSpPr>
              <a:spLocks/>
            </p:cNvSpPr>
            <p:nvPr/>
          </p:nvSpPr>
          <p:spPr bwMode="auto">
            <a:xfrm>
              <a:off x="2668" y="2480"/>
              <a:ext cx="99" cy="73"/>
            </a:xfrm>
            <a:custGeom>
              <a:avLst/>
              <a:gdLst>
                <a:gd name="T0" fmla="*/ 352 w 1489"/>
                <a:gd name="T1" fmla="*/ 94 h 1092"/>
                <a:gd name="T2" fmla="*/ 0 w 1489"/>
                <a:gd name="T3" fmla="*/ 0 h 1092"/>
                <a:gd name="T4" fmla="*/ 1370 w 1489"/>
                <a:gd name="T5" fmla="*/ 979 h 1092"/>
                <a:gd name="T6" fmla="*/ 1415 w 1489"/>
                <a:gd name="T7" fmla="*/ 1023 h 1092"/>
                <a:gd name="T8" fmla="*/ 1449 w 1489"/>
                <a:gd name="T9" fmla="*/ 1058 h 1092"/>
                <a:gd name="T10" fmla="*/ 1459 w 1489"/>
                <a:gd name="T11" fmla="*/ 1078 h 1092"/>
                <a:gd name="T12" fmla="*/ 1464 w 1489"/>
                <a:gd name="T13" fmla="*/ 1092 h 1092"/>
                <a:gd name="T14" fmla="*/ 1474 w 1489"/>
                <a:gd name="T15" fmla="*/ 1078 h 1092"/>
                <a:gd name="T16" fmla="*/ 1484 w 1489"/>
                <a:gd name="T17" fmla="*/ 1067 h 1092"/>
                <a:gd name="T18" fmla="*/ 1489 w 1489"/>
                <a:gd name="T19" fmla="*/ 1048 h 1092"/>
                <a:gd name="T20" fmla="*/ 1489 w 1489"/>
                <a:gd name="T21" fmla="*/ 1019 h 1092"/>
                <a:gd name="T22" fmla="*/ 1479 w 1489"/>
                <a:gd name="T23" fmla="*/ 989 h 1092"/>
                <a:gd name="T24" fmla="*/ 1459 w 1489"/>
                <a:gd name="T25" fmla="*/ 959 h 1092"/>
                <a:gd name="T26" fmla="*/ 1420 w 1489"/>
                <a:gd name="T27" fmla="*/ 918 h 1092"/>
                <a:gd name="T28" fmla="*/ 1196 w 1489"/>
                <a:gd name="T29" fmla="*/ 745 h 1092"/>
                <a:gd name="T30" fmla="*/ 834 w 1489"/>
                <a:gd name="T31" fmla="*/ 467 h 1092"/>
                <a:gd name="T32" fmla="*/ 352 w 1489"/>
                <a:gd name="T33" fmla="*/ 94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89" h="1092">
                  <a:moveTo>
                    <a:pt x="352" y="94"/>
                  </a:moveTo>
                  <a:lnTo>
                    <a:pt x="0" y="0"/>
                  </a:lnTo>
                  <a:lnTo>
                    <a:pt x="1370" y="979"/>
                  </a:lnTo>
                  <a:lnTo>
                    <a:pt x="1415" y="1023"/>
                  </a:lnTo>
                  <a:lnTo>
                    <a:pt x="1449" y="1058"/>
                  </a:lnTo>
                  <a:lnTo>
                    <a:pt x="1459" y="1078"/>
                  </a:lnTo>
                  <a:lnTo>
                    <a:pt x="1464" y="1092"/>
                  </a:lnTo>
                  <a:lnTo>
                    <a:pt x="1474" y="1078"/>
                  </a:lnTo>
                  <a:lnTo>
                    <a:pt x="1484" y="1067"/>
                  </a:lnTo>
                  <a:lnTo>
                    <a:pt x="1489" y="1048"/>
                  </a:lnTo>
                  <a:lnTo>
                    <a:pt x="1489" y="1019"/>
                  </a:lnTo>
                  <a:lnTo>
                    <a:pt x="1479" y="989"/>
                  </a:lnTo>
                  <a:lnTo>
                    <a:pt x="1459" y="959"/>
                  </a:lnTo>
                  <a:lnTo>
                    <a:pt x="1420" y="918"/>
                  </a:lnTo>
                  <a:lnTo>
                    <a:pt x="1196" y="745"/>
                  </a:lnTo>
                  <a:lnTo>
                    <a:pt x="834" y="467"/>
                  </a:lnTo>
                  <a:lnTo>
                    <a:pt x="352" y="94"/>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2" name="Freeform 55"/>
            <p:cNvSpPr>
              <a:spLocks/>
            </p:cNvSpPr>
            <p:nvPr/>
          </p:nvSpPr>
          <p:spPr bwMode="auto">
            <a:xfrm>
              <a:off x="2688" y="2364"/>
              <a:ext cx="311" cy="296"/>
            </a:xfrm>
            <a:custGeom>
              <a:avLst/>
              <a:gdLst>
                <a:gd name="T0" fmla="*/ 2300 w 4665"/>
                <a:gd name="T1" fmla="*/ 29 h 4434"/>
                <a:gd name="T2" fmla="*/ 2319 w 4665"/>
                <a:gd name="T3" fmla="*/ 5 h 4434"/>
                <a:gd name="T4" fmla="*/ 2345 w 4665"/>
                <a:gd name="T5" fmla="*/ 5 h 4434"/>
                <a:gd name="T6" fmla="*/ 2365 w 4665"/>
                <a:gd name="T7" fmla="*/ 29 h 4434"/>
                <a:gd name="T8" fmla="*/ 2856 w 4665"/>
                <a:gd name="T9" fmla="*/ 1539 h 4434"/>
                <a:gd name="T10" fmla="*/ 2881 w 4665"/>
                <a:gd name="T11" fmla="*/ 1589 h 4434"/>
                <a:gd name="T12" fmla="*/ 2927 w 4665"/>
                <a:gd name="T13" fmla="*/ 1629 h 4434"/>
                <a:gd name="T14" fmla="*/ 2981 w 4665"/>
                <a:gd name="T15" fmla="*/ 1658 h 4434"/>
                <a:gd name="T16" fmla="*/ 3035 w 4665"/>
                <a:gd name="T17" fmla="*/ 1669 h 4434"/>
                <a:gd name="T18" fmla="*/ 4626 w 4665"/>
                <a:gd name="T19" fmla="*/ 1669 h 4434"/>
                <a:gd name="T20" fmla="*/ 4655 w 4665"/>
                <a:gd name="T21" fmla="*/ 1684 h 4434"/>
                <a:gd name="T22" fmla="*/ 4665 w 4665"/>
                <a:gd name="T23" fmla="*/ 1704 h 4434"/>
                <a:gd name="T24" fmla="*/ 4645 w 4665"/>
                <a:gd name="T25" fmla="*/ 1733 h 4434"/>
                <a:gd name="T26" fmla="*/ 3358 w 4665"/>
                <a:gd name="T27" fmla="*/ 2667 h 4434"/>
                <a:gd name="T28" fmla="*/ 3319 w 4665"/>
                <a:gd name="T29" fmla="*/ 2707 h 4434"/>
                <a:gd name="T30" fmla="*/ 3294 w 4665"/>
                <a:gd name="T31" fmla="*/ 2761 h 4434"/>
                <a:gd name="T32" fmla="*/ 3284 w 4665"/>
                <a:gd name="T33" fmla="*/ 2820 h 4434"/>
                <a:gd name="T34" fmla="*/ 3294 w 4665"/>
                <a:gd name="T35" fmla="*/ 2876 h 4434"/>
                <a:gd name="T36" fmla="*/ 3781 w 4665"/>
                <a:gd name="T37" fmla="*/ 4390 h 4434"/>
                <a:gd name="T38" fmla="*/ 3781 w 4665"/>
                <a:gd name="T39" fmla="*/ 4425 h 4434"/>
                <a:gd name="T40" fmla="*/ 3761 w 4665"/>
                <a:gd name="T41" fmla="*/ 4434 h 4434"/>
                <a:gd name="T42" fmla="*/ 3726 w 4665"/>
                <a:gd name="T43" fmla="*/ 4425 h 4434"/>
                <a:gd name="T44" fmla="*/ 2444 w 4665"/>
                <a:gd name="T45" fmla="*/ 3496 h 4434"/>
                <a:gd name="T46" fmla="*/ 2390 w 4665"/>
                <a:gd name="T47" fmla="*/ 3472 h 4434"/>
                <a:gd name="T48" fmla="*/ 2331 w 4665"/>
                <a:gd name="T49" fmla="*/ 3461 h 4434"/>
                <a:gd name="T50" fmla="*/ 2270 w 4665"/>
                <a:gd name="T51" fmla="*/ 3472 h 4434"/>
                <a:gd name="T52" fmla="*/ 2221 w 4665"/>
                <a:gd name="T53" fmla="*/ 3496 h 4434"/>
                <a:gd name="T54" fmla="*/ 934 w 4665"/>
                <a:gd name="T55" fmla="*/ 4425 h 4434"/>
                <a:gd name="T56" fmla="*/ 904 w 4665"/>
                <a:gd name="T57" fmla="*/ 4434 h 4434"/>
                <a:gd name="T58" fmla="*/ 885 w 4665"/>
                <a:gd name="T59" fmla="*/ 4425 h 4434"/>
                <a:gd name="T60" fmla="*/ 885 w 4665"/>
                <a:gd name="T61" fmla="*/ 4390 h 4434"/>
                <a:gd name="T62" fmla="*/ 1371 w 4665"/>
                <a:gd name="T63" fmla="*/ 2876 h 4434"/>
                <a:gd name="T64" fmla="*/ 1382 w 4665"/>
                <a:gd name="T65" fmla="*/ 2820 h 4434"/>
                <a:gd name="T66" fmla="*/ 1366 w 4665"/>
                <a:gd name="T67" fmla="*/ 2761 h 4434"/>
                <a:gd name="T68" fmla="*/ 1341 w 4665"/>
                <a:gd name="T69" fmla="*/ 2707 h 4434"/>
                <a:gd name="T70" fmla="*/ 1301 w 4665"/>
                <a:gd name="T71" fmla="*/ 2667 h 4434"/>
                <a:gd name="T72" fmla="*/ 20 w 4665"/>
                <a:gd name="T73" fmla="*/ 1733 h 4434"/>
                <a:gd name="T74" fmla="*/ 0 w 4665"/>
                <a:gd name="T75" fmla="*/ 1704 h 4434"/>
                <a:gd name="T76" fmla="*/ 10 w 4665"/>
                <a:gd name="T77" fmla="*/ 1684 h 4434"/>
                <a:gd name="T78" fmla="*/ 39 w 4665"/>
                <a:gd name="T79" fmla="*/ 1669 h 4434"/>
                <a:gd name="T80" fmla="*/ 1630 w 4665"/>
                <a:gd name="T81" fmla="*/ 1669 h 4434"/>
                <a:gd name="T82" fmla="*/ 1684 w 4665"/>
                <a:gd name="T83" fmla="*/ 1658 h 4434"/>
                <a:gd name="T84" fmla="*/ 1738 w 4665"/>
                <a:gd name="T85" fmla="*/ 1629 h 4434"/>
                <a:gd name="T86" fmla="*/ 1779 w 4665"/>
                <a:gd name="T87" fmla="*/ 1589 h 4434"/>
                <a:gd name="T88" fmla="*/ 1808 w 4665"/>
                <a:gd name="T89" fmla="*/ 1539 h 4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65" h="4434">
                  <a:moveTo>
                    <a:pt x="2290" y="55"/>
                  </a:moveTo>
                  <a:lnTo>
                    <a:pt x="2300" y="29"/>
                  </a:lnTo>
                  <a:lnTo>
                    <a:pt x="2310" y="15"/>
                  </a:lnTo>
                  <a:lnTo>
                    <a:pt x="2319" y="5"/>
                  </a:lnTo>
                  <a:lnTo>
                    <a:pt x="2331" y="0"/>
                  </a:lnTo>
                  <a:lnTo>
                    <a:pt x="2345" y="5"/>
                  </a:lnTo>
                  <a:lnTo>
                    <a:pt x="2355" y="15"/>
                  </a:lnTo>
                  <a:lnTo>
                    <a:pt x="2365" y="29"/>
                  </a:lnTo>
                  <a:lnTo>
                    <a:pt x="2375" y="55"/>
                  </a:lnTo>
                  <a:lnTo>
                    <a:pt x="2856" y="1539"/>
                  </a:lnTo>
                  <a:lnTo>
                    <a:pt x="2866" y="1564"/>
                  </a:lnTo>
                  <a:lnTo>
                    <a:pt x="2881" y="1589"/>
                  </a:lnTo>
                  <a:lnTo>
                    <a:pt x="2902" y="1614"/>
                  </a:lnTo>
                  <a:lnTo>
                    <a:pt x="2927" y="1629"/>
                  </a:lnTo>
                  <a:lnTo>
                    <a:pt x="2951" y="1648"/>
                  </a:lnTo>
                  <a:lnTo>
                    <a:pt x="2981" y="1658"/>
                  </a:lnTo>
                  <a:lnTo>
                    <a:pt x="3006" y="1669"/>
                  </a:lnTo>
                  <a:lnTo>
                    <a:pt x="3035" y="1669"/>
                  </a:lnTo>
                  <a:lnTo>
                    <a:pt x="4601" y="1669"/>
                  </a:lnTo>
                  <a:lnTo>
                    <a:pt x="4626" y="1669"/>
                  </a:lnTo>
                  <a:lnTo>
                    <a:pt x="4640" y="1674"/>
                  </a:lnTo>
                  <a:lnTo>
                    <a:pt x="4655" y="1684"/>
                  </a:lnTo>
                  <a:lnTo>
                    <a:pt x="4660" y="1694"/>
                  </a:lnTo>
                  <a:lnTo>
                    <a:pt x="4665" y="1704"/>
                  </a:lnTo>
                  <a:lnTo>
                    <a:pt x="4655" y="1719"/>
                  </a:lnTo>
                  <a:lnTo>
                    <a:pt x="4645" y="1733"/>
                  </a:lnTo>
                  <a:lnTo>
                    <a:pt x="4626" y="1748"/>
                  </a:lnTo>
                  <a:lnTo>
                    <a:pt x="3358" y="2667"/>
                  </a:lnTo>
                  <a:lnTo>
                    <a:pt x="3339" y="2687"/>
                  </a:lnTo>
                  <a:lnTo>
                    <a:pt x="3319" y="2707"/>
                  </a:lnTo>
                  <a:lnTo>
                    <a:pt x="3304" y="2737"/>
                  </a:lnTo>
                  <a:lnTo>
                    <a:pt x="3294" y="2761"/>
                  </a:lnTo>
                  <a:lnTo>
                    <a:pt x="3289" y="2791"/>
                  </a:lnTo>
                  <a:lnTo>
                    <a:pt x="3284" y="2820"/>
                  </a:lnTo>
                  <a:lnTo>
                    <a:pt x="3284" y="2850"/>
                  </a:lnTo>
                  <a:lnTo>
                    <a:pt x="3294" y="2876"/>
                  </a:lnTo>
                  <a:lnTo>
                    <a:pt x="3775" y="4365"/>
                  </a:lnTo>
                  <a:lnTo>
                    <a:pt x="3781" y="4390"/>
                  </a:lnTo>
                  <a:lnTo>
                    <a:pt x="3781" y="4410"/>
                  </a:lnTo>
                  <a:lnTo>
                    <a:pt x="3781" y="4425"/>
                  </a:lnTo>
                  <a:lnTo>
                    <a:pt x="3771" y="4429"/>
                  </a:lnTo>
                  <a:lnTo>
                    <a:pt x="3761" y="4434"/>
                  </a:lnTo>
                  <a:lnTo>
                    <a:pt x="3746" y="4434"/>
                  </a:lnTo>
                  <a:lnTo>
                    <a:pt x="3726" y="4425"/>
                  </a:lnTo>
                  <a:lnTo>
                    <a:pt x="3706" y="4415"/>
                  </a:lnTo>
                  <a:lnTo>
                    <a:pt x="2444" y="3496"/>
                  </a:lnTo>
                  <a:lnTo>
                    <a:pt x="2419" y="3482"/>
                  </a:lnTo>
                  <a:lnTo>
                    <a:pt x="2390" y="3472"/>
                  </a:lnTo>
                  <a:lnTo>
                    <a:pt x="2360" y="3466"/>
                  </a:lnTo>
                  <a:lnTo>
                    <a:pt x="2331" y="3461"/>
                  </a:lnTo>
                  <a:lnTo>
                    <a:pt x="2300" y="3466"/>
                  </a:lnTo>
                  <a:lnTo>
                    <a:pt x="2270" y="3472"/>
                  </a:lnTo>
                  <a:lnTo>
                    <a:pt x="2246" y="3482"/>
                  </a:lnTo>
                  <a:lnTo>
                    <a:pt x="2221" y="3496"/>
                  </a:lnTo>
                  <a:lnTo>
                    <a:pt x="959" y="4415"/>
                  </a:lnTo>
                  <a:lnTo>
                    <a:pt x="934" y="4425"/>
                  </a:lnTo>
                  <a:lnTo>
                    <a:pt x="919" y="4434"/>
                  </a:lnTo>
                  <a:lnTo>
                    <a:pt x="904" y="4434"/>
                  </a:lnTo>
                  <a:lnTo>
                    <a:pt x="890" y="4429"/>
                  </a:lnTo>
                  <a:lnTo>
                    <a:pt x="885" y="4425"/>
                  </a:lnTo>
                  <a:lnTo>
                    <a:pt x="880" y="4410"/>
                  </a:lnTo>
                  <a:lnTo>
                    <a:pt x="885" y="4390"/>
                  </a:lnTo>
                  <a:lnTo>
                    <a:pt x="890" y="4365"/>
                  </a:lnTo>
                  <a:lnTo>
                    <a:pt x="1371" y="2876"/>
                  </a:lnTo>
                  <a:lnTo>
                    <a:pt x="1376" y="2850"/>
                  </a:lnTo>
                  <a:lnTo>
                    <a:pt x="1382" y="2820"/>
                  </a:lnTo>
                  <a:lnTo>
                    <a:pt x="1376" y="2791"/>
                  </a:lnTo>
                  <a:lnTo>
                    <a:pt x="1366" y="2761"/>
                  </a:lnTo>
                  <a:lnTo>
                    <a:pt x="1356" y="2737"/>
                  </a:lnTo>
                  <a:lnTo>
                    <a:pt x="1341" y="2707"/>
                  </a:lnTo>
                  <a:lnTo>
                    <a:pt x="1326" y="2687"/>
                  </a:lnTo>
                  <a:lnTo>
                    <a:pt x="1301" y="2667"/>
                  </a:lnTo>
                  <a:lnTo>
                    <a:pt x="39" y="1748"/>
                  </a:lnTo>
                  <a:lnTo>
                    <a:pt x="20" y="1733"/>
                  </a:lnTo>
                  <a:lnTo>
                    <a:pt x="5" y="1719"/>
                  </a:lnTo>
                  <a:lnTo>
                    <a:pt x="0" y="1704"/>
                  </a:lnTo>
                  <a:lnTo>
                    <a:pt x="0" y="1694"/>
                  </a:lnTo>
                  <a:lnTo>
                    <a:pt x="10" y="1684"/>
                  </a:lnTo>
                  <a:lnTo>
                    <a:pt x="20" y="1674"/>
                  </a:lnTo>
                  <a:lnTo>
                    <a:pt x="39" y="1669"/>
                  </a:lnTo>
                  <a:lnTo>
                    <a:pt x="65" y="1669"/>
                  </a:lnTo>
                  <a:lnTo>
                    <a:pt x="1630" y="1669"/>
                  </a:lnTo>
                  <a:lnTo>
                    <a:pt x="1654" y="1669"/>
                  </a:lnTo>
                  <a:lnTo>
                    <a:pt x="1684" y="1658"/>
                  </a:lnTo>
                  <a:lnTo>
                    <a:pt x="1709" y="1648"/>
                  </a:lnTo>
                  <a:lnTo>
                    <a:pt x="1738" y="1629"/>
                  </a:lnTo>
                  <a:lnTo>
                    <a:pt x="1759" y="1614"/>
                  </a:lnTo>
                  <a:lnTo>
                    <a:pt x="1779" y="1589"/>
                  </a:lnTo>
                  <a:lnTo>
                    <a:pt x="1794" y="1564"/>
                  </a:lnTo>
                  <a:lnTo>
                    <a:pt x="1808" y="1539"/>
                  </a:lnTo>
                  <a:lnTo>
                    <a:pt x="2290" y="55"/>
                  </a:lnTo>
                  <a:close/>
                </a:path>
              </a:pathLst>
            </a:custGeom>
            <a:solidFill>
              <a:srgbClr val="F1B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3" name="Freeform 56"/>
            <p:cNvSpPr>
              <a:spLocks/>
            </p:cNvSpPr>
            <p:nvPr/>
          </p:nvSpPr>
          <p:spPr bwMode="auto">
            <a:xfrm>
              <a:off x="2694" y="2475"/>
              <a:ext cx="140" cy="52"/>
            </a:xfrm>
            <a:custGeom>
              <a:avLst/>
              <a:gdLst>
                <a:gd name="T0" fmla="*/ 1638 w 2111"/>
                <a:gd name="T1" fmla="*/ 0 h 790"/>
                <a:gd name="T2" fmla="*/ 2041 w 2111"/>
                <a:gd name="T3" fmla="*/ 596 h 790"/>
                <a:gd name="T4" fmla="*/ 2062 w 2111"/>
                <a:gd name="T5" fmla="*/ 632 h 790"/>
                <a:gd name="T6" fmla="*/ 2082 w 2111"/>
                <a:gd name="T7" fmla="*/ 667 h 790"/>
                <a:gd name="T8" fmla="*/ 2101 w 2111"/>
                <a:gd name="T9" fmla="*/ 706 h 790"/>
                <a:gd name="T10" fmla="*/ 2111 w 2111"/>
                <a:gd name="T11" fmla="*/ 746 h 790"/>
                <a:gd name="T12" fmla="*/ 2111 w 2111"/>
                <a:gd name="T13" fmla="*/ 760 h 790"/>
                <a:gd name="T14" fmla="*/ 2111 w 2111"/>
                <a:gd name="T15" fmla="*/ 775 h 790"/>
                <a:gd name="T16" fmla="*/ 2106 w 2111"/>
                <a:gd name="T17" fmla="*/ 785 h 790"/>
                <a:gd name="T18" fmla="*/ 2091 w 2111"/>
                <a:gd name="T19" fmla="*/ 790 h 790"/>
                <a:gd name="T20" fmla="*/ 2077 w 2111"/>
                <a:gd name="T21" fmla="*/ 790 h 790"/>
                <a:gd name="T22" fmla="*/ 2052 w 2111"/>
                <a:gd name="T23" fmla="*/ 785 h 790"/>
                <a:gd name="T24" fmla="*/ 1207 w 2111"/>
                <a:gd name="T25" fmla="*/ 507 h 790"/>
                <a:gd name="T26" fmla="*/ 472 w 2111"/>
                <a:gd name="T27" fmla="*/ 259 h 790"/>
                <a:gd name="T28" fmla="*/ 373 w 2111"/>
                <a:gd name="T29" fmla="*/ 224 h 790"/>
                <a:gd name="T30" fmla="*/ 174 w 2111"/>
                <a:gd name="T31" fmla="*/ 149 h 790"/>
                <a:gd name="T32" fmla="*/ 79 w 2111"/>
                <a:gd name="T33" fmla="*/ 110 h 790"/>
                <a:gd name="T34" fmla="*/ 15 w 2111"/>
                <a:gd name="T35" fmla="*/ 75 h 790"/>
                <a:gd name="T36" fmla="*/ 0 w 2111"/>
                <a:gd name="T37" fmla="*/ 65 h 790"/>
                <a:gd name="T38" fmla="*/ 0 w 2111"/>
                <a:gd name="T39" fmla="*/ 56 h 790"/>
                <a:gd name="T40" fmla="*/ 15 w 2111"/>
                <a:gd name="T41" fmla="*/ 51 h 790"/>
                <a:gd name="T42" fmla="*/ 49 w 2111"/>
                <a:gd name="T43" fmla="*/ 46 h 790"/>
                <a:gd name="T44" fmla="*/ 373 w 2111"/>
                <a:gd name="T45" fmla="*/ 56 h 790"/>
                <a:gd name="T46" fmla="*/ 854 w 2111"/>
                <a:gd name="T47" fmla="*/ 61 h 790"/>
                <a:gd name="T48" fmla="*/ 1480 w 2111"/>
                <a:gd name="T49" fmla="*/ 70 h 790"/>
                <a:gd name="T50" fmla="*/ 1505 w 2111"/>
                <a:gd name="T51" fmla="*/ 65 h 790"/>
                <a:gd name="T52" fmla="*/ 1559 w 2111"/>
                <a:gd name="T53" fmla="*/ 56 h 790"/>
                <a:gd name="T54" fmla="*/ 1589 w 2111"/>
                <a:gd name="T55" fmla="*/ 46 h 790"/>
                <a:gd name="T56" fmla="*/ 1614 w 2111"/>
                <a:gd name="T57" fmla="*/ 31 h 790"/>
                <a:gd name="T58" fmla="*/ 1629 w 2111"/>
                <a:gd name="T59" fmla="*/ 21 h 790"/>
                <a:gd name="T60" fmla="*/ 1634 w 2111"/>
                <a:gd name="T61" fmla="*/ 11 h 790"/>
                <a:gd name="T62" fmla="*/ 1638 w 2111"/>
                <a:gd name="T63" fmla="*/ 0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11" h="790">
                  <a:moveTo>
                    <a:pt x="1638" y="0"/>
                  </a:moveTo>
                  <a:lnTo>
                    <a:pt x="2041" y="596"/>
                  </a:lnTo>
                  <a:lnTo>
                    <a:pt x="2062" y="632"/>
                  </a:lnTo>
                  <a:lnTo>
                    <a:pt x="2082" y="667"/>
                  </a:lnTo>
                  <a:lnTo>
                    <a:pt x="2101" y="706"/>
                  </a:lnTo>
                  <a:lnTo>
                    <a:pt x="2111" y="746"/>
                  </a:lnTo>
                  <a:lnTo>
                    <a:pt x="2111" y="760"/>
                  </a:lnTo>
                  <a:lnTo>
                    <a:pt x="2111" y="775"/>
                  </a:lnTo>
                  <a:lnTo>
                    <a:pt x="2106" y="785"/>
                  </a:lnTo>
                  <a:lnTo>
                    <a:pt x="2091" y="790"/>
                  </a:lnTo>
                  <a:lnTo>
                    <a:pt x="2077" y="790"/>
                  </a:lnTo>
                  <a:lnTo>
                    <a:pt x="2052" y="785"/>
                  </a:lnTo>
                  <a:lnTo>
                    <a:pt x="1207" y="507"/>
                  </a:lnTo>
                  <a:lnTo>
                    <a:pt x="472" y="259"/>
                  </a:lnTo>
                  <a:lnTo>
                    <a:pt x="373" y="224"/>
                  </a:lnTo>
                  <a:lnTo>
                    <a:pt x="174" y="149"/>
                  </a:lnTo>
                  <a:lnTo>
                    <a:pt x="79" y="110"/>
                  </a:lnTo>
                  <a:lnTo>
                    <a:pt x="15" y="75"/>
                  </a:lnTo>
                  <a:lnTo>
                    <a:pt x="0" y="65"/>
                  </a:lnTo>
                  <a:lnTo>
                    <a:pt x="0" y="56"/>
                  </a:lnTo>
                  <a:lnTo>
                    <a:pt x="15" y="51"/>
                  </a:lnTo>
                  <a:lnTo>
                    <a:pt x="49" y="46"/>
                  </a:lnTo>
                  <a:lnTo>
                    <a:pt x="373" y="56"/>
                  </a:lnTo>
                  <a:lnTo>
                    <a:pt x="854" y="61"/>
                  </a:lnTo>
                  <a:lnTo>
                    <a:pt x="1480" y="70"/>
                  </a:lnTo>
                  <a:lnTo>
                    <a:pt x="1505" y="65"/>
                  </a:lnTo>
                  <a:lnTo>
                    <a:pt x="1559" y="56"/>
                  </a:lnTo>
                  <a:lnTo>
                    <a:pt x="1589" y="46"/>
                  </a:lnTo>
                  <a:lnTo>
                    <a:pt x="1614" y="31"/>
                  </a:lnTo>
                  <a:lnTo>
                    <a:pt x="1629" y="21"/>
                  </a:lnTo>
                  <a:lnTo>
                    <a:pt x="1634" y="11"/>
                  </a:lnTo>
                  <a:lnTo>
                    <a:pt x="1638"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4" name="Freeform 57"/>
            <p:cNvSpPr>
              <a:spLocks/>
            </p:cNvSpPr>
            <p:nvPr/>
          </p:nvSpPr>
          <p:spPr bwMode="auto">
            <a:xfrm>
              <a:off x="2839" y="2366"/>
              <a:ext cx="41" cy="159"/>
            </a:xfrm>
            <a:custGeom>
              <a:avLst/>
              <a:gdLst>
                <a:gd name="T0" fmla="*/ 90 w 616"/>
                <a:gd name="T1" fmla="*/ 0 h 2384"/>
                <a:gd name="T2" fmla="*/ 75 w 616"/>
                <a:gd name="T3" fmla="*/ 5 h 2384"/>
                <a:gd name="T4" fmla="*/ 61 w 616"/>
                <a:gd name="T5" fmla="*/ 10 h 2384"/>
                <a:gd name="T6" fmla="*/ 45 w 616"/>
                <a:gd name="T7" fmla="*/ 26 h 2384"/>
                <a:gd name="T8" fmla="*/ 25 w 616"/>
                <a:gd name="T9" fmla="*/ 51 h 2384"/>
                <a:gd name="T10" fmla="*/ 15 w 616"/>
                <a:gd name="T11" fmla="*/ 90 h 2384"/>
                <a:gd name="T12" fmla="*/ 5 w 616"/>
                <a:gd name="T13" fmla="*/ 135 h 2384"/>
                <a:gd name="T14" fmla="*/ 0 w 616"/>
                <a:gd name="T15" fmla="*/ 199 h 2384"/>
                <a:gd name="T16" fmla="*/ 10 w 616"/>
                <a:gd name="T17" fmla="*/ 601 h 2384"/>
                <a:gd name="T18" fmla="*/ 25 w 616"/>
                <a:gd name="T19" fmla="*/ 1307 h 2384"/>
                <a:gd name="T20" fmla="*/ 54 w 616"/>
                <a:gd name="T21" fmla="*/ 2271 h 2384"/>
                <a:gd name="T22" fmla="*/ 61 w 616"/>
                <a:gd name="T23" fmla="*/ 2296 h 2384"/>
                <a:gd name="T24" fmla="*/ 71 w 616"/>
                <a:gd name="T25" fmla="*/ 2350 h 2384"/>
                <a:gd name="T26" fmla="*/ 75 w 616"/>
                <a:gd name="T27" fmla="*/ 2369 h 2384"/>
                <a:gd name="T28" fmla="*/ 90 w 616"/>
                <a:gd name="T29" fmla="*/ 2384 h 2384"/>
                <a:gd name="T30" fmla="*/ 95 w 616"/>
                <a:gd name="T31" fmla="*/ 2384 h 2384"/>
                <a:gd name="T32" fmla="*/ 105 w 616"/>
                <a:gd name="T33" fmla="*/ 2380 h 2384"/>
                <a:gd name="T34" fmla="*/ 115 w 616"/>
                <a:gd name="T35" fmla="*/ 2375 h 2384"/>
                <a:gd name="T36" fmla="*/ 120 w 616"/>
                <a:gd name="T37" fmla="*/ 2360 h 2384"/>
                <a:gd name="T38" fmla="*/ 388 w 616"/>
                <a:gd name="T39" fmla="*/ 1957 h 2384"/>
                <a:gd name="T40" fmla="*/ 616 w 616"/>
                <a:gd name="T41" fmla="*/ 1619 h 2384"/>
                <a:gd name="T42" fmla="*/ 135 w 616"/>
                <a:gd name="T43" fmla="*/ 155 h 2384"/>
                <a:gd name="T44" fmla="*/ 90 w 616"/>
                <a:gd name="T45" fmla="*/ 0 h 2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16" h="2384">
                  <a:moveTo>
                    <a:pt x="90" y="0"/>
                  </a:moveTo>
                  <a:lnTo>
                    <a:pt x="75" y="5"/>
                  </a:lnTo>
                  <a:lnTo>
                    <a:pt x="61" y="10"/>
                  </a:lnTo>
                  <a:lnTo>
                    <a:pt x="45" y="26"/>
                  </a:lnTo>
                  <a:lnTo>
                    <a:pt x="25" y="51"/>
                  </a:lnTo>
                  <a:lnTo>
                    <a:pt x="15" y="90"/>
                  </a:lnTo>
                  <a:lnTo>
                    <a:pt x="5" y="135"/>
                  </a:lnTo>
                  <a:lnTo>
                    <a:pt x="0" y="199"/>
                  </a:lnTo>
                  <a:lnTo>
                    <a:pt x="10" y="601"/>
                  </a:lnTo>
                  <a:lnTo>
                    <a:pt x="25" y="1307"/>
                  </a:lnTo>
                  <a:lnTo>
                    <a:pt x="54" y="2271"/>
                  </a:lnTo>
                  <a:lnTo>
                    <a:pt x="61" y="2296"/>
                  </a:lnTo>
                  <a:lnTo>
                    <a:pt x="71" y="2350"/>
                  </a:lnTo>
                  <a:lnTo>
                    <a:pt x="75" y="2369"/>
                  </a:lnTo>
                  <a:lnTo>
                    <a:pt x="90" y="2384"/>
                  </a:lnTo>
                  <a:lnTo>
                    <a:pt x="95" y="2384"/>
                  </a:lnTo>
                  <a:lnTo>
                    <a:pt x="105" y="2380"/>
                  </a:lnTo>
                  <a:lnTo>
                    <a:pt x="115" y="2375"/>
                  </a:lnTo>
                  <a:lnTo>
                    <a:pt x="120" y="2360"/>
                  </a:lnTo>
                  <a:lnTo>
                    <a:pt x="388" y="1957"/>
                  </a:lnTo>
                  <a:lnTo>
                    <a:pt x="616" y="1619"/>
                  </a:lnTo>
                  <a:lnTo>
                    <a:pt x="135" y="155"/>
                  </a:lnTo>
                  <a:lnTo>
                    <a:pt x="90"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5" name="Freeform 58"/>
            <p:cNvSpPr>
              <a:spLocks/>
            </p:cNvSpPr>
            <p:nvPr/>
          </p:nvSpPr>
          <p:spPr bwMode="auto">
            <a:xfrm>
              <a:off x="2854" y="2476"/>
              <a:ext cx="142" cy="51"/>
            </a:xfrm>
            <a:custGeom>
              <a:avLst/>
              <a:gdLst>
                <a:gd name="T0" fmla="*/ 2137 w 2137"/>
                <a:gd name="T1" fmla="*/ 0 h 774"/>
                <a:gd name="T2" fmla="*/ 45 w 2137"/>
                <a:gd name="T3" fmla="*/ 769 h 774"/>
                <a:gd name="T4" fmla="*/ 25 w 2137"/>
                <a:gd name="T5" fmla="*/ 774 h 774"/>
                <a:gd name="T6" fmla="*/ 9 w 2137"/>
                <a:gd name="T7" fmla="*/ 774 h 774"/>
                <a:gd name="T8" fmla="*/ 5 w 2137"/>
                <a:gd name="T9" fmla="*/ 774 h 774"/>
                <a:gd name="T10" fmla="*/ 0 w 2137"/>
                <a:gd name="T11" fmla="*/ 764 h 774"/>
                <a:gd name="T12" fmla="*/ 0 w 2137"/>
                <a:gd name="T13" fmla="*/ 754 h 774"/>
                <a:gd name="T14" fmla="*/ 0 w 2137"/>
                <a:gd name="T15" fmla="*/ 744 h 774"/>
                <a:gd name="T16" fmla="*/ 14 w 2137"/>
                <a:gd name="T17" fmla="*/ 700 h 774"/>
                <a:gd name="T18" fmla="*/ 50 w 2137"/>
                <a:gd name="T19" fmla="*/ 631 h 774"/>
                <a:gd name="T20" fmla="*/ 110 w 2137"/>
                <a:gd name="T21" fmla="*/ 535 h 774"/>
                <a:gd name="T22" fmla="*/ 244 w 2137"/>
                <a:gd name="T23" fmla="*/ 327 h 774"/>
                <a:gd name="T24" fmla="*/ 343 w 2137"/>
                <a:gd name="T25" fmla="*/ 163 h 774"/>
                <a:gd name="T26" fmla="*/ 423 w 2137"/>
                <a:gd name="T27" fmla="*/ 20 h 774"/>
                <a:gd name="T28" fmla="*/ 2137 w 2137"/>
                <a:gd name="T29" fmla="*/ 0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37" h="774">
                  <a:moveTo>
                    <a:pt x="2137" y="0"/>
                  </a:moveTo>
                  <a:lnTo>
                    <a:pt x="45" y="769"/>
                  </a:lnTo>
                  <a:lnTo>
                    <a:pt x="25" y="774"/>
                  </a:lnTo>
                  <a:lnTo>
                    <a:pt x="9" y="774"/>
                  </a:lnTo>
                  <a:lnTo>
                    <a:pt x="5" y="774"/>
                  </a:lnTo>
                  <a:lnTo>
                    <a:pt x="0" y="764"/>
                  </a:lnTo>
                  <a:lnTo>
                    <a:pt x="0" y="754"/>
                  </a:lnTo>
                  <a:lnTo>
                    <a:pt x="0" y="744"/>
                  </a:lnTo>
                  <a:lnTo>
                    <a:pt x="14" y="700"/>
                  </a:lnTo>
                  <a:lnTo>
                    <a:pt x="50" y="631"/>
                  </a:lnTo>
                  <a:lnTo>
                    <a:pt x="110" y="535"/>
                  </a:lnTo>
                  <a:lnTo>
                    <a:pt x="244" y="327"/>
                  </a:lnTo>
                  <a:lnTo>
                    <a:pt x="343" y="163"/>
                  </a:lnTo>
                  <a:lnTo>
                    <a:pt x="423" y="20"/>
                  </a:lnTo>
                  <a:lnTo>
                    <a:pt x="2137" y="0"/>
                  </a:lnTo>
                  <a:close/>
                </a:path>
              </a:pathLst>
            </a:custGeom>
            <a:solidFill>
              <a:srgbClr val="F6C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6" name="Freeform 59"/>
            <p:cNvSpPr>
              <a:spLocks/>
            </p:cNvSpPr>
            <p:nvPr/>
          </p:nvSpPr>
          <p:spPr bwMode="auto">
            <a:xfrm>
              <a:off x="2851" y="2536"/>
              <a:ext cx="81" cy="104"/>
            </a:xfrm>
            <a:custGeom>
              <a:avLst/>
              <a:gdLst>
                <a:gd name="T0" fmla="*/ 760 w 1208"/>
                <a:gd name="T1" fmla="*/ 184 h 1560"/>
                <a:gd name="T2" fmla="*/ 70 w 1208"/>
                <a:gd name="T3" fmla="*/ 5 h 1560"/>
                <a:gd name="T4" fmla="*/ 44 w 1208"/>
                <a:gd name="T5" fmla="*/ 0 h 1560"/>
                <a:gd name="T6" fmla="*/ 25 w 1208"/>
                <a:gd name="T7" fmla="*/ 0 h 1560"/>
                <a:gd name="T8" fmla="*/ 10 w 1208"/>
                <a:gd name="T9" fmla="*/ 5 h 1560"/>
                <a:gd name="T10" fmla="*/ 0 w 1208"/>
                <a:gd name="T11" fmla="*/ 10 h 1560"/>
                <a:gd name="T12" fmla="*/ 0 w 1208"/>
                <a:gd name="T13" fmla="*/ 20 h 1560"/>
                <a:gd name="T14" fmla="*/ 0 w 1208"/>
                <a:gd name="T15" fmla="*/ 30 h 1560"/>
                <a:gd name="T16" fmla="*/ 0 w 1208"/>
                <a:gd name="T17" fmla="*/ 45 h 1560"/>
                <a:gd name="T18" fmla="*/ 20 w 1208"/>
                <a:gd name="T19" fmla="*/ 90 h 1560"/>
                <a:gd name="T20" fmla="*/ 70 w 1208"/>
                <a:gd name="T21" fmla="*/ 155 h 1560"/>
                <a:gd name="T22" fmla="*/ 313 w 1208"/>
                <a:gd name="T23" fmla="*/ 457 h 1560"/>
                <a:gd name="T24" fmla="*/ 696 w 1208"/>
                <a:gd name="T25" fmla="*/ 934 h 1560"/>
                <a:gd name="T26" fmla="*/ 1208 w 1208"/>
                <a:gd name="T27" fmla="*/ 1560 h 1560"/>
                <a:gd name="T28" fmla="*/ 785 w 1208"/>
                <a:gd name="T29" fmla="*/ 309 h 1560"/>
                <a:gd name="T30" fmla="*/ 770 w 1208"/>
                <a:gd name="T31" fmla="*/ 278 h 1560"/>
                <a:gd name="T32" fmla="*/ 765 w 1208"/>
                <a:gd name="T33" fmla="*/ 238 h 1560"/>
                <a:gd name="T34" fmla="*/ 760 w 1208"/>
                <a:gd name="T35" fmla="*/ 184 h 1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8" h="1560">
                  <a:moveTo>
                    <a:pt x="760" y="184"/>
                  </a:moveTo>
                  <a:lnTo>
                    <a:pt x="70" y="5"/>
                  </a:lnTo>
                  <a:lnTo>
                    <a:pt x="44" y="0"/>
                  </a:lnTo>
                  <a:lnTo>
                    <a:pt x="25" y="0"/>
                  </a:lnTo>
                  <a:lnTo>
                    <a:pt x="10" y="5"/>
                  </a:lnTo>
                  <a:lnTo>
                    <a:pt x="0" y="10"/>
                  </a:lnTo>
                  <a:lnTo>
                    <a:pt x="0" y="20"/>
                  </a:lnTo>
                  <a:lnTo>
                    <a:pt x="0" y="30"/>
                  </a:lnTo>
                  <a:lnTo>
                    <a:pt x="0" y="45"/>
                  </a:lnTo>
                  <a:lnTo>
                    <a:pt x="20" y="90"/>
                  </a:lnTo>
                  <a:lnTo>
                    <a:pt x="70" y="155"/>
                  </a:lnTo>
                  <a:lnTo>
                    <a:pt x="313" y="457"/>
                  </a:lnTo>
                  <a:lnTo>
                    <a:pt x="696" y="934"/>
                  </a:lnTo>
                  <a:lnTo>
                    <a:pt x="1208" y="1560"/>
                  </a:lnTo>
                  <a:lnTo>
                    <a:pt x="785" y="309"/>
                  </a:lnTo>
                  <a:lnTo>
                    <a:pt x="770" y="278"/>
                  </a:lnTo>
                  <a:lnTo>
                    <a:pt x="765" y="238"/>
                  </a:lnTo>
                  <a:lnTo>
                    <a:pt x="760" y="184"/>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7" name="Freeform 60"/>
            <p:cNvSpPr>
              <a:spLocks/>
            </p:cNvSpPr>
            <p:nvPr/>
          </p:nvSpPr>
          <p:spPr bwMode="auto">
            <a:xfrm>
              <a:off x="2750" y="2536"/>
              <a:ext cx="87" cy="119"/>
            </a:xfrm>
            <a:custGeom>
              <a:avLst/>
              <a:gdLst>
                <a:gd name="T0" fmla="*/ 0 w 1307"/>
                <a:gd name="T1" fmla="*/ 1778 h 1778"/>
                <a:gd name="T2" fmla="*/ 1287 w 1307"/>
                <a:gd name="T3" fmla="*/ 100 h 1778"/>
                <a:gd name="T4" fmla="*/ 1297 w 1307"/>
                <a:gd name="T5" fmla="*/ 79 h 1778"/>
                <a:gd name="T6" fmla="*/ 1307 w 1307"/>
                <a:gd name="T7" fmla="*/ 55 h 1778"/>
                <a:gd name="T8" fmla="*/ 1307 w 1307"/>
                <a:gd name="T9" fmla="*/ 35 h 1778"/>
                <a:gd name="T10" fmla="*/ 1307 w 1307"/>
                <a:gd name="T11" fmla="*/ 20 h 1778"/>
                <a:gd name="T12" fmla="*/ 1301 w 1307"/>
                <a:gd name="T13" fmla="*/ 15 h 1778"/>
                <a:gd name="T14" fmla="*/ 1292 w 1307"/>
                <a:gd name="T15" fmla="*/ 5 h 1778"/>
                <a:gd name="T16" fmla="*/ 1277 w 1307"/>
                <a:gd name="T17" fmla="*/ 0 h 1778"/>
                <a:gd name="T18" fmla="*/ 1257 w 1307"/>
                <a:gd name="T19" fmla="*/ 0 h 1778"/>
                <a:gd name="T20" fmla="*/ 1233 w 1307"/>
                <a:gd name="T21" fmla="*/ 5 h 1778"/>
                <a:gd name="T22" fmla="*/ 1203 w 1307"/>
                <a:gd name="T23" fmla="*/ 10 h 1778"/>
                <a:gd name="T24" fmla="*/ 1162 w 1307"/>
                <a:gd name="T25" fmla="*/ 25 h 1778"/>
                <a:gd name="T26" fmla="*/ 1068 w 1307"/>
                <a:gd name="T27" fmla="*/ 50 h 1778"/>
                <a:gd name="T28" fmla="*/ 964 w 1307"/>
                <a:gd name="T29" fmla="*/ 79 h 1778"/>
                <a:gd name="T30" fmla="*/ 750 w 1307"/>
                <a:gd name="T31" fmla="*/ 130 h 1778"/>
                <a:gd name="T32" fmla="*/ 576 w 1307"/>
                <a:gd name="T33" fmla="*/ 164 h 1778"/>
                <a:gd name="T34" fmla="*/ 502 w 1307"/>
                <a:gd name="T35" fmla="*/ 180 h 1778"/>
                <a:gd name="T36" fmla="*/ 0 w 1307"/>
                <a:gd name="T37" fmla="*/ 1778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07" h="1778">
                  <a:moveTo>
                    <a:pt x="0" y="1778"/>
                  </a:moveTo>
                  <a:lnTo>
                    <a:pt x="1287" y="100"/>
                  </a:lnTo>
                  <a:lnTo>
                    <a:pt x="1297" y="79"/>
                  </a:lnTo>
                  <a:lnTo>
                    <a:pt x="1307" y="55"/>
                  </a:lnTo>
                  <a:lnTo>
                    <a:pt x="1307" y="35"/>
                  </a:lnTo>
                  <a:lnTo>
                    <a:pt x="1307" y="20"/>
                  </a:lnTo>
                  <a:lnTo>
                    <a:pt x="1301" y="15"/>
                  </a:lnTo>
                  <a:lnTo>
                    <a:pt x="1292" y="5"/>
                  </a:lnTo>
                  <a:lnTo>
                    <a:pt x="1277" y="0"/>
                  </a:lnTo>
                  <a:lnTo>
                    <a:pt x="1257" y="0"/>
                  </a:lnTo>
                  <a:lnTo>
                    <a:pt x="1233" y="5"/>
                  </a:lnTo>
                  <a:lnTo>
                    <a:pt x="1203" y="10"/>
                  </a:lnTo>
                  <a:lnTo>
                    <a:pt x="1162" y="25"/>
                  </a:lnTo>
                  <a:lnTo>
                    <a:pt x="1068" y="50"/>
                  </a:lnTo>
                  <a:lnTo>
                    <a:pt x="964" y="79"/>
                  </a:lnTo>
                  <a:lnTo>
                    <a:pt x="750" y="130"/>
                  </a:lnTo>
                  <a:lnTo>
                    <a:pt x="576" y="164"/>
                  </a:lnTo>
                  <a:lnTo>
                    <a:pt x="502" y="180"/>
                  </a:lnTo>
                  <a:lnTo>
                    <a:pt x="0" y="1778"/>
                  </a:lnTo>
                  <a:close/>
                </a:path>
              </a:pathLst>
            </a:custGeom>
            <a:solidFill>
              <a:srgbClr val="F4C1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8" name="Freeform 61"/>
            <p:cNvSpPr>
              <a:spLocks/>
            </p:cNvSpPr>
            <p:nvPr/>
          </p:nvSpPr>
          <p:spPr bwMode="auto">
            <a:xfrm>
              <a:off x="2776" y="2502"/>
              <a:ext cx="55" cy="22"/>
            </a:xfrm>
            <a:custGeom>
              <a:avLst/>
              <a:gdLst>
                <a:gd name="T0" fmla="*/ 637 w 826"/>
                <a:gd name="T1" fmla="*/ 0 h 327"/>
                <a:gd name="T2" fmla="*/ 652 w 826"/>
                <a:gd name="T3" fmla="*/ 20 h 327"/>
                <a:gd name="T4" fmla="*/ 666 w 826"/>
                <a:gd name="T5" fmla="*/ 40 h 327"/>
                <a:gd name="T6" fmla="*/ 676 w 826"/>
                <a:gd name="T7" fmla="*/ 64 h 327"/>
                <a:gd name="T8" fmla="*/ 676 w 826"/>
                <a:gd name="T9" fmla="*/ 89 h 327"/>
                <a:gd name="T10" fmla="*/ 676 w 826"/>
                <a:gd name="T11" fmla="*/ 99 h 327"/>
                <a:gd name="T12" fmla="*/ 671 w 826"/>
                <a:gd name="T13" fmla="*/ 109 h 327"/>
                <a:gd name="T14" fmla="*/ 662 w 826"/>
                <a:gd name="T15" fmla="*/ 119 h 327"/>
                <a:gd name="T16" fmla="*/ 647 w 826"/>
                <a:gd name="T17" fmla="*/ 124 h 327"/>
                <a:gd name="T18" fmla="*/ 627 w 826"/>
                <a:gd name="T19" fmla="*/ 129 h 327"/>
                <a:gd name="T20" fmla="*/ 601 w 826"/>
                <a:gd name="T21" fmla="*/ 129 h 327"/>
                <a:gd name="T22" fmla="*/ 537 w 826"/>
                <a:gd name="T23" fmla="*/ 129 h 327"/>
                <a:gd name="T24" fmla="*/ 448 w 826"/>
                <a:gd name="T25" fmla="*/ 124 h 327"/>
                <a:gd name="T26" fmla="*/ 244 w 826"/>
                <a:gd name="T27" fmla="*/ 104 h 327"/>
                <a:gd name="T28" fmla="*/ 0 w 826"/>
                <a:gd name="T29" fmla="*/ 74 h 327"/>
                <a:gd name="T30" fmla="*/ 795 w 826"/>
                <a:gd name="T31" fmla="*/ 323 h 327"/>
                <a:gd name="T32" fmla="*/ 805 w 826"/>
                <a:gd name="T33" fmla="*/ 327 h 327"/>
                <a:gd name="T34" fmla="*/ 816 w 826"/>
                <a:gd name="T35" fmla="*/ 327 h 327"/>
                <a:gd name="T36" fmla="*/ 821 w 826"/>
                <a:gd name="T37" fmla="*/ 327 h 327"/>
                <a:gd name="T38" fmla="*/ 826 w 826"/>
                <a:gd name="T39" fmla="*/ 313 h 327"/>
                <a:gd name="T40" fmla="*/ 816 w 826"/>
                <a:gd name="T41" fmla="*/ 288 h 327"/>
                <a:gd name="T42" fmla="*/ 795 w 826"/>
                <a:gd name="T43" fmla="*/ 248 h 327"/>
                <a:gd name="T44" fmla="*/ 761 w 826"/>
                <a:gd name="T45" fmla="*/ 188 h 327"/>
                <a:gd name="T46" fmla="*/ 637 w 826"/>
                <a:gd name="T47" fmla="*/ 0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26" h="327">
                  <a:moveTo>
                    <a:pt x="637" y="0"/>
                  </a:moveTo>
                  <a:lnTo>
                    <a:pt x="652" y="20"/>
                  </a:lnTo>
                  <a:lnTo>
                    <a:pt x="666" y="40"/>
                  </a:lnTo>
                  <a:lnTo>
                    <a:pt x="676" y="64"/>
                  </a:lnTo>
                  <a:lnTo>
                    <a:pt x="676" y="89"/>
                  </a:lnTo>
                  <a:lnTo>
                    <a:pt x="676" y="99"/>
                  </a:lnTo>
                  <a:lnTo>
                    <a:pt x="671" y="109"/>
                  </a:lnTo>
                  <a:lnTo>
                    <a:pt x="662" y="119"/>
                  </a:lnTo>
                  <a:lnTo>
                    <a:pt x="647" y="124"/>
                  </a:lnTo>
                  <a:lnTo>
                    <a:pt x="627" y="129"/>
                  </a:lnTo>
                  <a:lnTo>
                    <a:pt x="601" y="129"/>
                  </a:lnTo>
                  <a:lnTo>
                    <a:pt x="537" y="129"/>
                  </a:lnTo>
                  <a:lnTo>
                    <a:pt x="448" y="124"/>
                  </a:lnTo>
                  <a:lnTo>
                    <a:pt x="244" y="104"/>
                  </a:lnTo>
                  <a:lnTo>
                    <a:pt x="0" y="74"/>
                  </a:lnTo>
                  <a:lnTo>
                    <a:pt x="795" y="323"/>
                  </a:lnTo>
                  <a:lnTo>
                    <a:pt x="805" y="327"/>
                  </a:lnTo>
                  <a:lnTo>
                    <a:pt x="816" y="327"/>
                  </a:lnTo>
                  <a:lnTo>
                    <a:pt x="821" y="327"/>
                  </a:lnTo>
                  <a:lnTo>
                    <a:pt x="826" y="313"/>
                  </a:lnTo>
                  <a:lnTo>
                    <a:pt x="816" y="288"/>
                  </a:lnTo>
                  <a:lnTo>
                    <a:pt x="795" y="248"/>
                  </a:lnTo>
                  <a:lnTo>
                    <a:pt x="761" y="188"/>
                  </a:lnTo>
                  <a:lnTo>
                    <a:pt x="637" y="0"/>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62"/>
            <p:cNvSpPr>
              <a:spLocks/>
            </p:cNvSpPr>
            <p:nvPr/>
          </p:nvSpPr>
          <p:spPr bwMode="auto">
            <a:xfrm>
              <a:off x="2855" y="2479"/>
              <a:ext cx="73" cy="46"/>
            </a:xfrm>
            <a:custGeom>
              <a:avLst/>
              <a:gdLst>
                <a:gd name="T0" fmla="*/ 51 w 1094"/>
                <a:gd name="T1" fmla="*/ 611 h 690"/>
                <a:gd name="T2" fmla="*/ 31 w 1094"/>
                <a:gd name="T3" fmla="*/ 635 h 690"/>
                <a:gd name="T4" fmla="*/ 16 w 1094"/>
                <a:gd name="T5" fmla="*/ 655 h 690"/>
                <a:gd name="T6" fmla="*/ 7 w 1094"/>
                <a:gd name="T7" fmla="*/ 670 h 690"/>
                <a:gd name="T8" fmla="*/ 0 w 1094"/>
                <a:gd name="T9" fmla="*/ 679 h 690"/>
                <a:gd name="T10" fmla="*/ 7 w 1094"/>
                <a:gd name="T11" fmla="*/ 685 h 690"/>
                <a:gd name="T12" fmla="*/ 11 w 1094"/>
                <a:gd name="T13" fmla="*/ 690 h 690"/>
                <a:gd name="T14" fmla="*/ 26 w 1094"/>
                <a:gd name="T15" fmla="*/ 690 h 690"/>
                <a:gd name="T16" fmla="*/ 66 w 1094"/>
                <a:gd name="T17" fmla="*/ 674 h 690"/>
                <a:gd name="T18" fmla="*/ 140 w 1094"/>
                <a:gd name="T19" fmla="*/ 645 h 690"/>
                <a:gd name="T20" fmla="*/ 244 w 1094"/>
                <a:gd name="T21" fmla="*/ 600 h 690"/>
                <a:gd name="T22" fmla="*/ 368 w 1094"/>
                <a:gd name="T23" fmla="*/ 556 h 690"/>
                <a:gd name="T24" fmla="*/ 632 w 1094"/>
                <a:gd name="T25" fmla="*/ 466 h 690"/>
                <a:gd name="T26" fmla="*/ 934 w 1094"/>
                <a:gd name="T27" fmla="*/ 367 h 690"/>
                <a:gd name="T28" fmla="*/ 885 w 1094"/>
                <a:gd name="T29" fmla="*/ 367 h 690"/>
                <a:gd name="T30" fmla="*/ 831 w 1094"/>
                <a:gd name="T31" fmla="*/ 362 h 690"/>
                <a:gd name="T32" fmla="*/ 776 w 1094"/>
                <a:gd name="T33" fmla="*/ 347 h 690"/>
                <a:gd name="T34" fmla="*/ 746 w 1094"/>
                <a:gd name="T35" fmla="*/ 337 h 690"/>
                <a:gd name="T36" fmla="*/ 721 w 1094"/>
                <a:gd name="T37" fmla="*/ 326 h 690"/>
                <a:gd name="T38" fmla="*/ 701 w 1094"/>
                <a:gd name="T39" fmla="*/ 312 h 690"/>
                <a:gd name="T40" fmla="*/ 687 w 1094"/>
                <a:gd name="T41" fmla="*/ 292 h 690"/>
                <a:gd name="T42" fmla="*/ 677 w 1094"/>
                <a:gd name="T43" fmla="*/ 267 h 690"/>
                <a:gd name="T44" fmla="*/ 671 w 1094"/>
                <a:gd name="T45" fmla="*/ 243 h 690"/>
                <a:gd name="T46" fmla="*/ 677 w 1094"/>
                <a:gd name="T47" fmla="*/ 213 h 690"/>
                <a:gd name="T48" fmla="*/ 691 w 1094"/>
                <a:gd name="T49" fmla="*/ 178 h 690"/>
                <a:gd name="T50" fmla="*/ 711 w 1094"/>
                <a:gd name="T51" fmla="*/ 144 h 690"/>
                <a:gd name="T52" fmla="*/ 736 w 1094"/>
                <a:gd name="T53" fmla="*/ 113 h 690"/>
                <a:gd name="T54" fmla="*/ 767 w 1094"/>
                <a:gd name="T55" fmla="*/ 83 h 690"/>
                <a:gd name="T56" fmla="*/ 796 w 1094"/>
                <a:gd name="T57" fmla="*/ 63 h 690"/>
                <a:gd name="T58" fmla="*/ 831 w 1094"/>
                <a:gd name="T59" fmla="*/ 44 h 690"/>
                <a:gd name="T60" fmla="*/ 860 w 1094"/>
                <a:gd name="T61" fmla="*/ 29 h 690"/>
                <a:gd name="T62" fmla="*/ 930 w 1094"/>
                <a:gd name="T63" fmla="*/ 9 h 690"/>
                <a:gd name="T64" fmla="*/ 990 w 1094"/>
                <a:gd name="T65" fmla="*/ 0 h 690"/>
                <a:gd name="T66" fmla="*/ 1044 w 1094"/>
                <a:gd name="T67" fmla="*/ 0 h 690"/>
                <a:gd name="T68" fmla="*/ 1094 w 1094"/>
                <a:gd name="T69" fmla="*/ 0 h 690"/>
                <a:gd name="T70" fmla="*/ 453 w 1094"/>
                <a:gd name="T71" fmla="*/ 9 h 690"/>
                <a:gd name="T72" fmla="*/ 51 w 1094"/>
                <a:gd name="T73" fmla="*/ 611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4" h="690">
                  <a:moveTo>
                    <a:pt x="51" y="611"/>
                  </a:moveTo>
                  <a:lnTo>
                    <a:pt x="31" y="635"/>
                  </a:lnTo>
                  <a:lnTo>
                    <a:pt x="16" y="655"/>
                  </a:lnTo>
                  <a:lnTo>
                    <a:pt x="7" y="670"/>
                  </a:lnTo>
                  <a:lnTo>
                    <a:pt x="0" y="679"/>
                  </a:lnTo>
                  <a:lnTo>
                    <a:pt x="7" y="685"/>
                  </a:lnTo>
                  <a:lnTo>
                    <a:pt x="11" y="690"/>
                  </a:lnTo>
                  <a:lnTo>
                    <a:pt x="26" y="690"/>
                  </a:lnTo>
                  <a:lnTo>
                    <a:pt x="66" y="674"/>
                  </a:lnTo>
                  <a:lnTo>
                    <a:pt x="140" y="645"/>
                  </a:lnTo>
                  <a:lnTo>
                    <a:pt x="244" y="600"/>
                  </a:lnTo>
                  <a:lnTo>
                    <a:pt x="368" y="556"/>
                  </a:lnTo>
                  <a:lnTo>
                    <a:pt x="632" y="466"/>
                  </a:lnTo>
                  <a:lnTo>
                    <a:pt x="934" y="367"/>
                  </a:lnTo>
                  <a:lnTo>
                    <a:pt x="885" y="367"/>
                  </a:lnTo>
                  <a:lnTo>
                    <a:pt x="831" y="362"/>
                  </a:lnTo>
                  <a:lnTo>
                    <a:pt x="776" y="347"/>
                  </a:lnTo>
                  <a:lnTo>
                    <a:pt x="746" y="337"/>
                  </a:lnTo>
                  <a:lnTo>
                    <a:pt x="721" y="326"/>
                  </a:lnTo>
                  <a:lnTo>
                    <a:pt x="701" y="312"/>
                  </a:lnTo>
                  <a:lnTo>
                    <a:pt x="687" y="292"/>
                  </a:lnTo>
                  <a:lnTo>
                    <a:pt x="677" y="267"/>
                  </a:lnTo>
                  <a:lnTo>
                    <a:pt x="671" y="243"/>
                  </a:lnTo>
                  <a:lnTo>
                    <a:pt x="677" y="213"/>
                  </a:lnTo>
                  <a:lnTo>
                    <a:pt x="691" y="178"/>
                  </a:lnTo>
                  <a:lnTo>
                    <a:pt x="711" y="144"/>
                  </a:lnTo>
                  <a:lnTo>
                    <a:pt x="736" y="113"/>
                  </a:lnTo>
                  <a:lnTo>
                    <a:pt x="767" y="83"/>
                  </a:lnTo>
                  <a:lnTo>
                    <a:pt x="796" y="63"/>
                  </a:lnTo>
                  <a:lnTo>
                    <a:pt x="831" y="44"/>
                  </a:lnTo>
                  <a:lnTo>
                    <a:pt x="860" y="29"/>
                  </a:lnTo>
                  <a:lnTo>
                    <a:pt x="930" y="9"/>
                  </a:lnTo>
                  <a:lnTo>
                    <a:pt x="990" y="0"/>
                  </a:lnTo>
                  <a:lnTo>
                    <a:pt x="1044" y="0"/>
                  </a:lnTo>
                  <a:lnTo>
                    <a:pt x="1094" y="0"/>
                  </a:lnTo>
                  <a:lnTo>
                    <a:pt x="453" y="9"/>
                  </a:lnTo>
                  <a:lnTo>
                    <a:pt x="51" y="611"/>
                  </a:lnTo>
                  <a:close/>
                </a:path>
              </a:pathLst>
            </a:custGeom>
            <a:solidFill>
              <a:srgbClr val="EDA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63"/>
            <p:cNvSpPr>
              <a:spLocks/>
            </p:cNvSpPr>
            <p:nvPr/>
          </p:nvSpPr>
          <p:spPr bwMode="auto">
            <a:xfrm>
              <a:off x="2841" y="2372"/>
              <a:ext cx="32" cy="137"/>
            </a:xfrm>
            <a:custGeom>
              <a:avLst/>
              <a:gdLst>
                <a:gd name="T0" fmla="*/ 55 w 477"/>
                <a:gd name="T1" fmla="*/ 9 h 2060"/>
                <a:gd name="T2" fmla="*/ 45 w 477"/>
                <a:gd name="T3" fmla="*/ 4 h 2060"/>
                <a:gd name="T4" fmla="*/ 36 w 477"/>
                <a:gd name="T5" fmla="*/ 0 h 2060"/>
                <a:gd name="T6" fmla="*/ 26 w 477"/>
                <a:gd name="T7" fmla="*/ 4 h 2060"/>
                <a:gd name="T8" fmla="*/ 15 w 477"/>
                <a:gd name="T9" fmla="*/ 9 h 2060"/>
                <a:gd name="T10" fmla="*/ 5 w 477"/>
                <a:gd name="T11" fmla="*/ 24 h 2060"/>
                <a:gd name="T12" fmla="*/ 0 w 477"/>
                <a:gd name="T13" fmla="*/ 54 h 2060"/>
                <a:gd name="T14" fmla="*/ 0 w 477"/>
                <a:gd name="T15" fmla="*/ 98 h 2060"/>
                <a:gd name="T16" fmla="*/ 15 w 477"/>
                <a:gd name="T17" fmla="*/ 755 h 2060"/>
                <a:gd name="T18" fmla="*/ 31 w 477"/>
                <a:gd name="T19" fmla="*/ 1315 h 2060"/>
                <a:gd name="T20" fmla="*/ 36 w 477"/>
                <a:gd name="T21" fmla="*/ 1464 h 2060"/>
                <a:gd name="T22" fmla="*/ 45 w 477"/>
                <a:gd name="T23" fmla="*/ 1609 h 2060"/>
                <a:gd name="T24" fmla="*/ 60 w 477"/>
                <a:gd name="T25" fmla="*/ 1768 h 2060"/>
                <a:gd name="T26" fmla="*/ 70 w 477"/>
                <a:gd name="T27" fmla="*/ 1842 h 2060"/>
                <a:gd name="T28" fmla="*/ 85 w 477"/>
                <a:gd name="T29" fmla="*/ 1911 h 2060"/>
                <a:gd name="T30" fmla="*/ 95 w 477"/>
                <a:gd name="T31" fmla="*/ 1971 h 2060"/>
                <a:gd name="T32" fmla="*/ 110 w 477"/>
                <a:gd name="T33" fmla="*/ 2020 h 2060"/>
                <a:gd name="T34" fmla="*/ 129 w 477"/>
                <a:gd name="T35" fmla="*/ 2050 h 2060"/>
                <a:gd name="T36" fmla="*/ 139 w 477"/>
                <a:gd name="T37" fmla="*/ 2055 h 2060"/>
                <a:gd name="T38" fmla="*/ 149 w 477"/>
                <a:gd name="T39" fmla="*/ 2060 h 2060"/>
                <a:gd name="T40" fmla="*/ 164 w 477"/>
                <a:gd name="T41" fmla="*/ 2055 h 2060"/>
                <a:gd name="T42" fmla="*/ 174 w 477"/>
                <a:gd name="T43" fmla="*/ 2045 h 2060"/>
                <a:gd name="T44" fmla="*/ 184 w 477"/>
                <a:gd name="T45" fmla="*/ 2030 h 2060"/>
                <a:gd name="T46" fmla="*/ 198 w 477"/>
                <a:gd name="T47" fmla="*/ 2011 h 2060"/>
                <a:gd name="T48" fmla="*/ 254 w 477"/>
                <a:gd name="T49" fmla="*/ 1911 h 2060"/>
                <a:gd name="T50" fmla="*/ 303 w 477"/>
                <a:gd name="T51" fmla="*/ 1827 h 2060"/>
                <a:gd name="T52" fmla="*/ 353 w 477"/>
                <a:gd name="T53" fmla="*/ 1758 h 2060"/>
                <a:gd name="T54" fmla="*/ 392 w 477"/>
                <a:gd name="T55" fmla="*/ 1702 h 2060"/>
                <a:gd name="T56" fmla="*/ 458 w 477"/>
                <a:gd name="T57" fmla="*/ 1628 h 2060"/>
                <a:gd name="T58" fmla="*/ 477 w 477"/>
                <a:gd name="T59" fmla="*/ 1609 h 2060"/>
                <a:gd name="T60" fmla="*/ 55 w 477"/>
                <a:gd name="T61" fmla="*/ 9 h 20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7" h="2060">
                  <a:moveTo>
                    <a:pt x="55" y="9"/>
                  </a:moveTo>
                  <a:lnTo>
                    <a:pt x="45" y="4"/>
                  </a:lnTo>
                  <a:lnTo>
                    <a:pt x="36" y="0"/>
                  </a:lnTo>
                  <a:lnTo>
                    <a:pt x="26" y="4"/>
                  </a:lnTo>
                  <a:lnTo>
                    <a:pt x="15" y="9"/>
                  </a:lnTo>
                  <a:lnTo>
                    <a:pt x="5" y="24"/>
                  </a:lnTo>
                  <a:lnTo>
                    <a:pt x="0" y="54"/>
                  </a:lnTo>
                  <a:lnTo>
                    <a:pt x="0" y="98"/>
                  </a:lnTo>
                  <a:lnTo>
                    <a:pt x="15" y="755"/>
                  </a:lnTo>
                  <a:lnTo>
                    <a:pt x="31" y="1315"/>
                  </a:lnTo>
                  <a:lnTo>
                    <a:pt x="36" y="1464"/>
                  </a:lnTo>
                  <a:lnTo>
                    <a:pt x="45" y="1609"/>
                  </a:lnTo>
                  <a:lnTo>
                    <a:pt x="60" y="1768"/>
                  </a:lnTo>
                  <a:lnTo>
                    <a:pt x="70" y="1842"/>
                  </a:lnTo>
                  <a:lnTo>
                    <a:pt x="85" y="1911"/>
                  </a:lnTo>
                  <a:lnTo>
                    <a:pt x="95" y="1971"/>
                  </a:lnTo>
                  <a:lnTo>
                    <a:pt x="110" y="2020"/>
                  </a:lnTo>
                  <a:lnTo>
                    <a:pt x="129" y="2050"/>
                  </a:lnTo>
                  <a:lnTo>
                    <a:pt x="139" y="2055"/>
                  </a:lnTo>
                  <a:lnTo>
                    <a:pt x="149" y="2060"/>
                  </a:lnTo>
                  <a:lnTo>
                    <a:pt x="164" y="2055"/>
                  </a:lnTo>
                  <a:lnTo>
                    <a:pt x="174" y="2045"/>
                  </a:lnTo>
                  <a:lnTo>
                    <a:pt x="184" y="2030"/>
                  </a:lnTo>
                  <a:lnTo>
                    <a:pt x="198" y="2011"/>
                  </a:lnTo>
                  <a:lnTo>
                    <a:pt x="254" y="1911"/>
                  </a:lnTo>
                  <a:lnTo>
                    <a:pt x="303" y="1827"/>
                  </a:lnTo>
                  <a:lnTo>
                    <a:pt x="353" y="1758"/>
                  </a:lnTo>
                  <a:lnTo>
                    <a:pt x="392" y="1702"/>
                  </a:lnTo>
                  <a:lnTo>
                    <a:pt x="458" y="1628"/>
                  </a:lnTo>
                  <a:lnTo>
                    <a:pt x="477" y="1609"/>
                  </a:lnTo>
                  <a:lnTo>
                    <a:pt x="55" y="9"/>
                  </a:lnTo>
                  <a:close/>
                </a:path>
              </a:pathLst>
            </a:custGeom>
            <a:solidFill>
              <a:srgbClr val="F5D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64"/>
            <p:cNvSpPr>
              <a:spLocks/>
            </p:cNvSpPr>
            <p:nvPr/>
          </p:nvSpPr>
          <p:spPr bwMode="auto">
            <a:xfrm>
              <a:off x="2844" y="2372"/>
              <a:ext cx="4" cy="95"/>
            </a:xfrm>
            <a:custGeom>
              <a:avLst/>
              <a:gdLst>
                <a:gd name="T0" fmla="*/ 70 w 70"/>
                <a:gd name="T1" fmla="*/ 1425 h 1425"/>
                <a:gd name="T2" fmla="*/ 50 w 70"/>
                <a:gd name="T3" fmla="*/ 725 h 1425"/>
                <a:gd name="T4" fmla="*/ 30 w 70"/>
                <a:gd name="T5" fmla="*/ 239 h 1425"/>
                <a:gd name="T6" fmla="*/ 25 w 70"/>
                <a:gd name="T7" fmla="*/ 75 h 1425"/>
                <a:gd name="T8" fmla="*/ 20 w 70"/>
                <a:gd name="T9" fmla="*/ 25 h 1425"/>
                <a:gd name="T10" fmla="*/ 15 w 70"/>
                <a:gd name="T11" fmla="*/ 5 h 1425"/>
                <a:gd name="T12" fmla="*/ 10 w 70"/>
                <a:gd name="T13" fmla="*/ 0 h 1425"/>
                <a:gd name="T14" fmla="*/ 10 w 70"/>
                <a:gd name="T15" fmla="*/ 5 h 1425"/>
                <a:gd name="T16" fmla="*/ 5 w 70"/>
                <a:gd name="T17" fmla="*/ 25 h 1425"/>
                <a:gd name="T18" fmla="*/ 0 w 70"/>
                <a:gd name="T19" fmla="*/ 104 h 1425"/>
                <a:gd name="T20" fmla="*/ 0 w 70"/>
                <a:gd name="T21" fmla="*/ 239 h 1425"/>
                <a:gd name="T22" fmla="*/ 0 w 70"/>
                <a:gd name="T23" fmla="*/ 418 h 1425"/>
                <a:gd name="T24" fmla="*/ 5 w 70"/>
                <a:gd name="T25" fmla="*/ 636 h 1425"/>
                <a:gd name="T26" fmla="*/ 20 w 70"/>
                <a:gd name="T27" fmla="*/ 879 h 1425"/>
                <a:gd name="T28" fmla="*/ 40 w 70"/>
                <a:gd name="T29" fmla="*/ 1148 h 1425"/>
                <a:gd name="T30" fmla="*/ 70 w 70"/>
                <a:gd name="T31" fmla="*/ 1425 h 1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1425">
                  <a:moveTo>
                    <a:pt x="70" y="1425"/>
                  </a:moveTo>
                  <a:lnTo>
                    <a:pt x="50" y="725"/>
                  </a:lnTo>
                  <a:lnTo>
                    <a:pt x="30" y="239"/>
                  </a:lnTo>
                  <a:lnTo>
                    <a:pt x="25" y="75"/>
                  </a:lnTo>
                  <a:lnTo>
                    <a:pt x="20" y="25"/>
                  </a:lnTo>
                  <a:lnTo>
                    <a:pt x="15" y="5"/>
                  </a:lnTo>
                  <a:lnTo>
                    <a:pt x="10" y="0"/>
                  </a:lnTo>
                  <a:lnTo>
                    <a:pt x="10" y="5"/>
                  </a:lnTo>
                  <a:lnTo>
                    <a:pt x="5" y="25"/>
                  </a:lnTo>
                  <a:lnTo>
                    <a:pt x="0" y="104"/>
                  </a:lnTo>
                  <a:lnTo>
                    <a:pt x="0" y="239"/>
                  </a:lnTo>
                  <a:lnTo>
                    <a:pt x="0" y="418"/>
                  </a:lnTo>
                  <a:lnTo>
                    <a:pt x="5" y="636"/>
                  </a:lnTo>
                  <a:lnTo>
                    <a:pt x="20" y="879"/>
                  </a:lnTo>
                  <a:lnTo>
                    <a:pt x="40" y="1148"/>
                  </a:lnTo>
                  <a:lnTo>
                    <a:pt x="70" y="1425"/>
                  </a:lnTo>
                  <a:close/>
                </a:path>
              </a:pathLst>
            </a:custGeom>
            <a:solidFill>
              <a:srgbClr val="F6F2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2" name="Freeform 65"/>
            <p:cNvSpPr>
              <a:spLocks/>
            </p:cNvSpPr>
            <p:nvPr/>
          </p:nvSpPr>
          <p:spPr bwMode="auto">
            <a:xfrm>
              <a:off x="2843" y="2540"/>
              <a:ext cx="93" cy="115"/>
            </a:xfrm>
            <a:custGeom>
              <a:avLst/>
              <a:gdLst>
                <a:gd name="T0" fmla="*/ 1375 w 1390"/>
                <a:gd name="T1" fmla="*/ 1689 h 1723"/>
                <a:gd name="T2" fmla="*/ 79 w 1390"/>
                <a:gd name="T3" fmla="*/ 45 h 1723"/>
                <a:gd name="T4" fmla="*/ 64 w 1390"/>
                <a:gd name="T5" fmla="*/ 29 h 1723"/>
                <a:gd name="T6" fmla="*/ 54 w 1390"/>
                <a:gd name="T7" fmla="*/ 14 h 1723"/>
                <a:gd name="T8" fmla="*/ 34 w 1390"/>
                <a:gd name="T9" fmla="*/ 0 h 1723"/>
                <a:gd name="T10" fmla="*/ 19 w 1390"/>
                <a:gd name="T11" fmla="*/ 0 h 1723"/>
                <a:gd name="T12" fmla="*/ 14 w 1390"/>
                <a:gd name="T13" fmla="*/ 0 h 1723"/>
                <a:gd name="T14" fmla="*/ 9 w 1390"/>
                <a:gd name="T15" fmla="*/ 10 h 1723"/>
                <a:gd name="T16" fmla="*/ 0 w 1390"/>
                <a:gd name="T17" fmla="*/ 40 h 1723"/>
                <a:gd name="T18" fmla="*/ 0 w 1390"/>
                <a:gd name="T19" fmla="*/ 90 h 1723"/>
                <a:gd name="T20" fmla="*/ 9 w 1390"/>
                <a:gd name="T21" fmla="*/ 273 h 1723"/>
                <a:gd name="T22" fmla="*/ 9 w 1390"/>
                <a:gd name="T23" fmla="*/ 507 h 1723"/>
                <a:gd name="T24" fmla="*/ 14 w 1390"/>
                <a:gd name="T25" fmla="*/ 784 h 1723"/>
                <a:gd name="T26" fmla="*/ 24 w 1390"/>
                <a:gd name="T27" fmla="*/ 784 h 1723"/>
                <a:gd name="T28" fmla="*/ 49 w 1390"/>
                <a:gd name="T29" fmla="*/ 794 h 1723"/>
                <a:gd name="T30" fmla="*/ 98 w 1390"/>
                <a:gd name="T31" fmla="*/ 819 h 1723"/>
                <a:gd name="T32" fmla="*/ 123 w 1390"/>
                <a:gd name="T33" fmla="*/ 840 h 1723"/>
                <a:gd name="T34" fmla="*/ 158 w 1390"/>
                <a:gd name="T35" fmla="*/ 864 h 1723"/>
                <a:gd name="T36" fmla="*/ 233 w 1390"/>
                <a:gd name="T37" fmla="*/ 924 h 1723"/>
                <a:gd name="T38" fmla="*/ 377 w 1390"/>
                <a:gd name="T39" fmla="*/ 1027 h 1723"/>
                <a:gd name="T40" fmla="*/ 774 w 1390"/>
                <a:gd name="T41" fmla="*/ 1311 h 1723"/>
                <a:gd name="T42" fmla="*/ 1321 w 1390"/>
                <a:gd name="T43" fmla="*/ 1704 h 1723"/>
                <a:gd name="T44" fmla="*/ 1336 w 1390"/>
                <a:gd name="T45" fmla="*/ 1709 h 1723"/>
                <a:gd name="T46" fmla="*/ 1370 w 1390"/>
                <a:gd name="T47" fmla="*/ 1723 h 1723"/>
                <a:gd name="T48" fmla="*/ 1385 w 1390"/>
                <a:gd name="T49" fmla="*/ 1723 h 1723"/>
                <a:gd name="T50" fmla="*/ 1390 w 1390"/>
                <a:gd name="T51" fmla="*/ 1718 h 1723"/>
                <a:gd name="T52" fmla="*/ 1390 w 1390"/>
                <a:gd name="T53" fmla="*/ 1709 h 1723"/>
                <a:gd name="T54" fmla="*/ 1375 w 1390"/>
                <a:gd name="T55" fmla="*/ 1689 h 17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90" h="1723">
                  <a:moveTo>
                    <a:pt x="1375" y="1689"/>
                  </a:moveTo>
                  <a:lnTo>
                    <a:pt x="79" y="45"/>
                  </a:lnTo>
                  <a:lnTo>
                    <a:pt x="64" y="29"/>
                  </a:lnTo>
                  <a:lnTo>
                    <a:pt x="54" y="14"/>
                  </a:lnTo>
                  <a:lnTo>
                    <a:pt x="34" y="0"/>
                  </a:lnTo>
                  <a:lnTo>
                    <a:pt x="19" y="0"/>
                  </a:lnTo>
                  <a:lnTo>
                    <a:pt x="14" y="0"/>
                  </a:lnTo>
                  <a:lnTo>
                    <a:pt x="9" y="10"/>
                  </a:lnTo>
                  <a:lnTo>
                    <a:pt x="0" y="40"/>
                  </a:lnTo>
                  <a:lnTo>
                    <a:pt x="0" y="90"/>
                  </a:lnTo>
                  <a:lnTo>
                    <a:pt x="9" y="273"/>
                  </a:lnTo>
                  <a:lnTo>
                    <a:pt x="9" y="507"/>
                  </a:lnTo>
                  <a:lnTo>
                    <a:pt x="14" y="784"/>
                  </a:lnTo>
                  <a:lnTo>
                    <a:pt x="24" y="784"/>
                  </a:lnTo>
                  <a:lnTo>
                    <a:pt x="49" y="794"/>
                  </a:lnTo>
                  <a:lnTo>
                    <a:pt x="98" y="819"/>
                  </a:lnTo>
                  <a:lnTo>
                    <a:pt x="123" y="840"/>
                  </a:lnTo>
                  <a:lnTo>
                    <a:pt x="158" y="864"/>
                  </a:lnTo>
                  <a:lnTo>
                    <a:pt x="233" y="924"/>
                  </a:lnTo>
                  <a:lnTo>
                    <a:pt x="377" y="1027"/>
                  </a:lnTo>
                  <a:lnTo>
                    <a:pt x="774" y="1311"/>
                  </a:lnTo>
                  <a:lnTo>
                    <a:pt x="1321" y="1704"/>
                  </a:lnTo>
                  <a:lnTo>
                    <a:pt x="1336" y="1709"/>
                  </a:lnTo>
                  <a:lnTo>
                    <a:pt x="1370" y="1723"/>
                  </a:lnTo>
                  <a:lnTo>
                    <a:pt x="1385" y="1723"/>
                  </a:lnTo>
                  <a:lnTo>
                    <a:pt x="1390" y="1718"/>
                  </a:lnTo>
                  <a:lnTo>
                    <a:pt x="1390" y="1709"/>
                  </a:lnTo>
                  <a:lnTo>
                    <a:pt x="1375" y="1689"/>
                  </a:lnTo>
                  <a:close/>
                </a:path>
              </a:pathLst>
            </a:custGeom>
            <a:solidFill>
              <a:srgbClr val="DA91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80947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2921</TotalTime>
  <Words>2179</Words>
  <Application>Microsoft Office PowerPoint</Application>
  <PresentationFormat>On-screen Show (4:3)</PresentationFormat>
  <Paragraphs>558</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Calibri</vt:lpstr>
      <vt:lpstr>Georgia</vt:lpstr>
      <vt:lpstr>Wingdings</vt:lpstr>
      <vt:lpstr>Wingdings 2</vt:lpstr>
      <vt:lpstr>Civic</vt:lpstr>
      <vt:lpstr>NBS Data Close-out</vt:lpstr>
      <vt:lpstr>Data Closure</vt:lpstr>
      <vt:lpstr>Quality Assurance (QA) Timeline</vt:lpstr>
      <vt:lpstr>Official Records</vt:lpstr>
      <vt:lpstr>QA Timeline</vt:lpstr>
      <vt:lpstr>Data Closeout Goal</vt:lpstr>
      <vt:lpstr>QA Process</vt:lpstr>
      <vt:lpstr>QA Goals</vt:lpstr>
      <vt:lpstr>Laboratory Data </vt:lpstr>
      <vt:lpstr>Missing Demographics</vt:lpstr>
      <vt:lpstr>Missing Dates</vt:lpstr>
      <vt:lpstr>Earliest Date Suspected</vt:lpstr>
      <vt:lpstr>2012 Data Snapshot 2/21/13</vt:lpstr>
      <vt:lpstr>Scope of Task</vt:lpstr>
      <vt:lpstr>Event Date and MMWR Year Comparison</vt:lpstr>
      <vt:lpstr>Case Status Not Final</vt:lpstr>
      <vt:lpstr>Notification Not Created</vt:lpstr>
      <vt:lpstr>Notifications Pending Approval</vt:lpstr>
      <vt:lpstr>Missing Demographic Data</vt:lpstr>
      <vt:lpstr>Race with Unknown Race</vt:lpstr>
      <vt:lpstr>Date of Birth = Event Date</vt:lpstr>
      <vt:lpstr>PowerPoint Presentation</vt:lpstr>
      <vt:lpstr>Duplicate Investigations</vt:lpstr>
    </vt:vector>
  </TitlesOfParts>
  <Company>Texas Department of State Health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Tabony,Laura (DSHS)</dc:creator>
  <cp:lastModifiedBy>Pinter,Henry J (DSHS)</cp:lastModifiedBy>
  <cp:revision>70</cp:revision>
  <dcterms:created xsi:type="dcterms:W3CDTF">2013-01-10T17:13:49Z</dcterms:created>
  <dcterms:modified xsi:type="dcterms:W3CDTF">2023-02-16T17:04:16Z</dcterms:modified>
</cp:coreProperties>
</file>