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notesSlides/notesSlide8.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notesSlides/notesSlide9.xml" ContentType="application/vnd.openxmlformats-officedocument.presentationml.notesSlide+xml"/>
  <Override PartName="/ppt/charts/chart4.xml" ContentType="application/vnd.openxmlformats-officedocument.drawingml.chart+xml"/>
  <Override PartName="/ppt/notesSlides/notesSlide10.xml" ContentType="application/vnd.openxmlformats-officedocument.presentationml.notesSlide+xml"/>
  <Override PartName="/ppt/charts/chart5.xml" ContentType="application/vnd.openxmlformats-officedocument.drawingml.char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6.xml" ContentType="application/vnd.openxmlformats-officedocument.drawingml.chart+xml"/>
  <Override PartName="/ppt/notesSlides/notesSlide13.xml" ContentType="application/vnd.openxmlformats-officedocument.presentationml.notesSlide+xml"/>
  <Override PartName="/ppt/charts/chart7.xml" ContentType="application/vnd.openxmlformats-officedocument.drawingml.chart+xml"/>
  <Override PartName="/ppt/notesSlides/notesSlide14.xml" ContentType="application/vnd.openxmlformats-officedocument.presentationml.notesSlide+xml"/>
  <Override PartName="/ppt/charts/chart8.xml" ContentType="application/vnd.openxmlformats-officedocument.drawingml.chart+xml"/>
  <Override PartName="/ppt/notesSlides/notesSlide15.xml" ContentType="application/vnd.openxmlformats-officedocument.presentationml.notesSlide+xml"/>
  <Override PartName="/ppt/charts/chart9.xml" ContentType="application/vnd.openxmlformats-officedocument.drawingml.chart+xml"/>
  <Override PartName="/ppt/notesSlides/notesSlide16.xml" ContentType="application/vnd.openxmlformats-officedocument.presentationml.notesSlide+xml"/>
  <Override PartName="/ppt/charts/chart10.xml" ContentType="application/vnd.openxmlformats-officedocument.drawingml.chart+xml"/>
  <Override PartName="/ppt/notesSlides/notesSlide17.xml" ContentType="application/vnd.openxmlformats-officedocument.presentationml.notesSlide+xml"/>
  <Override PartName="/ppt/charts/chart11.xml" ContentType="application/vnd.openxmlformats-officedocument.drawingml.chart+xml"/>
  <Override PartName="/ppt/notesSlides/notesSlide18.xml" ContentType="application/vnd.openxmlformats-officedocument.presentationml.notesSlide+xml"/>
  <Override PartName="/ppt/charts/chart12.xml" ContentType="application/vnd.openxmlformats-officedocument.drawingml.chart+xml"/>
  <Override PartName="/ppt/notesSlides/notesSlide19.xml" ContentType="application/vnd.openxmlformats-officedocument.presentationml.notesSlide+xml"/>
  <Override PartName="/ppt/charts/chart13.xml" ContentType="application/vnd.openxmlformats-officedocument.drawingml.chart+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5"/>
  </p:notesMasterIdLst>
  <p:sldIdLst>
    <p:sldId id="256" r:id="rId2"/>
    <p:sldId id="257" r:id="rId3"/>
    <p:sldId id="277" r:id="rId4"/>
    <p:sldId id="258" r:id="rId5"/>
    <p:sldId id="259" r:id="rId6"/>
    <p:sldId id="264" r:id="rId7"/>
    <p:sldId id="270" r:id="rId8"/>
    <p:sldId id="260" r:id="rId9"/>
    <p:sldId id="265" r:id="rId10"/>
    <p:sldId id="266" r:id="rId11"/>
    <p:sldId id="278" r:id="rId12"/>
    <p:sldId id="268" r:id="rId13"/>
    <p:sldId id="269" r:id="rId14"/>
    <p:sldId id="273" r:id="rId15"/>
    <p:sldId id="271" r:id="rId16"/>
    <p:sldId id="272" r:id="rId17"/>
    <p:sldId id="276" r:id="rId18"/>
    <p:sldId id="275" r:id="rId19"/>
    <p:sldId id="274" r:id="rId20"/>
    <p:sldId id="279" r:id="rId21"/>
    <p:sldId id="261" r:id="rId22"/>
    <p:sldId id="262" r:id="rId23"/>
    <p:sldId id="263" r:id="rId24"/>
  </p:sldIdLst>
  <p:sldSz cx="9144000" cy="6858000" type="screen4x3"/>
  <p:notesSz cx="6985000" cy="9271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clrMode="bw"/>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1361" autoAdjust="0"/>
  </p:normalViewPr>
  <p:slideViewPr>
    <p:cSldViewPr>
      <p:cViewPr varScale="1">
        <p:scale>
          <a:sx n="56" d="100"/>
          <a:sy n="56" d="100"/>
        </p:scale>
        <p:origin x="1234" y="4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lucas489\Desktop\ELC%20Presentation\ELC%20Presentation%20data.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slucas489\Desktop\ELC%20Presentation\ELC%20Presentation%20data.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slucas489\Desktop\ELC%20Presentation\ELC%20Presentation%20data.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slucas489\Desktop\ELC%20Presentation\ELC%20Presentation%20data.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slucas489\Desktop\ELC%20Presentation\line%20lists\2012%20De-identified%20WNV%20tables%20as%20of%2002-17-2012.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slucas489\Desktop\ELC%20Presentation\ELC%20Presentation%20data.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slucas489\Desktop\ELC%20Presentation\ELC%20Presentation%20data.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slucas489\Desktop\ELC%20Presentation\ELC%20Presentation%20data.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slucas489\Desktop\ELC%20Presentation\ELC%20Presentation%20data.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slucas489\Desktop\ELC%20Presentation\ELC%20Presentation%20data.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slucas489\Desktop\ELC%20Presentation\ELC%20Presentation%20data.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slucas489\Desktop\ELC%20Presentation\ELC%20Presentation%20data.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slucas489\Desktop\ELC%20Presentation\ELC%20Presentation%20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invertIfNegative val="0"/>
          <c:cat>
            <c:strRef>
              <c:f>Age!$B$122:$K$122</c:f>
              <c:strCache>
                <c:ptCount val="10"/>
                <c:pt idx="0">
                  <c:v>&lt;1</c:v>
                </c:pt>
                <c:pt idx="1">
                  <c:v>01-04</c:v>
                </c:pt>
                <c:pt idx="2">
                  <c:v>05-09</c:v>
                </c:pt>
                <c:pt idx="3">
                  <c:v>10-14</c:v>
                </c:pt>
                <c:pt idx="4">
                  <c:v>15-19</c:v>
                </c:pt>
                <c:pt idx="5">
                  <c:v>20-29</c:v>
                </c:pt>
                <c:pt idx="6">
                  <c:v>30-39</c:v>
                </c:pt>
                <c:pt idx="7">
                  <c:v>40-49</c:v>
                </c:pt>
                <c:pt idx="8">
                  <c:v>50-59</c:v>
                </c:pt>
                <c:pt idx="9">
                  <c:v>60+</c:v>
                </c:pt>
              </c:strCache>
            </c:strRef>
          </c:cat>
          <c:val>
            <c:numRef>
              <c:f>Age!$B$123:$K$123</c:f>
              <c:numCache>
                <c:formatCode>General</c:formatCode>
                <c:ptCount val="10"/>
                <c:pt idx="0">
                  <c:v>2156</c:v>
                </c:pt>
                <c:pt idx="1">
                  <c:v>3148</c:v>
                </c:pt>
                <c:pt idx="2">
                  <c:v>2735</c:v>
                </c:pt>
                <c:pt idx="3">
                  <c:v>1487</c:v>
                </c:pt>
                <c:pt idx="4">
                  <c:v>881</c:v>
                </c:pt>
                <c:pt idx="5">
                  <c:v>1781</c:v>
                </c:pt>
                <c:pt idx="6">
                  <c:v>1862</c:v>
                </c:pt>
                <c:pt idx="7">
                  <c:v>1893</c:v>
                </c:pt>
                <c:pt idx="8">
                  <c:v>2270</c:v>
                </c:pt>
                <c:pt idx="9">
                  <c:v>4016</c:v>
                </c:pt>
              </c:numCache>
            </c:numRef>
          </c:val>
          <c:extLst>
            <c:ext xmlns:c16="http://schemas.microsoft.com/office/drawing/2014/chart" uri="{C3380CC4-5D6E-409C-BE32-E72D297353CC}">
              <c16:uniqueId val="{00000000-D137-4417-BE23-A69BB2577F89}"/>
            </c:ext>
          </c:extLst>
        </c:ser>
        <c:dLbls>
          <c:showLegendKey val="0"/>
          <c:showVal val="0"/>
          <c:showCatName val="0"/>
          <c:showSerName val="0"/>
          <c:showPercent val="0"/>
          <c:showBubbleSize val="0"/>
        </c:dLbls>
        <c:gapWidth val="150"/>
        <c:axId val="56074240"/>
        <c:axId val="64723200"/>
      </c:barChart>
      <c:catAx>
        <c:axId val="56074240"/>
        <c:scaling>
          <c:orientation val="minMax"/>
        </c:scaling>
        <c:delete val="0"/>
        <c:axPos val="b"/>
        <c:numFmt formatCode="General" sourceLinked="0"/>
        <c:majorTickMark val="out"/>
        <c:minorTickMark val="none"/>
        <c:tickLblPos val="nextTo"/>
        <c:crossAx val="64723200"/>
        <c:crosses val="autoZero"/>
        <c:auto val="1"/>
        <c:lblAlgn val="ctr"/>
        <c:lblOffset val="100"/>
        <c:noMultiLvlLbl val="0"/>
      </c:catAx>
      <c:valAx>
        <c:axId val="64723200"/>
        <c:scaling>
          <c:orientation val="minMax"/>
        </c:scaling>
        <c:delete val="0"/>
        <c:axPos val="l"/>
        <c:majorGridlines/>
        <c:numFmt formatCode="General" sourceLinked="1"/>
        <c:majorTickMark val="out"/>
        <c:minorTickMark val="none"/>
        <c:tickLblPos val="nextTo"/>
        <c:crossAx val="56074240"/>
        <c:crosses val="autoZero"/>
        <c:crossBetween val="between"/>
      </c:valAx>
    </c:plotArea>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marker>
            <c:symbol val="none"/>
          </c:marker>
          <c:dLbls>
            <c:dLbl>
              <c:idx val="0"/>
              <c:tx>
                <c:rich>
                  <a:bodyPr/>
                  <a:lstStyle/>
                  <a:p>
                    <a:r>
                      <a:rPr lang="en-US" b="1" dirty="0">
                        <a:solidFill>
                          <a:srgbClr val="FF0000"/>
                        </a:solidFill>
                      </a:rPr>
                      <a:t>0.5</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AFB0-44F8-969D-C18E70029450}"/>
                </c:ext>
              </c:extLst>
            </c:dLbl>
            <c:dLbl>
              <c:idx val="1"/>
              <c:tx>
                <c:rich>
                  <a:bodyPr/>
                  <a:lstStyle/>
                  <a:p>
                    <a:r>
                      <a:rPr lang="en-US" b="1" dirty="0">
                        <a:solidFill>
                          <a:srgbClr val="FF0000"/>
                        </a:solidFill>
                      </a:rPr>
                      <a:t>0.3</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AFB0-44F8-969D-C18E70029450}"/>
                </c:ext>
              </c:extLst>
            </c:dLbl>
            <c:dLbl>
              <c:idx val="2"/>
              <c:tx>
                <c:rich>
                  <a:bodyPr/>
                  <a:lstStyle/>
                  <a:p>
                    <a:r>
                      <a:rPr lang="en-US" b="1" dirty="0">
                        <a:solidFill>
                          <a:srgbClr val="FF0000"/>
                        </a:solidFill>
                      </a:rPr>
                      <a:t>0.5</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AFB0-44F8-969D-C18E70029450}"/>
                </c:ext>
              </c:extLst>
            </c:dLbl>
            <c:dLbl>
              <c:idx val="3"/>
              <c:tx>
                <c:rich>
                  <a:bodyPr/>
                  <a:lstStyle/>
                  <a:p>
                    <a:r>
                      <a:rPr lang="en-US" b="1" dirty="0">
                        <a:solidFill>
                          <a:srgbClr val="FF0000"/>
                        </a:solidFill>
                      </a:rPr>
                      <a:t>0.5</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AFB0-44F8-969D-C18E70029450}"/>
                </c:ext>
              </c:extLst>
            </c:dLbl>
            <c:dLbl>
              <c:idx val="4"/>
              <c:tx>
                <c:rich>
                  <a:bodyPr/>
                  <a:lstStyle/>
                  <a:p>
                    <a:r>
                      <a:rPr lang="en-US" b="1" dirty="0">
                        <a:solidFill>
                          <a:srgbClr val="FF0000"/>
                        </a:solidFill>
                      </a:rPr>
                      <a:t>0.4</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AFB0-44F8-969D-C18E70029450}"/>
                </c:ext>
              </c:extLst>
            </c:dLbl>
            <c:dLbl>
              <c:idx val="5"/>
              <c:tx>
                <c:rich>
                  <a:bodyPr/>
                  <a:lstStyle/>
                  <a:p>
                    <a:r>
                      <a:rPr lang="en-US" b="1" dirty="0">
                        <a:solidFill>
                          <a:srgbClr val="FF0000"/>
                        </a:solidFill>
                      </a:rPr>
                      <a:t>0.6</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AFB0-44F8-969D-C18E70029450}"/>
                </c:ext>
              </c:extLst>
            </c:dLbl>
            <c:dLbl>
              <c:idx val="6"/>
              <c:tx>
                <c:rich>
                  <a:bodyPr/>
                  <a:lstStyle/>
                  <a:p>
                    <a:r>
                      <a:rPr lang="en-US" b="1" dirty="0">
                        <a:solidFill>
                          <a:srgbClr val="FF0000"/>
                        </a:solidFill>
                      </a:rPr>
                      <a:t>0.6</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AFB0-44F8-969D-C18E70029450}"/>
                </c:ext>
              </c:extLst>
            </c:dLbl>
            <c:spPr>
              <a:noFill/>
              <a:ln>
                <a:noFill/>
              </a:ln>
              <a:effectLst/>
            </c:spPr>
            <c:txPr>
              <a:bodyPr/>
              <a:lstStyle/>
              <a:p>
                <a:pPr>
                  <a:defRPr b="1">
                    <a:solidFill>
                      <a:srgbClr val="FF0000"/>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'10 yr'!$I$227:$N$227</c:f>
              <c:strCache>
                <c:ptCount val="6"/>
                <c:pt idx="0">
                  <c:v>2007</c:v>
                </c:pt>
                <c:pt idx="1">
                  <c:v>2008</c:v>
                </c:pt>
                <c:pt idx="2">
                  <c:v>2009</c:v>
                </c:pt>
                <c:pt idx="3">
                  <c:v>2010</c:v>
                </c:pt>
                <c:pt idx="4">
                  <c:v>2011</c:v>
                </c:pt>
                <c:pt idx="5">
                  <c:v>2012*</c:v>
                </c:pt>
              </c:strCache>
            </c:strRef>
          </c:cat>
          <c:val>
            <c:numRef>
              <c:f>'10 yr'!$I$228:$N$228</c:f>
              <c:numCache>
                <c:formatCode>General</c:formatCode>
                <c:ptCount val="6"/>
                <c:pt idx="0">
                  <c:v>121</c:v>
                </c:pt>
                <c:pt idx="1">
                  <c:v>81</c:v>
                </c:pt>
                <c:pt idx="2">
                  <c:v>115</c:v>
                </c:pt>
                <c:pt idx="3">
                  <c:v>136</c:v>
                </c:pt>
                <c:pt idx="4">
                  <c:v>111</c:v>
                </c:pt>
                <c:pt idx="5">
                  <c:v>146</c:v>
                </c:pt>
              </c:numCache>
            </c:numRef>
          </c:val>
          <c:smooth val="0"/>
          <c:extLst>
            <c:ext xmlns:c16="http://schemas.microsoft.com/office/drawing/2014/chart" uri="{C3380CC4-5D6E-409C-BE32-E72D297353CC}">
              <c16:uniqueId val="{00000007-AFB0-44F8-969D-C18E70029450}"/>
            </c:ext>
          </c:extLst>
        </c:ser>
        <c:dLbls>
          <c:showLegendKey val="0"/>
          <c:showVal val="0"/>
          <c:showCatName val="0"/>
          <c:showSerName val="0"/>
          <c:showPercent val="0"/>
          <c:showBubbleSize val="0"/>
        </c:dLbls>
        <c:smooth val="0"/>
        <c:axId val="46932352"/>
        <c:axId val="46933888"/>
      </c:lineChart>
      <c:catAx>
        <c:axId val="46932352"/>
        <c:scaling>
          <c:orientation val="minMax"/>
        </c:scaling>
        <c:delete val="0"/>
        <c:axPos val="b"/>
        <c:numFmt formatCode="General" sourceLinked="0"/>
        <c:majorTickMark val="out"/>
        <c:minorTickMark val="none"/>
        <c:tickLblPos val="nextTo"/>
        <c:crossAx val="46933888"/>
        <c:crosses val="autoZero"/>
        <c:auto val="1"/>
        <c:lblAlgn val="ctr"/>
        <c:lblOffset val="100"/>
        <c:noMultiLvlLbl val="0"/>
      </c:catAx>
      <c:valAx>
        <c:axId val="46933888"/>
        <c:scaling>
          <c:orientation val="minMax"/>
        </c:scaling>
        <c:delete val="0"/>
        <c:axPos val="l"/>
        <c:majorGridlines/>
        <c:numFmt formatCode="General" sourceLinked="1"/>
        <c:majorTickMark val="out"/>
        <c:minorTickMark val="none"/>
        <c:tickLblPos val="nextTo"/>
        <c:crossAx val="46932352"/>
        <c:crosses val="autoZero"/>
        <c:crossBetween val="between"/>
      </c:valAx>
      <c:spPr>
        <a:noFill/>
        <a:ln w="25400">
          <a:noFill/>
        </a:ln>
      </c:spPr>
    </c:plotArea>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'Hep A'!$A$19</c:f>
              <c:strCache>
                <c:ptCount val="1"/>
                <c:pt idx="0">
                  <c:v>&lt;18</c:v>
                </c:pt>
              </c:strCache>
            </c:strRef>
          </c:tx>
          <c:marker>
            <c:symbol val="none"/>
          </c:marker>
          <c:cat>
            <c:strRef>
              <c:f>'Hep A'!$B$18:$G$18</c:f>
              <c:strCache>
                <c:ptCount val="6"/>
                <c:pt idx="0">
                  <c:v>2007</c:v>
                </c:pt>
                <c:pt idx="1">
                  <c:v>2008</c:v>
                </c:pt>
                <c:pt idx="2">
                  <c:v>2009</c:v>
                </c:pt>
                <c:pt idx="3">
                  <c:v>2010</c:v>
                </c:pt>
                <c:pt idx="4">
                  <c:v>2011</c:v>
                </c:pt>
                <c:pt idx="5">
                  <c:v>2012*</c:v>
                </c:pt>
              </c:strCache>
            </c:strRef>
          </c:cat>
          <c:val>
            <c:numRef>
              <c:f>'Hep A'!$B$19:$G$19</c:f>
              <c:numCache>
                <c:formatCode>General</c:formatCode>
                <c:ptCount val="6"/>
                <c:pt idx="0">
                  <c:v>45</c:v>
                </c:pt>
                <c:pt idx="1">
                  <c:v>47</c:v>
                </c:pt>
                <c:pt idx="2">
                  <c:v>24</c:v>
                </c:pt>
                <c:pt idx="3">
                  <c:v>15</c:v>
                </c:pt>
                <c:pt idx="4">
                  <c:v>19</c:v>
                </c:pt>
                <c:pt idx="5">
                  <c:v>17</c:v>
                </c:pt>
              </c:numCache>
            </c:numRef>
          </c:val>
          <c:smooth val="0"/>
          <c:extLst>
            <c:ext xmlns:c16="http://schemas.microsoft.com/office/drawing/2014/chart" uri="{C3380CC4-5D6E-409C-BE32-E72D297353CC}">
              <c16:uniqueId val="{00000000-1295-4E02-BDF3-A6D44F0FDA98}"/>
            </c:ext>
          </c:extLst>
        </c:ser>
        <c:ser>
          <c:idx val="1"/>
          <c:order val="1"/>
          <c:tx>
            <c:strRef>
              <c:f>'Hep A'!$A$20</c:f>
              <c:strCache>
                <c:ptCount val="1"/>
                <c:pt idx="0">
                  <c:v>19-29</c:v>
                </c:pt>
              </c:strCache>
            </c:strRef>
          </c:tx>
          <c:marker>
            <c:symbol val="none"/>
          </c:marker>
          <c:cat>
            <c:strRef>
              <c:f>'Hep A'!$B$18:$G$18</c:f>
              <c:strCache>
                <c:ptCount val="6"/>
                <c:pt idx="0">
                  <c:v>2007</c:v>
                </c:pt>
                <c:pt idx="1">
                  <c:v>2008</c:v>
                </c:pt>
                <c:pt idx="2">
                  <c:v>2009</c:v>
                </c:pt>
                <c:pt idx="3">
                  <c:v>2010</c:v>
                </c:pt>
                <c:pt idx="4">
                  <c:v>2011</c:v>
                </c:pt>
                <c:pt idx="5">
                  <c:v>2012*</c:v>
                </c:pt>
              </c:strCache>
            </c:strRef>
          </c:cat>
          <c:val>
            <c:numRef>
              <c:f>'Hep A'!$B$20:$G$20</c:f>
              <c:numCache>
                <c:formatCode>General</c:formatCode>
                <c:ptCount val="6"/>
                <c:pt idx="0">
                  <c:v>46</c:v>
                </c:pt>
                <c:pt idx="1">
                  <c:v>39</c:v>
                </c:pt>
                <c:pt idx="2">
                  <c:v>35</c:v>
                </c:pt>
                <c:pt idx="3">
                  <c:v>30</c:v>
                </c:pt>
                <c:pt idx="4">
                  <c:v>27</c:v>
                </c:pt>
                <c:pt idx="5">
                  <c:v>32</c:v>
                </c:pt>
              </c:numCache>
            </c:numRef>
          </c:val>
          <c:smooth val="0"/>
          <c:extLst>
            <c:ext xmlns:c16="http://schemas.microsoft.com/office/drawing/2014/chart" uri="{C3380CC4-5D6E-409C-BE32-E72D297353CC}">
              <c16:uniqueId val="{00000001-1295-4E02-BDF3-A6D44F0FDA98}"/>
            </c:ext>
          </c:extLst>
        </c:ser>
        <c:ser>
          <c:idx val="2"/>
          <c:order val="2"/>
          <c:tx>
            <c:strRef>
              <c:f>'Hep A'!$A$21</c:f>
              <c:strCache>
                <c:ptCount val="1"/>
                <c:pt idx="0">
                  <c:v>30-39</c:v>
                </c:pt>
              </c:strCache>
            </c:strRef>
          </c:tx>
          <c:marker>
            <c:symbol val="none"/>
          </c:marker>
          <c:cat>
            <c:strRef>
              <c:f>'Hep A'!$B$18:$G$18</c:f>
              <c:strCache>
                <c:ptCount val="6"/>
                <c:pt idx="0">
                  <c:v>2007</c:v>
                </c:pt>
                <c:pt idx="1">
                  <c:v>2008</c:v>
                </c:pt>
                <c:pt idx="2">
                  <c:v>2009</c:v>
                </c:pt>
                <c:pt idx="3">
                  <c:v>2010</c:v>
                </c:pt>
                <c:pt idx="4">
                  <c:v>2011</c:v>
                </c:pt>
                <c:pt idx="5">
                  <c:v>2012*</c:v>
                </c:pt>
              </c:strCache>
            </c:strRef>
          </c:cat>
          <c:val>
            <c:numRef>
              <c:f>'Hep A'!$B$21:$G$21</c:f>
              <c:numCache>
                <c:formatCode>General</c:formatCode>
                <c:ptCount val="6"/>
                <c:pt idx="0">
                  <c:v>44</c:v>
                </c:pt>
                <c:pt idx="1">
                  <c:v>33</c:v>
                </c:pt>
                <c:pt idx="2">
                  <c:v>22</c:v>
                </c:pt>
                <c:pt idx="3">
                  <c:v>24</c:v>
                </c:pt>
                <c:pt idx="4">
                  <c:v>21</c:v>
                </c:pt>
                <c:pt idx="5">
                  <c:v>19</c:v>
                </c:pt>
              </c:numCache>
            </c:numRef>
          </c:val>
          <c:smooth val="0"/>
          <c:extLst>
            <c:ext xmlns:c16="http://schemas.microsoft.com/office/drawing/2014/chart" uri="{C3380CC4-5D6E-409C-BE32-E72D297353CC}">
              <c16:uniqueId val="{00000002-1295-4E02-BDF3-A6D44F0FDA98}"/>
            </c:ext>
          </c:extLst>
        </c:ser>
        <c:ser>
          <c:idx val="3"/>
          <c:order val="3"/>
          <c:tx>
            <c:strRef>
              <c:f>'Hep A'!$A$22</c:f>
              <c:strCache>
                <c:ptCount val="1"/>
                <c:pt idx="0">
                  <c:v>40-49</c:v>
                </c:pt>
              </c:strCache>
            </c:strRef>
          </c:tx>
          <c:marker>
            <c:symbol val="none"/>
          </c:marker>
          <c:cat>
            <c:strRef>
              <c:f>'Hep A'!$B$18:$G$18</c:f>
              <c:strCache>
                <c:ptCount val="6"/>
                <c:pt idx="0">
                  <c:v>2007</c:v>
                </c:pt>
                <c:pt idx="1">
                  <c:v>2008</c:v>
                </c:pt>
                <c:pt idx="2">
                  <c:v>2009</c:v>
                </c:pt>
                <c:pt idx="3">
                  <c:v>2010</c:v>
                </c:pt>
                <c:pt idx="4">
                  <c:v>2011</c:v>
                </c:pt>
                <c:pt idx="5">
                  <c:v>2012*</c:v>
                </c:pt>
              </c:strCache>
            </c:strRef>
          </c:cat>
          <c:val>
            <c:numRef>
              <c:f>'Hep A'!$B$22:$G$22</c:f>
              <c:numCache>
                <c:formatCode>General</c:formatCode>
                <c:ptCount val="6"/>
                <c:pt idx="0">
                  <c:v>35</c:v>
                </c:pt>
                <c:pt idx="1">
                  <c:v>50</c:v>
                </c:pt>
                <c:pt idx="2">
                  <c:v>27</c:v>
                </c:pt>
                <c:pt idx="3">
                  <c:v>17</c:v>
                </c:pt>
                <c:pt idx="4">
                  <c:v>17</c:v>
                </c:pt>
                <c:pt idx="5">
                  <c:v>17</c:v>
                </c:pt>
              </c:numCache>
            </c:numRef>
          </c:val>
          <c:smooth val="0"/>
          <c:extLst>
            <c:ext xmlns:c16="http://schemas.microsoft.com/office/drawing/2014/chart" uri="{C3380CC4-5D6E-409C-BE32-E72D297353CC}">
              <c16:uniqueId val="{00000003-1295-4E02-BDF3-A6D44F0FDA98}"/>
            </c:ext>
          </c:extLst>
        </c:ser>
        <c:ser>
          <c:idx val="4"/>
          <c:order val="4"/>
          <c:tx>
            <c:strRef>
              <c:f>'Hep A'!$A$23</c:f>
              <c:strCache>
                <c:ptCount val="1"/>
                <c:pt idx="0">
                  <c:v>50-59</c:v>
                </c:pt>
              </c:strCache>
            </c:strRef>
          </c:tx>
          <c:marker>
            <c:symbol val="none"/>
          </c:marker>
          <c:cat>
            <c:strRef>
              <c:f>'Hep A'!$B$18:$G$18</c:f>
              <c:strCache>
                <c:ptCount val="6"/>
                <c:pt idx="0">
                  <c:v>2007</c:v>
                </c:pt>
                <c:pt idx="1">
                  <c:v>2008</c:v>
                </c:pt>
                <c:pt idx="2">
                  <c:v>2009</c:v>
                </c:pt>
                <c:pt idx="3">
                  <c:v>2010</c:v>
                </c:pt>
                <c:pt idx="4">
                  <c:v>2011</c:v>
                </c:pt>
                <c:pt idx="5">
                  <c:v>2012*</c:v>
                </c:pt>
              </c:strCache>
            </c:strRef>
          </c:cat>
          <c:val>
            <c:numRef>
              <c:f>'Hep A'!$B$23:$G$23</c:f>
              <c:numCache>
                <c:formatCode>General</c:formatCode>
                <c:ptCount val="6"/>
                <c:pt idx="0">
                  <c:v>31</c:v>
                </c:pt>
                <c:pt idx="1">
                  <c:v>30</c:v>
                </c:pt>
                <c:pt idx="2">
                  <c:v>19</c:v>
                </c:pt>
                <c:pt idx="3">
                  <c:v>14</c:v>
                </c:pt>
                <c:pt idx="4">
                  <c:v>15</c:v>
                </c:pt>
                <c:pt idx="5">
                  <c:v>21</c:v>
                </c:pt>
              </c:numCache>
            </c:numRef>
          </c:val>
          <c:smooth val="0"/>
          <c:extLst>
            <c:ext xmlns:c16="http://schemas.microsoft.com/office/drawing/2014/chart" uri="{C3380CC4-5D6E-409C-BE32-E72D297353CC}">
              <c16:uniqueId val="{00000004-1295-4E02-BDF3-A6D44F0FDA98}"/>
            </c:ext>
          </c:extLst>
        </c:ser>
        <c:ser>
          <c:idx val="5"/>
          <c:order val="5"/>
          <c:tx>
            <c:strRef>
              <c:f>'Hep A'!$A$24</c:f>
              <c:strCache>
                <c:ptCount val="1"/>
                <c:pt idx="0">
                  <c:v>60+</c:v>
                </c:pt>
              </c:strCache>
            </c:strRef>
          </c:tx>
          <c:marker>
            <c:symbol val="none"/>
          </c:marker>
          <c:cat>
            <c:strRef>
              <c:f>'Hep A'!$B$18:$G$18</c:f>
              <c:strCache>
                <c:ptCount val="6"/>
                <c:pt idx="0">
                  <c:v>2007</c:v>
                </c:pt>
                <c:pt idx="1">
                  <c:v>2008</c:v>
                </c:pt>
                <c:pt idx="2">
                  <c:v>2009</c:v>
                </c:pt>
                <c:pt idx="3">
                  <c:v>2010</c:v>
                </c:pt>
                <c:pt idx="4">
                  <c:v>2011</c:v>
                </c:pt>
                <c:pt idx="5">
                  <c:v>2012*</c:v>
                </c:pt>
              </c:strCache>
            </c:strRef>
          </c:cat>
          <c:val>
            <c:numRef>
              <c:f>'Hep A'!$B$24:$G$24</c:f>
              <c:numCache>
                <c:formatCode>General</c:formatCode>
                <c:ptCount val="6"/>
                <c:pt idx="0">
                  <c:v>63</c:v>
                </c:pt>
                <c:pt idx="1">
                  <c:v>60</c:v>
                </c:pt>
                <c:pt idx="2">
                  <c:v>57</c:v>
                </c:pt>
                <c:pt idx="3">
                  <c:v>39</c:v>
                </c:pt>
                <c:pt idx="4">
                  <c:v>39</c:v>
                </c:pt>
                <c:pt idx="5">
                  <c:v>29</c:v>
                </c:pt>
              </c:numCache>
            </c:numRef>
          </c:val>
          <c:smooth val="0"/>
          <c:extLst>
            <c:ext xmlns:c16="http://schemas.microsoft.com/office/drawing/2014/chart" uri="{C3380CC4-5D6E-409C-BE32-E72D297353CC}">
              <c16:uniqueId val="{00000005-1295-4E02-BDF3-A6D44F0FDA98}"/>
            </c:ext>
          </c:extLst>
        </c:ser>
        <c:dLbls>
          <c:showLegendKey val="0"/>
          <c:showVal val="0"/>
          <c:showCatName val="0"/>
          <c:showSerName val="0"/>
          <c:showPercent val="0"/>
          <c:showBubbleSize val="0"/>
        </c:dLbls>
        <c:smooth val="0"/>
        <c:axId val="54542720"/>
        <c:axId val="54544256"/>
      </c:lineChart>
      <c:catAx>
        <c:axId val="54542720"/>
        <c:scaling>
          <c:orientation val="minMax"/>
        </c:scaling>
        <c:delete val="0"/>
        <c:axPos val="b"/>
        <c:numFmt formatCode="General" sourceLinked="0"/>
        <c:majorTickMark val="out"/>
        <c:minorTickMark val="none"/>
        <c:tickLblPos val="nextTo"/>
        <c:crossAx val="54544256"/>
        <c:crosses val="autoZero"/>
        <c:auto val="1"/>
        <c:lblAlgn val="ctr"/>
        <c:lblOffset val="100"/>
        <c:noMultiLvlLbl val="0"/>
      </c:catAx>
      <c:valAx>
        <c:axId val="54544256"/>
        <c:scaling>
          <c:orientation val="minMax"/>
        </c:scaling>
        <c:delete val="0"/>
        <c:axPos val="l"/>
        <c:majorGridlines/>
        <c:numFmt formatCode="General" sourceLinked="1"/>
        <c:majorTickMark val="out"/>
        <c:minorTickMark val="none"/>
        <c:tickLblPos val="nextTo"/>
        <c:crossAx val="54542720"/>
        <c:crosses val="autoZero"/>
        <c:crossBetween val="between"/>
      </c:valAx>
    </c:plotArea>
    <c:legend>
      <c:legendPos val="r"/>
      <c:overlay val="0"/>
    </c:legend>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'Var Age'!$B$53</c:f>
              <c:strCache>
                <c:ptCount val="1"/>
                <c:pt idx="0">
                  <c:v>2007</c:v>
                </c:pt>
              </c:strCache>
            </c:strRef>
          </c:tx>
          <c:marker>
            <c:symbol val="none"/>
          </c:marker>
          <c:cat>
            <c:strRef>
              <c:f>'Var Age'!$A$54:$A$63</c:f>
              <c:strCache>
                <c:ptCount val="10"/>
                <c:pt idx="0">
                  <c:v>&lt;1</c:v>
                </c:pt>
                <c:pt idx="1">
                  <c:v>1-4</c:v>
                </c:pt>
                <c:pt idx="2">
                  <c:v>5-9</c:v>
                </c:pt>
                <c:pt idx="3">
                  <c:v>10-14</c:v>
                </c:pt>
                <c:pt idx="4">
                  <c:v>15-19</c:v>
                </c:pt>
                <c:pt idx="5">
                  <c:v>20-29</c:v>
                </c:pt>
                <c:pt idx="6">
                  <c:v>30-39</c:v>
                </c:pt>
                <c:pt idx="7">
                  <c:v>40-49</c:v>
                </c:pt>
                <c:pt idx="8">
                  <c:v>50-59</c:v>
                </c:pt>
                <c:pt idx="9">
                  <c:v>60+</c:v>
                </c:pt>
              </c:strCache>
            </c:strRef>
          </c:cat>
          <c:val>
            <c:numRef>
              <c:f>'Var Age'!$B$54:$B$63</c:f>
              <c:numCache>
                <c:formatCode>General</c:formatCode>
                <c:ptCount val="10"/>
                <c:pt idx="0">
                  <c:v>285</c:v>
                </c:pt>
                <c:pt idx="1">
                  <c:v>1170</c:v>
                </c:pt>
                <c:pt idx="2">
                  <c:v>6066</c:v>
                </c:pt>
                <c:pt idx="3">
                  <c:v>1982</c:v>
                </c:pt>
                <c:pt idx="4">
                  <c:v>142</c:v>
                </c:pt>
                <c:pt idx="5">
                  <c:v>158</c:v>
                </c:pt>
                <c:pt idx="6">
                  <c:v>106</c:v>
                </c:pt>
                <c:pt idx="7">
                  <c:v>57</c:v>
                </c:pt>
                <c:pt idx="8">
                  <c:v>30</c:v>
                </c:pt>
                <c:pt idx="9">
                  <c:v>29</c:v>
                </c:pt>
              </c:numCache>
            </c:numRef>
          </c:val>
          <c:smooth val="0"/>
          <c:extLst>
            <c:ext xmlns:c16="http://schemas.microsoft.com/office/drawing/2014/chart" uri="{C3380CC4-5D6E-409C-BE32-E72D297353CC}">
              <c16:uniqueId val="{00000000-20C0-4ED7-97C7-C672C010C46F}"/>
            </c:ext>
          </c:extLst>
        </c:ser>
        <c:ser>
          <c:idx val="1"/>
          <c:order val="1"/>
          <c:tx>
            <c:strRef>
              <c:f>'Var Age'!$C$53</c:f>
              <c:strCache>
                <c:ptCount val="1"/>
                <c:pt idx="0">
                  <c:v>2008</c:v>
                </c:pt>
              </c:strCache>
            </c:strRef>
          </c:tx>
          <c:marker>
            <c:symbol val="none"/>
          </c:marker>
          <c:cat>
            <c:strRef>
              <c:f>'Var Age'!$A$54:$A$63</c:f>
              <c:strCache>
                <c:ptCount val="10"/>
                <c:pt idx="0">
                  <c:v>&lt;1</c:v>
                </c:pt>
                <c:pt idx="1">
                  <c:v>1-4</c:v>
                </c:pt>
                <c:pt idx="2">
                  <c:v>5-9</c:v>
                </c:pt>
                <c:pt idx="3">
                  <c:v>10-14</c:v>
                </c:pt>
                <c:pt idx="4">
                  <c:v>15-19</c:v>
                </c:pt>
                <c:pt idx="5">
                  <c:v>20-29</c:v>
                </c:pt>
                <c:pt idx="6">
                  <c:v>30-39</c:v>
                </c:pt>
                <c:pt idx="7">
                  <c:v>40-49</c:v>
                </c:pt>
                <c:pt idx="8">
                  <c:v>50-59</c:v>
                </c:pt>
                <c:pt idx="9">
                  <c:v>60+</c:v>
                </c:pt>
              </c:strCache>
            </c:strRef>
          </c:cat>
          <c:val>
            <c:numRef>
              <c:f>'Var Age'!$C$54:$C$63</c:f>
              <c:numCache>
                <c:formatCode>General</c:formatCode>
                <c:ptCount val="10"/>
                <c:pt idx="0">
                  <c:v>263</c:v>
                </c:pt>
                <c:pt idx="1">
                  <c:v>932</c:v>
                </c:pt>
                <c:pt idx="2">
                  <c:v>4103</c:v>
                </c:pt>
                <c:pt idx="3">
                  <c:v>1927</c:v>
                </c:pt>
                <c:pt idx="4">
                  <c:v>158</c:v>
                </c:pt>
                <c:pt idx="5">
                  <c:v>162</c:v>
                </c:pt>
                <c:pt idx="6">
                  <c:v>118</c:v>
                </c:pt>
                <c:pt idx="7">
                  <c:v>70</c:v>
                </c:pt>
                <c:pt idx="8">
                  <c:v>35</c:v>
                </c:pt>
                <c:pt idx="9">
                  <c:v>47</c:v>
                </c:pt>
              </c:numCache>
            </c:numRef>
          </c:val>
          <c:smooth val="0"/>
          <c:extLst>
            <c:ext xmlns:c16="http://schemas.microsoft.com/office/drawing/2014/chart" uri="{C3380CC4-5D6E-409C-BE32-E72D297353CC}">
              <c16:uniqueId val="{00000001-20C0-4ED7-97C7-C672C010C46F}"/>
            </c:ext>
          </c:extLst>
        </c:ser>
        <c:ser>
          <c:idx val="2"/>
          <c:order val="2"/>
          <c:tx>
            <c:strRef>
              <c:f>'Var Age'!$D$53</c:f>
              <c:strCache>
                <c:ptCount val="1"/>
                <c:pt idx="0">
                  <c:v>2009</c:v>
                </c:pt>
              </c:strCache>
            </c:strRef>
          </c:tx>
          <c:marker>
            <c:symbol val="none"/>
          </c:marker>
          <c:cat>
            <c:strRef>
              <c:f>'Var Age'!$A$54:$A$63</c:f>
              <c:strCache>
                <c:ptCount val="10"/>
                <c:pt idx="0">
                  <c:v>&lt;1</c:v>
                </c:pt>
                <c:pt idx="1">
                  <c:v>1-4</c:v>
                </c:pt>
                <c:pt idx="2">
                  <c:v>5-9</c:v>
                </c:pt>
                <c:pt idx="3">
                  <c:v>10-14</c:v>
                </c:pt>
                <c:pt idx="4">
                  <c:v>15-19</c:v>
                </c:pt>
                <c:pt idx="5">
                  <c:v>20-29</c:v>
                </c:pt>
                <c:pt idx="6">
                  <c:v>30-39</c:v>
                </c:pt>
                <c:pt idx="7">
                  <c:v>40-49</c:v>
                </c:pt>
                <c:pt idx="8">
                  <c:v>50-59</c:v>
                </c:pt>
                <c:pt idx="9">
                  <c:v>60+</c:v>
                </c:pt>
              </c:strCache>
            </c:strRef>
          </c:cat>
          <c:val>
            <c:numRef>
              <c:f>'Var Age'!$D$54:$D$63</c:f>
              <c:numCache>
                <c:formatCode>General</c:formatCode>
                <c:ptCount val="10"/>
                <c:pt idx="0">
                  <c:v>172</c:v>
                </c:pt>
                <c:pt idx="1">
                  <c:v>681</c:v>
                </c:pt>
                <c:pt idx="2">
                  <c:v>1878</c:v>
                </c:pt>
                <c:pt idx="3">
                  <c:v>1106</c:v>
                </c:pt>
                <c:pt idx="4">
                  <c:v>142</c:v>
                </c:pt>
                <c:pt idx="5">
                  <c:v>169</c:v>
                </c:pt>
                <c:pt idx="6">
                  <c:v>133</c:v>
                </c:pt>
                <c:pt idx="7">
                  <c:v>61</c:v>
                </c:pt>
                <c:pt idx="8">
                  <c:v>41</c:v>
                </c:pt>
                <c:pt idx="9">
                  <c:v>48</c:v>
                </c:pt>
              </c:numCache>
            </c:numRef>
          </c:val>
          <c:smooth val="0"/>
          <c:extLst>
            <c:ext xmlns:c16="http://schemas.microsoft.com/office/drawing/2014/chart" uri="{C3380CC4-5D6E-409C-BE32-E72D297353CC}">
              <c16:uniqueId val="{00000002-20C0-4ED7-97C7-C672C010C46F}"/>
            </c:ext>
          </c:extLst>
        </c:ser>
        <c:ser>
          <c:idx val="3"/>
          <c:order val="3"/>
          <c:tx>
            <c:strRef>
              <c:f>'Var Age'!$E$53</c:f>
              <c:strCache>
                <c:ptCount val="1"/>
                <c:pt idx="0">
                  <c:v>2010</c:v>
                </c:pt>
              </c:strCache>
            </c:strRef>
          </c:tx>
          <c:marker>
            <c:symbol val="none"/>
          </c:marker>
          <c:cat>
            <c:strRef>
              <c:f>'Var Age'!$A$54:$A$63</c:f>
              <c:strCache>
                <c:ptCount val="10"/>
                <c:pt idx="0">
                  <c:v>&lt;1</c:v>
                </c:pt>
                <c:pt idx="1">
                  <c:v>1-4</c:v>
                </c:pt>
                <c:pt idx="2">
                  <c:v>5-9</c:v>
                </c:pt>
                <c:pt idx="3">
                  <c:v>10-14</c:v>
                </c:pt>
                <c:pt idx="4">
                  <c:v>15-19</c:v>
                </c:pt>
                <c:pt idx="5">
                  <c:v>20-29</c:v>
                </c:pt>
                <c:pt idx="6">
                  <c:v>30-39</c:v>
                </c:pt>
                <c:pt idx="7">
                  <c:v>40-49</c:v>
                </c:pt>
                <c:pt idx="8">
                  <c:v>50-59</c:v>
                </c:pt>
                <c:pt idx="9">
                  <c:v>60+</c:v>
                </c:pt>
              </c:strCache>
            </c:strRef>
          </c:cat>
          <c:val>
            <c:numRef>
              <c:f>'Var Age'!$E$54:$E$63</c:f>
              <c:numCache>
                <c:formatCode>General</c:formatCode>
                <c:ptCount val="10"/>
                <c:pt idx="0">
                  <c:v>168</c:v>
                </c:pt>
                <c:pt idx="1">
                  <c:v>512</c:v>
                </c:pt>
                <c:pt idx="2">
                  <c:v>927</c:v>
                </c:pt>
                <c:pt idx="3">
                  <c:v>648</c:v>
                </c:pt>
                <c:pt idx="4">
                  <c:v>137</c:v>
                </c:pt>
                <c:pt idx="5">
                  <c:v>116</c:v>
                </c:pt>
                <c:pt idx="6">
                  <c:v>100</c:v>
                </c:pt>
                <c:pt idx="7">
                  <c:v>66</c:v>
                </c:pt>
                <c:pt idx="8">
                  <c:v>33</c:v>
                </c:pt>
                <c:pt idx="9">
                  <c:v>48</c:v>
                </c:pt>
              </c:numCache>
            </c:numRef>
          </c:val>
          <c:smooth val="0"/>
          <c:extLst>
            <c:ext xmlns:c16="http://schemas.microsoft.com/office/drawing/2014/chart" uri="{C3380CC4-5D6E-409C-BE32-E72D297353CC}">
              <c16:uniqueId val="{00000003-20C0-4ED7-97C7-C672C010C46F}"/>
            </c:ext>
          </c:extLst>
        </c:ser>
        <c:ser>
          <c:idx val="4"/>
          <c:order val="4"/>
          <c:tx>
            <c:strRef>
              <c:f>'Var Age'!$F$53</c:f>
              <c:strCache>
                <c:ptCount val="1"/>
                <c:pt idx="0">
                  <c:v>2011</c:v>
                </c:pt>
              </c:strCache>
            </c:strRef>
          </c:tx>
          <c:marker>
            <c:symbol val="none"/>
          </c:marker>
          <c:cat>
            <c:strRef>
              <c:f>'Var Age'!$A$54:$A$63</c:f>
              <c:strCache>
                <c:ptCount val="10"/>
                <c:pt idx="0">
                  <c:v>&lt;1</c:v>
                </c:pt>
                <c:pt idx="1">
                  <c:v>1-4</c:v>
                </c:pt>
                <c:pt idx="2">
                  <c:v>5-9</c:v>
                </c:pt>
                <c:pt idx="3">
                  <c:v>10-14</c:v>
                </c:pt>
                <c:pt idx="4">
                  <c:v>15-19</c:v>
                </c:pt>
                <c:pt idx="5">
                  <c:v>20-29</c:v>
                </c:pt>
                <c:pt idx="6">
                  <c:v>30-39</c:v>
                </c:pt>
                <c:pt idx="7">
                  <c:v>40-49</c:v>
                </c:pt>
                <c:pt idx="8">
                  <c:v>50-59</c:v>
                </c:pt>
                <c:pt idx="9">
                  <c:v>60+</c:v>
                </c:pt>
              </c:strCache>
            </c:strRef>
          </c:cat>
          <c:val>
            <c:numRef>
              <c:f>'Var Age'!$F$54:$F$63</c:f>
              <c:numCache>
                <c:formatCode>General</c:formatCode>
                <c:ptCount val="10"/>
                <c:pt idx="0">
                  <c:v>191</c:v>
                </c:pt>
                <c:pt idx="1">
                  <c:v>659</c:v>
                </c:pt>
                <c:pt idx="2">
                  <c:v>719</c:v>
                </c:pt>
                <c:pt idx="3">
                  <c:v>455</c:v>
                </c:pt>
                <c:pt idx="4">
                  <c:v>112</c:v>
                </c:pt>
                <c:pt idx="5">
                  <c:v>148</c:v>
                </c:pt>
                <c:pt idx="6">
                  <c:v>116</c:v>
                </c:pt>
                <c:pt idx="7">
                  <c:v>64</c:v>
                </c:pt>
                <c:pt idx="8">
                  <c:v>47</c:v>
                </c:pt>
                <c:pt idx="9">
                  <c:v>47</c:v>
                </c:pt>
              </c:numCache>
            </c:numRef>
          </c:val>
          <c:smooth val="0"/>
          <c:extLst>
            <c:ext xmlns:c16="http://schemas.microsoft.com/office/drawing/2014/chart" uri="{C3380CC4-5D6E-409C-BE32-E72D297353CC}">
              <c16:uniqueId val="{00000004-20C0-4ED7-97C7-C672C010C46F}"/>
            </c:ext>
          </c:extLst>
        </c:ser>
        <c:ser>
          <c:idx val="5"/>
          <c:order val="5"/>
          <c:tx>
            <c:strRef>
              <c:f>'Var Age'!$G$53</c:f>
              <c:strCache>
                <c:ptCount val="1"/>
                <c:pt idx="0">
                  <c:v>2012*</c:v>
                </c:pt>
              </c:strCache>
            </c:strRef>
          </c:tx>
          <c:marker>
            <c:symbol val="none"/>
          </c:marker>
          <c:cat>
            <c:strRef>
              <c:f>'Var Age'!$A$54:$A$63</c:f>
              <c:strCache>
                <c:ptCount val="10"/>
                <c:pt idx="0">
                  <c:v>&lt;1</c:v>
                </c:pt>
                <c:pt idx="1">
                  <c:v>1-4</c:v>
                </c:pt>
                <c:pt idx="2">
                  <c:v>5-9</c:v>
                </c:pt>
                <c:pt idx="3">
                  <c:v>10-14</c:v>
                </c:pt>
                <c:pt idx="4">
                  <c:v>15-19</c:v>
                </c:pt>
                <c:pt idx="5">
                  <c:v>20-29</c:v>
                </c:pt>
                <c:pt idx="6">
                  <c:v>30-39</c:v>
                </c:pt>
                <c:pt idx="7">
                  <c:v>40-49</c:v>
                </c:pt>
                <c:pt idx="8">
                  <c:v>50-59</c:v>
                </c:pt>
                <c:pt idx="9">
                  <c:v>60+</c:v>
                </c:pt>
              </c:strCache>
            </c:strRef>
          </c:cat>
          <c:val>
            <c:numRef>
              <c:f>'Var Age'!$G$54:$G$63</c:f>
              <c:numCache>
                <c:formatCode>General</c:formatCode>
                <c:ptCount val="10"/>
                <c:pt idx="0">
                  <c:v>174</c:v>
                </c:pt>
                <c:pt idx="1">
                  <c:v>528</c:v>
                </c:pt>
                <c:pt idx="2">
                  <c:v>686</c:v>
                </c:pt>
                <c:pt idx="3">
                  <c:v>330</c:v>
                </c:pt>
                <c:pt idx="4">
                  <c:v>124</c:v>
                </c:pt>
                <c:pt idx="5">
                  <c:v>190</c:v>
                </c:pt>
                <c:pt idx="6">
                  <c:v>144</c:v>
                </c:pt>
                <c:pt idx="7">
                  <c:v>73</c:v>
                </c:pt>
                <c:pt idx="8">
                  <c:v>74</c:v>
                </c:pt>
                <c:pt idx="9">
                  <c:v>83</c:v>
                </c:pt>
              </c:numCache>
            </c:numRef>
          </c:val>
          <c:smooth val="0"/>
          <c:extLst>
            <c:ext xmlns:c16="http://schemas.microsoft.com/office/drawing/2014/chart" uri="{C3380CC4-5D6E-409C-BE32-E72D297353CC}">
              <c16:uniqueId val="{00000005-20C0-4ED7-97C7-C672C010C46F}"/>
            </c:ext>
          </c:extLst>
        </c:ser>
        <c:dLbls>
          <c:showLegendKey val="0"/>
          <c:showVal val="0"/>
          <c:showCatName val="0"/>
          <c:showSerName val="0"/>
          <c:showPercent val="0"/>
          <c:showBubbleSize val="0"/>
        </c:dLbls>
        <c:smooth val="0"/>
        <c:axId val="54802304"/>
        <c:axId val="54803840"/>
      </c:lineChart>
      <c:catAx>
        <c:axId val="54802304"/>
        <c:scaling>
          <c:orientation val="minMax"/>
        </c:scaling>
        <c:delete val="0"/>
        <c:axPos val="b"/>
        <c:numFmt formatCode="General" sourceLinked="0"/>
        <c:majorTickMark val="out"/>
        <c:minorTickMark val="none"/>
        <c:tickLblPos val="nextTo"/>
        <c:crossAx val="54803840"/>
        <c:crosses val="autoZero"/>
        <c:auto val="1"/>
        <c:lblAlgn val="ctr"/>
        <c:lblOffset val="100"/>
        <c:noMultiLvlLbl val="0"/>
      </c:catAx>
      <c:valAx>
        <c:axId val="54803840"/>
        <c:scaling>
          <c:orientation val="minMax"/>
        </c:scaling>
        <c:delete val="0"/>
        <c:axPos val="l"/>
        <c:majorGridlines/>
        <c:numFmt formatCode="General" sourceLinked="1"/>
        <c:majorTickMark val="out"/>
        <c:minorTickMark val="none"/>
        <c:tickLblPos val="nextTo"/>
        <c:crossAx val="54802304"/>
        <c:crosses val="autoZero"/>
        <c:crossBetween val="between"/>
      </c:valAx>
    </c:plotArea>
    <c:legend>
      <c:legendPos val="r"/>
      <c:overlay val="0"/>
    </c:legend>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All!$B$2</c:f>
              <c:strCache>
                <c:ptCount val="1"/>
                <c:pt idx="0">
                  <c:v>West Nile Neuroinvasive Disease</c:v>
                </c:pt>
              </c:strCache>
            </c:strRef>
          </c:tx>
          <c:invertIfNegative val="0"/>
          <c:cat>
            <c:strRef>
              <c:f>All!$A$3:$A$12</c:f>
              <c:strCache>
                <c:ptCount val="10"/>
                <c:pt idx="0">
                  <c:v>&lt;1</c:v>
                </c:pt>
                <c:pt idx="1">
                  <c:v>01-04</c:v>
                </c:pt>
                <c:pt idx="2">
                  <c:v>05-09</c:v>
                </c:pt>
                <c:pt idx="3">
                  <c:v>10-14</c:v>
                </c:pt>
                <c:pt idx="4">
                  <c:v>15-19</c:v>
                </c:pt>
                <c:pt idx="5">
                  <c:v>20-29</c:v>
                </c:pt>
                <c:pt idx="6">
                  <c:v>30-39</c:v>
                </c:pt>
                <c:pt idx="7">
                  <c:v>40-49</c:v>
                </c:pt>
                <c:pt idx="8">
                  <c:v>50-59</c:v>
                </c:pt>
                <c:pt idx="9">
                  <c:v>60+</c:v>
                </c:pt>
              </c:strCache>
            </c:strRef>
          </c:cat>
          <c:val>
            <c:numRef>
              <c:f>All!$B$3:$B$12</c:f>
              <c:numCache>
                <c:formatCode>General</c:formatCode>
                <c:ptCount val="10"/>
                <c:pt idx="0">
                  <c:v>3</c:v>
                </c:pt>
                <c:pt idx="1">
                  <c:v>5</c:v>
                </c:pt>
                <c:pt idx="2">
                  <c:v>3</c:v>
                </c:pt>
                <c:pt idx="3">
                  <c:v>8</c:v>
                </c:pt>
                <c:pt idx="4">
                  <c:v>20</c:v>
                </c:pt>
                <c:pt idx="5">
                  <c:v>48</c:v>
                </c:pt>
                <c:pt idx="6">
                  <c:v>79</c:v>
                </c:pt>
                <c:pt idx="7">
                  <c:v>112</c:v>
                </c:pt>
                <c:pt idx="8">
                  <c:v>173</c:v>
                </c:pt>
                <c:pt idx="9">
                  <c:v>398</c:v>
                </c:pt>
              </c:numCache>
            </c:numRef>
          </c:val>
          <c:extLst>
            <c:ext xmlns:c16="http://schemas.microsoft.com/office/drawing/2014/chart" uri="{C3380CC4-5D6E-409C-BE32-E72D297353CC}">
              <c16:uniqueId val="{00000000-8BF9-4E10-A58F-565732A22E45}"/>
            </c:ext>
          </c:extLst>
        </c:ser>
        <c:ser>
          <c:idx val="1"/>
          <c:order val="1"/>
          <c:tx>
            <c:strRef>
              <c:f>All!$C$2</c:f>
              <c:strCache>
                <c:ptCount val="1"/>
                <c:pt idx="0">
                  <c:v>West Nile Fever</c:v>
                </c:pt>
              </c:strCache>
            </c:strRef>
          </c:tx>
          <c:spPr>
            <a:solidFill>
              <a:srgbClr val="FFC000"/>
            </a:solidFill>
          </c:spPr>
          <c:invertIfNegative val="0"/>
          <c:cat>
            <c:strRef>
              <c:f>All!$A$3:$A$12</c:f>
              <c:strCache>
                <c:ptCount val="10"/>
                <c:pt idx="0">
                  <c:v>&lt;1</c:v>
                </c:pt>
                <c:pt idx="1">
                  <c:v>01-04</c:v>
                </c:pt>
                <c:pt idx="2">
                  <c:v>05-09</c:v>
                </c:pt>
                <c:pt idx="3">
                  <c:v>10-14</c:v>
                </c:pt>
                <c:pt idx="4">
                  <c:v>15-19</c:v>
                </c:pt>
                <c:pt idx="5">
                  <c:v>20-29</c:v>
                </c:pt>
                <c:pt idx="6">
                  <c:v>30-39</c:v>
                </c:pt>
                <c:pt idx="7">
                  <c:v>40-49</c:v>
                </c:pt>
                <c:pt idx="8">
                  <c:v>50-59</c:v>
                </c:pt>
                <c:pt idx="9">
                  <c:v>60+</c:v>
                </c:pt>
              </c:strCache>
            </c:strRef>
          </c:cat>
          <c:val>
            <c:numRef>
              <c:f>All!$C$3:$C$12</c:f>
              <c:numCache>
                <c:formatCode>General</c:formatCode>
                <c:ptCount val="10"/>
                <c:pt idx="0">
                  <c:v>1</c:v>
                </c:pt>
                <c:pt idx="1">
                  <c:v>2</c:v>
                </c:pt>
                <c:pt idx="2">
                  <c:v>11</c:v>
                </c:pt>
                <c:pt idx="3">
                  <c:v>12</c:v>
                </c:pt>
                <c:pt idx="4">
                  <c:v>31</c:v>
                </c:pt>
                <c:pt idx="5">
                  <c:v>76</c:v>
                </c:pt>
                <c:pt idx="6">
                  <c:v>141</c:v>
                </c:pt>
                <c:pt idx="7">
                  <c:v>200</c:v>
                </c:pt>
                <c:pt idx="8">
                  <c:v>222</c:v>
                </c:pt>
                <c:pt idx="9">
                  <c:v>324</c:v>
                </c:pt>
              </c:numCache>
            </c:numRef>
          </c:val>
          <c:extLst>
            <c:ext xmlns:c16="http://schemas.microsoft.com/office/drawing/2014/chart" uri="{C3380CC4-5D6E-409C-BE32-E72D297353CC}">
              <c16:uniqueId val="{00000001-8BF9-4E10-A58F-565732A22E45}"/>
            </c:ext>
          </c:extLst>
        </c:ser>
        <c:ser>
          <c:idx val="2"/>
          <c:order val="2"/>
          <c:tx>
            <c:strRef>
              <c:f>All!$D$2</c:f>
              <c:strCache>
                <c:ptCount val="1"/>
                <c:pt idx="0">
                  <c:v>Death</c:v>
                </c:pt>
              </c:strCache>
            </c:strRef>
          </c:tx>
          <c:spPr>
            <a:solidFill>
              <a:srgbClr val="FF0000"/>
            </a:solidFill>
          </c:spPr>
          <c:invertIfNegative val="0"/>
          <c:cat>
            <c:strRef>
              <c:f>All!$A$3:$A$12</c:f>
              <c:strCache>
                <c:ptCount val="10"/>
                <c:pt idx="0">
                  <c:v>&lt;1</c:v>
                </c:pt>
                <c:pt idx="1">
                  <c:v>01-04</c:v>
                </c:pt>
                <c:pt idx="2">
                  <c:v>05-09</c:v>
                </c:pt>
                <c:pt idx="3">
                  <c:v>10-14</c:v>
                </c:pt>
                <c:pt idx="4">
                  <c:v>15-19</c:v>
                </c:pt>
                <c:pt idx="5">
                  <c:v>20-29</c:v>
                </c:pt>
                <c:pt idx="6">
                  <c:v>30-39</c:v>
                </c:pt>
                <c:pt idx="7">
                  <c:v>40-49</c:v>
                </c:pt>
                <c:pt idx="8">
                  <c:v>50-59</c:v>
                </c:pt>
                <c:pt idx="9">
                  <c:v>60+</c:v>
                </c:pt>
              </c:strCache>
            </c:strRef>
          </c:cat>
          <c:val>
            <c:numRef>
              <c:f>All!$D$3:$D$12</c:f>
              <c:numCache>
                <c:formatCode>General</c:formatCode>
                <c:ptCount val="10"/>
                <c:pt idx="5">
                  <c:v>1</c:v>
                </c:pt>
                <c:pt idx="7">
                  <c:v>4</c:v>
                </c:pt>
                <c:pt idx="8">
                  <c:v>5</c:v>
                </c:pt>
                <c:pt idx="9">
                  <c:v>72</c:v>
                </c:pt>
              </c:numCache>
            </c:numRef>
          </c:val>
          <c:extLst>
            <c:ext xmlns:c16="http://schemas.microsoft.com/office/drawing/2014/chart" uri="{C3380CC4-5D6E-409C-BE32-E72D297353CC}">
              <c16:uniqueId val="{00000002-8BF9-4E10-A58F-565732A22E45}"/>
            </c:ext>
          </c:extLst>
        </c:ser>
        <c:dLbls>
          <c:showLegendKey val="0"/>
          <c:showVal val="0"/>
          <c:showCatName val="0"/>
          <c:showSerName val="0"/>
          <c:showPercent val="0"/>
          <c:showBubbleSize val="0"/>
        </c:dLbls>
        <c:gapWidth val="150"/>
        <c:axId val="54854784"/>
        <c:axId val="54856320"/>
      </c:barChart>
      <c:catAx>
        <c:axId val="54854784"/>
        <c:scaling>
          <c:orientation val="minMax"/>
        </c:scaling>
        <c:delete val="0"/>
        <c:axPos val="b"/>
        <c:numFmt formatCode="General" sourceLinked="0"/>
        <c:majorTickMark val="none"/>
        <c:minorTickMark val="none"/>
        <c:tickLblPos val="nextTo"/>
        <c:crossAx val="54856320"/>
        <c:crosses val="autoZero"/>
        <c:auto val="1"/>
        <c:lblAlgn val="ctr"/>
        <c:lblOffset val="100"/>
        <c:noMultiLvlLbl val="0"/>
      </c:catAx>
      <c:valAx>
        <c:axId val="54856320"/>
        <c:scaling>
          <c:orientation val="minMax"/>
          <c:max val="400"/>
        </c:scaling>
        <c:delete val="0"/>
        <c:axPos val="l"/>
        <c:majorGridlines/>
        <c:numFmt formatCode="General" sourceLinked="1"/>
        <c:majorTickMark val="out"/>
        <c:minorTickMark val="none"/>
        <c:tickLblPos val="nextTo"/>
        <c:crossAx val="54854784"/>
        <c:crosses val="autoZero"/>
        <c:crossBetween val="between"/>
      </c:valAx>
    </c:plotArea>
    <c:legend>
      <c:legendPos val="r"/>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dLbls>
          <c:showLegendKey val="0"/>
          <c:showVal val="0"/>
          <c:showCatName val="0"/>
          <c:showSerName val="0"/>
          <c:showPercent val="0"/>
          <c:showBubbleSize val="0"/>
        </c:dLbls>
        <c:gapWidth val="150"/>
        <c:axId val="71295360"/>
        <c:axId val="71296896"/>
      </c:barChart>
      <c:catAx>
        <c:axId val="71295360"/>
        <c:scaling>
          <c:orientation val="minMax"/>
        </c:scaling>
        <c:delete val="0"/>
        <c:axPos val="l"/>
        <c:majorTickMark val="out"/>
        <c:minorTickMark val="none"/>
        <c:tickLblPos val="nextTo"/>
        <c:crossAx val="71296896"/>
        <c:crosses val="autoZero"/>
        <c:auto val="1"/>
        <c:lblAlgn val="ctr"/>
        <c:lblOffset val="100"/>
        <c:noMultiLvlLbl val="0"/>
      </c:catAx>
      <c:valAx>
        <c:axId val="71296896"/>
        <c:scaling>
          <c:orientation val="minMax"/>
          <c:max val="90"/>
        </c:scaling>
        <c:delete val="0"/>
        <c:axPos val="b"/>
        <c:majorGridlines/>
        <c:numFmt formatCode="General" sourceLinked="1"/>
        <c:majorTickMark val="out"/>
        <c:minorTickMark val="none"/>
        <c:tickLblPos val="nextTo"/>
        <c:crossAx val="71295360"/>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Death!$F$4:$F$16</c:f>
              <c:strCache>
                <c:ptCount val="13"/>
                <c:pt idx="0">
                  <c:v>Neisseria meningitidis (Meningococcal)</c:v>
                </c:pt>
                <c:pt idx="1">
                  <c:v>Legionellosis</c:v>
                </c:pt>
                <c:pt idx="2">
                  <c:v>Pertussis</c:v>
                </c:pt>
                <c:pt idx="3">
                  <c:v>Salmonellosis</c:v>
                </c:pt>
                <c:pt idx="4">
                  <c:v>Vibrio vulnificus infection</c:v>
                </c:pt>
                <c:pt idx="5">
                  <c:v>Aseptic (viral) meningitis</c:v>
                </c:pt>
                <c:pt idx="6">
                  <c:v>Influenza-associated pediatric mortality</c:v>
                </c:pt>
                <c:pt idx="7">
                  <c:v>Bacterial and other meningitis</c:v>
                </c:pt>
                <c:pt idx="8">
                  <c:v>Group A Streptococcus, invasive</c:v>
                </c:pt>
                <c:pt idx="9">
                  <c:v>Creutzfeldt-Jakob Disease</c:v>
                </c:pt>
                <c:pt idx="10">
                  <c:v>Group B Streptococcus, invasive</c:v>
                </c:pt>
                <c:pt idx="11">
                  <c:v>Streptococcus pneumoniae, invasive</c:v>
                </c:pt>
                <c:pt idx="12">
                  <c:v>West Nile Virus</c:v>
                </c:pt>
              </c:strCache>
            </c:strRef>
          </c:cat>
          <c:val>
            <c:numRef>
              <c:f>Death!$G$4:$G$16</c:f>
              <c:numCache>
                <c:formatCode>General</c:formatCode>
                <c:ptCount val="13"/>
                <c:pt idx="0">
                  <c:v>4</c:v>
                </c:pt>
                <c:pt idx="1">
                  <c:v>6</c:v>
                </c:pt>
                <c:pt idx="2">
                  <c:v>6</c:v>
                </c:pt>
                <c:pt idx="3">
                  <c:v>6</c:v>
                </c:pt>
                <c:pt idx="4">
                  <c:v>6</c:v>
                </c:pt>
                <c:pt idx="5">
                  <c:v>7</c:v>
                </c:pt>
                <c:pt idx="6">
                  <c:v>8</c:v>
                </c:pt>
                <c:pt idx="7">
                  <c:v>10</c:v>
                </c:pt>
                <c:pt idx="8">
                  <c:v>17</c:v>
                </c:pt>
                <c:pt idx="9">
                  <c:v>20</c:v>
                </c:pt>
                <c:pt idx="10">
                  <c:v>39</c:v>
                </c:pt>
                <c:pt idx="11">
                  <c:v>63</c:v>
                </c:pt>
                <c:pt idx="12">
                  <c:v>86</c:v>
                </c:pt>
              </c:numCache>
            </c:numRef>
          </c:val>
          <c:extLst>
            <c:ext xmlns:c16="http://schemas.microsoft.com/office/drawing/2014/chart" uri="{C3380CC4-5D6E-409C-BE32-E72D297353CC}">
              <c16:uniqueId val="{00000000-8EB3-436C-AAFD-D34E6D2565C2}"/>
            </c:ext>
          </c:extLst>
        </c:ser>
        <c:dLbls>
          <c:showLegendKey val="0"/>
          <c:showVal val="0"/>
          <c:showCatName val="0"/>
          <c:showSerName val="0"/>
          <c:showPercent val="0"/>
          <c:showBubbleSize val="0"/>
        </c:dLbls>
        <c:gapWidth val="150"/>
        <c:axId val="73147904"/>
        <c:axId val="73149440"/>
      </c:barChart>
      <c:catAx>
        <c:axId val="73147904"/>
        <c:scaling>
          <c:orientation val="minMax"/>
        </c:scaling>
        <c:delete val="0"/>
        <c:axPos val="l"/>
        <c:numFmt formatCode="General" sourceLinked="0"/>
        <c:majorTickMark val="out"/>
        <c:minorTickMark val="none"/>
        <c:tickLblPos val="nextTo"/>
        <c:crossAx val="73149440"/>
        <c:crosses val="autoZero"/>
        <c:auto val="1"/>
        <c:lblAlgn val="ctr"/>
        <c:lblOffset val="100"/>
        <c:noMultiLvlLbl val="0"/>
      </c:catAx>
      <c:valAx>
        <c:axId val="73149440"/>
        <c:scaling>
          <c:orientation val="minMax"/>
          <c:max val="90"/>
        </c:scaling>
        <c:delete val="0"/>
        <c:axPos val="b"/>
        <c:majorGridlines/>
        <c:numFmt formatCode="General" sourceLinked="1"/>
        <c:majorTickMark val="out"/>
        <c:minorTickMark val="none"/>
        <c:tickLblPos val="nextTo"/>
        <c:crossAx val="73147904"/>
        <c:crosses val="autoZero"/>
        <c:crossBetween val="between"/>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invertIfNegative val="0"/>
          <c:cat>
            <c:strRef>
              <c:f>Hosp!$O$4:$O$15</c:f>
              <c:strCache>
                <c:ptCount val="12"/>
                <c:pt idx="0">
                  <c:v> Murine typhus</c:v>
                </c:pt>
                <c:pt idx="1">
                  <c:v>Legionellosis</c:v>
                </c:pt>
                <c:pt idx="2">
                  <c:v>Bacterial and other meningitis</c:v>
                </c:pt>
                <c:pt idx="3">
                  <c:v>Group A Streptococcus, invasive</c:v>
                </c:pt>
                <c:pt idx="4">
                  <c:v>Pertussis</c:v>
                </c:pt>
                <c:pt idx="5">
                  <c:v>Shigellosis</c:v>
                </c:pt>
                <c:pt idx="6">
                  <c:v>Campylobacteriosis</c:v>
                </c:pt>
                <c:pt idx="7">
                  <c:v>Group B Streptococcus, invasive</c:v>
                </c:pt>
                <c:pt idx="8">
                  <c:v>Aseptic (viral) meningitis</c:v>
                </c:pt>
                <c:pt idx="9">
                  <c:v>Streptococcus pneumoniae, invasive</c:v>
                </c:pt>
                <c:pt idx="10">
                  <c:v>Salmonellosis</c:v>
                </c:pt>
                <c:pt idx="11">
                  <c:v>West Nile Virus</c:v>
                </c:pt>
              </c:strCache>
            </c:strRef>
          </c:cat>
          <c:val>
            <c:numRef>
              <c:f>Hosp!$P$4:$P$15</c:f>
              <c:numCache>
                <c:formatCode>General</c:formatCode>
                <c:ptCount val="12"/>
              </c:numCache>
            </c:numRef>
          </c:val>
          <c:extLst>
            <c:ext xmlns:c16="http://schemas.microsoft.com/office/drawing/2014/chart" uri="{C3380CC4-5D6E-409C-BE32-E72D297353CC}">
              <c16:uniqueId val="{00000000-3927-40DC-9057-3CC255574B9A}"/>
            </c:ext>
          </c:extLst>
        </c:ser>
        <c:ser>
          <c:idx val="1"/>
          <c:order val="1"/>
          <c:invertIfNegative val="0"/>
          <c:cat>
            <c:strRef>
              <c:f>Hosp!$O$4:$O$15</c:f>
              <c:strCache>
                <c:ptCount val="12"/>
                <c:pt idx="0">
                  <c:v> Murine typhus</c:v>
                </c:pt>
                <c:pt idx="1">
                  <c:v>Legionellosis</c:v>
                </c:pt>
                <c:pt idx="2">
                  <c:v>Bacterial and other meningitis</c:v>
                </c:pt>
                <c:pt idx="3">
                  <c:v>Group A Streptococcus, invasive</c:v>
                </c:pt>
                <c:pt idx="4">
                  <c:v>Pertussis</c:v>
                </c:pt>
                <c:pt idx="5">
                  <c:v>Shigellosis</c:v>
                </c:pt>
                <c:pt idx="6">
                  <c:v>Campylobacteriosis</c:v>
                </c:pt>
                <c:pt idx="7">
                  <c:v>Group B Streptococcus, invasive</c:v>
                </c:pt>
                <c:pt idx="8">
                  <c:v>Aseptic (viral) meningitis</c:v>
                </c:pt>
                <c:pt idx="9">
                  <c:v>Streptococcus pneumoniae, invasive</c:v>
                </c:pt>
                <c:pt idx="10">
                  <c:v>Salmonellosis</c:v>
                </c:pt>
                <c:pt idx="11">
                  <c:v>West Nile Virus</c:v>
                </c:pt>
              </c:strCache>
            </c:strRef>
          </c:cat>
          <c:val>
            <c:numRef>
              <c:f>Hosp!$Q$4:$Q$15</c:f>
              <c:numCache>
                <c:formatCode>General</c:formatCode>
                <c:ptCount val="12"/>
              </c:numCache>
            </c:numRef>
          </c:val>
          <c:extLst>
            <c:ext xmlns:c16="http://schemas.microsoft.com/office/drawing/2014/chart" uri="{C3380CC4-5D6E-409C-BE32-E72D297353CC}">
              <c16:uniqueId val="{00000001-3927-40DC-9057-3CC255574B9A}"/>
            </c:ext>
          </c:extLst>
        </c:ser>
        <c:ser>
          <c:idx val="2"/>
          <c:order val="2"/>
          <c:spPr>
            <a:solidFill>
              <a:srgbClr val="FF000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Hosp!$O$4:$O$15</c:f>
              <c:strCache>
                <c:ptCount val="12"/>
                <c:pt idx="0">
                  <c:v> Murine typhus</c:v>
                </c:pt>
                <c:pt idx="1">
                  <c:v>Legionellosis</c:v>
                </c:pt>
                <c:pt idx="2">
                  <c:v>Bacterial and other meningitis</c:v>
                </c:pt>
                <c:pt idx="3">
                  <c:v>Group A Streptococcus, invasive</c:v>
                </c:pt>
                <c:pt idx="4">
                  <c:v>Pertussis</c:v>
                </c:pt>
                <c:pt idx="5">
                  <c:v>Shigellosis</c:v>
                </c:pt>
                <c:pt idx="6">
                  <c:v>Campylobacteriosis</c:v>
                </c:pt>
                <c:pt idx="7">
                  <c:v>Group B Streptococcus, invasive</c:v>
                </c:pt>
                <c:pt idx="8">
                  <c:v>Aseptic (viral) meningitis</c:v>
                </c:pt>
                <c:pt idx="9">
                  <c:v>Streptococcus pneumoniae, invasive</c:v>
                </c:pt>
                <c:pt idx="10">
                  <c:v>Salmonellosis</c:v>
                </c:pt>
                <c:pt idx="11">
                  <c:v>West Nile Virus</c:v>
                </c:pt>
              </c:strCache>
            </c:strRef>
          </c:cat>
          <c:val>
            <c:numRef>
              <c:f>Hosp!$R$4:$R$15</c:f>
              <c:numCache>
                <c:formatCode>General</c:formatCode>
                <c:ptCount val="12"/>
                <c:pt idx="0">
                  <c:v>132</c:v>
                </c:pt>
                <c:pt idx="1">
                  <c:v>133</c:v>
                </c:pt>
                <c:pt idx="2">
                  <c:v>184</c:v>
                </c:pt>
                <c:pt idx="3">
                  <c:v>204</c:v>
                </c:pt>
                <c:pt idx="4">
                  <c:v>227</c:v>
                </c:pt>
                <c:pt idx="5">
                  <c:v>321</c:v>
                </c:pt>
                <c:pt idx="6">
                  <c:v>359</c:v>
                </c:pt>
                <c:pt idx="7">
                  <c:v>621</c:v>
                </c:pt>
                <c:pt idx="8">
                  <c:v>851</c:v>
                </c:pt>
                <c:pt idx="9">
                  <c:v>957</c:v>
                </c:pt>
                <c:pt idx="10">
                  <c:v>965</c:v>
                </c:pt>
                <c:pt idx="11">
                  <c:v>1027</c:v>
                </c:pt>
              </c:numCache>
            </c:numRef>
          </c:val>
          <c:extLst>
            <c:ext xmlns:c16="http://schemas.microsoft.com/office/drawing/2014/chart" uri="{C3380CC4-5D6E-409C-BE32-E72D297353CC}">
              <c16:uniqueId val="{00000002-3927-40DC-9057-3CC255574B9A}"/>
            </c:ext>
          </c:extLst>
        </c:ser>
        <c:dLbls>
          <c:showLegendKey val="0"/>
          <c:showVal val="0"/>
          <c:showCatName val="0"/>
          <c:showSerName val="0"/>
          <c:showPercent val="0"/>
          <c:showBubbleSize val="0"/>
        </c:dLbls>
        <c:gapWidth val="150"/>
        <c:axId val="35737984"/>
        <c:axId val="35739520"/>
      </c:barChart>
      <c:catAx>
        <c:axId val="35737984"/>
        <c:scaling>
          <c:orientation val="minMax"/>
        </c:scaling>
        <c:delete val="0"/>
        <c:axPos val="b"/>
        <c:numFmt formatCode="General" sourceLinked="0"/>
        <c:majorTickMark val="out"/>
        <c:minorTickMark val="none"/>
        <c:tickLblPos val="nextTo"/>
        <c:crossAx val="35739520"/>
        <c:crosses val="autoZero"/>
        <c:auto val="1"/>
        <c:lblAlgn val="ctr"/>
        <c:lblOffset val="100"/>
        <c:noMultiLvlLbl val="0"/>
      </c:catAx>
      <c:valAx>
        <c:axId val="35739520"/>
        <c:scaling>
          <c:orientation val="minMax"/>
        </c:scaling>
        <c:delete val="0"/>
        <c:axPos val="l"/>
        <c:majorGridlines/>
        <c:numFmt formatCode="General" sourceLinked="1"/>
        <c:majorTickMark val="out"/>
        <c:minorTickMark val="none"/>
        <c:tickLblPos val="nextTo"/>
        <c:crossAx val="35737984"/>
        <c:crosses val="autoZero"/>
        <c:crossBetween val="between"/>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invertIfNegative val="0"/>
          <c:cat>
            <c:strRef>
              <c:f>Hosp!$U$4:$U$15</c:f>
              <c:strCache>
                <c:ptCount val="12"/>
                <c:pt idx="0">
                  <c:v>Pertussis</c:v>
                </c:pt>
                <c:pt idx="1">
                  <c:v>Campylobacteriosis</c:v>
                </c:pt>
                <c:pt idx="2">
                  <c:v>Shigellosis</c:v>
                </c:pt>
                <c:pt idx="3">
                  <c:v>Salmonellosis</c:v>
                </c:pt>
                <c:pt idx="4">
                  <c:v>West Nile</c:v>
                </c:pt>
                <c:pt idx="5">
                  <c:v> Murine typhus</c:v>
                </c:pt>
                <c:pt idx="6">
                  <c:v>Group A Streptococcus, invasive</c:v>
                </c:pt>
                <c:pt idx="7">
                  <c:v>Group B Streptococcus, invasive</c:v>
                </c:pt>
                <c:pt idx="8">
                  <c:v>Streptococcus pneumoniae, invasive</c:v>
                </c:pt>
                <c:pt idx="9">
                  <c:v>Aseptic (viral) meningitis</c:v>
                </c:pt>
                <c:pt idx="10">
                  <c:v>Bacterial and other meningitis</c:v>
                </c:pt>
                <c:pt idx="11">
                  <c:v>Legionellosis</c:v>
                </c:pt>
              </c:strCache>
            </c:strRef>
          </c:cat>
          <c:val>
            <c:numRef>
              <c:f>Hosp!$V$4:$V$15</c:f>
              <c:numCache>
                <c:formatCode>General</c:formatCode>
                <c:ptCount val="12"/>
              </c:numCache>
            </c:numRef>
          </c:val>
          <c:extLst>
            <c:ext xmlns:c16="http://schemas.microsoft.com/office/drawing/2014/chart" uri="{C3380CC4-5D6E-409C-BE32-E72D297353CC}">
              <c16:uniqueId val="{00000000-AB4A-403C-ACD5-8BD99BE5C924}"/>
            </c:ext>
          </c:extLst>
        </c:ser>
        <c:ser>
          <c:idx val="1"/>
          <c:order val="1"/>
          <c:invertIfNegative val="0"/>
          <c:cat>
            <c:strRef>
              <c:f>Hosp!$U$4:$U$15</c:f>
              <c:strCache>
                <c:ptCount val="12"/>
                <c:pt idx="0">
                  <c:v>Pertussis</c:v>
                </c:pt>
                <c:pt idx="1">
                  <c:v>Campylobacteriosis</c:v>
                </c:pt>
                <c:pt idx="2">
                  <c:v>Shigellosis</c:v>
                </c:pt>
                <c:pt idx="3">
                  <c:v>Salmonellosis</c:v>
                </c:pt>
                <c:pt idx="4">
                  <c:v>West Nile</c:v>
                </c:pt>
                <c:pt idx="5">
                  <c:v> Murine typhus</c:v>
                </c:pt>
                <c:pt idx="6">
                  <c:v>Group A Streptococcus, invasive</c:v>
                </c:pt>
                <c:pt idx="7">
                  <c:v>Group B Streptococcus, invasive</c:v>
                </c:pt>
                <c:pt idx="8">
                  <c:v>Streptococcus pneumoniae, invasive</c:v>
                </c:pt>
                <c:pt idx="9">
                  <c:v>Aseptic (viral) meningitis</c:v>
                </c:pt>
                <c:pt idx="10">
                  <c:v>Bacterial and other meningitis</c:v>
                </c:pt>
                <c:pt idx="11">
                  <c:v>Legionellosis</c:v>
                </c:pt>
              </c:strCache>
            </c:strRef>
          </c:cat>
          <c:val>
            <c:numRef>
              <c:f>Hosp!$W$4:$W$15</c:f>
              <c:numCache>
                <c:formatCode>General</c:formatCode>
                <c:ptCount val="12"/>
              </c:numCache>
            </c:numRef>
          </c:val>
          <c:extLst>
            <c:ext xmlns:c16="http://schemas.microsoft.com/office/drawing/2014/chart" uri="{C3380CC4-5D6E-409C-BE32-E72D297353CC}">
              <c16:uniqueId val="{00000001-AB4A-403C-ACD5-8BD99BE5C924}"/>
            </c:ext>
          </c:extLst>
        </c:ser>
        <c:ser>
          <c:idx val="2"/>
          <c:order val="2"/>
          <c:spPr>
            <a:solidFill>
              <a:srgbClr val="FF000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Hosp!$U$4:$U$15</c:f>
              <c:strCache>
                <c:ptCount val="12"/>
                <c:pt idx="0">
                  <c:v>Pertussis</c:v>
                </c:pt>
                <c:pt idx="1">
                  <c:v>Campylobacteriosis</c:v>
                </c:pt>
                <c:pt idx="2">
                  <c:v>Shigellosis</c:v>
                </c:pt>
                <c:pt idx="3">
                  <c:v>Salmonellosis</c:v>
                </c:pt>
                <c:pt idx="4">
                  <c:v>West Nile</c:v>
                </c:pt>
                <c:pt idx="5">
                  <c:v> Murine typhus</c:v>
                </c:pt>
                <c:pt idx="6">
                  <c:v>Group A Streptococcus, invasive</c:v>
                </c:pt>
                <c:pt idx="7">
                  <c:v>Group B Streptococcus, invasive</c:v>
                </c:pt>
                <c:pt idx="8">
                  <c:v>Streptococcus pneumoniae, invasive</c:v>
                </c:pt>
                <c:pt idx="9">
                  <c:v>Aseptic (viral) meningitis</c:v>
                </c:pt>
                <c:pt idx="10">
                  <c:v>Bacterial and other meningitis</c:v>
                </c:pt>
                <c:pt idx="11">
                  <c:v>Legionellosis</c:v>
                </c:pt>
              </c:strCache>
            </c:strRef>
          </c:cat>
          <c:val>
            <c:numRef>
              <c:f>Hosp!$X$4:$X$15</c:f>
              <c:numCache>
                <c:formatCode>0%</c:formatCode>
                <c:ptCount val="12"/>
                <c:pt idx="0">
                  <c:v>0.1</c:v>
                </c:pt>
                <c:pt idx="1">
                  <c:v>0.15000000000000002</c:v>
                </c:pt>
                <c:pt idx="2">
                  <c:v>0.17</c:v>
                </c:pt>
                <c:pt idx="3">
                  <c:v>0.19</c:v>
                </c:pt>
                <c:pt idx="4">
                  <c:v>0.55000000000000004</c:v>
                </c:pt>
                <c:pt idx="5">
                  <c:v>0.55000000000000004</c:v>
                </c:pt>
                <c:pt idx="6">
                  <c:v>0.6100000000000001</c:v>
                </c:pt>
                <c:pt idx="7">
                  <c:v>0.62000000000000011</c:v>
                </c:pt>
                <c:pt idx="8">
                  <c:v>0.63000000000000012</c:v>
                </c:pt>
                <c:pt idx="9">
                  <c:v>0.75000000000000011</c:v>
                </c:pt>
                <c:pt idx="10">
                  <c:v>0.78</c:v>
                </c:pt>
                <c:pt idx="11">
                  <c:v>0.91</c:v>
                </c:pt>
              </c:numCache>
            </c:numRef>
          </c:val>
          <c:extLst>
            <c:ext xmlns:c16="http://schemas.microsoft.com/office/drawing/2014/chart" uri="{C3380CC4-5D6E-409C-BE32-E72D297353CC}">
              <c16:uniqueId val="{00000002-AB4A-403C-ACD5-8BD99BE5C924}"/>
            </c:ext>
          </c:extLst>
        </c:ser>
        <c:dLbls>
          <c:showLegendKey val="0"/>
          <c:showVal val="0"/>
          <c:showCatName val="0"/>
          <c:showSerName val="0"/>
          <c:showPercent val="0"/>
          <c:showBubbleSize val="0"/>
        </c:dLbls>
        <c:gapWidth val="150"/>
        <c:axId val="35781632"/>
        <c:axId val="34816768"/>
      </c:barChart>
      <c:catAx>
        <c:axId val="35781632"/>
        <c:scaling>
          <c:orientation val="minMax"/>
        </c:scaling>
        <c:delete val="0"/>
        <c:axPos val="b"/>
        <c:numFmt formatCode="General" sourceLinked="0"/>
        <c:majorTickMark val="out"/>
        <c:minorTickMark val="none"/>
        <c:tickLblPos val="nextTo"/>
        <c:crossAx val="34816768"/>
        <c:crosses val="autoZero"/>
        <c:auto val="1"/>
        <c:lblAlgn val="ctr"/>
        <c:lblOffset val="100"/>
        <c:noMultiLvlLbl val="0"/>
      </c:catAx>
      <c:valAx>
        <c:axId val="34816768"/>
        <c:scaling>
          <c:orientation val="minMax"/>
        </c:scaling>
        <c:delete val="0"/>
        <c:axPos val="l"/>
        <c:majorGridlines/>
        <c:numFmt formatCode="0%" sourceLinked="0"/>
        <c:majorTickMark val="out"/>
        <c:minorTickMark val="none"/>
        <c:tickLblPos val="nextTo"/>
        <c:crossAx val="35781632"/>
        <c:crosses val="autoZero"/>
        <c:crossBetween val="between"/>
      </c:valAx>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6266185476815457E-2"/>
          <c:y val="4.012130584955742E-2"/>
          <c:w val="0.86928937007874008"/>
          <c:h val="0.84064273497628905"/>
        </c:manualLayout>
      </c:layout>
      <c:lineChart>
        <c:grouping val="standard"/>
        <c:varyColors val="0"/>
        <c:ser>
          <c:idx val="0"/>
          <c:order val="0"/>
          <c:marker>
            <c:symbol val="none"/>
          </c:marker>
          <c:dLbls>
            <c:dLbl>
              <c:idx val="0"/>
              <c:tx>
                <c:rich>
                  <a:bodyPr/>
                  <a:lstStyle/>
                  <a:p>
                    <a:r>
                      <a:rPr lang="en-US" b="1" dirty="0"/>
                      <a:t>5.5</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5573-4A29-95EC-7B85CABD8081}"/>
                </c:ext>
              </c:extLst>
            </c:dLbl>
            <c:dLbl>
              <c:idx val="1"/>
              <c:tx>
                <c:rich>
                  <a:bodyPr/>
                  <a:lstStyle/>
                  <a:p>
                    <a:r>
                      <a:rPr lang="en-US" b="1" dirty="0"/>
                      <a:t>5.6</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5573-4A29-95EC-7B85CABD8081}"/>
                </c:ext>
              </c:extLst>
            </c:dLbl>
            <c:dLbl>
              <c:idx val="2"/>
              <c:tx>
                <c:rich>
                  <a:bodyPr/>
                  <a:lstStyle/>
                  <a:p>
                    <a:r>
                      <a:rPr lang="en-US" b="1" dirty="0"/>
                      <a:t>3.6</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5573-4A29-95EC-7B85CABD8081}"/>
                </c:ext>
              </c:extLst>
            </c:dLbl>
            <c:dLbl>
              <c:idx val="3"/>
              <c:tx>
                <c:rich>
                  <a:bodyPr/>
                  <a:lstStyle/>
                  <a:p>
                    <a:r>
                      <a:rPr lang="en-US" b="1" dirty="0"/>
                      <a:t>4.6</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5573-4A29-95EC-7B85CABD8081}"/>
                </c:ext>
              </c:extLst>
            </c:dLbl>
            <c:dLbl>
              <c:idx val="4"/>
              <c:tx>
                <c:rich>
                  <a:bodyPr/>
                  <a:lstStyle/>
                  <a:p>
                    <a:r>
                      <a:rPr lang="en-US" b="1" dirty="0"/>
                      <a:t>7.1</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5573-4A29-95EC-7B85CABD8081}"/>
                </c:ext>
              </c:extLst>
            </c:dLbl>
            <c:dLbl>
              <c:idx val="5"/>
              <c:layout>
                <c:manualLayout>
                  <c:x val="0"/>
                  <c:y val="1.3223142790506503E-2"/>
                </c:manualLayout>
              </c:layout>
              <c:tx>
                <c:rich>
                  <a:bodyPr/>
                  <a:lstStyle/>
                  <a:p>
                    <a:r>
                      <a:rPr lang="en-US" b="1" dirty="0"/>
                      <a:t>5.9</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5573-4A29-95EC-7B85CABD8081}"/>
                </c:ext>
              </c:extLst>
            </c:dLbl>
            <c:dLbl>
              <c:idx val="6"/>
              <c:tx>
                <c:rich>
                  <a:bodyPr/>
                  <a:lstStyle/>
                  <a:p>
                    <a:r>
                      <a:rPr lang="en-US" b="1" dirty="0"/>
                      <a:t>6.5</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5573-4A29-95EC-7B85CABD8081}"/>
                </c:ext>
              </c:extLst>
            </c:dLbl>
            <c:dLbl>
              <c:idx val="7"/>
              <c:tx>
                <c:rich>
                  <a:bodyPr/>
                  <a:lstStyle/>
                  <a:p>
                    <a:r>
                      <a:rPr lang="en-US" b="1" dirty="0"/>
                      <a:t>7.9</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5573-4A29-95EC-7B85CABD8081}"/>
                </c:ext>
              </c:extLst>
            </c:dLbl>
            <c:dLbl>
              <c:idx val="8"/>
              <c:tx>
                <c:rich>
                  <a:bodyPr/>
                  <a:lstStyle/>
                  <a:p>
                    <a:r>
                      <a:rPr lang="en-US" b="1" dirty="0"/>
                      <a:t>6.7</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8-5573-4A29-95EC-7B85CABD8081}"/>
                </c:ext>
              </c:extLst>
            </c:dLbl>
            <c:dLbl>
              <c:idx val="9"/>
              <c:tx>
                <c:rich>
                  <a:bodyPr/>
                  <a:lstStyle/>
                  <a:p>
                    <a:r>
                      <a:rPr lang="en-US" b="1" dirty="0"/>
                      <a:t>8.9</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9-5573-4A29-95EC-7B85CABD8081}"/>
                </c:ext>
              </c:extLst>
            </c:dLbl>
            <c:spPr>
              <a:noFill/>
              <a:ln>
                <a:noFill/>
              </a:ln>
              <a:effectLst/>
            </c:spPr>
            <c:txPr>
              <a:bodyPr/>
              <a:lstStyle/>
              <a:p>
                <a:pPr>
                  <a:defRPr b="1">
                    <a:solidFill>
                      <a:srgbClr val="FF0000"/>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'10 yr'!$D$62:$M$62</c:f>
              <c:strCache>
                <c:ptCount val="10"/>
                <c:pt idx="0">
                  <c:v>2003</c:v>
                </c:pt>
                <c:pt idx="1">
                  <c:v>2004</c:v>
                </c:pt>
                <c:pt idx="2">
                  <c:v>2005</c:v>
                </c:pt>
                <c:pt idx="3">
                  <c:v>2006</c:v>
                </c:pt>
                <c:pt idx="4">
                  <c:v>2007</c:v>
                </c:pt>
                <c:pt idx="5">
                  <c:v>2008</c:v>
                </c:pt>
                <c:pt idx="6">
                  <c:v>2009</c:v>
                </c:pt>
                <c:pt idx="7">
                  <c:v>2010</c:v>
                </c:pt>
                <c:pt idx="8">
                  <c:v>2011</c:v>
                </c:pt>
                <c:pt idx="9">
                  <c:v>2012*</c:v>
                </c:pt>
              </c:strCache>
            </c:strRef>
          </c:cat>
          <c:val>
            <c:numRef>
              <c:f>'10 yr'!$D$63:$M$63</c:f>
              <c:numCache>
                <c:formatCode>General</c:formatCode>
                <c:ptCount val="10"/>
                <c:pt idx="0">
                  <c:v>1218</c:v>
                </c:pt>
                <c:pt idx="1">
                  <c:v>1264</c:v>
                </c:pt>
                <c:pt idx="2">
                  <c:v>816</c:v>
                </c:pt>
                <c:pt idx="3">
                  <c:v>1075</c:v>
                </c:pt>
                <c:pt idx="4">
                  <c:v>1690</c:v>
                </c:pt>
                <c:pt idx="5">
                  <c:v>1441</c:v>
                </c:pt>
                <c:pt idx="6">
                  <c:v>1617</c:v>
                </c:pt>
                <c:pt idx="7">
                  <c:v>2011</c:v>
                </c:pt>
                <c:pt idx="8">
                  <c:v>1741</c:v>
                </c:pt>
                <c:pt idx="9">
                  <c:v>2358</c:v>
                </c:pt>
              </c:numCache>
            </c:numRef>
          </c:val>
          <c:smooth val="0"/>
          <c:extLst>
            <c:ext xmlns:c16="http://schemas.microsoft.com/office/drawing/2014/chart" uri="{C3380CC4-5D6E-409C-BE32-E72D297353CC}">
              <c16:uniqueId val="{0000000A-5573-4A29-95EC-7B85CABD8081}"/>
            </c:ext>
          </c:extLst>
        </c:ser>
        <c:dLbls>
          <c:showLegendKey val="0"/>
          <c:showVal val="0"/>
          <c:showCatName val="0"/>
          <c:showSerName val="0"/>
          <c:showPercent val="0"/>
          <c:showBubbleSize val="0"/>
        </c:dLbls>
        <c:smooth val="0"/>
        <c:axId val="34854400"/>
        <c:axId val="34855936"/>
      </c:lineChart>
      <c:catAx>
        <c:axId val="34854400"/>
        <c:scaling>
          <c:orientation val="minMax"/>
        </c:scaling>
        <c:delete val="0"/>
        <c:axPos val="b"/>
        <c:numFmt formatCode="General" sourceLinked="0"/>
        <c:majorTickMark val="out"/>
        <c:minorTickMark val="none"/>
        <c:tickLblPos val="nextTo"/>
        <c:crossAx val="34855936"/>
        <c:crosses val="autoZero"/>
        <c:auto val="1"/>
        <c:lblAlgn val="ctr"/>
        <c:lblOffset val="100"/>
        <c:noMultiLvlLbl val="0"/>
      </c:catAx>
      <c:valAx>
        <c:axId val="34855936"/>
        <c:scaling>
          <c:orientation val="minMax"/>
        </c:scaling>
        <c:delete val="0"/>
        <c:axPos val="l"/>
        <c:majorGridlines/>
        <c:numFmt formatCode="General" sourceLinked="1"/>
        <c:majorTickMark val="out"/>
        <c:minorTickMark val="none"/>
        <c:tickLblPos val="nextTo"/>
        <c:crossAx val="34854400"/>
        <c:crosses val="autoZero"/>
        <c:crossBetween val="between"/>
      </c:valAx>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0517643627879909E-2"/>
          <c:y val="3.1746031746031703E-2"/>
          <c:w val="0.92254632943609294"/>
          <c:h val="0.90869037203682912"/>
        </c:manualLayout>
      </c:layout>
      <c:lineChart>
        <c:grouping val="standard"/>
        <c:varyColors val="0"/>
        <c:ser>
          <c:idx val="0"/>
          <c:order val="0"/>
          <c:tx>
            <c:strRef>
              <c:f>'10 yr'!$A$96</c:f>
              <c:strCache>
                <c:ptCount val="1"/>
                <c:pt idx="0">
                  <c:v>Shigellosis</c:v>
                </c:pt>
              </c:strCache>
            </c:strRef>
          </c:tx>
          <c:marker>
            <c:symbol val="none"/>
          </c:marker>
          <c:dLbls>
            <c:dLbl>
              <c:idx val="0"/>
              <c:tx>
                <c:rich>
                  <a:bodyPr/>
                  <a:lstStyle/>
                  <a:p>
                    <a:r>
                      <a:rPr lang="en-US" b="1" dirty="0">
                        <a:solidFill>
                          <a:srgbClr val="FF0000"/>
                        </a:solidFill>
                      </a:rPr>
                      <a:t>19.9</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A451-4664-9387-1C25A6ACE29D}"/>
                </c:ext>
              </c:extLst>
            </c:dLbl>
            <c:dLbl>
              <c:idx val="1"/>
              <c:tx>
                <c:rich>
                  <a:bodyPr/>
                  <a:lstStyle/>
                  <a:p>
                    <a:r>
                      <a:rPr lang="en-US" b="1" dirty="0">
                        <a:solidFill>
                          <a:srgbClr val="FF0000"/>
                        </a:solidFill>
                      </a:rPr>
                      <a:t>14.8</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A451-4664-9387-1C25A6ACE29D}"/>
                </c:ext>
              </c:extLst>
            </c:dLbl>
            <c:dLbl>
              <c:idx val="2"/>
              <c:tx>
                <c:rich>
                  <a:bodyPr/>
                  <a:lstStyle/>
                  <a:p>
                    <a:r>
                      <a:rPr lang="en-US" b="1" dirty="0">
                        <a:solidFill>
                          <a:srgbClr val="FF0000"/>
                        </a:solidFill>
                      </a:rPr>
                      <a:t>13.6</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A451-4664-9387-1C25A6ACE29D}"/>
                </c:ext>
              </c:extLst>
            </c:dLbl>
            <c:dLbl>
              <c:idx val="3"/>
              <c:tx>
                <c:rich>
                  <a:bodyPr/>
                  <a:lstStyle/>
                  <a:p>
                    <a:r>
                      <a:rPr lang="en-US" b="1" dirty="0">
                        <a:solidFill>
                          <a:srgbClr val="FF0000"/>
                        </a:solidFill>
                      </a:rPr>
                      <a:t>8.8</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A451-4664-9387-1C25A6ACE29D}"/>
                </c:ext>
              </c:extLst>
            </c:dLbl>
            <c:dLbl>
              <c:idx val="4"/>
              <c:tx>
                <c:rich>
                  <a:bodyPr/>
                  <a:lstStyle/>
                  <a:p>
                    <a:r>
                      <a:rPr lang="en-US" b="1" dirty="0">
                        <a:solidFill>
                          <a:srgbClr val="FF0000"/>
                        </a:solidFill>
                      </a:rPr>
                      <a:t>9.9</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A451-4664-9387-1C25A6ACE29D}"/>
                </c:ext>
              </c:extLst>
            </c:dLbl>
            <c:dLbl>
              <c:idx val="5"/>
              <c:tx>
                <c:rich>
                  <a:bodyPr/>
                  <a:lstStyle/>
                  <a:p>
                    <a:r>
                      <a:rPr lang="en-US" b="1" dirty="0">
                        <a:solidFill>
                          <a:srgbClr val="FF0000"/>
                        </a:solidFill>
                      </a:rPr>
                      <a:t>19.2</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A451-4664-9387-1C25A6ACE29D}"/>
                </c:ext>
              </c:extLst>
            </c:dLbl>
            <c:dLbl>
              <c:idx val="6"/>
              <c:tx>
                <c:rich>
                  <a:bodyPr/>
                  <a:lstStyle/>
                  <a:p>
                    <a:r>
                      <a:rPr lang="en-US" b="1" dirty="0">
                        <a:solidFill>
                          <a:srgbClr val="FF0000"/>
                        </a:solidFill>
                      </a:rPr>
                      <a:t>9.3</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A451-4664-9387-1C25A6ACE29D}"/>
                </c:ext>
              </c:extLst>
            </c:dLbl>
            <c:dLbl>
              <c:idx val="7"/>
              <c:tx>
                <c:rich>
                  <a:bodyPr/>
                  <a:lstStyle/>
                  <a:p>
                    <a:r>
                      <a:rPr lang="en-US" b="1" dirty="0">
                        <a:solidFill>
                          <a:srgbClr val="FF0000"/>
                        </a:solidFill>
                      </a:rPr>
                      <a:t>10.3</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A451-4664-9387-1C25A6ACE29D}"/>
                </c:ext>
              </c:extLst>
            </c:dLbl>
            <c:dLbl>
              <c:idx val="8"/>
              <c:layout>
                <c:manualLayout>
                  <c:x val="0"/>
                  <c:y val="-1.3888888888888904E-2"/>
                </c:manualLayout>
              </c:layout>
              <c:tx>
                <c:rich>
                  <a:bodyPr/>
                  <a:lstStyle/>
                  <a:p>
                    <a:r>
                      <a:rPr lang="en-US" b="1" dirty="0">
                        <a:solidFill>
                          <a:srgbClr val="FF0000"/>
                        </a:solidFill>
                      </a:rPr>
                      <a:t>9.8</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8-A451-4664-9387-1C25A6ACE29D}"/>
                </c:ext>
              </c:extLst>
            </c:dLbl>
            <c:dLbl>
              <c:idx val="9"/>
              <c:tx>
                <c:rich>
                  <a:bodyPr/>
                  <a:lstStyle/>
                  <a:p>
                    <a:r>
                      <a:rPr lang="en-US" b="1" dirty="0">
                        <a:solidFill>
                          <a:srgbClr val="FF0000"/>
                        </a:solidFill>
                      </a:rPr>
                      <a:t>7.3</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9-A451-4664-9387-1C25A6ACE29D}"/>
                </c:ext>
              </c:extLst>
            </c:dLbl>
            <c:dLbl>
              <c:idx val="10"/>
              <c:tx>
                <c:rich>
                  <a:bodyPr/>
                  <a:lstStyle/>
                  <a:p>
                    <a:r>
                      <a:rPr lang="en-US" b="1" dirty="0">
                        <a:solidFill>
                          <a:srgbClr val="FF0000"/>
                        </a:solidFill>
                      </a:rPr>
                      <a:t>7.3</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A-A451-4664-9387-1C25A6ACE29D}"/>
                </c:ext>
              </c:extLst>
            </c:dLbl>
            <c:spPr>
              <a:noFill/>
              <a:ln>
                <a:noFill/>
              </a:ln>
              <a:effectLst/>
            </c:spPr>
            <c:txPr>
              <a:bodyPr/>
              <a:lstStyle/>
              <a:p>
                <a:pPr>
                  <a:defRPr b="1">
                    <a:solidFill>
                      <a:srgbClr val="FF0000"/>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'10 yr'!$B$95:$K$95</c:f>
              <c:strCache>
                <c:ptCount val="10"/>
                <c:pt idx="0">
                  <c:v>2003</c:v>
                </c:pt>
                <c:pt idx="1">
                  <c:v>2004</c:v>
                </c:pt>
                <c:pt idx="2">
                  <c:v>2005</c:v>
                </c:pt>
                <c:pt idx="3">
                  <c:v>2006</c:v>
                </c:pt>
                <c:pt idx="4">
                  <c:v>2007</c:v>
                </c:pt>
                <c:pt idx="5">
                  <c:v>2008</c:v>
                </c:pt>
                <c:pt idx="6">
                  <c:v>2009</c:v>
                </c:pt>
                <c:pt idx="7">
                  <c:v>2010</c:v>
                </c:pt>
                <c:pt idx="8">
                  <c:v>2011</c:v>
                </c:pt>
                <c:pt idx="9">
                  <c:v>2012*</c:v>
                </c:pt>
              </c:strCache>
            </c:strRef>
          </c:cat>
          <c:val>
            <c:numRef>
              <c:f>'10 yr'!$B$96:$K$96</c:f>
              <c:numCache>
                <c:formatCode>General</c:formatCode>
                <c:ptCount val="10"/>
                <c:pt idx="0">
                  <c:v>4409</c:v>
                </c:pt>
                <c:pt idx="1">
                  <c:v>3336</c:v>
                </c:pt>
                <c:pt idx="2">
                  <c:v>3100</c:v>
                </c:pt>
                <c:pt idx="3">
                  <c:v>2065</c:v>
                </c:pt>
                <c:pt idx="4">
                  <c:v>2358</c:v>
                </c:pt>
                <c:pt idx="5">
                  <c:v>4665</c:v>
                </c:pt>
                <c:pt idx="6">
                  <c:v>2295</c:v>
                </c:pt>
                <c:pt idx="7">
                  <c:v>2626</c:v>
                </c:pt>
                <c:pt idx="8">
                  <c:v>2539</c:v>
                </c:pt>
                <c:pt idx="9">
                  <c:v>1922</c:v>
                </c:pt>
              </c:numCache>
            </c:numRef>
          </c:val>
          <c:smooth val="0"/>
          <c:extLst>
            <c:ext xmlns:c16="http://schemas.microsoft.com/office/drawing/2014/chart" uri="{C3380CC4-5D6E-409C-BE32-E72D297353CC}">
              <c16:uniqueId val="{0000000B-A451-4664-9387-1C25A6ACE29D}"/>
            </c:ext>
          </c:extLst>
        </c:ser>
        <c:dLbls>
          <c:showLegendKey val="0"/>
          <c:showVal val="0"/>
          <c:showCatName val="0"/>
          <c:showSerName val="0"/>
          <c:showPercent val="0"/>
          <c:showBubbleSize val="0"/>
        </c:dLbls>
        <c:smooth val="0"/>
        <c:axId val="35835264"/>
        <c:axId val="35845248"/>
      </c:lineChart>
      <c:catAx>
        <c:axId val="35835264"/>
        <c:scaling>
          <c:orientation val="minMax"/>
        </c:scaling>
        <c:delete val="0"/>
        <c:axPos val="b"/>
        <c:numFmt formatCode="General" sourceLinked="0"/>
        <c:majorTickMark val="out"/>
        <c:minorTickMark val="none"/>
        <c:tickLblPos val="nextTo"/>
        <c:crossAx val="35845248"/>
        <c:crosses val="autoZero"/>
        <c:auto val="1"/>
        <c:lblAlgn val="ctr"/>
        <c:lblOffset val="100"/>
        <c:noMultiLvlLbl val="0"/>
      </c:catAx>
      <c:valAx>
        <c:axId val="35845248"/>
        <c:scaling>
          <c:orientation val="minMax"/>
        </c:scaling>
        <c:delete val="0"/>
        <c:axPos val="l"/>
        <c:majorGridlines/>
        <c:numFmt formatCode="General" sourceLinked="1"/>
        <c:majorTickMark val="out"/>
        <c:minorTickMark val="none"/>
        <c:tickLblPos val="nextTo"/>
        <c:crossAx val="35835264"/>
        <c:crosses val="autoZero"/>
        <c:crossBetween val="between"/>
      </c:valAx>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invertIfNegative val="0"/>
          <c:dLbls>
            <c:dLbl>
              <c:idx val="0"/>
              <c:tx>
                <c:rich>
                  <a:bodyPr/>
                  <a:lstStyle/>
                  <a:p>
                    <a:r>
                      <a:rPr lang="en-US" b="1">
                        <a:solidFill>
                          <a:srgbClr val="FF0000"/>
                        </a:solidFill>
                      </a:rPr>
                      <a:t>10.2</a:t>
                    </a:r>
                    <a:endParaRPr lang="en-US"/>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DE77-4696-A36C-F47AF9F11347}"/>
                </c:ext>
              </c:extLst>
            </c:dLbl>
            <c:dLbl>
              <c:idx val="1"/>
              <c:tx>
                <c:rich>
                  <a:bodyPr/>
                  <a:lstStyle/>
                  <a:p>
                    <a:r>
                      <a:rPr lang="en-US" b="1">
                        <a:solidFill>
                          <a:srgbClr val="FF0000"/>
                        </a:solidFill>
                      </a:rPr>
                      <a:t>9.3</a:t>
                    </a:r>
                    <a:endParaRPr lang="en-US"/>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DE77-4696-A36C-F47AF9F11347}"/>
                </c:ext>
              </c:extLst>
            </c:dLbl>
            <c:dLbl>
              <c:idx val="2"/>
              <c:tx>
                <c:rich>
                  <a:bodyPr/>
                  <a:lstStyle/>
                  <a:p>
                    <a:r>
                      <a:rPr lang="en-US" b="1">
                        <a:solidFill>
                          <a:srgbClr val="FF0000"/>
                        </a:solidFill>
                      </a:rPr>
                      <a:t>2.1</a:t>
                    </a:r>
                    <a:endParaRPr lang="en-US"/>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DE77-4696-A36C-F47AF9F11347}"/>
                </c:ext>
              </c:extLst>
            </c:dLbl>
            <c:dLbl>
              <c:idx val="3"/>
              <c:tx>
                <c:rich>
                  <a:bodyPr/>
                  <a:lstStyle/>
                  <a:p>
                    <a:r>
                      <a:rPr lang="en-US" b="1">
                        <a:solidFill>
                          <a:srgbClr val="FF0000"/>
                        </a:solidFill>
                      </a:rPr>
                      <a:t>2.0</a:t>
                    </a:r>
                    <a:endParaRPr lang="en-US"/>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DE77-4696-A36C-F47AF9F11347}"/>
                </c:ext>
              </c:extLst>
            </c:dLbl>
            <c:dLbl>
              <c:idx val="4"/>
              <c:tx>
                <c:rich>
                  <a:bodyPr/>
                  <a:lstStyle/>
                  <a:p>
                    <a:r>
                      <a:rPr lang="en-US" b="1">
                        <a:solidFill>
                          <a:srgbClr val="FF0000"/>
                        </a:solidFill>
                      </a:rPr>
                      <a:t>2.2</a:t>
                    </a:r>
                    <a:endParaRPr lang="en-US"/>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DE77-4696-A36C-F47AF9F11347}"/>
                </c:ext>
              </c:extLst>
            </c:dLbl>
            <c:dLbl>
              <c:idx val="5"/>
              <c:tx>
                <c:rich>
                  <a:bodyPr/>
                  <a:lstStyle/>
                  <a:p>
                    <a:r>
                      <a:rPr lang="en-US" b="1">
                        <a:solidFill>
                          <a:srgbClr val="FF0000"/>
                        </a:solidFill>
                      </a:rPr>
                      <a:t>0.9</a:t>
                    </a:r>
                    <a:endParaRPr lang="en-US"/>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DE77-4696-A36C-F47AF9F11347}"/>
                </c:ext>
              </c:extLst>
            </c:dLbl>
            <c:dLbl>
              <c:idx val="6"/>
              <c:tx>
                <c:rich>
                  <a:bodyPr/>
                  <a:lstStyle/>
                  <a:p>
                    <a:r>
                      <a:rPr lang="en-US" b="1">
                        <a:solidFill>
                          <a:srgbClr val="FF0000"/>
                        </a:solidFill>
                      </a:rPr>
                      <a:t>0.9</a:t>
                    </a:r>
                    <a:endParaRPr lang="en-US"/>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DE77-4696-A36C-F47AF9F11347}"/>
                </c:ext>
              </c:extLst>
            </c:dLbl>
            <c:dLbl>
              <c:idx val="7"/>
              <c:tx>
                <c:rich>
                  <a:bodyPr/>
                  <a:lstStyle/>
                  <a:p>
                    <a:r>
                      <a:rPr lang="en-US" b="1">
                        <a:solidFill>
                          <a:srgbClr val="FF0000"/>
                        </a:solidFill>
                      </a:rPr>
                      <a:t>0.8</a:t>
                    </a:r>
                    <a:endParaRPr lang="en-US"/>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DE77-4696-A36C-F47AF9F11347}"/>
                </c:ext>
              </c:extLst>
            </c:dLbl>
            <c:dLbl>
              <c:idx val="8"/>
              <c:tx>
                <c:rich>
                  <a:bodyPr/>
                  <a:lstStyle/>
                  <a:p>
                    <a:r>
                      <a:rPr lang="en-US" b="1">
                        <a:solidFill>
                          <a:srgbClr val="FF0000"/>
                        </a:solidFill>
                      </a:rPr>
                      <a:t>0.7</a:t>
                    </a:r>
                    <a:endParaRPr lang="en-US"/>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8-DE77-4696-A36C-F47AF9F11347}"/>
                </c:ext>
              </c:extLst>
            </c:dLbl>
            <c:dLbl>
              <c:idx val="9"/>
              <c:tx>
                <c:rich>
                  <a:bodyPr/>
                  <a:lstStyle/>
                  <a:p>
                    <a:r>
                      <a:rPr lang="en-US" b="1">
                        <a:solidFill>
                          <a:srgbClr val="FF0000"/>
                        </a:solidFill>
                      </a:rPr>
                      <a:t>1.1</a:t>
                    </a:r>
                    <a:endParaRPr lang="en-US"/>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9-DE77-4696-A36C-F47AF9F11347}"/>
                </c:ext>
              </c:extLst>
            </c:dLbl>
            <c:spPr>
              <a:noFill/>
              <a:ln>
                <a:noFill/>
              </a:ln>
              <a:effectLst/>
            </c:spPr>
            <c:txPr>
              <a:bodyPr/>
              <a:lstStyle/>
              <a:p>
                <a:pPr>
                  <a:defRPr b="1">
                    <a:solidFill>
                      <a:srgbClr val="FF0000"/>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'Ecoli age'!$C$83:$C$92</c:f>
              <c:strCache>
                <c:ptCount val="10"/>
                <c:pt idx="0">
                  <c:v>&lt;1</c:v>
                </c:pt>
                <c:pt idx="1">
                  <c:v>01-04</c:v>
                </c:pt>
                <c:pt idx="2">
                  <c:v>05-09</c:v>
                </c:pt>
                <c:pt idx="3">
                  <c:v>10-14</c:v>
                </c:pt>
                <c:pt idx="4">
                  <c:v>15-19</c:v>
                </c:pt>
                <c:pt idx="5">
                  <c:v>20-29</c:v>
                </c:pt>
                <c:pt idx="6">
                  <c:v>30-39</c:v>
                </c:pt>
                <c:pt idx="7">
                  <c:v>40-49</c:v>
                </c:pt>
                <c:pt idx="8">
                  <c:v>50-59</c:v>
                </c:pt>
                <c:pt idx="9">
                  <c:v>60+</c:v>
                </c:pt>
              </c:strCache>
            </c:strRef>
          </c:cat>
          <c:val>
            <c:numRef>
              <c:f>'Ecoli age'!$D$83:$D$92</c:f>
              <c:numCache>
                <c:formatCode>General</c:formatCode>
                <c:ptCount val="10"/>
                <c:pt idx="0">
                  <c:v>42</c:v>
                </c:pt>
                <c:pt idx="1">
                  <c:v>150</c:v>
                </c:pt>
                <c:pt idx="2">
                  <c:v>41</c:v>
                </c:pt>
                <c:pt idx="3">
                  <c:v>35</c:v>
                </c:pt>
                <c:pt idx="4">
                  <c:v>40</c:v>
                </c:pt>
                <c:pt idx="5">
                  <c:v>37</c:v>
                </c:pt>
                <c:pt idx="6">
                  <c:v>35</c:v>
                </c:pt>
                <c:pt idx="7">
                  <c:v>30</c:v>
                </c:pt>
                <c:pt idx="8">
                  <c:v>22</c:v>
                </c:pt>
                <c:pt idx="9">
                  <c:v>44</c:v>
                </c:pt>
              </c:numCache>
            </c:numRef>
          </c:val>
          <c:extLst>
            <c:ext xmlns:c16="http://schemas.microsoft.com/office/drawing/2014/chart" uri="{C3380CC4-5D6E-409C-BE32-E72D297353CC}">
              <c16:uniqueId val="{0000000A-DE77-4696-A36C-F47AF9F11347}"/>
            </c:ext>
          </c:extLst>
        </c:ser>
        <c:dLbls>
          <c:showLegendKey val="0"/>
          <c:showVal val="0"/>
          <c:showCatName val="0"/>
          <c:showSerName val="0"/>
          <c:showPercent val="0"/>
          <c:showBubbleSize val="0"/>
        </c:dLbls>
        <c:gapWidth val="150"/>
        <c:axId val="47183360"/>
        <c:axId val="47184896"/>
      </c:barChart>
      <c:catAx>
        <c:axId val="47183360"/>
        <c:scaling>
          <c:orientation val="minMax"/>
        </c:scaling>
        <c:delete val="0"/>
        <c:axPos val="l"/>
        <c:numFmt formatCode="General" sourceLinked="0"/>
        <c:majorTickMark val="out"/>
        <c:minorTickMark val="none"/>
        <c:tickLblPos val="nextTo"/>
        <c:crossAx val="47184896"/>
        <c:crosses val="autoZero"/>
        <c:auto val="1"/>
        <c:lblAlgn val="ctr"/>
        <c:lblOffset val="100"/>
        <c:noMultiLvlLbl val="0"/>
      </c:catAx>
      <c:valAx>
        <c:axId val="47184896"/>
        <c:scaling>
          <c:orientation val="minMax"/>
        </c:scaling>
        <c:delete val="0"/>
        <c:axPos val="b"/>
        <c:majorGridlines/>
        <c:numFmt formatCode="General" sourceLinked="1"/>
        <c:majorTickMark val="out"/>
        <c:minorTickMark val="none"/>
        <c:tickLblPos val="nextTo"/>
        <c:crossAx val="47183360"/>
        <c:crosses val="autoZero"/>
        <c:crossBetween val="between"/>
      </c:valAx>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'10 yr'!$A$190:$C$190</c:f>
              <c:strCache>
                <c:ptCount val="1"/>
                <c:pt idx="0">
                  <c:v>Meningococcal Invasive Disease </c:v>
                </c:pt>
              </c:strCache>
            </c:strRef>
          </c:tx>
          <c:marker>
            <c:symbol val="none"/>
          </c:marker>
          <c:dLbls>
            <c:dLbl>
              <c:idx val="0"/>
              <c:tx>
                <c:rich>
                  <a:bodyPr/>
                  <a:lstStyle/>
                  <a:p>
                    <a:r>
                      <a:rPr lang="en-US" b="1" dirty="0">
                        <a:solidFill>
                          <a:srgbClr val="FF0000"/>
                        </a:solidFill>
                      </a:rPr>
                      <a:t>0.5</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569C-400C-B6DE-77A4DCA6B59C}"/>
                </c:ext>
              </c:extLst>
            </c:dLbl>
            <c:dLbl>
              <c:idx val="1"/>
              <c:tx>
                <c:rich>
                  <a:bodyPr/>
                  <a:lstStyle/>
                  <a:p>
                    <a:r>
                      <a:rPr lang="en-US" b="1" dirty="0">
                        <a:solidFill>
                          <a:srgbClr val="FF0000"/>
                        </a:solidFill>
                      </a:rPr>
                      <a:t>0.3</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569C-400C-B6DE-77A4DCA6B59C}"/>
                </c:ext>
              </c:extLst>
            </c:dLbl>
            <c:dLbl>
              <c:idx val="2"/>
              <c:tx>
                <c:rich>
                  <a:bodyPr/>
                  <a:lstStyle/>
                  <a:p>
                    <a:r>
                      <a:rPr lang="en-US" b="1" dirty="0">
                        <a:solidFill>
                          <a:srgbClr val="FF0000"/>
                        </a:solidFill>
                      </a:rPr>
                      <a:t>0.3</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569C-400C-B6DE-77A4DCA6B59C}"/>
                </c:ext>
              </c:extLst>
            </c:dLbl>
            <c:dLbl>
              <c:idx val="3"/>
              <c:tx>
                <c:rich>
                  <a:bodyPr/>
                  <a:lstStyle/>
                  <a:p>
                    <a:r>
                      <a:rPr lang="en-US" b="1" dirty="0">
                        <a:solidFill>
                          <a:srgbClr val="FF0000"/>
                        </a:solidFill>
                      </a:rPr>
                      <a:t>0.2</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569C-400C-B6DE-77A4DCA6B59C}"/>
                </c:ext>
              </c:extLst>
            </c:dLbl>
            <c:dLbl>
              <c:idx val="4"/>
              <c:tx>
                <c:rich>
                  <a:bodyPr/>
                  <a:lstStyle/>
                  <a:p>
                    <a:r>
                      <a:rPr lang="en-US" b="1" dirty="0">
                        <a:solidFill>
                          <a:srgbClr val="FF0000"/>
                        </a:solidFill>
                      </a:rPr>
                      <a:t>0.2</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569C-400C-B6DE-77A4DCA6B59C}"/>
                </c:ext>
              </c:extLst>
            </c:dLbl>
            <c:dLbl>
              <c:idx val="5"/>
              <c:tx>
                <c:rich>
                  <a:bodyPr/>
                  <a:lstStyle/>
                  <a:p>
                    <a:r>
                      <a:rPr lang="en-US" b="1" dirty="0">
                        <a:solidFill>
                          <a:srgbClr val="FF0000"/>
                        </a:solidFill>
                      </a:rPr>
                      <a:t>0.3</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569C-400C-B6DE-77A4DCA6B59C}"/>
                </c:ext>
              </c:extLst>
            </c:dLbl>
            <c:dLbl>
              <c:idx val="6"/>
              <c:tx>
                <c:rich>
                  <a:bodyPr/>
                  <a:lstStyle/>
                  <a:p>
                    <a:r>
                      <a:rPr lang="en-US" b="1" dirty="0">
                        <a:solidFill>
                          <a:srgbClr val="FF0000"/>
                        </a:solidFill>
                      </a:rPr>
                      <a:t>0.2</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569C-400C-B6DE-77A4DCA6B59C}"/>
                </c:ext>
              </c:extLst>
            </c:dLbl>
            <c:dLbl>
              <c:idx val="7"/>
              <c:tx>
                <c:rich>
                  <a:bodyPr/>
                  <a:lstStyle/>
                  <a:p>
                    <a:r>
                      <a:rPr lang="en-US" b="1" dirty="0">
                        <a:solidFill>
                          <a:srgbClr val="FF0000"/>
                        </a:solidFill>
                      </a:rPr>
                      <a:t>0.2</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569C-400C-B6DE-77A4DCA6B59C}"/>
                </c:ext>
              </c:extLst>
            </c:dLbl>
            <c:dLbl>
              <c:idx val="8"/>
              <c:tx>
                <c:rich>
                  <a:bodyPr/>
                  <a:lstStyle/>
                  <a:p>
                    <a:r>
                      <a:rPr lang="en-US" b="1" dirty="0">
                        <a:solidFill>
                          <a:srgbClr val="FF0000"/>
                        </a:solidFill>
                      </a:rPr>
                      <a:t>0.1</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8-569C-400C-B6DE-77A4DCA6B59C}"/>
                </c:ext>
              </c:extLst>
            </c:dLbl>
            <c:dLbl>
              <c:idx val="9"/>
              <c:tx>
                <c:rich>
                  <a:bodyPr/>
                  <a:lstStyle/>
                  <a:p>
                    <a:r>
                      <a:rPr lang="en-US" b="1" dirty="0">
                        <a:solidFill>
                          <a:srgbClr val="FF0000"/>
                        </a:solidFill>
                      </a:rPr>
                      <a:t>0.1</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9-569C-400C-B6DE-77A4DCA6B59C}"/>
                </c:ext>
              </c:extLst>
            </c:dLbl>
            <c:dLbl>
              <c:idx val="10"/>
              <c:tx>
                <c:rich>
                  <a:bodyPr/>
                  <a:lstStyle/>
                  <a:p>
                    <a:r>
                      <a:rPr lang="en-US" b="1" dirty="0">
                        <a:solidFill>
                          <a:srgbClr val="FF0000"/>
                        </a:solidFill>
                      </a:rPr>
                      <a:t>0.1</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A-569C-400C-B6DE-77A4DCA6B59C}"/>
                </c:ext>
              </c:extLst>
            </c:dLbl>
            <c:spPr>
              <a:noFill/>
              <a:ln>
                <a:noFill/>
              </a:ln>
              <a:effectLst/>
            </c:spPr>
            <c:txPr>
              <a:bodyPr/>
              <a:lstStyle/>
              <a:p>
                <a:pPr>
                  <a:defRPr b="1">
                    <a:solidFill>
                      <a:srgbClr val="FF0000"/>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'10 yr'!$D$189:$M$189</c:f>
              <c:strCache>
                <c:ptCount val="10"/>
                <c:pt idx="0">
                  <c:v>2003</c:v>
                </c:pt>
                <c:pt idx="1">
                  <c:v>2004</c:v>
                </c:pt>
                <c:pt idx="2">
                  <c:v>2005</c:v>
                </c:pt>
                <c:pt idx="3">
                  <c:v>2006</c:v>
                </c:pt>
                <c:pt idx="4">
                  <c:v>2007</c:v>
                </c:pt>
                <c:pt idx="5">
                  <c:v>2008</c:v>
                </c:pt>
                <c:pt idx="6">
                  <c:v>2009</c:v>
                </c:pt>
                <c:pt idx="7">
                  <c:v>2010</c:v>
                </c:pt>
                <c:pt idx="8">
                  <c:v>2011</c:v>
                </c:pt>
                <c:pt idx="9">
                  <c:v>2012*</c:v>
                </c:pt>
              </c:strCache>
            </c:strRef>
          </c:cat>
          <c:val>
            <c:numRef>
              <c:f>'10 yr'!$D$190:$M$190</c:f>
              <c:numCache>
                <c:formatCode>General</c:formatCode>
                <c:ptCount val="10"/>
                <c:pt idx="0">
                  <c:v>105</c:v>
                </c:pt>
                <c:pt idx="1">
                  <c:v>72</c:v>
                </c:pt>
                <c:pt idx="2">
                  <c:v>61</c:v>
                </c:pt>
                <c:pt idx="3">
                  <c:v>45</c:v>
                </c:pt>
                <c:pt idx="4">
                  <c:v>55</c:v>
                </c:pt>
                <c:pt idx="5">
                  <c:v>70</c:v>
                </c:pt>
                <c:pt idx="6">
                  <c:v>53</c:v>
                </c:pt>
                <c:pt idx="7">
                  <c:v>59</c:v>
                </c:pt>
                <c:pt idx="8">
                  <c:v>30</c:v>
                </c:pt>
                <c:pt idx="9">
                  <c:v>37</c:v>
                </c:pt>
              </c:numCache>
            </c:numRef>
          </c:val>
          <c:smooth val="0"/>
          <c:extLst>
            <c:ext xmlns:c16="http://schemas.microsoft.com/office/drawing/2014/chart" uri="{C3380CC4-5D6E-409C-BE32-E72D297353CC}">
              <c16:uniqueId val="{0000000B-569C-400C-B6DE-77A4DCA6B59C}"/>
            </c:ext>
          </c:extLst>
        </c:ser>
        <c:dLbls>
          <c:showLegendKey val="0"/>
          <c:showVal val="0"/>
          <c:showCatName val="0"/>
          <c:showSerName val="0"/>
          <c:showPercent val="0"/>
          <c:showBubbleSize val="0"/>
        </c:dLbls>
        <c:smooth val="0"/>
        <c:axId val="47381504"/>
        <c:axId val="47391488"/>
      </c:lineChart>
      <c:catAx>
        <c:axId val="47381504"/>
        <c:scaling>
          <c:orientation val="minMax"/>
        </c:scaling>
        <c:delete val="0"/>
        <c:axPos val="b"/>
        <c:numFmt formatCode="General" sourceLinked="0"/>
        <c:majorTickMark val="out"/>
        <c:minorTickMark val="none"/>
        <c:tickLblPos val="nextTo"/>
        <c:crossAx val="47391488"/>
        <c:crosses val="autoZero"/>
        <c:auto val="1"/>
        <c:lblAlgn val="ctr"/>
        <c:lblOffset val="100"/>
        <c:noMultiLvlLbl val="0"/>
      </c:catAx>
      <c:valAx>
        <c:axId val="47391488"/>
        <c:scaling>
          <c:orientation val="minMax"/>
        </c:scaling>
        <c:delete val="0"/>
        <c:axPos val="l"/>
        <c:majorGridlines/>
        <c:numFmt formatCode="General" sourceLinked="1"/>
        <c:majorTickMark val="out"/>
        <c:minorTickMark val="none"/>
        <c:tickLblPos val="nextTo"/>
        <c:crossAx val="47381504"/>
        <c:crosses val="autoZero"/>
        <c:crossBetween val="between"/>
      </c:valAx>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3550"/>
          </a:xfrm>
          <a:prstGeom prst="rect">
            <a:avLst/>
          </a:prstGeom>
        </p:spPr>
        <p:txBody>
          <a:bodyPr vert="horz" lIns="92885" tIns="46442" rIns="92885" bIns="46442" rtlCol="0"/>
          <a:lstStyle>
            <a:lvl1pPr algn="l">
              <a:defRPr sz="1200"/>
            </a:lvl1pPr>
          </a:lstStyle>
          <a:p>
            <a:endParaRPr lang="en-US" dirty="0"/>
          </a:p>
        </p:txBody>
      </p:sp>
      <p:sp>
        <p:nvSpPr>
          <p:cNvPr id="3" name="Date Placeholder 2"/>
          <p:cNvSpPr>
            <a:spLocks noGrp="1"/>
          </p:cNvSpPr>
          <p:nvPr>
            <p:ph type="dt" idx="1"/>
          </p:nvPr>
        </p:nvSpPr>
        <p:spPr>
          <a:xfrm>
            <a:off x="3956550" y="0"/>
            <a:ext cx="3026833" cy="463550"/>
          </a:xfrm>
          <a:prstGeom prst="rect">
            <a:avLst/>
          </a:prstGeom>
        </p:spPr>
        <p:txBody>
          <a:bodyPr vert="horz" lIns="92885" tIns="46442" rIns="92885" bIns="46442" rtlCol="0"/>
          <a:lstStyle>
            <a:lvl1pPr algn="r">
              <a:defRPr sz="1200"/>
            </a:lvl1pPr>
          </a:lstStyle>
          <a:p>
            <a:fld id="{72C88DB2-3E31-45B8-BD0A-BD52A86E85E4}" type="datetimeFigureOut">
              <a:rPr lang="en-US" smtClean="0"/>
              <a:pPr/>
              <a:t>2/16/2023</a:t>
            </a:fld>
            <a:endParaRPr lang="en-US" dirty="0"/>
          </a:p>
        </p:txBody>
      </p:sp>
      <p:sp>
        <p:nvSpPr>
          <p:cNvPr id="4" name="Slide Image Placeholder 3"/>
          <p:cNvSpPr>
            <a:spLocks noGrp="1" noRot="1" noChangeAspect="1"/>
          </p:cNvSpPr>
          <p:nvPr>
            <p:ph type="sldImg" idx="2"/>
          </p:nvPr>
        </p:nvSpPr>
        <p:spPr>
          <a:xfrm>
            <a:off x="1174750" y="695325"/>
            <a:ext cx="4635500" cy="3476625"/>
          </a:xfrm>
          <a:prstGeom prst="rect">
            <a:avLst/>
          </a:prstGeom>
          <a:noFill/>
          <a:ln w="12700">
            <a:solidFill>
              <a:prstClr val="black"/>
            </a:solidFill>
          </a:ln>
        </p:spPr>
        <p:txBody>
          <a:bodyPr vert="horz" lIns="92885" tIns="46442" rIns="92885" bIns="46442" rtlCol="0" anchor="ctr"/>
          <a:lstStyle/>
          <a:p>
            <a:endParaRPr lang="en-US" dirty="0"/>
          </a:p>
        </p:txBody>
      </p:sp>
      <p:sp>
        <p:nvSpPr>
          <p:cNvPr id="5" name="Notes Placeholder 4"/>
          <p:cNvSpPr>
            <a:spLocks noGrp="1"/>
          </p:cNvSpPr>
          <p:nvPr>
            <p:ph type="body" sz="quarter" idx="3"/>
          </p:nvPr>
        </p:nvSpPr>
        <p:spPr>
          <a:xfrm>
            <a:off x="698500" y="4403725"/>
            <a:ext cx="5588000" cy="4171950"/>
          </a:xfrm>
          <a:prstGeom prst="rect">
            <a:avLst/>
          </a:prstGeom>
        </p:spPr>
        <p:txBody>
          <a:bodyPr vert="horz" lIns="92885" tIns="46442" rIns="92885" bIns="4644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05841"/>
            <a:ext cx="3026833" cy="463550"/>
          </a:xfrm>
          <a:prstGeom prst="rect">
            <a:avLst/>
          </a:prstGeom>
        </p:spPr>
        <p:txBody>
          <a:bodyPr vert="horz" lIns="92885" tIns="46442" rIns="92885" bIns="4644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56550" y="8805841"/>
            <a:ext cx="3026833" cy="463550"/>
          </a:xfrm>
          <a:prstGeom prst="rect">
            <a:avLst/>
          </a:prstGeom>
        </p:spPr>
        <p:txBody>
          <a:bodyPr vert="horz" lIns="92885" tIns="46442" rIns="92885" bIns="46442" rtlCol="0" anchor="b"/>
          <a:lstStyle>
            <a:lvl1pPr algn="r">
              <a:defRPr sz="1200"/>
            </a:lvl1pPr>
          </a:lstStyle>
          <a:p>
            <a:fld id="{8B93B2AD-1C0E-42D1-AC57-BA42D505B806}" type="slidenum">
              <a:rPr lang="en-US" smtClean="0"/>
              <a:pPr/>
              <a:t>‹#›</a:t>
            </a:fld>
            <a:endParaRPr lang="en-US" dirty="0"/>
          </a:p>
        </p:txBody>
      </p:sp>
    </p:spTree>
    <p:extLst>
      <p:ext uri="{BB962C8B-B14F-4D97-AF65-F5344CB8AC3E}">
        <p14:creationId xmlns:p14="http://schemas.microsoft.com/office/powerpoint/2010/main" val="29989046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B93B2AD-1C0E-42D1-AC57-BA42D505B806}" type="slidenum">
              <a:rPr lang="en-US" smtClean="0"/>
              <a:pPr/>
              <a:t>1</a:t>
            </a:fld>
            <a:endParaRPr lang="en-US" dirty="0"/>
          </a:p>
        </p:txBody>
      </p:sp>
    </p:spTree>
    <p:extLst>
      <p:ext uri="{BB962C8B-B14F-4D97-AF65-F5344CB8AC3E}">
        <p14:creationId xmlns:p14="http://schemas.microsoft.com/office/powerpoint/2010/main" val="28318489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T</a:t>
            </a:r>
            <a:r>
              <a:rPr lang="en-US" dirty="0"/>
              <a:t>his slide shows </a:t>
            </a:r>
            <a:r>
              <a:rPr lang="en-US" baseline="0" dirty="0"/>
              <a:t>severity of illness by </a:t>
            </a:r>
            <a:r>
              <a:rPr lang="en-US" dirty="0"/>
              <a:t>the percentage of reported cases with</a:t>
            </a:r>
            <a:r>
              <a:rPr lang="en-US" baseline="0" dirty="0"/>
              <a:t> a related hospitalization. 91% of reported Legionellosis cases were hospitalized with illness while only 10% of persons with reported pertussis required hospitalization. While WNV accounted for the highest total number of hospitalizations, only a little over half of those infected were hospitalized. </a:t>
            </a:r>
            <a:endParaRPr lang="en-US" dirty="0"/>
          </a:p>
        </p:txBody>
      </p:sp>
      <p:sp>
        <p:nvSpPr>
          <p:cNvPr id="4" name="Slide Number Placeholder 3"/>
          <p:cNvSpPr>
            <a:spLocks noGrp="1"/>
          </p:cNvSpPr>
          <p:nvPr>
            <p:ph type="sldNum" sz="quarter" idx="10"/>
          </p:nvPr>
        </p:nvSpPr>
        <p:spPr/>
        <p:txBody>
          <a:bodyPr/>
          <a:lstStyle/>
          <a:p>
            <a:fld id="{8B93B2AD-1C0E-42D1-AC57-BA42D505B806}" type="slidenum">
              <a:rPr lang="en-US" smtClean="0"/>
              <a:pPr/>
              <a:t>10</a:t>
            </a:fld>
            <a:endParaRPr lang="en-US" dirty="0"/>
          </a:p>
        </p:txBody>
      </p:sp>
    </p:spTree>
    <p:extLst>
      <p:ext uri="{BB962C8B-B14F-4D97-AF65-F5344CB8AC3E}">
        <p14:creationId xmlns:p14="http://schemas.microsoft.com/office/powerpoint/2010/main" val="24308963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And next I want to highlight a few conditions</a:t>
            </a:r>
            <a:r>
              <a:rPr lang="en-US" baseline="0" dirty="0"/>
              <a:t> that had interesting trends in 2012. </a:t>
            </a:r>
            <a:endParaRPr lang="en-US" dirty="0"/>
          </a:p>
        </p:txBody>
      </p:sp>
      <p:sp>
        <p:nvSpPr>
          <p:cNvPr id="4" name="Slide Number Placeholder 3"/>
          <p:cNvSpPr>
            <a:spLocks noGrp="1"/>
          </p:cNvSpPr>
          <p:nvPr>
            <p:ph type="sldNum" sz="quarter" idx="10"/>
          </p:nvPr>
        </p:nvSpPr>
        <p:spPr/>
        <p:txBody>
          <a:bodyPr/>
          <a:lstStyle/>
          <a:p>
            <a:fld id="{8B93B2AD-1C0E-42D1-AC57-BA42D505B806}"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a decline in 2011 to under 2000 cases, reported </a:t>
            </a:r>
            <a:r>
              <a:rPr lang="en-US" dirty="0" err="1"/>
              <a:t>Campylobacteriosis</a:t>
            </a:r>
            <a:r>
              <a:rPr lang="en-US" dirty="0"/>
              <a:t> cases rose again to 2358 and 2012 had the highest incidence rate over the 10 year period.  </a:t>
            </a:r>
          </a:p>
        </p:txBody>
      </p:sp>
      <p:sp>
        <p:nvSpPr>
          <p:cNvPr id="4" name="Slide Number Placeholder 3"/>
          <p:cNvSpPr>
            <a:spLocks noGrp="1"/>
          </p:cNvSpPr>
          <p:nvPr>
            <p:ph type="sldNum" sz="quarter" idx="10"/>
          </p:nvPr>
        </p:nvSpPr>
        <p:spPr/>
        <p:txBody>
          <a:bodyPr/>
          <a:lstStyle/>
          <a:p>
            <a:fld id="{8B93B2AD-1C0E-42D1-AC57-BA42D505B806}" type="slidenum">
              <a:rPr lang="en-US" smtClean="0"/>
              <a:pPr/>
              <a:t>12</a:t>
            </a:fld>
            <a:endParaRPr lang="en-US" dirty="0"/>
          </a:p>
        </p:txBody>
      </p:sp>
    </p:spTree>
    <p:extLst>
      <p:ext uri="{BB962C8B-B14F-4D97-AF65-F5344CB8AC3E}">
        <p14:creationId xmlns:p14="http://schemas.microsoft.com/office/powerpoint/2010/main" val="42846342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Conversely, Shigellosis has been declining from a high of</a:t>
            </a:r>
            <a:r>
              <a:rPr lang="en-US" baseline="0" dirty="0"/>
              <a:t> </a:t>
            </a:r>
            <a:r>
              <a:rPr lang="en-US" dirty="0"/>
              <a:t>4,665 cases reported</a:t>
            </a:r>
            <a:r>
              <a:rPr lang="en-US" baseline="0" dirty="0"/>
              <a:t> in 2008 to less than 2000 cases reported in 2012. 2012 had the fewest number of cases (1,922) reported and the lowest incidence rate over the 10 year period. </a:t>
            </a:r>
            <a:endParaRPr lang="en-US" dirty="0"/>
          </a:p>
        </p:txBody>
      </p:sp>
      <p:sp>
        <p:nvSpPr>
          <p:cNvPr id="4" name="Slide Number Placeholder 3"/>
          <p:cNvSpPr>
            <a:spLocks noGrp="1"/>
          </p:cNvSpPr>
          <p:nvPr>
            <p:ph type="sldNum" sz="quarter" idx="10"/>
          </p:nvPr>
        </p:nvSpPr>
        <p:spPr/>
        <p:txBody>
          <a:bodyPr/>
          <a:lstStyle/>
          <a:p>
            <a:fld id="{8B93B2AD-1C0E-42D1-AC57-BA42D505B806}" type="slidenum">
              <a:rPr lang="en-US" smtClean="0"/>
              <a:pPr/>
              <a:t>13</a:t>
            </a:fld>
            <a:endParaRPr lang="en-US" dirty="0"/>
          </a:p>
        </p:txBody>
      </p:sp>
    </p:spTree>
    <p:extLst>
      <p:ext uri="{BB962C8B-B14F-4D97-AF65-F5344CB8AC3E}">
        <p14:creationId xmlns:p14="http://schemas.microsoft.com/office/powerpoint/2010/main" val="28976860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Approximately 500</a:t>
            </a:r>
            <a:r>
              <a:rPr lang="en-US" baseline="0" dirty="0"/>
              <a:t> </a:t>
            </a:r>
            <a:r>
              <a:rPr lang="en-US" dirty="0"/>
              <a:t>STEC cases were reported in 2012.</a:t>
            </a:r>
            <a:r>
              <a:rPr lang="en-US" baseline="0" dirty="0"/>
              <a:t> </a:t>
            </a:r>
            <a:r>
              <a:rPr lang="en-US" dirty="0"/>
              <a:t>Although the largest</a:t>
            </a:r>
            <a:r>
              <a:rPr lang="en-US" baseline="0" dirty="0"/>
              <a:t> number of reported cases occurred in the 1-4 years age range, the incidence of disease was highest in children under one year of age. Very young children and the elderly experience more severe illness and may be more likely to receive medical care, which drives reporting. </a:t>
            </a:r>
            <a:endParaRPr lang="en-US" dirty="0"/>
          </a:p>
        </p:txBody>
      </p:sp>
      <p:sp>
        <p:nvSpPr>
          <p:cNvPr id="4" name="Slide Number Placeholder 3"/>
          <p:cNvSpPr>
            <a:spLocks noGrp="1"/>
          </p:cNvSpPr>
          <p:nvPr>
            <p:ph type="sldNum" sz="quarter" idx="10"/>
          </p:nvPr>
        </p:nvSpPr>
        <p:spPr/>
        <p:txBody>
          <a:bodyPr/>
          <a:lstStyle/>
          <a:p>
            <a:fld id="{8B93B2AD-1C0E-42D1-AC57-BA42D505B806}" type="slidenum">
              <a:rPr lang="en-US" smtClean="0"/>
              <a:pPr/>
              <a:t>14</a:t>
            </a:fld>
            <a:endParaRPr lang="en-US" dirty="0"/>
          </a:p>
        </p:txBody>
      </p:sp>
    </p:spTree>
    <p:extLst>
      <p:ext uri="{BB962C8B-B14F-4D97-AF65-F5344CB8AC3E}">
        <p14:creationId xmlns:p14="http://schemas.microsoft.com/office/powerpoint/2010/main" val="12263151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Meningococcal invasive</a:t>
            </a:r>
            <a:r>
              <a:rPr lang="en-US" baseline="0" dirty="0"/>
              <a:t> disease has steadily decreased from 2003 to 2011. After a low last year of 30 reported cases, there was a slight uptick in 2012 cases reported, however the incidence rate did not increase. </a:t>
            </a:r>
            <a:endParaRPr lang="en-US" dirty="0"/>
          </a:p>
        </p:txBody>
      </p:sp>
      <p:sp>
        <p:nvSpPr>
          <p:cNvPr id="4" name="Slide Number Placeholder 3"/>
          <p:cNvSpPr>
            <a:spLocks noGrp="1"/>
          </p:cNvSpPr>
          <p:nvPr>
            <p:ph type="sldNum" sz="quarter" idx="10"/>
          </p:nvPr>
        </p:nvSpPr>
        <p:spPr/>
        <p:txBody>
          <a:bodyPr/>
          <a:lstStyle/>
          <a:p>
            <a:fld id="{8B93B2AD-1C0E-42D1-AC57-BA42D505B806}" type="slidenum">
              <a:rPr lang="en-US" smtClean="0"/>
              <a:pPr/>
              <a:t>15</a:t>
            </a:fld>
            <a:endParaRPr lang="en-US" dirty="0"/>
          </a:p>
        </p:txBody>
      </p:sp>
    </p:spTree>
    <p:extLst>
      <p:ext uri="{BB962C8B-B14F-4D97-AF65-F5344CB8AC3E}">
        <p14:creationId xmlns:p14="http://schemas.microsoft.com/office/powerpoint/2010/main" val="6342185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Since the urine antigen test became widely utilized, the number of cases of Legionellosis</a:t>
            </a:r>
            <a:r>
              <a:rPr lang="en-US" baseline="0" dirty="0"/>
              <a:t> </a:t>
            </a:r>
            <a:r>
              <a:rPr lang="en-US" dirty="0"/>
              <a:t>in Texas has been increasing but</a:t>
            </a:r>
            <a:r>
              <a:rPr lang="en-US" baseline="0" dirty="0"/>
              <a:t> we believe it is beginning to level out. On average, 118 cases were reported annually over the last 6 years. In 2012, approximately 150 cases were reported. </a:t>
            </a:r>
            <a:endParaRPr lang="en-US" dirty="0"/>
          </a:p>
        </p:txBody>
      </p:sp>
      <p:sp>
        <p:nvSpPr>
          <p:cNvPr id="4" name="Slide Number Placeholder 3"/>
          <p:cNvSpPr>
            <a:spLocks noGrp="1"/>
          </p:cNvSpPr>
          <p:nvPr>
            <p:ph type="sldNum" sz="quarter" idx="10"/>
          </p:nvPr>
        </p:nvSpPr>
        <p:spPr/>
        <p:txBody>
          <a:bodyPr/>
          <a:lstStyle/>
          <a:p>
            <a:fld id="{8B93B2AD-1C0E-42D1-AC57-BA42D505B806}" type="slidenum">
              <a:rPr lang="en-US" smtClean="0"/>
              <a:pPr/>
              <a:t>16</a:t>
            </a:fld>
            <a:endParaRPr lang="en-US" dirty="0"/>
          </a:p>
        </p:txBody>
      </p:sp>
    </p:spTree>
    <p:extLst>
      <p:ext uri="{BB962C8B-B14F-4D97-AF65-F5344CB8AC3E}">
        <p14:creationId xmlns:p14="http://schemas.microsoft.com/office/powerpoint/2010/main" val="23582244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Hepatitis</a:t>
            </a:r>
            <a:r>
              <a:rPr lang="en-US" baseline="0" dirty="0"/>
              <a:t> A continued to decline in 2012 in most age groups due to </a:t>
            </a:r>
            <a:r>
              <a:rPr lang="en-US" dirty="0">
                <a:effectLst/>
              </a:rPr>
              <a:t>vaccine availability and childhood immunization requirements.</a:t>
            </a:r>
            <a:r>
              <a:rPr lang="en-US" baseline="0" dirty="0"/>
              <a:t> Since 2009, two doses of </a:t>
            </a:r>
            <a:r>
              <a:rPr lang="en-US" baseline="0" dirty="0" err="1"/>
              <a:t>Hep</a:t>
            </a:r>
            <a:r>
              <a:rPr lang="en-US" baseline="0" dirty="0"/>
              <a:t> A vaccine are required for kindergarten entry statewide. </a:t>
            </a:r>
            <a:endParaRPr lang="en-US" dirty="0"/>
          </a:p>
        </p:txBody>
      </p:sp>
      <p:sp>
        <p:nvSpPr>
          <p:cNvPr id="4" name="Slide Number Placeholder 3"/>
          <p:cNvSpPr>
            <a:spLocks noGrp="1"/>
          </p:cNvSpPr>
          <p:nvPr>
            <p:ph type="sldNum" sz="quarter" idx="10"/>
          </p:nvPr>
        </p:nvSpPr>
        <p:spPr/>
        <p:txBody>
          <a:bodyPr/>
          <a:lstStyle/>
          <a:p>
            <a:fld id="{8B93B2AD-1C0E-42D1-AC57-BA42D505B806}" type="slidenum">
              <a:rPr lang="en-US" smtClean="0"/>
              <a:pPr/>
              <a:t>17</a:t>
            </a:fld>
            <a:endParaRPr lang="en-US" dirty="0"/>
          </a:p>
        </p:txBody>
      </p:sp>
    </p:spTree>
    <p:extLst>
      <p:ext uri="{BB962C8B-B14F-4D97-AF65-F5344CB8AC3E}">
        <p14:creationId xmlns:p14="http://schemas.microsoft.com/office/powerpoint/2010/main" val="7094781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8848">
              <a:defRPr/>
            </a:pPr>
            <a:r>
              <a:rPr lang="en-US" baseline="0" dirty="0" err="1"/>
              <a:t>Varicella</a:t>
            </a:r>
            <a:r>
              <a:rPr lang="en-US" baseline="0" dirty="0"/>
              <a:t> has been steadily decreasing in school aged children over the last six years. With</a:t>
            </a:r>
            <a:r>
              <a:rPr lang="en-US" dirty="0"/>
              <a:t> the recommendation on two doses</a:t>
            </a:r>
            <a:r>
              <a:rPr lang="en-US" baseline="0" dirty="0"/>
              <a:t> of vaccine</a:t>
            </a:r>
            <a:r>
              <a:rPr lang="en-US" dirty="0"/>
              <a:t>, reported </a:t>
            </a:r>
            <a:r>
              <a:rPr lang="en-US" baseline="0" dirty="0"/>
              <a:t>cases have dropped dramatically since 2007 and since 2010 appear to be leveling out. </a:t>
            </a:r>
            <a:endParaRPr lang="en-US" dirty="0"/>
          </a:p>
        </p:txBody>
      </p:sp>
      <p:sp>
        <p:nvSpPr>
          <p:cNvPr id="4" name="Slide Number Placeholder 3"/>
          <p:cNvSpPr>
            <a:spLocks noGrp="1"/>
          </p:cNvSpPr>
          <p:nvPr>
            <p:ph type="sldNum" sz="quarter" idx="10"/>
          </p:nvPr>
        </p:nvSpPr>
        <p:spPr/>
        <p:txBody>
          <a:bodyPr/>
          <a:lstStyle/>
          <a:p>
            <a:fld id="{8B93B2AD-1C0E-42D1-AC57-BA42D505B806}" type="slidenum">
              <a:rPr lang="en-US" smtClean="0"/>
              <a:pPr/>
              <a:t>18</a:t>
            </a:fld>
            <a:endParaRPr lang="en-US" dirty="0"/>
          </a:p>
        </p:txBody>
      </p:sp>
    </p:spTree>
    <p:extLst>
      <p:ext uri="{BB962C8B-B14F-4D97-AF65-F5344CB8AC3E}">
        <p14:creationId xmlns:p14="http://schemas.microsoft.com/office/powerpoint/2010/main" val="16089758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ffectLst/>
              </a:rPr>
              <a:t>Lastly,</a:t>
            </a:r>
            <a:r>
              <a:rPr lang="en-US" baseline="0" dirty="0">
                <a:effectLst/>
              </a:rPr>
              <a:t> t</a:t>
            </a:r>
            <a:r>
              <a:rPr lang="en-US" dirty="0">
                <a:effectLst/>
              </a:rPr>
              <a:t>here has been a higher than usual number of human West Nile virus</a:t>
            </a:r>
            <a:r>
              <a:rPr lang="en-US" baseline="0" dirty="0">
                <a:effectLst/>
              </a:rPr>
              <a:t> </a:t>
            </a:r>
            <a:r>
              <a:rPr lang="en-US" dirty="0">
                <a:effectLst/>
              </a:rPr>
              <a:t>cases in Texas in 2012. 851</a:t>
            </a:r>
            <a:r>
              <a:rPr lang="en-US" baseline="0" dirty="0">
                <a:effectLst/>
              </a:rPr>
              <a:t> cases of WNND and 1021 cases of WNF have been reported, with almost half (398 WNND/324 WNF) of infections occurring in persons 60 years and older. 72 of the 86 West Nile related fatalities reported have been in those 60 years and older as well. </a:t>
            </a:r>
            <a:endParaRPr lang="en-US" dirty="0">
              <a:effectLst/>
            </a:endParaRPr>
          </a:p>
        </p:txBody>
      </p:sp>
      <p:sp>
        <p:nvSpPr>
          <p:cNvPr id="4" name="Slide Number Placeholder 3"/>
          <p:cNvSpPr>
            <a:spLocks noGrp="1"/>
          </p:cNvSpPr>
          <p:nvPr>
            <p:ph type="sldNum" sz="quarter" idx="10"/>
          </p:nvPr>
        </p:nvSpPr>
        <p:spPr/>
        <p:txBody>
          <a:bodyPr/>
          <a:lstStyle/>
          <a:p>
            <a:fld id="{8B93B2AD-1C0E-42D1-AC57-BA42D505B806}" type="slidenum">
              <a:rPr lang="en-US" smtClean="0"/>
              <a:pPr/>
              <a:t>19</a:t>
            </a:fld>
            <a:endParaRPr lang="en-US" dirty="0"/>
          </a:p>
        </p:txBody>
      </p:sp>
    </p:spTree>
    <p:extLst>
      <p:ext uri="{BB962C8B-B14F-4D97-AF65-F5344CB8AC3E}">
        <p14:creationId xmlns:p14="http://schemas.microsoft.com/office/powerpoint/2010/main" val="33943612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 few things to note</a:t>
            </a:r>
            <a:r>
              <a:rPr lang="en-US" baseline="0" dirty="0"/>
              <a:t> regarding the data presented…</a:t>
            </a:r>
            <a:endParaRPr lang="en-US" dirty="0"/>
          </a:p>
        </p:txBody>
      </p:sp>
      <p:sp>
        <p:nvSpPr>
          <p:cNvPr id="4" name="Slide Number Placeholder 3"/>
          <p:cNvSpPr>
            <a:spLocks noGrp="1"/>
          </p:cNvSpPr>
          <p:nvPr>
            <p:ph type="sldNum" sz="quarter" idx="10"/>
          </p:nvPr>
        </p:nvSpPr>
        <p:spPr/>
        <p:txBody>
          <a:bodyPr/>
          <a:lstStyle/>
          <a:p>
            <a:fld id="{8B93B2AD-1C0E-42D1-AC57-BA42D505B806}"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And now I’d like to review changes</a:t>
            </a:r>
            <a:r>
              <a:rPr lang="en-US" baseline="0" dirty="0"/>
              <a:t> to the Texas Administrative Code on infectious disease reporting implemented in 2013. </a:t>
            </a:r>
            <a:endParaRPr lang="en-US" dirty="0"/>
          </a:p>
        </p:txBody>
      </p:sp>
      <p:sp>
        <p:nvSpPr>
          <p:cNvPr id="4" name="Slide Number Placeholder 3"/>
          <p:cNvSpPr>
            <a:spLocks noGrp="1"/>
          </p:cNvSpPr>
          <p:nvPr>
            <p:ph type="sldNum" sz="quarter" idx="10"/>
          </p:nvPr>
        </p:nvSpPr>
        <p:spPr/>
        <p:txBody>
          <a:bodyPr/>
          <a:lstStyle/>
          <a:p>
            <a:fld id="{8B93B2AD-1C0E-42D1-AC57-BA42D505B806}" type="slidenum">
              <a:rPr lang="en-US" smtClean="0"/>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Please note that amebic meningitis and encephalitis have always been reportable but were added to the TAC by name </a:t>
            </a:r>
            <a:r>
              <a:rPr lang="en-US" baseline="0" dirty="0"/>
              <a:t>when encephalitis and meningitis (specify type) were removed. Novel influenza is now specified in the TAC but previously fell under the requirement to report any outbreak or unusual group expression of a disease. The following are newly reportable conditions starting in 2013: </a:t>
            </a:r>
            <a:r>
              <a:rPr lang="en-US" baseline="0" dirty="0" err="1"/>
              <a:t>Chagas</a:t>
            </a:r>
            <a:r>
              <a:rPr lang="en-US" baseline="0" dirty="0"/>
              <a:t>… Removed and no longer reportable are…</a:t>
            </a:r>
            <a:endParaRPr lang="en-US" dirty="0"/>
          </a:p>
        </p:txBody>
      </p:sp>
      <p:sp>
        <p:nvSpPr>
          <p:cNvPr id="4" name="Slide Number Placeholder 3"/>
          <p:cNvSpPr>
            <a:spLocks noGrp="1"/>
          </p:cNvSpPr>
          <p:nvPr>
            <p:ph type="sldNum" sz="quarter" idx="10"/>
          </p:nvPr>
        </p:nvSpPr>
        <p:spPr/>
        <p:txBody>
          <a:bodyPr/>
          <a:lstStyle/>
          <a:p>
            <a:fld id="{8B93B2AD-1C0E-42D1-AC57-BA42D505B806}" type="slidenum">
              <a:rPr lang="en-US" smtClean="0"/>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clarify meningitis reporting, please note</a:t>
            </a:r>
            <a:r>
              <a:rPr lang="en-US" baseline="0" dirty="0"/>
              <a:t> you should still report meningitis caused by any ameba as well as any caused by a reportable condition. </a:t>
            </a:r>
            <a:endParaRPr lang="en-US" dirty="0"/>
          </a:p>
        </p:txBody>
      </p:sp>
      <p:sp>
        <p:nvSpPr>
          <p:cNvPr id="4" name="Slide Number Placeholder 3"/>
          <p:cNvSpPr>
            <a:spLocks noGrp="1"/>
          </p:cNvSpPr>
          <p:nvPr>
            <p:ph type="sldNum" sz="quarter" idx="10"/>
          </p:nvPr>
        </p:nvSpPr>
        <p:spPr/>
        <p:txBody>
          <a:bodyPr/>
          <a:lstStyle/>
          <a:p>
            <a:fld id="{8B93B2AD-1C0E-42D1-AC57-BA42D505B806}" type="slidenum">
              <a:rPr lang="en-US" smtClean="0"/>
              <a:pPr/>
              <a:t>22</a:t>
            </a:fld>
            <a:endParaRPr lang="en-US" dirty="0"/>
          </a:p>
        </p:txBody>
      </p:sp>
    </p:spTree>
    <p:extLst>
      <p:ext uri="{BB962C8B-B14F-4D97-AF65-F5344CB8AC3E}">
        <p14:creationId xmlns:p14="http://schemas.microsoft.com/office/powerpoint/2010/main" val="27848951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Thank</a:t>
            </a:r>
            <a:r>
              <a:rPr lang="en-US" baseline="0" dirty="0"/>
              <a:t> you all for your time this morning and I hope you enjoy the rest of the conference. </a:t>
            </a:r>
            <a:endParaRPr lang="en-US" dirty="0"/>
          </a:p>
        </p:txBody>
      </p:sp>
      <p:sp>
        <p:nvSpPr>
          <p:cNvPr id="4" name="Slide Number Placeholder 3"/>
          <p:cNvSpPr>
            <a:spLocks noGrp="1"/>
          </p:cNvSpPr>
          <p:nvPr>
            <p:ph type="sldNum" sz="quarter" idx="10"/>
          </p:nvPr>
        </p:nvSpPr>
        <p:spPr/>
        <p:txBody>
          <a:bodyPr/>
          <a:lstStyle/>
          <a:p>
            <a:fld id="{8B93B2AD-1C0E-42D1-AC57-BA42D505B806}" type="slidenum">
              <a:rPr lang="en-US" smtClean="0"/>
              <a:pPr/>
              <a:t>23</a:t>
            </a:fld>
            <a:endParaRPr lang="en-US" dirty="0"/>
          </a:p>
        </p:txBody>
      </p:sp>
    </p:spTree>
    <p:extLst>
      <p:ext uri="{BB962C8B-B14F-4D97-AF65-F5344CB8AC3E}">
        <p14:creationId xmlns:p14="http://schemas.microsoft.com/office/powerpoint/2010/main" val="35169293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So first an overview of the total preliminary counts. </a:t>
            </a:r>
          </a:p>
        </p:txBody>
      </p:sp>
      <p:sp>
        <p:nvSpPr>
          <p:cNvPr id="4" name="Slide Number Placeholder 3"/>
          <p:cNvSpPr>
            <a:spLocks noGrp="1"/>
          </p:cNvSpPr>
          <p:nvPr>
            <p:ph type="sldNum" sz="quarter" idx="10"/>
          </p:nvPr>
        </p:nvSpPr>
        <p:spPr/>
        <p:txBody>
          <a:bodyPr/>
          <a:lstStyle/>
          <a:p>
            <a:fld id="{8B93B2AD-1C0E-42D1-AC57-BA42D505B806}"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a:t>
            </a:r>
            <a:r>
              <a:rPr lang="en-US" baseline="0" dirty="0"/>
              <a:t> ten </a:t>
            </a:r>
            <a:r>
              <a:rPr lang="en-US" dirty="0"/>
              <a:t>conditions represent</a:t>
            </a:r>
            <a:r>
              <a:rPr lang="en-US" baseline="0" dirty="0"/>
              <a:t> 87% of all cases reported. The preliminary total count for all conditions is 22,244</a:t>
            </a:r>
            <a:r>
              <a:rPr lang="en-US" b="0" baseline="0" dirty="0"/>
              <a:t>. Salmonellosis was the most reported condition by far, accounting for two times as many cases as varicella, the next most reported condition. </a:t>
            </a:r>
            <a:endParaRPr lang="en-US" b="0" dirty="0"/>
          </a:p>
        </p:txBody>
      </p:sp>
      <p:sp>
        <p:nvSpPr>
          <p:cNvPr id="4" name="Slide Number Placeholder 3"/>
          <p:cNvSpPr>
            <a:spLocks noGrp="1"/>
          </p:cNvSpPr>
          <p:nvPr>
            <p:ph type="sldNum" sz="quarter" idx="10"/>
          </p:nvPr>
        </p:nvSpPr>
        <p:spPr/>
        <p:txBody>
          <a:bodyPr/>
          <a:lstStyle/>
          <a:p>
            <a:fld id="{8B93B2AD-1C0E-42D1-AC57-BA42D505B806}" type="slidenum">
              <a:rPr lang="en-US" smtClean="0"/>
              <a:pPr/>
              <a:t>4</a:t>
            </a:fld>
            <a:endParaRPr lang="en-US" dirty="0"/>
          </a:p>
        </p:txBody>
      </p:sp>
    </p:spTree>
    <p:extLst>
      <p:ext uri="{BB962C8B-B14F-4D97-AF65-F5344CB8AC3E}">
        <p14:creationId xmlns:p14="http://schemas.microsoft.com/office/powerpoint/2010/main" val="6491107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Here are conditions with the fewest reports, grouped according to counts per condition. </a:t>
            </a:r>
            <a:r>
              <a:rPr lang="en-US" baseline="0" dirty="0"/>
              <a:t>As I’m sure you’re all aware, while these conditions may have few cases reported, the investigations are still time consuming.</a:t>
            </a:r>
            <a:endParaRPr lang="en-US" dirty="0"/>
          </a:p>
        </p:txBody>
      </p:sp>
      <p:sp>
        <p:nvSpPr>
          <p:cNvPr id="4" name="Slide Number Placeholder 3"/>
          <p:cNvSpPr>
            <a:spLocks noGrp="1"/>
          </p:cNvSpPr>
          <p:nvPr>
            <p:ph type="sldNum" sz="quarter" idx="10"/>
          </p:nvPr>
        </p:nvSpPr>
        <p:spPr/>
        <p:txBody>
          <a:bodyPr/>
          <a:lstStyle/>
          <a:p>
            <a:fld id="{8B93B2AD-1C0E-42D1-AC57-BA42D505B806}"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Here is a look at numbers of cases reported by public health region. The highest number of cases at 6952 were reported in PHR 2/3,</a:t>
            </a:r>
            <a:r>
              <a:rPr lang="en-US" baseline="0" dirty="0"/>
              <a:t> followed by 4439 in PHR 6/5S. The fewest, 893, were reported in PHR 1. </a:t>
            </a:r>
            <a:endParaRPr lang="en-US" dirty="0"/>
          </a:p>
        </p:txBody>
      </p:sp>
      <p:sp>
        <p:nvSpPr>
          <p:cNvPr id="4" name="Slide Number Placeholder 3"/>
          <p:cNvSpPr>
            <a:spLocks noGrp="1"/>
          </p:cNvSpPr>
          <p:nvPr>
            <p:ph type="sldNum" sz="quarter" idx="10"/>
          </p:nvPr>
        </p:nvSpPr>
        <p:spPr/>
        <p:txBody>
          <a:bodyPr/>
          <a:lstStyle/>
          <a:p>
            <a:fld id="{8B93B2AD-1C0E-42D1-AC57-BA42D505B806}"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shows the burden of disease by age group. Almost</a:t>
            </a:r>
            <a:r>
              <a:rPr lang="en-US" baseline="0" dirty="0"/>
              <a:t> half of all reported cases were in the very young, 0-4 years of age, and those 60 years and older.</a:t>
            </a:r>
            <a:endParaRPr lang="en-US" dirty="0"/>
          </a:p>
        </p:txBody>
      </p:sp>
      <p:sp>
        <p:nvSpPr>
          <p:cNvPr id="4" name="Slide Number Placeholder 3"/>
          <p:cNvSpPr>
            <a:spLocks noGrp="1"/>
          </p:cNvSpPr>
          <p:nvPr>
            <p:ph type="sldNum" sz="quarter" idx="10"/>
          </p:nvPr>
        </p:nvSpPr>
        <p:spPr/>
        <p:txBody>
          <a:bodyPr/>
          <a:lstStyle/>
          <a:p>
            <a:fld id="{8B93B2AD-1C0E-42D1-AC57-BA42D505B806}" type="slidenum">
              <a:rPr lang="en-US" smtClean="0"/>
              <a:pPr/>
              <a:t>7</a:t>
            </a:fld>
            <a:endParaRPr lang="en-US" dirty="0"/>
          </a:p>
        </p:txBody>
      </p:sp>
    </p:spTree>
    <p:extLst>
      <p:ext uri="{BB962C8B-B14F-4D97-AF65-F5344CB8AC3E}">
        <p14:creationId xmlns:p14="http://schemas.microsoft.com/office/powerpoint/2010/main" val="25628195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a:t>
            </a:r>
            <a:r>
              <a:rPr lang="en-US" baseline="0" dirty="0"/>
              <a:t> were 278 condition-related deaths reported in 2012. </a:t>
            </a:r>
            <a:r>
              <a:rPr lang="en-US" dirty="0"/>
              <a:t>This slide shows those conditions for which</a:t>
            </a:r>
            <a:r>
              <a:rPr lang="en-US" baseline="0" dirty="0"/>
              <a:t> more than one death was reported. West Nile-related deaths were highest, with 86 fatalities reported, followed by Strep </a:t>
            </a:r>
            <a:r>
              <a:rPr lang="en-US" baseline="0" dirty="0" err="1"/>
              <a:t>pnemo</a:t>
            </a:r>
            <a:r>
              <a:rPr lang="en-US" baseline="0" dirty="0"/>
              <a:t> invasive. Not included in the graph are deaths reported for Campylobacteriosis, cysticercosis, acute Hep B, Malaria, Typhoid fever, murine typhus, and yersiniosis, with one fatality each.</a:t>
            </a:r>
            <a:endParaRPr lang="en-US" dirty="0"/>
          </a:p>
        </p:txBody>
      </p:sp>
      <p:sp>
        <p:nvSpPr>
          <p:cNvPr id="4" name="Slide Number Placeholder 3"/>
          <p:cNvSpPr>
            <a:spLocks noGrp="1"/>
          </p:cNvSpPr>
          <p:nvPr>
            <p:ph type="sldNum" sz="quarter" idx="10"/>
          </p:nvPr>
        </p:nvSpPr>
        <p:spPr/>
        <p:txBody>
          <a:bodyPr/>
          <a:lstStyle/>
          <a:p>
            <a:fld id="{8B93B2AD-1C0E-42D1-AC57-BA42D505B806}" type="slidenum">
              <a:rPr lang="en-US" smtClean="0"/>
              <a:pPr/>
              <a:t>8</a:t>
            </a:fld>
            <a:endParaRPr lang="en-US" dirty="0"/>
          </a:p>
        </p:txBody>
      </p:sp>
    </p:spTree>
    <p:extLst>
      <p:ext uri="{BB962C8B-B14F-4D97-AF65-F5344CB8AC3E}">
        <p14:creationId xmlns:p14="http://schemas.microsoft.com/office/powerpoint/2010/main" val="35970368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chemeClr val="tx1"/>
                </a:solidFill>
              </a:rPr>
              <a:t>Here we’re looking at those conditions with</a:t>
            </a:r>
            <a:r>
              <a:rPr lang="en-US" baseline="0" dirty="0">
                <a:solidFill>
                  <a:schemeClr val="tx1"/>
                </a:solidFill>
              </a:rPr>
              <a:t> at </a:t>
            </a:r>
            <a:r>
              <a:rPr lang="en-US" dirty="0">
                <a:solidFill>
                  <a:schemeClr val="tx1"/>
                </a:solidFill>
              </a:rPr>
              <a:t>least 100 hospitalizations reported</a:t>
            </a:r>
            <a:r>
              <a:rPr lang="en-US" baseline="0" dirty="0">
                <a:solidFill>
                  <a:schemeClr val="tx1"/>
                </a:solidFill>
              </a:rPr>
              <a:t>. WNV had the highest number of condition-related hospitalizations, followed closely by </a:t>
            </a:r>
            <a:r>
              <a:rPr lang="en-US" baseline="0" dirty="0" err="1">
                <a:solidFill>
                  <a:schemeClr val="tx1"/>
                </a:solidFill>
              </a:rPr>
              <a:t>Salmonellosis</a:t>
            </a:r>
            <a:r>
              <a:rPr lang="en-US" baseline="0" dirty="0">
                <a:solidFill>
                  <a:schemeClr val="tx1"/>
                </a:solidFill>
              </a:rPr>
              <a:t> and Strep </a:t>
            </a:r>
            <a:r>
              <a:rPr lang="en-US" baseline="0" dirty="0" err="1">
                <a:solidFill>
                  <a:schemeClr val="tx1"/>
                </a:solidFill>
              </a:rPr>
              <a:t>pnemo</a:t>
            </a:r>
            <a:r>
              <a:rPr lang="en-US" baseline="0" dirty="0">
                <a:solidFill>
                  <a:schemeClr val="tx1"/>
                </a:solidFill>
              </a:rPr>
              <a:t>, invasive. </a:t>
            </a:r>
            <a:endParaRPr lang="en-US" dirty="0">
              <a:solidFill>
                <a:schemeClr val="tx1"/>
              </a:solidFill>
            </a:endParaRPr>
          </a:p>
        </p:txBody>
      </p:sp>
      <p:sp>
        <p:nvSpPr>
          <p:cNvPr id="4" name="Slide Number Placeholder 3"/>
          <p:cNvSpPr>
            <a:spLocks noGrp="1"/>
          </p:cNvSpPr>
          <p:nvPr>
            <p:ph type="sldNum" sz="quarter" idx="10"/>
          </p:nvPr>
        </p:nvSpPr>
        <p:spPr/>
        <p:txBody>
          <a:bodyPr/>
          <a:lstStyle/>
          <a:p>
            <a:fld id="{8B93B2AD-1C0E-42D1-AC57-BA42D505B806}" type="slidenum">
              <a:rPr lang="en-US" smtClean="0"/>
              <a:pPr/>
              <a:t>9</a:t>
            </a:fld>
            <a:endParaRPr lang="en-US" dirty="0"/>
          </a:p>
        </p:txBody>
      </p:sp>
    </p:spTree>
    <p:extLst>
      <p:ext uri="{BB962C8B-B14F-4D97-AF65-F5344CB8AC3E}">
        <p14:creationId xmlns:p14="http://schemas.microsoft.com/office/powerpoint/2010/main" val="16680797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A174A0-2F4B-4C7E-A95B-E5A29619FB54}" type="datetimeFigureOut">
              <a:rPr lang="en-US" smtClean="0"/>
              <a:pPr/>
              <a:t>2/16/2023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8DD6A4-1FD7-418B-95A4-67633F65CDC4}" type="slidenum">
              <a:rPr lang="en-US" smtClean="0"/>
              <a:pPr/>
              <a:t>‹#›</a:t>
            </a:fld>
            <a:endParaRPr lang="en-US" dirty="0"/>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3A174A0-2F4B-4C7E-A95B-E5A29619FB54}" type="datetimeFigureOut">
              <a:rPr lang="en-US" smtClean="0"/>
              <a:pPr/>
              <a:t>2/16/2023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8DD6A4-1FD7-418B-95A4-67633F65CDC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3A174A0-2F4B-4C7E-A95B-E5A29619FB54}" type="datetimeFigureOut">
              <a:rPr lang="en-US" smtClean="0"/>
              <a:pPr/>
              <a:t>2/16/2023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8DD6A4-1FD7-418B-95A4-67633F65CDC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3A174A0-2F4B-4C7E-A95B-E5A29619FB54}" type="datetimeFigureOut">
              <a:rPr lang="en-US" smtClean="0"/>
              <a:pPr/>
              <a:t>2/16/2023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8DD6A4-1FD7-418B-95A4-67633F65CDC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3A174A0-2F4B-4C7E-A95B-E5A29619FB54}" type="datetimeFigureOut">
              <a:rPr lang="en-US" smtClean="0"/>
              <a:pPr/>
              <a:t>2/16/2023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8DD6A4-1FD7-418B-95A4-67633F65CDC4}" type="slidenum">
              <a:rPr lang="en-US" smtClean="0"/>
              <a:pPr/>
              <a:t>‹#›</a:t>
            </a:fld>
            <a:endParaRPr lang="en-US" dirty="0"/>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3A174A0-2F4B-4C7E-A95B-E5A29619FB54}" type="datetimeFigureOut">
              <a:rPr lang="en-US" smtClean="0"/>
              <a:pPr/>
              <a:t>2/16/2023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8DD6A4-1FD7-418B-95A4-67633F65CDC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3A174A0-2F4B-4C7E-A95B-E5A29619FB54}" type="datetimeFigureOut">
              <a:rPr lang="en-US" smtClean="0"/>
              <a:pPr/>
              <a:t>2/16/2023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18DD6A4-1FD7-418B-95A4-67633F65CDC4}" type="slidenum">
              <a:rPr lang="en-US" smtClean="0"/>
              <a:pPr/>
              <a:t>‹#›</a:t>
            </a:fld>
            <a:endParaRPr lang="en-US" dirty="0"/>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3A174A0-2F4B-4C7E-A95B-E5A29619FB54}" type="datetimeFigureOut">
              <a:rPr lang="en-US" smtClean="0"/>
              <a:pPr/>
              <a:t>2/16/2023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18DD6A4-1FD7-418B-95A4-67633F65CDC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A174A0-2F4B-4C7E-A95B-E5A29619FB54}" type="datetimeFigureOut">
              <a:rPr lang="en-US" smtClean="0"/>
              <a:pPr/>
              <a:t>2/16/2023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18DD6A4-1FD7-418B-95A4-67633F65CDC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a:t>Click to edit Master title style</a:t>
            </a:r>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3A174A0-2F4B-4C7E-A95B-E5A29619FB54}" type="datetimeFigureOut">
              <a:rPr lang="en-US" smtClean="0"/>
              <a:pPr/>
              <a:t>2/16/2023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8DD6A4-1FD7-418B-95A4-67633F65CDC4}" type="slidenum">
              <a:rPr lang="en-US" smtClean="0"/>
              <a:pPr/>
              <a:t>‹#›</a:t>
            </a:fld>
            <a:endParaRPr lang="en-US" dirty="0"/>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3A174A0-2F4B-4C7E-A95B-E5A29619FB54}" type="datetimeFigureOut">
              <a:rPr lang="en-US" smtClean="0"/>
              <a:pPr/>
              <a:t>2/16/2023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8DD6A4-1FD7-418B-95A4-67633F65CDC4}"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83A174A0-2F4B-4C7E-A95B-E5A29619FB54}" type="datetimeFigureOut">
              <a:rPr lang="en-US" smtClean="0"/>
              <a:pPr/>
              <a:t>2/16/2023</a:t>
            </a:fld>
            <a:endParaRPr lang="en-US" dirty="0"/>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dirty="0"/>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518DD6A4-1FD7-418B-95A4-67633F65CDC4}" type="slidenum">
              <a:rPr lang="en-US" smtClean="0"/>
              <a:pPr/>
              <a:t>‹#›</a:t>
            </a:fld>
            <a:endParaRPr lang="en-US" dirty="0"/>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hyperlink" Target="mailto:Shelley.Lucas@dshs.texas.gov"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990600"/>
            <a:ext cx="7543800" cy="4038600"/>
          </a:xfrm>
        </p:spPr>
        <p:txBody>
          <a:bodyPr>
            <a:noAutofit/>
          </a:bodyPr>
          <a:lstStyle/>
          <a:p>
            <a:r>
              <a:rPr lang="en-US" sz="6600" dirty="0"/>
              <a:t>Overview and Highlights-</a:t>
            </a:r>
            <a:br>
              <a:rPr lang="en-US" sz="6600" dirty="0"/>
            </a:br>
            <a:r>
              <a:rPr lang="en-US" sz="6600" dirty="0"/>
              <a:t>2012 Preliminary Case Counts</a:t>
            </a:r>
          </a:p>
        </p:txBody>
      </p:sp>
      <p:sp>
        <p:nvSpPr>
          <p:cNvPr id="3" name="Subtitle 2"/>
          <p:cNvSpPr>
            <a:spLocks noGrp="1"/>
          </p:cNvSpPr>
          <p:nvPr>
            <p:ph type="subTitle" idx="1"/>
          </p:nvPr>
        </p:nvSpPr>
        <p:spPr>
          <a:xfrm>
            <a:off x="762000" y="5410200"/>
            <a:ext cx="7086600" cy="990600"/>
          </a:xfrm>
        </p:spPr>
        <p:txBody>
          <a:bodyPr>
            <a:normAutofit fontScale="77500" lnSpcReduction="20000"/>
          </a:bodyPr>
          <a:lstStyle/>
          <a:p>
            <a:r>
              <a:rPr lang="en-US" b="1" dirty="0">
                <a:solidFill>
                  <a:schemeClr val="tx1">
                    <a:lumMod val="65000"/>
                    <a:lumOff val="35000"/>
                  </a:schemeClr>
                </a:solidFill>
              </a:rPr>
              <a:t>Shelley Lucas, MPH</a:t>
            </a:r>
          </a:p>
          <a:p>
            <a:r>
              <a:rPr lang="en-US" b="1" dirty="0">
                <a:solidFill>
                  <a:schemeClr val="tx1">
                    <a:lumMod val="65000"/>
                    <a:lumOff val="35000"/>
                  </a:schemeClr>
                </a:solidFill>
              </a:rPr>
              <a:t>Infectious Disease Data and Prevention Group, Manager</a:t>
            </a:r>
          </a:p>
        </p:txBody>
      </p:sp>
    </p:spTree>
    <p:extLst>
      <p:ext uri="{BB962C8B-B14F-4D97-AF65-F5344CB8AC3E}">
        <p14:creationId xmlns:p14="http://schemas.microsoft.com/office/powerpoint/2010/main" val="22137636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6200"/>
            <a:ext cx="6781800" cy="838200"/>
          </a:xfrm>
        </p:spPr>
        <p:txBody>
          <a:bodyPr>
            <a:normAutofit fontScale="90000"/>
          </a:bodyPr>
          <a:lstStyle/>
          <a:p>
            <a:r>
              <a:rPr lang="en-US" dirty="0"/>
              <a:t>Severity of Illness </a:t>
            </a:r>
          </a:p>
        </p:txBody>
      </p:sp>
      <p:sp>
        <p:nvSpPr>
          <p:cNvPr id="4" name="Rectangle 3"/>
          <p:cNvSpPr/>
          <p:nvPr/>
        </p:nvSpPr>
        <p:spPr>
          <a:xfrm>
            <a:off x="753374" y="6248400"/>
            <a:ext cx="7848600" cy="246221"/>
          </a:xfrm>
          <a:prstGeom prst="rect">
            <a:avLst/>
          </a:prstGeom>
        </p:spPr>
        <p:txBody>
          <a:bodyPr wrap="square">
            <a:spAutoFit/>
          </a:bodyPr>
          <a:lstStyle/>
          <a:p>
            <a:r>
              <a:rPr lang="en-US" sz="1000" dirty="0"/>
              <a:t>All conditions shown had at least 100 reported hospitalizations. </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7441054"/>
              </p:ext>
            </p:extLst>
          </p:nvPr>
        </p:nvGraphicFramePr>
        <p:xfrm>
          <a:off x="753374" y="1066800"/>
          <a:ext cx="7543800" cy="5029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233764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0" y="3048000"/>
            <a:ext cx="7543800" cy="1371600"/>
          </a:xfrm>
        </p:spPr>
        <p:txBody>
          <a:bodyPr>
            <a:normAutofit/>
          </a:bodyPr>
          <a:lstStyle/>
          <a:p>
            <a:r>
              <a:rPr lang="en-US" dirty="0"/>
              <a:t>Highlights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9574" y="152400"/>
            <a:ext cx="7496355" cy="537712"/>
          </a:xfrm>
        </p:spPr>
        <p:txBody>
          <a:bodyPr>
            <a:noAutofit/>
          </a:bodyPr>
          <a:lstStyle/>
          <a:p>
            <a:r>
              <a:rPr lang="en-US" sz="3200" dirty="0"/>
              <a:t>Campylobacteriosis-</a:t>
            </a:r>
            <a:r>
              <a:rPr lang="en-US" sz="2800" dirty="0"/>
              <a:t> </a:t>
            </a:r>
            <a:r>
              <a:rPr lang="en-US" sz="1800" dirty="0"/>
              <a:t>Counts and Incidence Rates by Year</a:t>
            </a:r>
          </a:p>
        </p:txBody>
      </p:sp>
      <p:sp>
        <p:nvSpPr>
          <p:cNvPr id="8" name="Rectangle 7"/>
          <p:cNvSpPr/>
          <p:nvPr/>
        </p:nvSpPr>
        <p:spPr>
          <a:xfrm>
            <a:off x="838200" y="6192175"/>
            <a:ext cx="8001000" cy="553998"/>
          </a:xfrm>
          <a:prstGeom prst="rect">
            <a:avLst/>
          </a:prstGeom>
        </p:spPr>
        <p:txBody>
          <a:bodyPr wrap="square">
            <a:spAutoFit/>
          </a:bodyPr>
          <a:lstStyle/>
          <a:p>
            <a:r>
              <a:rPr lang="en-US" sz="1000" dirty="0"/>
              <a:t>*Preliminary count </a:t>
            </a:r>
          </a:p>
          <a:p>
            <a:r>
              <a:rPr lang="en-US" sz="1000" dirty="0"/>
              <a:t>Incidence rates are per 100K population and are based on census data or estimated/projected population data obtained from the DSHS Center for </a:t>
            </a:r>
          </a:p>
          <a:p>
            <a:r>
              <a:rPr lang="en-US" sz="1000" dirty="0"/>
              <a:t>Health Statistics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80891874"/>
              </p:ext>
            </p:extLst>
          </p:nvPr>
        </p:nvGraphicFramePr>
        <p:xfrm>
          <a:off x="609600" y="914400"/>
          <a:ext cx="7696200" cy="4953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245900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400"/>
            <a:ext cx="6781800" cy="547776"/>
          </a:xfrm>
        </p:spPr>
        <p:txBody>
          <a:bodyPr>
            <a:normAutofit fontScale="90000"/>
          </a:bodyPr>
          <a:lstStyle/>
          <a:p>
            <a:r>
              <a:rPr lang="en-US" sz="4000" dirty="0"/>
              <a:t>Shigellosis-</a:t>
            </a:r>
            <a:r>
              <a:rPr lang="en-US" sz="3200" dirty="0"/>
              <a:t> </a:t>
            </a:r>
            <a:r>
              <a:rPr lang="en-US" sz="2200" dirty="0"/>
              <a:t>Counts and Incidence Rates by Year</a:t>
            </a:r>
          </a:p>
        </p:txBody>
      </p:sp>
      <p:sp>
        <p:nvSpPr>
          <p:cNvPr id="6" name="Rectangle 5"/>
          <p:cNvSpPr/>
          <p:nvPr/>
        </p:nvSpPr>
        <p:spPr>
          <a:xfrm>
            <a:off x="685800" y="6192175"/>
            <a:ext cx="8305800" cy="553998"/>
          </a:xfrm>
          <a:prstGeom prst="rect">
            <a:avLst/>
          </a:prstGeom>
        </p:spPr>
        <p:txBody>
          <a:bodyPr wrap="square">
            <a:spAutoFit/>
          </a:bodyPr>
          <a:lstStyle/>
          <a:p>
            <a:r>
              <a:rPr lang="en-US" sz="1000" dirty="0"/>
              <a:t>*Preliminary count </a:t>
            </a:r>
          </a:p>
          <a:p>
            <a:r>
              <a:rPr lang="en-US" sz="1000" dirty="0"/>
              <a:t>Incidence rates are per 100K population and are based on census data or estimated/projected population data obtained from the DSHS Center for </a:t>
            </a:r>
          </a:p>
          <a:p>
            <a:r>
              <a:rPr lang="en-US" sz="1000" dirty="0"/>
              <a:t>Health Statistics</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82234181"/>
              </p:ext>
            </p:extLst>
          </p:nvPr>
        </p:nvGraphicFramePr>
        <p:xfrm>
          <a:off x="762000" y="914400"/>
          <a:ext cx="7543800" cy="5105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559227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7315200" cy="838200"/>
          </a:xfrm>
        </p:spPr>
        <p:txBody>
          <a:bodyPr>
            <a:noAutofit/>
          </a:bodyPr>
          <a:lstStyle/>
          <a:p>
            <a:r>
              <a:rPr lang="en-US" sz="3200" dirty="0"/>
              <a:t>Shiga toxin-producing Escherichia coli- </a:t>
            </a:r>
            <a:br>
              <a:rPr lang="en-US" sz="3200" dirty="0"/>
            </a:br>
            <a:r>
              <a:rPr lang="en-US" sz="2000" dirty="0"/>
              <a:t>2012 Counts and Incidence Rates by Age Group </a:t>
            </a:r>
          </a:p>
        </p:txBody>
      </p:sp>
      <p:graphicFrame>
        <p:nvGraphicFramePr>
          <p:cNvPr id="14" name="Content Placeholder 13"/>
          <p:cNvGraphicFramePr>
            <a:graphicFrameLocks noGrp="1"/>
          </p:cNvGraphicFramePr>
          <p:nvPr>
            <p:ph idx="1"/>
            <p:extLst>
              <p:ext uri="{D42A27DB-BD31-4B8C-83A1-F6EECF244321}">
                <p14:modId xmlns:p14="http://schemas.microsoft.com/office/powerpoint/2010/main" val="2567334833"/>
              </p:ext>
            </p:extLst>
          </p:nvPr>
        </p:nvGraphicFramePr>
        <p:xfrm>
          <a:off x="762000" y="1143000"/>
          <a:ext cx="7543800" cy="4876800"/>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p:cNvSpPr/>
          <p:nvPr/>
        </p:nvSpPr>
        <p:spPr>
          <a:xfrm>
            <a:off x="685800" y="6192175"/>
            <a:ext cx="8305800" cy="553998"/>
          </a:xfrm>
          <a:prstGeom prst="rect">
            <a:avLst/>
          </a:prstGeom>
        </p:spPr>
        <p:txBody>
          <a:bodyPr wrap="square">
            <a:spAutoFit/>
          </a:bodyPr>
          <a:lstStyle/>
          <a:p>
            <a:r>
              <a:rPr lang="en-US" sz="1000" dirty="0"/>
              <a:t>*Preliminary count </a:t>
            </a:r>
          </a:p>
          <a:p>
            <a:r>
              <a:rPr lang="en-US" sz="1000" dirty="0"/>
              <a:t>Incidence rates are per 100K population and are based on census data or estimated/projected population data obtained from the DSHS Center for </a:t>
            </a:r>
          </a:p>
          <a:p>
            <a:r>
              <a:rPr lang="en-US" sz="1000" dirty="0"/>
              <a:t>Health Statistics</a:t>
            </a:r>
          </a:p>
        </p:txBody>
      </p:sp>
    </p:spTree>
    <p:extLst>
      <p:ext uri="{BB962C8B-B14F-4D97-AF65-F5344CB8AC3E}">
        <p14:creationId xmlns:p14="http://schemas.microsoft.com/office/powerpoint/2010/main" val="37886263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0100" y="152400"/>
            <a:ext cx="8077200" cy="792192"/>
          </a:xfrm>
        </p:spPr>
        <p:txBody>
          <a:bodyPr>
            <a:normAutofit fontScale="90000"/>
          </a:bodyPr>
          <a:lstStyle/>
          <a:p>
            <a:r>
              <a:rPr lang="en-US" sz="4000" dirty="0"/>
              <a:t>Meningococcal Invasive Disease- </a:t>
            </a:r>
            <a:br>
              <a:rPr lang="en-US" sz="3600" dirty="0"/>
            </a:br>
            <a:r>
              <a:rPr lang="en-US" sz="2000" dirty="0"/>
              <a:t>Counts and Incidence Rates by Year </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267864200"/>
              </p:ext>
            </p:extLst>
          </p:nvPr>
        </p:nvGraphicFramePr>
        <p:xfrm>
          <a:off x="762000" y="1066800"/>
          <a:ext cx="7467600" cy="4724400"/>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990600" y="6224428"/>
            <a:ext cx="7239000" cy="553998"/>
          </a:xfrm>
          <a:prstGeom prst="rect">
            <a:avLst/>
          </a:prstGeom>
        </p:spPr>
        <p:txBody>
          <a:bodyPr wrap="square">
            <a:spAutoFit/>
          </a:bodyPr>
          <a:lstStyle/>
          <a:p>
            <a:r>
              <a:rPr lang="en-US" sz="1000" dirty="0"/>
              <a:t>*Preliminary count </a:t>
            </a:r>
          </a:p>
          <a:p>
            <a:r>
              <a:rPr lang="en-US" sz="1000" dirty="0"/>
              <a:t>Incidence rates are per 100K population and are based on census data or estimated/projected population data obtained from the DSHS Center for Health Statistics</a:t>
            </a:r>
          </a:p>
        </p:txBody>
      </p:sp>
    </p:spTree>
    <p:extLst>
      <p:ext uri="{BB962C8B-B14F-4D97-AF65-F5344CB8AC3E}">
        <p14:creationId xmlns:p14="http://schemas.microsoft.com/office/powerpoint/2010/main" val="1880761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1140" y="152400"/>
            <a:ext cx="7391400" cy="685800"/>
          </a:xfrm>
        </p:spPr>
        <p:txBody>
          <a:bodyPr>
            <a:normAutofit fontScale="90000"/>
          </a:bodyPr>
          <a:lstStyle/>
          <a:p>
            <a:r>
              <a:rPr lang="en-US" sz="4400" dirty="0"/>
              <a:t>Legionellosis-</a:t>
            </a:r>
            <a:r>
              <a:rPr lang="en-US" dirty="0"/>
              <a:t> </a:t>
            </a:r>
            <a:r>
              <a:rPr lang="en-US" sz="2200" dirty="0"/>
              <a:t>Counts and Incidence Rates by Year</a:t>
            </a:r>
          </a:p>
        </p:txBody>
      </p:sp>
      <p:sp>
        <p:nvSpPr>
          <p:cNvPr id="8" name="Rectangle 7"/>
          <p:cNvSpPr/>
          <p:nvPr/>
        </p:nvSpPr>
        <p:spPr>
          <a:xfrm>
            <a:off x="762000" y="6204285"/>
            <a:ext cx="7315200" cy="553998"/>
          </a:xfrm>
          <a:prstGeom prst="rect">
            <a:avLst/>
          </a:prstGeom>
        </p:spPr>
        <p:txBody>
          <a:bodyPr wrap="square">
            <a:spAutoFit/>
          </a:bodyPr>
          <a:lstStyle/>
          <a:p>
            <a:r>
              <a:rPr lang="en-US" sz="1000" dirty="0"/>
              <a:t>*Preliminary count </a:t>
            </a:r>
          </a:p>
          <a:p>
            <a:r>
              <a:rPr lang="en-US" sz="1000" dirty="0"/>
              <a:t>Incidence rates are per 100K population and are based on census data or estimated/projected population data obtained from the DSHS Center for Health Statistics</a:t>
            </a: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088506026"/>
              </p:ext>
            </p:extLst>
          </p:nvPr>
        </p:nvGraphicFramePr>
        <p:xfrm>
          <a:off x="762000" y="1143000"/>
          <a:ext cx="7543800" cy="4953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67718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6781800" cy="609600"/>
          </a:xfrm>
        </p:spPr>
        <p:txBody>
          <a:bodyPr>
            <a:normAutofit fontScale="90000"/>
          </a:bodyPr>
          <a:lstStyle/>
          <a:p>
            <a:r>
              <a:rPr lang="en-US" sz="4000" dirty="0"/>
              <a:t>Acute Hepatitis A- </a:t>
            </a:r>
            <a:r>
              <a:rPr lang="en-US" sz="2200" dirty="0"/>
              <a:t>Counts by Year and Age Group</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22673601"/>
              </p:ext>
            </p:extLst>
          </p:nvPr>
        </p:nvGraphicFramePr>
        <p:xfrm>
          <a:off x="762000" y="1143000"/>
          <a:ext cx="7543800" cy="4800600"/>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p:cNvSpPr/>
          <p:nvPr/>
        </p:nvSpPr>
        <p:spPr>
          <a:xfrm>
            <a:off x="762000" y="6248400"/>
            <a:ext cx="7664278" cy="553998"/>
          </a:xfrm>
          <a:prstGeom prst="rect">
            <a:avLst/>
          </a:prstGeom>
        </p:spPr>
        <p:txBody>
          <a:bodyPr wrap="none">
            <a:spAutoFit/>
          </a:bodyPr>
          <a:lstStyle/>
          <a:p>
            <a:r>
              <a:rPr lang="en-US" sz="1000" dirty="0"/>
              <a:t>*Preliminary count </a:t>
            </a:r>
          </a:p>
          <a:p>
            <a:r>
              <a:rPr lang="en-US" sz="1000" dirty="0"/>
              <a:t>Incidence rates are per 100K population and are based on census data or estimated/projected population data obtained from the DSHS Center for </a:t>
            </a:r>
          </a:p>
          <a:p>
            <a:r>
              <a:rPr lang="en-US" sz="1000" dirty="0"/>
              <a:t>Health Statistics</a:t>
            </a:r>
          </a:p>
        </p:txBody>
      </p:sp>
    </p:spTree>
    <p:extLst>
      <p:ext uri="{BB962C8B-B14F-4D97-AF65-F5344CB8AC3E}">
        <p14:creationId xmlns:p14="http://schemas.microsoft.com/office/powerpoint/2010/main" val="36068478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6200"/>
            <a:ext cx="6781800" cy="762000"/>
          </a:xfrm>
        </p:spPr>
        <p:txBody>
          <a:bodyPr>
            <a:normAutofit fontScale="90000"/>
          </a:bodyPr>
          <a:lstStyle/>
          <a:p>
            <a:r>
              <a:rPr lang="en-US" sz="4400" dirty="0"/>
              <a:t>Varicella-</a:t>
            </a:r>
            <a:r>
              <a:rPr lang="en-US" dirty="0"/>
              <a:t> </a:t>
            </a:r>
            <a:r>
              <a:rPr lang="en-US" sz="2200" dirty="0"/>
              <a:t>Counts by Year and Age Group</a:t>
            </a:r>
          </a:p>
        </p:txBody>
      </p:sp>
      <p:sp>
        <p:nvSpPr>
          <p:cNvPr id="5" name="Rectangle 4"/>
          <p:cNvSpPr/>
          <p:nvPr/>
        </p:nvSpPr>
        <p:spPr>
          <a:xfrm>
            <a:off x="762000" y="6248400"/>
            <a:ext cx="7664278" cy="553998"/>
          </a:xfrm>
          <a:prstGeom prst="rect">
            <a:avLst/>
          </a:prstGeom>
        </p:spPr>
        <p:txBody>
          <a:bodyPr wrap="none">
            <a:spAutoFit/>
          </a:bodyPr>
          <a:lstStyle/>
          <a:p>
            <a:r>
              <a:rPr lang="en-US" sz="1000" dirty="0"/>
              <a:t>*Preliminary count </a:t>
            </a:r>
          </a:p>
          <a:p>
            <a:r>
              <a:rPr lang="en-US" sz="1000" dirty="0"/>
              <a:t>Incidence rates are per 100K population and are based on census data or estimated/projected population data obtained from the DSHS Center for </a:t>
            </a:r>
          </a:p>
          <a:p>
            <a:r>
              <a:rPr lang="en-US" sz="1000" dirty="0"/>
              <a:t>Health Statistics</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4078868953"/>
              </p:ext>
            </p:extLst>
          </p:nvPr>
        </p:nvGraphicFramePr>
        <p:xfrm>
          <a:off x="762000" y="914400"/>
          <a:ext cx="7543800" cy="5029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210493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7467600" cy="533400"/>
          </a:xfrm>
        </p:spPr>
        <p:txBody>
          <a:bodyPr>
            <a:normAutofit fontScale="90000"/>
          </a:bodyPr>
          <a:lstStyle/>
          <a:p>
            <a:r>
              <a:rPr lang="en-US" sz="4400" dirty="0"/>
              <a:t>West Nile Virus- </a:t>
            </a:r>
            <a:r>
              <a:rPr lang="en-US" sz="2200" dirty="0"/>
              <a:t>2012 Counts and Deaths by Age Group</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14817603"/>
              </p:ext>
            </p:extLst>
          </p:nvPr>
        </p:nvGraphicFramePr>
        <p:xfrm>
          <a:off x="762000" y="1143000"/>
          <a:ext cx="7543800" cy="4800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44081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524000"/>
            <a:ext cx="7543800" cy="3962400"/>
          </a:xfrm>
        </p:spPr>
        <p:txBody>
          <a:bodyPr>
            <a:noAutofit/>
          </a:bodyPr>
          <a:lstStyle/>
          <a:p>
            <a:r>
              <a:rPr lang="en-US" dirty="0">
                <a:solidFill>
                  <a:schemeClr val="tx1"/>
                </a:solidFill>
              </a:rPr>
              <a:t>Preliminary counts – 2012 disease data will not be finalized until June, 2013</a:t>
            </a:r>
          </a:p>
          <a:p>
            <a:endParaRPr lang="en-US" sz="1000" dirty="0">
              <a:solidFill>
                <a:schemeClr val="tx1"/>
              </a:solidFill>
            </a:endParaRPr>
          </a:p>
          <a:p>
            <a:r>
              <a:rPr lang="en-US" dirty="0">
                <a:solidFill>
                  <a:schemeClr val="tx1"/>
                </a:solidFill>
              </a:rPr>
              <a:t>Data obtained from NBS, ArboNet, and Houston and Harris County line lists</a:t>
            </a:r>
          </a:p>
          <a:p>
            <a:endParaRPr lang="en-US" sz="1000" dirty="0">
              <a:solidFill>
                <a:schemeClr val="tx1"/>
              </a:solidFill>
            </a:endParaRPr>
          </a:p>
          <a:p>
            <a:r>
              <a:rPr lang="en-US" dirty="0">
                <a:solidFill>
                  <a:schemeClr val="tx1"/>
                </a:solidFill>
              </a:rPr>
              <a:t>Counts include:</a:t>
            </a:r>
          </a:p>
          <a:p>
            <a:pPr lvl="1">
              <a:buNone/>
            </a:pPr>
            <a:r>
              <a:rPr lang="en-US" sz="2400" dirty="0">
                <a:solidFill>
                  <a:schemeClr val="tx1"/>
                </a:solidFill>
              </a:rPr>
              <a:t>	- reported Texas notifiable conditions</a:t>
            </a:r>
          </a:p>
          <a:p>
            <a:pPr lvl="1">
              <a:buNone/>
            </a:pPr>
            <a:r>
              <a:rPr lang="en-US" sz="2400" dirty="0">
                <a:solidFill>
                  <a:schemeClr val="tx1"/>
                </a:solidFill>
              </a:rPr>
              <a:t>	- confirmed and probable cases</a:t>
            </a:r>
          </a:p>
          <a:p>
            <a:pPr lvl="1">
              <a:buNone/>
            </a:pPr>
            <a:r>
              <a:rPr lang="en-US" sz="2400" dirty="0">
                <a:solidFill>
                  <a:schemeClr val="tx1"/>
                </a:solidFill>
              </a:rPr>
              <a:t>   - NBS data has an approved notification</a:t>
            </a:r>
          </a:p>
          <a:p>
            <a:pPr lvl="1">
              <a:buNone/>
            </a:pPr>
            <a:endParaRPr lang="en-US" sz="1000" dirty="0">
              <a:solidFill>
                <a:schemeClr val="tx1"/>
              </a:solidFill>
            </a:endParaRPr>
          </a:p>
          <a:p>
            <a:r>
              <a:rPr lang="en-US" dirty="0">
                <a:solidFill>
                  <a:schemeClr val="tx1"/>
                </a:solidFill>
              </a:rPr>
              <a:t>Incidence rates shown are per 100,000 population and are based on census or estimated/projected population data obtained from the DSHS Center for Health Statistics</a:t>
            </a:r>
          </a:p>
          <a:p>
            <a:pPr lvl="1">
              <a:buNone/>
            </a:pPr>
            <a:endParaRPr lang="en-US" sz="2400" dirty="0">
              <a:solidFill>
                <a:schemeClr val="tx1"/>
              </a:solidFill>
            </a:endParaRPr>
          </a:p>
        </p:txBody>
      </p:sp>
    </p:spTree>
    <p:extLst>
      <p:ext uri="{BB962C8B-B14F-4D97-AF65-F5344CB8AC3E}">
        <p14:creationId xmlns:p14="http://schemas.microsoft.com/office/powerpoint/2010/main" val="6719830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762000" y="3048000"/>
            <a:ext cx="7543800" cy="2286000"/>
          </a:xfrm>
        </p:spPr>
        <p:txBody>
          <a:bodyPr>
            <a:normAutofit fontScale="90000"/>
          </a:bodyPr>
          <a:lstStyle/>
          <a:p>
            <a:r>
              <a:rPr lang="en-US" dirty="0"/>
              <a:t>2013 Reporting Changes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6781800" cy="1066800"/>
          </a:xfrm>
        </p:spPr>
        <p:txBody>
          <a:bodyPr>
            <a:normAutofit fontScale="90000"/>
          </a:bodyPr>
          <a:lstStyle/>
          <a:p>
            <a:r>
              <a:rPr lang="en-US" sz="3200" b="1" dirty="0"/>
              <a:t>Changes in the Texas Administrative Code Regarding Notifiable Conditions </a:t>
            </a:r>
            <a:endParaRPr lang="en-US" sz="3200" dirty="0"/>
          </a:p>
        </p:txBody>
      </p:sp>
      <p:sp>
        <p:nvSpPr>
          <p:cNvPr id="4" name="Text Placeholder 3"/>
          <p:cNvSpPr>
            <a:spLocks noGrp="1"/>
          </p:cNvSpPr>
          <p:nvPr>
            <p:ph type="body" idx="1"/>
          </p:nvPr>
        </p:nvSpPr>
        <p:spPr>
          <a:xfrm>
            <a:off x="762000" y="1295400"/>
            <a:ext cx="3657600" cy="639762"/>
          </a:xfrm>
        </p:spPr>
        <p:txBody>
          <a:bodyPr>
            <a:normAutofit/>
          </a:bodyPr>
          <a:lstStyle/>
          <a:p>
            <a:r>
              <a:rPr lang="en-US" sz="2200" dirty="0">
                <a:solidFill>
                  <a:schemeClr val="tx1"/>
                </a:solidFill>
              </a:rPr>
              <a:t>Added:</a:t>
            </a:r>
          </a:p>
        </p:txBody>
      </p:sp>
      <p:sp>
        <p:nvSpPr>
          <p:cNvPr id="5" name="Content Placeholder 4"/>
          <p:cNvSpPr>
            <a:spLocks noGrp="1"/>
          </p:cNvSpPr>
          <p:nvPr>
            <p:ph sz="half" idx="2"/>
          </p:nvPr>
        </p:nvSpPr>
        <p:spPr>
          <a:xfrm>
            <a:off x="685800" y="1981200"/>
            <a:ext cx="3886200" cy="3921126"/>
          </a:xfrm>
        </p:spPr>
        <p:txBody>
          <a:bodyPr>
            <a:normAutofit/>
          </a:bodyPr>
          <a:lstStyle/>
          <a:p>
            <a:r>
              <a:rPr lang="en-US" sz="2200" dirty="0">
                <a:solidFill>
                  <a:schemeClr val="tx1"/>
                </a:solidFill>
              </a:rPr>
              <a:t>Amebic meningitis and encephalitis</a:t>
            </a:r>
          </a:p>
          <a:p>
            <a:r>
              <a:rPr lang="en-US" sz="2200" dirty="0">
                <a:solidFill>
                  <a:schemeClr val="tx1"/>
                </a:solidFill>
              </a:rPr>
              <a:t>Anaplasmosis</a:t>
            </a:r>
          </a:p>
          <a:p>
            <a:r>
              <a:rPr lang="en-US" sz="2200" dirty="0">
                <a:solidFill>
                  <a:schemeClr val="tx1"/>
                </a:solidFill>
              </a:rPr>
              <a:t>Novel influenza</a:t>
            </a:r>
          </a:p>
          <a:p>
            <a:pPr>
              <a:buNone/>
            </a:pPr>
            <a:r>
              <a:rPr lang="en-US" sz="2200" dirty="0">
                <a:solidFill>
                  <a:schemeClr val="tx1"/>
                </a:solidFill>
                <a:latin typeface="+mj-lt"/>
              </a:rPr>
              <a:t>	Newly reportable: </a:t>
            </a:r>
          </a:p>
          <a:p>
            <a:pPr lvl="1"/>
            <a:r>
              <a:rPr lang="en-US" sz="2200" dirty="0">
                <a:solidFill>
                  <a:schemeClr val="tx1"/>
                </a:solidFill>
              </a:rPr>
              <a:t>Chagas’ disease (human and animal)</a:t>
            </a:r>
          </a:p>
          <a:p>
            <a:pPr lvl="1"/>
            <a:r>
              <a:rPr lang="en-US" sz="2200" dirty="0">
                <a:solidFill>
                  <a:schemeClr val="tx1"/>
                </a:solidFill>
              </a:rPr>
              <a:t>Babesiosis</a:t>
            </a:r>
          </a:p>
          <a:p>
            <a:pPr lvl="1"/>
            <a:r>
              <a:rPr lang="en-US" sz="2200" dirty="0">
                <a:solidFill>
                  <a:schemeClr val="tx1"/>
                </a:solidFill>
              </a:rPr>
              <a:t>Polio virus infection, non-paralytic</a:t>
            </a:r>
          </a:p>
          <a:p>
            <a:endParaRPr lang="en-US" dirty="0"/>
          </a:p>
        </p:txBody>
      </p:sp>
      <p:sp>
        <p:nvSpPr>
          <p:cNvPr id="6" name="Text Placeholder 5"/>
          <p:cNvSpPr>
            <a:spLocks noGrp="1"/>
          </p:cNvSpPr>
          <p:nvPr>
            <p:ph type="body" sz="quarter" idx="3"/>
          </p:nvPr>
        </p:nvSpPr>
        <p:spPr>
          <a:xfrm>
            <a:off x="4648200" y="1295400"/>
            <a:ext cx="3657600" cy="639762"/>
          </a:xfrm>
        </p:spPr>
        <p:txBody>
          <a:bodyPr>
            <a:normAutofit fontScale="77500" lnSpcReduction="20000"/>
          </a:bodyPr>
          <a:lstStyle/>
          <a:p>
            <a:r>
              <a:rPr lang="en-US" dirty="0">
                <a:solidFill>
                  <a:schemeClr val="tx1"/>
                </a:solidFill>
              </a:rPr>
              <a:t>Removed (no longer reportable):</a:t>
            </a:r>
          </a:p>
        </p:txBody>
      </p:sp>
      <p:sp>
        <p:nvSpPr>
          <p:cNvPr id="7" name="Content Placeholder 6"/>
          <p:cNvSpPr>
            <a:spLocks noGrp="1"/>
          </p:cNvSpPr>
          <p:nvPr>
            <p:ph sz="quarter" idx="4"/>
          </p:nvPr>
        </p:nvSpPr>
        <p:spPr>
          <a:xfrm>
            <a:off x="4572000" y="1905000"/>
            <a:ext cx="4041775" cy="4149725"/>
          </a:xfrm>
        </p:spPr>
        <p:txBody>
          <a:bodyPr>
            <a:noAutofit/>
          </a:bodyPr>
          <a:lstStyle/>
          <a:p>
            <a:pPr>
              <a:lnSpc>
                <a:spcPct val="120000"/>
              </a:lnSpc>
            </a:pPr>
            <a:r>
              <a:rPr lang="en-US" sz="2200" dirty="0">
                <a:solidFill>
                  <a:schemeClr val="tx1"/>
                </a:solidFill>
              </a:rPr>
              <a:t>Encephalitis (specify etiology)</a:t>
            </a:r>
          </a:p>
          <a:p>
            <a:pPr lvl="0">
              <a:lnSpc>
                <a:spcPct val="120000"/>
              </a:lnSpc>
            </a:pPr>
            <a:r>
              <a:rPr lang="en-US" sz="2200" dirty="0">
                <a:solidFill>
                  <a:schemeClr val="tx1"/>
                </a:solidFill>
              </a:rPr>
              <a:t>Non-arboviral encephalitis</a:t>
            </a:r>
          </a:p>
          <a:p>
            <a:pPr>
              <a:lnSpc>
                <a:spcPct val="120000"/>
              </a:lnSpc>
            </a:pPr>
            <a:r>
              <a:rPr lang="en-US" sz="2200" dirty="0">
                <a:solidFill>
                  <a:schemeClr val="tx1"/>
                </a:solidFill>
              </a:rPr>
              <a:t>Hepatitis D, acute</a:t>
            </a:r>
          </a:p>
          <a:p>
            <a:pPr>
              <a:lnSpc>
                <a:spcPct val="120000"/>
              </a:lnSpc>
            </a:pPr>
            <a:r>
              <a:rPr lang="en-US" sz="2200" dirty="0">
                <a:solidFill>
                  <a:schemeClr val="tx1"/>
                </a:solidFill>
              </a:rPr>
              <a:t>Hepatitis, unspecified, acute</a:t>
            </a:r>
          </a:p>
          <a:p>
            <a:pPr>
              <a:lnSpc>
                <a:spcPct val="120000"/>
              </a:lnSpc>
            </a:pPr>
            <a:r>
              <a:rPr lang="en-US" sz="2200" dirty="0">
                <a:solidFill>
                  <a:schemeClr val="tx1"/>
                </a:solidFill>
              </a:rPr>
              <a:t>Meningitis (specify type)</a:t>
            </a:r>
          </a:p>
          <a:p>
            <a:pPr lvl="1">
              <a:lnSpc>
                <a:spcPct val="120000"/>
              </a:lnSpc>
            </a:pPr>
            <a:r>
              <a:rPr lang="en-US" sz="1800" dirty="0">
                <a:solidFill>
                  <a:schemeClr val="tx1"/>
                </a:solidFill>
              </a:rPr>
              <a:t>Fungal meningitis</a:t>
            </a:r>
          </a:p>
          <a:p>
            <a:pPr lvl="1">
              <a:lnSpc>
                <a:spcPct val="120000"/>
              </a:lnSpc>
            </a:pPr>
            <a:r>
              <a:rPr lang="en-US" sz="1800" dirty="0">
                <a:solidFill>
                  <a:schemeClr val="tx1"/>
                </a:solidFill>
              </a:rPr>
              <a:t>Aseptic/viral meningitis</a:t>
            </a:r>
          </a:p>
          <a:p>
            <a:pPr lvl="1">
              <a:lnSpc>
                <a:spcPct val="120000"/>
              </a:lnSpc>
            </a:pPr>
            <a:r>
              <a:rPr lang="en-US" sz="1800" dirty="0">
                <a:solidFill>
                  <a:schemeClr val="tx1"/>
                </a:solidFill>
              </a:rPr>
              <a:t>Bacterial meningitis caused by a non-reportable pathogen</a:t>
            </a:r>
          </a:p>
          <a:p>
            <a:endParaRPr lang="en-US" sz="2000" dirty="0"/>
          </a:p>
        </p:txBody>
      </p:sp>
    </p:spTree>
    <p:extLst>
      <p:ext uri="{BB962C8B-B14F-4D97-AF65-F5344CB8AC3E}">
        <p14:creationId xmlns:p14="http://schemas.microsoft.com/office/powerpoint/2010/main" val="29418976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751"/>
            <a:ext cx="6781800" cy="1066800"/>
          </a:xfrm>
        </p:spPr>
        <p:txBody>
          <a:bodyPr>
            <a:normAutofit fontScale="90000"/>
          </a:bodyPr>
          <a:lstStyle/>
          <a:p>
            <a:r>
              <a:rPr lang="en-US" sz="3200" b="1" dirty="0"/>
              <a:t>Changes in the Texas Administrative Code Regarding Notifiable Conditions </a:t>
            </a:r>
            <a:endParaRPr lang="en-US" sz="3200" dirty="0"/>
          </a:p>
        </p:txBody>
      </p:sp>
      <p:sp>
        <p:nvSpPr>
          <p:cNvPr id="3" name="Text Placeholder 2"/>
          <p:cNvSpPr>
            <a:spLocks noGrp="1"/>
          </p:cNvSpPr>
          <p:nvPr>
            <p:ph type="body" idx="1"/>
          </p:nvPr>
        </p:nvSpPr>
        <p:spPr>
          <a:xfrm>
            <a:off x="762000" y="1295400"/>
            <a:ext cx="3657600" cy="639762"/>
          </a:xfrm>
        </p:spPr>
        <p:txBody>
          <a:bodyPr/>
          <a:lstStyle/>
          <a:p>
            <a:r>
              <a:rPr lang="en-US" dirty="0">
                <a:solidFill>
                  <a:schemeClr val="tx1"/>
                </a:solidFill>
              </a:rPr>
              <a:t>Renamed:</a:t>
            </a:r>
          </a:p>
        </p:txBody>
      </p:sp>
      <p:sp>
        <p:nvSpPr>
          <p:cNvPr id="4" name="Content Placeholder 3"/>
          <p:cNvSpPr>
            <a:spLocks noGrp="1"/>
          </p:cNvSpPr>
          <p:nvPr>
            <p:ph sz="half" idx="2"/>
          </p:nvPr>
        </p:nvSpPr>
        <p:spPr>
          <a:xfrm>
            <a:off x="762000" y="1981200"/>
            <a:ext cx="3657600" cy="3048000"/>
          </a:xfrm>
        </p:spPr>
        <p:txBody>
          <a:bodyPr/>
          <a:lstStyle/>
          <a:p>
            <a:r>
              <a:rPr lang="en-US" dirty="0">
                <a:solidFill>
                  <a:schemeClr val="tx1"/>
                </a:solidFill>
              </a:rPr>
              <a:t>E. coli, </a:t>
            </a:r>
            <a:r>
              <a:rPr lang="en-US" dirty="0" err="1">
                <a:solidFill>
                  <a:schemeClr val="tx1"/>
                </a:solidFill>
              </a:rPr>
              <a:t>entero</a:t>
            </a:r>
            <a:r>
              <a:rPr lang="en-US" dirty="0">
                <a:solidFill>
                  <a:schemeClr val="tx1"/>
                </a:solidFill>
              </a:rPr>
              <a:t>-hemorrhagic infection was renamed </a:t>
            </a:r>
            <a:r>
              <a:rPr lang="en-US" dirty="0" err="1">
                <a:solidFill>
                  <a:schemeClr val="tx1"/>
                </a:solidFill>
              </a:rPr>
              <a:t>shiga</a:t>
            </a:r>
            <a:r>
              <a:rPr lang="en-US" dirty="0">
                <a:solidFill>
                  <a:schemeClr val="tx1"/>
                </a:solidFill>
              </a:rPr>
              <a:t>-toxin producing E. coli infection</a:t>
            </a:r>
          </a:p>
          <a:p>
            <a:endParaRPr lang="en-US" dirty="0"/>
          </a:p>
        </p:txBody>
      </p:sp>
      <p:sp>
        <p:nvSpPr>
          <p:cNvPr id="5" name="Text Placeholder 4"/>
          <p:cNvSpPr>
            <a:spLocks noGrp="1"/>
          </p:cNvSpPr>
          <p:nvPr>
            <p:ph type="body" sz="quarter" idx="3"/>
          </p:nvPr>
        </p:nvSpPr>
        <p:spPr>
          <a:xfrm>
            <a:off x="4648200" y="1295400"/>
            <a:ext cx="3657600" cy="639762"/>
          </a:xfrm>
        </p:spPr>
        <p:txBody>
          <a:bodyPr/>
          <a:lstStyle/>
          <a:p>
            <a:r>
              <a:rPr lang="en-US" dirty="0">
                <a:solidFill>
                  <a:schemeClr val="tx1"/>
                </a:solidFill>
              </a:rPr>
              <a:t>Clarification:</a:t>
            </a:r>
          </a:p>
        </p:txBody>
      </p:sp>
      <p:sp>
        <p:nvSpPr>
          <p:cNvPr id="6" name="Content Placeholder 5"/>
          <p:cNvSpPr>
            <a:spLocks noGrp="1"/>
          </p:cNvSpPr>
          <p:nvPr>
            <p:ph sz="quarter" idx="4"/>
          </p:nvPr>
        </p:nvSpPr>
        <p:spPr>
          <a:xfrm>
            <a:off x="4648200" y="2057400"/>
            <a:ext cx="3657600" cy="3962400"/>
          </a:xfrm>
        </p:spPr>
        <p:txBody>
          <a:bodyPr>
            <a:normAutofit fontScale="62500" lnSpcReduction="20000"/>
          </a:bodyPr>
          <a:lstStyle/>
          <a:p>
            <a:pPr marL="0" indent="0">
              <a:buNone/>
            </a:pPr>
            <a:r>
              <a:rPr lang="en-US" sz="3400" dirty="0">
                <a:solidFill>
                  <a:schemeClr val="tx1"/>
                </a:solidFill>
              </a:rPr>
              <a:t>The following kinds of meningitis are still reportable-</a:t>
            </a:r>
          </a:p>
          <a:p>
            <a:pPr lvl="0"/>
            <a:r>
              <a:rPr lang="en-US" sz="3400" dirty="0">
                <a:solidFill>
                  <a:schemeClr val="tx1"/>
                </a:solidFill>
              </a:rPr>
              <a:t>Meningitis caused by any ameba</a:t>
            </a:r>
          </a:p>
          <a:p>
            <a:pPr lvl="0"/>
            <a:r>
              <a:rPr lang="en-US" sz="3400" dirty="0">
                <a:solidFill>
                  <a:schemeClr val="tx1"/>
                </a:solidFill>
              </a:rPr>
              <a:t>Meningitis caused by a reportable condition such as </a:t>
            </a:r>
            <a:r>
              <a:rPr lang="en-US" sz="3400" i="1" dirty="0">
                <a:solidFill>
                  <a:schemeClr val="tx1"/>
                </a:solidFill>
              </a:rPr>
              <a:t>Neisseria meningitidis</a:t>
            </a:r>
            <a:r>
              <a:rPr lang="en-US" sz="3400" dirty="0">
                <a:solidFill>
                  <a:schemeClr val="tx1"/>
                </a:solidFill>
              </a:rPr>
              <a:t> (meningococcal meningitis), </a:t>
            </a:r>
            <a:r>
              <a:rPr lang="en-US" sz="3400" i="1" dirty="0">
                <a:solidFill>
                  <a:schemeClr val="tx1"/>
                </a:solidFill>
              </a:rPr>
              <a:t>Streptococcus pyogenes/ agalactiae/pneumoniae</a:t>
            </a:r>
            <a:r>
              <a:rPr lang="en-US" sz="3400" dirty="0">
                <a:solidFill>
                  <a:schemeClr val="tx1"/>
                </a:solidFill>
              </a:rPr>
              <a:t>, varicella, etc. </a:t>
            </a:r>
          </a:p>
          <a:p>
            <a:endParaRPr lang="en-US" dirty="0"/>
          </a:p>
        </p:txBody>
      </p:sp>
    </p:spTree>
    <p:extLst>
      <p:ext uri="{BB962C8B-B14F-4D97-AF65-F5344CB8AC3E}">
        <p14:creationId xmlns:p14="http://schemas.microsoft.com/office/powerpoint/2010/main" val="6293779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12940"/>
            <a:ext cx="6781800" cy="914400"/>
          </a:xfrm>
        </p:spPr>
        <p:txBody>
          <a:bodyPr>
            <a:normAutofit fontScale="90000"/>
          </a:bodyPr>
          <a:lstStyle/>
          <a:p>
            <a:r>
              <a:rPr lang="en-US" dirty="0"/>
              <a:t>Questions?</a:t>
            </a:r>
          </a:p>
        </p:txBody>
      </p:sp>
      <p:sp>
        <p:nvSpPr>
          <p:cNvPr id="8" name="Content Placeholder 7"/>
          <p:cNvSpPr>
            <a:spLocks noGrp="1"/>
          </p:cNvSpPr>
          <p:nvPr>
            <p:ph idx="1"/>
          </p:nvPr>
        </p:nvSpPr>
        <p:spPr>
          <a:xfrm>
            <a:off x="685800" y="1219200"/>
            <a:ext cx="7543800" cy="3886200"/>
          </a:xfrm>
        </p:spPr>
        <p:txBody>
          <a:bodyPr/>
          <a:lstStyle/>
          <a:p>
            <a:pPr marL="0" indent="0" algn="ctr">
              <a:buNone/>
            </a:pPr>
            <a:r>
              <a:rPr lang="en-US" b="1" dirty="0"/>
              <a:t> </a:t>
            </a:r>
            <a:r>
              <a:rPr lang="en-US" b="1" dirty="0">
                <a:solidFill>
                  <a:schemeClr val="tx1"/>
                </a:solidFill>
              </a:rPr>
              <a:t>If you have any questions or would like further information, I can be reached at:</a:t>
            </a:r>
          </a:p>
          <a:p>
            <a:pPr marL="0" indent="0" algn="ctr">
              <a:buNone/>
            </a:pPr>
            <a:endParaRPr lang="en-US" b="1" dirty="0">
              <a:solidFill>
                <a:schemeClr val="tx1"/>
              </a:solidFill>
            </a:endParaRPr>
          </a:p>
          <a:p>
            <a:pPr marL="0" indent="0" algn="ctr">
              <a:buNone/>
            </a:pPr>
            <a:r>
              <a:rPr lang="en-US" b="1" dirty="0">
                <a:solidFill>
                  <a:schemeClr val="tx1"/>
                </a:solidFill>
              </a:rPr>
              <a:t>Shelley Lucas</a:t>
            </a:r>
          </a:p>
          <a:p>
            <a:pPr marL="0" indent="0" algn="ctr">
              <a:buNone/>
            </a:pPr>
            <a:r>
              <a:rPr lang="en-US" b="1" dirty="0">
                <a:solidFill>
                  <a:schemeClr val="tx1"/>
                </a:solidFill>
                <a:hlinkClick r:id="rId3"/>
              </a:rPr>
              <a:t>Shelley.Lucas@dshs.texas.gov</a:t>
            </a:r>
            <a:endParaRPr lang="en-US" b="1" dirty="0">
              <a:solidFill>
                <a:schemeClr val="tx1"/>
              </a:solidFill>
            </a:endParaRPr>
          </a:p>
          <a:p>
            <a:pPr marL="0" indent="0" algn="ctr">
              <a:buNone/>
            </a:pPr>
            <a:r>
              <a:rPr lang="en-US" b="1" dirty="0">
                <a:solidFill>
                  <a:schemeClr val="tx1"/>
                </a:solidFill>
              </a:rPr>
              <a:t>512-776-6335</a:t>
            </a:r>
            <a:r>
              <a:rPr lang="en-US" dirty="0">
                <a:solidFill>
                  <a:schemeClr val="tx1"/>
                </a:solidFill>
              </a:rPr>
              <a:t>	</a:t>
            </a:r>
          </a:p>
        </p:txBody>
      </p:sp>
    </p:spTree>
    <p:extLst>
      <p:ext uri="{BB962C8B-B14F-4D97-AF65-F5344CB8AC3E}">
        <p14:creationId xmlns:p14="http://schemas.microsoft.com/office/powerpoint/2010/main" val="950857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0" y="2971800"/>
            <a:ext cx="7543800" cy="1524000"/>
          </a:xfrm>
        </p:spPr>
        <p:txBody>
          <a:bodyPr/>
          <a:lstStyle/>
          <a:p>
            <a:r>
              <a:rPr lang="en-US" dirty="0"/>
              <a:t>Overview</a:t>
            </a:r>
          </a:p>
        </p:txBody>
      </p:sp>
      <p:sp>
        <p:nvSpPr>
          <p:cNvPr id="5" name="Subtitle 4"/>
          <p:cNvSpPr>
            <a:spLocks noGrp="1"/>
          </p:cNvSpPr>
          <p:nvPr>
            <p:ph type="subTitle" idx="1"/>
          </p:nvPr>
        </p:nvSpPr>
        <p:spPr/>
        <p:txBody>
          <a:bodyPr/>
          <a:lstStyle/>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76200"/>
            <a:ext cx="7467600" cy="990600"/>
          </a:xfrm>
        </p:spPr>
        <p:txBody>
          <a:bodyPr>
            <a:normAutofit fontScale="90000"/>
          </a:bodyPr>
          <a:lstStyle/>
          <a:p>
            <a:r>
              <a:rPr lang="en-US" sz="4900" dirty="0"/>
              <a:t>Top Conditions Reported- </a:t>
            </a:r>
            <a:br>
              <a:rPr lang="en-US" sz="4400" dirty="0"/>
            </a:br>
            <a:r>
              <a:rPr lang="en-US" sz="2200" dirty="0"/>
              <a:t>by Count and Incidence Rate</a:t>
            </a:r>
          </a:p>
        </p:txBody>
      </p:sp>
      <p:sp>
        <p:nvSpPr>
          <p:cNvPr id="2" name="Content Placeholder 1"/>
          <p:cNvSpPr>
            <a:spLocks noGrp="1"/>
          </p:cNvSpPr>
          <p:nvPr>
            <p:ph idx="1"/>
          </p:nvPr>
        </p:nvSpPr>
        <p:spPr>
          <a:xfrm>
            <a:off x="838200" y="1905000"/>
            <a:ext cx="7543800" cy="4191000"/>
          </a:xfrm>
        </p:spPr>
        <p:txBody>
          <a:bodyPr>
            <a:normAutofit fontScale="25000" lnSpcReduction="20000"/>
          </a:bodyPr>
          <a:lstStyle/>
          <a:p>
            <a:pPr marL="0" indent="0">
              <a:buNone/>
            </a:pPr>
            <a:r>
              <a:rPr lang="en-US" sz="3400" dirty="0"/>
              <a:t>					</a:t>
            </a:r>
            <a:r>
              <a:rPr lang="en-US" sz="7200" b="1" dirty="0">
                <a:solidFill>
                  <a:schemeClr val="tx1"/>
                </a:solidFill>
              </a:rPr>
              <a:t>count</a:t>
            </a:r>
            <a:r>
              <a:rPr lang="en-US" sz="7200" b="1" baseline="30000" dirty="0">
                <a:solidFill>
                  <a:schemeClr val="tx1"/>
                </a:solidFill>
              </a:rPr>
              <a:t>◊</a:t>
            </a:r>
            <a:r>
              <a:rPr lang="en-US" sz="2600" b="1" dirty="0">
                <a:solidFill>
                  <a:schemeClr val="tx1"/>
                </a:solidFill>
              </a:rPr>
              <a:t>		</a:t>
            </a:r>
            <a:r>
              <a:rPr lang="en-US" sz="7200" b="1" dirty="0">
                <a:solidFill>
                  <a:schemeClr val="tx1"/>
                </a:solidFill>
              </a:rPr>
              <a:t>   IR*</a:t>
            </a:r>
          </a:p>
          <a:p>
            <a:pPr marL="0" indent="0">
              <a:buNone/>
            </a:pPr>
            <a:r>
              <a:rPr lang="en-US" sz="8800" dirty="0">
                <a:solidFill>
                  <a:schemeClr val="tx1"/>
                </a:solidFill>
              </a:rPr>
              <a:t>Salmonellosis</a:t>
            </a:r>
            <a:r>
              <a:rPr lang="en-US" sz="9600" dirty="0">
                <a:solidFill>
                  <a:schemeClr val="tx1"/>
                </a:solidFill>
              </a:rPr>
              <a:t>				4975		18.8</a:t>
            </a:r>
          </a:p>
          <a:p>
            <a:pPr marL="0" indent="0">
              <a:buNone/>
            </a:pPr>
            <a:r>
              <a:rPr lang="en-US" sz="8800" dirty="0">
                <a:solidFill>
                  <a:schemeClr val="tx1"/>
                </a:solidFill>
              </a:rPr>
              <a:t>Varicella</a:t>
            </a:r>
            <a:r>
              <a:rPr lang="en-US" sz="9600" dirty="0">
                <a:solidFill>
                  <a:schemeClr val="tx1"/>
                </a:solidFill>
              </a:rPr>
              <a:t>				2407		  9.1</a:t>
            </a:r>
          </a:p>
          <a:p>
            <a:pPr marL="0" indent="0">
              <a:buNone/>
            </a:pPr>
            <a:r>
              <a:rPr lang="en-US" sz="8800" dirty="0">
                <a:solidFill>
                  <a:schemeClr val="tx1"/>
                </a:solidFill>
              </a:rPr>
              <a:t>Campylobacteriosis</a:t>
            </a:r>
            <a:r>
              <a:rPr lang="en-US" sz="9600" dirty="0">
                <a:solidFill>
                  <a:schemeClr val="tx1"/>
                </a:solidFill>
              </a:rPr>
              <a:t>			2358 		  8.9</a:t>
            </a:r>
          </a:p>
          <a:p>
            <a:pPr marL="0" indent="0">
              <a:buNone/>
            </a:pPr>
            <a:r>
              <a:rPr lang="en-US" sz="8800" dirty="0">
                <a:solidFill>
                  <a:schemeClr val="tx1"/>
                </a:solidFill>
              </a:rPr>
              <a:t>Pertussis</a:t>
            </a:r>
            <a:r>
              <a:rPr lang="en-US" sz="9600" dirty="0">
                <a:solidFill>
                  <a:schemeClr val="tx1"/>
                </a:solidFill>
              </a:rPr>
              <a:t>				2180 		  8.3</a:t>
            </a:r>
          </a:p>
          <a:p>
            <a:pPr marL="0" indent="0">
              <a:buNone/>
            </a:pPr>
            <a:r>
              <a:rPr lang="en-US" sz="8800" dirty="0">
                <a:solidFill>
                  <a:schemeClr val="tx1"/>
                </a:solidFill>
              </a:rPr>
              <a:t>Shigellosis</a:t>
            </a:r>
            <a:r>
              <a:rPr lang="en-US" sz="9600" dirty="0">
                <a:solidFill>
                  <a:schemeClr val="tx1"/>
                </a:solidFill>
              </a:rPr>
              <a:t>				1922		  7.3</a:t>
            </a:r>
          </a:p>
          <a:p>
            <a:pPr marL="0" indent="0">
              <a:buNone/>
            </a:pPr>
            <a:r>
              <a:rPr lang="en-US" sz="8800" dirty="0">
                <a:solidFill>
                  <a:schemeClr val="tx1"/>
                </a:solidFill>
              </a:rPr>
              <a:t>Streptococcus pneumoniae, invasive</a:t>
            </a:r>
            <a:r>
              <a:rPr lang="en-US" sz="9600" dirty="0">
                <a:solidFill>
                  <a:schemeClr val="tx1"/>
                </a:solidFill>
              </a:rPr>
              <a:t>	1512		  5.7</a:t>
            </a:r>
          </a:p>
          <a:p>
            <a:pPr marL="0" indent="0">
              <a:buNone/>
            </a:pPr>
            <a:r>
              <a:rPr lang="en-US" sz="8800" dirty="0">
                <a:solidFill>
                  <a:schemeClr val="tx1"/>
                </a:solidFill>
              </a:rPr>
              <a:t>Aseptic  (viral) meningitis</a:t>
            </a:r>
            <a:r>
              <a:rPr lang="en-US" sz="9600" dirty="0">
                <a:solidFill>
                  <a:schemeClr val="tx1"/>
                </a:solidFill>
              </a:rPr>
              <a:t>		1137		  4.3</a:t>
            </a:r>
          </a:p>
          <a:p>
            <a:pPr marL="0" indent="0">
              <a:buNone/>
            </a:pPr>
            <a:r>
              <a:rPr lang="en-US" sz="8800" dirty="0">
                <a:solidFill>
                  <a:schemeClr val="tx1"/>
                </a:solidFill>
              </a:rPr>
              <a:t>West Nile Virus</a:t>
            </a:r>
          </a:p>
          <a:p>
            <a:pPr marL="0" indent="0">
              <a:buNone/>
            </a:pPr>
            <a:r>
              <a:rPr lang="en-US" sz="9600" dirty="0">
                <a:solidFill>
                  <a:schemeClr val="tx1"/>
                </a:solidFill>
              </a:rPr>
              <a:t>	</a:t>
            </a:r>
            <a:r>
              <a:rPr lang="en-US" sz="8800" dirty="0">
                <a:solidFill>
                  <a:schemeClr val="tx1"/>
                </a:solidFill>
              </a:rPr>
              <a:t>Fever</a:t>
            </a:r>
            <a:r>
              <a:rPr lang="en-US" sz="9600" dirty="0">
                <a:solidFill>
                  <a:schemeClr val="tx1"/>
                </a:solidFill>
              </a:rPr>
              <a:t>				1021		  3.9</a:t>
            </a:r>
          </a:p>
          <a:p>
            <a:pPr marL="0" indent="0">
              <a:buNone/>
            </a:pPr>
            <a:r>
              <a:rPr lang="en-US" sz="9600" dirty="0">
                <a:solidFill>
                  <a:schemeClr val="tx1"/>
                </a:solidFill>
              </a:rPr>
              <a:t>	</a:t>
            </a:r>
            <a:r>
              <a:rPr lang="en-US" sz="8800" dirty="0">
                <a:solidFill>
                  <a:schemeClr val="tx1"/>
                </a:solidFill>
              </a:rPr>
              <a:t>Neuroinvasive disease</a:t>
            </a:r>
            <a:r>
              <a:rPr lang="en-US" sz="9600" dirty="0">
                <a:solidFill>
                  <a:schemeClr val="tx1"/>
                </a:solidFill>
              </a:rPr>
              <a:t>	  	  851		  3.2</a:t>
            </a:r>
          </a:p>
          <a:p>
            <a:pPr marL="0" indent="0">
              <a:buNone/>
            </a:pPr>
            <a:r>
              <a:rPr lang="en-US" sz="8800" dirty="0">
                <a:solidFill>
                  <a:schemeClr val="tx1"/>
                </a:solidFill>
              </a:rPr>
              <a:t>Group B Streptococcus, invasive</a:t>
            </a:r>
            <a:r>
              <a:rPr lang="en-US" sz="9600" dirty="0">
                <a:solidFill>
                  <a:schemeClr val="tx1"/>
                </a:solidFill>
              </a:rPr>
              <a:t>	1001		  3.8</a:t>
            </a:r>
          </a:p>
          <a:p>
            <a:pPr marL="0" indent="0">
              <a:buNone/>
            </a:pPr>
            <a:r>
              <a:rPr lang="en-US" sz="11200" b="1" dirty="0">
                <a:solidFill>
                  <a:schemeClr val="tx1"/>
                </a:solidFill>
              </a:rPr>
              <a:t>Total 	</a:t>
            </a:r>
            <a:r>
              <a:rPr lang="en-US" sz="8800" b="1" dirty="0">
                <a:solidFill>
                  <a:schemeClr val="tx1"/>
                </a:solidFill>
              </a:rPr>
              <a:t>			           </a:t>
            </a:r>
            <a:r>
              <a:rPr lang="en-US" sz="11200" b="1" dirty="0">
                <a:solidFill>
                  <a:schemeClr val="tx1"/>
                </a:solidFill>
              </a:rPr>
              <a:t>19364</a:t>
            </a:r>
          </a:p>
          <a:p>
            <a:pPr marL="0" indent="0">
              <a:buNone/>
            </a:pPr>
            <a:endParaRPr lang="en-US" sz="1900" b="1" dirty="0"/>
          </a:p>
          <a:p>
            <a:pPr marL="0" indent="0">
              <a:buNone/>
            </a:pPr>
            <a:endParaRPr lang="en-US" sz="4000" b="1" dirty="0"/>
          </a:p>
          <a:p>
            <a:pPr marL="0" indent="0">
              <a:buNone/>
            </a:pPr>
            <a:endParaRPr lang="en-US" sz="4000" b="1" dirty="0"/>
          </a:p>
          <a:p>
            <a:pPr marL="0" indent="0">
              <a:buNone/>
            </a:pPr>
            <a:r>
              <a:rPr lang="en-US" sz="4000" b="1" dirty="0">
                <a:solidFill>
                  <a:schemeClr val="tx1"/>
                </a:solidFill>
              </a:rPr>
              <a:t>◊ Preliminary data</a:t>
            </a:r>
          </a:p>
          <a:p>
            <a:pPr marL="0" indent="0">
              <a:buNone/>
            </a:pPr>
            <a:r>
              <a:rPr lang="en-US" sz="4000" b="1" dirty="0">
                <a:solidFill>
                  <a:schemeClr val="tx1"/>
                </a:solidFill>
              </a:rPr>
              <a:t>*Incidence rates are per 100K population and are based on projected population data obtained from the DSHS Center for Health Statistics</a:t>
            </a:r>
            <a:endParaRPr lang="en-US" sz="4000" dirty="0">
              <a:solidFill>
                <a:schemeClr val="tx1"/>
              </a:solidFill>
            </a:endParaRPr>
          </a:p>
        </p:txBody>
      </p:sp>
    </p:spTree>
    <p:extLst>
      <p:ext uri="{BB962C8B-B14F-4D97-AF65-F5344CB8AC3E}">
        <p14:creationId xmlns:p14="http://schemas.microsoft.com/office/powerpoint/2010/main" val="3425923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
            <a:ext cx="7620000" cy="685800"/>
          </a:xfrm>
        </p:spPr>
        <p:txBody>
          <a:bodyPr>
            <a:normAutofit fontScale="90000"/>
          </a:bodyPr>
          <a:lstStyle/>
          <a:p>
            <a:r>
              <a:rPr lang="en-US" sz="4400" dirty="0"/>
              <a:t>Conditions with the Fewest Reports</a:t>
            </a:r>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2740533597"/>
              </p:ext>
            </p:extLst>
          </p:nvPr>
        </p:nvGraphicFramePr>
        <p:xfrm>
          <a:off x="914400" y="990606"/>
          <a:ext cx="6477000" cy="5060944"/>
        </p:xfrm>
        <a:graphic>
          <a:graphicData uri="http://schemas.openxmlformats.org/drawingml/2006/table">
            <a:tbl>
              <a:tblPr/>
              <a:tblGrid>
                <a:gridCol w="1079500">
                  <a:extLst>
                    <a:ext uri="{9D8B030D-6E8A-4147-A177-3AD203B41FA5}">
                      <a16:colId xmlns:a16="http://schemas.microsoft.com/office/drawing/2014/main" val="20000"/>
                    </a:ext>
                  </a:extLst>
                </a:gridCol>
                <a:gridCol w="1079500">
                  <a:extLst>
                    <a:ext uri="{9D8B030D-6E8A-4147-A177-3AD203B41FA5}">
                      <a16:colId xmlns:a16="http://schemas.microsoft.com/office/drawing/2014/main" val="20001"/>
                    </a:ext>
                  </a:extLst>
                </a:gridCol>
                <a:gridCol w="1079500">
                  <a:extLst>
                    <a:ext uri="{9D8B030D-6E8A-4147-A177-3AD203B41FA5}">
                      <a16:colId xmlns:a16="http://schemas.microsoft.com/office/drawing/2014/main" val="20002"/>
                    </a:ext>
                  </a:extLst>
                </a:gridCol>
                <a:gridCol w="1079500">
                  <a:extLst>
                    <a:ext uri="{9D8B030D-6E8A-4147-A177-3AD203B41FA5}">
                      <a16:colId xmlns:a16="http://schemas.microsoft.com/office/drawing/2014/main" val="20003"/>
                    </a:ext>
                  </a:extLst>
                </a:gridCol>
                <a:gridCol w="1079500">
                  <a:extLst>
                    <a:ext uri="{9D8B030D-6E8A-4147-A177-3AD203B41FA5}">
                      <a16:colId xmlns:a16="http://schemas.microsoft.com/office/drawing/2014/main" val="20004"/>
                    </a:ext>
                  </a:extLst>
                </a:gridCol>
                <a:gridCol w="1079500">
                  <a:extLst>
                    <a:ext uri="{9D8B030D-6E8A-4147-A177-3AD203B41FA5}">
                      <a16:colId xmlns:a16="http://schemas.microsoft.com/office/drawing/2014/main" val="20005"/>
                    </a:ext>
                  </a:extLst>
                </a:gridCol>
              </a:tblGrid>
              <a:tr h="361496">
                <a:tc gridSpan="3">
                  <a:txBody>
                    <a:bodyPr/>
                    <a:lstStyle/>
                    <a:p>
                      <a:pPr algn="l" fontAlgn="b"/>
                      <a:r>
                        <a:rPr lang="en-US" sz="2000" b="0" i="0" u="none" strike="noStrike" dirty="0">
                          <a:solidFill>
                            <a:schemeClr val="bg1"/>
                          </a:solidFill>
                          <a:effectLst/>
                          <a:latin typeface="Calibri"/>
                        </a:rPr>
                        <a:t>Anaplasma phagocytophilum</a:t>
                      </a:r>
                    </a:p>
                  </a:txBody>
                  <a:tcPr marL="9525" marR="9525" marT="9525" marB="0" anchor="b">
                    <a:lnL>
                      <a:noFill/>
                    </a:lnL>
                    <a:lnR>
                      <a:noFill/>
                    </a:lnR>
                    <a:lnT>
                      <a:noFill/>
                    </a:lnT>
                    <a:lnB>
                      <a:noFill/>
                    </a:lnB>
                    <a:solidFill>
                      <a:schemeClr val="tx1">
                        <a:lumMod val="50000"/>
                        <a:lumOff val="50000"/>
                      </a:schemeClr>
                    </a:solidFill>
                  </a:tcPr>
                </a:tc>
                <a:tc hMerge="1">
                  <a:txBody>
                    <a:bodyPr/>
                    <a:lstStyle/>
                    <a:p>
                      <a:endParaRPr lang="en-US"/>
                    </a:p>
                  </a:txBody>
                  <a:tcPr/>
                </a:tc>
                <a:tc hMerge="1">
                  <a:txBody>
                    <a:bodyPr/>
                    <a:lstStyle/>
                    <a:p>
                      <a:endParaRPr lang="en-US"/>
                    </a:p>
                  </a:txBody>
                  <a:tcPr/>
                </a:tc>
                <a:tc>
                  <a:txBody>
                    <a:bodyPr/>
                    <a:lstStyle/>
                    <a:p>
                      <a:pPr algn="l" fontAlgn="b"/>
                      <a:r>
                        <a:rPr lang="en-US" sz="2000" b="0" i="0" u="none" strike="noStrike" dirty="0">
                          <a:solidFill>
                            <a:schemeClr val="bg1"/>
                          </a:solidFill>
                          <a:effectLst/>
                          <a:latin typeface="Calibri"/>
                        </a:rPr>
                        <a:t> </a:t>
                      </a:r>
                    </a:p>
                  </a:txBody>
                  <a:tcPr marL="9525" marR="9525" marT="9525" marB="0" anchor="b">
                    <a:lnL>
                      <a:noFill/>
                    </a:lnL>
                    <a:lnR>
                      <a:noFill/>
                    </a:lnR>
                    <a:lnT>
                      <a:noFill/>
                    </a:lnT>
                    <a:lnB>
                      <a:noFill/>
                    </a:lnB>
                    <a:solidFill>
                      <a:schemeClr val="tx1">
                        <a:lumMod val="50000"/>
                        <a:lumOff val="50000"/>
                      </a:schemeClr>
                    </a:solidFill>
                  </a:tcPr>
                </a:tc>
                <a:tc>
                  <a:txBody>
                    <a:bodyPr/>
                    <a:lstStyle/>
                    <a:p>
                      <a:pPr algn="l" fontAlgn="b"/>
                      <a:r>
                        <a:rPr lang="en-US" sz="2000" b="0" i="0" u="none" strike="noStrike" dirty="0">
                          <a:solidFill>
                            <a:schemeClr val="tx1"/>
                          </a:solidFill>
                          <a:effectLst/>
                          <a:latin typeface="Calibri"/>
                        </a:rPr>
                        <a:t> </a:t>
                      </a:r>
                    </a:p>
                  </a:txBody>
                  <a:tcPr marL="9525" marR="9525" marT="9525" marB="0" anchor="b">
                    <a:lnL>
                      <a:noFill/>
                    </a:lnL>
                    <a:lnR>
                      <a:noFill/>
                    </a:lnR>
                    <a:lnT>
                      <a:noFill/>
                    </a:lnT>
                    <a:lnB>
                      <a:noFill/>
                    </a:lnB>
                    <a:solidFill>
                      <a:schemeClr val="tx1">
                        <a:lumMod val="50000"/>
                        <a:lumOff val="50000"/>
                      </a:schemeClr>
                    </a:solidFill>
                  </a:tcPr>
                </a:tc>
                <a:tc rowSpan="5">
                  <a:txBody>
                    <a:bodyPr/>
                    <a:lstStyle/>
                    <a:p>
                      <a:pPr algn="ctr" fontAlgn="ctr"/>
                      <a:r>
                        <a:rPr lang="en-US" sz="2000" b="0" i="0" u="none" strike="noStrike" dirty="0">
                          <a:solidFill>
                            <a:schemeClr val="bg1"/>
                          </a:solidFill>
                          <a:effectLst/>
                          <a:latin typeface="Calibri"/>
                        </a:rPr>
                        <a:t>1</a:t>
                      </a:r>
                    </a:p>
                  </a:txBody>
                  <a:tcPr marL="9525" marR="9525" marT="9525" marB="0" anchor="ctr">
                    <a:lnL>
                      <a:noFill/>
                    </a:lnL>
                    <a:lnR>
                      <a:noFill/>
                    </a:lnR>
                    <a:lnT>
                      <a:noFill/>
                    </a:lnT>
                    <a:lnB>
                      <a:noFill/>
                    </a:lnB>
                    <a:solidFill>
                      <a:schemeClr val="tx1">
                        <a:lumMod val="50000"/>
                        <a:lumOff val="50000"/>
                      </a:schemeClr>
                    </a:solidFill>
                  </a:tcPr>
                </a:tc>
                <a:extLst>
                  <a:ext uri="{0D108BD9-81ED-4DB2-BD59-A6C34878D82A}">
                    <a16:rowId xmlns:a16="http://schemas.microsoft.com/office/drawing/2014/main" val="10000"/>
                  </a:ext>
                </a:extLst>
              </a:tr>
              <a:tr h="361496">
                <a:tc>
                  <a:txBody>
                    <a:bodyPr/>
                    <a:lstStyle/>
                    <a:p>
                      <a:pPr algn="l" fontAlgn="b"/>
                      <a:r>
                        <a:rPr lang="en-US" sz="2000" b="0" i="0" u="none" strike="noStrike" dirty="0">
                          <a:solidFill>
                            <a:schemeClr val="bg1"/>
                          </a:solidFill>
                          <a:effectLst/>
                          <a:latin typeface="Calibri"/>
                        </a:rPr>
                        <a:t>Taeniasis</a:t>
                      </a:r>
                    </a:p>
                  </a:txBody>
                  <a:tcPr marL="9525" marR="9525" marT="9525" marB="0" anchor="b">
                    <a:lnL>
                      <a:noFill/>
                    </a:lnL>
                    <a:lnR>
                      <a:noFill/>
                    </a:lnR>
                    <a:lnT>
                      <a:noFill/>
                    </a:lnT>
                    <a:lnB>
                      <a:noFill/>
                    </a:lnB>
                    <a:solidFill>
                      <a:schemeClr val="tx1">
                        <a:lumMod val="50000"/>
                        <a:lumOff val="50000"/>
                      </a:schemeClr>
                    </a:solidFill>
                  </a:tcPr>
                </a:tc>
                <a:tc>
                  <a:txBody>
                    <a:bodyPr/>
                    <a:lstStyle/>
                    <a:p>
                      <a:pPr algn="l" fontAlgn="b"/>
                      <a:r>
                        <a:rPr lang="en-US" sz="2000" b="0" i="0" u="none" strike="noStrike" dirty="0">
                          <a:solidFill>
                            <a:schemeClr val="bg1"/>
                          </a:solidFill>
                          <a:effectLst/>
                          <a:latin typeface="Calibri"/>
                        </a:rPr>
                        <a:t> </a:t>
                      </a:r>
                    </a:p>
                  </a:txBody>
                  <a:tcPr marL="9525" marR="9525" marT="9525" marB="0" anchor="b">
                    <a:lnL>
                      <a:noFill/>
                    </a:lnL>
                    <a:lnR>
                      <a:noFill/>
                    </a:lnR>
                    <a:lnT>
                      <a:noFill/>
                    </a:lnT>
                    <a:lnB>
                      <a:noFill/>
                    </a:lnB>
                    <a:solidFill>
                      <a:schemeClr val="tx1">
                        <a:lumMod val="50000"/>
                        <a:lumOff val="50000"/>
                      </a:schemeClr>
                    </a:solidFill>
                  </a:tcPr>
                </a:tc>
                <a:tc>
                  <a:txBody>
                    <a:bodyPr/>
                    <a:lstStyle/>
                    <a:p>
                      <a:pPr algn="l" fontAlgn="b"/>
                      <a:r>
                        <a:rPr lang="en-US" sz="2000" b="0" i="0" u="none" strike="noStrike" dirty="0">
                          <a:solidFill>
                            <a:schemeClr val="bg1"/>
                          </a:solidFill>
                          <a:effectLst/>
                          <a:latin typeface="Calibri"/>
                        </a:rPr>
                        <a:t> </a:t>
                      </a:r>
                    </a:p>
                  </a:txBody>
                  <a:tcPr marL="9525" marR="9525" marT="9525" marB="0" anchor="b">
                    <a:lnL>
                      <a:noFill/>
                    </a:lnL>
                    <a:lnR>
                      <a:noFill/>
                    </a:lnR>
                    <a:lnT>
                      <a:noFill/>
                    </a:lnT>
                    <a:lnB>
                      <a:noFill/>
                    </a:lnB>
                    <a:solidFill>
                      <a:schemeClr val="tx1">
                        <a:lumMod val="50000"/>
                        <a:lumOff val="50000"/>
                      </a:schemeClr>
                    </a:solidFill>
                  </a:tcPr>
                </a:tc>
                <a:tc>
                  <a:txBody>
                    <a:bodyPr/>
                    <a:lstStyle/>
                    <a:p>
                      <a:pPr algn="l" fontAlgn="b"/>
                      <a:r>
                        <a:rPr lang="en-US" sz="2000" b="0" i="0" u="none" strike="noStrike" dirty="0">
                          <a:solidFill>
                            <a:schemeClr val="bg1"/>
                          </a:solidFill>
                          <a:effectLst/>
                          <a:latin typeface="Calibri"/>
                        </a:rPr>
                        <a:t> </a:t>
                      </a:r>
                    </a:p>
                  </a:txBody>
                  <a:tcPr marL="9525" marR="9525" marT="9525" marB="0" anchor="b">
                    <a:lnL>
                      <a:noFill/>
                    </a:lnL>
                    <a:lnR>
                      <a:noFill/>
                    </a:lnR>
                    <a:lnT>
                      <a:noFill/>
                    </a:lnT>
                    <a:lnB>
                      <a:noFill/>
                    </a:lnB>
                    <a:solidFill>
                      <a:schemeClr val="tx1">
                        <a:lumMod val="50000"/>
                        <a:lumOff val="50000"/>
                      </a:schemeClr>
                    </a:solidFill>
                  </a:tcPr>
                </a:tc>
                <a:tc>
                  <a:txBody>
                    <a:bodyPr/>
                    <a:lstStyle/>
                    <a:p>
                      <a:pPr algn="l" fontAlgn="b"/>
                      <a:r>
                        <a:rPr lang="en-US" sz="2000" b="0" i="0" u="none" strike="noStrike" dirty="0">
                          <a:solidFill>
                            <a:schemeClr val="tx1"/>
                          </a:solidFill>
                          <a:effectLst/>
                          <a:latin typeface="Calibri"/>
                        </a:rPr>
                        <a:t> </a:t>
                      </a:r>
                    </a:p>
                  </a:txBody>
                  <a:tcPr marL="9525" marR="9525" marT="9525" marB="0" anchor="b">
                    <a:lnL>
                      <a:noFill/>
                    </a:lnL>
                    <a:lnR>
                      <a:noFill/>
                    </a:lnR>
                    <a:lnT>
                      <a:noFill/>
                    </a:lnT>
                    <a:lnB>
                      <a:noFill/>
                    </a:lnB>
                    <a:solidFill>
                      <a:schemeClr val="tx1">
                        <a:lumMod val="50000"/>
                        <a:lumOff val="50000"/>
                      </a:schemeClr>
                    </a:solidFill>
                  </a:tcPr>
                </a:tc>
                <a:tc vMerge="1">
                  <a:txBody>
                    <a:bodyPr/>
                    <a:lstStyle/>
                    <a:p>
                      <a:endParaRPr lang="en-US"/>
                    </a:p>
                  </a:txBody>
                  <a:tcPr/>
                </a:tc>
                <a:extLst>
                  <a:ext uri="{0D108BD9-81ED-4DB2-BD59-A6C34878D82A}">
                    <a16:rowId xmlns:a16="http://schemas.microsoft.com/office/drawing/2014/main" val="10001"/>
                  </a:ext>
                </a:extLst>
              </a:tr>
              <a:tr h="361496">
                <a:tc gridSpan="2">
                  <a:txBody>
                    <a:bodyPr/>
                    <a:lstStyle/>
                    <a:p>
                      <a:pPr algn="l" fontAlgn="b"/>
                      <a:r>
                        <a:rPr lang="en-US" sz="2000" b="0" i="0" u="none" strike="noStrike" dirty="0">
                          <a:solidFill>
                            <a:schemeClr val="bg1"/>
                          </a:solidFill>
                          <a:effectLst/>
                          <a:latin typeface="Calibri"/>
                        </a:rPr>
                        <a:t>Trichinosis</a:t>
                      </a:r>
                    </a:p>
                  </a:txBody>
                  <a:tcPr marL="9525" marR="9525" marT="9525" marB="0" anchor="b">
                    <a:lnL>
                      <a:noFill/>
                    </a:lnL>
                    <a:lnR>
                      <a:noFill/>
                    </a:lnR>
                    <a:lnT>
                      <a:noFill/>
                    </a:lnT>
                    <a:lnB>
                      <a:noFill/>
                    </a:lnB>
                    <a:solidFill>
                      <a:schemeClr val="tx1">
                        <a:lumMod val="50000"/>
                        <a:lumOff val="50000"/>
                      </a:schemeClr>
                    </a:solidFill>
                  </a:tcPr>
                </a:tc>
                <a:tc hMerge="1">
                  <a:txBody>
                    <a:bodyPr/>
                    <a:lstStyle/>
                    <a:p>
                      <a:endParaRPr lang="en-US"/>
                    </a:p>
                  </a:txBody>
                  <a:tcPr/>
                </a:tc>
                <a:tc>
                  <a:txBody>
                    <a:bodyPr/>
                    <a:lstStyle/>
                    <a:p>
                      <a:pPr algn="l" fontAlgn="b"/>
                      <a:r>
                        <a:rPr lang="en-US" sz="2000" b="0" i="0" u="none" strike="noStrike" dirty="0">
                          <a:solidFill>
                            <a:schemeClr val="bg1"/>
                          </a:solidFill>
                          <a:effectLst/>
                          <a:latin typeface="Calibri"/>
                        </a:rPr>
                        <a:t> </a:t>
                      </a:r>
                    </a:p>
                  </a:txBody>
                  <a:tcPr marL="9525" marR="9525" marT="9525" marB="0" anchor="b">
                    <a:lnL>
                      <a:noFill/>
                    </a:lnL>
                    <a:lnR>
                      <a:noFill/>
                    </a:lnR>
                    <a:lnT>
                      <a:noFill/>
                    </a:lnT>
                    <a:lnB>
                      <a:noFill/>
                    </a:lnB>
                    <a:solidFill>
                      <a:schemeClr val="tx1">
                        <a:lumMod val="50000"/>
                        <a:lumOff val="50000"/>
                      </a:schemeClr>
                    </a:solidFill>
                  </a:tcPr>
                </a:tc>
                <a:tc>
                  <a:txBody>
                    <a:bodyPr/>
                    <a:lstStyle/>
                    <a:p>
                      <a:pPr algn="l" fontAlgn="b"/>
                      <a:r>
                        <a:rPr lang="en-US" sz="2000" b="0" i="0" u="none" strike="noStrike" dirty="0">
                          <a:solidFill>
                            <a:schemeClr val="bg1"/>
                          </a:solidFill>
                          <a:effectLst/>
                          <a:latin typeface="Calibri"/>
                        </a:rPr>
                        <a:t> </a:t>
                      </a:r>
                    </a:p>
                  </a:txBody>
                  <a:tcPr marL="9525" marR="9525" marT="9525" marB="0" anchor="b">
                    <a:lnL>
                      <a:noFill/>
                    </a:lnL>
                    <a:lnR>
                      <a:noFill/>
                    </a:lnR>
                    <a:lnT>
                      <a:noFill/>
                    </a:lnT>
                    <a:lnB>
                      <a:noFill/>
                    </a:lnB>
                    <a:solidFill>
                      <a:schemeClr val="tx1">
                        <a:lumMod val="50000"/>
                        <a:lumOff val="50000"/>
                      </a:schemeClr>
                    </a:solidFill>
                  </a:tcPr>
                </a:tc>
                <a:tc>
                  <a:txBody>
                    <a:bodyPr/>
                    <a:lstStyle/>
                    <a:p>
                      <a:pPr algn="l" fontAlgn="b"/>
                      <a:r>
                        <a:rPr lang="en-US" sz="2000" b="0" i="0" u="none" strike="noStrike" dirty="0">
                          <a:solidFill>
                            <a:schemeClr val="tx1"/>
                          </a:solidFill>
                          <a:effectLst/>
                          <a:latin typeface="Calibri"/>
                        </a:rPr>
                        <a:t> </a:t>
                      </a:r>
                    </a:p>
                  </a:txBody>
                  <a:tcPr marL="9525" marR="9525" marT="9525" marB="0" anchor="b">
                    <a:lnL>
                      <a:noFill/>
                    </a:lnL>
                    <a:lnR>
                      <a:noFill/>
                    </a:lnR>
                    <a:lnT>
                      <a:noFill/>
                    </a:lnT>
                    <a:lnB>
                      <a:noFill/>
                    </a:lnB>
                    <a:solidFill>
                      <a:schemeClr val="tx1">
                        <a:lumMod val="50000"/>
                        <a:lumOff val="50000"/>
                      </a:schemeClr>
                    </a:solidFill>
                  </a:tcPr>
                </a:tc>
                <a:tc vMerge="1">
                  <a:txBody>
                    <a:bodyPr/>
                    <a:lstStyle/>
                    <a:p>
                      <a:endParaRPr lang="en-US"/>
                    </a:p>
                  </a:txBody>
                  <a:tcPr/>
                </a:tc>
                <a:extLst>
                  <a:ext uri="{0D108BD9-81ED-4DB2-BD59-A6C34878D82A}">
                    <a16:rowId xmlns:a16="http://schemas.microsoft.com/office/drawing/2014/main" val="10002"/>
                  </a:ext>
                </a:extLst>
              </a:tr>
              <a:tr h="361496">
                <a:tc gridSpan="3">
                  <a:txBody>
                    <a:bodyPr/>
                    <a:lstStyle/>
                    <a:p>
                      <a:pPr algn="l" fontAlgn="b"/>
                      <a:r>
                        <a:rPr lang="en-US" sz="2000" b="0" i="0" u="none" strike="noStrike" dirty="0">
                          <a:solidFill>
                            <a:schemeClr val="bg1"/>
                          </a:solidFill>
                          <a:effectLst/>
                          <a:latin typeface="Calibri"/>
                        </a:rPr>
                        <a:t>Tickborne Encephalitis</a:t>
                      </a:r>
                    </a:p>
                  </a:txBody>
                  <a:tcPr marL="9525" marR="9525" marT="9525" marB="0" anchor="b">
                    <a:lnL>
                      <a:noFill/>
                    </a:lnL>
                    <a:lnR>
                      <a:noFill/>
                    </a:lnR>
                    <a:lnT>
                      <a:noFill/>
                    </a:lnT>
                    <a:lnB>
                      <a:noFill/>
                    </a:lnB>
                    <a:solidFill>
                      <a:schemeClr val="tx1">
                        <a:lumMod val="50000"/>
                        <a:lumOff val="50000"/>
                      </a:schemeClr>
                    </a:solidFill>
                  </a:tcPr>
                </a:tc>
                <a:tc hMerge="1">
                  <a:txBody>
                    <a:bodyPr/>
                    <a:lstStyle/>
                    <a:p>
                      <a:endParaRPr lang="en-US"/>
                    </a:p>
                  </a:txBody>
                  <a:tcPr/>
                </a:tc>
                <a:tc hMerge="1">
                  <a:txBody>
                    <a:bodyPr/>
                    <a:lstStyle/>
                    <a:p>
                      <a:endParaRPr lang="en-US"/>
                    </a:p>
                  </a:txBody>
                  <a:tcPr/>
                </a:tc>
                <a:tc>
                  <a:txBody>
                    <a:bodyPr/>
                    <a:lstStyle/>
                    <a:p>
                      <a:pPr algn="l" fontAlgn="b"/>
                      <a:r>
                        <a:rPr lang="en-US" sz="2000" b="0" i="0" u="none" strike="noStrike" dirty="0">
                          <a:solidFill>
                            <a:schemeClr val="bg1"/>
                          </a:solidFill>
                          <a:effectLst/>
                          <a:latin typeface="Calibri"/>
                        </a:rPr>
                        <a:t> </a:t>
                      </a:r>
                    </a:p>
                  </a:txBody>
                  <a:tcPr marL="9525" marR="9525" marT="9525" marB="0" anchor="b">
                    <a:lnL>
                      <a:noFill/>
                    </a:lnL>
                    <a:lnR>
                      <a:noFill/>
                    </a:lnR>
                    <a:lnT>
                      <a:noFill/>
                    </a:lnT>
                    <a:lnB>
                      <a:noFill/>
                    </a:lnB>
                    <a:solidFill>
                      <a:schemeClr val="tx1">
                        <a:lumMod val="50000"/>
                        <a:lumOff val="50000"/>
                      </a:schemeClr>
                    </a:solidFill>
                  </a:tcPr>
                </a:tc>
                <a:tc>
                  <a:txBody>
                    <a:bodyPr/>
                    <a:lstStyle/>
                    <a:p>
                      <a:pPr algn="l" fontAlgn="b"/>
                      <a:r>
                        <a:rPr lang="en-US" sz="2000" b="0" i="0" u="none" strike="noStrike" dirty="0">
                          <a:solidFill>
                            <a:schemeClr val="tx1"/>
                          </a:solidFill>
                          <a:effectLst/>
                          <a:latin typeface="Calibri"/>
                        </a:rPr>
                        <a:t> </a:t>
                      </a:r>
                    </a:p>
                  </a:txBody>
                  <a:tcPr marL="9525" marR="9525" marT="9525" marB="0" anchor="b">
                    <a:lnL>
                      <a:noFill/>
                    </a:lnL>
                    <a:lnR>
                      <a:noFill/>
                    </a:lnR>
                    <a:lnT>
                      <a:noFill/>
                    </a:lnT>
                    <a:lnB>
                      <a:noFill/>
                    </a:lnB>
                    <a:solidFill>
                      <a:schemeClr val="tx1">
                        <a:lumMod val="50000"/>
                        <a:lumOff val="50000"/>
                      </a:schemeClr>
                    </a:solidFill>
                  </a:tcPr>
                </a:tc>
                <a:tc vMerge="1">
                  <a:txBody>
                    <a:bodyPr/>
                    <a:lstStyle/>
                    <a:p>
                      <a:endParaRPr lang="en-US"/>
                    </a:p>
                  </a:txBody>
                  <a:tcPr/>
                </a:tc>
                <a:extLst>
                  <a:ext uri="{0D108BD9-81ED-4DB2-BD59-A6C34878D82A}">
                    <a16:rowId xmlns:a16="http://schemas.microsoft.com/office/drawing/2014/main" val="10003"/>
                  </a:ext>
                </a:extLst>
              </a:tr>
              <a:tr h="361496">
                <a:tc gridSpan="4">
                  <a:txBody>
                    <a:bodyPr/>
                    <a:lstStyle/>
                    <a:p>
                      <a:pPr algn="l" fontAlgn="b"/>
                      <a:r>
                        <a:rPr lang="en-US" sz="2000" b="0" i="0" u="none" strike="noStrike" dirty="0">
                          <a:solidFill>
                            <a:schemeClr val="bg1"/>
                          </a:solidFill>
                          <a:effectLst/>
                          <a:latin typeface="Calibri"/>
                        </a:rPr>
                        <a:t>Typhus Fever, epidemic louseborne</a:t>
                      </a:r>
                    </a:p>
                  </a:txBody>
                  <a:tcPr marL="9525" marR="9525" marT="9525" marB="0" anchor="b">
                    <a:lnL>
                      <a:noFill/>
                    </a:lnL>
                    <a:lnR>
                      <a:noFill/>
                    </a:lnR>
                    <a:lnT>
                      <a:noFill/>
                    </a:lnT>
                    <a:lnB>
                      <a:noFill/>
                    </a:lnB>
                    <a:solidFill>
                      <a:schemeClr val="tx1">
                        <a:lumMod val="50000"/>
                        <a:lumOff val="5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2000" b="0" i="0" u="none" strike="noStrike" dirty="0">
                          <a:solidFill>
                            <a:schemeClr val="tx1"/>
                          </a:solidFill>
                          <a:effectLst/>
                          <a:latin typeface="Calibri"/>
                        </a:rPr>
                        <a:t> </a:t>
                      </a:r>
                    </a:p>
                  </a:txBody>
                  <a:tcPr marL="9525" marR="9525" marT="9525" marB="0" anchor="b">
                    <a:lnL>
                      <a:noFill/>
                    </a:lnL>
                    <a:lnR>
                      <a:noFill/>
                    </a:lnR>
                    <a:lnT>
                      <a:noFill/>
                    </a:lnT>
                    <a:lnB>
                      <a:noFill/>
                    </a:lnB>
                    <a:solidFill>
                      <a:schemeClr val="tx1">
                        <a:lumMod val="50000"/>
                        <a:lumOff val="50000"/>
                      </a:schemeClr>
                    </a:solidFill>
                  </a:tcPr>
                </a:tc>
                <a:tc vMerge="1">
                  <a:txBody>
                    <a:bodyPr/>
                    <a:lstStyle/>
                    <a:p>
                      <a:endParaRPr lang="en-US"/>
                    </a:p>
                  </a:txBody>
                  <a:tcPr/>
                </a:tc>
                <a:extLst>
                  <a:ext uri="{0D108BD9-81ED-4DB2-BD59-A6C34878D82A}">
                    <a16:rowId xmlns:a16="http://schemas.microsoft.com/office/drawing/2014/main" val="10004"/>
                  </a:ext>
                </a:extLst>
              </a:tr>
              <a:tr h="361496">
                <a:tc gridSpan="3">
                  <a:txBody>
                    <a:bodyPr/>
                    <a:lstStyle/>
                    <a:p>
                      <a:pPr algn="l" fontAlgn="b"/>
                      <a:r>
                        <a:rPr lang="en-US" sz="2000" b="0" i="0" u="none" strike="noStrike" dirty="0">
                          <a:solidFill>
                            <a:schemeClr val="tx1"/>
                          </a:solidFill>
                          <a:effectLst/>
                          <a:latin typeface="Calibri"/>
                        </a:rPr>
                        <a:t>Botulism- infant(1)/wound(1)</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2000" b="0" i="0" u="none" strike="noStrike" dirty="0">
                        <a:solidFill>
                          <a:schemeClr val="tx1"/>
                        </a:solidFill>
                        <a:effectLst/>
                        <a:latin typeface="Calibri"/>
                      </a:endParaRPr>
                    </a:p>
                  </a:txBody>
                  <a:tcPr marL="9525" marR="9525" marT="9525" marB="0" anchor="b">
                    <a:lnL>
                      <a:noFill/>
                    </a:lnL>
                    <a:lnR>
                      <a:noFill/>
                    </a:lnR>
                    <a:lnT>
                      <a:noFill/>
                    </a:lnT>
                    <a:lnB>
                      <a:noFill/>
                    </a:lnB>
                  </a:tcPr>
                </a:tc>
                <a:tc>
                  <a:txBody>
                    <a:bodyPr/>
                    <a:lstStyle/>
                    <a:p>
                      <a:pPr algn="l" fontAlgn="b"/>
                      <a:endParaRPr lang="en-US" sz="2000" b="0" i="0" u="none" strike="noStrike" dirty="0">
                        <a:solidFill>
                          <a:schemeClr val="tx1"/>
                        </a:solidFill>
                        <a:effectLst/>
                        <a:latin typeface="Calibri"/>
                      </a:endParaRPr>
                    </a:p>
                  </a:txBody>
                  <a:tcPr marL="9525" marR="9525" marT="9525" marB="0" anchor="b">
                    <a:lnL>
                      <a:noFill/>
                    </a:lnL>
                    <a:lnR>
                      <a:noFill/>
                    </a:lnR>
                    <a:lnT>
                      <a:noFill/>
                    </a:lnT>
                    <a:lnB>
                      <a:noFill/>
                    </a:lnB>
                  </a:tcPr>
                </a:tc>
                <a:tc rowSpan="3">
                  <a:txBody>
                    <a:bodyPr/>
                    <a:lstStyle/>
                    <a:p>
                      <a:pPr algn="ctr" fontAlgn="ctr"/>
                      <a:r>
                        <a:rPr lang="en-US" sz="2000" b="0" i="0" u="none" strike="noStrike" dirty="0">
                          <a:solidFill>
                            <a:schemeClr val="tx1"/>
                          </a:solidFill>
                          <a:effectLst/>
                          <a:latin typeface="Calibri"/>
                        </a:rPr>
                        <a:t>2</a:t>
                      </a:r>
                    </a:p>
                  </a:txBody>
                  <a:tcPr marL="9525" marR="9525" marT="9525" marB="0" anchor="ctr">
                    <a:lnL>
                      <a:noFill/>
                    </a:lnL>
                    <a:lnR>
                      <a:noFill/>
                    </a:lnR>
                    <a:lnT>
                      <a:noFill/>
                    </a:lnT>
                    <a:lnB>
                      <a:noFill/>
                    </a:lnB>
                  </a:tcPr>
                </a:tc>
                <a:extLst>
                  <a:ext uri="{0D108BD9-81ED-4DB2-BD59-A6C34878D82A}">
                    <a16:rowId xmlns:a16="http://schemas.microsoft.com/office/drawing/2014/main" val="10005"/>
                  </a:ext>
                </a:extLst>
              </a:tr>
              <a:tr h="361496">
                <a:tc>
                  <a:txBody>
                    <a:bodyPr/>
                    <a:lstStyle/>
                    <a:p>
                      <a:pPr algn="l" fontAlgn="b"/>
                      <a:r>
                        <a:rPr lang="en-US" sz="2000" b="0" i="0" u="none" strike="noStrike" dirty="0">
                          <a:solidFill>
                            <a:schemeClr val="tx1"/>
                          </a:solidFill>
                          <a:effectLst/>
                          <a:latin typeface="Calibri"/>
                        </a:rPr>
                        <a:t>Cholera</a:t>
                      </a:r>
                    </a:p>
                  </a:txBody>
                  <a:tcPr marL="9525" marR="9525" marT="9525" marB="0" anchor="b">
                    <a:lnL>
                      <a:noFill/>
                    </a:lnL>
                    <a:lnR>
                      <a:noFill/>
                    </a:lnR>
                    <a:lnT>
                      <a:noFill/>
                    </a:lnT>
                    <a:lnB>
                      <a:noFill/>
                    </a:lnB>
                  </a:tcPr>
                </a:tc>
                <a:tc>
                  <a:txBody>
                    <a:bodyPr/>
                    <a:lstStyle/>
                    <a:p>
                      <a:pPr algn="l" fontAlgn="b"/>
                      <a:endParaRPr lang="en-US" sz="2000" b="0" i="0" u="none" strike="noStrike" dirty="0">
                        <a:solidFill>
                          <a:schemeClr val="tx1"/>
                        </a:solidFill>
                        <a:effectLst/>
                        <a:latin typeface="Calibri"/>
                      </a:endParaRPr>
                    </a:p>
                  </a:txBody>
                  <a:tcPr marL="9525" marR="9525" marT="9525" marB="0" anchor="b">
                    <a:lnL>
                      <a:noFill/>
                    </a:lnL>
                    <a:lnR>
                      <a:noFill/>
                    </a:lnR>
                    <a:lnT>
                      <a:noFill/>
                    </a:lnT>
                    <a:lnB>
                      <a:noFill/>
                    </a:lnB>
                  </a:tcPr>
                </a:tc>
                <a:tc>
                  <a:txBody>
                    <a:bodyPr/>
                    <a:lstStyle/>
                    <a:p>
                      <a:pPr algn="l" fontAlgn="b"/>
                      <a:endParaRPr lang="en-US" sz="2000" b="0" i="0" u="none" strike="noStrike" dirty="0">
                        <a:solidFill>
                          <a:schemeClr val="tx1"/>
                        </a:solidFill>
                        <a:effectLst/>
                        <a:latin typeface="Calibri"/>
                      </a:endParaRPr>
                    </a:p>
                  </a:txBody>
                  <a:tcPr marL="9525" marR="9525" marT="9525" marB="0" anchor="b">
                    <a:lnL>
                      <a:noFill/>
                    </a:lnL>
                    <a:lnR>
                      <a:noFill/>
                    </a:lnR>
                    <a:lnT>
                      <a:noFill/>
                    </a:lnT>
                    <a:lnB>
                      <a:noFill/>
                    </a:lnB>
                  </a:tcPr>
                </a:tc>
                <a:tc>
                  <a:txBody>
                    <a:bodyPr/>
                    <a:lstStyle/>
                    <a:p>
                      <a:pPr algn="l" fontAlgn="b"/>
                      <a:endParaRPr lang="en-US" sz="2000" b="0" i="0" u="none" strike="noStrike" dirty="0">
                        <a:solidFill>
                          <a:schemeClr val="tx1"/>
                        </a:solidFill>
                        <a:effectLst/>
                        <a:latin typeface="Calibri"/>
                      </a:endParaRPr>
                    </a:p>
                  </a:txBody>
                  <a:tcPr marL="9525" marR="9525" marT="9525" marB="0" anchor="b">
                    <a:lnL>
                      <a:noFill/>
                    </a:lnL>
                    <a:lnR>
                      <a:noFill/>
                    </a:lnR>
                    <a:lnT>
                      <a:noFill/>
                    </a:lnT>
                    <a:lnB>
                      <a:noFill/>
                    </a:lnB>
                  </a:tcPr>
                </a:tc>
                <a:tc>
                  <a:txBody>
                    <a:bodyPr/>
                    <a:lstStyle/>
                    <a:p>
                      <a:pPr algn="l" fontAlgn="b"/>
                      <a:endParaRPr lang="en-US" sz="2000" b="0" i="0" u="none" strike="noStrike" dirty="0">
                        <a:solidFill>
                          <a:schemeClr val="tx1"/>
                        </a:solidFill>
                        <a:effectLst/>
                        <a:latin typeface="Calibri"/>
                      </a:endParaRPr>
                    </a:p>
                  </a:txBody>
                  <a:tcPr marL="9525" marR="9525" marT="9525" marB="0" anchor="b">
                    <a:lnL>
                      <a:noFill/>
                    </a:lnL>
                    <a:lnR>
                      <a:noFill/>
                    </a:lnR>
                    <a:lnT>
                      <a:noFill/>
                    </a:lnT>
                    <a:lnB>
                      <a:noFill/>
                    </a:lnB>
                  </a:tcPr>
                </a:tc>
                <a:tc vMerge="1">
                  <a:txBody>
                    <a:bodyPr/>
                    <a:lstStyle/>
                    <a:p>
                      <a:endParaRPr lang="en-US"/>
                    </a:p>
                  </a:txBody>
                  <a:tcPr/>
                </a:tc>
                <a:extLst>
                  <a:ext uri="{0D108BD9-81ED-4DB2-BD59-A6C34878D82A}">
                    <a16:rowId xmlns:a16="http://schemas.microsoft.com/office/drawing/2014/main" val="10006"/>
                  </a:ext>
                </a:extLst>
              </a:tr>
              <a:tr h="361496">
                <a:tc>
                  <a:txBody>
                    <a:bodyPr/>
                    <a:lstStyle/>
                    <a:p>
                      <a:pPr algn="l" fontAlgn="b"/>
                      <a:r>
                        <a:rPr lang="en-US" sz="2000" b="0" i="0" u="none" strike="noStrike" dirty="0">
                          <a:solidFill>
                            <a:schemeClr val="tx1"/>
                          </a:solidFill>
                          <a:effectLst/>
                          <a:latin typeface="Calibri"/>
                        </a:rPr>
                        <a:t>Tetanus</a:t>
                      </a:r>
                    </a:p>
                  </a:txBody>
                  <a:tcPr marL="9525" marR="9525" marT="9525" marB="0" anchor="b">
                    <a:lnL>
                      <a:noFill/>
                    </a:lnL>
                    <a:lnR>
                      <a:noFill/>
                    </a:lnR>
                    <a:lnT>
                      <a:noFill/>
                    </a:lnT>
                    <a:lnB>
                      <a:noFill/>
                    </a:lnB>
                  </a:tcPr>
                </a:tc>
                <a:tc>
                  <a:txBody>
                    <a:bodyPr/>
                    <a:lstStyle/>
                    <a:p>
                      <a:pPr algn="l" fontAlgn="b"/>
                      <a:endParaRPr lang="en-US" sz="2000" b="0" i="0" u="none" strike="noStrike" dirty="0">
                        <a:solidFill>
                          <a:schemeClr val="tx1"/>
                        </a:solidFill>
                        <a:effectLst/>
                        <a:latin typeface="Calibri"/>
                      </a:endParaRPr>
                    </a:p>
                  </a:txBody>
                  <a:tcPr marL="9525" marR="9525" marT="9525" marB="0" anchor="b">
                    <a:lnL>
                      <a:noFill/>
                    </a:lnL>
                    <a:lnR>
                      <a:noFill/>
                    </a:lnR>
                    <a:lnT>
                      <a:noFill/>
                    </a:lnT>
                    <a:lnB>
                      <a:noFill/>
                    </a:lnB>
                  </a:tcPr>
                </a:tc>
                <a:tc>
                  <a:txBody>
                    <a:bodyPr/>
                    <a:lstStyle/>
                    <a:p>
                      <a:pPr algn="l" fontAlgn="b"/>
                      <a:endParaRPr lang="en-US" sz="2000" b="0" i="0" u="none" strike="noStrike" dirty="0">
                        <a:solidFill>
                          <a:schemeClr val="tx1"/>
                        </a:solidFill>
                        <a:effectLst/>
                        <a:latin typeface="Calibri"/>
                      </a:endParaRPr>
                    </a:p>
                  </a:txBody>
                  <a:tcPr marL="9525" marR="9525" marT="9525" marB="0" anchor="b">
                    <a:lnL>
                      <a:noFill/>
                    </a:lnL>
                    <a:lnR>
                      <a:noFill/>
                    </a:lnR>
                    <a:lnT>
                      <a:noFill/>
                    </a:lnT>
                    <a:lnB>
                      <a:noFill/>
                    </a:lnB>
                  </a:tcPr>
                </a:tc>
                <a:tc>
                  <a:txBody>
                    <a:bodyPr/>
                    <a:lstStyle/>
                    <a:p>
                      <a:pPr algn="l" fontAlgn="b"/>
                      <a:endParaRPr lang="en-US" sz="2000" b="0" i="0" u="none" strike="noStrike" dirty="0">
                        <a:solidFill>
                          <a:schemeClr val="tx1"/>
                        </a:solidFill>
                        <a:effectLst/>
                        <a:latin typeface="Calibri"/>
                      </a:endParaRPr>
                    </a:p>
                  </a:txBody>
                  <a:tcPr marL="9525" marR="9525" marT="9525" marB="0" anchor="b">
                    <a:lnL>
                      <a:noFill/>
                    </a:lnL>
                    <a:lnR>
                      <a:noFill/>
                    </a:lnR>
                    <a:lnT>
                      <a:noFill/>
                    </a:lnT>
                    <a:lnB>
                      <a:noFill/>
                    </a:lnB>
                  </a:tcPr>
                </a:tc>
                <a:tc>
                  <a:txBody>
                    <a:bodyPr/>
                    <a:lstStyle/>
                    <a:p>
                      <a:pPr algn="l" fontAlgn="b"/>
                      <a:endParaRPr lang="en-US" sz="2000" b="0" i="0" u="none" strike="noStrike" dirty="0">
                        <a:solidFill>
                          <a:schemeClr val="tx1"/>
                        </a:solidFill>
                        <a:effectLst/>
                        <a:latin typeface="Calibri"/>
                      </a:endParaRPr>
                    </a:p>
                  </a:txBody>
                  <a:tcPr marL="9525" marR="9525" marT="9525" marB="0" anchor="b">
                    <a:lnL>
                      <a:noFill/>
                    </a:lnL>
                    <a:lnR>
                      <a:noFill/>
                    </a:lnR>
                    <a:lnT>
                      <a:noFill/>
                    </a:lnT>
                    <a:lnB>
                      <a:noFill/>
                    </a:lnB>
                  </a:tcPr>
                </a:tc>
                <a:tc vMerge="1">
                  <a:txBody>
                    <a:bodyPr/>
                    <a:lstStyle/>
                    <a:p>
                      <a:endParaRPr lang="en-US"/>
                    </a:p>
                  </a:txBody>
                  <a:tcPr/>
                </a:tc>
                <a:extLst>
                  <a:ext uri="{0D108BD9-81ED-4DB2-BD59-A6C34878D82A}">
                    <a16:rowId xmlns:a16="http://schemas.microsoft.com/office/drawing/2014/main" val="10007"/>
                  </a:ext>
                </a:extLst>
              </a:tr>
              <a:tr h="361496">
                <a:tc gridSpan="4">
                  <a:txBody>
                    <a:bodyPr/>
                    <a:lstStyle/>
                    <a:p>
                      <a:pPr algn="l" fontAlgn="b"/>
                      <a:r>
                        <a:rPr lang="en-US" sz="2000" b="0" i="0" u="none" strike="noStrike" dirty="0">
                          <a:solidFill>
                            <a:schemeClr val="bg1"/>
                          </a:solidFill>
                          <a:effectLst/>
                          <a:latin typeface="Calibri"/>
                        </a:rPr>
                        <a:t>Haemophilus influenzae, invasive</a:t>
                      </a:r>
                    </a:p>
                  </a:txBody>
                  <a:tcPr marL="9525" marR="9525" marT="9525" marB="0" anchor="b">
                    <a:lnL>
                      <a:noFill/>
                    </a:lnL>
                    <a:lnR>
                      <a:noFill/>
                    </a:lnR>
                    <a:lnT>
                      <a:noFill/>
                    </a:lnT>
                    <a:lnB>
                      <a:noFill/>
                    </a:lnB>
                    <a:solidFill>
                      <a:schemeClr val="tx1">
                        <a:lumMod val="50000"/>
                        <a:lumOff val="5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2000" b="0" i="0" u="none" strike="noStrike" dirty="0">
                          <a:solidFill>
                            <a:schemeClr val="bg1"/>
                          </a:solidFill>
                          <a:effectLst/>
                          <a:latin typeface="Calibri"/>
                        </a:rPr>
                        <a:t> </a:t>
                      </a:r>
                    </a:p>
                  </a:txBody>
                  <a:tcPr marL="9525" marR="9525" marT="9525" marB="0" anchor="b">
                    <a:lnL>
                      <a:noFill/>
                    </a:lnL>
                    <a:lnR>
                      <a:noFill/>
                    </a:lnR>
                    <a:lnT>
                      <a:noFill/>
                    </a:lnT>
                    <a:lnB>
                      <a:noFill/>
                    </a:lnB>
                    <a:solidFill>
                      <a:schemeClr val="tx1">
                        <a:lumMod val="50000"/>
                        <a:lumOff val="50000"/>
                      </a:schemeClr>
                    </a:solidFill>
                  </a:tcPr>
                </a:tc>
                <a:tc rowSpan="3">
                  <a:txBody>
                    <a:bodyPr/>
                    <a:lstStyle/>
                    <a:p>
                      <a:pPr algn="ctr" fontAlgn="ctr"/>
                      <a:r>
                        <a:rPr lang="en-US" sz="2000" b="0" i="0" u="none" strike="noStrike" dirty="0">
                          <a:solidFill>
                            <a:schemeClr val="bg1"/>
                          </a:solidFill>
                          <a:effectLst/>
                          <a:latin typeface="Calibri"/>
                        </a:rPr>
                        <a:t>3</a:t>
                      </a:r>
                    </a:p>
                  </a:txBody>
                  <a:tcPr marL="9525" marR="9525" marT="9525" marB="0" anchor="ctr">
                    <a:lnL>
                      <a:noFill/>
                    </a:lnL>
                    <a:lnR>
                      <a:noFill/>
                    </a:lnR>
                    <a:lnT>
                      <a:noFill/>
                    </a:lnT>
                    <a:lnB>
                      <a:noFill/>
                    </a:lnB>
                    <a:solidFill>
                      <a:schemeClr val="tx1">
                        <a:lumMod val="50000"/>
                        <a:lumOff val="50000"/>
                      </a:schemeClr>
                    </a:solidFill>
                  </a:tcPr>
                </a:tc>
                <a:extLst>
                  <a:ext uri="{0D108BD9-81ED-4DB2-BD59-A6C34878D82A}">
                    <a16:rowId xmlns:a16="http://schemas.microsoft.com/office/drawing/2014/main" val="10008"/>
                  </a:ext>
                </a:extLst>
              </a:tr>
              <a:tr h="361496">
                <a:tc gridSpan="3">
                  <a:txBody>
                    <a:bodyPr/>
                    <a:lstStyle/>
                    <a:p>
                      <a:pPr algn="l" fontAlgn="b"/>
                      <a:r>
                        <a:rPr lang="en-US" sz="2000" b="0" i="0" u="none" strike="noStrike" dirty="0">
                          <a:solidFill>
                            <a:schemeClr val="bg1"/>
                          </a:solidFill>
                          <a:effectLst/>
                          <a:latin typeface="Calibri"/>
                        </a:rPr>
                        <a:t>LaCrosse Encephalitis</a:t>
                      </a:r>
                    </a:p>
                  </a:txBody>
                  <a:tcPr marL="9525" marR="9525" marT="9525" marB="0" anchor="b">
                    <a:lnL>
                      <a:noFill/>
                    </a:lnL>
                    <a:lnR>
                      <a:noFill/>
                    </a:lnR>
                    <a:lnT>
                      <a:noFill/>
                    </a:lnT>
                    <a:lnB>
                      <a:noFill/>
                    </a:lnB>
                    <a:solidFill>
                      <a:schemeClr val="tx1">
                        <a:lumMod val="50000"/>
                        <a:lumOff val="50000"/>
                      </a:schemeClr>
                    </a:solidFill>
                  </a:tcPr>
                </a:tc>
                <a:tc hMerge="1">
                  <a:txBody>
                    <a:bodyPr/>
                    <a:lstStyle/>
                    <a:p>
                      <a:endParaRPr lang="en-US"/>
                    </a:p>
                  </a:txBody>
                  <a:tcPr/>
                </a:tc>
                <a:tc hMerge="1">
                  <a:txBody>
                    <a:bodyPr/>
                    <a:lstStyle/>
                    <a:p>
                      <a:endParaRPr lang="en-US"/>
                    </a:p>
                  </a:txBody>
                  <a:tcPr/>
                </a:tc>
                <a:tc>
                  <a:txBody>
                    <a:bodyPr/>
                    <a:lstStyle/>
                    <a:p>
                      <a:pPr algn="l" fontAlgn="b"/>
                      <a:r>
                        <a:rPr lang="en-US" sz="2000" b="0" i="0" u="none" strike="noStrike" dirty="0">
                          <a:solidFill>
                            <a:schemeClr val="bg1"/>
                          </a:solidFill>
                          <a:effectLst/>
                          <a:latin typeface="Calibri"/>
                        </a:rPr>
                        <a:t> </a:t>
                      </a:r>
                    </a:p>
                  </a:txBody>
                  <a:tcPr marL="9525" marR="9525" marT="9525" marB="0" anchor="b">
                    <a:lnL>
                      <a:noFill/>
                    </a:lnL>
                    <a:lnR>
                      <a:noFill/>
                    </a:lnR>
                    <a:lnT>
                      <a:noFill/>
                    </a:lnT>
                    <a:lnB>
                      <a:noFill/>
                    </a:lnB>
                    <a:solidFill>
                      <a:schemeClr val="tx1">
                        <a:lumMod val="50000"/>
                        <a:lumOff val="50000"/>
                      </a:schemeClr>
                    </a:solidFill>
                  </a:tcPr>
                </a:tc>
                <a:tc>
                  <a:txBody>
                    <a:bodyPr/>
                    <a:lstStyle/>
                    <a:p>
                      <a:pPr algn="l" fontAlgn="b"/>
                      <a:r>
                        <a:rPr lang="en-US" sz="2000" b="0" i="0" u="none" strike="noStrike" dirty="0">
                          <a:solidFill>
                            <a:schemeClr val="bg1"/>
                          </a:solidFill>
                          <a:effectLst/>
                          <a:latin typeface="Calibri"/>
                        </a:rPr>
                        <a:t> </a:t>
                      </a:r>
                    </a:p>
                  </a:txBody>
                  <a:tcPr marL="9525" marR="9525" marT="9525" marB="0" anchor="b">
                    <a:lnL>
                      <a:noFill/>
                    </a:lnL>
                    <a:lnR>
                      <a:noFill/>
                    </a:lnR>
                    <a:lnT>
                      <a:noFill/>
                    </a:lnT>
                    <a:lnB>
                      <a:noFill/>
                    </a:lnB>
                    <a:solidFill>
                      <a:schemeClr val="tx1">
                        <a:lumMod val="50000"/>
                        <a:lumOff val="50000"/>
                      </a:schemeClr>
                    </a:solidFill>
                  </a:tcPr>
                </a:tc>
                <a:tc vMerge="1">
                  <a:txBody>
                    <a:bodyPr/>
                    <a:lstStyle/>
                    <a:p>
                      <a:endParaRPr lang="en-US"/>
                    </a:p>
                  </a:txBody>
                  <a:tcPr/>
                </a:tc>
                <a:extLst>
                  <a:ext uri="{0D108BD9-81ED-4DB2-BD59-A6C34878D82A}">
                    <a16:rowId xmlns:a16="http://schemas.microsoft.com/office/drawing/2014/main" val="10009"/>
                  </a:ext>
                </a:extLst>
              </a:tr>
              <a:tr h="361496">
                <a:tc gridSpan="3">
                  <a:txBody>
                    <a:bodyPr/>
                    <a:lstStyle/>
                    <a:p>
                      <a:pPr algn="l" fontAlgn="b"/>
                      <a:r>
                        <a:rPr lang="en-US" sz="2000" b="0" i="0" u="none" strike="noStrike" dirty="0">
                          <a:solidFill>
                            <a:schemeClr val="bg1"/>
                          </a:solidFill>
                          <a:effectLst/>
                          <a:latin typeface="Calibri"/>
                        </a:rPr>
                        <a:t>St. Louis Encephalitis</a:t>
                      </a:r>
                    </a:p>
                  </a:txBody>
                  <a:tcPr marL="9525" marR="9525" marT="9525" marB="0" anchor="b">
                    <a:lnL>
                      <a:noFill/>
                    </a:lnL>
                    <a:lnR>
                      <a:noFill/>
                    </a:lnR>
                    <a:lnT>
                      <a:noFill/>
                    </a:lnT>
                    <a:lnB>
                      <a:noFill/>
                    </a:lnB>
                    <a:solidFill>
                      <a:schemeClr val="tx1">
                        <a:lumMod val="50000"/>
                        <a:lumOff val="50000"/>
                      </a:schemeClr>
                    </a:solidFill>
                  </a:tcPr>
                </a:tc>
                <a:tc hMerge="1">
                  <a:txBody>
                    <a:bodyPr/>
                    <a:lstStyle/>
                    <a:p>
                      <a:endParaRPr lang="en-US"/>
                    </a:p>
                  </a:txBody>
                  <a:tcPr/>
                </a:tc>
                <a:tc hMerge="1">
                  <a:txBody>
                    <a:bodyPr/>
                    <a:lstStyle/>
                    <a:p>
                      <a:endParaRPr lang="en-US"/>
                    </a:p>
                  </a:txBody>
                  <a:tcPr/>
                </a:tc>
                <a:tc>
                  <a:txBody>
                    <a:bodyPr/>
                    <a:lstStyle/>
                    <a:p>
                      <a:pPr algn="l" fontAlgn="b"/>
                      <a:r>
                        <a:rPr lang="en-US" sz="2000" b="0" i="0" u="none" strike="noStrike" dirty="0">
                          <a:solidFill>
                            <a:schemeClr val="bg1"/>
                          </a:solidFill>
                          <a:effectLst/>
                          <a:latin typeface="Calibri"/>
                        </a:rPr>
                        <a:t> </a:t>
                      </a:r>
                    </a:p>
                  </a:txBody>
                  <a:tcPr marL="9525" marR="9525" marT="9525" marB="0" anchor="b">
                    <a:lnL>
                      <a:noFill/>
                    </a:lnL>
                    <a:lnR>
                      <a:noFill/>
                    </a:lnR>
                    <a:lnT>
                      <a:noFill/>
                    </a:lnT>
                    <a:lnB>
                      <a:noFill/>
                    </a:lnB>
                    <a:solidFill>
                      <a:schemeClr val="tx1">
                        <a:lumMod val="50000"/>
                        <a:lumOff val="50000"/>
                      </a:schemeClr>
                    </a:solidFill>
                  </a:tcPr>
                </a:tc>
                <a:tc>
                  <a:txBody>
                    <a:bodyPr/>
                    <a:lstStyle/>
                    <a:p>
                      <a:pPr algn="l" fontAlgn="b"/>
                      <a:r>
                        <a:rPr lang="en-US" sz="2000" b="0" i="0" u="none" strike="noStrike" dirty="0">
                          <a:solidFill>
                            <a:schemeClr val="bg1"/>
                          </a:solidFill>
                          <a:effectLst/>
                          <a:latin typeface="Calibri"/>
                        </a:rPr>
                        <a:t> </a:t>
                      </a:r>
                    </a:p>
                  </a:txBody>
                  <a:tcPr marL="9525" marR="9525" marT="9525" marB="0" anchor="b">
                    <a:lnL>
                      <a:noFill/>
                    </a:lnL>
                    <a:lnR>
                      <a:noFill/>
                    </a:lnR>
                    <a:lnT>
                      <a:noFill/>
                    </a:lnT>
                    <a:lnB>
                      <a:noFill/>
                    </a:lnB>
                    <a:solidFill>
                      <a:schemeClr val="tx1">
                        <a:lumMod val="50000"/>
                        <a:lumOff val="50000"/>
                      </a:schemeClr>
                    </a:solidFill>
                  </a:tcPr>
                </a:tc>
                <a:tc vMerge="1">
                  <a:txBody>
                    <a:bodyPr/>
                    <a:lstStyle/>
                    <a:p>
                      <a:endParaRPr lang="en-US"/>
                    </a:p>
                  </a:txBody>
                  <a:tcPr/>
                </a:tc>
                <a:extLst>
                  <a:ext uri="{0D108BD9-81ED-4DB2-BD59-A6C34878D82A}">
                    <a16:rowId xmlns:a16="http://schemas.microsoft.com/office/drawing/2014/main" val="10010"/>
                  </a:ext>
                </a:extLst>
              </a:tr>
              <a:tr h="361496">
                <a:tc gridSpan="3">
                  <a:txBody>
                    <a:bodyPr/>
                    <a:lstStyle/>
                    <a:p>
                      <a:pPr algn="l" fontAlgn="b"/>
                      <a:r>
                        <a:rPr lang="en-US" sz="2000" b="0" i="0" u="none" strike="noStrike" dirty="0">
                          <a:solidFill>
                            <a:schemeClr val="tx1"/>
                          </a:solidFill>
                          <a:effectLst/>
                          <a:latin typeface="Calibri"/>
                        </a:rPr>
                        <a:t>Ehrlichiosis, chaffeensis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2000" b="0" i="0" u="none" strike="noStrike" dirty="0">
                        <a:solidFill>
                          <a:schemeClr val="tx1"/>
                        </a:solidFill>
                        <a:effectLst/>
                        <a:latin typeface="Calibri"/>
                      </a:endParaRPr>
                    </a:p>
                  </a:txBody>
                  <a:tcPr marL="9525" marR="9525" marT="9525" marB="0" anchor="b">
                    <a:lnL>
                      <a:noFill/>
                    </a:lnL>
                    <a:lnR>
                      <a:noFill/>
                    </a:lnR>
                    <a:lnT>
                      <a:noFill/>
                    </a:lnT>
                    <a:lnB>
                      <a:noFill/>
                    </a:lnB>
                  </a:tcPr>
                </a:tc>
                <a:tc>
                  <a:txBody>
                    <a:bodyPr/>
                    <a:lstStyle/>
                    <a:p>
                      <a:pPr algn="l" fontAlgn="b"/>
                      <a:endParaRPr lang="en-US" sz="2000" b="0" i="0" u="none" strike="noStrike" dirty="0">
                        <a:solidFill>
                          <a:schemeClr val="tx1"/>
                        </a:solidFill>
                        <a:effectLst/>
                        <a:latin typeface="Calibri"/>
                      </a:endParaRPr>
                    </a:p>
                  </a:txBody>
                  <a:tcPr marL="9525" marR="9525" marT="9525" marB="0" anchor="b">
                    <a:lnL>
                      <a:noFill/>
                    </a:lnL>
                    <a:lnR>
                      <a:noFill/>
                    </a:lnR>
                    <a:lnT>
                      <a:noFill/>
                    </a:lnT>
                    <a:lnB>
                      <a:noFill/>
                    </a:lnB>
                  </a:tcPr>
                </a:tc>
                <a:tc rowSpan="3">
                  <a:txBody>
                    <a:bodyPr/>
                    <a:lstStyle/>
                    <a:p>
                      <a:pPr algn="ctr" fontAlgn="ctr"/>
                      <a:r>
                        <a:rPr lang="en-US" sz="2000" b="0" i="0" u="none" strike="noStrike" dirty="0">
                          <a:solidFill>
                            <a:schemeClr val="tx1"/>
                          </a:solidFill>
                          <a:effectLst/>
                          <a:latin typeface="Calibri"/>
                        </a:rPr>
                        <a:t>4</a:t>
                      </a:r>
                    </a:p>
                  </a:txBody>
                  <a:tcPr marL="9525" marR="9525" marT="9525" marB="0" anchor="ctr">
                    <a:lnL>
                      <a:noFill/>
                    </a:lnL>
                    <a:lnR>
                      <a:noFill/>
                    </a:lnR>
                    <a:lnT>
                      <a:noFill/>
                    </a:lnT>
                    <a:lnB>
                      <a:noFill/>
                    </a:lnB>
                  </a:tcPr>
                </a:tc>
                <a:extLst>
                  <a:ext uri="{0D108BD9-81ED-4DB2-BD59-A6C34878D82A}">
                    <a16:rowId xmlns:a16="http://schemas.microsoft.com/office/drawing/2014/main" val="10011"/>
                  </a:ext>
                </a:extLst>
              </a:tr>
              <a:tr h="361496">
                <a:tc gridSpan="4">
                  <a:txBody>
                    <a:bodyPr/>
                    <a:lstStyle/>
                    <a:p>
                      <a:pPr algn="l" fontAlgn="b"/>
                      <a:r>
                        <a:rPr lang="en-US" sz="2000" b="0" i="0" u="none" strike="noStrike" dirty="0">
                          <a:solidFill>
                            <a:schemeClr val="tx1"/>
                          </a:solidFill>
                          <a:effectLst/>
                          <a:latin typeface="Calibri"/>
                        </a:rPr>
                        <a:t>Hepatitis B Viral Infection, Perinatal</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2000" b="0" i="0" u="none" strike="noStrike" dirty="0">
                        <a:solidFill>
                          <a:schemeClr val="tx1"/>
                        </a:solidFill>
                        <a:effectLst/>
                        <a:latin typeface="Calibri"/>
                      </a:endParaRPr>
                    </a:p>
                  </a:txBody>
                  <a:tcPr marL="9525" marR="9525" marT="9525" marB="0" anchor="b">
                    <a:lnL>
                      <a:noFill/>
                    </a:lnL>
                    <a:lnR>
                      <a:noFill/>
                    </a:lnR>
                    <a:lnT>
                      <a:noFill/>
                    </a:lnT>
                    <a:lnB>
                      <a:noFill/>
                    </a:lnB>
                  </a:tcPr>
                </a:tc>
                <a:tc vMerge="1">
                  <a:txBody>
                    <a:bodyPr/>
                    <a:lstStyle/>
                    <a:p>
                      <a:endParaRPr lang="en-US"/>
                    </a:p>
                  </a:txBody>
                  <a:tcPr/>
                </a:tc>
                <a:extLst>
                  <a:ext uri="{0D108BD9-81ED-4DB2-BD59-A6C34878D82A}">
                    <a16:rowId xmlns:a16="http://schemas.microsoft.com/office/drawing/2014/main" val="10012"/>
                  </a:ext>
                </a:extLst>
              </a:tr>
              <a:tr h="361496">
                <a:tc gridSpan="2">
                  <a:txBody>
                    <a:bodyPr/>
                    <a:lstStyle/>
                    <a:p>
                      <a:pPr algn="l" fontAlgn="b"/>
                      <a:r>
                        <a:rPr lang="en-US" sz="2000" b="0" i="0" u="none" strike="noStrike" dirty="0">
                          <a:solidFill>
                            <a:schemeClr val="tx1"/>
                          </a:solidFill>
                          <a:effectLst/>
                          <a:latin typeface="Calibri"/>
                        </a:rPr>
                        <a:t>Leishmaniasis</a:t>
                      </a:r>
                    </a:p>
                  </a:txBody>
                  <a:tcPr marL="9525" marR="9525" marT="9525" marB="0" anchor="b">
                    <a:lnL>
                      <a:noFill/>
                    </a:lnL>
                    <a:lnR>
                      <a:noFill/>
                    </a:lnR>
                    <a:lnT>
                      <a:noFill/>
                    </a:lnT>
                    <a:lnB>
                      <a:noFill/>
                    </a:lnB>
                  </a:tcPr>
                </a:tc>
                <a:tc hMerge="1">
                  <a:txBody>
                    <a:bodyPr/>
                    <a:lstStyle/>
                    <a:p>
                      <a:endParaRPr lang="en-US"/>
                    </a:p>
                  </a:txBody>
                  <a:tcPr/>
                </a:tc>
                <a:tc>
                  <a:txBody>
                    <a:bodyPr/>
                    <a:lstStyle/>
                    <a:p>
                      <a:pPr algn="l" fontAlgn="b"/>
                      <a:endParaRPr lang="en-US" sz="2000" b="0" i="0" u="none" strike="noStrike" dirty="0">
                        <a:solidFill>
                          <a:schemeClr val="tx1"/>
                        </a:solidFill>
                        <a:effectLst/>
                        <a:latin typeface="Calibri"/>
                      </a:endParaRPr>
                    </a:p>
                  </a:txBody>
                  <a:tcPr marL="9525" marR="9525" marT="9525" marB="0" anchor="b">
                    <a:lnL>
                      <a:noFill/>
                    </a:lnL>
                    <a:lnR>
                      <a:noFill/>
                    </a:lnR>
                    <a:lnT>
                      <a:noFill/>
                    </a:lnT>
                    <a:lnB>
                      <a:noFill/>
                    </a:lnB>
                  </a:tcPr>
                </a:tc>
                <a:tc>
                  <a:txBody>
                    <a:bodyPr/>
                    <a:lstStyle/>
                    <a:p>
                      <a:pPr algn="l" fontAlgn="b"/>
                      <a:endParaRPr lang="en-US" sz="2000" b="0" i="0" u="none" strike="noStrike" dirty="0">
                        <a:solidFill>
                          <a:schemeClr val="tx1"/>
                        </a:solidFill>
                        <a:effectLst/>
                        <a:latin typeface="Calibri"/>
                      </a:endParaRPr>
                    </a:p>
                  </a:txBody>
                  <a:tcPr marL="9525" marR="9525" marT="9525" marB="0" anchor="b">
                    <a:lnL>
                      <a:noFill/>
                    </a:lnL>
                    <a:lnR>
                      <a:noFill/>
                    </a:lnR>
                    <a:lnT>
                      <a:noFill/>
                    </a:lnT>
                    <a:lnB>
                      <a:noFill/>
                    </a:lnB>
                  </a:tcPr>
                </a:tc>
                <a:tc>
                  <a:txBody>
                    <a:bodyPr/>
                    <a:lstStyle/>
                    <a:p>
                      <a:pPr algn="l" fontAlgn="b"/>
                      <a:endParaRPr lang="en-US" sz="2000" b="0" i="0" u="none" strike="noStrike" dirty="0">
                        <a:solidFill>
                          <a:schemeClr val="tx1"/>
                        </a:solidFill>
                        <a:effectLst/>
                        <a:latin typeface="Calibri"/>
                      </a:endParaRPr>
                    </a:p>
                  </a:txBody>
                  <a:tcPr marL="9525" marR="9525" marT="9525" marB="0" anchor="b">
                    <a:lnL>
                      <a:noFill/>
                    </a:lnL>
                    <a:lnR>
                      <a:noFill/>
                    </a:lnR>
                    <a:lnT>
                      <a:noFill/>
                    </a:lnT>
                    <a:lnB>
                      <a:noFill/>
                    </a:lnB>
                  </a:tcPr>
                </a:tc>
                <a:tc vMerge="1">
                  <a:txBody>
                    <a:bodyPr/>
                    <a:lstStyle/>
                    <a:p>
                      <a:endParaRPr lang="en-US"/>
                    </a:p>
                  </a:txBody>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28961342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
            <a:ext cx="6781800" cy="838200"/>
          </a:xfrm>
        </p:spPr>
        <p:txBody>
          <a:bodyPr>
            <a:normAutofit fontScale="90000"/>
          </a:bodyPr>
          <a:lstStyle/>
          <a:p>
            <a:r>
              <a:rPr lang="en-US" dirty="0"/>
              <a:t>Counts by Region</a:t>
            </a:r>
          </a:p>
        </p:txBody>
      </p:sp>
      <p:pic>
        <p:nvPicPr>
          <p:cNvPr id="3" name="Content Placeholder 2"/>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905000" y="989409"/>
            <a:ext cx="4953000" cy="5030391"/>
          </a:xfrm>
        </p:spPr>
      </p:pic>
    </p:spTree>
    <p:extLst>
      <p:ext uri="{BB962C8B-B14F-4D97-AF65-F5344CB8AC3E}">
        <p14:creationId xmlns:p14="http://schemas.microsoft.com/office/powerpoint/2010/main" val="33008554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0128"/>
            <a:ext cx="6781800" cy="838200"/>
          </a:xfrm>
        </p:spPr>
        <p:txBody>
          <a:bodyPr>
            <a:normAutofit fontScale="90000"/>
          </a:bodyPr>
          <a:lstStyle/>
          <a:p>
            <a:r>
              <a:rPr lang="en-US" dirty="0"/>
              <a:t>Counts by Age Group</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65212500"/>
              </p:ext>
            </p:extLst>
          </p:nvPr>
        </p:nvGraphicFramePr>
        <p:xfrm>
          <a:off x="762000" y="1295400"/>
          <a:ext cx="7543800" cy="41910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3183147" y="5384805"/>
            <a:ext cx="3124200" cy="276999"/>
          </a:xfrm>
          <a:prstGeom prst="rect">
            <a:avLst/>
          </a:prstGeom>
          <a:noFill/>
        </p:spPr>
        <p:txBody>
          <a:bodyPr wrap="square" rtlCol="0">
            <a:spAutoFit/>
          </a:bodyPr>
          <a:lstStyle/>
          <a:p>
            <a:pPr algn="ctr"/>
            <a:r>
              <a:rPr lang="en-US" sz="1200" dirty="0"/>
              <a:t>Years</a:t>
            </a:r>
          </a:p>
        </p:txBody>
      </p:sp>
    </p:spTree>
    <p:extLst>
      <p:ext uri="{BB962C8B-B14F-4D97-AF65-F5344CB8AC3E}">
        <p14:creationId xmlns:p14="http://schemas.microsoft.com/office/powerpoint/2010/main" val="21036331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
            <a:ext cx="7543800" cy="685800"/>
          </a:xfrm>
        </p:spPr>
        <p:txBody>
          <a:bodyPr>
            <a:normAutofit fontScale="90000"/>
          </a:bodyPr>
          <a:lstStyle/>
          <a:p>
            <a:r>
              <a:rPr lang="en-US" sz="4000" dirty="0"/>
              <a:t>Condition-related Reported Deaths</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795144602"/>
              </p:ext>
            </p:extLst>
          </p:nvPr>
        </p:nvGraphicFramePr>
        <p:xfrm>
          <a:off x="762000" y="990600"/>
          <a:ext cx="7543800" cy="4953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a:graphicFrameLocks/>
          </p:cNvGraphicFramePr>
          <p:nvPr>
            <p:extLst>
              <p:ext uri="{D42A27DB-BD31-4B8C-83A1-F6EECF244321}">
                <p14:modId xmlns:p14="http://schemas.microsoft.com/office/powerpoint/2010/main" val="4147060767"/>
              </p:ext>
            </p:extLst>
          </p:nvPr>
        </p:nvGraphicFramePr>
        <p:xfrm>
          <a:off x="838200" y="990600"/>
          <a:ext cx="7315200" cy="5029200"/>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Box 7"/>
          <p:cNvSpPr txBox="1"/>
          <p:nvPr/>
        </p:nvSpPr>
        <p:spPr>
          <a:xfrm>
            <a:off x="762000" y="6248400"/>
            <a:ext cx="7467600" cy="246221"/>
          </a:xfrm>
          <a:prstGeom prst="rect">
            <a:avLst/>
          </a:prstGeom>
          <a:noFill/>
        </p:spPr>
        <p:txBody>
          <a:bodyPr wrap="square" rtlCol="0">
            <a:spAutoFit/>
          </a:bodyPr>
          <a:lstStyle/>
          <a:p>
            <a:r>
              <a:rPr lang="en-US" sz="1000" dirty="0"/>
              <a:t>Deaths shown for conditions with more than one reported fatality. </a:t>
            </a:r>
          </a:p>
        </p:txBody>
      </p:sp>
    </p:spTree>
    <p:extLst>
      <p:ext uri="{BB962C8B-B14F-4D97-AF65-F5344CB8AC3E}">
        <p14:creationId xmlns:p14="http://schemas.microsoft.com/office/powerpoint/2010/main" val="15842791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6200"/>
            <a:ext cx="6781800" cy="838200"/>
          </a:xfrm>
        </p:spPr>
        <p:txBody>
          <a:bodyPr>
            <a:normAutofit fontScale="90000"/>
          </a:bodyPr>
          <a:lstStyle/>
          <a:p>
            <a:r>
              <a:rPr lang="en-US" dirty="0"/>
              <a:t>Reported Hospitalizations</a:t>
            </a:r>
          </a:p>
        </p:txBody>
      </p:sp>
      <p:graphicFrame>
        <p:nvGraphicFramePr>
          <p:cNvPr id="7" name="Chart 6"/>
          <p:cNvGraphicFramePr>
            <a:graphicFrameLocks/>
          </p:cNvGraphicFramePr>
          <p:nvPr>
            <p:extLst>
              <p:ext uri="{D42A27DB-BD31-4B8C-83A1-F6EECF244321}">
                <p14:modId xmlns:p14="http://schemas.microsoft.com/office/powerpoint/2010/main" val="1076554721"/>
              </p:ext>
            </p:extLst>
          </p:nvPr>
        </p:nvGraphicFramePr>
        <p:xfrm>
          <a:off x="914400" y="1219200"/>
          <a:ext cx="7391400" cy="472440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762000" y="6248400"/>
            <a:ext cx="7467600" cy="246221"/>
          </a:xfrm>
          <a:prstGeom prst="rect">
            <a:avLst/>
          </a:prstGeom>
          <a:noFill/>
        </p:spPr>
        <p:txBody>
          <a:bodyPr wrap="square" rtlCol="0">
            <a:spAutoFit/>
          </a:bodyPr>
          <a:lstStyle/>
          <a:p>
            <a:r>
              <a:rPr lang="en-US" sz="1000" dirty="0"/>
              <a:t>All conditions shown had at least 100 reported hospitalizations. </a:t>
            </a:r>
          </a:p>
        </p:txBody>
      </p:sp>
    </p:spTree>
    <p:extLst>
      <p:ext uri="{BB962C8B-B14F-4D97-AF65-F5344CB8AC3E}">
        <p14:creationId xmlns:p14="http://schemas.microsoft.com/office/powerpoint/2010/main" val="31135989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4306</TotalTime>
  <Words>1782</Words>
  <Application>Microsoft Office PowerPoint</Application>
  <PresentationFormat>On-screen Show (4:3)</PresentationFormat>
  <Paragraphs>232</Paragraphs>
  <Slides>23</Slides>
  <Notes>23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Impact</vt:lpstr>
      <vt:lpstr>Times New Roman</vt:lpstr>
      <vt:lpstr>NewsPrint</vt:lpstr>
      <vt:lpstr>Overview and Highlights- 2012 Preliminary Case Counts</vt:lpstr>
      <vt:lpstr>PowerPoint Presentation</vt:lpstr>
      <vt:lpstr>Overview</vt:lpstr>
      <vt:lpstr>Top Conditions Reported-  by Count and Incidence Rate</vt:lpstr>
      <vt:lpstr>Conditions with the Fewest Reports</vt:lpstr>
      <vt:lpstr>Counts by Region</vt:lpstr>
      <vt:lpstr>Counts by Age Group</vt:lpstr>
      <vt:lpstr>Condition-related Reported Deaths</vt:lpstr>
      <vt:lpstr>Reported Hospitalizations</vt:lpstr>
      <vt:lpstr>Severity of Illness </vt:lpstr>
      <vt:lpstr>Highlights</vt:lpstr>
      <vt:lpstr>Campylobacteriosis- Counts and Incidence Rates by Year</vt:lpstr>
      <vt:lpstr>Shigellosis- Counts and Incidence Rates by Year</vt:lpstr>
      <vt:lpstr>Shiga toxin-producing Escherichia coli-  2012 Counts and Incidence Rates by Age Group </vt:lpstr>
      <vt:lpstr>Meningococcal Invasive Disease-  Counts and Incidence Rates by Year </vt:lpstr>
      <vt:lpstr>Legionellosis- Counts and Incidence Rates by Year</vt:lpstr>
      <vt:lpstr>Acute Hepatitis A- Counts by Year and Age Group</vt:lpstr>
      <vt:lpstr>Varicella- Counts by Year and Age Group</vt:lpstr>
      <vt:lpstr>West Nile Virus- 2012 Counts and Deaths by Age Group</vt:lpstr>
      <vt:lpstr>2013 Reporting Changes</vt:lpstr>
      <vt:lpstr>Changes in the Texas Administrative Code Regarding Notifiable Conditions </vt:lpstr>
      <vt:lpstr>Changes in the Texas Administrative Code Regarding Notifiable Conditions </vt:lpstr>
      <vt:lpstr>Questions?</vt:lpstr>
    </vt:vector>
  </TitlesOfParts>
  <Company>DSHS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and Highlights of 2012 Preliminary Case Counts</dc:title>
  <dc:creator>Lucas,Shelley (DSHS)</dc:creator>
  <cp:lastModifiedBy>Pinter,Henry J (DSHS)</cp:lastModifiedBy>
  <cp:revision>224</cp:revision>
  <cp:lastPrinted>2013-02-25T21:14:57Z</cp:lastPrinted>
  <dcterms:created xsi:type="dcterms:W3CDTF">2013-02-26T12:51:33Z</dcterms:created>
  <dcterms:modified xsi:type="dcterms:W3CDTF">2023-02-16T16:55:29Z</dcterms:modified>
</cp:coreProperties>
</file>