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Lst>
  <p:notesMasterIdLst>
    <p:notesMasterId r:id="rId45"/>
  </p:notesMasterIdLst>
  <p:sldIdLst>
    <p:sldId id="256" r:id="rId2"/>
    <p:sldId id="329" r:id="rId3"/>
    <p:sldId id="331" r:id="rId4"/>
    <p:sldId id="270" r:id="rId5"/>
    <p:sldId id="313" r:id="rId6"/>
    <p:sldId id="330" r:id="rId7"/>
    <p:sldId id="279" r:id="rId8"/>
    <p:sldId id="307" r:id="rId9"/>
    <p:sldId id="303" r:id="rId10"/>
    <p:sldId id="308" r:id="rId11"/>
    <p:sldId id="304" r:id="rId12"/>
    <p:sldId id="320" r:id="rId13"/>
    <p:sldId id="321" r:id="rId14"/>
    <p:sldId id="298" r:id="rId15"/>
    <p:sldId id="291" r:id="rId16"/>
    <p:sldId id="314" r:id="rId17"/>
    <p:sldId id="306" r:id="rId18"/>
    <p:sldId id="310" r:id="rId19"/>
    <p:sldId id="311" r:id="rId20"/>
    <p:sldId id="322" r:id="rId21"/>
    <p:sldId id="312" r:id="rId22"/>
    <p:sldId id="300" r:id="rId23"/>
    <p:sldId id="328" r:id="rId24"/>
    <p:sldId id="280" r:id="rId25"/>
    <p:sldId id="283" r:id="rId26"/>
    <p:sldId id="324" r:id="rId27"/>
    <p:sldId id="325" r:id="rId28"/>
    <p:sldId id="317" r:id="rId29"/>
    <p:sldId id="319" r:id="rId30"/>
    <p:sldId id="284" r:id="rId31"/>
    <p:sldId id="326" r:id="rId32"/>
    <p:sldId id="302" r:id="rId33"/>
    <p:sldId id="318" r:id="rId34"/>
    <p:sldId id="285" r:id="rId35"/>
    <p:sldId id="286" r:id="rId36"/>
    <p:sldId id="316" r:id="rId37"/>
    <p:sldId id="287" r:id="rId38"/>
    <p:sldId id="315" r:id="rId39"/>
    <p:sldId id="289" r:id="rId40"/>
    <p:sldId id="299" r:id="rId41"/>
    <p:sldId id="301" r:id="rId42"/>
    <p:sldId id="327" r:id="rId43"/>
    <p:sldId id="323" r:id="rId44"/>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BA9"/>
    <a:srgbClr val="F7F3ED"/>
    <a:srgbClr val="C0504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15" autoAdjust="0"/>
  </p:normalViewPr>
  <p:slideViewPr>
    <p:cSldViewPr snapToGrid="0">
      <p:cViewPr varScale="1">
        <p:scale>
          <a:sx n="48" d="100"/>
          <a:sy n="48" d="100"/>
        </p:scale>
        <p:origin x="2107"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charts/_rels/chart1.xml.rels><?xml version="1.0" encoding="UTF-8" standalone="yes"?>
<Relationships xmlns="http://schemas.openxmlformats.org/package/2006/relationships"><Relationship Id="rId2" Type="http://schemas.openxmlformats.org/officeDocument/2006/relationships/oleObject" Target="Food%20attribution%20EID%20March%20201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Foodborne</a:t>
            </a:r>
            <a:r>
              <a:rPr lang="en-US" baseline="0"/>
              <a:t> Illness Outbreaks Attributed to Specific Commodities, </a:t>
            </a:r>
          </a:p>
          <a:p>
            <a:pPr>
              <a:defRPr/>
            </a:pPr>
            <a:r>
              <a:rPr lang="en-US" baseline="0"/>
              <a:t>U.S. 1998-2008</a:t>
            </a:r>
            <a:endParaRPr lang="en-US"/>
          </a:p>
        </c:rich>
      </c:tx>
      <c:overlay val="0"/>
    </c:title>
    <c:autoTitleDeleted val="0"/>
    <c:view3D>
      <c:rotX val="15"/>
      <c:rotY val="20"/>
      <c:rAngAx val="1"/>
    </c:view3D>
    <c:floor>
      <c:thickness val="0"/>
    </c:floor>
    <c:sideWall>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sideWall>
    <c:backWall>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backWall>
    <c:plotArea>
      <c:layout/>
      <c:bar3DChart>
        <c:barDir val="col"/>
        <c:grouping val="clustered"/>
        <c:varyColors val="0"/>
        <c:ser>
          <c:idx val="0"/>
          <c:order val="0"/>
          <c:tx>
            <c:strRef>
              <c:f>Sheet1!$B$1</c:f>
              <c:strCache>
                <c:ptCount val="1"/>
                <c:pt idx="0">
                  <c:v>Illnesses</c:v>
                </c:pt>
              </c:strCache>
            </c:strRef>
          </c:tx>
          <c:spPr>
            <a:solidFill>
              <a:srgbClr val="FFC000"/>
            </a:solidFill>
          </c:spPr>
          <c:invertIfNegative val="0"/>
          <c:cat>
            <c:strRef>
              <c:f>Sheet1!$A$2:$A$19</c:f>
              <c:strCache>
                <c:ptCount val="18"/>
                <c:pt idx="0">
                  <c:v>Leafy</c:v>
                </c:pt>
                <c:pt idx="1">
                  <c:v>Dairy</c:v>
                </c:pt>
                <c:pt idx="2">
                  <c:v>Fruits-Nuts</c:v>
                </c:pt>
                <c:pt idx="3">
                  <c:v>Poultry</c:v>
                </c:pt>
                <c:pt idx="4">
                  <c:v>Vine</c:v>
                </c:pt>
                <c:pt idx="5">
                  <c:v>Beef</c:v>
                </c:pt>
                <c:pt idx="6">
                  <c:v>Eggs</c:v>
                </c:pt>
                <c:pt idx="7">
                  <c:v>Pork</c:v>
                </c:pt>
                <c:pt idx="8">
                  <c:v>Grains-Beans</c:v>
                </c:pt>
                <c:pt idx="9">
                  <c:v>Root</c:v>
                </c:pt>
                <c:pt idx="10">
                  <c:v>Mollusk</c:v>
                </c:pt>
                <c:pt idx="11">
                  <c:v>Fish</c:v>
                </c:pt>
                <c:pt idx="12">
                  <c:v>Undetermined</c:v>
                </c:pt>
                <c:pt idx="13">
                  <c:v>Oils-Sugars</c:v>
                </c:pt>
                <c:pt idx="14">
                  <c:v>Crustacean</c:v>
                </c:pt>
                <c:pt idx="15">
                  <c:v>Sprout</c:v>
                </c:pt>
                <c:pt idx="16">
                  <c:v>Game</c:v>
                </c:pt>
                <c:pt idx="17">
                  <c:v>Fungi</c:v>
                </c:pt>
              </c:strCache>
            </c:strRef>
          </c:cat>
          <c:val>
            <c:numRef>
              <c:f>Sheet1!$B$2:$B$19</c:f>
              <c:numCache>
                <c:formatCode>General</c:formatCode>
                <c:ptCount val="18"/>
                <c:pt idx="0">
                  <c:v>0.223</c:v>
                </c:pt>
                <c:pt idx="1">
                  <c:v>0.13800000000000001</c:v>
                </c:pt>
                <c:pt idx="2">
                  <c:v>0.11700000000000001</c:v>
                </c:pt>
                <c:pt idx="3">
                  <c:v>9.8000000000000004E-2</c:v>
                </c:pt>
                <c:pt idx="4">
                  <c:v>7.9000000000000001E-2</c:v>
                </c:pt>
                <c:pt idx="5">
                  <c:v>6.6000000000000003E-2</c:v>
                </c:pt>
                <c:pt idx="6">
                  <c:v>0.06</c:v>
                </c:pt>
                <c:pt idx="7">
                  <c:v>5.3999999999999999E-2</c:v>
                </c:pt>
                <c:pt idx="8">
                  <c:v>4.4999999999999998E-2</c:v>
                </c:pt>
                <c:pt idx="9">
                  <c:v>3.5999999999999997E-2</c:v>
                </c:pt>
                <c:pt idx="10">
                  <c:v>0.03</c:v>
                </c:pt>
                <c:pt idx="11">
                  <c:v>2.7E-2</c:v>
                </c:pt>
                <c:pt idx="12">
                  <c:v>1.0999999999999999E-2</c:v>
                </c:pt>
                <c:pt idx="13">
                  <c:v>7.0000000000000001E-3</c:v>
                </c:pt>
                <c:pt idx="14">
                  <c:v>5.0000000000000001E-3</c:v>
                </c:pt>
                <c:pt idx="15">
                  <c:v>3.0000000000000001E-3</c:v>
                </c:pt>
                <c:pt idx="16">
                  <c:v>1E-3</c:v>
                </c:pt>
                <c:pt idx="17">
                  <c:v>1E-3</c:v>
                </c:pt>
              </c:numCache>
            </c:numRef>
          </c:val>
          <c:extLst>
            <c:ext xmlns:c16="http://schemas.microsoft.com/office/drawing/2014/chart" uri="{C3380CC4-5D6E-409C-BE32-E72D297353CC}">
              <c16:uniqueId val="{00000000-78E0-40A2-AD02-518D6F21FD4D}"/>
            </c:ext>
          </c:extLst>
        </c:ser>
        <c:ser>
          <c:idx val="1"/>
          <c:order val="1"/>
          <c:tx>
            <c:strRef>
              <c:f>Sheet1!$C$1</c:f>
              <c:strCache>
                <c:ptCount val="1"/>
                <c:pt idx="0">
                  <c:v>Hospitalizations</c:v>
                </c:pt>
              </c:strCache>
            </c:strRef>
          </c:tx>
          <c:spPr>
            <a:solidFill>
              <a:srgbClr val="E46C0A"/>
            </a:solidFill>
          </c:spPr>
          <c:invertIfNegative val="0"/>
          <c:cat>
            <c:strRef>
              <c:f>Sheet1!$A$2:$A$19</c:f>
              <c:strCache>
                <c:ptCount val="18"/>
                <c:pt idx="0">
                  <c:v>Leafy</c:v>
                </c:pt>
                <c:pt idx="1">
                  <c:v>Dairy</c:v>
                </c:pt>
                <c:pt idx="2">
                  <c:v>Fruits-Nuts</c:v>
                </c:pt>
                <c:pt idx="3">
                  <c:v>Poultry</c:v>
                </c:pt>
                <c:pt idx="4">
                  <c:v>Vine</c:v>
                </c:pt>
                <c:pt idx="5">
                  <c:v>Beef</c:v>
                </c:pt>
                <c:pt idx="6">
                  <c:v>Eggs</c:v>
                </c:pt>
                <c:pt idx="7">
                  <c:v>Pork</c:v>
                </c:pt>
                <c:pt idx="8">
                  <c:v>Grains-Beans</c:v>
                </c:pt>
                <c:pt idx="9">
                  <c:v>Root</c:v>
                </c:pt>
                <c:pt idx="10">
                  <c:v>Mollusk</c:v>
                </c:pt>
                <c:pt idx="11">
                  <c:v>Fish</c:v>
                </c:pt>
                <c:pt idx="12">
                  <c:v>Undetermined</c:v>
                </c:pt>
                <c:pt idx="13">
                  <c:v>Oils-Sugars</c:v>
                </c:pt>
                <c:pt idx="14">
                  <c:v>Crustacean</c:v>
                </c:pt>
                <c:pt idx="15">
                  <c:v>Sprout</c:v>
                </c:pt>
                <c:pt idx="16">
                  <c:v>Game</c:v>
                </c:pt>
                <c:pt idx="17">
                  <c:v>Fungi</c:v>
                </c:pt>
              </c:strCache>
            </c:strRef>
          </c:cat>
          <c:val>
            <c:numRef>
              <c:f>Sheet1!$C$2:$C$19</c:f>
              <c:numCache>
                <c:formatCode>General</c:formatCode>
                <c:ptCount val="18"/>
                <c:pt idx="0">
                  <c:v>0.13500000000000001</c:v>
                </c:pt>
                <c:pt idx="1">
                  <c:v>0.16200000000000001</c:v>
                </c:pt>
                <c:pt idx="2">
                  <c:v>0.10100000000000001</c:v>
                </c:pt>
                <c:pt idx="3">
                  <c:v>0.115</c:v>
                </c:pt>
                <c:pt idx="4">
                  <c:v>0.105</c:v>
                </c:pt>
                <c:pt idx="5">
                  <c:v>5.3999999999999999E-2</c:v>
                </c:pt>
                <c:pt idx="6">
                  <c:v>7.0999999999999994E-2</c:v>
                </c:pt>
                <c:pt idx="7">
                  <c:v>5.0999999999999997E-2</c:v>
                </c:pt>
                <c:pt idx="8">
                  <c:v>2.5000000000000001E-2</c:v>
                </c:pt>
                <c:pt idx="9">
                  <c:v>2.5999999999999999E-2</c:v>
                </c:pt>
                <c:pt idx="10">
                  <c:v>2.5000000000000001E-2</c:v>
                </c:pt>
                <c:pt idx="11">
                  <c:v>2.9000000000000001E-2</c:v>
                </c:pt>
                <c:pt idx="12">
                  <c:v>8.1000000000000003E-2</c:v>
                </c:pt>
                <c:pt idx="13">
                  <c:v>3.0000000000000001E-3</c:v>
                </c:pt>
                <c:pt idx="14">
                  <c:v>2E-3</c:v>
                </c:pt>
                <c:pt idx="15">
                  <c:v>1.2E-2</c:v>
                </c:pt>
                <c:pt idx="16">
                  <c:v>2E-3</c:v>
                </c:pt>
                <c:pt idx="17">
                  <c:v>1E-3</c:v>
                </c:pt>
              </c:numCache>
            </c:numRef>
          </c:val>
          <c:extLst>
            <c:ext xmlns:c16="http://schemas.microsoft.com/office/drawing/2014/chart" uri="{C3380CC4-5D6E-409C-BE32-E72D297353CC}">
              <c16:uniqueId val="{00000001-78E0-40A2-AD02-518D6F21FD4D}"/>
            </c:ext>
          </c:extLst>
        </c:ser>
        <c:ser>
          <c:idx val="2"/>
          <c:order val="2"/>
          <c:tx>
            <c:strRef>
              <c:f>Sheet1!$D$1</c:f>
              <c:strCache>
                <c:ptCount val="1"/>
                <c:pt idx="0">
                  <c:v>Deaths</c:v>
                </c:pt>
              </c:strCache>
            </c:strRef>
          </c:tx>
          <c:spPr>
            <a:solidFill>
              <a:srgbClr val="C0504D"/>
            </a:solidFill>
          </c:spPr>
          <c:invertIfNegative val="0"/>
          <c:cat>
            <c:strRef>
              <c:f>Sheet1!$A$2:$A$19</c:f>
              <c:strCache>
                <c:ptCount val="18"/>
                <c:pt idx="0">
                  <c:v>Leafy</c:v>
                </c:pt>
                <c:pt idx="1">
                  <c:v>Dairy</c:v>
                </c:pt>
                <c:pt idx="2">
                  <c:v>Fruits-Nuts</c:v>
                </c:pt>
                <c:pt idx="3">
                  <c:v>Poultry</c:v>
                </c:pt>
                <c:pt idx="4">
                  <c:v>Vine</c:v>
                </c:pt>
                <c:pt idx="5">
                  <c:v>Beef</c:v>
                </c:pt>
                <c:pt idx="6">
                  <c:v>Eggs</c:v>
                </c:pt>
                <c:pt idx="7">
                  <c:v>Pork</c:v>
                </c:pt>
                <c:pt idx="8">
                  <c:v>Grains-Beans</c:v>
                </c:pt>
                <c:pt idx="9">
                  <c:v>Root</c:v>
                </c:pt>
                <c:pt idx="10">
                  <c:v>Mollusk</c:v>
                </c:pt>
                <c:pt idx="11">
                  <c:v>Fish</c:v>
                </c:pt>
                <c:pt idx="12">
                  <c:v>Undetermined</c:v>
                </c:pt>
                <c:pt idx="13">
                  <c:v>Oils-Sugars</c:v>
                </c:pt>
                <c:pt idx="14">
                  <c:v>Crustacean</c:v>
                </c:pt>
                <c:pt idx="15">
                  <c:v>Sprout</c:v>
                </c:pt>
                <c:pt idx="16">
                  <c:v>Game</c:v>
                </c:pt>
                <c:pt idx="17">
                  <c:v>Fungi</c:v>
                </c:pt>
              </c:strCache>
            </c:strRef>
          </c:cat>
          <c:val>
            <c:numRef>
              <c:f>Sheet1!$D$2:$D$19</c:f>
              <c:numCache>
                <c:formatCode>General</c:formatCode>
                <c:ptCount val="18"/>
                <c:pt idx="0">
                  <c:v>0.06</c:v>
                </c:pt>
                <c:pt idx="1">
                  <c:v>9.7000000000000003E-2</c:v>
                </c:pt>
                <c:pt idx="2">
                  <c:v>6.4000000000000001E-2</c:v>
                </c:pt>
                <c:pt idx="3">
                  <c:v>0.191</c:v>
                </c:pt>
                <c:pt idx="4">
                  <c:v>7.0000000000000007E-2</c:v>
                </c:pt>
                <c:pt idx="5">
                  <c:v>3.7999999999999999E-2</c:v>
                </c:pt>
                <c:pt idx="6">
                  <c:v>4.9000000000000002E-2</c:v>
                </c:pt>
                <c:pt idx="7">
                  <c:v>5.7000000000000002E-2</c:v>
                </c:pt>
                <c:pt idx="8">
                  <c:v>1.9E-2</c:v>
                </c:pt>
                <c:pt idx="9">
                  <c:v>1.4E-2</c:v>
                </c:pt>
                <c:pt idx="10">
                  <c:v>1.4E-2</c:v>
                </c:pt>
                <c:pt idx="11">
                  <c:v>4.9000000000000002E-2</c:v>
                </c:pt>
                <c:pt idx="12">
                  <c:v>0.252</c:v>
                </c:pt>
                <c:pt idx="13">
                  <c:v>2E-3</c:v>
                </c:pt>
                <c:pt idx="14">
                  <c:v>2E-3</c:v>
                </c:pt>
                <c:pt idx="15">
                  <c:v>1.9E-2</c:v>
                </c:pt>
                <c:pt idx="16">
                  <c:v>2E-3</c:v>
                </c:pt>
                <c:pt idx="17">
                  <c:v>1E-3</c:v>
                </c:pt>
              </c:numCache>
            </c:numRef>
          </c:val>
          <c:extLst>
            <c:ext xmlns:c16="http://schemas.microsoft.com/office/drawing/2014/chart" uri="{C3380CC4-5D6E-409C-BE32-E72D297353CC}">
              <c16:uniqueId val="{00000002-78E0-40A2-AD02-518D6F21FD4D}"/>
            </c:ext>
          </c:extLst>
        </c:ser>
        <c:dLbls>
          <c:showLegendKey val="0"/>
          <c:showVal val="0"/>
          <c:showCatName val="0"/>
          <c:showSerName val="0"/>
          <c:showPercent val="0"/>
          <c:showBubbleSize val="0"/>
        </c:dLbls>
        <c:gapWidth val="150"/>
        <c:shape val="box"/>
        <c:axId val="25252224"/>
        <c:axId val="25253760"/>
        <c:axId val="0"/>
      </c:bar3DChart>
      <c:catAx>
        <c:axId val="25252224"/>
        <c:scaling>
          <c:orientation val="minMax"/>
        </c:scaling>
        <c:delete val="0"/>
        <c:axPos val="b"/>
        <c:numFmt formatCode="General" sourceLinked="0"/>
        <c:majorTickMark val="out"/>
        <c:minorTickMark val="none"/>
        <c:tickLblPos val="nextTo"/>
        <c:txPr>
          <a:bodyPr/>
          <a:lstStyle/>
          <a:p>
            <a:pPr>
              <a:defRPr b="1"/>
            </a:pPr>
            <a:endParaRPr lang="en-US"/>
          </a:p>
        </c:txPr>
        <c:crossAx val="25253760"/>
        <c:crosses val="autoZero"/>
        <c:auto val="1"/>
        <c:lblAlgn val="ctr"/>
        <c:lblOffset val="100"/>
        <c:noMultiLvlLbl val="0"/>
      </c:catAx>
      <c:valAx>
        <c:axId val="25253760"/>
        <c:scaling>
          <c:orientation val="minMax"/>
        </c:scaling>
        <c:delete val="0"/>
        <c:axPos val="l"/>
        <c:majorGridlines/>
        <c:numFmt formatCode="0%" sourceLinked="0"/>
        <c:majorTickMark val="out"/>
        <c:minorTickMark val="none"/>
        <c:tickLblPos val="nextTo"/>
        <c:txPr>
          <a:bodyPr/>
          <a:lstStyle/>
          <a:p>
            <a:pPr>
              <a:defRPr sz="1600" b="1"/>
            </a:pPr>
            <a:endParaRPr lang="en-US"/>
          </a:p>
        </c:txPr>
        <c:crossAx val="25252224"/>
        <c:crosses val="autoZero"/>
        <c:crossBetween val="between"/>
      </c:valAx>
    </c:plotArea>
    <c:legend>
      <c:legendPos val="b"/>
      <c:overlay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txPr>
        <a:bodyPr/>
        <a:lstStyle/>
        <a:p>
          <a:pPr>
            <a:defRPr sz="1600" b="1"/>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E756A-68DF-49E5-B6E8-3A43A00702B5}"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48466-E084-409E-B3B0-38D99D7A5CFE}" type="slidenum">
              <a:rPr lang="en-US" smtClean="0"/>
              <a:t>‹#›</a:t>
            </a:fld>
            <a:endParaRPr lang="en-US"/>
          </a:p>
        </p:txBody>
      </p:sp>
    </p:spTree>
    <p:extLst>
      <p:ext uri="{BB962C8B-B14F-4D97-AF65-F5344CB8AC3E}">
        <p14:creationId xmlns:p14="http://schemas.microsoft.com/office/powerpoint/2010/main" val="421347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1</a:t>
            </a:fld>
            <a:endParaRPr lang="en-US"/>
          </a:p>
        </p:txBody>
      </p:sp>
    </p:spTree>
    <p:extLst>
      <p:ext uri="{BB962C8B-B14F-4D97-AF65-F5344CB8AC3E}">
        <p14:creationId xmlns:p14="http://schemas.microsoft.com/office/powerpoint/2010/main" val="201952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Delayed</a:t>
            </a:r>
            <a:r>
              <a:rPr lang="en-US" sz="1000" baseline="0" dirty="0"/>
              <a:t> just a bit by the holiday weekend, DSHS contacts Williamson County &amp; Cities Health District on Monday, March 5 to alert them to the single Texas case that matched the cluster pattern and </a:t>
            </a:r>
            <a:r>
              <a:rPr lang="en-US" sz="1000" baseline="0" dirty="0">
                <a:effectLst/>
              </a:rPr>
              <a:t>requests the Hypothesis-generating questionnaire also be administered. </a:t>
            </a:r>
            <a:r>
              <a:rPr lang="en-US" sz="1000" baseline="0" dirty="0"/>
              <a:t>  </a:t>
            </a:r>
          </a:p>
          <a:p>
            <a:endParaRPr lang="en-US" sz="1000" baseline="0" dirty="0"/>
          </a:p>
          <a:p>
            <a:r>
              <a:rPr lang="en-US" sz="1000" baseline="0" dirty="0"/>
              <a:t>By Tuesday, the cluster had increased to 18 matching isolates.---</a:t>
            </a:r>
            <a:r>
              <a:rPr lang="en-US" sz="1000" kern="1200" dirty="0">
                <a:solidFill>
                  <a:schemeClr val="tx1"/>
                </a:solidFill>
                <a:effectLst/>
                <a:latin typeface="+mn-lt"/>
                <a:ea typeface="+mn-ea"/>
                <a:cs typeface="+mn-cs"/>
              </a:rPr>
              <a:t>Also on Tuesday, FDA reached out to CDC and stated that their Signals team has been monitoring this cluster and doing some background research on </a:t>
            </a:r>
            <a:r>
              <a:rPr lang="en-US" sz="1000" i="1" kern="1200" dirty="0">
                <a:solidFill>
                  <a:schemeClr val="tx1"/>
                </a:solidFill>
                <a:effectLst/>
                <a:latin typeface="+mn-lt"/>
                <a:ea typeface="+mn-ea"/>
                <a:cs typeface="+mn-cs"/>
              </a:rPr>
              <a:t>Salmonella</a:t>
            </a:r>
            <a:r>
              <a:rPr lang="en-US" sz="1000" kern="1200" dirty="0">
                <a:solidFill>
                  <a:schemeClr val="tx1"/>
                </a:solidFill>
                <a:effectLst/>
                <a:latin typeface="+mn-lt"/>
                <a:ea typeface="+mn-ea"/>
                <a:cs typeface="+mn-cs"/>
              </a:rPr>
              <a:t> Bareilly.</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FDA saw many seafood samples, mostly from countries such as India, Thailand, and Vietnam. Other isolates came from frog legs and various pepper spices. The CDC invited FDA to join on the next call to be held on Thursday,</a:t>
            </a:r>
            <a:r>
              <a:rPr lang="en-US" sz="1000" kern="1200" baseline="0" dirty="0">
                <a:solidFill>
                  <a:schemeClr val="tx1"/>
                </a:solidFill>
                <a:effectLst/>
                <a:latin typeface="+mn-lt"/>
                <a:ea typeface="+mn-ea"/>
                <a:cs typeface="+mn-cs"/>
              </a:rPr>
              <a:t> March 8.</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On Wednesday, CDC informs DSHS that there are now </a:t>
            </a:r>
            <a:r>
              <a:rPr lang="en-US" sz="1000" kern="1200" dirty="0">
                <a:solidFill>
                  <a:schemeClr val="tx1"/>
                </a:solidFill>
                <a:effectLst/>
                <a:latin typeface="+mn-lt"/>
                <a:ea typeface="+mn-ea"/>
                <a:cs typeface="+mn-cs"/>
              </a:rPr>
              <a:t>26 cases in 12 states, including a 2</a:t>
            </a:r>
            <a:r>
              <a:rPr lang="en-US" sz="1000" kern="1200" baseline="30000" dirty="0">
                <a:solidFill>
                  <a:schemeClr val="tx1"/>
                </a:solidFill>
                <a:effectLst/>
                <a:latin typeface="+mn-lt"/>
                <a:ea typeface="+mn-ea"/>
                <a:cs typeface="+mn-cs"/>
              </a:rPr>
              <a:t>nd</a:t>
            </a:r>
            <a:r>
              <a:rPr lang="en-US" sz="1000" kern="1200" dirty="0">
                <a:solidFill>
                  <a:schemeClr val="tx1"/>
                </a:solidFill>
                <a:effectLst/>
                <a:latin typeface="+mn-lt"/>
                <a:ea typeface="+mn-ea"/>
                <a:cs typeface="+mn-cs"/>
              </a:rPr>
              <a:t> case in Texas from </a:t>
            </a:r>
            <a:r>
              <a:rPr lang="en-US" sz="1000" dirty="0">
                <a:effectLst/>
              </a:rPr>
              <a:t>Austin/Travis -DSHS</a:t>
            </a:r>
            <a:r>
              <a:rPr lang="en-US" sz="1000" baseline="0" dirty="0">
                <a:effectLst/>
              </a:rPr>
              <a:t> contacts Austin-Travis </a:t>
            </a:r>
            <a:r>
              <a:rPr lang="en-US" sz="1000" dirty="0">
                <a:effectLst/>
              </a:rPr>
              <a:t>County Health and Human Services Department (HHSD) </a:t>
            </a:r>
            <a:r>
              <a:rPr lang="en-US" sz="1000" baseline="0" dirty="0">
                <a:effectLst/>
              </a:rPr>
              <a:t>to notify them of the second case in their jurisdiction and requests the Hypothesis-generating questionnaire also be administered.  </a:t>
            </a:r>
            <a:endParaRPr lang="en-US" sz="1000" kern="1200" baseline="0" dirty="0">
              <a:solidFill>
                <a:schemeClr val="tx1"/>
              </a:solidFill>
              <a:effectLst/>
              <a:latin typeface="+mn-lt"/>
              <a:ea typeface="+mn-ea"/>
              <a:cs typeface="+mn-cs"/>
            </a:endParaRP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By the time of the conference call on Thursday, February 8</a:t>
            </a:r>
            <a:r>
              <a:rPr lang="en-US" sz="1000" kern="1200" baseline="30000" dirty="0">
                <a:solidFill>
                  <a:schemeClr val="tx1"/>
                </a:solidFill>
                <a:effectLst/>
                <a:latin typeface="+mn-lt"/>
                <a:ea typeface="+mn-ea"/>
                <a:cs typeface="+mn-cs"/>
              </a:rPr>
              <a:t>th</a:t>
            </a:r>
            <a:r>
              <a:rPr lang="en-US" sz="1000" kern="1200" baseline="0" dirty="0">
                <a:solidFill>
                  <a:schemeClr val="tx1"/>
                </a:solidFill>
                <a:effectLst/>
                <a:latin typeface="+mn-lt"/>
                <a:ea typeface="+mn-ea"/>
                <a:cs typeface="+mn-cs"/>
              </a:rPr>
              <a:t>, 27 cases had been identified, from 12 states, including 2 cases in Texas. On the call, we hear that </a:t>
            </a:r>
            <a:r>
              <a:rPr lang="en-US" sz="1000" b="0" i="0" u="none" strike="noStrike" kern="1200" baseline="0" dirty="0">
                <a:solidFill>
                  <a:schemeClr val="tx1"/>
                </a:solidFill>
                <a:effectLst/>
                <a:latin typeface="+mn-lt"/>
                <a:ea typeface="+mn-ea"/>
                <a:cs typeface="+mn-cs"/>
              </a:rPr>
              <a:t>initial e</a:t>
            </a:r>
            <a:r>
              <a:rPr lang="en-US" sz="1000" b="0" i="0" u="none" strike="noStrike" kern="1200" baseline="0" dirty="0">
                <a:solidFill>
                  <a:schemeClr val="tx1"/>
                </a:solidFill>
                <a:latin typeface="+mn-lt"/>
                <a:ea typeface="+mn-ea"/>
                <a:cs typeface="+mn-cs"/>
              </a:rPr>
              <a:t>xposure information from 8 cases revealed that 7 reported eating seafood and 5 ate sushi in the week before becoming ill. </a:t>
            </a:r>
            <a:r>
              <a:rPr lang="en-US" sz="1000" kern="1200" baseline="0" dirty="0">
                <a:solidFill>
                  <a:schemeClr val="tx1"/>
                </a:solidFill>
                <a:effectLst/>
                <a:latin typeface="+mn-lt"/>
                <a:ea typeface="+mn-ea"/>
                <a:cs typeface="+mn-cs"/>
              </a:rPr>
              <a:t>Luckily before the call, DSHS receives </a:t>
            </a:r>
            <a:r>
              <a:rPr lang="en-US" sz="1000" b="1" kern="1200" baseline="0" dirty="0">
                <a:solidFill>
                  <a:schemeClr val="tx1"/>
                </a:solidFill>
                <a:effectLst/>
                <a:latin typeface="+mn-lt"/>
                <a:ea typeface="+mn-ea"/>
                <a:cs typeface="+mn-cs"/>
              </a:rPr>
              <a:t>initial case reports </a:t>
            </a:r>
            <a:r>
              <a:rPr lang="en-US" sz="1000" kern="1200" baseline="0" dirty="0">
                <a:solidFill>
                  <a:schemeClr val="tx1"/>
                </a:solidFill>
                <a:effectLst/>
                <a:latin typeface="+mn-lt"/>
                <a:ea typeface="+mn-ea"/>
                <a:cs typeface="+mn-cs"/>
              </a:rPr>
              <a:t>on both cases </a:t>
            </a:r>
            <a:r>
              <a:rPr lang="en-US" sz="1000" b="1" kern="1200" baseline="0" dirty="0">
                <a:solidFill>
                  <a:schemeClr val="tx1"/>
                </a:solidFill>
                <a:effectLst/>
                <a:latin typeface="+mn-lt"/>
                <a:ea typeface="+mn-ea"/>
                <a:cs typeface="+mn-cs"/>
              </a:rPr>
              <a:t>previously completed </a:t>
            </a:r>
            <a:r>
              <a:rPr lang="en-US" sz="1000" kern="1200" baseline="0" dirty="0">
                <a:solidFill>
                  <a:schemeClr val="tx1"/>
                </a:solidFill>
                <a:effectLst/>
                <a:latin typeface="+mn-lt"/>
                <a:ea typeface="+mn-ea"/>
                <a:cs typeface="+mn-cs"/>
              </a:rPr>
              <a:t>by Williamson County and Travis County and </a:t>
            </a:r>
            <a:r>
              <a:rPr lang="en-US" sz="1000" b="1" kern="1200" baseline="0" dirty="0">
                <a:solidFill>
                  <a:schemeClr val="tx1"/>
                </a:solidFill>
                <a:effectLst/>
                <a:latin typeface="+mn-lt"/>
                <a:ea typeface="+mn-ea"/>
                <a:cs typeface="+mn-cs"/>
              </a:rPr>
              <a:t>both</a:t>
            </a:r>
            <a:r>
              <a:rPr lang="en-US" sz="1000" kern="1200" baseline="0" dirty="0">
                <a:solidFill>
                  <a:schemeClr val="tx1"/>
                </a:solidFill>
                <a:effectLst/>
                <a:latin typeface="+mn-lt"/>
                <a:ea typeface="+mn-ea"/>
                <a:cs typeface="+mn-cs"/>
              </a:rPr>
              <a:t> cases reported eating at the same restaurant.  Texas reports on the call </a:t>
            </a:r>
            <a:r>
              <a:rPr lang="en-US" sz="1000" b="0" i="0" u="none" strike="noStrike" kern="1200" baseline="0" dirty="0">
                <a:solidFill>
                  <a:schemeClr val="tx1"/>
                </a:solidFill>
                <a:latin typeface="+mn-lt"/>
                <a:ea typeface="+mn-ea"/>
                <a:cs typeface="+mn-cs"/>
              </a:rPr>
              <a:t>first cluster of 2 unrelated ill persons who ate at the same Japanese restaurant which serves sushi. </a:t>
            </a:r>
            <a:endParaRPr lang="en-US" sz="10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10</a:t>
            </a:fld>
            <a:endParaRPr lang="en-US"/>
          </a:p>
        </p:txBody>
      </p:sp>
    </p:spTree>
    <p:extLst>
      <p:ext uri="{BB962C8B-B14F-4D97-AF65-F5344CB8AC3E}">
        <p14:creationId xmlns:p14="http://schemas.microsoft.com/office/powerpoint/2010/main" val="245573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March 8, twelve states were involved in the investigation of the cluster, along</a:t>
            </a:r>
            <a:r>
              <a:rPr lang="en-US" baseline="0" dirty="0"/>
              <a:t> with the CDC and FDA.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Map- distribution of cases, as of March 8th</a:t>
            </a:r>
          </a:p>
        </p:txBody>
      </p:sp>
      <p:sp>
        <p:nvSpPr>
          <p:cNvPr id="4" name="Slide Number Placeholder 3"/>
          <p:cNvSpPr>
            <a:spLocks noGrp="1"/>
          </p:cNvSpPr>
          <p:nvPr>
            <p:ph type="sldNum" sz="quarter" idx="10"/>
          </p:nvPr>
        </p:nvSpPr>
        <p:spPr/>
        <p:txBody>
          <a:bodyPr/>
          <a:lstStyle/>
          <a:p>
            <a:fld id="{99148466-E084-409E-B3B0-38D99D7A5CFE}" type="slidenum">
              <a:rPr lang="en-US" smtClean="0"/>
              <a:t>11</a:t>
            </a:fld>
            <a:endParaRPr lang="en-US"/>
          </a:p>
        </p:txBody>
      </p:sp>
    </p:spTree>
    <p:extLst>
      <p:ext uri="{BB962C8B-B14F-4D97-AF65-F5344CB8AC3E}">
        <p14:creationId xmlns:p14="http://schemas.microsoft.com/office/powerpoint/2010/main" val="216856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calls continued, the cases</a:t>
            </a:r>
            <a:r>
              <a:rPr lang="en-US" baseline="0" dirty="0"/>
              <a:t> mounted up.  By the end of the month, there were 88 cases identified and 20 states involved, including </a:t>
            </a:r>
            <a:r>
              <a:rPr lang="en-US" baseline="0"/>
              <a:t>3 cases in TEXAS.</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12</a:t>
            </a:fld>
            <a:endParaRPr lang="en-US"/>
          </a:p>
        </p:txBody>
      </p:sp>
    </p:spTree>
    <p:extLst>
      <p:ext uri="{BB962C8B-B14F-4D97-AF65-F5344CB8AC3E}">
        <p14:creationId xmlns:p14="http://schemas.microsoft.com/office/powerpoint/2010/main" val="245573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Map- distribution of cases, as of March 29th</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13</a:t>
            </a:fld>
            <a:endParaRPr lang="en-US"/>
          </a:p>
        </p:txBody>
      </p:sp>
    </p:spTree>
    <p:extLst>
      <p:ext uri="{BB962C8B-B14F-4D97-AF65-F5344CB8AC3E}">
        <p14:creationId xmlns:p14="http://schemas.microsoft.com/office/powerpoint/2010/main" val="216856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14</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Questionnaires are an everyday part of disease</a:t>
            </a:r>
            <a:r>
              <a:rPr lang="en-US" baseline="0" dirty="0"/>
              <a:t> investigations. After the fairly simple case report – most case interviews stop after the standard three-day open ended food history. But as anyone involved in a complex foodborne illness investigation can tell you, the initial fog brought on my an unknown vehicle makes for some mighty big hypothesis generating questionnaires. The initial questionnaire for this outbreak was 18 pages long.  The second and third revisions were only 14 and 13 pages, respectively.  </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15</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March 13</a:t>
            </a:r>
            <a:r>
              <a:rPr lang="en-US" baseline="30000" dirty="0"/>
              <a:t>th</a:t>
            </a:r>
            <a:r>
              <a:rPr lang="en-US" dirty="0"/>
              <a:t>, we were on the third</a:t>
            </a:r>
            <a:r>
              <a:rPr lang="en-US" baseline="0" dirty="0"/>
              <a:t> questionnaire for the cases.  The focus was getting very narrow, looking for specific menu items and ingredients consumed.  We felt so fortunate that our case had a good memory (aided by her frequent visits to this particular restaurant) and was engaged in the overall process.  She felt as though she was part of the detective team, helping to solve the mystery.  By the end, we probably had spent close to six hours on the phone with her, over multiple calls, after all the interviews were said and done.  Thanks Case A!</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16</a:t>
            </a:fld>
            <a:endParaRPr lang="en-US"/>
          </a:p>
        </p:txBody>
      </p:sp>
    </p:spTree>
    <p:extLst>
      <p:ext uri="{BB962C8B-B14F-4D97-AF65-F5344CB8AC3E}">
        <p14:creationId xmlns:p14="http://schemas.microsoft.com/office/powerpoint/2010/main" val="170321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8466-E084-409E-B3B0-38D99D7A5CFE}" type="slidenum">
              <a:rPr lang="en-US" smtClean="0"/>
              <a:t>17</a:t>
            </a:fld>
            <a:endParaRPr lang="en-US"/>
          </a:p>
        </p:txBody>
      </p:sp>
    </p:spTree>
    <p:extLst>
      <p:ext uri="{BB962C8B-B14F-4D97-AF65-F5344CB8AC3E}">
        <p14:creationId xmlns:p14="http://schemas.microsoft.com/office/powerpoint/2010/main" val="18388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8466-E084-409E-B3B0-38D99D7A5CFE}" type="slidenum">
              <a:rPr lang="en-US" smtClean="0"/>
              <a:t>18</a:t>
            </a:fld>
            <a:endParaRPr lang="en-US"/>
          </a:p>
        </p:txBody>
      </p:sp>
    </p:spTree>
    <p:extLst>
      <p:ext uri="{BB962C8B-B14F-4D97-AF65-F5344CB8AC3E}">
        <p14:creationId xmlns:p14="http://schemas.microsoft.com/office/powerpoint/2010/main" val="84328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8466-E084-409E-B3B0-38D99D7A5CFE}" type="slidenum">
              <a:rPr lang="en-US" smtClean="0"/>
              <a:t>19</a:t>
            </a:fld>
            <a:endParaRPr lang="en-US"/>
          </a:p>
        </p:txBody>
      </p:sp>
    </p:spTree>
    <p:extLst>
      <p:ext uri="{BB962C8B-B14F-4D97-AF65-F5344CB8AC3E}">
        <p14:creationId xmlns:p14="http://schemas.microsoft.com/office/powerpoint/2010/main" val="81164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Foodborne Illness - Venessa</a:t>
            </a:r>
          </a:p>
          <a:p>
            <a:r>
              <a:rPr lang="en-US" sz="1200" i="1" dirty="0"/>
              <a:t>Salmonella</a:t>
            </a:r>
            <a:r>
              <a:rPr lang="en-US" sz="1200" dirty="0"/>
              <a:t> Bareilly: Early Investigation - Venessa</a:t>
            </a:r>
          </a:p>
          <a:p>
            <a:r>
              <a:rPr lang="en-US" sz="1200" dirty="0"/>
              <a:t>Local Health Department’s Role - Virginia</a:t>
            </a:r>
          </a:p>
          <a:p>
            <a:r>
              <a:rPr lang="en-US" sz="1200" dirty="0"/>
              <a:t>Restaurant Cluster Investigation - Virginia</a:t>
            </a:r>
          </a:p>
          <a:p>
            <a:r>
              <a:rPr lang="en-US" sz="1200" dirty="0"/>
              <a:t>FDA’s Role - Julie</a:t>
            </a:r>
          </a:p>
          <a:p>
            <a:r>
              <a:rPr lang="en-US" sz="1200" dirty="0"/>
              <a:t>Investigation Summary - Virginia</a:t>
            </a:r>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a:t>
            </a:fld>
            <a:endParaRPr lang="en-US"/>
          </a:p>
        </p:txBody>
      </p:sp>
    </p:spTree>
    <p:extLst>
      <p:ext uri="{BB962C8B-B14F-4D97-AF65-F5344CB8AC3E}">
        <p14:creationId xmlns:p14="http://schemas.microsoft.com/office/powerpoint/2010/main" val="381558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WCCHD</a:t>
            </a:r>
            <a:r>
              <a:rPr lang="en-US" dirty="0"/>
              <a:t> sanitarians and myself visited the restaurant in our jurisdiction associated</a:t>
            </a:r>
            <a:r>
              <a:rPr lang="en-US" baseline="0" dirty="0"/>
              <a:t> with 2 cases.  It was important for us to repeatedly emphasize that the restaurant itself was not under investigation as having caused the outbreak, given its national distribution.  Maintaining a cooperative relationship can sometimes be challenging in these situations. We were able to obtain food samples on March 22, but these were all negative upon testing.</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20</a:t>
            </a:fld>
            <a:endParaRPr lang="en-US"/>
          </a:p>
        </p:txBody>
      </p:sp>
    </p:spTree>
    <p:extLst>
      <p:ext uri="{BB962C8B-B14F-4D97-AF65-F5344CB8AC3E}">
        <p14:creationId xmlns:p14="http://schemas.microsoft.com/office/powerpoint/2010/main" val="2455737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identification of the first restaurant cluster here, visits were paid to the establishment to collect invoices and gather information on the only shared menu item – the spicy tuna roll.  Batches of spicy tuna were prepared daily, so we had the opportunity to watch a batch being made.  As other restaurant clusters were investigated across the country, the finger continued to point to “spicy tuna” – but the recipes and ingredients differed from restaurant to restaurant, except for one, mostly universal ingredient, frozen ground tuna.  One question loomed in all the epidemiologists’ minds – was the association “significant”?  This was not a simple cohort of a single meal at a single event making a closed group of individuals sick.  How could we define controls for a case study analysis?</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21</a:t>
            </a:fld>
            <a:endParaRPr lang="en-US"/>
          </a:p>
        </p:txBody>
      </p:sp>
    </p:spTree>
    <p:extLst>
      <p:ext uri="{BB962C8B-B14F-4D97-AF65-F5344CB8AC3E}">
        <p14:creationId xmlns:p14="http://schemas.microsoft.com/office/powerpoint/2010/main" val="4116740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was a comparison order</a:t>
            </a:r>
            <a:r>
              <a:rPr lang="en-US" baseline="0" dirty="0"/>
              <a:t> study with the g</a:t>
            </a:r>
            <a:r>
              <a:rPr lang="en-US" dirty="0"/>
              <a:t>oal</a:t>
            </a:r>
            <a:r>
              <a:rPr lang="en-US" baseline="0" dirty="0"/>
              <a:t> to co</a:t>
            </a:r>
            <a:r>
              <a:rPr lang="en-US" dirty="0"/>
              <a:t>mpare the</a:t>
            </a:r>
            <a:r>
              <a:rPr lang="en-US" baseline="0" dirty="0"/>
              <a:t> </a:t>
            </a:r>
            <a:r>
              <a:rPr lang="en-US" dirty="0"/>
              <a:t>frequency</a:t>
            </a:r>
            <a:r>
              <a:rPr lang="en-US" baseline="0" dirty="0"/>
              <a:t> of consumption of tuna and spicy tuna between cases and all sushi eaters.</a:t>
            </a:r>
          </a:p>
          <a:p>
            <a:endParaRPr lang="en-US" baseline="0" dirty="0"/>
          </a:p>
          <a:p>
            <a:r>
              <a:rPr lang="en-US" baseline="0" dirty="0"/>
              <a:t>Comparison group:</a:t>
            </a:r>
          </a:p>
          <a:p>
            <a:pPr marL="171450" indent="-171450">
              <a:buFontTx/>
              <a:buChar char="-"/>
            </a:pPr>
            <a:r>
              <a:rPr lang="en-US" baseline="0" dirty="0"/>
              <a:t>Orders from diners who ate at one of the restaurants associated with the outbreak</a:t>
            </a:r>
          </a:p>
          <a:p>
            <a:pPr marL="171450" indent="-171450">
              <a:buFontTx/>
              <a:buChar char="-"/>
            </a:pPr>
            <a:r>
              <a:rPr lang="en-US" baseline="0" dirty="0"/>
              <a:t>Orders placed at the same time of day (lunch or diner) and as close to the date when the ill person ate at the restaurant.</a:t>
            </a:r>
          </a:p>
          <a:p>
            <a:pPr marL="0" indent="0">
              <a:buFontTx/>
              <a:buNone/>
            </a:pPr>
            <a:endParaRPr lang="en-US" baseline="0" dirty="0"/>
          </a:p>
          <a:p>
            <a:pPr marL="0" indent="0">
              <a:buFontTx/>
              <a:buNone/>
            </a:pPr>
            <a:r>
              <a:rPr lang="en-US" baseline="0" dirty="0"/>
              <a:t>Five restaurants across the country agreed to participate in providing comparison group data, including one in Texas and carried out by the </a:t>
            </a:r>
            <a:r>
              <a:rPr lang="en-US" baseline="0" dirty="0" err="1"/>
              <a:t>the</a:t>
            </a:r>
            <a:r>
              <a:rPr lang="en-US" baseline="0" dirty="0"/>
              <a:t> City of Farmers Branch Health Department. The restaurant in Williamson County that was included in the cluster analysis and </a:t>
            </a:r>
            <a:r>
              <a:rPr lang="en-US" baseline="0" dirty="0" err="1"/>
              <a:t>traceback</a:t>
            </a:r>
            <a:r>
              <a:rPr lang="en-US" baseline="0" dirty="0"/>
              <a:t> was not included because we </a:t>
            </a:r>
          </a:p>
          <a:p>
            <a:pPr marL="0" indent="0">
              <a:buFontTx/>
              <a:buNone/>
            </a:pPr>
            <a:endParaRPr lang="en-US" baseline="0" dirty="0"/>
          </a:p>
          <a:p>
            <a:pPr marL="0" indent="0">
              <a:buFontTx/>
              <a:buNone/>
            </a:pPr>
            <a:r>
              <a:rPr lang="en-US" baseline="0" dirty="0"/>
              <a:t>Findings indicated that the spicy tuna rolls were indeed very popular, but fewer “control” patrons ate them as compared to the cases.</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22</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when we thought things were interesting enough, a second extremely rare serotype appeared to be associated with the same cluster.  In</a:t>
            </a:r>
            <a:r>
              <a:rPr lang="en-US" baseline="0" dirty="0"/>
              <a:t> the</a:t>
            </a:r>
            <a:r>
              <a:rPr lang="en-US" dirty="0"/>
              <a:t> April 12 teleconference, Wisconsin</a:t>
            </a:r>
            <a:r>
              <a:rPr lang="en-US" baseline="0" dirty="0"/>
              <a:t> reported seven cases of Salmonella </a:t>
            </a:r>
            <a:r>
              <a:rPr lang="en-US" baseline="0" dirty="0" err="1"/>
              <a:t>Nchanga</a:t>
            </a:r>
            <a:r>
              <a:rPr lang="en-US" baseline="0" dirty="0"/>
              <a:t> infection with history of spicy tuna consumption.  Georgia and New York reported cases as well.  </a:t>
            </a:r>
            <a:r>
              <a:rPr lang="en-US" dirty="0"/>
              <a:t>Prior to this appearance</a:t>
            </a:r>
            <a:r>
              <a:rPr lang="en-US" baseline="0" dirty="0"/>
              <a:t> only nine isolates of Salmonella </a:t>
            </a:r>
            <a:r>
              <a:rPr lang="en-US" baseline="0" dirty="0" err="1"/>
              <a:t>Nchanga</a:t>
            </a:r>
            <a:r>
              <a:rPr lang="en-US" baseline="0" dirty="0"/>
              <a:t> had ever been seen by CDC in US cases.</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23</a:t>
            </a:fld>
            <a:endParaRPr lang="en-US"/>
          </a:p>
        </p:txBody>
      </p:sp>
    </p:spTree>
    <p:extLst>
      <p:ext uri="{BB962C8B-B14F-4D97-AF65-F5344CB8AC3E}">
        <p14:creationId xmlns:p14="http://schemas.microsoft.com/office/powerpoint/2010/main" val="1641270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w</a:t>
            </a:r>
            <a:r>
              <a:rPr lang="en-US" dirty="0"/>
              <a:t>hen a suspect food is identified, then our regulatory partners are called in to assist with trace backs to locate the source or sources from where the food came.  If possible, samples</a:t>
            </a:r>
            <a:r>
              <a:rPr lang="en-US" baseline="0" dirty="0"/>
              <a:t> of the food and the environment are taken.  The food laboratory analyzes those samples.  If the samples come back with a matching PFGE – we’ve hit the gold standard and confirmed the suspect vehicle.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solidFill>
              </a:rPr>
              <a:t>FDA CORE</a:t>
            </a:r>
            <a:endParaRPr lang="en-US" dirty="0"/>
          </a:p>
          <a:p>
            <a:r>
              <a:rPr lang="en-US" dirty="0">
                <a:solidFill>
                  <a:schemeClr val="bg1">
                    <a:lumMod val="50000"/>
                  </a:schemeClr>
                </a:solidFill>
              </a:rPr>
              <a:t>Coordinated Outbreak Response and Evaluation = “CORE” Team</a:t>
            </a:r>
          </a:p>
          <a:p>
            <a:pPr lvl="1"/>
            <a:r>
              <a:rPr lang="en-US" dirty="0">
                <a:solidFill>
                  <a:schemeClr val="bg1">
                    <a:lumMod val="50000"/>
                  </a:schemeClr>
                </a:solidFill>
              </a:rPr>
              <a:t>Activated March 15</a:t>
            </a:r>
          </a:p>
          <a:p>
            <a:endParaRPr lang="en-US" dirty="0">
              <a:solidFill>
                <a:schemeClr val="bg1">
                  <a:lumMod val="50000"/>
                </a:schemeClr>
              </a:solidFill>
            </a:endParaRPr>
          </a:p>
          <a:p>
            <a:r>
              <a:rPr lang="en-US" dirty="0">
                <a:solidFill>
                  <a:schemeClr val="bg1">
                    <a:lumMod val="50000"/>
                  </a:schemeClr>
                </a:solidFill>
              </a:rPr>
              <a:t>80% seafood exposure; 55% sushi exposure – got their attention!</a:t>
            </a:r>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24</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 a multi-component</a:t>
            </a:r>
            <a:r>
              <a:rPr lang="en-US" b="1" baseline="0" dirty="0"/>
              <a:t> suspect food item, the challenge is to identify c</a:t>
            </a:r>
            <a:r>
              <a:rPr lang="en-US" b="1" dirty="0"/>
              <a:t>ommon ingredients. For spicy tuna, these</a:t>
            </a:r>
            <a:r>
              <a:rPr lang="en-US" b="1" baseline="0" dirty="0"/>
              <a:t> were</a:t>
            </a:r>
            <a:r>
              <a:rPr lang="en-US" b="1" dirty="0"/>
              <a:t>:</a:t>
            </a:r>
          </a:p>
          <a:p>
            <a:r>
              <a:rPr lang="en-US" dirty="0"/>
              <a:t>- Mayonnaise</a:t>
            </a:r>
          </a:p>
          <a:p>
            <a:pPr marL="171450" indent="-171450">
              <a:buFontTx/>
              <a:buChar char="-"/>
            </a:pPr>
            <a:r>
              <a:rPr lang="en-US" dirty="0"/>
              <a:t>Sesame seeds</a:t>
            </a:r>
          </a:p>
          <a:p>
            <a:pPr marL="171450" indent="-171450">
              <a:buFontTx/>
              <a:buChar char="-"/>
            </a:pPr>
            <a:r>
              <a:rPr lang="en-US" dirty="0"/>
              <a:t>Tuna</a:t>
            </a:r>
            <a:r>
              <a:rPr lang="en-US" baseline="0" dirty="0"/>
              <a:t> fresh and frozen</a:t>
            </a:r>
          </a:p>
          <a:p>
            <a:pPr marL="171450" indent="-171450">
              <a:buFontTx/>
              <a:buChar char="-"/>
            </a:pPr>
            <a:r>
              <a:rPr lang="en-US" baseline="0" dirty="0"/>
              <a:t>Hot sauce</a:t>
            </a:r>
          </a:p>
          <a:p>
            <a:pPr marL="171450" indent="-171450">
              <a:buFontTx/>
              <a:buChar char="-"/>
            </a:pPr>
            <a:r>
              <a:rPr lang="en-US" baseline="0" dirty="0"/>
              <a:t>Seaweed</a:t>
            </a:r>
          </a:p>
          <a:p>
            <a:pPr marL="171450" indent="-171450">
              <a:buFontTx/>
              <a:buChar char="-"/>
            </a:pPr>
            <a:r>
              <a:rPr lang="en-US" baseline="0" dirty="0"/>
              <a:t>Rice</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25</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Once the common</a:t>
            </a:r>
            <a:r>
              <a:rPr lang="en-US" baseline="0" dirty="0"/>
              <a:t> ingredients were identified, were there also potential single sources for ingredients? Two common ingredients were considered – the hot sauce, which seemed to be a single brand, and the fresh/frozen tuna. Both red peppers and raw fish had been involved in Salmonella outbreaks in the past.</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26</a:t>
            </a:fld>
            <a:endParaRPr lang="en-US"/>
          </a:p>
        </p:txBody>
      </p:sp>
    </p:spTree>
    <p:extLst>
      <p:ext uri="{BB962C8B-B14F-4D97-AF65-F5344CB8AC3E}">
        <p14:creationId xmlns:p14="http://schemas.microsoft.com/office/powerpoint/2010/main" val="375534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worry – it’s not your eyes.  This slide is not meant to be read, but rather to illustrate the complex web of distributors, suppliers</a:t>
            </a:r>
            <a:r>
              <a:rPr lang="en-US" baseline="0" dirty="0"/>
              <a:t>, importers and manufacturers of fresh and/or frozen tuna that the FDA had to untangle to reach a target for </a:t>
            </a:r>
            <a:r>
              <a:rPr lang="en-US" baseline="0" dirty="0" err="1"/>
              <a:t>traceback</a:t>
            </a:r>
            <a:r>
              <a:rPr lang="en-US" baseline="0" dirty="0"/>
              <a:t>.  They focused on four restaurant case clusters, one each from Connecticut, Texas, Wisconsin and Rhode Island.  Using invoices and interviews, they mapped common sources.  Slowly the picture emerged of a single suppler out of India.</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27</a:t>
            </a:fld>
            <a:endParaRPr lang="en-US"/>
          </a:p>
        </p:txBody>
      </p:sp>
    </p:spTree>
    <p:extLst>
      <p:ext uri="{BB962C8B-B14F-4D97-AF65-F5344CB8AC3E}">
        <p14:creationId xmlns:p14="http://schemas.microsoft.com/office/powerpoint/2010/main" val="37887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8466-E084-409E-B3B0-38D99D7A5CFE}" type="slidenum">
              <a:rPr lang="en-US" smtClean="0"/>
              <a:t>28</a:t>
            </a:fld>
            <a:endParaRPr lang="en-US"/>
          </a:p>
        </p:txBody>
      </p:sp>
    </p:spTree>
    <p:extLst>
      <p:ext uri="{BB962C8B-B14F-4D97-AF65-F5344CB8AC3E}">
        <p14:creationId xmlns:p14="http://schemas.microsoft.com/office/powerpoint/2010/main" val="2309741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News of the investigation first surfaced to the public late Tue 3 Apr 2012, when an internal memo was inadvertently sent to everyone at the FDA, according to FDA spokesman Curtis Allen. He said the memo speculated about a possible source of contamination, sushi, but at that time he said the FDA didn't know the origins of the outbreak. </a:t>
            </a:r>
            <a:r>
              <a:rPr lang="en-US" dirty="0" err="1"/>
              <a:t>Traceback</a:t>
            </a:r>
            <a:r>
              <a:rPr lang="en-US" dirty="0"/>
              <a:t> activities occurred throughout the first two weeks of April.</a:t>
            </a:r>
            <a:r>
              <a:rPr lang="en-US" baseline="0" dirty="0"/>
              <a:t>  By April 11, FDA and CDC convened a conference call to all 50 states to alert them to the investigation.  By Friday the 13</a:t>
            </a:r>
            <a:r>
              <a:rPr lang="en-US" baseline="30000" dirty="0"/>
              <a:t>th</a:t>
            </a:r>
            <a:r>
              <a:rPr lang="en-US" baseline="0" dirty="0"/>
              <a:t>, the implicated importer had been contacted by the FDA, had chosen to issue a voluntary recall of its implicated product, and official press releases were published by both FDA and CDC.</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29</a:t>
            </a:fld>
            <a:endParaRPr lang="en-US"/>
          </a:p>
        </p:txBody>
      </p:sp>
    </p:spTree>
    <p:extLst>
      <p:ext uri="{BB962C8B-B14F-4D97-AF65-F5344CB8AC3E}">
        <p14:creationId xmlns:p14="http://schemas.microsoft.com/office/powerpoint/2010/main" val="284976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estimates</a:t>
            </a:r>
            <a:r>
              <a:rPr lang="en-US" baseline="0" dirty="0"/>
              <a:t> that roughly 1 in 6 Americans or ~48 million Americans are victims of foodborne illness every year. </a:t>
            </a:r>
            <a:r>
              <a:rPr lang="en-US" dirty="0"/>
              <a:t>Most of us just tough it out, figuring it was something we ate that did not agree with us.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Some of us go to the doctor.  -- CDC estimates </a:t>
            </a:r>
            <a:r>
              <a:rPr lang="en-US" sz="1200" u="none" strike="noStrike" kern="1200" dirty="0">
                <a:solidFill>
                  <a:schemeClr val="tx1"/>
                </a:solidFill>
                <a:effectLst/>
                <a:latin typeface="+mn-lt"/>
                <a:ea typeface="+mn-ea"/>
                <a:cs typeface="+mn-cs"/>
              </a:rPr>
              <a:t>128,000 are hospitalized, and 3,000 die of foodborne diseases.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Since 2005 in Texas, more than 7000 lab-confirmed cases have been hospitalized and more than 130 people have died.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Infants, young children, the elderly, and the </a:t>
            </a:r>
            <a:r>
              <a:rPr lang="en-US" dirty="0" err="1"/>
              <a:t>immunocompromised</a:t>
            </a:r>
            <a:r>
              <a:rPr lang="en-US" dirty="0"/>
              <a:t> are most likely to have the most serious outcomes.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Because of the overall burden of disease as well as the seriousness of consequences, public health involvement in the investigation and</a:t>
            </a:r>
            <a:r>
              <a:rPr lang="en-US" baseline="0" dirty="0"/>
              <a:t> control of foodborne illness is needed.</a:t>
            </a:r>
            <a:endParaRPr lang="en-US" dirty="0"/>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a:t>
            </a:fld>
            <a:endParaRPr lang="en-US"/>
          </a:p>
        </p:txBody>
      </p:sp>
    </p:spTree>
    <p:extLst>
      <p:ext uri="{BB962C8B-B14F-4D97-AF65-F5344CB8AC3E}">
        <p14:creationId xmlns:p14="http://schemas.microsoft.com/office/powerpoint/2010/main" val="65577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lumMod val="50000"/>
                  </a:schemeClr>
                </a:solidFill>
              </a:rPr>
              <a:t>4/13/12 – Moon Marine USA voluntarily issues recall </a:t>
            </a:r>
            <a:r>
              <a:rPr lang="en-US" dirty="0"/>
              <a:t>frozen raw </a:t>
            </a:r>
            <a:r>
              <a:rPr lang="en-US" dirty="0" err="1"/>
              <a:t>yellowfin</a:t>
            </a:r>
            <a:r>
              <a:rPr lang="en-US" dirty="0"/>
              <a:t> tuna product, labeled as </a:t>
            </a:r>
            <a:r>
              <a:rPr lang="en-US" dirty="0" err="1"/>
              <a:t>Nakaochi</a:t>
            </a:r>
            <a:r>
              <a:rPr lang="en-US" dirty="0"/>
              <a:t> Scrape AA or AAA from a single tuna processing facility in India. CDC and FDA warned public not to eat recalled product.  </a:t>
            </a:r>
          </a:p>
          <a:p>
            <a:pPr marL="0" indent="0">
              <a:buNone/>
            </a:pPr>
            <a:endParaRPr lang="en-US" dirty="0"/>
          </a:p>
          <a:p>
            <a:r>
              <a:rPr lang="en-US" dirty="0">
                <a:solidFill>
                  <a:schemeClr val="accent1">
                    <a:lumMod val="50000"/>
                  </a:schemeClr>
                </a:solidFill>
              </a:rPr>
              <a:t>4/13/12 to 4/14/12 - </a:t>
            </a:r>
            <a:r>
              <a:rPr lang="en-US" dirty="0"/>
              <a:t>FDA issued two Import Alerts for fresh and frozen tuna from Moon Fishery India </a:t>
            </a:r>
            <a:r>
              <a:rPr lang="en-US" dirty="0" err="1"/>
              <a:t>Pvt</a:t>
            </a:r>
            <a:r>
              <a:rPr lang="en-US" dirty="0"/>
              <a:t> Ltd</a:t>
            </a:r>
          </a:p>
        </p:txBody>
      </p:sp>
      <p:sp>
        <p:nvSpPr>
          <p:cNvPr id="4" name="Slide Number Placeholder 3"/>
          <p:cNvSpPr>
            <a:spLocks noGrp="1"/>
          </p:cNvSpPr>
          <p:nvPr>
            <p:ph type="sldNum" sz="quarter" idx="10"/>
          </p:nvPr>
        </p:nvSpPr>
        <p:spPr/>
        <p:txBody>
          <a:bodyPr/>
          <a:lstStyle/>
          <a:p>
            <a:fld id="{99148466-E084-409E-B3B0-38D99D7A5CFE}" type="slidenum">
              <a:rPr lang="en-US" smtClean="0"/>
              <a:t>30</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8466-E084-409E-B3B0-38D99D7A5CFE}" type="slidenum">
              <a:rPr lang="en-US" smtClean="0"/>
              <a:t>31</a:t>
            </a:fld>
            <a:endParaRPr lang="en-US"/>
          </a:p>
        </p:txBody>
      </p:sp>
    </p:spTree>
    <p:extLst>
      <p:ext uri="{BB962C8B-B14F-4D97-AF65-F5344CB8AC3E}">
        <p14:creationId xmlns:p14="http://schemas.microsoft.com/office/powerpoint/2010/main" val="1806872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a:t>
            </a:r>
            <a:r>
              <a:rPr lang="en-US" baseline="0" dirty="0"/>
              <a:t> </a:t>
            </a:r>
            <a:r>
              <a:rPr lang="en-US" dirty="0"/>
              <a:t>FDA has a Flickr </a:t>
            </a:r>
            <a:r>
              <a:rPr lang="en-US" dirty="0" err="1"/>
              <a:t>photostream</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32</a:t>
            </a:fld>
            <a:endParaRPr lang="en-US"/>
          </a:p>
        </p:txBody>
      </p:sp>
    </p:spTree>
    <p:extLst>
      <p:ext uri="{BB962C8B-B14F-4D97-AF65-F5344CB8AC3E}">
        <p14:creationId xmlns:p14="http://schemas.microsoft.com/office/powerpoint/2010/main" val="374595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provided on the Flickr</a:t>
            </a:r>
            <a:r>
              <a:rPr lang="en-US" baseline="0" dirty="0"/>
              <a:t> site photos of the outer box, with all required information to be found.  Most interesting to me was the disclaimer about consumption!  Upon opening, however, there were two smaller boxes containing the actual packages.  The individual packages have no labeling at all.</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33</a:t>
            </a:fld>
            <a:endParaRPr lang="en-US"/>
          </a:p>
        </p:txBody>
      </p:sp>
    </p:spTree>
    <p:extLst>
      <p:ext uri="{BB962C8B-B14F-4D97-AF65-F5344CB8AC3E}">
        <p14:creationId xmlns:p14="http://schemas.microsoft.com/office/powerpoint/2010/main" val="2613816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lumMod val="50000"/>
                  </a:schemeClr>
                </a:solidFill>
              </a:rPr>
              <a:t>4/19/12 to 4/24/12 - </a:t>
            </a:r>
            <a:r>
              <a:rPr lang="en-US" dirty="0"/>
              <a:t>FDA conducted a seafood Hazard Analysis and Critical Control Point inspection at Moon Fishery </a:t>
            </a:r>
            <a:r>
              <a:rPr lang="en-US" dirty="0" err="1"/>
              <a:t>Pvt</a:t>
            </a:r>
            <a:r>
              <a:rPr lang="en-US" dirty="0"/>
              <a:t> Ltd. in India.</a:t>
            </a:r>
          </a:p>
          <a:p>
            <a:r>
              <a:rPr lang="en-US" dirty="0">
                <a:solidFill>
                  <a:schemeClr val="accent1">
                    <a:lumMod val="50000"/>
                  </a:schemeClr>
                </a:solidFill>
              </a:rPr>
              <a:t>4/26/12 - </a:t>
            </a:r>
            <a:r>
              <a:rPr lang="en-US" dirty="0"/>
              <a:t>FDA announced finding the outbreak strains of </a:t>
            </a:r>
            <a:r>
              <a:rPr lang="en-US" i="1" dirty="0"/>
              <a:t>Salmonella</a:t>
            </a:r>
            <a:r>
              <a:rPr lang="en-US" dirty="0"/>
              <a:t> Bareilly and </a:t>
            </a:r>
            <a:r>
              <a:rPr lang="en-US" i="1" dirty="0"/>
              <a:t>Salmonella</a:t>
            </a:r>
            <a:r>
              <a:rPr lang="en-US" dirty="0"/>
              <a:t> </a:t>
            </a:r>
            <a:r>
              <a:rPr lang="en-US" dirty="0" err="1"/>
              <a:t>Nchanga</a:t>
            </a:r>
            <a:r>
              <a:rPr lang="en-US" dirty="0"/>
              <a:t> in unopened packages of </a:t>
            </a:r>
            <a:r>
              <a:rPr lang="en-US" dirty="0" err="1"/>
              <a:t>yellowfin</a:t>
            </a:r>
            <a:r>
              <a:rPr lang="en-US" dirty="0"/>
              <a:t> tuna product imported from Moon Marine USA Corporation.</a:t>
            </a:r>
          </a:p>
          <a:p>
            <a:endParaRPr lang="en-US" dirty="0"/>
          </a:p>
          <a:p>
            <a:r>
              <a:rPr lang="en-US" dirty="0"/>
              <a:t>Investigation loop now closed!  But wait – there’s more</a:t>
            </a:r>
            <a:r>
              <a:rPr lang="en-US" baseline="0" dirty="0"/>
              <a:t> – Bareilly and </a:t>
            </a:r>
            <a:r>
              <a:rPr lang="en-US" baseline="0" dirty="0" err="1"/>
              <a:t>Nchanga</a:t>
            </a:r>
            <a:r>
              <a:rPr lang="en-US" baseline="0" dirty="0"/>
              <a:t> found in a second product, so recall expanded 5/10/12 to include tuna strips as well as the </a:t>
            </a:r>
            <a:r>
              <a:rPr lang="en-US" baseline="0" dirty="0" err="1"/>
              <a:t>nakaochi</a:t>
            </a:r>
            <a:r>
              <a:rPr lang="en-US" baseline="0" dirty="0"/>
              <a:t> scrape.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meantime, though, people continue to become sick.  On May 23</a:t>
            </a:r>
            <a:r>
              <a:rPr lang="en-US" baseline="30000" dirty="0"/>
              <a:t>rd</a:t>
            </a:r>
            <a:r>
              <a:rPr lang="en-US" baseline="0" dirty="0"/>
              <a:t> Tarrant County identified two unrelated Tarrant County residents who went to the same Denton County restaurant on April 30</a:t>
            </a:r>
            <a:r>
              <a:rPr lang="en-US" baseline="30000" dirty="0"/>
              <a:t>th</a:t>
            </a:r>
            <a:r>
              <a:rPr lang="en-US" baseline="0" dirty="0"/>
              <a:t> and May 5</a:t>
            </a:r>
            <a:r>
              <a:rPr lang="en-US" baseline="30000" dirty="0"/>
              <a:t>th</a:t>
            </a:r>
            <a:r>
              <a:rPr lang="en-US" baseline="0" dirty="0"/>
              <a:t>.  Because of the recall challenges, this restaurant had not identified at the time that they were in possession of the recalled product.</a:t>
            </a:r>
            <a:endParaRPr lang="en-US" dirty="0"/>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34</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Based on epidemiologic data, </a:t>
            </a:r>
            <a:r>
              <a:rPr lang="en-US" dirty="0" err="1">
                <a:solidFill>
                  <a:schemeClr val="bg1">
                    <a:lumMod val="50000"/>
                  </a:schemeClr>
                </a:solidFill>
              </a:rPr>
              <a:t>traceback</a:t>
            </a:r>
            <a:r>
              <a:rPr lang="en-US" dirty="0">
                <a:solidFill>
                  <a:schemeClr val="bg1">
                    <a:lumMod val="50000"/>
                  </a:schemeClr>
                </a:solidFill>
              </a:rPr>
              <a:t> and </a:t>
            </a:r>
            <a:r>
              <a:rPr lang="en-US" dirty="0" err="1">
                <a:solidFill>
                  <a:schemeClr val="bg1">
                    <a:lumMod val="50000"/>
                  </a:schemeClr>
                </a:solidFill>
              </a:rPr>
              <a:t>traceforward</a:t>
            </a:r>
            <a:r>
              <a:rPr lang="en-US" dirty="0">
                <a:solidFill>
                  <a:schemeClr val="bg1">
                    <a:lumMod val="50000"/>
                  </a:schemeClr>
                </a:solidFill>
              </a:rPr>
              <a:t> efforts, and laboratory results, the source of this outbreak is </a:t>
            </a:r>
            <a:r>
              <a:rPr lang="en-US" dirty="0" err="1">
                <a:solidFill>
                  <a:schemeClr val="bg1">
                    <a:lumMod val="50000"/>
                  </a:schemeClr>
                </a:solidFill>
              </a:rPr>
              <a:t>nakaochi</a:t>
            </a:r>
            <a:r>
              <a:rPr lang="en-US" dirty="0">
                <a:solidFill>
                  <a:schemeClr val="bg1">
                    <a:lumMod val="50000"/>
                  </a:schemeClr>
                </a:solidFill>
              </a:rPr>
              <a:t> scrape tuna from Moon Fishery (India) Pvt. Ltd.  </a:t>
            </a:r>
          </a:p>
          <a:p>
            <a:endParaRPr lang="en-US" dirty="0"/>
          </a:p>
          <a:p>
            <a:r>
              <a:rPr lang="en-US" dirty="0">
                <a:solidFill>
                  <a:schemeClr val="bg1">
                    <a:lumMod val="50000"/>
                  </a:schemeClr>
                </a:solidFill>
              </a:rPr>
              <a:t>FDA </a:t>
            </a:r>
            <a:r>
              <a:rPr lang="en-US" dirty="0">
                <a:solidFill>
                  <a:schemeClr val="bg1">
                    <a:lumMod val="50000"/>
                  </a:schemeClr>
                </a:solidFill>
                <a:effectLst/>
              </a:rPr>
              <a:t>inspectors identified several seafood HACCP deficiencies, including several significant sanitation observations of concern. </a:t>
            </a:r>
          </a:p>
          <a:p>
            <a:pPr lvl="1"/>
            <a:r>
              <a:rPr lang="en-US" dirty="0">
                <a:solidFill>
                  <a:schemeClr val="bg1">
                    <a:lumMod val="50000"/>
                  </a:schemeClr>
                </a:solidFill>
              </a:rPr>
              <a:t>- Unpurified water used for ice</a:t>
            </a:r>
            <a:r>
              <a:rPr lang="en-US" dirty="0">
                <a:solidFill>
                  <a:schemeClr val="bg1">
                    <a:lumMod val="50000"/>
                  </a:schemeClr>
                </a:solidFill>
                <a:effectLst/>
              </a:rPr>
              <a:t> </a:t>
            </a: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35</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a:t>
            </a:r>
            <a:r>
              <a:rPr lang="en-US" baseline="0" dirty="0"/>
              <a:t> “red list = detention of specified products without physical examination</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36</a:t>
            </a:fld>
            <a:endParaRPr lang="en-US"/>
          </a:p>
        </p:txBody>
      </p:sp>
    </p:spTree>
    <p:extLst>
      <p:ext uri="{BB962C8B-B14F-4D97-AF65-F5344CB8AC3E}">
        <p14:creationId xmlns:p14="http://schemas.microsoft.com/office/powerpoint/2010/main" val="3615091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wrapped up the investigation on July 25, publishing these “final” statistics.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- 28 states and DC all had reported associated cases</a:t>
            </a:r>
          </a:p>
          <a:p>
            <a:r>
              <a:rPr lang="en-US" dirty="0"/>
              <a:t> - </a:t>
            </a:r>
            <a:r>
              <a:rPr lang="en-US" dirty="0">
                <a:solidFill>
                  <a:schemeClr val="bg1">
                    <a:lumMod val="50000"/>
                  </a:schemeClr>
                </a:solidFill>
              </a:rPr>
              <a:t>410 </a:t>
            </a:r>
            <a:r>
              <a:rPr lang="en-US" i="1" dirty="0">
                <a:solidFill>
                  <a:schemeClr val="bg1">
                    <a:lumMod val="50000"/>
                  </a:schemeClr>
                </a:solidFill>
              </a:rPr>
              <a:t>Salmonella</a:t>
            </a:r>
            <a:r>
              <a:rPr lang="en-US" dirty="0">
                <a:solidFill>
                  <a:schemeClr val="bg1">
                    <a:lumMod val="50000"/>
                  </a:schemeClr>
                </a:solidFill>
              </a:rPr>
              <a:t> Bareilly infections </a:t>
            </a:r>
          </a:p>
          <a:p>
            <a:r>
              <a:rPr lang="en-US" dirty="0">
                <a:solidFill>
                  <a:schemeClr val="bg1">
                    <a:lumMod val="50000"/>
                  </a:schemeClr>
                </a:solidFill>
              </a:rPr>
              <a:t>- 15 </a:t>
            </a:r>
            <a:r>
              <a:rPr lang="en-US" i="1" dirty="0">
                <a:solidFill>
                  <a:schemeClr val="bg1">
                    <a:lumMod val="50000"/>
                  </a:schemeClr>
                </a:solidFill>
              </a:rPr>
              <a:t>Salmonella</a:t>
            </a:r>
            <a:r>
              <a:rPr lang="en-US" dirty="0">
                <a:solidFill>
                  <a:schemeClr val="bg1">
                    <a:lumMod val="50000"/>
                  </a:schemeClr>
                </a:solidFill>
              </a:rPr>
              <a:t> </a:t>
            </a:r>
            <a:r>
              <a:rPr lang="en-US" dirty="0" err="1">
                <a:solidFill>
                  <a:schemeClr val="bg1">
                    <a:lumMod val="50000"/>
                  </a:schemeClr>
                </a:solidFill>
              </a:rPr>
              <a:t>Nchanga</a:t>
            </a:r>
            <a:r>
              <a:rPr lang="en-US" dirty="0">
                <a:solidFill>
                  <a:schemeClr val="bg1">
                    <a:lumMod val="50000"/>
                  </a:schemeClr>
                </a:solidFill>
              </a:rPr>
              <a:t> infections </a:t>
            </a:r>
          </a:p>
          <a:p>
            <a:r>
              <a:rPr lang="en-US" dirty="0">
                <a:solidFill>
                  <a:schemeClr val="bg1">
                    <a:lumMod val="50000"/>
                  </a:schemeClr>
                </a:solidFill>
              </a:rPr>
              <a:t>- Median age = 30 years </a:t>
            </a:r>
          </a:p>
          <a:p>
            <a:pPr lvl="1"/>
            <a:r>
              <a:rPr lang="en-US" dirty="0">
                <a:solidFill>
                  <a:schemeClr val="bg1">
                    <a:lumMod val="50000"/>
                  </a:schemeClr>
                </a:solidFill>
              </a:rPr>
              <a:t>(range: &lt;1 to 86 years)</a:t>
            </a:r>
          </a:p>
          <a:p>
            <a:r>
              <a:rPr lang="en-US" dirty="0">
                <a:solidFill>
                  <a:schemeClr val="bg1">
                    <a:lumMod val="50000"/>
                  </a:schemeClr>
                </a:solidFill>
              </a:rPr>
              <a:t>- 60% (254/423) female</a:t>
            </a:r>
          </a:p>
          <a:p>
            <a:r>
              <a:rPr lang="en-US" dirty="0">
                <a:solidFill>
                  <a:schemeClr val="bg1">
                    <a:lumMod val="50000"/>
                  </a:schemeClr>
                </a:solidFill>
              </a:rPr>
              <a:t>- 17% (55/326) hospitalized</a:t>
            </a:r>
          </a:p>
          <a:p>
            <a:r>
              <a:rPr lang="en-US" dirty="0">
                <a:solidFill>
                  <a:schemeClr val="bg1">
                    <a:lumMod val="50000"/>
                  </a:schemeClr>
                </a:solidFill>
              </a:rPr>
              <a:t>- No deaths reported</a:t>
            </a:r>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37</a:t>
            </a:fld>
            <a:endParaRPr lang="en-US"/>
          </a:p>
        </p:txBody>
      </p:sp>
    </p:spTree>
    <p:extLst>
      <p:ext uri="{BB962C8B-B14F-4D97-AF65-F5344CB8AC3E}">
        <p14:creationId xmlns:p14="http://schemas.microsoft.com/office/powerpoint/2010/main" val="1291760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410 cases of Bareilly and 15 cases of </a:t>
            </a:r>
            <a:r>
              <a:rPr lang="en-US" dirty="0" err="1"/>
              <a:t>Nchanga</a:t>
            </a:r>
            <a:r>
              <a:rPr lang="en-US" dirty="0"/>
              <a:t> are shown here in the</a:t>
            </a:r>
            <a:r>
              <a:rPr lang="en-US" baseline="0" dirty="0"/>
              <a:t> wrap-up </a:t>
            </a:r>
            <a:r>
              <a:rPr lang="en-US" baseline="0" dirty="0" err="1"/>
              <a:t>epi</a:t>
            </a:r>
            <a:r>
              <a:rPr lang="en-US" baseline="0" dirty="0"/>
              <a:t>-curve.  Given the convolutions of the distribution chain, as well as the problems with labeling of product, it is not surprising that it took some number of weeks for the recall to have an effect on incidence. Also, not noted on this slide, is the second recall on May 9 for the tuna strip product, which perhaps might explain some of the later cases.  </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38</a:t>
            </a:fld>
            <a:endParaRPr lang="en-US"/>
          </a:p>
        </p:txBody>
      </p:sp>
    </p:spTree>
    <p:extLst>
      <p:ext uri="{BB962C8B-B14F-4D97-AF65-F5344CB8AC3E}">
        <p14:creationId xmlns:p14="http://schemas.microsoft.com/office/powerpoint/2010/main" val="2219247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39</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BAE-7E9C-4CEF-B30C-C14392CBA84F}" type="slidenum">
              <a:rPr lang="en-US"/>
              <a:pPr/>
              <a:t>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But how</a:t>
            </a:r>
            <a:r>
              <a:rPr lang="en-US" baseline="0" dirty="0"/>
              <a:t> does public health find out about possible foodborne illnesses? </a:t>
            </a:r>
          </a:p>
          <a:p>
            <a:endParaRPr lang="en-US" baseline="0" dirty="0"/>
          </a:p>
          <a:p>
            <a:r>
              <a:rPr lang="en-US" dirty="0"/>
              <a:t>In 1999 CDC estimated that for every case of bloody diarrhea reported to CDC, 22 other people became ill; for every non-bloody diarrhea case reported to CDC, 38 other people became ill.  A</a:t>
            </a:r>
            <a:r>
              <a:rPr lang="en-US" baseline="0" dirty="0"/>
              <a:t> reported case, then, is only the tip of the iceberg.</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40</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41</a:t>
            </a:fld>
            <a:endParaRPr lang="en-US"/>
          </a:p>
        </p:txBody>
      </p:sp>
    </p:spTree>
    <p:extLst>
      <p:ext uri="{BB962C8B-B14F-4D97-AF65-F5344CB8AC3E}">
        <p14:creationId xmlns:p14="http://schemas.microsoft.com/office/powerpoint/2010/main" val="3827987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only a coincidence, but the fishiness of sushi</a:t>
            </a:r>
            <a:r>
              <a:rPr lang="en-US" baseline="0" dirty="0"/>
              <a:t> did manage to cross-over into the funny papers by the end of May.</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42</a:t>
            </a:fld>
            <a:endParaRPr lang="en-US"/>
          </a:p>
        </p:txBody>
      </p:sp>
    </p:spTree>
    <p:extLst>
      <p:ext uri="{BB962C8B-B14F-4D97-AF65-F5344CB8AC3E}">
        <p14:creationId xmlns:p14="http://schemas.microsoft.com/office/powerpoint/2010/main" val="2875695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48466-E084-409E-B3B0-38D99D7A5CFE}" type="slidenum">
              <a:rPr lang="en-US" smtClean="0"/>
              <a:t>43</a:t>
            </a:fld>
            <a:endParaRPr lang="en-US"/>
          </a:p>
        </p:txBody>
      </p:sp>
    </p:spTree>
    <p:extLst>
      <p:ext uri="{BB962C8B-B14F-4D97-AF65-F5344CB8AC3E}">
        <p14:creationId xmlns:p14="http://schemas.microsoft.com/office/powerpoint/2010/main" val="248513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their most recent analysis of food commodities attributed to outbreaks, the CDC </a:t>
            </a:r>
            <a:r>
              <a:rPr lang="en-US" dirty="0">
                <a:effectLst/>
              </a:rPr>
              <a:t>found most illnesses were attributed to plant commodities and most deaths to land animal commodities. They attributed 46% of illnesses to produce; the large number of </a:t>
            </a:r>
            <a:r>
              <a:rPr lang="en-US" dirty="0" err="1">
                <a:effectLst/>
              </a:rPr>
              <a:t>norovirus</a:t>
            </a:r>
            <a:r>
              <a:rPr lang="en-US" dirty="0">
                <a:effectLst/>
              </a:rPr>
              <a:t> illnesses in this time period was a major driver of this result. More deaths were attributed to poultry than to any other commodity.  Though the different commodities</a:t>
            </a:r>
            <a:r>
              <a:rPr lang="en-US" baseline="0" dirty="0">
                <a:effectLst/>
              </a:rPr>
              <a:t> vary </a:t>
            </a:r>
            <a:r>
              <a:rPr lang="en-US" dirty="0">
                <a:effectLst/>
              </a:rPr>
              <a:t>greatly in relative contribution, this slide also</a:t>
            </a:r>
            <a:r>
              <a:rPr lang="en-US" baseline="0" dirty="0">
                <a:effectLst/>
              </a:rPr>
              <a:t> demonstrates that virtually everything we consume has the potential to be the vehicle of a foodborne pathogen.</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5</a:t>
            </a:fld>
            <a:endParaRPr lang="en-US"/>
          </a:p>
        </p:txBody>
      </p:sp>
    </p:spTree>
    <p:extLst>
      <p:ext uri="{BB962C8B-B14F-4D97-AF65-F5344CB8AC3E}">
        <p14:creationId xmlns:p14="http://schemas.microsoft.com/office/powerpoint/2010/main" val="277643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How do we identify a cluster or an outbreak?</a:t>
            </a:r>
          </a:p>
          <a:p>
            <a:pPr marL="171450" indent="-171450">
              <a:buFont typeface="Arial" pitchFamily="34" charset="0"/>
              <a:buChar char="•"/>
            </a:pPr>
            <a:r>
              <a:rPr lang="en-US" sz="1000" dirty="0"/>
              <a:t>Sometimes by a report of </a:t>
            </a:r>
            <a:r>
              <a:rPr lang="en-US" sz="1000" b="1" dirty="0"/>
              <a:t>more than the usual # of cases</a:t>
            </a:r>
            <a:r>
              <a:rPr lang="en-US" sz="1000" dirty="0"/>
              <a:t>. </a:t>
            </a:r>
          </a:p>
          <a:p>
            <a:pPr marL="171450" indent="-171450">
              <a:buFont typeface="Arial" pitchFamily="34" charset="0"/>
              <a:buChar char="•"/>
            </a:pPr>
            <a:r>
              <a:rPr lang="en-US" sz="1000" dirty="0"/>
              <a:t>Another way we identify a cluster is when there is </a:t>
            </a:r>
            <a:r>
              <a:rPr lang="en-US" sz="1000" b="1" dirty="0"/>
              <a:t>a common exposure</a:t>
            </a:r>
            <a:r>
              <a:rPr lang="en-US" sz="1000" dirty="0"/>
              <a:t>.</a:t>
            </a:r>
          </a:p>
          <a:p>
            <a:pPr marL="628650" lvl="1" indent="-171450">
              <a:lnSpc>
                <a:spcPct val="90000"/>
              </a:lnSpc>
              <a:buFont typeface="Arial" pitchFamily="34" charset="0"/>
              <a:buChar char="•"/>
            </a:pPr>
            <a:r>
              <a:rPr lang="en-US" sz="1000" dirty="0"/>
              <a:t>Cases have common place of residence, work, school   (daycare outbreak)</a:t>
            </a:r>
          </a:p>
          <a:p>
            <a:pPr marL="628650" lvl="1" indent="-171450">
              <a:lnSpc>
                <a:spcPct val="90000"/>
              </a:lnSpc>
              <a:buFont typeface="Arial" pitchFamily="34" charset="0"/>
              <a:buChar char="•"/>
            </a:pPr>
            <a:r>
              <a:rPr lang="en-US" sz="1000" dirty="0"/>
              <a:t>Cases attended common event  (classic church picnic scenario)</a:t>
            </a:r>
          </a:p>
          <a:p>
            <a:pPr marL="628650" lvl="1" indent="-171450">
              <a:lnSpc>
                <a:spcPct val="90000"/>
              </a:lnSpc>
              <a:buFont typeface="Arial" pitchFamily="34" charset="0"/>
              <a:buChar char="•"/>
            </a:pPr>
            <a:r>
              <a:rPr lang="en-US" sz="1000" dirty="0"/>
              <a:t>These outbreaks usually are local investigations, contained to a specific geographic location, easier to detect than outbreaks that occur over many counties and states.</a:t>
            </a:r>
          </a:p>
          <a:p>
            <a:pPr marL="171450" lvl="0" indent="-171450">
              <a:lnSpc>
                <a:spcPct val="90000"/>
              </a:lnSpc>
              <a:buFont typeface="Arial" pitchFamily="34" charset="0"/>
              <a:buChar char="•"/>
            </a:pPr>
            <a:r>
              <a:rPr lang="en-US" sz="1000" dirty="0"/>
              <a:t>That’s where PFGE comes into play.  </a:t>
            </a:r>
            <a:r>
              <a:rPr lang="en-US" sz="1000" b="1" dirty="0"/>
              <a:t>Molecular testing, such as PFGE</a:t>
            </a:r>
            <a:r>
              <a:rPr lang="en-US" sz="1000" dirty="0"/>
              <a:t> allows us to identify clusters that were previously difficult to detect.  PFGE and </a:t>
            </a:r>
            <a:r>
              <a:rPr lang="en-US" sz="1000" dirty="0" err="1"/>
              <a:t>PulseNet</a:t>
            </a:r>
            <a:r>
              <a:rPr lang="en-US" sz="1000" dirty="0"/>
              <a:t> can help us determine whether an outbreak is occurring, even if the affected persons are geographically far apart.</a:t>
            </a:r>
          </a:p>
          <a:p>
            <a:pPr marL="171450" lvl="0" indent="-171450">
              <a:lnSpc>
                <a:spcPct val="90000"/>
              </a:lnSpc>
              <a:buFont typeface="Arial" pitchFamily="34" charset="0"/>
              <a:buChar char="•"/>
            </a:pPr>
            <a:r>
              <a:rPr lang="en-US" sz="1000" dirty="0"/>
              <a:t>This is important because Food consumption and practices have changed in the past 20 years in the United States. </a:t>
            </a:r>
          </a:p>
          <a:p>
            <a:pPr marL="171450" indent="-171450">
              <a:buFont typeface="Arial" pitchFamily="34" charset="0"/>
              <a:buChar char="•"/>
            </a:pPr>
            <a:r>
              <a:rPr lang="en-US" sz="1000" dirty="0"/>
              <a:t>Described</a:t>
            </a:r>
            <a:r>
              <a:rPr lang="en-US" sz="1000" baseline="0" dirty="0"/>
              <a:t> </a:t>
            </a:r>
            <a:r>
              <a:rPr lang="en-US" sz="1000" dirty="0"/>
              <a:t>as a shift from the typical point source, or “church picnic” outbreak, to more widespread outbreaks that occur over many communities with only a few illnesses in each community.</a:t>
            </a:r>
          </a:p>
          <a:p>
            <a:r>
              <a:rPr lang="en-US" sz="800" dirty="0"/>
              <a:t> </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6</a:t>
            </a:fld>
            <a:endParaRPr lang="en-US"/>
          </a:p>
        </p:txBody>
      </p:sp>
    </p:spTree>
    <p:extLst>
      <p:ext uri="{BB962C8B-B14F-4D97-AF65-F5344CB8AC3E}">
        <p14:creationId xmlns:p14="http://schemas.microsoft.com/office/powerpoint/2010/main" val="127236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CDC has also shown that most bacterial pathogens are seeing reduced incidence in the U.S., but </a:t>
            </a:r>
            <a:r>
              <a:rPr lang="en-US" i="1" baseline="0" dirty="0"/>
              <a:t>Salmonella</a:t>
            </a:r>
            <a:r>
              <a:rPr lang="en-US" baseline="0" dirty="0"/>
              <a:t> is on the rise. Because the c</a:t>
            </a:r>
            <a:r>
              <a:rPr lang="en-US" dirty="0"/>
              <a:t>urrent</a:t>
            </a:r>
            <a:r>
              <a:rPr lang="en-US" baseline="0" dirty="0"/>
              <a:t> trends in vehicles associated with foodborne illness include produce, raw foods in general, and imported foods, this plate is more than a plate of beautiful sushi – it’s a</a:t>
            </a:r>
            <a:r>
              <a:rPr lang="en-US" dirty="0"/>
              <a:t> plate of opportunity….for foodborne illness!</a:t>
            </a:r>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7</a:t>
            </a:fld>
            <a:endParaRPr lang="en-US"/>
          </a:p>
        </p:txBody>
      </p:sp>
    </p:spTree>
    <p:extLst>
      <p:ext uri="{BB962C8B-B14F-4D97-AF65-F5344CB8AC3E}">
        <p14:creationId xmlns:p14="http://schemas.microsoft.com/office/powerpoint/2010/main" val="22254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investigation begins on March 1, 2012, when NY State notified</a:t>
            </a:r>
            <a:r>
              <a:rPr lang="en-US" baseline="0" dirty="0">
                <a:solidFill>
                  <a:schemeClr val="tx1"/>
                </a:solidFill>
              </a:rPr>
              <a:t> the</a:t>
            </a:r>
            <a:r>
              <a:rPr lang="en-US" dirty="0">
                <a:solidFill>
                  <a:schemeClr val="tx1"/>
                </a:solidFill>
              </a:rPr>
              <a:t> CDC Outbreak Response</a:t>
            </a:r>
            <a:r>
              <a:rPr lang="en-US" baseline="0" dirty="0">
                <a:solidFill>
                  <a:schemeClr val="tx1"/>
                </a:solidFill>
              </a:rPr>
              <a:t> Team </a:t>
            </a:r>
            <a:r>
              <a:rPr lang="en-US" dirty="0">
                <a:solidFill>
                  <a:schemeClr val="tx1"/>
                </a:solidFill>
              </a:rPr>
              <a:t>that they had a cluster of four isolates of a rare</a:t>
            </a:r>
            <a:r>
              <a:rPr lang="en-US" baseline="0" dirty="0">
                <a:solidFill>
                  <a:schemeClr val="tx1"/>
                </a:solidFill>
              </a:rPr>
              <a:t> serotype of </a:t>
            </a:r>
            <a:r>
              <a:rPr lang="en-US" i="1" baseline="0" dirty="0">
                <a:solidFill>
                  <a:schemeClr val="tx1"/>
                </a:solidFill>
              </a:rPr>
              <a:t>Salmonella</a:t>
            </a:r>
            <a:r>
              <a:rPr lang="en-US" baseline="0" dirty="0">
                <a:solidFill>
                  <a:schemeClr val="tx1"/>
                </a:solidFill>
              </a:rPr>
              <a:t>-  </a:t>
            </a:r>
            <a:r>
              <a:rPr lang="en-US" i="1" baseline="0" dirty="0">
                <a:solidFill>
                  <a:schemeClr val="tx1"/>
                </a:solidFill>
              </a:rPr>
              <a:t>Salmonella </a:t>
            </a:r>
            <a:r>
              <a:rPr lang="en-US" baseline="0" dirty="0">
                <a:solidFill>
                  <a:schemeClr val="tx1"/>
                </a:solidFill>
              </a:rPr>
              <a:t>Bareilly– all with the same unusual PFGE pattern.</a:t>
            </a:r>
          </a:p>
          <a:p>
            <a:endParaRPr lang="en-US" dirty="0">
              <a:solidFill>
                <a:schemeClr val="tx1"/>
              </a:solidFill>
            </a:endParaRPr>
          </a:p>
          <a:p>
            <a:r>
              <a:rPr lang="en-US" dirty="0">
                <a:solidFill>
                  <a:schemeClr val="tx1"/>
                </a:solidFill>
              </a:rPr>
              <a:t>On March 2, </a:t>
            </a:r>
            <a:r>
              <a:rPr lang="en-US" dirty="0" err="1">
                <a:solidFill>
                  <a:schemeClr val="tx1"/>
                </a:solidFill>
              </a:rPr>
              <a:t>PulseNet</a:t>
            </a:r>
            <a:r>
              <a:rPr lang="en-US" dirty="0">
                <a:solidFill>
                  <a:schemeClr val="tx1"/>
                </a:solidFill>
              </a:rPr>
              <a:t> reports 11 isolates  in 7 states with a matching PFGE pattern,</a:t>
            </a:r>
            <a:r>
              <a:rPr lang="en-US" baseline="0" dirty="0">
                <a:solidFill>
                  <a:schemeClr val="tx1"/>
                </a:solidFill>
              </a:rPr>
              <a:t> including 1 case in Texas from Williamson County.  CDC begins coordinating the multi-state investigation and holds the first conference call on March 2</a:t>
            </a:r>
            <a:r>
              <a:rPr lang="en-US" baseline="30000" dirty="0">
                <a:solidFill>
                  <a:schemeClr val="tx1"/>
                </a:solidFill>
              </a:rPr>
              <a:t>nd</a:t>
            </a:r>
            <a:r>
              <a:rPr lang="en-US" baseline="0" dirty="0">
                <a:solidFill>
                  <a:schemeClr val="tx1"/>
                </a:solidFill>
              </a:rPr>
              <a:t>.</a:t>
            </a:r>
          </a:p>
          <a:p>
            <a:endParaRPr lang="en-US" dirty="0"/>
          </a:p>
          <a:p>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8</a:t>
            </a:fld>
            <a:endParaRPr lang="en-US"/>
          </a:p>
        </p:txBody>
      </p:sp>
    </p:spTree>
    <p:extLst>
      <p:ext uri="{BB962C8B-B14F-4D97-AF65-F5344CB8AC3E}">
        <p14:creationId xmlns:p14="http://schemas.microsoft.com/office/powerpoint/2010/main" val="110796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Turns out March 2</a:t>
            </a:r>
            <a:r>
              <a:rPr lang="en-US" baseline="30000" dirty="0"/>
              <a:t>nd</a:t>
            </a:r>
            <a:r>
              <a:rPr lang="en-US" baseline="0" dirty="0"/>
              <a:t> was Texas Independence Day and a state holiday…</a:t>
            </a:r>
            <a:endParaRPr lang="en-US" dirty="0"/>
          </a:p>
        </p:txBody>
      </p:sp>
      <p:sp>
        <p:nvSpPr>
          <p:cNvPr id="4" name="Slide Number Placeholder 3"/>
          <p:cNvSpPr>
            <a:spLocks noGrp="1"/>
          </p:cNvSpPr>
          <p:nvPr>
            <p:ph type="sldNum" sz="quarter" idx="10"/>
          </p:nvPr>
        </p:nvSpPr>
        <p:spPr/>
        <p:txBody>
          <a:bodyPr/>
          <a:lstStyle/>
          <a:p>
            <a:fld id="{99148466-E084-409E-B3B0-38D99D7A5CFE}" type="slidenum">
              <a:rPr lang="en-US" smtClean="0"/>
              <a:t>9</a:t>
            </a:fld>
            <a:endParaRPr lang="en-US"/>
          </a:p>
        </p:txBody>
      </p:sp>
    </p:spTree>
    <p:extLst>
      <p:ext uri="{BB962C8B-B14F-4D97-AF65-F5344CB8AC3E}">
        <p14:creationId xmlns:p14="http://schemas.microsoft.com/office/powerpoint/2010/main" val="1636914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solidFill>
                  <a:srgbClr val="2F1311"/>
                </a:solidFill>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solidFill>
                  <a:srgbClr val="2F1311"/>
                </a:solidFill>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kumimoji="1" lang="en-US">
                <a:solidFill>
                  <a:srgbClr val="2F1311"/>
                </a:solidFill>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grpSp>
              <p:sp>
                <p:nvSpPr>
                  <p:cNvPr id="51"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solidFill>
                  <a:srgbClr val="2F1311"/>
                </a:solidFill>
              </a:endParaRPr>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19"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0" fontAlgn="base" hangingPunct="0">
                <a:spcBef>
                  <a:spcPct val="0"/>
                </a:spcBef>
                <a:spcAft>
                  <a:spcPct val="0"/>
                </a:spcAft>
              </a:pPr>
              <a:endParaRPr lang="en-US">
                <a:solidFill>
                  <a:srgbClr val="2F1311"/>
                </a:solidFill>
              </a:endParaRPr>
            </a:p>
          </p:txBody>
        </p:sp>
      </p:grpSp>
      <p:sp>
        <p:nvSpPr>
          <p:cNvPr id="8249"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a:t>Click to edit Master title style</a:t>
            </a:r>
            <a:endParaRPr lang="en-US" noProof="0" dirty="0"/>
          </a:p>
        </p:txBody>
      </p:sp>
      <p:sp>
        <p:nvSpPr>
          <p:cNvPr id="8250"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a:t>Click to edit Master subtitle style</a:t>
            </a:r>
            <a:endParaRPr lang="en-US" noProof="0" dirty="0"/>
          </a:p>
        </p:txBody>
      </p:sp>
      <p:sp>
        <p:nvSpPr>
          <p:cNvPr id="59" name="Rectangle 59"/>
          <p:cNvSpPr>
            <a:spLocks noGrp="1" noChangeArrowheads="1"/>
          </p:cNvSpPr>
          <p:nvPr>
            <p:ph type="dt" sz="quarter" idx="10"/>
          </p:nvPr>
        </p:nvSpPr>
        <p:spPr/>
        <p:txBody>
          <a:bodyPr/>
          <a:lstStyle>
            <a:lvl1pPr>
              <a:defRPr smtClean="0"/>
            </a:lvl1pPr>
          </a:lstStyle>
          <a:p>
            <a:pPr>
              <a:defRPr/>
            </a:pPr>
            <a:endParaRPr lang="en-US">
              <a:solidFill>
                <a:srgbClr val="2F1311"/>
              </a:solidFill>
            </a:endParaRPr>
          </a:p>
        </p:txBody>
      </p:sp>
      <p:sp>
        <p:nvSpPr>
          <p:cNvPr id="60" name="Rectangle 60"/>
          <p:cNvSpPr>
            <a:spLocks noGrp="1" noChangeArrowheads="1"/>
          </p:cNvSpPr>
          <p:nvPr>
            <p:ph type="ftr" sz="quarter" idx="11"/>
          </p:nvPr>
        </p:nvSpPr>
        <p:spPr/>
        <p:txBody>
          <a:bodyPr/>
          <a:lstStyle>
            <a:lvl1pPr>
              <a:defRPr smtClean="0"/>
            </a:lvl1pPr>
          </a:lstStyle>
          <a:p>
            <a:pPr>
              <a:defRPr/>
            </a:pPr>
            <a:endParaRPr lang="en-US">
              <a:solidFill>
                <a:srgbClr val="2F1311"/>
              </a:solidFill>
            </a:endParaRPr>
          </a:p>
        </p:txBody>
      </p:sp>
      <p:sp>
        <p:nvSpPr>
          <p:cNvPr id="61" name="Rectangle 61"/>
          <p:cNvSpPr>
            <a:spLocks noGrp="1" noChangeArrowheads="1"/>
          </p:cNvSpPr>
          <p:nvPr>
            <p:ph type="sldNum" sz="quarter" idx="12"/>
          </p:nvPr>
        </p:nvSpPr>
        <p:spPr/>
        <p:txBody>
          <a:bodyPr/>
          <a:lstStyle>
            <a:lvl1pPr>
              <a:defRPr smtClean="0"/>
            </a:lvl1pPr>
          </a:lstStyle>
          <a:p>
            <a:pPr>
              <a:defRPr/>
            </a:pPr>
            <a:fld id="{DEC0E5F8-1502-41F2-86E3-6920E2D73CA9}"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0128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CBEAC730-09E0-4D5A-AD7C-AAC3ED318523}"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86806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D7040152-D287-41DB-99C2-34829CCBCEB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402168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Chart Placeholder 2"/>
          <p:cNvSpPr>
            <a:spLocks noGrp="1"/>
          </p:cNvSpPr>
          <p:nvPr>
            <p:ph type="chart" idx="1"/>
          </p:nvPr>
        </p:nvSpPr>
        <p:spPr>
          <a:xfrm>
            <a:off x="263525" y="1598613"/>
            <a:ext cx="7386638" cy="4497387"/>
          </a:xfrm>
        </p:spPr>
        <p:txBody>
          <a:bodyPr/>
          <a:lstStyle/>
          <a:p>
            <a:pPr lvl="0"/>
            <a:r>
              <a:rPr lang="en-US" noProof="0"/>
              <a:t>Click icon to add chart</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59851980-9A9F-497E-8956-66551BE53DFD}"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056524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C05B2DDD-E01A-49C1-B267-4504FD958B53}"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7337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C4D3A3B0-6D98-4BEB-9FAD-04FE651388C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71002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5"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6" name="Rectangle 61"/>
          <p:cNvSpPr>
            <a:spLocks noGrp="1" noChangeArrowheads="1"/>
          </p:cNvSpPr>
          <p:nvPr>
            <p:ph type="sldNum" sz="quarter" idx="12"/>
          </p:nvPr>
        </p:nvSpPr>
        <p:spPr>
          <a:ln/>
        </p:spPr>
        <p:txBody>
          <a:bodyPr/>
          <a:lstStyle>
            <a:lvl1pPr>
              <a:defRPr/>
            </a:lvl1pPr>
          </a:lstStyle>
          <a:p>
            <a:pPr>
              <a:defRPr/>
            </a:pPr>
            <a:fld id="{1F36CE08-ADB2-4F10-915D-71DECC263EEB}"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9604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F99BCD70-3D74-496F-BC38-45C803EE559F}"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46617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8"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9" name="Rectangle 61"/>
          <p:cNvSpPr>
            <a:spLocks noGrp="1" noChangeArrowheads="1"/>
          </p:cNvSpPr>
          <p:nvPr>
            <p:ph type="sldNum" sz="quarter" idx="12"/>
          </p:nvPr>
        </p:nvSpPr>
        <p:spPr>
          <a:ln/>
        </p:spPr>
        <p:txBody>
          <a:bodyPr/>
          <a:lstStyle>
            <a:lvl1pPr>
              <a:defRPr/>
            </a:lvl1pPr>
          </a:lstStyle>
          <a:p>
            <a:pPr>
              <a:defRPr/>
            </a:pPr>
            <a:fld id="{AC6AA56E-2A28-4788-894D-3FCD7C21F3DC}"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90453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4"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5" name="Rectangle 61"/>
          <p:cNvSpPr>
            <a:spLocks noGrp="1" noChangeArrowheads="1"/>
          </p:cNvSpPr>
          <p:nvPr>
            <p:ph type="sldNum" sz="quarter" idx="12"/>
          </p:nvPr>
        </p:nvSpPr>
        <p:spPr>
          <a:ln/>
        </p:spPr>
        <p:txBody>
          <a:bodyPr/>
          <a:lstStyle>
            <a:lvl1pPr>
              <a:defRPr/>
            </a:lvl1pPr>
          </a:lstStyle>
          <a:p>
            <a:pPr>
              <a:defRPr/>
            </a:pPr>
            <a:fld id="{546FE865-8233-4327-AD85-41563D769E04}"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372188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3"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4" name="Rectangle 61"/>
          <p:cNvSpPr>
            <a:spLocks noGrp="1" noChangeArrowheads="1"/>
          </p:cNvSpPr>
          <p:nvPr>
            <p:ph type="sldNum" sz="quarter" idx="12"/>
          </p:nvPr>
        </p:nvSpPr>
        <p:spPr>
          <a:ln/>
        </p:spPr>
        <p:txBody>
          <a:bodyPr/>
          <a:lstStyle>
            <a:lvl1pPr>
              <a:defRPr/>
            </a:lvl1pPr>
          </a:lstStyle>
          <a:p>
            <a:pPr>
              <a:defRPr/>
            </a:pPr>
            <a:fld id="{7DD9E413-BD0F-4A41-B028-0AA8222B46CA}"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299128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5B25A4C9-5976-4A71-90BB-31A9948A3B1F}"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42921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solidFill>
                <a:srgbClr val="2F1311"/>
              </a:solidFill>
            </a:endParaRPr>
          </a:p>
        </p:txBody>
      </p:sp>
      <p:sp>
        <p:nvSpPr>
          <p:cNvPr id="6" name="Rectangle 60"/>
          <p:cNvSpPr>
            <a:spLocks noGrp="1" noChangeArrowheads="1"/>
          </p:cNvSpPr>
          <p:nvPr>
            <p:ph type="ftr" sz="quarter" idx="11"/>
          </p:nvPr>
        </p:nvSpPr>
        <p:spPr>
          <a:ln/>
        </p:spPr>
        <p:txBody>
          <a:bodyPr/>
          <a:lstStyle>
            <a:lvl1pPr>
              <a:defRPr/>
            </a:lvl1pPr>
          </a:lstStyle>
          <a:p>
            <a:pPr>
              <a:defRPr/>
            </a:pPr>
            <a:endParaRPr lang="en-US">
              <a:solidFill>
                <a:srgbClr val="2F1311"/>
              </a:solidFill>
            </a:endParaRPr>
          </a:p>
        </p:txBody>
      </p:sp>
      <p:sp>
        <p:nvSpPr>
          <p:cNvPr id="7" name="Rectangle 61"/>
          <p:cNvSpPr>
            <a:spLocks noGrp="1" noChangeArrowheads="1"/>
          </p:cNvSpPr>
          <p:nvPr>
            <p:ph type="sldNum" sz="quarter" idx="12"/>
          </p:nvPr>
        </p:nvSpPr>
        <p:spPr>
          <a:ln/>
        </p:spPr>
        <p:txBody>
          <a:bodyPr/>
          <a:lstStyle>
            <a:lvl1pPr>
              <a:defRPr/>
            </a:lvl1pPr>
          </a:lstStyle>
          <a:p>
            <a:pPr>
              <a:defRPr/>
            </a:pPr>
            <a:fld id="{4A217191-CE0A-4A3D-ADB6-9545E7A8C683}" type="slidenum">
              <a:rPr lang="en-US">
                <a:solidFill>
                  <a:srgbClr val="2F1311"/>
                </a:solidFill>
              </a:rPr>
              <a:pPr>
                <a:defRPr/>
              </a:pPr>
              <a:t>‹#›</a:t>
            </a:fld>
            <a:endParaRPr lang="en-US">
              <a:solidFill>
                <a:srgbClr val="2F1311"/>
              </a:solidFill>
            </a:endParaRPr>
          </a:p>
        </p:txBody>
      </p:sp>
    </p:spTree>
    <p:extLst>
      <p:ext uri="{BB962C8B-B14F-4D97-AF65-F5344CB8AC3E}">
        <p14:creationId xmlns:p14="http://schemas.microsoft.com/office/powerpoint/2010/main" val="12385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wmf"/><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1032"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solidFill>
                  <a:srgbClr val="2F1311"/>
                </a:solidFill>
              </a:endParaRPr>
            </a:p>
          </p:txBody>
        </p:sp>
        <p:sp>
          <p:nvSpPr>
            <p:cNvPr id="1033"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solidFill>
                  <a:srgbClr val="2F1311"/>
                </a:solidFill>
              </a:endParaRPr>
            </a:p>
          </p:txBody>
        </p:sp>
        <p:sp>
          <p:nvSpPr>
            <p:cNvPr id="717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kumimoji="1" lang="en-US">
                <a:solidFill>
                  <a:srgbClr val="2F1311"/>
                </a:solidFill>
              </a:endParaRPr>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1084"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85"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grpSp>
              <p:sp>
                <p:nvSpPr>
                  <p:cNvPr id="107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7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8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8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8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8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grpSp>
            <p:pic>
              <p:nvPicPr>
                <p:cNvPr id="1069" name="Picture 1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1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2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2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2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2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2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2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3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3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6"/>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4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4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4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3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7215"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7216"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103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7"/>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4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7"/>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4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104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2F1311"/>
                </a:solidFill>
              </a:endParaRPr>
            </a:p>
          </p:txBody>
        </p:sp>
        <p:sp>
          <p:nvSpPr>
            <p:cNvPr id="7221"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104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solidFill>
                  <a:srgbClr val="2F1311"/>
                </a:solidFill>
              </a:endParaRPr>
            </a:p>
          </p:txBody>
        </p:sp>
        <p:sp>
          <p:nvSpPr>
            <p:cNvPr id="7223"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a:solidFill>
                  <a:srgbClr val="2F1311"/>
                </a:solidFill>
              </a:endParaRPr>
            </a:p>
          </p:txBody>
        </p:sp>
        <p:sp>
          <p:nvSpPr>
            <p:cNvPr id="1046"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0" fontAlgn="base" hangingPunct="0">
                <a:spcBef>
                  <a:spcPct val="0"/>
                </a:spcBef>
                <a:spcAft>
                  <a:spcPct val="0"/>
                </a:spcAft>
              </a:pPr>
              <a:endParaRPr lang="en-US">
                <a:solidFill>
                  <a:srgbClr val="2F1311"/>
                </a:solidFill>
              </a:endParaRPr>
            </a:p>
          </p:txBody>
        </p:sp>
      </p:grpSp>
      <p:sp>
        <p:nvSpPr>
          <p:cNvPr id="1027"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27"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fontAlgn="base">
              <a:spcBef>
                <a:spcPct val="0"/>
              </a:spcBef>
              <a:spcAft>
                <a:spcPct val="0"/>
              </a:spcAft>
              <a:defRPr/>
            </a:pPr>
            <a:endParaRPr lang="en-US">
              <a:solidFill>
                <a:srgbClr val="2F1311"/>
              </a:solidFill>
            </a:endParaRPr>
          </a:p>
        </p:txBody>
      </p:sp>
      <p:sp>
        <p:nvSpPr>
          <p:cNvPr id="7228"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fontAlgn="base">
              <a:spcBef>
                <a:spcPct val="0"/>
              </a:spcBef>
              <a:spcAft>
                <a:spcPct val="0"/>
              </a:spcAft>
              <a:defRPr/>
            </a:pPr>
            <a:endParaRPr lang="en-US">
              <a:solidFill>
                <a:srgbClr val="2F1311"/>
              </a:solidFill>
            </a:endParaRPr>
          </a:p>
        </p:txBody>
      </p:sp>
      <p:sp>
        <p:nvSpPr>
          <p:cNvPr id="7229"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A3CBCCF3-2899-40C1-B97A-020A7FA2015A}" type="slidenum">
              <a:rPr lang="en-US">
                <a:solidFill>
                  <a:srgbClr val="2F1311"/>
                </a:solidFill>
              </a:rPr>
              <a:pPr fontAlgn="base">
                <a:spcBef>
                  <a:spcPct val="0"/>
                </a:spcBef>
                <a:spcAft>
                  <a:spcPct val="0"/>
                </a:spcAft>
                <a:defRPr/>
              </a:pPr>
              <a:t>‹#›</a:t>
            </a:fld>
            <a:endParaRPr lang="en-US">
              <a:solidFill>
                <a:srgbClr val="2F1311"/>
              </a:solidFill>
            </a:endParaRPr>
          </a:p>
        </p:txBody>
      </p:sp>
    </p:spTree>
    <p:extLst>
      <p:ext uri="{BB962C8B-B14F-4D97-AF65-F5344CB8AC3E}">
        <p14:creationId xmlns:p14="http://schemas.microsoft.com/office/powerpoint/2010/main" val="18275788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Blip>
          <a:blip r:embed="rId18"/>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Blip>
          <a:blip r:embed="rId19"/>
        </a:buBlip>
        <a:defRPr sz="2800">
          <a:solidFill>
            <a:schemeClr val="tx1"/>
          </a:solidFill>
          <a:latin typeface="+mn-lt"/>
        </a:defRPr>
      </a:lvl2pPr>
      <a:lvl3pPr marL="1143000" indent="-228600" algn="l" rtl="0" eaLnBrk="1" fontAlgn="base" hangingPunct="1">
        <a:spcBef>
          <a:spcPct val="20000"/>
        </a:spcBef>
        <a:spcAft>
          <a:spcPct val="0"/>
        </a:spcAft>
        <a:buSzPct val="70000"/>
        <a:buBlip>
          <a:blip r:embed="rId20"/>
        </a:buBlip>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7nRxlMcZdOY"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hawaii.gov/health/laboratories/bioterrorism/laboratories/pictures/gel1.jpe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533400"/>
            <a:ext cx="7543800" cy="1470025"/>
          </a:xfrm>
        </p:spPr>
        <p:txBody>
          <a:bodyPr/>
          <a:lstStyle/>
          <a:p>
            <a:pPr algn="ctr"/>
            <a:r>
              <a:rPr lang="en-US" sz="4800" dirty="0">
                <a:solidFill>
                  <a:schemeClr val="bg2"/>
                </a:solidFill>
                <a:latin typeface="Arial" pitchFamily="34" charset="0"/>
                <a:cs typeface="Arial" pitchFamily="34" charset="0"/>
              </a:rPr>
              <a:t>What was </a:t>
            </a:r>
            <a:r>
              <a:rPr lang="en-US" sz="4800" b="1" i="1" dirty="0">
                <a:solidFill>
                  <a:schemeClr val="bg2"/>
                </a:solidFill>
                <a:latin typeface="Arial" pitchFamily="34" charset="0"/>
                <a:cs typeface="Arial" pitchFamily="34" charset="0"/>
              </a:rPr>
              <a:t>fishy</a:t>
            </a:r>
            <a:r>
              <a:rPr lang="en-US" sz="4800" dirty="0">
                <a:solidFill>
                  <a:schemeClr val="bg2"/>
                </a:solidFill>
                <a:latin typeface="Arial" pitchFamily="34" charset="0"/>
                <a:cs typeface="Arial" pitchFamily="34" charset="0"/>
              </a:rPr>
              <a:t> about the sushi?</a:t>
            </a:r>
            <a:r>
              <a:rPr lang="en-US" dirty="0">
                <a:solidFill>
                  <a:schemeClr val="bg2"/>
                </a:solidFill>
                <a:latin typeface="Arial" pitchFamily="34" charset="0"/>
                <a:cs typeface="Arial" pitchFamily="34" charset="0"/>
              </a:rPr>
              <a:t> </a:t>
            </a:r>
          </a:p>
        </p:txBody>
      </p:sp>
      <p:sp>
        <p:nvSpPr>
          <p:cNvPr id="3" name="Subtitle 2"/>
          <p:cNvSpPr>
            <a:spLocks noGrp="1"/>
          </p:cNvSpPr>
          <p:nvPr>
            <p:ph type="subTitle" sz="quarter" idx="1"/>
          </p:nvPr>
        </p:nvSpPr>
        <p:spPr>
          <a:xfrm>
            <a:off x="152400" y="2209800"/>
            <a:ext cx="7620000" cy="4114800"/>
          </a:xfrm>
        </p:spPr>
        <p:txBody>
          <a:bodyPr/>
          <a:lstStyle/>
          <a:p>
            <a:r>
              <a:rPr lang="en-US" sz="3600" dirty="0">
                <a:solidFill>
                  <a:schemeClr val="tx1">
                    <a:lumMod val="90000"/>
                    <a:lumOff val="10000"/>
                  </a:schemeClr>
                </a:solidFill>
              </a:rPr>
              <a:t>Lessons learned from a large-scale, multi-state, multi-agency foodborne illness investigation</a:t>
            </a:r>
          </a:p>
          <a:p>
            <a:endParaRPr lang="en-US" dirty="0">
              <a:solidFill>
                <a:schemeClr val="accent1">
                  <a:lumMod val="50000"/>
                </a:schemeClr>
              </a:solidFill>
            </a:endParaRPr>
          </a:p>
          <a:p>
            <a:r>
              <a:rPr lang="en-US" sz="1800" dirty="0">
                <a:solidFill>
                  <a:schemeClr val="bg1">
                    <a:lumMod val="75000"/>
                  </a:schemeClr>
                </a:solidFill>
              </a:rPr>
              <a:t>Virginia L. Headley, PhD, WCCHD; Julie Borders, MSHP, DSHS; Venessa Cantu, MPH, DSHS</a:t>
            </a:r>
          </a:p>
          <a:p>
            <a:r>
              <a:rPr lang="en-US" sz="1800" dirty="0">
                <a:solidFill>
                  <a:schemeClr val="bg1">
                    <a:lumMod val="75000"/>
                  </a:schemeClr>
                </a:solidFill>
              </a:rPr>
              <a:t>Epidemiology-Laboratory Capacity Workshop</a:t>
            </a:r>
          </a:p>
          <a:p>
            <a:r>
              <a:rPr lang="en-US" sz="1800" dirty="0">
                <a:solidFill>
                  <a:schemeClr val="bg1">
                    <a:lumMod val="75000"/>
                  </a:schemeClr>
                </a:solidFill>
              </a:rPr>
              <a:t>February 26, 2013</a:t>
            </a:r>
            <a:endParaRPr lang="en-US" sz="1800" dirty="0">
              <a:solidFill>
                <a:schemeClr val="accent1">
                  <a:lumMod val="50000"/>
                </a:schemeClr>
              </a:solidFill>
            </a:endParaRPr>
          </a:p>
        </p:txBody>
      </p:sp>
    </p:spTree>
    <p:extLst>
      <p:ext uri="{BB962C8B-B14F-4D97-AF65-F5344CB8AC3E}">
        <p14:creationId xmlns:p14="http://schemas.microsoft.com/office/powerpoint/2010/main" val="157826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7763955"/>
              </p:ext>
            </p:extLst>
          </p:nvPr>
        </p:nvGraphicFramePr>
        <p:xfrm>
          <a:off x="152400" y="1295400"/>
          <a:ext cx="7266093" cy="4555648"/>
        </p:xfrm>
        <a:graphic>
          <a:graphicData uri="http://schemas.openxmlformats.org/drawingml/2006/table">
            <a:tbl>
              <a:tblPr firstRow="1" firstCol="1" bandRow="1">
                <a:tableStyleId>{5C22544A-7EE6-4342-B048-85BDC9FD1C3A}</a:tableStyleId>
              </a:tblPr>
              <a:tblGrid>
                <a:gridCol w="1034547">
                  <a:extLst>
                    <a:ext uri="{9D8B030D-6E8A-4147-A177-3AD203B41FA5}">
                      <a16:colId xmlns:a16="http://schemas.microsoft.com/office/drawing/2014/main" val="20000"/>
                    </a:ext>
                  </a:extLst>
                </a:gridCol>
                <a:gridCol w="1037304">
                  <a:extLst>
                    <a:ext uri="{9D8B030D-6E8A-4147-A177-3AD203B41FA5}">
                      <a16:colId xmlns:a16="http://schemas.microsoft.com/office/drawing/2014/main" val="20001"/>
                    </a:ext>
                  </a:extLst>
                </a:gridCol>
                <a:gridCol w="1039510">
                  <a:extLst>
                    <a:ext uri="{9D8B030D-6E8A-4147-A177-3AD203B41FA5}">
                      <a16:colId xmlns:a16="http://schemas.microsoft.com/office/drawing/2014/main" val="20002"/>
                    </a:ext>
                  </a:extLst>
                </a:gridCol>
                <a:gridCol w="1037856">
                  <a:extLst>
                    <a:ext uri="{9D8B030D-6E8A-4147-A177-3AD203B41FA5}">
                      <a16:colId xmlns:a16="http://schemas.microsoft.com/office/drawing/2014/main" val="20003"/>
                    </a:ext>
                  </a:extLst>
                </a:gridCol>
                <a:gridCol w="1039510">
                  <a:extLst>
                    <a:ext uri="{9D8B030D-6E8A-4147-A177-3AD203B41FA5}">
                      <a16:colId xmlns:a16="http://schemas.microsoft.com/office/drawing/2014/main" val="20004"/>
                    </a:ext>
                  </a:extLst>
                </a:gridCol>
                <a:gridCol w="1039510">
                  <a:extLst>
                    <a:ext uri="{9D8B030D-6E8A-4147-A177-3AD203B41FA5}">
                      <a16:colId xmlns:a16="http://schemas.microsoft.com/office/drawing/2014/main" val="20005"/>
                    </a:ext>
                  </a:extLst>
                </a:gridCol>
                <a:gridCol w="1037856">
                  <a:extLst>
                    <a:ext uri="{9D8B030D-6E8A-4147-A177-3AD203B41FA5}">
                      <a16:colId xmlns:a16="http://schemas.microsoft.com/office/drawing/2014/main" val="20006"/>
                    </a:ext>
                  </a:extLst>
                </a:gridCol>
              </a:tblGrid>
              <a:tr h="179895">
                <a:tc>
                  <a:txBody>
                    <a:bodyPr/>
                    <a:lstStyle/>
                    <a:p>
                      <a:pPr marL="0" marR="0" algn="ctr">
                        <a:spcBef>
                          <a:spcPts val="200"/>
                        </a:spcBef>
                        <a:spcAft>
                          <a:spcPts val="200"/>
                        </a:spcAft>
                      </a:pPr>
                      <a:r>
                        <a:rPr lang="en-US" sz="900" cap="all" spc="50" dirty="0">
                          <a:effectLst/>
                        </a:rPr>
                        <a:t>Sunday</a:t>
                      </a:r>
                      <a:endParaRPr lang="en-US" sz="900" cap="all" spc="50" dirty="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Monday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Tuesday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Wednesday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Thursday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Friday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Saturday</a:t>
                      </a:r>
                      <a:endParaRPr lang="en-US" sz="900" cap="all" spc="50">
                        <a:solidFill>
                          <a:srgbClr val="404040"/>
                        </a:solidFill>
                        <a:effectLst/>
                        <a:latin typeface="Cambria"/>
                        <a:ea typeface="Cambria"/>
                        <a:cs typeface="Times New Roman"/>
                      </a:endParaRPr>
                    </a:p>
                  </a:txBody>
                  <a:tcPr marL="67461" marR="67461" marT="0" marB="0" anchor="b"/>
                </a:tc>
                <a:extLst>
                  <a:ext uri="{0D108BD9-81ED-4DB2-BD59-A6C34878D82A}">
                    <a16:rowId xmlns:a16="http://schemas.microsoft.com/office/drawing/2014/main" val="10000"/>
                  </a:ext>
                </a:extLst>
              </a:tr>
              <a:tr h="269843">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1"/>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NY to CDC (4)</a:t>
                      </a:r>
                      <a:endParaRPr lang="en-US" sz="14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CDC to States (11) </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2"/>
                  </a:ext>
                </a:extLst>
              </a:tr>
              <a:tr h="269843">
                <a:tc>
                  <a:txBody>
                    <a:bodyPr/>
                    <a:lstStyle/>
                    <a:p>
                      <a:pPr marL="0" marR="0">
                        <a:spcBef>
                          <a:spcPts val="200"/>
                        </a:spcBef>
                        <a:spcAft>
                          <a:spcPts val="200"/>
                        </a:spcAft>
                      </a:pPr>
                      <a:r>
                        <a:rPr lang="en-US" sz="1500">
                          <a:effectLst/>
                        </a:rPr>
                        <a:t>4</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7</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10</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3"/>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solidFill>
                      <a:srgbClr val="F7F3ED"/>
                    </a:solidFill>
                  </a:tcPr>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4"/>
                  </a:ext>
                </a:extLst>
              </a:tr>
              <a:tr h="269843">
                <a:tc>
                  <a:txBody>
                    <a:bodyPr/>
                    <a:lstStyle/>
                    <a:p>
                      <a:pPr marL="0" marR="0">
                        <a:spcBef>
                          <a:spcPts val="200"/>
                        </a:spcBef>
                        <a:spcAft>
                          <a:spcPts val="200"/>
                        </a:spcAft>
                      </a:pPr>
                      <a:r>
                        <a:rPr lang="en-US" sz="1500">
                          <a:effectLst/>
                        </a:rPr>
                        <a:t>11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14</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dirty="0">
                          <a:effectLst/>
                        </a:rPr>
                        <a:t>16</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17</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5"/>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solidFill>
                      <a:srgbClr val="F7F3ED"/>
                    </a:solidFill>
                  </a:tcPr>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solidFill>
                      <a:srgbClr val="F7F3ED"/>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6"/>
                  </a:ext>
                </a:extLst>
              </a:tr>
              <a:tr h="269843">
                <a:tc>
                  <a:txBody>
                    <a:bodyPr/>
                    <a:lstStyle/>
                    <a:p>
                      <a:pPr marL="0" marR="0">
                        <a:spcBef>
                          <a:spcPts val="200"/>
                        </a:spcBef>
                        <a:spcAft>
                          <a:spcPts val="200"/>
                        </a:spcAft>
                      </a:pPr>
                      <a:r>
                        <a:rPr lang="en-US" sz="1500">
                          <a:effectLst/>
                        </a:rPr>
                        <a:t>18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24</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7"/>
                  </a:ext>
                </a:extLst>
              </a:tr>
              <a:tr h="449739">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solidFill>
                      <a:srgbClr val="F7F3ED"/>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solidFill>
                      <a:srgbClr val="F7F3ED"/>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8"/>
                  </a:ext>
                </a:extLst>
              </a:tr>
              <a:tr h="269843">
                <a:tc>
                  <a:txBody>
                    <a:bodyPr/>
                    <a:lstStyle/>
                    <a:p>
                      <a:pPr marL="0" marR="0">
                        <a:spcBef>
                          <a:spcPts val="200"/>
                        </a:spcBef>
                        <a:spcAft>
                          <a:spcPts val="200"/>
                        </a:spcAft>
                      </a:pPr>
                      <a:r>
                        <a:rPr lang="en-US" sz="1500">
                          <a:effectLst/>
                        </a:rPr>
                        <a:t>25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27</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31</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9"/>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solidFill>
                      <a:srgbClr val="F7F3ED"/>
                    </a:solidFill>
                  </a:tcPr>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0"/>
                  </a:ext>
                </a:extLst>
              </a:tr>
              <a:tr h="269843">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dirty="0">
                          <a:effectLst/>
                        </a:rPr>
                        <a:t> </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dirty="0">
                          <a:effectLst/>
                        </a:rPr>
                        <a:t> </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1"/>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000" b="0" dirty="0">
                          <a:effectLst/>
                        </a:rPr>
                        <a:t>Teleconference</a:t>
                      </a:r>
                      <a:r>
                        <a:rPr lang="en-US" sz="1000" b="0" baseline="0" dirty="0">
                          <a:effectLst/>
                        </a:rPr>
                        <a:t> Dates (#cases)</a:t>
                      </a:r>
                      <a:endParaRPr lang="en-US" sz="1000" b="0" dirty="0">
                        <a:solidFill>
                          <a:srgbClr val="0D0D0D"/>
                        </a:solidFill>
                        <a:effectLst/>
                        <a:latin typeface="Cambria"/>
                        <a:ea typeface="Cambria"/>
                        <a:cs typeface="Times New Roman"/>
                      </a:endParaRPr>
                    </a:p>
                    <a:p>
                      <a:pPr marL="0" marR="0">
                        <a:spcBef>
                          <a:spcPts val="200"/>
                        </a:spcBef>
                        <a:spcAft>
                          <a:spcPts val="200"/>
                        </a:spcAft>
                      </a:pPr>
                      <a:endParaRPr lang="en-US" sz="1000" b="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extLst>
                  <a:ext uri="{0D108BD9-81ED-4DB2-BD59-A6C34878D82A}">
                    <a16:rowId xmlns:a16="http://schemas.microsoft.com/office/drawing/2014/main" val="10012"/>
                  </a:ext>
                </a:extLst>
              </a:tr>
            </a:tbl>
          </a:graphicData>
        </a:graphic>
      </p:graphicFrame>
      <p:sp>
        <p:nvSpPr>
          <p:cNvPr id="5" name="Rectangle 1"/>
          <p:cNvSpPr>
            <a:spLocks noChangeArrowheads="1"/>
          </p:cNvSpPr>
          <p:nvPr/>
        </p:nvSpPr>
        <p:spPr bwMode="auto">
          <a:xfrm>
            <a:off x="152400" y="345757"/>
            <a:ext cx="697551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D0D0D"/>
                </a:solidFill>
                <a:effectLst/>
                <a:latin typeface="+mj-lt"/>
                <a:ea typeface="Cambria" pitchFamily="18" charset="0"/>
                <a:cs typeface="Times New Roman" pitchFamily="18" charset="0"/>
              </a:rPr>
              <a:t>March 2012</a:t>
            </a:r>
            <a:endParaRPr kumimoji="0" lang="en-US" sz="40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Callout 1 7"/>
          <p:cNvSpPr/>
          <p:nvPr/>
        </p:nvSpPr>
        <p:spPr bwMode="auto">
          <a:xfrm>
            <a:off x="152400" y="2876550"/>
            <a:ext cx="1219200" cy="628650"/>
          </a:xfrm>
          <a:prstGeom prst="borderCallout1">
            <a:avLst>
              <a:gd name="adj1" fmla="val 52923"/>
              <a:gd name="adj2" fmla="val 101004"/>
              <a:gd name="adj3" fmla="val -37335"/>
              <a:gd name="adj4" fmla="val 13516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Arial" charset="0"/>
              </a:rPr>
              <a:t>DSHS to </a:t>
            </a:r>
            <a:r>
              <a:rPr lang="en-US" sz="1600" dirty="0" err="1">
                <a:solidFill>
                  <a:schemeClr val="tx1"/>
                </a:solidFill>
                <a:latin typeface="Arial" charset="0"/>
              </a:rPr>
              <a:t>WCCHD</a:t>
            </a:r>
            <a:endParaRPr kumimoji="0" lang="en-US" sz="1600" b="0" i="0" u="none" strike="noStrike" cap="none" normalizeH="0" baseline="0" dirty="0">
              <a:ln>
                <a:noFill/>
              </a:ln>
              <a:solidFill>
                <a:schemeClr val="tx1"/>
              </a:solidFill>
              <a:effectLst/>
              <a:latin typeface="Arial" charset="0"/>
            </a:endParaRPr>
          </a:p>
        </p:txBody>
      </p:sp>
      <p:sp>
        <p:nvSpPr>
          <p:cNvPr id="9" name="Line Callout 1 8"/>
          <p:cNvSpPr/>
          <p:nvPr/>
        </p:nvSpPr>
        <p:spPr bwMode="auto">
          <a:xfrm>
            <a:off x="1543051" y="3371846"/>
            <a:ext cx="1352550" cy="857251"/>
          </a:xfrm>
          <a:prstGeom prst="borderCallout1">
            <a:avLst>
              <a:gd name="adj1" fmla="val 349"/>
              <a:gd name="adj2" fmla="val 49498"/>
              <a:gd name="adj3" fmla="val -83337"/>
              <a:gd name="adj4" fmla="val 7732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Arial" charset="0"/>
              </a:rPr>
              <a:t>FDA joins investigation </a:t>
            </a:r>
            <a:r>
              <a:rPr lang="en-US" dirty="0">
                <a:solidFill>
                  <a:schemeClr val="tx1"/>
                </a:solidFill>
                <a:latin typeface="Arial" charset="0"/>
              </a:rPr>
              <a:t>(18)</a:t>
            </a:r>
            <a:endParaRPr kumimoji="0" lang="en-US" sz="1800" b="0" i="0" u="none" strike="noStrike" cap="none" normalizeH="0" baseline="0" dirty="0">
              <a:ln>
                <a:noFill/>
              </a:ln>
              <a:solidFill>
                <a:schemeClr val="tx1"/>
              </a:solidFill>
              <a:effectLst/>
              <a:latin typeface="Arial" charset="0"/>
            </a:endParaRPr>
          </a:p>
        </p:txBody>
      </p:sp>
      <p:sp>
        <p:nvSpPr>
          <p:cNvPr id="10" name="Line Callout 1 9"/>
          <p:cNvSpPr/>
          <p:nvPr/>
        </p:nvSpPr>
        <p:spPr bwMode="auto">
          <a:xfrm>
            <a:off x="4828601" y="3376612"/>
            <a:ext cx="1219200" cy="1095375"/>
          </a:xfrm>
          <a:prstGeom prst="borderCallout1">
            <a:avLst>
              <a:gd name="adj1" fmla="val -1723"/>
              <a:gd name="adj2" fmla="val 40491"/>
              <a:gd name="adj3" fmla="val -70477"/>
              <a:gd name="adj4" fmla="val -2061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TX reports</a:t>
            </a:r>
            <a:r>
              <a:rPr kumimoji="0" lang="en-US" sz="1600" b="0" i="0" u="none" strike="noStrike" cap="none" normalizeH="0" dirty="0">
                <a:ln>
                  <a:noFill/>
                </a:ln>
                <a:solidFill>
                  <a:schemeClr val="tx1"/>
                </a:solidFill>
                <a:effectLst/>
                <a:latin typeface="Arial" charset="0"/>
              </a:rPr>
              <a:t> restaurant cluster </a:t>
            </a:r>
            <a:r>
              <a:rPr kumimoji="0" lang="en-US" sz="1800" b="0" i="0" u="none" strike="noStrike" cap="none" normalizeH="0" baseline="0" dirty="0">
                <a:ln>
                  <a:noFill/>
                </a:ln>
                <a:solidFill>
                  <a:schemeClr val="tx1"/>
                </a:solidFill>
                <a:effectLst/>
                <a:latin typeface="Arial" charset="0"/>
              </a:rPr>
              <a:t>(27)</a:t>
            </a:r>
          </a:p>
        </p:txBody>
      </p:sp>
      <p:sp>
        <p:nvSpPr>
          <p:cNvPr id="7" name="Line Callout 1 6"/>
          <p:cNvSpPr/>
          <p:nvPr/>
        </p:nvSpPr>
        <p:spPr bwMode="auto">
          <a:xfrm>
            <a:off x="3048000" y="3448050"/>
            <a:ext cx="1219200" cy="838200"/>
          </a:xfrm>
          <a:prstGeom prst="borderCallout1">
            <a:avLst>
              <a:gd name="adj1" fmla="val 349"/>
              <a:gd name="adj2" fmla="val 49498"/>
              <a:gd name="adj3" fmla="val -96973"/>
              <a:gd name="adj4" fmla="val 6717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Arial" charset="0"/>
              </a:rPr>
              <a:t>DSHS to ATCHHS</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(26)</a:t>
            </a: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6946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outset: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95400"/>
            <a:ext cx="6523385" cy="4851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534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43575263"/>
              </p:ext>
            </p:extLst>
          </p:nvPr>
        </p:nvGraphicFramePr>
        <p:xfrm>
          <a:off x="152400" y="1361424"/>
          <a:ext cx="7266093" cy="5241330"/>
        </p:xfrm>
        <a:graphic>
          <a:graphicData uri="http://schemas.openxmlformats.org/drawingml/2006/table">
            <a:tbl>
              <a:tblPr firstRow="1" firstCol="1" bandRow="1">
                <a:tableStyleId>{5C22544A-7EE6-4342-B048-85BDC9FD1C3A}</a:tableStyleId>
              </a:tblPr>
              <a:tblGrid>
                <a:gridCol w="819150">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1095375">
                  <a:extLst>
                    <a:ext uri="{9D8B030D-6E8A-4147-A177-3AD203B41FA5}">
                      <a16:colId xmlns:a16="http://schemas.microsoft.com/office/drawing/2014/main" val="20002"/>
                    </a:ext>
                  </a:extLst>
                </a:gridCol>
                <a:gridCol w="1139317">
                  <a:extLst>
                    <a:ext uri="{9D8B030D-6E8A-4147-A177-3AD203B41FA5}">
                      <a16:colId xmlns:a16="http://schemas.microsoft.com/office/drawing/2014/main" val="20003"/>
                    </a:ext>
                  </a:extLst>
                </a:gridCol>
                <a:gridCol w="1039510">
                  <a:extLst>
                    <a:ext uri="{9D8B030D-6E8A-4147-A177-3AD203B41FA5}">
                      <a16:colId xmlns:a16="http://schemas.microsoft.com/office/drawing/2014/main" val="20004"/>
                    </a:ext>
                  </a:extLst>
                </a:gridCol>
                <a:gridCol w="1012048">
                  <a:extLst>
                    <a:ext uri="{9D8B030D-6E8A-4147-A177-3AD203B41FA5}">
                      <a16:colId xmlns:a16="http://schemas.microsoft.com/office/drawing/2014/main" val="20005"/>
                    </a:ext>
                  </a:extLst>
                </a:gridCol>
                <a:gridCol w="1065318">
                  <a:extLst>
                    <a:ext uri="{9D8B030D-6E8A-4147-A177-3AD203B41FA5}">
                      <a16:colId xmlns:a16="http://schemas.microsoft.com/office/drawing/2014/main" val="20006"/>
                    </a:ext>
                  </a:extLst>
                </a:gridCol>
              </a:tblGrid>
              <a:tr h="191805">
                <a:tc>
                  <a:txBody>
                    <a:bodyPr/>
                    <a:lstStyle/>
                    <a:p>
                      <a:pPr marL="0" marR="0" algn="ctr">
                        <a:spcBef>
                          <a:spcPts val="200"/>
                        </a:spcBef>
                        <a:spcAft>
                          <a:spcPts val="200"/>
                        </a:spcAft>
                      </a:pPr>
                      <a:r>
                        <a:rPr lang="en-US" sz="900" cap="all" spc="50" dirty="0">
                          <a:effectLst/>
                        </a:rPr>
                        <a:t>Sunday</a:t>
                      </a:r>
                      <a:endParaRPr lang="en-US" sz="900" cap="all" spc="50" dirty="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Monday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Tuesday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Wednesday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Thursday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Friday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Saturday</a:t>
                      </a:r>
                      <a:endParaRPr lang="en-US" sz="900" cap="all" spc="50">
                        <a:solidFill>
                          <a:srgbClr val="404040"/>
                        </a:solidFill>
                        <a:effectLst/>
                        <a:latin typeface="Cambria"/>
                        <a:ea typeface="Cambria"/>
                        <a:cs typeface="Times New Roman"/>
                      </a:endParaRPr>
                    </a:p>
                  </a:txBody>
                  <a:tcPr marL="67461" marR="67461" marT="0" marB="0" anchor="b"/>
                </a:tc>
                <a:extLst>
                  <a:ext uri="{0D108BD9-81ED-4DB2-BD59-A6C34878D82A}">
                    <a16:rowId xmlns:a16="http://schemas.microsoft.com/office/drawing/2014/main" val="10000"/>
                  </a:ext>
                </a:extLst>
              </a:tr>
              <a:tr h="287707">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1"/>
                  </a:ext>
                </a:extLst>
              </a:tr>
              <a:tr h="479513">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(4)</a:t>
                      </a:r>
                      <a:endParaRPr lang="en-US" sz="14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(11) </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2"/>
                  </a:ext>
                </a:extLst>
              </a:tr>
              <a:tr h="287707">
                <a:tc>
                  <a:txBody>
                    <a:bodyPr/>
                    <a:lstStyle/>
                    <a:p>
                      <a:pPr marL="0" marR="0">
                        <a:spcBef>
                          <a:spcPts val="200"/>
                        </a:spcBef>
                        <a:spcAft>
                          <a:spcPts val="200"/>
                        </a:spcAft>
                      </a:pPr>
                      <a:r>
                        <a:rPr lang="en-US" sz="1500" dirty="0">
                          <a:effectLst/>
                        </a:rPr>
                        <a:t>4</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dirty="0">
                          <a:effectLst/>
                        </a:rPr>
                        <a:t>7</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10</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3"/>
                  </a:ext>
                </a:extLst>
              </a:tr>
              <a:tr h="541631">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200" baseline="0" dirty="0">
                          <a:effectLst/>
                        </a:rPr>
                        <a:t>WCCHD joins investigation</a:t>
                      </a:r>
                      <a:endParaRPr lang="en-US" sz="12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200" dirty="0">
                          <a:solidFill>
                            <a:srgbClr val="0D0D0D"/>
                          </a:solidFill>
                          <a:effectLst/>
                          <a:latin typeface="+mn-lt"/>
                          <a:ea typeface="Cambria"/>
                          <a:cs typeface="Times New Roman"/>
                        </a:rPr>
                        <a:t>FDA joins investigation</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200" dirty="0">
                          <a:effectLst/>
                        </a:rPr>
                        <a:t>(</a:t>
                      </a:r>
                      <a:r>
                        <a:rPr lang="en-US" sz="1400" dirty="0">
                          <a:effectLst/>
                        </a:rPr>
                        <a:t>18</a:t>
                      </a:r>
                      <a:r>
                        <a:rPr lang="en-US" sz="1200" dirty="0">
                          <a:effectLst/>
                        </a:rPr>
                        <a:t>)</a:t>
                      </a:r>
                    </a:p>
                    <a:p>
                      <a:pPr marL="0" marR="0">
                        <a:spcBef>
                          <a:spcPts val="200"/>
                        </a:spcBef>
                        <a:spcAft>
                          <a:spcPts val="200"/>
                        </a:spcAft>
                      </a:pPr>
                      <a:endParaRPr lang="en-US" sz="1200" dirty="0">
                        <a:solidFill>
                          <a:srgbClr val="0D0D0D"/>
                        </a:solidFill>
                        <a:effectLst/>
                        <a:latin typeface="+mn-lt"/>
                        <a:ea typeface="Cambria"/>
                        <a:cs typeface="Times New Roman"/>
                      </a:endParaRPr>
                    </a:p>
                  </a:txBody>
                  <a:tcPr marL="67461" marR="67461"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200" dirty="0">
                          <a:effectLst/>
                          <a:latin typeface="+mj-lt"/>
                        </a:rPr>
                        <a:t>ATCHHS </a:t>
                      </a:r>
                      <a:r>
                        <a:rPr lang="en-US" sz="1200" baseline="0" dirty="0">
                          <a:effectLst/>
                          <a:latin typeface="+mj-lt"/>
                        </a:rPr>
                        <a:t>joins investigation</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200" dirty="0">
                          <a:effectLst/>
                        </a:rPr>
                        <a:t>(</a:t>
                      </a:r>
                      <a:r>
                        <a:rPr lang="en-US" sz="1400" dirty="0">
                          <a:effectLst/>
                        </a:rPr>
                        <a:t>26</a:t>
                      </a:r>
                      <a:r>
                        <a:rPr lang="en-US" sz="1200" dirty="0">
                          <a:effectLst/>
                        </a:rPr>
                        <a:t>)</a:t>
                      </a:r>
                      <a:endParaRPr lang="en-US" sz="1200" dirty="0">
                        <a:solidFill>
                          <a:srgbClr val="0D0D0D"/>
                        </a:solidFill>
                        <a:effectLst/>
                        <a:latin typeface="+mj-lt"/>
                        <a:ea typeface="Cambria"/>
                        <a:cs typeface="Times New Roman"/>
                      </a:endParaRPr>
                    </a:p>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461" marR="67461"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cap="none" normalizeH="0" baseline="0" dirty="0">
                          <a:ln>
                            <a:noFill/>
                          </a:ln>
                          <a:solidFill>
                            <a:schemeClr val="tx1"/>
                          </a:solidFill>
                          <a:effectLst/>
                          <a:latin typeface="Arial" charset="0"/>
                        </a:rPr>
                        <a:t>TX reports</a:t>
                      </a:r>
                      <a:r>
                        <a:rPr kumimoji="0" lang="en-US" sz="1200" b="0" i="0" u="none" strike="noStrike" cap="none" normalizeH="0" dirty="0">
                          <a:ln>
                            <a:noFill/>
                          </a:ln>
                          <a:solidFill>
                            <a:schemeClr val="tx1"/>
                          </a:solidFill>
                          <a:effectLst/>
                          <a:latin typeface="Arial" charset="0"/>
                        </a:rPr>
                        <a:t> restaurant cluster  </a:t>
                      </a:r>
                      <a:r>
                        <a:rPr lang="en-US" sz="1400" dirty="0">
                          <a:effectLst/>
                        </a:rPr>
                        <a:t>(27)</a:t>
                      </a:r>
                    </a:p>
                    <a:p>
                      <a:pPr marL="0" marR="0">
                        <a:spcBef>
                          <a:spcPts val="200"/>
                        </a:spcBef>
                        <a:spcAft>
                          <a:spcPts val="200"/>
                        </a:spcAft>
                      </a:pPr>
                      <a:endParaRPr lang="en-US" sz="1400" dirty="0">
                        <a:solidFill>
                          <a:srgbClr val="0D0D0D"/>
                        </a:solidFill>
                        <a:effectLst/>
                        <a:latin typeface="+mn-lt"/>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4"/>
                  </a:ext>
                </a:extLst>
              </a:tr>
              <a:tr h="287707">
                <a:tc>
                  <a:txBody>
                    <a:bodyPr/>
                    <a:lstStyle/>
                    <a:p>
                      <a:pPr marL="0" marR="0">
                        <a:spcBef>
                          <a:spcPts val="200"/>
                        </a:spcBef>
                        <a:spcAft>
                          <a:spcPts val="200"/>
                        </a:spcAft>
                      </a:pPr>
                      <a:r>
                        <a:rPr lang="en-US" sz="1500">
                          <a:effectLst/>
                        </a:rPr>
                        <a:t>11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14</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dirty="0">
                          <a:effectLst/>
                        </a:rPr>
                        <a:t>15</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dirty="0">
                          <a:effectLst/>
                        </a:rPr>
                        <a:t>16</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17</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5"/>
                  </a:ext>
                </a:extLst>
              </a:tr>
              <a:tr h="479513">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(43)</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(61)</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6"/>
                  </a:ext>
                </a:extLst>
              </a:tr>
              <a:tr h="287707">
                <a:tc>
                  <a:txBody>
                    <a:bodyPr/>
                    <a:lstStyle/>
                    <a:p>
                      <a:pPr marL="0" marR="0">
                        <a:spcBef>
                          <a:spcPts val="200"/>
                        </a:spcBef>
                        <a:spcAft>
                          <a:spcPts val="200"/>
                        </a:spcAft>
                      </a:pPr>
                      <a:r>
                        <a:rPr lang="en-US" sz="1500">
                          <a:effectLst/>
                        </a:rPr>
                        <a:t>18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24</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7"/>
                  </a:ext>
                </a:extLst>
              </a:tr>
              <a:tr h="479513">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(62)</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(68)</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8"/>
                  </a:ext>
                </a:extLst>
              </a:tr>
              <a:tr h="287707">
                <a:tc>
                  <a:txBody>
                    <a:bodyPr/>
                    <a:lstStyle/>
                    <a:p>
                      <a:pPr marL="0" marR="0">
                        <a:spcBef>
                          <a:spcPts val="200"/>
                        </a:spcBef>
                        <a:spcAft>
                          <a:spcPts val="200"/>
                        </a:spcAft>
                      </a:pPr>
                      <a:r>
                        <a:rPr lang="en-US" sz="1500">
                          <a:effectLst/>
                        </a:rPr>
                        <a:t>25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27</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31</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9"/>
                  </a:ext>
                </a:extLst>
              </a:tr>
              <a:tr h="479513">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(79)</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(88)</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0"/>
                  </a:ext>
                </a:extLst>
              </a:tr>
              <a:tr h="287707">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dirty="0">
                          <a:effectLst/>
                        </a:rPr>
                        <a:t> </a:t>
                      </a:r>
                      <a:endParaRPr lang="en-US" sz="15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1"/>
                  </a:ext>
                </a:extLst>
              </a:tr>
              <a:tr h="541631">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000" b="0" dirty="0">
                          <a:effectLst/>
                        </a:rPr>
                        <a:t>Teleconference</a:t>
                      </a:r>
                      <a:r>
                        <a:rPr lang="en-US" sz="1000" b="0" baseline="0" dirty="0">
                          <a:effectLst/>
                        </a:rPr>
                        <a:t> Dates ((#cases)</a:t>
                      </a:r>
                      <a:endParaRPr lang="en-US" sz="1000" b="0" dirty="0">
                        <a:solidFill>
                          <a:srgbClr val="0D0D0D"/>
                        </a:solidFill>
                        <a:effectLst/>
                        <a:latin typeface="Cambria"/>
                        <a:ea typeface="Cambria"/>
                        <a:cs typeface="Times New Roman"/>
                      </a:endParaRPr>
                    </a:p>
                    <a:p>
                      <a:pPr marL="0" marR="0">
                        <a:spcBef>
                          <a:spcPts val="200"/>
                        </a:spcBef>
                        <a:spcAft>
                          <a:spcPts val="200"/>
                        </a:spcAft>
                      </a:pPr>
                      <a:endParaRPr lang="en-US" sz="1000" b="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extLst>
                  <a:ext uri="{0D108BD9-81ED-4DB2-BD59-A6C34878D82A}">
                    <a16:rowId xmlns:a16="http://schemas.microsoft.com/office/drawing/2014/main" val="10012"/>
                  </a:ext>
                </a:extLst>
              </a:tr>
            </a:tbl>
          </a:graphicData>
        </a:graphic>
      </p:graphicFrame>
      <p:sp>
        <p:nvSpPr>
          <p:cNvPr id="5" name="Rectangle 1"/>
          <p:cNvSpPr>
            <a:spLocks noChangeArrowheads="1"/>
          </p:cNvSpPr>
          <p:nvPr/>
        </p:nvSpPr>
        <p:spPr bwMode="auto">
          <a:xfrm>
            <a:off x="152400" y="345757"/>
            <a:ext cx="289534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D0D0D"/>
                </a:solidFill>
                <a:effectLst/>
                <a:latin typeface="+mj-lt"/>
                <a:ea typeface="Cambria" pitchFamily="18" charset="0"/>
                <a:cs typeface="Times New Roman" pitchFamily="18" charset="0"/>
              </a:rPr>
              <a:t>March 2012</a:t>
            </a:r>
            <a:endParaRPr kumimoji="0" lang="en-US" sz="40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1885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March:</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379" y="1275188"/>
            <a:ext cx="6669121" cy="5020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08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solidFill>
              </a:rPr>
              <a:t>Local Health Departments’ role in the investigation:</a:t>
            </a:r>
          </a:p>
        </p:txBody>
      </p:sp>
      <p:sp>
        <p:nvSpPr>
          <p:cNvPr id="3" name="Content Placeholder 2"/>
          <p:cNvSpPr>
            <a:spLocks noGrp="1"/>
          </p:cNvSpPr>
          <p:nvPr>
            <p:ph idx="1"/>
          </p:nvPr>
        </p:nvSpPr>
        <p:spPr>
          <a:xfrm>
            <a:off x="152400" y="1524000"/>
            <a:ext cx="7508875" cy="5029200"/>
          </a:xfrm>
        </p:spPr>
        <p:txBody>
          <a:bodyPr>
            <a:normAutofit/>
          </a:bodyPr>
          <a:lstStyle/>
          <a:p>
            <a:r>
              <a:rPr lang="en-US" dirty="0">
                <a:solidFill>
                  <a:schemeClr val="bg1">
                    <a:lumMod val="50000"/>
                  </a:schemeClr>
                </a:solidFill>
              </a:rPr>
              <a:t>Initial case reports</a:t>
            </a:r>
          </a:p>
          <a:p>
            <a:r>
              <a:rPr lang="en-US" dirty="0">
                <a:solidFill>
                  <a:schemeClr val="bg1">
                    <a:lumMod val="50000"/>
                  </a:schemeClr>
                </a:solidFill>
              </a:rPr>
              <a:t>Administer questionnaires</a:t>
            </a:r>
          </a:p>
          <a:p>
            <a:r>
              <a:rPr lang="en-US" dirty="0">
                <a:solidFill>
                  <a:schemeClr val="bg1">
                    <a:lumMod val="50000"/>
                  </a:schemeClr>
                </a:solidFill>
              </a:rPr>
              <a:t>Contact restaurants to obtain</a:t>
            </a:r>
          </a:p>
          <a:p>
            <a:pPr lvl="1"/>
            <a:r>
              <a:rPr lang="en-US" dirty="0">
                <a:solidFill>
                  <a:schemeClr val="bg1">
                    <a:lumMod val="50000"/>
                  </a:schemeClr>
                </a:solidFill>
              </a:rPr>
              <a:t> menus</a:t>
            </a:r>
          </a:p>
          <a:p>
            <a:pPr lvl="1"/>
            <a:r>
              <a:rPr lang="en-US" dirty="0">
                <a:solidFill>
                  <a:schemeClr val="bg1">
                    <a:lumMod val="50000"/>
                  </a:schemeClr>
                </a:solidFill>
              </a:rPr>
              <a:t>invoices </a:t>
            </a:r>
          </a:p>
          <a:p>
            <a:pPr lvl="2"/>
            <a:r>
              <a:rPr lang="en-US" dirty="0">
                <a:solidFill>
                  <a:schemeClr val="bg1">
                    <a:lumMod val="50000"/>
                  </a:schemeClr>
                </a:solidFill>
              </a:rPr>
              <a:t>identify brand names</a:t>
            </a:r>
          </a:p>
          <a:p>
            <a:pPr lvl="2"/>
            <a:r>
              <a:rPr lang="en-US" dirty="0">
                <a:solidFill>
                  <a:schemeClr val="bg1">
                    <a:lumMod val="50000"/>
                  </a:schemeClr>
                </a:solidFill>
              </a:rPr>
              <a:t>Common distributors</a:t>
            </a:r>
          </a:p>
          <a:p>
            <a:pPr lvl="1"/>
            <a:r>
              <a:rPr lang="en-US" dirty="0">
                <a:solidFill>
                  <a:schemeClr val="bg1">
                    <a:lumMod val="50000"/>
                  </a:schemeClr>
                </a:solidFill>
              </a:rPr>
              <a:t> orders for comparison study</a:t>
            </a:r>
          </a:p>
          <a:p>
            <a:r>
              <a:rPr lang="en-US" dirty="0">
                <a:solidFill>
                  <a:schemeClr val="bg1">
                    <a:lumMod val="50000"/>
                  </a:schemeClr>
                </a:solidFill>
              </a:rPr>
              <a:t>Maintain good will with businesses</a:t>
            </a:r>
          </a:p>
        </p:txBody>
      </p:sp>
    </p:spTree>
    <p:extLst>
      <p:ext uri="{BB962C8B-B14F-4D97-AF65-F5344CB8AC3E}">
        <p14:creationId xmlns:p14="http://schemas.microsoft.com/office/powerpoint/2010/main" val="183172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solidFill>
              </a:rPr>
              <a:t>The (Dreaded) Questionnaires:</a:t>
            </a:r>
          </a:p>
        </p:txBody>
      </p:sp>
      <p:sp>
        <p:nvSpPr>
          <p:cNvPr id="3" name="Content Placeholder 2"/>
          <p:cNvSpPr>
            <a:spLocks noGrp="1"/>
          </p:cNvSpPr>
          <p:nvPr>
            <p:ph idx="1"/>
          </p:nvPr>
        </p:nvSpPr>
        <p:spPr/>
        <p:txBody>
          <a:bodyPr>
            <a:normAutofit lnSpcReduction="10000"/>
          </a:bodyPr>
          <a:lstStyle/>
          <a:p>
            <a:r>
              <a:rPr lang="en-US" dirty="0">
                <a:solidFill>
                  <a:schemeClr val="bg1">
                    <a:lumMod val="50000"/>
                  </a:schemeClr>
                </a:solidFill>
              </a:rPr>
              <a:t>Case report</a:t>
            </a:r>
          </a:p>
          <a:p>
            <a:pPr marL="0" indent="0">
              <a:buNone/>
            </a:pPr>
            <a:endParaRPr lang="en-US" dirty="0">
              <a:solidFill>
                <a:schemeClr val="bg1">
                  <a:lumMod val="50000"/>
                </a:schemeClr>
              </a:solidFill>
            </a:endParaRPr>
          </a:p>
          <a:p>
            <a:r>
              <a:rPr lang="en-US" dirty="0">
                <a:solidFill>
                  <a:schemeClr val="bg1">
                    <a:lumMod val="50000"/>
                  </a:schemeClr>
                </a:solidFill>
              </a:rPr>
              <a:t>Open ended food history</a:t>
            </a:r>
          </a:p>
          <a:p>
            <a:pPr marL="0" indent="0">
              <a:buNone/>
            </a:pPr>
            <a:endParaRPr lang="en-US" dirty="0">
              <a:solidFill>
                <a:schemeClr val="bg1">
                  <a:lumMod val="50000"/>
                </a:schemeClr>
              </a:solidFill>
            </a:endParaRPr>
          </a:p>
          <a:p>
            <a:r>
              <a:rPr lang="en-US" dirty="0">
                <a:solidFill>
                  <a:schemeClr val="bg1">
                    <a:lumMod val="50000"/>
                  </a:schemeClr>
                </a:solidFill>
              </a:rPr>
              <a:t>Hypothesis generating questionnaire(s)</a:t>
            </a:r>
          </a:p>
          <a:p>
            <a:pPr marL="0" indent="0">
              <a:buNone/>
            </a:pPr>
            <a:endParaRPr lang="en-US" dirty="0">
              <a:solidFill>
                <a:schemeClr val="bg1">
                  <a:lumMod val="50000"/>
                </a:schemeClr>
              </a:solidFill>
            </a:endParaRPr>
          </a:p>
          <a:p>
            <a:r>
              <a:rPr lang="en-US" dirty="0">
                <a:solidFill>
                  <a:schemeClr val="bg1">
                    <a:lumMod val="50000"/>
                  </a:schemeClr>
                </a:solidFill>
              </a:rPr>
              <a:t>Supplemental questionnaire(s)</a:t>
            </a:r>
          </a:p>
        </p:txBody>
      </p:sp>
    </p:spTree>
    <p:extLst>
      <p:ext uri="{BB962C8B-B14F-4D97-AF65-F5344CB8AC3E}">
        <p14:creationId xmlns:p14="http://schemas.microsoft.com/office/powerpoint/2010/main" val="390944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21814"/>
            <a:ext cx="7421156" cy="4961927"/>
          </a:xfrm>
          <a:prstGeom prst="rect">
            <a:avLst/>
          </a:prstGeom>
        </p:spPr>
      </p:pic>
    </p:spTree>
    <p:extLst>
      <p:ext uri="{BB962C8B-B14F-4D97-AF65-F5344CB8AC3E}">
        <p14:creationId xmlns:p14="http://schemas.microsoft.com/office/powerpoint/2010/main" val="245388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66799"/>
            <a:ext cx="7391229" cy="4937760"/>
          </a:xfrm>
          <a:prstGeom prst="rect">
            <a:avLst/>
          </a:prstGeom>
        </p:spPr>
      </p:pic>
    </p:spTree>
    <p:extLst>
      <p:ext uri="{BB962C8B-B14F-4D97-AF65-F5344CB8AC3E}">
        <p14:creationId xmlns:p14="http://schemas.microsoft.com/office/powerpoint/2010/main" val="8040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73" y="1143000"/>
            <a:ext cx="7434589" cy="4937760"/>
          </a:xfrm>
          <a:prstGeom prst="rect">
            <a:avLst/>
          </a:prstGeom>
        </p:spPr>
      </p:pic>
    </p:spTree>
    <p:extLst>
      <p:ext uri="{BB962C8B-B14F-4D97-AF65-F5344CB8AC3E}">
        <p14:creationId xmlns:p14="http://schemas.microsoft.com/office/powerpoint/2010/main" val="210682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66799"/>
            <a:ext cx="7409730" cy="4937760"/>
          </a:xfrm>
          <a:prstGeom prst="rect">
            <a:avLst/>
          </a:prstGeom>
        </p:spPr>
      </p:pic>
    </p:spTree>
    <p:extLst>
      <p:ext uri="{BB962C8B-B14F-4D97-AF65-F5344CB8AC3E}">
        <p14:creationId xmlns:p14="http://schemas.microsoft.com/office/powerpoint/2010/main" val="421419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86407" y="1279123"/>
            <a:ext cx="7386638" cy="4497387"/>
          </a:xfrm>
        </p:spPr>
        <p:txBody>
          <a:bodyPr/>
          <a:lstStyle/>
          <a:p>
            <a:endParaRPr lang="en-US" sz="2000" dirty="0"/>
          </a:p>
          <a:p>
            <a:r>
              <a:rPr lang="en-US" sz="3600" dirty="0"/>
              <a:t>Foodborne Illness </a:t>
            </a:r>
          </a:p>
          <a:p>
            <a:r>
              <a:rPr lang="en-US" sz="3600" i="1" dirty="0"/>
              <a:t>Salmonella</a:t>
            </a:r>
            <a:r>
              <a:rPr lang="en-US" sz="3600" dirty="0"/>
              <a:t> Bareilly: Early Investigation</a:t>
            </a:r>
          </a:p>
          <a:p>
            <a:r>
              <a:rPr lang="en-US" sz="3600" dirty="0"/>
              <a:t>Local Health Department’s Role</a:t>
            </a:r>
          </a:p>
          <a:p>
            <a:r>
              <a:rPr lang="en-US" sz="3600" dirty="0"/>
              <a:t>Restaurant Cluster Investigation</a:t>
            </a:r>
          </a:p>
          <a:p>
            <a:r>
              <a:rPr lang="en-US" sz="3600" dirty="0"/>
              <a:t>FDA’s Role</a:t>
            </a:r>
          </a:p>
          <a:p>
            <a:r>
              <a:rPr lang="en-US" sz="3600" dirty="0"/>
              <a:t>Investigation Summary</a:t>
            </a:r>
          </a:p>
          <a:p>
            <a:endParaRPr lang="en-US" sz="2000" dirty="0"/>
          </a:p>
          <a:p>
            <a:endParaRPr lang="en-US" sz="2000" dirty="0"/>
          </a:p>
          <a:p>
            <a:endParaRPr lang="en-US" sz="2000" dirty="0"/>
          </a:p>
        </p:txBody>
      </p:sp>
    </p:spTree>
    <p:extLst>
      <p:ext uri="{BB962C8B-B14F-4D97-AF65-F5344CB8AC3E}">
        <p14:creationId xmlns:p14="http://schemas.microsoft.com/office/powerpoint/2010/main" val="230701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9038933"/>
              </p:ext>
            </p:extLst>
          </p:nvPr>
        </p:nvGraphicFramePr>
        <p:xfrm>
          <a:off x="152400" y="1295400"/>
          <a:ext cx="7266093" cy="4769008"/>
        </p:xfrm>
        <a:graphic>
          <a:graphicData uri="http://schemas.openxmlformats.org/drawingml/2006/table">
            <a:tbl>
              <a:tblPr firstRow="1" firstCol="1" bandRow="1">
                <a:tableStyleId>{5C22544A-7EE6-4342-B048-85BDC9FD1C3A}</a:tableStyleId>
              </a:tblPr>
              <a:tblGrid>
                <a:gridCol w="1034547">
                  <a:extLst>
                    <a:ext uri="{9D8B030D-6E8A-4147-A177-3AD203B41FA5}">
                      <a16:colId xmlns:a16="http://schemas.microsoft.com/office/drawing/2014/main" val="20000"/>
                    </a:ext>
                  </a:extLst>
                </a:gridCol>
                <a:gridCol w="1037304">
                  <a:extLst>
                    <a:ext uri="{9D8B030D-6E8A-4147-A177-3AD203B41FA5}">
                      <a16:colId xmlns:a16="http://schemas.microsoft.com/office/drawing/2014/main" val="20001"/>
                    </a:ext>
                  </a:extLst>
                </a:gridCol>
                <a:gridCol w="1039510">
                  <a:extLst>
                    <a:ext uri="{9D8B030D-6E8A-4147-A177-3AD203B41FA5}">
                      <a16:colId xmlns:a16="http://schemas.microsoft.com/office/drawing/2014/main" val="20002"/>
                    </a:ext>
                  </a:extLst>
                </a:gridCol>
                <a:gridCol w="1037856">
                  <a:extLst>
                    <a:ext uri="{9D8B030D-6E8A-4147-A177-3AD203B41FA5}">
                      <a16:colId xmlns:a16="http://schemas.microsoft.com/office/drawing/2014/main" val="20003"/>
                    </a:ext>
                  </a:extLst>
                </a:gridCol>
                <a:gridCol w="1039510">
                  <a:extLst>
                    <a:ext uri="{9D8B030D-6E8A-4147-A177-3AD203B41FA5}">
                      <a16:colId xmlns:a16="http://schemas.microsoft.com/office/drawing/2014/main" val="20004"/>
                    </a:ext>
                  </a:extLst>
                </a:gridCol>
                <a:gridCol w="1039510">
                  <a:extLst>
                    <a:ext uri="{9D8B030D-6E8A-4147-A177-3AD203B41FA5}">
                      <a16:colId xmlns:a16="http://schemas.microsoft.com/office/drawing/2014/main" val="20005"/>
                    </a:ext>
                  </a:extLst>
                </a:gridCol>
                <a:gridCol w="1037856">
                  <a:extLst>
                    <a:ext uri="{9D8B030D-6E8A-4147-A177-3AD203B41FA5}">
                      <a16:colId xmlns:a16="http://schemas.microsoft.com/office/drawing/2014/main" val="20006"/>
                    </a:ext>
                  </a:extLst>
                </a:gridCol>
              </a:tblGrid>
              <a:tr h="179895">
                <a:tc>
                  <a:txBody>
                    <a:bodyPr/>
                    <a:lstStyle/>
                    <a:p>
                      <a:pPr marL="0" marR="0" algn="ctr">
                        <a:spcBef>
                          <a:spcPts val="200"/>
                        </a:spcBef>
                        <a:spcAft>
                          <a:spcPts val="200"/>
                        </a:spcAft>
                      </a:pPr>
                      <a:r>
                        <a:rPr lang="en-US" sz="900" cap="all" spc="50" dirty="0">
                          <a:effectLst/>
                        </a:rPr>
                        <a:t>Sunday</a:t>
                      </a:r>
                      <a:endParaRPr lang="en-US" sz="900" cap="all" spc="50" dirty="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Monday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Tuesday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Wednesday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Thursday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Friday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Saturday</a:t>
                      </a:r>
                      <a:endParaRPr lang="en-US" sz="900" cap="all" spc="50">
                        <a:solidFill>
                          <a:srgbClr val="404040"/>
                        </a:solidFill>
                        <a:effectLst/>
                        <a:latin typeface="Cambria"/>
                        <a:ea typeface="Cambria"/>
                        <a:cs typeface="Times New Roman"/>
                      </a:endParaRPr>
                    </a:p>
                  </a:txBody>
                  <a:tcPr marL="67461" marR="67461" marT="0" marB="0" anchor="b"/>
                </a:tc>
                <a:extLst>
                  <a:ext uri="{0D108BD9-81ED-4DB2-BD59-A6C34878D82A}">
                    <a16:rowId xmlns:a16="http://schemas.microsoft.com/office/drawing/2014/main" val="10000"/>
                  </a:ext>
                </a:extLst>
              </a:tr>
              <a:tr h="269843">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1"/>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(4)</a:t>
                      </a:r>
                      <a:endParaRPr lang="en-US" sz="14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(11) </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2"/>
                  </a:ext>
                </a:extLst>
              </a:tr>
              <a:tr h="269843">
                <a:tc>
                  <a:txBody>
                    <a:bodyPr/>
                    <a:lstStyle/>
                    <a:p>
                      <a:pPr marL="0" marR="0">
                        <a:spcBef>
                          <a:spcPts val="200"/>
                        </a:spcBef>
                        <a:spcAft>
                          <a:spcPts val="200"/>
                        </a:spcAft>
                      </a:pPr>
                      <a:r>
                        <a:rPr lang="en-US" sz="1500">
                          <a:effectLst/>
                        </a:rPr>
                        <a:t>4</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7</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10</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3"/>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200" baseline="0" dirty="0">
                          <a:effectLst/>
                        </a:rPr>
                        <a:t>WCCHD joins investigation</a:t>
                      </a:r>
                      <a:endParaRPr lang="en-US" sz="12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200" dirty="0">
                          <a:solidFill>
                            <a:srgbClr val="0D0D0D"/>
                          </a:solidFill>
                          <a:effectLst/>
                          <a:latin typeface="+mn-lt"/>
                          <a:ea typeface="Cambria"/>
                          <a:cs typeface="Times New Roman"/>
                        </a:rPr>
                        <a:t>FDA joins investigation</a:t>
                      </a:r>
                    </a:p>
                  </a:txBody>
                  <a:tcPr marL="67461" marR="67461"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200" dirty="0">
                          <a:effectLst/>
                        </a:rPr>
                        <a:t> </a:t>
                      </a:r>
                      <a:r>
                        <a:rPr lang="en-US" sz="1200" kern="1200" dirty="0">
                          <a:solidFill>
                            <a:schemeClr val="dk1"/>
                          </a:solidFill>
                          <a:effectLst/>
                          <a:latin typeface="+mn-lt"/>
                          <a:ea typeface="+mn-ea"/>
                          <a:cs typeface="+mn-cs"/>
                        </a:rPr>
                        <a:t>ATCHHS </a:t>
                      </a:r>
                      <a:r>
                        <a:rPr lang="en-US" sz="1200" kern="1200" baseline="0" dirty="0">
                          <a:solidFill>
                            <a:schemeClr val="dk1"/>
                          </a:solidFill>
                          <a:effectLst/>
                          <a:latin typeface="+mn-lt"/>
                          <a:ea typeface="+mn-ea"/>
                          <a:cs typeface="+mn-cs"/>
                        </a:rPr>
                        <a:t>joins investigation</a:t>
                      </a:r>
                    </a:p>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kumimoji="0" lang="en-US" sz="1200" b="0" i="0" u="none" strike="noStrike" cap="none" normalizeH="0" baseline="0" dirty="0">
                          <a:ln>
                            <a:noFill/>
                          </a:ln>
                          <a:solidFill>
                            <a:schemeClr val="tx1"/>
                          </a:solidFill>
                          <a:effectLst/>
                          <a:latin typeface="Arial" charset="0"/>
                        </a:rPr>
                        <a:t>TX reports</a:t>
                      </a:r>
                      <a:r>
                        <a:rPr kumimoji="0" lang="en-US" sz="1200" b="0" i="0" u="none" strike="noStrike" cap="none" normalizeH="0" dirty="0">
                          <a:ln>
                            <a:noFill/>
                          </a:ln>
                          <a:solidFill>
                            <a:schemeClr val="tx1"/>
                          </a:solidFill>
                          <a:effectLst/>
                          <a:latin typeface="Arial" charset="0"/>
                        </a:rPr>
                        <a:t> restaurant cluster </a:t>
                      </a:r>
                      <a:r>
                        <a:rPr lang="en-US" sz="1400" dirty="0">
                          <a:effectLst/>
                        </a:rPr>
                        <a:t>(27)</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4"/>
                  </a:ext>
                </a:extLst>
              </a:tr>
              <a:tr h="269843">
                <a:tc>
                  <a:txBody>
                    <a:bodyPr/>
                    <a:lstStyle/>
                    <a:p>
                      <a:pPr marL="0" marR="0">
                        <a:spcBef>
                          <a:spcPts val="200"/>
                        </a:spcBef>
                        <a:spcAft>
                          <a:spcPts val="200"/>
                        </a:spcAft>
                      </a:pPr>
                      <a:r>
                        <a:rPr lang="en-US" sz="1500">
                          <a:effectLst/>
                        </a:rPr>
                        <a:t>11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14</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17</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5"/>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(43)</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(61)</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6"/>
                  </a:ext>
                </a:extLst>
              </a:tr>
              <a:tr h="269843">
                <a:tc>
                  <a:txBody>
                    <a:bodyPr/>
                    <a:lstStyle/>
                    <a:p>
                      <a:pPr marL="0" marR="0">
                        <a:spcBef>
                          <a:spcPts val="200"/>
                        </a:spcBef>
                        <a:spcAft>
                          <a:spcPts val="200"/>
                        </a:spcAft>
                      </a:pPr>
                      <a:r>
                        <a:rPr lang="en-US" sz="1500">
                          <a:effectLst/>
                        </a:rPr>
                        <a:t>18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24</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7"/>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(62)</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(68)</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8"/>
                  </a:ext>
                </a:extLst>
              </a:tr>
              <a:tr h="269843">
                <a:tc>
                  <a:txBody>
                    <a:bodyPr/>
                    <a:lstStyle/>
                    <a:p>
                      <a:pPr marL="0" marR="0">
                        <a:spcBef>
                          <a:spcPts val="200"/>
                        </a:spcBef>
                        <a:spcAft>
                          <a:spcPts val="200"/>
                        </a:spcAft>
                      </a:pPr>
                      <a:r>
                        <a:rPr lang="en-US" sz="1500">
                          <a:effectLst/>
                        </a:rPr>
                        <a:t>25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27</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31</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9"/>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(79)</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400" dirty="0">
                          <a:effectLst/>
                        </a:rPr>
                        <a:t> (88)</a:t>
                      </a:r>
                      <a:endParaRPr lang="en-US" sz="140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0"/>
                  </a:ext>
                </a:extLst>
              </a:tr>
              <a:tr h="269843">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1"/>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000" b="0" dirty="0">
                          <a:effectLst/>
                        </a:rPr>
                        <a:t>Teleconference</a:t>
                      </a:r>
                      <a:r>
                        <a:rPr lang="en-US" sz="1000" b="0" baseline="0" dirty="0">
                          <a:effectLst/>
                        </a:rPr>
                        <a:t> Dates (#cases)</a:t>
                      </a:r>
                      <a:endParaRPr lang="en-US" sz="1000" b="0" dirty="0">
                        <a:solidFill>
                          <a:srgbClr val="0D0D0D"/>
                        </a:solidFill>
                        <a:effectLst/>
                        <a:latin typeface="Cambria"/>
                        <a:ea typeface="Cambria"/>
                        <a:cs typeface="Times New Roman"/>
                      </a:endParaRPr>
                    </a:p>
                  </a:txBody>
                  <a:tcPr marL="67461" marR="67461" marT="0" marB="0">
                    <a:solidFill>
                      <a:schemeClr val="accent4">
                        <a:lumMod val="25000"/>
                        <a:lumOff val="75000"/>
                      </a:schemeClr>
                    </a:solidFill>
                  </a:tcPr>
                </a:tc>
                <a:extLst>
                  <a:ext uri="{0D108BD9-81ED-4DB2-BD59-A6C34878D82A}">
                    <a16:rowId xmlns:a16="http://schemas.microsoft.com/office/drawing/2014/main" val="10012"/>
                  </a:ext>
                </a:extLst>
              </a:tr>
            </a:tbl>
          </a:graphicData>
        </a:graphic>
      </p:graphicFrame>
      <p:sp>
        <p:nvSpPr>
          <p:cNvPr id="5" name="Rectangle 1"/>
          <p:cNvSpPr>
            <a:spLocks noChangeArrowheads="1"/>
          </p:cNvSpPr>
          <p:nvPr/>
        </p:nvSpPr>
        <p:spPr bwMode="auto">
          <a:xfrm>
            <a:off x="152400" y="345757"/>
            <a:ext cx="289534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D0D0D"/>
                </a:solidFill>
                <a:effectLst/>
                <a:latin typeface="+mj-lt"/>
                <a:ea typeface="Cambria" pitchFamily="18" charset="0"/>
                <a:cs typeface="Times New Roman" pitchFamily="18" charset="0"/>
              </a:rPr>
              <a:t>March 2012</a:t>
            </a:r>
            <a:endParaRPr kumimoji="0" lang="en-US" sz="40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Line Callout 1 6"/>
          <p:cNvSpPr/>
          <p:nvPr/>
        </p:nvSpPr>
        <p:spPr bwMode="auto">
          <a:xfrm>
            <a:off x="152399" y="2738724"/>
            <a:ext cx="1323975" cy="838200"/>
          </a:xfrm>
          <a:prstGeom prst="borderCallout1">
            <a:avLst>
              <a:gd name="adj1" fmla="val 100650"/>
              <a:gd name="adj2" fmla="val 49442"/>
              <a:gd name="adj3" fmla="val 168278"/>
              <a:gd name="adj4" fmla="val 11913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Restaurant A investigation</a:t>
            </a:r>
          </a:p>
        </p:txBody>
      </p:sp>
      <p:sp>
        <p:nvSpPr>
          <p:cNvPr id="11" name="Line Callout 1 10"/>
          <p:cNvSpPr/>
          <p:nvPr/>
        </p:nvSpPr>
        <p:spPr bwMode="auto">
          <a:xfrm>
            <a:off x="2464443" y="5136786"/>
            <a:ext cx="1323975" cy="614076"/>
          </a:xfrm>
          <a:prstGeom prst="borderCallout1">
            <a:avLst>
              <a:gd name="adj1" fmla="val 2923"/>
              <a:gd name="adj2" fmla="val 49442"/>
              <a:gd name="adj3" fmla="val -164113"/>
              <a:gd name="adj4" fmla="val 17380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Samples collected</a:t>
            </a:r>
          </a:p>
        </p:txBody>
      </p:sp>
    </p:spTree>
    <p:extLst>
      <p:ext uri="{BB962C8B-B14F-4D97-AF65-F5344CB8AC3E}">
        <p14:creationId xmlns:p14="http://schemas.microsoft.com/office/powerpoint/2010/main" val="3200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Restaurant Investigation</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720611"/>
            <a:ext cx="17601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084942"/>
            <a:ext cx="2467961" cy="419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8161" y="2084942"/>
            <a:ext cx="3205269" cy="420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3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7013"/>
            <a:ext cx="8001000" cy="687387"/>
          </a:xfrm>
        </p:spPr>
        <p:txBody>
          <a:bodyPr/>
          <a:lstStyle/>
          <a:p>
            <a:pPr algn="l"/>
            <a:r>
              <a:rPr lang="en-US" dirty="0">
                <a:solidFill>
                  <a:schemeClr val="bg2"/>
                </a:solidFill>
              </a:rPr>
              <a:t>Sushi Order Comparison Results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73406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83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Salmonella</a:t>
            </a:r>
            <a:r>
              <a:rPr lang="en-US" dirty="0"/>
              <a:t> </a:t>
            </a:r>
            <a:r>
              <a:rPr lang="en-US" dirty="0" err="1"/>
              <a:t>Nchanga</a:t>
            </a:r>
            <a:endParaRPr lang="en-US" dirty="0"/>
          </a:p>
        </p:txBody>
      </p:sp>
      <p:sp>
        <p:nvSpPr>
          <p:cNvPr id="6" name="Content Placeholder 5"/>
          <p:cNvSpPr>
            <a:spLocks noGrp="1"/>
          </p:cNvSpPr>
          <p:nvPr>
            <p:ph idx="1"/>
          </p:nvPr>
        </p:nvSpPr>
        <p:spPr/>
        <p:txBody>
          <a:bodyPr/>
          <a:lstStyle/>
          <a:p>
            <a:r>
              <a:rPr lang="en-US" dirty="0"/>
              <a:t>April 12 teleconference:</a:t>
            </a:r>
          </a:p>
          <a:p>
            <a:pPr lvl="1"/>
            <a:r>
              <a:rPr lang="en-US" dirty="0"/>
              <a:t>WI reports 7</a:t>
            </a:r>
          </a:p>
          <a:p>
            <a:pPr lvl="1"/>
            <a:r>
              <a:rPr lang="en-US" dirty="0"/>
              <a:t>GA reports 1</a:t>
            </a:r>
          </a:p>
          <a:p>
            <a:pPr lvl="1"/>
            <a:r>
              <a:rPr lang="en-US" dirty="0"/>
              <a:t>NY reports 4</a:t>
            </a:r>
          </a:p>
          <a:p>
            <a:pPr lvl="1"/>
            <a:endParaRPr lang="en-US" dirty="0"/>
          </a:p>
          <a:p>
            <a:r>
              <a:rPr lang="en-US" dirty="0"/>
              <a:t>Sushi related</a:t>
            </a:r>
          </a:p>
          <a:p>
            <a:pPr lvl="1"/>
            <a:r>
              <a:rPr lang="en-US" dirty="0"/>
              <a:t>One case at a Bareilly-associated restaurant</a:t>
            </a:r>
          </a:p>
          <a:p>
            <a:pPr lvl="1"/>
            <a:r>
              <a:rPr lang="en-US" dirty="0"/>
              <a:t>One was chef at Bareilly-associated restaurant</a:t>
            </a:r>
          </a:p>
        </p:txBody>
      </p:sp>
    </p:spTree>
    <p:extLst>
      <p:ext uri="{BB962C8B-B14F-4D97-AF65-F5344CB8AC3E}">
        <p14:creationId xmlns:p14="http://schemas.microsoft.com/office/powerpoint/2010/main" val="199556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solidFill>
              </a:rPr>
              <a:t>FDA’s role in the investigation</a:t>
            </a:r>
          </a:p>
        </p:txBody>
      </p:sp>
      <p:sp>
        <p:nvSpPr>
          <p:cNvPr id="3" name="Content Placeholder 2"/>
          <p:cNvSpPr>
            <a:spLocks noGrp="1"/>
          </p:cNvSpPr>
          <p:nvPr>
            <p:ph idx="1"/>
          </p:nvPr>
        </p:nvSpPr>
        <p:spPr>
          <a:xfrm>
            <a:off x="263524" y="1598613"/>
            <a:ext cx="7508875" cy="4497387"/>
          </a:xfrm>
        </p:spPr>
        <p:txBody>
          <a:bodyPr>
            <a:normAutofit/>
          </a:bodyPr>
          <a:lstStyle/>
          <a:p>
            <a:r>
              <a:rPr lang="en-US" dirty="0">
                <a:solidFill>
                  <a:schemeClr val="bg1">
                    <a:lumMod val="50000"/>
                  </a:schemeClr>
                </a:solidFill>
              </a:rPr>
              <a:t>Narrow down suspect vehicle</a:t>
            </a:r>
          </a:p>
          <a:p>
            <a:r>
              <a:rPr lang="en-US" dirty="0" err="1">
                <a:solidFill>
                  <a:schemeClr val="bg1">
                    <a:lumMod val="50000"/>
                  </a:schemeClr>
                </a:solidFill>
              </a:rPr>
              <a:t>Traceback</a:t>
            </a:r>
            <a:endParaRPr lang="en-US" dirty="0">
              <a:solidFill>
                <a:schemeClr val="bg1">
                  <a:lumMod val="50000"/>
                </a:schemeClr>
              </a:solidFill>
            </a:endParaRPr>
          </a:p>
          <a:p>
            <a:r>
              <a:rPr lang="en-US" dirty="0" err="1">
                <a:solidFill>
                  <a:schemeClr val="bg1">
                    <a:lumMod val="50000"/>
                  </a:schemeClr>
                </a:solidFill>
              </a:rPr>
              <a:t>Traceforward</a:t>
            </a:r>
            <a:endParaRPr lang="en-US" dirty="0">
              <a:solidFill>
                <a:schemeClr val="bg1">
                  <a:lumMod val="50000"/>
                </a:schemeClr>
              </a:solidFill>
            </a:endParaRPr>
          </a:p>
          <a:p>
            <a:r>
              <a:rPr lang="en-US" dirty="0">
                <a:solidFill>
                  <a:schemeClr val="bg1">
                    <a:lumMod val="50000"/>
                  </a:schemeClr>
                </a:solidFill>
              </a:rPr>
              <a:t>Sampling</a:t>
            </a:r>
          </a:p>
          <a:p>
            <a:r>
              <a:rPr lang="en-US" dirty="0">
                <a:solidFill>
                  <a:schemeClr val="bg1">
                    <a:lumMod val="50000"/>
                  </a:schemeClr>
                </a:solidFill>
              </a:rPr>
              <a:t>Work with firm to recall product</a:t>
            </a:r>
          </a:p>
          <a:p>
            <a:r>
              <a:rPr lang="en-US" dirty="0">
                <a:solidFill>
                  <a:schemeClr val="bg1">
                    <a:lumMod val="50000"/>
                  </a:schemeClr>
                </a:solidFill>
              </a:rPr>
              <a:t>International inspection</a:t>
            </a:r>
          </a:p>
        </p:txBody>
      </p:sp>
    </p:spTree>
    <p:extLst>
      <p:ext uri="{BB962C8B-B14F-4D97-AF65-F5344CB8AC3E}">
        <p14:creationId xmlns:p14="http://schemas.microsoft.com/office/powerpoint/2010/main" val="223133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solidFill>
              </a:rPr>
              <a:t>FDA </a:t>
            </a:r>
            <a:r>
              <a:rPr lang="en-US" dirty="0" err="1">
                <a:solidFill>
                  <a:schemeClr val="bg2"/>
                </a:solidFill>
              </a:rPr>
              <a:t>Traceback</a:t>
            </a:r>
            <a:r>
              <a:rPr lang="en-US" dirty="0">
                <a:solidFill>
                  <a:schemeClr val="bg2"/>
                </a:solidFill>
              </a:rPr>
              <a:t> Challenge</a:t>
            </a:r>
          </a:p>
        </p:txBody>
      </p:sp>
      <p:sp>
        <p:nvSpPr>
          <p:cNvPr id="3" name="Content Placeholder 2"/>
          <p:cNvSpPr>
            <a:spLocks noGrp="1"/>
          </p:cNvSpPr>
          <p:nvPr>
            <p:ph idx="1"/>
          </p:nvPr>
        </p:nvSpPr>
        <p:spPr>
          <a:xfrm>
            <a:off x="97658" y="1499423"/>
            <a:ext cx="7477125" cy="4933950"/>
          </a:xfrm>
        </p:spPr>
        <p:txBody>
          <a:bodyPr>
            <a:normAutofit/>
          </a:bodyPr>
          <a:lstStyle/>
          <a:p>
            <a:r>
              <a:rPr lang="en-US" dirty="0">
                <a:solidFill>
                  <a:schemeClr val="bg1">
                    <a:lumMod val="50000"/>
                  </a:schemeClr>
                </a:solidFill>
              </a:rPr>
              <a:t>Convergence in recipes?</a:t>
            </a:r>
          </a:p>
          <a:p>
            <a:endParaRPr lang="en-US" dirty="0">
              <a:solidFill>
                <a:schemeClr val="bg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496" y="2724148"/>
            <a:ext cx="5201451" cy="24669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401" y="2386011"/>
            <a:ext cx="2095498" cy="157162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50" y="2528888"/>
            <a:ext cx="2124074" cy="2124074"/>
          </a:xfrm>
          <a:prstGeom prst="rect">
            <a:avLst/>
          </a:prstGeom>
        </p:spPr>
      </p:pic>
      <p:pic>
        <p:nvPicPr>
          <p:cNvPr id="7" name="Picture 6"/>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03276" y="5125781"/>
            <a:ext cx="2441448" cy="1307592"/>
          </a:xfrm>
          <a:prstGeom prst="rect">
            <a:avLst/>
          </a:prstGeom>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95825" y="3674555"/>
            <a:ext cx="2486024" cy="2486024"/>
          </a:xfrm>
          <a:prstGeom prst="rect">
            <a:avLst/>
          </a:prstGeom>
        </p:spPr>
      </p:pic>
      <p:pic>
        <p:nvPicPr>
          <p:cNvPr id="10" name="Picture 9"/>
          <p:cNvPicPr>
            <a:picLocks noChangeAspect="1"/>
          </p:cNvPicPr>
          <p:nvPr/>
        </p:nvPicPr>
        <p:blipFill>
          <a:blip r:embed="rId8"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2111249" y="3958397"/>
            <a:ext cx="3121152" cy="2474976"/>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7760" y="2295525"/>
            <a:ext cx="1619440" cy="2429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17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50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FDA </a:t>
            </a:r>
            <a:r>
              <a:rPr lang="en-US" dirty="0" err="1">
                <a:solidFill>
                  <a:schemeClr val="bg2"/>
                </a:solidFill>
              </a:rPr>
              <a:t>Traceback</a:t>
            </a:r>
            <a:r>
              <a:rPr lang="en-US" dirty="0">
                <a:solidFill>
                  <a:schemeClr val="bg2"/>
                </a:solidFill>
              </a:rPr>
              <a:t> Targets</a:t>
            </a:r>
            <a:endParaRPr lang="en-US" dirty="0"/>
          </a:p>
        </p:txBody>
      </p:sp>
      <p:sp>
        <p:nvSpPr>
          <p:cNvPr id="3" name="Content Placeholder 2"/>
          <p:cNvSpPr>
            <a:spLocks noGrp="1"/>
          </p:cNvSpPr>
          <p:nvPr>
            <p:ph idx="1"/>
          </p:nvPr>
        </p:nvSpPr>
        <p:spPr/>
        <p:txBody>
          <a:bodyPr/>
          <a:lstStyle/>
          <a:p>
            <a:r>
              <a:rPr lang="en-US" dirty="0">
                <a:solidFill>
                  <a:schemeClr val="bg1">
                    <a:lumMod val="50000"/>
                  </a:schemeClr>
                </a:solidFill>
              </a:rPr>
              <a:t>Narrowed commonalities to </a:t>
            </a:r>
          </a:p>
          <a:p>
            <a:pPr lvl="1"/>
            <a:r>
              <a:rPr lang="en-US" dirty="0">
                <a:solidFill>
                  <a:schemeClr val="bg1">
                    <a:lumMod val="50000"/>
                  </a:schemeClr>
                </a:solidFill>
              </a:rPr>
              <a:t>hot sauce </a:t>
            </a:r>
          </a:p>
          <a:p>
            <a:pPr lvl="1"/>
            <a:r>
              <a:rPr lang="en-US" dirty="0">
                <a:solidFill>
                  <a:schemeClr val="bg1">
                    <a:lumMod val="50000"/>
                  </a:schemeClr>
                </a:solidFill>
              </a:rPr>
              <a:t>tuna – fresh &amp; frozen</a:t>
            </a:r>
          </a:p>
          <a:p>
            <a:pPr marL="457200" lvl="1" indent="0">
              <a:buNone/>
            </a:pPr>
            <a:endParaRPr lang="en-US" dirty="0">
              <a:solidFill>
                <a:schemeClr val="accent1">
                  <a:lumMod val="50000"/>
                </a:schemeClr>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800" y="3271836"/>
            <a:ext cx="3079751" cy="230981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7275" y="3779330"/>
            <a:ext cx="2486024" cy="2486024"/>
          </a:xfrm>
          <a:prstGeom prst="rect">
            <a:avLst/>
          </a:prstGeom>
        </p:spPr>
      </p:pic>
    </p:spTree>
    <p:extLst>
      <p:ext uri="{BB962C8B-B14F-4D97-AF65-F5344CB8AC3E}">
        <p14:creationId xmlns:p14="http://schemas.microsoft.com/office/powerpoint/2010/main" val="33281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49" y="619125"/>
            <a:ext cx="6976875" cy="5810250"/>
          </a:xfrm>
          <a:prstGeom prst="rect">
            <a:avLst/>
          </a:prstGeom>
        </p:spPr>
      </p:pic>
    </p:spTree>
    <p:extLst>
      <p:ext uri="{BB962C8B-B14F-4D97-AF65-F5344CB8AC3E}">
        <p14:creationId xmlns:p14="http://schemas.microsoft.com/office/powerpoint/2010/main" val="272859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Traceback</a:t>
            </a:r>
            <a:r>
              <a:rPr lang="en-US" dirty="0"/>
              <a:t> Challenges</a:t>
            </a:r>
          </a:p>
        </p:txBody>
      </p:sp>
      <p:sp>
        <p:nvSpPr>
          <p:cNvPr id="3" name="Content Placeholder 2"/>
          <p:cNvSpPr>
            <a:spLocks noGrp="1"/>
          </p:cNvSpPr>
          <p:nvPr>
            <p:ph idx="1"/>
          </p:nvPr>
        </p:nvSpPr>
        <p:spPr/>
        <p:txBody>
          <a:bodyPr/>
          <a:lstStyle/>
          <a:p>
            <a:r>
              <a:rPr lang="en-US" dirty="0">
                <a:solidFill>
                  <a:schemeClr val="bg1">
                    <a:lumMod val="50000"/>
                  </a:schemeClr>
                </a:solidFill>
              </a:rPr>
              <a:t>Cash &amp; carry customers – little documentation</a:t>
            </a:r>
          </a:p>
          <a:p>
            <a:r>
              <a:rPr lang="en-US" dirty="0">
                <a:solidFill>
                  <a:schemeClr val="bg1">
                    <a:lumMod val="50000"/>
                  </a:schemeClr>
                </a:solidFill>
              </a:rPr>
              <a:t>Invoice not clear if fresh or frozen tuna</a:t>
            </a:r>
          </a:p>
          <a:p>
            <a:r>
              <a:rPr lang="en-US" dirty="0">
                <a:solidFill>
                  <a:schemeClr val="bg1">
                    <a:lumMod val="50000"/>
                  </a:schemeClr>
                </a:solidFill>
              </a:rPr>
              <a:t>Invoices not showing correct country of origin</a:t>
            </a:r>
          </a:p>
          <a:p>
            <a:r>
              <a:rPr lang="en-US" dirty="0">
                <a:solidFill>
                  <a:schemeClr val="bg1">
                    <a:lumMod val="50000"/>
                  </a:schemeClr>
                </a:solidFill>
              </a:rPr>
              <a:t>Discrepancies in product descriptions</a:t>
            </a:r>
          </a:p>
          <a:p>
            <a:r>
              <a:rPr lang="en-US" dirty="0">
                <a:solidFill>
                  <a:schemeClr val="bg1">
                    <a:lumMod val="50000"/>
                  </a:schemeClr>
                </a:solidFill>
              </a:rPr>
              <a:t>Lack of labeling</a:t>
            </a:r>
          </a:p>
          <a:p>
            <a:pPr marL="0" indent="0">
              <a:buNone/>
            </a:pPr>
            <a:endParaRPr lang="en-US" dirty="0"/>
          </a:p>
        </p:txBody>
      </p:sp>
    </p:spTree>
    <p:extLst>
      <p:ext uri="{BB962C8B-B14F-4D97-AF65-F5344CB8AC3E}">
        <p14:creationId xmlns:p14="http://schemas.microsoft.com/office/powerpoint/2010/main" val="390258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3035929"/>
              </p:ext>
            </p:extLst>
          </p:nvPr>
        </p:nvGraphicFramePr>
        <p:xfrm>
          <a:off x="323797" y="1598613"/>
          <a:ext cx="7266093" cy="4497387"/>
        </p:xfrm>
        <a:graphic>
          <a:graphicData uri="http://schemas.openxmlformats.org/drawingml/2006/table">
            <a:tbl>
              <a:tblPr firstRow="1" firstCol="1" bandRow="1">
                <a:tableStyleId>{5C22544A-7EE6-4342-B048-85BDC9FD1C3A}</a:tableStyleId>
              </a:tblPr>
              <a:tblGrid>
                <a:gridCol w="1034547">
                  <a:extLst>
                    <a:ext uri="{9D8B030D-6E8A-4147-A177-3AD203B41FA5}">
                      <a16:colId xmlns:a16="http://schemas.microsoft.com/office/drawing/2014/main" val="20000"/>
                    </a:ext>
                  </a:extLst>
                </a:gridCol>
                <a:gridCol w="1037304">
                  <a:extLst>
                    <a:ext uri="{9D8B030D-6E8A-4147-A177-3AD203B41FA5}">
                      <a16:colId xmlns:a16="http://schemas.microsoft.com/office/drawing/2014/main" val="20001"/>
                    </a:ext>
                  </a:extLst>
                </a:gridCol>
                <a:gridCol w="1039510">
                  <a:extLst>
                    <a:ext uri="{9D8B030D-6E8A-4147-A177-3AD203B41FA5}">
                      <a16:colId xmlns:a16="http://schemas.microsoft.com/office/drawing/2014/main" val="20002"/>
                    </a:ext>
                  </a:extLst>
                </a:gridCol>
                <a:gridCol w="1037856">
                  <a:extLst>
                    <a:ext uri="{9D8B030D-6E8A-4147-A177-3AD203B41FA5}">
                      <a16:colId xmlns:a16="http://schemas.microsoft.com/office/drawing/2014/main" val="20003"/>
                    </a:ext>
                  </a:extLst>
                </a:gridCol>
                <a:gridCol w="1039510">
                  <a:extLst>
                    <a:ext uri="{9D8B030D-6E8A-4147-A177-3AD203B41FA5}">
                      <a16:colId xmlns:a16="http://schemas.microsoft.com/office/drawing/2014/main" val="20004"/>
                    </a:ext>
                  </a:extLst>
                </a:gridCol>
                <a:gridCol w="1039510">
                  <a:extLst>
                    <a:ext uri="{9D8B030D-6E8A-4147-A177-3AD203B41FA5}">
                      <a16:colId xmlns:a16="http://schemas.microsoft.com/office/drawing/2014/main" val="20005"/>
                    </a:ext>
                  </a:extLst>
                </a:gridCol>
                <a:gridCol w="1037856">
                  <a:extLst>
                    <a:ext uri="{9D8B030D-6E8A-4147-A177-3AD203B41FA5}">
                      <a16:colId xmlns:a16="http://schemas.microsoft.com/office/drawing/2014/main" val="20006"/>
                    </a:ext>
                  </a:extLst>
                </a:gridCol>
              </a:tblGrid>
              <a:tr h="179895">
                <a:tc>
                  <a:txBody>
                    <a:bodyPr/>
                    <a:lstStyle/>
                    <a:p>
                      <a:pPr marL="0" marR="0" algn="ctr">
                        <a:spcBef>
                          <a:spcPts val="200"/>
                        </a:spcBef>
                        <a:spcAft>
                          <a:spcPts val="200"/>
                        </a:spcAft>
                      </a:pPr>
                      <a:r>
                        <a:rPr lang="en-US" sz="1000" kern="800" cap="all" spc="50" dirty="0">
                          <a:effectLst/>
                        </a:rPr>
                        <a:t>Sunday</a:t>
                      </a:r>
                      <a:endParaRPr lang="en-US" sz="1000" b="1" kern="800" cap="all" spc="50" dirty="0">
                        <a:solidFill>
                          <a:srgbClr val="404040"/>
                        </a:solidFill>
                        <a:effectLst/>
                        <a:latin typeface="Calibri"/>
                        <a:ea typeface="Calibri"/>
                        <a:cs typeface="Times New Roman"/>
                      </a:endParaRPr>
                    </a:p>
                  </a:txBody>
                  <a:tcPr marL="67461" marR="67461" marT="0" marB="0" anchor="b"/>
                </a:tc>
                <a:tc>
                  <a:txBody>
                    <a:bodyPr/>
                    <a:lstStyle/>
                    <a:p>
                      <a:pPr marL="0" marR="0" algn="ctr">
                        <a:spcBef>
                          <a:spcPts val="200"/>
                        </a:spcBef>
                        <a:spcAft>
                          <a:spcPts val="200"/>
                        </a:spcAft>
                      </a:pPr>
                      <a:r>
                        <a:rPr lang="en-US" sz="1000" kern="800" cap="all" spc="50">
                          <a:effectLst/>
                        </a:rPr>
                        <a:t>Monday</a:t>
                      </a:r>
                      <a:endParaRPr lang="en-US" sz="1000" b="1" kern="800" cap="all" spc="50">
                        <a:solidFill>
                          <a:srgbClr val="404040"/>
                        </a:solidFill>
                        <a:effectLst/>
                        <a:latin typeface="Calibri"/>
                        <a:ea typeface="Calibri"/>
                        <a:cs typeface="Times New Roman"/>
                      </a:endParaRPr>
                    </a:p>
                  </a:txBody>
                  <a:tcPr marL="67461" marR="67461" marT="0" marB="0" anchor="b"/>
                </a:tc>
                <a:tc>
                  <a:txBody>
                    <a:bodyPr/>
                    <a:lstStyle/>
                    <a:p>
                      <a:pPr marL="0" marR="0" algn="ctr">
                        <a:spcBef>
                          <a:spcPts val="200"/>
                        </a:spcBef>
                        <a:spcAft>
                          <a:spcPts val="200"/>
                        </a:spcAft>
                      </a:pPr>
                      <a:r>
                        <a:rPr lang="en-US" sz="1000" kern="800" cap="all" spc="50">
                          <a:effectLst/>
                        </a:rPr>
                        <a:t>Tuesday</a:t>
                      </a:r>
                      <a:endParaRPr lang="en-US" sz="1000" b="1" kern="800" cap="all" spc="50">
                        <a:solidFill>
                          <a:srgbClr val="404040"/>
                        </a:solidFill>
                        <a:effectLst/>
                        <a:latin typeface="Calibri"/>
                        <a:ea typeface="Calibri"/>
                        <a:cs typeface="Times New Roman"/>
                      </a:endParaRPr>
                    </a:p>
                  </a:txBody>
                  <a:tcPr marL="67461" marR="67461" marT="0" marB="0" anchor="b"/>
                </a:tc>
                <a:tc>
                  <a:txBody>
                    <a:bodyPr/>
                    <a:lstStyle/>
                    <a:p>
                      <a:pPr marL="0" marR="0" algn="ctr">
                        <a:spcBef>
                          <a:spcPts val="200"/>
                        </a:spcBef>
                        <a:spcAft>
                          <a:spcPts val="200"/>
                        </a:spcAft>
                      </a:pPr>
                      <a:r>
                        <a:rPr lang="en-US" sz="1000" kern="800" cap="all" spc="50">
                          <a:effectLst/>
                        </a:rPr>
                        <a:t>Wednesday</a:t>
                      </a:r>
                      <a:endParaRPr lang="en-US" sz="1000" b="1" kern="800" cap="all" spc="50">
                        <a:solidFill>
                          <a:srgbClr val="404040"/>
                        </a:solidFill>
                        <a:effectLst/>
                        <a:latin typeface="Calibri"/>
                        <a:ea typeface="Calibri"/>
                        <a:cs typeface="Times New Roman"/>
                      </a:endParaRPr>
                    </a:p>
                  </a:txBody>
                  <a:tcPr marL="67461" marR="67461" marT="0" marB="0" anchor="b"/>
                </a:tc>
                <a:tc>
                  <a:txBody>
                    <a:bodyPr/>
                    <a:lstStyle/>
                    <a:p>
                      <a:pPr marL="0" marR="0" algn="ctr">
                        <a:spcBef>
                          <a:spcPts val="200"/>
                        </a:spcBef>
                        <a:spcAft>
                          <a:spcPts val="200"/>
                        </a:spcAft>
                      </a:pPr>
                      <a:r>
                        <a:rPr lang="en-US" sz="1000" kern="800" cap="all" spc="50">
                          <a:effectLst/>
                        </a:rPr>
                        <a:t>Thursday</a:t>
                      </a:r>
                      <a:endParaRPr lang="en-US" sz="1000" b="1" kern="800" cap="all" spc="50">
                        <a:solidFill>
                          <a:srgbClr val="404040"/>
                        </a:solidFill>
                        <a:effectLst/>
                        <a:latin typeface="Calibri"/>
                        <a:ea typeface="Calibri"/>
                        <a:cs typeface="Times New Roman"/>
                      </a:endParaRPr>
                    </a:p>
                  </a:txBody>
                  <a:tcPr marL="67461" marR="67461" marT="0" marB="0" anchor="b"/>
                </a:tc>
                <a:tc>
                  <a:txBody>
                    <a:bodyPr/>
                    <a:lstStyle/>
                    <a:p>
                      <a:pPr marL="0" marR="0" algn="ctr">
                        <a:spcBef>
                          <a:spcPts val="200"/>
                        </a:spcBef>
                        <a:spcAft>
                          <a:spcPts val="200"/>
                        </a:spcAft>
                      </a:pPr>
                      <a:r>
                        <a:rPr lang="en-US" sz="1000" kern="800" cap="all" spc="50">
                          <a:effectLst/>
                        </a:rPr>
                        <a:t>Friday</a:t>
                      </a:r>
                      <a:endParaRPr lang="en-US" sz="1000" b="1" kern="800" cap="all" spc="50">
                        <a:solidFill>
                          <a:srgbClr val="404040"/>
                        </a:solidFill>
                        <a:effectLst/>
                        <a:latin typeface="Calibri"/>
                        <a:ea typeface="Calibri"/>
                        <a:cs typeface="Times New Roman"/>
                      </a:endParaRPr>
                    </a:p>
                  </a:txBody>
                  <a:tcPr marL="67461" marR="67461" marT="0" marB="0" anchor="b"/>
                </a:tc>
                <a:tc>
                  <a:txBody>
                    <a:bodyPr/>
                    <a:lstStyle/>
                    <a:p>
                      <a:pPr marL="0" marR="0" algn="ctr">
                        <a:spcBef>
                          <a:spcPts val="200"/>
                        </a:spcBef>
                        <a:spcAft>
                          <a:spcPts val="200"/>
                        </a:spcAft>
                      </a:pPr>
                      <a:r>
                        <a:rPr lang="en-US" sz="1000" kern="800" cap="all" spc="50">
                          <a:effectLst/>
                        </a:rPr>
                        <a:t>Saturday</a:t>
                      </a:r>
                      <a:endParaRPr lang="en-US" sz="1000" b="1" kern="800" cap="all" spc="50">
                        <a:solidFill>
                          <a:srgbClr val="404040"/>
                        </a:solidFill>
                        <a:effectLst/>
                        <a:latin typeface="Calibri"/>
                        <a:ea typeface="Calibri"/>
                        <a:cs typeface="Times New Roman"/>
                      </a:endParaRPr>
                    </a:p>
                  </a:txBody>
                  <a:tcPr marL="67461" marR="67461" marT="0" marB="0" anchor="b"/>
                </a:tc>
                <a:extLst>
                  <a:ext uri="{0D108BD9-81ED-4DB2-BD59-A6C34878D82A}">
                    <a16:rowId xmlns:a16="http://schemas.microsoft.com/office/drawing/2014/main" val="10000"/>
                  </a:ext>
                </a:extLst>
              </a:tr>
              <a:tr h="269843">
                <a:tc>
                  <a:txBody>
                    <a:bodyPr/>
                    <a:lstStyle/>
                    <a:p>
                      <a:pPr marL="0" marR="0">
                        <a:spcBef>
                          <a:spcPts val="200"/>
                        </a:spcBef>
                        <a:spcAft>
                          <a:spcPts val="200"/>
                        </a:spcAft>
                      </a:pPr>
                      <a:r>
                        <a:rPr lang="en-US" sz="1200" kern="800">
                          <a:effectLst/>
                        </a:rPr>
                        <a:t>1</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3</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4</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5</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6</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7</a:t>
                      </a:r>
                      <a:endParaRPr lang="en-US" sz="12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1"/>
                  </a:ext>
                </a:extLst>
              </a:tr>
              <a:tr h="449739">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dirty="0">
                          <a:effectLst/>
                        </a:rPr>
                        <a:t> </a:t>
                      </a:r>
                      <a:r>
                        <a:rPr lang="en-US" sz="1400" kern="800" dirty="0">
                          <a:effectLst/>
                        </a:rPr>
                        <a:t>(93)</a:t>
                      </a:r>
                      <a:endParaRPr lang="en-US" sz="14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endParaRPr lang="en-US" sz="9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400" kern="800" dirty="0">
                          <a:effectLst/>
                        </a:rPr>
                        <a:t> (100)</a:t>
                      </a:r>
                      <a:endParaRPr lang="en-US" sz="14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2"/>
                  </a:ext>
                </a:extLst>
              </a:tr>
              <a:tr h="269843">
                <a:tc>
                  <a:txBody>
                    <a:bodyPr/>
                    <a:lstStyle/>
                    <a:p>
                      <a:pPr marL="0" marR="0">
                        <a:spcBef>
                          <a:spcPts val="200"/>
                        </a:spcBef>
                        <a:spcAft>
                          <a:spcPts val="200"/>
                        </a:spcAft>
                      </a:pPr>
                      <a:r>
                        <a:rPr lang="en-US" sz="1200" kern="800">
                          <a:effectLst/>
                        </a:rPr>
                        <a:t>8</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9</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10</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11</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12</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13</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14</a:t>
                      </a:r>
                      <a:endParaRPr lang="en-US" sz="12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3"/>
                  </a:ext>
                </a:extLst>
              </a:tr>
              <a:tr h="449739">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dirty="0">
                          <a:effectLst/>
                        </a:rPr>
                        <a:t> </a:t>
                      </a:r>
                      <a:endParaRPr lang="en-US" sz="9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900" kern="800" dirty="0">
                          <a:effectLst/>
                        </a:rPr>
                        <a:t> </a:t>
                      </a:r>
                      <a:endParaRPr lang="en-US" sz="9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400" kern="800" dirty="0">
                          <a:effectLst/>
                        </a:rPr>
                        <a:t> 50-state call (116)</a:t>
                      </a:r>
                      <a:endParaRPr lang="en-US" sz="14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1400" kern="800" dirty="0">
                          <a:effectLst/>
                        </a:rPr>
                        <a:t> (129)</a:t>
                      </a:r>
                      <a:endParaRPr lang="en-US" sz="14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1400" kern="800" dirty="0">
                          <a:effectLst/>
                        </a:rPr>
                        <a:t> Press Releases</a:t>
                      </a:r>
                      <a:endParaRPr lang="en-US" sz="14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4"/>
                  </a:ext>
                </a:extLst>
              </a:tr>
              <a:tr h="269843">
                <a:tc>
                  <a:txBody>
                    <a:bodyPr/>
                    <a:lstStyle/>
                    <a:p>
                      <a:pPr marL="0" marR="0">
                        <a:spcBef>
                          <a:spcPts val="200"/>
                        </a:spcBef>
                        <a:spcAft>
                          <a:spcPts val="200"/>
                        </a:spcAft>
                      </a:pPr>
                      <a:r>
                        <a:rPr lang="en-US" sz="1200" kern="800">
                          <a:effectLst/>
                        </a:rPr>
                        <a:t>15</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16</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17</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18</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19</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20</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21</a:t>
                      </a:r>
                      <a:endParaRPr lang="en-US" sz="12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5"/>
                  </a:ext>
                </a:extLst>
              </a:tr>
              <a:tr h="449739">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dirty="0">
                          <a:effectLst/>
                        </a:rPr>
                        <a:t> </a:t>
                      </a:r>
                      <a:endParaRPr lang="en-US" sz="9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6"/>
                  </a:ext>
                </a:extLst>
              </a:tr>
              <a:tr h="269843">
                <a:tc>
                  <a:txBody>
                    <a:bodyPr/>
                    <a:lstStyle/>
                    <a:p>
                      <a:pPr marL="0" marR="0">
                        <a:spcBef>
                          <a:spcPts val="200"/>
                        </a:spcBef>
                        <a:spcAft>
                          <a:spcPts val="200"/>
                        </a:spcAft>
                      </a:pPr>
                      <a:r>
                        <a:rPr lang="en-US" sz="1200" kern="800">
                          <a:effectLst/>
                        </a:rPr>
                        <a:t>22</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23</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24</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25</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26</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27</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28</a:t>
                      </a:r>
                      <a:endParaRPr lang="en-US" sz="12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7"/>
                  </a:ext>
                </a:extLst>
              </a:tr>
              <a:tr h="449739">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dirty="0">
                          <a:effectLst/>
                        </a:rPr>
                        <a:t> </a:t>
                      </a:r>
                      <a:r>
                        <a:rPr lang="en-US" sz="1400" kern="800" dirty="0">
                          <a:effectLst/>
                        </a:rPr>
                        <a:t>(210)</a:t>
                      </a:r>
                      <a:endParaRPr lang="en-US" sz="14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8"/>
                  </a:ext>
                </a:extLst>
              </a:tr>
              <a:tr h="269843">
                <a:tc>
                  <a:txBody>
                    <a:bodyPr/>
                    <a:lstStyle/>
                    <a:p>
                      <a:pPr marL="0" marR="0">
                        <a:spcBef>
                          <a:spcPts val="200"/>
                        </a:spcBef>
                        <a:spcAft>
                          <a:spcPts val="200"/>
                        </a:spcAft>
                      </a:pPr>
                      <a:r>
                        <a:rPr lang="en-US" sz="1200" kern="800">
                          <a:effectLst/>
                        </a:rPr>
                        <a:t>29</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30</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dirty="0">
                          <a:solidFill>
                            <a:srgbClr val="0D0D0D"/>
                          </a:solidFill>
                          <a:effectLst/>
                          <a:latin typeface="Calibri"/>
                          <a:ea typeface="Calibri"/>
                          <a:cs typeface="Times New Roman"/>
                        </a:rPr>
                        <a:t>1</a:t>
                      </a:r>
                    </a:p>
                  </a:txBody>
                  <a:tcPr marL="67461" marR="67461" marT="0" marB="0"/>
                </a:tc>
                <a:tc>
                  <a:txBody>
                    <a:bodyPr/>
                    <a:lstStyle/>
                    <a:p>
                      <a:pPr marL="0" marR="0">
                        <a:spcBef>
                          <a:spcPts val="200"/>
                        </a:spcBef>
                        <a:spcAft>
                          <a:spcPts val="200"/>
                        </a:spcAft>
                      </a:pPr>
                      <a:r>
                        <a:rPr lang="en-US" sz="1200" kern="800" dirty="0">
                          <a:solidFill>
                            <a:schemeClr val="dk1"/>
                          </a:solidFill>
                          <a:effectLst/>
                          <a:latin typeface="+mn-lt"/>
                          <a:ea typeface="+mn-ea"/>
                          <a:cs typeface="+mn-cs"/>
                        </a:rPr>
                        <a:t>2</a:t>
                      </a:r>
                      <a:endParaRPr lang="en-US" sz="12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3</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4</a:t>
                      </a:r>
                      <a:endParaRPr lang="en-US" sz="12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1200" kern="800">
                          <a:effectLst/>
                        </a:rPr>
                        <a:t>5</a:t>
                      </a:r>
                      <a:endParaRPr lang="en-US" sz="12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09"/>
                  </a:ext>
                </a:extLst>
              </a:tr>
              <a:tr h="449739">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dirty="0">
                          <a:effectLst/>
                        </a:rPr>
                        <a:t> </a:t>
                      </a:r>
                      <a:r>
                        <a:rPr lang="en-US" sz="1400" kern="800" dirty="0">
                          <a:effectLst/>
                        </a:rPr>
                        <a:t>(258)</a:t>
                      </a:r>
                      <a:endParaRPr lang="en-US" sz="1400" kern="800" dirty="0">
                        <a:solidFill>
                          <a:srgbClr val="0D0D0D"/>
                        </a:solidFill>
                        <a:effectLst/>
                        <a:latin typeface="Calibri"/>
                        <a:ea typeface="Calibri"/>
                        <a:cs typeface="Times New Roman"/>
                      </a:endParaRPr>
                    </a:p>
                  </a:txBody>
                  <a:tcPr marL="67461" marR="67461" marT="0" marB="0">
                    <a:solidFill>
                      <a:srgbClr val="E2ABA9"/>
                    </a:solidFill>
                  </a:tcPr>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10"/>
                  </a:ext>
                </a:extLst>
              </a:tr>
              <a:tr h="269843">
                <a:tc>
                  <a:txBody>
                    <a:bodyPr/>
                    <a:lstStyle/>
                    <a:p>
                      <a:pPr marL="0" marR="0">
                        <a:spcBef>
                          <a:spcPts val="200"/>
                        </a:spcBef>
                        <a:spcAft>
                          <a:spcPts val="200"/>
                        </a:spcAft>
                      </a:pPr>
                      <a:endParaRPr lang="en-US" sz="12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endParaRPr lang="en-US" sz="12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endParaRPr lang="en-US" sz="12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endParaRPr lang="en-US" sz="12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endParaRPr lang="en-US" sz="12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endParaRPr lang="en-US" sz="1200" kern="800" dirty="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endParaRPr lang="en-US" sz="1200" kern="800" dirty="0">
                        <a:solidFill>
                          <a:srgbClr val="0D0D0D"/>
                        </a:solidFill>
                        <a:effectLst/>
                        <a:latin typeface="Calibri"/>
                        <a:ea typeface="Calibri"/>
                        <a:cs typeface="Times New Roman"/>
                      </a:endParaRPr>
                    </a:p>
                  </a:txBody>
                  <a:tcPr marL="67461" marR="67461" marT="0" marB="0"/>
                </a:tc>
                <a:extLst>
                  <a:ext uri="{0D108BD9-81ED-4DB2-BD59-A6C34878D82A}">
                    <a16:rowId xmlns:a16="http://schemas.microsoft.com/office/drawing/2014/main" val="10011"/>
                  </a:ext>
                </a:extLst>
              </a:tr>
              <a:tr h="449739">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a:spcBef>
                          <a:spcPts val="200"/>
                        </a:spcBef>
                        <a:spcAft>
                          <a:spcPts val="200"/>
                        </a:spcAft>
                      </a:pPr>
                      <a:r>
                        <a:rPr lang="en-US" sz="900" kern="800">
                          <a:effectLst/>
                        </a:rPr>
                        <a:t> </a:t>
                      </a:r>
                      <a:endParaRPr lang="en-US" sz="900" kern="800">
                        <a:solidFill>
                          <a:srgbClr val="0D0D0D"/>
                        </a:solidFill>
                        <a:effectLst/>
                        <a:latin typeface="Calibri"/>
                        <a:ea typeface="Calibri"/>
                        <a:cs typeface="Times New Roman"/>
                      </a:endParaRPr>
                    </a:p>
                  </a:txBody>
                  <a:tcPr marL="67461" marR="67461"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900" b="0" dirty="0">
                          <a:effectLst/>
                        </a:rPr>
                        <a:t>Teleconference</a:t>
                      </a:r>
                      <a:r>
                        <a:rPr lang="en-US" sz="900" b="0" baseline="0" dirty="0">
                          <a:effectLst/>
                        </a:rPr>
                        <a:t> Dates (#cases)</a:t>
                      </a:r>
                      <a:endParaRPr lang="en-US" sz="900" b="0" dirty="0">
                        <a:solidFill>
                          <a:srgbClr val="0D0D0D"/>
                        </a:solidFill>
                        <a:effectLst/>
                        <a:latin typeface="Cambria"/>
                        <a:ea typeface="Cambria"/>
                        <a:cs typeface="Times New Roman"/>
                      </a:endParaRPr>
                    </a:p>
                  </a:txBody>
                  <a:tcPr marL="67461" marR="67461" marT="0" marB="0">
                    <a:solidFill>
                      <a:srgbClr val="E2ABA9"/>
                    </a:solidFill>
                  </a:tcPr>
                </a:tc>
                <a:extLst>
                  <a:ext uri="{0D108BD9-81ED-4DB2-BD59-A6C34878D82A}">
                    <a16:rowId xmlns:a16="http://schemas.microsoft.com/office/drawing/2014/main" val="10012"/>
                  </a:ext>
                </a:extLst>
              </a:tr>
            </a:tbl>
          </a:graphicData>
        </a:graphic>
      </p:graphicFrame>
      <p:sp>
        <p:nvSpPr>
          <p:cNvPr id="5" name="Rectangle 1"/>
          <p:cNvSpPr>
            <a:spLocks noChangeArrowheads="1"/>
          </p:cNvSpPr>
          <p:nvPr/>
        </p:nvSpPr>
        <p:spPr bwMode="auto">
          <a:xfrm>
            <a:off x="123825" y="458471"/>
            <a:ext cx="389241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D0D0D"/>
                </a:solidFill>
                <a:effectLst/>
                <a:latin typeface="+mj-lt"/>
                <a:ea typeface="Calibri" pitchFamily="34" charset="0"/>
                <a:cs typeface="Times New Roman" pitchFamily="18" charset="0"/>
              </a:rPr>
              <a:t>April –May 2012</a:t>
            </a:r>
            <a:endParaRPr kumimoji="0" lang="en-US" sz="40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Line Callout 1 5"/>
          <p:cNvSpPr/>
          <p:nvPr/>
        </p:nvSpPr>
        <p:spPr bwMode="auto">
          <a:xfrm>
            <a:off x="4962523" y="1955145"/>
            <a:ext cx="1323975" cy="500349"/>
          </a:xfrm>
          <a:prstGeom prst="borderCallout1">
            <a:avLst>
              <a:gd name="adj1" fmla="val 100650"/>
              <a:gd name="adj2" fmla="val 49442"/>
              <a:gd name="adj3" fmla="val 210158"/>
              <a:gd name="adj4" fmla="val 10762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RECALL</a:t>
            </a:r>
          </a:p>
        </p:txBody>
      </p:sp>
      <p:sp>
        <p:nvSpPr>
          <p:cNvPr id="7" name="Line Callout 1 6"/>
          <p:cNvSpPr/>
          <p:nvPr/>
        </p:nvSpPr>
        <p:spPr bwMode="auto">
          <a:xfrm>
            <a:off x="1304924" y="1123950"/>
            <a:ext cx="1323975" cy="600358"/>
          </a:xfrm>
          <a:prstGeom prst="borderCallout1">
            <a:avLst>
              <a:gd name="adj1" fmla="val 100650"/>
              <a:gd name="adj2" fmla="val 49442"/>
              <a:gd name="adj3" fmla="val 168278"/>
              <a:gd name="adj4" fmla="val 11913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Arial" charset="0"/>
              </a:rPr>
              <a:t>FDA Memo Leak</a:t>
            </a:r>
            <a:endParaRPr kumimoji="0" lang="en-US"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1708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Illness</a:t>
            </a:r>
          </a:p>
        </p:txBody>
      </p:sp>
      <p:sp>
        <p:nvSpPr>
          <p:cNvPr id="3" name="Content Placeholder 2"/>
          <p:cNvSpPr>
            <a:spLocks noGrp="1"/>
          </p:cNvSpPr>
          <p:nvPr>
            <p:ph idx="1"/>
          </p:nvPr>
        </p:nvSpPr>
        <p:spPr>
          <a:xfrm>
            <a:off x="263525" y="1598613"/>
            <a:ext cx="3536950" cy="4497387"/>
          </a:xfrm>
        </p:spPr>
        <p:txBody>
          <a:bodyPr/>
          <a:lstStyle/>
          <a:p>
            <a:r>
              <a:rPr lang="en-US" sz="2800" dirty="0"/>
              <a:t>~48 million Americans are victims of foodborne illness every year</a:t>
            </a:r>
          </a:p>
          <a:p>
            <a:r>
              <a:rPr lang="en-US" sz="2800" dirty="0"/>
              <a:t>128,000 are hospitalized, and 3,000 die of foodborne diseases. </a:t>
            </a:r>
          </a:p>
        </p:txBody>
      </p:sp>
      <p:pic>
        <p:nvPicPr>
          <p:cNvPr id="5" name="Picture 4" descr="food-poiso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144" y="1220577"/>
            <a:ext cx="2620407" cy="2437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0470" y="4112393"/>
            <a:ext cx="2947949" cy="1966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35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bg2"/>
                </a:solidFill>
              </a:rPr>
              <a:t>FDA Recall &amp; Inspection</a:t>
            </a:r>
          </a:p>
        </p:txBody>
      </p:sp>
      <p:sp>
        <p:nvSpPr>
          <p:cNvPr id="3" name="Content Placeholder 2"/>
          <p:cNvSpPr>
            <a:spLocks noGrp="1"/>
          </p:cNvSpPr>
          <p:nvPr>
            <p:ph idx="1"/>
          </p:nvPr>
        </p:nvSpPr>
        <p:spPr>
          <a:xfrm>
            <a:off x="457200" y="1219200"/>
            <a:ext cx="7239000" cy="5410200"/>
          </a:xfrm>
        </p:spPr>
        <p:txBody>
          <a:bodyPr>
            <a:normAutofit/>
          </a:bodyPr>
          <a:lstStyle/>
          <a:p>
            <a:r>
              <a:rPr lang="en-US" sz="2800" dirty="0">
                <a:solidFill>
                  <a:schemeClr val="bg1">
                    <a:lumMod val="50000"/>
                  </a:schemeClr>
                </a:solidFill>
              </a:rPr>
              <a:t>4/13/12 – Moon Marine USA voluntarily issues recall frozen raw yellow fin tuna product</a:t>
            </a:r>
          </a:p>
          <a:p>
            <a:pPr marL="0" indent="0">
              <a:buNone/>
            </a:pPr>
            <a:endParaRPr lang="en-US" sz="2800" dirty="0">
              <a:solidFill>
                <a:schemeClr val="bg1">
                  <a:lumMod val="50000"/>
                </a:schemeClr>
              </a:solidFill>
            </a:endParaRPr>
          </a:p>
          <a:p>
            <a:r>
              <a:rPr lang="en-US" sz="2800" dirty="0">
                <a:solidFill>
                  <a:schemeClr val="bg1">
                    <a:lumMod val="50000"/>
                  </a:schemeClr>
                </a:solidFill>
              </a:rPr>
              <a:t>4/13/12 to 4/14/12 - FDA issued two Import Alerts for fresh and frozen tuna from Moon Fishery India </a:t>
            </a:r>
            <a:r>
              <a:rPr lang="en-US" sz="2800" dirty="0" err="1">
                <a:solidFill>
                  <a:schemeClr val="bg1">
                    <a:lumMod val="50000"/>
                  </a:schemeClr>
                </a:solidFill>
              </a:rPr>
              <a:t>Pvt</a:t>
            </a:r>
            <a:r>
              <a:rPr lang="en-US" sz="2800" dirty="0">
                <a:solidFill>
                  <a:schemeClr val="bg1">
                    <a:lumMod val="50000"/>
                  </a:schemeClr>
                </a:solidFill>
              </a:rPr>
              <a:t> Ltd.</a:t>
            </a:r>
          </a:p>
          <a:p>
            <a:endParaRPr lang="en-US" sz="2800" dirty="0">
              <a:solidFill>
                <a:schemeClr val="bg1">
                  <a:lumMod val="50000"/>
                </a:schemeClr>
              </a:solidFill>
            </a:endParaRPr>
          </a:p>
          <a:p>
            <a:r>
              <a:rPr lang="en-US" sz="2800" dirty="0">
                <a:solidFill>
                  <a:schemeClr val="bg1">
                    <a:lumMod val="50000"/>
                  </a:schemeClr>
                </a:solidFill>
              </a:rPr>
              <a:t>4/19/12 to 4/24/12 - FDA conducted a seafood Hazard Analysis and Critical Control Point inspection </a:t>
            </a:r>
          </a:p>
          <a:p>
            <a:endParaRPr lang="en-US" dirty="0">
              <a:solidFill>
                <a:schemeClr val="accent1">
                  <a:lumMod val="50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5456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Nakaochi</a:t>
            </a:r>
            <a:r>
              <a:rPr lang="en-US" dirty="0"/>
              <a:t> Scrape</a:t>
            </a:r>
          </a:p>
        </p:txBody>
      </p:sp>
      <p:sp>
        <p:nvSpPr>
          <p:cNvPr id="7" name="Rectangle 6"/>
          <p:cNvSpPr/>
          <p:nvPr/>
        </p:nvSpPr>
        <p:spPr>
          <a:xfrm>
            <a:off x="742950" y="5920800"/>
            <a:ext cx="6181725" cy="261610"/>
          </a:xfrm>
          <a:prstGeom prst="rect">
            <a:avLst/>
          </a:prstGeom>
        </p:spPr>
        <p:txBody>
          <a:bodyPr wrap="square">
            <a:spAutoFit/>
          </a:bodyPr>
          <a:lstStyle/>
          <a:p>
            <a:pPr algn="ctr"/>
            <a:r>
              <a:rPr lang="en-US" sz="1100" dirty="0">
                <a:hlinkClick r:id="rId3"/>
              </a:rPr>
              <a:t>http://www.youtube.com/watch?v=7nRxlMcZdOY</a:t>
            </a:r>
            <a:endParaRPr lang="en-US" sz="1100" dirty="0"/>
          </a:p>
        </p:txBody>
      </p:sp>
    </p:spTree>
    <p:extLst>
      <p:ext uri="{BB962C8B-B14F-4D97-AF65-F5344CB8AC3E}">
        <p14:creationId xmlns:p14="http://schemas.microsoft.com/office/powerpoint/2010/main" val="301498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knew?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19200"/>
            <a:ext cx="6553200" cy="5292175"/>
          </a:xfrm>
        </p:spPr>
      </p:pic>
    </p:spTree>
    <p:extLst>
      <p:ext uri="{BB962C8B-B14F-4D97-AF65-F5344CB8AC3E}">
        <p14:creationId xmlns:p14="http://schemas.microsoft.com/office/powerpoint/2010/main" val="1452112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75" y="695325"/>
            <a:ext cx="3403600" cy="25527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099" y="942973"/>
            <a:ext cx="4568825" cy="3426619"/>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auto">
          <a:xfrm>
            <a:off x="3133725" y="3248025"/>
            <a:ext cx="2800350" cy="561975"/>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75" y="3705224"/>
            <a:ext cx="3130550" cy="234791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0461" y="3996812"/>
            <a:ext cx="3762375" cy="2551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52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solidFill>
                  <a:schemeClr val="bg2"/>
                </a:solidFill>
              </a:rPr>
              <a:t>Traceforward</a:t>
            </a:r>
            <a:endParaRPr lang="en-US" dirty="0">
              <a:solidFill>
                <a:schemeClr val="bg2"/>
              </a:solidFill>
            </a:endParaRPr>
          </a:p>
        </p:txBody>
      </p:sp>
      <p:sp>
        <p:nvSpPr>
          <p:cNvPr id="3" name="Content Placeholder 2"/>
          <p:cNvSpPr>
            <a:spLocks noGrp="1"/>
          </p:cNvSpPr>
          <p:nvPr>
            <p:ph idx="1"/>
          </p:nvPr>
        </p:nvSpPr>
        <p:spPr>
          <a:xfrm>
            <a:off x="152400" y="1295400"/>
            <a:ext cx="7391400" cy="5029200"/>
          </a:xfrm>
        </p:spPr>
        <p:txBody>
          <a:bodyPr>
            <a:normAutofit fontScale="92500"/>
          </a:bodyPr>
          <a:lstStyle/>
          <a:p>
            <a:r>
              <a:rPr lang="en-US" sz="2800" dirty="0">
                <a:solidFill>
                  <a:schemeClr val="bg1">
                    <a:lumMod val="50000"/>
                  </a:schemeClr>
                </a:solidFill>
              </a:rPr>
              <a:t>4/19/12 to 4/24/12 - FDA identifies where Moon Fishery (India) had sent product</a:t>
            </a:r>
          </a:p>
          <a:p>
            <a:pPr marL="0" indent="0">
              <a:buNone/>
            </a:pPr>
            <a:r>
              <a:rPr lang="en-US" sz="2800" dirty="0">
                <a:solidFill>
                  <a:schemeClr val="bg1">
                    <a:lumMod val="50000"/>
                  </a:schemeClr>
                </a:solidFill>
              </a:rPr>
              <a:t> </a:t>
            </a:r>
          </a:p>
          <a:p>
            <a:r>
              <a:rPr lang="en-US" sz="2800" dirty="0">
                <a:solidFill>
                  <a:schemeClr val="bg1">
                    <a:lumMod val="50000"/>
                  </a:schemeClr>
                </a:solidFill>
              </a:rPr>
              <a:t>4/26/12 - </a:t>
            </a:r>
            <a:r>
              <a:rPr lang="en-US" sz="2800" i="1" dirty="0">
                <a:solidFill>
                  <a:schemeClr val="bg1">
                    <a:lumMod val="50000"/>
                  </a:schemeClr>
                </a:solidFill>
              </a:rPr>
              <a:t>Salmonella</a:t>
            </a:r>
            <a:r>
              <a:rPr lang="en-US" sz="2800" dirty="0">
                <a:solidFill>
                  <a:schemeClr val="bg1">
                    <a:lumMod val="50000"/>
                  </a:schemeClr>
                </a:solidFill>
              </a:rPr>
              <a:t> Bareilly and </a:t>
            </a:r>
            <a:r>
              <a:rPr lang="en-US" sz="2800" i="1" dirty="0">
                <a:solidFill>
                  <a:schemeClr val="bg1">
                    <a:lumMod val="50000"/>
                  </a:schemeClr>
                </a:solidFill>
              </a:rPr>
              <a:t>Salmonella</a:t>
            </a:r>
            <a:r>
              <a:rPr lang="en-US" sz="2800" dirty="0">
                <a:solidFill>
                  <a:schemeClr val="bg1">
                    <a:lumMod val="50000"/>
                  </a:schemeClr>
                </a:solidFill>
              </a:rPr>
              <a:t> </a:t>
            </a:r>
            <a:r>
              <a:rPr lang="en-US" sz="2800" dirty="0" err="1">
                <a:solidFill>
                  <a:schemeClr val="bg1">
                    <a:lumMod val="50000"/>
                  </a:schemeClr>
                </a:solidFill>
              </a:rPr>
              <a:t>Nchanga</a:t>
            </a:r>
            <a:r>
              <a:rPr lang="en-US" sz="2800" dirty="0">
                <a:solidFill>
                  <a:schemeClr val="bg1">
                    <a:lumMod val="50000"/>
                  </a:schemeClr>
                </a:solidFill>
              </a:rPr>
              <a:t> found in unopened packages of </a:t>
            </a:r>
            <a:r>
              <a:rPr lang="en-US" sz="2800" dirty="0" err="1">
                <a:solidFill>
                  <a:schemeClr val="bg1">
                    <a:lumMod val="50000"/>
                  </a:schemeClr>
                </a:solidFill>
              </a:rPr>
              <a:t>yellowfin</a:t>
            </a:r>
            <a:r>
              <a:rPr lang="en-US" sz="2800" dirty="0">
                <a:solidFill>
                  <a:schemeClr val="bg1">
                    <a:lumMod val="50000"/>
                  </a:schemeClr>
                </a:solidFill>
              </a:rPr>
              <a:t> tuna product imported from Moon Marine USA Corporation</a:t>
            </a:r>
          </a:p>
          <a:p>
            <a:pPr marL="0" indent="0">
              <a:buNone/>
            </a:pPr>
            <a:endParaRPr lang="en-US" sz="2800" dirty="0">
              <a:solidFill>
                <a:schemeClr val="bg1">
                  <a:lumMod val="50000"/>
                </a:schemeClr>
              </a:solidFill>
            </a:endParaRPr>
          </a:p>
          <a:p>
            <a:r>
              <a:rPr lang="en-US" sz="2800" dirty="0">
                <a:solidFill>
                  <a:schemeClr val="bg1">
                    <a:lumMod val="50000"/>
                  </a:schemeClr>
                </a:solidFill>
              </a:rPr>
              <a:t>5/10/12 - </a:t>
            </a:r>
            <a:r>
              <a:rPr lang="en-US" sz="2800" dirty="0">
                <a:solidFill>
                  <a:schemeClr val="bg1">
                    <a:lumMod val="50000"/>
                  </a:schemeClr>
                </a:solidFill>
                <a:effectLst/>
              </a:rPr>
              <a:t>Moon Fishery (India) Pvt. Ltd. recalled its 22-pound boxes of “Tuna Strips”</a:t>
            </a:r>
            <a:endParaRPr lang="en-US" sz="2800" dirty="0">
              <a:solidFill>
                <a:schemeClr val="bg1">
                  <a:lumMod val="50000"/>
                </a:schemeClr>
              </a:solidFill>
            </a:endParaRPr>
          </a:p>
        </p:txBody>
      </p:sp>
    </p:spTree>
    <p:extLst>
      <p:ext uri="{BB962C8B-B14F-4D97-AF65-F5344CB8AC3E}">
        <p14:creationId xmlns:p14="http://schemas.microsoft.com/office/powerpoint/2010/main" val="678196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solidFill>
              </a:rPr>
              <a:t>FDA Conclusions:</a:t>
            </a:r>
          </a:p>
        </p:txBody>
      </p:sp>
      <p:sp>
        <p:nvSpPr>
          <p:cNvPr id="3" name="Content Placeholder 2"/>
          <p:cNvSpPr>
            <a:spLocks noGrp="1"/>
          </p:cNvSpPr>
          <p:nvPr>
            <p:ph idx="1"/>
          </p:nvPr>
        </p:nvSpPr>
        <p:spPr>
          <a:xfrm>
            <a:off x="228600" y="1219200"/>
            <a:ext cx="7239000" cy="5257800"/>
          </a:xfrm>
        </p:spPr>
        <p:txBody>
          <a:bodyPr>
            <a:normAutofit/>
          </a:bodyPr>
          <a:lstStyle/>
          <a:p>
            <a:r>
              <a:rPr lang="en-US" dirty="0">
                <a:solidFill>
                  <a:schemeClr val="bg1">
                    <a:lumMod val="50000"/>
                  </a:schemeClr>
                </a:solidFill>
              </a:rPr>
              <a:t>The source of this outbreak is </a:t>
            </a:r>
            <a:r>
              <a:rPr lang="en-US" dirty="0" err="1">
                <a:solidFill>
                  <a:schemeClr val="bg1">
                    <a:lumMod val="50000"/>
                  </a:schemeClr>
                </a:solidFill>
              </a:rPr>
              <a:t>nakaochi</a:t>
            </a:r>
            <a:r>
              <a:rPr lang="en-US" dirty="0">
                <a:solidFill>
                  <a:schemeClr val="bg1">
                    <a:lumMod val="50000"/>
                  </a:schemeClr>
                </a:solidFill>
              </a:rPr>
              <a:t> scrape tuna from Moon Fishery (India) Pvt. Ltd.  </a:t>
            </a:r>
          </a:p>
          <a:p>
            <a:r>
              <a:rPr lang="en-US" dirty="0">
                <a:solidFill>
                  <a:schemeClr val="bg1">
                    <a:lumMod val="50000"/>
                  </a:schemeClr>
                </a:solidFill>
              </a:rPr>
              <a:t>FDA </a:t>
            </a:r>
            <a:r>
              <a:rPr lang="en-US" dirty="0">
                <a:solidFill>
                  <a:schemeClr val="bg1">
                    <a:lumMod val="50000"/>
                  </a:schemeClr>
                </a:solidFill>
                <a:effectLst/>
              </a:rPr>
              <a:t>inspectors identified several seafood HACCP deficiencies, including several significant sanitation observations of concern. </a:t>
            </a:r>
          </a:p>
          <a:p>
            <a:pPr lvl="1"/>
            <a:r>
              <a:rPr lang="en-US" dirty="0">
                <a:solidFill>
                  <a:schemeClr val="bg1">
                    <a:lumMod val="50000"/>
                  </a:schemeClr>
                </a:solidFill>
              </a:rPr>
              <a:t>Unpurified water used for ice</a:t>
            </a:r>
            <a:r>
              <a:rPr lang="en-US" dirty="0">
                <a:solidFill>
                  <a:schemeClr val="bg1">
                    <a:lumMod val="50000"/>
                  </a:schemeClr>
                </a:solidFill>
                <a:effectLst/>
              </a:rPr>
              <a:t> </a:t>
            </a:r>
            <a:endParaRPr lang="en-US" dirty="0">
              <a:solidFill>
                <a:schemeClr val="bg1">
                  <a:lumMod val="50000"/>
                </a:schemeClr>
              </a:solidFill>
            </a:endParaRPr>
          </a:p>
        </p:txBody>
      </p:sp>
    </p:spTree>
    <p:extLst>
      <p:ext uri="{BB962C8B-B14F-4D97-AF65-F5344CB8AC3E}">
        <p14:creationId xmlns:p14="http://schemas.microsoft.com/office/powerpoint/2010/main" val="1367825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Actions</a:t>
            </a:r>
          </a:p>
        </p:txBody>
      </p:sp>
      <p:sp>
        <p:nvSpPr>
          <p:cNvPr id="3" name="Content Placeholder 2"/>
          <p:cNvSpPr>
            <a:spLocks noGrp="1"/>
          </p:cNvSpPr>
          <p:nvPr>
            <p:ph idx="1"/>
          </p:nvPr>
        </p:nvSpPr>
        <p:spPr/>
        <p:txBody>
          <a:bodyPr/>
          <a:lstStyle/>
          <a:p>
            <a:r>
              <a:rPr lang="en-US" dirty="0"/>
              <a:t>Recall:  </a:t>
            </a:r>
            <a:r>
              <a:rPr lang="en-US" dirty="0" err="1"/>
              <a:t>Nakaochi</a:t>
            </a:r>
            <a:r>
              <a:rPr lang="en-US" dirty="0"/>
              <a:t> scrape 4/13/12</a:t>
            </a:r>
          </a:p>
          <a:p>
            <a:pPr lvl="1"/>
            <a:r>
              <a:rPr lang="en-US" dirty="0"/>
              <a:t>58,828 </a:t>
            </a:r>
            <a:r>
              <a:rPr lang="en-US" dirty="0" err="1"/>
              <a:t>lbs</a:t>
            </a:r>
            <a:r>
              <a:rPr lang="en-US" dirty="0"/>
              <a:t> = 30 tons! Unlabeled!</a:t>
            </a:r>
          </a:p>
          <a:p>
            <a:r>
              <a:rPr lang="en-US" dirty="0"/>
              <a:t>Recall:  AA/AAA Tuna strips 5/9/12</a:t>
            </a:r>
          </a:p>
          <a:p>
            <a:r>
              <a:rPr lang="en-US" dirty="0"/>
              <a:t>Import “red list”</a:t>
            </a:r>
          </a:p>
          <a:p>
            <a:r>
              <a:rPr lang="en-US" dirty="0"/>
              <a:t>Cooperation of Indian government – pulled manufacturing license</a:t>
            </a:r>
          </a:p>
        </p:txBody>
      </p:sp>
    </p:spTree>
    <p:extLst>
      <p:ext uri="{BB962C8B-B14F-4D97-AF65-F5344CB8AC3E}">
        <p14:creationId xmlns:p14="http://schemas.microsoft.com/office/powerpoint/2010/main" val="1244990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7240797"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43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38200"/>
            <a:ext cx="7391400" cy="4909259"/>
          </a:xfrm>
          <a:prstGeom prst="rect">
            <a:avLst/>
          </a:prstGeom>
        </p:spPr>
      </p:pic>
    </p:spTree>
    <p:extLst>
      <p:ext uri="{BB962C8B-B14F-4D97-AF65-F5344CB8AC3E}">
        <p14:creationId xmlns:p14="http://schemas.microsoft.com/office/powerpoint/2010/main" val="3074492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534987"/>
          </a:xfrm>
        </p:spPr>
        <p:txBody>
          <a:bodyPr/>
          <a:lstStyle/>
          <a:p>
            <a:pPr algn="l"/>
            <a:r>
              <a:rPr lang="en-US" dirty="0">
                <a:solidFill>
                  <a:schemeClr val="bg2"/>
                </a:solidFill>
              </a:rPr>
              <a:t>Conclusions:</a:t>
            </a:r>
          </a:p>
        </p:txBody>
      </p:sp>
      <p:sp>
        <p:nvSpPr>
          <p:cNvPr id="3" name="Content Placeholder 2"/>
          <p:cNvSpPr>
            <a:spLocks noGrp="1"/>
          </p:cNvSpPr>
          <p:nvPr>
            <p:ph idx="1"/>
          </p:nvPr>
        </p:nvSpPr>
        <p:spPr>
          <a:xfrm>
            <a:off x="36394" y="838200"/>
            <a:ext cx="7659806" cy="5791200"/>
          </a:xfrm>
        </p:spPr>
        <p:txBody>
          <a:bodyPr>
            <a:noAutofit/>
          </a:bodyPr>
          <a:lstStyle/>
          <a:p>
            <a:r>
              <a:rPr lang="en-US" sz="2600" dirty="0">
                <a:solidFill>
                  <a:schemeClr val="bg1">
                    <a:lumMod val="50000"/>
                  </a:schemeClr>
                </a:solidFill>
              </a:rPr>
              <a:t>First multistate outbreak of </a:t>
            </a:r>
            <a:r>
              <a:rPr lang="en-US" sz="2600" i="1" dirty="0">
                <a:solidFill>
                  <a:schemeClr val="bg1">
                    <a:lumMod val="50000"/>
                  </a:schemeClr>
                </a:solidFill>
              </a:rPr>
              <a:t>Salmonella</a:t>
            </a:r>
            <a:r>
              <a:rPr lang="en-US" sz="2600" dirty="0">
                <a:solidFill>
                  <a:schemeClr val="bg1">
                    <a:lumMod val="50000"/>
                  </a:schemeClr>
                </a:solidFill>
              </a:rPr>
              <a:t> Bareilly and </a:t>
            </a:r>
            <a:r>
              <a:rPr lang="en-US" sz="2600" i="1" dirty="0">
                <a:solidFill>
                  <a:schemeClr val="bg1">
                    <a:lumMod val="50000"/>
                  </a:schemeClr>
                </a:solidFill>
              </a:rPr>
              <a:t>Salmonella</a:t>
            </a:r>
            <a:r>
              <a:rPr lang="en-US" sz="2600" dirty="0">
                <a:solidFill>
                  <a:schemeClr val="bg1">
                    <a:lumMod val="50000"/>
                  </a:schemeClr>
                </a:solidFill>
              </a:rPr>
              <a:t> </a:t>
            </a:r>
            <a:r>
              <a:rPr lang="en-US" sz="2600" dirty="0" err="1">
                <a:solidFill>
                  <a:schemeClr val="bg1">
                    <a:lumMod val="50000"/>
                  </a:schemeClr>
                </a:solidFill>
              </a:rPr>
              <a:t>Nchanga</a:t>
            </a:r>
            <a:r>
              <a:rPr lang="en-US" sz="2600" dirty="0">
                <a:solidFill>
                  <a:schemeClr val="bg1">
                    <a:lumMod val="50000"/>
                  </a:schemeClr>
                </a:solidFill>
              </a:rPr>
              <a:t> infections linked to raw scraped tuna product </a:t>
            </a:r>
          </a:p>
          <a:p>
            <a:pPr marL="0" indent="0">
              <a:buNone/>
            </a:pPr>
            <a:endParaRPr lang="en-US" sz="2600" dirty="0">
              <a:solidFill>
                <a:schemeClr val="bg1">
                  <a:lumMod val="50000"/>
                </a:schemeClr>
              </a:solidFill>
            </a:endParaRPr>
          </a:p>
          <a:p>
            <a:r>
              <a:rPr lang="en-US" sz="2600" dirty="0">
                <a:solidFill>
                  <a:schemeClr val="bg1">
                    <a:lumMod val="50000"/>
                  </a:schemeClr>
                </a:solidFill>
              </a:rPr>
              <a:t>First documented outbreak of </a:t>
            </a:r>
            <a:r>
              <a:rPr lang="en-US" sz="2600" i="1" dirty="0">
                <a:solidFill>
                  <a:schemeClr val="bg1">
                    <a:lumMod val="50000"/>
                  </a:schemeClr>
                </a:solidFill>
              </a:rPr>
              <a:t>Salmonella</a:t>
            </a:r>
            <a:r>
              <a:rPr lang="en-US" sz="2600" dirty="0">
                <a:solidFill>
                  <a:schemeClr val="bg1">
                    <a:lumMod val="50000"/>
                  </a:schemeClr>
                </a:solidFill>
              </a:rPr>
              <a:t> </a:t>
            </a:r>
            <a:r>
              <a:rPr lang="en-US" sz="2600" dirty="0" err="1">
                <a:solidFill>
                  <a:schemeClr val="bg1">
                    <a:lumMod val="50000"/>
                  </a:schemeClr>
                </a:solidFill>
              </a:rPr>
              <a:t>Nchanga</a:t>
            </a:r>
            <a:r>
              <a:rPr lang="en-US" sz="2600" dirty="0">
                <a:solidFill>
                  <a:schemeClr val="bg1">
                    <a:lumMod val="50000"/>
                  </a:schemeClr>
                </a:solidFill>
              </a:rPr>
              <a:t> infections in United States</a:t>
            </a:r>
          </a:p>
          <a:p>
            <a:pPr marL="0" indent="0">
              <a:buNone/>
            </a:pPr>
            <a:endParaRPr lang="en-US" sz="2600" dirty="0">
              <a:solidFill>
                <a:schemeClr val="bg1">
                  <a:lumMod val="50000"/>
                </a:schemeClr>
              </a:solidFill>
            </a:endParaRPr>
          </a:p>
          <a:p>
            <a:r>
              <a:rPr lang="en-US" sz="2600" dirty="0">
                <a:solidFill>
                  <a:schemeClr val="bg1">
                    <a:lumMod val="50000"/>
                  </a:schemeClr>
                </a:solidFill>
              </a:rPr>
              <a:t>Outbreak was an example of the difficulty in investigating an ingredient-driven outbreak </a:t>
            </a:r>
          </a:p>
          <a:p>
            <a:pPr marL="0" indent="0">
              <a:buNone/>
            </a:pPr>
            <a:endParaRPr lang="en-US" sz="2600" dirty="0">
              <a:solidFill>
                <a:schemeClr val="bg1">
                  <a:lumMod val="50000"/>
                </a:schemeClr>
              </a:solidFill>
            </a:endParaRPr>
          </a:p>
          <a:p>
            <a:r>
              <a:rPr lang="en-US" sz="2600" dirty="0">
                <a:solidFill>
                  <a:schemeClr val="bg1">
                    <a:lumMod val="50000"/>
                  </a:schemeClr>
                </a:solidFill>
              </a:rPr>
              <a:t>Collaborative efforts between state and local health departments, FDA, CDC, and laboratories enabled </a:t>
            </a:r>
            <a:r>
              <a:rPr lang="en-US" sz="2600" dirty="0" err="1">
                <a:solidFill>
                  <a:schemeClr val="bg1">
                    <a:lumMod val="50000"/>
                  </a:schemeClr>
                </a:solidFill>
              </a:rPr>
              <a:t>traceback</a:t>
            </a:r>
            <a:r>
              <a:rPr lang="en-US" sz="2600" dirty="0">
                <a:solidFill>
                  <a:schemeClr val="bg1">
                    <a:lumMod val="50000"/>
                  </a:schemeClr>
                </a:solidFill>
              </a:rPr>
              <a:t> to one producer</a:t>
            </a:r>
          </a:p>
        </p:txBody>
      </p:sp>
    </p:spTree>
    <p:extLst>
      <p:ext uri="{BB962C8B-B14F-4D97-AF65-F5344CB8AC3E}">
        <p14:creationId xmlns:p14="http://schemas.microsoft.com/office/powerpoint/2010/main" val="96400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a:t> </a:t>
            </a:r>
            <a:r>
              <a:rPr lang="en-US" b="1"/>
              <a:t>Surveillance Pyramid</a:t>
            </a:r>
            <a:r>
              <a:rPr lang="en-US"/>
              <a:t> </a:t>
            </a:r>
          </a:p>
        </p:txBody>
      </p:sp>
      <p:sp>
        <p:nvSpPr>
          <p:cNvPr id="11287" name="Rectangle 23"/>
          <p:cNvSpPr>
            <a:spLocks noChangeArrowheads="1"/>
          </p:cNvSpPr>
          <p:nvPr/>
        </p:nvSpPr>
        <p:spPr bwMode="auto">
          <a:xfrm>
            <a:off x="0" y="655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p>
        </p:txBody>
      </p:sp>
      <p:sp>
        <p:nvSpPr>
          <p:cNvPr id="11278" name="AutoShape 14" descr="image001"/>
          <p:cNvSpPr>
            <a:spLocks noChangeAspect="1" noChangeArrowheads="1"/>
          </p:cNvSpPr>
          <p:nvPr/>
        </p:nvSpPr>
        <p:spPr bwMode="auto">
          <a:xfrm>
            <a:off x="230188" y="838200"/>
            <a:ext cx="7743825" cy="52863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0" name="AutoShape 36" descr="image001"/>
          <p:cNvSpPr>
            <a:spLocks noChangeAspect="1" noChangeArrowheads="1"/>
          </p:cNvSpPr>
          <p:nvPr/>
        </p:nvSpPr>
        <p:spPr bwMode="auto">
          <a:xfrm>
            <a:off x="815975" y="839788"/>
            <a:ext cx="7743825" cy="52863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310" name="Picture 4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219200"/>
            <a:ext cx="6934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88" y="1107281"/>
            <a:ext cx="7315200"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70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solidFill>
              </a:rPr>
              <a:t>Acknowledgements:</a:t>
            </a:r>
          </a:p>
        </p:txBody>
      </p:sp>
      <p:sp>
        <p:nvSpPr>
          <p:cNvPr id="3" name="Content Placeholder 2"/>
          <p:cNvSpPr>
            <a:spLocks noGrp="1"/>
          </p:cNvSpPr>
          <p:nvPr>
            <p:ph idx="1"/>
          </p:nvPr>
        </p:nvSpPr>
        <p:spPr>
          <a:xfrm>
            <a:off x="-76200" y="1219200"/>
            <a:ext cx="7684477" cy="4800600"/>
          </a:xfrm>
        </p:spPr>
        <p:txBody>
          <a:bodyPr>
            <a:normAutofit/>
          </a:bodyPr>
          <a:lstStyle/>
          <a:p>
            <a:r>
              <a:rPr lang="en-US" sz="2800" dirty="0">
                <a:solidFill>
                  <a:schemeClr val="bg1">
                    <a:lumMod val="50000"/>
                  </a:schemeClr>
                </a:solidFill>
              </a:rPr>
              <a:t>CDC </a:t>
            </a:r>
            <a:r>
              <a:rPr lang="en-US" sz="2800" dirty="0" err="1">
                <a:solidFill>
                  <a:schemeClr val="bg1">
                    <a:lumMod val="50000"/>
                  </a:schemeClr>
                </a:solidFill>
              </a:rPr>
              <a:t>PulseNet</a:t>
            </a:r>
            <a:r>
              <a:rPr lang="en-US" sz="2800" dirty="0">
                <a:solidFill>
                  <a:schemeClr val="bg1">
                    <a:lumMod val="50000"/>
                  </a:schemeClr>
                </a:solidFill>
              </a:rPr>
              <a:t> and </a:t>
            </a:r>
            <a:r>
              <a:rPr lang="en-US" sz="2800" dirty="0" err="1">
                <a:solidFill>
                  <a:schemeClr val="bg1">
                    <a:lumMod val="50000"/>
                  </a:schemeClr>
                </a:solidFill>
              </a:rPr>
              <a:t>OutbreakNet</a:t>
            </a:r>
            <a:r>
              <a:rPr lang="en-US" sz="2800" dirty="0">
                <a:solidFill>
                  <a:schemeClr val="bg1">
                    <a:lumMod val="50000"/>
                  </a:schemeClr>
                </a:solidFill>
              </a:rPr>
              <a:t>, DSHS, Local and Texas Regional Health Departments (next slide)</a:t>
            </a:r>
          </a:p>
          <a:p>
            <a:r>
              <a:rPr lang="en-US" sz="2800" dirty="0">
                <a:solidFill>
                  <a:schemeClr val="bg1">
                    <a:lumMod val="50000"/>
                  </a:schemeClr>
                </a:solidFill>
              </a:rPr>
              <a:t>U.S. Centers for Disease Control &amp; Prevention</a:t>
            </a:r>
          </a:p>
          <a:p>
            <a:r>
              <a:rPr lang="en-US" sz="2800" dirty="0">
                <a:solidFill>
                  <a:schemeClr val="bg1">
                    <a:lumMod val="50000"/>
                  </a:schemeClr>
                </a:solidFill>
              </a:rPr>
              <a:t>FDA District Offices</a:t>
            </a:r>
          </a:p>
          <a:p>
            <a:pPr lvl="1"/>
            <a:r>
              <a:rPr lang="en-US" sz="2400" dirty="0">
                <a:solidFill>
                  <a:schemeClr val="bg1">
                    <a:lumMod val="50000"/>
                  </a:schemeClr>
                </a:solidFill>
              </a:rPr>
              <a:t>Domestic and International</a:t>
            </a:r>
          </a:p>
          <a:p>
            <a:pPr lvl="1"/>
            <a:r>
              <a:rPr lang="en-US" sz="2400" dirty="0">
                <a:solidFill>
                  <a:schemeClr val="bg1">
                    <a:lumMod val="50000"/>
                  </a:schemeClr>
                </a:solidFill>
              </a:rPr>
              <a:t>FDA laboratories</a:t>
            </a:r>
          </a:p>
          <a:p>
            <a:r>
              <a:rPr lang="en-US" sz="2800" dirty="0">
                <a:solidFill>
                  <a:schemeClr val="bg1">
                    <a:lumMod val="50000"/>
                  </a:schemeClr>
                </a:solidFill>
              </a:rPr>
              <a:t>FDA CORE Response Team 2 </a:t>
            </a:r>
          </a:p>
        </p:txBody>
      </p:sp>
    </p:spTree>
    <p:extLst>
      <p:ext uri="{BB962C8B-B14F-4D97-AF65-F5344CB8AC3E}">
        <p14:creationId xmlns:p14="http://schemas.microsoft.com/office/powerpoint/2010/main" val="3765200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687387"/>
          </a:xfrm>
        </p:spPr>
        <p:txBody>
          <a:bodyPr/>
          <a:lstStyle/>
          <a:p>
            <a:pPr algn="l"/>
            <a:r>
              <a:rPr lang="en-US" dirty="0">
                <a:solidFill>
                  <a:schemeClr val="bg2"/>
                </a:solidFill>
              </a:rPr>
              <a:t>Acknowledgements:</a:t>
            </a:r>
          </a:p>
        </p:txBody>
      </p:sp>
      <p:sp>
        <p:nvSpPr>
          <p:cNvPr id="3" name="Content Placeholder 2"/>
          <p:cNvSpPr>
            <a:spLocks noGrp="1"/>
          </p:cNvSpPr>
          <p:nvPr>
            <p:ph idx="1"/>
          </p:nvPr>
        </p:nvSpPr>
        <p:spPr>
          <a:xfrm>
            <a:off x="-152400" y="1219200"/>
            <a:ext cx="7924800" cy="5334000"/>
          </a:xfrm>
        </p:spPr>
        <p:txBody>
          <a:bodyPr>
            <a:normAutofit/>
          </a:bodyPr>
          <a:lstStyle/>
          <a:p>
            <a:r>
              <a:rPr lang="en-US" sz="2800" dirty="0">
                <a:solidFill>
                  <a:schemeClr val="bg1">
                    <a:lumMod val="50000"/>
                  </a:schemeClr>
                </a:solidFill>
              </a:rPr>
              <a:t>Local and Texas Regional Health Departments</a:t>
            </a:r>
          </a:p>
          <a:p>
            <a:pPr lvl="1"/>
            <a:r>
              <a:rPr lang="en-US" sz="2400" dirty="0">
                <a:solidFill>
                  <a:schemeClr val="bg1">
                    <a:lumMod val="50000"/>
                  </a:schemeClr>
                </a:solidFill>
              </a:rPr>
              <a:t>Health Service Regions 2/3, and 7</a:t>
            </a:r>
          </a:p>
          <a:p>
            <a:pPr lvl="1"/>
            <a:r>
              <a:rPr lang="en-US" sz="2400" dirty="0">
                <a:solidFill>
                  <a:schemeClr val="bg1">
                    <a:lumMod val="50000"/>
                  </a:schemeClr>
                </a:solidFill>
              </a:rPr>
              <a:t>Austin-Travis Co. Health &amp; Human Services</a:t>
            </a:r>
          </a:p>
          <a:p>
            <a:pPr lvl="1"/>
            <a:r>
              <a:rPr lang="en-US" sz="2400" dirty="0">
                <a:solidFill>
                  <a:schemeClr val="bg1">
                    <a:lumMod val="50000"/>
                  </a:schemeClr>
                </a:solidFill>
              </a:rPr>
              <a:t>Dallas Co. Health &amp; Human Services</a:t>
            </a:r>
          </a:p>
          <a:p>
            <a:pPr lvl="1"/>
            <a:r>
              <a:rPr lang="en-US" sz="2400" dirty="0">
                <a:solidFill>
                  <a:schemeClr val="bg1">
                    <a:lumMod val="50000"/>
                  </a:schemeClr>
                </a:solidFill>
              </a:rPr>
              <a:t>Denton Co. Health Department</a:t>
            </a:r>
          </a:p>
          <a:p>
            <a:pPr lvl="1"/>
            <a:r>
              <a:rPr lang="en-US" sz="2400" dirty="0">
                <a:solidFill>
                  <a:schemeClr val="bg1">
                    <a:lumMod val="50000"/>
                  </a:schemeClr>
                </a:solidFill>
              </a:rPr>
              <a:t>City of Farmers Branch Health Department</a:t>
            </a:r>
          </a:p>
          <a:p>
            <a:pPr lvl="1"/>
            <a:r>
              <a:rPr lang="en-US" sz="2400" dirty="0">
                <a:solidFill>
                  <a:schemeClr val="bg1">
                    <a:lumMod val="50000"/>
                  </a:schemeClr>
                </a:solidFill>
              </a:rPr>
              <a:t>Fort Bend Co. Health Department</a:t>
            </a:r>
          </a:p>
          <a:p>
            <a:pPr lvl="1"/>
            <a:r>
              <a:rPr lang="en-US" sz="2400" dirty="0">
                <a:solidFill>
                  <a:schemeClr val="bg1">
                    <a:lumMod val="50000"/>
                  </a:schemeClr>
                </a:solidFill>
              </a:rPr>
              <a:t>Tarrant Co. Public Health Department</a:t>
            </a:r>
          </a:p>
          <a:p>
            <a:pPr lvl="1"/>
            <a:r>
              <a:rPr lang="en-US" sz="2400" dirty="0">
                <a:solidFill>
                  <a:schemeClr val="bg1">
                    <a:lumMod val="50000"/>
                  </a:schemeClr>
                </a:solidFill>
              </a:rPr>
              <a:t>Williamson Co. &amp; Cities Health District</a:t>
            </a:r>
          </a:p>
        </p:txBody>
      </p:sp>
    </p:spTree>
    <p:extLst>
      <p:ext uri="{BB962C8B-B14F-4D97-AF65-F5344CB8AC3E}">
        <p14:creationId xmlns:p14="http://schemas.microsoft.com/office/powerpoint/2010/main" val="227518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1913753"/>
            <a:ext cx="7115175" cy="2773612"/>
          </a:xfrm>
          <a:prstGeom prst="rect">
            <a:avLst/>
          </a:prstGeom>
        </p:spPr>
      </p:pic>
    </p:spTree>
    <p:extLst>
      <p:ext uri="{BB962C8B-B14F-4D97-AF65-F5344CB8AC3E}">
        <p14:creationId xmlns:p14="http://schemas.microsoft.com/office/powerpoint/2010/main" val="1696950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headley\AppData\Local\Microsoft\Windows\Temporary Internet Files\Content.IE5\O0UT25F0\MC900383308[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19125" y="1438274"/>
            <a:ext cx="6440274" cy="41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4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28600" y="6019800"/>
            <a:ext cx="7239000" cy="553998"/>
          </a:xfrm>
          <a:prstGeom prst="rect">
            <a:avLst/>
          </a:prstGeom>
        </p:spPr>
        <p:txBody>
          <a:bodyPr wrap="square">
            <a:spAutoFit/>
          </a:bodyPr>
          <a:lstStyle/>
          <a:p>
            <a:r>
              <a:rPr lang="en-US" sz="1000" dirty="0"/>
              <a:t>Painter JA, Hoekstra </a:t>
            </a:r>
            <a:r>
              <a:rPr lang="en-US" sz="1000" dirty="0" err="1"/>
              <a:t>RM</a:t>
            </a:r>
            <a:r>
              <a:rPr lang="en-US" sz="1000" dirty="0"/>
              <a:t>, Ayers T, </a:t>
            </a:r>
            <a:r>
              <a:rPr lang="en-US" sz="1000" dirty="0" err="1"/>
              <a:t>Tauxe</a:t>
            </a:r>
            <a:r>
              <a:rPr lang="en-US" sz="1000" dirty="0"/>
              <a:t> RV, Braden CR, </a:t>
            </a:r>
            <a:r>
              <a:rPr lang="en-US" sz="1000" dirty="0" err="1"/>
              <a:t>Angulo</a:t>
            </a:r>
            <a:r>
              <a:rPr lang="en-US" sz="1000" dirty="0"/>
              <a:t> </a:t>
            </a:r>
            <a:r>
              <a:rPr lang="en-US" sz="1000" dirty="0" err="1"/>
              <a:t>FJ</a:t>
            </a:r>
            <a:r>
              <a:rPr lang="en-US" sz="1000" dirty="0"/>
              <a:t>, et al. Attribution of foodborne illnesses, hospitalizations, and deaths to food commodities by using outbreak data, United States, 1998–2008. </a:t>
            </a:r>
            <a:r>
              <a:rPr lang="en-US" sz="1000" dirty="0" err="1"/>
              <a:t>Emerg</a:t>
            </a:r>
            <a:r>
              <a:rPr lang="en-US" sz="1000" dirty="0"/>
              <a:t> Infect Dis [Internet]. 2013 Mar [</a:t>
            </a:r>
            <a:r>
              <a:rPr lang="en-US" sz="1000" i="1" dirty="0"/>
              <a:t>accessed 02/07/13]</a:t>
            </a:r>
            <a:endParaRPr lang="en-US" sz="1000" dirty="0"/>
          </a:p>
        </p:txBody>
      </p:sp>
      <p:graphicFrame>
        <p:nvGraphicFramePr>
          <p:cNvPr id="5" name="Chart 4"/>
          <p:cNvGraphicFramePr>
            <a:graphicFrameLocks noGrp="1"/>
          </p:cNvGraphicFramePr>
          <p:nvPr>
            <p:extLst>
              <p:ext uri="{D42A27DB-BD31-4B8C-83A1-F6EECF244321}">
                <p14:modId xmlns:p14="http://schemas.microsoft.com/office/powerpoint/2010/main" val="3142982193"/>
              </p:ext>
            </p:extLst>
          </p:nvPr>
        </p:nvGraphicFramePr>
        <p:xfrm>
          <a:off x="76200" y="381000"/>
          <a:ext cx="7370284"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17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 Cluster or Outbreak?</a:t>
            </a:r>
          </a:p>
        </p:txBody>
      </p:sp>
      <p:sp>
        <p:nvSpPr>
          <p:cNvPr id="3" name="Content Placeholder 2"/>
          <p:cNvSpPr>
            <a:spLocks noGrp="1"/>
          </p:cNvSpPr>
          <p:nvPr>
            <p:ph idx="1"/>
          </p:nvPr>
        </p:nvSpPr>
        <p:spPr/>
        <p:txBody>
          <a:bodyPr/>
          <a:lstStyle/>
          <a:p>
            <a:r>
              <a:rPr lang="en-US" sz="2800" dirty="0"/>
              <a:t>Report of more than the usual number of cases</a:t>
            </a:r>
          </a:p>
          <a:p>
            <a:pPr marL="0" indent="0">
              <a:buNone/>
            </a:pPr>
            <a:endParaRPr lang="en-US" sz="2800" dirty="0"/>
          </a:p>
          <a:p>
            <a:r>
              <a:rPr lang="en-US" sz="2800" dirty="0"/>
              <a:t>Apparent common exposure</a:t>
            </a:r>
          </a:p>
          <a:p>
            <a:pPr lvl="1"/>
            <a:r>
              <a:rPr lang="en-US" sz="2400" dirty="0"/>
              <a:t>Residence, work, school</a:t>
            </a:r>
          </a:p>
          <a:p>
            <a:pPr lvl="1"/>
            <a:r>
              <a:rPr lang="en-US" sz="2400" dirty="0"/>
              <a:t>Event</a:t>
            </a:r>
          </a:p>
          <a:p>
            <a:endParaRPr lang="en-US" sz="2400" dirty="0"/>
          </a:p>
          <a:p>
            <a:r>
              <a:rPr lang="en-US" sz="2800" dirty="0"/>
              <a:t>Common genetic strain</a:t>
            </a:r>
          </a:p>
          <a:p>
            <a:pPr lvl="1"/>
            <a:r>
              <a:rPr lang="en-US" sz="2400" dirty="0" err="1"/>
              <a:t>PFGE</a:t>
            </a:r>
            <a:endParaRPr lang="en-US" sz="2400" dirty="0"/>
          </a:p>
          <a:p>
            <a:endParaRPr lang="en-US" dirty="0"/>
          </a:p>
        </p:txBody>
      </p:sp>
      <p:pic>
        <p:nvPicPr>
          <p:cNvPr id="7" name="Picture 7" descr="http://www.slh.wisc.edu/home/images/pfge_gel_close_up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2527" y="4748270"/>
            <a:ext cx="3099194" cy="1634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FGE gel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4423" y="3634504"/>
            <a:ext cx="2106030" cy="134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36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7417"/>
            <a:ext cx="7772400" cy="1863075"/>
          </a:xfrm>
        </p:spPr>
        <p:txBody>
          <a:bodyPr/>
          <a:lstStyle/>
          <a:p>
            <a:pPr algn="ctr"/>
            <a:r>
              <a:rPr lang="en-US" dirty="0">
                <a:solidFill>
                  <a:schemeClr val="bg2"/>
                </a:solidFill>
                <a:latin typeface="Arial" pitchFamily="34" charset="0"/>
                <a:cs typeface="Arial" pitchFamily="34" charset="0"/>
              </a:rPr>
              <a:t>So, </a:t>
            </a:r>
            <a:br>
              <a:rPr lang="en-US" dirty="0">
                <a:solidFill>
                  <a:schemeClr val="bg2"/>
                </a:solidFill>
                <a:latin typeface="Arial" pitchFamily="34" charset="0"/>
                <a:cs typeface="Arial" pitchFamily="34" charset="0"/>
              </a:rPr>
            </a:br>
            <a:r>
              <a:rPr lang="en-US" dirty="0">
                <a:solidFill>
                  <a:schemeClr val="bg2"/>
                </a:solidFill>
                <a:latin typeface="Arial" pitchFamily="34" charset="0"/>
                <a:cs typeface="Arial" pitchFamily="34" charset="0"/>
              </a:rPr>
              <a:t>what was </a:t>
            </a:r>
            <a:r>
              <a:rPr lang="en-US" b="1" i="1" dirty="0">
                <a:solidFill>
                  <a:schemeClr val="bg2"/>
                </a:solidFill>
                <a:latin typeface="Arial" pitchFamily="34" charset="0"/>
                <a:cs typeface="Arial" pitchFamily="34" charset="0"/>
              </a:rPr>
              <a:t>fishy</a:t>
            </a:r>
            <a:r>
              <a:rPr lang="en-US" dirty="0">
                <a:solidFill>
                  <a:schemeClr val="bg2"/>
                </a:solidFill>
                <a:latin typeface="Arial" pitchFamily="34" charset="0"/>
                <a:cs typeface="Arial" pitchFamily="34" charset="0"/>
              </a:rPr>
              <a:t> about the sushi? </a:t>
            </a:r>
          </a:p>
        </p:txBody>
      </p:sp>
      <p:sp>
        <p:nvSpPr>
          <p:cNvPr id="3" name="Text Placeholder 2"/>
          <p:cNvSpPr>
            <a:spLocks noGrp="1"/>
          </p:cNvSpPr>
          <p:nvPr>
            <p:ph type="body" idx="1"/>
          </p:nvPr>
        </p:nvSpPr>
        <p:spPr>
          <a:xfrm>
            <a:off x="797617" y="5389582"/>
            <a:ext cx="6463795" cy="889149"/>
          </a:xfrm>
        </p:spPr>
        <p:txBody>
          <a:bodyPr/>
          <a:lstStyle/>
          <a:p>
            <a:r>
              <a:rPr lang="en-US" sz="2800" dirty="0"/>
              <a:t>2012 </a:t>
            </a:r>
            <a:r>
              <a:rPr lang="en-US" sz="2800" i="1" dirty="0"/>
              <a:t>Salmonella</a:t>
            </a:r>
            <a:r>
              <a:rPr lang="en-US" sz="2800" dirty="0"/>
              <a:t> Bareilly Investigation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395" y="2459668"/>
            <a:ext cx="4291913" cy="3218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20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6746351"/>
              </p:ext>
            </p:extLst>
          </p:nvPr>
        </p:nvGraphicFramePr>
        <p:xfrm>
          <a:off x="152400" y="1295400"/>
          <a:ext cx="7266093" cy="4497387"/>
        </p:xfrm>
        <a:graphic>
          <a:graphicData uri="http://schemas.openxmlformats.org/drawingml/2006/table">
            <a:tbl>
              <a:tblPr firstRow="1" firstCol="1" bandRow="1">
                <a:tableStyleId>{5C22544A-7EE6-4342-B048-85BDC9FD1C3A}</a:tableStyleId>
              </a:tblPr>
              <a:tblGrid>
                <a:gridCol w="1034547">
                  <a:extLst>
                    <a:ext uri="{9D8B030D-6E8A-4147-A177-3AD203B41FA5}">
                      <a16:colId xmlns:a16="http://schemas.microsoft.com/office/drawing/2014/main" val="20000"/>
                    </a:ext>
                  </a:extLst>
                </a:gridCol>
                <a:gridCol w="1037304">
                  <a:extLst>
                    <a:ext uri="{9D8B030D-6E8A-4147-A177-3AD203B41FA5}">
                      <a16:colId xmlns:a16="http://schemas.microsoft.com/office/drawing/2014/main" val="20001"/>
                    </a:ext>
                  </a:extLst>
                </a:gridCol>
                <a:gridCol w="1039510">
                  <a:extLst>
                    <a:ext uri="{9D8B030D-6E8A-4147-A177-3AD203B41FA5}">
                      <a16:colId xmlns:a16="http://schemas.microsoft.com/office/drawing/2014/main" val="20002"/>
                    </a:ext>
                  </a:extLst>
                </a:gridCol>
                <a:gridCol w="1037856">
                  <a:extLst>
                    <a:ext uri="{9D8B030D-6E8A-4147-A177-3AD203B41FA5}">
                      <a16:colId xmlns:a16="http://schemas.microsoft.com/office/drawing/2014/main" val="20003"/>
                    </a:ext>
                  </a:extLst>
                </a:gridCol>
                <a:gridCol w="1039510">
                  <a:extLst>
                    <a:ext uri="{9D8B030D-6E8A-4147-A177-3AD203B41FA5}">
                      <a16:colId xmlns:a16="http://schemas.microsoft.com/office/drawing/2014/main" val="20004"/>
                    </a:ext>
                  </a:extLst>
                </a:gridCol>
                <a:gridCol w="1039510">
                  <a:extLst>
                    <a:ext uri="{9D8B030D-6E8A-4147-A177-3AD203B41FA5}">
                      <a16:colId xmlns:a16="http://schemas.microsoft.com/office/drawing/2014/main" val="20005"/>
                    </a:ext>
                  </a:extLst>
                </a:gridCol>
                <a:gridCol w="1037856">
                  <a:extLst>
                    <a:ext uri="{9D8B030D-6E8A-4147-A177-3AD203B41FA5}">
                      <a16:colId xmlns:a16="http://schemas.microsoft.com/office/drawing/2014/main" val="20006"/>
                    </a:ext>
                  </a:extLst>
                </a:gridCol>
              </a:tblGrid>
              <a:tr h="179895">
                <a:tc>
                  <a:txBody>
                    <a:bodyPr/>
                    <a:lstStyle/>
                    <a:p>
                      <a:pPr marL="0" marR="0" algn="ctr">
                        <a:spcBef>
                          <a:spcPts val="200"/>
                        </a:spcBef>
                        <a:spcAft>
                          <a:spcPts val="200"/>
                        </a:spcAft>
                      </a:pPr>
                      <a:r>
                        <a:rPr lang="en-US" sz="900" cap="all" spc="50" dirty="0">
                          <a:effectLst/>
                        </a:rPr>
                        <a:t>Sunday</a:t>
                      </a:r>
                      <a:endParaRPr lang="en-US" sz="900" cap="all" spc="50" dirty="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Monday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Tuesday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Wednesday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Thursday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Friday</a:t>
                      </a:r>
                      <a:endParaRPr lang="en-US" sz="900" cap="all" spc="50">
                        <a:solidFill>
                          <a:srgbClr val="404040"/>
                        </a:solidFill>
                        <a:effectLst/>
                        <a:latin typeface="Cambria"/>
                        <a:ea typeface="Cambria"/>
                        <a:cs typeface="Times New Roman"/>
                      </a:endParaRPr>
                    </a:p>
                  </a:txBody>
                  <a:tcPr marL="67461" marR="67461" marT="0" marB="0" anchor="b"/>
                </a:tc>
                <a:tc>
                  <a:txBody>
                    <a:bodyPr/>
                    <a:lstStyle/>
                    <a:p>
                      <a:pPr marL="0" marR="0" algn="ctr">
                        <a:spcBef>
                          <a:spcPts val="200"/>
                        </a:spcBef>
                        <a:spcAft>
                          <a:spcPts val="200"/>
                        </a:spcAft>
                      </a:pPr>
                      <a:r>
                        <a:rPr lang="en-US" sz="900" cap="all" spc="50">
                          <a:effectLst/>
                        </a:rPr>
                        <a:t>Saturday</a:t>
                      </a:r>
                      <a:endParaRPr lang="en-US" sz="900" cap="all" spc="50">
                        <a:solidFill>
                          <a:srgbClr val="404040"/>
                        </a:solidFill>
                        <a:effectLst/>
                        <a:latin typeface="Cambria"/>
                        <a:ea typeface="Cambria"/>
                        <a:cs typeface="Times New Roman"/>
                      </a:endParaRPr>
                    </a:p>
                  </a:txBody>
                  <a:tcPr marL="67461" marR="67461" marT="0" marB="0" anchor="b"/>
                </a:tc>
                <a:extLst>
                  <a:ext uri="{0D108BD9-81ED-4DB2-BD59-A6C34878D82A}">
                    <a16:rowId xmlns:a16="http://schemas.microsoft.com/office/drawing/2014/main" val="10000"/>
                  </a:ext>
                </a:extLst>
              </a:tr>
              <a:tr h="269843">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1"/>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2"/>
                  </a:ext>
                </a:extLst>
              </a:tr>
              <a:tr h="269843">
                <a:tc>
                  <a:txBody>
                    <a:bodyPr/>
                    <a:lstStyle/>
                    <a:p>
                      <a:pPr marL="0" marR="0">
                        <a:spcBef>
                          <a:spcPts val="200"/>
                        </a:spcBef>
                        <a:spcAft>
                          <a:spcPts val="200"/>
                        </a:spcAft>
                      </a:pPr>
                      <a:r>
                        <a:rPr lang="en-US" sz="1500">
                          <a:effectLst/>
                        </a:rPr>
                        <a:t>4</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7</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10</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3"/>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4"/>
                  </a:ext>
                </a:extLst>
              </a:tr>
              <a:tr h="269843">
                <a:tc>
                  <a:txBody>
                    <a:bodyPr/>
                    <a:lstStyle/>
                    <a:p>
                      <a:pPr marL="0" marR="0">
                        <a:spcBef>
                          <a:spcPts val="200"/>
                        </a:spcBef>
                        <a:spcAft>
                          <a:spcPts val="200"/>
                        </a:spcAft>
                      </a:pPr>
                      <a:r>
                        <a:rPr lang="en-US" sz="1500">
                          <a:effectLst/>
                        </a:rPr>
                        <a:t>11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14</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17</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5"/>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6"/>
                  </a:ext>
                </a:extLst>
              </a:tr>
              <a:tr h="269843">
                <a:tc>
                  <a:txBody>
                    <a:bodyPr/>
                    <a:lstStyle/>
                    <a:p>
                      <a:pPr marL="0" marR="0">
                        <a:spcBef>
                          <a:spcPts val="200"/>
                        </a:spcBef>
                        <a:spcAft>
                          <a:spcPts val="200"/>
                        </a:spcAft>
                      </a:pPr>
                      <a:r>
                        <a:rPr lang="en-US" sz="1500">
                          <a:effectLst/>
                        </a:rPr>
                        <a:t>18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19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21</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22</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23</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24</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7"/>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8"/>
                  </a:ext>
                </a:extLst>
              </a:tr>
              <a:tr h="269843">
                <a:tc>
                  <a:txBody>
                    <a:bodyPr/>
                    <a:lstStyle/>
                    <a:p>
                      <a:pPr marL="0" marR="0">
                        <a:spcBef>
                          <a:spcPts val="200"/>
                        </a:spcBef>
                        <a:spcAft>
                          <a:spcPts val="200"/>
                        </a:spcAft>
                      </a:pPr>
                      <a:r>
                        <a:rPr lang="en-US" sz="1500">
                          <a:effectLst/>
                        </a:rPr>
                        <a:t>25</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26</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27</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28</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29</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30</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31</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09"/>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0"/>
                  </a:ext>
                </a:extLst>
              </a:tr>
              <a:tr h="269843">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1500">
                          <a:effectLst/>
                        </a:rPr>
                        <a:t> </a:t>
                      </a:r>
                      <a:endParaRPr lang="en-US" sz="150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1"/>
                  </a:ext>
                </a:extLst>
              </a:tr>
              <a:tr h="449739">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a:effectLst/>
                        </a:rPr>
                        <a:t> </a:t>
                      </a:r>
                      <a:endParaRPr lang="en-US" sz="800">
                        <a:solidFill>
                          <a:srgbClr val="0D0D0D"/>
                        </a:solidFill>
                        <a:effectLst/>
                        <a:latin typeface="Cambria"/>
                        <a:ea typeface="Cambria"/>
                        <a:cs typeface="Times New Roman"/>
                      </a:endParaRPr>
                    </a:p>
                  </a:txBody>
                  <a:tcPr marL="67461" marR="67461" marT="0" marB="0"/>
                </a:tc>
                <a:tc>
                  <a:txBody>
                    <a:bodyPr/>
                    <a:lstStyle/>
                    <a:p>
                      <a:pPr marL="0" marR="0">
                        <a:spcBef>
                          <a:spcPts val="200"/>
                        </a:spcBef>
                        <a:spcAft>
                          <a:spcPts val="200"/>
                        </a:spcAft>
                      </a:pPr>
                      <a:r>
                        <a:rPr lang="en-US" sz="800" dirty="0">
                          <a:effectLst/>
                        </a:rPr>
                        <a:t> </a:t>
                      </a:r>
                      <a:endParaRPr lang="en-US" sz="800" dirty="0">
                        <a:solidFill>
                          <a:srgbClr val="0D0D0D"/>
                        </a:solidFill>
                        <a:effectLst/>
                        <a:latin typeface="Cambria"/>
                        <a:ea typeface="Cambria"/>
                        <a:cs typeface="Times New Roman"/>
                      </a:endParaRPr>
                    </a:p>
                  </a:txBody>
                  <a:tcPr marL="67461" marR="67461" marT="0" marB="0"/>
                </a:tc>
                <a:extLst>
                  <a:ext uri="{0D108BD9-81ED-4DB2-BD59-A6C34878D82A}">
                    <a16:rowId xmlns:a16="http://schemas.microsoft.com/office/drawing/2014/main" val="10012"/>
                  </a:ext>
                </a:extLst>
              </a:tr>
            </a:tbl>
          </a:graphicData>
        </a:graphic>
      </p:graphicFrame>
      <p:sp>
        <p:nvSpPr>
          <p:cNvPr id="5" name="Rectangle 1"/>
          <p:cNvSpPr>
            <a:spLocks noChangeArrowheads="1"/>
          </p:cNvSpPr>
          <p:nvPr/>
        </p:nvSpPr>
        <p:spPr bwMode="auto">
          <a:xfrm>
            <a:off x="152400" y="345757"/>
            <a:ext cx="664500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D0D0D"/>
                </a:solidFill>
                <a:effectLst/>
                <a:latin typeface="+mj-lt"/>
                <a:ea typeface="Cambria" pitchFamily="18" charset="0"/>
                <a:cs typeface="Times New Roman" pitchFamily="18" charset="0"/>
              </a:rPr>
              <a:t>March 2012</a:t>
            </a:r>
            <a:endParaRPr kumimoji="0" lang="en-US" sz="40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Line Callout 1 5"/>
          <p:cNvSpPr/>
          <p:nvPr/>
        </p:nvSpPr>
        <p:spPr bwMode="auto">
          <a:xfrm>
            <a:off x="2667000" y="1224249"/>
            <a:ext cx="1219200" cy="838200"/>
          </a:xfrm>
          <a:prstGeom prst="borderCallout1">
            <a:avLst>
              <a:gd name="adj1" fmla="val 52923"/>
              <a:gd name="adj2" fmla="val 101004"/>
              <a:gd name="adj3" fmla="val 79642"/>
              <a:gd name="adj4" fmla="val 16678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NY to CDC (4)</a:t>
            </a:r>
          </a:p>
        </p:txBody>
      </p:sp>
      <p:sp>
        <p:nvSpPr>
          <p:cNvPr id="7" name="Line Callout 1 6"/>
          <p:cNvSpPr/>
          <p:nvPr/>
        </p:nvSpPr>
        <p:spPr bwMode="auto">
          <a:xfrm>
            <a:off x="3919251" y="386049"/>
            <a:ext cx="1219200" cy="838200"/>
          </a:xfrm>
          <a:prstGeom prst="borderCallout1">
            <a:avLst>
              <a:gd name="adj1" fmla="val 52923"/>
              <a:gd name="adj2" fmla="val 101004"/>
              <a:gd name="adj3" fmla="val 183475"/>
              <a:gd name="adj4" fmla="val 16226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CDC to States (11)</a:t>
            </a: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3663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2?</a:t>
            </a:r>
          </a:p>
        </p:txBody>
      </p:sp>
      <p:sp>
        <p:nvSpPr>
          <p:cNvPr id="3" name="Content Placeholder 2"/>
          <p:cNvSpPr>
            <a:spLocks noGrp="1"/>
          </p:cNvSpPr>
          <p:nvPr>
            <p:ph idx="1"/>
          </p:nvPr>
        </p:nvSpPr>
        <p:spPr/>
        <p:txBody>
          <a:bodyPr/>
          <a:lstStyle/>
          <a:p>
            <a:r>
              <a:rPr lang="en-US" dirty="0"/>
              <a:t>What were they thinking?</a:t>
            </a:r>
          </a:p>
          <a:p>
            <a:pPr lvl="1"/>
            <a:r>
              <a:rPr lang="en-US" dirty="0"/>
              <a:t>It’s Friday!</a:t>
            </a:r>
          </a:p>
          <a:p>
            <a:pPr lvl="1"/>
            <a:endParaRPr lang="en-US" dirty="0"/>
          </a:p>
          <a:p>
            <a:pPr lvl="1"/>
            <a:r>
              <a:rPr lang="en-US" dirty="0"/>
              <a:t>It’s a State Holiday!</a:t>
            </a:r>
          </a:p>
        </p:txBody>
      </p:sp>
      <p:pic>
        <p:nvPicPr>
          <p:cNvPr id="1026" name="Picture 2" descr="C:\Users\vheadley\AppData\Local\Microsoft\Windows\Temporary Internet Files\Content.IE5\O0UT25F0\MP9003856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659" y="2362200"/>
            <a:ext cx="2817813" cy="3944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37887"/>
      </p:ext>
    </p:extLst>
  </p:cSld>
  <p:clrMapOvr>
    <a:masterClrMapping/>
  </p:clrMapOvr>
</p:sld>
</file>

<file path=ppt/theme/theme1.xml><?xml version="1.0" encoding="utf-8"?>
<a:theme xmlns:a="http://schemas.openxmlformats.org/drawingml/2006/main" name="Kimono-tan background-black letters">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Kimono-tan background-black letters</Template>
  <TotalTime>3205</TotalTime>
  <Words>4062</Words>
  <Application>Microsoft Office PowerPoint</Application>
  <PresentationFormat>On-screen Show (4:3)</PresentationFormat>
  <Paragraphs>726</Paragraphs>
  <Slides>43</Slides>
  <Notes>43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Arial</vt:lpstr>
      <vt:lpstr>Cambria</vt:lpstr>
      <vt:lpstr>Kimono-tan background-black letters</vt:lpstr>
      <vt:lpstr>What was fishy about the sushi? </vt:lpstr>
      <vt:lpstr>Overview</vt:lpstr>
      <vt:lpstr>Foodborne Illness</vt:lpstr>
      <vt:lpstr> Surveillance Pyramid </vt:lpstr>
      <vt:lpstr>PowerPoint Presentation</vt:lpstr>
      <vt:lpstr>Is it a Cluster or Outbreak?</vt:lpstr>
      <vt:lpstr>So,  what was fishy about the sushi? </vt:lpstr>
      <vt:lpstr>PowerPoint Presentation</vt:lpstr>
      <vt:lpstr>March 2?</vt:lpstr>
      <vt:lpstr>PowerPoint Presentation</vt:lpstr>
      <vt:lpstr>At the outset:</vt:lpstr>
      <vt:lpstr>PowerPoint Presentation</vt:lpstr>
      <vt:lpstr>End of March:</vt:lpstr>
      <vt:lpstr>Local Health Departments’ role in the investigation:</vt:lpstr>
      <vt:lpstr>The (Dreaded) Questionnaires:</vt:lpstr>
      <vt:lpstr>PowerPoint Presentation</vt:lpstr>
      <vt:lpstr>PowerPoint Presentation</vt:lpstr>
      <vt:lpstr>PowerPoint Presentation</vt:lpstr>
      <vt:lpstr>PowerPoint Presentation</vt:lpstr>
      <vt:lpstr>PowerPoint Presentation</vt:lpstr>
      <vt:lpstr>The Restaurant Investigation</vt:lpstr>
      <vt:lpstr>Sushi Order Comparison Results</vt:lpstr>
      <vt:lpstr>Salmonella Nchanga</vt:lpstr>
      <vt:lpstr>FDA’s role in the investigation</vt:lpstr>
      <vt:lpstr>FDA Traceback Challenge</vt:lpstr>
      <vt:lpstr>FDA Traceback Targets</vt:lpstr>
      <vt:lpstr>PowerPoint Presentation</vt:lpstr>
      <vt:lpstr>Traceback Challenges</vt:lpstr>
      <vt:lpstr>PowerPoint Presentation</vt:lpstr>
      <vt:lpstr>FDA Recall &amp; Inspection</vt:lpstr>
      <vt:lpstr>Nakaochi Scrape</vt:lpstr>
      <vt:lpstr>Who knew?</vt:lpstr>
      <vt:lpstr>PowerPoint Presentation</vt:lpstr>
      <vt:lpstr>Traceforward</vt:lpstr>
      <vt:lpstr>FDA Conclusions:</vt:lpstr>
      <vt:lpstr>Control Actions</vt:lpstr>
      <vt:lpstr>PowerPoint Presentation</vt:lpstr>
      <vt:lpstr>PowerPoint Presentation</vt:lpstr>
      <vt:lpstr>Conclusions:</vt:lpstr>
      <vt:lpstr>Acknowledgements:</vt:lpstr>
      <vt:lpstr>Acknowledgements:</vt:lpstr>
      <vt:lpstr>PowerPoint Presentation</vt:lpstr>
      <vt:lpstr>PowerPoint Presentation</vt:lpstr>
    </vt:vector>
  </TitlesOfParts>
  <Company>DSHS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was fishy about the sushi?</dc:title>
  <dc:creator>Borders,Julie (DSHS);vheadley@wcchd.org</dc:creator>
  <cp:lastModifiedBy>Pinter,Henry J (DSHS)</cp:lastModifiedBy>
  <cp:revision>145</cp:revision>
  <dcterms:created xsi:type="dcterms:W3CDTF">2012-12-31T15:34:10Z</dcterms:created>
  <dcterms:modified xsi:type="dcterms:W3CDTF">2023-02-16T17:36:24Z</dcterms:modified>
</cp:coreProperties>
</file>