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8"/>
  </p:notesMasterIdLst>
  <p:sldIdLst>
    <p:sldId id="256" r:id="rId2"/>
    <p:sldId id="260" r:id="rId3"/>
    <p:sldId id="258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79" autoAdjust="0"/>
  </p:normalViewPr>
  <p:slideViewPr>
    <p:cSldViewPr>
      <p:cViewPr varScale="1">
        <p:scale>
          <a:sx n="43" d="100"/>
          <a:sy n="43" d="100"/>
        </p:scale>
        <p:origin x="225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F5F883-D023-4881-866E-83B5EBB21E4C}" type="datetimeFigureOut">
              <a:rPr lang="en-US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E0EFC0-E279-419B-B14C-8103C6E0D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3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Details of notification. Lab tech… 10am,</a:t>
            </a:r>
            <a:r>
              <a:rPr lang="en-US" baseline="0" dirty="0"/>
              <a:t> information sent to HA around noon, initial interview of first two identified cases and consent to search apartment noon-4:30, 5:00 apartment search.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Promptness</a:t>
            </a:r>
            <a:r>
              <a:rPr lang="en-US" baseline="0" dirty="0"/>
              <a:t> of antitoxin arrival.</a:t>
            </a: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62B30-3E74-4BBD-9BC3-AF5A4FAF52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4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EFC0-E279-419B-B14C-8103C6E0D8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9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CDC sent staff to interview 3</a:t>
            </a:r>
            <a:r>
              <a:rPr lang="en-US" baseline="30000" dirty="0"/>
              <a:t>rd</a:t>
            </a:r>
            <a:r>
              <a:rPr lang="en-US" baseline="0" dirty="0"/>
              <a:t> case in GA. We appreciate this.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Sunday: Health</a:t>
            </a:r>
            <a:r>
              <a:rPr lang="en-US" baseline="0" dirty="0"/>
              <a:t> authority: attending physician was discussing with residents who had cared for a patient at a different hospital with like symptoms. His onset was roughly one month prior to the other cases.</a:t>
            </a:r>
          </a:p>
          <a:p>
            <a:endParaRPr lang="en-US" baseline="0" dirty="0"/>
          </a:p>
          <a:p>
            <a:r>
              <a:rPr lang="en-US" baseline="0" dirty="0"/>
              <a:t>Monday: Interview with the fourth patient identified revealed that all four cases new each other. Relationship uncertain at the time.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EFC0-E279-419B-B14C-8103C6E0D8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7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EFC0-E279-419B-B14C-8103C6E0D8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1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Reed</a:t>
            </a:r>
            <a:r>
              <a:rPr lang="en-US" baseline="0" dirty="0"/>
              <a:t> and Sarah: EIS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EFC0-E279-419B-B14C-8103C6E0D8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6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Dedication</a:t>
            </a:r>
            <a:r>
              <a:rPr lang="en-US" baseline="0" dirty="0"/>
              <a:t> of EIS team was invaluable.</a:t>
            </a:r>
          </a:p>
          <a:p>
            <a:r>
              <a:rPr lang="en-US" baseline="0" dirty="0"/>
              <a:t>Cultural differences forced Reed to perform all interviews.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E0EFC0-E279-419B-B14C-8103C6E0D85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5C8415-2066-4BCA-87AE-A7D01E646F45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13581-74C3-4555-AA88-3957D29E92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74E98-BF23-4242-9236-49DE53EF015B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57AE4-6C9F-4578-84B2-42F61E48A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ABF88-ACB6-41CC-920C-02D02D6D4F25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55E4F-64CE-4B55-8AB7-B69804A2F6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5132B-BFC3-4FCB-AD96-22FA64C336E6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1421-2700-4689-B2D8-992F412AC2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74E6-8B70-4E7F-8E9A-AFCB0EDDA9EC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A0565-3755-4F6D-AE03-A52A5DF0C9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968E9-5B77-41B2-9FCA-46FE8E11FF3A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BBA19-D89C-4AD8-A781-6803139DC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28DDCE-F316-4A3D-B102-001210A404F5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FE26F-E8B8-48EC-911F-CC39991AF8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254BB-AF3E-4208-A4D1-C7729BA4BECF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1D88C-0E38-4489-AF0A-6834F097C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9F8571-AEE4-4076-8A9E-6A3B07B153F2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CA9E8-E6B5-43E7-B44C-1D91418E71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B0627-47EA-44AE-93F5-5076728A5A62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501C6-AD2B-458D-A472-1877DEFED7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9C76C-EA9A-46EF-BC8B-B9F9D44C97C5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2EDFA-DC85-46D2-B182-1AD5CF163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756E48-18FB-4B07-91DA-567264C6DB21}" type="datetimeFigureOut">
              <a:rPr lang="en-US" smtClean="0"/>
              <a:pPr>
                <a:defRPr/>
              </a:pPr>
              <a:t>2/16/2023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C96A4F3-0D96-4545-BE97-6ADF34D5AA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Botulism in the Panhandle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7772400" cy="1191768"/>
          </a:xfrm>
        </p:spPr>
        <p:txBody>
          <a:bodyPr>
            <a:normAutofit fontScale="85000" lnSpcReduction="20000"/>
          </a:bodyPr>
          <a:lstStyle/>
          <a:p>
            <a:pPr marR="0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Botulism Investigation:</a:t>
            </a:r>
          </a:p>
          <a:p>
            <a:pPr marR="0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Amarillo</a:t>
            </a:r>
          </a:p>
          <a:p>
            <a:pPr marR="0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Health and Environmental Health</a:t>
            </a:r>
          </a:p>
          <a:p>
            <a:pPr marR="0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conjunction with DSHS and CDC</a:t>
            </a:r>
          </a:p>
          <a:p>
            <a:pPr marR="0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March 4,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 and EH drafted press release and insisted on DSHS and CDC confirmation of source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was not given on Friday the 13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9pm, CDC contacted DPH and said that the mass spec test result on chili oil was in question and could not be “confirmed”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 and EH delayed press release implicating local restaurant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 departments demanded a joint confirmation from CDC/DSHS on test status before release additional information implicating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any source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Saturday: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samples continue be negative for botulism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team continue to re-interview patient along with DPH and EH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restaurant communicates with EH and says they have hired a cleaning crew and will retrain on chili oil process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notifies DPH that they will “rule out” the positive mass spec test on chili oil as confirmatory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national case finding investigation to be performed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interviews continuing; no new leads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15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Sunday: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DPH/CDC re-interview hospitalized patients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food source found!!!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pickled raw vegetables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Room temp. hot water bath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Fermented for 3 weeks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Sketchy common food history and location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Continued negative results on environmental and clinical lab tests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 Sunday, all 4 patients linked to potentially contaminated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batch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clusters admit to making/eating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Continued interviews for each patient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Investigation attempting to identify container and food product for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6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327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16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Monday: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review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links for all food histories concluded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patients admit to eating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turshi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team begins summaries and plans departure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and environmental samples continue to be negative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 of local press release for botulism investigation update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DSHS and CDC call all four cases “clinically compatible for botulism” without lab confirmation, but with strong epidemiological evidence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FDA/CDC agree that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source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positive relationship with community partners: Infection control, lab, providers.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 positive relationship with other agencies: Environmental Health and Police.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with DSHS and CDC labs.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Communicate with all agencies: DSHS, CDC, Local.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Utilize CDC assistance through EPI Aid.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Trust your gut (and your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79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6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Friday: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BSA notified DPH of potential botulism case needing testing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Authority contacted; discussed case with medical community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 staff and APD visited apartment for initial investigation regarding potential source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contacted; agreed that botulism was likely; botulism antitoxin transported to Amarillo by 9pm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"/>
            <a:ext cx="50577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21117"/>
            <a:ext cx="290446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04800" y="698500"/>
            <a:ext cx="3581400" cy="3276600"/>
          </a:xfrm>
          <a:noFill/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57600"/>
            <a:ext cx="2681288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Saturday: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Botulism antitoxin administered to 2 patients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case identified (GA)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samples sent to DSHS for testing at their request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consulted in testing and patient diagnoses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 worked with CDC on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case; CDC contacted FBI/Homeland Security</a:t>
            </a: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8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Sunday: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authority identifying potential cases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9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Monday: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case identified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Confirmed that all 4 cases knew each other; two clusters of two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 coordinated info to local FBI agent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1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180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Tuesday: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interviewed case in GA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DPH/EH coordinated conference call with CDC/DSHS;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offered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-Aid team for assistance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Authority asked for health alert and press release for public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DPH had tentative common food history at a local restaurant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 sent sanitarians to the apartment in question for re-investigation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EH visited possible common food source at local restaurant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Noted significant deficiencies relating to a suspect food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Wednesday: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Emergency Management notified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Alert sent to physicians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release issued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Press conference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DSHS conference calls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invited to respond locally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interviewed patient in GA in person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Thursday: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arrives at 11 am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avenues of investigation discussed including common food sources, patient relationships, intention/criminal activity, and other topics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10pm: Positive mass spectrometer test result for Botulism Toxin Type B in chili oil from local restaurant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was a “new” test unapproved by FDA for sample confirmation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this point, the mass spec test links 3 of 4 cases to local restaurant</a:t>
            </a:r>
          </a:p>
          <a:p>
            <a:pPr lvl="1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Friday: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CDC and EH re-inspect local restaurant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process with positively-testing chili oil that could create anaerobic growth in food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Restaurant voluntarily closes after lunch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Patient interviews are continuing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DSHS and CDC push for press release for national case finding investigation regarding local restaurant based on mass spec test results while epidemiological investigation was not conclusive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277</TotalTime>
  <Words>934</Words>
  <Application>Microsoft Office PowerPoint</Application>
  <PresentationFormat>On-screen Show (4:3)</PresentationFormat>
  <Paragraphs>111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 2</vt:lpstr>
      <vt:lpstr>Aspect</vt:lpstr>
      <vt:lpstr>Botulism in the Panhandle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  <vt:lpstr>QUESTIONS?</vt:lpstr>
    </vt:vector>
  </TitlesOfParts>
  <Company>City Of Amarillo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Amarillo Mayor and Commission Briefing</dc:title>
  <dc:creator>DukeD</dc:creator>
  <cp:lastModifiedBy>Pinter,Henry J (DSHS)</cp:lastModifiedBy>
  <cp:revision>28</cp:revision>
  <dcterms:created xsi:type="dcterms:W3CDTF">2013-12-17T00:40:03Z</dcterms:created>
  <dcterms:modified xsi:type="dcterms:W3CDTF">2023-02-16T18:10:53Z</dcterms:modified>
</cp:coreProperties>
</file>