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8.xml" ContentType="application/vnd.openxmlformats-officedocument.drawingml.chart+xml"/>
  <Override PartName="/ppt/notesSlides/notesSlide31.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charts/chart1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80"/>
  </p:notesMasterIdLst>
  <p:sldIdLst>
    <p:sldId id="256" r:id="rId2"/>
    <p:sldId id="258" r:id="rId3"/>
    <p:sldId id="286" r:id="rId4"/>
    <p:sldId id="287" r:id="rId5"/>
    <p:sldId id="289" r:id="rId6"/>
    <p:sldId id="291" r:id="rId7"/>
    <p:sldId id="292" r:id="rId8"/>
    <p:sldId id="259" r:id="rId9"/>
    <p:sldId id="260" r:id="rId10"/>
    <p:sldId id="261" r:id="rId11"/>
    <p:sldId id="262" r:id="rId12"/>
    <p:sldId id="267" r:id="rId13"/>
    <p:sldId id="265" r:id="rId14"/>
    <p:sldId id="263" r:id="rId15"/>
    <p:sldId id="293" r:id="rId16"/>
    <p:sldId id="322" r:id="rId17"/>
    <p:sldId id="266" r:id="rId18"/>
    <p:sldId id="294" r:id="rId19"/>
    <p:sldId id="296" r:id="rId20"/>
    <p:sldId id="297" r:id="rId21"/>
    <p:sldId id="298" r:id="rId22"/>
    <p:sldId id="304" r:id="rId23"/>
    <p:sldId id="305" r:id="rId24"/>
    <p:sldId id="303" r:id="rId25"/>
    <p:sldId id="306" r:id="rId26"/>
    <p:sldId id="307" r:id="rId27"/>
    <p:sldId id="308" r:id="rId28"/>
    <p:sldId id="309" r:id="rId29"/>
    <p:sldId id="310" r:id="rId30"/>
    <p:sldId id="311" r:id="rId31"/>
    <p:sldId id="312" r:id="rId32"/>
    <p:sldId id="314" r:id="rId33"/>
    <p:sldId id="315" r:id="rId34"/>
    <p:sldId id="316" r:id="rId35"/>
    <p:sldId id="317" r:id="rId36"/>
    <p:sldId id="313" r:id="rId37"/>
    <p:sldId id="318" r:id="rId38"/>
    <p:sldId id="327" r:id="rId39"/>
    <p:sldId id="337" r:id="rId40"/>
    <p:sldId id="338" r:id="rId41"/>
    <p:sldId id="339" r:id="rId42"/>
    <p:sldId id="340" r:id="rId43"/>
    <p:sldId id="328" r:id="rId44"/>
    <p:sldId id="330" r:id="rId45"/>
    <p:sldId id="331" r:id="rId46"/>
    <p:sldId id="332" r:id="rId47"/>
    <p:sldId id="333" r:id="rId48"/>
    <p:sldId id="334" r:id="rId49"/>
    <p:sldId id="335" r:id="rId50"/>
    <p:sldId id="336" r:id="rId51"/>
    <p:sldId id="323" r:id="rId52"/>
    <p:sldId id="324" r:id="rId53"/>
    <p:sldId id="325" r:id="rId54"/>
    <p:sldId id="326" r:id="rId55"/>
    <p:sldId id="264" r:id="rId56"/>
    <p:sldId id="268" r:id="rId57"/>
    <p:sldId id="269" r:id="rId58"/>
    <p:sldId id="270" r:id="rId59"/>
    <p:sldId id="271" r:id="rId60"/>
    <p:sldId id="272" r:id="rId61"/>
    <p:sldId id="273" r:id="rId62"/>
    <p:sldId id="274" r:id="rId63"/>
    <p:sldId id="275" r:id="rId64"/>
    <p:sldId id="276" r:id="rId65"/>
    <p:sldId id="277" r:id="rId66"/>
    <p:sldId id="278" r:id="rId67"/>
    <p:sldId id="279" r:id="rId68"/>
    <p:sldId id="280" r:id="rId69"/>
    <p:sldId id="281" r:id="rId70"/>
    <p:sldId id="282" r:id="rId71"/>
    <p:sldId id="283" r:id="rId72"/>
    <p:sldId id="284" r:id="rId73"/>
    <p:sldId id="319" r:id="rId74"/>
    <p:sldId id="320" r:id="rId75"/>
    <p:sldId id="341" r:id="rId76"/>
    <p:sldId id="342" r:id="rId77"/>
    <p:sldId id="321" r:id="rId78"/>
    <p:sldId id="285"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843" y="58"/>
      </p:cViewPr>
      <p:guideLst>
        <p:guide orient="horz" pos="2160"/>
        <p:guide pos="2880"/>
      </p:guideLst>
    </p:cSldViewPr>
  </p:slideViewPr>
  <p:notesTextViewPr>
    <p:cViewPr>
      <p:scale>
        <a:sx n="1" d="1"/>
        <a:sy n="1" d="1"/>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kct9\Local%20Settings\Temporary%20Internet%20Files\Content.Outlook\SHA96Z5K\US%20not%20florida_local%20not%20PR_EPI%20CURVE.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533333333333318E-2"/>
          <c:y val="4.6933341217149184E-2"/>
          <c:w val="0.86577777777777776"/>
          <c:h val="0.76789329434428044"/>
        </c:manualLayout>
      </c:layout>
      <c:barChart>
        <c:barDir val="col"/>
        <c:grouping val="clustered"/>
        <c:varyColors val="0"/>
        <c:ser>
          <c:idx val="1"/>
          <c:order val="0"/>
          <c:tx>
            <c:strRef>
              <c:f>Sheet1!$B$1</c:f>
              <c:strCache>
                <c:ptCount val="1"/>
                <c:pt idx="0">
                  <c:v>US Travel Cases</c:v>
                </c:pt>
              </c:strCache>
            </c:strRef>
          </c:tx>
          <c:spPr>
            <a:solidFill>
              <a:srgbClr val="0F56DC">
                <a:lumMod val="60000"/>
                <a:lumOff val="40000"/>
              </a:srgbClr>
            </a:solidFill>
          </c:spPr>
          <c:invertIfNegative val="0"/>
          <c:val>
            <c:numRef>
              <c:f>Sheet1!$B$2:$B$53</c:f>
              <c:numCache>
                <c:formatCode>General</c:formatCode>
                <c:ptCount val="52"/>
                <c:pt idx="0">
                  <c:v>9</c:v>
                </c:pt>
                <c:pt idx="1">
                  <c:v>8</c:v>
                </c:pt>
                <c:pt idx="2">
                  <c:v>7</c:v>
                </c:pt>
                <c:pt idx="3">
                  <c:v>5</c:v>
                </c:pt>
                <c:pt idx="4">
                  <c:v>4</c:v>
                </c:pt>
                <c:pt idx="5">
                  <c:v>5</c:v>
                </c:pt>
                <c:pt idx="6">
                  <c:v>4</c:v>
                </c:pt>
                <c:pt idx="7">
                  <c:v>7</c:v>
                </c:pt>
                <c:pt idx="8">
                  <c:v>4</c:v>
                </c:pt>
                <c:pt idx="9">
                  <c:v>1</c:v>
                </c:pt>
                <c:pt idx="10">
                  <c:v>7</c:v>
                </c:pt>
                <c:pt idx="11">
                  <c:v>8</c:v>
                </c:pt>
                <c:pt idx="12">
                  <c:v>3</c:v>
                </c:pt>
                <c:pt idx="13">
                  <c:v>7</c:v>
                </c:pt>
                <c:pt idx="14">
                  <c:v>3</c:v>
                </c:pt>
                <c:pt idx="15">
                  <c:v>2</c:v>
                </c:pt>
                <c:pt idx="16">
                  <c:v>7</c:v>
                </c:pt>
                <c:pt idx="17">
                  <c:v>0</c:v>
                </c:pt>
                <c:pt idx="18">
                  <c:v>10</c:v>
                </c:pt>
                <c:pt idx="19">
                  <c:v>7</c:v>
                </c:pt>
                <c:pt idx="20">
                  <c:v>4</c:v>
                </c:pt>
                <c:pt idx="21">
                  <c:v>7</c:v>
                </c:pt>
                <c:pt idx="22">
                  <c:v>16</c:v>
                </c:pt>
                <c:pt idx="23">
                  <c:v>8</c:v>
                </c:pt>
                <c:pt idx="24">
                  <c:v>20</c:v>
                </c:pt>
                <c:pt idx="25">
                  <c:v>23</c:v>
                </c:pt>
                <c:pt idx="26">
                  <c:v>39</c:v>
                </c:pt>
                <c:pt idx="27">
                  <c:v>27</c:v>
                </c:pt>
                <c:pt idx="28">
                  <c:v>28</c:v>
                </c:pt>
                <c:pt idx="29">
                  <c:v>47</c:v>
                </c:pt>
                <c:pt idx="30">
                  <c:v>40</c:v>
                </c:pt>
                <c:pt idx="31">
                  <c:v>33</c:v>
                </c:pt>
                <c:pt idx="32">
                  <c:v>56</c:v>
                </c:pt>
                <c:pt idx="33">
                  <c:v>41</c:v>
                </c:pt>
                <c:pt idx="34">
                  <c:v>38</c:v>
                </c:pt>
                <c:pt idx="35">
                  <c:v>22</c:v>
                </c:pt>
                <c:pt idx="36">
                  <c:v>13</c:v>
                </c:pt>
                <c:pt idx="37">
                  <c:v>22</c:v>
                </c:pt>
                <c:pt idx="38">
                  <c:v>6</c:v>
                </c:pt>
                <c:pt idx="39">
                  <c:v>6</c:v>
                </c:pt>
                <c:pt idx="40">
                  <c:v>20</c:v>
                </c:pt>
                <c:pt idx="41">
                  <c:v>18</c:v>
                </c:pt>
                <c:pt idx="42">
                  <c:v>13</c:v>
                </c:pt>
                <c:pt idx="43">
                  <c:v>7</c:v>
                </c:pt>
                <c:pt idx="44">
                  <c:v>7</c:v>
                </c:pt>
                <c:pt idx="45">
                  <c:v>8</c:v>
                </c:pt>
                <c:pt idx="46">
                  <c:v>4</c:v>
                </c:pt>
                <c:pt idx="47">
                  <c:v>7</c:v>
                </c:pt>
                <c:pt idx="48">
                  <c:v>1</c:v>
                </c:pt>
                <c:pt idx="49">
                  <c:v>5</c:v>
                </c:pt>
                <c:pt idx="50">
                  <c:v>1</c:v>
                </c:pt>
                <c:pt idx="51">
                  <c:v>5</c:v>
                </c:pt>
              </c:numCache>
            </c:numRef>
          </c:val>
          <c:extLst>
            <c:ext xmlns:c16="http://schemas.microsoft.com/office/drawing/2014/chart" uri="{C3380CC4-5D6E-409C-BE32-E72D297353CC}">
              <c16:uniqueId val="{00000000-9E8A-4126-A2F6-72DF20FFE204}"/>
            </c:ext>
          </c:extLst>
        </c:ser>
        <c:dLbls>
          <c:showLegendKey val="0"/>
          <c:showVal val="0"/>
          <c:showCatName val="0"/>
          <c:showSerName val="0"/>
          <c:showPercent val="0"/>
          <c:showBubbleSize val="0"/>
        </c:dLbls>
        <c:gapWidth val="75"/>
        <c:overlap val="-25"/>
        <c:axId val="106046056"/>
        <c:axId val="106045664"/>
      </c:barChart>
      <c:lineChart>
        <c:grouping val="standard"/>
        <c:varyColors val="0"/>
        <c:ser>
          <c:idx val="0"/>
          <c:order val="1"/>
          <c:tx>
            <c:strRef>
              <c:f>Sheet1!$C$1</c:f>
              <c:strCache>
                <c:ptCount val="1"/>
                <c:pt idx="0">
                  <c:v>Puerto Rico</c:v>
                </c:pt>
              </c:strCache>
            </c:strRef>
          </c:tx>
          <c:spPr>
            <a:ln w="44450">
              <a:solidFill>
                <a:srgbClr val="FF0000"/>
              </a:solidFill>
            </a:ln>
          </c:spPr>
          <c:marker>
            <c:symbol val="none"/>
          </c:marker>
          <c:val>
            <c:numRef>
              <c:f>Sheet1!$C$2:$C$53</c:f>
              <c:numCache>
                <c:formatCode>General</c:formatCode>
                <c:ptCount val="52"/>
                <c:pt idx="0">
                  <c:v>117</c:v>
                </c:pt>
                <c:pt idx="1">
                  <c:v>96</c:v>
                </c:pt>
                <c:pt idx="2">
                  <c:v>81</c:v>
                </c:pt>
                <c:pt idx="3">
                  <c:v>107</c:v>
                </c:pt>
                <c:pt idx="4">
                  <c:v>110</c:v>
                </c:pt>
                <c:pt idx="5">
                  <c:v>102</c:v>
                </c:pt>
                <c:pt idx="6">
                  <c:v>125</c:v>
                </c:pt>
                <c:pt idx="7">
                  <c:v>133</c:v>
                </c:pt>
                <c:pt idx="8">
                  <c:v>103</c:v>
                </c:pt>
                <c:pt idx="9">
                  <c:v>108</c:v>
                </c:pt>
                <c:pt idx="10">
                  <c:v>86</c:v>
                </c:pt>
                <c:pt idx="11">
                  <c:v>142</c:v>
                </c:pt>
                <c:pt idx="12">
                  <c:v>95</c:v>
                </c:pt>
                <c:pt idx="13">
                  <c:v>113</c:v>
                </c:pt>
                <c:pt idx="14">
                  <c:v>81</c:v>
                </c:pt>
                <c:pt idx="15">
                  <c:v>85</c:v>
                </c:pt>
                <c:pt idx="16">
                  <c:v>90</c:v>
                </c:pt>
                <c:pt idx="17">
                  <c:v>92</c:v>
                </c:pt>
                <c:pt idx="18">
                  <c:v>100</c:v>
                </c:pt>
                <c:pt idx="19">
                  <c:v>123</c:v>
                </c:pt>
                <c:pt idx="20">
                  <c:v>136</c:v>
                </c:pt>
                <c:pt idx="21">
                  <c:v>148</c:v>
                </c:pt>
                <c:pt idx="22">
                  <c:v>208</c:v>
                </c:pt>
                <c:pt idx="23">
                  <c:v>302</c:v>
                </c:pt>
                <c:pt idx="24">
                  <c:v>295</c:v>
                </c:pt>
                <c:pt idx="25">
                  <c:v>287</c:v>
                </c:pt>
                <c:pt idx="26">
                  <c:v>376</c:v>
                </c:pt>
                <c:pt idx="27">
                  <c:v>447</c:v>
                </c:pt>
                <c:pt idx="28">
                  <c:v>531</c:v>
                </c:pt>
                <c:pt idx="29">
                  <c:v>453</c:v>
                </c:pt>
                <c:pt idx="30">
                  <c:v>538</c:v>
                </c:pt>
                <c:pt idx="31">
                  <c:v>539</c:v>
                </c:pt>
                <c:pt idx="32">
                  <c:v>563</c:v>
                </c:pt>
                <c:pt idx="33">
                  <c:v>488</c:v>
                </c:pt>
                <c:pt idx="34">
                  <c:v>428</c:v>
                </c:pt>
                <c:pt idx="35">
                  <c:v>447</c:v>
                </c:pt>
                <c:pt idx="36">
                  <c:v>432</c:v>
                </c:pt>
                <c:pt idx="37">
                  <c:v>370</c:v>
                </c:pt>
                <c:pt idx="38">
                  <c:v>325</c:v>
                </c:pt>
                <c:pt idx="39">
                  <c:v>252</c:v>
                </c:pt>
                <c:pt idx="40">
                  <c:v>226</c:v>
                </c:pt>
                <c:pt idx="41">
                  <c:v>202</c:v>
                </c:pt>
                <c:pt idx="42">
                  <c:v>187</c:v>
                </c:pt>
                <c:pt idx="43">
                  <c:v>176</c:v>
                </c:pt>
                <c:pt idx="44">
                  <c:v>127</c:v>
                </c:pt>
                <c:pt idx="45">
                  <c:v>83</c:v>
                </c:pt>
                <c:pt idx="46">
                  <c:v>71</c:v>
                </c:pt>
                <c:pt idx="47">
                  <c:v>54</c:v>
                </c:pt>
                <c:pt idx="48">
                  <c:v>55</c:v>
                </c:pt>
                <c:pt idx="49">
                  <c:v>43</c:v>
                </c:pt>
                <c:pt idx="50">
                  <c:v>45</c:v>
                </c:pt>
                <c:pt idx="51">
                  <c:v>30</c:v>
                </c:pt>
              </c:numCache>
            </c:numRef>
          </c:val>
          <c:smooth val="0"/>
          <c:extLst>
            <c:ext xmlns:c16="http://schemas.microsoft.com/office/drawing/2014/chart" uri="{C3380CC4-5D6E-409C-BE32-E72D297353CC}">
              <c16:uniqueId val="{00000001-9E8A-4126-A2F6-72DF20FFE204}"/>
            </c:ext>
          </c:extLst>
        </c:ser>
        <c:dLbls>
          <c:showLegendKey val="0"/>
          <c:showVal val="0"/>
          <c:showCatName val="0"/>
          <c:showSerName val="0"/>
          <c:showPercent val="0"/>
          <c:showBubbleSize val="0"/>
        </c:dLbls>
        <c:marker val="1"/>
        <c:smooth val="0"/>
        <c:axId val="106044880"/>
        <c:axId val="106045272"/>
      </c:lineChart>
      <c:catAx>
        <c:axId val="106044880"/>
        <c:scaling>
          <c:orientation val="minMax"/>
        </c:scaling>
        <c:delete val="0"/>
        <c:axPos val="b"/>
        <c:majorTickMark val="none"/>
        <c:minorTickMark val="none"/>
        <c:tickLblPos val="nextTo"/>
        <c:crossAx val="106045272"/>
        <c:crosses val="autoZero"/>
        <c:auto val="1"/>
        <c:lblAlgn val="ctr"/>
        <c:lblOffset val="100"/>
        <c:tickLblSkip val="2"/>
        <c:noMultiLvlLbl val="0"/>
      </c:catAx>
      <c:valAx>
        <c:axId val="106045272"/>
        <c:scaling>
          <c:orientation val="minMax"/>
        </c:scaling>
        <c:delete val="0"/>
        <c:axPos val="l"/>
        <c:majorGridlines/>
        <c:numFmt formatCode="General" sourceLinked="1"/>
        <c:majorTickMark val="none"/>
        <c:minorTickMark val="none"/>
        <c:tickLblPos val="nextTo"/>
        <c:spPr>
          <a:ln w="9525">
            <a:noFill/>
          </a:ln>
        </c:spPr>
        <c:crossAx val="106044880"/>
        <c:crosses val="autoZero"/>
        <c:crossBetween val="between"/>
      </c:valAx>
      <c:valAx>
        <c:axId val="106045664"/>
        <c:scaling>
          <c:orientation val="minMax"/>
        </c:scaling>
        <c:delete val="0"/>
        <c:axPos val="r"/>
        <c:numFmt formatCode="General" sourceLinked="1"/>
        <c:majorTickMark val="out"/>
        <c:minorTickMark val="none"/>
        <c:tickLblPos val="nextTo"/>
        <c:crossAx val="106046056"/>
        <c:crosses val="max"/>
        <c:crossBetween val="between"/>
      </c:valAx>
      <c:catAx>
        <c:axId val="106046056"/>
        <c:scaling>
          <c:orientation val="minMax"/>
        </c:scaling>
        <c:delete val="1"/>
        <c:axPos val="b"/>
        <c:majorTickMark val="out"/>
        <c:minorTickMark val="none"/>
        <c:tickLblPos val="none"/>
        <c:crossAx val="106045664"/>
        <c:crosses val="autoZero"/>
        <c:auto val="1"/>
        <c:lblAlgn val="ctr"/>
        <c:lblOffset val="100"/>
        <c:noMultiLvlLbl val="0"/>
      </c:catAx>
    </c:plotArea>
    <c:legend>
      <c:legendPos val="b"/>
      <c:layout>
        <c:manualLayout>
          <c:xMode val="edge"/>
          <c:yMode val="edge"/>
          <c:x val="6.0228346456692915E-2"/>
          <c:y val="6.6111843126398839E-2"/>
          <c:w val="0.52398775153105859"/>
          <c:h val="7.6288012814784312E-2"/>
        </c:manualLayout>
      </c:layout>
      <c:overlay val="0"/>
    </c:legend>
    <c:plotVisOnly val="1"/>
    <c:dispBlanksAs val="gap"/>
    <c:showDLblsOverMax val="0"/>
  </c:chart>
  <c:txPr>
    <a:bodyPr/>
    <a:lstStyle/>
    <a:p>
      <a:pPr>
        <a:defRPr sz="1200" b="1">
          <a:solidFill>
            <a:schemeClr val="bg2"/>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B82C-48BB-956E-8B8C944EEF32}"/>
            </c:ext>
          </c:extLst>
        </c:ser>
        <c:dLbls>
          <c:showLegendKey val="0"/>
          <c:showVal val="0"/>
          <c:showCatName val="0"/>
          <c:showSerName val="0"/>
          <c:showPercent val="0"/>
          <c:showBubbleSize val="0"/>
        </c:dLbls>
        <c:smooth val="0"/>
        <c:axId val="154234696"/>
        <c:axId val="154235088"/>
      </c:lineChart>
      <c:catAx>
        <c:axId val="154234696"/>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4235088"/>
        <c:crosses val="autoZero"/>
        <c:auto val="1"/>
        <c:lblAlgn val="ctr"/>
        <c:lblOffset val="100"/>
        <c:noMultiLvlLbl val="0"/>
      </c:catAx>
      <c:valAx>
        <c:axId val="154235088"/>
        <c:scaling>
          <c:orientation val="minMax"/>
        </c:scaling>
        <c:delete val="1"/>
        <c:axPos val="l"/>
        <c:numFmt formatCode="General" sourceLinked="1"/>
        <c:majorTickMark val="out"/>
        <c:minorTickMark val="none"/>
        <c:tickLblPos val="none"/>
        <c:crossAx val="15423469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2533-4720-925E-FD9CCFF3C5AD}"/>
            </c:ext>
          </c:extLst>
        </c:ser>
        <c:dLbls>
          <c:showLegendKey val="0"/>
          <c:showVal val="0"/>
          <c:showCatName val="0"/>
          <c:showSerName val="0"/>
          <c:showPercent val="0"/>
          <c:showBubbleSize val="0"/>
        </c:dLbls>
        <c:smooth val="0"/>
        <c:axId val="154236264"/>
        <c:axId val="154236656"/>
      </c:lineChart>
      <c:catAx>
        <c:axId val="154236264"/>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4236656"/>
        <c:crosses val="autoZero"/>
        <c:auto val="1"/>
        <c:lblAlgn val="ctr"/>
        <c:lblOffset val="100"/>
        <c:noMultiLvlLbl val="0"/>
      </c:catAx>
      <c:valAx>
        <c:axId val="154236656"/>
        <c:scaling>
          <c:orientation val="minMax"/>
        </c:scaling>
        <c:delete val="1"/>
        <c:axPos val="l"/>
        <c:numFmt formatCode="General" sourceLinked="1"/>
        <c:majorTickMark val="out"/>
        <c:minorTickMark val="none"/>
        <c:tickLblPos val="none"/>
        <c:crossAx val="1542362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3427-4F6A-A4A5-085BCCB6ED17}"/>
            </c:ext>
          </c:extLst>
        </c:ser>
        <c:dLbls>
          <c:showLegendKey val="0"/>
          <c:showVal val="0"/>
          <c:showCatName val="0"/>
          <c:showSerName val="0"/>
          <c:showPercent val="0"/>
          <c:showBubbleSize val="0"/>
        </c:dLbls>
        <c:smooth val="0"/>
        <c:axId val="106046840"/>
        <c:axId val="106047232"/>
      </c:lineChart>
      <c:catAx>
        <c:axId val="106046840"/>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06047232"/>
        <c:crosses val="autoZero"/>
        <c:auto val="1"/>
        <c:lblAlgn val="ctr"/>
        <c:lblOffset val="100"/>
        <c:noMultiLvlLbl val="0"/>
      </c:catAx>
      <c:valAx>
        <c:axId val="106047232"/>
        <c:scaling>
          <c:orientation val="minMax"/>
        </c:scaling>
        <c:delete val="1"/>
        <c:axPos val="l"/>
        <c:numFmt formatCode="General" sourceLinked="1"/>
        <c:majorTickMark val="out"/>
        <c:minorTickMark val="none"/>
        <c:tickLblPos val="none"/>
        <c:crossAx val="1060468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5C48-4E07-AA99-3DFFCBCF716B}"/>
            </c:ext>
          </c:extLst>
        </c:ser>
        <c:dLbls>
          <c:showLegendKey val="0"/>
          <c:showVal val="0"/>
          <c:showCatName val="0"/>
          <c:showSerName val="0"/>
          <c:showPercent val="0"/>
          <c:showBubbleSize val="0"/>
        </c:dLbls>
        <c:smooth val="0"/>
        <c:axId val="153222608"/>
        <c:axId val="153223000"/>
      </c:lineChart>
      <c:catAx>
        <c:axId val="153222608"/>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3223000"/>
        <c:crosses val="autoZero"/>
        <c:auto val="1"/>
        <c:lblAlgn val="ctr"/>
        <c:lblOffset val="100"/>
        <c:noMultiLvlLbl val="0"/>
      </c:catAx>
      <c:valAx>
        <c:axId val="153223000"/>
        <c:scaling>
          <c:orientation val="minMax"/>
        </c:scaling>
        <c:delete val="1"/>
        <c:axPos val="l"/>
        <c:numFmt formatCode="General" sourceLinked="1"/>
        <c:majorTickMark val="out"/>
        <c:minorTickMark val="none"/>
        <c:tickLblPos val="none"/>
        <c:crossAx val="15322260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3B30-4F8F-AC46-C15CCC36DF07}"/>
            </c:ext>
          </c:extLst>
        </c:ser>
        <c:dLbls>
          <c:showLegendKey val="0"/>
          <c:showVal val="0"/>
          <c:showCatName val="0"/>
          <c:showSerName val="0"/>
          <c:showPercent val="0"/>
          <c:showBubbleSize val="0"/>
        </c:dLbls>
        <c:smooth val="0"/>
        <c:axId val="153224176"/>
        <c:axId val="153224568"/>
      </c:lineChart>
      <c:catAx>
        <c:axId val="153224176"/>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3224568"/>
        <c:crosses val="autoZero"/>
        <c:auto val="1"/>
        <c:lblAlgn val="ctr"/>
        <c:lblOffset val="100"/>
        <c:noMultiLvlLbl val="0"/>
      </c:catAx>
      <c:valAx>
        <c:axId val="153224568"/>
        <c:scaling>
          <c:orientation val="minMax"/>
        </c:scaling>
        <c:delete val="1"/>
        <c:axPos val="l"/>
        <c:numFmt formatCode="General" sourceLinked="1"/>
        <c:majorTickMark val="out"/>
        <c:minorTickMark val="none"/>
        <c:tickLblPos val="none"/>
        <c:crossAx val="1532241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3850-4708-8E3C-C400D71A077F}"/>
            </c:ext>
          </c:extLst>
        </c:ser>
        <c:dLbls>
          <c:showLegendKey val="0"/>
          <c:showVal val="0"/>
          <c:showCatName val="0"/>
          <c:showSerName val="0"/>
          <c:showPercent val="0"/>
          <c:showBubbleSize val="0"/>
        </c:dLbls>
        <c:smooth val="0"/>
        <c:axId val="153226528"/>
        <c:axId val="153226920"/>
      </c:lineChart>
      <c:catAx>
        <c:axId val="153226528"/>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3226920"/>
        <c:crosses val="autoZero"/>
        <c:auto val="1"/>
        <c:lblAlgn val="ctr"/>
        <c:lblOffset val="100"/>
        <c:noMultiLvlLbl val="0"/>
      </c:catAx>
      <c:valAx>
        <c:axId val="153226920"/>
        <c:scaling>
          <c:orientation val="minMax"/>
        </c:scaling>
        <c:delete val="1"/>
        <c:axPos val="l"/>
        <c:numFmt formatCode="General" sourceLinked="1"/>
        <c:majorTickMark val="out"/>
        <c:minorTickMark val="none"/>
        <c:tickLblPos val="none"/>
        <c:crossAx val="15322652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378F-4554-A1CF-C491CF92141A}"/>
            </c:ext>
          </c:extLst>
        </c:ser>
        <c:dLbls>
          <c:showLegendKey val="0"/>
          <c:showVal val="0"/>
          <c:showCatName val="0"/>
          <c:showSerName val="0"/>
          <c:showPercent val="0"/>
          <c:showBubbleSize val="0"/>
        </c:dLbls>
        <c:smooth val="0"/>
        <c:axId val="153228096"/>
        <c:axId val="153228488"/>
      </c:lineChart>
      <c:catAx>
        <c:axId val="153228096"/>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3228488"/>
        <c:crosses val="autoZero"/>
        <c:auto val="1"/>
        <c:lblAlgn val="ctr"/>
        <c:lblOffset val="100"/>
        <c:noMultiLvlLbl val="0"/>
      </c:catAx>
      <c:valAx>
        <c:axId val="153228488"/>
        <c:scaling>
          <c:orientation val="minMax"/>
        </c:scaling>
        <c:delete val="1"/>
        <c:axPos val="l"/>
        <c:numFmt formatCode="General" sourceLinked="1"/>
        <c:majorTickMark val="out"/>
        <c:minorTickMark val="none"/>
        <c:tickLblPos val="none"/>
        <c:crossAx val="15322809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0442-4F0C-A4F2-C5A341147461}"/>
            </c:ext>
          </c:extLst>
        </c:ser>
        <c:dLbls>
          <c:showLegendKey val="0"/>
          <c:showVal val="0"/>
          <c:showCatName val="0"/>
          <c:showSerName val="0"/>
          <c:showPercent val="0"/>
          <c:showBubbleSize val="0"/>
        </c:dLbls>
        <c:smooth val="0"/>
        <c:axId val="153229272"/>
        <c:axId val="153229664"/>
      </c:lineChart>
      <c:catAx>
        <c:axId val="153229272"/>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3229664"/>
        <c:crosses val="autoZero"/>
        <c:auto val="1"/>
        <c:lblAlgn val="ctr"/>
        <c:lblOffset val="100"/>
        <c:noMultiLvlLbl val="0"/>
      </c:catAx>
      <c:valAx>
        <c:axId val="153229664"/>
        <c:scaling>
          <c:orientation val="minMax"/>
        </c:scaling>
        <c:delete val="1"/>
        <c:axPos val="l"/>
        <c:numFmt formatCode="General" sourceLinked="1"/>
        <c:majorTickMark val="out"/>
        <c:minorTickMark val="none"/>
        <c:tickLblPos val="none"/>
        <c:crossAx val="15322927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FE6B-4449-A899-3FE07149CAEF}"/>
            </c:ext>
          </c:extLst>
        </c:ser>
        <c:dLbls>
          <c:showLegendKey val="0"/>
          <c:showVal val="0"/>
          <c:showCatName val="0"/>
          <c:showSerName val="0"/>
          <c:showPercent val="0"/>
          <c:showBubbleSize val="0"/>
        </c:dLbls>
        <c:smooth val="0"/>
        <c:axId val="154231560"/>
        <c:axId val="154231952"/>
      </c:lineChart>
      <c:catAx>
        <c:axId val="154231560"/>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4231952"/>
        <c:crosses val="autoZero"/>
        <c:auto val="1"/>
        <c:lblAlgn val="ctr"/>
        <c:lblOffset val="100"/>
        <c:noMultiLvlLbl val="0"/>
      </c:catAx>
      <c:valAx>
        <c:axId val="154231952"/>
        <c:scaling>
          <c:orientation val="minMax"/>
        </c:scaling>
        <c:delete val="1"/>
        <c:axPos val="l"/>
        <c:numFmt formatCode="General" sourceLinked="1"/>
        <c:majorTickMark val="out"/>
        <c:minorTickMark val="none"/>
        <c:tickLblPos val="none"/>
        <c:crossAx val="15423156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95597484276729E-2"/>
          <c:y val="0.92982456140350878"/>
          <c:w val="0.96540880503144655"/>
          <c:h val="1.158861721232214E-2"/>
        </c:manualLayout>
      </c:layout>
      <c:lineChart>
        <c:grouping val="standard"/>
        <c:varyColors val="0"/>
        <c:ser>
          <c:idx val="2"/>
          <c:order val="0"/>
          <c:tx>
            <c:strRef>
              <c:f>'[Chart in Microsoft Office PowerPoint]Sheet1'!$C$1</c:f>
              <c:strCache>
                <c:ptCount val="1"/>
                <c:pt idx="0">
                  <c:v>Series 2</c:v>
                </c:pt>
              </c:strCache>
            </c:strRef>
          </c:tx>
          <c:spPr>
            <a:ln w="57150">
              <a:solidFill>
                <a:srgbClr val="585858"/>
              </a:solidFill>
            </a:ln>
          </c:spPr>
          <c:marker>
            <c:symbol val="none"/>
          </c:marker>
          <c:cat>
            <c:numRef>
              <c:f>'[Chart in Microsoft Office PowerPoint]Sheet1'!$A$2:$A$23</c:f>
              <c:numCache>
                <c:formatCode>General</c:formatCode>
                <c:ptCount val="22"/>
                <c:pt idx="0">
                  <c:v>-7</c:v>
                </c:pt>
                <c:pt idx="1">
                  <c:v>-6</c:v>
                </c:pt>
                <c:pt idx="2">
                  <c:v>-5</c:v>
                </c:pt>
                <c:pt idx="3">
                  <c:v>-4</c:v>
                </c:pt>
                <c:pt idx="4">
                  <c:v>-3</c:v>
                </c:pt>
                <c:pt idx="5">
                  <c:v>-2</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numCache>
            </c:numRef>
          </c:cat>
          <c:val>
            <c:numRef>
              <c:f>'[Chart in Microsoft Office PowerPoint]Sheet1'!$C$2:$C$23</c:f>
              <c:numCache>
                <c:formatCode>General</c:formatCode>
                <c:ptCount val="22"/>
                <c:pt idx="0">
                  <c:v>2.4</c:v>
                </c:pt>
                <c:pt idx="1">
                  <c:v>4.4000000000000004</c:v>
                </c:pt>
                <c:pt idx="2">
                  <c:v>1.8</c:v>
                </c:pt>
                <c:pt idx="3">
                  <c:v>2.8</c:v>
                </c:pt>
                <c:pt idx="4">
                  <c:v>4</c:v>
                </c:pt>
                <c:pt idx="5">
                  <c:v>5</c:v>
                </c:pt>
                <c:pt idx="6">
                  <c:v>6</c:v>
                </c:pt>
                <c:pt idx="7">
                  <c:v>7</c:v>
                </c:pt>
                <c:pt idx="8">
                  <c:v>8</c:v>
                </c:pt>
                <c:pt idx="9">
                  <c:v>9</c:v>
                </c:pt>
                <c:pt idx="10">
                  <c:v>7</c:v>
                </c:pt>
                <c:pt idx="11">
                  <c:v>6</c:v>
                </c:pt>
                <c:pt idx="12">
                  <c:v>5</c:v>
                </c:pt>
                <c:pt idx="13">
                  <c:v>4</c:v>
                </c:pt>
                <c:pt idx="14">
                  <c:v>3</c:v>
                </c:pt>
                <c:pt idx="15">
                  <c:v>3</c:v>
                </c:pt>
                <c:pt idx="16">
                  <c:v>4</c:v>
                </c:pt>
                <c:pt idx="17">
                  <c:v>4</c:v>
                </c:pt>
                <c:pt idx="18">
                  <c:v>5</c:v>
                </c:pt>
                <c:pt idx="19">
                  <c:v>6</c:v>
                </c:pt>
                <c:pt idx="20">
                  <c:v>4.3</c:v>
                </c:pt>
                <c:pt idx="21">
                  <c:v>2.5</c:v>
                </c:pt>
              </c:numCache>
            </c:numRef>
          </c:val>
          <c:smooth val="0"/>
          <c:extLst>
            <c:ext xmlns:c16="http://schemas.microsoft.com/office/drawing/2014/chart" uri="{C3380CC4-5D6E-409C-BE32-E72D297353CC}">
              <c16:uniqueId val="{00000000-E4D7-4197-9A5C-23A5B767BEC2}"/>
            </c:ext>
          </c:extLst>
        </c:ser>
        <c:dLbls>
          <c:showLegendKey val="0"/>
          <c:showVal val="0"/>
          <c:showCatName val="0"/>
          <c:showSerName val="0"/>
          <c:showPercent val="0"/>
          <c:showBubbleSize val="0"/>
        </c:dLbls>
        <c:smooth val="0"/>
        <c:axId val="154232736"/>
        <c:axId val="154233128"/>
      </c:lineChart>
      <c:catAx>
        <c:axId val="154232736"/>
        <c:scaling>
          <c:orientation val="minMax"/>
        </c:scaling>
        <c:delete val="0"/>
        <c:axPos val="b"/>
        <c:numFmt formatCode="General" sourceLinked="1"/>
        <c:majorTickMark val="out"/>
        <c:minorTickMark val="none"/>
        <c:tickLblPos val="nextTo"/>
        <c:spPr>
          <a:ln w="57150">
            <a:solidFill>
              <a:srgbClr val="585858"/>
            </a:solidFill>
          </a:ln>
        </c:spPr>
        <c:txPr>
          <a:bodyPr/>
          <a:lstStyle/>
          <a:p>
            <a:pPr>
              <a:defRPr sz="1400"/>
            </a:pPr>
            <a:endParaRPr lang="en-US"/>
          </a:p>
        </c:txPr>
        <c:crossAx val="154233128"/>
        <c:crosses val="autoZero"/>
        <c:auto val="1"/>
        <c:lblAlgn val="ctr"/>
        <c:lblOffset val="100"/>
        <c:noMultiLvlLbl val="0"/>
      </c:catAx>
      <c:valAx>
        <c:axId val="154233128"/>
        <c:scaling>
          <c:orientation val="minMax"/>
        </c:scaling>
        <c:delete val="1"/>
        <c:axPos val="l"/>
        <c:numFmt formatCode="General" sourceLinked="1"/>
        <c:majorTickMark val="out"/>
        <c:minorTickMark val="none"/>
        <c:tickLblPos val="none"/>
        <c:crossAx val="15423273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E104B-D44A-4CDB-BC9E-F316A297ED01}"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F2C8A-FC76-4898-ABC8-712197FF979E}" type="slidenum">
              <a:rPr lang="en-US" smtClean="0"/>
              <a:t>‹#›</a:t>
            </a:fld>
            <a:endParaRPr lang="en-US"/>
          </a:p>
        </p:txBody>
      </p:sp>
    </p:spTree>
    <p:extLst>
      <p:ext uri="{BB962C8B-B14F-4D97-AF65-F5344CB8AC3E}">
        <p14:creationId xmlns:p14="http://schemas.microsoft.com/office/powerpoint/2010/main" val="290735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libproxy.cdc.gov:2109/10.1006/viro.1996.0550"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libproxy.cdc.gov:3373/resolve/reference/XREF?id=10.1006/viro.1996.0550"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a:t>Dengue is an emerging vector-borne disease that is spread by the bite of </a:t>
            </a:r>
            <a:r>
              <a:rPr lang="en-US" sz="1800" i="1" dirty="0" err="1"/>
              <a:t>Aedes</a:t>
            </a:r>
            <a:r>
              <a:rPr lang="en-US" sz="1800" dirty="0"/>
              <a:t> mosquitoes that are infected with a dengue virus.  Worldwide, the World Health Organization estimates that dengue is responsible for the hospitalization of approximately 500,000 individuals and the death of approximately 25,000 individuals each year.  Dengue is an acute febrile illness that is characterized by symptoms that include fever, headache, myalgia, retro-orbital and joint pain, and rash.  Medical complications due to dengue can include pleural and cardiac effusion, hemorrhage, shock, or death, and dengue has a case-fatality rate that ranges from 0.5 to 5 percent of hospitalized cases.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F1B030-DC0E-41EC-8F2F-1150B2F27110}" type="slidenum">
              <a:rPr lang="en-US">
                <a:solidFill>
                  <a:prstClr val="black"/>
                </a:solidFill>
              </a:rPr>
              <a:pPr fontAlgn="base">
                <a:spcBef>
                  <a:spcPct val="0"/>
                </a:spcBef>
                <a:spcAft>
                  <a:spcPct val="0"/>
                </a:spcAft>
              </a:pPr>
              <a:t>2</a:t>
            </a:fld>
            <a:endParaRPr lang="en-US">
              <a:solidFill>
                <a:prstClr val="black"/>
              </a:solidFill>
            </a:endParaRPr>
          </a:p>
        </p:txBody>
      </p:sp>
    </p:spTree>
    <p:extLst>
      <p:ext uri="{BB962C8B-B14F-4D97-AF65-F5344CB8AC3E}">
        <p14:creationId xmlns:p14="http://schemas.microsoft.com/office/powerpoint/2010/main" val="244817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642 travel-associated cases were reported from 38 states.  The states with the most cases reported to </a:t>
            </a:r>
            <a:r>
              <a:rPr lang="en-US" baseline="0" dirty="0" err="1"/>
              <a:t>ArboNET</a:t>
            </a:r>
            <a:r>
              <a:rPr lang="en-US" baseline="0" dirty="0"/>
              <a:t> are listed on the right.  As you can see, some of these states are located in subtropical areas of the US making local transmission a possibility.</a:t>
            </a:r>
          </a:p>
          <a:p>
            <a:endParaRPr lang="en-US" baseline="0" dirty="0"/>
          </a:p>
          <a:p>
            <a:r>
              <a:rPr lang="en-US" dirty="0"/>
              <a:t>Alabama 2 Arizona 6 Arkansas 1 </a:t>
            </a:r>
            <a:r>
              <a:rPr lang="en-US" b="1" dirty="0"/>
              <a:t>Florida 123 Georgia 11 </a:t>
            </a:r>
            <a:r>
              <a:rPr lang="en-US" dirty="0"/>
              <a:t>Idaho 2 </a:t>
            </a:r>
            <a:r>
              <a:rPr lang="en-US" b="1" dirty="0"/>
              <a:t>Indiana 11 </a:t>
            </a:r>
            <a:r>
              <a:rPr lang="en-US" dirty="0"/>
              <a:t>Iowa 2 Kansas 1 Kentucky 1 Maine 5 Michigan 9 </a:t>
            </a:r>
            <a:r>
              <a:rPr lang="en-US" b="1" dirty="0"/>
              <a:t>Minnesota 13 </a:t>
            </a:r>
            <a:r>
              <a:rPr lang="en-US" dirty="0"/>
              <a:t>Mississippi 1 Missouri 4 Montana 3 Nevada 4 New Mexico 1 </a:t>
            </a:r>
            <a:r>
              <a:rPr lang="en-US" b="1" dirty="0"/>
              <a:t>New York 116 </a:t>
            </a:r>
            <a:r>
              <a:rPr lang="en-US" dirty="0"/>
              <a:t>North Carolina 4 North Dakota 1 </a:t>
            </a:r>
            <a:r>
              <a:rPr lang="en-US" b="1" dirty="0"/>
              <a:t>Ohio 16 </a:t>
            </a:r>
            <a:r>
              <a:rPr lang="en-US" dirty="0"/>
              <a:t>Oklahoma 4 </a:t>
            </a:r>
            <a:r>
              <a:rPr lang="en-US" b="1" dirty="0"/>
              <a:t>Pennsylvania 18 South Carolina 11 </a:t>
            </a:r>
            <a:r>
              <a:rPr lang="en-US" dirty="0"/>
              <a:t>Tennessee 1 </a:t>
            </a:r>
            <a:r>
              <a:rPr lang="en-US" b="1" dirty="0"/>
              <a:t>Texas 17 </a:t>
            </a:r>
            <a:r>
              <a:rPr lang="en-US" dirty="0"/>
              <a:t>Vermont 3 </a:t>
            </a:r>
            <a:r>
              <a:rPr lang="en-US" b="1" dirty="0"/>
              <a:t>Virginia 12 Washington 12 </a:t>
            </a:r>
            <a:r>
              <a:rPr lang="en-US" dirty="0"/>
              <a:t>West Virginia 2 Wisconsin 6</a:t>
            </a:r>
          </a:p>
        </p:txBody>
      </p:sp>
      <p:sp>
        <p:nvSpPr>
          <p:cNvPr id="4" name="Slide Number Placeholder 3"/>
          <p:cNvSpPr>
            <a:spLocks noGrp="1"/>
          </p:cNvSpPr>
          <p:nvPr>
            <p:ph type="sldNum" sz="quarter" idx="10"/>
          </p:nvPr>
        </p:nvSpPr>
        <p:spPr/>
        <p:txBody>
          <a:bodyPr/>
          <a:lstStyle/>
          <a:p>
            <a:fld id="{13A1CEBB-E382-47DC-92E5-9AA48BD4ACB2}" type="slidenum">
              <a:rPr lang="en-US" smtClean="0"/>
              <a:pPr/>
              <a:t>11</a:t>
            </a:fld>
            <a:endParaRPr lang="en-US"/>
          </a:p>
        </p:txBody>
      </p:sp>
    </p:spTree>
    <p:extLst>
      <p:ext uri="{BB962C8B-B14F-4D97-AF65-F5344CB8AC3E}">
        <p14:creationId xmlns:p14="http://schemas.microsoft.com/office/powerpoint/2010/main" val="397470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7301">
              <a:lnSpc>
                <a:spcPct val="150000"/>
              </a:lnSpc>
              <a:spcBef>
                <a:spcPct val="0"/>
              </a:spcBef>
              <a:defRPr/>
            </a:pPr>
            <a:r>
              <a:rPr lang="en-US" sz="1400" dirty="0"/>
              <a:t>Historically, there were several large outbreaks in Texas including a 1885-86 outbreak in Austin during which an estimated 70% of residents were effected and then in 1922 in a state wide outbreak involving an estimated 500,000 cases.  The first dengue outbreak occurred in Texas in 1980 when a case was identified in a 5 year old girl with NO travel history. In response, public health officials implemented passive dengue surveillance throughout the state, and enhanced surveillance at 27 out-patient facilities. From August through mid-November, 1980, 63 laboratory positive cases; 27 (43%) patients had not traveled outside the U.S. before becoming ill. </a:t>
            </a:r>
          </a:p>
          <a:p>
            <a:pPr defTabSz="897301">
              <a:lnSpc>
                <a:spcPct val="150000"/>
              </a:lnSpc>
              <a:spcBef>
                <a:spcPct val="0"/>
              </a:spcBef>
              <a:defRPr/>
            </a:pPr>
            <a:endParaRPr lang="en-US" sz="1400" dirty="0"/>
          </a:p>
          <a:p>
            <a:pPr defTabSz="897301">
              <a:lnSpc>
                <a:spcPct val="150000"/>
              </a:lnSpc>
              <a:spcBef>
                <a:spcPct val="0"/>
              </a:spcBef>
              <a:defRPr/>
            </a:pPr>
            <a:r>
              <a:rPr lang="en-US" sz="1400" dirty="0"/>
              <a:t>Since 1980, Texas has detected a number of outbreaks with locally acquired dengue cases in border cities that are associated with large outbreaks in neighboring Mexico cities.  These outbreaks in 1986, 1995, 1999, 2004 and 2005  involved several hundred travel associated dengue cases but only 27 locally acquired dengue cases were detected (meaning folks that had not traveled to Mexico in the two weeks prior to illness onset). </a:t>
            </a:r>
          </a:p>
          <a:p>
            <a:pPr defTabSz="897301">
              <a:lnSpc>
                <a:spcPct val="150000"/>
              </a:lnSpc>
              <a:spcBef>
                <a:spcPct val="0"/>
              </a:spcBef>
              <a:defRPr/>
            </a:pPr>
            <a:r>
              <a:rPr lang="en-US" sz="1400" dirty="0"/>
              <a:t>In most of these outbreaks, public health authorities in Texas enhanced case detection by conducting serosurvey or implementing enhanced surveillance illustrating the difficulty and likely under-detection of locally-acquired cases in that state.</a:t>
            </a:r>
          </a:p>
          <a:p>
            <a:pPr defTabSz="897301">
              <a:lnSpc>
                <a:spcPct val="150000"/>
              </a:lnSpc>
              <a:spcBef>
                <a:spcPct val="0"/>
              </a:spcBef>
              <a:defRPr/>
            </a:pPr>
            <a:endParaRPr lang="en-US" sz="1400" dirty="0"/>
          </a:p>
          <a:p>
            <a:pPr>
              <a:lnSpc>
                <a:spcPct val="150000"/>
              </a:lnSpc>
              <a:spcBef>
                <a:spcPct val="0"/>
              </a:spcBef>
            </a:pPr>
            <a:r>
              <a:rPr lang="en-US" sz="1400" dirty="0"/>
              <a:t>______________________________________________________________________</a:t>
            </a:r>
          </a:p>
          <a:p>
            <a:pPr>
              <a:lnSpc>
                <a:spcPct val="150000"/>
              </a:lnSpc>
              <a:spcBef>
                <a:spcPct val="0"/>
              </a:spcBef>
            </a:pPr>
            <a:endParaRPr lang="en-US" dirty="0"/>
          </a:p>
          <a:p>
            <a:r>
              <a:rPr lang="en-US" dirty="0"/>
              <a:t>The first recent outbreak in the US was in Texas in 1980.  This outbreak, a spill-over from large outbreaks that started in 1979 in neighboring provinces of Mexico, included the detection of 63 cases via a combination of active and passive surveillance and a serosurvey.  27 cases from the border region did not have a history of travel outside of </a:t>
            </a:r>
            <a:r>
              <a:rPr lang="en-US" dirty="0" err="1"/>
              <a:t>texas</a:t>
            </a:r>
            <a:r>
              <a:rPr lang="en-US" dirty="0"/>
              <a:t>.</a:t>
            </a:r>
          </a:p>
          <a:p>
            <a:endParaRPr lang="en-US" dirty="0"/>
          </a:p>
          <a:p>
            <a:r>
              <a:rPr lang="en-US" dirty="0"/>
              <a:t>In 1986, Texas recorded another occurrence of indigenous transmission of dengue.  9/17 cases detected by passive surveillance were in residents of the border region who had no history of travel outside of Texas.</a:t>
            </a:r>
          </a:p>
          <a:p>
            <a:endParaRPr lang="en-US" dirty="0"/>
          </a:p>
          <a:p>
            <a:r>
              <a:rPr lang="en-US" dirty="0"/>
              <a:t>1n 1995, active surveillance was re-initiated in Texas in response to an ongoing dengue outbreak 10 miles south of the border.  Surveillance detected 29 cases of dengue in Texas residents, 7 people from counties adjacent to the border had no recent travel.</a:t>
            </a:r>
          </a:p>
          <a:p>
            <a:endParaRPr lang="en-US" dirty="0"/>
          </a:p>
          <a:p>
            <a:r>
              <a:rPr lang="en-US" dirty="0"/>
              <a:t>In 1999, active surveillance was performed in Laredo Texas, due to an outbreak in Nuevo Laredo across the Rio Grande in Mexico.  11 cases were detected in Laredo residents, including 2 without a history of cross-border travel.</a:t>
            </a:r>
          </a:p>
          <a:p>
            <a:endParaRPr lang="en-US" dirty="0"/>
          </a:p>
          <a:p>
            <a:r>
              <a:rPr lang="en-US" dirty="0"/>
              <a:t>In 2001, a large outbreak occurred in Hawaii – the first locally-acquired dengue cases in Hawaii since 1956.  Active surveillance detected 165 cases including 122 patients with no recent travel.  7 cases were detected in visitors to Hawaii who did not have other recent travel to a dengue-endemic area.  </a:t>
            </a:r>
            <a:r>
              <a:rPr lang="en-US" dirty="0" err="1"/>
              <a:t>Aedes</a:t>
            </a:r>
            <a:r>
              <a:rPr lang="en-US" dirty="0"/>
              <a:t> albopictus was implicated as the primary vector of this outbreak, as it was abundantly distributed throughout Hawaii but </a:t>
            </a:r>
            <a:r>
              <a:rPr lang="en-US" dirty="0" err="1"/>
              <a:t>Aedes</a:t>
            </a:r>
            <a:r>
              <a:rPr lang="en-US" dirty="0"/>
              <a:t> </a:t>
            </a:r>
            <a:r>
              <a:rPr lang="en-US" dirty="0" err="1"/>
              <a:t>aegypti</a:t>
            </a:r>
            <a:r>
              <a:rPr lang="en-US" dirty="0"/>
              <a:t> was not.  The strain isolated in Hawaii was closely related to a strain circulating in French Polynesia.  The first known patient in the outbreak had recently returned from a trip to Tahiti.</a:t>
            </a:r>
          </a:p>
          <a:p>
            <a:endParaRPr lang="en-US" dirty="0"/>
          </a:p>
          <a:p>
            <a:r>
              <a:rPr lang="en-US" dirty="0"/>
              <a:t>In 2005-2006, active surveillance was initiated in Brownsville Texas in response to an outbreak across the border.  24 cases of dengue were detected including in 2 people without a travel history. </a:t>
            </a:r>
          </a:p>
          <a:p>
            <a:endParaRPr lang="en-US" dirty="0"/>
          </a:p>
          <a:p>
            <a:pPr>
              <a:lnSpc>
                <a:spcPct val="150000"/>
              </a:lnSpc>
              <a:spcBef>
                <a:spcPct val="0"/>
              </a:spcBef>
            </a:pPr>
            <a:endParaRPr lang="en-US"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4F1640-44ED-47D1-980B-1AC6880597D9}"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32097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a:t>This brings us to locally acquired dengue.  As you have just seen we have several hundred travel associated cases detected each year so there is opportunity for dengue </a:t>
            </a:r>
            <a:r>
              <a:rPr lang="en-US" sz="1400" u="sng" dirty="0"/>
              <a:t>virus has to be introduced into the community</a:t>
            </a:r>
            <a:r>
              <a:rPr lang="en-US" sz="1400" dirty="0"/>
              <a:t>.  In addition, we have </a:t>
            </a:r>
            <a:r>
              <a:rPr lang="en-US" sz="1400" u="sng" dirty="0"/>
              <a:t>competent mosquito vector present through the south eastern United States and in the southern states that border Mexico</a:t>
            </a:r>
            <a:r>
              <a:rPr lang="en-US" sz="1400" dirty="0"/>
              <a:t>. </a:t>
            </a:r>
            <a:r>
              <a:rPr lang="en-US" sz="1400" u="sng" dirty="0"/>
              <a:t>Finally, US residents are largely susceptible to dengue. </a:t>
            </a:r>
            <a:endParaRPr lang="en-US" sz="1400" dirty="0"/>
          </a:p>
          <a:p>
            <a:endParaRPr lang="en-US" sz="1400" dirty="0"/>
          </a:p>
          <a:p>
            <a:endParaRPr lang="en-US" sz="1800" dirty="0"/>
          </a:p>
        </p:txBody>
      </p:sp>
      <p:sp>
        <p:nvSpPr>
          <p:cNvPr id="4" name="Slide Number Placeholder 3"/>
          <p:cNvSpPr>
            <a:spLocks noGrp="1"/>
          </p:cNvSpPr>
          <p:nvPr>
            <p:ph type="sldNum" sz="quarter" idx="10"/>
          </p:nvPr>
        </p:nvSpPr>
        <p:spPr/>
        <p:txBody>
          <a:bodyPr/>
          <a:lstStyle/>
          <a:p>
            <a:fld id="{88CA8116-4A6C-48D4-960A-B4A9B0EFE493}" type="slidenum">
              <a:rPr lang="en-US" smtClean="0"/>
              <a:pPr/>
              <a:t>13</a:t>
            </a:fld>
            <a:endParaRPr lang="en-US"/>
          </a:p>
        </p:txBody>
      </p:sp>
    </p:spTree>
    <p:extLst>
      <p:ext uri="{BB962C8B-B14F-4D97-AF65-F5344CB8AC3E}">
        <p14:creationId xmlns:p14="http://schemas.microsoft.com/office/powerpoint/2010/main" val="151821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epidemic curve of dengue cases in Puerto Rico for 2010 (the line in red) with the number of dengue cases among US travelers that were reported to </a:t>
            </a:r>
            <a:r>
              <a:rPr lang="en-US" sz="1800" dirty="0" err="1"/>
              <a:t>ArboNET</a:t>
            </a:r>
            <a:r>
              <a:rPr lang="en-US" sz="1800" dirty="0"/>
              <a:t>, you can see that the patterns of disease or timing of illness onset among reported cases are very similar to that seen in Puerto Rico.  This likely means that dengue epidemics in popular tourist designations can result in similar patterns of case detection in the US.</a:t>
            </a:r>
          </a:p>
        </p:txBody>
      </p:sp>
      <p:sp>
        <p:nvSpPr>
          <p:cNvPr id="4" name="Slide Number Placeholder 3"/>
          <p:cNvSpPr>
            <a:spLocks noGrp="1"/>
          </p:cNvSpPr>
          <p:nvPr>
            <p:ph type="sldNum" sz="quarter" idx="10"/>
          </p:nvPr>
        </p:nvSpPr>
        <p:spPr/>
        <p:txBody>
          <a:bodyPr/>
          <a:lstStyle/>
          <a:p>
            <a:fld id="{13A1CEBB-E382-47DC-92E5-9AA48BD4ACB2}" type="slidenum">
              <a:rPr lang="en-US" smtClean="0"/>
              <a:pPr/>
              <a:t>14</a:t>
            </a:fld>
            <a:endParaRPr lang="en-US"/>
          </a:p>
        </p:txBody>
      </p:sp>
    </p:spTree>
    <p:extLst>
      <p:ext uri="{BB962C8B-B14F-4D97-AF65-F5344CB8AC3E}">
        <p14:creationId xmlns:p14="http://schemas.microsoft.com/office/powerpoint/2010/main" val="429067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r>
              <a:rPr lang="en-US" dirty="0"/>
              <a:t>Epidemiology of any diseas</a:t>
            </a:r>
            <a:r>
              <a:rPr lang="en-US" baseline="0" dirty="0"/>
              <a:t>e observes the Time, Place and Persons susceptible.  Dengue is seasonal.  In Brazil (the Southern hemisphere) we see their epidemic curve beginning in January and peaking in March-April.  In the Mexico (and Puerto Rico – the Northern hemisphere) we see the epidemic curve increasing in July- August and peaking between Sept-November.  Dengue is not the same each year, it is episodic. We see a larger epidemics every 3-5 years.  Dengue demonstrates geographical differences – the bottom left corner shows the reporting of dengue in 2010 in Puerto Rico (100 x 35 miles). This was an epidemic year with 40 fatal cases.  Weather patterns, mountainous regions may account for some variations.  Most </a:t>
            </a:r>
            <a:r>
              <a:rPr lang="en-US" baseline="0" dirty="0" err="1"/>
              <a:t>Aedes</a:t>
            </a:r>
            <a:r>
              <a:rPr lang="en-US" baseline="0" dirty="0"/>
              <a:t> mosquitos do not travel more than a few hundred meters in their lifetime.  The concept of </a:t>
            </a:r>
            <a:r>
              <a:rPr lang="en-US" baseline="0" dirty="0" err="1"/>
              <a:t>focality</a:t>
            </a:r>
            <a:r>
              <a:rPr lang="en-US" baseline="0" dirty="0"/>
              <a:t> is demonstrated well by reported dengue cases in this Peruvian city. </a:t>
            </a:r>
          </a:p>
          <a:p>
            <a:endParaRPr lang="en-US" baseline="0" dirty="0"/>
          </a:p>
          <a:p>
            <a:r>
              <a:rPr lang="en-US" baseline="0" dirty="0"/>
              <a:t>There are three requirements for dengue to occur:  (1) need a vector; (2) need a naïve population to that virus type; (3) need interaction between the vector and the people </a:t>
            </a:r>
          </a:p>
        </p:txBody>
      </p:sp>
    </p:spTree>
    <p:extLst>
      <p:ext uri="{BB962C8B-B14F-4D97-AF65-F5344CB8AC3E}">
        <p14:creationId xmlns:p14="http://schemas.microsoft.com/office/powerpoint/2010/main" val="304959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04D84-9E7F-4BAB-AF5F-2D4D677E6FA0}" type="slidenum">
              <a:rPr lang="en-US"/>
              <a:pPr/>
              <a:t>16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Source: Zoonosis Control, DSHS Region 11</a:t>
            </a:r>
          </a:p>
          <a:p>
            <a:endParaRPr lang="en-US"/>
          </a:p>
        </p:txBody>
      </p:sp>
    </p:spTree>
    <p:extLst>
      <p:ext uri="{BB962C8B-B14F-4D97-AF65-F5344CB8AC3E}">
        <p14:creationId xmlns:p14="http://schemas.microsoft.com/office/powerpoint/2010/main" val="170845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a:t>Between 1946 and 1980, there were no cases of locally acquired dengue reported in the continental United States. Since 1980, cases have been detected in Texas, Hawaii and Florida.</a:t>
            </a:r>
          </a:p>
        </p:txBody>
      </p:sp>
      <p:sp>
        <p:nvSpPr>
          <p:cNvPr id="4" name="Slide Number Placeholder 3"/>
          <p:cNvSpPr>
            <a:spLocks noGrp="1"/>
          </p:cNvSpPr>
          <p:nvPr>
            <p:ph type="sldNum" sz="quarter" idx="10"/>
          </p:nvPr>
        </p:nvSpPr>
        <p:spPr/>
        <p:txBody>
          <a:bodyPr/>
          <a:lstStyle/>
          <a:p>
            <a:fld id="{88CA8116-4A6C-48D4-960A-B4A9B0EFE493}" type="slidenum">
              <a:rPr lang="en-US" smtClean="0"/>
              <a:pPr/>
              <a:t>17</a:t>
            </a:fld>
            <a:endParaRPr lang="en-US"/>
          </a:p>
        </p:txBody>
      </p:sp>
    </p:spTree>
    <p:extLst>
      <p:ext uri="{BB962C8B-B14F-4D97-AF65-F5344CB8AC3E}">
        <p14:creationId xmlns:p14="http://schemas.microsoft.com/office/powerpoint/2010/main" val="137078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pPr>
              <a:defRPr/>
            </a:pPr>
            <a:r>
              <a:rPr lang="en-US" b="1" dirty="0"/>
              <a:t>Passive Dengue Surveillance </a:t>
            </a:r>
          </a:p>
          <a:p>
            <a:pPr>
              <a:defRPr/>
            </a:pPr>
            <a:r>
              <a:rPr lang="en-US" b="1" dirty="0"/>
              <a:t>Reporting</a:t>
            </a:r>
            <a:r>
              <a:rPr lang="en-US" b="1" baseline="0" dirty="0"/>
              <a:t> is based upon suspected cases, either some or all are tested. </a:t>
            </a:r>
            <a:endParaRPr lang="en-US" b="1" dirty="0"/>
          </a:p>
          <a:p>
            <a:pPr lvl="1">
              <a:buSzTx/>
              <a:defRPr/>
            </a:pPr>
            <a:r>
              <a:rPr lang="en-US" sz="2200" dirty="0"/>
              <a:t>Detect /predict outbreaks according to national thresholds</a:t>
            </a:r>
          </a:p>
          <a:p>
            <a:pPr lvl="1">
              <a:buSzTx/>
              <a:defRPr/>
            </a:pPr>
            <a:r>
              <a:rPr lang="en-US" sz="2200" dirty="0"/>
              <a:t>Monitor seasonality, age distribution, transmission patterns</a:t>
            </a:r>
          </a:p>
          <a:p>
            <a:pPr lvl="1">
              <a:defRPr/>
            </a:pPr>
            <a:r>
              <a:rPr lang="en-US" sz="2200" dirty="0"/>
              <a:t>Allow for effective use of vector control resources </a:t>
            </a:r>
          </a:p>
          <a:p>
            <a:pPr lvl="1">
              <a:defRPr/>
            </a:pPr>
            <a:r>
              <a:rPr lang="en-US" sz="2200" dirty="0"/>
              <a:t>Monitor, evaluate and guide interventions </a:t>
            </a:r>
          </a:p>
          <a:p>
            <a:pPr>
              <a:defRPr/>
            </a:pPr>
            <a:r>
              <a:rPr lang="en-US" b="1" dirty="0"/>
              <a:t>Inherent challenges</a:t>
            </a:r>
            <a:endParaRPr lang="en-US" dirty="0"/>
          </a:p>
          <a:p>
            <a:pPr lvl="1">
              <a:buSzTx/>
              <a:defRPr/>
            </a:pPr>
            <a:r>
              <a:rPr lang="en-US" sz="2200" dirty="0"/>
              <a:t>Sub-clinical cases and many mild cases not captured</a:t>
            </a:r>
          </a:p>
          <a:p>
            <a:pPr lvl="1">
              <a:buSzTx/>
              <a:defRPr/>
            </a:pPr>
            <a:r>
              <a:rPr lang="en-US" sz="2200" dirty="0"/>
              <a:t>Not identified as case (e.g., doesn’t meet case definition)</a:t>
            </a:r>
          </a:p>
          <a:p>
            <a:pPr lvl="1">
              <a:buSzTx/>
              <a:defRPr/>
            </a:pPr>
            <a:r>
              <a:rPr lang="en-US" sz="2200" dirty="0"/>
              <a:t>May underestimate severity if reports from early in course</a:t>
            </a:r>
          </a:p>
          <a:p>
            <a:pPr lvl="1">
              <a:buSzTx/>
              <a:defRPr/>
            </a:pPr>
            <a:r>
              <a:rPr lang="en-US" sz="2200" dirty="0"/>
              <a:t>Underreporting (e.g.,  no time, no incentive to report, etc.)</a:t>
            </a:r>
          </a:p>
          <a:p>
            <a:pPr lvl="1">
              <a:buSzTx/>
              <a:defRPr/>
            </a:pPr>
            <a:r>
              <a:rPr lang="en-US" sz="2200" dirty="0"/>
              <a:t>Difficult to compare between countries due to design, clinical acumen and health care seeking behaviors</a:t>
            </a:r>
          </a:p>
          <a:p>
            <a:pPr>
              <a:defRPr/>
            </a:pPr>
            <a:r>
              <a:rPr lang="en-US" b="1" dirty="0"/>
              <a:t>Difficult to compare countries even if passive systems </a:t>
            </a:r>
          </a:p>
          <a:p>
            <a:pPr lvl="1">
              <a:defRPr/>
            </a:pPr>
            <a:r>
              <a:rPr lang="en-US" sz="2200" dirty="0"/>
              <a:t>Differences in surveillance system designs</a:t>
            </a:r>
            <a:r>
              <a:rPr lang="en-US" sz="2200" baseline="30000" dirty="0"/>
              <a:t>1</a:t>
            </a:r>
          </a:p>
          <a:p>
            <a:pPr lvl="2">
              <a:defRPr/>
            </a:pPr>
            <a:r>
              <a:rPr lang="en-US" sz="2100" dirty="0"/>
              <a:t>Passive versus passive with enhanced sentinel</a:t>
            </a:r>
          </a:p>
          <a:p>
            <a:pPr lvl="2">
              <a:defRPr/>
            </a:pPr>
            <a:r>
              <a:rPr lang="en-US" sz="2100" dirty="0"/>
              <a:t>Site of reporting:  Hospital versus all healthcare sites</a:t>
            </a:r>
          </a:p>
          <a:p>
            <a:pPr lvl="2">
              <a:defRPr/>
            </a:pPr>
            <a:r>
              <a:rPr lang="en-US" sz="2100" dirty="0"/>
              <a:t>Inclusion criteria (e.g., case definition,  hospitalization, ages)</a:t>
            </a:r>
          </a:p>
          <a:p>
            <a:pPr lvl="2">
              <a:defRPr/>
            </a:pPr>
            <a:r>
              <a:rPr lang="en-US" sz="2100" dirty="0"/>
              <a:t>Availability of diagnostic tests and lab capacity</a:t>
            </a:r>
          </a:p>
          <a:p>
            <a:pPr lvl="2">
              <a:defRPr/>
            </a:pPr>
            <a:r>
              <a:rPr lang="en-US" sz="2100" dirty="0"/>
              <a:t>Lack of accurate denominators to calculate rates</a:t>
            </a:r>
          </a:p>
          <a:p>
            <a:pPr>
              <a:defRPr/>
            </a:pPr>
            <a:endParaRPr lang="en-US" dirty="0"/>
          </a:p>
        </p:txBody>
      </p:sp>
    </p:spTree>
    <p:extLst>
      <p:ext uri="{BB962C8B-B14F-4D97-AF65-F5344CB8AC3E}">
        <p14:creationId xmlns:p14="http://schemas.microsoft.com/office/powerpoint/2010/main" val="3548138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884031" y="8686488"/>
            <a:ext cx="2972421" cy="455951"/>
          </a:xfrm>
          <a:prstGeom prst="rect">
            <a:avLst/>
          </a:prstGeom>
          <a:noFill/>
          <a:ln w="9525">
            <a:noFill/>
            <a:miter lim="800000"/>
            <a:headEnd/>
            <a:tailEnd/>
          </a:ln>
        </p:spPr>
        <p:txBody>
          <a:bodyPr lIns="92595" tIns="46295" rIns="92595" bIns="46295" anchor="b"/>
          <a:lstStyle/>
          <a:p>
            <a:pPr algn="r" defTabSz="923254"/>
            <a:fld id="{0B3FF3FA-F551-438A-BFDF-42CD27BF21C7}" type="slidenum">
              <a:rPr lang="en-US" sz="1200">
                <a:cs typeface="Times New Roman" pitchFamily="18" charset="0"/>
              </a:rPr>
              <a:pPr algn="r" defTabSz="923254"/>
              <a:t>19</a:t>
            </a:fld>
            <a:endParaRPr lang="en-US" sz="1200" dirty="0">
              <a:cs typeface="Times New Roman" pitchFamily="18" charset="0"/>
            </a:endParaRPr>
          </a:p>
        </p:txBody>
      </p:sp>
      <p:sp>
        <p:nvSpPr>
          <p:cNvPr id="312323" name="Rectangle 2"/>
          <p:cNvSpPr>
            <a:spLocks noChangeArrowheads="1"/>
          </p:cNvSpPr>
          <p:nvPr/>
        </p:nvSpPr>
        <p:spPr bwMode="auto">
          <a:xfrm>
            <a:off x="3885583" y="-1558"/>
            <a:ext cx="2972421" cy="455952"/>
          </a:xfrm>
          <a:prstGeom prst="rect">
            <a:avLst/>
          </a:prstGeom>
          <a:noFill/>
          <a:ln w="12700">
            <a:noFill/>
            <a:miter lim="800000"/>
            <a:headEnd/>
            <a:tailEnd/>
          </a:ln>
        </p:spPr>
        <p:txBody>
          <a:bodyPr wrap="none" lIns="92595" tIns="46295" rIns="92595" bIns="46295" anchor="ctr"/>
          <a:lstStyle/>
          <a:p>
            <a:pPr algn="ctr" defTabSz="923254">
              <a:spcBef>
                <a:spcPct val="20000"/>
              </a:spcBef>
              <a:buClr>
                <a:srgbClr val="FFFF00"/>
              </a:buClr>
              <a:buFontTx/>
              <a:buChar char="•"/>
            </a:pPr>
            <a:endParaRPr lang="es-ES" sz="2800" dirty="0">
              <a:solidFill>
                <a:schemeClr val="bg1"/>
              </a:solidFill>
              <a:cs typeface="Times New Roman" pitchFamily="18" charset="0"/>
            </a:endParaRPr>
          </a:p>
        </p:txBody>
      </p:sp>
      <p:sp>
        <p:nvSpPr>
          <p:cNvPr id="312324" name="Rectangle 3"/>
          <p:cNvSpPr>
            <a:spLocks noChangeArrowheads="1"/>
          </p:cNvSpPr>
          <p:nvPr/>
        </p:nvSpPr>
        <p:spPr bwMode="auto">
          <a:xfrm>
            <a:off x="3885583" y="8686494"/>
            <a:ext cx="2972421" cy="457512"/>
          </a:xfrm>
          <a:prstGeom prst="rect">
            <a:avLst/>
          </a:prstGeom>
          <a:noFill/>
          <a:ln w="12700">
            <a:noFill/>
            <a:miter lim="800000"/>
            <a:headEnd/>
            <a:tailEnd/>
          </a:ln>
        </p:spPr>
        <p:txBody>
          <a:bodyPr lIns="19290" tIns="0" rIns="19290" bIns="0" anchor="b"/>
          <a:lstStyle/>
          <a:p>
            <a:pPr algn="r" defTabSz="923254" eaLnBrk="0" hangingPunct="0"/>
            <a:r>
              <a:rPr lang="en-US" sz="1000" dirty="0">
                <a:latin typeface="Times New Roman" pitchFamily="18" charset="0"/>
                <a:cs typeface="Times New Roman" pitchFamily="18" charset="0"/>
              </a:rPr>
              <a:t>3</a:t>
            </a:r>
          </a:p>
        </p:txBody>
      </p:sp>
      <p:sp>
        <p:nvSpPr>
          <p:cNvPr id="312325" name="Rectangle 4"/>
          <p:cNvSpPr>
            <a:spLocks noChangeArrowheads="1"/>
          </p:cNvSpPr>
          <p:nvPr/>
        </p:nvSpPr>
        <p:spPr bwMode="auto">
          <a:xfrm>
            <a:off x="5" y="8686494"/>
            <a:ext cx="2972421" cy="457512"/>
          </a:xfrm>
          <a:prstGeom prst="rect">
            <a:avLst/>
          </a:prstGeom>
          <a:noFill/>
          <a:ln w="12700">
            <a:noFill/>
            <a:miter lim="800000"/>
            <a:headEnd/>
            <a:tailEnd/>
          </a:ln>
        </p:spPr>
        <p:txBody>
          <a:bodyPr wrap="none" lIns="92595" tIns="46295" rIns="92595" bIns="46295" anchor="ctr"/>
          <a:lstStyle/>
          <a:p>
            <a:pPr algn="ctr" defTabSz="923254">
              <a:spcBef>
                <a:spcPct val="20000"/>
              </a:spcBef>
              <a:buClr>
                <a:srgbClr val="FFFF00"/>
              </a:buClr>
              <a:buFontTx/>
              <a:buChar char="•"/>
            </a:pPr>
            <a:endParaRPr lang="es-ES" sz="2800" dirty="0">
              <a:solidFill>
                <a:schemeClr val="bg1"/>
              </a:solidFill>
              <a:cs typeface="Times New Roman" pitchFamily="18" charset="0"/>
            </a:endParaRPr>
          </a:p>
        </p:txBody>
      </p:sp>
      <p:sp>
        <p:nvSpPr>
          <p:cNvPr id="312326" name="Rectangle 5"/>
          <p:cNvSpPr>
            <a:spLocks noChangeArrowheads="1"/>
          </p:cNvSpPr>
          <p:nvPr/>
        </p:nvSpPr>
        <p:spPr bwMode="auto">
          <a:xfrm>
            <a:off x="5" y="-1558"/>
            <a:ext cx="2972421" cy="455952"/>
          </a:xfrm>
          <a:prstGeom prst="rect">
            <a:avLst/>
          </a:prstGeom>
          <a:noFill/>
          <a:ln w="12700">
            <a:noFill/>
            <a:miter lim="800000"/>
            <a:headEnd/>
            <a:tailEnd/>
          </a:ln>
        </p:spPr>
        <p:txBody>
          <a:bodyPr wrap="none" lIns="92595" tIns="46295" rIns="92595" bIns="46295" anchor="ctr"/>
          <a:lstStyle/>
          <a:p>
            <a:pPr algn="ctr" defTabSz="923254">
              <a:spcBef>
                <a:spcPct val="20000"/>
              </a:spcBef>
              <a:buClr>
                <a:srgbClr val="FFFF00"/>
              </a:buClr>
              <a:buFontTx/>
              <a:buChar char="•"/>
            </a:pPr>
            <a:endParaRPr lang="es-ES" sz="2800" dirty="0">
              <a:solidFill>
                <a:schemeClr val="bg1"/>
              </a:solidFill>
              <a:cs typeface="Times New Roman" pitchFamily="18" charset="0"/>
            </a:endParaRPr>
          </a:p>
        </p:txBody>
      </p:sp>
      <p:sp>
        <p:nvSpPr>
          <p:cNvPr id="312327" name="Rectangle 6"/>
          <p:cNvSpPr>
            <a:spLocks noGrp="1" noRot="1" noChangeAspect="1" noChangeArrowheads="1" noTextEdit="1"/>
          </p:cNvSpPr>
          <p:nvPr>
            <p:ph type="sldImg"/>
          </p:nvPr>
        </p:nvSpPr>
        <p:spPr>
          <a:xfrm>
            <a:off x="1152525" y="693738"/>
            <a:ext cx="4554538" cy="3417887"/>
          </a:xfrm>
          <a:ln w="12700" cap="flat">
            <a:solidFill>
              <a:schemeClr val="tx1"/>
            </a:solidFill>
          </a:ln>
        </p:spPr>
      </p:sp>
      <p:sp>
        <p:nvSpPr>
          <p:cNvPr id="312328" name="Rectangle 7"/>
          <p:cNvSpPr>
            <a:spLocks noGrp="1" noChangeArrowheads="1"/>
          </p:cNvSpPr>
          <p:nvPr>
            <p:ph type="body" idx="1"/>
          </p:nvPr>
        </p:nvSpPr>
        <p:spPr>
          <a:xfrm>
            <a:off x="914713" y="4340902"/>
            <a:ext cx="5028578" cy="4114489"/>
          </a:xfrm>
          <a:noFill/>
          <a:ln/>
        </p:spPr>
        <p:txBody>
          <a:bodyPr lIns="91630" tIns="45009" rIns="91630" bIns="45009"/>
          <a:lstStyle/>
          <a:p>
            <a:pPr>
              <a:lnSpc>
                <a:spcPct val="90000"/>
              </a:lnSpc>
            </a:pPr>
            <a:r>
              <a:rPr lang="en-US" i="1" dirty="0" err="1"/>
              <a:t>Aedes</a:t>
            </a:r>
            <a:r>
              <a:rPr lang="en-US" i="1" dirty="0"/>
              <a:t> </a:t>
            </a:r>
            <a:r>
              <a:rPr lang="en-US" i="1" dirty="0" err="1"/>
              <a:t>aegypti</a:t>
            </a:r>
            <a:r>
              <a:rPr lang="en-US" dirty="0"/>
              <a:t> is most efficient vector (and only vector for dengue in Puerto Rico) </a:t>
            </a:r>
          </a:p>
          <a:p>
            <a:r>
              <a:rPr lang="en-US" dirty="0"/>
              <a:t>--Lives around human habitation (in our houses, schools); rests in dark areas (e.g., linen closets, under beds)</a:t>
            </a:r>
          </a:p>
          <a:p>
            <a:r>
              <a:rPr lang="en-US" dirty="0"/>
              <a:t>--Primarily a daytime feeder (dawn and dusk especially); bites (and takes blood) indoors </a:t>
            </a:r>
          </a:p>
          <a:p>
            <a:r>
              <a:rPr lang="en-US" dirty="0"/>
              <a:t>--Lays eggs preferentially in artificial, water-holding containers, also occasionally bromeliads and tree holes</a:t>
            </a:r>
            <a:br>
              <a:rPr lang="en-US" dirty="0"/>
            </a:br>
            <a:endParaRPr lang="en-US" dirty="0"/>
          </a:p>
          <a:p>
            <a:pPr>
              <a:spcBef>
                <a:spcPct val="0"/>
              </a:spcBef>
              <a:spcAft>
                <a:spcPct val="50000"/>
              </a:spcAft>
            </a:pPr>
            <a:r>
              <a:rPr lang="en-US" i="1" dirty="0" err="1"/>
              <a:t>Aedes</a:t>
            </a:r>
            <a:r>
              <a:rPr lang="en-US" i="1" dirty="0"/>
              <a:t> </a:t>
            </a:r>
            <a:r>
              <a:rPr lang="en-US" i="1" dirty="0" err="1"/>
              <a:t>albopictus</a:t>
            </a:r>
            <a:r>
              <a:rPr lang="en-US" dirty="0"/>
              <a:t> feeds on other vertebrates and rarely takes blood from &gt;1 host during a </a:t>
            </a:r>
            <a:r>
              <a:rPr lang="en-US" dirty="0" err="1"/>
              <a:t>gonadotrophic</a:t>
            </a:r>
            <a:r>
              <a:rPr lang="en-US" dirty="0"/>
              <a:t> cycle thereby decreases probability of transmission between humans</a:t>
            </a:r>
            <a:r>
              <a:rPr lang="en-US" b="1" dirty="0"/>
              <a:t> [NOTE to PRESENTER: no </a:t>
            </a:r>
            <a:r>
              <a:rPr lang="en-US" b="1" i="1" dirty="0" err="1"/>
              <a:t>Aedes</a:t>
            </a:r>
            <a:r>
              <a:rPr lang="en-US" b="1" i="1" dirty="0"/>
              <a:t> </a:t>
            </a:r>
            <a:r>
              <a:rPr lang="en-US" b="1" i="1" dirty="0" err="1"/>
              <a:t>albopictus</a:t>
            </a:r>
            <a:r>
              <a:rPr lang="en-US" b="1" dirty="0"/>
              <a:t>  this is important for mainland US only]</a:t>
            </a:r>
            <a:endParaRPr lang="es-ES" b="1" i="1" dirty="0"/>
          </a:p>
          <a:p>
            <a:r>
              <a:rPr lang="es-ES" b="1" i="1" dirty="0"/>
              <a:t>________________________________</a:t>
            </a:r>
          </a:p>
          <a:p>
            <a:r>
              <a:rPr lang="en-US" b="1" dirty="0"/>
              <a:t>[Extra information for PRESENTER only – please do not present all this. To be used to answer questions.]</a:t>
            </a:r>
          </a:p>
          <a:p>
            <a:r>
              <a:rPr lang="en-US" dirty="0"/>
              <a:t>Although there are more than 40 mosquito species in Puerto Rico, only one, the household mosquito, </a:t>
            </a:r>
            <a:r>
              <a:rPr lang="en-US" dirty="0" err="1"/>
              <a:t>Aedes</a:t>
            </a:r>
            <a:r>
              <a:rPr lang="en-US" dirty="0"/>
              <a:t> </a:t>
            </a:r>
            <a:r>
              <a:rPr lang="en-US" dirty="0" err="1"/>
              <a:t>aegypti</a:t>
            </a:r>
            <a:r>
              <a:rPr lang="en-US" dirty="0"/>
              <a:t>, can transmit </a:t>
            </a:r>
            <a:r>
              <a:rPr lang="en-US" dirty="0" err="1"/>
              <a:t>dengue.This</a:t>
            </a:r>
            <a:r>
              <a:rPr lang="en-US" dirty="0"/>
              <a:t> mosquito grows in containers with water located in and outside the household.  The eggs are deposited on the wall of a container with water and hatch when submerged in water.  </a:t>
            </a:r>
            <a:r>
              <a:rPr lang="es-PR" dirty="0" err="1"/>
              <a:t>Eggs</a:t>
            </a:r>
            <a:r>
              <a:rPr lang="es-PR" dirty="0"/>
              <a:t> can </a:t>
            </a:r>
            <a:r>
              <a:rPr lang="es-PR" dirty="0" err="1"/>
              <a:t>survive</a:t>
            </a:r>
            <a:r>
              <a:rPr lang="es-PR" dirty="0"/>
              <a:t> for </a:t>
            </a:r>
            <a:r>
              <a:rPr lang="es-PR" dirty="0" err="1"/>
              <a:t>months</a:t>
            </a:r>
            <a:r>
              <a:rPr lang="es-PR" dirty="0"/>
              <a:t>. </a:t>
            </a:r>
            <a:r>
              <a:rPr lang="en-US" dirty="0"/>
              <a:t>Female mosquitoes lay dozens off eggs up to five times during their life time. The mosquito life cycle, from egg to larvae, to pupae, and to an adult mosquito, lasts 8 days and occurs in the water. </a:t>
            </a:r>
            <a:r>
              <a:rPr lang="es-PR" dirty="0"/>
              <a:t>The </a:t>
            </a:r>
            <a:r>
              <a:rPr lang="es-PR" dirty="0" err="1"/>
              <a:t>adult</a:t>
            </a:r>
            <a:r>
              <a:rPr lang="es-PR" dirty="0"/>
              <a:t> mosquito can </a:t>
            </a:r>
            <a:r>
              <a:rPr lang="es-PR" dirty="0" err="1"/>
              <a:t>live</a:t>
            </a:r>
            <a:r>
              <a:rPr lang="es-PR" dirty="0"/>
              <a:t> up </a:t>
            </a:r>
            <a:r>
              <a:rPr lang="es-PR" dirty="0" err="1"/>
              <a:t>to</a:t>
            </a:r>
            <a:r>
              <a:rPr lang="es-PR" dirty="0"/>
              <a:t> </a:t>
            </a:r>
            <a:r>
              <a:rPr lang="es-PR" dirty="0" err="1"/>
              <a:t>one</a:t>
            </a:r>
            <a:r>
              <a:rPr lang="es-PR" dirty="0"/>
              <a:t> </a:t>
            </a:r>
            <a:r>
              <a:rPr lang="es-PR" dirty="0" err="1"/>
              <a:t>month</a:t>
            </a:r>
            <a:r>
              <a:rPr lang="es-PR" dirty="0"/>
              <a:t>. </a:t>
            </a:r>
            <a:r>
              <a:rPr lang="en-US" dirty="0"/>
              <a:t>Adult mosquitoes “usually” rest indoors in dark areas of the house (closets, behind furniture, curtains); only females bite. These mosquitoes can fly several hundred yards looking for wet containers where to lay their eggs. A few mosquitoes per household can produce huge dengue outbreaks. The dengue mosquito does not breed in ditches, drainages, canals, wetlands, rivers or lakes; therefore, pouring chlorine into these habitats is useless. </a:t>
            </a:r>
            <a:r>
              <a:rPr lang="es-PR" dirty="0" err="1"/>
              <a:t>Chlorine</a:t>
            </a:r>
            <a:r>
              <a:rPr lang="es-PR" dirty="0"/>
              <a:t> </a:t>
            </a:r>
            <a:r>
              <a:rPr lang="es-PR" dirty="0" err="1"/>
              <a:t>is</a:t>
            </a:r>
            <a:r>
              <a:rPr lang="es-PR" dirty="0"/>
              <a:t> </a:t>
            </a:r>
            <a:r>
              <a:rPr lang="es-PR" dirty="0" err="1"/>
              <a:t>harmful</a:t>
            </a:r>
            <a:r>
              <a:rPr lang="es-PR" dirty="0"/>
              <a:t> </a:t>
            </a:r>
            <a:r>
              <a:rPr lang="es-PR" dirty="0" err="1"/>
              <a:t>to</a:t>
            </a:r>
            <a:r>
              <a:rPr lang="es-PR" dirty="0"/>
              <a:t> </a:t>
            </a:r>
            <a:r>
              <a:rPr lang="es-PR" dirty="0" err="1"/>
              <a:t>aquatic</a:t>
            </a:r>
            <a:r>
              <a:rPr lang="es-PR" dirty="0"/>
              <a:t> </a:t>
            </a:r>
            <a:r>
              <a:rPr lang="es-PR" dirty="0" err="1"/>
              <a:t>life</a:t>
            </a:r>
            <a:r>
              <a:rPr lang="es-PR" dirty="0"/>
              <a:t>. </a:t>
            </a:r>
            <a:endParaRPr lang="en-US" dirty="0"/>
          </a:p>
          <a:p>
            <a:endParaRPr lang="en-US" dirty="0"/>
          </a:p>
          <a:p>
            <a:r>
              <a:rPr lang="en-US" b="1" dirty="0"/>
              <a:t>Common containers in Puerto Rico which dengue mosquitoes develop:</a:t>
            </a:r>
            <a:endParaRPr lang="en-US" dirty="0"/>
          </a:p>
          <a:p>
            <a:r>
              <a:rPr lang="en-US" dirty="0"/>
              <a:t>Those that are filled with water by people</a:t>
            </a:r>
          </a:p>
          <a:p>
            <a:r>
              <a:rPr lang="en-US" dirty="0"/>
              <a:t>--Drums and water cisterns, 5 gallon buckets, small buckets, plants in water, decorative fountains, broken water meters, animal drinking bowls, portable pools (not in use) , planters and their bases, open or unsealed septic tanks or septic tanks lacking vent pipe screen.</a:t>
            </a:r>
          </a:p>
          <a:p>
            <a:r>
              <a:rPr lang="en-US" dirty="0"/>
              <a:t>Those that are filled with rain</a:t>
            </a:r>
          </a:p>
          <a:p>
            <a:r>
              <a:rPr lang="en-US" dirty="0"/>
              <a:t>--Discarded containers such as tires, bottles, pots and pans, broken appliances or equipment (toilets, washbasins, refrigerators, washing machines, etc.).</a:t>
            </a:r>
            <a:endParaRPr lang="es-PR" dirty="0"/>
          </a:p>
          <a:p>
            <a:r>
              <a:rPr lang="es-PR" dirty="0"/>
              <a:t>--</a:t>
            </a:r>
            <a:r>
              <a:rPr lang="en-US" dirty="0"/>
              <a:t>Items left outside such as garbage cans, paint trays, tarps, 5 gallon bucket lids, toys and coolers.</a:t>
            </a:r>
            <a:endParaRPr lang="es-PR" dirty="0"/>
          </a:p>
          <a:p>
            <a:r>
              <a:rPr lang="es-PR" dirty="0"/>
              <a:t>--</a:t>
            </a:r>
            <a:r>
              <a:rPr lang="en-US" dirty="0"/>
              <a:t>Boats and other vehicles that can hold water. </a:t>
            </a:r>
          </a:p>
          <a:p>
            <a:endParaRPr lang="en-US" dirty="0"/>
          </a:p>
        </p:txBody>
      </p:sp>
    </p:spTree>
    <p:extLst>
      <p:ext uri="{BB962C8B-B14F-4D97-AF65-F5344CB8AC3E}">
        <p14:creationId xmlns:p14="http://schemas.microsoft.com/office/powerpoint/2010/main" val="259919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ln/>
        </p:spPr>
        <p:txBody>
          <a:bodyPr/>
          <a:lstStyle/>
          <a:p>
            <a:pPr defTabSz="896724">
              <a:buFont typeface="Arial" pitchFamily="34" charset="0"/>
              <a:buChar char="•"/>
              <a:defRPr/>
            </a:pPr>
            <a:r>
              <a:rPr lang="en-US" dirty="0"/>
              <a:t>  Adult </a:t>
            </a:r>
            <a:r>
              <a:rPr lang="en-US" dirty="0" err="1"/>
              <a:t>mosquitoe</a:t>
            </a:r>
            <a:r>
              <a:rPr lang="en-US" dirty="0"/>
              <a:t> -- </a:t>
            </a:r>
            <a:r>
              <a:rPr lang="en-US" dirty="0">
                <a:solidFill>
                  <a:schemeClr val="tx2"/>
                </a:solidFill>
              </a:rPr>
              <a:t>Female lays on average 100-120 eggs on inside of containers (above water) five times in life time.   </a:t>
            </a:r>
          </a:p>
          <a:p>
            <a:pPr defTabSz="896724">
              <a:buFont typeface="Arial" pitchFamily="34" charset="0"/>
              <a:buChar char="•"/>
              <a:defRPr/>
            </a:pPr>
            <a:r>
              <a:rPr lang="en-US" dirty="0">
                <a:solidFill>
                  <a:schemeClr val="tx2"/>
                </a:solidFill>
              </a:rPr>
              <a:t>  Eggs -- Eggs survive for up to 6 months so can survive dry season.  Eggs hatch when submerged in water, this process takes &lt; 24 hours.  So important to not just empty water from containers but remove eggs otherwise when fill back up with rain water eggs hatch in &lt;24 hours.</a:t>
            </a:r>
          </a:p>
          <a:p>
            <a:pPr defTabSz="896724">
              <a:buFont typeface="Arial" pitchFamily="34" charset="0"/>
              <a:buChar char="•"/>
              <a:defRPr/>
            </a:pPr>
            <a:r>
              <a:rPr lang="en-US" dirty="0">
                <a:solidFill>
                  <a:schemeClr val="tx2"/>
                </a:solidFill>
              </a:rPr>
              <a:t>  Larva develop into pupa in approximately 6 days</a:t>
            </a:r>
          </a:p>
          <a:p>
            <a:pPr defTabSz="896724">
              <a:buFont typeface="Arial" pitchFamily="34" charset="0"/>
              <a:buChar char="•"/>
              <a:defRPr/>
            </a:pPr>
            <a:r>
              <a:rPr lang="en-US" dirty="0">
                <a:solidFill>
                  <a:schemeClr val="tx2"/>
                </a:solidFill>
              </a:rPr>
              <a:t>  Pupa develop into adults in another 2 days.</a:t>
            </a:r>
          </a:p>
          <a:p>
            <a:pPr defTabSz="896724">
              <a:defRPr/>
            </a:pPr>
            <a:endParaRPr lang="en-US" dirty="0">
              <a:solidFill>
                <a:schemeClr val="tx2"/>
              </a:solidFill>
            </a:endParaRPr>
          </a:p>
          <a:p>
            <a:pPr defTabSz="896724">
              <a:defRPr/>
            </a:pPr>
            <a:r>
              <a:rPr lang="en-US" dirty="0"/>
              <a:t>The total time for development is dependent upon </a:t>
            </a:r>
            <a:r>
              <a:rPr lang="en-US" u="sng" dirty="0"/>
              <a:t>water temperature </a:t>
            </a:r>
            <a:r>
              <a:rPr lang="en-US" dirty="0"/>
              <a:t>and </a:t>
            </a:r>
            <a:r>
              <a:rPr lang="en-US" u="sng" dirty="0"/>
              <a:t>food supply</a:t>
            </a:r>
            <a:r>
              <a:rPr lang="en-US" dirty="0"/>
              <a:t>, and typically ranges from 4 to 10 days. Larvae die at temperatures below 10 degrees and above 44 degrees Celsius.</a:t>
            </a:r>
            <a:r>
              <a:rPr lang="en-US" dirty="0">
                <a:solidFill>
                  <a:schemeClr val="tx2"/>
                </a:solidFill>
              </a:rPr>
              <a:t> </a:t>
            </a:r>
          </a:p>
          <a:p>
            <a:pPr defTabSz="896724">
              <a:defRPr/>
            </a:pPr>
            <a:r>
              <a:rPr lang="en-US" dirty="0"/>
              <a:t>_____________________</a:t>
            </a:r>
          </a:p>
          <a:p>
            <a:pPr defTabSz="896724">
              <a:defRPr/>
            </a:pPr>
            <a:r>
              <a:rPr lang="en-US" dirty="0"/>
              <a:t>[</a:t>
            </a:r>
            <a:r>
              <a:rPr lang="en-US" b="1" dirty="0"/>
              <a:t>NOTE TO PRESENTER: </a:t>
            </a:r>
            <a:r>
              <a:rPr lang="en-US" dirty="0"/>
              <a:t>Higher temperatures also reduce the time required for the virus to replicate and disseminate in the mosquito (extrinsic incubation period). If the mosquito becomes infectious faster because temperatures are warmer, it has a greater chance of infecting a human before it dies.]</a:t>
            </a:r>
          </a:p>
          <a:p>
            <a:pPr defTabSz="896724">
              <a:defRPr/>
            </a:pPr>
            <a:r>
              <a:rPr lang="en-US" dirty="0"/>
              <a:t>___________________________________</a:t>
            </a:r>
          </a:p>
          <a:p>
            <a:pPr marL="112092" indent="-112092">
              <a:lnSpc>
                <a:spcPct val="80000"/>
              </a:lnSpc>
              <a:defRPr/>
            </a:pPr>
            <a:r>
              <a:rPr lang="en-US" b="1" dirty="0"/>
              <a:t>[Extra information for PRESENTER only – please do not present all this. To be used to answer additional questions only.]</a:t>
            </a:r>
          </a:p>
          <a:p>
            <a:pPr>
              <a:defRPr/>
            </a:pPr>
            <a:r>
              <a:rPr lang="en-US" i="1" dirty="0" err="1"/>
              <a:t>Aedes</a:t>
            </a:r>
            <a:r>
              <a:rPr lang="en-US" i="1" dirty="0"/>
              <a:t> </a:t>
            </a:r>
            <a:r>
              <a:rPr lang="en-US" i="1" dirty="0" err="1"/>
              <a:t>aegypti</a:t>
            </a:r>
            <a:r>
              <a:rPr lang="en-US" dirty="0"/>
              <a:t>, the principal mosquito vector of dengue viruses is an insect species closely associated with humans and their dwellings. People provide these mosquitoes with a variety of water-holding containers that they use to undergo immature development . People also furnish</a:t>
            </a:r>
            <a:r>
              <a:rPr lang="en-US" i="1" dirty="0"/>
              <a:t> </a:t>
            </a:r>
            <a:r>
              <a:rPr lang="en-US" i="1" dirty="0" err="1"/>
              <a:t>Ae</a:t>
            </a:r>
            <a:r>
              <a:rPr lang="en-US" i="1" dirty="0"/>
              <a:t>. </a:t>
            </a:r>
            <a:r>
              <a:rPr lang="en-US" i="1" dirty="0" err="1"/>
              <a:t>aegypti</a:t>
            </a:r>
            <a:r>
              <a:rPr lang="en-US" dirty="0"/>
              <a:t> with shelter and food because</a:t>
            </a:r>
            <a:r>
              <a:rPr lang="en-US" i="1" dirty="0"/>
              <a:t> </a:t>
            </a:r>
            <a:r>
              <a:rPr lang="en-US" i="1" dirty="0" err="1"/>
              <a:t>Ae</a:t>
            </a:r>
            <a:r>
              <a:rPr lang="en-US" i="1" dirty="0"/>
              <a:t>. </a:t>
            </a:r>
            <a:r>
              <a:rPr lang="en-US" i="1" dirty="0" err="1"/>
              <a:t>aegypti</a:t>
            </a:r>
            <a:r>
              <a:rPr lang="en-US" dirty="0"/>
              <a:t> preferentially rests (in darker areas, such as closets) and bites indoors and around the household (such as the garden, garage, or porch). </a:t>
            </a:r>
          </a:p>
          <a:p>
            <a:pPr>
              <a:defRPr/>
            </a:pPr>
            <a:r>
              <a:rPr lang="en-US" dirty="0"/>
              <a:t>It is very difficult to control or eliminate</a:t>
            </a:r>
            <a:r>
              <a:rPr lang="en-US" i="1" dirty="0"/>
              <a:t> </a:t>
            </a:r>
            <a:r>
              <a:rPr lang="en-US" i="1" dirty="0" err="1"/>
              <a:t>Ae</a:t>
            </a:r>
            <a:r>
              <a:rPr lang="en-US" i="1" dirty="0"/>
              <a:t>. </a:t>
            </a:r>
            <a:r>
              <a:rPr lang="en-US" i="1" dirty="0" err="1"/>
              <a:t>aegypti</a:t>
            </a:r>
            <a:r>
              <a:rPr lang="en-US" dirty="0"/>
              <a:t> mosquitoes because they have adaptations to the environment that make them highly resilient, or with the ability to rapidly bounce back to initial numbers after disturbances resulting from natural phenomena (e.g., droughts) or human interventions (e.g., control measures). One such adaptation is the ability of the eggs to withstand desiccation (drying) and to survive without water for several months on the inner walls of containers. For example, if we were to eliminate all larvae, pupae, and adult</a:t>
            </a:r>
            <a:r>
              <a:rPr lang="en-US" i="1" dirty="0"/>
              <a:t> </a:t>
            </a:r>
            <a:r>
              <a:rPr lang="en-US" i="1" dirty="0" err="1"/>
              <a:t>Ae</a:t>
            </a:r>
            <a:r>
              <a:rPr lang="en-US" i="1" dirty="0"/>
              <a:t>. </a:t>
            </a:r>
            <a:r>
              <a:rPr lang="en-US" i="1" dirty="0" err="1"/>
              <a:t>aegypti</a:t>
            </a:r>
            <a:r>
              <a:rPr lang="en-US" dirty="0"/>
              <a:t> at once from a site, its population could recover two weeks later as a result of egg hatching following rainfall or the addition of water to containers harboring eggs. Another important feature complicating</a:t>
            </a:r>
            <a:r>
              <a:rPr lang="en-US" i="1" dirty="0"/>
              <a:t> </a:t>
            </a:r>
            <a:r>
              <a:rPr lang="en-US" i="1" dirty="0" err="1"/>
              <a:t>Ae</a:t>
            </a:r>
            <a:r>
              <a:rPr lang="en-US" i="1" dirty="0"/>
              <a:t>. </a:t>
            </a:r>
            <a:r>
              <a:rPr lang="en-US" i="1" dirty="0" err="1"/>
              <a:t>aegypti</a:t>
            </a:r>
            <a:r>
              <a:rPr lang="en-US" dirty="0"/>
              <a:t> and dengue control is that dengue virus transmission seems to occur even at rather low mosquito densities. For this reason, it is important to have efficient ways to estimate how many mosquitoes exist in urban settings. This knowledge allows us to evaluate whether there is risk for dengue transmission or to measure the impact of control measures on the numbers of mosquitoes. Much research is still needed to find practical, inexpensive, and reliable methods to estimate</a:t>
            </a:r>
            <a:r>
              <a:rPr lang="en-US" i="1" dirty="0"/>
              <a:t> </a:t>
            </a:r>
            <a:r>
              <a:rPr lang="en-US" i="1" dirty="0" err="1"/>
              <a:t>Ae</a:t>
            </a:r>
            <a:r>
              <a:rPr lang="en-US" i="1" dirty="0"/>
              <a:t>. </a:t>
            </a:r>
            <a:r>
              <a:rPr lang="en-US" i="1" dirty="0" err="1"/>
              <a:t>aegypti</a:t>
            </a:r>
            <a:r>
              <a:rPr lang="en-US" dirty="0"/>
              <a:t> populations. </a:t>
            </a:r>
          </a:p>
          <a:p>
            <a:pPr>
              <a:defRPr/>
            </a:pPr>
            <a:r>
              <a:rPr lang="en-US" dirty="0"/>
              <a:t>It is likely that </a:t>
            </a:r>
            <a:r>
              <a:rPr lang="en-US" i="1" dirty="0" err="1"/>
              <a:t>Aedes</a:t>
            </a:r>
            <a:r>
              <a:rPr lang="en-US" i="1" dirty="0"/>
              <a:t> </a:t>
            </a:r>
            <a:r>
              <a:rPr lang="en-US" i="1" dirty="0" err="1"/>
              <a:t>aegypti</a:t>
            </a:r>
            <a:r>
              <a:rPr lang="en-US" dirty="0"/>
              <a:t> is continually responding or adapting to environmental change. For example, it was recently found that</a:t>
            </a:r>
            <a:r>
              <a:rPr lang="en-US" i="1" dirty="0"/>
              <a:t> </a:t>
            </a:r>
            <a:r>
              <a:rPr lang="en-US" i="1" dirty="0" err="1"/>
              <a:t>Ae</a:t>
            </a:r>
            <a:r>
              <a:rPr lang="en-US" i="1" dirty="0"/>
              <a:t>. </a:t>
            </a:r>
            <a:r>
              <a:rPr lang="en-US" i="1" dirty="0" err="1"/>
              <a:t>aegypti</a:t>
            </a:r>
            <a:r>
              <a:rPr lang="en-US" dirty="0"/>
              <a:t> is able to undergo immature development in broken or open septic tanks in Puerto Rico, resulting in the production of hundreds or thousands of</a:t>
            </a:r>
            <a:r>
              <a:rPr lang="en-US" i="1" dirty="0"/>
              <a:t> </a:t>
            </a:r>
            <a:r>
              <a:rPr lang="en-US" i="1" dirty="0" err="1"/>
              <a:t>Ae</a:t>
            </a:r>
            <a:r>
              <a:rPr lang="en-US" i="1" dirty="0"/>
              <a:t>. </a:t>
            </a:r>
            <a:r>
              <a:rPr lang="en-US" i="1" dirty="0" err="1"/>
              <a:t>aegypti</a:t>
            </a:r>
            <a:r>
              <a:rPr lang="en-US" dirty="0"/>
              <a:t> adults per day. In general, it is expected that control interventions will change the spatial and temporal dispersal of</a:t>
            </a:r>
            <a:r>
              <a:rPr lang="en-US" i="1" dirty="0"/>
              <a:t> </a:t>
            </a:r>
            <a:r>
              <a:rPr lang="en-US" i="1" dirty="0" err="1"/>
              <a:t>Ae</a:t>
            </a:r>
            <a:r>
              <a:rPr lang="en-US" i="1" dirty="0"/>
              <a:t>. </a:t>
            </a:r>
            <a:r>
              <a:rPr lang="en-US" i="1" dirty="0" err="1"/>
              <a:t>aegypti</a:t>
            </a:r>
            <a:r>
              <a:rPr lang="en-US" dirty="0"/>
              <a:t> and perhaps the pattern of habitat utilization. For these reasons, entomological studies should be included to give support before and throughout vector control operations. </a:t>
            </a:r>
          </a:p>
        </p:txBody>
      </p:sp>
    </p:spTree>
    <p:extLst>
      <p:ext uri="{BB962C8B-B14F-4D97-AF65-F5344CB8AC3E}">
        <p14:creationId xmlns:p14="http://schemas.microsoft.com/office/powerpoint/2010/main" val="174718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ln/>
        </p:spPr>
        <p:txBody>
          <a:bodyPr/>
          <a:lstStyle/>
          <a:p>
            <a:pPr>
              <a:spcBef>
                <a:spcPct val="75000"/>
              </a:spcBef>
              <a:buFont typeface="Arial" pitchFamily="34" charset="0"/>
              <a:buNone/>
              <a:defRPr/>
            </a:pPr>
            <a:r>
              <a:rPr lang="en-US" dirty="0">
                <a:latin typeface="Tahoma" pitchFamily="34" charset="0"/>
              </a:rPr>
              <a:t>There are four serotypes (really species) of dengue virus: DENV-1, -2, -3, -4 </a:t>
            </a:r>
          </a:p>
          <a:p>
            <a:pPr>
              <a:spcBef>
                <a:spcPct val="75000"/>
              </a:spcBef>
              <a:buFont typeface="Arial" pitchFamily="34" charset="0"/>
              <a:buChar char="•"/>
              <a:defRPr/>
            </a:pPr>
            <a:r>
              <a:rPr lang="en-US" dirty="0">
                <a:latin typeface="Tahoma" pitchFamily="34" charset="0"/>
              </a:rPr>
              <a:t>  All DENV cause full spectrum of disease (from asymptomatic to severe disease)</a:t>
            </a:r>
          </a:p>
          <a:p>
            <a:pPr>
              <a:spcBef>
                <a:spcPct val="75000"/>
              </a:spcBef>
              <a:buFont typeface="Arial" pitchFamily="34" charset="0"/>
              <a:buChar char="•"/>
              <a:defRPr/>
            </a:pPr>
            <a:r>
              <a:rPr lang="en-US" dirty="0">
                <a:latin typeface="Tahoma" pitchFamily="34" charset="0"/>
              </a:rPr>
              <a:t>  Infection confers lifelong serotype-specific immunity (meaning cannot get infection with DENV-1 again)</a:t>
            </a:r>
          </a:p>
          <a:p>
            <a:pPr lvl="1">
              <a:spcBef>
                <a:spcPct val="75000"/>
              </a:spcBef>
              <a:buFont typeface="Arial" pitchFamily="34" charset="0"/>
              <a:buChar char="•"/>
              <a:defRPr/>
            </a:pPr>
            <a:r>
              <a:rPr lang="en-US" dirty="0">
                <a:latin typeface="Tahoma" pitchFamily="34" charset="0"/>
              </a:rPr>
              <a:t> Short-term cross-immunity against other serotypes (full protection for 2 months after infected with DENV)</a:t>
            </a:r>
          </a:p>
          <a:p>
            <a:pPr marL="448560" lvl="1" defTabSz="897120">
              <a:spcBef>
                <a:spcPct val="75000"/>
              </a:spcBef>
              <a:buFont typeface="Arial" pitchFamily="34" charset="0"/>
              <a:buChar char="•"/>
              <a:defRPr/>
            </a:pPr>
            <a:r>
              <a:rPr lang="en-US" dirty="0">
                <a:latin typeface="Tahoma" pitchFamily="34" charset="0"/>
              </a:rPr>
              <a:t> Can have four infections in lifetime </a:t>
            </a:r>
            <a:br>
              <a:rPr lang="en-US" dirty="0">
                <a:latin typeface="Tahoma" pitchFamily="34" charset="0"/>
              </a:rPr>
            </a:br>
            <a:endParaRPr lang="en-US" dirty="0">
              <a:latin typeface="Tahoma" pitchFamily="34" charset="0"/>
            </a:endParaRPr>
          </a:p>
          <a:p>
            <a:pPr>
              <a:spcBef>
                <a:spcPct val="100000"/>
              </a:spcBef>
              <a:buFont typeface="Arial" pitchFamily="34" charset="0"/>
              <a:buNone/>
              <a:defRPr/>
            </a:pPr>
            <a:r>
              <a:rPr lang="en-US" dirty="0">
                <a:latin typeface="Tahoma" pitchFamily="34" charset="0"/>
              </a:rPr>
              <a:t>There is genetic variation within serotypes.  Some genetic variants thought to be more virulent</a:t>
            </a:r>
          </a:p>
        </p:txBody>
      </p:sp>
    </p:spTree>
    <p:extLst>
      <p:ext uri="{BB962C8B-B14F-4D97-AF65-F5344CB8AC3E}">
        <p14:creationId xmlns:p14="http://schemas.microsoft.com/office/powerpoint/2010/main" val="3154266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a:ln/>
        </p:spPr>
      </p:sp>
      <p:sp>
        <p:nvSpPr>
          <p:cNvPr id="447491" name="Notes Placeholder 2"/>
          <p:cNvSpPr>
            <a:spLocks noGrp="1"/>
          </p:cNvSpPr>
          <p:nvPr>
            <p:ph type="body" idx="1"/>
          </p:nvPr>
        </p:nvSpPr>
        <p:spPr>
          <a:noFill/>
          <a:ln/>
        </p:spPr>
        <p:txBody>
          <a:bodyPr/>
          <a:lstStyle/>
          <a:p>
            <a:r>
              <a:rPr lang="en-US" dirty="0">
                <a:latin typeface="Arial" pitchFamily="34" charset="0"/>
              </a:rPr>
              <a:t>Secondary</a:t>
            </a:r>
            <a:r>
              <a:rPr lang="en-US" baseline="0" dirty="0">
                <a:latin typeface="Arial" pitchFamily="34" charset="0"/>
              </a:rPr>
              <a:t> prevention of morbidity and mortality due to dengue is the reason CDC has been invited to Tanzania.  </a:t>
            </a:r>
          </a:p>
          <a:p>
            <a:r>
              <a:rPr lang="en-US" baseline="0" dirty="0">
                <a:latin typeface="Arial" pitchFamily="34" charset="0"/>
              </a:rPr>
              <a:t>There are no antiviral medications for dengue.  If you are considering another VHF such as Lassa fever, there is some </a:t>
            </a:r>
            <a:r>
              <a:rPr lang="en-US" baseline="0" dirty="0" err="1">
                <a:latin typeface="Arial" pitchFamily="34" charset="0"/>
              </a:rPr>
              <a:t>evidenfe</a:t>
            </a:r>
            <a:r>
              <a:rPr lang="en-US" baseline="0" dirty="0">
                <a:latin typeface="Arial" pitchFamily="34" charset="0"/>
              </a:rPr>
              <a:t> that ribavirin may be beneficial if started early</a:t>
            </a:r>
          </a:p>
          <a:p>
            <a:r>
              <a:rPr lang="en-US" baseline="0" dirty="0">
                <a:latin typeface="Arial" pitchFamily="34" charset="0"/>
              </a:rPr>
              <a:t>The way we save lives with dengue patients is early initiation of supportive care -  this has been shown to reduce mortality from 10 to &lt;1% among patients with severe dengue</a:t>
            </a:r>
          </a:p>
          <a:p>
            <a:r>
              <a:rPr lang="en-US" baseline="0" dirty="0">
                <a:latin typeface="Arial" pitchFamily="34" charset="0"/>
              </a:rPr>
              <a:t>In order for this to happen – (1) The patient has to know to show up – must have access the healthcare system; (2) the clinician must be knowledgeable both in recognizing dengue and managing severe dengue; (3) the patient must be provided with anticipatory guidance. For example, doctors must tell the patient what to do (e.g. come back if these warning signs occur, and the system must be able to accommodate those instructions – not allow the patient with warning signs to languish, unmonitored, for hours </a:t>
            </a:r>
            <a:endParaRPr lang="en-US" dirty="0">
              <a:latin typeface="Tahoma" pitchFamily="34" charset="0"/>
            </a:endParaRPr>
          </a:p>
        </p:txBody>
      </p:sp>
      <p:sp>
        <p:nvSpPr>
          <p:cNvPr id="447492" name="Slide Number Placeholder 3"/>
          <p:cNvSpPr>
            <a:spLocks noGrp="1"/>
          </p:cNvSpPr>
          <p:nvPr>
            <p:ph type="sldNum" sz="quarter" idx="5"/>
          </p:nvPr>
        </p:nvSpPr>
        <p:spPr>
          <a:noFill/>
        </p:spPr>
        <p:txBody>
          <a:bodyPr/>
          <a:lstStyle/>
          <a:p>
            <a:pPr defTabSz="923254"/>
            <a:fld id="{B41F27DA-5996-497B-A765-B6E581372C5C}" type="slidenum">
              <a:rPr lang="en-US" smtClean="0"/>
              <a:pPr defTabSz="923254"/>
              <a:t>21</a:t>
            </a:fld>
            <a:endParaRPr lang="en-US" dirty="0"/>
          </a:p>
        </p:txBody>
      </p:sp>
    </p:spTree>
    <p:extLst>
      <p:ext uri="{BB962C8B-B14F-4D97-AF65-F5344CB8AC3E}">
        <p14:creationId xmlns:p14="http://schemas.microsoft.com/office/powerpoint/2010/main" val="473770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p:spPr>
        <p:txBody>
          <a:bodyPr/>
          <a:lstStyle/>
          <a:p>
            <a:pPr defTabSz="897301" eaLnBrk="0" fontAlgn="base" hangingPunct="0">
              <a:lnSpc>
                <a:spcPct val="80000"/>
              </a:lnSpc>
              <a:spcBef>
                <a:spcPct val="30000"/>
              </a:spcBef>
              <a:spcAft>
                <a:spcPct val="0"/>
              </a:spcAft>
              <a:defRPr/>
            </a:pPr>
            <a:r>
              <a:rPr lang="en-US" sz="1000" dirty="0"/>
              <a:t>The iceberg phenomenon is a metaphor emphasizing that for every clinical case of the disease there are many more cases that remain undetected because of asymptomatic infections or exposure without infection (no viral entry into cells).  Much of the disease burden is the part of an iceberg that is not visible above the water line. With dengue virus infections, most exposures result in asymptomatic infections. Clinical disease is often times mild or moderately severe. Severe disease resulting in need for supportive case in a intensive care unit occurs in 1 to 5% of cases.</a:t>
            </a:r>
          </a:p>
          <a:p>
            <a:pPr defTabSz="897301" eaLnBrk="0" fontAlgn="base" hangingPunct="0">
              <a:lnSpc>
                <a:spcPct val="80000"/>
              </a:lnSpc>
              <a:spcBef>
                <a:spcPct val="30000"/>
              </a:spcBef>
              <a:spcAft>
                <a:spcPct val="0"/>
              </a:spcAft>
              <a:defRPr/>
            </a:pPr>
            <a:endParaRPr lang="en-US" sz="1000" dirty="0"/>
          </a:p>
          <a:p>
            <a:pPr defTabSz="897301" eaLnBrk="0" fontAlgn="base" hangingPunct="0">
              <a:lnSpc>
                <a:spcPct val="80000"/>
              </a:lnSpc>
              <a:spcBef>
                <a:spcPct val="30000"/>
              </a:spcBef>
              <a:spcAft>
                <a:spcPct val="0"/>
              </a:spcAft>
              <a:defRPr/>
            </a:pPr>
            <a:r>
              <a:rPr lang="en-US" sz="1000" dirty="0"/>
              <a:t>Note to presenter (Field’s Virology. 4</a:t>
            </a:r>
            <a:r>
              <a:rPr lang="en-US" sz="1000" baseline="30000" dirty="0"/>
              <a:t>th</a:t>
            </a:r>
            <a:r>
              <a:rPr lang="en-US" sz="1000" dirty="0"/>
              <a:t> Ed., Chapter 9. Pathogenesis of Viral Infections. Kenneth L. Tyler and Neal </a:t>
            </a:r>
            <a:r>
              <a:rPr lang="en-US" sz="1000" dirty="0" err="1"/>
              <a:t>Nathanson</a:t>
            </a:r>
            <a:r>
              <a:rPr lang="en-US" sz="1000" dirty="0"/>
              <a:t>):</a:t>
            </a:r>
          </a:p>
          <a:p>
            <a:pPr defTabSz="897301" eaLnBrk="0" fontAlgn="base" hangingPunct="0">
              <a:lnSpc>
                <a:spcPct val="80000"/>
              </a:lnSpc>
              <a:spcBef>
                <a:spcPct val="30000"/>
              </a:spcBef>
              <a:spcAft>
                <a:spcPct val="0"/>
              </a:spcAft>
              <a:defRPr/>
            </a:pPr>
            <a:r>
              <a:rPr lang="en-US" sz="1000" dirty="0"/>
              <a:t>The iceberg phenomenon thwarts attempts to assess the burden of disease and the need for prevention and control measures, as well as the selection of representative cases for study. This leads to what has been called the "clinician’s fallacy" in which an inaccurate view of the nature and causes of a disease results from studying the minority of cases of the disease. </a:t>
            </a:r>
          </a:p>
          <a:p>
            <a:pPr>
              <a:lnSpc>
                <a:spcPct val="80000"/>
              </a:lnSpc>
            </a:pPr>
            <a:endParaRPr lang="en-US" sz="1000" b="1" dirty="0"/>
          </a:p>
        </p:txBody>
      </p:sp>
    </p:spTree>
    <p:extLst>
      <p:ext uri="{BB962C8B-B14F-4D97-AF65-F5344CB8AC3E}">
        <p14:creationId xmlns:p14="http://schemas.microsoft.com/office/powerpoint/2010/main" val="2703816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p:spPr>
        <p:txBody>
          <a:bodyPr/>
          <a:lstStyle/>
          <a:p>
            <a:pPr>
              <a:spcBef>
                <a:spcPct val="0"/>
              </a:spcBef>
              <a:spcAft>
                <a:spcPct val="50000"/>
              </a:spcAft>
            </a:pPr>
            <a:r>
              <a:rPr lang="en-GB" dirty="0">
                <a:latin typeface="Tahoma" pitchFamily="34" charset="0"/>
              </a:rPr>
              <a:t>Dengue is a systemic and dynamic disease, that is a patient may appear to have mild disease on day 1 and by day 4 he/she may have warning signs for severe disease.</a:t>
            </a:r>
          </a:p>
          <a:p>
            <a:pPr>
              <a:spcBef>
                <a:spcPct val="0"/>
              </a:spcBef>
              <a:spcAft>
                <a:spcPct val="50000"/>
              </a:spcAft>
            </a:pPr>
            <a:r>
              <a:rPr lang="en-GB" dirty="0">
                <a:latin typeface="Tahoma" pitchFamily="34" charset="0"/>
              </a:rPr>
              <a:t>After the incubation period, the illness begins abruptly and will be followed by 3 phases: </a:t>
            </a:r>
          </a:p>
          <a:p>
            <a:pPr lvl="1">
              <a:spcBef>
                <a:spcPct val="0"/>
              </a:spcBef>
              <a:spcAft>
                <a:spcPct val="50000"/>
              </a:spcAft>
            </a:pPr>
            <a:r>
              <a:rPr lang="en-GB" dirty="0">
                <a:latin typeface="Tahoma" pitchFamily="34" charset="0"/>
              </a:rPr>
              <a:t>Febrile phase </a:t>
            </a:r>
          </a:p>
          <a:p>
            <a:pPr lvl="1">
              <a:spcBef>
                <a:spcPct val="0"/>
              </a:spcBef>
              <a:spcAft>
                <a:spcPct val="50000"/>
              </a:spcAft>
            </a:pPr>
            <a:r>
              <a:rPr lang="en-GB" dirty="0">
                <a:latin typeface="Tahoma" pitchFamily="34" charset="0"/>
              </a:rPr>
              <a:t>Critical phase</a:t>
            </a:r>
          </a:p>
          <a:p>
            <a:pPr lvl="1">
              <a:spcBef>
                <a:spcPct val="0"/>
              </a:spcBef>
              <a:spcAft>
                <a:spcPct val="50000"/>
              </a:spcAft>
            </a:pPr>
            <a:r>
              <a:rPr lang="en-GB" dirty="0">
                <a:latin typeface="Tahoma" pitchFamily="34" charset="0"/>
              </a:rPr>
              <a:t>Recovery or convalescent phase </a:t>
            </a:r>
            <a:endParaRPr lang="en-US" dirty="0">
              <a:latin typeface="Tahoma" pitchFamily="34" charset="0"/>
            </a:endParaRPr>
          </a:p>
          <a:p>
            <a:endParaRPr lang="en-US" dirty="0"/>
          </a:p>
        </p:txBody>
      </p:sp>
      <p:sp>
        <p:nvSpPr>
          <p:cNvPr id="340996" name="Slide Number Placeholder 3"/>
          <p:cNvSpPr>
            <a:spLocks noGrp="1"/>
          </p:cNvSpPr>
          <p:nvPr>
            <p:ph type="sldNum" sz="quarter" idx="5"/>
          </p:nvPr>
        </p:nvSpPr>
        <p:spPr>
          <a:noFill/>
        </p:spPr>
        <p:txBody>
          <a:bodyPr/>
          <a:lstStyle/>
          <a:p>
            <a:pPr defTabSz="923254"/>
            <a:fld id="{49DD11EF-9780-435E-BE0C-C92746BD959E}" type="slidenum">
              <a:rPr lang="en-US" smtClean="0"/>
              <a:pPr defTabSz="923254"/>
              <a:t>23</a:t>
            </a:fld>
            <a:endParaRPr lang="en-US" dirty="0"/>
          </a:p>
        </p:txBody>
      </p:sp>
    </p:spTree>
    <p:extLst>
      <p:ext uri="{BB962C8B-B14F-4D97-AF65-F5344CB8AC3E}">
        <p14:creationId xmlns:p14="http://schemas.microsoft.com/office/powerpoint/2010/main" val="214662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p:spPr>
        <p:txBody>
          <a:bodyPr/>
          <a:lstStyle/>
          <a:p>
            <a:pPr>
              <a:lnSpc>
                <a:spcPct val="80000"/>
              </a:lnSpc>
            </a:pPr>
            <a:endParaRPr lang="en-US" sz="1000" b="1" dirty="0"/>
          </a:p>
        </p:txBody>
      </p:sp>
    </p:spTree>
    <p:extLst>
      <p:ext uri="{BB962C8B-B14F-4D97-AF65-F5344CB8AC3E}">
        <p14:creationId xmlns:p14="http://schemas.microsoft.com/office/powerpoint/2010/main" val="15397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p:spPr>
        <p:txBody>
          <a:bodyPr/>
          <a:lstStyle/>
          <a:p>
            <a:pPr>
              <a:spcBef>
                <a:spcPct val="0"/>
              </a:spcBef>
              <a:spcAft>
                <a:spcPts val="589"/>
              </a:spcAft>
            </a:pPr>
            <a:r>
              <a:rPr lang="en-GB" dirty="0">
                <a:latin typeface="Tahoma" pitchFamily="34" charset="0"/>
              </a:rPr>
              <a:t>Onset of critical phase usually can be identified by:</a:t>
            </a:r>
          </a:p>
          <a:p>
            <a:pPr lvl="1">
              <a:spcBef>
                <a:spcPct val="0"/>
              </a:spcBef>
              <a:spcAft>
                <a:spcPts val="589"/>
              </a:spcAft>
            </a:pPr>
            <a:r>
              <a:rPr lang="en-GB" dirty="0">
                <a:latin typeface="Tahoma" pitchFamily="34" charset="0"/>
              </a:rPr>
              <a:t>Defervescence (</a:t>
            </a:r>
            <a:r>
              <a:rPr lang="en-GB" dirty="0"/>
              <a:t>Defined as when body temperature drops to less than 38.0°C, and remains below this level.)</a:t>
            </a:r>
            <a:endParaRPr lang="en-GB" dirty="0">
              <a:latin typeface="Tahoma" pitchFamily="34" charset="0"/>
            </a:endParaRPr>
          </a:p>
          <a:p>
            <a:pPr lvl="1">
              <a:spcBef>
                <a:spcPct val="0"/>
              </a:spcBef>
              <a:spcAft>
                <a:spcPts val="589"/>
              </a:spcAft>
            </a:pPr>
            <a:r>
              <a:rPr lang="en-GB" dirty="0">
                <a:latin typeface="Tahoma" pitchFamily="34" charset="0"/>
              </a:rPr>
              <a:t>Drop in platelet count with rise in hematocrit (which typically occurs shortly before or at defervescence).</a:t>
            </a:r>
          </a:p>
          <a:p>
            <a:pPr lvl="1">
              <a:spcBef>
                <a:spcPct val="0"/>
              </a:spcBef>
              <a:spcAft>
                <a:spcPts val="589"/>
              </a:spcAft>
            </a:pPr>
            <a:r>
              <a:rPr lang="en-GB" dirty="0">
                <a:latin typeface="Tahoma" pitchFamily="34" charset="0"/>
              </a:rPr>
              <a:t>Onset of </a:t>
            </a:r>
            <a:r>
              <a:rPr lang="en-GB" dirty="0" err="1">
                <a:latin typeface="Tahoma" pitchFamily="34" charset="0"/>
              </a:rPr>
              <a:t>leukopenia</a:t>
            </a:r>
            <a:r>
              <a:rPr lang="en-GB" dirty="0">
                <a:latin typeface="Tahoma" pitchFamily="34" charset="0"/>
              </a:rPr>
              <a:t> which usually 24 hrs. before platelet drop</a:t>
            </a:r>
          </a:p>
          <a:p>
            <a:pPr lvl="1">
              <a:spcBef>
                <a:spcPct val="0"/>
              </a:spcBef>
              <a:spcAft>
                <a:spcPts val="589"/>
              </a:spcAft>
            </a:pPr>
            <a:r>
              <a:rPr lang="en-GB" dirty="0">
                <a:latin typeface="Tahoma" pitchFamily="34" charset="0"/>
              </a:rPr>
              <a:t>Development of warning signs:</a:t>
            </a:r>
          </a:p>
          <a:p>
            <a:pPr lvl="2">
              <a:spcBef>
                <a:spcPct val="0"/>
              </a:spcBef>
              <a:spcAft>
                <a:spcPts val="589"/>
              </a:spcAft>
              <a:buFont typeface="Arial" pitchFamily="34" charset="0"/>
              <a:buChar char="•"/>
            </a:pPr>
            <a:r>
              <a:rPr lang="en-GB" dirty="0">
                <a:latin typeface="Tahoma" pitchFamily="34" charset="0"/>
                <a:cs typeface="Arial" pitchFamily="34" charset="0"/>
              </a:rPr>
              <a:t>  Severe abdominal pain</a:t>
            </a:r>
          </a:p>
          <a:p>
            <a:pPr lvl="2">
              <a:spcBef>
                <a:spcPct val="0"/>
              </a:spcBef>
              <a:spcAft>
                <a:spcPts val="589"/>
              </a:spcAft>
              <a:buFont typeface="Arial" pitchFamily="34" charset="0"/>
              <a:buChar char="•"/>
            </a:pPr>
            <a:r>
              <a:rPr lang="en-GB" dirty="0">
                <a:latin typeface="Tahoma" pitchFamily="34" charset="0"/>
                <a:cs typeface="Arial" pitchFamily="34" charset="0"/>
              </a:rPr>
              <a:t>  Persistent vomiting</a:t>
            </a:r>
          </a:p>
          <a:p>
            <a:pPr lvl="2">
              <a:spcBef>
                <a:spcPct val="0"/>
              </a:spcBef>
              <a:spcAft>
                <a:spcPts val="589"/>
              </a:spcAft>
              <a:buFont typeface="Arial" pitchFamily="34" charset="0"/>
              <a:buChar char="•"/>
            </a:pPr>
            <a:r>
              <a:rPr lang="en-GB" baseline="0" dirty="0">
                <a:latin typeface="Tahoma" pitchFamily="34" charset="0"/>
                <a:cs typeface="Arial" pitchFamily="34" charset="0"/>
              </a:rPr>
              <a:t>  </a:t>
            </a:r>
            <a:r>
              <a:rPr lang="en-GB" dirty="0">
                <a:latin typeface="Tahoma" pitchFamily="34" charset="0"/>
                <a:cs typeface="Arial" pitchFamily="34" charset="0"/>
              </a:rPr>
              <a:t>Clinical fluid accumulation (</a:t>
            </a:r>
            <a:r>
              <a:rPr lang="en-GB" dirty="0" err="1">
                <a:latin typeface="Tahoma" pitchFamily="34" charset="0"/>
                <a:cs typeface="Arial" pitchFamily="34" charset="0"/>
              </a:rPr>
              <a:t>ascites</a:t>
            </a:r>
            <a:r>
              <a:rPr lang="en-GB" dirty="0">
                <a:latin typeface="Tahoma" pitchFamily="34" charset="0"/>
                <a:cs typeface="Arial" pitchFamily="34" charset="0"/>
              </a:rPr>
              <a:t>, pleural effusion)</a:t>
            </a:r>
          </a:p>
          <a:p>
            <a:pPr lvl="2">
              <a:spcBef>
                <a:spcPct val="0"/>
              </a:spcBef>
              <a:spcAft>
                <a:spcPts val="589"/>
              </a:spcAft>
              <a:buFont typeface="Arial" pitchFamily="34" charset="0"/>
              <a:buChar char="•"/>
            </a:pPr>
            <a:r>
              <a:rPr lang="en-GB" baseline="0" dirty="0">
                <a:latin typeface="Tahoma" pitchFamily="34" charset="0"/>
                <a:cs typeface="Arial" pitchFamily="34" charset="0"/>
              </a:rPr>
              <a:t>  </a:t>
            </a:r>
            <a:r>
              <a:rPr lang="en-GB" dirty="0">
                <a:latin typeface="Tahoma" pitchFamily="34" charset="0"/>
                <a:cs typeface="Arial" pitchFamily="34" charset="0"/>
              </a:rPr>
              <a:t>Mucosal bleed</a:t>
            </a:r>
          </a:p>
          <a:p>
            <a:pPr lvl="2">
              <a:spcBef>
                <a:spcPct val="0"/>
              </a:spcBef>
              <a:spcAft>
                <a:spcPts val="589"/>
              </a:spcAft>
              <a:buFont typeface="Arial" pitchFamily="34" charset="0"/>
              <a:buChar char="•"/>
            </a:pPr>
            <a:r>
              <a:rPr lang="en-GB" baseline="0" dirty="0">
                <a:latin typeface="Tahoma" pitchFamily="34" charset="0"/>
                <a:cs typeface="Arial" pitchFamily="34" charset="0"/>
              </a:rPr>
              <a:t>  </a:t>
            </a:r>
            <a:r>
              <a:rPr lang="en-GB" dirty="0">
                <a:latin typeface="Tahoma" pitchFamily="34" charset="0"/>
                <a:cs typeface="Arial" pitchFamily="34" charset="0"/>
              </a:rPr>
              <a:t>Lethargy; restlessness</a:t>
            </a:r>
          </a:p>
          <a:p>
            <a:pPr lvl="2">
              <a:spcBef>
                <a:spcPct val="0"/>
              </a:spcBef>
              <a:spcAft>
                <a:spcPts val="589"/>
              </a:spcAft>
              <a:buFont typeface="Arial" pitchFamily="34" charset="0"/>
              <a:buChar char="•"/>
            </a:pPr>
            <a:r>
              <a:rPr lang="en-GB" baseline="0" dirty="0">
                <a:latin typeface="Tahoma" pitchFamily="34" charset="0"/>
                <a:cs typeface="Arial" pitchFamily="34" charset="0"/>
              </a:rPr>
              <a:t>  </a:t>
            </a:r>
            <a:r>
              <a:rPr lang="en-GB" dirty="0">
                <a:latin typeface="Tahoma" pitchFamily="34" charset="0"/>
                <a:cs typeface="Arial" pitchFamily="34" charset="0"/>
              </a:rPr>
              <a:t>Liver enlargement &gt;2cm</a:t>
            </a:r>
          </a:p>
        </p:txBody>
      </p:sp>
      <p:sp>
        <p:nvSpPr>
          <p:cNvPr id="344068" name="Slide Number Placeholder 3"/>
          <p:cNvSpPr>
            <a:spLocks noGrp="1"/>
          </p:cNvSpPr>
          <p:nvPr>
            <p:ph type="sldNum" sz="quarter" idx="5"/>
          </p:nvPr>
        </p:nvSpPr>
        <p:spPr>
          <a:noFill/>
        </p:spPr>
        <p:txBody>
          <a:bodyPr/>
          <a:lstStyle/>
          <a:p>
            <a:pPr defTabSz="923254"/>
            <a:fld id="{F02F1ED6-9EC4-498C-8F2C-352D1F4857C9}" type="slidenum">
              <a:rPr lang="en-US" smtClean="0"/>
              <a:pPr defTabSz="923254"/>
              <a:t>25</a:t>
            </a:fld>
            <a:endParaRPr lang="en-US" dirty="0"/>
          </a:p>
        </p:txBody>
      </p:sp>
    </p:spTree>
    <p:extLst>
      <p:ext uri="{BB962C8B-B14F-4D97-AF65-F5344CB8AC3E}">
        <p14:creationId xmlns:p14="http://schemas.microsoft.com/office/powerpoint/2010/main" val="318485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p:spPr>
        <p:txBody>
          <a:bodyPr/>
          <a:lstStyle/>
          <a:p>
            <a:r>
              <a:rPr lang="es-ES" b="1" dirty="0"/>
              <a:t>[NOTE TO SPEAKER: </a:t>
            </a:r>
            <a:r>
              <a:rPr lang="es-ES" b="1" dirty="0" err="1"/>
              <a:t>please</a:t>
            </a:r>
            <a:r>
              <a:rPr lang="es-ES" b="1" dirty="0"/>
              <a:t> </a:t>
            </a:r>
            <a:r>
              <a:rPr lang="es-ES" b="1" dirty="0" err="1"/>
              <a:t>orient</a:t>
            </a:r>
            <a:r>
              <a:rPr lang="es-ES" b="1" dirty="0"/>
              <a:t> </a:t>
            </a:r>
            <a:r>
              <a:rPr lang="es-ES" b="1" dirty="0" err="1"/>
              <a:t>the</a:t>
            </a:r>
            <a:r>
              <a:rPr lang="es-ES" b="1" dirty="0"/>
              <a:t> </a:t>
            </a:r>
            <a:r>
              <a:rPr lang="es-ES" b="1" dirty="0" err="1"/>
              <a:t>listener</a:t>
            </a:r>
            <a:r>
              <a:rPr lang="es-ES" b="1" dirty="0"/>
              <a:t>]</a:t>
            </a:r>
          </a:p>
          <a:p>
            <a:endParaRPr lang="es-ES" b="1" dirty="0"/>
          </a:p>
          <a:p>
            <a:r>
              <a:rPr lang="es-ES" b="1" dirty="0"/>
              <a:t>So </a:t>
            </a:r>
            <a:r>
              <a:rPr lang="es-ES" b="1" dirty="0" err="1"/>
              <a:t>when</a:t>
            </a:r>
            <a:r>
              <a:rPr lang="es-ES" b="1" dirty="0"/>
              <a:t> do dengue </a:t>
            </a:r>
            <a:r>
              <a:rPr lang="es-ES" b="1" dirty="0" err="1"/>
              <a:t>patients</a:t>
            </a:r>
            <a:r>
              <a:rPr lang="es-ES" b="1" dirty="0"/>
              <a:t> </a:t>
            </a:r>
            <a:r>
              <a:rPr lang="es-ES" b="1" dirty="0" err="1"/>
              <a:t>have</a:t>
            </a:r>
            <a:r>
              <a:rPr lang="es-ES" b="1" dirty="0"/>
              <a:t> </a:t>
            </a:r>
            <a:r>
              <a:rPr lang="es-ES" b="1" dirty="0" err="1"/>
              <a:t>rash</a:t>
            </a:r>
            <a:r>
              <a:rPr lang="es-ES" b="1" dirty="0"/>
              <a:t>?  [</a:t>
            </a:r>
            <a:r>
              <a:rPr lang="es-ES" b="1" dirty="0" err="1"/>
              <a:t>Start</a:t>
            </a:r>
            <a:r>
              <a:rPr lang="es-ES" b="1" dirty="0"/>
              <a:t> </a:t>
            </a:r>
            <a:r>
              <a:rPr lang="es-ES" b="1" dirty="0" err="1"/>
              <a:t>on</a:t>
            </a:r>
            <a:r>
              <a:rPr lang="es-ES" b="1" dirty="0"/>
              <a:t> </a:t>
            </a:r>
            <a:r>
              <a:rPr lang="es-ES" b="1" dirty="0" err="1"/>
              <a:t>far</a:t>
            </a:r>
            <a:r>
              <a:rPr lang="es-ES" b="1" dirty="0"/>
              <a:t> </a:t>
            </a:r>
            <a:r>
              <a:rPr lang="es-ES" b="1" dirty="0" err="1"/>
              <a:t>left</a:t>
            </a:r>
            <a:r>
              <a:rPr lang="es-ES" b="1" dirty="0"/>
              <a:t> </a:t>
            </a:r>
            <a:r>
              <a:rPr lang="es-ES" b="1" dirty="0" err="1"/>
              <a:t>side</a:t>
            </a:r>
            <a:r>
              <a:rPr lang="es-ES" b="1" dirty="0"/>
              <a:t>]</a:t>
            </a:r>
          </a:p>
          <a:p>
            <a:r>
              <a:rPr lang="es-ES" dirty="0" err="1"/>
              <a:t>First</a:t>
            </a:r>
            <a:r>
              <a:rPr lang="es-ES" dirty="0"/>
              <a:t> </a:t>
            </a:r>
            <a:r>
              <a:rPr lang="es-ES" dirty="0" err="1"/>
              <a:t>infected</a:t>
            </a:r>
            <a:r>
              <a:rPr lang="es-ES" dirty="0"/>
              <a:t> mosquito bites </a:t>
            </a:r>
            <a:r>
              <a:rPr lang="es-ES" dirty="0" err="1"/>
              <a:t>patient</a:t>
            </a:r>
            <a:r>
              <a:rPr lang="es-ES" dirty="0"/>
              <a:t>.</a:t>
            </a:r>
          </a:p>
          <a:p>
            <a:r>
              <a:rPr lang="es-ES" dirty="0" err="1"/>
              <a:t>Second</a:t>
            </a:r>
            <a:r>
              <a:rPr lang="es-ES" dirty="0"/>
              <a:t>, </a:t>
            </a:r>
            <a:r>
              <a:rPr lang="es-ES" dirty="0" err="1"/>
              <a:t>incubation</a:t>
            </a:r>
            <a:r>
              <a:rPr lang="es-ES" dirty="0"/>
              <a:t> </a:t>
            </a:r>
            <a:r>
              <a:rPr lang="es-ES" dirty="0" err="1"/>
              <a:t>period</a:t>
            </a:r>
            <a:r>
              <a:rPr lang="es-ES" dirty="0"/>
              <a:t> of 3 </a:t>
            </a:r>
            <a:r>
              <a:rPr lang="es-ES" dirty="0" err="1"/>
              <a:t>to</a:t>
            </a:r>
            <a:r>
              <a:rPr lang="es-ES" dirty="0"/>
              <a:t> 14 </a:t>
            </a:r>
            <a:r>
              <a:rPr lang="es-ES" dirty="0" err="1"/>
              <a:t>days</a:t>
            </a:r>
            <a:r>
              <a:rPr lang="es-ES" dirty="0"/>
              <a:t> (</a:t>
            </a:r>
            <a:r>
              <a:rPr lang="es-ES" dirty="0" err="1"/>
              <a:t>typically</a:t>
            </a:r>
            <a:r>
              <a:rPr lang="es-ES" dirty="0"/>
              <a:t> ~ 1 </a:t>
            </a:r>
            <a:r>
              <a:rPr lang="es-ES" dirty="0" err="1"/>
              <a:t>week</a:t>
            </a:r>
            <a:r>
              <a:rPr lang="es-ES" dirty="0"/>
              <a:t>)</a:t>
            </a:r>
          </a:p>
          <a:p>
            <a:r>
              <a:rPr lang="es-ES" dirty="0" err="1"/>
              <a:t>Third</a:t>
            </a:r>
            <a:r>
              <a:rPr lang="es-ES" dirty="0"/>
              <a:t>, 24-48 </a:t>
            </a:r>
            <a:r>
              <a:rPr lang="es-ES" dirty="0" err="1"/>
              <a:t>hours</a:t>
            </a:r>
            <a:r>
              <a:rPr lang="es-ES" dirty="0"/>
              <a:t> of viremia </a:t>
            </a:r>
            <a:r>
              <a:rPr lang="es-ES" dirty="0" err="1"/>
              <a:t>with</a:t>
            </a:r>
            <a:r>
              <a:rPr lang="es-ES" dirty="0"/>
              <a:t> no </a:t>
            </a:r>
            <a:r>
              <a:rPr lang="es-ES" dirty="0" err="1"/>
              <a:t>symptoms</a:t>
            </a:r>
            <a:endParaRPr lang="es-ES" dirty="0"/>
          </a:p>
          <a:p>
            <a:r>
              <a:rPr lang="es-ES" dirty="0" err="1"/>
              <a:t>Fourth</a:t>
            </a:r>
            <a:r>
              <a:rPr lang="es-ES" dirty="0"/>
              <a:t>, </a:t>
            </a:r>
            <a:r>
              <a:rPr lang="es-ES" dirty="0" err="1"/>
              <a:t>febrile</a:t>
            </a:r>
            <a:r>
              <a:rPr lang="es-ES" dirty="0"/>
              <a:t> </a:t>
            </a:r>
            <a:r>
              <a:rPr lang="es-ES" dirty="0" err="1"/>
              <a:t>phase</a:t>
            </a:r>
            <a:r>
              <a:rPr lang="es-ES" dirty="0"/>
              <a:t> (up </a:t>
            </a:r>
            <a:r>
              <a:rPr lang="es-ES" dirty="0" err="1"/>
              <a:t>to</a:t>
            </a:r>
            <a:r>
              <a:rPr lang="es-ES" dirty="0"/>
              <a:t> 7 </a:t>
            </a:r>
            <a:r>
              <a:rPr lang="es-ES" dirty="0" err="1"/>
              <a:t>days</a:t>
            </a:r>
            <a:r>
              <a:rPr lang="es-ES" dirty="0"/>
              <a:t> in </a:t>
            </a:r>
            <a:r>
              <a:rPr lang="es-ES" dirty="0" err="1"/>
              <a:t>duration</a:t>
            </a:r>
            <a:r>
              <a:rPr lang="es-ES" dirty="0"/>
              <a:t>)</a:t>
            </a:r>
          </a:p>
          <a:p>
            <a:pPr>
              <a:spcAft>
                <a:spcPct val="30000"/>
              </a:spcAft>
            </a:pPr>
            <a:r>
              <a:rPr lang="es-ES" b="1" dirty="0"/>
              <a:t>--</a:t>
            </a:r>
            <a:r>
              <a:rPr lang="en-US" dirty="0">
                <a:solidFill>
                  <a:srgbClr val="6600CC"/>
                </a:solidFill>
              </a:rPr>
              <a:t>With sudden onset of fever:</a:t>
            </a:r>
            <a:r>
              <a:rPr lang="en-US" dirty="0"/>
              <a:t>  Flushing or erythema of face, neck and chest for 1 to 2 days. May have </a:t>
            </a:r>
            <a:r>
              <a:rPr lang="en-US" dirty="0">
                <a:latin typeface="Tahoma" pitchFamily="34" charset="0"/>
              </a:rPr>
              <a:t>injected pharynx and red lips.</a:t>
            </a:r>
            <a:r>
              <a:rPr lang="en-US" dirty="0"/>
              <a:t> Can be mistaken for scarlet fever or Fifth’s disease.</a:t>
            </a:r>
          </a:p>
          <a:p>
            <a:pPr>
              <a:spcAft>
                <a:spcPct val="30000"/>
              </a:spcAft>
            </a:pPr>
            <a:endParaRPr lang="en-US" dirty="0"/>
          </a:p>
          <a:p>
            <a:pPr>
              <a:spcAft>
                <a:spcPct val="30000"/>
              </a:spcAft>
            </a:pPr>
            <a:endParaRPr lang="en-US" dirty="0"/>
          </a:p>
          <a:p>
            <a:endParaRPr lang="es-ES" b="1" dirty="0"/>
          </a:p>
        </p:txBody>
      </p:sp>
    </p:spTree>
    <p:extLst>
      <p:ext uri="{BB962C8B-B14F-4D97-AF65-F5344CB8AC3E}">
        <p14:creationId xmlns:p14="http://schemas.microsoft.com/office/powerpoint/2010/main" val="1832704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p:spPr>
        <p:txBody>
          <a:bodyPr/>
          <a:lstStyle/>
          <a:p>
            <a:r>
              <a:rPr lang="es-ES"/>
              <a:t>Second skin manifestation:</a:t>
            </a:r>
          </a:p>
          <a:p>
            <a:endParaRPr lang="es-ES"/>
          </a:p>
          <a:p>
            <a:r>
              <a:rPr lang="en-US">
                <a:solidFill>
                  <a:srgbClr val="6600CC"/>
                </a:solidFill>
              </a:rPr>
              <a:t>At days 2 to 6:</a:t>
            </a:r>
            <a:r>
              <a:rPr lang="en-US"/>
              <a:t>  Macular or maculopapular truncal rash that spreads to face and extremities. </a:t>
            </a:r>
            <a:r>
              <a:rPr lang="es-ES"/>
              <a:t>  </a:t>
            </a:r>
          </a:p>
          <a:p>
            <a:endParaRPr lang="es-ES"/>
          </a:p>
        </p:txBody>
      </p:sp>
    </p:spTree>
    <p:extLst>
      <p:ext uri="{BB962C8B-B14F-4D97-AF65-F5344CB8AC3E}">
        <p14:creationId xmlns:p14="http://schemas.microsoft.com/office/powerpoint/2010/main" val="273776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p:spPr>
        <p:txBody>
          <a:bodyPr/>
          <a:lstStyle/>
          <a:p>
            <a:r>
              <a:rPr lang="es-ES" b="1"/>
              <a:t>[NOTE TO SPEAKER: please orient the listener]</a:t>
            </a:r>
          </a:p>
          <a:p>
            <a:endParaRPr lang="es-ES" b="1"/>
          </a:p>
          <a:p>
            <a:r>
              <a:rPr lang="es-ES" b="1"/>
              <a:t>So when do dengue patients have rash?  [Start on far left side]</a:t>
            </a:r>
          </a:p>
          <a:p>
            <a:r>
              <a:rPr lang="es-ES"/>
              <a:t>First infected mosquito bites patient.</a:t>
            </a:r>
          </a:p>
          <a:p>
            <a:r>
              <a:rPr lang="es-ES"/>
              <a:t>Second, incubation period of 3 to 14 days (typically ~ 1 week)</a:t>
            </a:r>
          </a:p>
          <a:p>
            <a:r>
              <a:rPr lang="es-ES"/>
              <a:t>Third, 24-48 hours of viremia with no symptoms</a:t>
            </a:r>
          </a:p>
          <a:p>
            <a:r>
              <a:rPr lang="es-ES"/>
              <a:t>Fourth, febrile phase (up to 7 days in duration)</a:t>
            </a:r>
          </a:p>
          <a:p>
            <a:pPr>
              <a:spcAft>
                <a:spcPct val="30000"/>
              </a:spcAft>
            </a:pPr>
            <a:r>
              <a:rPr lang="es-ES" b="1"/>
              <a:t>--</a:t>
            </a:r>
            <a:r>
              <a:rPr lang="en-US">
                <a:solidFill>
                  <a:srgbClr val="6600CC"/>
                </a:solidFill>
              </a:rPr>
              <a:t>With sudden onset of fever:</a:t>
            </a:r>
            <a:r>
              <a:rPr lang="en-US"/>
              <a:t>  Flushing or erythema of face, neck and chest for 1 to 2 days. May have </a:t>
            </a:r>
            <a:r>
              <a:rPr lang="en-US">
                <a:latin typeface="Tahoma" pitchFamily="34" charset="0"/>
              </a:rPr>
              <a:t>injected pharynx and red lips.</a:t>
            </a:r>
            <a:r>
              <a:rPr lang="en-US"/>
              <a:t> Can be mistaken for scarlet fever or Fifth’s disease.</a:t>
            </a:r>
          </a:p>
          <a:p>
            <a:pPr>
              <a:spcAft>
                <a:spcPct val="30000"/>
              </a:spcAft>
            </a:pPr>
            <a:endParaRPr lang="en-US"/>
          </a:p>
          <a:p>
            <a:pPr>
              <a:spcAft>
                <a:spcPct val="30000"/>
              </a:spcAft>
            </a:pPr>
            <a:endParaRPr lang="en-US"/>
          </a:p>
          <a:p>
            <a:endParaRPr lang="es-ES" b="1"/>
          </a:p>
        </p:txBody>
      </p:sp>
    </p:spTree>
    <p:extLst>
      <p:ext uri="{BB962C8B-B14F-4D97-AF65-F5344CB8AC3E}">
        <p14:creationId xmlns:p14="http://schemas.microsoft.com/office/powerpoint/2010/main" val="258977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p:spPr>
        <p:txBody>
          <a:bodyPr/>
          <a:lstStyle/>
          <a:p>
            <a:pPr>
              <a:spcBef>
                <a:spcPct val="0"/>
              </a:spcBef>
              <a:spcAft>
                <a:spcPts val="589"/>
              </a:spcAft>
            </a:pPr>
            <a:r>
              <a:rPr lang="en-GB" dirty="0">
                <a:latin typeface="Tahoma" pitchFamily="34" charset="0"/>
              </a:rPr>
              <a:t>Onset of critical phase usually can be identified by:</a:t>
            </a:r>
          </a:p>
          <a:p>
            <a:pPr lvl="1">
              <a:spcBef>
                <a:spcPct val="0"/>
              </a:spcBef>
              <a:spcAft>
                <a:spcPts val="589"/>
              </a:spcAft>
            </a:pPr>
            <a:r>
              <a:rPr lang="en-GB" dirty="0">
                <a:latin typeface="Tahoma" pitchFamily="34" charset="0"/>
              </a:rPr>
              <a:t>Defervescence (</a:t>
            </a:r>
            <a:r>
              <a:rPr lang="en-GB" dirty="0"/>
              <a:t>Defined as when body temperature drops to less than 38.0°C, and remains below this level.)</a:t>
            </a:r>
            <a:endParaRPr lang="en-GB" dirty="0">
              <a:latin typeface="Tahoma" pitchFamily="34" charset="0"/>
            </a:endParaRPr>
          </a:p>
          <a:p>
            <a:pPr lvl="1">
              <a:spcBef>
                <a:spcPct val="0"/>
              </a:spcBef>
              <a:spcAft>
                <a:spcPts val="589"/>
              </a:spcAft>
            </a:pPr>
            <a:r>
              <a:rPr lang="en-GB" dirty="0">
                <a:latin typeface="Tahoma" pitchFamily="34" charset="0"/>
              </a:rPr>
              <a:t>Drop in platelet count with rise in hematocrit (which typically occurs shortly before or at defervescence).</a:t>
            </a:r>
          </a:p>
          <a:p>
            <a:pPr lvl="1">
              <a:spcBef>
                <a:spcPct val="0"/>
              </a:spcBef>
              <a:spcAft>
                <a:spcPts val="589"/>
              </a:spcAft>
            </a:pPr>
            <a:r>
              <a:rPr lang="en-GB" dirty="0">
                <a:latin typeface="Tahoma" pitchFamily="34" charset="0"/>
              </a:rPr>
              <a:t>Onset of </a:t>
            </a:r>
            <a:r>
              <a:rPr lang="en-GB" dirty="0" err="1">
                <a:latin typeface="Tahoma" pitchFamily="34" charset="0"/>
              </a:rPr>
              <a:t>leukopenia</a:t>
            </a:r>
            <a:r>
              <a:rPr lang="en-GB" dirty="0">
                <a:latin typeface="Tahoma" pitchFamily="34" charset="0"/>
              </a:rPr>
              <a:t> which usually 24 hrs. before platelet drop</a:t>
            </a:r>
          </a:p>
          <a:p>
            <a:pPr lvl="1">
              <a:spcBef>
                <a:spcPct val="0"/>
              </a:spcBef>
              <a:spcAft>
                <a:spcPts val="589"/>
              </a:spcAft>
            </a:pPr>
            <a:r>
              <a:rPr lang="en-GB" dirty="0">
                <a:latin typeface="Tahoma" pitchFamily="34" charset="0"/>
              </a:rPr>
              <a:t>Development of warning signs:</a:t>
            </a:r>
          </a:p>
          <a:p>
            <a:pPr lvl="2">
              <a:spcBef>
                <a:spcPct val="0"/>
              </a:spcBef>
              <a:spcAft>
                <a:spcPts val="589"/>
              </a:spcAft>
              <a:buFont typeface="Arial" pitchFamily="34" charset="0"/>
              <a:buChar char="•"/>
            </a:pPr>
            <a:r>
              <a:rPr lang="en-GB" dirty="0">
                <a:latin typeface="Tahoma" pitchFamily="34" charset="0"/>
                <a:cs typeface="Arial" pitchFamily="34" charset="0"/>
              </a:rPr>
              <a:t>  Severe abdominal pain</a:t>
            </a:r>
          </a:p>
          <a:p>
            <a:pPr lvl="2">
              <a:spcBef>
                <a:spcPct val="0"/>
              </a:spcBef>
              <a:spcAft>
                <a:spcPts val="589"/>
              </a:spcAft>
              <a:buFont typeface="Arial" pitchFamily="34" charset="0"/>
              <a:buChar char="•"/>
            </a:pPr>
            <a:r>
              <a:rPr lang="en-GB" dirty="0">
                <a:latin typeface="Tahoma" pitchFamily="34" charset="0"/>
                <a:cs typeface="Arial" pitchFamily="34" charset="0"/>
              </a:rPr>
              <a:t>  Persistent vomiting</a:t>
            </a:r>
          </a:p>
          <a:p>
            <a:pPr lvl="2">
              <a:spcBef>
                <a:spcPct val="0"/>
              </a:spcBef>
              <a:spcAft>
                <a:spcPts val="589"/>
              </a:spcAft>
              <a:buFont typeface="Arial" pitchFamily="34" charset="0"/>
              <a:buChar char="•"/>
            </a:pPr>
            <a:r>
              <a:rPr lang="en-GB" baseline="0" dirty="0">
                <a:latin typeface="Tahoma" pitchFamily="34" charset="0"/>
                <a:cs typeface="Arial" pitchFamily="34" charset="0"/>
              </a:rPr>
              <a:t>  </a:t>
            </a:r>
            <a:r>
              <a:rPr lang="en-GB" dirty="0">
                <a:latin typeface="Tahoma" pitchFamily="34" charset="0"/>
                <a:cs typeface="Arial" pitchFamily="34" charset="0"/>
              </a:rPr>
              <a:t>Clinical fluid accumulation (</a:t>
            </a:r>
            <a:r>
              <a:rPr lang="en-GB" dirty="0" err="1">
                <a:latin typeface="Tahoma" pitchFamily="34" charset="0"/>
                <a:cs typeface="Arial" pitchFamily="34" charset="0"/>
              </a:rPr>
              <a:t>ascites</a:t>
            </a:r>
            <a:r>
              <a:rPr lang="en-GB" dirty="0">
                <a:latin typeface="Tahoma" pitchFamily="34" charset="0"/>
                <a:cs typeface="Arial" pitchFamily="34" charset="0"/>
              </a:rPr>
              <a:t>, pleural effusion)</a:t>
            </a:r>
          </a:p>
          <a:p>
            <a:pPr lvl="2">
              <a:spcBef>
                <a:spcPct val="0"/>
              </a:spcBef>
              <a:spcAft>
                <a:spcPts val="589"/>
              </a:spcAft>
              <a:buFont typeface="Arial" pitchFamily="34" charset="0"/>
              <a:buChar char="•"/>
            </a:pPr>
            <a:r>
              <a:rPr lang="en-GB" baseline="0" dirty="0">
                <a:latin typeface="Tahoma" pitchFamily="34" charset="0"/>
                <a:cs typeface="Arial" pitchFamily="34" charset="0"/>
              </a:rPr>
              <a:t>  </a:t>
            </a:r>
            <a:r>
              <a:rPr lang="en-GB" dirty="0">
                <a:latin typeface="Tahoma" pitchFamily="34" charset="0"/>
                <a:cs typeface="Arial" pitchFamily="34" charset="0"/>
              </a:rPr>
              <a:t>Mucosal bleed</a:t>
            </a:r>
          </a:p>
          <a:p>
            <a:pPr lvl="2">
              <a:spcBef>
                <a:spcPct val="0"/>
              </a:spcBef>
              <a:spcAft>
                <a:spcPts val="589"/>
              </a:spcAft>
              <a:buFont typeface="Arial" pitchFamily="34" charset="0"/>
              <a:buChar char="•"/>
            </a:pPr>
            <a:r>
              <a:rPr lang="en-GB" baseline="0" dirty="0">
                <a:latin typeface="Tahoma" pitchFamily="34" charset="0"/>
                <a:cs typeface="Arial" pitchFamily="34" charset="0"/>
              </a:rPr>
              <a:t>  </a:t>
            </a:r>
            <a:r>
              <a:rPr lang="en-GB" dirty="0">
                <a:latin typeface="Tahoma" pitchFamily="34" charset="0"/>
                <a:cs typeface="Arial" pitchFamily="34" charset="0"/>
              </a:rPr>
              <a:t>Lethargy; restlessness</a:t>
            </a:r>
          </a:p>
          <a:p>
            <a:pPr lvl="2">
              <a:spcBef>
                <a:spcPct val="0"/>
              </a:spcBef>
              <a:spcAft>
                <a:spcPts val="589"/>
              </a:spcAft>
              <a:buFont typeface="Arial" pitchFamily="34" charset="0"/>
              <a:buChar char="•"/>
            </a:pPr>
            <a:r>
              <a:rPr lang="en-GB" baseline="0" dirty="0">
                <a:latin typeface="Tahoma" pitchFamily="34" charset="0"/>
                <a:cs typeface="Arial" pitchFamily="34" charset="0"/>
              </a:rPr>
              <a:t>  </a:t>
            </a:r>
            <a:r>
              <a:rPr lang="en-GB" dirty="0">
                <a:latin typeface="Tahoma" pitchFamily="34" charset="0"/>
                <a:cs typeface="Arial" pitchFamily="34" charset="0"/>
              </a:rPr>
              <a:t>Liver enlargement &gt;2cm</a:t>
            </a:r>
          </a:p>
        </p:txBody>
      </p:sp>
      <p:sp>
        <p:nvSpPr>
          <p:cNvPr id="344068" name="Slide Number Placeholder 3"/>
          <p:cNvSpPr>
            <a:spLocks noGrp="1"/>
          </p:cNvSpPr>
          <p:nvPr>
            <p:ph type="sldNum" sz="quarter" idx="5"/>
          </p:nvPr>
        </p:nvSpPr>
        <p:spPr>
          <a:noFill/>
        </p:spPr>
        <p:txBody>
          <a:bodyPr/>
          <a:lstStyle/>
          <a:p>
            <a:pPr defTabSz="923254"/>
            <a:fld id="{F02F1ED6-9EC4-498C-8F2C-352D1F4857C9}" type="slidenum">
              <a:rPr lang="en-US" smtClean="0"/>
              <a:pPr defTabSz="923254"/>
              <a:t>29</a:t>
            </a:fld>
            <a:endParaRPr lang="en-US" dirty="0"/>
          </a:p>
        </p:txBody>
      </p:sp>
    </p:spTree>
    <p:extLst>
      <p:ext uri="{BB962C8B-B14F-4D97-AF65-F5344CB8AC3E}">
        <p14:creationId xmlns:p14="http://schemas.microsoft.com/office/powerpoint/2010/main" val="110189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p:spPr>
        <p:txBody>
          <a:bodyPr/>
          <a:lstStyle/>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r>
              <a:rPr lang="en-US" dirty="0">
                <a:solidFill>
                  <a:srgbClr val="6600CC"/>
                </a:solidFill>
              </a:rPr>
              <a:t>At or slightly before defervescence: </a:t>
            </a:r>
            <a:r>
              <a:rPr lang="en-US" dirty="0"/>
              <a:t>  Petechiae may appear, especially on lower extremities </a:t>
            </a:r>
            <a:endParaRPr lang="es-ES" dirty="0"/>
          </a:p>
          <a:p>
            <a:endParaRPr lang="es-ES" dirty="0"/>
          </a:p>
        </p:txBody>
      </p:sp>
    </p:spTree>
    <p:extLst>
      <p:ext uri="{BB962C8B-B14F-4D97-AF65-F5344CB8AC3E}">
        <p14:creationId xmlns:p14="http://schemas.microsoft.com/office/powerpoint/2010/main" val="276213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3885583" y="-1558"/>
            <a:ext cx="2972421" cy="455952"/>
          </a:xfrm>
          <a:prstGeom prst="rect">
            <a:avLst/>
          </a:prstGeom>
          <a:noFill/>
          <a:ln w="12700">
            <a:noFill/>
            <a:miter lim="800000"/>
            <a:headEnd/>
            <a:tailEnd/>
          </a:ln>
        </p:spPr>
        <p:txBody>
          <a:bodyPr wrap="none" lIns="89673" tIns="44835" rIns="89673" bIns="44835" anchor="ctr"/>
          <a:lstStyle/>
          <a:p>
            <a:pPr eaLnBrk="0" hangingPunct="0"/>
            <a:endParaRPr lang="en-US" i="0"/>
          </a:p>
        </p:txBody>
      </p:sp>
      <p:sp>
        <p:nvSpPr>
          <p:cNvPr id="299011" name="Rectangle 3"/>
          <p:cNvSpPr>
            <a:spLocks noChangeArrowheads="1"/>
          </p:cNvSpPr>
          <p:nvPr/>
        </p:nvSpPr>
        <p:spPr bwMode="auto">
          <a:xfrm>
            <a:off x="3885583" y="8688050"/>
            <a:ext cx="2972421" cy="455951"/>
          </a:xfrm>
          <a:prstGeom prst="rect">
            <a:avLst/>
          </a:prstGeom>
          <a:noFill/>
          <a:ln w="12700">
            <a:noFill/>
            <a:miter lim="800000"/>
            <a:headEnd/>
            <a:tailEnd/>
          </a:ln>
        </p:spPr>
        <p:txBody>
          <a:bodyPr lIns="19275" tIns="0" rIns="19275" bIns="0" anchor="b"/>
          <a:lstStyle/>
          <a:p>
            <a:pPr algn="r" defTabSz="923254" eaLnBrk="0" hangingPunct="0"/>
            <a:r>
              <a:rPr lang="en-US" sz="1000" dirty="0">
                <a:latin typeface="Times New Roman" pitchFamily="18" charset="0"/>
              </a:rPr>
              <a:t>3</a:t>
            </a:r>
          </a:p>
        </p:txBody>
      </p:sp>
      <p:sp>
        <p:nvSpPr>
          <p:cNvPr id="299012" name="Rectangle 4"/>
          <p:cNvSpPr>
            <a:spLocks noChangeArrowheads="1"/>
          </p:cNvSpPr>
          <p:nvPr/>
        </p:nvSpPr>
        <p:spPr bwMode="auto">
          <a:xfrm>
            <a:off x="5" y="8688050"/>
            <a:ext cx="2972421" cy="455951"/>
          </a:xfrm>
          <a:prstGeom prst="rect">
            <a:avLst/>
          </a:prstGeom>
          <a:noFill/>
          <a:ln w="12700">
            <a:noFill/>
            <a:miter lim="800000"/>
            <a:headEnd/>
            <a:tailEnd/>
          </a:ln>
        </p:spPr>
        <p:txBody>
          <a:bodyPr wrap="none" lIns="89673" tIns="44835" rIns="89673" bIns="44835" anchor="ctr"/>
          <a:lstStyle/>
          <a:p>
            <a:pPr eaLnBrk="0" hangingPunct="0"/>
            <a:endParaRPr lang="en-US" i="0"/>
          </a:p>
        </p:txBody>
      </p:sp>
      <p:sp>
        <p:nvSpPr>
          <p:cNvPr id="299013" name="Rectangle 5"/>
          <p:cNvSpPr>
            <a:spLocks noChangeArrowheads="1"/>
          </p:cNvSpPr>
          <p:nvPr/>
        </p:nvSpPr>
        <p:spPr bwMode="auto">
          <a:xfrm>
            <a:off x="5" y="-1558"/>
            <a:ext cx="2972421" cy="455952"/>
          </a:xfrm>
          <a:prstGeom prst="rect">
            <a:avLst/>
          </a:prstGeom>
          <a:noFill/>
          <a:ln w="12700">
            <a:noFill/>
            <a:miter lim="800000"/>
            <a:headEnd/>
            <a:tailEnd/>
          </a:ln>
        </p:spPr>
        <p:txBody>
          <a:bodyPr wrap="none" lIns="89673" tIns="44835" rIns="89673" bIns="44835" anchor="ctr"/>
          <a:lstStyle/>
          <a:p>
            <a:pPr eaLnBrk="0" hangingPunct="0"/>
            <a:endParaRPr lang="en-US" i="0"/>
          </a:p>
        </p:txBody>
      </p:sp>
      <p:sp>
        <p:nvSpPr>
          <p:cNvPr id="299014" name="Rectangle 6"/>
          <p:cNvSpPr>
            <a:spLocks noGrp="1" noRot="1" noChangeAspect="1" noChangeArrowheads="1" noTextEdit="1"/>
          </p:cNvSpPr>
          <p:nvPr>
            <p:ph type="sldImg"/>
          </p:nvPr>
        </p:nvSpPr>
        <p:spPr>
          <a:xfrm>
            <a:off x="1150938" y="693738"/>
            <a:ext cx="4560887" cy="3421062"/>
          </a:xfrm>
          <a:ln w="12700" cap="flat">
            <a:solidFill>
              <a:schemeClr val="tx1"/>
            </a:solidFill>
          </a:ln>
        </p:spPr>
      </p:sp>
      <p:sp>
        <p:nvSpPr>
          <p:cNvPr id="299015" name="Rectangle 7"/>
          <p:cNvSpPr>
            <a:spLocks noGrp="1" noChangeArrowheads="1"/>
          </p:cNvSpPr>
          <p:nvPr>
            <p:ph type="body" idx="1"/>
          </p:nvPr>
        </p:nvSpPr>
        <p:spPr>
          <a:xfrm>
            <a:off x="914713" y="4340902"/>
            <a:ext cx="5028578" cy="4114489"/>
          </a:xfrm>
          <a:noFill/>
          <a:ln/>
        </p:spPr>
        <p:txBody>
          <a:bodyPr lIns="91560" tIns="44974" rIns="91560" bIns="44974"/>
          <a:lstStyle/>
          <a:p>
            <a:pPr marL="110543" indent="-110543"/>
            <a:r>
              <a:rPr lang="en-US" dirty="0"/>
              <a:t>The dengue viruses (DENV) are single stranded RNA viruses and dengue viruses are members of the </a:t>
            </a:r>
            <a:r>
              <a:rPr lang="en-US" i="1" dirty="0" err="1"/>
              <a:t>Flaviviridae</a:t>
            </a:r>
            <a:r>
              <a:rPr lang="en-US" dirty="0"/>
              <a:t> family in the </a:t>
            </a:r>
            <a:r>
              <a:rPr lang="en-US" dirty="0" err="1"/>
              <a:t>Flavivirus</a:t>
            </a:r>
            <a:r>
              <a:rPr lang="en-US" dirty="0"/>
              <a:t> genus which includes several viruses that pose a threat to public health, including </a:t>
            </a:r>
          </a:p>
          <a:p>
            <a:pPr marL="110543" indent="-110543"/>
            <a:r>
              <a:rPr lang="en-US" dirty="0"/>
              <a:t>--Tick-borne encephalitis virus (TBEV), </a:t>
            </a:r>
          </a:p>
          <a:p>
            <a:pPr marL="110543" indent="-110543"/>
            <a:r>
              <a:rPr lang="en-US" dirty="0"/>
              <a:t>--West Nile virus (WNV), </a:t>
            </a:r>
          </a:p>
          <a:p>
            <a:pPr marL="110543" indent="-110543"/>
            <a:r>
              <a:rPr lang="en-US" dirty="0"/>
              <a:t>--Murray Valley encephalitis virus (MVEV), </a:t>
            </a:r>
          </a:p>
          <a:p>
            <a:pPr marL="110543" indent="-110543"/>
            <a:r>
              <a:rPr lang="en-US" dirty="0"/>
              <a:t>--Japanese encephalitis virus (JEV) </a:t>
            </a:r>
          </a:p>
          <a:p>
            <a:pPr marL="110543" indent="-110543"/>
            <a:r>
              <a:rPr lang="en-US" dirty="0"/>
              <a:t>--St. Louis encephalitis virus</a:t>
            </a:r>
          </a:p>
          <a:p>
            <a:pPr marL="110543" indent="-110543"/>
            <a:r>
              <a:rPr lang="en-US" dirty="0"/>
              <a:t>--yellow fever virus (YFV).</a:t>
            </a:r>
            <a:endParaRPr lang="es-ES" dirty="0"/>
          </a:p>
          <a:p>
            <a:pPr marL="110543" indent="-110543"/>
            <a:endParaRPr lang="es-ES" dirty="0"/>
          </a:p>
        </p:txBody>
      </p:sp>
    </p:spTree>
    <p:extLst>
      <p:ext uri="{BB962C8B-B14F-4D97-AF65-F5344CB8AC3E}">
        <p14:creationId xmlns:p14="http://schemas.microsoft.com/office/powerpoint/2010/main" val="67875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p:spPr>
        <p:txBody>
          <a:bodyPr/>
          <a:lstStyle/>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endParaRPr lang="en-US" dirty="0">
              <a:solidFill>
                <a:srgbClr val="6600CC"/>
              </a:solidFill>
            </a:endParaRPr>
          </a:p>
          <a:p>
            <a:r>
              <a:rPr lang="en-US" dirty="0">
                <a:solidFill>
                  <a:srgbClr val="6600CC"/>
                </a:solidFill>
              </a:rPr>
              <a:t>At or slightly before defervescence: </a:t>
            </a:r>
            <a:r>
              <a:rPr lang="en-US" dirty="0"/>
              <a:t>  Petechiae may appear, especially on lower extremities </a:t>
            </a:r>
            <a:endParaRPr lang="es-ES" dirty="0"/>
          </a:p>
          <a:p>
            <a:endParaRPr lang="es-ES" dirty="0"/>
          </a:p>
        </p:txBody>
      </p:sp>
    </p:spTree>
    <p:extLst>
      <p:ext uri="{BB962C8B-B14F-4D97-AF65-F5344CB8AC3E}">
        <p14:creationId xmlns:p14="http://schemas.microsoft.com/office/powerpoint/2010/main" val="4217270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p:spPr>
        <p:txBody>
          <a:bodyPr/>
          <a:lstStyle/>
          <a:p>
            <a:r>
              <a:rPr lang="es-ES" b="1"/>
              <a:t>[NOTE TO SPEAKER: please orient the listener]</a:t>
            </a:r>
          </a:p>
          <a:p>
            <a:endParaRPr lang="es-ES" b="1"/>
          </a:p>
          <a:p>
            <a:r>
              <a:rPr lang="es-ES" b="1"/>
              <a:t>So when do dengue patients have rash?  [Start on far left side]</a:t>
            </a:r>
          </a:p>
          <a:p>
            <a:r>
              <a:rPr lang="es-ES"/>
              <a:t>First infected mosquito bites patient.</a:t>
            </a:r>
          </a:p>
          <a:p>
            <a:r>
              <a:rPr lang="es-ES"/>
              <a:t>Second, incubation period of 3 to 14 days (typically ~ 1 week)</a:t>
            </a:r>
          </a:p>
          <a:p>
            <a:r>
              <a:rPr lang="es-ES"/>
              <a:t>Third, 24-48 hours of viremia with no symptoms</a:t>
            </a:r>
          </a:p>
          <a:p>
            <a:r>
              <a:rPr lang="es-ES"/>
              <a:t>Fourth, febrile phase (up to 7 days in duration)</a:t>
            </a:r>
          </a:p>
          <a:p>
            <a:pPr>
              <a:spcAft>
                <a:spcPct val="30000"/>
              </a:spcAft>
            </a:pPr>
            <a:r>
              <a:rPr lang="es-ES" b="1"/>
              <a:t>--</a:t>
            </a:r>
            <a:r>
              <a:rPr lang="en-US">
                <a:solidFill>
                  <a:srgbClr val="6600CC"/>
                </a:solidFill>
              </a:rPr>
              <a:t>With sudden onset of fever:</a:t>
            </a:r>
            <a:r>
              <a:rPr lang="en-US"/>
              <a:t>  Flushing or erythema of face, neck and chest for 1 to 2 days. May have </a:t>
            </a:r>
            <a:r>
              <a:rPr lang="en-US">
                <a:latin typeface="Tahoma" pitchFamily="34" charset="0"/>
              </a:rPr>
              <a:t>injected pharynx and red lips.</a:t>
            </a:r>
            <a:r>
              <a:rPr lang="en-US"/>
              <a:t> Can be mistaken for scarlet fever or Fifth’s disease.</a:t>
            </a:r>
          </a:p>
          <a:p>
            <a:pPr>
              <a:spcAft>
                <a:spcPct val="30000"/>
              </a:spcAft>
            </a:pPr>
            <a:endParaRPr lang="en-US"/>
          </a:p>
          <a:p>
            <a:pPr>
              <a:spcAft>
                <a:spcPct val="30000"/>
              </a:spcAft>
            </a:pPr>
            <a:endParaRPr lang="en-US"/>
          </a:p>
          <a:p>
            <a:endParaRPr lang="es-ES" b="1"/>
          </a:p>
        </p:txBody>
      </p:sp>
    </p:spTree>
    <p:extLst>
      <p:ext uri="{BB962C8B-B14F-4D97-AF65-F5344CB8AC3E}">
        <p14:creationId xmlns:p14="http://schemas.microsoft.com/office/powerpoint/2010/main" val="2946631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p:spPr>
        <p:txBody>
          <a:bodyPr/>
          <a:lstStyle/>
          <a:p>
            <a:r>
              <a:rPr lang="en-GB" dirty="0">
                <a:latin typeface="Tahoma" pitchFamily="34" charset="0"/>
              </a:rPr>
              <a:t>During the Recovery or Convalescent Phase:</a:t>
            </a:r>
          </a:p>
          <a:p>
            <a:endParaRPr lang="en-GB" dirty="0">
              <a:latin typeface="Tahoma" pitchFamily="34" charset="0"/>
            </a:endParaRPr>
          </a:p>
          <a:p>
            <a:r>
              <a:rPr lang="en-GB" dirty="0">
                <a:latin typeface="Tahoma" pitchFamily="34" charset="0"/>
              </a:rPr>
              <a:t>--There is a gradual re-absorption of </a:t>
            </a:r>
            <a:r>
              <a:rPr lang="en-GB" dirty="0" err="1">
                <a:latin typeface="Tahoma" pitchFamily="34" charset="0"/>
              </a:rPr>
              <a:t>extravascular</a:t>
            </a:r>
            <a:r>
              <a:rPr lang="en-GB" dirty="0">
                <a:latin typeface="Tahoma" pitchFamily="34" charset="0"/>
              </a:rPr>
              <a:t> fluid </a:t>
            </a:r>
            <a:r>
              <a:rPr lang="en-GB" dirty="0"/>
              <a:t>takes</a:t>
            </a:r>
            <a:r>
              <a:rPr lang="en-GB" dirty="0">
                <a:latin typeface="Tahoma" pitchFamily="34" charset="0"/>
              </a:rPr>
              <a:t> place in 48–72 hours.  This includes all </a:t>
            </a:r>
            <a:r>
              <a:rPr lang="en-GB" dirty="0" err="1">
                <a:latin typeface="Tahoma" pitchFamily="34" charset="0"/>
              </a:rPr>
              <a:t>extravasated</a:t>
            </a:r>
            <a:r>
              <a:rPr lang="en-GB" dirty="0">
                <a:latin typeface="Tahoma" pitchFamily="34" charset="0"/>
              </a:rPr>
              <a:t> IVFs and pleural and abdominal effusions.</a:t>
            </a:r>
            <a:br>
              <a:rPr lang="en-GB" dirty="0">
                <a:latin typeface="Tahoma" pitchFamily="34" charset="0"/>
              </a:rPr>
            </a:br>
            <a:r>
              <a:rPr lang="en-GB" dirty="0">
                <a:latin typeface="Tahoma" pitchFamily="34" charset="0"/>
              </a:rPr>
              <a:t> --General well being improves, hemodynamic status stabilises and </a:t>
            </a:r>
            <a:r>
              <a:rPr lang="en-GB" dirty="0" err="1">
                <a:latin typeface="Tahoma" pitchFamily="34" charset="0"/>
              </a:rPr>
              <a:t>diuresis</a:t>
            </a:r>
            <a:r>
              <a:rPr lang="en-GB" dirty="0">
                <a:latin typeface="Tahoma" pitchFamily="34" charset="0"/>
              </a:rPr>
              <a:t> ensues (e.g., 12 year old boy wets the hospital bed). </a:t>
            </a:r>
            <a:br>
              <a:rPr lang="en-GB" dirty="0">
                <a:latin typeface="Tahoma" pitchFamily="34" charset="0"/>
              </a:rPr>
            </a:br>
            <a:endParaRPr lang="en-GB" dirty="0">
              <a:latin typeface="Tahoma" pitchFamily="34" charset="0"/>
            </a:endParaRPr>
          </a:p>
          <a:p>
            <a:r>
              <a:rPr lang="en-GB" dirty="0">
                <a:latin typeface="Tahoma" pitchFamily="34" charset="0"/>
              </a:rPr>
              <a:t>Laboratory findings include:</a:t>
            </a:r>
          </a:p>
          <a:p>
            <a:pPr lvl="1"/>
            <a:r>
              <a:rPr lang="en-GB" dirty="0">
                <a:latin typeface="Tahoma" pitchFamily="34" charset="0"/>
              </a:rPr>
              <a:t>HCT stabilises or may lower due to </a:t>
            </a:r>
            <a:r>
              <a:rPr lang="en-GB" dirty="0" err="1">
                <a:latin typeface="Tahoma" pitchFamily="34" charset="0"/>
              </a:rPr>
              <a:t>dilutional</a:t>
            </a:r>
            <a:r>
              <a:rPr lang="en-GB" dirty="0">
                <a:latin typeface="Tahoma" pitchFamily="34" charset="0"/>
              </a:rPr>
              <a:t> effect of reabsorbed fluid (h</a:t>
            </a:r>
            <a:r>
              <a:rPr lang="en-US" dirty="0" err="1">
                <a:latin typeface="Tahoma" pitchFamily="34" charset="0"/>
              </a:rPr>
              <a:t>emodilution</a:t>
            </a:r>
            <a:r>
              <a:rPr lang="en-US" dirty="0">
                <a:latin typeface="Tahoma" pitchFamily="34" charset="0"/>
              </a:rPr>
              <a:t>)</a:t>
            </a:r>
            <a:r>
              <a:rPr lang="en-GB" dirty="0">
                <a:latin typeface="Tahoma" pitchFamily="34" charset="0"/>
              </a:rPr>
              <a:t>. – ASSESS</a:t>
            </a:r>
            <a:r>
              <a:rPr lang="en-GB" baseline="0" dirty="0">
                <a:latin typeface="Tahoma" pitchFamily="34" charset="0"/>
              </a:rPr>
              <a:t> VS to insure falling HCT not secondary to </a:t>
            </a:r>
            <a:r>
              <a:rPr lang="en-GB" baseline="0" dirty="0" err="1">
                <a:latin typeface="Tahoma" pitchFamily="34" charset="0"/>
              </a:rPr>
              <a:t>hemorrhage</a:t>
            </a:r>
            <a:endParaRPr lang="en-GB" dirty="0">
              <a:latin typeface="Tahoma" pitchFamily="34" charset="0"/>
            </a:endParaRPr>
          </a:p>
          <a:p>
            <a:pPr lvl="1"/>
            <a:r>
              <a:rPr lang="en-GB" dirty="0">
                <a:latin typeface="Tahoma" pitchFamily="34" charset="0"/>
              </a:rPr>
              <a:t>WBC usually starts to rise soon after defervescence.</a:t>
            </a:r>
          </a:p>
          <a:p>
            <a:pPr lvl="1"/>
            <a:r>
              <a:rPr lang="en-GB" dirty="0">
                <a:latin typeface="Tahoma" pitchFamily="34" charset="0"/>
              </a:rPr>
              <a:t>Recovery of platelet count is typically later than WBC.</a:t>
            </a:r>
            <a:endParaRPr lang="en-US" dirty="0">
              <a:latin typeface="Tahoma" pitchFamily="34" charset="0"/>
            </a:endParaRPr>
          </a:p>
          <a:p>
            <a:endParaRPr lang="en-US" dirty="0"/>
          </a:p>
        </p:txBody>
      </p:sp>
      <p:sp>
        <p:nvSpPr>
          <p:cNvPr id="346116" name="Slide Number Placeholder 3"/>
          <p:cNvSpPr>
            <a:spLocks noGrp="1"/>
          </p:cNvSpPr>
          <p:nvPr>
            <p:ph type="sldNum" sz="quarter" idx="5"/>
          </p:nvPr>
        </p:nvSpPr>
        <p:spPr>
          <a:noFill/>
        </p:spPr>
        <p:txBody>
          <a:bodyPr/>
          <a:lstStyle/>
          <a:p>
            <a:pPr defTabSz="923254"/>
            <a:fld id="{9587A34D-082F-448B-8EE1-EA5FC7F89299}" type="slidenum">
              <a:rPr lang="en-US" smtClean="0"/>
              <a:pPr defTabSz="923254"/>
              <a:t>33</a:t>
            </a:fld>
            <a:endParaRPr lang="en-US" dirty="0"/>
          </a:p>
        </p:txBody>
      </p:sp>
    </p:spTree>
    <p:extLst>
      <p:ext uri="{BB962C8B-B14F-4D97-AF65-F5344CB8AC3E}">
        <p14:creationId xmlns:p14="http://schemas.microsoft.com/office/powerpoint/2010/main" val="91375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r>
              <a:rPr lang="en-US" dirty="0">
                <a:solidFill>
                  <a:srgbClr val="6600CC"/>
                </a:solidFill>
              </a:rPr>
              <a:t>After defervescence: </a:t>
            </a:r>
            <a:r>
              <a:rPr lang="en-US" dirty="0"/>
              <a:t> Confluent (pruritic) petechial rash with round “islands” of normal skin on erythematous lower extremities. Known as the convalescent rash of dengue ‘islands of white in a sea of red’. Patients may actually present complaining of not being able to sleep because their skin itches. </a:t>
            </a:r>
          </a:p>
          <a:p>
            <a:endParaRPr lang="es-ES" dirty="0"/>
          </a:p>
        </p:txBody>
      </p:sp>
    </p:spTree>
    <p:extLst>
      <p:ext uri="{BB962C8B-B14F-4D97-AF65-F5344CB8AC3E}">
        <p14:creationId xmlns:p14="http://schemas.microsoft.com/office/powerpoint/2010/main" val="806326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a:noFill/>
          <a:ln/>
        </p:spPr>
        <p:txBody>
          <a:bodyPr/>
          <a:lstStyle/>
          <a:p>
            <a:pPr>
              <a:spcBef>
                <a:spcPct val="0"/>
              </a:spcBef>
              <a:spcAft>
                <a:spcPct val="50000"/>
              </a:spcAft>
            </a:pPr>
            <a:r>
              <a:rPr lang="en-GB" b="1" dirty="0">
                <a:solidFill>
                  <a:srgbClr val="3F007E"/>
                </a:solidFill>
                <a:latin typeface="Tahoma" pitchFamily="34" charset="0"/>
              </a:rPr>
              <a:t>Clinical problems encountered during the phases include:</a:t>
            </a:r>
          </a:p>
          <a:p>
            <a:pPr>
              <a:spcBef>
                <a:spcPct val="0"/>
              </a:spcBef>
              <a:spcAft>
                <a:spcPct val="50000"/>
              </a:spcAft>
            </a:pPr>
            <a:endParaRPr lang="en-GB" b="1" dirty="0">
              <a:solidFill>
                <a:srgbClr val="3F007E"/>
              </a:solidFill>
              <a:latin typeface="Tahoma" pitchFamily="34" charset="0"/>
            </a:endParaRPr>
          </a:p>
          <a:p>
            <a:pPr>
              <a:spcBef>
                <a:spcPct val="0"/>
              </a:spcBef>
              <a:spcAft>
                <a:spcPct val="50000"/>
              </a:spcAft>
            </a:pPr>
            <a:r>
              <a:rPr lang="en-GB" b="1" dirty="0">
                <a:solidFill>
                  <a:srgbClr val="3F007E"/>
                </a:solidFill>
                <a:latin typeface="Tahoma" pitchFamily="34" charset="0"/>
              </a:rPr>
              <a:t>Febrile phase</a:t>
            </a:r>
            <a:r>
              <a:rPr lang="en-GB" dirty="0">
                <a:solidFill>
                  <a:srgbClr val="3F007E"/>
                </a:solidFill>
                <a:latin typeface="Tahoma" pitchFamily="34" charset="0"/>
              </a:rPr>
              <a:t>:</a:t>
            </a:r>
            <a:r>
              <a:rPr lang="en-GB" dirty="0">
                <a:latin typeface="Tahoma" pitchFamily="34" charset="0"/>
              </a:rPr>
              <a:t>  dehydration; febrile seizures in young children; neurological disturbances</a:t>
            </a:r>
          </a:p>
          <a:p>
            <a:pPr>
              <a:spcBef>
                <a:spcPct val="0"/>
              </a:spcBef>
              <a:spcAft>
                <a:spcPct val="50000"/>
              </a:spcAft>
            </a:pPr>
            <a:endParaRPr lang="en-GB" dirty="0">
              <a:latin typeface="Tahoma" pitchFamily="34" charset="0"/>
            </a:endParaRPr>
          </a:p>
          <a:p>
            <a:pPr>
              <a:spcBef>
                <a:spcPct val="0"/>
              </a:spcBef>
              <a:spcAft>
                <a:spcPct val="50000"/>
              </a:spcAft>
            </a:pPr>
            <a:r>
              <a:rPr lang="en-GB" b="1" dirty="0">
                <a:solidFill>
                  <a:srgbClr val="3F007E"/>
                </a:solidFill>
                <a:latin typeface="Tahoma" pitchFamily="34" charset="0"/>
              </a:rPr>
              <a:t>Critical phase:</a:t>
            </a:r>
            <a:r>
              <a:rPr lang="en-GB" dirty="0">
                <a:latin typeface="Tahoma" pitchFamily="34" charset="0"/>
              </a:rPr>
              <a:t>  shock from plasma leakage; </a:t>
            </a:r>
            <a:r>
              <a:rPr lang="en-GB" b="1" dirty="0">
                <a:solidFill>
                  <a:srgbClr val="3F007E"/>
                </a:solidFill>
                <a:latin typeface="Tahoma" pitchFamily="34" charset="0"/>
              </a:rPr>
              <a:t>Clinical problems encountered during the phases include:</a:t>
            </a:r>
          </a:p>
          <a:p>
            <a:pPr>
              <a:spcBef>
                <a:spcPct val="0"/>
              </a:spcBef>
              <a:spcAft>
                <a:spcPct val="50000"/>
              </a:spcAft>
            </a:pPr>
            <a:endParaRPr lang="en-GB" b="1" dirty="0">
              <a:solidFill>
                <a:srgbClr val="3F007E"/>
              </a:solidFill>
              <a:latin typeface="Tahoma" pitchFamily="34" charset="0"/>
            </a:endParaRPr>
          </a:p>
          <a:p>
            <a:pPr>
              <a:spcBef>
                <a:spcPct val="0"/>
              </a:spcBef>
              <a:spcAft>
                <a:spcPct val="50000"/>
              </a:spcAft>
            </a:pPr>
            <a:r>
              <a:rPr lang="en-GB" b="1" dirty="0">
                <a:solidFill>
                  <a:srgbClr val="3F007E"/>
                </a:solidFill>
                <a:latin typeface="Tahoma" pitchFamily="34" charset="0"/>
              </a:rPr>
              <a:t>Febrile phase</a:t>
            </a:r>
            <a:r>
              <a:rPr lang="en-GB" dirty="0">
                <a:solidFill>
                  <a:srgbClr val="3F007E"/>
                </a:solidFill>
                <a:latin typeface="Tahoma" pitchFamily="34" charset="0"/>
              </a:rPr>
              <a:t>:</a:t>
            </a:r>
            <a:r>
              <a:rPr lang="en-GB" dirty="0">
                <a:latin typeface="Tahoma" pitchFamily="34" charset="0"/>
              </a:rPr>
              <a:t>  dehydration; febrile seizures in young children; neurological disturbances</a:t>
            </a:r>
          </a:p>
          <a:p>
            <a:pPr>
              <a:spcBef>
                <a:spcPct val="0"/>
              </a:spcBef>
              <a:spcAft>
                <a:spcPct val="50000"/>
              </a:spcAft>
            </a:pPr>
            <a:endParaRPr lang="en-GB" dirty="0">
              <a:latin typeface="Tahoma" pitchFamily="34" charset="0"/>
            </a:endParaRPr>
          </a:p>
          <a:p>
            <a:pPr>
              <a:spcBef>
                <a:spcPct val="0"/>
              </a:spcBef>
              <a:spcAft>
                <a:spcPct val="50000"/>
              </a:spcAft>
            </a:pPr>
            <a:r>
              <a:rPr lang="en-GB" b="1" dirty="0">
                <a:solidFill>
                  <a:srgbClr val="3F007E"/>
                </a:solidFill>
                <a:latin typeface="Tahoma" pitchFamily="34" charset="0"/>
              </a:rPr>
              <a:t>Critical phase:</a:t>
            </a:r>
            <a:r>
              <a:rPr lang="en-GB" dirty="0">
                <a:latin typeface="Tahoma" pitchFamily="34" charset="0"/>
              </a:rPr>
              <a:t>  shock from plasma leakage; organ impairment; severe </a:t>
            </a:r>
            <a:r>
              <a:rPr lang="en-GB" dirty="0" err="1">
                <a:latin typeface="Tahoma" pitchFamily="34" charset="0"/>
              </a:rPr>
              <a:t>hemorrhage</a:t>
            </a:r>
            <a:r>
              <a:rPr lang="en-GB" dirty="0">
                <a:latin typeface="Tahoma" pitchFamily="34" charset="0"/>
              </a:rPr>
              <a:t> </a:t>
            </a:r>
          </a:p>
          <a:p>
            <a:pPr>
              <a:spcBef>
                <a:spcPct val="0"/>
              </a:spcBef>
              <a:spcAft>
                <a:spcPct val="50000"/>
              </a:spcAft>
            </a:pPr>
            <a:endParaRPr lang="en-GB" dirty="0">
              <a:latin typeface="Tahoma" pitchFamily="34" charset="0"/>
            </a:endParaRPr>
          </a:p>
          <a:p>
            <a:pPr>
              <a:spcBef>
                <a:spcPct val="0"/>
              </a:spcBef>
              <a:spcAft>
                <a:spcPct val="50000"/>
              </a:spcAft>
            </a:pPr>
            <a:r>
              <a:rPr lang="en-GB" b="1" dirty="0">
                <a:solidFill>
                  <a:srgbClr val="3F007E"/>
                </a:solidFill>
                <a:latin typeface="Tahoma" pitchFamily="34" charset="0"/>
              </a:rPr>
              <a:t>Recovery phase:</a:t>
            </a:r>
            <a:r>
              <a:rPr lang="en-GB" dirty="0">
                <a:latin typeface="Tahoma" pitchFamily="34" charset="0"/>
              </a:rPr>
              <a:t>  hypervolemia and acute pulmonary </a:t>
            </a:r>
            <a:r>
              <a:rPr lang="en-GB" dirty="0" err="1">
                <a:latin typeface="Tahoma" pitchFamily="34" charset="0"/>
              </a:rPr>
              <a:t>edema</a:t>
            </a:r>
            <a:r>
              <a:rPr lang="en-GB" dirty="0">
                <a:latin typeface="Tahoma" pitchFamily="34" charset="0"/>
              </a:rPr>
              <a:t> may occur if intravenous fluid therapy has been excessive and/or extended into this period</a:t>
            </a:r>
            <a:endParaRPr lang="en-US" dirty="0">
              <a:latin typeface="Tahoma" pitchFamily="34" charset="0"/>
            </a:endParaRPr>
          </a:p>
          <a:p>
            <a:endParaRPr lang="en-US" dirty="0"/>
          </a:p>
          <a:p>
            <a:pPr>
              <a:spcBef>
                <a:spcPct val="0"/>
              </a:spcBef>
              <a:spcAft>
                <a:spcPct val="50000"/>
              </a:spcAft>
            </a:pPr>
            <a:r>
              <a:rPr lang="en-GB" dirty="0">
                <a:latin typeface="Tahoma" pitchFamily="34" charset="0"/>
              </a:rPr>
              <a:t>organ impairment </a:t>
            </a:r>
          </a:p>
          <a:p>
            <a:pPr>
              <a:spcBef>
                <a:spcPct val="0"/>
              </a:spcBef>
              <a:spcAft>
                <a:spcPct val="50000"/>
              </a:spcAft>
            </a:pPr>
            <a:endParaRPr lang="en-GB" dirty="0">
              <a:latin typeface="Tahoma" pitchFamily="34" charset="0"/>
            </a:endParaRPr>
          </a:p>
          <a:p>
            <a:pPr>
              <a:spcBef>
                <a:spcPct val="0"/>
              </a:spcBef>
              <a:spcAft>
                <a:spcPct val="50000"/>
              </a:spcAft>
            </a:pPr>
            <a:r>
              <a:rPr lang="en-GB" b="1" dirty="0">
                <a:solidFill>
                  <a:srgbClr val="3F007E"/>
                </a:solidFill>
                <a:latin typeface="Tahoma" pitchFamily="34" charset="0"/>
              </a:rPr>
              <a:t>Recovery phase:</a:t>
            </a:r>
            <a:r>
              <a:rPr lang="en-GB" dirty="0">
                <a:latin typeface="Tahoma" pitchFamily="34" charset="0"/>
              </a:rPr>
              <a:t>  hypervolemia and acute pulmonary </a:t>
            </a:r>
            <a:r>
              <a:rPr lang="en-GB" dirty="0" err="1">
                <a:latin typeface="Tahoma" pitchFamily="34" charset="0"/>
              </a:rPr>
              <a:t>edema</a:t>
            </a:r>
            <a:r>
              <a:rPr lang="en-GB" dirty="0">
                <a:latin typeface="Tahoma" pitchFamily="34" charset="0"/>
              </a:rPr>
              <a:t> may occur if intravenous fluid therapy has been excessive and/or extended into this period</a:t>
            </a:r>
            <a:endParaRPr lang="en-US" dirty="0">
              <a:latin typeface="Tahoma" pitchFamily="34" charset="0"/>
            </a:endParaRPr>
          </a:p>
          <a:p>
            <a:endParaRPr lang="en-US" dirty="0"/>
          </a:p>
          <a:p>
            <a:endParaRPr lang="es-ES" dirty="0"/>
          </a:p>
        </p:txBody>
      </p:sp>
    </p:spTree>
    <p:extLst>
      <p:ext uri="{BB962C8B-B14F-4D97-AF65-F5344CB8AC3E}">
        <p14:creationId xmlns:p14="http://schemas.microsoft.com/office/powerpoint/2010/main" val="3753184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a:ln/>
        </p:spPr>
      </p:sp>
      <p:sp>
        <p:nvSpPr>
          <p:cNvPr id="513027" name="Notes Placeholder 2"/>
          <p:cNvSpPr>
            <a:spLocks noGrp="1"/>
          </p:cNvSpPr>
          <p:nvPr>
            <p:ph type="body" idx="1"/>
          </p:nvPr>
        </p:nvSpPr>
        <p:spPr>
          <a:noFill/>
          <a:ln/>
        </p:spPr>
        <p:txBody>
          <a:bodyPr/>
          <a:lstStyle/>
          <a:p>
            <a:pPr defTabSz="897301" eaLnBrk="0" fontAlgn="base" hangingPunct="0">
              <a:spcBef>
                <a:spcPct val="30000"/>
              </a:spcBef>
              <a:spcAft>
                <a:spcPct val="0"/>
              </a:spcAft>
              <a:defRPr/>
            </a:pPr>
            <a:r>
              <a:rPr lang="en-US" dirty="0">
                <a:latin typeface="Arial" pitchFamily="34" charset="0"/>
              </a:rPr>
              <a:t>The 2009 World Health Organization Guidelines classifies dengue cases into two main categories: non-severe and severe dengue. To be classified as having severe dengue a patient must have at least one of three criteria: 1.) severe plasma leakages leading to either shock or fluid accumulation with respiratory distress; 2.) severe bleeding as evaluated by clinician; or 3.) severe organ impairment. A patient can meet criteria for severe organ impairment if they have central nervous system (CNS) involvement as manifested by impaired consciousness or focal deficit. Dengue virus (DENV) infection causes true neuroinvasive disease, with anti-DENV </a:t>
            </a:r>
            <a:r>
              <a:rPr lang="en-US" dirty="0" err="1">
                <a:latin typeface="Arial" pitchFamily="34" charset="0"/>
              </a:rPr>
              <a:t>IgM</a:t>
            </a:r>
            <a:r>
              <a:rPr lang="en-US" dirty="0">
                <a:latin typeface="Arial" pitchFamily="34" charset="0"/>
              </a:rPr>
              <a:t> or DENV RNA having been detected in CSF and tissue of patients with laboratory confirmed dengue. Neurologic diseases associated with severe dengue include encephalitis and meningitis which often have been reported to occur during the febrile stage. Less common presentations, including transverse myelitis and </a:t>
            </a:r>
            <a:r>
              <a:rPr lang="en-US" dirty="0" err="1">
                <a:latin typeface="Arial" pitchFamily="34" charset="0"/>
              </a:rPr>
              <a:t>Guillain-Barré</a:t>
            </a:r>
            <a:r>
              <a:rPr lang="en-US" dirty="0">
                <a:latin typeface="Arial" pitchFamily="34" charset="0"/>
              </a:rPr>
              <a:t> syndrome, are likely to present late in the clinical course. Neurologic disease occurs in about 1% to 3% of hospitalized dengue patients and has been estimated to account for about 5% to 8% of encephalitis in dengue endemic areas. DENV is thought to enter CNS via infected macrophages, or entry can be mediated by cytokine breakdown of blood brain barrier. The E protein of DENV is thought to mediate </a:t>
            </a:r>
            <a:r>
              <a:rPr lang="en-US" dirty="0" err="1">
                <a:latin typeface="Arial" pitchFamily="34" charset="0"/>
              </a:rPr>
              <a:t>neuroinvasiveness</a:t>
            </a:r>
            <a:r>
              <a:rPr lang="en-US" dirty="0">
                <a:latin typeface="Arial" pitchFamily="34" charset="0"/>
              </a:rPr>
              <a:t>.</a:t>
            </a:r>
          </a:p>
          <a:p>
            <a:endParaRPr lang="en-GB" b="1" u="sng" dirty="0">
              <a:cs typeface="Arial" pitchFamily="34" charset="0"/>
            </a:endParaRPr>
          </a:p>
          <a:p>
            <a:r>
              <a:rPr lang="en-GB" b="1" u="sng" dirty="0">
                <a:cs typeface="Arial" pitchFamily="34" charset="0"/>
              </a:rPr>
              <a:t>Severe Manifestations of Dengue Viral Infections</a:t>
            </a:r>
          </a:p>
          <a:p>
            <a:endParaRPr lang="en-US" b="1" dirty="0"/>
          </a:p>
          <a:p>
            <a:r>
              <a:rPr lang="en-US" b="1" dirty="0"/>
              <a:t>Central nervous system disease</a:t>
            </a:r>
          </a:p>
          <a:p>
            <a:r>
              <a:rPr lang="en-US" dirty="0"/>
              <a:t>Apart from hemorrhagic disease symptoms, dengue can also present with a number of less typical symptoms and, in this respect, there has, interestingly, been a recent re-appraisal of its neurological complications </a:t>
            </a:r>
            <a:r>
              <a:rPr lang="en-US" dirty="0">
                <a:hlinkClick r:id="" action="ppaction://hlinkfile" tooltip="Link to bibliographic citations"/>
              </a:rPr>
              <a:t>[10, 11, 93]</a:t>
            </a:r>
            <a:r>
              <a:rPr lang="en-US" dirty="0"/>
              <a:t>. Although a large proportion of neurological complications probably result from the consequences of systemic infection, and have been termed “dengue encephalopathy”, it has, during recent years, become apparent that DENV indeed also causes true </a:t>
            </a:r>
            <a:r>
              <a:rPr lang="en-US" dirty="0" err="1"/>
              <a:t>neuroinvasive</a:t>
            </a:r>
            <a:r>
              <a:rPr lang="en-US" dirty="0"/>
              <a:t> disease in subsets of infected individuals </a:t>
            </a:r>
            <a:r>
              <a:rPr lang="en-US" dirty="0">
                <a:hlinkClick r:id="" action="ppaction://hlinkfile" tooltip="Link to bibliographic citations"/>
              </a:rPr>
              <a:t>[10, 11, 93]</a:t>
            </a:r>
            <a:r>
              <a:rPr lang="en-US" dirty="0"/>
              <a:t>. According to various large epidemiological studies, neurological manifestations make up part of the clinical picture of approximately 1%–5% of all cases of symptomatic DENV infection and, in endemic areas, DENV might represent a significant and potentially underreported cause of viral encephalitis </a:t>
            </a:r>
            <a:r>
              <a:rPr lang="en-US" dirty="0">
                <a:hlinkClick r:id="" action="ppaction://hlinkfile" tooltip="Link to bibliographic citations"/>
              </a:rPr>
              <a:t>[12, 94, 95, 96, 97, 98, 99, 100, 101]</a:t>
            </a:r>
            <a:r>
              <a:rPr lang="en-US" dirty="0"/>
              <a:t>. Notably, these figures are roughly comparable to those of WNV in the Western hemisphere and the large numbers of individuals annually affected by DENV turn the concept of DENV-induced CNS disease into a potentially worldwide phenomenon that is of considerable clinical significance.</a:t>
            </a:r>
          </a:p>
          <a:p>
            <a:r>
              <a:rPr lang="en-US" dirty="0"/>
              <a:t>In general, neurological dengue can present with a wide variety of CNS manifestations, which commonly include non-specific alterations of consciousness, seizures, headache, and meningeal signs but, in analogy to JEV and WNV, may also include paralytic or </a:t>
            </a:r>
            <a:r>
              <a:rPr lang="en-US" dirty="0" err="1"/>
              <a:t>Parkinsonian</a:t>
            </a:r>
            <a:r>
              <a:rPr lang="en-US" dirty="0"/>
              <a:t> symptoms </a:t>
            </a:r>
            <a:r>
              <a:rPr lang="en-US" dirty="0">
                <a:hlinkClick r:id="" action="ppaction://hlinkfile" tooltip="Link to bibliographic citations"/>
              </a:rPr>
              <a:t>[10, 11, 93]</a:t>
            </a:r>
            <a:r>
              <a:rPr lang="en-US" dirty="0"/>
              <a:t>. Generally, neurological dengue is associated with a poor outcome. Risk factors for the disease include infection with serotypes 2 or 3 and the age of the patient, younger children carrying a higher risk of developing neurological disease than older ones </a:t>
            </a:r>
            <a:r>
              <a:rPr lang="en-US" dirty="0">
                <a:hlinkClick r:id="" action="ppaction://hlinkfile" tooltip="Link to bibliographic citations"/>
              </a:rPr>
              <a:t>[12, 93]</a:t>
            </a:r>
            <a:r>
              <a:rPr lang="en-US" dirty="0"/>
              <a:t>.</a:t>
            </a:r>
          </a:p>
          <a:p>
            <a:endParaRPr lang="en-US" b="1" dirty="0"/>
          </a:p>
          <a:p>
            <a:r>
              <a:rPr lang="en-US" b="1" dirty="0"/>
              <a:t>Neuropathology</a:t>
            </a:r>
          </a:p>
          <a:p>
            <a:r>
              <a:rPr lang="en-US" dirty="0"/>
              <a:t>Little is known about the exact pathology of neurological dengue. Relatively few studies have addressed this phenomenon, although their number has vastly increased during recent years. A number of early autopsy studies have reported general </a:t>
            </a:r>
            <a:r>
              <a:rPr lang="en-US" dirty="0" err="1"/>
              <a:t>neuropathological</a:t>
            </a:r>
            <a:r>
              <a:rPr lang="en-US" dirty="0"/>
              <a:t> alterations, such as edema, vascular congestion, and perivascular lymphocytic infiltration, in the CNS of patients with dengue </a:t>
            </a:r>
            <a:r>
              <a:rPr lang="en-US" dirty="0">
                <a:hlinkClick r:id="" action="ppaction://hlinkfile" tooltip="Link to bibliographic citations"/>
              </a:rPr>
              <a:t>[102, 103]</a:t>
            </a:r>
            <a:r>
              <a:rPr lang="en-US" dirty="0"/>
              <a:t>. These studies, furthermore, reported distinct neuronal abnormalities, many neurons being acidophilic or displaying a clear shrinkage of cytoplasm. A number of recent studies have demonstrated high positivity rates of CSF samples for DENV RNA and DENV-specific </a:t>
            </a:r>
            <a:r>
              <a:rPr lang="en-US" dirty="0" err="1"/>
              <a:t>IgM</a:t>
            </a:r>
            <a:r>
              <a:rPr lang="en-US" dirty="0"/>
              <a:t> or </a:t>
            </a:r>
            <a:r>
              <a:rPr lang="en-US" dirty="0" err="1"/>
              <a:t>IgG</a:t>
            </a:r>
            <a:r>
              <a:rPr lang="en-US" dirty="0"/>
              <a:t> in patients with neurological dengue, indicating that direct </a:t>
            </a:r>
            <a:r>
              <a:rPr lang="en-US" dirty="0" err="1"/>
              <a:t>neuroinvasion</a:t>
            </a:r>
            <a:r>
              <a:rPr lang="en-US" dirty="0"/>
              <a:t> might occur in a considerable fraction of these patients </a:t>
            </a:r>
            <a:r>
              <a:rPr lang="en-US" dirty="0">
                <a:hlinkClick r:id="" action="ppaction://hlinkfile" tooltip="Link to bibliographic citations"/>
              </a:rPr>
              <a:t>[99, 104, 105]</a:t>
            </a:r>
            <a:r>
              <a:rPr lang="en-US" dirty="0"/>
              <a:t>. Another study on patients with neurological dengue interestingly reported infiltration of both gray and white matter areas with DENV-positive macrophages that were often found in close proximity to neurons demonstrating clear </a:t>
            </a:r>
            <a:r>
              <a:rPr lang="en-US" dirty="0" err="1"/>
              <a:t>cytopathic</a:t>
            </a:r>
            <a:r>
              <a:rPr lang="en-US" dirty="0"/>
              <a:t> alterations </a:t>
            </a:r>
            <a:r>
              <a:rPr lang="en-US" dirty="0">
                <a:hlinkClick r:id="" action="ppaction://hlinkfile" tooltip="Link to bibliographic citation"/>
              </a:rPr>
              <a:t>[106]</a:t>
            </a:r>
            <a:r>
              <a:rPr lang="en-US" dirty="0"/>
              <a:t>. Additionally, various studies have demonstrated the presence of DENV antigens in neurons, astrocytes, microglia, endothelial and perivascular cells, or recovered viral RNA by RT-PCR from brain tissue samples </a:t>
            </a:r>
            <a:r>
              <a:rPr lang="en-US" dirty="0">
                <a:hlinkClick r:id="" action="ppaction://hlinkfile" tooltip="Link to bibliographic citations"/>
              </a:rPr>
              <a:t>[94, 107, 108, 109]</a:t>
            </a:r>
            <a:r>
              <a:rPr lang="en-US" dirty="0"/>
              <a:t> (Figure </a:t>
            </a:r>
            <a:r>
              <a:rPr lang="en-US" dirty="0">
                <a:hlinkClick r:id="" action="ppaction://hlinkfile" tooltip="Link to figure"/>
              </a:rPr>
              <a:t>3</a:t>
            </a:r>
            <a:r>
              <a:rPr lang="en-US" dirty="0"/>
              <a:t>).</a:t>
            </a:r>
          </a:p>
          <a:p>
            <a:endParaRPr lang="en-US" b="1" dirty="0"/>
          </a:p>
          <a:p>
            <a:r>
              <a:rPr lang="en-US" b="1" dirty="0" err="1"/>
              <a:t>Neuropathogenesis</a:t>
            </a:r>
            <a:endParaRPr lang="en-US" b="1" dirty="0"/>
          </a:p>
          <a:p>
            <a:r>
              <a:rPr lang="en-US" dirty="0"/>
              <a:t>The concept of </a:t>
            </a:r>
            <a:r>
              <a:rPr lang="en-US" dirty="0" err="1"/>
              <a:t>neuroinvasive</a:t>
            </a:r>
            <a:r>
              <a:rPr lang="en-US" dirty="0"/>
              <a:t> dengue has arisen relatively recently and, as a consequence, its </a:t>
            </a:r>
            <a:r>
              <a:rPr lang="en-US" dirty="0" err="1"/>
              <a:t>neuropathogenesis</a:t>
            </a:r>
            <a:r>
              <a:rPr lang="en-US" dirty="0"/>
              <a:t> largely remains elusive. Much of our present knowledge on this topic, interestingly, comes from animal models that were originally aimed at studying hemorrhagic disease. In many of these models, DENV was shown to induce neurological instead of hemorrhagic syndromes and, therefore, they have been very successful in identifying a number of possible </a:t>
            </a:r>
            <a:r>
              <a:rPr lang="en-US" dirty="0" err="1"/>
              <a:t>neuropathogenic</a:t>
            </a:r>
            <a:r>
              <a:rPr lang="en-US" dirty="0"/>
              <a:t> mechanisms and underlying virus-host interactions </a:t>
            </a:r>
            <a:r>
              <a:rPr lang="en-US" dirty="0">
                <a:hlinkClick r:id="" action="ppaction://hlinkfile" tooltip="Link to bibliographic citation"/>
              </a:rPr>
              <a:t>[110]</a:t>
            </a:r>
            <a:r>
              <a:rPr lang="en-US" dirty="0"/>
              <a:t>. With respect to entry into the CNS, a cytokine-mediated breakdown of the BBB and Trojan-horse mechanism of entry have been suggested </a:t>
            </a:r>
            <a:r>
              <a:rPr lang="en-US" dirty="0">
                <a:hlinkClick r:id="" action="ppaction://hlinkfile" tooltip="Link to bibliographic citations"/>
              </a:rPr>
              <a:t>[106, 111]</a:t>
            </a:r>
            <a:r>
              <a:rPr lang="en-US" dirty="0"/>
              <a:t>. Furthermore, a distinct viral tropism for neurons of the anterior horns, hippocampus, cerebral cortex, and olfactory bulb has been demonstrated </a:t>
            </a:r>
            <a:r>
              <a:rPr lang="en-US" i="1" dirty="0"/>
              <a:t>in vivo</a:t>
            </a:r>
            <a:r>
              <a:rPr lang="en-US" dirty="0"/>
              <a:t>, and DENV-triggered apoptosis has been shown to occur in human and murine neurons both </a:t>
            </a:r>
            <a:r>
              <a:rPr lang="en-US" i="1" dirty="0"/>
              <a:t>in vivo</a:t>
            </a:r>
            <a:r>
              <a:rPr lang="en-US" dirty="0"/>
              <a:t> and </a:t>
            </a:r>
            <a:r>
              <a:rPr lang="en-US" i="1" dirty="0"/>
              <a:t>in vitro</a:t>
            </a:r>
            <a:r>
              <a:rPr lang="en-US" dirty="0">
                <a:hlinkClick r:id="" action="ppaction://hlinkfile" tooltip="Link to bibliographic citations"/>
              </a:rPr>
              <a:t>[112, 113, 114, 115, 116, 117]</a:t>
            </a:r>
            <a:r>
              <a:rPr lang="en-US" dirty="0"/>
              <a:t>. Interestingly, as was, in a slightly different way, suggested for JEV, Hsp70, together with Hsp90, has been shown to form a candidate receptor complex governing DENV entry in human monocytes as well as </a:t>
            </a:r>
            <a:r>
              <a:rPr lang="en-US" dirty="0" err="1"/>
              <a:t>neuroblastoma</a:t>
            </a:r>
            <a:r>
              <a:rPr lang="en-US" dirty="0"/>
              <a:t> cells </a:t>
            </a:r>
            <a:r>
              <a:rPr lang="en-US" dirty="0">
                <a:hlinkClick r:id="" action="ppaction://hlinkfile" tooltip="Link to bibliographic citation"/>
              </a:rPr>
              <a:t>[118]</a:t>
            </a:r>
            <a:r>
              <a:rPr lang="en-US" dirty="0"/>
              <a:t>. Additionally, a possible DENV receptor of </a:t>
            </a:r>
            <a:r>
              <a:rPr lang="en-US" dirty="0" err="1"/>
              <a:t>Mr</a:t>
            </a:r>
            <a:r>
              <a:rPr lang="en-US" dirty="0"/>
              <a:t> 65,000 has been identified on human and murine </a:t>
            </a:r>
            <a:r>
              <a:rPr lang="en-US" dirty="0" err="1"/>
              <a:t>neuroblastoma</a:t>
            </a:r>
            <a:r>
              <a:rPr lang="en-US" dirty="0"/>
              <a:t> cells as well, although the role of both proteins as potential neuronal dengue receptors </a:t>
            </a:r>
            <a:r>
              <a:rPr lang="en-US" i="1" dirty="0"/>
              <a:t>in vivo</a:t>
            </a:r>
            <a:r>
              <a:rPr lang="en-US" dirty="0"/>
              <a:t> requires further elucidation </a:t>
            </a:r>
            <a:r>
              <a:rPr lang="en-US" dirty="0">
                <a:hlinkClick r:id="" action="ppaction://hlinkfile" tooltip="Link to bibliographic citation"/>
              </a:rPr>
              <a:t>[119]</a:t>
            </a:r>
            <a:r>
              <a:rPr lang="en-US" dirty="0"/>
              <a:t>. As for WNV and JEV, mutations within several domains of the DENV E protein have been shown to mediate DENV </a:t>
            </a:r>
            <a:r>
              <a:rPr lang="en-US" dirty="0" err="1"/>
              <a:t>neuroinvasiveness</a:t>
            </a:r>
            <a:r>
              <a:rPr lang="en-US" dirty="0"/>
              <a:t> and </a:t>
            </a:r>
            <a:r>
              <a:rPr lang="en-US" dirty="0" err="1"/>
              <a:t>neurovirulence</a:t>
            </a:r>
            <a:r>
              <a:rPr lang="en-US" dirty="0"/>
              <a:t> in animal models of infection </a:t>
            </a:r>
            <a:r>
              <a:rPr lang="en-US" dirty="0">
                <a:hlinkClick r:id="" action="ppaction://hlinkfile" tooltip="Link to bibliographic citations"/>
              </a:rPr>
              <a:t>[120, 121, 122, 123, 124, 125]</a:t>
            </a:r>
            <a:r>
              <a:rPr lang="en-US" dirty="0"/>
              <a:t>.</a:t>
            </a:r>
          </a:p>
          <a:p>
            <a:endParaRPr lang="en-US" dirty="0"/>
          </a:p>
          <a:p>
            <a:r>
              <a:rPr lang="en-US" i="0" dirty="0"/>
              <a:t>10 </a:t>
            </a:r>
            <a:r>
              <a:rPr lang="en-US" i="0" dirty="0" err="1"/>
              <a:t>Varatharaj</a:t>
            </a:r>
            <a:r>
              <a:rPr lang="en-US" i="0" dirty="0"/>
              <a:t> A. Encephalitis in the clinical spectrum of dengue infection. Neurology India 2010; 58: 585–591. </a:t>
            </a:r>
          </a:p>
          <a:p>
            <a:r>
              <a:rPr lang="en-US" dirty="0"/>
              <a:t>11 </a:t>
            </a:r>
            <a:r>
              <a:rPr lang="en-US" i="1" dirty="0"/>
              <a:t>Murthy JM. Neurological complication of dengue infection. Neurology India 2010; 58: 581–584. </a:t>
            </a:r>
          </a:p>
          <a:p>
            <a:r>
              <a:rPr lang="en-US" dirty="0"/>
              <a:t>12 </a:t>
            </a:r>
            <a:r>
              <a:rPr lang="en-US" i="1" dirty="0"/>
              <a:t>Solomon T, Dung NM, Vaughn DW, et al. Neurological manifestations of dengue infection. Lancet 2000; 355: 1053–1059. </a:t>
            </a:r>
            <a:endParaRPr lang="en-US" dirty="0"/>
          </a:p>
          <a:p>
            <a:r>
              <a:rPr lang="en-US" dirty="0"/>
              <a:t>93 </a:t>
            </a:r>
            <a:r>
              <a:rPr lang="en-US" i="1" dirty="0" err="1"/>
              <a:t>Gulati</a:t>
            </a:r>
            <a:r>
              <a:rPr lang="en-US" i="1" dirty="0"/>
              <a:t> S, </a:t>
            </a:r>
            <a:r>
              <a:rPr lang="en-US" i="1" dirty="0" err="1"/>
              <a:t>Maheshwari</a:t>
            </a:r>
            <a:r>
              <a:rPr lang="en-US" i="1" dirty="0"/>
              <a:t> A. Atypical manifestations of dengue. Tropical Medicine &amp; International Health 2007; 12: 1087–1095. </a:t>
            </a:r>
          </a:p>
          <a:p>
            <a:r>
              <a:rPr lang="en-US" dirty="0"/>
              <a:t>94 </a:t>
            </a:r>
            <a:r>
              <a:rPr lang="en-US" i="1" dirty="0" err="1"/>
              <a:t>Nogueira</a:t>
            </a:r>
            <a:r>
              <a:rPr lang="en-US" i="1" dirty="0"/>
              <a:t> RM, </a:t>
            </a:r>
            <a:r>
              <a:rPr lang="en-US" i="1" dirty="0" err="1"/>
              <a:t>Schatzmayr</a:t>
            </a:r>
            <a:r>
              <a:rPr lang="en-US" i="1" dirty="0"/>
              <a:t> HG, de </a:t>
            </a:r>
            <a:r>
              <a:rPr lang="en-US" i="1" dirty="0" err="1"/>
              <a:t>Filippis</a:t>
            </a:r>
            <a:r>
              <a:rPr lang="en-US" i="1" dirty="0"/>
              <a:t> AM, et al. Dengue virus type 3, Brazil, 2002. Emerging Infectious Diseases 2005; 11: 1376–1381.</a:t>
            </a:r>
            <a:r>
              <a:rPr lang="en-US" dirty="0"/>
              <a:t> </a:t>
            </a:r>
          </a:p>
          <a:p>
            <a:r>
              <a:rPr lang="en-US" dirty="0"/>
              <a:t>95 </a:t>
            </a:r>
            <a:r>
              <a:rPr lang="en-US" i="1" dirty="0"/>
              <a:t>Cam BV, </a:t>
            </a:r>
            <a:r>
              <a:rPr lang="en-US" i="1" dirty="0" err="1"/>
              <a:t>Fonsmark</a:t>
            </a:r>
            <a:r>
              <a:rPr lang="en-US" i="1" dirty="0"/>
              <a:t> L, Hue NB, et al. Prospective case-control study of encephalopathy in children with dengue hemorrhagic fever. The American Journal of Tropical Medicine and Hygiene 2001; 65: 848–851.</a:t>
            </a:r>
            <a:r>
              <a:rPr lang="en-US" dirty="0"/>
              <a:t> </a:t>
            </a:r>
          </a:p>
          <a:p>
            <a:r>
              <a:rPr lang="en-US" dirty="0"/>
              <a:t>96 </a:t>
            </a:r>
            <a:r>
              <a:rPr lang="en-US" i="1" dirty="0" err="1"/>
              <a:t>Pancharoen</a:t>
            </a:r>
            <a:r>
              <a:rPr lang="en-US" i="1" dirty="0"/>
              <a:t> C, </a:t>
            </a:r>
            <a:r>
              <a:rPr lang="en-US" i="1" dirty="0" err="1"/>
              <a:t>Thisyakorn</a:t>
            </a:r>
            <a:r>
              <a:rPr lang="en-US" i="1" dirty="0"/>
              <a:t> U. Neurological manifestations in dengue patients. The Southeast Asian Journal of Tropical Medicine and Public Health 2001; 32: 341–345.</a:t>
            </a:r>
            <a:r>
              <a:rPr lang="en-US" dirty="0"/>
              <a:t> 97 </a:t>
            </a:r>
            <a:r>
              <a:rPr lang="en-US" i="1" dirty="0" err="1"/>
              <a:t>Thisyakorn</a:t>
            </a:r>
            <a:r>
              <a:rPr lang="en-US" i="1" dirty="0"/>
              <a:t> U, </a:t>
            </a:r>
            <a:r>
              <a:rPr lang="en-US" i="1" dirty="0" err="1"/>
              <a:t>Thisyakorn</a:t>
            </a:r>
            <a:r>
              <a:rPr lang="en-US" i="1" dirty="0"/>
              <a:t> C, </a:t>
            </a:r>
            <a:r>
              <a:rPr lang="en-US" i="1" dirty="0" err="1"/>
              <a:t>Limpitikul</a:t>
            </a:r>
            <a:r>
              <a:rPr lang="en-US" i="1" dirty="0"/>
              <a:t> W, et al. Dengue infection with central nervous system manifestations. The Southeast Asian Journal of Tropical Medicine and Public Health 1999; 30: 504–506.</a:t>
            </a:r>
            <a:r>
              <a:rPr lang="en-US" dirty="0"/>
              <a:t> </a:t>
            </a:r>
          </a:p>
          <a:p>
            <a:r>
              <a:rPr lang="en-US" dirty="0"/>
              <a:t>98 </a:t>
            </a:r>
            <a:r>
              <a:rPr lang="en-US" i="1" dirty="0" err="1"/>
              <a:t>Hendarto</a:t>
            </a:r>
            <a:r>
              <a:rPr lang="en-US" i="1" dirty="0"/>
              <a:t> SK, </a:t>
            </a:r>
            <a:r>
              <a:rPr lang="en-US" i="1" dirty="0" err="1"/>
              <a:t>Hadinegoro</a:t>
            </a:r>
            <a:r>
              <a:rPr lang="en-US" i="1" dirty="0"/>
              <a:t> SR. Dengue encephalopathy. </a:t>
            </a:r>
            <a:r>
              <a:rPr lang="en-US" i="1" dirty="0" err="1"/>
              <a:t>Acta</a:t>
            </a:r>
            <a:r>
              <a:rPr lang="en-US" i="1" dirty="0"/>
              <a:t> </a:t>
            </a:r>
            <a:r>
              <a:rPr lang="en-US" i="1" dirty="0" err="1"/>
              <a:t>Paediatrica</a:t>
            </a:r>
            <a:r>
              <a:rPr lang="en-US" i="1" dirty="0"/>
              <a:t> Japonica 1992; 34: 350–357.</a:t>
            </a:r>
            <a:r>
              <a:rPr lang="en-US" dirty="0"/>
              <a:t> </a:t>
            </a:r>
          </a:p>
          <a:p>
            <a:r>
              <a:rPr lang="en-US" dirty="0"/>
              <a:t>99 </a:t>
            </a:r>
            <a:r>
              <a:rPr lang="en-US" i="1" dirty="0"/>
              <a:t>Kumar R, </a:t>
            </a:r>
            <a:r>
              <a:rPr lang="en-US" i="1" dirty="0" err="1"/>
              <a:t>Tripathi</a:t>
            </a:r>
            <a:r>
              <a:rPr lang="en-US" i="1" dirty="0"/>
              <a:t> S, </a:t>
            </a:r>
            <a:r>
              <a:rPr lang="en-US" i="1" dirty="0" err="1"/>
              <a:t>Tambe</a:t>
            </a:r>
            <a:r>
              <a:rPr lang="en-US" i="1" dirty="0"/>
              <a:t> JJ, et al. Dengue encephalopathy in children in Northern India: clinical features and comparison with non dengue. Journal of the Neurological Sciences 2008; 269: 41–48. </a:t>
            </a:r>
          </a:p>
          <a:p>
            <a:r>
              <a:rPr lang="en-US" dirty="0"/>
              <a:t>100 </a:t>
            </a:r>
            <a:r>
              <a:rPr lang="en-US" i="1" dirty="0" err="1"/>
              <a:t>Srey</a:t>
            </a:r>
            <a:r>
              <a:rPr lang="en-US" i="1" dirty="0"/>
              <a:t> VH, </a:t>
            </a:r>
            <a:r>
              <a:rPr lang="en-US" i="1" dirty="0" err="1"/>
              <a:t>Sadones</a:t>
            </a:r>
            <a:r>
              <a:rPr lang="en-US" i="1" dirty="0"/>
              <a:t> H, </a:t>
            </a:r>
            <a:r>
              <a:rPr lang="en-US" i="1" dirty="0" err="1"/>
              <a:t>Ong</a:t>
            </a:r>
            <a:r>
              <a:rPr lang="en-US" i="1" dirty="0"/>
              <a:t> S, et al. Etiology of encephalitis syndrome among hospitalized children and adults in Takeo, Cambodia, 1999–2000. The American Journal of Tropical Medicine and Hygiene 2002; 66: 200–207.</a:t>
            </a:r>
            <a:r>
              <a:rPr lang="en-US" dirty="0"/>
              <a:t> </a:t>
            </a:r>
          </a:p>
          <a:p>
            <a:r>
              <a:rPr lang="en-US" dirty="0"/>
              <a:t>101 </a:t>
            </a:r>
            <a:r>
              <a:rPr lang="en-US" i="1" dirty="0" err="1"/>
              <a:t>Kankirawatana</a:t>
            </a:r>
            <a:r>
              <a:rPr lang="en-US" i="1" dirty="0"/>
              <a:t> P, </a:t>
            </a:r>
            <a:r>
              <a:rPr lang="en-US" i="1" dirty="0" err="1"/>
              <a:t>Chokephaibulkit</a:t>
            </a:r>
            <a:r>
              <a:rPr lang="en-US" i="1" dirty="0"/>
              <a:t> K, </a:t>
            </a:r>
            <a:r>
              <a:rPr lang="en-US" i="1" dirty="0" err="1"/>
              <a:t>Puthavathana</a:t>
            </a:r>
            <a:r>
              <a:rPr lang="en-US" i="1" dirty="0"/>
              <a:t> P, et al. Dengue infection presenting with central nervous system manifestation. Journal of Child Neurology 2000; 15: 544–547.</a:t>
            </a:r>
            <a:r>
              <a:rPr lang="en-US" dirty="0"/>
              <a:t> </a:t>
            </a:r>
          </a:p>
          <a:p>
            <a:r>
              <a:rPr lang="en-US" dirty="0"/>
              <a:t>102 </a:t>
            </a:r>
            <a:r>
              <a:rPr lang="en-US" i="1" dirty="0" err="1"/>
              <a:t>Bhamarapravati</a:t>
            </a:r>
            <a:r>
              <a:rPr lang="en-US" i="1" dirty="0"/>
              <a:t> N, </a:t>
            </a:r>
            <a:r>
              <a:rPr lang="en-US" i="1" dirty="0" err="1"/>
              <a:t>Tuchinda</a:t>
            </a:r>
            <a:r>
              <a:rPr lang="en-US" i="1" dirty="0"/>
              <a:t> P, </a:t>
            </a:r>
            <a:r>
              <a:rPr lang="en-US" i="1" dirty="0" err="1"/>
              <a:t>Boonyapaknavik</a:t>
            </a:r>
            <a:r>
              <a:rPr lang="en-US" i="1" dirty="0"/>
              <a:t> V. Pathology of Thailand </a:t>
            </a:r>
            <a:r>
              <a:rPr lang="en-US" i="1" dirty="0" err="1"/>
              <a:t>haemorrhagic</a:t>
            </a:r>
            <a:r>
              <a:rPr lang="en-US" i="1" dirty="0"/>
              <a:t> fever: a study of 100 autopsy cases. Annals of Tropical Medicine and Parasitology 1967; 61: 500–510.</a:t>
            </a:r>
            <a:r>
              <a:rPr lang="en-US" dirty="0"/>
              <a:t> </a:t>
            </a:r>
          </a:p>
          <a:p>
            <a:r>
              <a:rPr lang="en-US" dirty="0"/>
              <a:t>103 </a:t>
            </a:r>
            <a:r>
              <a:rPr lang="en-US" i="1" dirty="0" err="1"/>
              <a:t>Chimelli</a:t>
            </a:r>
            <a:r>
              <a:rPr lang="en-US" i="1" dirty="0"/>
              <a:t> L, Hahn MD, </a:t>
            </a:r>
            <a:r>
              <a:rPr lang="en-US" i="1" dirty="0" err="1"/>
              <a:t>Netto</a:t>
            </a:r>
            <a:r>
              <a:rPr lang="en-US" i="1" dirty="0"/>
              <a:t> MB, et al. Dengue: </a:t>
            </a:r>
            <a:r>
              <a:rPr lang="en-US" i="1" dirty="0" err="1"/>
              <a:t>neuropathological</a:t>
            </a:r>
            <a:r>
              <a:rPr lang="en-US" i="1" dirty="0"/>
              <a:t> findings in 5 fatal cases from Brazil. Clinical Neuropathology 1990; 9: 157–162.</a:t>
            </a:r>
            <a:endParaRPr lang="en-US" dirty="0"/>
          </a:p>
          <a:p>
            <a:r>
              <a:rPr lang="en-US" dirty="0"/>
              <a:t>104 </a:t>
            </a:r>
            <a:r>
              <a:rPr lang="en-US" i="1" dirty="0" err="1"/>
              <a:t>Domingues</a:t>
            </a:r>
            <a:r>
              <a:rPr lang="en-US" i="1" dirty="0"/>
              <a:t> RB, </a:t>
            </a:r>
            <a:r>
              <a:rPr lang="en-US" i="1" dirty="0" err="1"/>
              <a:t>Kuster</a:t>
            </a:r>
            <a:r>
              <a:rPr lang="en-US" i="1" dirty="0"/>
              <a:t> GW, </a:t>
            </a:r>
            <a:r>
              <a:rPr lang="en-US" i="1" dirty="0" err="1"/>
              <a:t>Onuki</a:t>
            </a:r>
            <a:r>
              <a:rPr lang="en-US" i="1" dirty="0"/>
              <a:t>-Castro FL, et al. Involvement of the central nervous system in patients with dengue virus infection. Journal of the Neurological Sciences 2008; 267: 36–40. </a:t>
            </a:r>
            <a:endParaRPr lang="en-US" dirty="0"/>
          </a:p>
          <a:p>
            <a:r>
              <a:rPr lang="en-US" dirty="0"/>
              <a:t>105 </a:t>
            </a:r>
            <a:r>
              <a:rPr lang="en-US" i="1" dirty="0" err="1"/>
              <a:t>Puccioni-Sohler</a:t>
            </a:r>
            <a:r>
              <a:rPr lang="en-US" i="1" dirty="0"/>
              <a:t> M, </a:t>
            </a:r>
            <a:r>
              <a:rPr lang="en-US" i="1" dirty="0" err="1"/>
              <a:t>Soares</a:t>
            </a:r>
            <a:r>
              <a:rPr lang="en-US" i="1" dirty="0"/>
              <a:t> CN, </a:t>
            </a:r>
            <a:r>
              <a:rPr lang="en-US" i="1" dirty="0" err="1"/>
              <a:t>Papaiz-Alvarenga</a:t>
            </a:r>
            <a:r>
              <a:rPr lang="en-US" i="1" dirty="0"/>
              <a:t> R, et al. Neurologic dengue manifestations associated with </a:t>
            </a:r>
            <a:r>
              <a:rPr lang="en-US" i="1" dirty="0" err="1"/>
              <a:t>intrathecal</a:t>
            </a:r>
            <a:r>
              <a:rPr lang="en-US" i="1" dirty="0"/>
              <a:t> specific immune response. Neurology 2009; 73: 1413–1417. </a:t>
            </a:r>
          </a:p>
          <a:p>
            <a:r>
              <a:rPr lang="en-US" dirty="0"/>
              <a:t>106 </a:t>
            </a:r>
            <a:r>
              <a:rPr lang="en-US" i="1" dirty="0" err="1"/>
              <a:t>Miagostovich</a:t>
            </a:r>
            <a:r>
              <a:rPr lang="en-US" i="1" dirty="0"/>
              <a:t> MP, Ramos RG, </a:t>
            </a:r>
            <a:r>
              <a:rPr lang="en-US" i="1" dirty="0" err="1"/>
              <a:t>Nicol</a:t>
            </a:r>
            <a:r>
              <a:rPr lang="en-US" i="1" dirty="0"/>
              <a:t> AF, et al. Retrospective study on dengue fatal cases. Clinical Neuropathology 1997; 16: 204–208.</a:t>
            </a:r>
          </a:p>
          <a:p>
            <a:r>
              <a:rPr lang="en-US" dirty="0"/>
              <a:t> 107 </a:t>
            </a:r>
            <a:r>
              <a:rPr lang="en-US" i="1" dirty="0" err="1"/>
              <a:t>Balsitis</a:t>
            </a:r>
            <a:r>
              <a:rPr lang="en-US" i="1" dirty="0"/>
              <a:t> SJ, Coloma J, Castro G, et al. Tropism of dengue virus in mice and humans defined by viral nonstructural protein 3-specific </a:t>
            </a:r>
            <a:r>
              <a:rPr lang="en-US" i="1" dirty="0" err="1"/>
              <a:t>immunostaining</a:t>
            </a:r>
            <a:r>
              <a:rPr lang="en-US" i="1" dirty="0"/>
              <a:t>. The American Journal of Tropical Medicine and Hygiene 2009; 80: 416–424.</a:t>
            </a:r>
            <a:r>
              <a:rPr lang="en-US" dirty="0"/>
              <a:t> </a:t>
            </a:r>
          </a:p>
          <a:p>
            <a:r>
              <a:rPr lang="en-US" dirty="0"/>
              <a:t>108 </a:t>
            </a:r>
            <a:r>
              <a:rPr lang="en-US" i="1" dirty="0"/>
              <a:t>de </a:t>
            </a:r>
            <a:r>
              <a:rPr lang="en-US" i="1" dirty="0" err="1"/>
              <a:t>Araujo</a:t>
            </a:r>
            <a:r>
              <a:rPr lang="en-US" i="1" dirty="0"/>
              <a:t> JM, </a:t>
            </a:r>
            <a:r>
              <a:rPr lang="en-US" i="1" dirty="0" err="1"/>
              <a:t>Schatzmayr</a:t>
            </a:r>
            <a:r>
              <a:rPr lang="en-US" i="1" dirty="0"/>
              <a:t> HG, de </a:t>
            </a:r>
            <a:r>
              <a:rPr lang="en-US" i="1" dirty="0" err="1"/>
              <a:t>Filippis</a:t>
            </a:r>
            <a:r>
              <a:rPr lang="en-US" i="1" dirty="0"/>
              <a:t> AM, et al. A retrospective survey of dengue virus infection in fatal cases from an epidemic in Brazil. Journal of </a:t>
            </a:r>
            <a:r>
              <a:rPr lang="en-US" i="1" dirty="0" err="1"/>
              <a:t>Virological</a:t>
            </a:r>
            <a:r>
              <a:rPr lang="en-US" i="1" dirty="0"/>
              <a:t> Methods 2009; 155: 34–38. </a:t>
            </a:r>
          </a:p>
          <a:p>
            <a:r>
              <a:rPr lang="en-US" dirty="0"/>
              <a:t>109 </a:t>
            </a:r>
            <a:r>
              <a:rPr lang="en-US" i="1" dirty="0" err="1"/>
              <a:t>Nogueira</a:t>
            </a:r>
            <a:r>
              <a:rPr lang="en-US" i="1" dirty="0"/>
              <a:t> RM, </a:t>
            </a:r>
            <a:r>
              <a:rPr lang="en-US" i="1" dirty="0" err="1"/>
              <a:t>Filippis</a:t>
            </a:r>
            <a:r>
              <a:rPr lang="en-US" i="1" dirty="0"/>
              <a:t> AM, Coelho JM, et al. Dengue virus infection of the central nervous system (CNS): a case report from Brazil. The Southeast Asian Journal of Tropical Medicine and Public Health 2002; 33: 68–71.</a:t>
            </a:r>
            <a:r>
              <a:rPr lang="en-US" dirty="0"/>
              <a:t> </a:t>
            </a:r>
          </a:p>
          <a:p>
            <a:r>
              <a:rPr lang="en-US" dirty="0"/>
              <a:t>110 </a:t>
            </a:r>
            <a:r>
              <a:rPr lang="en-US" i="1" dirty="0" err="1"/>
              <a:t>Yauch</a:t>
            </a:r>
            <a:r>
              <a:rPr lang="en-US" i="1" dirty="0"/>
              <a:t> LE, </a:t>
            </a:r>
            <a:r>
              <a:rPr lang="en-US" i="1" dirty="0" err="1"/>
              <a:t>Shresta</a:t>
            </a:r>
            <a:r>
              <a:rPr lang="en-US" i="1" dirty="0"/>
              <a:t> S. Mouse models of dengue virus infection and disease. Antiviral Research 2008; 80: 87–93. </a:t>
            </a:r>
            <a:endParaRPr lang="en-US" dirty="0"/>
          </a:p>
          <a:p>
            <a:r>
              <a:rPr lang="en-US" dirty="0"/>
              <a:t>111 </a:t>
            </a:r>
            <a:r>
              <a:rPr lang="en-US" i="1" dirty="0" err="1"/>
              <a:t>Chaturvedi</a:t>
            </a:r>
            <a:r>
              <a:rPr lang="en-US" i="1" dirty="0"/>
              <a:t> UC, </a:t>
            </a:r>
            <a:r>
              <a:rPr lang="en-US" i="1" dirty="0" err="1"/>
              <a:t>Dhawan</a:t>
            </a:r>
            <a:r>
              <a:rPr lang="en-US" i="1" dirty="0"/>
              <a:t> R, </a:t>
            </a:r>
            <a:r>
              <a:rPr lang="en-US" i="1" dirty="0" err="1"/>
              <a:t>Khanna</a:t>
            </a:r>
            <a:r>
              <a:rPr lang="en-US" i="1" dirty="0"/>
              <a:t> M, et al. Breakdown of the blood–brain barrier during dengue virus infection of mice. Journal of General Virology 1991; 72(</a:t>
            </a:r>
            <a:r>
              <a:rPr lang="en-US" i="1" dirty="0" err="1"/>
              <a:t>Pt</a:t>
            </a:r>
            <a:r>
              <a:rPr lang="en-US" i="1" dirty="0"/>
              <a:t> 4): 859–866.</a:t>
            </a:r>
          </a:p>
          <a:p>
            <a:r>
              <a:rPr lang="en-US" dirty="0"/>
              <a:t> 112 </a:t>
            </a:r>
            <a:r>
              <a:rPr lang="en-US" i="1" dirty="0"/>
              <a:t>An J, Zhou DS, Kawasaki K, et al. The pathogenesis of spinal cord involvement in dengue virus infection. </a:t>
            </a:r>
            <a:r>
              <a:rPr lang="en-US" i="1" dirty="0" err="1"/>
              <a:t>Virchows</a:t>
            </a:r>
            <a:r>
              <a:rPr lang="en-US" i="1" dirty="0"/>
              <a:t> </a:t>
            </a:r>
            <a:r>
              <a:rPr lang="en-US" i="1" dirty="0" err="1"/>
              <a:t>Archiv</a:t>
            </a:r>
            <a:r>
              <a:rPr lang="en-US" i="1" dirty="0"/>
              <a:t> 2003; 442: 472–481.</a:t>
            </a:r>
          </a:p>
          <a:p>
            <a:r>
              <a:rPr lang="en-US" dirty="0"/>
              <a:t>113 </a:t>
            </a:r>
            <a:r>
              <a:rPr lang="en-US" i="1" dirty="0"/>
              <a:t>Cole GA, </a:t>
            </a:r>
            <a:r>
              <a:rPr lang="en-US" i="1" dirty="0" err="1"/>
              <a:t>Wisseman</a:t>
            </a:r>
            <a:r>
              <a:rPr lang="en-US" i="1" dirty="0"/>
              <a:t> CL, </a:t>
            </a:r>
            <a:r>
              <a:rPr lang="en-US" i="1" dirty="0" err="1"/>
              <a:t>Jr</a:t>
            </a:r>
            <a:r>
              <a:rPr lang="en-US" i="1" dirty="0"/>
              <a:t>, </a:t>
            </a:r>
            <a:r>
              <a:rPr lang="en-US" i="1" dirty="0" err="1"/>
              <a:t>Nathanson</a:t>
            </a:r>
            <a:r>
              <a:rPr lang="en-US" i="1" dirty="0"/>
              <a:t> N. Pathogenesis of type 1 dengue virus infection in suckling, weaning and adult mice. II. </a:t>
            </a:r>
            <a:r>
              <a:rPr lang="en-US" i="1" dirty="0" err="1"/>
              <a:t>Immunofluorescent</a:t>
            </a:r>
            <a:r>
              <a:rPr lang="en-US" i="1" dirty="0"/>
              <a:t> and histological studies. Journal of Comparative Pathology 1973; 83: 243–252.</a:t>
            </a:r>
            <a:r>
              <a:rPr lang="en-US" dirty="0"/>
              <a:t> </a:t>
            </a:r>
          </a:p>
          <a:p>
            <a:r>
              <a:rPr lang="en-US" dirty="0"/>
              <a:t>114 </a:t>
            </a:r>
            <a:r>
              <a:rPr lang="en-US" i="1" dirty="0"/>
              <a:t>Sanchez-Burgos G, Hernandez-Pando R, Campbell IL, et al. Cytokine production in brain of mice experimentally infected with dengue virus. </a:t>
            </a:r>
            <a:r>
              <a:rPr lang="en-US" i="1" dirty="0" err="1"/>
              <a:t>Neuroreport</a:t>
            </a:r>
            <a:r>
              <a:rPr lang="en-US" i="1" dirty="0"/>
              <a:t> 2004; 15: 37–</a:t>
            </a:r>
            <a:r>
              <a:rPr lang="en-US" dirty="0"/>
              <a:t> 42</a:t>
            </a:r>
          </a:p>
          <a:p>
            <a:r>
              <a:rPr lang="en-US" dirty="0"/>
              <a:t>115 </a:t>
            </a:r>
            <a:r>
              <a:rPr lang="en-US" i="1" dirty="0"/>
              <a:t>Jan JT, Chen BH, Ma SH, et al. Potential dengue virus-triggered apoptotic pathway in human </a:t>
            </a:r>
            <a:r>
              <a:rPr lang="en-US" i="1" dirty="0" err="1"/>
              <a:t>neuroblastoma</a:t>
            </a:r>
            <a:r>
              <a:rPr lang="en-US" i="1" dirty="0"/>
              <a:t> cells: </a:t>
            </a:r>
            <a:r>
              <a:rPr lang="en-US" i="1" dirty="0" err="1"/>
              <a:t>arachidonic</a:t>
            </a:r>
            <a:r>
              <a:rPr lang="en-US" i="1" dirty="0"/>
              <a:t> acid, superoxide anion, and NF-</a:t>
            </a:r>
            <a:r>
              <a:rPr lang="en-US" i="1" dirty="0" err="1"/>
              <a:t>kappaB</a:t>
            </a:r>
            <a:r>
              <a:rPr lang="en-US" i="1" dirty="0"/>
              <a:t> are sequentially involved. Journal of Virology 2000; 74: 8680–8691.</a:t>
            </a:r>
            <a:r>
              <a:rPr lang="en-US" dirty="0"/>
              <a:t> </a:t>
            </a:r>
          </a:p>
          <a:p>
            <a:r>
              <a:rPr lang="en-US" dirty="0"/>
              <a:t>116 </a:t>
            </a:r>
            <a:r>
              <a:rPr lang="en-US" i="1" dirty="0" err="1"/>
              <a:t>Despres</a:t>
            </a:r>
            <a:r>
              <a:rPr lang="en-US" i="1" dirty="0"/>
              <a:t> P, </a:t>
            </a:r>
            <a:r>
              <a:rPr lang="en-US" i="1" dirty="0" err="1"/>
              <a:t>Frenkiel</a:t>
            </a:r>
            <a:r>
              <a:rPr lang="en-US" i="1" dirty="0"/>
              <a:t> MP, </a:t>
            </a:r>
            <a:r>
              <a:rPr lang="en-US" i="1" dirty="0" err="1"/>
              <a:t>Ceccaldi</a:t>
            </a:r>
            <a:r>
              <a:rPr lang="en-US" i="1" dirty="0"/>
              <a:t> PE, et al. Apoptosis in the mouse central nervous system in response to infection with mouse-</a:t>
            </a:r>
            <a:r>
              <a:rPr lang="en-US" i="1" dirty="0" err="1"/>
              <a:t>neurovirulent</a:t>
            </a:r>
            <a:r>
              <a:rPr lang="en-US" i="1" dirty="0"/>
              <a:t> dengue viruses. Journal of Virology 1998; 72: 823–829.</a:t>
            </a:r>
            <a:endParaRPr lang="en-US" dirty="0"/>
          </a:p>
          <a:p>
            <a:r>
              <a:rPr lang="en-US" dirty="0"/>
              <a:t>117 </a:t>
            </a:r>
            <a:r>
              <a:rPr lang="en-US" i="1" dirty="0" err="1"/>
              <a:t>Despres</a:t>
            </a:r>
            <a:r>
              <a:rPr lang="en-US" i="1" dirty="0"/>
              <a:t> P, </a:t>
            </a:r>
            <a:r>
              <a:rPr lang="en-US" i="1" dirty="0" err="1"/>
              <a:t>Flamand</a:t>
            </a:r>
            <a:r>
              <a:rPr lang="en-US" i="1" dirty="0"/>
              <a:t> M, </a:t>
            </a:r>
            <a:r>
              <a:rPr lang="en-US" i="1" dirty="0" err="1"/>
              <a:t>Ceccaldi</a:t>
            </a:r>
            <a:r>
              <a:rPr lang="en-US" i="1" dirty="0"/>
              <a:t> PE, et al. Human isolates of dengue type 1 virus induce apoptosis in mouse </a:t>
            </a:r>
            <a:r>
              <a:rPr lang="en-US" i="1" dirty="0" err="1"/>
              <a:t>neuroblastoma</a:t>
            </a:r>
            <a:r>
              <a:rPr lang="en-US" i="1" dirty="0"/>
              <a:t> cells. Journal of Virology 1996; 70: 4090–4096.</a:t>
            </a:r>
            <a:r>
              <a:rPr lang="en-US" dirty="0"/>
              <a:t> </a:t>
            </a:r>
          </a:p>
          <a:p>
            <a:r>
              <a:rPr lang="en-US" dirty="0"/>
              <a:t>118 </a:t>
            </a:r>
            <a:r>
              <a:rPr lang="en-US" i="1" dirty="0"/>
              <a:t>Reyes-Del Valle J, Chavez-Salinas S, Medina F, et al. Heat shock protein 90 and heat shock protein 70 are components of dengue virus receptor complex in human cells. Journal of Virology 2005; 79: 4557–4567. </a:t>
            </a:r>
          </a:p>
          <a:p>
            <a:r>
              <a:rPr lang="en-US" dirty="0"/>
              <a:t>119 </a:t>
            </a:r>
            <a:r>
              <a:rPr lang="en-US" i="1" dirty="0"/>
              <a:t>Ramos-Castaneda J, </a:t>
            </a:r>
            <a:r>
              <a:rPr lang="en-US" i="1" dirty="0" err="1"/>
              <a:t>Imbert</a:t>
            </a:r>
            <a:r>
              <a:rPr lang="en-US" i="1" dirty="0"/>
              <a:t> JL, Barron BL, et al. A 65-kDa trypsin-sensible membrane cell protein as a possible receptor for dengue virus in cultured </a:t>
            </a:r>
            <a:r>
              <a:rPr lang="en-US" i="1" dirty="0" err="1"/>
              <a:t>neuroblastoma</a:t>
            </a:r>
            <a:r>
              <a:rPr lang="en-US" i="1" dirty="0"/>
              <a:t> cells. Journal of </a:t>
            </a:r>
            <a:r>
              <a:rPr lang="en-US" i="1" dirty="0" err="1"/>
              <a:t>Neurovirology</a:t>
            </a:r>
            <a:r>
              <a:rPr lang="en-US" i="1" dirty="0"/>
              <a:t> 1997; 3: 435–440.</a:t>
            </a:r>
            <a:r>
              <a:rPr lang="en-US" dirty="0"/>
              <a:t> </a:t>
            </a:r>
          </a:p>
          <a:p>
            <a:r>
              <a:rPr lang="en-US" dirty="0"/>
              <a:t>120 </a:t>
            </a:r>
            <a:r>
              <a:rPr lang="en-US" i="1" dirty="0" err="1"/>
              <a:t>Bordignon</a:t>
            </a:r>
            <a:r>
              <a:rPr lang="en-US" i="1" dirty="0"/>
              <a:t> J, </a:t>
            </a:r>
            <a:r>
              <a:rPr lang="en-US" i="1" dirty="0" err="1"/>
              <a:t>Strottmann</a:t>
            </a:r>
            <a:r>
              <a:rPr lang="en-US" i="1" dirty="0"/>
              <a:t> DM, </a:t>
            </a:r>
            <a:r>
              <a:rPr lang="en-US" i="1" dirty="0" err="1"/>
              <a:t>Mosimann</a:t>
            </a:r>
            <a:r>
              <a:rPr lang="en-US" i="1" dirty="0"/>
              <a:t> AL, et al. Dengue </a:t>
            </a:r>
            <a:r>
              <a:rPr lang="en-US" i="1" dirty="0" err="1"/>
              <a:t>neurovirulence</a:t>
            </a:r>
            <a:r>
              <a:rPr lang="en-US" i="1" dirty="0"/>
              <a:t> in mice: identification of molecular signatures in the E and NS3 helicase domains. Journal of Medical Virology 2007; 79: 1506–1517. </a:t>
            </a:r>
          </a:p>
          <a:p>
            <a:r>
              <a:rPr lang="en-US" dirty="0"/>
              <a:t>121 </a:t>
            </a:r>
            <a:r>
              <a:rPr lang="en-US" i="1" dirty="0"/>
              <a:t>Lee E, Wright PJ, Davidson A, et al. Virulence attenuation of Dengue virus due to augmented glycosaminoglycan-binding affinity and restriction in </a:t>
            </a:r>
            <a:r>
              <a:rPr lang="en-US" i="1" dirty="0" err="1"/>
              <a:t>extraneural</a:t>
            </a:r>
            <a:r>
              <a:rPr lang="en-US" i="1" dirty="0"/>
              <a:t> dissemination. Journal of General Virology 2006; 87: 2791–2801. </a:t>
            </a:r>
          </a:p>
          <a:p>
            <a:r>
              <a:rPr lang="en-US" dirty="0"/>
              <a:t>122 </a:t>
            </a:r>
            <a:r>
              <a:rPr lang="en-US" i="1" dirty="0"/>
              <a:t>Bray M, Men R, </a:t>
            </a:r>
            <a:r>
              <a:rPr lang="en-US" i="1" dirty="0" err="1"/>
              <a:t>Tokimatsu</a:t>
            </a:r>
            <a:r>
              <a:rPr lang="en-US" i="1" dirty="0"/>
              <a:t> I, et al. Genetic determinants responsible for acquisition of dengue type 2 virus mouse </a:t>
            </a:r>
            <a:r>
              <a:rPr lang="en-US" i="1" dirty="0" err="1"/>
              <a:t>neurovirulence</a:t>
            </a:r>
            <a:r>
              <a:rPr lang="en-US" i="1" dirty="0"/>
              <a:t>. Journal of Virology 1998; 72: 1647–1651.</a:t>
            </a:r>
            <a:r>
              <a:rPr lang="en-US" dirty="0"/>
              <a:t> </a:t>
            </a:r>
          </a:p>
          <a:p>
            <a:r>
              <a:rPr lang="en-US" dirty="0"/>
              <a:t>123 </a:t>
            </a:r>
            <a:r>
              <a:rPr lang="en-US" i="1" dirty="0" err="1"/>
              <a:t>Hiramatsu</a:t>
            </a:r>
            <a:r>
              <a:rPr lang="en-US" i="1" dirty="0"/>
              <a:t> K, Tadano M, Men R, et al. Mutational analysis of a neutralization epitope on the dengue type 2 virus (DEN2) envelope protein: monoclonal antibody resistant DEN2/DEN4 chimeras exhibit reduced mouse </a:t>
            </a:r>
            <a:r>
              <a:rPr lang="en-US" i="1" dirty="0" err="1"/>
              <a:t>neurovirulence</a:t>
            </a:r>
            <a:r>
              <a:rPr lang="en-US" i="1" dirty="0"/>
              <a:t>. Virology 1996; 224: 437–445. DOI: </a:t>
            </a:r>
            <a:r>
              <a:rPr lang="en-US" i="1" dirty="0">
                <a:hlinkClick r:id="rId3" tooltip="Link to external resource: 10.1006/viro.1996.0550"/>
              </a:rPr>
              <a:t>10.1006/viro.1996.0550</a:t>
            </a:r>
            <a:r>
              <a:rPr lang="en-US" dirty="0"/>
              <a:t> </a:t>
            </a:r>
            <a:r>
              <a:rPr lang="en-US" dirty="0" err="1">
                <a:hlinkClick r:id="rId4" action="ppaction://hlinkfile"/>
              </a:rPr>
              <a:t>CrossRef</a:t>
            </a:r>
            <a:r>
              <a:rPr lang="en-US" dirty="0"/>
              <a:t>, </a:t>
            </a:r>
          </a:p>
          <a:p>
            <a:r>
              <a:rPr lang="en-US" dirty="0"/>
              <a:t>124 </a:t>
            </a:r>
            <a:r>
              <a:rPr lang="en-US" i="1" dirty="0"/>
              <a:t>Sanchez IJ, Ruiz BH. A single nucleotide change in the E protein gene of dengue virus 2 Mexican strain affects </a:t>
            </a:r>
            <a:r>
              <a:rPr lang="en-US" i="1" dirty="0" err="1"/>
              <a:t>neurovirulence</a:t>
            </a:r>
            <a:r>
              <a:rPr lang="en-US" i="1" dirty="0"/>
              <a:t> in mice. Journal of General Virology 1996; 77(</a:t>
            </a:r>
            <a:r>
              <a:rPr lang="en-US" i="1" dirty="0" err="1"/>
              <a:t>Pt</a:t>
            </a:r>
            <a:r>
              <a:rPr lang="en-US" i="1" dirty="0"/>
              <a:t> 10): 2541–2545.</a:t>
            </a:r>
            <a:r>
              <a:rPr lang="en-US" dirty="0"/>
              <a:t> </a:t>
            </a:r>
          </a:p>
          <a:p>
            <a:r>
              <a:rPr lang="en-US" dirty="0"/>
              <a:t>125 </a:t>
            </a:r>
            <a:r>
              <a:rPr lang="en-US" i="1" dirty="0"/>
              <a:t>Kawano H, </a:t>
            </a:r>
            <a:r>
              <a:rPr lang="en-US" i="1" dirty="0" err="1"/>
              <a:t>Rostapshov</a:t>
            </a:r>
            <a:r>
              <a:rPr lang="en-US" i="1" dirty="0"/>
              <a:t> V, Rosen L, et al. Genetic determinants of dengue type 4 virus </a:t>
            </a:r>
            <a:r>
              <a:rPr lang="en-US" i="1" dirty="0" err="1"/>
              <a:t>neurovirulence</a:t>
            </a:r>
            <a:r>
              <a:rPr lang="en-US" i="1" dirty="0"/>
              <a:t> for mice. Journal of Virology 1993; 67: 6567–6575.</a:t>
            </a:r>
            <a:endParaRPr lang="en-US" dirty="0"/>
          </a:p>
        </p:txBody>
      </p:sp>
      <p:sp>
        <p:nvSpPr>
          <p:cNvPr id="513028" name="Slide Number Placeholder 3"/>
          <p:cNvSpPr>
            <a:spLocks noGrp="1"/>
          </p:cNvSpPr>
          <p:nvPr>
            <p:ph type="sldNum" sz="quarter" idx="5"/>
          </p:nvPr>
        </p:nvSpPr>
        <p:spPr>
          <a:noFill/>
        </p:spPr>
        <p:txBody>
          <a:bodyPr/>
          <a:lstStyle/>
          <a:p>
            <a:pPr defTabSz="923254"/>
            <a:fld id="{08C3DA94-6AD9-46B4-8564-D78AECF095A5}" type="slidenum">
              <a:rPr lang="en-US" smtClean="0"/>
              <a:pPr defTabSz="923254"/>
              <a:t>36</a:t>
            </a:fld>
            <a:endParaRPr lang="en-US" dirty="0"/>
          </a:p>
        </p:txBody>
      </p:sp>
    </p:spTree>
    <p:extLst>
      <p:ext uri="{BB962C8B-B14F-4D97-AF65-F5344CB8AC3E}">
        <p14:creationId xmlns:p14="http://schemas.microsoft.com/office/powerpoint/2010/main" val="599550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p:spPr>
        <p:txBody>
          <a:bodyPr/>
          <a:lstStyle/>
          <a:p>
            <a:pPr eaLnBrk="1" hangingPunct="1">
              <a:lnSpc>
                <a:spcPct val="150000"/>
              </a:lnSpc>
              <a:spcBef>
                <a:spcPct val="0"/>
              </a:spcBef>
              <a:spcAft>
                <a:spcPct val="50000"/>
              </a:spcAft>
            </a:pPr>
            <a:r>
              <a:rPr lang="en-US" b="1">
                <a:solidFill>
                  <a:srgbClr val="D20000"/>
                </a:solidFill>
                <a:latin typeface="Tahoma" pitchFamily="34" charset="0"/>
              </a:rPr>
              <a:t>Causes of Death in Dengue:</a:t>
            </a:r>
            <a:endParaRPr lang="en-US">
              <a:latin typeface="Tahoma" pitchFamily="34" charset="0"/>
            </a:endParaRPr>
          </a:p>
          <a:p>
            <a:pPr eaLnBrk="1" hangingPunct="1">
              <a:lnSpc>
                <a:spcPct val="150000"/>
              </a:lnSpc>
              <a:spcBef>
                <a:spcPct val="0"/>
              </a:spcBef>
              <a:spcAft>
                <a:spcPct val="50000"/>
              </a:spcAft>
            </a:pPr>
            <a:r>
              <a:rPr lang="en-US">
                <a:latin typeface="Tahoma" pitchFamily="34" charset="0"/>
              </a:rPr>
              <a:t>Unrecognized disease </a:t>
            </a:r>
            <a:r>
              <a:rPr lang="en-US">
                <a:latin typeface="Tahoma" pitchFamily="34" charset="0"/>
                <a:sym typeface="Wingdings" pitchFamily="2" charset="2"/>
              </a:rPr>
              <a:t> child sent home with diagnosis of gastroenteritis at onset of the critical period</a:t>
            </a:r>
            <a:endParaRPr lang="en-US">
              <a:latin typeface="Tahoma" pitchFamily="34" charset="0"/>
            </a:endParaRPr>
          </a:p>
          <a:p>
            <a:pPr eaLnBrk="1" hangingPunct="1">
              <a:lnSpc>
                <a:spcPct val="150000"/>
              </a:lnSpc>
              <a:spcBef>
                <a:spcPct val="0"/>
              </a:spcBef>
              <a:spcAft>
                <a:spcPct val="50000"/>
              </a:spcAft>
            </a:pPr>
            <a:r>
              <a:rPr lang="en-US">
                <a:latin typeface="Tahoma" pitchFamily="34" charset="0"/>
              </a:rPr>
              <a:t>Unrecognized shock or prolonged shock</a:t>
            </a:r>
          </a:p>
          <a:p>
            <a:pPr eaLnBrk="1" hangingPunct="1">
              <a:lnSpc>
                <a:spcPct val="150000"/>
              </a:lnSpc>
              <a:spcBef>
                <a:spcPct val="0"/>
              </a:spcBef>
              <a:spcAft>
                <a:spcPct val="50000"/>
              </a:spcAft>
            </a:pPr>
            <a:r>
              <a:rPr lang="en-US">
                <a:latin typeface="Tahoma" pitchFamily="34" charset="0"/>
              </a:rPr>
              <a:t>Unrecognized occult hemorrhage</a:t>
            </a:r>
          </a:p>
          <a:p>
            <a:pPr eaLnBrk="1" hangingPunct="1">
              <a:lnSpc>
                <a:spcPct val="150000"/>
              </a:lnSpc>
              <a:spcBef>
                <a:spcPct val="0"/>
              </a:spcBef>
              <a:spcAft>
                <a:spcPct val="50000"/>
              </a:spcAft>
            </a:pPr>
            <a:r>
              <a:rPr lang="en-US">
                <a:latin typeface="Tahoma" pitchFamily="34" charset="0"/>
              </a:rPr>
              <a:t>Fluid overload</a:t>
            </a:r>
          </a:p>
          <a:p>
            <a:pPr eaLnBrk="1" hangingPunct="1">
              <a:lnSpc>
                <a:spcPct val="150000"/>
              </a:lnSpc>
              <a:spcBef>
                <a:spcPct val="0"/>
              </a:spcBef>
              <a:spcAft>
                <a:spcPct val="50000"/>
              </a:spcAft>
            </a:pPr>
            <a:r>
              <a:rPr lang="en-US">
                <a:latin typeface="Tahoma" pitchFamily="34" charset="0"/>
              </a:rPr>
              <a:t>Nosocomial sepsis especially in elderly</a:t>
            </a:r>
          </a:p>
          <a:p>
            <a:endParaRPr lang="en-US"/>
          </a:p>
        </p:txBody>
      </p:sp>
      <p:sp>
        <p:nvSpPr>
          <p:cNvPr id="348164" name="Slide Number Placeholder 3"/>
          <p:cNvSpPr>
            <a:spLocks noGrp="1"/>
          </p:cNvSpPr>
          <p:nvPr>
            <p:ph type="sldNum" sz="quarter" idx="5"/>
          </p:nvPr>
        </p:nvSpPr>
        <p:spPr>
          <a:noFill/>
        </p:spPr>
        <p:txBody>
          <a:bodyPr/>
          <a:lstStyle/>
          <a:p>
            <a:pPr defTabSz="923254"/>
            <a:fld id="{A63FDFFF-2B41-48B0-9384-AA1BD0FE5334}" type="slidenum">
              <a:rPr lang="en-US" smtClean="0"/>
              <a:pPr defTabSz="923254"/>
              <a:t>37</a:t>
            </a:fld>
            <a:endParaRPr lang="en-US" dirty="0"/>
          </a:p>
        </p:txBody>
      </p:sp>
    </p:spTree>
    <p:extLst>
      <p:ext uri="{BB962C8B-B14F-4D97-AF65-F5344CB8AC3E}">
        <p14:creationId xmlns:p14="http://schemas.microsoft.com/office/powerpoint/2010/main" val="2564088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8915" name="Rectangle 3"/>
          <p:cNvSpPr>
            <a:spLocks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Calibri" pitchFamily="34" charset="0"/>
              </a:rPr>
              <a:t>21</a:t>
            </a:r>
          </a:p>
        </p:txBody>
      </p:sp>
      <p:sp>
        <p:nvSpPr>
          <p:cNvPr id="38916" name="Rectangle 4"/>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8917" name="Rectangle 5"/>
          <p:cNvSpPr>
            <a:spLocks noChangeArrowheads="1"/>
          </p:cNvSpPr>
          <p:nvPr/>
        </p:nvSpPr>
        <p:spPr bwMode="auto">
          <a:xfrm>
            <a:off x="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8918"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13663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5843" name="Rectangle 3"/>
          <p:cNvSpPr>
            <a:spLocks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Calibri" pitchFamily="34" charset="0"/>
              </a:rPr>
              <a:t>19</a:t>
            </a:r>
          </a:p>
        </p:txBody>
      </p:sp>
      <p:sp>
        <p:nvSpPr>
          <p:cNvPr id="35844" name="Rectangle 4"/>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5845" name="Rectangle 5"/>
          <p:cNvSpPr>
            <a:spLocks noChangeArrowheads="1"/>
          </p:cNvSpPr>
          <p:nvPr/>
        </p:nvSpPr>
        <p:spPr bwMode="auto">
          <a:xfrm>
            <a:off x="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5846"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879278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9939" name="Rectangle 3"/>
          <p:cNvSpPr>
            <a:spLocks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latin typeface="Calibri" pitchFamily="34" charset="0"/>
              </a:rPr>
              <a:t>22</a:t>
            </a:r>
          </a:p>
        </p:txBody>
      </p:sp>
      <p:sp>
        <p:nvSpPr>
          <p:cNvPr id="39940" name="Rectangle 4"/>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9941" name="Rectangle 5"/>
          <p:cNvSpPr>
            <a:spLocks noChangeArrowheads="1"/>
          </p:cNvSpPr>
          <p:nvPr/>
        </p:nvSpPr>
        <p:spPr bwMode="auto">
          <a:xfrm>
            <a:off x="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994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02336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1144588" y="687388"/>
            <a:ext cx="4567237" cy="3427412"/>
          </a:xfrm>
          <a:ln/>
        </p:spPr>
      </p:sp>
      <p:sp>
        <p:nvSpPr>
          <p:cNvPr id="306179" name="Rectangle 3"/>
          <p:cNvSpPr>
            <a:spLocks noGrp="1" noChangeArrowheads="1"/>
          </p:cNvSpPr>
          <p:nvPr>
            <p:ph type="body" idx="1"/>
          </p:nvPr>
        </p:nvSpPr>
        <p:spPr>
          <a:xfrm>
            <a:off x="686425" y="4340906"/>
            <a:ext cx="5485157" cy="4117611"/>
          </a:xfrm>
          <a:noFill/>
          <a:ln/>
        </p:spPr>
        <p:txBody>
          <a:bodyPr/>
          <a:lstStyle/>
          <a:p>
            <a:r>
              <a:rPr lang="en-US" dirty="0"/>
              <a:t>Transmission of dengue virus by the mosquito </a:t>
            </a:r>
            <a:r>
              <a:rPr lang="en-US" i="1" dirty="0" err="1"/>
              <a:t>Aedes</a:t>
            </a:r>
            <a:r>
              <a:rPr lang="en-US" i="1" dirty="0"/>
              <a:t> </a:t>
            </a:r>
            <a:r>
              <a:rPr lang="en-US" i="1" dirty="0" err="1"/>
              <a:t>aegypti</a:t>
            </a:r>
            <a:r>
              <a:rPr lang="en-US" dirty="0"/>
              <a:t> begins with a dengue-infected person. In this cartoon, a symptomatic febrile young boy (but could happen to asymptomatic, viremic person too!) will have virus circulating in the blood—1 to 2 days before becoming symptomatic and then for about five days after onset. </a:t>
            </a:r>
          </a:p>
          <a:p>
            <a:pPr defTabSz="896224">
              <a:defRPr/>
            </a:pPr>
            <a:r>
              <a:rPr lang="en-US" b="1" dirty="0"/>
              <a:t>[</a:t>
            </a:r>
            <a:r>
              <a:rPr lang="en-US" b="1" dirty="0">
                <a:latin typeface="Tahoma" pitchFamily="34" charset="0"/>
              </a:rPr>
              <a:t>NOTE TO SPEAKER: </a:t>
            </a:r>
            <a:r>
              <a:rPr lang="en-US" b="1" dirty="0"/>
              <a:t>Although there is some evidence of </a:t>
            </a:r>
            <a:r>
              <a:rPr lang="en-US" b="1" dirty="0" err="1"/>
              <a:t>transovarial</a:t>
            </a:r>
            <a:r>
              <a:rPr lang="en-US" b="1" dirty="0"/>
              <a:t> transmission of dengue virus in </a:t>
            </a:r>
            <a:r>
              <a:rPr lang="en-US" b="1" i="1" dirty="0" err="1"/>
              <a:t>Aedes</a:t>
            </a:r>
            <a:r>
              <a:rPr lang="en-US" b="1" i="1" dirty="0"/>
              <a:t> </a:t>
            </a:r>
            <a:r>
              <a:rPr lang="en-US" b="1" i="1" dirty="0" err="1"/>
              <a:t>aegypti</a:t>
            </a:r>
            <a:r>
              <a:rPr lang="en-US" b="1" dirty="0"/>
              <a:t>, usually mosquitoes are only infected by biting a viremic person.</a:t>
            </a:r>
          </a:p>
          <a:p>
            <a:endParaRPr lang="en-US" dirty="0"/>
          </a:p>
          <a:p>
            <a:endParaRPr lang="en-US" dirty="0"/>
          </a:p>
          <a:p>
            <a:r>
              <a:rPr lang="en-US" dirty="0"/>
              <a:t>1.) During this viremic period… </a:t>
            </a:r>
          </a:p>
          <a:p>
            <a:pPr defTabSz="896224">
              <a:defRPr/>
            </a:pPr>
            <a:r>
              <a:rPr lang="en-US" dirty="0"/>
              <a:t>2.) ….an uninfected </a:t>
            </a:r>
            <a:r>
              <a:rPr lang="en-US" dirty="0" err="1"/>
              <a:t>Aedes</a:t>
            </a:r>
            <a:r>
              <a:rPr lang="en-US" dirty="0"/>
              <a:t> </a:t>
            </a:r>
            <a:r>
              <a:rPr lang="en-US" dirty="0" err="1"/>
              <a:t>aegypti</a:t>
            </a:r>
            <a:r>
              <a:rPr lang="en-US" dirty="0"/>
              <a:t> mosquito bites boy and ingests dengue virus in blood meal</a:t>
            </a:r>
          </a:p>
          <a:p>
            <a:r>
              <a:rPr lang="en-US" dirty="0"/>
              <a:t>3.) Then, within the mosquito, the virus replicates during an extrinsic incubation period of 8 to 12 days. Higher ambient temperatures (i.e., hot summer weather) reduces the extrinsic incubation period or the time required for the virus to replicate and disseminate in the mosquito. So there is less time before the virus can reach the mosquito’s salivary glands and be transmitted to humans. If the mosquito becomes infectious faster because temperatures are warmer, it has a greater chance of infecting a human before it dies.</a:t>
            </a:r>
          </a:p>
          <a:p>
            <a:endParaRPr lang="en-US" dirty="0"/>
          </a:p>
          <a:p>
            <a:pPr defTabSz="895230">
              <a:spcBef>
                <a:spcPct val="50000"/>
              </a:spcBef>
            </a:pPr>
            <a:r>
              <a:rPr lang="en-US" dirty="0"/>
              <a:t>4.) now this infectious mosquito (that bit the boy) </a:t>
            </a:r>
            <a:r>
              <a:rPr lang="en-US" u="sng" dirty="0"/>
              <a:t>bites girl and gives dengue virus to her</a:t>
            </a:r>
          </a:p>
          <a:p>
            <a:endParaRPr lang="en-US" dirty="0"/>
          </a:p>
          <a:p>
            <a:r>
              <a:rPr lang="en-US" dirty="0"/>
              <a:t>4.) The virus then replicates in the second person and produces symptoms (or not, remember asymptomatic cases). </a:t>
            </a:r>
          </a:p>
          <a:p>
            <a:endParaRPr lang="en-US" dirty="0"/>
          </a:p>
          <a:p>
            <a:r>
              <a:rPr lang="en-US" dirty="0"/>
              <a:t>The symptoms begin to appear an average of four to seven days (range 3 to 14 days) after the mosquito bite--this is the </a:t>
            </a:r>
            <a:r>
              <a:rPr lang="en-US" b="1" dirty="0"/>
              <a:t>intrinsic</a:t>
            </a:r>
            <a:r>
              <a:rPr lang="en-US" dirty="0"/>
              <a:t> incubation period, </a:t>
            </a:r>
            <a:r>
              <a:rPr lang="en-US" b="1" dirty="0"/>
              <a:t>within humans</a:t>
            </a:r>
            <a:r>
              <a:rPr lang="en-US" dirty="0"/>
              <a:t>.  </a:t>
            </a:r>
          </a:p>
          <a:p>
            <a:endParaRPr lang="en-US" b="1" dirty="0"/>
          </a:p>
          <a:p>
            <a:r>
              <a:rPr lang="en-US" b="1" dirty="0"/>
              <a:t>__________________</a:t>
            </a:r>
          </a:p>
          <a:p>
            <a:r>
              <a:rPr lang="en-US" b="1" dirty="0"/>
              <a:t>[NOTE for PRESENTER: this is why we ask sick traveler, “have you been </a:t>
            </a:r>
            <a:r>
              <a:rPr lang="en-US" b="1" dirty="0" err="1"/>
              <a:t>biten</a:t>
            </a:r>
            <a:r>
              <a:rPr lang="en-US" b="1" dirty="0"/>
              <a:t> by any mosquitoes in the last two weeks or in US have you traveled to dengue endemic area in the last 2 weeks.</a:t>
            </a:r>
          </a:p>
        </p:txBody>
      </p:sp>
    </p:spTree>
    <p:extLst>
      <p:ext uri="{BB962C8B-B14F-4D97-AF65-F5344CB8AC3E}">
        <p14:creationId xmlns:p14="http://schemas.microsoft.com/office/powerpoint/2010/main" val="3734961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1B49E-39E5-4F93-991A-A476FFAA2BBA}" type="slidenum">
              <a:rPr lang="en-US"/>
              <a:pPr/>
              <a:t>51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Source: MMWR 2007; 56(31): 785-789</a:t>
            </a:r>
          </a:p>
        </p:txBody>
      </p:sp>
    </p:spTree>
    <p:extLst>
      <p:ext uri="{BB962C8B-B14F-4D97-AF65-F5344CB8AC3E}">
        <p14:creationId xmlns:p14="http://schemas.microsoft.com/office/powerpoint/2010/main" val="1893539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8534F82-5190-4797-86AC-D12A24EC5F9D}" type="slidenum">
              <a:rPr lang="en-US"/>
              <a:pPr/>
              <a:t>52</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5EABD0B-4DAA-4B83-971D-8FD715BB3E3C}" type="slidenum">
              <a:rPr lang="en-US" sz="1200"/>
              <a:pPr algn="r"/>
              <a:t>52</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p:txBody>
          <a:bodyPr/>
          <a:lstStyle/>
          <a:p>
            <a:r>
              <a:rPr lang="en-US" sz="1600"/>
              <a:t>Source: Zoonosis Control, DSHS</a:t>
            </a:r>
          </a:p>
          <a:p>
            <a:endParaRPr lang="en-US" sz="1600"/>
          </a:p>
          <a:p>
            <a:r>
              <a:rPr lang="en-US" sz="1600"/>
              <a:t>This slide depicts the number of reported cases of dengue fever in Texas and Cameron County between 1995 and 2004. </a:t>
            </a:r>
          </a:p>
          <a:p>
            <a:endParaRPr lang="en-US" sz="1600"/>
          </a:p>
          <a:p>
            <a:r>
              <a:rPr lang="en-US" sz="1600"/>
              <a:t>The increase in cases seen in 1999 was due to an outbreak in Laredo which is located in south Texas along the US-Mexico Border</a:t>
            </a:r>
            <a:endParaRPr lang="en-US"/>
          </a:p>
          <a:p>
            <a:r>
              <a:rPr lang="en-US" sz="1600"/>
              <a:t>Over the past 10 years, fewer than 10 cases per year have been reported in Cameron County, which is located at the southern tip of Texas and also situated along the US-Mexico border.</a:t>
            </a:r>
          </a:p>
          <a:p>
            <a:endParaRPr lang="en-US"/>
          </a:p>
        </p:txBody>
      </p:sp>
    </p:spTree>
    <p:extLst>
      <p:ext uri="{BB962C8B-B14F-4D97-AF65-F5344CB8AC3E}">
        <p14:creationId xmlns:p14="http://schemas.microsoft.com/office/powerpoint/2010/main" val="3861622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623ABD-016E-4C2A-A52C-0B06524B1B5A}" type="slidenum">
              <a:rPr lang="en-US"/>
              <a:pPr/>
              <a:t>53</a:t>
            </a:fld>
            <a:endParaRPr lang="en-US"/>
          </a:p>
        </p:txBody>
      </p:sp>
      <p:sp>
        <p:nvSpPr>
          <p:cNvPr id="11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1676DE9-ABFB-4118-B3FD-364057C2411A}" type="slidenum">
              <a:rPr lang="en-US" sz="1200"/>
              <a:pPr algn="r"/>
              <a:t>53</a:t>
            </a:fld>
            <a:endParaRPr lang="en-US" sz="1200"/>
          </a:p>
        </p:txBody>
      </p:sp>
      <p:sp>
        <p:nvSpPr>
          <p:cNvPr id="11267" name="Rectangle 2"/>
          <p:cNvSpPr>
            <a:spLocks noGrp="1" noRot="1" noChangeAspect="1" noChangeArrowheads="1" noTextEdit="1"/>
          </p:cNvSpPr>
          <p:nvPr>
            <p:ph type="sldImg"/>
          </p:nvPr>
        </p:nvSpPr>
        <p:spPr>
          <a:xfrm>
            <a:off x="1143000" y="684213"/>
            <a:ext cx="4573588" cy="3430587"/>
          </a:xfrm>
          <a:ln/>
        </p:spPr>
      </p:sp>
      <p:sp>
        <p:nvSpPr>
          <p:cNvPr id="11268" name="Rectangle 3"/>
          <p:cNvSpPr>
            <a:spLocks noGrp="1" noChangeArrowheads="1"/>
          </p:cNvSpPr>
          <p:nvPr>
            <p:ph type="body" idx="1"/>
          </p:nvPr>
        </p:nvSpPr>
        <p:spPr>
          <a:xfrm>
            <a:off x="685800" y="4343400"/>
            <a:ext cx="5486400" cy="4116388"/>
          </a:xfrm>
        </p:spPr>
        <p:txBody>
          <a:bodyPr/>
          <a:lstStyle/>
          <a:p>
            <a:r>
              <a:rPr lang="en-US"/>
              <a:t>Source: Kapella, unpublished (presented at 2006 IDSA meeting, see abstract below)</a:t>
            </a:r>
          </a:p>
          <a:p>
            <a:r>
              <a:rPr lang="en-US"/>
              <a:t>==============</a:t>
            </a:r>
          </a:p>
          <a:p>
            <a:r>
              <a:rPr lang="en-US" b="1" i="1"/>
              <a:t>44th ANNUAL MEETING OF IDSA, OCTOBER 12– 15, 2006 – TORONTO</a:t>
            </a:r>
            <a:endParaRPr lang="en-US" b="1"/>
          </a:p>
          <a:p>
            <a:r>
              <a:rPr lang="en-US" b="1"/>
              <a:t>86. Oral Abstract Session</a:t>
            </a:r>
          </a:p>
          <a:p>
            <a:r>
              <a:rPr lang="en-US" b="1"/>
              <a:t>Epidemiology</a:t>
            </a:r>
          </a:p>
          <a:p>
            <a:r>
              <a:rPr lang="en-US" b="1"/>
              <a:t>Saturday, 10:30 a.m. – Noon</a:t>
            </a:r>
          </a:p>
          <a:p>
            <a:r>
              <a:rPr lang="en-US" b="1"/>
              <a:t>717A</a:t>
            </a:r>
          </a:p>
          <a:p>
            <a:r>
              <a:rPr lang="en-US" b="1"/>
              <a:t>773 </a:t>
            </a:r>
            <a:r>
              <a:rPr lang="en-US"/>
              <a:t>First Dengue Hemorrhagic Fever Outbreak in the Continental United</a:t>
            </a:r>
          </a:p>
          <a:p>
            <a:r>
              <a:rPr lang="en-US"/>
              <a:t>States, 2005</a:t>
            </a:r>
          </a:p>
          <a:p>
            <a:r>
              <a:rPr lang="en-US" b="1"/>
              <a:t>B.K. KAPELLA, MD, MS</a:t>
            </a:r>
            <a:r>
              <a:rPr lang="en-US"/>
              <a:t>1, CARLOS CARRILLO, MD2, CARLOS</a:t>
            </a:r>
          </a:p>
          <a:p>
            <a:r>
              <a:rPr lang="en-US"/>
              <a:t>MOYA, MD3, HARVEY LIPMAN, PhD1, BRIAN SMITH, MD, MPH4,</a:t>
            </a:r>
          </a:p>
          <a:p>
            <a:r>
              <a:rPr lang="en-US"/>
              <a:t>MARK BEATTY, MD, MPH5, STEPHEN WATERMAN, MD6, Binational</a:t>
            </a:r>
          </a:p>
          <a:p>
            <a:r>
              <a:rPr lang="en-US"/>
              <a:t>Dengue Working Group; 1CDC, Atlanta, GA, 2Health Dept., Matamoros,</a:t>
            </a:r>
          </a:p>
          <a:p>
            <a:r>
              <a:rPr lang="en-US"/>
              <a:t>Mexico, 3Commission of Border Health, Tijuana, Mexico, 4Texas Dept. of</a:t>
            </a:r>
          </a:p>
          <a:p>
            <a:r>
              <a:rPr lang="en-US"/>
              <a:t>Health, Harlingen, TX, 5CDC, San Juan, PR, 6CDC, San Diego, CA.</a:t>
            </a:r>
          </a:p>
          <a:p>
            <a:r>
              <a:rPr lang="en-US" b="1"/>
              <a:t>Background: </a:t>
            </a:r>
            <a:r>
              <a:rPr lang="en-US"/>
              <a:t>In 2005, a dengue outbreak affecting more than 6,000 persons</a:t>
            </a:r>
          </a:p>
          <a:p>
            <a:r>
              <a:rPr lang="en-US"/>
              <a:t>occurred in Brownsville, Texas, and Matamoros, Tamaulipas (Mexico). In</a:t>
            </a:r>
          </a:p>
          <a:p>
            <a:r>
              <a:rPr lang="en-US"/>
              <a:t>October 2005, the Texas Department of State Health Services identified a</a:t>
            </a:r>
          </a:p>
          <a:p>
            <a:r>
              <a:rPr lang="en-US"/>
              <a:t>locally acquired, serologically confirmed case of dengue hemorrhagic fever</a:t>
            </a:r>
          </a:p>
          <a:p>
            <a:r>
              <a:rPr lang="en-US"/>
              <a:t>(DHF) among the cases in Brownsville. CDC was subsequently invited by</a:t>
            </a:r>
          </a:p>
          <a:p>
            <a:r>
              <a:rPr lang="en-US"/>
              <a:t>Texas and Mexico to assist in clinical and epidemiologic investigations of the</a:t>
            </a:r>
          </a:p>
          <a:p>
            <a:r>
              <a:rPr lang="en-US"/>
              <a:t>outbreak. Virologic testing indicated that the primary circulating virus was a</a:t>
            </a:r>
          </a:p>
          <a:p>
            <a:r>
              <a:rPr lang="en-US"/>
              <a:t>Southeast Asian strain of dengue 2. </a:t>
            </a:r>
            <a:r>
              <a:rPr lang="en-US" b="1"/>
              <a:t>Methods: </a:t>
            </a:r>
            <a:r>
              <a:rPr lang="en-US"/>
              <a:t>In December 2005 we conducted</a:t>
            </a:r>
          </a:p>
          <a:p>
            <a:r>
              <a:rPr lang="en-US"/>
              <a:t>a cross-sectional study of 129 patients seen in hospitals or emergency rooms</a:t>
            </a:r>
          </a:p>
          <a:p>
            <a:r>
              <a:rPr lang="en-US"/>
              <a:t>with laboratory-confirmed dengue. We included all 25 patients identified</a:t>
            </a:r>
          </a:p>
          <a:p>
            <a:r>
              <a:rPr lang="en-US"/>
              <a:t>in the United States and 104 patients seen in Mexico. DHF was defined</a:t>
            </a:r>
          </a:p>
          <a:p>
            <a:r>
              <a:rPr lang="en-US"/>
              <a:t>according to World Health Organization criteria (combination of hemorrhagic</a:t>
            </a:r>
          </a:p>
          <a:p>
            <a:r>
              <a:rPr lang="en-US"/>
              <a:t>manifestations, thrombocytopenia, and evidence of plasma leakage). Logistic</a:t>
            </a:r>
          </a:p>
          <a:p>
            <a:r>
              <a:rPr lang="en-US"/>
              <a:t>regression was used to assess the clinical and demographic variables. </a:t>
            </a:r>
            <a:r>
              <a:rPr lang="en-US" b="1"/>
              <a:t>Results:</a:t>
            </a:r>
          </a:p>
          <a:p>
            <a:r>
              <a:rPr lang="en-US"/>
              <a:t>In the United States, 16 (64%) of 25 dengue cases had DHF, compared with</a:t>
            </a:r>
          </a:p>
          <a:p>
            <a:r>
              <a:rPr lang="en-US"/>
              <a:t>33 (32%) of 104 patients in Mexico (p</a:t>
            </a:r>
            <a:r>
              <a:rPr lang="en-US" i="1"/>
              <a:t>&lt;</a:t>
            </a:r>
            <a:r>
              <a:rPr lang="en-US"/>
              <a:t>0.01). Mexican hospitals tested less</a:t>
            </a:r>
          </a:p>
          <a:p>
            <a:r>
              <a:rPr lang="en-US"/>
              <a:t>often than US hospitals for indicators of plasma leakage, required for the</a:t>
            </a:r>
          </a:p>
          <a:p>
            <a:r>
              <a:rPr lang="en-US"/>
              <a:t>case definition of DHF. Abdominal pain (OR 2.9) and diabetes (OR 3.5)</a:t>
            </a:r>
          </a:p>
          <a:p>
            <a:r>
              <a:rPr lang="en-US"/>
              <a:t>were significantly associated with DHF. </a:t>
            </a:r>
            <a:r>
              <a:rPr lang="en-US" b="1"/>
              <a:t>Conclusion: </a:t>
            </a:r>
            <a:r>
              <a:rPr lang="en-US"/>
              <a:t>This binational dengue</a:t>
            </a:r>
          </a:p>
          <a:p>
            <a:r>
              <a:rPr lang="en-US"/>
              <a:t>outbreak represents the first DHF outbreak in the continental United States. The</a:t>
            </a:r>
          </a:p>
          <a:p>
            <a:r>
              <a:rPr lang="en-US"/>
              <a:t>strain of dengue 2 isolated during this outbreak has been associated with the</a:t>
            </a:r>
          </a:p>
          <a:p>
            <a:r>
              <a:rPr lang="en-US"/>
              <a:t>occurrence of DHF throughout the world. Abundant </a:t>
            </a:r>
            <a:r>
              <a:rPr lang="en-US" i="1"/>
              <a:t>Aedes aegypti </a:t>
            </a:r>
            <a:r>
              <a:rPr lang="en-US"/>
              <a:t>populations,</a:t>
            </a:r>
          </a:p>
          <a:p>
            <a:r>
              <a:rPr lang="en-US"/>
              <a:t>circulation of multiple dengue serotypes, prior exposure to dengue, and the</a:t>
            </a:r>
          </a:p>
          <a:p>
            <a:r>
              <a:rPr lang="en-US"/>
              <a:t>high prevalence of diabetes in the region increase the likelihood that DHF will</a:t>
            </a:r>
          </a:p>
          <a:p>
            <a:r>
              <a:rPr lang="en-US"/>
              <a:t>continue to occur in southern Texas.</a:t>
            </a:r>
          </a:p>
        </p:txBody>
      </p:sp>
    </p:spTree>
    <p:extLst>
      <p:ext uri="{BB962C8B-B14F-4D97-AF65-F5344CB8AC3E}">
        <p14:creationId xmlns:p14="http://schemas.microsoft.com/office/powerpoint/2010/main" val="3394393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1AB153-0FF8-4B9F-BD19-836DF6BECD4D}" type="slidenum">
              <a:rPr lang="en-US"/>
              <a:pPr/>
              <a:t>54</a:t>
            </a:fld>
            <a:endParaRPr lang="en-US"/>
          </a:p>
        </p:txBody>
      </p:sp>
      <p:sp>
        <p:nvSpPr>
          <p:cNvPr id="13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EA8330D-EA50-431D-80E3-9688530EA3D0}" type="slidenum">
              <a:rPr lang="en-US" sz="1200"/>
              <a:pPr algn="r"/>
              <a:t>54</a:t>
            </a:fld>
            <a:endParaRPr lang="en-US" sz="1200"/>
          </a:p>
        </p:txBody>
      </p:sp>
      <p:sp>
        <p:nvSpPr>
          <p:cNvPr id="13315" name="Rectangle 2"/>
          <p:cNvSpPr>
            <a:spLocks noGrp="1" noRot="1" noChangeAspect="1" noChangeArrowheads="1" noTextEdit="1"/>
          </p:cNvSpPr>
          <p:nvPr>
            <p:ph type="sldImg"/>
          </p:nvPr>
        </p:nvSpPr>
        <p:spPr>
          <a:xfrm>
            <a:off x="1143000" y="684213"/>
            <a:ext cx="4573588" cy="3430587"/>
          </a:xfrm>
          <a:ln/>
        </p:spPr>
      </p:sp>
      <p:sp>
        <p:nvSpPr>
          <p:cNvPr id="13316" name="Rectangle 3"/>
          <p:cNvSpPr>
            <a:spLocks noGrp="1" noChangeArrowheads="1"/>
          </p:cNvSpPr>
          <p:nvPr>
            <p:ph type="body" idx="1"/>
          </p:nvPr>
        </p:nvSpPr>
        <p:spPr>
          <a:xfrm>
            <a:off x="685800" y="4343400"/>
            <a:ext cx="5486400" cy="4116388"/>
          </a:xfrm>
          <a:noFill/>
        </p:spPr>
        <p:txBody>
          <a:bodyPr/>
          <a:lstStyle/>
          <a:p>
            <a:pPr>
              <a:lnSpc>
                <a:spcPct val="80000"/>
              </a:lnSpc>
            </a:pPr>
            <a:r>
              <a:rPr lang="en-US" sz="800"/>
              <a:t>Source: Kapella, unpublished (presented at 2006 IDSA meeting, see abstract below)</a:t>
            </a:r>
          </a:p>
          <a:p>
            <a:pPr>
              <a:lnSpc>
                <a:spcPct val="80000"/>
              </a:lnSpc>
            </a:pPr>
            <a:r>
              <a:rPr lang="en-US" sz="800"/>
              <a:t>==============</a:t>
            </a:r>
          </a:p>
          <a:p>
            <a:pPr>
              <a:lnSpc>
                <a:spcPct val="80000"/>
              </a:lnSpc>
            </a:pPr>
            <a:r>
              <a:rPr lang="en-US" sz="800" b="1" i="1"/>
              <a:t>44th ANNUAL MEETING OF IDSA, OCTOBER 12– 15, 2006 – TORONTO</a:t>
            </a:r>
            <a:endParaRPr lang="en-US" sz="800" b="1"/>
          </a:p>
          <a:p>
            <a:pPr>
              <a:lnSpc>
                <a:spcPct val="80000"/>
              </a:lnSpc>
            </a:pPr>
            <a:r>
              <a:rPr lang="en-US" sz="800" b="1"/>
              <a:t>86. Oral Abstract Session</a:t>
            </a:r>
          </a:p>
          <a:p>
            <a:pPr>
              <a:lnSpc>
                <a:spcPct val="80000"/>
              </a:lnSpc>
            </a:pPr>
            <a:r>
              <a:rPr lang="en-US" sz="800" b="1"/>
              <a:t>Epidemiology</a:t>
            </a:r>
          </a:p>
          <a:p>
            <a:pPr>
              <a:lnSpc>
                <a:spcPct val="80000"/>
              </a:lnSpc>
            </a:pPr>
            <a:r>
              <a:rPr lang="en-US" sz="800" b="1"/>
              <a:t>Saturday, 10:30 a.m. – Noon</a:t>
            </a:r>
          </a:p>
          <a:p>
            <a:pPr>
              <a:lnSpc>
                <a:spcPct val="80000"/>
              </a:lnSpc>
            </a:pPr>
            <a:r>
              <a:rPr lang="en-US" sz="800" b="1"/>
              <a:t>717A</a:t>
            </a:r>
          </a:p>
          <a:p>
            <a:pPr>
              <a:lnSpc>
                <a:spcPct val="80000"/>
              </a:lnSpc>
            </a:pPr>
            <a:r>
              <a:rPr lang="en-US" sz="800" b="1"/>
              <a:t>773 </a:t>
            </a:r>
            <a:r>
              <a:rPr lang="en-US" sz="800"/>
              <a:t>First Dengue Hemorrhagic Fever Outbreak in the Continental United</a:t>
            </a:r>
          </a:p>
          <a:p>
            <a:pPr>
              <a:lnSpc>
                <a:spcPct val="80000"/>
              </a:lnSpc>
            </a:pPr>
            <a:r>
              <a:rPr lang="en-US" sz="800"/>
              <a:t>States, 2005</a:t>
            </a:r>
          </a:p>
          <a:p>
            <a:pPr>
              <a:lnSpc>
                <a:spcPct val="80000"/>
              </a:lnSpc>
            </a:pPr>
            <a:r>
              <a:rPr lang="en-US" sz="800" b="1"/>
              <a:t>B.K. KAPELLA, MD, MS</a:t>
            </a:r>
            <a:r>
              <a:rPr lang="en-US" sz="800"/>
              <a:t>1, CARLOS CARRILLO, MD2, CARLOS</a:t>
            </a:r>
          </a:p>
          <a:p>
            <a:pPr>
              <a:lnSpc>
                <a:spcPct val="80000"/>
              </a:lnSpc>
            </a:pPr>
            <a:r>
              <a:rPr lang="en-US" sz="800"/>
              <a:t>MOYA, MD3, HARVEY LIPMAN, PhD1, BRIAN SMITH, MD, MPH4,</a:t>
            </a:r>
          </a:p>
          <a:p>
            <a:pPr>
              <a:lnSpc>
                <a:spcPct val="80000"/>
              </a:lnSpc>
            </a:pPr>
            <a:r>
              <a:rPr lang="en-US" sz="800"/>
              <a:t>MARK BEATTY, MD, MPH5, STEPHEN WATERMAN, MD6, Binational</a:t>
            </a:r>
          </a:p>
          <a:p>
            <a:pPr>
              <a:lnSpc>
                <a:spcPct val="80000"/>
              </a:lnSpc>
            </a:pPr>
            <a:r>
              <a:rPr lang="en-US" sz="800"/>
              <a:t>Dengue Working Group; 1CDC, Atlanta, GA, 2Health Dept., Matamoros,</a:t>
            </a:r>
          </a:p>
          <a:p>
            <a:pPr>
              <a:lnSpc>
                <a:spcPct val="80000"/>
              </a:lnSpc>
            </a:pPr>
            <a:r>
              <a:rPr lang="en-US" sz="800"/>
              <a:t>Mexico, 3Commission of Border Health, Tijuana, Mexico, 4Texas Dept. of</a:t>
            </a:r>
          </a:p>
          <a:p>
            <a:pPr>
              <a:lnSpc>
                <a:spcPct val="80000"/>
              </a:lnSpc>
            </a:pPr>
            <a:r>
              <a:rPr lang="en-US" sz="800"/>
              <a:t>Health, Harlingen, TX, 5CDC, San Juan, PR, 6CDC, San Diego, CA.</a:t>
            </a:r>
          </a:p>
          <a:p>
            <a:pPr>
              <a:lnSpc>
                <a:spcPct val="80000"/>
              </a:lnSpc>
            </a:pPr>
            <a:r>
              <a:rPr lang="en-US" sz="800" b="1"/>
              <a:t>Background: </a:t>
            </a:r>
            <a:r>
              <a:rPr lang="en-US" sz="800"/>
              <a:t>In 2005, a dengue outbreak affecting more than 6,000 persons</a:t>
            </a:r>
          </a:p>
          <a:p>
            <a:pPr>
              <a:lnSpc>
                <a:spcPct val="80000"/>
              </a:lnSpc>
            </a:pPr>
            <a:r>
              <a:rPr lang="en-US" sz="800"/>
              <a:t>occurred in Brownsville, Texas, and Matamoros, Tamaulipas (Mexico). In</a:t>
            </a:r>
          </a:p>
          <a:p>
            <a:pPr>
              <a:lnSpc>
                <a:spcPct val="80000"/>
              </a:lnSpc>
            </a:pPr>
            <a:r>
              <a:rPr lang="en-US" sz="800"/>
              <a:t>October 2005, the Texas Department of State Health Services identified a</a:t>
            </a:r>
          </a:p>
          <a:p>
            <a:pPr>
              <a:lnSpc>
                <a:spcPct val="80000"/>
              </a:lnSpc>
            </a:pPr>
            <a:r>
              <a:rPr lang="en-US" sz="800"/>
              <a:t>locally acquired, serologically confirmed case of dengue hemorrhagic fever</a:t>
            </a:r>
          </a:p>
          <a:p>
            <a:pPr>
              <a:lnSpc>
                <a:spcPct val="80000"/>
              </a:lnSpc>
            </a:pPr>
            <a:r>
              <a:rPr lang="en-US" sz="800"/>
              <a:t>(DHF) among the cases in Brownsville. CDC was subsequently invited by</a:t>
            </a:r>
          </a:p>
          <a:p>
            <a:pPr>
              <a:lnSpc>
                <a:spcPct val="80000"/>
              </a:lnSpc>
            </a:pPr>
            <a:r>
              <a:rPr lang="en-US" sz="800"/>
              <a:t>Texas and Mexico to assist in clinical and epidemiologic investigations of the</a:t>
            </a:r>
          </a:p>
          <a:p>
            <a:pPr>
              <a:lnSpc>
                <a:spcPct val="80000"/>
              </a:lnSpc>
            </a:pPr>
            <a:r>
              <a:rPr lang="en-US" sz="800"/>
              <a:t>outbreak. Virologic testing indicated that the primary circulating virus was a</a:t>
            </a:r>
          </a:p>
          <a:p>
            <a:pPr>
              <a:lnSpc>
                <a:spcPct val="80000"/>
              </a:lnSpc>
            </a:pPr>
            <a:r>
              <a:rPr lang="en-US" sz="800"/>
              <a:t>Southeast Asian strain of dengue 2. </a:t>
            </a:r>
            <a:r>
              <a:rPr lang="en-US" sz="800" b="1"/>
              <a:t>Methods: </a:t>
            </a:r>
            <a:r>
              <a:rPr lang="en-US" sz="800"/>
              <a:t>In December 2005 we conducted</a:t>
            </a:r>
          </a:p>
          <a:p>
            <a:pPr>
              <a:lnSpc>
                <a:spcPct val="80000"/>
              </a:lnSpc>
            </a:pPr>
            <a:r>
              <a:rPr lang="en-US" sz="800"/>
              <a:t>a cross-sectional study of 129 patients seen in hospitals or emergency rooms</a:t>
            </a:r>
          </a:p>
          <a:p>
            <a:pPr>
              <a:lnSpc>
                <a:spcPct val="80000"/>
              </a:lnSpc>
            </a:pPr>
            <a:r>
              <a:rPr lang="en-US" sz="800"/>
              <a:t>with laboratory-confirmed dengue. We included all 25 patients identified</a:t>
            </a:r>
          </a:p>
          <a:p>
            <a:pPr>
              <a:lnSpc>
                <a:spcPct val="80000"/>
              </a:lnSpc>
            </a:pPr>
            <a:r>
              <a:rPr lang="en-US" sz="800"/>
              <a:t>in the United States and 104 patients seen in Mexico. DHF was defined</a:t>
            </a:r>
          </a:p>
          <a:p>
            <a:pPr>
              <a:lnSpc>
                <a:spcPct val="80000"/>
              </a:lnSpc>
            </a:pPr>
            <a:r>
              <a:rPr lang="en-US" sz="800"/>
              <a:t>according to World Health Organization criteria (combination of hemorrhagic</a:t>
            </a:r>
          </a:p>
          <a:p>
            <a:pPr>
              <a:lnSpc>
                <a:spcPct val="80000"/>
              </a:lnSpc>
            </a:pPr>
            <a:r>
              <a:rPr lang="en-US" sz="800"/>
              <a:t>manifestations, thrombocytopenia, and evidence of plasma leakage). Logistic</a:t>
            </a:r>
          </a:p>
          <a:p>
            <a:pPr>
              <a:lnSpc>
                <a:spcPct val="80000"/>
              </a:lnSpc>
            </a:pPr>
            <a:r>
              <a:rPr lang="en-US" sz="800"/>
              <a:t>regression was used to assess the clinical and demographic variables. </a:t>
            </a:r>
            <a:r>
              <a:rPr lang="en-US" sz="800" b="1"/>
              <a:t>Results:</a:t>
            </a:r>
          </a:p>
          <a:p>
            <a:pPr>
              <a:lnSpc>
                <a:spcPct val="80000"/>
              </a:lnSpc>
            </a:pPr>
            <a:r>
              <a:rPr lang="en-US" sz="800"/>
              <a:t>In the United States, 16 (64%) of 25 dengue cases had DHF, compared with</a:t>
            </a:r>
          </a:p>
          <a:p>
            <a:pPr>
              <a:lnSpc>
                <a:spcPct val="80000"/>
              </a:lnSpc>
            </a:pPr>
            <a:r>
              <a:rPr lang="en-US" sz="800"/>
              <a:t>33 (32%) of 104 patients in Mexico (p</a:t>
            </a:r>
            <a:r>
              <a:rPr lang="en-US" sz="800" i="1"/>
              <a:t>&lt;</a:t>
            </a:r>
            <a:r>
              <a:rPr lang="en-US" sz="800"/>
              <a:t>0.01). Mexican hospitals tested less</a:t>
            </a:r>
          </a:p>
          <a:p>
            <a:pPr>
              <a:lnSpc>
                <a:spcPct val="80000"/>
              </a:lnSpc>
            </a:pPr>
            <a:r>
              <a:rPr lang="en-US" sz="800"/>
              <a:t>often than US hospitals for indicators of plasma leakage, required for the</a:t>
            </a:r>
          </a:p>
          <a:p>
            <a:pPr>
              <a:lnSpc>
                <a:spcPct val="80000"/>
              </a:lnSpc>
            </a:pPr>
            <a:r>
              <a:rPr lang="en-US" sz="800"/>
              <a:t>case definition of DHF. Abdominal pain (OR 2.9) and diabetes (OR 3.5)</a:t>
            </a:r>
          </a:p>
          <a:p>
            <a:pPr>
              <a:lnSpc>
                <a:spcPct val="80000"/>
              </a:lnSpc>
            </a:pPr>
            <a:r>
              <a:rPr lang="en-US" sz="800"/>
              <a:t>were significantly associated with DHF. </a:t>
            </a:r>
            <a:r>
              <a:rPr lang="en-US" sz="800" b="1"/>
              <a:t>Conclusion: </a:t>
            </a:r>
            <a:r>
              <a:rPr lang="en-US" sz="800"/>
              <a:t>This binational dengue</a:t>
            </a:r>
          </a:p>
          <a:p>
            <a:pPr>
              <a:lnSpc>
                <a:spcPct val="80000"/>
              </a:lnSpc>
            </a:pPr>
            <a:r>
              <a:rPr lang="en-US" sz="800"/>
              <a:t>outbreak represents the first DHF outbreak in the continental United States. The</a:t>
            </a:r>
          </a:p>
          <a:p>
            <a:pPr>
              <a:lnSpc>
                <a:spcPct val="80000"/>
              </a:lnSpc>
            </a:pPr>
            <a:r>
              <a:rPr lang="en-US" sz="800"/>
              <a:t>strain of dengue 2 isolated during this outbreak has been associated with the</a:t>
            </a:r>
          </a:p>
          <a:p>
            <a:pPr>
              <a:lnSpc>
                <a:spcPct val="80000"/>
              </a:lnSpc>
            </a:pPr>
            <a:r>
              <a:rPr lang="en-US" sz="800"/>
              <a:t>occurrence of DHF throughout the world. Abundant </a:t>
            </a:r>
            <a:r>
              <a:rPr lang="en-US" sz="800" i="1"/>
              <a:t>Aedes aegypti </a:t>
            </a:r>
            <a:r>
              <a:rPr lang="en-US" sz="800"/>
              <a:t>populations,</a:t>
            </a:r>
          </a:p>
          <a:p>
            <a:pPr>
              <a:lnSpc>
                <a:spcPct val="80000"/>
              </a:lnSpc>
            </a:pPr>
            <a:r>
              <a:rPr lang="en-US" sz="800"/>
              <a:t>circulation of multiple dengue serotypes, prior exposure to dengue, and the</a:t>
            </a:r>
          </a:p>
          <a:p>
            <a:pPr>
              <a:lnSpc>
                <a:spcPct val="80000"/>
              </a:lnSpc>
            </a:pPr>
            <a:r>
              <a:rPr lang="en-US" sz="800"/>
              <a:t>high prevalence of diabetes in the region increase the likelihood that DHF will</a:t>
            </a:r>
          </a:p>
          <a:p>
            <a:pPr>
              <a:lnSpc>
                <a:spcPct val="80000"/>
              </a:lnSpc>
            </a:pPr>
            <a:r>
              <a:rPr lang="en-US" sz="800"/>
              <a:t>continue to occur in southern Texas.</a:t>
            </a:r>
          </a:p>
          <a:p>
            <a:pPr>
              <a:lnSpc>
                <a:spcPct val="80000"/>
              </a:lnSpc>
            </a:pPr>
            <a:endParaRPr lang="en-US" sz="800"/>
          </a:p>
        </p:txBody>
      </p:sp>
    </p:spTree>
    <p:extLst>
      <p:ext uri="{BB962C8B-B14F-4D97-AF65-F5344CB8AC3E}">
        <p14:creationId xmlns:p14="http://schemas.microsoft.com/office/powerpoint/2010/main" val="2816264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Department of State Health Services</a:t>
            </a:r>
          </a:p>
          <a:p>
            <a:pPr lvl="1"/>
            <a:r>
              <a:rPr lang="en-US" dirty="0"/>
              <a:t> </a:t>
            </a:r>
            <a:r>
              <a:rPr lang="en-US" b="0" dirty="0"/>
              <a:t>Requested EPI-AID</a:t>
            </a:r>
          </a:p>
          <a:p>
            <a:r>
              <a:rPr lang="en-US" dirty="0"/>
              <a:t>Texas DSHS Region 11</a:t>
            </a:r>
          </a:p>
          <a:p>
            <a:pPr lvl="1"/>
            <a:r>
              <a:rPr lang="en-US" dirty="0"/>
              <a:t>Instituted Incident Command Structure (ICS)</a:t>
            </a:r>
          </a:p>
          <a:p>
            <a:pPr lvl="1"/>
            <a:r>
              <a:rPr lang="en-US" dirty="0"/>
              <a:t>Provided region specific clinical and cultural insight</a:t>
            </a:r>
          </a:p>
          <a:p>
            <a:r>
              <a:rPr lang="en-US" dirty="0"/>
              <a:t>Cameron, Hidalgo, City of Brownsville and Laredo Health Management Teams</a:t>
            </a:r>
          </a:p>
          <a:p>
            <a:pPr lvl="1"/>
            <a:r>
              <a:rPr lang="en-US" dirty="0"/>
              <a:t>Conducted field </a:t>
            </a:r>
            <a:r>
              <a:rPr lang="en-US" dirty="0" err="1"/>
              <a:t>epi</a:t>
            </a:r>
            <a:r>
              <a:rPr lang="en-US" dirty="0"/>
              <a:t> and vector operations</a:t>
            </a:r>
          </a:p>
          <a:p>
            <a:r>
              <a:rPr lang="en-US" dirty="0"/>
              <a:t>Community clinicians and residents</a:t>
            </a:r>
          </a:p>
          <a:p>
            <a:pPr lvl="1"/>
            <a:r>
              <a:rPr lang="en-US" dirty="0"/>
              <a:t>Participated in training and contributed sera for enhanced surveillance</a:t>
            </a:r>
          </a:p>
          <a:p>
            <a:r>
              <a:rPr lang="en-US" dirty="0"/>
              <a:t>CDC Dengue Branch and DGMQ US-Mexico Unit</a:t>
            </a:r>
          </a:p>
          <a:p>
            <a:pPr lvl="1"/>
            <a:r>
              <a:rPr lang="en-US" dirty="0"/>
              <a:t>Provided epidemiological and entomological guidance</a:t>
            </a:r>
          </a:p>
          <a:p>
            <a:endParaRPr lang="en-US" dirty="0"/>
          </a:p>
        </p:txBody>
      </p:sp>
      <p:sp>
        <p:nvSpPr>
          <p:cNvPr id="4" name="Slide Number Placeholder 3"/>
          <p:cNvSpPr>
            <a:spLocks noGrp="1"/>
          </p:cNvSpPr>
          <p:nvPr>
            <p:ph type="sldNum" sz="quarter" idx="10"/>
          </p:nvPr>
        </p:nvSpPr>
        <p:spPr/>
        <p:txBody>
          <a:bodyPr/>
          <a:lstStyle/>
          <a:p>
            <a:fld id="{88CA8116-4A6C-48D4-960A-B4A9B0EFE493}" type="slidenum">
              <a:rPr lang="en-US" smtClean="0"/>
              <a:pPr/>
              <a:t>58</a:t>
            </a:fld>
            <a:endParaRPr lang="en-US"/>
          </a:p>
        </p:txBody>
      </p:sp>
    </p:spTree>
    <p:extLst>
      <p:ext uri="{BB962C8B-B14F-4D97-AF65-F5344CB8AC3E}">
        <p14:creationId xmlns:p14="http://schemas.microsoft.com/office/powerpoint/2010/main" val="426466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 clinician master-trainers on dengue diagnosis &amp; clinical management </a:t>
            </a:r>
          </a:p>
          <a:p>
            <a:r>
              <a:rPr lang="en-US" dirty="0"/>
              <a:t>Conduct cluster investigations and vector surveys at case households to assess risk of DENV infection</a:t>
            </a:r>
          </a:p>
          <a:p>
            <a:r>
              <a:rPr lang="en-US" dirty="0"/>
              <a:t>Train environmental health in </a:t>
            </a:r>
            <a:r>
              <a:rPr lang="en-US" dirty="0" err="1"/>
              <a:t>Aedes</a:t>
            </a:r>
            <a:r>
              <a:rPr lang="en-US" dirty="0"/>
              <a:t> identification and novel trap techniques</a:t>
            </a:r>
          </a:p>
          <a:p>
            <a:r>
              <a:rPr lang="en-US" dirty="0"/>
              <a:t>Establish data sources and definitions</a:t>
            </a:r>
          </a:p>
          <a:p>
            <a:r>
              <a:rPr lang="en-US" dirty="0"/>
              <a:t>Perform laboratory and medical chart review to determine current dengue practice habits</a:t>
            </a:r>
          </a:p>
          <a:p>
            <a:r>
              <a:rPr lang="en-US" dirty="0"/>
              <a:t>Conduct knowledge-attitude-practices survey to develop region specific </a:t>
            </a:r>
            <a:r>
              <a:rPr lang="en-US" dirty="0" err="1"/>
              <a:t>trainingObjectives</a:t>
            </a:r>
            <a:r>
              <a:rPr lang="en-US" baseline="0" dirty="0"/>
              <a:t> of </a:t>
            </a:r>
            <a:r>
              <a:rPr lang="en-US" baseline="0" dirty="0" err="1"/>
              <a:t>seroincidence</a:t>
            </a:r>
            <a:r>
              <a:rPr lang="en-US" baseline="0" dirty="0"/>
              <a:t> survey</a:t>
            </a:r>
            <a:endParaRPr lang="en-US" dirty="0"/>
          </a:p>
          <a:p>
            <a:pPr lvl="1"/>
            <a:r>
              <a:rPr lang="en-US" dirty="0"/>
              <a:t>Determine extent of outbreak geographically</a:t>
            </a:r>
          </a:p>
          <a:p>
            <a:pPr lvl="1"/>
            <a:r>
              <a:rPr lang="en-US" dirty="0"/>
              <a:t>Identify population-specific risk factors for DENV infection</a:t>
            </a:r>
          </a:p>
          <a:p>
            <a:r>
              <a:rPr lang="en-US" dirty="0"/>
              <a:t>Study design: </a:t>
            </a:r>
          </a:p>
          <a:p>
            <a:pPr lvl="1"/>
            <a:r>
              <a:rPr lang="en-US" dirty="0"/>
              <a:t>Representative </a:t>
            </a:r>
            <a:r>
              <a:rPr lang="en-US" dirty="0" err="1"/>
              <a:t>serosurvey</a:t>
            </a:r>
            <a:r>
              <a:rPr lang="en-US" dirty="0"/>
              <a:t> in 3 selected areas</a:t>
            </a:r>
          </a:p>
          <a:p>
            <a:pPr lvl="2"/>
            <a:r>
              <a:rPr lang="en-US" dirty="0" err="1"/>
              <a:t>Kigamboni</a:t>
            </a:r>
            <a:r>
              <a:rPr lang="en-US" dirty="0"/>
              <a:t>, </a:t>
            </a:r>
            <a:r>
              <a:rPr lang="en-US" dirty="0" err="1"/>
              <a:t>Tabata</a:t>
            </a:r>
            <a:r>
              <a:rPr lang="en-US" dirty="0"/>
              <a:t>, </a:t>
            </a:r>
            <a:r>
              <a:rPr lang="en-US" dirty="0" err="1"/>
              <a:t>Mwananyamala</a:t>
            </a:r>
            <a:endParaRPr lang="en-US" dirty="0"/>
          </a:p>
          <a:p>
            <a:pPr lvl="1"/>
            <a:r>
              <a:rPr lang="en-US" dirty="0"/>
              <a:t>1,049 specimens collected over ~4 weeks</a:t>
            </a:r>
          </a:p>
          <a:p>
            <a:endParaRPr lang="en-US" dirty="0"/>
          </a:p>
        </p:txBody>
      </p:sp>
      <p:sp>
        <p:nvSpPr>
          <p:cNvPr id="4" name="Slide Number Placeholder 3"/>
          <p:cNvSpPr>
            <a:spLocks noGrp="1"/>
          </p:cNvSpPr>
          <p:nvPr>
            <p:ph type="sldNum" sz="quarter" idx="10"/>
          </p:nvPr>
        </p:nvSpPr>
        <p:spPr/>
        <p:txBody>
          <a:bodyPr/>
          <a:lstStyle/>
          <a:p>
            <a:fld id="{88CA8116-4A6C-48D4-960A-B4A9B0EFE493}" type="slidenum">
              <a:rPr lang="en-US" smtClean="0"/>
              <a:pPr/>
              <a:t>59</a:t>
            </a:fld>
            <a:endParaRPr lang="en-US"/>
          </a:p>
        </p:txBody>
      </p:sp>
    </p:spTree>
    <p:extLst>
      <p:ext uri="{BB962C8B-B14F-4D97-AF65-F5344CB8AC3E}">
        <p14:creationId xmlns:p14="http://schemas.microsoft.com/office/powerpoint/2010/main" val="4158183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Dengue cases reported to any HD within Region 11</a:t>
            </a:r>
          </a:p>
          <a:p>
            <a:pPr lvl="1"/>
            <a:r>
              <a:rPr lang="en-US" dirty="0"/>
              <a:t>Positive </a:t>
            </a:r>
            <a:r>
              <a:rPr lang="en-US" dirty="0" err="1"/>
              <a:t>IgM</a:t>
            </a:r>
            <a:r>
              <a:rPr lang="en-US" dirty="0"/>
              <a:t> anti-DENV</a:t>
            </a:r>
          </a:p>
          <a:p>
            <a:r>
              <a:rPr lang="en-US" dirty="0"/>
              <a:t>Dengue cases identified through cluster investigation</a:t>
            </a:r>
          </a:p>
          <a:p>
            <a:pPr lvl="1"/>
            <a:r>
              <a:rPr lang="en-US" dirty="0"/>
              <a:t>Positive </a:t>
            </a:r>
            <a:r>
              <a:rPr lang="en-US" dirty="0" err="1"/>
              <a:t>IgM</a:t>
            </a:r>
            <a:r>
              <a:rPr lang="en-US" dirty="0"/>
              <a:t> anti-DENV or PCR positive through CDC-DB testing</a:t>
            </a:r>
          </a:p>
          <a:p>
            <a:pPr marL="336488" lvl="1" indent="-336488">
              <a:buSzPct val="70000"/>
              <a:buFont typeface="Wingdings" pitchFamily="2" charset="2"/>
              <a:buChar char="q"/>
            </a:pPr>
            <a:r>
              <a:rPr lang="en-US" sz="2400" b="1" dirty="0"/>
              <a:t>Dengue cases (positive </a:t>
            </a:r>
            <a:r>
              <a:rPr lang="en-US" sz="2400" b="1" dirty="0" err="1"/>
              <a:t>IgM</a:t>
            </a:r>
            <a:r>
              <a:rPr lang="en-US" sz="2400" b="1" dirty="0"/>
              <a:t> anti-DENV) identified by retrospective record review</a:t>
            </a:r>
          </a:p>
          <a:p>
            <a:pPr marL="729057" lvl="2" indent="-336488">
              <a:buSzPct val="70000"/>
              <a:buFont typeface="Wingdings" pitchFamily="2" charset="2"/>
              <a:buChar char="q"/>
            </a:pPr>
            <a:r>
              <a:rPr lang="en-US" sz="2200" b="1" dirty="0"/>
              <a:t>10 hospitals and 5 clinics queried</a:t>
            </a:r>
          </a:p>
          <a:p>
            <a:r>
              <a:rPr lang="en-US" dirty="0"/>
              <a:t>Dengue cases identified as positive-DENV by PCR</a:t>
            </a:r>
          </a:p>
          <a:p>
            <a:pPr lvl="1"/>
            <a:r>
              <a:rPr lang="en-US" dirty="0"/>
              <a:t>Sera from Region 11 specimens tested  at commercial labs (October-December 2013)</a:t>
            </a:r>
          </a:p>
          <a:p>
            <a:r>
              <a:rPr lang="en-US" dirty="0"/>
              <a:t>Dengue cases identified as equivocal by retrospective record review with strong </a:t>
            </a:r>
            <a:r>
              <a:rPr lang="en-US" dirty="0" err="1"/>
              <a:t>epi</a:t>
            </a:r>
            <a:r>
              <a:rPr lang="en-US" dirty="0"/>
              <a:t>-link </a:t>
            </a:r>
          </a:p>
          <a:p>
            <a:pPr lvl="1"/>
            <a:r>
              <a:rPr lang="en-US" dirty="0"/>
              <a:t>Added to cluster investigation they become </a:t>
            </a:r>
            <a:r>
              <a:rPr lang="en-US" b="1" dirty="0"/>
              <a:t>positive </a:t>
            </a:r>
            <a:r>
              <a:rPr lang="en-US" b="1" dirty="0" err="1"/>
              <a:t>IgM</a:t>
            </a:r>
            <a:r>
              <a:rPr lang="en-US" b="1" dirty="0"/>
              <a:t> anti-DENV in a paired sample</a:t>
            </a:r>
          </a:p>
          <a:p>
            <a:endParaRPr lang="en-US" dirty="0"/>
          </a:p>
        </p:txBody>
      </p:sp>
      <p:sp>
        <p:nvSpPr>
          <p:cNvPr id="4" name="Slide Number Placeholder 3"/>
          <p:cNvSpPr>
            <a:spLocks noGrp="1"/>
          </p:cNvSpPr>
          <p:nvPr>
            <p:ph type="sldNum" sz="quarter" idx="10"/>
          </p:nvPr>
        </p:nvSpPr>
        <p:spPr/>
        <p:txBody>
          <a:bodyPr/>
          <a:lstStyle/>
          <a:p>
            <a:fld id="{88CA8116-4A6C-48D4-960A-B4A9B0EFE493}" type="slidenum">
              <a:rPr lang="en-US" smtClean="0"/>
              <a:pPr/>
              <a:t>65</a:t>
            </a:fld>
            <a:endParaRPr lang="en-US"/>
          </a:p>
        </p:txBody>
      </p:sp>
    </p:spTree>
    <p:extLst>
      <p:ext uri="{BB962C8B-B14F-4D97-AF65-F5344CB8AC3E}">
        <p14:creationId xmlns:p14="http://schemas.microsoft.com/office/powerpoint/2010/main" val="357554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r>
              <a:rPr lang="en-US" dirty="0"/>
              <a:t>Dengue, a disease found in most tropical and subtropical areas of the world, has become the most common </a:t>
            </a:r>
            <a:r>
              <a:rPr lang="en-US" dirty="0" err="1"/>
              <a:t>arboviral</a:t>
            </a:r>
            <a:r>
              <a:rPr lang="en-US" dirty="0"/>
              <a:t> disease of humans. More than 2.5 billion  persons now live in areas where dengue infections can be locally acquired (1). Reported attack rates for disease during epidemics range from 1 per hundred to 1 per thousand of the population (2). However, because persons with milder illness may not seek medical attention and subsequently be reported, the actual number of infections in a population may be 5 to 10 times greater than the number reported. Epidemics caused by all four virus serotypes have become progressively more frequent and larger in the past 25 years. As of 2005, dengue fever is endemic in most tropical countries of the South Pacific, Asia, the Caribbean, the Americas, and Africa. Additionally, most tropical urban centers in these regions have multiple dengue virus serotypes co-circulating (</a:t>
            </a:r>
            <a:r>
              <a:rPr lang="en-US" dirty="0" err="1"/>
              <a:t>hyperendemicity</a:t>
            </a:r>
            <a:r>
              <a:rPr lang="en-US" dirty="0"/>
              <a:t>), which is associated with increased dengue transmission and the appearance of DHF. Future dengue incidence in specific locales cannot be predicted accurately, but a high level of dengue transmission is anticipated in all tropical areas of the world for the indefinite future. The incidence of the severe disease, DHF, has increased dramatically in Southeast Asia, the South Pacific, and the American tropics in the past 25 years, with major epidemics occurring in many countries every 3-5 years. Since then, outbreaks and rates of endemic, confirmed DHF have occurred in most tropical American countries. After an absence of 35 years, several locally acquired cases of dengue fever occurred in southern Texas in 1980 associated with epidemic dengue in adjacent states in Mexico, and there have been 7 outbreaks detected since 1980. The most recent cases in 2005 included the first locally acquired DHF case in the continental United States. After an absence of 56 years, a limited outbreak of dengue fever occurred in Hawaii in 2001, associated with imported cases arriving from areas with epidemic dengue in the South Pacific (3).  In 2009, there was an outbreak of locally acquired dengue in Key West Florida after an absence of more than 70 years.</a:t>
            </a:r>
          </a:p>
          <a:p>
            <a:endParaRPr lang="en-US" dirty="0"/>
          </a:p>
          <a:p>
            <a:r>
              <a:rPr lang="en-US" dirty="0"/>
              <a:t>1. </a:t>
            </a:r>
            <a:r>
              <a:rPr lang="en-US" dirty="0" err="1"/>
              <a:t>Gubler</a:t>
            </a:r>
            <a:r>
              <a:rPr lang="en-US" dirty="0"/>
              <a:t> DJ. The global emergence/resurgence of </a:t>
            </a:r>
            <a:r>
              <a:rPr lang="en-US" dirty="0" err="1"/>
              <a:t>arboviral</a:t>
            </a:r>
            <a:r>
              <a:rPr lang="en-US" dirty="0"/>
              <a:t> diseases as public health problems. Arch Med Res. 2002;33:330-42. </a:t>
            </a:r>
          </a:p>
          <a:p>
            <a:r>
              <a:rPr lang="en-US" dirty="0"/>
              <a:t>2. Pan American Health Organization. 2005: Number of reported cases of dengue &amp; dengue hemorrhagic fever (DHF), Region of the Americas (by country and </a:t>
            </a:r>
            <a:r>
              <a:rPr lang="en-US" dirty="0" err="1"/>
              <a:t>subregion</a:t>
            </a:r>
            <a:r>
              <a:rPr lang="en-US" dirty="0"/>
              <a:t>). Available at: http://www.paho.org/English/AD/DPC/CD/dengue-cases-2005.htm. Accessed 12 July 2006. </a:t>
            </a:r>
          </a:p>
          <a:p>
            <a:r>
              <a:rPr lang="en-US" dirty="0"/>
              <a:t>3. CDC. Dengue–Texas. MMWR Morbid Mortal </a:t>
            </a:r>
            <a:r>
              <a:rPr lang="en-US" dirty="0" err="1"/>
              <a:t>Wkly</a:t>
            </a:r>
            <a:r>
              <a:rPr lang="en-US" dirty="0"/>
              <a:t> Rep. 1980;29:451. </a:t>
            </a:r>
          </a:p>
          <a:p>
            <a:r>
              <a:rPr lang="en-US" dirty="0"/>
              <a:t>4. </a:t>
            </a:r>
            <a:r>
              <a:rPr lang="en-US" dirty="0" err="1"/>
              <a:t>Effler</a:t>
            </a:r>
            <a:r>
              <a:rPr lang="en-US" dirty="0"/>
              <a:t> PV, Pang L, </a:t>
            </a:r>
            <a:r>
              <a:rPr lang="en-US" dirty="0" err="1"/>
              <a:t>Kitsutani</a:t>
            </a:r>
            <a:r>
              <a:rPr lang="en-US" dirty="0"/>
              <a:t> P, </a:t>
            </a:r>
            <a:r>
              <a:rPr lang="en-US" dirty="0" err="1"/>
              <a:t>Vorndam</a:t>
            </a:r>
            <a:r>
              <a:rPr lang="en-US" dirty="0"/>
              <a:t> V, Nakata M, Ayers T, et al., and Hawaii Dengue Outbreak Investigation Team. Dengue Fever, Hawaii, 2001–2002. </a:t>
            </a:r>
            <a:r>
              <a:rPr lang="en-US" dirty="0" err="1"/>
              <a:t>Emerg</a:t>
            </a:r>
            <a:r>
              <a:rPr lang="en-US" dirty="0"/>
              <a:t> Infect Dis. 2005;11:5:742-749. </a:t>
            </a:r>
          </a:p>
          <a:p>
            <a:r>
              <a:rPr lang="en-US" dirty="0"/>
              <a:t>5. CDC. Dengue in Key West, Florida. MMWR Morbid Mortal </a:t>
            </a:r>
            <a:r>
              <a:rPr lang="en-US" dirty="0" err="1"/>
              <a:t>Wkly</a:t>
            </a:r>
            <a:r>
              <a:rPr lang="en-US" dirty="0"/>
              <a:t> Rep 2010.</a:t>
            </a:r>
          </a:p>
          <a:p>
            <a:endParaRPr lang="en-US" dirty="0"/>
          </a:p>
        </p:txBody>
      </p:sp>
    </p:spTree>
    <p:extLst>
      <p:ext uri="{BB962C8B-B14F-4D97-AF65-F5344CB8AC3E}">
        <p14:creationId xmlns:p14="http://schemas.microsoft.com/office/powerpoint/2010/main" val="127740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r>
              <a:rPr lang="en-US" dirty="0"/>
              <a:t>Dengue, a disease found in most tropical and subtropical areas of the world, has become the most common </a:t>
            </a:r>
            <a:r>
              <a:rPr lang="en-US" dirty="0" err="1"/>
              <a:t>arboviral</a:t>
            </a:r>
            <a:r>
              <a:rPr lang="en-US" dirty="0"/>
              <a:t> disease of humans. More than 2.5 billion  persons now live in areas where dengue infections can be locally acquired (1). Reported attack rates for disease during epidemics range from 1 per hundred to 1 per thousand of the population (2). However, because persons with milder illness may not seek medical attention and subsequently be reported, the actual number of infections in a population may be 5 to 10 times greater than the number reported. Epidemics caused by all four virus serotypes have become progressively more frequent and larger in the past 25 years. As of 2005, dengue fever is endemic in most tropical countries of the South Pacific, Asia, the Caribbean, the Americas, and Africa. Additionally, most tropical urban centers in these regions have multiple dengue virus serotypes co-circulating (</a:t>
            </a:r>
            <a:r>
              <a:rPr lang="en-US" dirty="0" err="1"/>
              <a:t>hyperendemicity</a:t>
            </a:r>
            <a:r>
              <a:rPr lang="en-US" dirty="0"/>
              <a:t>), which is associated with increased dengue transmission and the appearance of DHF. Future dengue incidence in specific locales cannot be predicted accurately, but a high level of dengue transmission is anticipated in all tropical areas of the world for the indefinite future. The incidence of the severe disease, DHF, has increased dramatically in Southeast Asia, the South Pacific, and the American tropics in the past 25 years, with major epidemics occurring in many countries every 3-5 years. Since then, outbreaks and rates of endemic, confirmed DHF have occurred in most tropical American countries. After an absence of 35 years, several locally acquired cases of dengue fever occurred in southern Texas in 1980 associated with epidemic dengue in adjacent states in Mexico, and there have been 7 outbreaks detected since 1980. The most recent cases in 2005 included the first locally acquired DHF case in the continental United States. After an absence of 56 years, a limited outbreak of dengue fever occurred in Hawaii in 2001, associated with imported cases arriving from areas with epidemic dengue in the South Pacific (3).  In 2009, there was an outbreak of locally acquired dengue in Key West Florida after an absence of more than 70 years.</a:t>
            </a:r>
          </a:p>
          <a:p>
            <a:endParaRPr lang="en-US" dirty="0"/>
          </a:p>
          <a:p>
            <a:r>
              <a:rPr lang="en-US" dirty="0"/>
              <a:t>1. </a:t>
            </a:r>
            <a:r>
              <a:rPr lang="en-US" dirty="0" err="1"/>
              <a:t>Gubler</a:t>
            </a:r>
            <a:r>
              <a:rPr lang="en-US" dirty="0"/>
              <a:t> DJ. The global emergence/resurgence of </a:t>
            </a:r>
            <a:r>
              <a:rPr lang="en-US" dirty="0" err="1"/>
              <a:t>arboviral</a:t>
            </a:r>
            <a:r>
              <a:rPr lang="en-US" dirty="0"/>
              <a:t> diseases as public health problems. Arch Med Res. 2002;33:330-42. </a:t>
            </a:r>
          </a:p>
          <a:p>
            <a:r>
              <a:rPr lang="en-US" dirty="0"/>
              <a:t>2. Pan American Health Organization. 2005: Number of reported cases of dengue &amp; dengue hemorrhagic fever (DHF), Region of the Americas (by country and </a:t>
            </a:r>
            <a:r>
              <a:rPr lang="en-US" dirty="0" err="1"/>
              <a:t>subregion</a:t>
            </a:r>
            <a:r>
              <a:rPr lang="en-US" dirty="0"/>
              <a:t>). Available at: http://www.paho.org/English/AD/DPC/CD/dengue-cases-2005.htm. Accessed 12 July 2006. </a:t>
            </a:r>
          </a:p>
          <a:p>
            <a:r>
              <a:rPr lang="en-US" dirty="0"/>
              <a:t>3. CDC. Dengue–Texas. MMWR Morbid Mortal </a:t>
            </a:r>
            <a:r>
              <a:rPr lang="en-US" dirty="0" err="1"/>
              <a:t>Wkly</a:t>
            </a:r>
            <a:r>
              <a:rPr lang="en-US" dirty="0"/>
              <a:t> Rep. 1980;29:451. </a:t>
            </a:r>
          </a:p>
          <a:p>
            <a:r>
              <a:rPr lang="en-US" dirty="0"/>
              <a:t>4. </a:t>
            </a:r>
            <a:r>
              <a:rPr lang="en-US" dirty="0" err="1"/>
              <a:t>Effler</a:t>
            </a:r>
            <a:r>
              <a:rPr lang="en-US" dirty="0"/>
              <a:t> PV, Pang L, </a:t>
            </a:r>
            <a:r>
              <a:rPr lang="en-US" dirty="0" err="1"/>
              <a:t>Kitsutani</a:t>
            </a:r>
            <a:r>
              <a:rPr lang="en-US" dirty="0"/>
              <a:t> P, </a:t>
            </a:r>
            <a:r>
              <a:rPr lang="en-US" dirty="0" err="1"/>
              <a:t>Vorndam</a:t>
            </a:r>
            <a:r>
              <a:rPr lang="en-US" dirty="0"/>
              <a:t> V, Nakata M, Ayers T, et al., and Hawaii Dengue Outbreak Investigation Team. Dengue Fever, Hawaii, 2001–2002. </a:t>
            </a:r>
            <a:r>
              <a:rPr lang="en-US" dirty="0" err="1"/>
              <a:t>Emerg</a:t>
            </a:r>
            <a:r>
              <a:rPr lang="en-US" dirty="0"/>
              <a:t> Infect Dis. 2005;11:5:742-749. </a:t>
            </a:r>
          </a:p>
          <a:p>
            <a:r>
              <a:rPr lang="en-US" dirty="0"/>
              <a:t>5. CDC. Dengue in Key West, Florida. MMWR Morbid Mortal </a:t>
            </a:r>
            <a:r>
              <a:rPr lang="en-US" dirty="0" err="1"/>
              <a:t>Wkly</a:t>
            </a:r>
            <a:r>
              <a:rPr lang="en-US" dirty="0"/>
              <a:t> Rep 2010.</a:t>
            </a:r>
          </a:p>
          <a:p>
            <a:endParaRPr lang="en-US" dirty="0"/>
          </a:p>
        </p:txBody>
      </p:sp>
    </p:spTree>
    <p:extLst>
      <p:ext uri="{BB962C8B-B14F-4D97-AF65-F5344CB8AC3E}">
        <p14:creationId xmlns:p14="http://schemas.microsoft.com/office/powerpoint/2010/main" val="380773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a:t>Dengue is now endemic in essentially all regions of the tropics and subtropics throughout the world.  World Health Organization estimates that there are 3.6 billion people living in areas with endemic dengue, and that 500 million symptomatic DENV infections occur each year.  Annually, this results in roughly 20 million annual cases of dengue hemorrhagic fever and 21,000 deaths to to dengue.</a:t>
            </a:r>
          </a:p>
        </p:txBody>
      </p:sp>
      <p:sp>
        <p:nvSpPr>
          <p:cNvPr id="4" name="Slide Number Placeholder 3"/>
          <p:cNvSpPr>
            <a:spLocks noGrp="1"/>
          </p:cNvSpPr>
          <p:nvPr>
            <p:ph type="sldNum" sz="quarter" idx="5"/>
          </p:nvPr>
        </p:nvSpPr>
        <p:spPr/>
        <p:txBody>
          <a:bodyPr/>
          <a:lstStyle/>
          <a:p>
            <a:pPr>
              <a:defRPr/>
            </a:pPr>
            <a:fld id="{446FA692-A086-45EC-B284-4DEFBA3DE8D4}" type="slidenum">
              <a:rPr lang="en-US" smtClean="0"/>
              <a:pPr>
                <a:defRPr/>
              </a:pPr>
              <a:t>8</a:t>
            </a:fld>
            <a:endParaRPr lang="en-US"/>
          </a:p>
        </p:txBody>
      </p:sp>
    </p:spTree>
    <p:extLst>
      <p:ext uri="{BB962C8B-B14F-4D97-AF65-F5344CB8AC3E}">
        <p14:creationId xmlns:p14="http://schemas.microsoft.com/office/powerpoint/2010/main" val="410888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79" eaLnBrk="0" hangingPunct="0">
              <a:defRPr>
                <a:solidFill>
                  <a:schemeClr val="tx1"/>
                </a:solidFill>
                <a:latin typeface="Arial" charset="0"/>
              </a:defRPr>
            </a:lvl1pPr>
            <a:lvl2pPr marL="729057" indent="-280406" defTabSz="912879" eaLnBrk="0" hangingPunct="0">
              <a:defRPr>
                <a:solidFill>
                  <a:schemeClr val="tx1"/>
                </a:solidFill>
                <a:latin typeface="Arial" charset="0"/>
              </a:defRPr>
            </a:lvl2pPr>
            <a:lvl3pPr marL="1121626" indent="-224325" defTabSz="912879" eaLnBrk="0" hangingPunct="0">
              <a:defRPr>
                <a:solidFill>
                  <a:schemeClr val="tx1"/>
                </a:solidFill>
                <a:latin typeface="Arial" charset="0"/>
              </a:defRPr>
            </a:lvl3pPr>
            <a:lvl4pPr marL="1570276" indent="-224325" defTabSz="912879" eaLnBrk="0" hangingPunct="0">
              <a:defRPr>
                <a:solidFill>
                  <a:schemeClr val="tx1"/>
                </a:solidFill>
                <a:latin typeface="Arial" charset="0"/>
              </a:defRPr>
            </a:lvl4pPr>
            <a:lvl5pPr marL="2018927" indent="-224325" defTabSz="912879" eaLnBrk="0" hangingPunct="0">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91BAFEF-6767-4745-819D-070C49B60630}" type="slidenum">
              <a:rPr lang="en-US" altLang="en-US" smtClean="0"/>
              <a:pPr eaLnBrk="1" fontAlgn="base" hangingPunct="1">
                <a:spcBef>
                  <a:spcPct val="0"/>
                </a:spcBef>
                <a:spcAft>
                  <a:spcPct val="0"/>
                </a:spcAft>
              </a:pPr>
              <a:t>9</a:t>
            </a:fld>
            <a:endParaRPr lang="en-US" altLang="en-US"/>
          </a:p>
        </p:txBody>
      </p:sp>
      <p:sp>
        <p:nvSpPr>
          <p:cNvPr id="38915"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14711" y="4342464"/>
            <a:ext cx="5028579"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22" tIns="44320" rIns="90222" bIns="44320" numCol="1" anchor="t" anchorCtr="0" compatLnSpc="1">
            <a:prstTxWarp prst="textNoShape">
              <a:avLst/>
            </a:prstTxWarp>
          </a:bodyPr>
          <a:lstStyle/>
          <a:p>
            <a:pPr eaLnBrk="1" hangingPunct="1">
              <a:spcBef>
                <a:spcPct val="100000"/>
              </a:spcBef>
            </a:pPr>
            <a:endParaRPr lang="en-US" altLang="en-US"/>
          </a:p>
        </p:txBody>
      </p:sp>
    </p:spTree>
    <p:extLst>
      <p:ext uri="{BB962C8B-B14F-4D97-AF65-F5344CB8AC3E}">
        <p14:creationId xmlns:p14="http://schemas.microsoft.com/office/powerpoint/2010/main" val="376231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79" eaLnBrk="0" hangingPunct="0">
              <a:defRPr>
                <a:solidFill>
                  <a:schemeClr val="tx1"/>
                </a:solidFill>
                <a:latin typeface="Arial" charset="0"/>
              </a:defRPr>
            </a:lvl1pPr>
            <a:lvl2pPr marL="729057" indent="-280406" defTabSz="912879" eaLnBrk="0" hangingPunct="0">
              <a:defRPr>
                <a:solidFill>
                  <a:schemeClr val="tx1"/>
                </a:solidFill>
                <a:latin typeface="Arial" charset="0"/>
              </a:defRPr>
            </a:lvl2pPr>
            <a:lvl3pPr marL="1121626" indent="-224325" defTabSz="912879" eaLnBrk="0" hangingPunct="0">
              <a:defRPr>
                <a:solidFill>
                  <a:schemeClr val="tx1"/>
                </a:solidFill>
                <a:latin typeface="Arial" charset="0"/>
              </a:defRPr>
            </a:lvl3pPr>
            <a:lvl4pPr marL="1570276" indent="-224325" defTabSz="912879" eaLnBrk="0" hangingPunct="0">
              <a:defRPr>
                <a:solidFill>
                  <a:schemeClr val="tx1"/>
                </a:solidFill>
                <a:latin typeface="Arial" charset="0"/>
              </a:defRPr>
            </a:lvl4pPr>
            <a:lvl5pPr marL="2018927" indent="-224325" defTabSz="912879" eaLnBrk="0" hangingPunct="0">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8EC46D-BB62-414F-AB5E-345EBAB097AD}" type="slidenum">
              <a:rPr lang="en-US" altLang="en-US" smtClean="0"/>
              <a:pPr eaLnBrk="1" fontAlgn="base" hangingPunct="1">
                <a:spcBef>
                  <a:spcPct val="0"/>
                </a:spcBef>
                <a:spcAft>
                  <a:spcPct val="0"/>
                </a:spcAft>
              </a:pPr>
              <a:t>10</a:t>
            </a:fld>
            <a:endParaRPr lang="en-US" alt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690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425D4F8-2B0F-4B51-8076-5C944B37DF59}" type="datetimeFigureOut">
              <a:rPr lang="en-US" smtClean="0"/>
              <a:t>2/16/2023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25D4F8-2B0F-4B51-8076-5C944B37DF5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25D4F8-2B0F-4B51-8076-5C944B37DF5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937522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607906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937522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Line 15"/>
          <p:cNvSpPr>
            <a:spLocks noChangeShapeType="1"/>
          </p:cNvSpPr>
          <p:nvPr userDrawn="1"/>
        </p:nvSpPr>
        <p:spPr bwMode="auto">
          <a:xfrm>
            <a:off x="0" y="1123950"/>
            <a:ext cx="9144000" cy="1588"/>
          </a:xfrm>
          <a:prstGeom prst="line">
            <a:avLst/>
          </a:prstGeom>
          <a:noFill/>
          <a:ln w="28575">
            <a:solidFill>
              <a:srgbClr val="6600CC"/>
            </a:solidFill>
            <a:round/>
            <a:headEnd/>
            <a:tailEnd/>
          </a:ln>
          <a:effectLst/>
        </p:spPr>
        <p:txBody>
          <a:bodyPr/>
          <a:lstStyle/>
          <a:p>
            <a:pPr eaLnBrk="0" hangingPunct="0">
              <a:defRPr/>
            </a:pPr>
            <a:endParaRPr lang="en-US" i="0"/>
          </a:p>
        </p:txBody>
      </p:sp>
      <p:sp>
        <p:nvSpPr>
          <p:cNvPr id="2" name="Content Placeholder 1"/>
          <p:cNvSpPr>
            <a:spLocks noGrp="1"/>
          </p:cNvSpPr>
          <p:nvPr>
            <p:ph/>
          </p:nvPr>
        </p:nvSpPr>
        <p:spPr>
          <a:xfrm>
            <a:off x="457200" y="-26988"/>
            <a:ext cx="8229600" cy="568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39661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6079065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25D4F8-2B0F-4B51-8076-5C944B37DF5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25D4F8-2B0F-4B51-8076-5C944B37DF59}"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25D4F8-2B0F-4B51-8076-5C944B37DF59}"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425D4F8-2B0F-4B51-8076-5C944B37DF59}"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425D4F8-2B0F-4B51-8076-5C944B37DF59}"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5D4F8-2B0F-4B51-8076-5C944B37DF59}"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25D4F8-2B0F-4B51-8076-5C944B37DF59}"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95BFC-73C5-4DA4-8736-659E13AAFF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425D4F8-2B0F-4B51-8076-5C944B37DF59}"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BF95BFC-73C5-4DA4-8736-659E13AAFF1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25D4F8-2B0F-4B51-8076-5C944B37DF59}" type="datetimeFigureOut">
              <a:rPr lang="en-US" smtClean="0"/>
              <a:t>2/16/2023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F95BFC-73C5-4DA4-8736-659E13AAFF1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843" r:id="rId14"/>
    <p:sldLayoutId id="2147483985" r:id="rId15"/>
    <p:sldLayoutId id="2147484000" r:id="rId1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hyperlink" Target="http://www.google.com/url?sa=i&amp;rct=j&amp;q=Texas+Mexico+border+towns&amp;source=images&amp;cd=&amp;docid=FQpgMJT52CY45M&amp;tbnid=gCqC6DVS78bZVM:&amp;ved=0CAUQjRw&amp;url=http://blog.mexpro.com/us-mexico-border-crossings&amp;ei=DSVjUpTFEITu8QTijoAg&amp;bvm=bv.55139894,d.eWU&amp;psig=AFQjCNE9jRaOmDpB8qpqBN82yJ6jv4dGhg&amp;ust=138231561277890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embeddings/oleObject1.bin"/><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hyperlink" Target="http://www.medicinenet.com/viral_hemorrhagic_fever/index.htm"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wmf"/><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en/b/bd/Severerash.jpg"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chart" Target="../charts/chart5.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38.jpeg"/><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43.jpeg"/><Relationship Id="rId5" Type="http://schemas.openxmlformats.org/officeDocument/2006/relationships/chart" Target="../charts/chart10.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219200"/>
          </a:xfrm>
        </p:spPr>
        <p:txBody>
          <a:bodyPr>
            <a:normAutofit/>
          </a:bodyPr>
          <a:lstStyle/>
          <a:p>
            <a:r>
              <a:rPr lang="en-US" dirty="0">
                <a:solidFill>
                  <a:schemeClr val="tx1"/>
                </a:solidFill>
              </a:rPr>
              <a:t>Dengue, Region 11, 2013</a:t>
            </a:r>
          </a:p>
        </p:txBody>
      </p:sp>
      <p:sp>
        <p:nvSpPr>
          <p:cNvPr id="3" name="Subtitle 2"/>
          <p:cNvSpPr>
            <a:spLocks noGrp="1"/>
          </p:cNvSpPr>
          <p:nvPr>
            <p:ph type="subTitle" idx="1"/>
          </p:nvPr>
        </p:nvSpPr>
        <p:spPr/>
        <p:txBody>
          <a:bodyPr/>
          <a:lstStyle/>
          <a:p>
            <a:r>
              <a:rPr lang="en-US" dirty="0"/>
              <a:t>Brian R Smith, MD, MPH</a:t>
            </a:r>
          </a:p>
          <a:p>
            <a:r>
              <a:rPr lang="en-US" dirty="0"/>
              <a:t>Regional Director, HSR 11</a:t>
            </a:r>
          </a:p>
          <a:p>
            <a:r>
              <a:rPr lang="en-US" dirty="0"/>
              <a:t>Harlingen, TX</a:t>
            </a:r>
          </a:p>
          <a:p>
            <a:endParaRPr lang="en-US" dirty="0"/>
          </a:p>
        </p:txBody>
      </p:sp>
    </p:spTree>
    <p:extLst>
      <p:ext uri="{BB962C8B-B14F-4D97-AF65-F5344CB8AC3E}">
        <p14:creationId xmlns:p14="http://schemas.microsoft.com/office/powerpoint/2010/main" val="395500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33375" y="290513"/>
            <a:ext cx="84582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2800" b="1" dirty="0">
                <a:latin typeface="+mj-lt"/>
              </a:rPr>
              <a:t>Increasing Disease Severity in the Am</a:t>
            </a:r>
            <a:r>
              <a:rPr lang="en-US" sz="2800" b="1" dirty="0">
                <a:latin typeface="+mj-lt"/>
                <a:cs typeface="Arial" charset="0"/>
              </a:rPr>
              <a:t>e</a:t>
            </a:r>
            <a:r>
              <a:rPr lang="en-US" sz="2800" b="1" dirty="0">
                <a:latin typeface="+mj-lt"/>
              </a:rPr>
              <a:t>ricas</a:t>
            </a:r>
          </a:p>
        </p:txBody>
      </p:sp>
      <p:sp>
        <p:nvSpPr>
          <p:cNvPr id="11267" name="Text Box 4"/>
          <p:cNvSpPr txBox="1">
            <a:spLocks noChangeArrowheads="1"/>
          </p:cNvSpPr>
          <p:nvPr/>
        </p:nvSpPr>
        <p:spPr bwMode="auto">
          <a:xfrm>
            <a:off x="323850" y="6172200"/>
            <a:ext cx="401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200">
                <a:solidFill>
                  <a:schemeClr val="bg2"/>
                </a:solidFill>
              </a:rPr>
              <a:t>Images: San Martin </a:t>
            </a:r>
            <a:r>
              <a:rPr lang="en-US" altLang="en-US" sz="1200" i="1">
                <a:solidFill>
                  <a:schemeClr val="bg2"/>
                </a:solidFill>
              </a:rPr>
              <a:t>et al.</a:t>
            </a:r>
            <a:r>
              <a:rPr lang="en-US" altLang="en-US" sz="1200">
                <a:solidFill>
                  <a:schemeClr val="bg2"/>
                </a:solidFill>
              </a:rPr>
              <a:t>, </a:t>
            </a:r>
            <a:r>
              <a:rPr lang="en-US" altLang="en-US" sz="1200" i="1">
                <a:solidFill>
                  <a:schemeClr val="bg2"/>
                </a:solidFill>
              </a:rPr>
              <a:t>Am J Trop Med Hyg</a:t>
            </a:r>
            <a:r>
              <a:rPr lang="en-US" altLang="en-US" sz="1200">
                <a:solidFill>
                  <a:schemeClr val="bg2"/>
                </a:solidFill>
              </a:rPr>
              <a:t> 2010.</a:t>
            </a:r>
          </a:p>
        </p:txBody>
      </p:sp>
      <p:sp>
        <p:nvSpPr>
          <p:cNvPr id="11268" name="Content Placeholder 1"/>
          <p:cNvSpPr>
            <a:spLocks noGrp="1"/>
          </p:cNvSpPr>
          <p:nvPr>
            <p:ph idx="1"/>
          </p:nvPr>
        </p:nvSpPr>
        <p:spPr bwMode="auto">
          <a:xfrm>
            <a:off x="457200" y="1466850"/>
            <a:ext cx="84582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r>
              <a:rPr lang="en-US" altLang="en-US" dirty="0">
                <a:solidFill>
                  <a:schemeClr val="tx1"/>
                </a:solidFill>
              </a:rPr>
              <a:t>4.6-fold increase in dengue cases from 1980 to 2007</a:t>
            </a:r>
          </a:p>
          <a:p>
            <a:pPr lvl="1">
              <a:buSzTx/>
            </a:pPr>
            <a:r>
              <a:rPr lang="en-US" altLang="en-US" dirty="0">
                <a:solidFill>
                  <a:schemeClr val="tx1"/>
                </a:solidFill>
              </a:rPr>
              <a:t>16.4 per 100,000 in 1980s </a:t>
            </a:r>
            <a:r>
              <a:rPr lang="en-US" altLang="en-US" dirty="0">
                <a:solidFill>
                  <a:schemeClr val="tx1"/>
                </a:solidFill>
                <a:sym typeface="Wingdings" pitchFamily="2" charset="2"/>
              </a:rPr>
              <a:t> 35.9 in 1990s  71.5 in 2000-2007</a:t>
            </a:r>
            <a:endParaRPr lang="en-US" altLang="en-US" dirty="0">
              <a:solidFill>
                <a:schemeClr val="tx1"/>
              </a:solidFill>
            </a:endParaRPr>
          </a:p>
          <a:p>
            <a:r>
              <a:rPr lang="en-US" altLang="en-US" dirty="0">
                <a:solidFill>
                  <a:schemeClr val="tx1"/>
                </a:solidFill>
              </a:rPr>
              <a:t>8.3-fold increase in DHF cases</a:t>
            </a:r>
          </a:p>
          <a:p>
            <a:pPr lvl="1">
              <a:buSzTx/>
            </a:pPr>
            <a:r>
              <a:rPr lang="en-US" altLang="en-US" dirty="0">
                <a:solidFill>
                  <a:schemeClr val="tx1"/>
                </a:solidFill>
              </a:rPr>
              <a:t>0.8 per 100,000 in 1980s </a:t>
            </a:r>
            <a:r>
              <a:rPr lang="en-US" altLang="en-US" dirty="0">
                <a:solidFill>
                  <a:schemeClr val="tx1"/>
                </a:solidFill>
                <a:sym typeface="Wingdings" pitchFamily="2" charset="2"/>
              </a:rPr>
              <a:t> 1.2 in 1990s  1.7 in 2000-2007</a:t>
            </a:r>
          </a:p>
          <a:p>
            <a:pPr lvl="1">
              <a:buSzTx/>
            </a:pPr>
            <a:r>
              <a:rPr lang="en-US" altLang="en-US" dirty="0">
                <a:solidFill>
                  <a:schemeClr val="tx1"/>
                </a:solidFill>
                <a:sym typeface="Wingdings" pitchFamily="2" charset="2"/>
              </a:rPr>
              <a:t>1.3% of cases were DHF  in 1980s  2.4% in 2000-2007</a:t>
            </a:r>
          </a:p>
          <a:p>
            <a:pPr lvl="1">
              <a:buSzTx/>
            </a:pPr>
            <a:endParaRPr lang="en-US" altLang="en-US" dirty="0">
              <a:solidFill>
                <a:schemeClr val="tx1"/>
              </a:solidFill>
            </a:endParaRPr>
          </a:p>
        </p:txBody>
      </p:sp>
      <p:pic>
        <p:nvPicPr>
          <p:cNvPr id="112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64025"/>
            <a:ext cx="47244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3411538"/>
            <a:ext cx="3867150" cy="26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TextBox 4"/>
          <p:cNvSpPr txBox="1">
            <a:spLocks noChangeArrowheads="1"/>
          </p:cNvSpPr>
          <p:nvPr/>
        </p:nvSpPr>
        <p:spPr bwMode="auto">
          <a:xfrm>
            <a:off x="5038725" y="6038850"/>
            <a:ext cx="3867150" cy="2762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chemeClr val="bg2"/>
                </a:solidFill>
              </a:rPr>
              <a:t>Average dengue incidence per 100,000 by country</a:t>
            </a:r>
          </a:p>
        </p:txBody>
      </p:sp>
    </p:spTree>
    <p:extLst>
      <p:ext uri="{BB962C8B-B14F-4D97-AF65-F5344CB8AC3E}">
        <p14:creationId xmlns:p14="http://schemas.microsoft.com/office/powerpoint/2010/main" val="1947477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map15.gif"/>
          <p:cNvPicPr>
            <a:picLocks noChangeAspect="1"/>
          </p:cNvPicPr>
          <p:nvPr/>
        </p:nvPicPr>
        <p:blipFill>
          <a:blip r:embed="rId3" cstate="print">
            <a:lum bright="-14000" contrast="15000"/>
          </a:blip>
          <a:srcRect t="6400" b="3200"/>
          <a:stretch>
            <a:fillRect/>
          </a:stretch>
        </p:blipFill>
        <p:spPr>
          <a:xfrm>
            <a:off x="628032" y="1524000"/>
            <a:ext cx="6687168" cy="4686300"/>
          </a:xfrm>
          <a:prstGeom prst="rect">
            <a:avLst/>
          </a:prstGeom>
        </p:spPr>
      </p:pic>
      <p:sp>
        <p:nvSpPr>
          <p:cNvPr id="2" name="Title 1"/>
          <p:cNvSpPr>
            <a:spLocks noGrp="1"/>
          </p:cNvSpPr>
          <p:nvPr>
            <p:ph type="title"/>
          </p:nvPr>
        </p:nvSpPr>
        <p:spPr>
          <a:xfrm>
            <a:off x="439491" y="474173"/>
            <a:ext cx="8229600" cy="1143000"/>
          </a:xfrm>
        </p:spPr>
        <p:txBody>
          <a:bodyPr/>
          <a:lstStyle/>
          <a:p>
            <a:r>
              <a:rPr lang="en-US" sz="2800" b="1" dirty="0">
                <a:solidFill>
                  <a:schemeClr val="tx1"/>
                </a:solidFill>
              </a:rPr>
              <a:t>Travel-associated Dengue in US, 2010 </a:t>
            </a:r>
            <a:br>
              <a:rPr lang="en-US" sz="2800" b="1" dirty="0">
                <a:solidFill>
                  <a:schemeClr val="tx1"/>
                </a:solidFill>
              </a:rPr>
            </a:br>
            <a:endParaRPr lang="en-US" sz="2800" b="1" dirty="0">
              <a:solidFill>
                <a:schemeClr val="tx1"/>
              </a:solidFill>
            </a:endParaRPr>
          </a:p>
        </p:txBody>
      </p:sp>
      <p:sp>
        <p:nvSpPr>
          <p:cNvPr id="6" name="TextBox 5"/>
          <p:cNvSpPr txBox="1"/>
          <p:nvPr/>
        </p:nvSpPr>
        <p:spPr>
          <a:xfrm>
            <a:off x="788955" y="6256909"/>
            <a:ext cx="5562600" cy="276999"/>
          </a:xfrm>
          <a:prstGeom prst="rect">
            <a:avLst/>
          </a:prstGeom>
          <a:noFill/>
        </p:spPr>
        <p:txBody>
          <a:bodyPr wrap="square" rtlCol="0">
            <a:spAutoFit/>
          </a:bodyPr>
          <a:lstStyle/>
          <a:p>
            <a:r>
              <a:rPr lang="en-US" sz="1200" b="1" dirty="0"/>
              <a:t>Source:   ArboNET data</a:t>
            </a:r>
          </a:p>
        </p:txBody>
      </p:sp>
      <p:graphicFrame>
        <p:nvGraphicFramePr>
          <p:cNvPr id="8" name="Table 7"/>
          <p:cNvGraphicFramePr>
            <a:graphicFrameLocks noGrp="1"/>
          </p:cNvGraphicFramePr>
          <p:nvPr/>
        </p:nvGraphicFramePr>
        <p:xfrm>
          <a:off x="7315200" y="1598432"/>
          <a:ext cx="1447800" cy="4748525"/>
        </p:xfrm>
        <a:graphic>
          <a:graphicData uri="http://schemas.openxmlformats.org/drawingml/2006/table">
            <a:tbl>
              <a:tblPr firstRow="1" bandRow="1">
                <a:tableStyleId>{08FB837D-C827-4EFA-A057-4D05807E0F7C}</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401285">
                <a:tc gridSpan="2">
                  <a:txBody>
                    <a:bodyPr/>
                    <a:lstStyle/>
                    <a:p>
                      <a:r>
                        <a:rPr lang="en-US" dirty="0">
                          <a:solidFill>
                            <a:schemeClr val="tx2"/>
                          </a:solidFill>
                        </a:rPr>
                        <a:t>Lead</a:t>
                      </a:r>
                      <a:r>
                        <a:rPr lang="en-US" baseline="0" dirty="0">
                          <a:solidFill>
                            <a:schemeClr val="tx2"/>
                          </a:solidFill>
                        </a:rPr>
                        <a:t> States</a:t>
                      </a:r>
                      <a:endParaRPr lang="en-US" dirty="0">
                        <a:solidFill>
                          <a:schemeClr val="tx2"/>
                        </a:solidFill>
                      </a:endParaRPr>
                    </a:p>
                  </a:txBody>
                  <a:tcPr/>
                </a:tc>
                <a:tc hMerge="1">
                  <a:txBody>
                    <a:bodyPr/>
                    <a:lstStyle/>
                    <a:p>
                      <a:endParaRPr lang="en-US" dirty="0"/>
                    </a:p>
                  </a:txBody>
                  <a:tcPr/>
                </a:tc>
                <a:extLst>
                  <a:ext uri="{0D108BD9-81ED-4DB2-BD59-A6C34878D82A}">
                    <a16:rowId xmlns:a16="http://schemas.microsoft.com/office/drawing/2014/main" val="10000"/>
                  </a:ext>
                </a:extLst>
              </a:tr>
              <a:tr h="434724">
                <a:tc>
                  <a:txBody>
                    <a:bodyPr/>
                    <a:lstStyle/>
                    <a:p>
                      <a:r>
                        <a:rPr lang="en-US" sz="2000" b="1" dirty="0">
                          <a:solidFill>
                            <a:sysClr val="windowText" lastClr="000000"/>
                          </a:solidFill>
                        </a:rPr>
                        <a:t>NY</a:t>
                      </a:r>
                    </a:p>
                  </a:txBody>
                  <a:tcPr/>
                </a:tc>
                <a:tc>
                  <a:txBody>
                    <a:bodyPr/>
                    <a:lstStyle/>
                    <a:p>
                      <a:pPr algn="ctr"/>
                      <a:r>
                        <a:rPr lang="en-US" sz="2000" dirty="0">
                          <a:solidFill>
                            <a:sysClr val="windowText" lastClr="000000"/>
                          </a:solidFill>
                        </a:rPr>
                        <a:t>178</a:t>
                      </a:r>
                      <a:endParaRPr lang="en-US" sz="2000" b="1" dirty="0">
                        <a:solidFill>
                          <a:sysClr val="windowText" lastClr="000000"/>
                        </a:solidFill>
                      </a:endParaRPr>
                    </a:p>
                  </a:txBody>
                  <a:tcPr/>
                </a:tc>
                <a:extLst>
                  <a:ext uri="{0D108BD9-81ED-4DB2-BD59-A6C34878D82A}">
                    <a16:rowId xmlns:a16="http://schemas.microsoft.com/office/drawing/2014/main" val="10001"/>
                  </a:ext>
                </a:extLst>
              </a:tr>
              <a:tr h="434724">
                <a:tc>
                  <a:txBody>
                    <a:bodyPr/>
                    <a:lstStyle/>
                    <a:p>
                      <a:r>
                        <a:rPr lang="en-US" sz="2000" b="1" dirty="0">
                          <a:solidFill>
                            <a:sysClr val="windowText" lastClr="000000"/>
                          </a:solidFill>
                        </a:rPr>
                        <a:t>FL</a:t>
                      </a:r>
                    </a:p>
                  </a:txBody>
                  <a:tcPr/>
                </a:tc>
                <a:tc>
                  <a:txBody>
                    <a:bodyPr/>
                    <a:lstStyle/>
                    <a:p>
                      <a:pPr algn="ctr"/>
                      <a:r>
                        <a:rPr lang="en-US" sz="2000" dirty="0">
                          <a:solidFill>
                            <a:sysClr val="windowText" lastClr="000000"/>
                          </a:solidFill>
                        </a:rPr>
                        <a:t>133</a:t>
                      </a:r>
                      <a:endParaRPr lang="en-US" sz="2000" b="1" dirty="0">
                        <a:solidFill>
                          <a:sysClr val="windowText" lastClr="000000"/>
                        </a:solidFill>
                      </a:endParaRPr>
                    </a:p>
                  </a:txBody>
                  <a:tcPr/>
                </a:tc>
                <a:extLst>
                  <a:ext uri="{0D108BD9-81ED-4DB2-BD59-A6C34878D82A}">
                    <a16:rowId xmlns:a16="http://schemas.microsoft.com/office/drawing/2014/main" val="10002"/>
                  </a:ext>
                </a:extLst>
              </a:tr>
              <a:tr h="434724">
                <a:tc>
                  <a:txBody>
                    <a:bodyPr/>
                    <a:lstStyle/>
                    <a:p>
                      <a:r>
                        <a:rPr lang="en-US" sz="2000" b="1" dirty="0">
                          <a:solidFill>
                            <a:sysClr val="windowText" lastClr="000000"/>
                          </a:solidFill>
                        </a:rPr>
                        <a:t>CA</a:t>
                      </a:r>
                    </a:p>
                  </a:txBody>
                  <a:tcPr/>
                </a:tc>
                <a:tc>
                  <a:txBody>
                    <a:bodyPr/>
                    <a:lstStyle/>
                    <a:p>
                      <a:pPr algn="ctr"/>
                      <a:r>
                        <a:rPr lang="en-US" sz="2000" dirty="0">
                          <a:solidFill>
                            <a:sysClr val="windowText" lastClr="000000"/>
                          </a:solidFill>
                        </a:rPr>
                        <a:t>36</a:t>
                      </a:r>
                      <a:endParaRPr lang="en-US" sz="2000" b="1" dirty="0">
                        <a:solidFill>
                          <a:sysClr val="windowText" lastClr="000000"/>
                        </a:solidFill>
                      </a:endParaRPr>
                    </a:p>
                  </a:txBody>
                  <a:tcPr/>
                </a:tc>
                <a:extLst>
                  <a:ext uri="{0D108BD9-81ED-4DB2-BD59-A6C34878D82A}">
                    <a16:rowId xmlns:a16="http://schemas.microsoft.com/office/drawing/2014/main" val="10003"/>
                  </a:ext>
                </a:extLst>
              </a:tr>
              <a:tr h="434724">
                <a:tc>
                  <a:txBody>
                    <a:bodyPr/>
                    <a:lstStyle/>
                    <a:p>
                      <a:r>
                        <a:rPr lang="en-US" sz="2000" b="1" dirty="0">
                          <a:solidFill>
                            <a:sysClr val="windowText" lastClr="000000"/>
                          </a:solidFill>
                        </a:rPr>
                        <a:t>NJ</a:t>
                      </a:r>
                    </a:p>
                  </a:txBody>
                  <a:tcPr/>
                </a:tc>
                <a:tc>
                  <a:txBody>
                    <a:bodyPr/>
                    <a:lstStyle/>
                    <a:p>
                      <a:pPr algn="ctr"/>
                      <a:r>
                        <a:rPr lang="en-US" sz="2000" dirty="0">
                          <a:solidFill>
                            <a:sysClr val="windowText" lastClr="000000"/>
                          </a:solidFill>
                        </a:rPr>
                        <a:t>29</a:t>
                      </a:r>
                      <a:endParaRPr lang="en-US" sz="2000" b="1" dirty="0">
                        <a:solidFill>
                          <a:sysClr val="windowText" lastClr="000000"/>
                        </a:solidFill>
                      </a:endParaRPr>
                    </a:p>
                  </a:txBody>
                  <a:tcPr/>
                </a:tc>
                <a:extLst>
                  <a:ext uri="{0D108BD9-81ED-4DB2-BD59-A6C34878D82A}">
                    <a16:rowId xmlns:a16="http://schemas.microsoft.com/office/drawing/2014/main" val="10004"/>
                  </a:ext>
                </a:extLst>
              </a:tr>
              <a:tr h="434724">
                <a:tc>
                  <a:txBody>
                    <a:bodyPr/>
                    <a:lstStyle/>
                    <a:p>
                      <a:r>
                        <a:rPr lang="en-US" sz="2000" b="1" dirty="0">
                          <a:solidFill>
                            <a:sysClr val="windowText" lastClr="000000"/>
                          </a:solidFill>
                        </a:rPr>
                        <a:t>IL</a:t>
                      </a:r>
                    </a:p>
                  </a:txBody>
                  <a:tcPr/>
                </a:tc>
                <a:tc>
                  <a:txBody>
                    <a:bodyPr/>
                    <a:lstStyle/>
                    <a:p>
                      <a:pPr algn="ctr"/>
                      <a:r>
                        <a:rPr lang="en-US" sz="2000" dirty="0">
                          <a:solidFill>
                            <a:sysClr val="windowText" lastClr="000000"/>
                          </a:solidFill>
                        </a:rPr>
                        <a:t>23</a:t>
                      </a:r>
                      <a:endParaRPr lang="en-US" sz="2000" b="1" dirty="0">
                        <a:solidFill>
                          <a:sysClr val="windowText" lastClr="000000"/>
                        </a:solidFill>
                      </a:endParaRPr>
                    </a:p>
                  </a:txBody>
                  <a:tcPr/>
                </a:tc>
                <a:extLst>
                  <a:ext uri="{0D108BD9-81ED-4DB2-BD59-A6C34878D82A}">
                    <a16:rowId xmlns:a16="http://schemas.microsoft.com/office/drawing/2014/main" val="10005"/>
                  </a:ext>
                </a:extLst>
              </a:tr>
              <a:tr h="434724">
                <a:tc>
                  <a:txBody>
                    <a:bodyPr/>
                    <a:lstStyle/>
                    <a:p>
                      <a:r>
                        <a:rPr lang="en-US" sz="2000" b="1" dirty="0">
                          <a:solidFill>
                            <a:sysClr val="windowText" lastClr="000000"/>
                          </a:solidFill>
                        </a:rPr>
                        <a:t>PA</a:t>
                      </a:r>
                    </a:p>
                  </a:txBody>
                  <a:tcPr/>
                </a:tc>
                <a:tc>
                  <a:txBody>
                    <a:bodyPr/>
                    <a:lstStyle/>
                    <a:p>
                      <a:pPr algn="ctr"/>
                      <a:r>
                        <a:rPr lang="en-US" sz="2000" dirty="0">
                          <a:solidFill>
                            <a:sysClr val="windowText" lastClr="000000"/>
                          </a:solidFill>
                        </a:rPr>
                        <a:t>22</a:t>
                      </a:r>
                      <a:endParaRPr lang="en-US" sz="2000" b="1" dirty="0">
                        <a:solidFill>
                          <a:sysClr val="windowText" lastClr="000000"/>
                        </a:solidFill>
                      </a:endParaRPr>
                    </a:p>
                  </a:txBody>
                  <a:tcPr/>
                </a:tc>
                <a:extLst>
                  <a:ext uri="{0D108BD9-81ED-4DB2-BD59-A6C34878D82A}">
                    <a16:rowId xmlns:a16="http://schemas.microsoft.com/office/drawing/2014/main" val="10006"/>
                  </a:ext>
                </a:extLst>
              </a:tr>
              <a:tr h="434724">
                <a:tc>
                  <a:txBody>
                    <a:bodyPr/>
                    <a:lstStyle/>
                    <a:p>
                      <a:r>
                        <a:rPr lang="en-US" sz="2000" b="1" dirty="0">
                          <a:solidFill>
                            <a:sysClr val="windowText" lastClr="000000"/>
                          </a:solidFill>
                        </a:rPr>
                        <a:t>TX</a:t>
                      </a:r>
                    </a:p>
                  </a:txBody>
                  <a:tcPr/>
                </a:tc>
                <a:tc>
                  <a:txBody>
                    <a:bodyPr/>
                    <a:lstStyle/>
                    <a:p>
                      <a:pPr algn="ctr"/>
                      <a:r>
                        <a:rPr lang="en-US" sz="2000" dirty="0">
                          <a:solidFill>
                            <a:sysClr val="windowText" lastClr="000000"/>
                          </a:solidFill>
                        </a:rPr>
                        <a:t>19</a:t>
                      </a:r>
                      <a:endParaRPr lang="en-US" sz="2000" b="1" dirty="0">
                        <a:solidFill>
                          <a:sysClr val="windowText" lastClr="000000"/>
                        </a:solidFill>
                      </a:endParaRPr>
                    </a:p>
                  </a:txBody>
                  <a:tcPr/>
                </a:tc>
                <a:extLst>
                  <a:ext uri="{0D108BD9-81ED-4DB2-BD59-A6C34878D82A}">
                    <a16:rowId xmlns:a16="http://schemas.microsoft.com/office/drawing/2014/main" val="10007"/>
                  </a:ext>
                </a:extLst>
              </a:tr>
              <a:tr h="434724">
                <a:tc>
                  <a:txBody>
                    <a:bodyPr/>
                    <a:lstStyle/>
                    <a:p>
                      <a:r>
                        <a:rPr lang="en-US" sz="2000" b="1" dirty="0">
                          <a:solidFill>
                            <a:sysClr val="windowText" lastClr="000000"/>
                          </a:solidFill>
                        </a:rPr>
                        <a:t>WA</a:t>
                      </a:r>
                    </a:p>
                  </a:txBody>
                  <a:tcPr/>
                </a:tc>
                <a:tc>
                  <a:txBody>
                    <a:bodyPr/>
                    <a:lstStyle/>
                    <a:p>
                      <a:pPr algn="ctr"/>
                      <a:r>
                        <a:rPr lang="en-US" sz="2000" dirty="0">
                          <a:solidFill>
                            <a:sysClr val="windowText" lastClr="000000"/>
                          </a:solidFill>
                        </a:rPr>
                        <a:t>19</a:t>
                      </a:r>
                      <a:endParaRPr lang="en-US" sz="2000" b="1" dirty="0">
                        <a:solidFill>
                          <a:sysClr val="windowText" lastClr="000000"/>
                        </a:solidFill>
                      </a:endParaRPr>
                    </a:p>
                  </a:txBody>
                  <a:tcPr/>
                </a:tc>
                <a:extLst>
                  <a:ext uri="{0D108BD9-81ED-4DB2-BD59-A6C34878D82A}">
                    <a16:rowId xmlns:a16="http://schemas.microsoft.com/office/drawing/2014/main" val="10008"/>
                  </a:ext>
                </a:extLst>
              </a:tr>
              <a:tr h="434724">
                <a:tc>
                  <a:txBody>
                    <a:bodyPr/>
                    <a:lstStyle/>
                    <a:p>
                      <a:r>
                        <a:rPr lang="en-US" sz="2000" b="1" dirty="0">
                          <a:solidFill>
                            <a:sysClr val="windowText" lastClr="000000"/>
                          </a:solidFill>
                        </a:rPr>
                        <a:t>IL</a:t>
                      </a:r>
                    </a:p>
                  </a:txBody>
                  <a:tcPr/>
                </a:tc>
                <a:tc>
                  <a:txBody>
                    <a:bodyPr/>
                    <a:lstStyle/>
                    <a:p>
                      <a:pPr algn="ctr"/>
                      <a:r>
                        <a:rPr lang="en-US" sz="2000" dirty="0">
                          <a:solidFill>
                            <a:sysClr val="windowText" lastClr="000000"/>
                          </a:solidFill>
                        </a:rPr>
                        <a:t>19</a:t>
                      </a:r>
                      <a:endParaRPr lang="en-US" sz="2000" b="1" dirty="0">
                        <a:solidFill>
                          <a:sysClr val="windowText" lastClr="000000"/>
                        </a:solidFill>
                      </a:endParaRPr>
                    </a:p>
                  </a:txBody>
                  <a:tcPr/>
                </a:tc>
                <a:extLst>
                  <a:ext uri="{0D108BD9-81ED-4DB2-BD59-A6C34878D82A}">
                    <a16:rowId xmlns:a16="http://schemas.microsoft.com/office/drawing/2014/main" val="10009"/>
                  </a:ext>
                </a:extLst>
              </a:tr>
              <a:tr h="434724">
                <a:tc>
                  <a:txBody>
                    <a:bodyPr/>
                    <a:lstStyle/>
                    <a:p>
                      <a:r>
                        <a:rPr lang="en-US" sz="2000" b="1" dirty="0">
                          <a:solidFill>
                            <a:sysClr val="windowText" lastClr="000000"/>
                          </a:solidFill>
                        </a:rPr>
                        <a:t>OH</a:t>
                      </a:r>
                    </a:p>
                  </a:txBody>
                  <a:tcPr/>
                </a:tc>
                <a:tc>
                  <a:txBody>
                    <a:bodyPr/>
                    <a:lstStyle/>
                    <a:p>
                      <a:pPr algn="ctr"/>
                      <a:r>
                        <a:rPr lang="en-US" sz="2000" dirty="0">
                          <a:solidFill>
                            <a:sysClr val="windowText" lastClr="000000"/>
                          </a:solidFill>
                        </a:rPr>
                        <a:t>16</a:t>
                      </a:r>
                      <a:endParaRPr lang="en-US" sz="2000" b="1" dirty="0">
                        <a:solidFill>
                          <a:sysClr val="windowText" lastClr="000000"/>
                        </a:solidFill>
                      </a:endParaRPr>
                    </a:p>
                  </a:txBody>
                  <a:tcPr/>
                </a:tc>
                <a:extLst>
                  <a:ext uri="{0D108BD9-81ED-4DB2-BD59-A6C34878D82A}">
                    <a16:rowId xmlns:a16="http://schemas.microsoft.com/office/drawing/2014/main" val="10010"/>
                  </a:ext>
                </a:extLst>
              </a:tr>
            </a:tbl>
          </a:graphicData>
        </a:graphic>
      </p:graphicFrame>
      <p:sp>
        <p:nvSpPr>
          <p:cNvPr id="9" name="TextBox 8"/>
          <p:cNvSpPr txBox="1"/>
          <p:nvPr/>
        </p:nvSpPr>
        <p:spPr>
          <a:xfrm>
            <a:off x="2268291" y="1401730"/>
            <a:ext cx="4572000" cy="430887"/>
          </a:xfrm>
          <a:prstGeom prst="rect">
            <a:avLst/>
          </a:prstGeom>
          <a:noFill/>
        </p:spPr>
        <p:txBody>
          <a:bodyPr wrap="square" rtlCol="0">
            <a:spAutoFit/>
          </a:bodyPr>
          <a:lstStyle/>
          <a:p>
            <a:r>
              <a:rPr lang="en-US" sz="2200" b="1" dirty="0"/>
              <a:t>642 cases reported from 38 states</a:t>
            </a:r>
          </a:p>
        </p:txBody>
      </p:sp>
    </p:spTree>
    <p:extLst>
      <p:ext uri="{BB962C8B-B14F-4D97-AF65-F5344CB8AC3E}">
        <p14:creationId xmlns:p14="http://schemas.microsoft.com/office/powerpoint/2010/main" val="294723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42686" y="-8821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a:t>Locally-acquired Dengue in Texas</a:t>
            </a:r>
          </a:p>
        </p:txBody>
      </p:sp>
      <p:sp>
        <p:nvSpPr>
          <p:cNvPr id="18435" name="Content Placeholder 4"/>
          <p:cNvSpPr>
            <a:spLocks noGrp="1"/>
          </p:cNvSpPr>
          <p:nvPr>
            <p:ph idx="1"/>
          </p:nvPr>
        </p:nvSpPr>
        <p:spPr bwMode="auto">
          <a:xfrm>
            <a:off x="457198" y="1266252"/>
            <a:ext cx="8686802" cy="50431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solidFill>
                  <a:schemeClr val="tx1"/>
                </a:solidFill>
              </a:rPr>
              <a:t>Historical outbreaks</a:t>
            </a:r>
            <a:r>
              <a:rPr lang="en-US" baseline="30000" dirty="0">
                <a:solidFill>
                  <a:schemeClr val="tx1"/>
                </a:solidFill>
              </a:rPr>
              <a:t>1</a:t>
            </a:r>
          </a:p>
          <a:p>
            <a:pPr marL="566738" lvl="1" indent="-219075"/>
            <a:r>
              <a:rPr lang="en-US" dirty="0">
                <a:solidFill>
                  <a:schemeClr val="tx1"/>
                </a:solidFill>
              </a:rPr>
              <a:t>First outbreak 1885-86: &gt;70% of Austin residents affected</a:t>
            </a:r>
          </a:p>
          <a:p>
            <a:pPr marL="566738" lvl="1" indent="-219075"/>
            <a:r>
              <a:rPr lang="en-US" dirty="0">
                <a:solidFill>
                  <a:schemeClr val="tx1"/>
                </a:solidFill>
              </a:rPr>
              <a:t>Last 1922: ~500,000 cases throughout the state</a:t>
            </a:r>
          </a:p>
          <a:p>
            <a:pPr marL="457200" lvl="1" indent="0">
              <a:lnSpc>
                <a:spcPts val="1000"/>
              </a:lnSpc>
              <a:buNone/>
            </a:pPr>
            <a:endParaRPr lang="en-US" sz="2400" b="1" dirty="0">
              <a:solidFill>
                <a:schemeClr val="tx1"/>
              </a:solidFill>
            </a:endParaRPr>
          </a:p>
          <a:p>
            <a:pPr>
              <a:spcBef>
                <a:spcPts val="0"/>
              </a:spcBef>
            </a:pPr>
            <a:r>
              <a:rPr lang="en-US" dirty="0">
                <a:solidFill>
                  <a:schemeClr val="tx1"/>
                </a:solidFill>
              </a:rPr>
              <a:t>Outbreaks with locally-acquired cases in border towns</a:t>
            </a:r>
          </a:p>
          <a:p>
            <a:pPr marL="566738" lvl="1" indent="-219075"/>
            <a:r>
              <a:rPr lang="en-US" dirty="0">
                <a:solidFill>
                  <a:schemeClr val="tx1"/>
                </a:solidFill>
              </a:rPr>
              <a:t>1980:  1 case Brownsville, and 27 cases in border Texas towns</a:t>
            </a:r>
          </a:p>
          <a:p>
            <a:pPr marL="566738" lvl="1" indent="-219075"/>
            <a:r>
              <a:rPr lang="en-US" dirty="0">
                <a:solidFill>
                  <a:schemeClr val="tx1"/>
                </a:solidFill>
              </a:rPr>
              <a:t>1986: 9 cases Brownsville (4), Corpus Christi (3), Laredo (2)</a:t>
            </a:r>
          </a:p>
          <a:p>
            <a:pPr marL="566738" lvl="1" indent="-219075"/>
            <a:r>
              <a:rPr lang="en-US" dirty="0">
                <a:solidFill>
                  <a:schemeClr val="tx1"/>
                </a:solidFill>
              </a:rPr>
              <a:t>1995-6:  7 cases Brownsville (3), McAllen (4)</a:t>
            </a:r>
          </a:p>
          <a:p>
            <a:pPr marL="566738" lvl="1" indent="-219075"/>
            <a:r>
              <a:rPr lang="en-US" dirty="0">
                <a:solidFill>
                  <a:schemeClr val="tx1"/>
                </a:solidFill>
              </a:rPr>
              <a:t>1999: 2 cases Laredo</a:t>
            </a:r>
          </a:p>
          <a:p>
            <a:pPr marL="566738" lvl="1" indent="-219075"/>
            <a:r>
              <a:rPr lang="en-US" dirty="0">
                <a:solidFill>
                  <a:schemeClr val="tx1"/>
                </a:solidFill>
              </a:rPr>
              <a:t>2004: 4 cases Brownsville</a:t>
            </a:r>
          </a:p>
          <a:p>
            <a:pPr marL="566738" lvl="1" indent="-219075"/>
            <a:r>
              <a:rPr lang="en-US" dirty="0">
                <a:solidFill>
                  <a:schemeClr val="tx1"/>
                </a:solidFill>
              </a:rPr>
              <a:t>2005: 5 cases Brownsville</a:t>
            </a:r>
          </a:p>
          <a:p>
            <a:pPr marL="166688" indent="-219075"/>
            <a:r>
              <a:rPr lang="en-US" dirty="0">
                <a:solidFill>
                  <a:schemeClr val="tx1"/>
                </a:solidFill>
              </a:rPr>
              <a:t>Case detection often involved                                           serosurvey or enhanced surveillance</a:t>
            </a:r>
          </a:p>
          <a:p>
            <a:pPr marL="457200" lvl="1" indent="0">
              <a:lnSpc>
                <a:spcPts val="1000"/>
              </a:lnSpc>
              <a:spcBef>
                <a:spcPts val="0"/>
              </a:spcBef>
              <a:buNone/>
            </a:pPr>
            <a:endParaRPr lang="en-US" dirty="0">
              <a:solidFill>
                <a:schemeClr val="tx1"/>
              </a:solidFill>
            </a:endParaRPr>
          </a:p>
          <a:p>
            <a:pPr marL="347663" lvl="1" indent="0">
              <a:buSzTx/>
              <a:buNone/>
            </a:pPr>
            <a:endParaRPr lang="en-US" dirty="0">
              <a:solidFill>
                <a:schemeClr val="tx1"/>
              </a:solidFill>
            </a:endParaRPr>
          </a:p>
        </p:txBody>
      </p:sp>
      <p:sp>
        <p:nvSpPr>
          <p:cNvPr id="18436" name="Text Placeholder 3"/>
          <p:cNvSpPr>
            <a:spLocks noGrp="1"/>
          </p:cNvSpPr>
          <p:nvPr>
            <p:ph type="body" sz="quarter" idx="10"/>
          </p:nvPr>
        </p:nvSpPr>
        <p:spPr bwMode="auto">
          <a:xfrm>
            <a:off x="776508" y="6093459"/>
            <a:ext cx="8020042" cy="4224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da-DK" baseline="30000" dirty="0"/>
              <a:t>1</a:t>
            </a:r>
            <a:r>
              <a:rPr lang="da-DK" dirty="0"/>
              <a:t>Ehrenkranz et al., </a:t>
            </a:r>
            <a:r>
              <a:rPr lang="da-DK" i="1" dirty="0"/>
              <a:t>NEJM</a:t>
            </a:r>
            <a:r>
              <a:rPr lang="da-DK" dirty="0"/>
              <a:t> 1971.   </a:t>
            </a:r>
            <a:r>
              <a:rPr lang="da-DK" baseline="30000" dirty="0"/>
              <a:t>2</a:t>
            </a:r>
            <a:r>
              <a:rPr lang="da-DK" dirty="0"/>
              <a:t>Ramos et al., </a:t>
            </a:r>
            <a:r>
              <a:rPr lang="da-DK" i="1" dirty="0"/>
              <a:t>Am J Trop Med Hyg </a:t>
            </a:r>
            <a:r>
              <a:rPr lang="da-DK" dirty="0"/>
              <a:t>2008</a:t>
            </a:r>
          </a:p>
        </p:txBody>
      </p:sp>
      <p:pic>
        <p:nvPicPr>
          <p:cNvPr id="249858" name="Picture 2" descr="b41edd16-bc0a-42b3-88b2-3b129a01112d@cdc"/>
          <p:cNvPicPr>
            <a:picLocks noChangeAspect="1" noChangeArrowheads="1"/>
          </p:cNvPicPr>
          <p:nvPr/>
        </p:nvPicPr>
        <p:blipFill rotWithShape="1">
          <a:blip r:embed="rId3">
            <a:extLst>
              <a:ext uri="{28A0092B-C50C-407E-A947-70E740481C1C}">
                <a14:useLocalDpi xmlns:a14="http://schemas.microsoft.com/office/drawing/2010/main" val="0"/>
              </a:ext>
            </a:extLst>
          </a:blip>
          <a:srcRect l="2014" r="4199"/>
          <a:stretch/>
        </p:blipFill>
        <p:spPr bwMode="auto">
          <a:xfrm>
            <a:off x="5798460" y="3983806"/>
            <a:ext cx="3063240" cy="2286361"/>
          </a:xfrm>
          <a:prstGeom prst="roundRect">
            <a:avLst/>
          </a:prstGeom>
          <a:noFill/>
          <a:ln w="25400">
            <a:solidFill>
              <a:schemeClr val="bg2"/>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376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646360"/>
            <a:ext cx="8229600" cy="4006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dirty="0"/>
              <a:t>Determinants of Local DENV Transmission</a:t>
            </a:r>
          </a:p>
        </p:txBody>
      </p:sp>
      <p:sp>
        <p:nvSpPr>
          <p:cNvPr id="21507" name="Content Placeholder 2"/>
          <p:cNvSpPr>
            <a:spLocks noGrp="1"/>
          </p:cNvSpPr>
          <p:nvPr>
            <p:ph idx="1"/>
          </p:nvPr>
        </p:nvSpPr>
        <p:spPr bwMode="auto">
          <a:xfrm>
            <a:off x="457200" y="1480480"/>
            <a:ext cx="4537255" cy="42748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tx1"/>
                </a:solidFill>
              </a:rPr>
              <a:t>Virus introduced via returning traveler</a:t>
            </a:r>
          </a:p>
          <a:p>
            <a:pPr marL="0" indent="0">
              <a:lnSpc>
                <a:spcPts val="1500"/>
              </a:lnSpc>
              <a:buNone/>
            </a:pPr>
            <a:endParaRPr lang="en-US" dirty="0">
              <a:solidFill>
                <a:schemeClr val="tx1"/>
              </a:solidFill>
            </a:endParaRPr>
          </a:p>
          <a:p>
            <a:r>
              <a:rPr lang="en-US" dirty="0">
                <a:solidFill>
                  <a:schemeClr val="tx1"/>
                </a:solidFill>
              </a:rPr>
              <a:t>Competent mosquitoes</a:t>
            </a:r>
          </a:p>
          <a:p>
            <a:pPr lvl="1">
              <a:buSzTx/>
            </a:pPr>
            <a:r>
              <a:rPr lang="en-US" dirty="0">
                <a:solidFill>
                  <a:schemeClr val="tx1"/>
                </a:solidFill>
              </a:rPr>
              <a:t>Established or transient </a:t>
            </a:r>
            <a:r>
              <a:rPr lang="en-US" i="1" dirty="0" err="1">
                <a:solidFill>
                  <a:schemeClr val="tx1"/>
                </a:solidFill>
              </a:rPr>
              <a:t>Aedes</a:t>
            </a:r>
            <a:r>
              <a:rPr lang="en-US" dirty="0">
                <a:solidFill>
                  <a:schemeClr val="tx1"/>
                </a:solidFill>
              </a:rPr>
              <a:t> population</a:t>
            </a:r>
          </a:p>
          <a:p>
            <a:pPr marL="0" indent="0">
              <a:lnSpc>
                <a:spcPts val="1500"/>
              </a:lnSpc>
              <a:buNone/>
            </a:pPr>
            <a:endParaRPr lang="en-US" dirty="0">
              <a:solidFill>
                <a:schemeClr val="tx1"/>
              </a:solidFill>
            </a:endParaRPr>
          </a:p>
          <a:p>
            <a:r>
              <a:rPr lang="en-US" dirty="0">
                <a:solidFill>
                  <a:schemeClr val="tx1"/>
                </a:solidFill>
              </a:rPr>
              <a:t>Susceptible humans</a:t>
            </a:r>
          </a:p>
          <a:p>
            <a:pPr lvl="1">
              <a:buSzTx/>
            </a:pPr>
            <a:r>
              <a:rPr lang="en-US" dirty="0">
                <a:solidFill>
                  <a:schemeClr val="tx1"/>
                </a:solidFill>
              </a:rPr>
              <a:t>Unexposed to the introduced DENV type</a:t>
            </a:r>
          </a:p>
          <a:p>
            <a:pPr marL="0" indent="0">
              <a:lnSpc>
                <a:spcPts val="2000"/>
              </a:lnSpc>
              <a:buNone/>
            </a:pPr>
            <a:endParaRPr lang="en-US" dirty="0">
              <a:solidFill>
                <a:schemeClr val="tx1"/>
              </a:solidFill>
            </a:endParaRPr>
          </a:p>
          <a:p>
            <a:endParaRPr lang="en-US" dirty="0"/>
          </a:p>
        </p:txBody>
      </p:sp>
      <p:sp>
        <p:nvSpPr>
          <p:cNvPr id="9" name="Text Placeholder 3"/>
          <p:cNvSpPr>
            <a:spLocks noGrp="1"/>
          </p:cNvSpPr>
          <p:nvPr>
            <p:ph type="body" sz="quarter" idx="10"/>
          </p:nvPr>
        </p:nvSpPr>
        <p:spPr>
          <a:xfrm>
            <a:off x="817524" y="5886920"/>
            <a:ext cx="7439454" cy="576075"/>
          </a:xfrm>
        </p:spPr>
        <p:txBody>
          <a:bodyPr>
            <a:normAutofit fontScale="92500"/>
          </a:bodyPr>
          <a:lstStyle/>
          <a:p>
            <a:endParaRPr lang="en-US" dirty="0"/>
          </a:p>
          <a:p>
            <a:r>
              <a:rPr lang="en-US" dirty="0"/>
              <a:t> </a:t>
            </a:r>
          </a:p>
          <a:p>
            <a:r>
              <a:rPr lang="en-US" b="1" dirty="0"/>
              <a:t>Source:  Chester G. Moore,  Dept. of Microbiology, Immunology &amp; Pathology,  Colorado State University</a:t>
            </a:r>
          </a:p>
        </p:txBody>
      </p:sp>
      <p:pic>
        <p:nvPicPr>
          <p:cNvPr id="10" name="Picture 9" descr="Aedes albopictu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17958" y="4042057"/>
            <a:ext cx="3397674" cy="2191036"/>
          </a:xfrm>
          <a:prstGeom prst="rect">
            <a:avLst/>
          </a:prstGeom>
        </p:spPr>
      </p:pic>
      <p:pic>
        <p:nvPicPr>
          <p:cNvPr id="11" name="Picture 10" descr="Aedes aegypti.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17624" y="1567425"/>
            <a:ext cx="3390984" cy="2388088"/>
          </a:xfrm>
          <a:prstGeom prst="rect">
            <a:avLst/>
          </a:prstGeom>
        </p:spPr>
      </p:pic>
      <p:sp>
        <p:nvSpPr>
          <p:cNvPr id="12" name="TextBox 11"/>
          <p:cNvSpPr txBox="1"/>
          <p:nvPr/>
        </p:nvSpPr>
        <p:spPr>
          <a:xfrm>
            <a:off x="6046800" y="5818458"/>
            <a:ext cx="2792433" cy="430887"/>
          </a:xfrm>
          <a:prstGeom prst="rect">
            <a:avLst/>
          </a:prstGeom>
          <a:noFill/>
        </p:spPr>
        <p:txBody>
          <a:bodyPr wrap="square" rtlCol="0">
            <a:spAutoFit/>
          </a:bodyPr>
          <a:lstStyle/>
          <a:p>
            <a:pPr algn="ctr"/>
            <a:r>
              <a:rPr lang="en-US" sz="2200" b="1" i="1" dirty="0">
                <a:solidFill>
                  <a:srgbClr val="4C2600"/>
                </a:solidFill>
              </a:rPr>
              <a:t>Aedes albopictus </a:t>
            </a:r>
            <a:endParaRPr lang="en-US" sz="2200" b="1" dirty="0">
              <a:solidFill>
                <a:srgbClr val="4C2600"/>
              </a:solidFill>
            </a:endParaRPr>
          </a:p>
        </p:txBody>
      </p:sp>
      <p:sp>
        <p:nvSpPr>
          <p:cNvPr id="13" name="TextBox 12"/>
          <p:cNvSpPr txBox="1"/>
          <p:nvPr/>
        </p:nvSpPr>
        <p:spPr>
          <a:xfrm>
            <a:off x="5685745" y="3524626"/>
            <a:ext cx="3041571" cy="430887"/>
          </a:xfrm>
          <a:prstGeom prst="rect">
            <a:avLst/>
          </a:prstGeom>
          <a:noFill/>
        </p:spPr>
        <p:txBody>
          <a:bodyPr wrap="square" rtlCol="0">
            <a:spAutoFit/>
          </a:bodyPr>
          <a:lstStyle/>
          <a:p>
            <a:pPr algn="ctr"/>
            <a:r>
              <a:rPr lang="en-US" sz="2200" b="1" i="1" dirty="0">
                <a:solidFill>
                  <a:srgbClr val="4C2600"/>
                </a:solidFill>
              </a:rPr>
              <a:t>Aedes aegypti</a:t>
            </a:r>
          </a:p>
        </p:txBody>
      </p:sp>
    </p:spTree>
    <p:extLst>
      <p:ext uri="{BB962C8B-B14F-4D97-AF65-F5344CB8AC3E}">
        <p14:creationId xmlns:p14="http://schemas.microsoft.com/office/powerpoint/2010/main" val="1982442510"/>
      </p:ext>
    </p:extLst>
  </p:cSld>
  <p:clrMapOvr>
    <a:masterClrMapping/>
  </p:clrMapOvr>
  <p:transition advTm="25766">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71"/>
            <a:ext cx="8229600" cy="1143000"/>
          </a:xfrm>
        </p:spPr>
        <p:txBody>
          <a:bodyPr/>
          <a:lstStyle/>
          <a:p>
            <a:r>
              <a:rPr lang="en-US" sz="2800" b="1" dirty="0">
                <a:solidFill>
                  <a:schemeClr val="tx1"/>
                </a:solidFill>
              </a:rPr>
              <a:t>Travel-associated Dengue Cases </a:t>
            </a:r>
            <a:br>
              <a:rPr lang="en-US" sz="2800" b="1" dirty="0">
                <a:solidFill>
                  <a:schemeClr val="tx1"/>
                </a:solidFill>
              </a:rPr>
            </a:br>
            <a:r>
              <a:rPr lang="en-US" sz="2800" b="1" dirty="0">
                <a:solidFill>
                  <a:schemeClr val="tx1"/>
                </a:solidFill>
              </a:rPr>
              <a:t>Reported to </a:t>
            </a:r>
            <a:r>
              <a:rPr lang="en-US" sz="2800" b="1" dirty="0" err="1">
                <a:solidFill>
                  <a:schemeClr val="tx1"/>
                </a:solidFill>
              </a:rPr>
              <a:t>ArboNET</a:t>
            </a:r>
            <a:r>
              <a:rPr lang="en-US" sz="2800" b="1" dirty="0">
                <a:solidFill>
                  <a:schemeClr val="tx1"/>
                </a:solidFill>
              </a:rPr>
              <a:t>, 2010 (N = 1,357)</a:t>
            </a:r>
          </a:p>
        </p:txBody>
      </p:sp>
      <p:sp>
        <p:nvSpPr>
          <p:cNvPr id="6" name="TextBox 5"/>
          <p:cNvSpPr txBox="1"/>
          <p:nvPr/>
        </p:nvSpPr>
        <p:spPr>
          <a:xfrm>
            <a:off x="661359" y="6214377"/>
            <a:ext cx="5562600" cy="276999"/>
          </a:xfrm>
          <a:prstGeom prst="rect">
            <a:avLst/>
          </a:prstGeom>
          <a:noFill/>
        </p:spPr>
        <p:txBody>
          <a:bodyPr wrap="square" rtlCol="0">
            <a:spAutoFit/>
          </a:bodyPr>
          <a:lstStyle/>
          <a:p>
            <a:r>
              <a:rPr lang="en-US" sz="1200" b="1" dirty="0">
                <a:solidFill>
                  <a:schemeClr val="bg2"/>
                </a:solidFill>
              </a:rPr>
              <a:t>Source:   ArboNET</a:t>
            </a:r>
          </a:p>
        </p:txBody>
      </p:sp>
      <p:sp>
        <p:nvSpPr>
          <p:cNvPr id="5" name="TextBox 4"/>
          <p:cNvSpPr txBox="1"/>
          <p:nvPr/>
        </p:nvSpPr>
        <p:spPr>
          <a:xfrm>
            <a:off x="457200" y="1482102"/>
            <a:ext cx="7953828" cy="2259080"/>
          </a:xfrm>
          <a:prstGeom prst="rect">
            <a:avLst/>
          </a:prstGeom>
          <a:noFill/>
        </p:spPr>
        <p:txBody>
          <a:bodyPr wrap="square" rtlCol="0">
            <a:spAutoFit/>
          </a:bodyPr>
          <a:lstStyle/>
          <a:p>
            <a:pPr marL="339725" lvl="2" indent="-339725">
              <a:spcBef>
                <a:spcPct val="20000"/>
              </a:spcBef>
              <a:buClr>
                <a:schemeClr val="tx1"/>
              </a:buClr>
              <a:buSzPct val="70000"/>
              <a:buFont typeface="Wingdings" pitchFamily="2" charset="2"/>
              <a:buChar char="q"/>
            </a:pPr>
            <a:r>
              <a:rPr lang="en-US" sz="2400" b="1" dirty="0"/>
              <a:t>Cases were reported throughout the year</a:t>
            </a:r>
          </a:p>
          <a:p>
            <a:pPr marL="231775" indent="-231775">
              <a:buFont typeface="Arial" pitchFamily="34" charset="0"/>
              <a:buChar char="•"/>
            </a:pPr>
            <a:endParaRPr lang="en-US" sz="2000" dirty="0"/>
          </a:p>
          <a:p>
            <a:pPr marL="339725" lvl="2" indent="-339725">
              <a:spcBef>
                <a:spcPct val="20000"/>
              </a:spcBef>
              <a:buClr>
                <a:schemeClr val="tx1"/>
              </a:buClr>
              <a:buSzPct val="70000"/>
              <a:buFont typeface="Wingdings" pitchFamily="2" charset="2"/>
              <a:buChar char="q"/>
            </a:pPr>
            <a:r>
              <a:rPr lang="en-US" sz="2400" b="1" dirty="0"/>
              <a:t>Leading travel destinations: Puerto Rico, Dominican Republic,  Haiti and other Caribbean Islands</a:t>
            </a:r>
          </a:p>
          <a:p>
            <a:pPr marL="231775" indent="-231775"/>
            <a:endParaRPr lang="en-US" sz="2000" dirty="0">
              <a:solidFill>
                <a:schemeClr val="bg2"/>
              </a:solidFill>
            </a:endParaRPr>
          </a:p>
        </p:txBody>
      </p:sp>
      <p:sp>
        <p:nvSpPr>
          <p:cNvPr id="8" name="TextBox 7"/>
          <p:cNvSpPr txBox="1"/>
          <p:nvPr/>
        </p:nvSpPr>
        <p:spPr>
          <a:xfrm rot="16200000">
            <a:off x="-1072666" y="4147771"/>
            <a:ext cx="3025384"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No. of PR dengue cases</a:t>
            </a:r>
          </a:p>
        </p:txBody>
      </p:sp>
      <p:sp>
        <p:nvSpPr>
          <p:cNvPr id="3" name="TextBox 2"/>
          <p:cNvSpPr txBox="1"/>
          <p:nvPr/>
        </p:nvSpPr>
        <p:spPr>
          <a:xfrm>
            <a:off x="846715" y="5915051"/>
            <a:ext cx="5261485" cy="342868"/>
          </a:xfrm>
          <a:prstGeom prst="rect">
            <a:avLst/>
          </a:prstGeom>
          <a:noFill/>
        </p:spPr>
        <p:txBody>
          <a:bodyPr wrap="square" rtlCol="0">
            <a:spAutoFit/>
          </a:bodyPr>
          <a:lstStyle/>
          <a:p>
            <a:pPr algn="ctr"/>
            <a:r>
              <a:rPr lang="en-US" sz="1600" b="1" dirty="0">
                <a:solidFill>
                  <a:schemeClr val="bg2"/>
                </a:solidFill>
              </a:rPr>
              <a:t>Week of onset</a:t>
            </a:r>
          </a:p>
        </p:txBody>
      </p:sp>
      <p:graphicFrame>
        <p:nvGraphicFramePr>
          <p:cNvPr id="9" name="Chart 8"/>
          <p:cNvGraphicFramePr/>
          <p:nvPr>
            <p:extLst>
              <p:ext uri="{D42A27DB-BD31-4B8C-83A1-F6EECF244321}">
                <p14:modId xmlns:p14="http://schemas.microsoft.com/office/powerpoint/2010/main" val="34544070"/>
              </p:ext>
            </p:extLst>
          </p:nvPr>
        </p:nvGraphicFramePr>
        <p:xfrm>
          <a:off x="619957" y="3237815"/>
          <a:ext cx="5715000" cy="29765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5400000">
            <a:off x="4921472" y="4683131"/>
            <a:ext cx="2860910" cy="323165"/>
          </a:xfrm>
          <a:prstGeom prst="rect">
            <a:avLst/>
          </a:prstGeom>
          <a:noFill/>
        </p:spPr>
        <p:txBody>
          <a:bodyPr wrap="square" rtlCol="0">
            <a:spAutoFit/>
          </a:bodyPr>
          <a:lstStyle/>
          <a:p>
            <a:r>
              <a:rPr lang="en-US" sz="1500" b="1" dirty="0">
                <a:solidFill>
                  <a:schemeClr val="bg1">
                    <a:lumMod val="40000"/>
                    <a:lumOff val="60000"/>
                  </a:schemeClr>
                </a:solidFill>
                <a:latin typeface="Arial" panose="020B0604020202020204" pitchFamily="34" charset="0"/>
                <a:cs typeface="Arial" panose="020B0604020202020204" pitchFamily="34" charset="0"/>
              </a:rPr>
              <a:t>No. of US dengue cases</a:t>
            </a:r>
          </a:p>
        </p:txBody>
      </p:sp>
    </p:spTree>
    <p:extLst>
      <p:ext uri="{BB962C8B-B14F-4D97-AF65-F5344CB8AC3E}">
        <p14:creationId xmlns:p14="http://schemas.microsoft.com/office/powerpoint/2010/main" val="2325351171"/>
      </p:ext>
    </p:extLst>
  </p:cSld>
  <p:clrMapOvr>
    <a:masterClrMapping/>
  </p:clrMapOvr>
  <p:transition advTm="31609">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p:nvPr>
        </p:nvSpPr>
        <p:spPr>
          <a:xfrm>
            <a:off x="308430" y="1255488"/>
            <a:ext cx="8229600" cy="2066396"/>
          </a:xfrm>
          <a:noFill/>
        </p:spPr>
        <p:txBody>
          <a:bodyPr>
            <a:normAutofit fontScale="70000" lnSpcReduction="20000"/>
          </a:bodyPr>
          <a:lstStyle/>
          <a:p>
            <a:r>
              <a:rPr lang="en-US" b="1" dirty="0"/>
              <a:t>Time</a:t>
            </a:r>
          </a:p>
          <a:p>
            <a:pPr lvl="1">
              <a:buSzTx/>
            </a:pPr>
            <a:r>
              <a:rPr lang="en-US" dirty="0"/>
              <a:t>Seasonal</a:t>
            </a:r>
          </a:p>
          <a:p>
            <a:pPr lvl="1">
              <a:buSzTx/>
            </a:pPr>
            <a:r>
              <a:rPr lang="en-US" dirty="0"/>
              <a:t>Episodic</a:t>
            </a:r>
          </a:p>
          <a:p>
            <a:endParaRPr lang="en-US" dirty="0"/>
          </a:p>
          <a:p>
            <a:r>
              <a:rPr lang="en-US" b="1" dirty="0"/>
              <a:t>Place</a:t>
            </a:r>
          </a:p>
          <a:p>
            <a:pPr lvl="1">
              <a:buSzTx/>
            </a:pPr>
            <a:r>
              <a:rPr lang="en-US" dirty="0"/>
              <a:t>Geographic differences</a:t>
            </a:r>
          </a:p>
          <a:p>
            <a:pPr lvl="1">
              <a:buSzTx/>
            </a:pPr>
            <a:r>
              <a:rPr lang="en-US" dirty="0"/>
              <a:t>Focal</a:t>
            </a:r>
          </a:p>
          <a:p>
            <a:pPr marL="0" indent="0">
              <a:buNone/>
            </a:pPr>
            <a:endParaRPr lang="en-US" dirty="0"/>
          </a:p>
        </p:txBody>
      </p:sp>
      <p:sp>
        <p:nvSpPr>
          <p:cNvPr id="30722" name="Rectangle 2"/>
          <p:cNvSpPr>
            <a:spLocks noGrp="1" noChangeArrowheads="1"/>
          </p:cNvSpPr>
          <p:nvPr>
            <p:ph type="title" idx="4294967295"/>
          </p:nvPr>
        </p:nvSpPr>
        <p:spPr>
          <a:xfrm>
            <a:off x="0" y="241300"/>
            <a:ext cx="8229600" cy="1143000"/>
          </a:xfrm>
        </p:spPr>
        <p:txBody>
          <a:bodyPr>
            <a:normAutofit/>
          </a:bodyPr>
          <a:lstStyle/>
          <a:p>
            <a:r>
              <a:rPr lang="en-US" sz="4800" dirty="0">
                <a:solidFill>
                  <a:schemeClr val="tx1"/>
                </a:solidFill>
                <a:latin typeface="Tahoma" pitchFamily="34" charset="0"/>
              </a:rPr>
              <a:t>Dengue Epidemiology</a:t>
            </a:r>
          </a:p>
        </p:txBody>
      </p:sp>
      <p:pic>
        <p:nvPicPr>
          <p:cNvPr id="4" name="Picture 9" descr="An external file that holds a picture, illustration, etc.&#10;Object name is tropmed-82-723-g003.jpg Object name is tropmed-82-723-g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717" y="3278844"/>
            <a:ext cx="2489454" cy="33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5" name="Group 1"/>
          <p:cNvGrpSpPr>
            <a:grpSpLocks/>
          </p:cNvGrpSpPr>
          <p:nvPr/>
        </p:nvGrpSpPr>
        <p:grpSpPr bwMode="auto">
          <a:xfrm>
            <a:off x="2492845" y="1181444"/>
            <a:ext cx="3284312" cy="2243926"/>
            <a:chOff x="4905375" y="1710980"/>
            <a:chExt cx="2790826" cy="1654940"/>
          </a:xfrm>
        </p:grpSpPr>
        <p:pic>
          <p:nvPicPr>
            <p:cNvPr id="6" name="Picture 9" descr="http://www.ajtmh.org/content/82/1/128/F6.large.jpg"/>
            <p:cNvPicPr>
              <a:picLocks noChangeAspect="1" noChangeArrowheads="1"/>
            </p:cNvPicPr>
            <p:nvPr/>
          </p:nvPicPr>
          <p:blipFill>
            <a:blip r:embed="rId4" cstate="print">
              <a:extLst>
                <a:ext uri="{28A0092B-C50C-407E-A947-70E740481C1C}">
                  <a14:useLocalDpi xmlns:a14="http://schemas.microsoft.com/office/drawing/2010/main" val="0"/>
                </a:ext>
              </a:extLst>
            </a:blip>
            <a:srcRect t="7184" r="54362" b="57281"/>
            <a:stretch>
              <a:fillRect/>
            </a:stretch>
          </p:blipFill>
          <p:spPr bwMode="auto">
            <a:xfrm>
              <a:off x="4905375" y="1710980"/>
              <a:ext cx="2790825" cy="134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05375" y="3060626"/>
              <a:ext cx="2790826" cy="305294"/>
            </a:xfrm>
            <a:prstGeom prst="rect">
              <a:avLst/>
            </a:prstGeom>
            <a:noFill/>
          </p:spPr>
          <p:txBody>
            <a:bodyPr>
              <a:spAutoFit/>
            </a:bodyPr>
            <a:lstStyle/>
            <a:p>
              <a:pPr algn="ctr">
                <a:defRPr/>
              </a:pPr>
              <a:r>
                <a:rPr lang="en-US" b="1" i="0" dirty="0">
                  <a:latin typeface="+mn-lt"/>
                </a:rPr>
                <a:t>Brazil</a:t>
              </a:r>
            </a:p>
          </p:txBody>
        </p:sp>
      </p:grpSp>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l="63249" t="48346" r="10367" b="14343"/>
          <a:stretch>
            <a:fillRect/>
          </a:stretch>
        </p:blipFill>
        <p:spPr bwMode="auto">
          <a:xfrm>
            <a:off x="5755027" y="1158616"/>
            <a:ext cx="3381610" cy="191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2"/>
          <p:cNvGrpSpPr>
            <a:grpSpLocks/>
          </p:cNvGrpSpPr>
          <p:nvPr/>
        </p:nvGrpSpPr>
        <p:grpSpPr bwMode="auto">
          <a:xfrm>
            <a:off x="2333178" y="3973179"/>
            <a:ext cx="3987800" cy="1540542"/>
            <a:chOff x="2786461" y="4170360"/>
            <a:chExt cx="3987796" cy="1273180"/>
          </a:xfrm>
        </p:grpSpPr>
        <p:pic>
          <p:nvPicPr>
            <p:cNvPr id="10" name="Picture 11" descr="http://www.ajtmh.org/content/81/3/467/F3.large.jpg"/>
            <p:cNvPicPr>
              <a:picLocks noChangeAspect="1" noChangeArrowheads="1"/>
            </p:cNvPicPr>
            <p:nvPr/>
          </p:nvPicPr>
          <p:blipFill>
            <a:blip r:embed="rId6">
              <a:extLst>
                <a:ext uri="{28A0092B-C50C-407E-A947-70E740481C1C}">
                  <a14:useLocalDpi xmlns:a14="http://schemas.microsoft.com/office/drawing/2010/main" val="0"/>
                </a:ext>
              </a:extLst>
            </a:blip>
            <a:srcRect b="51709"/>
            <a:stretch>
              <a:fillRect/>
            </a:stretch>
          </p:blipFill>
          <p:spPr bwMode="auto">
            <a:xfrm>
              <a:off x="2786461" y="4170360"/>
              <a:ext cx="3842939" cy="127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http://www.ajtmh.org/content/81/3/467/F3.large.jpg"/>
            <p:cNvPicPr>
              <a:picLocks noChangeAspect="1" noChangeArrowheads="1"/>
            </p:cNvPicPr>
            <p:nvPr/>
          </p:nvPicPr>
          <p:blipFill>
            <a:blip r:embed="rId7">
              <a:extLst>
                <a:ext uri="{28A0092B-C50C-407E-A947-70E740481C1C}">
                  <a14:useLocalDpi xmlns:a14="http://schemas.microsoft.com/office/drawing/2010/main" val="0"/>
                </a:ext>
              </a:extLst>
            </a:blip>
            <a:srcRect l="55347" t="58153" r="20161"/>
            <a:stretch>
              <a:fillRect/>
            </a:stretch>
          </p:blipFill>
          <p:spPr bwMode="auto">
            <a:xfrm>
              <a:off x="5912244" y="4170360"/>
              <a:ext cx="862013" cy="127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822343" y="5412123"/>
            <a:ext cx="4038600" cy="369332"/>
          </a:xfrm>
          <a:prstGeom prst="rect">
            <a:avLst/>
          </a:prstGeom>
          <a:noFill/>
        </p:spPr>
        <p:txBody>
          <a:bodyPr>
            <a:spAutoFit/>
          </a:bodyPr>
          <a:lstStyle/>
          <a:p>
            <a:pPr algn="ctr">
              <a:defRPr/>
            </a:pPr>
            <a:r>
              <a:rPr lang="en-US" b="1" i="0" dirty="0">
                <a:latin typeface="+mn-lt"/>
              </a:rPr>
              <a:t>Puerto Rico</a:t>
            </a:r>
          </a:p>
        </p:txBody>
      </p:sp>
      <p:sp>
        <p:nvSpPr>
          <p:cNvPr id="13" name="TextBox 12"/>
          <p:cNvSpPr txBox="1"/>
          <p:nvPr/>
        </p:nvSpPr>
        <p:spPr>
          <a:xfrm>
            <a:off x="6763431" y="6556826"/>
            <a:ext cx="1978025" cy="368300"/>
          </a:xfrm>
          <a:prstGeom prst="rect">
            <a:avLst/>
          </a:prstGeom>
          <a:noFill/>
        </p:spPr>
        <p:txBody>
          <a:bodyPr>
            <a:spAutoFit/>
          </a:bodyPr>
          <a:lstStyle/>
          <a:p>
            <a:pPr algn="ctr">
              <a:defRPr/>
            </a:pPr>
            <a:r>
              <a:rPr lang="en-US" b="1" i="0" dirty="0">
                <a:latin typeface="+mn-lt"/>
              </a:rPr>
              <a:t>Peru</a:t>
            </a:r>
          </a:p>
        </p:txBody>
      </p:sp>
      <p:sp>
        <p:nvSpPr>
          <p:cNvPr id="14" name="TextBox 13"/>
          <p:cNvSpPr txBox="1"/>
          <p:nvPr/>
        </p:nvSpPr>
        <p:spPr>
          <a:xfrm>
            <a:off x="6275931" y="2935817"/>
            <a:ext cx="2529846" cy="369332"/>
          </a:xfrm>
          <a:prstGeom prst="rect">
            <a:avLst/>
          </a:prstGeom>
          <a:noFill/>
        </p:spPr>
        <p:txBody>
          <a:bodyPr wrap="square">
            <a:spAutoFit/>
          </a:bodyPr>
          <a:lstStyle/>
          <a:p>
            <a:pPr algn="ctr">
              <a:defRPr/>
            </a:pPr>
            <a:r>
              <a:rPr lang="en-US" b="1" i="0" dirty="0">
                <a:latin typeface="+mn-lt"/>
              </a:rPr>
              <a:t>Mexico</a:t>
            </a:r>
          </a:p>
        </p:txBody>
      </p:sp>
      <p:sp>
        <p:nvSpPr>
          <p:cNvPr id="2" name="Rectangle 1"/>
          <p:cNvSpPr/>
          <p:nvPr/>
        </p:nvSpPr>
        <p:spPr>
          <a:xfrm>
            <a:off x="762000" y="6067966"/>
            <a:ext cx="4572000" cy="646331"/>
          </a:xfrm>
          <a:prstGeom prst="rect">
            <a:avLst/>
          </a:prstGeom>
        </p:spPr>
        <p:txBody>
          <a:bodyPr>
            <a:spAutoFit/>
          </a:bodyPr>
          <a:lstStyle/>
          <a:p>
            <a:r>
              <a:rPr lang="en-US" sz="1200" b="0" i="0" dirty="0"/>
              <a:t>Images (top): San Martin et al., Am J Trop Med </a:t>
            </a:r>
            <a:r>
              <a:rPr lang="en-US" sz="1200" b="0" i="0" dirty="0" err="1"/>
              <a:t>Hyg</a:t>
            </a:r>
            <a:r>
              <a:rPr lang="en-US" sz="1200" b="0" i="0" dirty="0"/>
              <a:t> 2010.</a:t>
            </a:r>
          </a:p>
          <a:p>
            <a:r>
              <a:rPr lang="en-US" sz="1200" b="0" i="0" dirty="0"/>
              <a:t>Image (bottom left): Tomashek et al., AJTMH, 2010.</a:t>
            </a:r>
          </a:p>
          <a:p>
            <a:r>
              <a:rPr lang="en-US" sz="1200" b="0" i="0" dirty="0"/>
              <a:t>Image (bottom right): Paz-</a:t>
            </a:r>
            <a:r>
              <a:rPr lang="en-US" sz="1200" b="0" i="0" dirty="0" err="1"/>
              <a:t>Soldan</a:t>
            </a:r>
            <a:r>
              <a:rPr lang="en-US" sz="1200" b="0" i="0" dirty="0"/>
              <a:t> et al., AJTMH, 2010.</a:t>
            </a:r>
          </a:p>
        </p:txBody>
      </p:sp>
    </p:spTree>
    <p:extLst>
      <p:ext uri="{BB962C8B-B14F-4D97-AF65-F5344CB8AC3E}">
        <p14:creationId xmlns:p14="http://schemas.microsoft.com/office/powerpoint/2010/main" val="2521818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03200"/>
            <a:ext cx="9144000" cy="693738"/>
          </a:xfrm>
        </p:spPr>
        <p:txBody>
          <a:bodyPr bIns="91440" anchor="b">
            <a:normAutofit fontScale="90000"/>
          </a:bodyPr>
          <a:lstStyle/>
          <a:p>
            <a:r>
              <a:rPr lang="en-US" sz="4000">
                <a:solidFill>
                  <a:schemeClr val="tx1"/>
                </a:solidFill>
              </a:rPr>
              <a:t>Dengue in Texas</a:t>
            </a:r>
          </a:p>
        </p:txBody>
      </p:sp>
      <p:sp>
        <p:nvSpPr>
          <p:cNvPr id="4099" name="Rectangle 3"/>
          <p:cNvSpPr>
            <a:spLocks noGrp="1" noChangeArrowheads="1"/>
          </p:cNvSpPr>
          <p:nvPr>
            <p:ph sz="quarter" idx="4294967295"/>
          </p:nvPr>
        </p:nvSpPr>
        <p:spPr>
          <a:xfrm>
            <a:off x="304800" y="1009650"/>
            <a:ext cx="8839200" cy="5753100"/>
          </a:xfrm>
        </p:spPr>
        <p:txBody>
          <a:bodyPr/>
          <a:lstStyle/>
          <a:p>
            <a:pPr marL="285750" indent="-285750">
              <a:lnSpc>
                <a:spcPct val="90000"/>
              </a:lnSpc>
              <a:buFont typeface="Wingdings" pitchFamily="2" charset="2"/>
              <a:buNone/>
            </a:pPr>
            <a:r>
              <a:rPr lang="en-US" sz="3000" b="1" u="sng"/>
              <a:t>2005</a:t>
            </a:r>
            <a:r>
              <a:rPr lang="en-US" sz="3000" b="1"/>
              <a:t>: 32 cases reported; outbreak in Matamoros affecting one Hidalgo County and 25 Cameron residents; 3 locally acquired</a:t>
            </a:r>
            <a:endParaRPr lang="en-US" sz="3000" b="1" u="sng"/>
          </a:p>
          <a:p>
            <a:pPr marL="285750" indent="-285750">
              <a:lnSpc>
                <a:spcPct val="90000"/>
              </a:lnSpc>
              <a:buFont typeface="Wingdings" pitchFamily="2" charset="2"/>
              <a:buNone/>
            </a:pPr>
            <a:r>
              <a:rPr lang="en-US" sz="3000" b="1" u="sng"/>
              <a:t>1999</a:t>
            </a:r>
            <a:r>
              <a:rPr lang="en-US" sz="3000" b="1"/>
              <a:t>: 66 cases reported; 55 cases in South Texas (28 in Webb County; others from Cameron, Hidalgo, Starr, Willacy and Nueces Counties; 16 acquired in South Texas)</a:t>
            </a:r>
          </a:p>
          <a:p>
            <a:pPr marL="285750" indent="-285750">
              <a:lnSpc>
                <a:spcPct val="90000"/>
              </a:lnSpc>
              <a:buFontTx/>
              <a:buNone/>
            </a:pPr>
            <a:r>
              <a:rPr lang="en-US" sz="3000" b="1" u="sng"/>
              <a:t>1995</a:t>
            </a:r>
            <a:r>
              <a:rPr lang="en-US" sz="3000" b="1"/>
              <a:t>: 29 cases reported; 13 in Cameron and Hidalgo Counties, including 7 locally acquired</a:t>
            </a:r>
          </a:p>
        </p:txBody>
      </p:sp>
      <p:sp>
        <p:nvSpPr>
          <p:cNvPr id="4100" name="TextBox 3"/>
          <p:cNvSpPr txBox="1">
            <a:spLocks noChangeArrowheads="1"/>
          </p:cNvSpPr>
          <p:nvPr/>
        </p:nvSpPr>
        <p:spPr bwMode="auto">
          <a:xfrm>
            <a:off x="152400" y="6535738"/>
            <a:ext cx="594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Source: A. Banicki, EWIDS, OBH, DSHS Region 11</a:t>
            </a:r>
          </a:p>
        </p:txBody>
      </p:sp>
    </p:spTree>
    <p:extLst>
      <p:ext uri="{BB962C8B-B14F-4D97-AF65-F5344CB8AC3E}">
        <p14:creationId xmlns:p14="http://schemas.microsoft.com/office/powerpoint/2010/main" val="3055541491"/>
      </p:ext>
    </p:extLst>
  </p:cSld>
  <p:clrMapOvr>
    <a:masterClrMapping/>
  </p:clrMapOvr>
  <p:transition>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694203"/>
            <a:ext cx="8229600" cy="364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dirty="0"/>
              <a:t>Locally-Acquired Dengue in the United States</a:t>
            </a:r>
          </a:p>
        </p:txBody>
      </p:sp>
      <p:sp>
        <p:nvSpPr>
          <p:cNvPr id="20483" name="Content Placeholder 2"/>
          <p:cNvSpPr>
            <a:spLocks noGrp="1"/>
          </p:cNvSpPr>
          <p:nvPr>
            <p:ph idx="1"/>
          </p:nvPr>
        </p:nvSpPr>
        <p:spPr bwMode="auto">
          <a:xfrm>
            <a:off x="447675" y="1473645"/>
            <a:ext cx="4508375" cy="572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buSzTx/>
              <a:buFont typeface="Wingdings" pitchFamily="2" charset="2"/>
              <a:buChar char="q"/>
            </a:pPr>
            <a:r>
              <a:rPr lang="en-US" sz="2400" b="1" dirty="0">
                <a:solidFill>
                  <a:schemeClr val="tx1"/>
                </a:solidFill>
              </a:rPr>
              <a:t>From 1946 through 1979, there were no locally-acquired dengue cases in the Continental US and Hawaii</a:t>
            </a:r>
          </a:p>
          <a:p>
            <a:pPr marL="0" lvl="1" indent="0">
              <a:buSzTx/>
              <a:buNone/>
            </a:pPr>
            <a:endParaRPr lang="en-US" sz="2400" b="1" dirty="0">
              <a:solidFill>
                <a:schemeClr val="tx1"/>
              </a:solidFill>
            </a:endParaRPr>
          </a:p>
          <a:p>
            <a:pPr marL="342900" lvl="1" indent="-342900">
              <a:buSzTx/>
              <a:buFont typeface="Wingdings" pitchFamily="2" charset="2"/>
              <a:buChar char="q"/>
            </a:pPr>
            <a:r>
              <a:rPr lang="en-US" sz="2400" b="1" dirty="0">
                <a:solidFill>
                  <a:schemeClr val="tx1"/>
                </a:solidFill>
              </a:rPr>
              <a:t>Since 1980, </a:t>
            </a:r>
          </a:p>
          <a:p>
            <a:pPr lvl="1">
              <a:buSzTx/>
            </a:pPr>
            <a:r>
              <a:rPr lang="en-US" dirty="0">
                <a:solidFill>
                  <a:schemeClr val="tx1"/>
                </a:solidFill>
              </a:rPr>
              <a:t>Texas </a:t>
            </a:r>
          </a:p>
          <a:p>
            <a:pPr lvl="1">
              <a:buSzTx/>
            </a:pPr>
            <a:r>
              <a:rPr lang="en-US" dirty="0">
                <a:solidFill>
                  <a:schemeClr val="tx1"/>
                </a:solidFill>
              </a:rPr>
              <a:t>Hawaii</a:t>
            </a:r>
            <a:r>
              <a:rPr lang="en-US" baseline="30000" dirty="0">
                <a:solidFill>
                  <a:schemeClr val="tx1"/>
                </a:solidFill>
              </a:rPr>
              <a:t>2</a:t>
            </a:r>
            <a:r>
              <a:rPr lang="en-US" dirty="0">
                <a:solidFill>
                  <a:schemeClr val="tx1"/>
                </a:solidFill>
              </a:rPr>
              <a:t> </a:t>
            </a:r>
          </a:p>
          <a:p>
            <a:pPr lvl="1">
              <a:buSzTx/>
            </a:pPr>
            <a:r>
              <a:rPr lang="en-US" dirty="0">
                <a:solidFill>
                  <a:schemeClr val="tx1"/>
                </a:solidFill>
              </a:rPr>
              <a:t>Florida</a:t>
            </a:r>
            <a:r>
              <a:rPr lang="en-US" baseline="30000" dirty="0">
                <a:solidFill>
                  <a:schemeClr val="tx1"/>
                </a:solidFill>
              </a:rPr>
              <a:t>1</a:t>
            </a:r>
            <a:r>
              <a:rPr lang="en-US" dirty="0">
                <a:solidFill>
                  <a:schemeClr val="tx1"/>
                </a:solidFill>
              </a:rPr>
              <a:t> </a:t>
            </a:r>
          </a:p>
          <a:p>
            <a:pPr marL="457200" lvl="1" indent="0">
              <a:buSzTx/>
              <a:buNone/>
            </a:pPr>
            <a:endParaRPr lang="en-US" dirty="0">
              <a:solidFill>
                <a:schemeClr val="tx1"/>
              </a:solidFill>
            </a:endParaRPr>
          </a:p>
          <a:p>
            <a:pPr marL="457200" lvl="1" indent="0">
              <a:buSzTx/>
              <a:buNone/>
            </a:pPr>
            <a:endParaRPr lang="en-US" dirty="0">
              <a:solidFill>
                <a:schemeClr val="tx1"/>
              </a:solidFill>
            </a:endParaRPr>
          </a:p>
        </p:txBody>
      </p:sp>
      <p:sp>
        <p:nvSpPr>
          <p:cNvPr id="20484" name="Text Placeholder 3"/>
          <p:cNvSpPr>
            <a:spLocks noGrp="1"/>
          </p:cNvSpPr>
          <p:nvPr>
            <p:ph type="body" sz="quarter" idx="10"/>
          </p:nvPr>
        </p:nvSpPr>
        <p:spPr bwMode="auto">
          <a:xfrm>
            <a:off x="609600" y="5810110"/>
            <a:ext cx="4231235" cy="6668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r>
              <a:rPr lang="en-US" sz="1000" baseline="30000" dirty="0">
                <a:solidFill>
                  <a:schemeClr val="tx1"/>
                </a:solidFill>
              </a:rPr>
              <a:t>1</a:t>
            </a:r>
            <a:r>
              <a:rPr lang="en-US" sz="1000" dirty="0">
                <a:solidFill>
                  <a:schemeClr val="tx1"/>
                </a:solidFill>
              </a:rPr>
              <a:t>Munoz-Jordan </a:t>
            </a:r>
            <a:r>
              <a:rPr lang="en-US" sz="1000" i="1" dirty="0">
                <a:solidFill>
                  <a:schemeClr val="tx1"/>
                </a:solidFill>
              </a:rPr>
              <a:t>et al., EID </a:t>
            </a:r>
            <a:r>
              <a:rPr lang="en-US" sz="1000" dirty="0">
                <a:solidFill>
                  <a:schemeClr val="tx1"/>
                </a:solidFill>
              </a:rPr>
              <a:t>2013.</a:t>
            </a:r>
          </a:p>
          <a:p>
            <a:r>
              <a:rPr lang="nb-NO" sz="1000" baseline="30000" dirty="0">
                <a:solidFill>
                  <a:schemeClr val="tx1"/>
                </a:solidFill>
              </a:rPr>
              <a:t>2</a:t>
            </a:r>
            <a:r>
              <a:rPr lang="nb-NO" sz="1000" dirty="0">
                <a:solidFill>
                  <a:schemeClr val="tx1"/>
                </a:solidFill>
              </a:rPr>
              <a:t>Effler P, </a:t>
            </a:r>
            <a:r>
              <a:rPr lang="nb-NO" sz="1000" i="1" dirty="0">
                <a:solidFill>
                  <a:schemeClr val="tx1"/>
                </a:solidFill>
              </a:rPr>
              <a:t>et al.EID </a:t>
            </a:r>
            <a:r>
              <a:rPr lang="nb-NO" sz="1000" dirty="0">
                <a:solidFill>
                  <a:schemeClr val="tx1"/>
                </a:solidFill>
              </a:rPr>
              <a:t>2005. </a:t>
            </a:r>
            <a:endParaRPr lang="en-US" sz="1000" dirty="0">
              <a:solidFill>
                <a:schemeClr val="tx1"/>
              </a:solidFill>
            </a:endParaRPr>
          </a:p>
          <a:p>
            <a:r>
              <a:rPr lang="da-DK" sz="1000" baseline="30000" dirty="0">
                <a:solidFill>
                  <a:schemeClr val="tx1"/>
                </a:solidFill>
              </a:rPr>
              <a:t>3</a:t>
            </a:r>
            <a:r>
              <a:rPr lang="da-DK" sz="1000" dirty="0">
                <a:solidFill>
                  <a:schemeClr val="tx1"/>
                </a:solidFill>
              </a:rPr>
              <a:t>Ramos M, et al. </a:t>
            </a:r>
            <a:r>
              <a:rPr lang="da-DK" sz="1000" i="1" dirty="0">
                <a:solidFill>
                  <a:schemeClr val="tx1"/>
                </a:solidFill>
              </a:rPr>
              <a:t>Am J Trop Med Hyg </a:t>
            </a:r>
            <a:r>
              <a:rPr lang="da-DK" sz="1000" dirty="0">
                <a:solidFill>
                  <a:schemeClr val="tx1"/>
                </a:solidFill>
              </a:rPr>
              <a:t>2008 </a:t>
            </a:r>
            <a:endParaRPr lang="en-US" sz="1000" dirty="0">
              <a:solidFill>
                <a:schemeClr val="tx1"/>
              </a:solidFill>
            </a:endParaRPr>
          </a:p>
        </p:txBody>
      </p:sp>
      <p:pic>
        <p:nvPicPr>
          <p:cNvPr id="20485" name="Picture 4"/>
          <p:cNvPicPr>
            <a:picLocks noGrp="1"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00489" y="3943892"/>
            <a:ext cx="3699124" cy="2313586"/>
          </a:xfrm>
          <a:prstGeom prst="roundRect">
            <a:avLst/>
          </a:prstGeom>
          <a:noFill/>
          <a:ln w="25400">
            <a:solidFill>
              <a:schemeClr val="bg2"/>
            </a:solidFill>
            <a:miter lim="800000"/>
            <a:headEnd/>
            <a:tailEnd/>
          </a:ln>
          <a:effectLst/>
        </p:spPr>
      </p:pic>
      <p:pic>
        <p:nvPicPr>
          <p:cNvPr id="250882" name="irc_mi" descr="932CFEC9-6C58-438C-9BAE-3620E557F2F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489" y="1526786"/>
            <a:ext cx="3699124" cy="2279417"/>
          </a:xfrm>
          <a:prstGeom prst="roundRect">
            <a:avLst/>
          </a:prstGeom>
          <a:noFill/>
          <a:ln w="25400">
            <a:solidFill>
              <a:schemeClr val="bg2"/>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31542"/>
      </p:ext>
    </p:extLst>
  </p:cSld>
  <p:clrMapOvr>
    <a:masterClrMapping/>
  </p:clrMapOvr>
  <p:transition advTm="64848">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p:nvPr>
        </p:nvSpPr>
        <p:spPr>
          <a:xfrm>
            <a:off x="366486" y="1240974"/>
            <a:ext cx="8625114" cy="4855026"/>
          </a:xfrm>
          <a:noFill/>
        </p:spPr>
        <p:txBody>
          <a:bodyPr>
            <a:normAutofit lnSpcReduction="10000"/>
          </a:bodyPr>
          <a:lstStyle/>
          <a:p>
            <a:pPr>
              <a:defRPr/>
            </a:pPr>
            <a:r>
              <a:rPr lang="en-US" b="1" dirty="0"/>
              <a:t>Passive Dengue Surveillance </a:t>
            </a:r>
          </a:p>
          <a:p>
            <a:pPr lvl="1">
              <a:defRPr/>
            </a:pPr>
            <a:r>
              <a:rPr lang="en-US" sz="2200" dirty="0"/>
              <a:t>Reporting based on suspected cases (some or all tested)</a:t>
            </a:r>
          </a:p>
          <a:p>
            <a:pPr lvl="1">
              <a:buSzTx/>
              <a:defRPr/>
            </a:pPr>
            <a:r>
              <a:rPr lang="en-US" sz="2200" dirty="0"/>
              <a:t>Detect /predict outbreaks according to national thresholds</a:t>
            </a:r>
          </a:p>
          <a:p>
            <a:pPr lvl="1">
              <a:buSzTx/>
              <a:defRPr/>
            </a:pPr>
            <a:r>
              <a:rPr lang="en-US" sz="2200" dirty="0"/>
              <a:t>Monitor seasonality, age distribution, transmission patterns</a:t>
            </a:r>
          </a:p>
          <a:p>
            <a:pPr lvl="1">
              <a:defRPr/>
            </a:pPr>
            <a:r>
              <a:rPr lang="en-US" sz="2200" dirty="0"/>
              <a:t>Allow for effective use of vector control resources </a:t>
            </a:r>
          </a:p>
          <a:p>
            <a:pPr lvl="1">
              <a:defRPr/>
            </a:pPr>
            <a:r>
              <a:rPr lang="en-US" sz="2200" dirty="0"/>
              <a:t>Monitor, evaluate and guide interventions (e.g. vaccine)</a:t>
            </a:r>
          </a:p>
          <a:p>
            <a:pPr>
              <a:defRPr/>
            </a:pPr>
            <a:r>
              <a:rPr lang="en-US" b="1" dirty="0"/>
              <a:t>Inherent challenges</a:t>
            </a:r>
            <a:endParaRPr lang="en-US" dirty="0"/>
          </a:p>
          <a:p>
            <a:pPr lvl="1">
              <a:buSzTx/>
              <a:defRPr/>
            </a:pPr>
            <a:r>
              <a:rPr lang="en-US" sz="2200" dirty="0"/>
              <a:t>Sub-clinical cases and many mild cases not captured</a:t>
            </a:r>
          </a:p>
          <a:p>
            <a:pPr lvl="1">
              <a:buSzTx/>
              <a:defRPr/>
            </a:pPr>
            <a:r>
              <a:rPr lang="en-US" sz="2200" dirty="0"/>
              <a:t>May underestimate severity if reports from early in course</a:t>
            </a:r>
          </a:p>
          <a:p>
            <a:pPr lvl="1">
              <a:buSzTx/>
              <a:defRPr/>
            </a:pPr>
            <a:r>
              <a:rPr lang="en-US" sz="2200" dirty="0"/>
              <a:t>Underreporting (e.g. no time, no incentive to report, etc.)</a:t>
            </a:r>
          </a:p>
          <a:p>
            <a:pPr lvl="1">
              <a:buSzTx/>
              <a:defRPr/>
            </a:pPr>
            <a:r>
              <a:rPr lang="en-US" sz="2200" dirty="0"/>
              <a:t>Difficult to compare between countries due to design, clinical acumen and health care seeking behaviors</a:t>
            </a:r>
          </a:p>
          <a:p>
            <a:pPr lvl="2">
              <a:buSzTx/>
              <a:defRPr/>
            </a:pPr>
            <a:endParaRPr lang="en-US" dirty="0"/>
          </a:p>
          <a:p>
            <a:endParaRPr lang="en-US" sz="2200" dirty="0"/>
          </a:p>
        </p:txBody>
      </p:sp>
      <p:sp>
        <p:nvSpPr>
          <p:cNvPr id="30722" name="Rectangle 2"/>
          <p:cNvSpPr>
            <a:spLocks noGrp="1" noChangeArrowheads="1"/>
          </p:cNvSpPr>
          <p:nvPr>
            <p:ph type="title" idx="4294967295"/>
          </p:nvPr>
        </p:nvSpPr>
        <p:spPr>
          <a:xfrm>
            <a:off x="0" y="241300"/>
            <a:ext cx="8229600" cy="1143000"/>
          </a:xfrm>
        </p:spPr>
        <p:txBody>
          <a:bodyPr/>
          <a:lstStyle/>
          <a:p>
            <a:r>
              <a:rPr lang="en-US" dirty="0">
                <a:solidFill>
                  <a:schemeClr val="tx1"/>
                </a:solidFill>
                <a:latin typeface="Tahoma" pitchFamily="34" charset="0"/>
              </a:rPr>
              <a:t>Dengue Surveillance</a:t>
            </a:r>
          </a:p>
        </p:txBody>
      </p:sp>
    </p:spTree>
    <p:extLst>
      <p:ext uri="{BB962C8B-B14F-4D97-AF65-F5344CB8AC3E}">
        <p14:creationId xmlns:p14="http://schemas.microsoft.com/office/powerpoint/2010/main" val="18648930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p:cNvSpPr>
            <a:spLocks noGrp="1" noChangeArrowheads="1"/>
          </p:cNvSpPr>
          <p:nvPr>
            <p:ph/>
          </p:nvPr>
        </p:nvSpPr>
        <p:spPr>
          <a:xfrm>
            <a:off x="442686" y="1357086"/>
            <a:ext cx="8469313" cy="5087938"/>
          </a:xfrm>
          <a:noFill/>
          <a:ln>
            <a:noFill/>
          </a:ln>
        </p:spPr>
        <p:txBody>
          <a:bodyPr lIns="90488" tIns="44450" rIns="90488" bIns="44450">
            <a:normAutofit/>
          </a:bodyPr>
          <a:lstStyle/>
          <a:p>
            <a:pPr>
              <a:lnSpc>
                <a:spcPct val="90000"/>
              </a:lnSpc>
            </a:pPr>
            <a:r>
              <a:rPr lang="en-US" i="1" dirty="0" err="1">
                <a:latin typeface="Tahoma" pitchFamily="34" charset="0"/>
                <a:ea typeface="Tahoma" pitchFamily="34" charset="0"/>
                <a:cs typeface="Tahoma" pitchFamily="34" charset="0"/>
              </a:rPr>
              <a:t>Aedes</a:t>
            </a:r>
            <a:r>
              <a:rPr lang="en-US" i="1" dirty="0">
                <a:latin typeface="Tahoma" pitchFamily="34" charset="0"/>
                <a:ea typeface="Tahoma" pitchFamily="34" charset="0"/>
                <a:cs typeface="Tahoma" pitchFamily="34" charset="0"/>
              </a:rPr>
              <a:t> </a:t>
            </a:r>
            <a:r>
              <a:rPr lang="en-US" i="1" dirty="0" err="1">
                <a:latin typeface="Tahoma" pitchFamily="34" charset="0"/>
                <a:ea typeface="Tahoma" pitchFamily="34" charset="0"/>
                <a:cs typeface="Tahoma" pitchFamily="34" charset="0"/>
              </a:rPr>
              <a:t>aegypti</a:t>
            </a:r>
            <a:r>
              <a:rPr lang="en-US" dirty="0">
                <a:latin typeface="Tahoma" pitchFamily="34" charset="0"/>
                <a:ea typeface="Tahoma" pitchFamily="34" charset="0"/>
                <a:cs typeface="Tahoma" pitchFamily="34" charset="0"/>
              </a:rPr>
              <a:t> is most efficient vector </a:t>
            </a:r>
          </a:p>
          <a:p>
            <a:pPr lvl="1"/>
            <a:r>
              <a:rPr lang="en-US" dirty="0">
                <a:latin typeface="Tahoma" pitchFamily="34" charset="0"/>
                <a:ea typeface="Tahoma" pitchFamily="34" charset="0"/>
                <a:cs typeface="Tahoma" pitchFamily="34" charset="0"/>
              </a:rPr>
              <a:t>Lives around human habitation; rests in dark areas</a:t>
            </a:r>
          </a:p>
          <a:p>
            <a:pPr lvl="1"/>
            <a:r>
              <a:rPr lang="en-US" dirty="0">
                <a:latin typeface="Tahoma" pitchFamily="34" charset="0"/>
                <a:ea typeface="Tahoma" pitchFamily="34" charset="0"/>
                <a:cs typeface="Tahoma" pitchFamily="34" charset="0"/>
              </a:rPr>
              <a:t>Primarily a daytime feeder; bites indoors </a:t>
            </a:r>
          </a:p>
          <a:p>
            <a:pPr lvl="1"/>
            <a:r>
              <a:rPr lang="en-US" dirty="0">
                <a:latin typeface="Tahoma" pitchFamily="34" charset="0"/>
                <a:ea typeface="Tahoma" pitchFamily="34" charset="0"/>
                <a:cs typeface="Tahoma" pitchFamily="34" charset="0"/>
              </a:rPr>
              <a:t>Lays eggs in artificial, water-holding containers;   occasionally water containing plants and tree holes</a:t>
            </a:r>
          </a:p>
          <a:p>
            <a:pPr>
              <a:lnSpc>
                <a:spcPct val="90000"/>
              </a:lnSpc>
            </a:pPr>
            <a:r>
              <a:rPr lang="en-US" b="1" dirty="0">
                <a:latin typeface="Tahoma" pitchFamily="34" charset="0"/>
                <a:ea typeface="Tahoma" pitchFamily="34" charset="0"/>
                <a:cs typeface="Tahoma" pitchFamily="34" charset="0"/>
              </a:rPr>
              <a:t>Kill mosquitoes and prevent their breeding </a:t>
            </a:r>
            <a:r>
              <a:rPr lang="en-US" dirty="0">
                <a:latin typeface="Tahoma" pitchFamily="34" charset="0"/>
                <a:ea typeface="Tahoma" pitchFamily="34" charset="0"/>
                <a:cs typeface="Tahoma" pitchFamily="34" charset="0"/>
              </a:rPr>
              <a:t>in home </a:t>
            </a:r>
          </a:p>
          <a:p>
            <a:pPr lvl="1"/>
            <a:r>
              <a:rPr lang="en-US" dirty="0">
                <a:latin typeface="Tahoma" pitchFamily="34" charset="0"/>
                <a:ea typeface="Tahoma" pitchFamily="34" charset="0"/>
                <a:cs typeface="Tahoma" pitchFamily="34" charset="0"/>
              </a:rPr>
              <a:t>Get rid of containers or empty on weekly basis</a:t>
            </a:r>
          </a:p>
          <a:p>
            <a:pPr lvl="1"/>
            <a:r>
              <a:rPr lang="en-US" dirty="0">
                <a:latin typeface="Tahoma" pitchFamily="34" charset="0"/>
              </a:rPr>
              <a:t>Fix septic tanks and seal toilets that are not used</a:t>
            </a:r>
          </a:p>
          <a:p>
            <a:pPr lvl="1"/>
            <a:br>
              <a:rPr lang="en-US" dirty="0">
                <a:latin typeface="Tahoma" pitchFamily="34" charset="0"/>
              </a:rPr>
            </a:br>
            <a:endParaRPr lang="en-US" dirty="0">
              <a:latin typeface="Tahoma" pitchFamily="34" charset="0"/>
            </a:endParaRPr>
          </a:p>
        </p:txBody>
      </p:sp>
      <p:sp>
        <p:nvSpPr>
          <p:cNvPr id="1027" name="Rectangle 4"/>
          <p:cNvSpPr>
            <a:spLocks noGrp="1" noChangeArrowheads="1"/>
          </p:cNvSpPr>
          <p:nvPr>
            <p:ph type="title" idx="4294967295"/>
          </p:nvPr>
        </p:nvSpPr>
        <p:spPr>
          <a:xfrm>
            <a:off x="0" y="269875"/>
            <a:ext cx="8229600" cy="857250"/>
          </a:xfrm>
        </p:spPr>
        <p:txBody>
          <a:bodyPr lIns="90488" tIns="44450" rIns="90488" bIns="44450">
            <a:normAutofit fontScale="90000"/>
          </a:bodyPr>
          <a:lstStyle/>
          <a:p>
            <a:r>
              <a:rPr lang="en-US" dirty="0">
                <a:solidFill>
                  <a:schemeClr val="tx1"/>
                </a:solidFill>
                <a:latin typeface="Tahoma" pitchFamily="34" charset="0"/>
              </a:rPr>
              <a:t>Primary Prevention Measures</a:t>
            </a:r>
            <a:br>
              <a:rPr lang="en-US" dirty="0">
                <a:latin typeface="Tahoma" pitchFamily="34" charset="0"/>
              </a:rPr>
            </a:br>
            <a:r>
              <a:rPr lang="en-US" sz="2400" dirty="0">
                <a:solidFill>
                  <a:srgbClr val="000000"/>
                </a:solidFill>
                <a:latin typeface="Tahoma" pitchFamily="34" charset="0"/>
              </a:rPr>
              <a:t>For everyday protection in your home</a:t>
            </a:r>
            <a:endParaRPr lang="en-US" sz="2400" dirty="0">
              <a:latin typeface="Tahoma" pitchFamily="34" charset="0"/>
            </a:endParaRPr>
          </a:p>
        </p:txBody>
      </p:sp>
      <p:pic>
        <p:nvPicPr>
          <p:cNvPr id="1029" name="Picture 5" descr="Image: Ornamental Containers"/>
          <p:cNvPicPr>
            <a:picLocks noChangeAspect="1" noChangeArrowheads="1"/>
          </p:cNvPicPr>
          <p:nvPr/>
        </p:nvPicPr>
        <p:blipFill>
          <a:blip r:embed="rId4" cstate="print"/>
          <a:srcRect/>
          <a:stretch>
            <a:fillRect/>
          </a:stretch>
        </p:blipFill>
        <p:spPr bwMode="auto">
          <a:xfrm>
            <a:off x="381000" y="4800600"/>
            <a:ext cx="6029325" cy="1752600"/>
          </a:xfrm>
          <a:prstGeom prst="rect">
            <a:avLst/>
          </a:prstGeom>
          <a:noFill/>
          <a:ln w="57150">
            <a:solidFill>
              <a:schemeClr val="tx1"/>
            </a:solidFill>
            <a:miter lim="800000"/>
            <a:headEnd/>
            <a:tailEnd/>
          </a:ln>
        </p:spPr>
      </p:pic>
      <p:sp>
        <p:nvSpPr>
          <p:cNvPr id="1030" name="Text Box 10"/>
          <p:cNvSpPr txBox="1">
            <a:spLocks noChangeArrowheads="1"/>
          </p:cNvSpPr>
          <p:nvPr/>
        </p:nvSpPr>
        <p:spPr bwMode="auto">
          <a:xfrm>
            <a:off x="228600" y="6553200"/>
            <a:ext cx="8763000" cy="304800"/>
          </a:xfrm>
          <a:prstGeom prst="rect">
            <a:avLst/>
          </a:prstGeom>
          <a:noFill/>
          <a:ln w="9525">
            <a:noFill/>
            <a:miter lim="800000"/>
            <a:headEnd/>
            <a:tailEnd/>
          </a:ln>
        </p:spPr>
        <p:txBody>
          <a:bodyPr>
            <a:spAutoFit/>
          </a:bodyPr>
          <a:lstStyle/>
          <a:p>
            <a:pPr eaLnBrk="0" hangingPunct="0">
              <a:spcBef>
                <a:spcPct val="50000"/>
              </a:spcBef>
            </a:pPr>
            <a:r>
              <a:rPr lang="en-US" sz="1400" b="0" i="0"/>
              <a:t>Breeding sites: plants, pools, water-filled buckets, used tires, empty oil drums, water storage containers etc.</a:t>
            </a:r>
          </a:p>
        </p:txBody>
      </p:sp>
      <p:graphicFrame>
        <p:nvGraphicFramePr>
          <p:cNvPr id="1026" name="Object 8"/>
          <p:cNvGraphicFramePr>
            <a:graphicFrameLocks noChangeAspect="1"/>
          </p:cNvGraphicFramePr>
          <p:nvPr/>
        </p:nvGraphicFramePr>
        <p:xfrm>
          <a:off x="6477000" y="4800600"/>
          <a:ext cx="2362200" cy="1752600"/>
        </p:xfrm>
        <a:graphic>
          <a:graphicData uri="http://schemas.openxmlformats.org/presentationml/2006/ole">
            <mc:AlternateContent xmlns:mc="http://schemas.openxmlformats.org/markup-compatibility/2006">
              <mc:Choice xmlns:v="urn:schemas-microsoft-com:vml" Requires="v">
                <p:oleObj spid="_x0000_s1047" name="Photo Editor Photo" r:id="rId5" imgW="5159187" imgH="4214225" progId="">
                  <p:embed/>
                </p:oleObj>
              </mc:Choice>
              <mc:Fallback>
                <p:oleObj name="Photo Editor Photo" r:id="rId5" imgW="5159187" imgH="421422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5478" b="13220"/>
                      <a:stretch>
                        <a:fillRect/>
                      </a:stretch>
                    </p:blipFill>
                    <p:spPr bwMode="auto">
                      <a:xfrm>
                        <a:off x="6477000" y="4800600"/>
                        <a:ext cx="2362200" cy="1752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59650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bwMode="auto">
          <a:xfrm>
            <a:off x="457200" y="350837"/>
            <a:ext cx="8229600" cy="715963"/>
          </a:xfrm>
          <a:noFill/>
          <a:ln>
            <a:miter lim="800000"/>
            <a:headEnd/>
            <a:tailEnd/>
          </a:ln>
        </p:spPr>
        <p:txBody>
          <a:bodyPr vert="horz" wrap="square" lIns="91440" tIns="45720" rIns="91440" bIns="45720" numCol="1" compatLnSpc="1">
            <a:prstTxWarp prst="textNoShape">
              <a:avLst/>
            </a:prstTxWarp>
          </a:bodyPr>
          <a:lstStyle/>
          <a:p>
            <a:r>
              <a:rPr lang="en-US" dirty="0"/>
              <a:t>Dengue</a:t>
            </a:r>
          </a:p>
        </p:txBody>
      </p:sp>
      <p:sp>
        <p:nvSpPr>
          <p:cNvPr id="31746" name="Content Placeholder 4"/>
          <p:cNvSpPr>
            <a:spLocks noGrp="1"/>
          </p:cNvSpPr>
          <p:nvPr>
            <p:ph idx="1"/>
          </p:nvPr>
        </p:nvSpPr>
        <p:spPr bwMode="auto">
          <a:xfrm>
            <a:off x="436128" y="1371600"/>
            <a:ext cx="5355072" cy="47244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solidFill>
                  <a:schemeClr val="tx1"/>
                </a:solidFill>
              </a:rPr>
              <a:t>Emerging vector-borne disease </a:t>
            </a:r>
          </a:p>
          <a:p>
            <a:pPr lvl="1">
              <a:buSzTx/>
            </a:pPr>
            <a:r>
              <a:rPr lang="en-US" dirty="0">
                <a:solidFill>
                  <a:schemeClr val="tx1"/>
                </a:solidFill>
              </a:rPr>
              <a:t>Spread by </a:t>
            </a:r>
            <a:r>
              <a:rPr lang="en-US" i="1" dirty="0" err="1">
                <a:solidFill>
                  <a:schemeClr val="tx1"/>
                </a:solidFill>
              </a:rPr>
              <a:t>Aedes</a:t>
            </a:r>
            <a:r>
              <a:rPr lang="en-US" dirty="0">
                <a:solidFill>
                  <a:schemeClr val="tx1"/>
                </a:solidFill>
              </a:rPr>
              <a:t> mosquitoes infected with dengue virus</a:t>
            </a:r>
          </a:p>
          <a:p>
            <a:pPr lvl="1">
              <a:buSzTx/>
            </a:pPr>
            <a:r>
              <a:rPr lang="en-US" dirty="0">
                <a:solidFill>
                  <a:schemeClr val="tx1"/>
                </a:solidFill>
              </a:rPr>
              <a:t>~500,000 hospitalizations/year</a:t>
            </a:r>
          </a:p>
          <a:p>
            <a:pPr lvl="1">
              <a:buSzTx/>
            </a:pPr>
            <a:r>
              <a:rPr lang="en-US" dirty="0">
                <a:solidFill>
                  <a:schemeClr val="tx1"/>
                </a:solidFill>
              </a:rPr>
              <a:t>~25,000 deaths/year</a:t>
            </a:r>
          </a:p>
          <a:p>
            <a:pPr>
              <a:spcBef>
                <a:spcPct val="75000"/>
              </a:spcBef>
            </a:pPr>
            <a:r>
              <a:rPr lang="en-US" dirty="0">
                <a:solidFill>
                  <a:schemeClr val="tx1"/>
                </a:solidFill>
              </a:rPr>
              <a:t>Acute febrile illness</a:t>
            </a:r>
          </a:p>
          <a:p>
            <a:pPr lvl="1">
              <a:buSzTx/>
            </a:pPr>
            <a:r>
              <a:rPr lang="en-US" dirty="0">
                <a:solidFill>
                  <a:schemeClr val="tx1"/>
                </a:solidFill>
              </a:rPr>
              <a:t>Common symptoms: fever, headache, myalgia, retro-orbital and joint pain, rash</a:t>
            </a:r>
          </a:p>
          <a:p>
            <a:pPr lvl="1">
              <a:buSzTx/>
            </a:pPr>
            <a:r>
              <a:rPr lang="en-US" dirty="0">
                <a:solidFill>
                  <a:schemeClr val="tx1"/>
                </a:solidFill>
              </a:rPr>
              <a:t>Complications: effusion, hemorrhage, shock, death</a:t>
            </a:r>
          </a:p>
          <a:p>
            <a:pPr lvl="1">
              <a:buSzTx/>
            </a:pPr>
            <a:r>
              <a:rPr lang="en-US" dirty="0">
                <a:solidFill>
                  <a:schemeClr val="tx1"/>
                </a:solidFill>
              </a:rPr>
              <a:t>Case-fatality rate: 0.5–5%</a:t>
            </a:r>
          </a:p>
        </p:txBody>
      </p:sp>
      <p:sp>
        <p:nvSpPr>
          <p:cNvPr id="31747" name="Text Placeholder 3"/>
          <p:cNvSpPr>
            <a:spLocks noGrp="1"/>
          </p:cNvSpPr>
          <p:nvPr>
            <p:ph type="body" sz="quarter" idx="10"/>
          </p:nvPr>
        </p:nvSpPr>
        <p:spPr bwMode="auto">
          <a:xfrm>
            <a:off x="304800" y="5867400"/>
            <a:ext cx="5867400" cy="609600"/>
          </a:xfrm>
          <a:noFill/>
          <a:ln>
            <a:miter lim="800000"/>
            <a:headEnd/>
            <a:tailEnd/>
          </a:ln>
        </p:spPr>
        <p:txBody>
          <a:bodyPr vert="horz" wrap="square" lIns="91440" tIns="45720" rIns="91440" bIns="45720" numCol="1" compatLnSpc="1">
            <a:prstTxWarp prst="textNoShape">
              <a:avLst/>
            </a:prstTxWarp>
          </a:bodyPr>
          <a:lstStyle/>
          <a:p>
            <a:r>
              <a:rPr lang="en-US" b="1" dirty="0"/>
              <a:t>Image (top): </a:t>
            </a:r>
            <a:r>
              <a:rPr lang="en-US" dirty="0"/>
              <a:t>“Train-the-Trainer” course material, CDC  2010.</a:t>
            </a:r>
          </a:p>
          <a:p>
            <a:r>
              <a:rPr lang="en-US" b="1" dirty="0"/>
              <a:t>Image (bottom</a:t>
            </a:r>
            <a:r>
              <a:rPr lang="en-US" dirty="0"/>
              <a:t>): Simmons </a:t>
            </a:r>
            <a:r>
              <a:rPr lang="en-US" i="1" dirty="0"/>
              <a:t>et al</a:t>
            </a:r>
            <a:r>
              <a:rPr lang="en-US" dirty="0"/>
              <a:t>., “Current Concepts: Dengue,” </a:t>
            </a:r>
            <a:r>
              <a:rPr lang="en-US" i="1" dirty="0"/>
              <a:t>NEJM</a:t>
            </a:r>
            <a:r>
              <a:rPr lang="en-US" dirty="0"/>
              <a:t> 2012.</a:t>
            </a:r>
          </a:p>
        </p:txBody>
      </p:sp>
      <p:pic>
        <p:nvPicPr>
          <p:cNvPr id="31749" name="Picture 12"/>
          <p:cNvPicPr>
            <a:picLocks noChangeAspect="1" noChangeArrowheads="1"/>
          </p:cNvPicPr>
          <p:nvPr/>
        </p:nvPicPr>
        <p:blipFill>
          <a:blip r:embed="rId3" cstate="print"/>
          <a:srcRect l="6943" t="10590" b="18625"/>
          <a:stretch>
            <a:fillRect/>
          </a:stretch>
        </p:blipFill>
        <p:spPr bwMode="auto">
          <a:xfrm>
            <a:off x="5943600" y="1510204"/>
            <a:ext cx="2667000" cy="1842595"/>
          </a:xfrm>
          <a:prstGeom prst="rect">
            <a:avLst/>
          </a:prstGeom>
          <a:noFill/>
          <a:ln w="25400">
            <a:solidFill>
              <a:schemeClr val="bg2"/>
            </a:solidFill>
            <a:miter lim="800000"/>
            <a:headEnd/>
            <a:tailEnd/>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 t="33203" r="67757" b="14207"/>
          <a:stretch/>
        </p:blipFill>
        <p:spPr bwMode="auto">
          <a:xfrm>
            <a:off x="5791200" y="3657600"/>
            <a:ext cx="2895600" cy="2286000"/>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3470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28600"/>
            <a:ext cx="8229600" cy="1143000"/>
          </a:xfrm>
        </p:spPr>
        <p:txBody>
          <a:bodyPr/>
          <a:lstStyle/>
          <a:p>
            <a:r>
              <a:rPr lang="en-US" dirty="0">
                <a:solidFill>
                  <a:schemeClr val="tx1"/>
                </a:solidFill>
                <a:latin typeface="Tahoma" pitchFamily="34" charset="0"/>
              </a:rPr>
              <a:t>Life Cycle of </a:t>
            </a:r>
            <a:r>
              <a:rPr lang="en-US" i="1" dirty="0" err="1">
                <a:solidFill>
                  <a:schemeClr val="tx1"/>
                </a:solidFill>
                <a:latin typeface="Tahoma" pitchFamily="34" charset="0"/>
              </a:rPr>
              <a:t>Aedes</a:t>
            </a:r>
            <a:r>
              <a:rPr lang="en-US" i="1" dirty="0">
                <a:solidFill>
                  <a:schemeClr val="tx1"/>
                </a:solidFill>
                <a:latin typeface="Tahoma" pitchFamily="34" charset="0"/>
              </a:rPr>
              <a:t> </a:t>
            </a:r>
            <a:r>
              <a:rPr lang="en-US" i="1" dirty="0" err="1">
                <a:solidFill>
                  <a:schemeClr val="tx1"/>
                </a:solidFill>
                <a:latin typeface="Tahoma" pitchFamily="34" charset="0"/>
              </a:rPr>
              <a:t>aegypti</a:t>
            </a:r>
            <a:r>
              <a:rPr lang="en-US" i="1" dirty="0">
                <a:solidFill>
                  <a:schemeClr val="tx1"/>
                </a:solidFill>
                <a:latin typeface="Tahoma" pitchFamily="34" charset="0"/>
              </a:rPr>
              <a:t> </a:t>
            </a:r>
          </a:p>
        </p:txBody>
      </p:sp>
      <p:pic>
        <p:nvPicPr>
          <p:cNvPr id="27652" name="Picture 4"/>
          <p:cNvPicPr>
            <a:picLocks noChangeArrowheads="1"/>
          </p:cNvPicPr>
          <p:nvPr/>
        </p:nvPicPr>
        <p:blipFill>
          <a:blip r:embed="rId3" cstate="print"/>
          <a:srcRect/>
          <a:stretch>
            <a:fillRect/>
          </a:stretch>
        </p:blipFill>
        <p:spPr bwMode="auto">
          <a:xfrm>
            <a:off x="3246438" y="1208088"/>
            <a:ext cx="2540000" cy="1916112"/>
          </a:xfrm>
          <a:prstGeom prst="rect">
            <a:avLst/>
          </a:prstGeom>
          <a:noFill/>
          <a:ln w="38100">
            <a:solidFill>
              <a:schemeClr val="tx1"/>
            </a:solidFill>
            <a:miter lim="800000"/>
            <a:headEnd/>
            <a:tailEnd/>
          </a:ln>
        </p:spPr>
      </p:pic>
      <p:pic>
        <p:nvPicPr>
          <p:cNvPr id="27653" name="Picture 5"/>
          <p:cNvPicPr>
            <a:picLocks noChangeArrowheads="1"/>
          </p:cNvPicPr>
          <p:nvPr/>
        </p:nvPicPr>
        <p:blipFill>
          <a:blip r:embed="rId4" cstate="print"/>
          <a:srcRect/>
          <a:stretch>
            <a:fillRect/>
          </a:stretch>
        </p:blipFill>
        <p:spPr bwMode="auto">
          <a:xfrm>
            <a:off x="354013" y="2462213"/>
            <a:ext cx="2395537" cy="1804987"/>
          </a:xfrm>
          <a:prstGeom prst="rect">
            <a:avLst/>
          </a:prstGeom>
          <a:noFill/>
          <a:ln w="38100">
            <a:solidFill>
              <a:schemeClr val="tx1"/>
            </a:solidFill>
            <a:miter lim="800000"/>
            <a:headEnd/>
            <a:tailEnd/>
          </a:ln>
        </p:spPr>
      </p:pic>
      <p:pic>
        <p:nvPicPr>
          <p:cNvPr id="27654" name="Picture 6"/>
          <p:cNvPicPr>
            <a:picLocks noChangeArrowheads="1"/>
          </p:cNvPicPr>
          <p:nvPr/>
        </p:nvPicPr>
        <p:blipFill>
          <a:blip r:embed="rId5" cstate="print"/>
          <a:srcRect r="3819" b="2031"/>
          <a:stretch>
            <a:fillRect/>
          </a:stretch>
        </p:blipFill>
        <p:spPr bwMode="auto">
          <a:xfrm>
            <a:off x="3208338" y="3733800"/>
            <a:ext cx="2582862" cy="1931988"/>
          </a:xfrm>
          <a:prstGeom prst="rect">
            <a:avLst/>
          </a:prstGeom>
          <a:noFill/>
          <a:ln w="38100">
            <a:solidFill>
              <a:schemeClr val="tx1"/>
            </a:solidFill>
            <a:miter lim="800000"/>
            <a:headEnd/>
            <a:tailEnd/>
          </a:ln>
        </p:spPr>
      </p:pic>
      <p:sp>
        <p:nvSpPr>
          <p:cNvPr id="27655" name="Rectangle 7"/>
          <p:cNvSpPr>
            <a:spLocks noChangeArrowheads="1"/>
          </p:cNvSpPr>
          <p:nvPr/>
        </p:nvSpPr>
        <p:spPr bwMode="auto">
          <a:xfrm>
            <a:off x="7318375" y="4323715"/>
            <a:ext cx="1597025" cy="397535"/>
          </a:xfrm>
          <a:prstGeom prst="rect">
            <a:avLst/>
          </a:prstGeom>
          <a:noFill/>
          <a:ln w="12700">
            <a:noFill/>
            <a:miter lim="800000"/>
            <a:headEnd/>
            <a:tailEnd/>
          </a:ln>
        </p:spPr>
        <p:txBody>
          <a:bodyPr lIns="90478" tIns="44445" rIns="90478" bIns="44445">
            <a:spAutoFit/>
          </a:bodyPr>
          <a:lstStyle/>
          <a:p>
            <a:pPr>
              <a:spcBef>
                <a:spcPct val="50000"/>
              </a:spcBef>
            </a:pPr>
            <a:r>
              <a:rPr lang="en-US" sz="2000" i="0" dirty="0">
                <a:solidFill>
                  <a:srgbClr val="6600CC"/>
                </a:solidFill>
              </a:rPr>
              <a:t> </a:t>
            </a:r>
            <a:r>
              <a:rPr lang="en-US" sz="2000" i="0" dirty="0"/>
              <a:t>Eggs</a:t>
            </a:r>
          </a:p>
        </p:txBody>
      </p:sp>
      <p:sp>
        <p:nvSpPr>
          <p:cNvPr id="27656" name="Rectangle 8"/>
          <p:cNvSpPr>
            <a:spLocks noChangeArrowheads="1"/>
          </p:cNvSpPr>
          <p:nvPr/>
        </p:nvSpPr>
        <p:spPr bwMode="auto">
          <a:xfrm>
            <a:off x="4114800" y="5653088"/>
            <a:ext cx="1443038" cy="393700"/>
          </a:xfrm>
          <a:prstGeom prst="rect">
            <a:avLst/>
          </a:prstGeom>
          <a:noFill/>
          <a:ln w="12700">
            <a:noFill/>
            <a:miter lim="800000"/>
            <a:headEnd/>
            <a:tailEnd/>
          </a:ln>
        </p:spPr>
        <p:txBody>
          <a:bodyPr lIns="90478" tIns="44445" rIns="90478" bIns="44445">
            <a:spAutoFit/>
          </a:bodyPr>
          <a:lstStyle/>
          <a:p>
            <a:pPr>
              <a:spcBef>
                <a:spcPct val="50000"/>
              </a:spcBef>
            </a:pPr>
            <a:r>
              <a:rPr lang="en-US" sz="2000" i="0" dirty="0"/>
              <a:t>Larva</a:t>
            </a:r>
          </a:p>
        </p:txBody>
      </p:sp>
      <p:sp>
        <p:nvSpPr>
          <p:cNvPr id="27657" name="Rectangle 9"/>
          <p:cNvSpPr>
            <a:spLocks noChangeArrowheads="1"/>
          </p:cNvSpPr>
          <p:nvPr/>
        </p:nvSpPr>
        <p:spPr bwMode="auto">
          <a:xfrm>
            <a:off x="939800" y="4343400"/>
            <a:ext cx="1422400" cy="393700"/>
          </a:xfrm>
          <a:prstGeom prst="rect">
            <a:avLst/>
          </a:prstGeom>
          <a:noFill/>
          <a:ln w="12700">
            <a:noFill/>
            <a:miter lim="800000"/>
            <a:headEnd/>
            <a:tailEnd/>
          </a:ln>
        </p:spPr>
        <p:txBody>
          <a:bodyPr lIns="90478" tIns="44445" rIns="90478" bIns="44445">
            <a:spAutoFit/>
          </a:bodyPr>
          <a:lstStyle/>
          <a:p>
            <a:pPr>
              <a:spcBef>
                <a:spcPct val="50000"/>
              </a:spcBef>
            </a:pPr>
            <a:r>
              <a:rPr lang="en-US" sz="2000" i="0" dirty="0">
                <a:solidFill>
                  <a:srgbClr val="6600CC"/>
                </a:solidFill>
              </a:rPr>
              <a:t>   </a:t>
            </a:r>
            <a:r>
              <a:rPr lang="en-US" sz="2000" i="0" dirty="0"/>
              <a:t>Pupa</a:t>
            </a:r>
          </a:p>
        </p:txBody>
      </p:sp>
      <p:sp>
        <p:nvSpPr>
          <p:cNvPr id="27658" name="Rectangle 10"/>
          <p:cNvSpPr>
            <a:spLocks noChangeArrowheads="1"/>
          </p:cNvSpPr>
          <p:nvPr/>
        </p:nvSpPr>
        <p:spPr bwMode="auto">
          <a:xfrm>
            <a:off x="4100286" y="3111500"/>
            <a:ext cx="830263" cy="393700"/>
          </a:xfrm>
          <a:prstGeom prst="rect">
            <a:avLst/>
          </a:prstGeom>
          <a:noFill/>
          <a:ln w="12700">
            <a:noFill/>
            <a:miter lim="800000"/>
            <a:headEnd/>
            <a:tailEnd/>
          </a:ln>
        </p:spPr>
        <p:txBody>
          <a:bodyPr wrap="none" lIns="90478" tIns="44445" rIns="90478" bIns="44445">
            <a:spAutoFit/>
          </a:bodyPr>
          <a:lstStyle/>
          <a:p>
            <a:r>
              <a:rPr lang="en-US" sz="2000" i="0" dirty="0"/>
              <a:t>Adult</a:t>
            </a:r>
          </a:p>
        </p:txBody>
      </p:sp>
      <p:sp>
        <p:nvSpPr>
          <p:cNvPr id="27659" name="Text Box 11"/>
          <p:cNvSpPr txBox="1">
            <a:spLocks noChangeArrowheads="1"/>
          </p:cNvSpPr>
          <p:nvPr/>
        </p:nvSpPr>
        <p:spPr bwMode="auto">
          <a:xfrm>
            <a:off x="6316663" y="1139825"/>
            <a:ext cx="2598737" cy="1069975"/>
          </a:xfrm>
          <a:prstGeom prst="rect">
            <a:avLst/>
          </a:prstGeom>
          <a:noFill/>
          <a:ln w="9525">
            <a:noFill/>
            <a:miter lim="800000"/>
            <a:headEnd/>
            <a:tailEnd/>
          </a:ln>
        </p:spPr>
        <p:txBody>
          <a:bodyPr wrap="square">
            <a:spAutoFit/>
          </a:bodyPr>
          <a:lstStyle/>
          <a:p>
            <a:pPr>
              <a:spcBef>
                <a:spcPct val="50000"/>
              </a:spcBef>
            </a:pPr>
            <a:r>
              <a:rPr lang="en-US" sz="1600" b="0" i="0" dirty="0"/>
              <a:t>Female lays on average 100-120 eggs on inside  of containers (above water) five times in life time.   </a:t>
            </a:r>
          </a:p>
        </p:txBody>
      </p:sp>
      <p:sp>
        <p:nvSpPr>
          <p:cNvPr id="27660" name="Text Box 12"/>
          <p:cNvSpPr txBox="1">
            <a:spLocks noChangeArrowheads="1"/>
          </p:cNvSpPr>
          <p:nvPr/>
        </p:nvSpPr>
        <p:spPr bwMode="auto">
          <a:xfrm>
            <a:off x="6291942" y="4889147"/>
            <a:ext cx="2894013" cy="1077218"/>
          </a:xfrm>
          <a:prstGeom prst="rect">
            <a:avLst/>
          </a:prstGeom>
          <a:noFill/>
          <a:ln w="9525">
            <a:noFill/>
            <a:miter lim="800000"/>
            <a:headEnd/>
            <a:tailEnd/>
          </a:ln>
        </p:spPr>
        <p:txBody>
          <a:bodyPr>
            <a:spAutoFit/>
          </a:bodyPr>
          <a:lstStyle/>
          <a:p>
            <a:pPr>
              <a:spcBef>
                <a:spcPct val="50000"/>
              </a:spcBef>
            </a:pPr>
            <a:r>
              <a:rPr lang="en-US" sz="1600" b="0" i="0" dirty="0"/>
              <a:t>Eggs survive for up to 6 months.  Eggs hatch when submerged in water, this process takes &lt;24 hours.  </a:t>
            </a:r>
          </a:p>
        </p:txBody>
      </p:sp>
      <p:sp>
        <p:nvSpPr>
          <p:cNvPr id="27661" name="Text Box 13"/>
          <p:cNvSpPr txBox="1">
            <a:spLocks noChangeArrowheads="1"/>
          </p:cNvSpPr>
          <p:nvPr/>
        </p:nvSpPr>
        <p:spPr bwMode="auto">
          <a:xfrm>
            <a:off x="1676394" y="4959801"/>
            <a:ext cx="1543049" cy="581025"/>
          </a:xfrm>
          <a:prstGeom prst="rect">
            <a:avLst/>
          </a:prstGeom>
          <a:noFill/>
          <a:ln w="9525">
            <a:noFill/>
            <a:miter lim="800000"/>
            <a:headEnd/>
            <a:tailEnd/>
          </a:ln>
        </p:spPr>
        <p:txBody>
          <a:bodyPr wrap="square">
            <a:spAutoFit/>
          </a:bodyPr>
          <a:lstStyle/>
          <a:p>
            <a:pPr>
              <a:spcBef>
                <a:spcPct val="50000"/>
              </a:spcBef>
            </a:pPr>
            <a:r>
              <a:rPr lang="en-US" sz="1600" b="0" i="0" dirty="0"/>
              <a:t>Approximately 6 days</a:t>
            </a:r>
          </a:p>
        </p:txBody>
      </p:sp>
      <p:sp>
        <p:nvSpPr>
          <p:cNvPr id="27662" name="Text Box 14"/>
          <p:cNvSpPr txBox="1">
            <a:spLocks noChangeArrowheads="1"/>
          </p:cNvSpPr>
          <p:nvPr/>
        </p:nvSpPr>
        <p:spPr bwMode="auto">
          <a:xfrm>
            <a:off x="1654626" y="1720850"/>
            <a:ext cx="1219200" cy="336550"/>
          </a:xfrm>
          <a:prstGeom prst="rect">
            <a:avLst/>
          </a:prstGeom>
          <a:noFill/>
          <a:ln w="9525">
            <a:noFill/>
            <a:miter lim="800000"/>
            <a:headEnd/>
            <a:tailEnd/>
          </a:ln>
        </p:spPr>
        <p:txBody>
          <a:bodyPr>
            <a:spAutoFit/>
          </a:bodyPr>
          <a:lstStyle/>
          <a:p>
            <a:pPr>
              <a:spcBef>
                <a:spcPct val="50000"/>
              </a:spcBef>
            </a:pPr>
            <a:r>
              <a:rPr lang="en-US" sz="1600" b="0" i="0" dirty="0"/>
              <a:t>Two days</a:t>
            </a:r>
          </a:p>
        </p:txBody>
      </p:sp>
      <p:sp>
        <p:nvSpPr>
          <p:cNvPr id="27663" name="Text Box 15"/>
          <p:cNvSpPr txBox="1">
            <a:spLocks noChangeArrowheads="1"/>
          </p:cNvSpPr>
          <p:nvPr/>
        </p:nvSpPr>
        <p:spPr bwMode="auto">
          <a:xfrm>
            <a:off x="381000" y="6019800"/>
            <a:ext cx="8367713" cy="646331"/>
          </a:xfrm>
          <a:prstGeom prst="rect">
            <a:avLst/>
          </a:prstGeom>
          <a:noFill/>
          <a:ln w="9525">
            <a:noFill/>
            <a:miter lim="800000"/>
            <a:headEnd/>
            <a:tailEnd/>
          </a:ln>
        </p:spPr>
        <p:txBody>
          <a:bodyPr>
            <a:spAutoFit/>
          </a:bodyPr>
          <a:lstStyle/>
          <a:p>
            <a:pPr>
              <a:spcBef>
                <a:spcPct val="50000"/>
              </a:spcBef>
            </a:pPr>
            <a:r>
              <a:rPr lang="en-US" sz="1200" b="0" i="0" dirty="0"/>
              <a:t>Note: </a:t>
            </a:r>
            <a:r>
              <a:rPr lang="en-US" sz="1200" b="0" i="0" dirty="0" err="1"/>
              <a:t>Fecundability</a:t>
            </a:r>
            <a:r>
              <a:rPr lang="en-US" sz="1200" b="0" i="0" dirty="0"/>
              <a:t> dependent on environmental conditions such as rain, humidity and temperature. The total time for development is dependent upon water temperature and food supply, and typically ranges from 4 to 10 days. Larvae die at temperatures below 10 degrees and above 44 degrees Celsius. </a:t>
            </a:r>
          </a:p>
        </p:txBody>
      </p:sp>
      <p:pic>
        <p:nvPicPr>
          <p:cNvPr id="27664" name="Picture 16" descr="eggs_lifecycle"/>
          <p:cNvPicPr>
            <a:picLocks noChangeAspect="1" noChangeArrowheads="1"/>
          </p:cNvPicPr>
          <p:nvPr/>
        </p:nvPicPr>
        <p:blipFill>
          <a:blip r:embed="rId6" cstate="print"/>
          <a:srcRect l="37541" t="1831" r="36208" b="64661"/>
          <a:stretch>
            <a:fillRect/>
          </a:stretch>
        </p:blipFill>
        <p:spPr bwMode="auto">
          <a:xfrm>
            <a:off x="6477000" y="2486025"/>
            <a:ext cx="2438400" cy="1857375"/>
          </a:xfrm>
          <a:prstGeom prst="rect">
            <a:avLst/>
          </a:prstGeom>
          <a:noFill/>
          <a:ln w="38100">
            <a:solidFill>
              <a:srgbClr val="000000"/>
            </a:solidFill>
            <a:miter lim="800000"/>
            <a:headEnd/>
            <a:tailEnd/>
          </a:ln>
        </p:spPr>
      </p:pic>
      <p:sp>
        <p:nvSpPr>
          <p:cNvPr id="27665" name="Line 17"/>
          <p:cNvSpPr>
            <a:spLocks noChangeShapeType="1"/>
          </p:cNvSpPr>
          <p:nvPr/>
        </p:nvSpPr>
        <p:spPr bwMode="auto">
          <a:xfrm flipV="1">
            <a:off x="1752600" y="1828800"/>
            <a:ext cx="1447800" cy="609600"/>
          </a:xfrm>
          <a:prstGeom prst="line">
            <a:avLst/>
          </a:prstGeom>
          <a:noFill/>
          <a:ln w="38100">
            <a:solidFill>
              <a:srgbClr val="6600CC"/>
            </a:solidFill>
            <a:round/>
            <a:headEnd/>
            <a:tailEnd type="triangle" w="med" len="med"/>
          </a:ln>
        </p:spPr>
        <p:txBody>
          <a:bodyPr/>
          <a:lstStyle/>
          <a:p>
            <a:endParaRPr lang="en-US"/>
          </a:p>
        </p:txBody>
      </p:sp>
      <p:sp>
        <p:nvSpPr>
          <p:cNvPr id="27666" name="Line 18"/>
          <p:cNvSpPr>
            <a:spLocks noChangeShapeType="1"/>
          </p:cNvSpPr>
          <p:nvPr/>
        </p:nvSpPr>
        <p:spPr bwMode="auto">
          <a:xfrm flipH="1" flipV="1">
            <a:off x="1551781" y="4275114"/>
            <a:ext cx="1524000" cy="685800"/>
          </a:xfrm>
          <a:prstGeom prst="line">
            <a:avLst/>
          </a:prstGeom>
          <a:noFill/>
          <a:ln w="38100">
            <a:solidFill>
              <a:srgbClr val="6600CC"/>
            </a:solidFill>
            <a:round/>
            <a:headEnd/>
            <a:tailEnd type="triangle" w="med" len="med"/>
          </a:ln>
        </p:spPr>
        <p:txBody>
          <a:bodyPr/>
          <a:lstStyle/>
          <a:p>
            <a:endParaRPr lang="en-US"/>
          </a:p>
        </p:txBody>
      </p:sp>
      <p:sp>
        <p:nvSpPr>
          <p:cNvPr id="27667" name="Line 19"/>
          <p:cNvSpPr>
            <a:spLocks noChangeShapeType="1"/>
          </p:cNvSpPr>
          <p:nvPr/>
        </p:nvSpPr>
        <p:spPr bwMode="auto">
          <a:xfrm flipH="1">
            <a:off x="5867400" y="4384675"/>
            <a:ext cx="1371600" cy="644525"/>
          </a:xfrm>
          <a:prstGeom prst="line">
            <a:avLst/>
          </a:prstGeom>
          <a:noFill/>
          <a:ln w="38100">
            <a:solidFill>
              <a:srgbClr val="6600CC"/>
            </a:solidFill>
            <a:round/>
            <a:headEnd/>
            <a:tailEnd type="triangle" w="med" len="med"/>
          </a:ln>
        </p:spPr>
        <p:txBody>
          <a:bodyPr/>
          <a:lstStyle/>
          <a:p>
            <a:endParaRPr lang="en-US"/>
          </a:p>
        </p:txBody>
      </p:sp>
      <p:sp>
        <p:nvSpPr>
          <p:cNvPr id="27668" name="Line 20"/>
          <p:cNvSpPr>
            <a:spLocks noChangeShapeType="1"/>
          </p:cNvSpPr>
          <p:nvPr/>
        </p:nvSpPr>
        <p:spPr bwMode="auto">
          <a:xfrm>
            <a:off x="5791200" y="1876425"/>
            <a:ext cx="1143000" cy="561975"/>
          </a:xfrm>
          <a:prstGeom prst="line">
            <a:avLst/>
          </a:prstGeom>
          <a:noFill/>
          <a:ln w="38100">
            <a:solidFill>
              <a:srgbClr val="6600CC"/>
            </a:solidFill>
            <a:round/>
            <a:headEnd/>
            <a:tailEnd type="triangle" w="med" len="med"/>
          </a:ln>
        </p:spPr>
        <p:txBody>
          <a:bodyPr/>
          <a:lstStyle/>
          <a:p>
            <a:endParaRPr lang="en-US"/>
          </a:p>
        </p:txBody>
      </p:sp>
      <p:sp>
        <p:nvSpPr>
          <p:cNvPr id="2" name="Multiply 1"/>
          <p:cNvSpPr/>
          <p:nvPr/>
        </p:nvSpPr>
        <p:spPr bwMode="auto">
          <a:xfrm>
            <a:off x="6115050" y="4343400"/>
            <a:ext cx="876300" cy="723900"/>
          </a:xfrm>
          <a:prstGeom prst="mathMultiply">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2" name="Multiply 21"/>
          <p:cNvSpPr/>
          <p:nvPr/>
        </p:nvSpPr>
        <p:spPr bwMode="auto">
          <a:xfrm>
            <a:off x="2038350" y="4324350"/>
            <a:ext cx="876300" cy="723900"/>
          </a:xfrm>
          <a:prstGeom prst="mathMultiply">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3" name="Multiply 22"/>
          <p:cNvSpPr/>
          <p:nvPr/>
        </p:nvSpPr>
        <p:spPr bwMode="auto">
          <a:xfrm>
            <a:off x="4054249" y="1704749"/>
            <a:ext cx="876300" cy="723900"/>
          </a:xfrm>
          <a:prstGeom prst="mathMultiply">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 name="TextBox 2"/>
          <p:cNvSpPr txBox="1"/>
          <p:nvPr/>
        </p:nvSpPr>
        <p:spPr>
          <a:xfrm>
            <a:off x="6744612" y="4571660"/>
            <a:ext cx="2323188" cy="430887"/>
          </a:xfrm>
          <a:prstGeom prst="rect">
            <a:avLst/>
          </a:prstGeom>
          <a:noFill/>
        </p:spPr>
        <p:txBody>
          <a:bodyPr wrap="square" rtlCol="0">
            <a:spAutoFit/>
          </a:bodyPr>
          <a:lstStyle/>
          <a:p>
            <a:r>
              <a:rPr lang="en-US" sz="2200" i="0" dirty="0"/>
              <a:t>EMPTY WATER</a:t>
            </a:r>
          </a:p>
        </p:txBody>
      </p:sp>
      <p:sp>
        <p:nvSpPr>
          <p:cNvPr id="25" name="TextBox 24"/>
          <p:cNvSpPr txBox="1"/>
          <p:nvPr/>
        </p:nvSpPr>
        <p:spPr>
          <a:xfrm>
            <a:off x="0" y="4590710"/>
            <a:ext cx="2323188" cy="430887"/>
          </a:xfrm>
          <a:prstGeom prst="rect">
            <a:avLst/>
          </a:prstGeom>
          <a:noFill/>
        </p:spPr>
        <p:txBody>
          <a:bodyPr wrap="square" rtlCol="0">
            <a:spAutoFit/>
          </a:bodyPr>
          <a:lstStyle/>
          <a:p>
            <a:r>
              <a:rPr lang="en-US" sz="2200" i="0" dirty="0"/>
              <a:t>EMPTY WATER</a:t>
            </a:r>
          </a:p>
        </p:txBody>
      </p:sp>
      <p:sp>
        <p:nvSpPr>
          <p:cNvPr id="26" name="TextBox 25"/>
          <p:cNvSpPr txBox="1"/>
          <p:nvPr/>
        </p:nvSpPr>
        <p:spPr>
          <a:xfrm>
            <a:off x="3689724" y="2466857"/>
            <a:ext cx="2111989" cy="430887"/>
          </a:xfrm>
          <a:prstGeom prst="rect">
            <a:avLst/>
          </a:prstGeom>
          <a:noFill/>
        </p:spPr>
        <p:txBody>
          <a:bodyPr wrap="square" rtlCol="0">
            <a:spAutoFit/>
          </a:bodyPr>
          <a:lstStyle/>
          <a:p>
            <a:r>
              <a:rPr lang="en-US" sz="2200" i="0" dirty="0">
                <a:solidFill>
                  <a:srgbClr val="FF0000"/>
                </a:solidFill>
              </a:rPr>
              <a:t>KILL ADULTS</a:t>
            </a:r>
          </a:p>
        </p:txBody>
      </p:sp>
    </p:spTree>
    <p:extLst>
      <p:ext uri="{BB962C8B-B14F-4D97-AF65-F5344CB8AC3E}">
        <p14:creationId xmlns:p14="http://schemas.microsoft.com/office/powerpoint/2010/main" val="1521674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3"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p:nvPr>
        </p:nvSpPr>
        <p:spPr>
          <a:xfrm>
            <a:off x="304800" y="1342346"/>
            <a:ext cx="8824686" cy="4176712"/>
          </a:xfrm>
          <a:noFill/>
          <a:ln>
            <a:noFill/>
          </a:ln>
        </p:spPr>
        <p:txBody>
          <a:bodyPr>
            <a:normAutofit fontScale="92500"/>
          </a:bodyPr>
          <a:lstStyle/>
          <a:p>
            <a:r>
              <a:rPr lang="en-US" dirty="0"/>
              <a:t>There are no antiviral medications to treat dengue</a:t>
            </a:r>
          </a:p>
          <a:p>
            <a:pPr lvl="1"/>
            <a:r>
              <a:rPr lang="en-US" dirty="0"/>
              <a:t>If considering another VHF such as Lassa fever, ribavirin may be beneficial if started early in course</a:t>
            </a:r>
            <a:r>
              <a:rPr lang="en-US" baseline="30000" dirty="0"/>
              <a:t>1-3</a:t>
            </a:r>
            <a:r>
              <a:rPr lang="en-US" dirty="0"/>
              <a:t>   </a:t>
            </a:r>
          </a:p>
          <a:p>
            <a:pPr marL="457200" lvl="1" indent="0">
              <a:lnSpc>
                <a:spcPts val="1000"/>
              </a:lnSpc>
              <a:buNone/>
            </a:pPr>
            <a:endParaRPr lang="en-US" dirty="0"/>
          </a:p>
          <a:p>
            <a:r>
              <a:rPr lang="en-US" dirty="0"/>
              <a:t>Early initiation of supportive care has been shown to reduce mortality from 10 to &lt;1% among patients with severe dengue</a:t>
            </a:r>
          </a:p>
          <a:p>
            <a:pPr marL="0" indent="0">
              <a:lnSpc>
                <a:spcPts val="1000"/>
              </a:lnSpc>
              <a:buNone/>
            </a:pPr>
            <a:endParaRPr lang="en-US" dirty="0"/>
          </a:p>
          <a:p>
            <a:r>
              <a:rPr lang="en-US" dirty="0"/>
              <a:t>In order for this to happen, the following must take place:</a:t>
            </a:r>
          </a:p>
          <a:p>
            <a:pPr lvl="1"/>
            <a:r>
              <a:rPr lang="en-US" b="1" dirty="0"/>
              <a:t>Access to Care</a:t>
            </a:r>
          </a:p>
          <a:p>
            <a:pPr lvl="1"/>
            <a:r>
              <a:rPr lang="en-US" b="1" dirty="0"/>
              <a:t>Knowledgeable Clinicians</a:t>
            </a:r>
          </a:p>
          <a:p>
            <a:pPr lvl="1"/>
            <a:r>
              <a:rPr lang="en-US" b="1" dirty="0"/>
              <a:t>Anticipatory Guidance</a:t>
            </a:r>
            <a:endParaRPr lang="en-US" dirty="0"/>
          </a:p>
          <a:p>
            <a:pPr marL="457200" lvl="1" indent="0">
              <a:buNone/>
            </a:pPr>
            <a:endParaRPr lang="en-US" dirty="0"/>
          </a:p>
          <a:p>
            <a:pPr marL="457200" lvl="1" indent="0">
              <a:buNone/>
            </a:pPr>
            <a:endParaRPr lang="en-US" dirty="0"/>
          </a:p>
        </p:txBody>
      </p:sp>
      <p:sp>
        <p:nvSpPr>
          <p:cNvPr id="158722" name="Rectangle 2"/>
          <p:cNvSpPr>
            <a:spLocks noGrp="1" noChangeArrowheads="1"/>
          </p:cNvSpPr>
          <p:nvPr>
            <p:ph type="title" idx="4294967295"/>
          </p:nvPr>
        </p:nvSpPr>
        <p:spPr>
          <a:xfrm>
            <a:off x="0" y="293688"/>
            <a:ext cx="8229600" cy="781050"/>
          </a:xfrm>
        </p:spPr>
        <p:txBody>
          <a:bodyPr>
            <a:normAutofit fontScale="90000"/>
          </a:bodyPr>
          <a:lstStyle/>
          <a:p>
            <a:r>
              <a:rPr lang="en-US" dirty="0">
                <a:solidFill>
                  <a:schemeClr val="tx1"/>
                </a:solidFill>
                <a:latin typeface="Tahoma" pitchFamily="34" charset="0"/>
              </a:rPr>
              <a:t>Secondary Prevention Measures</a:t>
            </a:r>
            <a:br>
              <a:rPr lang="en-US" dirty="0">
                <a:latin typeface="Tahoma" pitchFamily="34" charset="0"/>
              </a:rPr>
            </a:br>
            <a:r>
              <a:rPr lang="en-US" sz="2400" dirty="0">
                <a:solidFill>
                  <a:srgbClr val="000000"/>
                </a:solidFill>
                <a:latin typeface="Tahoma" pitchFamily="34" charset="0"/>
              </a:rPr>
              <a:t>For patients with dengue</a:t>
            </a:r>
            <a:endParaRPr lang="en-US" sz="2400" dirty="0">
              <a:latin typeface="Tahoma" pitchFamily="34" charset="0"/>
            </a:endParaRPr>
          </a:p>
        </p:txBody>
      </p:sp>
      <p:sp>
        <p:nvSpPr>
          <p:cNvPr id="2" name="TextBox 1"/>
          <p:cNvSpPr txBox="1"/>
          <p:nvPr/>
        </p:nvSpPr>
        <p:spPr>
          <a:xfrm>
            <a:off x="685800" y="6096000"/>
            <a:ext cx="6705600" cy="1107996"/>
          </a:xfrm>
          <a:prstGeom prst="rect">
            <a:avLst/>
          </a:prstGeom>
          <a:noFill/>
        </p:spPr>
        <p:txBody>
          <a:bodyPr wrap="square" rtlCol="0">
            <a:spAutoFit/>
          </a:bodyPr>
          <a:lstStyle/>
          <a:p>
            <a:pPr marL="228600" indent="-228600">
              <a:buAutoNum type="arabicPeriod"/>
            </a:pPr>
            <a:r>
              <a:rPr lang="en-US" sz="1200" b="0" i="0" dirty="0" err="1"/>
              <a:t>Gowen</a:t>
            </a:r>
            <a:r>
              <a:rPr lang="en-US" sz="1200" b="0" i="0" dirty="0"/>
              <a:t> BB, et. al. </a:t>
            </a:r>
            <a:r>
              <a:rPr lang="en-US" sz="1200" b="0" i="0" dirty="0" err="1"/>
              <a:t>PloS</a:t>
            </a:r>
            <a:r>
              <a:rPr lang="en-US" sz="1200" b="0" i="0" dirty="0"/>
              <a:t> ONE 2008; 3(11):e3725</a:t>
            </a:r>
          </a:p>
          <a:p>
            <a:pPr marL="228600" indent="-228600">
              <a:buAutoNum type="arabicPeriod"/>
            </a:pPr>
            <a:r>
              <a:rPr lang="en-US" sz="1200" b="0" i="0" dirty="0"/>
              <a:t>Cecil’s Text Book of Medicine; 23</a:t>
            </a:r>
            <a:r>
              <a:rPr lang="en-US" sz="1200" b="0" i="0" baseline="30000" dirty="0"/>
              <a:t>rd</a:t>
            </a:r>
            <a:r>
              <a:rPr lang="en-US" sz="1200" b="0" i="0" dirty="0"/>
              <a:t> Edition, Saunders Elsevier, 2008.</a:t>
            </a:r>
          </a:p>
          <a:p>
            <a:pPr marL="228600" indent="-228600">
              <a:buFontTx/>
              <a:buAutoNum type="arabicPeriod"/>
            </a:pPr>
            <a:r>
              <a:rPr lang="en-US" sz="1200" b="0" i="0" dirty="0">
                <a:hlinkClick r:id="rId3"/>
              </a:rPr>
              <a:t>http://www.medicinenet.com/viral_hemorrhagic_fever/index.htm</a:t>
            </a:r>
            <a:endParaRPr lang="en-US" sz="1200" b="0" i="0" dirty="0"/>
          </a:p>
          <a:p>
            <a:endParaRPr lang="en-US" sz="1200" b="0" i="0" dirty="0"/>
          </a:p>
          <a:p>
            <a:endParaRPr lang="en-US" dirty="0"/>
          </a:p>
        </p:txBody>
      </p:sp>
    </p:spTree>
    <p:extLst>
      <p:ext uri="{BB962C8B-B14F-4D97-AF65-F5344CB8AC3E}">
        <p14:creationId xmlns:p14="http://schemas.microsoft.com/office/powerpoint/2010/main" val="21161517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idx="4294967295"/>
          </p:nvPr>
        </p:nvSpPr>
        <p:spPr>
          <a:xfrm>
            <a:off x="0" y="76200"/>
            <a:ext cx="8229600" cy="1143000"/>
          </a:xfrm>
        </p:spPr>
        <p:txBody>
          <a:bodyPr>
            <a:normAutofit fontScale="90000"/>
          </a:bodyPr>
          <a:lstStyle/>
          <a:p>
            <a:r>
              <a:rPr lang="en-US" dirty="0">
                <a:solidFill>
                  <a:schemeClr val="tx1"/>
                </a:solidFill>
                <a:latin typeface="Tahoma" pitchFamily="34" charset="0"/>
              </a:rPr>
              <a:t>Natural History of DENV Infections</a:t>
            </a:r>
          </a:p>
        </p:txBody>
      </p:sp>
      <p:grpSp>
        <p:nvGrpSpPr>
          <p:cNvPr id="8" name="Group 7"/>
          <p:cNvGrpSpPr/>
          <p:nvPr/>
        </p:nvGrpSpPr>
        <p:grpSpPr>
          <a:xfrm>
            <a:off x="1517216" y="1168223"/>
            <a:ext cx="6670974" cy="5537223"/>
            <a:chOff x="1517216" y="1168223"/>
            <a:chExt cx="6670974" cy="5537223"/>
          </a:xfrm>
        </p:grpSpPr>
        <p:grpSp>
          <p:nvGrpSpPr>
            <p:cNvPr id="2" name="Group 5"/>
            <p:cNvGrpSpPr>
              <a:grpSpLocks/>
            </p:cNvGrpSpPr>
            <p:nvPr/>
          </p:nvGrpSpPr>
          <p:grpSpPr bwMode="auto">
            <a:xfrm>
              <a:off x="4725843" y="5652930"/>
              <a:ext cx="3462347" cy="1052516"/>
              <a:chOff x="3244" y="3523"/>
              <a:chExt cx="2181" cy="663"/>
            </a:xfrm>
          </p:grpSpPr>
          <p:sp>
            <p:nvSpPr>
              <p:cNvPr id="6" name="Oval 6"/>
              <p:cNvSpPr>
                <a:spLocks noChangeArrowheads="1"/>
              </p:cNvSpPr>
              <p:nvPr/>
            </p:nvSpPr>
            <p:spPr bwMode="auto">
              <a:xfrm>
                <a:off x="3244" y="3523"/>
                <a:ext cx="855" cy="630"/>
              </a:xfrm>
              <a:prstGeom prst="ellipse">
                <a:avLst/>
              </a:prstGeom>
              <a:solidFill>
                <a:srgbClr val="F6CAB8"/>
              </a:solidFill>
              <a:ln w="9525">
                <a:solidFill>
                  <a:schemeClr val="bg2">
                    <a:lumMod val="50000"/>
                  </a:schemeClr>
                </a:solidFill>
                <a:round/>
                <a:headEnd/>
                <a:tailEnd/>
              </a:ln>
              <a:effectLst/>
            </p:spPr>
            <p:txBody>
              <a:bodyPr wrap="none" anchor="ctr"/>
              <a:lstStyle/>
              <a:p>
                <a:pPr algn="ctr"/>
                <a:r>
                  <a:rPr lang="en-US" b="1" i="0" dirty="0">
                    <a:solidFill>
                      <a:srgbClr val="000000"/>
                    </a:solidFill>
                    <a:effectLst/>
                    <a:latin typeface="+mn-lt"/>
                  </a:rPr>
                  <a:t>Survive</a:t>
                </a:r>
              </a:p>
              <a:p>
                <a:pPr algn="ctr"/>
                <a:r>
                  <a:rPr lang="en-US" b="1" i="0" dirty="0">
                    <a:solidFill>
                      <a:srgbClr val="000000"/>
                    </a:solidFill>
                    <a:latin typeface="+mn-lt"/>
                  </a:rPr>
                  <a:t>95-99.5%</a:t>
                </a:r>
                <a:endParaRPr lang="en-US" b="1" i="0" dirty="0">
                  <a:solidFill>
                    <a:srgbClr val="000000"/>
                  </a:solidFill>
                  <a:effectLst/>
                  <a:latin typeface="+mn-lt"/>
                </a:endParaRPr>
              </a:p>
            </p:txBody>
          </p:sp>
          <p:sp>
            <p:nvSpPr>
              <p:cNvPr id="7" name="Oval 7"/>
              <p:cNvSpPr>
                <a:spLocks noChangeArrowheads="1"/>
              </p:cNvSpPr>
              <p:nvPr/>
            </p:nvSpPr>
            <p:spPr bwMode="auto">
              <a:xfrm>
                <a:off x="4539" y="3562"/>
                <a:ext cx="886" cy="624"/>
              </a:xfrm>
              <a:prstGeom prst="ellipse">
                <a:avLst/>
              </a:prstGeom>
              <a:solidFill>
                <a:srgbClr val="C2C2C2"/>
              </a:solidFill>
              <a:ln w="9525">
                <a:solidFill>
                  <a:schemeClr val="tx1"/>
                </a:solidFill>
                <a:round/>
                <a:headEnd/>
                <a:tailEnd/>
              </a:ln>
              <a:effectLst/>
            </p:spPr>
            <p:txBody>
              <a:bodyPr wrap="none" anchor="ctr"/>
              <a:lstStyle/>
              <a:p>
                <a:pPr algn="ctr"/>
                <a:r>
                  <a:rPr lang="en-US" b="1" i="0" dirty="0">
                    <a:solidFill>
                      <a:srgbClr val="000000"/>
                    </a:solidFill>
                    <a:effectLst/>
                    <a:latin typeface="+mn-lt"/>
                  </a:rPr>
                  <a:t>Die</a:t>
                </a:r>
              </a:p>
              <a:p>
                <a:pPr algn="ctr"/>
                <a:r>
                  <a:rPr lang="en-US" b="1" i="0" dirty="0">
                    <a:solidFill>
                      <a:srgbClr val="000000"/>
                    </a:solidFill>
                    <a:effectLst/>
                    <a:latin typeface="+mn-lt"/>
                  </a:rPr>
                  <a:t>0.5 - 5%</a:t>
                </a:r>
              </a:p>
            </p:txBody>
          </p:sp>
        </p:grpSp>
        <p:sp>
          <p:nvSpPr>
            <p:cNvPr id="10" name="Oval 12"/>
            <p:cNvSpPr>
              <a:spLocks noChangeArrowheads="1"/>
            </p:cNvSpPr>
            <p:nvPr/>
          </p:nvSpPr>
          <p:spPr bwMode="auto">
            <a:xfrm>
              <a:off x="2576803" y="1168223"/>
              <a:ext cx="2663825" cy="1279525"/>
            </a:xfrm>
            <a:prstGeom prst="ellipse">
              <a:avLst/>
            </a:prstGeom>
            <a:solidFill>
              <a:srgbClr val="A7D971"/>
            </a:solidFill>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b="1" i="0" dirty="0">
                  <a:solidFill>
                    <a:srgbClr val="000000"/>
                  </a:solidFill>
                  <a:effectLst/>
                  <a:latin typeface="+mn-lt"/>
                </a:rPr>
                <a:t>Infection Incidence </a:t>
              </a:r>
            </a:p>
            <a:p>
              <a:pPr algn="ctr"/>
              <a:r>
                <a:rPr lang="en-US" b="1" i="0" dirty="0">
                  <a:solidFill>
                    <a:srgbClr val="000000"/>
                  </a:solidFill>
                  <a:effectLst/>
                  <a:latin typeface="+mn-lt"/>
                </a:rPr>
                <a:t>~ 5% / year </a:t>
              </a:r>
            </a:p>
          </p:txBody>
        </p:sp>
        <p:grpSp>
          <p:nvGrpSpPr>
            <p:cNvPr id="3" name="Group 18"/>
            <p:cNvGrpSpPr>
              <a:grpSpLocks/>
            </p:cNvGrpSpPr>
            <p:nvPr/>
          </p:nvGrpSpPr>
          <p:grpSpPr bwMode="auto">
            <a:xfrm>
              <a:off x="1623856" y="3011309"/>
              <a:ext cx="4637088" cy="1060450"/>
              <a:chOff x="1232" y="1797"/>
              <a:chExt cx="2921" cy="668"/>
            </a:xfrm>
          </p:grpSpPr>
          <p:sp>
            <p:nvSpPr>
              <p:cNvPr id="13" name="Oval 19"/>
              <p:cNvSpPr>
                <a:spLocks noChangeArrowheads="1"/>
              </p:cNvSpPr>
              <p:nvPr/>
            </p:nvSpPr>
            <p:spPr bwMode="auto">
              <a:xfrm>
                <a:off x="1232" y="1797"/>
                <a:ext cx="1124" cy="667"/>
              </a:xfrm>
              <a:prstGeom prst="ellipse">
                <a:avLst/>
              </a:prstGeom>
              <a:solidFill>
                <a:srgbClr val="FFFF99"/>
              </a:solidFill>
              <a:ln>
                <a:solidFill>
                  <a:schemeClr val="bg2">
                    <a:lumMod val="50000"/>
                  </a:schemeClr>
                </a:solid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b="1" i="0" dirty="0">
                    <a:solidFill>
                      <a:srgbClr val="000000"/>
                    </a:solidFill>
                    <a:effectLst/>
                    <a:latin typeface="+mn-lt"/>
                  </a:rPr>
                  <a:t>Asymptomatic </a:t>
                </a:r>
              </a:p>
              <a:p>
                <a:pPr algn="ctr"/>
                <a:r>
                  <a:rPr lang="en-US" b="1" i="0" dirty="0">
                    <a:solidFill>
                      <a:srgbClr val="000000"/>
                    </a:solidFill>
                    <a:effectLst/>
                    <a:latin typeface="+mn-lt"/>
                  </a:rPr>
                  <a:t>75%</a:t>
                </a:r>
              </a:p>
            </p:txBody>
          </p:sp>
          <p:sp>
            <p:nvSpPr>
              <p:cNvPr id="15" name="Oval 23"/>
              <p:cNvSpPr>
                <a:spLocks noChangeArrowheads="1"/>
              </p:cNvSpPr>
              <p:nvPr/>
            </p:nvSpPr>
            <p:spPr bwMode="auto">
              <a:xfrm>
                <a:off x="3029" y="1798"/>
                <a:ext cx="1124" cy="667"/>
              </a:xfrm>
              <a:prstGeom prst="ellipse">
                <a:avLst/>
              </a:prstGeom>
              <a:solidFill>
                <a:srgbClr val="FFA669"/>
              </a:solidFill>
              <a:ln w="9525">
                <a:solidFill>
                  <a:schemeClr val="tx1"/>
                </a:solidFill>
                <a:round/>
                <a:headEnd/>
                <a:tailEnd/>
              </a:ln>
              <a:effectLst/>
            </p:spPr>
            <p:txBody>
              <a:bodyPr wrap="none" anchor="ctr"/>
              <a:lstStyle/>
              <a:p>
                <a:pPr algn="ctr"/>
                <a:r>
                  <a:rPr lang="en-US" b="1" i="0" dirty="0">
                    <a:solidFill>
                      <a:srgbClr val="000000"/>
                    </a:solidFill>
                    <a:effectLst/>
                    <a:latin typeface="+mn-lt"/>
                  </a:rPr>
                  <a:t>Symptomatic </a:t>
                </a:r>
              </a:p>
              <a:p>
                <a:pPr algn="ctr"/>
                <a:r>
                  <a:rPr lang="en-US" b="1" i="0" dirty="0">
                    <a:solidFill>
                      <a:srgbClr val="000000"/>
                    </a:solidFill>
                    <a:effectLst/>
                    <a:latin typeface="+mn-lt"/>
                  </a:rPr>
                  <a:t>25%</a:t>
                </a:r>
              </a:p>
            </p:txBody>
          </p:sp>
        </p:grpSp>
        <p:grpSp>
          <p:nvGrpSpPr>
            <p:cNvPr id="5" name="Group 29"/>
            <p:cNvGrpSpPr>
              <a:grpSpLocks/>
            </p:cNvGrpSpPr>
            <p:nvPr/>
          </p:nvGrpSpPr>
          <p:grpSpPr bwMode="auto">
            <a:xfrm>
              <a:off x="3236222" y="4398565"/>
              <a:ext cx="4256088" cy="1069975"/>
              <a:chOff x="1895" y="2698"/>
              <a:chExt cx="2681" cy="674"/>
            </a:xfrm>
          </p:grpSpPr>
          <p:sp>
            <p:nvSpPr>
              <p:cNvPr id="20" name="Oval 15"/>
              <p:cNvSpPr>
                <a:spLocks noChangeArrowheads="1"/>
              </p:cNvSpPr>
              <p:nvPr/>
            </p:nvSpPr>
            <p:spPr bwMode="auto">
              <a:xfrm>
                <a:off x="1895" y="2705"/>
                <a:ext cx="1124" cy="667"/>
              </a:xfrm>
              <a:prstGeom prst="ellipse">
                <a:avLst/>
              </a:prstGeom>
              <a:solidFill>
                <a:srgbClr val="FFBF9F"/>
              </a:solidFill>
              <a:ln w="9525">
                <a:solidFill>
                  <a:schemeClr val="tx1"/>
                </a:solidFill>
                <a:round/>
                <a:headEnd/>
                <a:tailEnd/>
              </a:ln>
              <a:effectLst/>
            </p:spPr>
            <p:txBody>
              <a:bodyPr wrap="none" anchor="ctr"/>
              <a:lstStyle/>
              <a:p>
                <a:pPr algn="ctr"/>
                <a:r>
                  <a:rPr lang="en-US" b="1" i="0" dirty="0">
                    <a:solidFill>
                      <a:srgbClr val="000000"/>
                    </a:solidFill>
                    <a:effectLst/>
                    <a:latin typeface="+mn-lt"/>
                  </a:rPr>
                  <a:t>Dengue fever</a:t>
                </a:r>
              </a:p>
              <a:p>
                <a:pPr algn="ctr"/>
                <a:r>
                  <a:rPr lang="en-US" b="1" i="0" dirty="0">
                    <a:solidFill>
                      <a:srgbClr val="000000"/>
                    </a:solidFill>
                    <a:effectLst/>
                    <a:latin typeface="+mn-lt"/>
                  </a:rPr>
                  <a:t>95-99% </a:t>
                </a:r>
              </a:p>
            </p:txBody>
          </p:sp>
          <p:sp>
            <p:nvSpPr>
              <p:cNvPr id="21" name="Oval 27"/>
              <p:cNvSpPr>
                <a:spLocks noChangeArrowheads="1"/>
              </p:cNvSpPr>
              <p:nvPr/>
            </p:nvSpPr>
            <p:spPr bwMode="auto">
              <a:xfrm>
                <a:off x="3452" y="2698"/>
                <a:ext cx="1124" cy="667"/>
              </a:xfrm>
              <a:prstGeom prst="ellipse">
                <a:avLst/>
              </a:prstGeom>
              <a:solidFill>
                <a:srgbClr val="FF7D25"/>
              </a:solidFill>
              <a:ln w="9525">
                <a:solidFill>
                  <a:schemeClr val="tx1"/>
                </a:solidFill>
                <a:round/>
                <a:headEnd/>
                <a:tailEnd/>
              </a:ln>
              <a:effectLst/>
            </p:spPr>
            <p:txBody>
              <a:bodyPr wrap="none" anchor="ctr"/>
              <a:lstStyle/>
              <a:p>
                <a:pPr algn="ctr"/>
                <a:r>
                  <a:rPr lang="en-US" b="1" i="0" dirty="0">
                    <a:solidFill>
                      <a:srgbClr val="000000"/>
                    </a:solidFill>
                    <a:effectLst/>
                    <a:latin typeface="+mn-lt"/>
                  </a:rPr>
                  <a:t>Severe dengue</a:t>
                </a:r>
              </a:p>
              <a:p>
                <a:pPr algn="ctr"/>
                <a:r>
                  <a:rPr lang="en-US" b="1" i="0" dirty="0">
                    <a:solidFill>
                      <a:srgbClr val="000000"/>
                    </a:solidFill>
                    <a:effectLst/>
                    <a:latin typeface="+mn-lt"/>
                  </a:rPr>
                  <a:t>1-5%</a:t>
                </a:r>
              </a:p>
            </p:txBody>
          </p:sp>
        </p:grpSp>
        <p:cxnSp>
          <p:nvCxnSpPr>
            <p:cNvPr id="23" name="Straight Arrow Connector 22"/>
            <p:cNvCxnSpPr/>
            <p:nvPr/>
          </p:nvCxnSpPr>
          <p:spPr bwMode="auto">
            <a:xfrm rot="5400000">
              <a:off x="2910693" y="2475539"/>
              <a:ext cx="631647" cy="557369"/>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bwMode="auto">
            <a:xfrm rot="16200000" flipH="1">
              <a:off x="4235668" y="2483068"/>
              <a:ext cx="714702" cy="567562"/>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bwMode="auto">
            <a:xfrm rot="10800000" flipV="1">
              <a:off x="4421032" y="3962399"/>
              <a:ext cx="531969" cy="48083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bwMode="auto">
            <a:xfrm rot="16200000" flipH="1">
              <a:off x="5676900" y="4076700"/>
              <a:ext cx="457200"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8" name="Straight Arrow Connector 37"/>
            <p:cNvCxnSpPr>
              <a:endCxn id="6" idx="7"/>
            </p:cNvCxnSpPr>
            <p:nvPr/>
          </p:nvCxnSpPr>
          <p:spPr bwMode="auto">
            <a:xfrm rot="5400000">
              <a:off x="5878365" y="5431987"/>
              <a:ext cx="373427" cy="36138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48" name="Straight Arrow Connector 47"/>
            <p:cNvCxnSpPr/>
            <p:nvPr/>
          </p:nvCxnSpPr>
          <p:spPr bwMode="auto">
            <a:xfrm rot="16200000" flipH="1">
              <a:off x="6815562" y="5499936"/>
              <a:ext cx="361139" cy="271002"/>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6" name="Text Box 2"/>
            <p:cNvSpPr txBox="1">
              <a:spLocks noChangeArrowheads="1"/>
            </p:cNvSpPr>
            <p:nvPr/>
          </p:nvSpPr>
          <p:spPr bwMode="auto">
            <a:xfrm>
              <a:off x="1517216" y="6273380"/>
              <a:ext cx="3502061" cy="13120"/>
            </a:xfrm>
            <a:prstGeom prst="rect">
              <a:avLst/>
            </a:prstGeom>
            <a:noFill/>
            <a:ln w="9525">
              <a:noFill/>
              <a:miter lim="800000"/>
              <a:headEnd/>
              <a:tailEnd/>
            </a:ln>
            <a:effectLst/>
          </p:spPr>
          <p:txBody>
            <a:bodyPr wrap="none">
              <a:spAutoFit/>
            </a:bodyPr>
            <a:lstStyle/>
            <a:p>
              <a:r>
                <a:rPr lang="en-US" sz="1200" b="0" i="0" dirty="0">
                  <a:effectLst/>
                  <a:latin typeface="+mn-lt"/>
                </a:rPr>
                <a:t>Adapted from Vaccine 2004; 22: 1275-1280 </a:t>
              </a:r>
            </a:p>
          </p:txBody>
        </p:sp>
      </p:grpSp>
    </p:spTree>
    <p:extLst>
      <p:ext uri="{BB962C8B-B14F-4D97-AF65-F5344CB8AC3E}">
        <p14:creationId xmlns:p14="http://schemas.microsoft.com/office/powerpoint/2010/main" val="6682721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p:nvPr>
        </p:nvSpPr>
        <p:spPr>
          <a:xfrm>
            <a:off x="449940" y="1313544"/>
            <a:ext cx="8686800" cy="4525963"/>
          </a:xfrm>
          <a:noFill/>
        </p:spPr>
        <p:txBody>
          <a:bodyPr>
            <a:normAutofit fontScale="85000" lnSpcReduction="10000"/>
          </a:bodyPr>
          <a:lstStyle/>
          <a:p>
            <a:pPr>
              <a:lnSpc>
                <a:spcPts val="3500"/>
              </a:lnSpc>
              <a:spcBef>
                <a:spcPct val="0"/>
              </a:spcBef>
              <a:spcAft>
                <a:spcPct val="50000"/>
              </a:spcAft>
            </a:pPr>
            <a:r>
              <a:rPr lang="en-GB" dirty="0">
                <a:latin typeface="Tahoma" pitchFamily="34" charset="0"/>
              </a:rPr>
              <a:t>Dengue is a systemic and dynamic disease</a:t>
            </a:r>
          </a:p>
          <a:p>
            <a:pPr>
              <a:lnSpc>
                <a:spcPts val="3500"/>
              </a:lnSpc>
              <a:spcBef>
                <a:spcPct val="0"/>
              </a:spcBef>
              <a:spcAft>
                <a:spcPct val="50000"/>
              </a:spcAft>
            </a:pPr>
            <a:r>
              <a:rPr lang="en-GB" dirty="0">
                <a:latin typeface="Tahoma" pitchFamily="34" charset="0"/>
              </a:rPr>
              <a:t>Clinical presentation varies by phase and severity of illness </a:t>
            </a:r>
          </a:p>
          <a:p>
            <a:pPr>
              <a:lnSpc>
                <a:spcPts val="3500"/>
              </a:lnSpc>
              <a:spcBef>
                <a:spcPct val="0"/>
              </a:spcBef>
              <a:spcAft>
                <a:spcPct val="50000"/>
              </a:spcAft>
            </a:pPr>
            <a:r>
              <a:rPr lang="en-GB" dirty="0">
                <a:latin typeface="Tahoma" pitchFamily="34" charset="0"/>
              </a:rPr>
              <a:t>Important to have knowledge of clinical course and phases so that you can identify cases in timely manner</a:t>
            </a:r>
          </a:p>
          <a:p>
            <a:pPr>
              <a:lnSpc>
                <a:spcPts val="3500"/>
              </a:lnSpc>
              <a:spcBef>
                <a:spcPct val="0"/>
              </a:spcBef>
              <a:spcAft>
                <a:spcPct val="50000"/>
              </a:spcAft>
            </a:pPr>
            <a:r>
              <a:rPr lang="en-GB" dirty="0">
                <a:latin typeface="Tahoma" pitchFamily="34" charset="0"/>
              </a:rPr>
              <a:t>After the incubation period, the illness begins abruptly and is followed by 3 phases: </a:t>
            </a:r>
          </a:p>
          <a:p>
            <a:pPr lvl="1">
              <a:lnSpc>
                <a:spcPts val="2000"/>
              </a:lnSpc>
              <a:spcBef>
                <a:spcPct val="0"/>
              </a:spcBef>
              <a:spcAft>
                <a:spcPct val="50000"/>
              </a:spcAft>
            </a:pPr>
            <a:r>
              <a:rPr lang="en-GB" dirty="0">
                <a:latin typeface="Tahoma" pitchFamily="34" charset="0"/>
              </a:rPr>
              <a:t>Febrile</a:t>
            </a:r>
          </a:p>
          <a:p>
            <a:pPr lvl="1">
              <a:lnSpc>
                <a:spcPts val="2000"/>
              </a:lnSpc>
              <a:spcBef>
                <a:spcPct val="0"/>
              </a:spcBef>
              <a:spcAft>
                <a:spcPct val="50000"/>
              </a:spcAft>
            </a:pPr>
            <a:r>
              <a:rPr lang="en-GB" dirty="0">
                <a:latin typeface="Tahoma" pitchFamily="34" charset="0"/>
              </a:rPr>
              <a:t>Critical </a:t>
            </a:r>
          </a:p>
          <a:p>
            <a:pPr lvl="1">
              <a:lnSpc>
                <a:spcPts val="2000"/>
              </a:lnSpc>
              <a:spcBef>
                <a:spcPct val="0"/>
              </a:spcBef>
              <a:spcAft>
                <a:spcPct val="50000"/>
              </a:spcAft>
            </a:pPr>
            <a:r>
              <a:rPr lang="en-GB" dirty="0">
                <a:latin typeface="Tahoma" pitchFamily="34" charset="0"/>
              </a:rPr>
              <a:t>Convalescent or recovery</a:t>
            </a:r>
            <a:endParaRPr lang="en-US" dirty="0">
              <a:latin typeface="Tahoma" pitchFamily="34" charset="0"/>
            </a:endParaRPr>
          </a:p>
        </p:txBody>
      </p:sp>
      <p:sp>
        <p:nvSpPr>
          <p:cNvPr id="52226" name="Rectangle 2"/>
          <p:cNvSpPr>
            <a:spLocks noGrp="1" noChangeArrowheads="1"/>
          </p:cNvSpPr>
          <p:nvPr>
            <p:ph type="title" idx="4294967295"/>
          </p:nvPr>
        </p:nvSpPr>
        <p:spPr>
          <a:xfrm>
            <a:off x="0" y="73025"/>
            <a:ext cx="8229600" cy="1143000"/>
          </a:xfrm>
        </p:spPr>
        <p:txBody>
          <a:bodyPr/>
          <a:lstStyle/>
          <a:p>
            <a:r>
              <a:rPr lang="en-US" dirty="0">
                <a:solidFill>
                  <a:schemeClr val="tx1"/>
                </a:solidFill>
                <a:latin typeface="Tahoma" pitchFamily="34" charset="0"/>
              </a:rPr>
              <a:t>Clinical Course of Dengue</a:t>
            </a:r>
          </a:p>
        </p:txBody>
      </p:sp>
      <p:sp>
        <p:nvSpPr>
          <p:cNvPr id="3" name="Rectangle 2"/>
          <p:cNvSpPr/>
          <p:nvPr/>
        </p:nvSpPr>
        <p:spPr>
          <a:xfrm>
            <a:off x="794652" y="6070590"/>
            <a:ext cx="8305800" cy="246221"/>
          </a:xfrm>
          <a:prstGeom prst="rect">
            <a:avLst/>
          </a:prstGeom>
        </p:spPr>
        <p:txBody>
          <a:bodyPr wrap="square">
            <a:spAutoFit/>
          </a:bodyPr>
          <a:lstStyle/>
          <a:p>
            <a:r>
              <a:rPr lang="en-US" sz="1000" b="0" i="0" dirty="0"/>
              <a:t>Dengue Guidelines for Diagnosis, Treatment, Prevention and Control. 3rd edition. Geneva; World Health Organization. 2009</a:t>
            </a:r>
            <a:endParaRPr lang="en-US" sz="1000" dirty="0"/>
          </a:p>
        </p:txBody>
      </p:sp>
    </p:spTree>
    <p:extLst>
      <p:ext uri="{BB962C8B-B14F-4D97-AF65-F5344CB8AC3E}">
        <p14:creationId xmlns:p14="http://schemas.microsoft.com/office/powerpoint/2010/main" val="20114148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idx="4294967295"/>
          </p:nvPr>
        </p:nvSpPr>
        <p:spPr>
          <a:xfrm>
            <a:off x="0" y="76200"/>
            <a:ext cx="8229600" cy="1143000"/>
          </a:xfrm>
        </p:spPr>
        <p:txBody>
          <a:bodyPr>
            <a:normAutofit fontScale="90000"/>
          </a:bodyPr>
          <a:lstStyle/>
          <a:p>
            <a:r>
              <a:rPr lang="en-US" dirty="0">
                <a:solidFill>
                  <a:schemeClr val="tx1"/>
                </a:solidFill>
                <a:latin typeface="Tahoma" pitchFamily="34" charset="0"/>
              </a:rPr>
              <a:t>Natural History of DENV Infections</a:t>
            </a:r>
          </a:p>
        </p:txBody>
      </p:sp>
      <p:graphicFrame>
        <p:nvGraphicFramePr>
          <p:cNvPr id="30" name="Chart 29"/>
          <p:cNvGraphicFramePr/>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Straight Arrow Connector 35"/>
          <p:cNvCxnSpPr/>
          <p:nvPr/>
        </p:nvCxnSpPr>
        <p:spPr bwMode="auto">
          <a:xfrm flipV="1">
            <a:off x="685800" y="4953000"/>
            <a:ext cx="0" cy="91440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37" name="TextBox 36"/>
          <p:cNvSpPr txBox="1"/>
          <p:nvPr/>
        </p:nvSpPr>
        <p:spPr>
          <a:xfrm>
            <a:off x="86100" y="5825675"/>
            <a:ext cx="1209300" cy="584775"/>
          </a:xfrm>
          <a:prstGeom prst="rect">
            <a:avLst/>
          </a:prstGeom>
          <a:noFill/>
        </p:spPr>
        <p:txBody>
          <a:bodyPr wrap="square" rtlCol="0">
            <a:spAutoFit/>
          </a:bodyPr>
          <a:lstStyle/>
          <a:p>
            <a:pPr algn="ctr"/>
            <a:r>
              <a:rPr lang="en-US" sz="1600" i="0" dirty="0"/>
              <a:t>Mosquito bite</a:t>
            </a:r>
          </a:p>
        </p:txBody>
      </p:sp>
      <p:sp>
        <p:nvSpPr>
          <p:cNvPr id="51" name="TextBox 50"/>
          <p:cNvSpPr txBox="1"/>
          <p:nvPr/>
        </p:nvSpPr>
        <p:spPr>
          <a:xfrm>
            <a:off x="8253350" y="4371100"/>
            <a:ext cx="914400" cy="707886"/>
          </a:xfrm>
          <a:prstGeom prst="rect">
            <a:avLst/>
          </a:prstGeom>
          <a:noFill/>
        </p:spPr>
        <p:txBody>
          <a:bodyPr wrap="square" rtlCol="0">
            <a:spAutoFit/>
          </a:bodyPr>
          <a:lstStyle/>
          <a:p>
            <a:pPr algn="ctr"/>
            <a:r>
              <a:rPr lang="en-US" sz="4000" b="0" i="0" dirty="0"/>
              <a:t>…</a:t>
            </a:r>
          </a:p>
        </p:txBody>
      </p:sp>
      <p:sp>
        <p:nvSpPr>
          <p:cNvPr id="58"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59" name="TextBox 58"/>
          <p:cNvSpPr txBox="1"/>
          <p:nvPr/>
        </p:nvSpPr>
        <p:spPr>
          <a:xfrm>
            <a:off x="-11875" y="4362200"/>
            <a:ext cx="914400" cy="707886"/>
          </a:xfrm>
          <a:prstGeom prst="rect">
            <a:avLst/>
          </a:prstGeom>
          <a:noFill/>
        </p:spPr>
        <p:txBody>
          <a:bodyPr wrap="square" rtlCol="0">
            <a:spAutoFit/>
          </a:bodyPr>
          <a:lstStyle/>
          <a:p>
            <a:pPr algn="ctr"/>
            <a:r>
              <a:rPr lang="en-US" sz="4000" b="0" i="0" dirty="0"/>
              <a:t>…</a:t>
            </a:r>
          </a:p>
        </p:txBody>
      </p:sp>
      <p:sp>
        <p:nvSpPr>
          <p:cNvPr id="18"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19"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0"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1"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2" name="AutoShape 32"/>
          <p:cNvSpPr>
            <a:spLocks/>
          </p:cNvSpPr>
          <p:nvPr/>
        </p:nvSpPr>
        <p:spPr bwMode="auto">
          <a:xfrm rot="-5400000">
            <a:off x="6049712" y="2026453"/>
            <a:ext cx="371475" cy="888499"/>
          </a:xfrm>
          <a:prstGeom prst="rightBrace">
            <a:avLst>
              <a:gd name="adj1" fmla="val 15625"/>
              <a:gd name="adj2" fmla="val 50000"/>
            </a:avLst>
          </a:prstGeom>
          <a:noFill/>
          <a:ln w="38100">
            <a:solidFill>
              <a:schemeClr val="tx1"/>
            </a:solidFill>
            <a:round/>
            <a:headEnd/>
            <a:tailEnd/>
          </a:ln>
        </p:spPr>
        <p:txBody>
          <a:bodyPr wrap="none" anchor="ctr"/>
          <a:lstStyle/>
          <a:p>
            <a:pPr eaLnBrk="0" hangingPunct="0"/>
            <a:endParaRPr lang="en-US" i="0"/>
          </a:p>
        </p:txBody>
      </p:sp>
      <p:sp>
        <p:nvSpPr>
          <p:cNvPr id="23" name="AutoShape 33"/>
          <p:cNvSpPr>
            <a:spLocks/>
          </p:cNvSpPr>
          <p:nvPr/>
        </p:nvSpPr>
        <p:spPr bwMode="auto">
          <a:xfrm rot="-5400000">
            <a:off x="4340960" y="2282452"/>
            <a:ext cx="457200" cy="2424250"/>
          </a:xfrm>
          <a:prstGeom prst="rightBrace">
            <a:avLst>
              <a:gd name="adj1" fmla="val 34722"/>
              <a:gd name="adj2" fmla="val 50000"/>
            </a:avLst>
          </a:prstGeom>
          <a:noFill/>
          <a:ln w="38100">
            <a:solidFill>
              <a:schemeClr val="tx1"/>
            </a:solidFill>
            <a:round/>
            <a:headEnd/>
            <a:tailEnd/>
          </a:ln>
        </p:spPr>
        <p:txBody>
          <a:bodyPr wrap="none" anchor="ctr"/>
          <a:lstStyle/>
          <a:p>
            <a:pPr eaLnBrk="0" hangingPunct="0"/>
            <a:endParaRPr lang="en-US" i="0"/>
          </a:p>
        </p:txBody>
      </p:sp>
      <p:sp>
        <p:nvSpPr>
          <p:cNvPr id="24" name="AutoShape 34"/>
          <p:cNvSpPr>
            <a:spLocks/>
          </p:cNvSpPr>
          <p:nvPr/>
        </p:nvSpPr>
        <p:spPr bwMode="auto">
          <a:xfrm rot="-5400000">
            <a:off x="7333197" y="2737209"/>
            <a:ext cx="314407" cy="1621403"/>
          </a:xfrm>
          <a:prstGeom prst="rightBrace">
            <a:avLst>
              <a:gd name="adj1" fmla="val 44792"/>
              <a:gd name="adj2" fmla="val 50000"/>
            </a:avLst>
          </a:prstGeom>
          <a:noFill/>
          <a:ln w="38100">
            <a:solidFill>
              <a:schemeClr val="tx1"/>
            </a:solidFill>
            <a:round/>
            <a:headEnd/>
            <a:tailEnd/>
          </a:ln>
        </p:spPr>
        <p:txBody>
          <a:bodyPr wrap="none" anchor="ctr"/>
          <a:lstStyle/>
          <a:p>
            <a:pPr eaLnBrk="0" hangingPunct="0"/>
            <a:endParaRPr lang="en-US" i="0"/>
          </a:p>
        </p:txBody>
      </p:sp>
      <p:sp>
        <p:nvSpPr>
          <p:cNvPr id="25" name="Text Box 35"/>
          <p:cNvSpPr txBox="1">
            <a:spLocks noChangeArrowheads="1"/>
          </p:cNvSpPr>
          <p:nvPr/>
        </p:nvSpPr>
        <p:spPr bwMode="auto">
          <a:xfrm>
            <a:off x="6845237" y="3056279"/>
            <a:ext cx="1289050" cy="338554"/>
          </a:xfrm>
          <a:prstGeom prst="rect">
            <a:avLst/>
          </a:prstGeom>
          <a:noFill/>
          <a:ln w="9525">
            <a:noFill/>
            <a:miter lim="800000"/>
            <a:headEnd/>
            <a:tailEnd/>
          </a:ln>
        </p:spPr>
        <p:txBody>
          <a:bodyPr wrap="square">
            <a:spAutoFit/>
          </a:bodyPr>
          <a:lstStyle/>
          <a:p>
            <a:pPr>
              <a:spcBef>
                <a:spcPct val="50000"/>
              </a:spcBef>
            </a:pPr>
            <a:r>
              <a:rPr lang="en-US" sz="1600" i="0" dirty="0"/>
              <a:t>3 to 5 days</a:t>
            </a:r>
          </a:p>
        </p:txBody>
      </p:sp>
      <p:sp>
        <p:nvSpPr>
          <p:cNvPr id="26" name="Text Box 36"/>
          <p:cNvSpPr txBox="1">
            <a:spLocks noChangeArrowheads="1"/>
          </p:cNvSpPr>
          <p:nvPr/>
        </p:nvSpPr>
        <p:spPr bwMode="auto">
          <a:xfrm>
            <a:off x="5595217" y="1949212"/>
            <a:ext cx="1282699" cy="338554"/>
          </a:xfrm>
          <a:prstGeom prst="rect">
            <a:avLst/>
          </a:prstGeom>
          <a:noFill/>
          <a:ln w="9525">
            <a:noFill/>
            <a:miter lim="800000"/>
            <a:headEnd/>
            <a:tailEnd/>
          </a:ln>
        </p:spPr>
        <p:txBody>
          <a:bodyPr wrap="square">
            <a:spAutoFit/>
          </a:bodyPr>
          <a:lstStyle/>
          <a:p>
            <a:pPr>
              <a:spcBef>
                <a:spcPct val="50000"/>
              </a:spcBef>
            </a:pPr>
            <a:r>
              <a:rPr lang="en-US" sz="1600" i="0" dirty="0"/>
              <a:t>1 to 2 days </a:t>
            </a:r>
          </a:p>
        </p:txBody>
      </p:sp>
      <p:sp>
        <p:nvSpPr>
          <p:cNvPr id="27" name="Text Box 37"/>
          <p:cNvSpPr txBox="1">
            <a:spLocks noChangeArrowheads="1"/>
          </p:cNvSpPr>
          <p:nvPr/>
        </p:nvSpPr>
        <p:spPr bwMode="auto">
          <a:xfrm>
            <a:off x="3929120" y="2932183"/>
            <a:ext cx="1276350" cy="338554"/>
          </a:xfrm>
          <a:prstGeom prst="rect">
            <a:avLst/>
          </a:prstGeom>
          <a:noFill/>
          <a:ln w="9525">
            <a:noFill/>
            <a:miter lim="800000"/>
            <a:headEnd/>
            <a:tailEnd/>
          </a:ln>
        </p:spPr>
        <p:txBody>
          <a:bodyPr wrap="square">
            <a:spAutoFit/>
          </a:bodyPr>
          <a:lstStyle/>
          <a:p>
            <a:pPr>
              <a:spcBef>
                <a:spcPct val="50000"/>
              </a:spcBef>
            </a:pPr>
            <a:r>
              <a:rPr lang="en-US" sz="1600" i="0" dirty="0"/>
              <a:t>2 to 7 days</a:t>
            </a:r>
          </a:p>
        </p:txBody>
      </p:sp>
      <p:sp>
        <p:nvSpPr>
          <p:cNvPr id="29"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65"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sp>
        <p:nvSpPr>
          <p:cNvPr id="32" name="TextBox 31"/>
          <p:cNvSpPr txBox="1"/>
          <p:nvPr/>
        </p:nvSpPr>
        <p:spPr>
          <a:xfrm>
            <a:off x="7734957" y="1973920"/>
            <a:ext cx="1389500" cy="584775"/>
          </a:xfrm>
          <a:prstGeom prst="rect">
            <a:avLst/>
          </a:prstGeom>
          <a:noFill/>
        </p:spPr>
        <p:txBody>
          <a:bodyPr wrap="square" rtlCol="0">
            <a:spAutoFit/>
          </a:bodyPr>
          <a:lstStyle/>
          <a:p>
            <a:pPr algn="ctr"/>
            <a:r>
              <a:rPr lang="en-US" sz="1600" i="0" dirty="0"/>
              <a:t>Death or recovery</a:t>
            </a:r>
          </a:p>
        </p:txBody>
      </p:sp>
      <p:cxnSp>
        <p:nvCxnSpPr>
          <p:cNvPr id="33" name="Straight Arrow Connector 32"/>
          <p:cNvCxnSpPr/>
          <p:nvPr/>
        </p:nvCxnSpPr>
        <p:spPr bwMode="auto">
          <a:xfrm>
            <a:off x="8414907" y="2491395"/>
            <a:ext cx="0" cy="1195425"/>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34" name="Straight Arrow Connector 33"/>
          <p:cNvCxnSpPr/>
          <p:nvPr/>
        </p:nvCxnSpPr>
        <p:spPr bwMode="auto">
          <a:xfrm>
            <a:off x="3366325" y="2488225"/>
            <a:ext cx="0" cy="1195425"/>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35" name="TextBox 34"/>
          <p:cNvSpPr txBox="1"/>
          <p:nvPr/>
        </p:nvSpPr>
        <p:spPr>
          <a:xfrm>
            <a:off x="2674500" y="1982625"/>
            <a:ext cx="1389500" cy="584775"/>
          </a:xfrm>
          <a:prstGeom prst="rect">
            <a:avLst/>
          </a:prstGeom>
          <a:noFill/>
        </p:spPr>
        <p:txBody>
          <a:bodyPr wrap="square" rtlCol="0">
            <a:spAutoFit/>
          </a:bodyPr>
          <a:lstStyle/>
          <a:p>
            <a:pPr algn="ctr"/>
            <a:r>
              <a:rPr lang="en-US" sz="1600" i="0" dirty="0"/>
              <a:t>Symptom onset</a:t>
            </a:r>
          </a:p>
        </p:txBody>
      </p:sp>
      <p:sp>
        <p:nvSpPr>
          <p:cNvPr id="28" name="TextBox 27"/>
          <p:cNvSpPr txBox="1"/>
          <p:nvPr/>
        </p:nvSpPr>
        <p:spPr>
          <a:xfrm>
            <a:off x="4219575" y="5067300"/>
            <a:ext cx="790575" cy="369332"/>
          </a:xfrm>
          <a:prstGeom prst="rect">
            <a:avLst/>
          </a:prstGeom>
          <a:noFill/>
        </p:spPr>
        <p:txBody>
          <a:bodyPr wrap="square" rtlCol="0">
            <a:spAutoFit/>
          </a:bodyPr>
          <a:lstStyle/>
          <a:p>
            <a:r>
              <a:rPr lang="en-US" i="0" dirty="0"/>
              <a:t>Days</a:t>
            </a:r>
          </a:p>
        </p:txBody>
      </p:sp>
    </p:spTree>
    <p:extLst>
      <p:ext uri="{BB962C8B-B14F-4D97-AF65-F5344CB8AC3E}">
        <p14:creationId xmlns:p14="http://schemas.microsoft.com/office/powerpoint/2010/main" val="2282252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p:nvPr>
        </p:nvSpPr>
        <p:spPr>
          <a:xfrm>
            <a:off x="457200" y="1371600"/>
            <a:ext cx="8534400" cy="4851400"/>
          </a:xfrm>
          <a:noFill/>
        </p:spPr>
        <p:txBody>
          <a:bodyPr/>
          <a:lstStyle/>
          <a:p>
            <a:pPr eaLnBrk="1" hangingPunct="1">
              <a:spcBef>
                <a:spcPct val="0"/>
              </a:spcBef>
              <a:spcAft>
                <a:spcPts val="1800"/>
              </a:spcAft>
            </a:pPr>
            <a:r>
              <a:rPr lang="en-GB" dirty="0">
                <a:latin typeface="Tahoma" pitchFamily="34" charset="0"/>
                <a:cs typeface="Tahoma" pitchFamily="34" charset="0"/>
              </a:rPr>
              <a:t>Corresponds to fever which lasts 2 – 7 days and can be biphasic   </a:t>
            </a:r>
          </a:p>
          <a:p>
            <a:pPr eaLnBrk="1" hangingPunct="1">
              <a:spcBef>
                <a:spcPct val="0"/>
              </a:spcBef>
              <a:spcAft>
                <a:spcPts val="600"/>
              </a:spcAft>
            </a:pPr>
            <a:r>
              <a:rPr lang="en-GB" dirty="0">
                <a:latin typeface="Tahoma" pitchFamily="34" charset="0"/>
                <a:cs typeface="Tahoma" pitchFamily="34" charset="0"/>
              </a:rPr>
              <a:t>Defervescence occurs on day 3 – 8 of illness</a:t>
            </a:r>
          </a:p>
          <a:p>
            <a:pPr lvl="1" eaLnBrk="1" hangingPunct="1">
              <a:spcBef>
                <a:spcPct val="0"/>
              </a:spcBef>
              <a:buFont typeface="Tahoma" pitchFamily="34" charset="0"/>
              <a:buChar char="–"/>
            </a:pPr>
            <a:r>
              <a:rPr lang="en-GB" dirty="0">
                <a:latin typeface="Tahoma" pitchFamily="34" charset="0"/>
                <a:cs typeface="Tahoma" pitchFamily="34" charset="0"/>
              </a:rPr>
              <a:t>Defined as when body temperature drops to less than 38</a:t>
            </a:r>
            <a:r>
              <a:rPr lang="en-GB" baseline="30000" dirty="0">
                <a:latin typeface="Tahoma" pitchFamily="34" charset="0"/>
                <a:cs typeface="Tahoma" pitchFamily="34" charset="0"/>
              </a:rPr>
              <a:t>°</a:t>
            </a:r>
            <a:r>
              <a:rPr lang="en-GB" dirty="0">
                <a:latin typeface="Tahoma" pitchFamily="34" charset="0"/>
                <a:cs typeface="Tahoma" pitchFamily="34" charset="0"/>
              </a:rPr>
              <a:t>C and remains below this level</a:t>
            </a:r>
          </a:p>
          <a:p>
            <a:pPr marL="0" lvl="1" indent="0" eaLnBrk="1" hangingPunct="1">
              <a:spcBef>
                <a:spcPct val="0"/>
              </a:spcBef>
              <a:buNone/>
            </a:pPr>
            <a:endParaRPr lang="en-GB" dirty="0">
              <a:latin typeface="Tahoma" pitchFamily="34" charset="0"/>
              <a:ea typeface="+mn-ea"/>
              <a:cs typeface="Tahoma" pitchFamily="34" charset="0"/>
            </a:endParaRPr>
          </a:p>
          <a:p>
            <a:pPr>
              <a:buClr>
                <a:srgbClr val="9933FF"/>
              </a:buClr>
              <a:buFontTx/>
              <a:buNone/>
            </a:pPr>
            <a:endParaRPr lang="en-US" dirty="0">
              <a:latin typeface="Tahoma" pitchFamily="34" charset="0"/>
              <a:cs typeface="Tahoma" pitchFamily="34" charset="0"/>
            </a:endParaRPr>
          </a:p>
        </p:txBody>
      </p:sp>
      <p:sp>
        <p:nvSpPr>
          <p:cNvPr id="55298" name="Rectangle 2"/>
          <p:cNvSpPr>
            <a:spLocks noGrp="1" noChangeArrowheads="1"/>
          </p:cNvSpPr>
          <p:nvPr>
            <p:ph type="title" idx="4294967295"/>
          </p:nvPr>
        </p:nvSpPr>
        <p:spPr>
          <a:xfrm>
            <a:off x="0" y="73025"/>
            <a:ext cx="8229600" cy="1143000"/>
          </a:xfrm>
        </p:spPr>
        <p:txBody>
          <a:bodyPr/>
          <a:lstStyle/>
          <a:p>
            <a:r>
              <a:rPr lang="en-GB" dirty="0">
                <a:solidFill>
                  <a:schemeClr val="tx1"/>
                </a:solidFill>
                <a:latin typeface="Tahoma" pitchFamily="34" charset="0"/>
              </a:rPr>
              <a:t>Febrile Phase</a:t>
            </a:r>
            <a:endParaRPr lang="en-US" dirty="0">
              <a:solidFill>
                <a:schemeClr val="tx1"/>
              </a:solidFill>
              <a:latin typeface="Tahoma" pitchFamily="34" charset="0"/>
            </a:endParaRPr>
          </a:p>
        </p:txBody>
      </p:sp>
      <p:grpSp>
        <p:nvGrpSpPr>
          <p:cNvPr id="6" name="Group 5"/>
          <p:cNvGrpSpPr/>
          <p:nvPr/>
        </p:nvGrpSpPr>
        <p:grpSpPr>
          <a:xfrm>
            <a:off x="533400" y="4162711"/>
            <a:ext cx="8077200" cy="2295239"/>
            <a:chOff x="533400" y="2657761"/>
            <a:chExt cx="8077200" cy="2295239"/>
          </a:xfrm>
        </p:grpSpPr>
        <p:graphicFrame>
          <p:nvGraphicFramePr>
            <p:cNvPr id="7" name="Chart 6"/>
            <p:cNvGraphicFramePr/>
            <p:nvPr>
              <p:extLst>
                <p:ext uri="{D42A27DB-BD31-4B8C-83A1-F6EECF244321}">
                  <p14:modId xmlns:p14="http://schemas.microsoft.com/office/powerpoint/2010/main" val="464192377"/>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9"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10"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11"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12"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13"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14"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15" name="AutoShape 33"/>
          <p:cNvSpPr>
            <a:spLocks/>
          </p:cNvSpPr>
          <p:nvPr/>
        </p:nvSpPr>
        <p:spPr bwMode="auto">
          <a:xfrm rot="-5400000">
            <a:off x="4340960" y="3777877"/>
            <a:ext cx="457200" cy="2424250"/>
          </a:xfrm>
          <a:prstGeom prst="rightBrace">
            <a:avLst>
              <a:gd name="adj1" fmla="val 34722"/>
              <a:gd name="adj2" fmla="val 50000"/>
            </a:avLst>
          </a:prstGeom>
          <a:noFill/>
          <a:ln w="38100">
            <a:solidFill>
              <a:schemeClr val="tx1"/>
            </a:solidFill>
            <a:round/>
            <a:headEnd/>
            <a:tailEnd/>
          </a:ln>
        </p:spPr>
        <p:txBody>
          <a:bodyPr wrap="none" anchor="ctr"/>
          <a:lstStyle/>
          <a:p>
            <a:pPr eaLnBrk="0" hangingPunct="0"/>
            <a:endParaRPr lang="en-US" i="0"/>
          </a:p>
        </p:txBody>
      </p:sp>
      <p:sp>
        <p:nvSpPr>
          <p:cNvPr id="16" name="Text Box 37"/>
          <p:cNvSpPr txBox="1">
            <a:spLocks noChangeArrowheads="1"/>
          </p:cNvSpPr>
          <p:nvPr/>
        </p:nvSpPr>
        <p:spPr bwMode="auto">
          <a:xfrm>
            <a:off x="3929120" y="4427608"/>
            <a:ext cx="1276350" cy="338554"/>
          </a:xfrm>
          <a:prstGeom prst="rect">
            <a:avLst/>
          </a:prstGeom>
          <a:noFill/>
          <a:ln w="9525">
            <a:noFill/>
            <a:miter lim="800000"/>
            <a:headEnd/>
            <a:tailEnd/>
          </a:ln>
        </p:spPr>
        <p:txBody>
          <a:bodyPr wrap="square">
            <a:spAutoFit/>
          </a:bodyPr>
          <a:lstStyle/>
          <a:p>
            <a:pPr>
              <a:spcBef>
                <a:spcPct val="50000"/>
              </a:spcBef>
            </a:pPr>
            <a:r>
              <a:rPr lang="en-US" sz="1600" i="0" dirty="0"/>
              <a:t>2 to 7 days</a:t>
            </a:r>
          </a:p>
        </p:txBody>
      </p:sp>
    </p:spTree>
    <p:extLst>
      <p:ext uri="{BB962C8B-B14F-4D97-AF65-F5344CB8AC3E}">
        <p14:creationId xmlns:p14="http://schemas.microsoft.com/office/powerpoint/2010/main" val="15250358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3"/>
          <p:cNvSpPr>
            <a:spLocks noChangeShapeType="1"/>
          </p:cNvSpPr>
          <p:nvPr/>
        </p:nvSpPr>
        <p:spPr bwMode="auto">
          <a:xfrm flipV="1">
            <a:off x="4306888" y="5073650"/>
            <a:ext cx="17462" cy="7938"/>
          </a:xfrm>
          <a:prstGeom prst="line">
            <a:avLst/>
          </a:prstGeom>
          <a:noFill/>
          <a:ln w="25400">
            <a:solidFill>
              <a:srgbClr val="66CCFF"/>
            </a:solidFill>
            <a:round/>
            <a:headEnd type="none" w="sm" len="sm"/>
            <a:tailEnd type="none" w="sm" len="sm"/>
          </a:ln>
        </p:spPr>
        <p:txBody>
          <a:bodyPr wrap="none" anchor="ctr"/>
          <a:lstStyle/>
          <a:p>
            <a:endParaRPr lang="en-US"/>
          </a:p>
        </p:txBody>
      </p:sp>
      <p:sp>
        <p:nvSpPr>
          <p:cNvPr id="83979" name="Line 63"/>
          <p:cNvSpPr>
            <a:spLocks noChangeShapeType="1"/>
          </p:cNvSpPr>
          <p:nvPr/>
        </p:nvSpPr>
        <p:spPr bwMode="auto">
          <a:xfrm>
            <a:off x="3414426" y="3667125"/>
            <a:ext cx="9525" cy="1489075"/>
          </a:xfrm>
          <a:prstGeom prst="line">
            <a:avLst/>
          </a:prstGeom>
          <a:noFill/>
          <a:ln w="57150">
            <a:solidFill>
              <a:srgbClr val="C00000"/>
            </a:solidFill>
            <a:round/>
            <a:headEnd type="none" w="sm" len="sm"/>
            <a:tailEnd type="triangle" w="sm" len="sm"/>
          </a:ln>
        </p:spPr>
        <p:txBody>
          <a:bodyPr wrap="none" anchor="ctr"/>
          <a:lstStyle/>
          <a:p>
            <a:endParaRPr lang="en-US"/>
          </a:p>
        </p:txBody>
      </p:sp>
      <p:sp>
        <p:nvSpPr>
          <p:cNvPr id="83980" name="Rectangle 64"/>
          <p:cNvSpPr>
            <a:spLocks noChangeArrowheads="1"/>
          </p:cNvSpPr>
          <p:nvPr/>
        </p:nvSpPr>
        <p:spPr bwMode="auto">
          <a:xfrm>
            <a:off x="444500" y="320675"/>
            <a:ext cx="8229600" cy="1143000"/>
          </a:xfrm>
          <a:prstGeom prst="rect">
            <a:avLst/>
          </a:prstGeom>
          <a:noFill/>
          <a:ln w="9525">
            <a:noFill/>
            <a:miter lim="800000"/>
            <a:headEnd/>
            <a:tailEnd/>
          </a:ln>
        </p:spPr>
        <p:txBody>
          <a:bodyPr anchor="ctr"/>
          <a:lstStyle/>
          <a:p>
            <a:pPr algn="ctr" eaLnBrk="0" hangingPunct="0"/>
            <a:r>
              <a:rPr lang="en-US" sz="3200" i="0" dirty="0">
                <a:latin typeface="Tahoma" pitchFamily="34" charset="0"/>
              </a:rPr>
              <a:t>Clinical Manifestations in Febrile Phase</a:t>
            </a:r>
          </a:p>
          <a:p>
            <a:pPr algn="ctr" eaLnBrk="0" hangingPunct="0"/>
            <a:endParaRPr lang="en-US" sz="3200" i="0" dirty="0">
              <a:solidFill>
                <a:srgbClr val="D20000"/>
              </a:solidFill>
              <a:latin typeface="Tahoma" pitchFamily="34" charset="0"/>
            </a:endParaRPr>
          </a:p>
        </p:txBody>
      </p:sp>
      <p:grpSp>
        <p:nvGrpSpPr>
          <p:cNvPr id="18" name="Group 17"/>
          <p:cNvGrpSpPr/>
          <p:nvPr/>
        </p:nvGrpSpPr>
        <p:grpSpPr>
          <a:xfrm>
            <a:off x="4229101" y="1169963"/>
            <a:ext cx="4724400" cy="3011797"/>
            <a:chOff x="3733799" y="1123091"/>
            <a:chExt cx="4721680" cy="2899919"/>
          </a:xfrm>
        </p:grpSpPr>
        <p:sp>
          <p:nvSpPr>
            <p:cNvPr id="19" name="Text Box 48"/>
            <p:cNvSpPr txBox="1">
              <a:spLocks noChangeArrowheads="1"/>
            </p:cNvSpPr>
            <p:nvPr/>
          </p:nvSpPr>
          <p:spPr bwMode="auto">
            <a:xfrm>
              <a:off x="3962400" y="1169152"/>
              <a:ext cx="4493079" cy="1643527"/>
            </a:xfrm>
            <a:prstGeom prst="rect">
              <a:avLst/>
            </a:prstGeom>
            <a:noFill/>
            <a:ln w="9525">
              <a:noFill/>
              <a:miter lim="800000"/>
              <a:headEnd/>
              <a:tailEnd/>
            </a:ln>
          </p:spPr>
          <p:txBody>
            <a:bodyPr wrap="square">
              <a:spAutoFit/>
            </a:bodyPr>
            <a:lstStyle/>
            <a:p>
              <a:pPr eaLnBrk="0" hangingPunct="0">
                <a:spcAft>
                  <a:spcPct val="30000"/>
                </a:spcAft>
              </a:pPr>
              <a:r>
                <a:rPr lang="en-US" i="0" dirty="0">
                  <a:latin typeface="Tahoma" pitchFamily="34" charset="0"/>
                  <a:cs typeface="Tahoma" pitchFamily="34" charset="0"/>
                </a:rPr>
                <a:t>With sudden onset of fever:  </a:t>
              </a:r>
            </a:p>
            <a:p>
              <a:pPr eaLnBrk="0" hangingPunct="0">
                <a:spcAft>
                  <a:spcPct val="30000"/>
                </a:spcAft>
              </a:pPr>
              <a:r>
                <a:rPr lang="en-US" b="0" i="0" dirty="0"/>
                <a:t>Flushing or erythema of face, neck and chest for 1 to 2 days. May have </a:t>
              </a:r>
              <a:r>
                <a:rPr lang="en-US" b="0" i="0" dirty="0">
                  <a:latin typeface="Tahoma" pitchFamily="34" charset="0"/>
                </a:rPr>
                <a:t>injected pharynx and red lips.</a:t>
              </a:r>
              <a:r>
                <a:rPr lang="en-US" b="0" i="0" dirty="0"/>
                <a:t> </a:t>
              </a:r>
            </a:p>
            <a:p>
              <a:pPr eaLnBrk="0" hangingPunct="0">
                <a:spcAft>
                  <a:spcPct val="30000"/>
                </a:spcAft>
              </a:pPr>
              <a:r>
                <a:rPr lang="es-ES" i="0" dirty="0"/>
                <a:t>                                               </a:t>
              </a:r>
            </a:p>
          </p:txBody>
        </p:sp>
        <p:sp>
          <p:nvSpPr>
            <p:cNvPr id="20" name="AutoShape 56"/>
            <p:cNvSpPr>
              <a:spLocks/>
            </p:cNvSpPr>
            <p:nvPr/>
          </p:nvSpPr>
          <p:spPr bwMode="auto">
            <a:xfrm rot="10800000">
              <a:off x="3733799" y="1123091"/>
              <a:ext cx="457200" cy="2899919"/>
            </a:xfrm>
            <a:prstGeom prst="rightBrace">
              <a:avLst>
                <a:gd name="adj1" fmla="val 34722"/>
                <a:gd name="adj2" fmla="val 50000"/>
              </a:avLst>
            </a:prstGeom>
            <a:noFill/>
            <a:ln w="38100">
              <a:solidFill>
                <a:schemeClr val="tx1"/>
              </a:solidFill>
              <a:round/>
              <a:headEnd/>
              <a:tailEnd/>
            </a:ln>
          </p:spPr>
          <p:txBody>
            <a:bodyPr wrap="none" anchor="ctr"/>
            <a:lstStyle/>
            <a:p>
              <a:pPr eaLnBrk="0" hangingPunct="0"/>
              <a:endParaRPr lang="en-US" i="0"/>
            </a:p>
          </p:txBody>
        </p:sp>
      </p:grpSp>
      <p:pic>
        <p:nvPicPr>
          <p:cNvPr id="21" name="Picture 41"/>
          <p:cNvPicPr>
            <a:picLocks noChangeAspect="1" noChangeArrowheads="1"/>
          </p:cNvPicPr>
          <p:nvPr/>
        </p:nvPicPr>
        <p:blipFill>
          <a:blip r:embed="rId3" cstate="print"/>
          <a:srcRect l="2383" t="2229" r="2145" b="2229"/>
          <a:stretch>
            <a:fillRect/>
          </a:stretch>
        </p:blipFill>
        <p:spPr bwMode="auto">
          <a:xfrm>
            <a:off x="2286000" y="1150913"/>
            <a:ext cx="1989138" cy="2735287"/>
          </a:xfrm>
          <a:prstGeom prst="rect">
            <a:avLst/>
          </a:prstGeom>
          <a:noFill/>
          <a:ln w="28575">
            <a:solidFill>
              <a:schemeClr val="tx1"/>
            </a:solidFill>
            <a:miter lim="800000"/>
            <a:headEnd/>
            <a:tailEnd/>
          </a:ln>
        </p:spPr>
      </p:pic>
      <p:grpSp>
        <p:nvGrpSpPr>
          <p:cNvPr id="22" name="Group 21"/>
          <p:cNvGrpSpPr/>
          <p:nvPr/>
        </p:nvGrpSpPr>
        <p:grpSpPr>
          <a:xfrm>
            <a:off x="533400" y="4162711"/>
            <a:ext cx="8077200" cy="2295239"/>
            <a:chOff x="533400" y="2657761"/>
            <a:chExt cx="8077200" cy="2295239"/>
          </a:xfrm>
        </p:grpSpPr>
        <p:graphicFrame>
          <p:nvGraphicFramePr>
            <p:cNvPr id="23" name="Chart 22"/>
            <p:cNvGraphicFramePr/>
            <p:nvPr>
              <p:extLst>
                <p:ext uri="{D42A27DB-BD31-4B8C-83A1-F6EECF244321}">
                  <p14:modId xmlns:p14="http://schemas.microsoft.com/office/powerpoint/2010/main" val="189571098"/>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25"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26"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7"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8"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9"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30"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31" name="TextBox 30"/>
          <p:cNvSpPr txBox="1"/>
          <p:nvPr/>
        </p:nvSpPr>
        <p:spPr>
          <a:xfrm>
            <a:off x="3581400" y="6410325"/>
            <a:ext cx="1981200" cy="369332"/>
          </a:xfrm>
          <a:prstGeom prst="rect">
            <a:avLst/>
          </a:prstGeom>
          <a:noFill/>
        </p:spPr>
        <p:txBody>
          <a:bodyPr wrap="square" rtlCol="0">
            <a:spAutoFit/>
          </a:bodyPr>
          <a:lstStyle/>
          <a:p>
            <a:pPr algn="ctr"/>
            <a:r>
              <a:rPr lang="en-US" i="0" dirty="0"/>
              <a:t>Days</a:t>
            </a:r>
          </a:p>
        </p:txBody>
      </p:sp>
      <p:sp>
        <p:nvSpPr>
          <p:cNvPr id="2" name="TextBox 1"/>
          <p:cNvSpPr txBox="1"/>
          <p:nvPr/>
        </p:nvSpPr>
        <p:spPr>
          <a:xfrm>
            <a:off x="4449816" y="2667000"/>
            <a:ext cx="4494160" cy="1477328"/>
          </a:xfrm>
          <a:prstGeom prst="rect">
            <a:avLst/>
          </a:prstGeom>
          <a:noFill/>
        </p:spPr>
        <p:txBody>
          <a:bodyPr wrap="square" rtlCol="0">
            <a:spAutoFit/>
          </a:bodyPr>
          <a:lstStyle/>
          <a:p>
            <a:r>
              <a:rPr lang="en-US" i="0" dirty="0">
                <a:latin typeface="Tahoma" pitchFamily="34" charset="0"/>
                <a:cs typeface="Tahoma" pitchFamily="34" charset="0"/>
              </a:rPr>
              <a:t>Classic signs and symptoms: </a:t>
            </a:r>
            <a:r>
              <a:rPr lang="en-US" b="0" i="0" dirty="0"/>
              <a:t>headache, retro-orbital eye pain, arthralgia, myalgia, or hemorrhagic manifestation. Encephalitis can present early while febrile</a:t>
            </a:r>
          </a:p>
          <a:p>
            <a:endParaRPr lang="en-US" dirty="0"/>
          </a:p>
        </p:txBody>
      </p:sp>
      <p:sp>
        <p:nvSpPr>
          <p:cNvPr id="33" name="Rectangle 32"/>
          <p:cNvSpPr/>
          <p:nvPr/>
        </p:nvSpPr>
        <p:spPr bwMode="auto">
          <a:xfrm rot="21157845" flipV="1">
            <a:off x="2314986" y="2158238"/>
            <a:ext cx="1731073" cy="115493"/>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34" name="Picture 4"/>
          <p:cNvPicPr>
            <a:picLocks noChangeAspect="1" noChangeArrowheads="1"/>
          </p:cNvPicPr>
          <p:nvPr/>
        </p:nvPicPr>
        <p:blipFill>
          <a:blip r:embed="rId5" cstate="print">
            <a:lum bright="24000" contrast="24000"/>
          </a:blip>
          <a:srcRect l="4051" t="1274" r="2621" b="1752"/>
          <a:stretch>
            <a:fillRect/>
          </a:stretch>
        </p:blipFill>
        <p:spPr bwMode="auto">
          <a:xfrm>
            <a:off x="502054" y="2690409"/>
            <a:ext cx="1702423" cy="2978177"/>
          </a:xfrm>
          <a:prstGeom prst="rect">
            <a:avLst/>
          </a:prstGeom>
          <a:noFill/>
          <a:ln w="28575">
            <a:solidFill>
              <a:schemeClr val="tx2"/>
            </a:solidFill>
            <a:miter lim="800000"/>
            <a:headEnd type="none" w="sm" len="sm"/>
            <a:tailEnd type="none" w="sm" len="sm"/>
          </a:ln>
        </p:spPr>
      </p:pic>
      <p:pic>
        <p:nvPicPr>
          <p:cNvPr id="32" name="Picture 31" descr="Dengue6 (Small) early dengue.JPG"/>
          <p:cNvPicPr preferRelativeResize="0">
            <a:picLocks/>
          </p:cNvPicPr>
          <p:nvPr/>
        </p:nvPicPr>
        <p:blipFill>
          <a:blip r:embed="rId6" cstate="print">
            <a:extLst>
              <a:ext uri="{BEBA8EAE-BF5A-486C-A8C5-ECC9F3942E4B}">
                <a14:imgProps xmlns:a14="http://schemas.microsoft.com/office/drawing/2010/main">
                  <a14:imgLayer r:embed="rId7">
                    <a14:imgEffect>
                      <a14:sharpenSoften amount="80000"/>
                    </a14:imgEffect>
                    <a14:imgEffect>
                      <a14:brightnessContrast bright="-20000" contrast="48000"/>
                    </a14:imgEffect>
                  </a14:imgLayer>
                </a14:imgProps>
              </a:ext>
            </a:extLst>
          </a:blip>
          <a:srcRect l="46925" t="19054" r="23429" b="27027"/>
          <a:stretch>
            <a:fillRect/>
          </a:stretch>
        </p:blipFill>
        <p:spPr>
          <a:xfrm rot="5400000">
            <a:off x="583306" y="980122"/>
            <a:ext cx="1401143" cy="18412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146899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3"/>
          <p:cNvSpPr>
            <a:spLocks noChangeShapeType="1"/>
          </p:cNvSpPr>
          <p:nvPr/>
        </p:nvSpPr>
        <p:spPr bwMode="auto">
          <a:xfrm flipV="1">
            <a:off x="4306888" y="5073650"/>
            <a:ext cx="17462" cy="7938"/>
          </a:xfrm>
          <a:prstGeom prst="line">
            <a:avLst/>
          </a:prstGeom>
          <a:noFill/>
          <a:ln w="25400">
            <a:solidFill>
              <a:srgbClr val="66CCFF"/>
            </a:solidFill>
            <a:round/>
            <a:headEnd type="none" w="sm" len="sm"/>
            <a:tailEnd type="none" w="sm" len="sm"/>
          </a:ln>
        </p:spPr>
        <p:txBody>
          <a:bodyPr wrap="none" anchor="ctr"/>
          <a:lstStyle/>
          <a:p>
            <a:endParaRPr lang="en-US"/>
          </a:p>
        </p:txBody>
      </p:sp>
      <p:sp>
        <p:nvSpPr>
          <p:cNvPr id="85000" name="Text Box 43"/>
          <p:cNvSpPr txBox="1">
            <a:spLocks noChangeArrowheads="1"/>
          </p:cNvSpPr>
          <p:nvPr/>
        </p:nvSpPr>
        <p:spPr bwMode="auto">
          <a:xfrm>
            <a:off x="5263864" y="1531960"/>
            <a:ext cx="2889536" cy="1200329"/>
          </a:xfrm>
          <a:prstGeom prst="rect">
            <a:avLst/>
          </a:prstGeom>
          <a:noFill/>
          <a:ln w="9525">
            <a:noFill/>
            <a:miter lim="800000"/>
            <a:headEnd/>
            <a:tailEnd/>
          </a:ln>
        </p:spPr>
        <p:txBody>
          <a:bodyPr wrap="square">
            <a:spAutoFit/>
          </a:bodyPr>
          <a:lstStyle/>
          <a:p>
            <a:pPr eaLnBrk="0" hangingPunct="0">
              <a:spcAft>
                <a:spcPct val="30000"/>
              </a:spcAft>
            </a:pPr>
            <a:r>
              <a:rPr lang="en-US" i="0" dirty="0">
                <a:latin typeface="Tahoma" pitchFamily="34" charset="0"/>
              </a:rPr>
              <a:t>Days 2 to 6 post onset</a:t>
            </a:r>
            <a:r>
              <a:rPr lang="en-US" i="0" dirty="0">
                <a:solidFill>
                  <a:srgbClr val="380070"/>
                </a:solidFill>
                <a:latin typeface="Tahoma" pitchFamily="34" charset="0"/>
              </a:rPr>
              <a:t>: </a:t>
            </a:r>
            <a:r>
              <a:rPr lang="en-US" i="0" dirty="0">
                <a:latin typeface="Tahoma" pitchFamily="34" charset="0"/>
              </a:rPr>
              <a:t> </a:t>
            </a:r>
            <a:r>
              <a:rPr lang="en-US" b="0" i="0" dirty="0"/>
              <a:t>Macular or </a:t>
            </a:r>
            <a:r>
              <a:rPr lang="en-US" b="0" i="0" dirty="0" err="1"/>
              <a:t>maculopapular</a:t>
            </a:r>
            <a:r>
              <a:rPr lang="en-US" b="0" i="0" dirty="0"/>
              <a:t> </a:t>
            </a:r>
            <a:r>
              <a:rPr lang="en-US" b="0" i="0" dirty="0" err="1"/>
              <a:t>truncal</a:t>
            </a:r>
            <a:r>
              <a:rPr lang="en-US" b="0" i="0" dirty="0"/>
              <a:t> rash that spreads to face and extremities. </a:t>
            </a:r>
            <a:r>
              <a:rPr lang="es-ES" i="0" dirty="0"/>
              <a:t>  </a:t>
            </a:r>
          </a:p>
        </p:txBody>
      </p:sp>
      <p:sp>
        <p:nvSpPr>
          <p:cNvPr id="85001" name="AutoShape 44"/>
          <p:cNvSpPr>
            <a:spLocks/>
          </p:cNvSpPr>
          <p:nvPr/>
        </p:nvSpPr>
        <p:spPr bwMode="auto">
          <a:xfrm rot="10800000">
            <a:off x="5041900" y="1371600"/>
            <a:ext cx="457200" cy="1905000"/>
          </a:xfrm>
          <a:prstGeom prst="rightBrace">
            <a:avLst>
              <a:gd name="adj1" fmla="val 34722"/>
              <a:gd name="adj2" fmla="val 50000"/>
            </a:avLst>
          </a:prstGeom>
          <a:noFill/>
          <a:ln w="38100">
            <a:solidFill>
              <a:schemeClr val="tx1"/>
            </a:solidFill>
            <a:round/>
            <a:headEnd/>
            <a:tailEnd/>
          </a:ln>
        </p:spPr>
        <p:txBody>
          <a:bodyPr wrap="none" anchor="ctr"/>
          <a:lstStyle/>
          <a:p>
            <a:pPr eaLnBrk="0" hangingPunct="0"/>
            <a:endParaRPr lang="en-US" i="0"/>
          </a:p>
        </p:txBody>
      </p:sp>
      <p:sp>
        <p:nvSpPr>
          <p:cNvPr id="85002" name="Line 45"/>
          <p:cNvSpPr>
            <a:spLocks noChangeShapeType="1"/>
          </p:cNvSpPr>
          <p:nvPr/>
        </p:nvSpPr>
        <p:spPr bwMode="auto">
          <a:xfrm>
            <a:off x="5019675" y="3641725"/>
            <a:ext cx="9525" cy="1489075"/>
          </a:xfrm>
          <a:prstGeom prst="line">
            <a:avLst/>
          </a:prstGeom>
          <a:noFill/>
          <a:ln w="57150">
            <a:solidFill>
              <a:srgbClr val="C00000"/>
            </a:solidFill>
            <a:round/>
            <a:headEnd type="none" w="sm" len="sm"/>
            <a:tailEnd type="triangle" w="sm" len="sm"/>
          </a:ln>
        </p:spPr>
        <p:txBody>
          <a:bodyPr wrap="none" anchor="ctr"/>
          <a:lstStyle/>
          <a:p>
            <a:endParaRPr lang="en-US"/>
          </a:p>
        </p:txBody>
      </p:sp>
      <p:pic>
        <p:nvPicPr>
          <p:cNvPr id="85004" name="Picture 48" descr="File:Severerash.jpg">
            <a:hlinkClick r:id="rId3"/>
          </p:cNvPr>
          <p:cNvPicPr>
            <a:picLocks noChangeAspect="1" noChangeArrowheads="1"/>
          </p:cNvPicPr>
          <p:nvPr/>
        </p:nvPicPr>
        <p:blipFill>
          <a:blip r:embed="rId4" cstate="print"/>
          <a:srcRect/>
          <a:stretch>
            <a:fillRect/>
          </a:stretch>
        </p:blipFill>
        <p:spPr bwMode="auto">
          <a:xfrm>
            <a:off x="1231900" y="1181100"/>
            <a:ext cx="3810000" cy="2857500"/>
          </a:xfrm>
          <a:prstGeom prst="rect">
            <a:avLst/>
          </a:prstGeom>
          <a:noFill/>
          <a:ln w="19050">
            <a:solidFill>
              <a:schemeClr val="tx1"/>
            </a:solidFill>
            <a:miter lim="800000"/>
            <a:headEnd/>
            <a:tailEnd/>
          </a:ln>
        </p:spPr>
      </p:pic>
      <p:grpSp>
        <p:nvGrpSpPr>
          <p:cNvPr id="18" name="Group 17"/>
          <p:cNvGrpSpPr/>
          <p:nvPr/>
        </p:nvGrpSpPr>
        <p:grpSpPr>
          <a:xfrm>
            <a:off x="533400" y="4172236"/>
            <a:ext cx="8077200" cy="2295239"/>
            <a:chOff x="533400" y="2657761"/>
            <a:chExt cx="8077200" cy="2295239"/>
          </a:xfrm>
        </p:grpSpPr>
        <p:graphicFrame>
          <p:nvGraphicFramePr>
            <p:cNvPr id="19" name="Chart 18"/>
            <p:cNvGraphicFramePr/>
            <p:nvPr>
              <p:extLst>
                <p:ext uri="{D42A27DB-BD31-4B8C-83A1-F6EECF244321}">
                  <p14:modId xmlns:p14="http://schemas.microsoft.com/office/powerpoint/2010/main" val="2692003876"/>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21"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22"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3"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4"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5"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26"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27" name="TextBox 26"/>
          <p:cNvSpPr txBox="1"/>
          <p:nvPr/>
        </p:nvSpPr>
        <p:spPr>
          <a:xfrm>
            <a:off x="3581400" y="6419850"/>
            <a:ext cx="1981200" cy="369332"/>
          </a:xfrm>
          <a:prstGeom prst="rect">
            <a:avLst/>
          </a:prstGeom>
          <a:noFill/>
        </p:spPr>
        <p:txBody>
          <a:bodyPr wrap="square" rtlCol="0">
            <a:spAutoFit/>
          </a:bodyPr>
          <a:lstStyle/>
          <a:p>
            <a:pPr algn="ctr"/>
            <a:r>
              <a:rPr lang="en-US" i="0" dirty="0"/>
              <a:t>Days</a:t>
            </a:r>
          </a:p>
        </p:txBody>
      </p:sp>
      <p:sp>
        <p:nvSpPr>
          <p:cNvPr id="28" name="Rectangle 64"/>
          <p:cNvSpPr>
            <a:spLocks noChangeArrowheads="1"/>
          </p:cNvSpPr>
          <p:nvPr/>
        </p:nvSpPr>
        <p:spPr bwMode="auto">
          <a:xfrm>
            <a:off x="444500" y="330200"/>
            <a:ext cx="8229600" cy="1143000"/>
          </a:xfrm>
          <a:prstGeom prst="rect">
            <a:avLst/>
          </a:prstGeom>
          <a:noFill/>
          <a:ln w="9525">
            <a:noFill/>
            <a:miter lim="800000"/>
            <a:headEnd/>
            <a:tailEnd/>
          </a:ln>
        </p:spPr>
        <p:txBody>
          <a:bodyPr anchor="ctr"/>
          <a:lstStyle/>
          <a:p>
            <a:pPr algn="ctr" eaLnBrk="0" hangingPunct="0"/>
            <a:r>
              <a:rPr lang="en-US" sz="3200" i="0" dirty="0">
                <a:latin typeface="Tahoma" pitchFamily="34" charset="0"/>
              </a:rPr>
              <a:t>Clinical Manifestations in Febrile Phase</a:t>
            </a:r>
          </a:p>
          <a:p>
            <a:pPr algn="ctr" eaLnBrk="0" hangingPunct="0"/>
            <a:endParaRPr lang="en-US" sz="3200" i="0" dirty="0">
              <a:solidFill>
                <a:srgbClr val="D20000"/>
              </a:solidFill>
              <a:latin typeface="Tahoma" pitchFamily="34" charset="0"/>
            </a:endParaRPr>
          </a:p>
        </p:txBody>
      </p:sp>
    </p:spTree>
    <p:extLst>
      <p:ext uri="{BB962C8B-B14F-4D97-AF65-F5344CB8AC3E}">
        <p14:creationId xmlns:p14="http://schemas.microsoft.com/office/powerpoint/2010/main" val="2717337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3"/>
          <p:cNvSpPr>
            <a:spLocks noChangeShapeType="1"/>
          </p:cNvSpPr>
          <p:nvPr/>
        </p:nvSpPr>
        <p:spPr bwMode="auto">
          <a:xfrm flipV="1">
            <a:off x="4582654" y="5073650"/>
            <a:ext cx="17462" cy="7938"/>
          </a:xfrm>
          <a:prstGeom prst="line">
            <a:avLst/>
          </a:prstGeom>
          <a:noFill/>
          <a:ln w="25400">
            <a:solidFill>
              <a:srgbClr val="66CCFF"/>
            </a:solidFill>
            <a:round/>
            <a:headEnd type="none" w="sm" len="sm"/>
            <a:tailEnd type="none" w="sm" len="sm"/>
          </a:ln>
        </p:spPr>
        <p:txBody>
          <a:bodyPr wrap="none" anchor="ctr"/>
          <a:lstStyle/>
          <a:p>
            <a:endParaRPr lang="en-US"/>
          </a:p>
        </p:txBody>
      </p:sp>
      <p:sp>
        <p:nvSpPr>
          <p:cNvPr id="83980" name="Rectangle 64"/>
          <p:cNvSpPr>
            <a:spLocks noChangeArrowheads="1"/>
          </p:cNvSpPr>
          <p:nvPr/>
        </p:nvSpPr>
        <p:spPr bwMode="auto">
          <a:xfrm>
            <a:off x="444500" y="73025"/>
            <a:ext cx="8229600" cy="1143000"/>
          </a:xfrm>
          <a:prstGeom prst="rect">
            <a:avLst/>
          </a:prstGeom>
          <a:noFill/>
          <a:ln w="9525">
            <a:noFill/>
            <a:miter lim="800000"/>
            <a:headEnd/>
            <a:tailEnd/>
          </a:ln>
        </p:spPr>
        <p:txBody>
          <a:bodyPr anchor="ctr"/>
          <a:lstStyle/>
          <a:p>
            <a:pPr algn="ctr" eaLnBrk="0" hangingPunct="0"/>
            <a:r>
              <a:rPr lang="en-US" sz="3200" i="0" dirty="0">
                <a:latin typeface="Tahoma" pitchFamily="34" charset="0"/>
              </a:rPr>
              <a:t>Laboratory Findings in Febrile Phase</a:t>
            </a:r>
          </a:p>
        </p:txBody>
      </p:sp>
      <p:grpSp>
        <p:nvGrpSpPr>
          <p:cNvPr id="18" name="Group 17"/>
          <p:cNvGrpSpPr/>
          <p:nvPr/>
        </p:nvGrpSpPr>
        <p:grpSpPr>
          <a:xfrm>
            <a:off x="809166" y="4162711"/>
            <a:ext cx="8077200" cy="2295239"/>
            <a:chOff x="533400" y="2657761"/>
            <a:chExt cx="8077200" cy="2295239"/>
          </a:xfrm>
        </p:grpSpPr>
        <p:graphicFrame>
          <p:nvGraphicFramePr>
            <p:cNvPr id="19" name="Chart 18"/>
            <p:cNvGraphicFramePr/>
            <p:nvPr>
              <p:extLst>
                <p:ext uri="{D42A27DB-BD31-4B8C-83A1-F6EECF244321}">
                  <p14:modId xmlns:p14="http://schemas.microsoft.com/office/powerpoint/2010/main" val="1811648891"/>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21"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22"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3"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4"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5"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26"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27" name="TextBox 26"/>
          <p:cNvSpPr txBox="1"/>
          <p:nvPr/>
        </p:nvSpPr>
        <p:spPr>
          <a:xfrm>
            <a:off x="3813624" y="6410325"/>
            <a:ext cx="1981200" cy="369332"/>
          </a:xfrm>
          <a:prstGeom prst="rect">
            <a:avLst/>
          </a:prstGeom>
          <a:noFill/>
        </p:spPr>
        <p:txBody>
          <a:bodyPr wrap="square" rtlCol="0">
            <a:spAutoFit/>
          </a:bodyPr>
          <a:lstStyle/>
          <a:p>
            <a:pPr algn="ctr"/>
            <a:r>
              <a:rPr lang="en-US" i="0" dirty="0"/>
              <a:t>Days</a:t>
            </a:r>
          </a:p>
        </p:txBody>
      </p:sp>
      <p:sp>
        <p:nvSpPr>
          <p:cNvPr id="29" name="Freeform 5"/>
          <p:cNvSpPr>
            <a:spLocks/>
          </p:cNvSpPr>
          <p:nvPr/>
        </p:nvSpPr>
        <p:spPr bwMode="auto">
          <a:xfrm>
            <a:off x="3679373" y="2642193"/>
            <a:ext cx="4938577" cy="1067810"/>
          </a:xfrm>
          <a:custGeom>
            <a:avLst/>
            <a:gdLst>
              <a:gd name="T0" fmla="*/ 0 w 1152"/>
              <a:gd name="T1" fmla="*/ 2147483647 h 232"/>
              <a:gd name="T2" fmla="*/ 2147483647 w 1152"/>
              <a:gd name="T3" fmla="*/ 2147483647 h 232"/>
              <a:gd name="T4" fmla="*/ 2147483647 w 1152"/>
              <a:gd name="T5" fmla="*/ 2147483647 h 232"/>
              <a:gd name="T6" fmla="*/ 2147483647 w 1152"/>
              <a:gd name="T7" fmla="*/ 2147483647 h 232"/>
              <a:gd name="T8" fmla="*/ 2147483647 w 1152"/>
              <a:gd name="T9" fmla="*/ 2147483647 h 232"/>
              <a:gd name="T10" fmla="*/ 2147483647 w 1152"/>
              <a:gd name="T11" fmla="*/ 2147483647 h 232"/>
              <a:gd name="T12" fmla="*/ 2147483647 w 1152"/>
              <a:gd name="T13" fmla="*/ 2147483647 h 232"/>
              <a:gd name="T14" fmla="*/ 2147483647 w 1152"/>
              <a:gd name="T15" fmla="*/ 2147483647 h 232"/>
              <a:gd name="T16" fmla="*/ 2147483647 w 1152"/>
              <a:gd name="T17" fmla="*/ 2147483647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2"/>
              <a:gd name="T28" fmla="*/ 0 h 232"/>
              <a:gd name="T29" fmla="*/ 1152 w 1152"/>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2" h="232">
                <a:moveTo>
                  <a:pt x="0" y="16"/>
                </a:moveTo>
                <a:cubicBezTo>
                  <a:pt x="52" y="8"/>
                  <a:pt x="104" y="0"/>
                  <a:pt x="144" y="16"/>
                </a:cubicBezTo>
                <a:cubicBezTo>
                  <a:pt x="184" y="32"/>
                  <a:pt x="208" y="80"/>
                  <a:pt x="240" y="112"/>
                </a:cubicBezTo>
                <a:cubicBezTo>
                  <a:pt x="272" y="144"/>
                  <a:pt x="296" y="192"/>
                  <a:pt x="336" y="208"/>
                </a:cubicBezTo>
                <a:cubicBezTo>
                  <a:pt x="376" y="224"/>
                  <a:pt x="424" y="208"/>
                  <a:pt x="480" y="208"/>
                </a:cubicBezTo>
                <a:cubicBezTo>
                  <a:pt x="536" y="208"/>
                  <a:pt x="608" y="232"/>
                  <a:pt x="672" y="208"/>
                </a:cubicBezTo>
                <a:cubicBezTo>
                  <a:pt x="736" y="184"/>
                  <a:pt x="808" y="88"/>
                  <a:pt x="864" y="64"/>
                </a:cubicBezTo>
                <a:cubicBezTo>
                  <a:pt x="920" y="40"/>
                  <a:pt x="960" y="72"/>
                  <a:pt x="1008" y="64"/>
                </a:cubicBezTo>
                <a:cubicBezTo>
                  <a:pt x="1056" y="56"/>
                  <a:pt x="1128" y="24"/>
                  <a:pt x="1152" y="16"/>
                </a:cubicBezTo>
              </a:path>
            </a:pathLst>
          </a:custGeom>
          <a:noFill/>
          <a:ln w="57150">
            <a:solidFill>
              <a:schemeClr val="tx1"/>
            </a:solidFill>
            <a:round/>
            <a:headEnd/>
            <a:tailEnd/>
          </a:ln>
        </p:spPr>
        <p:txBody>
          <a:bodyPr wrap="none" anchor="ctr"/>
          <a:lstStyle/>
          <a:p>
            <a:endParaRPr lang="en-US">
              <a:solidFill>
                <a:srgbClr val="C00000"/>
              </a:solidFill>
            </a:endParaRPr>
          </a:p>
        </p:txBody>
      </p:sp>
      <p:sp>
        <p:nvSpPr>
          <p:cNvPr id="31" name="Freeform 23"/>
          <p:cNvSpPr>
            <a:spLocks/>
          </p:cNvSpPr>
          <p:nvPr/>
        </p:nvSpPr>
        <p:spPr bwMode="auto">
          <a:xfrm>
            <a:off x="5299732" y="3949650"/>
            <a:ext cx="3318218" cy="1023938"/>
          </a:xfrm>
          <a:custGeom>
            <a:avLst/>
            <a:gdLst>
              <a:gd name="T0" fmla="*/ 0 w 1968"/>
              <a:gd name="T1" fmla="*/ 2147483647 h 576"/>
              <a:gd name="T2" fmla="*/ 2147483647 w 1968"/>
              <a:gd name="T3" fmla="*/ 2147483647 h 576"/>
              <a:gd name="T4" fmla="*/ 2147483647 w 1968"/>
              <a:gd name="T5" fmla="*/ 2147483647 h 576"/>
              <a:gd name="T6" fmla="*/ 2147483647 w 1968"/>
              <a:gd name="T7" fmla="*/ 2147483647 h 576"/>
              <a:gd name="T8" fmla="*/ 2147483647 w 1968"/>
              <a:gd name="T9" fmla="*/ 2147483647 h 576"/>
              <a:gd name="T10" fmla="*/ 2147483647 w 1968"/>
              <a:gd name="T11" fmla="*/ 2147483647 h 576"/>
              <a:gd name="T12" fmla="*/ 2147483647 w 1968"/>
              <a:gd name="T13" fmla="*/ 0 h 576"/>
              <a:gd name="T14" fmla="*/ 0 60000 65536"/>
              <a:gd name="T15" fmla="*/ 0 60000 65536"/>
              <a:gd name="T16" fmla="*/ 0 60000 65536"/>
              <a:gd name="T17" fmla="*/ 0 60000 65536"/>
              <a:gd name="T18" fmla="*/ 0 60000 65536"/>
              <a:gd name="T19" fmla="*/ 0 60000 65536"/>
              <a:gd name="T20" fmla="*/ 0 60000 65536"/>
              <a:gd name="T21" fmla="*/ 0 w 1968"/>
              <a:gd name="T22" fmla="*/ 0 h 576"/>
              <a:gd name="T23" fmla="*/ 1968 w 1968"/>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576">
                <a:moveTo>
                  <a:pt x="0" y="576"/>
                </a:moveTo>
                <a:cubicBezTo>
                  <a:pt x="144" y="544"/>
                  <a:pt x="288" y="512"/>
                  <a:pt x="384" y="480"/>
                </a:cubicBezTo>
                <a:cubicBezTo>
                  <a:pt x="480" y="448"/>
                  <a:pt x="520" y="416"/>
                  <a:pt x="576" y="384"/>
                </a:cubicBezTo>
                <a:cubicBezTo>
                  <a:pt x="632" y="352"/>
                  <a:pt x="672" y="320"/>
                  <a:pt x="720" y="288"/>
                </a:cubicBezTo>
                <a:cubicBezTo>
                  <a:pt x="768" y="256"/>
                  <a:pt x="816" y="216"/>
                  <a:pt x="864" y="192"/>
                </a:cubicBezTo>
                <a:cubicBezTo>
                  <a:pt x="912" y="168"/>
                  <a:pt x="824" y="176"/>
                  <a:pt x="1008" y="144"/>
                </a:cubicBezTo>
                <a:cubicBezTo>
                  <a:pt x="1192" y="112"/>
                  <a:pt x="1816" y="24"/>
                  <a:pt x="1968" y="0"/>
                </a:cubicBezTo>
              </a:path>
            </a:pathLst>
          </a:custGeom>
          <a:noFill/>
          <a:ln w="57150">
            <a:solidFill>
              <a:srgbClr val="00B050"/>
            </a:solidFill>
            <a:round/>
            <a:headEnd/>
            <a:tailEnd/>
          </a:ln>
        </p:spPr>
        <p:txBody>
          <a:bodyPr wrap="none" anchor="ctr"/>
          <a:lstStyle/>
          <a:p>
            <a:endParaRPr lang="en-US"/>
          </a:p>
        </p:txBody>
      </p:sp>
      <p:sp>
        <p:nvSpPr>
          <p:cNvPr id="32" name="Freeform 45"/>
          <p:cNvSpPr>
            <a:spLocks/>
          </p:cNvSpPr>
          <p:nvPr/>
        </p:nvSpPr>
        <p:spPr bwMode="auto">
          <a:xfrm>
            <a:off x="5090881" y="2394221"/>
            <a:ext cx="3527068" cy="1162879"/>
          </a:xfrm>
          <a:custGeom>
            <a:avLst/>
            <a:gdLst>
              <a:gd name="T0" fmla="*/ 0 w 1776"/>
              <a:gd name="T1" fmla="*/ 2147483647 h 496"/>
              <a:gd name="T2" fmla="*/ 2147483647 w 1776"/>
              <a:gd name="T3" fmla="*/ 2147483647 h 496"/>
              <a:gd name="T4" fmla="*/ 2147483647 w 1776"/>
              <a:gd name="T5" fmla="*/ 2147483647 h 496"/>
              <a:gd name="T6" fmla="*/ 2147483647 w 1776"/>
              <a:gd name="T7" fmla="*/ 2147483647 h 496"/>
              <a:gd name="T8" fmla="*/ 2147483647 w 1776"/>
              <a:gd name="T9" fmla="*/ 2147483647 h 496"/>
              <a:gd name="T10" fmla="*/ 2147483647 w 1776"/>
              <a:gd name="T11" fmla="*/ 2147483647 h 496"/>
              <a:gd name="T12" fmla="*/ 2147483647 w 1776"/>
              <a:gd name="T13" fmla="*/ 2147483647 h 496"/>
              <a:gd name="T14" fmla="*/ 2147483647 w 1776"/>
              <a:gd name="T15" fmla="*/ 2147483647 h 496"/>
              <a:gd name="T16" fmla="*/ 2147483647 w 1776"/>
              <a:gd name="T17" fmla="*/ 2147483647 h 496"/>
              <a:gd name="T18" fmla="*/ 2147483647 w 1776"/>
              <a:gd name="T19" fmla="*/ 2147483647 h 496"/>
              <a:gd name="T20" fmla="*/ 2147483647 w 1776"/>
              <a:gd name="T21" fmla="*/ 2147483647 h 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6"/>
              <a:gd name="T34" fmla="*/ 0 h 496"/>
              <a:gd name="T35" fmla="*/ 1776 w 1776"/>
              <a:gd name="T36" fmla="*/ 496 h 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6" h="496">
                <a:moveTo>
                  <a:pt x="0" y="392"/>
                </a:moveTo>
                <a:cubicBezTo>
                  <a:pt x="148" y="396"/>
                  <a:pt x="296" y="400"/>
                  <a:pt x="384" y="344"/>
                </a:cubicBezTo>
                <a:cubicBezTo>
                  <a:pt x="472" y="288"/>
                  <a:pt x="488" y="112"/>
                  <a:pt x="528" y="56"/>
                </a:cubicBezTo>
                <a:cubicBezTo>
                  <a:pt x="568" y="0"/>
                  <a:pt x="584" y="0"/>
                  <a:pt x="624" y="8"/>
                </a:cubicBezTo>
                <a:cubicBezTo>
                  <a:pt x="664" y="16"/>
                  <a:pt x="720" y="56"/>
                  <a:pt x="768" y="104"/>
                </a:cubicBezTo>
                <a:cubicBezTo>
                  <a:pt x="816" y="152"/>
                  <a:pt x="872" y="248"/>
                  <a:pt x="912" y="296"/>
                </a:cubicBezTo>
                <a:cubicBezTo>
                  <a:pt x="952" y="344"/>
                  <a:pt x="976" y="360"/>
                  <a:pt x="1008" y="392"/>
                </a:cubicBezTo>
                <a:cubicBezTo>
                  <a:pt x="1040" y="424"/>
                  <a:pt x="1064" y="480"/>
                  <a:pt x="1104" y="488"/>
                </a:cubicBezTo>
                <a:cubicBezTo>
                  <a:pt x="1144" y="496"/>
                  <a:pt x="1200" y="456"/>
                  <a:pt x="1248" y="440"/>
                </a:cubicBezTo>
                <a:cubicBezTo>
                  <a:pt x="1296" y="424"/>
                  <a:pt x="1304" y="400"/>
                  <a:pt x="1392" y="392"/>
                </a:cubicBezTo>
                <a:cubicBezTo>
                  <a:pt x="1480" y="384"/>
                  <a:pt x="1712" y="392"/>
                  <a:pt x="1776" y="392"/>
                </a:cubicBezTo>
              </a:path>
            </a:pathLst>
          </a:custGeom>
          <a:noFill/>
          <a:ln w="76200">
            <a:solidFill>
              <a:srgbClr val="7030A0"/>
            </a:solidFill>
            <a:prstDash val="dash"/>
            <a:round/>
            <a:headEnd/>
            <a:tailEnd/>
          </a:ln>
        </p:spPr>
        <p:txBody>
          <a:bodyPr/>
          <a:lstStyle/>
          <a:p>
            <a:endParaRPr lang="en-US">
              <a:solidFill>
                <a:srgbClr val="C00000"/>
              </a:solidFill>
            </a:endParaRPr>
          </a:p>
        </p:txBody>
      </p:sp>
      <p:sp>
        <p:nvSpPr>
          <p:cNvPr id="34" name="Rectangle 20"/>
          <p:cNvSpPr>
            <a:spLocks noChangeArrowheads="1"/>
          </p:cNvSpPr>
          <p:nvPr/>
        </p:nvSpPr>
        <p:spPr bwMode="auto">
          <a:xfrm>
            <a:off x="3997987" y="4454664"/>
            <a:ext cx="1014060" cy="369332"/>
          </a:xfrm>
          <a:prstGeom prst="rect">
            <a:avLst/>
          </a:prstGeom>
          <a:noFill/>
          <a:ln w="9525">
            <a:noFill/>
            <a:miter lim="800000"/>
            <a:headEnd/>
            <a:tailEnd/>
          </a:ln>
        </p:spPr>
        <p:txBody>
          <a:bodyPr wrap="none">
            <a:spAutoFit/>
          </a:bodyPr>
          <a:lstStyle/>
          <a:p>
            <a:r>
              <a:rPr lang="en-US" i="0" dirty="0">
                <a:latin typeface="+mn-lt"/>
              </a:rPr>
              <a:t>Viremia</a:t>
            </a:r>
          </a:p>
        </p:txBody>
      </p:sp>
      <p:sp>
        <p:nvSpPr>
          <p:cNvPr id="35" name="Text Box 28"/>
          <p:cNvSpPr txBox="1">
            <a:spLocks noChangeArrowheads="1"/>
          </p:cNvSpPr>
          <p:nvPr/>
        </p:nvSpPr>
        <p:spPr bwMode="auto">
          <a:xfrm>
            <a:off x="2305590" y="881742"/>
            <a:ext cx="3246120" cy="3834383"/>
          </a:xfrm>
          <a:prstGeom prst="rect">
            <a:avLst/>
          </a:prstGeom>
          <a:noFill/>
          <a:ln w="9525">
            <a:noFill/>
            <a:miter lim="800000"/>
            <a:headEnd/>
            <a:tailEnd/>
          </a:ln>
        </p:spPr>
        <p:txBody>
          <a:bodyPr wrap="square">
            <a:spAutoFit/>
          </a:bodyPr>
          <a:lstStyle/>
          <a:p>
            <a:endParaRPr lang="en-US" sz="1800" i="0" dirty="0"/>
          </a:p>
          <a:p>
            <a:r>
              <a:rPr lang="en-US" sz="1800" i="0" dirty="0"/>
              <a:t>Temperature</a:t>
            </a:r>
          </a:p>
          <a:p>
            <a:endParaRPr lang="en-US" sz="1800" i="0" dirty="0"/>
          </a:p>
          <a:p>
            <a:endParaRPr lang="en-US" sz="1800" i="0" dirty="0"/>
          </a:p>
          <a:p>
            <a:endParaRPr lang="en-US" sz="1800" i="0" dirty="0"/>
          </a:p>
          <a:p>
            <a:endParaRPr lang="en-US" sz="1800" i="0" dirty="0"/>
          </a:p>
          <a:p>
            <a:r>
              <a:rPr lang="en-US" i="0" dirty="0"/>
              <a:t>Laboratory</a:t>
            </a:r>
            <a:r>
              <a:rPr lang="en-US" sz="1800" i="0" dirty="0"/>
              <a:t>                   changes</a:t>
            </a:r>
          </a:p>
          <a:p>
            <a:pPr>
              <a:lnSpc>
                <a:spcPts val="1100"/>
              </a:lnSpc>
            </a:pPr>
            <a:endParaRPr lang="en-US" sz="1800" i="0" dirty="0"/>
          </a:p>
          <a:p>
            <a:endParaRPr lang="en-US" sz="1800" i="0" dirty="0"/>
          </a:p>
          <a:p>
            <a:pPr>
              <a:lnSpc>
                <a:spcPts val="1500"/>
              </a:lnSpc>
            </a:pPr>
            <a:endParaRPr lang="en-US" sz="1800" i="0" dirty="0"/>
          </a:p>
          <a:p>
            <a:r>
              <a:rPr lang="en-US" sz="1800" i="0" dirty="0"/>
              <a:t>Serology and virology</a:t>
            </a:r>
          </a:p>
          <a:p>
            <a:endParaRPr lang="en-US" sz="1800" i="0" dirty="0"/>
          </a:p>
          <a:p>
            <a:endParaRPr lang="en-US" sz="1800" i="0" dirty="0"/>
          </a:p>
        </p:txBody>
      </p:sp>
      <p:sp>
        <p:nvSpPr>
          <p:cNvPr id="36" name="Text Box 30"/>
          <p:cNvSpPr txBox="1">
            <a:spLocks noChangeArrowheads="1"/>
          </p:cNvSpPr>
          <p:nvPr/>
        </p:nvSpPr>
        <p:spPr bwMode="auto">
          <a:xfrm>
            <a:off x="6539231" y="2214211"/>
            <a:ext cx="1390124" cy="369332"/>
          </a:xfrm>
          <a:prstGeom prst="rect">
            <a:avLst/>
          </a:prstGeom>
          <a:noFill/>
          <a:ln w="9525">
            <a:noFill/>
            <a:miter lim="800000"/>
            <a:headEnd/>
            <a:tailEnd/>
          </a:ln>
        </p:spPr>
        <p:txBody>
          <a:bodyPr wrap="none">
            <a:spAutoFit/>
          </a:bodyPr>
          <a:lstStyle/>
          <a:p>
            <a:r>
              <a:rPr lang="en-US" i="0" dirty="0" err="1">
                <a:solidFill>
                  <a:srgbClr val="483244"/>
                </a:solidFill>
                <a:latin typeface="+mn-lt"/>
              </a:rPr>
              <a:t>Hematocrit</a:t>
            </a:r>
            <a:endParaRPr lang="en-US" i="0" dirty="0">
              <a:solidFill>
                <a:srgbClr val="483244"/>
              </a:solidFill>
              <a:latin typeface="+mn-lt"/>
            </a:endParaRPr>
          </a:p>
        </p:txBody>
      </p:sp>
      <p:sp>
        <p:nvSpPr>
          <p:cNvPr id="37" name="Text Box 31"/>
          <p:cNvSpPr txBox="1">
            <a:spLocks noChangeArrowheads="1"/>
          </p:cNvSpPr>
          <p:nvPr/>
        </p:nvSpPr>
        <p:spPr bwMode="auto">
          <a:xfrm>
            <a:off x="7851628" y="4242734"/>
            <a:ext cx="582211" cy="369332"/>
          </a:xfrm>
          <a:prstGeom prst="rect">
            <a:avLst/>
          </a:prstGeom>
          <a:noFill/>
          <a:ln w="9525">
            <a:noFill/>
            <a:miter lim="800000"/>
            <a:headEnd/>
            <a:tailEnd/>
          </a:ln>
        </p:spPr>
        <p:txBody>
          <a:bodyPr wrap="none">
            <a:spAutoFit/>
          </a:bodyPr>
          <a:lstStyle/>
          <a:p>
            <a:r>
              <a:rPr lang="en-US" i="0" dirty="0" err="1">
                <a:latin typeface="+mn-lt"/>
              </a:rPr>
              <a:t>IgM</a:t>
            </a:r>
            <a:endParaRPr lang="en-US" i="0" dirty="0">
              <a:latin typeface="+mn-lt"/>
            </a:endParaRPr>
          </a:p>
        </p:txBody>
      </p:sp>
      <p:sp>
        <p:nvSpPr>
          <p:cNvPr id="38" name="Line 9"/>
          <p:cNvSpPr>
            <a:spLocks noChangeShapeType="1"/>
          </p:cNvSpPr>
          <p:nvPr/>
        </p:nvSpPr>
        <p:spPr bwMode="auto">
          <a:xfrm>
            <a:off x="3610416" y="1993678"/>
            <a:ext cx="4875213" cy="0"/>
          </a:xfrm>
          <a:prstGeom prst="line">
            <a:avLst/>
          </a:prstGeom>
          <a:noFill/>
          <a:ln w="38100">
            <a:solidFill>
              <a:schemeClr val="tx1"/>
            </a:solidFill>
            <a:round/>
            <a:headEnd/>
            <a:tailEnd/>
          </a:ln>
        </p:spPr>
        <p:txBody>
          <a:bodyPr wrap="none" anchor="ctr"/>
          <a:lstStyle/>
          <a:p>
            <a:endParaRPr lang="en-US"/>
          </a:p>
        </p:txBody>
      </p:sp>
      <p:sp>
        <p:nvSpPr>
          <p:cNvPr id="39" name="Freeform 26"/>
          <p:cNvSpPr>
            <a:spLocks/>
          </p:cNvSpPr>
          <p:nvPr/>
        </p:nvSpPr>
        <p:spPr bwMode="auto">
          <a:xfrm>
            <a:off x="3631328" y="1216025"/>
            <a:ext cx="4340638" cy="879253"/>
          </a:xfrm>
          <a:custGeom>
            <a:avLst/>
            <a:gdLst>
              <a:gd name="T0" fmla="*/ 0 w 1584"/>
              <a:gd name="T1" fmla="*/ 2147483647 h 512"/>
              <a:gd name="T2" fmla="*/ 2147483647 w 1584"/>
              <a:gd name="T3" fmla="*/ 2147483647 h 512"/>
              <a:gd name="T4" fmla="*/ 2147483647 w 1584"/>
              <a:gd name="T5" fmla="*/ 2147483647 h 512"/>
              <a:gd name="T6" fmla="*/ 2147483647 w 1584"/>
              <a:gd name="T7" fmla="*/ 2147483647 h 512"/>
              <a:gd name="T8" fmla="*/ 2147483647 w 1584"/>
              <a:gd name="T9" fmla="*/ 2147483647 h 512"/>
              <a:gd name="T10" fmla="*/ 2147483647 w 1584"/>
              <a:gd name="T11" fmla="*/ 2147483647 h 512"/>
              <a:gd name="T12" fmla="*/ 2147483647 w 1584"/>
              <a:gd name="T13" fmla="*/ 2147483647 h 512"/>
              <a:gd name="T14" fmla="*/ 2147483647 w 1584"/>
              <a:gd name="T15" fmla="*/ 2147483647 h 512"/>
              <a:gd name="T16" fmla="*/ 2147483647 w 1584"/>
              <a:gd name="T17" fmla="*/ 2147483647 h 512"/>
              <a:gd name="T18" fmla="*/ 2147483647 w 1584"/>
              <a:gd name="T19" fmla="*/ 2147483647 h 512"/>
              <a:gd name="T20" fmla="*/ 2147483647 w 1584"/>
              <a:gd name="T21" fmla="*/ 2147483647 h 512"/>
              <a:gd name="T22" fmla="*/ 2147483647 w 1584"/>
              <a:gd name="T23" fmla="*/ 2147483647 h 512"/>
              <a:gd name="T24" fmla="*/ 2147483647 w 1584"/>
              <a:gd name="T25" fmla="*/ 2147483647 h 512"/>
              <a:gd name="T26" fmla="*/ 2147483647 w 1584"/>
              <a:gd name="T27" fmla="*/ 2147483647 h 512"/>
              <a:gd name="T28" fmla="*/ 2147483647 w 1584"/>
              <a:gd name="T29" fmla="*/ 2147483647 h 512"/>
              <a:gd name="T30" fmla="*/ 2147483647 w 1584"/>
              <a:gd name="T31" fmla="*/ 2147483647 h 5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4"/>
              <a:gd name="T49" fmla="*/ 0 h 512"/>
              <a:gd name="T50" fmla="*/ 1584 w 1584"/>
              <a:gd name="T51" fmla="*/ 512 h 5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4" h="512">
                <a:moveTo>
                  <a:pt x="0" y="448"/>
                </a:moveTo>
                <a:cubicBezTo>
                  <a:pt x="16" y="400"/>
                  <a:pt x="32" y="352"/>
                  <a:pt x="48" y="304"/>
                </a:cubicBezTo>
                <a:cubicBezTo>
                  <a:pt x="64" y="256"/>
                  <a:pt x="72" y="200"/>
                  <a:pt x="96" y="160"/>
                </a:cubicBezTo>
                <a:cubicBezTo>
                  <a:pt x="120" y="120"/>
                  <a:pt x="144" y="88"/>
                  <a:pt x="192" y="64"/>
                </a:cubicBezTo>
                <a:cubicBezTo>
                  <a:pt x="240" y="40"/>
                  <a:pt x="304" y="0"/>
                  <a:pt x="384" y="16"/>
                </a:cubicBezTo>
                <a:cubicBezTo>
                  <a:pt x="464" y="32"/>
                  <a:pt x="608" y="128"/>
                  <a:pt x="672" y="160"/>
                </a:cubicBezTo>
                <a:cubicBezTo>
                  <a:pt x="736" y="192"/>
                  <a:pt x="736" y="168"/>
                  <a:pt x="768" y="208"/>
                </a:cubicBezTo>
                <a:cubicBezTo>
                  <a:pt x="800" y="248"/>
                  <a:pt x="832" y="352"/>
                  <a:pt x="864" y="400"/>
                </a:cubicBezTo>
                <a:cubicBezTo>
                  <a:pt x="896" y="448"/>
                  <a:pt x="920" y="480"/>
                  <a:pt x="960" y="496"/>
                </a:cubicBezTo>
                <a:cubicBezTo>
                  <a:pt x="1000" y="512"/>
                  <a:pt x="1064" y="504"/>
                  <a:pt x="1104" y="496"/>
                </a:cubicBezTo>
                <a:cubicBezTo>
                  <a:pt x="1144" y="488"/>
                  <a:pt x="1176" y="464"/>
                  <a:pt x="1200" y="448"/>
                </a:cubicBezTo>
                <a:cubicBezTo>
                  <a:pt x="1224" y="432"/>
                  <a:pt x="1224" y="424"/>
                  <a:pt x="1248" y="400"/>
                </a:cubicBezTo>
                <a:cubicBezTo>
                  <a:pt x="1272" y="376"/>
                  <a:pt x="1312" y="312"/>
                  <a:pt x="1344" y="304"/>
                </a:cubicBezTo>
                <a:cubicBezTo>
                  <a:pt x="1376" y="296"/>
                  <a:pt x="1408" y="336"/>
                  <a:pt x="1440" y="352"/>
                </a:cubicBezTo>
                <a:cubicBezTo>
                  <a:pt x="1472" y="368"/>
                  <a:pt x="1512" y="384"/>
                  <a:pt x="1536" y="400"/>
                </a:cubicBezTo>
                <a:cubicBezTo>
                  <a:pt x="1560" y="416"/>
                  <a:pt x="1576" y="440"/>
                  <a:pt x="1584" y="448"/>
                </a:cubicBezTo>
              </a:path>
            </a:pathLst>
          </a:custGeom>
          <a:noFill/>
          <a:ln w="38100">
            <a:solidFill>
              <a:srgbClr val="C00000"/>
            </a:solidFill>
            <a:round/>
            <a:headEnd/>
            <a:tailEnd/>
          </a:ln>
        </p:spPr>
        <p:txBody>
          <a:bodyPr/>
          <a:lstStyle/>
          <a:p>
            <a:endParaRPr lang="en-US"/>
          </a:p>
        </p:txBody>
      </p:sp>
      <p:sp>
        <p:nvSpPr>
          <p:cNvPr id="53" name="Line 9"/>
          <p:cNvSpPr>
            <a:spLocks noChangeShapeType="1"/>
          </p:cNvSpPr>
          <p:nvPr/>
        </p:nvSpPr>
        <p:spPr bwMode="auto">
          <a:xfrm>
            <a:off x="3617676" y="3394282"/>
            <a:ext cx="4875213" cy="0"/>
          </a:xfrm>
          <a:prstGeom prst="line">
            <a:avLst/>
          </a:prstGeom>
          <a:noFill/>
          <a:ln w="38100">
            <a:solidFill>
              <a:schemeClr val="tx1"/>
            </a:solidFill>
            <a:round/>
            <a:headEnd/>
            <a:tailEnd/>
          </a:ln>
        </p:spPr>
        <p:txBody>
          <a:bodyPr wrap="none" anchor="ctr"/>
          <a:lstStyle/>
          <a:p>
            <a:endParaRPr lang="en-US"/>
          </a:p>
        </p:txBody>
      </p:sp>
      <p:sp>
        <p:nvSpPr>
          <p:cNvPr id="54" name="Line 9"/>
          <p:cNvSpPr>
            <a:spLocks noChangeShapeType="1"/>
          </p:cNvSpPr>
          <p:nvPr/>
        </p:nvSpPr>
        <p:spPr bwMode="auto">
          <a:xfrm>
            <a:off x="3610422" y="4983568"/>
            <a:ext cx="4875213" cy="0"/>
          </a:xfrm>
          <a:prstGeom prst="line">
            <a:avLst/>
          </a:prstGeom>
          <a:noFill/>
          <a:ln w="38100">
            <a:solidFill>
              <a:schemeClr val="tx1"/>
            </a:solidFill>
            <a:round/>
            <a:headEnd/>
            <a:tailEnd/>
          </a:ln>
        </p:spPr>
        <p:txBody>
          <a:bodyPr wrap="none" anchor="ctr"/>
          <a:lstStyle/>
          <a:p>
            <a:endParaRPr lang="en-US"/>
          </a:p>
        </p:txBody>
      </p:sp>
      <p:sp>
        <p:nvSpPr>
          <p:cNvPr id="9" name="Freeform 8"/>
          <p:cNvSpPr/>
          <p:nvPr/>
        </p:nvSpPr>
        <p:spPr bwMode="auto">
          <a:xfrm>
            <a:off x="3628566" y="4151044"/>
            <a:ext cx="2824401" cy="856385"/>
          </a:xfrm>
          <a:custGeom>
            <a:avLst/>
            <a:gdLst>
              <a:gd name="connsiteX0" fmla="*/ 0 w 2627086"/>
              <a:gd name="connsiteY0" fmla="*/ 812842 h 856385"/>
              <a:gd name="connsiteX1" fmla="*/ 783772 w 2627086"/>
              <a:gd name="connsiteY1" fmla="*/ 42 h 856385"/>
              <a:gd name="connsiteX2" fmla="*/ 2612572 w 2627086"/>
              <a:gd name="connsiteY2" fmla="*/ 841870 h 856385"/>
              <a:gd name="connsiteX3" fmla="*/ 2612572 w 2627086"/>
              <a:gd name="connsiteY3" fmla="*/ 841870 h 856385"/>
              <a:gd name="connsiteX4" fmla="*/ 2612572 w 2627086"/>
              <a:gd name="connsiteY4" fmla="*/ 812842 h 856385"/>
              <a:gd name="connsiteX5" fmla="*/ 2627086 w 2627086"/>
              <a:gd name="connsiteY5" fmla="*/ 856385 h 856385"/>
              <a:gd name="connsiteX6" fmla="*/ 2627086 w 2627086"/>
              <a:gd name="connsiteY6" fmla="*/ 856385 h 85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086" h="856385">
                <a:moveTo>
                  <a:pt x="0" y="812842"/>
                </a:moveTo>
                <a:cubicBezTo>
                  <a:pt x="174171" y="404023"/>
                  <a:pt x="348343" y="-4796"/>
                  <a:pt x="783772" y="42"/>
                </a:cubicBezTo>
                <a:cubicBezTo>
                  <a:pt x="1219201" y="4880"/>
                  <a:pt x="2612572" y="841870"/>
                  <a:pt x="2612572" y="841870"/>
                </a:cubicBezTo>
                <a:lnTo>
                  <a:pt x="2612572" y="841870"/>
                </a:lnTo>
                <a:cubicBezTo>
                  <a:pt x="2612572" y="837032"/>
                  <a:pt x="2610153" y="810423"/>
                  <a:pt x="2612572" y="812842"/>
                </a:cubicBezTo>
                <a:cubicBezTo>
                  <a:pt x="2614991" y="815261"/>
                  <a:pt x="2627086" y="856385"/>
                  <a:pt x="2627086" y="856385"/>
                </a:cubicBezTo>
                <a:lnTo>
                  <a:pt x="2627086" y="856385"/>
                </a:lnTo>
              </a:path>
            </a:pathLst>
          </a:custGeom>
          <a:noFill/>
          <a:ln w="57150" cap="flat" cmpd="sng" algn="ctr">
            <a:solidFill>
              <a:srgbClr val="B84A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8" name="Text Box 30"/>
          <p:cNvSpPr txBox="1">
            <a:spLocks noChangeArrowheads="1"/>
          </p:cNvSpPr>
          <p:nvPr/>
        </p:nvSpPr>
        <p:spPr bwMode="auto">
          <a:xfrm>
            <a:off x="3547737" y="2176631"/>
            <a:ext cx="1133644" cy="369332"/>
          </a:xfrm>
          <a:prstGeom prst="rect">
            <a:avLst/>
          </a:prstGeom>
          <a:noFill/>
          <a:ln w="9525">
            <a:noFill/>
            <a:miter lim="800000"/>
            <a:headEnd/>
            <a:tailEnd/>
          </a:ln>
        </p:spPr>
        <p:txBody>
          <a:bodyPr wrap="none">
            <a:spAutoFit/>
          </a:bodyPr>
          <a:lstStyle/>
          <a:p>
            <a:r>
              <a:rPr lang="en-US" i="0" dirty="0">
                <a:solidFill>
                  <a:srgbClr val="483244"/>
                </a:solidFill>
                <a:latin typeface="+mn-lt"/>
              </a:rPr>
              <a:t>Platelets</a:t>
            </a:r>
          </a:p>
        </p:txBody>
      </p:sp>
      <p:sp>
        <p:nvSpPr>
          <p:cNvPr id="59" name="Text Box 30"/>
          <p:cNvSpPr txBox="1">
            <a:spLocks noChangeArrowheads="1"/>
          </p:cNvSpPr>
          <p:nvPr/>
        </p:nvSpPr>
        <p:spPr bwMode="auto">
          <a:xfrm>
            <a:off x="3628565" y="2840864"/>
            <a:ext cx="736099" cy="369332"/>
          </a:xfrm>
          <a:prstGeom prst="rect">
            <a:avLst/>
          </a:prstGeom>
          <a:noFill/>
          <a:ln w="9525">
            <a:noFill/>
            <a:miter lim="800000"/>
            <a:headEnd/>
            <a:tailEnd/>
          </a:ln>
        </p:spPr>
        <p:txBody>
          <a:bodyPr wrap="none">
            <a:spAutoFit/>
          </a:bodyPr>
          <a:lstStyle/>
          <a:p>
            <a:r>
              <a:rPr lang="en-US" i="0" dirty="0">
                <a:solidFill>
                  <a:srgbClr val="483244"/>
                </a:solidFill>
                <a:latin typeface="+mn-lt"/>
              </a:rPr>
              <a:t>WBC</a:t>
            </a:r>
          </a:p>
        </p:txBody>
      </p:sp>
      <p:sp>
        <p:nvSpPr>
          <p:cNvPr id="61" name="Freeform 60"/>
          <p:cNvSpPr/>
          <p:nvPr/>
        </p:nvSpPr>
        <p:spPr bwMode="auto">
          <a:xfrm>
            <a:off x="3657595" y="2525486"/>
            <a:ext cx="4949371" cy="1262743"/>
          </a:xfrm>
          <a:custGeom>
            <a:avLst/>
            <a:gdLst>
              <a:gd name="connsiteX0" fmla="*/ 0 w 4949371"/>
              <a:gd name="connsiteY0" fmla="*/ 0 h 1262743"/>
              <a:gd name="connsiteX1" fmla="*/ 682171 w 4949371"/>
              <a:gd name="connsiteY1" fmla="*/ 14514 h 1262743"/>
              <a:gd name="connsiteX2" fmla="*/ 725714 w 4949371"/>
              <a:gd name="connsiteY2" fmla="*/ 43543 h 1262743"/>
              <a:gd name="connsiteX3" fmla="*/ 769257 w 4949371"/>
              <a:gd name="connsiteY3" fmla="*/ 58057 h 1262743"/>
              <a:gd name="connsiteX4" fmla="*/ 798285 w 4949371"/>
              <a:gd name="connsiteY4" fmla="*/ 101600 h 1262743"/>
              <a:gd name="connsiteX5" fmla="*/ 841828 w 4949371"/>
              <a:gd name="connsiteY5" fmla="*/ 116114 h 1262743"/>
              <a:gd name="connsiteX6" fmla="*/ 885371 w 4949371"/>
              <a:gd name="connsiteY6" fmla="*/ 145143 h 1262743"/>
              <a:gd name="connsiteX7" fmla="*/ 972457 w 4949371"/>
              <a:gd name="connsiteY7" fmla="*/ 188685 h 1262743"/>
              <a:gd name="connsiteX8" fmla="*/ 1045028 w 4949371"/>
              <a:gd name="connsiteY8" fmla="*/ 261257 h 1262743"/>
              <a:gd name="connsiteX9" fmla="*/ 1074057 w 4949371"/>
              <a:gd name="connsiteY9" fmla="*/ 304800 h 1262743"/>
              <a:gd name="connsiteX10" fmla="*/ 1161142 w 4949371"/>
              <a:gd name="connsiteY10" fmla="*/ 333828 h 1262743"/>
              <a:gd name="connsiteX11" fmla="*/ 1248228 w 4949371"/>
              <a:gd name="connsiteY11" fmla="*/ 377371 h 1262743"/>
              <a:gd name="connsiteX12" fmla="*/ 1335314 w 4949371"/>
              <a:gd name="connsiteY12" fmla="*/ 449943 h 1262743"/>
              <a:gd name="connsiteX13" fmla="*/ 1378857 w 4949371"/>
              <a:gd name="connsiteY13" fmla="*/ 464457 h 1262743"/>
              <a:gd name="connsiteX14" fmla="*/ 1422400 w 4949371"/>
              <a:gd name="connsiteY14" fmla="*/ 508000 h 1262743"/>
              <a:gd name="connsiteX15" fmla="*/ 1465942 w 4949371"/>
              <a:gd name="connsiteY15" fmla="*/ 522514 h 1262743"/>
              <a:gd name="connsiteX16" fmla="*/ 1567542 w 4949371"/>
              <a:gd name="connsiteY16" fmla="*/ 551543 h 1262743"/>
              <a:gd name="connsiteX17" fmla="*/ 1611085 w 4949371"/>
              <a:gd name="connsiteY17" fmla="*/ 580571 h 1262743"/>
              <a:gd name="connsiteX18" fmla="*/ 1669142 w 4949371"/>
              <a:gd name="connsiteY18" fmla="*/ 595085 h 1262743"/>
              <a:gd name="connsiteX19" fmla="*/ 1814285 w 4949371"/>
              <a:gd name="connsiteY19" fmla="*/ 638628 h 1262743"/>
              <a:gd name="connsiteX20" fmla="*/ 1901371 w 4949371"/>
              <a:gd name="connsiteY20" fmla="*/ 696685 h 1262743"/>
              <a:gd name="connsiteX21" fmla="*/ 1915885 w 4949371"/>
              <a:gd name="connsiteY21" fmla="*/ 740228 h 1262743"/>
              <a:gd name="connsiteX22" fmla="*/ 1973942 w 4949371"/>
              <a:gd name="connsiteY22" fmla="*/ 827314 h 1262743"/>
              <a:gd name="connsiteX23" fmla="*/ 1988457 w 4949371"/>
              <a:gd name="connsiteY23" fmla="*/ 870857 h 1262743"/>
              <a:gd name="connsiteX24" fmla="*/ 2075542 w 4949371"/>
              <a:gd name="connsiteY24" fmla="*/ 899885 h 1262743"/>
              <a:gd name="connsiteX25" fmla="*/ 2133600 w 4949371"/>
              <a:gd name="connsiteY25" fmla="*/ 972457 h 1262743"/>
              <a:gd name="connsiteX26" fmla="*/ 2148114 w 4949371"/>
              <a:gd name="connsiteY26" fmla="*/ 1016000 h 1262743"/>
              <a:gd name="connsiteX27" fmla="*/ 2220685 w 4949371"/>
              <a:gd name="connsiteY27" fmla="*/ 1103085 h 1262743"/>
              <a:gd name="connsiteX28" fmla="*/ 2235200 w 4949371"/>
              <a:gd name="connsiteY28" fmla="*/ 1146628 h 1262743"/>
              <a:gd name="connsiteX29" fmla="*/ 2322285 w 4949371"/>
              <a:gd name="connsiteY29" fmla="*/ 1204685 h 1262743"/>
              <a:gd name="connsiteX30" fmla="*/ 2365828 w 4949371"/>
              <a:gd name="connsiteY30" fmla="*/ 1233714 h 1262743"/>
              <a:gd name="connsiteX31" fmla="*/ 2409371 w 4949371"/>
              <a:gd name="connsiteY31" fmla="*/ 1248228 h 1262743"/>
              <a:gd name="connsiteX32" fmla="*/ 2598057 w 4949371"/>
              <a:gd name="connsiteY32" fmla="*/ 1262743 h 1262743"/>
              <a:gd name="connsiteX33" fmla="*/ 2743200 w 4949371"/>
              <a:gd name="connsiteY33" fmla="*/ 1248228 h 1262743"/>
              <a:gd name="connsiteX34" fmla="*/ 2801257 w 4949371"/>
              <a:gd name="connsiteY34" fmla="*/ 1233714 h 1262743"/>
              <a:gd name="connsiteX35" fmla="*/ 2931885 w 4949371"/>
              <a:gd name="connsiteY35" fmla="*/ 1219200 h 1262743"/>
              <a:gd name="connsiteX36" fmla="*/ 3077028 w 4949371"/>
              <a:gd name="connsiteY36" fmla="*/ 1161143 h 1262743"/>
              <a:gd name="connsiteX37" fmla="*/ 3120571 w 4949371"/>
              <a:gd name="connsiteY37" fmla="*/ 1146628 h 1262743"/>
              <a:gd name="connsiteX38" fmla="*/ 3164114 w 4949371"/>
              <a:gd name="connsiteY38" fmla="*/ 1132114 h 1262743"/>
              <a:gd name="connsiteX39" fmla="*/ 3207657 w 4949371"/>
              <a:gd name="connsiteY39" fmla="*/ 1088571 h 1262743"/>
              <a:gd name="connsiteX40" fmla="*/ 3294742 w 4949371"/>
              <a:gd name="connsiteY40" fmla="*/ 1059543 h 1262743"/>
              <a:gd name="connsiteX41" fmla="*/ 3381828 w 4949371"/>
              <a:gd name="connsiteY41" fmla="*/ 1016000 h 1262743"/>
              <a:gd name="connsiteX42" fmla="*/ 3425371 w 4949371"/>
              <a:gd name="connsiteY42" fmla="*/ 986971 h 1262743"/>
              <a:gd name="connsiteX43" fmla="*/ 3497942 w 4949371"/>
              <a:gd name="connsiteY43" fmla="*/ 914400 h 1262743"/>
              <a:gd name="connsiteX44" fmla="*/ 3541485 w 4949371"/>
              <a:gd name="connsiteY44" fmla="*/ 899885 h 1262743"/>
              <a:gd name="connsiteX45" fmla="*/ 3628571 w 4949371"/>
              <a:gd name="connsiteY45" fmla="*/ 841828 h 1262743"/>
              <a:gd name="connsiteX46" fmla="*/ 3715657 w 4949371"/>
              <a:gd name="connsiteY46" fmla="*/ 812800 h 1262743"/>
              <a:gd name="connsiteX47" fmla="*/ 3846285 w 4949371"/>
              <a:gd name="connsiteY47" fmla="*/ 740228 h 1262743"/>
              <a:gd name="connsiteX48" fmla="*/ 3889828 w 4949371"/>
              <a:gd name="connsiteY48" fmla="*/ 711200 h 1262743"/>
              <a:gd name="connsiteX49" fmla="*/ 3976914 w 4949371"/>
              <a:gd name="connsiteY49" fmla="*/ 682171 h 1262743"/>
              <a:gd name="connsiteX50" fmla="*/ 4034971 w 4949371"/>
              <a:gd name="connsiteY50" fmla="*/ 653143 h 1262743"/>
              <a:gd name="connsiteX51" fmla="*/ 4151085 w 4949371"/>
              <a:gd name="connsiteY51" fmla="*/ 624114 h 1262743"/>
              <a:gd name="connsiteX52" fmla="*/ 4194628 w 4949371"/>
              <a:gd name="connsiteY52" fmla="*/ 609600 h 1262743"/>
              <a:gd name="connsiteX53" fmla="*/ 4281714 w 4949371"/>
              <a:gd name="connsiteY53" fmla="*/ 595085 h 1262743"/>
              <a:gd name="connsiteX54" fmla="*/ 4368800 w 4949371"/>
              <a:gd name="connsiteY54" fmla="*/ 566057 h 1262743"/>
              <a:gd name="connsiteX55" fmla="*/ 4499428 w 4949371"/>
              <a:gd name="connsiteY55" fmla="*/ 522514 h 1262743"/>
              <a:gd name="connsiteX56" fmla="*/ 4586514 w 4949371"/>
              <a:gd name="connsiteY56" fmla="*/ 493485 h 1262743"/>
              <a:gd name="connsiteX57" fmla="*/ 4688114 w 4949371"/>
              <a:gd name="connsiteY57" fmla="*/ 449943 h 1262743"/>
              <a:gd name="connsiteX58" fmla="*/ 4818742 w 4949371"/>
              <a:gd name="connsiteY58" fmla="*/ 391885 h 1262743"/>
              <a:gd name="connsiteX59" fmla="*/ 4905828 w 4949371"/>
              <a:gd name="connsiteY59" fmla="*/ 333828 h 1262743"/>
              <a:gd name="connsiteX60" fmla="*/ 4949371 w 4949371"/>
              <a:gd name="connsiteY60" fmla="*/ 290285 h 12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49371" h="1262743">
                <a:moveTo>
                  <a:pt x="0" y="0"/>
                </a:moveTo>
                <a:cubicBezTo>
                  <a:pt x="227390" y="4838"/>
                  <a:pt x="455138" y="892"/>
                  <a:pt x="682171" y="14514"/>
                </a:cubicBezTo>
                <a:cubicBezTo>
                  <a:pt x="699584" y="15559"/>
                  <a:pt x="710112" y="35742"/>
                  <a:pt x="725714" y="43543"/>
                </a:cubicBezTo>
                <a:cubicBezTo>
                  <a:pt x="739398" y="50385"/>
                  <a:pt x="754743" y="53219"/>
                  <a:pt x="769257" y="58057"/>
                </a:cubicBezTo>
                <a:cubicBezTo>
                  <a:pt x="778933" y="72571"/>
                  <a:pt x="784664" y="90703"/>
                  <a:pt x="798285" y="101600"/>
                </a:cubicBezTo>
                <a:cubicBezTo>
                  <a:pt x="810232" y="111157"/>
                  <a:pt x="828144" y="109272"/>
                  <a:pt x="841828" y="116114"/>
                </a:cubicBezTo>
                <a:cubicBezTo>
                  <a:pt x="857430" y="123915"/>
                  <a:pt x="869769" y="137342"/>
                  <a:pt x="885371" y="145143"/>
                </a:cubicBezTo>
                <a:cubicBezTo>
                  <a:pt x="1005563" y="205239"/>
                  <a:pt x="847660" y="105489"/>
                  <a:pt x="972457" y="188685"/>
                </a:cubicBezTo>
                <a:cubicBezTo>
                  <a:pt x="1049862" y="304795"/>
                  <a:pt x="948270" y="164499"/>
                  <a:pt x="1045028" y="261257"/>
                </a:cubicBezTo>
                <a:cubicBezTo>
                  <a:pt x="1057363" y="273592"/>
                  <a:pt x="1059264" y="295555"/>
                  <a:pt x="1074057" y="304800"/>
                </a:cubicBezTo>
                <a:cubicBezTo>
                  <a:pt x="1100005" y="321017"/>
                  <a:pt x="1161142" y="333828"/>
                  <a:pt x="1161142" y="333828"/>
                </a:cubicBezTo>
                <a:cubicBezTo>
                  <a:pt x="1285931" y="417021"/>
                  <a:pt x="1128044" y="317279"/>
                  <a:pt x="1248228" y="377371"/>
                </a:cubicBezTo>
                <a:cubicBezTo>
                  <a:pt x="1343202" y="424858"/>
                  <a:pt x="1239015" y="385744"/>
                  <a:pt x="1335314" y="449943"/>
                </a:cubicBezTo>
                <a:cubicBezTo>
                  <a:pt x="1348044" y="458430"/>
                  <a:pt x="1364343" y="459619"/>
                  <a:pt x="1378857" y="464457"/>
                </a:cubicBezTo>
                <a:cubicBezTo>
                  <a:pt x="1393371" y="478971"/>
                  <a:pt x="1405321" y="496614"/>
                  <a:pt x="1422400" y="508000"/>
                </a:cubicBezTo>
                <a:cubicBezTo>
                  <a:pt x="1435130" y="516486"/>
                  <a:pt x="1451232" y="518311"/>
                  <a:pt x="1465942" y="522514"/>
                </a:cubicBezTo>
                <a:cubicBezTo>
                  <a:pt x="1487654" y="528717"/>
                  <a:pt x="1544334" y="539939"/>
                  <a:pt x="1567542" y="551543"/>
                </a:cubicBezTo>
                <a:cubicBezTo>
                  <a:pt x="1583144" y="559344"/>
                  <a:pt x="1595051" y="573700"/>
                  <a:pt x="1611085" y="580571"/>
                </a:cubicBezTo>
                <a:cubicBezTo>
                  <a:pt x="1629420" y="588429"/>
                  <a:pt x="1650035" y="589353"/>
                  <a:pt x="1669142" y="595085"/>
                </a:cubicBezTo>
                <a:cubicBezTo>
                  <a:pt x="1845825" y="648090"/>
                  <a:pt x="1680470" y="605175"/>
                  <a:pt x="1814285" y="638628"/>
                </a:cubicBezTo>
                <a:cubicBezTo>
                  <a:pt x="1843314" y="657980"/>
                  <a:pt x="1890339" y="663587"/>
                  <a:pt x="1901371" y="696685"/>
                </a:cubicBezTo>
                <a:cubicBezTo>
                  <a:pt x="1906209" y="711199"/>
                  <a:pt x="1908455" y="726854"/>
                  <a:pt x="1915885" y="740228"/>
                </a:cubicBezTo>
                <a:cubicBezTo>
                  <a:pt x="1932828" y="770726"/>
                  <a:pt x="1962909" y="794216"/>
                  <a:pt x="1973942" y="827314"/>
                </a:cubicBezTo>
                <a:cubicBezTo>
                  <a:pt x="1978780" y="841828"/>
                  <a:pt x="1976007" y="861964"/>
                  <a:pt x="1988457" y="870857"/>
                </a:cubicBezTo>
                <a:cubicBezTo>
                  <a:pt x="2013356" y="888642"/>
                  <a:pt x="2075542" y="899885"/>
                  <a:pt x="2075542" y="899885"/>
                </a:cubicBezTo>
                <a:cubicBezTo>
                  <a:pt x="2112027" y="1009334"/>
                  <a:pt x="2058568" y="878666"/>
                  <a:pt x="2133600" y="972457"/>
                </a:cubicBezTo>
                <a:cubicBezTo>
                  <a:pt x="2143157" y="984404"/>
                  <a:pt x="2139627" y="1003270"/>
                  <a:pt x="2148114" y="1016000"/>
                </a:cubicBezTo>
                <a:cubicBezTo>
                  <a:pt x="2212317" y="1112305"/>
                  <a:pt x="2173196" y="1008108"/>
                  <a:pt x="2220685" y="1103085"/>
                </a:cubicBezTo>
                <a:cubicBezTo>
                  <a:pt x="2227527" y="1116769"/>
                  <a:pt x="2224382" y="1135810"/>
                  <a:pt x="2235200" y="1146628"/>
                </a:cubicBezTo>
                <a:cubicBezTo>
                  <a:pt x="2259869" y="1171297"/>
                  <a:pt x="2293257" y="1185333"/>
                  <a:pt x="2322285" y="1204685"/>
                </a:cubicBezTo>
                <a:lnTo>
                  <a:pt x="2365828" y="1233714"/>
                </a:lnTo>
                <a:cubicBezTo>
                  <a:pt x="2378558" y="1242201"/>
                  <a:pt x="2394190" y="1246330"/>
                  <a:pt x="2409371" y="1248228"/>
                </a:cubicBezTo>
                <a:cubicBezTo>
                  <a:pt x="2471965" y="1256052"/>
                  <a:pt x="2535162" y="1257905"/>
                  <a:pt x="2598057" y="1262743"/>
                </a:cubicBezTo>
                <a:cubicBezTo>
                  <a:pt x="2646438" y="1257905"/>
                  <a:pt x="2695066" y="1255104"/>
                  <a:pt x="2743200" y="1248228"/>
                </a:cubicBezTo>
                <a:cubicBezTo>
                  <a:pt x="2762947" y="1245407"/>
                  <a:pt x="2781541" y="1236747"/>
                  <a:pt x="2801257" y="1233714"/>
                </a:cubicBezTo>
                <a:cubicBezTo>
                  <a:pt x="2844558" y="1227052"/>
                  <a:pt x="2888342" y="1224038"/>
                  <a:pt x="2931885" y="1219200"/>
                </a:cubicBezTo>
                <a:cubicBezTo>
                  <a:pt x="3017314" y="1176485"/>
                  <a:pt x="2969411" y="1197015"/>
                  <a:pt x="3077028" y="1161143"/>
                </a:cubicBezTo>
                <a:lnTo>
                  <a:pt x="3120571" y="1146628"/>
                </a:lnTo>
                <a:lnTo>
                  <a:pt x="3164114" y="1132114"/>
                </a:lnTo>
                <a:cubicBezTo>
                  <a:pt x="3178628" y="1117600"/>
                  <a:pt x="3189714" y="1098539"/>
                  <a:pt x="3207657" y="1088571"/>
                </a:cubicBezTo>
                <a:cubicBezTo>
                  <a:pt x="3234405" y="1073711"/>
                  <a:pt x="3294742" y="1059543"/>
                  <a:pt x="3294742" y="1059543"/>
                </a:cubicBezTo>
                <a:cubicBezTo>
                  <a:pt x="3419531" y="976350"/>
                  <a:pt x="3261644" y="1076092"/>
                  <a:pt x="3381828" y="1016000"/>
                </a:cubicBezTo>
                <a:cubicBezTo>
                  <a:pt x="3397430" y="1008199"/>
                  <a:pt x="3410857" y="996647"/>
                  <a:pt x="3425371" y="986971"/>
                </a:cubicBezTo>
                <a:cubicBezTo>
                  <a:pt x="3454400" y="943428"/>
                  <a:pt x="3449562" y="938590"/>
                  <a:pt x="3497942" y="914400"/>
                </a:cubicBezTo>
                <a:cubicBezTo>
                  <a:pt x="3511626" y="907558"/>
                  <a:pt x="3528111" y="907315"/>
                  <a:pt x="3541485" y="899885"/>
                </a:cubicBezTo>
                <a:cubicBezTo>
                  <a:pt x="3571983" y="882942"/>
                  <a:pt x="3599542" y="861180"/>
                  <a:pt x="3628571" y="841828"/>
                </a:cubicBezTo>
                <a:cubicBezTo>
                  <a:pt x="3654031" y="824855"/>
                  <a:pt x="3715657" y="812800"/>
                  <a:pt x="3715657" y="812800"/>
                </a:cubicBezTo>
                <a:cubicBezTo>
                  <a:pt x="3780836" y="747621"/>
                  <a:pt x="3739727" y="775748"/>
                  <a:pt x="3846285" y="740228"/>
                </a:cubicBezTo>
                <a:cubicBezTo>
                  <a:pt x="3862834" y="734712"/>
                  <a:pt x="3873888" y="718285"/>
                  <a:pt x="3889828" y="711200"/>
                </a:cubicBezTo>
                <a:cubicBezTo>
                  <a:pt x="3917790" y="698773"/>
                  <a:pt x="3949545" y="695855"/>
                  <a:pt x="3976914" y="682171"/>
                </a:cubicBezTo>
                <a:cubicBezTo>
                  <a:pt x="3996266" y="672495"/>
                  <a:pt x="4015084" y="661666"/>
                  <a:pt x="4034971" y="653143"/>
                </a:cubicBezTo>
                <a:cubicBezTo>
                  <a:pt x="4081425" y="633234"/>
                  <a:pt x="4096554" y="637747"/>
                  <a:pt x="4151085" y="624114"/>
                </a:cubicBezTo>
                <a:cubicBezTo>
                  <a:pt x="4165928" y="620403"/>
                  <a:pt x="4179693" y="612919"/>
                  <a:pt x="4194628" y="609600"/>
                </a:cubicBezTo>
                <a:cubicBezTo>
                  <a:pt x="4223356" y="603216"/>
                  <a:pt x="4253164" y="602223"/>
                  <a:pt x="4281714" y="595085"/>
                </a:cubicBezTo>
                <a:cubicBezTo>
                  <a:pt x="4311399" y="587664"/>
                  <a:pt x="4339771" y="575733"/>
                  <a:pt x="4368800" y="566057"/>
                </a:cubicBezTo>
                <a:lnTo>
                  <a:pt x="4499428" y="522514"/>
                </a:lnTo>
                <a:cubicBezTo>
                  <a:pt x="4499433" y="522512"/>
                  <a:pt x="4586510" y="493488"/>
                  <a:pt x="4586514" y="493485"/>
                </a:cubicBezTo>
                <a:cubicBezTo>
                  <a:pt x="4646655" y="453392"/>
                  <a:pt x="4613134" y="468688"/>
                  <a:pt x="4688114" y="449943"/>
                </a:cubicBezTo>
                <a:cubicBezTo>
                  <a:pt x="4757117" y="403941"/>
                  <a:pt x="4715108" y="426430"/>
                  <a:pt x="4818742" y="391885"/>
                </a:cubicBezTo>
                <a:cubicBezTo>
                  <a:pt x="4851840" y="380852"/>
                  <a:pt x="4905828" y="333828"/>
                  <a:pt x="4905828" y="333828"/>
                </a:cubicBezTo>
                <a:cubicBezTo>
                  <a:pt x="4937541" y="286260"/>
                  <a:pt x="4917413" y="290285"/>
                  <a:pt x="4949371" y="290285"/>
                </a:cubicBezTo>
              </a:path>
            </a:pathLst>
          </a:custGeom>
          <a:noFill/>
          <a:ln w="57150" cap="flat" cmpd="sng" algn="ctr">
            <a:solidFill>
              <a:schemeClr val="accent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0" name="TextBox 29"/>
          <p:cNvSpPr txBox="1"/>
          <p:nvPr/>
        </p:nvSpPr>
        <p:spPr>
          <a:xfrm>
            <a:off x="185967" y="3610435"/>
            <a:ext cx="2939143" cy="2169825"/>
          </a:xfrm>
          <a:prstGeom prst="rect">
            <a:avLst/>
          </a:prstGeom>
          <a:noFill/>
        </p:spPr>
        <p:txBody>
          <a:bodyPr wrap="square" rtlCol="0">
            <a:spAutoFit/>
          </a:bodyPr>
          <a:lstStyle/>
          <a:p>
            <a:pPr marL="285750" indent="-285750">
              <a:lnSpc>
                <a:spcPts val="2700"/>
              </a:lnSpc>
              <a:buFont typeface="Arial" pitchFamily="34" charset="0"/>
              <a:buChar char="•"/>
            </a:pPr>
            <a:r>
              <a:rPr lang="en-US" i="0" dirty="0"/>
              <a:t>Leukopenia</a:t>
            </a:r>
          </a:p>
          <a:p>
            <a:pPr marL="285750" indent="-285750">
              <a:lnSpc>
                <a:spcPts val="2700"/>
              </a:lnSpc>
              <a:buFont typeface="Arial" pitchFamily="34" charset="0"/>
              <a:buChar char="•"/>
            </a:pPr>
            <a:r>
              <a:rPr lang="en-US" i="0" dirty="0"/>
              <a:t>Mild-to-moderate thrombocytopenia</a:t>
            </a:r>
          </a:p>
          <a:p>
            <a:pPr marL="285750" indent="-285750">
              <a:lnSpc>
                <a:spcPts val="2700"/>
              </a:lnSpc>
              <a:buFont typeface="Arial" pitchFamily="34" charset="0"/>
              <a:buChar char="•"/>
            </a:pPr>
            <a:r>
              <a:rPr lang="en-US" i="0" dirty="0"/>
              <a:t>Normal or slightly increased HCT</a:t>
            </a:r>
          </a:p>
          <a:p>
            <a:pPr marL="285750" indent="-285750">
              <a:lnSpc>
                <a:spcPts val="2700"/>
              </a:lnSpc>
              <a:buFont typeface="Arial" pitchFamily="34" charset="0"/>
              <a:buChar char="•"/>
            </a:pPr>
            <a:r>
              <a:rPr lang="en-US" i="0" dirty="0"/>
              <a:t>Elevated AST and ALT</a:t>
            </a:r>
          </a:p>
        </p:txBody>
      </p:sp>
    </p:spTree>
    <p:extLst>
      <p:ext uri="{BB962C8B-B14F-4D97-AF65-F5344CB8AC3E}">
        <p14:creationId xmlns:p14="http://schemas.microsoft.com/office/powerpoint/2010/main" val="915949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4" grpId="0"/>
      <p:bldP spid="35" grpId="0"/>
      <p:bldP spid="36" grpId="0"/>
      <p:bldP spid="37" grpId="0"/>
      <p:bldP spid="38" grpId="0" animBg="1"/>
      <p:bldP spid="39" grpId="0" animBg="1"/>
      <p:bldP spid="53" grpId="0" animBg="1"/>
      <p:bldP spid="54" grpId="0" animBg="1"/>
      <p:bldP spid="9" grpId="0" animBg="1"/>
      <p:bldP spid="58" grpId="0"/>
      <p:bldP spid="59" grpId="0"/>
      <p:bldP spid="61"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65088"/>
            <a:ext cx="8229600" cy="1143000"/>
          </a:xfrm>
        </p:spPr>
        <p:txBody>
          <a:bodyPr/>
          <a:lstStyle/>
          <a:p>
            <a:r>
              <a:rPr lang="en-GB" dirty="0">
                <a:solidFill>
                  <a:schemeClr val="tx1"/>
                </a:solidFill>
                <a:latin typeface="Tahoma" pitchFamily="34" charset="0"/>
              </a:rPr>
              <a:t>Critical Phase </a:t>
            </a:r>
            <a:endParaRPr lang="en-US" dirty="0">
              <a:solidFill>
                <a:schemeClr val="tx1"/>
              </a:solidFill>
              <a:latin typeface="Tahoma" pitchFamily="34" charset="0"/>
            </a:endParaRPr>
          </a:p>
        </p:txBody>
      </p:sp>
      <p:sp>
        <p:nvSpPr>
          <p:cNvPr id="5" name="Rectangle 3"/>
          <p:cNvSpPr txBox="1">
            <a:spLocks noChangeArrowheads="1"/>
          </p:cNvSpPr>
          <p:nvPr/>
        </p:nvSpPr>
        <p:spPr bwMode="auto">
          <a:xfrm>
            <a:off x="424547" y="1357086"/>
            <a:ext cx="85344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00CC"/>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6600CC"/>
              </a:buClr>
              <a:buChar char="–"/>
              <a:defRPr sz="2400">
                <a:solidFill>
                  <a:schemeClr val="tx1"/>
                </a:solidFill>
                <a:latin typeface="+mn-lt"/>
              </a:defRPr>
            </a:lvl2pPr>
            <a:lvl3pPr marL="1143000" indent="-228600" algn="l" rtl="0" eaLnBrk="0" fontAlgn="base" hangingPunct="0">
              <a:spcBef>
                <a:spcPct val="20000"/>
              </a:spcBef>
              <a:spcAft>
                <a:spcPct val="0"/>
              </a:spcAft>
              <a:buClr>
                <a:srgbClr val="6600CC"/>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0"/>
              </a:spcBef>
              <a:spcAft>
                <a:spcPts val="1800"/>
              </a:spcAft>
            </a:pPr>
            <a:r>
              <a:rPr lang="en-GB" b="0" i="0" dirty="0">
                <a:cs typeface="Tahoma" pitchFamily="34" charset="0"/>
              </a:rPr>
              <a:t>Occurs around time of defervescence, and lasts for 24 to 48 hours</a:t>
            </a:r>
          </a:p>
          <a:p>
            <a:pPr eaLnBrk="1" hangingPunct="1">
              <a:spcBef>
                <a:spcPct val="0"/>
              </a:spcBef>
              <a:spcAft>
                <a:spcPts val="1800"/>
              </a:spcAft>
            </a:pPr>
            <a:r>
              <a:rPr lang="en-GB" b="0" i="0" dirty="0">
                <a:cs typeface="Tahoma" pitchFamily="34" charset="0"/>
              </a:rPr>
              <a:t>Most patients improve during this phase while a small proportion develop a clinically significant plasma leakage due to an increase in vascular permeability</a:t>
            </a:r>
          </a:p>
          <a:p>
            <a:pPr eaLnBrk="1" hangingPunct="1">
              <a:spcBef>
                <a:spcPct val="0"/>
              </a:spcBef>
              <a:spcAft>
                <a:spcPts val="1800"/>
              </a:spcAft>
            </a:pPr>
            <a:r>
              <a:rPr lang="en-GB" b="0" i="0" dirty="0">
                <a:cs typeface="Tahoma" pitchFamily="34" charset="0"/>
              </a:rPr>
              <a:t>Signs of plasma leakage:</a:t>
            </a:r>
          </a:p>
          <a:p>
            <a:pPr lvl="1" eaLnBrk="1" hangingPunct="1">
              <a:lnSpc>
                <a:spcPts val="2000"/>
              </a:lnSpc>
              <a:spcBef>
                <a:spcPct val="0"/>
              </a:spcBef>
              <a:spcAft>
                <a:spcPts val="1800"/>
              </a:spcAft>
            </a:pPr>
            <a:r>
              <a:rPr lang="en-GB" b="0" i="0" dirty="0">
                <a:cs typeface="Tahoma" pitchFamily="34" charset="0"/>
              </a:rPr>
              <a:t>Increasing hematocrit</a:t>
            </a:r>
          </a:p>
          <a:p>
            <a:pPr lvl="1" eaLnBrk="1" hangingPunct="1">
              <a:lnSpc>
                <a:spcPts val="2000"/>
              </a:lnSpc>
              <a:spcBef>
                <a:spcPct val="0"/>
              </a:spcBef>
              <a:spcAft>
                <a:spcPts val="1800"/>
              </a:spcAft>
            </a:pPr>
            <a:r>
              <a:rPr lang="en-GB" b="0" i="0" dirty="0">
                <a:cs typeface="Tahoma" pitchFamily="34" charset="0"/>
              </a:rPr>
              <a:t>Pleural effusions </a:t>
            </a:r>
          </a:p>
          <a:p>
            <a:pPr lvl="1" eaLnBrk="1" hangingPunct="1">
              <a:lnSpc>
                <a:spcPts val="2000"/>
              </a:lnSpc>
              <a:spcBef>
                <a:spcPct val="0"/>
              </a:spcBef>
              <a:spcAft>
                <a:spcPts val="1800"/>
              </a:spcAft>
            </a:pPr>
            <a:r>
              <a:rPr lang="en-GB" b="0" i="0" dirty="0">
                <a:cs typeface="Tahoma" pitchFamily="34" charset="0"/>
              </a:rPr>
              <a:t>Ascites</a:t>
            </a:r>
          </a:p>
          <a:p>
            <a:pPr lvl="1" eaLnBrk="1" hangingPunct="1">
              <a:lnSpc>
                <a:spcPts val="2000"/>
              </a:lnSpc>
              <a:spcBef>
                <a:spcPct val="0"/>
              </a:spcBef>
              <a:spcAft>
                <a:spcPts val="1800"/>
              </a:spcAft>
            </a:pPr>
            <a:r>
              <a:rPr lang="en-GB" b="0" i="0" dirty="0" err="1">
                <a:cs typeface="Tahoma" pitchFamily="34" charset="0"/>
              </a:rPr>
              <a:t>Hypoproteinemia</a:t>
            </a:r>
            <a:endParaRPr lang="en-GB" b="0" i="0" dirty="0">
              <a:cs typeface="Tahoma" pitchFamily="34" charset="0"/>
            </a:endParaRPr>
          </a:p>
          <a:p>
            <a:pPr marL="457200" lvl="1" indent="0" eaLnBrk="1" hangingPunct="1">
              <a:lnSpc>
                <a:spcPts val="2000"/>
              </a:lnSpc>
              <a:spcBef>
                <a:spcPct val="0"/>
              </a:spcBef>
              <a:spcAft>
                <a:spcPts val="1800"/>
              </a:spcAft>
              <a:buNone/>
            </a:pPr>
            <a:endParaRPr lang="en-GB" b="0" i="0" dirty="0">
              <a:cs typeface="Tahoma" pitchFamily="34" charset="0"/>
            </a:endParaRPr>
          </a:p>
          <a:p>
            <a:pPr lvl="1" eaLnBrk="1" hangingPunct="1">
              <a:lnSpc>
                <a:spcPts val="2000"/>
              </a:lnSpc>
              <a:spcBef>
                <a:spcPct val="0"/>
              </a:spcBef>
              <a:spcAft>
                <a:spcPts val="1800"/>
              </a:spcAft>
            </a:pPr>
            <a:endParaRPr lang="en-GB" b="0" i="0" dirty="0">
              <a:cs typeface="Tahoma" pitchFamily="34" charset="0"/>
            </a:endParaRPr>
          </a:p>
          <a:p>
            <a:pPr eaLnBrk="1" hangingPunct="1">
              <a:spcBef>
                <a:spcPct val="0"/>
              </a:spcBef>
              <a:spcAft>
                <a:spcPts val="1800"/>
              </a:spcAft>
            </a:pPr>
            <a:endParaRPr lang="en-GB" b="0" i="0" dirty="0">
              <a:cs typeface="Tahoma" pitchFamily="34" charset="0"/>
            </a:endParaRPr>
          </a:p>
        </p:txBody>
      </p:sp>
      <p:pic>
        <p:nvPicPr>
          <p:cNvPr id="7" name="Picture 2" descr="DSC017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 r="-352"/>
          <a:stretch/>
        </p:blipFill>
        <p:spPr bwMode="auto">
          <a:xfrm>
            <a:off x="4304600" y="3534227"/>
            <a:ext cx="4741432"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016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p:nvPr>
        </p:nvSpPr>
        <p:spPr>
          <a:xfrm>
            <a:off x="228600" y="1295400"/>
            <a:ext cx="8610600" cy="4968875"/>
          </a:xfrm>
          <a:noFill/>
        </p:spPr>
        <p:txBody>
          <a:bodyPr>
            <a:normAutofit/>
          </a:bodyPr>
          <a:lstStyle/>
          <a:p>
            <a:pPr>
              <a:spcBef>
                <a:spcPct val="75000"/>
              </a:spcBef>
            </a:pPr>
            <a:r>
              <a:rPr lang="en-US" dirty="0"/>
              <a:t>Dengue is the most prevalent mosquito-borne viral disease </a:t>
            </a:r>
          </a:p>
          <a:p>
            <a:pPr>
              <a:spcBef>
                <a:spcPct val="75000"/>
              </a:spcBef>
            </a:pPr>
            <a:r>
              <a:rPr lang="en-US" dirty="0"/>
              <a:t>All DENV types can cause full spectrum of disease</a:t>
            </a:r>
          </a:p>
          <a:p>
            <a:pPr>
              <a:lnSpc>
                <a:spcPts val="900"/>
              </a:lnSpc>
              <a:spcBef>
                <a:spcPct val="75000"/>
              </a:spcBef>
              <a:buNone/>
            </a:pPr>
            <a:endParaRPr lang="en-US" dirty="0"/>
          </a:p>
          <a:p>
            <a:r>
              <a:rPr lang="en-US" dirty="0"/>
              <a:t>Infection confers lifelong DENV type-specific immunity</a:t>
            </a:r>
          </a:p>
          <a:p>
            <a:pPr lvl="1"/>
            <a:r>
              <a:rPr lang="en-US" dirty="0"/>
              <a:t>Short-term cross-immunity (≤2 months)</a:t>
            </a:r>
          </a:p>
          <a:p>
            <a:pPr lvl="1"/>
            <a:r>
              <a:rPr lang="en-US" dirty="0"/>
              <a:t>Can have dengue four times in life</a:t>
            </a:r>
          </a:p>
          <a:p>
            <a:pPr>
              <a:spcBef>
                <a:spcPct val="100000"/>
              </a:spcBef>
            </a:pPr>
            <a:r>
              <a:rPr lang="en-US" dirty="0"/>
              <a:t>Genetic variation within types</a:t>
            </a:r>
          </a:p>
          <a:p>
            <a:pPr lvl="1"/>
            <a:r>
              <a:rPr lang="en-US" dirty="0"/>
              <a:t>Some genetic variants thought to be more virulent</a:t>
            </a:r>
          </a:p>
        </p:txBody>
      </p:sp>
      <p:sp>
        <p:nvSpPr>
          <p:cNvPr id="14338" name="Rectangle 2"/>
          <p:cNvSpPr>
            <a:spLocks noGrp="1" noChangeArrowheads="1"/>
          </p:cNvSpPr>
          <p:nvPr>
            <p:ph type="title" idx="4294967295"/>
          </p:nvPr>
        </p:nvSpPr>
        <p:spPr>
          <a:xfrm>
            <a:off x="0" y="360363"/>
            <a:ext cx="7810500" cy="873125"/>
          </a:xfrm>
        </p:spPr>
        <p:txBody>
          <a:bodyPr/>
          <a:lstStyle/>
          <a:p>
            <a:r>
              <a:rPr lang="en-US" dirty="0">
                <a:latin typeface="Tahoma" pitchFamily="34" charset="0"/>
              </a:rPr>
              <a:t>Dengue Virus</a:t>
            </a:r>
          </a:p>
        </p:txBody>
      </p:sp>
      <p:sp>
        <p:nvSpPr>
          <p:cNvPr id="14340" name="Text Box 4"/>
          <p:cNvSpPr txBox="1">
            <a:spLocks noChangeArrowheads="1"/>
          </p:cNvSpPr>
          <p:nvPr/>
        </p:nvSpPr>
        <p:spPr bwMode="auto">
          <a:xfrm>
            <a:off x="1828800" y="6537325"/>
            <a:ext cx="7239000" cy="244475"/>
          </a:xfrm>
          <a:prstGeom prst="rect">
            <a:avLst/>
          </a:prstGeom>
          <a:noFill/>
          <a:ln w="9525">
            <a:noFill/>
            <a:miter lim="800000"/>
            <a:headEnd/>
            <a:tailEnd/>
          </a:ln>
        </p:spPr>
        <p:txBody>
          <a:bodyPr>
            <a:spAutoFit/>
          </a:bodyPr>
          <a:lstStyle/>
          <a:p>
            <a:pPr algn="r">
              <a:spcBef>
                <a:spcPct val="50000"/>
              </a:spcBef>
            </a:pPr>
            <a:r>
              <a:rPr lang="en-US" sz="1000">
                <a:solidFill>
                  <a:schemeClr val="bg1"/>
                </a:solidFill>
              </a:rPr>
              <a:t>Sabin 1959. Viral and Ricketsial Infections of Man. Third Edition Philadelphia: JB Lippincott Company, 361-373.</a:t>
            </a:r>
          </a:p>
        </p:txBody>
      </p:sp>
    </p:spTree>
    <p:extLst>
      <p:ext uri="{BB962C8B-B14F-4D97-AF65-F5344CB8AC3E}">
        <p14:creationId xmlns:p14="http://schemas.microsoft.com/office/powerpoint/2010/main" val="17403190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5"/>
          <p:cNvSpPr>
            <a:spLocks noChangeShapeType="1"/>
          </p:cNvSpPr>
          <p:nvPr/>
        </p:nvSpPr>
        <p:spPr bwMode="auto">
          <a:xfrm flipV="1">
            <a:off x="4306888" y="5073650"/>
            <a:ext cx="17462" cy="7938"/>
          </a:xfrm>
          <a:prstGeom prst="line">
            <a:avLst/>
          </a:prstGeom>
          <a:noFill/>
          <a:ln w="25400">
            <a:solidFill>
              <a:srgbClr val="66CCFF"/>
            </a:solidFill>
            <a:round/>
            <a:headEnd type="none" w="sm" len="sm"/>
            <a:tailEnd type="none" w="sm" len="sm"/>
          </a:ln>
        </p:spPr>
        <p:txBody>
          <a:bodyPr wrap="none" anchor="ctr"/>
          <a:lstStyle/>
          <a:p>
            <a:endParaRPr lang="en-US"/>
          </a:p>
        </p:txBody>
      </p:sp>
      <p:sp>
        <p:nvSpPr>
          <p:cNvPr id="86024" name="Text Box 36"/>
          <p:cNvSpPr txBox="1">
            <a:spLocks noChangeArrowheads="1"/>
          </p:cNvSpPr>
          <p:nvPr/>
        </p:nvSpPr>
        <p:spPr bwMode="auto">
          <a:xfrm>
            <a:off x="371930" y="1320798"/>
            <a:ext cx="3879850" cy="4159600"/>
          </a:xfrm>
          <a:prstGeom prst="rect">
            <a:avLst/>
          </a:prstGeom>
          <a:noFill/>
          <a:ln w="9525">
            <a:noFill/>
            <a:miter lim="800000"/>
            <a:headEnd/>
            <a:tailEnd/>
          </a:ln>
        </p:spPr>
        <p:txBody>
          <a:bodyPr wrap="square">
            <a:spAutoFit/>
          </a:bodyPr>
          <a:lstStyle/>
          <a:p>
            <a:pPr eaLnBrk="0" hangingPunct="0">
              <a:lnSpc>
                <a:spcPts val="2400"/>
              </a:lnSpc>
              <a:spcAft>
                <a:spcPct val="30000"/>
              </a:spcAft>
            </a:pPr>
            <a:r>
              <a:rPr lang="en-US" i="0" dirty="0">
                <a:latin typeface="Tahoma" pitchFamily="34" charset="0"/>
              </a:rPr>
              <a:t>Around time of defervescence:   </a:t>
            </a:r>
            <a:r>
              <a:rPr lang="en-US" b="0" i="0" dirty="0"/>
              <a:t>Petechiae may appear, especially on lower extremities</a:t>
            </a:r>
          </a:p>
          <a:p>
            <a:pPr eaLnBrk="0" hangingPunct="0">
              <a:spcAft>
                <a:spcPct val="30000"/>
              </a:spcAft>
            </a:pPr>
            <a:r>
              <a:rPr lang="en-US" i="0" u="sng" dirty="0">
                <a:latin typeface="Tahoma" pitchFamily="34" charset="0"/>
              </a:rPr>
              <a:t>Warning signs </a:t>
            </a:r>
            <a:r>
              <a:rPr lang="en-US" b="0" i="0" dirty="0"/>
              <a:t>may develop</a:t>
            </a:r>
          </a:p>
          <a:p>
            <a:pPr>
              <a:spcAft>
                <a:spcPct val="25000"/>
              </a:spcAft>
              <a:buClr>
                <a:srgbClr val="330066"/>
              </a:buClr>
              <a:buFontTx/>
              <a:buChar char="•"/>
              <a:tabLst>
                <a:tab pos="914400" algn="l"/>
              </a:tabLst>
            </a:pPr>
            <a:r>
              <a:rPr lang="en-GB" b="0" i="0" dirty="0">
                <a:latin typeface="Tahoma" pitchFamily="34" charset="0"/>
                <a:cs typeface="Arial" pitchFamily="34" charset="0"/>
              </a:rPr>
              <a:t> Severe abdominal pain</a:t>
            </a:r>
          </a:p>
          <a:p>
            <a:pPr>
              <a:spcAft>
                <a:spcPct val="25000"/>
              </a:spcAft>
              <a:buClr>
                <a:srgbClr val="330066"/>
              </a:buClr>
              <a:buFontTx/>
              <a:buChar char="•"/>
              <a:tabLst>
                <a:tab pos="914400" algn="l"/>
              </a:tabLst>
            </a:pPr>
            <a:r>
              <a:rPr lang="en-GB" b="0" i="0" dirty="0">
                <a:latin typeface="Tahoma" pitchFamily="34" charset="0"/>
                <a:cs typeface="Arial" pitchFamily="34" charset="0"/>
              </a:rPr>
              <a:t> Persistent vomiting</a:t>
            </a:r>
          </a:p>
          <a:p>
            <a:pPr>
              <a:spcAft>
                <a:spcPct val="25000"/>
              </a:spcAft>
              <a:buClr>
                <a:srgbClr val="330066"/>
              </a:buClr>
              <a:buFontTx/>
              <a:buChar char="•"/>
              <a:tabLst>
                <a:tab pos="914400" algn="l"/>
              </a:tabLst>
            </a:pPr>
            <a:r>
              <a:rPr lang="en-GB" b="0" i="0" dirty="0">
                <a:latin typeface="Tahoma" pitchFamily="34" charset="0"/>
                <a:cs typeface="Arial" pitchFamily="34" charset="0"/>
              </a:rPr>
              <a:t> Ascites, pleural effusion</a:t>
            </a:r>
          </a:p>
          <a:p>
            <a:pPr>
              <a:spcAft>
                <a:spcPct val="25000"/>
              </a:spcAft>
              <a:buClr>
                <a:srgbClr val="330066"/>
              </a:buClr>
              <a:buFontTx/>
              <a:buChar char="•"/>
              <a:tabLst>
                <a:tab pos="914400" algn="l"/>
              </a:tabLst>
            </a:pPr>
            <a:r>
              <a:rPr lang="en-GB" b="0" i="0" dirty="0">
                <a:latin typeface="Tahoma" pitchFamily="34" charset="0"/>
                <a:cs typeface="Arial" pitchFamily="34" charset="0"/>
              </a:rPr>
              <a:t> Mucosal bleed</a:t>
            </a:r>
          </a:p>
          <a:p>
            <a:pPr>
              <a:spcAft>
                <a:spcPct val="25000"/>
              </a:spcAft>
              <a:buClr>
                <a:srgbClr val="330066"/>
              </a:buClr>
              <a:buFontTx/>
              <a:buChar char="•"/>
              <a:tabLst>
                <a:tab pos="914400" algn="l"/>
              </a:tabLst>
            </a:pPr>
            <a:r>
              <a:rPr lang="en-GB" b="0" i="0" dirty="0">
                <a:latin typeface="Tahoma" pitchFamily="34" charset="0"/>
                <a:cs typeface="Arial" pitchFamily="34" charset="0"/>
              </a:rPr>
              <a:t> Lethargy; restlessness</a:t>
            </a:r>
          </a:p>
          <a:p>
            <a:pPr>
              <a:spcAft>
                <a:spcPct val="25000"/>
              </a:spcAft>
              <a:buClr>
                <a:srgbClr val="330066"/>
              </a:buClr>
              <a:buFontTx/>
              <a:buChar char="•"/>
              <a:tabLst>
                <a:tab pos="914400" algn="l"/>
              </a:tabLst>
            </a:pPr>
            <a:r>
              <a:rPr lang="en-GB" b="0" i="0" dirty="0">
                <a:latin typeface="Tahoma" pitchFamily="34" charset="0"/>
                <a:cs typeface="Arial" pitchFamily="34" charset="0"/>
              </a:rPr>
              <a:t> Liver enlargement &gt;2cm</a:t>
            </a:r>
          </a:p>
          <a:p>
            <a:pPr>
              <a:spcAft>
                <a:spcPct val="25000"/>
              </a:spcAft>
              <a:buClr>
                <a:srgbClr val="330066"/>
              </a:buClr>
              <a:buFontTx/>
              <a:buChar char="•"/>
              <a:tabLst>
                <a:tab pos="914400" algn="l"/>
              </a:tabLst>
            </a:pPr>
            <a:r>
              <a:rPr lang="en-GB" b="0" i="0" dirty="0">
                <a:latin typeface="Tahoma" pitchFamily="34" charset="0"/>
                <a:cs typeface="Arial" pitchFamily="34" charset="0"/>
              </a:rPr>
              <a:t> Drop in PLT with increase in HCT</a:t>
            </a:r>
          </a:p>
          <a:p>
            <a:pPr eaLnBrk="0" hangingPunct="0">
              <a:spcAft>
                <a:spcPct val="30000"/>
              </a:spcAft>
            </a:pPr>
            <a:endParaRPr lang="es-ES" i="0" u="sng" dirty="0"/>
          </a:p>
        </p:txBody>
      </p:sp>
      <p:pic>
        <p:nvPicPr>
          <p:cNvPr id="86026" name="Picture 39"/>
          <p:cNvPicPr>
            <a:picLocks noChangeArrowheads="1"/>
          </p:cNvPicPr>
          <p:nvPr/>
        </p:nvPicPr>
        <p:blipFill>
          <a:blip r:embed="rId3" cstate="print"/>
          <a:srcRect l="16458"/>
          <a:stretch>
            <a:fillRect/>
          </a:stretch>
        </p:blipFill>
        <p:spPr bwMode="auto">
          <a:xfrm>
            <a:off x="3639456" y="2044407"/>
            <a:ext cx="1545780" cy="1424511"/>
          </a:xfrm>
          <a:prstGeom prst="rect">
            <a:avLst/>
          </a:prstGeom>
          <a:noFill/>
          <a:ln w="19050">
            <a:solidFill>
              <a:schemeClr val="tx1"/>
            </a:solidFill>
            <a:miter lim="800000"/>
            <a:headEnd/>
            <a:tailEnd/>
          </a:ln>
        </p:spPr>
      </p:pic>
      <p:grpSp>
        <p:nvGrpSpPr>
          <p:cNvPr id="20" name="Group 19"/>
          <p:cNvGrpSpPr/>
          <p:nvPr/>
        </p:nvGrpSpPr>
        <p:grpSpPr>
          <a:xfrm>
            <a:off x="533400" y="4153186"/>
            <a:ext cx="8077200" cy="2295239"/>
            <a:chOff x="533400" y="2657761"/>
            <a:chExt cx="8077200" cy="2295239"/>
          </a:xfrm>
        </p:grpSpPr>
        <p:graphicFrame>
          <p:nvGraphicFramePr>
            <p:cNvPr id="21" name="Chart 20"/>
            <p:cNvGraphicFramePr/>
            <p:nvPr>
              <p:extLst>
                <p:ext uri="{D42A27DB-BD31-4B8C-83A1-F6EECF244321}">
                  <p14:modId xmlns:p14="http://schemas.microsoft.com/office/powerpoint/2010/main" val="2477660558"/>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23"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24"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5"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6"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7"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28"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29" name="TextBox 28"/>
          <p:cNvSpPr txBox="1"/>
          <p:nvPr/>
        </p:nvSpPr>
        <p:spPr>
          <a:xfrm>
            <a:off x="3581400" y="6400800"/>
            <a:ext cx="1981200" cy="369332"/>
          </a:xfrm>
          <a:prstGeom prst="rect">
            <a:avLst/>
          </a:prstGeom>
          <a:noFill/>
        </p:spPr>
        <p:txBody>
          <a:bodyPr wrap="square" rtlCol="0">
            <a:spAutoFit/>
          </a:bodyPr>
          <a:lstStyle/>
          <a:p>
            <a:pPr algn="ctr"/>
            <a:r>
              <a:rPr lang="en-US" i="0" dirty="0"/>
              <a:t>Days</a:t>
            </a:r>
          </a:p>
        </p:txBody>
      </p:sp>
      <p:sp>
        <p:nvSpPr>
          <p:cNvPr id="30" name="Rectangle 64"/>
          <p:cNvSpPr>
            <a:spLocks noChangeArrowheads="1"/>
          </p:cNvSpPr>
          <p:nvPr/>
        </p:nvSpPr>
        <p:spPr bwMode="auto">
          <a:xfrm>
            <a:off x="444500" y="306161"/>
            <a:ext cx="8229600" cy="1143000"/>
          </a:xfrm>
          <a:prstGeom prst="rect">
            <a:avLst/>
          </a:prstGeom>
          <a:noFill/>
          <a:ln w="9525">
            <a:noFill/>
            <a:miter lim="800000"/>
            <a:headEnd/>
            <a:tailEnd/>
          </a:ln>
        </p:spPr>
        <p:txBody>
          <a:bodyPr anchor="ctr"/>
          <a:lstStyle/>
          <a:p>
            <a:pPr algn="ctr" eaLnBrk="0" hangingPunct="0"/>
            <a:r>
              <a:rPr lang="en-US" sz="3200" i="0" dirty="0">
                <a:latin typeface="Tahoma" pitchFamily="34" charset="0"/>
              </a:rPr>
              <a:t>Clinical Manifestations in Critical Ph</a:t>
            </a:r>
            <a:r>
              <a:rPr lang="en-US" sz="3200" i="0" dirty="0">
                <a:solidFill>
                  <a:srgbClr val="D20000"/>
                </a:solidFill>
                <a:latin typeface="Tahoma" pitchFamily="34" charset="0"/>
              </a:rPr>
              <a:t>ase</a:t>
            </a:r>
          </a:p>
          <a:p>
            <a:pPr algn="ctr" eaLnBrk="0" hangingPunct="0"/>
            <a:endParaRPr lang="en-US" sz="3200" i="0" dirty="0">
              <a:solidFill>
                <a:srgbClr val="D20000"/>
              </a:solidFill>
              <a:latin typeface="Tahoma" pitchFamily="34" charset="0"/>
            </a:endParaRPr>
          </a:p>
        </p:txBody>
      </p:sp>
      <p:grpSp>
        <p:nvGrpSpPr>
          <p:cNvPr id="31" name="Group 4"/>
          <p:cNvGrpSpPr>
            <a:grpSpLocks/>
          </p:cNvGrpSpPr>
          <p:nvPr/>
        </p:nvGrpSpPr>
        <p:grpSpPr bwMode="auto">
          <a:xfrm>
            <a:off x="5257800" y="1178070"/>
            <a:ext cx="3556388" cy="2363418"/>
            <a:chOff x="864" y="768"/>
            <a:chExt cx="4032" cy="2820"/>
          </a:xfrm>
        </p:grpSpPr>
        <p:pic>
          <p:nvPicPr>
            <p:cNvPr id="32" name="Picture 2" descr="p4"/>
            <p:cNvPicPr>
              <a:picLocks noChangeAspect="1" noChangeArrowheads="1"/>
            </p:cNvPicPr>
            <p:nvPr/>
          </p:nvPicPr>
          <p:blipFill>
            <a:blip r:embed="rId5" cstate="print"/>
            <a:srcRect/>
            <a:stretch>
              <a:fillRect/>
            </a:stretch>
          </p:blipFill>
          <p:spPr bwMode="auto">
            <a:xfrm>
              <a:off x="912" y="816"/>
              <a:ext cx="3936" cy="2772"/>
            </a:xfrm>
            <a:prstGeom prst="rect">
              <a:avLst/>
            </a:prstGeom>
            <a:noFill/>
          </p:spPr>
        </p:pic>
        <p:sp>
          <p:nvSpPr>
            <p:cNvPr id="33" name="Rectangle 3"/>
            <p:cNvSpPr>
              <a:spLocks noChangeArrowheads="1"/>
            </p:cNvSpPr>
            <p:nvPr/>
          </p:nvSpPr>
          <p:spPr bwMode="auto">
            <a:xfrm>
              <a:off x="864" y="768"/>
              <a:ext cx="4032" cy="2736"/>
            </a:xfrm>
            <a:prstGeom prst="rect">
              <a:avLst/>
            </a:prstGeom>
            <a:noFill/>
            <a:ln w="9525">
              <a:solidFill>
                <a:schemeClr val="tx1"/>
              </a:solidFill>
              <a:miter lim="800000"/>
              <a:headEnd/>
              <a:tailEnd/>
            </a:ln>
            <a:effectLst/>
          </p:spPr>
          <p:txBody>
            <a:bodyPr wrap="none" anchor="ctr"/>
            <a:lstStyle/>
            <a:p>
              <a:endParaRPr lang="en-US"/>
            </a:p>
          </p:txBody>
        </p:sp>
      </p:grpSp>
      <p:sp>
        <p:nvSpPr>
          <p:cNvPr id="34" name="AutoShape 32"/>
          <p:cNvSpPr>
            <a:spLocks/>
          </p:cNvSpPr>
          <p:nvPr/>
        </p:nvSpPr>
        <p:spPr bwMode="auto">
          <a:xfrm rot="-5400000">
            <a:off x="6049712" y="3579451"/>
            <a:ext cx="371475" cy="888499"/>
          </a:xfrm>
          <a:prstGeom prst="rightBrace">
            <a:avLst>
              <a:gd name="adj1" fmla="val 15625"/>
              <a:gd name="adj2" fmla="val 50000"/>
            </a:avLst>
          </a:prstGeom>
          <a:noFill/>
          <a:ln w="38100">
            <a:solidFill>
              <a:schemeClr val="tx1"/>
            </a:solidFill>
            <a:round/>
            <a:headEnd/>
            <a:tailEnd/>
          </a:ln>
        </p:spPr>
        <p:txBody>
          <a:bodyPr wrap="none" anchor="ctr"/>
          <a:lstStyle/>
          <a:p>
            <a:pPr eaLnBrk="0" hangingPunct="0"/>
            <a:endParaRPr lang="en-US" i="0"/>
          </a:p>
        </p:txBody>
      </p:sp>
      <p:sp>
        <p:nvSpPr>
          <p:cNvPr id="35" name="Text Box 36"/>
          <p:cNvSpPr txBox="1">
            <a:spLocks noChangeArrowheads="1"/>
          </p:cNvSpPr>
          <p:nvPr/>
        </p:nvSpPr>
        <p:spPr bwMode="auto">
          <a:xfrm>
            <a:off x="5667787" y="3516724"/>
            <a:ext cx="1282699" cy="338554"/>
          </a:xfrm>
          <a:prstGeom prst="rect">
            <a:avLst/>
          </a:prstGeom>
          <a:noFill/>
          <a:ln w="9525">
            <a:noFill/>
            <a:miter lim="800000"/>
            <a:headEnd/>
            <a:tailEnd/>
          </a:ln>
        </p:spPr>
        <p:txBody>
          <a:bodyPr wrap="square">
            <a:spAutoFit/>
          </a:bodyPr>
          <a:lstStyle/>
          <a:p>
            <a:pPr>
              <a:spcBef>
                <a:spcPct val="50000"/>
              </a:spcBef>
            </a:pPr>
            <a:r>
              <a:rPr lang="en-US" sz="1600" i="0" dirty="0"/>
              <a:t>1 to 2 days </a:t>
            </a:r>
          </a:p>
        </p:txBody>
      </p:sp>
    </p:spTree>
    <p:extLst>
      <p:ext uri="{BB962C8B-B14F-4D97-AF65-F5344CB8AC3E}">
        <p14:creationId xmlns:p14="http://schemas.microsoft.com/office/powerpoint/2010/main" val="29452016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5"/>
          <p:cNvSpPr>
            <a:spLocks noChangeShapeType="1"/>
          </p:cNvSpPr>
          <p:nvPr/>
        </p:nvSpPr>
        <p:spPr bwMode="auto">
          <a:xfrm flipV="1">
            <a:off x="4306888" y="5073650"/>
            <a:ext cx="17462" cy="7938"/>
          </a:xfrm>
          <a:prstGeom prst="line">
            <a:avLst/>
          </a:prstGeom>
          <a:noFill/>
          <a:ln w="25400">
            <a:solidFill>
              <a:srgbClr val="66CCFF"/>
            </a:solidFill>
            <a:round/>
            <a:headEnd type="none" w="sm" len="sm"/>
            <a:tailEnd type="none" w="sm" len="sm"/>
          </a:ln>
        </p:spPr>
        <p:txBody>
          <a:bodyPr wrap="none" anchor="ctr"/>
          <a:lstStyle/>
          <a:p>
            <a:endParaRPr lang="en-US"/>
          </a:p>
        </p:txBody>
      </p:sp>
      <p:sp>
        <p:nvSpPr>
          <p:cNvPr id="86024" name="Text Box 36"/>
          <p:cNvSpPr txBox="1">
            <a:spLocks noChangeArrowheads="1"/>
          </p:cNvSpPr>
          <p:nvPr/>
        </p:nvSpPr>
        <p:spPr bwMode="auto">
          <a:xfrm>
            <a:off x="154220" y="1291770"/>
            <a:ext cx="3879850" cy="3388620"/>
          </a:xfrm>
          <a:prstGeom prst="rect">
            <a:avLst/>
          </a:prstGeom>
          <a:noFill/>
          <a:ln w="9525">
            <a:noFill/>
            <a:miter lim="800000"/>
            <a:headEnd/>
            <a:tailEnd/>
          </a:ln>
        </p:spPr>
        <p:txBody>
          <a:bodyPr wrap="square">
            <a:spAutoFit/>
          </a:bodyPr>
          <a:lstStyle/>
          <a:p>
            <a:pPr marL="285750" indent="-285750" eaLnBrk="0" hangingPunct="0">
              <a:lnSpc>
                <a:spcPts val="2400"/>
              </a:lnSpc>
              <a:spcAft>
                <a:spcPct val="30000"/>
              </a:spcAft>
              <a:buFont typeface="Arial" pitchFamily="34" charset="0"/>
              <a:buChar char="•"/>
            </a:pPr>
            <a:r>
              <a:rPr lang="en-GB" i="0" u="sng" dirty="0">
                <a:latin typeface="Tahoma" pitchFamily="34" charset="0"/>
              </a:rPr>
              <a:t>Intravascular volume depletion </a:t>
            </a:r>
            <a:r>
              <a:rPr lang="en-GB" b="0" i="0" dirty="0"/>
              <a:t>secondary to increased vascular permeability</a:t>
            </a:r>
            <a:endParaRPr lang="en-US" b="0" i="0" dirty="0"/>
          </a:p>
          <a:p>
            <a:pPr marL="285750" indent="-285750" eaLnBrk="0" hangingPunct="0">
              <a:lnSpc>
                <a:spcPts val="2400"/>
              </a:lnSpc>
              <a:spcAft>
                <a:spcPct val="30000"/>
              </a:spcAft>
              <a:buFont typeface="Arial" pitchFamily="34" charset="0"/>
              <a:buChar char="•"/>
            </a:pPr>
            <a:r>
              <a:rPr lang="en-US" i="0" u="sng" dirty="0">
                <a:latin typeface="Tahoma" pitchFamily="34" charset="0"/>
              </a:rPr>
              <a:t>Severe hemorrhage </a:t>
            </a:r>
            <a:r>
              <a:rPr lang="en-US" b="0" i="0" dirty="0"/>
              <a:t>may occur especially if they have prolonged shock</a:t>
            </a:r>
          </a:p>
          <a:p>
            <a:pPr marL="285750" indent="-285750" eaLnBrk="0" hangingPunct="0">
              <a:lnSpc>
                <a:spcPts val="2400"/>
              </a:lnSpc>
              <a:spcAft>
                <a:spcPct val="30000"/>
              </a:spcAft>
              <a:buFont typeface="Arial" pitchFamily="34" charset="0"/>
              <a:buChar char="•"/>
            </a:pPr>
            <a:r>
              <a:rPr lang="en-GB" i="0" u="sng" dirty="0">
                <a:latin typeface="Tahoma" pitchFamily="34" charset="0"/>
              </a:rPr>
              <a:t>Severe organ impairment </a:t>
            </a:r>
            <a:r>
              <a:rPr lang="en-GB" b="0" i="0" dirty="0"/>
              <a:t>including hepatitis, myocarditis, pancreatitis, </a:t>
            </a:r>
            <a:r>
              <a:rPr lang="en-GB" b="0" i="0" dirty="0" err="1"/>
              <a:t>neurodengue</a:t>
            </a:r>
            <a:r>
              <a:rPr lang="en-GB" b="0" i="0" dirty="0"/>
              <a:t> </a:t>
            </a:r>
            <a:endParaRPr lang="en-US" b="0" i="0" dirty="0"/>
          </a:p>
          <a:p>
            <a:pPr>
              <a:spcAft>
                <a:spcPct val="25000"/>
              </a:spcAft>
              <a:buClr>
                <a:srgbClr val="330066"/>
              </a:buClr>
              <a:buFontTx/>
              <a:buChar char="•"/>
              <a:tabLst>
                <a:tab pos="914400" algn="l"/>
              </a:tabLst>
            </a:pPr>
            <a:endParaRPr lang="es-ES" b="0" i="0" dirty="0"/>
          </a:p>
        </p:txBody>
      </p:sp>
      <p:sp>
        <p:nvSpPr>
          <p:cNvPr id="86025" name="AutoShape 37"/>
          <p:cNvSpPr>
            <a:spLocks/>
          </p:cNvSpPr>
          <p:nvPr/>
        </p:nvSpPr>
        <p:spPr bwMode="auto">
          <a:xfrm rot="5400000">
            <a:off x="6018180" y="1438540"/>
            <a:ext cx="518446" cy="4782405"/>
          </a:xfrm>
          <a:prstGeom prst="rightBrace">
            <a:avLst>
              <a:gd name="adj1" fmla="val 34649"/>
              <a:gd name="adj2" fmla="val 49887"/>
            </a:avLst>
          </a:prstGeom>
          <a:noFill/>
          <a:ln w="38100">
            <a:solidFill>
              <a:schemeClr val="tx1"/>
            </a:solidFill>
            <a:round/>
            <a:headEnd/>
            <a:tailEnd/>
          </a:ln>
        </p:spPr>
        <p:txBody>
          <a:bodyPr wrap="none" anchor="ctr"/>
          <a:lstStyle/>
          <a:p>
            <a:pPr eaLnBrk="0" hangingPunct="0"/>
            <a:endParaRPr lang="en-US" i="0"/>
          </a:p>
        </p:txBody>
      </p:sp>
      <p:grpSp>
        <p:nvGrpSpPr>
          <p:cNvPr id="20" name="Group 19"/>
          <p:cNvGrpSpPr/>
          <p:nvPr/>
        </p:nvGrpSpPr>
        <p:grpSpPr>
          <a:xfrm>
            <a:off x="533400" y="4153186"/>
            <a:ext cx="8077200" cy="2295239"/>
            <a:chOff x="533400" y="2657761"/>
            <a:chExt cx="8077200" cy="2295239"/>
          </a:xfrm>
        </p:grpSpPr>
        <p:graphicFrame>
          <p:nvGraphicFramePr>
            <p:cNvPr id="21" name="Chart 20"/>
            <p:cNvGraphicFramePr/>
            <p:nvPr>
              <p:extLst>
                <p:ext uri="{D42A27DB-BD31-4B8C-83A1-F6EECF244321}">
                  <p14:modId xmlns:p14="http://schemas.microsoft.com/office/powerpoint/2010/main" val="2313191263"/>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23"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24"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5"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6"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7"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28"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29" name="TextBox 28"/>
          <p:cNvSpPr txBox="1"/>
          <p:nvPr/>
        </p:nvSpPr>
        <p:spPr>
          <a:xfrm>
            <a:off x="3581400" y="6400800"/>
            <a:ext cx="1981200" cy="369332"/>
          </a:xfrm>
          <a:prstGeom prst="rect">
            <a:avLst/>
          </a:prstGeom>
          <a:noFill/>
        </p:spPr>
        <p:txBody>
          <a:bodyPr wrap="square" rtlCol="0">
            <a:spAutoFit/>
          </a:bodyPr>
          <a:lstStyle/>
          <a:p>
            <a:pPr algn="ctr"/>
            <a:r>
              <a:rPr lang="en-US" i="0" dirty="0"/>
              <a:t>Days</a:t>
            </a:r>
          </a:p>
        </p:txBody>
      </p:sp>
      <p:sp>
        <p:nvSpPr>
          <p:cNvPr id="30" name="Rectangle 64"/>
          <p:cNvSpPr>
            <a:spLocks noChangeArrowheads="1"/>
          </p:cNvSpPr>
          <p:nvPr/>
        </p:nvSpPr>
        <p:spPr bwMode="auto">
          <a:xfrm>
            <a:off x="444500" y="306161"/>
            <a:ext cx="8229600" cy="1143000"/>
          </a:xfrm>
          <a:prstGeom prst="rect">
            <a:avLst/>
          </a:prstGeom>
          <a:noFill/>
          <a:ln w="9525">
            <a:noFill/>
            <a:miter lim="800000"/>
            <a:headEnd/>
            <a:tailEnd/>
          </a:ln>
        </p:spPr>
        <p:txBody>
          <a:bodyPr anchor="ctr"/>
          <a:lstStyle/>
          <a:p>
            <a:pPr algn="ctr" eaLnBrk="0" hangingPunct="0"/>
            <a:r>
              <a:rPr lang="en-US" sz="3200" i="0" dirty="0">
                <a:latin typeface="Tahoma" pitchFamily="34" charset="0"/>
              </a:rPr>
              <a:t>Clinical Manifestations in Critical Phase</a:t>
            </a:r>
          </a:p>
          <a:p>
            <a:pPr algn="ctr" eaLnBrk="0" hangingPunct="0"/>
            <a:endParaRPr lang="en-US" sz="3200" i="0" dirty="0">
              <a:solidFill>
                <a:srgbClr val="D20000"/>
              </a:solidFill>
              <a:latin typeface="Tahoma" pitchFamily="34" charset="0"/>
            </a:endParaRPr>
          </a:p>
        </p:txBody>
      </p:sp>
      <p:pic>
        <p:nvPicPr>
          <p:cNvPr id="37" name="Picture 8" descr="Picture1.jpg"/>
          <p:cNvPicPr>
            <a:picLocks noChangeAspect="1"/>
          </p:cNvPicPr>
          <p:nvPr/>
        </p:nvPicPr>
        <p:blipFill rotWithShape="1">
          <a:blip r:embed="rId4">
            <a:extLst>
              <a:ext uri="{28A0092B-C50C-407E-A947-70E740481C1C}">
                <a14:useLocalDpi xmlns:a14="http://schemas.microsoft.com/office/drawing/2010/main" val="0"/>
              </a:ext>
            </a:extLst>
          </a:blip>
          <a:srcRect l="5271" r="11007"/>
          <a:stretch/>
        </p:blipFill>
        <p:spPr bwMode="auto">
          <a:xfrm>
            <a:off x="5760720" y="1221084"/>
            <a:ext cx="2743200" cy="24780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 name="Picture 7" descr="slide16"/>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3000"/>
                    </a14:imgEffect>
                    <a14:imgEffect>
                      <a14:brightnessContrast bright="20000" contrast="20000"/>
                    </a14:imgEffect>
                  </a14:imgLayer>
                </a14:imgProps>
              </a:ext>
            </a:extLst>
          </a:blip>
          <a:srcRect t="7939" b="2060"/>
          <a:stretch/>
        </p:blipFill>
        <p:spPr bwMode="auto">
          <a:xfrm>
            <a:off x="4033835" y="1228207"/>
            <a:ext cx="1652131" cy="2468880"/>
          </a:xfrm>
          <a:prstGeom prst="rect">
            <a:avLst/>
          </a:prstGeom>
          <a:noFill/>
          <a:ln w="9525">
            <a:solidFill>
              <a:schemeClr val="tx1"/>
            </a:solidFill>
            <a:miter lim="800000"/>
            <a:headEnd/>
            <a:tailEnd/>
          </a:ln>
        </p:spPr>
      </p:pic>
      <p:sp>
        <p:nvSpPr>
          <p:cNvPr id="2" name="Rectangle 1"/>
          <p:cNvSpPr/>
          <p:nvPr/>
        </p:nvSpPr>
        <p:spPr bwMode="auto">
          <a:xfrm>
            <a:off x="4617356" y="1828800"/>
            <a:ext cx="46990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6119389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3"/>
          <p:cNvSpPr>
            <a:spLocks noChangeShapeType="1"/>
          </p:cNvSpPr>
          <p:nvPr/>
        </p:nvSpPr>
        <p:spPr bwMode="auto">
          <a:xfrm flipV="1">
            <a:off x="4582654" y="5073650"/>
            <a:ext cx="17462" cy="7938"/>
          </a:xfrm>
          <a:prstGeom prst="line">
            <a:avLst/>
          </a:prstGeom>
          <a:noFill/>
          <a:ln w="25400">
            <a:solidFill>
              <a:srgbClr val="66CCFF"/>
            </a:solidFill>
            <a:round/>
            <a:headEnd type="none" w="sm" len="sm"/>
            <a:tailEnd type="none" w="sm" len="sm"/>
          </a:ln>
        </p:spPr>
        <p:txBody>
          <a:bodyPr wrap="none" anchor="ctr"/>
          <a:lstStyle/>
          <a:p>
            <a:endParaRPr lang="en-US"/>
          </a:p>
        </p:txBody>
      </p:sp>
      <p:sp>
        <p:nvSpPr>
          <p:cNvPr id="83980" name="Rectangle 64"/>
          <p:cNvSpPr>
            <a:spLocks noChangeArrowheads="1"/>
          </p:cNvSpPr>
          <p:nvPr/>
        </p:nvSpPr>
        <p:spPr bwMode="auto">
          <a:xfrm>
            <a:off x="444500" y="73025"/>
            <a:ext cx="8229600" cy="1143000"/>
          </a:xfrm>
          <a:prstGeom prst="rect">
            <a:avLst/>
          </a:prstGeom>
          <a:noFill/>
          <a:ln w="9525">
            <a:noFill/>
            <a:miter lim="800000"/>
            <a:headEnd/>
            <a:tailEnd/>
          </a:ln>
        </p:spPr>
        <p:txBody>
          <a:bodyPr anchor="ctr"/>
          <a:lstStyle/>
          <a:p>
            <a:pPr algn="ctr" eaLnBrk="0" hangingPunct="0"/>
            <a:r>
              <a:rPr lang="en-US" sz="3200" i="0" dirty="0">
                <a:latin typeface="Tahoma" pitchFamily="34" charset="0"/>
              </a:rPr>
              <a:t>Laboratory Findings in Critical Phase</a:t>
            </a:r>
          </a:p>
        </p:txBody>
      </p:sp>
      <p:grpSp>
        <p:nvGrpSpPr>
          <p:cNvPr id="18" name="Group 17"/>
          <p:cNvGrpSpPr/>
          <p:nvPr/>
        </p:nvGrpSpPr>
        <p:grpSpPr>
          <a:xfrm>
            <a:off x="809166" y="4162711"/>
            <a:ext cx="8077200" cy="2295239"/>
            <a:chOff x="533400" y="2657761"/>
            <a:chExt cx="8077200" cy="2295239"/>
          </a:xfrm>
        </p:grpSpPr>
        <p:graphicFrame>
          <p:nvGraphicFramePr>
            <p:cNvPr id="19" name="Chart 18"/>
            <p:cNvGraphicFramePr/>
            <p:nvPr>
              <p:extLst>
                <p:ext uri="{D42A27DB-BD31-4B8C-83A1-F6EECF244321}">
                  <p14:modId xmlns:p14="http://schemas.microsoft.com/office/powerpoint/2010/main" val="375298609"/>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21"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22"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3"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4"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5"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26"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27" name="TextBox 26"/>
          <p:cNvSpPr txBox="1"/>
          <p:nvPr/>
        </p:nvSpPr>
        <p:spPr>
          <a:xfrm>
            <a:off x="3813624" y="6410325"/>
            <a:ext cx="1981200" cy="369332"/>
          </a:xfrm>
          <a:prstGeom prst="rect">
            <a:avLst/>
          </a:prstGeom>
          <a:noFill/>
        </p:spPr>
        <p:txBody>
          <a:bodyPr wrap="square" rtlCol="0">
            <a:spAutoFit/>
          </a:bodyPr>
          <a:lstStyle/>
          <a:p>
            <a:pPr algn="ctr"/>
            <a:r>
              <a:rPr lang="en-US" i="0" dirty="0"/>
              <a:t>Days</a:t>
            </a:r>
          </a:p>
        </p:txBody>
      </p:sp>
      <p:sp>
        <p:nvSpPr>
          <p:cNvPr id="29" name="Freeform 5"/>
          <p:cNvSpPr>
            <a:spLocks/>
          </p:cNvSpPr>
          <p:nvPr/>
        </p:nvSpPr>
        <p:spPr bwMode="auto">
          <a:xfrm>
            <a:off x="3679373" y="2642193"/>
            <a:ext cx="4938577" cy="1067810"/>
          </a:xfrm>
          <a:custGeom>
            <a:avLst/>
            <a:gdLst>
              <a:gd name="T0" fmla="*/ 0 w 1152"/>
              <a:gd name="T1" fmla="*/ 2147483647 h 232"/>
              <a:gd name="T2" fmla="*/ 2147483647 w 1152"/>
              <a:gd name="T3" fmla="*/ 2147483647 h 232"/>
              <a:gd name="T4" fmla="*/ 2147483647 w 1152"/>
              <a:gd name="T5" fmla="*/ 2147483647 h 232"/>
              <a:gd name="T6" fmla="*/ 2147483647 w 1152"/>
              <a:gd name="T7" fmla="*/ 2147483647 h 232"/>
              <a:gd name="T8" fmla="*/ 2147483647 w 1152"/>
              <a:gd name="T9" fmla="*/ 2147483647 h 232"/>
              <a:gd name="T10" fmla="*/ 2147483647 w 1152"/>
              <a:gd name="T11" fmla="*/ 2147483647 h 232"/>
              <a:gd name="T12" fmla="*/ 2147483647 w 1152"/>
              <a:gd name="T13" fmla="*/ 2147483647 h 232"/>
              <a:gd name="T14" fmla="*/ 2147483647 w 1152"/>
              <a:gd name="T15" fmla="*/ 2147483647 h 232"/>
              <a:gd name="T16" fmla="*/ 2147483647 w 1152"/>
              <a:gd name="T17" fmla="*/ 2147483647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2"/>
              <a:gd name="T28" fmla="*/ 0 h 232"/>
              <a:gd name="T29" fmla="*/ 1152 w 1152"/>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2" h="232">
                <a:moveTo>
                  <a:pt x="0" y="16"/>
                </a:moveTo>
                <a:cubicBezTo>
                  <a:pt x="52" y="8"/>
                  <a:pt x="104" y="0"/>
                  <a:pt x="144" y="16"/>
                </a:cubicBezTo>
                <a:cubicBezTo>
                  <a:pt x="184" y="32"/>
                  <a:pt x="208" y="80"/>
                  <a:pt x="240" y="112"/>
                </a:cubicBezTo>
                <a:cubicBezTo>
                  <a:pt x="272" y="144"/>
                  <a:pt x="296" y="192"/>
                  <a:pt x="336" y="208"/>
                </a:cubicBezTo>
                <a:cubicBezTo>
                  <a:pt x="376" y="224"/>
                  <a:pt x="424" y="208"/>
                  <a:pt x="480" y="208"/>
                </a:cubicBezTo>
                <a:cubicBezTo>
                  <a:pt x="536" y="208"/>
                  <a:pt x="608" y="232"/>
                  <a:pt x="672" y="208"/>
                </a:cubicBezTo>
                <a:cubicBezTo>
                  <a:pt x="736" y="184"/>
                  <a:pt x="808" y="88"/>
                  <a:pt x="864" y="64"/>
                </a:cubicBezTo>
                <a:cubicBezTo>
                  <a:pt x="920" y="40"/>
                  <a:pt x="960" y="72"/>
                  <a:pt x="1008" y="64"/>
                </a:cubicBezTo>
                <a:cubicBezTo>
                  <a:pt x="1056" y="56"/>
                  <a:pt x="1128" y="24"/>
                  <a:pt x="1152" y="16"/>
                </a:cubicBezTo>
              </a:path>
            </a:pathLst>
          </a:custGeom>
          <a:noFill/>
          <a:ln w="57150">
            <a:solidFill>
              <a:schemeClr val="tx1"/>
            </a:solidFill>
            <a:round/>
            <a:headEnd/>
            <a:tailEnd/>
          </a:ln>
        </p:spPr>
        <p:txBody>
          <a:bodyPr wrap="none" anchor="ctr"/>
          <a:lstStyle/>
          <a:p>
            <a:endParaRPr lang="en-US">
              <a:solidFill>
                <a:srgbClr val="C00000"/>
              </a:solidFill>
            </a:endParaRPr>
          </a:p>
        </p:txBody>
      </p:sp>
      <p:sp>
        <p:nvSpPr>
          <p:cNvPr id="31" name="Freeform 23"/>
          <p:cNvSpPr>
            <a:spLocks/>
          </p:cNvSpPr>
          <p:nvPr/>
        </p:nvSpPr>
        <p:spPr bwMode="auto">
          <a:xfrm>
            <a:off x="5299732" y="3949650"/>
            <a:ext cx="3318218" cy="1023938"/>
          </a:xfrm>
          <a:custGeom>
            <a:avLst/>
            <a:gdLst>
              <a:gd name="T0" fmla="*/ 0 w 1968"/>
              <a:gd name="T1" fmla="*/ 2147483647 h 576"/>
              <a:gd name="T2" fmla="*/ 2147483647 w 1968"/>
              <a:gd name="T3" fmla="*/ 2147483647 h 576"/>
              <a:gd name="T4" fmla="*/ 2147483647 w 1968"/>
              <a:gd name="T5" fmla="*/ 2147483647 h 576"/>
              <a:gd name="T6" fmla="*/ 2147483647 w 1968"/>
              <a:gd name="T7" fmla="*/ 2147483647 h 576"/>
              <a:gd name="T8" fmla="*/ 2147483647 w 1968"/>
              <a:gd name="T9" fmla="*/ 2147483647 h 576"/>
              <a:gd name="T10" fmla="*/ 2147483647 w 1968"/>
              <a:gd name="T11" fmla="*/ 2147483647 h 576"/>
              <a:gd name="T12" fmla="*/ 2147483647 w 1968"/>
              <a:gd name="T13" fmla="*/ 0 h 576"/>
              <a:gd name="T14" fmla="*/ 0 60000 65536"/>
              <a:gd name="T15" fmla="*/ 0 60000 65536"/>
              <a:gd name="T16" fmla="*/ 0 60000 65536"/>
              <a:gd name="T17" fmla="*/ 0 60000 65536"/>
              <a:gd name="T18" fmla="*/ 0 60000 65536"/>
              <a:gd name="T19" fmla="*/ 0 60000 65536"/>
              <a:gd name="T20" fmla="*/ 0 60000 65536"/>
              <a:gd name="T21" fmla="*/ 0 w 1968"/>
              <a:gd name="T22" fmla="*/ 0 h 576"/>
              <a:gd name="T23" fmla="*/ 1968 w 1968"/>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576">
                <a:moveTo>
                  <a:pt x="0" y="576"/>
                </a:moveTo>
                <a:cubicBezTo>
                  <a:pt x="144" y="544"/>
                  <a:pt x="288" y="512"/>
                  <a:pt x="384" y="480"/>
                </a:cubicBezTo>
                <a:cubicBezTo>
                  <a:pt x="480" y="448"/>
                  <a:pt x="520" y="416"/>
                  <a:pt x="576" y="384"/>
                </a:cubicBezTo>
                <a:cubicBezTo>
                  <a:pt x="632" y="352"/>
                  <a:pt x="672" y="320"/>
                  <a:pt x="720" y="288"/>
                </a:cubicBezTo>
                <a:cubicBezTo>
                  <a:pt x="768" y="256"/>
                  <a:pt x="816" y="216"/>
                  <a:pt x="864" y="192"/>
                </a:cubicBezTo>
                <a:cubicBezTo>
                  <a:pt x="912" y="168"/>
                  <a:pt x="824" y="176"/>
                  <a:pt x="1008" y="144"/>
                </a:cubicBezTo>
                <a:cubicBezTo>
                  <a:pt x="1192" y="112"/>
                  <a:pt x="1816" y="24"/>
                  <a:pt x="1968" y="0"/>
                </a:cubicBezTo>
              </a:path>
            </a:pathLst>
          </a:custGeom>
          <a:noFill/>
          <a:ln w="57150">
            <a:solidFill>
              <a:srgbClr val="00B050"/>
            </a:solidFill>
            <a:round/>
            <a:headEnd/>
            <a:tailEnd/>
          </a:ln>
        </p:spPr>
        <p:txBody>
          <a:bodyPr wrap="none" anchor="ctr"/>
          <a:lstStyle/>
          <a:p>
            <a:endParaRPr lang="en-US"/>
          </a:p>
        </p:txBody>
      </p:sp>
      <p:sp>
        <p:nvSpPr>
          <p:cNvPr id="32" name="Freeform 45"/>
          <p:cNvSpPr>
            <a:spLocks/>
          </p:cNvSpPr>
          <p:nvPr/>
        </p:nvSpPr>
        <p:spPr bwMode="auto">
          <a:xfrm>
            <a:off x="5090881" y="2394221"/>
            <a:ext cx="3527068" cy="1162879"/>
          </a:xfrm>
          <a:custGeom>
            <a:avLst/>
            <a:gdLst>
              <a:gd name="T0" fmla="*/ 0 w 1776"/>
              <a:gd name="T1" fmla="*/ 2147483647 h 496"/>
              <a:gd name="T2" fmla="*/ 2147483647 w 1776"/>
              <a:gd name="T3" fmla="*/ 2147483647 h 496"/>
              <a:gd name="T4" fmla="*/ 2147483647 w 1776"/>
              <a:gd name="T5" fmla="*/ 2147483647 h 496"/>
              <a:gd name="T6" fmla="*/ 2147483647 w 1776"/>
              <a:gd name="T7" fmla="*/ 2147483647 h 496"/>
              <a:gd name="T8" fmla="*/ 2147483647 w 1776"/>
              <a:gd name="T9" fmla="*/ 2147483647 h 496"/>
              <a:gd name="T10" fmla="*/ 2147483647 w 1776"/>
              <a:gd name="T11" fmla="*/ 2147483647 h 496"/>
              <a:gd name="T12" fmla="*/ 2147483647 w 1776"/>
              <a:gd name="T13" fmla="*/ 2147483647 h 496"/>
              <a:gd name="T14" fmla="*/ 2147483647 w 1776"/>
              <a:gd name="T15" fmla="*/ 2147483647 h 496"/>
              <a:gd name="T16" fmla="*/ 2147483647 w 1776"/>
              <a:gd name="T17" fmla="*/ 2147483647 h 496"/>
              <a:gd name="T18" fmla="*/ 2147483647 w 1776"/>
              <a:gd name="T19" fmla="*/ 2147483647 h 496"/>
              <a:gd name="T20" fmla="*/ 2147483647 w 1776"/>
              <a:gd name="T21" fmla="*/ 2147483647 h 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6"/>
              <a:gd name="T34" fmla="*/ 0 h 496"/>
              <a:gd name="T35" fmla="*/ 1776 w 1776"/>
              <a:gd name="T36" fmla="*/ 496 h 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6" h="496">
                <a:moveTo>
                  <a:pt x="0" y="392"/>
                </a:moveTo>
                <a:cubicBezTo>
                  <a:pt x="148" y="396"/>
                  <a:pt x="296" y="400"/>
                  <a:pt x="384" y="344"/>
                </a:cubicBezTo>
                <a:cubicBezTo>
                  <a:pt x="472" y="288"/>
                  <a:pt x="488" y="112"/>
                  <a:pt x="528" y="56"/>
                </a:cubicBezTo>
                <a:cubicBezTo>
                  <a:pt x="568" y="0"/>
                  <a:pt x="584" y="0"/>
                  <a:pt x="624" y="8"/>
                </a:cubicBezTo>
                <a:cubicBezTo>
                  <a:pt x="664" y="16"/>
                  <a:pt x="720" y="56"/>
                  <a:pt x="768" y="104"/>
                </a:cubicBezTo>
                <a:cubicBezTo>
                  <a:pt x="816" y="152"/>
                  <a:pt x="872" y="248"/>
                  <a:pt x="912" y="296"/>
                </a:cubicBezTo>
                <a:cubicBezTo>
                  <a:pt x="952" y="344"/>
                  <a:pt x="976" y="360"/>
                  <a:pt x="1008" y="392"/>
                </a:cubicBezTo>
                <a:cubicBezTo>
                  <a:pt x="1040" y="424"/>
                  <a:pt x="1064" y="480"/>
                  <a:pt x="1104" y="488"/>
                </a:cubicBezTo>
                <a:cubicBezTo>
                  <a:pt x="1144" y="496"/>
                  <a:pt x="1200" y="456"/>
                  <a:pt x="1248" y="440"/>
                </a:cubicBezTo>
                <a:cubicBezTo>
                  <a:pt x="1296" y="424"/>
                  <a:pt x="1304" y="400"/>
                  <a:pt x="1392" y="392"/>
                </a:cubicBezTo>
                <a:cubicBezTo>
                  <a:pt x="1480" y="384"/>
                  <a:pt x="1712" y="392"/>
                  <a:pt x="1776" y="392"/>
                </a:cubicBezTo>
              </a:path>
            </a:pathLst>
          </a:custGeom>
          <a:noFill/>
          <a:ln w="76200">
            <a:solidFill>
              <a:srgbClr val="7030A0"/>
            </a:solidFill>
            <a:prstDash val="dash"/>
            <a:round/>
            <a:headEnd/>
            <a:tailEnd/>
          </a:ln>
        </p:spPr>
        <p:txBody>
          <a:bodyPr/>
          <a:lstStyle/>
          <a:p>
            <a:endParaRPr lang="en-US">
              <a:solidFill>
                <a:srgbClr val="C00000"/>
              </a:solidFill>
            </a:endParaRPr>
          </a:p>
        </p:txBody>
      </p:sp>
      <p:sp>
        <p:nvSpPr>
          <p:cNvPr id="34" name="Rectangle 20"/>
          <p:cNvSpPr>
            <a:spLocks noChangeArrowheads="1"/>
          </p:cNvSpPr>
          <p:nvPr/>
        </p:nvSpPr>
        <p:spPr bwMode="auto">
          <a:xfrm>
            <a:off x="3997987" y="4454664"/>
            <a:ext cx="1014060" cy="369332"/>
          </a:xfrm>
          <a:prstGeom prst="rect">
            <a:avLst/>
          </a:prstGeom>
          <a:noFill/>
          <a:ln w="9525">
            <a:noFill/>
            <a:miter lim="800000"/>
            <a:headEnd/>
            <a:tailEnd/>
          </a:ln>
        </p:spPr>
        <p:txBody>
          <a:bodyPr wrap="none">
            <a:spAutoFit/>
          </a:bodyPr>
          <a:lstStyle/>
          <a:p>
            <a:r>
              <a:rPr lang="en-US" i="0" dirty="0">
                <a:latin typeface="+mn-lt"/>
              </a:rPr>
              <a:t>Viremia</a:t>
            </a:r>
          </a:p>
        </p:txBody>
      </p:sp>
      <p:sp>
        <p:nvSpPr>
          <p:cNvPr id="35" name="Text Box 28"/>
          <p:cNvSpPr txBox="1">
            <a:spLocks noChangeArrowheads="1"/>
          </p:cNvSpPr>
          <p:nvPr/>
        </p:nvSpPr>
        <p:spPr bwMode="auto">
          <a:xfrm>
            <a:off x="2305590" y="881742"/>
            <a:ext cx="3246120" cy="3834383"/>
          </a:xfrm>
          <a:prstGeom prst="rect">
            <a:avLst/>
          </a:prstGeom>
          <a:noFill/>
          <a:ln w="9525">
            <a:noFill/>
            <a:miter lim="800000"/>
            <a:headEnd/>
            <a:tailEnd/>
          </a:ln>
        </p:spPr>
        <p:txBody>
          <a:bodyPr wrap="square">
            <a:spAutoFit/>
          </a:bodyPr>
          <a:lstStyle/>
          <a:p>
            <a:endParaRPr lang="en-US" sz="1800" i="0" dirty="0"/>
          </a:p>
          <a:p>
            <a:r>
              <a:rPr lang="en-US" sz="1800" i="0" dirty="0"/>
              <a:t>Temperature</a:t>
            </a:r>
          </a:p>
          <a:p>
            <a:endParaRPr lang="en-US" sz="1800" i="0" dirty="0"/>
          </a:p>
          <a:p>
            <a:endParaRPr lang="en-US" sz="1800" i="0" dirty="0"/>
          </a:p>
          <a:p>
            <a:endParaRPr lang="en-US" sz="1800" i="0" dirty="0"/>
          </a:p>
          <a:p>
            <a:endParaRPr lang="en-US" sz="1800" i="0" dirty="0"/>
          </a:p>
          <a:p>
            <a:r>
              <a:rPr lang="en-US" i="0" dirty="0"/>
              <a:t>Laboratory</a:t>
            </a:r>
            <a:r>
              <a:rPr lang="en-US" sz="1800" i="0" dirty="0"/>
              <a:t>                   changes</a:t>
            </a:r>
          </a:p>
          <a:p>
            <a:pPr>
              <a:lnSpc>
                <a:spcPts val="1100"/>
              </a:lnSpc>
            </a:pPr>
            <a:endParaRPr lang="en-US" sz="1800" i="0" dirty="0"/>
          </a:p>
          <a:p>
            <a:endParaRPr lang="en-US" sz="1800" i="0" dirty="0"/>
          </a:p>
          <a:p>
            <a:pPr>
              <a:lnSpc>
                <a:spcPts val="1500"/>
              </a:lnSpc>
            </a:pPr>
            <a:endParaRPr lang="en-US" sz="1800" i="0" dirty="0"/>
          </a:p>
          <a:p>
            <a:r>
              <a:rPr lang="en-US" sz="1800" i="0" dirty="0"/>
              <a:t>Serology and virology</a:t>
            </a:r>
          </a:p>
          <a:p>
            <a:endParaRPr lang="en-US" sz="1800" i="0" dirty="0"/>
          </a:p>
          <a:p>
            <a:endParaRPr lang="en-US" sz="1800" i="0" dirty="0"/>
          </a:p>
        </p:txBody>
      </p:sp>
      <p:sp>
        <p:nvSpPr>
          <p:cNvPr id="36" name="Text Box 30"/>
          <p:cNvSpPr txBox="1">
            <a:spLocks noChangeArrowheads="1"/>
          </p:cNvSpPr>
          <p:nvPr/>
        </p:nvSpPr>
        <p:spPr bwMode="auto">
          <a:xfrm>
            <a:off x="6539231" y="2214211"/>
            <a:ext cx="1390124" cy="369332"/>
          </a:xfrm>
          <a:prstGeom prst="rect">
            <a:avLst/>
          </a:prstGeom>
          <a:noFill/>
          <a:ln w="9525">
            <a:noFill/>
            <a:miter lim="800000"/>
            <a:headEnd/>
            <a:tailEnd/>
          </a:ln>
        </p:spPr>
        <p:txBody>
          <a:bodyPr wrap="none">
            <a:spAutoFit/>
          </a:bodyPr>
          <a:lstStyle/>
          <a:p>
            <a:r>
              <a:rPr lang="en-US" i="0" dirty="0" err="1">
                <a:solidFill>
                  <a:srgbClr val="483244"/>
                </a:solidFill>
                <a:latin typeface="+mn-lt"/>
              </a:rPr>
              <a:t>Hematocrit</a:t>
            </a:r>
            <a:endParaRPr lang="en-US" i="0" dirty="0">
              <a:solidFill>
                <a:srgbClr val="483244"/>
              </a:solidFill>
              <a:latin typeface="+mn-lt"/>
            </a:endParaRPr>
          </a:p>
        </p:txBody>
      </p:sp>
      <p:sp>
        <p:nvSpPr>
          <p:cNvPr id="37" name="Text Box 31"/>
          <p:cNvSpPr txBox="1">
            <a:spLocks noChangeArrowheads="1"/>
          </p:cNvSpPr>
          <p:nvPr/>
        </p:nvSpPr>
        <p:spPr bwMode="auto">
          <a:xfrm>
            <a:off x="7851628" y="4242734"/>
            <a:ext cx="582211" cy="369332"/>
          </a:xfrm>
          <a:prstGeom prst="rect">
            <a:avLst/>
          </a:prstGeom>
          <a:noFill/>
          <a:ln w="9525">
            <a:noFill/>
            <a:miter lim="800000"/>
            <a:headEnd/>
            <a:tailEnd/>
          </a:ln>
        </p:spPr>
        <p:txBody>
          <a:bodyPr wrap="none">
            <a:spAutoFit/>
          </a:bodyPr>
          <a:lstStyle/>
          <a:p>
            <a:r>
              <a:rPr lang="en-US" i="0" dirty="0" err="1">
                <a:latin typeface="+mn-lt"/>
              </a:rPr>
              <a:t>IgM</a:t>
            </a:r>
            <a:endParaRPr lang="en-US" i="0" dirty="0">
              <a:latin typeface="+mn-lt"/>
            </a:endParaRPr>
          </a:p>
        </p:txBody>
      </p:sp>
      <p:sp>
        <p:nvSpPr>
          <p:cNvPr id="38" name="Line 9"/>
          <p:cNvSpPr>
            <a:spLocks noChangeShapeType="1"/>
          </p:cNvSpPr>
          <p:nvPr/>
        </p:nvSpPr>
        <p:spPr bwMode="auto">
          <a:xfrm>
            <a:off x="3610416" y="1993678"/>
            <a:ext cx="4875213" cy="0"/>
          </a:xfrm>
          <a:prstGeom prst="line">
            <a:avLst/>
          </a:prstGeom>
          <a:noFill/>
          <a:ln w="38100">
            <a:solidFill>
              <a:schemeClr val="tx1"/>
            </a:solidFill>
            <a:round/>
            <a:headEnd/>
            <a:tailEnd/>
          </a:ln>
        </p:spPr>
        <p:txBody>
          <a:bodyPr wrap="none" anchor="ctr"/>
          <a:lstStyle/>
          <a:p>
            <a:endParaRPr lang="en-US"/>
          </a:p>
        </p:txBody>
      </p:sp>
      <p:sp>
        <p:nvSpPr>
          <p:cNvPr id="39" name="Freeform 26"/>
          <p:cNvSpPr>
            <a:spLocks/>
          </p:cNvSpPr>
          <p:nvPr/>
        </p:nvSpPr>
        <p:spPr bwMode="auto">
          <a:xfrm>
            <a:off x="3631328" y="1216025"/>
            <a:ext cx="4340638" cy="879253"/>
          </a:xfrm>
          <a:custGeom>
            <a:avLst/>
            <a:gdLst>
              <a:gd name="T0" fmla="*/ 0 w 1584"/>
              <a:gd name="T1" fmla="*/ 2147483647 h 512"/>
              <a:gd name="T2" fmla="*/ 2147483647 w 1584"/>
              <a:gd name="T3" fmla="*/ 2147483647 h 512"/>
              <a:gd name="T4" fmla="*/ 2147483647 w 1584"/>
              <a:gd name="T5" fmla="*/ 2147483647 h 512"/>
              <a:gd name="T6" fmla="*/ 2147483647 w 1584"/>
              <a:gd name="T7" fmla="*/ 2147483647 h 512"/>
              <a:gd name="T8" fmla="*/ 2147483647 w 1584"/>
              <a:gd name="T9" fmla="*/ 2147483647 h 512"/>
              <a:gd name="T10" fmla="*/ 2147483647 w 1584"/>
              <a:gd name="T11" fmla="*/ 2147483647 h 512"/>
              <a:gd name="T12" fmla="*/ 2147483647 w 1584"/>
              <a:gd name="T13" fmla="*/ 2147483647 h 512"/>
              <a:gd name="T14" fmla="*/ 2147483647 w 1584"/>
              <a:gd name="T15" fmla="*/ 2147483647 h 512"/>
              <a:gd name="T16" fmla="*/ 2147483647 w 1584"/>
              <a:gd name="T17" fmla="*/ 2147483647 h 512"/>
              <a:gd name="T18" fmla="*/ 2147483647 w 1584"/>
              <a:gd name="T19" fmla="*/ 2147483647 h 512"/>
              <a:gd name="T20" fmla="*/ 2147483647 w 1584"/>
              <a:gd name="T21" fmla="*/ 2147483647 h 512"/>
              <a:gd name="T22" fmla="*/ 2147483647 w 1584"/>
              <a:gd name="T23" fmla="*/ 2147483647 h 512"/>
              <a:gd name="T24" fmla="*/ 2147483647 w 1584"/>
              <a:gd name="T25" fmla="*/ 2147483647 h 512"/>
              <a:gd name="T26" fmla="*/ 2147483647 w 1584"/>
              <a:gd name="T27" fmla="*/ 2147483647 h 512"/>
              <a:gd name="T28" fmla="*/ 2147483647 w 1584"/>
              <a:gd name="T29" fmla="*/ 2147483647 h 512"/>
              <a:gd name="T30" fmla="*/ 2147483647 w 1584"/>
              <a:gd name="T31" fmla="*/ 2147483647 h 5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4"/>
              <a:gd name="T49" fmla="*/ 0 h 512"/>
              <a:gd name="T50" fmla="*/ 1584 w 1584"/>
              <a:gd name="T51" fmla="*/ 512 h 5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4" h="512">
                <a:moveTo>
                  <a:pt x="0" y="448"/>
                </a:moveTo>
                <a:cubicBezTo>
                  <a:pt x="16" y="400"/>
                  <a:pt x="32" y="352"/>
                  <a:pt x="48" y="304"/>
                </a:cubicBezTo>
                <a:cubicBezTo>
                  <a:pt x="64" y="256"/>
                  <a:pt x="72" y="200"/>
                  <a:pt x="96" y="160"/>
                </a:cubicBezTo>
                <a:cubicBezTo>
                  <a:pt x="120" y="120"/>
                  <a:pt x="144" y="88"/>
                  <a:pt x="192" y="64"/>
                </a:cubicBezTo>
                <a:cubicBezTo>
                  <a:pt x="240" y="40"/>
                  <a:pt x="304" y="0"/>
                  <a:pt x="384" y="16"/>
                </a:cubicBezTo>
                <a:cubicBezTo>
                  <a:pt x="464" y="32"/>
                  <a:pt x="608" y="128"/>
                  <a:pt x="672" y="160"/>
                </a:cubicBezTo>
                <a:cubicBezTo>
                  <a:pt x="736" y="192"/>
                  <a:pt x="736" y="168"/>
                  <a:pt x="768" y="208"/>
                </a:cubicBezTo>
                <a:cubicBezTo>
                  <a:pt x="800" y="248"/>
                  <a:pt x="832" y="352"/>
                  <a:pt x="864" y="400"/>
                </a:cubicBezTo>
                <a:cubicBezTo>
                  <a:pt x="896" y="448"/>
                  <a:pt x="920" y="480"/>
                  <a:pt x="960" y="496"/>
                </a:cubicBezTo>
                <a:cubicBezTo>
                  <a:pt x="1000" y="512"/>
                  <a:pt x="1064" y="504"/>
                  <a:pt x="1104" y="496"/>
                </a:cubicBezTo>
                <a:cubicBezTo>
                  <a:pt x="1144" y="488"/>
                  <a:pt x="1176" y="464"/>
                  <a:pt x="1200" y="448"/>
                </a:cubicBezTo>
                <a:cubicBezTo>
                  <a:pt x="1224" y="432"/>
                  <a:pt x="1224" y="424"/>
                  <a:pt x="1248" y="400"/>
                </a:cubicBezTo>
                <a:cubicBezTo>
                  <a:pt x="1272" y="376"/>
                  <a:pt x="1312" y="312"/>
                  <a:pt x="1344" y="304"/>
                </a:cubicBezTo>
                <a:cubicBezTo>
                  <a:pt x="1376" y="296"/>
                  <a:pt x="1408" y="336"/>
                  <a:pt x="1440" y="352"/>
                </a:cubicBezTo>
                <a:cubicBezTo>
                  <a:pt x="1472" y="368"/>
                  <a:pt x="1512" y="384"/>
                  <a:pt x="1536" y="400"/>
                </a:cubicBezTo>
                <a:cubicBezTo>
                  <a:pt x="1560" y="416"/>
                  <a:pt x="1576" y="440"/>
                  <a:pt x="1584" y="448"/>
                </a:cubicBezTo>
              </a:path>
            </a:pathLst>
          </a:custGeom>
          <a:noFill/>
          <a:ln w="38100">
            <a:solidFill>
              <a:srgbClr val="C00000"/>
            </a:solidFill>
            <a:round/>
            <a:headEnd/>
            <a:tailEnd/>
          </a:ln>
        </p:spPr>
        <p:txBody>
          <a:bodyPr/>
          <a:lstStyle/>
          <a:p>
            <a:endParaRPr lang="en-US"/>
          </a:p>
        </p:txBody>
      </p:sp>
      <p:sp>
        <p:nvSpPr>
          <p:cNvPr id="53" name="Line 9"/>
          <p:cNvSpPr>
            <a:spLocks noChangeShapeType="1"/>
          </p:cNvSpPr>
          <p:nvPr/>
        </p:nvSpPr>
        <p:spPr bwMode="auto">
          <a:xfrm>
            <a:off x="3617676" y="3394282"/>
            <a:ext cx="4875213" cy="0"/>
          </a:xfrm>
          <a:prstGeom prst="line">
            <a:avLst/>
          </a:prstGeom>
          <a:noFill/>
          <a:ln w="38100">
            <a:solidFill>
              <a:schemeClr val="tx1"/>
            </a:solidFill>
            <a:round/>
            <a:headEnd/>
            <a:tailEnd/>
          </a:ln>
        </p:spPr>
        <p:txBody>
          <a:bodyPr wrap="none" anchor="ctr"/>
          <a:lstStyle/>
          <a:p>
            <a:endParaRPr lang="en-US"/>
          </a:p>
        </p:txBody>
      </p:sp>
      <p:sp>
        <p:nvSpPr>
          <p:cNvPr id="54" name="Line 9"/>
          <p:cNvSpPr>
            <a:spLocks noChangeShapeType="1"/>
          </p:cNvSpPr>
          <p:nvPr/>
        </p:nvSpPr>
        <p:spPr bwMode="auto">
          <a:xfrm>
            <a:off x="3610422" y="4983568"/>
            <a:ext cx="4875213" cy="0"/>
          </a:xfrm>
          <a:prstGeom prst="line">
            <a:avLst/>
          </a:prstGeom>
          <a:noFill/>
          <a:ln w="38100">
            <a:solidFill>
              <a:schemeClr val="tx1"/>
            </a:solidFill>
            <a:round/>
            <a:headEnd/>
            <a:tailEnd/>
          </a:ln>
        </p:spPr>
        <p:txBody>
          <a:bodyPr wrap="none" anchor="ctr"/>
          <a:lstStyle/>
          <a:p>
            <a:endParaRPr lang="en-US"/>
          </a:p>
        </p:txBody>
      </p:sp>
      <p:sp>
        <p:nvSpPr>
          <p:cNvPr id="9" name="Freeform 8"/>
          <p:cNvSpPr/>
          <p:nvPr/>
        </p:nvSpPr>
        <p:spPr bwMode="auto">
          <a:xfrm>
            <a:off x="3628566" y="4151044"/>
            <a:ext cx="2824401" cy="856385"/>
          </a:xfrm>
          <a:custGeom>
            <a:avLst/>
            <a:gdLst>
              <a:gd name="connsiteX0" fmla="*/ 0 w 2627086"/>
              <a:gd name="connsiteY0" fmla="*/ 812842 h 856385"/>
              <a:gd name="connsiteX1" fmla="*/ 783772 w 2627086"/>
              <a:gd name="connsiteY1" fmla="*/ 42 h 856385"/>
              <a:gd name="connsiteX2" fmla="*/ 2612572 w 2627086"/>
              <a:gd name="connsiteY2" fmla="*/ 841870 h 856385"/>
              <a:gd name="connsiteX3" fmla="*/ 2612572 w 2627086"/>
              <a:gd name="connsiteY3" fmla="*/ 841870 h 856385"/>
              <a:gd name="connsiteX4" fmla="*/ 2612572 w 2627086"/>
              <a:gd name="connsiteY4" fmla="*/ 812842 h 856385"/>
              <a:gd name="connsiteX5" fmla="*/ 2627086 w 2627086"/>
              <a:gd name="connsiteY5" fmla="*/ 856385 h 856385"/>
              <a:gd name="connsiteX6" fmla="*/ 2627086 w 2627086"/>
              <a:gd name="connsiteY6" fmla="*/ 856385 h 85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086" h="856385">
                <a:moveTo>
                  <a:pt x="0" y="812842"/>
                </a:moveTo>
                <a:cubicBezTo>
                  <a:pt x="174171" y="404023"/>
                  <a:pt x="348343" y="-4796"/>
                  <a:pt x="783772" y="42"/>
                </a:cubicBezTo>
                <a:cubicBezTo>
                  <a:pt x="1219201" y="4880"/>
                  <a:pt x="2612572" y="841870"/>
                  <a:pt x="2612572" y="841870"/>
                </a:cubicBezTo>
                <a:lnTo>
                  <a:pt x="2612572" y="841870"/>
                </a:lnTo>
                <a:cubicBezTo>
                  <a:pt x="2612572" y="837032"/>
                  <a:pt x="2610153" y="810423"/>
                  <a:pt x="2612572" y="812842"/>
                </a:cubicBezTo>
                <a:cubicBezTo>
                  <a:pt x="2614991" y="815261"/>
                  <a:pt x="2627086" y="856385"/>
                  <a:pt x="2627086" y="856385"/>
                </a:cubicBezTo>
                <a:lnTo>
                  <a:pt x="2627086" y="856385"/>
                </a:lnTo>
              </a:path>
            </a:pathLst>
          </a:custGeom>
          <a:noFill/>
          <a:ln w="57150" cap="flat" cmpd="sng" algn="ctr">
            <a:solidFill>
              <a:srgbClr val="B84A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8" name="Text Box 30"/>
          <p:cNvSpPr txBox="1">
            <a:spLocks noChangeArrowheads="1"/>
          </p:cNvSpPr>
          <p:nvPr/>
        </p:nvSpPr>
        <p:spPr bwMode="auto">
          <a:xfrm>
            <a:off x="3547737" y="2176631"/>
            <a:ext cx="1133644" cy="369332"/>
          </a:xfrm>
          <a:prstGeom prst="rect">
            <a:avLst/>
          </a:prstGeom>
          <a:noFill/>
          <a:ln w="9525">
            <a:noFill/>
            <a:miter lim="800000"/>
            <a:headEnd/>
            <a:tailEnd/>
          </a:ln>
        </p:spPr>
        <p:txBody>
          <a:bodyPr wrap="none">
            <a:spAutoFit/>
          </a:bodyPr>
          <a:lstStyle/>
          <a:p>
            <a:r>
              <a:rPr lang="en-US" i="0" dirty="0">
                <a:solidFill>
                  <a:srgbClr val="483244"/>
                </a:solidFill>
                <a:latin typeface="+mn-lt"/>
              </a:rPr>
              <a:t>Platelets</a:t>
            </a:r>
          </a:p>
        </p:txBody>
      </p:sp>
      <p:sp>
        <p:nvSpPr>
          <p:cNvPr id="59" name="Text Box 30"/>
          <p:cNvSpPr txBox="1">
            <a:spLocks noChangeArrowheads="1"/>
          </p:cNvSpPr>
          <p:nvPr/>
        </p:nvSpPr>
        <p:spPr bwMode="auto">
          <a:xfrm>
            <a:off x="3628565" y="2840864"/>
            <a:ext cx="736099" cy="369332"/>
          </a:xfrm>
          <a:prstGeom prst="rect">
            <a:avLst/>
          </a:prstGeom>
          <a:noFill/>
          <a:ln w="9525">
            <a:noFill/>
            <a:miter lim="800000"/>
            <a:headEnd/>
            <a:tailEnd/>
          </a:ln>
        </p:spPr>
        <p:txBody>
          <a:bodyPr wrap="none">
            <a:spAutoFit/>
          </a:bodyPr>
          <a:lstStyle/>
          <a:p>
            <a:r>
              <a:rPr lang="en-US" i="0" dirty="0">
                <a:solidFill>
                  <a:srgbClr val="483244"/>
                </a:solidFill>
                <a:latin typeface="+mn-lt"/>
              </a:rPr>
              <a:t>WBC</a:t>
            </a:r>
          </a:p>
        </p:txBody>
      </p:sp>
      <p:sp>
        <p:nvSpPr>
          <p:cNvPr id="61" name="Freeform 60"/>
          <p:cNvSpPr/>
          <p:nvPr/>
        </p:nvSpPr>
        <p:spPr bwMode="auto">
          <a:xfrm>
            <a:off x="3657595" y="2525486"/>
            <a:ext cx="4949371" cy="1262743"/>
          </a:xfrm>
          <a:custGeom>
            <a:avLst/>
            <a:gdLst>
              <a:gd name="connsiteX0" fmla="*/ 0 w 4949371"/>
              <a:gd name="connsiteY0" fmla="*/ 0 h 1262743"/>
              <a:gd name="connsiteX1" fmla="*/ 682171 w 4949371"/>
              <a:gd name="connsiteY1" fmla="*/ 14514 h 1262743"/>
              <a:gd name="connsiteX2" fmla="*/ 725714 w 4949371"/>
              <a:gd name="connsiteY2" fmla="*/ 43543 h 1262743"/>
              <a:gd name="connsiteX3" fmla="*/ 769257 w 4949371"/>
              <a:gd name="connsiteY3" fmla="*/ 58057 h 1262743"/>
              <a:gd name="connsiteX4" fmla="*/ 798285 w 4949371"/>
              <a:gd name="connsiteY4" fmla="*/ 101600 h 1262743"/>
              <a:gd name="connsiteX5" fmla="*/ 841828 w 4949371"/>
              <a:gd name="connsiteY5" fmla="*/ 116114 h 1262743"/>
              <a:gd name="connsiteX6" fmla="*/ 885371 w 4949371"/>
              <a:gd name="connsiteY6" fmla="*/ 145143 h 1262743"/>
              <a:gd name="connsiteX7" fmla="*/ 972457 w 4949371"/>
              <a:gd name="connsiteY7" fmla="*/ 188685 h 1262743"/>
              <a:gd name="connsiteX8" fmla="*/ 1045028 w 4949371"/>
              <a:gd name="connsiteY8" fmla="*/ 261257 h 1262743"/>
              <a:gd name="connsiteX9" fmla="*/ 1074057 w 4949371"/>
              <a:gd name="connsiteY9" fmla="*/ 304800 h 1262743"/>
              <a:gd name="connsiteX10" fmla="*/ 1161142 w 4949371"/>
              <a:gd name="connsiteY10" fmla="*/ 333828 h 1262743"/>
              <a:gd name="connsiteX11" fmla="*/ 1248228 w 4949371"/>
              <a:gd name="connsiteY11" fmla="*/ 377371 h 1262743"/>
              <a:gd name="connsiteX12" fmla="*/ 1335314 w 4949371"/>
              <a:gd name="connsiteY12" fmla="*/ 449943 h 1262743"/>
              <a:gd name="connsiteX13" fmla="*/ 1378857 w 4949371"/>
              <a:gd name="connsiteY13" fmla="*/ 464457 h 1262743"/>
              <a:gd name="connsiteX14" fmla="*/ 1422400 w 4949371"/>
              <a:gd name="connsiteY14" fmla="*/ 508000 h 1262743"/>
              <a:gd name="connsiteX15" fmla="*/ 1465942 w 4949371"/>
              <a:gd name="connsiteY15" fmla="*/ 522514 h 1262743"/>
              <a:gd name="connsiteX16" fmla="*/ 1567542 w 4949371"/>
              <a:gd name="connsiteY16" fmla="*/ 551543 h 1262743"/>
              <a:gd name="connsiteX17" fmla="*/ 1611085 w 4949371"/>
              <a:gd name="connsiteY17" fmla="*/ 580571 h 1262743"/>
              <a:gd name="connsiteX18" fmla="*/ 1669142 w 4949371"/>
              <a:gd name="connsiteY18" fmla="*/ 595085 h 1262743"/>
              <a:gd name="connsiteX19" fmla="*/ 1814285 w 4949371"/>
              <a:gd name="connsiteY19" fmla="*/ 638628 h 1262743"/>
              <a:gd name="connsiteX20" fmla="*/ 1901371 w 4949371"/>
              <a:gd name="connsiteY20" fmla="*/ 696685 h 1262743"/>
              <a:gd name="connsiteX21" fmla="*/ 1915885 w 4949371"/>
              <a:gd name="connsiteY21" fmla="*/ 740228 h 1262743"/>
              <a:gd name="connsiteX22" fmla="*/ 1973942 w 4949371"/>
              <a:gd name="connsiteY22" fmla="*/ 827314 h 1262743"/>
              <a:gd name="connsiteX23" fmla="*/ 1988457 w 4949371"/>
              <a:gd name="connsiteY23" fmla="*/ 870857 h 1262743"/>
              <a:gd name="connsiteX24" fmla="*/ 2075542 w 4949371"/>
              <a:gd name="connsiteY24" fmla="*/ 899885 h 1262743"/>
              <a:gd name="connsiteX25" fmla="*/ 2133600 w 4949371"/>
              <a:gd name="connsiteY25" fmla="*/ 972457 h 1262743"/>
              <a:gd name="connsiteX26" fmla="*/ 2148114 w 4949371"/>
              <a:gd name="connsiteY26" fmla="*/ 1016000 h 1262743"/>
              <a:gd name="connsiteX27" fmla="*/ 2220685 w 4949371"/>
              <a:gd name="connsiteY27" fmla="*/ 1103085 h 1262743"/>
              <a:gd name="connsiteX28" fmla="*/ 2235200 w 4949371"/>
              <a:gd name="connsiteY28" fmla="*/ 1146628 h 1262743"/>
              <a:gd name="connsiteX29" fmla="*/ 2322285 w 4949371"/>
              <a:gd name="connsiteY29" fmla="*/ 1204685 h 1262743"/>
              <a:gd name="connsiteX30" fmla="*/ 2365828 w 4949371"/>
              <a:gd name="connsiteY30" fmla="*/ 1233714 h 1262743"/>
              <a:gd name="connsiteX31" fmla="*/ 2409371 w 4949371"/>
              <a:gd name="connsiteY31" fmla="*/ 1248228 h 1262743"/>
              <a:gd name="connsiteX32" fmla="*/ 2598057 w 4949371"/>
              <a:gd name="connsiteY32" fmla="*/ 1262743 h 1262743"/>
              <a:gd name="connsiteX33" fmla="*/ 2743200 w 4949371"/>
              <a:gd name="connsiteY33" fmla="*/ 1248228 h 1262743"/>
              <a:gd name="connsiteX34" fmla="*/ 2801257 w 4949371"/>
              <a:gd name="connsiteY34" fmla="*/ 1233714 h 1262743"/>
              <a:gd name="connsiteX35" fmla="*/ 2931885 w 4949371"/>
              <a:gd name="connsiteY35" fmla="*/ 1219200 h 1262743"/>
              <a:gd name="connsiteX36" fmla="*/ 3077028 w 4949371"/>
              <a:gd name="connsiteY36" fmla="*/ 1161143 h 1262743"/>
              <a:gd name="connsiteX37" fmla="*/ 3120571 w 4949371"/>
              <a:gd name="connsiteY37" fmla="*/ 1146628 h 1262743"/>
              <a:gd name="connsiteX38" fmla="*/ 3164114 w 4949371"/>
              <a:gd name="connsiteY38" fmla="*/ 1132114 h 1262743"/>
              <a:gd name="connsiteX39" fmla="*/ 3207657 w 4949371"/>
              <a:gd name="connsiteY39" fmla="*/ 1088571 h 1262743"/>
              <a:gd name="connsiteX40" fmla="*/ 3294742 w 4949371"/>
              <a:gd name="connsiteY40" fmla="*/ 1059543 h 1262743"/>
              <a:gd name="connsiteX41" fmla="*/ 3381828 w 4949371"/>
              <a:gd name="connsiteY41" fmla="*/ 1016000 h 1262743"/>
              <a:gd name="connsiteX42" fmla="*/ 3425371 w 4949371"/>
              <a:gd name="connsiteY42" fmla="*/ 986971 h 1262743"/>
              <a:gd name="connsiteX43" fmla="*/ 3497942 w 4949371"/>
              <a:gd name="connsiteY43" fmla="*/ 914400 h 1262743"/>
              <a:gd name="connsiteX44" fmla="*/ 3541485 w 4949371"/>
              <a:gd name="connsiteY44" fmla="*/ 899885 h 1262743"/>
              <a:gd name="connsiteX45" fmla="*/ 3628571 w 4949371"/>
              <a:gd name="connsiteY45" fmla="*/ 841828 h 1262743"/>
              <a:gd name="connsiteX46" fmla="*/ 3715657 w 4949371"/>
              <a:gd name="connsiteY46" fmla="*/ 812800 h 1262743"/>
              <a:gd name="connsiteX47" fmla="*/ 3846285 w 4949371"/>
              <a:gd name="connsiteY47" fmla="*/ 740228 h 1262743"/>
              <a:gd name="connsiteX48" fmla="*/ 3889828 w 4949371"/>
              <a:gd name="connsiteY48" fmla="*/ 711200 h 1262743"/>
              <a:gd name="connsiteX49" fmla="*/ 3976914 w 4949371"/>
              <a:gd name="connsiteY49" fmla="*/ 682171 h 1262743"/>
              <a:gd name="connsiteX50" fmla="*/ 4034971 w 4949371"/>
              <a:gd name="connsiteY50" fmla="*/ 653143 h 1262743"/>
              <a:gd name="connsiteX51" fmla="*/ 4151085 w 4949371"/>
              <a:gd name="connsiteY51" fmla="*/ 624114 h 1262743"/>
              <a:gd name="connsiteX52" fmla="*/ 4194628 w 4949371"/>
              <a:gd name="connsiteY52" fmla="*/ 609600 h 1262743"/>
              <a:gd name="connsiteX53" fmla="*/ 4281714 w 4949371"/>
              <a:gd name="connsiteY53" fmla="*/ 595085 h 1262743"/>
              <a:gd name="connsiteX54" fmla="*/ 4368800 w 4949371"/>
              <a:gd name="connsiteY54" fmla="*/ 566057 h 1262743"/>
              <a:gd name="connsiteX55" fmla="*/ 4499428 w 4949371"/>
              <a:gd name="connsiteY55" fmla="*/ 522514 h 1262743"/>
              <a:gd name="connsiteX56" fmla="*/ 4586514 w 4949371"/>
              <a:gd name="connsiteY56" fmla="*/ 493485 h 1262743"/>
              <a:gd name="connsiteX57" fmla="*/ 4688114 w 4949371"/>
              <a:gd name="connsiteY57" fmla="*/ 449943 h 1262743"/>
              <a:gd name="connsiteX58" fmla="*/ 4818742 w 4949371"/>
              <a:gd name="connsiteY58" fmla="*/ 391885 h 1262743"/>
              <a:gd name="connsiteX59" fmla="*/ 4905828 w 4949371"/>
              <a:gd name="connsiteY59" fmla="*/ 333828 h 1262743"/>
              <a:gd name="connsiteX60" fmla="*/ 4949371 w 4949371"/>
              <a:gd name="connsiteY60" fmla="*/ 290285 h 12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49371" h="1262743">
                <a:moveTo>
                  <a:pt x="0" y="0"/>
                </a:moveTo>
                <a:cubicBezTo>
                  <a:pt x="227390" y="4838"/>
                  <a:pt x="455138" y="892"/>
                  <a:pt x="682171" y="14514"/>
                </a:cubicBezTo>
                <a:cubicBezTo>
                  <a:pt x="699584" y="15559"/>
                  <a:pt x="710112" y="35742"/>
                  <a:pt x="725714" y="43543"/>
                </a:cubicBezTo>
                <a:cubicBezTo>
                  <a:pt x="739398" y="50385"/>
                  <a:pt x="754743" y="53219"/>
                  <a:pt x="769257" y="58057"/>
                </a:cubicBezTo>
                <a:cubicBezTo>
                  <a:pt x="778933" y="72571"/>
                  <a:pt x="784664" y="90703"/>
                  <a:pt x="798285" y="101600"/>
                </a:cubicBezTo>
                <a:cubicBezTo>
                  <a:pt x="810232" y="111157"/>
                  <a:pt x="828144" y="109272"/>
                  <a:pt x="841828" y="116114"/>
                </a:cubicBezTo>
                <a:cubicBezTo>
                  <a:pt x="857430" y="123915"/>
                  <a:pt x="869769" y="137342"/>
                  <a:pt x="885371" y="145143"/>
                </a:cubicBezTo>
                <a:cubicBezTo>
                  <a:pt x="1005563" y="205239"/>
                  <a:pt x="847660" y="105489"/>
                  <a:pt x="972457" y="188685"/>
                </a:cubicBezTo>
                <a:cubicBezTo>
                  <a:pt x="1049862" y="304795"/>
                  <a:pt x="948270" y="164499"/>
                  <a:pt x="1045028" y="261257"/>
                </a:cubicBezTo>
                <a:cubicBezTo>
                  <a:pt x="1057363" y="273592"/>
                  <a:pt x="1059264" y="295555"/>
                  <a:pt x="1074057" y="304800"/>
                </a:cubicBezTo>
                <a:cubicBezTo>
                  <a:pt x="1100005" y="321017"/>
                  <a:pt x="1161142" y="333828"/>
                  <a:pt x="1161142" y="333828"/>
                </a:cubicBezTo>
                <a:cubicBezTo>
                  <a:pt x="1285931" y="417021"/>
                  <a:pt x="1128044" y="317279"/>
                  <a:pt x="1248228" y="377371"/>
                </a:cubicBezTo>
                <a:cubicBezTo>
                  <a:pt x="1343202" y="424858"/>
                  <a:pt x="1239015" y="385744"/>
                  <a:pt x="1335314" y="449943"/>
                </a:cubicBezTo>
                <a:cubicBezTo>
                  <a:pt x="1348044" y="458430"/>
                  <a:pt x="1364343" y="459619"/>
                  <a:pt x="1378857" y="464457"/>
                </a:cubicBezTo>
                <a:cubicBezTo>
                  <a:pt x="1393371" y="478971"/>
                  <a:pt x="1405321" y="496614"/>
                  <a:pt x="1422400" y="508000"/>
                </a:cubicBezTo>
                <a:cubicBezTo>
                  <a:pt x="1435130" y="516486"/>
                  <a:pt x="1451232" y="518311"/>
                  <a:pt x="1465942" y="522514"/>
                </a:cubicBezTo>
                <a:cubicBezTo>
                  <a:pt x="1487654" y="528717"/>
                  <a:pt x="1544334" y="539939"/>
                  <a:pt x="1567542" y="551543"/>
                </a:cubicBezTo>
                <a:cubicBezTo>
                  <a:pt x="1583144" y="559344"/>
                  <a:pt x="1595051" y="573700"/>
                  <a:pt x="1611085" y="580571"/>
                </a:cubicBezTo>
                <a:cubicBezTo>
                  <a:pt x="1629420" y="588429"/>
                  <a:pt x="1650035" y="589353"/>
                  <a:pt x="1669142" y="595085"/>
                </a:cubicBezTo>
                <a:cubicBezTo>
                  <a:pt x="1845825" y="648090"/>
                  <a:pt x="1680470" y="605175"/>
                  <a:pt x="1814285" y="638628"/>
                </a:cubicBezTo>
                <a:cubicBezTo>
                  <a:pt x="1843314" y="657980"/>
                  <a:pt x="1890339" y="663587"/>
                  <a:pt x="1901371" y="696685"/>
                </a:cubicBezTo>
                <a:cubicBezTo>
                  <a:pt x="1906209" y="711199"/>
                  <a:pt x="1908455" y="726854"/>
                  <a:pt x="1915885" y="740228"/>
                </a:cubicBezTo>
                <a:cubicBezTo>
                  <a:pt x="1932828" y="770726"/>
                  <a:pt x="1962909" y="794216"/>
                  <a:pt x="1973942" y="827314"/>
                </a:cubicBezTo>
                <a:cubicBezTo>
                  <a:pt x="1978780" y="841828"/>
                  <a:pt x="1976007" y="861964"/>
                  <a:pt x="1988457" y="870857"/>
                </a:cubicBezTo>
                <a:cubicBezTo>
                  <a:pt x="2013356" y="888642"/>
                  <a:pt x="2075542" y="899885"/>
                  <a:pt x="2075542" y="899885"/>
                </a:cubicBezTo>
                <a:cubicBezTo>
                  <a:pt x="2112027" y="1009334"/>
                  <a:pt x="2058568" y="878666"/>
                  <a:pt x="2133600" y="972457"/>
                </a:cubicBezTo>
                <a:cubicBezTo>
                  <a:pt x="2143157" y="984404"/>
                  <a:pt x="2139627" y="1003270"/>
                  <a:pt x="2148114" y="1016000"/>
                </a:cubicBezTo>
                <a:cubicBezTo>
                  <a:pt x="2212317" y="1112305"/>
                  <a:pt x="2173196" y="1008108"/>
                  <a:pt x="2220685" y="1103085"/>
                </a:cubicBezTo>
                <a:cubicBezTo>
                  <a:pt x="2227527" y="1116769"/>
                  <a:pt x="2224382" y="1135810"/>
                  <a:pt x="2235200" y="1146628"/>
                </a:cubicBezTo>
                <a:cubicBezTo>
                  <a:pt x="2259869" y="1171297"/>
                  <a:pt x="2293257" y="1185333"/>
                  <a:pt x="2322285" y="1204685"/>
                </a:cubicBezTo>
                <a:lnTo>
                  <a:pt x="2365828" y="1233714"/>
                </a:lnTo>
                <a:cubicBezTo>
                  <a:pt x="2378558" y="1242201"/>
                  <a:pt x="2394190" y="1246330"/>
                  <a:pt x="2409371" y="1248228"/>
                </a:cubicBezTo>
                <a:cubicBezTo>
                  <a:pt x="2471965" y="1256052"/>
                  <a:pt x="2535162" y="1257905"/>
                  <a:pt x="2598057" y="1262743"/>
                </a:cubicBezTo>
                <a:cubicBezTo>
                  <a:pt x="2646438" y="1257905"/>
                  <a:pt x="2695066" y="1255104"/>
                  <a:pt x="2743200" y="1248228"/>
                </a:cubicBezTo>
                <a:cubicBezTo>
                  <a:pt x="2762947" y="1245407"/>
                  <a:pt x="2781541" y="1236747"/>
                  <a:pt x="2801257" y="1233714"/>
                </a:cubicBezTo>
                <a:cubicBezTo>
                  <a:pt x="2844558" y="1227052"/>
                  <a:pt x="2888342" y="1224038"/>
                  <a:pt x="2931885" y="1219200"/>
                </a:cubicBezTo>
                <a:cubicBezTo>
                  <a:pt x="3017314" y="1176485"/>
                  <a:pt x="2969411" y="1197015"/>
                  <a:pt x="3077028" y="1161143"/>
                </a:cubicBezTo>
                <a:lnTo>
                  <a:pt x="3120571" y="1146628"/>
                </a:lnTo>
                <a:lnTo>
                  <a:pt x="3164114" y="1132114"/>
                </a:lnTo>
                <a:cubicBezTo>
                  <a:pt x="3178628" y="1117600"/>
                  <a:pt x="3189714" y="1098539"/>
                  <a:pt x="3207657" y="1088571"/>
                </a:cubicBezTo>
                <a:cubicBezTo>
                  <a:pt x="3234405" y="1073711"/>
                  <a:pt x="3294742" y="1059543"/>
                  <a:pt x="3294742" y="1059543"/>
                </a:cubicBezTo>
                <a:cubicBezTo>
                  <a:pt x="3419531" y="976350"/>
                  <a:pt x="3261644" y="1076092"/>
                  <a:pt x="3381828" y="1016000"/>
                </a:cubicBezTo>
                <a:cubicBezTo>
                  <a:pt x="3397430" y="1008199"/>
                  <a:pt x="3410857" y="996647"/>
                  <a:pt x="3425371" y="986971"/>
                </a:cubicBezTo>
                <a:cubicBezTo>
                  <a:pt x="3454400" y="943428"/>
                  <a:pt x="3449562" y="938590"/>
                  <a:pt x="3497942" y="914400"/>
                </a:cubicBezTo>
                <a:cubicBezTo>
                  <a:pt x="3511626" y="907558"/>
                  <a:pt x="3528111" y="907315"/>
                  <a:pt x="3541485" y="899885"/>
                </a:cubicBezTo>
                <a:cubicBezTo>
                  <a:pt x="3571983" y="882942"/>
                  <a:pt x="3599542" y="861180"/>
                  <a:pt x="3628571" y="841828"/>
                </a:cubicBezTo>
                <a:cubicBezTo>
                  <a:pt x="3654031" y="824855"/>
                  <a:pt x="3715657" y="812800"/>
                  <a:pt x="3715657" y="812800"/>
                </a:cubicBezTo>
                <a:cubicBezTo>
                  <a:pt x="3780836" y="747621"/>
                  <a:pt x="3739727" y="775748"/>
                  <a:pt x="3846285" y="740228"/>
                </a:cubicBezTo>
                <a:cubicBezTo>
                  <a:pt x="3862834" y="734712"/>
                  <a:pt x="3873888" y="718285"/>
                  <a:pt x="3889828" y="711200"/>
                </a:cubicBezTo>
                <a:cubicBezTo>
                  <a:pt x="3917790" y="698773"/>
                  <a:pt x="3949545" y="695855"/>
                  <a:pt x="3976914" y="682171"/>
                </a:cubicBezTo>
                <a:cubicBezTo>
                  <a:pt x="3996266" y="672495"/>
                  <a:pt x="4015084" y="661666"/>
                  <a:pt x="4034971" y="653143"/>
                </a:cubicBezTo>
                <a:cubicBezTo>
                  <a:pt x="4081425" y="633234"/>
                  <a:pt x="4096554" y="637747"/>
                  <a:pt x="4151085" y="624114"/>
                </a:cubicBezTo>
                <a:cubicBezTo>
                  <a:pt x="4165928" y="620403"/>
                  <a:pt x="4179693" y="612919"/>
                  <a:pt x="4194628" y="609600"/>
                </a:cubicBezTo>
                <a:cubicBezTo>
                  <a:pt x="4223356" y="603216"/>
                  <a:pt x="4253164" y="602223"/>
                  <a:pt x="4281714" y="595085"/>
                </a:cubicBezTo>
                <a:cubicBezTo>
                  <a:pt x="4311399" y="587664"/>
                  <a:pt x="4339771" y="575733"/>
                  <a:pt x="4368800" y="566057"/>
                </a:cubicBezTo>
                <a:lnTo>
                  <a:pt x="4499428" y="522514"/>
                </a:lnTo>
                <a:cubicBezTo>
                  <a:pt x="4499433" y="522512"/>
                  <a:pt x="4586510" y="493488"/>
                  <a:pt x="4586514" y="493485"/>
                </a:cubicBezTo>
                <a:cubicBezTo>
                  <a:pt x="4646655" y="453392"/>
                  <a:pt x="4613134" y="468688"/>
                  <a:pt x="4688114" y="449943"/>
                </a:cubicBezTo>
                <a:cubicBezTo>
                  <a:pt x="4757117" y="403941"/>
                  <a:pt x="4715108" y="426430"/>
                  <a:pt x="4818742" y="391885"/>
                </a:cubicBezTo>
                <a:cubicBezTo>
                  <a:pt x="4851840" y="380852"/>
                  <a:pt x="4905828" y="333828"/>
                  <a:pt x="4905828" y="333828"/>
                </a:cubicBezTo>
                <a:cubicBezTo>
                  <a:pt x="4937541" y="286260"/>
                  <a:pt x="4917413" y="290285"/>
                  <a:pt x="4949371" y="290285"/>
                </a:cubicBezTo>
              </a:path>
            </a:pathLst>
          </a:custGeom>
          <a:noFill/>
          <a:ln w="57150" cap="flat" cmpd="sng" algn="ctr">
            <a:solidFill>
              <a:schemeClr val="accent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 name="TextBox 32"/>
          <p:cNvSpPr txBox="1"/>
          <p:nvPr/>
        </p:nvSpPr>
        <p:spPr>
          <a:xfrm>
            <a:off x="163283" y="3251305"/>
            <a:ext cx="2939143" cy="2516073"/>
          </a:xfrm>
          <a:prstGeom prst="rect">
            <a:avLst/>
          </a:prstGeom>
          <a:noFill/>
        </p:spPr>
        <p:txBody>
          <a:bodyPr wrap="square" rtlCol="0">
            <a:spAutoFit/>
          </a:bodyPr>
          <a:lstStyle/>
          <a:p>
            <a:pPr marL="285750" indent="-285750">
              <a:lnSpc>
                <a:spcPts val="2700"/>
              </a:lnSpc>
              <a:buFont typeface="Arial" pitchFamily="34" charset="0"/>
              <a:buChar char="•"/>
            </a:pPr>
            <a:r>
              <a:rPr lang="en-US" i="0" dirty="0"/>
              <a:t>Leukopenia</a:t>
            </a:r>
          </a:p>
          <a:p>
            <a:pPr marL="285750" indent="-285750">
              <a:lnSpc>
                <a:spcPts val="2700"/>
              </a:lnSpc>
              <a:buFont typeface="Arial" pitchFamily="34" charset="0"/>
              <a:buChar char="•"/>
            </a:pPr>
            <a:r>
              <a:rPr lang="en-US" i="0" dirty="0"/>
              <a:t>High HCT</a:t>
            </a:r>
          </a:p>
          <a:p>
            <a:pPr marL="285750" indent="-285750">
              <a:lnSpc>
                <a:spcPts val="2700"/>
              </a:lnSpc>
              <a:buFont typeface="Arial" pitchFamily="34" charset="0"/>
              <a:buChar char="•"/>
            </a:pPr>
            <a:r>
              <a:rPr lang="en-US" i="0" dirty="0"/>
              <a:t>Moderate-to-severe thrombocytopenia</a:t>
            </a:r>
          </a:p>
          <a:p>
            <a:pPr marL="285750" indent="-285750">
              <a:lnSpc>
                <a:spcPts val="2700"/>
              </a:lnSpc>
              <a:buFont typeface="Arial" pitchFamily="34" charset="0"/>
              <a:buChar char="•"/>
            </a:pPr>
            <a:r>
              <a:rPr lang="en-US" i="0" dirty="0"/>
              <a:t>Elevated AST and ALT</a:t>
            </a:r>
          </a:p>
          <a:p>
            <a:pPr marL="285750" indent="-285750">
              <a:lnSpc>
                <a:spcPts val="2700"/>
              </a:lnSpc>
              <a:buFont typeface="Arial" pitchFamily="34" charset="0"/>
              <a:buChar char="•"/>
            </a:pPr>
            <a:r>
              <a:rPr lang="en-US" i="0" dirty="0"/>
              <a:t>Increased </a:t>
            </a:r>
            <a:r>
              <a:rPr lang="en-US" i="0" dirty="0" err="1"/>
              <a:t>aPTT</a:t>
            </a:r>
            <a:endParaRPr lang="en-US" i="0" dirty="0"/>
          </a:p>
          <a:p>
            <a:pPr marL="285750" indent="-285750">
              <a:lnSpc>
                <a:spcPts val="2700"/>
              </a:lnSpc>
              <a:buFont typeface="Arial" pitchFamily="34" charset="0"/>
              <a:buChar char="•"/>
            </a:pPr>
            <a:r>
              <a:rPr lang="en-US" i="0" dirty="0"/>
              <a:t>Decreased fibrinogen</a:t>
            </a:r>
          </a:p>
        </p:txBody>
      </p:sp>
    </p:spTree>
    <p:extLst>
      <p:ext uri="{BB962C8B-B14F-4D97-AF65-F5344CB8AC3E}">
        <p14:creationId xmlns:p14="http://schemas.microsoft.com/office/powerpoint/2010/main" val="2284530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4" grpId="0"/>
      <p:bldP spid="35" grpId="0"/>
      <p:bldP spid="36" grpId="0"/>
      <p:bldP spid="37" grpId="0"/>
      <p:bldP spid="38" grpId="0" animBg="1"/>
      <p:bldP spid="39" grpId="0" animBg="1"/>
      <p:bldP spid="53" grpId="0" animBg="1"/>
      <p:bldP spid="54" grpId="0" animBg="1"/>
      <p:bldP spid="9" grpId="0" animBg="1"/>
      <p:bldP spid="58" grpId="0"/>
      <p:bldP spid="59" grpId="0"/>
      <p:bldP spid="61" grpId="0" animBg="1"/>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p:nvPr>
        </p:nvSpPr>
        <p:spPr>
          <a:xfrm>
            <a:off x="457200" y="1341438"/>
            <a:ext cx="8458200" cy="4525962"/>
          </a:xfrm>
          <a:noFill/>
        </p:spPr>
        <p:txBody>
          <a:bodyPr>
            <a:normAutofit lnSpcReduction="10000"/>
          </a:bodyPr>
          <a:lstStyle/>
          <a:p>
            <a:r>
              <a:rPr lang="en-GB" dirty="0">
                <a:latin typeface="Tahoma" pitchFamily="34" charset="0"/>
                <a:cs typeface="Tahoma" pitchFamily="34" charset="0"/>
              </a:rPr>
              <a:t>Gradual re-absorption of </a:t>
            </a:r>
            <a:r>
              <a:rPr lang="en-GB" dirty="0" err="1">
                <a:latin typeface="Tahoma" pitchFamily="34" charset="0"/>
                <a:cs typeface="Tahoma" pitchFamily="34" charset="0"/>
              </a:rPr>
              <a:t>extravascular</a:t>
            </a:r>
            <a:r>
              <a:rPr lang="en-GB" dirty="0">
                <a:latin typeface="Tahoma" pitchFamily="34" charset="0"/>
                <a:cs typeface="Tahoma" pitchFamily="34" charset="0"/>
              </a:rPr>
              <a:t> fluid takes place in 48–72 hours, and </a:t>
            </a:r>
            <a:r>
              <a:rPr lang="en-GB" dirty="0" err="1">
                <a:latin typeface="Tahoma" pitchFamily="34" charset="0"/>
                <a:cs typeface="Tahoma" pitchFamily="34" charset="0"/>
              </a:rPr>
              <a:t>diuresis</a:t>
            </a:r>
            <a:r>
              <a:rPr lang="en-GB" dirty="0">
                <a:latin typeface="Tahoma" pitchFamily="34" charset="0"/>
                <a:cs typeface="Tahoma" pitchFamily="34" charset="0"/>
              </a:rPr>
              <a:t> ensues </a:t>
            </a:r>
            <a:br>
              <a:rPr lang="en-GB" dirty="0">
                <a:latin typeface="Tahoma" pitchFamily="34" charset="0"/>
                <a:cs typeface="Tahoma" pitchFamily="34" charset="0"/>
              </a:rPr>
            </a:br>
            <a:r>
              <a:rPr lang="en-GB" dirty="0">
                <a:latin typeface="Tahoma" pitchFamily="34" charset="0"/>
                <a:cs typeface="Tahoma" pitchFamily="34" charset="0"/>
              </a:rPr>
              <a:t> </a:t>
            </a:r>
          </a:p>
          <a:p>
            <a:r>
              <a:rPr lang="en-GB" dirty="0">
                <a:latin typeface="Tahoma" pitchFamily="34" charset="0"/>
                <a:cs typeface="Tahoma" pitchFamily="34" charset="0"/>
              </a:rPr>
              <a:t>General well being improves, hemodynamic status stabilises, and patient may become </a:t>
            </a:r>
            <a:r>
              <a:rPr lang="en-GB" dirty="0" err="1">
                <a:latin typeface="Tahoma" pitchFamily="34" charset="0"/>
                <a:cs typeface="Tahoma" pitchFamily="34" charset="0"/>
              </a:rPr>
              <a:t>bradycardic</a:t>
            </a:r>
            <a:br>
              <a:rPr lang="en-GB" dirty="0">
                <a:latin typeface="Tahoma" pitchFamily="34" charset="0"/>
                <a:cs typeface="Tahoma" pitchFamily="34" charset="0"/>
              </a:rPr>
            </a:br>
            <a:endParaRPr lang="en-GB" dirty="0">
              <a:latin typeface="Tahoma" pitchFamily="34" charset="0"/>
              <a:cs typeface="Tahoma" pitchFamily="34" charset="0"/>
            </a:endParaRPr>
          </a:p>
          <a:p>
            <a:r>
              <a:rPr lang="en-GB" dirty="0">
                <a:latin typeface="Tahoma" pitchFamily="34" charset="0"/>
                <a:cs typeface="Tahoma" pitchFamily="34" charset="0"/>
              </a:rPr>
              <a:t>Laboratory</a:t>
            </a:r>
          </a:p>
          <a:p>
            <a:pPr lvl="1"/>
            <a:r>
              <a:rPr lang="en-GB" dirty="0">
                <a:latin typeface="Tahoma" pitchFamily="34" charset="0"/>
                <a:cs typeface="Tahoma" pitchFamily="34" charset="0"/>
              </a:rPr>
              <a:t>HCT stabilises or may lower due to </a:t>
            </a:r>
            <a:r>
              <a:rPr lang="en-GB" dirty="0" err="1">
                <a:latin typeface="Tahoma" pitchFamily="34" charset="0"/>
                <a:cs typeface="Tahoma" pitchFamily="34" charset="0"/>
              </a:rPr>
              <a:t>dilutional</a:t>
            </a:r>
            <a:r>
              <a:rPr lang="en-GB" dirty="0">
                <a:latin typeface="Tahoma" pitchFamily="34" charset="0"/>
                <a:cs typeface="Tahoma" pitchFamily="34" charset="0"/>
              </a:rPr>
              <a:t> </a:t>
            </a:r>
          </a:p>
          <a:p>
            <a:pPr lvl="1">
              <a:buFontTx/>
              <a:buNone/>
            </a:pPr>
            <a:r>
              <a:rPr lang="en-GB" dirty="0">
                <a:latin typeface="Tahoma" pitchFamily="34" charset="0"/>
                <a:cs typeface="Tahoma" pitchFamily="34" charset="0"/>
              </a:rPr>
              <a:t>   effect of reabsorbed fluid (h</a:t>
            </a:r>
            <a:r>
              <a:rPr lang="en-US" dirty="0" err="1">
                <a:latin typeface="Tahoma" pitchFamily="34" charset="0"/>
                <a:cs typeface="Tahoma" pitchFamily="34" charset="0"/>
              </a:rPr>
              <a:t>emodilution</a:t>
            </a:r>
            <a:r>
              <a:rPr lang="en-US" dirty="0">
                <a:latin typeface="Tahoma" pitchFamily="34" charset="0"/>
                <a:cs typeface="Tahoma" pitchFamily="34" charset="0"/>
              </a:rPr>
              <a:t>)</a:t>
            </a:r>
            <a:endParaRPr lang="en-GB" dirty="0">
              <a:latin typeface="Tahoma" pitchFamily="34" charset="0"/>
              <a:cs typeface="Tahoma" pitchFamily="34" charset="0"/>
            </a:endParaRPr>
          </a:p>
          <a:p>
            <a:pPr lvl="1"/>
            <a:r>
              <a:rPr lang="en-GB" dirty="0">
                <a:latin typeface="Tahoma" pitchFamily="34" charset="0"/>
                <a:cs typeface="Tahoma" pitchFamily="34" charset="0"/>
              </a:rPr>
              <a:t>WBC usually starts to rise soon after defervescence</a:t>
            </a:r>
          </a:p>
          <a:p>
            <a:pPr lvl="1"/>
            <a:r>
              <a:rPr lang="en-GB" dirty="0">
                <a:latin typeface="Tahoma" pitchFamily="34" charset="0"/>
                <a:cs typeface="Tahoma" pitchFamily="34" charset="0"/>
              </a:rPr>
              <a:t>Recovery of platelet count is typically later than WBC</a:t>
            </a:r>
            <a:endParaRPr lang="en-US" dirty="0">
              <a:latin typeface="Tahoma" pitchFamily="34" charset="0"/>
              <a:cs typeface="Tahoma" pitchFamily="34" charset="0"/>
            </a:endParaRPr>
          </a:p>
        </p:txBody>
      </p:sp>
      <p:sp>
        <p:nvSpPr>
          <p:cNvPr id="57346" name="Rectangle 2"/>
          <p:cNvSpPr>
            <a:spLocks noGrp="1" noChangeArrowheads="1"/>
          </p:cNvSpPr>
          <p:nvPr>
            <p:ph type="title" idx="4294967295"/>
          </p:nvPr>
        </p:nvSpPr>
        <p:spPr>
          <a:xfrm>
            <a:off x="0" y="68263"/>
            <a:ext cx="8229600" cy="1143000"/>
          </a:xfrm>
        </p:spPr>
        <p:txBody>
          <a:bodyPr/>
          <a:lstStyle/>
          <a:p>
            <a:r>
              <a:rPr lang="en-GB" dirty="0">
                <a:solidFill>
                  <a:schemeClr val="tx1"/>
                </a:solidFill>
                <a:latin typeface="Tahoma" pitchFamily="34" charset="0"/>
              </a:rPr>
              <a:t>Convalescent Phase</a:t>
            </a:r>
            <a:endParaRPr lang="en-US" dirty="0">
              <a:solidFill>
                <a:schemeClr val="tx1"/>
              </a:solidFill>
              <a:latin typeface="Tahoma" pitchFamily="34" charset="0"/>
            </a:endParaRPr>
          </a:p>
        </p:txBody>
      </p:sp>
    </p:spTree>
    <p:extLst>
      <p:ext uri="{BB962C8B-B14F-4D97-AF65-F5344CB8AC3E}">
        <p14:creationId xmlns:p14="http://schemas.microsoft.com/office/powerpoint/2010/main" val="36056313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6669765" y="2590800"/>
            <a:ext cx="9525" cy="1489075"/>
          </a:xfrm>
          <a:prstGeom prst="line">
            <a:avLst/>
          </a:prstGeom>
          <a:noFill/>
          <a:ln w="57150">
            <a:solidFill>
              <a:srgbClr val="C00000"/>
            </a:solidFill>
            <a:round/>
            <a:headEnd type="none" w="sm" len="sm"/>
            <a:tailEnd type="triangle" w="sm" len="sm"/>
          </a:ln>
        </p:spPr>
        <p:txBody>
          <a:bodyPr wrap="none" anchor="ctr"/>
          <a:lstStyle/>
          <a:p>
            <a:endParaRPr lang="en-US"/>
          </a:p>
        </p:txBody>
      </p:sp>
      <p:sp>
        <p:nvSpPr>
          <p:cNvPr id="87043" name="Line 5"/>
          <p:cNvSpPr>
            <a:spLocks noChangeShapeType="1"/>
          </p:cNvSpPr>
          <p:nvPr/>
        </p:nvSpPr>
        <p:spPr bwMode="auto">
          <a:xfrm flipV="1">
            <a:off x="4306888" y="5073650"/>
            <a:ext cx="17462" cy="7938"/>
          </a:xfrm>
          <a:prstGeom prst="line">
            <a:avLst/>
          </a:prstGeom>
          <a:noFill/>
          <a:ln w="25400">
            <a:solidFill>
              <a:srgbClr val="66CCFF"/>
            </a:solidFill>
            <a:round/>
            <a:headEnd type="none" w="sm" len="sm"/>
            <a:tailEnd type="none" w="sm" len="sm"/>
          </a:ln>
        </p:spPr>
        <p:txBody>
          <a:bodyPr wrap="none" anchor="ctr"/>
          <a:lstStyle/>
          <a:p>
            <a:endParaRPr lang="en-US"/>
          </a:p>
        </p:txBody>
      </p:sp>
      <p:sp>
        <p:nvSpPr>
          <p:cNvPr id="87049" name="Text Box 36"/>
          <p:cNvSpPr txBox="1">
            <a:spLocks noChangeArrowheads="1"/>
          </p:cNvSpPr>
          <p:nvPr/>
        </p:nvSpPr>
        <p:spPr bwMode="auto">
          <a:xfrm>
            <a:off x="6876142" y="1282698"/>
            <a:ext cx="2286000" cy="1754326"/>
          </a:xfrm>
          <a:prstGeom prst="rect">
            <a:avLst/>
          </a:prstGeom>
          <a:noFill/>
          <a:ln w="9525">
            <a:noFill/>
            <a:miter lim="800000"/>
            <a:headEnd/>
            <a:tailEnd/>
          </a:ln>
        </p:spPr>
        <p:txBody>
          <a:bodyPr>
            <a:spAutoFit/>
          </a:bodyPr>
          <a:lstStyle/>
          <a:p>
            <a:pPr eaLnBrk="0" hangingPunct="0">
              <a:spcAft>
                <a:spcPct val="30000"/>
              </a:spcAft>
            </a:pPr>
            <a:r>
              <a:rPr lang="en-US" i="0" dirty="0">
                <a:latin typeface="Tahoma" pitchFamily="34" charset="0"/>
              </a:rPr>
              <a:t>Convalescent rash:  </a:t>
            </a:r>
            <a:r>
              <a:rPr lang="en-US" b="0" i="0" dirty="0"/>
              <a:t>Confluent macular rash with round “islands” of normal skin. Can be pruritic and desquamates.  </a:t>
            </a:r>
          </a:p>
        </p:txBody>
      </p:sp>
      <p:sp>
        <p:nvSpPr>
          <p:cNvPr id="87050" name="AutoShape 37"/>
          <p:cNvSpPr>
            <a:spLocks/>
          </p:cNvSpPr>
          <p:nvPr/>
        </p:nvSpPr>
        <p:spPr bwMode="auto">
          <a:xfrm rot="10800000">
            <a:off x="6672940" y="1181100"/>
            <a:ext cx="457200" cy="1981200"/>
          </a:xfrm>
          <a:prstGeom prst="rightBrace">
            <a:avLst>
              <a:gd name="adj1" fmla="val 34727"/>
              <a:gd name="adj2" fmla="val 50000"/>
            </a:avLst>
          </a:prstGeom>
          <a:noFill/>
          <a:ln w="38100">
            <a:solidFill>
              <a:schemeClr val="tx1"/>
            </a:solidFill>
            <a:round/>
            <a:headEnd/>
            <a:tailEnd/>
          </a:ln>
        </p:spPr>
        <p:txBody>
          <a:bodyPr wrap="none" anchor="ctr"/>
          <a:lstStyle/>
          <a:p>
            <a:pPr eaLnBrk="0" hangingPunct="0"/>
            <a:endParaRPr lang="en-US" i="0"/>
          </a:p>
        </p:txBody>
      </p:sp>
      <p:pic>
        <p:nvPicPr>
          <p:cNvPr id="87051" name="Picture 38"/>
          <p:cNvPicPr>
            <a:picLocks noChangeAspect="1" noChangeArrowheads="1"/>
          </p:cNvPicPr>
          <p:nvPr/>
        </p:nvPicPr>
        <p:blipFill>
          <a:blip r:embed="rId3" cstate="print"/>
          <a:srcRect t="23708" b="13524"/>
          <a:stretch>
            <a:fillRect/>
          </a:stretch>
        </p:blipFill>
        <p:spPr bwMode="auto">
          <a:xfrm>
            <a:off x="524553" y="1166813"/>
            <a:ext cx="4040187" cy="1804987"/>
          </a:xfrm>
          <a:prstGeom prst="rect">
            <a:avLst/>
          </a:prstGeom>
          <a:noFill/>
          <a:ln w="28575">
            <a:solidFill>
              <a:schemeClr val="tx1"/>
            </a:solidFill>
            <a:miter lim="800000"/>
            <a:headEnd/>
            <a:tailEnd/>
          </a:ln>
        </p:spPr>
      </p:pic>
      <p:sp>
        <p:nvSpPr>
          <p:cNvPr id="87052" name="Rectangle 39"/>
          <p:cNvSpPr>
            <a:spLocks noChangeArrowheads="1"/>
          </p:cNvSpPr>
          <p:nvPr/>
        </p:nvSpPr>
        <p:spPr bwMode="auto">
          <a:xfrm>
            <a:off x="459014" y="65318"/>
            <a:ext cx="8229600" cy="1143000"/>
          </a:xfrm>
          <a:prstGeom prst="rect">
            <a:avLst/>
          </a:prstGeom>
          <a:noFill/>
          <a:ln w="9525">
            <a:noFill/>
            <a:miter lim="800000"/>
            <a:headEnd/>
            <a:tailEnd/>
          </a:ln>
        </p:spPr>
        <p:txBody>
          <a:bodyPr anchor="ctr"/>
          <a:lstStyle/>
          <a:p>
            <a:pPr algn="ctr" eaLnBrk="0" hangingPunct="0"/>
            <a:r>
              <a:rPr lang="en-US" sz="3200" i="0" dirty="0">
                <a:latin typeface="Tahoma" pitchFamily="34" charset="0"/>
              </a:rPr>
              <a:t>Clinical Presentation in Convalescence</a:t>
            </a:r>
          </a:p>
        </p:txBody>
      </p:sp>
      <p:pic>
        <p:nvPicPr>
          <p:cNvPr id="87061" name="Picture 3" descr="Image"/>
          <p:cNvPicPr>
            <a:picLocks noChangeAspect="1" noChangeArrowheads="1"/>
          </p:cNvPicPr>
          <p:nvPr/>
        </p:nvPicPr>
        <p:blipFill>
          <a:blip r:embed="rId4" cstate="print"/>
          <a:srcRect/>
          <a:stretch>
            <a:fillRect/>
          </a:stretch>
        </p:blipFill>
        <p:spPr bwMode="auto">
          <a:xfrm>
            <a:off x="4199615" y="1168400"/>
            <a:ext cx="2486025" cy="1995488"/>
          </a:xfrm>
          <a:prstGeom prst="rect">
            <a:avLst/>
          </a:prstGeom>
          <a:noFill/>
          <a:ln w="28575">
            <a:solidFill>
              <a:schemeClr val="tx1"/>
            </a:solidFill>
            <a:miter lim="800000"/>
            <a:headEnd/>
            <a:tailEnd/>
          </a:ln>
        </p:spPr>
      </p:pic>
      <p:grpSp>
        <p:nvGrpSpPr>
          <p:cNvPr id="18" name="Group 17"/>
          <p:cNvGrpSpPr/>
          <p:nvPr/>
        </p:nvGrpSpPr>
        <p:grpSpPr>
          <a:xfrm>
            <a:off x="533400" y="4162711"/>
            <a:ext cx="8077200" cy="2295239"/>
            <a:chOff x="533400" y="2657761"/>
            <a:chExt cx="8077200" cy="2295239"/>
          </a:xfrm>
        </p:grpSpPr>
        <p:graphicFrame>
          <p:nvGraphicFramePr>
            <p:cNvPr id="19" name="Chart 18"/>
            <p:cNvGraphicFramePr/>
            <p:nvPr>
              <p:extLst>
                <p:ext uri="{D42A27DB-BD31-4B8C-83A1-F6EECF244321}">
                  <p14:modId xmlns:p14="http://schemas.microsoft.com/office/powerpoint/2010/main" val="4235591595"/>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21"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22"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3"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4"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5"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26"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27" name="TextBox 26"/>
          <p:cNvSpPr txBox="1"/>
          <p:nvPr/>
        </p:nvSpPr>
        <p:spPr>
          <a:xfrm>
            <a:off x="3581400" y="6410325"/>
            <a:ext cx="1981200" cy="369332"/>
          </a:xfrm>
          <a:prstGeom prst="rect">
            <a:avLst/>
          </a:prstGeom>
          <a:noFill/>
        </p:spPr>
        <p:txBody>
          <a:bodyPr wrap="square" rtlCol="0">
            <a:spAutoFit/>
          </a:bodyPr>
          <a:lstStyle/>
          <a:p>
            <a:pPr algn="ctr"/>
            <a:r>
              <a:rPr lang="en-US" i="0" dirty="0"/>
              <a:t>Days</a:t>
            </a:r>
          </a:p>
        </p:txBody>
      </p:sp>
      <p:pic>
        <p:nvPicPr>
          <p:cNvPr id="28" name="Picture 27" descr="denue wirongrong.JPG"/>
          <p:cNvPicPr preferRelativeResize="0">
            <a:picLocks/>
          </p:cNvPicPr>
          <p:nvPr/>
        </p:nvPicPr>
        <p:blipFill>
          <a:blip r:embed="rId6" cstate="print">
            <a:lum contrast="10000"/>
          </a:blip>
          <a:srcRect l="25862" t="16092" r="18965" b="10345"/>
          <a:stretch>
            <a:fillRect/>
          </a:stretch>
        </p:blipFill>
        <p:spPr>
          <a:xfrm>
            <a:off x="523521" y="3053990"/>
            <a:ext cx="2876445" cy="2056626"/>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p:spPr>
      </p:pic>
      <p:sp>
        <p:nvSpPr>
          <p:cNvPr id="29" name="TextBox 28"/>
          <p:cNvSpPr txBox="1"/>
          <p:nvPr/>
        </p:nvSpPr>
        <p:spPr>
          <a:xfrm>
            <a:off x="476416" y="6477646"/>
            <a:ext cx="3943184" cy="276999"/>
          </a:xfrm>
          <a:prstGeom prst="rect">
            <a:avLst/>
          </a:prstGeom>
          <a:noFill/>
        </p:spPr>
        <p:txBody>
          <a:bodyPr wrap="square" rtlCol="0">
            <a:spAutoFit/>
          </a:bodyPr>
          <a:lstStyle/>
          <a:p>
            <a:r>
              <a:rPr lang="en-US" sz="1200" b="0" i="0" dirty="0">
                <a:latin typeface="Arial" pitchFamily="34" charset="0"/>
                <a:cs typeface="Arial" pitchFamily="34" charset="0"/>
              </a:rPr>
              <a:t>Photo from: Perng, et al, 2011, WJV, 1(4):109-130.</a:t>
            </a:r>
          </a:p>
        </p:txBody>
      </p:sp>
      <p:sp>
        <p:nvSpPr>
          <p:cNvPr id="30" name="AutoShape 34"/>
          <p:cNvSpPr>
            <a:spLocks/>
          </p:cNvSpPr>
          <p:nvPr/>
        </p:nvSpPr>
        <p:spPr bwMode="auto">
          <a:xfrm rot="-5400000">
            <a:off x="7333197" y="4246665"/>
            <a:ext cx="314407" cy="1621403"/>
          </a:xfrm>
          <a:prstGeom prst="rightBrace">
            <a:avLst>
              <a:gd name="adj1" fmla="val 44792"/>
              <a:gd name="adj2" fmla="val 50000"/>
            </a:avLst>
          </a:prstGeom>
          <a:noFill/>
          <a:ln w="38100">
            <a:solidFill>
              <a:schemeClr val="tx1"/>
            </a:solidFill>
            <a:round/>
            <a:headEnd/>
            <a:tailEnd/>
          </a:ln>
        </p:spPr>
        <p:txBody>
          <a:bodyPr wrap="none" anchor="ctr"/>
          <a:lstStyle/>
          <a:p>
            <a:pPr eaLnBrk="0" hangingPunct="0"/>
            <a:endParaRPr lang="en-US" i="0"/>
          </a:p>
        </p:txBody>
      </p:sp>
      <p:sp>
        <p:nvSpPr>
          <p:cNvPr id="31" name="Text Box 35"/>
          <p:cNvSpPr txBox="1">
            <a:spLocks noChangeArrowheads="1"/>
          </p:cNvSpPr>
          <p:nvPr/>
        </p:nvSpPr>
        <p:spPr bwMode="auto">
          <a:xfrm>
            <a:off x="6845237" y="4565735"/>
            <a:ext cx="1289050" cy="338554"/>
          </a:xfrm>
          <a:prstGeom prst="rect">
            <a:avLst/>
          </a:prstGeom>
          <a:noFill/>
          <a:ln w="9525">
            <a:noFill/>
            <a:miter lim="800000"/>
            <a:headEnd/>
            <a:tailEnd/>
          </a:ln>
        </p:spPr>
        <p:txBody>
          <a:bodyPr wrap="square">
            <a:spAutoFit/>
          </a:bodyPr>
          <a:lstStyle/>
          <a:p>
            <a:pPr>
              <a:spcBef>
                <a:spcPct val="50000"/>
              </a:spcBef>
            </a:pPr>
            <a:r>
              <a:rPr lang="en-US" sz="1600" i="0" dirty="0"/>
              <a:t>3 to 5 days</a:t>
            </a:r>
          </a:p>
        </p:txBody>
      </p:sp>
    </p:spTree>
    <p:extLst>
      <p:ext uri="{BB962C8B-B14F-4D97-AF65-F5344CB8AC3E}">
        <p14:creationId xmlns:p14="http://schemas.microsoft.com/office/powerpoint/2010/main" val="12861742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6" name="Line 24"/>
          <p:cNvSpPr>
            <a:spLocks noChangeShapeType="1"/>
          </p:cNvSpPr>
          <p:nvPr/>
        </p:nvSpPr>
        <p:spPr bwMode="auto">
          <a:xfrm flipV="1">
            <a:off x="4306888" y="4645025"/>
            <a:ext cx="17462" cy="7938"/>
          </a:xfrm>
          <a:prstGeom prst="line">
            <a:avLst/>
          </a:prstGeom>
          <a:noFill/>
          <a:ln w="25400">
            <a:solidFill>
              <a:srgbClr val="66CCFF"/>
            </a:solidFill>
            <a:round/>
            <a:headEnd type="none" w="sm" len="sm"/>
            <a:tailEnd type="none" w="sm" len="sm"/>
          </a:ln>
        </p:spPr>
        <p:txBody>
          <a:bodyPr wrap="none" anchor="ctr"/>
          <a:lstStyle/>
          <a:p>
            <a:endParaRPr lang="en-US"/>
          </a:p>
        </p:txBody>
      </p:sp>
      <p:sp>
        <p:nvSpPr>
          <p:cNvPr id="245774" name="AutoShape 32"/>
          <p:cNvSpPr>
            <a:spLocks/>
          </p:cNvSpPr>
          <p:nvPr/>
        </p:nvSpPr>
        <p:spPr bwMode="auto">
          <a:xfrm rot="-5400000">
            <a:off x="6038852" y="3114674"/>
            <a:ext cx="371475" cy="860427"/>
          </a:xfrm>
          <a:prstGeom prst="rightBrace">
            <a:avLst>
              <a:gd name="adj1" fmla="val 15625"/>
              <a:gd name="adj2" fmla="val 50000"/>
            </a:avLst>
          </a:prstGeom>
          <a:noFill/>
          <a:ln w="38100">
            <a:solidFill>
              <a:schemeClr val="tx1"/>
            </a:solidFill>
            <a:round/>
            <a:headEnd/>
            <a:tailEnd/>
          </a:ln>
        </p:spPr>
        <p:txBody>
          <a:bodyPr wrap="none" anchor="ctr"/>
          <a:lstStyle/>
          <a:p>
            <a:pPr eaLnBrk="0" hangingPunct="0"/>
            <a:endParaRPr lang="en-US" i="0"/>
          </a:p>
        </p:txBody>
      </p:sp>
      <p:sp>
        <p:nvSpPr>
          <p:cNvPr id="245775" name="AutoShape 33"/>
          <p:cNvSpPr>
            <a:spLocks/>
          </p:cNvSpPr>
          <p:nvPr/>
        </p:nvSpPr>
        <p:spPr bwMode="auto">
          <a:xfrm rot="16200000">
            <a:off x="4343399" y="3359149"/>
            <a:ext cx="457200" cy="2419351"/>
          </a:xfrm>
          <a:prstGeom prst="rightBrace">
            <a:avLst>
              <a:gd name="adj1" fmla="val 34722"/>
              <a:gd name="adj2" fmla="val 50000"/>
            </a:avLst>
          </a:prstGeom>
          <a:noFill/>
          <a:ln w="38100">
            <a:solidFill>
              <a:schemeClr val="tx1"/>
            </a:solidFill>
            <a:round/>
            <a:headEnd/>
            <a:tailEnd/>
          </a:ln>
        </p:spPr>
        <p:txBody>
          <a:bodyPr wrap="none" anchor="ctr"/>
          <a:lstStyle/>
          <a:p>
            <a:pPr eaLnBrk="0" hangingPunct="0"/>
            <a:endParaRPr lang="en-US" i="0"/>
          </a:p>
        </p:txBody>
      </p:sp>
      <p:sp>
        <p:nvSpPr>
          <p:cNvPr id="245776" name="AutoShape 34"/>
          <p:cNvSpPr>
            <a:spLocks/>
          </p:cNvSpPr>
          <p:nvPr/>
        </p:nvSpPr>
        <p:spPr bwMode="auto">
          <a:xfrm rot="-5400000">
            <a:off x="7345321" y="3850769"/>
            <a:ext cx="314407" cy="1578106"/>
          </a:xfrm>
          <a:prstGeom prst="rightBrace">
            <a:avLst>
              <a:gd name="adj1" fmla="val 44792"/>
              <a:gd name="adj2" fmla="val 50000"/>
            </a:avLst>
          </a:prstGeom>
          <a:noFill/>
          <a:ln w="38100">
            <a:solidFill>
              <a:schemeClr val="tx1"/>
            </a:solidFill>
            <a:round/>
            <a:headEnd/>
            <a:tailEnd/>
          </a:ln>
        </p:spPr>
        <p:txBody>
          <a:bodyPr wrap="none" anchor="ctr"/>
          <a:lstStyle/>
          <a:p>
            <a:pPr eaLnBrk="0" hangingPunct="0"/>
            <a:endParaRPr lang="en-US" i="0"/>
          </a:p>
        </p:txBody>
      </p:sp>
      <p:sp>
        <p:nvSpPr>
          <p:cNvPr id="45" name="Text Box 26"/>
          <p:cNvSpPr txBox="1">
            <a:spLocks noChangeArrowheads="1"/>
          </p:cNvSpPr>
          <p:nvPr/>
        </p:nvSpPr>
        <p:spPr bwMode="auto">
          <a:xfrm>
            <a:off x="569981" y="297005"/>
            <a:ext cx="6783395" cy="584775"/>
          </a:xfrm>
          <a:prstGeom prst="rect">
            <a:avLst/>
          </a:prstGeom>
          <a:noFill/>
          <a:ln w="12700">
            <a:noFill/>
            <a:miter lim="800000"/>
            <a:headEnd type="none" w="sm" len="sm"/>
            <a:tailEnd type="none" w="sm" len="sm"/>
          </a:ln>
        </p:spPr>
        <p:txBody>
          <a:bodyPr wrap="none">
            <a:spAutoFit/>
          </a:bodyPr>
          <a:lstStyle/>
          <a:p>
            <a:pPr eaLnBrk="0" hangingPunct="0"/>
            <a:r>
              <a:rPr lang="en-US" sz="3200" i="0" dirty="0">
                <a:latin typeface="Tahoma" pitchFamily="34" charset="0"/>
              </a:rPr>
              <a:t>Complications During Clinical Course</a:t>
            </a:r>
          </a:p>
        </p:txBody>
      </p:sp>
      <p:sp>
        <p:nvSpPr>
          <p:cNvPr id="46" name="Text Box 35"/>
          <p:cNvSpPr txBox="1">
            <a:spLocks noChangeArrowheads="1"/>
          </p:cNvSpPr>
          <p:nvPr/>
        </p:nvSpPr>
        <p:spPr bwMode="auto">
          <a:xfrm>
            <a:off x="6261286" y="3744173"/>
            <a:ext cx="2827020" cy="769441"/>
          </a:xfrm>
          <a:prstGeom prst="rect">
            <a:avLst/>
          </a:prstGeom>
          <a:noFill/>
          <a:ln w="9525">
            <a:noFill/>
            <a:miter lim="800000"/>
            <a:headEnd/>
            <a:tailEnd/>
          </a:ln>
        </p:spPr>
        <p:txBody>
          <a:bodyPr wrap="square">
            <a:spAutoFit/>
          </a:bodyPr>
          <a:lstStyle/>
          <a:p>
            <a:pPr algn="ctr">
              <a:lnSpc>
                <a:spcPts val="1200"/>
              </a:lnSpc>
              <a:spcBef>
                <a:spcPct val="50000"/>
              </a:spcBef>
            </a:pPr>
            <a:r>
              <a:rPr lang="en-US" sz="1400" i="0" dirty="0"/>
              <a:t>Fluid Overload</a:t>
            </a:r>
          </a:p>
          <a:p>
            <a:pPr algn="ctr">
              <a:lnSpc>
                <a:spcPts val="1200"/>
              </a:lnSpc>
              <a:spcBef>
                <a:spcPct val="50000"/>
              </a:spcBef>
            </a:pPr>
            <a:r>
              <a:rPr lang="en-GB" sz="1400" i="0" dirty="0"/>
              <a:t> Pulmonary Edema</a:t>
            </a:r>
          </a:p>
          <a:p>
            <a:pPr algn="ctr">
              <a:lnSpc>
                <a:spcPts val="1200"/>
              </a:lnSpc>
              <a:spcBef>
                <a:spcPct val="50000"/>
              </a:spcBef>
            </a:pPr>
            <a:r>
              <a:rPr lang="en-GB" sz="1400" i="0" dirty="0"/>
              <a:t>Nosocomial Infections</a:t>
            </a:r>
            <a:endParaRPr lang="en-US" sz="1400" i="0" dirty="0"/>
          </a:p>
        </p:txBody>
      </p:sp>
      <p:sp>
        <p:nvSpPr>
          <p:cNvPr id="47" name="Text Box 36"/>
          <p:cNvSpPr txBox="1">
            <a:spLocks noChangeArrowheads="1"/>
          </p:cNvSpPr>
          <p:nvPr/>
        </p:nvSpPr>
        <p:spPr bwMode="auto">
          <a:xfrm>
            <a:off x="4933950" y="2387600"/>
            <a:ext cx="2590800" cy="1031051"/>
          </a:xfrm>
          <a:prstGeom prst="rect">
            <a:avLst/>
          </a:prstGeom>
          <a:noFill/>
          <a:ln w="9525">
            <a:noFill/>
            <a:miter lim="800000"/>
            <a:headEnd/>
            <a:tailEnd/>
          </a:ln>
        </p:spPr>
        <p:txBody>
          <a:bodyPr wrap="square">
            <a:spAutoFit/>
          </a:bodyPr>
          <a:lstStyle/>
          <a:p>
            <a:pPr algn="ctr">
              <a:lnSpc>
                <a:spcPts val="1200"/>
              </a:lnSpc>
              <a:spcBef>
                <a:spcPct val="50000"/>
              </a:spcBef>
            </a:pPr>
            <a:r>
              <a:rPr lang="en-US" sz="1400" i="0" dirty="0"/>
              <a:t>Shock</a:t>
            </a:r>
          </a:p>
          <a:p>
            <a:pPr algn="ctr">
              <a:lnSpc>
                <a:spcPts val="1200"/>
              </a:lnSpc>
              <a:spcBef>
                <a:spcPct val="50000"/>
              </a:spcBef>
            </a:pPr>
            <a:r>
              <a:rPr lang="en-US" sz="1400" i="0" dirty="0"/>
              <a:t>End Organ Damage</a:t>
            </a:r>
          </a:p>
          <a:p>
            <a:pPr algn="ctr">
              <a:lnSpc>
                <a:spcPts val="1200"/>
              </a:lnSpc>
              <a:spcBef>
                <a:spcPct val="50000"/>
              </a:spcBef>
            </a:pPr>
            <a:r>
              <a:rPr lang="en-US" sz="1400" i="0" dirty="0"/>
              <a:t>Hemorrhage</a:t>
            </a:r>
          </a:p>
          <a:p>
            <a:pPr algn="ctr">
              <a:lnSpc>
                <a:spcPts val="1200"/>
              </a:lnSpc>
              <a:spcBef>
                <a:spcPct val="50000"/>
              </a:spcBef>
            </a:pPr>
            <a:r>
              <a:rPr lang="en-US" sz="1400" i="0" dirty="0"/>
              <a:t>Encephalopathy</a:t>
            </a:r>
          </a:p>
        </p:txBody>
      </p:sp>
      <p:sp>
        <p:nvSpPr>
          <p:cNvPr id="48" name="Text Box 37"/>
          <p:cNvSpPr txBox="1">
            <a:spLocks noChangeArrowheads="1"/>
          </p:cNvSpPr>
          <p:nvPr/>
        </p:nvSpPr>
        <p:spPr bwMode="auto">
          <a:xfrm>
            <a:off x="3140075" y="3625850"/>
            <a:ext cx="2862580" cy="769441"/>
          </a:xfrm>
          <a:prstGeom prst="rect">
            <a:avLst/>
          </a:prstGeom>
          <a:noFill/>
          <a:ln w="9525">
            <a:noFill/>
            <a:miter lim="800000"/>
            <a:headEnd/>
            <a:tailEnd/>
          </a:ln>
        </p:spPr>
        <p:txBody>
          <a:bodyPr wrap="square">
            <a:spAutoFit/>
          </a:bodyPr>
          <a:lstStyle/>
          <a:p>
            <a:pPr algn="ctr">
              <a:lnSpc>
                <a:spcPts val="1200"/>
              </a:lnSpc>
              <a:spcBef>
                <a:spcPct val="50000"/>
              </a:spcBef>
            </a:pPr>
            <a:r>
              <a:rPr lang="en-US" sz="1400" i="0" dirty="0"/>
              <a:t>Dehydration</a:t>
            </a:r>
          </a:p>
          <a:p>
            <a:pPr algn="ctr">
              <a:lnSpc>
                <a:spcPts val="1200"/>
              </a:lnSpc>
              <a:spcBef>
                <a:spcPct val="50000"/>
              </a:spcBef>
            </a:pPr>
            <a:r>
              <a:rPr lang="en-US" sz="1400" i="0" dirty="0"/>
              <a:t>Hyponatremia</a:t>
            </a:r>
          </a:p>
          <a:p>
            <a:pPr algn="ctr">
              <a:lnSpc>
                <a:spcPts val="1200"/>
              </a:lnSpc>
              <a:spcBef>
                <a:spcPct val="50000"/>
              </a:spcBef>
            </a:pPr>
            <a:r>
              <a:rPr lang="en-US" sz="1400" i="0" dirty="0"/>
              <a:t>Febrile Seizures</a:t>
            </a:r>
            <a:r>
              <a:rPr lang="en-US" sz="1400" i="0" baseline="30000" dirty="0"/>
              <a:t>*</a:t>
            </a:r>
            <a:endParaRPr lang="en-US" sz="1400" i="0" dirty="0"/>
          </a:p>
        </p:txBody>
      </p:sp>
      <p:grpSp>
        <p:nvGrpSpPr>
          <p:cNvPr id="19" name="Group 18"/>
          <p:cNvGrpSpPr/>
          <p:nvPr/>
        </p:nvGrpSpPr>
        <p:grpSpPr>
          <a:xfrm>
            <a:off x="533400" y="3743611"/>
            <a:ext cx="8077200" cy="2295239"/>
            <a:chOff x="533400" y="2657761"/>
            <a:chExt cx="8077200" cy="2295239"/>
          </a:xfrm>
        </p:grpSpPr>
        <p:graphicFrame>
          <p:nvGraphicFramePr>
            <p:cNvPr id="20" name="Chart 19"/>
            <p:cNvGraphicFramePr/>
            <p:nvPr>
              <p:extLst>
                <p:ext uri="{D42A27DB-BD31-4B8C-83A1-F6EECF244321}">
                  <p14:modId xmlns:p14="http://schemas.microsoft.com/office/powerpoint/2010/main" val="526276526"/>
                </p:ext>
              </p:extLst>
            </p:nvPr>
          </p:nvGraphicFramePr>
          <p:xfrm>
            <a:off x="533400" y="4572000"/>
            <a:ext cx="8077200" cy="381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41"/>
            <p:cNvSpPr>
              <a:spLocks noChangeArrowheads="1"/>
            </p:cNvSpPr>
            <p:nvPr/>
          </p:nvSpPr>
          <p:spPr bwMode="auto">
            <a:xfrm>
              <a:off x="857574" y="4178150"/>
              <a:ext cx="2495225" cy="457200"/>
            </a:xfrm>
            <a:prstGeom prst="rect">
              <a:avLst/>
            </a:prstGeom>
            <a:solidFill>
              <a:srgbClr val="E7FFA3"/>
            </a:solidFill>
            <a:ln w="38100">
              <a:solidFill>
                <a:schemeClr val="tx1"/>
              </a:solidFill>
              <a:miter lim="800000"/>
              <a:headEnd/>
              <a:tailEnd/>
            </a:ln>
          </p:spPr>
          <p:txBody>
            <a:bodyPr wrap="none" anchor="ctr"/>
            <a:lstStyle/>
            <a:p>
              <a:pPr algn="ctr"/>
              <a:r>
                <a:rPr lang="en-US" sz="1600" i="0" dirty="0"/>
                <a:t>Incubation</a:t>
              </a:r>
            </a:p>
          </p:txBody>
        </p:sp>
        <p:sp>
          <p:nvSpPr>
            <p:cNvPr id="22" name="Rectangle 2"/>
            <p:cNvSpPr>
              <a:spLocks noChangeArrowheads="1"/>
            </p:cNvSpPr>
            <p:nvPr/>
          </p:nvSpPr>
          <p:spPr bwMode="auto">
            <a:xfrm>
              <a:off x="5789964" y="2657761"/>
              <a:ext cx="890588" cy="1524000"/>
            </a:xfrm>
            <a:prstGeom prst="rect">
              <a:avLst/>
            </a:prstGeom>
            <a:solidFill>
              <a:srgbClr val="FF938B"/>
            </a:solidFill>
            <a:ln w="38100">
              <a:solidFill>
                <a:schemeClr val="tx1"/>
              </a:solidFill>
              <a:miter lim="800000"/>
              <a:headEnd/>
              <a:tailEnd/>
            </a:ln>
          </p:spPr>
          <p:txBody>
            <a:bodyPr wrap="none" anchor="ctr"/>
            <a:lstStyle/>
            <a:p>
              <a:pPr algn="ctr"/>
              <a:endParaRPr lang="es-ES" sz="1600" b="0" i="0">
                <a:solidFill>
                  <a:srgbClr val="FF0000"/>
                </a:solidFill>
              </a:endParaRPr>
            </a:p>
          </p:txBody>
        </p:sp>
        <p:sp>
          <p:nvSpPr>
            <p:cNvPr id="23" name="Rectangle 25"/>
            <p:cNvSpPr>
              <a:spLocks noChangeArrowheads="1"/>
            </p:cNvSpPr>
            <p:nvPr/>
          </p:nvSpPr>
          <p:spPr bwMode="auto">
            <a:xfrm>
              <a:off x="5773508" y="2890921"/>
              <a:ext cx="940962" cy="585418"/>
            </a:xfrm>
            <a:prstGeom prst="rect">
              <a:avLst/>
            </a:prstGeom>
            <a:noFill/>
            <a:ln w="9525">
              <a:noFill/>
              <a:miter lim="800000"/>
              <a:headEnd/>
              <a:tailEnd/>
            </a:ln>
          </p:spPr>
          <p:txBody>
            <a:bodyPr wrap="none" lIns="92075" tIns="46038" rIns="92075" bIns="46038">
              <a:spAutoFit/>
            </a:bodyPr>
            <a:lstStyle/>
            <a:p>
              <a:pPr algn="ctr" eaLnBrk="0" hangingPunct="0"/>
              <a:r>
                <a:rPr lang="en-US" sz="1600" i="0" dirty="0"/>
                <a:t>Critical </a:t>
              </a:r>
            </a:p>
            <a:p>
              <a:pPr algn="ctr" eaLnBrk="0" hangingPunct="0"/>
              <a:r>
                <a:rPr lang="en-US" sz="1600" i="0" dirty="0"/>
                <a:t>Phase</a:t>
              </a:r>
            </a:p>
          </p:txBody>
        </p:sp>
        <p:sp>
          <p:nvSpPr>
            <p:cNvPr id="24" name="Rectangle 29"/>
            <p:cNvSpPr>
              <a:spLocks noChangeArrowheads="1"/>
            </p:cNvSpPr>
            <p:nvPr/>
          </p:nvSpPr>
          <p:spPr bwMode="auto">
            <a:xfrm>
              <a:off x="3356084" y="3728161"/>
              <a:ext cx="2435115" cy="454025"/>
            </a:xfrm>
            <a:prstGeom prst="rect">
              <a:avLst/>
            </a:prstGeom>
            <a:solidFill>
              <a:srgbClr val="FFAD75"/>
            </a:solidFill>
            <a:ln w="38100">
              <a:solidFill>
                <a:schemeClr val="tx1"/>
              </a:solidFill>
              <a:miter lim="800000"/>
              <a:headEnd/>
              <a:tailEnd/>
            </a:ln>
          </p:spPr>
          <p:txBody>
            <a:bodyPr wrap="none" anchor="ctr"/>
            <a:lstStyle/>
            <a:p>
              <a:pPr algn="ctr"/>
              <a:r>
                <a:rPr lang="en-US" sz="1600" i="0" dirty="0"/>
                <a:t>Febrile Phase </a:t>
              </a:r>
            </a:p>
          </p:txBody>
        </p:sp>
        <p:sp>
          <p:nvSpPr>
            <p:cNvPr id="25" name="Rectangle 31"/>
            <p:cNvSpPr>
              <a:spLocks noChangeArrowheads="1"/>
            </p:cNvSpPr>
            <p:nvPr/>
          </p:nvSpPr>
          <p:spPr bwMode="auto">
            <a:xfrm>
              <a:off x="6679698" y="3713652"/>
              <a:ext cx="1621403" cy="468110"/>
            </a:xfrm>
            <a:prstGeom prst="rect">
              <a:avLst/>
            </a:prstGeom>
            <a:solidFill>
              <a:srgbClr val="F9CCC3"/>
            </a:solidFill>
            <a:ln w="38100">
              <a:solidFill>
                <a:schemeClr val="tx1"/>
              </a:solidFill>
              <a:miter lim="800000"/>
              <a:headEnd/>
              <a:tailEnd/>
            </a:ln>
          </p:spPr>
          <p:txBody>
            <a:bodyPr wrap="none" anchor="ctr"/>
            <a:lstStyle/>
            <a:p>
              <a:pPr algn="ctr"/>
              <a:r>
                <a:rPr lang="en-US" sz="1600" i="0" dirty="0"/>
                <a:t>Convalescence</a:t>
              </a:r>
            </a:p>
          </p:txBody>
        </p:sp>
        <p:sp>
          <p:nvSpPr>
            <p:cNvPr id="26" name="Rectangle 29"/>
            <p:cNvSpPr>
              <a:spLocks noChangeArrowheads="1"/>
            </p:cNvSpPr>
            <p:nvPr/>
          </p:nvSpPr>
          <p:spPr bwMode="auto">
            <a:xfrm>
              <a:off x="5791199" y="4184229"/>
              <a:ext cx="2508825" cy="454025"/>
            </a:xfrm>
            <a:prstGeom prst="rect">
              <a:avLst/>
            </a:prstGeom>
            <a:solidFill>
              <a:srgbClr val="EBFFED"/>
            </a:solidFill>
            <a:ln w="38100">
              <a:solidFill>
                <a:schemeClr val="tx1"/>
              </a:solidFill>
              <a:miter lim="800000"/>
              <a:headEnd/>
              <a:tailEnd/>
            </a:ln>
          </p:spPr>
          <p:txBody>
            <a:bodyPr wrap="none" anchor="ctr"/>
            <a:lstStyle/>
            <a:p>
              <a:pPr algn="ctr"/>
              <a:r>
                <a:rPr lang="en-US" sz="1600" i="0" dirty="0"/>
                <a:t>Not viremic</a:t>
              </a:r>
            </a:p>
          </p:txBody>
        </p:sp>
        <p:sp>
          <p:nvSpPr>
            <p:cNvPr id="27" name="Rectangle 30"/>
            <p:cNvSpPr>
              <a:spLocks noChangeArrowheads="1"/>
            </p:cNvSpPr>
            <p:nvPr/>
          </p:nvSpPr>
          <p:spPr bwMode="auto">
            <a:xfrm>
              <a:off x="2725975" y="4179466"/>
              <a:ext cx="3065223" cy="457200"/>
            </a:xfrm>
            <a:prstGeom prst="rect">
              <a:avLst/>
            </a:prstGeom>
            <a:solidFill>
              <a:srgbClr val="9FED37">
                <a:alpha val="50196"/>
              </a:srgbClr>
            </a:solidFill>
            <a:ln w="38100">
              <a:solidFill>
                <a:schemeClr val="tx1"/>
              </a:solidFill>
              <a:miter lim="800000"/>
              <a:headEnd/>
              <a:tailEnd/>
            </a:ln>
          </p:spPr>
          <p:txBody>
            <a:bodyPr wrap="none" anchor="ctr"/>
            <a:lstStyle/>
            <a:p>
              <a:pPr algn="ctr"/>
              <a:r>
                <a:rPr lang="en-US" sz="1600" i="0" dirty="0"/>
                <a:t>Viremia</a:t>
              </a:r>
            </a:p>
          </p:txBody>
        </p:sp>
      </p:grpSp>
      <p:sp>
        <p:nvSpPr>
          <p:cNvPr id="28" name="TextBox 27"/>
          <p:cNvSpPr txBox="1"/>
          <p:nvPr/>
        </p:nvSpPr>
        <p:spPr>
          <a:xfrm>
            <a:off x="3581400" y="5991225"/>
            <a:ext cx="1981200" cy="369332"/>
          </a:xfrm>
          <a:prstGeom prst="rect">
            <a:avLst/>
          </a:prstGeom>
          <a:noFill/>
        </p:spPr>
        <p:txBody>
          <a:bodyPr wrap="square" rtlCol="0">
            <a:spAutoFit/>
          </a:bodyPr>
          <a:lstStyle/>
          <a:p>
            <a:pPr algn="ctr"/>
            <a:r>
              <a:rPr lang="en-US" i="0" dirty="0"/>
              <a:t>Days</a:t>
            </a:r>
          </a:p>
        </p:txBody>
      </p:sp>
      <p:sp>
        <p:nvSpPr>
          <p:cNvPr id="2" name="TextBox 1"/>
          <p:cNvSpPr txBox="1"/>
          <p:nvPr/>
        </p:nvSpPr>
        <p:spPr>
          <a:xfrm>
            <a:off x="809949" y="6347341"/>
            <a:ext cx="7905426" cy="261610"/>
          </a:xfrm>
          <a:prstGeom prst="rect">
            <a:avLst/>
          </a:prstGeom>
          <a:noFill/>
        </p:spPr>
        <p:txBody>
          <a:bodyPr wrap="square" rtlCol="0">
            <a:spAutoFit/>
          </a:bodyPr>
          <a:lstStyle/>
          <a:p>
            <a:r>
              <a:rPr lang="en-US" sz="1100" b="0" i="0" dirty="0"/>
              <a:t>*Note: manifestations of </a:t>
            </a:r>
            <a:r>
              <a:rPr lang="en-US" sz="1100" b="0" i="0" dirty="0" err="1"/>
              <a:t>neuroinvasive</a:t>
            </a:r>
            <a:r>
              <a:rPr lang="en-US" sz="1100" b="0" i="0" dirty="0"/>
              <a:t> disease including encephalitis and meningitis may present early in the febrile phase</a:t>
            </a:r>
          </a:p>
        </p:txBody>
      </p:sp>
    </p:spTree>
    <p:extLst>
      <p:ext uri="{BB962C8B-B14F-4D97-AF65-F5344CB8AC3E}">
        <p14:creationId xmlns:p14="http://schemas.microsoft.com/office/powerpoint/2010/main" val="32335586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p:nvPr>
        </p:nvSpPr>
        <p:spPr>
          <a:xfrm>
            <a:off x="228600" y="1265238"/>
            <a:ext cx="8763000" cy="4525962"/>
          </a:xfrm>
          <a:noFill/>
        </p:spPr>
        <p:txBody>
          <a:bodyPr>
            <a:normAutofit fontScale="92500"/>
          </a:bodyPr>
          <a:lstStyle/>
          <a:p>
            <a:r>
              <a:rPr lang="en-GB" dirty="0">
                <a:cs typeface="Arial" pitchFamily="34" charset="0"/>
              </a:rPr>
              <a:t>Defined by WHO altered consciousness or focal deficit</a:t>
            </a:r>
            <a:r>
              <a:rPr lang="en-GB" baseline="30000" dirty="0">
                <a:cs typeface="Arial" pitchFamily="34" charset="0"/>
              </a:rPr>
              <a:t>1</a:t>
            </a:r>
            <a:endParaRPr lang="en-GB" dirty="0">
              <a:cs typeface="Arial" pitchFamily="34" charset="0"/>
            </a:endParaRPr>
          </a:p>
          <a:p>
            <a:r>
              <a:rPr lang="en-GB" dirty="0">
                <a:cs typeface="Arial" pitchFamily="34" charset="0"/>
              </a:rPr>
              <a:t>DENV infection causes true </a:t>
            </a:r>
            <a:r>
              <a:rPr lang="en-GB" dirty="0" err="1">
                <a:cs typeface="Arial" pitchFamily="34" charset="0"/>
              </a:rPr>
              <a:t>neuroinvasive</a:t>
            </a:r>
            <a:r>
              <a:rPr lang="en-GB" dirty="0">
                <a:cs typeface="Arial" pitchFamily="34" charset="0"/>
              </a:rPr>
              <a:t> disease with anti-DENV </a:t>
            </a:r>
            <a:r>
              <a:rPr lang="en-GB" dirty="0" err="1">
                <a:cs typeface="Arial" pitchFamily="34" charset="0"/>
              </a:rPr>
              <a:t>IgM</a:t>
            </a:r>
            <a:r>
              <a:rPr lang="en-GB" dirty="0">
                <a:cs typeface="Arial" pitchFamily="34" charset="0"/>
              </a:rPr>
              <a:t> or DENV RNA detected in CSF and tissue</a:t>
            </a:r>
            <a:r>
              <a:rPr lang="en-GB" baseline="30000" dirty="0">
                <a:cs typeface="Arial" pitchFamily="34" charset="0"/>
              </a:rPr>
              <a:t>2,3</a:t>
            </a:r>
            <a:endParaRPr lang="en-GB" dirty="0">
              <a:cs typeface="Arial" pitchFamily="34" charset="0"/>
            </a:endParaRPr>
          </a:p>
          <a:p>
            <a:r>
              <a:rPr lang="en-GB" dirty="0">
                <a:cs typeface="Arial" pitchFamily="34" charset="0"/>
              </a:rPr>
              <a:t>Encephalitis, seizures &amp; meningitis often occur while febrile;</a:t>
            </a:r>
            <a:r>
              <a:rPr lang="en-GB" baseline="30000" dirty="0">
                <a:cs typeface="Arial" pitchFamily="34" charset="0"/>
              </a:rPr>
              <a:t>4,5</a:t>
            </a:r>
            <a:r>
              <a:rPr lang="en-GB" dirty="0">
                <a:cs typeface="Arial" pitchFamily="34" charset="0"/>
              </a:rPr>
              <a:t> less common presentations including transverse myelitis and </a:t>
            </a:r>
            <a:r>
              <a:rPr lang="en-GB" dirty="0" err="1">
                <a:cs typeface="Arial" pitchFamily="34" charset="0"/>
              </a:rPr>
              <a:t>Guillain-Barré</a:t>
            </a:r>
            <a:r>
              <a:rPr lang="en-GB" dirty="0">
                <a:cs typeface="Arial" pitchFamily="34" charset="0"/>
              </a:rPr>
              <a:t> Syndrome likely to present late</a:t>
            </a:r>
          </a:p>
          <a:p>
            <a:r>
              <a:rPr lang="en-GB" dirty="0" err="1">
                <a:cs typeface="Arial" pitchFamily="34" charset="0"/>
              </a:rPr>
              <a:t>Neurodengue</a:t>
            </a:r>
            <a:r>
              <a:rPr lang="en-GB" dirty="0">
                <a:cs typeface="Arial" pitchFamily="34" charset="0"/>
              </a:rPr>
              <a:t> in ~1 to 3% of hospitalized dengue cases</a:t>
            </a:r>
            <a:r>
              <a:rPr lang="en-GB" baseline="30000" dirty="0">
                <a:cs typeface="Arial" pitchFamily="34" charset="0"/>
              </a:rPr>
              <a:t>5-7</a:t>
            </a:r>
            <a:r>
              <a:rPr lang="en-GB" dirty="0">
                <a:cs typeface="Arial" pitchFamily="34" charset="0"/>
              </a:rPr>
              <a:t> </a:t>
            </a:r>
          </a:p>
          <a:p>
            <a:pPr lvl="1"/>
            <a:r>
              <a:rPr lang="en-GB" dirty="0">
                <a:cs typeface="Arial" pitchFamily="34" charset="0"/>
              </a:rPr>
              <a:t>May account ~5 to 8% of encephalitis in endemic areas</a:t>
            </a:r>
            <a:r>
              <a:rPr lang="en-GB" baseline="30000" dirty="0">
                <a:cs typeface="Arial" pitchFamily="34" charset="0"/>
              </a:rPr>
              <a:t>7-9</a:t>
            </a:r>
          </a:p>
          <a:p>
            <a:r>
              <a:rPr lang="en-GB" dirty="0">
                <a:cs typeface="Arial" pitchFamily="34" charset="0"/>
              </a:rPr>
              <a:t>DENV thought to enter CNS via infected macrophages or entry may be mediated by cytokine breakdown of BBB</a:t>
            </a:r>
            <a:r>
              <a:rPr lang="en-GB" baseline="30000" dirty="0">
                <a:cs typeface="Arial" pitchFamily="34" charset="0"/>
              </a:rPr>
              <a:t>2</a:t>
            </a:r>
            <a:endParaRPr lang="en-GB" dirty="0">
              <a:cs typeface="Arial" pitchFamily="34" charset="0"/>
            </a:endParaRPr>
          </a:p>
          <a:p>
            <a:pPr lvl="1"/>
            <a:r>
              <a:rPr lang="en-GB" dirty="0">
                <a:cs typeface="Arial" pitchFamily="34" charset="0"/>
              </a:rPr>
              <a:t>E protein of DENV may mediate </a:t>
            </a:r>
            <a:r>
              <a:rPr lang="en-GB" dirty="0" err="1">
                <a:cs typeface="Arial" pitchFamily="34" charset="0"/>
              </a:rPr>
              <a:t>neuroinvasiveness</a:t>
            </a:r>
            <a:endParaRPr lang="en-GB" dirty="0">
              <a:cs typeface="Arial" pitchFamily="34" charset="0"/>
            </a:endParaRPr>
          </a:p>
        </p:txBody>
      </p:sp>
      <p:sp>
        <p:nvSpPr>
          <p:cNvPr id="224258" name="Rectangle 2"/>
          <p:cNvSpPr>
            <a:spLocks noGrp="1" noChangeArrowheads="1"/>
          </p:cNvSpPr>
          <p:nvPr>
            <p:ph type="title" idx="4294967295"/>
          </p:nvPr>
        </p:nvSpPr>
        <p:spPr>
          <a:xfrm>
            <a:off x="0" y="76200"/>
            <a:ext cx="9144000" cy="1143000"/>
          </a:xfrm>
        </p:spPr>
        <p:txBody>
          <a:bodyPr>
            <a:normAutofit fontScale="90000"/>
          </a:bodyPr>
          <a:lstStyle/>
          <a:p>
            <a:r>
              <a:rPr lang="en-GB" dirty="0">
                <a:solidFill>
                  <a:schemeClr val="tx1"/>
                </a:solidFill>
                <a:latin typeface="Tahoma" pitchFamily="34" charset="0"/>
              </a:rPr>
              <a:t>Severe Manifestations of Dengue</a:t>
            </a:r>
            <a:br>
              <a:rPr lang="en-GB" sz="2400" dirty="0">
                <a:solidFill>
                  <a:schemeClr val="tx1"/>
                </a:solidFill>
                <a:latin typeface="Tahoma" pitchFamily="34" charset="0"/>
              </a:rPr>
            </a:br>
            <a:r>
              <a:rPr lang="en-GB" sz="2800" dirty="0">
                <a:solidFill>
                  <a:schemeClr val="tx1"/>
                </a:solidFill>
                <a:latin typeface="Tahoma" pitchFamily="34" charset="0"/>
              </a:rPr>
              <a:t>Neurologic Disease</a:t>
            </a:r>
            <a:endParaRPr lang="en-US" sz="2800" dirty="0">
              <a:solidFill>
                <a:schemeClr val="tx1"/>
              </a:solidFill>
              <a:latin typeface="Tahoma" pitchFamily="34" charset="0"/>
            </a:endParaRPr>
          </a:p>
        </p:txBody>
      </p:sp>
      <p:sp>
        <p:nvSpPr>
          <p:cNvPr id="224260" name="Text Box 4"/>
          <p:cNvSpPr txBox="1">
            <a:spLocks noChangeArrowheads="1"/>
          </p:cNvSpPr>
          <p:nvPr/>
        </p:nvSpPr>
        <p:spPr bwMode="auto">
          <a:xfrm>
            <a:off x="714375" y="5964017"/>
            <a:ext cx="8096250" cy="877163"/>
          </a:xfrm>
          <a:prstGeom prst="rect">
            <a:avLst/>
          </a:prstGeom>
          <a:noFill/>
          <a:ln w="57150">
            <a:noFill/>
            <a:miter lim="800000"/>
            <a:headEnd/>
            <a:tailEnd/>
          </a:ln>
        </p:spPr>
        <p:txBody>
          <a:bodyPr wrap="square">
            <a:spAutoFit/>
          </a:bodyPr>
          <a:lstStyle/>
          <a:p>
            <a:pPr eaLnBrk="0" hangingPunct="0">
              <a:lnSpc>
                <a:spcPct val="85000"/>
              </a:lnSpc>
              <a:spcBef>
                <a:spcPct val="25000"/>
              </a:spcBef>
            </a:pPr>
            <a:r>
              <a:rPr lang="en-US" sz="1200" b="0" i="0" baseline="30000" dirty="0">
                <a:latin typeface="+mn-lt"/>
              </a:rPr>
              <a:t>1</a:t>
            </a:r>
            <a:r>
              <a:rPr lang="en-US" sz="1200" b="0" i="0" dirty="0">
                <a:latin typeface="+mn-lt"/>
              </a:rPr>
              <a:t> WHO</a:t>
            </a:r>
            <a:r>
              <a:rPr lang="en-US" sz="1200" b="0" i="0" baseline="30000" dirty="0">
                <a:latin typeface="+mn-lt"/>
              </a:rPr>
              <a:t> </a:t>
            </a:r>
            <a:r>
              <a:rPr lang="en-US" sz="1200" b="0" i="0" dirty="0">
                <a:latin typeface="+mn-lt"/>
              </a:rPr>
              <a:t>Dengue Guidelines for Diagnosis, Treatment, Prevention and Control, 2009; </a:t>
            </a:r>
            <a:r>
              <a:rPr lang="en-US" sz="1200" b="0" i="0" baseline="30000" dirty="0">
                <a:latin typeface="+mn-lt"/>
              </a:rPr>
              <a:t>2</a:t>
            </a:r>
            <a:r>
              <a:rPr lang="en-US" sz="1200" b="0" i="0" dirty="0">
                <a:latin typeface="+mn-lt"/>
              </a:rPr>
              <a:t> Sips GJ, et. al. </a:t>
            </a:r>
            <a:r>
              <a:rPr lang="en-US" sz="1200" b="0" i="0" dirty="0" err="1">
                <a:latin typeface="+mn-lt"/>
              </a:rPr>
              <a:t>Neuroinvasive</a:t>
            </a:r>
            <a:r>
              <a:rPr lang="en-US" sz="1200" b="0" i="0" dirty="0">
                <a:latin typeface="+mn-lt"/>
              </a:rPr>
              <a:t> </a:t>
            </a:r>
            <a:r>
              <a:rPr lang="en-US" sz="1200" b="0" i="0" dirty="0" err="1">
                <a:latin typeface="+mn-lt"/>
              </a:rPr>
              <a:t>flavivirus</a:t>
            </a:r>
            <a:r>
              <a:rPr lang="en-US" sz="1200" b="0" i="0" dirty="0">
                <a:latin typeface="+mn-lt"/>
              </a:rPr>
              <a:t> infections. Rev Med </a:t>
            </a:r>
            <a:r>
              <a:rPr lang="en-US" sz="1200" b="0" i="0" dirty="0" err="1">
                <a:latin typeface="+mn-lt"/>
              </a:rPr>
              <a:t>Virol</a:t>
            </a:r>
            <a:r>
              <a:rPr lang="en-US" sz="1200" b="0" i="0" dirty="0">
                <a:latin typeface="+mn-lt"/>
              </a:rPr>
              <a:t> 2011; </a:t>
            </a:r>
            <a:r>
              <a:rPr lang="en-US" sz="1200" b="0" i="0" baseline="30000" dirty="0">
                <a:latin typeface="+mn-lt"/>
              </a:rPr>
              <a:t>3</a:t>
            </a:r>
            <a:r>
              <a:rPr lang="en-US" sz="1200" b="0" i="0" dirty="0">
                <a:latin typeface="+mn-lt"/>
              </a:rPr>
              <a:t> Ramos C., et. al. J. </a:t>
            </a:r>
            <a:r>
              <a:rPr lang="en-US" sz="1200" b="0" i="0" dirty="0" err="1">
                <a:latin typeface="+mn-lt"/>
              </a:rPr>
              <a:t>Neurovirol</a:t>
            </a:r>
            <a:r>
              <a:rPr lang="en-US" sz="1200" b="0" i="0" dirty="0">
                <a:latin typeface="+mn-lt"/>
              </a:rPr>
              <a:t> 1998; 4:465-8; </a:t>
            </a:r>
            <a:r>
              <a:rPr lang="en-US" sz="1200" b="0" i="0" baseline="30000" dirty="0">
                <a:latin typeface="+mn-lt"/>
              </a:rPr>
              <a:t>4</a:t>
            </a:r>
            <a:r>
              <a:rPr lang="en-US" sz="1200" b="0" i="0" dirty="0">
                <a:latin typeface="+mn-lt"/>
              </a:rPr>
              <a:t> </a:t>
            </a:r>
            <a:r>
              <a:rPr lang="en-US" sz="1200" b="0" i="0" dirty="0" err="1">
                <a:latin typeface="+mn-lt"/>
              </a:rPr>
              <a:t>Lum</a:t>
            </a:r>
            <a:r>
              <a:rPr lang="en-US" sz="1200" b="0" i="0" dirty="0">
                <a:latin typeface="+mn-lt"/>
              </a:rPr>
              <a:t> et al, Am J Trop Med </a:t>
            </a:r>
            <a:r>
              <a:rPr lang="en-US" sz="1200" b="0" i="0" dirty="0" err="1">
                <a:latin typeface="+mn-lt"/>
              </a:rPr>
              <a:t>Hyg</a:t>
            </a:r>
            <a:r>
              <a:rPr lang="en-US" sz="1200" b="0" i="0" dirty="0">
                <a:latin typeface="+mn-lt"/>
              </a:rPr>
              <a:t>, 1996; 54(3): 256-259; </a:t>
            </a:r>
            <a:r>
              <a:rPr lang="en-US" sz="1200" b="0" i="0" baseline="30000" dirty="0">
                <a:latin typeface="+mn-lt"/>
              </a:rPr>
              <a:t>5</a:t>
            </a:r>
            <a:r>
              <a:rPr lang="en-US" sz="1200" b="0" i="0" dirty="0">
                <a:latin typeface="+mn-lt"/>
              </a:rPr>
              <a:t> </a:t>
            </a:r>
            <a:r>
              <a:rPr lang="en-US" sz="1200" b="0" i="0" dirty="0" err="1">
                <a:latin typeface="+mn-lt"/>
              </a:rPr>
              <a:t>Pancharoen</a:t>
            </a:r>
            <a:r>
              <a:rPr lang="en-US" sz="1200" b="0" i="0" dirty="0">
                <a:latin typeface="+mn-lt"/>
              </a:rPr>
              <a:t> and </a:t>
            </a:r>
            <a:r>
              <a:rPr lang="en-US" sz="1200" b="0" i="0" dirty="0" err="1">
                <a:latin typeface="+mn-lt"/>
              </a:rPr>
              <a:t>Thisyakorn</a:t>
            </a:r>
            <a:r>
              <a:rPr lang="en-US" sz="1200" b="0" i="0" dirty="0">
                <a:latin typeface="+mn-lt"/>
              </a:rPr>
              <a:t>, SE Asian J Trop Med Public Health, 2001; 32 (2): 341-345; </a:t>
            </a:r>
            <a:r>
              <a:rPr lang="en-US" sz="1200" b="0" i="0" baseline="30000" dirty="0">
                <a:latin typeface="+mn-lt"/>
              </a:rPr>
              <a:t>6</a:t>
            </a:r>
            <a:r>
              <a:rPr lang="en-US" sz="1200" b="0" i="0" dirty="0">
                <a:latin typeface="+mn-lt"/>
              </a:rPr>
              <a:t> </a:t>
            </a:r>
            <a:r>
              <a:rPr lang="en-US" sz="1200" b="0" i="0" dirty="0"/>
              <a:t>Cam et al, Am J Trop Med </a:t>
            </a:r>
            <a:r>
              <a:rPr lang="en-US" sz="1200" b="0" i="0" dirty="0" err="1"/>
              <a:t>Hyg</a:t>
            </a:r>
            <a:r>
              <a:rPr lang="en-US" sz="1200" b="0" i="0" dirty="0"/>
              <a:t>, 2001; 65 (6): 848-851; </a:t>
            </a:r>
            <a:r>
              <a:rPr lang="en-US" sz="1200" b="0" i="0" baseline="30000" dirty="0"/>
              <a:t>7 </a:t>
            </a:r>
            <a:r>
              <a:rPr lang="en-US" sz="1200" b="0" i="0" dirty="0">
                <a:latin typeface="+mn-lt"/>
              </a:rPr>
              <a:t>Solomon et al, Lancet, 2000; 355: 1053-1059; </a:t>
            </a:r>
            <a:r>
              <a:rPr lang="en-US" sz="1200" b="0" i="0" baseline="30000" dirty="0">
                <a:latin typeface="+mn-lt"/>
              </a:rPr>
              <a:t>8</a:t>
            </a:r>
            <a:r>
              <a:rPr lang="en-US" sz="1200" b="0" i="0" dirty="0">
                <a:latin typeface="+mn-lt"/>
              </a:rPr>
              <a:t>Srey VH, et. al. Am J Trop Med </a:t>
            </a:r>
            <a:r>
              <a:rPr lang="en-US" sz="1200" b="0" i="0" dirty="0" err="1">
                <a:latin typeface="+mn-lt"/>
              </a:rPr>
              <a:t>Hyg</a:t>
            </a:r>
            <a:r>
              <a:rPr lang="en-US" sz="1200" b="0" i="0" dirty="0">
                <a:latin typeface="+mn-lt"/>
              </a:rPr>
              <a:t> 2002; 66(2):200-207; </a:t>
            </a:r>
            <a:r>
              <a:rPr lang="en-US" sz="1200" b="0" i="0" baseline="30000" dirty="0">
                <a:latin typeface="+mn-lt"/>
              </a:rPr>
              <a:t>9 </a:t>
            </a:r>
            <a:r>
              <a:rPr lang="en-US" sz="1200" b="0" i="0" dirty="0">
                <a:latin typeface="+mn-lt"/>
              </a:rPr>
              <a:t>Kumar R, et al. J </a:t>
            </a:r>
            <a:r>
              <a:rPr lang="en-US" sz="1200" b="0" i="0" dirty="0" err="1">
                <a:latin typeface="+mn-lt"/>
              </a:rPr>
              <a:t>Neuro</a:t>
            </a:r>
            <a:r>
              <a:rPr lang="en-US" sz="1200" b="0" i="0" dirty="0">
                <a:latin typeface="+mn-lt"/>
              </a:rPr>
              <a:t> </a:t>
            </a:r>
            <a:r>
              <a:rPr lang="en-US" sz="1200" b="0" i="0" dirty="0" err="1">
                <a:latin typeface="+mn-lt"/>
              </a:rPr>
              <a:t>Sci</a:t>
            </a:r>
            <a:r>
              <a:rPr lang="en-US" sz="1200" b="0" i="0" dirty="0">
                <a:latin typeface="+mn-lt"/>
              </a:rPr>
              <a:t> 2008; 269:41-48.</a:t>
            </a:r>
          </a:p>
        </p:txBody>
      </p:sp>
    </p:spTree>
    <p:extLst>
      <p:ext uri="{BB962C8B-B14F-4D97-AF65-F5344CB8AC3E}">
        <p14:creationId xmlns:p14="http://schemas.microsoft.com/office/powerpoint/2010/main" val="42563714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p:nvPr>
        </p:nvSpPr>
        <p:spPr>
          <a:xfrm>
            <a:off x="457200" y="1300163"/>
            <a:ext cx="7315200" cy="4110037"/>
          </a:xfrm>
          <a:noFill/>
        </p:spPr>
        <p:txBody>
          <a:bodyPr>
            <a:normAutofit/>
          </a:bodyPr>
          <a:lstStyle/>
          <a:p>
            <a:pPr eaLnBrk="1" hangingPunct="1">
              <a:lnSpc>
                <a:spcPct val="150000"/>
              </a:lnSpc>
              <a:spcBef>
                <a:spcPct val="0"/>
              </a:spcBef>
              <a:spcAft>
                <a:spcPct val="50000"/>
              </a:spcAft>
            </a:pPr>
            <a:r>
              <a:rPr lang="en-US">
                <a:latin typeface="Tahoma" pitchFamily="34" charset="0"/>
              </a:rPr>
              <a:t>Unrecognized disease </a:t>
            </a:r>
          </a:p>
          <a:p>
            <a:pPr eaLnBrk="1" hangingPunct="1">
              <a:lnSpc>
                <a:spcPct val="150000"/>
              </a:lnSpc>
              <a:spcBef>
                <a:spcPct val="0"/>
              </a:spcBef>
              <a:spcAft>
                <a:spcPct val="50000"/>
              </a:spcAft>
            </a:pPr>
            <a:r>
              <a:rPr lang="en-US">
                <a:latin typeface="Tahoma" pitchFamily="34" charset="0"/>
              </a:rPr>
              <a:t>Unrecognized shock or prolonged shock</a:t>
            </a:r>
          </a:p>
          <a:p>
            <a:pPr eaLnBrk="1" hangingPunct="1">
              <a:lnSpc>
                <a:spcPct val="150000"/>
              </a:lnSpc>
              <a:spcBef>
                <a:spcPct val="0"/>
              </a:spcBef>
              <a:spcAft>
                <a:spcPct val="50000"/>
              </a:spcAft>
            </a:pPr>
            <a:r>
              <a:rPr lang="en-US">
                <a:latin typeface="Tahoma" pitchFamily="34" charset="0"/>
              </a:rPr>
              <a:t>Unrecognized occult hemorrhage</a:t>
            </a:r>
          </a:p>
          <a:p>
            <a:pPr eaLnBrk="1" hangingPunct="1">
              <a:lnSpc>
                <a:spcPct val="150000"/>
              </a:lnSpc>
              <a:spcBef>
                <a:spcPct val="0"/>
              </a:spcBef>
              <a:spcAft>
                <a:spcPct val="50000"/>
              </a:spcAft>
            </a:pPr>
            <a:r>
              <a:rPr lang="en-US">
                <a:latin typeface="Tahoma" pitchFamily="34" charset="0"/>
              </a:rPr>
              <a:t>Fluid overload</a:t>
            </a:r>
          </a:p>
          <a:p>
            <a:pPr eaLnBrk="1" hangingPunct="1">
              <a:lnSpc>
                <a:spcPct val="150000"/>
              </a:lnSpc>
              <a:spcBef>
                <a:spcPct val="0"/>
              </a:spcBef>
              <a:spcAft>
                <a:spcPct val="50000"/>
              </a:spcAft>
            </a:pPr>
            <a:r>
              <a:rPr lang="en-US">
                <a:latin typeface="Tahoma" pitchFamily="34" charset="0"/>
              </a:rPr>
              <a:t>Nosocomial sepsis especially in elderly</a:t>
            </a:r>
          </a:p>
        </p:txBody>
      </p:sp>
      <p:sp>
        <p:nvSpPr>
          <p:cNvPr id="55298" name="Rectangle 2"/>
          <p:cNvSpPr>
            <a:spLocks noGrp="1" noChangeArrowheads="1"/>
          </p:cNvSpPr>
          <p:nvPr>
            <p:ph type="title" idx="4294967295"/>
          </p:nvPr>
        </p:nvSpPr>
        <p:spPr>
          <a:xfrm>
            <a:off x="0" y="79375"/>
            <a:ext cx="7772400" cy="1143000"/>
          </a:xfrm>
          <a:noFill/>
        </p:spPr>
        <p:txBody>
          <a:bodyPr anchor="ctr"/>
          <a:lstStyle/>
          <a:p>
            <a:pPr marL="0" indent="0" algn="ctr">
              <a:spcBef>
                <a:spcPct val="0"/>
              </a:spcBef>
              <a:buClrTx/>
              <a:buFontTx/>
              <a:buNone/>
              <a:defRPr/>
            </a:pPr>
            <a:r>
              <a:rPr lang="en-US" sz="3200" b="1" dirty="0">
                <a:solidFill>
                  <a:schemeClr val="tx1"/>
                </a:solidFill>
                <a:latin typeface="Tahoma" pitchFamily="34" charset="0"/>
              </a:rPr>
              <a:t>Causes of Death in Dengue</a:t>
            </a:r>
          </a:p>
        </p:txBody>
      </p:sp>
    </p:spTree>
    <p:extLst>
      <p:ext uri="{BB962C8B-B14F-4D97-AF65-F5344CB8AC3E}">
        <p14:creationId xmlns:p14="http://schemas.microsoft.com/office/powerpoint/2010/main" val="423497766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685800" y="76200"/>
            <a:ext cx="7772400" cy="1143000"/>
          </a:xfrm>
        </p:spPr>
        <p:txBody>
          <a:bodyPr/>
          <a:lstStyle/>
          <a:p>
            <a:r>
              <a:rPr lang="en-US" dirty="0">
                <a:solidFill>
                  <a:schemeClr val="tx1"/>
                </a:solidFill>
              </a:rPr>
              <a:t>Dengue Case Definition</a:t>
            </a:r>
          </a:p>
        </p:txBody>
      </p:sp>
      <p:sp>
        <p:nvSpPr>
          <p:cNvPr id="418819" name="Rectangle 3"/>
          <p:cNvSpPr>
            <a:spLocks noGrp="1" noChangeArrowheads="1"/>
          </p:cNvSpPr>
          <p:nvPr>
            <p:ph sz="half" idx="1"/>
          </p:nvPr>
        </p:nvSpPr>
        <p:spPr>
          <a:xfrm>
            <a:off x="241300" y="1058863"/>
            <a:ext cx="8599488" cy="5634037"/>
          </a:xfrm>
        </p:spPr>
        <p:txBody>
          <a:bodyPr/>
          <a:lstStyle/>
          <a:p>
            <a:pPr>
              <a:lnSpc>
                <a:spcPct val="90000"/>
              </a:lnSpc>
              <a:buFontTx/>
              <a:buNone/>
            </a:pPr>
            <a:r>
              <a:rPr lang="en-US" b="1" u="sng" dirty="0"/>
              <a:t>CONFIRMED</a:t>
            </a:r>
          </a:p>
          <a:p>
            <a:pPr>
              <a:lnSpc>
                <a:spcPct val="90000"/>
              </a:lnSpc>
              <a:buFontTx/>
              <a:buNone/>
            </a:pPr>
            <a:r>
              <a:rPr lang="en-US" sz="2700" b="1" dirty="0"/>
              <a:t>Clinically compatible illness</a:t>
            </a:r>
          </a:p>
          <a:p>
            <a:pPr>
              <a:lnSpc>
                <a:spcPct val="90000"/>
              </a:lnSpc>
              <a:buFontTx/>
              <a:buNone/>
            </a:pPr>
            <a:r>
              <a:rPr lang="en-US" sz="2700" b="1" dirty="0"/>
              <a:t>AND</a:t>
            </a:r>
          </a:p>
          <a:p>
            <a:pPr>
              <a:lnSpc>
                <a:spcPct val="90000"/>
              </a:lnSpc>
              <a:buFontTx/>
              <a:buNone/>
            </a:pPr>
            <a:r>
              <a:rPr lang="en-US" sz="2700" b="1" dirty="0"/>
              <a:t>Laboratory evidence:</a:t>
            </a:r>
          </a:p>
          <a:p>
            <a:pPr>
              <a:lnSpc>
                <a:spcPct val="90000"/>
              </a:lnSpc>
            </a:pPr>
            <a:r>
              <a:rPr lang="en-US" sz="2700" b="1" dirty="0"/>
              <a:t>Isolation of dengue virus from serum and/or tissues</a:t>
            </a:r>
          </a:p>
          <a:p>
            <a:pPr>
              <a:lnSpc>
                <a:spcPct val="90000"/>
              </a:lnSpc>
            </a:pPr>
            <a:r>
              <a:rPr lang="en-US" sz="2700" b="1" dirty="0"/>
              <a:t>Fourfold or greater change in </a:t>
            </a:r>
            <a:r>
              <a:rPr lang="en-US" sz="2700" b="1" dirty="0" err="1"/>
              <a:t>IgG</a:t>
            </a:r>
            <a:r>
              <a:rPr lang="en-US" sz="2700" b="1" dirty="0"/>
              <a:t> or </a:t>
            </a:r>
            <a:r>
              <a:rPr lang="en-US" sz="2700" b="1" dirty="0" err="1"/>
              <a:t>IgM</a:t>
            </a:r>
            <a:r>
              <a:rPr lang="en-US" sz="2700" b="1" dirty="0"/>
              <a:t> to one or more dengue virus antigens in paired serum samples</a:t>
            </a:r>
          </a:p>
          <a:p>
            <a:pPr>
              <a:lnSpc>
                <a:spcPct val="90000"/>
              </a:lnSpc>
            </a:pPr>
            <a:r>
              <a:rPr lang="en-US" sz="2700" b="1" dirty="0"/>
              <a:t>Demonstration of dengue virus antigen in autopsy tissues  or serum samples by immunohistochemistry or by viral nucleic acid detection</a:t>
            </a:r>
          </a:p>
        </p:txBody>
      </p:sp>
    </p:spTree>
    <p:extLst>
      <p:ext uri="{BB962C8B-B14F-4D97-AF65-F5344CB8AC3E}">
        <p14:creationId xmlns:p14="http://schemas.microsoft.com/office/powerpoint/2010/main" val="85106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12291"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49156"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tx1"/>
                </a:solidFill>
              </a:rPr>
              <a:t>Clinical Case Definition for</a:t>
            </a:r>
            <a:br>
              <a:rPr lang="en-US" dirty="0">
                <a:solidFill>
                  <a:schemeClr val="tx1"/>
                </a:solidFill>
              </a:rPr>
            </a:br>
            <a:r>
              <a:rPr lang="en-US" dirty="0">
                <a:solidFill>
                  <a:schemeClr val="tx1"/>
                </a:solidFill>
              </a:rPr>
              <a:t>Dengue Hemorrhagic Fever</a:t>
            </a:r>
          </a:p>
        </p:txBody>
      </p:sp>
      <p:sp>
        <p:nvSpPr>
          <p:cNvPr id="49157" name="Rectangle 5"/>
          <p:cNvSpPr>
            <a:spLocks noGrp="1" noChangeArrowheads="1"/>
          </p:cNvSpPr>
          <p:nvPr>
            <p:ph idx="1"/>
          </p:nvPr>
        </p:nvSpPr>
        <p:spPr>
          <a:xfrm>
            <a:off x="1049338" y="2362200"/>
            <a:ext cx="7112000" cy="4114800"/>
          </a:xfrm>
        </p:spPr>
        <p:txBody>
          <a:bodyPr rtlCol="0">
            <a:normAutofit/>
          </a:bodyPr>
          <a:lstStyle/>
          <a:p>
            <a:pPr eaLnBrk="1" fontAlgn="auto" hangingPunct="1">
              <a:spcAft>
                <a:spcPts val="0"/>
              </a:spcAft>
              <a:buFont typeface="Arial" pitchFamily="34" charset="0"/>
              <a:buChar char="•"/>
              <a:defRPr/>
            </a:pPr>
            <a:r>
              <a:rPr lang="en-US"/>
              <a:t>Fever, or recent history of acute fever</a:t>
            </a:r>
          </a:p>
          <a:p>
            <a:pPr eaLnBrk="1" fontAlgn="auto" hangingPunct="1">
              <a:spcAft>
                <a:spcPts val="0"/>
              </a:spcAft>
              <a:buFont typeface="Arial" pitchFamily="34" charset="0"/>
              <a:buChar char="•"/>
              <a:defRPr/>
            </a:pPr>
            <a:r>
              <a:rPr lang="en-US"/>
              <a:t>Hemorrhagic manifestations</a:t>
            </a:r>
          </a:p>
          <a:p>
            <a:pPr eaLnBrk="1" fontAlgn="auto" hangingPunct="1">
              <a:spcAft>
                <a:spcPts val="0"/>
              </a:spcAft>
              <a:buFont typeface="Arial" pitchFamily="34" charset="0"/>
              <a:buChar char="•"/>
              <a:defRPr/>
            </a:pPr>
            <a:r>
              <a:rPr lang="en-US"/>
              <a:t>Low platelet count (100,000/mm</a:t>
            </a:r>
            <a:r>
              <a:rPr lang="en-US" baseline="30000"/>
              <a:t>3</a:t>
            </a:r>
            <a:r>
              <a:rPr lang="en-US"/>
              <a:t> or less)</a:t>
            </a:r>
          </a:p>
          <a:p>
            <a:pPr eaLnBrk="1" fontAlgn="auto" hangingPunct="1">
              <a:spcAft>
                <a:spcPts val="0"/>
              </a:spcAft>
              <a:buFont typeface="Arial" pitchFamily="34" charset="0"/>
              <a:buChar char="•"/>
              <a:defRPr/>
            </a:pPr>
            <a:r>
              <a:rPr lang="en-US"/>
              <a:t>Objective evidence of “leaky capillaries:”</a:t>
            </a:r>
          </a:p>
          <a:p>
            <a:pPr lvl="1" eaLnBrk="1" fontAlgn="auto" hangingPunct="1">
              <a:spcAft>
                <a:spcPts val="0"/>
              </a:spcAft>
              <a:buFont typeface="Arial" pitchFamily="34" charset="0"/>
              <a:buChar char="–"/>
              <a:defRPr/>
            </a:pPr>
            <a:r>
              <a:rPr lang="en-US"/>
              <a:t>elevated hematocrit (20% or more over baseline)</a:t>
            </a:r>
          </a:p>
          <a:p>
            <a:pPr lvl="1" eaLnBrk="1" fontAlgn="auto" hangingPunct="1">
              <a:spcAft>
                <a:spcPts val="0"/>
              </a:spcAft>
              <a:buFont typeface="Arial" pitchFamily="34" charset="0"/>
              <a:buChar char="–"/>
              <a:defRPr/>
            </a:pPr>
            <a:r>
              <a:rPr lang="en-US"/>
              <a:t>low albumin</a:t>
            </a:r>
          </a:p>
          <a:p>
            <a:pPr lvl="1" eaLnBrk="1" fontAlgn="auto" hangingPunct="1">
              <a:spcAft>
                <a:spcPts val="0"/>
              </a:spcAft>
              <a:buFont typeface="Arial" pitchFamily="34" charset="0"/>
              <a:buChar char="–"/>
              <a:defRPr/>
            </a:pPr>
            <a:r>
              <a:rPr lang="en-US"/>
              <a:t>pleural or other effusions</a:t>
            </a:r>
          </a:p>
        </p:txBody>
      </p:sp>
      <p:sp>
        <p:nvSpPr>
          <p:cNvPr id="49158" name="Rectangle 6"/>
          <p:cNvSpPr>
            <a:spLocks noChangeArrowheads="1"/>
          </p:cNvSpPr>
          <p:nvPr/>
        </p:nvSpPr>
        <p:spPr bwMode="auto">
          <a:xfrm>
            <a:off x="2597209" y="1677988"/>
            <a:ext cx="4270594" cy="643766"/>
          </a:xfrm>
          <a:prstGeom prst="rect">
            <a:avLst/>
          </a:prstGeom>
          <a:noFill/>
          <a:ln w="12700">
            <a:noFill/>
            <a:miter lim="800000"/>
            <a:headEnd/>
            <a:tailEnd/>
          </a:ln>
          <a:effectLst/>
        </p:spPr>
        <p:txBody>
          <a:bodyPr wrap="none" lIns="90488" tIns="44450" rIns="90488" bIns="44450">
            <a:spAutoFit/>
          </a:bodyPr>
          <a:lstStyle/>
          <a:p>
            <a:pPr fontAlgn="auto">
              <a:spcBef>
                <a:spcPts val="0"/>
              </a:spcBef>
              <a:spcAft>
                <a:spcPts val="0"/>
              </a:spcAft>
              <a:defRPr/>
            </a:pPr>
            <a:r>
              <a:rPr lang="en-US" sz="3600" dirty="0">
                <a:effectLst>
                  <a:outerShdw blurRad="38100" dist="38100" dir="2700000" algn="tl">
                    <a:srgbClr val="000000"/>
                  </a:outerShdw>
                </a:effectLst>
                <a:latin typeface="+mn-lt"/>
                <a:cs typeface="+mn-cs"/>
              </a:rPr>
              <a:t>4 Necessary Criteria:</a:t>
            </a:r>
          </a:p>
        </p:txBody>
      </p:sp>
      <p:pic>
        <p:nvPicPr>
          <p:cNvPr id="12295" name="Picture 12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675" y="5848350"/>
            <a:ext cx="8826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321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p:nvPr>
        </p:nvSpPr>
        <p:spPr>
          <a:xfrm>
            <a:off x="457200" y="1332631"/>
            <a:ext cx="8458200" cy="1037232"/>
          </a:xfrm>
          <a:noFill/>
        </p:spPr>
        <p:txBody>
          <a:bodyPr lIns="90488" tIns="44450" rIns="90488" bIns="44450">
            <a:normAutofit fontScale="92500"/>
          </a:bodyPr>
          <a:lstStyle/>
          <a:p>
            <a:r>
              <a:rPr lang="en-US" dirty="0"/>
              <a:t>Members of family </a:t>
            </a:r>
            <a:r>
              <a:rPr lang="en-US" dirty="0" err="1"/>
              <a:t>Flaviviridae</a:t>
            </a:r>
            <a:r>
              <a:rPr lang="en-US" dirty="0"/>
              <a:t>, genus Flavivirus</a:t>
            </a:r>
          </a:p>
          <a:p>
            <a:r>
              <a:rPr lang="en-US" dirty="0"/>
              <a:t>Like other flavivirus, DENV can cause neurologic disease</a:t>
            </a:r>
            <a:endParaRPr lang="en-US" i="1" dirty="0"/>
          </a:p>
        </p:txBody>
      </p:sp>
      <p:sp>
        <p:nvSpPr>
          <p:cNvPr id="13314" name="Rectangle 2"/>
          <p:cNvSpPr>
            <a:spLocks noGrp="1" noChangeArrowheads="1"/>
          </p:cNvSpPr>
          <p:nvPr>
            <p:ph type="title" idx="4294967295"/>
          </p:nvPr>
        </p:nvSpPr>
        <p:spPr>
          <a:xfrm>
            <a:off x="0" y="228600"/>
            <a:ext cx="8229600" cy="1143000"/>
          </a:xfrm>
        </p:spPr>
        <p:txBody>
          <a:bodyPr lIns="90488" tIns="44450" rIns="90488" bIns="44450"/>
          <a:lstStyle/>
          <a:p>
            <a:r>
              <a:rPr lang="en-US" dirty="0">
                <a:solidFill>
                  <a:schemeClr val="tx1"/>
                </a:solidFill>
                <a:latin typeface="Tahoma" pitchFamily="34" charset="0"/>
              </a:rPr>
              <a:t>Dengue Virus </a:t>
            </a:r>
          </a:p>
        </p:txBody>
      </p:sp>
      <p:grpSp>
        <p:nvGrpSpPr>
          <p:cNvPr id="13316" name="Group 39"/>
          <p:cNvGrpSpPr>
            <a:grpSpLocks/>
          </p:cNvGrpSpPr>
          <p:nvPr/>
        </p:nvGrpSpPr>
        <p:grpSpPr bwMode="auto">
          <a:xfrm>
            <a:off x="-153011" y="2195395"/>
            <a:ext cx="8695226" cy="4354096"/>
            <a:chOff x="-199" y="1619"/>
            <a:chExt cx="5976" cy="2466"/>
          </a:xfrm>
        </p:grpSpPr>
        <p:sp>
          <p:nvSpPr>
            <p:cNvPr id="13318" name="Text Box 5"/>
            <p:cNvSpPr txBox="1">
              <a:spLocks noChangeArrowheads="1"/>
            </p:cNvSpPr>
            <p:nvPr/>
          </p:nvSpPr>
          <p:spPr bwMode="auto">
            <a:xfrm>
              <a:off x="-199" y="2394"/>
              <a:ext cx="1320" cy="442"/>
            </a:xfrm>
            <a:prstGeom prst="rect">
              <a:avLst/>
            </a:prstGeom>
            <a:noFill/>
            <a:ln w="9525">
              <a:noFill/>
              <a:miter lim="800000"/>
              <a:headEnd/>
              <a:tailEnd/>
            </a:ln>
          </p:spPr>
          <p:txBody>
            <a:bodyPr>
              <a:spAutoFit/>
            </a:bodyPr>
            <a:lstStyle/>
            <a:p>
              <a:pPr algn="ctr">
                <a:spcBef>
                  <a:spcPct val="50000"/>
                </a:spcBef>
              </a:pPr>
              <a:r>
                <a:rPr lang="en-US" sz="2000" i="0" dirty="0"/>
                <a:t>Selected </a:t>
              </a:r>
              <a:r>
                <a:rPr lang="en-US" sz="2000" i="0" dirty="0" err="1"/>
                <a:t>Flaviruses</a:t>
              </a:r>
              <a:endParaRPr lang="en-US" sz="2000" i="0" dirty="0"/>
            </a:p>
          </p:txBody>
        </p:sp>
        <p:grpSp>
          <p:nvGrpSpPr>
            <p:cNvPr id="13319" name="Group 6"/>
            <p:cNvGrpSpPr>
              <a:grpSpLocks/>
            </p:cNvGrpSpPr>
            <p:nvPr/>
          </p:nvGrpSpPr>
          <p:grpSpPr bwMode="auto">
            <a:xfrm>
              <a:off x="912" y="1619"/>
              <a:ext cx="4865" cy="2466"/>
              <a:chOff x="1468" y="1982"/>
              <a:chExt cx="4837" cy="2193"/>
            </a:xfrm>
          </p:grpSpPr>
          <p:sp>
            <p:nvSpPr>
              <p:cNvPr id="13320" name="Freeform 7"/>
              <p:cNvSpPr>
                <a:spLocks/>
              </p:cNvSpPr>
              <p:nvPr/>
            </p:nvSpPr>
            <p:spPr bwMode="auto">
              <a:xfrm>
                <a:off x="1468" y="2256"/>
                <a:ext cx="324" cy="595"/>
              </a:xfrm>
              <a:custGeom>
                <a:avLst/>
                <a:gdLst>
                  <a:gd name="T0" fmla="*/ 0 w 1126"/>
                  <a:gd name="T1" fmla="*/ 0 h 2255"/>
                  <a:gd name="T2" fmla="*/ 0 w 1126"/>
                  <a:gd name="T3" fmla="*/ 0 h 2255"/>
                  <a:gd name="T4" fmla="*/ 0 w 1126"/>
                  <a:gd name="T5" fmla="*/ 0 h 2255"/>
                  <a:gd name="T6" fmla="*/ 0 60000 65536"/>
                  <a:gd name="T7" fmla="*/ 0 60000 65536"/>
                  <a:gd name="T8" fmla="*/ 0 60000 65536"/>
                  <a:gd name="T9" fmla="*/ 0 w 1126"/>
                  <a:gd name="T10" fmla="*/ 0 h 2255"/>
                  <a:gd name="T11" fmla="*/ 1126 w 1126"/>
                  <a:gd name="T12" fmla="*/ 2255 h 2255"/>
                </a:gdLst>
                <a:ahLst/>
                <a:cxnLst>
                  <a:cxn ang="T6">
                    <a:pos x="T0" y="T1"/>
                  </a:cxn>
                  <a:cxn ang="T7">
                    <a:pos x="T2" y="T3"/>
                  </a:cxn>
                  <a:cxn ang="T8">
                    <a:pos x="T4" y="T5"/>
                  </a:cxn>
                </a:cxnLst>
                <a:rect l="T9" t="T10" r="T11" b="T12"/>
                <a:pathLst>
                  <a:path w="1126" h="2255">
                    <a:moveTo>
                      <a:pt x="0" y="2255"/>
                    </a:moveTo>
                    <a:lnTo>
                      <a:pt x="1126" y="2255"/>
                    </a:lnTo>
                    <a:lnTo>
                      <a:pt x="1126" y="0"/>
                    </a:lnTo>
                  </a:path>
                </a:pathLst>
              </a:custGeom>
              <a:noFill/>
              <a:ln w="36513">
                <a:solidFill>
                  <a:schemeClr val="tx1"/>
                </a:solidFill>
                <a:prstDash val="solid"/>
                <a:round/>
                <a:headEnd/>
                <a:tailEnd/>
              </a:ln>
            </p:spPr>
            <p:txBody>
              <a:bodyPr/>
              <a:lstStyle/>
              <a:p>
                <a:endParaRPr lang="en-US"/>
              </a:p>
            </p:txBody>
          </p:sp>
          <p:sp>
            <p:nvSpPr>
              <p:cNvPr id="13321" name="Freeform 8"/>
              <p:cNvSpPr>
                <a:spLocks/>
              </p:cNvSpPr>
              <p:nvPr/>
            </p:nvSpPr>
            <p:spPr bwMode="auto">
              <a:xfrm>
                <a:off x="3010" y="2883"/>
                <a:ext cx="364" cy="234"/>
              </a:xfrm>
              <a:custGeom>
                <a:avLst/>
                <a:gdLst>
                  <a:gd name="T0" fmla="*/ 0 w 1263"/>
                  <a:gd name="T1" fmla="*/ 0 h 889"/>
                  <a:gd name="T2" fmla="*/ 0 w 1263"/>
                  <a:gd name="T3" fmla="*/ 0 h 889"/>
                  <a:gd name="T4" fmla="*/ 0 w 1263"/>
                  <a:gd name="T5" fmla="*/ 0 h 889"/>
                  <a:gd name="T6" fmla="*/ 0 60000 65536"/>
                  <a:gd name="T7" fmla="*/ 0 60000 65536"/>
                  <a:gd name="T8" fmla="*/ 0 60000 65536"/>
                  <a:gd name="T9" fmla="*/ 0 w 1263"/>
                  <a:gd name="T10" fmla="*/ 0 h 889"/>
                  <a:gd name="T11" fmla="*/ 1263 w 1263"/>
                  <a:gd name="T12" fmla="*/ 889 h 889"/>
                </a:gdLst>
                <a:ahLst/>
                <a:cxnLst>
                  <a:cxn ang="T6">
                    <a:pos x="T0" y="T1"/>
                  </a:cxn>
                  <a:cxn ang="T7">
                    <a:pos x="T2" y="T3"/>
                  </a:cxn>
                  <a:cxn ang="T8">
                    <a:pos x="T4" y="T5"/>
                  </a:cxn>
                </a:cxnLst>
                <a:rect l="T9" t="T10" r="T11" b="T12"/>
                <a:pathLst>
                  <a:path w="1263" h="889">
                    <a:moveTo>
                      <a:pt x="0" y="0"/>
                    </a:moveTo>
                    <a:lnTo>
                      <a:pt x="0" y="889"/>
                    </a:lnTo>
                    <a:lnTo>
                      <a:pt x="1263" y="889"/>
                    </a:lnTo>
                  </a:path>
                </a:pathLst>
              </a:custGeom>
              <a:noFill/>
              <a:ln w="36513">
                <a:solidFill>
                  <a:schemeClr val="tx1"/>
                </a:solidFill>
                <a:prstDash val="solid"/>
                <a:round/>
                <a:headEnd/>
                <a:tailEnd/>
              </a:ln>
            </p:spPr>
            <p:txBody>
              <a:bodyPr/>
              <a:lstStyle/>
              <a:p>
                <a:endParaRPr lang="en-US"/>
              </a:p>
            </p:txBody>
          </p:sp>
          <p:sp>
            <p:nvSpPr>
              <p:cNvPr id="13322" name="Freeform 9"/>
              <p:cNvSpPr>
                <a:spLocks/>
              </p:cNvSpPr>
              <p:nvPr/>
            </p:nvSpPr>
            <p:spPr bwMode="auto">
              <a:xfrm>
                <a:off x="3010" y="2657"/>
                <a:ext cx="315" cy="226"/>
              </a:xfrm>
              <a:custGeom>
                <a:avLst/>
                <a:gdLst>
                  <a:gd name="T0" fmla="*/ 0 w 1093"/>
                  <a:gd name="T1" fmla="*/ 0 h 854"/>
                  <a:gd name="T2" fmla="*/ 0 w 1093"/>
                  <a:gd name="T3" fmla="*/ 0 h 854"/>
                  <a:gd name="T4" fmla="*/ 0 w 1093"/>
                  <a:gd name="T5" fmla="*/ 0 h 854"/>
                  <a:gd name="T6" fmla="*/ 0 60000 65536"/>
                  <a:gd name="T7" fmla="*/ 0 60000 65536"/>
                  <a:gd name="T8" fmla="*/ 0 60000 65536"/>
                  <a:gd name="T9" fmla="*/ 0 w 1093"/>
                  <a:gd name="T10" fmla="*/ 0 h 854"/>
                  <a:gd name="T11" fmla="*/ 1093 w 1093"/>
                  <a:gd name="T12" fmla="*/ 854 h 854"/>
                </a:gdLst>
                <a:ahLst/>
                <a:cxnLst>
                  <a:cxn ang="T6">
                    <a:pos x="T0" y="T1"/>
                  </a:cxn>
                  <a:cxn ang="T7">
                    <a:pos x="T2" y="T3"/>
                  </a:cxn>
                  <a:cxn ang="T8">
                    <a:pos x="T4" y="T5"/>
                  </a:cxn>
                </a:cxnLst>
                <a:rect l="T9" t="T10" r="T11" b="T12"/>
                <a:pathLst>
                  <a:path w="1093" h="854">
                    <a:moveTo>
                      <a:pt x="0" y="854"/>
                    </a:moveTo>
                    <a:lnTo>
                      <a:pt x="0" y="0"/>
                    </a:lnTo>
                    <a:lnTo>
                      <a:pt x="1093" y="0"/>
                    </a:lnTo>
                  </a:path>
                </a:pathLst>
              </a:custGeom>
              <a:noFill/>
              <a:ln w="36513">
                <a:solidFill>
                  <a:schemeClr val="tx1"/>
                </a:solidFill>
                <a:prstDash val="solid"/>
                <a:round/>
                <a:headEnd/>
                <a:tailEnd/>
              </a:ln>
            </p:spPr>
            <p:txBody>
              <a:bodyPr/>
              <a:lstStyle/>
              <a:p>
                <a:endParaRPr lang="en-US"/>
              </a:p>
            </p:txBody>
          </p:sp>
          <p:sp>
            <p:nvSpPr>
              <p:cNvPr id="13323" name="Freeform 10"/>
              <p:cNvSpPr>
                <a:spLocks/>
              </p:cNvSpPr>
              <p:nvPr/>
            </p:nvSpPr>
            <p:spPr bwMode="auto">
              <a:xfrm>
                <a:off x="3325" y="2531"/>
                <a:ext cx="206" cy="279"/>
              </a:xfrm>
              <a:custGeom>
                <a:avLst/>
                <a:gdLst>
                  <a:gd name="T0" fmla="*/ 0 w 717"/>
                  <a:gd name="T1" fmla="*/ 0 h 1059"/>
                  <a:gd name="T2" fmla="*/ 0 w 717"/>
                  <a:gd name="T3" fmla="*/ 0 h 1059"/>
                  <a:gd name="T4" fmla="*/ 0 w 717"/>
                  <a:gd name="T5" fmla="*/ 0 h 1059"/>
                  <a:gd name="T6" fmla="*/ 0 60000 65536"/>
                  <a:gd name="T7" fmla="*/ 0 60000 65536"/>
                  <a:gd name="T8" fmla="*/ 0 60000 65536"/>
                  <a:gd name="T9" fmla="*/ 0 w 717"/>
                  <a:gd name="T10" fmla="*/ 0 h 1059"/>
                  <a:gd name="T11" fmla="*/ 717 w 717"/>
                  <a:gd name="T12" fmla="*/ 1059 h 1059"/>
                </a:gdLst>
                <a:ahLst/>
                <a:cxnLst>
                  <a:cxn ang="T6">
                    <a:pos x="T0" y="T1"/>
                  </a:cxn>
                  <a:cxn ang="T7">
                    <a:pos x="T2" y="T3"/>
                  </a:cxn>
                  <a:cxn ang="T8">
                    <a:pos x="T4" y="T5"/>
                  </a:cxn>
                </a:cxnLst>
                <a:rect l="T9" t="T10" r="T11" b="T12"/>
                <a:pathLst>
                  <a:path w="717" h="1059">
                    <a:moveTo>
                      <a:pt x="0" y="0"/>
                    </a:moveTo>
                    <a:lnTo>
                      <a:pt x="0" y="1059"/>
                    </a:lnTo>
                    <a:lnTo>
                      <a:pt x="717" y="1059"/>
                    </a:lnTo>
                  </a:path>
                </a:pathLst>
              </a:custGeom>
              <a:noFill/>
              <a:ln w="36513">
                <a:solidFill>
                  <a:schemeClr val="tx1"/>
                </a:solidFill>
                <a:prstDash val="solid"/>
                <a:round/>
                <a:headEnd/>
                <a:tailEnd/>
              </a:ln>
            </p:spPr>
            <p:txBody>
              <a:bodyPr/>
              <a:lstStyle/>
              <a:p>
                <a:endParaRPr lang="en-US"/>
              </a:p>
            </p:txBody>
          </p:sp>
          <p:sp>
            <p:nvSpPr>
              <p:cNvPr id="13324" name="Freeform 11"/>
              <p:cNvSpPr>
                <a:spLocks/>
              </p:cNvSpPr>
              <p:nvPr/>
            </p:nvSpPr>
            <p:spPr bwMode="auto">
              <a:xfrm>
                <a:off x="3531" y="2729"/>
                <a:ext cx="216" cy="180"/>
              </a:xfrm>
              <a:custGeom>
                <a:avLst/>
                <a:gdLst>
                  <a:gd name="T0" fmla="*/ 0 w 750"/>
                  <a:gd name="T1" fmla="*/ 0 h 684"/>
                  <a:gd name="T2" fmla="*/ 0 w 750"/>
                  <a:gd name="T3" fmla="*/ 0 h 684"/>
                  <a:gd name="T4" fmla="*/ 0 w 750"/>
                  <a:gd name="T5" fmla="*/ 0 h 684"/>
                  <a:gd name="T6" fmla="*/ 0 60000 65536"/>
                  <a:gd name="T7" fmla="*/ 0 60000 65536"/>
                  <a:gd name="T8" fmla="*/ 0 60000 65536"/>
                  <a:gd name="T9" fmla="*/ 0 w 750"/>
                  <a:gd name="T10" fmla="*/ 0 h 684"/>
                  <a:gd name="T11" fmla="*/ 750 w 750"/>
                  <a:gd name="T12" fmla="*/ 684 h 684"/>
                </a:gdLst>
                <a:ahLst/>
                <a:cxnLst>
                  <a:cxn ang="T6">
                    <a:pos x="T0" y="T1"/>
                  </a:cxn>
                  <a:cxn ang="T7">
                    <a:pos x="T2" y="T3"/>
                  </a:cxn>
                  <a:cxn ang="T8">
                    <a:pos x="T4" y="T5"/>
                  </a:cxn>
                </a:cxnLst>
                <a:rect l="T9" t="T10" r="T11" b="T12"/>
                <a:pathLst>
                  <a:path w="750" h="684">
                    <a:moveTo>
                      <a:pt x="0" y="0"/>
                    </a:moveTo>
                    <a:lnTo>
                      <a:pt x="0" y="684"/>
                    </a:lnTo>
                    <a:lnTo>
                      <a:pt x="750" y="684"/>
                    </a:lnTo>
                  </a:path>
                </a:pathLst>
              </a:custGeom>
              <a:noFill/>
              <a:ln w="36513">
                <a:solidFill>
                  <a:schemeClr val="tx1"/>
                </a:solidFill>
                <a:prstDash val="solid"/>
                <a:round/>
                <a:headEnd/>
                <a:tailEnd/>
              </a:ln>
            </p:spPr>
            <p:txBody>
              <a:bodyPr/>
              <a:lstStyle/>
              <a:p>
                <a:endParaRPr lang="en-US"/>
              </a:p>
            </p:txBody>
          </p:sp>
          <p:sp>
            <p:nvSpPr>
              <p:cNvPr id="13325" name="Line 12"/>
              <p:cNvSpPr>
                <a:spLocks noChangeShapeType="1"/>
              </p:cNvSpPr>
              <p:nvPr/>
            </p:nvSpPr>
            <p:spPr bwMode="auto">
              <a:xfrm>
                <a:off x="3531" y="2729"/>
                <a:ext cx="216" cy="1"/>
              </a:xfrm>
              <a:prstGeom prst="line">
                <a:avLst/>
              </a:prstGeom>
              <a:noFill/>
              <a:ln w="36513">
                <a:solidFill>
                  <a:schemeClr val="tx1"/>
                </a:solidFill>
                <a:round/>
                <a:headEnd/>
                <a:tailEnd/>
              </a:ln>
            </p:spPr>
            <p:txBody>
              <a:bodyPr/>
              <a:lstStyle/>
              <a:p>
                <a:endParaRPr lang="en-US"/>
              </a:p>
            </p:txBody>
          </p:sp>
          <p:sp>
            <p:nvSpPr>
              <p:cNvPr id="13326" name="Line 13"/>
              <p:cNvSpPr>
                <a:spLocks noChangeShapeType="1"/>
              </p:cNvSpPr>
              <p:nvPr/>
            </p:nvSpPr>
            <p:spPr bwMode="auto">
              <a:xfrm>
                <a:off x="3325" y="2531"/>
                <a:ext cx="433" cy="1"/>
              </a:xfrm>
              <a:prstGeom prst="line">
                <a:avLst/>
              </a:prstGeom>
              <a:noFill/>
              <a:ln w="36513">
                <a:solidFill>
                  <a:schemeClr val="tx1"/>
                </a:solidFill>
                <a:round/>
                <a:headEnd/>
                <a:tailEnd/>
              </a:ln>
            </p:spPr>
            <p:txBody>
              <a:bodyPr/>
              <a:lstStyle/>
              <a:p>
                <a:endParaRPr lang="en-US"/>
              </a:p>
            </p:txBody>
          </p:sp>
          <p:sp>
            <p:nvSpPr>
              <p:cNvPr id="13327" name="Freeform 14"/>
              <p:cNvSpPr>
                <a:spLocks/>
              </p:cNvSpPr>
              <p:nvPr/>
            </p:nvSpPr>
            <p:spPr bwMode="auto">
              <a:xfrm>
                <a:off x="2097" y="3774"/>
                <a:ext cx="668" cy="306"/>
              </a:xfrm>
              <a:custGeom>
                <a:avLst/>
                <a:gdLst>
                  <a:gd name="T0" fmla="*/ 0 w 2320"/>
                  <a:gd name="T1" fmla="*/ 0 h 1162"/>
                  <a:gd name="T2" fmla="*/ 0 w 2320"/>
                  <a:gd name="T3" fmla="*/ 0 h 1162"/>
                  <a:gd name="T4" fmla="*/ 0 w 2320"/>
                  <a:gd name="T5" fmla="*/ 0 h 1162"/>
                  <a:gd name="T6" fmla="*/ 0 60000 65536"/>
                  <a:gd name="T7" fmla="*/ 0 60000 65536"/>
                  <a:gd name="T8" fmla="*/ 0 60000 65536"/>
                  <a:gd name="T9" fmla="*/ 0 w 2320"/>
                  <a:gd name="T10" fmla="*/ 0 h 1162"/>
                  <a:gd name="T11" fmla="*/ 2320 w 2320"/>
                  <a:gd name="T12" fmla="*/ 1162 h 1162"/>
                </a:gdLst>
                <a:ahLst/>
                <a:cxnLst>
                  <a:cxn ang="T6">
                    <a:pos x="T0" y="T1"/>
                  </a:cxn>
                  <a:cxn ang="T7">
                    <a:pos x="T2" y="T3"/>
                  </a:cxn>
                  <a:cxn ang="T8">
                    <a:pos x="T4" y="T5"/>
                  </a:cxn>
                </a:cxnLst>
                <a:rect l="T9" t="T10" r="T11" b="T12"/>
                <a:pathLst>
                  <a:path w="2320" h="1162">
                    <a:moveTo>
                      <a:pt x="0" y="0"/>
                    </a:moveTo>
                    <a:lnTo>
                      <a:pt x="0" y="1162"/>
                    </a:lnTo>
                    <a:lnTo>
                      <a:pt x="2320" y="1162"/>
                    </a:lnTo>
                  </a:path>
                </a:pathLst>
              </a:custGeom>
              <a:noFill/>
              <a:ln w="36513">
                <a:solidFill>
                  <a:schemeClr val="tx1"/>
                </a:solidFill>
                <a:prstDash val="solid"/>
                <a:round/>
                <a:headEnd/>
                <a:tailEnd/>
              </a:ln>
            </p:spPr>
            <p:txBody>
              <a:bodyPr/>
              <a:lstStyle/>
              <a:p>
                <a:endParaRPr lang="en-US"/>
              </a:p>
            </p:txBody>
          </p:sp>
          <p:sp>
            <p:nvSpPr>
              <p:cNvPr id="13328" name="Freeform 15"/>
              <p:cNvSpPr>
                <a:spLocks/>
              </p:cNvSpPr>
              <p:nvPr/>
            </p:nvSpPr>
            <p:spPr bwMode="auto">
              <a:xfrm>
                <a:off x="2470" y="3431"/>
                <a:ext cx="412" cy="360"/>
              </a:xfrm>
              <a:custGeom>
                <a:avLst/>
                <a:gdLst>
                  <a:gd name="T0" fmla="*/ 0 w 1435"/>
                  <a:gd name="T1" fmla="*/ 0 h 1162"/>
                  <a:gd name="T2" fmla="*/ 0 w 1435"/>
                  <a:gd name="T3" fmla="*/ 0 h 1162"/>
                  <a:gd name="T4" fmla="*/ 0 w 1435"/>
                  <a:gd name="T5" fmla="*/ 0 h 1162"/>
                  <a:gd name="T6" fmla="*/ 0 60000 65536"/>
                  <a:gd name="T7" fmla="*/ 0 60000 65536"/>
                  <a:gd name="T8" fmla="*/ 0 60000 65536"/>
                  <a:gd name="T9" fmla="*/ 0 w 1435"/>
                  <a:gd name="T10" fmla="*/ 0 h 1162"/>
                  <a:gd name="T11" fmla="*/ 1435 w 1435"/>
                  <a:gd name="T12" fmla="*/ 1162 h 1162"/>
                </a:gdLst>
                <a:ahLst/>
                <a:cxnLst>
                  <a:cxn ang="T6">
                    <a:pos x="T0" y="T1"/>
                  </a:cxn>
                  <a:cxn ang="T7">
                    <a:pos x="T2" y="T3"/>
                  </a:cxn>
                  <a:cxn ang="T8">
                    <a:pos x="T4" y="T5"/>
                  </a:cxn>
                </a:cxnLst>
                <a:rect l="T9" t="T10" r="T11" b="T12"/>
                <a:pathLst>
                  <a:path w="1435" h="1162">
                    <a:moveTo>
                      <a:pt x="0" y="0"/>
                    </a:moveTo>
                    <a:lnTo>
                      <a:pt x="0" y="1162"/>
                    </a:lnTo>
                    <a:lnTo>
                      <a:pt x="1435" y="1162"/>
                    </a:lnTo>
                  </a:path>
                </a:pathLst>
              </a:custGeom>
              <a:noFill/>
              <a:ln w="36513">
                <a:solidFill>
                  <a:schemeClr val="tx1"/>
                </a:solidFill>
                <a:prstDash val="solid"/>
                <a:round/>
                <a:headEnd/>
                <a:tailEnd/>
              </a:ln>
            </p:spPr>
            <p:txBody>
              <a:bodyPr/>
              <a:lstStyle/>
              <a:p>
                <a:endParaRPr lang="en-US"/>
              </a:p>
            </p:txBody>
          </p:sp>
          <p:sp>
            <p:nvSpPr>
              <p:cNvPr id="13329" name="Freeform 16"/>
              <p:cNvSpPr>
                <a:spLocks/>
              </p:cNvSpPr>
              <p:nvPr/>
            </p:nvSpPr>
            <p:spPr bwMode="auto">
              <a:xfrm>
                <a:off x="2882" y="3458"/>
                <a:ext cx="482" cy="342"/>
              </a:xfrm>
              <a:custGeom>
                <a:avLst/>
                <a:gdLst>
                  <a:gd name="T0" fmla="*/ 0 w 1673"/>
                  <a:gd name="T1" fmla="*/ 0 h 1025"/>
                  <a:gd name="T2" fmla="*/ 0 w 1673"/>
                  <a:gd name="T3" fmla="*/ 0 h 1025"/>
                  <a:gd name="T4" fmla="*/ 0 w 1673"/>
                  <a:gd name="T5" fmla="*/ 0 h 1025"/>
                  <a:gd name="T6" fmla="*/ 0 w 1673"/>
                  <a:gd name="T7" fmla="*/ 0 h 1025"/>
                  <a:gd name="T8" fmla="*/ 0 w 1673"/>
                  <a:gd name="T9" fmla="*/ 0 h 1025"/>
                  <a:gd name="T10" fmla="*/ 0 60000 65536"/>
                  <a:gd name="T11" fmla="*/ 0 60000 65536"/>
                  <a:gd name="T12" fmla="*/ 0 60000 65536"/>
                  <a:gd name="T13" fmla="*/ 0 60000 65536"/>
                  <a:gd name="T14" fmla="*/ 0 60000 65536"/>
                  <a:gd name="T15" fmla="*/ 0 w 1673"/>
                  <a:gd name="T16" fmla="*/ 0 h 1025"/>
                  <a:gd name="T17" fmla="*/ 1673 w 1673"/>
                  <a:gd name="T18" fmla="*/ 1025 h 1025"/>
                </a:gdLst>
                <a:ahLst/>
                <a:cxnLst>
                  <a:cxn ang="T10">
                    <a:pos x="T0" y="T1"/>
                  </a:cxn>
                  <a:cxn ang="T11">
                    <a:pos x="T2" y="T3"/>
                  </a:cxn>
                  <a:cxn ang="T12">
                    <a:pos x="T4" y="T5"/>
                  </a:cxn>
                  <a:cxn ang="T13">
                    <a:pos x="T6" y="T7"/>
                  </a:cxn>
                  <a:cxn ang="T14">
                    <a:pos x="T8" y="T9"/>
                  </a:cxn>
                </a:cxnLst>
                <a:rect l="T15" t="T16" r="T17" b="T18"/>
                <a:pathLst>
                  <a:path w="1673" h="1025">
                    <a:moveTo>
                      <a:pt x="0" y="1025"/>
                    </a:moveTo>
                    <a:lnTo>
                      <a:pt x="0" y="444"/>
                    </a:lnTo>
                    <a:lnTo>
                      <a:pt x="676" y="444"/>
                    </a:lnTo>
                    <a:lnTo>
                      <a:pt x="676" y="0"/>
                    </a:lnTo>
                    <a:lnTo>
                      <a:pt x="1673" y="0"/>
                    </a:lnTo>
                  </a:path>
                </a:pathLst>
              </a:custGeom>
              <a:noFill/>
              <a:ln w="36513">
                <a:solidFill>
                  <a:schemeClr val="tx1"/>
                </a:solidFill>
                <a:prstDash val="solid"/>
                <a:round/>
                <a:headEnd/>
                <a:tailEnd/>
              </a:ln>
            </p:spPr>
            <p:txBody>
              <a:bodyPr/>
              <a:lstStyle/>
              <a:p>
                <a:endParaRPr lang="en-US"/>
              </a:p>
            </p:txBody>
          </p:sp>
          <p:sp>
            <p:nvSpPr>
              <p:cNvPr id="13330" name="Line 17"/>
              <p:cNvSpPr>
                <a:spLocks noChangeShapeType="1"/>
              </p:cNvSpPr>
              <p:nvPr/>
            </p:nvSpPr>
            <p:spPr bwMode="auto">
              <a:xfrm>
                <a:off x="2470" y="3287"/>
                <a:ext cx="1" cy="244"/>
              </a:xfrm>
              <a:prstGeom prst="line">
                <a:avLst/>
              </a:prstGeom>
              <a:noFill/>
              <a:ln w="36513">
                <a:solidFill>
                  <a:schemeClr val="tx1"/>
                </a:solidFill>
                <a:round/>
                <a:headEnd/>
                <a:tailEnd/>
              </a:ln>
            </p:spPr>
            <p:txBody>
              <a:bodyPr/>
              <a:lstStyle/>
              <a:p>
                <a:endParaRPr lang="en-US"/>
              </a:p>
            </p:txBody>
          </p:sp>
          <p:sp>
            <p:nvSpPr>
              <p:cNvPr id="13331" name="Freeform 18"/>
              <p:cNvSpPr>
                <a:spLocks/>
              </p:cNvSpPr>
              <p:nvPr/>
            </p:nvSpPr>
            <p:spPr bwMode="auto">
              <a:xfrm>
                <a:off x="2882" y="3800"/>
                <a:ext cx="334" cy="136"/>
              </a:xfrm>
              <a:custGeom>
                <a:avLst/>
                <a:gdLst>
                  <a:gd name="T0" fmla="*/ 0 w 1159"/>
                  <a:gd name="T1" fmla="*/ 0 h 512"/>
                  <a:gd name="T2" fmla="*/ 0 w 1159"/>
                  <a:gd name="T3" fmla="*/ 0 h 512"/>
                  <a:gd name="T4" fmla="*/ 0 w 1159"/>
                  <a:gd name="T5" fmla="*/ 0 h 512"/>
                  <a:gd name="T6" fmla="*/ 0 60000 65536"/>
                  <a:gd name="T7" fmla="*/ 0 60000 65536"/>
                  <a:gd name="T8" fmla="*/ 0 60000 65536"/>
                  <a:gd name="T9" fmla="*/ 0 w 1159"/>
                  <a:gd name="T10" fmla="*/ 0 h 512"/>
                  <a:gd name="T11" fmla="*/ 1159 w 1159"/>
                  <a:gd name="T12" fmla="*/ 512 h 512"/>
                </a:gdLst>
                <a:ahLst/>
                <a:cxnLst>
                  <a:cxn ang="T6">
                    <a:pos x="T0" y="T1"/>
                  </a:cxn>
                  <a:cxn ang="T7">
                    <a:pos x="T2" y="T3"/>
                  </a:cxn>
                  <a:cxn ang="T8">
                    <a:pos x="T4" y="T5"/>
                  </a:cxn>
                </a:cxnLst>
                <a:rect l="T9" t="T10" r="T11" b="T12"/>
                <a:pathLst>
                  <a:path w="1159" h="512">
                    <a:moveTo>
                      <a:pt x="0" y="0"/>
                    </a:moveTo>
                    <a:lnTo>
                      <a:pt x="0" y="512"/>
                    </a:lnTo>
                    <a:lnTo>
                      <a:pt x="1159" y="512"/>
                    </a:lnTo>
                  </a:path>
                </a:pathLst>
              </a:custGeom>
              <a:noFill/>
              <a:ln w="36513">
                <a:solidFill>
                  <a:schemeClr val="tx1"/>
                </a:solidFill>
                <a:prstDash val="solid"/>
                <a:round/>
                <a:headEnd/>
                <a:tailEnd/>
              </a:ln>
            </p:spPr>
            <p:txBody>
              <a:bodyPr/>
              <a:lstStyle/>
              <a:p>
                <a:endParaRPr lang="en-US"/>
              </a:p>
            </p:txBody>
          </p:sp>
          <p:sp>
            <p:nvSpPr>
              <p:cNvPr id="13332" name="Freeform 19"/>
              <p:cNvSpPr>
                <a:spLocks/>
              </p:cNvSpPr>
              <p:nvPr/>
            </p:nvSpPr>
            <p:spPr bwMode="auto">
              <a:xfrm>
                <a:off x="3075" y="3571"/>
                <a:ext cx="295" cy="153"/>
              </a:xfrm>
              <a:custGeom>
                <a:avLst/>
                <a:gdLst>
                  <a:gd name="T0" fmla="*/ 0 w 1024"/>
                  <a:gd name="T1" fmla="*/ 0 h 581"/>
                  <a:gd name="T2" fmla="*/ 0 w 1024"/>
                  <a:gd name="T3" fmla="*/ 0 h 581"/>
                  <a:gd name="T4" fmla="*/ 0 w 1024"/>
                  <a:gd name="T5" fmla="*/ 0 h 581"/>
                  <a:gd name="T6" fmla="*/ 0 60000 65536"/>
                  <a:gd name="T7" fmla="*/ 0 60000 65536"/>
                  <a:gd name="T8" fmla="*/ 0 60000 65536"/>
                  <a:gd name="T9" fmla="*/ 0 w 1024"/>
                  <a:gd name="T10" fmla="*/ 0 h 581"/>
                  <a:gd name="T11" fmla="*/ 1024 w 1024"/>
                  <a:gd name="T12" fmla="*/ 581 h 581"/>
                </a:gdLst>
                <a:ahLst/>
                <a:cxnLst>
                  <a:cxn ang="T6">
                    <a:pos x="T0" y="T1"/>
                  </a:cxn>
                  <a:cxn ang="T7">
                    <a:pos x="T2" y="T3"/>
                  </a:cxn>
                  <a:cxn ang="T8">
                    <a:pos x="T4" y="T5"/>
                  </a:cxn>
                </a:cxnLst>
                <a:rect l="T9" t="T10" r="T11" b="T12"/>
                <a:pathLst>
                  <a:path w="1024" h="581">
                    <a:moveTo>
                      <a:pt x="0" y="0"/>
                    </a:moveTo>
                    <a:lnTo>
                      <a:pt x="0" y="581"/>
                    </a:lnTo>
                    <a:lnTo>
                      <a:pt x="1024" y="581"/>
                    </a:lnTo>
                  </a:path>
                </a:pathLst>
              </a:custGeom>
              <a:noFill/>
              <a:ln w="36513">
                <a:solidFill>
                  <a:schemeClr val="tx1"/>
                </a:solidFill>
                <a:prstDash val="solid"/>
                <a:round/>
                <a:headEnd/>
                <a:tailEnd/>
              </a:ln>
            </p:spPr>
            <p:txBody>
              <a:bodyPr/>
              <a:lstStyle/>
              <a:p>
                <a:endParaRPr lang="en-US"/>
              </a:p>
            </p:txBody>
          </p:sp>
          <p:sp>
            <p:nvSpPr>
              <p:cNvPr id="13333" name="Freeform 20"/>
              <p:cNvSpPr>
                <a:spLocks/>
              </p:cNvSpPr>
              <p:nvPr/>
            </p:nvSpPr>
            <p:spPr bwMode="auto">
              <a:xfrm>
                <a:off x="1792" y="2851"/>
                <a:ext cx="305" cy="869"/>
              </a:xfrm>
              <a:custGeom>
                <a:avLst/>
                <a:gdLst>
                  <a:gd name="T0" fmla="*/ 0 w 1059"/>
                  <a:gd name="T1" fmla="*/ 0 h 2630"/>
                  <a:gd name="T2" fmla="*/ 0 w 1059"/>
                  <a:gd name="T3" fmla="*/ 0 h 2630"/>
                  <a:gd name="T4" fmla="*/ 0 w 1059"/>
                  <a:gd name="T5" fmla="*/ 0 h 2630"/>
                  <a:gd name="T6" fmla="*/ 0 60000 65536"/>
                  <a:gd name="T7" fmla="*/ 0 60000 65536"/>
                  <a:gd name="T8" fmla="*/ 0 60000 65536"/>
                  <a:gd name="T9" fmla="*/ 0 w 1059"/>
                  <a:gd name="T10" fmla="*/ 0 h 2630"/>
                  <a:gd name="T11" fmla="*/ 1059 w 1059"/>
                  <a:gd name="T12" fmla="*/ 2630 h 2630"/>
                </a:gdLst>
                <a:ahLst/>
                <a:cxnLst>
                  <a:cxn ang="T6">
                    <a:pos x="T0" y="T1"/>
                  </a:cxn>
                  <a:cxn ang="T7">
                    <a:pos x="T2" y="T3"/>
                  </a:cxn>
                  <a:cxn ang="T8">
                    <a:pos x="T4" y="T5"/>
                  </a:cxn>
                </a:cxnLst>
                <a:rect l="T9" t="T10" r="T11" b="T12"/>
                <a:pathLst>
                  <a:path w="1059" h="2630">
                    <a:moveTo>
                      <a:pt x="0" y="0"/>
                    </a:moveTo>
                    <a:lnTo>
                      <a:pt x="0" y="2630"/>
                    </a:lnTo>
                    <a:lnTo>
                      <a:pt x="1059" y="2630"/>
                    </a:lnTo>
                  </a:path>
                </a:pathLst>
              </a:custGeom>
              <a:noFill/>
              <a:ln w="36513">
                <a:solidFill>
                  <a:schemeClr val="tx1"/>
                </a:solidFill>
                <a:prstDash val="solid"/>
                <a:round/>
                <a:headEnd/>
                <a:tailEnd/>
              </a:ln>
            </p:spPr>
            <p:txBody>
              <a:bodyPr/>
              <a:lstStyle/>
              <a:p>
                <a:endParaRPr lang="en-US"/>
              </a:p>
            </p:txBody>
          </p:sp>
          <p:sp>
            <p:nvSpPr>
              <p:cNvPr id="13334" name="Freeform 21"/>
              <p:cNvSpPr>
                <a:spLocks/>
              </p:cNvSpPr>
              <p:nvPr/>
            </p:nvSpPr>
            <p:spPr bwMode="auto">
              <a:xfrm>
                <a:off x="2097" y="3377"/>
                <a:ext cx="373" cy="414"/>
              </a:xfrm>
              <a:custGeom>
                <a:avLst/>
                <a:gdLst>
                  <a:gd name="T0" fmla="*/ 0 w 1296"/>
                  <a:gd name="T1" fmla="*/ 0 h 1573"/>
                  <a:gd name="T2" fmla="*/ 0 w 1296"/>
                  <a:gd name="T3" fmla="*/ 0 h 1573"/>
                  <a:gd name="T4" fmla="*/ 0 w 1296"/>
                  <a:gd name="T5" fmla="*/ 0 h 1573"/>
                  <a:gd name="T6" fmla="*/ 0 60000 65536"/>
                  <a:gd name="T7" fmla="*/ 0 60000 65536"/>
                  <a:gd name="T8" fmla="*/ 0 60000 65536"/>
                  <a:gd name="T9" fmla="*/ 0 w 1296"/>
                  <a:gd name="T10" fmla="*/ 0 h 1573"/>
                  <a:gd name="T11" fmla="*/ 1296 w 1296"/>
                  <a:gd name="T12" fmla="*/ 1573 h 1573"/>
                </a:gdLst>
                <a:ahLst/>
                <a:cxnLst>
                  <a:cxn ang="T6">
                    <a:pos x="T0" y="T1"/>
                  </a:cxn>
                  <a:cxn ang="T7">
                    <a:pos x="T2" y="T3"/>
                  </a:cxn>
                  <a:cxn ang="T8">
                    <a:pos x="T4" y="T5"/>
                  </a:cxn>
                </a:cxnLst>
                <a:rect l="T9" t="T10" r="T11" b="T12"/>
                <a:pathLst>
                  <a:path w="1296" h="1573">
                    <a:moveTo>
                      <a:pt x="0" y="1573"/>
                    </a:moveTo>
                    <a:lnTo>
                      <a:pt x="0" y="0"/>
                    </a:lnTo>
                    <a:lnTo>
                      <a:pt x="1296" y="0"/>
                    </a:lnTo>
                  </a:path>
                </a:pathLst>
              </a:custGeom>
              <a:noFill/>
              <a:ln w="36513">
                <a:solidFill>
                  <a:schemeClr val="tx1"/>
                </a:solidFill>
                <a:prstDash val="solid"/>
                <a:round/>
                <a:headEnd/>
                <a:tailEnd/>
              </a:ln>
            </p:spPr>
            <p:txBody>
              <a:bodyPr/>
              <a:lstStyle/>
              <a:p>
                <a:endParaRPr lang="en-US"/>
              </a:p>
            </p:txBody>
          </p:sp>
          <p:sp>
            <p:nvSpPr>
              <p:cNvPr id="13335" name="Freeform 22"/>
              <p:cNvSpPr>
                <a:spLocks/>
              </p:cNvSpPr>
              <p:nvPr/>
            </p:nvSpPr>
            <p:spPr bwMode="auto">
              <a:xfrm>
                <a:off x="2470" y="2911"/>
                <a:ext cx="540" cy="419"/>
              </a:xfrm>
              <a:custGeom>
                <a:avLst/>
                <a:gdLst>
                  <a:gd name="T0" fmla="*/ 0 w 1879"/>
                  <a:gd name="T1" fmla="*/ 0 h 1589"/>
                  <a:gd name="T2" fmla="*/ 0 w 1879"/>
                  <a:gd name="T3" fmla="*/ 0 h 1589"/>
                  <a:gd name="T4" fmla="*/ 0 w 1879"/>
                  <a:gd name="T5" fmla="*/ 0 h 1589"/>
                  <a:gd name="T6" fmla="*/ 0 60000 65536"/>
                  <a:gd name="T7" fmla="*/ 0 60000 65536"/>
                  <a:gd name="T8" fmla="*/ 0 60000 65536"/>
                  <a:gd name="T9" fmla="*/ 0 w 1879"/>
                  <a:gd name="T10" fmla="*/ 0 h 1589"/>
                  <a:gd name="T11" fmla="*/ 1879 w 1879"/>
                  <a:gd name="T12" fmla="*/ 1589 h 1589"/>
                </a:gdLst>
                <a:ahLst/>
                <a:cxnLst>
                  <a:cxn ang="T6">
                    <a:pos x="T0" y="T1"/>
                  </a:cxn>
                  <a:cxn ang="T7">
                    <a:pos x="T2" y="T3"/>
                  </a:cxn>
                  <a:cxn ang="T8">
                    <a:pos x="T4" y="T5"/>
                  </a:cxn>
                </a:cxnLst>
                <a:rect l="T9" t="T10" r="T11" b="T12"/>
                <a:pathLst>
                  <a:path w="1879" h="1589">
                    <a:moveTo>
                      <a:pt x="0" y="1589"/>
                    </a:moveTo>
                    <a:lnTo>
                      <a:pt x="0" y="0"/>
                    </a:lnTo>
                    <a:lnTo>
                      <a:pt x="1879" y="0"/>
                    </a:lnTo>
                  </a:path>
                </a:pathLst>
              </a:custGeom>
              <a:noFill/>
              <a:ln w="36513">
                <a:solidFill>
                  <a:schemeClr val="tx1"/>
                </a:solidFill>
                <a:prstDash val="solid"/>
                <a:round/>
                <a:headEnd/>
                <a:tailEnd/>
              </a:ln>
            </p:spPr>
            <p:txBody>
              <a:bodyPr/>
              <a:lstStyle/>
              <a:p>
                <a:endParaRPr lang="en-US"/>
              </a:p>
            </p:txBody>
          </p:sp>
          <p:sp>
            <p:nvSpPr>
              <p:cNvPr id="13336" name="Freeform 23"/>
              <p:cNvSpPr>
                <a:spLocks/>
              </p:cNvSpPr>
              <p:nvPr/>
            </p:nvSpPr>
            <p:spPr bwMode="auto">
              <a:xfrm>
                <a:off x="1792" y="2083"/>
                <a:ext cx="648" cy="378"/>
              </a:xfrm>
              <a:custGeom>
                <a:avLst/>
                <a:gdLst>
                  <a:gd name="T0" fmla="*/ 0 w 2254"/>
                  <a:gd name="T1" fmla="*/ 0 h 1435"/>
                  <a:gd name="T2" fmla="*/ 0 w 2254"/>
                  <a:gd name="T3" fmla="*/ 0 h 1435"/>
                  <a:gd name="T4" fmla="*/ 0 w 2254"/>
                  <a:gd name="T5" fmla="*/ 0 h 1435"/>
                  <a:gd name="T6" fmla="*/ 0 60000 65536"/>
                  <a:gd name="T7" fmla="*/ 0 60000 65536"/>
                  <a:gd name="T8" fmla="*/ 0 60000 65536"/>
                  <a:gd name="T9" fmla="*/ 0 w 2254"/>
                  <a:gd name="T10" fmla="*/ 0 h 1435"/>
                  <a:gd name="T11" fmla="*/ 2254 w 2254"/>
                  <a:gd name="T12" fmla="*/ 1435 h 1435"/>
                </a:gdLst>
                <a:ahLst/>
                <a:cxnLst>
                  <a:cxn ang="T6">
                    <a:pos x="T0" y="T1"/>
                  </a:cxn>
                  <a:cxn ang="T7">
                    <a:pos x="T2" y="T3"/>
                  </a:cxn>
                  <a:cxn ang="T8">
                    <a:pos x="T4" y="T5"/>
                  </a:cxn>
                </a:cxnLst>
                <a:rect l="T9" t="T10" r="T11" b="T12"/>
                <a:pathLst>
                  <a:path w="2254" h="1435">
                    <a:moveTo>
                      <a:pt x="0" y="1435"/>
                    </a:moveTo>
                    <a:lnTo>
                      <a:pt x="0" y="0"/>
                    </a:lnTo>
                    <a:lnTo>
                      <a:pt x="2254" y="0"/>
                    </a:lnTo>
                  </a:path>
                </a:pathLst>
              </a:custGeom>
              <a:noFill/>
              <a:ln w="36513">
                <a:solidFill>
                  <a:schemeClr val="tx1"/>
                </a:solidFill>
                <a:prstDash val="solid"/>
                <a:round/>
                <a:headEnd/>
                <a:tailEnd/>
              </a:ln>
            </p:spPr>
            <p:txBody>
              <a:bodyPr/>
              <a:lstStyle/>
              <a:p>
                <a:endParaRPr lang="en-US"/>
              </a:p>
            </p:txBody>
          </p:sp>
          <p:sp>
            <p:nvSpPr>
              <p:cNvPr id="13337" name="Text Box 24"/>
              <p:cNvSpPr txBox="1">
                <a:spLocks noChangeArrowheads="1"/>
              </p:cNvSpPr>
              <p:nvPr/>
            </p:nvSpPr>
            <p:spPr bwMode="auto">
              <a:xfrm>
                <a:off x="2407" y="1982"/>
                <a:ext cx="3008" cy="201"/>
              </a:xfrm>
              <a:prstGeom prst="rect">
                <a:avLst/>
              </a:prstGeom>
              <a:noFill/>
              <a:ln w="9525">
                <a:noFill/>
                <a:miter lim="800000"/>
                <a:headEnd/>
                <a:tailEnd/>
              </a:ln>
            </p:spPr>
            <p:txBody>
              <a:bodyPr wrap="square">
                <a:spAutoFit/>
              </a:bodyPr>
              <a:lstStyle/>
              <a:p>
                <a:r>
                  <a:rPr lang="en-US" sz="2000" i="0" dirty="0"/>
                  <a:t>Tick-borne encephalitis virus</a:t>
                </a:r>
                <a:r>
                  <a:rPr lang="en-US" b="0" i="0" dirty="0"/>
                  <a:t> </a:t>
                </a:r>
                <a:endParaRPr lang="en-US" sz="2000" i="0" dirty="0"/>
              </a:p>
            </p:txBody>
          </p:sp>
          <p:sp>
            <p:nvSpPr>
              <p:cNvPr id="13338" name="Text Box 25"/>
              <p:cNvSpPr txBox="1">
                <a:spLocks noChangeArrowheads="1"/>
              </p:cNvSpPr>
              <p:nvPr/>
            </p:nvSpPr>
            <p:spPr bwMode="auto">
              <a:xfrm>
                <a:off x="3726" y="2412"/>
                <a:ext cx="1303" cy="201"/>
              </a:xfrm>
              <a:prstGeom prst="rect">
                <a:avLst/>
              </a:prstGeom>
              <a:noFill/>
              <a:ln w="9525">
                <a:noFill/>
                <a:miter lim="800000"/>
                <a:headEnd/>
                <a:tailEnd/>
              </a:ln>
            </p:spPr>
            <p:txBody>
              <a:bodyPr wrap="none">
                <a:spAutoFit/>
              </a:bodyPr>
              <a:lstStyle/>
              <a:p>
                <a:r>
                  <a:rPr lang="en-US" sz="2000" i="0"/>
                  <a:t>West Nile Virus</a:t>
                </a:r>
              </a:p>
            </p:txBody>
          </p:sp>
          <p:sp>
            <p:nvSpPr>
              <p:cNvPr id="13339" name="Text Box 26"/>
              <p:cNvSpPr txBox="1">
                <a:spLocks noChangeArrowheads="1"/>
              </p:cNvSpPr>
              <p:nvPr/>
            </p:nvSpPr>
            <p:spPr bwMode="auto">
              <a:xfrm>
                <a:off x="3726" y="2616"/>
                <a:ext cx="2579" cy="201"/>
              </a:xfrm>
              <a:prstGeom prst="rect">
                <a:avLst/>
              </a:prstGeom>
              <a:noFill/>
              <a:ln w="9525">
                <a:noFill/>
                <a:miter lim="800000"/>
                <a:headEnd/>
                <a:tailEnd/>
              </a:ln>
            </p:spPr>
            <p:txBody>
              <a:bodyPr wrap="none">
                <a:spAutoFit/>
              </a:bodyPr>
              <a:lstStyle/>
              <a:p>
                <a:r>
                  <a:rPr lang="en-US" sz="2000" i="0" dirty="0"/>
                  <a:t>Murray Valley Encephalitis Virus</a:t>
                </a:r>
              </a:p>
            </p:txBody>
          </p:sp>
          <p:sp>
            <p:nvSpPr>
              <p:cNvPr id="13340" name="Text Box 27"/>
              <p:cNvSpPr txBox="1">
                <a:spLocks noChangeArrowheads="1"/>
              </p:cNvSpPr>
              <p:nvPr/>
            </p:nvSpPr>
            <p:spPr bwMode="auto">
              <a:xfrm>
                <a:off x="3726" y="2808"/>
                <a:ext cx="2198" cy="201"/>
              </a:xfrm>
              <a:prstGeom prst="rect">
                <a:avLst/>
              </a:prstGeom>
              <a:noFill/>
              <a:ln w="9525">
                <a:noFill/>
                <a:miter lim="800000"/>
                <a:headEnd/>
                <a:tailEnd/>
              </a:ln>
            </p:spPr>
            <p:txBody>
              <a:bodyPr wrap="none">
                <a:spAutoFit/>
              </a:bodyPr>
              <a:lstStyle/>
              <a:p>
                <a:r>
                  <a:rPr lang="en-US" sz="2000" i="0" dirty="0"/>
                  <a:t>Japanese Encephalitis Virus</a:t>
                </a:r>
              </a:p>
            </p:txBody>
          </p:sp>
          <p:sp>
            <p:nvSpPr>
              <p:cNvPr id="13341" name="Text Box 28"/>
              <p:cNvSpPr txBox="1">
                <a:spLocks noChangeArrowheads="1"/>
              </p:cNvSpPr>
              <p:nvPr/>
            </p:nvSpPr>
            <p:spPr bwMode="auto">
              <a:xfrm>
                <a:off x="3356" y="2993"/>
                <a:ext cx="2192" cy="201"/>
              </a:xfrm>
              <a:prstGeom prst="rect">
                <a:avLst/>
              </a:prstGeom>
              <a:noFill/>
              <a:ln w="9525">
                <a:noFill/>
                <a:miter lim="800000"/>
                <a:headEnd/>
                <a:tailEnd/>
              </a:ln>
            </p:spPr>
            <p:txBody>
              <a:bodyPr wrap="none">
                <a:spAutoFit/>
              </a:bodyPr>
              <a:lstStyle/>
              <a:p>
                <a:r>
                  <a:rPr lang="en-US" sz="2000" i="0" dirty="0"/>
                  <a:t>St. Louis Encephalitis Virus</a:t>
                </a:r>
              </a:p>
            </p:txBody>
          </p:sp>
          <p:sp>
            <p:nvSpPr>
              <p:cNvPr id="13342" name="Line 29"/>
              <p:cNvSpPr>
                <a:spLocks noChangeShapeType="1"/>
              </p:cNvSpPr>
              <p:nvPr/>
            </p:nvSpPr>
            <p:spPr bwMode="auto">
              <a:xfrm>
                <a:off x="3360" y="3361"/>
                <a:ext cx="0" cy="203"/>
              </a:xfrm>
              <a:prstGeom prst="line">
                <a:avLst/>
              </a:prstGeom>
              <a:noFill/>
              <a:ln w="38100">
                <a:solidFill>
                  <a:schemeClr val="tx1"/>
                </a:solidFill>
                <a:round/>
                <a:headEnd/>
                <a:tailEnd/>
              </a:ln>
            </p:spPr>
            <p:txBody>
              <a:bodyPr/>
              <a:lstStyle/>
              <a:p>
                <a:endParaRPr lang="en-US"/>
              </a:p>
            </p:txBody>
          </p:sp>
          <p:sp>
            <p:nvSpPr>
              <p:cNvPr id="13343" name="Line 30"/>
              <p:cNvSpPr>
                <a:spLocks noChangeShapeType="1"/>
              </p:cNvSpPr>
              <p:nvPr/>
            </p:nvSpPr>
            <p:spPr bwMode="auto">
              <a:xfrm rot="5400000">
                <a:off x="3471" y="3250"/>
                <a:ext cx="0" cy="221"/>
              </a:xfrm>
              <a:prstGeom prst="line">
                <a:avLst/>
              </a:prstGeom>
              <a:noFill/>
              <a:ln w="38100">
                <a:solidFill>
                  <a:schemeClr val="tx1"/>
                </a:solidFill>
                <a:round/>
                <a:headEnd/>
                <a:tailEnd/>
              </a:ln>
            </p:spPr>
            <p:txBody>
              <a:bodyPr/>
              <a:lstStyle/>
              <a:p>
                <a:endParaRPr lang="en-US"/>
              </a:p>
            </p:txBody>
          </p:sp>
          <p:sp>
            <p:nvSpPr>
              <p:cNvPr id="13344" name="Line 31"/>
              <p:cNvSpPr>
                <a:spLocks noChangeShapeType="1"/>
              </p:cNvSpPr>
              <p:nvPr/>
            </p:nvSpPr>
            <p:spPr bwMode="auto">
              <a:xfrm rot="5400000">
                <a:off x="3471" y="3453"/>
                <a:ext cx="0" cy="221"/>
              </a:xfrm>
              <a:prstGeom prst="line">
                <a:avLst/>
              </a:prstGeom>
              <a:noFill/>
              <a:ln w="38100">
                <a:solidFill>
                  <a:schemeClr val="tx1"/>
                </a:solidFill>
                <a:round/>
                <a:headEnd/>
                <a:tailEnd/>
              </a:ln>
            </p:spPr>
            <p:txBody>
              <a:bodyPr/>
              <a:lstStyle/>
              <a:p>
                <a:endParaRPr lang="en-US"/>
              </a:p>
            </p:txBody>
          </p:sp>
          <p:sp>
            <p:nvSpPr>
              <p:cNvPr id="13345" name="Text Box 32"/>
              <p:cNvSpPr txBox="1">
                <a:spLocks noChangeArrowheads="1"/>
              </p:cNvSpPr>
              <p:nvPr/>
            </p:nvSpPr>
            <p:spPr bwMode="auto">
              <a:xfrm>
                <a:off x="3639" y="3247"/>
                <a:ext cx="811" cy="201"/>
              </a:xfrm>
              <a:prstGeom prst="rect">
                <a:avLst/>
              </a:prstGeom>
              <a:noFill/>
              <a:ln w="9525">
                <a:noFill/>
                <a:miter lim="800000"/>
                <a:headEnd/>
                <a:tailEnd/>
              </a:ln>
            </p:spPr>
            <p:txBody>
              <a:bodyPr wrap="none">
                <a:spAutoFit/>
              </a:bodyPr>
              <a:lstStyle/>
              <a:p>
                <a:r>
                  <a:rPr lang="en-US" sz="2000" i="0" dirty="0"/>
                  <a:t>DENV - 1</a:t>
                </a:r>
              </a:p>
            </p:txBody>
          </p:sp>
          <p:sp>
            <p:nvSpPr>
              <p:cNvPr id="13346" name="Text Box 33"/>
              <p:cNvSpPr txBox="1">
                <a:spLocks noChangeArrowheads="1"/>
              </p:cNvSpPr>
              <p:nvPr/>
            </p:nvSpPr>
            <p:spPr bwMode="auto">
              <a:xfrm>
                <a:off x="3551" y="3450"/>
                <a:ext cx="867" cy="201"/>
              </a:xfrm>
              <a:prstGeom prst="rect">
                <a:avLst/>
              </a:prstGeom>
              <a:noFill/>
              <a:ln w="9525">
                <a:noFill/>
                <a:miter lim="800000"/>
                <a:headEnd/>
                <a:tailEnd/>
              </a:ln>
            </p:spPr>
            <p:txBody>
              <a:bodyPr wrap="none">
                <a:spAutoFit/>
              </a:bodyPr>
              <a:lstStyle/>
              <a:p>
                <a:r>
                  <a:rPr lang="en-US" sz="2000" i="0" dirty="0"/>
                  <a:t>DENV - 3</a:t>
                </a:r>
              </a:p>
            </p:txBody>
          </p:sp>
          <p:sp>
            <p:nvSpPr>
              <p:cNvPr id="13347" name="Text Box 34"/>
              <p:cNvSpPr txBox="1">
                <a:spLocks noChangeArrowheads="1"/>
              </p:cNvSpPr>
              <p:nvPr/>
            </p:nvSpPr>
            <p:spPr bwMode="auto">
              <a:xfrm>
                <a:off x="3340" y="3632"/>
                <a:ext cx="867" cy="201"/>
              </a:xfrm>
              <a:prstGeom prst="rect">
                <a:avLst/>
              </a:prstGeom>
              <a:noFill/>
              <a:ln w="9525">
                <a:noFill/>
                <a:miter lim="800000"/>
                <a:headEnd/>
                <a:tailEnd/>
              </a:ln>
            </p:spPr>
            <p:txBody>
              <a:bodyPr wrap="none">
                <a:spAutoFit/>
              </a:bodyPr>
              <a:lstStyle/>
              <a:p>
                <a:r>
                  <a:rPr lang="en-US" sz="2000" i="0" dirty="0"/>
                  <a:t>DENV - 2</a:t>
                </a:r>
              </a:p>
            </p:txBody>
          </p:sp>
          <p:sp>
            <p:nvSpPr>
              <p:cNvPr id="13348" name="Text Box 35"/>
              <p:cNvSpPr txBox="1">
                <a:spLocks noChangeArrowheads="1"/>
              </p:cNvSpPr>
              <p:nvPr/>
            </p:nvSpPr>
            <p:spPr bwMode="auto">
              <a:xfrm>
                <a:off x="3223" y="3818"/>
                <a:ext cx="867" cy="201"/>
              </a:xfrm>
              <a:prstGeom prst="rect">
                <a:avLst/>
              </a:prstGeom>
              <a:noFill/>
              <a:ln w="9525">
                <a:noFill/>
                <a:miter lim="800000"/>
                <a:headEnd/>
                <a:tailEnd/>
              </a:ln>
            </p:spPr>
            <p:txBody>
              <a:bodyPr wrap="none">
                <a:spAutoFit/>
              </a:bodyPr>
              <a:lstStyle/>
              <a:p>
                <a:r>
                  <a:rPr lang="en-US" sz="2000" i="0" dirty="0"/>
                  <a:t>DENV</a:t>
                </a:r>
                <a:r>
                  <a:rPr lang="en-US" sz="2000" i="0" dirty="0">
                    <a:solidFill>
                      <a:srgbClr val="6600CC"/>
                    </a:solidFill>
                  </a:rPr>
                  <a:t> </a:t>
                </a:r>
                <a:r>
                  <a:rPr lang="en-US" sz="2000" i="0" dirty="0"/>
                  <a:t>- 4</a:t>
                </a:r>
              </a:p>
            </p:txBody>
          </p:sp>
          <p:sp>
            <p:nvSpPr>
              <p:cNvPr id="13349" name="Text Box 36"/>
              <p:cNvSpPr txBox="1">
                <a:spLocks noChangeArrowheads="1"/>
              </p:cNvSpPr>
              <p:nvPr/>
            </p:nvSpPr>
            <p:spPr bwMode="auto">
              <a:xfrm>
                <a:off x="2787" y="3974"/>
                <a:ext cx="1500" cy="201"/>
              </a:xfrm>
              <a:prstGeom prst="rect">
                <a:avLst/>
              </a:prstGeom>
              <a:noFill/>
              <a:ln w="9525">
                <a:noFill/>
                <a:miter lim="800000"/>
                <a:headEnd/>
                <a:tailEnd/>
              </a:ln>
            </p:spPr>
            <p:txBody>
              <a:bodyPr wrap="none">
                <a:spAutoFit/>
              </a:bodyPr>
              <a:lstStyle/>
              <a:p>
                <a:r>
                  <a:rPr lang="en-US" sz="2000" i="0" dirty="0"/>
                  <a:t>Yellow Fever Virus</a:t>
                </a:r>
              </a:p>
            </p:txBody>
          </p:sp>
        </p:grpSp>
      </p:grpSp>
      <p:sp>
        <p:nvSpPr>
          <p:cNvPr id="13317" name="Oval 37"/>
          <p:cNvSpPr>
            <a:spLocks noChangeArrowheads="1"/>
          </p:cNvSpPr>
          <p:nvPr/>
        </p:nvSpPr>
        <p:spPr bwMode="auto">
          <a:xfrm>
            <a:off x="3385053" y="4668400"/>
            <a:ext cx="2895600" cy="1528756"/>
          </a:xfrm>
          <a:prstGeom prst="ellipse">
            <a:avLst/>
          </a:prstGeom>
          <a:noFill/>
          <a:ln w="44450">
            <a:solidFill>
              <a:srgbClr val="FF2D2D"/>
            </a:solidFill>
            <a:round/>
            <a:headEnd/>
            <a:tailEnd/>
          </a:ln>
        </p:spPr>
        <p:txBody>
          <a:bodyPr wrap="none" anchor="ctr"/>
          <a:lstStyle/>
          <a:p>
            <a:pPr eaLnBrk="0" hangingPunct="0"/>
            <a:endParaRPr lang="en-US" i="0"/>
          </a:p>
        </p:txBody>
      </p:sp>
    </p:spTree>
    <p:extLst>
      <p:ext uri="{BB962C8B-B14F-4D97-AF65-F5344CB8AC3E}">
        <p14:creationId xmlns:p14="http://schemas.microsoft.com/office/powerpoint/2010/main" val="10578955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9219"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45060" name="Rectangle 4"/>
          <p:cNvSpPr>
            <a:spLocks noGrp="1" noChangeArrowheads="1"/>
          </p:cNvSpPr>
          <p:nvPr>
            <p:ph type="title"/>
          </p:nvPr>
        </p:nvSpPr>
        <p:spPr>
          <a:xfrm>
            <a:off x="533400" y="304800"/>
            <a:ext cx="8262938" cy="2362200"/>
          </a:xfrm>
        </p:spPr>
        <p:txBody>
          <a:bodyPr rtlCol="0">
            <a:normAutofit fontScale="90000"/>
          </a:bodyPr>
          <a:lstStyle/>
          <a:p>
            <a:pPr eaLnBrk="1" fontAlgn="auto" hangingPunct="1">
              <a:spcAft>
                <a:spcPts val="0"/>
              </a:spcAft>
              <a:defRPr/>
            </a:pPr>
            <a:r>
              <a:rPr lang="en-US" dirty="0">
                <a:solidFill>
                  <a:schemeClr val="tx1"/>
                </a:solidFill>
              </a:rPr>
              <a:t>Signs and Symptoms of</a:t>
            </a:r>
            <a:br>
              <a:rPr lang="en-US" dirty="0">
                <a:solidFill>
                  <a:schemeClr val="tx1"/>
                </a:solidFill>
              </a:rPr>
            </a:br>
            <a:r>
              <a:rPr lang="en-US" dirty="0">
                <a:solidFill>
                  <a:schemeClr val="tx1"/>
                </a:solidFill>
              </a:rPr>
              <a:t>Encephalitis/Encephalopathy</a:t>
            </a:r>
            <a:br>
              <a:rPr lang="en-US" dirty="0">
                <a:solidFill>
                  <a:schemeClr val="tx1"/>
                </a:solidFill>
              </a:rPr>
            </a:br>
            <a:r>
              <a:rPr lang="en-US" dirty="0">
                <a:solidFill>
                  <a:schemeClr val="tx1"/>
                </a:solidFill>
              </a:rPr>
              <a:t>Associated with Acute Dengue Infection</a:t>
            </a:r>
          </a:p>
        </p:txBody>
      </p:sp>
      <p:sp>
        <p:nvSpPr>
          <p:cNvPr id="9221" name="Rectangle 5"/>
          <p:cNvSpPr>
            <a:spLocks noGrp="1" noChangeArrowheads="1"/>
          </p:cNvSpPr>
          <p:nvPr>
            <p:ph idx="1"/>
          </p:nvPr>
        </p:nvSpPr>
        <p:spPr>
          <a:xfrm>
            <a:off x="1066800" y="2743200"/>
            <a:ext cx="6908800" cy="3581400"/>
          </a:xfrm>
          <a:noFill/>
        </p:spPr>
        <p:txBody>
          <a:bodyPr/>
          <a:lstStyle/>
          <a:p>
            <a:pPr eaLnBrk="1" hangingPunct="1"/>
            <a:r>
              <a:rPr lang="en-US"/>
              <a:t>Decreased level of consciousness:   lethargy, confusion, coma</a:t>
            </a:r>
          </a:p>
          <a:p>
            <a:pPr eaLnBrk="1" hangingPunct="1"/>
            <a:r>
              <a:rPr lang="en-US"/>
              <a:t>Seizures</a:t>
            </a:r>
          </a:p>
          <a:p>
            <a:pPr eaLnBrk="1" hangingPunct="1"/>
            <a:r>
              <a:rPr lang="en-US"/>
              <a:t>Nuchal rigidity</a:t>
            </a:r>
          </a:p>
          <a:p>
            <a:pPr eaLnBrk="1" hangingPunct="1"/>
            <a:r>
              <a:rPr lang="en-US"/>
              <a:t>Paresis (partial loss of movement or impaired movement)</a:t>
            </a:r>
          </a:p>
        </p:txBody>
      </p:sp>
      <p:pic>
        <p:nvPicPr>
          <p:cNvPr id="9222" name="Picture 12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675" y="5848350"/>
            <a:ext cx="8826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7827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13315"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51204"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tx1"/>
                </a:solidFill>
              </a:rPr>
              <a:t>Clinical Case Definition for Dengue Shock Syndrome</a:t>
            </a:r>
          </a:p>
        </p:txBody>
      </p:sp>
      <p:sp>
        <p:nvSpPr>
          <p:cNvPr id="51205" name="Rectangle 5"/>
          <p:cNvSpPr>
            <a:spLocks noGrp="1" noChangeArrowheads="1"/>
          </p:cNvSpPr>
          <p:nvPr>
            <p:ph idx="1"/>
          </p:nvPr>
        </p:nvSpPr>
        <p:spPr>
          <a:xfrm>
            <a:off x="982663" y="1676400"/>
            <a:ext cx="6908800" cy="4114800"/>
          </a:xfrm>
        </p:spPr>
        <p:txBody>
          <a:bodyPr rtlCol="0">
            <a:normAutofit/>
          </a:bodyPr>
          <a:lstStyle/>
          <a:p>
            <a:pPr eaLnBrk="1" fontAlgn="auto" hangingPunct="1">
              <a:spcAft>
                <a:spcPts val="0"/>
              </a:spcAft>
              <a:buFont typeface="Arial" pitchFamily="34" charset="0"/>
              <a:buChar char="•"/>
              <a:defRPr/>
            </a:pPr>
            <a:r>
              <a:rPr lang="en-US"/>
              <a:t>4 criteria for DHF</a:t>
            </a:r>
          </a:p>
          <a:p>
            <a:pPr eaLnBrk="1" fontAlgn="auto" hangingPunct="1">
              <a:spcAft>
                <a:spcPts val="0"/>
              </a:spcAft>
              <a:buFont typeface="Arial" pitchFamily="34" charset="0"/>
              <a:buChar char="•"/>
              <a:defRPr/>
            </a:pPr>
            <a:r>
              <a:rPr lang="en-US"/>
              <a:t>Evidence of circulatory failure manifested indirectly by all of the following:</a:t>
            </a:r>
          </a:p>
          <a:p>
            <a:pPr lvl="1" eaLnBrk="1" fontAlgn="auto" hangingPunct="1">
              <a:spcAft>
                <a:spcPts val="0"/>
              </a:spcAft>
              <a:buFont typeface="Arial" pitchFamily="34" charset="0"/>
              <a:buChar char="–"/>
              <a:defRPr/>
            </a:pPr>
            <a:r>
              <a:rPr lang="en-US"/>
              <a:t>Rapid and weak pulse</a:t>
            </a:r>
          </a:p>
          <a:p>
            <a:pPr lvl="1" eaLnBrk="1" fontAlgn="auto" hangingPunct="1">
              <a:spcAft>
                <a:spcPts val="0"/>
              </a:spcAft>
              <a:buFont typeface="Arial" pitchFamily="34" charset="0"/>
              <a:buChar char="–"/>
              <a:defRPr/>
            </a:pPr>
            <a:r>
              <a:rPr lang="en-US"/>
              <a:t>Narrow pulse pressure (</a:t>
            </a:r>
            <a:r>
              <a:rPr lang="en-US">
                <a:latin typeface="Symbol" pitchFamily="18" charset="2"/>
              </a:rPr>
              <a:t></a:t>
            </a:r>
            <a:r>
              <a:rPr lang="en-US"/>
              <a:t> 20 mm Hg) </a:t>
            </a:r>
            <a:r>
              <a:rPr lang="en-US" b="1"/>
              <a:t>OR </a:t>
            </a:r>
            <a:r>
              <a:rPr lang="en-US"/>
              <a:t>hypotension for age</a:t>
            </a:r>
          </a:p>
          <a:p>
            <a:pPr lvl="1" eaLnBrk="1" fontAlgn="auto" hangingPunct="1">
              <a:spcAft>
                <a:spcPts val="0"/>
              </a:spcAft>
              <a:buFont typeface="Arial" pitchFamily="34" charset="0"/>
              <a:buChar char="–"/>
              <a:defRPr/>
            </a:pPr>
            <a:r>
              <a:rPr lang="en-US"/>
              <a:t>Cold, clammy skin and altered mental status</a:t>
            </a:r>
          </a:p>
          <a:p>
            <a:pPr eaLnBrk="1" fontAlgn="auto" hangingPunct="1">
              <a:spcAft>
                <a:spcPts val="0"/>
              </a:spcAft>
              <a:buFont typeface="Arial" pitchFamily="34" charset="0"/>
              <a:buChar char="•"/>
              <a:defRPr/>
            </a:pPr>
            <a:r>
              <a:rPr lang="en-US"/>
              <a:t>Frank shock is direct evidence of circulatory failure</a:t>
            </a:r>
          </a:p>
        </p:txBody>
      </p:sp>
      <p:sp>
        <p:nvSpPr>
          <p:cNvPr id="13318" name="Rectangle 6"/>
          <p:cNvSpPr>
            <a:spLocks noChangeArrowheads="1"/>
          </p:cNvSpPr>
          <p:nvPr/>
        </p:nvSpPr>
        <p:spPr bwMode="auto">
          <a:xfrm>
            <a:off x="7981950" y="3519488"/>
            <a:ext cx="35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pic>
        <p:nvPicPr>
          <p:cNvPr id="13319" name="Picture 12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675" y="5848350"/>
            <a:ext cx="8826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41767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rtlCol="0">
            <a:normAutofit fontScale="90000"/>
          </a:bodyPr>
          <a:lstStyle/>
          <a:p>
            <a:pPr eaLnBrk="1" fontAlgn="auto" hangingPunct="1">
              <a:spcAft>
                <a:spcPts val="0"/>
              </a:spcAft>
              <a:defRPr/>
            </a:pPr>
            <a:r>
              <a:rPr lang="en-US" dirty="0">
                <a:solidFill>
                  <a:schemeClr val="tx1"/>
                </a:solidFill>
              </a:rPr>
              <a:t>Epidemiological case definition versus clinical diagnosis</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a:t>Both epidemiological case definitions and clinical diagnosis rely on defining the specific criteria used to determine whether or not a person has a particular condition</a:t>
            </a:r>
          </a:p>
          <a:p>
            <a:pPr eaLnBrk="1" fontAlgn="auto" hangingPunct="1">
              <a:spcAft>
                <a:spcPts val="0"/>
              </a:spcAft>
              <a:buFont typeface="Arial" pitchFamily="34" charset="0"/>
              <a:buChar char="•"/>
              <a:defRPr/>
            </a:pPr>
            <a:r>
              <a:rPr lang="en-US" i="1" dirty="0"/>
              <a:t>Epidemiological case definitions</a:t>
            </a:r>
            <a:r>
              <a:rPr lang="en-US" dirty="0"/>
              <a:t> are done for the primary purpose of conducting </a:t>
            </a:r>
            <a:r>
              <a:rPr lang="en-US" b="1" dirty="0"/>
              <a:t>surveillance</a:t>
            </a:r>
            <a:r>
              <a:rPr lang="en-US" dirty="0"/>
              <a:t>, which allows us to monitor trends in diseases and detect unusual occurrences of diseases, to allow for prompt public health intervention</a:t>
            </a:r>
          </a:p>
          <a:p>
            <a:pPr eaLnBrk="1" fontAlgn="auto" hangingPunct="1">
              <a:spcAft>
                <a:spcPts val="0"/>
              </a:spcAft>
              <a:buFont typeface="Arial" pitchFamily="34" charset="0"/>
              <a:buChar char="•"/>
              <a:defRPr/>
            </a:pPr>
            <a:r>
              <a:rPr lang="en-US" i="1" dirty="0"/>
              <a:t>Clinical diagnosis</a:t>
            </a:r>
            <a:r>
              <a:rPr lang="en-US" dirty="0"/>
              <a:t> is done for the primary purpose of giving quick and appropriate </a:t>
            </a:r>
            <a:r>
              <a:rPr lang="en-US" b="1" dirty="0"/>
              <a:t>treatment</a:t>
            </a:r>
            <a:r>
              <a:rPr lang="en-US" dirty="0"/>
              <a:t> to individual patients</a:t>
            </a:r>
          </a:p>
        </p:txBody>
      </p:sp>
    </p:spTree>
    <p:extLst>
      <p:ext uri="{BB962C8B-B14F-4D97-AF65-F5344CB8AC3E}">
        <p14:creationId xmlns:p14="http://schemas.microsoft.com/office/powerpoint/2010/main" val="4081435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Rectangle 3"/>
          <p:cNvSpPr>
            <a:spLocks noGrp="1" noChangeArrowheads="1"/>
          </p:cNvSpPr>
          <p:nvPr>
            <p:ph sz="half" idx="1"/>
          </p:nvPr>
        </p:nvSpPr>
        <p:spPr>
          <a:xfrm>
            <a:off x="306388" y="1279525"/>
            <a:ext cx="8275637" cy="4878388"/>
          </a:xfrm>
        </p:spPr>
        <p:txBody>
          <a:bodyPr/>
          <a:lstStyle/>
          <a:p>
            <a:pPr>
              <a:buFontTx/>
              <a:buNone/>
            </a:pPr>
            <a:r>
              <a:rPr lang="en-US" sz="3200" b="1" u="sng" dirty="0"/>
              <a:t>PROBABLE </a:t>
            </a:r>
          </a:p>
          <a:p>
            <a:pPr>
              <a:buFontTx/>
              <a:buNone/>
            </a:pPr>
            <a:r>
              <a:rPr lang="en-US" sz="3200" b="1" dirty="0"/>
              <a:t>Clinically compatible illness</a:t>
            </a:r>
          </a:p>
          <a:p>
            <a:pPr>
              <a:buFontTx/>
              <a:buNone/>
            </a:pPr>
            <a:r>
              <a:rPr lang="en-US" sz="3200" b="1" dirty="0"/>
              <a:t>AND</a:t>
            </a:r>
          </a:p>
          <a:p>
            <a:pPr>
              <a:buFontTx/>
              <a:buNone/>
            </a:pPr>
            <a:r>
              <a:rPr lang="en-US" sz="3200" b="1" dirty="0"/>
              <a:t>Supportive serological findings on a single specimen:</a:t>
            </a:r>
          </a:p>
          <a:p>
            <a:r>
              <a:rPr lang="en-US" sz="3200" b="1" dirty="0" err="1"/>
              <a:t>IgG</a:t>
            </a:r>
            <a:r>
              <a:rPr lang="en-US" sz="3200" b="1" dirty="0"/>
              <a:t> titer of </a:t>
            </a:r>
            <a:r>
              <a:rPr lang="en-US" sz="3200" b="1" dirty="0">
                <a:cs typeface="Arial" charset="0"/>
              </a:rPr>
              <a:t>≥</a:t>
            </a:r>
            <a:r>
              <a:rPr lang="en-US" sz="3200" b="1" dirty="0"/>
              <a:t> 1:1280</a:t>
            </a:r>
          </a:p>
          <a:p>
            <a:r>
              <a:rPr lang="en-US" sz="3200" b="1" dirty="0"/>
              <a:t>Positive </a:t>
            </a:r>
            <a:r>
              <a:rPr lang="en-US" sz="3200" b="1" dirty="0" err="1"/>
              <a:t>IgM</a:t>
            </a:r>
            <a:r>
              <a:rPr lang="en-US" sz="3200" b="1" dirty="0"/>
              <a:t> antibody test to one or more dengue virus antigens</a:t>
            </a:r>
            <a:r>
              <a:rPr lang="en-US" sz="3200" dirty="0"/>
              <a:t>	       </a:t>
            </a:r>
            <a:r>
              <a:rPr lang="en-US" sz="3200" dirty="0">
                <a:solidFill>
                  <a:srgbClr val="FFFF00"/>
                </a:solidFill>
              </a:rPr>
              <a:t>                                                                                                                             </a:t>
            </a:r>
          </a:p>
        </p:txBody>
      </p:sp>
      <p:sp>
        <p:nvSpPr>
          <p:cNvPr id="419846" name="Rectangle 6"/>
          <p:cNvSpPr>
            <a:spLocks noChangeArrowheads="1"/>
          </p:cNvSpPr>
          <p:nvPr/>
        </p:nvSpPr>
        <p:spPr bwMode="auto">
          <a:xfrm>
            <a:off x="682625" y="730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sz="3600"/>
              <a:t>Dengue Case Definition</a:t>
            </a:r>
          </a:p>
        </p:txBody>
      </p:sp>
    </p:spTree>
    <p:extLst>
      <p:ext uri="{BB962C8B-B14F-4D97-AF65-F5344CB8AC3E}">
        <p14:creationId xmlns:p14="http://schemas.microsoft.com/office/powerpoint/2010/main" val="1537086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5" name="Rectangle 3"/>
          <p:cNvSpPr>
            <a:spLocks noGrp="1" noChangeArrowheads="1"/>
          </p:cNvSpPr>
          <p:nvPr>
            <p:ph sz="half" idx="1"/>
          </p:nvPr>
        </p:nvSpPr>
        <p:spPr>
          <a:xfrm>
            <a:off x="409575" y="1322388"/>
            <a:ext cx="8393113" cy="4868862"/>
          </a:xfrm>
        </p:spPr>
        <p:txBody>
          <a:bodyPr/>
          <a:lstStyle/>
          <a:p>
            <a:pPr>
              <a:buFontTx/>
              <a:buNone/>
            </a:pPr>
            <a:r>
              <a:rPr lang="en-US" sz="3200" b="1" u="sng" dirty="0"/>
              <a:t>Objectives</a:t>
            </a:r>
          </a:p>
          <a:p>
            <a:r>
              <a:rPr lang="en-US" sz="3200" b="1" dirty="0"/>
              <a:t>Minimize dengue transmission </a:t>
            </a:r>
          </a:p>
          <a:p>
            <a:pPr lvl="1"/>
            <a:r>
              <a:rPr lang="en-US" sz="3200" b="1" dirty="0"/>
              <a:t>public education</a:t>
            </a:r>
          </a:p>
          <a:p>
            <a:pPr lvl="1"/>
            <a:r>
              <a:rPr lang="en-US" sz="3200" b="1" dirty="0"/>
              <a:t>early diagnosis </a:t>
            </a:r>
          </a:p>
          <a:p>
            <a:pPr lvl="1"/>
            <a:r>
              <a:rPr lang="en-US" sz="3200" b="1" dirty="0"/>
              <a:t>vector control</a:t>
            </a:r>
          </a:p>
          <a:p>
            <a:r>
              <a:rPr lang="en-US" sz="3200" b="1" dirty="0"/>
              <a:t>Identify risk areas</a:t>
            </a:r>
          </a:p>
          <a:p>
            <a:r>
              <a:rPr lang="en-US" sz="3200" b="1" dirty="0"/>
              <a:t>Eliminate mosquito breeding sites</a:t>
            </a:r>
            <a:endParaRPr lang="en-US" sz="3200" dirty="0"/>
          </a:p>
        </p:txBody>
      </p:sp>
      <p:sp>
        <p:nvSpPr>
          <p:cNvPr id="417798" name="Text Box 6"/>
          <p:cNvSpPr txBox="1">
            <a:spLocks noChangeArrowheads="1"/>
          </p:cNvSpPr>
          <p:nvPr/>
        </p:nvSpPr>
        <p:spPr bwMode="auto">
          <a:xfrm>
            <a:off x="0" y="76200"/>
            <a:ext cx="91440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sz="3600"/>
              <a:t>Dengue Public Health Response Guide</a:t>
            </a:r>
          </a:p>
        </p:txBody>
      </p:sp>
    </p:spTree>
    <p:extLst>
      <p:ext uri="{BB962C8B-B14F-4D97-AF65-F5344CB8AC3E}">
        <p14:creationId xmlns:p14="http://schemas.microsoft.com/office/powerpoint/2010/main" val="4051768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3"/>
          <p:cNvSpPr>
            <a:spLocks noGrp="1" noChangeArrowheads="1"/>
          </p:cNvSpPr>
          <p:nvPr>
            <p:ph sz="half" idx="1"/>
          </p:nvPr>
        </p:nvSpPr>
        <p:spPr>
          <a:xfrm>
            <a:off x="285750" y="1406525"/>
            <a:ext cx="8416925" cy="5287963"/>
          </a:xfrm>
        </p:spPr>
        <p:txBody>
          <a:bodyPr/>
          <a:lstStyle/>
          <a:p>
            <a:pPr marL="0" indent="0">
              <a:buFontTx/>
              <a:buNone/>
            </a:pPr>
            <a:r>
              <a:rPr lang="en-US" sz="3200" b="1" dirty="0"/>
              <a:t>Actions based on vector and dengue virus activity in the area.</a:t>
            </a:r>
          </a:p>
          <a:p>
            <a:pPr marL="0" indent="0">
              <a:buFontTx/>
              <a:buNone/>
            </a:pPr>
            <a:r>
              <a:rPr lang="en-US" sz="3200" b="1" u="sng" dirty="0"/>
              <a:t>Designations</a:t>
            </a:r>
            <a:r>
              <a:rPr lang="en-US" sz="3200" b="1" dirty="0"/>
              <a:t>:  Risk Levels 1 - 4</a:t>
            </a:r>
          </a:p>
          <a:p>
            <a:pPr marL="0" indent="0">
              <a:buFontTx/>
              <a:buNone/>
            </a:pPr>
            <a:r>
              <a:rPr lang="en-US" sz="3200" b="1" u="sng" dirty="0"/>
              <a:t>At each level</a:t>
            </a:r>
            <a:r>
              <a:rPr lang="en-US" sz="3200" b="1" dirty="0"/>
              <a:t>:</a:t>
            </a:r>
          </a:p>
          <a:p>
            <a:pPr marL="0" indent="0">
              <a:buClr>
                <a:srgbClr val="00FF00"/>
              </a:buClr>
            </a:pPr>
            <a:r>
              <a:rPr lang="en-US" sz="3200" b="1" dirty="0"/>
              <a:t>  Conditions</a:t>
            </a:r>
          </a:p>
          <a:p>
            <a:pPr marL="0" indent="0"/>
            <a:r>
              <a:rPr lang="en-US" sz="3200" b="1" dirty="0"/>
              <a:t>  Trigger</a:t>
            </a:r>
          </a:p>
          <a:p>
            <a:pPr marL="0" indent="0"/>
            <a:r>
              <a:rPr lang="en-US" sz="3200" b="1" dirty="0"/>
              <a:t>  Recommended Response</a:t>
            </a:r>
          </a:p>
        </p:txBody>
      </p:sp>
      <p:sp>
        <p:nvSpPr>
          <p:cNvPr id="420870" name="Text Box 6"/>
          <p:cNvSpPr txBox="1">
            <a:spLocks noChangeArrowheads="1"/>
          </p:cNvSpPr>
          <p:nvPr/>
        </p:nvSpPr>
        <p:spPr bwMode="auto">
          <a:xfrm>
            <a:off x="0" y="76200"/>
            <a:ext cx="91440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sz="3600"/>
              <a:t>Dengue Public Health Response Guide</a:t>
            </a:r>
          </a:p>
        </p:txBody>
      </p:sp>
    </p:spTree>
    <p:extLst>
      <p:ext uri="{BB962C8B-B14F-4D97-AF65-F5344CB8AC3E}">
        <p14:creationId xmlns:p14="http://schemas.microsoft.com/office/powerpoint/2010/main" val="462587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247650" y="76200"/>
            <a:ext cx="8697913" cy="1143000"/>
          </a:xfrm>
        </p:spPr>
        <p:txBody>
          <a:bodyPr>
            <a:normAutofit fontScale="90000"/>
          </a:bodyPr>
          <a:lstStyle/>
          <a:p>
            <a:pPr>
              <a:tabLst>
                <a:tab pos="4121150" algn="l"/>
              </a:tabLst>
            </a:pPr>
            <a:r>
              <a:rPr lang="en-US" dirty="0">
                <a:solidFill>
                  <a:schemeClr val="tx1"/>
                </a:solidFill>
              </a:rPr>
              <a:t>Risk Level 3: Public Health Warning</a:t>
            </a:r>
          </a:p>
        </p:txBody>
      </p:sp>
      <p:sp>
        <p:nvSpPr>
          <p:cNvPr id="425987" name="Rectangle 3"/>
          <p:cNvSpPr>
            <a:spLocks noGrp="1" noChangeArrowheads="1"/>
          </p:cNvSpPr>
          <p:nvPr>
            <p:ph sz="half" idx="1"/>
          </p:nvPr>
        </p:nvSpPr>
        <p:spPr>
          <a:xfrm>
            <a:off x="304800" y="1189038"/>
            <a:ext cx="8839200" cy="5567362"/>
          </a:xfrm>
        </p:spPr>
        <p:txBody>
          <a:bodyPr/>
          <a:lstStyle/>
          <a:p>
            <a:pPr>
              <a:lnSpc>
                <a:spcPct val="90000"/>
              </a:lnSpc>
              <a:buFontTx/>
              <a:buNone/>
            </a:pPr>
            <a:r>
              <a:rPr lang="en-US" sz="3200" b="1" dirty="0"/>
              <a:t>Conditions: Probability of local transmission is high</a:t>
            </a:r>
          </a:p>
          <a:p>
            <a:pPr>
              <a:lnSpc>
                <a:spcPct val="90000"/>
              </a:lnSpc>
              <a:buFontTx/>
              <a:buNone/>
            </a:pPr>
            <a:r>
              <a:rPr lang="en-US" sz="3200" b="1" dirty="0"/>
              <a:t>Trigger: Imported human case that meets dengue case definition</a:t>
            </a:r>
          </a:p>
          <a:p>
            <a:pPr>
              <a:lnSpc>
                <a:spcPct val="90000"/>
              </a:lnSpc>
              <a:buFontTx/>
              <a:buNone/>
            </a:pPr>
            <a:r>
              <a:rPr lang="en-US" sz="3200" b="1" dirty="0"/>
              <a:t>Recommended Response:</a:t>
            </a:r>
          </a:p>
          <a:p>
            <a:pPr>
              <a:lnSpc>
                <a:spcPct val="90000"/>
              </a:lnSpc>
              <a:buFontTx/>
              <a:buNone/>
            </a:pPr>
            <a:r>
              <a:rPr lang="en-US" sz="3200" b="1" i="1" u="sng" dirty="0"/>
              <a:t>Surveillance</a:t>
            </a:r>
          </a:p>
          <a:p>
            <a:pPr>
              <a:lnSpc>
                <a:spcPct val="90000"/>
              </a:lnSpc>
            </a:pPr>
            <a:r>
              <a:rPr lang="en-US" sz="3200" b="1" dirty="0"/>
              <a:t>Investigate suspected dengue cases</a:t>
            </a:r>
          </a:p>
          <a:p>
            <a:pPr>
              <a:lnSpc>
                <a:spcPct val="90000"/>
              </a:lnSpc>
            </a:pPr>
            <a:r>
              <a:rPr lang="en-US" sz="3200" b="1" dirty="0"/>
              <a:t>Advise local health departments and medical providers of serologic testing requirements</a:t>
            </a:r>
          </a:p>
          <a:p>
            <a:pPr>
              <a:lnSpc>
                <a:spcPct val="90000"/>
              </a:lnSpc>
            </a:pPr>
            <a:r>
              <a:rPr lang="en-US" sz="3200" b="1" dirty="0"/>
              <a:t>Implement active surveillance at hospitals</a:t>
            </a:r>
          </a:p>
        </p:txBody>
      </p:sp>
    </p:spTree>
    <p:extLst>
      <p:ext uri="{BB962C8B-B14F-4D97-AF65-F5344CB8AC3E}">
        <p14:creationId xmlns:p14="http://schemas.microsoft.com/office/powerpoint/2010/main" val="2052403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247650" y="76200"/>
            <a:ext cx="8697913" cy="1143000"/>
          </a:xfrm>
        </p:spPr>
        <p:txBody>
          <a:bodyPr>
            <a:normAutofit fontScale="90000"/>
          </a:bodyPr>
          <a:lstStyle/>
          <a:p>
            <a:pPr>
              <a:tabLst>
                <a:tab pos="4121150" algn="l"/>
              </a:tabLst>
            </a:pPr>
            <a:r>
              <a:rPr lang="en-US" dirty="0">
                <a:solidFill>
                  <a:schemeClr val="tx1"/>
                </a:solidFill>
              </a:rPr>
              <a:t>Risk Level 3/Recommended Response</a:t>
            </a:r>
          </a:p>
        </p:txBody>
      </p:sp>
      <p:sp>
        <p:nvSpPr>
          <p:cNvPr id="438275" name="Rectangle 3"/>
          <p:cNvSpPr>
            <a:spLocks noGrp="1" noChangeArrowheads="1"/>
          </p:cNvSpPr>
          <p:nvPr>
            <p:ph sz="half" idx="1"/>
          </p:nvPr>
        </p:nvSpPr>
        <p:spPr>
          <a:xfrm>
            <a:off x="282575" y="1347788"/>
            <a:ext cx="8583613" cy="5281612"/>
          </a:xfrm>
        </p:spPr>
        <p:txBody>
          <a:bodyPr/>
          <a:lstStyle/>
          <a:p>
            <a:pPr>
              <a:buFontTx/>
              <a:buNone/>
            </a:pPr>
            <a:r>
              <a:rPr lang="en-US" sz="3200" b="1" i="1" u="sng" dirty="0"/>
              <a:t>Information and Education</a:t>
            </a:r>
            <a:endParaRPr lang="en-US" sz="3200" b="1" u="sng" dirty="0"/>
          </a:p>
          <a:p>
            <a:r>
              <a:rPr lang="en-US" sz="3200" b="1" dirty="0"/>
              <a:t>Warn general public</a:t>
            </a:r>
          </a:p>
          <a:p>
            <a:r>
              <a:rPr lang="en-US" sz="3200" b="1" dirty="0"/>
              <a:t>Intensify community education</a:t>
            </a:r>
          </a:p>
          <a:p>
            <a:pPr>
              <a:buFontTx/>
              <a:buNone/>
            </a:pPr>
            <a:r>
              <a:rPr lang="en-US" sz="3200" b="1" i="1" u="sng" dirty="0"/>
              <a:t>Control Measures</a:t>
            </a:r>
          </a:p>
          <a:p>
            <a:r>
              <a:rPr lang="en-US" sz="3200" b="1" dirty="0"/>
              <a:t>Intensify source reduction in entire city</a:t>
            </a:r>
          </a:p>
          <a:p>
            <a:r>
              <a:rPr lang="en-US" sz="3200" b="1" dirty="0"/>
              <a:t>Conduct </a:t>
            </a:r>
            <a:r>
              <a:rPr lang="en-US" sz="3200" b="1" dirty="0" err="1"/>
              <a:t>adulticiding</a:t>
            </a:r>
            <a:r>
              <a:rPr lang="en-US" sz="3200" b="1" dirty="0"/>
              <a:t> in a radius of at least 200 yards around the residence of the identified case twice a week for two weeks</a:t>
            </a:r>
          </a:p>
        </p:txBody>
      </p:sp>
    </p:spTree>
    <p:extLst>
      <p:ext uri="{BB962C8B-B14F-4D97-AF65-F5344CB8AC3E}">
        <p14:creationId xmlns:p14="http://schemas.microsoft.com/office/powerpoint/2010/main" val="1210528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247650" y="76200"/>
            <a:ext cx="8697913" cy="1143000"/>
          </a:xfrm>
        </p:spPr>
        <p:txBody>
          <a:bodyPr/>
          <a:lstStyle/>
          <a:p>
            <a:pPr>
              <a:tabLst>
                <a:tab pos="4121150" algn="l"/>
              </a:tabLst>
            </a:pPr>
            <a:r>
              <a:rPr lang="en-US" dirty="0">
                <a:solidFill>
                  <a:schemeClr val="tx1"/>
                </a:solidFill>
              </a:rPr>
              <a:t>Risk Level 4: Public Health Alert</a:t>
            </a:r>
          </a:p>
        </p:txBody>
      </p:sp>
      <p:sp>
        <p:nvSpPr>
          <p:cNvPr id="444419" name="Rectangle 3"/>
          <p:cNvSpPr>
            <a:spLocks noGrp="1" noChangeArrowheads="1"/>
          </p:cNvSpPr>
          <p:nvPr>
            <p:ph sz="half" idx="1"/>
          </p:nvPr>
        </p:nvSpPr>
        <p:spPr>
          <a:xfrm>
            <a:off x="304800" y="1189038"/>
            <a:ext cx="8839200" cy="5567362"/>
          </a:xfrm>
        </p:spPr>
        <p:txBody>
          <a:bodyPr/>
          <a:lstStyle/>
          <a:p>
            <a:pPr>
              <a:lnSpc>
                <a:spcPct val="90000"/>
              </a:lnSpc>
              <a:buFontTx/>
              <a:buNone/>
            </a:pPr>
            <a:r>
              <a:rPr lang="en-US" sz="3200" b="1" dirty="0"/>
              <a:t>Conditions: Local transmission of dengue virus is confirmed</a:t>
            </a:r>
          </a:p>
          <a:p>
            <a:pPr>
              <a:lnSpc>
                <a:spcPct val="90000"/>
              </a:lnSpc>
              <a:buFontTx/>
              <a:buNone/>
            </a:pPr>
            <a:r>
              <a:rPr lang="en-US" sz="3200" b="1" dirty="0"/>
              <a:t>Trigger: A locally acquired human case that meets the case definition</a:t>
            </a:r>
          </a:p>
          <a:p>
            <a:pPr>
              <a:lnSpc>
                <a:spcPct val="90000"/>
              </a:lnSpc>
              <a:buFontTx/>
              <a:buNone/>
            </a:pPr>
            <a:r>
              <a:rPr lang="en-US" sz="3200" b="1" dirty="0"/>
              <a:t>Recommended Response:</a:t>
            </a:r>
          </a:p>
          <a:p>
            <a:pPr>
              <a:lnSpc>
                <a:spcPct val="90000"/>
              </a:lnSpc>
              <a:buFontTx/>
              <a:buNone/>
            </a:pPr>
            <a:r>
              <a:rPr lang="en-US" sz="3200" b="1" i="1" u="sng" dirty="0"/>
              <a:t>Surveillance</a:t>
            </a:r>
          </a:p>
          <a:p>
            <a:pPr>
              <a:lnSpc>
                <a:spcPct val="90000"/>
              </a:lnSpc>
            </a:pPr>
            <a:r>
              <a:rPr lang="en-US" sz="3200" b="1" dirty="0"/>
              <a:t>Investigate suspected dengue cases</a:t>
            </a:r>
          </a:p>
          <a:p>
            <a:pPr>
              <a:lnSpc>
                <a:spcPct val="90000"/>
              </a:lnSpc>
            </a:pPr>
            <a:r>
              <a:rPr lang="en-US" sz="3200" b="1" dirty="0"/>
              <a:t>Advise local health departments and medical providers of serologic testing requirements</a:t>
            </a:r>
          </a:p>
          <a:p>
            <a:pPr>
              <a:lnSpc>
                <a:spcPct val="90000"/>
              </a:lnSpc>
            </a:pPr>
            <a:r>
              <a:rPr lang="en-US" sz="3200" b="1" dirty="0"/>
              <a:t>Implement active surveillance at hospitals</a:t>
            </a:r>
          </a:p>
        </p:txBody>
      </p:sp>
    </p:spTree>
    <p:extLst>
      <p:ext uri="{BB962C8B-B14F-4D97-AF65-F5344CB8AC3E}">
        <p14:creationId xmlns:p14="http://schemas.microsoft.com/office/powerpoint/2010/main" val="4106594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234950" y="76200"/>
            <a:ext cx="8685213" cy="1143000"/>
          </a:xfrm>
        </p:spPr>
        <p:txBody>
          <a:bodyPr>
            <a:normAutofit fontScale="90000"/>
          </a:bodyPr>
          <a:lstStyle/>
          <a:p>
            <a:pPr>
              <a:tabLst>
                <a:tab pos="4121150" algn="l"/>
              </a:tabLst>
            </a:pPr>
            <a:r>
              <a:rPr lang="en-US">
                <a:solidFill>
                  <a:schemeClr val="tx1"/>
                </a:solidFill>
              </a:rPr>
              <a:t>Risk Level 4/Recommended Response</a:t>
            </a:r>
          </a:p>
        </p:txBody>
      </p:sp>
      <p:sp>
        <p:nvSpPr>
          <p:cNvPr id="427011" name="Rectangle 3"/>
          <p:cNvSpPr>
            <a:spLocks noGrp="1" noChangeArrowheads="1"/>
          </p:cNvSpPr>
          <p:nvPr>
            <p:ph sz="half" idx="1"/>
          </p:nvPr>
        </p:nvSpPr>
        <p:spPr>
          <a:xfrm>
            <a:off x="234950" y="1150938"/>
            <a:ext cx="8748713" cy="5707062"/>
          </a:xfrm>
        </p:spPr>
        <p:txBody>
          <a:bodyPr/>
          <a:lstStyle/>
          <a:p>
            <a:pPr>
              <a:buFontTx/>
              <a:buNone/>
            </a:pPr>
            <a:r>
              <a:rPr lang="en-US" sz="3200" b="1" i="1" u="sng" dirty="0"/>
              <a:t>Information/Education</a:t>
            </a:r>
          </a:p>
          <a:p>
            <a:r>
              <a:rPr lang="en-US" sz="3200" b="1" dirty="0"/>
              <a:t>Publicize vector control measures</a:t>
            </a:r>
          </a:p>
          <a:p>
            <a:r>
              <a:rPr lang="en-US" sz="3200" b="1" dirty="0"/>
              <a:t>Alert health professional organizations and area hospitals, clinics, and individual health care providers</a:t>
            </a:r>
          </a:p>
          <a:p>
            <a:pPr>
              <a:buFontTx/>
              <a:buNone/>
            </a:pPr>
            <a:r>
              <a:rPr lang="en-US" sz="3200" b="1" i="1" u="sng" dirty="0"/>
              <a:t>Control Measures</a:t>
            </a:r>
          </a:p>
          <a:p>
            <a:r>
              <a:rPr lang="en-US" sz="3200" b="1" dirty="0"/>
              <a:t>Intensify source reduction in entire city</a:t>
            </a:r>
          </a:p>
          <a:p>
            <a:r>
              <a:rPr lang="en-US" sz="3200" b="1" dirty="0"/>
              <a:t>Conduct </a:t>
            </a:r>
            <a:r>
              <a:rPr lang="en-US" sz="3200" b="1" dirty="0" err="1"/>
              <a:t>adulticiding</a:t>
            </a:r>
            <a:r>
              <a:rPr lang="en-US" sz="3200" b="1" dirty="0"/>
              <a:t> in a radius of at least 200 yards around the residence of the identified case twice a week for two weeks</a:t>
            </a:r>
          </a:p>
        </p:txBody>
      </p:sp>
    </p:spTree>
    <p:extLst>
      <p:ext uri="{BB962C8B-B14F-4D97-AF65-F5344CB8AC3E}">
        <p14:creationId xmlns:p14="http://schemas.microsoft.com/office/powerpoint/2010/main" val="254770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14400" y="4343400"/>
            <a:ext cx="1828800" cy="873125"/>
          </a:xfrm>
          <a:prstGeom prst="rect">
            <a:avLst/>
          </a:prstGeom>
          <a:solidFill>
            <a:srgbClr val="FFD4B3"/>
          </a:solidFill>
          <a:ln w="28575">
            <a:solidFill>
              <a:schemeClr val="tx1"/>
            </a:solidFill>
            <a:miter lim="800000"/>
            <a:headEnd/>
            <a:tailEnd/>
          </a:ln>
        </p:spPr>
        <p:txBody>
          <a:bodyPr wrap="none" anchor="ctr"/>
          <a:lstStyle/>
          <a:p>
            <a:pPr eaLnBrk="0" hangingPunct="0"/>
            <a:endParaRPr lang="en-US" i="0"/>
          </a:p>
        </p:txBody>
      </p:sp>
      <p:sp>
        <p:nvSpPr>
          <p:cNvPr id="20483" name="Rectangle 3"/>
          <p:cNvSpPr>
            <a:spLocks noGrp="1" noChangeArrowheads="1"/>
          </p:cNvSpPr>
          <p:nvPr>
            <p:ph type="title" idx="4294967295"/>
          </p:nvPr>
        </p:nvSpPr>
        <p:spPr>
          <a:xfrm>
            <a:off x="0" y="228600"/>
            <a:ext cx="8229600" cy="1143000"/>
          </a:xfrm>
        </p:spPr>
        <p:txBody>
          <a:bodyPr/>
          <a:lstStyle/>
          <a:p>
            <a:r>
              <a:rPr lang="en-US" dirty="0">
                <a:solidFill>
                  <a:schemeClr val="tx1"/>
                </a:solidFill>
                <a:latin typeface="Tahoma" pitchFamily="34" charset="0"/>
              </a:rPr>
              <a:t>Transmission of DENV</a:t>
            </a:r>
          </a:p>
        </p:txBody>
      </p:sp>
      <p:sp>
        <p:nvSpPr>
          <p:cNvPr id="20484" name="Line 4"/>
          <p:cNvSpPr>
            <a:spLocks noChangeShapeType="1"/>
          </p:cNvSpPr>
          <p:nvPr/>
        </p:nvSpPr>
        <p:spPr bwMode="auto">
          <a:xfrm>
            <a:off x="914400" y="5257800"/>
            <a:ext cx="7543800" cy="0"/>
          </a:xfrm>
          <a:prstGeom prst="line">
            <a:avLst/>
          </a:prstGeom>
          <a:noFill/>
          <a:ln w="57150">
            <a:solidFill>
              <a:srgbClr val="D20000"/>
            </a:solidFill>
            <a:round/>
            <a:headEnd/>
            <a:tailEnd type="triangle" w="med" len="med"/>
          </a:ln>
        </p:spPr>
        <p:txBody>
          <a:bodyPr/>
          <a:lstStyle/>
          <a:p>
            <a:endParaRPr lang="en-US"/>
          </a:p>
        </p:txBody>
      </p:sp>
      <p:sp>
        <p:nvSpPr>
          <p:cNvPr id="20494" name="Text Box 90"/>
          <p:cNvSpPr txBox="1">
            <a:spLocks noChangeArrowheads="1"/>
          </p:cNvSpPr>
          <p:nvPr/>
        </p:nvSpPr>
        <p:spPr bwMode="auto">
          <a:xfrm>
            <a:off x="935567" y="4385028"/>
            <a:ext cx="1905000" cy="738664"/>
          </a:xfrm>
          <a:prstGeom prst="rect">
            <a:avLst/>
          </a:prstGeom>
          <a:noFill/>
          <a:ln w="9525">
            <a:noFill/>
            <a:miter lim="800000"/>
            <a:headEnd/>
            <a:tailEnd/>
          </a:ln>
        </p:spPr>
        <p:txBody>
          <a:bodyPr wrap="square">
            <a:spAutoFit/>
          </a:bodyPr>
          <a:lstStyle/>
          <a:p>
            <a:pPr eaLnBrk="0" hangingPunct="0">
              <a:spcBef>
                <a:spcPct val="50000"/>
              </a:spcBef>
            </a:pPr>
            <a:r>
              <a:rPr lang="en-US" sz="1400" b="0" i="0" dirty="0"/>
              <a:t>Acutely infected, viremic person gets bitten by mosquito </a:t>
            </a:r>
          </a:p>
        </p:txBody>
      </p:sp>
      <p:pic>
        <p:nvPicPr>
          <p:cNvPr id="20498" name="Picture 94" descr="mosquito"/>
          <p:cNvPicPr>
            <a:picLocks noChangeAspect="1" noChangeArrowheads="1" noCrop="1"/>
          </p:cNvPicPr>
          <p:nvPr/>
        </p:nvPicPr>
        <p:blipFill>
          <a:blip r:embed="rId3" cstate="print"/>
          <a:srcRect/>
          <a:stretch>
            <a:fillRect/>
          </a:stretch>
        </p:blipFill>
        <p:spPr bwMode="auto">
          <a:xfrm>
            <a:off x="1371600" y="3657600"/>
            <a:ext cx="396875" cy="495300"/>
          </a:xfrm>
          <a:prstGeom prst="rect">
            <a:avLst/>
          </a:prstGeom>
          <a:noFill/>
          <a:ln w="9525">
            <a:noFill/>
            <a:miter lim="800000"/>
            <a:headEnd/>
            <a:tailEnd/>
          </a:ln>
        </p:spPr>
      </p:pic>
      <p:sp>
        <p:nvSpPr>
          <p:cNvPr id="20563" name="Freeform 76"/>
          <p:cNvSpPr>
            <a:spLocks/>
          </p:cNvSpPr>
          <p:nvPr/>
        </p:nvSpPr>
        <p:spPr bwMode="auto">
          <a:xfrm>
            <a:off x="3975100" y="5380038"/>
            <a:ext cx="74613" cy="23812"/>
          </a:xfrm>
          <a:custGeom>
            <a:avLst/>
            <a:gdLst>
              <a:gd name="T0" fmla="*/ 2147483647 w 31"/>
              <a:gd name="T1" fmla="*/ 2147483647 h 30"/>
              <a:gd name="T2" fmla="*/ 2147483647 w 31"/>
              <a:gd name="T3" fmla="*/ 0 h 30"/>
              <a:gd name="T4" fmla="*/ 2147483647 w 31"/>
              <a:gd name="T5" fmla="*/ 0 h 30"/>
              <a:gd name="T6" fmla="*/ 2147483647 w 31"/>
              <a:gd name="T7" fmla="*/ 2147483647 h 30"/>
              <a:gd name="T8" fmla="*/ 2147483647 w 31"/>
              <a:gd name="T9" fmla="*/ 2147483647 h 30"/>
              <a:gd name="T10" fmla="*/ 0 w 31"/>
              <a:gd name="T11" fmla="*/ 2147483647 h 30"/>
              <a:gd name="T12" fmla="*/ 0 w 31"/>
              <a:gd name="T13" fmla="*/ 2147483647 h 30"/>
              <a:gd name="T14" fmla="*/ 2147483647 w 31"/>
              <a:gd name="T15" fmla="*/ 2147483647 h 30"/>
              <a:gd name="T16" fmla="*/ 2147483647 w 31"/>
              <a:gd name="T17" fmla="*/ 2147483647 h 30"/>
              <a:gd name="T18" fmla="*/ 2147483647 w 31"/>
              <a:gd name="T19" fmla="*/ 2147483647 h 30"/>
              <a:gd name="T20" fmla="*/ 2147483647 w 31"/>
              <a:gd name="T21" fmla="*/ 2147483647 h 30"/>
              <a:gd name="T22" fmla="*/ 2147483647 w 31"/>
              <a:gd name="T23" fmla="*/ 2147483647 h 30"/>
              <a:gd name="T24" fmla="*/ 2147483647 w 31"/>
              <a:gd name="T25" fmla="*/ 2147483647 h 30"/>
              <a:gd name="T26" fmla="*/ 2147483647 w 31"/>
              <a:gd name="T27" fmla="*/ 2147483647 h 30"/>
              <a:gd name="T28" fmla="*/ 2147483647 w 31"/>
              <a:gd name="T29" fmla="*/ 2147483647 h 30"/>
              <a:gd name="T30" fmla="*/ 2147483647 w 31"/>
              <a:gd name="T31" fmla="*/ 2147483647 h 30"/>
              <a:gd name="T32" fmla="*/ 2147483647 w 31"/>
              <a:gd name="T33" fmla="*/ 2147483647 h 30"/>
              <a:gd name="T34" fmla="*/ 2147483647 w 31"/>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0"/>
              <a:gd name="T56" fmla="*/ 31 w 3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0">
                <a:moveTo>
                  <a:pt x="24" y="2"/>
                </a:moveTo>
                <a:lnTo>
                  <a:pt x="18" y="0"/>
                </a:lnTo>
                <a:lnTo>
                  <a:pt x="11" y="0"/>
                </a:lnTo>
                <a:lnTo>
                  <a:pt x="7" y="2"/>
                </a:lnTo>
                <a:lnTo>
                  <a:pt x="2" y="7"/>
                </a:lnTo>
                <a:lnTo>
                  <a:pt x="0" y="12"/>
                </a:lnTo>
                <a:lnTo>
                  <a:pt x="0" y="18"/>
                </a:lnTo>
                <a:lnTo>
                  <a:pt x="2" y="23"/>
                </a:lnTo>
                <a:lnTo>
                  <a:pt x="7" y="27"/>
                </a:lnTo>
                <a:lnTo>
                  <a:pt x="13" y="30"/>
                </a:lnTo>
                <a:lnTo>
                  <a:pt x="18" y="30"/>
                </a:lnTo>
                <a:lnTo>
                  <a:pt x="24" y="27"/>
                </a:lnTo>
                <a:lnTo>
                  <a:pt x="29" y="23"/>
                </a:lnTo>
                <a:lnTo>
                  <a:pt x="31" y="17"/>
                </a:lnTo>
                <a:lnTo>
                  <a:pt x="31" y="11"/>
                </a:lnTo>
                <a:lnTo>
                  <a:pt x="29" y="7"/>
                </a:lnTo>
                <a:lnTo>
                  <a:pt x="24" y="2"/>
                </a:lnTo>
                <a:close/>
              </a:path>
            </a:pathLst>
          </a:custGeom>
          <a:solidFill>
            <a:srgbClr val="FFFFFF"/>
          </a:solidFill>
          <a:ln w="9525">
            <a:noFill/>
            <a:round/>
            <a:headEnd/>
            <a:tailEnd/>
          </a:ln>
        </p:spPr>
        <p:txBody>
          <a:bodyPr/>
          <a:lstStyle/>
          <a:p>
            <a:endParaRPr lang="en-US"/>
          </a:p>
        </p:txBody>
      </p:sp>
      <p:sp>
        <p:nvSpPr>
          <p:cNvPr id="20564" name="Freeform 77"/>
          <p:cNvSpPr>
            <a:spLocks/>
          </p:cNvSpPr>
          <p:nvPr/>
        </p:nvSpPr>
        <p:spPr bwMode="auto">
          <a:xfrm>
            <a:off x="3902075" y="5400675"/>
            <a:ext cx="74613" cy="33338"/>
          </a:xfrm>
          <a:custGeom>
            <a:avLst/>
            <a:gdLst>
              <a:gd name="T0" fmla="*/ 0 w 32"/>
              <a:gd name="T1" fmla="*/ 2147483647 h 44"/>
              <a:gd name="T2" fmla="*/ 0 w 32"/>
              <a:gd name="T3" fmla="*/ 2147483647 h 44"/>
              <a:gd name="T4" fmla="*/ 0 w 32"/>
              <a:gd name="T5" fmla="*/ 2147483647 h 44"/>
              <a:gd name="T6" fmla="*/ 0 w 32"/>
              <a:gd name="T7" fmla="*/ 2147483647 h 44"/>
              <a:gd name="T8" fmla="*/ 2147483647 w 32"/>
              <a:gd name="T9" fmla="*/ 2147483647 h 44"/>
              <a:gd name="T10" fmla="*/ 2147483647 w 32"/>
              <a:gd name="T11" fmla="*/ 2147483647 h 44"/>
              <a:gd name="T12" fmla="*/ 2147483647 w 32"/>
              <a:gd name="T13" fmla="*/ 2147483647 h 44"/>
              <a:gd name="T14" fmla="*/ 2147483647 w 32"/>
              <a:gd name="T15" fmla="*/ 2147483647 h 44"/>
              <a:gd name="T16" fmla="*/ 2147483647 w 32"/>
              <a:gd name="T17" fmla="*/ 2147483647 h 44"/>
              <a:gd name="T18" fmla="*/ 2147483647 w 32"/>
              <a:gd name="T19" fmla="*/ 2147483647 h 44"/>
              <a:gd name="T20" fmla="*/ 2147483647 w 32"/>
              <a:gd name="T21" fmla="*/ 2147483647 h 44"/>
              <a:gd name="T22" fmla="*/ 2147483647 w 32"/>
              <a:gd name="T23" fmla="*/ 2147483647 h 44"/>
              <a:gd name="T24" fmla="*/ 2147483647 w 32"/>
              <a:gd name="T25" fmla="*/ 2147483647 h 44"/>
              <a:gd name="T26" fmla="*/ 2147483647 w 32"/>
              <a:gd name="T27" fmla="*/ 2147483647 h 44"/>
              <a:gd name="T28" fmla="*/ 2147483647 w 32"/>
              <a:gd name="T29" fmla="*/ 2147483647 h 44"/>
              <a:gd name="T30" fmla="*/ 2147483647 w 32"/>
              <a:gd name="T31" fmla="*/ 2147483647 h 44"/>
              <a:gd name="T32" fmla="*/ 2147483647 w 32"/>
              <a:gd name="T33" fmla="*/ 2147483647 h 44"/>
              <a:gd name="T34" fmla="*/ 2147483647 w 32"/>
              <a:gd name="T35" fmla="*/ 2147483647 h 44"/>
              <a:gd name="T36" fmla="*/ 2147483647 w 32"/>
              <a:gd name="T37" fmla="*/ 2147483647 h 44"/>
              <a:gd name="T38" fmla="*/ 2147483647 w 32"/>
              <a:gd name="T39" fmla="*/ 0 h 44"/>
              <a:gd name="T40" fmla="*/ 2147483647 w 32"/>
              <a:gd name="T41" fmla="*/ 0 h 44"/>
              <a:gd name="T42" fmla="*/ 2147483647 w 32"/>
              <a:gd name="T43" fmla="*/ 0 h 44"/>
              <a:gd name="T44" fmla="*/ 2147483647 w 32"/>
              <a:gd name="T45" fmla="*/ 2147483647 h 44"/>
              <a:gd name="T46" fmla="*/ 0 w 32"/>
              <a:gd name="T47" fmla="*/ 2147483647 h 44"/>
              <a:gd name="T48" fmla="*/ 0 w 32"/>
              <a:gd name="T49" fmla="*/ 2147483647 h 44"/>
              <a:gd name="T50" fmla="*/ 0 w 32"/>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44"/>
              <a:gd name="T80" fmla="*/ 32 w 32"/>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44">
                <a:moveTo>
                  <a:pt x="0" y="17"/>
                </a:moveTo>
                <a:lnTo>
                  <a:pt x="0" y="21"/>
                </a:lnTo>
                <a:lnTo>
                  <a:pt x="0" y="23"/>
                </a:lnTo>
                <a:lnTo>
                  <a:pt x="0" y="27"/>
                </a:lnTo>
                <a:lnTo>
                  <a:pt x="1" y="30"/>
                </a:lnTo>
                <a:lnTo>
                  <a:pt x="3" y="36"/>
                </a:lnTo>
                <a:lnTo>
                  <a:pt x="7" y="40"/>
                </a:lnTo>
                <a:lnTo>
                  <a:pt x="11" y="44"/>
                </a:lnTo>
                <a:lnTo>
                  <a:pt x="18" y="44"/>
                </a:lnTo>
                <a:lnTo>
                  <a:pt x="24" y="43"/>
                </a:lnTo>
                <a:lnTo>
                  <a:pt x="29" y="39"/>
                </a:lnTo>
                <a:lnTo>
                  <a:pt x="32" y="33"/>
                </a:lnTo>
                <a:lnTo>
                  <a:pt x="32" y="28"/>
                </a:lnTo>
                <a:lnTo>
                  <a:pt x="31" y="24"/>
                </a:lnTo>
                <a:lnTo>
                  <a:pt x="31" y="21"/>
                </a:lnTo>
                <a:lnTo>
                  <a:pt x="31" y="17"/>
                </a:lnTo>
                <a:lnTo>
                  <a:pt x="31" y="14"/>
                </a:lnTo>
                <a:lnTo>
                  <a:pt x="29" y="8"/>
                </a:lnTo>
                <a:lnTo>
                  <a:pt x="25" y="4"/>
                </a:lnTo>
                <a:lnTo>
                  <a:pt x="19" y="1"/>
                </a:lnTo>
                <a:lnTo>
                  <a:pt x="14" y="0"/>
                </a:lnTo>
                <a:lnTo>
                  <a:pt x="8" y="2"/>
                </a:lnTo>
                <a:lnTo>
                  <a:pt x="3" y="6"/>
                </a:lnTo>
                <a:lnTo>
                  <a:pt x="0" y="10"/>
                </a:lnTo>
                <a:lnTo>
                  <a:pt x="0" y="17"/>
                </a:lnTo>
                <a:close/>
              </a:path>
            </a:pathLst>
          </a:custGeom>
          <a:solidFill>
            <a:srgbClr val="FFFFFF"/>
          </a:solidFill>
          <a:ln w="9525">
            <a:noFill/>
            <a:round/>
            <a:headEnd/>
            <a:tailEnd/>
          </a:ln>
        </p:spPr>
        <p:txBody>
          <a:bodyPr/>
          <a:lstStyle/>
          <a:p>
            <a:endParaRPr lang="en-US"/>
          </a:p>
        </p:txBody>
      </p:sp>
      <p:sp>
        <p:nvSpPr>
          <p:cNvPr id="92" name="TextBox 91"/>
          <p:cNvSpPr txBox="1"/>
          <p:nvPr/>
        </p:nvSpPr>
        <p:spPr>
          <a:xfrm>
            <a:off x="3572510" y="5760720"/>
            <a:ext cx="1981200" cy="523220"/>
          </a:xfrm>
          <a:prstGeom prst="rect">
            <a:avLst/>
          </a:prstGeom>
          <a:noFill/>
        </p:spPr>
        <p:txBody>
          <a:bodyPr wrap="square" rtlCol="0">
            <a:spAutoFit/>
          </a:bodyPr>
          <a:lstStyle/>
          <a:p>
            <a:pPr algn="ctr"/>
            <a:r>
              <a:rPr lang="en-US" sz="2800" i="0" dirty="0"/>
              <a:t>Days</a:t>
            </a:r>
          </a:p>
        </p:txBody>
      </p:sp>
      <p:sp>
        <p:nvSpPr>
          <p:cNvPr id="82" name="Rectangle 2"/>
          <p:cNvSpPr>
            <a:spLocks noChangeArrowheads="1"/>
          </p:cNvSpPr>
          <p:nvPr/>
        </p:nvSpPr>
        <p:spPr bwMode="auto">
          <a:xfrm>
            <a:off x="2519680" y="5100320"/>
            <a:ext cx="609600" cy="873125"/>
          </a:xfrm>
          <a:prstGeom prst="rect">
            <a:avLst/>
          </a:prstGeom>
          <a:noFill/>
          <a:ln w="28575">
            <a:noFill/>
            <a:miter lim="800000"/>
            <a:headEnd/>
            <a:tailEnd/>
          </a:ln>
        </p:spPr>
        <p:txBody>
          <a:bodyPr wrap="none" anchor="ctr"/>
          <a:lstStyle/>
          <a:p>
            <a:pPr eaLnBrk="0" hangingPunct="0"/>
            <a:r>
              <a:rPr lang="en-US" sz="2400" i="0" dirty="0"/>
              <a:t>7</a:t>
            </a:r>
          </a:p>
        </p:txBody>
      </p:sp>
      <p:sp>
        <p:nvSpPr>
          <p:cNvPr id="83" name="Rectangle 2"/>
          <p:cNvSpPr>
            <a:spLocks noChangeArrowheads="1"/>
          </p:cNvSpPr>
          <p:nvPr/>
        </p:nvSpPr>
        <p:spPr bwMode="auto">
          <a:xfrm>
            <a:off x="716280" y="5105400"/>
            <a:ext cx="609600" cy="873125"/>
          </a:xfrm>
          <a:prstGeom prst="rect">
            <a:avLst/>
          </a:prstGeom>
          <a:noFill/>
          <a:ln w="28575">
            <a:noFill/>
            <a:miter lim="800000"/>
            <a:headEnd/>
            <a:tailEnd/>
          </a:ln>
        </p:spPr>
        <p:txBody>
          <a:bodyPr wrap="none" anchor="ctr"/>
          <a:lstStyle/>
          <a:p>
            <a:pPr eaLnBrk="0" hangingPunct="0"/>
            <a:r>
              <a:rPr lang="en-US" sz="2400" i="0" dirty="0"/>
              <a:t>0</a:t>
            </a:r>
          </a:p>
        </p:txBody>
      </p:sp>
      <p:sp>
        <p:nvSpPr>
          <p:cNvPr id="84" name="Rectangle 2"/>
          <p:cNvSpPr>
            <a:spLocks noChangeArrowheads="1"/>
          </p:cNvSpPr>
          <p:nvPr/>
        </p:nvSpPr>
        <p:spPr bwMode="auto">
          <a:xfrm>
            <a:off x="4262120" y="5095240"/>
            <a:ext cx="609600" cy="873125"/>
          </a:xfrm>
          <a:prstGeom prst="rect">
            <a:avLst/>
          </a:prstGeom>
          <a:noFill/>
          <a:ln w="28575">
            <a:noFill/>
            <a:miter lim="800000"/>
            <a:headEnd/>
            <a:tailEnd/>
          </a:ln>
        </p:spPr>
        <p:txBody>
          <a:bodyPr wrap="none" anchor="ctr"/>
          <a:lstStyle/>
          <a:p>
            <a:pPr eaLnBrk="0" hangingPunct="0"/>
            <a:r>
              <a:rPr lang="en-US" sz="2400" i="0" dirty="0"/>
              <a:t>14</a:t>
            </a:r>
          </a:p>
        </p:txBody>
      </p:sp>
      <p:sp>
        <p:nvSpPr>
          <p:cNvPr id="85" name="Rectangle 2"/>
          <p:cNvSpPr>
            <a:spLocks noChangeArrowheads="1"/>
          </p:cNvSpPr>
          <p:nvPr/>
        </p:nvSpPr>
        <p:spPr bwMode="auto">
          <a:xfrm>
            <a:off x="6080760" y="5105400"/>
            <a:ext cx="609600" cy="873125"/>
          </a:xfrm>
          <a:prstGeom prst="rect">
            <a:avLst/>
          </a:prstGeom>
          <a:noFill/>
          <a:ln w="28575">
            <a:noFill/>
            <a:miter lim="800000"/>
            <a:headEnd/>
            <a:tailEnd/>
          </a:ln>
        </p:spPr>
        <p:txBody>
          <a:bodyPr wrap="none" anchor="ctr"/>
          <a:lstStyle/>
          <a:p>
            <a:pPr eaLnBrk="0" hangingPunct="0"/>
            <a:r>
              <a:rPr lang="en-US" sz="2400" i="0" dirty="0"/>
              <a:t>21</a:t>
            </a:r>
          </a:p>
        </p:txBody>
      </p:sp>
      <p:sp>
        <p:nvSpPr>
          <p:cNvPr id="86" name="Rectangle 2"/>
          <p:cNvSpPr>
            <a:spLocks noChangeArrowheads="1"/>
          </p:cNvSpPr>
          <p:nvPr/>
        </p:nvSpPr>
        <p:spPr bwMode="auto">
          <a:xfrm>
            <a:off x="7889240" y="5125720"/>
            <a:ext cx="609600" cy="873125"/>
          </a:xfrm>
          <a:prstGeom prst="rect">
            <a:avLst/>
          </a:prstGeom>
          <a:noFill/>
          <a:ln w="28575">
            <a:noFill/>
            <a:miter lim="800000"/>
            <a:headEnd/>
            <a:tailEnd/>
          </a:ln>
        </p:spPr>
        <p:txBody>
          <a:bodyPr wrap="none" anchor="ctr"/>
          <a:lstStyle/>
          <a:p>
            <a:pPr eaLnBrk="0" hangingPunct="0"/>
            <a:r>
              <a:rPr lang="en-US" sz="2400" i="0" dirty="0"/>
              <a:t>28</a:t>
            </a:r>
          </a:p>
        </p:txBody>
      </p:sp>
      <p:sp>
        <p:nvSpPr>
          <p:cNvPr id="87" name="Rectangle 2"/>
          <p:cNvSpPr>
            <a:spLocks noChangeArrowheads="1"/>
          </p:cNvSpPr>
          <p:nvPr/>
        </p:nvSpPr>
        <p:spPr bwMode="auto">
          <a:xfrm>
            <a:off x="1803112" y="3409315"/>
            <a:ext cx="3378488" cy="924560"/>
          </a:xfrm>
          <a:prstGeom prst="rect">
            <a:avLst/>
          </a:prstGeom>
          <a:solidFill>
            <a:srgbClr val="ECFECE"/>
          </a:solidFill>
          <a:ln w="28575">
            <a:solidFill>
              <a:schemeClr val="tx1"/>
            </a:solidFill>
            <a:miter lim="800000"/>
            <a:headEnd/>
            <a:tailEnd/>
          </a:ln>
        </p:spPr>
        <p:txBody>
          <a:bodyPr wrap="none" anchor="ctr"/>
          <a:lstStyle/>
          <a:p>
            <a:pPr eaLnBrk="0" hangingPunct="0"/>
            <a:endParaRPr lang="en-US" i="0"/>
          </a:p>
        </p:txBody>
      </p:sp>
      <p:sp>
        <p:nvSpPr>
          <p:cNvPr id="88" name="Rectangle 2"/>
          <p:cNvSpPr>
            <a:spLocks noChangeArrowheads="1"/>
          </p:cNvSpPr>
          <p:nvPr/>
        </p:nvSpPr>
        <p:spPr bwMode="auto">
          <a:xfrm>
            <a:off x="4551680" y="2524125"/>
            <a:ext cx="3677920" cy="873760"/>
          </a:xfrm>
          <a:prstGeom prst="rect">
            <a:avLst/>
          </a:prstGeom>
          <a:solidFill>
            <a:srgbClr val="D1F3D1"/>
          </a:solidFill>
          <a:ln w="28575">
            <a:solidFill>
              <a:schemeClr val="tx1">
                <a:lumMod val="95000"/>
                <a:lumOff val="5000"/>
              </a:schemeClr>
            </a:solidFill>
            <a:miter lim="800000"/>
            <a:headEnd/>
            <a:tailEnd/>
          </a:ln>
        </p:spPr>
        <p:txBody>
          <a:bodyPr wrap="none" anchor="ctr"/>
          <a:lstStyle/>
          <a:p>
            <a:pPr eaLnBrk="0" hangingPunct="0"/>
            <a:endParaRPr lang="en-US" i="0"/>
          </a:p>
        </p:txBody>
      </p:sp>
      <p:sp>
        <p:nvSpPr>
          <p:cNvPr id="93" name="Text Box 90"/>
          <p:cNvSpPr txBox="1">
            <a:spLocks noChangeArrowheads="1"/>
          </p:cNvSpPr>
          <p:nvPr/>
        </p:nvSpPr>
        <p:spPr bwMode="auto">
          <a:xfrm>
            <a:off x="1821180" y="3439795"/>
            <a:ext cx="3512820" cy="861774"/>
          </a:xfrm>
          <a:prstGeom prst="rect">
            <a:avLst/>
          </a:prstGeom>
          <a:noFill/>
          <a:ln w="9525">
            <a:noFill/>
            <a:miter lim="800000"/>
            <a:headEnd/>
            <a:tailEnd/>
          </a:ln>
        </p:spPr>
        <p:txBody>
          <a:bodyPr wrap="square">
            <a:spAutoFit/>
          </a:bodyPr>
          <a:lstStyle/>
          <a:p>
            <a:pPr eaLnBrk="0" hangingPunct="0">
              <a:lnSpc>
                <a:spcPts val="2000"/>
              </a:lnSpc>
              <a:spcBef>
                <a:spcPct val="50000"/>
              </a:spcBef>
            </a:pPr>
            <a:r>
              <a:rPr lang="en-US" sz="1400" b="0" i="0" dirty="0"/>
              <a:t>Mosquito ingests DENV in blood meal. DENV replicates in its body for 8-12 days before able to transmit DENV to person</a:t>
            </a:r>
          </a:p>
        </p:txBody>
      </p:sp>
      <p:sp>
        <p:nvSpPr>
          <p:cNvPr id="94" name="Text Box 90"/>
          <p:cNvSpPr txBox="1">
            <a:spLocks noChangeArrowheads="1"/>
          </p:cNvSpPr>
          <p:nvPr/>
        </p:nvSpPr>
        <p:spPr bwMode="auto">
          <a:xfrm>
            <a:off x="4550592" y="2536825"/>
            <a:ext cx="3677920" cy="861774"/>
          </a:xfrm>
          <a:prstGeom prst="rect">
            <a:avLst/>
          </a:prstGeom>
          <a:solidFill>
            <a:srgbClr val="E9FDF7"/>
          </a:solidFill>
          <a:ln w="9525">
            <a:noFill/>
            <a:miter lim="800000"/>
            <a:headEnd/>
            <a:tailEnd/>
          </a:ln>
        </p:spPr>
        <p:txBody>
          <a:bodyPr wrap="square">
            <a:spAutoFit/>
          </a:bodyPr>
          <a:lstStyle/>
          <a:p>
            <a:pPr eaLnBrk="0" hangingPunct="0">
              <a:lnSpc>
                <a:spcPts val="2000"/>
              </a:lnSpc>
              <a:spcBef>
                <a:spcPct val="50000"/>
              </a:spcBef>
            </a:pPr>
            <a:r>
              <a:rPr lang="en-US" sz="1400" b="0" i="0" dirty="0"/>
              <a:t>Infected mosquito bites another person and transmits DENV. DENV replicates in person for 3 to 14 days before symptom onset</a:t>
            </a:r>
          </a:p>
        </p:txBody>
      </p:sp>
      <p:sp>
        <p:nvSpPr>
          <p:cNvPr id="95" name="Text Box 109"/>
          <p:cNvSpPr txBox="1">
            <a:spLocks noChangeArrowheads="1"/>
          </p:cNvSpPr>
          <p:nvPr/>
        </p:nvSpPr>
        <p:spPr bwMode="auto">
          <a:xfrm>
            <a:off x="1697673" y="3100388"/>
            <a:ext cx="2557462" cy="307777"/>
          </a:xfrm>
          <a:prstGeom prst="rect">
            <a:avLst/>
          </a:prstGeom>
          <a:noFill/>
          <a:ln w="9525">
            <a:noFill/>
            <a:miter lim="800000"/>
            <a:headEnd/>
            <a:tailEnd/>
          </a:ln>
        </p:spPr>
        <p:txBody>
          <a:bodyPr>
            <a:spAutoFit/>
          </a:bodyPr>
          <a:lstStyle/>
          <a:p>
            <a:pPr algn="ctr">
              <a:spcBef>
                <a:spcPct val="50000"/>
              </a:spcBef>
            </a:pPr>
            <a:r>
              <a:rPr lang="en-US" sz="1400" i="0" dirty="0"/>
              <a:t>Extrinsic Incubation Period </a:t>
            </a:r>
          </a:p>
        </p:txBody>
      </p:sp>
      <p:sp>
        <p:nvSpPr>
          <p:cNvPr id="96" name="Text Box 67"/>
          <p:cNvSpPr txBox="1">
            <a:spLocks noChangeArrowheads="1"/>
          </p:cNvSpPr>
          <p:nvPr/>
        </p:nvSpPr>
        <p:spPr bwMode="auto">
          <a:xfrm>
            <a:off x="4402455" y="2188528"/>
            <a:ext cx="2557463" cy="307777"/>
          </a:xfrm>
          <a:prstGeom prst="rect">
            <a:avLst/>
          </a:prstGeom>
          <a:noFill/>
          <a:ln w="9525">
            <a:noFill/>
            <a:miter lim="800000"/>
            <a:headEnd/>
            <a:tailEnd/>
          </a:ln>
        </p:spPr>
        <p:txBody>
          <a:bodyPr>
            <a:spAutoFit/>
          </a:bodyPr>
          <a:lstStyle/>
          <a:p>
            <a:pPr algn="ctr">
              <a:spcBef>
                <a:spcPct val="50000"/>
              </a:spcBef>
            </a:pPr>
            <a:r>
              <a:rPr lang="en-US" sz="1400" i="0" dirty="0"/>
              <a:t>Intrinsic Incubation Period</a:t>
            </a:r>
          </a:p>
        </p:txBody>
      </p:sp>
      <p:sp>
        <p:nvSpPr>
          <p:cNvPr id="98" name="Smiley Face 97"/>
          <p:cNvSpPr/>
          <p:nvPr/>
        </p:nvSpPr>
        <p:spPr bwMode="auto">
          <a:xfrm>
            <a:off x="528320" y="4343400"/>
            <a:ext cx="304800" cy="304800"/>
          </a:xfrm>
          <a:prstGeom prst="smileyFace">
            <a:avLst/>
          </a:prstGeom>
          <a:solidFill>
            <a:srgbClr val="EFE1A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9" name="Rounded Rectangle 98"/>
          <p:cNvSpPr/>
          <p:nvPr/>
        </p:nvSpPr>
        <p:spPr bwMode="auto">
          <a:xfrm>
            <a:off x="571500" y="4648200"/>
            <a:ext cx="233680" cy="228600"/>
          </a:xfrm>
          <a:prstGeom prst="roundRect">
            <a:avLst/>
          </a:prstGeom>
          <a:blipFill>
            <a:blip r:embed="rId4"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 name="Smiley Face 103"/>
          <p:cNvSpPr/>
          <p:nvPr/>
        </p:nvSpPr>
        <p:spPr bwMode="auto">
          <a:xfrm>
            <a:off x="4183380" y="2514600"/>
            <a:ext cx="304800" cy="304800"/>
          </a:xfrm>
          <a:prstGeom prst="smileyFace">
            <a:avLst/>
          </a:prstGeom>
          <a:solidFill>
            <a:srgbClr val="DEC15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 name="Rounded Rectangle 104"/>
          <p:cNvSpPr/>
          <p:nvPr/>
        </p:nvSpPr>
        <p:spPr bwMode="auto">
          <a:xfrm>
            <a:off x="4213860" y="2819400"/>
            <a:ext cx="233680" cy="228600"/>
          </a:xfrm>
          <a:prstGeom prst="roundRect">
            <a:avLst/>
          </a:prstGeom>
          <a:blipFill>
            <a:blip r:embed="rId5"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4" name="Bent Arrow 113"/>
          <p:cNvSpPr/>
          <p:nvPr/>
        </p:nvSpPr>
        <p:spPr bwMode="auto">
          <a:xfrm>
            <a:off x="1600200" y="2628900"/>
            <a:ext cx="2438400" cy="914400"/>
          </a:xfrm>
          <a:prstGeom prst="bentArrow">
            <a:avLst>
              <a:gd name="adj1" fmla="val 8333"/>
              <a:gd name="adj2" fmla="val 17361"/>
              <a:gd name="adj3" fmla="val 26389"/>
              <a:gd name="adj4" fmla="val 43750"/>
            </a:avLst>
          </a:prstGeom>
          <a:solidFill>
            <a:srgbClr val="FF000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 name="Bent Arrow 28"/>
          <p:cNvSpPr/>
          <p:nvPr/>
        </p:nvSpPr>
        <p:spPr bwMode="auto">
          <a:xfrm>
            <a:off x="642750" y="3657599"/>
            <a:ext cx="728850" cy="643970"/>
          </a:xfrm>
          <a:prstGeom prst="bentArrow">
            <a:avLst>
              <a:gd name="adj1" fmla="val 8333"/>
              <a:gd name="adj2" fmla="val 17361"/>
              <a:gd name="adj3" fmla="val 26389"/>
              <a:gd name="adj4" fmla="val 43750"/>
            </a:avLst>
          </a:prstGeom>
          <a:solidFill>
            <a:srgbClr val="FF000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30" name="Picture 4"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 y="1285875"/>
            <a:ext cx="2238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Bent Arrow 30"/>
          <p:cNvSpPr/>
          <p:nvPr/>
        </p:nvSpPr>
        <p:spPr bwMode="auto">
          <a:xfrm>
            <a:off x="4307361" y="1826935"/>
            <a:ext cx="728850" cy="643970"/>
          </a:xfrm>
          <a:prstGeom prst="bentArrow">
            <a:avLst>
              <a:gd name="adj1" fmla="val 8333"/>
              <a:gd name="adj2" fmla="val 17361"/>
              <a:gd name="adj3" fmla="val 26389"/>
              <a:gd name="adj4" fmla="val 43750"/>
            </a:avLst>
          </a:prstGeom>
          <a:solidFill>
            <a:srgbClr val="FF000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3" name="Text Box 67"/>
          <p:cNvSpPr txBox="1">
            <a:spLocks noChangeArrowheads="1"/>
          </p:cNvSpPr>
          <p:nvPr/>
        </p:nvSpPr>
        <p:spPr bwMode="auto">
          <a:xfrm>
            <a:off x="4880430" y="1797907"/>
            <a:ext cx="3733800" cy="307777"/>
          </a:xfrm>
          <a:prstGeom prst="rect">
            <a:avLst/>
          </a:prstGeom>
          <a:noFill/>
          <a:ln w="9525">
            <a:noFill/>
            <a:miter lim="800000"/>
            <a:headEnd/>
            <a:tailEnd/>
          </a:ln>
        </p:spPr>
        <p:txBody>
          <a:bodyPr wrap="square">
            <a:spAutoFit/>
          </a:bodyPr>
          <a:lstStyle/>
          <a:p>
            <a:pPr algn="ctr">
              <a:spcBef>
                <a:spcPct val="50000"/>
              </a:spcBef>
            </a:pPr>
            <a:r>
              <a:rPr lang="en-US" sz="1400" i="0" dirty="0"/>
              <a:t>Possibility of Blood-borne Transmission</a:t>
            </a:r>
          </a:p>
        </p:txBody>
      </p:sp>
      <p:sp>
        <p:nvSpPr>
          <p:cNvPr id="34" name="Text Box 67"/>
          <p:cNvSpPr txBox="1">
            <a:spLocks noChangeArrowheads="1"/>
          </p:cNvSpPr>
          <p:nvPr/>
        </p:nvSpPr>
        <p:spPr bwMode="auto">
          <a:xfrm>
            <a:off x="272238" y="1689055"/>
            <a:ext cx="2238219" cy="523220"/>
          </a:xfrm>
          <a:prstGeom prst="rect">
            <a:avLst/>
          </a:prstGeom>
          <a:noFill/>
          <a:ln w="9525">
            <a:noFill/>
            <a:miter lim="800000"/>
            <a:headEnd/>
            <a:tailEnd/>
          </a:ln>
        </p:spPr>
        <p:txBody>
          <a:bodyPr wrap="square">
            <a:spAutoFit/>
          </a:bodyPr>
          <a:lstStyle/>
          <a:p>
            <a:pPr algn="ctr">
              <a:spcBef>
                <a:spcPct val="50000"/>
              </a:spcBef>
            </a:pPr>
            <a:r>
              <a:rPr lang="en-US" sz="1400" i="0" dirty="0"/>
              <a:t>Mosquito-borne Transmission</a:t>
            </a:r>
          </a:p>
        </p:txBody>
      </p:sp>
      <p:pic>
        <p:nvPicPr>
          <p:cNvPr id="32" name="Picture 94" descr="mosquito"/>
          <p:cNvPicPr>
            <a:picLocks noChangeAspect="1" noChangeArrowheads="1" noCrop="1"/>
          </p:cNvPicPr>
          <p:nvPr/>
        </p:nvPicPr>
        <p:blipFill>
          <a:blip r:embed="rId3" cstate="print"/>
          <a:srcRect/>
          <a:stretch>
            <a:fillRect/>
          </a:stretch>
        </p:blipFill>
        <p:spPr bwMode="auto">
          <a:xfrm>
            <a:off x="101628" y="4593756"/>
            <a:ext cx="396875" cy="495300"/>
          </a:xfrm>
          <a:prstGeom prst="rect">
            <a:avLst/>
          </a:prstGeom>
          <a:noFill/>
          <a:ln w="9525">
            <a:noFill/>
            <a:miter lim="800000"/>
            <a:headEnd/>
            <a:tailEnd/>
          </a:ln>
        </p:spPr>
      </p:pic>
    </p:spTree>
    <p:extLst>
      <p:ext uri="{BB962C8B-B14F-4D97-AF65-F5344CB8AC3E}">
        <p14:creationId xmlns:p14="http://schemas.microsoft.com/office/powerpoint/2010/main" val="1418329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94" grpId="0"/>
      <p:bldP spid="87" grpId="0" animBg="1"/>
      <p:bldP spid="88" grpId="0" animBg="1"/>
      <p:bldP spid="93" grpId="0"/>
      <p:bldP spid="94" grpId="0" animBg="1"/>
      <p:bldP spid="95" grpId="0"/>
      <p:bldP spid="96" grpId="0"/>
      <p:bldP spid="98" grpId="0" animBg="1"/>
      <p:bldP spid="99" grpId="0" animBg="1"/>
      <p:bldP spid="104" grpId="0" animBg="1"/>
      <p:bldP spid="105" grpId="0" animBg="1"/>
      <p:bldP spid="114" grpId="0" animBg="1"/>
      <p:bldP spid="29" grpId="0" animBg="1"/>
      <p:bldP spid="31" grpId="0" animBg="1"/>
      <p:bldP spid="33" grpId="0"/>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sz="half" idx="1"/>
          </p:nvPr>
        </p:nvSpPr>
        <p:spPr>
          <a:xfrm>
            <a:off x="409575" y="925513"/>
            <a:ext cx="8515350" cy="5932487"/>
          </a:xfrm>
        </p:spPr>
        <p:txBody>
          <a:bodyPr/>
          <a:lstStyle/>
          <a:p>
            <a:pPr marL="0" indent="0">
              <a:buFontTx/>
              <a:buNone/>
            </a:pPr>
            <a:r>
              <a:rPr lang="en-US" sz="3200" b="1" dirty="0"/>
              <a:t>Interventions at personal and community levels are key to preventing dengue.</a:t>
            </a:r>
          </a:p>
          <a:p>
            <a:pPr marL="0" indent="0">
              <a:buFontTx/>
              <a:buNone/>
            </a:pPr>
            <a:r>
              <a:rPr lang="en-US" sz="3200" b="1" dirty="0"/>
              <a:t>Communication and coordination are </a:t>
            </a:r>
            <a:r>
              <a:rPr lang="en-US" sz="3200" b="1" u="sng" dirty="0"/>
              <a:t>essential</a:t>
            </a:r>
            <a:r>
              <a:rPr lang="en-US" sz="3200" b="1" dirty="0"/>
              <a:t>:</a:t>
            </a:r>
            <a:endParaRPr lang="en-US" sz="3200" b="1" i="1" dirty="0"/>
          </a:p>
          <a:p>
            <a:pPr marL="452438" lvl="1" indent="-331788">
              <a:buFontTx/>
              <a:buChar char="•"/>
            </a:pPr>
            <a:r>
              <a:rPr lang="en-US" sz="3000" b="1" dirty="0"/>
              <a:t>With the public </a:t>
            </a:r>
          </a:p>
          <a:p>
            <a:pPr marL="452438" lvl="1" indent="-331788">
              <a:buFontTx/>
              <a:buChar char="•"/>
            </a:pPr>
            <a:r>
              <a:rPr lang="en-US" sz="3000" b="1" dirty="0"/>
              <a:t>Between Epidemiology, Environmental Health, and Public Information/Education programs within each agency/jurisdiction</a:t>
            </a:r>
          </a:p>
          <a:p>
            <a:pPr marL="452438" lvl="1" indent="-331788">
              <a:buFontTx/>
              <a:buChar char="•"/>
            </a:pPr>
            <a:r>
              <a:rPr lang="en-US" sz="3000" b="1" dirty="0"/>
              <a:t>Among neighboring Health Departments and Vector Control agencies on either side of the border</a:t>
            </a:r>
          </a:p>
        </p:txBody>
      </p:sp>
      <p:sp>
        <p:nvSpPr>
          <p:cNvPr id="439300" name="Text Box 4"/>
          <p:cNvSpPr txBox="1">
            <a:spLocks noChangeArrowheads="1"/>
          </p:cNvSpPr>
          <p:nvPr/>
        </p:nvSpPr>
        <p:spPr bwMode="auto">
          <a:xfrm>
            <a:off x="0" y="76200"/>
            <a:ext cx="91440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sz="3600"/>
              <a:t>Dengue Public Health Response</a:t>
            </a:r>
          </a:p>
        </p:txBody>
      </p:sp>
    </p:spTree>
    <p:extLst>
      <p:ext uri="{BB962C8B-B14F-4D97-AF65-F5344CB8AC3E}">
        <p14:creationId xmlns:p14="http://schemas.microsoft.com/office/powerpoint/2010/main" val="2681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96900"/>
            <a:ext cx="79248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6"/>
          <p:cNvSpPr txBox="1">
            <a:spLocks noChangeArrowheads="1"/>
          </p:cNvSpPr>
          <p:nvPr/>
        </p:nvSpPr>
        <p:spPr bwMode="auto">
          <a:xfrm>
            <a:off x="6477000" y="64770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200"/>
              <a:t>Source: MMWR 56(31); 785-789</a:t>
            </a:r>
          </a:p>
        </p:txBody>
      </p:sp>
    </p:spTree>
    <p:extLst>
      <p:ext uri="{BB962C8B-B14F-4D97-AF65-F5344CB8AC3E}">
        <p14:creationId xmlns:p14="http://schemas.microsoft.com/office/powerpoint/2010/main" val="252025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152400"/>
            <a:ext cx="7772400" cy="533400"/>
          </a:xfrm>
        </p:spPr>
        <p:txBody>
          <a:bodyPr bIns="91440" anchor="b">
            <a:normAutofit fontScale="90000"/>
          </a:bodyPr>
          <a:lstStyle/>
          <a:p>
            <a:r>
              <a:rPr lang="en-US" sz="4000" dirty="0">
                <a:solidFill>
                  <a:schemeClr val="tx1"/>
                </a:solidFill>
              </a:rPr>
              <a:t>Dengue in Texas</a:t>
            </a:r>
          </a:p>
        </p:txBody>
      </p:sp>
      <p:sp>
        <p:nvSpPr>
          <p:cNvPr id="6147" name="Rectangle 3"/>
          <p:cNvSpPr>
            <a:spLocks noGrp="1" noChangeArrowheads="1"/>
          </p:cNvSpPr>
          <p:nvPr>
            <p:ph sz="quarter" idx="4294967295"/>
          </p:nvPr>
        </p:nvSpPr>
        <p:spPr>
          <a:xfrm>
            <a:off x="1371600" y="685800"/>
            <a:ext cx="7772400" cy="1066800"/>
          </a:xfrm>
        </p:spPr>
        <p:txBody>
          <a:bodyPr>
            <a:normAutofit fontScale="92500" lnSpcReduction="10000"/>
          </a:bodyPr>
          <a:lstStyle/>
          <a:p>
            <a:pPr marL="273050" indent="-273050">
              <a:lnSpc>
                <a:spcPct val="80000"/>
              </a:lnSpc>
            </a:pPr>
            <a:r>
              <a:rPr lang="en-US" sz="2800">
                <a:cs typeface="Arial" charset="0"/>
              </a:rPr>
              <a:t>Rare in Texas in recent years</a:t>
            </a:r>
          </a:p>
          <a:p>
            <a:pPr marL="273050" indent="-273050">
              <a:lnSpc>
                <a:spcPct val="80000"/>
              </a:lnSpc>
            </a:pPr>
            <a:r>
              <a:rPr lang="en-US" sz="2800">
                <a:cs typeface="Arial" charset="0"/>
              </a:rPr>
              <a:t>32 cases reported in 2005, with 25 from Cameron County, 3 with local transmission</a:t>
            </a:r>
          </a:p>
        </p:txBody>
      </p:sp>
      <p:grpSp>
        <p:nvGrpSpPr>
          <p:cNvPr id="6148" name="Group 4"/>
          <p:cNvGrpSpPr>
            <a:grpSpLocks/>
          </p:cNvGrpSpPr>
          <p:nvPr/>
        </p:nvGrpSpPr>
        <p:grpSpPr bwMode="auto">
          <a:xfrm>
            <a:off x="1905000" y="1981200"/>
            <a:ext cx="5230813" cy="4287838"/>
            <a:chOff x="387" y="1103"/>
            <a:chExt cx="3295" cy="2701"/>
          </a:xfrm>
        </p:grpSpPr>
        <p:sp>
          <p:nvSpPr>
            <p:cNvPr id="6149" name="Line 5"/>
            <p:cNvSpPr>
              <a:spLocks noChangeShapeType="1"/>
            </p:cNvSpPr>
            <p:nvPr/>
          </p:nvSpPr>
          <p:spPr bwMode="auto">
            <a:xfrm>
              <a:off x="893" y="1586"/>
              <a:ext cx="1" cy="125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849" y="2837"/>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p:cNvSpPr>
              <a:spLocks noChangeShapeType="1"/>
            </p:cNvSpPr>
            <p:nvPr/>
          </p:nvSpPr>
          <p:spPr bwMode="auto">
            <a:xfrm>
              <a:off x="849" y="2661"/>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Line 8"/>
            <p:cNvSpPr>
              <a:spLocks noChangeShapeType="1"/>
            </p:cNvSpPr>
            <p:nvPr/>
          </p:nvSpPr>
          <p:spPr bwMode="auto">
            <a:xfrm>
              <a:off x="849" y="2474"/>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9"/>
            <p:cNvSpPr>
              <a:spLocks noChangeShapeType="1"/>
            </p:cNvSpPr>
            <p:nvPr/>
          </p:nvSpPr>
          <p:spPr bwMode="auto">
            <a:xfrm>
              <a:off x="849" y="2299"/>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10"/>
            <p:cNvSpPr>
              <a:spLocks noChangeShapeType="1"/>
            </p:cNvSpPr>
            <p:nvPr/>
          </p:nvSpPr>
          <p:spPr bwMode="auto">
            <a:xfrm>
              <a:off x="849" y="2123"/>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11"/>
            <p:cNvSpPr>
              <a:spLocks noChangeShapeType="1"/>
            </p:cNvSpPr>
            <p:nvPr/>
          </p:nvSpPr>
          <p:spPr bwMode="auto">
            <a:xfrm>
              <a:off x="849" y="1948"/>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2"/>
            <p:cNvSpPr>
              <a:spLocks noChangeShapeType="1"/>
            </p:cNvSpPr>
            <p:nvPr/>
          </p:nvSpPr>
          <p:spPr bwMode="auto">
            <a:xfrm>
              <a:off x="849" y="1761"/>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13"/>
            <p:cNvSpPr>
              <a:spLocks noChangeShapeType="1"/>
            </p:cNvSpPr>
            <p:nvPr/>
          </p:nvSpPr>
          <p:spPr bwMode="auto">
            <a:xfrm>
              <a:off x="849" y="1586"/>
              <a:ext cx="4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14"/>
            <p:cNvSpPr>
              <a:spLocks noChangeShapeType="1"/>
            </p:cNvSpPr>
            <p:nvPr/>
          </p:nvSpPr>
          <p:spPr bwMode="auto">
            <a:xfrm>
              <a:off x="893" y="2837"/>
              <a:ext cx="212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flipV="1">
              <a:off x="893"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0" name="Line 16"/>
            <p:cNvSpPr>
              <a:spLocks noChangeShapeType="1"/>
            </p:cNvSpPr>
            <p:nvPr/>
          </p:nvSpPr>
          <p:spPr bwMode="auto">
            <a:xfrm flipV="1">
              <a:off x="1090"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1" name="Line 17"/>
            <p:cNvSpPr>
              <a:spLocks noChangeShapeType="1"/>
            </p:cNvSpPr>
            <p:nvPr/>
          </p:nvSpPr>
          <p:spPr bwMode="auto">
            <a:xfrm flipV="1">
              <a:off x="1276"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2" name="Line 18"/>
            <p:cNvSpPr>
              <a:spLocks noChangeShapeType="1"/>
            </p:cNvSpPr>
            <p:nvPr/>
          </p:nvSpPr>
          <p:spPr bwMode="auto">
            <a:xfrm flipV="1">
              <a:off x="1473"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3" name="Line 19"/>
            <p:cNvSpPr>
              <a:spLocks noChangeShapeType="1"/>
            </p:cNvSpPr>
            <p:nvPr/>
          </p:nvSpPr>
          <p:spPr bwMode="auto">
            <a:xfrm flipV="1">
              <a:off x="1671"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4" name="Line 20"/>
            <p:cNvSpPr>
              <a:spLocks noChangeShapeType="1"/>
            </p:cNvSpPr>
            <p:nvPr/>
          </p:nvSpPr>
          <p:spPr bwMode="auto">
            <a:xfrm flipV="1">
              <a:off x="1857"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Line 21"/>
            <p:cNvSpPr>
              <a:spLocks noChangeShapeType="1"/>
            </p:cNvSpPr>
            <p:nvPr/>
          </p:nvSpPr>
          <p:spPr bwMode="auto">
            <a:xfrm flipV="1">
              <a:off x="2054"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Line 22"/>
            <p:cNvSpPr>
              <a:spLocks noChangeShapeType="1"/>
            </p:cNvSpPr>
            <p:nvPr/>
          </p:nvSpPr>
          <p:spPr bwMode="auto">
            <a:xfrm flipV="1">
              <a:off x="2240"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7" name="Line 23"/>
            <p:cNvSpPr>
              <a:spLocks noChangeShapeType="1"/>
            </p:cNvSpPr>
            <p:nvPr/>
          </p:nvSpPr>
          <p:spPr bwMode="auto">
            <a:xfrm flipV="1">
              <a:off x="2437"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8" name="Line 24"/>
            <p:cNvSpPr>
              <a:spLocks noChangeShapeType="1"/>
            </p:cNvSpPr>
            <p:nvPr/>
          </p:nvSpPr>
          <p:spPr bwMode="auto">
            <a:xfrm flipV="1">
              <a:off x="2634"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Line 25"/>
            <p:cNvSpPr>
              <a:spLocks noChangeShapeType="1"/>
            </p:cNvSpPr>
            <p:nvPr/>
          </p:nvSpPr>
          <p:spPr bwMode="auto">
            <a:xfrm flipV="1">
              <a:off x="2820"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0" name="Line 26"/>
            <p:cNvSpPr>
              <a:spLocks noChangeShapeType="1"/>
            </p:cNvSpPr>
            <p:nvPr/>
          </p:nvSpPr>
          <p:spPr bwMode="auto">
            <a:xfrm flipV="1">
              <a:off x="3018" y="2837"/>
              <a:ext cx="1"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1" name="Line 27"/>
            <p:cNvSpPr>
              <a:spLocks noChangeShapeType="1"/>
            </p:cNvSpPr>
            <p:nvPr/>
          </p:nvSpPr>
          <p:spPr bwMode="auto">
            <a:xfrm>
              <a:off x="991" y="2321"/>
              <a:ext cx="187" cy="428"/>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2" name="Line 28"/>
            <p:cNvSpPr>
              <a:spLocks noChangeShapeType="1"/>
            </p:cNvSpPr>
            <p:nvPr/>
          </p:nvSpPr>
          <p:spPr bwMode="auto">
            <a:xfrm flipV="1">
              <a:off x="1178" y="2661"/>
              <a:ext cx="197" cy="88"/>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3" name="Line 29"/>
            <p:cNvSpPr>
              <a:spLocks noChangeShapeType="1"/>
            </p:cNvSpPr>
            <p:nvPr/>
          </p:nvSpPr>
          <p:spPr bwMode="auto">
            <a:xfrm>
              <a:off x="1375" y="2661"/>
              <a:ext cx="197" cy="66"/>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0"/>
            <p:cNvSpPr>
              <a:spLocks noChangeShapeType="1"/>
            </p:cNvSpPr>
            <p:nvPr/>
          </p:nvSpPr>
          <p:spPr bwMode="auto">
            <a:xfrm flipV="1">
              <a:off x="1572" y="1662"/>
              <a:ext cx="186" cy="1065"/>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1"/>
            <p:cNvSpPr>
              <a:spLocks noChangeShapeType="1"/>
            </p:cNvSpPr>
            <p:nvPr/>
          </p:nvSpPr>
          <p:spPr bwMode="auto">
            <a:xfrm>
              <a:off x="1758" y="1662"/>
              <a:ext cx="197" cy="1065"/>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2"/>
            <p:cNvSpPr>
              <a:spLocks noChangeShapeType="1"/>
            </p:cNvSpPr>
            <p:nvPr/>
          </p:nvSpPr>
          <p:spPr bwMode="auto">
            <a:xfrm flipV="1">
              <a:off x="1955" y="2716"/>
              <a:ext cx="197" cy="11"/>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3"/>
            <p:cNvSpPr>
              <a:spLocks noChangeShapeType="1"/>
            </p:cNvSpPr>
            <p:nvPr/>
          </p:nvSpPr>
          <p:spPr bwMode="auto">
            <a:xfrm flipV="1">
              <a:off x="2152" y="2617"/>
              <a:ext cx="187" cy="99"/>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4"/>
            <p:cNvSpPr>
              <a:spLocks noChangeShapeType="1"/>
            </p:cNvSpPr>
            <p:nvPr/>
          </p:nvSpPr>
          <p:spPr bwMode="auto">
            <a:xfrm flipV="1">
              <a:off x="2339" y="2573"/>
              <a:ext cx="197" cy="44"/>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5"/>
            <p:cNvSpPr>
              <a:spLocks noChangeShapeType="1"/>
            </p:cNvSpPr>
            <p:nvPr/>
          </p:nvSpPr>
          <p:spPr bwMode="auto">
            <a:xfrm>
              <a:off x="2536" y="2573"/>
              <a:ext cx="197" cy="209"/>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36"/>
            <p:cNvSpPr>
              <a:spLocks noChangeShapeType="1"/>
            </p:cNvSpPr>
            <p:nvPr/>
          </p:nvSpPr>
          <p:spPr bwMode="auto">
            <a:xfrm flipV="1">
              <a:off x="2733" y="2304"/>
              <a:ext cx="147" cy="478"/>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37"/>
            <p:cNvSpPr>
              <a:spLocks noChangeShapeType="1"/>
            </p:cNvSpPr>
            <p:nvPr/>
          </p:nvSpPr>
          <p:spPr bwMode="auto">
            <a:xfrm>
              <a:off x="991" y="2760"/>
              <a:ext cx="187" cy="77"/>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38"/>
            <p:cNvSpPr>
              <a:spLocks noChangeShapeType="1"/>
            </p:cNvSpPr>
            <p:nvPr/>
          </p:nvSpPr>
          <p:spPr bwMode="auto">
            <a:xfrm flipV="1">
              <a:off x="1178" y="2804"/>
              <a:ext cx="197" cy="33"/>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Line 39"/>
            <p:cNvSpPr>
              <a:spLocks noChangeShapeType="1"/>
            </p:cNvSpPr>
            <p:nvPr/>
          </p:nvSpPr>
          <p:spPr bwMode="auto">
            <a:xfrm>
              <a:off x="1375" y="2804"/>
              <a:ext cx="197" cy="11"/>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4" name="Line 40"/>
            <p:cNvSpPr>
              <a:spLocks noChangeShapeType="1"/>
            </p:cNvSpPr>
            <p:nvPr/>
          </p:nvSpPr>
          <p:spPr bwMode="auto">
            <a:xfrm flipV="1">
              <a:off x="1572" y="2716"/>
              <a:ext cx="186" cy="99"/>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Line 41"/>
            <p:cNvSpPr>
              <a:spLocks noChangeShapeType="1"/>
            </p:cNvSpPr>
            <p:nvPr/>
          </p:nvSpPr>
          <p:spPr bwMode="auto">
            <a:xfrm>
              <a:off x="1758" y="2716"/>
              <a:ext cx="197" cy="121"/>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6" name="Line 42"/>
            <p:cNvSpPr>
              <a:spLocks noChangeShapeType="1"/>
            </p:cNvSpPr>
            <p:nvPr/>
          </p:nvSpPr>
          <p:spPr bwMode="auto">
            <a:xfrm>
              <a:off x="1955" y="2837"/>
              <a:ext cx="197" cy="1"/>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Line 43"/>
            <p:cNvSpPr>
              <a:spLocks noChangeShapeType="1"/>
            </p:cNvSpPr>
            <p:nvPr/>
          </p:nvSpPr>
          <p:spPr bwMode="auto">
            <a:xfrm flipV="1">
              <a:off x="2152" y="2727"/>
              <a:ext cx="187" cy="110"/>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8" name="Line 44"/>
            <p:cNvSpPr>
              <a:spLocks noChangeShapeType="1"/>
            </p:cNvSpPr>
            <p:nvPr/>
          </p:nvSpPr>
          <p:spPr bwMode="auto">
            <a:xfrm>
              <a:off x="2339" y="2727"/>
              <a:ext cx="197" cy="33"/>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9" name="Line 45"/>
            <p:cNvSpPr>
              <a:spLocks noChangeShapeType="1"/>
            </p:cNvSpPr>
            <p:nvPr/>
          </p:nvSpPr>
          <p:spPr bwMode="auto">
            <a:xfrm>
              <a:off x="2536" y="2760"/>
              <a:ext cx="197" cy="44"/>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0" name="Line 46"/>
            <p:cNvSpPr>
              <a:spLocks noChangeShapeType="1"/>
            </p:cNvSpPr>
            <p:nvPr/>
          </p:nvSpPr>
          <p:spPr bwMode="auto">
            <a:xfrm flipV="1">
              <a:off x="2733" y="2448"/>
              <a:ext cx="147" cy="356"/>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Rectangle 47"/>
            <p:cNvSpPr>
              <a:spLocks noChangeArrowheads="1"/>
            </p:cNvSpPr>
            <p:nvPr/>
          </p:nvSpPr>
          <p:spPr bwMode="auto">
            <a:xfrm>
              <a:off x="860" y="1103"/>
              <a:ext cx="18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Reported Cases of Dengue </a:t>
              </a:r>
              <a:endParaRPr lang="en-US" sz="2800">
                <a:latin typeface="Times New Roman" pitchFamily="18" charset="0"/>
              </a:endParaRPr>
            </a:p>
          </p:txBody>
        </p:sp>
        <p:sp>
          <p:nvSpPr>
            <p:cNvPr id="6192" name="Rectangle 48"/>
            <p:cNvSpPr>
              <a:spLocks noChangeArrowheads="1"/>
            </p:cNvSpPr>
            <p:nvPr/>
          </p:nvSpPr>
          <p:spPr bwMode="auto">
            <a:xfrm>
              <a:off x="1276" y="1289"/>
              <a:ext cx="1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Fever, Texas 1995 – 2005</a:t>
              </a:r>
              <a:endParaRPr lang="en-US" sz="2800">
                <a:latin typeface="Times New Roman" pitchFamily="18" charset="0"/>
              </a:endParaRPr>
            </a:p>
          </p:txBody>
        </p:sp>
        <p:sp>
          <p:nvSpPr>
            <p:cNvPr id="6193" name="Rectangle 49"/>
            <p:cNvSpPr>
              <a:spLocks noChangeArrowheads="1"/>
            </p:cNvSpPr>
            <p:nvPr/>
          </p:nvSpPr>
          <p:spPr bwMode="auto">
            <a:xfrm>
              <a:off x="707" y="2749"/>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0</a:t>
              </a:r>
              <a:endParaRPr lang="en-US" sz="2800">
                <a:latin typeface="Times New Roman" pitchFamily="18" charset="0"/>
              </a:endParaRPr>
            </a:p>
          </p:txBody>
        </p:sp>
        <p:sp>
          <p:nvSpPr>
            <p:cNvPr id="6194" name="Rectangle 50"/>
            <p:cNvSpPr>
              <a:spLocks noChangeArrowheads="1"/>
            </p:cNvSpPr>
            <p:nvPr/>
          </p:nvSpPr>
          <p:spPr bwMode="auto">
            <a:xfrm>
              <a:off x="630" y="257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10</a:t>
              </a:r>
              <a:endParaRPr lang="en-US" sz="2800">
                <a:latin typeface="Times New Roman" pitchFamily="18" charset="0"/>
              </a:endParaRPr>
            </a:p>
          </p:txBody>
        </p:sp>
        <p:sp>
          <p:nvSpPr>
            <p:cNvPr id="6195" name="Rectangle 51"/>
            <p:cNvSpPr>
              <a:spLocks noChangeArrowheads="1"/>
            </p:cNvSpPr>
            <p:nvPr/>
          </p:nvSpPr>
          <p:spPr bwMode="auto">
            <a:xfrm>
              <a:off x="630" y="238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20</a:t>
              </a:r>
              <a:endParaRPr lang="en-US" sz="2800">
                <a:latin typeface="Times New Roman" pitchFamily="18" charset="0"/>
              </a:endParaRPr>
            </a:p>
          </p:txBody>
        </p:sp>
        <p:sp>
          <p:nvSpPr>
            <p:cNvPr id="6196" name="Rectangle 52"/>
            <p:cNvSpPr>
              <a:spLocks noChangeArrowheads="1"/>
            </p:cNvSpPr>
            <p:nvPr/>
          </p:nvSpPr>
          <p:spPr bwMode="auto">
            <a:xfrm>
              <a:off x="630" y="221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30</a:t>
              </a:r>
              <a:endParaRPr lang="en-US" sz="2800">
                <a:latin typeface="Times New Roman" pitchFamily="18" charset="0"/>
              </a:endParaRPr>
            </a:p>
          </p:txBody>
        </p:sp>
        <p:sp>
          <p:nvSpPr>
            <p:cNvPr id="6197" name="Rectangle 53"/>
            <p:cNvSpPr>
              <a:spLocks noChangeArrowheads="1"/>
            </p:cNvSpPr>
            <p:nvPr/>
          </p:nvSpPr>
          <p:spPr bwMode="auto">
            <a:xfrm>
              <a:off x="630" y="203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40</a:t>
              </a:r>
              <a:endParaRPr lang="en-US" sz="2800">
                <a:latin typeface="Times New Roman" pitchFamily="18" charset="0"/>
              </a:endParaRPr>
            </a:p>
          </p:txBody>
        </p:sp>
        <p:sp>
          <p:nvSpPr>
            <p:cNvPr id="6198" name="Rectangle 54"/>
            <p:cNvSpPr>
              <a:spLocks noChangeArrowheads="1"/>
            </p:cNvSpPr>
            <p:nvPr/>
          </p:nvSpPr>
          <p:spPr bwMode="auto">
            <a:xfrm>
              <a:off x="630" y="1860"/>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50</a:t>
              </a:r>
              <a:endParaRPr lang="en-US" sz="2800">
                <a:latin typeface="Times New Roman" pitchFamily="18" charset="0"/>
              </a:endParaRPr>
            </a:p>
          </p:txBody>
        </p:sp>
        <p:sp>
          <p:nvSpPr>
            <p:cNvPr id="6199" name="Rectangle 55"/>
            <p:cNvSpPr>
              <a:spLocks noChangeArrowheads="1"/>
            </p:cNvSpPr>
            <p:nvPr/>
          </p:nvSpPr>
          <p:spPr bwMode="auto">
            <a:xfrm>
              <a:off x="630" y="167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60</a:t>
              </a:r>
              <a:endParaRPr lang="en-US" sz="2800">
                <a:latin typeface="Times New Roman" pitchFamily="18" charset="0"/>
              </a:endParaRPr>
            </a:p>
          </p:txBody>
        </p:sp>
        <p:sp>
          <p:nvSpPr>
            <p:cNvPr id="6200" name="Rectangle 56"/>
            <p:cNvSpPr>
              <a:spLocks noChangeArrowheads="1"/>
            </p:cNvSpPr>
            <p:nvPr/>
          </p:nvSpPr>
          <p:spPr bwMode="auto">
            <a:xfrm>
              <a:off x="630" y="1498"/>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70</a:t>
              </a:r>
              <a:endParaRPr lang="en-US" sz="2800">
                <a:latin typeface="Times New Roman" pitchFamily="18" charset="0"/>
              </a:endParaRPr>
            </a:p>
          </p:txBody>
        </p:sp>
        <p:sp>
          <p:nvSpPr>
            <p:cNvPr id="6201" name="Rectangle 57"/>
            <p:cNvSpPr>
              <a:spLocks noChangeArrowheads="1"/>
            </p:cNvSpPr>
            <p:nvPr/>
          </p:nvSpPr>
          <p:spPr bwMode="auto">
            <a:xfrm rot="-5400000">
              <a:off x="830" y="3006"/>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1995</a:t>
              </a:r>
              <a:endParaRPr lang="en-US" sz="2800">
                <a:latin typeface="Times New Roman" pitchFamily="18" charset="0"/>
              </a:endParaRPr>
            </a:p>
          </p:txBody>
        </p:sp>
        <p:sp>
          <p:nvSpPr>
            <p:cNvPr id="6202" name="Rectangle 58"/>
            <p:cNvSpPr>
              <a:spLocks noChangeArrowheads="1"/>
            </p:cNvSpPr>
            <p:nvPr/>
          </p:nvSpPr>
          <p:spPr bwMode="auto">
            <a:xfrm rot="-5400000">
              <a:off x="1016" y="3006"/>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1996</a:t>
              </a:r>
              <a:endParaRPr lang="en-US" sz="2800">
                <a:latin typeface="Times New Roman" pitchFamily="18" charset="0"/>
              </a:endParaRPr>
            </a:p>
          </p:txBody>
        </p:sp>
        <p:sp>
          <p:nvSpPr>
            <p:cNvPr id="6203" name="Rectangle 59"/>
            <p:cNvSpPr>
              <a:spLocks noChangeArrowheads="1"/>
            </p:cNvSpPr>
            <p:nvPr/>
          </p:nvSpPr>
          <p:spPr bwMode="auto">
            <a:xfrm rot="-5400000">
              <a:off x="1213" y="3006"/>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1997</a:t>
              </a:r>
              <a:endParaRPr lang="en-US" sz="2800">
                <a:latin typeface="Times New Roman" pitchFamily="18" charset="0"/>
              </a:endParaRPr>
            </a:p>
          </p:txBody>
        </p:sp>
        <p:sp>
          <p:nvSpPr>
            <p:cNvPr id="6204" name="Rectangle 60"/>
            <p:cNvSpPr>
              <a:spLocks noChangeArrowheads="1"/>
            </p:cNvSpPr>
            <p:nvPr/>
          </p:nvSpPr>
          <p:spPr bwMode="auto">
            <a:xfrm rot="-5400000">
              <a:off x="1411" y="3005"/>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1998</a:t>
              </a:r>
              <a:endParaRPr lang="en-US" sz="2800">
                <a:latin typeface="Times New Roman" pitchFamily="18" charset="0"/>
              </a:endParaRPr>
            </a:p>
          </p:txBody>
        </p:sp>
        <p:sp>
          <p:nvSpPr>
            <p:cNvPr id="6205" name="Rectangle 61"/>
            <p:cNvSpPr>
              <a:spLocks noChangeArrowheads="1"/>
            </p:cNvSpPr>
            <p:nvPr/>
          </p:nvSpPr>
          <p:spPr bwMode="auto">
            <a:xfrm rot="-5400000">
              <a:off x="1598" y="3005"/>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1999</a:t>
              </a:r>
              <a:endParaRPr lang="en-US" sz="2800">
                <a:latin typeface="Times New Roman" pitchFamily="18" charset="0"/>
              </a:endParaRPr>
            </a:p>
          </p:txBody>
        </p:sp>
        <p:sp>
          <p:nvSpPr>
            <p:cNvPr id="6206" name="Rectangle 62"/>
            <p:cNvSpPr>
              <a:spLocks noChangeArrowheads="1"/>
            </p:cNvSpPr>
            <p:nvPr/>
          </p:nvSpPr>
          <p:spPr bwMode="auto">
            <a:xfrm rot="-5400000">
              <a:off x="1795" y="3004"/>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2000</a:t>
              </a:r>
              <a:endParaRPr lang="en-US" sz="2800">
                <a:latin typeface="Times New Roman" pitchFamily="18" charset="0"/>
              </a:endParaRPr>
            </a:p>
          </p:txBody>
        </p:sp>
        <p:sp>
          <p:nvSpPr>
            <p:cNvPr id="6207" name="Rectangle 63"/>
            <p:cNvSpPr>
              <a:spLocks noChangeArrowheads="1"/>
            </p:cNvSpPr>
            <p:nvPr/>
          </p:nvSpPr>
          <p:spPr bwMode="auto">
            <a:xfrm rot="-5400000">
              <a:off x="1992" y="3004"/>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2001</a:t>
              </a:r>
              <a:endParaRPr lang="en-US" sz="2800">
                <a:latin typeface="Times New Roman" pitchFamily="18" charset="0"/>
              </a:endParaRPr>
            </a:p>
          </p:txBody>
        </p:sp>
        <p:sp>
          <p:nvSpPr>
            <p:cNvPr id="6208" name="Rectangle 64"/>
            <p:cNvSpPr>
              <a:spLocks noChangeArrowheads="1"/>
            </p:cNvSpPr>
            <p:nvPr/>
          </p:nvSpPr>
          <p:spPr bwMode="auto">
            <a:xfrm rot="-5400000">
              <a:off x="2178" y="3004"/>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2002</a:t>
              </a:r>
              <a:endParaRPr lang="en-US" sz="2800">
                <a:latin typeface="Times New Roman" pitchFamily="18" charset="0"/>
              </a:endParaRPr>
            </a:p>
          </p:txBody>
        </p:sp>
        <p:sp>
          <p:nvSpPr>
            <p:cNvPr id="6209" name="Rectangle 65"/>
            <p:cNvSpPr>
              <a:spLocks noChangeArrowheads="1"/>
            </p:cNvSpPr>
            <p:nvPr/>
          </p:nvSpPr>
          <p:spPr bwMode="auto">
            <a:xfrm rot="-5400000">
              <a:off x="2375" y="3004"/>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2003</a:t>
              </a:r>
              <a:endParaRPr lang="en-US" sz="2800">
                <a:latin typeface="Times New Roman" pitchFamily="18" charset="0"/>
              </a:endParaRPr>
            </a:p>
          </p:txBody>
        </p:sp>
        <p:sp>
          <p:nvSpPr>
            <p:cNvPr id="6210" name="Rectangle 66"/>
            <p:cNvSpPr>
              <a:spLocks noChangeArrowheads="1"/>
            </p:cNvSpPr>
            <p:nvPr/>
          </p:nvSpPr>
          <p:spPr bwMode="auto">
            <a:xfrm rot="-5400000">
              <a:off x="2572" y="3004"/>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2004</a:t>
              </a:r>
              <a:endParaRPr lang="en-US" sz="2800">
                <a:latin typeface="Times New Roman" pitchFamily="18" charset="0"/>
              </a:endParaRPr>
            </a:p>
          </p:txBody>
        </p:sp>
        <p:sp>
          <p:nvSpPr>
            <p:cNvPr id="6211" name="Rectangle 67"/>
            <p:cNvSpPr>
              <a:spLocks noChangeArrowheads="1"/>
            </p:cNvSpPr>
            <p:nvPr/>
          </p:nvSpPr>
          <p:spPr bwMode="auto">
            <a:xfrm rot="-5400000">
              <a:off x="2758" y="3004"/>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2005</a:t>
              </a:r>
              <a:endParaRPr lang="en-US" sz="2800">
                <a:latin typeface="Times New Roman" pitchFamily="18" charset="0"/>
              </a:endParaRPr>
            </a:p>
          </p:txBody>
        </p:sp>
        <p:sp>
          <p:nvSpPr>
            <p:cNvPr id="6212" name="Rectangle 68"/>
            <p:cNvSpPr>
              <a:spLocks noChangeArrowheads="1"/>
            </p:cNvSpPr>
            <p:nvPr/>
          </p:nvSpPr>
          <p:spPr bwMode="auto">
            <a:xfrm>
              <a:off x="1802" y="3309"/>
              <a:ext cx="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Year</a:t>
              </a:r>
              <a:endParaRPr lang="en-US" sz="2800">
                <a:latin typeface="Times New Roman" pitchFamily="18" charset="0"/>
              </a:endParaRPr>
            </a:p>
          </p:txBody>
        </p:sp>
        <p:sp>
          <p:nvSpPr>
            <p:cNvPr id="6213" name="Rectangle 69"/>
            <p:cNvSpPr>
              <a:spLocks noChangeArrowheads="1"/>
            </p:cNvSpPr>
            <p:nvPr/>
          </p:nvSpPr>
          <p:spPr bwMode="auto">
            <a:xfrm rot="-5400000">
              <a:off x="262" y="2120"/>
              <a:ext cx="4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Cases</a:t>
              </a:r>
              <a:endParaRPr lang="en-US" sz="2800">
                <a:latin typeface="Times New Roman" pitchFamily="18" charset="0"/>
              </a:endParaRPr>
            </a:p>
          </p:txBody>
        </p:sp>
        <p:sp>
          <p:nvSpPr>
            <p:cNvPr id="6214" name="Line 70"/>
            <p:cNvSpPr>
              <a:spLocks noChangeShapeType="1"/>
            </p:cNvSpPr>
            <p:nvPr/>
          </p:nvSpPr>
          <p:spPr bwMode="auto">
            <a:xfrm>
              <a:off x="729" y="3693"/>
              <a:ext cx="295" cy="1"/>
            </a:xfrm>
            <a:prstGeom prst="line">
              <a:avLst/>
            </a:prstGeom>
            <a:noFill/>
            <a:ln w="52388">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5" name="Rectangle 71"/>
            <p:cNvSpPr>
              <a:spLocks noChangeArrowheads="1"/>
            </p:cNvSpPr>
            <p:nvPr/>
          </p:nvSpPr>
          <p:spPr bwMode="auto">
            <a:xfrm>
              <a:off x="1068" y="3593"/>
              <a:ext cx="50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0000"/>
                  </a:solidFill>
                </a:rPr>
                <a:t>Texas</a:t>
              </a:r>
              <a:endParaRPr lang="en-US" sz="2800">
                <a:latin typeface="Times New Roman" pitchFamily="18" charset="0"/>
              </a:endParaRPr>
            </a:p>
          </p:txBody>
        </p:sp>
        <p:sp>
          <p:nvSpPr>
            <p:cNvPr id="6216" name="Line 72"/>
            <p:cNvSpPr>
              <a:spLocks noChangeShapeType="1"/>
            </p:cNvSpPr>
            <p:nvPr/>
          </p:nvSpPr>
          <p:spPr bwMode="auto">
            <a:xfrm>
              <a:off x="1922" y="3693"/>
              <a:ext cx="296" cy="1"/>
            </a:xfrm>
            <a:prstGeom prst="line">
              <a:avLst/>
            </a:prstGeom>
            <a:noFill/>
            <a:ln w="5238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7" name="Rectangle 73"/>
            <p:cNvSpPr>
              <a:spLocks noChangeArrowheads="1"/>
            </p:cNvSpPr>
            <p:nvPr/>
          </p:nvSpPr>
          <p:spPr bwMode="auto">
            <a:xfrm>
              <a:off x="2262" y="3593"/>
              <a:ext cx="142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0000"/>
                  </a:solidFill>
                </a:rPr>
                <a:t>Cameron County</a:t>
              </a:r>
              <a:endParaRPr lang="en-US" sz="2800">
                <a:latin typeface="Times New Roman" pitchFamily="18" charset="0"/>
              </a:endParaRPr>
            </a:p>
          </p:txBody>
        </p:sp>
      </p:grpSp>
      <p:sp>
        <p:nvSpPr>
          <p:cNvPr id="6218" name="TextBox 73"/>
          <p:cNvSpPr txBox="1">
            <a:spLocks noChangeArrowheads="1"/>
          </p:cNvSpPr>
          <p:nvPr/>
        </p:nvSpPr>
        <p:spPr bwMode="auto">
          <a:xfrm>
            <a:off x="152400" y="6535738"/>
            <a:ext cx="594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Source: A. Banicki, EWIDS, OBH, DSHS Region 11</a:t>
            </a:r>
          </a:p>
        </p:txBody>
      </p:sp>
    </p:spTree>
    <p:extLst>
      <p:ext uri="{BB962C8B-B14F-4D97-AF65-F5344CB8AC3E}">
        <p14:creationId xmlns:p14="http://schemas.microsoft.com/office/powerpoint/2010/main" val="3616642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533400"/>
            <a:ext cx="7772400" cy="1143000"/>
          </a:xfrm>
        </p:spPr>
        <p:txBody>
          <a:bodyPr bIns="91440" anchor="b">
            <a:normAutofit fontScale="90000"/>
          </a:bodyPr>
          <a:lstStyle/>
          <a:p>
            <a:r>
              <a:rPr lang="en-US" sz="4000" dirty="0">
                <a:solidFill>
                  <a:schemeClr val="tx1"/>
                </a:solidFill>
              </a:rPr>
              <a:t>Dengue Cases, </a:t>
            </a:r>
            <a:br>
              <a:rPr lang="en-US" sz="4000" dirty="0">
                <a:solidFill>
                  <a:schemeClr val="tx1"/>
                </a:solidFill>
              </a:rPr>
            </a:br>
            <a:r>
              <a:rPr lang="en-US" sz="4000" dirty="0">
                <a:solidFill>
                  <a:schemeClr val="tx1"/>
                </a:solidFill>
              </a:rPr>
              <a:t>Brownsville &amp; Matamoros, 2005</a:t>
            </a:r>
            <a:endParaRPr lang="en-US" sz="4000" u="sng" dirty="0">
              <a:solidFill>
                <a:schemeClr val="tx1"/>
              </a:solidFill>
            </a:endParaRPr>
          </a:p>
        </p:txBody>
      </p:sp>
      <p:graphicFrame>
        <p:nvGraphicFramePr>
          <p:cNvPr id="10263" name="Group 23"/>
          <p:cNvGraphicFramePr>
            <a:graphicFrameLocks noGrp="1"/>
          </p:cNvGraphicFramePr>
          <p:nvPr>
            <p:extLst>
              <p:ext uri="{D42A27DB-BD31-4B8C-83A1-F6EECF244321}">
                <p14:modId xmlns:p14="http://schemas.microsoft.com/office/powerpoint/2010/main" val="837840505"/>
              </p:ext>
            </p:extLst>
          </p:nvPr>
        </p:nvGraphicFramePr>
        <p:xfrm>
          <a:off x="228600" y="1676400"/>
          <a:ext cx="8763000" cy="4765041"/>
        </p:xfrm>
        <a:graphic>
          <a:graphicData uri="http://schemas.openxmlformats.org/drawingml/2006/table">
            <a:tbl>
              <a:tblPr/>
              <a:tblGrid>
                <a:gridCol w="3570288">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678112">
                  <a:extLst>
                    <a:ext uri="{9D8B030D-6E8A-4147-A177-3AD203B41FA5}">
                      <a16:colId xmlns:a16="http://schemas.microsoft.com/office/drawing/2014/main" val="20002"/>
                    </a:ext>
                  </a:extLst>
                </a:gridCol>
              </a:tblGrid>
              <a:tr h="949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sng" strike="noStrike" cap="none" normalizeH="0" baseline="0" dirty="0">
                          <a:ln>
                            <a:noFill/>
                          </a:ln>
                          <a:solidFill>
                            <a:schemeClr val="tx1"/>
                          </a:solidFill>
                          <a:effectLst/>
                          <a:latin typeface="Arial" charset="0"/>
                        </a:rPr>
                        <a:t>Brownsville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sng" strike="noStrike" cap="none" normalizeH="0" baseline="0" dirty="0">
                          <a:ln>
                            <a:noFill/>
                          </a:ln>
                          <a:solidFill>
                            <a:schemeClr val="tx1"/>
                          </a:solidFill>
                          <a:effectLst/>
                          <a:latin typeface="Arial" charset="0"/>
                        </a:rPr>
                        <a:t>Matamoros</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 Reported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6837</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 Seen in hospital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3820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 Lab confirmed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charset="0"/>
                        </a:rPr>
                        <a:t>572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Arial" charset="0"/>
                        </a:rPr>
                        <a:t># Charts available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Arial" charset="0"/>
                        </a:rPr>
                        <a:t>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Arial" charset="0"/>
                        </a:rPr>
                        <a:t>104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259" name="TextBox 3"/>
          <p:cNvSpPr txBox="1">
            <a:spLocks noChangeArrowheads="1"/>
          </p:cNvSpPr>
          <p:nvPr/>
        </p:nvSpPr>
        <p:spPr bwMode="auto">
          <a:xfrm>
            <a:off x="152400" y="6535738"/>
            <a:ext cx="594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Source: A. Banicki, EWIDS, OBH, DSHS Region 11</a:t>
            </a:r>
          </a:p>
        </p:txBody>
      </p:sp>
    </p:spTree>
    <p:extLst>
      <p:ext uri="{BB962C8B-B14F-4D97-AF65-F5344CB8AC3E}">
        <p14:creationId xmlns:p14="http://schemas.microsoft.com/office/powerpoint/2010/main" val="2271127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52400"/>
            <a:ext cx="7772400" cy="990600"/>
          </a:xfrm>
        </p:spPr>
        <p:txBody>
          <a:bodyPr bIns="91440" anchor="b"/>
          <a:lstStyle/>
          <a:p>
            <a:r>
              <a:rPr lang="en-US" dirty="0">
                <a:solidFill>
                  <a:schemeClr val="tx1"/>
                </a:solidFill>
              </a:rPr>
              <a:t>Results: Clinical Syndromes</a:t>
            </a:r>
            <a:endParaRPr lang="en-US" u="sng" dirty="0">
              <a:solidFill>
                <a:schemeClr val="tx1"/>
              </a:solidFill>
            </a:endParaRPr>
          </a:p>
        </p:txBody>
      </p:sp>
      <p:sp>
        <p:nvSpPr>
          <p:cNvPr id="12291" name="Text Box 3"/>
          <p:cNvSpPr txBox="1">
            <a:spLocks noChangeArrowheads="1"/>
          </p:cNvSpPr>
          <p:nvPr/>
        </p:nvSpPr>
        <p:spPr bwMode="auto">
          <a:xfrm>
            <a:off x="914400" y="6400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solidFill>
                  <a:schemeClr val="bg2"/>
                </a:solidFill>
              </a:rPr>
              <a:t>*</a:t>
            </a:r>
            <a:r>
              <a:rPr lang="en-US" sz="1600">
                <a:solidFill>
                  <a:schemeClr val="bg2"/>
                </a:solidFill>
              </a:rPr>
              <a:t>p-value &lt; 0.01</a:t>
            </a:r>
          </a:p>
        </p:txBody>
      </p:sp>
      <p:graphicFrame>
        <p:nvGraphicFramePr>
          <p:cNvPr id="12329" name="Group 41"/>
          <p:cNvGraphicFramePr>
            <a:graphicFrameLocks noGrp="1"/>
          </p:cNvGraphicFramePr>
          <p:nvPr>
            <p:extLst>
              <p:ext uri="{D42A27DB-BD31-4B8C-83A1-F6EECF244321}">
                <p14:modId xmlns:p14="http://schemas.microsoft.com/office/powerpoint/2010/main" val="2298398931"/>
              </p:ext>
            </p:extLst>
          </p:nvPr>
        </p:nvGraphicFramePr>
        <p:xfrm>
          <a:off x="228600" y="1600200"/>
          <a:ext cx="8610600" cy="4300540"/>
        </p:xfrm>
        <a:graphic>
          <a:graphicData uri="http://schemas.openxmlformats.org/drawingml/2006/table">
            <a:tbl>
              <a:tblPr/>
              <a:tblGrid>
                <a:gridCol w="3271838">
                  <a:extLst>
                    <a:ext uri="{9D8B030D-6E8A-4147-A177-3AD203B41FA5}">
                      <a16:colId xmlns:a16="http://schemas.microsoft.com/office/drawing/2014/main" val="20000"/>
                    </a:ext>
                  </a:extLst>
                </a:gridCol>
                <a:gridCol w="1908175">
                  <a:extLst>
                    <a:ext uri="{9D8B030D-6E8A-4147-A177-3AD203B41FA5}">
                      <a16:colId xmlns:a16="http://schemas.microsoft.com/office/drawing/2014/main" val="20001"/>
                    </a:ext>
                  </a:extLst>
                </a:gridCol>
                <a:gridCol w="2036762">
                  <a:extLst>
                    <a:ext uri="{9D8B030D-6E8A-4147-A177-3AD203B41FA5}">
                      <a16:colId xmlns:a16="http://schemas.microsoft.com/office/drawing/2014/main" val="20002"/>
                    </a:ext>
                  </a:extLst>
                </a:gridCol>
                <a:gridCol w="1393825">
                  <a:extLst>
                    <a:ext uri="{9D8B030D-6E8A-4147-A177-3AD203B41FA5}">
                      <a16:colId xmlns:a16="http://schemas.microsoft.com/office/drawing/2014/main" val="20003"/>
                    </a:ext>
                  </a:extLst>
                </a:gridCol>
              </a:tblGrid>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sng"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Arial" charset="0"/>
                        </a:rPr>
                        <a:t>U.S.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Arial" charset="0"/>
                        </a:rPr>
                        <a:t>n=25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Arial" charset="0"/>
                        </a:rPr>
                        <a:t>Mexico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Arial" charset="0"/>
                        </a:rPr>
                        <a:t>n=104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Arial" charset="0"/>
                        </a:rPr>
                        <a:t>Total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Arial" charset="0"/>
                        </a:rPr>
                        <a:t>n=129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Arial" charset="0"/>
                        </a:rPr>
                        <a:t>Syndrome*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DF</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9 (36)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70 (67)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79 (61)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DHF</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16 (64)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34 (33)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50 (39)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Arial" charset="0"/>
                        </a:rPr>
                        <a:t>Signs &amp; laboratory</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sng"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Plasma leakage*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20 (80)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45 (43)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65 (50)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Hemorrhage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18 (72)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68 (65)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82 (64)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Thrombocytopenia*</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18 (72)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98 (94)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116 (90)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2325" name="TextBox 4"/>
          <p:cNvSpPr txBox="1">
            <a:spLocks noChangeArrowheads="1"/>
          </p:cNvSpPr>
          <p:nvPr/>
        </p:nvSpPr>
        <p:spPr bwMode="auto">
          <a:xfrm>
            <a:off x="5410200" y="6535738"/>
            <a:ext cx="594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Source: A. Banicki, EWIDS, OBH, DSHS Region 11</a:t>
            </a:r>
          </a:p>
        </p:txBody>
      </p:sp>
    </p:spTree>
    <p:extLst>
      <p:ext uri="{BB962C8B-B14F-4D97-AF65-F5344CB8AC3E}">
        <p14:creationId xmlns:p14="http://schemas.microsoft.com/office/powerpoint/2010/main" val="2870570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MEX </a:t>
            </a:r>
            <a:r>
              <a:rPr lang="en-US" dirty="0" err="1"/>
              <a:t>Epi</a:t>
            </a:r>
            <a:r>
              <a:rPr lang="en-US" dirty="0"/>
              <a:t> Curve 2013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524000"/>
            <a:ext cx="4262845" cy="4191000"/>
          </a:xfr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9805620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a:t>Texas: First Steps</a:t>
            </a:r>
          </a:p>
        </p:txBody>
      </p:sp>
      <p:sp>
        <p:nvSpPr>
          <p:cNvPr id="3" name="Content Placeholder 2"/>
          <p:cNvSpPr>
            <a:spLocks noGrp="1"/>
          </p:cNvSpPr>
          <p:nvPr>
            <p:ph idx="1"/>
          </p:nvPr>
        </p:nvSpPr>
        <p:spPr>
          <a:xfrm>
            <a:off x="304800" y="1600201"/>
            <a:ext cx="8382000" cy="4648199"/>
          </a:xfrm>
        </p:spPr>
        <p:style>
          <a:lnRef idx="2">
            <a:schemeClr val="dk1">
              <a:shade val="50000"/>
            </a:schemeClr>
          </a:lnRef>
          <a:fillRef idx="1">
            <a:schemeClr val="dk1"/>
          </a:fillRef>
          <a:effectRef idx="0">
            <a:schemeClr val="dk1"/>
          </a:effectRef>
          <a:fontRef idx="minor">
            <a:schemeClr val="lt1"/>
          </a:fontRef>
        </p:style>
        <p:txBody>
          <a:bodyPr/>
          <a:lstStyle/>
          <a:p>
            <a:r>
              <a:rPr lang="en-US" dirty="0"/>
              <a:t>Dengue  in Cameron County</a:t>
            </a:r>
          </a:p>
          <a:p>
            <a:pPr lvl="1"/>
            <a:r>
              <a:rPr lang="en-US" dirty="0"/>
              <a:t>Between July and October 13 cases of dengue reported </a:t>
            </a:r>
          </a:p>
          <a:p>
            <a:r>
              <a:rPr lang="en-US" dirty="0"/>
              <a:t>Dengue in Hidalgo County</a:t>
            </a:r>
          </a:p>
          <a:p>
            <a:pPr lvl="1"/>
            <a:r>
              <a:rPr lang="en-US" dirty="0"/>
              <a:t>Between July and October 5 cases of dengue reported</a:t>
            </a:r>
          </a:p>
          <a:p>
            <a:pPr lvl="1"/>
            <a:endParaRPr lang="en-US" sz="1600" dirty="0"/>
          </a:p>
          <a:p>
            <a:r>
              <a:rPr lang="en-US" dirty="0"/>
              <a:t>Texas requests CDC-Dengue Branch assistance</a:t>
            </a:r>
          </a:p>
          <a:p>
            <a:pPr lvl="1"/>
            <a:r>
              <a:rPr lang="en-US" dirty="0"/>
              <a:t>Concerns for autochthonous transmission </a:t>
            </a:r>
          </a:p>
          <a:p>
            <a:pPr lvl="1"/>
            <a:r>
              <a:rPr lang="en-US" dirty="0"/>
              <a:t>Previous case definition required </a:t>
            </a:r>
            <a:r>
              <a:rPr lang="en-US" dirty="0" err="1"/>
              <a:t>arbovirus</a:t>
            </a:r>
            <a:r>
              <a:rPr lang="en-US" dirty="0"/>
              <a:t> panel</a:t>
            </a:r>
          </a:p>
          <a:p>
            <a:pPr lvl="2"/>
            <a:r>
              <a:rPr lang="en-US" dirty="0"/>
              <a:t>Concern for West Nile Virus and Saint Louis Encephalitis cross-reactivity</a:t>
            </a:r>
          </a:p>
          <a:p>
            <a:pPr lvl="1"/>
            <a:r>
              <a:rPr lang="en-US" dirty="0"/>
              <a:t>Is dengue endemic in the Lower Valley?</a:t>
            </a:r>
          </a:p>
          <a:p>
            <a:pPr lvl="1"/>
            <a:endParaRPr lang="en-US" sz="1600" dirty="0"/>
          </a:p>
          <a:p>
            <a:pPr lvl="1"/>
            <a:endParaRPr lang="en-US" dirty="0"/>
          </a:p>
        </p:txBody>
      </p:sp>
    </p:spTree>
    <p:extLst>
      <p:ext uri="{BB962C8B-B14F-4D97-AF65-F5344CB8AC3E}">
        <p14:creationId xmlns:p14="http://schemas.microsoft.com/office/powerpoint/2010/main" val="218234582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Time Line</a:t>
            </a:r>
          </a:p>
        </p:txBody>
      </p:sp>
      <p:sp>
        <p:nvSpPr>
          <p:cNvPr id="3" name="Content Placeholder 2"/>
          <p:cNvSpPr>
            <a:spLocks noGrp="1"/>
          </p:cNvSpPr>
          <p:nvPr>
            <p:ph idx="1"/>
          </p:nvPr>
        </p:nvSpPr>
        <p:spPr>
          <a:xfrm>
            <a:off x="457200" y="1371600"/>
            <a:ext cx="8229600" cy="4419601"/>
          </a:xfrm>
        </p:spPr>
        <p:txBody>
          <a:bodyPr>
            <a:normAutofit fontScale="85000" lnSpcReduction="20000"/>
          </a:bodyPr>
          <a:lstStyle/>
          <a:p>
            <a:endParaRPr lang="en-US" dirty="0">
              <a:solidFill>
                <a:schemeClr val="tx1"/>
              </a:solidFill>
            </a:endParaRPr>
          </a:p>
          <a:p>
            <a:r>
              <a:rPr lang="en-US" dirty="0">
                <a:solidFill>
                  <a:schemeClr val="tx1"/>
                </a:solidFill>
              </a:rPr>
              <a:t>30 OCT	DSHS notified of 10 possible dengue cases in 			Cameron County</a:t>
            </a:r>
          </a:p>
          <a:p>
            <a:pPr marL="1527048" lvl="5" indent="0">
              <a:buNone/>
            </a:pPr>
            <a:r>
              <a:rPr lang="en-US" dirty="0">
                <a:solidFill>
                  <a:schemeClr val="tx1"/>
                </a:solidFill>
              </a:rPr>
              <a:t>RD notified state </a:t>
            </a:r>
            <a:r>
              <a:rPr lang="en-US" dirty="0" err="1">
                <a:solidFill>
                  <a:schemeClr val="tx1"/>
                </a:solidFill>
              </a:rPr>
              <a:t>epi</a:t>
            </a:r>
            <a:r>
              <a:rPr lang="en-US" dirty="0">
                <a:solidFill>
                  <a:schemeClr val="tx1"/>
                </a:solidFill>
              </a:rPr>
              <a:t> </a:t>
            </a:r>
          </a:p>
          <a:p>
            <a:pPr marL="1527048" lvl="5" indent="0">
              <a:buNone/>
            </a:pPr>
            <a:r>
              <a:rPr lang="en-US" dirty="0"/>
              <a:t>Discussed plans with </a:t>
            </a:r>
            <a:r>
              <a:rPr lang="en-US" dirty="0" err="1"/>
              <a:t>tate</a:t>
            </a:r>
            <a:r>
              <a:rPr lang="en-US" dirty="0"/>
              <a:t> </a:t>
            </a:r>
            <a:r>
              <a:rPr lang="en-US" dirty="0" err="1"/>
              <a:t>epi</a:t>
            </a:r>
            <a:r>
              <a:rPr lang="en-US" dirty="0"/>
              <a:t> to bring in CDC dengue team</a:t>
            </a:r>
            <a:endParaRPr lang="en-US" dirty="0">
              <a:solidFill>
                <a:schemeClr val="tx1"/>
              </a:solidFill>
            </a:endParaRPr>
          </a:p>
          <a:p>
            <a:r>
              <a:rPr lang="en-US" dirty="0">
                <a:solidFill>
                  <a:schemeClr val="tx1"/>
                </a:solidFill>
              </a:rPr>
              <a:t>1 NOV	Dengue Branch receives call from State </a:t>
            </a:r>
            <a:r>
              <a:rPr lang="en-US" dirty="0" err="1">
                <a:solidFill>
                  <a:schemeClr val="tx1"/>
                </a:solidFill>
              </a:rPr>
              <a:t>Epi</a:t>
            </a:r>
            <a:endParaRPr lang="en-US" dirty="0">
              <a:solidFill>
                <a:schemeClr val="tx1"/>
              </a:solidFill>
            </a:endParaRPr>
          </a:p>
          <a:p>
            <a:r>
              <a:rPr lang="en-US" dirty="0">
                <a:solidFill>
                  <a:schemeClr val="tx1"/>
                </a:solidFill>
              </a:rPr>
              <a:t>4 NOV	TELCON </a:t>
            </a:r>
          </a:p>
          <a:p>
            <a:pPr lvl="4"/>
            <a:r>
              <a:rPr lang="en-US" dirty="0">
                <a:solidFill>
                  <a:schemeClr val="tx1"/>
                </a:solidFill>
              </a:rPr>
              <a:t>Identify stakeholders</a:t>
            </a:r>
          </a:p>
          <a:p>
            <a:pPr lvl="4"/>
            <a:r>
              <a:rPr lang="en-US" dirty="0">
                <a:solidFill>
                  <a:schemeClr val="tx1"/>
                </a:solidFill>
              </a:rPr>
              <a:t>Identify cases and course of action for specimens</a:t>
            </a:r>
          </a:p>
          <a:p>
            <a:pPr lvl="4"/>
            <a:r>
              <a:rPr lang="en-US" dirty="0">
                <a:solidFill>
                  <a:schemeClr val="tx1"/>
                </a:solidFill>
              </a:rPr>
              <a:t>Hold on specimens sent from TX to commercial labs</a:t>
            </a:r>
          </a:p>
          <a:p>
            <a:pPr lvl="4"/>
            <a:r>
              <a:rPr lang="en-US" dirty="0">
                <a:solidFill>
                  <a:schemeClr val="tx1"/>
                </a:solidFill>
              </a:rPr>
              <a:t>Establish outbreak priorities</a:t>
            </a:r>
          </a:p>
          <a:p>
            <a:r>
              <a:rPr lang="en-US" dirty="0">
                <a:solidFill>
                  <a:schemeClr val="tx1"/>
                </a:solidFill>
              </a:rPr>
              <a:t>7 NOV	TELCON </a:t>
            </a:r>
          </a:p>
          <a:p>
            <a:pPr lvl="4"/>
            <a:r>
              <a:rPr lang="en-US" dirty="0">
                <a:solidFill>
                  <a:schemeClr val="tx1"/>
                </a:solidFill>
              </a:rPr>
              <a:t>Response teams and timeline solidified</a:t>
            </a:r>
          </a:p>
          <a:p>
            <a:pPr lvl="4"/>
            <a:r>
              <a:rPr lang="en-US" dirty="0">
                <a:solidFill>
                  <a:schemeClr val="tx1"/>
                </a:solidFill>
              </a:rPr>
              <a:t>Probable and suspect cases increase to 18</a:t>
            </a:r>
          </a:p>
          <a:p>
            <a:r>
              <a:rPr lang="en-US" dirty="0">
                <a:solidFill>
                  <a:schemeClr val="tx1"/>
                </a:solidFill>
              </a:rPr>
              <a:t>8 NOV	Letter of Invitation received</a:t>
            </a:r>
          </a:p>
          <a:p>
            <a:r>
              <a:rPr lang="en-US" dirty="0">
                <a:solidFill>
                  <a:schemeClr val="tx1"/>
                </a:solidFill>
              </a:rPr>
              <a:t>11-25 NOV   Texas-CDC dengue field response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43501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Key Stakeholders</a:t>
            </a:r>
          </a:p>
        </p:txBody>
      </p:sp>
      <p:sp>
        <p:nvSpPr>
          <p:cNvPr id="3" name="Content Placeholder 2"/>
          <p:cNvSpPr>
            <a:spLocks noGrp="1"/>
          </p:cNvSpPr>
          <p:nvPr>
            <p:ph idx="1"/>
          </p:nvPr>
        </p:nvSpPr>
        <p:spPr>
          <a:xfrm>
            <a:off x="381000" y="914400"/>
            <a:ext cx="8229600" cy="4648200"/>
          </a:xfrm>
        </p:spPr>
        <p:txBody>
          <a:bodyPr/>
          <a:lstStyle/>
          <a:p>
            <a:r>
              <a:rPr lang="en-US" dirty="0">
                <a:solidFill>
                  <a:schemeClr val="tx1"/>
                </a:solidFill>
              </a:rPr>
              <a:t>Texas Department of State Health Services</a:t>
            </a:r>
          </a:p>
          <a:p>
            <a:endParaRPr lang="en-US" dirty="0">
              <a:solidFill>
                <a:schemeClr val="tx1"/>
              </a:solidFill>
            </a:endParaRPr>
          </a:p>
          <a:p>
            <a:r>
              <a:rPr lang="en-US" dirty="0">
                <a:solidFill>
                  <a:schemeClr val="tx1"/>
                </a:solidFill>
              </a:rPr>
              <a:t>Texas DSHS Region 11</a:t>
            </a:r>
          </a:p>
          <a:p>
            <a:endParaRPr lang="en-US" dirty="0">
              <a:solidFill>
                <a:schemeClr val="tx1"/>
              </a:solidFill>
            </a:endParaRPr>
          </a:p>
          <a:p>
            <a:r>
              <a:rPr lang="en-US" dirty="0">
                <a:solidFill>
                  <a:schemeClr val="tx1"/>
                </a:solidFill>
              </a:rPr>
              <a:t>Cameron and Hidalgo County, Brownsville and Laredo City Health Departments</a:t>
            </a:r>
          </a:p>
          <a:p>
            <a:endParaRPr lang="en-US" dirty="0">
              <a:solidFill>
                <a:schemeClr val="tx1"/>
              </a:solidFill>
            </a:endParaRPr>
          </a:p>
          <a:p>
            <a:r>
              <a:rPr lang="en-US" dirty="0">
                <a:solidFill>
                  <a:schemeClr val="tx1"/>
                </a:solidFill>
              </a:rPr>
              <a:t>Community clinicians and residents</a:t>
            </a:r>
          </a:p>
          <a:p>
            <a:endParaRPr lang="en-US" dirty="0">
              <a:solidFill>
                <a:schemeClr val="tx1"/>
              </a:solidFill>
            </a:endParaRPr>
          </a:p>
          <a:p>
            <a:r>
              <a:rPr lang="en-US" dirty="0">
                <a:solidFill>
                  <a:schemeClr val="tx1"/>
                </a:solidFill>
              </a:rPr>
              <a:t>CDC Dengue Branch and DGMQ US-Mexico Unit</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1101042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944562"/>
          </a:xfrm>
        </p:spPr>
        <p:txBody>
          <a:bodyPr/>
          <a:lstStyle/>
          <a:p>
            <a:r>
              <a:rPr lang="en-US" dirty="0"/>
              <a:t>TX-CDC Objectives</a:t>
            </a:r>
          </a:p>
        </p:txBody>
      </p:sp>
      <p:sp>
        <p:nvSpPr>
          <p:cNvPr id="3" name="Content Placeholder 2"/>
          <p:cNvSpPr>
            <a:spLocks noGrp="1"/>
          </p:cNvSpPr>
          <p:nvPr>
            <p:ph idx="1"/>
          </p:nvPr>
        </p:nvSpPr>
        <p:spPr>
          <a:xfrm>
            <a:off x="457200" y="1066800"/>
            <a:ext cx="8229600" cy="4572001"/>
          </a:xfrm>
        </p:spPr>
        <p:txBody>
          <a:bodyPr>
            <a:normAutofit fontScale="92500"/>
          </a:bodyPr>
          <a:lstStyle/>
          <a:p>
            <a:r>
              <a:rPr lang="en-US" dirty="0">
                <a:solidFill>
                  <a:schemeClr val="tx1"/>
                </a:solidFill>
              </a:rPr>
              <a:t>Train clinician master-trainers</a:t>
            </a:r>
          </a:p>
          <a:p>
            <a:endParaRPr lang="en-US" dirty="0">
              <a:solidFill>
                <a:schemeClr val="tx1"/>
              </a:solidFill>
            </a:endParaRPr>
          </a:p>
          <a:p>
            <a:r>
              <a:rPr lang="en-US" dirty="0">
                <a:solidFill>
                  <a:schemeClr val="tx1"/>
                </a:solidFill>
              </a:rPr>
              <a:t>Conduct cluster investigations and vector surveys </a:t>
            </a:r>
          </a:p>
          <a:p>
            <a:endParaRPr lang="en-US" dirty="0">
              <a:solidFill>
                <a:schemeClr val="tx1"/>
              </a:solidFill>
            </a:endParaRPr>
          </a:p>
          <a:p>
            <a:r>
              <a:rPr lang="en-US" dirty="0">
                <a:solidFill>
                  <a:schemeClr val="tx1"/>
                </a:solidFill>
              </a:rPr>
              <a:t>Train environmental health in </a:t>
            </a:r>
            <a:r>
              <a:rPr lang="en-US" dirty="0" err="1">
                <a:solidFill>
                  <a:schemeClr val="tx1"/>
                </a:solidFill>
              </a:rPr>
              <a:t>Aedes</a:t>
            </a:r>
            <a:r>
              <a:rPr lang="en-US" dirty="0">
                <a:solidFill>
                  <a:schemeClr val="tx1"/>
                </a:solidFill>
              </a:rPr>
              <a:t> ID and novel traps</a:t>
            </a:r>
          </a:p>
          <a:p>
            <a:r>
              <a:rPr lang="en-US" dirty="0">
                <a:solidFill>
                  <a:schemeClr val="tx1"/>
                </a:solidFill>
              </a:rPr>
              <a:t>Establish case definitions and data sources</a:t>
            </a:r>
          </a:p>
          <a:p>
            <a:endParaRPr lang="en-US" dirty="0">
              <a:solidFill>
                <a:schemeClr val="tx1"/>
              </a:solidFill>
            </a:endParaRPr>
          </a:p>
          <a:p>
            <a:r>
              <a:rPr lang="en-US" dirty="0">
                <a:solidFill>
                  <a:schemeClr val="tx1"/>
                </a:solidFill>
              </a:rPr>
              <a:t>Perform laboratory and medical chart review to determine current dengue practice habits</a:t>
            </a:r>
          </a:p>
          <a:p>
            <a:endParaRPr lang="en-US" dirty="0">
              <a:solidFill>
                <a:schemeClr val="tx1"/>
              </a:solidFill>
            </a:endParaRPr>
          </a:p>
          <a:p>
            <a:r>
              <a:rPr lang="en-US" dirty="0">
                <a:solidFill>
                  <a:schemeClr val="tx1"/>
                </a:solidFill>
              </a:rPr>
              <a:t>Conduct knowledge-attitude-practices survey</a:t>
            </a:r>
          </a:p>
        </p:txBody>
      </p:sp>
      <p:sp>
        <p:nvSpPr>
          <p:cNvPr id="4" name="Text Placeholder 3"/>
          <p:cNvSpPr>
            <a:spLocks noGrp="1"/>
          </p:cNvSpPr>
          <p:nvPr>
            <p:ph type="body" sz="quarter" idx="10"/>
          </p:nvPr>
        </p:nvSpPr>
        <p:spPr/>
        <p:txBody>
          <a:bodyPr/>
          <a:lstStyle/>
          <a:p>
            <a:endParaRPr lang="en-US" sz="1800" dirty="0"/>
          </a:p>
        </p:txBody>
      </p:sp>
    </p:spTree>
    <p:extLst>
      <p:ext uri="{BB962C8B-B14F-4D97-AF65-F5344CB8AC3E}">
        <p14:creationId xmlns:p14="http://schemas.microsoft.com/office/powerpoint/2010/main" val="35037679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p:nvPr>
        </p:nvSpPr>
        <p:spPr>
          <a:xfrm>
            <a:off x="438150" y="4517550"/>
            <a:ext cx="8229600" cy="2066396"/>
          </a:xfrm>
          <a:noFill/>
        </p:spPr>
        <p:txBody>
          <a:bodyPr>
            <a:normAutofit/>
          </a:bodyPr>
          <a:lstStyle/>
          <a:p>
            <a:pPr>
              <a:buSzPct val="125000"/>
              <a:buFont typeface="Arial" pitchFamily="34" charset="0"/>
              <a:buChar char="•"/>
            </a:pPr>
            <a:r>
              <a:rPr lang="en-US" dirty="0">
                <a:ea typeface="SimSun" pitchFamily="2" charset="-122"/>
              </a:rPr>
              <a:t>~3.6 billion people live in areas with endemic dengue</a:t>
            </a:r>
          </a:p>
          <a:p>
            <a:pPr>
              <a:buSzPct val="125000"/>
              <a:buFont typeface="Arial" pitchFamily="34" charset="0"/>
              <a:buChar char="•"/>
            </a:pPr>
            <a:r>
              <a:rPr lang="en-US" dirty="0">
                <a:ea typeface="SimSun" pitchFamily="2" charset="-122"/>
              </a:rPr>
              <a:t>~400 million annual DENV infections</a:t>
            </a:r>
          </a:p>
          <a:p>
            <a:pPr>
              <a:buSzPct val="125000"/>
              <a:buFont typeface="Arial" pitchFamily="34" charset="0"/>
              <a:buChar char="•"/>
            </a:pPr>
            <a:r>
              <a:rPr lang="en-US" dirty="0">
                <a:ea typeface="SimSun" pitchFamily="2" charset="-122"/>
              </a:rPr>
              <a:t>~100 million annual symptomatic cases per year</a:t>
            </a:r>
          </a:p>
          <a:p>
            <a:pPr>
              <a:buSzPct val="125000"/>
              <a:buFont typeface="Arial" pitchFamily="34" charset="0"/>
              <a:buChar char="•"/>
            </a:pPr>
            <a:r>
              <a:rPr lang="en-US" dirty="0">
                <a:ea typeface="SimSun" pitchFamily="2" charset="-122"/>
              </a:rPr>
              <a:t>~21,000 annual dengue deaths</a:t>
            </a:r>
          </a:p>
          <a:p>
            <a:endParaRPr lang="en-US" dirty="0"/>
          </a:p>
        </p:txBody>
      </p:sp>
      <p:sp>
        <p:nvSpPr>
          <p:cNvPr id="30722" name="Rectangle 2"/>
          <p:cNvSpPr>
            <a:spLocks noGrp="1" noChangeArrowheads="1"/>
          </p:cNvSpPr>
          <p:nvPr>
            <p:ph type="title" idx="4294967295"/>
          </p:nvPr>
        </p:nvSpPr>
        <p:spPr>
          <a:xfrm>
            <a:off x="0" y="241300"/>
            <a:ext cx="8229600" cy="1143000"/>
          </a:xfrm>
        </p:spPr>
        <p:txBody>
          <a:bodyPr/>
          <a:lstStyle/>
          <a:p>
            <a:r>
              <a:rPr lang="en-US" dirty="0">
                <a:solidFill>
                  <a:schemeClr val="tx1"/>
                </a:solidFill>
                <a:latin typeface="Tahoma" pitchFamily="34" charset="0"/>
              </a:rPr>
              <a:t>Epidemiology of Dengue</a:t>
            </a:r>
          </a:p>
        </p:txBody>
      </p:sp>
      <p:grpSp>
        <p:nvGrpSpPr>
          <p:cNvPr id="5" name="Group 18"/>
          <p:cNvGrpSpPr>
            <a:grpSpLocks/>
          </p:cNvGrpSpPr>
          <p:nvPr/>
        </p:nvGrpSpPr>
        <p:grpSpPr bwMode="auto">
          <a:xfrm>
            <a:off x="105228" y="1279525"/>
            <a:ext cx="8910638" cy="3140075"/>
            <a:chOff x="76200" y="1265237"/>
            <a:chExt cx="8910870" cy="2834640"/>
          </a:xfrm>
        </p:grpSpPr>
        <p:pic>
          <p:nvPicPr>
            <p:cNvPr id="6" name="Picture 2" descr="\\cdc.gov\private\L660\dla7\Presentation_PR DENV Surveillance_InterAmer biol studnt visit_072412\map3-1-dengue-western-hemisphere.jpg"/>
            <p:cNvPicPr>
              <a:picLocks noChangeAspect="1" noChangeArrowheads="1"/>
            </p:cNvPicPr>
            <p:nvPr/>
          </p:nvPicPr>
          <p:blipFill>
            <a:blip r:embed="rId3"/>
            <a:srcRect/>
            <a:stretch>
              <a:fillRect/>
            </a:stretch>
          </p:blipFill>
          <p:spPr bwMode="auto">
            <a:xfrm>
              <a:off x="76200" y="1265237"/>
              <a:ext cx="3402102" cy="226803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7" name="Picture 3" descr="\\cdc.gov\private\L660\dla7\Presentation_PR DENV Surveillance_InterAmer biol studnt visit_072412\map3-2-dengue-eastern-hemisphere.jpg"/>
            <p:cNvPicPr>
              <a:picLocks noChangeAspect="1" noChangeArrowheads="1"/>
            </p:cNvPicPr>
            <p:nvPr/>
          </p:nvPicPr>
          <p:blipFill rotWithShape="1">
            <a:blip r:embed="rId4"/>
            <a:srcRect t="20211"/>
            <a:stretch/>
          </p:blipFill>
          <p:spPr bwMode="auto">
            <a:xfrm>
              <a:off x="3644993" y="1265237"/>
              <a:ext cx="5342077" cy="283464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8" name="Content Placeholder 2"/>
          <p:cNvSpPr txBox="1">
            <a:spLocks/>
          </p:cNvSpPr>
          <p:nvPr/>
        </p:nvSpPr>
        <p:spPr bwMode="auto">
          <a:xfrm>
            <a:off x="105227" y="3820017"/>
            <a:ext cx="3402013" cy="31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2" eaLnBrk="1" hangingPunct="1">
              <a:spcBef>
                <a:spcPct val="20000"/>
              </a:spcBef>
              <a:buFont typeface="Arial" pitchFamily="34" charset="0"/>
              <a:buNone/>
            </a:pPr>
            <a:endParaRPr lang="en-US" sz="1100" dirty="0">
              <a:latin typeface="Myriad Web Pro"/>
            </a:endParaRPr>
          </a:p>
          <a:p>
            <a:pPr marL="0" lvl="2" eaLnBrk="1" hangingPunct="1">
              <a:spcBef>
                <a:spcPct val="20000"/>
              </a:spcBef>
              <a:buFont typeface="Arial" pitchFamily="34" charset="0"/>
              <a:buNone/>
            </a:pPr>
            <a:r>
              <a:rPr lang="en-US" sz="1100" dirty="0">
                <a:latin typeface="Myriad Web Pro"/>
              </a:rPr>
              <a:t>Image: CDC Yellow Book, 2012. </a:t>
            </a:r>
          </a:p>
        </p:txBody>
      </p:sp>
      <p:sp>
        <p:nvSpPr>
          <p:cNvPr id="2" name="TextBox 1"/>
          <p:cNvSpPr txBox="1"/>
          <p:nvPr/>
        </p:nvSpPr>
        <p:spPr>
          <a:xfrm>
            <a:off x="609599" y="6501199"/>
            <a:ext cx="5735297" cy="276999"/>
          </a:xfrm>
          <a:prstGeom prst="rect">
            <a:avLst/>
          </a:prstGeom>
          <a:noFill/>
        </p:spPr>
        <p:txBody>
          <a:bodyPr wrap="square" rtlCol="0">
            <a:spAutoFit/>
          </a:bodyPr>
          <a:lstStyle/>
          <a:p>
            <a:r>
              <a:rPr lang="en-US" sz="1200" b="0" i="0" dirty="0"/>
              <a:t>Bhatt, et. al.  Nature 2013.</a:t>
            </a:r>
          </a:p>
        </p:txBody>
      </p:sp>
    </p:spTree>
    <p:extLst>
      <p:ext uri="{BB962C8B-B14F-4D97-AF65-F5344CB8AC3E}">
        <p14:creationId xmlns:p14="http://schemas.microsoft.com/office/powerpoint/2010/main" val="63855170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Master Training for Clinicians</a:t>
            </a:r>
          </a:p>
        </p:txBody>
      </p:sp>
      <p:sp>
        <p:nvSpPr>
          <p:cNvPr id="3" name="Content Placeholder 2"/>
          <p:cNvSpPr>
            <a:spLocks noGrp="1"/>
          </p:cNvSpPr>
          <p:nvPr>
            <p:ph idx="1"/>
          </p:nvPr>
        </p:nvSpPr>
        <p:spPr>
          <a:xfrm>
            <a:off x="457200" y="1066800"/>
            <a:ext cx="8229600" cy="4724401"/>
          </a:xfrm>
        </p:spPr>
        <p:txBody>
          <a:bodyPr/>
          <a:lstStyle/>
          <a:p>
            <a:r>
              <a:rPr lang="en-US" dirty="0">
                <a:solidFill>
                  <a:schemeClr val="tx1"/>
                </a:solidFill>
              </a:rPr>
              <a:t>Trained more than 100 clinicians and public health practitioners</a:t>
            </a:r>
          </a:p>
          <a:p>
            <a:pPr lvl="1"/>
            <a:r>
              <a:rPr lang="en-US" dirty="0">
                <a:solidFill>
                  <a:schemeClr val="tx1"/>
                </a:solidFill>
              </a:rPr>
              <a:t>Cameron County Health Department</a:t>
            </a:r>
          </a:p>
          <a:p>
            <a:pPr lvl="1"/>
            <a:r>
              <a:rPr lang="en-US" dirty="0">
                <a:solidFill>
                  <a:schemeClr val="tx1"/>
                </a:solidFill>
              </a:rPr>
              <a:t>City of Laredo Health Department</a:t>
            </a:r>
          </a:p>
          <a:p>
            <a:pPr lvl="1"/>
            <a:r>
              <a:rPr lang="en-US" dirty="0">
                <a:solidFill>
                  <a:schemeClr val="tx1"/>
                </a:solidFill>
              </a:rPr>
              <a:t>Valley Baptist Family Practice Residency</a:t>
            </a:r>
          </a:p>
          <a:p>
            <a:pPr lvl="1"/>
            <a:r>
              <a:rPr lang="en-US" dirty="0">
                <a:solidFill>
                  <a:schemeClr val="tx1"/>
                </a:solidFill>
              </a:rPr>
              <a:t>Valley Regional Medical Center</a:t>
            </a:r>
          </a:p>
          <a:p>
            <a:pPr lvl="1"/>
            <a:r>
              <a:rPr lang="en-US" dirty="0">
                <a:solidFill>
                  <a:schemeClr val="tx1"/>
                </a:solidFill>
              </a:rPr>
              <a:t>Harlingen Medical Center</a:t>
            </a:r>
          </a:p>
          <a:p>
            <a:pPr lvl="1"/>
            <a:endParaRPr lang="en-US" dirty="0">
              <a:solidFill>
                <a:schemeClr val="tx1"/>
              </a:solidFill>
            </a:endParaRPr>
          </a:p>
          <a:p>
            <a:pPr marL="457200" lvl="1" indent="0">
              <a:buNone/>
            </a:pPr>
            <a:endParaRPr lang="en-US" dirty="0">
              <a:solidFill>
                <a:schemeClr val="tx1"/>
              </a:solidFill>
            </a:endParaRPr>
          </a:p>
          <a:p>
            <a:pPr marL="0" indent="0">
              <a:buNone/>
            </a:pPr>
            <a:r>
              <a:rPr lang="en-US" dirty="0">
                <a:solidFill>
                  <a:schemeClr val="tx1"/>
                </a:solidFill>
              </a:rPr>
              <a:t>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6705430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68362"/>
          </a:xfrm>
        </p:spPr>
        <p:txBody>
          <a:bodyPr/>
          <a:lstStyle/>
          <a:p>
            <a:r>
              <a:rPr lang="en-US" dirty="0"/>
              <a:t>Region 11 Cluster Investigations</a:t>
            </a:r>
          </a:p>
        </p:txBody>
      </p:sp>
      <p:sp>
        <p:nvSpPr>
          <p:cNvPr id="3" name="Content Placeholder 2"/>
          <p:cNvSpPr>
            <a:spLocks noGrp="1"/>
          </p:cNvSpPr>
          <p:nvPr>
            <p:ph idx="1"/>
          </p:nvPr>
        </p:nvSpPr>
        <p:spPr>
          <a:xfrm>
            <a:off x="457200" y="1447800"/>
            <a:ext cx="8229600" cy="4724401"/>
          </a:xfrm>
        </p:spPr>
        <p:txBody>
          <a:bodyPr>
            <a:normAutofit/>
          </a:bodyPr>
          <a:lstStyle/>
          <a:p>
            <a:r>
              <a:rPr lang="en-US" dirty="0">
                <a:solidFill>
                  <a:schemeClr val="tx1"/>
                </a:solidFill>
              </a:rPr>
              <a:t>Cameron County</a:t>
            </a:r>
          </a:p>
          <a:p>
            <a:pPr lvl="1"/>
            <a:r>
              <a:rPr lang="en-US" dirty="0">
                <a:solidFill>
                  <a:schemeClr val="tx1"/>
                </a:solidFill>
              </a:rPr>
              <a:t>30 cases for enhanced surveillance</a:t>
            </a:r>
          </a:p>
          <a:p>
            <a:pPr lvl="1"/>
            <a:r>
              <a:rPr lang="en-US" dirty="0">
                <a:solidFill>
                  <a:schemeClr val="tx1"/>
                </a:solidFill>
              </a:rPr>
              <a:t>20 households visited,  60 specimens collected</a:t>
            </a:r>
          </a:p>
          <a:p>
            <a:r>
              <a:rPr lang="en-US" dirty="0">
                <a:solidFill>
                  <a:schemeClr val="tx1"/>
                </a:solidFill>
              </a:rPr>
              <a:t>Hidalgo County </a:t>
            </a:r>
          </a:p>
          <a:p>
            <a:pPr lvl="1"/>
            <a:r>
              <a:rPr lang="en-US" dirty="0">
                <a:solidFill>
                  <a:schemeClr val="tx1"/>
                </a:solidFill>
              </a:rPr>
              <a:t>6 cases for enhanced surveillance</a:t>
            </a:r>
          </a:p>
          <a:p>
            <a:pPr lvl="1"/>
            <a:r>
              <a:rPr lang="en-US" dirty="0">
                <a:solidFill>
                  <a:schemeClr val="tx1"/>
                </a:solidFill>
              </a:rPr>
              <a:t>4 households visited,  2 specimens collected</a:t>
            </a:r>
          </a:p>
          <a:p>
            <a:r>
              <a:rPr lang="en-US" dirty="0">
                <a:solidFill>
                  <a:schemeClr val="tx1"/>
                </a:solidFill>
              </a:rPr>
              <a:t>City of  Laredo (Webb and Zapata Counties)</a:t>
            </a:r>
          </a:p>
          <a:p>
            <a:pPr lvl="1"/>
            <a:r>
              <a:rPr lang="en-US" dirty="0">
                <a:solidFill>
                  <a:schemeClr val="tx1"/>
                </a:solidFill>
              </a:rPr>
              <a:t>10 cases for enhanced surveillance</a:t>
            </a:r>
          </a:p>
          <a:p>
            <a:pPr lvl="1"/>
            <a:r>
              <a:rPr lang="en-US" dirty="0">
                <a:solidFill>
                  <a:schemeClr val="tx1"/>
                </a:solidFill>
              </a:rPr>
              <a:t> 4 households visited,  13 specimens collected</a:t>
            </a:r>
          </a:p>
          <a:p>
            <a:r>
              <a:rPr lang="en-US" dirty="0">
                <a:solidFill>
                  <a:schemeClr val="tx1"/>
                </a:solidFill>
              </a:rPr>
              <a:t>Region 11</a:t>
            </a:r>
          </a:p>
          <a:p>
            <a:pPr lvl="1"/>
            <a:r>
              <a:rPr lang="en-US" dirty="0">
                <a:solidFill>
                  <a:schemeClr val="tx1"/>
                </a:solidFill>
              </a:rPr>
              <a:t>2 cases for enhanced surveillance in Willacy</a:t>
            </a:r>
          </a:p>
          <a:p>
            <a:pPr lvl="1"/>
            <a:r>
              <a:rPr lang="en-US" dirty="0">
                <a:solidFill>
                  <a:schemeClr val="tx1"/>
                </a:solidFill>
              </a:rPr>
              <a:t>1 household visited, 3 specimens collected</a:t>
            </a:r>
          </a:p>
          <a:p>
            <a:pPr marL="0" indent="0">
              <a:buNone/>
            </a:pPr>
            <a:endParaRPr lang="en-US" dirty="0"/>
          </a:p>
        </p:txBody>
      </p:sp>
      <p:sp>
        <p:nvSpPr>
          <p:cNvPr id="4" name="Text Placeholder 3"/>
          <p:cNvSpPr>
            <a:spLocks noGrp="1"/>
          </p:cNvSpPr>
          <p:nvPr>
            <p:ph type="body" sz="quarter" idx="10"/>
          </p:nvPr>
        </p:nvSpPr>
        <p:spPr>
          <a:xfrm>
            <a:off x="228600" y="6172200"/>
            <a:ext cx="8229600" cy="609600"/>
          </a:xfrm>
        </p:spPr>
        <p:txBody>
          <a:bodyPr/>
          <a:lstStyle/>
          <a:p>
            <a:endParaRPr lang="en-US" dirty="0"/>
          </a:p>
        </p:txBody>
      </p:sp>
    </p:spTree>
    <p:extLst>
      <p:ext uri="{BB962C8B-B14F-4D97-AF65-F5344CB8AC3E}">
        <p14:creationId xmlns:p14="http://schemas.microsoft.com/office/powerpoint/2010/main" val="111994001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Household and Individual Survey Tool</a:t>
            </a:r>
          </a:p>
        </p:txBody>
      </p:sp>
      <p:sp>
        <p:nvSpPr>
          <p:cNvPr id="3" name="Content Placeholder 2"/>
          <p:cNvSpPr>
            <a:spLocks noGrp="1"/>
          </p:cNvSpPr>
          <p:nvPr>
            <p:ph idx="1"/>
          </p:nvPr>
        </p:nvSpPr>
        <p:spPr>
          <a:xfrm>
            <a:off x="457200" y="1066800"/>
            <a:ext cx="8229600" cy="4724401"/>
          </a:xfrm>
        </p:spPr>
        <p:txBody>
          <a:bodyPr/>
          <a:lstStyle/>
          <a:p>
            <a:r>
              <a:rPr lang="en-US" dirty="0"/>
              <a:t> </a:t>
            </a:r>
            <a:r>
              <a:rPr lang="en-US" dirty="0">
                <a:solidFill>
                  <a:schemeClr val="tx1"/>
                </a:solidFill>
              </a:rPr>
              <a:t>Data collected on paper forms </a:t>
            </a:r>
          </a:p>
          <a:p>
            <a:pPr lvl="1"/>
            <a:r>
              <a:rPr lang="en-US" dirty="0">
                <a:solidFill>
                  <a:schemeClr val="tx1"/>
                </a:solidFill>
              </a:rPr>
              <a:t>Uploaded to the PHIN</a:t>
            </a:r>
          </a:p>
          <a:p>
            <a:r>
              <a:rPr lang="en-US" dirty="0">
                <a:solidFill>
                  <a:schemeClr val="tx1"/>
                </a:solidFill>
              </a:rPr>
              <a:t>Data entered in EPI INFO 7 by Region 11</a:t>
            </a:r>
          </a:p>
          <a:p>
            <a:endParaRPr lang="en-US" dirty="0">
              <a:solidFill>
                <a:schemeClr val="tx1"/>
              </a:solidFill>
            </a:endParaRPr>
          </a:p>
          <a:p>
            <a:r>
              <a:rPr lang="en-US" dirty="0">
                <a:solidFill>
                  <a:schemeClr val="tx1"/>
                </a:solidFill>
              </a:rPr>
              <a:t>Data analyzed by DSHS, Border Health</a:t>
            </a:r>
          </a:p>
          <a:p>
            <a:pPr lvl="1"/>
            <a:r>
              <a:rPr lang="en-US" dirty="0">
                <a:solidFill>
                  <a:schemeClr val="tx1"/>
                </a:solidFill>
              </a:rPr>
              <a:t>Risk factors and cluster mapping</a:t>
            </a:r>
          </a:p>
          <a:p>
            <a:pPr marL="457200" lvl="1" indent="0">
              <a:buNone/>
            </a:pPr>
            <a:r>
              <a:rPr lang="en-US" dirty="0">
                <a:solidFill>
                  <a:schemeClr val="tx1"/>
                </a:solidFill>
              </a:rPr>
              <a:t>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0856310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Vector Surveillance and Environmental Health</a:t>
            </a:r>
          </a:p>
        </p:txBody>
      </p:sp>
      <p:sp>
        <p:nvSpPr>
          <p:cNvPr id="3" name="Content Placeholder 2"/>
          <p:cNvSpPr>
            <a:spLocks noGrp="1"/>
          </p:cNvSpPr>
          <p:nvPr>
            <p:ph idx="1"/>
          </p:nvPr>
        </p:nvSpPr>
        <p:spPr>
          <a:xfrm>
            <a:off x="457200" y="1066800"/>
            <a:ext cx="8229600" cy="4724401"/>
          </a:xfrm>
        </p:spPr>
        <p:txBody>
          <a:bodyPr>
            <a:normAutofit/>
          </a:bodyPr>
          <a:lstStyle/>
          <a:p>
            <a:r>
              <a:rPr lang="en-US" dirty="0">
                <a:solidFill>
                  <a:schemeClr val="tx1"/>
                </a:solidFill>
              </a:rPr>
              <a:t>Partners in enhanced surveillance activities</a:t>
            </a:r>
          </a:p>
          <a:p>
            <a:pPr lvl="1"/>
            <a:r>
              <a:rPr lang="en-US" dirty="0">
                <a:solidFill>
                  <a:schemeClr val="tx1"/>
                </a:solidFill>
              </a:rPr>
              <a:t>Conducted yard assessment for larvae and adult mosquitos Collected data on breeding habitats and adult speciation</a:t>
            </a:r>
          </a:p>
          <a:p>
            <a:pPr marL="400050"/>
            <a:r>
              <a:rPr lang="en-US" dirty="0">
                <a:solidFill>
                  <a:schemeClr val="tx1"/>
                </a:solidFill>
              </a:rPr>
              <a:t>Neighborhood interventions</a:t>
            </a:r>
          </a:p>
          <a:p>
            <a:pPr marL="800100" lvl="1"/>
            <a:r>
              <a:rPr lang="en-US" dirty="0">
                <a:solidFill>
                  <a:schemeClr val="tx1"/>
                </a:solidFill>
              </a:rPr>
              <a:t>Door-to-door educational fliers and discussions with neighbors </a:t>
            </a:r>
          </a:p>
          <a:p>
            <a:pPr marL="800100" lvl="1"/>
            <a:r>
              <a:rPr lang="en-US" dirty="0">
                <a:solidFill>
                  <a:schemeClr val="tx1"/>
                </a:solidFill>
              </a:rPr>
              <a:t>Fogging around 1 mile radius of index cases</a:t>
            </a:r>
          </a:p>
          <a:p>
            <a:pPr marL="800100" lvl="1"/>
            <a:r>
              <a:rPr lang="en-US" dirty="0">
                <a:solidFill>
                  <a:schemeClr val="tx1"/>
                </a:solidFill>
              </a:rPr>
              <a:t>Set 10 traps, including new </a:t>
            </a:r>
            <a:r>
              <a:rPr lang="en-US" dirty="0" err="1">
                <a:solidFill>
                  <a:schemeClr val="tx1"/>
                </a:solidFill>
              </a:rPr>
              <a:t>ovitraps</a:t>
            </a:r>
            <a:endParaRPr lang="en-US" dirty="0">
              <a:solidFill>
                <a:schemeClr val="tx1"/>
              </a:solidFill>
            </a:endParaRPr>
          </a:p>
          <a:p>
            <a:pPr marL="400050"/>
            <a:r>
              <a:rPr lang="en-US" dirty="0">
                <a:solidFill>
                  <a:schemeClr val="tx1"/>
                </a:solidFill>
              </a:rPr>
              <a:t>Entomology training; more than 60 EH inspectors</a:t>
            </a:r>
          </a:p>
          <a:p>
            <a:pPr marL="800100" lvl="1"/>
            <a:r>
              <a:rPr lang="en-US" dirty="0">
                <a:solidFill>
                  <a:schemeClr val="tx1"/>
                </a:solidFill>
              </a:rPr>
              <a:t>Cameron County HD, San Benito </a:t>
            </a:r>
          </a:p>
          <a:p>
            <a:pPr marL="1200150" lvl="2"/>
            <a:r>
              <a:rPr lang="en-US" dirty="0">
                <a:solidFill>
                  <a:schemeClr val="tx1"/>
                </a:solidFill>
              </a:rPr>
              <a:t>5 houses visited, 4 with </a:t>
            </a:r>
            <a:r>
              <a:rPr lang="en-US" dirty="0" err="1">
                <a:solidFill>
                  <a:schemeClr val="tx1"/>
                </a:solidFill>
              </a:rPr>
              <a:t>Aedes</a:t>
            </a:r>
            <a:r>
              <a:rPr lang="en-US" dirty="0">
                <a:solidFill>
                  <a:schemeClr val="tx1"/>
                </a:solidFill>
              </a:rPr>
              <a:t> </a:t>
            </a:r>
            <a:r>
              <a:rPr lang="en-US" dirty="0" err="1">
                <a:solidFill>
                  <a:schemeClr val="tx1"/>
                </a:solidFill>
              </a:rPr>
              <a:t>larave</a:t>
            </a:r>
            <a:endParaRPr lang="en-US" dirty="0">
              <a:solidFill>
                <a:schemeClr val="tx1"/>
              </a:solidFill>
            </a:endParaRPr>
          </a:p>
          <a:p>
            <a:pPr marL="800100" lvl="1"/>
            <a:r>
              <a:rPr lang="en-US" dirty="0">
                <a:solidFill>
                  <a:schemeClr val="tx1"/>
                </a:solidFill>
              </a:rPr>
              <a:t>Hidalgo County, City of McAllen</a:t>
            </a:r>
          </a:p>
          <a:p>
            <a:pPr marL="0" indent="0">
              <a:buNone/>
            </a:pPr>
            <a:r>
              <a:rPr lang="en-US" dirty="0">
                <a:solidFill>
                  <a:schemeClr val="tx1"/>
                </a:solidFill>
              </a:rPr>
              <a:t>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9713140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Definitions</a:t>
            </a:r>
          </a:p>
        </p:txBody>
      </p:sp>
      <p:sp>
        <p:nvSpPr>
          <p:cNvPr id="3" name="Content Placeholder 2"/>
          <p:cNvSpPr>
            <a:spLocks noGrp="1"/>
          </p:cNvSpPr>
          <p:nvPr>
            <p:ph idx="1"/>
          </p:nvPr>
        </p:nvSpPr>
        <p:spPr>
          <a:xfrm>
            <a:off x="457200" y="1066800"/>
            <a:ext cx="8229600" cy="4724401"/>
          </a:xfrm>
        </p:spPr>
        <p:txBody>
          <a:bodyPr/>
          <a:lstStyle/>
          <a:p>
            <a:r>
              <a:rPr lang="en-US" dirty="0">
                <a:solidFill>
                  <a:schemeClr val="tx1"/>
                </a:solidFill>
              </a:rPr>
              <a:t>Suspect dengue cases in 2013</a:t>
            </a:r>
          </a:p>
          <a:p>
            <a:pPr lvl="1"/>
            <a:r>
              <a:rPr lang="en-US" dirty="0">
                <a:solidFill>
                  <a:schemeClr val="tx1"/>
                </a:solidFill>
              </a:rPr>
              <a:t>Dengue diagnostic testing ordered from 10 hospitals/5 clinics</a:t>
            </a:r>
          </a:p>
          <a:p>
            <a:pPr lvl="1"/>
            <a:r>
              <a:rPr lang="en-US" dirty="0">
                <a:solidFill>
                  <a:schemeClr val="tx1"/>
                </a:solidFill>
              </a:rPr>
              <a:t>ICD9 coding from hospitals or clinics listed as dengue (061)</a:t>
            </a:r>
          </a:p>
          <a:p>
            <a:r>
              <a:rPr lang="en-US" dirty="0">
                <a:solidFill>
                  <a:schemeClr val="tx1"/>
                </a:solidFill>
              </a:rPr>
              <a:t>Laboratory positive – suspect dengue case with anti-DENV </a:t>
            </a:r>
            <a:r>
              <a:rPr lang="en-US" dirty="0" err="1">
                <a:solidFill>
                  <a:schemeClr val="tx1"/>
                </a:solidFill>
              </a:rPr>
              <a:t>IgM</a:t>
            </a:r>
            <a:r>
              <a:rPr lang="en-US" dirty="0">
                <a:solidFill>
                  <a:schemeClr val="tx1"/>
                </a:solidFill>
              </a:rPr>
              <a:t> antibody or DENV nucleic acid by PCR</a:t>
            </a:r>
          </a:p>
          <a:p>
            <a:r>
              <a:rPr lang="en-US" dirty="0">
                <a:solidFill>
                  <a:schemeClr val="tx1"/>
                </a:solidFill>
              </a:rPr>
              <a:t>Laboratory negative - suspect dengue case with NO anti-DENV </a:t>
            </a:r>
            <a:r>
              <a:rPr lang="en-US" dirty="0" err="1">
                <a:solidFill>
                  <a:schemeClr val="tx1"/>
                </a:solidFill>
              </a:rPr>
              <a:t>IgM</a:t>
            </a:r>
            <a:r>
              <a:rPr lang="en-US" dirty="0">
                <a:solidFill>
                  <a:schemeClr val="tx1"/>
                </a:solidFill>
              </a:rPr>
              <a:t> antibody or DENV nucleic acid by PCR</a:t>
            </a:r>
          </a:p>
          <a:p>
            <a:pPr lvl="1"/>
            <a:r>
              <a:rPr lang="en-US" dirty="0">
                <a:solidFill>
                  <a:schemeClr val="tx1"/>
                </a:solidFill>
              </a:rPr>
              <a:t>6 days post fever presentation</a:t>
            </a:r>
          </a:p>
          <a:p>
            <a:r>
              <a:rPr lang="en-US" dirty="0">
                <a:solidFill>
                  <a:schemeClr val="tx1"/>
                </a:solidFill>
              </a:rPr>
              <a:t>Laboratory indeterminate – suspect dengue case with equivocal or negative anti-DENV </a:t>
            </a:r>
            <a:r>
              <a:rPr lang="en-US" dirty="0" err="1">
                <a:solidFill>
                  <a:schemeClr val="tx1"/>
                </a:solidFill>
              </a:rPr>
              <a:t>IgM</a:t>
            </a:r>
            <a:r>
              <a:rPr lang="en-US" dirty="0">
                <a:solidFill>
                  <a:schemeClr val="tx1"/>
                </a:solidFill>
              </a:rPr>
              <a:t> </a:t>
            </a:r>
          </a:p>
          <a:p>
            <a:pPr lvl="1"/>
            <a:r>
              <a:rPr lang="en-US" dirty="0">
                <a:solidFill>
                  <a:schemeClr val="tx1"/>
                </a:solidFill>
              </a:rPr>
              <a:t>5 days or less post fever presentation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79353566"/>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4850"/>
          </a:xfrm>
        </p:spPr>
        <p:txBody>
          <a:bodyPr/>
          <a:lstStyle/>
          <a:p>
            <a:r>
              <a:rPr lang="en-US" dirty="0"/>
              <a:t>Data Sources</a:t>
            </a:r>
          </a:p>
        </p:txBody>
      </p:sp>
      <p:sp>
        <p:nvSpPr>
          <p:cNvPr id="3" name="Content Placeholder 2"/>
          <p:cNvSpPr>
            <a:spLocks noGrp="1"/>
          </p:cNvSpPr>
          <p:nvPr>
            <p:ph idx="1"/>
          </p:nvPr>
        </p:nvSpPr>
        <p:spPr>
          <a:xfrm>
            <a:off x="152400" y="914400"/>
            <a:ext cx="8686800" cy="4724401"/>
          </a:xfrm>
        </p:spPr>
        <p:txBody>
          <a:bodyPr/>
          <a:lstStyle/>
          <a:p>
            <a:r>
              <a:rPr lang="en-US" dirty="0">
                <a:solidFill>
                  <a:schemeClr val="tx1"/>
                </a:solidFill>
              </a:rPr>
              <a:t>Reported to a Health Department within Region 11</a:t>
            </a:r>
          </a:p>
          <a:p>
            <a:pPr marL="342900" lvl="1" indent="-342900">
              <a:buSzPct val="70000"/>
              <a:buFont typeface="Wingdings" pitchFamily="2" charset="2"/>
              <a:buChar char="q"/>
            </a:pPr>
            <a:r>
              <a:rPr lang="en-US" sz="2400" b="1" dirty="0">
                <a:solidFill>
                  <a:schemeClr val="tx1"/>
                </a:solidFill>
              </a:rPr>
              <a:t>Identified by retrospective record review</a:t>
            </a:r>
          </a:p>
          <a:p>
            <a:pPr marL="742950" lvl="2" indent="-342900">
              <a:buFont typeface="Wingdings" panose="05000000000000000000" pitchFamily="2" charset="2"/>
              <a:buChar char="§"/>
            </a:pPr>
            <a:r>
              <a:rPr lang="en-US" sz="2000" dirty="0">
                <a:solidFill>
                  <a:schemeClr val="tx1"/>
                </a:solidFill>
              </a:rPr>
              <a:t>10 hospitals and 5 clinics queried</a:t>
            </a:r>
          </a:p>
          <a:p>
            <a:pPr marL="742950" lvl="2" indent="-342900">
              <a:buFont typeface="Wingdings" panose="05000000000000000000" pitchFamily="2" charset="2"/>
              <a:buChar char="§"/>
            </a:pPr>
            <a:r>
              <a:rPr lang="en-US" sz="2000" dirty="0">
                <a:solidFill>
                  <a:schemeClr val="tx1"/>
                </a:solidFill>
              </a:rPr>
              <a:t>Suspect cases may be lab positive, negative or indeterminate</a:t>
            </a:r>
          </a:p>
          <a:p>
            <a:r>
              <a:rPr lang="en-US" dirty="0">
                <a:solidFill>
                  <a:schemeClr val="tx1"/>
                </a:solidFill>
              </a:rPr>
              <a:t>Identified from commercial lab as positive-DENV by  PCR</a:t>
            </a:r>
          </a:p>
          <a:p>
            <a:pPr lvl="1"/>
            <a:r>
              <a:rPr lang="en-US" dirty="0">
                <a:solidFill>
                  <a:schemeClr val="tx1"/>
                </a:solidFill>
              </a:rPr>
              <a:t>Sera from commercial labs/Region 11 (October-December 2013)</a:t>
            </a:r>
          </a:p>
          <a:p>
            <a:pPr marL="342900" lvl="1" indent="-342900">
              <a:buSzPct val="70000"/>
              <a:buFont typeface="Wingdings" pitchFamily="2" charset="2"/>
              <a:buChar char="q"/>
            </a:pPr>
            <a:r>
              <a:rPr lang="en-US" sz="2400" b="1" dirty="0">
                <a:solidFill>
                  <a:schemeClr val="tx1"/>
                </a:solidFill>
              </a:rPr>
              <a:t>Identified through enhanced surveillance</a:t>
            </a:r>
          </a:p>
          <a:p>
            <a:endParaRPr lang="en-US" dirty="0">
              <a:solidFill>
                <a:schemeClr val="tx1"/>
              </a:solidFill>
            </a:endParaRPr>
          </a:p>
          <a:p>
            <a:pPr marL="0" indent="0">
              <a:buNone/>
            </a:pPr>
            <a:endParaRPr lang="en-US" dirty="0">
              <a:solidFill>
                <a:schemeClr val="tx1"/>
              </a:solidFill>
            </a:endParaRPr>
          </a:p>
        </p:txBody>
      </p:sp>
      <p:sp>
        <p:nvSpPr>
          <p:cNvPr id="4" name="Text Placeholder 3"/>
          <p:cNvSpPr>
            <a:spLocks noGrp="1"/>
          </p:cNvSpPr>
          <p:nvPr>
            <p:ph type="body" sz="quarter" idx="10"/>
          </p:nvPr>
        </p:nvSpPr>
        <p:spPr>
          <a:xfrm>
            <a:off x="457200" y="5638800"/>
            <a:ext cx="8229600" cy="609600"/>
          </a:xfrm>
        </p:spPr>
        <p:txBody>
          <a:bodyPr/>
          <a:lstStyle/>
          <a:p>
            <a:endParaRPr lang="en-US" dirty="0"/>
          </a:p>
        </p:txBody>
      </p:sp>
    </p:spTree>
    <p:extLst>
      <p:ext uri="{BB962C8B-B14F-4D97-AF65-F5344CB8AC3E}">
        <p14:creationId xmlns:p14="http://schemas.microsoft.com/office/powerpoint/2010/main" val="162063943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76200"/>
            <a:ext cx="8229600" cy="914400"/>
          </a:xfrm>
        </p:spPr>
        <p:txBody>
          <a:bodyPr/>
          <a:lstStyle/>
          <a:p>
            <a:r>
              <a:rPr lang="en-US" dirty="0"/>
              <a:t>Suspect Dengue in Border Counties, </a:t>
            </a:r>
            <a:br>
              <a:rPr lang="en-US" dirty="0"/>
            </a:br>
            <a:r>
              <a:rPr lang="en-US" dirty="0"/>
              <a:t>Region 11 Texas, 2013</a:t>
            </a:r>
          </a:p>
        </p:txBody>
      </p:sp>
      <p:sp>
        <p:nvSpPr>
          <p:cNvPr id="3" name="Content Placeholder 2"/>
          <p:cNvSpPr>
            <a:spLocks noGrp="1"/>
          </p:cNvSpPr>
          <p:nvPr>
            <p:ph idx="1"/>
          </p:nvPr>
        </p:nvSpPr>
        <p:spPr>
          <a:xfrm>
            <a:off x="457200" y="1066800"/>
            <a:ext cx="8229600" cy="4724401"/>
          </a:xfrm>
        </p:spPr>
        <p:txBody>
          <a:bodyPr/>
          <a:lstStyle/>
          <a:p>
            <a:endParaRPr lang="en-US" dirty="0"/>
          </a:p>
          <a:p>
            <a:pPr marL="0" indent="0">
              <a:buNone/>
            </a:pPr>
            <a:r>
              <a:rPr lang="en-US" dirty="0"/>
              <a:t> </a:t>
            </a:r>
          </a:p>
        </p:txBody>
      </p:sp>
      <p:sp>
        <p:nvSpPr>
          <p:cNvPr id="4" name="Text Placeholder 3"/>
          <p:cNvSpPr>
            <a:spLocks noGrp="1"/>
          </p:cNvSpPr>
          <p:nvPr>
            <p:ph type="body" sz="quarter" idx="10"/>
          </p:nvPr>
        </p:nvSpPr>
        <p:spPr/>
        <p:txBody>
          <a:bodyPr/>
          <a:lstStyle/>
          <a:p>
            <a:endParaRPr 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4" y="381000"/>
            <a:ext cx="8907463"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96384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Dengue Testing </a:t>
            </a:r>
            <a:br>
              <a:rPr lang="en-US" dirty="0"/>
            </a:br>
            <a:r>
              <a:rPr lang="en-US" dirty="0"/>
              <a:t>Border Counties, Region 11 Texas, 2013</a:t>
            </a:r>
          </a:p>
        </p:txBody>
      </p:sp>
      <p:sp>
        <p:nvSpPr>
          <p:cNvPr id="3" name="Content Placeholder 2"/>
          <p:cNvSpPr>
            <a:spLocks noGrp="1"/>
          </p:cNvSpPr>
          <p:nvPr>
            <p:ph idx="1"/>
          </p:nvPr>
        </p:nvSpPr>
        <p:spPr>
          <a:xfrm>
            <a:off x="457200" y="1066800"/>
            <a:ext cx="8229600" cy="4724401"/>
          </a:xfrm>
        </p:spPr>
        <p:txBody>
          <a:bodyPr/>
          <a:lstStyle/>
          <a:p>
            <a:endParaRPr lang="en-US" dirty="0"/>
          </a:p>
          <a:p>
            <a:pPr marL="0" indent="0">
              <a:buNone/>
            </a:pPr>
            <a:r>
              <a:rPr lang="en-US" dirty="0"/>
              <a:t> </a:t>
            </a:r>
          </a:p>
        </p:txBody>
      </p:sp>
      <p:sp>
        <p:nvSpPr>
          <p:cNvPr id="4" name="Text Placeholder 3"/>
          <p:cNvSpPr>
            <a:spLocks noGrp="1"/>
          </p:cNvSpPr>
          <p:nvPr>
            <p:ph type="body" sz="quarter" idx="10"/>
          </p:nvPr>
        </p:nvSpPr>
        <p:spPr/>
        <p:txBody>
          <a:bodyPr/>
          <a:lstStyle/>
          <a:p>
            <a:endParaRPr lang="en-US"/>
          </a:p>
        </p:txBody>
      </p:sp>
      <p:pic>
        <p:nvPicPr>
          <p:cNvPr id="5"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29" y="1185478"/>
            <a:ext cx="6072142" cy="448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67630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Record and Laboratory Review</a:t>
            </a:r>
          </a:p>
        </p:txBody>
      </p:sp>
      <p:sp>
        <p:nvSpPr>
          <p:cNvPr id="3" name="Content Placeholder 2"/>
          <p:cNvSpPr>
            <a:spLocks noGrp="1"/>
          </p:cNvSpPr>
          <p:nvPr>
            <p:ph idx="1"/>
          </p:nvPr>
        </p:nvSpPr>
        <p:spPr/>
        <p:txBody>
          <a:bodyPr/>
          <a:lstStyle/>
          <a:p>
            <a:r>
              <a:rPr lang="en-US" dirty="0">
                <a:solidFill>
                  <a:schemeClr val="tx1"/>
                </a:solidFill>
              </a:rPr>
              <a:t>10 hospitals and 5 clinics provided laboratory data</a:t>
            </a:r>
          </a:p>
          <a:p>
            <a:r>
              <a:rPr lang="en-US" dirty="0">
                <a:solidFill>
                  <a:schemeClr val="tx1"/>
                </a:solidFill>
              </a:rPr>
              <a:t>Chart review revealed inconsistencies with dengue identification and treatment</a:t>
            </a:r>
          </a:p>
          <a:p>
            <a:pPr lvl="1"/>
            <a:r>
              <a:rPr lang="en-US" dirty="0">
                <a:solidFill>
                  <a:schemeClr val="tx1"/>
                </a:solidFill>
              </a:rPr>
              <a:t>Pregnant woman with vaginal bleeding discharged to home</a:t>
            </a:r>
          </a:p>
          <a:p>
            <a:pPr lvl="1"/>
            <a:r>
              <a:rPr lang="en-US" dirty="0">
                <a:solidFill>
                  <a:schemeClr val="tx1"/>
                </a:solidFill>
              </a:rPr>
              <a:t>Frequent use of NSAIDs</a:t>
            </a:r>
          </a:p>
          <a:p>
            <a:pPr lvl="1"/>
            <a:r>
              <a:rPr lang="en-US" dirty="0">
                <a:solidFill>
                  <a:schemeClr val="tx1"/>
                </a:solidFill>
              </a:rPr>
              <a:t>Steroids for rash</a:t>
            </a:r>
          </a:p>
          <a:p>
            <a:pPr lvl="1"/>
            <a:r>
              <a:rPr lang="en-US" dirty="0" err="1">
                <a:solidFill>
                  <a:schemeClr val="tx1"/>
                </a:solidFill>
              </a:rPr>
              <a:t>Neuro</a:t>
            </a:r>
            <a:r>
              <a:rPr lang="en-US" dirty="0">
                <a:solidFill>
                  <a:schemeClr val="tx1"/>
                </a:solidFill>
              </a:rPr>
              <a:t>-dengue not identified</a:t>
            </a:r>
          </a:p>
          <a:p>
            <a:pPr marL="457200" lvl="1" indent="0">
              <a:buNone/>
            </a:pPr>
            <a:endParaRPr lang="en-US" dirty="0">
              <a:solidFill>
                <a:schemeClr val="tx1"/>
              </a:solidFill>
            </a:endParaRPr>
          </a:p>
          <a:p>
            <a:pPr lvl="1"/>
            <a:endParaRPr lang="en-US" dirty="0">
              <a:solidFill>
                <a:schemeClr val="tx1"/>
              </a:solidFill>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65024769"/>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Severe Dengue Case</a:t>
            </a:r>
          </a:p>
        </p:txBody>
      </p:sp>
      <p:sp>
        <p:nvSpPr>
          <p:cNvPr id="3" name="Content Placeholder 2"/>
          <p:cNvSpPr>
            <a:spLocks noGrp="1"/>
          </p:cNvSpPr>
          <p:nvPr>
            <p:ph idx="1"/>
          </p:nvPr>
        </p:nvSpPr>
        <p:spPr>
          <a:xfrm>
            <a:off x="457200" y="1066800"/>
            <a:ext cx="8229600" cy="4724401"/>
          </a:xfrm>
        </p:spPr>
        <p:txBody>
          <a:bodyPr>
            <a:normAutofit/>
          </a:bodyPr>
          <a:lstStyle/>
          <a:p>
            <a:r>
              <a:rPr lang="en-US" dirty="0">
                <a:solidFill>
                  <a:schemeClr val="tx1"/>
                </a:solidFill>
              </a:rPr>
              <a:t>77 y/o male presents with fever, malaise, anorexia and weakness x 4 days </a:t>
            </a:r>
          </a:p>
          <a:p>
            <a:pPr lvl="1"/>
            <a:r>
              <a:rPr lang="en-US" dirty="0">
                <a:solidFill>
                  <a:schemeClr val="tx1"/>
                </a:solidFill>
              </a:rPr>
              <a:t>Third visit to different  ER – clinician suspects dengue</a:t>
            </a:r>
          </a:p>
          <a:p>
            <a:pPr lvl="1"/>
            <a:r>
              <a:rPr lang="en-US" dirty="0">
                <a:solidFill>
                  <a:schemeClr val="tx1"/>
                </a:solidFill>
              </a:rPr>
              <a:t>Left pleural effusion, presumed pneumonia</a:t>
            </a:r>
          </a:p>
          <a:p>
            <a:pPr lvl="1"/>
            <a:r>
              <a:rPr lang="en-US" dirty="0">
                <a:solidFill>
                  <a:schemeClr val="tx1"/>
                </a:solidFill>
              </a:rPr>
              <a:t>PLT 56, WBC 4, </a:t>
            </a:r>
            <a:r>
              <a:rPr lang="en-US" dirty="0" err="1">
                <a:solidFill>
                  <a:schemeClr val="tx1"/>
                </a:solidFill>
              </a:rPr>
              <a:t>Hgb</a:t>
            </a:r>
            <a:r>
              <a:rPr lang="en-US" dirty="0">
                <a:solidFill>
                  <a:schemeClr val="tx1"/>
                </a:solidFill>
              </a:rPr>
              <a:t> 12.7, HCT 36.9  BUN 32, Cr 1.4 </a:t>
            </a:r>
          </a:p>
          <a:p>
            <a:pPr lvl="1"/>
            <a:r>
              <a:rPr lang="en-US" dirty="0">
                <a:solidFill>
                  <a:schemeClr val="tx1"/>
                </a:solidFill>
              </a:rPr>
              <a:t>AST 170, ALT 128</a:t>
            </a:r>
          </a:p>
          <a:p>
            <a:pPr lvl="1"/>
            <a:r>
              <a:rPr lang="en-US" dirty="0">
                <a:solidFill>
                  <a:schemeClr val="tx1"/>
                </a:solidFill>
              </a:rPr>
              <a:t>ID consult recognizes septic shock states “…not sure that this dengue is responsible for the patients hypotension.  Hypotension is not very common with dengue.”</a:t>
            </a:r>
          </a:p>
          <a:p>
            <a:pPr lvl="1"/>
            <a:r>
              <a:rPr lang="en-US" dirty="0">
                <a:solidFill>
                  <a:schemeClr val="tx1"/>
                </a:solidFill>
              </a:rPr>
              <a:t>Complicated course 10 days of hospitalization, discharged to nursing home for rehabilitation for weeks, currently home</a:t>
            </a:r>
          </a:p>
          <a:p>
            <a:pPr lvl="1"/>
            <a:r>
              <a:rPr lang="en-US" dirty="0">
                <a:solidFill>
                  <a:schemeClr val="tx1"/>
                </a:solidFill>
              </a:rPr>
              <a:t>Specimen collect DPO 5 (</a:t>
            </a:r>
            <a:r>
              <a:rPr lang="en-US" dirty="0" err="1">
                <a:solidFill>
                  <a:schemeClr val="tx1"/>
                </a:solidFill>
              </a:rPr>
              <a:t>IgM</a:t>
            </a:r>
            <a:r>
              <a:rPr lang="en-US" dirty="0">
                <a:solidFill>
                  <a:schemeClr val="tx1"/>
                </a:solidFill>
              </a:rPr>
              <a:t> 2.53 and </a:t>
            </a:r>
            <a:r>
              <a:rPr lang="en-US" dirty="0" err="1">
                <a:solidFill>
                  <a:schemeClr val="tx1"/>
                </a:solidFill>
              </a:rPr>
              <a:t>IgG</a:t>
            </a:r>
            <a:r>
              <a:rPr lang="en-US" dirty="0">
                <a:solidFill>
                  <a:schemeClr val="tx1"/>
                </a:solidFill>
              </a:rPr>
              <a:t> 20. 62)</a:t>
            </a:r>
          </a:p>
          <a:p>
            <a:pPr lvl="1"/>
            <a:r>
              <a:rPr lang="en-US" dirty="0">
                <a:solidFill>
                  <a:schemeClr val="tx1"/>
                </a:solidFill>
              </a:rPr>
              <a:t>Currently “fishing with son.”</a:t>
            </a:r>
          </a:p>
          <a:p>
            <a:pPr lvl="1"/>
            <a:endParaRPr lang="en-US" dirty="0">
              <a:solidFill>
                <a:schemeClr val="tx1"/>
              </a:solidFill>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772622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41300"/>
            <a:ext cx="8229600" cy="1143000"/>
          </a:xfrm>
        </p:spPr>
        <p:txBody>
          <a:bodyPr>
            <a:normAutofit fontScale="90000"/>
          </a:bodyPr>
          <a:lstStyle/>
          <a:p>
            <a:r>
              <a:rPr lang="en-US" dirty="0">
                <a:solidFill>
                  <a:schemeClr val="tx1"/>
                </a:solidFill>
                <a:latin typeface="Tahoma" pitchFamily="34" charset="0"/>
              </a:rPr>
              <a:t>Dengue Worldwide, 1955–2010</a:t>
            </a:r>
          </a:p>
        </p:txBody>
      </p:sp>
      <p:pic>
        <p:nvPicPr>
          <p:cNvPr id="3166212" name="Picture 4"/>
          <p:cNvPicPr>
            <a:picLocks noChangeAspect="1" noChangeArrowheads="1"/>
          </p:cNvPicPr>
          <p:nvPr/>
        </p:nvPicPr>
        <p:blipFill>
          <a:blip r:embed="rId3">
            <a:duotone>
              <a:prstClr val="black"/>
              <a:schemeClr val="accent1">
                <a:lumMod val="10000"/>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046" y="1299702"/>
            <a:ext cx="9037400" cy="52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6"/>
          <p:cNvSpPr txBox="1">
            <a:spLocks/>
          </p:cNvSpPr>
          <p:nvPr/>
        </p:nvSpPr>
        <p:spPr bwMode="auto">
          <a:xfrm>
            <a:off x="457200" y="624114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marL="342900" indent="-342900" algn="l" rtl="0" eaLnBrk="0" fontAlgn="base" hangingPunct="0">
              <a:spcBef>
                <a:spcPct val="20000"/>
              </a:spcBef>
              <a:spcAft>
                <a:spcPct val="0"/>
              </a:spcAft>
              <a:buClr>
                <a:srgbClr val="6600CC"/>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6600CC"/>
              </a:buClr>
              <a:buChar char="–"/>
              <a:defRPr sz="2400">
                <a:solidFill>
                  <a:schemeClr val="tx1"/>
                </a:solidFill>
                <a:latin typeface="+mn-lt"/>
              </a:defRPr>
            </a:lvl2pPr>
            <a:lvl3pPr marL="1143000" indent="-228600" algn="l" rtl="0" eaLnBrk="0" fontAlgn="base" hangingPunct="0">
              <a:spcBef>
                <a:spcPct val="20000"/>
              </a:spcBef>
              <a:spcAft>
                <a:spcPct val="0"/>
              </a:spcAft>
              <a:buClr>
                <a:srgbClr val="6600CC"/>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0" algn="r" eaLnBrk="1" hangingPunct="1">
              <a:buNone/>
            </a:pPr>
            <a:r>
              <a:rPr lang="en-US" sz="1100" dirty="0">
                <a:latin typeface="Myriad Web Pro"/>
              </a:rPr>
              <a:t>Data source: WHO </a:t>
            </a:r>
            <a:r>
              <a:rPr lang="en-US" sz="1100" dirty="0" err="1">
                <a:latin typeface="Myriad Web Pro"/>
              </a:rPr>
              <a:t>DengueNet</a:t>
            </a:r>
            <a:endParaRPr lang="en-US" sz="1100" dirty="0">
              <a:latin typeface="Myriad Web Pro"/>
            </a:endParaRPr>
          </a:p>
        </p:txBody>
      </p:sp>
    </p:spTree>
    <p:extLst>
      <p:ext uri="{BB962C8B-B14F-4D97-AF65-F5344CB8AC3E}">
        <p14:creationId xmlns:p14="http://schemas.microsoft.com/office/powerpoint/2010/main" val="218053907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Knowledge, Attitude and Practices Survey</a:t>
            </a:r>
          </a:p>
        </p:txBody>
      </p:sp>
      <p:sp>
        <p:nvSpPr>
          <p:cNvPr id="3" name="Content Placeholder 2"/>
          <p:cNvSpPr>
            <a:spLocks noGrp="1"/>
          </p:cNvSpPr>
          <p:nvPr>
            <p:ph idx="1"/>
          </p:nvPr>
        </p:nvSpPr>
        <p:spPr>
          <a:xfrm>
            <a:off x="457200" y="1066800"/>
            <a:ext cx="8229600" cy="4724401"/>
          </a:xfrm>
        </p:spPr>
        <p:txBody>
          <a:bodyPr/>
          <a:lstStyle/>
          <a:p>
            <a:r>
              <a:rPr lang="en-US" dirty="0">
                <a:solidFill>
                  <a:schemeClr val="tx1"/>
                </a:solidFill>
              </a:rPr>
              <a:t>Texas Medical Association will email the link to border county physicians </a:t>
            </a:r>
          </a:p>
          <a:p>
            <a:r>
              <a:rPr lang="en-US" dirty="0">
                <a:solidFill>
                  <a:schemeClr val="tx1"/>
                </a:solidFill>
              </a:rPr>
              <a:t>20 questions selected</a:t>
            </a:r>
          </a:p>
          <a:p>
            <a:r>
              <a:rPr lang="en-US" dirty="0">
                <a:solidFill>
                  <a:schemeClr val="tx1"/>
                </a:solidFill>
              </a:rPr>
              <a:t>Pilot physician group identified</a:t>
            </a:r>
          </a:p>
          <a:p>
            <a:r>
              <a:rPr lang="en-US" dirty="0">
                <a:solidFill>
                  <a:schemeClr val="tx1"/>
                </a:solidFill>
              </a:rPr>
              <a:t>Current negotiations with NP and PA associations to broaden survey application</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93960203"/>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Next Steps</a:t>
            </a:r>
          </a:p>
        </p:txBody>
      </p:sp>
      <p:sp>
        <p:nvSpPr>
          <p:cNvPr id="3" name="Content Placeholder 2"/>
          <p:cNvSpPr>
            <a:spLocks noGrp="1"/>
          </p:cNvSpPr>
          <p:nvPr>
            <p:ph idx="1"/>
          </p:nvPr>
        </p:nvSpPr>
        <p:spPr>
          <a:xfrm>
            <a:off x="457200" y="1066800"/>
            <a:ext cx="8229600" cy="4724401"/>
          </a:xfrm>
        </p:spPr>
        <p:txBody>
          <a:bodyPr>
            <a:normAutofit fontScale="92500" lnSpcReduction="10000"/>
          </a:bodyPr>
          <a:lstStyle/>
          <a:p>
            <a:r>
              <a:rPr lang="en-US" dirty="0">
                <a:solidFill>
                  <a:schemeClr val="tx1"/>
                </a:solidFill>
              </a:rPr>
              <a:t>DSHS will continue enhanced surveillance data analysis</a:t>
            </a:r>
          </a:p>
          <a:p>
            <a:r>
              <a:rPr lang="en-US" dirty="0">
                <a:solidFill>
                  <a:schemeClr val="tx1"/>
                </a:solidFill>
              </a:rPr>
              <a:t>Region will update and manage line list</a:t>
            </a:r>
          </a:p>
          <a:p>
            <a:pPr lvl="1"/>
            <a:r>
              <a:rPr lang="en-US" dirty="0">
                <a:solidFill>
                  <a:schemeClr val="tx1"/>
                </a:solidFill>
              </a:rPr>
              <a:t>Weekly reporting to CDC through DSHS chain of command</a:t>
            </a:r>
          </a:p>
          <a:p>
            <a:r>
              <a:rPr lang="en-US" dirty="0">
                <a:solidFill>
                  <a:schemeClr val="tx1"/>
                </a:solidFill>
              </a:rPr>
              <a:t>County and City Health Departments will continue enhanced surveillance through 31 Dec 13</a:t>
            </a:r>
          </a:p>
          <a:p>
            <a:pPr lvl="1"/>
            <a:r>
              <a:rPr lang="en-US" dirty="0">
                <a:solidFill>
                  <a:schemeClr val="tx1"/>
                </a:solidFill>
              </a:rPr>
              <a:t>Report suspect cases from hospitals with lab results to CDC</a:t>
            </a:r>
          </a:p>
          <a:p>
            <a:pPr lvl="1"/>
            <a:r>
              <a:rPr lang="en-US" dirty="0">
                <a:solidFill>
                  <a:schemeClr val="tx1"/>
                </a:solidFill>
              </a:rPr>
              <a:t>Abstraction of medical record for </a:t>
            </a:r>
            <a:r>
              <a:rPr lang="en-US" dirty="0" err="1">
                <a:solidFill>
                  <a:schemeClr val="tx1"/>
                </a:solidFill>
              </a:rPr>
              <a:t>IgM</a:t>
            </a:r>
            <a:r>
              <a:rPr lang="en-US" dirty="0">
                <a:solidFill>
                  <a:schemeClr val="tx1"/>
                </a:solidFill>
              </a:rPr>
              <a:t> positive cases</a:t>
            </a:r>
          </a:p>
          <a:p>
            <a:r>
              <a:rPr lang="en-US" dirty="0">
                <a:solidFill>
                  <a:schemeClr val="tx1"/>
                </a:solidFill>
              </a:rPr>
              <a:t>CDC will oversee KAP survey</a:t>
            </a:r>
          </a:p>
          <a:p>
            <a:r>
              <a:rPr lang="en-US" dirty="0">
                <a:solidFill>
                  <a:schemeClr val="tx1"/>
                </a:solidFill>
              </a:rPr>
              <a:t>CDC will complete laboratory testing on TX specimens</a:t>
            </a:r>
          </a:p>
          <a:p>
            <a:r>
              <a:rPr lang="en-US" dirty="0">
                <a:solidFill>
                  <a:schemeClr val="tx1"/>
                </a:solidFill>
              </a:rPr>
              <a:t>CDC will draft abstracts and manuscript for co-author review</a:t>
            </a:r>
          </a:p>
          <a:p>
            <a:endParaRPr lang="en-US" dirty="0">
              <a:solidFill>
                <a:schemeClr val="tx1"/>
              </a:solidFill>
            </a:endParaRPr>
          </a:p>
          <a:p>
            <a:pPr marL="0" indent="0">
              <a:buNone/>
            </a:pPr>
            <a:r>
              <a:rPr lang="en-US" dirty="0">
                <a:solidFill>
                  <a:schemeClr val="tx1"/>
                </a:solidFill>
              </a:rPr>
              <a:t>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3980531"/>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AFI Surveillance for Border Counties in Region 11</a:t>
            </a:r>
          </a:p>
        </p:txBody>
      </p:sp>
      <p:sp>
        <p:nvSpPr>
          <p:cNvPr id="5" name="Content Placeholder 4"/>
          <p:cNvSpPr>
            <a:spLocks noGrp="1"/>
          </p:cNvSpPr>
          <p:nvPr>
            <p:ph idx="1"/>
          </p:nvPr>
        </p:nvSpPr>
        <p:spPr>
          <a:xfrm>
            <a:off x="457200" y="1447800"/>
            <a:ext cx="8382000" cy="4191000"/>
          </a:xfrm>
        </p:spPr>
        <p:txBody>
          <a:bodyPr>
            <a:normAutofit fontScale="92500" lnSpcReduction="10000"/>
          </a:bodyPr>
          <a:lstStyle/>
          <a:p>
            <a:r>
              <a:rPr lang="en-US" dirty="0">
                <a:solidFill>
                  <a:schemeClr val="tx1"/>
                </a:solidFill>
              </a:rPr>
              <a:t>Needed to:</a:t>
            </a:r>
          </a:p>
          <a:p>
            <a:pPr lvl="1"/>
            <a:r>
              <a:rPr lang="en-US" dirty="0">
                <a:solidFill>
                  <a:schemeClr val="tx1"/>
                </a:solidFill>
              </a:rPr>
              <a:t>Identify the various causes of fever</a:t>
            </a:r>
          </a:p>
          <a:p>
            <a:pPr lvl="2"/>
            <a:r>
              <a:rPr lang="en-US" dirty="0">
                <a:solidFill>
                  <a:schemeClr val="tx1"/>
                </a:solidFill>
              </a:rPr>
              <a:t>Regional differences</a:t>
            </a:r>
          </a:p>
          <a:p>
            <a:pPr lvl="2"/>
            <a:r>
              <a:rPr lang="en-US" dirty="0">
                <a:solidFill>
                  <a:schemeClr val="tx1"/>
                </a:solidFill>
              </a:rPr>
              <a:t>Temporal differences</a:t>
            </a:r>
          </a:p>
          <a:p>
            <a:pPr lvl="1"/>
            <a:r>
              <a:rPr lang="en-US" dirty="0">
                <a:solidFill>
                  <a:schemeClr val="tx1"/>
                </a:solidFill>
              </a:rPr>
              <a:t>Demonstrate burden</a:t>
            </a:r>
          </a:p>
          <a:p>
            <a:pPr lvl="2"/>
            <a:r>
              <a:rPr lang="en-US" dirty="0">
                <a:solidFill>
                  <a:schemeClr val="tx1"/>
                </a:solidFill>
              </a:rPr>
              <a:t>Can affect clinical decision-making</a:t>
            </a:r>
          </a:p>
          <a:p>
            <a:pPr lvl="2"/>
            <a:r>
              <a:rPr lang="en-US" dirty="0">
                <a:solidFill>
                  <a:schemeClr val="tx1"/>
                </a:solidFill>
              </a:rPr>
              <a:t>Inform decision of who should receive a future dengue vaccine</a:t>
            </a:r>
          </a:p>
          <a:p>
            <a:pPr lvl="1"/>
            <a:r>
              <a:rPr lang="en-US" dirty="0">
                <a:solidFill>
                  <a:schemeClr val="tx1"/>
                </a:solidFill>
              </a:rPr>
              <a:t>Enable early public health responses to outbreaks</a:t>
            </a:r>
          </a:p>
          <a:p>
            <a:endParaRPr lang="en-US" dirty="0">
              <a:solidFill>
                <a:schemeClr val="tx1"/>
              </a:solidFill>
            </a:endParaRPr>
          </a:p>
          <a:p>
            <a:r>
              <a:rPr lang="en-US" dirty="0">
                <a:solidFill>
                  <a:schemeClr val="tx1"/>
                </a:solidFill>
              </a:rPr>
              <a:t>Proposed approach:</a:t>
            </a:r>
          </a:p>
          <a:p>
            <a:pPr lvl="1"/>
            <a:r>
              <a:rPr lang="en-US" dirty="0">
                <a:solidFill>
                  <a:schemeClr val="tx1"/>
                </a:solidFill>
              </a:rPr>
              <a:t>Sentinel site(s) in various cities</a:t>
            </a:r>
          </a:p>
          <a:p>
            <a:pPr lvl="1"/>
            <a:r>
              <a:rPr lang="en-US" dirty="0">
                <a:solidFill>
                  <a:schemeClr val="tx1"/>
                </a:solidFill>
              </a:rPr>
              <a:t>Enroll patients of all age groups with febrile illness</a:t>
            </a:r>
          </a:p>
          <a:p>
            <a:pPr lvl="1"/>
            <a:r>
              <a:rPr lang="en-US" dirty="0">
                <a:solidFill>
                  <a:schemeClr val="tx1"/>
                </a:solidFill>
              </a:rPr>
              <a:t>Test for dengue,  rickettsia, leptospirosis…</a:t>
            </a:r>
          </a:p>
        </p:txBody>
      </p:sp>
    </p:spTree>
    <p:extLst>
      <p:ext uri="{BB962C8B-B14F-4D97-AF65-F5344CB8AC3E}">
        <p14:creationId xmlns:p14="http://schemas.microsoft.com/office/powerpoint/2010/main" val="2325874050"/>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December 31 Results</a:t>
            </a:r>
          </a:p>
        </p:txBody>
      </p:sp>
      <p:sp>
        <p:nvSpPr>
          <p:cNvPr id="3" name="Content Placeholder 2"/>
          <p:cNvSpPr>
            <a:spLocks noGrp="1"/>
          </p:cNvSpPr>
          <p:nvPr>
            <p:ph idx="1"/>
          </p:nvPr>
        </p:nvSpPr>
        <p:spPr/>
        <p:txBody>
          <a:bodyPr/>
          <a:lstStyle/>
          <a:p>
            <a:r>
              <a:rPr lang="en-US" dirty="0">
                <a:solidFill>
                  <a:schemeClr val="tx1"/>
                </a:solidFill>
              </a:rPr>
              <a:t>46 laboratory-positive dengue cases were identified. </a:t>
            </a:r>
          </a:p>
          <a:p>
            <a:r>
              <a:rPr lang="en-US" dirty="0">
                <a:solidFill>
                  <a:schemeClr val="tx1"/>
                </a:solidFill>
              </a:rPr>
              <a:t>30 (65%) had detectable anti-DENV </a:t>
            </a:r>
            <a:r>
              <a:rPr lang="en-US" dirty="0" err="1">
                <a:solidFill>
                  <a:schemeClr val="tx1"/>
                </a:solidFill>
              </a:rPr>
              <a:t>IgM</a:t>
            </a:r>
            <a:endParaRPr lang="en-US" dirty="0">
              <a:solidFill>
                <a:schemeClr val="tx1"/>
              </a:solidFill>
            </a:endParaRPr>
          </a:p>
          <a:p>
            <a:r>
              <a:rPr lang="en-US" dirty="0">
                <a:solidFill>
                  <a:schemeClr val="tx1"/>
                </a:solidFill>
              </a:rPr>
              <a:t>11 (24%) had DENV detected by RT-PCR</a:t>
            </a:r>
          </a:p>
          <a:p>
            <a:r>
              <a:rPr lang="en-US" dirty="0">
                <a:solidFill>
                  <a:schemeClr val="tx1"/>
                </a:solidFill>
              </a:rPr>
              <a:t>5 (11%) were positive by both</a:t>
            </a:r>
          </a:p>
          <a:p>
            <a:r>
              <a:rPr lang="en-US" dirty="0">
                <a:solidFill>
                  <a:schemeClr val="tx1"/>
                </a:solidFill>
              </a:rPr>
              <a:t>DENV-1 and 3 were detected in 13 and 3 cases, respectively</a:t>
            </a:r>
          </a:p>
          <a:p>
            <a:r>
              <a:rPr lang="en-US" dirty="0">
                <a:solidFill>
                  <a:schemeClr val="tx1"/>
                </a:solidFill>
              </a:rPr>
              <a:t>Case-patients resided in Cameron (36), Hidalgo (9) and Willacy (1) counties; over half (59%) lived in the City of Brownsville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16983131"/>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history</a:t>
            </a:r>
          </a:p>
        </p:txBody>
      </p:sp>
      <p:sp>
        <p:nvSpPr>
          <p:cNvPr id="3" name="Content Placeholder 2"/>
          <p:cNvSpPr>
            <a:spLocks noGrp="1"/>
          </p:cNvSpPr>
          <p:nvPr>
            <p:ph idx="1"/>
          </p:nvPr>
        </p:nvSpPr>
        <p:spPr/>
        <p:txBody>
          <a:bodyPr/>
          <a:lstStyle/>
          <a:p>
            <a:r>
              <a:rPr lang="en-US" dirty="0">
                <a:solidFill>
                  <a:schemeClr val="tx1"/>
                </a:solidFill>
              </a:rPr>
              <a:t>Travel to Mexico was reported by 17 (37%) cases</a:t>
            </a:r>
          </a:p>
          <a:p>
            <a:r>
              <a:rPr lang="en-US" dirty="0">
                <a:solidFill>
                  <a:schemeClr val="tx1"/>
                </a:solidFill>
              </a:rPr>
              <a:t>13 (28%) cases reported no recent travel</a:t>
            </a:r>
          </a:p>
          <a:p>
            <a:r>
              <a:rPr lang="en-US" dirty="0">
                <a:solidFill>
                  <a:schemeClr val="tx1"/>
                </a:solidFill>
              </a:rPr>
              <a:t>37 household members provided a serum specimen and six (16%) had detectable anti-DENV </a:t>
            </a:r>
            <a:r>
              <a:rPr lang="en-US" dirty="0" err="1">
                <a:solidFill>
                  <a:schemeClr val="tx1"/>
                </a:solidFill>
              </a:rPr>
              <a:t>IgM</a:t>
            </a:r>
            <a:r>
              <a:rPr lang="en-US" dirty="0">
                <a:solidFill>
                  <a:schemeClr val="tx1"/>
                </a:solidFill>
              </a:rPr>
              <a:t>, of which five (83%) had no recent travel history</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71080795"/>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11 Dengue Outbreak</a:t>
            </a:r>
          </a:p>
        </p:txBody>
      </p:sp>
      <p:sp>
        <p:nvSpPr>
          <p:cNvPr id="3" name="Content Placeholder 2"/>
          <p:cNvSpPr>
            <a:spLocks noGrp="1"/>
          </p:cNvSpPr>
          <p:nvPr>
            <p:ph idx="1"/>
          </p:nvPr>
        </p:nvSpPr>
        <p:spPr/>
        <p:txBody>
          <a:bodyPr/>
          <a:lstStyle/>
          <a:p>
            <a:r>
              <a:rPr lang="en-US" dirty="0">
                <a:solidFill>
                  <a:schemeClr val="tx1"/>
                </a:solidFill>
              </a:rPr>
              <a:t>Summary of Dengue Cases </a:t>
            </a:r>
          </a:p>
          <a:p>
            <a:pPr marL="0" indent="0">
              <a:buNone/>
            </a:pPr>
            <a:r>
              <a:rPr lang="en-US" dirty="0">
                <a:solidFill>
                  <a:schemeClr val="tx1"/>
                </a:solidFill>
              </a:rPr>
              <a:t>    Current as of January 2, 2014</a:t>
            </a:r>
          </a:p>
          <a:p>
            <a:pPr marL="0" indent="0">
              <a:buNone/>
            </a:pPr>
            <a:endParaRPr lang="en-US" dirty="0">
              <a:solidFill>
                <a:schemeClr val="tx1"/>
              </a:solidFill>
            </a:endParaRPr>
          </a:p>
          <a:p>
            <a:pPr marL="0" indent="0">
              <a:buNone/>
            </a:pPr>
            <a:r>
              <a:rPr lang="en-US" dirty="0">
                <a:solidFill>
                  <a:schemeClr val="tx1"/>
                </a:solidFill>
              </a:rPr>
              <a:t> </a:t>
            </a:r>
          </a:p>
        </p:txBody>
      </p:sp>
      <p:sp>
        <p:nvSpPr>
          <p:cNvPr id="4" name="Text Placeholder 3"/>
          <p:cNvSpPr>
            <a:spLocks noGrp="1"/>
          </p:cNvSpPr>
          <p:nvPr>
            <p:ph type="body" sz="quarter" idx="10"/>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92507853"/>
              </p:ext>
            </p:extLst>
          </p:nvPr>
        </p:nvGraphicFramePr>
        <p:xfrm>
          <a:off x="609600" y="2819399"/>
          <a:ext cx="7924801" cy="2529841"/>
        </p:xfrm>
        <a:graphic>
          <a:graphicData uri="http://schemas.openxmlformats.org/drawingml/2006/table">
            <a:tbl>
              <a:tblPr firstRow="1" bandRow="1">
                <a:tableStyleId>{D7AC3CCA-C797-4891-BE02-D94E43425B78}</a:tableStyleId>
              </a:tblPr>
              <a:tblGrid>
                <a:gridCol w="1490804">
                  <a:extLst>
                    <a:ext uri="{9D8B030D-6E8A-4147-A177-3AD203B41FA5}">
                      <a16:colId xmlns:a16="http://schemas.microsoft.com/office/drawing/2014/main" val="20000"/>
                    </a:ext>
                  </a:extLst>
                </a:gridCol>
                <a:gridCol w="1412341">
                  <a:extLst>
                    <a:ext uri="{9D8B030D-6E8A-4147-A177-3AD203B41FA5}">
                      <a16:colId xmlns:a16="http://schemas.microsoft.com/office/drawing/2014/main" val="20001"/>
                    </a:ext>
                  </a:extLst>
                </a:gridCol>
                <a:gridCol w="1255414">
                  <a:extLst>
                    <a:ext uri="{9D8B030D-6E8A-4147-A177-3AD203B41FA5}">
                      <a16:colId xmlns:a16="http://schemas.microsoft.com/office/drawing/2014/main" val="20002"/>
                    </a:ext>
                  </a:extLst>
                </a:gridCol>
                <a:gridCol w="1098487">
                  <a:extLst>
                    <a:ext uri="{9D8B030D-6E8A-4147-A177-3AD203B41FA5}">
                      <a16:colId xmlns:a16="http://schemas.microsoft.com/office/drawing/2014/main" val="20003"/>
                    </a:ext>
                  </a:extLst>
                </a:gridCol>
                <a:gridCol w="1255414">
                  <a:extLst>
                    <a:ext uri="{9D8B030D-6E8A-4147-A177-3AD203B41FA5}">
                      <a16:colId xmlns:a16="http://schemas.microsoft.com/office/drawing/2014/main" val="20004"/>
                    </a:ext>
                  </a:extLst>
                </a:gridCol>
                <a:gridCol w="1412341">
                  <a:extLst>
                    <a:ext uri="{9D8B030D-6E8A-4147-A177-3AD203B41FA5}">
                      <a16:colId xmlns:a16="http://schemas.microsoft.com/office/drawing/2014/main" val="20005"/>
                    </a:ext>
                  </a:extLst>
                </a:gridCol>
              </a:tblGrid>
              <a:tr h="1306804">
                <a:tc>
                  <a:txBody>
                    <a:bodyPr/>
                    <a:lstStyle/>
                    <a:p>
                      <a:r>
                        <a:rPr lang="en-US" dirty="0"/>
                        <a:t>County</a:t>
                      </a:r>
                    </a:p>
                  </a:txBody>
                  <a:tcPr>
                    <a:solidFill>
                      <a:schemeClr val="bg1">
                        <a:lumMod val="65000"/>
                      </a:schemeClr>
                    </a:solidFill>
                  </a:tcPr>
                </a:tc>
                <a:tc>
                  <a:txBody>
                    <a:bodyPr/>
                    <a:lstStyle/>
                    <a:p>
                      <a:r>
                        <a:rPr lang="en-US" dirty="0"/>
                        <a:t>Confirmed</a:t>
                      </a:r>
                      <a:r>
                        <a:rPr lang="en-US" baseline="0" dirty="0"/>
                        <a:t> Cases</a:t>
                      </a:r>
                      <a:endParaRPr lang="en-US" dirty="0"/>
                    </a:p>
                  </a:txBody>
                  <a:tcPr>
                    <a:solidFill>
                      <a:schemeClr val="bg1">
                        <a:lumMod val="65000"/>
                      </a:schemeClr>
                    </a:solidFill>
                  </a:tcPr>
                </a:tc>
                <a:tc>
                  <a:txBody>
                    <a:bodyPr/>
                    <a:lstStyle/>
                    <a:p>
                      <a:r>
                        <a:rPr lang="en-US" dirty="0"/>
                        <a:t>Probable</a:t>
                      </a:r>
                      <a:r>
                        <a:rPr lang="en-US" baseline="0" dirty="0"/>
                        <a:t> Cases</a:t>
                      </a:r>
                      <a:endParaRPr lang="en-US" dirty="0"/>
                    </a:p>
                  </a:txBody>
                  <a:tcPr>
                    <a:solidFill>
                      <a:schemeClr val="bg1">
                        <a:lumMod val="65000"/>
                      </a:schemeClr>
                    </a:solidFill>
                  </a:tcPr>
                </a:tc>
                <a:tc>
                  <a:txBody>
                    <a:bodyPr/>
                    <a:lstStyle/>
                    <a:p>
                      <a:r>
                        <a:rPr lang="en-US" dirty="0"/>
                        <a:t>Total Dengue Cases</a:t>
                      </a:r>
                    </a:p>
                  </a:txBody>
                  <a:tcPr>
                    <a:solidFill>
                      <a:schemeClr val="bg1">
                        <a:lumMod val="65000"/>
                      </a:schemeClr>
                    </a:solidFill>
                  </a:tcPr>
                </a:tc>
                <a:tc>
                  <a:txBody>
                    <a:bodyPr/>
                    <a:lstStyle/>
                    <a:p>
                      <a:r>
                        <a:rPr lang="en-US" dirty="0"/>
                        <a:t>Locally Acquired Cases</a:t>
                      </a:r>
                    </a:p>
                  </a:txBody>
                  <a:tcPr>
                    <a:solidFill>
                      <a:schemeClr val="bg1">
                        <a:lumMod val="65000"/>
                      </a:schemeClr>
                    </a:solidFill>
                  </a:tcPr>
                </a:tc>
                <a:tc>
                  <a:txBody>
                    <a:bodyPr/>
                    <a:lstStyle/>
                    <a:p>
                      <a:r>
                        <a:rPr lang="en-US" dirty="0"/>
                        <a:t>Cases with Travel History to MX</a:t>
                      </a:r>
                    </a:p>
                  </a:txBody>
                  <a:tcPr>
                    <a:solidFill>
                      <a:schemeClr val="bg1">
                        <a:lumMod val="65000"/>
                      </a:schemeClr>
                    </a:solidFill>
                  </a:tcPr>
                </a:tc>
                <a:extLst>
                  <a:ext uri="{0D108BD9-81ED-4DB2-BD59-A6C34878D82A}">
                    <a16:rowId xmlns:a16="http://schemas.microsoft.com/office/drawing/2014/main" val="10000"/>
                  </a:ext>
                </a:extLst>
              </a:tr>
              <a:tr h="407679">
                <a:tc>
                  <a:txBody>
                    <a:bodyPr/>
                    <a:lstStyle/>
                    <a:p>
                      <a:r>
                        <a:rPr lang="en-US" dirty="0"/>
                        <a:t>Cameron</a:t>
                      </a:r>
                    </a:p>
                  </a:txBody>
                  <a:tcPr>
                    <a:noFill/>
                  </a:tcPr>
                </a:tc>
                <a:tc>
                  <a:txBody>
                    <a:bodyPr/>
                    <a:lstStyle/>
                    <a:p>
                      <a:pPr algn="ctr"/>
                      <a:r>
                        <a:rPr lang="en-US" dirty="0"/>
                        <a:t>6</a:t>
                      </a:r>
                    </a:p>
                  </a:txBody>
                  <a:tcPr>
                    <a:noFill/>
                  </a:tcPr>
                </a:tc>
                <a:tc>
                  <a:txBody>
                    <a:bodyPr/>
                    <a:lstStyle/>
                    <a:p>
                      <a:pPr algn="ctr"/>
                      <a:r>
                        <a:rPr lang="en-US" dirty="0"/>
                        <a:t>21</a:t>
                      </a:r>
                    </a:p>
                  </a:txBody>
                  <a:tcPr>
                    <a:noFill/>
                  </a:tcPr>
                </a:tc>
                <a:tc>
                  <a:txBody>
                    <a:bodyPr/>
                    <a:lstStyle/>
                    <a:p>
                      <a:pPr algn="ctr"/>
                      <a:r>
                        <a:rPr lang="en-US" dirty="0"/>
                        <a:t>27</a:t>
                      </a:r>
                    </a:p>
                  </a:txBody>
                  <a:tcPr>
                    <a:noFill/>
                  </a:tcPr>
                </a:tc>
                <a:tc>
                  <a:txBody>
                    <a:bodyPr/>
                    <a:lstStyle/>
                    <a:p>
                      <a:pPr algn="ctr"/>
                      <a:r>
                        <a:rPr lang="en-US" dirty="0"/>
                        <a:t>12</a:t>
                      </a:r>
                    </a:p>
                  </a:txBody>
                  <a:tcPr>
                    <a:noFill/>
                  </a:tcPr>
                </a:tc>
                <a:tc>
                  <a:txBody>
                    <a:bodyPr/>
                    <a:lstStyle/>
                    <a:p>
                      <a:pPr algn="ctr"/>
                      <a:r>
                        <a:rPr lang="en-US" dirty="0"/>
                        <a:t>10</a:t>
                      </a:r>
                    </a:p>
                  </a:txBody>
                  <a:tcPr>
                    <a:noFill/>
                  </a:tcPr>
                </a:tc>
                <a:extLst>
                  <a:ext uri="{0D108BD9-81ED-4DB2-BD59-A6C34878D82A}">
                    <a16:rowId xmlns:a16="http://schemas.microsoft.com/office/drawing/2014/main" val="10001"/>
                  </a:ext>
                </a:extLst>
              </a:tr>
              <a:tr h="407679">
                <a:tc>
                  <a:txBody>
                    <a:bodyPr/>
                    <a:lstStyle/>
                    <a:p>
                      <a:r>
                        <a:rPr lang="en-US" dirty="0"/>
                        <a:t>Hidalgo</a:t>
                      </a:r>
                    </a:p>
                  </a:txBody>
                  <a:tcPr>
                    <a:noFill/>
                  </a:tcPr>
                </a:tc>
                <a:tc>
                  <a:txBody>
                    <a:bodyPr/>
                    <a:lstStyle/>
                    <a:p>
                      <a:pPr algn="ctr"/>
                      <a:r>
                        <a:rPr lang="en-US" dirty="0"/>
                        <a:t>1</a:t>
                      </a:r>
                    </a:p>
                  </a:txBody>
                  <a:tcPr>
                    <a:noFill/>
                  </a:tcPr>
                </a:tc>
                <a:tc>
                  <a:txBody>
                    <a:bodyPr/>
                    <a:lstStyle/>
                    <a:p>
                      <a:pPr algn="ctr"/>
                      <a:r>
                        <a:rPr lang="en-US" dirty="0"/>
                        <a:t>5</a:t>
                      </a:r>
                    </a:p>
                  </a:txBody>
                  <a:tcPr>
                    <a:noFill/>
                  </a:tcPr>
                </a:tc>
                <a:tc>
                  <a:txBody>
                    <a:bodyPr/>
                    <a:lstStyle/>
                    <a:p>
                      <a:pPr algn="ctr"/>
                      <a:r>
                        <a:rPr lang="en-US" dirty="0"/>
                        <a:t>6</a:t>
                      </a:r>
                    </a:p>
                  </a:txBody>
                  <a:tcPr>
                    <a:noFill/>
                  </a:tcPr>
                </a:tc>
                <a:tc>
                  <a:txBody>
                    <a:bodyPr/>
                    <a:lstStyle/>
                    <a:p>
                      <a:pPr algn="ctr"/>
                      <a:r>
                        <a:rPr lang="en-US" dirty="0"/>
                        <a:t>0</a:t>
                      </a:r>
                    </a:p>
                  </a:txBody>
                  <a:tcPr>
                    <a:noFill/>
                  </a:tcPr>
                </a:tc>
                <a:tc>
                  <a:txBody>
                    <a:bodyPr/>
                    <a:lstStyle/>
                    <a:p>
                      <a:pPr algn="ctr"/>
                      <a:r>
                        <a:rPr lang="en-US" dirty="0"/>
                        <a:t>6</a:t>
                      </a:r>
                    </a:p>
                  </a:txBody>
                  <a:tcPr>
                    <a:noFill/>
                  </a:tcPr>
                </a:tc>
                <a:extLst>
                  <a:ext uri="{0D108BD9-81ED-4DB2-BD59-A6C34878D82A}">
                    <a16:rowId xmlns:a16="http://schemas.microsoft.com/office/drawing/2014/main" val="10002"/>
                  </a:ext>
                </a:extLst>
              </a:tr>
              <a:tr h="407679">
                <a:tc>
                  <a:txBody>
                    <a:bodyPr/>
                    <a:lstStyle/>
                    <a:p>
                      <a:r>
                        <a:rPr lang="en-US" dirty="0"/>
                        <a:t>Total Cases</a:t>
                      </a:r>
                    </a:p>
                  </a:txBody>
                  <a:tcPr>
                    <a:solidFill>
                      <a:schemeClr val="bg1">
                        <a:lumMod val="65000"/>
                      </a:schemeClr>
                    </a:solidFill>
                  </a:tcPr>
                </a:tc>
                <a:tc>
                  <a:txBody>
                    <a:bodyPr/>
                    <a:lstStyle/>
                    <a:p>
                      <a:pPr algn="ctr"/>
                      <a:r>
                        <a:rPr lang="en-US" dirty="0"/>
                        <a:t>7</a:t>
                      </a:r>
                    </a:p>
                  </a:txBody>
                  <a:tcPr>
                    <a:solidFill>
                      <a:schemeClr val="bg1">
                        <a:lumMod val="65000"/>
                      </a:schemeClr>
                    </a:solidFill>
                  </a:tcPr>
                </a:tc>
                <a:tc>
                  <a:txBody>
                    <a:bodyPr/>
                    <a:lstStyle/>
                    <a:p>
                      <a:pPr algn="ctr"/>
                      <a:r>
                        <a:rPr lang="en-US" dirty="0"/>
                        <a:t>26</a:t>
                      </a:r>
                    </a:p>
                  </a:txBody>
                  <a:tcPr>
                    <a:solidFill>
                      <a:schemeClr val="bg1">
                        <a:lumMod val="65000"/>
                      </a:schemeClr>
                    </a:solidFill>
                  </a:tcPr>
                </a:tc>
                <a:tc>
                  <a:txBody>
                    <a:bodyPr/>
                    <a:lstStyle/>
                    <a:p>
                      <a:pPr algn="ctr"/>
                      <a:r>
                        <a:rPr lang="en-US" dirty="0"/>
                        <a:t>33</a:t>
                      </a:r>
                    </a:p>
                  </a:txBody>
                  <a:tcPr>
                    <a:solidFill>
                      <a:schemeClr val="bg1">
                        <a:lumMod val="65000"/>
                      </a:schemeClr>
                    </a:solidFill>
                  </a:tcPr>
                </a:tc>
                <a:tc>
                  <a:txBody>
                    <a:bodyPr/>
                    <a:lstStyle/>
                    <a:p>
                      <a:pPr algn="ctr"/>
                      <a:r>
                        <a:rPr lang="en-US" dirty="0"/>
                        <a:t>12</a:t>
                      </a:r>
                    </a:p>
                  </a:txBody>
                  <a:tcPr>
                    <a:solidFill>
                      <a:schemeClr val="bg1">
                        <a:lumMod val="65000"/>
                      </a:schemeClr>
                    </a:solidFill>
                  </a:tcPr>
                </a:tc>
                <a:tc>
                  <a:txBody>
                    <a:bodyPr/>
                    <a:lstStyle/>
                    <a:p>
                      <a:pPr algn="ctr"/>
                      <a:r>
                        <a:rPr lang="en-US" dirty="0"/>
                        <a:t>16</a:t>
                      </a:r>
                    </a:p>
                  </a:txBody>
                  <a:tcPr>
                    <a:solidFill>
                      <a:schemeClr val="bg1">
                        <a:lumMod val="6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5567223"/>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11 Dengue Summary</a:t>
            </a:r>
          </a:p>
        </p:txBody>
      </p:sp>
      <p:sp>
        <p:nvSpPr>
          <p:cNvPr id="3" name="Content Placeholder 2"/>
          <p:cNvSpPr>
            <a:spLocks noGrp="1"/>
          </p:cNvSpPr>
          <p:nvPr>
            <p:ph idx="1"/>
          </p:nvPr>
        </p:nvSpPr>
        <p:spPr/>
        <p:txBody>
          <a:bodyPr/>
          <a:lstStyle/>
          <a:p>
            <a:r>
              <a:rPr lang="en-US" dirty="0">
                <a:solidFill>
                  <a:schemeClr val="tx1"/>
                </a:solidFill>
              </a:rPr>
              <a:t>Locally acquired dengue cases occurred only in Cameron County.  Among the 12 locally acquired cases reported by Cameron County, 2 were confirmed and 10 were probable.</a:t>
            </a:r>
          </a:p>
          <a:p>
            <a:r>
              <a:rPr lang="en-US" dirty="0">
                <a:solidFill>
                  <a:schemeClr val="tx1"/>
                </a:solidFill>
              </a:rPr>
              <a:t>Both Cameron and Hidalgo Counties reported cases with a travel history to Mexico.  Among the 10 dengue cases in Cameron County with a travel history to Mexico, 3 were confirmed and 7 were probable.   Among the 6 dengue cases in Hidalgo County with a travel history to Mexico, 1 was confirmed and 5 were probable.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41443796"/>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chemeClr val="tx1"/>
                </a:solidFill>
              </a:rPr>
              <a:t>Enhanced surveillance during a dengue outbreak in southern Texas enabled identification of 46 cases</a:t>
            </a:r>
          </a:p>
          <a:p>
            <a:r>
              <a:rPr lang="en-US" dirty="0">
                <a:solidFill>
                  <a:schemeClr val="tx1"/>
                </a:solidFill>
              </a:rPr>
              <a:t>13 locally acquired dengue cases have been identified</a:t>
            </a:r>
          </a:p>
          <a:p>
            <a:r>
              <a:rPr lang="en-US" dirty="0">
                <a:solidFill>
                  <a:schemeClr val="tx1"/>
                </a:solidFill>
              </a:rPr>
              <a:t>Largest clinical number reported during a single year in southern Texas since 1980 per CDC criteria</a:t>
            </a:r>
          </a:p>
          <a:p>
            <a:r>
              <a:rPr lang="en-US" dirty="0">
                <a:solidFill>
                  <a:schemeClr val="tx1"/>
                </a:solidFill>
              </a:rPr>
              <a:t>Sixteen percent of household contacts had evidence of recent DENV infection and most were locally acquired</a:t>
            </a:r>
          </a:p>
          <a:p>
            <a:r>
              <a:rPr lang="en-US" dirty="0">
                <a:solidFill>
                  <a:schemeClr val="tx1"/>
                </a:solidFill>
              </a:rPr>
              <a:t>Dengue surveillance and laboratory capacity should continue to be strengthened</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97756041"/>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Many thanks to Dina Sosa for being the IC and to </a:t>
            </a:r>
            <a:r>
              <a:rPr lang="en-US" dirty="0" err="1">
                <a:solidFill>
                  <a:schemeClr val="tx1"/>
                </a:solidFill>
              </a:rPr>
              <a:t>Herminia</a:t>
            </a:r>
            <a:r>
              <a:rPr lang="en-US" dirty="0">
                <a:solidFill>
                  <a:schemeClr val="tx1"/>
                </a:solidFill>
              </a:rPr>
              <a:t> Alva for leading the </a:t>
            </a:r>
            <a:r>
              <a:rPr lang="en-US" dirty="0" err="1">
                <a:solidFill>
                  <a:schemeClr val="tx1"/>
                </a:solidFill>
              </a:rPr>
              <a:t>epi</a:t>
            </a:r>
            <a:r>
              <a:rPr lang="en-US" dirty="0">
                <a:solidFill>
                  <a:schemeClr val="tx1"/>
                </a:solidFill>
              </a:rPr>
              <a:t> team, and Laura Robinson and Allison </a:t>
            </a:r>
            <a:r>
              <a:rPr lang="en-US" dirty="0" err="1">
                <a:solidFill>
                  <a:schemeClr val="tx1"/>
                </a:solidFill>
              </a:rPr>
              <a:t>Banicki</a:t>
            </a:r>
            <a:r>
              <a:rPr lang="en-US" dirty="0">
                <a:solidFill>
                  <a:schemeClr val="tx1"/>
                </a:solidFill>
              </a:rPr>
              <a:t> for the dengue response plan and case definition slides</a:t>
            </a:r>
          </a:p>
          <a:p>
            <a:r>
              <a:rPr lang="en-US" dirty="0">
                <a:solidFill>
                  <a:schemeClr val="tx1"/>
                </a:solidFill>
              </a:rPr>
              <a:t>Many thanks to Dana Thomas, Jessica Adam, Taylor Sharp and the CDC team for leading and teaching and providing slides</a:t>
            </a:r>
          </a:p>
          <a:p>
            <a:r>
              <a:rPr lang="en-US" dirty="0">
                <a:solidFill>
                  <a:schemeClr val="tx1"/>
                </a:solidFill>
              </a:rPr>
              <a:t>Many thanks to Roman </a:t>
            </a:r>
            <a:r>
              <a:rPr lang="en-US" dirty="0" err="1">
                <a:solidFill>
                  <a:schemeClr val="tx1"/>
                </a:solidFill>
              </a:rPr>
              <a:t>Abeyta</a:t>
            </a:r>
            <a:r>
              <a:rPr lang="en-US" dirty="0">
                <a:solidFill>
                  <a:schemeClr val="tx1"/>
                </a:solidFill>
              </a:rPr>
              <a:t> and team with Cameron County for hosting us and the majority of the field investigation, and to Steven Hinojosa with Hidalgo County</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367900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6"/>
          <p:cNvSpPr>
            <a:spLocks noGrp="1"/>
          </p:cNvSpPr>
          <p:nvPr>
            <p:ph type="title"/>
          </p:nvPr>
        </p:nvSpPr>
        <p:spPr bwMode="auto">
          <a:xfrm>
            <a:off x="457200" y="-124883"/>
            <a:ext cx="8229600" cy="12170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br>
              <a:rPr lang="en-US" sz="2800" b="1" dirty="0"/>
            </a:br>
            <a:r>
              <a:rPr lang="en-US" sz="2800" b="1" dirty="0">
                <a:solidFill>
                  <a:schemeClr val="tx1"/>
                </a:solidFill>
              </a:rPr>
              <a:t>Global Dengue</a:t>
            </a:r>
          </a:p>
        </p:txBody>
      </p:sp>
      <p:sp>
        <p:nvSpPr>
          <p:cNvPr id="19459" name="Content Placeholder 2"/>
          <p:cNvSpPr>
            <a:spLocks noGrp="1"/>
          </p:cNvSpPr>
          <p:nvPr>
            <p:ph idx="1"/>
          </p:nvPr>
        </p:nvSpPr>
        <p:spPr bwMode="auto">
          <a:xfrm>
            <a:off x="457200" y="51816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buClr>
                <a:schemeClr val="tx1"/>
              </a:buClr>
              <a:buSzPct val="70000"/>
              <a:buFont typeface="Wingdings" pitchFamily="2" charset="2"/>
              <a:buChar char="q"/>
            </a:pPr>
            <a:r>
              <a:rPr lang="en-US" sz="2400" b="1" dirty="0"/>
              <a:t>~3.6 billion people live in areas with endemic dengue</a:t>
            </a:r>
            <a:r>
              <a:rPr lang="en-US" sz="2400" b="1" baseline="30000" dirty="0"/>
              <a:t>1</a:t>
            </a:r>
            <a:endParaRPr lang="en-US" sz="2400" b="1" dirty="0"/>
          </a:p>
          <a:p>
            <a:pPr>
              <a:buClr>
                <a:schemeClr val="tx1"/>
              </a:buClr>
              <a:buSzPct val="70000"/>
              <a:buFont typeface="Wingdings" pitchFamily="2" charset="2"/>
              <a:buChar char="q"/>
            </a:pPr>
            <a:r>
              <a:rPr lang="en-US" sz="2400" b="1" dirty="0"/>
              <a:t>~400 million annual DENV infections, 100 million cases</a:t>
            </a:r>
            <a:r>
              <a:rPr lang="en-US" sz="2400" b="1" baseline="30000" dirty="0"/>
              <a:t>2</a:t>
            </a:r>
            <a:endParaRPr lang="en-US" sz="2400" b="1" dirty="0"/>
          </a:p>
        </p:txBody>
      </p:sp>
      <p:sp>
        <p:nvSpPr>
          <p:cNvPr id="19461" name="Content Placeholder 2"/>
          <p:cNvSpPr txBox="1">
            <a:spLocks/>
          </p:cNvSpPr>
          <p:nvPr/>
        </p:nvSpPr>
        <p:spPr bwMode="auto">
          <a:xfrm>
            <a:off x="381000" y="58674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algn="r" eaLnBrk="1" hangingPunct="1">
              <a:spcBef>
                <a:spcPct val="20000"/>
              </a:spcBef>
              <a:buFont typeface="Arial" charset="0"/>
              <a:buNone/>
            </a:pPr>
            <a:endParaRPr lang="en-US" sz="1100" dirty="0">
              <a:solidFill>
                <a:schemeClr val="bg2"/>
              </a:solidFill>
              <a:latin typeface="Myriad Web Pro" charset="0"/>
            </a:endParaRPr>
          </a:p>
          <a:p>
            <a:pPr marL="0" lvl="2" algn="r" eaLnBrk="1" hangingPunct="1">
              <a:spcBef>
                <a:spcPct val="20000"/>
              </a:spcBef>
              <a:buFont typeface="Arial" charset="0"/>
              <a:buNone/>
            </a:pPr>
            <a:r>
              <a:rPr lang="en-US" sz="1100" baseline="30000" dirty="0">
                <a:solidFill>
                  <a:schemeClr val="bg2"/>
                </a:solidFill>
                <a:latin typeface="Myriad Web Pro" charset="0"/>
              </a:rPr>
              <a:t>1</a:t>
            </a:r>
            <a:r>
              <a:rPr lang="en-US" sz="1100" dirty="0">
                <a:solidFill>
                  <a:schemeClr val="bg2"/>
                </a:solidFill>
                <a:latin typeface="Myriad Web Pro" charset="0"/>
              </a:rPr>
              <a:t>WHO Dengue </a:t>
            </a:r>
            <a:r>
              <a:rPr lang="en-US" sz="1100" dirty="0" err="1">
                <a:solidFill>
                  <a:schemeClr val="bg2"/>
                </a:solidFill>
                <a:latin typeface="Myriad Web Pro" charset="0"/>
              </a:rPr>
              <a:t>Guildelines</a:t>
            </a:r>
            <a:r>
              <a:rPr lang="en-US" sz="1100" dirty="0">
                <a:solidFill>
                  <a:schemeClr val="bg2"/>
                </a:solidFill>
                <a:latin typeface="Myriad Web Pro" charset="0"/>
              </a:rPr>
              <a:t>, 2009.</a:t>
            </a:r>
          </a:p>
          <a:p>
            <a:pPr marL="0" lvl="2" algn="r" eaLnBrk="1" hangingPunct="1">
              <a:spcBef>
                <a:spcPct val="20000"/>
              </a:spcBef>
              <a:buFont typeface="Arial" charset="0"/>
              <a:buNone/>
            </a:pPr>
            <a:r>
              <a:rPr lang="en-US" sz="1100" baseline="30000" dirty="0">
                <a:solidFill>
                  <a:schemeClr val="bg2"/>
                </a:solidFill>
                <a:latin typeface="Myriad Web Pro" charset="0"/>
              </a:rPr>
              <a:t>2</a:t>
            </a:r>
            <a:r>
              <a:rPr lang="en-US" sz="1100" dirty="0">
                <a:solidFill>
                  <a:schemeClr val="bg2"/>
                </a:solidFill>
                <a:latin typeface="Myriad Web Pro" charset="0"/>
              </a:rPr>
              <a:t>Bhatt </a:t>
            </a:r>
            <a:r>
              <a:rPr lang="en-US" sz="1100" i="1" dirty="0">
                <a:solidFill>
                  <a:schemeClr val="bg2"/>
                </a:solidFill>
                <a:latin typeface="Myriad Web Pro" charset="0"/>
              </a:rPr>
              <a:t>et al</a:t>
            </a:r>
            <a:r>
              <a:rPr lang="en-US" sz="1100" dirty="0">
                <a:solidFill>
                  <a:schemeClr val="bg2"/>
                </a:solidFill>
                <a:latin typeface="Myriad Web Pro" charset="0"/>
              </a:rPr>
              <a:t>., </a:t>
            </a:r>
            <a:r>
              <a:rPr lang="en-US" sz="1100" i="1" dirty="0">
                <a:solidFill>
                  <a:schemeClr val="bg2"/>
                </a:solidFill>
                <a:latin typeface="Myriad Web Pro" charset="0"/>
              </a:rPr>
              <a:t>Nature</a:t>
            </a:r>
            <a:r>
              <a:rPr lang="en-US" sz="1100" dirty="0">
                <a:solidFill>
                  <a:schemeClr val="bg2"/>
                </a:solidFill>
                <a:latin typeface="Myriad Web Pro" charset="0"/>
              </a:rPr>
              <a:t>, 2013. </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914400" y="1143000"/>
            <a:ext cx="7305675" cy="39985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44834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615950"/>
            <a:ext cx="82296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compatLnSpc="1">
            <a:prstTxWarp prst="textNoShape">
              <a:avLst/>
            </a:prstTxWarp>
            <a:normAutofit fontScale="90000"/>
          </a:bodyPr>
          <a:lstStyle/>
          <a:p>
            <a:pPr eaLnBrk="1" hangingPunct="1"/>
            <a:r>
              <a:rPr lang="en-US" altLang="en-US" dirty="0"/>
              <a:t>Dengue in the Americas</a:t>
            </a:r>
          </a:p>
        </p:txBody>
      </p:sp>
      <p:sp>
        <p:nvSpPr>
          <p:cNvPr id="10243" name="Content Placeholder 1"/>
          <p:cNvSpPr>
            <a:spLocks noGrp="1"/>
          </p:cNvSpPr>
          <p:nvPr>
            <p:ph idx="1"/>
          </p:nvPr>
        </p:nvSpPr>
        <p:spPr bwMode="auto">
          <a:xfrm>
            <a:off x="457200" y="1485900"/>
            <a:ext cx="4114800" cy="4878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spcBef>
                <a:spcPct val="100000"/>
              </a:spcBef>
              <a:defRPr/>
            </a:pPr>
            <a:r>
              <a:rPr lang="en-US" i="1" dirty="0" err="1">
                <a:solidFill>
                  <a:schemeClr val="tx1"/>
                </a:solidFill>
              </a:rPr>
              <a:t>Aedes</a:t>
            </a:r>
            <a:r>
              <a:rPr lang="en-US" dirty="0">
                <a:solidFill>
                  <a:schemeClr val="tx1"/>
                </a:solidFill>
              </a:rPr>
              <a:t> mosquitoes nearly eradicated from the Americas by 1970</a:t>
            </a:r>
          </a:p>
          <a:p>
            <a:pPr eaLnBrk="1" hangingPunct="1">
              <a:spcBef>
                <a:spcPct val="100000"/>
              </a:spcBef>
              <a:defRPr/>
            </a:pPr>
            <a:r>
              <a:rPr lang="en-US" dirty="0">
                <a:solidFill>
                  <a:schemeClr val="tx1"/>
                </a:solidFill>
              </a:rPr>
              <a:t>DENV reintroduced into the Americas in 1970’s</a:t>
            </a:r>
            <a:r>
              <a:rPr lang="en-US" i="1" dirty="0">
                <a:solidFill>
                  <a:schemeClr val="tx1"/>
                </a:solidFill>
              </a:rPr>
              <a:t> </a:t>
            </a:r>
          </a:p>
          <a:p>
            <a:pPr lvl="1" eaLnBrk="1" hangingPunct="1">
              <a:buSzTx/>
              <a:defRPr/>
            </a:pPr>
            <a:r>
              <a:rPr lang="en-US" dirty="0">
                <a:solidFill>
                  <a:schemeClr val="tx1"/>
                </a:solidFill>
              </a:rPr>
              <a:t>Declining or lack of effective mosquito control </a:t>
            </a:r>
          </a:p>
          <a:p>
            <a:pPr lvl="1" eaLnBrk="1" hangingPunct="1">
              <a:buSzTx/>
              <a:defRPr/>
            </a:pPr>
            <a:r>
              <a:rPr lang="en-US" dirty="0">
                <a:solidFill>
                  <a:schemeClr val="tx1"/>
                </a:solidFill>
              </a:rPr>
              <a:t>Increased domestic mosquito larval habitats</a:t>
            </a:r>
          </a:p>
          <a:p>
            <a:pPr marL="342900" lvl="1" indent="-342900" eaLnBrk="1" hangingPunct="1">
              <a:spcBef>
                <a:spcPct val="100000"/>
              </a:spcBef>
              <a:buSzPct val="70000"/>
              <a:buFont typeface="Wingdings" pitchFamily="2" charset="2"/>
              <a:buChar char="q"/>
              <a:defRPr/>
            </a:pPr>
            <a:r>
              <a:rPr lang="en-US" sz="2400" b="1" dirty="0">
                <a:solidFill>
                  <a:schemeClr val="tx1"/>
                </a:solidFill>
              </a:rPr>
              <a:t>DHF epidemics beginning in the 1980’s</a:t>
            </a:r>
          </a:p>
          <a:p>
            <a:pPr eaLnBrk="1" hangingPunct="1">
              <a:defRPr/>
            </a:pPr>
            <a:endParaRPr lang="en-US" dirty="0"/>
          </a:p>
        </p:txBody>
      </p:sp>
      <p:pic>
        <p:nvPicPr>
          <p:cNvPr id="10244" name="Picture 3" descr="cm038002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722563"/>
            <a:ext cx="4270375" cy="2352675"/>
          </a:xfrm>
          <a:prstGeom prst="rect">
            <a:avLst/>
          </a:prstGeom>
          <a:solidFill>
            <a:srgbClr val="0099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6361113" y="6230938"/>
            <a:ext cx="25542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000">
                <a:solidFill>
                  <a:schemeClr val="bg2"/>
                </a:solidFill>
              </a:rPr>
              <a:t>Image: Gubler</a:t>
            </a:r>
            <a:r>
              <a:rPr lang="en-US" altLang="en-US" sz="1000" i="1">
                <a:solidFill>
                  <a:schemeClr val="bg2"/>
                </a:solidFill>
              </a:rPr>
              <a:t>. Clin Microbiol Rev</a:t>
            </a:r>
            <a:r>
              <a:rPr lang="en-US" altLang="en-US" sz="1000">
                <a:solidFill>
                  <a:schemeClr val="bg2"/>
                </a:solidFill>
              </a:rPr>
              <a:t> 1998 . </a:t>
            </a:r>
          </a:p>
        </p:txBody>
      </p:sp>
      <p:sp>
        <p:nvSpPr>
          <p:cNvPr id="10246" name="TextBox 4"/>
          <p:cNvSpPr txBox="1">
            <a:spLocks noChangeArrowheads="1"/>
          </p:cNvSpPr>
          <p:nvPr/>
        </p:nvSpPr>
        <p:spPr bwMode="auto">
          <a:xfrm>
            <a:off x="4572000" y="5057775"/>
            <a:ext cx="4270375" cy="2762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solidFill>
                  <a:schemeClr val="bg2"/>
                </a:solidFill>
              </a:rPr>
              <a:t>Black = Areas with Aedes mosquitoes</a:t>
            </a:r>
          </a:p>
        </p:txBody>
      </p:sp>
    </p:spTree>
    <p:extLst>
      <p:ext uri="{BB962C8B-B14F-4D97-AF65-F5344CB8AC3E}">
        <p14:creationId xmlns:p14="http://schemas.microsoft.com/office/powerpoint/2010/main" val="353982829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CEZID Dark PPT Colors">
    <a:dk1>
      <a:srgbClr val="FFC000"/>
    </a:dk1>
    <a:lt1>
      <a:srgbClr val="0F56DC"/>
    </a:lt1>
    <a:dk2>
      <a:srgbClr val="FFFFFF"/>
    </a:dk2>
    <a:lt2>
      <a:srgbClr val="FFFFFF"/>
    </a:lt2>
    <a:accent1>
      <a:srgbClr val="BD3632"/>
    </a:accent1>
    <a:accent2>
      <a:srgbClr val="782327"/>
    </a:accent2>
    <a:accent3>
      <a:srgbClr val="7D7A00"/>
    </a:accent3>
    <a:accent4>
      <a:srgbClr val="156570"/>
    </a:accent4>
    <a:accent5>
      <a:srgbClr val="6E267B"/>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259</TotalTime>
  <Words>13844</Words>
  <Application>Microsoft Office PowerPoint</Application>
  <PresentationFormat>On-screen Show (4:3)</PresentationFormat>
  <Paragraphs>1276</Paragraphs>
  <Slides>78</Slides>
  <Notes>46</Notes>
  <HiddenSlides>4</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0" baseType="lpstr">
      <vt:lpstr>Arial</vt:lpstr>
      <vt:lpstr>Calibri</vt:lpstr>
      <vt:lpstr>Constantia</vt:lpstr>
      <vt:lpstr>Courier New</vt:lpstr>
      <vt:lpstr>Myriad Web Pro</vt:lpstr>
      <vt:lpstr>Symbol</vt:lpstr>
      <vt:lpstr>Tahoma</vt:lpstr>
      <vt:lpstr>Times New Roman</vt:lpstr>
      <vt:lpstr>Wingdings</vt:lpstr>
      <vt:lpstr>Wingdings 2</vt:lpstr>
      <vt:lpstr>Flow</vt:lpstr>
      <vt:lpstr>Photo Editor Photo</vt:lpstr>
      <vt:lpstr>Dengue, Region 11, 2013</vt:lpstr>
      <vt:lpstr>Dengue</vt:lpstr>
      <vt:lpstr>Dengue Virus</vt:lpstr>
      <vt:lpstr>Dengue Virus </vt:lpstr>
      <vt:lpstr>Transmission of DENV</vt:lpstr>
      <vt:lpstr>Epidemiology of Dengue</vt:lpstr>
      <vt:lpstr>Dengue Worldwide, 1955–2010</vt:lpstr>
      <vt:lpstr> Global Dengue</vt:lpstr>
      <vt:lpstr>Dengue in the Americas</vt:lpstr>
      <vt:lpstr>PowerPoint Presentation</vt:lpstr>
      <vt:lpstr>Travel-associated Dengue in US, 2010  </vt:lpstr>
      <vt:lpstr>Locally-acquired Dengue in Texas</vt:lpstr>
      <vt:lpstr>Determinants of Local DENV Transmission</vt:lpstr>
      <vt:lpstr>Travel-associated Dengue Cases  Reported to ArboNET, 2010 (N = 1,357)</vt:lpstr>
      <vt:lpstr>Dengue Epidemiology</vt:lpstr>
      <vt:lpstr>Dengue in Texas</vt:lpstr>
      <vt:lpstr>Locally-Acquired Dengue in the United States</vt:lpstr>
      <vt:lpstr>Dengue Surveillance</vt:lpstr>
      <vt:lpstr>Primary Prevention Measures For everyday protection in your home</vt:lpstr>
      <vt:lpstr>Life Cycle of Aedes aegypti </vt:lpstr>
      <vt:lpstr>Secondary Prevention Measures For patients with dengue</vt:lpstr>
      <vt:lpstr>Natural History of DENV Infections</vt:lpstr>
      <vt:lpstr>Clinical Course of Dengue</vt:lpstr>
      <vt:lpstr>Natural History of DENV Infections</vt:lpstr>
      <vt:lpstr>Febrile Phase</vt:lpstr>
      <vt:lpstr>PowerPoint Presentation</vt:lpstr>
      <vt:lpstr>PowerPoint Presentation</vt:lpstr>
      <vt:lpstr>PowerPoint Presentation</vt:lpstr>
      <vt:lpstr>Critical Phase </vt:lpstr>
      <vt:lpstr>PowerPoint Presentation</vt:lpstr>
      <vt:lpstr>PowerPoint Presentation</vt:lpstr>
      <vt:lpstr>PowerPoint Presentation</vt:lpstr>
      <vt:lpstr>Convalescent Phase</vt:lpstr>
      <vt:lpstr>PowerPoint Presentation</vt:lpstr>
      <vt:lpstr>PowerPoint Presentation</vt:lpstr>
      <vt:lpstr>Severe Manifestations of Dengue Neurologic Disease</vt:lpstr>
      <vt:lpstr>Causes of Death in Dengue</vt:lpstr>
      <vt:lpstr>Dengue Case Definition</vt:lpstr>
      <vt:lpstr>Clinical Case Definition for Dengue Hemorrhagic Fever</vt:lpstr>
      <vt:lpstr>Signs and Symptoms of Encephalitis/Encephalopathy Associated with Acute Dengue Infection</vt:lpstr>
      <vt:lpstr>Clinical Case Definition for Dengue Shock Syndrome</vt:lpstr>
      <vt:lpstr>Epidemiological case definition versus clinical diagnosis</vt:lpstr>
      <vt:lpstr>PowerPoint Presentation</vt:lpstr>
      <vt:lpstr>PowerPoint Presentation</vt:lpstr>
      <vt:lpstr>PowerPoint Presentation</vt:lpstr>
      <vt:lpstr>Risk Level 3: Public Health Warning</vt:lpstr>
      <vt:lpstr>Risk Level 3/Recommended Response</vt:lpstr>
      <vt:lpstr>Risk Level 4: Public Health Alert</vt:lpstr>
      <vt:lpstr>Risk Level 4/Recommended Response</vt:lpstr>
      <vt:lpstr>PowerPoint Presentation</vt:lpstr>
      <vt:lpstr>PowerPoint Presentation</vt:lpstr>
      <vt:lpstr>Dengue in Texas</vt:lpstr>
      <vt:lpstr>Dengue Cases,  Brownsville &amp; Matamoros, 2005</vt:lpstr>
      <vt:lpstr>Results: Clinical Syndromes</vt:lpstr>
      <vt:lpstr>MEX Epi Curve 2013</vt:lpstr>
      <vt:lpstr>Texas: First Steps</vt:lpstr>
      <vt:lpstr>Time Line</vt:lpstr>
      <vt:lpstr>Key Stakeholders</vt:lpstr>
      <vt:lpstr>TX-CDC Objectives</vt:lpstr>
      <vt:lpstr>Master Training for Clinicians</vt:lpstr>
      <vt:lpstr>Region 11 Cluster Investigations</vt:lpstr>
      <vt:lpstr>Household and Individual Survey Tool</vt:lpstr>
      <vt:lpstr>Vector Surveillance and Environmental Health</vt:lpstr>
      <vt:lpstr>Definitions</vt:lpstr>
      <vt:lpstr>Data Sources</vt:lpstr>
      <vt:lpstr>Suspect Dengue in Border Counties,  Region 11 Texas, 2013</vt:lpstr>
      <vt:lpstr>Dengue Testing  Border Counties, Region 11 Texas, 2013</vt:lpstr>
      <vt:lpstr>Medical Record and Laboratory Review</vt:lpstr>
      <vt:lpstr>Severe Dengue Case</vt:lpstr>
      <vt:lpstr>Knowledge, Attitude and Practices Survey</vt:lpstr>
      <vt:lpstr>Next Steps</vt:lpstr>
      <vt:lpstr>AFI Surveillance for Border Counties in Region 11</vt:lpstr>
      <vt:lpstr>December 31 Results</vt:lpstr>
      <vt:lpstr>Travel history</vt:lpstr>
      <vt:lpstr>Region 11 Dengue Outbreak</vt:lpstr>
      <vt:lpstr>Region 11 Dengue Summary</vt:lpstr>
      <vt:lpstr>Conclusions</vt:lpstr>
      <vt:lpstr>Thanks</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Dengue, Region 11, 2013</dc:title>
  <dc:creator>Smith,Brian (DSHS)</dc:creator>
  <cp:lastModifiedBy>Pinter,Henry J (DSHS)</cp:lastModifiedBy>
  <cp:revision>21</cp:revision>
  <dcterms:created xsi:type="dcterms:W3CDTF">2014-02-19T17:13:20Z</dcterms:created>
  <dcterms:modified xsi:type="dcterms:W3CDTF">2023-02-16T18:03:03Z</dcterms:modified>
</cp:coreProperties>
</file>