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67" r:id="rId3"/>
    <p:sldId id="279" r:id="rId4"/>
    <p:sldId id="280" r:id="rId5"/>
    <p:sldId id="281" r:id="rId6"/>
    <p:sldId id="285" r:id="rId7"/>
    <p:sldId id="282" r:id="rId8"/>
    <p:sldId id="273" r:id="rId9"/>
    <p:sldId id="274" r:id="rId10"/>
    <p:sldId id="275" r:id="rId11"/>
    <p:sldId id="276" r:id="rId12"/>
    <p:sldId id="261" r:id="rId13"/>
    <p:sldId id="284" r:id="rId14"/>
    <p:sldId id="277" r:id="rId15"/>
    <p:sldId id="283" r:id="rId16"/>
    <p:sldId id="27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13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9" d="100"/>
        <a:sy n="12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71B39A-2499-4507-8505-4E5A939B26A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DFEBD1-11F9-4AC9-9C07-3322FADE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4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B3-6344-49A3-8A6D-BF68AD005DE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DEAA-60B3-4B2C-A12A-417551DAB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8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B3-6344-49A3-8A6D-BF68AD005DE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DEAA-60B3-4B2C-A12A-417551DAB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B3-6344-49A3-8A6D-BF68AD005DE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DEAA-60B3-4B2C-A12A-417551DAB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1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B3-6344-49A3-8A6D-BF68AD005DE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DEAA-60B3-4B2C-A12A-417551DAB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5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B3-6344-49A3-8A6D-BF68AD005DE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DEAA-60B3-4B2C-A12A-417551DAB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9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B3-6344-49A3-8A6D-BF68AD005DE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DEAA-60B3-4B2C-A12A-417551DAB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5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B3-6344-49A3-8A6D-BF68AD005DE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DEAA-60B3-4B2C-A12A-417551DAB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2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B3-6344-49A3-8A6D-BF68AD005DE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DEAA-60B3-4B2C-A12A-417551DAB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5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B3-6344-49A3-8A6D-BF68AD005DE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DEAA-60B3-4B2C-A12A-417551DAB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1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B3-6344-49A3-8A6D-BF68AD005DE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DEAA-60B3-4B2C-A12A-417551DAB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F4B3-6344-49A3-8A6D-BF68AD005DE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DEAA-60B3-4B2C-A12A-417551DAB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9F4B3-6344-49A3-8A6D-BF68AD005DE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DEAA-60B3-4B2C-A12A-417551DAB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2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76200" y="76200"/>
            <a:ext cx="8915400" cy="6553200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3622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Disaster and Outbreak Response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Exceptional Item</a:t>
            </a:r>
            <a:br>
              <a:rPr lang="en-US" dirty="0"/>
            </a:br>
            <a:r>
              <a:rPr lang="en-US" dirty="0"/>
              <a:t>Funded by the 83rd Legislative Session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37338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Marilyn Felkner and Sky Newsome</a:t>
            </a:r>
          </a:p>
          <a:p>
            <a:pPr algn="ctr"/>
            <a:r>
              <a:rPr lang="en-US" dirty="0"/>
              <a:t>Emerging and Acute Infectious Disease Branch</a:t>
            </a:r>
          </a:p>
          <a:p>
            <a:pPr algn="ctr"/>
            <a:r>
              <a:rPr lang="en-US" dirty="0"/>
              <a:t>Texas Department of State Health Services</a:t>
            </a:r>
          </a:p>
          <a:p>
            <a:pPr algn="ctr"/>
            <a:r>
              <a:rPr lang="en-US" dirty="0"/>
              <a:t>March 4, 2014</a:t>
            </a:r>
          </a:p>
        </p:txBody>
      </p:sp>
    </p:spTree>
    <p:extLst>
      <p:ext uri="{BB962C8B-B14F-4D97-AF65-F5344CB8AC3E}">
        <p14:creationId xmlns:p14="http://schemas.microsoft.com/office/powerpoint/2010/main" val="288656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These Positions Are Needed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2 local health departments with populations &gt; 1 million are currently returning approximately 70% of the foodborne interviews requested by CDC/EAID during 2012 but due to sheer numbers have a significant number of unreturned questionnaires.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2771775" cy="37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38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</a:t>
            </a:r>
            <a:r>
              <a:rPr lang="en-US" dirty="0"/>
              <a:t>These Positions Are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Increased data collection in the LHDs generates increased information to be shared among the CDC, EAID, HSRs and LHDs.</a:t>
            </a:r>
          </a:p>
          <a:p>
            <a:endParaRPr lang="en-US" dirty="0"/>
          </a:p>
          <a:p>
            <a:r>
              <a:rPr lang="en-US" dirty="0"/>
              <a:t>Emerging and Acute Infectious Disease Branch staff are best positioned to triage information.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43375"/>
            <a:ext cx="18478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7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447800"/>
          </a:xfrm>
        </p:spPr>
        <p:txBody>
          <a:bodyPr>
            <a:normAutofit/>
          </a:bodyPr>
          <a:lstStyle/>
          <a:p>
            <a:r>
              <a:rPr lang="en-US" sz="4000" dirty="0"/>
              <a:t>How These Positions Will Be Managed in the LHDs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Positions belong to LHDs who hire and supervise staff </a:t>
            </a:r>
          </a:p>
          <a:p>
            <a:r>
              <a:rPr lang="en-US" sz="2400" dirty="0"/>
              <a:t>Each LHD would have one position--Epidemiologist II, Epidemiologist I or Public Health and Prevention Specialist III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20" y="1582328"/>
            <a:ext cx="3333750" cy="3199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65" y="2162679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8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How These Positions Will Be Managed in the LHDs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981200"/>
            <a:ext cx="4191000" cy="4144963"/>
          </a:xfrm>
        </p:spPr>
        <p:txBody>
          <a:bodyPr>
            <a:normAutofit fontScale="92500" lnSpcReduction="10000"/>
          </a:bodyPr>
          <a:lstStyle/>
          <a:p>
            <a:endParaRPr lang="en-US" sz="2400" dirty="0"/>
          </a:p>
          <a:p>
            <a:r>
              <a:rPr lang="en-US" sz="2400" dirty="0"/>
              <a:t>Enhanced manpower expected to result in </a:t>
            </a:r>
          </a:p>
          <a:p>
            <a:pPr lvl="1"/>
            <a:r>
              <a:rPr lang="en-US" sz="2000" dirty="0"/>
              <a:t>Improved coordination of state and national investigations </a:t>
            </a:r>
          </a:p>
          <a:p>
            <a:pPr lvl="1"/>
            <a:r>
              <a:rPr lang="en-US" sz="2000" dirty="0"/>
              <a:t>More rapid turn around times for information requests</a:t>
            </a:r>
          </a:p>
          <a:p>
            <a:pPr lvl="1"/>
            <a:r>
              <a:rPr lang="en-US" sz="2000" dirty="0"/>
              <a:t>Increased likelihood of identifying vehicles of foodborne illness</a:t>
            </a:r>
          </a:p>
          <a:p>
            <a:r>
              <a:rPr lang="en-US" sz="2400" dirty="0"/>
              <a:t>Contracts written with deliverables defining these expectations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272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5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of EI Epidemiologist II in EAID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Responsible for </a:t>
            </a:r>
          </a:p>
          <a:p>
            <a:pPr lvl="1"/>
            <a:r>
              <a:rPr lang="en-US" b="1" dirty="0"/>
              <a:t>Training (July 7-10 in Austin)</a:t>
            </a:r>
          </a:p>
          <a:p>
            <a:pPr lvl="1"/>
            <a:r>
              <a:rPr lang="en-US" b="1" dirty="0"/>
              <a:t>Mentoring as needed</a:t>
            </a:r>
          </a:p>
          <a:p>
            <a:pPr lvl="1"/>
            <a:r>
              <a:rPr lang="en-US" dirty="0"/>
              <a:t>Notifying LHDs of cases in their jurisdictions that are part of clusters/outbreaks </a:t>
            </a:r>
          </a:p>
          <a:p>
            <a:pPr lvl="1"/>
            <a:r>
              <a:rPr lang="en-US" dirty="0"/>
              <a:t>Distributing applicable questionnaires</a:t>
            </a:r>
          </a:p>
          <a:p>
            <a:pPr lvl="1"/>
            <a:r>
              <a:rPr lang="en-US" dirty="0"/>
              <a:t>Tracking questionnaire completion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r>
              <a:rPr lang="en-US" dirty="0"/>
              <a:t>Role of Rapid Response Team Epidemiologist II </a:t>
            </a:r>
            <a:br>
              <a:rPr lang="en-US" dirty="0"/>
            </a:br>
            <a:r>
              <a:rPr lang="en-US" dirty="0"/>
              <a:t>(the epidemiologist formerly known as Julie Borders)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743200"/>
            <a:ext cx="4114800" cy="3382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Responsible for </a:t>
            </a:r>
          </a:p>
          <a:p>
            <a:pPr lvl="1"/>
            <a:r>
              <a:rPr lang="en-US" dirty="0"/>
              <a:t>Entering cluster/outbreak data for multi-jurisdictional investigations</a:t>
            </a:r>
          </a:p>
          <a:p>
            <a:pPr lvl="1"/>
            <a:r>
              <a:rPr lang="en-US" dirty="0"/>
              <a:t>Analyzing cluster/outbreak data for multi-jurisdictional investigations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6" t="32165" r="43815" b="-549"/>
          <a:stretch/>
        </p:blipFill>
        <p:spPr>
          <a:xfrm>
            <a:off x="1447800" y="2167378"/>
            <a:ext cx="1461155" cy="468983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43114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are we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12 of 16 LHDs responded affirmatively and are finalizing contracts</a:t>
            </a:r>
          </a:p>
          <a:p>
            <a:endParaRPr lang="en-US" dirty="0"/>
          </a:p>
          <a:p>
            <a:r>
              <a:rPr lang="en-US" dirty="0"/>
              <a:t>The Epidemiologist II job description has been submitted for administrative approval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24259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" y="416733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2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These Positions Are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029200"/>
            <a:ext cx="7620000" cy="1630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 2012, Texas epidemiologists (EAID, HSR, and LHD) investigated 406 Salmonella cases in 72 clusters that were part of CDC-coordinated multi-state outbreaks.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2" y="1524000"/>
            <a:ext cx="43338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2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These Positions Are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876800"/>
            <a:ext cx="6781800" cy="124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168 (41%) of questionnaires for these Salmonella cases were not returned.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7" y="2524125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5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These Positions Are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371600"/>
            <a:ext cx="4648200" cy="5257800"/>
          </a:xfrm>
        </p:spPr>
        <p:txBody>
          <a:bodyPr>
            <a:noAutofit/>
          </a:bodyPr>
          <a:lstStyle/>
          <a:p>
            <a:r>
              <a:rPr lang="en-US" sz="3600" dirty="0"/>
              <a:t>HSRs and LHDs took an average of 7 days to return questionnaires.</a:t>
            </a:r>
          </a:p>
          <a:p>
            <a:endParaRPr lang="en-US" sz="3600" dirty="0"/>
          </a:p>
          <a:p>
            <a:r>
              <a:rPr lang="en-US" sz="3600" dirty="0"/>
              <a:t>CDC requests a 48 hour turn around time.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95800"/>
            <a:ext cx="247650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3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These Positions Are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dirty="0"/>
              <a:t>From October 2011 through Dec. 2012 there were 162 clusters (1,276 isolates) which did not meet the CDC criteria for a multi-state investigation.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0"/>
            <a:ext cx="2993424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66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These Positions Are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Health departments did not have the staff resources to conduct follow up investigations on these Texas-only clusters.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9800"/>
            <a:ext cx="3067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4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These Positions Are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dirty="0"/>
              <a:t>This salmonellosis only.</a:t>
            </a:r>
          </a:p>
          <a:p>
            <a:r>
              <a:rPr lang="en-US" dirty="0"/>
              <a:t>It does not include </a:t>
            </a:r>
          </a:p>
          <a:p>
            <a:pPr lvl="1"/>
            <a:r>
              <a:rPr lang="en-US" dirty="0" err="1"/>
              <a:t>listeriosis</a:t>
            </a:r>
            <a:endParaRPr lang="en-US" dirty="0"/>
          </a:p>
          <a:p>
            <a:pPr lvl="1"/>
            <a:r>
              <a:rPr lang="en-US" dirty="0"/>
              <a:t>shigellosis </a:t>
            </a:r>
          </a:p>
          <a:p>
            <a:pPr lvl="1"/>
            <a:r>
              <a:rPr lang="en-US" dirty="0" err="1"/>
              <a:t>vibriosis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campylobacterosis</a:t>
            </a:r>
            <a:r>
              <a:rPr lang="en-US" dirty="0"/>
              <a:t> </a:t>
            </a:r>
          </a:p>
          <a:p>
            <a:pPr lvl="1"/>
            <a:r>
              <a:rPr lang="en-US" i="1" dirty="0"/>
              <a:t>E. coli </a:t>
            </a:r>
          </a:p>
          <a:p>
            <a:pPr lvl="1"/>
            <a:r>
              <a:rPr lang="en-US" dirty="0"/>
              <a:t>parasitic infections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3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These Positions Are Needed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486400"/>
            <a:ext cx="8458200" cy="109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4 local health departments with populations &gt; 1 million returned less than 60%</a:t>
            </a:r>
            <a:r>
              <a:rPr lang="en-US" b="1" dirty="0"/>
              <a:t> </a:t>
            </a:r>
            <a:r>
              <a:rPr lang="en-US" dirty="0"/>
              <a:t>of the foodborne interviews requested by CDC/EAID during 2012.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5685457" cy="40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3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These Positions Are Needed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52950"/>
            <a:ext cx="8229600" cy="15732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6 local health departments with populations &gt; 100,000 returned less than 60% of the foodborne interviews requested by CDC/EAID during 2012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285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8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522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 Disaster and Outbreak Response Exceptional Item Funded by the 83rd Legislative Session </vt:lpstr>
      <vt:lpstr>Why These Positions Are Needed</vt:lpstr>
      <vt:lpstr>Why These Positions Are Needed</vt:lpstr>
      <vt:lpstr>Why These Positions Are Needed</vt:lpstr>
      <vt:lpstr>Why These Positions Are Needed</vt:lpstr>
      <vt:lpstr>Why These Positions Are Needed</vt:lpstr>
      <vt:lpstr>Why These Positions Are Needed</vt:lpstr>
      <vt:lpstr>Where These Positions Are Needed </vt:lpstr>
      <vt:lpstr>Where These Positions Are Needed </vt:lpstr>
      <vt:lpstr>Where These Positions Are Needed </vt:lpstr>
      <vt:lpstr>Where These Positions Are Needed</vt:lpstr>
      <vt:lpstr>How These Positions Will Be Managed in the LHDs</vt:lpstr>
      <vt:lpstr>How These Positions Will Be Managed in the LHDs</vt:lpstr>
      <vt:lpstr>Role of EI Epidemiologist II in EAID</vt:lpstr>
      <vt:lpstr>Role of Rapid Response Team Epidemiologist II  (the epidemiologist formerly known as Julie Borders)</vt:lpstr>
      <vt:lpstr>Where are we today?</vt:lpstr>
    </vt:vector>
  </TitlesOfParts>
  <Company>DSHS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Newsome,Sky (DSHS)</dc:creator>
  <cp:lastModifiedBy>Pinter,Henry J (DSHS)</cp:lastModifiedBy>
  <cp:revision>80</cp:revision>
  <cp:lastPrinted>2013-09-23T13:54:26Z</cp:lastPrinted>
  <dcterms:created xsi:type="dcterms:W3CDTF">2013-07-24T13:04:14Z</dcterms:created>
  <dcterms:modified xsi:type="dcterms:W3CDTF">2023-02-16T17:57:16Z</dcterms:modified>
</cp:coreProperties>
</file>