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4" r:id="rId8"/>
    <p:sldId id="265" r:id="rId9"/>
    <p:sldId id="266" r:id="rId10"/>
    <p:sldId id="274" r:id="rId11"/>
    <p:sldId id="267" r:id="rId12"/>
    <p:sldId id="269" r:id="rId13"/>
    <p:sldId id="268" r:id="rId14"/>
    <p:sldId id="270" r:id="rId15"/>
    <p:sldId id="272" r:id="rId16"/>
    <p:sldId id="275" r:id="rId17"/>
    <p:sldId id="271" r:id="rId18"/>
    <p:sldId id="276" r:id="rId19"/>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84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01D918EA-5F20-4A70-B220-8D8249F35DBD}" type="datetime1">
              <a:rPr lang="en-US" smtClean="0"/>
              <a:t>2/16/2023</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DEF9C720-1636-4636-88C2-68C98BCBAD7C}" type="slidenum">
              <a:rPr lang="en-US" smtClean="0"/>
              <a:t>‹#›</a:t>
            </a:fld>
            <a:endParaRPr lang="en-US"/>
          </a:p>
        </p:txBody>
      </p:sp>
    </p:spTree>
    <p:extLst>
      <p:ext uri="{BB962C8B-B14F-4D97-AF65-F5344CB8AC3E}">
        <p14:creationId xmlns:p14="http://schemas.microsoft.com/office/powerpoint/2010/main" val="35581828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E7D5A3B6-B58E-4F71-BA3E-103F6FC91036}" type="datetime1">
              <a:rPr lang="en-US" smtClean="0"/>
              <a:t>2/16/2023</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2F1D9A92-9353-43C0-A33E-78FB20F322BB}" type="slidenum">
              <a:rPr lang="en-US" smtClean="0"/>
              <a:t>‹#›</a:t>
            </a:fld>
            <a:endParaRPr lang="en-US"/>
          </a:p>
        </p:txBody>
      </p:sp>
    </p:spTree>
    <p:extLst>
      <p:ext uri="{BB962C8B-B14F-4D97-AF65-F5344CB8AC3E}">
        <p14:creationId xmlns:p14="http://schemas.microsoft.com/office/powerpoint/2010/main" val="24275333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742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Isolates of  </a:t>
            </a:r>
            <a:r>
              <a:rPr lang="en-US" sz="1200" i="1" kern="1200" dirty="0">
                <a:solidFill>
                  <a:schemeClr val="tx1"/>
                </a:solidFill>
                <a:effectLst/>
                <a:latin typeface="+mn-lt"/>
                <a:ea typeface="+mn-ea"/>
                <a:cs typeface="+mn-cs"/>
              </a:rPr>
              <a:t>Neisseria meningitidis</a:t>
            </a:r>
            <a:r>
              <a:rPr lang="en-US" sz="1200" kern="1200" dirty="0">
                <a:solidFill>
                  <a:schemeClr val="tx1"/>
                </a:solidFill>
                <a:effectLst/>
                <a:latin typeface="+mn-lt"/>
                <a:ea typeface="+mn-ea"/>
                <a:cs typeface="+mn-cs"/>
              </a:rPr>
              <a:t> are still required to be submitted to the DSHS laboratory for characterization and typing.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Notes for health departments:</a:t>
            </a:r>
          </a:p>
          <a:p>
            <a:r>
              <a:rPr lang="en-US" sz="1200" kern="1200" dirty="0">
                <a:solidFill>
                  <a:schemeClr val="tx1"/>
                </a:solidFill>
                <a:effectLst/>
                <a:latin typeface="+mn-lt"/>
                <a:ea typeface="+mn-ea"/>
                <a:cs typeface="+mn-cs"/>
              </a:rPr>
              <a:t>If someone calls to report a case of bacterial meningitis, make sure you ask what bacteria was found or is suspected before telling them it is no longer reportable. Someone with symptoms of meningitis AND with gram – </a:t>
            </a:r>
            <a:r>
              <a:rPr lang="en-US" sz="1200" kern="1200" dirty="0" err="1">
                <a:solidFill>
                  <a:schemeClr val="tx1"/>
                </a:solidFill>
                <a:effectLst/>
                <a:latin typeface="+mn-lt"/>
                <a:ea typeface="+mn-ea"/>
                <a:cs typeface="+mn-cs"/>
              </a:rPr>
              <a:t>dipplococci</a:t>
            </a:r>
            <a:r>
              <a:rPr lang="en-US" sz="1200" kern="1200" dirty="0">
                <a:solidFill>
                  <a:schemeClr val="tx1"/>
                </a:solidFill>
                <a:effectLst/>
                <a:latin typeface="+mn-lt"/>
                <a:ea typeface="+mn-ea"/>
                <a:cs typeface="+mn-cs"/>
              </a:rPr>
              <a:t> or with a petechial rash/</a:t>
            </a:r>
            <a:r>
              <a:rPr lang="en-US" sz="1200" kern="1200" dirty="0" err="1">
                <a:solidFill>
                  <a:schemeClr val="tx1"/>
                </a:solidFill>
                <a:effectLst/>
                <a:latin typeface="+mn-lt"/>
                <a:ea typeface="+mn-ea"/>
                <a:cs typeface="+mn-cs"/>
              </a:rPr>
              <a:t>purpura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fulminans</a:t>
            </a:r>
            <a:r>
              <a:rPr lang="en-US" sz="1200" kern="1200" dirty="0">
                <a:solidFill>
                  <a:schemeClr val="tx1"/>
                </a:solidFill>
                <a:effectLst/>
                <a:latin typeface="+mn-lt"/>
                <a:ea typeface="+mn-ea"/>
                <a:cs typeface="+mn-cs"/>
              </a:rPr>
              <a:t> would be considered a probable meningococcal (</a:t>
            </a:r>
            <a:r>
              <a:rPr lang="en-US" sz="1200" i="1" kern="1200" dirty="0">
                <a:solidFill>
                  <a:schemeClr val="tx1"/>
                </a:solidFill>
                <a:effectLst/>
                <a:latin typeface="+mn-lt"/>
                <a:ea typeface="+mn-ea"/>
                <a:cs typeface="+mn-cs"/>
              </a:rPr>
              <a:t>Neisseria meningitidis</a:t>
            </a:r>
            <a:r>
              <a:rPr lang="en-US" sz="1200" kern="1200" dirty="0">
                <a:solidFill>
                  <a:schemeClr val="tx1"/>
                </a:solidFill>
                <a:effectLst/>
                <a:latin typeface="+mn-lt"/>
                <a:ea typeface="+mn-ea"/>
                <a:cs typeface="+mn-cs"/>
              </a:rPr>
              <a:t>) case which warrants full investigation and response even without lab confirmation. Someone with meningitis caused by group A strep (</a:t>
            </a:r>
            <a:r>
              <a:rPr lang="en-US" sz="1200" i="1" kern="1200" dirty="0">
                <a:solidFill>
                  <a:schemeClr val="tx1"/>
                </a:solidFill>
                <a:effectLst/>
                <a:latin typeface="+mn-lt"/>
                <a:ea typeface="+mn-ea"/>
                <a:cs typeface="+mn-cs"/>
              </a:rPr>
              <a:t>Streptococcus </a:t>
            </a:r>
            <a:r>
              <a:rPr lang="en-US" sz="1200" i="1" kern="1200" dirty="0" err="1">
                <a:solidFill>
                  <a:schemeClr val="tx1"/>
                </a:solidFill>
                <a:effectLst/>
                <a:latin typeface="+mn-lt"/>
                <a:ea typeface="+mn-ea"/>
                <a:cs typeface="+mn-cs"/>
              </a:rPr>
              <a:t>pyogenes</a:t>
            </a:r>
            <a:r>
              <a:rPr lang="en-US" sz="1200" kern="1200" dirty="0">
                <a:solidFill>
                  <a:schemeClr val="tx1"/>
                </a:solidFill>
                <a:effectLst/>
                <a:latin typeface="+mn-lt"/>
                <a:ea typeface="+mn-ea"/>
                <a:cs typeface="+mn-cs"/>
              </a:rPr>
              <a:t>) would still be reportable as a confirmed invasive Group A Strep case. </a:t>
            </a:r>
          </a:p>
          <a:p>
            <a:endParaRPr lang="en-US" dirty="0"/>
          </a:p>
        </p:txBody>
      </p:sp>
    </p:spTree>
    <p:extLst>
      <p:ext uri="{BB962C8B-B14F-4D97-AF65-F5344CB8AC3E}">
        <p14:creationId xmlns:p14="http://schemas.microsoft.com/office/powerpoint/2010/main" val="247387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Major changes:</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Campylobacteriosis</a:t>
            </a:r>
            <a:r>
              <a:rPr lang="en-US" sz="1200" kern="1200" dirty="0">
                <a:solidFill>
                  <a:schemeClr val="tx1"/>
                </a:solidFill>
                <a:effectLst/>
                <a:latin typeface="+mn-lt"/>
                <a:ea typeface="+mn-ea"/>
                <a:cs typeface="+mn-cs"/>
              </a:rPr>
              <a:t>: added a Suspect case definition </a:t>
            </a:r>
          </a:p>
          <a:p>
            <a:pPr lvl="0"/>
            <a:r>
              <a:rPr lang="en-US" sz="1200" kern="1200" dirty="0">
                <a:solidFill>
                  <a:schemeClr val="tx1"/>
                </a:solidFill>
                <a:effectLst/>
                <a:latin typeface="+mn-lt"/>
                <a:ea typeface="+mn-ea"/>
                <a:cs typeface="+mn-cs"/>
              </a:rPr>
              <a:t>A case with campylobacter spp. detected, in a clinical specimen, by use of culture independent laboratory methods (e.g., EIA)</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Cyclosporiasis</a:t>
            </a:r>
            <a:r>
              <a:rPr lang="en-US" sz="1200" kern="1200" dirty="0">
                <a:solidFill>
                  <a:schemeClr val="tx1"/>
                </a:solidFill>
                <a:effectLst/>
                <a:latin typeface="+mn-lt"/>
                <a:ea typeface="+mn-ea"/>
                <a:cs typeface="+mn-cs"/>
              </a:rPr>
              <a:t>:  added a Probable case definition</a:t>
            </a:r>
          </a:p>
          <a:p>
            <a:pPr lvl="0"/>
            <a:r>
              <a:rPr lang="en-US" sz="1200" kern="1200" dirty="0">
                <a:solidFill>
                  <a:schemeClr val="tx1"/>
                </a:solidFill>
                <a:effectLst/>
                <a:latin typeface="+mn-lt"/>
                <a:ea typeface="+mn-ea"/>
                <a:cs typeface="+mn-cs"/>
              </a:rPr>
              <a:t>A clinically compatible case that is epidemiologically linked to a confirmed case</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Amebiasis</a:t>
            </a:r>
            <a:r>
              <a:rPr lang="en-US" sz="1200" kern="1200" dirty="0">
                <a:solidFill>
                  <a:schemeClr val="tx1"/>
                </a:solidFill>
                <a:effectLst/>
                <a:latin typeface="+mn-lt"/>
                <a:ea typeface="+mn-ea"/>
                <a:cs typeface="+mn-cs"/>
              </a:rPr>
              <a:t>:  adding a Suspect case definition</a:t>
            </a:r>
          </a:p>
          <a:p>
            <a:r>
              <a:rPr lang="en-US" sz="1200" kern="1200" dirty="0">
                <a:solidFill>
                  <a:schemeClr val="tx1"/>
                </a:solidFill>
                <a:effectLst/>
                <a:latin typeface="+mn-lt"/>
                <a:ea typeface="+mn-ea"/>
                <a:cs typeface="+mn-cs"/>
              </a:rPr>
              <a:t>(***have not finalized wording but will do so tomorrow and get back to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Minor changes: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Cryptosporidiosis: changes to wording of Probable case definition.</a:t>
            </a:r>
          </a:p>
          <a:p>
            <a:endParaRPr lang="en-US" dirty="0"/>
          </a:p>
        </p:txBody>
      </p:sp>
    </p:spTree>
    <p:extLst>
      <p:ext uri="{BB962C8B-B14F-4D97-AF65-F5344CB8AC3E}">
        <p14:creationId xmlns:p14="http://schemas.microsoft.com/office/powerpoint/2010/main" val="274835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Appendix</a:t>
            </a:r>
            <a:r>
              <a:rPr lang="en-US" baseline="0" dirty="0"/>
              <a:t> B of the IRID/VPD guidelines</a:t>
            </a:r>
            <a:endParaRPr lang="en-US" dirty="0"/>
          </a:p>
        </p:txBody>
      </p:sp>
    </p:spTree>
    <p:extLst>
      <p:ext uri="{BB962C8B-B14F-4D97-AF65-F5344CB8AC3E}">
        <p14:creationId xmlns:p14="http://schemas.microsoft.com/office/powerpoint/2010/main" val="393064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Refer to the </a:t>
            </a:r>
            <a:r>
              <a:rPr lang="en-US" baseline="0" dirty="0"/>
              <a:t>IRID/VPD guidelines</a:t>
            </a:r>
            <a:endParaRPr lang="en-US" dirty="0"/>
          </a:p>
          <a:p>
            <a:endParaRPr lang="en-US" dirty="0"/>
          </a:p>
        </p:txBody>
      </p:sp>
    </p:spTree>
    <p:extLst>
      <p:ext uri="{BB962C8B-B14F-4D97-AF65-F5344CB8AC3E}">
        <p14:creationId xmlns:p14="http://schemas.microsoft.com/office/powerpoint/2010/main" val="197218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Refer to Appendix</a:t>
            </a:r>
            <a:r>
              <a:rPr lang="en-US" baseline="0" dirty="0"/>
              <a:t> A of the IRID/VPD guidelines</a:t>
            </a:r>
            <a:endParaRPr lang="en-US" dirty="0"/>
          </a:p>
          <a:p>
            <a:endParaRPr lang="en-US" dirty="0"/>
          </a:p>
        </p:txBody>
      </p:sp>
    </p:spTree>
    <p:extLst>
      <p:ext uri="{BB962C8B-B14F-4D97-AF65-F5344CB8AC3E}">
        <p14:creationId xmlns:p14="http://schemas.microsoft.com/office/powerpoint/2010/main" val="101601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Appendix</a:t>
            </a:r>
            <a:r>
              <a:rPr lang="en-US" baseline="0" dirty="0"/>
              <a:t> B of the IRID/VPD guidelines</a:t>
            </a:r>
            <a:endParaRPr lang="en-US" dirty="0"/>
          </a:p>
        </p:txBody>
      </p:sp>
    </p:spTree>
    <p:extLst>
      <p:ext uri="{BB962C8B-B14F-4D97-AF65-F5344CB8AC3E}">
        <p14:creationId xmlns:p14="http://schemas.microsoft.com/office/powerpoint/2010/main" val="393064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9B9C45-2F1F-4497-96A4-1945D9C879A1}"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DBF9-8572-4E51-A6DD-E6D9B16D4B8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9B9C45-2F1F-4497-96A4-1945D9C879A1}"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DBF9-8572-4E51-A6DD-E6D9B16D4B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B9C45-2F1F-4497-96A4-1945D9C879A1}"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DBF9-8572-4E51-A6DD-E6D9B16D4B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lvl1pPr algn="ctr">
              <a:defRPr>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9B9C45-2F1F-4497-96A4-1945D9C879A1}"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DBF9-8572-4E51-A6DD-E6D9B16D4B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9B9C45-2F1F-4497-96A4-1945D9C879A1}"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7DBF9-8572-4E51-A6DD-E6D9B16D4B8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9B9C45-2F1F-4497-96A4-1945D9C879A1}"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7DBF9-8572-4E51-A6DD-E6D9B16D4B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9B9C45-2F1F-4497-96A4-1945D9C879A1}"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7DBF9-8572-4E51-A6DD-E6D9B16D4B8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9B9C45-2F1F-4497-96A4-1945D9C879A1}"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7DBF9-8572-4E51-A6DD-E6D9B16D4B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B9C45-2F1F-4497-96A4-1945D9C879A1}"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7DBF9-8572-4E51-A6DD-E6D9B16D4B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9B9C45-2F1F-4497-96A4-1945D9C879A1}"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7DBF9-8572-4E51-A6DD-E6D9B16D4B8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9B9C45-2F1F-4497-96A4-1945D9C879A1}"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7DBF9-8572-4E51-A6DD-E6D9B16D4B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96389"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9B9C45-2F1F-4497-96A4-1945D9C879A1}" type="datetimeFigureOut">
              <a:rPr lang="en-US" smtClean="0"/>
              <a:t>2/16/2023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B47DBF9-8572-4E51-A6DD-E6D9B16D4B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defRPr sz="4000" kern="1200" spc="-100" baseline="0">
          <a:solidFill>
            <a:srgbClr val="0070C0"/>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848600" cy="1927225"/>
          </a:xfrm>
        </p:spPr>
        <p:txBody>
          <a:bodyPr>
            <a:normAutofit/>
          </a:bodyPr>
          <a:lstStyle/>
          <a:p>
            <a:r>
              <a:rPr lang="en-US" dirty="0"/>
              <a:t>Investigation &amp; Outbreak Tools</a:t>
            </a:r>
          </a:p>
        </p:txBody>
      </p:sp>
      <p:sp>
        <p:nvSpPr>
          <p:cNvPr id="3" name="Subtitle 2"/>
          <p:cNvSpPr>
            <a:spLocks noGrp="1"/>
          </p:cNvSpPr>
          <p:nvPr>
            <p:ph type="subTitle" idx="1"/>
          </p:nvPr>
        </p:nvSpPr>
        <p:spPr>
          <a:xfrm>
            <a:off x="685800" y="3581400"/>
            <a:ext cx="8153400" cy="1524000"/>
          </a:xfrm>
        </p:spPr>
        <p:txBody>
          <a:bodyPr/>
          <a:lstStyle/>
          <a:p>
            <a:r>
              <a:rPr lang="en-US" dirty="0"/>
              <a:t>Carol M Davis, MSPH, CPH	Rachel Wiseman, MPH</a:t>
            </a:r>
          </a:p>
          <a:p>
            <a:r>
              <a:rPr lang="en-US" dirty="0"/>
              <a:t>Invasive and Respiratory		Vaccine-Preventable</a:t>
            </a:r>
          </a:p>
          <a:p>
            <a:r>
              <a:rPr lang="en-US" dirty="0"/>
              <a:t>Infectious Disease Team lead	Disease Team lead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52400"/>
            <a:ext cx="3276600" cy="1274064"/>
          </a:xfrm>
          <a:prstGeom prst="rect">
            <a:avLst/>
          </a:prstGeom>
        </p:spPr>
      </p:pic>
      <p:sp>
        <p:nvSpPr>
          <p:cNvPr id="5" name="Subtitle 2"/>
          <p:cNvSpPr txBox="1">
            <a:spLocks/>
          </p:cNvSpPr>
          <p:nvPr/>
        </p:nvSpPr>
        <p:spPr>
          <a:xfrm>
            <a:off x="1524000" y="5181600"/>
            <a:ext cx="6400800" cy="1143000"/>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n-US" dirty="0"/>
              <a:t>Emerging and Acute Infectious Disease Branch</a:t>
            </a:r>
          </a:p>
          <a:p>
            <a:r>
              <a:rPr lang="en-US" dirty="0"/>
              <a:t>Infectious Disease Control Unit</a:t>
            </a:r>
          </a:p>
        </p:txBody>
      </p:sp>
    </p:spTree>
    <p:extLst>
      <p:ext uri="{BB962C8B-B14F-4D97-AF65-F5344CB8AC3E}">
        <p14:creationId xmlns:p14="http://schemas.microsoft.com/office/powerpoint/2010/main" val="344616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678188" cy="990600"/>
          </a:xfrm>
        </p:spPr>
        <p:txBody>
          <a:bodyPr/>
          <a:lstStyle/>
          <a:p>
            <a:r>
              <a:rPr lang="en-US" dirty="0" err="1"/>
              <a:t>Notifiable</a:t>
            </a:r>
            <a:r>
              <a:rPr lang="en-US" dirty="0"/>
              <a:t> Conditions List</a:t>
            </a:r>
          </a:p>
        </p:txBody>
      </p:sp>
      <p:sp>
        <p:nvSpPr>
          <p:cNvPr id="5" name="Content Placeholder 4"/>
          <p:cNvSpPr>
            <a:spLocks noGrp="1"/>
          </p:cNvSpPr>
          <p:nvPr>
            <p:ph sz="half" idx="2"/>
          </p:nvPr>
        </p:nvSpPr>
        <p:spPr>
          <a:xfrm>
            <a:off x="1600200" y="1524000"/>
            <a:ext cx="3962400" cy="4953000"/>
          </a:xfrm>
        </p:spPr>
        <p:txBody>
          <a:bodyPr>
            <a:normAutofit fontScale="85000" lnSpcReduction="10000"/>
          </a:bodyPr>
          <a:lstStyle/>
          <a:p>
            <a:pPr marL="0" indent="0">
              <a:buNone/>
            </a:pPr>
            <a:r>
              <a:rPr lang="en-US" dirty="0"/>
              <a:t>Changes in 2013</a:t>
            </a:r>
          </a:p>
          <a:p>
            <a:r>
              <a:rPr lang="en-US" dirty="0"/>
              <a:t>Additions</a:t>
            </a:r>
          </a:p>
          <a:p>
            <a:pPr lvl="1"/>
            <a:r>
              <a:rPr lang="en-US" dirty="0"/>
              <a:t>Amebic meningitis and encephalitis</a:t>
            </a:r>
          </a:p>
          <a:p>
            <a:pPr lvl="1"/>
            <a:r>
              <a:rPr lang="en-US" dirty="0" err="1"/>
              <a:t>Anaplasmosis</a:t>
            </a:r>
            <a:endParaRPr lang="en-US" dirty="0"/>
          </a:p>
          <a:p>
            <a:pPr lvl="1"/>
            <a:r>
              <a:rPr lang="en-US" dirty="0" err="1"/>
              <a:t>Babesiosis</a:t>
            </a:r>
            <a:endParaRPr lang="en-US" dirty="0"/>
          </a:p>
          <a:p>
            <a:pPr lvl="1"/>
            <a:r>
              <a:rPr lang="en-US" dirty="0" err="1"/>
              <a:t>Chagas</a:t>
            </a:r>
            <a:r>
              <a:rPr lang="en-US" dirty="0"/>
              <a:t> disease</a:t>
            </a:r>
          </a:p>
          <a:p>
            <a:pPr lvl="1"/>
            <a:r>
              <a:rPr lang="en-US" dirty="0"/>
              <a:t>Novel influenza</a:t>
            </a:r>
          </a:p>
          <a:p>
            <a:pPr lvl="1"/>
            <a:r>
              <a:rPr lang="en-US" dirty="0"/>
              <a:t>Polio, non-paralytic infection</a:t>
            </a:r>
          </a:p>
          <a:p>
            <a:r>
              <a:rPr lang="en-US" dirty="0"/>
              <a:t>Removals</a:t>
            </a:r>
          </a:p>
          <a:p>
            <a:pPr lvl="1"/>
            <a:r>
              <a:rPr lang="en-US" dirty="0"/>
              <a:t>Encephalitis (specify)</a:t>
            </a:r>
          </a:p>
          <a:p>
            <a:pPr lvl="1"/>
            <a:r>
              <a:rPr lang="en-US" dirty="0"/>
              <a:t>Meningitis (specify)</a:t>
            </a:r>
          </a:p>
          <a:p>
            <a:pPr lvl="1"/>
            <a:r>
              <a:rPr lang="en-US" dirty="0" err="1"/>
              <a:t>Hep</a:t>
            </a:r>
            <a:r>
              <a:rPr lang="en-US" dirty="0"/>
              <a:t> D</a:t>
            </a:r>
          </a:p>
          <a:p>
            <a:pPr lvl="1"/>
            <a:r>
              <a:rPr lang="en-US" dirty="0"/>
              <a:t>Unspecified viral hepatitis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99"/>
            <a:ext cx="1337890" cy="565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a:off x="1143000" y="3886200"/>
            <a:ext cx="4953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20515" y="3429000"/>
            <a:ext cx="10668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p:cNvSpPr txBox="1"/>
          <p:nvPr/>
        </p:nvSpPr>
        <p:spPr>
          <a:xfrm>
            <a:off x="0" y="6611779"/>
            <a:ext cx="1676400" cy="246221"/>
          </a:xfrm>
          <a:prstGeom prst="rect">
            <a:avLst/>
          </a:prstGeom>
          <a:solidFill>
            <a:schemeClr val="bg1"/>
          </a:solidFill>
        </p:spPr>
        <p:txBody>
          <a:bodyPr wrap="square" rtlCol="0">
            <a:spAutoFit/>
          </a:bodyPr>
          <a:lstStyle/>
          <a:p>
            <a:pPr marL="0" lvl="1"/>
            <a:r>
              <a:rPr lang="en-US" sz="1000" dirty="0"/>
              <a:t>www.dshs.state.tx.us/idcu/ </a:t>
            </a:r>
          </a:p>
        </p:txBody>
      </p:sp>
      <p:pic>
        <p:nvPicPr>
          <p:cNvPr id="720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66435"/>
            <a:ext cx="3715599" cy="4820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840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Epi</a:t>
            </a:r>
            <a:r>
              <a:rPr lang="en-US" dirty="0"/>
              <a:t> Case Criteria Guide</a:t>
            </a:r>
          </a:p>
        </p:txBody>
      </p:sp>
      <p:sp>
        <p:nvSpPr>
          <p:cNvPr id="6" name="Content Placeholder 5"/>
          <p:cNvSpPr>
            <a:spLocks noGrp="1"/>
          </p:cNvSpPr>
          <p:nvPr>
            <p:ph idx="1"/>
          </p:nvPr>
        </p:nvSpPr>
        <p:spPr>
          <a:xfrm>
            <a:off x="2514600" y="1600200"/>
            <a:ext cx="6172200" cy="4525963"/>
          </a:xfrm>
        </p:spPr>
        <p:txBody>
          <a:bodyPr>
            <a:normAutofit/>
          </a:bodyPr>
          <a:lstStyle/>
          <a:p>
            <a:endParaRPr lang="en-US" dirty="0"/>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09921"/>
            <a:ext cx="1371600" cy="580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a:off x="1371600" y="5562600"/>
            <a:ext cx="9906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76200" y="3124200"/>
            <a:ext cx="10668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Content Placeholder 5"/>
          <p:cNvSpPr txBox="1">
            <a:spLocks/>
          </p:cNvSpPr>
          <p:nvPr/>
        </p:nvSpPr>
        <p:spPr>
          <a:xfrm>
            <a:off x="2514600" y="1524000"/>
            <a:ext cx="6324600" cy="5334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Several updates to reflect changes in reportable diseases</a:t>
            </a:r>
          </a:p>
          <a:p>
            <a:endParaRPr lang="en-US" dirty="0"/>
          </a:p>
          <a:p>
            <a:r>
              <a:rPr lang="en-US" dirty="0"/>
              <a:t>Major case definition changes:</a:t>
            </a:r>
          </a:p>
          <a:p>
            <a:pPr lvl="1"/>
            <a:r>
              <a:rPr lang="en-US" dirty="0"/>
              <a:t>Measles</a:t>
            </a:r>
          </a:p>
          <a:p>
            <a:pPr lvl="1"/>
            <a:r>
              <a:rPr lang="en-US" dirty="0"/>
              <a:t>SARS</a:t>
            </a:r>
          </a:p>
          <a:p>
            <a:endParaRPr lang="en-US" dirty="0"/>
          </a:p>
          <a:p>
            <a:r>
              <a:rPr lang="en-US" dirty="0"/>
              <a:t>Other changes of note:</a:t>
            </a:r>
          </a:p>
          <a:p>
            <a:pPr lvl="1"/>
            <a:r>
              <a:rPr lang="en-US" dirty="0"/>
              <a:t>Sterile site update</a:t>
            </a:r>
          </a:p>
          <a:p>
            <a:pPr lvl="1"/>
            <a:r>
              <a:rPr lang="en-US" dirty="0"/>
              <a:t>Influenza-associated pediatric mortality</a:t>
            </a:r>
          </a:p>
          <a:p>
            <a:pPr lvl="1"/>
            <a:r>
              <a:rPr lang="en-US" dirty="0" err="1"/>
              <a:t>Cyclosporiasis</a:t>
            </a:r>
            <a:r>
              <a:rPr lang="en-US" dirty="0"/>
              <a:t> </a:t>
            </a:r>
          </a:p>
          <a:p>
            <a:pPr lvl="1"/>
            <a:r>
              <a:rPr lang="en-US" dirty="0" err="1"/>
              <a:t>Campylobacteriosis</a:t>
            </a:r>
            <a:r>
              <a:rPr lang="en-US" dirty="0"/>
              <a:t> </a:t>
            </a:r>
          </a:p>
          <a:p>
            <a:pPr lvl="1"/>
            <a:r>
              <a:rPr lang="en-US" dirty="0" err="1"/>
              <a:t>Amebiasis</a:t>
            </a:r>
            <a:endParaRPr lang="en-US" dirty="0"/>
          </a:p>
          <a:p>
            <a:pPr lvl="1"/>
            <a:r>
              <a:rPr lang="en-US" dirty="0"/>
              <a:t>Cryptosporidiosis</a:t>
            </a:r>
          </a:p>
          <a:p>
            <a:endParaRPr lang="en-US" dirty="0"/>
          </a:p>
          <a:p>
            <a:endParaRPr lang="en-US" dirty="0"/>
          </a:p>
        </p:txBody>
      </p:sp>
      <p:sp>
        <p:nvSpPr>
          <p:cNvPr id="9" name="TextBox 8"/>
          <p:cNvSpPr txBox="1"/>
          <p:nvPr/>
        </p:nvSpPr>
        <p:spPr>
          <a:xfrm>
            <a:off x="0" y="6611779"/>
            <a:ext cx="1676400" cy="246221"/>
          </a:xfrm>
          <a:prstGeom prst="rect">
            <a:avLst/>
          </a:prstGeom>
          <a:noFill/>
        </p:spPr>
        <p:txBody>
          <a:bodyPr wrap="square" rtlCol="0">
            <a:spAutoFit/>
          </a:bodyPr>
          <a:lstStyle/>
          <a:p>
            <a:pPr marL="0" lvl="1"/>
            <a:r>
              <a:rPr lang="en-US" sz="1000" dirty="0"/>
              <a:t>www.dshs.state.tx.us/idcu/ </a:t>
            </a:r>
          </a:p>
        </p:txBody>
      </p:sp>
    </p:spTree>
    <p:extLst>
      <p:ext uri="{BB962C8B-B14F-4D97-AF65-F5344CB8AC3E}">
        <p14:creationId xmlns:p14="http://schemas.microsoft.com/office/powerpoint/2010/main" val="227360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Investigation Forms</a:t>
            </a:r>
          </a:p>
        </p:txBody>
      </p:sp>
      <p:sp>
        <p:nvSpPr>
          <p:cNvPr id="6" name="Content Placeholder 5"/>
          <p:cNvSpPr>
            <a:spLocks noGrp="1"/>
          </p:cNvSpPr>
          <p:nvPr>
            <p:ph idx="1"/>
          </p:nvPr>
        </p:nvSpPr>
        <p:spPr>
          <a:xfrm>
            <a:off x="2514600" y="1494711"/>
            <a:ext cx="5029200" cy="5287089"/>
          </a:xfrm>
        </p:spPr>
        <p:txBody>
          <a:bodyPr>
            <a:normAutofit fontScale="92500" lnSpcReduction="20000"/>
          </a:bodyPr>
          <a:lstStyle/>
          <a:p>
            <a:pPr>
              <a:lnSpc>
                <a:spcPct val="150000"/>
              </a:lnSpc>
            </a:pPr>
            <a:r>
              <a:rPr lang="en-US" dirty="0"/>
              <a:t>Chickenpox report form (Jun 2012)</a:t>
            </a:r>
          </a:p>
          <a:p>
            <a:pPr>
              <a:lnSpc>
                <a:spcPct val="150000"/>
              </a:lnSpc>
            </a:pPr>
            <a:r>
              <a:rPr lang="en-US" dirty="0" err="1"/>
              <a:t>Hib</a:t>
            </a:r>
            <a:r>
              <a:rPr lang="en-US" dirty="0"/>
              <a:t> (Oct 2012)</a:t>
            </a:r>
          </a:p>
          <a:p>
            <a:pPr>
              <a:lnSpc>
                <a:spcPct val="150000"/>
              </a:lnSpc>
            </a:pPr>
            <a:r>
              <a:rPr lang="en-US" dirty="0"/>
              <a:t>Legionella (Oct 2011)</a:t>
            </a:r>
          </a:p>
          <a:p>
            <a:pPr>
              <a:lnSpc>
                <a:spcPct val="150000"/>
              </a:lnSpc>
            </a:pPr>
            <a:r>
              <a:rPr lang="en-US" dirty="0"/>
              <a:t>Meningococcal (Oct 2011)</a:t>
            </a:r>
          </a:p>
          <a:p>
            <a:pPr>
              <a:lnSpc>
                <a:spcPct val="150000"/>
              </a:lnSpc>
            </a:pPr>
            <a:r>
              <a:rPr lang="en-US" dirty="0"/>
              <a:t>Mumps (Feb 2013)</a:t>
            </a:r>
          </a:p>
          <a:p>
            <a:pPr>
              <a:lnSpc>
                <a:spcPct val="150000"/>
              </a:lnSpc>
            </a:pPr>
            <a:r>
              <a:rPr lang="en-US" dirty="0" err="1"/>
              <a:t>Ped</a:t>
            </a:r>
            <a:r>
              <a:rPr lang="en-US" dirty="0"/>
              <a:t> Flu (Summer 2012)</a:t>
            </a:r>
          </a:p>
          <a:p>
            <a:pPr>
              <a:lnSpc>
                <a:spcPct val="150000"/>
              </a:lnSpc>
            </a:pPr>
            <a:r>
              <a:rPr lang="en-US" dirty="0"/>
              <a:t>Pertussis (Mar 2012)</a:t>
            </a:r>
          </a:p>
          <a:p>
            <a:pPr>
              <a:lnSpc>
                <a:spcPct val="150000"/>
              </a:lnSpc>
            </a:pPr>
            <a:r>
              <a:rPr lang="en-US" dirty="0"/>
              <a:t>Rash Fever Illness (Nov 2012)</a:t>
            </a:r>
          </a:p>
          <a:p>
            <a:pPr>
              <a:lnSpc>
                <a:spcPct val="150000"/>
              </a:lnSpc>
            </a:pPr>
            <a:r>
              <a:rPr lang="en-US" dirty="0"/>
              <a:t>Streptococcal (Jul 2012)</a:t>
            </a:r>
          </a:p>
          <a:p>
            <a:pPr>
              <a:lnSpc>
                <a:spcPct val="150000"/>
              </a:lnSpc>
            </a:pPr>
            <a:r>
              <a:rPr lang="en-US" dirty="0"/>
              <a:t>Tetanus (Nov 2012)</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09921"/>
            <a:ext cx="1371600" cy="580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a:off x="1295400" y="3886200"/>
            <a:ext cx="9906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76200" y="3124200"/>
            <a:ext cx="10668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0" y="6611779"/>
            <a:ext cx="1676400" cy="246221"/>
          </a:xfrm>
          <a:prstGeom prst="rect">
            <a:avLst/>
          </a:prstGeom>
          <a:noFill/>
        </p:spPr>
        <p:txBody>
          <a:bodyPr wrap="square" rtlCol="0">
            <a:spAutoFit/>
          </a:bodyPr>
          <a:lstStyle/>
          <a:p>
            <a:pPr marL="0" lvl="1"/>
            <a:r>
              <a:rPr lang="en-US" sz="1000" dirty="0"/>
              <a:t>www.dshs.state.tx.us/idcu/ </a:t>
            </a:r>
          </a:p>
        </p:txBody>
      </p:sp>
    </p:spTree>
    <p:extLst>
      <p:ext uri="{BB962C8B-B14F-4D97-AF65-F5344CB8AC3E}">
        <p14:creationId xmlns:p14="http://schemas.microsoft.com/office/powerpoint/2010/main" val="369107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VPD and IRID Investigation Guide</a:t>
            </a:r>
          </a:p>
        </p:txBody>
      </p:sp>
      <p:sp>
        <p:nvSpPr>
          <p:cNvPr id="3" name="Content Placeholder 2"/>
          <p:cNvSpPr>
            <a:spLocks noGrp="1"/>
          </p:cNvSpPr>
          <p:nvPr>
            <p:ph idx="1"/>
          </p:nvPr>
        </p:nvSpPr>
        <p:spPr>
          <a:xfrm>
            <a:off x="457200" y="1600200"/>
            <a:ext cx="3505200" cy="4525963"/>
          </a:xfrm>
        </p:spPr>
        <p:txBody>
          <a:bodyPr>
            <a:normAutofit/>
          </a:bodyPr>
          <a:lstStyle/>
          <a:p>
            <a:r>
              <a:rPr lang="en-US" dirty="0"/>
              <a:t>Sections Include:</a:t>
            </a:r>
          </a:p>
          <a:p>
            <a:pPr lvl="1"/>
            <a:r>
              <a:rPr lang="en-US" dirty="0"/>
              <a:t>Basic Epidemiology</a:t>
            </a:r>
          </a:p>
          <a:p>
            <a:pPr lvl="1"/>
            <a:r>
              <a:rPr lang="en-US" dirty="0"/>
              <a:t>Definitions</a:t>
            </a:r>
          </a:p>
          <a:p>
            <a:pPr lvl="1"/>
            <a:r>
              <a:rPr lang="en-US" dirty="0"/>
              <a:t>Case Investigation</a:t>
            </a:r>
          </a:p>
          <a:p>
            <a:pPr lvl="1"/>
            <a:r>
              <a:rPr lang="en-US" dirty="0"/>
              <a:t>Managing Special Situations</a:t>
            </a:r>
          </a:p>
          <a:p>
            <a:pPr lvl="1"/>
            <a:r>
              <a:rPr lang="en-US" dirty="0"/>
              <a:t>Reporting and Data Entry Requirements</a:t>
            </a:r>
          </a:p>
          <a:p>
            <a:pPr lvl="1"/>
            <a:r>
              <a:rPr lang="en-US" dirty="0"/>
              <a:t>Laboratory Procedures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377174"/>
            <a:ext cx="4500562" cy="517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85800" y="6515100"/>
            <a:ext cx="7010400" cy="3429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http://www.dshs.state.tx.us/idcu/health/vaccine_preventable_diseases/resources/ </a:t>
            </a:r>
          </a:p>
        </p:txBody>
      </p:sp>
      <p:sp>
        <p:nvSpPr>
          <p:cNvPr id="6" name="Explosion 2 5"/>
          <p:cNvSpPr/>
          <p:nvPr/>
        </p:nvSpPr>
        <p:spPr>
          <a:xfrm>
            <a:off x="8792" y="5681584"/>
            <a:ext cx="1752600" cy="795704"/>
          </a:xfrm>
          <a:prstGeom prst="irregularSeal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dirty="0"/>
              <a:t>Feedback wanted!</a:t>
            </a:r>
          </a:p>
        </p:txBody>
      </p:sp>
    </p:spTree>
    <p:extLst>
      <p:ext uri="{BB962C8B-B14F-4D97-AF65-F5344CB8AC3E}">
        <p14:creationId xmlns:p14="http://schemas.microsoft.com/office/powerpoint/2010/main" val="211635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79574"/>
            <a:ext cx="7810500" cy="578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Sterile Sites for Invasive Disease</a:t>
            </a:r>
          </a:p>
        </p:txBody>
      </p:sp>
      <p:sp>
        <p:nvSpPr>
          <p:cNvPr id="3" name="Cloud 2"/>
          <p:cNvSpPr/>
          <p:nvPr/>
        </p:nvSpPr>
        <p:spPr>
          <a:xfrm>
            <a:off x="8077200" y="1371600"/>
            <a:ext cx="990600" cy="13716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t>Found in the VPD / IRID Guide</a:t>
            </a:r>
          </a:p>
        </p:txBody>
      </p:sp>
    </p:spTree>
    <p:extLst>
      <p:ext uri="{BB962C8B-B14F-4D97-AF65-F5344CB8AC3E}">
        <p14:creationId xmlns:p14="http://schemas.microsoft.com/office/powerpoint/2010/main" val="224125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Influenza Surveillance Handbook</a:t>
            </a:r>
          </a:p>
        </p:txBody>
      </p:sp>
      <p:sp>
        <p:nvSpPr>
          <p:cNvPr id="3" name="Content Placeholder 2"/>
          <p:cNvSpPr>
            <a:spLocks noGrp="1"/>
          </p:cNvSpPr>
          <p:nvPr>
            <p:ph idx="1"/>
          </p:nvPr>
        </p:nvSpPr>
        <p:spPr>
          <a:xfrm>
            <a:off x="457200" y="1722437"/>
            <a:ext cx="3505200" cy="4525963"/>
          </a:xfrm>
        </p:spPr>
        <p:txBody>
          <a:bodyPr>
            <a:normAutofit/>
          </a:bodyPr>
          <a:lstStyle/>
          <a:p>
            <a:r>
              <a:rPr lang="en-US" dirty="0"/>
              <a:t>Outbreak Section:</a:t>
            </a:r>
          </a:p>
          <a:p>
            <a:pPr lvl="1"/>
            <a:r>
              <a:rPr lang="en-US" dirty="0"/>
              <a:t>Why investigate</a:t>
            </a:r>
          </a:p>
          <a:p>
            <a:pPr lvl="1"/>
            <a:r>
              <a:rPr lang="en-US" dirty="0"/>
              <a:t>Outline of a response</a:t>
            </a:r>
          </a:p>
          <a:p>
            <a:pPr lvl="1"/>
            <a:r>
              <a:rPr lang="en-US" dirty="0"/>
              <a:t>Basic info to collect</a:t>
            </a:r>
          </a:p>
          <a:p>
            <a:pPr lvl="1"/>
            <a:r>
              <a:rPr lang="en-US" dirty="0"/>
              <a:t>Case definitions</a:t>
            </a:r>
          </a:p>
          <a:p>
            <a:pPr lvl="1"/>
            <a:r>
              <a:rPr lang="en-US" dirty="0"/>
              <a:t>Line lists</a:t>
            </a:r>
          </a:p>
          <a:p>
            <a:pPr lvl="1"/>
            <a:r>
              <a:rPr lang="en-US" dirty="0" err="1"/>
              <a:t>Epi</a:t>
            </a:r>
            <a:r>
              <a:rPr lang="en-US" dirty="0"/>
              <a:t> Curves</a:t>
            </a:r>
          </a:p>
          <a:p>
            <a:pPr lvl="1"/>
            <a:r>
              <a:rPr lang="en-US" dirty="0"/>
              <a:t>Case Confirmation</a:t>
            </a:r>
          </a:p>
          <a:p>
            <a:pPr lvl="1"/>
            <a:r>
              <a:rPr lang="en-US" dirty="0"/>
              <a:t>Resources</a:t>
            </a:r>
          </a:p>
        </p:txBody>
      </p:sp>
      <p:sp>
        <p:nvSpPr>
          <p:cNvPr id="5" name="Content Placeholder 2"/>
          <p:cNvSpPr txBox="1">
            <a:spLocks/>
          </p:cNvSpPr>
          <p:nvPr/>
        </p:nvSpPr>
        <p:spPr>
          <a:xfrm>
            <a:off x="762000" y="6477000"/>
            <a:ext cx="7010400" cy="3429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http://www.dshs.state.tx.us/idcu/disease/influenza/Texas-Influenza-Surveillance-Handbook/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724025"/>
            <a:ext cx="48768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33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8" y="4114800"/>
            <a:ext cx="3799376" cy="205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a:t>NBS Data Entry Guide</a:t>
            </a:r>
          </a:p>
        </p:txBody>
      </p:sp>
      <p:sp>
        <p:nvSpPr>
          <p:cNvPr id="6" name="Content Placeholder 5"/>
          <p:cNvSpPr>
            <a:spLocks noGrp="1"/>
          </p:cNvSpPr>
          <p:nvPr>
            <p:ph idx="1"/>
          </p:nvPr>
        </p:nvSpPr>
        <p:spPr>
          <a:xfrm>
            <a:off x="3831614" y="1752599"/>
            <a:ext cx="5312386" cy="5105401"/>
          </a:xfrm>
        </p:spPr>
        <p:txBody>
          <a:bodyPr>
            <a:normAutofit fontScale="92500" lnSpcReduction="20000"/>
          </a:bodyPr>
          <a:lstStyle/>
          <a:p>
            <a:pPr>
              <a:lnSpc>
                <a:spcPct val="120000"/>
              </a:lnSpc>
              <a:spcBef>
                <a:spcPts val="0"/>
              </a:spcBef>
            </a:pPr>
            <a:r>
              <a:rPr lang="en-US" dirty="0"/>
              <a:t>Name changes</a:t>
            </a:r>
          </a:p>
          <a:p>
            <a:pPr lvl="1">
              <a:lnSpc>
                <a:spcPct val="120000"/>
              </a:lnSpc>
              <a:spcBef>
                <a:spcPts val="0"/>
              </a:spcBef>
            </a:pPr>
            <a:r>
              <a:rPr lang="en-US" sz="1700" dirty="0"/>
              <a:t>Granulomatous Amebic Encephalitis to Amebic Meningitis, Other</a:t>
            </a:r>
          </a:p>
          <a:p>
            <a:pPr lvl="1">
              <a:lnSpc>
                <a:spcPct val="120000"/>
              </a:lnSpc>
              <a:spcBef>
                <a:spcPts val="0"/>
              </a:spcBef>
            </a:pPr>
            <a:r>
              <a:rPr lang="en-US" sz="1700" dirty="0"/>
              <a:t>Primary amebic </a:t>
            </a:r>
            <a:r>
              <a:rPr lang="en-US" sz="1700" dirty="0" err="1"/>
              <a:t>meningoencephalitis</a:t>
            </a:r>
            <a:r>
              <a:rPr lang="en-US" sz="1700" dirty="0"/>
              <a:t> to Amebic </a:t>
            </a:r>
            <a:r>
              <a:rPr lang="en-US" sz="1700" dirty="0" err="1"/>
              <a:t>meningoencephalitis</a:t>
            </a:r>
            <a:r>
              <a:rPr lang="en-US" sz="1700" dirty="0"/>
              <a:t>, Primary (PAM)</a:t>
            </a:r>
          </a:p>
          <a:p>
            <a:pPr lvl="1">
              <a:lnSpc>
                <a:spcPct val="120000"/>
              </a:lnSpc>
              <a:spcBef>
                <a:spcPts val="0"/>
              </a:spcBef>
            </a:pPr>
            <a:r>
              <a:rPr lang="en-US" sz="1700" dirty="0"/>
              <a:t>Group A Streptococcus, invasive to Streptococcus, invasive Group A</a:t>
            </a:r>
          </a:p>
          <a:p>
            <a:pPr lvl="1">
              <a:lnSpc>
                <a:spcPct val="120000"/>
              </a:lnSpc>
              <a:spcBef>
                <a:spcPts val="0"/>
              </a:spcBef>
            </a:pPr>
            <a:r>
              <a:rPr lang="en-US" sz="1700" dirty="0"/>
              <a:t>Group B Streptococcus, invasive to Streptococcus, invasive Group B</a:t>
            </a:r>
          </a:p>
          <a:p>
            <a:pPr lvl="1">
              <a:lnSpc>
                <a:spcPct val="120000"/>
              </a:lnSpc>
              <a:spcBef>
                <a:spcPts val="0"/>
              </a:spcBef>
            </a:pPr>
            <a:r>
              <a:rPr lang="en-US" sz="1700" dirty="0"/>
              <a:t>Novel Influenza A Virus Infections to Influenza A, novel / variant</a:t>
            </a:r>
          </a:p>
          <a:p>
            <a:pPr lvl="1">
              <a:lnSpc>
                <a:spcPct val="120000"/>
              </a:lnSpc>
              <a:spcBef>
                <a:spcPts val="0"/>
              </a:spcBef>
            </a:pPr>
            <a:r>
              <a:rPr lang="en-US" sz="1700" dirty="0"/>
              <a:t>S. </a:t>
            </a:r>
            <a:r>
              <a:rPr lang="en-US" sz="1700" dirty="0" err="1"/>
              <a:t>aureus</a:t>
            </a:r>
            <a:r>
              <a:rPr lang="en-US" sz="1700" dirty="0"/>
              <a:t>, </a:t>
            </a:r>
            <a:r>
              <a:rPr lang="en-US" sz="1700" dirty="0" err="1"/>
              <a:t>coag-pos</a:t>
            </a:r>
            <a:r>
              <a:rPr lang="en-US" sz="1700" dirty="0"/>
              <a:t>, </a:t>
            </a:r>
            <a:r>
              <a:rPr lang="en-US" sz="1700" dirty="0" err="1"/>
              <a:t>vancomycin</a:t>
            </a:r>
            <a:r>
              <a:rPr lang="en-US" sz="1700" dirty="0"/>
              <a:t>-resistant (VRSA) to </a:t>
            </a:r>
            <a:r>
              <a:rPr lang="en-US" sz="1700" dirty="0" err="1"/>
              <a:t>Vancomycin</a:t>
            </a:r>
            <a:r>
              <a:rPr lang="en-US" sz="1700" dirty="0"/>
              <a:t>-resistant </a:t>
            </a:r>
            <a:r>
              <a:rPr lang="en-US" sz="1700" i="1" dirty="0"/>
              <a:t>Staphylococcus </a:t>
            </a:r>
            <a:r>
              <a:rPr lang="en-US" sz="1700" i="1" dirty="0" err="1"/>
              <a:t>aureus</a:t>
            </a:r>
            <a:r>
              <a:rPr lang="en-US" sz="1700" i="1" dirty="0"/>
              <a:t> </a:t>
            </a:r>
            <a:r>
              <a:rPr lang="en-US" sz="1700" dirty="0"/>
              <a:t>(VRSA) [VISA too]</a:t>
            </a:r>
          </a:p>
          <a:p>
            <a:pPr lvl="1">
              <a:lnSpc>
                <a:spcPct val="120000"/>
              </a:lnSpc>
              <a:spcBef>
                <a:spcPts val="0"/>
              </a:spcBef>
            </a:pPr>
            <a:r>
              <a:rPr lang="en-US" sz="1700" dirty="0"/>
              <a:t>Escherichia coli, Shiga toxin-producing (STEC) to Shiga toxin-producing Escherichia coli (STEC)</a:t>
            </a:r>
          </a:p>
          <a:p>
            <a:pPr lvl="1">
              <a:lnSpc>
                <a:spcPct val="120000"/>
              </a:lnSpc>
              <a:spcBef>
                <a:spcPts val="0"/>
              </a:spcBef>
            </a:pPr>
            <a:endParaRPr lang="en-US" dirty="0"/>
          </a:p>
          <a:p>
            <a:pPr>
              <a:lnSpc>
                <a:spcPct val="110000"/>
              </a:lnSpc>
              <a:spcBef>
                <a:spcPts val="0"/>
              </a:spcBef>
            </a:pPr>
            <a:r>
              <a:rPr lang="en-US" dirty="0"/>
              <a:t>Don’t forget to update your reports to include the new names</a:t>
            </a:r>
          </a:p>
        </p:txBody>
      </p:sp>
      <p:sp>
        <p:nvSpPr>
          <p:cNvPr id="7" name="Left Arrow 6"/>
          <p:cNvSpPr/>
          <p:nvPr/>
        </p:nvSpPr>
        <p:spPr>
          <a:xfrm rot="2773771">
            <a:off x="2839786" y="6082674"/>
            <a:ext cx="1254765"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err="1"/>
              <a:t>UserResources</a:t>
            </a:r>
            <a:endParaRPr lang="en-US" sz="1100" dirty="0"/>
          </a:p>
        </p:txBody>
      </p:sp>
      <p:sp>
        <p:nvSpPr>
          <p:cNvPr id="9" name="TextBox 8"/>
          <p:cNvSpPr txBox="1"/>
          <p:nvPr/>
        </p:nvSpPr>
        <p:spPr>
          <a:xfrm>
            <a:off x="32238" y="6198044"/>
            <a:ext cx="3305175" cy="246221"/>
          </a:xfrm>
          <a:prstGeom prst="rect">
            <a:avLst/>
          </a:prstGeom>
          <a:noFill/>
        </p:spPr>
        <p:txBody>
          <a:bodyPr wrap="square" rtlCol="0">
            <a:spAutoFit/>
          </a:bodyPr>
          <a:lstStyle/>
          <a:p>
            <a:pPr marL="0" lvl="1"/>
            <a:r>
              <a:rPr lang="en-US" sz="1000" dirty="0"/>
              <a:t>https://txnedss.dshs.state.tx.us:8009/login/login.asp</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81200"/>
            <a:ext cx="370522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5"/>
          <p:cNvSpPr txBox="1">
            <a:spLocks/>
          </p:cNvSpPr>
          <p:nvPr/>
        </p:nvSpPr>
        <p:spPr>
          <a:xfrm>
            <a:off x="32238" y="1295400"/>
            <a:ext cx="9111762" cy="533399"/>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20000"/>
              </a:lnSpc>
              <a:spcBef>
                <a:spcPts val="0"/>
              </a:spcBef>
            </a:pPr>
            <a:r>
              <a:rPr lang="en-US" dirty="0"/>
              <a:t>Currently being revised to reflect changes in </a:t>
            </a:r>
            <a:r>
              <a:rPr lang="en-US" dirty="0" err="1"/>
              <a:t>notifiable</a:t>
            </a:r>
            <a:r>
              <a:rPr lang="en-US" dirty="0"/>
              <a:t> conditions</a:t>
            </a:r>
          </a:p>
        </p:txBody>
      </p:sp>
    </p:spTree>
    <p:extLst>
      <p:ext uri="{BB962C8B-B14F-4D97-AF65-F5344CB8AC3E}">
        <p14:creationId xmlns:p14="http://schemas.microsoft.com/office/powerpoint/2010/main" val="73880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Tools	</a:t>
            </a:r>
          </a:p>
        </p:txBody>
      </p:sp>
      <p:sp>
        <p:nvSpPr>
          <p:cNvPr id="3" name="Content Placeholder 2"/>
          <p:cNvSpPr>
            <a:spLocks noGrp="1"/>
          </p:cNvSpPr>
          <p:nvPr>
            <p:ph idx="1"/>
          </p:nvPr>
        </p:nvSpPr>
        <p:spPr/>
        <p:txBody>
          <a:bodyPr/>
          <a:lstStyle/>
          <a:p>
            <a:endParaRPr lang="en-US" dirty="0"/>
          </a:p>
          <a:p>
            <a:r>
              <a:rPr lang="en-US" dirty="0"/>
              <a:t>What tools do you currently use?</a:t>
            </a:r>
          </a:p>
          <a:p>
            <a:endParaRPr lang="en-US" dirty="0"/>
          </a:p>
          <a:p>
            <a:endParaRPr lang="en-US" dirty="0"/>
          </a:p>
          <a:p>
            <a:r>
              <a:rPr lang="en-US" dirty="0"/>
              <a:t>What tools do you need?</a:t>
            </a:r>
          </a:p>
        </p:txBody>
      </p:sp>
      <p:pic>
        <p:nvPicPr>
          <p:cNvPr id="10242" name="Picture 2" descr="C:\Documents and Settings\cdavis782\Local Settings\Temporary Internet Files\Content.IE5\JOGUHIE0\MC9000555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657600"/>
            <a:ext cx="3527178" cy="241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43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p:txBody>
          <a:bodyPr/>
          <a:lstStyle/>
          <a:p>
            <a:r>
              <a:rPr lang="en-US" dirty="0"/>
              <a:t>If you have any suggestions for improving the VPD/IRID guidelines, please send your comments or ideas to</a:t>
            </a:r>
          </a:p>
          <a:p>
            <a:endParaRPr lang="en-US" dirty="0"/>
          </a:p>
          <a:p>
            <a:pPr algn="ctr"/>
            <a:r>
              <a:rPr lang="en-US" dirty="0"/>
              <a:t>Rachel.Wiseman@dshs.state.tx.us</a:t>
            </a:r>
          </a:p>
          <a:p>
            <a:pPr lvl="1"/>
            <a:endParaRPr lang="en-US" dirty="0"/>
          </a:p>
          <a:p>
            <a:pPr algn="ctr"/>
            <a:r>
              <a:rPr lang="en-US" dirty="0"/>
              <a:t>Carol.Davis@dshs.state.tx.us</a:t>
            </a:r>
          </a:p>
        </p:txBody>
      </p:sp>
    </p:spTree>
    <p:extLst>
      <p:ext uri="{BB962C8B-B14F-4D97-AF65-F5344CB8AC3E}">
        <p14:creationId xmlns:p14="http://schemas.microsoft.com/office/powerpoint/2010/main" val="194923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Outbreak Tools</a:t>
            </a:r>
          </a:p>
        </p:txBody>
      </p:sp>
      <p:sp>
        <p:nvSpPr>
          <p:cNvPr id="3" name="Content Placeholder 2"/>
          <p:cNvSpPr>
            <a:spLocks noGrp="1"/>
          </p:cNvSpPr>
          <p:nvPr>
            <p:ph idx="1"/>
          </p:nvPr>
        </p:nvSpPr>
        <p:spPr/>
        <p:txBody>
          <a:bodyPr>
            <a:normAutofit/>
          </a:bodyPr>
          <a:lstStyle/>
          <a:p>
            <a:r>
              <a:rPr lang="en-US" dirty="0"/>
              <a:t>Books</a:t>
            </a:r>
          </a:p>
          <a:p>
            <a:endParaRPr lang="en-US" dirty="0"/>
          </a:p>
          <a:p>
            <a:r>
              <a:rPr lang="en-US" dirty="0"/>
              <a:t>Websites</a:t>
            </a:r>
          </a:p>
          <a:p>
            <a:endParaRPr lang="en-US" dirty="0"/>
          </a:p>
          <a:p>
            <a:r>
              <a:rPr lang="en-US" dirty="0"/>
              <a:t>Subject Matter Experts</a:t>
            </a:r>
          </a:p>
          <a:p>
            <a:endParaRPr lang="en-US" dirty="0"/>
          </a:p>
          <a:p>
            <a:r>
              <a:rPr lang="en-US" dirty="0"/>
              <a:t>More DSHS Tools</a:t>
            </a:r>
          </a:p>
          <a:p>
            <a:endParaRPr lang="en-US" dirty="0"/>
          </a:p>
          <a:p>
            <a:r>
              <a:rPr lang="en-US" dirty="0"/>
              <a:t>Other Tools</a:t>
            </a:r>
          </a:p>
        </p:txBody>
      </p:sp>
      <p:pic>
        <p:nvPicPr>
          <p:cNvPr id="9218" name="Picture 2" descr="C:\Documents and Settings\cdavis782\Local Settings\Temporary Internet Files\Content.IE5\S2JX7XP5\MC90002754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209800"/>
            <a:ext cx="2620041" cy="337474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Documents and Settings\cdavis782\Local Settings\Temporary Internet Files\Content.IE5\S2JX7XP5\MC9004324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3620" y="3810000"/>
            <a:ext cx="403225" cy="37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0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60625" cy="990600"/>
          </a:xfrm>
        </p:spPr>
        <p:txBody>
          <a:bodyPr>
            <a:noAutofit/>
          </a:bodyPr>
          <a:lstStyle/>
          <a:p>
            <a:pPr algn="ctr"/>
            <a:r>
              <a:rPr lang="en-US" dirty="0"/>
              <a:t>Books Every </a:t>
            </a:r>
            <a:r>
              <a:rPr lang="en-US" dirty="0" err="1"/>
              <a:t>Epi</a:t>
            </a:r>
            <a:r>
              <a:rPr lang="en-US" dirty="0"/>
              <a:t> and Disease </a:t>
            </a:r>
            <a:br>
              <a:rPr lang="en-US" dirty="0"/>
            </a:br>
            <a:r>
              <a:rPr lang="en-US" dirty="0"/>
              <a:t>Investigator Should Own</a:t>
            </a:r>
          </a:p>
        </p:txBody>
      </p:sp>
      <p:sp>
        <p:nvSpPr>
          <p:cNvPr id="3" name="Content Placeholder 2"/>
          <p:cNvSpPr>
            <a:spLocks noGrp="1"/>
          </p:cNvSpPr>
          <p:nvPr>
            <p:ph idx="1"/>
          </p:nvPr>
        </p:nvSpPr>
        <p:spPr>
          <a:xfrm>
            <a:off x="381000" y="1827747"/>
            <a:ext cx="8229600" cy="4525963"/>
          </a:xfrm>
        </p:spPr>
        <p:txBody>
          <a:bodyPr>
            <a:normAutofit/>
          </a:bodyPr>
          <a:lstStyle/>
          <a:p>
            <a:r>
              <a:rPr lang="en-US" dirty="0"/>
              <a:t>Control of Communicable Diseases Manual</a:t>
            </a:r>
          </a:p>
          <a:p>
            <a:endParaRPr lang="en-US" dirty="0"/>
          </a:p>
          <a:p>
            <a:r>
              <a:rPr lang="en-US" dirty="0"/>
              <a:t>Red Book</a:t>
            </a:r>
          </a:p>
          <a:p>
            <a:endParaRPr lang="en-US" dirty="0"/>
          </a:p>
          <a:p>
            <a:r>
              <a:rPr lang="en-US" dirty="0"/>
              <a:t>Pink Book</a:t>
            </a:r>
          </a:p>
          <a:p>
            <a:endParaRPr lang="en-US" dirty="0"/>
          </a:p>
          <a:p>
            <a:r>
              <a:rPr lang="en-US" dirty="0"/>
              <a:t>Field Epidemiology</a:t>
            </a:r>
          </a:p>
          <a:p>
            <a:endParaRPr lang="en-US" dirty="0"/>
          </a:p>
          <a:p>
            <a:r>
              <a:rPr lang="en-US" dirty="0"/>
              <a:t>A Dictionary of Epidemiology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226" y="2449024"/>
            <a:ext cx="79812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24000"/>
            <a:ext cx="7143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607" y="2943957"/>
            <a:ext cx="91275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5148" y="4191000"/>
            <a:ext cx="685800" cy="8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8295" y="5334000"/>
            <a:ext cx="810963"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37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Good Books</a:t>
            </a:r>
          </a:p>
        </p:txBody>
      </p:sp>
      <p:sp>
        <p:nvSpPr>
          <p:cNvPr id="3" name="Content Placeholder 2"/>
          <p:cNvSpPr>
            <a:spLocks noGrp="1"/>
          </p:cNvSpPr>
          <p:nvPr>
            <p:ph idx="1"/>
          </p:nvPr>
        </p:nvSpPr>
        <p:spPr>
          <a:xfrm>
            <a:off x="457200" y="1676400"/>
            <a:ext cx="7696200" cy="4953000"/>
          </a:xfrm>
        </p:spPr>
        <p:txBody>
          <a:bodyPr>
            <a:normAutofit lnSpcReduction="10000"/>
          </a:bodyPr>
          <a:lstStyle/>
          <a:p>
            <a:r>
              <a:rPr lang="en-US" dirty="0" err="1"/>
              <a:t>Mandell</a:t>
            </a:r>
            <a:r>
              <a:rPr lang="en-US" dirty="0"/>
              <a:t>, Douglas, and Bennett’s Principles and Practices of Infectious Diseases</a:t>
            </a:r>
          </a:p>
          <a:p>
            <a:endParaRPr lang="en-US" dirty="0"/>
          </a:p>
          <a:p>
            <a:r>
              <a:rPr lang="en-US" dirty="0"/>
              <a:t>Epidemiology, Biostatistics and Preventive Medicine Review</a:t>
            </a:r>
          </a:p>
          <a:p>
            <a:endParaRPr lang="en-US" dirty="0"/>
          </a:p>
          <a:p>
            <a:r>
              <a:rPr lang="en-US" dirty="0"/>
              <a:t>Infectious Disease Epidemiology Theory and Practice</a:t>
            </a:r>
          </a:p>
          <a:p>
            <a:endParaRPr lang="en-US" dirty="0"/>
          </a:p>
          <a:p>
            <a:r>
              <a:rPr lang="en-US" dirty="0"/>
              <a:t>The Medical Detectives</a:t>
            </a:r>
          </a:p>
          <a:p>
            <a:endParaRPr lang="en-US" dirty="0"/>
          </a:p>
          <a:p>
            <a:r>
              <a:rPr lang="en-US" dirty="0"/>
              <a:t>Principles of Epidemiology in Public Health Practice </a:t>
            </a:r>
          </a:p>
          <a:p>
            <a:pPr lvl="1"/>
            <a:r>
              <a:rPr lang="en-US" dirty="0"/>
              <a:t>http://www2a.cdc.gov/TCEOnline/registration/detailpage.asp?res_id=1394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3778" y="4495800"/>
            <a:ext cx="838200" cy="132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779" y="1219200"/>
            <a:ext cx="786238" cy="88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4194" y="3271680"/>
            <a:ext cx="786238" cy="11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7482" y="2209800"/>
            <a:ext cx="742950" cy="95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08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a:t>
            </a:r>
          </a:p>
        </p:txBody>
      </p:sp>
      <p:sp>
        <p:nvSpPr>
          <p:cNvPr id="3" name="Content Placeholder 2"/>
          <p:cNvSpPr>
            <a:spLocks noGrp="1"/>
          </p:cNvSpPr>
          <p:nvPr>
            <p:ph idx="1"/>
          </p:nvPr>
        </p:nvSpPr>
        <p:spPr>
          <a:xfrm>
            <a:off x="457200" y="1371600"/>
            <a:ext cx="8229600" cy="5410200"/>
          </a:xfrm>
        </p:spPr>
        <p:txBody>
          <a:bodyPr>
            <a:normAutofit/>
          </a:bodyPr>
          <a:lstStyle/>
          <a:p>
            <a:r>
              <a:rPr lang="en-US" dirty="0"/>
              <a:t>DSHS</a:t>
            </a:r>
          </a:p>
          <a:p>
            <a:pPr lvl="1"/>
            <a:r>
              <a:rPr lang="en-US" dirty="0"/>
              <a:t>www.dshs.state.tx.us/  </a:t>
            </a:r>
          </a:p>
          <a:p>
            <a:pPr lvl="1"/>
            <a:r>
              <a:rPr lang="en-US" dirty="0"/>
              <a:t>www.dshs.state.tx.us/idcu/</a:t>
            </a:r>
          </a:p>
          <a:p>
            <a:endParaRPr lang="en-US" dirty="0"/>
          </a:p>
          <a:p>
            <a:r>
              <a:rPr lang="en-US" dirty="0"/>
              <a:t>CDC</a:t>
            </a:r>
          </a:p>
          <a:p>
            <a:pPr lvl="1"/>
            <a:r>
              <a:rPr lang="en-US" dirty="0"/>
              <a:t>www.CDC.gov </a:t>
            </a:r>
          </a:p>
          <a:p>
            <a:endParaRPr lang="en-US" dirty="0"/>
          </a:p>
          <a:p>
            <a:r>
              <a:rPr lang="en-US" dirty="0"/>
              <a:t>ACIP</a:t>
            </a:r>
          </a:p>
          <a:p>
            <a:pPr lvl="1"/>
            <a:r>
              <a:rPr lang="en-US" dirty="0"/>
              <a:t>www.cdc.gov/vaccines/acip/index.html </a:t>
            </a:r>
          </a:p>
          <a:p>
            <a:endParaRPr lang="en-US" dirty="0"/>
          </a:p>
          <a:p>
            <a:r>
              <a:rPr lang="en-US" dirty="0"/>
              <a:t>Your favorite search engine…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1676400"/>
            <a:ext cx="1929384" cy="21640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191000"/>
            <a:ext cx="1514475" cy="876300"/>
          </a:xfrm>
          <a:prstGeom prst="rect">
            <a:avLst/>
          </a:prstGeom>
        </p:spPr>
      </p:pic>
      <p:sp>
        <p:nvSpPr>
          <p:cNvPr id="6" name="Rectangle 5"/>
          <p:cNvSpPr/>
          <p:nvPr/>
        </p:nvSpPr>
        <p:spPr>
          <a:xfrm>
            <a:off x="6248400" y="5553808"/>
            <a:ext cx="1752600" cy="762000"/>
          </a:xfrm>
          <a:prstGeom prst="rect">
            <a:avLst/>
          </a:prstGeom>
          <a:scene3d>
            <a:camera prst="orthographicFront">
              <a:rot lat="0" lon="0" rev="0"/>
            </a:camera>
            <a:lightRig rig="balanced" dir="t">
              <a:rot lat="0" lon="0" rev="5100000"/>
            </a:lightRig>
          </a:scene3d>
          <a:sp3d contourW="6350">
            <a:bevelT w="29210" h="127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Search</a:t>
            </a:r>
          </a:p>
        </p:txBody>
      </p:sp>
    </p:spTree>
    <p:extLst>
      <p:ext uri="{BB962C8B-B14F-4D97-AF65-F5344CB8AC3E}">
        <p14:creationId xmlns:p14="http://schemas.microsoft.com/office/powerpoint/2010/main" val="57939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Random Outbreak Websites</a:t>
            </a:r>
          </a:p>
        </p:txBody>
      </p:sp>
      <p:sp>
        <p:nvSpPr>
          <p:cNvPr id="3" name="Content Placeholder 2"/>
          <p:cNvSpPr>
            <a:spLocks noGrp="1"/>
          </p:cNvSpPr>
          <p:nvPr>
            <p:ph idx="1"/>
          </p:nvPr>
        </p:nvSpPr>
        <p:spPr>
          <a:xfrm>
            <a:off x="152400" y="1447800"/>
            <a:ext cx="8915400" cy="5410200"/>
          </a:xfrm>
        </p:spPr>
        <p:txBody>
          <a:bodyPr>
            <a:normAutofit lnSpcReduction="10000"/>
          </a:bodyPr>
          <a:lstStyle/>
          <a:p>
            <a:r>
              <a:rPr lang="en-US" dirty="0"/>
              <a:t>Focus on Field Epidemiology</a:t>
            </a:r>
          </a:p>
          <a:p>
            <a:pPr lvl="1"/>
            <a:r>
              <a:rPr lang="en-US" dirty="0"/>
              <a:t>http://cphp.sph.unc.edu/focus/issuelist.htm </a:t>
            </a:r>
          </a:p>
          <a:p>
            <a:endParaRPr lang="en-US" sz="1300" dirty="0"/>
          </a:p>
          <a:p>
            <a:r>
              <a:rPr lang="en-US" dirty="0"/>
              <a:t>Epidemiology in the Classroom</a:t>
            </a:r>
          </a:p>
          <a:p>
            <a:pPr lvl="1"/>
            <a:r>
              <a:rPr lang="en-US" dirty="0"/>
              <a:t>http://www.cdc.gov/excite/classroom/outbreak/index.htm </a:t>
            </a:r>
          </a:p>
          <a:p>
            <a:endParaRPr lang="en-US" sz="1300" dirty="0"/>
          </a:p>
          <a:p>
            <a:r>
              <a:rPr lang="en-US" dirty="0"/>
              <a:t>IDREADY</a:t>
            </a:r>
          </a:p>
          <a:p>
            <a:pPr lvl="1"/>
            <a:r>
              <a:rPr lang="en-US" dirty="0"/>
              <a:t>http://www.idready.org/slides/03outbreak-notes.pdf </a:t>
            </a:r>
          </a:p>
          <a:p>
            <a:pPr lvl="1"/>
            <a:r>
              <a:rPr lang="en-US" dirty="0"/>
              <a:t>http://www.idready.org/temp/arizona/QuickRefGuide-handout.pdf   </a:t>
            </a:r>
          </a:p>
          <a:p>
            <a:endParaRPr lang="en-US" sz="1300" dirty="0"/>
          </a:p>
          <a:p>
            <a:r>
              <a:rPr lang="en-US" dirty="0"/>
              <a:t>Young Epidemiologist Scholars Program </a:t>
            </a:r>
          </a:p>
          <a:p>
            <a:pPr lvl="1"/>
            <a:r>
              <a:rPr lang="en-US" dirty="0"/>
              <a:t>http://www.collegeboard.com/prod_downloads/yes/disease_outbreak.pdf   </a:t>
            </a:r>
          </a:p>
          <a:p>
            <a:endParaRPr lang="en-US" sz="1300" dirty="0"/>
          </a:p>
          <a:p>
            <a:r>
              <a:rPr lang="en-US" dirty="0"/>
              <a:t>North Carolina Public Health</a:t>
            </a:r>
          </a:p>
          <a:p>
            <a:pPr lvl="1"/>
            <a:r>
              <a:rPr lang="en-US" dirty="0"/>
              <a:t>http://epi.publichealth.nc.gov/cd/lhds/manuals/cd/training/Module_1_1.6_ppt_OutbreakInvestigation.pdf  </a:t>
            </a:r>
          </a:p>
        </p:txBody>
      </p:sp>
    </p:spTree>
    <p:extLst>
      <p:ext uri="{BB962C8B-B14F-4D97-AF65-F5344CB8AC3E}">
        <p14:creationId xmlns:p14="http://schemas.microsoft.com/office/powerpoint/2010/main" val="161461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Matter Experts</a:t>
            </a:r>
          </a:p>
        </p:txBody>
      </p:sp>
      <p:sp>
        <p:nvSpPr>
          <p:cNvPr id="3" name="Content Placeholder 2"/>
          <p:cNvSpPr>
            <a:spLocks noGrp="1"/>
          </p:cNvSpPr>
          <p:nvPr>
            <p:ph idx="1"/>
          </p:nvPr>
        </p:nvSpPr>
        <p:spPr>
          <a:xfrm>
            <a:off x="2590800" y="1600200"/>
            <a:ext cx="6400800" cy="5104685"/>
          </a:xfrm>
        </p:spPr>
        <p:txBody>
          <a:bodyPr>
            <a:normAutofit/>
          </a:bodyPr>
          <a:lstStyle/>
          <a:p>
            <a:r>
              <a:rPr lang="en-US" dirty="0"/>
              <a:t>Who to call</a:t>
            </a:r>
          </a:p>
          <a:p>
            <a:pPr lvl="1"/>
            <a:r>
              <a:rPr lang="en-US" dirty="0"/>
              <a:t>DSHS Regional Offices</a:t>
            </a:r>
          </a:p>
          <a:p>
            <a:pPr lvl="1"/>
            <a:r>
              <a:rPr lang="en-US" dirty="0"/>
              <a:t>DSHS EAIDB</a:t>
            </a:r>
          </a:p>
          <a:p>
            <a:endParaRPr lang="en-US" sz="1200" dirty="0"/>
          </a:p>
          <a:p>
            <a:r>
              <a:rPr lang="en-US" dirty="0"/>
              <a:t>When to call </a:t>
            </a:r>
          </a:p>
          <a:p>
            <a:pPr lvl="1"/>
            <a:r>
              <a:rPr lang="en-US" dirty="0"/>
              <a:t>Have questions about response, control or investigation</a:t>
            </a:r>
          </a:p>
          <a:p>
            <a:pPr lvl="1"/>
            <a:r>
              <a:rPr lang="en-US" dirty="0"/>
              <a:t>Need approval for testing at the DSHS lab</a:t>
            </a:r>
          </a:p>
          <a:p>
            <a:pPr lvl="1"/>
            <a:r>
              <a:rPr lang="en-US" dirty="0"/>
              <a:t>Need approval for prophylaxis or mass vaccination from DSHS</a:t>
            </a:r>
          </a:p>
          <a:p>
            <a:pPr lvl="1"/>
            <a:r>
              <a:rPr lang="en-US" dirty="0"/>
              <a:t>Need help or advice</a:t>
            </a:r>
          </a:p>
          <a:p>
            <a:pPr lvl="1"/>
            <a:r>
              <a:rPr lang="en-US" dirty="0"/>
              <a:t>It is an outbreak or otherwise immediately reportable condition</a:t>
            </a:r>
          </a:p>
          <a:p>
            <a:pPr lvl="1"/>
            <a:r>
              <a:rPr lang="en-US" dirty="0"/>
              <a:t>Expect investigation to get media attention</a:t>
            </a:r>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141502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1412089" y="4381500"/>
            <a:ext cx="1026311" cy="4191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228600" y="4267200"/>
            <a:ext cx="10668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199292" y="6458664"/>
            <a:ext cx="1676400" cy="246221"/>
          </a:xfrm>
          <a:prstGeom prst="rect">
            <a:avLst/>
          </a:prstGeom>
          <a:noFill/>
        </p:spPr>
        <p:txBody>
          <a:bodyPr wrap="square" rtlCol="0">
            <a:spAutoFit/>
          </a:bodyPr>
          <a:lstStyle/>
          <a:p>
            <a:pPr marL="0" lvl="1"/>
            <a:r>
              <a:rPr lang="en-US" sz="1000" dirty="0"/>
              <a:t>www.dshs.state.tx.us/idcu/ </a:t>
            </a:r>
          </a:p>
        </p:txBody>
      </p:sp>
    </p:spTree>
    <p:extLst>
      <p:ext uri="{BB962C8B-B14F-4D97-AF65-F5344CB8AC3E}">
        <p14:creationId xmlns:p14="http://schemas.microsoft.com/office/powerpoint/2010/main" val="407544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DSHS Tools</a:t>
            </a:r>
          </a:p>
        </p:txBody>
      </p:sp>
      <p:sp>
        <p:nvSpPr>
          <p:cNvPr id="3" name="Content Placeholder 2"/>
          <p:cNvSpPr>
            <a:spLocks noGrp="1"/>
          </p:cNvSpPr>
          <p:nvPr>
            <p:ph idx="1"/>
          </p:nvPr>
        </p:nvSpPr>
        <p:spPr/>
        <p:txBody>
          <a:bodyPr/>
          <a:lstStyle/>
          <a:p>
            <a:pPr>
              <a:lnSpc>
                <a:spcPct val="150000"/>
              </a:lnSpc>
            </a:pPr>
            <a:r>
              <a:rPr lang="en-US" dirty="0"/>
              <a:t>Texas Administrative Code (TAC)</a:t>
            </a:r>
          </a:p>
          <a:p>
            <a:pPr>
              <a:lnSpc>
                <a:spcPct val="150000"/>
              </a:lnSpc>
            </a:pPr>
            <a:r>
              <a:rPr lang="en-US" dirty="0" err="1"/>
              <a:t>Notifiable</a:t>
            </a:r>
            <a:r>
              <a:rPr lang="en-US" dirty="0"/>
              <a:t> Conditions List</a:t>
            </a:r>
          </a:p>
          <a:p>
            <a:pPr>
              <a:lnSpc>
                <a:spcPct val="150000"/>
              </a:lnSpc>
            </a:pPr>
            <a:r>
              <a:rPr lang="en-US" dirty="0" err="1"/>
              <a:t>Epi</a:t>
            </a:r>
            <a:r>
              <a:rPr lang="en-US" dirty="0"/>
              <a:t> Case Criteria Guide</a:t>
            </a:r>
          </a:p>
          <a:p>
            <a:pPr>
              <a:lnSpc>
                <a:spcPct val="150000"/>
              </a:lnSpc>
            </a:pPr>
            <a:r>
              <a:rPr lang="en-US" dirty="0"/>
              <a:t>Investigation and Report Forms</a:t>
            </a:r>
          </a:p>
          <a:p>
            <a:pPr>
              <a:lnSpc>
                <a:spcPct val="150000"/>
              </a:lnSpc>
            </a:pPr>
            <a:r>
              <a:rPr lang="en-US" dirty="0"/>
              <a:t>VPD/IRID Investigation Guidelines</a:t>
            </a:r>
          </a:p>
          <a:p>
            <a:pPr>
              <a:lnSpc>
                <a:spcPct val="150000"/>
              </a:lnSpc>
            </a:pPr>
            <a:r>
              <a:rPr lang="en-US" dirty="0"/>
              <a:t>Influenza Surveillance Handbook</a:t>
            </a:r>
          </a:p>
          <a:p>
            <a:pPr>
              <a:lnSpc>
                <a:spcPct val="150000"/>
              </a:lnSpc>
            </a:pPr>
            <a:r>
              <a:rPr lang="en-US" dirty="0"/>
              <a:t>NBS Data Entry Guide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2514600"/>
            <a:ext cx="1929384" cy="2164080"/>
          </a:xfrm>
          <a:prstGeom prst="rect">
            <a:avLst/>
          </a:prstGeom>
        </p:spPr>
      </p:pic>
    </p:spTree>
    <p:extLst>
      <p:ext uri="{BB962C8B-B14F-4D97-AF65-F5344CB8AC3E}">
        <p14:creationId xmlns:p14="http://schemas.microsoft.com/office/powerpoint/2010/main" val="16546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389" y="304800"/>
            <a:ext cx="8229600" cy="990600"/>
          </a:xfrm>
        </p:spPr>
        <p:txBody>
          <a:bodyPr>
            <a:normAutofit/>
          </a:bodyPr>
          <a:lstStyle/>
          <a:p>
            <a:r>
              <a:rPr lang="en-US" dirty="0"/>
              <a:t>Texas Administrative Code (TAC)</a:t>
            </a:r>
          </a:p>
        </p:txBody>
      </p:sp>
      <p:sp>
        <p:nvSpPr>
          <p:cNvPr id="5" name="Content Placeholder 4"/>
          <p:cNvSpPr>
            <a:spLocks noGrp="1"/>
          </p:cNvSpPr>
          <p:nvPr>
            <p:ph sz="half" idx="1"/>
          </p:nvPr>
        </p:nvSpPr>
        <p:spPr>
          <a:xfrm>
            <a:off x="304800" y="1600201"/>
            <a:ext cx="8610600" cy="1976094"/>
          </a:xfrm>
        </p:spPr>
        <p:txBody>
          <a:bodyPr numCol="2">
            <a:normAutofit fontScale="85000" lnSpcReduction="10000"/>
          </a:bodyPr>
          <a:lstStyle/>
          <a:p>
            <a:pPr marL="0" indent="0">
              <a:buNone/>
            </a:pPr>
            <a:r>
              <a:rPr lang="en-US" sz="2600" dirty="0"/>
              <a:t>2013 School Exclusion Changes</a:t>
            </a:r>
          </a:p>
          <a:p>
            <a:r>
              <a:rPr lang="en-US" sz="2600" dirty="0"/>
              <a:t>Fever</a:t>
            </a:r>
          </a:p>
          <a:p>
            <a:r>
              <a:rPr lang="en-US" sz="2600" dirty="0"/>
              <a:t>Diarrhea</a:t>
            </a:r>
          </a:p>
          <a:p>
            <a:r>
              <a:rPr lang="en-US" sz="2600" dirty="0"/>
              <a:t>Chickenpox</a:t>
            </a:r>
          </a:p>
          <a:p>
            <a:r>
              <a:rPr lang="en-US" sz="2600" dirty="0"/>
              <a:t>Conjunctivitis</a:t>
            </a:r>
          </a:p>
          <a:p>
            <a:pPr lvl="1"/>
            <a:endParaRPr lang="en-US" dirty="0"/>
          </a:p>
          <a:p>
            <a:r>
              <a:rPr lang="en-US" sz="2600" dirty="0"/>
              <a:t>Head lice</a:t>
            </a:r>
          </a:p>
          <a:p>
            <a:r>
              <a:rPr lang="en-US" sz="2600" dirty="0"/>
              <a:t>Mumps</a:t>
            </a:r>
          </a:p>
          <a:p>
            <a:r>
              <a:rPr lang="en-US" sz="2600" dirty="0"/>
              <a:t>Ringworm</a:t>
            </a:r>
          </a:p>
          <a:p>
            <a:pPr marL="0" indent="0">
              <a:buNone/>
            </a:pP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76295"/>
            <a:ext cx="9067800" cy="322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3505200" y="5113451"/>
            <a:ext cx="3657600" cy="40882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solidFill>
                  <a:srgbClr val="FF0000"/>
                </a:solidFill>
              </a:rPr>
              <a:t>Changes to </a:t>
            </a:r>
            <a:r>
              <a:rPr lang="en-US" sz="1200" dirty="0" err="1">
                <a:solidFill>
                  <a:srgbClr val="FF0000"/>
                </a:solidFill>
              </a:rPr>
              <a:t>notifiable</a:t>
            </a:r>
            <a:r>
              <a:rPr lang="en-US" sz="1200" dirty="0">
                <a:solidFill>
                  <a:srgbClr val="FF0000"/>
                </a:solidFill>
              </a:rPr>
              <a:t> conditions</a:t>
            </a:r>
          </a:p>
        </p:txBody>
      </p:sp>
      <p:sp>
        <p:nvSpPr>
          <p:cNvPr id="8" name="Left Arrow 7"/>
          <p:cNvSpPr/>
          <p:nvPr/>
        </p:nvSpPr>
        <p:spPr>
          <a:xfrm>
            <a:off x="3810000" y="5638800"/>
            <a:ext cx="3657600" cy="40882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solidFill>
                  <a:srgbClr val="FF0000"/>
                </a:solidFill>
              </a:rPr>
              <a:t>Changes to school exclusions</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015" y="1600200"/>
            <a:ext cx="2328054"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077200" y="1676400"/>
            <a:ext cx="5334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7239000" y="1430179"/>
            <a:ext cx="1447800" cy="246221"/>
          </a:xfrm>
          <a:prstGeom prst="rect">
            <a:avLst/>
          </a:prstGeom>
          <a:noFill/>
        </p:spPr>
        <p:txBody>
          <a:bodyPr wrap="square" rtlCol="0">
            <a:spAutoFit/>
          </a:bodyPr>
          <a:lstStyle/>
          <a:p>
            <a:pPr marL="0" lvl="1"/>
            <a:r>
              <a:rPr lang="en-US" sz="1000" dirty="0"/>
              <a:t>www.dshs.state.tx.us </a:t>
            </a:r>
          </a:p>
        </p:txBody>
      </p:sp>
      <p:cxnSp>
        <p:nvCxnSpPr>
          <p:cNvPr id="7" name="Straight Connector 6"/>
          <p:cNvCxnSpPr/>
          <p:nvPr/>
        </p:nvCxnSpPr>
        <p:spPr>
          <a:xfrm>
            <a:off x="76200" y="3505200"/>
            <a:ext cx="89916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491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658</TotalTime>
  <Words>1171</Words>
  <Application>Microsoft Office PowerPoint</Application>
  <PresentationFormat>On-screen Show (4:3)</PresentationFormat>
  <Paragraphs>213</Paragraphs>
  <Slides>18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Clarity</vt:lpstr>
      <vt:lpstr>Investigation &amp; Outbreak Tools</vt:lpstr>
      <vt:lpstr>Types of Outbreak Tools</vt:lpstr>
      <vt:lpstr>Books Every Epi and Disease  Investigator Should Own</vt:lpstr>
      <vt:lpstr>More Good Books</vt:lpstr>
      <vt:lpstr>Websites</vt:lpstr>
      <vt:lpstr>Random Outbreak Websites</vt:lpstr>
      <vt:lpstr>Subject Matter Experts</vt:lpstr>
      <vt:lpstr>More DSHS Tools</vt:lpstr>
      <vt:lpstr>Texas Administrative Code (TAC)</vt:lpstr>
      <vt:lpstr>Notifiable Conditions List</vt:lpstr>
      <vt:lpstr>Epi Case Criteria Guide</vt:lpstr>
      <vt:lpstr>Investigation Forms</vt:lpstr>
      <vt:lpstr>VPD and IRID Investigation Guide</vt:lpstr>
      <vt:lpstr>Sterile Sites for Invasive Disease</vt:lpstr>
      <vt:lpstr>Texas Influenza Surveillance Handbook</vt:lpstr>
      <vt:lpstr>NBS Data Entry Guide</vt:lpstr>
      <vt:lpstr>Additional Tools </vt:lpstr>
      <vt:lpstr>Feedback</vt:lpstr>
    </vt:vector>
  </TitlesOfParts>
  <Company>Texas Department of State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 Tools</dc:title>
  <dc:creator>Davis,Carol (DSHS)</dc:creator>
  <cp:lastModifiedBy>Pinter,Henry J (DSHS)</cp:lastModifiedBy>
  <cp:revision>52</cp:revision>
  <cp:lastPrinted>2013-02-25T15:06:12Z</cp:lastPrinted>
  <dcterms:created xsi:type="dcterms:W3CDTF">2013-02-11T14:33:18Z</dcterms:created>
  <dcterms:modified xsi:type="dcterms:W3CDTF">2023-02-16T18:11:30Z</dcterms:modified>
</cp:coreProperties>
</file>