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73" r:id="rId3"/>
    <p:sldId id="270" r:id="rId4"/>
    <p:sldId id="287" r:id="rId5"/>
    <p:sldId id="284" r:id="rId6"/>
    <p:sldId id="290" r:id="rId7"/>
    <p:sldId id="285" r:id="rId8"/>
    <p:sldId id="280" r:id="rId9"/>
    <p:sldId id="281" r:id="rId10"/>
    <p:sldId id="292" r:id="rId11"/>
    <p:sldId id="277" r:id="rId12"/>
    <p:sldId id="29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1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20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shshqfe02.dshs.state.tx.us\PNP%20shared\infect\Outbreak%20Tracking%20and%20Summary%20Reports\Tracking%20Forms\Texas%20Outbreaks%202012%20and%202013%20ELC%20Analysi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dshshqfe02.dshs.state.tx.us\PNP%20shared\infect\Outbreak%20Tracking%20and%20Summary%20Reports\Tracking%20Forms\Texas%20Outbreaks%202012%20and%202013%20ELC%20Analysi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dshshqfe02.dshs.state.tx.us\PNP%20shared\infect\Outbreak%20Tracking%20and%20Summary%20Reports\Tracking%20Forms\Texas%20Outbreaks%202012%20and%202013%20ELC%20Analysi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\\dshshqfe02.dshs.state.tx.us\PNP%20shared\infect\Outbreak%20Tracking%20and%20Summary%20Reports\Tracking%20Forms\Texas%20Outbreaks%202012%20and%202013%20ELC%20Analysis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dshshqfe02.dshs.state.tx.us\PNP%20shared\infect\Outbreak%20Tracking%20and%20Summary%20Reports\Tracking%20Forms\Texas%20Outbreaks%20PHEP%20BP-11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dshshqfe02.dshs.state.tx.us\PNP%20shared\infect\Outbreak%20Tracking%20and%20Summary%20Reports\Tracking%20Forms\Texas%20Outbreaks%202012%20and%202013%20ELC%20Analysis.xlsx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[Texas Outbreaks 2012 and 2013 ELC Analysis.xlsx]Enteric!PivotTable6</c:name>
    <c:fmtId val="23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Enteric!$B$3:$B$4</c:f>
              <c:strCache>
                <c:ptCount val="1"/>
                <c:pt idx="0">
                  <c:v>Enteric-Campy</c:v>
                </c:pt>
              </c:strCache>
            </c:strRef>
          </c:tx>
          <c:marker>
            <c:symbol val="none"/>
          </c:marker>
          <c:cat>
            <c:strRef>
              <c:f>Enteric!$A$5:$A$17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Enteric!$B$5:$B$17</c:f>
              <c:numCache>
                <c:formatCode>General</c:formatCode>
                <c:ptCount val="12"/>
                <c:pt idx="3">
                  <c:v>1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85-440E-9C7C-596EF98FEDE6}"/>
            </c:ext>
          </c:extLst>
        </c:ser>
        <c:ser>
          <c:idx val="1"/>
          <c:order val="1"/>
          <c:tx>
            <c:strRef>
              <c:f>Enteric!$C$3:$C$4</c:f>
              <c:strCache>
                <c:ptCount val="1"/>
                <c:pt idx="0">
                  <c:v>Enteric-Crypto</c:v>
                </c:pt>
              </c:strCache>
            </c:strRef>
          </c:tx>
          <c:marker>
            <c:symbol val="none"/>
          </c:marker>
          <c:cat>
            <c:strRef>
              <c:f>Enteric!$A$5:$A$17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Enteric!$C$5:$C$17</c:f>
              <c:numCache>
                <c:formatCode>General</c:formatCode>
                <c:ptCount val="12"/>
                <c:pt idx="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85-440E-9C7C-596EF98FEDE6}"/>
            </c:ext>
          </c:extLst>
        </c:ser>
        <c:ser>
          <c:idx val="2"/>
          <c:order val="2"/>
          <c:tx>
            <c:strRef>
              <c:f>Enteric!$D$3:$D$4</c:f>
              <c:strCache>
                <c:ptCount val="1"/>
                <c:pt idx="0">
                  <c:v>Enteric-Cyclospora</c:v>
                </c:pt>
              </c:strCache>
            </c:strRef>
          </c:tx>
          <c:marker>
            <c:symbol val="none"/>
          </c:marker>
          <c:cat>
            <c:strRef>
              <c:f>Enteric!$A$5:$A$17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Enteric!$D$5:$D$17</c:f>
              <c:numCache>
                <c:formatCode>General</c:formatCode>
                <c:ptCount val="12"/>
                <c:pt idx="6">
                  <c:v>6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985-440E-9C7C-596EF98FEDE6}"/>
            </c:ext>
          </c:extLst>
        </c:ser>
        <c:ser>
          <c:idx val="3"/>
          <c:order val="3"/>
          <c:tx>
            <c:strRef>
              <c:f>Enteric!$E$3:$E$4</c:f>
              <c:strCache>
                <c:ptCount val="1"/>
                <c:pt idx="0">
                  <c:v>Enteric-E. coli</c:v>
                </c:pt>
              </c:strCache>
            </c:strRef>
          </c:tx>
          <c:marker>
            <c:symbol val="none"/>
          </c:marker>
          <c:cat>
            <c:strRef>
              <c:f>Enteric!$A$5:$A$17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Enteric!$E$5:$E$17</c:f>
              <c:numCache>
                <c:formatCode>General</c:formatCode>
                <c:ptCount val="12"/>
                <c:pt idx="2">
                  <c:v>1</c:v>
                </c:pt>
                <c:pt idx="3">
                  <c:v>3</c:v>
                </c:pt>
                <c:pt idx="6">
                  <c:v>3</c:v>
                </c:pt>
                <c:pt idx="7">
                  <c:v>3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985-440E-9C7C-596EF98FEDE6}"/>
            </c:ext>
          </c:extLst>
        </c:ser>
        <c:ser>
          <c:idx val="4"/>
          <c:order val="4"/>
          <c:tx>
            <c:strRef>
              <c:f>Enteric!$F$3:$F$4</c:f>
              <c:strCache>
                <c:ptCount val="1"/>
                <c:pt idx="0">
                  <c:v>Enteric-Listeria</c:v>
                </c:pt>
              </c:strCache>
            </c:strRef>
          </c:tx>
          <c:marker>
            <c:symbol val="none"/>
          </c:marker>
          <c:cat>
            <c:strRef>
              <c:f>Enteric!$A$5:$A$17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Enteric!$F$5:$F$17</c:f>
              <c:numCache>
                <c:formatCode>General</c:formatCode>
                <c:ptCount val="12"/>
                <c:pt idx="6">
                  <c:v>1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985-440E-9C7C-596EF98FEDE6}"/>
            </c:ext>
          </c:extLst>
        </c:ser>
        <c:ser>
          <c:idx val="5"/>
          <c:order val="5"/>
          <c:tx>
            <c:strRef>
              <c:f>Enteric!$G$3:$G$4</c:f>
              <c:strCache>
                <c:ptCount val="1"/>
                <c:pt idx="0">
                  <c:v>Enteric-Norovirus</c:v>
                </c:pt>
              </c:strCache>
            </c:strRef>
          </c:tx>
          <c:marker>
            <c:symbol val="none"/>
          </c:marker>
          <c:cat>
            <c:strRef>
              <c:f>Enteric!$A$5:$A$17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Enteric!$G$5:$G$17</c:f>
              <c:numCache>
                <c:formatCode>General</c:formatCode>
                <c:ptCount val="12"/>
                <c:pt idx="0">
                  <c:v>5</c:v>
                </c:pt>
                <c:pt idx="1">
                  <c:v>4</c:v>
                </c:pt>
                <c:pt idx="2">
                  <c:v>7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8">
                  <c:v>2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985-440E-9C7C-596EF98FEDE6}"/>
            </c:ext>
          </c:extLst>
        </c:ser>
        <c:ser>
          <c:idx val="6"/>
          <c:order val="6"/>
          <c:tx>
            <c:strRef>
              <c:f>Enteric!$H$3:$H$4</c:f>
              <c:strCache>
                <c:ptCount val="1"/>
                <c:pt idx="0">
                  <c:v>Enteric-Rotovirus</c:v>
                </c:pt>
              </c:strCache>
            </c:strRef>
          </c:tx>
          <c:marker>
            <c:symbol val="none"/>
          </c:marker>
          <c:cat>
            <c:strRef>
              <c:f>Enteric!$A$5:$A$17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Enteric!$H$5:$H$17</c:f>
              <c:numCache>
                <c:formatCode>General</c:formatCode>
                <c:ptCount val="12"/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A985-440E-9C7C-596EF98FEDE6}"/>
            </c:ext>
          </c:extLst>
        </c:ser>
        <c:ser>
          <c:idx val="7"/>
          <c:order val="7"/>
          <c:tx>
            <c:strRef>
              <c:f>Enteric!$I$3:$I$4</c:f>
              <c:strCache>
                <c:ptCount val="1"/>
                <c:pt idx="0">
                  <c:v>Enteric-Salmonella</c:v>
                </c:pt>
              </c:strCache>
            </c:strRef>
          </c:tx>
          <c:marker>
            <c:symbol val="none"/>
          </c:marker>
          <c:cat>
            <c:strRef>
              <c:f>Enteric!$A$5:$A$17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Enteric!$I$5:$I$17</c:f>
              <c:numCache>
                <c:formatCode>General</c:formatCode>
                <c:ptCount val="12"/>
                <c:pt idx="0">
                  <c:v>4</c:v>
                </c:pt>
                <c:pt idx="1">
                  <c:v>24</c:v>
                </c:pt>
                <c:pt idx="2">
                  <c:v>22</c:v>
                </c:pt>
                <c:pt idx="3">
                  <c:v>31</c:v>
                </c:pt>
                <c:pt idx="4">
                  <c:v>35</c:v>
                </c:pt>
                <c:pt idx="5">
                  <c:v>42</c:v>
                </c:pt>
                <c:pt idx="6">
                  <c:v>33</c:v>
                </c:pt>
                <c:pt idx="7">
                  <c:v>24</c:v>
                </c:pt>
                <c:pt idx="8">
                  <c:v>34</c:v>
                </c:pt>
                <c:pt idx="9">
                  <c:v>21</c:v>
                </c:pt>
                <c:pt idx="10">
                  <c:v>15</c:v>
                </c:pt>
                <c:pt idx="1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985-440E-9C7C-596EF98FEDE6}"/>
            </c:ext>
          </c:extLst>
        </c:ser>
        <c:ser>
          <c:idx val="8"/>
          <c:order val="8"/>
          <c:tx>
            <c:strRef>
              <c:f>Enteric!$J$3:$J$4</c:f>
              <c:strCache>
                <c:ptCount val="1"/>
                <c:pt idx="0">
                  <c:v>Enteric-Shigella</c:v>
                </c:pt>
              </c:strCache>
            </c:strRef>
          </c:tx>
          <c:marker>
            <c:symbol val="none"/>
          </c:marker>
          <c:cat>
            <c:strRef>
              <c:f>Enteric!$A$5:$A$17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Enteric!$J$5:$J$17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7</c:v>
                </c:pt>
                <c:pt idx="7">
                  <c:v>4</c:v>
                </c:pt>
                <c:pt idx="8">
                  <c:v>8</c:v>
                </c:pt>
                <c:pt idx="9">
                  <c:v>1</c:v>
                </c:pt>
                <c:pt idx="10">
                  <c:v>4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985-440E-9C7C-596EF98FEDE6}"/>
            </c:ext>
          </c:extLst>
        </c:ser>
        <c:ser>
          <c:idx val="9"/>
          <c:order val="9"/>
          <c:tx>
            <c:strRef>
              <c:f>Enteric!$K$3:$K$4</c:f>
              <c:strCache>
                <c:ptCount val="1"/>
                <c:pt idx="0">
                  <c:v>Enteric-Unknown</c:v>
                </c:pt>
              </c:strCache>
            </c:strRef>
          </c:tx>
          <c:marker>
            <c:symbol val="none"/>
          </c:marker>
          <c:cat>
            <c:strRef>
              <c:f>Enteric!$A$5:$A$17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Enteric!$K$5:$K$17</c:f>
              <c:numCache>
                <c:formatCode>General</c:formatCode>
                <c:ptCount val="12"/>
                <c:pt idx="0">
                  <c:v>6</c:v>
                </c:pt>
                <c:pt idx="1">
                  <c:v>6</c:v>
                </c:pt>
                <c:pt idx="2">
                  <c:v>10</c:v>
                </c:pt>
                <c:pt idx="3">
                  <c:v>3</c:v>
                </c:pt>
                <c:pt idx="4">
                  <c:v>12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8</c:v>
                </c:pt>
                <c:pt idx="9">
                  <c:v>11</c:v>
                </c:pt>
                <c:pt idx="10">
                  <c:v>12</c:v>
                </c:pt>
                <c:pt idx="1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A985-440E-9C7C-596EF98FED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016264"/>
        <c:axId val="165013520"/>
      </c:lineChart>
      <c:catAx>
        <c:axId val="1650162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Month Reported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65013520"/>
        <c:crosses val="autoZero"/>
        <c:auto val="1"/>
        <c:lblAlgn val="ctr"/>
        <c:lblOffset val="100"/>
        <c:noMultiLvlLbl val="0"/>
      </c:catAx>
      <c:valAx>
        <c:axId val="16501352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Outbreaks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650162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[Texas Outbreaks 2012 and 2013 ELC Analysis.xlsx]Enteric wo Sal!PivotTable7</c:name>
    <c:fmtId val="4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'Enteric wo Sal'!$B$3:$B$4</c:f>
              <c:strCache>
                <c:ptCount val="1"/>
                <c:pt idx="0">
                  <c:v>Enteric-Campy</c:v>
                </c:pt>
              </c:strCache>
            </c:strRef>
          </c:tx>
          <c:marker>
            <c:symbol val="none"/>
          </c:marker>
          <c:cat>
            <c:strRef>
              <c:f>'Enteric wo Sal'!$A$5:$A$17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'Enteric wo Sal'!$B$5:$B$17</c:f>
              <c:numCache>
                <c:formatCode>General</c:formatCode>
                <c:ptCount val="12"/>
                <c:pt idx="3">
                  <c:v>1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A56-497A-A9FC-C9AE90893A2B}"/>
            </c:ext>
          </c:extLst>
        </c:ser>
        <c:ser>
          <c:idx val="1"/>
          <c:order val="1"/>
          <c:tx>
            <c:strRef>
              <c:f>'Enteric wo Sal'!$C$3:$C$4</c:f>
              <c:strCache>
                <c:ptCount val="1"/>
                <c:pt idx="0">
                  <c:v>Enteric-Crypto</c:v>
                </c:pt>
              </c:strCache>
            </c:strRef>
          </c:tx>
          <c:marker>
            <c:symbol val="none"/>
          </c:marker>
          <c:cat>
            <c:strRef>
              <c:f>'Enteric wo Sal'!$A$5:$A$17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'Enteric wo Sal'!$C$5:$C$17</c:f>
              <c:numCache>
                <c:formatCode>General</c:formatCode>
                <c:ptCount val="12"/>
                <c:pt idx="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A56-497A-A9FC-C9AE90893A2B}"/>
            </c:ext>
          </c:extLst>
        </c:ser>
        <c:ser>
          <c:idx val="2"/>
          <c:order val="2"/>
          <c:tx>
            <c:strRef>
              <c:f>'Enteric wo Sal'!$D$3:$D$4</c:f>
              <c:strCache>
                <c:ptCount val="1"/>
                <c:pt idx="0">
                  <c:v>Enteric-Cyclospora</c:v>
                </c:pt>
              </c:strCache>
            </c:strRef>
          </c:tx>
          <c:marker>
            <c:symbol val="none"/>
          </c:marker>
          <c:cat>
            <c:strRef>
              <c:f>'Enteric wo Sal'!$A$5:$A$17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'Enteric wo Sal'!$D$5:$D$17</c:f>
              <c:numCache>
                <c:formatCode>General</c:formatCode>
                <c:ptCount val="12"/>
                <c:pt idx="6">
                  <c:v>6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A56-497A-A9FC-C9AE90893A2B}"/>
            </c:ext>
          </c:extLst>
        </c:ser>
        <c:ser>
          <c:idx val="3"/>
          <c:order val="3"/>
          <c:tx>
            <c:strRef>
              <c:f>'Enteric wo Sal'!$E$3:$E$4</c:f>
              <c:strCache>
                <c:ptCount val="1"/>
                <c:pt idx="0">
                  <c:v>Enteric-E. coli</c:v>
                </c:pt>
              </c:strCache>
            </c:strRef>
          </c:tx>
          <c:marker>
            <c:symbol val="none"/>
          </c:marker>
          <c:cat>
            <c:strRef>
              <c:f>'Enteric wo Sal'!$A$5:$A$17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'Enteric wo Sal'!$E$5:$E$17</c:f>
              <c:numCache>
                <c:formatCode>General</c:formatCode>
                <c:ptCount val="12"/>
                <c:pt idx="2">
                  <c:v>1</c:v>
                </c:pt>
                <c:pt idx="3">
                  <c:v>3</c:v>
                </c:pt>
                <c:pt idx="6">
                  <c:v>3</c:v>
                </c:pt>
                <c:pt idx="7">
                  <c:v>3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A56-497A-A9FC-C9AE90893A2B}"/>
            </c:ext>
          </c:extLst>
        </c:ser>
        <c:ser>
          <c:idx val="4"/>
          <c:order val="4"/>
          <c:tx>
            <c:strRef>
              <c:f>'Enteric wo Sal'!$F$3:$F$4</c:f>
              <c:strCache>
                <c:ptCount val="1"/>
                <c:pt idx="0">
                  <c:v>Enteric-Listeria</c:v>
                </c:pt>
              </c:strCache>
            </c:strRef>
          </c:tx>
          <c:marker>
            <c:symbol val="none"/>
          </c:marker>
          <c:cat>
            <c:strRef>
              <c:f>'Enteric wo Sal'!$A$5:$A$17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'Enteric wo Sal'!$F$5:$F$17</c:f>
              <c:numCache>
                <c:formatCode>General</c:formatCode>
                <c:ptCount val="12"/>
                <c:pt idx="6">
                  <c:v>1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A56-497A-A9FC-C9AE90893A2B}"/>
            </c:ext>
          </c:extLst>
        </c:ser>
        <c:ser>
          <c:idx val="5"/>
          <c:order val="5"/>
          <c:tx>
            <c:strRef>
              <c:f>'Enteric wo Sal'!$G$3:$G$4</c:f>
              <c:strCache>
                <c:ptCount val="1"/>
                <c:pt idx="0">
                  <c:v>Enteric-Norovirus</c:v>
                </c:pt>
              </c:strCache>
            </c:strRef>
          </c:tx>
          <c:marker>
            <c:symbol val="none"/>
          </c:marker>
          <c:cat>
            <c:strRef>
              <c:f>'Enteric wo Sal'!$A$5:$A$17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'Enteric wo Sal'!$G$5:$G$17</c:f>
              <c:numCache>
                <c:formatCode>General</c:formatCode>
                <c:ptCount val="12"/>
                <c:pt idx="0">
                  <c:v>5</c:v>
                </c:pt>
                <c:pt idx="1">
                  <c:v>4</c:v>
                </c:pt>
                <c:pt idx="2">
                  <c:v>7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  <c:pt idx="8">
                  <c:v>2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A56-497A-A9FC-C9AE90893A2B}"/>
            </c:ext>
          </c:extLst>
        </c:ser>
        <c:ser>
          <c:idx val="6"/>
          <c:order val="6"/>
          <c:tx>
            <c:strRef>
              <c:f>'Enteric wo Sal'!$H$3:$H$4</c:f>
              <c:strCache>
                <c:ptCount val="1"/>
                <c:pt idx="0">
                  <c:v>Enteric-Rotovirus</c:v>
                </c:pt>
              </c:strCache>
            </c:strRef>
          </c:tx>
          <c:marker>
            <c:symbol val="none"/>
          </c:marker>
          <c:cat>
            <c:strRef>
              <c:f>'Enteric wo Sal'!$A$5:$A$17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'Enteric wo Sal'!$H$5:$H$17</c:f>
              <c:numCache>
                <c:formatCode>General</c:formatCode>
                <c:ptCount val="12"/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A56-497A-A9FC-C9AE90893A2B}"/>
            </c:ext>
          </c:extLst>
        </c:ser>
        <c:ser>
          <c:idx val="7"/>
          <c:order val="7"/>
          <c:tx>
            <c:strRef>
              <c:f>'Enteric wo Sal'!$I$3:$I$4</c:f>
              <c:strCache>
                <c:ptCount val="1"/>
                <c:pt idx="0">
                  <c:v>Enteric-Shigella</c:v>
                </c:pt>
              </c:strCache>
            </c:strRef>
          </c:tx>
          <c:marker>
            <c:symbol val="none"/>
          </c:marker>
          <c:cat>
            <c:strRef>
              <c:f>'Enteric wo Sal'!$A$5:$A$17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'Enteric wo Sal'!$I$5:$I$17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7</c:v>
                </c:pt>
                <c:pt idx="7">
                  <c:v>4</c:v>
                </c:pt>
                <c:pt idx="8">
                  <c:v>8</c:v>
                </c:pt>
                <c:pt idx="9">
                  <c:v>1</c:v>
                </c:pt>
                <c:pt idx="10">
                  <c:v>4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A56-497A-A9FC-C9AE90893A2B}"/>
            </c:ext>
          </c:extLst>
        </c:ser>
        <c:ser>
          <c:idx val="8"/>
          <c:order val="8"/>
          <c:tx>
            <c:strRef>
              <c:f>'Enteric wo Sal'!$J$3:$J$4</c:f>
              <c:strCache>
                <c:ptCount val="1"/>
                <c:pt idx="0">
                  <c:v>Enteric-Unknown</c:v>
                </c:pt>
              </c:strCache>
            </c:strRef>
          </c:tx>
          <c:marker>
            <c:symbol val="none"/>
          </c:marker>
          <c:cat>
            <c:strRef>
              <c:f>'Enteric wo Sal'!$A$5:$A$17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'Enteric wo Sal'!$J$5:$J$17</c:f>
              <c:numCache>
                <c:formatCode>General</c:formatCode>
                <c:ptCount val="12"/>
                <c:pt idx="0">
                  <c:v>6</c:v>
                </c:pt>
                <c:pt idx="1">
                  <c:v>6</c:v>
                </c:pt>
                <c:pt idx="2">
                  <c:v>10</c:v>
                </c:pt>
                <c:pt idx="3">
                  <c:v>3</c:v>
                </c:pt>
                <c:pt idx="4">
                  <c:v>12</c:v>
                </c:pt>
                <c:pt idx="5">
                  <c:v>7</c:v>
                </c:pt>
                <c:pt idx="6">
                  <c:v>6</c:v>
                </c:pt>
                <c:pt idx="7">
                  <c:v>6</c:v>
                </c:pt>
                <c:pt idx="8">
                  <c:v>8</c:v>
                </c:pt>
                <c:pt idx="9">
                  <c:v>11</c:v>
                </c:pt>
                <c:pt idx="10">
                  <c:v>12</c:v>
                </c:pt>
                <c:pt idx="11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A56-497A-A9FC-C9AE90893A2B}"/>
            </c:ext>
          </c:extLst>
        </c:ser>
        <c:ser>
          <c:idx val="9"/>
          <c:order val="9"/>
          <c:tx>
            <c:strRef>
              <c:f>'Enteric wo Sal'!$K$3:$K$4</c:f>
              <c:strCache>
                <c:ptCount val="1"/>
                <c:pt idx="0">
                  <c:v>Enteric-Unknown/Norovirus like</c:v>
                </c:pt>
              </c:strCache>
            </c:strRef>
          </c:tx>
          <c:marker>
            <c:symbol val="none"/>
          </c:marker>
          <c:cat>
            <c:strRef>
              <c:f>'Enteric wo Sal'!$A$5:$A$17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'Enteric wo Sal'!$K$5:$K$17</c:f>
              <c:numCache>
                <c:formatCode>General</c:formatCode>
                <c:ptCount val="12"/>
                <c:pt idx="2">
                  <c:v>1</c:v>
                </c:pt>
                <c:pt idx="3">
                  <c:v>1</c:v>
                </c:pt>
                <c:pt idx="1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A56-497A-A9FC-C9AE90893A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011952"/>
        <c:axId val="165013128"/>
      </c:lineChart>
      <c:catAx>
        <c:axId val="1650119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Month Reported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65013128"/>
        <c:crosses val="autoZero"/>
        <c:auto val="1"/>
        <c:lblAlgn val="ctr"/>
        <c:lblOffset val="100"/>
        <c:noMultiLvlLbl val="0"/>
      </c:catAx>
      <c:valAx>
        <c:axId val="165013128"/>
        <c:scaling>
          <c:orientation val="minMax"/>
        </c:scaling>
        <c:delete val="0"/>
        <c:axPos val="l"/>
        <c:majorGridlines/>
        <c:title>
          <c:overlay val="0"/>
          <c:txPr>
            <a:bodyPr rot="-5400000" vert="horz"/>
            <a:lstStyle/>
            <a:p>
              <a:pPr>
                <a:defRPr/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crossAx val="16501195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[Texas Outbreaks 2012 and 2013 ELC Analysis.xlsx]resp!PivotTable8</c:name>
    <c:fmtId val="7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resp!$B$3:$B$4</c:f>
              <c:strCache>
                <c:ptCount val="1"/>
                <c:pt idx="0">
                  <c:v>Resp-ILI</c:v>
                </c:pt>
              </c:strCache>
            </c:strRef>
          </c:tx>
          <c:invertIfNegative val="0"/>
          <c:cat>
            <c:strRef>
              <c:f>resp!$A$5:$A$16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</c:strCache>
            </c:strRef>
          </c:cat>
          <c:val>
            <c:numRef>
              <c:f>resp!$B$5:$B$16</c:f>
              <c:numCache>
                <c:formatCode>General</c:formatCode>
                <c:ptCount val="11"/>
                <c:pt idx="0">
                  <c:v>1</c:v>
                </c:pt>
                <c:pt idx="4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9B-46D5-BF20-BE7FA728A93F}"/>
            </c:ext>
          </c:extLst>
        </c:ser>
        <c:ser>
          <c:idx val="1"/>
          <c:order val="1"/>
          <c:tx>
            <c:strRef>
              <c:f>resp!$C$3:$C$4</c:f>
              <c:strCache>
                <c:ptCount val="1"/>
                <c:pt idx="0">
                  <c:v>Resp-Influenza</c:v>
                </c:pt>
              </c:strCache>
            </c:strRef>
          </c:tx>
          <c:invertIfNegative val="0"/>
          <c:cat>
            <c:strRef>
              <c:f>resp!$A$5:$A$16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</c:strCache>
            </c:strRef>
          </c:cat>
          <c:val>
            <c:numRef>
              <c:f>resp!$C$5:$C$16</c:f>
              <c:numCache>
                <c:formatCode>General</c:formatCode>
                <c:ptCount val="11"/>
                <c:pt idx="0">
                  <c:v>13</c:v>
                </c:pt>
                <c:pt idx="1">
                  <c:v>6</c:v>
                </c:pt>
                <c:pt idx="2">
                  <c:v>7</c:v>
                </c:pt>
                <c:pt idx="3">
                  <c:v>1</c:v>
                </c:pt>
                <c:pt idx="5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9B-46D5-BF20-BE7FA728A93F}"/>
            </c:ext>
          </c:extLst>
        </c:ser>
        <c:ser>
          <c:idx val="2"/>
          <c:order val="2"/>
          <c:tx>
            <c:strRef>
              <c:f>resp!$D$3:$D$4</c:f>
              <c:strCache>
                <c:ptCount val="1"/>
                <c:pt idx="0">
                  <c:v>Resp-Pneumonia</c:v>
                </c:pt>
              </c:strCache>
            </c:strRef>
          </c:tx>
          <c:invertIfNegative val="0"/>
          <c:cat>
            <c:strRef>
              <c:f>resp!$A$5:$A$16</c:f>
              <c:strCache>
                <c:ptCount val="11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Oct</c:v>
                </c:pt>
                <c:pt idx="9">
                  <c:v>Nov</c:v>
                </c:pt>
                <c:pt idx="10">
                  <c:v>Dec</c:v>
                </c:pt>
              </c:strCache>
            </c:strRef>
          </c:cat>
          <c:val>
            <c:numRef>
              <c:f>resp!$D$5:$D$16</c:f>
              <c:numCache>
                <c:formatCode>General</c:formatCode>
                <c:ptCount val="11"/>
                <c:pt idx="6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9B-46D5-BF20-BE7FA728A9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9309768"/>
        <c:axId val="199310160"/>
      </c:barChart>
      <c:catAx>
        <c:axId val="19930976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Month Reported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99310160"/>
        <c:crosses val="autoZero"/>
        <c:auto val="1"/>
        <c:lblAlgn val="ctr"/>
        <c:lblOffset val="100"/>
        <c:noMultiLvlLbl val="0"/>
      </c:catAx>
      <c:valAx>
        <c:axId val="1993101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</a:t>
                </a:r>
                <a:r>
                  <a:rPr lang="en-US" baseline="0" dirty="0"/>
                  <a:t> of Outbreaks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993097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[Texas Outbreaks 2012 and 2013 ELC Analysis.xlsx]varicella!PivotTable9</c:name>
    <c:fmtId val="7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varicella!$B$3</c:f>
              <c:strCache>
                <c:ptCount val="1"/>
                <c:pt idx="0">
                  <c:v>Total</c:v>
                </c:pt>
              </c:strCache>
            </c:strRef>
          </c:tx>
          <c:marker>
            <c:symbol val="none"/>
          </c:marker>
          <c:cat>
            <c:strRef>
              <c:f>varicella!$A$4:$A$10</c:f>
              <c:strCache>
                <c:ptCount val="6"/>
                <c:pt idx="0">
                  <c:v>Jan</c:v>
                </c:pt>
                <c:pt idx="1">
                  <c:v>Feb</c:v>
                </c:pt>
                <c:pt idx="2">
                  <c:v>Apr</c:v>
                </c:pt>
                <c:pt idx="3">
                  <c:v>May</c:v>
                </c:pt>
                <c:pt idx="4">
                  <c:v>Nov</c:v>
                </c:pt>
                <c:pt idx="5">
                  <c:v>Dec</c:v>
                </c:pt>
              </c:strCache>
            </c:strRef>
          </c:cat>
          <c:val>
            <c:numRef>
              <c:f>varicella!$B$4:$B$10</c:f>
              <c:numCache>
                <c:formatCode>General</c:formatCode>
                <c:ptCount val="6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A4-4296-83FC-4DB69B1DC6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9309376"/>
        <c:axId val="199308984"/>
      </c:lineChart>
      <c:catAx>
        <c:axId val="1993093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Month Reported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199308984"/>
        <c:crosses val="autoZero"/>
        <c:auto val="1"/>
        <c:lblAlgn val="ctr"/>
        <c:lblOffset val="100"/>
        <c:noMultiLvlLbl val="0"/>
      </c:catAx>
      <c:valAx>
        <c:axId val="1993089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Reported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9930937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Categories val="1"/>
        <c14:dropZoneData val="1"/>
        <c14:dropZoneSeries val="1"/>
      </c14:pivotOptions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891294838145239E-2"/>
          <c:y val="2.8252405949256341E-2"/>
          <c:w val="0.68973315835520554"/>
          <c:h val="0.8326195683872849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308592"/>
        <c:axId val="262768320"/>
      </c:lineChart>
      <c:catAx>
        <c:axId val="199308592"/>
        <c:scaling>
          <c:orientation val="minMax"/>
        </c:scaling>
        <c:delete val="0"/>
        <c:axPos val="b"/>
        <c:majorTickMark val="out"/>
        <c:minorTickMark val="none"/>
        <c:tickLblPos val="nextTo"/>
        <c:crossAx val="262768320"/>
        <c:crosses val="autoZero"/>
        <c:auto val="1"/>
        <c:lblAlgn val="ctr"/>
        <c:lblOffset val="100"/>
        <c:noMultiLvlLbl val="0"/>
      </c:catAx>
      <c:valAx>
        <c:axId val="262768320"/>
        <c:scaling>
          <c:orientation val="minMax"/>
          <c:max val="5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9308592"/>
        <c:crosses val="autoZero"/>
        <c:crossBetween val="between"/>
        <c:majorUnit val="1"/>
        <c:minorUnit val="1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[Texas Outbreaks 2012 and 2013 ELC Analysis.xlsx]Sheet10!PivotTable10</c:name>
    <c:fmtId val="5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Sheet10!$B$3:$B$4</c:f>
              <c:strCache>
                <c:ptCount val="1"/>
                <c:pt idx="0">
                  <c:v>Pertussis</c:v>
                </c:pt>
              </c:strCache>
            </c:strRef>
          </c:tx>
          <c:marker>
            <c:symbol val="none"/>
          </c:marker>
          <c:cat>
            <c:strRef>
              <c:f>Sheet10!$A$5:$A$17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Sheet10!$B$5:$B$17</c:f>
              <c:numCache>
                <c:formatCode>General</c:formatCode>
                <c:ptCount val="12"/>
                <c:pt idx="0">
                  <c:v>3</c:v>
                </c:pt>
                <c:pt idx="1">
                  <c:v>7</c:v>
                </c:pt>
                <c:pt idx="2">
                  <c:v>7</c:v>
                </c:pt>
                <c:pt idx="3">
                  <c:v>11</c:v>
                </c:pt>
                <c:pt idx="4">
                  <c:v>8</c:v>
                </c:pt>
                <c:pt idx="5">
                  <c:v>6</c:v>
                </c:pt>
                <c:pt idx="6">
                  <c:v>10</c:v>
                </c:pt>
                <c:pt idx="7">
                  <c:v>2</c:v>
                </c:pt>
                <c:pt idx="8">
                  <c:v>6</c:v>
                </c:pt>
                <c:pt idx="9">
                  <c:v>8</c:v>
                </c:pt>
                <c:pt idx="10">
                  <c:v>6</c:v>
                </c:pt>
                <c:pt idx="11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293-429A-94A2-0F7013429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2769104"/>
        <c:axId val="262769496"/>
      </c:lineChart>
      <c:catAx>
        <c:axId val="262769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Month Reported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262769496"/>
        <c:crosses val="autoZero"/>
        <c:auto val="1"/>
        <c:lblAlgn val="ctr"/>
        <c:lblOffset val="100"/>
        <c:noMultiLvlLbl val="0"/>
      </c:catAx>
      <c:valAx>
        <c:axId val="2627694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Outbreaks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627691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Series val="1"/>
      </c14:pivotOptions>
    </c:ext>
  </c:extLst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B8E8A04-7E1F-40EE-9532-43ED32087292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BC365C-D11A-4101-9AC7-DBA57D68D3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618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Starting in fall 2011 we initiated processes to perform CDC designed</a:t>
            </a:r>
            <a:r>
              <a:rPr lang="en-US" baseline="0" dirty="0"/>
              <a:t> </a:t>
            </a:r>
            <a:r>
              <a:rPr lang="en-US" dirty="0"/>
              <a:t>measurements of epidemiology and surveillance across</a:t>
            </a:r>
            <a:r>
              <a:rPr lang="en-US" baseline="0" dirty="0"/>
              <a:t> the state for the PHEP COOP.</a:t>
            </a:r>
          </a:p>
          <a:p>
            <a:r>
              <a:rPr lang="en-US" baseline="0" dirty="0"/>
              <a:t>The first measurement period was grant cycle, BP 11, 8/14/11 through8/4/12.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365C-D11A-4101-9AC7-DBA57D68D3F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45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Number by jurisdiction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365C-D11A-4101-9AC7-DBA57D68D3F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506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Categorized - GI, Respiratory, VPD, etc</a:t>
            </a:r>
          </a:p>
          <a:p>
            <a:r>
              <a:rPr lang="en-US" dirty="0"/>
              <a:t>Deduplicated so that the 268 reports</a:t>
            </a:r>
            <a:r>
              <a:rPr lang="en-US" baseline="0" dirty="0"/>
              <a:t> represent about 244 outbreaks or cluster investigations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365C-D11A-4101-9AC7-DBA57D68D3F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674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109 enteric + 12 salmonella = 121 enteric outbreaks + 85 cluster investigations = 206</a:t>
            </a:r>
            <a:br>
              <a:rPr lang="en-US" baseline="0" dirty="0"/>
            </a:br>
            <a:r>
              <a:rPr lang="en-US" baseline="0" dirty="0"/>
              <a:t>183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365C-D11A-4101-9AC7-DBA57D68D3F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44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agent or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365C-D11A-4101-9AC7-DBA57D68D3F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2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agent or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C365C-D11A-4101-9AC7-DBA57D68D3F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12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xecutive P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35" y="6109335"/>
            <a:ext cx="1447800" cy="5646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C3A592C-FAAB-47FA-816D-416BA14B82A7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B96A21-5CA1-482A-9F42-4E0A306A07D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82675"/>
            <a:ext cx="976924" cy="381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2">
              <a:lumMod val="60000"/>
              <a:lumOff val="4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2">
              <a:lumMod val="60000"/>
              <a:lumOff val="4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accent4">
              <a:lumMod val="60000"/>
              <a:lumOff val="4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accent3">
              <a:lumMod val="60000"/>
              <a:lumOff val="4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accent2">
              <a:lumMod val="40000"/>
              <a:lumOff val="6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828799"/>
          </a:xfrm>
        </p:spPr>
        <p:txBody>
          <a:bodyPr/>
          <a:lstStyle/>
          <a:p>
            <a:r>
              <a:rPr lang="en-US" sz="4000" dirty="0"/>
              <a:t>Texas Outbreaks</a:t>
            </a:r>
            <a:br>
              <a:rPr lang="en-US" sz="4000" dirty="0"/>
            </a:br>
            <a:r>
              <a:rPr lang="en-US" sz="4000" dirty="0"/>
              <a:t>2012-2013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2895599"/>
            <a:ext cx="3300845" cy="3282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771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Other Outbreaks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Case investigation of a Aeromonas infection post replantation of a traumatically severed digit associated with medicinal leech therapy.</a:t>
            </a:r>
          </a:p>
          <a:p>
            <a:pPr lvl="1"/>
            <a:r>
              <a:rPr lang="en-US" sz="2500" dirty="0"/>
              <a:t>This is a central Texas case of interest due to the initial misidentification of the organism as vibrio and the development of the infection from an organism known to inhabit leeches despite CPx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Epi aid for Bipolaris associated with patients having Cardio- thoracic surgery</a:t>
            </a:r>
          </a:p>
          <a:p>
            <a:pPr lvl="1"/>
            <a:r>
              <a:rPr lang="en-US" sz="2600" dirty="0"/>
              <a:t>18/21 cases of cardiovascular SSI in Texas attributed to bipolaris fungal infections</a:t>
            </a:r>
          </a:p>
          <a:p>
            <a:pPr lvl="1"/>
            <a:r>
              <a:rPr lang="en-US" sz="2600" dirty="0"/>
              <a:t>2 other (AR,FL) states identified cases</a:t>
            </a:r>
          </a:p>
          <a:p>
            <a:pPr lvl="1"/>
            <a:r>
              <a:rPr lang="en-US" sz="2600" dirty="0"/>
              <a:t>Texas had cases identified in 8 hospitals in central and north Texas</a:t>
            </a:r>
          </a:p>
          <a:p>
            <a:pPr lvl="1"/>
            <a:r>
              <a:rPr lang="en-US" sz="2600" dirty="0"/>
              <a:t>16/21 cases died.  </a:t>
            </a:r>
          </a:p>
          <a:p>
            <a:pPr lvl="1"/>
            <a:r>
              <a:rPr lang="en-US" sz="2600" dirty="0"/>
              <a:t>We know the organism and environmental source but can’t explain why we had such an increase in cases.  Current hypothesis is increase was due to a fungal bloom due to the drought.</a:t>
            </a:r>
            <a:r>
              <a:rPr lang="en-US" dirty="0"/>
              <a:t> 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Several transplant-associated investigations</a:t>
            </a:r>
          </a:p>
          <a:p>
            <a:pPr lvl="1"/>
            <a:r>
              <a:rPr lang="en-US" sz="2500" dirty="0"/>
              <a:t>West Nile</a:t>
            </a:r>
          </a:p>
          <a:p>
            <a:pPr lvl="1"/>
            <a:r>
              <a:rPr lang="en-US" sz="2500" dirty="0"/>
              <a:t>Strongyloidiasis</a:t>
            </a:r>
          </a:p>
          <a:p>
            <a:pPr lvl="1"/>
            <a:r>
              <a:rPr lang="en-US" sz="2500" dirty="0"/>
              <a:t>S. saintpaul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Outbreaks of MRSA, pseudomonas, mycobacterium mucogenicum, Chryseobacterium, and Klebsiella pneumoniae  were all HAI investigations.   Human or environmental sources identified for all. 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912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142999"/>
          </a:xfrm>
        </p:spPr>
        <p:txBody>
          <a:bodyPr/>
          <a:lstStyle/>
          <a:p>
            <a:r>
              <a:rPr lang="en-US" sz="4000" dirty="0"/>
              <a:t>Next Chapter - Texas Outbreaks</a:t>
            </a:r>
            <a:br>
              <a:rPr lang="en-US" sz="4000" dirty="0"/>
            </a:br>
            <a:r>
              <a:rPr lang="en-US" sz="3600" dirty="0"/>
              <a:t>2014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1981200"/>
            <a:ext cx="3300845" cy="3282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669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201232"/>
              </p:ext>
            </p:extLst>
          </p:nvPr>
        </p:nvGraphicFramePr>
        <p:xfrm>
          <a:off x="1371602" y="685797"/>
          <a:ext cx="6705598" cy="5440366"/>
        </p:xfrm>
        <a:graphic>
          <a:graphicData uri="http://schemas.openxmlformats.org/drawingml/2006/table">
            <a:tbl>
              <a:tblPr/>
              <a:tblGrid>
                <a:gridCol w="172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13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1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3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98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425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817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817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05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9989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9080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361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9080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6355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9968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5673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6355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592873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572670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Column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Field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 investigation initiated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 first onset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Patients Tested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AQ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Male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Vaccinated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BK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Source Identified?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503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Record Number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Investigating Agency(s)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 last onset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AF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Positive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Female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BB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Not Vaccinated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Source Description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503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Date Reported or Identified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Lead Agency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X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Study Method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Tested at DSHS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#&lt;1 year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BC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Vaccination unknown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BM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Actions Taken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2670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Investigated?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Your Agency's Role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Final Outbreak Case Count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AH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Exposed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1-4 years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Vaccinated cases up to date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BL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Control Measures Implemented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503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Geographic Location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Lead Investigator Name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Confirmed Cases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AI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Cases Interviewed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#5-9 years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#Vaccinated partially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BM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Outbreak Report Written?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503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Setting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EPI-AID utilized?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AA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Probable Cases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AJ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Controls Interviewed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#10-19 years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BF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Vaccine Not Applicable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After Action Report?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670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NBS Outbreak Name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Epi-AID role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Primary generation cases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AK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Hospitalized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AW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#20-49 years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BG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Prophylaxed with antibiotic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Respiratory Outbreak Form to DSHS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5836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Primary Symptoms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Incubation range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Spread cases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length of hospitalization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AX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#50-74 years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BH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Prophylaxed with immune globulin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BP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NORS Entry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9503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Confirmed Agent (if known)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Average length of illness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Minimum # Spread generations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AO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Range length of hospitalization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AY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</a:t>
                      </a:r>
                      <a:r>
                        <a:rPr lang="en-US" sz="700" b="0" i="0" u="sng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 years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Prophylaxed with vaccine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BQ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Comments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2670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Suspected Agent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Outbreak Case Definition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Died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AZ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Unknown age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BJ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Environmental investigation or inspection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6335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Method Identified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Outbreak Type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55" marR="5955" marT="595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095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pPr>
              <a:lnSpc>
                <a:spcPts val="3500"/>
              </a:lnSpc>
            </a:pPr>
            <a:r>
              <a:rPr lang="en-US" sz="3600" dirty="0"/>
              <a:t>Outbreaks Reported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54 local and regional health jurisdictions (8 regional and 46 local single or multi-county jurisdictions</a:t>
            </a:r>
          </a:p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33 (61%) submitted outbreak-tracking forms through Dec 2013 and 15 through June 2013 (28%)</a:t>
            </a:r>
          </a:p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234 outbreak investigations reported for 2012</a:t>
            </a:r>
          </a:p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237 outbreak investigations reported for 2013</a:t>
            </a:r>
          </a:p>
        </p:txBody>
      </p:sp>
    </p:spTree>
    <p:extLst>
      <p:ext uri="{BB962C8B-B14F-4D97-AF65-F5344CB8AC3E}">
        <p14:creationId xmlns:p14="http://schemas.microsoft.com/office/powerpoint/2010/main" val="3028472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US" sz="2800" dirty="0"/>
              <a:t>Number of Outbreaks by Type </a:t>
            </a:r>
            <a:br>
              <a:rPr lang="en-US" sz="2800" dirty="0"/>
            </a:br>
            <a:r>
              <a:rPr lang="en-US" sz="2800" dirty="0"/>
              <a:t>Reported by HSR/LHD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115245"/>
              </p:ext>
            </p:extLst>
          </p:nvPr>
        </p:nvGraphicFramePr>
        <p:xfrm>
          <a:off x="685800" y="1752600"/>
          <a:ext cx="3746501" cy="3962394"/>
        </p:xfrm>
        <a:graphic>
          <a:graphicData uri="http://schemas.openxmlformats.org/drawingml/2006/table">
            <a:tbl>
              <a:tblPr/>
              <a:tblGrid>
                <a:gridCol w="223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1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7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 of Outbreak</a:t>
                      </a:r>
                    </a:p>
                  </a:txBody>
                  <a:tcPr marL="0" marR="171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0" marR="171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0" marR="171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Enteric-Campy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Enteric-Crypto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Enteric-Cyclospora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Enteric-E. coli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Enteric-Listeria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Enteric-Norovirus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Enteric-Rotavirus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Enteric-Salmonella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Enteric-Shigella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Enteric-Unknown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Enteric-Unknown/Norovirus like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Flood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Fungal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Hepatitis A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Hepatitis C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Measles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013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Meningitis-Aseptic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199720"/>
              </p:ext>
            </p:extLst>
          </p:nvPr>
        </p:nvGraphicFramePr>
        <p:xfrm>
          <a:off x="4648200" y="1752600"/>
          <a:ext cx="3505200" cy="4190979"/>
        </p:xfrm>
        <a:graphic>
          <a:graphicData uri="http://schemas.openxmlformats.org/drawingml/2006/table">
            <a:tbl>
              <a:tblPr/>
              <a:tblGrid>
                <a:gridCol w="2002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8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6219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 of Outbreak</a:t>
                      </a:r>
                    </a:p>
                  </a:txBody>
                  <a:tcPr marL="0" marR="171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0" marR="171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0" marR="171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Meningococcal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Misc-Bipolaris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Misc-death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Misc-Rhodococcus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MRSA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Pertussis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Rash/Fever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Rash-Unknown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Resp-ILI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Resp-Influenza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Resp-Legionella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Resp-Pneumonia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Resp-Strep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Resp-Strep. pneum.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Resp-Unknown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Varicella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West Nile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17145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08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Grand Total</a:t>
                      </a:r>
                    </a:p>
                  </a:txBody>
                  <a:tcPr marL="0" marR="17145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</a:t>
                      </a:r>
                    </a:p>
                  </a:txBody>
                  <a:tcPr marL="0" marR="17145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</a:t>
                      </a:r>
                    </a:p>
                  </a:txBody>
                  <a:tcPr marL="0" marR="17145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971800" y="60960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712 reports/572 outbreaks/clusters</a:t>
            </a:r>
          </a:p>
        </p:txBody>
      </p:sp>
    </p:spTree>
    <p:extLst>
      <p:ext uri="{BB962C8B-B14F-4D97-AF65-F5344CB8AC3E}">
        <p14:creationId xmlns:p14="http://schemas.microsoft.com/office/powerpoint/2010/main" val="73260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800" i="1" dirty="0"/>
              <a:t>Salmonella</a:t>
            </a:r>
            <a:r>
              <a:rPr lang="en-US" sz="4800" dirty="0"/>
              <a:t> Clusters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570037"/>
            <a:ext cx="65532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2012 – 75 PFGE clusters with 366 Texas cases to investigate</a:t>
            </a:r>
          </a:p>
          <a:p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2013 – 65 PFGE clusters with 375 Texas cases to investigate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21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>
              <a:lnSpc>
                <a:spcPts val="3900"/>
              </a:lnSpc>
            </a:pPr>
            <a:r>
              <a:rPr lang="en-US" sz="2800" dirty="0"/>
              <a:t>Enteric Outbreaks and Cluster Investigations </a:t>
            </a:r>
            <a:br>
              <a:rPr lang="en-US" sz="2800" dirty="0"/>
            </a:br>
            <a:r>
              <a:rPr lang="en-US" sz="2800" dirty="0"/>
              <a:t>by Month Reported 2012-2013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0869557"/>
              </p:ext>
            </p:extLst>
          </p:nvPr>
        </p:nvGraphicFramePr>
        <p:xfrm>
          <a:off x="1219200" y="2011680"/>
          <a:ext cx="667512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4317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>
              <a:lnSpc>
                <a:spcPts val="3900"/>
              </a:lnSpc>
            </a:pPr>
            <a:r>
              <a:rPr lang="en-US" sz="2800" dirty="0"/>
              <a:t>Enteric Outbreaks and Cluster Investigations </a:t>
            </a:r>
            <a:br>
              <a:rPr lang="en-US" sz="2800" dirty="0"/>
            </a:br>
            <a:r>
              <a:rPr lang="en-US" sz="2800" dirty="0"/>
              <a:t>by Month Reported 2012-2013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1256"/>
              </p:ext>
            </p:extLst>
          </p:nvPr>
        </p:nvGraphicFramePr>
        <p:xfrm>
          <a:off x="1188720" y="2011680"/>
          <a:ext cx="6583680" cy="393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9639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>
              <a:lnSpc>
                <a:spcPts val="3500"/>
              </a:lnSpc>
            </a:pPr>
            <a:r>
              <a:rPr lang="en-US" sz="3200" dirty="0"/>
              <a:t>Selected Respiratory Outbreaks </a:t>
            </a:r>
            <a:br>
              <a:rPr lang="en-US" sz="3200" dirty="0"/>
            </a:br>
            <a:r>
              <a:rPr lang="en-US" sz="3200" dirty="0"/>
              <a:t>by Month Reported, 2012-2013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916577"/>
              </p:ext>
            </p:extLst>
          </p:nvPr>
        </p:nvGraphicFramePr>
        <p:xfrm>
          <a:off x="1143000" y="1676400"/>
          <a:ext cx="6934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2740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pPr>
              <a:lnSpc>
                <a:spcPts val="3500"/>
              </a:lnSpc>
            </a:pPr>
            <a:r>
              <a:rPr lang="en-US" sz="3200" dirty="0"/>
              <a:t>Varicella Outbreaks by Month Reported, 2012-2013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584019"/>
              </p:ext>
            </p:extLst>
          </p:nvPr>
        </p:nvGraphicFramePr>
        <p:xfrm>
          <a:off x="1371600" y="2057400"/>
          <a:ext cx="62484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6284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95400"/>
          </a:xfrm>
        </p:spPr>
        <p:txBody>
          <a:bodyPr/>
          <a:lstStyle/>
          <a:p>
            <a:pPr>
              <a:lnSpc>
                <a:spcPts val="3500"/>
              </a:lnSpc>
            </a:pPr>
            <a:r>
              <a:rPr lang="en-US" sz="3200" dirty="0"/>
              <a:t>Pertussis Outbreaks by Month Reported, 2012-2013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0661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831230"/>
              </p:ext>
            </p:extLst>
          </p:nvPr>
        </p:nvGraphicFramePr>
        <p:xfrm>
          <a:off x="1295400" y="2057400"/>
          <a:ext cx="6553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3415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category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6449</TotalTime>
  <Words>869</Words>
  <Application>Microsoft Office PowerPoint</Application>
  <PresentationFormat>On-screen Show (4:3)</PresentationFormat>
  <Paragraphs>338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Courier New</vt:lpstr>
      <vt:lpstr>Palatino Linotype</vt:lpstr>
      <vt:lpstr>Executive</vt:lpstr>
      <vt:lpstr>Texas Outbreaks 2012-2013</vt:lpstr>
      <vt:lpstr>Outbreaks Reported</vt:lpstr>
      <vt:lpstr>Number of Outbreaks by Type  Reported by HSR/LHD</vt:lpstr>
      <vt:lpstr>Salmonella Clusters</vt:lpstr>
      <vt:lpstr>Enteric Outbreaks and Cluster Investigations  by Month Reported 2012-2013</vt:lpstr>
      <vt:lpstr>Enteric Outbreaks and Cluster Investigations  by Month Reported 2012-2013</vt:lpstr>
      <vt:lpstr>Selected Respiratory Outbreaks  by Month Reported, 2012-2013</vt:lpstr>
      <vt:lpstr>Varicella Outbreaks by Month Reported, 2012-2013</vt:lpstr>
      <vt:lpstr>Pertussis Outbreaks by Month Reported, 2012-2013</vt:lpstr>
      <vt:lpstr>Other Outbreaks</vt:lpstr>
      <vt:lpstr>Next Chapter - Texas Outbreaks 2014</vt:lpstr>
      <vt:lpstr>PowerPoint Presentation</vt:lpstr>
    </vt:vector>
  </TitlesOfParts>
  <Company>Texas Department of State Health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Tabony,Laura (DSHS)</dc:creator>
  <cp:lastModifiedBy>Pinter,Henry J (DSHS)</cp:lastModifiedBy>
  <cp:revision>118</cp:revision>
  <cp:lastPrinted>2013-02-15T17:40:36Z</cp:lastPrinted>
  <dcterms:created xsi:type="dcterms:W3CDTF">2013-01-10T17:13:49Z</dcterms:created>
  <dcterms:modified xsi:type="dcterms:W3CDTF">2023-02-16T17:54:50Z</dcterms:modified>
</cp:coreProperties>
</file>