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8" r:id="rId2"/>
    <p:sldId id="268" r:id="rId3"/>
    <p:sldId id="269" r:id="rId4"/>
    <p:sldId id="265" r:id="rId5"/>
    <p:sldId id="270" r:id="rId6"/>
    <p:sldId id="266" r:id="rId7"/>
    <p:sldId id="272" r:id="rId8"/>
    <p:sldId id="271" r:id="rId9"/>
    <p:sldId id="257" r:id="rId10"/>
    <p:sldId id="281" r:id="rId11"/>
    <p:sldId id="279" r:id="rId12"/>
    <p:sldId id="280" r:id="rId13"/>
    <p:sldId id="282" r:id="rId14"/>
    <p:sldId id="259" r:id="rId15"/>
    <p:sldId id="273" r:id="rId16"/>
    <p:sldId id="284" r:id="rId17"/>
    <p:sldId id="283" r:id="rId18"/>
    <p:sldId id="285" r:id="rId19"/>
    <p:sldId id="261"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32" autoAdjust="0"/>
    <p:restoredTop sz="94660"/>
  </p:normalViewPr>
  <p:slideViewPr>
    <p:cSldViewPr>
      <p:cViewPr varScale="1">
        <p:scale>
          <a:sx n="65" d="100"/>
          <a:sy n="65" d="100"/>
        </p:scale>
        <p:origin x="2011"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333371056452"/>
          <c:y val="0.25237659129507206"/>
          <c:w val="0.60833334880405043"/>
          <c:h val="0.63095674203826124"/>
        </c:manualLayout>
      </c:layout>
      <c:barChart>
        <c:barDir val="col"/>
        <c:grouping val="clustered"/>
        <c:varyColors val="0"/>
        <c:ser>
          <c:idx val="0"/>
          <c:order val="0"/>
          <c:tx>
            <c:strRef>
              <c:f>Galveston!$A$22</c:f>
              <c:strCache>
                <c:ptCount val="1"/>
                <c:pt idx="0">
                  <c:v>Expenditures</c:v>
                </c:pt>
              </c:strCache>
            </c:strRef>
          </c:tx>
          <c:invertIfNegative val="0"/>
          <c:cat>
            <c:strRef>
              <c:f>Galveston!$B$8:$E$8</c:f>
              <c:strCache>
                <c:ptCount val="4"/>
                <c:pt idx="0">
                  <c:v>Personnel</c:v>
                </c:pt>
                <c:pt idx="1">
                  <c:v>Travel</c:v>
                </c:pt>
                <c:pt idx="2">
                  <c:v>Supplies</c:v>
                </c:pt>
                <c:pt idx="3">
                  <c:v>Other</c:v>
                </c:pt>
              </c:strCache>
            </c:strRef>
          </c:cat>
          <c:val>
            <c:numRef>
              <c:f>Galveston!$B$22:$E$22</c:f>
              <c:numCache>
                <c:formatCode>"$"#,##0</c:formatCode>
                <c:ptCount val="4"/>
                <c:pt idx="0">
                  <c:v>30853.010000000002</c:v>
                </c:pt>
                <c:pt idx="1">
                  <c:v>116.25000000000001</c:v>
                </c:pt>
                <c:pt idx="2">
                  <c:v>1705.28</c:v>
                </c:pt>
                <c:pt idx="3">
                  <c:v>368.90000000000003</c:v>
                </c:pt>
              </c:numCache>
            </c:numRef>
          </c:val>
          <c:extLst>
            <c:ext xmlns:c16="http://schemas.microsoft.com/office/drawing/2014/chart" uri="{C3380CC4-5D6E-409C-BE32-E72D297353CC}">
              <c16:uniqueId val="{00000000-14B8-44DE-8139-92D3DDB3CE5A}"/>
            </c:ext>
          </c:extLst>
        </c:ser>
        <c:ser>
          <c:idx val="1"/>
          <c:order val="1"/>
          <c:tx>
            <c:strRef>
              <c:f>Galveston!$A$23</c:f>
              <c:strCache>
                <c:ptCount val="1"/>
                <c:pt idx="0">
                  <c:v>Balance</c:v>
                </c:pt>
              </c:strCache>
            </c:strRef>
          </c:tx>
          <c:invertIfNegative val="0"/>
          <c:cat>
            <c:strRef>
              <c:f>Galveston!$B$8:$E$8</c:f>
              <c:strCache>
                <c:ptCount val="4"/>
                <c:pt idx="0">
                  <c:v>Personnel</c:v>
                </c:pt>
                <c:pt idx="1">
                  <c:v>Travel</c:v>
                </c:pt>
                <c:pt idx="2">
                  <c:v>Supplies</c:v>
                </c:pt>
                <c:pt idx="3">
                  <c:v>Other</c:v>
                </c:pt>
              </c:strCache>
            </c:strRef>
          </c:cat>
          <c:val>
            <c:numRef>
              <c:f>Galveston!$B$23:$E$23</c:f>
              <c:numCache>
                <c:formatCode>"$"#,##0.00_);\("$"#,##0.00\)</c:formatCode>
                <c:ptCount val="4"/>
                <c:pt idx="0">
                  <c:v>31911.989999999998</c:v>
                </c:pt>
                <c:pt idx="1">
                  <c:v>1899.75</c:v>
                </c:pt>
                <c:pt idx="2">
                  <c:v>3294.7200000000003</c:v>
                </c:pt>
                <c:pt idx="3">
                  <c:v>651.09999999999991</c:v>
                </c:pt>
              </c:numCache>
            </c:numRef>
          </c:val>
          <c:extLst>
            <c:ext xmlns:c16="http://schemas.microsoft.com/office/drawing/2014/chart" uri="{C3380CC4-5D6E-409C-BE32-E72D297353CC}">
              <c16:uniqueId val="{00000001-14B8-44DE-8139-92D3DDB3CE5A}"/>
            </c:ext>
          </c:extLst>
        </c:ser>
        <c:dLbls>
          <c:showLegendKey val="0"/>
          <c:showVal val="0"/>
          <c:showCatName val="0"/>
          <c:showSerName val="0"/>
          <c:showPercent val="0"/>
          <c:showBubbleSize val="0"/>
        </c:dLbls>
        <c:gapWidth val="150"/>
        <c:axId val="138262016"/>
        <c:axId val="138263552"/>
      </c:barChart>
      <c:catAx>
        <c:axId val="13826201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38263552"/>
        <c:crosses val="autoZero"/>
        <c:auto val="0"/>
        <c:lblAlgn val="ctr"/>
        <c:lblOffset val="100"/>
        <c:tickLblSkip val="1"/>
        <c:tickMarkSkip val="1"/>
        <c:noMultiLvlLbl val="0"/>
      </c:catAx>
      <c:valAx>
        <c:axId val="138263552"/>
        <c:scaling>
          <c:orientation val="minMax"/>
        </c:scaling>
        <c:delete val="0"/>
        <c:axPos val="l"/>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38262016"/>
        <c:crosses val="autoZero"/>
        <c:crossBetween val="between"/>
      </c:valAx>
      <c:spPr>
        <a:solidFill>
          <a:srgbClr val="FFFFFF"/>
        </a:solidFill>
        <a:ln w="25400">
          <a:noFill/>
        </a:ln>
      </c:spPr>
    </c:plotArea>
    <c:plotVisOnly val="1"/>
    <c:dispBlanksAs val="gap"/>
    <c:showDLblsOverMax val="0"/>
  </c:chart>
  <c:spPr>
    <a:solidFill>
      <a:srgbClr val="FFFFFF"/>
    </a:solidFill>
    <a:ln w="12700">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3333333333334"/>
          <c:y val="6.9836895388076484E-2"/>
          <c:w val="0.70138215481685473"/>
          <c:h val="0.78883795775528054"/>
        </c:manualLayout>
      </c:layout>
      <c:barChart>
        <c:barDir val="col"/>
        <c:grouping val="clustered"/>
        <c:varyColors val="0"/>
        <c:ser>
          <c:idx val="0"/>
          <c:order val="0"/>
          <c:tx>
            <c:strRef>
              <c:f>Hidalgo!$A$22</c:f>
              <c:strCache>
                <c:ptCount val="1"/>
                <c:pt idx="0">
                  <c:v>Expenditures</c:v>
                </c:pt>
              </c:strCache>
            </c:strRef>
          </c:tx>
          <c:spPr>
            <a:solidFill>
              <a:srgbClr val="666699"/>
            </a:solidFill>
            <a:ln w="25400">
              <a:noFill/>
            </a:ln>
          </c:spPr>
          <c:invertIfNegative val="0"/>
          <c:cat>
            <c:strRef>
              <c:f>Hidalgo!$B$8:$E$8</c:f>
              <c:strCache>
                <c:ptCount val="4"/>
                <c:pt idx="0">
                  <c:v>Personnel</c:v>
                </c:pt>
                <c:pt idx="1">
                  <c:v>Travel</c:v>
                </c:pt>
                <c:pt idx="2">
                  <c:v>Supplies</c:v>
                </c:pt>
                <c:pt idx="3">
                  <c:v>Other</c:v>
                </c:pt>
              </c:strCache>
            </c:strRef>
          </c:cat>
          <c:val>
            <c:numRef>
              <c:f>Hidalgo!$B$22:$E$22</c:f>
              <c:numCache>
                <c:formatCode>"$"#,##0</c:formatCode>
                <c:ptCount val="4"/>
                <c:pt idx="0">
                  <c:v>27158.010000000002</c:v>
                </c:pt>
                <c:pt idx="1">
                  <c:v>0</c:v>
                </c:pt>
                <c:pt idx="2">
                  <c:v>0</c:v>
                </c:pt>
                <c:pt idx="3">
                  <c:v>0</c:v>
                </c:pt>
              </c:numCache>
            </c:numRef>
          </c:val>
          <c:extLst>
            <c:ext xmlns:c16="http://schemas.microsoft.com/office/drawing/2014/chart" uri="{C3380CC4-5D6E-409C-BE32-E72D297353CC}">
              <c16:uniqueId val="{00000000-6B22-44E7-80B9-55893C881425}"/>
            </c:ext>
          </c:extLst>
        </c:ser>
        <c:ser>
          <c:idx val="1"/>
          <c:order val="1"/>
          <c:tx>
            <c:strRef>
              <c:f>Hidalgo!$A$23</c:f>
              <c:strCache>
                <c:ptCount val="1"/>
                <c:pt idx="0">
                  <c:v>Balance</c:v>
                </c:pt>
              </c:strCache>
            </c:strRef>
          </c:tx>
          <c:invertIfNegative val="0"/>
          <c:cat>
            <c:strRef>
              <c:f>Hidalgo!$B$8:$E$8</c:f>
              <c:strCache>
                <c:ptCount val="4"/>
                <c:pt idx="0">
                  <c:v>Personnel</c:v>
                </c:pt>
                <c:pt idx="1">
                  <c:v>Travel</c:v>
                </c:pt>
                <c:pt idx="2">
                  <c:v>Supplies</c:v>
                </c:pt>
                <c:pt idx="3">
                  <c:v>Other</c:v>
                </c:pt>
              </c:strCache>
            </c:strRef>
          </c:cat>
          <c:val>
            <c:numRef>
              <c:f>Hidalgo!$B$23:$E$23</c:f>
              <c:numCache>
                <c:formatCode>"$"#,##0.00_);\("$"#,##0.00\)</c:formatCode>
                <c:ptCount val="4"/>
                <c:pt idx="0">
                  <c:v>40768.99</c:v>
                </c:pt>
                <c:pt idx="1">
                  <c:v>5146</c:v>
                </c:pt>
                <c:pt idx="2">
                  <c:v>360</c:v>
                </c:pt>
                <c:pt idx="3">
                  <c:v>0</c:v>
                </c:pt>
              </c:numCache>
            </c:numRef>
          </c:val>
          <c:extLst>
            <c:ext xmlns:c16="http://schemas.microsoft.com/office/drawing/2014/chart" uri="{C3380CC4-5D6E-409C-BE32-E72D297353CC}">
              <c16:uniqueId val="{00000001-6B22-44E7-80B9-55893C881425}"/>
            </c:ext>
          </c:extLst>
        </c:ser>
        <c:dLbls>
          <c:showLegendKey val="0"/>
          <c:showVal val="0"/>
          <c:showCatName val="0"/>
          <c:showSerName val="0"/>
          <c:showPercent val="0"/>
          <c:showBubbleSize val="0"/>
        </c:dLbls>
        <c:gapWidth val="150"/>
        <c:axId val="38374400"/>
        <c:axId val="38376192"/>
      </c:barChart>
      <c:catAx>
        <c:axId val="3837440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38376192"/>
        <c:crosses val="autoZero"/>
        <c:auto val="0"/>
        <c:lblAlgn val="ctr"/>
        <c:lblOffset val="100"/>
        <c:tickLblSkip val="1"/>
        <c:tickMarkSkip val="1"/>
        <c:noMultiLvlLbl val="0"/>
      </c:catAx>
      <c:valAx>
        <c:axId val="38376192"/>
        <c:scaling>
          <c:orientation val="minMax"/>
        </c:scaling>
        <c:delete val="0"/>
        <c:axPos val="l"/>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38374400"/>
        <c:crosses val="autoZero"/>
        <c:crossBetween val="between"/>
      </c:valAx>
      <c:spPr>
        <a:solidFill>
          <a:srgbClr val="FFFFFF"/>
        </a:solidFill>
        <a:ln w="25400">
          <a:noFill/>
        </a:ln>
      </c:spPr>
    </c:plotArea>
    <c:legend>
      <c:legendPos val="b"/>
      <c:layout>
        <c:manualLayout>
          <c:xMode val="edge"/>
          <c:yMode val="edge"/>
          <c:x val="0.53055555555555556"/>
          <c:y val="0.35989282589676297"/>
          <c:w val="0.35129531222390309"/>
          <c:h val="8.0583392984967792E-2"/>
        </c:manualLayout>
      </c:layout>
      <c:overlay val="0"/>
      <c:spPr>
        <a:noFill/>
        <a:ln w="25400">
          <a:noFill/>
        </a:ln>
      </c:spPr>
      <c:txPr>
        <a:bodyPr/>
        <a:lstStyle/>
        <a:p>
          <a:pPr>
            <a:defRPr sz="10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i="1" dirty="0"/>
              <a:t>Projected</a:t>
            </a:r>
            <a:r>
              <a:rPr lang="en-US" sz="2000" dirty="0"/>
              <a:t>  Surplus/Deficit vs.</a:t>
            </a:r>
            <a:r>
              <a:rPr lang="en-US" sz="2000" baseline="0" dirty="0"/>
              <a:t> Project Needs</a:t>
            </a:r>
          </a:p>
          <a:p>
            <a:pPr>
              <a:defRPr sz="2000"/>
            </a:pPr>
            <a:r>
              <a:rPr lang="en-US" sz="2000" baseline="0" dirty="0"/>
              <a:t>FDBN INV FY 15</a:t>
            </a:r>
            <a:endParaRPr lang="en-US" sz="2000" dirty="0"/>
          </a:p>
        </c:rich>
      </c:tx>
      <c:layout>
        <c:manualLayout>
          <c:xMode val="edge"/>
          <c:yMode val="edge"/>
          <c:x val="0.12272922134733158"/>
          <c:y val="2.7777777777777776E-2"/>
        </c:manualLayout>
      </c:layout>
      <c:overlay val="0"/>
    </c:title>
    <c:autoTitleDeleted val="0"/>
    <c:plotArea>
      <c:layout>
        <c:manualLayout>
          <c:layoutTarget val="inner"/>
          <c:xMode val="edge"/>
          <c:yMode val="edge"/>
          <c:x val="4.6048556430446197E-2"/>
          <c:y val="0.25"/>
          <c:w val="0.88799632804520123"/>
          <c:h val="0.51294783258742582"/>
        </c:manualLayout>
      </c:layout>
      <c:barChart>
        <c:barDir val="bar"/>
        <c:grouping val="clustered"/>
        <c:varyColors val="0"/>
        <c:ser>
          <c:idx val="0"/>
          <c:order val="0"/>
          <c:tx>
            <c:strRef>
              <c:f>SUMMARY!$O$91</c:f>
              <c:strCache>
                <c:ptCount val="1"/>
                <c:pt idx="0">
                  <c:v>Potential Unspent</c:v>
                </c:pt>
              </c:strCache>
            </c:strRef>
          </c:tx>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SUMMARY!$O$88:$O$91</c:f>
              <c:strCache>
                <c:ptCount val="4"/>
                <c:pt idx="0">
                  <c:v>Surplus</c:v>
                </c:pt>
                <c:pt idx="1">
                  <c:v>Web Project</c:v>
                </c:pt>
                <c:pt idx="2">
                  <c:v>Addition of LHD</c:v>
                </c:pt>
                <c:pt idx="3">
                  <c:v>Potential Unspent</c:v>
                </c:pt>
              </c:strCache>
            </c:strRef>
          </c:cat>
          <c:val>
            <c:numRef>
              <c:f>SUMMARY!$D$96</c:f>
              <c:numCache>
                <c:formatCode>"$"#,##0</c:formatCode>
                <c:ptCount val="1"/>
                <c:pt idx="0">
                  <c:v>41819</c:v>
                </c:pt>
              </c:numCache>
            </c:numRef>
          </c:val>
          <c:extLst>
            <c:ext xmlns:c16="http://schemas.microsoft.com/office/drawing/2014/chart" uri="{C3380CC4-5D6E-409C-BE32-E72D297353CC}">
              <c16:uniqueId val="{00000000-E8BB-425B-934A-ED67213D5FA6}"/>
            </c:ext>
          </c:extLst>
        </c:ser>
        <c:ser>
          <c:idx val="1"/>
          <c:order val="1"/>
          <c:tx>
            <c:strRef>
              <c:f>SUMMARY!$O$90</c:f>
              <c:strCache>
                <c:ptCount val="1"/>
                <c:pt idx="0">
                  <c:v>Addition of LHD</c:v>
                </c:pt>
              </c:strCache>
            </c:strRef>
          </c:tx>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SUMMARY!$D$95</c:f>
              <c:numCache>
                <c:formatCode>"$"#,##0</c:formatCode>
                <c:ptCount val="1"/>
                <c:pt idx="0">
                  <c:v>95000</c:v>
                </c:pt>
              </c:numCache>
            </c:numRef>
          </c:val>
          <c:extLst>
            <c:ext xmlns:c16="http://schemas.microsoft.com/office/drawing/2014/chart" uri="{C3380CC4-5D6E-409C-BE32-E72D297353CC}">
              <c16:uniqueId val="{00000001-E8BB-425B-934A-ED67213D5FA6}"/>
            </c:ext>
          </c:extLst>
        </c:ser>
        <c:ser>
          <c:idx val="3"/>
          <c:order val="2"/>
          <c:tx>
            <c:strRef>
              <c:f>SUMMARY!$O$89</c:f>
              <c:strCache>
                <c:ptCount val="1"/>
                <c:pt idx="0">
                  <c:v>Web Project</c:v>
                </c:pt>
              </c:strCache>
            </c:strRef>
          </c:tx>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SUMMARY!$O$88:$O$91</c:f>
              <c:strCache>
                <c:ptCount val="4"/>
                <c:pt idx="0">
                  <c:v>Surplus</c:v>
                </c:pt>
                <c:pt idx="1">
                  <c:v>Web Project</c:v>
                </c:pt>
                <c:pt idx="2">
                  <c:v>Addition of LHD</c:v>
                </c:pt>
                <c:pt idx="3">
                  <c:v>Potential Unspent</c:v>
                </c:pt>
              </c:strCache>
            </c:strRef>
          </c:cat>
          <c:val>
            <c:numRef>
              <c:f>SUMMARY!$D$94</c:f>
              <c:numCache>
                <c:formatCode>"$"#,##0</c:formatCode>
                <c:ptCount val="1"/>
                <c:pt idx="0">
                  <c:v>130000</c:v>
                </c:pt>
              </c:numCache>
            </c:numRef>
          </c:val>
          <c:extLst>
            <c:ext xmlns:c16="http://schemas.microsoft.com/office/drawing/2014/chart" uri="{C3380CC4-5D6E-409C-BE32-E72D297353CC}">
              <c16:uniqueId val="{00000002-E8BB-425B-934A-ED67213D5FA6}"/>
            </c:ext>
          </c:extLst>
        </c:ser>
        <c:ser>
          <c:idx val="2"/>
          <c:order val="3"/>
          <c:tx>
            <c:strRef>
              <c:f>SUMMARY!$O$88</c:f>
              <c:strCache>
                <c:ptCount val="1"/>
                <c:pt idx="0">
                  <c:v>Surplus</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SUMMARY!$O$88:$O$91</c:f>
              <c:strCache>
                <c:ptCount val="4"/>
                <c:pt idx="0">
                  <c:v>Surplus</c:v>
                </c:pt>
                <c:pt idx="1">
                  <c:v>Web Project</c:v>
                </c:pt>
                <c:pt idx="2">
                  <c:v>Addition of LHD</c:v>
                </c:pt>
                <c:pt idx="3">
                  <c:v>Potential Unspent</c:v>
                </c:pt>
              </c:strCache>
            </c:strRef>
          </c:cat>
          <c:val>
            <c:numRef>
              <c:f>SUMMARY!$D$93</c:f>
              <c:numCache>
                <c:formatCode>"$"#,##0</c:formatCode>
                <c:ptCount val="1"/>
                <c:pt idx="0">
                  <c:v>266819</c:v>
                </c:pt>
              </c:numCache>
            </c:numRef>
          </c:val>
          <c:extLst>
            <c:ext xmlns:c16="http://schemas.microsoft.com/office/drawing/2014/chart" uri="{C3380CC4-5D6E-409C-BE32-E72D297353CC}">
              <c16:uniqueId val="{00000003-E8BB-425B-934A-ED67213D5FA6}"/>
            </c:ext>
          </c:extLst>
        </c:ser>
        <c:dLbls>
          <c:showLegendKey val="0"/>
          <c:showVal val="0"/>
          <c:showCatName val="0"/>
          <c:showSerName val="0"/>
          <c:showPercent val="0"/>
          <c:showBubbleSize val="0"/>
        </c:dLbls>
        <c:gapWidth val="150"/>
        <c:overlap val="-6"/>
        <c:axId val="38619392"/>
        <c:axId val="38629376"/>
      </c:barChart>
      <c:catAx>
        <c:axId val="38619392"/>
        <c:scaling>
          <c:orientation val="minMax"/>
        </c:scaling>
        <c:delete val="1"/>
        <c:axPos val="l"/>
        <c:numFmt formatCode="General" sourceLinked="1"/>
        <c:majorTickMark val="out"/>
        <c:minorTickMark val="none"/>
        <c:tickLblPos val="nextTo"/>
        <c:crossAx val="38629376"/>
        <c:crosses val="autoZero"/>
        <c:auto val="1"/>
        <c:lblAlgn val="ctr"/>
        <c:lblOffset val="100"/>
        <c:noMultiLvlLbl val="0"/>
      </c:catAx>
      <c:valAx>
        <c:axId val="38629376"/>
        <c:scaling>
          <c:orientation val="minMax"/>
          <c:max val="500000"/>
        </c:scaling>
        <c:delete val="0"/>
        <c:axPos val="b"/>
        <c:majorGridlines>
          <c:spPr>
            <a:ln>
              <a:noFill/>
            </a:ln>
          </c:spPr>
        </c:majorGridlines>
        <c:numFmt formatCode="&quot;$&quot;#,##0_);\(&quot;$&quot;#,##0\)" sourceLinked="0"/>
        <c:majorTickMark val="out"/>
        <c:minorTickMark val="none"/>
        <c:tickLblPos val="nextTo"/>
        <c:txPr>
          <a:bodyPr/>
          <a:lstStyle/>
          <a:p>
            <a:pPr>
              <a:defRPr sz="1100"/>
            </a:pPr>
            <a:endParaRPr lang="en-US"/>
          </a:p>
        </c:txPr>
        <c:crossAx val="38619392"/>
        <c:crosses val="autoZero"/>
        <c:crossBetween val="between"/>
        <c:majorUnit val="100000"/>
        <c:minorUnit val="20000"/>
      </c:valAx>
      <c:spPr>
        <a:noFill/>
        <a:ln>
          <a:solidFill>
            <a:srgbClr val="808080"/>
          </a:solidFill>
        </a:ln>
      </c:spPr>
    </c:plotArea>
    <c:legend>
      <c:legendPos val="b"/>
      <c:layout>
        <c:manualLayout>
          <c:xMode val="edge"/>
          <c:yMode val="edge"/>
          <c:x val="4.2929116619043313E-2"/>
          <c:y val="0.88681408518764915"/>
          <c:w val="0.84121198631089844"/>
          <c:h val="7.745615259927513E-2"/>
        </c:manualLayout>
      </c:layout>
      <c:overlay val="0"/>
      <c:txPr>
        <a:bodyPr/>
        <a:lstStyle/>
        <a:p>
          <a:pPr>
            <a:defRPr sz="120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85189-91D5-48D0-AA27-A9F29006F85E}" type="datetimeFigureOut">
              <a:rPr lang="en-US" smtClean="0"/>
              <a:t>2/16/2023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ADB95-CE12-4153-A2EC-3A884E37C449}" type="slidenum">
              <a:rPr lang="en-US" smtClean="0"/>
              <a:t>‹#›</a:t>
            </a:fld>
            <a:endParaRPr lang="en-US" dirty="0"/>
          </a:p>
        </p:txBody>
      </p:sp>
    </p:spTree>
    <p:extLst>
      <p:ext uri="{BB962C8B-B14F-4D97-AF65-F5344CB8AC3E}">
        <p14:creationId xmlns:p14="http://schemas.microsoft.com/office/powerpoint/2010/main" val="214692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State’s Budget process.</a:t>
            </a:r>
          </a:p>
        </p:txBody>
      </p:sp>
      <p:sp>
        <p:nvSpPr>
          <p:cNvPr id="4" name="Slide Number Placeholder 3"/>
          <p:cNvSpPr>
            <a:spLocks noGrp="1"/>
          </p:cNvSpPr>
          <p:nvPr>
            <p:ph type="sldNum" sz="quarter" idx="10"/>
          </p:nvPr>
        </p:nvSpPr>
        <p:spPr/>
        <p:txBody>
          <a:bodyPr/>
          <a:lstStyle/>
          <a:p>
            <a:fld id="{AEEADB95-CE12-4153-A2EC-3A884E37C449}" type="slidenum">
              <a:rPr lang="en-US" smtClean="0"/>
              <a:t>3</a:t>
            </a:fld>
            <a:endParaRPr lang="en-US" dirty="0"/>
          </a:p>
        </p:txBody>
      </p:sp>
    </p:spTree>
    <p:extLst>
      <p:ext uri="{BB962C8B-B14F-4D97-AF65-F5344CB8AC3E}">
        <p14:creationId xmlns:p14="http://schemas.microsoft.com/office/powerpoint/2010/main" val="365478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Legislative Budget Board (LBB) - permanent joint committee of the Texas Legislature that develops budget and policy recommendations for legislative appropriations, completes fiscal analyses for proposed legislation, and conducts evaluations and reviews to improve the efficiency and performance of state and local operations</a:t>
            </a:r>
          </a:p>
        </p:txBody>
      </p:sp>
      <p:sp>
        <p:nvSpPr>
          <p:cNvPr id="4" name="Slide Number Placeholder 3"/>
          <p:cNvSpPr>
            <a:spLocks noGrp="1"/>
          </p:cNvSpPr>
          <p:nvPr>
            <p:ph type="sldNum" sz="quarter" idx="10"/>
          </p:nvPr>
        </p:nvSpPr>
        <p:spPr/>
        <p:txBody>
          <a:bodyPr/>
          <a:lstStyle/>
          <a:p>
            <a:fld id="{AEEADB95-CE12-4153-A2EC-3A884E37C449}" type="slidenum">
              <a:rPr lang="en-US" smtClean="0"/>
              <a:t>5</a:t>
            </a:fld>
            <a:endParaRPr lang="en-US" dirty="0"/>
          </a:p>
        </p:txBody>
      </p:sp>
    </p:spTree>
    <p:extLst>
      <p:ext uri="{BB962C8B-B14F-4D97-AF65-F5344CB8AC3E}">
        <p14:creationId xmlns:p14="http://schemas.microsoft.com/office/powerpoint/2010/main" val="1252039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3CF7BD8-B837-4763-AAAA-267CB31C4434}" type="datetimeFigureOut">
              <a:rPr lang="en-US" smtClean="0"/>
              <a:t>2/16/2023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F85CB87-C7CB-41AF-B22C-4C6541B34D8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CF7BD8-B837-4763-AAAA-267CB31C4434}"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5CB87-C7CB-41AF-B22C-4C6541B34D8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CF7BD8-B837-4763-AAAA-267CB31C4434}"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5CB87-C7CB-41AF-B22C-4C6541B34D8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CF7BD8-B837-4763-AAAA-267CB31C4434}"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5CB87-C7CB-41AF-B22C-4C6541B34D85}"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3CF7BD8-B837-4763-AAAA-267CB31C4434}"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5CB87-C7CB-41AF-B22C-4C6541B34D85}"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3CF7BD8-B837-4763-AAAA-267CB31C4434}"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5CB87-C7CB-41AF-B22C-4C6541B34D85}"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3CF7BD8-B837-4763-AAAA-267CB31C4434}" type="datetimeFigureOut">
              <a:rPr lang="en-US" smtClean="0"/>
              <a:t>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5CB87-C7CB-41AF-B22C-4C6541B34D8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CF7BD8-B837-4763-AAAA-267CB31C4434}" type="datetimeFigureOut">
              <a:rPr lang="en-US" smtClean="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5CB87-C7CB-41AF-B22C-4C6541B34D85}"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F7BD8-B837-4763-AAAA-267CB31C4434}" type="datetimeFigureOut">
              <a:rPr lang="en-US" smtClean="0"/>
              <a:t>2/16/2023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5CB87-C7CB-41AF-B22C-4C6541B34D8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3CF7BD8-B837-4763-AAAA-267CB31C4434}"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5CB87-C7CB-41AF-B22C-4C6541B34D8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93CF7BD8-B837-4763-AAAA-267CB31C4434}" type="datetimeFigureOut">
              <a:rPr lang="en-US" smtClean="0"/>
              <a:t>2/16/2023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F85CB87-C7CB-41AF-B22C-4C6541B34D85}"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3CF7BD8-B837-4763-AAAA-267CB31C4434}" type="datetimeFigureOut">
              <a:rPr lang="en-US" smtClean="0"/>
              <a:t>2/16/2023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F85CB87-C7CB-41AF-B22C-4C6541B34D8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829761"/>
          </a:xfrm>
        </p:spPr>
        <p:txBody>
          <a:bodyPr>
            <a:normAutofit/>
          </a:bodyPr>
          <a:lstStyle/>
          <a:p>
            <a:r>
              <a:rPr lang="en-US" dirty="0"/>
              <a:t>Exceptional Items (EI)</a:t>
            </a:r>
          </a:p>
        </p:txBody>
      </p:sp>
      <p:sp>
        <p:nvSpPr>
          <p:cNvPr id="3" name="Subtitle 2"/>
          <p:cNvSpPr>
            <a:spLocks noGrp="1"/>
          </p:cNvSpPr>
          <p:nvPr>
            <p:ph type="subTitle" idx="1"/>
          </p:nvPr>
        </p:nvSpPr>
        <p:spPr>
          <a:xfrm>
            <a:off x="914400" y="3331698"/>
            <a:ext cx="7239000" cy="1752600"/>
          </a:xfrm>
        </p:spPr>
        <p:txBody>
          <a:bodyPr>
            <a:noAutofit/>
          </a:bodyPr>
          <a:lstStyle/>
          <a:p>
            <a:r>
              <a:rPr lang="en-US" sz="2400" dirty="0"/>
              <a:t>David G. Bastis, MPH</a:t>
            </a:r>
          </a:p>
          <a:p>
            <a:r>
              <a:rPr lang="en-US" sz="2400" dirty="0"/>
              <a:t>Group Manager</a:t>
            </a:r>
          </a:p>
          <a:p>
            <a:r>
              <a:rPr lang="en-US" sz="2400" dirty="0"/>
              <a:t>Emerging &amp; Acute Infectious Disease Branch</a:t>
            </a:r>
          </a:p>
        </p:txBody>
      </p:sp>
    </p:spTree>
    <p:extLst>
      <p:ext uri="{BB962C8B-B14F-4D97-AF65-F5344CB8AC3E}">
        <p14:creationId xmlns:p14="http://schemas.microsoft.com/office/powerpoint/2010/main" val="407287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LHDs with a Foodborne Epi</a:t>
            </a:r>
          </a:p>
        </p:txBody>
      </p:sp>
      <p:sp>
        <p:nvSpPr>
          <p:cNvPr id="4" name="Content Placeholder 2"/>
          <p:cNvSpPr txBox="1">
            <a:spLocks/>
          </p:cNvSpPr>
          <p:nvPr/>
        </p:nvSpPr>
        <p:spPr>
          <a:xfrm>
            <a:off x="457200" y="1481328"/>
            <a:ext cx="4038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Austin </a:t>
            </a:r>
          </a:p>
          <a:p>
            <a:r>
              <a:rPr lang="en-US" dirty="0"/>
              <a:t>Bell County</a:t>
            </a:r>
          </a:p>
          <a:p>
            <a:r>
              <a:rPr lang="en-US" dirty="0"/>
              <a:t>Brazoria County</a:t>
            </a:r>
          </a:p>
          <a:p>
            <a:r>
              <a:rPr lang="en-US" dirty="0"/>
              <a:t>Collin County</a:t>
            </a:r>
          </a:p>
          <a:p>
            <a:r>
              <a:rPr lang="en-US" dirty="0"/>
              <a:t>Dallas County</a:t>
            </a:r>
          </a:p>
          <a:p>
            <a:r>
              <a:rPr lang="en-US" dirty="0"/>
              <a:t>Denton County</a:t>
            </a:r>
          </a:p>
          <a:p>
            <a:r>
              <a:rPr lang="en-US" dirty="0"/>
              <a:t>El Paso</a:t>
            </a:r>
          </a:p>
          <a:p>
            <a:r>
              <a:rPr lang="en-US" dirty="0"/>
              <a:t>Fort Bend County</a:t>
            </a:r>
          </a:p>
          <a:p>
            <a:r>
              <a:rPr lang="en-US" dirty="0"/>
              <a:t>Galveston County</a:t>
            </a:r>
          </a:p>
        </p:txBody>
      </p:sp>
      <p:sp>
        <p:nvSpPr>
          <p:cNvPr id="5" name="Content Placeholder 4"/>
          <p:cNvSpPr txBox="1">
            <a:spLocks/>
          </p:cNvSpPr>
          <p:nvPr/>
        </p:nvSpPr>
        <p:spPr>
          <a:xfrm>
            <a:off x="4648200" y="1481328"/>
            <a:ext cx="4038600"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Harris County</a:t>
            </a:r>
          </a:p>
          <a:p>
            <a:r>
              <a:rPr lang="en-US" dirty="0"/>
              <a:t>Hidalgo County</a:t>
            </a:r>
          </a:p>
          <a:p>
            <a:r>
              <a:rPr lang="en-US" dirty="0"/>
              <a:t>Houston</a:t>
            </a:r>
          </a:p>
          <a:p>
            <a:r>
              <a:rPr lang="en-US" dirty="0"/>
              <a:t>NE Texas</a:t>
            </a:r>
          </a:p>
          <a:p>
            <a:r>
              <a:rPr lang="en-US" dirty="0"/>
              <a:t>San Antonio</a:t>
            </a:r>
          </a:p>
          <a:p>
            <a:r>
              <a:rPr lang="en-US" dirty="0"/>
              <a:t>Tarrant County</a:t>
            </a:r>
          </a:p>
          <a:p>
            <a:r>
              <a:rPr lang="en-US" dirty="0"/>
              <a:t>Williamson County</a:t>
            </a:r>
          </a:p>
          <a:p>
            <a:r>
              <a:rPr lang="en-US" dirty="0"/>
              <a:t>Cameron County (New)</a:t>
            </a:r>
          </a:p>
        </p:txBody>
      </p:sp>
    </p:spTree>
    <p:extLst>
      <p:ext uri="{BB962C8B-B14F-4D97-AF65-F5344CB8AC3E}">
        <p14:creationId xmlns:p14="http://schemas.microsoft.com/office/powerpoint/2010/main" val="362132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22210532"/>
              </p:ext>
            </p:extLst>
          </p:nvPr>
        </p:nvGraphicFramePr>
        <p:xfrm>
          <a:off x="457200" y="1905000"/>
          <a:ext cx="48006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304800"/>
            <a:ext cx="8229600" cy="1143000"/>
          </a:xfrm>
        </p:spPr>
        <p:txBody>
          <a:bodyPr>
            <a:normAutofit fontScale="90000"/>
          </a:bodyPr>
          <a:lstStyle/>
          <a:p>
            <a:r>
              <a:rPr lang="en-US" dirty="0"/>
              <a:t>Mid-year Checks &amp; Balances</a:t>
            </a:r>
            <a:br>
              <a:rPr lang="en-US" dirty="0"/>
            </a:br>
            <a:r>
              <a:rPr lang="en-US" dirty="0"/>
              <a:t>Expenditures as of 3/1/2015</a:t>
            </a:r>
          </a:p>
        </p:txBody>
      </p:sp>
      <p:graphicFrame>
        <p:nvGraphicFramePr>
          <p:cNvPr id="6" name="Chart 5"/>
          <p:cNvGraphicFramePr>
            <a:graphicFrameLocks/>
          </p:cNvGraphicFramePr>
          <p:nvPr>
            <p:extLst>
              <p:ext uri="{D42A27DB-BD31-4B8C-83A1-F6EECF244321}">
                <p14:modId xmlns:p14="http://schemas.microsoft.com/office/powerpoint/2010/main" val="3421474659"/>
              </p:ext>
            </p:extLst>
          </p:nvPr>
        </p:nvGraphicFramePr>
        <p:xfrm>
          <a:off x="4419600" y="2209800"/>
          <a:ext cx="45720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75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a:t>Vacancies – Keep positions filled!</a:t>
            </a:r>
          </a:p>
          <a:p>
            <a:r>
              <a:rPr lang="en-US" dirty="0"/>
              <a:t>Range for total monthly expenditures    $5,500  - $6900</a:t>
            </a:r>
          </a:p>
          <a:p>
            <a:endParaRPr lang="en-US" dirty="0"/>
          </a:p>
        </p:txBody>
      </p:sp>
      <p:sp>
        <p:nvSpPr>
          <p:cNvPr id="2" name="Title 1"/>
          <p:cNvSpPr>
            <a:spLocks noGrp="1"/>
          </p:cNvSpPr>
          <p:nvPr>
            <p:ph type="title"/>
          </p:nvPr>
        </p:nvSpPr>
        <p:spPr/>
        <p:txBody>
          <a:bodyPr/>
          <a:lstStyle/>
          <a:p>
            <a:r>
              <a:rPr lang="en-US" dirty="0"/>
              <a:t>Surplus Funds</a:t>
            </a:r>
          </a:p>
        </p:txBody>
      </p:sp>
    </p:spTree>
    <p:extLst>
      <p:ext uri="{BB962C8B-B14F-4D97-AF65-F5344CB8AC3E}">
        <p14:creationId xmlns:p14="http://schemas.microsoft.com/office/powerpoint/2010/main" val="242592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693958540"/>
              </p:ext>
            </p:extLst>
          </p:nvPr>
        </p:nvGraphicFramePr>
        <p:xfrm>
          <a:off x="990600" y="685800"/>
          <a:ext cx="71628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817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Funding for existing epidemiologist positions sustained </a:t>
            </a:r>
            <a:r>
              <a:rPr lang="en-US" u="sng" dirty="0"/>
              <a:t>AND</a:t>
            </a:r>
          </a:p>
          <a:p>
            <a:r>
              <a:rPr lang="en-US" dirty="0"/>
              <a:t>Likely will be able to offer additional LHDS a position </a:t>
            </a:r>
            <a:r>
              <a:rPr lang="en-US" u="sng" dirty="0"/>
              <a:t>AND</a:t>
            </a:r>
          </a:p>
          <a:p>
            <a:r>
              <a:rPr lang="en-US" dirty="0"/>
              <a:t>Transition all LHD epidemiologists contracts to generalist positions effective FY 16 for </a:t>
            </a:r>
            <a:r>
              <a:rPr lang="en-US" u="sng" dirty="0"/>
              <a:t>all</a:t>
            </a:r>
            <a:r>
              <a:rPr lang="en-US" dirty="0"/>
              <a:t> selected LHDs</a:t>
            </a:r>
          </a:p>
          <a:p>
            <a:pPr lvl="1"/>
            <a:r>
              <a:rPr lang="en-US" dirty="0"/>
              <a:t>More flexibility for LHDs…idea is to be able to respond to many different emerging ID threats</a:t>
            </a:r>
          </a:p>
          <a:p>
            <a:pPr lvl="1"/>
            <a:r>
              <a:rPr lang="en-US" dirty="0"/>
              <a:t>Allows DSHS EAIDB to focus more on supporting LHDs and DSHS Regional Offices with QA/QI initiatives and program review tools</a:t>
            </a:r>
          </a:p>
          <a:p>
            <a:r>
              <a:rPr lang="en-US" dirty="0"/>
              <a:t>Contract amount is unchanged</a:t>
            </a:r>
          </a:p>
          <a:p>
            <a:r>
              <a:rPr lang="en-US" dirty="0"/>
              <a:t>HAI funding for </a:t>
            </a:r>
            <a:r>
              <a:rPr lang="en-US" i="1" dirty="0"/>
              <a:t>C. difficile</a:t>
            </a:r>
            <a:r>
              <a:rPr lang="en-US" dirty="0"/>
              <a:t> projects sustained</a:t>
            </a:r>
          </a:p>
          <a:p>
            <a:pPr lvl="1"/>
            <a:r>
              <a:rPr lang="en-US" dirty="0"/>
              <a:t>Expanding partnerships and implementing improvements to infection control in hospitals throughout Texas</a:t>
            </a:r>
          </a:p>
        </p:txBody>
      </p:sp>
      <p:sp>
        <p:nvSpPr>
          <p:cNvPr id="2" name="Title 1"/>
          <p:cNvSpPr>
            <a:spLocks noGrp="1"/>
          </p:cNvSpPr>
          <p:nvPr>
            <p:ph type="title"/>
          </p:nvPr>
        </p:nvSpPr>
        <p:spPr/>
        <p:txBody>
          <a:bodyPr/>
          <a:lstStyle/>
          <a:p>
            <a:r>
              <a:rPr lang="en-US" dirty="0"/>
              <a:t>FY 16 – FY 17 Ebola EI</a:t>
            </a:r>
          </a:p>
        </p:txBody>
      </p:sp>
    </p:spTree>
    <p:extLst>
      <p:ext uri="{BB962C8B-B14F-4D97-AF65-F5344CB8AC3E}">
        <p14:creationId xmlns:p14="http://schemas.microsoft.com/office/powerpoint/2010/main" val="393682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838200"/>
            <a:ext cx="4191000" cy="4191000"/>
          </a:xfrm>
          <a:prstGeom prst="rect">
            <a:avLst/>
          </a:prstGeom>
        </p:spPr>
      </p:pic>
    </p:spTree>
    <p:extLst>
      <p:ext uri="{BB962C8B-B14F-4D97-AF65-F5344CB8AC3E}">
        <p14:creationId xmlns:p14="http://schemas.microsoft.com/office/powerpoint/2010/main" val="216268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Partnership with DADS with IPMA contractor</a:t>
            </a:r>
          </a:p>
          <a:p>
            <a:pPr lvl="1"/>
            <a:r>
              <a:rPr lang="en-US" dirty="0"/>
              <a:t>Two CDI/IC trainings for thirteen assisted living centers</a:t>
            </a:r>
          </a:p>
          <a:p>
            <a:pPr lvl="1"/>
            <a:r>
              <a:rPr lang="en-US" dirty="0"/>
              <a:t>Trained living center teams together—administration, medical director, nursing director, environmental</a:t>
            </a:r>
          </a:p>
          <a:p>
            <a:pPr lvl="1"/>
            <a:r>
              <a:rPr lang="en-US" dirty="0"/>
              <a:t>Followed-up with site visits</a:t>
            </a:r>
          </a:p>
          <a:p>
            <a:r>
              <a:rPr lang="en-US" dirty="0"/>
              <a:t>Eighteen infection control training sessions conducted by TSICP</a:t>
            </a:r>
          </a:p>
          <a:p>
            <a:pPr lvl="1"/>
            <a:r>
              <a:rPr lang="en-US" dirty="0"/>
              <a:t>Over 400 professionals attended statewide</a:t>
            </a:r>
          </a:p>
          <a:p>
            <a:pPr lvl="1"/>
            <a:endParaRPr lang="en-US" dirty="0"/>
          </a:p>
        </p:txBody>
      </p:sp>
      <p:sp>
        <p:nvSpPr>
          <p:cNvPr id="3" name="Title 2"/>
          <p:cNvSpPr>
            <a:spLocks noGrp="1"/>
          </p:cNvSpPr>
          <p:nvPr>
            <p:ph type="title"/>
          </p:nvPr>
        </p:nvSpPr>
        <p:spPr/>
        <p:txBody>
          <a:bodyPr>
            <a:normAutofit fontScale="90000"/>
          </a:bodyPr>
          <a:lstStyle/>
          <a:p>
            <a:r>
              <a:rPr lang="en-US" dirty="0"/>
              <a:t>HAI Significant Accomplishments</a:t>
            </a:r>
          </a:p>
        </p:txBody>
      </p:sp>
    </p:spTree>
    <p:extLst>
      <p:ext uri="{BB962C8B-B14F-4D97-AF65-F5344CB8AC3E}">
        <p14:creationId xmlns:p14="http://schemas.microsoft.com/office/powerpoint/2010/main" val="102006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Research projects with University of Houston and UT School of Public Health transitioning from research focus to applying evidence based interventions throughout Texas</a:t>
            </a:r>
          </a:p>
          <a:p>
            <a:pPr lvl="1"/>
            <a:r>
              <a:rPr lang="en-US" dirty="0"/>
              <a:t>Texas A &amp; M research group to help with economic analysis</a:t>
            </a:r>
          </a:p>
          <a:p>
            <a:pPr lvl="1"/>
            <a:r>
              <a:rPr lang="en-US" dirty="0"/>
              <a:t>Texas Medical Foundation to help recruit hospitals and collect data</a:t>
            </a:r>
          </a:p>
          <a:p>
            <a:pPr marL="109728" indent="0">
              <a:buNone/>
            </a:pPr>
            <a:endParaRPr lang="en-US" dirty="0"/>
          </a:p>
        </p:txBody>
      </p:sp>
      <p:sp>
        <p:nvSpPr>
          <p:cNvPr id="3" name="Title 2"/>
          <p:cNvSpPr>
            <a:spLocks noGrp="1"/>
          </p:cNvSpPr>
          <p:nvPr>
            <p:ph type="title"/>
          </p:nvPr>
        </p:nvSpPr>
        <p:spPr/>
        <p:txBody>
          <a:bodyPr/>
          <a:lstStyle/>
          <a:p>
            <a:r>
              <a:rPr lang="en-US" dirty="0"/>
              <a:t>HAI CDI Projects in Transition</a:t>
            </a:r>
          </a:p>
        </p:txBody>
      </p:sp>
    </p:spTree>
    <p:extLst>
      <p:ext uri="{BB962C8B-B14F-4D97-AF65-F5344CB8AC3E}">
        <p14:creationId xmlns:p14="http://schemas.microsoft.com/office/powerpoint/2010/main" val="263241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Collaborations and Partnerships</a:t>
            </a:r>
          </a:p>
        </p:txBody>
      </p:sp>
      <p:graphicFrame>
        <p:nvGraphicFramePr>
          <p:cNvPr id="4" name="Table 3"/>
          <p:cNvGraphicFramePr>
            <a:graphicFrameLocks noGrp="1"/>
          </p:cNvGraphicFramePr>
          <p:nvPr>
            <p:extLst>
              <p:ext uri="{D42A27DB-BD31-4B8C-83A1-F6EECF244321}">
                <p14:modId xmlns:p14="http://schemas.microsoft.com/office/powerpoint/2010/main" val="1777990950"/>
              </p:ext>
            </p:extLst>
          </p:nvPr>
        </p:nvGraphicFramePr>
        <p:xfrm>
          <a:off x="685800" y="1371600"/>
          <a:ext cx="7543800" cy="3657600"/>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925859">
                <a:tc>
                  <a:txBody>
                    <a:bodyPr/>
                    <a:lstStyle/>
                    <a:p>
                      <a:r>
                        <a:rPr lang="en-US" dirty="0"/>
                        <a:t>Oversight</a:t>
                      </a:r>
                    </a:p>
                  </a:txBody>
                  <a:tcPr/>
                </a:tc>
                <a:tc>
                  <a:txBody>
                    <a:bodyPr/>
                    <a:lstStyle/>
                    <a:p>
                      <a:r>
                        <a:rPr lang="en-US" dirty="0"/>
                        <a:t>Training</a:t>
                      </a:r>
                    </a:p>
                  </a:txBody>
                  <a:tcPr/>
                </a:tc>
                <a:tc>
                  <a:txBody>
                    <a:bodyPr/>
                    <a:lstStyle/>
                    <a:p>
                      <a:r>
                        <a:rPr lang="en-US" dirty="0"/>
                        <a:t>Provider Recruitment Program Evaluation</a:t>
                      </a:r>
                    </a:p>
                    <a:p>
                      <a:r>
                        <a:rPr lang="en-US" dirty="0"/>
                        <a:t>Economic</a:t>
                      </a:r>
                      <a:r>
                        <a:rPr lang="en-US" baseline="0" dirty="0"/>
                        <a:t> Impact</a:t>
                      </a:r>
                      <a:endParaRPr lang="en-US" dirty="0"/>
                    </a:p>
                  </a:txBody>
                  <a:tcPr/>
                </a:tc>
                <a:tc>
                  <a:txBody>
                    <a:bodyPr/>
                    <a:lstStyle/>
                    <a:p>
                      <a:r>
                        <a:rPr lang="en-US" dirty="0"/>
                        <a:t>SME</a:t>
                      </a:r>
                    </a:p>
                    <a:p>
                      <a:r>
                        <a:rPr lang="en-US" dirty="0"/>
                        <a:t>Evidence Based</a:t>
                      </a:r>
                      <a:r>
                        <a:rPr lang="en-US" baseline="0" dirty="0"/>
                        <a:t> </a:t>
                      </a:r>
                      <a:r>
                        <a:rPr lang="en-US" dirty="0"/>
                        <a:t>Interventions</a:t>
                      </a:r>
                    </a:p>
                    <a:p>
                      <a:r>
                        <a:rPr lang="en-US" dirty="0"/>
                        <a:t>Analysis</a:t>
                      </a:r>
                    </a:p>
                  </a:txBody>
                  <a:tcPr/>
                </a:tc>
                <a:extLst>
                  <a:ext uri="{0D108BD9-81ED-4DB2-BD59-A6C34878D82A}">
                    <a16:rowId xmlns:a16="http://schemas.microsoft.com/office/drawing/2014/main" val="10000"/>
                  </a:ext>
                </a:extLst>
              </a:tr>
              <a:tr h="375487">
                <a:tc>
                  <a:txBody>
                    <a:bodyPr/>
                    <a:lstStyle/>
                    <a:p>
                      <a:r>
                        <a:rPr lang="en-US" dirty="0"/>
                        <a:t>DSHS</a:t>
                      </a:r>
                    </a:p>
                  </a:txBody>
                  <a:tcPr/>
                </a:tc>
                <a:tc>
                  <a:txBody>
                    <a:bodyPr/>
                    <a:lstStyle/>
                    <a:p>
                      <a:r>
                        <a:rPr lang="en-US" dirty="0"/>
                        <a:t>I</a:t>
                      </a:r>
                      <a:r>
                        <a:rPr lang="en-US" baseline="0" dirty="0"/>
                        <a:t>PMA</a:t>
                      </a:r>
                      <a:endParaRPr lang="en-US" dirty="0"/>
                    </a:p>
                  </a:txBody>
                  <a:tcPr/>
                </a:tc>
                <a:tc>
                  <a:txBody>
                    <a:bodyPr/>
                    <a:lstStyle/>
                    <a:p>
                      <a:r>
                        <a:rPr lang="en-US" dirty="0"/>
                        <a:t>Texas A &amp; M</a:t>
                      </a:r>
                    </a:p>
                  </a:txBody>
                  <a:tcPr/>
                </a:tc>
                <a:tc>
                  <a:txBody>
                    <a:bodyPr/>
                    <a:lstStyle/>
                    <a:p>
                      <a:r>
                        <a:rPr lang="en-US" dirty="0"/>
                        <a:t>University of Houston</a:t>
                      </a:r>
                    </a:p>
                  </a:txBody>
                  <a:tcPr/>
                </a:tc>
                <a:extLst>
                  <a:ext uri="{0D108BD9-81ED-4DB2-BD59-A6C34878D82A}">
                    <a16:rowId xmlns:a16="http://schemas.microsoft.com/office/drawing/2014/main" val="10001"/>
                  </a:ext>
                </a:extLst>
              </a:tr>
              <a:tr h="375487">
                <a:tc>
                  <a:txBody>
                    <a:bodyPr/>
                    <a:lstStyle/>
                    <a:p>
                      <a:r>
                        <a:rPr lang="en-US" dirty="0"/>
                        <a:t>HAI Advisory Panel</a:t>
                      </a:r>
                    </a:p>
                  </a:txBody>
                  <a:tcPr/>
                </a:tc>
                <a:tc>
                  <a:txBody>
                    <a:bodyPr/>
                    <a:lstStyle/>
                    <a:p>
                      <a:r>
                        <a:rPr lang="en-US" dirty="0"/>
                        <a:t>TSICP</a:t>
                      </a:r>
                    </a:p>
                  </a:txBody>
                  <a:tcPr/>
                </a:tc>
                <a:tc>
                  <a:txBody>
                    <a:bodyPr/>
                    <a:lstStyle/>
                    <a:p>
                      <a:r>
                        <a:rPr lang="en-US" dirty="0"/>
                        <a:t>UT</a:t>
                      </a:r>
                      <a:r>
                        <a:rPr lang="en-US" baseline="0" dirty="0"/>
                        <a:t> School of Public Health</a:t>
                      </a:r>
                      <a:endParaRPr lang="en-US" dirty="0"/>
                    </a:p>
                  </a:txBody>
                  <a:tcPr/>
                </a:tc>
                <a:tc>
                  <a:txBody>
                    <a:bodyPr/>
                    <a:lstStyle/>
                    <a:p>
                      <a:r>
                        <a:rPr lang="en-US" dirty="0"/>
                        <a:t>UT School</a:t>
                      </a:r>
                      <a:r>
                        <a:rPr lang="en-US" baseline="0" dirty="0"/>
                        <a:t> of Public Health</a:t>
                      </a:r>
                      <a:endParaRPr lang="en-US" dirty="0"/>
                    </a:p>
                  </a:txBody>
                  <a:tcPr/>
                </a:tc>
                <a:extLst>
                  <a:ext uri="{0D108BD9-81ED-4DB2-BD59-A6C34878D82A}">
                    <a16:rowId xmlns:a16="http://schemas.microsoft.com/office/drawing/2014/main" val="10002"/>
                  </a:ext>
                </a:extLst>
              </a:tr>
              <a:tr h="375487">
                <a:tc>
                  <a:txBody>
                    <a:bodyPr/>
                    <a:lstStyle/>
                    <a:p>
                      <a:endParaRPr lang="en-US" dirty="0"/>
                    </a:p>
                  </a:txBody>
                  <a:tcPr/>
                </a:tc>
                <a:tc>
                  <a:txBody>
                    <a:bodyPr/>
                    <a:lstStyle/>
                    <a:p>
                      <a:r>
                        <a:rPr lang="en-US" dirty="0"/>
                        <a:t>APIC</a:t>
                      </a:r>
                    </a:p>
                  </a:txBody>
                  <a:tcPr/>
                </a:tc>
                <a:tc>
                  <a:txBody>
                    <a:bodyPr/>
                    <a:lstStyle/>
                    <a:p>
                      <a:r>
                        <a:rPr lang="en-US" dirty="0"/>
                        <a:t>Texas Medical</a:t>
                      </a:r>
                      <a:r>
                        <a:rPr lang="en-US" baseline="0" dirty="0"/>
                        <a:t> Foundation</a:t>
                      </a:r>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566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81000" y="1168400"/>
            <a:ext cx="2590800" cy="12192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a:t>
            </a:r>
          </a:p>
        </p:txBody>
      </p:sp>
      <p:sp>
        <p:nvSpPr>
          <p:cNvPr id="8" name="Oval 7"/>
          <p:cNvSpPr/>
          <p:nvPr/>
        </p:nvSpPr>
        <p:spPr>
          <a:xfrm>
            <a:off x="3810000" y="5105400"/>
            <a:ext cx="2590800" cy="12192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Promoting Best Practices</a:t>
            </a:r>
          </a:p>
        </p:txBody>
      </p:sp>
      <p:sp>
        <p:nvSpPr>
          <p:cNvPr id="10" name="Oval 9"/>
          <p:cNvSpPr/>
          <p:nvPr/>
        </p:nvSpPr>
        <p:spPr>
          <a:xfrm>
            <a:off x="5867400" y="571130"/>
            <a:ext cx="2590800" cy="12192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 Assessment and Evaluation</a:t>
            </a:r>
          </a:p>
        </p:txBody>
      </p:sp>
      <p:sp>
        <p:nvSpPr>
          <p:cNvPr id="2" name="Oval 1"/>
          <p:cNvSpPr/>
          <p:nvPr/>
        </p:nvSpPr>
        <p:spPr>
          <a:xfrm>
            <a:off x="2819400" y="1524000"/>
            <a:ext cx="3733800"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Surveillance</a:t>
            </a:r>
          </a:p>
          <a:p>
            <a:pPr algn="ctr"/>
            <a:r>
              <a:rPr lang="en-US" sz="1600" dirty="0"/>
              <a:t>Antibiotic Stewardship</a:t>
            </a:r>
          </a:p>
          <a:p>
            <a:pPr algn="ctr"/>
            <a:r>
              <a:rPr lang="en-US" sz="1600" dirty="0"/>
              <a:t>Infection Control</a:t>
            </a:r>
          </a:p>
          <a:p>
            <a:pPr algn="ctr"/>
            <a:r>
              <a:rPr lang="en-US" sz="1600" dirty="0"/>
              <a:t>Laboratory</a:t>
            </a:r>
          </a:p>
          <a:p>
            <a:pPr algn="ctr"/>
            <a:endParaRPr lang="en-US" dirty="0"/>
          </a:p>
        </p:txBody>
      </p:sp>
      <p:sp>
        <p:nvSpPr>
          <p:cNvPr id="3" name="TextBox 2"/>
          <p:cNvSpPr txBox="1"/>
          <p:nvPr/>
        </p:nvSpPr>
        <p:spPr>
          <a:xfrm>
            <a:off x="6781800" y="3352800"/>
            <a:ext cx="2057400" cy="369332"/>
          </a:xfrm>
          <a:prstGeom prst="rect">
            <a:avLst/>
          </a:prstGeom>
          <a:noFill/>
        </p:spPr>
        <p:txBody>
          <a:bodyPr wrap="square" rtlCol="0">
            <a:spAutoFit/>
          </a:bodyPr>
          <a:lstStyle/>
          <a:p>
            <a:r>
              <a:rPr lang="en-US" dirty="0"/>
              <a:t>Hospitals</a:t>
            </a:r>
          </a:p>
        </p:txBody>
      </p:sp>
      <p:sp>
        <p:nvSpPr>
          <p:cNvPr id="12" name="TextBox 11"/>
          <p:cNvSpPr txBox="1"/>
          <p:nvPr/>
        </p:nvSpPr>
        <p:spPr>
          <a:xfrm>
            <a:off x="152400" y="4804601"/>
            <a:ext cx="3962400" cy="369332"/>
          </a:xfrm>
          <a:prstGeom prst="rect">
            <a:avLst/>
          </a:prstGeom>
          <a:noFill/>
        </p:spPr>
        <p:txBody>
          <a:bodyPr wrap="square" rtlCol="0">
            <a:spAutoFit/>
          </a:bodyPr>
          <a:lstStyle/>
          <a:p>
            <a:r>
              <a:rPr lang="en-US" dirty="0"/>
              <a:t>Long term care/Nursing homes</a:t>
            </a:r>
          </a:p>
        </p:txBody>
      </p:sp>
      <p:sp>
        <p:nvSpPr>
          <p:cNvPr id="13" name="TextBox 12"/>
          <p:cNvSpPr txBox="1"/>
          <p:nvPr/>
        </p:nvSpPr>
        <p:spPr>
          <a:xfrm>
            <a:off x="2070100" y="457200"/>
            <a:ext cx="3721100" cy="369332"/>
          </a:xfrm>
          <a:prstGeom prst="rect">
            <a:avLst/>
          </a:prstGeom>
          <a:noFill/>
        </p:spPr>
        <p:txBody>
          <a:bodyPr wrap="square" rtlCol="0">
            <a:spAutoFit/>
          </a:bodyPr>
          <a:lstStyle/>
          <a:p>
            <a:r>
              <a:rPr lang="en-US" dirty="0"/>
              <a:t>DADs Assisted Living Centers</a:t>
            </a:r>
          </a:p>
        </p:txBody>
      </p:sp>
    </p:spTree>
    <p:extLst>
      <p:ext uri="{BB962C8B-B14F-4D97-AF65-F5344CB8AC3E}">
        <p14:creationId xmlns:p14="http://schemas.microsoft.com/office/powerpoint/2010/main" val="172160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981200"/>
            <a:ext cx="5012840" cy="3124200"/>
          </a:xfrm>
          <a:prstGeom prst="rect">
            <a:avLst/>
          </a:prstGeom>
        </p:spPr>
      </p:pic>
    </p:spTree>
    <p:extLst>
      <p:ext uri="{BB962C8B-B14F-4D97-AF65-F5344CB8AC3E}">
        <p14:creationId xmlns:p14="http://schemas.microsoft.com/office/powerpoint/2010/main" val="265616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emon cu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533400"/>
            <a:ext cx="1950967" cy="2362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691404"/>
            <a:ext cx="2731770" cy="204619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200400"/>
            <a:ext cx="2727960" cy="178593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3506557"/>
            <a:ext cx="1531422" cy="2070991"/>
          </a:xfrm>
          <a:prstGeom prst="rect">
            <a:avLst/>
          </a:prstGeom>
        </p:spPr>
      </p:pic>
    </p:spTree>
    <p:extLst>
      <p:ext uri="{BB962C8B-B14F-4D97-AF65-F5344CB8AC3E}">
        <p14:creationId xmlns:p14="http://schemas.microsoft.com/office/powerpoint/2010/main" val="137947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Bridge between the development of the state agency's strategic plan and the General Appropriations Act (GAA)</a:t>
            </a:r>
          </a:p>
          <a:p>
            <a:r>
              <a:rPr lang="en-US" dirty="0"/>
              <a:t>Formal request for funding made by each state agency</a:t>
            </a:r>
          </a:p>
          <a:p>
            <a:r>
              <a:rPr lang="en-US" dirty="0"/>
              <a:t>Includes quantitative information such as project performance, projected cost, and methods of financing proposed for state services</a:t>
            </a:r>
          </a:p>
          <a:p>
            <a:r>
              <a:rPr lang="en-US" dirty="0"/>
              <a:t>Information provided is related to narrative language which is integral to preparation of the GAA.  The administrator's statement highlights significant changes in policy, provisions of service and purpose of new fund requests </a:t>
            </a:r>
          </a:p>
        </p:txBody>
      </p:sp>
      <p:sp>
        <p:nvSpPr>
          <p:cNvPr id="2" name="Title 1"/>
          <p:cNvSpPr>
            <a:spLocks noGrp="1"/>
          </p:cNvSpPr>
          <p:nvPr>
            <p:ph type="title"/>
          </p:nvPr>
        </p:nvSpPr>
        <p:spPr/>
        <p:txBody>
          <a:bodyPr>
            <a:normAutofit fontScale="90000"/>
          </a:bodyPr>
          <a:lstStyle/>
          <a:p>
            <a:r>
              <a:rPr lang="en-US" dirty="0"/>
              <a:t>Legislative Appropriations Requests (LARs)</a:t>
            </a:r>
          </a:p>
        </p:txBody>
      </p:sp>
    </p:spTree>
    <p:extLst>
      <p:ext uri="{BB962C8B-B14F-4D97-AF65-F5344CB8AC3E}">
        <p14:creationId xmlns:p14="http://schemas.microsoft.com/office/powerpoint/2010/main" val="406638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991600" cy="540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23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Exceptional item (EI) is a request for funding in addition to the base budget</a:t>
            </a:r>
          </a:p>
          <a:p>
            <a:r>
              <a:rPr lang="en-US" dirty="0"/>
              <a:t>Addresses priorities an agency considers of great importance (e.g. Ebola)</a:t>
            </a:r>
          </a:p>
          <a:p>
            <a:r>
              <a:rPr lang="en-US" dirty="0"/>
              <a:t>Must be supported by data</a:t>
            </a:r>
          </a:p>
          <a:p>
            <a:r>
              <a:rPr lang="en-US" dirty="0"/>
              <a:t>Support may or may not be sustained at the end of the biennium</a:t>
            </a:r>
          </a:p>
          <a:p>
            <a:pPr marL="0" indent="0">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a:t>Exceptional Items are Part of the LAR</a:t>
            </a:r>
          </a:p>
        </p:txBody>
      </p:sp>
    </p:spTree>
    <p:extLst>
      <p:ext uri="{BB962C8B-B14F-4D97-AF65-F5344CB8AC3E}">
        <p14:creationId xmlns:p14="http://schemas.microsoft.com/office/powerpoint/2010/main" val="61579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76400"/>
            <a:ext cx="5029200" cy="4116643"/>
          </a:xfrm>
        </p:spPr>
      </p:pic>
      <p:sp>
        <p:nvSpPr>
          <p:cNvPr id="2" name="Title 1"/>
          <p:cNvSpPr>
            <a:spLocks noGrp="1"/>
          </p:cNvSpPr>
          <p:nvPr>
            <p:ph type="title"/>
          </p:nvPr>
        </p:nvSpPr>
        <p:spPr/>
        <p:txBody>
          <a:bodyPr>
            <a:normAutofit fontScale="90000"/>
          </a:bodyPr>
          <a:lstStyle/>
          <a:p>
            <a:r>
              <a:rPr lang="en-US" dirty="0"/>
              <a:t>Strategies to avoid building a</a:t>
            </a:r>
            <a:br>
              <a:rPr lang="en-US" dirty="0"/>
            </a:br>
            <a:r>
              <a:rPr lang="en-US" dirty="0"/>
              <a:t>Bridge Over Troubled Waters</a:t>
            </a:r>
          </a:p>
        </p:txBody>
      </p:sp>
    </p:spTree>
    <p:extLst>
      <p:ext uri="{BB962C8B-B14F-4D97-AF65-F5344CB8AC3E}">
        <p14:creationId xmlns:p14="http://schemas.microsoft.com/office/powerpoint/2010/main" val="66779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Long term strategic planning</a:t>
            </a:r>
          </a:p>
          <a:p>
            <a:r>
              <a:rPr lang="en-US" dirty="0"/>
              <a:t>Systems approach to public health</a:t>
            </a:r>
          </a:p>
          <a:p>
            <a:r>
              <a:rPr lang="en-US" dirty="0"/>
              <a:t>Effective Surveillance, Data Collection, and Analysis</a:t>
            </a:r>
          </a:p>
          <a:p>
            <a:r>
              <a:rPr lang="en-US" dirty="0"/>
              <a:t>Accurate description of the problem and possible solutions</a:t>
            </a:r>
          </a:p>
          <a:p>
            <a:r>
              <a:rPr lang="en-US" dirty="0"/>
              <a:t>Complement EI resources with other funding sources</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Agency Foundations for Successful LAR and EI Requests </a:t>
            </a:r>
          </a:p>
        </p:txBody>
      </p:sp>
    </p:spTree>
    <p:extLst>
      <p:ext uri="{BB962C8B-B14F-4D97-AF65-F5344CB8AC3E}">
        <p14:creationId xmlns:p14="http://schemas.microsoft.com/office/powerpoint/2010/main" val="410934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813689"/>
            <a:ext cx="2743200" cy="35329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636" y="2743200"/>
            <a:ext cx="2561323" cy="1836420"/>
          </a:xfrm>
          <a:prstGeom prst="rect">
            <a:avLst/>
          </a:prstGeom>
        </p:spPr>
      </p:pic>
    </p:spTree>
    <p:extLst>
      <p:ext uri="{BB962C8B-B14F-4D97-AF65-F5344CB8AC3E}">
        <p14:creationId xmlns:p14="http://schemas.microsoft.com/office/powerpoint/2010/main" val="400496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Disease Outbreaks and Disaster Response</a:t>
            </a:r>
          </a:p>
          <a:p>
            <a:pPr lvl="1"/>
            <a:r>
              <a:rPr lang="en-US" dirty="0"/>
              <a:t>$1.5 million/year for foodborne epidemiologists positions in sixteen local health departments</a:t>
            </a:r>
          </a:p>
          <a:p>
            <a:r>
              <a:rPr lang="en-US" dirty="0"/>
              <a:t>Preventing Healthcare Associated Infections</a:t>
            </a:r>
          </a:p>
          <a:p>
            <a:pPr lvl="1"/>
            <a:r>
              <a:rPr lang="en-US" dirty="0"/>
              <a:t>$1 million/year focused on </a:t>
            </a:r>
            <a:r>
              <a:rPr lang="en-US" i="1" dirty="0"/>
              <a:t>Clostridium difficile </a:t>
            </a:r>
            <a:r>
              <a:rPr lang="en-US" dirty="0"/>
              <a:t>infections (CDI) </a:t>
            </a:r>
          </a:p>
        </p:txBody>
      </p:sp>
      <p:sp>
        <p:nvSpPr>
          <p:cNvPr id="2" name="Title 1"/>
          <p:cNvSpPr>
            <a:spLocks noGrp="1"/>
          </p:cNvSpPr>
          <p:nvPr>
            <p:ph type="title"/>
          </p:nvPr>
        </p:nvSpPr>
        <p:spPr/>
        <p:txBody>
          <a:bodyPr>
            <a:normAutofit fontScale="90000"/>
          </a:bodyPr>
          <a:lstStyle/>
          <a:p>
            <a:r>
              <a:rPr lang="en-US" dirty="0"/>
              <a:t>FY 14 – FY 15</a:t>
            </a:r>
            <a:br>
              <a:rPr lang="en-US" dirty="0"/>
            </a:br>
            <a:r>
              <a:rPr lang="en-US" dirty="0"/>
              <a:t>Exceptional Items</a:t>
            </a:r>
          </a:p>
        </p:txBody>
      </p:sp>
    </p:spTree>
    <p:extLst>
      <p:ext uri="{BB962C8B-B14F-4D97-AF65-F5344CB8AC3E}">
        <p14:creationId xmlns:p14="http://schemas.microsoft.com/office/powerpoint/2010/main" val="1264557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636</TotalTime>
  <Words>663</Words>
  <Application>Microsoft Office PowerPoint</Application>
  <PresentationFormat>On-screen Show (4:3)</PresentationFormat>
  <Paragraphs>102</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Lucida Sans Unicode</vt:lpstr>
      <vt:lpstr>Verdana</vt:lpstr>
      <vt:lpstr>Wingdings 2</vt:lpstr>
      <vt:lpstr>Wingdings 3</vt:lpstr>
      <vt:lpstr>Concourse</vt:lpstr>
      <vt:lpstr>Exceptional Items (EI)</vt:lpstr>
      <vt:lpstr>PowerPoint Presentation</vt:lpstr>
      <vt:lpstr>Legislative Appropriations Requests (LARs)</vt:lpstr>
      <vt:lpstr>PowerPoint Presentation</vt:lpstr>
      <vt:lpstr>Exceptional Items are Part of the LAR</vt:lpstr>
      <vt:lpstr>Strategies to avoid building a Bridge Over Troubled Waters</vt:lpstr>
      <vt:lpstr>Agency Foundations for Successful LAR and EI Requests </vt:lpstr>
      <vt:lpstr>PowerPoint Presentation</vt:lpstr>
      <vt:lpstr>FY 14 – FY 15 Exceptional Items</vt:lpstr>
      <vt:lpstr>LHDs with a Foodborne Epi</vt:lpstr>
      <vt:lpstr>Mid-year Checks &amp; Balances Expenditures as of 3/1/2015</vt:lpstr>
      <vt:lpstr>Surplus Funds</vt:lpstr>
      <vt:lpstr>PowerPoint Presentation</vt:lpstr>
      <vt:lpstr>FY 16 – FY 17 Ebola EI</vt:lpstr>
      <vt:lpstr>PowerPoint Presentation</vt:lpstr>
      <vt:lpstr>HAI Significant Accomplishments</vt:lpstr>
      <vt:lpstr>HAI CDI Projects in Transition</vt:lpstr>
      <vt:lpstr>Collaborations and Partnerships</vt:lpstr>
      <vt:lpstr>PowerPoint Presentation</vt:lpstr>
      <vt:lpstr>PowerPoint Presentation</vt:lpstr>
    </vt:vector>
  </TitlesOfParts>
  <Company>Texas Department of State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Bastis,David (DSHS)</dc:creator>
  <cp:lastModifiedBy>Pinter,Henry J (DSHS)</cp:lastModifiedBy>
  <cp:revision>32</cp:revision>
  <dcterms:created xsi:type="dcterms:W3CDTF">2015-04-26T22:53:22Z</dcterms:created>
  <dcterms:modified xsi:type="dcterms:W3CDTF">2023-02-16T20:19:36Z</dcterms:modified>
</cp:coreProperties>
</file>