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charts/chart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5"/>
  </p:notesMasterIdLst>
  <p:sldIdLst>
    <p:sldId id="256" r:id="rId2"/>
    <p:sldId id="266" r:id="rId3"/>
    <p:sldId id="268" r:id="rId4"/>
    <p:sldId id="279" r:id="rId5"/>
    <p:sldId id="267" r:id="rId6"/>
    <p:sldId id="282" r:id="rId7"/>
    <p:sldId id="271" r:id="rId8"/>
    <p:sldId id="314" r:id="rId9"/>
    <p:sldId id="269" r:id="rId10"/>
    <p:sldId id="264" r:id="rId11"/>
    <p:sldId id="308" r:id="rId12"/>
    <p:sldId id="311" r:id="rId13"/>
    <p:sldId id="312" r:id="rId14"/>
    <p:sldId id="309" r:id="rId15"/>
    <p:sldId id="310" r:id="rId16"/>
    <p:sldId id="280" r:id="rId17"/>
    <p:sldId id="291" r:id="rId18"/>
    <p:sldId id="317" r:id="rId19"/>
    <p:sldId id="319" r:id="rId20"/>
    <p:sldId id="320" r:id="rId21"/>
    <p:sldId id="273" r:id="rId22"/>
    <p:sldId id="300" r:id="rId23"/>
    <p:sldId id="301" r:id="rId24"/>
    <p:sldId id="302" r:id="rId25"/>
    <p:sldId id="303" r:id="rId26"/>
    <p:sldId id="304" r:id="rId27"/>
    <p:sldId id="305" r:id="rId28"/>
    <p:sldId id="295" r:id="rId29"/>
    <p:sldId id="265" r:id="rId30"/>
    <p:sldId id="260" r:id="rId31"/>
    <p:sldId id="284" r:id="rId32"/>
    <p:sldId id="288" r:id="rId33"/>
    <p:sldId id="278" r:id="rId34"/>
    <p:sldId id="315" r:id="rId35"/>
    <p:sldId id="306" r:id="rId36"/>
    <p:sldId id="313" r:id="rId37"/>
    <p:sldId id="307" r:id="rId38"/>
    <p:sldId id="274" r:id="rId39"/>
    <p:sldId id="321" r:id="rId40"/>
    <p:sldId id="290" r:id="rId41"/>
    <p:sldId id="275" r:id="rId42"/>
    <p:sldId id="276" r:id="rId43"/>
    <p:sldId id="28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9349" autoAdjust="0"/>
  </p:normalViewPr>
  <p:slideViewPr>
    <p:cSldViewPr>
      <p:cViewPr varScale="1">
        <p:scale>
          <a:sx n="58" d="100"/>
          <a:sy n="58" d="100"/>
        </p:scale>
        <p:origin x="1186"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Sheet4!$B$1</c:f>
              <c:strCache>
                <c:ptCount val="1"/>
                <c:pt idx="0">
                  <c:v>Case Count</c:v>
                </c:pt>
              </c:strCache>
            </c:strRef>
          </c:tx>
          <c:invertIfNegative val="0"/>
          <c:cat>
            <c:numRef>
              <c:f>Sheet4!$A$2:$A$11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Sheet4!$B$2:$B$11</c:f>
              <c:numCache>
                <c:formatCode>General</c:formatCode>
                <c:ptCount val="10"/>
                <c:pt idx="0">
                  <c:v>1</c:v>
                </c:pt>
                <c:pt idx="1">
                  <c:v>1</c:v>
                </c:pt>
                <c:pt idx="2">
                  <c:v>2</c:v>
                </c:pt>
                <c:pt idx="3">
                  <c:v>6</c:v>
                </c:pt>
                <c:pt idx="4">
                  <c:v>10</c:v>
                </c:pt>
                <c:pt idx="5">
                  <c:v>9</c:v>
                </c:pt>
                <c:pt idx="6">
                  <c:v>14</c:v>
                </c:pt>
                <c:pt idx="7">
                  <c:v>44</c:v>
                </c:pt>
                <c:pt idx="8">
                  <c:v>317</c:v>
                </c:pt>
                <c:pt idx="9">
                  <c:v>175</c:v>
                </c:pt>
              </c:numCache>
            </c:numRef>
          </c:val>
          <c:extLst>
            <c:ext xmlns:c16="http://schemas.microsoft.com/office/drawing/2014/chart" uri="{C3380CC4-5D6E-409C-BE32-E72D297353CC}">
              <c16:uniqueId val="{00000000-C5CE-435D-8C70-DBF6FA11A45F}"/>
            </c:ext>
          </c:extLst>
        </c:ser>
        <c:dLbls>
          <c:showLegendKey val="0"/>
          <c:showVal val="0"/>
          <c:showCatName val="0"/>
          <c:showSerName val="0"/>
          <c:showPercent val="0"/>
          <c:showBubbleSize val="0"/>
        </c:dLbls>
        <c:gapWidth val="150"/>
        <c:overlap val="100"/>
        <c:axId val="115190016"/>
        <c:axId val="115160192"/>
      </c:barChart>
      <c:lineChart>
        <c:grouping val="standard"/>
        <c:varyColors val="0"/>
        <c:ser>
          <c:idx val="2"/>
          <c:order val="1"/>
          <c:tx>
            <c:strRef>
              <c:f>Sheet4!$C$1</c:f>
              <c:strCache>
                <c:ptCount val="1"/>
                <c:pt idx="0">
                  <c:v>IR per 100,000</c:v>
                </c:pt>
              </c:strCache>
            </c:strRef>
          </c:tx>
          <c:marker>
            <c:symbol val="none"/>
          </c:marker>
          <c:cat>
            <c:numRef>
              <c:f>Sheet4!$A$2:$A$11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Sheet4!$C$2:$C$11</c:f>
              <c:numCache>
                <c:formatCode>General</c:formatCode>
                <c:ptCount val="10"/>
                <c:pt idx="0">
                  <c:v>0</c:v>
                </c:pt>
                <c:pt idx="1">
                  <c:v>0</c:v>
                </c:pt>
                <c:pt idx="2">
                  <c:v>0</c:v>
                </c:pt>
                <c:pt idx="3">
                  <c:v>0</c:v>
                </c:pt>
                <c:pt idx="4">
                  <c:v>0</c:v>
                </c:pt>
                <c:pt idx="5">
                  <c:v>0</c:v>
                </c:pt>
                <c:pt idx="6">
                  <c:v>0.1</c:v>
                </c:pt>
                <c:pt idx="7">
                  <c:v>0.2</c:v>
                </c:pt>
                <c:pt idx="8">
                  <c:v>1.3</c:v>
                </c:pt>
                <c:pt idx="9">
                  <c:v>0.6</c:v>
                </c:pt>
              </c:numCache>
            </c:numRef>
          </c:val>
          <c:smooth val="0"/>
          <c:extLst>
            <c:ext xmlns:c16="http://schemas.microsoft.com/office/drawing/2014/chart" uri="{C3380CC4-5D6E-409C-BE32-E72D297353CC}">
              <c16:uniqueId val="{00000001-C5CE-435D-8C70-DBF6FA11A45F}"/>
            </c:ext>
          </c:extLst>
        </c:ser>
        <c:dLbls>
          <c:showLegendKey val="0"/>
          <c:showVal val="0"/>
          <c:showCatName val="0"/>
          <c:showSerName val="0"/>
          <c:showPercent val="0"/>
          <c:showBubbleSize val="0"/>
        </c:dLbls>
        <c:marker val="1"/>
        <c:smooth val="0"/>
        <c:axId val="114585984"/>
        <c:axId val="114587904"/>
      </c:lineChart>
      <c:catAx>
        <c:axId val="114585984"/>
        <c:scaling>
          <c:orientation val="minMax"/>
        </c:scaling>
        <c:delete val="0"/>
        <c:axPos val="b"/>
        <c:numFmt formatCode="General" sourceLinked="1"/>
        <c:majorTickMark val="out"/>
        <c:minorTickMark val="none"/>
        <c:tickLblPos val="nextTo"/>
        <c:crossAx val="114587904"/>
        <c:crosses val="autoZero"/>
        <c:auto val="1"/>
        <c:lblAlgn val="ctr"/>
        <c:lblOffset val="100"/>
        <c:noMultiLvlLbl val="0"/>
      </c:catAx>
      <c:valAx>
        <c:axId val="114587904"/>
        <c:scaling>
          <c:orientation val="minMax"/>
        </c:scaling>
        <c:delete val="0"/>
        <c:axPos val="l"/>
        <c:majorGridlines/>
        <c:numFmt formatCode="General" sourceLinked="1"/>
        <c:majorTickMark val="out"/>
        <c:minorTickMark val="none"/>
        <c:tickLblPos val="nextTo"/>
        <c:crossAx val="114585984"/>
        <c:crosses val="autoZero"/>
        <c:crossBetween val="between"/>
      </c:valAx>
      <c:valAx>
        <c:axId val="115160192"/>
        <c:scaling>
          <c:orientation val="minMax"/>
        </c:scaling>
        <c:delete val="0"/>
        <c:axPos val="r"/>
        <c:numFmt formatCode="General" sourceLinked="1"/>
        <c:majorTickMark val="out"/>
        <c:minorTickMark val="none"/>
        <c:tickLblPos val="nextTo"/>
        <c:crossAx val="115190016"/>
        <c:crosses val="max"/>
        <c:crossBetween val="between"/>
      </c:valAx>
      <c:catAx>
        <c:axId val="115190016"/>
        <c:scaling>
          <c:orientation val="minMax"/>
        </c:scaling>
        <c:delete val="1"/>
        <c:axPos val="b"/>
        <c:numFmt formatCode="General" sourceLinked="1"/>
        <c:majorTickMark val="out"/>
        <c:minorTickMark val="none"/>
        <c:tickLblPos val="nextTo"/>
        <c:crossAx val="115160192"/>
        <c:crosses val="autoZero"/>
        <c:auto val="1"/>
        <c:lblAlgn val="ctr"/>
        <c:lblOffset val="100"/>
        <c:noMultiLvlLbl val="0"/>
      </c:cat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2">
                <a:lumMod val="75000"/>
              </a:schemeClr>
            </a:solidFill>
            <a:ln>
              <a:solidFill>
                <a:schemeClr val="bg2">
                  <a:lumMod val="10000"/>
                </a:schemeClr>
              </a:solidFill>
            </a:ln>
          </c:spPr>
          <c:invertIfNegative val="0"/>
          <c:cat>
            <c:numRef>
              <c:f>'2014 onset'!$E$3:$E$56</c:f>
              <c:numCache>
                <c:formatCode>m/d/yyyy</c:formatCode>
                <c:ptCount val="54"/>
                <c:pt idx="0">
                  <c:v>41760</c:v>
                </c:pt>
                <c:pt idx="1">
                  <c:v>41763</c:v>
                </c:pt>
                <c:pt idx="2">
                  <c:v>41768</c:v>
                </c:pt>
                <c:pt idx="3">
                  <c:v>41773</c:v>
                </c:pt>
                <c:pt idx="4">
                  <c:v>41774</c:v>
                </c:pt>
                <c:pt idx="5">
                  <c:v>41775</c:v>
                </c:pt>
                <c:pt idx="6">
                  <c:v>41783</c:v>
                </c:pt>
                <c:pt idx="7">
                  <c:v>41784</c:v>
                </c:pt>
                <c:pt idx="8">
                  <c:v>41791</c:v>
                </c:pt>
                <c:pt idx="9">
                  <c:v>41794</c:v>
                </c:pt>
                <c:pt idx="10">
                  <c:v>41795</c:v>
                </c:pt>
                <c:pt idx="11">
                  <c:v>41796</c:v>
                </c:pt>
                <c:pt idx="12">
                  <c:v>41797</c:v>
                </c:pt>
                <c:pt idx="13">
                  <c:v>41799</c:v>
                </c:pt>
                <c:pt idx="14">
                  <c:v>41802</c:v>
                </c:pt>
                <c:pt idx="15">
                  <c:v>41803</c:v>
                </c:pt>
                <c:pt idx="16">
                  <c:v>41805</c:v>
                </c:pt>
                <c:pt idx="17">
                  <c:v>41806</c:v>
                </c:pt>
                <c:pt idx="18">
                  <c:v>41807</c:v>
                </c:pt>
                <c:pt idx="19">
                  <c:v>41808</c:v>
                </c:pt>
                <c:pt idx="20">
                  <c:v>41809</c:v>
                </c:pt>
                <c:pt idx="21">
                  <c:v>41810</c:v>
                </c:pt>
                <c:pt idx="22">
                  <c:v>41811</c:v>
                </c:pt>
                <c:pt idx="23">
                  <c:v>41812</c:v>
                </c:pt>
                <c:pt idx="24">
                  <c:v>41813</c:v>
                </c:pt>
                <c:pt idx="25">
                  <c:v>41814</c:v>
                </c:pt>
                <c:pt idx="26">
                  <c:v>41815</c:v>
                </c:pt>
                <c:pt idx="27">
                  <c:v>41816</c:v>
                </c:pt>
                <c:pt idx="28">
                  <c:v>41817</c:v>
                </c:pt>
                <c:pt idx="29">
                  <c:v>41818</c:v>
                </c:pt>
                <c:pt idx="30">
                  <c:v>41819</c:v>
                </c:pt>
                <c:pt idx="31">
                  <c:v>41820</c:v>
                </c:pt>
                <c:pt idx="32">
                  <c:v>41821</c:v>
                </c:pt>
                <c:pt idx="33">
                  <c:v>41822</c:v>
                </c:pt>
                <c:pt idx="34">
                  <c:v>41823</c:v>
                </c:pt>
                <c:pt idx="35">
                  <c:v>41824</c:v>
                </c:pt>
                <c:pt idx="36">
                  <c:v>41825</c:v>
                </c:pt>
                <c:pt idx="37">
                  <c:v>41826</c:v>
                </c:pt>
                <c:pt idx="38">
                  <c:v>41827</c:v>
                </c:pt>
                <c:pt idx="39">
                  <c:v>41828</c:v>
                </c:pt>
                <c:pt idx="40">
                  <c:v>41829</c:v>
                </c:pt>
                <c:pt idx="41">
                  <c:v>41830</c:v>
                </c:pt>
                <c:pt idx="42">
                  <c:v>41831</c:v>
                </c:pt>
                <c:pt idx="43">
                  <c:v>41832</c:v>
                </c:pt>
                <c:pt idx="44">
                  <c:v>41833</c:v>
                </c:pt>
                <c:pt idx="45">
                  <c:v>41834</c:v>
                </c:pt>
                <c:pt idx="46">
                  <c:v>41837</c:v>
                </c:pt>
                <c:pt idx="47">
                  <c:v>41838</c:v>
                </c:pt>
                <c:pt idx="48">
                  <c:v>41839</c:v>
                </c:pt>
                <c:pt idx="49">
                  <c:v>41841</c:v>
                </c:pt>
                <c:pt idx="50">
                  <c:v>41842</c:v>
                </c:pt>
                <c:pt idx="51">
                  <c:v>41847</c:v>
                </c:pt>
                <c:pt idx="52">
                  <c:v>41853</c:v>
                </c:pt>
                <c:pt idx="53">
                  <c:v>41882</c:v>
                </c:pt>
              </c:numCache>
            </c:numRef>
          </c:cat>
          <c:val>
            <c:numRef>
              <c:f>'2014 onset'!$F$3:$F$56</c:f>
              <c:numCache>
                <c:formatCode>General</c:formatCode>
                <c:ptCount val="54"/>
                <c:pt idx="0">
                  <c:v>0</c:v>
                </c:pt>
                <c:pt idx="1">
                  <c:v>1</c:v>
                </c:pt>
                <c:pt idx="2">
                  <c:v>1</c:v>
                </c:pt>
                <c:pt idx="3">
                  <c:v>1</c:v>
                </c:pt>
                <c:pt idx="4">
                  <c:v>1</c:v>
                </c:pt>
                <c:pt idx="5">
                  <c:v>1</c:v>
                </c:pt>
                <c:pt idx="6">
                  <c:v>1</c:v>
                </c:pt>
                <c:pt idx="7">
                  <c:v>1</c:v>
                </c:pt>
                <c:pt idx="8">
                  <c:v>1</c:v>
                </c:pt>
                <c:pt idx="9">
                  <c:v>1</c:v>
                </c:pt>
                <c:pt idx="10">
                  <c:v>1</c:v>
                </c:pt>
                <c:pt idx="11">
                  <c:v>1</c:v>
                </c:pt>
                <c:pt idx="12">
                  <c:v>1</c:v>
                </c:pt>
                <c:pt idx="13">
                  <c:v>2</c:v>
                </c:pt>
                <c:pt idx="14">
                  <c:v>3</c:v>
                </c:pt>
                <c:pt idx="15">
                  <c:v>1</c:v>
                </c:pt>
                <c:pt idx="16">
                  <c:v>2</c:v>
                </c:pt>
                <c:pt idx="17">
                  <c:v>1</c:v>
                </c:pt>
                <c:pt idx="18">
                  <c:v>3</c:v>
                </c:pt>
                <c:pt idx="19">
                  <c:v>1</c:v>
                </c:pt>
                <c:pt idx="20">
                  <c:v>2</c:v>
                </c:pt>
                <c:pt idx="21">
                  <c:v>5</c:v>
                </c:pt>
                <c:pt idx="22">
                  <c:v>5</c:v>
                </c:pt>
                <c:pt idx="23">
                  <c:v>3</c:v>
                </c:pt>
                <c:pt idx="24">
                  <c:v>4</c:v>
                </c:pt>
                <c:pt idx="25">
                  <c:v>4</c:v>
                </c:pt>
                <c:pt idx="26">
                  <c:v>2</c:v>
                </c:pt>
                <c:pt idx="27">
                  <c:v>7</c:v>
                </c:pt>
                <c:pt idx="28">
                  <c:v>4</c:v>
                </c:pt>
                <c:pt idx="29">
                  <c:v>5</c:v>
                </c:pt>
                <c:pt idx="30">
                  <c:v>5</c:v>
                </c:pt>
                <c:pt idx="31">
                  <c:v>5</c:v>
                </c:pt>
                <c:pt idx="32">
                  <c:v>5</c:v>
                </c:pt>
                <c:pt idx="33">
                  <c:v>5</c:v>
                </c:pt>
                <c:pt idx="34">
                  <c:v>6</c:v>
                </c:pt>
                <c:pt idx="35">
                  <c:v>5</c:v>
                </c:pt>
                <c:pt idx="36">
                  <c:v>4</c:v>
                </c:pt>
                <c:pt idx="37">
                  <c:v>1</c:v>
                </c:pt>
                <c:pt idx="38">
                  <c:v>2</c:v>
                </c:pt>
                <c:pt idx="39">
                  <c:v>2</c:v>
                </c:pt>
                <c:pt idx="40">
                  <c:v>2</c:v>
                </c:pt>
                <c:pt idx="41">
                  <c:v>7</c:v>
                </c:pt>
                <c:pt idx="42">
                  <c:v>4</c:v>
                </c:pt>
                <c:pt idx="43">
                  <c:v>2</c:v>
                </c:pt>
                <c:pt idx="44">
                  <c:v>1</c:v>
                </c:pt>
                <c:pt idx="45">
                  <c:v>1</c:v>
                </c:pt>
                <c:pt idx="46">
                  <c:v>1</c:v>
                </c:pt>
                <c:pt idx="47">
                  <c:v>1</c:v>
                </c:pt>
                <c:pt idx="48">
                  <c:v>1</c:v>
                </c:pt>
                <c:pt idx="49">
                  <c:v>1</c:v>
                </c:pt>
                <c:pt idx="50">
                  <c:v>1</c:v>
                </c:pt>
                <c:pt idx="51">
                  <c:v>1</c:v>
                </c:pt>
                <c:pt idx="52">
                  <c:v>1</c:v>
                </c:pt>
                <c:pt idx="53">
                  <c:v>0</c:v>
                </c:pt>
              </c:numCache>
            </c:numRef>
          </c:val>
          <c:extLst>
            <c:ext xmlns:c16="http://schemas.microsoft.com/office/drawing/2014/chart" uri="{C3380CC4-5D6E-409C-BE32-E72D297353CC}">
              <c16:uniqueId val="{00000000-6B3D-4E5F-B166-CE4EAED68DCC}"/>
            </c:ext>
          </c:extLst>
        </c:ser>
        <c:dLbls>
          <c:showLegendKey val="0"/>
          <c:showVal val="0"/>
          <c:showCatName val="0"/>
          <c:showSerName val="0"/>
          <c:showPercent val="0"/>
          <c:showBubbleSize val="0"/>
        </c:dLbls>
        <c:gapWidth val="0"/>
        <c:axId val="28292608"/>
        <c:axId val="28294528"/>
      </c:barChart>
      <c:dateAx>
        <c:axId val="28292608"/>
        <c:scaling>
          <c:orientation val="minMax"/>
        </c:scaling>
        <c:delete val="0"/>
        <c:axPos val="b"/>
        <c:title>
          <c:tx>
            <c:rich>
              <a:bodyPr/>
              <a:lstStyle/>
              <a:p>
                <a:pPr>
                  <a:defRPr/>
                </a:pPr>
                <a:r>
                  <a:rPr lang="en-US" dirty="0"/>
                  <a:t>Illness Onset Date</a:t>
                </a:r>
              </a:p>
            </c:rich>
          </c:tx>
          <c:overlay val="0"/>
        </c:title>
        <c:numFmt formatCode="m/d/yyyy" sourceLinked="1"/>
        <c:majorTickMark val="none"/>
        <c:minorTickMark val="none"/>
        <c:tickLblPos val="nextTo"/>
        <c:crossAx val="28294528"/>
        <c:crosses val="autoZero"/>
        <c:auto val="1"/>
        <c:lblOffset val="100"/>
        <c:baseTimeUnit val="days"/>
      </c:dateAx>
      <c:valAx>
        <c:axId val="28294528"/>
        <c:scaling>
          <c:orientation val="minMax"/>
        </c:scaling>
        <c:delete val="0"/>
        <c:axPos val="l"/>
        <c:title>
          <c:tx>
            <c:rich>
              <a:bodyPr/>
              <a:lstStyle/>
              <a:p>
                <a:pPr>
                  <a:defRPr/>
                </a:pPr>
                <a:r>
                  <a:rPr lang="en-US" dirty="0"/>
                  <a:t>Frequency</a:t>
                </a:r>
                <a:r>
                  <a:rPr lang="en-US" baseline="0" dirty="0"/>
                  <a:t> of Cases</a:t>
                </a:r>
                <a:endParaRPr lang="en-US" dirty="0"/>
              </a:p>
            </c:rich>
          </c:tx>
          <c:overlay val="0"/>
        </c:title>
        <c:numFmt formatCode="General" sourceLinked="1"/>
        <c:majorTickMark val="out"/>
        <c:minorTickMark val="none"/>
        <c:tickLblPos val="nextTo"/>
        <c:crossAx val="2829260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47913385826771"/>
          <c:y val="0.11266066741657295"/>
          <c:w val="0.73898753280839891"/>
          <c:h val="0.75505380577427816"/>
        </c:manualLayout>
      </c:layout>
      <c:lineChart>
        <c:grouping val="standard"/>
        <c:varyColors val="0"/>
        <c:ser>
          <c:idx val="0"/>
          <c:order val="0"/>
          <c:tx>
            <c:strRef>
              <c:f>'2013  2014 onset'!$B$1</c:f>
              <c:strCache>
                <c:ptCount val="1"/>
                <c:pt idx="0">
                  <c:v>2013</c:v>
                </c:pt>
              </c:strCache>
            </c:strRef>
          </c:tx>
          <c:marker>
            <c:symbol val="none"/>
          </c:marker>
          <c:cat>
            <c:numRef>
              <c:f>'2013  2014 onset'!$A$2:$A$124</c:f>
              <c:numCache>
                <c:formatCode>m/d;@</c:formatCode>
                <c:ptCount val="123"/>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numCache>
            </c:numRef>
          </c:cat>
          <c:val>
            <c:numRef>
              <c:f>'2013  2014 onset'!$B$2:$B$124</c:f>
              <c:numCache>
                <c:formatCode>General</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4</c:v>
                </c:pt>
                <c:pt idx="32">
                  <c:v>0</c:v>
                </c:pt>
                <c:pt idx="33">
                  <c:v>1</c:v>
                </c:pt>
                <c:pt idx="34">
                  <c:v>0</c:v>
                </c:pt>
                <c:pt idx="35">
                  <c:v>0</c:v>
                </c:pt>
                <c:pt idx="36">
                  <c:v>1</c:v>
                </c:pt>
                <c:pt idx="37">
                  <c:v>2</c:v>
                </c:pt>
                <c:pt idx="38">
                  <c:v>1</c:v>
                </c:pt>
                <c:pt idx="39">
                  <c:v>0</c:v>
                </c:pt>
                <c:pt idx="40">
                  <c:v>0</c:v>
                </c:pt>
                <c:pt idx="41">
                  <c:v>1</c:v>
                </c:pt>
                <c:pt idx="42">
                  <c:v>0</c:v>
                </c:pt>
                <c:pt idx="43">
                  <c:v>0</c:v>
                </c:pt>
                <c:pt idx="44">
                  <c:v>1</c:v>
                </c:pt>
                <c:pt idx="45">
                  <c:v>0</c:v>
                </c:pt>
                <c:pt idx="46">
                  <c:v>3</c:v>
                </c:pt>
                <c:pt idx="47">
                  <c:v>2</c:v>
                </c:pt>
                <c:pt idx="48">
                  <c:v>1</c:v>
                </c:pt>
                <c:pt idx="49">
                  <c:v>1</c:v>
                </c:pt>
                <c:pt idx="50">
                  <c:v>4</c:v>
                </c:pt>
                <c:pt idx="51">
                  <c:v>2</c:v>
                </c:pt>
                <c:pt idx="52">
                  <c:v>1</c:v>
                </c:pt>
                <c:pt idx="53">
                  <c:v>3</c:v>
                </c:pt>
                <c:pt idx="54">
                  <c:v>4</c:v>
                </c:pt>
                <c:pt idx="55">
                  <c:v>4</c:v>
                </c:pt>
                <c:pt idx="56">
                  <c:v>3</c:v>
                </c:pt>
                <c:pt idx="57">
                  <c:v>6</c:v>
                </c:pt>
                <c:pt idx="58">
                  <c:v>8</c:v>
                </c:pt>
                <c:pt idx="59">
                  <c:v>11</c:v>
                </c:pt>
                <c:pt idx="60">
                  <c:v>12</c:v>
                </c:pt>
                <c:pt idx="61">
                  <c:v>10</c:v>
                </c:pt>
                <c:pt idx="62">
                  <c:v>8</c:v>
                </c:pt>
                <c:pt idx="63">
                  <c:v>14</c:v>
                </c:pt>
                <c:pt idx="64">
                  <c:v>13</c:v>
                </c:pt>
                <c:pt idx="65">
                  <c:v>4</c:v>
                </c:pt>
                <c:pt idx="66">
                  <c:v>11</c:v>
                </c:pt>
                <c:pt idx="67">
                  <c:v>5</c:v>
                </c:pt>
                <c:pt idx="68">
                  <c:v>11</c:v>
                </c:pt>
                <c:pt idx="69">
                  <c:v>4</c:v>
                </c:pt>
                <c:pt idx="70">
                  <c:v>4</c:v>
                </c:pt>
                <c:pt idx="71">
                  <c:v>5</c:v>
                </c:pt>
                <c:pt idx="72">
                  <c:v>7</c:v>
                </c:pt>
                <c:pt idx="73">
                  <c:v>5</c:v>
                </c:pt>
                <c:pt idx="74">
                  <c:v>9</c:v>
                </c:pt>
                <c:pt idx="75">
                  <c:v>7</c:v>
                </c:pt>
                <c:pt idx="76">
                  <c:v>1</c:v>
                </c:pt>
                <c:pt idx="77">
                  <c:v>9</c:v>
                </c:pt>
                <c:pt idx="78">
                  <c:v>5</c:v>
                </c:pt>
                <c:pt idx="79">
                  <c:v>5</c:v>
                </c:pt>
                <c:pt idx="80">
                  <c:v>6</c:v>
                </c:pt>
                <c:pt idx="81">
                  <c:v>4</c:v>
                </c:pt>
                <c:pt idx="82">
                  <c:v>7</c:v>
                </c:pt>
                <c:pt idx="83">
                  <c:v>5</c:v>
                </c:pt>
                <c:pt idx="84">
                  <c:v>3</c:v>
                </c:pt>
                <c:pt idx="85">
                  <c:v>4</c:v>
                </c:pt>
                <c:pt idx="86">
                  <c:v>4</c:v>
                </c:pt>
                <c:pt idx="87">
                  <c:v>3</c:v>
                </c:pt>
                <c:pt idx="88">
                  <c:v>3</c:v>
                </c:pt>
                <c:pt idx="89">
                  <c:v>1</c:v>
                </c:pt>
                <c:pt idx="90">
                  <c:v>1</c:v>
                </c:pt>
                <c:pt idx="91">
                  <c:v>2</c:v>
                </c:pt>
                <c:pt idx="92">
                  <c:v>0</c:v>
                </c:pt>
                <c:pt idx="93">
                  <c:v>3</c:v>
                </c:pt>
                <c:pt idx="94">
                  <c:v>1</c:v>
                </c:pt>
                <c:pt idx="95">
                  <c:v>2</c:v>
                </c:pt>
                <c:pt idx="96">
                  <c:v>1</c:v>
                </c:pt>
                <c:pt idx="97">
                  <c:v>2</c:v>
                </c:pt>
                <c:pt idx="98">
                  <c:v>0</c:v>
                </c:pt>
                <c:pt idx="99">
                  <c:v>0</c:v>
                </c:pt>
                <c:pt idx="100">
                  <c:v>1</c:v>
                </c:pt>
                <c:pt idx="101">
                  <c:v>1</c:v>
                </c:pt>
                <c:pt idx="102">
                  <c:v>0</c:v>
                </c:pt>
                <c:pt idx="103">
                  <c:v>0</c:v>
                </c:pt>
                <c:pt idx="104">
                  <c:v>0</c:v>
                </c:pt>
                <c:pt idx="105">
                  <c:v>0</c:v>
                </c:pt>
                <c:pt idx="106">
                  <c:v>0</c:v>
                </c:pt>
                <c:pt idx="107">
                  <c:v>1</c:v>
                </c:pt>
                <c:pt idx="108">
                  <c:v>0</c:v>
                </c:pt>
                <c:pt idx="109">
                  <c:v>1</c:v>
                </c:pt>
                <c:pt idx="110">
                  <c:v>0</c:v>
                </c:pt>
                <c:pt idx="111">
                  <c:v>0</c:v>
                </c:pt>
                <c:pt idx="112">
                  <c:v>0</c:v>
                </c:pt>
                <c:pt idx="113">
                  <c:v>0</c:v>
                </c:pt>
                <c:pt idx="114">
                  <c:v>0</c:v>
                </c:pt>
                <c:pt idx="115">
                  <c:v>0</c:v>
                </c:pt>
                <c:pt idx="116">
                  <c:v>0</c:v>
                </c:pt>
                <c:pt idx="117">
                  <c:v>0</c:v>
                </c:pt>
                <c:pt idx="118">
                  <c:v>1</c:v>
                </c:pt>
                <c:pt idx="119">
                  <c:v>0</c:v>
                </c:pt>
                <c:pt idx="120">
                  <c:v>0</c:v>
                </c:pt>
                <c:pt idx="121">
                  <c:v>0</c:v>
                </c:pt>
                <c:pt idx="122">
                  <c:v>0</c:v>
                </c:pt>
              </c:numCache>
            </c:numRef>
          </c:val>
          <c:smooth val="0"/>
          <c:extLst>
            <c:ext xmlns:c16="http://schemas.microsoft.com/office/drawing/2014/chart" uri="{C3380CC4-5D6E-409C-BE32-E72D297353CC}">
              <c16:uniqueId val="{00000000-021C-42C1-BF97-7BF905151CBF}"/>
            </c:ext>
          </c:extLst>
        </c:ser>
        <c:ser>
          <c:idx val="1"/>
          <c:order val="1"/>
          <c:tx>
            <c:strRef>
              <c:f>'2013  2014 onset'!$C$1</c:f>
              <c:strCache>
                <c:ptCount val="1"/>
                <c:pt idx="0">
                  <c:v>2014</c:v>
                </c:pt>
              </c:strCache>
            </c:strRef>
          </c:tx>
          <c:marker>
            <c:symbol val="none"/>
          </c:marker>
          <c:cat>
            <c:numRef>
              <c:f>'2013  2014 onset'!$A$2:$A$124</c:f>
              <c:numCache>
                <c:formatCode>m/d;@</c:formatCode>
                <c:ptCount val="123"/>
                <c:pt idx="0">
                  <c:v>42125</c:v>
                </c:pt>
                <c:pt idx="1">
                  <c:v>42126</c:v>
                </c:pt>
                <c:pt idx="2">
                  <c:v>42127</c:v>
                </c:pt>
                <c:pt idx="3">
                  <c:v>42128</c:v>
                </c:pt>
                <c:pt idx="4">
                  <c:v>42129</c:v>
                </c:pt>
                <c:pt idx="5">
                  <c:v>42130</c:v>
                </c:pt>
                <c:pt idx="6">
                  <c:v>42131</c:v>
                </c:pt>
                <c:pt idx="7">
                  <c:v>42132</c:v>
                </c:pt>
                <c:pt idx="8">
                  <c:v>42133</c:v>
                </c:pt>
                <c:pt idx="9">
                  <c:v>42134</c:v>
                </c:pt>
                <c:pt idx="10">
                  <c:v>42135</c:v>
                </c:pt>
                <c:pt idx="11">
                  <c:v>42136</c:v>
                </c:pt>
                <c:pt idx="12">
                  <c:v>42137</c:v>
                </c:pt>
                <c:pt idx="13">
                  <c:v>42138</c:v>
                </c:pt>
                <c:pt idx="14">
                  <c:v>42139</c:v>
                </c:pt>
                <c:pt idx="15">
                  <c:v>42140</c:v>
                </c:pt>
                <c:pt idx="16">
                  <c:v>42141</c:v>
                </c:pt>
                <c:pt idx="17">
                  <c:v>42142</c:v>
                </c:pt>
                <c:pt idx="18">
                  <c:v>42143</c:v>
                </c:pt>
                <c:pt idx="19">
                  <c:v>42144</c:v>
                </c:pt>
                <c:pt idx="20">
                  <c:v>42145</c:v>
                </c:pt>
                <c:pt idx="21">
                  <c:v>42146</c:v>
                </c:pt>
                <c:pt idx="22">
                  <c:v>42147</c:v>
                </c:pt>
                <c:pt idx="23">
                  <c:v>42148</c:v>
                </c:pt>
                <c:pt idx="24">
                  <c:v>42149</c:v>
                </c:pt>
                <c:pt idx="25">
                  <c:v>42150</c:v>
                </c:pt>
                <c:pt idx="26">
                  <c:v>42151</c:v>
                </c:pt>
                <c:pt idx="27">
                  <c:v>42152</c:v>
                </c:pt>
                <c:pt idx="28">
                  <c:v>42153</c:v>
                </c:pt>
                <c:pt idx="29">
                  <c:v>42154</c:v>
                </c:pt>
                <c:pt idx="30">
                  <c:v>42155</c:v>
                </c:pt>
                <c:pt idx="31">
                  <c:v>42156</c:v>
                </c:pt>
                <c:pt idx="32">
                  <c:v>42157</c:v>
                </c:pt>
                <c:pt idx="33">
                  <c:v>42158</c:v>
                </c:pt>
                <c:pt idx="34">
                  <c:v>42159</c:v>
                </c:pt>
                <c:pt idx="35">
                  <c:v>42160</c:v>
                </c:pt>
                <c:pt idx="36">
                  <c:v>42161</c:v>
                </c:pt>
                <c:pt idx="37">
                  <c:v>42162</c:v>
                </c:pt>
                <c:pt idx="38">
                  <c:v>42163</c:v>
                </c:pt>
                <c:pt idx="39">
                  <c:v>42164</c:v>
                </c:pt>
                <c:pt idx="40">
                  <c:v>42165</c:v>
                </c:pt>
                <c:pt idx="41">
                  <c:v>42166</c:v>
                </c:pt>
                <c:pt idx="42">
                  <c:v>42167</c:v>
                </c:pt>
                <c:pt idx="43">
                  <c:v>42168</c:v>
                </c:pt>
                <c:pt idx="44">
                  <c:v>42169</c:v>
                </c:pt>
                <c:pt idx="45">
                  <c:v>42170</c:v>
                </c:pt>
                <c:pt idx="46">
                  <c:v>42171</c:v>
                </c:pt>
                <c:pt idx="47">
                  <c:v>42172</c:v>
                </c:pt>
                <c:pt idx="48">
                  <c:v>42173</c:v>
                </c:pt>
                <c:pt idx="49">
                  <c:v>42174</c:v>
                </c:pt>
                <c:pt idx="50">
                  <c:v>42175</c:v>
                </c:pt>
                <c:pt idx="51">
                  <c:v>42176</c:v>
                </c:pt>
                <c:pt idx="52">
                  <c:v>42177</c:v>
                </c:pt>
                <c:pt idx="53">
                  <c:v>42178</c:v>
                </c:pt>
                <c:pt idx="54">
                  <c:v>42179</c:v>
                </c:pt>
                <c:pt idx="55">
                  <c:v>42180</c:v>
                </c:pt>
                <c:pt idx="56">
                  <c:v>42181</c:v>
                </c:pt>
                <c:pt idx="57">
                  <c:v>42182</c:v>
                </c:pt>
                <c:pt idx="58">
                  <c:v>42183</c:v>
                </c:pt>
                <c:pt idx="59">
                  <c:v>42184</c:v>
                </c:pt>
                <c:pt idx="60">
                  <c:v>42185</c:v>
                </c:pt>
                <c:pt idx="61">
                  <c:v>42186</c:v>
                </c:pt>
                <c:pt idx="62">
                  <c:v>42187</c:v>
                </c:pt>
                <c:pt idx="63">
                  <c:v>42188</c:v>
                </c:pt>
                <c:pt idx="64">
                  <c:v>42189</c:v>
                </c:pt>
                <c:pt idx="65">
                  <c:v>42190</c:v>
                </c:pt>
                <c:pt idx="66">
                  <c:v>42191</c:v>
                </c:pt>
                <c:pt idx="67">
                  <c:v>42192</c:v>
                </c:pt>
                <c:pt idx="68">
                  <c:v>42193</c:v>
                </c:pt>
                <c:pt idx="69">
                  <c:v>42194</c:v>
                </c:pt>
                <c:pt idx="70">
                  <c:v>42195</c:v>
                </c:pt>
                <c:pt idx="71">
                  <c:v>42196</c:v>
                </c:pt>
                <c:pt idx="72">
                  <c:v>42197</c:v>
                </c:pt>
                <c:pt idx="73">
                  <c:v>42198</c:v>
                </c:pt>
                <c:pt idx="74">
                  <c:v>42199</c:v>
                </c:pt>
                <c:pt idx="75">
                  <c:v>42200</c:v>
                </c:pt>
                <c:pt idx="76">
                  <c:v>42201</c:v>
                </c:pt>
                <c:pt idx="77">
                  <c:v>42202</c:v>
                </c:pt>
                <c:pt idx="78">
                  <c:v>42203</c:v>
                </c:pt>
                <c:pt idx="79">
                  <c:v>42204</c:v>
                </c:pt>
                <c:pt idx="80">
                  <c:v>42205</c:v>
                </c:pt>
                <c:pt idx="81">
                  <c:v>42206</c:v>
                </c:pt>
                <c:pt idx="82">
                  <c:v>42207</c:v>
                </c:pt>
                <c:pt idx="83">
                  <c:v>42208</c:v>
                </c:pt>
                <c:pt idx="84">
                  <c:v>42209</c:v>
                </c:pt>
                <c:pt idx="85">
                  <c:v>42210</c:v>
                </c:pt>
                <c:pt idx="86">
                  <c:v>42211</c:v>
                </c:pt>
                <c:pt idx="87">
                  <c:v>42212</c:v>
                </c:pt>
                <c:pt idx="88">
                  <c:v>42213</c:v>
                </c:pt>
                <c:pt idx="89">
                  <c:v>42214</c:v>
                </c:pt>
                <c:pt idx="90">
                  <c:v>42215</c:v>
                </c:pt>
                <c:pt idx="91">
                  <c:v>42216</c:v>
                </c:pt>
                <c:pt idx="92">
                  <c:v>42217</c:v>
                </c:pt>
                <c:pt idx="93">
                  <c:v>42218</c:v>
                </c:pt>
                <c:pt idx="94">
                  <c:v>42219</c:v>
                </c:pt>
                <c:pt idx="95">
                  <c:v>42220</c:v>
                </c:pt>
                <c:pt idx="96">
                  <c:v>42221</c:v>
                </c:pt>
                <c:pt idx="97">
                  <c:v>42222</c:v>
                </c:pt>
                <c:pt idx="98">
                  <c:v>42223</c:v>
                </c:pt>
                <c:pt idx="99">
                  <c:v>42224</c:v>
                </c:pt>
                <c:pt idx="100">
                  <c:v>42225</c:v>
                </c:pt>
                <c:pt idx="101">
                  <c:v>42226</c:v>
                </c:pt>
                <c:pt idx="102">
                  <c:v>42227</c:v>
                </c:pt>
                <c:pt idx="103">
                  <c:v>42228</c:v>
                </c:pt>
                <c:pt idx="104">
                  <c:v>42229</c:v>
                </c:pt>
                <c:pt idx="105">
                  <c:v>42230</c:v>
                </c:pt>
                <c:pt idx="106">
                  <c:v>42231</c:v>
                </c:pt>
                <c:pt idx="107">
                  <c:v>42232</c:v>
                </c:pt>
                <c:pt idx="108">
                  <c:v>42233</c:v>
                </c:pt>
                <c:pt idx="109">
                  <c:v>42234</c:v>
                </c:pt>
                <c:pt idx="110">
                  <c:v>42235</c:v>
                </c:pt>
                <c:pt idx="111">
                  <c:v>42236</c:v>
                </c:pt>
                <c:pt idx="112">
                  <c:v>42237</c:v>
                </c:pt>
                <c:pt idx="113">
                  <c:v>42238</c:v>
                </c:pt>
                <c:pt idx="114">
                  <c:v>42239</c:v>
                </c:pt>
                <c:pt idx="115">
                  <c:v>42240</c:v>
                </c:pt>
                <c:pt idx="116">
                  <c:v>42241</c:v>
                </c:pt>
                <c:pt idx="117">
                  <c:v>42242</c:v>
                </c:pt>
                <c:pt idx="118">
                  <c:v>42243</c:v>
                </c:pt>
                <c:pt idx="119">
                  <c:v>42244</c:v>
                </c:pt>
                <c:pt idx="120">
                  <c:v>42245</c:v>
                </c:pt>
                <c:pt idx="121">
                  <c:v>42246</c:v>
                </c:pt>
                <c:pt idx="122">
                  <c:v>42247</c:v>
                </c:pt>
              </c:numCache>
            </c:numRef>
          </c:cat>
          <c:val>
            <c:numRef>
              <c:f>'2013  2014 onset'!$C$2:$C$124</c:f>
              <c:numCache>
                <c:formatCode>General</c:formatCode>
                <c:ptCount val="123"/>
                <c:pt idx="0">
                  <c:v>0</c:v>
                </c:pt>
                <c:pt idx="1">
                  <c:v>0</c:v>
                </c:pt>
                <c:pt idx="2">
                  <c:v>0</c:v>
                </c:pt>
                <c:pt idx="3">
                  <c:v>1</c:v>
                </c:pt>
                <c:pt idx="4">
                  <c:v>0</c:v>
                </c:pt>
                <c:pt idx="5">
                  <c:v>0</c:v>
                </c:pt>
                <c:pt idx="6">
                  <c:v>0</c:v>
                </c:pt>
                <c:pt idx="7">
                  <c:v>0</c:v>
                </c:pt>
                <c:pt idx="8">
                  <c:v>1</c:v>
                </c:pt>
                <c:pt idx="9">
                  <c:v>0</c:v>
                </c:pt>
                <c:pt idx="10">
                  <c:v>0</c:v>
                </c:pt>
                <c:pt idx="11">
                  <c:v>0</c:v>
                </c:pt>
                <c:pt idx="12">
                  <c:v>0</c:v>
                </c:pt>
                <c:pt idx="13">
                  <c:v>1</c:v>
                </c:pt>
                <c:pt idx="14">
                  <c:v>1</c:v>
                </c:pt>
                <c:pt idx="15">
                  <c:v>1</c:v>
                </c:pt>
                <c:pt idx="16">
                  <c:v>0</c:v>
                </c:pt>
                <c:pt idx="17">
                  <c:v>0</c:v>
                </c:pt>
                <c:pt idx="18">
                  <c:v>0</c:v>
                </c:pt>
                <c:pt idx="19">
                  <c:v>0</c:v>
                </c:pt>
                <c:pt idx="20">
                  <c:v>0</c:v>
                </c:pt>
                <c:pt idx="21">
                  <c:v>0</c:v>
                </c:pt>
                <c:pt idx="22">
                  <c:v>0</c:v>
                </c:pt>
                <c:pt idx="23">
                  <c:v>1</c:v>
                </c:pt>
                <c:pt idx="24">
                  <c:v>1</c:v>
                </c:pt>
                <c:pt idx="25">
                  <c:v>0</c:v>
                </c:pt>
                <c:pt idx="26">
                  <c:v>0</c:v>
                </c:pt>
                <c:pt idx="27">
                  <c:v>0</c:v>
                </c:pt>
                <c:pt idx="28">
                  <c:v>0</c:v>
                </c:pt>
                <c:pt idx="29">
                  <c:v>0</c:v>
                </c:pt>
                <c:pt idx="30">
                  <c:v>0</c:v>
                </c:pt>
                <c:pt idx="31">
                  <c:v>1</c:v>
                </c:pt>
                <c:pt idx="32">
                  <c:v>0</c:v>
                </c:pt>
                <c:pt idx="33">
                  <c:v>0</c:v>
                </c:pt>
                <c:pt idx="34">
                  <c:v>1</c:v>
                </c:pt>
                <c:pt idx="35">
                  <c:v>1</c:v>
                </c:pt>
                <c:pt idx="36">
                  <c:v>1</c:v>
                </c:pt>
                <c:pt idx="37">
                  <c:v>1</c:v>
                </c:pt>
                <c:pt idx="38">
                  <c:v>0</c:v>
                </c:pt>
                <c:pt idx="39">
                  <c:v>2</c:v>
                </c:pt>
                <c:pt idx="40">
                  <c:v>0</c:v>
                </c:pt>
                <c:pt idx="41">
                  <c:v>0</c:v>
                </c:pt>
                <c:pt idx="42">
                  <c:v>3</c:v>
                </c:pt>
                <c:pt idx="43">
                  <c:v>1</c:v>
                </c:pt>
                <c:pt idx="44">
                  <c:v>0</c:v>
                </c:pt>
                <c:pt idx="45">
                  <c:v>2</c:v>
                </c:pt>
                <c:pt idx="46">
                  <c:v>1</c:v>
                </c:pt>
                <c:pt idx="47">
                  <c:v>3</c:v>
                </c:pt>
                <c:pt idx="48">
                  <c:v>1</c:v>
                </c:pt>
                <c:pt idx="49">
                  <c:v>2</c:v>
                </c:pt>
                <c:pt idx="50">
                  <c:v>5</c:v>
                </c:pt>
                <c:pt idx="51">
                  <c:v>5</c:v>
                </c:pt>
                <c:pt idx="52">
                  <c:v>3</c:v>
                </c:pt>
                <c:pt idx="53">
                  <c:v>4</c:v>
                </c:pt>
                <c:pt idx="54">
                  <c:v>4</c:v>
                </c:pt>
                <c:pt idx="55">
                  <c:v>2</c:v>
                </c:pt>
                <c:pt idx="56">
                  <c:v>7</c:v>
                </c:pt>
                <c:pt idx="57">
                  <c:v>4</c:v>
                </c:pt>
                <c:pt idx="58">
                  <c:v>5</c:v>
                </c:pt>
                <c:pt idx="59">
                  <c:v>5</c:v>
                </c:pt>
                <c:pt idx="60">
                  <c:v>5</c:v>
                </c:pt>
                <c:pt idx="61">
                  <c:v>5</c:v>
                </c:pt>
                <c:pt idx="62">
                  <c:v>5</c:v>
                </c:pt>
                <c:pt idx="63">
                  <c:v>6</c:v>
                </c:pt>
                <c:pt idx="64">
                  <c:v>5</c:v>
                </c:pt>
                <c:pt idx="65">
                  <c:v>4</c:v>
                </c:pt>
                <c:pt idx="66">
                  <c:v>1</c:v>
                </c:pt>
                <c:pt idx="67">
                  <c:v>2</c:v>
                </c:pt>
                <c:pt idx="68">
                  <c:v>2</c:v>
                </c:pt>
                <c:pt idx="69">
                  <c:v>2</c:v>
                </c:pt>
                <c:pt idx="70">
                  <c:v>7</c:v>
                </c:pt>
                <c:pt idx="71">
                  <c:v>4</c:v>
                </c:pt>
                <c:pt idx="72">
                  <c:v>2</c:v>
                </c:pt>
                <c:pt idx="73">
                  <c:v>1</c:v>
                </c:pt>
                <c:pt idx="74">
                  <c:v>1</c:v>
                </c:pt>
                <c:pt idx="75">
                  <c:v>0</c:v>
                </c:pt>
                <c:pt idx="76">
                  <c:v>0</c:v>
                </c:pt>
                <c:pt idx="77">
                  <c:v>1</c:v>
                </c:pt>
                <c:pt idx="78">
                  <c:v>1</c:v>
                </c:pt>
                <c:pt idx="79">
                  <c:v>1</c:v>
                </c:pt>
                <c:pt idx="80">
                  <c:v>0</c:v>
                </c:pt>
                <c:pt idx="81">
                  <c:v>1</c:v>
                </c:pt>
                <c:pt idx="82">
                  <c:v>1</c:v>
                </c:pt>
                <c:pt idx="83">
                  <c:v>0</c:v>
                </c:pt>
                <c:pt idx="84">
                  <c:v>0</c:v>
                </c:pt>
                <c:pt idx="85">
                  <c:v>0</c:v>
                </c:pt>
                <c:pt idx="86">
                  <c:v>0</c:v>
                </c:pt>
                <c:pt idx="87">
                  <c:v>1</c:v>
                </c:pt>
                <c:pt idx="88">
                  <c:v>0</c:v>
                </c:pt>
                <c:pt idx="89">
                  <c:v>0</c:v>
                </c:pt>
                <c:pt idx="90">
                  <c:v>0</c:v>
                </c:pt>
                <c:pt idx="91">
                  <c:v>0</c:v>
                </c:pt>
                <c:pt idx="92">
                  <c:v>0</c:v>
                </c:pt>
                <c:pt idx="93">
                  <c:v>1</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numCache>
            </c:numRef>
          </c:val>
          <c:smooth val="0"/>
          <c:extLst>
            <c:ext xmlns:c16="http://schemas.microsoft.com/office/drawing/2014/chart" uri="{C3380CC4-5D6E-409C-BE32-E72D297353CC}">
              <c16:uniqueId val="{00000001-021C-42C1-BF97-7BF905151CBF}"/>
            </c:ext>
          </c:extLst>
        </c:ser>
        <c:dLbls>
          <c:showLegendKey val="0"/>
          <c:showVal val="0"/>
          <c:showCatName val="0"/>
          <c:showSerName val="0"/>
          <c:showPercent val="0"/>
          <c:showBubbleSize val="0"/>
        </c:dLbls>
        <c:smooth val="0"/>
        <c:axId val="44394752"/>
        <c:axId val="44404736"/>
      </c:lineChart>
      <c:dateAx>
        <c:axId val="44394752"/>
        <c:scaling>
          <c:orientation val="minMax"/>
        </c:scaling>
        <c:delete val="0"/>
        <c:axPos val="b"/>
        <c:numFmt formatCode="m/d;@" sourceLinked="1"/>
        <c:majorTickMark val="none"/>
        <c:minorTickMark val="none"/>
        <c:tickLblPos val="nextTo"/>
        <c:crossAx val="44404736"/>
        <c:crosses val="autoZero"/>
        <c:auto val="1"/>
        <c:lblOffset val="100"/>
        <c:baseTimeUnit val="days"/>
      </c:dateAx>
      <c:valAx>
        <c:axId val="44404736"/>
        <c:scaling>
          <c:orientation val="minMax"/>
        </c:scaling>
        <c:delete val="0"/>
        <c:axPos val="l"/>
        <c:majorGridlines>
          <c:spPr>
            <a:ln>
              <a:noFill/>
            </a:ln>
          </c:spPr>
        </c:majorGridlines>
        <c:title>
          <c:tx>
            <c:rich>
              <a:bodyPr/>
              <a:lstStyle/>
              <a:p>
                <a:pPr>
                  <a:defRPr/>
                </a:pPr>
                <a:r>
                  <a:rPr lang="en-US" dirty="0"/>
                  <a:t>Frequency of Cases</a:t>
                </a:r>
              </a:p>
            </c:rich>
          </c:tx>
          <c:overlay val="0"/>
        </c:title>
        <c:numFmt formatCode="General" sourceLinked="1"/>
        <c:majorTickMark val="none"/>
        <c:minorTickMark val="none"/>
        <c:tickLblPos val="nextTo"/>
        <c:crossAx val="44394752"/>
        <c:crosses val="autoZero"/>
        <c:crossBetween val="between"/>
      </c:valAx>
    </c:plotArea>
    <c:legend>
      <c:legendPos val="r"/>
      <c:layout>
        <c:manualLayout>
          <c:xMode val="edge"/>
          <c:yMode val="edge"/>
          <c:x val="0.8860230433055224"/>
          <c:y val="0.48401277804856091"/>
          <c:w val="0.11079856972586412"/>
          <c:h val="0.13228671828110272"/>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40EE35-5FE2-4D7B-BF25-DB27161C9F03}" type="datetimeFigureOut">
              <a:rPr lang="en-US" smtClean="0"/>
              <a:t>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244EB6-DD36-49EA-9D41-9EE61C3B1240}" type="slidenum">
              <a:rPr lang="en-US" smtClean="0"/>
              <a:t>‹#›</a:t>
            </a:fld>
            <a:endParaRPr lang="en-US"/>
          </a:p>
        </p:txBody>
      </p:sp>
    </p:spTree>
    <p:extLst>
      <p:ext uri="{BB962C8B-B14F-4D97-AF65-F5344CB8AC3E}">
        <p14:creationId xmlns:p14="http://schemas.microsoft.com/office/powerpoint/2010/main" val="353527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1</a:t>
            </a:fld>
            <a:endParaRPr lang="en-US"/>
          </a:p>
        </p:txBody>
      </p:sp>
    </p:spTree>
    <p:extLst>
      <p:ext uri="{BB962C8B-B14F-4D97-AF65-F5344CB8AC3E}">
        <p14:creationId xmlns:p14="http://schemas.microsoft.com/office/powerpoint/2010/main" val="316463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Our final conclusion that some illnesses among Texas residents were linked to fresh cilantro from Puebla, Mexico was due</a:t>
            </a:r>
            <a:r>
              <a:rPr lang="en-US" baseline="0" dirty="0"/>
              <a:t> to the epi and </a:t>
            </a:r>
            <a:r>
              <a:rPr lang="en-US" baseline="0" dirty="0" err="1"/>
              <a:t>traceback</a:t>
            </a:r>
            <a:r>
              <a:rPr lang="en-US" baseline="0" dirty="0"/>
              <a:t> investigations of 3 restaurant clusters (1 cluster in Ft Bend County- epi case-control study and ingredient level analysis implicated cilantro) and a grocery store cluster plus a food frequency of over 50% amongst “sporadic” cases (which was significant when compared to the New Mexico Food Net Population Survey) all pointed towards cilantro being a likely source </a:t>
            </a:r>
            <a:endParaRPr lang="en-US" dirty="0"/>
          </a:p>
          <a:p>
            <a:endParaRPr lang="en-US" dirty="0"/>
          </a:p>
          <a:p>
            <a:r>
              <a:rPr lang="en-US" dirty="0"/>
              <a:t>Prior to the restaurant and grocery store clusters that implicated cilantro and Because of the Midwest</a:t>
            </a:r>
            <a:r>
              <a:rPr lang="en-US" baseline="0" dirty="0"/>
              <a:t> investigation earlier in the summer,</a:t>
            </a:r>
            <a:r>
              <a:rPr lang="en-US" dirty="0"/>
              <a:t> we</a:t>
            </a:r>
            <a:r>
              <a:rPr lang="en-US" baseline="0" dirty="0"/>
              <a:t> did investigate a few other restaurant clusters early focusing on leafy greens that complicated investigation.  To this day, still difficult to conclude if any cases or how many cases were exposed to infected leafy greens/salad mix that went to the </a:t>
            </a:r>
            <a:r>
              <a:rPr lang="en-US" baseline="0" dirty="0" err="1"/>
              <a:t>midwest</a:t>
            </a:r>
            <a:r>
              <a:rPr lang="en-US" baseline="0"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10</a:t>
            </a:fld>
            <a:endParaRPr lang="en-US"/>
          </a:p>
        </p:txBody>
      </p:sp>
    </p:spTree>
    <p:extLst>
      <p:ext uri="{BB962C8B-B14F-4D97-AF65-F5344CB8AC3E}">
        <p14:creationId xmlns:p14="http://schemas.microsoft.com/office/powerpoint/2010/main" val="171396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8 POS were complete </a:t>
            </a:r>
            <a:r>
              <a:rPr lang="en-US" dirty="0" err="1"/>
              <a:t>traceback</a:t>
            </a:r>
            <a:r>
              <a:rPr lang="en-US" dirty="0"/>
              <a:t>.  We found several distributors in common</a:t>
            </a:r>
            <a:r>
              <a:rPr lang="en-US" baseline="0" dirty="0"/>
              <a:t> and noted some trends but we could not make any definitive conclusion on the source of the problem.</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11</a:t>
            </a:fld>
            <a:endParaRPr lang="en-US"/>
          </a:p>
        </p:txBody>
      </p:sp>
    </p:spTree>
    <p:extLst>
      <p:ext uri="{BB962C8B-B14F-4D97-AF65-F5344CB8AC3E}">
        <p14:creationId xmlns:p14="http://schemas.microsoft.com/office/powerpoint/2010/main" val="424716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 include environmental</a:t>
            </a:r>
            <a:r>
              <a:rPr lang="en-US" baseline="0" dirty="0"/>
              <a:t> health, epidemiology, laboratory, public safety and emergency management.  All disciplines must be functional in order for the response activities to be efficient and effective.</a:t>
            </a:r>
          </a:p>
          <a:p>
            <a:endParaRPr lang="en-US" baseline="0" dirty="0"/>
          </a:p>
          <a:p>
            <a:pPr defTabSz="897301">
              <a:defRPr/>
            </a:pPr>
            <a:r>
              <a:rPr lang="en-US" dirty="0"/>
              <a:t>Core members are: Department of State Health Services, Office of the Texas State Chemist</a:t>
            </a:r>
          </a:p>
          <a:p>
            <a:endParaRPr lang="en-US" dirty="0"/>
          </a:p>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12</a:t>
            </a:fld>
            <a:endParaRPr lang="en-US"/>
          </a:p>
        </p:txBody>
      </p:sp>
    </p:spTree>
    <p:extLst>
      <p:ext uri="{BB962C8B-B14F-4D97-AF65-F5344CB8AC3E}">
        <p14:creationId xmlns:p14="http://schemas.microsoft.com/office/powerpoint/2010/main" val="311171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8680" lvl="1" indent="-284108">
              <a:lnSpc>
                <a:spcPct val="115000"/>
              </a:lnSpc>
              <a:buFont typeface="Courier New"/>
              <a:buChar char="o"/>
            </a:pPr>
            <a:r>
              <a:rPr lang="en-US" sz="1600" dirty="0">
                <a:ea typeface="Calibri"/>
                <a:cs typeface="Times New Roman"/>
              </a:rPr>
              <a:t>There are four phases of the food and feed emergency cycle.  All four of these phases must be completed in sequence.  </a:t>
            </a:r>
            <a:endParaRPr lang="en-US" sz="1600" u="sng" dirty="0">
              <a:ea typeface="Calibri"/>
              <a:cs typeface="Times New Roman"/>
            </a:endParaRPr>
          </a:p>
          <a:p>
            <a:pPr marL="738680" lvl="1" indent="-284108">
              <a:lnSpc>
                <a:spcPct val="115000"/>
              </a:lnSpc>
              <a:buFont typeface="Courier New"/>
              <a:buChar char="o"/>
            </a:pPr>
            <a:r>
              <a:rPr lang="en-US" sz="1600" u="sng" dirty="0">
                <a:ea typeface="Calibri"/>
                <a:cs typeface="Times New Roman"/>
              </a:rPr>
              <a:t>The Surveillance Phase</a:t>
            </a:r>
            <a:r>
              <a:rPr lang="en-US" sz="1600" dirty="0">
                <a:ea typeface="Calibri"/>
                <a:cs typeface="Times New Roman"/>
              </a:rPr>
              <a:t> </a:t>
            </a:r>
            <a:r>
              <a:rPr lang="en-US" i="1" dirty="0">
                <a:ea typeface="Calibri"/>
                <a:cs typeface="Times New Roman"/>
              </a:rPr>
              <a:t>is continual passive observation as member agencies perform day-to-day duties. The team members perform their day-to-day job functions assigned by the applicable agency.  Team members may detect changes in the food and/or feed safety system that indicates an increase in foodborne illnesses and/or the beginning of an outbreak.  Examples of these systems are - environmental surveillance  and monitoring of illnesses  by local, state, and federal agencies, </a:t>
            </a:r>
            <a:r>
              <a:rPr lang="en-US" i="1" dirty="0" err="1">
                <a:ea typeface="Calibri"/>
                <a:cs typeface="Times New Roman"/>
              </a:rPr>
              <a:t>PulseNet</a:t>
            </a:r>
            <a:r>
              <a:rPr lang="en-US" i="1" dirty="0">
                <a:ea typeface="Calibri"/>
                <a:cs typeface="Times New Roman"/>
              </a:rPr>
              <a:t>, media and others.  This is usually where epidemiology</a:t>
            </a:r>
            <a:r>
              <a:rPr lang="en-US" i="1" baseline="0" dirty="0">
                <a:ea typeface="Calibri"/>
                <a:cs typeface="Times New Roman"/>
              </a:rPr>
              <a:t> notices rising number of cases and alerts the environmental group.</a:t>
            </a:r>
            <a:endParaRPr lang="en-US" i="1" dirty="0">
              <a:ea typeface="Calibri"/>
              <a:cs typeface="Times New Roman"/>
            </a:endParaRPr>
          </a:p>
          <a:p>
            <a:pPr marL="738680" lvl="1" indent="-284108">
              <a:lnSpc>
                <a:spcPct val="115000"/>
              </a:lnSpc>
              <a:buFont typeface="Courier New"/>
              <a:buChar char="o"/>
            </a:pPr>
            <a:endParaRPr lang="en-US" sz="1600" dirty="0">
              <a:ea typeface="Calibri"/>
              <a:cs typeface="Times New Roman"/>
            </a:endParaRPr>
          </a:p>
          <a:p>
            <a:pPr marL="738680" lvl="1" indent="-284108">
              <a:lnSpc>
                <a:spcPct val="115000"/>
              </a:lnSpc>
              <a:buFont typeface="Courier New"/>
              <a:buChar char="o"/>
            </a:pPr>
            <a:r>
              <a:rPr lang="en-US" sz="1600" u="sng" dirty="0">
                <a:ea typeface="Calibri"/>
                <a:cs typeface="Times New Roman"/>
              </a:rPr>
              <a:t>The Alert Phase</a:t>
            </a:r>
            <a:r>
              <a:rPr lang="en-US" sz="1600" dirty="0">
                <a:ea typeface="Calibri"/>
                <a:cs typeface="Times New Roman"/>
              </a:rPr>
              <a:t> </a:t>
            </a:r>
            <a:r>
              <a:rPr lang="en-US" i="1" dirty="0">
                <a:ea typeface="Calibri"/>
                <a:cs typeface="Times New Roman"/>
              </a:rPr>
              <a:t>is the time period when a potential incident (called an event) has been identified, but the team has not yet activated.  This phase begins when the Activation Coordinating Team (ACT) , meet for the first time to discuss a specific event.  During this phase, DSHS Epidemiology conducts weekly calls with Regional and Local health partners to discuss line lists and case interviews to identify foods of interest and potential case clusters.</a:t>
            </a:r>
          </a:p>
          <a:p>
            <a:pPr marL="738680" lvl="1" indent="-284108">
              <a:lnSpc>
                <a:spcPct val="115000"/>
              </a:lnSpc>
              <a:buFont typeface="Courier New"/>
              <a:buChar char="o"/>
            </a:pPr>
            <a:endParaRPr lang="en-US" sz="1600" dirty="0">
              <a:ea typeface="Calibri"/>
              <a:cs typeface="Times New Roman"/>
            </a:endParaRPr>
          </a:p>
          <a:p>
            <a:pPr marL="738680" lvl="1" indent="-284108">
              <a:lnSpc>
                <a:spcPct val="115000"/>
              </a:lnSpc>
              <a:buFont typeface="Courier New"/>
              <a:buChar char="o"/>
            </a:pPr>
            <a:r>
              <a:rPr lang="en-US" sz="1600" u="sng" dirty="0">
                <a:ea typeface="Calibri"/>
                <a:cs typeface="Times New Roman"/>
              </a:rPr>
              <a:t>The Activation Phase</a:t>
            </a:r>
            <a:r>
              <a:rPr lang="en-US" sz="1600" dirty="0">
                <a:ea typeface="Calibri"/>
                <a:cs typeface="Times New Roman"/>
              </a:rPr>
              <a:t> </a:t>
            </a:r>
            <a:r>
              <a:rPr lang="en-US" i="1" dirty="0">
                <a:ea typeface="Calibri"/>
                <a:cs typeface="Times New Roman"/>
              </a:rPr>
              <a:t>begins when the Executive Activation Board  activates the team.  This mobilizes the TRRT members based on the scope and complexity of the outbreak. Field Teams  are deployed to their respective assignments.  The team members are assigned to the TRRT and are no longer responsible for their day-to-day activities within their respective agencies until they are demobilized. </a:t>
            </a:r>
          </a:p>
          <a:p>
            <a:pPr marL="738680" lvl="1" indent="-284108">
              <a:lnSpc>
                <a:spcPct val="115000"/>
              </a:lnSpc>
              <a:buFont typeface="Courier New"/>
              <a:buChar char="o"/>
            </a:pPr>
            <a:endParaRPr lang="en-US" i="1" u="sng" dirty="0">
              <a:ea typeface="Calibri"/>
              <a:cs typeface="Times New Roman"/>
            </a:endParaRPr>
          </a:p>
          <a:p>
            <a:pPr marL="738680" lvl="1" indent="-284108">
              <a:lnSpc>
                <a:spcPct val="115000"/>
              </a:lnSpc>
              <a:buFont typeface="Courier New"/>
              <a:buChar char="o"/>
            </a:pPr>
            <a:r>
              <a:rPr lang="en-US" u="sng" dirty="0">
                <a:ea typeface="Calibri"/>
                <a:cs typeface="Times New Roman"/>
              </a:rPr>
              <a:t>Deactivation Phase</a:t>
            </a:r>
            <a:r>
              <a:rPr lang="en-US" dirty="0">
                <a:ea typeface="Calibri"/>
                <a:cs typeface="Times New Roman"/>
              </a:rPr>
              <a:t>. The last step in the event cycle is the Deactivation Phase.  During this phase, recommendation is made to the Executive Activation Board  to deactivate the TRRT Deactivation refers to the return of all team members to their regular duties.</a:t>
            </a:r>
          </a:p>
          <a:p>
            <a:pPr marL="738680" lvl="1" indent="-284108">
              <a:lnSpc>
                <a:spcPct val="115000"/>
              </a:lnSpc>
              <a:buFont typeface="Courier New"/>
              <a:buChar char="o"/>
            </a:pPr>
            <a:endParaRPr lang="en-US" dirty="0">
              <a:ea typeface="Calibri"/>
              <a:cs typeface="Times New Roman"/>
            </a:endParaRPr>
          </a:p>
          <a:p>
            <a:pPr marL="738680" lvl="1" indent="-284108" defTabSz="909145">
              <a:lnSpc>
                <a:spcPct val="115000"/>
              </a:lnSpc>
              <a:buFont typeface="Courier New"/>
              <a:buChar char="o"/>
              <a:defRPr/>
            </a:pPr>
            <a:r>
              <a:rPr lang="en-US" dirty="0">
                <a:ea typeface="Calibri"/>
                <a:cs typeface="Times New Roman"/>
              </a:rPr>
              <a:t>This cycle is continuous. </a:t>
            </a:r>
          </a:p>
          <a:p>
            <a:pPr marL="738680" lvl="1" indent="-284108">
              <a:lnSpc>
                <a:spcPct val="115000"/>
              </a:lnSpc>
              <a:buFont typeface="Courier New"/>
              <a:buChar char="o"/>
            </a:pPr>
            <a:endParaRPr lang="en-US"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13</a:t>
            </a:fld>
            <a:endParaRPr lang="en-US"/>
          </a:p>
        </p:txBody>
      </p:sp>
    </p:spTree>
    <p:extLst>
      <p:ext uri="{BB962C8B-B14F-4D97-AF65-F5344CB8AC3E}">
        <p14:creationId xmlns:p14="http://schemas.microsoft.com/office/powerpoint/2010/main" val="753534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14</a:t>
            </a:fld>
            <a:endParaRPr lang="en-US"/>
          </a:p>
        </p:txBody>
      </p:sp>
    </p:spTree>
    <p:extLst>
      <p:ext uri="{BB962C8B-B14F-4D97-AF65-F5344CB8AC3E}">
        <p14:creationId xmlns:p14="http://schemas.microsoft.com/office/powerpoint/2010/main" val="3900511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sidetracked us.  The Texas Epidemiologists identified cilantro, but because the </a:t>
            </a:r>
            <a:r>
              <a:rPr lang="en-US" altLang="en-US" dirty="0" err="1"/>
              <a:t>traceback</a:t>
            </a:r>
            <a:r>
              <a:rPr lang="en-US" altLang="en-US" dirty="0"/>
              <a:t> records in Nebraska and Iowa overwhelmingly showed leafy greens, we ended up looking at 17 products which was almost impossible and really taxed our team.  </a:t>
            </a:r>
          </a:p>
          <a:p>
            <a:endParaRPr lang="en-US" altLang="en-US" dirty="0"/>
          </a:p>
          <a:p>
            <a:r>
              <a:rPr lang="en-US" altLang="en-US" dirty="0"/>
              <a:t>We clearly had two outbreaks  in 2013.  The earlier outbreak involved leafy greens and was associated with the Iowa and Nebraska outbreak.  In the later outbreak, the </a:t>
            </a:r>
            <a:r>
              <a:rPr lang="en-US" altLang="en-US" dirty="0" err="1"/>
              <a:t>epi</a:t>
            </a:r>
            <a:r>
              <a:rPr lang="en-US" altLang="en-US" dirty="0"/>
              <a:t> clearly identified cilantro in the South Texas cases but we continued to try to make it fit the </a:t>
            </a:r>
            <a:r>
              <a:rPr lang="en-US" altLang="en-US" dirty="0" err="1"/>
              <a:t>traceback</a:t>
            </a:r>
            <a:r>
              <a:rPr lang="en-US" altLang="en-US" dirty="0"/>
              <a:t> of leafy greens.  Our tunnel vision caused us to continue to chase the wrong product and did not allow is to recognize that we had two outbreaks with the same pathogen but with two different vehicles.  One with leafy greens and one with cilantro. </a:t>
            </a:r>
          </a:p>
          <a:p>
            <a:endParaRPr lang="en-US" altLang="en-US" dirty="0"/>
          </a:p>
          <a:p>
            <a:r>
              <a:rPr lang="en-US" altLang="en-US" dirty="0"/>
              <a:t>One issue we identified in 2013, was our universe was too large.  We started our </a:t>
            </a:r>
            <a:r>
              <a:rPr lang="en-US" altLang="en-US" dirty="0" err="1"/>
              <a:t>traceback</a:t>
            </a:r>
            <a:r>
              <a:rPr lang="en-US" altLang="en-US" dirty="0"/>
              <a:t> looking at “any leafy green” that included 17 leafy green products. </a:t>
            </a:r>
          </a:p>
          <a:p>
            <a:endParaRPr lang="en-US" altLang="en-US" dirty="0"/>
          </a:p>
          <a:p>
            <a:r>
              <a:rPr lang="en-US" altLang="en-US" dirty="0"/>
              <a:t>Another contributing factor to our tunnel vision.  We cannot get a PFGE on Cyclospora.</a:t>
            </a:r>
          </a:p>
          <a:p>
            <a:endParaRPr lang="en-US" altLang="en-US" dirty="0"/>
          </a:p>
          <a:p>
            <a:endParaRPr lang="en-US" altLang="en-US" dirty="0"/>
          </a:p>
          <a:p>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0D0733-CE6B-4B1A-A274-7F7C2AF26A35}" type="slidenum">
              <a:rPr lang="en-US" altLang="en-US" smtClean="0"/>
              <a:pPr eaLnBrk="1" hangingPunct="1">
                <a:spcBef>
                  <a:spcPct val="0"/>
                </a:spcBef>
              </a:pPr>
              <a:t>15</a:t>
            </a:fld>
            <a:endParaRPr lang="en-US" altLang="en-US"/>
          </a:p>
        </p:txBody>
      </p:sp>
    </p:spTree>
    <p:extLst>
      <p:ext uri="{BB962C8B-B14F-4D97-AF65-F5344CB8AC3E}">
        <p14:creationId xmlns:p14="http://schemas.microsoft.com/office/powerpoint/2010/main" val="1991697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16</a:t>
            </a:fld>
            <a:endParaRPr lang="en-US"/>
          </a:p>
        </p:txBody>
      </p:sp>
    </p:spTree>
    <p:extLst>
      <p:ext uri="{BB962C8B-B14F-4D97-AF65-F5344CB8AC3E}">
        <p14:creationId xmlns:p14="http://schemas.microsoft.com/office/powerpoint/2010/main" val="685341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17</a:t>
            </a:fld>
            <a:endParaRPr lang="en-US"/>
          </a:p>
        </p:txBody>
      </p:sp>
    </p:spTree>
    <p:extLst>
      <p:ext uri="{BB962C8B-B14F-4D97-AF65-F5344CB8AC3E}">
        <p14:creationId xmlns:p14="http://schemas.microsoft.com/office/powerpoint/2010/main" val="71312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advisory issued encouraging </a:t>
            </a:r>
            <a:r>
              <a:rPr lang="en-US" dirty="0" err="1"/>
              <a:t>encouraging</a:t>
            </a:r>
            <a:r>
              <a:rPr lang="en-US" dirty="0"/>
              <a:t> healthcare providers to test patients for </a:t>
            </a:r>
            <a:r>
              <a:rPr lang="en-US" dirty="0" err="1"/>
              <a:t>Cyclospora</a:t>
            </a:r>
            <a:r>
              <a:rPr lang="en-US" dirty="0"/>
              <a:t>. (if they have diarrheal illness lasting more than a few days or diarrhea accompanied by severe anorexia or fatigue.)</a:t>
            </a:r>
          </a:p>
        </p:txBody>
      </p:sp>
      <p:sp>
        <p:nvSpPr>
          <p:cNvPr id="4" name="Slide Number Placeholder 3"/>
          <p:cNvSpPr>
            <a:spLocks noGrp="1"/>
          </p:cNvSpPr>
          <p:nvPr>
            <p:ph type="sldNum" sz="quarter" idx="10"/>
          </p:nvPr>
        </p:nvSpPr>
        <p:spPr/>
        <p:txBody>
          <a:bodyPr/>
          <a:lstStyle/>
          <a:p>
            <a:fld id="{5E244EB6-DD36-49EA-9D41-9EE61C3B1240}" type="slidenum">
              <a:rPr lang="en-US" smtClean="0"/>
              <a:t>18</a:t>
            </a:fld>
            <a:endParaRPr lang="en-US"/>
          </a:p>
        </p:txBody>
      </p:sp>
    </p:spTree>
    <p:extLst>
      <p:ext uri="{BB962C8B-B14F-4D97-AF65-F5344CB8AC3E}">
        <p14:creationId xmlns:p14="http://schemas.microsoft.com/office/powerpoint/2010/main" val="232906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DSHS media release announcing</a:t>
            </a:r>
            <a:r>
              <a:rPr lang="en-US" baseline="0" dirty="0"/>
              <a:t> increase in cases.</a:t>
            </a:r>
          </a:p>
          <a:p>
            <a:endParaRPr lang="en-US" baseline="0" dirty="0"/>
          </a:p>
          <a:p>
            <a:r>
              <a:rPr lang="en-US" baseline="0" dirty="0"/>
              <a:t>3 restaurant clusters-  LHD/RHD –  </a:t>
            </a:r>
            <a:r>
              <a:rPr lang="en-US" baseline="0" dirty="0" err="1"/>
              <a:t>reinterviewing</a:t>
            </a:r>
            <a:r>
              <a:rPr lang="en-US" baseline="0" dirty="0"/>
              <a:t> of cases and meal companions, menus obtained, ingredient level analysis= common items being reported by all cases in the </a:t>
            </a:r>
            <a:r>
              <a:rPr lang="en-US" baseline="0" dirty="0" err="1"/>
              <a:t>clusteres</a:t>
            </a:r>
            <a:r>
              <a:rPr lang="en-US" baseline="0" dirty="0"/>
              <a:t> were cilantro and onions.– POS records collected– early on determined that different types of onions were being used.</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19</a:t>
            </a:fld>
            <a:endParaRPr lang="en-US"/>
          </a:p>
        </p:txBody>
      </p:sp>
    </p:spTree>
    <p:extLst>
      <p:ext uri="{BB962C8B-B14F-4D97-AF65-F5344CB8AC3E}">
        <p14:creationId xmlns:p14="http://schemas.microsoft.com/office/powerpoint/2010/main" val="398017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2</a:t>
            </a:fld>
            <a:endParaRPr lang="en-US"/>
          </a:p>
        </p:txBody>
      </p:sp>
    </p:spTree>
    <p:extLst>
      <p:ext uri="{BB962C8B-B14F-4D97-AF65-F5344CB8AC3E}">
        <p14:creationId xmlns:p14="http://schemas.microsoft.com/office/powerpoint/2010/main" val="586441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 of August-  additional case interviews and follow-up</a:t>
            </a:r>
            <a:r>
              <a:rPr lang="en-US" baseline="0" dirty="0"/>
              <a:t> on restaurant clusters.</a:t>
            </a:r>
          </a:p>
          <a:p>
            <a:endParaRPr lang="en-US" baseline="0" dirty="0"/>
          </a:p>
          <a:p>
            <a:r>
              <a:rPr lang="en-US" baseline="0" dirty="0"/>
              <a:t>TRRT working on </a:t>
            </a:r>
            <a:r>
              <a:rPr lang="en-US" baseline="0" dirty="0" err="1"/>
              <a:t>traceback</a:t>
            </a:r>
            <a:r>
              <a:rPr lang="en-US" baseline="0" dirty="0"/>
              <a:t> and record reviews.</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20</a:t>
            </a:fld>
            <a:endParaRPr lang="en-US"/>
          </a:p>
        </p:txBody>
      </p:sp>
    </p:spTree>
    <p:extLst>
      <p:ext uri="{BB962C8B-B14F-4D97-AF65-F5344CB8AC3E}">
        <p14:creationId xmlns:p14="http://schemas.microsoft.com/office/powerpoint/2010/main" val="1820299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info on 5 of the restaurant</a:t>
            </a:r>
            <a:r>
              <a:rPr lang="en-US" baseline="0" dirty="0"/>
              <a:t> clusters used in </a:t>
            </a:r>
            <a:r>
              <a:rPr lang="en-US" baseline="0" dirty="0" err="1"/>
              <a:t>traceback</a:t>
            </a:r>
            <a:r>
              <a:rPr lang="en-US" baseline="0" dirty="0"/>
              <a:t> by the TRRT</a:t>
            </a:r>
            <a:endParaRPr lang="en-US" dirty="0"/>
          </a:p>
          <a:p>
            <a:endParaRPr lang="en-US" dirty="0"/>
          </a:p>
          <a:p>
            <a:r>
              <a:rPr lang="en-US" dirty="0"/>
              <a:t>6</a:t>
            </a:r>
            <a:r>
              <a:rPr lang="en-US" baseline="30000" dirty="0"/>
              <a:t>th</a:t>
            </a:r>
            <a:r>
              <a:rPr lang="en-US" dirty="0"/>
              <a:t> restaurant?-  1 case reported, POS</a:t>
            </a:r>
            <a:r>
              <a:rPr lang="en-US" baseline="0" dirty="0"/>
              <a:t> records were collected.</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21</a:t>
            </a:fld>
            <a:endParaRPr lang="en-US"/>
          </a:p>
        </p:txBody>
      </p:sp>
    </p:spTree>
    <p:extLst>
      <p:ext uri="{BB962C8B-B14F-4D97-AF65-F5344CB8AC3E}">
        <p14:creationId xmlns:p14="http://schemas.microsoft.com/office/powerpoint/2010/main" val="1529969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For 2014, Texas Rapid Response Team activated on July 28 and Delegation of Authority expired on Sept 1</a:t>
            </a:r>
          </a:p>
          <a:p>
            <a:pPr>
              <a:defRPr/>
            </a:pPr>
            <a:endParaRPr lang="en-US" altLang="en-US" dirty="0"/>
          </a:p>
          <a:p>
            <a:pPr>
              <a:defRPr/>
            </a:pPr>
            <a:r>
              <a:rPr lang="en-US" altLang="en-US" dirty="0"/>
              <a:t>The TRRT learned</a:t>
            </a:r>
            <a:r>
              <a:rPr lang="en-US" altLang="en-US" baseline="0" dirty="0"/>
              <a:t> several lessons from the previous year.  </a:t>
            </a:r>
          </a:p>
          <a:p>
            <a:pPr>
              <a:defRPr/>
            </a:pPr>
            <a:r>
              <a:rPr lang="en-US" altLang="en-US" baseline="0" dirty="0"/>
              <a:t>One was that we needed to find a better way to document our activities and we started using more ICS forms to do that.</a:t>
            </a:r>
          </a:p>
          <a:p>
            <a:pPr>
              <a:defRPr/>
            </a:pPr>
            <a:r>
              <a:rPr lang="en-US" altLang="en-US" baseline="0" dirty="0"/>
              <a:t>Another was that we needed to narrow the focus on the items of interest.</a:t>
            </a:r>
          </a:p>
          <a:p>
            <a:pPr>
              <a:defRPr/>
            </a:pPr>
            <a:r>
              <a:rPr lang="en-US" altLang="en-US" baseline="0" dirty="0"/>
              <a:t>The third was to listen to the epidemiology more closely.</a:t>
            </a:r>
          </a:p>
          <a:p>
            <a:pPr>
              <a:defRPr/>
            </a:pPr>
            <a:endParaRPr lang="en-US" altLang="en-US" dirty="0"/>
          </a:p>
          <a:p>
            <a:pPr>
              <a:defRPr/>
            </a:pPr>
            <a:r>
              <a:rPr lang="en-US" altLang="en-US" dirty="0"/>
              <a:t>For 2014 field teams visited 17 firms in Texas</a:t>
            </a:r>
          </a:p>
          <a:p>
            <a:pPr>
              <a:defRPr/>
            </a:pPr>
            <a:r>
              <a:rPr lang="en-US" dirty="0">
                <a:solidFill>
                  <a:srgbClr val="C00000"/>
                </a:solidFill>
                <a:effectLst>
                  <a:outerShdw blurRad="38100" dist="38100" dir="2700000" algn="tl">
                    <a:srgbClr val="000000">
                      <a:alpha val="43137"/>
                    </a:srgbClr>
                  </a:outerShdw>
                </a:effectLst>
              </a:rPr>
              <a:t>40  team members activated</a:t>
            </a:r>
          </a:p>
          <a:p>
            <a:r>
              <a:rPr lang="en-US" dirty="0"/>
              <a:t>The time span was 83 days of trace forward and trace</a:t>
            </a:r>
            <a:r>
              <a:rPr lang="en-US" baseline="0" dirty="0"/>
              <a:t> back records in addition to questions</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22</a:t>
            </a:fld>
            <a:endParaRPr lang="en-US"/>
          </a:p>
        </p:txBody>
      </p:sp>
    </p:spTree>
    <p:extLst>
      <p:ext uri="{BB962C8B-B14F-4D97-AF65-F5344CB8AC3E}">
        <p14:creationId xmlns:p14="http://schemas.microsoft.com/office/powerpoint/2010/main" val="284998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 Coordinated Outbreak Response &amp; Evaluation</a:t>
            </a:r>
          </a:p>
          <a:p>
            <a:endParaRPr lang="en-US" dirty="0"/>
          </a:p>
          <a:p>
            <a:r>
              <a:rPr lang="en-US" dirty="0"/>
              <a:t>We</a:t>
            </a:r>
            <a:r>
              <a:rPr lang="en-US" baseline="0" dirty="0"/>
              <a:t> typically associate </a:t>
            </a:r>
            <a:r>
              <a:rPr lang="en-US" baseline="0" dirty="0" err="1"/>
              <a:t>traceback</a:t>
            </a:r>
            <a:r>
              <a:rPr lang="en-US" baseline="0" dirty="0"/>
              <a:t> information with outbreaks because we want to find the source of the problem.  However, because we knew how hard it would be to pinpoint the problem, we decided to collect trace forward documentation.  This tells us where the product went to and is most often associate with recalls.  We wanted to determine if we could see any patterns in the product flow.</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23</a:t>
            </a:fld>
            <a:endParaRPr lang="en-US"/>
          </a:p>
        </p:txBody>
      </p:sp>
    </p:spTree>
    <p:extLst>
      <p:ext uri="{BB962C8B-B14F-4D97-AF65-F5344CB8AC3E}">
        <p14:creationId xmlns:p14="http://schemas.microsoft.com/office/powerpoint/2010/main" val="808808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that the record keeping was not very good</a:t>
            </a:r>
            <a:r>
              <a:rPr lang="en-US" baseline="0" dirty="0"/>
              <a:t> in most firms.  </a:t>
            </a:r>
          </a:p>
          <a:p>
            <a:r>
              <a:rPr lang="en-US" baseline="0" dirty="0"/>
              <a:t>Some firms had a cash and carry policy so we could not track the product flow in these cases.  </a:t>
            </a:r>
          </a:p>
          <a:p>
            <a:r>
              <a:rPr lang="en-US" baseline="0" dirty="0"/>
              <a:t>We also discovered (by accident) some of the distributor practices, like buying old product because someone wanted to get rid of it quickly (50% loss).</a:t>
            </a:r>
          </a:p>
          <a:p>
            <a:endParaRPr lang="en-US" baseline="0" dirty="0"/>
          </a:p>
          <a:p>
            <a:r>
              <a:rPr lang="en-US" baseline="0" dirty="0"/>
              <a:t>Cilantro is a very sensitive product and is easily compromised.  </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24</a:t>
            </a:fld>
            <a:endParaRPr lang="en-US"/>
          </a:p>
        </p:txBody>
      </p:sp>
    </p:spTree>
    <p:extLst>
      <p:ext uri="{BB962C8B-B14F-4D97-AF65-F5344CB8AC3E}">
        <p14:creationId xmlns:p14="http://schemas.microsoft.com/office/powerpoint/2010/main" val="977886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Water and the Use of Ice</a:t>
            </a:r>
            <a:endParaRPr lang="en-US" dirty="0"/>
          </a:p>
          <a:p>
            <a:pPr lvl="0"/>
            <a:r>
              <a:rPr lang="en-US" dirty="0"/>
              <a:t>Is ice produced on-site or is it delivered from outside source?</a:t>
            </a:r>
          </a:p>
          <a:p>
            <a:pPr lvl="0"/>
            <a:r>
              <a:rPr lang="en-US" dirty="0"/>
              <a:t>What is the water source for ice?</a:t>
            </a:r>
          </a:p>
          <a:p>
            <a:pPr lvl="0"/>
            <a:r>
              <a:rPr lang="en-US" dirty="0"/>
              <a:t>Is ice produced, stored and used in sanitary manner?</a:t>
            </a:r>
          </a:p>
          <a:p>
            <a:pPr lvl="0"/>
            <a:r>
              <a:rPr lang="en-US" dirty="0"/>
              <a:t>Does the firm receive cilantro already with ice on top or do they add ice to the cilantro?</a:t>
            </a:r>
          </a:p>
          <a:p>
            <a:pPr lvl="0"/>
            <a:r>
              <a:rPr lang="en-US" dirty="0"/>
              <a:t>If the firm applies ice to keep the cilantro cool, how do they store the cilantro to minimize the ice dripping onto product below it?</a:t>
            </a:r>
          </a:p>
          <a:p>
            <a:r>
              <a:rPr lang="en-US" dirty="0"/>
              <a:t> </a:t>
            </a:r>
          </a:p>
          <a:p>
            <a:r>
              <a:rPr lang="en-US" u="sng" dirty="0"/>
              <a:t>Washing and Cooling</a:t>
            </a:r>
            <a:endParaRPr lang="en-US" dirty="0"/>
          </a:p>
          <a:p>
            <a:pPr lvl="0"/>
            <a:r>
              <a:rPr lang="en-US" dirty="0"/>
              <a:t>Is the product held in cold storage after receiving?</a:t>
            </a:r>
          </a:p>
          <a:p>
            <a:pPr lvl="0"/>
            <a:r>
              <a:rPr lang="en-US" dirty="0"/>
              <a:t>Does the firm use any of the following cooling methods on exposed products: hydro-cooler, forced-air, forced-air chilling? Describe.</a:t>
            </a:r>
          </a:p>
          <a:p>
            <a:pPr lvl="0"/>
            <a:r>
              <a:rPr lang="en-US" dirty="0"/>
              <a:t>If hydro-cooling is used describe how the firm uses it and how often it is cleaned?</a:t>
            </a:r>
          </a:p>
          <a:p>
            <a:pPr lvl="0"/>
            <a:r>
              <a:rPr lang="en-US" dirty="0"/>
              <a:t>What is the source of water that is used in the packinghouse?</a:t>
            </a:r>
          </a:p>
          <a:p>
            <a:pPr lvl="0"/>
            <a:r>
              <a:rPr lang="en-US" dirty="0"/>
              <a:t>Is water used during packing (e.g. washing, cooling)?</a:t>
            </a:r>
          </a:p>
          <a:p>
            <a:pPr lvl="0"/>
            <a:r>
              <a:rPr lang="en-US" dirty="0"/>
              <a:t>Is water that comes into direct contact with cilantro treated?</a:t>
            </a:r>
          </a:p>
          <a:p>
            <a:r>
              <a:rPr lang="en-US" dirty="0"/>
              <a:t> </a:t>
            </a:r>
          </a:p>
          <a:p>
            <a:r>
              <a:rPr lang="en-US" u="sng" dirty="0"/>
              <a:t>Storage and Cleaning</a:t>
            </a:r>
            <a:endParaRPr lang="en-US" dirty="0"/>
          </a:p>
          <a:p>
            <a:pPr lvl="0"/>
            <a:r>
              <a:rPr lang="en-US" dirty="0"/>
              <a:t>Is the product held in cold storage after packing/repacking?</a:t>
            </a:r>
          </a:p>
          <a:p>
            <a:pPr lvl="0"/>
            <a:r>
              <a:rPr lang="en-US" dirty="0"/>
              <a:t>Does the person/team responsible for cleaning the facility use pressurized hoses to clean equipment? Is food still exposed while cleaning is being performed?</a:t>
            </a:r>
          </a:p>
          <a:p>
            <a:pPr lvl="1"/>
            <a:r>
              <a:rPr lang="en-US" dirty="0"/>
              <a:t>Is there pooled water inside the facility?</a:t>
            </a:r>
          </a:p>
          <a:p>
            <a:r>
              <a:rPr lang="en-US" dirty="0"/>
              <a:t> </a:t>
            </a:r>
          </a:p>
          <a:p>
            <a:r>
              <a:rPr lang="en-US" u="sng" dirty="0"/>
              <a:t>Product Flow</a:t>
            </a:r>
            <a:endParaRPr lang="en-US" dirty="0"/>
          </a:p>
          <a:p>
            <a:pPr lvl="0"/>
            <a:r>
              <a:rPr lang="en-US" dirty="0"/>
              <a:t>Please describe in detail and/or construct a flow diagram of product from receipt through distribution. Please include any lot/coding/dating system used to identify and select boxes received/packed/distributed.</a:t>
            </a:r>
          </a:p>
          <a:p>
            <a:r>
              <a:rPr lang="en-US" dirty="0"/>
              <a:t> </a:t>
            </a:r>
          </a:p>
          <a:p>
            <a:r>
              <a:rPr lang="en-US" u="sng" dirty="0"/>
              <a:t>Personnel</a:t>
            </a:r>
            <a:endParaRPr lang="en-US" dirty="0"/>
          </a:p>
          <a:p>
            <a:pPr lvl="0"/>
            <a:r>
              <a:rPr lang="en-US" dirty="0"/>
              <a:t>Do employees wear protective clothing over their uniforms (aprons, smocks, etc.)?</a:t>
            </a:r>
          </a:p>
          <a:p>
            <a:pPr lvl="1"/>
            <a:r>
              <a:rPr lang="en-US" dirty="0"/>
              <a:t>Is clothing, protective gear, or skin observed to come in direct contact with food?</a:t>
            </a:r>
          </a:p>
          <a:p>
            <a:pPr lvl="1"/>
            <a:r>
              <a:rPr lang="en-US" dirty="0"/>
              <a:t>Do employees arrive in and return home in the clothes that they wear during their shift?</a:t>
            </a:r>
          </a:p>
          <a:p>
            <a:pPr lvl="0"/>
            <a:r>
              <a:rPr lang="en-US" dirty="0"/>
              <a:t>Are restrooms located in an area that will minimize contamination?</a:t>
            </a:r>
          </a:p>
          <a:p>
            <a:pPr lvl="1"/>
            <a:r>
              <a:rPr lang="en-US" dirty="0"/>
              <a:t>Are there leaking pipes or pooled water in the restrooms?</a:t>
            </a:r>
          </a:p>
          <a:p>
            <a:pPr lvl="0"/>
            <a:r>
              <a:rPr lang="en-US" dirty="0"/>
              <a:t>Have any employees been ill or shown symptoms of illness during the time period of interest?</a:t>
            </a:r>
          </a:p>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25</a:t>
            </a:fld>
            <a:endParaRPr lang="en-US"/>
          </a:p>
        </p:txBody>
      </p:sp>
    </p:spTree>
    <p:extLst>
      <p:ext uri="{BB962C8B-B14F-4D97-AF65-F5344CB8AC3E}">
        <p14:creationId xmlns:p14="http://schemas.microsoft.com/office/powerpoint/2010/main" val="2159175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equivalent of thousands</a:t>
            </a:r>
            <a:r>
              <a:rPr lang="en-US" baseline="0" dirty="0"/>
              <a:t> of days of records.  All items in blue were domestic.  All but one item in white is non-domestic</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26</a:t>
            </a:fld>
            <a:endParaRPr lang="en-US"/>
          </a:p>
        </p:txBody>
      </p:sp>
    </p:spTree>
    <p:extLst>
      <p:ext uri="{BB962C8B-B14F-4D97-AF65-F5344CB8AC3E}">
        <p14:creationId xmlns:p14="http://schemas.microsoft.com/office/powerpoint/2010/main" val="1330743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r>
              <a:rPr lang="en-US" baseline="0" dirty="0"/>
              <a:t> the response period we were unable to trace back to the farm level.  However, FDA contacted the Latin America office and worked with the Mexican authorities to focus on the identified importers.</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27</a:t>
            </a:fld>
            <a:endParaRPr lang="en-US"/>
          </a:p>
        </p:txBody>
      </p:sp>
    </p:spTree>
    <p:extLst>
      <p:ext uri="{BB962C8B-B14F-4D97-AF65-F5344CB8AC3E}">
        <p14:creationId xmlns:p14="http://schemas.microsoft.com/office/powerpoint/2010/main" val="1420769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28</a:t>
            </a:fld>
            <a:endParaRPr lang="en-US"/>
          </a:p>
        </p:txBody>
      </p:sp>
    </p:spTree>
    <p:extLst>
      <p:ext uri="{BB962C8B-B14F-4D97-AF65-F5344CB8AC3E}">
        <p14:creationId xmlns:p14="http://schemas.microsoft.com/office/powerpoint/2010/main" val="1635748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29</a:t>
            </a:fld>
            <a:endParaRPr lang="en-US"/>
          </a:p>
        </p:txBody>
      </p:sp>
    </p:spTree>
    <p:extLst>
      <p:ext uri="{BB962C8B-B14F-4D97-AF65-F5344CB8AC3E}">
        <p14:creationId xmlns:p14="http://schemas.microsoft.com/office/powerpoint/2010/main" val="282948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Coccidian parasite</a:t>
            </a:r>
          </a:p>
          <a:p>
            <a:pPr lvl="0"/>
            <a:r>
              <a:rPr lang="en-US" dirty="0"/>
              <a:t>8-10 micrometers</a:t>
            </a:r>
          </a:p>
          <a:p>
            <a:pPr lvl="0"/>
            <a:r>
              <a:rPr lang="en-US" sz="1200" b="0" i="1" u="none" strike="noStrike" kern="1200" baseline="0" dirty="0" err="1">
                <a:solidFill>
                  <a:schemeClr val="tx1"/>
                </a:solidFill>
                <a:latin typeface="+mn-lt"/>
                <a:ea typeface="+mn-ea"/>
                <a:cs typeface="+mn-cs"/>
              </a:rPr>
              <a:t>Cyclospora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oocysts </a:t>
            </a:r>
            <a:r>
              <a:rPr lang="en-US" sz="1200" b="0" i="0" u="none" strike="noStrike" kern="1200" baseline="0" dirty="0" err="1">
                <a:solidFill>
                  <a:schemeClr val="tx1"/>
                </a:solidFill>
                <a:latin typeface="+mn-lt"/>
                <a:ea typeface="+mn-ea"/>
                <a:cs typeface="+mn-cs"/>
              </a:rPr>
              <a:t>sporulate</a:t>
            </a:r>
            <a:r>
              <a:rPr lang="en-US" sz="1200" b="0" i="0" u="none" strike="noStrike" kern="1200" baseline="0" dirty="0">
                <a:solidFill>
                  <a:schemeClr val="tx1"/>
                </a:solidFill>
                <a:latin typeface="+mn-lt"/>
                <a:ea typeface="+mn-ea"/>
                <a:cs typeface="+mn-cs"/>
              </a:rPr>
              <a:t> in the environment, days to weeks after excretion. </a:t>
            </a:r>
            <a:endParaRPr lang="en-US" dirty="0"/>
          </a:p>
          <a:p>
            <a:endParaRPr lang="en-US" baseline="0" dirty="0"/>
          </a:p>
          <a:p>
            <a:r>
              <a:rPr lang="en-US" baseline="0" dirty="0"/>
              <a:t>Individuals with </a:t>
            </a:r>
            <a:r>
              <a:rPr lang="en-US" baseline="0" dirty="0" err="1"/>
              <a:t>Cyclospora</a:t>
            </a:r>
            <a:r>
              <a:rPr lang="en-US" baseline="0" dirty="0"/>
              <a:t> infection excrete </a:t>
            </a:r>
            <a:r>
              <a:rPr lang="en-US" baseline="0" dirty="0" err="1"/>
              <a:t>unsporulated</a:t>
            </a:r>
            <a:r>
              <a:rPr lang="en-US" baseline="0" dirty="0"/>
              <a:t> oocysts in their feces…These oocysts require 7-15 days to </a:t>
            </a:r>
            <a:r>
              <a:rPr lang="en-US" baseline="0" dirty="0" err="1"/>
              <a:t>sporulte</a:t>
            </a:r>
            <a:r>
              <a:rPr lang="en-US" baseline="0" dirty="0"/>
              <a:t> under ideal conditions (23 to 27’C) in the environment and </a:t>
            </a:r>
            <a:r>
              <a:rPr lang="en-US" baseline="0" dirty="0" err="1"/>
              <a:t>presmbaby</a:t>
            </a:r>
            <a:r>
              <a:rPr lang="en-US" baseline="0" dirty="0"/>
              <a:t> become infectious to a susceptible host.</a:t>
            </a:r>
          </a:p>
          <a:p>
            <a:endParaRPr lang="en-US" baseline="0" dirty="0"/>
          </a:p>
          <a:p>
            <a:r>
              <a:rPr lang="en-US" baseline="0" dirty="0"/>
              <a:t>Treated with </a:t>
            </a:r>
            <a:r>
              <a:rPr lang="en-US" b="0" u="none" strike="noStrike" dirty="0">
                <a:effectLst/>
              </a:rPr>
              <a:t>Trimethoprim-</a:t>
            </a:r>
            <a:r>
              <a:rPr lang="en-US" b="0" u="none" strike="noStrike" dirty="0" err="1">
                <a:effectLst/>
              </a:rPr>
              <a:t>sulfamethoxazole</a:t>
            </a:r>
            <a:r>
              <a:rPr lang="en-US" b="0" u="none" strike="noStrike" dirty="0">
                <a:effectLst/>
              </a:rPr>
              <a:t> (TMP-SMX), or Bactrim*</a:t>
            </a:r>
            <a:endParaRPr lang="en-US" b="0" dirty="0"/>
          </a:p>
        </p:txBody>
      </p:sp>
      <p:sp>
        <p:nvSpPr>
          <p:cNvPr id="4" name="Slide Number Placeholder 3"/>
          <p:cNvSpPr>
            <a:spLocks noGrp="1"/>
          </p:cNvSpPr>
          <p:nvPr>
            <p:ph type="sldNum" sz="quarter" idx="10"/>
          </p:nvPr>
        </p:nvSpPr>
        <p:spPr/>
        <p:txBody>
          <a:bodyPr/>
          <a:lstStyle/>
          <a:p>
            <a:fld id="{5E244EB6-DD36-49EA-9D41-9EE61C3B1240}" type="slidenum">
              <a:rPr lang="en-US" smtClean="0"/>
              <a:t>3</a:t>
            </a:fld>
            <a:endParaRPr lang="en-US"/>
          </a:p>
        </p:txBody>
      </p:sp>
    </p:spTree>
    <p:extLst>
      <p:ext uri="{BB962C8B-B14F-4D97-AF65-F5344CB8AC3E}">
        <p14:creationId xmlns:p14="http://schemas.microsoft.com/office/powerpoint/2010/main" val="1087303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130 outbreak associated</a:t>
            </a:r>
            <a:r>
              <a:rPr lang="en-US" baseline="0" dirty="0"/>
              <a:t> cases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 outbreak associated case was defined as laboratory-confirmed </a:t>
            </a:r>
            <a:r>
              <a:rPr lang="en-US" dirty="0" err="1"/>
              <a:t>cyclosporiasis</a:t>
            </a:r>
            <a:r>
              <a:rPr lang="en-US" dirty="0"/>
              <a:t> in a person with symptom onset during May 1-August 31, 2014, and no known travel outside the United States or Canada in the 14 days prior to symptom onset. </a:t>
            </a:r>
          </a:p>
          <a:p>
            <a:endParaRPr lang="en-US" dirty="0"/>
          </a:p>
          <a:p>
            <a:r>
              <a:rPr lang="en-US" dirty="0"/>
              <a:t>175 lab confirmed</a:t>
            </a:r>
            <a:r>
              <a:rPr lang="en-US" baseline="0" dirty="0"/>
              <a:t> (</a:t>
            </a:r>
            <a:r>
              <a:rPr lang="en-US" dirty="0"/>
              <a:t>24 probable)-</a:t>
            </a:r>
          </a:p>
          <a:p>
            <a:r>
              <a:rPr lang="en-US" dirty="0"/>
              <a:t>Region 2/3-</a:t>
            </a:r>
            <a:r>
              <a:rPr lang="en-US" baseline="0" dirty="0"/>
              <a:t>  almost 60% of cases in HSR 2/3</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30</a:t>
            </a:fld>
            <a:endParaRPr lang="en-US"/>
          </a:p>
        </p:txBody>
      </p:sp>
    </p:spTree>
    <p:extLst>
      <p:ext uri="{BB962C8B-B14F-4D97-AF65-F5344CB8AC3E}">
        <p14:creationId xmlns:p14="http://schemas.microsoft.com/office/powerpoint/2010/main" val="4245675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2014, 130 outbreak associated cases of </a:t>
            </a:r>
            <a:r>
              <a:rPr lang="en-US" dirty="0" err="1"/>
              <a:t>cyclosporiasis</a:t>
            </a:r>
            <a:r>
              <a:rPr lang="en-US" dirty="0"/>
              <a:t> were reported in Texas, most of which occurred in June and July.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Majority of</a:t>
            </a:r>
            <a:r>
              <a:rPr lang="en-US" baseline="0" dirty="0"/>
              <a:t> cases occurred in late June/early July.</a:t>
            </a:r>
            <a:endParaRPr lang="en-US" dirty="0"/>
          </a:p>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31</a:t>
            </a:fld>
            <a:endParaRPr lang="en-US"/>
          </a:p>
        </p:txBody>
      </p:sp>
    </p:spTree>
    <p:extLst>
      <p:ext uri="{BB962C8B-B14F-4D97-AF65-F5344CB8AC3E}">
        <p14:creationId xmlns:p14="http://schemas.microsoft.com/office/powerpoint/2010/main" val="711829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 curve comparison of 2013 and 2014 onset dates</a:t>
            </a:r>
          </a:p>
        </p:txBody>
      </p:sp>
      <p:sp>
        <p:nvSpPr>
          <p:cNvPr id="4" name="Slide Number Placeholder 3"/>
          <p:cNvSpPr>
            <a:spLocks noGrp="1"/>
          </p:cNvSpPr>
          <p:nvPr>
            <p:ph type="sldNum" sz="quarter" idx="10"/>
          </p:nvPr>
        </p:nvSpPr>
        <p:spPr/>
        <p:txBody>
          <a:bodyPr/>
          <a:lstStyle/>
          <a:p>
            <a:fld id="{5E244EB6-DD36-49EA-9D41-9EE61C3B1240}" type="slidenum">
              <a:rPr lang="en-US" smtClean="0"/>
              <a:t>32</a:t>
            </a:fld>
            <a:endParaRPr lang="en-US"/>
          </a:p>
        </p:txBody>
      </p:sp>
    </p:spTree>
    <p:extLst>
      <p:ext uri="{BB962C8B-B14F-4D97-AF65-F5344CB8AC3E}">
        <p14:creationId xmlns:p14="http://schemas.microsoft.com/office/powerpoint/2010/main" val="2224095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when compared to New Mexico </a:t>
            </a:r>
            <a:r>
              <a:rPr lang="en-US" dirty="0" err="1"/>
              <a:t>FoodNet</a:t>
            </a:r>
            <a:r>
              <a:rPr lang="en-US" baseline="0" dirty="0"/>
              <a:t> Data</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33</a:t>
            </a:fld>
            <a:endParaRPr lang="en-US"/>
          </a:p>
        </p:txBody>
      </p:sp>
    </p:spTree>
    <p:extLst>
      <p:ext uri="{BB962C8B-B14F-4D97-AF65-F5344CB8AC3E}">
        <p14:creationId xmlns:p14="http://schemas.microsoft.com/office/powerpoint/2010/main" val="3926194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34</a:t>
            </a:fld>
            <a:endParaRPr lang="en-US"/>
          </a:p>
        </p:txBody>
      </p:sp>
    </p:spTree>
    <p:extLst>
      <p:ext uri="{BB962C8B-B14F-4D97-AF65-F5344CB8AC3E}">
        <p14:creationId xmlns:p14="http://schemas.microsoft.com/office/powerpoint/2010/main" val="1423162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importer</a:t>
            </a:r>
            <a:r>
              <a:rPr lang="en-US" baseline="0" dirty="0"/>
              <a:t> records, Mexican officials were able to identify some of the suppliers.  The inspections were conducted at the packing houses.  The inspections were conducted during the September/October time frame and the inspections have been closed.  COFEPRIS and SENASICA are working with the firms to ensure compliance with noted observations.</a:t>
            </a:r>
          </a:p>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35</a:t>
            </a:fld>
            <a:endParaRPr lang="en-US"/>
          </a:p>
        </p:txBody>
      </p:sp>
    </p:spTree>
    <p:extLst>
      <p:ext uri="{BB962C8B-B14F-4D97-AF65-F5344CB8AC3E}">
        <p14:creationId xmlns:p14="http://schemas.microsoft.com/office/powerpoint/2010/main" val="42061572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36</a:t>
            </a:fld>
            <a:endParaRPr lang="en-US"/>
          </a:p>
        </p:txBody>
      </p:sp>
    </p:spTree>
    <p:extLst>
      <p:ext uri="{BB962C8B-B14F-4D97-AF65-F5344CB8AC3E}">
        <p14:creationId xmlns:p14="http://schemas.microsoft.com/office/powerpoint/2010/main" val="576174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Environmental Assessment of Cilantro suppliers in Puebla,</a:t>
            </a:r>
            <a:r>
              <a:rPr lang="en-US" baseline="0" dirty="0"/>
              <a:t> MX was not recommended for FY-2014, since the crop season was over.  </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37</a:t>
            </a:fld>
            <a:endParaRPr lang="en-US"/>
          </a:p>
        </p:txBody>
      </p:sp>
    </p:spTree>
    <p:extLst>
      <p:ext uri="{BB962C8B-B14F-4D97-AF65-F5344CB8AC3E}">
        <p14:creationId xmlns:p14="http://schemas.microsoft.com/office/powerpoint/2010/main" val="308367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76B541-222B-4929-B6FF-668666B09844}" type="slidenum">
              <a:rPr lang="en-US" smtClean="0"/>
              <a:t>38</a:t>
            </a:fld>
            <a:endParaRPr lang="en-US"/>
          </a:p>
        </p:txBody>
      </p:sp>
    </p:spTree>
    <p:extLst>
      <p:ext uri="{BB962C8B-B14F-4D97-AF65-F5344CB8AC3E}">
        <p14:creationId xmlns:p14="http://schemas.microsoft.com/office/powerpoint/2010/main" val="215938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Name of importers and brokers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Records in Spanish</a:t>
            </a:r>
          </a:p>
          <a:p>
            <a:endParaRPr lang="en-US" dirty="0"/>
          </a:p>
        </p:txBody>
      </p:sp>
      <p:sp>
        <p:nvSpPr>
          <p:cNvPr id="4" name="Slide Number Placeholder 3"/>
          <p:cNvSpPr>
            <a:spLocks noGrp="1"/>
          </p:cNvSpPr>
          <p:nvPr>
            <p:ph type="sldNum" sz="quarter" idx="10"/>
          </p:nvPr>
        </p:nvSpPr>
        <p:spPr/>
        <p:txBody>
          <a:bodyPr/>
          <a:lstStyle/>
          <a:p>
            <a:fld id="{AE76B541-222B-4929-B6FF-668666B09844}" type="slidenum">
              <a:rPr lang="en-US" smtClean="0"/>
              <a:t>39</a:t>
            </a:fld>
            <a:endParaRPr lang="en-US"/>
          </a:p>
        </p:txBody>
      </p:sp>
    </p:spTree>
    <p:extLst>
      <p:ext uri="{BB962C8B-B14F-4D97-AF65-F5344CB8AC3E}">
        <p14:creationId xmlns:p14="http://schemas.microsoft.com/office/powerpoint/2010/main" val="21593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Diagnosis of </a:t>
            </a:r>
            <a:r>
              <a:rPr lang="en-US" sz="1200" b="0" kern="1200" dirty="0" err="1">
                <a:solidFill>
                  <a:schemeClr val="tx1"/>
                </a:solidFill>
                <a:effectLst/>
                <a:latin typeface="+mn-lt"/>
                <a:ea typeface="+mn-ea"/>
                <a:cs typeface="+mn-cs"/>
              </a:rPr>
              <a:t>cyclosporiasis</a:t>
            </a:r>
            <a:r>
              <a:rPr lang="en-US" sz="1200" b="0" kern="1200" dirty="0">
                <a:solidFill>
                  <a:schemeClr val="tx1"/>
                </a:solidFill>
                <a:effectLst/>
                <a:latin typeface="+mn-lt"/>
                <a:ea typeface="+mn-ea"/>
                <a:cs typeface="+mn-cs"/>
              </a:rPr>
              <a:t> requires submission of stool specimens for “Ova and Parasite” testing with additional specific orders for </a:t>
            </a:r>
            <a:r>
              <a:rPr lang="en-US" sz="1200" b="0" i="1" kern="1200" dirty="0" err="1">
                <a:solidFill>
                  <a:schemeClr val="tx1"/>
                </a:solidFill>
                <a:effectLst/>
                <a:latin typeface="+mn-lt"/>
                <a:ea typeface="+mn-ea"/>
                <a:cs typeface="+mn-cs"/>
              </a:rPr>
              <a:t>Cyclospora</a:t>
            </a:r>
            <a:r>
              <a:rPr lang="en-US" sz="1200" b="0" i="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identification.</a:t>
            </a:r>
            <a:endParaRPr lang="en-US" b="0" dirty="0"/>
          </a:p>
          <a:p>
            <a:endParaRPr lang="en-US" dirty="0"/>
          </a:p>
          <a:p>
            <a:r>
              <a:rPr lang="en-US" dirty="0"/>
              <a:t>Important</a:t>
            </a:r>
            <a:r>
              <a:rPr lang="en-US" baseline="0" dirty="0"/>
              <a:t> thing to note-  no current molecular subtyping methods in use   ---unknown how much genetic and antigenic diversity is there with C. </a:t>
            </a:r>
            <a:r>
              <a:rPr lang="en-US" baseline="0" dirty="0" err="1"/>
              <a:t>cayentensis</a:t>
            </a:r>
            <a:r>
              <a:rPr lang="en-US" baseline="0" dirty="0"/>
              <a:t>.</a:t>
            </a:r>
          </a:p>
          <a:p>
            <a:endParaRPr lang="en-US" baseline="0" dirty="0"/>
          </a:p>
          <a:p>
            <a:r>
              <a:rPr lang="en-US" sz="1200" b="0" i="1" u="none" strike="noStrike" kern="1200" baseline="0" dirty="0">
                <a:solidFill>
                  <a:schemeClr val="tx1"/>
                </a:solidFill>
                <a:latin typeface="+mn-lt"/>
                <a:ea typeface="+mn-ea"/>
                <a:cs typeface="+mn-cs"/>
              </a:rPr>
              <a:t>no effective testing procedure for </a:t>
            </a:r>
            <a:r>
              <a:rPr lang="en-US" sz="1200" b="0" i="1" u="none" strike="noStrike" kern="1200" baseline="0" dirty="0" err="1">
                <a:solidFill>
                  <a:schemeClr val="tx1"/>
                </a:solidFill>
                <a:latin typeface="+mn-lt"/>
                <a:ea typeface="+mn-ea"/>
                <a:cs typeface="+mn-cs"/>
              </a:rPr>
              <a:t>Cyclospora</a:t>
            </a:r>
            <a:r>
              <a:rPr lang="en-US" sz="1200" b="0" i="1" u="none" strike="noStrike" kern="1200" baseline="0" dirty="0">
                <a:solidFill>
                  <a:schemeClr val="tx1"/>
                </a:solidFill>
                <a:latin typeface="+mn-lt"/>
                <a:ea typeface="+mn-ea"/>
                <a:cs typeface="+mn-cs"/>
              </a:rPr>
              <a:t> on produce</a:t>
            </a:r>
            <a:r>
              <a:rPr lang="en-US" sz="1200" b="0" i="0" u="none" strike="noStrike" kern="1200" baseline="0" dirty="0">
                <a:solidFill>
                  <a:schemeClr val="tx1"/>
                </a:solidFill>
                <a:latin typeface="+mn-lt"/>
                <a:ea typeface="+mn-ea"/>
                <a:cs typeface="+mn-cs"/>
              </a:rPr>
              <a:t>-   believe has not </a:t>
            </a:r>
            <a:endParaRPr lang="en-US" baseline="0" dirty="0"/>
          </a:p>
          <a:p>
            <a:endParaRPr lang="en-US" baseline="0" dirty="0"/>
          </a:p>
          <a:p>
            <a:r>
              <a:rPr lang="en-US" baseline="0" dirty="0"/>
              <a:t>FDA/CFSAN has developed a new PCR based method for Cyclospora but it has only been validated within the lab.  FDA is in the process of having a multi-lab validation study completed.  When the outbreak was ongoing, FDA used both the old (BAM) method and the new PCR based method.</a:t>
            </a:r>
          </a:p>
          <a:p>
            <a:endParaRPr lang="en-US" dirty="0"/>
          </a:p>
        </p:txBody>
      </p:sp>
      <p:sp>
        <p:nvSpPr>
          <p:cNvPr id="4" name="Slide Number Placeholder 3"/>
          <p:cNvSpPr>
            <a:spLocks noGrp="1"/>
          </p:cNvSpPr>
          <p:nvPr>
            <p:ph type="sldNum" sz="quarter" idx="10"/>
          </p:nvPr>
        </p:nvSpPr>
        <p:spPr/>
        <p:txBody>
          <a:bodyPr/>
          <a:lstStyle/>
          <a:p>
            <a:fld id="{AE76B541-222B-4929-B6FF-668666B09844}" type="slidenum">
              <a:rPr lang="en-US" smtClean="0"/>
              <a:t>4</a:t>
            </a:fld>
            <a:endParaRPr lang="en-US"/>
          </a:p>
        </p:txBody>
      </p:sp>
    </p:spTree>
    <p:extLst>
      <p:ext uri="{BB962C8B-B14F-4D97-AF65-F5344CB8AC3E}">
        <p14:creationId xmlns:p14="http://schemas.microsoft.com/office/powerpoint/2010/main" val="3119285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40</a:t>
            </a:fld>
            <a:endParaRPr lang="en-US"/>
          </a:p>
        </p:txBody>
      </p:sp>
    </p:spTree>
    <p:extLst>
      <p:ext uri="{BB962C8B-B14F-4D97-AF65-F5344CB8AC3E}">
        <p14:creationId xmlns:p14="http://schemas.microsoft.com/office/powerpoint/2010/main" val="1402970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41</a:t>
            </a:fld>
            <a:endParaRPr lang="en-US"/>
          </a:p>
        </p:txBody>
      </p:sp>
    </p:spTree>
    <p:extLst>
      <p:ext uri="{BB962C8B-B14F-4D97-AF65-F5344CB8AC3E}">
        <p14:creationId xmlns:p14="http://schemas.microsoft.com/office/powerpoint/2010/main" val="908836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E76B541-222B-4929-B6FF-668666B09844}" type="slidenum">
              <a:rPr lang="en-US" smtClean="0"/>
              <a:t>42</a:t>
            </a:fld>
            <a:endParaRPr lang="en-US"/>
          </a:p>
        </p:txBody>
      </p:sp>
    </p:spTree>
    <p:extLst>
      <p:ext uri="{BB962C8B-B14F-4D97-AF65-F5344CB8AC3E}">
        <p14:creationId xmlns:p14="http://schemas.microsoft.com/office/powerpoint/2010/main" val="1963782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43</a:t>
            </a:fld>
            <a:endParaRPr lang="en-US"/>
          </a:p>
        </p:txBody>
      </p:sp>
    </p:spTree>
    <p:extLst>
      <p:ext uri="{BB962C8B-B14F-4D97-AF65-F5344CB8AC3E}">
        <p14:creationId xmlns:p14="http://schemas.microsoft.com/office/powerpoint/2010/main" val="272875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244EB6-DD36-49EA-9D41-9EE61C3B1240}" type="slidenum">
              <a:rPr lang="en-US" smtClean="0"/>
              <a:t>5</a:t>
            </a:fld>
            <a:endParaRPr lang="en-US"/>
          </a:p>
        </p:txBody>
      </p:sp>
    </p:spTree>
    <p:extLst>
      <p:ext uri="{BB962C8B-B14F-4D97-AF65-F5344CB8AC3E}">
        <p14:creationId xmlns:p14="http://schemas.microsoft.com/office/powerpoint/2010/main" val="175898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2013–</a:t>
            </a:r>
            <a:r>
              <a:rPr lang="en-US" baseline="0" dirty="0"/>
              <a:t> 317 lab confirmed (351 C and P);  2012– 44; 2011– 14; 2010-- 9; 2009--10; 2008-- 6; 2007--2, </a:t>
            </a:r>
          </a:p>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6</a:t>
            </a:fld>
            <a:endParaRPr lang="en-US"/>
          </a:p>
        </p:txBody>
      </p:sp>
    </p:spTree>
    <p:extLst>
      <p:ext uri="{BB962C8B-B14F-4D97-AF65-F5344CB8AC3E}">
        <p14:creationId xmlns:p14="http://schemas.microsoft.com/office/powerpoint/2010/main" val="118626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Records</a:t>
            </a:r>
            <a:r>
              <a:rPr lang="en-US" baseline="0" dirty="0"/>
              <a:t> collected from restaurant but not reviewed because there were too many suspect items.</a:t>
            </a:r>
          </a:p>
          <a:p>
            <a:endParaRPr lang="en-US" dirty="0"/>
          </a:p>
          <a:p>
            <a:r>
              <a:rPr lang="en-US" dirty="0"/>
              <a:t>Cilantro-</a:t>
            </a:r>
            <a:r>
              <a:rPr lang="en-US" baseline="0" dirty="0"/>
              <a:t>  52.2% significant compared to </a:t>
            </a:r>
            <a:r>
              <a:rPr lang="en-US" baseline="0" dirty="0" err="1"/>
              <a:t>FoodNet</a:t>
            </a:r>
            <a:r>
              <a:rPr lang="en-US" baseline="0" dirty="0"/>
              <a:t> Data</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3">
                    <a:lumMod val="75000"/>
                  </a:schemeClr>
                </a:solidFill>
              </a:rPr>
              <a:t>Retrospective review of some available records from the 2012 restaurant investigation indicate a possible association with cilantro from Puebla, Mexico</a:t>
            </a:r>
          </a:p>
          <a:p>
            <a:endParaRPr lang="en-US" baseline="0" dirty="0"/>
          </a:p>
        </p:txBody>
      </p:sp>
      <p:sp>
        <p:nvSpPr>
          <p:cNvPr id="4" name="Slide Number Placeholder 3"/>
          <p:cNvSpPr>
            <a:spLocks noGrp="1"/>
          </p:cNvSpPr>
          <p:nvPr>
            <p:ph type="sldNum" sz="quarter" idx="10"/>
          </p:nvPr>
        </p:nvSpPr>
        <p:spPr/>
        <p:txBody>
          <a:bodyPr/>
          <a:lstStyle/>
          <a:p>
            <a:fld id="{5E244EB6-DD36-49EA-9D41-9EE61C3B1240}" type="slidenum">
              <a:rPr lang="en-US" smtClean="0"/>
              <a:t>7</a:t>
            </a:fld>
            <a:endParaRPr lang="en-US"/>
          </a:p>
        </p:txBody>
      </p:sp>
    </p:spTree>
    <p:extLst>
      <p:ext uri="{BB962C8B-B14F-4D97-AF65-F5344CB8AC3E}">
        <p14:creationId xmlns:p14="http://schemas.microsoft.com/office/powerpoint/2010/main" val="362640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8</a:t>
            </a:fld>
            <a:endParaRPr lang="en-US"/>
          </a:p>
        </p:txBody>
      </p:sp>
    </p:spTree>
    <p:extLst>
      <p:ext uri="{BB962C8B-B14F-4D97-AF65-F5344CB8AC3E}">
        <p14:creationId xmlns:p14="http://schemas.microsoft.com/office/powerpoint/2010/main" val="294734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a:t>
            </a:r>
            <a:r>
              <a:rPr lang="en-US" baseline="0" dirty="0"/>
              <a:t> of cases in HSR 2/3, followed by 6/5S</a:t>
            </a:r>
            <a:endParaRPr lang="en-US" dirty="0"/>
          </a:p>
        </p:txBody>
      </p:sp>
      <p:sp>
        <p:nvSpPr>
          <p:cNvPr id="4" name="Slide Number Placeholder 3"/>
          <p:cNvSpPr>
            <a:spLocks noGrp="1"/>
          </p:cNvSpPr>
          <p:nvPr>
            <p:ph type="sldNum" sz="quarter" idx="10"/>
          </p:nvPr>
        </p:nvSpPr>
        <p:spPr/>
        <p:txBody>
          <a:bodyPr/>
          <a:lstStyle/>
          <a:p>
            <a:fld id="{5E244EB6-DD36-49EA-9D41-9EE61C3B1240}" type="slidenum">
              <a:rPr lang="en-US" smtClean="0"/>
              <a:t>9</a:t>
            </a:fld>
            <a:endParaRPr lang="en-US"/>
          </a:p>
        </p:txBody>
      </p:sp>
    </p:spTree>
    <p:extLst>
      <p:ext uri="{BB962C8B-B14F-4D97-AF65-F5344CB8AC3E}">
        <p14:creationId xmlns:p14="http://schemas.microsoft.com/office/powerpoint/2010/main" val="243786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EC12DD2-4337-4584-934F-81930A9B89FA}" type="datetimeFigureOut">
              <a:rPr lang="en-US" smtClean="0"/>
              <a:t>2/16/2023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BF6C5-1BEA-42F0-824F-66C330DCAC1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C12DD2-4337-4584-934F-81930A9B89F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BF6C5-1BEA-42F0-824F-66C330DCAC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EC12DD2-4337-4584-934F-81930A9B89FA}" type="datetimeFigureOut">
              <a:rPr lang="en-US" smtClean="0"/>
              <a:t>2/16/2023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BF6C5-1BEA-42F0-824F-66C330DCAC1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EC12DD2-4337-4584-934F-81930A9B89FA}"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BF6C5-1BEA-42F0-824F-66C330DCAC16}"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EC12DD2-4337-4584-934F-81930A9B89FA}" type="datetimeFigureOut">
              <a:rPr lang="en-US" smtClean="0"/>
              <a:t>2/16/2023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BF6C5-1BEA-42F0-824F-66C330DCAC16}"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EC12DD2-4337-4584-934F-81930A9B89FA}" type="datetimeFigureOut">
              <a:rPr lang="en-US" smtClean="0"/>
              <a:t>2/16/2023</a:t>
            </a:fld>
            <a:endParaRPr lang="en-US"/>
          </a:p>
        </p:txBody>
      </p:sp>
      <p:sp>
        <p:nvSpPr>
          <p:cNvPr id="10" name="Slide Number Placeholder 9"/>
          <p:cNvSpPr>
            <a:spLocks noGrp="1"/>
          </p:cNvSpPr>
          <p:nvPr>
            <p:ph type="sldNum" sz="quarter" idx="16"/>
          </p:nvPr>
        </p:nvSpPr>
        <p:spPr/>
        <p:txBody>
          <a:bodyPr rtlCol="0"/>
          <a:lstStyle/>
          <a:p>
            <a:fld id="{B6FBF6C5-1BEA-42F0-824F-66C330DCAC16}"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EC12DD2-4337-4584-934F-81930A9B89FA}" type="datetimeFigureOut">
              <a:rPr lang="en-US" smtClean="0"/>
              <a:t>2/16/2023</a:t>
            </a:fld>
            <a:endParaRPr lang="en-US"/>
          </a:p>
        </p:txBody>
      </p:sp>
      <p:sp>
        <p:nvSpPr>
          <p:cNvPr id="12" name="Slide Number Placeholder 11"/>
          <p:cNvSpPr>
            <a:spLocks noGrp="1"/>
          </p:cNvSpPr>
          <p:nvPr>
            <p:ph type="sldNum" sz="quarter" idx="16"/>
          </p:nvPr>
        </p:nvSpPr>
        <p:spPr/>
        <p:txBody>
          <a:bodyPr rtlCol="0"/>
          <a:lstStyle/>
          <a:p>
            <a:fld id="{B6FBF6C5-1BEA-42F0-824F-66C330DCAC16}"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EC12DD2-4337-4584-934F-81930A9B89FA}"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BF6C5-1BEA-42F0-824F-66C330DCAC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12DD2-4337-4584-934F-81930A9B89FA}"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BF6C5-1BEA-42F0-824F-66C330DCAC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EC12DD2-4337-4584-934F-81930A9B89FA}"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BF6C5-1BEA-42F0-824F-66C330DCAC16}"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EC12DD2-4337-4584-934F-81930A9B89FA}" type="datetimeFigureOut">
              <a:rPr lang="en-US" smtClean="0"/>
              <a:t>2/16/2023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BF6C5-1BEA-42F0-824F-66C330DCAC16}"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EC12DD2-4337-4584-934F-81930A9B89FA}" type="datetimeFigureOut">
              <a:rPr lang="en-US" smtClean="0"/>
              <a:t>2/16/2023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BF6C5-1BEA-42F0-824F-66C330DCAC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da.gov/Food/RecallsOutbreaksEmergencies/Outbreaks/ucm361637.htm#updat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hyperlink" Target="http://www.cdc.gov/Other/disclaimer.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8229600" cy="3124200"/>
          </a:xfrm>
        </p:spPr>
        <p:txBody>
          <a:bodyPr>
            <a:normAutofit/>
          </a:bodyPr>
          <a:lstStyle/>
          <a:p>
            <a:pPr algn="r"/>
            <a:r>
              <a:rPr lang="en-US" dirty="0" err="1"/>
              <a:t>CyclosporiasIS</a:t>
            </a:r>
            <a:r>
              <a:rPr lang="en-US" dirty="0"/>
              <a:t> in Texas, 2014</a:t>
            </a:r>
            <a:br>
              <a:rPr lang="en-US" dirty="0"/>
            </a:br>
            <a:r>
              <a:rPr lang="en-US" sz="2800" dirty="0"/>
              <a:t>(Part 3)</a:t>
            </a:r>
            <a:br>
              <a:rPr lang="en-US" sz="2800" dirty="0"/>
            </a:br>
            <a:br>
              <a:rPr lang="en-US" sz="2800" dirty="0"/>
            </a:br>
            <a:endParaRPr lang="en-US" sz="2800" dirty="0"/>
          </a:p>
        </p:txBody>
      </p:sp>
      <p:sp>
        <p:nvSpPr>
          <p:cNvPr id="3" name="Subtitle 2"/>
          <p:cNvSpPr>
            <a:spLocks noGrp="1"/>
          </p:cNvSpPr>
          <p:nvPr>
            <p:ph type="subTitle" idx="1"/>
          </p:nvPr>
        </p:nvSpPr>
        <p:spPr/>
        <p:txBody>
          <a:bodyPr>
            <a:normAutofit fontScale="77500" lnSpcReduction="20000"/>
          </a:bodyPr>
          <a:lstStyle/>
          <a:p>
            <a:pPr algn="r"/>
            <a:r>
              <a:rPr lang="en-US" dirty="0"/>
              <a:t>ELC </a:t>
            </a:r>
            <a:r>
              <a:rPr lang="en-US" dirty="0" err="1"/>
              <a:t>Epi</a:t>
            </a:r>
            <a:r>
              <a:rPr lang="en-US" dirty="0"/>
              <a:t> Workshop</a:t>
            </a:r>
          </a:p>
          <a:p>
            <a:pPr algn="r"/>
            <a:r>
              <a:rPr lang="en-US" dirty="0"/>
              <a:t>April 28, 2015</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0495" y="4588353"/>
            <a:ext cx="1101271" cy="47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495" y="5184277"/>
            <a:ext cx="1122505" cy="48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4979539"/>
            <a:ext cx="6172200" cy="707886"/>
          </a:xfrm>
          <a:prstGeom prst="rect">
            <a:avLst/>
          </a:prstGeom>
          <a:noFill/>
        </p:spPr>
        <p:txBody>
          <a:bodyPr wrap="square" rtlCol="0">
            <a:spAutoFit/>
          </a:bodyPr>
          <a:lstStyle/>
          <a:p>
            <a:r>
              <a:rPr lang="en-US" sz="2000" dirty="0" err="1"/>
              <a:t>Venessa</a:t>
            </a:r>
            <a:r>
              <a:rPr lang="en-US" sz="2000" dirty="0"/>
              <a:t> Cantu, TX Department of State Health Services</a:t>
            </a:r>
          </a:p>
          <a:p>
            <a:r>
              <a:rPr lang="en-US" sz="2000" dirty="0"/>
              <a:t>Jane Broussard, Food &amp; Drug Administration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073" y="4588353"/>
            <a:ext cx="1190156" cy="1099072"/>
          </a:xfrm>
          <a:prstGeom prst="rect">
            <a:avLst/>
          </a:prstGeom>
        </p:spPr>
      </p:pic>
    </p:spTree>
    <p:extLst>
      <p:ext uri="{BB962C8B-B14F-4D97-AF65-F5344CB8AC3E}">
        <p14:creationId xmlns:p14="http://schemas.microsoft.com/office/powerpoint/2010/main" val="262606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2013 Investigation</a:t>
            </a:r>
          </a:p>
        </p:txBody>
      </p:sp>
      <p:sp>
        <p:nvSpPr>
          <p:cNvPr id="3" name="Content Placeholder 2"/>
          <p:cNvSpPr>
            <a:spLocks noGrp="1"/>
          </p:cNvSpPr>
          <p:nvPr>
            <p:ph sz="quarter" idx="1"/>
          </p:nvPr>
        </p:nvSpPr>
        <p:spPr/>
        <p:txBody>
          <a:bodyPr/>
          <a:lstStyle/>
          <a:p>
            <a:pPr lvl="0"/>
            <a:r>
              <a:rPr lang="en-US" sz="3200" dirty="0"/>
              <a:t>Epidemiologic investigation</a:t>
            </a:r>
            <a:endParaRPr lang="en-US" dirty="0"/>
          </a:p>
        </p:txBody>
      </p:sp>
      <p:grpSp>
        <p:nvGrpSpPr>
          <p:cNvPr id="5" name="Group 4"/>
          <p:cNvGrpSpPr/>
          <p:nvPr/>
        </p:nvGrpSpPr>
        <p:grpSpPr>
          <a:xfrm>
            <a:off x="1828800" y="2362200"/>
            <a:ext cx="5427640" cy="3962400"/>
            <a:chOff x="1828800" y="2362200"/>
            <a:chExt cx="5427640" cy="396240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362200"/>
              <a:ext cx="542764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380" y="5556440"/>
              <a:ext cx="702480" cy="526860"/>
            </a:xfrm>
            <a:prstGeom prst="rect">
              <a:avLst/>
            </a:prstGeom>
          </p:spPr>
        </p:pic>
      </p:grpSp>
    </p:spTree>
    <p:extLst>
      <p:ext uri="{BB962C8B-B14F-4D97-AF65-F5344CB8AC3E}">
        <p14:creationId xmlns:p14="http://schemas.microsoft.com/office/powerpoint/2010/main" val="637006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t>Cyclospora</a:t>
            </a:r>
            <a:r>
              <a:rPr lang="en-US" altLang="en-US" dirty="0"/>
              <a:t> 2013 Regulatory</a:t>
            </a:r>
            <a:endParaRPr lang="en-US" dirty="0"/>
          </a:p>
        </p:txBody>
      </p:sp>
      <p:sp>
        <p:nvSpPr>
          <p:cNvPr id="4" name="Content Placeholder 2"/>
          <p:cNvSpPr>
            <a:spLocks noGrp="1"/>
          </p:cNvSpPr>
          <p:nvPr>
            <p:ph sz="quarter" idx="1"/>
          </p:nvPr>
        </p:nvSpPr>
        <p:spPr/>
        <p:txBody>
          <a:bodyPr/>
          <a:lstStyle/>
          <a:p>
            <a:r>
              <a:rPr lang="en-US" sz="3600" dirty="0"/>
              <a:t>July 19, 2013 - TRRT was activated </a:t>
            </a:r>
          </a:p>
          <a:p>
            <a:r>
              <a:rPr lang="en-US" sz="3600" dirty="0"/>
              <a:t> Performed </a:t>
            </a:r>
            <a:r>
              <a:rPr lang="en-US" sz="3600" dirty="0" err="1"/>
              <a:t>traceback</a:t>
            </a:r>
            <a:r>
              <a:rPr lang="en-US" sz="3600" dirty="0"/>
              <a:t> on 8 POS</a:t>
            </a:r>
          </a:p>
          <a:p>
            <a:r>
              <a:rPr lang="en-US" sz="3600" dirty="0"/>
              <a:t>Team focused on source records for 17 different products</a:t>
            </a:r>
          </a:p>
          <a:p>
            <a:endParaRPr lang="en-US" dirty="0"/>
          </a:p>
        </p:txBody>
      </p:sp>
    </p:spTree>
    <p:extLst>
      <p:ext uri="{BB962C8B-B14F-4D97-AF65-F5344CB8AC3E}">
        <p14:creationId xmlns:p14="http://schemas.microsoft.com/office/powerpoint/2010/main" val="131905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305300"/>
            <a:ext cx="2310418" cy="2133600"/>
          </a:xfrm>
          <a:prstGeom prst="rect">
            <a:avLst/>
          </a:prstGeom>
        </p:spPr>
      </p:pic>
      <p:sp>
        <p:nvSpPr>
          <p:cNvPr id="2" name="Title 1"/>
          <p:cNvSpPr>
            <a:spLocks noGrp="1"/>
          </p:cNvSpPr>
          <p:nvPr>
            <p:ph type="title"/>
          </p:nvPr>
        </p:nvSpPr>
        <p:spPr/>
        <p:txBody>
          <a:bodyPr/>
          <a:lstStyle/>
          <a:p>
            <a:pPr algn="ctr"/>
            <a:r>
              <a:rPr lang="en-US" dirty="0"/>
              <a:t>Texas Rapid Response Team</a:t>
            </a:r>
          </a:p>
        </p:txBody>
      </p:sp>
      <p:sp>
        <p:nvSpPr>
          <p:cNvPr id="3" name="Content Placeholder 2"/>
          <p:cNvSpPr>
            <a:spLocks noGrp="1"/>
          </p:cNvSpPr>
          <p:nvPr>
            <p:ph sz="quarter" idx="1"/>
          </p:nvPr>
        </p:nvSpPr>
        <p:spPr>
          <a:xfrm>
            <a:off x="612648" y="1828800"/>
            <a:ext cx="8153400" cy="4495800"/>
          </a:xfrm>
        </p:spPr>
        <p:txBody>
          <a:bodyPr/>
          <a:lstStyle/>
          <a:p>
            <a:r>
              <a:rPr lang="en-US" dirty="0"/>
              <a:t>A multi-agency, multi-disciplinary group that responds to food and feed emergencies, typically foodborne illness.</a:t>
            </a:r>
          </a:p>
          <a:p>
            <a:r>
              <a:rPr lang="en-US" dirty="0"/>
              <a:t>Formed from a multiyear cooperative agreement between FDA and state regulatory partners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648200"/>
            <a:ext cx="3474720" cy="1447800"/>
          </a:xfrm>
          <a:prstGeom prst="rect">
            <a:avLst/>
          </a:prstGeom>
        </p:spPr>
      </p:pic>
    </p:spTree>
    <p:extLst>
      <p:ext uri="{BB962C8B-B14F-4D97-AF65-F5344CB8AC3E}">
        <p14:creationId xmlns:p14="http://schemas.microsoft.com/office/powerpoint/2010/main" val="402391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Texas Rapid Response Team</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925445" y="2320290"/>
            <a:ext cx="3831596" cy="3318510"/>
          </a:xfrm>
          <a:prstGeom prst="rect">
            <a:avLst/>
          </a:prstGeom>
        </p:spPr>
      </p:pic>
      <p:sp>
        <p:nvSpPr>
          <p:cNvPr id="5" name="TextBox 4"/>
          <p:cNvSpPr txBox="1"/>
          <p:nvPr/>
        </p:nvSpPr>
        <p:spPr>
          <a:xfrm>
            <a:off x="2667000" y="2706469"/>
            <a:ext cx="1828800" cy="830997"/>
          </a:xfrm>
          <a:prstGeom prst="rect">
            <a:avLst/>
          </a:prstGeom>
          <a:noFill/>
        </p:spPr>
        <p:txBody>
          <a:bodyPr wrap="square" rtlCol="0" anchor="ctr">
            <a:spAutoFit/>
          </a:bodyPr>
          <a:lstStyle/>
          <a:p>
            <a:pPr algn="ctr"/>
            <a:r>
              <a:rPr lang="en-US" sz="2400" dirty="0"/>
              <a:t>Deactivation</a:t>
            </a:r>
          </a:p>
          <a:p>
            <a:pPr algn="ctr"/>
            <a:r>
              <a:rPr lang="en-US" sz="2400" dirty="0"/>
              <a:t>Phase</a:t>
            </a:r>
          </a:p>
        </p:txBody>
      </p:sp>
      <p:sp>
        <p:nvSpPr>
          <p:cNvPr id="6" name="TextBox 5"/>
          <p:cNvSpPr txBox="1"/>
          <p:nvPr/>
        </p:nvSpPr>
        <p:spPr>
          <a:xfrm>
            <a:off x="4876800" y="2667000"/>
            <a:ext cx="1676400" cy="830997"/>
          </a:xfrm>
          <a:prstGeom prst="rect">
            <a:avLst/>
          </a:prstGeom>
          <a:noFill/>
        </p:spPr>
        <p:txBody>
          <a:bodyPr wrap="square" rtlCol="0" anchor="ctr">
            <a:spAutoFit/>
          </a:bodyPr>
          <a:lstStyle/>
          <a:p>
            <a:pPr algn="ctr"/>
            <a:r>
              <a:rPr lang="en-US" sz="2400" dirty="0"/>
              <a:t>Surveillance </a:t>
            </a:r>
            <a:br>
              <a:rPr lang="en-US" sz="2400" dirty="0"/>
            </a:br>
            <a:r>
              <a:rPr lang="en-US" sz="2400" dirty="0"/>
              <a:t>Phase</a:t>
            </a:r>
          </a:p>
        </p:txBody>
      </p:sp>
      <p:sp>
        <p:nvSpPr>
          <p:cNvPr id="7" name="TextBox 6"/>
          <p:cNvSpPr txBox="1"/>
          <p:nvPr/>
        </p:nvSpPr>
        <p:spPr>
          <a:xfrm>
            <a:off x="4800600" y="4274403"/>
            <a:ext cx="1828800" cy="830997"/>
          </a:xfrm>
          <a:prstGeom prst="rect">
            <a:avLst/>
          </a:prstGeom>
          <a:noFill/>
        </p:spPr>
        <p:txBody>
          <a:bodyPr wrap="square" rtlCol="0">
            <a:spAutoFit/>
          </a:bodyPr>
          <a:lstStyle/>
          <a:p>
            <a:pPr algn="ctr"/>
            <a:r>
              <a:rPr lang="en-US" sz="2400" dirty="0"/>
              <a:t>Alert </a:t>
            </a:r>
          </a:p>
          <a:p>
            <a:pPr algn="ctr"/>
            <a:r>
              <a:rPr lang="en-US" sz="2400" dirty="0"/>
              <a:t>Phase</a:t>
            </a:r>
          </a:p>
        </p:txBody>
      </p:sp>
      <p:sp>
        <p:nvSpPr>
          <p:cNvPr id="8" name="TextBox 7"/>
          <p:cNvSpPr txBox="1"/>
          <p:nvPr/>
        </p:nvSpPr>
        <p:spPr>
          <a:xfrm>
            <a:off x="3048000" y="4274403"/>
            <a:ext cx="1752600" cy="830997"/>
          </a:xfrm>
          <a:prstGeom prst="rect">
            <a:avLst/>
          </a:prstGeom>
          <a:noFill/>
        </p:spPr>
        <p:txBody>
          <a:bodyPr wrap="square" rtlCol="0">
            <a:spAutoFit/>
          </a:bodyPr>
          <a:lstStyle/>
          <a:p>
            <a:pPr algn="ctr"/>
            <a:r>
              <a:rPr lang="en-US" sz="2400" dirty="0"/>
              <a:t>Activation</a:t>
            </a:r>
          </a:p>
          <a:p>
            <a:pPr algn="ctr"/>
            <a:r>
              <a:rPr lang="en-US" sz="2400" dirty="0"/>
              <a:t>Phase</a:t>
            </a:r>
          </a:p>
        </p:txBody>
      </p:sp>
      <p:pic>
        <p:nvPicPr>
          <p:cNvPr id="1026" name="Picture 2" descr="C:\Users\Jane.Broussard\AppData\Local\Microsoft\Windows\Temporary Internet Files\Content.IE5\ZF91X0ZL\binoculars[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972" y="2514600"/>
            <a:ext cx="1147428" cy="7780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ne.Broussard\AppData\Local\Microsoft\Windows\Temporary Internet Files\Content.IE5\ZF91X0ZL\200px-Red_triangle_alert_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6971" y="4267200"/>
            <a:ext cx="765829"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ane.Broussard\AppData\Local\Microsoft\Windows\Temporary Internet Files\Content.IE5\BT325HKI\armyme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29493">
            <a:off x="2186993" y="4114800"/>
            <a:ext cx="915085" cy="91508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Jane.Broussard\AppData\Local\Microsoft\Windows\Temporary Internet Files\Content.IE5\ARA036QV\sleep[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3246" y="2057400"/>
            <a:ext cx="924354" cy="7116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089963" y="5867400"/>
            <a:ext cx="4995214" cy="584775"/>
          </a:xfrm>
          <a:prstGeom prst="rect">
            <a:avLst/>
          </a:prstGeom>
          <a:noFill/>
        </p:spPr>
        <p:txBody>
          <a:bodyPr wrap="none" rtlCol="0">
            <a:spAutoFit/>
          </a:bodyPr>
          <a:lstStyle/>
          <a:p>
            <a:r>
              <a:rPr lang="en-US" sz="3200" b="1" dirty="0"/>
              <a:t>Food/Feed Emergency Cycle</a:t>
            </a:r>
          </a:p>
        </p:txBody>
      </p:sp>
    </p:spTree>
    <p:extLst>
      <p:ext uri="{BB962C8B-B14F-4D97-AF65-F5344CB8AC3E}">
        <p14:creationId xmlns:p14="http://schemas.microsoft.com/office/powerpoint/2010/main" val="3908569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t>Cyclospora</a:t>
            </a:r>
            <a:r>
              <a:rPr lang="en-US" altLang="en-US" dirty="0"/>
              <a:t> 2013 Regulatory</a:t>
            </a:r>
            <a:endParaRPr lang="en-US" dirty="0"/>
          </a:p>
        </p:txBody>
      </p:sp>
      <p:sp>
        <p:nvSpPr>
          <p:cNvPr id="3" name="Content Placeholder 2"/>
          <p:cNvSpPr>
            <a:spLocks noGrp="1"/>
          </p:cNvSpPr>
          <p:nvPr>
            <p:ph sz="quarter" idx="1"/>
          </p:nvPr>
        </p:nvSpPr>
        <p:spPr>
          <a:xfrm>
            <a:off x="612648" y="1600200"/>
            <a:ext cx="3502152" cy="4648200"/>
          </a:xfrm>
        </p:spPr>
        <p:txBody>
          <a:bodyPr>
            <a:normAutofit fontScale="92500" lnSpcReduction="10000"/>
          </a:bodyPr>
          <a:lstStyle/>
          <a:p>
            <a:pPr>
              <a:buFont typeface="Wingdings" panose="05000000000000000000" pitchFamily="2" charset="2"/>
              <a:buChar char="q"/>
            </a:pPr>
            <a:r>
              <a:rPr lang="en-US" sz="3200" dirty="0"/>
              <a:t>Lettuce (Cello)</a:t>
            </a:r>
          </a:p>
          <a:p>
            <a:r>
              <a:rPr lang="en-US" sz="3200" dirty="0"/>
              <a:t>Tomato</a:t>
            </a:r>
          </a:p>
          <a:p>
            <a:r>
              <a:rPr lang="en-US" sz="3200" dirty="0"/>
              <a:t>Tomatillo</a:t>
            </a:r>
          </a:p>
          <a:p>
            <a:r>
              <a:rPr lang="en-US" sz="3200" dirty="0">
                <a:solidFill>
                  <a:srgbClr val="FF0000"/>
                </a:solidFill>
              </a:rPr>
              <a:t>Cilantro</a:t>
            </a:r>
          </a:p>
          <a:p>
            <a:r>
              <a:rPr lang="en-US" sz="3200" dirty="0"/>
              <a:t>Spring Mix</a:t>
            </a:r>
          </a:p>
          <a:p>
            <a:r>
              <a:rPr lang="en-US" sz="3200" dirty="0"/>
              <a:t>Romaine Lettuce</a:t>
            </a:r>
          </a:p>
          <a:p>
            <a:r>
              <a:rPr lang="en-US" sz="3200" dirty="0"/>
              <a:t>Greens, Micro Mix</a:t>
            </a:r>
          </a:p>
          <a:p>
            <a:r>
              <a:rPr lang="en-US" sz="3200" dirty="0"/>
              <a:t>Arugula</a:t>
            </a:r>
          </a:p>
          <a:p>
            <a:r>
              <a:rPr lang="en-US" sz="3200" dirty="0"/>
              <a:t>Acadian Harvest </a:t>
            </a:r>
          </a:p>
        </p:txBody>
      </p:sp>
      <p:sp>
        <p:nvSpPr>
          <p:cNvPr id="6" name="Content Placeholder 2"/>
          <p:cNvSpPr txBox="1">
            <a:spLocks/>
          </p:cNvSpPr>
          <p:nvPr/>
        </p:nvSpPr>
        <p:spPr>
          <a:xfrm>
            <a:off x="5105400" y="1752600"/>
            <a:ext cx="3502152" cy="4648200"/>
          </a:xfrm>
          <a:prstGeom prst="rect">
            <a:avLst/>
          </a:prstGeom>
        </p:spPr>
        <p:txBody>
          <a:bodyPr vert="horz">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r>
              <a:rPr lang="en-US" sz="3200" dirty="0"/>
              <a:t>Yellow Onions</a:t>
            </a:r>
          </a:p>
          <a:p>
            <a:r>
              <a:rPr lang="en-US" sz="3200" dirty="0"/>
              <a:t>Red Onions</a:t>
            </a:r>
          </a:p>
          <a:p>
            <a:r>
              <a:rPr lang="en-US" sz="3200" dirty="0"/>
              <a:t>Broccoli Crowns</a:t>
            </a:r>
          </a:p>
          <a:p>
            <a:r>
              <a:rPr lang="en-US" sz="3200" dirty="0"/>
              <a:t>Cabbage</a:t>
            </a:r>
          </a:p>
          <a:p>
            <a:r>
              <a:rPr lang="en-US" sz="3200" dirty="0"/>
              <a:t>Kale</a:t>
            </a:r>
          </a:p>
          <a:p>
            <a:r>
              <a:rPr lang="en-US" sz="3200" dirty="0"/>
              <a:t>Slaw Mix</a:t>
            </a:r>
          </a:p>
          <a:p>
            <a:r>
              <a:rPr lang="en-US" sz="3200" dirty="0"/>
              <a:t>Spinach</a:t>
            </a:r>
          </a:p>
          <a:p>
            <a:r>
              <a:rPr lang="en-US" sz="3200" dirty="0"/>
              <a:t>Red Cabbage</a:t>
            </a:r>
          </a:p>
          <a:p>
            <a:pPr marL="0" indent="0">
              <a:buNone/>
            </a:pPr>
            <a:r>
              <a:rPr lang="en-US" sz="3200" dirty="0"/>
              <a:t> </a:t>
            </a:r>
          </a:p>
        </p:txBody>
      </p:sp>
    </p:spTree>
    <p:extLst>
      <p:ext uri="{BB962C8B-B14F-4D97-AF65-F5344CB8AC3E}">
        <p14:creationId xmlns:p14="http://schemas.microsoft.com/office/powerpoint/2010/main" val="1585506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3000" y="274638"/>
            <a:ext cx="7620000" cy="792162"/>
          </a:xfrm>
        </p:spPr>
        <p:txBody>
          <a:bodyPr/>
          <a:lstStyle/>
          <a:p>
            <a:pPr eaLnBrk="1" hangingPunct="1"/>
            <a:r>
              <a:rPr lang="en-US" altLang="en-US" sz="4000" i="1" dirty="0"/>
              <a:t>Cyclospora</a:t>
            </a:r>
            <a:r>
              <a:rPr lang="en-US" altLang="en-US" sz="4000" dirty="0"/>
              <a:t> 2013 Regulatory</a:t>
            </a:r>
            <a:endParaRPr lang="en-US" altLang="en-US" dirty="0"/>
          </a:p>
        </p:txBody>
      </p:sp>
      <p:sp>
        <p:nvSpPr>
          <p:cNvPr id="7171" name="Content Placeholder 2"/>
          <p:cNvSpPr>
            <a:spLocks noGrp="1"/>
          </p:cNvSpPr>
          <p:nvPr>
            <p:ph idx="1"/>
          </p:nvPr>
        </p:nvSpPr>
        <p:spPr>
          <a:xfrm>
            <a:off x="457200" y="1828800"/>
            <a:ext cx="7620000" cy="5257800"/>
          </a:xfrm>
        </p:spPr>
        <p:txBody>
          <a:bodyPr/>
          <a:lstStyle/>
          <a:p>
            <a:pPr marL="411163" lvl="1" indent="0">
              <a:buFont typeface="Arial" charset="0"/>
              <a:buNone/>
            </a:pPr>
            <a:r>
              <a:rPr lang="en-US" altLang="en-US" i="1" dirty="0"/>
              <a:t>Public health officials in Iowa and Nebraska performed investigations within their states and concluded that restaurant-associated cases of </a:t>
            </a:r>
            <a:r>
              <a:rPr lang="en-US" altLang="en-US" i="1" dirty="0" err="1"/>
              <a:t>cyclosporiasis</a:t>
            </a:r>
            <a:r>
              <a:rPr lang="en-US" altLang="en-US" i="1" dirty="0"/>
              <a:t> in their states were </a:t>
            </a:r>
            <a:r>
              <a:rPr lang="en-US" altLang="en-US" i="1" u="sng" dirty="0">
                <a:hlinkClick r:id="rId3"/>
              </a:rPr>
              <a:t>linked to a salad mix</a:t>
            </a:r>
            <a:r>
              <a:rPr lang="en-US" altLang="en-US" i="1" dirty="0">
                <a:hlinkClick r:id="rId4"/>
              </a:rPr>
              <a:t> </a:t>
            </a:r>
            <a:r>
              <a:rPr lang="en-US" altLang="en-US" i="1" dirty="0"/>
              <a:t>produced by Taylor Farms de Mexico.</a:t>
            </a:r>
          </a:p>
          <a:p>
            <a:pPr marL="411163" lvl="1" indent="0">
              <a:buFont typeface="Arial" charset="0"/>
              <a:buNone/>
            </a:pPr>
            <a:endParaRPr lang="en-US" altLang="en-US" sz="1000" dirty="0"/>
          </a:p>
          <a:p>
            <a:pPr marL="411163" lvl="1" indent="0">
              <a:buFont typeface="Arial" charset="0"/>
              <a:buNone/>
            </a:pPr>
            <a:r>
              <a:rPr lang="en-US" altLang="en-US" i="1" dirty="0"/>
              <a:t>Epidemiologic and </a:t>
            </a:r>
            <a:r>
              <a:rPr lang="en-US" altLang="en-US" i="1" dirty="0" err="1"/>
              <a:t>traceback</a:t>
            </a:r>
            <a:r>
              <a:rPr lang="en-US" altLang="en-US" i="1" dirty="0"/>
              <a:t> investigations conducted in Texas by state and local public health and regulatory officials, the FDA, and CDC indicated that some illnesses among Texas residents were </a:t>
            </a:r>
            <a:r>
              <a:rPr lang="en-US" altLang="en-US" i="1" u="sng" dirty="0">
                <a:hlinkClick r:id="rId3"/>
              </a:rPr>
              <a:t>linked to fresh cilantro</a:t>
            </a:r>
            <a:r>
              <a:rPr lang="en-US" altLang="en-US" i="1" dirty="0">
                <a:hlinkClick r:id="rId4"/>
              </a:rPr>
              <a:t> </a:t>
            </a:r>
            <a:r>
              <a:rPr lang="en-US" altLang="en-US" i="1" dirty="0"/>
              <a:t>from Puebla, Mexico.</a:t>
            </a:r>
            <a:endParaRPr lang="en-US" altLang="en-US" dirty="0"/>
          </a:p>
          <a:p>
            <a:pPr marL="114300" indent="0" eaLnBrk="1" hangingPunct="1">
              <a:buFont typeface="Arial" charset="0"/>
              <a:buNone/>
            </a:pPr>
            <a:endParaRPr lang="en-US" altLang="en-US" sz="3400" dirty="0"/>
          </a:p>
        </p:txBody>
      </p:sp>
      <p:grpSp>
        <p:nvGrpSpPr>
          <p:cNvPr id="5" name="Group 4"/>
          <p:cNvGrpSpPr/>
          <p:nvPr/>
        </p:nvGrpSpPr>
        <p:grpSpPr>
          <a:xfrm>
            <a:off x="6629400" y="5562600"/>
            <a:ext cx="2209800" cy="1203836"/>
            <a:chOff x="1219200" y="3188536"/>
            <a:chExt cx="5931568" cy="3273100"/>
          </a:xfrm>
        </p:grpSpPr>
        <p:pic>
          <p:nvPicPr>
            <p:cNvPr id="6" name="Picture 4" descr="http://spanishdialects2.wikispaces.com/file/view/puebla.gif/47101731/puebla.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3933101"/>
              <a:ext cx="3581400" cy="25285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herbalextractsplus.com/images/herbs/cilantro-bs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4368" y="3427552"/>
              <a:ext cx="1676400" cy="12573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474368" y="3188536"/>
              <a:ext cx="1676400" cy="1735333"/>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3429000" y="3581400"/>
              <a:ext cx="2133600" cy="2057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429000" y="4923869"/>
              <a:ext cx="2667000" cy="943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2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r"/>
            <a:r>
              <a:rPr lang="en-US" dirty="0"/>
              <a:t>(Part 3)</a:t>
            </a:r>
          </a:p>
        </p:txBody>
      </p:sp>
      <p:sp>
        <p:nvSpPr>
          <p:cNvPr id="3" name="Title 2"/>
          <p:cNvSpPr>
            <a:spLocks noGrp="1"/>
          </p:cNvSpPr>
          <p:nvPr>
            <p:ph type="title"/>
          </p:nvPr>
        </p:nvSpPr>
        <p:spPr/>
        <p:txBody>
          <a:bodyPr/>
          <a:lstStyle/>
          <a:p>
            <a:r>
              <a:rPr lang="en-US" i="1" dirty="0"/>
              <a:t>Cyclospora </a:t>
            </a:r>
            <a:r>
              <a:rPr lang="en-US" dirty="0"/>
              <a:t>2014</a:t>
            </a:r>
          </a:p>
        </p:txBody>
      </p:sp>
    </p:spTree>
    <p:extLst>
      <p:ext uri="{BB962C8B-B14F-4D97-AF65-F5344CB8AC3E}">
        <p14:creationId xmlns:p14="http://schemas.microsoft.com/office/powerpoint/2010/main" val="1048732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Investigation</a:t>
            </a:r>
          </a:p>
        </p:txBody>
      </p:sp>
      <p:grpSp>
        <p:nvGrpSpPr>
          <p:cNvPr id="16" name="Group 15"/>
          <p:cNvGrpSpPr/>
          <p:nvPr/>
        </p:nvGrpSpPr>
        <p:grpSpPr>
          <a:xfrm>
            <a:off x="612648" y="5414083"/>
            <a:ext cx="8134931" cy="1059033"/>
            <a:chOff x="612648" y="5414083"/>
            <a:chExt cx="8134931" cy="1059033"/>
          </a:xfrm>
        </p:grpSpPr>
        <p:sp>
          <p:nvSpPr>
            <p:cNvPr id="4" name="Rounded Rectangle 3"/>
            <p:cNvSpPr/>
            <p:nvPr>
              <p:custDataLst>
                <p:tags r:id="rId1"/>
              </p:custDataLst>
            </p:nvPr>
          </p:nvSpPr>
          <p:spPr>
            <a:xfrm>
              <a:off x="612648" y="5414083"/>
              <a:ext cx="7972552" cy="1059033"/>
            </a:xfrm>
            <a:prstGeom prst="roundRect">
              <a:avLst>
                <a:gd name="adj" fmla="val 10000000"/>
              </a:avLst>
            </a:prstGeom>
            <a:gradFill flip="none" rotWithShape="1">
              <a:gsLst>
                <a:gs pos="100000">
                  <a:srgbClr val="44546A"/>
                </a:gs>
                <a:gs pos="0">
                  <a:schemeClr val="tx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0" y="5712766"/>
              <a:ext cx="1219200" cy="461665"/>
            </a:xfrm>
            <a:prstGeom prst="rect">
              <a:avLst/>
            </a:prstGeom>
            <a:noFill/>
          </p:spPr>
          <p:txBody>
            <a:bodyPr wrap="square" rtlCol="0">
              <a:spAutoFit/>
            </a:bodyPr>
            <a:lstStyle/>
            <a:p>
              <a:r>
                <a:rPr lang="en-US" sz="2400" dirty="0">
                  <a:solidFill>
                    <a:schemeClr val="bg1"/>
                  </a:solidFill>
                </a:rPr>
                <a:t>June</a:t>
              </a:r>
            </a:p>
          </p:txBody>
        </p:sp>
        <p:sp>
          <p:nvSpPr>
            <p:cNvPr id="9" name="TextBox 8"/>
            <p:cNvSpPr txBox="1"/>
            <p:nvPr/>
          </p:nvSpPr>
          <p:spPr>
            <a:xfrm>
              <a:off x="4038600" y="5712766"/>
              <a:ext cx="1828800" cy="461665"/>
            </a:xfrm>
            <a:prstGeom prst="rect">
              <a:avLst/>
            </a:prstGeom>
            <a:noFill/>
          </p:spPr>
          <p:txBody>
            <a:bodyPr wrap="square" rtlCol="0">
              <a:spAutoFit/>
            </a:bodyPr>
            <a:lstStyle/>
            <a:p>
              <a:r>
                <a:rPr lang="en-US" sz="2400" dirty="0">
                  <a:solidFill>
                    <a:schemeClr val="bg1"/>
                  </a:solidFill>
                </a:rPr>
                <a:t>July</a:t>
              </a:r>
            </a:p>
          </p:txBody>
        </p:sp>
        <p:sp>
          <p:nvSpPr>
            <p:cNvPr id="10" name="TextBox 9"/>
            <p:cNvSpPr txBox="1"/>
            <p:nvPr/>
          </p:nvSpPr>
          <p:spPr>
            <a:xfrm>
              <a:off x="6842579" y="5692744"/>
              <a:ext cx="1905000" cy="461665"/>
            </a:xfrm>
            <a:prstGeom prst="rect">
              <a:avLst/>
            </a:prstGeom>
            <a:noFill/>
          </p:spPr>
          <p:txBody>
            <a:bodyPr wrap="square" rtlCol="0">
              <a:spAutoFit/>
            </a:bodyPr>
            <a:lstStyle/>
            <a:p>
              <a:r>
                <a:rPr lang="en-US" sz="2400" dirty="0">
                  <a:solidFill>
                    <a:schemeClr val="bg1"/>
                  </a:solidFill>
                </a:rPr>
                <a:t>August</a:t>
              </a:r>
            </a:p>
          </p:txBody>
        </p:sp>
        <p:cxnSp>
          <p:nvCxnSpPr>
            <p:cNvPr id="12" name="Straight Connector 11"/>
            <p:cNvCxnSpPr/>
            <p:nvPr/>
          </p:nvCxnSpPr>
          <p:spPr>
            <a:xfrm>
              <a:off x="2941411" y="5692744"/>
              <a:ext cx="0" cy="481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19800" y="5712766"/>
              <a:ext cx="0" cy="4816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497943" y="3228841"/>
            <a:ext cx="3689931" cy="2333759"/>
            <a:chOff x="3497943" y="3228841"/>
            <a:chExt cx="3689931" cy="2333759"/>
          </a:xfrm>
        </p:grpSpPr>
        <p:sp>
          <p:nvSpPr>
            <p:cNvPr id="7" name="TextBox 6"/>
            <p:cNvSpPr txBox="1"/>
            <p:nvPr/>
          </p:nvSpPr>
          <p:spPr>
            <a:xfrm>
              <a:off x="3497943" y="3228841"/>
              <a:ext cx="3689931" cy="1354217"/>
            </a:xfrm>
            <a:prstGeom prst="rect">
              <a:avLst/>
            </a:prstGeom>
            <a:noFill/>
          </p:spPr>
          <p:txBody>
            <a:bodyPr wrap="square" rtlCol="0">
              <a:spAutoFit/>
            </a:bodyPr>
            <a:lstStyle/>
            <a:p>
              <a:endParaRPr lang="en-US" dirty="0"/>
            </a:p>
            <a:p>
              <a:r>
                <a:rPr lang="en-US" sz="2400" dirty="0"/>
                <a:t>July 10</a:t>
              </a:r>
              <a:r>
                <a:rPr lang="en-US" sz="2400" baseline="30000" dirty="0"/>
                <a:t>th</a:t>
              </a:r>
              <a:r>
                <a:rPr lang="en-US" sz="2400" dirty="0"/>
                <a:t> </a:t>
              </a:r>
              <a:r>
                <a:rPr lang="en-US" sz="2000" dirty="0"/>
                <a:t>(one year anniversary)</a:t>
              </a:r>
            </a:p>
            <a:p>
              <a:pPr lvl="1"/>
              <a:r>
                <a:rPr lang="en-US" sz="2000" b="1" dirty="0">
                  <a:solidFill>
                    <a:srgbClr val="0070C0"/>
                  </a:solidFill>
                </a:rPr>
                <a:t>11 new cases reported</a:t>
              </a:r>
            </a:p>
            <a:p>
              <a:pPr lvl="1"/>
              <a:r>
                <a:rPr lang="en-US" sz="2000" dirty="0"/>
                <a:t>DSHS regulatory notified</a:t>
              </a:r>
            </a:p>
          </p:txBody>
        </p:sp>
        <p:cxnSp>
          <p:nvCxnSpPr>
            <p:cNvPr id="15" name="Straight Connector 14"/>
            <p:cNvCxnSpPr/>
            <p:nvPr/>
          </p:nvCxnSpPr>
          <p:spPr>
            <a:xfrm>
              <a:off x="3581400" y="3924300"/>
              <a:ext cx="0" cy="16383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735365" y="1713538"/>
            <a:ext cx="6096000" cy="3849062"/>
            <a:chOff x="1735365" y="1713538"/>
            <a:chExt cx="6096000" cy="3849062"/>
          </a:xfrm>
        </p:grpSpPr>
        <p:cxnSp>
          <p:nvCxnSpPr>
            <p:cNvPr id="6" name="Straight Connector 5"/>
            <p:cNvCxnSpPr/>
            <p:nvPr/>
          </p:nvCxnSpPr>
          <p:spPr>
            <a:xfrm>
              <a:off x="1981200" y="2286000"/>
              <a:ext cx="0" cy="32766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35365" y="1713538"/>
              <a:ext cx="6096000" cy="1077218"/>
            </a:xfrm>
            <a:prstGeom prst="rect">
              <a:avLst/>
            </a:prstGeom>
            <a:noFill/>
          </p:spPr>
          <p:txBody>
            <a:bodyPr wrap="square" rtlCol="0">
              <a:spAutoFit/>
            </a:bodyPr>
            <a:lstStyle/>
            <a:p>
              <a:r>
                <a:rPr lang="en-US" sz="2400" dirty="0"/>
                <a:t>June 17</a:t>
              </a:r>
              <a:r>
                <a:rPr lang="en-US" sz="2400" baseline="30000" dirty="0"/>
                <a:t>th</a:t>
              </a:r>
              <a:endParaRPr lang="en-US" sz="2400" dirty="0"/>
            </a:p>
            <a:p>
              <a:pPr marL="708660" lvl="1" indent="-342900">
                <a:buFont typeface="Arial" panose="020B0604020202020204" pitchFamily="34" charset="0"/>
                <a:buChar char="•"/>
              </a:pPr>
              <a:r>
                <a:rPr lang="en-US" sz="2000" dirty="0" err="1"/>
                <a:t>Cyclosporiasis</a:t>
              </a:r>
              <a:r>
                <a:rPr lang="en-US" sz="2000" dirty="0"/>
                <a:t> 50 States and Federal Partners Call</a:t>
              </a:r>
            </a:p>
            <a:p>
              <a:pPr marL="708660" lvl="1" indent="-342900">
                <a:buFont typeface="Arial" panose="020B0604020202020204" pitchFamily="34" charset="0"/>
                <a:buChar char="•"/>
              </a:pPr>
              <a:r>
                <a:rPr lang="en-US" sz="2000" dirty="0"/>
                <a:t>Texas reports </a:t>
              </a:r>
              <a:r>
                <a:rPr lang="en-US" sz="2000" b="1" dirty="0">
                  <a:solidFill>
                    <a:srgbClr val="0070C0"/>
                  </a:solidFill>
                </a:rPr>
                <a:t>8 cases </a:t>
              </a:r>
              <a:r>
                <a:rPr lang="en-US" sz="2000" dirty="0"/>
                <a:t>to date in 2014</a:t>
              </a:r>
            </a:p>
          </p:txBody>
        </p:sp>
      </p:grpSp>
    </p:spTree>
    <p:extLst>
      <p:ext uri="{BB962C8B-B14F-4D97-AF65-F5344CB8AC3E}">
        <p14:creationId xmlns:p14="http://schemas.microsoft.com/office/powerpoint/2010/main" val="33960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Investigation</a:t>
            </a:r>
          </a:p>
        </p:txBody>
      </p:sp>
      <p:grpSp>
        <p:nvGrpSpPr>
          <p:cNvPr id="4" name="Group 3"/>
          <p:cNvGrpSpPr/>
          <p:nvPr/>
        </p:nvGrpSpPr>
        <p:grpSpPr>
          <a:xfrm>
            <a:off x="612648" y="5567227"/>
            <a:ext cx="8134931" cy="1059033"/>
            <a:chOff x="612648" y="5414083"/>
            <a:chExt cx="8134931" cy="1059033"/>
          </a:xfrm>
        </p:grpSpPr>
        <p:sp>
          <p:nvSpPr>
            <p:cNvPr id="5" name="Rounded Rectangle 4"/>
            <p:cNvSpPr/>
            <p:nvPr>
              <p:custDataLst>
                <p:tags r:id="rId1"/>
              </p:custDataLst>
            </p:nvPr>
          </p:nvSpPr>
          <p:spPr>
            <a:xfrm>
              <a:off x="612648" y="5414083"/>
              <a:ext cx="7972552" cy="1059033"/>
            </a:xfrm>
            <a:prstGeom prst="roundRect">
              <a:avLst>
                <a:gd name="adj" fmla="val 10000000"/>
              </a:avLst>
            </a:prstGeom>
            <a:gradFill flip="none" rotWithShape="1">
              <a:gsLst>
                <a:gs pos="100000">
                  <a:srgbClr val="44546A"/>
                </a:gs>
                <a:gs pos="0">
                  <a:schemeClr val="tx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6411" y="5722776"/>
              <a:ext cx="1219200" cy="461665"/>
            </a:xfrm>
            <a:prstGeom prst="rect">
              <a:avLst/>
            </a:prstGeom>
            <a:noFill/>
          </p:spPr>
          <p:txBody>
            <a:bodyPr wrap="square" rtlCol="0">
              <a:spAutoFit/>
            </a:bodyPr>
            <a:lstStyle/>
            <a:p>
              <a:r>
                <a:rPr lang="en-US" sz="2400" dirty="0">
                  <a:solidFill>
                    <a:schemeClr val="bg1"/>
                  </a:solidFill>
                </a:rPr>
                <a:t>June</a:t>
              </a:r>
            </a:p>
          </p:txBody>
        </p:sp>
        <p:sp>
          <p:nvSpPr>
            <p:cNvPr id="7" name="TextBox 6"/>
            <p:cNvSpPr txBox="1"/>
            <p:nvPr/>
          </p:nvSpPr>
          <p:spPr>
            <a:xfrm>
              <a:off x="3645580" y="5692743"/>
              <a:ext cx="1828800" cy="461665"/>
            </a:xfrm>
            <a:prstGeom prst="rect">
              <a:avLst/>
            </a:prstGeom>
            <a:noFill/>
          </p:spPr>
          <p:txBody>
            <a:bodyPr wrap="square" rtlCol="0">
              <a:spAutoFit/>
            </a:bodyPr>
            <a:lstStyle/>
            <a:p>
              <a:r>
                <a:rPr lang="en-US" sz="2400" dirty="0">
                  <a:solidFill>
                    <a:schemeClr val="bg1"/>
                  </a:solidFill>
                </a:rPr>
                <a:t>July</a:t>
              </a:r>
            </a:p>
          </p:txBody>
        </p:sp>
        <p:sp>
          <p:nvSpPr>
            <p:cNvPr id="8" name="TextBox 7"/>
            <p:cNvSpPr txBox="1"/>
            <p:nvPr/>
          </p:nvSpPr>
          <p:spPr>
            <a:xfrm>
              <a:off x="6842579" y="5692744"/>
              <a:ext cx="1905000" cy="461665"/>
            </a:xfrm>
            <a:prstGeom prst="rect">
              <a:avLst/>
            </a:prstGeom>
            <a:noFill/>
          </p:spPr>
          <p:txBody>
            <a:bodyPr wrap="square" rtlCol="0">
              <a:spAutoFit/>
            </a:bodyPr>
            <a:lstStyle/>
            <a:p>
              <a:r>
                <a:rPr lang="en-US" sz="2400" dirty="0">
                  <a:solidFill>
                    <a:schemeClr val="bg1"/>
                  </a:solidFill>
                </a:rPr>
                <a:t>August</a:t>
              </a:r>
            </a:p>
          </p:txBody>
        </p:sp>
        <p:cxnSp>
          <p:nvCxnSpPr>
            <p:cNvPr id="9" name="Straight Connector 8"/>
            <p:cNvCxnSpPr/>
            <p:nvPr/>
          </p:nvCxnSpPr>
          <p:spPr>
            <a:xfrm>
              <a:off x="2255611" y="5692744"/>
              <a:ext cx="0" cy="481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19800" y="5712766"/>
              <a:ext cx="0" cy="4816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52401" y="1656390"/>
            <a:ext cx="4267201" cy="4184870"/>
            <a:chOff x="-152401" y="1656390"/>
            <a:chExt cx="4267201" cy="4184870"/>
          </a:xfrm>
        </p:grpSpPr>
        <p:sp>
          <p:nvSpPr>
            <p:cNvPr id="15" name="Rectangle 14"/>
            <p:cNvSpPr/>
            <p:nvPr/>
          </p:nvSpPr>
          <p:spPr>
            <a:xfrm>
              <a:off x="-152401" y="1656390"/>
              <a:ext cx="4263183" cy="2308324"/>
            </a:xfrm>
            <a:prstGeom prst="rect">
              <a:avLst/>
            </a:prstGeom>
          </p:spPr>
          <p:txBody>
            <a:bodyPr wrap="square">
              <a:spAutoFit/>
            </a:bodyPr>
            <a:lstStyle/>
            <a:p>
              <a:r>
                <a:rPr lang="en-US" sz="2400" dirty="0"/>
                <a:t>                               July 17</a:t>
              </a:r>
              <a:r>
                <a:rPr lang="en-US" sz="2400" baseline="30000" dirty="0"/>
                <a:t>th</a:t>
              </a:r>
              <a:endParaRPr lang="en-US" sz="2400" dirty="0"/>
            </a:p>
            <a:p>
              <a:pPr marL="800100" lvl="1" indent="-342900">
                <a:buFont typeface="Arial" panose="020B0604020202020204" pitchFamily="34" charset="0"/>
                <a:buChar char="•"/>
              </a:pPr>
              <a:r>
                <a:rPr lang="en-US" sz="2000" b="1" dirty="0">
                  <a:solidFill>
                    <a:srgbClr val="0070C0"/>
                  </a:solidFill>
                </a:rPr>
                <a:t>42 lab confirmed cases</a:t>
              </a:r>
              <a:endParaRPr lang="en-US" sz="2000" dirty="0"/>
            </a:p>
            <a:p>
              <a:pPr marL="800100" lvl="1" indent="-342900">
                <a:buFont typeface="Arial" panose="020B0604020202020204" pitchFamily="34" charset="0"/>
                <a:buChar char="•"/>
              </a:pPr>
              <a:r>
                <a:rPr lang="en-US" sz="2000" dirty="0"/>
                <a:t>First Statewide Conference Call</a:t>
              </a:r>
            </a:p>
            <a:p>
              <a:pPr marL="800100" lvl="1" indent="-342900">
                <a:buFont typeface="Arial" panose="020B0604020202020204" pitchFamily="34" charset="0"/>
                <a:buChar char="•"/>
              </a:pPr>
              <a:r>
                <a:rPr lang="en-US" sz="2000" dirty="0"/>
                <a:t>Restaurant cluster (POS C) –          	 Dallas County</a:t>
              </a:r>
            </a:p>
            <a:p>
              <a:pPr marL="800100" lvl="1" indent="-342900">
                <a:buFont typeface="Arial" panose="020B0604020202020204" pitchFamily="34" charset="0"/>
                <a:buChar char="•"/>
              </a:pPr>
              <a:r>
                <a:rPr lang="en-US" sz="2000" dirty="0"/>
                <a:t>Restaurant cluster (POS A)- </a:t>
              </a:r>
            </a:p>
            <a:p>
              <a:pPr lvl="1"/>
              <a:r>
                <a:rPr lang="en-US" sz="2000" dirty="0"/>
                <a:t>      	 Kaufman County</a:t>
              </a:r>
            </a:p>
          </p:txBody>
        </p:sp>
        <p:cxnSp>
          <p:nvCxnSpPr>
            <p:cNvPr id="17" name="Straight Connector 16"/>
            <p:cNvCxnSpPr/>
            <p:nvPr/>
          </p:nvCxnSpPr>
          <p:spPr>
            <a:xfrm>
              <a:off x="4114800" y="1809760"/>
              <a:ext cx="0" cy="403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45580" y="1813389"/>
              <a:ext cx="46922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216058" y="2052985"/>
            <a:ext cx="5053241" cy="3788275"/>
            <a:chOff x="4343400" y="2052985"/>
            <a:chExt cx="5053241" cy="3788275"/>
          </a:xfrm>
        </p:grpSpPr>
        <p:sp>
          <p:nvSpPr>
            <p:cNvPr id="12" name="Rectangle 11"/>
            <p:cNvSpPr/>
            <p:nvPr/>
          </p:nvSpPr>
          <p:spPr>
            <a:xfrm>
              <a:off x="4824641" y="2052985"/>
              <a:ext cx="4572000" cy="769441"/>
            </a:xfrm>
            <a:prstGeom prst="rect">
              <a:avLst/>
            </a:prstGeom>
          </p:spPr>
          <p:txBody>
            <a:bodyPr>
              <a:spAutoFit/>
            </a:bodyPr>
            <a:lstStyle/>
            <a:p>
              <a:r>
                <a:rPr lang="en-US" sz="2400" dirty="0"/>
                <a:t>July 18</a:t>
              </a:r>
              <a:r>
                <a:rPr lang="en-US" sz="2400" baseline="30000" dirty="0"/>
                <a:t>th</a:t>
              </a:r>
              <a:endParaRPr lang="en-US" sz="2400" dirty="0"/>
            </a:p>
            <a:p>
              <a:pPr lvl="1"/>
              <a:r>
                <a:rPr lang="en-US" sz="2000" dirty="0"/>
                <a:t>DSHS Health Advisory issued</a:t>
              </a:r>
            </a:p>
          </p:txBody>
        </p:sp>
        <p:cxnSp>
          <p:nvCxnSpPr>
            <p:cNvPr id="22" name="Straight Connector 21"/>
            <p:cNvCxnSpPr/>
            <p:nvPr/>
          </p:nvCxnSpPr>
          <p:spPr>
            <a:xfrm flipV="1">
              <a:off x="4343400" y="2362200"/>
              <a:ext cx="0" cy="347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43400" y="2362200"/>
              <a:ext cx="481241"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584020" y="3119363"/>
            <a:ext cx="4103915" cy="2721897"/>
            <a:chOff x="4584020" y="3119363"/>
            <a:chExt cx="4103915" cy="2721897"/>
          </a:xfrm>
        </p:grpSpPr>
        <p:sp>
          <p:nvSpPr>
            <p:cNvPr id="13" name="TextBox 12"/>
            <p:cNvSpPr txBox="1"/>
            <p:nvPr/>
          </p:nvSpPr>
          <p:spPr>
            <a:xfrm>
              <a:off x="4824641" y="3119363"/>
              <a:ext cx="3863294" cy="1077218"/>
            </a:xfrm>
            <a:prstGeom prst="rect">
              <a:avLst/>
            </a:prstGeom>
            <a:noFill/>
          </p:spPr>
          <p:txBody>
            <a:bodyPr wrap="square" rtlCol="0">
              <a:spAutoFit/>
            </a:bodyPr>
            <a:lstStyle/>
            <a:p>
              <a:r>
                <a:rPr lang="en-US" sz="2400" dirty="0"/>
                <a:t>July22nd</a:t>
              </a:r>
            </a:p>
            <a:p>
              <a:pPr lvl="1"/>
              <a:r>
                <a:rPr lang="en-US" sz="2000" dirty="0"/>
                <a:t>Restaurant cluster (POS B)-   	Dallas County</a:t>
              </a:r>
            </a:p>
          </p:txBody>
        </p:sp>
        <p:cxnSp>
          <p:nvCxnSpPr>
            <p:cNvPr id="24" name="Straight Connector 23"/>
            <p:cNvCxnSpPr/>
            <p:nvPr/>
          </p:nvCxnSpPr>
          <p:spPr>
            <a:xfrm>
              <a:off x="4584020" y="3333254"/>
              <a:ext cx="10886" cy="25080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98924" y="3333254"/>
              <a:ext cx="225717"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734559" y="4933208"/>
            <a:ext cx="1301460" cy="908052"/>
            <a:chOff x="734559" y="4933208"/>
            <a:chExt cx="1301460" cy="908052"/>
          </a:xfrm>
        </p:grpSpPr>
        <p:cxnSp>
          <p:nvCxnSpPr>
            <p:cNvPr id="31" name="Straight Connector 30"/>
            <p:cNvCxnSpPr/>
            <p:nvPr/>
          </p:nvCxnSpPr>
          <p:spPr>
            <a:xfrm>
              <a:off x="1447800" y="5564913"/>
              <a:ext cx="0" cy="276347"/>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15030" y="5159882"/>
              <a:ext cx="1020989" cy="646331"/>
            </a:xfrm>
            <a:prstGeom prst="rect">
              <a:avLst/>
            </a:prstGeom>
            <a:noFill/>
          </p:spPr>
          <p:txBody>
            <a:bodyPr wrap="square" rtlCol="0">
              <a:spAutoFit/>
            </a:bodyPr>
            <a:lstStyle/>
            <a:p>
              <a:r>
                <a:rPr lang="en-US" b="1" dirty="0">
                  <a:solidFill>
                    <a:srgbClr val="0070C0"/>
                  </a:solidFill>
                </a:rPr>
                <a:t>8 cases</a:t>
              </a:r>
            </a:p>
            <a:p>
              <a:endParaRPr lang="en-US" dirty="0"/>
            </a:p>
          </p:txBody>
        </p:sp>
        <p:sp>
          <p:nvSpPr>
            <p:cNvPr id="38" name="TextBox 37"/>
            <p:cNvSpPr txBox="1"/>
            <p:nvPr/>
          </p:nvSpPr>
          <p:spPr>
            <a:xfrm>
              <a:off x="734559" y="4933208"/>
              <a:ext cx="1234622" cy="369332"/>
            </a:xfrm>
            <a:prstGeom prst="rect">
              <a:avLst/>
            </a:prstGeom>
            <a:noFill/>
          </p:spPr>
          <p:txBody>
            <a:bodyPr wrap="square" rtlCol="0">
              <a:spAutoFit/>
            </a:bodyPr>
            <a:lstStyle/>
            <a:p>
              <a:r>
                <a:rPr lang="en-US" dirty="0"/>
                <a:t>June 17</a:t>
              </a:r>
              <a:r>
                <a:rPr lang="en-US" baseline="30000" dirty="0"/>
                <a:t>th</a:t>
              </a:r>
              <a:endParaRPr lang="en-US" dirty="0"/>
            </a:p>
          </p:txBody>
        </p:sp>
      </p:grpSp>
      <p:grpSp>
        <p:nvGrpSpPr>
          <p:cNvPr id="40" name="Group 39"/>
          <p:cNvGrpSpPr/>
          <p:nvPr/>
        </p:nvGrpSpPr>
        <p:grpSpPr>
          <a:xfrm>
            <a:off x="2489664" y="4649102"/>
            <a:ext cx="1390526" cy="1192158"/>
            <a:chOff x="2489664" y="4649102"/>
            <a:chExt cx="1390526" cy="1192158"/>
          </a:xfrm>
        </p:grpSpPr>
        <p:cxnSp>
          <p:nvCxnSpPr>
            <p:cNvPr id="33" name="Straight Connector 32"/>
            <p:cNvCxnSpPr/>
            <p:nvPr/>
          </p:nvCxnSpPr>
          <p:spPr>
            <a:xfrm>
              <a:off x="3276600" y="5181600"/>
              <a:ext cx="0" cy="65966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823369" y="4918582"/>
              <a:ext cx="1056821" cy="646331"/>
            </a:xfrm>
            <a:prstGeom prst="rect">
              <a:avLst/>
            </a:prstGeom>
            <a:noFill/>
          </p:spPr>
          <p:txBody>
            <a:bodyPr wrap="square" rtlCol="0">
              <a:spAutoFit/>
            </a:bodyPr>
            <a:lstStyle/>
            <a:p>
              <a:r>
                <a:rPr lang="en-US" b="1" dirty="0">
                  <a:solidFill>
                    <a:srgbClr val="0070C0"/>
                  </a:solidFill>
                </a:rPr>
                <a:t>19 cases</a:t>
              </a:r>
            </a:p>
            <a:p>
              <a:endParaRPr lang="en-US" dirty="0"/>
            </a:p>
          </p:txBody>
        </p:sp>
        <p:sp>
          <p:nvSpPr>
            <p:cNvPr id="39" name="Rectangle 38"/>
            <p:cNvSpPr/>
            <p:nvPr/>
          </p:nvSpPr>
          <p:spPr>
            <a:xfrm>
              <a:off x="2489664" y="4649102"/>
              <a:ext cx="966931" cy="369332"/>
            </a:xfrm>
            <a:prstGeom prst="rect">
              <a:avLst/>
            </a:prstGeom>
          </p:spPr>
          <p:txBody>
            <a:bodyPr wrap="none">
              <a:spAutoFit/>
            </a:bodyPr>
            <a:lstStyle/>
            <a:p>
              <a:r>
                <a:rPr lang="en-US" dirty="0"/>
                <a:t>July 10</a:t>
              </a:r>
              <a:r>
                <a:rPr lang="en-US" baseline="30000" dirty="0"/>
                <a:t>th</a:t>
              </a:r>
              <a:endParaRPr lang="en-US" dirty="0"/>
            </a:p>
          </p:txBody>
        </p:sp>
      </p:grpSp>
    </p:spTree>
    <p:extLst>
      <p:ext uri="{BB962C8B-B14F-4D97-AF65-F5344CB8AC3E}">
        <p14:creationId xmlns:p14="http://schemas.microsoft.com/office/powerpoint/2010/main" val="27970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2014 Investigation</a:t>
            </a:r>
          </a:p>
        </p:txBody>
      </p:sp>
      <p:grpSp>
        <p:nvGrpSpPr>
          <p:cNvPr id="5" name="Group 4"/>
          <p:cNvGrpSpPr/>
          <p:nvPr/>
        </p:nvGrpSpPr>
        <p:grpSpPr>
          <a:xfrm>
            <a:off x="612648" y="5567227"/>
            <a:ext cx="8134931" cy="1059033"/>
            <a:chOff x="612648" y="5414083"/>
            <a:chExt cx="8134931" cy="1059033"/>
          </a:xfrm>
        </p:grpSpPr>
        <p:sp>
          <p:nvSpPr>
            <p:cNvPr id="6" name="Rounded Rectangle 5"/>
            <p:cNvSpPr/>
            <p:nvPr>
              <p:custDataLst>
                <p:tags r:id="rId1"/>
              </p:custDataLst>
            </p:nvPr>
          </p:nvSpPr>
          <p:spPr>
            <a:xfrm>
              <a:off x="612648" y="5414083"/>
              <a:ext cx="7972552" cy="1059033"/>
            </a:xfrm>
            <a:prstGeom prst="roundRect">
              <a:avLst>
                <a:gd name="adj" fmla="val 10000000"/>
              </a:avLst>
            </a:prstGeom>
            <a:gradFill flip="none" rotWithShape="1">
              <a:gsLst>
                <a:gs pos="100000">
                  <a:srgbClr val="44546A"/>
                </a:gs>
                <a:gs pos="0">
                  <a:schemeClr val="tx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6411" y="5722776"/>
              <a:ext cx="1219200" cy="461665"/>
            </a:xfrm>
            <a:prstGeom prst="rect">
              <a:avLst/>
            </a:prstGeom>
            <a:noFill/>
          </p:spPr>
          <p:txBody>
            <a:bodyPr wrap="square" rtlCol="0">
              <a:spAutoFit/>
            </a:bodyPr>
            <a:lstStyle/>
            <a:p>
              <a:r>
                <a:rPr lang="en-US" sz="2400" dirty="0">
                  <a:solidFill>
                    <a:schemeClr val="bg1"/>
                  </a:solidFill>
                </a:rPr>
                <a:t>June</a:t>
              </a:r>
            </a:p>
          </p:txBody>
        </p:sp>
        <p:sp>
          <p:nvSpPr>
            <p:cNvPr id="8" name="TextBox 7"/>
            <p:cNvSpPr txBox="1"/>
            <p:nvPr/>
          </p:nvSpPr>
          <p:spPr>
            <a:xfrm>
              <a:off x="3645580" y="5692743"/>
              <a:ext cx="1828800" cy="461665"/>
            </a:xfrm>
            <a:prstGeom prst="rect">
              <a:avLst/>
            </a:prstGeom>
            <a:noFill/>
          </p:spPr>
          <p:txBody>
            <a:bodyPr wrap="square" rtlCol="0">
              <a:spAutoFit/>
            </a:bodyPr>
            <a:lstStyle/>
            <a:p>
              <a:r>
                <a:rPr lang="en-US" sz="2400" dirty="0">
                  <a:solidFill>
                    <a:schemeClr val="bg1"/>
                  </a:solidFill>
                </a:rPr>
                <a:t>July</a:t>
              </a:r>
            </a:p>
          </p:txBody>
        </p:sp>
        <p:sp>
          <p:nvSpPr>
            <p:cNvPr id="9" name="TextBox 8"/>
            <p:cNvSpPr txBox="1"/>
            <p:nvPr/>
          </p:nvSpPr>
          <p:spPr>
            <a:xfrm>
              <a:off x="6842579" y="5692744"/>
              <a:ext cx="1905000" cy="461665"/>
            </a:xfrm>
            <a:prstGeom prst="rect">
              <a:avLst/>
            </a:prstGeom>
            <a:noFill/>
          </p:spPr>
          <p:txBody>
            <a:bodyPr wrap="square" rtlCol="0">
              <a:spAutoFit/>
            </a:bodyPr>
            <a:lstStyle/>
            <a:p>
              <a:r>
                <a:rPr lang="en-US" sz="2400" dirty="0">
                  <a:solidFill>
                    <a:schemeClr val="bg1"/>
                  </a:solidFill>
                </a:rPr>
                <a:t>August</a:t>
              </a:r>
            </a:p>
          </p:txBody>
        </p:sp>
        <p:cxnSp>
          <p:nvCxnSpPr>
            <p:cNvPr id="10" name="Straight Connector 9"/>
            <p:cNvCxnSpPr/>
            <p:nvPr/>
          </p:nvCxnSpPr>
          <p:spPr>
            <a:xfrm>
              <a:off x="2255611" y="5692744"/>
              <a:ext cx="0" cy="481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67400" y="5712764"/>
              <a:ext cx="0" cy="4816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489664" y="4649102"/>
            <a:ext cx="1390526" cy="1192158"/>
            <a:chOff x="2489664" y="4649102"/>
            <a:chExt cx="1390526" cy="1192158"/>
          </a:xfrm>
        </p:grpSpPr>
        <p:cxnSp>
          <p:nvCxnSpPr>
            <p:cNvPr id="17" name="Straight Connector 16"/>
            <p:cNvCxnSpPr/>
            <p:nvPr/>
          </p:nvCxnSpPr>
          <p:spPr>
            <a:xfrm>
              <a:off x="3276600" y="5181600"/>
              <a:ext cx="0" cy="65966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23369" y="4918582"/>
              <a:ext cx="1056821" cy="646331"/>
            </a:xfrm>
            <a:prstGeom prst="rect">
              <a:avLst/>
            </a:prstGeom>
            <a:noFill/>
          </p:spPr>
          <p:txBody>
            <a:bodyPr wrap="square" rtlCol="0">
              <a:spAutoFit/>
            </a:bodyPr>
            <a:lstStyle/>
            <a:p>
              <a:r>
                <a:rPr lang="en-US" b="1" dirty="0">
                  <a:solidFill>
                    <a:srgbClr val="0070C0"/>
                  </a:solidFill>
                </a:rPr>
                <a:t>19 cases</a:t>
              </a:r>
            </a:p>
            <a:p>
              <a:endParaRPr lang="en-US" dirty="0"/>
            </a:p>
          </p:txBody>
        </p:sp>
        <p:sp>
          <p:nvSpPr>
            <p:cNvPr id="19" name="Rectangle 18"/>
            <p:cNvSpPr/>
            <p:nvPr/>
          </p:nvSpPr>
          <p:spPr>
            <a:xfrm>
              <a:off x="2489664" y="4649102"/>
              <a:ext cx="966931" cy="369332"/>
            </a:xfrm>
            <a:prstGeom prst="rect">
              <a:avLst/>
            </a:prstGeom>
          </p:spPr>
          <p:txBody>
            <a:bodyPr wrap="none">
              <a:spAutoFit/>
            </a:bodyPr>
            <a:lstStyle/>
            <a:p>
              <a:r>
                <a:rPr lang="en-US" dirty="0"/>
                <a:t>July 10</a:t>
              </a:r>
              <a:r>
                <a:rPr lang="en-US" baseline="30000" dirty="0"/>
                <a:t>th</a:t>
              </a:r>
              <a:endParaRPr lang="en-US" dirty="0"/>
            </a:p>
          </p:txBody>
        </p:sp>
      </p:grpSp>
      <p:grpSp>
        <p:nvGrpSpPr>
          <p:cNvPr id="21" name="Group 20"/>
          <p:cNvGrpSpPr/>
          <p:nvPr/>
        </p:nvGrpSpPr>
        <p:grpSpPr>
          <a:xfrm>
            <a:off x="3406837" y="4235739"/>
            <a:ext cx="1390526" cy="1599004"/>
            <a:chOff x="2489664" y="4649102"/>
            <a:chExt cx="1390526" cy="1599004"/>
          </a:xfrm>
        </p:grpSpPr>
        <p:cxnSp>
          <p:nvCxnSpPr>
            <p:cNvPr id="22" name="Straight Connector 21"/>
            <p:cNvCxnSpPr/>
            <p:nvPr/>
          </p:nvCxnSpPr>
          <p:spPr>
            <a:xfrm>
              <a:off x="3276601" y="5181600"/>
              <a:ext cx="855" cy="106650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3369" y="4918582"/>
              <a:ext cx="1056821" cy="646331"/>
            </a:xfrm>
            <a:prstGeom prst="rect">
              <a:avLst/>
            </a:prstGeom>
            <a:noFill/>
          </p:spPr>
          <p:txBody>
            <a:bodyPr wrap="square" rtlCol="0">
              <a:spAutoFit/>
            </a:bodyPr>
            <a:lstStyle/>
            <a:p>
              <a:r>
                <a:rPr lang="en-US" b="1" dirty="0">
                  <a:solidFill>
                    <a:srgbClr val="0070C0"/>
                  </a:solidFill>
                </a:rPr>
                <a:t>42 cases</a:t>
              </a:r>
            </a:p>
            <a:p>
              <a:endParaRPr lang="en-US" dirty="0"/>
            </a:p>
          </p:txBody>
        </p:sp>
        <p:sp>
          <p:nvSpPr>
            <p:cNvPr id="24" name="Rectangle 23"/>
            <p:cNvSpPr/>
            <p:nvPr/>
          </p:nvSpPr>
          <p:spPr>
            <a:xfrm>
              <a:off x="2489664" y="4649102"/>
              <a:ext cx="966931" cy="369332"/>
            </a:xfrm>
            <a:prstGeom prst="rect">
              <a:avLst/>
            </a:prstGeom>
          </p:spPr>
          <p:txBody>
            <a:bodyPr wrap="none">
              <a:spAutoFit/>
            </a:bodyPr>
            <a:lstStyle/>
            <a:p>
              <a:r>
                <a:rPr lang="en-US" dirty="0"/>
                <a:t>July 17</a:t>
              </a:r>
              <a:r>
                <a:rPr lang="en-US" baseline="30000" dirty="0"/>
                <a:t>th</a:t>
              </a:r>
              <a:endParaRPr lang="en-US" dirty="0"/>
            </a:p>
          </p:txBody>
        </p:sp>
      </p:grpSp>
      <p:grpSp>
        <p:nvGrpSpPr>
          <p:cNvPr id="44" name="Group 43"/>
          <p:cNvGrpSpPr/>
          <p:nvPr/>
        </p:nvGrpSpPr>
        <p:grpSpPr>
          <a:xfrm>
            <a:off x="680342" y="1628085"/>
            <a:ext cx="4205078" cy="4213175"/>
            <a:chOff x="439722" y="1628085"/>
            <a:chExt cx="4205078" cy="4213175"/>
          </a:xfrm>
        </p:grpSpPr>
        <p:sp>
          <p:nvSpPr>
            <p:cNvPr id="26" name="TextBox 25"/>
            <p:cNvSpPr txBox="1"/>
            <p:nvPr/>
          </p:nvSpPr>
          <p:spPr>
            <a:xfrm>
              <a:off x="439722" y="1628085"/>
              <a:ext cx="4038600" cy="2000548"/>
            </a:xfrm>
            <a:prstGeom prst="rect">
              <a:avLst/>
            </a:prstGeom>
            <a:noFill/>
          </p:spPr>
          <p:txBody>
            <a:bodyPr wrap="square" rtlCol="0">
              <a:spAutoFit/>
            </a:bodyPr>
            <a:lstStyle/>
            <a:p>
              <a:pPr lvl="1" algn="r"/>
              <a:r>
                <a:rPr lang="en-US" sz="2400" dirty="0"/>
                <a:t>July 23</a:t>
              </a:r>
              <a:r>
                <a:rPr lang="en-US" sz="2400" baseline="30000" dirty="0"/>
                <a:t>rd</a:t>
              </a:r>
              <a:r>
                <a:rPr lang="en-US" sz="2400" dirty="0"/>
                <a:t> </a:t>
              </a:r>
            </a:p>
            <a:p>
              <a:pPr marL="800100" lvl="1" indent="-342900">
                <a:buFont typeface="Arial" panose="020B0604020202020204" pitchFamily="34" charset="0"/>
                <a:buChar char="•"/>
              </a:pPr>
              <a:r>
                <a:rPr lang="en-US" sz="2000" dirty="0"/>
                <a:t>DSHS media release</a:t>
              </a:r>
            </a:p>
            <a:p>
              <a:pPr marL="800100" lvl="1" indent="-342900">
                <a:buFont typeface="Arial" panose="020B0604020202020204" pitchFamily="34" charset="0"/>
                <a:buChar char="•"/>
              </a:pPr>
              <a:r>
                <a:rPr lang="en-US" sz="2000" b="1" dirty="0">
                  <a:solidFill>
                    <a:srgbClr val="0070C0"/>
                  </a:solidFill>
                </a:rPr>
                <a:t>77 lab confirmed cases</a:t>
              </a:r>
            </a:p>
            <a:p>
              <a:pPr marL="800100" lvl="1" indent="-342900">
                <a:buFont typeface="Arial" panose="020B0604020202020204" pitchFamily="34" charset="0"/>
                <a:buChar char="•"/>
              </a:pPr>
              <a:r>
                <a:rPr lang="en-US" sz="2000" dirty="0"/>
                <a:t>Majority of cases in HSR 2/3</a:t>
              </a:r>
            </a:p>
            <a:p>
              <a:pPr marL="800100" lvl="1" indent="-342900">
                <a:buFont typeface="Arial" panose="020B0604020202020204" pitchFamily="34" charset="0"/>
                <a:buChar char="•"/>
              </a:pPr>
              <a:r>
                <a:rPr lang="en-US" sz="2000" dirty="0"/>
                <a:t>2</a:t>
              </a:r>
              <a:r>
                <a:rPr lang="en-US" sz="2000" baseline="30000" dirty="0"/>
                <a:t>nd</a:t>
              </a:r>
              <a:r>
                <a:rPr lang="en-US" sz="2000" dirty="0"/>
                <a:t> statewide conference call</a:t>
              </a:r>
            </a:p>
            <a:p>
              <a:pPr lvl="1"/>
              <a:endParaRPr lang="en-US" sz="2000" dirty="0"/>
            </a:p>
          </p:txBody>
        </p:sp>
        <p:cxnSp>
          <p:nvCxnSpPr>
            <p:cNvPr id="29" name="Straight Connector 28"/>
            <p:cNvCxnSpPr/>
            <p:nvPr/>
          </p:nvCxnSpPr>
          <p:spPr>
            <a:xfrm>
              <a:off x="4607848" y="1874835"/>
              <a:ext cx="36952" cy="3966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428384" y="1855092"/>
              <a:ext cx="179463" cy="197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949469" y="3545650"/>
            <a:ext cx="4575281" cy="2289093"/>
            <a:chOff x="4949469" y="3545650"/>
            <a:chExt cx="4575281" cy="2289093"/>
          </a:xfrm>
        </p:grpSpPr>
        <p:grpSp>
          <p:nvGrpSpPr>
            <p:cNvPr id="51" name="Group 50"/>
            <p:cNvGrpSpPr/>
            <p:nvPr/>
          </p:nvGrpSpPr>
          <p:grpSpPr>
            <a:xfrm>
              <a:off x="4949469" y="3545650"/>
              <a:ext cx="4575281" cy="2289093"/>
              <a:chOff x="4626324" y="3545650"/>
              <a:chExt cx="4575281" cy="2289093"/>
            </a:xfrm>
          </p:grpSpPr>
          <p:sp>
            <p:nvSpPr>
              <p:cNvPr id="45" name="TextBox 44"/>
              <p:cNvSpPr txBox="1"/>
              <p:nvPr/>
            </p:nvSpPr>
            <p:spPr>
              <a:xfrm>
                <a:off x="4626324" y="3545650"/>
                <a:ext cx="4575281" cy="1077218"/>
              </a:xfrm>
              <a:prstGeom prst="rect">
                <a:avLst/>
              </a:prstGeom>
              <a:noFill/>
            </p:spPr>
            <p:txBody>
              <a:bodyPr wrap="square" rtlCol="0">
                <a:spAutoFit/>
              </a:bodyPr>
              <a:lstStyle/>
              <a:p>
                <a:pPr lvl="1"/>
                <a:r>
                  <a:rPr lang="en-US" sz="2400" dirty="0"/>
                  <a:t>July 28</a:t>
                </a:r>
                <a:r>
                  <a:rPr lang="en-US" sz="2400" baseline="30000" dirty="0"/>
                  <a:t>th</a:t>
                </a:r>
                <a:endParaRPr lang="en-US" sz="2400" dirty="0"/>
              </a:p>
              <a:p>
                <a:pPr marL="1257300" lvl="2" indent="-342900">
                  <a:buFont typeface="Arial" panose="020B0604020202020204" pitchFamily="34" charset="0"/>
                  <a:buChar char="•"/>
                </a:pPr>
                <a:r>
                  <a:rPr lang="en-US" sz="2000" dirty="0"/>
                  <a:t>Texas Rapid Response Team activated</a:t>
                </a:r>
              </a:p>
            </p:txBody>
          </p:sp>
          <p:cxnSp>
            <p:nvCxnSpPr>
              <p:cNvPr id="47" name="Straight Connector 46"/>
              <p:cNvCxnSpPr/>
              <p:nvPr/>
            </p:nvCxnSpPr>
            <p:spPr>
              <a:xfrm flipH="1">
                <a:off x="5285394" y="4059321"/>
                <a:ext cx="5547" cy="1775422"/>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8317" y="4371287"/>
              <a:ext cx="1185302" cy="1094590"/>
            </a:xfrm>
            <a:prstGeom prst="rect">
              <a:avLst/>
            </a:prstGeom>
          </p:spPr>
        </p:pic>
      </p:grpSp>
      <p:grpSp>
        <p:nvGrpSpPr>
          <p:cNvPr id="53" name="Group 52"/>
          <p:cNvGrpSpPr/>
          <p:nvPr/>
        </p:nvGrpSpPr>
        <p:grpSpPr>
          <a:xfrm>
            <a:off x="4468833" y="1615385"/>
            <a:ext cx="4646448" cy="1632505"/>
            <a:chOff x="4467081" y="1600611"/>
            <a:chExt cx="4646448" cy="1632505"/>
          </a:xfrm>
        </p:grpSpPr>
        <p:sp>
          <p:nvSpPr>
            <p:cNvPr id="37" name="TextBox 36"/>
            <p:cNvSpPr txBox="1"/>
            <p:nvPr/>
          </p:nvSpPr>
          <p:spPr>
            <a:xfrm>
              <a:off x="4467081" y="1601900"/>
              <a:ext cx="4646448" cy="1631216"/>
            </a:xfrm>
            <a:prstGeom prst="rect">
              <a:avLst/>
            </a:prstGeom>
            <a:noFill/>
          </p:spPr>
          <p:txBody>
            <a:bodyPr wrap="square" rtlCol="0">
              <a:spAutoFit/>
            </a:bodyPr>
            <a:lstStyle/>
            <a:p>
              <a:pPr lvl="1"/>
              <a:r>
                <a:rPr lang="en-US" sz="2000" dirty="0"/>
                <a:t>  3 restaurant clusters </a:t>
              </a:r>
            </a:p>
            <a:p>
              <a:pPr marL="1257300" lvl="2" indent="-342900">
                <a:buFont typeface="Arial" panose="020B0604020202020204" pitchFamily="34" charset="0"/>
                <a:buChar char="•"/>
              </a:pPr>
              <a:r>
                <a:rPr lang="en-US" sz="2000" dirty="0"/>
                <a:t>Ingredient level analysis</a:t>
              </a:r>
            </a:p>
            <a:p>
              <a:pPr marL="1257300" lvl="2" indent="-342900">
                <a:buFont typeface="Arial" panose="020B0604020202020204" pitchFamily="34" charset="0"/>
                <a:buChar char="•"/>
              </a:pPr>
              <a:r>
                <a:rPr lang="en-US" sz="2000" dirty="0"/>
                <a:t>Common items: cilantro and possibly onions </a:t>
              </a:r>
            </a:p>
            <a:p>
              <a:pPr marL="1257300" lvl="2" indent="-342900">
                <a:buFont typeface="Arial" panose="020B0604020202020204" pitchFamily="34" charset="0"/>
                <a:buChar char="•"/>
              </a:pPr>
              <a:r>
                <a:rPr lang="en-US" sz="2000" dirty="0"/>
                <a:t>POS records collected</a:t>
              </a:r>
            </a:p>
          </p:txBody>
        </p:sp>
        <p:sp>
          <p:nvSpPr>
            <p:cNvPr id="52" name="5-Point Star 51"/>
            <p:cNvSpPr/>
            <p:nvPr/>
          </p:nvSpPr>
          <p:spPr>
            <a:xfrm>
              <a:off x="4805022" y="1600611"/>
              <a:ext cx="241864" cy="235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734559" y="4933208"/>
            <a:ext cx="1301460" cy="908052"/>
            <a:chOff x="734559" y="4933208"/>
            <a:chExt cx="1301460" cy="908052"/>
          </a:xfrm>
        </p:grpSpPr>
        <p:cxnSp>
          <p:nvCxnSpPr>
            <p:cNvPr id="56" name="Straight Connector 55"/>
            <p:cNvCxnSpPr/>
            <p:nvPr/>
          </p:nvCxnSpPr>
          <p:spPr>
            <a:xfrm>
              <a:off x="1447800" y="5564913"/>
              <a:ext cx="0" cy="27634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015030" y="5159882"/>
              <a:ext cx="1020989" cy="646331"/>
            </a:xfrm>
            <a:prstGeom prst="rect">
              <a:avLst/>
            </a:prstGeom>
            <a:noFill/>
          </p:spPr>
          <p:txBody>
            <a:bodyPr wrap="square" rtlCol="0">
              <a:spAutoFit/>
            </a:bodyPr>
            <a:lstStyle/>
            <a:p>
              <a:r>
                <a:rPr lang="en-US" b="1" dirty="0">
                  <a:solidFill>
                    <a:srgbClr val="0070C0"/>
                  </a:solidFill>
                </a:rPr>
                <a:t>8 cases</a:t>
              </a:r>
            </a:p>
            <a:p>
              <a:endParaRPr lang="en-US" dirty="0"/>
            </a:p>
          </p:txBody>
        </p:sp>
        <p:sp>
          <p:nvSpPr>
            <p:cNvPr id="58" name="TextBox 57"/>
            <p:cNvSpPr txBox="1"/>
            <p:nvPr/>
          </p:nvSpPr>
          <p:spPr>
            <a:xfrm>
              <a:off x="734559" y="4933208"/>
              <a:ext cx="1234622" cy="369332"/>
            </a:xfrm>
            <a:prstGeom prst="rect">
              <a:avLst/>
            </a:prstGeom>
            <a:noFill/>
          </p:spPr>
          <p:txBody>
            <a:bodyPr wrap="square" rtlCol="0">
              <a:spAutoFit/>
            </a:bodyPr>
            <a:lstStyle/>
            <a:p>
              <a:r>
                <a:rPr lang="en-US" dirty="0"/>
                <a:t>June 17</a:t>
              </a:r>
              <a:r>
                <a:rPr lang="en-US" baseline="30000" dirty="0"/>
                <a:t>th</a:t>
              </a:r>
              <a:endParaRPr lang="en-US" dirty="0"/>
            </a:p>
          </p:txBody>
        </p:sp>
      </p:grpSp>
    </p:spTree>
    <p:extLst>
      <p:ext uri="{BB962C8B-B14F-4D97-AF65-F5344CB8AC3E}">
        <p14:creationId xmlns:p14="http://schemas.microsoft.com/office/powerpoint/2010/main" val="42602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quarter" idx="1"/>
          </p:nvPr>
        </p:nvSpPr>
        <p:spPr>
          <a:xfrm>
            <a:off x="685800" y="1600200"/>
            <a:ext cx="8153400" cy="4495800"/>
          </a:xfrm>
        </p:spPr>
        <p:txBody>
          <a:bodyPr/>
          <a:lstStyle/>
          <a:p>
            <a:r>
              <a:rPr lang="en-US" i="1" dirty="0"/>
              <a:t>Cyclospora</a:t>
            </a:r>
            <a:r>
              <a:rPr lang="en-US" dirty="0"/>
              <a:t> in Texas: </a:t>
            </a:r>
          </a:p>
          <a:p>
            <a:pPr lvl="1"/>
            <a:r>
              <a:rPr lang="en-US" dirty="0"/>
              <a:t>2012 &amp; 2013 outbreaks investigations</a:t>
            </a:r>
          </a:p>
          <a:p>
            <a:r>
              <a:rPr lang="en-US" dirty="0"/>
              <a:t>2014 Epi &amp; Traceback Investigation</a:t>
            </a:r>
          </a:p>
          <a:p>
            <a:r>
              <a:rPr lang="en-US" dirty="0"/>
              <a:t>2014 Post Response</a:t>
            </a:r>
          </a:p>
          <a:p>
            <a:r>
              <a:rPr lang="en-US" dirty="0"/>
              <a:t>Preparing for a 2015 Outbreak?</a:t>
            </a:r>
          </a:p>
          <a:p>
            <a:endParaRPr lang="en-US" dirty="0"/>
          </a:p>
        </p:txBody>
      </p:sp>
    </p:spTree>
    <p:extLst>
      <p:ext uri="{BB962C8B-B14F-4D97-AF65-F5344CB8AC3E}">
        <p14:creationId xmlns:p14="http://schemas.microsoft.com/office/powerpoint/2010/main" val="38373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2014 Investigation</a:t>
            </a:r>
          </a:p>
        </p:txBody>
      </p:sp>
      <p:grpSp>
        <p:nvGrpSpPr>
          <p:cNvPr id="5" name="Group 4"/>
          <p:cNvGrpSpPr/>
          <p:nvPr/>
        </p:nvGrpSpPr>
        <p:grpSpPr>
          <a:xfrm>
            <a:off x="612648" y="5567227"/>
            <a:ext cx="8134931" cy="1059033"/>
            <a:chOff x="612648" y="5414083"/>
            <a:chExt cx="8134931" cy="1059033"/>
          </a:xfrm>
        </p:grpSpPr>
        <p:sp>
          <p:nvSpPr>
            <p:cNvPr id="6" name="Rounded Rectangle 5"/>
            <p:cNvSpPr/>
            <p:nvPr>
              <p:custDataLst>
                <p:tags r:id="rId1"/>
              </p:custDataLst>
            </p:nvPr>
          </p:nvSpPr>
          <p:spPr>
            <a:xfrm>
              <a:off x="612648" y="5414083"/>
              <a:ext cx="7972552" cy="1059033"/>
            </a:xfrm>
            <a:prstGeom prst="roundRect">
              <a:avLst>
                <a:gd name="adj" fmla="val 10000000"/>
              </a:avLst>
            </a:prstGeom>
            <a:gradFill flip="none" rotWithShape="1">
              <a:gsLst>
                <a:gs pos="100000">
                  <a:srgbClr val="44546A"/>
                </a:gs>
                <a:gs pos="0">
                  <a:schemeClr val="tx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36411" y="5722776"/>
              <a:ext cx="1219200" cy="461665"/>
            </a:xfrm>
            <a:prstGeom prst="rect">
              <a:avLst/>
            </a:prstGeom>
            <a:noFill/>
          </p:spPr>
          <p:txBody>
            <a:bodyPr wrap="square" rtlCol="0">
              <a:spAutoFit/>
            </a:bodyPr>
            <a:lstStyle/>
            <a:p>
              <a:r>
                <a:rPr lang="en-US" sz="2400" dirty="0">
                  <a:solidFill>
                    <a:schemeClr val="bg1"/>
                  </a:solidFill>
                </a:rPr>
                <a:t>June</a:t>
              </a:r>
            </a:p>
          </p:txBody>
        </p:sp>
        <p:sp>
          <p:nvSpPr>
            <p:cNvPr id="8" name="TextBox 7"/>
            <p:cNvSpPr txBox="1"/>
            <p:nvPr/>
          </p:nvSpPr>
          <p:spPr>
            <a:xfrm>
              <a:off x="3645580" y="5692743"/>
              <a:ext cx="1828800" cy="461665"/>
            </a:xfrm>
            <a:prstGeom prst="rect">
              <a:avLst/>
            </a:prstGeom>
            <a:noFill/>
          </p:spPr>
          <p:txBody>
            <a:bodyPr wrap="square" rtlCol="0">
              <a:spAutoFit/>
            </a:bodyPr>
            <a:lstStyle/>
            <a:p>
              <a:r>
                <a:rPr lang="en-US" sz="2400" dirty="0">
                  <a:solidFill>
                    <a:schemeClr val="bg1"/>
                  </a:solidFill>
                </a:rPr>
                <a:t>July</a:t>
              </a:r>
            </a:p>
          </p:txBody>
        </p:sp>
        <p:sp>
          <p:nvSpPr>
            <p:cNvPr id="9" name="TextBox 8"/>
            <p:cNvSpPr txBox="1"/>
            <p:nvPr/>
          </p:nvSpPr>
          <p:spPr>
            <a:xfrm>
              <a:off x="6842579" y="5692744"/>
              <a:ext cx="1905000" cy="461665"/>
            </a:xfrm>
            <a:prstGeom prst="rect">
              <a:avLst/>
            </a:prstGeom>
            <a:noFill/>
          </p:spPr>
          <p:txBody>
            <a:bodyPr wrap="square" rtlCol="0">
              <a:spAutoFit/>
            </a:bodyPr>
            <a:lstStyle/>
            <a:p>
              <a:r>
                <a:rPr lang="en-US" sz="2400" dirty="0">
                  <a:solidFill>
                    <a:schemeClr val="bg1"/>
                  </a:solidFill>
                </a:rPr>
                <a:t>August</a:t>
              </a:r>
            </a:p>
          </p:txBody>
        </p:sp>
        <p:cxnSp>
          <p:nvCxnSpPr>
            <p:cNvPr id="10" name="Straight Connector 9"/>
            <p:cNvCxnSpPr/>
            <p:nvPr/>
          </p:nvCxnSpPr>
          <p:spPr>
            <a:xfrm>
              <a:off x="2255611" y="5692744"/>
              <a:ext cx="0" cy="481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86711" y="5712764"/>
              <a:ext cx="0" cy="4816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489664" y="4649102"/>
            <a:ext cx="1390526" cy="1192158"/>
            <a:chOff x="2489664" y="4649102"/>
            <a:chExt cx="1390526" cy="1192158"/>
          </a:xfrm>
        </p:grpSpPr>
        <p:cxnSp>
          <p:nvCxnSpPr>
            <p:cNvPr id="17" name="Straight Connector 16"/>
            <p:cNvCxnSpPr/>
            <p:nvPr/>
          </p:nvCxnSpPr>
          <p:spPr>
            <a:xfrm>
              <a:off x="3276600" y="5181600"/>
              <a:ext cx="0" cy="65966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23369" y="4918582"/>
              <a:ext cx="1056821" cy="646331"/>
            </a:xfrm>
            <a:prstGeom prst="rect">
              <a:avLst/>
            </a:prstGeom>
            <a:noFill/>
          </p:spPr>
          <p:txBody>
            <a:bodyPr wrap="square" rtlCol="0">
              <a:spAutoFit/>
            </a:bodyPr>
            <a:lstStyle/>
            <a:p>
              <a:r>
                <a:rPr lang="en-US" b="1" dirty="0">
                  <a:solidFill>
                    <a:srgbClr val="0070C0"/>
                  </a:solidFill>
                </a:rPr>
                <a:t>19 cases</a:t>
              </a:r>
            </a:p>
            <a:p>
              <a:endParaRPr lang="en-US" dirty="0"/>
            </a:p>
          </p:txBody>
        </p:sp>
        <p:sp>
          <p:nvSpPr>
            <p:cNvPr id="19" name="Rectangle 18"/>
            <p:cNvSpPr/>
            <p:nvPr/>
          </p:nvSpPr>
          <p:spPr>
            <a:xfrm>
              <a:off x="2489664" y="4649102"/>
              <a:ext cx="966931" cy="369332"/>
            </a:xfrm>
            <a:prstGeom prst="rect">
              <a:avLst/>
            </a:prstGeom>
          </p:spPr>
          <p:txBody>
            <a:bodyPr wrap="none">
              <a:spAutoFit/>
            </a:bodyPr>
            <a:lstStyle/>
            <a:p>
              <a:r>
                <a:rPr lang="en-US" dirty="0"/>
                <a:t>July 10</a:t>
              </a:r>
              <a:r>
                <a:rPr lang="en-US" baseline="30000" dirty="0"/>
                <a:t>th</a:t>
              </a:r>
              <a:endParaRPr lang="en-US" dirty="0"/>
            </a:p>
          </p:txBody>
        </p:sp>
      </p:grpSp>
      <p:grpSp>
        <p:nvGrpSpPr>
          <p:cNvPr id="20" name="Group 19"/>
          <p:cNvGrpSpPr/>
          <p:nvPr/>
        </p:nvGrpSpPr>
        <p:grpSpPr>
          <a:xfrm>
            <a:off x="3406837" y="4235739"/>
            <a:ext cx="1390526" cy="1599004"/>
            <a:chOff x="2489664" y="4649102"/>
            <a:chExt cx="1390526" cy="1599004"/>
          </a:xfrm>
        </p:grpSpPr>
        <p:cxnSp>
          <p:nvCxnSpPr>
            <p:cNvPr id="21" name="Straight Connector 20"/>
            <p:cNvCxnSpPr/>
            <p:nvPr/>
          </p:nvCxnSpPr>
          <p:spPr>
            <a:xfrm>
              <a:off x="3276601" y="5181600"/>
              <a:ext cx="855" cy="1066506"/>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3369" y="4918582"/>
              <a:ext cx="1056821" cy="646331"/>
            </a:xfrm>
            <a:prstGeom prst="rect">
              <a:avLst/>
            </a:prstGeom>
            <a:noFill/>
          </p:spPr>
          <p:txBody>
            <a:bodyPr wrap="square" rtlCol="0">
              <a:spAutoFit/>
            </a:bodyPr>
            <a:lstStyle/>
            <a:p>
              <a:r>
                <a:rPr lang="en-US" b="1" dirty="0">
                  <a:solidFill>
                    <a:srgbClr val="0070C0"/>
                  </a:solidFill>
                </a:rPr>
                <a:t>42 cases</a:t>
              </a:r>
            </a:p>
            <a:p>
              <a:endParaRPr lang="en-US" dirty="0"/>
            </a:p>
          </p:txBody>
        </p:sp>
        <p:sp>
          <p:nvSpPr>
            <p:cNvPr id="23" name="Rectangle 22"/>
            <p:cNvSpPr/>
            <p:nvPr/>
          </p:nvSpPr>
          <p:spPr>
            <a:xfrm>
              <a:off x="2489664" y="4649102"/>
              <a:ext cx="966931" cy="369332"/>
            </a:xfrm>
            <a:prstGeom prst="rect">
              <a:avLst/>
            </a:prstGeom>
          </p:spPr>
          <p:txBody>
            <a:bodyPr wrap="none">
              <a:spAutoFit/>
            </a:bodyPr>
            <a:lstStyle/>
            <a:p>
              <a:r>
                <a:rPr lang="en-US" dirty="0"/>
                <a:t>July 17</a:t>
              </a:r>
              <a:r>
                <a:rPr lang="en-US" baseline="30000" dirty="0"/>
                <a:t>th</a:t>
              </a:r>
              <a:endParaRPr lang="en-US" dirty="0"/>
            </a:p>
          </p:txBody>
        </p:sp>
      </p:grpSp>
      <p:sp>
        <p:nvSpPr>
          <p:cNvPr id="25" name="TextBox 24"/>
          <p:cNvSpPr txBox="1"/>
          <p:nvPr/>
        </p:nvSpPr>
        <p:spPr>
          <a:xfrm>
            <a:off x="706804" y="-132547"/>
            <a:ext cx="4038600" cy="400110"/>
          </a:xfrm>
          <a:prstGeom prst="rect">
            <a:avLst/>
          </a:prstGeom>
          <a:noFill/>
        </p:spPr>
        <p:txBody>
          <a:bodyPr wrap="square" rtlCol="0">
            <a:spAutoFit/>
          </a:bodyPr>
          <a:lstStyle/>
          <a:p>
            <a:pPr lvl="1"/>
            <a:r>
              <a:rPr lang="en-US" sz="2000" dirty="0"/>
              <a:t> </a:t>
            </a:r>
          </a:p>
        </p:txBody>
      </p:sp>
      <p:grpSp>
        <p:nvGrpSpPr>
          <p:cNvPr id="29" name="Group 28"/>
          <p:cNvGrpSpPr/>
          <p:nvPr/>
        </p:nvGrpSpPr>
        <p:grpSpPr>
          <a:xfrm>
            <a:off x="734559" y="4933208"/>
            <a:ext cx="1301460" cy="908052"/>
            <a:chOff x="734559" y="4933208"/>
            <a:chExt cx="1301460" cy="908052"/>
          </a:xfrm>
        </p:grpSpPr>
        <p:cxnSp>
          <p:nvCxnSpPr>
            <p:cNvPr id="30" name="Straight Connector 29"/>
            <p:cNvCxnSpPr/>
            <p:nvPr/>
          </p:nvCxnSpPr>
          <p:spPr>
            <a:xfrm>
              <a:off x="1447800" y="5564913"/>
              <a:ext cx="0" cy="276347"/>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15030" y="5159882"/>
              <a:ext cx="1020989" cy="646331"/>
            </a:xfrm>
            <a:prstGeom prst="rect">
              <a:avLst/>
            </a:prstGeom>
            <a:noFill/>
          </p:spPr>
          <p:txBody>
            <a:bodyPr wrap="square" rtlCol="0">
              <a:spAutoFit/>
            </a:bodyPr>
            <a:lstStyle/>
            <a:p>
              <a:r>
                <a:rPr lang="en-US" b="1" dirty="0">
                  <a:solidFill>
                    <a:srgbClr val="0070C0"/>
                  </a:solidFill>
                </a:rPr>
                <a:t>8 cases</a:t>
              </a:r>
            </a:p>
            <a:p>
              <a:endParaRPr lang="en-US" dirty="0"/>
            </a:p>
          </p:txBody>
        </p:sp>
        <p:sp>
          <p:nvSpPr>
            <p:cNvPr id="32" name="TextBox 31"/>
            <p:cNvSpPr txBox="1"/>
            <p:nvPr/>
          </p:nvSpPr>
          <p:spPr>
            <a:xfrm>
              <a:off x="734559" y="4933208"/>
              <a:ext cx="1234622" cy="369332"/>
            </a:xfrm>
            <a:prstGeom prst="rect">
              <a:avLst/>
            </a:prstGeom>
            <a:noFill/>
          </p:spPr>
          <p:txBody>
            <a:bodyPr wrap="square" rtlCol="0">
              <a:spAutoFit/>
            </a:bodyPr>
            <a:lstStyle/>
            <a:p>
              <a:r>
                <a:rPr lang="en-US" dirty="0"/>
                <a:t>June 17</a:t>
              </a:r>
              <a:r>
                <a:rPr lang="en-US" baseline="30000" dirty="0"/>
                <a:t>th</a:t>
              </a:r>
              <a:endParaRPr lang="en-US" dirty="0"/>
            </a:p>
          </p:txBody>
        </p:sp>
      </p:grpSp>
      <p:grpSp>
        <p:nvGrpSpPr>
          <p:cNvPr id="60" name="Group 59"/>
          <p:cNvGrpSpPr/>
          <p:nvPr/>
        </p:nvGrpSpPr>
        <p:grpSpPr>
          <a:xfrm>
            <a:off x="3797980" y="3638177"/>
            <a:ext cx="1676400" cy="2203083"/>
            <a:chOff x="3797980" y="3638177"/>
            <a:chExt cx="1676400" cy="2203083"/>
          </a:xfrm>
        </p:grpSpPr>
        <p:cxnSp>
          <p:nvCxnSpPr>
            <p:cNvPr id="26" name="Straight Connector 25"/>
            <p:cNvCxnSpPr/>
            <p:nvPr/>
          </p:nvCxnSpPr>
          <p:spPr>
            <a:xfrm>
              <a:off x="4876800" y="4235739"/>
              <a:ext cx="0" cy="1605521"/>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797980" y="3638177"/>
              <a:ext cx="1676400" cy="646331"/>
            </a:xfrm>
            <a:prstGeom prst="rect">
              <a:avLst/>
            </a:prstGeom>
          </p:spPr>
          <p:txBody>
            <a:bodyPr wrap="square">
              <a:spAutoFit/>
            </a:bodyPr>
            <a:lstStyle/>
            <a:p>
              <a:pPr lvl="1"/>
              <a:r>
                <a:rPr lang="en-US" dirty="0"/>
                <a:t>July 23</a:t>
              </a:r>
              <a:r>
                <a:rPr lang="en-US" baseline="30000" dirty="0"/>
                <a:t>rd</a:t>
              </a:r>
              <a:r>
                <a:rPr lang="en-US" dirty="0"/>
                <a:t> </a:t>
              </a:r>
            </a:p>
            <a:p>
              <a:pPr lvl="1" algn="r"/>
              <a:r>
                <a:rPr lang="en-US" b="1" dirty="0">
                  <a:solidFill>
                    <a:srgbClr val="0070C0"/>
                  </a:solidFill>
                </a:rPr>
                <a:t>77 cases</a:t>
              </a:r>
            </a:p>
          </p:txBody>
        </p:sp>
      </p:grpSp>
      <p:grpSp>
        <p:nvGrpSpPr>
          <p:cNvPr id="58" name="Group 57"/>
          <p:cNvGrpSpPr/>
          <p:nvPr/>
        </p:nvGrpSpPr>
        <p:grpSpPr>
          <a:xfrm>
            <a:off x="5715000" y="2255558"/>
            <a:ext cx="3352800" cy="3604373"/>
            <a:chOff x="5715000" y="2255558"/>
            <a:chExt cx="3352800" cy="3604373"/>
          </a:xfrm>
        </p:grpSpPr>
        <p:sp>
          <p:nvSpPr>
            <p:cNvPr id="42" name="TextBox 41"/>
            <p:cNvSpPr txBox="1"/>
            <p:nvPr/>
          </p:nvSpPr>
          <p:spPr>
            <a:xfrm>
              <a:off x="5715000" y="2255558"/>
              <a:ext cx="3352800" cy="1077218"/>
            </a:xfrm>
            <a:prstGeom prst="rect">
              <a:avLst/>
            </a:prstGeom>
            <a:noFill/>
          </p:spPr>
          <p:txBody>
            <a:bodyPr wrap="square" rtlCol="0">
              <a:spAutoFit/>
            </a:bodyPr>
            <a:lstStyle/>
            <a:p>
              <a:r>
                <a:rPr lang="en-US" sz="2400" dirty="0"/>
                <a:t>July 31</a:t>
              </a:r>
              <a:r>
                <a:rPr lang="en-US" sz="2400" baseline="30000" dirty="0"/>
                <a:t>st</a:t>
              </a:r>
            </a:p>
            <a:p>
              <a:pPr marL="800100" lvl="1" indent="-342900">
                <a:buFont typeface="Arial" panose="020B0604020202020204" pitchFamily="34" charset="0"/>
                <a:buChar char="•"/>
              </a:pPr>
              <a:r>
                <a:rPr lang="en-US" sz="2000" dirty="0"/>
                <a:t>Catered Event (POS E)-     	  Dallas County</a:t>
              </a:r>
            </a:p>
          </p:txBody>
        </p:sp>
        <p:cxnSp>
          <p:nvCxnSpPr>
            <p:cNvPr id="47" name="Straight Connector 46"/>
            <p:cNvCxnSpPr/>
            <p:nvPr/>
          </p:nvCxnSpPr>
          <p:spPr>
            <a:xfrm flipH="1">
              <a:off x="5895345" y="2661373"/>
              <a:ext cx="30389" cy="319855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010729" y="3868890"/>
            <a:ext cx="2700811" cy="1997018"/>
            <a:chOff x="6010729" y="3868890"/>
            <a:chExt cx="2700811" cy="1997018"/>
          </a:xfrm>
        </p:grpSpPr>
        <p:sp>
          <p:nvSpPr>
            <p:cNvPr id="41" name="TextBox 40"/>
            <p:cNvSpPr txBox="1"/>
            <p:nvPr/>
          </p:nvSpPr>
          <p:spPr>
            <a:xfrm>
              <a:off x="6010729" y="3868890"/>
              <a:ext cx="2700811" cy="1077218"/>
            </a:xfrm>
            <a:prstGeom prst="rect">
              <a:avLst/>
            </a:prstGeom>
            <a:noFill/>
          </p:spPr>
          <p:txBody>
            <a:bodyPr wrap="square" rtlCol="0">
              <a:spAutoFit/>
            </a:bodyPr>
            <a:lstStyle/>
            <a:p>
              <a:r>
                <a:rPr lang="en-US" sz="2400" dirty="0"/>
                <a:t>August 1</a:t>
              </a:r>
              <a:r>
                <a:rPr lang="en-US" sz="2400" baseline="30000" dirty="0"/>
                <a:t>st</a:t>
              </a:r>
              <a:endParaRPr lang="en-US" sz="2400" dirty="0"/>
            </a:p>
            <a:p>
              <a:pPr marL="800100" lvl="1" indent="-342900">
                <a:buFont typeface="Arial" panose="020B0604020202020204" pitchFamily="34" charset="0"/>
                <a:buChar char="•"/>
              </a:pPr>
              <a:r>
                <a:rPr lang="en-US" sz="2000" b="1" dirty="0">
                  <a:solidFill>
                    <a:srgbClr val="0070C0"/>
                  </a:solidFill>
                </a:rPr>
                <a:t>126 lab confirmed cases</a:t>
              </a:r>
            </a:p>
          </p:txBody>
        </p:sp>
        <p:cxnSp>
          <p:nvCxnSpPr>
            <p:cNvPr id="51" name="Straight Connector 50"/>
            <p:cNvCxnSpPr/>
            <p:nvPr/>
          </p:nvCxnSpPr>
          <p:spPr>
            <a:xfrm flipH="1">
              <a:off x="6067704" y="4235739"/>
              <a:ext cx="3402" cy="163016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1716539" y="1710791"/>
            <a:ext cx="3757841" cy="4155117"/>
            <a:chOff x="1716539" y="1710791"/>
            <a:chExt cx="3757841" cy="4155117"/>
          </a:xfrm>
        </p:grpSpPr>
        <p:sp>
          <p:nvSpPr>
            <p:cNvPr id="40" name="TextBox 39"/>
            <p:cNvSpPr txBox="1"/>
            <p:nvPr/>
          </p:nvSpPr>
          <p:spPr>
            <a:xfrm>
              <a:off x="1716539" y="1710791"/>
              <a:ext cx="3757841" cy="1384995"/>
            </a:xfrm>
            <a:prstGeom prst="rect">
              <a:avLst/>
            </a:prstGeom>
            <a:noFill/>
          </p:spPr>
          <p:txBody>
            <a:bodyPr wrap="square" rtlCol="0">
              <a:spAutoFit/>
            </a:bodyPr>
            <a:lstStyle/>
            <a:p>
              <a:pPr algn="r"/>
              <a:r>
                <a:rPr lang="en-US" sz="2400" dirty="0"/>
                <a:t>July 30</a:t>
              </a:r>
              <a:r>
                <a:rPr lang="en-US" sz="2400" baseline="30000" dirty="0"/>
                <a:t>th</a:t>
              </a:r>
            </a:p>
            <a:p>
              <a:pPr marL="800100" lvl="1" indent="-342900">
                <a:buFont typeface="Arial" panose="020B0604020202020204" pitchFamily="34" charset="0"/>
                <a:buChar char="•"/>
              </a:pPr>
              <a:r>
                <a:rPr lang="en-US" sz="2000" b="1" dirty="0">
                  <a:solidFill>
                    <a:srgbClr val="0070C0"/>
                  </a:solidFill>
                </a:rPr>
                <a:t>116 lab confirmed cases</a:t>
              </a:r>
            </a:p>
            <a:p>
              <a:pPr marL="800100" lvl="1" indent="-342900">
                <a:buFont typeface="Arial" panose="020B0604020202020204" pitchFamily="34" charset="0"/>
                <a:buChar char="•"/>
              </a:pPr>
              <a:r>
                <a:rPr lang="en-US" sz="2000" dirty="0"/>
                <a:t>Restaurant Cluster (POS D)-</a:t>
              </a:r>
            </a:p>
            <a:p>
              <a:pPr lvl="1"/>
              <a:r>
                <a:rPr lang="en-US" sz="2000" dirty="0"/>
                <a:t>       Erath County</a:t>
              </a:r>
            </a:p>
          </p:txBody>
        </p:sp>
        <p:cxnSp>
          <p:nvCxnSpPr>
            <p:cNvPr id="44" name="Straight Connector 43"/>
            <p:cNvCxnSpPr/>
            <p:nvPr/>
          </p:nvCxnSpPr>
          <p:spPr>
            <a:xfrm>
              <a:off x="5474380" y="2117095"/>
              <a:ext cx="0" cy="374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57800" y="2117095"/>
              <a:ext cx="216580"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61" name="Rectangle 60"/>
          <p:cNvSpPr/>
          <p:nvPr/>
        </p:nvSpPr>
        <p:spPr>
          <a:xfrm>
            <a:off x="6089981" y="5224769"/>
            <a:ext cx="2940228" cy="369332"/>
          </a:xfrm>
          <a:prstGeom prst="rect">
            <a:avLst/>
          </a:prstGeom>
        </p:spPr>
        <p:txBody>
          <a:bodyPr wrap="none">
            <a:spAutoFit/>
          </a:bodyPr>
          <a:lstStyle/>
          <a:p>
            <a:r>
              <a:rPr lang="en-US" dirty="0"/>
              <a:t>Traceback and Record Review</a:t>
            </a:r>
          </a:p>
        </p:txBody>
      </p:sp>
    </p:spTree>
    <p:extLst>
      <p:ext uri="{BB962C8B-B14F-4D97-AF65-F5344CB8AC3E}">
        <p14:creationId xmlns:p14="http://schemas.microsoft.com/office/powerpoint/2010/main" val="299748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Restaurant Clusters</a:t>
            </a:r>
          </a:p>
        </p:txBody>
      </p:sp>
      <p:sp>
        <p:nvSpPr>
          <p:cNvPr id="3" name="Content Placeholder 2"/>
          <p:cNvSpPr>
            <a:spLocks noGrp="1"/>
          </p:cNvSpPr>
          <p:nvPr>
            <p:ph sz="quarter" idx="1"/>
          </p:nvPr>
        </p:nvSpPr>
        <p:spPr>
          <a:xfrm>
            <a:off x="-685800" y="366276"/>
            <a:ext cx="8153400" cy="4495800"/>
          </a:xfrm>
        </p:spPr>
        <p:txBody>
          <a:bodyPr/>
          <a:lstStyle/>
          <a:p>
            <a:endParaRPr lang="en-US" dirty="0"/>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36" y="2287288"/>
            <a:ext cx="4347834" cy="413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3363856"/>
            <a:ext cx="838200" cy="753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p:cNvGrpSpPr/>
          <p:nvPr/>
        </p:nvGrpSpPr>
        <p:grpSpPr>
          <a:xfrm>
            <a:off x="3276600" y="1605230"/>
            <a:ext cx="6060858" cy="2280970"/>
            <a:chOff x="3276600" y="1605230"/>
            <a:chExt cx="6060858" cy="2280970"/>
          </a:xfrm>
        </p:grpSpPr>
        <p:sp>
          <p:nvSpPr>
            <p:cNvPr id="4" name="5-Point Star 3"/>
            <p:cNvSpPr/>
            <p:nvPr/>
          </p:nvSpPr>
          <p:spPr>
            <a:xfrm>
              <a:off x="4449192" y="1665335"/>
              <a:ext cx="457200" cy="361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0" y="1605230"/>
              <a:ext cx="4765458" cy="923330"/>
            </a:xfrm>
            <a:prstGeom prst="rect">
              <a:avLst/>
            </a:prstGeom>
          </p:spPr>
          <p:txBody>
            <a:bodyPr wrap="square">
              <a:spAutoFit/>
            </a:bodyPr>
            <a:lstStyle/>
            <a:p>
              <a:pPr lvl="1"/>
              <a:r>
                <a:rPr lang="en-US" dirty="0"/>
                <a:t>Restaurant A (Kaufman County)</a:t>
              </a:r>
            </a:p>
            <a:p>
              <a:pPr lvl="2">
                <a:buFont typeface="Courier New" panose="02070309020205020404" pitchFamily="49" charset="0"/>
                <a:buChar char="o"/>
              </a:pPr>
              <a:r>
                <a:rPr lang="en-US" dirty="0"/>
                <a:t>13 cases (4 lab confirmed)</a:t>
              </a:r>
            </a:p>
            <a:p>
              <a:pPr lvl="2">
                <a:buFont typeface="Courier New" panose="02070309020205020404" pitchFamily="49" charset="0"/>
                <a:buChar char="o"/>
              </a:pPr>
              <a:r>
                <a:rPr lang="en-US" dirty="0"/>
                <a:t> exposure dates ranged  6/12-6/27</a:t>
              </a:r>
            </a:p>
          </p:txBody>
        </p:sp>
        <p:cxnSp>
          <p:nvCxnSpPr>
            <p:cNvPr id="10" name="Straight Connector 9"/>
            <p:cNvCxnSpPr>
              <a:endCxn id="4" idx="2"/>
            </p:cNvCxnSpPr>
            <p:nvPr/>
          </p:nvCxnSpPr>
          <p:spPr>
            <a:xfrm flipV="1">
              <a:off x="3276600" y="2027284"/>
              <a:ext cx="1259910" cy="18589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276600" y="2731286"/>
            <a:ext cx="5592192" cy="1002514"/>
            <a:chOff x="3276600" y="2731286"/>
            <a:chExt cx="5592192" cy="1002514"/>
          </a:xfrm>
        </p:grpSpPr>
        <p:sp>
          <p:nvSpPr>
            <p:cNvPr id="6" name="Rectangle 5"/>
            <p:cNvSpPr/>
            <p:nvPr/>
          </p:nvSpPr>
          <p:spPr>
            <a:xfrm>
              <a:off x="4906392" y="2731286"/>
              <a:ext cx="3962400" cy="923330"/>
            </a:xfrm>
            <a:prstGeom prst="rect">
              <a:avLst/>
            </a:prstGeom>
          </p:spPr>
          <p:txBody>
            <a:bodyPr wrap="square">
              <a:spAutoFit/>
            </a:bodyPr>
            <a:lstStyle/>
            <a:p>
              <a:pPr lvl="1"/>
              <a:r>
                <a:rPr lang="en-US" dirty="0"/>
                <a:t>Restaurant B  (Dallas County)  </a:t>
              </a:r>
            </a:p>
            <a:p>
              <a:pPr lvl="2">
                <a:buFont typeface="Courier New" panose="02070309020205020404" pitchFamily="49" charset="0"/>
                <a:buChar char="o"/>
              </a:pPr>
              <a:r>
                <a:rPr lang="en-US" dirty="0"/>
                <a:t> 4 cases (2 lab confirmed)</a:t>
              </a:r>
            </a:p>
            <a:p>
              <a:pPr lvl="2">
                <a:buFont typeface="Courier New" panose="02070309020205020404" pitchFamily="49" charset="0"/>
                <a:buChar char="o"/>
              </a:pPr>
              <a:r>
                <a:rPr lang="en-US" dirty="0"/>
                <a:t> exposure date 6/21</a:t>
              </a:r>
            </a:p>
          </p:txBody>
        </p:sp>
        <p:sp>
          <p:nvSpPr>
            <p:cNvPr id="13" name="5-Point Star 12"/>
            <p:cNvSpPr/>
            <p:nvPr/>
          </p:nvSpPr>
          <p:spPr>
            <a:xfrm>
              <a:off x="4884198" y="2895600"/>
              <a:ext cx="457200" cy="361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276600" y="3076575"/>
              <a:ext cx="1836198" cy="65722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209722" y="3723424"/>
            <a:ext cx="6127736" cy="923330"/>
            <a:chOff x="3209722" y="3723424"/>
            <a:chExt cx="6127736" cy="923330"/>
          </a:xfrm>
        </p:grpSpPr>
        <p:sp>
          <p:nvSpPr>
            <p:cNvPr id="7" name="Rectangle 6"/>
            <p:cNvSpPr/>
            <p:nvPr/>
          </p:nvSpPr>
          <p:spPr>
            <a:xfrm>
              <a:off x="4427762" y="3723424"/>
              <a:ext cx="4909696" cy="923330"/>
            </a:xfrm>
            <a:prstGeom prst="rect">
              <a:avLst/>
            </a:prstGeom>
          </p:spPr>
          <p:txBody>
            <a:bodyPr wrap="square">
              <a:spAutoFit/>
            </a:bodyPr>
            <a:lstStyle/>
            <a:p>
              <a:pPr lvl="1"/>
              <a:r>
                <a:rPr lang="en-US" dirty="0"/>
                <a:t> Restaurant C  (Dallas County)</a:t>
              </a:r>
            </a:p>
            <a:p>
              <a:pPr lvl="2">
                <a:buFont typeface="Courier New" panose="02070309020205020404" pitchFamily="49" charset="0"/>
                <a:buChar char="o"/>
              </a:pPr>
              <a:r>
                <a:rPr lang="en-US" dirty="0"/>
                <a:t> 2 cases (2 lab confirmed)</a:t>
              </a:r>
            </a:p>
            <a:p>
              <a:pPr lvl="2">
                <a:buFont typeface="Courier New" panose="02070309020205020404" pitchFamily="49" charset="0"/>
                <a:buChar char="o"/>
              </a:pPr>
              <a:r>
                <a:rPr lang="en-US" dirty="0"/>
                <a:t> exposure dates- approx. 6/5  &amp; 6/10</a:t>
              </a:r>
            </a:p>
          </p:txBody>
        </p:sp>
        <p:sp>
          <p:nvSpPr>
            <p:cNvPr id="15" name="5-Point Star 14"/>
            <p:cNvSpPr/>
            <p:nvPr/>
          </p:nvSpPr>
          <p:spPr>
            <a:xfrm>
              <a:off x="4504217" y="3784253"/>
              <a:ext cx="457200" cy="361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209722" y="3723424"/>
              <a:ext cx="1620012" cy="3291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819400" y="3886200"/>
            <a:ext cx="6181598" cy="1899206"/>
            <a:chOff x="2819400" y="3886200"/>
            <a:chExt cx="6181598" cy="1899206"/>
          </a:xfrm>
        </p:grpSpPr>
        <p:sp>
          <p:nvSpPr>
            <p:cNvPr id="8" name="Rectangle 7"/>
            <p:cNvSpPr/>
            <p:nvPr/>
          </p:nvSpPr>
          <p:spPr>
            <a:xfrm>
              <a:off x="4428998" y="4862076"/>
              <a:ext cx="4572000" cy="923330"/>
            </a:xfrm>
            <a:prstGeom prst="rect">
              <a:avLst/>
            </a:prstGeom>
          </p:spPr>
          <p:txBody>
            <a:bodyPr>
              <a:spAutoFit/>
            </a:bodyPr>
            <a:lstStyle/>
            <a:p>
              <a:pPr lvl="1"/>
              <a:r>
                <a:rPr lang="en-US" dirty="0"/>
                <a:t>Restaurant D (Erath County)</a:t>
              </a:r>
            </a:p>
            <a:p>
              <a:pPr lvl="2">
                <a:buFont typeface="Courier New" panose="02070309020205020404" pitchFamily="49" charset="0"/>
                <a:buChar char="o"/>
              </a:pPr>
              <a:r>
                <a:rPr lang="en-US" dirty="0"/>
                <a:t> 3 cases (2 lab confirmed)</a:t>
              </a:r>
            </a:p>
            <a:p>
              <a:pPr lvl="2">
                <a:buFont typeface="Courier New" panose="02070309020205020404" pitchFamily="49" charset="0"/>
                <a:buChar char="o"/>
              </a:pPr>
              <a:r>
                <a:rPr lang="en-US" dirty="0"/>
                <a:t> exposure dates  6/16 and 6/21</a:t>
              </a:r>
            </a:p>
          </p:txBody>
        </p:sp>
        <p:sp>
          <p:nvSpPr>
            <p:cNvPr id="14" name="5-Point Star 13"/>
            <p:cNvSpPr/>
            <p:nvPr/>
          </p:nvSpPr>
          <p:spPr>
            <a:xfrm>
              <a:off x="4475263" y="4793268"/>
              <a:ext cx="457200" cy="361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819400" y="3886200"/>
              <a:ext cx="1869948" cy="1068088"/>
            </a:xfrm>
            <a:prstGeom prst="line">
              <a:avLst/>
            </a:prstGeom>
            <a:ln w="3175"/>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3276600" y="3672566"/>
            <a:ext cx="4916900" cy="3015101"/>
            <a:chOff x="3276600" y="3672566"/>
            <a:chExt cx="4916900" cy="3015101"/>
          </a:xfrm>
        </p:grpSpPr>
        <p:cxnSp>
          <p:nvCxnSpPr>
            <p:cNvPr id="18" name="Straight Connector 17"/>
            <p:cNvCxnSpPr/>
            <p:nvPr/>
          </p:nvCxnSpPr>
          <p:spPr>
            <a:xfrm>
              <a:off x="3276600" y="3672566"/>
              <a:ext cx="609600" cy="2194834"/>
            </a:xfrm>
            <a:prstGeom prst="line">
              <a:avLst/>
            </a:prstGeom>
          </p:spPr>
          <p:style>
            <a:lnRef idx="1">
              <a:schemeClr val="accent1"/>
            </a:lnRef>
            <a:fillRef idx="0">
              <a:schemeClr val="accent1"/>
            </a:fillRef>
            <a:effectRef idx="0">
              <a:schemeClr val="accent1"/>
            </a:effectRef>
            <a:fontRef idx="minor">
              <a:schemeClr val="tx1"/>
            </a:fontRef>
          </p:style>
        </p:cxnSp>
        <p:sp>
          <p:nvSpPr>
            <p:cNvPr id="23" name="5-Point Star 22"/>
            <p:cNvSpPr/>
            <p:nvPr/>
          </p:nvSpPr>
          <p:spPr>
            <a:xfrm>
              <a:off x="3775075" y="5734050"/>
              <a:ext cx="457200" cy="3619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48100" y="5764337"/>
              <a:ext cx="4345400" cy="923330"/>
            </a:xfrm>
            <a:prstGeom prst="rect">
              <a:avLst/>
            </a:prstGeom>
            <a:noFill/>
          </p:spPr>
          <p:txBody>
            <a:bodyPr wrap="square" rtlCol="0">
              <a:spAutoFit/>
            </a:bodyPr>
            <a:lstStyle/>
            <a:p>
              <a:pPr lvl="1"/>
              <a:r>
                <a:rPr lang="en-US" dirty="0"/>
                <a:t>Restaurant E  (Dallas County)  </a:t>
              </a:r>
            </a:p>
            <a:p>
              <a:pPr lvl="2">
                <a:buFont typeface="Courier New" panose="02070309020205020404" pitchFamily="49" charset="0"/>
                <a:buChar char="o"/>
              </a:pPr>
              <a:r>
                <a:rPr lang="en-US" dirty="0"/>
                <a:t> 18 cases (2 lab confirmed)</a:t>
              </a:r>
            </a:p>
            <a:p>
              <a:pPr lvl="2">
                <a:buFont typeface="Courier New" panose="02070309020205020404" pitchFamily="49" charset="0"/>
                <a:buChar char="o"/>
              </a:pPr>
              <a:r>
                <a:rPr lang="en-US" dirty="0"/>
                <a:t> exposure date 7/3</a:t>
              </a:r>
            </a:p>
          </p:txBody>
        </p:sp>
      </p:grpSp>
    </p:spTree>
    <p:extLst>
      <p:ext uri="{BB962C8B-B14F-4D97-AF65-F5344CB8AC3E}">
        <p14:creationId xmlns:p14="http://schemas.microsoft.com/office/powerpoint/2010/main" val="350163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Cyclospora 2014 - Environmental</a:t>
            </a:r>
          </a:p>
        </p:txBody>
      </p:sp>
      <p:sp>
        <p:nvSpPr>
          <p:cNvPr id="3" name="Content Placeholder 2"/>
          <p:cNvSpPr>
            <a:spLocks noGrp="1"/>
          </p:cNvSpPr>
          <p:nvPr>
            <p:ph sz="quarter" idx="1"/>
          </p:nvPr>
        </p:nvSpPr>
        <p:spPr/>
        <p:txBody>
          <a:bodyPr/>
          <a:lstStyle/>
          <a:p>
            <a:r>
              <a:rPr lang="en-US" sz="3600" dirty="0"/>
              <a:t>July 28, 2014 - TRRT was activated </a:t>
            </a:r>
          </a:p>
          <a:p>
            <a:r>
              <a:rPr lang="en-US" sz="3600" dirty="0"/>
              <a:t>20 assignments were issued </a:t>
            </a:r>
          </a:p>
          <a:p>
            <a:r>
              <a:rPr lang="en-US" sz="3600" dirty="0"/>
              <a:t>Team focused on ingoing and outbound records from 5/8-7/29 </a:t>
            </a:r>
          </a:p>
          <a:p>
            <a:r>
              <a:rPr lang="en-US" sz="3600" dirty="0"/>
              <a:t>Delegation of Authority ended on September 1, 2014</a:t>
            </a:r>
          </a:p>
          <a:p>
            <a:endParaRPr lang="en-US" dirty="0"/>
          </a:p>
        </p:txBody>
      </p:sp>
    </p:spTree>
    <p:extLst>
      <p:ext uri="{BB962C8B-B14F-4D97-AF65-F5344CB8AC3E}">
        <p14:creationId xmlns:p14="http://schemas.microsoft.com/office/powerpoint/2010/main" val="33869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Cyclospora 2014 - Environmental</a:t>
            </a:r>
          </a:p>
        </p:txBody>
      </p:sp>
      <p:sp>
        <p:nvSpPr>
          <p:cNvPr id="3" name="Content Placeholder 2"/>
          <p:cNvSpPr>
            <a:spLocks noGrp="1"/>
          </p:cNvSpPr>
          <p:nvPr>
            <p:ph sz="quarter" idx="1"/>
          </p:nvPr>
        </p:nvSpPr>
        <p:spPr/>
        <p:txBody>
          <a:bodyPr>
            <a:normAutofit/>
          </a:bodyPr>
          <a:lstStyle/>
          <a:p>
            <a:pPr marL="0" indent="0">
              <a:buNone/>
            </a:pPr>
            <a:r>
              <a:rPr lang="en-US" sz="3600" dirty="0"/>
              <a:t>CORE/FDA &amp; TRRT Assignments  </a:t>
            </a:r>
          </a:p>
          <a:p>
            <a:r>
              <a:rPr lang="en-US" sz="3200" dirty="0"/>
              <a:t>Trace back and Trace forward documentation</a:t>
            </a:r>
          </a:p>
          <a:p>
            <a:pPr lvl="1"/>
            <a:r>
              <a:rPr lang="en-US" sz="3200" dirty="0"/>
              <a:t>Bills of Lading</a:t>
            </a:r>
          </a:p>
          <a:p>
            <a:pPr lvl="1"/>
            <a:r>
              <a:rPr lang="en-US" sz="3200" dirty="0"/>
              <a:t>Invoices</a:t>
            </a:r>
          </a:p>
          <a:p>
            <a:pPr lvl="1"/>
            <a:r>
              <a:rPr lang="en-US" sz="3200" dirty="0"/>
              <a:t>Shipping Documents</a:t>
            </a:r>
          </a:p>
          <a:p>
            <a:r>
              <a:rPr lang="en-US" sz="3600" dirty="0"/>
              <a:t>Request for Information</a:t>
            </a:r>
          </a:p>
          <a:p>
            <a:pPr marL="0" indent="0">
              <a:buNone/>
            </a:pPr>
            <a:endParaRPr lang="en-US" sz="3500" dirty="0"/>
          </a:p>
          <a:p>
            <a:endParaRPr lang="en-US" dirty="0"/>
          </a:p>
        </p:txBody>
      </p:sp>
    </p:spTree>
    <p:extLst>
      <p:ext uri="{BB962C8B-B14F-4D97-AF65-F5344CB8AC3E}">
        <p14:creationId xmlns:p14="http://schemas.microsoft.com/office/powerpoint/2010/main" val="374458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Cyclospora 2014-Environmental</a:t>
            </a:r>
          </a:p>
        </p:txBody>
      </p:sp>
      <p:sp>
        <p:nvSpPr>
          <p:cNvPr id="3" name="Content Placeholder 2"/>
          <p:cNvSpPr>
            <a:spLocks noGrp="1"/>
          </p:cNvSpPr>
          <p:nvPr>
            <p:ph sz="quarter" idx="1"/>
          </p:nvPr>
        </p:nvSpPr>
        <p:spPr>
          <a:xfrm>
            <a:off x="533400" y="1676400"/>
            <a:ext cx="8153400" cy="4495800"/>
          </a:xfrm>
        </p:spPr>
        <p:txBody>
          <a:bodyPr>
            <a:normAutofit fontScale="62500" lnSpcReduction="20000"/>
          </a:bodyPr>
          <a:lstStyle/>
          <a:p>
            <a:pPr lvl="1"/>
            <a:r>
              <a:rPr lang="en-US" sz="5100" dirty="0"/>
              <a:t>Does the firm have the record keeping ability to link shipments?</a:t>
            </a:r>
          </a:p>
          <a:p>
            <a:pPr lvl="1"/>
            <a:r>
              <a:rPr lang="en-US" sz="5100" dirty="0"/>
              <a:t>Are lot numbers available for the shipments?</a:t>
            </a:r>
          </a:p>
          <a:p>
            <a:pPr lvl="1"/>
            <a:r>
              <a:rPr lang="en-US" sz="5100" dirty="0"/>
              <a:t>What is the country of origin of the cilantro used in the above shipments?</a:t>
            </a:r>
          </a:p>
          <a:p>
            <a:pPr lvl="1"/>
            <a:r>
              <a:rPr lang="en-US" sz="5100" dirty="0"/>
              <a:t>Is cilantro manipulated at the facility?</a:t>
            </a:r>
          </a:p>
          <a:p>
            <a:pPr lvl="1"/>
            <a:r>
              <a:rPr lang="en-US" sz="5100" dirty="0"/>
              <a:t>What is the turn-around time for cilantro at the facility?</a:t>
            </a:r>
          </a:p>
          <a:p>
            <a:pPr lvl="1"/>
            <a:r>
              <a:rPr lang="en-US" sz="5100" dirty="0"/>
              <a:t>Are shipments from multiple suppliers comingled?</a:t>
            </a:r>
          </a:p>
          <a:p>
            <a:endParaRPr lang="en-US" dirty="0"/>
          </a:p>
        </p:txBody>
      </p:sp>
    </p:spTree>
    <p:extLst>
      <p:ext uri="{BB962C8B-B14F-4D97-AF65-F5344CB8AC3E}">
        <p14:creationId xmlns:p14="http://schemas.microsoft.com/office/powerpoint/2010/main" val="271551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Cyclospora 2014 - Environmental</a:t>
            </a:r>
          </a:p>
        </p:txBody>
      </p:sp>
      <p:sp>
        <p:nvSpPr>
          <p:cNvPr id="3" name="Content Placeholder 2"/>
          <p:cNvSpPr>
            <a:spLocks noGrp="1"/>
          </p:cNvSpPr>
          <p:nvPr>
            <p:ph sz="quarter" idx="1"/>
          </p:nvPr>
        </p:nvSpPr>
        <p:spPr/>
        <p:txBody>
          <a:bodyPr/>
          <a:lstStyle/>
          <a:p>
            <a:pPr marL="0" indent="0">
              <a:buNone/>
            </a:pPr>
            <a:r>
              <a:rPr lang="en-US" sz="3600" dirty="0"/>
              <a:t>Additional Information Requested</a:t>
            </a:r>
          </a:p>
          <a:p>
            <a:pPr lvl="1"/>
            <a:r>
              <a:rPr lang="en-US" sz="3200" dirty="0"/>
              <a:t>Water and the use of ice</a:t>
            </a:r>
          </a:p>
          <a:p>
            <a:pPr lvl="1"/>
            <a:r>
              <a:rPr lang="en-US" sz="3200" dirty="0"/>
              <a:t>Washing and cooling of product</a:t>
            </a:r>
          </a:p>
          <a:p>
            <a:pPr lvl="1"/>
            <a:r>
              <a:rPr lang="en-US" sz="3200" dirty="0"/>
              <a:t>Cleaning of Facility</a:t>
            </a:r>
          </a:p>
          <a:p>
            <a:pPr lvl="1"/>
            <a:r>
              <a:rPr lang="en-US" sz="3200" dirty="0"/>
              <a:t>Storage of Product</a:t>
            </a:r>
          </a:p>
          <a:p>
            <a:pPr lvl="1"/>
            <a:r>
              <a:rPr lang="en-US" sz="3200" dirty="0"/>
              <a:t>Product Flow</a:t>
            </a:r>
          </a:p>
          <a:p>
            <a:pPr lvl="1"/>
            <a:r>
              <a:rPr lang="en-US" sz="3200" dirty="0"/>
              <a:t>Personnel</a:t>
            </a:r>
          </a:p>
          <a:p>
            <a:pPr lvl="1"/>
            <a:endParaRPr lang="en-US" dirty="0"/>
          </a:p>
        </p:txBody>
      </p:sp>
    </p:spTree>
    <p:extLst>
      <p:ext uri="{BB962C8B-B14F-4D97-AF65-F5344CB8AC3E}">
        <p14:creationId xmlns:p14="http://schemas.microsoft.com/office/powerpoint/2010/main" val="894011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Cyclospora 2014 Flow Diagram</a:t>
            </a:r>
          </a:p>
        </p:txBody>
      </p:sp>
      <p:pic>
        <p:nvPicPr>
          <p:cNvPr id="8"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191895" y="1600200"/>
            <a:ext cx="6995160" cy="4495800"/>
          </a:xfrm>
        </p:spPr>
      </p:pic>
    </p:spTree>
    <p:extLst>
      <p:ext uri="{BB962C8B-B14F-4D97-AF65-F5344CB8AC3E}">
        <p14:creationId xmlns:p14="http://schemas.microsoft.com/office/powerpoint/2010/main" val="3196765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Cyclospora 2014 - Traceback</a:t>
            </a:r>
          </a:p>
        </p:txBody>
      </p:sp>
      <p:sp>
        <p:nvSpPr>
          <p:cNvPr id="3" name="Content Placeholder 2"/>
          <p:cNvSpPr>
            <a:spLocks noGrp="1"/>
          </p:cNvSpPr>
          <p:nvPr>
            <p:ph sz="quarter" idx="1"/>
          </p:nvPr>
        </p:nvSpPr>
        <p:spPr>
          <a:xfrm>
            <a:off x="838200" y="1600200"/>
            <a:ext cx="8153400" cy="4495800"/>
          </a:xfrm>
        </p:spPr>
        <p:txBody>
          <a:bodyPr>
            <a:normAutofit lnSpcReduction="10000"/>
          </a:bodyPr>
          <a:lstStyle/>
          <a:p>
            <a:r>
              <a:rPr lang="en-US" dirty="0"/>
              <a:t>17 distributers were identified </a:t>
            </a:r>
          </a:p>
          <a:p>
            <a:pPr marL="0" indent="0">
              <a:buNone/>
            </a:pPr>
            <a:endParaRPr lang="en-US" dirty="0"/>
          </a:p>
          <a:p>
            <a:r>
              <a:rPr lang="en-US" dirty="0"/>
              <a:t>22 Suppliers were linked to the </a:t>
            </a:r>
            <a:r>
              <a:rPr lang="en-US" dirty="0" err="1"/>
              <a:t>traceback</a:t>
            </a:r>
            <a:r>
              <a:rPr lang="en-US" dirty="0"/>
              <a:t> records</a:t>
            </a:r>
          </a:p>
          <a:p>
            <a:pPr lvl="1"/>
            <a:r>
              <a:rPr lang="en-US" dirty="0"/>
              <a:t>8 suppliers in California</a:t>
            </a:r>
          </a:p>
          <a:p>
            <a:pPr lvl="1"/>
            <a:r>
              <a:rPr lang="en-US" dirty="0"/>
              <a:t>14 suppliers in Puebla, MX</a:t>
            </a:r>
          </a:p>
          <a:p>
            <a:pPr marL="365760" lvl="1" indent="0">
              <a:buNone/>
            </a:pPr>
            <a:endParaRPr lang="en-US" dirty="0"/>
          </a:p>
          <a:p>
            <a:pPr marL="0" indent="0">
              <a:buNone/>
            </a:pPr>
            <a:r>
              <a:rPr lang="en-US" dirty="0"/>
              <a:t>Epidemiologic and </a:t>
            </a:r>
            <a:r>
              <a:rPr lang="en-US" dirty="0" err="1"/>
              <a:t>traceback</a:t>
            </a:r>
            <a:r>
              <a:rPr lang="en-US" dirty="0"/>
              <a:t> investigations indicated the source of cilantro served at the restaurant clusters during the period of interest was imported from Puebla, Mexico</a:t>
            </a:r>
          </a:p>
          <a:p>
            <a:endParaRPr lang="en-US" dirty="0"/>
          </a:p>
          <a:p>
            <a:pPr lvl="1"/>
            <a:endParaRPr lang="en-US" dirty="0"/>
          </a:p>
          <a:p>
            <a:endParaRPr lang="en-US" dirty="0"/>
          </a:p>
        </p:txBody>
      </p:sp>
      <p:sp>
        <p:nvSpPr>
          <p:cNvPr id="4" name="5-Point Star 3"/>
          <p:cNvSpPr/>
          <p:nvPr/>
        </p:nvSpPr>
        <p:spPr>
          <a:xfrm>
            <a:off x="82296" y="4191000"/>
            <a:ext cx="679704" cy="685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01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45"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anim calcmode="lin" valueType="num">
                                      <p:cBhvr>
                                        <p:cTn id="10" dur="2000" fill="hold"/>
                                        <p:tgtEl>
                                          <p:spTgt spid="4"/>
                                        </p:tgtEl>
                                        <p:attrNameLst>
                                          <p:attrName>ppt_w</p:attrName>
                                        </p:attrNameLst>
                                      </p:cBhvr>
                                      <p:tavLst>
                                        <p:tav tm="0" fmla="#ppt_w*sin(2.5*pi*$)">
                                          <p:val>
                                            <p:fltVal val="0"/>
                                          </p:val>
                                        </p:tav>
                                        <p:tav tm="100000">
                                          <p:val>
                                            <p:fltVal val="1"/>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Investigation</a:t>
            </a:r>
          </a:p>
        </p:txBody>
      </p:sp>
      <p:sp>
        <p:nvSpPr>
          <p:cNvPr id="3" name="Content Placeholder 2"/>
          <p:cNvSpPr>
            <a:spLocks noGrp="1"/>
          </p:cNvSpPr>
          <p:nvPr>
            <p:ph sz="quarter" idx="1"/>
          </p:nvPr>
        </p:nvSpPr>
        <p:spPr/>
        <p:txBody>
          <a:bodyPr/>
          <a:lstStyle/>
          <a:p>
            <a:r>
              <a:rPr lang="en-US" dirty="0"/>
              <a:t>August 28</a:t>
            </a:r>
            <a:r>
              <a:rPr lang="en-US" baseline="30000" dirty="0"/>
              <a:t>th</a:t>
            </a:r>
            <a:endParaRPr lang="en-US" dirty="0"/>
          </a:p>
          <a:p>
            <a:pPr lvl="1"/>
            <a:r>
              <a:rPr lang="en-US" sz="2800" dirty="0">
                <a:solidFill>
                  <a:srgbClr val="0070C0"/>
                </a:solidFill>
              </a:rPr>
              <a:t>166 lab confirmed cases</a:t>
            </a:r>
            <a:endParaRPr lang="en-US" dirty="0"/>
          </a:p>
          <a:p>
            <a:pPr lvl="1"/>
            <a:r>
              <a:rPr lang="en-US" dirty="0"/>
              <a:t>Press and web postings issued by DSHS , FDA, and CDC reporting link to Cilantro from Puebla, Mexico.</a:t>
            </a:r>
          </a:p>
          <a:p>
            <a:pPr lvl="1"/>
            <a:endParaRPr lang="en-US" dirty="0"/>
          </a:p>
          <a:p>
            <a:pPr marL="365760" lvl="1" indent="0">
              <a:buNone/>
            </a:pPr>
            <a:endParaRPr lang="en-US" dirty="0"/>
          </a:p>
        </p:txBody>
      </p:sp>
      <p:grpSp>
        <p:nvGrpSpPr>
          <p:cNvPr id="4" name="Group 3"/>
          <p:cNvGrpSpPr/>
          <p:nvPr/>
        </p:nvGrpSpPr>
        <p:grpSpPr>
          <a:xfrm>
            <a:off x="1524000" y="3559500"/>
            <a:ext cx="5931568" cy="3273100"/>
            <a:chOff x="1219200" y="3188536"/>
            <a:chExt cx="5931568" cy="3273100"/>
          </a:xfrm>
        </p:grpSpPr>
        <p:pic>
          <p:nvPicPr>
            <p:cNvPr id="5" name="Picture 4" descr="http://spanishdialects2.wikispaces.com/file/view/puebla.gif/47101731/pueb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33101"/>
              <a:ext cx="3581400" cy="2528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herbalextractsplus.com/images/herbs/cilantro-bs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4368" y="3427552"/>
              <a:ext cx="1676400" cy="12573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474368" y="3188536"/>
              <a:ext cx="1676400" cy="1735333"/>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3429000" y="3581400"/>
              <a:ext cx="2133600" cy="2057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429000" y="4923869"/>
              <a:ext cx="2667000" cy="943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9840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2014 </a:t>
            </a:r>
            <a:r>
              <a:rPr lang="en-US" dirty="0" err="1"/>
              <a:t>Epi</a:t>
            </a:r>
            <a:r>
              <a:rPr lang="en-US" dirty="0"/>
              <a:t> Investigation Summary</a:t>
            </a:r>
          </a:p>
        </p:txBody>
      </p:sp>
    </p:spTree>
    <p:extLst>
      <p:ext uri="{BB962C8B-B14F-4D97-AF65-F5344CB8AC3E}">
        <p14:creationId xmlns:p14="http://schemas.microsoft.com/office/powerpoint/2010/main" val="148573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Cyclospora </a:t>
            </a:r>
            <a:r>
              <a:rPr lang="en-US" i="1" dirty="0" err="1"/>
              <a:t>cayetanensis</a:t>
            </a:r>
            <a:endParaRPr lang="en-US" dirty="0"/>
          </a:p>
        </p:txBody>
      </p:sp>
      <p:sp>
        <p:nvSpPr>
          <p:cNvPr id="3" name="Content Placeholder 2"/>
          <p:cNvSpPr>
            <a:spLocks noGrp="1"/>
          </p:cNvSpPr>
          <p:nvPr>
            <p:ph sz="quarter" idx="1"/>
          </p:nvPr>
        </p:nvSpPr>
        <p:spPr>
          <a:xfrm>
            <a:off x="457200" y="1813424"/>
            <a:ext cx="8153400" cy="4495800"/>
          </a:xfrm>
        </p:spPr>
        <p:txBody>
          <a:bodyPr>
            <a:normAutofit/>
          </a:bodyPr>
          <a:lstStyle/>
          <a:p>
            <a:r>
              <a:rPr lang="en-US" dirty="0"/>
              <a:t>Transmission</a:t>
            </a:r>
          </a:p>
          <a:p>
            <a:pPr lvl="1"/>
            <a:r>
              <a:rPr lang="en-US" dirty="0"/>
              <a:t>Food and water contaminated with either </a:t>
            </a:r>
            <a:r>
              <a:rPr lang="en-US" dirty="0" err="1"/>
              <a:t>sporulated</a:t>
            </a:r>
            <a:r>
              <a:rPr lang="en-US" dirty="0"/>
              <a:t> oocysts or </a:t>
            </a:r>
            <a:r>
              <a:rPr lang="en-US" dirty="0" err="1"/>
              <a:t>unsporulated</a:t>
            </a:r>
            <a:r>
              <a:rPr lang="en-US" dirty="0"/>
              <a:t> oocysts that have time to </a:t>
            </a:r>
            <a:r>
              <a:rPr lang="en-US" dirty="0" err="1"/>
              <a:t>sporulate</a:t>
            </a:r>
            <a:r>
              <a:rPr lang="en-US" dirty="0"/>
              <a:t> before consumption</a:t>
            </a:r>
          </a:p>
          <a:p>
            <a:pPr lvl="1"/>
            <a:r>
              <a:rPr lang="en-US" dirty="0"/>
              <a:t>Takes more than 1 week for the oocysts to </a:t>
            </a:r>
            <a:r>
              <a:rPr lang="en-US" dirty="0" err="1"/>
              <a:t>sporulate</a:t>
            </a:r>
            <a:endParaRPr lang="en-US" dirty="0"/>
          </a:p>
          <a:p>
            <a:pPr lvl="1"/>
            <a:r>
              <a:rPr lang="en-US" dirty="0"/>
              <a:t>Person to person unlikely</a:t>
            </a:r>
          </a:p>
          <a:p>
            <a:r>
              <a:rPr lang="en-US" dirty="0"/>
              <a:t>Symptoms</a:t>
            </a:r>
          </a:p>
          <a:p>
            <a:pPr lvl="1"/>
            <a:r>
              <a:rPr lang="en-US" dirty="0"/>
              <a:t>Anorexia, nausea, flatulence, fatigue, abdominal cramping, diarrhea, low-grade fever, and weight loss</a:t>
            </a:r>
          </a:p>
          <a:p>
            <a:endParaRPr lang="en-US" dirty="0"/>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063" y="228600"/>
            <a:ext cx="25682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20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2014 Investigation</a:t>
            </a:r>
          </a:p>
        </p:txBody>
      </p:sp>
      <p:sp>
        <p:nvSpPr>
          <p:cNvPr id="3" name="Content Placeholder 2"/>
          <p:cNvSpPr>
            <a:spLocks noGrp="1"/>
          </p:cNvSpPr>
          <p:nvPr>
            <p:ph sz="quarter" idx="1"/>
          </p:nvPr>
        </p:nvSpPr>
        <p:spPr/>
        <p:txBody>
          <a:bodyPr/>
          <a:lstStyle/>
          <a:p>
            <a:r>
              <a:rPr lang="en-US" dirty="0"/>
              <a:t>In 2014, 175 lab confirmed cases of </a:t>
            </a:r>
            <a:r>
              <a:rPr lang="en-US" dirty="0" err="1"/>
              <a:t>cyclosporiasis</a:t>
            </a:r>
            <a:endParaRPr lang="en-US" dirty="0"/>
          </a:p>
          <a:p>
            <a:pPr lvl="1"/>
            <a:r>
              <a:rPr lang="en-US" dirty="0"/>
              <a:t>130 outbreak associated cases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8" y="2819400"/>
            <a:ext cx="470588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4400" y="2985608"/>
            <a:ext cx="4419600" cy="1631216"/>
          </a:xfrm>
          <a:prstGeom prst="rect">
            <a:avLst/>
          </a:prstGeom>
          <a:noFill/>
        </p:spPr>
        <p:txBody>
          <a:bodyPr wrap="square" rtlCol="0">
            <a:spAutoFit/>
          </a:bodyPr>
          <a:lstStyle/>
          <a:p>
            <a:pPr lvl="1">
              <a:buFont typeface="Arial" pitchFamily="34" charset="0"/>
              <a:buChar char="•"/>
            </a:pPr>
            <a:r>
              <a:rPr lang="en-US" sz="2000" dirty="0"/>
              <a:t>Ages (n=130):  range 3-83,               		median 47 </a:t>
            </a:r>
            <a:r>
              <a:rPr lang="en-US" sz="2000" dirty="0" err="1"/>
              <a:t>yrs</a:t>
            </a:r>
            <a:r>
              <a:rPr lang="en-US" sz="2000" dirty="0"/>
              <a:t> of age </a:t>
            </a:r>
          </a:p>
          <a:p>
            <a:pPr lvl="1">
              <a:buFont typeface="Arial" pitchFamily="34" charset="0"/>
              <a:buChar char="•"/>
            </a:pPr>
            <a:endParaRPr lang="en-US" sz="2000" dirty="0"/>
          </a:p>
          <a:p>
            <a:pPr lvl="1">
              <a:buFont typeface="Arial" pitchFamily="34" charset="0"/>
              <a:buChar char="•"/>
            </a:pPr>
            <a:r>
              <a:rPr lang="en-US" sz="2000" dirty="0"/>
              <a:t>Gender (n=130):  Females 57%, 		            Males 43%</a:t>
            </a:r>
          </a:p>
        </p:txBody>
      </p:sp>
    </p:spTree>
    <p:extLst>
      <p:ext uri="{BB962C8B-B14F-4D97-AF65-F5344CB8AC3E}">
        <p14:creationId xmlns:p14="http://schemas.microsoft.com/office/powerpoint/2010/main" val="786541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Outbreak Associated </a:t>
            </a:r>
            <a:r>
              <a:rPr lang="en-US" sz="3200" dirty="0" err="1"/>
              <a:t>Cyclosporiasis</a:t>
            </a:r>
            <a:r>
              <a:rPr lang="en-US" sz="3200" dirty="0"/>
              <a:t> Cases in Texas, by Illness Onset Date, 2014</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50848364"/>
              </p:ext>
            </p:extLst>
          </p:nvPr>
        </p:nvGraphicFramePr>
        <p:xfrm>
          <a:off x="612775" y="1981200"/>
          <a:ext cx="8226425"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1459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879928782"/>
              </p:ext>
            </p:extLst>
          </p:nvPr>
        </p:nvGraphicFramePr>
        <p:xfrm>
          <a:off x="304800" y="1206500"/>
          <a:ext cx="86106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rmAutofit/>
          </a:bodyPr>
          <a:lstStyle/>
          <a:p>
            <a:r>
              <a:rPr lang="en-US" sz="2700" dirty="0"/>
              <a:t>Outbreak Associated </a:t>
            </a:r>
            <a:r>
              <a:rPr lang="en-US" sz="2700" dirty="0" err="1"/>
              <a:t>Cyclosporiasis</a:t>
            </a:r>
            <a:r>
              <a:rPr lang="en-US" sz="2700" dirty="0"/>
              <a:t> Cases in Texas, by Illness Onset Date, 2013 and 2014</a:t>
            </a:r>
            <a:endParaRPr lang="en-US" dirty="0"/>
          </a:p>
        </p:txBody>
      </p:sp>
    </p:spTree>
    <p:extLst>
      <p:ext uri="{BB962C8B-B14F-4D97-AF65-F5344CB8AC3E}">
        <p14:creationId xmlns:p14="http://schemas.microsoft.com/office/powerpoint/2010/main" val="95336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Food Frequency Data</a:t>
            </a:r>
          </a:p>
        </p:txBody>
      </p:sp>
      <p:sp>
        <p:nvSpPr>
          <p:cNvPr id="3" name="Content Placeholder 2"/>
          <p:cNvSpPr>
            <a:spLocks noGrp="1"/>
          </p:cNvSpPr>
          <p:nvPr>
            <p:ph sz="quarter" idx="1"/>
          </p:nvPr>
        </p:nvSpPr>
        <p:spPr/>
        <p:txBody>
          <a:bodyPr/>
          <a:lstStyle/>
          <a:p>
            <a:r>
              <a:rPr lang="en-US" sz="3200" dirty="0"/>
              <a:t>56% of cases reported an exposure to cilantro in 2 weeks prior to becoming ill</a:t>
            </a:r>
          </a:p>
          <a:p>
            <a:endParaRPr lang="en-US" dirty="0"/>
          </a:p>
        </p:txBody>
      </p:sp>
    </p:spTree>
    <p:extLst>
      <p:ext uri="{BB962C8B-B14F-4D97-AF65-F5344CB8AC3E}">
        <p14:creationId xmlns:p14="http://schemas.microsoft.com/office/powerpoint/2010/main" val="3961172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FDA Post Response</a:t>
            </a:r>
          </a:p>
        </p:txBody>
      </p:sp>
    </p:spTree>
    <p:extLst>
      <p:ext uri="{BB962C8B-B14F-4D97-AF65-F5344CB8AC3E}">
        <p14:creationId xmlns:p14="http://schemas.microsoft.com/office/powerpoint/2010/main" val="4106100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Cyclospora 2014 Post Response</a:t>
            </a:r>
          </a:p>
        </p:txBody>
      </p:sp>
      <p:sp>
        <p:nvSpPr>
          <p:cNvPr id="3" name="Content Placeholder 2"/>
          <p:cNvSpPr>
            <a:spLocks noGrp="1"/>
          </p:cNvSpPr>
          <p:nvPr>
            <p:ph sz="quarter" idx="1"/>
          </p:nvPr>
        </p:nvSpPr>
        <p:spPr/>
        <p:txBody>
          <a:bodyPr/>
          <a:lstStyle/>
          <a:p>
            <a:r>
              <a:rPr lang="en-US" sz="3200" dirty="0"/>
              <a:t>Investigation of Packing Houses</a:t>
            </a:r>
          </a:p>
          <a:p>
            <a:r>
              <a:rPr lang="en-US" sz="3200" dirty="0"/>
              <a:t>FDA Mexico City Office in collaboration with SENASICA and COFEPRIS conducted and completed inspections of three suppliers of the cilantro</a:t>
            </a:r>
          </a:p>
          <a:p>
            <a:r>
              <a:rPr lang="en-US" sz="3200" dirty="0"/>
              <a:t>Inspections were conducted in the fall of 2014</a:t>
            </a:r>
          </a:p>
          <a:p>
            <a:pPr lvl="1"/>
            <a:r>
              <a:rPr lang="en-US" sz="3200" dirty="0"/>
              <a:t> Investigators observed </a:t>
            </a:r>
            <a:r>
              <a:rPr lang="en-US" sz="3200"/>
              <a:t>issues with </a:t>
            </a:r>
            <a:r>
              <a:rPr lang="en-US" sz="3200" dirty="0"/>
              <a:t>sanitation controls at all three firms.</a:t>
            </a:r>
          </a:p>
          <a:p>
            <a:pPr marL="365760" lvl="1" indent="0">
              <a:buNone/>
            </a:pPr>
            <a:endParaRPr lang="en-US" dirty="0"/>
          </a:p>
        </p:txBody>
      </p:sp>
    </p:spTree>
    <p:extLst>
      <p:ext uri="{BB962C8B-B14F-4D97-AF65-F5344CB8AC3E}">
        <p14:creationId xmlns:p14="http://schemas.microsoft.com/office/powerpoint/2010/main" val="2043796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Cyclospora 2014 Post Response</a:t>
            </a:r>
          </a:p>
        </p:txBody>
      </p:sp>
      <p:sp>
        <p:nvSpPr>
          <p:cNvPr id="3" name="Content Placeholder 2"/>
          <p:cNvSpPr>
            <a:spLocks noGrp="1"/>
          </p:cNvSpPr>
          <p:nvPr>
            <p:ph sz="quarter" idx="1"/>
          </p:nvPr>
        </p:nvSpPr>
        <p:spPr/>
        <p:txBody>
          <a:bodyPr/>
          <a:lstStyle/>
          <a:p>
            <a:pPr marL="0" indent="0">
              <a:buNone/>
            </a:pPr>
            <a:r>
              <a:rPr lang="en-US" sz="3200" dirty="0"/>
              <a:t>Future Re-Inspection in 2015</a:t>
            </a:r>
          </a:p>
          <a:p>
            <a:r>
              <a:rPr lang="en-US" sz="3200" dirty="0"/>
              <a:t>Re-inspect packing houses and associated growers</a:t>
            </a:r>
          </a:p>
          <a:p>
            <a:r>
              <a:rPr lang="en-US" sz="3200" dirty="0"/>
              <a:t>Conduct before June or July 2015 but when the growing season is active</a:t>
            </a:r>
          </a:p>
          <a:p>
            <a:r>
              <a:rPr lang="en-US" sz="3200" dirty="0"/>
              <a:t>Inspections will focus on the root cause and contributing factors that led to the break in the food safety system.</a:t>
            </a:r>
          </a:p>
          <a:p>
            <a:pPr marL="0" indent="0">
              <a:buNone/>
            </a:pPr>
            <a:endParaRPr lang="en-US" dirty="0"/>
          </a:p>
        </p:txBody>
      </p:sp>
    </p:spTree>
    <p:extLst>
      <p:ext uri="{BB962C8B-B14F-4D97-AF65-F5344CB8AC3E}">
        <p14:creationId xmlns:p14="http://schemas.microsoft.com/office/powerpoint/2010/main" val="3418260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Cyclospora 2014 Post Response</a:t>
            </a:r>
          </a:p>
        </p:txBody>
      </p:sp>
      <p:sp>
        <p:nvSpPr>
          <p:cNvPr id="3" name="Content Placeholder 2"/>
          <p:cNvSpPr>
            <a:spLocks noGrp="1"/>
          </p:cNvSpPr>
          <p:nvPr>
            <p:ph sz="quarter" idx="1"/>
          </p:nvPr>
        </p:nvSpPr>
        <p:spPr>
          <a:xfrm>
            <a:off x="612648" y="1600200"/>
            <a:ext cx="8153400" cy="4876800"/>
          </a:xfrm>
        </p:spPr>
        <p:txBody>
          <a:bodyPr>
            <a:normAutofit/>
          </a:bodyPr>
          <a:lstStyle/>
          <a:p>
            <a:r>
              <a:rPr lang="en-US" sz="3200" dirty="0"/>
              <a:t>Potential Areas of Concern</a:t>
            </a:r>
          </a:p>
          <a:p>
            <a:pPr lvl="1"/>
            <a:r>
              <a:rPr lang="en-US" sz="3200" dirty="0"/>
              <a:t>Workers</a:t>
            </a:r>
          </a:p>
          <a:p>
            <a:pPr lvl="1"/>
            <a:r>
              <a:rPr lang="en-US" sz="3200" dirty="0"/>
              <a:t>Animals</a:t>
            </a:r>
          </a:p>
          <a:p>
            <a:pPr lvl="1"/>
            <a:r>
              <a:rPr lang="en-US" sz="3200" dirty="0"/>
              <a:t>Processing</a:t>
            </a:r>
          </a:p>
          <a:p>
            <a:pPr lvl="1"/>
            <a:r>
              <a:rPr lang="en-US" sz="3200" dirty="0"/>
              <a:t>Equipment</a:t>
            </a:r>
          </a:p>
          <a:p>
            <a:pPr lvl="1"/>
            <a:r>
              <a:rPr lang="en-US" sz="3200" dirty="0"/>
              <a:t>Water</a:t>
            </a:r>
          </a:p>
          <a:p>
            <a:pPr lvl="1"/>
            <a:r>
              <a:rPr lang="en-US" sz="3200" dirty="0"/>
              <a:t>Sewage</a:t>
            </a:r>
          </a:p>
          <a:p>
            <a:pPr lvl="1"/>
            <a:r>
              <a:rPr lang="en-US" sz="3200" dirty="0"/>
              <a:t>Environment</a:t>
            </a:r>
          </a:p>
          <a:p>
            <a:pPr marL="0" indent="0">
              <a:buNone/>
            </a:pPr>
            <a:endParaRPr lang="en-US" dirty="0"/>
          </a:p>
        </p:txBody>
      </p:sp>
    </p:spTree>
    <p:extLst>
      <p:ext uri="{BB962C8B-B14F-4D97-AF65-F5344CB8AC3E}">
        <p14:creationId xmlns:p14="http://schemas.microsoft.com/office/powerpoint/2010/main" val="1674114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Limitations</a:t>
            </a:r>
          </a:p>
        </p:txBody>
      </p:sp>
      <p:sp>
        <p:nvSpPr>
          <p:cNvPr id="3" name="Content Placeholder 2"/>
          <p:cNvSpPr>
            <a:spLocks noGrp="1"/>
          </p:cNvSpPr>
          <p:nvPr>
            <p:ph sz="quarter" idx="1"/>
          </p:nvPr>
        </p:nvSpPr>
        <p:spPr/>
        <p:txBody>
          <a:bodyPr>
            <a:normAutofit lnSpcReduction="10000"/>
          </a:bodyPr>
          <a:lstStyle/>
          <a:p>
            <a:r>
              <a:rPr lang="en-US" dirty="0"/>
              <a:t>Interview and Recall Challenges:</a:t>
            </a:r>
          </a:p>
          <a:p>
            <a:pPr lvl="1"/>
            <a:r>
              <a:rPr lang="en-US" dirty="0">
                <a:solidFill>
                  <a:schemeClr val="tx1"/>
                </a:solidFill>
              </a:rPr>
              <a:t>Time from infection to interview</a:t>
            </a:r>
          </a:p>
          <a:p>
            <a:pPr marL="365760" lvl="1" indent="0">
              <a:buNone/>
            </a:pPr>
            <a:endParaRPr lang="en-US" dirty="0">
              <a:solidFill>
                <a:schemeClr val="tx1"/>
              </a:solidFill>
            </a:endParaRPr>
          </a:p>
          <a:p>
            <a:r>
              <a:rPr lang="en-US" dirty="0"/>
              <a:t>Laboratory Challenges:</a:t>
            </a:r>
          </a:p>
          <a:p>
            <a:pPr lvl="1"/>
            <a:r>
              <a:rPr lang="en-US" dirty="0">
                <a:solidFill>
                  <a:schemeClr val="tx1"/>
                </a:solidFill>
              </a:rPr>
              <a:t>No molecular subtyping methods</a:t>
            </a:r>
          </a:p>
          <a:p>
            <a:pPr lvl="2"/>
            <a:r>
              <a:rPr lang="en-US" sz="2600" dirty="0"/>
              <a:t>Development of molecular laboratory subtyping methods for </a:t>
            </a:r>
            <a:r>
              <a:rPr lang="en-US" sz="2600" dirty="0" err="1"/>
              <a:t>cyclosporiasis</a:t>
            </a:r>
            <a:r>
              <a:rPr lang="en-US" sz="2600" dirty="0"/>
              <a:t> could aid in linking cases to each other and to a common source</a:t>
            </a:r>
            <a:r>
              <a:rPr lang="en-US" sz="1800" dirty="0"/>
              <a:t>.  </a:t>
            </a:r>
          </a:p>
          <a:p>
            <a:pPr lvl="1"/>
            <a:r>
              <a:rPr lang="en-US" dirty="0"/>
              <a:t>Detection of </a:t>
            </a:r>
            <a:r>
              <a:rPr lang="en-US" i="1" dirty="0"/>
              <a:t>Cyclospora</a:t>
            </a:r>
            <a:r>
              <a:rPr lang="en-US" dirty="0"/>
              <a:t> in food</a:t>
            </a:r>
          </a:p>
          <a:p>
            <a:pPr lvl="2"/>
            <a:r>
              <a:rPr lang="en-US" sz="2600" dirty="0"/>
              <a:t>Current approved methods limited</a:t>
            </a:r>
          </a:p>
          <a:p>
            <a:pPr lvl="1"/>
            <a:endParaRPr lang="en-US" dirty="0"/>
          </a:p>
          <a:p>
            <a:pPr lvl="1"/>
            <a:endParaRPr lang="en-US" dirty="0"/>
          </a:p>
          <a:p>
            <a:endParaRPr lang="en-US" dirty="0"/>
          </a:p>
        </p:txBody>
      </p:sp>
    </p:spTree>
    <p:extLst>
      <p:ext uri="{BB962C8B-B14F-4D97-AF65-F5344CB8AC3E}">
        <p14:creationId xmlns:p14="http://schemas.microsoft.com/office/powerpoint/2010/main" val="1895904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Limitations</a:t>
            </a:r>
          </a:p>
        </p:txBody>
      </p:sp>
      <p:sp>
        <p:nvSpPr>
          <p:cNvPr id="3" name="Content Placeholder 2"/>
          <p:cNvSpPr>
            <a:spLocks noGrp="1"/>
          </p:cNvSpPr>
          <p:nvPr>
            <p:ph sz="quarter" idx="1"/>
          </p:nvPr>
        </p:nvSpPr>
        <p:spPr>
          <a:xfrm>
            <a:off x="612648" y="1905000"/>
            <a:ext cx="8153400" cy="4495800"/>
          </a:xfrm>
        </p:spPr>
        <p:txBody>
          <a:bodyPr>
            <a:normAutofit/>
          </a:bodyPr>
          <a:lstStyle/>
          <a:p>
            <a:pPr lvl="1"/>
            <a:r>
              <a:rPr lang="en-US" sz="3200" dirty="0"/>
              <a:t>Food sample analysis for parasite</a:t>
            </a:r>
          </a:p>
          <a:p>
            <a:pPr lvl="1"/>
            <a:r>
              <a:rPr lang="en-US" sz="3200" dirty="0"/>
              <a:t>Product comingling</a:t>
            </a:r>
          </a:p>
          <a:p>
            <a:pPr lvl="1"/>
            <a:r>
              <a:rPr lang="en-US" sz="3200" dirty="0"/>
              <a:t>Language barrier</a:t>
            </a:r>
          </a:p>
          <a:p>
            <a:pPr lvl="1"/>
            <a:r>
              <a:rPr lang="en-US" sz="3200" dirty="0"/>
              <a:t>Record keeping issues</a:t>
            </a:r>
          </a:p>
          <a:p>
            <a:pPr lvl="1"/>
            <a:r>
              <a:rPr lang="en-US" sz="3200" dirty="0"/>
              <a:t>Lack of knowledge of product handling at foreign firms</a:t>
            </a:r>
          </a:p>
          <a:p>
            <a:endParaRPr lang="en-US" dirty="0"/>
          </a:p>
        </p:txBody>
      </p:sp>
    </p:spTree>
    <p:extLst>
      <p:ext uri="{BB962C8B-B14F-4D97-AF65-F5344CB8AC3E}">
        <p14:creationId xmlns:p14="http://schemas.microsoft.com/office/powerpoint/2010/main" val="299997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Diagnosis</a:t>
            </a:r>
          </a:p>
        </p:txBody>
      </p:sp>
      <p:sp>
        <p:nvSpPr>
          <p:cNvPr id="3" name="Content Placeholder 2"/>
          <p:cNvSpPr>
            <a:spLocks noGrp="1"/>
          </p:cNvSpPr>
          <p:nvPr>
            <p:ph sz="quarter" idx="1"/>
          </p:nvPr>
        </p:nvSpPr>
        <p:spPr/>
        <p:txBody>
          <a:bodyPr>
            <a:normAutofit fontScale="92500" lnSpcReduction="10000"/>
          </a:bodyPr>
          <a:lstStyle/>
          <a:p>
            <a:r>
              <a:rPr lang="en-US" dirty="0"/>
              <a:t>ID of parasite in stool through microscopy</a:t>
            </a:r>
          </a:p>
          <a:p>
            <a:pPr lvl="1"/>
            <a:r>
              <a:rPr lang="en-US" dirty="0">
                <a:solidFill>
                  <a:schemeClr val="tx1"/>
                </a:solidFill>
              </a:rPr>
              <a:t>Concentrated stains</a:t>
            </a:r>
          </a:p>
          <a:p>
            <a:pPr lvl="1"/>
            <a:r>
              <a:rPr lang="en-US" dirty="0">
                <a:solidFill>
                  <a:schemeClr val="tx1"/>
                </a:solidFill>
              </a:rPr>
              <a:t>Acid-fast stain</a:t>
            </a:r>
            <a:endParaRPr lang="en-US" dirty="0"/>
          </a:p>
          <a:p>
            <a:r>
              <a:rPr lang="en-US" dirty="0"/>
              <a:t>Other methods:</a:t>
            </a:r>
          </a:p>
          <a:p>
            <a:pPr lvl="1"/>
            <a:r>
              <a:rPr lang="en-US" dirty="0">
                <a:solidFill>
                  <a:schemeClr val="tx1"/>
                </a:solidFill>
              </a:rPr>
              <a:t>Molecular detection methods---PCR</a:t>
            </a:r>
          </a:p>
          <a:p>
            <a:endParaRPr lang="en-US" dirty="0"/>
          </a:p>
          <a:p>
            <a:r>
              <a:rPr lang="en-US" dirty="0"/>
              <a:t>No current molecular subtyping methods</a:t>
            </a:r>
          </a:p>
          <a:p>
            <a:endParaRPr lang="en-US" dirty="0"/>
          </a:p>
          <a:p>
            <a:r>
              <a:rPr lang="en-US" dirty="0"/>
              <a:t>Detection of </a:t>
            </a:r>
            <a:r>
              <a:rPr lang="en-US" i="1" dirty="0"/>
              <a:t>Cyclospora</a:t>
            </a:r>
            <a:r>
              <a:rPr lang="en-US" dirty="0"/>
              <a:t> in food</a:t>
            </a:r>
          </a:p>
          <a:p>
            <a:pPr lvl="1"/>
            <a:r>
              <a:rPr lang="en-US" dirty="0"/>
              <a:t>Current approved methods limited</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048" y="1981200"/>
            <a:ext cx="2286000" cy="1653887"/>
          </a:xfrm>
          <a:prstGeom prst="rect">
            <a:avLst/>
          </a:prstGeom>
        </p:spPr>
      </p:pic>
    </p:spTree>
    <p:extLst>
      <p:ext uri="{BB962C8B-B14F-4D97-AF65-F5344CB8AC3E}">
        <p14:creationId xmlns:p14="http://schemas.microsoft.com/office/powerpoint/2010/main" val="2319807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3" name="Content Placeholder 2"/>
          <p:cNvSpPr>
            <a:spLocks noGrp="1"/>
          </p:cNvSpPr>
          <p:nvPr>
            <p:ph sz="quarter" idx="1"/>
          </p:nvPr>
        </p:nvSpPr>
        <p:spPr/>
        <p:txBody>
          <a:bodyPr/>
          <a:lstStyle/>
          <a:p>
            <a:r>
              <a:rPr lang="en-US" sz="3200" dirty="0"/>
              <a:t>2015</a:t>
            </a:r>
          </a:p>
          <a:p>
            <a:pPr lvl="1"/>
            <a:r>
              <a:rPr lang="en-US" dirty="0"/>
              <a:t>Health Advisory </a:t>
            </a:r>
          </a:p>
          <a:p>
            <a:pPr lvl="1"/>
            <a:r>
              <a:rPr lang="en-US" dirty="0"/>
              <a:t>Routine investigation of </a:t>
            </a:r>
            <a:r>
              <a:rPr lang="en-US" dirty="0" err="1"/>
              <a:t>cyclosporiasis</a:t>
            </a:r>
            <a:r>
              <a:rPr lang="en-US" dirty="0"/>
              <a:t> cases</a:t>
            </a:r>
          </a:p>
          <a:p>
            <a:pPr lvl="2"/>
            <a:r>
              <a:rPr lang="en-US" altLang="en-US" i="1" dirty="0">
                <a:cs typeface="Arial" charset="0"/>
              </a:rPr>
              <a:t>Cyclospora</a:t>
            </a:r>
            <a:r>
              <a:rPr lang="en-US" altLang="en-US" dirty="0">
                <a:cs typeface="Arial" charset="0"/>
              </a:rPr>
              <a:t> National Hypothesis Generating Questionnaire (CNHGQ)</a:t>
            </a:r>
          </a:p>
          <a:p>
            <a:endParaRPr lang="en-US" altLang="en-US" sz="3200" dirty="0">
              <a:cs typeface="Arial" charset="0"/>
            </a:endParaRPr>
          </a:p>
        </p:txBody>
      </p:sp>
    </p:spTree>
    <p:extLst>
      <p:ext uri="{BB962C8B-B14F-4D97-AF65-F5344CB8AC3E}">
        <p14:creationId xmlns:p14="http://schemas.microsoft.com/office/powerpoint/2010/main" val="3710230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Forward</a:t>
            </a:r>
          </a:p>
        </p:txBody>
      </p:sp>
      <p:sp>
        <p:nvSpPr>
          <p:cNvPr id="3" name="Content Placeholder 2"/>
          <p:cNvSpPr>
            <a:spLocks noGrp="1"/>
          </p:cNvSpPr>
          <p:nvPr>
            <p:ph sz="quarter" idx="1"/>
          </p:nvPr>
        </p:nvSpPr>
        <p:spPr>
          <a:xfrm>
            <a:off x="609600" y="1600200"/>
            <a:ext cx="8153400" cy="4495800"/>
          </a:xfrm>
        </p:spPr>
        <p:txBody>
          <a:bodyPr>
            <a:normAutofit/>
          </a:bodyPr>
          <a:lstStyle/>
          <a:p>
            <a:r>
              <a:rPr lang="en-US" sz="2800" dirty="0"/>
              <a:t>FDA will continue to work with industry to discuss strategies on preventing </a:t>
            </a:r>
            <a:r>
              <a:rPr lang="en-US" sz="2800" i="1" dirty="0"/>
              <a:t>Cyclospora</a:t>
            </a:r>
            <a:r>
              <a:rPr lang="en-US" sz="2800" dirty="0"/>
              <a:t> contamination in fresh produce items</a:t>
            </a:r>
          </a:p>
          <a:p>
            <a:endParaRPr lang="en-US" sz="2800" dirty="0"/>
          </a:p>
          <a:p>
            <a:endParaRPr lang="en-US" altLang="en-US" sz="2800" dirty="0">
              <a:cs typeface="Arial" charset="0"/>
            </a:endParaRPr>
          </a:p>
          <a:p>
            <a:endParaRPr lang="en-US" dirty="0"/>
          </a:p>
        </p:txBody>
      </p:sp>
    </p:spTree>
    <p:extLst>
      <p:ext uri="{BB962C8B-B14F-4D97-AF65-F5344CB8AC3E}">
        <p14:creationId xmlns:p14="http://schemas.microsoft.com/office/powerpoint/2010/main" val="415416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endParaRPr lang="en-US" dirty="0">
              <a:solidFill>
                <a:srgbClr val="FF0000"/>
              </a:solidFill>
            </a:endParaRPr>
          </a:p>
        </p:txBody>
      </p:sp>
      <p:sp>
        <p:nvSpPr>
          <p:cNvPr id="3" name="Content Placeholder 2"/>
          <p:cNvSpPr>
            <a:spLocks noGrp="1"/>
          </p:cNvSpPr>
          <p:nvPr>
            <p:ph sz="half" idx="1"/>
          </p:nvPr>
        </p:nvSpPr>
        <p:spPr>
          <a:xfrm>
            <a:off x="609600" y="1589566"/>
            <a:ext cx="3886200" cy="5116033"/>
          </a:xfrm>
        </p:spPr>
        <p:txBody>
          <a:bodyPr>
            <a:normAutofit fontScale="92500" lnSpcReduction="10000"/>
          </a:bodyPr>
          <a:lstStyle/>
          <a:p>
            <a:pPr marL="0" indent="0">
              <a:buNone/>
            </a:pPr>
            <a:r>
              <a:rPr lang="en-US" sz="1400" dirty="0"/>
              <a:t>Texas Department of State Health Services (DSHS)</a:t>
            </a:r>
          </a:p>
          <a:p>
            <a:r>
              <a:rPr lang="en-US" sz="1400" dirty="0"/>
              <a:t>EAIDB</a:t>
            </a:r>
          </a:p>
          <a:p>
            <a:r>
              <a:rPr lang="en-US" sz="1400" dirty="0"/>
              <a:t>Laboratory Services Section</a:t>
            </a:r>
          </a:p>
          <a:p>
            <a:r>
              <a:rPr lang="en-US" sz="1400" dirty="0"/>
              <a:t>Division of Regulatory Services</a:t>
            </a:r>
          </a:p>
          <a:p>
            <a:pPr marL="0" indent="0">
              <a:buNone/>
            </a:pPr>
            <a:endParaRPr lang="en-US" sz="1400" dirty="0"/>
          </a:p>
          <a:p>
            <a:pPr marL="0" indent="0">
              <a:buNone/>
            </a:pPr>
            <a:r>
              <a:rPr lang="en-US" sz="1400" dirty="0"/>
              <a:t>DSHS Health Service Regions</a:t>
            </a:r>
          </a:p>
          <a:p>
            <a:r>
              <a:rPr lang="en-US" sz="1400" dirty="0"/>
              <a:t>1, 2/3, 4/5N, 6/5S, 7, 8, 9/10, 11</a:t>
            </a:r>
          </a:p>
          <a:p>
            <a:endParaRPr lang="en-US" sz="1400" dirty="0"/>
          </a:p>
          <a:p>
            <a:pPr marL="0" indent="0">
              <a:buNone/>
            </a:pPr>
            <a:r>
              <a:rPr lang="en-US" sz="1400" dirty="0"/>
              <a:t>Centers for Disease Control and Prevention (CDC)</a:t>
            </a:r>
          </a:p>
          <a:p>
            <a:pPr marL="0" indent="0">
              <a:buNone/>
            </a:pPr>
            <a:endParaRPr lang="en-US" sz="1400" dirty="0"/>
          </a:p>
          <a:p>
            <a:pPr marL="0" indent="0">
              <a:buNone/>
            </a:pPr>
            <a:r>
              <a:rPr lang="en-US" sz="1400" dirty="0"/>
              <a:t>Food and Drug Administration (FDA)</a:t>
            </a:r>
          </a:p>
          <a:p>
            <a:pPr marL="0" indent="0">
              <a:buNone/>
            </a:pPr>
            <a:endParaRPr lang="en-US" sz="1400" dirty="0"/>
          </a:p>
          <a:p>
            <a:pPr marL="0" indent="0">
              <a:buNone/>
            </a:pPr>
            <a:r>
              <a:rPr lang="en-US" sz="1400" dirty="0"/>
              <a:t>Local Health Departments</a:t>
            </a:r>
          </a:p>
          <a:p>
            <a:r>
              <a:rPr lang="en-US" sz="1400" dirty="0"/>
              <a:t>Austin-Travis Co Health Department</a:t>
            </a:r>
          </a:p>
          <a:p>
            <a:r>
              <a:rPr lang="en-US" sz="1400" dirty="0"/>
              <a:t>Beaumont Public Health </a:t>
            </a:r>
            <a:r>
              <a:rPr lang="en-US" sz="1400" dirty="0" err="1"/>
              <a:t>Dept</a:t>
            </a:r>
            <a:endParaRPr lang="en-US" sz="1400" dirty="0"/>
          </a:p>
          <a:p>
            <a:r>
              <a:rPr lang="en-US" sz="1400" dirty="0"/>
              <a:t>City of Garland HD</a:t>
            </a:r>
          </a:p>
          <a:p>
            <a:r>
              <a:rPr lang="en-US" sz="1400" dirty="0"/>
              <a:t>City of Laredo HD</a:t>
            </a:r>
          </a:p>
          <a:p>
            <a:r>
              <a:rPr lang="en-US" sz="1400" dirty="0"/>
              <a:t>Collin Co Health Department</a:t>
            </a:r>
          </a:p>
          <a:p>
            <a:r>
              <a:rPr lang="en-US" sz="1400" dirty="0"/>
              <a:t>Comal Co HD</a:t>
            </a:r>
          </a:p>
          <a:p>
            <a:endParaRPr lang="en-US" sz="1400" dirty="0"/>
          </a:p>
        </p:txBody>
      </p:sp>
      <p:sp>
        <p:nvSpPr>
          <p:cNvPr id="4" name="Content Placeholder 3"/>
          <p:cNvSpPr>
            <a:spLocks noGrp="1"/>
          </p:cNvSpPr>
          <p:nvPr>
            <p:ph sz="half" idx="2"/>
          </p:nvPr>
        </p:nvSpPr>
        <p:spPr>
          <a:xfrm>
            <a:off x="4800600" y="1828800"/>
            <a:ext cx="4038600" cy="4681728"/>
          </a:xfrm>
        </p:spPr>
        <p:txBody>
          <a:bodyPr>
            <a:noAutofit/>
          </a:bodyPr>
          <a:lstStyle/>
          <a:p>
            <a:r>
              <a:rPr lang="en-US" sz="1400" dirty="0"/>
              <a:t>Corpus Christi-Nueces Co HD</a:t>
            </a:r>
          </a:p>
          <a:p>
            <a:r>
              <a:rPr lang="en-US" sz="1400" dirty="0"/>
              <a:t>Corsicana - Navarro  Public Health District</a:t>
            </a:r>
          </a:p>
          <a:p>
            <a:r>
              <a:rPr lang="en-US" sz="1400" dirty="0"/>
              <a:t>Dallas Co HD Health Department</a:t>
            </a:r>
          </a:p>
          <a:p>
            <a:r>
              <a:rPr lang="en-US" sz="1400" dirty="0"/>
              <a:t>Denton Co Health Department </a:t>
            </a:r>
          </a:p>
          <a:p>
            <a:r>
              <a:rPr lang="en-US" sz="1400" dirty="0"/>
              <a:t>Fort Bend Co Health Department </a:t>
            </a:r>
          </a:p>
          <a:p>
            <a:r>
              <a:rPr lang="en-US" sz="1400" dirty="0"/>
              <a:t>Galveston Co Health Department </a:t>
            </a:r>
          </a:p>
          <a:p>
            <a:r>
              <a:rPr lang="en-US" sz="1400" dirty="0"/>
              <a:t>Greenville-Hunt Co Health Department </a:t>
            </a:r>
          </a:p>
          <a:p>
            <a:r>
              <a:rPr lang="en-US" sz="1400" dirty="0"/>
              <a:t>Harris Co PHES</a:t>
            </a:r>
          </a:p>
          <a:p>
            <a:r>
              <a:rPr lang="en-US" sz="1400" dirty="0"/>
              <a:t>Hays Co HD</a:t>
            </a:r>
          </a:p>
          <a:p>
            <a:r>
              <a:rPr lang="en-US" sz="1400" dirty="0"/>
              <a:t>Houston Health and Human Services</a:t>
            </a:r>
          </a:p>
          <a:p>
            <a:r>
              <a:rPr lang="en-US" sz="1400" dirty="0"/>
              <a:t>Montgomery Co HD</a:t>
            </a:r>
          </a:p>
          <a:p>
            <a:r>
              <a:rPr lang="en-US" sz="1400" dirty="0"/>
              <a:t>San Angelo-Tom Green Co Health Department </a:t>
            </a:r>
          </a:p>
          <a:p>
            <a:r>
              <a:rPr lang="en-US" sz="1400" dirty="0"/>
              <a:t>San Patricio Co DOH</a:t>
            </a:r>
          </a:p>
          <a:p>
            <a:r>
              <a:rPr lang="en-US" sz="1400" dirty="0"/>
              <a:t>Tarrant Co Health Department </a:t>
            </a:r>
          </a:p>
          <a:p>
            <a:r>
              <a:rPr lang="en-US" sz="1400" dirty="0"/>
              <a:t>Waco-McLennan Co PHD</a:t>
            </a:r>
          </a:p>
          <a:p>
            <a:r>
              <a:rPr lang="en-US" sz="1400" dirty="0"/>
              <a:t>Williamson Co Health Department</a:t>
            </a:r>
          </a:p>
        </p:txBody>
      </p:sp>
    </p:spTree>
    <p:extLst>
      <p:ext uri="{BB962C8B-B14F-4D97-AF65-F5344CB8AC3E}">
        <p14:creationId xmlns:p14="http://schemas.microsoft.com/office/powerpoint/2010/main" val="3219850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Questions</a:t>
            </a:r>
          </a:p>
        </p:txBody>
      </p:sp>
      <p:sp>
        <p:nvSpPr>
          <p:cNvPr id="3" name="Content Placeholder 2"/>
          <p:cNvSpPr>
            <a:spLocks noGrp="1"/>
          </p:cNvSpPr>
          <p:nvPr>
            <p:ph sz="quarter" idx="1"/>
          </p:nvPr>
        </p:nvSpPr>
        <p:spPr>
          <a:xfrm>
            <a:off x="4643068" y="1676400"/>
            <a:ext cx="3886200" cy="4572000"/>
          </a:xfrm>
        </p:spPr>
        <p:txBody>
          <a:bodyPr>
            <a:normAutofit/>
          </a:bodyPr>
          <a:lstStyle/>
          <a:p>
            <a:pPr marL="0" indent="0">
              <a:buFont typeface="Arial" charset="0"/>
              <a:buNone/>
              <a:defRPr/>
            </a:pPr>
            <a:r>
              <a:rPr lang="en-US" sz="2000" b="1" dirty="0"/>
              <a:t>Jane Broussard, CFS CQA</a:t>
            </a:r>
          </a:p>
          <a:p>
            <a:pPr marL="0" indent="0">
              <a:buFont typeface="Arial" charset="0"/>
              <a:buNone/>
              <a:defRPr/>
            </a:pPr>
            <a:r>
              <a:rPr lang="en-US" sz="2000" dirty="0"/>
              <a:t>Food &amp; Drug Administration</a:t>
            </a:r>
          </a:p>
          <a:p>
            <a:pPr marL="0" indent="0">
              <a:buFont typeface="Arial" charset="0"/>
              <a:buNone/>
              <a:defRPr/>
            </a:pPr>
            <a:r>
              <a:rPr lang="en-US" sz="2000" dirty="0"/>
              <a:t>Emergency Response Coordinator</a:t>
            </a:r>
          </a:p>
          <a:p>
            <a:pPr marL="0" indent="0">
              <a:buFont typeface="Arial" charset="0"/>
              <a:buNone/>
              <a:defRPr/>
            </a:pPr>
            <a:r>
              <a:rPr lang="en-US" sz="2000" u="sng" dirty="0">
                <a:solidFill>
                  <a:srgbClr val="0070C0"/>
                </a:solidFill>
              </a:rPr>
              <a:t>Jane.Broussard@fda.hhs.gov</a:t>
            </a:r>
          </a:p>
          <a:p>
            <a:pPr>
              <a:defRPr/>
            </a:pPr>
            <a:endParaRPr lang="en-US" dirty="0"/>
          </a:p>
        </p:txBody>
      </p:sp>
      <p:sp>
        <p:nvSpPr>
          <p:cNvPr id="2" name="Content Placeholder 1"/>
          <p:cNvSpPr>
            <a:spLocks noGrp="1"/>
          </p:cNvSpPr>
          <p:nvPr>
            <p:ph sz="quarter" idx="2"/>
          </p:nvPr>
        </p:nvSpPr>
        <p:spPr>
          <a:xfrm>
            <a:off x="304800" y="1676400"/>
            <a:ext cx="3886200" cy="4572000"/>
          </a:xfrm>
        </p:spPr>
        <p:txBody>
          <a:bodyPr>
            <a:normAutofit/>
          </a:bodyPr>
          <a:lstStyle/>
          <a:p>
            <a:pPr marL="0" indent="0">
              <a:buFont typeface="Arial" charset="0"/>
              <a:buNone/>
              <a:defRPr/>
            </a:pPr>
            <a:r>
              <a:rPr lang="en-US" sz="2000" b="1" dirty="0"/>
              <a:t>Venessa Cantu, MPH</a:t>
            </a:r>
          </a:p>
          <a:p>
            <a:pPr marL="0" indent="0">
              <a:buFont typeface="Arial" charset="0"/>
              <a:buNone/>
              <a:defRPr/>
            </a:pPr>
            <a:r>
              <a:rPr lang="en-US" sz="2000" dirty="0"/>
              <a:t>Texas DSHS</a:t>
            </a:r>
          </a:p>
          <a:p>
            <a:pPr marL="0" indent="0">
              <a:buFont typeface="Arial" charset="0"/>
              <a:buNone/>
              <a:defRPr/>
            </a:pPr>
            <a:r>
              <a:rPr lang="en-US" sz="2000" dirty="0"/>
              <a:t>Foodborne Epi Team Lead</a:t>
            </a:r>
          </a:p>
          <a:p>
            <a:pPr marL="0" indent="0">
              <a:buFont typeface="Arial" charset="0"/>
              <a:buNone/>
              <a:defRPr/>
            </a:pPr>
            <a:r>
              <a:rPr lang="en-US" sz="2000" u="sng" dirty="0">
                <a:solidFill>
                  <a:srgbClr val="0070C0"/>
                </a:solidFill>
              </a:rPr>
              <a:t>Venessa.Cantu@dshs.state.tx.us</a:t>
            </a:r>
          </a:p>
          <a:p>
            <a:pPr marL="0" indent="0">
              <a:buNone/>
            </a:pPr>
            <a:endParaRPr lang="en-US" dirty="0"/>
          </a:p>
        </p:txBody>
      </p:sp>
      <p:grpSp>
        <p:nvGrpSpPr>
          <p:cNvPr id="10" name="Group 9"/>
          <p:cNvGrpSpPr/>
          <p:nvPr/>
        </p:nvGrpSpPr>
        <p:grpSpPr>
          <a:xfrm>
            <a:off x="2273300" y="3505200"/>
            <a:ext cx="3581400" cy="3048000"/>
            <a:chOff x="2273300" y="3505200"/>
            <a:chExt cx="3581400" cy="30480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5900" y="4187965"/>
              <a:ext cx="2616200" cy="1471613"/>
            </a:xfrm>
            <a:prstGeom prst="rect">
              <a:avLst/>
            </a:prstGeom>
          </p:spPr>
        </p:pic>
        <p:sp>
          <p:nvSpPr>
            <p:cNvPr id="6" name="Oval 5"/>
            <p:cNvSpPr/>
            <p:nvPr/>
          </p:nvSpPr>
          <p:spPr>
            <a:xfrm>
              <a:off x="2273300" y="3505200"/>
              <a:ext cx="3581400" cy="3048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3"/>
            </p:cNvCxnSpPr>
            <p:nvPr/>
          </p:nvCxnSpPr>
          <p:spPr>
            <a:xfrm flipH="1">
              <a:off x="2797784" y="3886200"/>
              <a:ext cx="2383816" cy="22206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378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t>Cyclospora</a:t>
            </a:r>
            <a:r>
              <a:rPr lang="en-US" dirty="0"/>
              <a:t> in Texas</a:t>
            </a:r>
          </a:p>
        </p:txBody>
      </p:sp>
    </p:spTree>
    <p:extLst>
      <p:ext uri="{BB962C8B-B14F-4D97-AF65-F5344CB8AC3E}">
        <p14:creationId xmlns:p14="http://schemas.microsoft.com/office/powerpoint/2010/main" val="1546897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Cyclosporiasis</a:t>
            </a:r>
            <a:r>
              <a:rPr lang="en-US" dirty="0"/>
              <a:t> in Texas, 2005-2014</a:t>
            </a:r>
          </a:p>
        </p:txBody>
      </p:sp>
      <p:graphicFrame>
        <p:nvGraphicFramePr>
          <p:cNvPr id="4" name="Chart 3"/>
          <p:cNvGraphicFramePr>
            <a:graphicFrameLocks/>
          </p:cNvGraphicFramePr>
          <p:nvPr>
            <p:extLst>
              <p:ext uri="{D42A27DB-BD31-4B8C-83A1-F6EECF244321}">
                <p14:modId xmlns:p14="http://schemas.microsoft.com/office/powerpoint/2010/main" val="3554559506"/>
              </p:ext>
            </p:extLst>
          </p:nvPr>
        </p:nvGraphicFramePr>
        <p:xfrm>
          <a:off x="457200" y="1638688"/>
          <a:ext cx="8305800" cy="47621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135069" y="3671482"/>
            <a:ext cx="228600" cy="307777"/>
          </a:xfrm>
          <a:prstGeom prst="rect">
            <a:avLst/>
          </a:prstGeom>
          <a:noFill/>
        </p:spPr>
        <p:txBody>
          <a:bodyPr wrap="square" rtlCol="0">
            <a:spAutoFit/>
          </a:bodyPr>
          <a:lstStyle/>
          <a:p>
            <a:r>
              <a:rPr lang="en-US" sz="1400" dirty="0"/>
              <a:t>*</a:t>
            </a:r>
          </a:p>
        </p:txBody>
      </p:sp>
      <p:sp>
        <p:nvSpPr>
          <p:cNvPr id="6" name="Rectangle 5"/>
          <p:cNvSpPr/>
          <p:nvPr/>
        </p:nvSpPr>
        <p:spPr>
          <a:xfrm>
            <a:off x="6927542" y="6093023"/>
            <a:ext cx="447628" cy="307777"/>
          </a:xfrm>
          <a:prstGeom prst="rect">
            <a:avLst/>
          </a:prstGeom>
        </p:spPr>
        <p:txBody>
          <a:bodyPr wrap="square">
            <a:spAutoFit/>
          </a:bodyPr>
          <a:lstStyle/>
          <a:p>
            <a:r>
              <a:rPr lang="en-US" sz="1400" dirty="0"/>
              <a:t>**</a:t>
            </a:r>
          </a:p>
        </p:txBody>
      </p:sp>
      <p:sp>
        <p:nvSpPr>
          <p:cNvPr id="7" name="TextBox 1"/>
          <p:cNvSpPr txBox="1"/>
          <p:nvPr/>
        </p:nvSpPr>
        <p:spPr>
          <a:xfrm>
            <a:off x="7566040" y="6431542"/>
            <a:ext cx="1616430" cy="4264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*lab confirmed cases</a:t>
            </a:r>
          </a:p>
          <a:p>
            <a:r>
              <a:rPr lang="en-US" sz="1000" dirty="0"/>
              <a:t>**2014 provisional data</a:t>
            </a:r>
          </a:p>
        </p:txBody>
      </p:sp>
    </p:spTree>
    <p:extLst>
      <p:ext uri="{BB962C8B-B14F-4D97-AF65-F5344CB8AC3E}">
        <p14:creationId xmlns:p14="http://schemas.microsoft.com/office/powerpoint/2010/main" val="105532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2012 Investigation </a:t>
            </a:r>
            <a:r>
              <a:rPr lang="en-US" sz="2000" dirty="0"/>
              <a:t>(Part 1)</a:t>
            </a:r>
          </a:p>
        </p:txBody>
      </p:sp>
      <p:sp>
        <p:nvSpPr>
          <p:cNvPr id="3" name="Content Placeholder 2"/>
          <p:cNvSpPr>
            <a:spLocks noGrp="1"/>
          </p:cNvSpPr>
          <p:nvPr>
            <p:ph sz="quarter" idx="1"/>
          </p:nvPr>
        </p:nvSpPr>
        <p:spPr>
          <a:xfrm>
            <a:off x="612648" y="1676400"/>
            <a:ext cx="8153400" cy="4876800"/>
          </a:xfrm>
        </p:spPr>
        <p:txBody>
          <a:bodyPr>
            <a:normAutofit fontScale="77500" lnSpcReduction="20000"/>
          </a:bodyPr>
          <a:lstStyle/>
          <a:p>
            <a:r>
              <a:rPr lang="en-US" sz="2800" dirty="0"/>
              <a:t>In 2012, 44 lab confirmed cases of </a:t>
            </a:r>
            <a:r>
              <a:rPr lang="en-US" sz="2800" dirty="0" err="1"/>
              <a:t>cyclosporiasis</a:t>
            </a:r>
            <a:r>
              <a:rPr lang="en-US" sz="2800" dirty="0"/>
              <a:t> were reported in Texas.</a:t>
            </a:r>
          </a:p>
          <a:p>
            <a:pPr lvl="1"/>
            <a:r>
              <a:rPr lang="en-US" altLang="en-US" sz="2900" dirty="0"/>
              <a:t>9 cases were associated with a restaurant </a:t>
            </a:r>
          </a:p>
          <a:p>
            <a:pPr lvl="2"/>
            <a:r>
              <a:rPr lang="en-US" altLang="en-US" sz="2900" dirty="0"/>
              <a:t>Strong association with fish tacos but a conclusive vehicle was not identified.  </a:t>
            </a:r>
          </a:p>
          <a:p>
            <a:pPr lvl="2"/>
            <a:r>
              <a:rPr lang="en-US" altLang="en-US" sz="2900" dirty="0"/>
              <a:t>Cilantro, cabbage, </a:t>
            </a:r>
            <a:r>
              <a:rPr lang="en-US" altLang="en-US" sz="2900" dirty="0" err="1"/>
              <a:t>poblano</a:t>
            </a:r>
            <a:r>
              <a:rPr lang="en-US" altLang="en-US" sz="2900" dirty="0"/>
              <a:t> pepper, lettuce, and tomato were considered suspect items</a:t>
            </a:r>
            <a:endParaRPr lang="en-US" sz="2900" dirty="0"/>
          </a:p>
          <a:p>
            <a:pPr lvl="2"/>
            <a:r>
              <a:rPr lang="en-US" altLang="en-US" sz="2900" dirty="0">
                <a:cs typeface="Arial" charset="0"/>
              </a:rPr>
              <a:t>Traceback of fresh produce was difficult because a conclusive vehicle was not identified</a:t>
            </a:r>
          </a:p>
          <a:p>
            <a:pPr lvl="1"/>
            <a:r>
              <a:rPr lang="en-US" altLang="en-US" sz="2900" dirty="0">
                <a:cs typeface="Arial" charset="0"/>
              </a:rPr>
              <a:t>31 sporadic cases with no travel</a:t>
            </a:r>
          </a:p>
          <a:p>
            <a:pPr lvl="2"/>
            <a:r>
              <a:rPr lang="en-US" altLang="en-US" sz="2900" dirty="0">
                <a:cs typeface="Arial" charset="0"/>
              </a:rPr>
              <a:t>52.2% reported cilantro consumption</a:t>
            </a:r>
          </a:p>
          <a:p>
            <a:pPr lvl="2"/>
            <a:r>
              <a:rPr lang="en-US" altLang="en-US" sz="2900" dirty="0">
                <a:cs typeface="Arial" charset="0"/>
              </a:rPr>
              <a:t>Other frequently reported items included:  blackberries blueberries, raspberries, basil, </a:t>
            </a:r>
            <a:r>
              <a:rPr lang="en-US" altLang="en-US" sz="2900" dirty="0" err="1">
                <a:cs typeface="Arial" charset="0"/>
              </a:rPr>
              <a:t>mesclun</a:t>
            </a:r>
            <a:r>
              <a:rPr lang="en-US" altLang="en-US" sz="2900" dirty="0">
                <a:cs typeface="Arial" charset="0"/>
              </a:rPr>
              <a:t> lettuce, and other lettuce</a:t>
            </a:r>
          </a:p>
          <a:p>
            <a:r>
              <a:rPr lang="en-US" altLang="en-US" dirty="0">
                <a:cs typeface="Arial" charset="0"/>
              </a:rPr>
              <a:t>Nationally, no increases in </a:t>
            </a:r>
            <a:r>
              <a:rPr lang="en-US" altLang="en-US" dirty="0" err="1">
                <a:cs typeface="Arial" charset="0"/>
              </a:rPr>
              <a:t>cyclosporiasis</a:t>
            </a:r>
            <a:r>
              <a:rPr lang="en-US" altLang="en-US" dirty="0">
                <a:cs typeface="Arial" charset="0"/>
              </a:rPr>
              <a:t> noted</a:t>
            </a:r>
          </a:p>
        </p:txBody>
      </p:sp>
    </p:spTree>
    <p:extLst>
      <p:ext uri="{BB962C8B-B14F-4D97-AF65-F5344CB8AC3E}">
        <p14:creationId xmlns:p14="http://schemas.microsoft.com/office/powerpoint/2010/main" val="408146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2013 Investigation </a:t>
            </a:r>
            <a:r>
              <a:rPr lang="en-US" sz="2000" dirty="0"/>
              <a:t>(Part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88343"/>
            <a:ext cx="5158794" cy="3619754"/>
          </a:xfrm>
          <a:prstGeom prst="rect">
            <a:avLst/>
          </a:prstGeom>
        </p:spPr>
      </p:pic>
      <p:sp>
        <p:nvSpPr>
          <p:cNvPr id="4" name="TextBox 3"/>
          <p:cNvSpPr txBox="1"/>
          <p:nvPr/>
        </p:nvSpPr>
        <p:spPr>
          <a:xfrm>
            <a:off x="228600" y="1606034"/>
            <a:ext cx="8915400" cy="523220"/>
          </a:xfrm>
          <a:prstGeom prst="rect">
            <a:avLst/>
          </a:prstGeom>
          <a:noFill/>
        </p:spPr>
        <p:txBody>
          <a:bodyPr wrap="square" rtlCol="0">
            <a:spAutoFit/>
          </a:bodyPr>
          <a:lstStyle/>
          <a:p>
            <a:pPr lvl="0"/>
            <a:r>
              <a:rPr lang="en-US" sz="2800" dirty="0"/>
              <a:t>Multiple outbreaks of</a:t>
            </a:r>
            <a:r>
              <a:rPr lang="en-US" sz="2800" i="1" dirty="0"/>
              <a:t> Cyclospora </a:t>
            </a:r>
            <a:r>
              <a:rPr lang="en-US" sz="2800" dirty="0"/>
              <a:t>infection in the U.S. in 2013</a:t>
            </a:r>
          </a:p>
        </p:txBody>
      </p:sp>
      <p:grpSp>
        <p:nvGrpSpPr>
          <p:cNvPr id="20" name="Group 19"/>
          <p:cNvGrpSpPr/>
          <p:nvPr/>
        </p:nvGrpSpPr>
        <p:grpSpPr>
          <a:xfrm>
            <a:off x="2590800" y="2286000"/>
            <a:ext cx="6498771" cy="1785104"/>
            <a:chOff x="2590800" y="2286000"/>
            <a:chExt cx="6498771" cy="1785104"/>
          </a:xfrm>
        </p:grpSpPr>
        <p:sp>
          <p:nvSpPr>
            <p:cNvPr id="5" name="TextBox 4"/>
            <p:cNvSpPr txBox="1"/>
            <p:nvPr/>
          </p:nvSpPr>
          <p:spPr>
            <a:xfrm>
              <a:off x="5736771" y="2286000"/>
              <a:ext cx="3352800" cy="1785104"/>
            </a:xfrm>
            <a:prstGeom prst="rect">
              <a:avLst/>
            </a:prstGeom>
            <a:noFill/>
          </p:spPr>
          <p:txBody>
            <a:bodyPr wrap="square" rtlCol="0">
              <a:spAutoFit/>
            </a:bodyPr>
            <a:lstStyle/>
            <a:p>
              <a:pPr lvl="0"/>
              <a:r>
                <a:rPr lang="en-US" sz="2200" dirty="0"/>
                <a:t>Restaurant-associated illnesses in Iowa and Nebraska were linked to prepackaged salad mix from Guanajuato, Mexico</a:t>
              </a:r>
            </a:p>
          </p:txBody>
        </p:sp>
        <p:cxnSp>
          <p:nvCxnSpPr>
            <p:cNvPr id="8" name="Straight Connector 7"/>
            <p:cNvCxnSpPr/>
            <p:nvPr/>
          </p:nvCxnSpPr>
          <p:spPr>
            <a:xfrm flipV="1">
              <a:off x="2590800" y="2895600"/>
              <a:ext cx="3048000" cy="117550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124200" y="2974499"/>
              <a:ext cx="2514600" cy="109660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5-Point Star 15"/>
            <p:cNvSpPr/>
            <p:nvPr/>
          </p:nvSpPr>
          <p:spPr>
            <a:xfrm>
              <a:off x="5415643" y="2734259"/>
              <a:ext cx="358194" cy="3437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47608" y="4723620"/>
            <a:ext cx="6015392" cy="1446550"/>
            <a:chOff x="2747608" y="4723620"/>
            <a:chExt cx="6015392" cy="1446550"/>
          </a:xfrm>
        </p:grpSpPr>
        <p:sp>
          <p:nvSpPr>
            <p:cNvPr id="6" name="TextBox 5"/>
            <p:cNvSpPr txBox="1"/>
            <p:nvPr/>
          </p:nvSpPr>
          <p:spPr>
            <a:xfrm>
              <a:off x="5736771" y="4723620"/>
              <a:ext cx="3026229" cy="1446550"/>
            </a:xfrm>
            <a:prstGeom prst="rect">
              <a:avLst/>
            </a:prstGeom>
            <a:noFill/>
          </p:spPr>
          <p:txBody>
            <a:bodyPr wrap="square" rtlCol="0">
              <a:spAutoFit/>
            </a:bodyPr>
            <a:lstStyle/>
            <a:p>
              <a:r>
                <a:rPr lang="en-US" sz="2200" dirty="0"/>
                <a:t>Some illnesses among Texas residents were linked to fresh cilantro from Puebla, Mexico</a:t>
              </a:r>
            </a:p>
          </p:txBody>
        </p:sp>
        <p:cxnSp>
          <p:nvCxnSpPr>
            <p:cNvPr id="14" name="Straight Connector 13"/>
            <p:cNvCxnSpPr/>
            <p:nvPr/>
          </p:nvCxnSpPr>
          <p:spPr>
            <a:xfrm>
              <a:off x="2747608" y="5368248"/>
              <a:ext cx="2891192" cy="7864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5-Point Star 16"/>
            <p:cNvSpPr/>
            <p:nvPr/>
          </p:nvSpPr>
          <p:spPr>
            <a:xfrm>
              <a:off x="5415643" y="5196386"/>
              <a:ext cx="358194" cy="3437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72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2013 Investigation</a:t>
            </a:r>
          </a:p>
        </p:txBody>
      </p:sp>
      <p:sp>
        <p:nvSpPr>
          <p:cNvPr id="5" name="Content Placeholder 4"/>
          <p:cNvSpPr>
            <a:spLocks noGrp="1"/>
          </p:cNvSpPr>
          <p:nvPr>
            <p:ph sz="quarter" idx="1"/>
          </p:nvPr>
        </p:nvSpPr>
        <p:spPr/>
        <p:txBody>
          <a:bodyPr/>
          <a:lstStyle/>
          <a:p>
            <a:r>
              <a:rPr lang="en-US" sz="2800" dirty="0"/>
              <a:t>317 cases of lab confirmed </a:t>
            </a:r>
            <a:r>
              <a:rPr lang="en-US" sz="2800" i="1" dirty="0"/>
              <a:t>Cyclospora </a:t>
            </a:r>
            <a:r>
              <a:rPr lang="en-US" sz="2800" dirty="0"/>
              <a:t>infections</a:t>
            </a:r>
            <a:r>
              <a:rPr lang="en-US" sz="2800" i="1" dirty="0"/>
              <a:t> </a:t>
            </a:r>
            <a:r>
              <a:rPr lang="en-US" sz="2800" dirty="0"/>
              <a:t>in Texas in 2013</a:t>
            </a:r>
          </a:p>
          <a:p>
            <a:r>
              <a:rPr lang="en-US" sz="2800" dirty="0"/>
              <a:t>Outbreak associated cases</a:t>
            </a:r>
          </a:p>
          <a:p>
            <a:pPr lvl="1"/>
            <a:r>
              <a:rPr lang="en-US" sz="2800" b="1" dirty="0"/>
              <a:t>270</a:t>
            </a:r>
            <a:r>
              <a:rPr lang="en-US" sz="2800" dirty="0"/>
              <a:t> cases met the CDC outbreak case definition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696" y="3523399"/>
            <a:ext cx="3925503" cy="315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641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3641</TotalTime>
  <Words>3699</Words>
  <Application>Microsoft Office PowerPoint</Application>
  <PresentationFormat>On-screen Show (4:3)</PresentationFormat>
  <Paragraphs>492</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Courier New</vt:lpstr>
      <vt:lpstr>Tw Cen MT</vt:lpstr>
      <vt:lpstr>Wingdings</vt:lpstr>
      <vt:lpstr>Wingdings 2</vt:lpstr>
      <vt:lpstr>Median</vt:lpstr>
      <vt:lpstr>CyclosporiasIS in Texas, 2014 (Part 3)  </vt:lpstr>
      <vt:lpstr>Overview</vt:lpstr>
      <vt:lpstr>Cyclospora cayetanensis</vt:lpstr>
      <vt:lpstr>Laboratory Diagnosis</vt:lpstr>
      <vt:lpstr>Cyclospora in Texas</vt:lpstr>
      <vt:lpstr>Cyclosporiasis in Texas, 2005-2014</vt:lpstr>
      <vt:lpstr>2012 Investigation (Part 1)</vt:lpstr>
      <vt:lpstr>2013 Investigation (Part 2)</vt:lpstr>
      <vt:lpstr>2013 Investigation</vt:lpstr>
      <vt:lpstr>2013 Investigation</vt:lpstr>
      <vt:lpstr>Cyclospora 2013 Regulatory</vt:lpstr>
      <vt:lpstr>Texas Rapid Response Team</vt:lpstr>
      <vt:lpstr>Texas Rapid Response Team</vt:lpstr>
      <vt:lpstr>Cyclospora 2013 Regulatory</vt:lpstr>
      <vt:lpstr>Cyclospora 2013 Regulatory</vt:lpstr>
      <vt:lpstr>Cyclospora 2014</vt:lpstr>
      <vt:lpstr>2014 Investigation</vt:lpstr>
      <vt:lpstr>2014 Investigation</vt:lpstr>
      <vt:lpstr>2014 Investigation</vt:lpstr>
      <vt:lpstr>2014 Investigation</vt:lpstr>
      <vt:lpstr>Restaurant Clusters</vt:lpstr>
      <vt:lpstr>Cyclospora 2014 - Environmental</vt:lpstr>
      <vt:lpstr>Cyclospora 2014 - Environmental</vt:lpstr>
      <vt:lpstr>Cyclospora 2014-Environmental</vt:lpstr>
      <vt:lpstr>Cyclospora 2014 - Environmental</vt:lpstr>
      <vt:lpstr>Cyclospora 2014 Flow Diagram</vt:lpstr>
      <vt:lpstr>Cyclospora 2014 - Traceback</vt:lpstr>
      <vt:lpstr>2014 Investigation</vt:lpstr>
      <vt:lpstr>2014 Epi Investigation Summary</vt:lpstr>
      <vt:lpstr>2014 Investigation</vt:lpstr>
      <vt:lpstr>Outbreak Associated Cyclosporiasis Cases in Texas, by Illness Onset Date, 2014</vt:lpstr>
      <vt:lpstr>Outbreak Associated Cyclosporiasis Cases in Texas, by Illness Onset Date, 2013 and 2014</vt:lpstr>
      <vt:lpstr>Food Frequency Data</vt:lpstr>
      <vt:lpstr>FDA Post Response</vt:lpstr>
      <vt:lpstr>Cyclospora 2014 Post Response</vt:lpstr>
      <vt:lpstr>Cyclospora 2014 Post Response</vt:lpstr>
      <vt:lpstr>Cyclospora 2014 Post Response</vt:lpstr>
      <vt:lpstr>Challenges and Limitations</vt:lpstr>
      <vt:lpstr>Challenges and Limitations</vt:lpstr>
      <vt:lpstr>Going Forward</vt:lpstr>
      <vt:lpstr>Going Forward</vt:lpstr>
      <vt:lpstr>Acknowledgements</vt:lpstr>
      <vt:lpstr>Questions</vt:lpstr>
    </vt:vector>
  </TitlesOfParts>
  <Company>Texas Department of State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Cyclosporias in Texas, 2014</dc:title>
  <dc:creator>Cantu,Venessa (DSHS)</dc:creator>
  <cp:lastModifiedBy>Pinter,Henry J (DSHS)</cp:lastModifiedBy>
  <cp:revision>94</cp:revision>
  <dcterms:created xsi:type="dcterms:W3CDTF">2015-04-21T18:41:49Z</dcterms:created>
  <dcterms:modified xsi:type="dcterms:W3CDTF">2023-02-16T20:27:33Z</dcterms:modified>
</cp:coreProperties>
</file>