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2" r:id="rId3"/>
    <p:sldId id="303" r:id="rId4"/>
    <p:sldId id="297" r:id="rId5"/>
    <p:sldId id="300" r:id="rId6"/>
    <p:sldId id="298" r:id="rId7"/>
    <p:sldId id="296" r:id="rId8"/>
    <p:sldId id="299" r:id="rId9"/>
    <p:sldId id="30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832" autoAdjust="0"/>
  </p:normalViewPr>
  <p:slideViewPr>
    <p:cSldViewPr>
      <p:cViewPr varScale="1">
        <p:scale>
          <a:sx n="51" d="100"/>
          <a:sy n="51" d="100"/>
        </p:scale>
        <p:origin x="2011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8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32FC2-F484-4564-A9BF-4F0C7EED8D00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997A0-A463-464F-ADB5-7016EA8D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4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HAI/pdfs/stateplans/tx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Reporting</a:t>
            </a:r>
          </a:p>
          <a:p>
            <a:r>
              <a:rPr lang="en-US" dirty="0"/>
              <a:t>HAI Validation</a:t>
            </a:r>
          </a:p>
          <a:p>
            <a:r>
              <a:rPr lang="en-US" dirty="0"/>
              <a:t>HAI reporting with a significant focus on any analysis done, AND the results of your validation or reviews that DSHS has done.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997A0-A463-464F-ADB5-7016EA8D02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4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altLang="en-US" dirty="0"/>
              <a:t>The</a:t>
            </a:r>
            <a:r>
              <a:rPr lang="en-US" altLang="en-US" baseline="0" dirty="0"/>
              <a:t> US </a:t>
            </a:r>
            <a:r>
              <a:rPr lang="en-US" altLang="en-US" dirty="0"/>
              <a:t>numbers are based</a:t>
            </a:r>
            <a:r>
              <a:rPr lang="en-US" altLang="en-US" baseline="0" dirty="0"/>
              <a:t> off of 2011 data: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Symbol"/>
              <a:buNone/>
            </a:pPr>
            <a:r>
              <a:rPr lang="en-US" sz="1200" i="1" baseline="0" dirty="0">
                <a:effectLst/>
                <a:latin typeface="+mn-lt"/>
                <a:ea typeface="Calibri"/>
                <a:cs typeface="Times New Roman"/>
              </a:rPr>
              <a:t>        - </a:t>
            </a:r>
            <a:r>
              <a:rPr lang="en-US" sz="1200" i="0" baseline="0" dirty="0">
                <a:effectLst/>
                <a:latin typeface="+mn-lt"/>
                <a:ea typeface="Calibri"/>
                <a:cs typeface="Times New Roman"/>
              </a:rPr>
              <a:t>These numbers are down from the 2007 estimates for 1.2 million infections</a:t>
            </a:r>
            <a:endParaRPr lang="en-US" sz="1200" i="1" dirty="0">
              <a:effectLst/>
              <a:latin typeface="+mn-lt"/>
              <a:ea typeface="Calibri"/>
              <a:cs typeface="Times New Roman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Symbol"/>
              <a:buNone/>
            </a:pPr>
            <a:endParaRPr lang="en-US" sz="1200" i="1" dirty="0">
              <a:effectLst/>
              <a:latin typeface="+mn-lt"/>
              <a:ea typeface="Calibri"/>
              <a:cs typeface="Times New Roman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Symbol"/>
              <a:buNone/>
            </a:pPr>
            <a:r>
              <a:rPr lang="en-US" sz="1200" i="0" dirty="0">
                <a:effectLst/>
                <a:latin typeface="+mn-lt"/>
                <a:ea typeface="Calibri"/>
                <a:cs typeface="Times New Roman"/>
              </a:rPr>
              <a:t>References: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Font typeface="Symbol"/>
              <a:buNone/>
            </a:pPr>
            <a:r>
              <a:rPr lang="en-US" sz="1200" i="1" dirty="0">
                <a:effectLst/>
                <a:latin typeface="+mn-lt"/>
                <a:ea typeface="Calibri"/>
                <a:cs typeface="Times New Roman"/>
              </a:rPr>
              <a:t>Magill, S., Edwards, J., Bamberg, W., Beldavs, Z., </a:t>
            </a:r>
            <a:r>
              <a:rPr lang="en-US" sz="1200" i="1" dirty="0" err="1">
                <a:effectLst/>
                <a:latin typeface="+mn-lt"/>
                <a:ea typeface="Calibri"/>
                <a:cs typeface="Times New Roman"/>
              </a:rPr>
              <a:t>Dumyati</a:t>
            </a:r>
            <a:r>
              <a:rPr lang="en-US" sz="1200" i="1" dirty="0">
                <a:effectLst/>
                <a:latin typeface="+mn-lt"/>
                <a:ea typeface="Calibri"/>
                <a:cs typeface="Times New Roman"/>
              </a:rPr>
              <a:t>, G., </a:t>
            </a:r>
            <a:r>
              <a:rPr lang="en-US" sz="1200" i="1" dirty="0" err="1">
                <a:effectLst/>
                <a:latin typeface="+mn-lt"/>
                <a:ea typeface="Calibri"/>
                <a:cs typeface="Times New Roman"/>
              </a:rPr>
              <a:t>Kainer</a:t>
            </a:r>
            <a:r>
              <a:rPr lang="en-US" sz="1200" i="1" dirty="0">
                <a:effectLst/>
                <a:latin typeface="+mn-lt"/>
                <a:ea typeface="Calibri"/>
                <a:cs typeface="Times New Roman"/>
              </a:rPr>
              <a:t>, M., . . . </a:t>
            </a:r>
            <a:r>
              <a:rPr lang="en-US" sz="1200" i="1" dirty="0" err="1">
                <a:effectLst/>
                <a:latin typeface="+mn-lt"/>
                <a:ea typeface="Calibri"/>
                <a:cs typeface="Times New Roman"/>
              </a:rPr>
              <a:t>Fridkin</a:t>
            </a:r>
            <a:r>
              <a:rPr lang="en-US" sz="1200" i="1" dirty="0">
                <a:effectLst/>
                <a:latin typeface="+mn-lt"/>
                <a:ea typeface="Calibri"/>
                <a:cs typeface="Times New Roman"/>
              </a:rPr>
              <a:t>, S. (2014). Multistate point-prevalence survey of health care-associated infections. N </a:t>
            </a:r>
            <a:r>
              <a:rPr lang="en-US" sz="1200" i="1" dirty="0" err="1">
                <a:effectLst/>
                <a:latin typeface="+mn-lt"/>
                <a:ea typeface="Calibri"/>
                <a:cs typeface="Times New Roman"/>
              </a:rPr>
              <a:t>Engl</a:t>
            </a:r>
            <a:r>
              <a:rPr lang="en-US" sz="1200" i="1" dirty="0">
                <a:effectLst/>
                <a:latin typeface="+mn-lt"/>
                <a:ea typeface="Calibri"/>
                <a:cs typeface="Times New Roman"/>
              </a:rPr>
              <a:t> J Med, 1198-208.</a:t>
            </a:r>
            <a:endParaRPr lang="en-US" sz="1200" dirty="0">
              <a:effectLst/>
              <a:latin typeface="+mn-lt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i="1" dirty="0">
                <a:effectLst/>
                <a:latin typeface="+mn-lt"/>
                <a:ea typeface="Calibri"/>
                <a:cs typeface="Times New Roman"/>
              </a:rPr>
              <a:t>The Centers for Disease Control and Prevention. (2009, December 29). Template Document for Texas Healthcare-Associated Infections (HAI) Plan. Retrieved from </a:t>
            </a:r>
            <a:r>
              <a:rPr lang="en-US" sz="1200" i="1" u="sng" dirty="0">
                <a:solidFill>
                  <a:srgbClr val="0000FF"/>
                </a:solidFill>
                <a:effectLst/>
                <a:latin typeface="+mn-lt"/>
                <a:ea typeface="Calibri"/>
                <a:cs typeface="Times New Roman"/>
                <a:hlinkClick r:id="rId3"/>
              </a:rPr>
              <a:t>http://www.cdc.gov/HAI/pdfs/stateplans/tx.pdf</a:t>
            </a:r>
            <a:r>
              <a:rPr lang="en-US" sz="1200" i="1" dirty="0">
                <a:effectLst/>
                <a:latin typeface="+mn-lt"/>
                <a:ea typeface="Calibri"/>
                <a:cs typeface="Times New Roman"/>
              </a:rPr>
              <a:t> </a:t>
            </a:r>
            <a:endParaRPr lang="en-US" sz="1200" dirty="0">
              <a:effectLst/>
              <a:latin typeface="+mn-lt"/>
              <a:ea typeface="Calibri"/>
              <a:cs typeface="Times New Roman"/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5572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 defTabSz="933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3345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3345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3345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3345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0CB8EE89-9BFF-473B-B0F5-DB0B0EEA7DAD}" type="slidenum">
              <a:rPr lang="en-US" sz="1200"/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sz="1200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/>
              <a:t> In the last few years there has been a strong push for patient empowerment in healthcare. </a:t>
            </a:r>
          </a:p>
          <a:p>
            <a:pPr lvl="1" eaLnBrk="1" hangingPunct="1">
              <a:buFontTx/>
              <a:buChar char="•"/>
            </a:pPr>
            <a:r>
              <a:rPr lang="en-US" dirty="0"/>
              <a:t>Most wide-spread,</a:t>
            </a:r>
            <a:r>
              <a:rPr lang="en-US" baseline="0" dirty="0"/>
              <a:t> </a:t>
            </a:r>
            <a:r>
              <a:rPr lang="en-US" dirty="0"/>
              <a:t>hand hygiene campaigns</a:t>
            </a:r>
            <a:r>
              <a:rPr lang="en-US" baseline="0" dirty="0"/>
              <a:t> : </a:t>
            </a:r>
            <a:r>
              <a:rPr lang="en-US" dirty="0"/>
              <a:t>Speak up and It’s OK to Ask, which encourage patients to ask their HCWs to clean their hands before providing care.</a:t>
            </a:r>
          </a:p>
          <a:p>
            <a:pPr eaLnBrk="1" hangingPunct="1">
              <a:buFontTx/>
              <a:buChar char="•"/>
            </a:pPr>
            <a:r>
              <a:rPr lang="en-US" dirty="0"/>
              <a:t> We are trying to build on the principles of transparency and consumer choice to create incentives and motivate healthcare organizations and providers to provide better, more efficient care. </a:t>
            </a:r>
          </a:p>
          <a:p>
            <a:pPr eaLnBrk="1" hangingPunct="1">
              <a:buFontTx/>
              <a:buChar char="•"/>
            </a:pPr>
            <a:r>
              <a:rPr lang="en-US" dirty="0"/>
              <a:t> There have</a:t>
            </a:r>
            <a:r>
              <a:rPr lang="en-US" baseline="0" dirty="0"/>
              <a:t> been</a:t>
            </a:r>
            <a:r>
              <a:rPr lang="en-US" dirty="0"/>
              <a:t> recent news stories</a:t>
            </a:r>
            <a:r>
              <a:rPr lang="en-US" baseline="0" dirty="0"/>
              <a:t> about: </a:t>
            </a:r>
          </a:p>
          <a:p>
            <a:pPr lvl="1" eaLnBrk="1" hangingPunct="1">
              <a:buFontTx/>
              <a:buChar char="•"/>
            </a:pPr>
            <a:r>
              <a:rPr lang="en-US" baseline="0" dirty="0"/>
              <a:t> </a:t>
            </a:r>
            <a:r>
              <a:rPr lang="en-US" dirty="0"/>
              <a:t>patient suffered some complications following surgery and it emphasized the need for healthcare consumers to have as much information as possible to make informed decisions about their own well being. </a:t>
            </a:r>
          </a:p>
          <a:p>
            <a:pPr eaLnBrk="1" hangingPunct="1">
              <a:buFontTx/>
              <a:buChar char="•"/>
            </a:pPr>
            <a:r>
              <a:rPr lang="en-US" dirty="0"/>
              <a:t> Working to establish greater consistency and compatibility of HAI data through developing standardized definitions and measures for HAIs. </a:t>
            </a:r>
          </a:p>
          <a:p>
            <a:pPr eaLnBrk="1" hangingPunct="1">
              <a:buFontTx/>
              <a:buChar char="•"/>
            </a:pPr>
            <a:r>
              <a:rPr lang="en-US" dirty="0"/>
              <a:t> Will help DSHS identify educational needs – areas where more education or focused education needs to occur around the state.</a:t>
            </a:r>
          </a:p>
        </p:txBody>
      </p:sp>
    </p:spTree>
    <p:extLst>
      <p:ext uri="{BB962C8B-B14F-4D97-AF65-F5344CB8AC3E}">
        <p14:creationId xmlns:p14="http://schemas.microsoft.com/office/powerpoint/2010/main" val="1502928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 2014 the state of Texas started voluntary reporting of: CRE-E. coli, CRE-Klebsiella species, &amp;  MDR-Acinetobacter (MDR-A).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April 20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2014, reporting became mandatory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cultured sites to be reported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42384-280D-4F84-81CF-96E415F64BC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07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is the total number of isolates reported with </a:t>
            </a:r>
            <a:r>
              <a:rPr lang="en-US" baseline="0" dirty="0" err="1"/>
              <a:t>prelminary</a:t>
            </a:r>
            <a:r>
              <a:rPr lang="en-US" baseline="0" dirty="0"/>
              <a:t> data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997A0-A463-464F-ADB5-7016EA8D02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0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997A0-A463-464F-ADB5-7016EA8D02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00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997A0-A463-464F-ADB5-7016EA8D02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43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D37F864-7258-4B55-96C4-5F5CC6CD012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0BCFFDB-832A-453B-B793-553BBE86DA6B}" type="datetimeFigureOut">
              <a:rPr lang="en-US" smtClean="0"/>
              <a:t>2/16/2023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696200" cy="2593975"/>
          </a:xfrm>
        </p:spPr>
        <p:txBody>
          <a:bodyPr/>
          <a:lstStyle/>
          <a:p>
            <a:r>
              <a:rPr lang="en-US" dirty="0"/>
              <a:t>Multi </a:t>
            </a:r>
            <a:br>
              <a:rPr lang="en-US" dirty="0"/>
            </a:br>
            <a:r>
              <a:rPr lang="en-US" dirty="0"/>
              <a:t>Drug-Resistant Organisms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0" y="4953000"/>
            <a:ext cx="1409700" cy="54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3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Health Care-Associated Infections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915400" cy="525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 dirty="0"/>
              <a:t>United States</a:t>
            </a:r>
          </a:p>
          <a:p>
            <a:r>
              <a:rPr lang="en-US" altLang="en-US" dirty="0"/>
              <a:t>722,000 infections/year</a:t>
            </a:r>
          </a:p>
          <a:p>
            <a:r>
              <a:rPr lang="en-US" altLang="en-US" dirty="0"/>
              <a:t>  75,000 deaths/year </a:t>
            </a:r>
          </a:p>
          <a:p>
            <a:r>
              <a:rPr lang="en-US" altLang="en-US" dirty="0"/>
              <a:t>$25-$33B in healthcare costs</a:t>
            </a:r>
            <a:r>
              <a:rPr lang="en-US" altLang="en-US" b="1" dirty="0"/>
              <a:t> </a:t>
            </a:r>
          </a:p>
          <a:p>
            <a:pPr eaLnBrk="1" hangingPunct="1"/>
            <a:endParaRPr lang="en-US" altLang="en-US" b="1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dirty="0"/>
              <a:t>Texas </a:t>
            </a:r>
          </a:p>
          <a:p>
            <a:pPr eaLnBrk="1" hangingPunct="1"/>
            <a:r>
              <a:rPr lang="en-US" altLang="en-US" dirty="0"/>
              <a:t>130K-160K infections/year</a:t>
            </a:r>
          </a:p>
          <a:p>
            <a:pPr eaLnBrk="1" hangingPunct="1"/>
            <a:r>
              <a:rPr lang="en-US" altLang="en-US" dirty="0"/>
              <a:t>8K-9K deaths/year</a:t>
            </a:r>
          </a:p>
          <a:p>
            <a:pPr eaLnBrk="1" hangingPunct="1"/>
            <a:r>
              <a:rPr lang="en-US" altLang="en-US" dirty="0"/>
              <a:t>Costs to patient &amp; family, HCW, etc.</a:t>
            </a:r>
          </a:p>
          <a:p>
            <a:pPr eaLnBrk="1" hangingPunct="1"/>
            <a:endParaRPr lang="en-US" altLang="en-US" sz="1000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374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/>
          <p:cNvSpPr>
            <a:spLocks noChangeArrowheads="1"/>
          </p:cNvSpPr>
          <p:nvPr/>
        </p:nvSpPr>
        <p:spPr bwMode="auto">
          <a:xfrm>
            <a:off x="197370" y="4947378"/>
            <a:ext cx="1981200" cy="6858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Patient Empowerment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74638"/>
            <a:ext cx="7620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5 Reasons for HAI Reporting</a:t>
            </a:r>
          </a:p>
        </p:txBody>
      </p:sp>
      <p:pic>
        <p:nvPicPr>
          <p:cNvPr id="8196" name="Picture 9" descr="dirty hand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r="7782"/>
          <a:stretch>
            <a:fillRect/>
          </a:stretch>
        </p:blipFill>
        <p:spPr bwMode="auto">
          <a:xfrm>
            <a:off x="2286000" y="2262942"/>
            <a:ext cx="4419600" cy="399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15"/>
          <p:cNvSpPr>
            <a:spLocks noChangeArrowheads="1"/>
          </p:cNvSpPr>
          <p:nvPr/>
        </p:nvSpPr>
        <p:spPr bwMode="auto">
          <a:xfrm>
            <a:off x="6743700" y="2533650"/>
            <a:ext cx="1905000" cy="8382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Consumer’s right to know</a:t>
            </a: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3238499" y="1271093"/>
            <a:ext cx="2362200" cy="9906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Improve healthcare quality by reducing HAI</a:t>
            </a:r>
          </a:p>
        </p:txBody>
      </p:sp>
      <p:sp>
        <p:nvSpPr>
          <p:cNvPr id="8199" name="Rectangle 17"/>
          <p:cNvSpPr>
            <a:spLocks noChangeArrowheads="1"/>
          </p:cNvSpPr>
          <p:nvPr/>
        </p:nvSpPr>
        <p:spPr bwMode="auto">
          <a:xfrm>
            <a:off x="6629400" y="5365854"/>
            <a:ext cx="2133600" cy="9906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Help to identify facility needs for DSHS support</a:t>
            </a:r>
          </a:p>
        </p:txBody>
      </p:sp>
      <p:sp>
        <p:nvSpPr>
          <p:cNvPr id="8200" name="Rectangle 18"/>
          <p:cNvSpPr>
            <a:spLocks noChangeArrowheads="1"/>
          </p:cNvSpPr>
          <p:nvPr/>
        </p:nvSpPr>
        <p:spPr bwMode="auto">
          <a:xfrm>
            <a:off x="176134" y="2475407"/>
            <a:ext cx="2362200" cy="10668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Establish standards for comparability of data</a:t>
            </a:r>
          </a:p>
        </p:txBody>
      </p:sp>
      <p:sp>
        <p:nvSpPr>
          <p:cNvPr id="8201" name="Line 20"/>
          <p:cNvSpPr>
            <a:spLocks noChangeShapeType="1"/>
          </p:cNvSpPr>
          <p:nvPr/>
        </p:nvSpPr>
        <p:spPr bwMode="auto">
          <a:xfrm flipH="1">
            <a:off x="2178570" y="5029199"/>
            <a:ext cx="717030" cy="3372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2" name="Line 21"/>
          <p:cNvSpPr>
            <a:spLocks noChangeShapeType="1"/>
          </p:cNvSpPr>
          <p:nvPr/>
        </p:nvSpPr>
        <p:spPr bwMode="auto">
          <a:xfrm flipH="1" flipV="1">
            <a:off x="1905000" y="3542207"/>
            <a:ext cx="9906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3" name="Line 22"/>
          <p:cNvSpPr>
            <a:spLocks noChangeShapeType="1"/>
          </p:cNvSpPr>
          <p:nvPr/>
        </p:nvSpPr>
        <p:spPr bwMode="auto">
          <a:xfrm flipH="1" flipV="1">
            <a:off x="4408353" y="2262942"/>
            <a:ext cx="11245" cy="689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4" name="Line 23"/>
          <p:cNvSpPr>
            <a:spLocks noChangeShapeType="1"/>
          </p:cNvSpPr>
          <p:nvPr/>
        </p:nvSpPr>
        <p:spPr bwMode="auto">
          <a:xfrm flipV="1">
            <a:off x="5791200" y="3219762"/>
            <a:ext cx="914400" cy="3617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5" name="Line 24"/>
          <p:cNvSpPr>
            <a:spLocks noChangeShapeType="1"/>
          </p:cNvSpPr>
          <p:nvPr/>
        </p:nvSpPr>
        <p:spPr bwMode="auto">
          <a:xfrm>
            <a:off x="5257800" y="5633178"/>
            <a:ext cx="1371600" cy="22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6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39"/>
          <a:stretch/>
        </p:blipFill>
        <p:spPr bwMode="auto">
          <a:xfrm>
            <a:off x="228600" y="1447800"/>
            <a:ext cx="4114800" cy="4876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Reporting Requirements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02812" y="3572315"/>
            <a:ext cx="19812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84012" y="2971800"/>
            <a:ext cx="1983188" cy="12780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943" y="3124200"/>
            <a:ext cx="6119813" cy="47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943" y="3810000"/>
            <a:ext cx="628365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943" y="4343442"/>
            <a:ext cx="6359857" cy="304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2362200" y="4648200"/>
            <a:ext cx="19812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Tx/>
              <a:buFont typeface="Wingdings" pitchFamily="2" charset="2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50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/>
          <a:lstStyle/>
          <a:p>
            <a:r>
              <a:rPr lang="en-US" sz="4000" spc="-150" dirty="0"/>
              <a:t>States</a:t>
            </a:r>
            <a:r>
              <a:rPr lang="en-US" sz="3000" spc="-150" dirty="0"/>
              <a:t> </a:t>
            </a:r>
            <a:r>
              <a:rPr lang="en-US" sz="3800" spc="-150" dirty="0"/>
              <a:t>with</a:t>
            </a:r>
            <a:r>
              <a:rPr lang="en-US" sz="3000" spc="-150" dirty="0"/>
              <a:t> </a:t>
            </a:r>
            <a:r>
              <a:rPr lang="en-US" sz="4000" spc="-150" dirty="0"/>
              <a:t>CRE Reporting Requirements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3"/>
          <a:stretch/>
        </p:blipFill>
        <p:spPr bwMode="auto">
          <a:xfrm>
            <a:off x="304800" y="1524000"/>
            <a:ext cx="7753350" cy="5027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647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620000" cy="1143000"/>
          </a:xfrm>
        </p:spPr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CRE</a:t>
            </a:r>
          </a:p>
          <a:p>
            <a:pPr lvl="1"/>
            <a:r>
              <a:rPr lang="en-US" dirty="0"/>
              <a:t>E.coli or any Klebsiella spp. testing non-susceptible (intermediate or resistant) to imipenem, meropenem or doripenem by standard susceptibility testing methods OR by a positive result for any method FDA-approved for carbapenemase detection from specific specimen sources.</a:t>
            </a:r>
          </a:p>
          <a:p>
            <a:pPr lvl="1"/>
            <a:endParaRPr lang="en-US" dirty="0"/>
          </a:p>
          <a:p>
            <a:pPr lvl="0"/>
            <a:r>
              <a:rPr lang="en-US" sz="2400" dirty="0"/>
              <a:t>MDR-A</a:t>
            </a:r>
          </a:p>
          <a:p>
            <a:pPr lvl="1"/>
            <a:r>
              <a:rPr lang="en-US" dirty="0"/>
              <a:t>Nonsusceptible to at least 1 antibiotic in at least 3 antimicrobial classes of the following 6 antimicrobial classes: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endParaRPr lang="en-US" sz="2400" dirty="0"/>
          </a:p>
          <a:p>
            <a:endParaRPr lang="en-US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10" y="5136712"/>
            <a:ext cx="8136179" cy="125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87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07"/>
            <a:ext cx="8229600" cy="1143000"/>
          </a:xfrm>
        </p:spPr>
        <p:txBody>
          <a:bodyPr/>
          <a:lstStyle/>
          <a:p>
            <a:r>
              <a:rPr lang="en-US" dirty="0"/>
              <a:t>MDRO Reporting –</a:t>
            </a:r>
            <a:r>
              <a:rPr lang="en-US" sz="3700" dirty="0"/>
              <a:t> Preliminary 2014</a:t>
            </a:r>
          </a:p>
        </p:txBody>
      </p:sp>
      <p:pic>
        <p:nvPicPr>
          <p:cNvPr id="1026" name="Picture 2" descr="http://immtracforeveryone.com/assets/map/en/regions/images/Rg11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152" y="2133600"/>
            <a:ext cx="3451048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39507"/>
              </p:ext>
            </p:extLst>
          </p:nvPr>
        </p:nvGraphicFramePr>
        <p:xfrm>
          <a:off x="304800" y="2057400"/>
          <a:ext cx="4572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MDR-A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4/5n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6/5s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9/10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529">
                <a:tc>
                  <a:txBody>
                    <a:bodyPr/>
                    <a:lstStyle/>
                    <a:p>
                      <a:r>
                        <a:rPr lang="en-US" dirty="0"/>
                        <a:t>HSR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0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HAI/MDRO Epidemiologists</a:t>
            </a:r>
          </a:p>
        </p:txBody>
      </p:sp>
      <p:pic>
        <p:nvPicPr>
          <p:cNvPr id="5" name="Picture 2" descr="http://immtracforeveryone.com/assets/map/en/regions/images/Rg11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1895007"/>
            <a:ext cx="4333875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192961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indent="0" algn="ctr">
              <a:buNone/>
            </a:pPr>
            <a:r>
              <a:rPr lang="en-US" u="sng" dirty="0"/>
              <a:t>Jessica Ross</a:t>
            </a:r>
          </a:p>
          <a:p>
            <a:pPr marL="114300" indent="0" algn="ctr">
              <a:buNone/>
            </a:pPr>
            <a:r>
              <a:rPr lang="en-US" dirty="0"/>
              <a:t>1</a:t>
            </a:r>
          </a:p>
          <a:p>
            <a:pPr marL="114300" indent="0" algn="ctr">
              <a:buNone/>
            </a:pPr>
            <a:r>
              <a:rPr lang="en-US" dirty="0"/>
              <a:t>8</a:t>
            </a:r>
          </a:p>
          <a:p>
            <a:pPr marL="114300" indent="0" algn="ctr">
              <a:buNone/>
            </a:pPr>
            <a:r>
              <a:rPr lang="en-US" dirty="0"/>
              <a:t>9/10</a:t>
            </a:r>
          </a:p>
          <a:p>
            <a:pPr marL="114300" indent="0" algn="ctr">
              <a:buNone/>
            </a:pPr>
            <a:r>
              <a:rPr lang="en-US" dirty="0"/>
              <a:t>11</a:t>
            </a:r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u="sng" dirty="0"/>
              <a:t>Neil Pascoe</a:t>
            </a:r>
          </a:p>
          <a:p>
            <a:pPr marL="114300" indent="0" algn="ctr">
              <a:buNone/>
            </a:pPr>
            <a:r>
              <a:rPr lang="en-US" dirty="0"/>
              <a:t>2/3</a:t>
            </a:r>
          </a:p>
          <a:p>
            <a:pPr marL="114300" indent="0" algn="ctr">
              <a:buNone/>
            </a:pPr>
            <a:r>
              <a:rPr lang="en-US" dirty="0"/>
              <a:t>4/5n</a:t>
            </a:r>
          </a:p>
          <a:p>
            <a:pPr marL="114300" indent="0" algn="ctr">
              <a:buNone/>
            </a:pPr>
            <a:r>
              <a:rPr lang="en-US" dirty="0"/>
              <a:t>7</a:t>
            </a:r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u="sng" dirty="0"/>
              <a:t>Bobbiejean Garcia</a:t>
            </a:r>
          </a:p>
          <a:p>
            <a:pPr marL="114300" indent="0" algn="ctr">
              <a:buNone/>
            </a:pPr>
            <a:r>
              <a:rPr lang="en-US" dirty="0"/>
              <a:t>6/5s</a:t>
            </a:r>
          </a:p>
          <a:p>
            <a:pPr marL="11430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32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 Desk </a:t>
            </a:r>
          </a:p>
        </p:txBody>
      </p:sp>
      <p:pic>
        <p:nvPicPr>
          <p:cNvPr id="5" name="Picture 2" descr="http://immtracforeveryone.com/assets/map/en/regions/images/Rg11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1895007"/>
            <a:ext cx="4333875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192961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indent="0" algn="ctr">
              <a:buNone/>
            </a:pPr>
            <a:r>
              <a:rPr lang="en-US" dirty="0"/>
              <a:t>PAE</a:t>
            </a:r>
          </a:p>
          <a:p>
            <a:pPr marL="114300" indent="0" algn="ctr">
              <a:buNone/>
            </a:pPr>
            <a:r>
              <a:rPr lang="en-US" dirty="0"/>
              <a:t>Website: www.paetexas.org</a:t>
            </a:r>
          </a:p>
          <a:p>
            <a:pPr marL="114300" indent="0" algn="ctr">
              <a:buNone/>
            </a:pPr>
            <a:r>
              <a:rPr lang="en-US" dirty="0"/>
              <a:t>Email: paetexas@dshs.state.tx.us</a:t>
            </a:r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/>
              <a:t>MDRO</a:t>
            </a:r>
          </a:p>
          <a:p>
            <a:pPr marL="114300" indent="0" algn="ctr">
              <a:buNone/>
            </a:pPr>
            <a:r>
              <a:rPr lang="en-US" dirty="0"/>
              <a:t>Website: idcu.org</a:t>
            </a:r>
          </a:p>
          <a:p>
            <a:pPr marL="114300" algn="ctr"/>
            <a:r>
              <a:rPr lang="en-US" dirty="0"/>
              <a:t>Email: mdrotexas@dshs.state.tx.us</a:t>
            </a:r>
          </a:p>
          <a:p>
            <a:pPr marL="114300" algn="ctr"/>
            <a:endParaRPr lang="en-US" dirty="0"/>
          </a:p>
          <a:p>
            <a:pPr marL="114300" algn="ctr"/>
            <a:endParaRPr lang="en-US" dirty="0"/>
          </a:p>
          <a:p>
            <a:pPr marL="114300" algn="ctr"/>
            <a:r>
              <a:rPr lang="en-US" dirty="0"/>
              <a:t>HAI</a:t>
            </a:r>
          </a:p>
          <a:p>
            <a:pPr marL="114300" algn="ctr"/>
            <a:r>
              <a:rPr lang="en-US" dirty="0"/>
              <a:t>Website: www.haitexas.org</a:t>
            </a:r>
          </a:p>
          <a:p>
            <a:pPr marL="114300" indent="0" algn="ctr">
              <a:buNone/>
            </a:pPr>
            <a:r>
              <a:rPr lang="en-US" dirty="0"/>
              <a:t>Email: haitexas@dshs.state.tx.us</a:t>
            </a:r>
          </a:p>
          <a:p>
            <a:pPr marL="11430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547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969</TotalTime>
  <Words>636</Words>
  <Application>Microsoft Office PowerPoint</Application>
  <PresentationFormat>On-screen Show (4:3)</PresentationFormat>
  <Paragraphs>121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Symbol</vt:lpstr>
      <vt:lpstr>Wingdings</vt:lpstr>
      <vt:lpstr>Adjacency</vt:lpstr>
      <vt:lpstr>Multi  Drug-Resistant Organisms</vt:lpstr>
      <vt:lpstr>Health Care-Associated Infections</vt:lpstr>
      <vt:lpstr>5 Reasons for HAI Reporting</vt:lpstr>
      <vt:lpstr>Reporting Requirements</vt:lpstr>
      <vt:lpstr>States with CRE Reporting Requirements </vt:lpstr>
      <vt:lpstr>Definitions</vt:lpstr>
      <vt:lpstr>MDRO Reporting – Preliminary 2014</vt:lpstr>
      <vt:lpstr>HAI/MDRO Epidemiologists</vt:lpstr>
      <vt:lpstr>Help Desk </vt:lpstr>
    </vt:vector>
  </TitlesOfParts>
  <Company>Texas Department of State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TSICP</dc:title>
  <dc:creator>Garcia,Bobbiejean (DSHS)</dc:creator>
  <cp:lastModifiedBy>Pinter,Henry J (DSHS)</cp:lastModifiedBy>
  <cp:revision>41</cp:revision>
  <dcterms:created xsi:type="dcterms:W3CDTF">2015-03-17T18:11:15Z</dcterms:created>
  <dcterms:modified xsi:type="dcterms:W3CDTF">2023-02-16T20:31:44Z</dcterms:modified>
</cp:coreProperties>
</file>